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988308a803_0_0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988308a803_0_0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g3988308a803_0_0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0c63b8d3aa_0_138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0c63b8d3aa_0_138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g10c63b8d3aa_0_138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d90046b073_0_7:notes"/>
          <p:cNvSpPr/>
          <p:nvPr>
            <p:ph idx="2" type="sldImg"/>
          </p:nvPr>
        </p:nvSpPr>
        <p:spPr>
          <a:xfrm>
            <a:off x="717550" y="1162050"/>
            <a:ext cx="5575200" cy="3136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gd90046b073_0_7:notes"/>
          <p:cNvSpPr txBox="1"/>
          <p:nvPr>
            <p:ph idx="1" type="body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5" name="Google Shape;85;gd90046b073_0_7:notes"/>
          <p:cNvSpPr txBox="1"/>
          <p:nvPr>
            <p:ph idx="12" type="sldNum"/>
          </p:nvPr>
        </p:nvSpPr>
        <p:spPr>
          <a:xfrm>
            <a:off x="3970938" y="8829967"/>
            <a:ext cx="30378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hyperlink" Target="http://nysarh.org/webinar-evaluation" TargetMode="External"/><Relationship Id="rId6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/>
          <p:nvPr/>
        </p:nvSpPr>
        <p:spPr>
          <a:xfrm>
            <a:off x="0" y="0"/>
            <a:ext cx="12344400" cy="69342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004A6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Obstetric Life Support: Preparing Healthcare Workers to Optimize Equitable Treatment of Maternal Medical Emergencies in Rural New England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16119" y="4241753"/>
            <a:ext cx="12344400" cy="2692447"/>
          </a:xfrm>
          <a:prstGeom prst="rect">
            <a:avLst/>
          </a:prstGeom>
          <a:solidFill>
            <a:srgbClr val="23645C"/>
          </a:solidFill>
          <a:ln cap="flat" cmpd="sng" w="12700">
            <a:solidFill>
              <a:srgbClr val="004A6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1021275" y="5963100"/>
            <a:ext cx="47379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1"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 rotWithShape="1">
          <a:blip r:embed="rId3">
            <a:alphaModFix/>
          </a:blip>
          <a:srcRect b="2363" l="0" r="0" t="2354"/>
          <a:stretch/>
        </p:blipFill>
        <p:spPr>
          <a:xfrm>
            <a:off x="1329978" y="891800"/>
            <a:ext cx="3989024" cy="21875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1640175" y="4688300"/>
            <a:ext cx="90963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“Fourth Trimester”: Postpartum Care in Rural New York and the Health of Birthing People.</a:t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366200" y="5437400"/>
            <a:ext cx="3868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Thursday, August 6th, 2026| 1:00 pm</a:t>
            </a:r>
            <a:endParaRPr b="1" sz="15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54875" y="832071"/>
            <a:ext cx="2043125" cy="2307000"/>
          </a:xfrm>
          <a:prstGeom prst="rect">
            <a:avLst/>
          </a:prstGeom>
          <a:noFill/>
          <a:ln cap="flat" cmpd="sng" w="12700">
            <a:solidFill>
              <a:srgbClr val="004A6F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66" name="Google Shape;66;p13"/>
          <p:cNvSpPr txBox="1"/>
          <p:nvPr/>
        </p:nvSpPr>
        <p:spPr>
          <a:xfrm>
            <a:off x="3226150" y="5963125"/>
            <a:ext cx="64200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n-US"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Ava Thur,  NYSARH Intern, Upstate Institute Summer Field School at Colgate University</a:t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sz="1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3" name="Google Shape;73;p14" title="NYSARH Symposium 2026  Save the Date Flyer Final  SE.png"/>
          <p:cNvPicPr preferRelativeResize="0"/>
          <p:nvPr/>
        </p:nvPicPr>
        <p:blipFill rotWithShape="1">
          <a:blip r:embed="rId3">
            <a:alphaModFix/>
          </a:blip>
          <a:srcRect b="0" l="1719" r="1719" t="0"/>
          <a:stretch/>
        </p:blipFill>
        <p:spPr>
          <a:xfrm>
            <a:off x="3564825" y="152400"/>
            <a:ext cx="5062346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" name="Google Shape;80;p15"/>
          <p:cNvSpPr txBox="1"/>
          <p:nvPr/>
        </p:nvSpPr>
        <p:spPr>
          <a:xfrm>
            <a:off x="351692" y="967155"/>
            <a:ext cx="11421300" cy="57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Activity Title: </a:t>
            </a: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The “Fourth Trimester”: Postpartum Care in Rural New York and the Health of Birthing People.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Activity Date: </a:t>
            </a: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8/4/2026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alibri"/>
                <a:ea typeface="Calibri"/>
                <a:cs typeface="Calibri"/>
                <a:sym typeface="Calibri"/>
              </a:rPr>
              <a:t>Learning Objective(s)/Outcome(s):</a:t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latin typeface="Calibri"/>
                <a:ea typeface="Calibri"/>
                <a:cs typeface="Calibri"/>
                <a:sym typeface="Calibri"/>
              </a:rPr>
              <a:t>At the conclusion of this activity, participants will be able to:</a:t>
            </a:r>
            <a:endParaRPr i="1" sz="16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AutoNum type="arabicPeriod"/>
            </a:pPr>
            <a:r>
              <a:rPr i="1" lang="en-US" sz="1700">
                <a:latin typeface="Calibri"/>
                <a:ea typeface="Calibri"/>
                <a:cs typeface="Calibri"/>
                <a:sym typeface="Calibri"/>
              </a:rPr>
              <a:t>Understand the health risks, including mental and physical health conditions, that rural  birthing people in the postpartum period face</a:t>
            </a:r>
            <a:endParaRPr i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AutoNum type="arabicPeriod"/>
            </a:pPr>
            <a:r>
              <a:rPr i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Explore the systemic barriers in place to prevent rural communities from accessing  equitable care</a:t>
            </a:r>
            <a:endParaRPr i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AutoNum type="arabicPeriod"/>
            </a:pPr>
            <a:r>
              <a:rPr i="1"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Identify various recommendations for the future of postpartum care in rural communities</a:t>
            </a:r>
            <a:endParaRPr i="1"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351692" y="241789"/>
            <a:ext cx="9662700" cy="703500"/>
          </a:xfrm>
          <a:prstGeom prst="roundRect">
            <a:avLst>
              <a:gd fmla="val 16667" name="adj"/>
            </a:avLst>
          </a:prstGeom>
          <a:solidFill>
            <a:srgbClr val="BC984E"/>
          </a:solidFill>
          <a:ln cap="flat" cmpd="sng" w="1905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DISCLOSURE TO LEARNERS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These slides have information that is required to be disclosed to learners before the education. 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/>
          <p:nvPr/>
        </p:nvSpPr>
        <p:spPr>
          <a:xfrm>
            <a:off x="0" y="0"/>
            <a:ext cx="12344400" cy="69342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004A6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6"/>
          <p:cNvSpPr/>
          <p:nvPr/>
        </p:nvSpPr>
        <p:spPr>
          <a:xfrm>
            <a:off x="16119" y="4241753"/>
            <a:ext cx="12344400" cy="2692500"/>
          </a:xfrm>
          <a:prstGeom prst="rect">
            <a:avLst/>
          </a:prstGeom>
          <a:solidFill>
            <a:srgbClr val="23645C"/>
          </a:solidFill>
          <a:ln cap="flat" cmpd="sng" w="12700">
            <a:solidFill>
              <a:srgbClr val="004A6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6"/>
          <p:cNvPicPr preferRelativeResize="0"/>
          <p:nvPr/>
        </p:nvPicPr>
        <p:blipFill rotWithShape="1">
          <a:blip r:embed="rId3">
            <a:alphaModFix/>
          </a:blip>
          <a:srcRect b="2363" l="0" r="0" t="2354"/>
          <a:stretch/>
        </p:blipFill>
        <p:spPr>
          <a:xfrm>
            <a:off x="4866728" y="1077622"/>
            <a:ext cx="2458525" cy="1348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90" name="Google Shape;9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3250" y="740969"/>
            <a:ext cx="1754376" cy="1754376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 txBox="1"/>
          <p:nvPr/>
        </p:nvSpPr>
        <p:spPr>
          <a:xfrm>
            <a:off x="737400" y="3092550"/>
            <a:ext cx="108696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US" sz="4200" u="sng">
                <a:solidFill>
                  <a:schemeClr val="hlink"/>
                </a:solidFill>
                <a:highlight>
                  <a:schemeClr val="lt1"/>
                </a:highlight>
                <a:latin typeface="Calibri"/>
                <a:ea typeface="Calibri"/>
                <a:cs typeface="Calibri"/>
                <a:sym typeface="Calibri"/>
                <a:hlinkClick r:id="rId5"/>
              </a:rPr>
              <a:t>nysarh.org/webinar-evaluation</a:t>
            </a:r>
            <a:endParaRPr b="0" i="0" sz="3300" u="none" cap="none" strike="noStrike">
              <a:solidFill>
                <a:srgbClr val="19458D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661200" y="4563875"/>
            <a:ext cx="108696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US" sz="3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Webinar Evaluation Link</a:t>
            </a:r>
            <a:endParaRPr b="0" i="0" sz="2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517175" y="1077626"/>
            <a:ext cx="1144837" cy="1292700"/>
          </a:xfrm>
          <a:prstGeom prst="rect">
            <a:avLst/>
          </a:prstGeom>
          <a:noFill/>
          <a:ln cap="flat" cmpd="sng" w="12700">
            <a:solidFill>
              <a:srgbClr val="004A6F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