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05" r:id="rId2"/>
    <p:sldMasterId id="2147483716" r:id="rId3"/>
  </p:sldMasterIdLst>
  <p:notesMasterIdLst>
    <p:notesMasterId r:id="rId70"/>
  </p:notesMasterIdLst>
  <p:sldIdLst>
    <p:sldId id="265" r:id="rId4"/>
    <p:sldId id="398" r:id="rId5"/>
    <p:sldId id="264" r:id="rId6"/>
    <p:sldId id="391" r:id="rId7"/>
    <p:sldId id="392" r:id="rId8"/>
    <p:sldId id="259" r:id="rId9"/>
    <p:sldId id="393" r:id="rId10"/>
    <p:sldId id="903" r:id="rId11"/>
    <p:sldId id="399" r:id="rId12"/>
    <p:sldId id="906" r:id="rId13"/>
    <p:sldId id="407" r:id="rId14"/>
    <p:sldId id="400" r:id="rId15"/>
    <p:sldId id="458" r:id="rId16"/>
    <p:sldId id="425" r:id="rId17"/>
    <p:sldId id="408" r:id="rId18"/>
    <p:sldId id="409" r:id="rId19"/>
    <p:sldId id="448" r:id="rId20"/>
    <p:sldId id="459" r:id="rId21"/>
    <p:sldId id="449" r:id="rId22"/>
    <p:sldId id="457" r:id="rId23"/>
    <p:sldId id="450" r:id="rId24"/>
    <p:sldId id="424" r:id="rId25"/>
    <p:sldId id="899" r:id="rId26"/>
    <p:sldId id="388" r:id="rId27"/>
    <p:sldId id="904" r:id="rId28"/>
    <p:sldId id="401" r:id="rId29"/>
    <p:sldId id="461" r:id="rId30"/>
    <p:sldId id="454" r:id="rId31"/>
    <p:sldId id="275" r:id="rId32"/>
    <p:sldId id="462" r:id="rId33"/>
    <p:sldId id="432" r:id="rId34"/>
    <p:sldId id="430" r:id="rId35"/>
    <p:sldId id="402" r:id="rId36"/>
    <p:sldId id="428" r:id="rId37"/>
    <p:sldId id="463" r:id="rId38"/>
    <p:sldId id="377" r:id="rId39"/>
    <p:sldId id="285" r:id="rId40"/>
    <p:sldId id="464" r:id="rId41"/>
    <p:sldId id="288" r:id="rId42"/>
    <p:sldId id="470" r:id="rId43"/>
    <p:sldId id="287" r:id="rId44"/>
    <p:sldId id="471" r:id="rId45"/>
    <p:sldId id="290" r:id="rId46"/>
    <p:sldId id="480" r:id="rId47"/>
    <p:sldId id="867" r:id="rId48"/>
    <p:sldId id="403" r:id="rId49"/>
    <p:sldId id="452" r:id="rId50"/>
    <p:sldId id="465" r:id="rId51"/>
    <p:sldId id="406" r:id="rId52"/>
    <p:sldId id="467" r:id="rId53"/>
    <p:sldId id="405" r:id="rId54"/>
    <p:sldId id="414" r:id="rId55"/>
    <p:sldId id="468" r:id="rId56"/>
    <p:sldId id="469" r:id="rId57"/>
    <p:sldId id="299" r:id="rId58"/>
    <p:sldId id="900" r:id="rId59"/>
    <p:sldId id="318" r:id="rId60"/>
    <p:sldId id="478" r:id="rId61"/>
    <p:sldId id="476" r:id="rId62"/>
    <p:sldId id="901" r:id="rId63"/>
    <p:sldId id="902" r:id="rId64"/>
    <p:sldId id="472" r:id="rId65"/>
    <p:sldId id="897" r:id="rId66"/>
    <p:sldId id="898" r:id="rId67"/>
    <p:sldId id="905" r:id="rId68"/>
    <p:sldId id="397"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9C3"/>
    <a:srgbClr val="3F3FBF"/>
    <a:srgbClr val="562BCF"/>
    <a:srgbClr val="6638E8"/>
    <a:srgbClr val="501BE5"/>
    <a:srgbClr val="341CE4"/>
    <a:srgbClr val="4E39E7"/>
    <a:srgbClr val="4C50EA"/>
    <a:srgbClr val="5C46E2"/>
    <a:srgbClr val="5F3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95" autoAdjust="0"/>
    <p:restoredTop sz="85414"/>
  </p:normalViewPr>
  <p:slideViewPr>
    <p:cSldViewPr snapToGrid="0">
      <p:cViewPr varScale="1">
        <p:scale>
          <a:sx n="128" d="100"/>
          <a:sy n="128" d="100"/>
        </p:scale>
        <p:origin x="12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7FE99-45BB-4C37-9708-5C98EAF9BF9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0483040-31DC-4769-95D0-061D8891819E}">
      <dgm:prSet phldrT="[Text]"/>
      <dgm:spPr>
        <a:solidFill>
          <a:srgbClr val="ED004F"/>
        </a:solidFill>
      </dgm:spPr>
      <dgm:t>
        <a:bodyPr/>
        <a:lstStyle/>
        <a:p>
          <a:r>
            <a:rPr lang="en-US" dirty="0"/>
            <a:t>Addresses Social Determinants</a:t>
          </a:r>
        </a:p>
      </dgm:t>
    </dgm:pt>
    <dgm:pt modelId="{47087754-49E2-4481-A909-22E3D3387A4C}" type="parTrans" cxnId="{AE376699-5637-4E1A-ADF0-305149CC4CF0}">
      <dgm:prSet/>
      <dgm:spPr/>
      <dgm:t>
        <a:bodyPr/>
        <a:lstStyle/>
        <a:p>
          <a:endParaRPr lang="en-US"/>
        </a:p>
      </dgm:t>
    </dgm:pt>
    <dgm:pt modelId="{7CBBAE09-9F3D-4229-9018-D991133F5AC2}" type="sibTrans" cxnId="{AE376699-5637-4E1A-ADF0-305149CC4CF0}">
      <dgm:prSet/>
      <dgm:spPr/>
      <dgm:t>
        <a:bodyPr/>
        <a:lstStyle/>
        <a:p>
          <a:endParaRPr lang="en-US"/>
        </a:p>
      </dgm:t>
    </dgm:pt>
    <dgm:pt modelId="{9C3A2872-8907-4F47-A7D9-0171CF35AAD4}">
      <dgm:prSet phldrT="[Text]"/>
      <dgm:spPr>
        <a:solidFill>
          <a:srgbClr val="E632C4"/>
        </a:solidFill>
      </dgm:spPr>
      <dgm:t>
        <a:bodyPr/>
        <a:lstStyle/>
        <a:p>
          <a:r>
            <a:rPr lang="en-US" dirty="0"/>
            <a:t>Takes an Active Role in Community and Institution</a:t>
          </a:r>
        </a:p>
      </dgm:t>
    </dgm:pt>
    <dgm:pt modelId="{6A329A31-FB41-4D01-9168-A838E13ED6BE}" type="parTrans" cxnId="{A1C8B9C5-ED91-4916-A115-6C713097D47F}">
      <dgm:prSet/>
      <dgm:spPr/>
      <dgm:t>
        <a:bodyPr/>
        <a:lstStyle/>
        <a:p>
          <a:endParaRPr lang="en-US"/>
        </a:p>
      </dgm:t>
    </dgm:pt>
    <dgm:pt modelId="{6677BD6D-EB80-4F67-BB61-8531672BF9DC}" type="sibTrans" cxnId="{A1C8B9C5-ED91-4916-A115-6C713097D47F}">
      <dgm:prSet/>
      <dgm:spPr/>
      <dgm:t>
        <a:bodyPr/>
        <a:lstStyle/>
        <a:p>
          <a:endParaRPr lang="en-US"/>
        </a:p>
      </dgm:t>
    </dgm:pt>
    <dgm:pt modelId="{05707E95-E661-4F85-A584-D587B1877C19}">
      <dgm:prSet phldrT="[Text]"/>
      <dgm:spPr>
        <a:solidFill>
          <a:srgbClr val="315EFF"/>
        </a:solidFill>
      </dgm:spPr>
      <dgm:t>
        <a:bodyPr/>
        <a:lstStyle/>
        <a:p>
          <a:r>
            <a:rPr lang="en-US" dirty="0"/>
            <a:t>Seeks to Avoid Bias and Provides Affirming Services</a:t>
          </a:r>
        </a:p>
      </dgm:t>
    </dgm:pt>
    <dgm:pt modelId="{162A62B3-EA32-49BA-9925-115E3B597042}" type="parTrans" cxnId="{BEEEE4B9-0240-417D-8021-CC9A8BA8E66F}">
      <dgm:prSet/>
      <dgm:spPr/>
      <dgm:t>
        <a:bodyPr/>
        <a:lstStyle/>
        <a:p>
          <a:endParaRPr lang="en-US"/>
        </a:p>
      </dgm:t>
    </dgm:pt>
    <dgm:pt modelId="{983A491D-2EA5-4DC0-9C7D-6E306CAC1C3F}" type="sibTrans" cxnId="{BEEEE4B9-0240-417D-8021-CC9A8BA8E66F}">
      <dgm:prSet/>
      <dgm:spPr/>
      <dgm:t>
        <a:bodyPr/>
        <a:lstStyle/>
        <a:p>
          <a:endParaRPr lang="en-US"/>
        </a:p>
      </dgm:t>
    </dgm:pt>
    <dgm:pt modelId="{17D56394-B88B-4A6B-9163-1159EAF6397A}">
      <dgm:prSet phldrT="[Text]"/>
      <dgm:spPr>
        <a:solidFill>
          <a:srgbClr val="561FBE"/>
        </a:solidFill>
      </dgm:spPr>
      <dgm:t>
        <a:bodyPr/>
        <a:lstStyle/>
        <a:p>
          <a:r>
            <a:rPr lang="en-US" dirty="0"/>
            <a:t>Employs a Person-Centered Model of Care</a:t>
          </a:r>
        </a:p>
      </dgm:t>
    </dgm:pt>
    <dgm:pt modelId="{2B9D5578-8051-400D-8FE4-341BB0657912}" type="sibTrans" cxnId="{F04CCD51-494D-4AAC-8EC7-44973A885211}">
      <dgm:prSet/>
      <dgm:spPr/>
      <dgm:t>
        <a:bodyPr/>
        <a:lstStyle/>
        <a:p>
          <a:endParaRPr lang="en-US"/>
        </a:p>
      </dgm:t>
    </dgm:pt>
    <dgm:pt modelId="{B98337F8-CE91-486D-8018-B98EFE28447A}" type="parTrans" cxnId="{F04CCD51-494D-4AAC-8EC7-44973A885211}">
      <dgm:prSet/>
      <dgm:spPr/>
      <dgm:t>
        <a:bodyPr/>
        <a:lstStyle/>
        <a:p>
          <a:endParaRPr lang="en-US"/>
        </a:p>
      </dgm:t>
    </dgm:pt>
    <dgm:pt modelId="{7B8F277F-3739-4129-B130-AAB06D669D84}" type="pres">
      <dgm:prSet presAssocID="{1187FE99-45BB-4C37-9708-5C98EAF9BF9C}" presName="diagram" presStyleCnt="0">
        <dgm:presLayoutVars>
          <dgm:dir/>
          <dgm:resizeHandles val="exact"/>
        </dgm:presLayoutVars>
      </dgm:prSet>
      <dgm:spPr/>
    </dgm:pt>
    <dgm:pt modelId="{2AF7415B-DF1D-43F3-BBF1-DC5F391C2F54}" type="pres">
      <dgm:prSet presAssocID="{F0483040-31DC-4769-95D0-061D8891819E}" presName="node" presStyleLbl="node1" presStyleIdx="0" presStyleCnt="4">
        <dgm:presLayoutVars>
          <dgm:bulletEnabled val="1"/>
        </dgm:presLayoutVars>
      </dgm:prSet>
      <dgm:spPr>
        <a:prstGeom prst="round2DiagRect">
          <a:avLst/>
        </a:prstGeom>
      </dgm:spPr>
    </dgm:pt>
    <dgm:pt modelId="{A65501FC-6627-4224-B92A-28EAE808B8CC}" type="pres">
      <dgm:prSet presAssocID="{7CBBAE09-9F3D-4229-9018-D991133F5AC2}" presName="sibTrans" presStyleCnt="0"/>
      <dgm:spPr/>
    </dgm:pt>
    <dgm:pt modelId="{0663E15C-A168-48D7-A4B4-D907320DAB54}" type="pres">
      <dgm:prSet presAssocID="{9C3A2872-8907-4F47-A7D9-0171CF35AAD4}" presName="node" presStyleLbl="node1" presStyleIdx="1" presStyleCnt="4">
        <dgm:presLayoutVars>
          <dgm:bulletEnabled val="1"/>
        </dgm:presLayoutVars>
      </dgm:prSet>
      <dgm:spPr>
        <a:prstGeom prst="round2DiagRect">
          <a:avLst/>
        </a:prstGeom>
      </dgm:spPr>
    </dgm:pt>
    <dgm:pt modelId="{ED20FB76-C881-4943-8523-314AADCB4DE9}" type="pres">
      <dgm:prSet presAssocID="{6677BD6D-EB80-4F67-BB61-8531672BF9DC}" presName="sibTrans" presStyleCnt="0"/>
      <dgm:spPr/>
    </dgm:pt>
    <dgm:pt modelId="{C6507DD7-DCB5-474C-BBCC-37E3A8A62FBD}" type="pres">
      <dgm:prSet presAssocID="{17D56394-B88B-4A6B-9163-1159EAF6397A}" presName="node" presStyleLbl="node1" presStyleIdx="2" presStyleCnt="4">
        <dgm:presLayoutVars>
          <dgm:bulletEnabled val="1"/>
        </dgm:presLayoutVars>
      </dgm:prSet>
      <dgm:spPr>
        <a:prstGeom prst="round2DiagRect">
          <a:avLst/>
        </a:prstGeom>
      </dgm:spPr>
    </dgm:pt>
    <dgm:pt modelId="{4AF67904-6515-43F1-96D7-CC63499D73A8}" type="pres">
      <dgm:prSet presAssocID="{2B9D5578-8051-400D-8FE4-341BB0657912}" presName="sibTrans" presStyleCnt="0"/>
      <dgm:spPr/>
    </dgm:pt>
    <dgm:pt modelId="{6A2A7A70-381B-4972-9721-0F2D08CD14D7}" type="pres">
      <dgm:prSet presAssocID="{05707E95-E661-4F85-A584-D587B1877C19}" presName="node" presStyleLbl="node1" presStyleIdx="3" presStyleCnt="4">
        <dgm:presLayoutVars>
          <dgm:bulletEnabled val="1"/>
        </dgm:presLayoutVars>
      </dgm:prSet>
      <dgm:spPr>
        <a:prstGeom prst="round2DiagRect">
          <a:avLst/>
        </a:prstGeom>
      </dgm:spPr>
    </dgm:pt>
  </dgm:ptLst>
  <dgm:cxnLst>
    <dgm:cxn modelId="{F04CCD51-494D-4AAC-8EC7-44973A885211}" srcId="{1187FE99-45BB-4C37-9708-5C98EAF9BF9C}" destId="{17D56394-B88B-4A6B-9163-1159EAF6397A}" srcOrd="2" destOrd="0" parTransId="{B98337F8-CE91-486D-8018-B98EFE28447A}" sibTransId="{2B9D5578-8051-400D-8FE4-341BB0657912}"/>
    <dgm:cxn modelId="{45BE3857-DD56-4713-9BE1-CB9CB02B8B6E}" type="presOf" srcId="{9C3A2872-8907-4F47-A7D9-0171CF35AAD4}" destId="{0663E15C-A168-48D7-A4B4-D907320DAB54}" srcOrd="0" destOrd="0" presId="urn:microsoft.com/office/officeart/2005/8/layout/default"/>
    <dgm:cxn modelId="{B77E3690-CF1E-46D3-ACD9-7A0FA6EF7142}" type="presOf" srcId="{05707E95-E661-4F85-A584-D587B1877C19}" destId="{6A2A7A70-381B-4972-9721-0F2D08CD14D7}" srcOrd="0" destOrd="0" presId="urn:microsoft.com/office/officeart/2005/8/layout/default"/>
    <dgm:cxn modelId="{19081396-F45D-4D5B-A84D-700F148412BF}" type="presOf" srcId="{F0483040-31DC-4769-95D0-061D8891819E}" destId="{2AF7415B-DF1D-43F3-BBF1-DC5F391C2F54}" srcOrd="0" destOrd="0" presId="urn:microsoft.com/office/officeart/2005/8/layout/default"/>
    <dgm:cxn modelId="{AE376699-5637-4E1A-ADF0-305149CC4CF0}" srcId="{1187FE99-45BB-4C37-9708-5C98EAF9BF9C}" destId="{F0483040-31DC-4769-95D0-061D8891819E}" srcOrd="0" destOrd="0" parTransId="{47087754-49E2-4481-A909-22E3D3387A4C}" sibTransId="{7CBBAE09-9F3D-4229-9018-D991133F5AC2}"/>
    <dgm:cxn modelId="{5256C49F-951F-4BD5-A8EA-C0325F82CE30}" type="presOf" srcId="{17D56394-B88B-4A6B-9163-1159EAF6397A}" destId="{C6507DD7-DCB5-474C-BBCC-37E3A8A62FBD}" srcOrd="0" destOrd="0" presId="urn:microsoft.com/office/officeart/2005/8/layout/default"/>
    <dgm:cxn modelId="{BEEEE4B9-0240-417D-8021-CC9A8BA8E66F}" srcId="{1187FE99-45BB-4C37-9708-5C98EAF9BF9C}" destId="{05707E95-E661-4F85-A584-D587B1877C19}" srcOrd="3" destOrd="0" parTransId="{162A62B3-EA32-49BA-9925-115E3B597042}" sibTransId="{983A491D-2EA5-4DC0-9C7D-6E306CAC1C3F}"/>
    <dgm:cxn modelId="{A1C8B9C5-ED91-4916-A115-6C713097D47F}" srcId="{1187FE99-45BB-4C37-9708-5C98EAF9BF9C}" destId="{9C3A2872-8907-4F47-A7D9-0171CF35AAD4}" srcOrd="1" destOrd="0" parTransId="{6A329A31-FB41-4D01-9168-A838E13ED6BE}" sibTransId="{6677BD6D-EB80-4F67-BB61-8531672BF9DC}"/>
    <dgm:cxn modelId="{918F93E3-58DA-4A74-BF43-0237421C4C20}" type="presOf" srcId="{1187FE99-45BB-4C37-9708-5C98EAF9BF9C}" destId="{7B8F277F-3739-4129-B130-AAB06D669D84}" srcOrd="0" destOrd="0" presId="urn:microsoft.com/office/officeart/2005/8/layout/default"/>
    <dgm:cxn modelId="{5FA4AFC8-3227-4AB4-BC3A-5F1AB3A018E3}" type="presParOf" srcId="{7B8F277F-3739-4129-B130-AAB06D669D84}" destId="{2AF7415B-DF1D-43F3-BBF1-DC5F391C2F54}" srcOrd="0" destOrd="0" presId="urn:microsoft.com/office/officeart/2005/8/layout/default"/>
    <dgm:cxn modelId="{F4DB1C19-AAD5-471C-A923-177F5A411C29}" type="presParOf" srcId="{7B8F277F-3739-4129-B130-AAB06D669D84}" destId="{A65501FC-6627-4224-B92A-28EAE808B8CC}" srcOrd="1" destOrd="0" presId="urn:microsoft.com/office/officeart/2005/8/layout/default"/>
    <dgm:cxn modelId="{2ACFFCAB-46BF-48FA-A5BA-14031061DD19}" type="presParOf" srcId="{7B8F277F-3739-4129-B130-AAB06D669D84}" destId="{0663E15C-A168-48D7-A4B4-D907320DAB54}" srcOrd="2" destOrd="0" presId="urn:microsoft.com/office/officeart/2005/8/layout/default"/>
    <dgm:cxn modelId="{A50C9C12-FB67-4B0C-A850-6AA8D3071F7A}" type="presParOf" srcId="{7B8F277F-3739-4129-B130-AAB06D669D84}" destId="{ED20FB76-C881-4943-8523-314AADCB4DE9}" srcOrd="3" destOrd="0" presId="urn:microsoft.com/office/officeart/2005/8/layout/default"/>
    <dgm:cxn modelId="{DEA42648-1586-46C1-8E3A-903D57E4BE74}" type="presParOf" srcId="{7B8F277F-3739-4129-B130-AAB06D669D84}" destId="{C6507DD7-DCB5-474C-BBCC-37E3A8A62FBD}" srcOrd="4" destOrd="0" presId="urn:microsoft.com/office/officeart/2005/8/layout/default"/>
    <dgm:cxn modelId="{0B28122A-DDC0-46C1-A8C2-0649443C04DD}" type="presParOf" srcId="{7B8F277F-3739-4129-B130-AAB06D669D84}" destId="{4AF67904-6515-43F1-96D7-CC63499D73A8}" srcOrd="5" destOrd="0" presId="urn:microsoft.com/office/officeart/2005/8/layout/default"/>
    <dgm:cxn modelId="{9E185ACE-E8AC-4FB7-AC89-11153982D591}" type="presParOf" srcId="{7B8F277F-3739-4129-B130-AAB06D669D84}" destId="{6A2A7A70-381B-4972-9721-0F2D08CD14D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7415B-DF1D-43F3-BBF1-DC5F391C2F54}">
      <dsp:nvSpPr>
        <dsp:cNvPr id="0" name=""/>
        <dsp:cNvSpPr/>
      </dsp:nvSpPr>
      <dsp:spPr>
        <a:xfrm>
          <a:off x="641300" y="1315"/>
          <a:ext cx="1866999" cy="1120199"/>
        </a:xfrm>
        <a:prstGeom prst="round2DiagRect">
          <a:avLst/>
        </a:prstGeom>
        <a:solidFill>
          <a:srgbClr val="ED00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Addresses Social Determinants</a:t>
          </a:r>
        </a:p>
      </dsp:txBody>
      <dsp:txXfrm>
        <a:off x="695984" y="55999"/>
        <a:ext cx="1757631" cy="1010831"/>
      </dsp:txXfrm>
    </dsp:sp>
    <dsp:sp modelId="{0663E15C-A168-48D7-A4B4-D907320DAB54}">
      <dsp:nvSpPr>
        <dsp:cNvPr id="0" name=""/>
        <dsp:cNvSpPr/>
      </dsp:nvSpPr>
      <dsp:spPr>
        <a:xfrm>
          <a:off x="641300" y="1308215"/>
          <a:ext cx="1866999" cy="1120199"/>
        </a:xfrm>
        <a:prstGeom prst="round2DiagRect">
          <a:avLst/>
        </a:prstGeom>
        <a:solidFill>
          <a:srgbClr val="E63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Takes an Active Role in Community and Institution</a:t>
          </a:r>
        </a:p>
      </dsp:txBody>
      <dsp:txXfrm>
        <a:off x="695984" y="1362899"/>
        <a:ext cx="1757631" cy="1010831"/>
      </dsp:txXfrm>
    </dsp:sp>
    <dsp:sp modelId="{C6507DD7-DCB5-474C-BBCC-37E3A8A62FBD}">
      <dsp:nvSpPr>
        <dsp:cNvPr id="0" name=""/>
        <dsp:cNvSpPr/>
      </dsp:nvSpPr>
      <dsp:spPr>
        <a:xfrm>
          <a:off x="641300" y="2615115"/>
          <a:ext cx="1866999" cy="1120199"/>
        </a:xfrm>
        <a:prstGeom prst="round2DiagRect">
          <a:avLst/>
        </a:prstGeom>
        <a:solidFill>
          <a:srgbClr val="561F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Employs a Person-Centered Model of Care</a:t>
          </a:r>
        </a:p>
      </dsp:txBody>
      <dsp:txXfrm>
        <a:off x="695984" y="2669799"/>
        <a:ext cx="1757631" cy="1010831"/>
      </dsp:txXfrm>
    </dsp:sp>
    <dsp:sp modelId="{6A2A7A70-381B-4972-9721-0F2D08CD14D7}">
      <dsp:nvSpPr>
        <dsp:cNvPr id="0" name=""/>
        <dsp:cNvSpPr/>
      </dsp:nvSpPr>
      <dsp:spPr>
        <a:xfrm>
          <a:off x="641300" y="3922015"/>
          <a:ext cx="1866999" cy="1120199"/>
        </a:xfrm>
        <a:prstGeom prst="round2DiagRect">
          <a:avLst/>
        </a:prstGeom>
        <a:solidFill>
          <a:srgbClr val="315E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Seeks to Avoid Bias and Provides Affirming Services</a:t>
          </a:r>
        </a:p>
      </dsp:txBody>
      <dsp:txXfrm>
        <a:off x="695984" y="3976699"/>
        <a:ext cx="1757631" cy="10108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B720A-1602-4FC2-96AA-C2BEC4B42D42}" type="datetimeFigureOut">
              <a:rPr lang="en-US" smtClean="0"/>
              <a:t>6/17/26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C7814-3679-4037-A198-E0DDEE6C470A}" type="slidenum">
              <a:rPr lang="en-US" smtClean="0"/>
              <a:t>‹#›</a:t>
            </a:fld>
            <a:endParaRPr lang="en-US"/>
          </a:p>
        </p:txBody>
      </p:sp>
    </p:spTree>
    <p:extLst>
      <p:ext uri="{BB962C8B-B14F-4D97-AF65-F5344CB8AC3E}">
        <p14:creationId xmlns:p14="http://schemas.microsoft.com/office/powerpoint/2010/main" val="130804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youtube.com/watch?v=FuPFbgSm0QQ"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youtube.com/watch?v=hlfV8tKgw6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ncbi.nlm.nih.gov/sites/entrez?Db=pubmed&amp;Cmd=Search&amp;Term=%22Kaunitz%20AM%22%5BAuthor%5D&amp;itool=EntrezSystem2.PEntrez.Pubmed.Pubmed_ResultsPanel.Pubmed_DiscoveryPanel.Pubmed_RVAbstractPlus" TargetMode="External"/><Relationship Id="rId7" Type="http://schemas.openxmlformats.org/officeDocument/2006/relationships/hyperlink" Target="http://www.ncbi.nlm.nih.gov/sites/entrez?Db=pubmed&amp;Cmd=Search&amp;Term=%22Friedman%20AJ%22%5BAuthor%5D&amp;itool=EntrezSystem2.PEntrez.Pubmed.Pubmed_ResultsPanel.Pubmed_DiscoveryPanel.Pubmed_RVAbstractPlus"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ncbi.nlm.nih.gov/sites/entrez?Db=pubmed&amp;Cmd=Search&amp;Term=%22Fisher%20AC%22%5BAuthor%5D&amp;itool=EntrezSystem2.PEntrez.Pubmed.Pubmed_ResultsPanel.Pubmed_DiscoveryPanel.Pubmed_RVAbstractPlus" TargetMode="External"/><Relationship Id="rId5" Type="http://schemas.openxmlformats.org/officeDocument/2006/relationships/hyperlink" Target="http://www.ncbi.nlm.nih.gov/sites/entrez?Db=pubmed&amp;Cmd=Search&amp;Term=%22Karvois%20DL%22%5BAuthor%5D&amp;itool=EntrezSystem2.PEntrez.Pubmed.Pubmed_ResultsPanel.Pubmed_DiscoveryPanel.Pubmed_RVAbstractPlus" TargetMode="External"/><Relationship Id="rId4" Type="http://schemas.openxmlformats.org/officeDocument/2006/relationships/hyperlink" Target="http://www.ncbi.nlm.nih.gov/sites/entrez?Db=pubmed&amp;Cmd=Search&amp;Term=%22Laguardia%20KD%22%5BAuthor%5D&amp;itool=EntrezSystem2.PEntrez.Pubmed.Pubmed_ResultsPanel.Pubmed_DiscoveryPanel.Pubmed_RVAbstractPlu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bmj.com/content/384/bmj-2023-078078/rr-2"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uptodate.com/contents/hormonal-contraceptive-vaginal-rings/abstract/4"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uptodate.com/contents/transdermal-contraceptive-patch/abstract/1"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s://www.uptodate.com/contents/transdermal-contraceptive-patch/abstract/3" TargetMode="External"/><Relationship Id="rId5" Type="http://schemas.openxmlformats.org/officeDocument/2006/relationships/hyperlink" Target="https://www.uptodate.com/contents/levonorgestrel-systemic-drug-information?search=contraceptive+patch&amp;topicRef=5425&amp;source=see_link" TargetMode="External"/><Relationship Id="rId4" Type="http://schemas.openxmlformats.org/officeDocument/2006/relationships/hyperlink" Target="https://www.uptodate.com/contents/transdermal-contraceptive-patch/abstract/1,2"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17321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545454"/>
                </a:solidFill>
                <a:effectLst/>
                <a:highlight>
                  <a:srgbClr val="FFFFFF"/>
                </a:highlight>
                <a:latin typeface="Open Sans" panose="020F0502020204030204" pitchFamily="34" charset="0"/>
              </a:rPr>
              <a:t>Three years later, it was pulled from the market because of an ill-designed removal string that wasn’t sealed on either end and funneled bacteria into the uterus. This facilitated Pelvic Inflammatory Disease, sepsis, infertility, miscarriage, and death.</a:t>
            </a:r>
            <a:r>
              <a:rPr lang="en-US" b="0" i="0" u="none" strike="noStrike" baseline="30000" dirty="0">
                <a:solidFill>
                  <a:srgbClr val="545454"/>
                </a:solidFill>
                <a:effectLst/>
                <a:latin typeface="Open Sans" panose="020B0606030504020204" pitchFamily="34" charset="0"/>
              </a:rPr>
              <a:t>15,16</a:t>
            </a:r>
            <a:r>
              <a:rPr lang="en-US" b="0" i="0" u="none" strike="noStrike" dirty="0">
                <a:solidFill>
                  <a:srgbClr val="545454"/>
                </a:solidFill>
                <a:effectLst/>
                <a:highlight>
                  <a:srgbClr val="FFFFFF"/>
                </a:highlight>
                <a:latin typeface="Open Sans" panose="020B0606030504020204" pitchFamily="34" charset="0"/>
              </a:rPr>
              <a:t> More than 300,000 lawsuits were filed against A.H. Robins, forcing the company to file for bankruptcy.</a:t>
            </a:r>
            <a:r>
              <a:rPr lang="en-US" b="0" i="0" u="none" strike="noStrike" baseline="30000" dirty="0">
                <a:solidFill>
                  <a:srgbClr val="545454"/>
                </a:solidFill>
                <a:effectLst/>
                <a:latin typeface="Open Sans" panose="020B0606030504020204" pitchFamily="34" charset="0"/>
              </a:rPr>
              <a:t>15,16 </a:t>
            </a:r>
            <a:r>
              <a:rPr lang="en-US" b="0" i="0" u="none" strike="noStrike" dirty="0">
                <a:solidFill>
                  <a:srgbClr val="545454"/>
                </a:solidFill>
                <a:effectLst/>
                <a:highlight>
                  <a:srgbClr val="FFFFFF"/>
                </a:highlight>
                <a:latin typeface="Open Sans" panose="020B0606030504020204" pitchFamily="34" charset="0"/>
              </a:rPr>
              <a:t>The </a:t>
            </a:r>
            <a:r>
              <a:rPr lang="en-US" b="0" i="0" u="none" strike="noStrike" dirty="0" err="1">
                <a:solidFill>
                  <a:srgbClr val="545454"/>
                </a:solidFill>
                <a:effectLst/>
                <a:highlight>
                  <a:srgbClr val="FFFFFF"/>
                </a:highlight>
                <a:latin typeface="Open Sans" panose="020B0606030504020204" pitchFamily="34" charset="0"/>
              </a:rPr>
              <a:t>Dalkon</a:t>
            </a:r>
            <a:r>
              <a:rPr lang="en-US" b="0" i="0" u="none" strike="noStrike" dirty="0">
                <a:solidFill>
                  <a:srgbClr val="545454"/>
                </a:solidFill>
                <a:effectLst/>
                <a:highlight>
                  <a:srgbClr val="FFFFFF"/>
                </a:highlight>
                <a:latin typeface="Open Sans" panose="020B0606030504020204" pitchFamily="34" charset="0"/>
              </a:rPr>
              <a:t> Shield can be attributed to a large decrease in IUD use and a sharp increase in distrust for IUDs.</a:t>
            </a:r>
            <a:r>
              <a:rPr lang="en-US" b="0" i="0" u="none" strike="noStrike" baseline="30000" dirty="0">
                <a:solidFill>
                  <a:srgbClr val="545454"/>
                </a:solidFill>
                <a:effectLst/>
                <a:latin typeface="Open Sans" panose="020B0606030504020204" pitchFamily="34" charset="0"/>
              </a:rPr>
              <a:t>15,16</a:t>
            </a:r>
            <a:r>
              <a:rPr lang="en-US" b="0" i="0" u="none" strike="noStrike" dirty="0">
                <a:solidFill>
                  <a:srgbClr val="545454"/>
                </a:solidFill>
                <a:effectLst/>
                <a:highlight>
                  <a:srgbClr val="FFFFFF"/>
                </a:highlight>
                <a:latin typeface="Open Sans" panose="020B0606030504020204" pitchFamily="34" charset="0"/>
              </a:rPr>
              <a:t> Subsequently, many IUDs were taken off the market. Only </a:t>
            </a:r>
            <a:r>
              <a:rPr lang="en-US" b="0" i="0" u="none" strike="noStrike" dirty="0" err="1">
                <a:solidFill>
                  <a:srgbClr val="545454"/>
                </a:solidFill>
                <a:effectLst/>
                <a:highlight>
                  <a:srgbClr val="FFFFFF"/>
                </a:highlight>
                <a:latin typeface="Open Sans" panose="020B0606030504020204" pitchFamily="34" charset="0"/>
              </a:rPr>
              <a:t>Progestasert</a:t>
            </a:r>
            <a:r>
              <a:rPr lang="en-US" b="0" i="0" u="none" strike="noStrike" dirty="0">
                <a:solidFill>
                  <a:srgbClr val="545454"/>
                </a:solidFill>
                <a:effectLst/>
                <a:highlight>
                  <a:srgbClr val="FFFFFF"/>
                </a:highlight>
                <a:latin typeface="Open Sans" panose="020B0606030504020204" pitchFamily="34" charset="0"/>
              </a:rPr>
              <a:t> remained on the American market.</a:t>
            </a:r>
            <a:r>
              <a:rPr lang="en-US" b="0" i="0" u="none" strike="noStrike" baseline="30000" dirty="0">
                <a:solidFill>
                  <a:srgbClr val="545454"/>
                </a:solidFill>
                <a:effectLst/>
                <a:latin typeface="Open Sans" panose="020B0606030504020204" pitchFamily="34" charset="0"/>
              </a:rPr>
              <a:t>15</a:t>
            </a:r>
            <a:endParaRPr lang="en-US" dirty="0"/>
          </a:p>
        </p:txBody>
      </p:sp>
      <p:sp>
        <p:nvSpPr>
          <p:cNvPr id="4" name="Slide Number Placeholder 3"/>
          <p:cNvSpPr>
            <a:spLocks noGrp="1"/>
          </p:cNvSpPr>
          <p:nvPr>
            <p:ph type="sldNum" sz="quarter" idx="5"/>
          </p:nvPr>
        </p:nvSpPr>
        <p:spPr/>
        <p:txBody>
          <a:bodyPr/>
          <a:lstStyle/>
          <a:p>
            <a:fld id="{BC2C7814-3679-4037-A198-E0DDEE6C470A}" type="slidenum">
              <a:rPr lang="en-US" smtClean="0"/>
              <a:t>13</a:t>
            </a:fld>
            <a:endParaRPr lang="en-US"/>
          </a:p>
        </p:txBody>
      </p:sp>
    </p:spTree>
    <p:extLst>
      <p:ext uri="{BB962C8B-B14F-4D97-AF65-F5344CB8AC3E}">
        <p14:creationId xmlns:p14="http://schemas.microsoft.com/office/powerpoint/2010/main" val="1037032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E8E0CC3C-0375-41AF-AB0A-EB34D0D22F86}"/>
              </a:ext>
            </a:extLst>
          </p:cNvPr>
          <p:cNvSpPr txBox="1">
            <a:spLocks noGrp="1"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t>[Insert Lecture Name Here]</a:t>
            </a:r>
          </a:p>
        </p:txBody>
      </p:sp>
      <p:sp>
        <p:nvSpPr>
          <p:cNvPr id="98306" name="Rectangle 7">
            <a:extLst>
              <a:ext uri="{FF2B5EF4-FFF2-40B4-BE49-F238E27FC236}">
                <a16:creationId xmlns:a16="http://schemas.microsoft.com/office/drawing/2014/main" id="{1CB9318D-3D46-E8AE-6590-3B50D7C7072A}"/>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a:t>Slide </a:t>
            </a:r>
            <a:fld id="{70A97B87-493C-8F4C-B829-B8627E131478}" type="slidenum">
              <a:rPr lang="en-US" altLang="en-US" sz="1200"/>
              <a:pPr algn="r" eaLnBrk="1" hangingPunct="1"/>
              <a:t>14</a:t>
            </a:fld>
            <a:endParaRPr lang="en-US" altLang="en-US" sz="1200"/>
          </a:p>
        </p:txBody>
      </p:sp>
      <p:sp>
        <p:nvSpPr>
          <p:cNvPr id="98307" name="Rectangle 2">
            <a:extLst>
              <a:ext uri="{FF2B5EF4-FFF2-40B4-BE49-F238E27FC236}">
                <a16:creationId xmlns:a16="http://schemas.microsoft.com/office/drawing/2014/main" id="{29700CF1-4BD3-E972-70E2-F99868BDB82D}"/>
              </a:ext>
            </a:extLst>
          </p:cNvPr>
          <p:cNvSpPr>
            <a:spLocks noGrp="1" noRot="1" noChangeAspect="1" noChangeArrowheads="1" noTextEdit="1"/>
          </p:cNvSpPr>
          <p:nvPr>
            <p:ph type="sldImg"/>
          </p:nvPr>
        </p:nvSpPr>
        <p:spPr>
          <a:xfrm>
            <a:off x="407988" y="696913"/>
            <a:ext cx="6197600" cy="3486150"/>
          </a:xfrm>
          <a:ln/>
        </p:spPr>
      </p:sp>
      <p:sp>
        <p:nvSpPr>
          <p:cNvPr id="98308" name="Rectangle 3">
            <a:extLst>
              <a:ext uri="{FF2B5EF4-FFF2-40B4-BE49-F238E27FC236}">
                <a16:creationId xmlns:a16="http://schemas.microsoft.com/office/drawing/2014/main" id="{3BFB796E-4FD8-8A18-BC42-6F84B132C03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r>
              <a:rPr lang="en-US" altLang="en-US" sz="1000" u="sng" dirty="0">
                <a:latin typeface="Times New Roman" panose="02020603050405020304" pitchFamily="18" charset="0"/>
              </a:rPr>
              <a:t>Talking Points</a:t>
            </a:r>
            <a:endParaRPr lang="en-US" altLang="en-US" sz="1000" dirty="0">
              <a:latin typeface="Times New Roman" panose="02020603050405020304" pitchFamily="18" charset="0"/>
              <a:cs typeface="Arial" panose="020B0604020202020204" pitchFamily="34" charset="0"/>
            </a:endParaRPr>
          </a:p>
          <a:p>
            <a:pPr marL="231775" indent="-231775">
              <a:buFontTx/>
              <a:buChar char="•"/>
            </a:pPr>
            <a:r>
              <a:rPr lang="en-US" altLang="en-US" sz="1000" dirty="0">
                <a:latin typeface="Times New Roman" panose="02020603050405020304" pitchFamily="18" charset="0"/>
                <a:cs typeface="Arial" panose="020B0604020202020204" pitchFamily="34" charset="0"/>
              </a:rPr>
              <a:t>Previous studies of IUDs, many no longer in use, suggested that copper IUDs might cause tubal infertility, decreasing the use of this method in nulligravid women.  </a:t>
            </a:r>
          </a:p>
          <a:p>
            <a:pPr marL="231775" indent="-231775">
              <a:buFontTx/>
              <a:buChar char="•"/>
            </a:pPr>
            <a:r>
              <a:rPr lang="en-US" altLang="en-US" sz="1000" dirty="0" err="1">
                <a:latin typeface="Times New Roman" panose="02020603050405020304" pitchFamily="18" charset="0"/>
                <a:cs typeface="Arial" panose="020B0604020202020204" pitchFamily="34" charset="0"/>
              </a:rPr>
              <a:t>Hubacher</a:t>
            </a:r>
            <a:r>
              <a:rPr lang="en-US" altLang="en-US" sz="1000" dirty="0">
                <a:latin typeface="Times New Roman" panose="02020603050405020304" pitchFamily="18" charset="0"/>
                <a:cs typeface="Arial" panose="020B0604020202020204" pitchFamily="34" charset="0"/>
              </a:rPr>
              <a:t> et al. enrolled 1,895 women in a case-control study: 358 women with primary infertility with tubal occlusion documented by hysterosalpingogram, 953 women who were infertile without tubal occlusion (infertile controls), and 584 primigravid women (pregnant controls).</a:t>
            </a:r>
          </a:p>
          <a:p>
            <a:pPr marL="231775" indent="-231775">
              <a:buFontTx/>
              <a:buChar char="•"/>
            </a:pPr>
            <a:r>
              <a:rPr lang="en-US" altLang="en-US" sz="1000" dirty="0">
                <a:latin typeface="Times New Roman" panose="02020603050405020304" pitchFamily="18" charset="0"/>
                <a:cs typeface="Arial" panose="020B0604020202020204" pitchFamily="34" charset="0"/>
              </a:rPr>
              <a:t>Information was obtained about the women</a:t>
            </a:r>
            <a:r>
              <a:rPr lang="ja-JP" altLang="en-US" sz="1000">
                <a:latin typeface="Times New Roman" panose="02020603050405020304" pitchFamily="18" charset="0"/>
                <a:cs typeface="Arial" panose="020B0604020202020204" pitchFamily="34" charset="0"/>
              </a:rPr>
              <a:t>’</a:t>
            </a:r>
            <a:r>
              <a:rPr lang="en-US" altLang="ja-JP" sz="1000" dirty="0">
                <a:latin typeface="Times New Roman" panose="02020603050405020304" pitchFamily="18" charset="0"/>
                <a:cs typeface="Arial" panose="020B0604020202020204" pitchFamily="34" charset="0"/>
              </a:rPr>
              <a:t>s past use of contraceptives including copper IUDs, previous sexual relationships, and history of STIs. Each subject had antibody testing for </a:t>
            </a:r>
            <a:r>
              <a:rPr lang="en-US" altLang="ja-JP" sz="1000" i="1" dirty="0">
                <a:latin typeface="Times New Roman" panose="02020603050405020304" pitchFamily="18" charset="0"/>
                <a:cs typeface="Arial" panose="020B0604020202020204" pitchFamily="34" charset="0"/>
              </a:rPr>
              <a:t>Chlamydia trachomatis.</a:t>
            </a:r>
            <a:r>
              <a:rPr lang="en-US" altLang="ja-JP" sz="1000" dirty="0">
                <a:latin typeface="Times New Roman" panose="02020603050405020304" pitchFamily="18" charset="0"/>
                <a:cs typeface="Arial" panose="020B0604020202020204" pitchFamily="34" charset="0"/>
              </a:rPr>
              <a:t> Stratified analysis and logistic regression analyses were employed.</a:t>
            </a:r>
          </a:p>
          <a:p>
            <a:pPr marL="231775" indent="-231775">
              <a:buFontTx/>
              <a:buChar char="•"/>
            </a:pPr>
            <a:r>
              <a:rPr lang="en-US" altLang="en-US" sz="1000" dirty="0">
                <a:latin typeface="Times New Roman" panose="02020603050405020304" pitchFamily="18" charset="0"/>
                <a:cs typeface="Arial" panose="020B0604020202020204" pitchFamily="34" charset="0"/>
              </a:rPr>
              <a:t>Odds ratio for tubal occlusion associated with previous use of a copper IUD was 1.0 (95% CI, 0.6–1.7) using infertile controls. When the primigravid women served as controls, the odds ratio was 0.9 (95% CI, 0.5–1.6). Odds ratio for tubal occlusion associated with chlamydia was 2.4 (95% CI, 1.7–3.2). </a:t>
            </a:r>
          </a:p>
          <a:p>
            <a:pPr marL="231775" indent="-231775">
              <a:buFontTx/>
              <a:buChar char="•"/>
            </a:pPr>
            <a:r>
              <a:rPr lang="en-US" altLang="en-US" sz="1000" dirty="0">
                <a:latin typeface="Times New Roman" panose="02020603050405020304" pitchFamily="18" charset="0"/>
                <a:cs typeface="Arial" panose="020B0604020202020204" pitchFamily="34" charset="0"/>
              </a:rPr>
              <a:t>Previous use of a copper IUD is not associated with increased risk of tubal occlusion among nulligravid women; rather, chlamydial infection is. </a:t>
            </a:r>
          </a:p>
          <a:p>
            <a:pPr marL="231775" indent="-231775">
              <a:buFontTx/>
              <a:buChar char="•"/>
            </a:pPr>
            <a:r>
              <a:rPr lang="en-US" altLang="en-US" sz="1000" dirty="0">
                <a:latin typeface="Times New Roman" panose="02020603050405020304" pitchFamily="18" charset="0"/>
                <a:cs typeface="Arial" panose="020B0604020202020204" pitchFamily="34" charset="0"/>
              </a:rPr>
              <a:t>These results have been confirmed by other studies: </a:t>
            </a:r>
            <a:r>
              <a:rPr lang="en-US" altLang="en-US" sz="1000" dirty="0" err="1">
                <a:latin typeface="Times New Roman" panose="02020603050405020304" pitchFamily="18" charset="0"/>
                <a:cs typeface="Arial" panose="020B0604020202020204" pitchFamily="34" charset="0"/>
              </a:rPr>
              <a:t>Hov</a:t>
            </a:r>
            <a:r>
              <a:rPr lang="en-US" altLang="en-US" sz="1000" dirty="0">
                <a:latin typeface="Times New Roman" panose="02020603050405020304" pitchFamily="18" charset="0"/>
                <a:cs typeface="Arial" panose="020B0604020202020204" pitchFamily="34" charset="0"/>
              </a:rPr>
              <a:t> GG, </a:t>
            </a:r>
            <a:r>
              <a:rPr lang="en-US" altLang="en-US" sz="1000" dirty="0" err="1">
                <a:latin typeface="Times New Roman" panose="02020603050405020304" pitchFamily="18" charset="0"/>
                <a:cs typeface="Arial" panose="020B0604020202020204" pitchFamily="34" charset="0"/>
              </a:rPr>
              <a:t>Skjeldestad</a:t>
            </a:r>
            <a:r>
              <a:rPr lang="en-US" altLang="en-US" sz="1000" dirty="0">
                <a:latin typeface="Times New Roman" panose="02020603050405020304" pitchFamily="18" charset="0"/>
                <a:cs typeface="Arial" panose="020B0604020202020204" pitchFamily="34" charset="0"/>
              </a:rPr>
              <a:t> FE, </a:t>
            </a:r>
            <a:r>
              <a:rPr lang="en-US" altLang="en-US" sz="1000" dirty="0" err="1">
                <a:latin typeface="Times New Roman" panose="02020603050405020304" pitchFamily="18" charset="0"/>
                <a:cs typeface="Arial" panose="020B0604020202020204" pitchFamily="34" charset="0"/>
              </a:rPr>
              <a:t>Hilstad</a:t>
            </a:r>
            <a:r>
              <a:rPr lang="en-US" altLang="en-US" sz="1000" dirty="0">
                <a:latin typeface="Times New Roman" panose="02020603050405020304" pitchFamily="18" charset="0"/>
                <a:cs typeface="Arial" panose="020B0604020202020204" pitchFamily="34" charset="0"/>
              </a:rPr>
              <a:t> T. Use of IUD and subsequent fertility: Follow-up after participation in a randomized clinical trial. </a:t>
            </a:r>
            <a:r>
              <a:rPr lang="en-US" altLang="en-US" sz="1000" i="1" dirty="0">
                <a:latin typeface="Times New Roman" panose="02020603050405020304" pitchFamily="18" charset="0"/>
                <a:cs typeface="Arial" panose="020B0604020202020204" pitchFamily="34" charset="0"/>
              </a:rPr>
              <a:t>Contraception. </a:t>
            </a:r>
            <a:r>
              <a:rPr lang="en-US" altLang="en-US" sz="1000" dirty="0">
                <a:latin typeface="Times New Roman" panose="02020603050405020304" pitchFamily="18" charset="0"/>
                <a:cs typeface="Arial" panose="020B0604020202020204" pitchFamily="34" charset="0"/>
              </a:rPr>
              <a:t>2007;75:88-92. ; </a:t>
            </a:r>
            <a:r>
              <a:rPr lang="en-US" altLang="en-US" sz="1000" dirty="0" err="1">
                <a:latin typeface="Times New Roman" panose="02020603050405020304" pitchFamily="18" charset="0"/>
                <a:cs typeface="Arial" panose="020B0604020202020204" pitchFamily="34" charset="0"/>
              </a:rPr>
              <a:t>Skjeldestad</a:t>
            </a:r>
            <a:r>
              <a:rPr lang="en-US" altLang="en-US" sz="1000" dirty="0">
                <a:latin typeface="Times New Roman" panose="02020603050405020304" pitchFamily="18" charset="0"/>
                <a:cs typeface="Arial" panose="020B0604020202020204" pitchFamily="34" charset="0"/>
              </a:rPr>
              <a:t> F, Bratt H. Fertility after complicated and non-complicated use of IUDs. A controlled prospective study. </a:t>
            </a:r>
            <a:r>
              <a:rPr lang="en-US" altLang="en-US" sz="1000" i="1" dirty="0">
                <a:latin typeface="Times New Roman" panose="02020603050405020304" pitchFamily="18" charset="0"/>
                <a:cs typeface="Arial" panose="020B0604020202020204" pitchFamily="34" charset="0"/>
              </a:rPr>
              <a:t>Adv Contracept.</a:t>
            </a:r>
            <a:r>
              <a:rPr lang="en-US" altLang="en-US" sz="1000" dirty="0">
                <a:latin typeface="Times New Roman" panose="02020603050405020304" pitchFamily="18" charset="0"/>
                <a:cs typeface="Arial" panose="020B0604020202020204" pitchFamily="34" charset="0"/>
              </a:rPr>
              <a:t> 1988;4:179-84. ; Wilson JC. A prospective New Zealand study of fertility after removal of copper intrauterine contraceptive devices for conception and because of complications: A four-year study. </a:t>
            </a:r>
            <a:r>
              <a:rPr lang="en-US" altLang="en-US" sz="1000" i="1" dirty="0">
                <a:latin typeface="Times New Roman" panose="02020603050405020304" pitchFamily="18" charset="0"/>
                <a:cs typeface="Arial" panose="020B0604020202020204" pitchFamily="34" charset="0"/>
              </a:rPr>
              <a:t>Am J </a:t>
            </a:r>
            <a:r>
              <a:rPr lang="en-US" altLang="en-US" sz="1000" i="1" dirty="0" err="1">
                <a:latin typeface="Times New Roman" panose="02020603050405020304" pitchFamily="18" charset="0"/>
                <a:cs typeface="Arial" panose="020B0604020202020204" pitchFamily="34" charset="0"/>
              </a:rPr>
              <a:t>Obstet</a:t>
            </a:r>
            <a:r>
              <a:rPr lang="en-US" altLang="en-US" sz="1000" i="1" dirty="0">
                <a:latin typeface="Times New Roman" panose="02020603050405020304" pitchFamily="18" charset="0"/>
                <a:cs typeface="Arial" panose="020B0604020202020204" pitchFamily="34" charset="0"/>
              </a:rPr>
              <a:t> Gynecol.</a:t>
            </a:r>
            <a:r>
              <a:rPr lang="en-US" altLang="en-US" sz="1000" dirty="0">
                <a:latin typeface="Times New Roman" panose="02020603050405020304" pitchFamily="18" charset="0"/>
                <a:cs typeface="Arial" panose="020B0604020202020204" pitchFamily="34" charset="0"/>
              </a:rPr>
              <a:t> 1989;160:391-6.</a:t>
            </a:r>
          </a:p>
          <a:p>
            <a:pPr marL="231775" indent="-231775">
              <a:buFontTx/>
              <a:buChar char="•"/>
            </a:pPr>
            <a:endParaRPr lang="en-US" altLang="en-US" sz="1000" dirty="0">
              <a:latin typeface="Times New Roman" panose="02020603050405020304" pitchFamily="18" charset="0"/>
              <a:cs typeface="Arial" panose="020B0604020202020204" pitchFamily="34" charset="0"/>
            </a:endParaRPr>
          </a:p>
          <a:p>
            <a:pPr marL="231775" indent="-231775"/>
            <a:r>
              <a:rPr lang="en-US" altLang="en-US" sz="1000" u="sng" dirty="0">
                <a:latin typeface="Times New Roman" panose="02020603050405020304" pitchFamily="18" charset="0"/>
                <a:cs typeface="Arial" panose="020B0604020202020204" pitchFamily="34" charset="0"/>
              </a:rPr>
              <a:t>Reference</a:t>
            </a:r>
          </a:p>
          <a:p>
            <a:pPr marL="231775" indent="-231775">
              <a:buFontTx/>
              <a:buChar char="•"/>
            </a:pPr>
            <a:r>
              <a:rPr lang="en-US" altLang="en-US" sz="1000" dirty="0" err="1">
                <a:latin typeface="Times New Roman" panose="02020603050405020304" pitchFamily="18" charset="0"/>
                <a:cs typeface="Arial" panose="020B0604020202020204" pitchFamily="34" charset="0"/>
              </a:rPr>
              <a:t>Hubacher</a:t>
            </a:r>
            <a:r>
              <a:rPr lang="en-US" altLang="en-US" sz="1000" dirty="0">
                <a:latin typeface="Times New Roman" panose="02020603050405020304" pitchFamily="18" charset="0"/>
                <a:cs typeface="Arial" panose="020B0604020202020204" pitchFamily="34" charset="0"/>
              </a:rPr>
              <a:t> D, Lara-</a:t>
            </a:r>
            <a:r>
              <a:rPr lang="en-US" altLang="en-US" sz="1000" dirty="0" err="1">
                <a:latin typeface="Times New Roman" panose="02020603050405020304" pitchFamily="18" charset="0"/>
                <a:cs typeface="Arial" panose="020B0604020202020204" pitchFamily="34" charset="0"/>
              </a:rPr>
              <a:t>Ricalde</a:t>
            </a:r>
            <a:r>
              <a:rPr lang="en-US" altLang="en-US" sz="1000" dirty="0">
                <a:latin typeface="Times New Roman" panose="02020603050405020304" pitchFamily="18" charset="0"/>
                <a:cs typeface="Arial" panose="020B0604020202020204" pitchFamily="34" charset="0"/>
              </a:rPr>
              <a:t> R, Taylor D, et al. Use of copper intrauterine devices and the risk of tubal infertility among nulligravid women. </a:t>
            </a:r>
            <a:r>
              <a:rPr lang="en-US" altLang="en-US" sz="1000" i="1" dirty="0">
                <a:latin typeface="Times New Roman" panose="02020603050405020304" pitchFamily="18" charset="0"/>
                <a:cs typeface="Arial" panose="020B0604020202020204" pitchFamily="34" charset="0"/>
              </a:rPr>
              <a:t>NEJM.</a:t>
            </a:r>
            <a:r>
              <a:rPr lang="en-US" altLang="en-US" sz="1000" dirty="0">
                <a:latin typeface="Times New Roman" panose="02020603050405020304" pitchFamily="18" charset="0"/>
                <a:cs typeface="Arial" panose="020B0604020202020204" pitchFamily="34" charset="0"/>
              </a:rPr>
              <a:t> 2001;345:561-7.</a:t>
            </a:r>
          </a:p>
          <a:p>
            <a:pPr marL="231775" indent="-231775">
              <a:buFontTx/>
              <a:buChar char="•"/>
            </a:pPr>
            <a:endParaRPr lang="en-US" altLang="en-US" sz="1000" dirty="0">
              <a:latin typeface="Times New Roman" panose="02020603050405020304" pitchFamily="18" charset="0"/>
              <a:cs typeface="Arial" panose="020B0604020202020204" pitchFamily="34" charset="0"/>
            </a:endParaRPr>
          </a:p>
          <a:p>
            <a:pPr marL="231775" indent="-231775"/>
            <a:r>
              <a:rPr lang="en-US" altLang="en-US" sz="1000" dirty="0">
                <a:latin typeface="Times New Roman" panose="02020603050405020304" pitchFamily="18" charset="0"/>
              </a:rPr>
              <a:t>---</a:t>
            </a:r>
          </a:p>
          <a:p>
            <a:pPr marL="231775" indent="-231775"/>
            <a:r>
              <a:rPr lang="en-US" altLang="en-US" sz="1000" dirty="0">
                <a:latin typeface="Times New Roman" panose="02020603050405020304" pitchFamily="18" charset="0"/>
              </a:rPr>
              <a:t>Original content for this slide submitted by ARHP</a:t>
            </a:r>
            <a:r>
              <a:rPr lang="ja-JP" altLang="en-US" sz="1000">
                <a:latin typeface="Times New Roman" panose="02020603050405020304" pitchFamily="18" charset="0"/>
              </a:rPr>
              <a:t>’</a:t>
            </a:r>
            <a:r>
              <a:rPr lang="en-US" altLang="ja-JP" sz="1000" dirty="0">
                <a:latin typeface="Times New Roman" panose="02020603050405020304" pitchFamily="18" charset="0"/>
              </a:rPr>
              <a:t>s Clinical Advisory Committee for </a:t>
            </a:r>
            <a:r>
              <a:rPr lang="en-US" altLang="ja-JP" sz="1000" i="1" dirty="0">
                <a:latin typeface="Times New Roman" panose="02020603050405020304" pitchFamily="18" charset="0"/>
              </a:rPr>
              <a:t>Choosing a Birth Control Method  </a:t>
            </a:r>
            <a:r>
              <a:rPr lang="en-US" altLang="ja-JP" sz="1000" dirty="0">
                <a:latin typeface="Times New Roman" panose="02020603050405020304" pitchFamily="18" charset="0"/>
              </a:rPr>
              <a:t>in May 2009. Original funding received from a collaboration of pharmaceutical companies including Bayer, </a:t>
            </a:r>
            <a:r>
              <a:rPr lang="en-US" altLang="ja-JP" sz="1000" dirty="0" err="1">
                <a:latin typeface="Times New Roman" panose="02020603050405020304" pitchFamily="18" charset="0"/>
              </a:rPr>
              <a:t>Duramed</a:t>
            </a:r>
            <a:r>
              <a:rPr lang="en-US" altLang="ja-JP" sz="1000" dirty="0">
                <a:latin typeface="Times New Roman" panose="02020603050405020304" pitchFamily="18" charset="0"/>
              </a:rPr>
              <a:t> and Schering Plough. This slide is available at </a:t>
            </a:r>
            <a:r>
              <a:rPr lang="en-US" altLang="ja-JP" sz="1000" dirty="0" err="1">
                <a:latin typeface="Times New Roman" panose="02020603050405020304" pitchFamily="18" charset="0"/>
              </a:rPr>
              <a:t>www.arhp.org</a:t>
            </a:r>
            <a:r>
              <a:rPr lang="en-US" altLang="ja-JP" sz="1000" dirty="0">
                <a:latin typeface="Times New Roman" panose="02020603050405020304" pitchFamily="18" charset="0"/>
              </a:rPr>
              <a:t>/core.</a:t>
            </a:r>
          </a:p>
          <a:p>
            <a:pPr marL="231775" indent="-231775">
              <a:buFontTx/>
              <a:buChar char="•"/>
            </a:pPr>
            <a:endParaRPr lang="en-US"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A4061535-8044-D67B-1249-AD2D8345375D}"/>
              </a:ext>
            </a:extLst>
          </p:cNvPr>
          <p:cNvSpPr>
            <a:spLocks noGrp="1" noRot="1" noChangeAspect="1" noChangeArrowheads="1" noTextEdit="1"/>
          </p:cNvSpPr>
          <p:nvPr>
            <p:ph type="sldImg"/>
          </p:nvPr>
        </p:nvSpPr>
        <p:spPr>
          <a:ln/>
        </p:spPr>
      </p:sp>
      <p:sp>
        <p:nvSpPr>
          <p:cNvPr id="89090" name="Notes Placeholder 2">
            <a:extLst>
              <a:ext uri="{FF2B5EF4-FFF2-40B4-BE49-F238E27FC236}">
                <a16:creationId xmlns:a16="http://schemas.microsoft.com/office/drawing/2014/main" id="{52428E30-0DAD-AB7A-2142-67F2AE9352D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z="3200" u="sng" dirty="0">
                <a:latin typeface="Times New Roman" panose="02020603050405020304" pitchFamily="18" charset="0"/>
              </a:rPr>
              <a:t>Talking Points</a:t>
            </a:r>
            <a:endParaRPr lang="en-US" altLang="en-US" sz="3200" dirty="0">
              <a:latin typeface="Times New Roman" panose="02020603050405020304" pitchFamily="18" charset="0"/>
              <a:cs typeface="Arial" panose="020B0604020202020204" pitchFamily="34" charset="0"/>
            </a:endParaRPr>
          </a:p>
          <a:p>
            <a:pPr marL="228600" indent="-228600">
              <a:buFontTx/>
              <a:buChar char="•"/>
            </a:pPr>
            <a:r>
              <a:rPr lang="en-US" altLang="en-US" sz="3100" dirty="0">
                <a:latin typeface="Times New Roman" panose="02020603050405020304" pitchFamily="18" charset="0"/>
                <a:cs typeface="Arial" panose="020B0604020202020204" pitchFamily="34" charset="0"/>
              </a:rPr>
              <a:t>The Cooper T 380A IUD is a small T-shaped device made of polyethylene. The device has two flexible arms that fold down for insertion and expand to form a T shape when released inside the uterus. The vertical stem of the device is wound with fine copper wire, and the two horizontal arms also have a sleeve of cooper. At the bottom of the vertical stem, a 3-mm bulb houses a monofilament polyethylene string that enables the device</a:t>
            </a:r>
            <a:r>
              <a:rPr lang="ja-JP" altLang="en-US" sz="3100">
                <a:latin typeface="Times New Roman" panose="02020603050405020304" pitchFamily="18" charset="0"/>
                <a:cs typeface="Arial" panose="020B0604020202020204" pitchFamily="34" charset="0"/>
              </a:rPr>
              <a:t>’</a:t>
            </a:r>
            <a:r>
              <a:rPr lang="en-US" altLang="ja-JP" sz="3100" dirty="0">
                <a:latin typeface="Times New Roman" panose="02020603050405020304" pitchFamily="18" charset="0"/>
                <a:cs typeface="Arial" panose="020B0604020202020204" pitchFamily="34" charset="0"/>
              </a:rPr>
              <a:t>s easy removal.</a:t>
            </a:r>
          </a:p>
          <a:p>
            <a:pPr marL="228600" indent="-228600">
              <a:buFontTx/>
              <a:buChar char="•"/>
            </a:pPr>
            <a:r>
              <a:rPr lang="en-US" altLang="en-US" sz="3100" dirty="0">
                <a:latin typeface="Times New Roman" panose="02020603050405020304" pitchFamily="18" charset="0"/>
                <a:cs typeface="Arial" panose="020B0604020202020204" pitchFamily="34" charset="0"/>
              </a:rPr>
              <a:t>The Copper-T IUD is approved for 10 years of use; however, efficacy lasts 12 years or more. </a:t>
            </a:r>
          </a:p>
          <a:p>
            <a:pPr marL="228600" indent="-228600">
              <a:buFontTx/>
              <a:buChar char="•"/>
            </a:pPr>
            <a:r>
              <a:rPr lang="en-US" altLang="en-US" sz="3100" dirty="0">
                <a:latin typeface="Times New Roman" panose="02020603050405020304" pitchFamily="18" charset="0"/>
                <a:cs typeface="Arial" panose="020B0604020202020204" pitchFamily="34" charset="0"/>
              </a:rPr>
              <a:t>Mechanism of Action:</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The exact mechanism of action of the copper IUD is not clear; however, substantial evidence suggests that the primary mechanism of action is prevention of fertilization.</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Copper-containing IUDs reduce the motility and viability of the sperm and the development of ova.</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Research shows that sperm counts found in the cervical mucus and uterine tube are much lower in women using IUDs than those in nonusers. </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A clinical study found that women using copper-containing IUDs had uncoordinated contractions, which suggests that the device may act by hindering sperm transport. </a:t>
            </a:r>
          </a:p>
          <a:p>
            <a:pPr marL="228600" indent="-228600">
              <a:buFontTx/>
              <a:buChar char="•"/>
            </a:pPr>
            <a:r>
              <a:rPr lang="en-US" altLang="en-US" sz="3100" dirty="0">
                <a:latin typeface="Times New Roman" panose="02020603050405020304" pitchFamily="18" charset="0"/>
                <a:cs typeface="Arial" panose="020B0604020202020204" pitchFamily="34" charset="0"/>
              </a:rPr>
              <a:t>Candidates:</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Women who desire long-term contraception.</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Women who do not want the systematic effects of hormones.</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Women who desire a quickly reversible method</a:t>
            </a:r>
          </a:p>
          <a:p>
            <a:pPr marL="228600" indent="-228600">
              <a:buFontTx/>
              <a:buChar char="•"/>
            </a:pPr>
            <a:r>
              <a:rPr lang="en-US" altLang="en-US" sz="3100" dirty="0">
                <a:latin typeface="Times New Roman" panose="02020603050405020304" pitchFamily="18" charset="0"/>
                <a:cs typeface="Arial" panose="020B0604020202020204" pitchFamily="34" charset="0"/>
              </a:rPr>
              <a:t>Advantages</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Fertility returns rapidly after removal of the copper IUD. </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There is no ongoing cost after insertion.</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The Cooper-T IUD may be associated with a decreased risk for endometrial cancer, but the exact mechanism for this association is unclear.</a:t>
            </a:r>
          </a:p>
          <a:p>
            <a:pPr marL="228600" indent="-228600">
              <a:buFontTx/>
              <a:buChar char="•"/>
            </a:pPr>
            <a:r>
              <a:rPr lang="en-US" altLang="en-US" sz="3100" dirty="0">
                <a:latin typeface="Times New Roman" panose="02020603050405020304" pitchFamily="18" charset="0"/>
                <a:cs typeface="Arial" panose="020B0604020202020204" pitchFamily="34" charset="0"/>
              </a:rPr>
              <a:t>Contraindications (WHO Criteria):</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Puerperal sepsis</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Immediate post-septic abortion</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Unexplained vaginal bleeding before evaluation</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Malignant gestational trophoblastic disease</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Cervical cancer awaiting treatment (when IUD initiated)</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Endometrial cancer</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Uterine fibroids with distortion of the uterine cavity</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Distortion of the uterine cavity</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Current PID (when IUD initiated)</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Current STI (when IUD initiated)</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Known pelvic TB (when IUD initiated)</a:t>
            </a:r>
          </a:p>
          <a:p>
            <a:pPr marL="228600" indent="-228600">
              <a:buFontTx/>
              <a:buChar char="•"/>
            </a:pPr>
            <a:r>
              <a:rPr lang="en-US" altLang="en-US" sz="3100" dirty="0">
                <a:latin typeface="Times New Roman" panose="02020603050405020304" pitchFamily="18" charset="0"/>
                <a:cs typeface="Arial" panose="020B0604020202020204" pitchFamily="34" charset="0"/>
              </a:rPr>
              <a:t>Disadvantages:</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Menstrual changes</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The Copper T IUD can increase the duration and amount of menstrual flow and menstrual cramping.</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Expulsion is rare, occurring in only 5% of users, but the most likely cause of IUC failure. Expulsion is most common within the first three months after insertion</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Uterine perforation is a rare complication of IUC, occurring approximately once every 770 to 1600 insertions. Perforation generally occurs at insertion, when a portion of the device becomes embedded in the uterine wall.</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There</a:t>
            </a:r>
            <a:r>
              <a:rPr lang="ja-JP" altLang="en-US" sz="3100">
                <a:latin typeface="Times New Roman" panose="02020603050405020304" pitchFamily="18" charset="0"/>
              </a:rPr>
              <a:t>’</a:t>
            </a:r>
            <a:r>
              <a:rPr lang="en-US" altLang="ja-JP" sz="3100" dirty="0">
                <a:latin typeface="Times New Roman" panose="02020603050405020304" pitchFamily="18" charset="0"/>
                <a:cs typeface="Arial" panose="020B0604020202020204" pitchFamily="34" charset="0"/>
              </a:rPr>
              <a:t>s a possible increased risk of PID during early postinsertion period in women with cervical infections.</a:t>
            </a:r>
          </a:p>
          <a:p>
            <a:pPr marL="685800" lvl="1" indent="-228600">
              <a:buFont typeface="Wingdings" pitchFamily="2" charset="2"/>
              <a:buChar char="§"/>
            </a:pPr>
            <a:r>
              <a:rPr lang="en-US" altLang="en-US" sz="3100" dirty="0">
                <a:latin typeface="Times New Roman" panose="02020603050405020304" pitchFamily="18" charset="0"/>
                <a:cs typeface="Arial" panose="020B0604020202020204" pitchFamily="34" charset="0"/>
              </a:rPr>
              <a:t>Studies suggest that women with chlamydial infection or gonorrhea at the time of IUD insertion were at an increased risk of PID relative to women without infection. The absolute risk of PID was low for both groups (0-5% for those with STIs and 0-2% for those without).</a:t>
            </a:r>
          </a:p>
          <a:p>
            <a:pPr marL="228600" indent="-228600">
              <a:buFontTx/>
              <a:buChar char="•"/>
            </a:pPr>
            <a:r>
              <a:rPr lang="en-US" altLang="en-US" sz="3100" dirty="0">
                <a:latin typeface="Times New Roman" panose="02020603050405020304" pitchFamily="18" charset="0"/>
                <a:cs typeface="Arial" panose="020B0604020202020204" pitchFamily="34" charset="0"/>
              </a:rPr>
              <a:t>Counseling:</a:t>
            </a:r>
          </a:p>
          <a:p>
            <a:pPr marL="685800" lvl="1" indent="-228600">
              <a:lnSpc>
                <a:spcPct val="90000"/>
              </a:lnSpc>
              <a:buFont typeface="Wingdings" pitchFamily="2" charset="2"/>
              <a:buChar char="§"/>
            </a:pPr>
            <a:r>
              <a:rPr lang="en-US" altLang="en-US" sz="3100" dirty="0">
                <a:latin typeface="Times New Roman" panose="02020603050405020304" pitchFamily="18" charset="0"/>
                <a:cs typeface="Arial" panose="020B0604020202020204" pitchFamily="34" charset="0"/>
              </a:rPr>
              <a:t>Inform women that IUDs do not cause an increased risk of STIs, tubal infertility, and ectopic pregnancies.</a:t>
            </a:r>
          </a:p>
          <a:p>
            <a:pPr marL="685800" lvl="1" indent="-228600">
              <a:lnSpc>
                <a:spcPct val="90000"/>
              </a:lnSpc>
              <a:buFont typeface="Wingdings" pitchFamily="2" charset="2"/>
              <a:buChar char="§"/>
            </a:pPr>
            <a:r>
              <a:rPr lang="en-US" altLang="en-US" sz="3100" dirty="0">
                <a:latin typeface="Times New Roman" panose="02020603050405020304" pitchFamily="18" charset="0"/>
                <a:cs typeface="Arial" panose="020B0604020202020204" pitchFamily="34" charset="0"/>
              </a:rPr>
              <a:t>Describe how to check for the string, follow-up visits, and warning signs.</a:t>
            </a:r>
          </a:p>
          <a:p>
            <a:pPr marL="228600" indent="-228600">
              <a:lnSpc>
                <a:spcPct val="90000"/>
              </a:lnSpc>
              <a:buFontTx/>
              <a:buChar char="•"/>
            </a:pPr>
            <a:r>
              <a:rPr lang="en-US" altLang="en-US" sz="3100" dirty="0">
                <a:latin typeface="Times New Roman" panose="02020603050405020304" pitchFamily="18" charset="0"/>
                <a:cs typeface="Arial" panose="020B0604020202020204" pitchFamily="34" charset="0"/>
              </a:rPr>
              <a:t>Insertion as emergency contraception</a:t>
            </a:r>
          </a:p>
          <a:p>
            <a:pPr marL="685800" lvl="1" indent="-228600">
              <a:lnSpc>
                <a:spcPct val="90000"/>
              </a:lnSpc>
              <a:buFont typeface="Wingdings" pitchFamily="2" charset="2"/>
              <a:buChar char="§"/>
            </a:pPr>
            <a:r>
              <a:rPr lang="en-US" altLang="en-US" sz="3100" dirty="0">
                <a:latin typeface="Times New Roman" panose="02020603050405020304" pitchFamily="18" charset="0"/>
                <a:cs typeface="Arial" panose="020B0604020202020204" pitchFamily="34" charset="0"/>
              </a:rPr>
              <a:t>Can be inserted up to 5 days after unprotected intercourse to prevent pregnancy</a:t>
            </a:r>
          </a:p>
          <a:p>
            <a:pPr marL="685800" lvl="1" indent="-228600">
              <a:lnSpc>
                <a:spcPct val="90000"/>
              </a:lnSpc>
              <a:buFont typeface="Wingdings" pitchFamily="2" charset="2"/>
              <a:buChar char="§"/>
            </a:pPr>
            <a:r>
              <a:rPr lang="en-US" altLang="en-US" sz="3100" dirty="0">
                <a:latin typeface="Times New Roman" panose="02020603050405020304" pitchFamily="18" charset="0"/>
                <a:cs typeface="Arial" panose="020B0604020202020204" pitchFamily="34" charset="0"/>
              </a:rPr>
              <a:t>More effective than use of emergency contraception pills. Insertion of a copper T IUD can reduce the risk of pregnancy after unprotected intercourse by more than 99%. ECPs have the potential to reduce unintended pregnancy by 75%-89%.</a:t>
            </a:r>
          </a:p>
          <a:p>
            <a:pPr marL="685800" lvl="1" indent="-228600">
              <a:lnSpc>
                <a:spcPct val="90000"/>
              </a:lnSpc>
              <a:buFont typeface="Wingdings" pitchFamily="2" charset="2"/>
              <a:buChar char="§"/>
            </a:pPr>
            <a:r>
              <a:rPr lang="en-US" altLang="en-US" sz="3100" dirty="0">
                <a:latin typeface="Times New Roman" panose="02020603050405020304" pitchFamily="18" charset="0"/>
                <a:cs typeface="Arial" panose="020B0604020202020204" pitchFamily="34" charset="0"/>
              </a:rPr>
              <a:t>The LNG IUS should NOT be used for emergency contraception.</a:t>
            </a:r>
          </a:p>
          <a:p>
            <a:pPr marL="228600" indent="-228600">
              <a:lnSpc>
                <a:spcPct val="90000"/>
              </a:lnSpc>
              <a:buFontTx/>
              <a:buChar char="•"/>
            </a:pPr>
            <a:r>
              <a:rPr lang="en-US" altLang="en-US" sz="3100" b="1" dirty="0">
                <a:latin typeface="Times New Roman" panose="02020603050405020304" pitchFamily="18" charset="0"/>
              </a:rPr>
              <a:t>To view the Copper T IUD insertion video visit </a:t>
            </a:r>
            <a:r>
              <a:rPr lang="en-US" altLang="en-US" sz="3100" b="1" u="sng" dirty="0">
                <a:latin typeface="Times New Roman" panose="02020603050405020304" pitchFamily="18" charset="0"/>
                <a:hlinkClick r:id="rId3"/>
              </a:rPr>
              <a:t>http://www.youtube.com/watch?v=FuPFbgSm0QQ</a:t>
            </a:r>
            <a:endParaRPr lang="en-US" altLang="en-US" sz="3100" b="1" u="sng" dirty="0">
              <a:latin typeface="Times New Roman" panose="02020603050405020304" pitchFamily="18" charset="0"/>
            </a:endParaRPr>
          </a:p>
          <a:p>
            <a:pPr marL="228600" indent="-228600">
              <a:lnSpc>
                <a:spcPct val="90000"/>
              </a:lnSpc>
            </a:pPr>
            <a:endParaRPr lang="en-US" altLang="en-US" sz="3100" b="1" dirty="0">
              <a:latin typeface="Times New Roman" panose="02020603050405020304" pitchFamily="18" charset="0"/>
            </a:endParaRPr>
          </a:p>
          <a:p>
            <a:pPr marL="228600" indent="-228600"/>
            <a:endParaRPr lang="en-US" altLang="en-US" sz="3100" u="sng" dirty="0">
              <a:latin typeface="Times New Roman" panose="02020603050405020304" pitchFamily="18" charset="0"/>
              <a:cs typeface="Arial" panose="020B0604020202020204" pitchFamily="34" charset="0"/>
            </a:endParaRPr>
          </a:p>
          <a:p>
            <a:pPr marL="228600" indent="-228600"/>
            <a:r>
              <a:rPr lang="en-US" altLang="en-US" sz="3100" u="sng" dirty="0">
                <a:latin typeface="Times New Roman" panose="02020603050405020304" pitchFamily="18" charset="0"/>
                <a:cs typeface="Arial" panose="020B0604020202020204" pitchFamily="34" charset="0"/>
              </a:rPr>
              <a:t>References</a:t>
            </a:r>
          </a:p>
          <a:p>
            <a:pPr marL="228600" indent="-228600">
              <a:buFontTx/>
              <a:buChar char="•"/>
            </a:pPr>
            <a:r>
              <a:rPr lang="en-US" altLang="en-US" sz="3100" dirty="0" err="1">
                <a:latin typeface="Times New Roman" panose="02020603050405020304" pitchFamily="18" charset="0"/>
                <a:cs typeface="Arial" panose="020B0604020202020204" pitchFamily="34" charset="0"/>
              </a:rPr>
              <a:t>Beining</a:t>
            </a:r>
            <a:r>
              <a:rPr lang="en-US" altLang="en-US" sz="3100" dirty="0">
                <a:latin typeface="Times New Roman" panose="02020603050405020304" pitchFamily="18" charset="0"/>
                <a:cs typeface="Arial" panose="020B0604020202020204" pitchFamily="34" charset="0"/>
              </a:rPr>
              <a:t> RM, Dennis LK, Smith LK, Smith EM, </a:t>
            </a:r>
            <a:r>
              <a:rPr lang="en-US" altLang="en-US" sz="3100" dirty="0" err="1">
                <a:latin typeface="Times New Roman" panose="02020603050405020304" pitchFamily="18" charset="0"/>
                <a:cs typeface="Arial" panose="020B0604020202020204" pitchFamily="34" charset="0"/>
              </a:rPr>
              <a:t>Dokras</a:t>
            </a:r>
            <a:r>
              <a:rPr lang="en-US" altLang="en-US" sz="3100" dirty="0">
                <a:latin typeface="Times New Roman" panose="02020603050405020304" pitchFamily="18" charset="0"/>
                <a:cs typeface="Arial" panose="020B0604020202020204" pitchFamily="34" charset="0"/>
              </a:rPr>
              <a:t> A. Meta-Analysis of Intrauterine Device Use and Risk of endometrial cancer. </a:t>
            </a:r>
            <a:r>
              <a:rPr lang="en-US" altLang="en-US" sz="3100" i="1" dirty="0">
                <a:latin typeface="Times New Roman" panose="02020603050405020304" pitchFamily="18" charset="0"/>
                <a:cs typeface="Arial" panose="020B0604020202020204" pitchFamily="34" charset="0"/>
              </a:rPr>
              <a:t>Ann Epidemiol</a:t>
            </a:r>
            <a:r>
              <a:rPr lang="en-US" altLang="en-US" sz="3100" dirty="0">
                <a:latin typeface="Times New Roman" panose="02020603050405020304" pitchFamily="18" charset="0"/>
                <a:cs typeface="Arial" panose="020B0604020202020204" pitchFamily="34" charset="0"/>
              </a:rPr>
              <a:t>. 2008. </a:t>
            </a:r>
          </a:p>
          <a:p>
            <a:pPr marL="228600" indent="-228600">
              <a:buFontTx/>
              <a:buChar char="•"/>
            </a:pPr>
            <a:r>
              <a:rPr lang="en-US" altLang="en-US" sz="3100" dirty="0">
                <a:latin typeface="Times New Roman" panose="02020603050405020304" pitchFamily="18" charset="0"/>
                <a:cs typeface="Arial" panose="020B0604020202020204" pitchFamily="34" charset="0"/>
              </a:rPr>
              <a:t>D</a:t>
            </a:r>
            <a:r>
              <a:rPr lang="ja-JP" altLang="en-US" sz="3100">
                <a:latin typeface="Times New Roman" panose="02020603050405020304" pitchFamily="18" charset="0"/>
                <a:cs typeface="Arial" panose="020B0604020202020204" pitchFamily="34" charset="0"/>
              </a:rPr>
              <a:t>’</a:t>
            </a:r>
            <a:r>
              <a:rPr lang="en-US" altLang="ja-JP" sz="3100" dirty="0">
                <a:latin typeface="Times New Roman" panose="02020603050405020304" pitchFamily="18" charset="0"/>
                <a:cs typeface="Arial" panose="020B0604020202020204" pitchFamily="34" charset="0"/>
              </a:rPr>
              <a:t>Souza RE, et al. </a:t>
            </a:r>
            <a:r>
              <a:rPr lang="en-US" altLang="ja-JP" sz="3100" dirty="0" err="1">
                <a:latin typeface="Times New Roman" panose="02020603050405020304" pitchFamily="18" charset="0"/>
                <a:cs typeface="Arial" panose="020B0604020202020204" pitchFamily="34" charset="0"/>
              </a:rPr>
              <a:t>Randomised</a:t>
            </a:r>
            <a:r>
              <a:rPr lang="en-US" altLang="ja-JP" sz="3100" dirty="0">
                <a:latin typeface="Times New Roman" panose="02020603050405020304" pitchFamily="18" charset="0"/>
                <a:cs typeface="Arial" panose="020B0604020202020204" pitchFamily="34" charset="0"/>
              </a:rPr>
              <a:t> controlled trial assessing the acceptability of </a:t>
            </a:r>
            <a:r>
              <a:rPr lang="en-US" altLang="ja-JP" sz="3100" dirty="0" err="1">
                <a:latin typeface="Times New Roman" panose="02020603050405020304" pitchFamily="18" charset="0"/>
                <a:cs typeface="Arial" panose="020B0604020202020204" pitchFamily="34" charset="0"/>
              </a:rPr>
              <a:t>GyneFix</a:t>
            </a:r>
            <a:r>
              <a:rPr lang="en-US" altLang="ja-JP" sz="3100" dirty="0">
                <a:latin typeface="Times New Roman" panose="02020603050405020304" pitchFamily="18" charset="0"/>
                <a:cs typeface="Arial" panose="020B0604020202020204" pitchFamily="34" charset="0"/>
              </a:rPr>
              <a:t> versus Gyne-T380S for emergency contraception. </a:t>
            </a:r>
            <a:r>
              <a:rPr lang="en-US" altLang="ja-JP" sz="3100" i="1" dirty="0">
                <a:latin typeface="Times New Roman" panose="02020603050405020304" pitchFamily="18" charset="0"/>
                <a:cs typeface="Arial" panose="020B0604020202020204" pitchFamily="34" charset="0"/>
              </a:rPr>
              <a:t>J Fam </a:t>
            </a:r>
            <a:r>
              <a:rPr lang="en-US" altLang="ja-JP" sz="3100" i="1" dirty="0" err="1">
                <a:latin typeface="Times New Roman" panose="02020603050405020304" pitchFamily="18" charset="0"/>
                <a:cs typeface="Arial" panose="020B0604020202020204" pitchFamily="34" charset="0"/>
              </a:rPr>
              <a:t>Plann</a:t>
            </a:r>
            <a:r>
              <a:rPr lang="en-US" altLang="ja-JP" sz="3100" i="1" dirty="0">
                <a:latin typeface="Times New Roman" panose="02020603050405020304" pitchFamily="18" charset="0"/>
                <a:cs typeface="Arial" panose="020B0604020202020204" pitchFamily="34" charset="0"/>
              </a:rPr>
              <a:t> </a:t>
            </a:r>
            <a:r>
              <a:rPr lang="en-US" altLang="ja-JP" sz="3100" i="1" dirty="0" err="1">
                <a:latin typeface="Times New Roman" panose="02020603050405020304" pitchFamily="18" charset="0"/>
                <a:cs typeface="Arial" panose="020B0604020202020204" pitchFamily="34" charset="0"/>
              </a:rPr>
              <a:t>Reprod</a:t>
            </a:r>
            <a:r>
              <a:rPr lang="en-US" altLang="ja-JP" sz="3100" i="1" dirty="0">
                <a:latin typeface="Times New Roman" panose="02020603050405020304" pitchFamily="18" charset="0"/>
                <a:cs typeface="Arial" panose="020B0604020202020204" pitchFamily="34" charset="0"/>
              </a:rPr>
              <a:t> Health Care</a:t>
            </a:r>
            <a:r>
              <a:rPr lang="en-US" altLang="ja-JP" sz="3100" dirty="0">
                <a:latin typeface="Times New Roman" panose="02020603050405020304" pitchFamily="18" charset="0"/>
                <a:cs typeface="Arial" panose="020B0604020202020204" pitchFamily="34" charset="0"/>
              </a:rPr>
              <a:t>. 2003;29(2):23-9. </a:t>
            </a:r>
          </a:p>
          <a:p>
            <a:pPr marL="228600" indent="-228600">
              <a:buFontTx/>
              <a:buChar char="•"/>
            </a:pPr>
            <a:r>
              <a:rPr lang="en-US" altLang="en-US" sz="3100" dirty="0">
                <a:latin typeface="Times New Roman" panose="02020603050405020304" pitchFamily="18" charset="0"/>
                <a:cs typeface="Arial" panose="020B0604020202020204" pitchFamily="34" charset="0"/>
              </a:rPr>
              <a:t>Fortney JA, </a:t>
            </a:r>
            <a:r>
              <a:rPr lang="en-US" altLang="en-US" sz="3100" dirty="0" err="1">
                <a:latin typeface="Times New Roman" panose="02020603050405020304" pitchFamily="18" charset="0"/>
                <a:cs typeface="Arial" panose="020B0604020202020204" pitchFamily="34" charset="0"/>
              </a:rPr>
              <a:t>Feldblum</a:t>
            </a:r>
            <a:r>
              <a:rPr lang="en-US" altLang="en-US" sz="3100" dirty="0">
                <a:latin typeface="Times New Roman" panose="02020603050405020304" pitchFamily="18" charset="0"/>
                <a:cs typeface="Arial" panose="020B0604020202020204" pitchFamily="34" charset="0"/>
              </a:rPr>
              <a:t> PJ, Raymond EG. Intrauterine Devices. </a:t>
            </a:r>
            <a:r>
              <a:rPr lang="en-US" altLang="en-US" sz="3100" i="1" dirty="0">
                <a:latin typeface="Times New Roman" panose="02020603050405020304" pitchFamily="18" charset="0"/>
                <a:cs typeface="Arial" panose="020B0604020202020204" pitchFamily="34" charset="0"/>
              </a:rPr>
              <a:t>J </a:t>
            </a:r>
            <a:r>
              <a:rPr lang="en-US" altLang="en-US" sz="3100" i="1" dirty="0" err="1">
                <a:latin typeface="Times New Roman" panose="02020603050405020304" pitchFamily="18" charset="0"/>
                <a:cs typeface="Arial" panose="020B0604020202020204" pitchFamily="34" charset="0"/>
              </a:rPr>
              <a:t>Reprod</a:t>
            </a:r>
            <a:r>
              <a:rPr lang="en-US" altLang="en-US" sz="3100" i="1" dirty="0">
                <a:latin typeface="Times New Roman" panose="02020603050405020304" pitchFamily="18" charset="0"/>
                <a:cs typeface="Arial" panose="020B0604020202020204" pitchFamily="34" charset="0"/>
              </a:rPr>
              <a:t> Med</a:t>
            </a:r>
            <a:r>
              <a:rPr lang="en-US" altLang="en-US" sz="3100" dirty="0">
                <a:latin typeface="Times New Roman" panose="02020603050405020304" pitchFamily="18" charset="0"/>
                <a:cs typeface="Arial" panose="020B0604020202020204" pitchFamily="34" charset="0"/>
              </a:rPr>
              <a:t>. 1999. March;44(3):269-274.</a:t>
            </a:r>
          </a:p>
          <a:p>
            <a:pPr marL="228600" indent="-228600">
              <a:buFontTx/>
              <a:buChar char="•"/>
            </a:pPr>
            <a:r>
              <a:rPr lang="en-US" altLang="en-US" sz="3100" dirty="0">
                <a:latin typeface="Times New Roman" panose="02020603050405020304" pitchFamily="18" charset="0"/>
                <a:cs typeface="Arial" panose="020B0604020202020204" pitchFamily="34" charset="0"/>
              </a:rPr>
              <a:t>Larsson G, Milsom I, </a:t>
            </a:r>
            <a:r>
              <a:rPr lang="en-US" altLang="en-US" sz="3100" dirty="0" err="1">
                <a:latin typeface="Times New Roman" panose="02020603050405020304" pitchFamily="18" charset="0"/>
                <a:cs typeface="Arial" panose="020B0604020202020204" pitchFamily="34" charset="0"/>
              </a:rPr>
              <a:t>Jonasson</a:t>
            </a:r>
            <a:r>
              <a:rPr lang="en-US" altLang="en-US" sz="3100" dirty="0">
                <a:latin typeface="Times New Roman" panose="02020603050405020304" pitchFamily="18" charset="0"/>
                <a:cs typeface="Arial" panose="020B0604020202020204" pitchFamily="34" charset="0"/>
              </a:rPr>
              <a:t> K, </a:t>
            </a:r>
            <a:r>
              <a:rPr lang="en-US" altLang="en-US" sz="3100" dirty="0" err="1">
                <a:latin typeface="Times New Roman" panose="02020603050405020304" pitchFamily="18" charset="0"/>
                <a:cs typeface="Arial" panose="020B0604020202020204" pitchFamily="34" charset="0"/>
              </a:rPr>
              <a:t>Lindstedt</a:t>
            </a:r>
            <a:r>
              <a:rPr lang="en-US" altLang="en-US" sz="3100" dirty="0">
                <a:latin typeface="Times New Roman" panose="02020603050405020304" pitchFamily="18" charset="0"/>
                <a:cs typeface="Arial" panose="020B0604020202020204" pitchFamily="34" charset="0"/>
              </a:rPr>
              <a:t> G, </a:t>
            </a:r>
            <a:r>
              <a:rPr lang="en-US" altLang="en-US" sz="3100" dirty="0" err="1">
                <a:latin typeface="Times New Roman" panose="02020603050405020304" pitchFamily="18" charset="0"/>
                <a:cs typeface="Arial" panose="020B0604020202020204" pitchFamily="34" charset="0"/>
              </a:rPr>
              <a:t>Rybo</a:t>
            </a:r>
            <a:r>
              <a:rPr lang="en-US" altLang="en-US" sz="3100" dirty="0">
                <a:latin typeface="Times New Roman" panose="02020603050405020304" pitchFamily="18" charset="0"/>
                <a:cs typeface="Arial" panose="020B0604020202020204" pitchFamily="34" charset="0"/>
              </a:rPr>
              <a:t> G. The long-term effects of copper surface area on menstrual blood loss and iron status in women fitted with an IUD. </a:t>
            </a:r>
            <a:r>
              <a:rPr lang="en-US" altLang="en-US" sz="3100" i="1" dirty="0">
                <a:latin typeface="Times New Roman" panose="02020603050405020304" pitchFamily="18" charset="0"/>
                <a:cs typeface="Arial" panose="020B0604020202020204" pitchFamily="34" charset="0"/>
              </a:rPr>
              <a:t>Contraception</a:t>
            </a:r>
            <a:r>
              <a:rPr lang="en-US" altLang="en-US" sz="3100" dirty="0">
                <a:latin typeface="Times New Roman" panose="02020603050405020304" pitchFamily="18" charset="0"/>
                <a:cs typeface="Arial" panose="020B0604020202020204" pitchFamily="34" charset="0"/>
              </a:rPr>
              <a:t>. 1993;48(5):471-80.</a:t>
            </a:r>
          </a:p>
          <a:p>
            <a:pPr marL="228600" indent="-228600">
              <a:buFontTx/>
              <a:buChar char="•"/>
            </a:pPr>
            <a:r>
              <a:rPr lang="en-US" altLang="en-US" sz="3100" dirty="0">
                <a:latin typeface="Times New Roman" panose="02020603050405020304" pitchFamily="18" charset="0"/>
                <a:cs typeface="Arial" panose="020B0604020202020204" pitchFamily="34" charset="0"/>
              </a:rPr>
              <a:t>Maslow KD, Lyons EA. Effect of oral contraceptives and intrauterine devices on midcycle myometrial contractions. </a:t>
            </a:r>
            <a:r>
              <a:rPr lang="en-US" altLang="en-US" sz="3100" i="1" dirty="0" err="1">
                <a:latin typeface="Times New Roman" panose="02020603050405020304" pitchFamily="18" charset="0"/>
                <a:cs typeface="Arial" panose="020B0604020202020204" pitchFamily="34" charset="0"/>
              </a:rPr>
              <a:t>Fertil</a:t>
            </a:r>
            <a:r>
              <a:rPr lang="en-US" altLang="en-US" sz="3100" i="1" dirty="0">
                <a:latin typeface="Times New Roman" panose="02020603050405020304" pitchFamily="18" charset="0"/>
                <a:cs typeface="Arial" panose="020B0604020202020204" pitchFamily="34" charset="0"/>
              </a:rPr>
              <a:t> </a:t>
            </a:r>
            <a:r>
              <a:rPr lang="en-US" altLang="en-US" sz="3100" i="1" dirty="0" err="1">
                <a:latin typeface="Times New Roman" panose="02020603050405020304" pitchFamily="18" charset="0"/>
                <a:cs typeface="Arial" panose="020B0604020202020204" pitchFamily="34" charset="0"/>
              </a:rPr>
              <a:t>Steril</a:t>
            </a:r>
            <a:r>
              <a:rPr lang="en-US" altLang="en-US" sz="3100" dirty="0">
                <a:latin typeface="Times New Roman" panose="02020603050405020304" pitchFamily="18" charset="0"/>
                <a:cs typeface="Arial" panose="020B0604020202020204" pitchFamily="34" charset="0"/>
              </a:rPr>
              <a:t>. 2003;80(5):1224-7.</a:t>
            </a:r>
          </a:p>
          <a:p>
            <a:pPr marL="228600" indent="-228600">
              <a:buFontTx/>
              <a:buChar char="•"/>
            </a:pPr>
            <a:r>
              <a:rPr lang="en-US" altLang="en-US" sz="3100" dirty="0">
                <a:latin typeface="Times New Roman" panose="02020603050405020304" pitchFamily="18" charset="0"/>
                <a:cs typeface="Arial" panose="020B0604020202020204" pitchFamily="34" charset="0"/>
              </a:rPr>
              <a:t>Milsom I, </a:t>
            </a:r>
            <a:r>
              <a:rPr lang="en-US" altLang="en-US" sz="3100" dirty="0" err="1">
                <a:latin typeface="Times New Roman" panose="02020603050405020304" pitchFamily="18" charset="0"/>
                <a:cs typeface="Arial" panose="020B0604020202020204" pitchFamily="34" charset="0"/>
              </a:rPr>
              <a:t>Rybo</a:t>
            </a:r>
            <a:r>
              <a:rPr lang="en-US" altLang="en-US" sz="3100" dirty="0">
                <a:latin typeface="Times New Roman" panose="02020603050405020304" pitchFamily="18" charset="0"/>
                <a:cs typeface="Arial" panose="020B0604020202020204" pitchFamily="34" charset="0"/>
              </a:rPr>
              <a:t> G, </a:t>
            </a:r>
            <a:r>
              <a:rPr lang="en-US" altLang="en-US" sz="3100" dirty="0" err="1">
                <a:latin typeface="Times New Roman" panose="02020603050405020304" pitchFamily="18" charset="0"/>
                <a:cs typeface="Arial" panose="020B0604020202020204" pitchFamily="34" charset="0"/>
              </a:rPr>
              <a:t>Lindstedt</a:t>
            </a:r>
            <a:r>
              <a:rPr lang="en-US" altLang="en-US" sz="3100" dirty="0">
                <a:latin typeface="Times New Roman" panose="02020603050405020304" pitchFamily="18" charset="0"/>
                <a:cs typeface="Arial" panose="020B0604020202020204" pitchFamily="34" charset="0"/>
              </a:rPr>
              <a:t> G. The influence of copper surface area on menstrual blood loss and iron status in women fitted with an IUD. </a:t>
            </a:r>
            <a:r>
              <a:rPr lang="en-US" altLang="en-US" sz="3100" i="1" dirty="0">
                <a:latin typeface="Times New Roman" panose="02020603050405020304" pitchFamily="18" charset="0"/>
                <a:cs typeface="Arial" panose="020B0604020202020204" pitchFamily="34" charset="0"/>
              </a:rPr>
              <a:t>Contraception</a:t>
            </a:r>
            <a:r>
              <a:rPr lang="en-US" altLang="en-US" sz="3100" dirty="0">
                <a:latin typeface="Times New Roman" panose="02020603050405020304" pitchFamily="18" charset="0"/>
                <a:cs typeface="Arial" panose="020B0604020202020204" pitchFamily="34" charset="0"/>
              </a:rPr>
              <a:t>. 1990;41(3):271-81.20. </a:t>
            </a:r>
          </a:p>
          <a:p>
            <a:pPr marL="228600" indent="-228600">
              <a:buFontTx/>
              <a:buChar char="•"/>
            </a:pPr>
            <a:r>
              <a:rPr lang="en-US" altLang="en-US" sz="3100" dirty="0" err="1">
                <a:latin typeface="Times New Roman" panose="02020603050405020304" pitchFamily="18" charset="0"/>
                <a:cs typeface="Arial" panose="020B0604020202020204" pitchFamily="34" charset="0"/>
              </a:rPr>
              <a:t>Mohllajee</a:t>
            </a:r>
            <a:r>
              <a:rPr lang="en-US" altLang="en-US" sz="3100" dirty="0">
                <a:latin typeface="Times New Roman" panose="02020603050405020304" pitchFamily="18" charset="0"/>
                <a:cs typeface="Arial" panose="020B0604020202020204" pitchFamily="34" charset="0"/>
              </a:rPr>
              <a:t> AP, Curtis KM, Peterson HB. Does insertion and use of an intrauterine device increase the risk of pelvic inflammatory disease among women with sexually transmitted infection? A systematic review. </a:t>
            </a:r>
            <a:r>
              <a:rPr lang="en-US" altLang="en-US" sz="3100" i="1" dirty="0">
                <a:latin typeface="Times New Roman" panose="02020603050405020304" pitchFamily="18" charset="0"/>
                <a:cs typeface="Arial" panose="020B0604020202020204" pitchFamily="34" charset="0"/>
              </a:rPr>
              <a:t>Contraception</a:t>
            </a:r>
            <a:r>
              <a:rPr lang="en-US" altLang="en-US" sz="3100" dirty="0">
                <a:latin typeface="Times New Roman" panose="02020603050405020304" pitchFamily="18" charset="0"/>
                <a:cs typeface="Arial" panose="020B0604020202020204" pitchFamily="34" charset="0"/>
              </a:rPr>
              <a:t>. 2006 Feb;73(2):145-53</a:t>
            </a:r>
          </a:p>
          <a:p>
            <a:pPr marL="228600" indent="-228600">
              <a:buFontTx/>
              <a:buChar char="•"/>
            </a:pPr>
            <a:r>
              <a:rPr lang="en-US" altLang="en-US" sz="3100" dirty="0">
                <a:latin typeface="Times New Roman" panose="02020603050405020304" pitchFamily="18" charset="0"/>
                <a:cs typeface="Arial" panose="020B0604020202020204" pitchFamily="34" charset="0"/>
              </a:rPr>
              <a:t>Nelson AL. The intrauterine contraceptive device. </a:t>
            </a:r>
            <a:r>
              <a:rPr lang="en-US" altLang="en-US" sz="3100" i="1" dirty="0" err="1">
                <a:latin typeface="Times New Roman" panose="02020603050405020304" pitchFamily="18" charset="0"/>
                <a:cs typeface="Arial" panose="020B0604020202020204" pitchFamily="34" charset="0"/>
              </a:rPr>
              <a:t>Obstet</a:t>
            </a:r>
            <a:r>
              <a:rPr lang="en-US" altLang="en-US" sz="3100" i="1" dirty="0">
                <a:latin typeface="Times New Roman" panose="02020603050405020304" pitchFamily="18" charset="0"/>
                <a:cs typeface="Arial" panose="020B0604020202020204" pitchFamily="34" charset="0"/>
              </a:rPr>
              <a:t> </a:t>
            </a:r>
            <a:r>
              <a:rPr lang="en-US" altLang="en-US" sz="3100" i="1" dirty="0" err="1">
                <a:latin typeface="Times New Roman" panose="02020603050405020304" pitchFamily="18" charset="0"/>
                <a:cs typeface="Arial" panose="020B0604020202020204" pitchFamily="34" charset="0"/>
              </a:rPr>
              <a:t>Gynecol</a:t>
            </a:r>
            <a:r>
              <a:rPr lang="en-US" altLang="en-US" sz="3100" i="1" dirty="0">
                <a:latin typeface="Times New Roman" panose="02020603050405020304" pitchFamily="18" charset="0"/>
                <a:cs typeface="Arial" panose="020B0604020202020204" pitchFamily="34" charset="0"/>
              </a:rPr>
              <a:t> Clin North Am</a:t>
            </a:r>
            <a:r>
              <a:rPr lang="en-US" altLang="en-US" sz="3100" dirty="0">
                <a:latin typeface="Times New Roman" panose="02020603050405020304" pitchFamily="18" charset="0"/>
                <a:cs typeface="Arial" panose="020B0604020202020204" pitchFamily="34" charset="0"/>
              </a:rPr>
              <a:t>. 2000;27(4):723-40.12. </a:t>
            </a:r>
          </a:p>
          <a:p>
            <a:pPr marL="228600" indent="-228600">
              <a:buFontTx/>
              <a:buChar char="•"/>
            </a:pPr>
            <a:r>
              <a:rPr lang="en-US" altLang="en-US" sz="3100" dirty="0" err="1">
                <a:latin typeface="Times New Roman" panose="02020603050405020304" pitchFamily="18" charset="0"/>
                <a:cs typeface="Arial" panose="020B0604020202020204" pitchFamily="34" charset="0"/>
              </a:rPr>
              <a:t>Thonneau</a:t>
            </a:r>
            <a:r>
              <a:rPr lang="en-US" altLang="en-US" sz="3100" dirty="0">
                <a:latin typeface="Times New Roman" panose="02020603050405020304" pitchFamily="18" charset="0"/>
                <a:cs typeface="Arial" panose="020B0604020202020204" pitchFamily="34" charset="0"/>
              </a:rPr>
              <a:t> PF, Almont TE. Contraceptive efficacy of intrauterine devices. </a:t>
            </a:r>
            <a:r>
              <a:rPr lang="en-US" altLang="en-US" sz="3100" i="1" dirty="0">
                <a:latin typeface="Times New Roman" panose="02020603050405020304" pitchFamily="18" charset="0"/>
                <a:cs typeface="Arial" panose="020B0604020202020204" pitchFamily="34" charset="0"/>
              </a:rPr>
              <a:t>Am J </a:t>
            </a:r>
            <a:r>
              <a:rPr lang="en-US" altLang="en-US" sz="3100" i="1" dirty="0" err="1">
                <a:latin typeface="Times New Roman" panose="02020603050405020304" pitchFamily="18" charset="0"/>
                <a:cs typeface="Arial" panose="020B0604020202020204" pitchFamily="34" charset="0"/>
              </a:rPr>
              <a:t>Obstet</a:t>
            </a:r>
            <a:r>
              <a:rPr lang="en-US" altLang="en-US" sz="3100" i="1" dirty="0">
                <a:latin typeface="Times New Roman" panose="02020603050405020304" pitchFamily="18" charset="0"/>
                <a:cs typeface="Arial" panose="020B0604020202020204" pitchFamily="34" charset="0"/>
              </a:rPr>
              <a:t> Gynecol</a:t>
            </a:r>
            <a:r>
              <a:rPr lang="en-US" altLang="en-US" sz="3100" dirty="0">
                <a:latin typeface="Times New Roman" panose="02020603050405020304" pitchFamily="18" charset="0"/>
                <a:cs typeface="Arial" panose="020B0604020202020204" pitchFamily="34" charset="0"/>
              </a:rPr>
              <a:t>. 2008. March;198(3): 248-253.</a:t>
            </a:r>
          </a:p>
          <a:p>
            <a:pPr marL="228600" indent="-228600">
              <a:buFontTx/>
              <a:buChar char="•"/>
            </a:pPr>
            <a:r>
              <a:rPr lang="en-US" altLang="en-US" sz="3100" dirty="0" err="1">
                <a:latin typeface="Times New Roman" panose="02020603050405020304" pitchFamily="18" charset="0"/>
                <a:cs typeface="Arial" panose="020B0604020202020204" pitchFamily="34" charset="0"/>
              </a:rPr>
              <a:t>Trussel</a:t>
            </a:r>
            <a:r>
              <a:rPr lang="en-US" altLang="en-US" sz="3100" dirty="0">
                <a:latin typeface="Times New Roman" panose="02020603050405020304" pitchFamily="18" charset="0"/>
                <a:cs typeface="Arial" panose="020B0604020202020204" pitchFamily="34" charset="0"/>
              </a:rPr>
              <a:t> J. Contraceptive efficacy. In: Hatcher RA, </a:t>
            </a:r>
            <a:r>
              <a:rPr lang="en-US" altLang="en-US" sz="3100" dirty="0" err="1">
                <a:latin typeface="Times New Roman" panose="02020603050405020304" pitchFamily="18" charset="0"/>
                <a:cs typeface="Arial" panose="020B0604020202020204" pitchFamily="34" charset="0"/>
              </a:rPr>
              <a:t>Trussel</a:t>
            </a:r>
            <a:r>
              <a:rPr lang="en-US" altLang="en-US" sz="3100" dirty="0">
                <a:latin typeface="Times New Roman" panose="02020603050405020304" pitchFamily="18" charset="0"/>
                <a:cs typeface="Arial" panose="020B0604020202020204" pitchFamily="34" charset="0"/>
              </a:rPr>
              <a:t> J, Nelson AL, et al. Contraceptive Technology: 19th revised ed. New York, NY: Ardent Media, 2007.</a:t>
            </a:r>
          </a:p>
          <a:p>
            <a:pPr marL="228600" indent="-228600">
              <a:buFontTx/>
              <a:buChar char="•"/>
            </a:pPr>
            <a:r>
              <a:rPr lang="en-US" altLang="en-US" sz="3100" dirty="0" err="1">
                <a:latin typeface="Times New Roman" panose="02020603050405020304" pitchFamily="18" charset="0"/>
                <a:cs typeface="Arial" panose="020B0604020202020204" pitchFamily="34" charset="0"/>
              </a:rPr>
              <a:t>Trussel</a:t>
            </a:r>
            <a:r>
              <a:rPr lang="en-US" altLang="en-US" sz="3100" dirty="0">
                <a:latin typeface="Times New Roman" panose="02020603050405020304" pitchFamily="18" charset="0"/>
                <a:cs typeface="Arial" panose="020B0604020202020204" pitchFamily="34" charset="0"/>
              </a:rPr>
              <a:t> J. Emergency contraception. In: Hatcher RA, </a:t>
            </a:r>
            <a:r>
              <a:rPr lang="en-US" altLang="en-US" sz="3100" dirty="0" err="1">
                <a:latin typeface="Times New Roman" panose="02020603050405020304" pitchFamily="18" charset="0"/>
                <a:cs typeface="Arial" panose="020B0604020202020204" pitchFamily="34" charset="0"/>
              </a:rPr>
              <a:t>Trussel</a:t>
            </a:r>
            <a:r>
              <a:rPr lang="en-US" altLang="en-US" sz="3100" dirty="0">
                <a:latin typeface="Times New Roman" panose="02020603050405020304" pitchFamily="18" charset="0"/>
                <a:cs typeface="Arial" panose="020B0604020202020204" pitchFamily="34" charset="0"/>
              </a:rPr>
              <a:t> J, Nelson AL, et al. Contraceptive Technology: 19</a:t>
            </a:r>
            <a:r>
              <a:rPr lang="en-US" altLang="en-US" sz="3100" baseline="30000" dirty="0">
                <a:latin typeface="Times New Roman" panose="02020603050405020304" pitchFamily="18" charset="0"/>
                <a:cs typeface="Arial" panose="020B0604020202020204" pitchFamily="34" charset="0"/>
              </a:rPr>
              <a:t>th</a:t>
            </a:r>
            <a:r>
              <a:rPr lang="en-US" altLang="en-US" sz="3100" dirty="0">
                <a:latin typeface="Times New Roman" panose="02020603050405020304" pitchFamily="18" charset="0"/>
                <a:cs typeface="Arial" panose="020B0604020202020204" pitchFamily="34" charset="0"/>
              </a:rPr>
              <a:t> revised ed. New York, NY: Ardent Media, 2007.</a:t>
            </a:r>
          </a:p>
          <a:p>
            <a:pPr marL="228600" indent="-228600">
              <a:buFontTx/>
              <a:buChar char="•"/>
            </a:pPr>
            <a:r>
              <a:rPr lang="en-US" altLang="en-US" sz="3100" dirty="0">
                <a:latin typeface="Times New Roman" panose="02020603050405020304" pitchFamily="18" charset="0"/>
                <a:cs typeface="Arial" panose="020B0604020202020204" pitchFamily="34" charset="0"/>
              </a:rPr>
              <a:t>WHO Medical Eligibility Criteria for Contraceptive Use, 3rd edition 2004.</a:t>
            </a:r>
          </a:p>
          <a:p>
            <a:pPr marL="228600" indent="-228600"/>
            <a:endParaRPr lang="en-US" altLang="en-US" sz="3100" dirty="0">
              <a:latin typeface="Times New Roman" panose="02020603050405020304" pitchFamily="18" charset="0"/>
              <a:cs typeface="Arial" panose="020B0604020202020204" pitchFamily="34" charset="0"/>
            </a:endParaRPr>
          </a:p>
          <a:p>
            <a:pPr marL="228600" indent="-228600"/>
            <a:r>
              <a:rPr lang="en-US" altLang="en-US" sz="3100" dirty="0">
                <a:latin typeface="Times New Roman" panose="02020603050405020304" pitchFamily="18" charset="0"/>
              </a:rPr>
              <a:t>---</a:t>
            </a:r>
          </a:p>
          <a:p>
            <a:pPr marL="228600" indent="-228600"/>
            <a:r>
              <a:rPr lang="en-US" altLang="en-US" sz="3100" dirty="0">
                <a:latin typeface="Times New Roman" panose="02020603050405020304" pitchFamily="18" charset="0"/>
              </a:rPr>
              <a:t>Original content for this slide submitted by ARHP</a:t>
            </a:r>
            <a:r>
              <a:rPr lang="ja-JP" altLang="en-US" sz="3100">
                <a:latin typeface="Times New Roman" panose="02020603050405020304" pitchFamily="18" charset="0"/>
              </a:rPr>
              <a:t>’</a:t>
            </a:r>
            <a:r>
              <a:rPr lang="en-US" altLang="ja-JP" sz="3100" dirty="0">
                <a:latin typeface="Times New Roman" panose="02020603050405020304" pitchFamily="18" charset="0"/>
              </a:rPr>
              <a:t>s Clinical Advisory Committee for </a:t>
            </a:r>
            <a:r>
              <a:rPr lang="en-US" altLang="ja-JP" sz="3100" i="1" dirty="0">
                <a:latin typeface="Times New Roman" panose="02020603050405020304" pitchFamily="18" charset="0"/>
              </a:rPr>
              <a:t>Choosing a Birth Control Method  </a:t>
            </a:r>
            <a:r>
              <a:rPr lang="en-US" altLang="ja-JP" sz="3100" dirty="0">
                <a:latin typeface="Times New Roman" panose="02020603050405020304" pitchFamily="18" charset="0"/>
              </a:rPr>
              <a:t>in May 2009. Original funding received from a collaboration of pharmaceutical companies including Bayer, </a:t>
            </a:r>
            <a:r>
              <a:rPr lang="en-US" altLang="ja-JP" sz="3100" dirty="0" err="1">
                <a:latin typeface="Times New Roman" panose="02020603050405020304" pitchFamily="18" charset="0"/>
              </a:rPr>
              <a:t>Duramed</a:t>
            </a:r>
            <a:r>
              <a:rPr lang="en-US" altLang="ja-JP" sz="3100" dirty="0">
                <a:latin typeface="Times New Roman" panose="02020603050405020304" pitchFamily="18" charset="0"/>
              </a:rPr>
              <a:t> and Schering Plough. This slide is available at </a:t>
            </a:r>
            <a:r>
              <a:rPr lang="en-US" altLang="ja-JP" sz="3100" dirty="0" err="1">
                <a:latin typeface="Times New Roman" panose="02020603050405020304" pitchFamily="18" charset="0"/>
              </a:rPr>
              <a:t>www.arhp.org</a:t>
            </a:r>
            <a:r>
              <a:rPr lang="en-US" altLang="ja-JP" sz="3100" dirty="0">
                <a:latin typeface="Times New Roman" panose="02020603050405020304" pitchFamily="18" charset="0"/>
              </a:rPr>
              <a:t>/core.</a:t>
            </a:r>
          </a:p>
          <a:p>
            <a:pPr marL="228600" indent="-228600"/>
            <a:endParaRPr lang="en-US" altLang="en-US" dirty="0">
              <a:latin typeface="Times New Roman" panose="02020603050405020304" pitchFamily="18" charset="0"/>
            </a:endParaRPr>
          </a:p>
        </p:txBody>
      </p:sp>
      <p:sp>
        <p:nvSpPr>
          <p:cNvPr id="89091" name="Slide Number Placeholder 3">
            <a:extLst>
              <a:ext uri="{FF2B5EF4-FFF2-40B4-BE49-F238E27FC236}">
                <a16:creationId xmlns:a16="http://schemas.microsoft.com/office/drawing/2014/main" id="{6BC250C6-B9C3-0D9F-E4DC-530147266A2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3D9791F-FD92-5A4A-96FA-2876BB83DA84}"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3E9C0425-910C-585B-6E35-28A4A7EDB484}"/>
              </a:ext>
            </a:extLst>
          </p:cNvPr>
          <p:cNvSpPr>
            <a:spLocks noGrp="1" noRot="1" noChangeAspect="1" noChangeArrowheads="1" noTextEdit="1"/>
          </p:cNvSpPr>
          <p:nvPr>
            <p:ph type="sldImg"/>
          </p:nvPr>
        </p:nvSpPr>
        <p:spPr>
          <a:ln/>
        </p:spPr>
      </p:sp>
      <p:sp>
        <p:nvSpPr>
          <p:cNvPr id="91138" name="Notes Placeholder 2">
            <a:extLst>
              <a:ext uri="{FF2B5EF4-FFF2-40B4-BE49-F238E27FC236}">
                <a16:creationId xmlns:a16="http://schemas.microsoft.com/office/drawing/2014/main" id="{9EDB28C0-FF62-D78F-179D-D081463CACD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z="1000" u="sng" dirty="0">
                <a:latin typeface="Times New Roman" panose="02020603050405020304" pitchFamily="18" charset="0"/>
              </a:rPr>
              <a:t>Talking Points</a:t>
            </a:r>
            <a:endParaRPr lang="en-US" altLang="en-US" sz="1000" dirty="0">
              <a:latin typeface="Times New Roman" panose="02020603050405020304" pitchFamily="18" charset="0"/>
              <a:cs typeface="Arial" panose="020B0604020202020204" pitchFamily="34" charset="0"/>
            </a:endParaRPr>
          </a:p>
          <a:p>
            <a:pPr marL="228600" indent="-228600">
              <a:buFontTx/>
              <a:buChar char="•"/>
            </a:pPr>
            <a:r>
              <a:rPr lang="en-US" altLang="en-US" sz="1000" dirty="0">
                <a:latin typeface="Times New Roman" panose="02020603050405020304" pitchFamily="18" charset="0"/>
                <a:cs typeface="Arial" panose="020B0604020202020204" pitchFamily="34" charset="0"/>
              </a:rPr>
              <a:t>Long-acting, progestin-only intrauterine contraceptive method</a:t>
            </a:r>
          </a:p>
          <a:p>
            <a:pPr marL="228600" indent="-228600">
              <a:buFontTx/>
              <a:buChar char="•"/>
            </a:pPr>
            <a:r>
              <a:rPr lang="en-US" altLang="en-US" sz="1000" dirty="0">
                <a:latin typeface="Times New Roman" panose="02020603050405020304" pitchFamily="18" charset="0"/>
                <a:cs typeface="Arial" panose="020B0604020202020204" pitchFamily="34" charset="0"/>
              </a:rPr>
              <a:t>The </a:t>
            </a:r>
            <a:r>
              <a:rPr lang="en-US" altLang="en-US" sz="1000" dirty="0">
                <a:latin typeface="Times New Roman" panose="02020603050405020304" pitchFamily="18" charset="0"/>
                <a:cs typeface="Arial" panose="020B0604020202020204" pitchFamily="34" charset="0"/>
                <a:sym typeface="Symbol" pitchFamily="2" charset="2"/>
              </a:rPr>
              <a:t>T-shaped</a:t>
            </a:r>
            <a:r>
              <a:rPr lang="en-US" altLang="en-US" sz="1000" dirty="0">
                <a:latin typeface="Times New Roman" panose="02020603050405020304" pitchFamily="18" charset="0"/>
                <a:cs typeface="Arial" panose="020B0604020202020204" pitchFamily="34" charset="0"/>
              </a:rPr>
              <a:t> reservoir placed within the uterine cavity releases 20 </a:t>
            </a:r>
            <a:r>
              <a:rPr lang="en-US" altLang="en-US" sz="1000" dirty="0">
                <a:latin typeface="Times New Roman" panose="02020603050405020304" pitchFamily="18" charset="0"/>
                <a:cs typeface="Arial" panose="020B0604020202020204" pitchFamily="34" charset="0"/>
                <a:sym typeface="Symbol" pitchFamily="2" charset="2"/>
              </a:rPr>
              <a:t>g of levonorgestrel per day initially; rate decreases progressively to 10 g/day after 5 years.</a:t>
            </a:r>
          </a:p>
          <a:p>
            <a:pPr marL="228600" indent="-228600">
              <a:buFontTx/>
              <a:buChar char="•"/>
            </a:pPr>
            <a:r>
              <a:rPr lang="en-US" altLang="en-US" sz="1000" dirty="0">
                <a:latin typeface="Times New Roman" panose="02020603050405020304" pitchFamily="18" charset="0"/>
                <a:cs typeface="Arial" panose="020B0604020202020204" pitchFamily="34" charset="0"/>
                <a:sym typeface="Symbol" pitchFamily="2" charset="2"/>
              </a:rPr>
              <a:t>Approved for 5 years of use; data demonstrate 7-year efficacy</a:t>
            </a:r>
          </a:p>
          <a:p>
            <a:pPr marL="228600" indent="-228600">
              <a:buFontTx/>
              <a:buChar char="•"/>
            </a:pPr>
            <a:r>
              <a:rPr lang="en-US" altLang="en-US" sz="1000" dirty="0">
                <a:latin typeface="Times New Roman" panose="02020603050405020304" pitchFamily="18" charset="0"/>
                <a:cs typeface="Arial" panose="020B0604020202020204" pitchFamily="34" charset="0"/>
                <a:sym typeface="Symbol" pitchFamily="2" charset="2"/>
              </a:rPr>
              <a:t>LNG IUS requires an office visit for insertion and an office visit for removal.</a:t>
            </a:r>
            <a:endParaRPr lang="en-US" altLang="en-US" sz="1000" dirty="0">
              <a:latin typeface="Times New Roman" panose="02020603050405020304" pitchFamily="18" charset="0"/>
              <a:cs typeface="Arial" panose="020B0604020202020204" pitchFamily="34" charset="0"/>
            </a:endParaRPr>
          </a:p>
          <a:p>
            <a:pPr marL="228600" indent="-228600">
              <a:buFontTx/>
              <a:buChar char="•"/>
            </a:pPr>
            <a:r>
              <a:rPr lang="en-US" altLang="en-US" sz="1000" dirty="0">
                <a:latin typeface="Times New Roman" panose="02020603050405020304" pitchFamily="18" charset="0"/>
                <a:cs typeface="Arial" panose="020B0604020202020204" pitchFamily="34" charset="0"/>
              </a:rPr>
              <a:t>Mechanism of Action:</a:t>
            </a:r>
          </a:p>
          <a:p>
            <a:pPr marL="685800" lvl="1" indent="-228600">
              <a:buFont typeface="Wingdings" pitchFamily="2" charset="2"/>
              <a:buChar char="§"/>
            </a:pPr>
            <a:r>
              <a:rPr lang="en-US" altLang="en-US" sz="1000" dirty="0">
                <a:latin typeface="Times New Roman" panose="02020603050405020304" pitchFamily="18" charset="0"/>
              </a:rPr>
              <a:t>LNG IUS thickens the cervical mucus and inhibits sperm motility and function. </a:t>
            </a:r>
          </a:p>
          <a:p>
            <a:pPr marL="685800" lvl="1" indent="-228600">
              <a:buFont typeface="Wingdings" pitchFamily="2" charset="2"/>
              <a:buChar char="§"/>
            </a:pPr>
            <a:r>
              <a:rPr lang="en-US" altLang="en-US" sz="1000" dirty="0">
                <a:latin typeface="Times New Roman" panose="02020603050405020304" pitchFamily="18" charset="0"/>
              </a:rPr>
              <a:t>The endometrial atrophy that is a consequence of the high endometrial levels of LNG leads to a substantial decrease in menstrual flow and absence of bleeding in some women who use this form of intrauterine contraception.</a:t>
            </a:r>
          </a:p>
          <a:p>
            <a:pPr marL="228600" indent="-228600">
              <a:buFontTx/>
              <a:buChar char="•"/>
            </a:pPr>
            <a:r>
              <a:rPr lang="en-US" altLang="en-US" sz="1000" dirty="0">
                <a:latin typeface="Times New Roman" panose="02020603050405020304" pitchFamily="18" charset="0"/>
                <a:cs typeface="Arial" panose="020B0604020202020204" pitchFamily="34" charset="0"/>
              </a:rPr>
              <a:t>Candidates:</a:t>
            </a:r>
          </a:p>
          <a:p>
            <a:pPr marL="685800" lvl="1" indent="-228600">
              <a:buFontTx/>
              <a:buChar char="•"/>
            </a:pPr>
            <a:r>
              <a:rPr lang="en-US" altLang="en-US" sz="1000" dirty="0">
                <a:latin typeface="Times New Roman" panose="02020603050405020304" pitchFamily="18" charset="0"/>
              </a:rPr>
              <a:t>All women of reproductive age who are seeking a long-term, highly effective contraceptive.</a:t>
            </a:r>
          </a:p>
          <a:p>
            <a:pPr marL="685800" lvl="1" indent="-228600">
              <a:buFontTx/>
              <a:buChar char="•"/>
            </a:pPr>
            <a:r>
              <a:rPr lang="en-US" altLang="en-US" sz="1000" dirty="0">
                <a:latin typeface="Times New Roman" panose="02020603050405020304" pitchFamily="18" charset="0"/>
              </a:rPr>
              <a:t>IUD is especially appropriate for:</a:t>
            </a:r>
          </a:p>
          <a:p>
            <a:pPr marL="1143000" lvl="2" indent="-228600">
              <a:buFont typeface="Wingdings" pitchFamily="2" charset="2"/>
              <a:buChar char="§"/>
            </a:pPr>
            <a:r>
              <a:rPr lang="en-US" altLang="en-US" sz="1000" dirty="0">
                <a:latin typeface="Times New Roman" panose="02020603050405020304" pitchFamily="18" charset="0"/>
              </a:rPr>
              <a:t>Women who are looking for a convenient method</a:t>
            </a:r>
          </a:p>
          <a:p>
            <a:pPr marL="1143000" lvl="2" indent="-228600">
              <a:buFont typeface="Wingdings" pitchFamily="2" charset="2"/>
              <a:buChar char="§"/>
            </a:pPr>
            <a:r>
              <a:rPr lang="en-US" altLang="en-US" sz="1000" dirty="0">
                <a:latin typeface="Times New Roman" panose="02020603050405020304" pitchFamily="18" charset="0"/>
              </a:rPr>
              <a:t>Women with menstrual symptoms that may improve with LNG IUS, Similar to long-acting, progestin-only DMPA, use of the LNG IUS generally improves menorrhagia, dysmenorrhea, and anemia; decreases the risk of PID and ectopic pregnancy relative to non-use.</a:t>
            </a:r>
          </a:p>
          <a:p>
            <a:pPr marL="1143000" lvl="2" indent="-228600">
              <a:buFont typeface="Wingdings" pitchFamily="2" charset="2"/>
              <a:buChar char="§"/>
            </a:pPr>
            <a:r>
              <a:rPr lang="en-US" altLang="en-US" sz="1000" dirty="0">
                <a:latin typeface="Times New Roman" panose="02020603050405020304" pitchFamily="18" charset="0"/>
              </a:rPr>
              <a:t>Lactating women</a:t>
            </a:r>
          </a:p>
          <a:p>
            <a:pPr marL="228600" indent="-228600">
              <a:buFontTx/>
              <a:buChar char="•"/>
            </a:pPr>
            <a:r>
              <a:rPr lang="en-US" altLang="en-US" sz="1000" dirty="0">
                <a:latin typeface="Times New Roman" panose="02020603050405020304" pitchFamily="18" charset="0"/>
                <a:cs typeface="Arial" panose="020B0604020202020204" pitchFamily="34" charset="0"/>
              </a:rPr>
              <a:t>Advantages:</a:t>
            </a:r>
          </a:p>
          <a:p>
            <a:pPr marL="685800" lvl="1" indent="-228600">
              <a:buFont typeface="Wingdings" pitchFamily="2" charset="2"/>
              <a:buChar char="§"/>
            </a:pPr>
            <a:r>
              <a:rPr lang="en-US" altLang="en-US" sz="1000" dirty="0">
                <a:latin typeface="Times New Roman" panose="02020603050405020304" pitchFamily="18" charset="0"/>
              </a:rPr>
              <a:t>Use of the LNG IUS may reduce menstrual symptoms in women with uterine fibroids or adenomyosis, thereby reducing the need for hysterectomy.</a:t>
            </a:r>
          </a:p>
          <a:p>
            <a:pPr marL="685800" lvl="1" indent="-228600">
              <a:buFont typeface="Wingdings" pitchFamily="2" charset="2"/>
              <a:buChar char="§"/>
            </a:pPr>
            <a:r>
              <a:rPr lang="en-US" altLang="en-US" sz="1000" dirty="0">
                <a:latin typeface="Times New Roman" panose="02020603050405020304" pitchFamily="18" charset="0"/>
              </a:rPr>
              <a:t>Data from the United Kingdom also suggest that use of the LNG IUS may reduce the occurrence of benign endometrial polyps in patients who have breast cancer and are taking tamoxifen. </a:t>
            </a:r>
          </a:p>
          <a:p>
            <a:pPr marL="685800" lvl="1" indent="-228600">
              <a:buFont typeface="Wingdings" pitchFamily="2" charset="2"/>
              <a:buChar char="§"/>
            </a:pPr>
            <a:r>
              <a:rPr lang="en-US" altLang="en-US" sz="1000" dirty="0">
                <a:latin typeface="Times New Roman" panose="02020603050405020304" pitchFamily="18" charset="0"/>
              </a:rPr>
              <a:t>Can be used by lactating women.</a:t>
            </a:r>
          </a:p>
          <a:p>
            <a:pPr marL="228600" indent="-228600">
              <a:buFontTx/>
              <a:buChar char="•"/>
            </a:pPr>
            <a:r>
              <a:rPr lang="en-US" altLang="en-US" sz="1000" dirty="0">
                <a:latin typeface="Times New Roman" panose="02020603050405020304" pitchFamily="18" charset="0"/>
                <a:cs typeface="Arial" panose="020B0604020202020204" pitchFamily="34" charset="0"/>
              </a:rPr>
              <a:t>Contraindications (WHO MEC):</a:t>
            </a:r>
          </a:p>
          <a:p>
            <a:pPr marL="685800" lvl="1" indent="-228600">
              <a:buFont typeface="Wingdings" pitchFamily="2" charset="2"/>
              <a:buChar char="§"/>
            </a:pPr>
            <a:r>
              <a:rPr lang="en-US" altLang="en-US" sz="1000" dirty="0">
                <a:latin typeface="Times New Roman" panose="02020603050405020304" pitchFamily="18" charset="0"/>
              </a:rPr>
              <a:t>Puerperal sepsis</a:t>
            </a:r>
          </a:p>
          <a:p>
            <a:pPr marL="685800" lvl="1" indent="-228600">
              <a:buFont typeface="Wingdings" pitchFamily="2" charset="2"/>
              <a:buChar char="§"/>
            </a:pPr>
            <a:r>
              <a:rPr lang="en-US" altLang="en-US" sz="1000" dirty="0">
                <a:latin typeface="Times New Roman" panose="02020603050405020304" pitchFamily="18" charset="0"/>
              </a:rPr>
              <a:t>Immediate post-septic abortion</a:t>
            </a:r>
          </a:p>
          <a:p>
            <a:pPr marL="685800" lvl="1" indent="-228600">
              <a:buFont typeface="Wingdings" pitchFamily="2" charset="2"/>
              <a:buChar char="§"/>
            </a:pPr>
            <a:r>
              <a:rPr lang="en-US" altLang="en-US" sz="1000" dirty="0">
                <a:latin typeface="Times New Roman" panose="02020603050405020304" pitchFamily="18" charset="0"/>
              </a:rPr>
              <a:t>Unexplained vaginal bleeding before evaluation</a:t>
            </a:r>
          </a:p>
          <a:p>
            <a:pPr marL="685800" lvl="1" indent="-228600">
              <a:buFont typeface="Wingdings" pitchFamily="2" charset="2"/>
              <a:buChar char="§"/>
            </a:pPr>
            <a:r>
              <a:rPr lang="en-US" altLang="en-US" sz="1000" dirty="0">
                <a:latin typeface="Times New Roman" panose="02020603050405020304" pitchFamily="18" charset="0"/>
              </a:rPr>
              <a:t>Malignant gestational trophoblastic disease</a:t>
            </a:r>
          </a:p>
          <a:p>
            <a:pPr marL="685800" lvl="1" indent="-228600">
              <a:buFont typeface="Wingdings" pitchFamily="2" charset="2"/>
              <a:buChar char="§"/>
            </a:pPr>
            <a:r>
              <a:rPr lang="en-US" altLang="en-US" sz="1000" dirty="0">
                <a:latin typeface="Times New Roman" panose="02020603050405020304" pitchFamily="18" charset="0"/>
              </a:rPr>
              <a:t>Cervical cancer awaiting treatment </a:t>
            </a:r>
          </a:p>
          <a:p>
            <a:pPr marL="685800" lvl="1" indent="-228600">
              <a:buFont typeface="Wingdings" pitchFamily="2" charset="2"/>
              <a:buChar char="§"/>
            </a:pPr>
            <a:r>
              <a:rPr lang="en-US" altLang="en-US" sz="1000" dirty="0">
                <a:latin typeface="Times New Roman" panose="02020603050405020304" pitchFamily="18" charset="0"/>
              </a:rPr>
              <a:t>Current breast cancer</a:t>
            </a:r>
          </a:p>
          <a:p>
            <a:pPr marL="685800" lvl="1" indent="-228600">
              <a:buFont typeface="Wingdings" pitchFamily="2" charset="2"/>
              <a:buChar char="§"/>
            </a:pPr>
            <a:r>
              <a:rPr lang="en-US" altLang="en-US" sz="1000" dirty="0">
                <a:latin typeface="Times New Roman" panose="02020603050405020304" pitchFamily="18" charset="0"/>
              </a:rPr>
              <a:t>Endometrial cancer</a:t>
            </a:r>
          </a:p>
          <a:p>
            <a:pPr marL="685800" lvl="1" indent="-228600">
              <a:buFont typeface="Wingdings" pitchFamily="2" charset="2"/>
              <a:buChar char="§"/>
            </a:pPr>
            <a:r>
              <a:rPr lang="en-US" altLang="en-US" sz="1000" dirty="0">
                <a:latin typeface="Times New Roman" panose="02020603050405020304" pitchFamily="18" charset="0"/>
              </a:rPr>
              <a:t>Uterine fibroids with distortion of the uterine cavity (makes insertion difficult, but is possible to use)</a:t>
            </a:r>
          </a:p>
          <a:p>
            <a:pPr marL="685800" lvl="1" indent="-228600">
              <a:buFont typeface="Wingdings" pitchFamily="2" charset="2"/>
              <a:buChar char="§"/>
            </a:pPr>
            <a:r>
              <a:rPr lang="en-US" altLang="en-US" sz="1000" dirty="0">
                <a:latin typeface="Times New Roman" panose="02020603050405020304" pitchFamily="18" charset="0"/>
              </a:rPr>
              <a:t>Distorted uterine cavity (makes insertion difficult, but is possible to use)</a:t>
            </a:r>
          </a:p>
          <a:p>
            <a:pPr marL="685800" lvl="1" indent="-228600">
              <a:buFont typeface="Wingdings" pitchFamily="2" charset="2"/>
              <a:buChar char="§"/>
            </a:pPr>
            <a:r>
              <a:rPr lang="en-US" altLang="en-US" sz="1000" dirty="0">
                <a:latin typeface="Times New Roman" panose="02020603050405020304" pitchFamily="18" charset="0"/>
              </a:rPr>
              <a:t>Current PID (initiation of IUD)</a:t>
            </a:r>
          </a:p>
          <a:p>
            <a:pPr marL="685800" lvl="1" indent="-228600">
              <a:buFont typeface="Wingdings" pitchFamily="2" charset="2"/>
              <a:buChar char="§"/>
            </a:pPr>
            <a:r>
              <a:rPr lang="en-US" altLang="en-US" sz="1000" dirty="0">
                <a:latin typeface="Times New Roman" panose="02020603050405020304" pitchFamily="18" charset="0"/>
              </a:rPr>
              <a:t>Current purulent cervicitis or </a:t>
            </a:r>
            <a:r>
              <a:rPr lang="en-US" altLang="en-US" sz="1000" dirty="0" err="1">
                <a:latin typeface="Times New Roman" panose="02020603050405020304" pitchFamily="18" charset="0"/>
              </a:rPr>
              <a:t>chlaymdial</a:t>
            </a:r>
            <a:r>
              <a:rPr lang="en-US" altLang="en-US" sz="1000" dirty="0">
                <a:latin typeface="Times New Roman" panose="02020603050405020304" pitchFamily="18" charset="0"/>
              </a:rPr>
              <a:t> infection or gonorrhea at initiation</a:t>
            </a:r>
          </a:p>
          <a:p>
            <a:pPr marL="1143000" lvl="2" indent="-228600">
              <a:buFont typeface="Wingdings" pitchFamily="2" charset="2"/>
              <a:buChar char="§"/>
            </a:pPr>
            <a:r>
              <a:rPr lang="en-US" altLang="en-US" sz="1000" dirty="0">
                <a:latin typeface="Times New Roman" panose="02020603050405020304" pitchFamily="18" charset="0"/>
              </a:rPr>
              <a:t>Acute PID or recent history of PID</a:t>
            </a:r>
          </a:p>
          <a:p>
            <a:pPr marL="1143000" lvl="2" indent="-228600">
              <a:buFont typeface="Wingdings" pitchFamily="2" charset="2"/>
              <a:buChar char="§"/>
            </a:pPr>
            <a:r>
              <a:rPr lang="en-US" altLang="en-US" sz="1000" dirty="0">
                <a:latin typeface="Times New Roman" panose="02020603050405020304" pitchFamily="18" charset="0"/>
              </a:rPr>
              <a:t>Risk factors for STIs and PID</a:t>
            </a:r>
          </a:p>
          <a:p>
            <a:pPr marL="1143000" lvl="2" indent="-228600">
              <a:buFont typeface="Wingdings" pitchFamily="2" charset="2"/>
              <a:buChar char="§"/>
            </a:pPr>
            <a:r>
              <a:rPr lang="en-US" altLang="en-US" sz="1000" dirty="0" err="1">
                <a:latin typeface="Times New Roman" panose="02020603050405020304" pitchFamily="18" charset="0"/>
              </a:rPr>
              <a:t>Postpregnancy</a:t>
            </a:r>
            <a:r>
              <a:rPr lang="en-US" altLang="en-US" sz="1000" dirty="0">
                <a:latin typeface="Times New Roman" panose="02020603050405020304" pitchFamily="18" charset="0"/>
              </a:rPr>
              <a:t> infection (if within the past 3 months)</a:t>
            </a:r>
          </a:p>
          <a:p>
            <a:pPr marL="1143000" lvl="2" indent="-228600">
              <a:buFont typeface="Wingdings" pitchFamily="2" charset="2"/>
              <a:buChar char="§"/>
            </a:pPr>
            <a:r>
              <a:rPr lang="en-US" altLang="en-US" sz="1000" dirty="0">
                <a:latin typeface="Times New Roman" panose="02020603050405020304" pitchFamily="18" charset="0"/>
              </a:rPr>
              <a:t>Distorted uterine cavity</a:t>
            </a:r>
          </a:p>
          <a:p>
            <a:pPr marL="1143000" lvl="2" indent="-228600">
              <a:buFont typeface="Wingdings" pitchFamily="2" charset="2"/>
              <a:buChar char="§"/>
            </a:pPr>
            <a:r>
              <a:rPr lang="en-US" altLang="en-US" sz="1000" dirty="0">
                <a:latin typeface="Times New Roman" panose="02020603050405020304" pitchFamily="18" charset="0"/>
              </a:rPr>
              <a:t>Uterine or cervical cancer or unresolved abnormal Pap smear</a:t>
            </a:r>
          </a:p>
          <a:p>
            <a:pPr marL="1143000" lvl="2" indent="-228600">
              <a:buFont typeface="Wingdings" pitchFamily="2" charset="2"/>
              <a:buChar char="§"/>
            </a:pPr>
            <a:r>
              <a:rPr lang="en-US" altLang="en-US" sz="1000" dirty="0">
                <a:latin typeface="Times New Roman" panose="02020603050405020304" pitchFamily="18" charset="0"/>
              </a:rPr>
              <a:t>Genital bleeding of unknown source</a:t>
            </a:r>
          </a:p>
          <a:p>
            <a:pPr marL="1143000" lvl="2" indent="-228600">
              <a:buFont typeface="Wingdings" pitchFamily="2" charset="2"/>
              <a:buChar char="§"/>
            </a:pPr>
            <a:r>
              <a:rPr lang="en-US" altLang="en-US" sz="1000" dirty="0">
                <a:latin typeface="Times New Roman" panose="02020603050405020304" pitchFamily="18" charset="0"/>
              </a:rPr>
              <a:t>Acute cervicitis, vaginitis, or genital actinomycosis</a:t>
            </a:r>
          </a:p>
          <a:p>
            <a:pPr marL="1143000" lvl="2" indent="-228600">
              <a:buFont typeface="Wingdings" pitchFamily="2" charset="2"/>
              <a:buChar char="§"/>
            </a:pPr>
            <a:r>
              <a:rPr lang="en-US" altLang="en-US" sz="1000" dirty="0">
                <a:latin typeface="Times New Roman" panose="02020603050405020304" pitchFamily="18" charset="0"/>
              </a:rPr>
              <a:t>Increased susceptibility to infection</a:t>
            </a:r>
          </a:p>
          <a:p>
            <a:pPr marL="228600" indent="-228600">
              <a:buFontTx/>
              <a:buChar char="•"/>
            </a:pPr>
            <a:r>
              <a:rPr lang="en-US" altLang="en-US" sz="1000" dirty="0">
                <a:latin typeface="Times New Roman" panose="02020603050405020304" pitchFamily="18" charset="0"/>
                <a:cs typeface="Arial" panose="020B0604020202020204" pitchFamily="34" charset="0"/>
              </a:rPr>
              <a:t>Disadvantages:</a:t>
            </a:r>
          </a:p>
          <a:p>
            <a:pPr marL="685800" lvl="1" indent="-228600">
              <a:buFont typeface="Wingdings" pitchFamily="2" charset="2"/>
              <a:buChar char="§"/>
            </a:pPr>
            <a:r>
              <a:rPr lang="en-US" altLang="en-US" sz="1000" dirty="0">
                <a:latin typeface="Times New Roman" panose="02020603050405020304" pitchFamily="18" charset="0"/>
              </a:rPr>
              <a:t>Uterine perforation is a possible, but rare complication of LNG IUS use (1/1000), occurring only at the time of insertion. </a:t>
            </a:r>
          </a:p>
          <a:p>
            <a:pPr marL="685800" lvl="1" indent="-228600">
              <a:buFont typeface="Wingdings" pitchFamily="2" charset="2"/>
              <a:buChar char="§"/>
            </a:pPr>
            <a:r>
              <a:rPr lang="en-US" altLang="en-US" sz="1000" dirty="0">
                <a:latin typeface="Times New Roman" panose="02020603050405020304" pitchFamily="18" charset="0"/>
              </a:rPr>
              <a:t>Rates of expulsion from 2% to 12% have been reported. Most expulsions occur in the first months following insertion, with decreasing frequency thereafter.</a:t>
            </a:r>
          </a:p>
          <a:p>
            <a:pPr marL="685800" lvl="1" indent="-228600">
              <a:buFont typeface="Wingdings" pitchFamily="2" charset="2"/>
              <a:buChar char="§"/>
            </a:pPr>
            <a:r>
              <a:rPr lang="en-US" altLang="en-US" sz="1000" dirty="0">
                <a:latin typeface="Times New Roman" panose="02020603050405020304" pitchFamily="18" charset="0"/>
              </a:rPr>
              <a:t>Enlarged ovarian follicles have been diagnosed in about of 12% of subjects using the LNG IUS. Most of these follicles are asymptomatic, although some may be accompanied by pelvic pain or dyspareunia. Usually, the enlarged follicles disappear spontaneously during 2–3 months of observation, and surgical intervention is usually not required.</a:t>
            </a:r>
          </a:p>
          <a:p>
            <a:pPr marL="685800" lvl="1" indent="-228600">
              <a:buFont typeface="Wingdings" pitchFamily="2" charset="2"/>
              <a:buChar char="§"/>
            </a:pPr>
            <a:r>
              <a:rPr lang="en-US" altLang="en-US" sz="1000" dirty="0">
                <a:latin typeface="Times New Roman" panose="02020603050405020304" pitchFamily="18" charset="0"/>
              </a:rPr>
              <a:t>Obese women have an elevated risk of dysfunctional uterine bleeding and endometrial neoplasia, so the LNG IUS may be an appropriate choice in these women.</a:t>
            </a:r>
          </a:p>
          <a:p>
            <a:pPr marL="685800" lvl="1" indent="-228600">
              <a:buFontTx/>
              <a:buChar char="•"/>
            </a:pPr>
            <a:r>
              <a:rPr lang="en-US" altLang="en-US" sz="1000" dirty="0">
                <a:latin typeface="Times New Roman" panose="02020603050405020304" pitchFamily="18" charset="0"/>
              </a:rPr>
              <a:t>Counseling:</a:t>
            </a:r>
          </a:p>
          <a:p>
            <a:pPr marL="685800" lvl="1" indent="-228600">
              <a:lnSpc>
                <a:spcPct val="90000"/>
              </a:lnSpc>
              <a:buFont typeface="Wingdings" pitchFamily="2" charset="2"/>
              <a:buChar char="§"/>
            </a:pPr>
            <a:r>
              <a:rPr lang="en-US" altLang="en-US" sz="1000" dirty="0">
                <a:latin typeface="Times New Roman" panose="02020603050405020304" pitchFamily="18" charset="0"/>
                <a:sym typeface="Symbol" pitchFamily="2" charset="2"/>
              </a:rPr>
              <a:t>Users of the LNG IUS may experience progestin-related side effects such as mood changes, acne, headache, breast tenderness, and follicular ovarian cysts. These side effects are more common during the initial months of use and occur less often over time.</a:t>
            </a:r>
          </a:p>
          <a:p>
            <a:pPr marL="685800" lvl="1" indent="-228600">
              <a:lnSpc>
                <a:spcPct val="90000"/>
              </a:lnSpc>
              <a:buFont typeface="Wingdings" pitchFamily="2" charset="2"/>
              <a:buChar char="§"/>
            </a:pPr>
            <a:r>
              <a:rPr lang="en-US" altLang="en-US" sz="1000" dirty="0">
                <a:latin typeface="Times New Roman" panose="02020603050405020304" pitchFamily="18" charset="0"/>
              </a:rPr>
              <a:t>During the first 3–6 months of use, women may experience an increased number of bleeding and spotting days and irregular bleeding patterns. Thereafter, the number of bleeding and spotting days usually decreases, but bleeding may remain irregular.</a:t>
            </a:r>
            <a:endParaRPr lang="en-US" altLang="en-US" sz="1000" dirty="0">
              <a:latin typeface="Times New Roman" panose="02020603050405020304" pitchFamily="18" charset="0"/>
              <a:sym typeface="Symbol" pitchFamily="2" charset="2"/>
            </a:endParaRPr>
          </a:p>
          <a:p>
            <a:pPr marL="685800" lvl="1" indent="-228600">
              <a:lnSpc>
                <a:spcPct val="90000"/>
              </a:lnSpc>
              <a:buFont typeface="Wingdings" pitchFamily="2" charset="2"/>
              <a:buChar char="§"/>
            </a:pPr>
            <a:r>
              <a:rPr lang="en-US" altLang="en-US" sz="1000" dirty="0">
                <a:latin typeface="Times New Roman" panose="02020603050405020304" pitchFamily="18" charset="0"/>
                <a:sym typeface="Symbol" pitchFamily="2" charset="2"/>
              </a:rPr>
              <a:t>Breast tenderness and nausea are quite uncommon.</a:t>
            </a:r>
          </a:p>
          <a:p>
            <a:pPr marL="685800" lvl="1" indent="-228600">
              <a:lnSpc>
                <a:spcPct val="90000"/>
              </a:lnSpc>
              <a:buFont typeface="Wingdings" pitchFamily="2" charset="2"/>
              <a:buChar char="§"/>
            </a:pPr>
            <a:r>
              <a:rPr lang="en-US" altLang="en-US" sz="1000" dirty="0">
                <a:latin typeface="Times New Roman" panose="02020603050405020304" pitchFamily="18" charset="0"/>
              </a:rPr>
              <a:t>Inform women that LNG IUS do not cause an increased risk of STIs, tubal infertility, and ectopic pregnancies.</a:t>
            </a:r>
          </a:p>
          <a:p>
            <a:pPr marL="685800" lvl="1" indent="-228600">
              <a:lnSpc>
                <a:spcPct val="90000"/>
              </a:lnSpc>
              <a:buFont typeface="Wingdings" pitchFamily="2" charset="2"/>
              <a:buChar char="§"/>
            </a:pPr>
            <a:r>
              <a:rPr lang="en-US" altLang="en-US" sz="1000" dirty="0">
                <a:latin typeface="Times New Roman" panose="02020603050405020304" pitchFamily="18" charset="0"/>
              </a:rPr>
              <a:t>Explain </a:t>
            </a:r>
            <a:r>
              <a:rPr lang="en-US" altLang="en-US" sz="1000" dirty="0" err="1">
                <a:latin typeface="Times New Roman" panose="02020603050405020304" pitchFamily="18" charset="0"/>
              </a:rPr>
              <a:t>noncontraceptive</a:t>
            </a:r>
            <a:r>
              <a:rPr lang="en-US" altLang="en-US" sz="1000" dirty="0">
                <a:latin typeface="Times New Roman" panose="02020603050405020304" pitchFamily="18" charset="0"/>
              </a:rPr>
              <a:t> benefits and possible menstrual changes.</a:t>
            </a:r>
          </a:p>
          <a:p>
            <a:pPr marL="685800" lvl="1" indent="-228600">
              <a:lnSpc>
                <a:spcPct val="90000"/>
              </a:lnSpc>
              <a:buFont typeface="Wingdings" pitchFamily="2" charset="2"/>
              <a:buChar char="§"/>
            </a:pPr>
            <a:r>
              <a:rPr lang="en-US" altLang="en-US" sz="1000" dirty="0">
                <a:latin typeface="Times New Roman" panose="02020603050405020304" pitchFamily="18" charset="0"/>
              </a:rPr>
              <a:t>Describe how to check for the string, follow-up visits, and warning signs.</a:t>
            </a:r>
          </a:p>
          <a:p>
            <a:pPr marL="228600" indent="-228600">
              <a:lnSpc>
                <a:spcPct val="90000"/>
              </a:lnSpc>
              <a:buFontTx/>
              <a:buChar char="•"/>
            </a:pPr>
            <a:r>
              <a:rPr lang="en-US" altLang="en-US" sz="1000" b="1" dirty="0">
                <a:latin typeface="Times New Roman" panose="02020603050405020304" pitchFamily="18" charset="0"/>
              </a:rPr>
              <a:t>To view the LNG IUS insertion video visit </a:t>
            </a:r>
            <a:r>
              <a:rPr lang="en-US" altLang="en-US" sz="1000" b="1" u="sng" dirty="0">
                <a:latin typeface="Times New Roman" panose="02020603050405020304" pitchFamily="18" charset="0"/>
                <a:hlinkClick r:id="rId3"/>
              </a:rPr>
              <a:t>http://www.youtube.com/watch?v=hlfV8tKgw6E</a:t>
            </a:r>
            <a:endParaRPr lang="en-US" altLang="en-US" sz="1000" b="1" dirty="0">
              <a:latin typeface="Times New Roman" panose="02020603050405020304" pitchFamily="18" charset="0"/>
            </a:endParaRPr>
          </a:p>
          <a:p>
            <a:pPr marL="228600" indent="-228600">
              <a:lnSpc>
                <a:spcPct val="90000"/>
              </a:lnSpc>
            </a:pPr>
            <a:endParaRPr lang="en-US" altLang="en-US" sz="1000" u="sng" dirty="0">
              <a:latin typeface="Times New Roman" panose="02020603050405020304" pitchFamily="18" charset="0"/>
              <a:cs typeface="Arial" panose="020B0604020202020204" pitchFamily="34" charset="0"/>
            </a:endParaRPr>
          </a:p>
          <a:p>
            <a:pPr marL="228600" indent="-228600" eaLnBrk="1" hangingPunct="1"/>
            <a:r>
              <a:rPr lang="en-US" altLang="en-US" sz="1000" u="sng" dirty="0">
                <a:latin typeface="Times New Roman" panose="02020603050405020304" pitchFamily="18" charset="0"/>
                <a:cs typeface="Arial" panose="020B0604020202020204" pitchFamily="34" charset="0"/>
              </a:rPr>
              <a:t>References</a:t>
            </a:r>
          </a:p>
          <a:p>
            <a:pPr marL="685800" lvl="1" indent="-228600">
              <a:buFontTx/>
              <a:buChar char="•"/>
            </a:pPr>
            <a:r>
              <a:rPr lang="en-US" altLang="en-US" sz="1000" dirty="0">
                <a:latin typeface="Times New Roman" panose="02020603050405020304" pitchFamily="18" charset="0"/>
              </a:rPr>
              <a:t>ACOG Committee on Practice Bulletins. No. 73. Use of Hormonal Contraception in Women with Coexisting Medical conditions. </a:t>
            </a:r>
            <a:r>
              <a:rPr lang="en-US" altLang="en-US" sz="1000" i="1" dirty="0" err="1">
                <a:latin typeface="Times New Roman" panose="02020603050405020304" pitchFamily="18" charset="0"/>
              </a:rPr>
              <a:t>Obstet</a:t>
            </a:r>
            <a:r>
              <a:rPr lang="en-US" altLang="en-US" sz="1000" i="1" dirty="0">
                <a:latin typeface="Times New Roman" panose="02020603050405020304" pitchFamily="18" charset="0"/>
              </a:rPr>
              <a:t> Gynecol</a:t>
            </a:r>
            <a:r>
              <a:rPr lang="en-US" altLang="en-US" sz="1000" dirty="0">
                <a:latin typeface="Times New Roman" panose="02020603050405020304" pitchFamily="18" charset="0"/>
              </a:rPr>
              <a:t>. 2006;107:1453-72.</a:t>
            </a:r>
          </a:p>
          <a:p>
            <a:pPr marL="685800" lvl="1" indent="-228600">
              <a:buFontTx/>
              <a:buChar char="•"/>
            </a:pPr>
            <a:r>
              <a:rPr lang="en-US" altLang="en-US" sz="1000" dirty="0">
                <a:latin typeface="Times New Roman" panose="02020603050405020304" pitchFamily="18" charset="0"/>
              </a:rPr>
              <a:t>Gardner FJ, </a:t>
            </a:r>
            <a:r>
              <a:rPr lang="en-US" altLang="en-US" sz="1000" dirty="0" err="1">
                <a:latin typeface="Times New Roman" panose="02020603050405020304" pitchFamily="18" charset="0"/>
              </a:rPr>
              <a:t>Konje</a:t>
            </a:r>
            <a:r>
              <a:rPr lang="en-US" altLang="en-US" sz="1000" dirty="0">
                <a:latin typeface="Times New Roman" panose="02020603050405020304" pitchFamily="18" charset="0"/>
              </a:rPr>
              <a:t> JC, Abrams KR, et al. Endometrial protection from tamoxifen-stimulated changes by a levonorgestrel-releasing intrauterine system: a </a:t>
            </a:r>
            <a:r>
              <a:rPr lang="en-US" altLang="en-US" sz="1000" dirty="0" err="1">
                <a:latin typeface="Times New Roman" panose="02020603050405020304" pitchFamily="18" charset="0"/>
              </a:rPr>
              <a:t>randomised</a:t>
            </a:r>
            <a:r>
              <a:rPr lang="en-US" altLang="en-US" sz="1000" dirty="0">
                <a:latin typeface="Times New Roman" panose="02020603050405020304" pitchFamily="18" charset="0"/>
              </a:rPr>
              <a:t> controlled trial. </a:t>
            </a:r>
            <a:r>
              <a:rPr lang="en-US" altLang="en-US" sz="1000" i="1" dirty="0">
                <a:latin typeface="Times New Roman" panose="02020603050405020304" pitchFamily="18" charset="0"/>
              </a:rPr>
              <a:t>Lancet</a:t>
            </a:r>
            <a:r>
              <a:rPr lang="en-US" altLang="en-US" sz="1000" dirty="0">
                <a:latin typeface="Times New Roman" panose="02020603050405020304" pitchFamily="18" charset="0"/>
              </a:rPr>
              <a:t>. 2000;356:1711-7.</a:t>
            </a:r>
          </a:p>
          <a:p>
            <a:pPr marL="685800" lvl="1" indent="-228600">
              <a:buFontTx/>
              <a:buChar char="•"/>
            </a:pPr>
            <a:r>
              <a:rPr lang="en-US" altLang="en-US" sz="1000" dirty="0">
                <a:latin typeface="Times New Roman" panose="02020603050405020304" pitchFamily="18" charset="0"/>
              </a:rPr>
              <a:t>Hatcher RA, et al. A Pocket Guide to Managing Contraception. 4th ed. Tiger, GA: The Bridging the Gap Foundation, 2001.</a:t>
            </a:r>
          </a:p>
          <a:p>
            <a:pPr marL="685800" lvl="1" indent="-228600">
              <a:buFontTx/>
              <a:buChar char="•"/>
            </a:pPr>
            <a:r>
              <a:rPr lang="en-US" altLang="en-US" sz="1000" dirty="0">
                <a:latin typeface="Times New Roman" panose="02020603050405020304" pitchFamily="18" charset="0"/>
              </a:rPr>
              <a:t>Hidalgo M, </a:t>
            </a:r>
            <a:r>
              <a:rPr lang="en-US" altLang="en-US" sz="1000" dirty="0" err="1">
                <a:latin typeface="Times New Roman" panose="02020603050405020304" pitchFamily="18" charset="0"/>
              </a:rPr>
              <a:t>Bahamondes</a:t>
            </a:r>
            <a:r>
              <a:rPr lang="en-US" altLang="en-US" sz="1000" dirty="0">
                <a:latin typeface="Times New Roman" panose="02020603050405020304" pitchFamily="18" charset="0"/>
              </a:rPr>
              <a:t> L, </a:t>
            </a:r>
            <a:r>
              <a:rPr lang="en-US" altLang="en-US" sz="1000" dirty="0" err="1">
                <a:latin typeface="Times New Roman" panose="02020603050405020304" pitchFamily="18" charset="0"/>
              </a:rPr>
              <a:t>Perrotti</a:t>
            </a:r>
            <a:r>
              <a:rPr lang="en-US" altLang="en-US" sz="1000" dirty="0">
                <a:latin typeface="Times New Roman" panose="02020603050405020304" pitchFamily="18" charset="0"/>
              </a:rPr>
              <a:t> M, Diaz J, </a:t>
            </a:r>
            <a:r>
              <a:rPr lang="en-US" altLang="en-US" sz="1000" dirty="0" err="1">
                <a:latin typeface="Times New Roman" panose="02020603050405020304" pitchFamily="18" charset="0"/>
              </a:rPr>
              <a:t>Dantas</a:t>
            </a:r>
            <a:r>
              <a:rPr lang="en-US" altLang="en-US" sz="1000" dirty="0">
                <a:latin typeface="Times New Roman" panose="02020603050405020304" pitchFamily="18" charset="0"/>
              </a:rPr>
              <a:t>-Monteiro C, </a:t>
            </a:r>
            <a:r>
              <a:rPr lang="en-US" altLang="en-US" sz="1000" dirty="0" err="1">
                <a:latin typeface="Times New Roman" panose="02020603050405020304" pitchFamily="18" charset="0"/>
              </a:rPr>
              <a:t>Petta</a:t>
            </a:r>
            <a:r>
              <a:rPr lang="en-US" altLang="en-US" sz="1000" dirty="0">
                <a:latin typeface="Times New Roman" panose="02020603050405020304" pitchFamily="18" charset="0"/>
              </a:rPr>
              <a:t> C. Bleeding patterns and clinical performance of the levonorgestrel-releasing intrauterine system (Mirena) up to two years. </a:t>
            </a:r>
            <a:r>
              <a:rPr lang="en-US" altLang="en-US" sz="1000" i="1" dirty="0">
                <a:latin typeface="Times New Roman" panose="02020603050405020304" pitchFamily="18" charset="0"/>
              </a:rPr>
              <a:t>Contraception</a:t>
            </a:r>
            <a:r>
              <a:rPr lang="en-US" altLang="en-US" sz="1000" dirty="0">
                <a:latin typeface="Times New Roman" panose="02020603050405020304" pitchFamily="18" charset="0"/>
              </a:rPr>
              <a:t>. 2002;65(2):129-32. </a:t>
            </a:r>
          </a:p>
          <a:p>
            <a:pPr marL="685800" lvl="1" indent="-228600">
              <a:buFontTx/>
              <a:buChar char="•"/>
            </a:pPr>
            <a:r>
              <a:rPr lang="en-US" altLang="en-US" sz="1000" dirty="0" err="1">
                <a:latin typeface="Times New Roman" panose="02020603050405020304" pitchFamily="18" charset="0"/>
              </a:rPr>
              <a:t>Hubacher</a:t>
            </a:r>
            <a:r>
              <a:rPr lang="en-US" altLang="en-US" sz="1000" dirty="0">
                <a:latin typeface="Times New Roman" panose="02020603050405020304" pitchFamily="18" charset="0"/>
              </a:rPr>
              <a:t> D, Grimes DA. </a:t>
            </a:r>
            <a:r>
              <a:rPr lang="en-US" altLang="en-US" sz="1000" dirty="0" err="1">
                <a:latin typeface="Times New Roman" panose="02020603050405020304" pitchFamily="18" charset="0"/>
              </a:rPr>
              <a:t>Noncontraceptive</a:t>
            </a:r>
            <a:r>
              <a:rPr lang="en-US" altLang="en-US" sz="1000" dirty="0">
                <a:latin typeface="Times New Roman" panose="02020603050405020304" pitchFamily="18" charset="0"/>
              </a:rPr>
              <a:t> health benefits of intrauterine devices: a systematic review. </a:t>
            </a:r>
            <a:r>
              <a:rPr lang="en-US" altLang="en-US" sz="1000" i="1" dirty="0" err="1">
                <a:latin typeface="Times New Roman" panose="02020603050405020304" pitchFamily="18" charset="0"/>
              </a:rPr>
              <a:t>Obstet</a:t>
            </a:r>
            <a:r>
              <a:rPr lang="en-US" altLang="en-US" sz="1000" i="1" dirty="0">
                <a:latin typeface="Times New Roman" panose="02020603050405020304" pitchFamily="18" charset="0"/>
              </a:rPr>
              <a:t> </a:t>
            </a:r>
            <a:r>
              <a:rPr lang="en-US" altLang="en-US" sz="1000" i="1" dirty="0" err="1">
                <a:latin typeface="Times New Roman" panose="02020603050405020304" pitchFamily="18" charset="0"/>
              </a:rPr>
              <a:t>Gynecol</a:t>
            </a:r>
            <a:r>
              <a:rPr lang="en-US" altLang="en-US" sz="1000" i="1" dirty="0">
                <a:latin typeface="Times New Roman" panose="02020603050405020304" pitchFamily="18" charset="0"/>
              </a:rPr>
              <a:t> </a:t>
            </a:r>
            <a:r>
              <a:rPr lang="en-US" altLang="en-US" sz="1000" i="1" dirty="0" err="1">
                <a:latin typeface="Times New Roman" panose="02020603050405020304" pitchFamily="18" charset="0"/>
              </a:rPr>
              <a:t>Surv</a:t>
            </a:r>
            <a:r>
              <a:rPr lang="en-US" altLang="en-US" sz="1000" dirty="0">
                <a:latin typeface="Times New Roman" panose="02020603050405020304" pitchFamily="18" charset="0"/>
              </a:rPr>
              <a:t>. 2002;57:120-8.</a:t>
            </a:r>
          </a:p>
          <a:p>
            <a:pPr marL="685800" lvl="1" indent="-228600">
              <a:buFontTx/>
              <a:buChar char="•"/>
            </a:pPr>
            <a:r>
              <a:rPr lang="en-US" altLang="en-US" sz="1000" dirty="0" err="1">
                <a:latin typeface="Times New Roman" panose="02020603050405020304" pitchFamily="18" charset="0"/>
              </a:rPr>
              <a:t>Inki</a:t>
            </a:r>
            <a:r>
              <a:rPr lang="en-US" altLang="en-US" sz="1000" dirty="0">
                <a:latin typeface="Times New Roman" panose="02020603050405020304" pitchFamily="18" charset="0"/>
              </a:rPr>
              <a:t> P, </a:t>
            </a:r>
            <a:r>
              <a:rPr lang="en-US" altLang="en-US" sz="1000" dirty="0" err="1">
                <a:latin typeface="Times New Roman" panose="02020603050405020304" pitchFamily="18" charset="0"/>
              </a:rPr>
              <a:t>Hurskainen</a:t>
            </a:r>
            <a:r>
              <a:rPr lang="en-US" altLang="en-US" sz="1000" dirty="0">
                <a:latin typeface="Times New Roman" panose="02020603050405020304" pitchFamily="18" charset="0"/>
              </a:rPr>
              <a:t> R, Palo P, </a:t>
            </a:r>
            <a:r>
              <a:rPr lang="en-US" altLang="en-US" sz="1000" dirty="0" err="1">
                <a:latin typeface="Times New Roman" panose="02020603050405020304" pitchFamily="18" charset="0"/>
              </a:rPr>
              <a:t>Ekholm</a:t>
            </a:r>
            <a:r>
              <a:rPr lang="en-US" altLang="en-US" sz="1000" dirty="0">
                <a:latin typeface="Times New Roman" panose="02020603050405020304" pitchFamily="18" charset="0"/>
              </a:rPr>
              <a:t> E, </a:t>
            </a:r>
            <a:r>
              <a:rPr lang="en-US" altLang="en-US" sz="1000" dirty="0" err="1">
                <a:latin typeface="Times New Roman" panose="02020603050405020304" pitchFamily="18" charset="0"/>
              </a:rPr>
              <a:t>Grenman</a:t>
            </a:r>
            <a:r>
              <a:rPr lang="en-US" altLang="en-US" sz="1000" dirty="0">
                <a:latin typeface="Times New Roman" panose="02020603050405020304" pitchFamily="18" charset="0"/>
              </a:rPr>
              <a:t> S, </a:t>
            </a:r>
            <a:r>
              <a:rPr lang="en-US" altLang="en-US" sz="1000" dirty="0" err="1">
                <a:latin typeface="Times New Roman" panose="02020603050405020304" pitchFamily="18" charset="0"/>
              </a:rPr>
              <a:t>Kivel</a:t>
            </a:r>
            <a:r>
              <a:rPr lang="en-US" altLang="en-US" sz="1000" dirty="0">
                <a:latin typeface="Times New Roman" panose="02020603050405020304" pitchFamily="18" charset="0"/>
              </a:rPr>
              <a:t> A, </a:t>
            </a:r>
            <a:r>
              <a:rPr lang="en-US" altLang="en-US" sz="1000" dirty="0" err="1">
                <a:latin typeface="Times New Roman" panose="02020603050405020304" pitchFamily="18" charset="0"/>
              </a:rPr>
              <a:t>Kujansuu</a:t>
            </a:r>
            <a:r>
              <a:rPr lang="en-US" altLang="en-US" sz="1000" dirty="0">
                <a:latin typeface="Times New Roman" panose="02020603050405020304" pitchFamily="18" charset="0"/>
              </a:rPr>
              <a:t> E, </a:t>
            </a:r>
            <a:r>
              <a:rPr lang="en-US" altLang="en-US" sz="1000" dirty="0" err="1">
                <a:latin typeface="Times New Roman" panose="02020603050405020304" pitchFamily="18" charset="0"/>
              </a:rPr>
              <a:t>Teperi</a:t>
            </a:r>
            <a:r>
              <a:rPr lang="en-US" altLang="en-US" sz="1000" dirty="0">
                <a:latin typeface="Times New Roman" panose="02020603050405020304" pitchFamily="18" charset="0"/>
              </a:rPr>
              <a:t> J, </a:t>
            </a:r>
            <a:r>
              <a:rPr lang="en-US" altLang="en-US" sz="1000" dirty="0" err="1">
                <a:latin typeface="Times New Roman" panose="02020603050405020304" pitchFamily="18" charset="0"/>
              </a:rPr>
              <a:t>Yliskoski</a:t>
            </a:r>
            <a:r>
              <a:rPr lang="en-US" altLang="en-US" sz="1000" dirty="0">
                <a:latin typeface="Times New Roman" panose="02020603050405020304" pitchFamily="18" charset="0"/>
              </a:rPr>
              <a:t> M, </a:t>
            </a:r>
            <a:r>
              <a:rPr lang="en-US" altLang="en-US" sz="1000" dirty="0" err="1">
                <a:latin typeface="Times New Roman" panose="02020603050405020304" pitchFamily="18" charset="0"/>
              </a:rPr>
              <a:t>Paavonen</a:t>
            </a:r>
            <a:r>
              <a:rPr lang="en-US" altLang="en-US" sz="1000" dirty="0">
                <a:latin typeface="Times New Roman" panose="02020603050405020304" pitchFamily="18" charset="0"/>
              </a:rPr>
              <a:t> J. Comparison of ovarian cyst formation in women using the levonorgestrel-releasing intrauterine system vs. hysterectomy. </a:t>
            </a:r>
            <a:r>
              <a:rPr lang="en-US" altLang="en-US" sz="1000" i="1" dirty="0">
                <a:latin typeface="Times New Roman" panose="02020603050405020304" pitchFamily="18" charset="0"/>
              </a:rPr>
              <a:t>Ultrasound </a:t>
            </a:r>
            <a:r>
              <a:rPr lang="en-US" altLang="en-US" sz="1000" i="1" dirty="0" err="1">
                <a:latin typeface="Times New Roman" panose="02020603050405020304" pitchFamily="18" charset="0"/>
              </a:rPr>
              <a:t>Obstet</a:t>
            </a:r>
            <a:r>
              <a:rPr lang="en-US" altLang="en-US" sz="1000" i="1" dirty="0">
                <a:latin typeface="Times New Roman" panose="02020603050405020304" pitchFamily="18" charset="0"/>
              </a:rPr>
              <a:t> Gynecol</a:t>
            </a:r>
            <a:r>
              <a:rPr lang="en-US" altLang="en-US" sz="1000" dirty="0">
                <a:latin typeface="Times New Roman" panose="02020603050405020304" pitchFamily="18" charset="0"/>
              </a:rPr>
              <a:t>. 2002 Oct;20(4):381-5.</a:t>
            </a:r>
          </a:p>
          <a:p>
            <a:pPr marL="685800" lvl="1" indent="-228600">
              <a:buFontTx/>
              <a:buChar char="•"/>
            </a:pPr>
            <a:r>
              <a:rPr lang="en-US" altLang="en-US" sz="1000" dirty="0">
                <a:latin typeface="Times New Roman" panose="02020603050405020304" pitchFamily="18" charset="0"/>
              </a:rPr>
              <a:t>Jonsson B, Landgren B-M, </a:t>
            </a:r>
            <a:r>
              <a:rPr lang="en-US" altLang="en-US" sz="1000" dirty="0" err="1">
                <a:latin typeface="Times New Roman" panose="02020603050405020304" pitchFamily="18" charset="0"/>
              </a:rPr>
              <a:t>Eneroth</a:t>
            </a:r>
            <a:r>
              <a:rPr lang="en-US" altLang="en-US" sz="1000" dirty="0">
                <a:latin typeface="Times New Roman" panose="02020603050405020304" pitchFamily="18" charset="0"/>
              </a:rPr>
              <a:t> P. Effects of various IUDs on the composition of cervical mucus. </a:t>
            </a:r>
            <a:r>
              <a:rPr lang="en-US" altLang="en-US" sz="1000" i="1" dirty="0">
                <a:latin typeface="Times New Roman" panose="02020603050405020304" pitchFamily="18" charset="0"/>
              </a:rPr>
              <a:t>Contraception</a:t>
            </a:r>
            <a:r>
              <a:rPr lang="en-US" altLang="en-US" sz="1000" dirty="0">
                <a:latin typeface="Times New Roman" panose="02020603050405020304" pitchFamily="18" charset="0"/>
              </a:rPr>
              <a:t>. 1991;43:447.</a:t>
            </a:r>
          </a:p>
          <a:p>
            <a:pPr marL="685800" lvl="1" indent="-228600">
              <a:buFontTx/>
              <a:buChar char="•"/>
            </a:pPr>
            <a:r>
              <a:rPr lang="en-US" altLang="en-US" sz="1000" dirty="0" err="1">
                <a:latin typeface="Times New Roman" panose="02020603050405020304" pitchFamily="18" charset="0"/>
              </a:rPr>
              <a:t>Luukkainen</a:t>
            </a:r>
            <a:r>
              <a:rPr lang="en-US" altLang="en-US" sz="1000" dirty="0">
                <a:latin typeface="Times New Roman" panose="02020603050405020304" pitchFamily="18" charset="0"/>
              </a:rPr>
              <a:t> T. The levonorgestrel intrauterine system: therapeutic aspects. Steroids. 2000;65:699-7.</a:t>
            </a:r>
          </a:p>
          <a:p>
            <a:pPr marL="685800" lvl="1" indent="-228600">
              <a:buFontTx/>
              <a:buChar char="•"/>
            </a:pPr>
            <a:r>
              <a:rPr lang="en-US" altLang="en-US" sz="1000" dirty="0">
                <a:latin typeface="Times New Roman" panose="02020603050405020304" pitchFamily="18" charset="0"/>
              </a:rPr>
              <a:t>Mirena [package labeling]. Montville, NJ: </a:t>
            </a:r>
            <a:r>
              <a:rPr lang="en-US" altLang="en-US" sz="1000" dirty="0" err="1">
                <a:latin typeface="Times New Roman" panose="02020603050405020304" pitchFamily="18" charset="0"/>
              </a:rPr>
              <a:t>Berlex</a:t>
            </a:r>
            <a:r>
              <a:rPr lang="en-US" altLang="en-US" sz="1000" dirty="0">
                <a:latin typeface="Times New Roman" panose="02020603050405020304" pitchFamily="18" charset="0"/>
              </a:rPr>
              <a:t> Laboratories, Inc.; 2000.</a:t>
            </a:r>
          </a:p>
          <a:p>
            <a:pPr marL="685800" lvl="1" indent="-228600">
              <a:buFontTx/>
              <a:buChar char="•"/>
            </a:pPr>
            <a:r>
              <a:rPr lang="en-US" altLang="en-US" sz="1000" dirty="0">
                <a:latin typeface="Times New Roman" panose="02020603050405020304" pitchFamily="18" charset="0"/>
              </a:rPr>
              <a:t>Mirena Prescribing Information. </a:t>
            </a:r>
            <a:r>
              <a:rPr lang="en-US" altLang="en-US" sz="1000" dirty="0" err="1">
                <a:latin typeface="Times New Roman" panose="02020603050405020304" pitchFamily="18" charset="0"/>
              </a:rPr>
              <a:t>Berlex</a:t>
            </a:r>
            <a:r>
              <a:rPr lang="en-US" altLang="en-US" sz="1000" dirty="0">
                <a:latin typeface="Times New Roman" panose="02020603050405020304" pitchFamily="18" charset="0"/>
              </a:rPr>
              <a:t> Laboratories, Inc., Montville, NJ; 2000.</a:t>
            </a:r>
          </a:p>
          <a:p>
            <a:pPr marL="685800" lvl="1" indent="-228600">
              <a:buFontTx/>
              <a:buChar char="•"/>
            </a:pPr>
            <a:r>
              <a:rPr lang="en-US" altLang="en-US" sz="1000" dirty="0" err="1">
                <a:latin typeface="Times New Roman" panose="02020603050405020304" pitchFamily="18" charset="0"/>
              </a:rPr>
              <a:t>Mohllajee</a:t>
            </a:r>
            <a:r>
              <a:rPr lang="en-US" altLang="en-US" sz="1000" dirty="0">
                <a:latin typeface="Times New Roman" panose="02020603050405020304" pitchFamily="18" charset="0"/>
              </a:rPr>
              <a:t> AP, Curtis KM, Peterson HB. Does insertion and use of an intrauterine device increase the risk of pelvic inflammatory disease among women with sexually transmitted infection? A systematic review. </a:t>
            </a:r>
            <a:r>
              <a:rPr lang="en-US" altLang="en-US" sz="1000" i="1" dirty="0">
                <a:latin typeface="Times New Roman" panose="02020603050405020304" pitchFamily="18" charset="0"/>
              </a:rPr>
              <a:t>Contraception</a:t>
            </a:r>
            <a:r>
              <a:rPr lang="en-US" altLang="en-US" sz="1000" dirty="0">
                <a:latin typeface="Times New Roman" panose="02020603050405020304" pitchFamily="18" charset="0"/>
              </a:rPr>
              <a:t>. 2006 Feb;73(2):145-53.</a:t>
            </a:r>
          </a:p>
          <a:p>
            <a:pPr marL="685800" lvl="1" indent="-228600">
              <a:buFontTx/>
              <a:buChar char="•"/>
            </a:pPr>
            <a:r>
              <a:rPr lang="en-US" altLang="en-US" sz="1000" dirty="0">
                <a:latin typeface="Times New Roman" panose="02020603050405020304" pitchFamily="18" charset="0"/>
              </a:rPr>
              <a:t>Nelson AL. The intrauterine contraceptive device. </a:t>
            </a:r>
            <a:r>
              <a:rPr lang="en-US" altLang="en-US" sz="1000" i="1" dirty="0" err="1">
                <a:latin typeface="Times New Roman" panose="02020603050405020304" pitchFamily="18" charset="0"/>
              </a:rPr>
              <a:t>Obstet</a:t>
            </a:r>
            <a:r>
              <a:rPr lang="en-US" altLang="en-US" sz="1000" i="1" dirty="0">
                <a:latin typeface="Times New Roman" panose="02020603050405020304" pitchFamily="18" charset="0"/>
              </a:rPr>
              <a:t> </a:t>
            </a:r>
            <a:r>
              <a:rPr lang="en-US" altLang="en-US" sz="1000" i="1" dirty="0" err="1">
                <a:latin typeface="Times New Roman" panose="02020603050405020304" pitchFamily="18" charset="0"/>
              </a:rPr>
              <a:t>Gynecol</a:t>
            </a:r>
            <a:r>
              <a:rPr lang="en-US" altLang="en-US" sz="1000" i="1" dirty="0">
                <a:latin typeface="Times New Roman" panose="02020603050405020304" pitchFamily="18" charset="0"/>
              </a:rPr>
              <a:t> Clin North Am</a:t>
            </a:r>
            <a:r>
              <a:rPr lang="en-US" altLang="en-US" sz="1000" dirty="0">
                <a:latin typeface="Times New Roman" panose="02020603050405020304" pitchFamily="18" charset="0"/>
              </a:rPr>
              <a:t>. 2000;27(4):723-40.</a:t>
            </a:r>
          </a:p>
          <a:p>
            <a:pPr marL="685800" lvl="1" indent="-228600">
              <a:buFontTx/>
              <a:buChar char="•"/>
            </a:pPr>
            <a:r>
              <a:rPr lang="en-US" altLang="en-US" sz="1000" dirty="0">
                <a:latin typeface="Times New Roman" panose="02020603050405020304" pitchFamily="18" charset="0"/>
              </a:rPr>
              <a:t>Silverberg SG, </a:t>
            </a:r>
            <a:r>
              <a:rPr lang="en-US" altLang="en-US" sz="1000" dirty="0" err="1">
                <a:latin typeface="Times New Roman" panose="02020603050405020304" pitchFamily="18" charset="0"/>
              </a:rPr>
              <a:t>Haukkamaa</a:t>
            </a:r>
            <a:r>
              <a:rPr lang="en-US" altLang="en-US" sz="1000" dirty="0">
                <a:latin typeface="Times New Roman" panose="02020603050405020304" pitchFamily="18" charset="0"/>
              </a:rPr>
              <a:t> M, Arko H, et al. Endometrial morphology during long-term use of levonorgestrel-releasing intrauterine devices. </a:t>
            </a:r>
            <a:r>
              <a:rPr lang="en-US" altLang="en-US" sz="1000" i="1" dirty="0">
                <a:latin typeface="Times New Roman" panose="02020603050405020304" pitchFamily="18" charset="0"/>
              </a:rPr>
              <a:t>Int J </a:t>
            </a:r>
            <a:r>
              <a:rPr lang="en-US" altLang="en-US" sz="1000" i="1" dirty="0" err="1">
                <a:latin typeface="Times New Roman" panose="02020603050405020304" pitchFamily="18" charset="0"/>
              </a:rPr>
              <a:t>Gynecol</a:t>
            </a:r>
            <a:r>
              <a:rPr lang="en-US" altLang="en-US" sz="1000" i="1" dirty="0">
                <a:latin typeface="Times New Roman" panose="02020603050405020304" pitchFamily="18" charset="0"/>
              </a:rPr>
              <a:t> </a:t>
            </a:r>
            <a:r>
              <a:rPr lang="en-US" altLang="en-US" sz="1000" i="1" dirty="0" err="1">
                <a:latin typeface="Times New Roman" panose="02020603050405020304" pitchFamily="18" charset="0"/>
              </a:rPr>
              <a:t>Pathol</a:t>
            </a:r>
            <a:r>
              <a:rPr lang="en-US" altLang="en-US" sz="1000" dirty="0">
                <a:latin typeface="Times New Roman" panose="02020603050405020304" pitchFamily="18" charset="0"/>
              </a:rPr>
              <a:t>. 1986;5(3):235-41. </a:t>
            </a:r>
          </a:p>
          <a:p>
            <a:pPr marL="685800" lvl="1" indent="-228600">
              <a:buFontTx/>
              <a:buChar char="•"/>
            </a:pPr>
            <a:r>
              <a:rPr lang="en-US" altLang="en-US" sz="1000" dirty="0" err="1">
                <a:latin typeface="Times New Roman" panose="02020603050405020304" pitchFamily="18" charset="0"/>
              </a:rPr>
              <a:t>Trussel</a:t>
            </a:r>
            <a:r>
              <a:rPr lang="en-US" altLang="en-US" sz="1000" dirty="0">
                <a:latin typeface="Times New Roman" panose="02020603050405020304" pitchFamily="18" charset="0"/>
              </a:rPr>
              <a:t> J. Contraceptive efficacy. In Hatcher RA, </a:t>
            </a:r>
            <a:r>
              <a:rPr lang="en-US" altLang="en-US" sz="1000" dirty="0" err="1">
                <a:latin typeface="Times New Roman" panose="02020603050405020304" pitchFamily="18" charset="0"/>
              </a:rPr>
              <a:t>Trussel</a:t>
            </a:r>
            <a:r>
              <a:rPr lang="en-US" altLang="en-US" sz="1000" dirty="0">
                <a:latin typeface="Times New Roman" panose="02020603050405020304" pitchFamily="18" charset="0"/>
              </a:rPr>
              <a:t> J, Nelson AL, Cates W, Stewart FH, Kowal D. Contraceptive Technology: 19</a:t>
            </a:r>
            <a:r>
              <a:rPr lang="en-US" altLang="en-US" sz="1000" baseline="30000" dirty="0">
                <a:latin typeface="Times New Roman" panose="02020603050405020304" pitchFamily="18" charset="0"/>
              </a:rPr>
              <a:t>th</a:t>
            </a:r>
            <a:r>
              <a:rPr lang="en-US" altLang="en-US" sz="1000" dirty="0">
                <a:latin typeface="Times New Roman" panose="02020603050405020304" pitchFamily="18" charset="0"/>
              </a:rPr>
              <a:t> revised ed. New York, NY: Ardent Media, 2007.</a:t>
            </a:r>
          </a:p>
          <a:p>
            <a:pPr marL="685800" lvl="1" indent="-228600">
              <a:buFontTx/>
              <a:buChar char="•"/>
            </a:pPr>
            <a:endParaRPr lang="en-US" altLang="en-US" sz="1000" dirty="0">
              <a:latin typeface="Times New Roman" panose="02020603050405020304" pitchFamily="18" charset="0"/>
            </a:endParaRPr>
          </a:p>
          <a:p>
            <a:pPr marL="228600" indent="-228600"/>
            <a:r>
              <a:rPr lang="en-US" altLang="en-US" sz="1000" dirty="0">
                <a:latin typeface="Times New Roman" panose="02020603050405020304" pitchFamily="18" charset="0"/>
              </a:rPr>
              <a:t>---</a:t>
            </a:r>
          </a:p>
          <a:p>
            <a:pPr marL="228600" indent="-228600"/>
            <a:r>
              <a:rPr lang="en-US" altLang="en-US" sz="1000" dirty="0">
                <a:latin typeface="Times New Roman" panose="02020603050405020304" pitchFamily="18" charset="0"/>
              </a:rPr>
              <a:t>Original content for this slide submitted by ARHP</a:t>
            </a:r>
            <a:r>
              <a:rPr lang="ja-JP" altLang="en-US" sz="1000">
                <a:latin typeface="Times New Roman" panose="02020603050405020304" pitchFamily="18" charset="0"/>
              </a:rPr>
              <a:t>’</a:t>
            </a:r>
            <a:r>
              <a:rPr lang="en-US" altLang="ja-JP" sz="1000" dirty="0">
                <a:latin typeface="Times New Roman" panose="02020603050405020304" pitchFamily="18" charset="0"/>
              </a:rPr>
              <a:t>s Clinical Advisory Committee for </a:t>
            </a:r>
            <a:r>
              <a:rPr lang="en-US" altLang="ja-JP" sz="1000" i="1" dirty="0">
                <a:latin typeface="Times New Roman" panose="02020603050405020304" pitchFamily="18" charset="0"/>
              </a:rPr>
              <a:t>Choosing a Birth Control Method  </a:t>
            </a:r>
            <a:r>
              <a:rPr lang="en-US" altLang="ja-JP" sz="1000" dirty="0">
                <a:latin typeface="Times New Roman" panose="02020603050405020304" pitchFamily="18" charset="0"/>
              </a:rPr>
              <a:t>in May 2009. Original funding received from a collaboration of pharmaceutical companies including Bayer, </a:t>
            </a:r>
            <a:r>
              <a:rPr lang="en-US" altLang="ja-JP" sz="1000" dirty="0" err="1">
                <a:latin typeface="Times New Roman" panose="02020603050405020304" pitchFamily="18" charset="0"/>
              </a:rPr>
              <a:t>Duramed</a:t>
            </a:r>
            <a:r>
              <a:rPr lang="en-US" altLang="ja-JP" sz="1000" dirty="0">
                <a:latin typeface="Times New Roman" panose="02020603050405020304" pitchFamily="18" charset="0"/>
              </a:rPr>
              <a:t> and Schering Plough. This slide is available at </a:t>
            </a:r>
            <a:r>
              <a:rPr lang="en-US" altLang="ja-JP" sz="1000" dirty="0" err="1">
                <a:latin typeface="Times New Roman" panose="02020603050405020304" pitchFamily="18" charset="0"/>
              </a:rPr>
              <a:t>www.arhp.org</a:t>
            </a:r>
            <a:r>
              <a:rPr lang="en-US" altLang="ja-JP" sz="1000" dirty="0">
                <a:latin typeface="Times New Roman" panose="02020603050405020304" pitchFamily="18" charset="0"/>
              </a:rPr>
              <a:t>/core.</a:t>
            </a:r>
          </a:p>
          <a:p>
            <a:pPr marL="685800" lvl="1" indent="-228600">
              <a:buFontTx/>
              <a:buChar char="•"/>
            </a:pPr>
            <a:endParaRPr lang="en-US" altLang="en-US" sz="1000" dirty="0">
              <a:latin typeface="Times New Roman" panose="02020603050405020304" pitchFamily="18" charset="0"/>
            </a:endParaRPr>
          </a:p>
          <a:p>
            <a:pPr marL="228600" indent="-228600"/>
            <a:endParaRPr lang="en-US" altLang="en-US" dirty="0">
              <a:latin typeface="Times New Roman" panose="02020603050405020304" pitchFamily="18" charset="0"/>
            </a:endParaRPr>
          </a:p>
        </p:txBody>
      </p:sp>
      <p:sp>
        <p:nvSpPr>
          <p:cNvPr id="91139" name="Slide Number Placeholder 3">
            <a:extLst>
              <a:ext uri="{FF2B5EF4-FFF2-40B4-BE49-F238E27FC236}">
                <a16:creationId xmlns:a16="http://schemas.microsoft.com/office/drawing/2014/main" id="{FD6B426A-0F62-7956-252F-28F43882F49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4954EB-DFBF-0E4B-BA81-50825FFB6BA7}"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41BF021D-7B96-3666-A7FF-8494226274A1}"/>
              </a:ext>
            </a:extLst>
          </p:cNvPr>
          <p:cNvSpPr>
            <a:spLocks noGrp="1" noRot="1" noChangeAspect="1" noChangeArrowheads="1" noTextEdit="1"/>
          </p:cNvSpPr>
          <p:nvPr>
            <p:ph type="sldImg"/>
          </p:nvPr>
        </p:nvSpPr>
        <p:spPr>
          <a:ln/>
        </p:spPr>
      </p:sp>
      <p:sp>
        <p:nvSpPr>
          <p:cNvPr id="94210" name="Notes Placeholder 2">
            <a:extLst>
              <a:ext uri="{FF2B5EF4-FFF2-40B4-BE49-F238E27FC236}">
                <a16:creationId xmlns:a16="http://schemas.microsoft.com/office/drawing/2014/main" id="{79892D53-FC10-BFA2-C126-66CD369A8A3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Mirena is 32 X 32mm</a:t>
            </a:r>
          </a:p>
        </p:txBody>
      </p:sp>
      <p:sp>
        <p:nvSpPr>
          <p:cNvPr id="94211" name="Slide Number Placeholder 3">
            <a:extLst>
              <a:ext uri="{FF2B5EF4-FFF2-40B4-BE49-F238E27FC236}">
                <a16:creationId xmlns:a16="http://schemas.microsoft.com/office/drawing/2014/main" id="{1104E0F8-D859-110A-D895-3B2BA5B90B6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2547D2F-5AC0-7746-B30E-B41915876535}"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0937445D-ED4F-1866-A126-04F8703FA99D}"/>
              </a:ext>
            </a:extLst>
          </p:cNvPr>
          <p:cNvSpPr>
            <a:spLocks noGrp="1" noRot="1" noChangeAspect="1" noChangeArrowheads="1" noTextEdit="1"/>
          </p:cNvSpPr>
          <p:nvPr>
            <p:ph type="sldImg"/>
          </p:nvPr>
        </p:nvSpPr>
        <p:spPr>
          <a:ln/>
        </p:spPr>
      </p:sp>
      <p:sp>
        <p:nvSpPr>
          <p:cNvPr id="96258" name="Notes Placeholder 2">
            <a:extLst>
              <a:ext uri="{FF2B5EF4-FFF2-40B4-BE49-F238E27FC236}">
                <a16:creationId xmlns:a16="http://schemas.microsoft.com/office/drawing/2014/main" id="{4A0462F6-AD3D-48AC-5B8D-D90C68D361D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r>
              <a:rPr lang="en-US" altLang="en-US" sz="1000" u="sng" dirty="0">
                <a:latin typeface="Times New Roman" panose="02020603050405020304" pitchFamily="18" charset="0"/>
              </a:rPr>
              <a:t>Talking Points</a:t>
            </a:r>
            <a:endParaRPr lang="en-US" altLang="en-US" sz="1000" dirty="0">
              <a:latin typeface="Times New Roman" panose="02020603050405020304" pitchFamily="18" charset="0"/>
              <a:cs typeface="Arial" panose="020B0604020202020204" pitchFamily="34" charset="0"/>
            </a:endParaRPr>
          </a:p>
          <a:p>
            <a:pPr marL="231775" indent="-231775">
              <a:buFontTx/>
              <a:buChar char="•"/>
            </a:pPr>
            <a:r>
              <a:rPr lang="en-US" altLang="en-US" sz="1000" dirty="0">
                <a:latin typeface="Times New Roman" panose="02020603050405020304" pitchFamily="18" charset="0"/>
                <a:cs typeface="Arial" panose="020B0604020202020204" pitchFamily="34" charset="0"/>
              </a:rPr>
              <a:t>What concerns associated with IUDs limit the use of this highly effective method of contraception?</a:t>
            </a:r>
          </a:p>
          <a:p>
            <a:pPr marL="695325" lvl="1" indent="-231775">
              <a:buFont typeface="Wingdings" pitchFamily="2" charset="2"/>
              <a:buChar char="§"/>
            </a:pPr>
            <a:r>
              <a:rPr lang="en-US" altLang="en-US" sz="1000" dirty="0">
                <a:latin typeface="Times New Roman" panose="02020603050405020304" pitchFamily="18" charset="0"/>
              </a:rPr>
              <a:t>Need for monogamous relationship—No longer a barrier. [MacIsaac]</a:t>
            </a:r>
          </a:p>
          <a:p>
            <a:pPr marL="695325" lvl="1" indent="-231775">
              <a:buFont typeface="Wingdings" pitchFamily="2" charset="2"/>
              <a:buChar char="§"/>
            </a:pPr>
            <a:r>
              <a:rPr lang="en-US" altLang="en-US" sz="1000" dirty="0">
                <a:latin typeface="Times New Roman" panose="02020603050405020304" pitchFamily="18" charset="0"/>
              </a:rPr>
              <a:t>Recent research shows it is a good option for many teens. [Toma]</a:t>
            </a:r>
            <a:endParaRPr lang="en-US" altLang="en-US" sz="1000" b="1" i="1" dirty="0">
              <a:latin typeface="Times New Roman" panose="02020603050405020304" pitchFamily="18" charset="0"/>
            </a:endParaRPr>
          </a:p>
          <a:p>
            <a:pPr marL="695325" lvl="1" indent="-231775">
              <a:buFont typeface="Wingdings" pitchFamily="2" charset="2"/>
              <a:buChar char="§"/>
            </a:pPr>
            <a:r>
              <a:rPr lang="en-US" altLang="en-US" sz="1000" dirty="0">
                <a:latin typeface="Times New Roman" panose="02020603050405020304" pitchFamily="18" charset="0"/>
              </a:rPr>
              <a:t>Postpartum or post-abortion—It is safe to insert either type of IUD immediately postpartum or post-abortion, and there may be practical advantages to doing so (patient is known not to be pregnant, is highly motivated to begin contraception, and will have less discomfort with insertion). [MacIsaac]</a:t>
            </a:r>
          </a:p>
          <a:p>
            <a:pPr marL="695325" lvl="1" indent="-231775">
              <a:buFont typeface="Wingdings" pitchFamily="2" charset="2"/>
              <a:buChar char="§"/>
            </a:pPr>
            <a:r>
              <a:rPr lang="en-US" altLang="en-US" sz="1000" dirty="0">
                <a:latin typeface="Times New Roman" panose="02020603050405020304" pitchFamily="18" charset="0"/>
              </a:rPr>
              <a:t>History of STIs—According to WHO guidelines, IUDs should not be inserted in women who have current purulent cervicitis or chlamydial infection or gonorrhea. Check for and treat gonorrhea and Chlamydia prior to insertion.  Women with these infections who already have an IUD in place can</a:t>
            </a:r>
            <a:r>
              <a:rPr lang="en-US" altLang="en-US" sz="1000" b="1" dirty="0">
                <a:latin typeface="Times New Roman" panose="02020603050405020304" pitchFamily="18" charset="0"/>
              </a:rPr>
              <a:t> </a:t>
            </a:r>
            <a:r>
              <a:rPr lang="en-US" altLang="en-US" sz="1000" dirty="0">
                <a:latin typeface="Times New Roman" panose="02020603050405020304" pitchFamily="18" charset="0"/>
              </a:rPr>
              <a:t>usually be treated without removal of the IUD. The advantages of IUDs generally outweigh the risks in women who have vaginitis or other STIs. [WHO]</a:t>
            </a:r>
          </a:p>
          <a:p>
            <a:pPr marL="695325" lvl="1" indent="-231775">
              <a:buFont typeface="Wingdings" pitchFamily="2" charset="2"/>
              <a:buChar char="§"/>
            </a:pPr>
            <a:r>
              <a:rPr lang="en-US" altLang="en-US" sz="1000" dirty="0">
                <a:latin typeface="Times New Roman" panose="02020603050405020304" pitchFamily="18" charset="0"/>
              </a:rPr>
              <a:t>Pelvic inflammatory disease (PID) incidence for IUD users is similar to that of the general public.  Risk of PID is increased only during the first month after insertion.</a:t>
            </a:r>
          </a:p>
          <a:p>
            <a:pPr marL="695325" lvl="1" indent="-231775">
              <a:buFont typeface="Wingdings" pitchFamily="2" charset="2"/>
              <a:buChar char="§"/>
            </a:pPr>
            <a:r>
              <a:rPr lang="en-US" altLang="en-US" sz="1000" dirty="0">
                <a:latin typeface="Times New Roman" panose="02020603050405020304" pitchFamily="18" charset="0"/>
              </a:rPr>
              <a:t>Copper and levonorgestrel intrauterine system (LNG IUS) IUDs do not appear to differ in PID risk, with LNG IUS potentially offering protection from PID. [MacIsaac]</a:t>
            </a:r>
          </a:p>
          <a:p>
            <a:pPr marL="695325" lvl="1" indent="-231775">
              <a:buFont typeface="Wingdings" pitchFamily="2" charset="2"/>
              <a:buChar char="§"/>
            </a:pPr>
            <a:r>
              <a:rPr lang="en-US" altLang="en-US" sz="1000" dirty="0">
                <a:latin typeface="Times New Roman" panose="02020603050405020304" pitchFamily="18" charset="0"/>
              </a:rPr>
              <a:t>Infertility, due to tubal infection or inflammation—Research consistently demonstrates no difference in fertility rates in multiparous women who stopped using IUDs. [</a:t>
            </a:r>
            <a:r>
              <a:rPr lang="en-US" altLang="en-US" sz="1000" dirty="0" err="1">
                <a:latin typeface="Times New Roman" panose="02020603050405020304" pitchFamily="18" charset="0"/>
              </a:rPr>
              <a:t>Vessey</a:t>
            </a:r>
            <a:r>
              <a:rPr lang="en-US" altLang="en-US" sz="1000" dirty="0">
                <a:latin typeface="Times New Roman" panose="02020603050405020304" pitchFamily="18" charset="0"/>
              </a:rPr>
              <a:t> and Andersson]</a:t>
            </a:r>
          </a:p>
          <a:p>
            <a:pPr marL="695325" lvl="1" indent="-231775">
              <a:buFont typeface="Wingdings" pitchFamily="2" charset="2"/>
              <a:buChar char="§"/>
            </a:pPr>
            <a:r>
              <a:rPr lang="en-US" altLang="en-US" sz="1000" dirty="0">
                <a:latin typeface="Times New Roman" panose="02020603050405020304" pitchFamily="18" charset="0"/>
              </a:rPr>
              <a:t>Not for use in nulliparous women—No basis in evidence for this. [Otero-Flores and </a:t>
            </a:r>
            <a:r>
              <a:rPr lang="en-US" altLang="en-US" sz="1000" dirty="0" err="1">
                <a:latin typeface="Times New Roman" panose="02020603050405020304" pitchFamily="18" charset="0"/>
              </a:rPr>
              <a:t>Suhonen</a:t>
            </a:r>
            <a:r>
              <a:rPr lang="en-US" altLang="en-US" sz="1000" dirty="0">
                <a:latin typeface="Times New Roman" panose="02020603050405020304" pitchFamily="18" charset="0"/>
              </a:rPr>
              <a:t>]</a:t>
            </a:r>
          </a:p>
          <a:p>
            <a:pPr marL="695325" lvl="1" indent="-231775">
              <a:buFont typeface="Wingdings" pitchFamily="2" charset="2"/>
              <a:buChar char="§"/>
            </a:pPr>
            <a:r>
              <a:rPr lang="en-US" altLang="en-US" sz="1000" dirty="0">
                <a:latin typeface="Times New Roman" panose="02020603050405020304" pitchFamily="18" charset="0"/>
              </a:rPr>
              <a:t>Ectopic pregnancy risk—Highly effective contraceptives protect against intrauterine and ectopic pregnancies. [MacIsaac]</a:t>
            </a:r>
          </a:p>
          <a:p>
            <a:pPr marL="231775" indent="-231775"/>
            <a:endParaRPr lang="en-US" altLang="en-US" sz="1000" u="sng" dirty="0">
              <a:latin typeface="Times New Roman" panose="02020603050405020304" pitchFamily="18" charset="0"/>
              <a:cs typeface="Arial" panose="020B0604020202020204" pitchFamily="34" charset="0"/>
            </a:endParaRPr>
          </a:p>
          <a:p>
            <a:pPr marL="231775" indent="-231775"/>
            <a:r>
              <a:rPr lang="en-US" altLang="en-US" sz="1000" u="sng" dirty="0">
                <a:latin typeface="Times New Roman" panose="02020603050405020304" pitchFamily="18" charset="0"/>
                <a:cs typeface="Arial" panose="020B0604020202020204" pitchFamily="34" charset="0"/>
              </a:rPr>
              <a:t>References</a:t>
            </a:r>
          </a:p>
          <a:p>
            <a:pPr marL="231775" indent="-231775" eaLnBrk="1" hangingPunct="1">
              <a:spcBef>
                <a:spcPct val="0"/>
              </a:spcBef>
              <a:buFontTx/>
              <a:buChar char="•"/>
            </a:pPr>
            <a:r>
              <a:rPr lang="en-US" altLang="en-US" sz="1000" dirty="0">
                <a:latin typeface="Times New Roman" panose="02020603050405020304" pitchFamily="18" charset="0"/>
                <a:cs typeface="Arial" panose="020B0604020202020204" pitchFamily="34" charset="0"/>
              </a:rPr>
              <a:t>MacIsaac L, </a:t>
            </a:r>
            <a:r>
              <a:rPr lang="en-US" altLang="en-US" sz="1000" dirty="0" err="1">
                <a:latin typeface="Times New Roman" panose="02020603050405020304" pitchFamily="18" charset="0"/>
                <a:cs typeface="Arial" panose="020B0604020202020204" pitchFamily="34" charset="0"/>
              </a:rPr>
              <a:t>Espey</a:t>
            </a:r>
            <a:r>
              <a:rPr lang="en-US" altLang="en-US" sz="1000" dirty="0">
                <a:latin typeface="Times New Roman" panose="02020603050405020304" pitchFamily="18" charset="0"/>
                <a:cs typeface="Arial" panose="020B0604020202020204" pitchFamily="34" charset="0"/>
              </a:rPr>
              <a:t> E. Intrauterine contraception: the pendulum swings back. </a:t>
            </a:r>
            <a:r>
              <a:rPr lang="en-US" altLang="en-US" sz="1000" i="1" dirty="0" err="1">
                <a:latin typeface="Times New Roman" panose="02020603050405020304" pitchFamily="18" charset="0"/>
                <a:cs typeface="Arial" panose="020B0604020202020204" pitchFamily="34" charset="0"/>
              </a:rPr>
              <a:t>Obstet</a:t>
            </a:r>
            <a:r>
              <a:rPr lang="en-US" altLang="en-US" sz="1000" i="1" dirty="0">
                <a:latin typeface="Times New Roman" panose="02020603050405020304" pitchFamily="18" charset="0"/>
                <a:cs typeface="Arial" panose="020B0604020202020204" pitchFamily="34" charset="0"/>
              </a:rPr>
              <a:t> </a:t>
            </a:r>
            <a:r>
              <a:rPr lang="en-US" altLang="en-US" sz="1000" i="1" dirty="0" err="1">
                <a:latin typeface="Times New Roman" panose="02020603050405020304" pitchFamily="18" charset="0"/>
                <a:cs typeface="Arial" panose="020B0604020202020204" pitchFamily="34" charset="0"/>
              </a:rPr>
              <a:t>Gynecol</a:t>
            </a:r>
            <a:r>
              <a:rPr lang="en-US" altLang="en-US" sz="1000" i="1" dirty="0">
                <a:latin typeface="Times New Roman" panose="02020603050405020304" pitchFamily="18" charset="0"/>
                <a:cs typeface="Arial" panose="020B0604020202020204" pitchFamily="34" charset="0"/>
              </a:rPr>
              <a:t> Clin N Am</a:t>
            </a:r>
            <a:r>
              <a:rPr lang="en-US" altLang="en-US" sz="1000" dirty="0">
                <a:latin typeface="Times New Roman" panose="02020603050405020304" pitchFamily="18" charset="0"/>
                <a:cs typeface="Arial" panose="020B0604020202020204" pitchFamily="34" charset="0"/>
              </a:rPr>
              <a:t>. 2007;34:91-111.</a:t>
            </a:r>
          </a:p>
          <a:p>
            <a:pPr marL="231775" indent="-231775" eaLnBrk="1" hangingPunct="1">
              <a:spcBef>
                <a:spcPct val="0"/>
              </a:spcBef>
              <a:buFontTx/>
              <a:buChar char="•"/>
            </a:pPr>
            <a:r>
              <a:rPr lang="en-US" altLang="en-US" sz="1000" dirty="0">
                <a:latin typeface="Times New Roman" panose="02020603050405020304" pitchFamily="18" charset="0"/>
                <a:cs typeface="Arial" panose="020B0604020202020204" pitchFamily="34" charset="0"/>
              </a:rPr>
              <a:t>Toma A, Jamieson MA. Revisiting the intrauterine contraceptive device in adolescents. </a:t>
            </a:r>
            <a:r>
              <a:rPr lang="en-US" altLang="en-US" sz="1000" i="1" dirty="0">
                <a:latin typeface="Times New Roman" panose="02020603050405020304" pitchFamily="18" charset="0"/>
                <a:cs typeface="Arial" panose="020B0604020202020204" pitchFamily="34" charset="0"/>
              </a:rPr>
              <a:t>J </a:t>
            </a:r>
            <a:r>
              <a:rPr lang="en-US" altLang="en-US" sz="1000" i="1" dirty="0" err="1">
                <a:latin typeface="Times New Roman" panose="02020603050405020304" pitchFamily="18" charset="0"/>
                <a:cs typeface="Arial" panose="020B0604020202020204" pitchFamily="34" charset="0"/>
              </a:rPr>
              <a:t>Pediatr</a:t>
            </a:r>
            <a:r>
              <a:rPr lang="en-US" altLang="en-US" sz="1000" i="1" dirty="0">
                <a:latin typeface="Times New Roman" panose="02020603050405020304" pitchFamily="18" charset="0"/>
                <a:cs typeface="Arial" panose="020B0604020202020204" pitchFamily="34" charset="0"/>
              </a:rPr>
              <a:t> </a:t>
            </a:r>
            <a:r>
              <a:rPr lang="en-US" altLang="en-US" sz="1000" i="1" dirty="0" err="1">
                <a:latin typeface="Times New Roman" panose="02020603050405020304" pitchFamily="18" charset="0"/>
                <a:cs typeface="Arial" panose="020B0604020202020204" pitchFamily="34" charset="0"/>
              </a:rPr>
              <a:t>Adolesc</a:t>
            </a:r>
            <a:r>
              <a:rPr lang="en-US" altLang="en-US" sz="1000" i="1" dirty="0">
                <a:latin typeface="Times New Roman" panose="02020603050405020304" pitchFamily="18" charset="0"/>
                <a:cs typeface="Arial" panose="020B0604020202020204" pitchFamily="34" charset="0"/>
              </a:rPr>
              <a:t> Gynecol</a:t>
            </a:r>
            <a:r>
              <a:rPr lang="en-US" altLang="en-US" sz="1000" dirty="0">
                <a:latin typeface="Times New Roman" panose="02020603050405020304" pitchFamily="18" charset="0"/>
                <a:cs typeface="Arial" panose="020B0604020202020204" pitchFamily="34" charset="0"/>
              </a:rPr>
              <a:t>. 2006;19:291-296.</a:t>
            </a:r>
          </a:p>
          <a:p>
            <a:pPr marL="231775" indent="-231775" eaLnBrk="1" hangingPunct="1">
              <a:spcBef>
                <a:spcPct val="0"/>
              </a:spcBef>
              <a:buFontTx/>
              <a:buChar char="•"/>
            </a:pPr>
            <a:r>
              <a:rPr lang="en-US" altLang="en-US" sz="1000" dirty="0" err="1">
                <a:latin typeface="Times New Roman" panose="02020603050405020304" pitchFamily="18" charset="0"/>
                <a:cs typeface="Arial" panose="020B0604020202020204" pitchFamily="34" charset="0"/>
              </a:rPr>
              <a:t>Vessey</a:t>
            </a:r>
            <a:r>
              <a:rPr lang="en-US" altLang="en-US" sz="1000" dirty="0">
                <a:latin typeface="Times New Roman" panose="02020603050405020304" pitchFamily="18" charset="0"/>
                <a:cs typeface="Arial" panose="020B0604020202020204" pitchFamily="34" charset="0"/>
              </a:rPr>
              <a:t> MP, Lawless M, McPherson K, et al. Fertility after stopping use of intrauterine contraceptive device. Br. </a:t>
            </a:r>
            <a:r>
              <a:rPr lang="en-US" altLang="en-US" sz="1000" i="1" dirty="0">
                <a:latin typeface="Times New Roman" panose="02020603050405020304" pitchFamily="18" charset="0"/>
                <a:cs typeface="Arial" panose="020B0604020202020204" pitchFamily="34" charset="0"/>
              </a:rPr>
              <a:t>Med J.</a:t>
            </a:r>
            <a:r>
              <a:rPr lang="en-US" altLang="en-US" sz="1000" dirty="0">
                <a:latin typeface="Times New Roman" panose="02020603050405020304" pitchFamily="18" charset="0"/>
                <a:cs typeface="Arial" panose="020B0604020202020204" pitchFamily="34" charset="0"/>
              </a:rPr>
              <a:t> (Clin Res Ed) 1983;286(6359):106.</a:t>
            </a:r>
          </a:p>
          <a:p>
            <a:pPr marL="231775" indent="-231775" eaLnBrk="1" hangingPunct="1">
              <a:spcBef>
                <a:spcPct val="0"/>
              </a:spcBef>
              <a:buFontTx/>
              <a:buChar char="•"/>
            </a:pPr>
            <a:r>
              <a:rPr lang="en-US" altLang="en-US" sz="1000" dirty="0">
                <a:latin typeface="Times New Roman" panose="02020603050405020304" pitchFamily="18" charset="0"/>
                <a:cs typeface="Arial" panose="020B0604020202020204" pitchFamily="34" charset="0"/>
              </a:rPr>
              <a:t>Andersson K, </a:t>
            </a:r>
            <a:r>
              <a:rPr lang="en-US" altLang="en-US" sz="1000" dirty="0" err="1">
                <a:latin typeface="Times New Roman" panose="02020603050405020304" pitchFamily="18" charset="0"/>
                <a:cs typeface="Arial" panose="020B0604020202020204" pitchFamily="34" charset="0"/>
              </a:rPr>
              <a:t>Batar</a:t>
            </a:r>
            <a:r>
              <a:rPr lang="en-US" altLang="en-US" sz="1000" dirty="0">
                <a:latin typeface="Times New Roman" panose="02020603050405020304" pitchFamily="18" charset="0"/>
                <a:cs typeface="Arial" panose="020B0604020202020204" pitchFamily="34" charset="0"/>
              </a:rPr>
              <a:t> I, </a:t>
            </a:r>
            <a:r>
              <a:rPr lang="en-US" altLang="en-US" sz="1000" dirty="0" err="1">
                <a:latin typeface="Times New Roman" panose="02020603050405020304" pitchFamily="18" charset="0"/>
                <a:cs typeface="Arial" panose="020B0604020202020204" pitchFamily="34" charset="0"/>
              </a:rPr>
              <a:t>Rybo</a:t>
            </a:r>
            <a:r>
              <a:rPr lang="en-US" altLang="en-US" sz="1000" dirty="0">
                <a:latin typeface="Times New Roman" panose="02020603050405020304" pitchFamily="18" charset="0"/>
                <a:cs typeface="Arial" panose="020B0604020202020204" pitchFamily="34" charset="0"/>
              </a:rPr>
              <a:t> G. Return to fertility after removal of a levonorgestrel releasing intrauterine device and Nova-T. </a:t>
            </a:r>
            <a:r>
              <a:rPr lang="en-US" altLang="en-US" sz="1000" i="1" dirty="0">
                <a:latin typeface="Times New Roman" panose="02020603050405020304" pitchFamily="18" charset="0"/>
                <a:cs typeface="Arial" panose="020B0604020202020204" pitchFamily="34" charset="0"/>
              </a:rPr>
              <a:t>Contraception</a:t>
            </a:r>
            <a:r>
              <a:rPr lang="en-US" altLang="en-US" sz="1000" dirty="0">
                <a:latin typeface="Times New Roman" panose="02020603050405020304" pitchFamily="18" charset="0"/>
                <a:cs typeface="Arial" panose="020B0604020202020204" pitchFamily="34" charset="0"/>
              </a:rPr>
              <a:t>. 1992;46:575.</a:t>
            </a:r>
          </a:p>
          <a:p>
            <a:pPr marL="231775" indent="-231775" eaLnBrk="1" hangingPunct="1">
              <a:spcBef>
                <a:spcPct val="0"/>
              </a:spcBef>
              <a:buFontTx/>
              <a:buChar char="•"/>
            </a:pPr>
            <a:r>
              <a:rPr lang="en-US" altLang="en-US" sz="1000" dirty="0">
                <a:latin typeface="Times New Roman" panose="02020603050405020304" pitchFamily="18" charset="0"/>
                <a:cs typeface="Arial" panose="020B0604020202020204" pitchFamily="34" charset="0"/>
              </a:rPr>
              <a:t>Otero-Flores JB, Guerrero-</a:t>
            </a:r>
            <a:r>
              <a:rPr lang="en-US" altLang="en-US" sz="1000" dirty="0" err="1">
                <a:latin typeface="Times New Roman" panose="02020603050405020304" pitchFamily="18" charset="0"/>
                <a:cs typeface="Arial" panose="020B0604020202020204" pitchFamily="34" charset="0"/>
              </a:rPr>
              <a:t>Carreno</a:t>
            </a:r>
            <a:r>
              <a:rPr lang="en-US" altLang="en-US" sz="1000" dirty="0">
                <a:latin typeface="Times New Roman" panose="02020603050405020304" pitchFamily="18" charset="0"/>
                <a:cs typeface="Arial" panose="020B0604020202020204" pitchFamily="34" charset="0"/>
              </a:rPr>
              <a:t> FJ, Vazquez-Estrada LA. A comparative randomized study of three different IUDs in nulliparous Mexican women. </a:t>
            </a:r>
            <a:r>
              <a:rPr lang="en-US" altLang="en-US" sz="1000" i="1" dirty="0">
                <a:latin typeface="Times New Roman" panose="02020603050405020304" pitchFamily="18" charset="0"/>
                <a:cs typeface="Arial" panose="020B0604020202020204" pitchFamily="34" charset="0"/>
              </a:rPr>
              <a:t>Contraception.</a:t>
            </a:r>
            <a:r>
              <a:rPr lang="en-US" altLang="en-US" sz="1000" dirty="0">
                <a:latin typeface="Times New Roman" panose="02020603050405020304" pitchFamily="18" charset="0"/>
                <a:cs typeface="Arial" panose="020B0604020202020204" pitchFamily="34" charset="0"/>
              </a:rPr>
              <a:t> 2003;67(4):273–6.</a:t>
            </a:r>
          </a:p>
          <a:p>
            <a:pPr marL="231775" indent="-231775" eaLnBrk="1" hangingPunct="1">
              <a:spcBef>
                <a:spcPct val="0"/>
              </a:spcBef>
              <a:buFontTx/>
              <a:buChar char="•"/>
            </a:pPr>
            <a:r>
              <a:rPr lang="en-US" altLang="en-US" sz="1000" dirty="0" err="1">
                <a:latin typeface="Times New Roman" panose="02020603050405020304" pitchFamily="18" charset="0"/>
                <a:cs typeface="Arial" panose="020B0604020202020204" pitchFamily="34" charset="0"/>
              </a:rPr>
              <a:t>Suhonen</a:t>
            </a:r>
            <a:r>
              <a:rPr lang="en-US" altLang="en-US" sz="1000" dirty="0">
                <a:latin typeface="Times New Roman" panose="02020603050405020304" pitchFamily="18" charset="0"/>
                <a:cs typeface="Arial" panose="020B0604020202020204" pitchFamily="34" charset="0"/>
              </a:rPr>
              <a:t> S, </a:t>
            </a:r>
            <a:r>
              <a:rPr lang="en-US" altLang="en-US" sz="1000" dirty="0" err="1">
                <a:latin typeface="Times New Roman" panose="02020603050405020304" pitchFamily="18" charset="0"/>
                <a:cs typeface="Arial" panose="020B0604020202020204" pitchFamily="34" charset="0"/>
              </a:rPr>
              <a:t>Haukkamaa</a:t>
            </a:r>
            <a:r>
              <a:rPr lang="en-US" altLang="en-US" sz="1000" dirty="0">
                <a:latin typeface="Times New Roman" panose="02020603050405020304" pitchFamily="18" charset="0"/>
                <a:cs typeface="Arial" panose="020B0604020202020204" pitchFamily="34" charset="0"/>
              </a:rPr>
              <a:t> M, Jakobsson T, et al. Clinical performance of a levonorgestrel releasing intrauterine system and oral contraceptives in young nulliparous women: a comparative study. </a:t>
            </a:r>
            <a:r>
              <a:rPr lang="en-US" altLang="en-US" sz="1000" i="1" dirty="0">
                <a:latin typeface="Times New Roman" panose="02020603050405020304" pitchFamily="18" charset="0"/>
                <a:cs typeface="Arial" panose="020B0604020202020204" pitchFamily="34" charset="0"/>
              </a:rPr>
              <a:t>Contraception</a:t>
            </a:r>
            <a:r>
              <a:rPr lang="en-US" altLang="en-US" sz="1000" dirty="0">
                <a:latin typeface="Times New Roman" panose="02020603050405020304" pitchFamily="18" charset="0"/>
                <a:cs typeface="Arial" panose="020B0604020202020204" pitchFamily="34" charset="0"/>
              </a:rPr>
              <a:t>. 2004;69(5):407–12.</a:t>
            </a:r>
          </a:p>
          <a:p>
            <a:pPr marL="231775" indent="-231775" eaLnBrk="1" hangingPunct="1">
              <a:spcBef>
                <a:spcPct val="0"/>
              </a:spcBef>
              <a:buFontTx/>
              <a:buChar char="•"/>
            </a:pPr>
            <a:r>
              <a:rPr lang="en-US" altLang="en-US" sz="1000" dirty="0">
                <a:latin typeface="Times New Roman" panose="02020603050405020304" pitchFamily="18" charset="0"/>
                <a:cs typeface="Arial" panose="020B0604020202020204" pitchFamily="34" charset="0"/>
              </a:rPr>
              <a:t>World Health Organization (WHO). Medical eligibility criteria for contraceptive use. 3</a:t>
            </a:r>
            <a:r>
              <a:rPr lang="en-US" altLang="en-US" sz="1000" baseline="30000" dirty="0">
                <a:latin typeface="Times New Roman" panose="02020603050405020304" pitchFamily="18" charset="0"/>
                <a:cs typeface="Arial" panose="020B0604020202020204" pitchFamily="34" charset="0"/>
              </a:rPr>
              <a:t>rd</a:t>
            </a:r>
            <a:r>
              <a:rPr lang="en-US" altLang="en-US" sz="1000" dirty="0">
                <a:latin typeface="Times New Roman" panose="02020603050405020304" pitchFamily="18" charset="0"/>
                <a:cs typeface="Arial" panose="020B0604020202020204" pitchFamily="34" charset="0"/>
              </a:rPr>
              <a:t> edition. 2004. Geneva, Switzerland</a:t>
            </a:r>
          </a:p>
          <a:p>
            <a:pPr marL="231775" indent="-231775" eaLnBrk="1" hangingPunct="1">
              <a:spcBef>
                <a:spcPct val="0"/>
              </a:spcBef>
              <a:buFontTx/>
              <a:buChar char="•"/>
            </a:pPr>
            <a:r>
              <a:rPr lang="en-US" altLang="en-US" sz="1000" dirty="0" err="1">
                <a:latin typeface="Times New Roman" panose="02020603050405020304" pitchFamily="18" charset="0"/>
              </a:rPr>
              <a:t>Svensson</a:t>
            </a:r>
            <a:r>
              <a:rPr lang="en-US" altLang="en-US" sz="1000" dirty="0">
                <a:latin typeface="Times New Roman" panose="02020603050405020304" pitchFamily="18" charset="0"/>
              </a:rPr>
              <a:t> L, </a:t>
            </a:r>
            <a:r>
              <a:rPr lang="en-US" altLang="en-US" sz="1000" dirty="0" err="1">
                <a:latin typeface="Times New Roman" panose="02020603050405020304" pitchFamily="18" charset="0"/>
              </a:rPr>
              <a:t>Westrom</a:t>
            </a:r>
            <a:r>
              <a:rPr lang="en-US" altLang="en-US" sz="1000" dirty="0">
                <a:latin typeface="Times New Roman" panose="02020603050405020304" pitchFamily="18" charset="0"/>
              </a:rPr>
              <a:t> L, </a:t>
            </a:r>
            <a:r>
              <a:rPr lang="en-US" altLang="en-US" sz="1000" dirty="0" err="1">
                <a:latin typeface="Times New Roman" panose="02020603050405020304" pitchFamily="18" charset="0"/>
              </a:rPr>
              <a:t>Mardh</a:t>
            </a:r>
            <a:r>
              <a:rPr lang="en-US" altLang="en-US" sz="1000" dirty="0">
                <a:latin typeface="Times New Roman" panose="02020603050405020304" pitchFamily="18" charset="0"/>
              </a:rPr>
              <a:t> PA. Contraceptives and acute salpingitis. </a:t>
            </a:r>
            <a:r>
              <a:rPr lang="en-US" altLang="en-US" sz="1000" i="1" dirty="0">
                <a:latin typeface="Times New Roman" panose="02020603050405020304" pitchFamily="18" charset="0"/>
              </a:rPr>
              <a:t>JAMA. </a:t>
            </a:r>
            <a:r>
              <a:rPr lang="en-US" altLang="en-US" sz="1000" dirty="0">
                <a:latin typeface="Times New Roman" panose="02020603050405020304" pitchFamily="18" charset="0"/>
              </a:rPr>
              <a:t>1984;251(19):2553-5. </a:t>
            </a:r>
          </a:p>
          <a:p>
            <a:pPr marL="231775" indent="-231775" eaLnBrk="1" hangingPunct="1">
              <a:spcBef>
                <a:spcPct val="0"/>
              </a:spcBef>
              <a:buFontTx/>
              <a:buChar char="•"/>
            </a:pPr>
            <a:r>
              <a:rPr lang="en-US" altLang="en-US" sz="1000" dirty="0" err="1">
                <a:latin typeface="Times New Roman" panose="02020603050405020304" pitchFamily="18" charset="0"/>
              </a:rPr>
              <a:t>Sivin</a:t>
            </a:r>
            <a:r>
              <a:rPr lang="en-US" altLang="en-US" sz="1000" dirty="0">
                <a:latin typeface="Times New Roman" panose="02020603050405020304" pitchFamily="18" charset="0"/>
              </a:rPr>
              <a:t> I, Stern J, Coutinho E, et al. Prolonged intrauterine contraception: a seven-year randomized study of the levonorgestrel 20 mcg/day (</a:t>
            </a:r>
            <a:r>
              <a:rPr lang="en-US" altLang="en-US" sz="1000" dirty="0" err="1">
                <a:latin typeface="Times New Roman" panose="02020603050405020304" pitchFamily="18" charset="0"/>
              </a:rPr>
              <a:t>LNg</a:t>
            </a:r>
            <a:r>
              <a:rPr lang="en-US" altLang="en-US" sz="1000" dirty="0">
                <a:latin typeface="Times New Roman" panose="02020603050405020304" pitchFamily="18" charset="0"/>
              </a:rPr>
              <a:t> 20) and the Copper T380 Ag IUDS. </a:t>
            </a:r>
            <a:r>
              <a:rPr lang="en-US" altLang="en-US" sz="1000" i="1" dirty="0">
                <a:latin typeface="Times New Roman" panose="02020603050405020304" pitchFamily="18" charset="0"/>
              </a:rPr>
              <a:t>Contraception.</a:t>
            </a:r>
            <a:r>
              <a:rPr lang="en-US" altLang="en-US" sz="1000" dirty="0">
                <a:latin typeface="Times New Roman" panose="02020603050405020304" pitchFamily="18" charset="0"/>
              </a:rPr>
              <a:t> 1991;44(5):473-80. </a:t>
            </a:r>
          </a:p>
          <a:p>
            <a:pPr marL="231775" indent="-231775" eaLnBrk="1" hangingPunct="1">
              <a:spcBef>
                <a:spcPct val="0"/>
              </a:spcBef>
              <a:buFontTx/>
              <a:buChar char="•"/>
            </a:pPr>
            <a:r>
              <a:rPr lang="en-US" altLang="en-US" sz="1000" dirty="0">
                <a:latin typeface="Times New Roman" panose="02020603050405020304" pitchFamily="18" charset="0"/>
              </a:rPr>
              <a:t>Farley T, Rowe P, </a:t>
            </a:r>
            <a:r>
              <a:rPr lang="en-US" altLang="en-US" sz="1000" dirty="0" err="1">
                <a:latin typeface="Times New Roman" panose="02020603050405020304" pitchFamily="18" charset="0"/>
              </a:rPr>
              <a:t>Meirik</a:t>
            </a:r>
            <a:r>
              <a:rPr lang="en-US" altLang="en-US" sz="1000" dirty="0">
                <a:latin typeface="Times New Roman" panose="02020603050405020304" pitchFamily="18" charset="0"/>
              </a:rPr>
              <a:t> O, et al. Intrauterine devices and pelvic inflammatory disease: an international perspective. </a:t>
            </a:r>
            <a:r>
              <a:rPr lang="en-US" altLang="en-US" sz="1000" i="1" dirty="0">
                <a:latin typeface="Times New Roman" panose="02020603050405020304" pitchFamily="18" charset="0"/>
              </a:rPr>
              <a:t>Lancet. </a:t>
            </a:r>
            <a:r>
              <a:rPr lang="en-US" altLang="en-US" sz="1000" dirty="0">
                <a:latin typeface="Times New Roman" panose="02020603050405020304" pitchFamily="18" charset="0"/>
              </a:rPr>
              <a:t>1992;339:1904.</a:t>
            </a:r>
          </a:p>
          <a:p>
            <a:pPr marL="231775" indent="-231775" eaLnBrk="1" hangingPunct="1">
              <a:spcBef>
                <a:spcPct val="0"/>
              </a:spcBef>
              <a:buFontTx/>
              <a:buChar char="•"/>
            </a:pPr>
            <a:endParaRPr lang="en-US" altLang="en-US" sz="1000" dirty="0">
              <a:latin typeface="Times New Roman" panose="02020603050405020304" pitchFamily="18" charset="0"/>
            </a:endParaRPr>
          </a:p>
          <a:p>
            <a:pPr marL="231775" indent="-231775"/>
            <a:r>
              <a:rPr lang="en-US" altLang="en-US" sz="1000" dirty="0">
                <a:latin typeface="Times New Roman" panose="02020603050405020304" pitchFamily="18" charset="0"/>
              </a:rPr>
              <a:t>---</a:t>
            </a:r>
          </a:p>
          <a:p>
            <a:pPr marL="231775" indent="-231775"/>
            <a:r>
              <a:rPr lang="en-US" altLang="en-US" sz="1000" dirty="0">
                <a:latin typeface="Times New Roman" panose="02020603050405020304" pitchFamily="18" charset="0"/>
              </a:rPr>
              <a:t>Original content for this slide submitted by ARHP</a:t>
            </a:r>
            <a:r>
              <a:rPr lang="ja-JP" altLang="en-US" sz="1000">
                <a:latin typeface="Times New Roman" panose="02020603050405020304" pitchFamily="18" charset="0"/>
              </a:rPr>
              <a:t>’</a:t>
            </a:r>
            <a:r>
              <a:rPr lang="en-US" altLang="ja-JP" sz="1000" dirty="0">
                <a:latin typeface="Times New Roman" panose="02020603050405020304" pitchFamily="18" charset="0"/>
              </a:rPr>
              <a:t>s Clinical Advisory Committee for </a:t>
            </a:r>
            <a:r>
              <a:rPr lang="en-US" altLang="ja-JP" sz="1000" i="1" dirty="0">
                <a:latin typeface="Times New Roman" panose="02020603050405020304" pitchFamily="18" charset="0"/>
              </a:rPr>
              <a:t>Choosing a Birth Control Method  </a:t>
            </a:r>
            <a:r>
              <a:rPr lang="en-US" altLang="ja-JP" sz="1000" dirty="0">
                <a:latin typeface="Times New Roman" panose="02020603050405020304" pitchFamily="18" charset="0"/>
              </a:rPr>
              <a:t>in May 2009. Original funding received from a collaboration of pharmaceutical companies including Bayer, </a:t>
            </a:r>
            <a:r>
              <a:rPr lang="en-US" altLang="ja-JP" sz="1000" dirty="0" err="1">
                <a:latin typeface="Times New Roman" panose="02020603050405020304" pitchFamily="18" charset="0"/>
              </a:rPr>
              <a:t>Duramed</a:t>
            </a:r>
            <a:r>
              <a:rPr lang="en-US" altLang="ja-JP" sz="1000" dirty="0">
                <a:latin typeface="Times New Roman" panose="02020603050405020304" pitchFamily="18" charset="0"/>
              </a:rPr>
              <a:t> and Schering Plough. This slide is available at </a:t>
            </a:r>
            <a:r>
              <a:rPr lang="en-US" altLang="ja-JP" sz="1000" dirty="0" err="1">
                <a:latin typeface="Times New Roman" panose="02020603050405020304" pitchFamily="18" charset="0"/>
              </a:rPr>
              <a:t>www.arhp.org</a:t>
            </a:r>
            <a:r>
              <a:rPr lang="en-US" altLang="ja-JP" sz="1000" dirty="0">
                <a:latin typeface="Times New Roman" panose="02020603050405020304" pitchFamily="18" charset="0"/>
              </a:rPr>
              <a:t>/core.</a:t>
            </a:r>
          </a:p>
          <a:p>
            <a:pPr marL="231775" indent="-231775" eaLnBrk="1" hangingPunct="1">
              <a:spcBef>
                <a:spcPct val="0"/>
              </a:spcBef>
              <a:buFontTx/>
              <a:buChar char="•"/>
            </a:pPr>
            <a:endParaRPr lang="en-US" altLang="en-US" dirty="0">
              <a:latin typeface="Times New Roman" panose="02020603050405020304" pitchFamily="18" charset="0"/>
            </a:endParaRPr>
          </a:p>
          <a:p>
            <a:pPr marL="231775" indent="-231775" eaLnBrk="1" hangingPunct="1">
              <a:spcBef>
                <a:spcPct val="0"/>
              </a:spcBef>
              <a:buFontTx/>
              <a:buChar char="•"/>
            </a:pPr>
            <a:endParaRPr lang="en-US" altLang="en-US" dirty="0">
              <a:latin typeface="Arial" panose="020B0604020202020204" pitchFamily="34" charset="0"/>
              <a:cs typeface="Arial" panose="020B0604020202020204" pitchFamily="34" charset="0"/>
            </a:endParaRPr>
          </a:p>
          <a:p>
            <a:pPr marL="231775" indent="-231775"/>
            <a:endParaRPr lang="en-US" altLang="en-US" dirty="0">
              <a:latin typeface="Times New Roman" panose="02020603050405020304" pitchFamily="18" charset="0"/>
            </a:endParaRPr>
          </a:p>
          <a:p>
            <a:pPr marL="231775" indent="-231775"/>
            <a:endParaRPr lang="en-US" altLang="en-US" dirty="0">
              <a:latin typeface="Times New Roman" panose="02020603050405020304" pitchFamily="18" charset="0"/>
            </a:endParaRPr>
          </a:p>
        </p:txBody>
      </p:sp>
      <p:sp>
        <p:nvSpPr>
          <p:cNvPr id="96259" name="Slide Number Placeholder 3">
            <a:extLst>
              <a:ext uri="{FF2B5EF4-FFF2-40B4-BE49-F238E27FC236}">
                <a16:creationId xmlns:a16="http://schemas.microsoft.com/office/drawing/2014/main" id="{A167A651-1C68-9B2C-B990-776CDF2CE4E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48414ED-9367-3141-AEE5-DF6A1EFAC7CC}" type="slidenum">
              <a:rPr lang="en-US" altLang="en-US" smtClean="0"/>
              <a:pPr eaLnBrk="1" hangingPunct="1"/>
              <a:t>22</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3CCF0BD4-BC96-56EA-11DF-600366A18257}"/>
              </a:ext>
            </a:extLst>
          </p:cNvPr>
          <p:cNvSpPr>
            <a:spLocks noGrp="1" noRot="1" noChangeAspect="1" noChangeArrowheads="1" noTextEdit="1"/>
          </p:cNvSpPr>
          <p:nvPr>
            <p:ph type="sldImg"/>
          </p:nvPr>
        </p:nvSpPr>
        <p:spPr>
          <a:ln/>
        </p:spPr>
      </p:sp>
      <p:sp>
        <p:nvSpPr>
          <p:cNvPr id="100354" name="Notes Placeholder 2">
            <a:extLst>
              <a:ext uri="{FF2B5EF4-FFF2-40B4-BE49-F238E27FC236}">
                <a16:creationId xmlns:a16="http://schemas.microsoft.com/office/drawing/2014/main" id="{0BCFC67C-2203-EA24-2F68-E66EEC9CF2E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z="1000" u="sng" dirty="0">
                <a:latin typeface="Times New Roman" panose="02020603050405020304" pitchFamily="18" charset="0"/>
              </a:rPr>
              <a:t>Talking Points</a:t>
            </a:r>
            <a:endParaRPr lang="en-US" altLang="en-US" sz="1000" dirty="0">
              <a:latin typeface="Times New Roman" panose="02020603050405020304" pitchFamily="18" charset="0"/>
              <a:cs typeface="Arial" panose="020B0604020202020204" pitchFamily="34" charset="0"/>
            </a:endParaRPr>
          </a:p>
          <a:p>
            <a:pPr marL="228600" indent="-228600">
              <a:buFontTx/>
              <a:buChar char="•"/>
            </a:pPr>
            <a:r>
              <a:rPr lang="en-US" altLang="en-US" sz="1000" dirty="0">
                <a:latin typeface="Times New Roman" panose="02020603050405020304" pitchFamily="18" charset="0"/>
                <a:cs typeface="Arial" panose="020B0604020202020204" pitchFamily="34" charset="0"/>
              </a:rPr>
              <a:t>One rod is 40 mm x 2 mm and its core is 40% ethylene vinyl acetate (EVA) and 60% </a:t>
            </a:r>
            <a:r>
              <a:rPr lang="en-US" altLang="en-US" sz="1000" dirty="0" err="1">
                <a:latin typeface="Times New Roman" panose="02020603050405020304" pitchFamily="18" charset="0"/>
                <a:cs typeface="Arial" panose="020B0604020202020204" pitchFamily="34" charset="0"/>
              </a:rPr>
              <a:t>etonogestrel</a:t>
            </a:r>
            <a:r>
              <a:rPr lang="en-US" altLang="en-US" sz="1000" dirty="0">
                <a:latin typeface="Times New Roman" panose="02020603050405020304" pitchFamily="18" charset="0"/>
                <a:cs typeface="Arial" panose="020B0604020202020204" pitchFamily="34" charset="0"/>
              </a:rPr>
              <a:t>.</a:t>
            </a:r>
          </a:p>
          <a:p>
            <a:pPr marL="228600" indent="-228600">
              <a:buFontTx/>
              <a:buChar char="•"/>
            </a:pPr>
            <a:r>
              <a:rPr lang="en-US" altLang="en-US" sz="1000" dirty="0">
                <a:latin typeface="Times New Roman" panose="02020603050405020304" pitchFamily="18" charset="0"/>
                <a:cs typeface="Arial" panose="020B0604020202020204" pitchFamily="34" charset="0"/>
              </a:rPr>
              <a:t>The effectiveness of Implanon in overweight women has not been determined; women who weighed more than 130% of their ideal body weight were not studied.</a:t>
            </a:r>
          </a:p>
          <a:p>
            <a:pPr marL="228600" indent="-228600">
              <a:buFontTx/>
              <a:buChar char="•"/>
            </a:pPr>
            <a:r>
              <a:rPr lang="en-US" altLang="en-US" sz="1000" dirty="0">
                <a:latin typeface="Times New Roman" panose="02020603050405020304" pitchFamily="18" charset="0"/>
                <a:cs typeface="Arial" panose="020B0604020202020204" pitchFamily="34" charset="0"/>
              </a:rPr>
              <a:t>Mechanism of Action:</a:t>
            </a:r>
          </a:p>
          <a:p>
            <a:pPr marL="685800" lvl="1" indent="-228600">
              <a:buFont typeface="Wingdings" pitchFamily="2" charset="2"/>
              <a:buChar char="§"/>
            </a:pPr>
            <a:r>
              <a:rPr lang="en-US" altLang="en-US" sz="1000" dirty="0">
                <a:latin typeface="Times New Roman" panose="02020603050405020304" pitchFamily="18" charset="0"/>
              </a:rPr>
              <a:t>The single-rod implant relies on ovulation inhibition over the entire duration of use. </a:t>
            </a:r>
          </a:p>
          <a:p>
            <a:pPr marL="685800" lvl="1" indent="-228600">
              <a:buFont typeface="Wingdings" pitchFamily="2" charset="2"/>
              <a:buChar char="§"/>
            </a:pPr>
            <a:r>
              <a:rPr lang="en-US" altLang="en-US" sz="1000" dirty="0">
                <a:latin typeface="Times New Roman" panose="02020603050405020304" pitchFamily="18" charset="0"/>
              </a:rPr>
              <a:t>To protect against pregnancy after 5 years, the health care provider must insert a new rod.</a:t>
            </a:r>
          </a:p>
          <a:p>
            <a:pPr marL="228600" indent="-228600">
              <a:buFontTx/>
              <a:buChar char="•"/>
            </a:pPr>
            <a:r>
              <a:rPr lang="en-US" altLang="en-US" sz="1000" dirty="0">
                <a:latin typeface="Times New Roman" panose="02020603050405020304" pitchFamily="18" charset="0"/>
                <a:cs typeface="Arial" panose="020B0604020202020204" pitchFamily="34" charset="0"/>
              </a:rPr>
              <a:t>Advantages:</a:t>
            </a:r>
          </a:p>
          <a:p>
            <a:pPr marL="685800" lvl="1" indent="-228600">
              <a:buFont typeface="Wingdings" pitchFamily="2" charset="2"/>
              <a:buChar char="§"/>
            </a:pPr>
            <a:r>
              <a:rPr lang="en-US" altLang="en-US" sz="1000" dirty="0">
                <a:latin typeface="Times New Roman" panose="02020603050405020304" pitchFamily="18" charset="0"/>
              </a:rPr>
              <a:t>High efficacy</a:t>
            </a:r>
          </a:p>
          <a:p>
            <a:pPr marL="685800" lvl="1" indent="-228600">
              <a:buFont typeface="Wingdings" pitchFamily="2" charset="2"/>
              <a:buChar char="§"/>
            </a:pPr>
            <a:r>
              <a:rPr lang="en-US" altLang="en-US" sz="1000" dirty="0">
                <a:latin typeface="Times New Roman" panose="02020603050405020304" pitchFamily="18" charset="0"/>
              </a:rPr>
              <a:t>Long-term</a:t>
            </a:r>
          </a:p>
          <a:p>
            <a:pPr marL="685800" lvl="1" indent="-228600">
              <a:buFont typeface="Wingdings" pitchFamily="2" charset="2"/>
              <a:buChar char="§"/>
            </a:pPr>
            <a:r>
              <a:rPr lang="en-US" altLang="en-US" sz="1000" dirty="0">
                <a:latin typeface="Times New Roman" panose="02020603050405020304" pitchFamily="18" charset="0"/>
              </a:rPr>
              <a:t>Rapid reversibility. After implant is removed, most women (94%) ovulate by 3 months, the majority within 3 weeks.</a:t>
            </a:r>
          </a:p>
          <a:p>
            <a:pPr marL="685800" lvl="1" indent="-228600">
              <a:buFont typeface="Wingdings" pitchFamily="2" charset="2"/>
              <a:buChar char="§"/>
            </a:pPr>
            <a:r>
              <a:rPr lang="en-US" altLang="en-US" sz="1000" dirty="0">
                <a:latin typeface="Times New Roman" panose="02020603050405020304" pitchFamily="18" charset="0"/>
              </a:rPr>
              <a:t>Rapid procedures; insertion takes 1 minute and removal takes 3 minutes</a:t>
            </a:r>
          </a:p>
          <a:p>
            <a:pPr marL="685800" lvl="1" indent="-228600">
              <a:buFont typeface="Wingdings" pitchFamily="2" charset="2"/>
              <a:buChar char="§"/>
            </a:pPr>
            <a:r>
              <a:rPr lang="en-US" altLang="en-US" sz="1000" dirty="0">
                <a:latin typeface="Times New Roman" panose="02020603050405020304" pitchFamily="18" charset="0"/>
              </a:rPr>
              <a:t>Can use when lactating as soon as 6 </a:t>
            </a:r>
            <a:r>
              <a:rPr lang="en-US" altLang="en-US" sz="1000" dirty="0" err="1">
                <a:latin typeface="Times New Roman" panose="02020603050405020304" pitchFamily="18" charset="0"/>
              </a:rPr>
              <a:t>wks</a:t>
            </a:r>
            <a:r>
              <a:rPr lang="en-US" altLang="en-US" sz="1000" dirty="0">
                <a:latin typeface="Times New Roman" panose="02020603050405020304" pitchFamily="18" charset="0"/>
              </a:rPr>
              <a:t> postpartum</a:t>
            </a:r>
          </a:p>
          <a:p>
            <a:pPr marL="685800" lvl="1" indent="-228600">
              <a:buFont typeface="Wingdings" pitchFamily="2" charset="2"/>
              <a:buChar char="§"/>
            </a:pPr>
            <a:r>
              <a:rPr lang="en-US" altLang="en-US" sz="1000" dirty="0" err="1">
                <a:latin typeface="Times New Roman" panose="02020603050405020304" pitchFamily="18" charset="0"/>
              </a:rPr>
              <a:t>Noncontraceptive</a:t>
            </a:r>
            <a:r>
              <a:rPr lang="en-US" altLang="en-US" sz="1000" dirty="0">
                <a:latin typeface="Times New Roman" panose="02020603050405020304" pitchFamily="18" charset="0"/>
              </a:rPr>
              <a:t> benefits, such as improved dysmenorrhea and possibly acne.</a:t>
            </a:r>
          </a:p>
          <a:p>
            <a:pPr marL="228600" indent="-228600">
              <a:buFontTx/>
              <a:buChar char="•"/>
            </a:pPr>
            <a:r>
              <a:rPr lang="en-US" altLang="en-US" sz="1000" dirty="0">
                <a:latin typeface="Times New Roman" panose="02020603050405020304" pitchFamily="18" charset="0"/>
                <a:cs typeface="Arial" panose="020B0604020202020204" pitchFamily="34" charset="0"/>
              </a:rPr>
              <a:t>Contraindications:</a:t>
            </a:r>
          </a:p>
          <a:p>
            <a:pPr marL="685800" lvl="1" indent="-228600">
              <a:buFont typeface="Wingdings" pitchFamily="2" charset="2"/>
              <a:buChar char="§"/>
            </a:pPr>
            <a:r>
              <a:rPr lang="en-US" altLang="en-US" sz="1000" dirty="0">
                <a:latin typeface="Times New Roman" panose="02020603050405020304" pitchFamily="18" charset="0"/>
              </a:rPr>
              <a:t>Known or suspected pregnancy</a:t>
            </a:r>
          </a:p>
          <a:p>
            <a:pPr marL="685800" lvl="1" indent="-228600">
              <a:buFont typeface="Wingdings" pitchFamily="2" charset="2"/>
              <a:buChar char="§"/>
            </a:pPr>
            <a:r>
              <a:rPr lang="en-US" altLang="en-US" sz="1000" dirty="0">
                <a:latin typeface="Times New Roman" panose="02020603050405020304" pitchFamily="18" charset="0"/>
              </a:rPr>
              <a:t>Current or past history of thrombosis</a:t>
            </a:r>
          </a:p>
          <a:p>
            <a:pPr marL="685800" lvl="1" indent="-228600">
              <a:buFont typeface="Wingdings" pitchFamily="2" charset="2"/>
              <a:buChar char="§"/>
            </a:pPr>
            <a:r>
              <a:rPr lang="en-US" altLang="en-US" sz="1000" dirty="0">
                <a:latin typeface="Times New Roman" panose="02020603050405020304" pitchFamily="18" charset="0"/>
              </a:rPr>
              <a:t>Hepatic tumor or active liver disease</a:t>
            </a:r>
          </a:p>
          <a:p>
            <a:pPr marL="685800" lvl="1" indent="-228600">
              <a:buFont typeface="Wingdings" pitchFamily="2" charset="2"/>
              <a:buChar char="§"/>
            </a:pPr>
            <a:r>
              <a:rPr lang="en-US" altLang="en-US" sz="1000" dirty="0">
                <a:latin typeface="Times New Roman" panose="02020603050405020304" pitchFamily="18" charset="0"/>
              </a:rPr>
              <a:t>Undiagnosed abnormal genital bleeding</a:t>
            </a:r>
          </a:p>
          <a:p>
            <a:pPr marL="685800" lvl="1" indent="-228600">
              <a:buFont typeface="Wingdings" pitchFamily="2" charset="2"/>
              <a:buChar char="§"/>
            </a:pPr>
            <a:r>
              <a:rPr lang="en-US" altLang="en-US" sz="1000" dirty="0">
                <a:latin typeface="Times New Roman" panose="02020603050405020304" pitchFamily="18" charset="0"/>
              </a:rPr>
              <a:t>Known or suspected carcinoma of the breast or history of breast cancer</a:t>
            </a:r>
          </a:p>
          <a:p>
            <a:pPr marL="685800" lvl="1" indent="-228600">
              <a:buFont typeface="Wingdings" pitchFamily="2" charset="2"/>
              <a:buChar char="§"/>
            </a:pPr>
            <a:r>
              <a:rPr lang="en-US" altLang="en-US" sz="1000" dirty="0">
                <a:latin typeface="Times New Roman" panose="02020603050405020304" pitchFamily="18" charset="0"/>
              </a:rPr>
              <a:t>Hypersensitivity to the components of the implant</a:t>
            </a:r>
          </a:p>
          <a:p>
            <a:pPr marL="228600" indent="-228600">
              <a:buFontTx/>
              <a:buChar char="•"/>
            </a:pPr>
            <a:r>
              <a:rPr lang="en-US" altLang="en-US" sz="1000" dirty="0">
                <a:latin typeface="Times New Roman" panose="02020603050405020304" pitchFamily="18" charset="0"/>
                <a:cs typeface="Arial" panose="020B0604020202020204" pitchFamily="34" charset="0"/>
              </a:rPr>
              <a:t>Disadvantages:</a:t>
            </a:r>
          </a:p>
          <a:p>
            <a:pPr marL="685800" lvl="1" indent="-228600">
              <a:buFont typeface="Wingdings" pitchFamily="2" charset="2"/>
              <a:buChar char="§"/>
            </a:pPr>
            <a:r>
              <a:rPr lang="en-US" altLang="en-US" sz="1000" dirty="0">
                <a:latin typeface="Times New Roman" panose="02020603050405020304" pitchFamily="18" charset="0"/>
              </a:rPr>
              <a:t>Bleeding irregularities, including infrequent bleeding (26.9%), amenorrhea (18.6%), prolonged bleeding (15.1%), and frequent bleeding (7.4%).</a:t>
            </a:r>
          </a:p>
          <a:p>
            <a:pPr marL="685800" lvl="1" indent="-228600">
              <a:buFont typeface="Wingdings" pitchFamily="2" charset="2"/>
              <a:buChar char="§"/>
            </a:pPr>
            <a:r>
              <a:rPr lang="en-US" altLang="en-US" sz="1000" dirty="0">
                <a:latin typeface="Times New Roman" panose="02020603050405020304" pitchFamily="18" charset="0"/>
              </a:rPr>
              <a:t>One study found that ethinyl estradiol may help control bleeding during the first few months of implant use.</a:t>
            </a:r>
          </a:p>
          <a:p>
            <a:pPr marL="685800" lvl="1" indent="-228600">
              <a:buFont typeface="Wingdings" pitchFamily="2" charset="2"/>
              <a:buChar char="§"/>
            </a:pPr>
            <a:r>
              <a:rPr lang="en-US" altLang="en-US" sz="1000" dirty="0">
                <a:latin typeface="Times New Roman" panose="02020603050405020304" pitchFamily="18" charset="0"/>
              </a:rPr>
              <a:t>Other side effects include weight gain (2.3%), emotional liability (2.3%), headache (1.6%), acne (1.3%), and depression (1.0%). </a:t>
            </a:r>
          </a:p>
          <a:p>
            <a:pPr marL="685800" lvl="1" indent="-228600">
              <a:buFont typeface="Wingdings" pitchFamily="2" charset="2"/>
              <a:buChar char="§"/>
            </a:pPr>
            <a:r>
              <a:rPr lang="en-US" altLang="en-US" sz="1000" dirty="0">
                <a:latin typeface="Times New Roman" panose="02020603050405020304" pitchFamily="18" charset="0"/>
              </a:rPr>
              <a:t>There is no evidence of long-term effects such as decreased bone mineral density (BMD) and deep vein thrombosis, or anemia with the </a:t>
            </a:r>
            <a:r>
              <a:rPr lang="en-US" altLang="en-US" sz="1000" dirty="0" err="1">
                <a:latin typeface="Times New Roman" panose="02020603050405020304" pitchFamily="18" charset="0"/>
              </a:rPr>
              <a:t>etonogestrel</a:t>
            </a:r>
            <a:r>
              <a:rPr lang="en-US" altLang="en-US" sz="1000" dirty="0">
                <a:latin typeface="Times New Roman" panose="02020603050405020304" pitchFamily="18" charset="0"/>
              </a:rPr>
              <a:t> implant. On the contrary, lumbar spine BMD improved in studies.</a:t>
            </a:r>
          </a:p>
          <a:p>
            <a:pPr marL="685800" lvl="1" indent="-228600">
              <a:buFontTx/>
              <a:buChar char="•"/>
            </a:pPr>
            <a:endParaRPr lang="en-US" altLang="en-US" sz="1000" dirty="0">
              <a:latin typeface="Times New Roman" panose="02020603050405020304" pitchFamily="18" charset="0"/>
            </a:endParaRPr>
          </a:p>
          <a:p>
            <a:pPr marL="228600" indent="-228600"/>
            <a:r>
              <a:rPr lang="en-US" altLang="en-US" sz="1000" u="sng" dirty="0">
                <a:latin typeface="Times New Roman" panose="02020603050405020304" pitchFamily="18" charset="0"/>
                <a:cs typeface="Arial" panose="020B0604020202020204" pitchFamily="34" charset="0"/>
              </a:rPr>
              <a:t>References</a:t>
            </a:r>
            <a:endParaRPr lang="en-US" altLang="en-US" sz="1000" dirty="0">
              <a:latin typeface="Times New Roman" panose="02020603050405020304" pitchFamily="18" charset="0"/>
              <a:cs typeface="Arial" panose="020B0604020202020204" pitchFamily="34" charset="0"/>
            </a:endParaRPr>
          </a:p>
          <a:p>
            <a:pPr marL="228600" indent="-228600">
              <a:buFontTx/>
              <a:buChar char="•"/>
            </a:pPr>
            <a:r>
              <a:rPr lang="en-US" altLang="en-US" sz="1000" dirty="0" err="1">
                <a:latin typeface="Times New Roman" panose="02020603050405020304" pitchFamily="18" charset="0"/>
                <a:cs typeface="Arial" panose="020B0604020202020204" pitchFamily="34" charset="0"/>
              </a:rPr>
              <a:t>Beerthuizen</a:t>
            </a:r>
            <a:r>
              <a:rPr lang="en-US" altLang="en-US" sz="1000" dirty="0">
                <a:latin typeface="Times New Roman" panose="02020603050405020304" pitchFamily="18" charset="0"/>
                <a:cs typeface="Arial" panose="020B0604020202020204" pitchFamily="34" charset="0"/>
              </a:rPr>
              <a:t> R, van Beek A, </a:t>
            </a:r>
            <a:r>
              <a:rPr lang="en-US" altLang="en-US" sz="1000" dirty="0" err="1">
                <a:latin typeface="Times New Roman" panose="02020603050405020304" pitchFamily="18" charset="0"/>
                <a:cs typeface="Arial" panose="020B0604020202020204" pitchFamily="34" charset="0"/>
              </a:rPr>
              <a:t>Massai</a:t>
            </a:r>
            <a:r>
              <a:rPr lang="en-US" altLang="en-US" sz="1000" dirty="0">
                <a:latin typeface="Times New Roman" panose="02020603050405020304" pitchFamily="18" charset="0"/>
                <a:cs typeface="Arial" panose="020B0604020202020204" pitchFamily="34" charset="0"/>
              </a:rPr>
              <a:t> R, </a:t>
            </a:r>
            <a:r>
              <a:rPr lang="en-US" altLang="en-US" sz="1000" dirty="0" err="1">
                <a:latin typeface="Times New Roman" panose="02020603050405020304" pitchFamily="18" charset="0"/>
                <a:cs typeface="Arial" panose="020B0604020202020204" pitchFamily="34" charset="0"/>
              </a:rPr>
              <a:t>Mäkäräinen</a:t>
            </a:r>
            <a:r>
              <a:rPr lang="en-US" altLang="en-US" sz="1000" dirty="0">
                <a:latin typeface="Times New Roman" panose="02020603050405020304" pitchFamily="18" charset="0"/>
                <a:cs typeface="Arial" panose="020B0604020202020204" pitchFamily="34" charset="0"/>
              </a:rPr>
              <a:t> L, </a:t>
            </a:r>
            <a:r>
              <a:rPr lang="en-US" altLang="en-US" sz="1000" dirty="0" err="1">
                <a:latin typeface="Times New Roman" panose="02020603050405020304" pitchFamily="18" charset="0"/>
                <a:cs typeface="Arial" panose="020B0604020202020204" pitchFamily="34" charset="0"/>
              </a:rPr>
              <a:t>Hout</a:t>
            </a:r>
            <a:r>
              <a:rPr lang="en-US" altLang="en-US" sz="1000" dirty="0">
                <a:latin typeface="Times New Roman" panose="02020603050405020304" pitchFamily="18" charset="0"/>
                <a:cs typeface="Arial" panose="020B0604020202020204" pitchFamily="34" charset="0"/>
              </a:rPr>
              <a:t> J, </a:t>
            </a:r>
            <a:r>
              <a:rPr lang="en-US" altLang="en-US" sz="1000" dirty="0" err="1">
                <a:latin typeface="Times New Roman" panose="02020603050405020304" pitchFamily="18" charset="0"/>
                <a:cs typeface="Arial" panose="020B0604020202020204" pitchFamily="34" charset="0"/>
              </a:rPr>
              <a:t>Bennink</a:t>
            </a:r>
            <a:r>
              <a:rPr lang="en-US" altLang="en-US" sz="1000" dirty="0">
                <a:latin typeface="Times New Roman" panose="02020603050405020304" pitchFamily="18" charset="0"/>
                <a:cs typeface="Arial" panose="020B0604020202020204" pitchFamily="34" charset="0"/>
              </a:rPr>
              <a:t> HC. Bone mineral density during long-term use of the progestogen contraceptive implant Implanon compared to a non-hormonal method of contraception. Hum </a:t>
            </a:r>
            <a:r>
              <a:rPr lang="en-US" altLang="en-US" sz="1000" dirty="0" err="1">
                <a:latin typeface="Times New Roman" panose="02020603050405020304" pitchFamily="18" charset="0"/>
                <a:cs typeface="Arial" panose="020B0604020202020204" pitchFamily="34" charset="0"/>
              </a:rPr>
              <a:t>Reprod</a:t>
            </a:r>
            <a:r>
              <a:rPr lang="en-US" altLang="en-US" sz="1000" dirty="0">
                <a:latin typeface="Times New Roman" panose="02020603050405020304" pitchFamily="18" charset="0"/>
                <a:cs typeface="Arial" panose="020B0604020202020204" pitchFamily="34" charset="0"/>
              </a:rPr>
              <a:t>. 2000;15(1):118-122.</a:t>
            </a:r>
          </a:p>
          <a:p>
            <a:pPr marL="228600" indent="-228600">
              <a:buFontTx/>
              <a:buChar char="•"/>
            </a:pPr>
            <a:r>
              <a:rPr lang="en-US" altLang="en-US" sz="1000" dirty="0" err="1">
                <a:latin typeface="Times New Roman" panose="02020603050405020304" pitchFamily="18" charset="0"/>
                <a:cs typeface="Arial" panose="020B0604020202020204" pitchFamily="34" charset="0"/>
              </a:rPr>
              <a:t>Croxatto</a:t>
            </a:r>
            <a:r>
              <a:rPr lang="en-US" altLang="en-US" sz="1000" dirty="0">
                <a:latin typeface="Times New Roman" panose="02020603050405020304" pitchFamily="18" charset="0"/>
                <a:cs typeface="Arial" panose="020B0604020202020204" pitchFamily="34" charset="0"/>
              </a:rPr>
              <a:t> HB, </a:t>
            </a:r>
            <a:r>
              <a:rPr lang="en-US" altLang="en-US" sz="1000" dirty="0" err="1">
                <a:latin typeface="Times New Roman" panose="02020603050405020304" pitchFamily="18" charset="0"/>
                <a:cs typeface="Arial" panose="020B0604020202020204" pitchFamily="34" charset="0"/>
              </a:rPr>
              <a:t>Mäkäräinen</a:t>
            </a:r>
            <a:r>
              <a:rPr lang="en-US" altLang="en-US" sz="1000" dirty="0">
                <a:latin typeface="Times New Roman" panose="02020603050405020304" pitchFamily="18" charset="0"/>
                <a:cs typeface="Arial" panose="020B0604020202020204" pitchFamily="34" charset="0"/>
              </a:rPr>
              <a:t> L. The pharmacodynamics and efficacy of Implanon. An overview of the data. Contraception. 1998;58(6):91S-97S.</a:t>
            </a:r>
          </a:p>
          <a:p>
            <a:pPr marL="228600" indent="-228600">
              <a:buFontTx/>
              <a:buChar char="•"/>
            </a:pPr>
            <a:r>
              <a:rPr lang="en-US" altLang="en-US" sz="1000" dirty="0" err="1">
                <a:latin typeface="Times New Roman" panose="02020603050405020304" pitchFamily="18" charset="0"/>
                <a:cs typeface="Arial" panose="020B0604020202020204" pitchFamily="34" charset="0"/>
              </a:rPr>
              <a:t>Croxatto</a:t>
            </a:r>
            <a:r>
              <a:rPr lang="en-US" altLang="en-US" sz="1000" dirty="0">
                <a:latin typeface="Times New Roman" panose="02020603050405020304" pitchFamily="18" charset="0"/>
                <a:cs typeface="Arial" panose="020B0604020202020204" pitchFamily="34" charset="0"/>
              </a:rPr>
              <a:t> HB, </a:t>
            </a:r>
            <a:r>
              <a:rPr lang="en-US" altLang="en-US" sz="1000" dirty="0" err="1">
                <a:latin typeface="Times New Roman" panose="02020603050405020304" pitchFamily="18" charset="0"/>
                <a:cs typeface="Arial" panose="020B0604020202020204" pitchFamily="34" charset="0"/>
              </a:rPr>
              <a:t>Urbancsek</a:t>
            </a:r>
            <a:r>
              <a:rPr lang="en-US" altLang="en-US" sz="1000" dirty="0">
                <a:latin typeface="Times New Roman" panose="02020603050405020304" pitchFamily="18" charset="0"/>
                <a:cs typeface="Arial" panose="020B0604020202020204" pitchFamily="34" charset="0"/>
              </a:rPr>
              <a:t> J, </a:t>
            </a:r>
            <a:r>
              <a:rPr lang="en-US" altLang="en-US" sz="1000" dirty="0" err="1">
                <a:latin typeface="Times New Roman" panose="02020603050405020304" pitchFamily="18" charset="0"/>
                <a:cs typeface="Arial" panose="020B0604020202020204" pitchFamily="34" charset="0"/>
              </a:rPr>
              <a:t>Massai</a:t>
            </a:r>
            <a:r>
              <a:rPr lang="en-US" altLang="en-US" sz="1000" dirty="0">
                <a:latin typeface="Times New Roman" panose="02020603050405020304" pitchFamily="18" charset="0"/>
                <a:cs typeface="Arial" panose="020B0604020202020204" pitchFamily="34" charset="0"/>
              </a:rPr>
              <a:t> R, </a:t>
            </a:r>
            <a:r>
              <a:rPr lang="en-US" altLang="en-US" sz="1000" dirty="0" err="1">
                <a:latin typeface="Times New Roman" panose="02020603050405020304" pitchFamily="18" charset="0"/>
                <a:cs typeface="Arial" panose="020B0604020202020204" pitchFamily="34" charset="0"/>
              </a:rPr>
              <a:t>Coelingh</a:t>
            </a:r>
            <a:r>
              <a:rPr lang="en-US" altLang="en-US" sz="1000" dirty="0">
                <a:latin typeface="Times New Roman" panose="02020603050405020304" pitchFamily="18" charset="0"/>
                <a:cs typeface="Arial" panose="020B0604020202020204" pitchFamily="34" charset="0"/>
              </a:rPr>
              <a:t> </a:t>
            </a:r>
            <a:r>
              <a:rPr lang="en-US" altLang="en-US" sz="1000" dirty="0" err="1">
                <a:latin typeface="Times New Roman" panose="02020603050405020304" pitchFamily="18" charset="0"/>
                <a:cs typeface="Arial" panose="020B0604020202020204" pitchFamily="34" charset="0"/>
              </a:rPr>
              <a:t>Bennink</a:t>
            </a:r>
            <a:r>
              <a:rPr lang="en-US" altLang="en-US" sz="1000" dirty="0">
                <a:latin typeface="Times New Roman" panose="02020603050405020304" pitchFamily="18" charset="0"/>
                <a:cs typeface="Arial" panose="020B0604020202020204" pitchFamily="34" charset="0"/>
              </a:rPr>
              <a:t> H, van Beek A. A </a:t>
            </a:r>
            <a:r>
              <a:rPr lang="en-US" altLang="en-US" sz="1000" dirty="0" err="1">
                <a:latin typeface="Times New Roman" panose="02020603050405020304" pitchFamily="18" charset="0"/>
                <a:cs typeface="Arial" panose="020B0604020202020204" pitchFamily="34" charset="0"/>
              </a:rPr>
              <a:t>multicentre</a:t>
            </a:r>
            <a:r>
              <a:rPr lang="en-US" altLang="en-US" sz="1000" dirty="0">
                <a:latin typeface="Times New Roman" panose="02020603050405020304" pitchFamily="18" charset="0"/>
                <a:cs typeface="Arial" panose="020B0604020202020204" pitchFamily="34" charset="0"/>
              </a:rPr>
              <a:t> efficacy and safety study of the single contraceptive implant Implanon. Implanon Study Group. Hum </a:t>
            </a:r>
            <a:r>
              <a:rPr lang="en-US" altLang="en-US" sz="1000" dirty="0" err="1">
                <a:latin typeface="Times New Roman" panose="02020603050405020304" pitchFamily="18" charset="0"/>
                <a:cs typeface="Arial" panose="020B0604020202020204" pitchFamily="34" charset="0"/>
              </a:rPr>
              <a:t>Reprod</a:t>
            </a:r>
            <a:r>
              <a:rPr lang="en-US" altLang="en-US" sz="1000" dirty="0">
                <a:latin typeface="Times New Roman" panose="02020603050405020304" pitchFamily="18" charset="0"/>
                <a:cs typeface="Arial" panose="020B0604020202020204" pitchFamily="34" charset="0"/>
              </a:rPr>
              <a:t>. 1999;14(4):976-981.</a:t>
            </a:r>
          </a:p>
          <a:p>
            <a:pPr marL="228600" indent="-228600">
              <a:buFontTx/>
              <a:buChar char="•"/>
            </a:pPr>
            <a:r>
              <a:rPr lang="en-US" altLang="en-US" sz="1000" dirty="0">
                <a:latin typeface="Times New Roman" panose="02020603050405020304" pitchFamily="18" charset="0"/>
                <a:cs typeface="Arial" panose="020B0604020202020204" pitchFamily="34" charset="0"/>
              </a:rPr>
              <a:t>Diaz S. Contraceptive implants and lactation. Contraception. 2002;65(1):39-46.</a:t>
            </a:r>
          </a:p>
          <a:p>
            <a:pPr marL="228600" indent="-228600">
              <a:buFontTx/>
              <a:buChar char="•"/>
            </a:pPr>
            <a:r>
              <a:rPr lang="en-US" altLang="en-US" sz="1000" dirty="0">
                <a:latin typeface="Times New Roman" panose="02020603050405020304" pitchFamily="18" charset="0"/>
                <a:cs typeface="Arial" panose="020B0604020202020204" pitchFamily="34" charset="0"/>
              </a:rPr>
              <a:t>Funk S, Miller MM, </a:t>
            </a:r>
            <a:r>
              <a:rPr lang="en-US" altLang="en-US" sz="1000" dirty="0" err="1">
                <a:latin typeface="Times New Roman" panose="02020603050405020304" pitchFamily="18" charset="0"/>
                <a:cs typeface="Arial" panose="020B0604020202020204" pitchFamily="34" charset="0"/>
              </a:rPr>
              <a:t>Mishell</a:t>
            </a:r>
            <a:r>
              <a:rPr lang="en-US" altLang="en-US" sz="1000" dirty="0">
                <a:latin typeface="Times New Roman" panose="02020603050405020304" pitchFamily="18" charset="0"/>
                <a:cs typeface="Arial" panose="020B0604020202020204" pitchFamily="34" charset="0"/>
              </a:rPr>
              <a:t> DR Jr, et al; The Implanon US Study Group. Safety and efficacy of Implanon, a single-rod implantable contraceptive containing </a:t>
            </a:r>
            <a:r>
              <a:rPr lang="en-US" altLang="en-US" sz="1000" dirty="0" err="1">
                <a:latin typeface="Times New Roman" panose="02020603050405020304" pitchFamily="18" charset="0"/>
                <a:cs typeface="Arial" panose="020B0604020202020204" pitchFamily="34" charset="0"/>
              </a:rPr>
              <a:t>etonogestrel</a:t>
            </a:r>
            <a:r>
              <a:rPr lang="en-US" altLang="en-US" sz="1000" dirty="0">
                <a:latin typeface="Times New Roman" panose="02020603050405020304" pitchFamily="18" charset="0"/>
                <a:cs typeface="Arial" panose="020B0604020202020204" pitchFamily="34" charset="0"/>
              </a:rPr>
              <a:t>. Contraception. 2005;71(5):319-326.</a:t>
            </a:r>
          </a:p>
          <a:p>
            <a:pPr marL="228600" indent="-228600">
              <a:buFontTx/>
              <a:buChar char="•"/>
            </a:pPr>
            <a:r>
              <a:rPr lang="en-US" altLang="en-US" sz="1000" dirty="0">
                <a:latin typeface="Times New Roman" panose="02020603050405020304" pitchFamily="18" charset="0"/>
                <a:cs typeface="Arial" panose="020B0604020202020204" pitchFamily="34" charset="0"/>
              </a:rPr>
              <a:t>Implanon [package insert]. Roseland, NJ: Organon USA, Inc; 2005. </a:t>
            </a:r>
          </a:p>
          <a:p>
            <a:pPr marL="228600" indent="-228600">
              <a:buFontTx/>
              <a:buChar char="•"/>
            </a:pPr>
            <a:r>
              <a:rPr lang="en-US" altLang="en-US" sz="1000" dirty="0" err="1">
                <a:latin typeface="Times New Roman" panose="02020603050405020304" pitchFamily="18" charset="0"/>
                <a:cs typeface="Arial" panose="020B0604020202020204" pitchFamily="34" charset="0"/>
              </a:rPr>
              <a:t>Meirik</a:t>
            </a:r>
            <a:r>
              <a:rPr lang="en-US" altLang="en-US" sz="1000" dirty="0">
                <a:latin typeface="Times New Roman" panose="02020603050405020304" pitchFamily="18" charset="0"/>
                <a:cs typeface="Arial" panose="020B0604020202020204" pitchFamily="34" charset="0"/>
              </a:rPr>
              <a:t> O, Fraser IS, d</a:t>
            </a:r>
            <a:r>
              <a:rPr lang="ja-JP" altLang="en-US" sz="1000">
                <a:latin typeface="Times New Roman" panose="02020603050405020304" pitchFamily="18" charset="0"/>
                <a:cs typeface="Arial" panose="020B0604020202020204" pitchFamily="34" charset="0"/>
              </a:rPr>
              <a:t>’</a:t>
            </a:r>
            <a:r>
              <a:rPr lang="en-US" altLang="ja-JP" sz="1000" dirty="0" err="1">
                <a:latin typeface="Times New Roman" panose="02020603050405020304" pitchFamily="18" charset="0"/>
                <a:cs typeface="Arial" panose="020B0604020202020204" pitchFamily="34" charset="0"/>
              </a:rPr>
              <a:t>Arcangues</a:t>
            </a:r>
            <a:r>
              <a:rPr lang="en-US" altLang="ja-JP" sz="1000" dirty="0">
                <a:latin typeface="Times New Roman" panose="02020603050405020304" pitchFamily="18" charset="0"/>
                <a:cs typeface="Arial" panose="020B0604020202020204" pitchFamily="34" charset="0"/>
              </a:rPr>
              <a:t> C, et al. WHO Consultation on Implantable contraceptives for women. Hum </a:t>
            </a:r>
            <a:r>
              <a:rPr lang="en-US" altLang="ja-JP" sz="1000" dirty="0" err="1">
                <a:latin typeface="Times New Roman" panose="02020603050405020304" pitchFamily="18" charset="0"/>
                <a:cs typeface="Arial" panose="020B0604020202020204" pitchFamily="34" charset="0"/>
              </a:rPr>
              <a:t>Reproduct</a:t>
            </a:r>
            <a:r>
              <a:rPr lang="en-US" altLang="ja-JP" sz="1000" dirty="0">
                <a:latin typeface="Times New Roman" panose="02020603050405020304" pitchFamily="18" charset="0"/>
                <a:cs typeface="Arial" panose="020B0604020202020204" pitchFamily="34" charset="0"/>
              </a:rPr>
              <a:t> Update. 2003;9(1):49-59. </a:t>
            </a:r>
          </a:p>
          <a:p>
            <a:pPr marL="228600" indent="-228600">
              <a:buFontTx/>
              <a:buChar char="•"/>
            </a:pPr>
            <a:r>
              <a:rPr lang="en-US" altLang="en-US" sz="1000" dirty="0" err="1">
                <a:latin typeface="Times New Roman" panose="02020603050405020304" pitchFamily="18" charset="0"/>
                <a:cs typeface="Arial" panose="020B0604020202020204" pitchFamily="34" charset="0"/>
              </a:rPr>
              <a:t>Trussel</a:t>
            </a:r>
            <a:r>
              <a:rPr lang="en-US" altLang="en-US" sz="1000" dirty="0">
                <a:latin typeface="Times New Roman" panose="02020603050405020304" pitchFamily="18" charset="0"/>
                <a:cs typeface="Arial" panose="020B0604020202020204" pitchFamily="34" charset="0"/>
              </a:rPr>
              <a:t> J. Contraceptive efficacy. In Hatcher RA, </a:t>
            </a:r>
            <a:r>
              <a:rPr lang="en-US" altLang="en-US" sz="1000" dirty="0" err="1">
                <a:latin typeface="Times New Roman" panose="02020603050405020304" pitchFamily="18" charset="0"/>
                <a:cs typeface="Arial" panose="020B0604020202020204" pitchFamily="34" charset="0"/>
              </a:rPr>
              <a:t>Trussel</a:t>
            </a:r>
            <a:r>
              <a:rPr lang="en-US" altLang="en-US" sz="1000" dirty="0">
                <a:latin typeface="Times New Roman" panose="02020603050405020304" pitchFamily="18" charset="0"/>
                <a:cs typeface="Arial" panose="020B0604020202020204" pitchFamily="34" charset="0"/>
              </a:rPr>
              <a:t> J, Nelson AL, Cates W, Stewart FH, Kowal D. Contraceptive Technology: 19th revised ed. New York, NY: Ardent Media, 2007.</a:t>
            </a:r>
          </a:p>
          <a:p>
            <a:pPr marL="228600" indent="-228600">
              <a:buFontTx/>
              <a:buChar char="•"/>
            </a:pPr>
            <a:r>
              <a:rPr lang="en-US" altLang="en-US" sz="1000" dirty="0" err="1">
                <a:latin typeface="Times New Roman" panose="02020603050405020304" pitchFamily="18" charset="0"/>
                <a:cs typeface="Arial" panose="020B0604020202020204" pitchFamily="34" charset="0"/>
              </a:rPr>
              <a:t>UptoDate</a:t>
            </a:r>
            <a:r>
              <a:rPr lang="en-US" altLang="en-US" sz="1000" dirty="0">
                <a:latin typeface="Times New Roman" panose="02020603050405020304" pitchFamily="18" charset="0"/>
                <a:cs typeface="Arial" panose="020B0604020202020204" pitchFamily="34" charset="0"/>
              </a:rPr>
              <a:t>, Inc. Implanon image. http://</a:t>
            </a:r>
            <a:r>
              <a:rPr lang="en-US" altLang="en-US" sz="1000" dirty="0" err="1">
                <a:latin typeface="Times New Roman" panose="02020603050405020304" pitchFamily="18" charset="0"/>
                <a:cs typeface="Arial" panose="020B0604020202020204" pitchFamily="34" charset="0"/>
              </a:rPr>
              <a:t>www.uptodate.com</a:t>
            </a:r>
            <a:r>
              <a:rPr lang="en-US" altLang="en-US" sz="1000" dirty="0">
                <a:latin typeface="Times New Roman" panose="02020603050405020304" pitchFamily="18" charset="0"/>
                <a:cs typeface="Arial" panose="020B0604020202020204" pitchFamily="34" charset="0"/>
              </a:rPr>
              <a:t>/online/content/</a:t>
            </a:r>
            <a:r>
              <a:rPr lang="en-US" altLang="en-US" sz="1000" dirty="0" err="1">
                <a:latin typeface="Times New Roman" panose="02020603050405020304" pitchFamily="18" charset="0"/>
                <a:cs typeface="Arial" panose="020B0604020202020204" pitchFamily="34" charset="0"/>
              </a:rPr>
              <a:t>image.do?imageKey</a:t>
            </a:r>
            <a:r>
              <a:rPr lang="en-US" altLang="en-US" sz="1000" dirty="0">
                <a:latin typeface="Times New Roman" panose="02020603050405020304" pitchFamily="18" charset="0"/>
                <a:cs typeface="Arial" panose="020B0604020202020204" pitchFamily="34" charset="0"/>
              </a:rPr>
              <a:t>=</a:t>
            </a:r>
            <a:r>
              <a:rPr lang="en-US" altLang="en-US" sz="1000" dirty="0" err="1">
                <a:latin typeface="Times New Roman" panose="02020603050405020304" pitchFamily="18" charset="0"/>
                <a:cs typeface="Arial" panose="020B0604020202020204" pitchFamily="34" charset="0"/>
              </a:rPr>
              <a:t>obst_pix</a:t>
            </a:r>
            <a:r>
              <a:rPr lang="en-US" altLang="en-US" sz="1000" dirty="0">
                <a:latin typeface="Times New Roman" panose="02020603050405020304" pitchFamily="18" charset="0"/>
                <a:cs typeface="Arial" panose="020B0604020202020204" pitchFamily="34" charset="0"/>
              </a:rPr>
              <a:t>/</a:t>
            </a:r>
            <a:r>
              <a:rPr lang="en-US" altLang="en-US" sz="1000" dirty="0" err="1">
                <a:latin typeface="Times New Roman" panose="02020603050405020304" pitchFamily="18" charset="0"/>
                <a:cs typeface="Arial" panose="020B0604020202020204" pitchFamily="34" charset="0"/>
              </a:rPr>
              <a:t>implanon.htm&amp;title</a:t>
            </a:r>
            <a:r>
              <a:rPr lang="en-US" altLang="en-US" sz="1000" dirty="0">
                <a:latin typeface="Times New Roman" panose="02020603050405020304" pitchFamily="18" charset="0"/>
                <a:cs typeface="Arial" panose="020B0604020202020204" pitchFamily="34" charset="0"/>
              </a:rPr>
              <a:t>=Implanon. Accessed on April 29, 2009.</a:t>
            </a:r>
          </a:p>
          <a:p>
            <a:pPr marL="228600" indent="-228600">
              <a:buFontTx/>
              <a:buChar char="•"/>
            </a:pPr>
            <a:r>
              <a:rPr lang="en-US" altLang="en-US" sz="1000" dirty="0" err="1">
                <a:latin typeface="Times New Roman" panose="02020603050405020304" pitchFamily="18" charset="0"/>
                <a:cs typeface="Arial" panose="020B0604020202020204" pitchFamily="34" charset="0"/>
              </a:rPr>
              <a:t>Urbancsek</a:t>
            </a:r>
            <a:r>
              <a:rPr lang="en-US" altLang="en-US" sz="1000" dirty="0">
                <a:latin typeface="Times New Roman" panose="02020603050405020304" pitchFamily="18" charset="0"/>
                <a:cs typeface="Arial" panose="020B0604020202020204" pitchFamily="34" charset="0"/>
              </a:rPr>
              <a:t> J. An integrated analysis of </a:t>
            </a:r>
            <a:r>
              <a:rPr lang="en-US" altLang="en-US" sz="1000" dirty="0" err="1">
                <a:latin typeface="Times New Roman" panose="02020603050405020304" pitchFamily="18" charset="0"/>
                <a:cs typeface="Arial" panose="020B0604020202020204" pitchFamily="34" charset="0"/>
              </a:rPr>
              <a:t>nonmenstrual</a:t>
            </a:r>
            <a:r>
              <a:rPr lang="en-US" altLang="en-US" sz="1000" dirty="0">
                <a:latin typeface="Times New Roman" panose="02020603050405020304" pitchFamily="18" charset="0"/>
                <a:cs typeface="Arial" panose="020B0604020202020204" pitchFamily="34" charset="0"/>
              </a:rPr>
              <a:t> adverse events with Implanon. Contraception. 1998;58(6):109S-115S.</a:t>
            </a:r>
          </a:p>
          <a:p>
            <a:pPr marL="228600" indent="-228600">
              <a:buFontTx/>
              <a:buChar char="•"/>
            </a:pPr>
            <a:r>
              <a:rPr lang="en-US" altLang="en-US" sz="1000" dirty="0">
                <a:latin typeface="Times New Roman" panose="02020603050405020304" pitchFamily="18" charset="0"/>
                <a:cs typeface="Arial" panose="020B0604020202020204" pitchFamily="34" charset="0"/>
              </a:rPr>
              <a:t>Weisberg E, Hickey M, Palmer D, et al. A pilot study to assess the effect of three short-term treatments on frequent and/or prolonged bleeding compared to placebo in women using Implanon. Hum </a:t>
            </a:r>
            <a:r>
              <a:rPr lang="en-US" altLang="en-US" sz="1000" dirty="0" err="1">
                <a:latin typeface="Times New Roman" panose="02020603050405020304" pitchFamily="18" charset="0"/>
                <a:cs typeface="Arial" panose="020B0604020202020204" pitchFamily="34" charset="0"/>
              </a:rPr>
              <a:t>Reprod</a:t>
            </a:r>
            <a:r>
              <a:rPr lang="en-US" altLang="en-US" sz="1000" dirty="0">
                <a:latin typeface="Times New Roman" panose="02020603050405020304" pitchFamily="18" charset="0"/>
                <a:cs typeface="Arial" panose="020B0604020202020204" pitchFamily="34" charset="0"/>
              </a:rPr>
              <a:t>. 2006;21(1):295-302.</a:t>
            </a:r>
          </a:p>
          <a:p>
            <a:pPr marL="228600" indent="-228600">
              <a:buFontTx/>
              <a:buChar char="•"/>
            </a:pPr>
            <a:r>
              <a:rPr lang="en-US" altLang="en-US" sz="1000" dirty="0">
                <a:latin typeface="Times New Roman" panose="02020603050405020304" pitchFamily="18" charset="0"/>
                <a:cs typeface="Arial" panose="020B0604020202020204" pitchFamily="34" charset="0"/>
              </a:rPr>
              <a:t>Zheng SR, Zheng HM, Qian SZ, Sang GW, </a:t>
            </a:r>
            <a:r>
              <a:rPr lang="en-US" altLang="en-US" sz="1000" dirty="0" err="1">
                <a:latin typeface="Times New Roman" panose="02020603050405020304" pitchFamily="18" charset="0"/>
                <a:cs typeface="Arial" panose="020B0604020202020204" pitchFamily="34" charset="0"/>
              </a:rPr>
              <a:t>Kaper</a:t>
            </a:r>
            <a:r>
              <a:rPr lang="en-US" altLang="en-US" sz="1000" dirty="0">
                <a:latin typeface="Times New Roman" panose="02020603050405020304" pitchFamily="18" charset="0"/>
                <a:cs typeface="Arial" panose="020B0604020202020204" pitchFamily="34" charset="0"/>
              </a:rPr>
              <a:t> RF. A randomized multicenter study comparing the efficacy and bleeding pattern of a single-rod (Implanon) and a six-capsule (Norplant) hormonal contraceptive implant. Contraception. 1999;60(1):1-8.</a:t>
            </a:r>
          </a:p>
          <a:p>
            <a:pPr marL="228600" indent="-228600">
              <a:buFontTx/>
              <a:buChar char="•"/>
            </a:pPr>
            <a:endParaRPr lang="en-US" altLang="en-US" sz="1000" dirty="0">
              <a:latin typeface="Times New Roman" panose="02020603050405020304" pitchFamily="18" charset="0"/>
              <a:cs typeface="Arial" panose="020B0604020202020204" pitchFamily="34" charset="0"/>
            </a:endParaRPr>
          </a:p>
          <a:p>
            <a:pPr marL="228600" indent="-228600"/>
            <a:r>
              <a:rPr lang="en-US" altLang="en-US" sz="1000" dirty="0">
                <a:latin typeface="Times New Roman" panose="02020603050405020304" pitchFamily="18" charset="0"/>
              </a:rPr>
              <a:t>---</a:t>
            </a:r>
          </a:p>
          <a:p>
            <a:pPr marL="228600" indent="-228600"/>
            <a:r>
              <a:rPr lang="en-US" altLang="en-US" sz="1000" dirty="0">
                <a:latin typeface="Times New Roman" panose="02020603050405020304" pitchFamily="18" charset="0"/>
              </a:rPr>
              <a:t>Original content for this slide submitted by ARHP</a:t>
            </a:r>
            <a:r>
              <a:rPr lang="ja-JP" altLang="en-US" sz="1000">
                <a:latin typeface="Times New Roman" panose="02020603050405020304" pitchFamily="18" charset="0"/>
              </a:rPr>
              <a:t>’</a:t>
            </a:r>
            <a:r>
              <a:rPr lang="en-US" altLang="ja-JP" sz="1000" dirty="0">
                <a:latin typeface="Times New Roman" panose="02020603050405020304" pitchFamily="18" charset="0"/>
              </a:rPr>
              <a:t>s Clinical Advisory Committee for </a:t>
            </a:r>
            <a:r>
              <a:rPr lang="en-US" altLang="ja-JP" sz="1000" i="1" dirty="0">
                <a:latin typeface="Times New Roman" panose="02020603050405020304" pitchFamily="18" charset="0"/>
              </a:rPr>
              <a:t>Choosing a Birth Control Method  </a:t>
            </a:r>
            <a:r>
              <a:rPr lang="en-US" altLang="ja-JP" sz="1000" dirty="0">
                <a:latin typeface="Times New Roman" panose="02020603050405020304" pitchFamily="18" charset="0"/>
              </a:rPr>
              <a:t>in May 2009. Original funding received from a collaboration of pharmaceutical companies including Bayer, </a:t>
            </a:r>
            <a:r>
              <a:rPr lang="en-US" altLang="ja-JP" sz="1000" dirty="0" err="1">
                <a:latin typeface="Times New Roman" panose="02020603050405020304" pitchFamily="18" charset="0"/>
              </a:rPr>
              <a:t>Duramed</a:t>
            </a:r>
            <a:r>
              <a:rPr lang="en-US" altLang="ja-JP" sz="1000" dirty="0">
                <a:latin typeface="Times New Roman" panose="02020603050405020304" pitchFamily="18" charset="0"/>
              </a:rPr>
              <a:t> and Schering Plough. This slide is available at </a:t>
            </a:r>
            <a:r>
              <a:rPr lang="en-US" altLang="ja-JP" sz="1000" dirty="0" err="1">
                <a:latin typeface="Times New Roman" panose="02020603050405020304" pitchFamily="18" charset="0"/>
              </a:rPr>
              <a:t>www.arhp.org</a:t>
            </a:r>
            <a:r>
              <a:rPr lang="en-US" altLang="ja-JP" sz="1000" dirty="0">
                <a:latin typeface="Times New Roman" panose="02020603050405020304" pitchFamily="18" charset="0"/>
              </a:rPr>
              <a:t>/core.</a:t>
            </a:r>
          </a:p>
          <a:p>
            <a:pPr marL="228600" indent="-228600"/>
            <a:endParaRPr lang="en-US" altLang="en-US" dirty="0">
              <a:latin typeface="Times New Roman" panose="02020603050405020304" pitchFamily="18" charset="0"/>
            </a:endParaRPr>
          </a:p>
        </p:txBody>
      </p:sp>
      <p:sp>
        <p:nvSpPr>
          <p:cNvPr id="100355" name="Slide Number Placeholder 3">
            <a:extLst>
              <a:ext uri="{FF2B5EF4-FFF2-40B4-BE49-F238E27FC236}">
                <a16:creationId xmlns:a16="http://schemas.microsoft.com/office/drawing/2014/main" id="{73915EF6-0B6F-19DB-F9A4-487883422C7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C7031F9-7053-7644-816D-3FD56DFE42F5}"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9855128A-01BA-6376-01AB-BB85EB09AC71}"/>
              </a:ext>
            </a:extLst>
          </p:cNvPr>
          <p:cNvSpPr>
            <a:spLocks noGrp="1" noRot="1" noChangeAspect="1" noChangeArrowheads="1" noTextEdit="1"/>
          </p:cNvSpPr>
          <p:nvPr>
            <p:ph type="sldImg"/>
          </p:nvPr>
        </p:nvSpPr>
        <p:spPr>
          <a:ln/>
        </p:spPr>
      </p:sp>
      <p:sp>
        <p:nvSpPr>
          <p:cNvPr id="110594" name="Notes Placeholder 2">
            <a:extLst>
              <a:ext uri="{FF2B5EF4-FFF2-40B4-BE49-F238E27FC236}">
                <a16:creationId xmlns:a16="http://schemas.microsoft.com/office/drawing/2014/main" id="{CC277BEE-45E4-F9B5-D18E-656E8169A6C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z="1000" u="sng" dirty="0">
                <a:latin typeface="Times New Roman" panose="02020603050405020304" pitchFamily="18" charset="0"/>
              </a:rPr>
              <a:t>Talking Points</a:t>
            </a:r>
            <a:endParaRPr lang="en-US" altLang="en-US" sz="1000" dirty="0">
              <a:latin typeface="Times New Roman" panose="02020603050405020304" pitchFamily="18" charset="0"/>
              <a:cs typeface="Arial" panose="020B0604020202020204" pitchFamily="34" charset="0"/>
            </a:endParaRPr>
          </a:p>
          <a:p>
            <a:pPr marL="228600" indent="-228600">
              <a:buFontTx/>
              <a:buChar char="•"/>
            </a:pPr>
            <a:r>
              <a:rPr lang="en-US" altLang="en-US" sz="1000" dirty="0">
                <a:latin typeface="Times New Roman" panose="02020603050405020304" pitchFamily="18" charset="0"/>
                <a:cs typeface="Arial" panose="020B0604020202020204" pitchFamily="34" charset="0"/>
              </a:rPr>
              <a:t>Combined oral contraceptives (COCs) are a combination of estrogen and progestin. </a:t>
            </a:r>
          </a:p>
          <a:p>
            <a:pPr marL="228600" indent="-228600">
              <a:buFontTx/>
              <a:buChar char="•"/>
            </a:pPr>
            <a:r>
              <a:rPr lang="en-US" altLang="en-US" sz="1000" dirty="0">
                <a:latin typeface="Times New Roman" panose="02020603050405020304" pitchFamily="18" charset="0"/>
                <a:cs typeface="Arial" panose="020B0604020202020204" pitchFamily="34" charset="0"/>
              </a:rPr>
              <a:t>Most COC formulations now contain 20 to 35 mcg of ethinyl estradiol plus one of 8 available progestins.</a:t>
            </a:r>
          </a:p>
          <a:p>
            <a:pPr marL="228600" indent="-228600">
              <a:buFontTx/>
              <a:buChar char="•"/>
            </a:pPr>
            <a:r>
              <a:rPr lang="en-US" altLang="en-US" sz="1000" dirty="0">
                <a:latin typeface="Times New Roman" panose="02020603050405020304" pitchFamily="18" charset="0"/>
                <a:cs typeface="Arial" panose="020B0604020202020204" pitchFamily="34" charset="0"/>
              </a:rPr>
              <a:t>A high number of unintended pregnancies are due to misuse or discontinuation of OCs. By the third month of use, the typical user misses three or more pills each cycle. These data are not presented to focus blame on OCs but to suggest that many women using daily methods are at risk for unintended pregnancy.</a:t>
            </a:r>
          </a:p>
          <a:p>
            <a:pPr marL="228600" indent="-228600">
              <a:buFontTx/>
              <a:buChar char="•"/>
            </a:pPr>
            <a:r>
              <a:rPr lang="en-US" altLang="en-US" sz="1000" dirty="0">
                <a:latin typeface="Times New Roman" panose="02020603050405020304" pitchFamily="18" charset="0"/>
                <a:cs typeface="Arial" panose="020B0604020202020204" pitchFamily="34" charset="0"/>
              </a:rPr>
              <a:t>Consider the </a:t>
            </a:r>
            <a:r>
              <a:rPr lang="ja-JP" altLang="en-US" sz="1000">
                <a:latin typeface="Times New Roman" panose="02020603050405020304" pitchFamily="18" charset="0"/>
                <a:cs typeface="Arial" panose="020B0604020202020204" pitchFamily="34" charset="0"/>
              </a:rPr>
              <a:t>“</a:t>
            </a:r>
            <a:r>
              <a:rPr lang="en-US" altLang="ja-JP" sz="1000" dirty="0">
                <a:latin typeface="Times New Roman" panose="02020603050405020304" pitchFamily="18" charset="0"/>
                <a:cs typeface="Arial" panose="020B0604020202020204" pitchFamily="34" charset="0"/>
              </a:rPr>
              <a:t>quick start</a:t>
            </a:r>
            <a:r>
              <a:rPr lang="ja-JP" altLang="en-US" sz="1000">
                <a:latin typeface="Times New Roman" panose="02020603050405020304" pitchFamily="18" charset="0"/>
                <a:cs typeface="Arial" panose="020B0604020202020204" pitchFamily="34" charset="0"/>
              </a:rPr>
              <a:t>”</a:t>
            </a:r>
            <a:r>
              <a:rPr lang="en-US" altLang="ja-JP" sz="1000" dirty="0">
                <a:latin typeface="Times New Roman" panose="02020603050405020304" pitchFamily="18" charset="0"/>
                <a:cs typeface="Arial" panose="020B0604020202020204" pitchFamily="34" charset="0"/>
              </a:rPr>
              <a:t> method when initiating oral contraceptives. </a:t>
            </a:r>
          </a:p>
          <a:p>
            <a:pPr marL="228600" indent="-228600">
              <a:lnSpc>
                <a:spcPct val="90000"/>
              </a:lnSpc>
              <a:buFontTx/>
              <a:buChar char="•"/>
            </a:pPr>
            <a:r>
              <a:rPr lang="en-US" altLang="en-US" sz="1000" dirty="0">
                <a:latin typeface="Times New Roman" panose="02020603050405020304" pitchFamily="18" charset="0"/>
                <a:cs typeface="Arial" panose="020B0604020202020204" pitchFamily="34" charset="0"/>
              </a:rPr>
              <a:t>Mechanism of Action:</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The progestin in COCS is the main actor in preventing pregnancy. It suppresses the secretion of gonadotropin (mainly luteinizing hormone) by the pituitary gland. The estrogen primarily inhibits follicle-stimulating hormone secretion.</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The estrogen also works synergistically with the progestin to affect the uterine lining and cervical mucus production.</a:t>
            </a:r>
          </a:p>
          <a:p>
            <a:pPr marL="228600" indent="-228600">
              <a:lnSpc>
                <a:spcPct val="90000"/>
              </a:lnSpc>
              <a:buFontTx/>
              <a:buChar char="•"/>
            </a:pPr>
            <a:r>
              <a:rPr lang="en-US" altLang="en-US" sz="1000" dirty="0">
                <a:latin typeface="Times New Roman" panose="02020603050405020304" pitchFamily="18" charset="0"/>
                <a:cs typeface="Arial" panose="020B0604020202020204" pitchFamily="34" charset="0"/>
              </a:rPr>
              <a:t>Candidates:</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Women with dysmenorrhea and menorrhagia</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Women who want to regulate menses</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Women who will use a daily method consistently</a:t>
            </a:r>
          </a:p>
          <a:p>
            <a:pPr marL="228600" indent="-228600">
              <a:lnSpc>
                <a:spcPct val="90000"/>
              </a:lnSpc>
              <a:buFontTx/>
              <a:buChar char="•"/>
            </a:pPr>
            <a:r>
              <a:rPr lang="en-US" altLang="en-US" sz="1000" dirty="0">
                <a:latin typeface="Times New Roman" panose="02020603050405020304" pitchFamily="18" charset="0"/>
                <a:cs typeface="Arial" panose="020B0604020202020204" pitchFamily="34" charset="0"/>
              </a:rPr>
              <a:t>Advantages:</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Reduced menstrual flow and dysmenorrhea for most users</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Reduce the risk of ovarian cancer by 40-80% after ~ one year of use and decrease the risk from 10-12% annually thereafter. (Burkman) Even after discontinuing COC use, protection continues for 15-20 years. COCs also reduce the risk of endometrial cancer by 40-50%, and like ovarian cancer, protection increases with duration of use. </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90 percent protection from ectopic pregnancy with current OC use.</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Reduced incidence of benign breast disease</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Effective in reducing acne.</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Possible Advantages: 1) May preserve bone density, and 2) May protect against iron deficiency anemia, ovarian cysts with higher doses, and pelvic inflammatory disease.</a:t>
            </a:r>
          </a:p>
          <a:p>
            <a:pPr marL="228600" indent="-228600">
              <a:lnSpc>
                <a:spcPct val="90000"/>
              </a:lnSpc>
              <a:buFontTx/>
              <a:buChar char="•"/>
            </a:pPr>
            <a:r>
              <a:rPr lang="en-US" altLang="en-US" sz="1000" dirty="0">
                <a:latin typeface="Times New Roman" panose="02020603050405020304" pitchFamily="18" charset="0"/>
                <a:cs typeface="Arial" panose="020B0604020202020204" pitchFamily="34" charset="0"/>
              </a:rPr>
              <a:t>Contraindications:</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Multiple risk factors for arterial cardiovascular disease, such as smoking, diabetes, hypertension</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Known thrombogenic mutations</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Current or history of current ischemic heart disease, history of stroke, history of or current deep venous thrombosis or pulmonary embolism</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Vascular disease</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Complicated valvular heart disease</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Hypertension (systolic ≥160 or diastolic ≥ 100)</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Smoking (&gt;15 cigarettes/day and age 35 or older)</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Migraine headache with aura </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Major surgery with prolonged immobilization</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Current breast cancer</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Active viral hepatitis</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Severe cirrhosis</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Benign or malignant liver tumors </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Breastfeeding &lt;6 weeks postpartum</a:t>
            </a:r>
          </a:p>
          <a:p>
            <a:pPr marL="228600" indent="-228600">
              <a:lnSpc>
                <a:spcPct val="90000"/>
              </a:lnSpc>
              <a:buFontTx/>
              <a:buChar char="•"/>
            </a:pPr>
            <a:r>
              <a:rPr lang="en-US" altLang="en-US" sz="1000" dirty="0">
                <a:latin typeface="Times New Roman" panose="02020603050405020304" pitchFamily="18" charset="0"/>
                <a:cs typeface="Arial" panose="020B0604020202020204" pitchFamily="34" charset="0"/>
              </a:rPr>
              <a:t>Disadvantages: </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Obesity may impair the effectiveness of COCs, increasing the risk of contraceptive failure by 8-12% with typical use.</a:t>
            </a:r>
          </a:p>
          <a:p>
            <a:pPr marL="228600" indent="-228600">
              <a:lnSpc>
                <a:spcPct val="90000"/>
              </a:lnSpc>
              <a:buFontTx/>
              <a:buChar char="•"/>
            </a:pPr>
            <a:r>
              <a:rPr lang="en-US" altLang="en-US" sz="1000" dirty="0">
                <a:latin typeface="Times New Roman" panose="02020603050405020304" pitchFamily="18" charset="0"/>
                <a:cs typeface="Arial" panose="020B0604020202020204" pitchFamily="34" charset="0"/>
              </a:rPr>
              <a:t>Counseling:</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Breakthrough and /or irregular bleeding may occur. Other side effects include breast tenderness, nausea, and bloating.</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Many of these side effects usually disappear after the first few cycles of pill use. </a:t>
            </a:r>
          </a:p>
          <a:p>
            <a:pPr marL="685800" lvl="1" indent="-228600">
              <a:lnSpc>
                <a:spcPct val="90000"/>
              </a:lnSpc>
              <a:buFont typeface="Wingdings" pitchFamily="2" charset="2"/>
              <a:buChar char="§"/>
            </a:pPr>
            <a:r>
              <a:rPr lang="en-US" altLang="en-US" sz="1000" dirty="0">
                <a:latin typeface="Times New Roman" panose="02020603050405020304" pitchFamily="18" charset="0"/>
                <a:cs typeface="Arial" panose="020B0604020202020204" pitchFamily="34" charset="0"/>
              </a:rPr>
              <a:t>Side effects are less likely with low-dose pills. But the lower the dose the more likely breakthrough bleeding will occur.</a:t>
            </a:r>
          </a:p>
          <a:p>
            <a:pPr marL="685800" lvl="1"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OC use does not increase breast cancer risk. </a:t>
            </a:r>
          </a:p>
          <a:p>
            <a:pPr marL="685800" lvl="1"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Use of combination OCs increases the risk of venous thromboembolism. However, the annual risk is low (1.0–3.0 per 10,000 women) and approximately half that associated with pregnancy (5.9 per 10,000).</a:t>
            </a:r>
          </a:p>
          <a:p>
            <a:pPr marL="685800" lvl="1"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Obesity and use of COCs are independent risk factors for venous thromboembolism.</a:t>
            </a:r>
          </a:p>
          <a:p>
            <a:pPr marL="685800" lvl="1"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OC use does not increase the risk of heart attack or stroke among healthy nonsmokers under age 35 who do not have other risk factors for these events.</a:t>
            </a:r>
          </a:p>
          <a:p>
            <a:pPr marL="228600" indent="-228600">
              <a:lnSpc>
                <a:spcPct val="80000"/>
              </a:lnSpc>
            </a:pPr>
            <a:endParaRPr lang="en-US" altLang="en-US" sz="1000" u="sng" dirty="0">
              <a:latin typeface="Times New Roman" panose="02020603050405020304" pitchFamily="18" charset="0"/>
              <a:cs typeface="Arial" panose="020B0604020202020204" pitchFamily="34" charset="0"/>
            </a:endParaRPr>
          </a:p>
          <a:p>
            <a:pPr marL="228600" indent="-228600">
              <a:lnSpc>
                <a:spcPct val="80000"/>
              </a:lnSpc>
            </a:pPr>
            <a:r>
              <a:rPr lang="en-US" altLang="en-US" sz="1000" u="sng" dirty="0">
                <a:latin typeface="Times New Roman" panose="02020603050405020304" pitchFamily="18" charset="0"/>
                <a:cs typeface="Arial" panose="020B0604020202020204" pitchFamily="34" charset="0"/>
              </a:rPr>
              <a:t>References</a:t>
            </a:r>
          </a:p>
          <a:p>
            <a:pPr marL="228600" indent="-228600">
              <a:buFontTx/>
              <a:buChar char="•"/>
            </a:pPr>
            <a:r>
              <a:rPr lang="en-US" altLang="en-US" sz="1000" dirty="0">
                <a:latin typeface="Times New Roman" panose="02020603050405020304" pitchFamily="18" charset="0"/>
                <a:cs typeface="Arial" panose="020B0604020202020204" pitchFamily="34" charset="0"/>
              </a:rPr>
              <a:t>ACOG Committee on Practice Bulletins. No. 73. Use of Hormonal Contraception in Women with Coexisting Medical conditions</a:t>
            </a:r>
            <a:r>
              <a:rPr lang="en-US" altLang="en-US" sz="1000" i="1" dirty="0">
                <a:latin typeface="Times New Roman" panose="02020603050405020304" pitchFamily="18" charset="0"/>
                <a:cs typeface="Arial" panose="020B0604020202020204" pitchFamily="34" charset="0"/>
              </a:rPr>
              <a:t>. </a:t>
            </a:r>
            <a:r>
              <a:rPr lang="en-US" altLang="en-US" sz="1000" i="1" dirty="0" err="1">
                <a:latin typeface="Times New Roman" panose="02020603050405020304" pitchFamily="18" charset="0"/>
                <a:cs typeface="Arial" panose="020B0604020202020204" pitchFamily="34" charset="0"/>
              </a:rPr>
              <a:t>Obstet</a:t>
            </a:r>
            <a:r>
              <a:rPr lang="en-US" altLang="en-US" sz="1000" i="1" dirty="0">
                <a:latin typeface="Times New Roman" panose="02020603050405020304" pitchFamily="18" charset="0"/>
                <a:cs typeface="Arial" panose="020B0604020202020204" pitchFamily="34" charset="0"/>
              </a:rPr>
              <a:t> Gynecol</a:t>
            </a:r>
            <a:r>
              <a:rPr lang="en-US" altLang="en-US" sz="1000" dirty="0">
                <a:latin typeface="Times New Roman" panose="02020603050405020304" pitchFamily="18" charset="0"/>
                <a:cs typeface="Arial" panose="020B0604020202020204" pitchFamily="34" charset="0"/>
              </a:rPr>
              <a:t>. 2006;107:1453-72.</a:t>
            </a:r>
          </a:p>
          <a:p>
            <a:pPr marL="228600" indent="-228600">
              <a:buFontTx/>
              <a:buChar char="•"/>
            </a:pPr>
            <a:r>
              <a:rPr lang="en-US" altLang="en-US" sz="1000" dirty="0">
                <a:latin typeface="Times New Roman" panose="02020603050405020304" pitchFamily="18" charset="0"/>
                <a:cs typeface="Arial" panose="020B0604020202020204" pitchFamily="34" charset="0"/>
              </a:rPr>
              <a:t>Burkman R, </a:t>
            </a:r>
            <a:r>
              <a:rPr lang="en-US" altLang="en-US" sz="1000" dirty="0" err="1">
                <a:latin typeface="Times New Roman" panose="02020603050405020304" pitchFamily="18" charset="0"/>
                <a:cs typeface="Arial" panose="020B0604020202020204" pitchFamily="34" charset="0"/>
              </a:rPr>
              <a:t>Schlesselman</a:t>
            </a:r>
            <a:r>
              <a:rPr lang="en-US" altLang="en-US" sz="1000" dirty="0">
                <a:latin typeface="Times New Roman" panose="02020603050405020304" pitchFamily="18" charset="0"/>
                <a:cs typeface="Arial" panose="020B0604020202020204" pitchFamily="34" charset="0"/>
              </a:rPr>
              <a:t> JJ, </a:t>
            </a:r>
            <a:r>
              <a:rPr lang="en-US" altLang="en-US" sz="1000" dirty="0" err="1">
                <a:latin typeface="Times New Roman" panose="02020603050405020304" pitchFamily="18" charset="0"/>
                <a:cs typeface="Arial" panose="020B0604020202020204" pitchFamily="34" charset="0"/>
              </a:rPr>
              <a:t>Zieman</a:t>
            </a:r>
            <a:r>
              <a:rPr lang="en-US" altLang="en-US" sz="1000" dirty="0">
                <a:latin typeface="Times New Roman" panose="02020603050405020304" pitchFamily="18" charset="0"/>
                <a:cs typeface="Arial" panose="020B0604020202020204" pitchFamily="34" charset="0"/>
              </a:rPr>
              <a:t> M. Safety concerns and health benefits associated with oral contraception. </a:t>
            </a:r>
            <a:r>
              <a:rPr lang="en-US" altLang="en-US" sz="1000" i="1" dirty="0">
                <a:latin typeface="Times New Roman" panose="02020603050405020304" pitchFamily="18" charset="0"/>
                <a:cs typeface="Arial" panose="020B0604020202020204" pitchFamily="34" charset="0"/>
              </a:rPr>
              <a:t>Am J </a:t>
            </a:r>
            <a:r>
              <a:rPr lang="en-US" altLang="en-US" sz="1000" i="1" dirty="0" err="1">
                <a:latin typeface="Times New Roman" panose="02020603050405020304" pitchFamily="18" charset="0"/>
                <a:cs typeface="Arial" panose="020B0604020202020204" pitchFamily="34" charset="0"/>
              </a:rPr>
              <a:t>Obstet</a:t>
            </a:r>
            <a:r>
              <a:rPr lang="en-US" altLang="en-US" sz="1000" i="1" dirty="0">
                <a:latin typeface="Times New Roman" panose="02020603050405020304" pitchFamily="18" charset="0"/>
                <a:cs typeface="Arial" panose="020B0604020202020204" pitchFamily="34" charset="0"/>
              </a:rPr>
              <a:t> Gynecol</a:t>
            </a:r>
            <a:r>
              <a:rPr lang="en-US" altLang="en-US" sz="1000" dirty="0">
                <a:latin typeface="Times New Roman" panose="02020603050405020304" pitchFamily="18" charset="0"/>
                <a:cs typeface="Arial" panose="020B0604020202020204" pitchFamily="34" charset="0"/>
              </a:rPr>
              <a:t>. 2004;190(Suppl):S5-S22.</a:t>
            </a:r>
          </a:p>
          <a:p>
            <a:pPr marL="228600" indent="-228600">
              <a:buFontTx/>
              <a:buChar char="•"/>
            </a:pPr>
            <a:r>
              <a:rPr lang="en-US" altLang="en-US" sz="1000" dirty="0">
                <a:latin typeface="Times New Roman" panose="02020603050405020304" pitchFamily="18" charset="0"/>
                <a:cs typeface="Arial" panose="020B0604020202020204" pitchFamily="34" charset="0"/>
              </a:rPr>
              <a:t>Burkman RT, Fisher AC, LaGuardia KD. Effects of low-dose oral contraceptives on body weight: results of a randomized study of up to 13 cycles of use. </a:t>
            </a:r>
            <a:r>
              <a:rPr lang="en-US" altLang="en-US" sz="1000" i="1" dirty="0">
                <a:latin typeface="Times New Roman" panose="02020603050405020304" pitchFamily="18" charset="0"/>
                <a:cs typeface="Arial" panose="020B0604020202020204" pitchFamily="34" charset="0"/>
              </a:rPr>
              <a:t>J </a:t>
            </a:r>
            <a:r>
              <a:rPr lang="en-US" altLang="en-US" sz="1000" i="1" dirty="0" err="1">
                <a:latin typeface="Times New Roman" panose="02020603050405020304" pitchFamily="18" charset="0"/>
                <a:cs typeface="Arial" panose="020B0604020202020204" pitchFamily="34" charset="0"/>
              </a:rPr>
              <a:t>Reprod</a:t>
            </a:r>
            <a:r>
              <a:rPr lang="en-US" altLang="en-US" sz="1000" i="1" dirty="0">
                <a:latin typeface="Times New Roman" panose="02020603050405020304" pitchFamily="18" charset="0"/>
                <a:cs typeface="Arial" panose="020B0604020202020204" pitchFamily="34" charset="0"/>
              </a:rPr>
              <a:t> Med</a:t>
            </a:r>
            <a:r>
              <a:rPr lang="en-US" altLang="en-US" sz="1000" dirty="0">
                <a:latin typeface="Times New Roman" panose="02020603050405020304" pitchFamily="18" charset="0"/>
                <a:cs typeface="Arial" panose="020B0604020202020204" pitchFamily="34" charset="0"/>
              </a:rPr>
              <a:t>. 2007 Nov;52(11):1030-4. </a:t>
            </a:r>
          </a:p>
          <a:p>
            <a:pPr marL="228600" indent="-228600">
              <a:buFontTx/>
              <a:buChar char="•"/>
            </a:pPr>
            <a:r>
              <a:rPr lang="en-US" altLang="en-US" sz="1000" dirty="0">
                <a:latin typeface="Times New Roman" panose="02020603050405020304" pitchFamily="18" charset="0"/>
                <a:cs typeface="Arial" panose="020B0604020202020204" pitchFamily="34" charset="0"/>
              </a:rPr>
              <a:t>Burkman RT. Management of the Fibroid Uterus. </a:t>
            </a:r>
            <a:r>
              <a:rPr lang="en-US" altLang="en-US" sz="1000" i="1" dirty="0">
                <a:latin typeface="Times New Roman" panose="02020603050405020304" pitchFamily="18" charset="0"/>
                <a:cs typeface="Arial" panose="020B0604020202020204" pitchFamily="34" charset="0"/>
              </a:rPr>
              <a:t>Adv </a:t>
            </a:r>
            <a:r>
              <a:rPr lang="en-US" altLang="en-US" sz="1000" i="1" dirty="0" err="1">
                <a:latin typeface="Times New Roman" panose="02020603050405020304" pitchFamily="18" charset="0"/>
                <a:cs typeface="Arial" panose="020B0604020202020204" pitchFamily="34" charset="0"/>
              </a:rPr>
              <a:t>Obstet</a:t>
            </a:r>
            <a:r>
              <a:rPr lang="en-US" altLang="en-US" sz="1000" i="1" dirty="0">
                <a:latin typeface="Times New Roman" panose="02020603050405020304" pitchFamily="18" charset="0"/>
                <a:cs typeface="Arial" panose="020B0604020202020204" pitchFamily="34" charset="0"/>
              </a:rPr>
              <a:t> Gynecol</a:t>
            </a:r>
            <a:r>
              <a:rPr lang="en-US" altLang="en-US" sz="1000" dirty="0">
                <a:latin typeface="Times New Roman" panose="02020603050405020304" pitchFamily="18" charset="0"/>
                <a:cs typeface="Arial" panose="020B0604020202020204" pitchFamily="34" charset="0"/>
              </a:rPr>
              <a:t>. 1996;3:103-128.</a:t>
            </a:r>
          </a:p>
          <a:p>
            <a:pPr marL="228600" indent="-228600">
              <a:buFontTx/>
              <a:buChar char="•"/>
            </a:pPr>
            <a:r>
              <a:rPr lang="en-US" altLang="en-US" sz="1000" dirty="0">
                <a:latin typeface="Times New Roman" panose="02020603050405020304" pitchFamily="18" charset="0"/>
                <a:cs typeface="Arial" panose="020B0604020202020204" pitchFamily="34" charset="0"/>
              </a:rPr>
              <a:t>Davis A. Wysocki S. Clinician/patient interaction: communicating the benefits and risks of oral contraceptives. </a:t>
            </a:r>
            <a:r>
              <a:rPr lang="en-US" altLang="en-US" sz="1000" i="1" dirty="0">
                <a:latin typeface="Times New Roman" panose="02020603050405020304" pitchFamily="18" charset="0"/>
                <a:cs typeface="Arial" panose="020B0604020202020204" pitchFamily="34" charset="0"/>
              </a:rPr>
              <a:t>Contraception</a:t>
            </a:r>
            <a:r>
              <a:rPr lang="en-US" altLang="en-US" sz="1000" dirty="0">
                <a:latin typeface="Times New Roman" panose="02020603050405020304" pitchFamily="18" charset="0"/>
                <a:cs typeface="Arial" panose="020B0604020202020204" pitchFamily="34" charset="0"/>
              </a:rPr>
              <a:t>. 1999;59(1 Suppl):39S-42S. </a:t>
            </a:r>
          </a:p>
          <a:p>
            <a:pPr marL="228600" indent="-228600">
              <a:buFontTx/>
              <a:buChar char="•"/>
            </a:pPr>
            <a:r>
              <a:rPr lang="en-US" altLang="en-US" sz="1000" dirty="0">
                <a:latin typeface="Times New Roman" panose="02020603050405020304" pitchFamily="18" charset="0"/>
                <a:cs typeface="Arial" panose="020B0604020202020204" pitchFamily="34" charset="0"/>
              </a:rPr>
              <a:t>Farmer RDT, Preston TD. The risk of venous thromboembolism associated with low estrogen oral contraceptives. </a:t>
            </a:r>
            <a:r>
              <a:rPr lang="en-US" altLang="en-US" sz="1000" i="1" dirty="0">
                <a:latin typeface="Times New Roman" panose="02020603050405020304" pitchFamily="18" charset="0"/>
                <a:cs typeface="Arial" panose="020B0604020202020204" pitchFamily="34" charset="0"/>
              </a:rPr>
              <a:t>J </a:t>
            </a:r>
            <a:r>
              <a:rPr lang="en-US" altLang="en-US" sz="1000" i="1" dirty="0" err="1">
                <a:latin typeface="Times New Roman" panose="02020603050405020304" pitchFamily="18" charset="0"/>
                <a:cs typeface="Arial" panose="020B0604020202020204" pitchFamily="34" charset="0"/>
              </a:rPr>
              <a:t>Obstet</a:t>
            </a:r>
            <a:r>
              <a:rPr lang="en-US" altLang="en-US" sz="1000" i="1" dirty="0">
                <a:latin typeface="Times New Roman" panose="02020603050405020304" pitchFamily="18" charset="0"/>
                <a:cs typeface="Arial" panose="020B0604020202020204" pitchFamily="34" charset="0"/>
              </a:rPr>
              <a:t> Gynecol</a:t>
            </a:r>
            <a:r>
              <a:rPr lang="en-US" altLang="en-US" sz="1000" dirty="0">
                <a:latin typeface="Times New Roman" panose="02020603050405020304" pitchFamily="18" charset="0"/>
                <a:cs typeface="Arial" panose="020B0604020202020204" pitchFamily="34" charset="0"/>
              </a:rPr>
              <a:t>. 1995;15:195-200.</a:t>
            </a:r>
          </a:p>
          <a:p>
            <a:pPr marL="228600" indent="-228600">
              <a:buFontTx/>
              <a:buChar char="•"/>
            </a:pPr>
            <a:r>
              <a:rPr lang="en-US" altLang="en-US" sz="1000" dirty="0">
                <a:latin typeface="Times New Roman" panose="02020603050405020304" pitchFamily="18" charset="0"/>
                <a:cs typeface="Arial" panose="020B0604020202020204" pitchFamily="34" charset="0"/>
              </a:rPr>
              <a:t>Gallo MF, Grimes DA, Schulz KF, </a:t>
            </a:r>
            <a:r>
              <a:rPr lang="en-US" altLang="en-US" sz="1000" dirty="0" err="1">
                <a:latin typeface="Times New Roman" panose="02020603050405020304" pitchFamily="18" charset="0"/>
                <a:cs typeface="Arial" panose="020B0604020202020204" pitchFamily="34" charset="0"/>
              </a:rPr>
              <a:t>Helmerhorst</a:t>
            </a:r>
            <a:r>
              <a:rPr lang="en-US" altLang="en-US" sz="1000" dirty="0">
                <a:latin typeface="Times New Roman" panose="02020603050405020304" pitchFamily="18" charset="0"/>
                <a:cs typeface="Arial" panose="020B0604020202020204" pitchFamily="34" charset="0"/>
              </a:rPr>
              <a:t> FM. Combination contraceptives: effects on weight (Cochrane Review). In: The Cochrane Library, Issue 4, 2003. Chichester, UK: John Wiley &amp; Sons, Ltd.</a:t>
            </a:r>
          </a:p>
          <a:p>
            <a:pPr marL="228600" indent="-228600">
              <a:buFontTx/>
              <a:buChar char="•"/>
            </a:pPr>
            <a:r>
              <a:rPr lang="en-US" altLang="en-US" sz="1000" dirty="0" err="1">
                <a:latin typeface="Times New Roman" panose="02020603050405020304" pitchFamily="18" charset="0"/>
                <a:cs typeface="Arial" panose="020B0604020202020204" pitchFamily="34" charset="0"/>
              </a:rPr>
              <a:t>Goldzieher</a:t>
            </a:r>
            <a:r>
              <a:rPr lang="en-US" altLang="en-US" sz="1000" dirty="0">
                <a:latin typeface="Times New Roman" panose="02020603050405020304" pitchFamily="18" charset="0"/>
                <a:cs typeface="Arial" panose="020B0604020202020204" pitchFamily="34" charset="0"/>
              </a:rPr>
              <a:t> JW. The </a:t>
            </a:r>
            <a:r>
              <a:rPr lang="en-US" altLang="en-US" sz="1000" dirty="0" err="1">
                <a:latin typeface="Times New Roman" panose="02020603050405020304" pitchFamily="18" charset="0"/>
                <a:cs typeface="Arial" panose="020B0604020202020204" pitchFamily="34" charset="0"/>
              </a:rPr>
              <a:t>hypothalamo</a:t>
            </a:r>
            <a:r>
              <a:rPr lang="en-US" altLang="en-US" sz="1000" dirty="0">
                <a:latin typeface="Times New Roman" panose="02020603050405020304" pitchFamily="18" charset="0"/>
                <a:cs typeface="Arial" panose="020B0604020202020204" pitchFamily="34" charset="0"/>
              </a:rPr>
              <a:t>-pituitary-ovarian system. Pharmacology of the Contraceptive Steroids. (New York: Raven Press, 1994)185-98.4 </a:t>
            </a:r>
            <a:r>
              <a:rPr lang="en-US" altLang="en-US" sz="1000" dirty="0" err="1">
                <a:latin typeface="Times New Roman" panose="02020603050405020304" pitchFamily="18" charset="0"/>
                <a:cs typeface="Arial" panose="020B0604020202020204" pitchFamily="34" charset="0"/>
              </a:rPr>
              <a:t>Moghissi</a:t>
            </a:r>
            <a:r>
              <a:rPr lang="en-US" altLang="en-US" sz="1000" dirty="0">
                <a:latin typeface="Times New Roman" panose="02020603050405020304" pitchFamily="18" charset="0"/>
                <a:cs typeface="Arial" panose="020B0604020202020204" pitchFamily="34" charset="0"/>
              </a:rPr>
              <a:t> KS. Effects of </a:t>
            </a:r>
            <a:r>
              <a:rPr lang="en-US" altLang="en-US" sz="1000" dirty="0" err="1">
                <a:latin typeface="Times New Roman" panose="02020603050405020304" pitchFamily="18" charset="0"/>
                <a:cs typeface="Arial" panose="020B0604020202020204" pitchFamily="34" charset="0"/>
              </a:rPr>
              <a:t>microdose</a:t>
            </a:r>
            <a:r>
              <a:rPr lang="en-US" altLang="en-US" sz="1000" dirty="0">
                <a:latin typeface="Times New Roman" panose="02020603050405020304" pitchFamily="18" charset="0"/>
                <a:cs typeface="Arial" panose="020B0604020202020204" pitchFamily="34" charset="0"/>
              </a:rPr>
              <a:t> progestogens on endogenous gonadotrophic and steroid hormones, cervical mucus properties, vaginal cytology and endometrium. </a:t>
            </a:r>
            <a:r>
              <a:rPr lang="en-US" altLang="en-US" sz="1000" i="1" dirty="0" err="1">
                <a:latin typeface="Times New Roman" panose="02020603050405020304" pitchFamily="18" charset="0"/>
                <a:cs typeface="Arial" panose="020B0604020202020204" pitchFamily="34" charset="0"/>
              </a:rPr>
              <a:t>Fertil</a:t>
            </a:r>
            <a:r>
              <a:rPr lang="en-US" altLang="en-US" sz="1000" i="1" dirty="0">
                <a:latin typeface="Times New Roman" panose="02020603050405020304" pitchFamily="18" charset="0"/>
                <a:cs typeface="Arial" panose="020B0604020202020204" pitchFamily="34" charset="0"/>
              </a:rPr>
              <a:t> </a:t>
            </a:r>
            <a:r>
              <a:rPr lang="en-US" altLang="en-US" sz="1000" i="1" dirty="0" err="1">
                <a:latin typeface="Times New Roman" panose="02020603050405020304" pitchFamily="18" charset="0"/>
                <a:cs typeface="Arial" panose="020B0604020202020204" pitchFamily="34" charset="0"/>
              </a:rPr>
              <a:t>Steril</a:t>
            </a:r>
            <a:r>
              <a:rPr lang="en-US" altLang="en-US" sz="1000" dirty="0">
                <a:latin typeface="Times New Roman" panose="02020603050405020304" pitchFamily="18" charset="0"/>
                <a:cs typeface="Arial" panose="020B0604020202020204" pitchFamily="34" charset="0"/>
              </a:rPr>
              <a:t>. 1971;22(7):424-34.</a:t>
            </a:r>
          </a:p>
          <a:p>
            <a:pPr marL="228600" indent="-228600">
              <a:buFontTx/>
              <a:buChar char="•"/>
            </a:pPr>
            <a:r>
              <a:rPr lang="en-US" altLang="en-US" sz="1000" dirty="0">
                <a:latin typeface="Times New Roman" panose="02020603050405020304" pitchFamily="18" charset="0"/>
                <a:cs typeface="Arial" panose="020B0604020202020204" pitchFamily="34" charset="0"/>
              </a:rPr>
              <a:t>Hardman JG, </a:t>
            </a:r>
            <a:r>
              <a:rPr lang="en-US" altLang="en-US" sz="1000" dirty="0" err="1">
                <a:latin typeface="Times New Roman" panose="02020603050405020304" pitchFamily="18" charset="0"/>
                <a:cs typeface="Arial" panose="020B0604020202020204" pitchFamily="34" charset="0"/>
              </a:rPr>
              <a:t>Limbird</a:t>
            </a:r>
            <a:r>
              <a:rPr lang="en-US" altLang="en-US" sz="1000" dirty="0">
                <a:latin typeface="Times New Roman" panose="02020603050405020304" pitchFamily="18" charset="0"/>
                <a:cs typeface="Arial" panose="020B0604020202020204" pitchFamily="34" charset="0"/>
              </a:rPr>
              <a:t> LE (eds.) Goodman &amp; Gillman</a:t>
            </a:r>
            <a:r>
              <a:rPr lang="ja-JP" altLang="en-US" sz="1000">
                <a:latin typeface="Times New Roman" panose="02020603050405020304" pitchFamily="18" charset="0"/>
                <a:cs typeface="Arial" panose="020B0604020202020204" pitchFamily="34" charset="0"/>
              </a:rPr>
              <a:t>’</a:t>
            </a:r>
            <a:r>
              <a:rPr lang="en-US" altLang="ja-JP" sz="1000" dirty="0">
                <a:latin typeface="Times New Roman" panose="02020603050405020304" pitchFamily="18" charset="0"/>
                <a:cs typeface="Arial" panose="020B0604020202020204" pitchFamily="34" charset="0"/>
              </a:rPr>
              <a:t>s The Pharmaceutical Basics of Therapeutics. Ninth edition. Section XIII: Hormones and hormone synthesis. New York: The McGraw-Hill Companies, Inc., 1996.</a:t>
            </a:r>
          </a:p>
          <a:p>
            <a:pPr marL="228600" indent="-228600">
              <a:buFontTx/>
              <a:buChar char="•"/>
            </a:pPr>
            <a:r>
              <a:rPr lang="en-US" altLang="en-US" sz="1000" dirty="0" err="1">
                <a:latin typeface="Times New Roman" panose="02020603050405020304" pitchFamily="18" charset="0"/>
                <a:cs typeface="Arial" panose="020B0604020202020204" pitchFamily="34" charset="0"/>
              </a:rPr>
              <a:t>Marchbanks</a:t>
            </a:r>
            <a:r>
              <a:rPr lang="en-US" altLang="en-US" sz="1000" dirty="0">
                <a:latin typeface="Times New Roman" panose="02020603050405020304" pitchFamily="18" charset="0"/>
                <a:cs typeface="Arial" panose="020B0604020202020204" pitchFamily="34" charset="0"/>
              </a:rPr>
              <a:t> PA, McDonald JA, Wilson HG, et al. Oral contraceptives and the risk of breast cancer. </a:t>
            </a:r>
            <a:r>
              <a:rPr lang="en-US" altLang="en-US" sz="1000" i="1" dirty="0">
                <a:latin typeface="Times New Roman" panose="02020603050405020304" pitchFamily="18" charset="0"/>
                <a:cs typeface="Arial" panose="020B0604020202020204" pitchFamily="34" charset="0"/>
              </a:rPr>
              <a:t>N </a:t>
            </a:r>
            <a:r>
              <a:rPr lang="en-US" altLang="en-US" sz="1000" i="1" dirty="0" err="1">
                <a:latin typeface="Times New Roman" panose="02020603050405020304" pitchFamily="18" charset="0"/>
                <a:cs typeface="Arial" panose="020B0604020202020204" pitchFamily="34" charset="0"/>
              </a:rPr>
              <a:t>Engl</a:t>
            </a:r>
            <a:r>
              <a:rPr lang="en-US" altLang="en-US" sz="1000" i="1" dirty="0">
                <a:latin typeface="Times New Roman" panose="02020603050405020304" pitchFamily="18" charset="0"/>
                <a:cs typeface="Arial" panose="020B0604020202020204" pitchFamily="34" charset="0"/>
              </a:rPr>
              <a:t> J Med</a:t>
            </a:r>
            <a:r>
              <a:rPr lang="en-US" altLang="en-US" sz="1000" dirty="0">
                <a:latin typeface="Times New Roman" panose="02020603050405020304" pitchFamily="18" charset="0"/>
                <a:cs typeface="Arial" panose="020B0604020202020204" pitchFamily="34" charset="0"/>
              </a:rPr>
              <a:t>. 2002;346:2025-32.</a:t>
            </a:r>
          </a:p>
          <a:p>
            <a:pPr marL="228600" indent="-228600">
              <a:buFontTx/>
              <a:buChar char="•"/>
            </a:pPr>
            <a:r>
              <a:rPr lang="da-DK" altLang="en-US" sz="1000" dirty="0">
                <a:latin typeface="Times New Roman" panose="02020603050405020304" pitchFamily="18" charset="0"/>
                <a:cs typeface="Arial" panose="020B0604020202020204" pitchFamily="34" charset="0"/>
              </a:rPr>
              <a:t>Martin SL, Curtis KM, </a:t>
            </a:r>
            <a:r>
              <a:rPr lang="da-DK" altLang="en-US" sz="1000" dirty="0" err="1">
                <a:latin typeface="Times New Roman" panose="02020603050405020304" pitchFamily="18" charset="0"/>
                <a:cs typeface="Arial" panose="020B0604020202020204" pitchFamily="34" charset="0"/>
              </a:rPr>
              <a:t>Glasier</a:t>
            </a:r>
            <a:r>
              <a:rPr lang="da-DK" altLang="en-US" sz="1000" dirty="0">
                <a:latin typeface="Times New Roman" panose="02020603050405020304" pitchFamily="18" charset="0"/>
                <a:cs typeface="Arial" panose="020B0604020202020204" pitchFamily="34" charset="0"/>
              </a:rPr>
              <a:t> AF. </a:t>
            </a:r>
            <a:r>
              <a:rPr lang="en-US" altLang="en-US" sz="1000" dirty="0">
                <a:latin typeface="Times New Roman" panose="02020603050405020304" pitchFamily="18" charset="0"/>
                <a:cs typeface="Arial" panose="020B0604020202020204" pitchFamily="34" charset="0"/>
              </a:rPr>
              <a:t>Combined hormonal contraception and bone health: a systematic review. </a:t>
            </a:r>
            <a:r>
              <a:rPr lang="en-US" altLang="en-US" sz="1000" i="1" dirty="0">
                <a:latin typeface="Times New Roman" panose="02020603050405020304" pitchFamily="18" charset="0"/>
                <a:cs typeface="Arial" panose="020B0604020202020204" pitchFamily="34" charset="0"/>
              </a:rPr>
              <a:t>Contraception</a:t>
            </a:r>
            <a:r>
              <a:rPr lang="en-US" altLang="en-US" sz="1000" dirty="0">
                <a:latin typeface="Times New Roman" panose="02020603050405020304" pitchFamily="18" charset="0"/>
                <a:cs typeface="Arial" panose="020B0604020202020204" pitchFamily="34" charset="0"/>
              </a:rPr>
              <a:t>. 2006;73(5):445-469.</a:t>
            </a:r>
          </a:p>
          <a:p>
            <a:pPr marL="228600" indent="-228600">
              <a:buFontTx/>
              <a:buChar char="•"/>
            </a:pPr>
            <a:r>
              <a:rPr lang="en-US" altLang="en-US" sz="1000" dirty="0" err="1">
                <a:latin typeface="Times New Roman" panose="02020603050405020304" pitchFamily="18" charset="0"/>
                <a:cs typeface="Arial" panose="020B0604020202020204" pitchFamily="34" charset="0"/>
              </a:rPr>
              <a:t>Moghissi</a:t>
            </a:r>
            <a:r>
              <a:rPr lang="en-US" altLang="en-US" sz="1000" dirty="0">
                <a:latin typeface="Times New Roman" panose="02020603050405020304" pitchFamily="18" charset="0"/>
                <a:cs typeface="Arial" panose="020B0604020202020204" pitchFamily="34" charset="0"/>
              </a:rPr>
              <a:t> KS. Effects of </a:t>
            </a:r>
            <a:r>
              <a:rPr lang="en-US" altLang="en-US" sz="1000" dirty="0" err="1">
                <a:latin typeface="Times New Roman" panose="02020603050405020304" pitchFamily="18" charset="0"/>
                <a:cs typeface="Arial" panose="020B0604020202020204" pitchFamily="34" charset="0"/>
              </a:rPr>
              <a:t>microdose</a:t>
            </a:r>
            <a:r>
              <a:rPr lang="en-US" altLang="en-US" sz="1000" dirty="0">
                <a:latin typeface="Times New Roman" panose="02020603050405020304" pitchFamily="18" charset="0"/>
                <a:cs typeface="Arial" panose="020B0604020202020204" pitchFamily="34" charset="0"/>
              </a:rPr>
              <a:t> progestogens on endogenous gonadotrophic and steroid hormones, cervical mucus properties, vaginal cytology and endometrium. </a:t>
            </a:r>
            <a:r>
              <a:rPr lang="en-US" altLang="en-US" sz="1000" i="1" dirty="0" err="1">
                <a:latin typeface="Times New Roman" panose="02020603050405020304" pitchFamily="18" charset="0"/>
                <a:cs typeface="Arial" panose="020B0604020202020204" pitchFamily="34" charset="0"/>
              </a:rPr>
              <a:t>Fertil</a:t>
            </a:r>
            <a:r>
              <a:rPr lang="en-US" altLang="en-US" sz="1000" i="1" dirty="0">
                <a:latin typeface="Times New Roman" panose="02020603050405020304" pitchFamily="18" charset="0"/>
                <a:cs typeface="Arial" panose="020B0604020202020204" pitchFamily="34" charset="0"/>
              </a:rPr>
              <a:t> </a:t>
            </a:r>
            <a:r>
              <a:rPr lang="en-US" altLang="en-US" sz="1000" i="1" dirty="0" err="1">
                <a:latin typeface="Times New Roman" panose="02020603050405020304" pitchFamily="18" charset="0"/>
                <a:cs typeface="Arial" panose="020B0604020202020204" pitchFamily="34" charset="0"/>
              </a:rPr>
              <a:t>Steril</a:t>
            </a:r>
            <a:r>
              <a:rPr lang="en-US" altLang="en-US" sz="1000" dirty="0">
                <a:latin typeface="Times New Roman" panose="02020603050405020304" pitchFamily="18" charset="0"/>
                <a:cs typeface="Arial" panose="020B0604020202020204" pitchFamily="34" charset="0"/>
              </a:rPr>
              <a:t>. 1971;22(7):424-34.</a:t>
            </a:r>
          </a:p>
          <a:p>
            <a:pPr marL="228600" indent="-228600">
              <a:buFontTx/>
              <a:buChar char="•"/>
            </a:pPr>
            <a:r>
              <a:rPr lang="en-US" altLang="en-US" sz="1000" dirty="0">
                <a:latin typeface="Times New Roman" panose="02020603050405020304" pitchFamily="18" charset="0"/>
                <a:cs typeface="Arial" panose="020B0604020202020204" pitchFamily="34" charset="0"/>
              </a:rPr>
              <a:t>Mosher WD, Martinez GM, Chandra A, et al. Use of contraception and use of family planning services in the United States: 1982-2002. Advance Data 2004 Dec 10;(350):17-52.</a:t>
            </a:r>
          </a:p>
          <a:p>
            <a:pPr marL="228600" indent="-228600">
              <a:buFontTx/>
              <a:buChar char="•"/>
            </a:pPr>
            <a:r>
              <a:rPr lang="en-US" altLang="en-US" sz="1000" dirty="0">
                <a:latin typeface="Times New Roman" panose="02020603050405020304" pitchFamily="18" charset="0"/>
                <a:cs typeface="Arial" panose="020B0604020202020204" pitchFamily="34" charset="0"/>
              </a:rPr>
              <a:t>National Association of Nurse Practitioners in Women</a:t>
            </a:r>
            <a:r>
              <a:rPr lang="ja-JP" altLang="en-US" sz="1000">
                <a:latin typeface="Times New Roman" panose="02020603050405020304" pitchFamily="18" charset="0"/>
                <a:cs typeface="Arial" panose="020B0604020202020204" pitchFamily="34" charset="0"/>
              </a:rPr>
              <a:t>’</a:t>
            </a:r>
            <a:r>
              <a:rPr lang="en-US" altLang="ja-JP" sz="1000" dirty="0">
                <a:latin typeface="Times New Roman" panose="02020603050405020304" pitchFamily="18" charset="0"/>
                <a:cs typeface="Arial" panose="020B0604020202020204" pitchFamily="34" charset="0"/>
              </a:rPr>
              <a:t>s Health (NPWH). National survey on weight gain and oral contraceptives. Washington, DC:NPWH, 1999.</a:t>
            </a:r>
          </a:p>
          <a:p>
            <a:pPr marL="228600" indent="-228600">
              <a:buFontTx/>
              <a:buChar char="•"/>
            </a:pPr>
            <a:r>
              <a:rPr lang="en-US" altLang="en-US" sz="1000" dirty="0">
                <a:latin typeface="Times New Roman" panose="02020603050405020304" pitchFamily="18" charset="0"/>
                <a:cs typeface="Arial" panose="020B0604020202020204" pitchFamily="34" charset="0"/>
              </a:rPr>
              <a:t>Peterson HB, Lee NC. The health effects of oral contraceptives: misperceptions, controversies, and continuing good news. </a:t>
            </a:r>
            <a:r>
              <a:rPr lang="en-US" altLang="en-US" sz="1000" i="1" dirty="0">
                <a:latin typeface="Times New Roman" panose="02020603050405020304" pitchFamily="18" charset="0"/>
                <a:cs typeface="Arial" panose="020B0604020202020204" pitchFamily="34" charset="0"/>
              </a:rPr>
              <a:t>Clin </a:t>
            </a:r>
            <a:r>
              <a:rPr lang="en-US" altLang="en-US" sz="1000" i="1" dirty="0" err="1">
                <a:latin typeface="Times New Roman" panose="02020603050405020304" pitchFamily="18" charset="0"/>
                <a:cs typeface="Arial" panose="020B0604020202020204" pitchFamily="34" charset="0"/>
              </a:rPr>
              <a:t>Obstet</a:t>
            </a:r>
            <a:r>
              <a:rPr lang="en-US" altLang="en-US" sz="1000" i="1" dirty="0">
                <a:latin typeface="Times New Roman" panose="02020603050405020304" pitchFamily="18" charset="0"/>
                <a:cs typeface="Arial" panose="020B0604020202020204" pitchFamily="34" charset="0"/>
              </a:rPr>
              <a:t> Gynecol</a:t>
            </a:r>
            <a:r>
              <a:rPr lang="en-US" altLang="en-US" sz="1000" dirty="0">
                <a:latin typeface="Times New Roman" panose="02020603050405020304" pitchFamily="18" charset="0"/>
                <a:cs typeface="Arial" panose="020B0604020202020204" pitchFamily="34" charset="0"/>
              </a:rPr>
              <a:t>. 1989;32:339-55.</a:t>
            </a:r>
          </a:p>
          <a:p>
            <a:pPr marL="228600" indent="-228600">
              <a:buFontTx/>
              <a:buChar char="•"/>
            </a:pPr>
            <a:r>
              <a:rPr lang="en-US" altLang="en-US" sz="1000" dirty="0">
                <a:latin typeface="Times New Roman" panose="02020603050405020304" pitchFamily="18" charset="0"/>
                <a:cs typeface="Arial" panose="020B0604020202020204" pitchFamily="34" charset="0"/>
              </a:rPr>
              <a:t>Potter L, Oakley D, </a:t>
            </a:r>
            <a:r>
              <a:rPr lang="en-US" altLang="en-US" sz="1000" dirty="0" err="1">
                <a:latin typeface="Times New Roman" panose="02020603050405020304" pitchFamily="18" charset="0"/>
                <a:cs typeface="Arial" panose="020B0604020202020204" pitchFamily="34" charset="0"/>
              </a:rPr>
              <a:t>deLeon</a:t>
            </a:r>
            <a:r>
              <a:rPr lang="en-US" altLang="en-US" sz="1000" dirty="0">
                <a:latin typeface="Times New Roman" panose="02020603050405020304" pitchFamily="18" charset="0"/>
                <a:cs typeface="Arial" panose="020B0604020202020204" pitchFamily="34" charset="0"/>
              </a:rPr>
              <a:t>-Wong E, </a:t>
            </a:r>
            <a:r>
              <a:rPr lang="en-US" altLang="en-US" sz="1000" dirty="0" err="1">
                <a:latin typeface="Times New Roman" panose="02020603050405020304" pitchFamily="18" charset="0"/>
                <a:cs typeface="Arial" panose="020B0604020202020204" pitchFamily="34" charset="0"/>
              </a:rPr>
              <a:t>Canamar</a:t>
            </a:r>
            <a:r>
              <a:rPr lang="en-US" altLang="en-US" sz="1000" dirty="0">
                <a:latin typeface="Times New Roman" panose="02020603050405020304" pitchFamily="18" charset="0"/>
                <a:cs typeface="Arial" panose="020B0604020202020204" pitchFamily="34" charset="0"/>
              </a:rPr>
              <a:t> R. Measuring compliance among oral contraceptive users. </a:t>
            </a:r>
            <a:r>
              <a:rPr lang="en-US" altLang="en-US" sz="1000" i="1" dirty="0">
                <a:latin typeface="Times New Roman" panose="02020603050405020304" pitchFamily="18" charset="0"/>
                <a:cs typeface="Arial" panose="020B0604020202020204" pitchFamily="34" charset="0"/>
              </a:rPr>
              <a:t>Fam </a:t>
            </a:r>
            <a:r>
              <a:rPr lang="en-US" altLang="en-US" sz="1000" i="1" dirty="0" err="1">
                <a:latin typeface="Times New Roman" panose="02020603050405020304" pitchFamily="18" charset="0"/>
                <a:cs typeface="Arial" panose="020B0604020202020204" pitchFamily="34" charset="0"/>
              </a:rPr>
              <a:t>Plann</a:t>
            </a:r>
            <a:r>
              <a:rPr lang="en-US" altLang="en-US" sz="1000" i="1" dirty="0">
                <a:latin typeface="Times New Roman" panose="02020603050405020304" pitchFamily="18" charset="0"/>
                <a:cs typeface="Arial" panose="020B0604020202020204" pitchFamily="34" charset="0"/>
              </a:rPr>
              <a:t> </a:t>
            </a:r>
            <a:r>
              <a:rPr lang="en-US" altLang="en-US" sz="1000" i="1" dirty="0" err="1">
                <a:latin typeface="Times New Roman" panose="02020603050405020304" pitchFamily="18" charset="0"/>
                <a:cs typeface="Arial" panose="020B0604020202020204" pitchFamily="34" charset="0"/>
              </a:rPr>
              <a:t>Perspect</a:t>
            </a:r>
            <a:r>
              <a:rPr lang="en-US" altLang="en-US" sz="1000" dirty="0">
                <a:latin typeface="Times New Roman" panose="02020603050405020304" pitchFamily="18" charset="0"/>
                <a:cs typeface="Arial" panose="020B0604020202020204" pitchFamily="34" charset="0"/>
              </a:rPr>
              <a:t>. 1996:28:154-158.</a:t>
            </a:r>
          </a:p>
          <a:p>
            <a:pPr marL="228600" indent="-228600">
              <a:buFontTx/>
              <a:buChar char="•"/>
            </a:pPr>
            <a:r>
              <a:rPr lang="en-US" altLang="en-US" sz="1000" dirty="0">
                <a:latin typeface="Times New Roman" panose="02020603050405020304" pitchFamily="18" charset="0"/>
                <a:cs typeface="Arial" panose="020B0604020202020204" pitchFamily="34" charset="0"/>
              </a:rPr>
              <a:t>Redmond G, Godwin AJ, Olson W, Lippman JS. Use of placebo controls in an oral contraceptive trial: methodological issues and adverse event incidence. </a:t>
            </a:r>
            <a:r>
              <a:rPr lang="en-US" altLang="en-US" sz="1000" i="1" dirty="0">
                <a:latin typeface="Times New Roman" panose="02020603050405020304" pitchFamily="18" charset="0"/>
                <a:cs typeface="Arial" panose="020B0604020202020204" pitchFamily="34" charset="0"/>
              </a:rPr>
              <a:t>Contraception</a:t>
            </a:r>
            <a:r>
              <a:rPr lang="en-US" altLang="en-US" sz="1000" dirty="0">
                <a:latin typeface="Times New Roman" panose="02020603050405020304" pitchFamily="18" charset="0"/>
                <a:cs typeface="Arial" panose="020B0604020202020204" pitchFamily="34" charset="0"/>
              </a:rPr>
              <a:t>. 1999;60:81-85.</a:t>
            </a:r>
          </a:p>
          <a:p>
            <a:pPr marL="228600" indent="-228600">
              <a:buFontTx/>
              <a:buChar char="•"/>
            </a:pPr>
            <a:r>
              <a:rPr lang="en-US" altLang="en-US" sz="1000" dirty="0">
                <a:latin typeface="Times New Roman" panose="02020603050405020304" pitchFamily="18" charset="0"/>
                <a:cs typeface="Arial" panose="020B0604020202020204" pitchFamily="34" charset="0"/>
              </a:rPr>
              <a:t>Redmond GP, Olson WH, Lippman JS, </a:t>
            </a:r>
            <a:r>
              <a:rPr lang="en-US" altLang="en-US" sz="1000" dirty="0" err="1">
                <a:latin typeface="Times New Roman" panose="02020603050405020304" pitchFamily="18" charset="0"/>
                <a:cs typeface="Arial" panose="020B0604020202020204" pitchFamily="34" charset="0"/>
              </a:rPr>
              <a:t>Kafrissen</a:t>
            </a:r>
            <a:r>
              <a:rPr lang="en-US" altLang="en-US" sz="1000" dirty="0">
                <a:latin typeface="Times New Roman" panose="02020603050405020304" pitchFamily="18" charset="0"/>
                <a:cs typeface="Arial" panose="020B0604020202020204" pitchFamily="34" charset="0"/>
              </a:rPr>
              <a:t> ME, Jones TM, </a:t>
            </a:r>
            <a:r>
              <a:rPr lang="en-US" altLang="en-US" sz="1000" dirty="0" err="1">
                <a:latin typeface="Times New Roman" panose="02020603050405020304" pitchFamily="18" charset="0"/>
                <a:cs typeface="Arial" panose="020B0604020202020204" pitchFamily="34" charset="0"/>
              </a:rPr>
              <a:t>Jorizzo</a:t>
            </a:r>
            <a:r>
              <a:rPr lang="en-US" altLang="en-US" sz="1000" dirty="0">
                <a:latin typeface="Times New Roman" panose="02020603050405020304" pitchFamily="18" charset="0"/>
                <a:cs typeface="Arial" panose="020B0604020202020204" pitchFamily="34" charset="0"/>
              </a:rPr>
              <a:t> JL. </a:t>
            </a:r>
            <a:r>
              <a:rPr lang="en-US" altLang="en-US" sz="1000" dirty="0" err="1">
                <a:latin typeface="Times New Roman" panose="02020603050405020304" pitchFamily="18" charset="0"/>
                <a:cs typeface="Arial" panose="020B0604020202020204" pitchFamily="34" charset="0"/>
              </a:rPr>
              <a:t>Norgestimate</a:t>
            </a:r>
            <a:r>
              <a:rPr lang="en-US" altLang="en-US" sz="1000" dirty="0">
                <a:latin typeface="Times New Roman" panose="02020603050405020304" pitchFamily="18" charset="0"/>
                <a:cs typeface="Arial" panose="020B0604020202020204" pitchFamily="34" charset="0"/>
              </a:rPr>
              <a:t> and ethinyl estradiol in the treatment of acne vulgaris: a randomized, placebo-controlled trial. </a:t>
            </a:r>
            <a:r>
              <a:rPr lang="en-US" altLang="en-US" sz="1000" i="1" dirty="0" err="1">
                <a:latin typeface="Times New Roman" panose="02020603050405020304" pitchFamily="18" charset="0"/>
                <a:cs typeface="Arial" panose="020B0604020202020204" pitchFamily="34" charset="0"/>
              </a:rPr>
              <a:t>Obstet</a:t>
            </a:r>
            <a:r>
              <a:rPr lang="en-US" altLang="en-US" sz="1000" i="1" dirty="0">
                <a:latin typeface="Times New Roman" panose="02020603050405020304" pitchFamily="18" charset="0"/>
                <a:cs typeface="Arial" panose="020B0604020202020204" pitchFamily="34" charset="0"/>
              </a:rPr>
              <a:t> Gynecol</a:t>
            </a:r>
            <a:r>
              <a:rPr lang="en-US" altLang="en-US" sz="1000" dirty="0">
                <a:latin typeface="Times New Roman" panose="02020603050405020304" pitchFamily="18" charset="0"/>
                <a:cs typeface="Arial" panose="020B0604020202020204" pitchFamily="34" charset="0"/>
              </a:rPr>
              <a:t>. 1997;89:615-622.</a:t>
            </a:r>
          </a:p>
          <a:p>
            <a:pPr marL="228600" indent="-228600">
              <a:buFontTx/>
              <a:buChar char="•"/>
            </a:pPr>
            <a:r>
              <a:rPr lang="en-US" altLang="en-US" sz="1000" dirty="0">
                <a:latin typeface="Times New Roman" panose="02020603050405020304" pitchFamily="18" charset="0"/>
                <a:cs typeface="Arial" panose="020B0604020202020204" pitchFamily="34" charset="0"/>
              </a:rPr>
              <a:t>Rosenberg MJ, Meyers A, Roy V. Efficacy, cycle control, and side effects of low- and lower-dose oral contraceptives: a randomized trial of 20 ug and 35 ug estrogen preparations. </a:t>
            </a:r>
            <a:r>
              <a:rPr lang="en-US" altLang="en-US" sz="1000" i="1" dirty="0">
                <a:latin typeface="Times New Roman" panose="02020603050405020304" pitchFamily="18" charset="0"/>
                <a:cs typeface="Arial" panose="020B0604020202020204" pitchFamily="34" charset="0"/>
              </a:rPr>
              <a:t>Contraception</a:t>
            </a:r>
            <a:r>
              <a:rPr lang="en-US" altLang="en-US" sz="1000" dirty="0">
                <a:latin typeface="Times New Roman" panose="02020603050405020304" pitchFamily="18" charset="0"/>
                <a:cs typeface="Arial" panose="020B0604020202020204" pitchFamily="34" charset="0"/>
              </a:rPr>
              <a:t>. 2000;60:320-329.</a:t>
            </a:r>
          </a:p>
          <a:p>
            <a:pPr marL="228600" indent="-228600">
              <a:buFontTx/>
              <a:buChar char="•"/>
            </a:pPr>
            <a:r>
              <a:rPr lang="en-US" altLang="en-US" sz="1000" dirty="0">
                <a:latin typeface="Times New Roman" panose="02020603050405020304" pitchFamily="18" charset="0"/>
                <a:cs typeface="Arial" panose="020B0604020202020204" pitchFamily="34" charset="0"/>
              </a:rPr>
              <a:t>Rosenberg MJ, Waugh MS, Long S. Unintended pregnancies and use, misuse and discontinuation of oral contraceptives. </a:t>
            </a:r>
            <a:r>
              <a:rPr lang="en-US" altLang="en-US" sz="1000" i="1" dirty="0">
                <a:latin typeface="Times New Roman" panose="02020603050405020304" pitchFamily="18" charset="0"/>
                <a:cs typeface="Arial" panose="020B0604020202020204" pitchFamily="34" charset="0"/>
              </a:rPr>
              <a:t>J </a:t>
            </a:r>
            <a:r>
              <a:rPr lang="en-US" altLang="en-US" sz="1000" i="1" dirty="0" err="1">
                <a:latin typeface="Times New Roman" panose="02020603050405020304" pitchFamily="18" charset="0"/>
                <a:cs typeface="Arial" panose="020B0604020202020204" pitchFamily="34" charset="0"/>
              </a:rPr>
              <a:t>Reprod</a:t>
            </a:r>
            <a:r>
              <a:rPr lang="en-US" altLang="en-US" sz="1000" i="1" dirty="0">
                <a:latin typeface="Times New Roman" panose="02020603050405020304" pitchFamily="18" charset="0"/>
                <a:cs typeface="Arial" panose="020B0604020202020204" pitchFamily="34" charset="0"/>
              </a:rPr>
              <a:t> Med</a:t>
            </a:r>
            <a:r>
              <a:rPr lang="en-US" altLang="en-US" sz="1000" dirty="0">
                <a:latin typeface="Times New Roman" panose="02020603050405020304" pitchFamily="18" charset="0"/>
                <a:cs typeface="Arial" panose="020B0604020202020204" pitchFamily="34" charset="0"/>
              </a:rPr>
              <a:t>. 1995;40:355-360. </a:t>
            </a:r>
          </a:p>
          <a:p>
            <a:pPr marL="228600" indent="-228600">
              <a:buFontTx/>
              <a:buChar char="•"/>
            </a:pPr>
            <a:r>
              <a:rPr lang="en-US" altLang="en-US" sz="1000" dirty="0">
                <a:latin typeface="Times New Roman" panose="02020603050405020304" pitchFamily="18" charset="0"/>
                <a:cs typeface="Arial" panose="020B0604020202020204" pitchFamily="34" charset="0"/>
              </a:rPr>
              <a:t>Rosenberg MJ, Waugh MS. Oral contraceptive discontinuation: a prospective evaluation of frequency and reasons. </a:t>
            </a:r>
            <a:r>
              <a:rPr lang="en-US" altLang="en-US" sz="1000" i="1" dirty="0">
                <a:latin typeface="Times New Roman" panose="02020603050405020304" pitchFamily="18" charset="0"/>
                <a:cs typeface="Arial" panose="020B0604020202020204" pitchFamily="34" charset="0"/>
              </a:rPr>
              <a:t>Am J </a:t>
            </a:r>
            <a:r>
              <a:rPr lang="en-US" altLang="en-US" sz="1000" i="1" dirty="0" err="1">
                <a:latin typeface="Times New Roman" panose="02020603050405020304" pitchFamily="18" charset="0"/>
                <a:cs typeface="Arial" panose="020B0604020202020204" pitchFamily="34" charset="0"/>
              </a:rPr>
              <a:t>Obstet</a:t>
            </a:r>
            <a:r>
              <a:rPr lang="en-US" altLang="en-US" sz="1000" i="1" dirty="0">
                <a:latin typeface="Times New Roman" panose="02020603050405020304" pitchFamily="18" charset="0"/>
                <a:cs typeface="Arial" panose="020B0604020202020204" pitchFamily="34" charset="0"/>
              </a:rPr>
              <a:t> Gynecol</a:t>
            </a:r>
            <a:r>
              <a:rPr lang="en-US" altLang="en-US" sz="1000" dirty="0">
                <a:latin typeface="Times New Roman" panose="02020603050405020304" pitchFamily="18" charset="0"/>
                <a:cs typeface="Arial" panose="020B0604020202020204" pitchFamily="34" charset="0"/>
              </a:rPr>
              <a:t>. 1998;179:577-582.</a:t>
            </a:r>
          </a:p>
          <a:p>
            <a:pPr marL="228600" indent="-228600">
              <a:buFontTx/>
              <a:buChar char="•"/>
            </a:pPr>
            <a:r>
              <a:rPr lang="en-US" altLang="en-US" sz="1000" dirty="0" err="1">
                <a:latin typeface="Times New Roman" panose="02020603050405020304" pitchFamily="18" charset="0"/>
                <a:cs typeface="Arial" panose="020B0604020202020204" pitchFamily="34" charset="0"/>
              </a:rPr>
              <a:t>Skegg</a:t>
            </a:r>
            <a:r>
              <a:rPr lang="en-US" altLang="en-US" sz="1000" dirty="0">
                <a:latin typeface="Times New Roman" panose="02020603050405020304" pitchFamily="18" charset="0"/>
                <a:cs typeface="Arial" panose="020B0604020202020204" pitchFamily="34" charset="0"/>
              </a:rPr>
              <a:t> DC, Noonan EA, Paul C, et al. Depot medroxyprogesterone acetate and breast cancer. A pooled analysis of the World Health Organization and New Zealand studies. </a:t>
            </a:r>
            <a:r>
              <a:rPr lang="en-US" altLang="en-US" sz="1000" i="1" dirty="0">
                <a:latin typeface="Times New Roman" panose="02020603050405020304" pitchFamily="18" charset="0"/>
                <a:cs typeface="Arial" panose="020B0604020202020204" pitchFamily="34" charset="0"/>
              </a:rPr>
              <a:t>JAMA</a:t>
            </a:r>
            <a:r>
              <a:rPr lang="en-US" altLang="en-US" sz="1000" dirty="0">
                <a:latin typeface="Times New Roman" panose="02020603050405020304" pitchFamily="18" charset="0"/>
                <a:cs typeface="Arial" panose="020B0604020202020204" pitchFamily="34" charset="0"/>
              </a:rPr>
              <a:t>. 1995;273:799-804.</a:t>
            </a:r>
          </a:p>
          <a:p>
            <a:pPr marL="228600" indent="-228600">
              <a:buFontTx/>
              <a:buChar char="•"/>
            </a:pPr>
            <a:r>
              <a:rPr lang="en-US" altLang="en-US" sz="1000" dirty="0">
                <a:latin typeface="Times New Roman" panose="02020603050405020304" pitchFamily="18" charset="0"/>
                <a:cs typeface="Arial" panose="020B0604020202020204" pitchFamily="34" charset="0"/>
              </a:rPr>
              <a:t>Spector TD, Hochberg MC. The protective effect of the oral contraceptive pill on rheumatoid arthritis: an overview of the analytic epidemiological studies using meta-analysis. </a:t>
            </a:r>
            <a:r>
              <a:rPr lang="en-US" altLang="en-US" sz="1000" i="1" dirty="0">
                <a:latin typeface="Times New Roman" panose="02020603050405020304" pitchFamily="18" charset="0"/>
                <a:cs typeface="Arial" panose="020B0604020202020204" pitchFamily="34" charset="0"/>
              </a:rPr>
              <a:t>J Clin Epidemiol</a:t>
            </a:r>
            <a:r>
              <a:rPr lang="en-US" altLang="en-US" sz="1000" dirty="0">
                <a:latin typeface="Times New Roman" panose="02020603050405020304" pitchFamily="18" charset="0"/>
                <a:cs typeface="Arial" panose="020B0604020202020204" pitchFamily="34" charset="0"/>
              </a:rPr>
              <a:t>. 1990;43(11):1221-1230.</a:t>
            </a:r>
          </a:p>
          <a:p>
            <a:pPr marL="228600" indent="-228600">
              <a:buFontTx/>
              <a:buChar char="•"/>
            </a:pPr>
            <a:r>
              <a:rPr lang="en-US" altLang="en-US" sz="1000" dirty="0" err="1">
                <a:latin typeface="Times New Roman" panose="02020603050405020304" pitchFamily="18" charset="0"/>
                <a:cs typeface="Arial" panose="020B0604020202020204" pitchFamily="34" charset="0"/>
              </a:rPr>
              <a:t>Trussel</a:t>
            </a:r>
            <a:r>
              <a:rPr lang="en-US" altLang="en-US" sz="1000" dirty="0">
                <a:latin typeface="Times New Roman" panose="02020603050405020304" pitchFamily="18" charset="0"/>
                <a:cs typeface="Arial" panose="020B0604020202020204" pitchFamily="34" charset="0"/>
              </a:rPr>
              <a:t> J. Contraceptive efficacy. In: Hatcher RA, </a:t>
            </a:r>
            <a:r>
              <a:rPr lang="en-US" altLang="en-US" sz="1000" dirty="0" err="1">
                <a:latin typeface="Times New Roman" panose="02020603050405020304" pitchFamily="18" charset="0"/>
                <a:cs typeface="Arial" panose="020B0604020202020204" pitchFamily="34" charset="0"/>
              </a:rPr>
              <a:t>Trussel</a:t>
            </a:r>
            <a:r>
              <a:rPr lang="en-US" altLang="en-US" sz="1000" dirty="0">
                <a:latin typeface="Times New Roman" panose="02020603050405020304" pitchFamily="18" charset="0"/>
                <a:cs typeface="Arial" panose="020B0604020202020204" pitchFamily="34" charset="0"/>
              </a:rPr>
              <a:t> J, Nelson AL, et al. Contraceptive Technology: 19th revised ed. New York, NY: Ardent Media, 2007. </a:t>
            </a:r>
          </a:p>
          <a:p>
            <a:pPr marL="228600" indent="-228600">
              <a:buFontTx/>
              <a:buChar char="•"/>
            </a:pPr>
            <a:r>
              <a:rPr lang="en-US" altLang="en-US" sz="1000" dirty="0" err="1">
                <a:latin typeface="Times New Roman" panose="02020603050405020304" pitchFamily="18" charset="0"/>
                <a:cs typeface="Arial" panose="020B0604020202020204" pitchFamily="34" charset="0"/>
              </a:rPr>
              <a:t>Trussel</a:t>
            </a:r>
            <a:r>
              <a:rPr lang="en-US" altLang="en-US" sz="1000" dirty="0">
                <a:latin typeface="Times New Roman" panose="02020603050405020304" pitchFamily="18" charset="0"/>
                <a:cs typeface="Arial" panose="020B0604020202020204" pitchFamily="34" charset="0"/>
              </a:rPr>
              <a:t> J, et al. Obesity and oral contraceptive pill failure. </a:t>
            </a:r>
            <a:r>
              <a:rPr lang="en-US" altLang="en-US" sz="1000" i="1" dirty="0">
                <a:latin typeface="Times New Roman" panose="02020603050405020304" pitchFamily="18" charset="0"/>
                <a:cs typeface="Arial" panose="020B0604020202020204" pitchFamily="34" charset="0"/>
              </a:rPr>
              <a:t>Contraception.</a:t>
            </a:r>
            <a:r>
              <a:rPr lang="en-US" altLang="en-US" sz="1000" dirty="0">
                <a:latin typeface="Times New Roman" panose="02020603050405020304" pitchFamily="18" charset="0"/>
                <a:cs typeface="Arial" panose="020B0604020202020204" pitchFamily="34" charset="0"/>
              </a:rPr>
              <a:t> 2009;79:334-338.</a:t>
            </a:r>
          </a:p>
          <a:p>
            <a:pPr marL="228600" indent="-228600">
              <a:buFontTx/>
              <a:buChar char="•"/>
            </a:pPr>
            <a:r>
              <a:rPr lang="en-US" altLang="en-US" sz="1000" dirty="0">
                <a:latin typeface="Times New Roman" panose="02020603050405020304" pitchFamily="18" charset="0"/>
                <a:cs typeface="Arial" panose="020B0604020202020204" pitchFamily="34" charset="0"/>
              </a:rPr>
              <a:t>WHO Medical Eligibility Criteria for Contraceptive Use, 3rd edition 2004.</a:t>
            </a:r>
          </a:p>
          <a:p>
            <a:pPr marL="228600" indent="-228600">
              <a:buFontTx/>
              <a:buChar char="•"/>
            </a:pPr>
            <a:endParaRPr lang="en-US" altLang="en-US" sz="1000" dirty="0">
              <a:latin typeface="Times New Roman" panose="02020603050405020304" pitchFamily="18" charset="0"/>
            </a:endParaRPr>
          </a:p>
          <a:p>
            <a:pPr marL="228600" indent="-228600"/>
            <a:r>
              <a:rPr lang="en-US" altLang="en-US" sz="1000" dirty="0">
                <a:latin typeface="Times New Roman" panose="02020603050405020304" pitchFamily="18" charset="0"/>
              </a:rPr>
              <a:t>---</a:t>
            </a:r>
          </a:p>
          <a:p>
            <a:pPr marL="228600" indent="-228600"/>
            <a:r>
              <a:rPr lang="en-US" altLang="en-US" sz="1000" dirty="0">
                <a:latin typeface="Times New Roman" panose="02020603050405020304" pitchFamily="18" charset="0"/>
              </a:rPr>
              <a:t>Original content for this slide submitted by ARHP</a:t>
            </a:r>
            <a:r>
              <a:rPr lang="ja-JP" altLang="en-US" sz="1000">
                <a:latin typeface="Times New Roman" panose="02020603050405020304" pitchFamily="18" charset="0"/>
              </a:rPr>
              <a:t>’</a:t>
            </a:r>
            <a:r>
              <a:rPr lang="en-US" altLang="ja-JP" sz="1000" dirty="0">
                <a:latin typeface="Times New Roman" panose="02020603050405020304" pitchFamily="18" charset="0"/>
              </a:rPr>
              <a:t>s Clinical Advisory Committee for </a:t>
            </a:r>
            <a:r>
              <a:rPr lang="en-US" altLang="ja-JP" sz="1000" i="1" dirty="0">
                <a:latin typeface="Times New Roman" panose="02020603050405020304" pitchFamily="18" charset="0"/>
              </a:rPr>
              <a:t>Choosing a Birth Control Method  </a:t>
            </a:r>
            <a:r>
              <a:rPr lang="en-US" altLang="ja-JP" sz="1000" dirty="0">
                <a:latin typeface="Times New Roman" panose="02020603050405020304" pitchFamily="18" charset="0"/>
              </a:rPr>
              <a:t>in May 2009. Original funding received from a collaboration of pharmaceutical companies including Bayer, </a:t>
            </a:r>
            <a:r>
              <a:rPr lang="en-US" altLang="ja-JP" sz="1000" dirty="0" err="1">
                <a:latin typeface="Times New Roman" panose="02020603050405020304" pitchFamily="18" charset="0"/>
              </a:rPr>
              <a:t>Duramed</a:t>
            </a:r>
            <a:r>
              <a:rPr lang="en-US" altLang="ja-JP" sz="1000" dirty="0">
                <a:latin typeface="Times New Roman" panose="02020603050405020304" pitchFamily="18" charset="0"/>
              </a:rPr>
              <a:t> and Schering Plough. This slide is available at </a:t>
            </a:r>
            <a:r>
              <a:rPr lang="en-US" altLang="ja-JP" sz="1000" dirty="0" err="1">
                <a:latin typeface="Times New Roman" panose="02020603050405020304" pitchFamily="18" charset="0"/>
              </a:rPr>
              <a:t>www.arhp.org</a:t>
            </a:r>
            <a:r>
              <a:rPr lang="en-US" altLang="ja-JP" sz="1000" dirty="0">
                <a:latin typeface="Times New Roman" panose="02020603050405020304" pitchFamily="18" charset="0"/>
              </a:rPr>
              <a:t>/core.</a:t>
            </a:r>
          </a:p>
          <a:p>
            <a:pPr marL="228600" indent="-228600"/>
            <a:endParaRPr lang="en-US" altLang="en-US" dirty="0">
              <a:latin typeface="Times New Roman" panose="02020603050405020304" pitchFamily="18" charset="0"/>
            </a:endParaRPr>
          </a:p>
        </p:txBody>
      </p:sp>
      <p:sp>
        <p:nvSpPr>
          <p:cNvPr id="110595" name="Slide Number Placeholder 3">
            <a:extLst>
              <a:ext uri="{FF2B5EF4-FFF2-40B4-BE49-F238E27FC236}">
                <a16:creationId xmlns:a16="http://schemas.microsoft.com/office/drawing/2014/main" id="{A53A7127-4C06-38F7-15EE-04C6C94F3B6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D8868D6-C52E-A14B-96A7-85822E1C513C}"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F5E211C4-C65B-A9D7-68A1-34936DB5978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AAA0657-0039-1C14-05EE-FF91FE239A03}"/>
              </a:ext>
            </a:extLst>
          </p:cNvPr>
          <p:cNvSpPr>
            <a:spLocks noGrp="1"/>
          </p:cNvSpPr>
          <p:nvPr>
            <p:ph type="body" idx="1"/>
          </p:nvPr>
        </p:nvSpPr>
        <p:spPr/>
        <p:txBody>
          <a:bodyPr/>
          <a:lstStyle/>
          <a:p>
            <a:pPr>
              <a:defRPr/>
            </a:pPr>
            <a:r>
              <a:rPr lang="en-US" dirty="0">
                <a:ea typeface="ＭＳ Ｐゴシック" charset="0"/>
                <a:cs typeface="+mn-cs"/>
              </a:rPr>
              <a:t>11% of women discontinued the pill in the first month  (19% of these women failed to adopt another method)</a:t>
            </a:r>
          </a:p>
          <a:p>
            <a:pPr>
              <a:defRPr/>
            </a:pPr>
            <a:endParaRPr lang="en-US" dirty="0">
              <a:ea typeface="ＭＳ Ｐゴシック" charset="0"/>
              <a:cs typeface="+mn-cs"/>
            </a:endParaRPr>
          </a:p>
          <a:p>
            <a:pPr>
              <a:defRPr/>
            </a:pPr>
            <a:r>
              <a:rPr lang="en-US" dirty="0">
                <a:ea typeface="ＭＳ Ｐゴシック" charset="0"/>
                <a:cs typeface="+mn-cs"/>
              </a:rPr>
              <a:t>One study with electronic chip showed that by the third cycle, 54% of women missed three or more pills.</a:t>
            </a:r>
          </a:p>
        </p:txBody>
      </p:sp>
      <p:sp>
        <p:nvSpPr>
          <p:cNvPr id="112643" name="Slide Number Placeholder 3">
            <a:extLst>
              <a:ext uri="{FF2B5EF4-FFF2-40B4-BE49-F238E27FC236}">
                <a16:creationId xmlns:a16="http://schemas.microsoft.com/office/drawing/2014/main" id="{C70925FE-868B-1157-6244-85AEA0045FD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B59529F-7831-3F40-B83F-41F860FBBB3F}"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75" indent="-231775"/>
            <a:r>
              <a:rPr lang="en-US" altLang="en-US" sz="1000" u="sng" dirty="0">
                <a:latin typeface="Times New Roman" panose="02020603050405020304" pitchFamily="18" charset="0"/>
              </a:rPr>
              <a:t>Talking Points</a:t>
            </a:r>
            <a:endParaRPr lang="en-US" altLang="en-US" sz="1000" dirty="0">
              <a:latin typeface="Times New Roman" panose="02020603050405020304" pitchFamily="18" charset="0"/>
              <a:cs typeface="Arial" panose="020B0604020202020204" pitchFamily="34" charset="0"/>
            </a:endParaRPr>
          </a:p>
          <a:p>
            <a:pPr marL="231775" indent="-231775">
              <a:lnSpc>
                <a:spcPct val="80000"/>
              </a:lnSpc>
              <a:buFontTx/>
              <a:buChar char="•"/>
            </a:pPr>
            <a:r>
              <a:rPr lang="en-US" altLang="en-US" sz="1000" dirty="0">
                <a:latin typeface="Times New Roman" panose="02020603050405020304" pitchFamily="18" charset="0"/>
                <a:cs typeface="Arial" panose="020B0604020202020204" pitchFamily="34" charset="0"/>
              </a:rPr>
              <a:t>Conventional initiation of OC use within 5 days of the beginning of the next menstrual cycle may mean a delay of several weeks between the time a woman receives her prescription and starts OC use. During this interval, up to 25% of women do not begin OCs after receiving the prescription.</a:t>
            </a:r>
          </a:p>
          <a:p>
            <a:pPr marL="231775" indent="-231775">
              <a:lnSpc>
                <a:spcPct val="80000"/>
              </a:lnSpc>
              <a:buFontTx/>
              <a:buChar char="•"/>
            </a:pPr>
            <a:r>
              <a:rPr lang="en-US" altLang="en-US" sz="1000" dirty="0">
                <a:latin typeface="Times New Roman" panose="02020603050405020304" pitchFamily="18" charset="0"/>
                <a:cs typeface="Arial" panose="020B0604020202020204" pitchFamily="34" charset="0"/>
              </a:rPr>
              <a:t>Consider the Quick Start method when initiating oral contraceptives, the patch, ring, injection, or implant. </a:t>
            </a:r>
          </a:p>
          <a:p>
            <a:pPr marL="695325" lvl="1" indent="-231775" eaLnBrk="1" hangingPunct="1">
              <a:spcBef>
                <a:spcPct val="0"/>
              </a:spcBef>
              <a:buFont typeface="Wingdings" pitchFamily="2" charset="2"/>
              <a:buChar char="§"/>
            </a:pPr>
            <a:r>
              <a:rPr lang="en-US" altLang="en-US" sz="1000" dirty="0">
                <a:latin typeface="Times New Roman" panose="02020603050405020304" pitchFamily="18" charset="0"/>
              </a:rPr>
              <a:t>If last menstrual period (LMP) was within the last 5 days, the method can be started immediately.</a:t>
            </a:r>
          </a:p>
          <a:p>
            <a:pPr marL="695325" lvl="1" indent="-231775" eaLnBrk="1" hangingPunct="1">
              <a:spcBef>
                <a:spcPct val="0"/>
              </a:spcBef>
              <a:buFont typeface="Wingdings" pitchFamily="2" charset="2"/>
              <a:buChar char="§"/>
            </a:pPr>
            <a:r>
              <a:rPr lang="en-US" altLang="en-US" sz="1000" dirty="0">
                <a:latin typeface="Times New Roman" panose="02020603050405020304" pitchFamily="18" charset="0"/>
              </a:rPr>
              <a:t>If LMP was more than 5 days ago and a pregnancy test is negative, assess the last episode of unprotected sex to determine if EC is required (or immediately insert copper IUD).</a:t>
            </a:r>
          </a:p>
          <a:p>
            <a:pPr marL="695325" lvl="1" indent="-231775" eaLnBrk="1" hangingPunct="1">
              <a:spcBef>
                <a:spcPct val="0"/>
              </a:spcBef>
              <a:buFont typeface="Wingdings" pitchFamily="2" charset="2"/>
              <a:buChar char="§"/>
            </a:pPr>
            <a:r>
              <a:rPr lang="en-US" altLang="en-US" sz="1000" dirty="0">
                <a:latin typeface="Times New Roman" panose="02020603050405020304" pitchFamily="18" charset="0"/>
              </a:rPr>
              <a:t>In unprotected sex within last 2 weeks, start the contraceptive method today and advise patient to return to the clinic for a pregnancy test in 3 weeks.</a:t>
            </a:r>
          </a:p>
          <a:p>
            <a:pPr marL="695325" lvl="1" indent="-231775" eaLnBrk="1" hangingPunct="1">
              <a:spcBef>
                <a:spcPct val="0"/>
              </a:spcBef>
              <a:buFont typeface="Wingdings" pitchFamily="2" charset="2"/>
              <a:buChar char="§"/>
            </a:pPr>
            <a:r>
              <a:rPr lang="en-US" altLang="en-US" sz="1000" dirty="0">
                <a:latin typeface="Times New Roman" panose="02020603050405020304" pitchFamily="18" charset="0"/>
              </a:rPr>
              <a:t>Instruct women who are using the pill, patch, ring, injection, or implant to use backup contraception for the first 7 days.</a:t>
            </a:r>
          </a:p>
          <a:p>
            <a:pPr marL="231775" indent="-231775">
              <a:lnSpc>
                <a:spcPct val="80000"/>
              </a:lnSpc>
              <a:buFontTx/>
              <a:buChar char="•"/>
            </a:pPr>
            <a:r>
              <a:rPr lang="en-US" altLang="en-US" sz="1000" dirty="0">
                <a:latin typeface="Times New Roman" panose="02020603050405020304" pitchFamily="18" charset="0"/>
                <a:cs typeface="Arial" panose="020B0604020202020204" pitchFamily="34" charset="0"/>
              </a:rPr>
              <a:t>Research shows that </a:t>
            </a:r>
            <a:r>
              <a:rPr lang="en-US" altLang="en-US" sz="1000" dirty="0">
                <a:latin typeface="Times New Roman" panose="02020603050405020304" pitchFamily="18" charset="0"/>
                <a:cs typeface="Arial" panose="020B0604020202020204" pitchFamily="34" charset="0"/>
                <a:sym typeface="Symbol" pitchFamily="2" charset="2"/>
              </a:rPr>
              <a:t>there are no significant differences in the number of bleeding-spotting days or any other bleeding parameter between the immediate and conventional starters.</a:t>
            </a:r>
          </a:p>
          <a:p>
            <a:pPr marL="231775" indent="-231775">
              <a:lnSpc>
                <a:spcPct val="80000"/>
              </a:lnSpc>
              <a:buFontTx/>
              <a:buChar char="•"/>
            </a:pPr>
            <a:r>
              <a:rPr lang="en-US" altLang="en-US" sz="1000" dirty="0">
                <a:latin typeface="Times New Roman" panose="02020603050405020304" pitchFamily="18" charset="0"/>
                <a:cs typeface="Arial" panose="020B0604020202020204" pitchFamily="34" charset="0"/>
              </a:rPr>
              <a:t>The Quick Start method:</a:t>
            </a:r>
          </a:p>
          <a:p>
            <a:pPr marL="695325" lvl="1" indent="-231775" eaLnBrk="1" hangingPunct="1">
              <a:spcBef>
                <a:spcPct val="0"/>
              </a:spcBef>
              <a:buFont typeface="Wingdings" pitchFamily="2" charset="2"/>
              <a:buChar char="§"/>
            </a:pPr>
            <a:r>
              <a:rPr lang="en-US" altLang="en-US" sz="1000" dirty="0">
                <a:latin typeface="Times New Roman" panose="02020603050405020304" pitchFamily="18" charset="0"/>
              </a:rPr>
              <a:t>Significantly improves the continuation rate for OCs. </a:t>
            </a:r>
          </a:p>
          <a:p>
            <a:pPr marL="695325" lvl="1" indent="-231775" eaLnBrk="1" hangingPunct="1">
              <a:spcBef>
                <a:spcPct val="0"/>
              </a:spcBef>
              <a:buFont typeface="Wingdings" pitchFamily="2" charset="2"/>
              <a:buChar char="§"/>
            </a:pPr>
            <a:r>
              <a:rPr lang="en-US" altLang="en-US" sz="1000" dirty="0">
                <a:latin typeface="Times New Roman" panose="02020603050405020304" pitchFamily="18" charset="0"/>
              </a:rPr>
              <a:t>Produces better compliance at 3 months in adolescents.</a:t>
            </a:r>
          </a:p>
          <a:p>
            <a:pPr marL="695325" lvl="1" indent="-231775" eaLnBrk="1" hangingPunct="1">
              <a:spcBef>
                <a:spcPct val="0"/>
              </a:spcBef>
              <a:buFont typeface="Wingdings" pitchFamily="2" charset="2"/>
              <a:buChar char="§"/>
            </a:pPr>
            <a:r>
              <a:rPr lang="en-US" altLang="en-US" sz="1000" dirty="0">
                <a:latin typeface="Times New Roman" panose="02020603050405020304" pitchFamily="18" charset="0"/>
              </a:rPr>
              <a:t>Reduces the likelihood of additional and a potential unplanned pregnancy</a:t>
            </a:r>
          </a:p>
          <a:p>
            <a:pPr marL="231775" indent="-231775"/>
            <a:endParaRPr lang="en-US" altLang="en-US" sz="1000" u="sng" dirty="0">
              <a:latin typeface="Times New Roman" panose="02020603050405020304" pitchFamily="18" charset="0"/>
              <a:cs typeface="Arial" panose="020B0604020202020204" pitchFamily="34" charset="0"/>
            </a:endParaRPr>
          </a:p>
          <a:p>
            <a:pPr marL="231775" indent="-231775"/>
            <a:r>
              <a:rPr lang="en-US" altLang="en-US" sz="1000" u="sng" dirty="0">
                <a:latin typeface="Times New Roman" panose="02020603050405020304" pitchFamily="18" charset="0"/>
                <a:cs typeface="Arial" panose="020B0604020202020204" pitchFamily="34" charset="0"/>
              </a:rPr>
              <a:t>References</a:t>
            </a:r>
            <a:endParaRPr lang="en-US" altLang="en-US" sz="1000" dirty="0">
              <a:latin typeface="Times New Roman" panose="02020603050405020304" pitchFamily="18" charset="0"/>
              <a:cs typeface="Arial" panose="020B0604020202020204" pitchFamily="34" charset="0"/>
            </a:endParaRPr>
          </a:p>
          <a:p>
            <a:pPr marL="231775" indent="-231775" eaLnBrk="1" hangingPunct="1">
              <a:spcBef>
                <a:spcPct val="0"/>
              </a:spcBef>
              <a:buFontTx/>
              <a:buChar char="•"/>
            </a:pPr>
            <a:r>
              <a:rPr lang="en-US" altLang="en-US" sz="1000" dirty="0">
                <a:latin typeface="Times New Roman" panose="02020603050405020304" pitchFamily="18" charset="0"/>
                <a:cs typeface="Arial" panose="020B0604020202020204" pitchFamily="34" charset="0"/>
              </a:rPr>
              <a:t>Lara-Torre E, Schroeder B. Adolescent compliance and side effects with quick start initiation of oral contraceptive pills. </a:t>
            </a:r>
            <a:r>
              <a:rPr lang="en-US" altLang="en-US" sz="1000" i="1" dirty="0">
                <a:latin typeface="Times New Roman" panose="02020603050405020304" pitchFamily="18" charset="0"/>
                <a:cs typeface="Arial" panose="020B0604020202020204" pitchFamily="34" charset="0"/>
              </a:rPr>
              <a:t>Contraception</a:t>
            </a:r>
            <a:r>
              <a:rPr lang="en-US" altLang="en-US" sz="1000" dirty="0">
                <a:latin typeface="Times New Roman" panose="02020603050405020304" pitchFamily="18" charset="0"/>
                <a:cs typeface="Arial" panose="020B0604020202020204" pitchFamily="34" charset="0"/>
              </a:rPr>
              <a:t>. 2002;66:81-5.</a:t>
            </a:r>
          </a:p>
          <a:p>
            <a:pPr marL="231775" indent="-231775" eaLnBrk="1" hangingPunct="1">
              <a:spcBef>
                <a:spcPct val="0"/>
              </a:spcBef>
              <a:buFontTx/>
              <a:buChar char="•"/>
            </a:pPr>
            <a:r>
              <a:rPr lang="en-US" altLang="en-US" sz="1000" dirty="0">
                <a:latin typeface="Times New Roman" panose="02020603050405020304" pitchFamily="18" charset="0"/>
                <a:cs typeface="Arial" panose="020B0604020202020204" pitchFamily="34" charset="0"/>
              </a:rPr>
              <a:t>Leeman L. Medical barriers to effective contraception. </a:t>
            </a:r>
            <a:r>
              <a:rPr lang="en-US" altLang="en-US" sz="1000" i="1" dirty="0" err="1">
                <a:latin typeface="Times New Roman" panose="02020603050405020304" pitchFamily="18" charset="0"/>
                <a:cs typeface="Arial" panose="020B0604020202020204" pitchFamily="34" charset="0"/>
              </a:rPr>
              <a:t>Obstet</a:t>
            </a:r>
            <a:r>
              <a:rPr lang="en-US" altLang="en-US" sz="1000" i="1" dirty="0">
                <a:latin typeface="Times New Roman" panose="02020603050405020304" pitchFamily="18" charset="0"/>
                <a:cs typeface="Arial" panose="020B0604020202020204" pitchFamily="34" charset="0"/>
              </a:rPr>
              <a:t> </a:t>
            </a:r>
            <a:r>
              <a:rPr lang="en-US" altLang="en-US" sz="1000" i="1" dirty="0" err="1">
                <a:latin typeface="Times New Roman" panose="02020603050405020304" pitchFamily="18" charset="0"/>
                <a:cs typeface="Arial" panose="020B0604020202020204" pitchFamily="34" charset="0"/>
              </a:rPr>
              <a:t>Gynecol</a:t>
            </a:r>
            <a:r>
              <a:rPr lang="en-US" altLang="en-US" sz="1000" i="1" dirty="0">
                <a:latin typeface="Times New Roman" panose="02020603050405020304" pitchFamily="18" charset="0"/>
                <a:cs typeface="Arial" panose="020B0604020202020204" pitchFamily="34" charset="0"/>
              </a:rPr>
              <a:t> Clin N Am</a:t>
            </a:r>
            <a:r>
              <a:rPr lang="en-US" altLang="en-US" sz="1000" dirty="0">
                <a:latin typeface="Times New Roman" panose="02020603050405020304" pitchFamily="18" charset="0"/>
                <a:cs typeface="Arial" panose="020B0604020202020204" pitchFamily="34" charset="0"/>
              </a:rPr>
              <a:t>. 2007;34:19-29.</a:t>
            </a:r>
          </a:p>
          <a:p>
            <a:pPr marL="231775" indent="-231775" eaLnBrk="1" hangingPunct="1">
              <a:spcBef>
                <a:spcPct val="0"/>
              </a:spcBef>
              <a:buFontTx/>
              <a:buChar char="•"/>
            </a:pPr>
            <a:r>
              <a:rPr lang="en-US" altLang="en-US" sz="1000" dirty="0" err="1">
                <a:latin typeface="Times New Roman" panose="02020603050405020304" pitchFamily="18" charset="0"/>
                <a:cs typeface="Arial" panose="020B0604020202020204" pitchFamily="34" charset="0"/>
              </a:rPr>
              <a:t>Westoff</a:t>
            </a:r>
            <a:r>
              <a:rPr lang="en-US" altLang="en-US" sz="1000" dirty="0">
                <a:latin typeface="Times New Roman" panose="02020603050405020304" pitchFamily="18" charset="0"/>
                <a:cs typeface="Arial" panose="020B0604020202020204" pitchFamily="34" charset="0"/>
              </a:rPr>
              <a:t> C, Kerns J, </a:t>
            </a:r>
            <a:r>
              <a:rPr lang="en-US" altLang="en-US" sz="1000" dirty="0" err="1">
                <a:latin typeface="Times New Roman" panose="02020603050405020304" pitchFamily="18" charset="0"/>
                <a:cs typeface="Arial" panose="020B0604020202020204" pitchFamily="34" charset="0"/>
              </a:rPr>
              <a:t>Morroni</a:t>
            </a:r>
            <a:r>
              <a:rPr lang="en-US" altLang="en-US" sz="1000" dirty="0">
                <a:latin typeface="Times New Roman" panose="02020603050405020304" pitchFamily="18" charset="0"/>
                <a:cs typeface="Arial" panose="020B0604020202020204" pitchFamily="34" charset="0"/>
              </a:rPr>
              <a:t> C, et al. Quick start: novel oral contraceptive initiation method. </a:t>
            </a:r>
            <a:r>
              <a:rPr lang="en-US" altLang="en-US" sz="1000" i="1" dirty="0">
                <a:latin typeface="Times New Roman" panose="02020603050405020304" pitchFamily="18" charset="0"/>
                <a:cs typeface="Arial" panose="020B0604020202020204" pitchFamily="34" charset="0"/>
              </a:rPr>
              <a:t>Contraception.</a:t>
            </a:r>
            <a:r>
              <a:rPr lang="en-US" altLang="en-US" sz="1000" dirty="0">
                <a:latin typeface="Times New Roman" panose="02020603050405020304" pitchFamily="18" charset="0"/>
                <a:cs typeface="Arial" panose="020B0604020202020204" pitchFamily="34" charset="0"/>
              </a:rPr>
              <a:t> 2002;66:141-5.</a:t>
            </a:r>
          </a:p>
          <a:p>
            <a:pPr marL="231775" indent="-231775"/>
            <a:endParaRPr lang="en-US" altLang="en-US" sz="1000" dirty="0">
              <a:latin typeface="Times New Roman" panose="02020603050405020304" pitchFamily="18" charset="0"/>
            </a:endParaRPr>
          </a:p>
          <a:p>
            <a:pPr marL="231775" indent="-231775"/>
            <a:r>
              <a:rPr lang="en-US" altLang="en-US" sz="1000" dirty="0">
                <a:latin typeface="Times New Roman" panose="02020603050405020304" pitchFamily="18" charset="0"/>
              </a:rPr>
              <a:t>---</a:t>
            </a:r>
          </a:p>
          <a:p>
            <a:pPr marL="231775" indent="-231775"/>
            <a:r>
              <a:rPr lang="en-US" altLang="en-US" sz="1000" dirty="0">
                <a:latin typeface="Times New Roman" panose="02020603050405020304" pitchFamily="18" charset="0"/>
              </a:rPr>
              <a:t>Original content for this slide submitted by ARHP</a:t>
            </a:r>
            <a:r>
              <a:rPr lang="ja-JP" altLang="en-US" sz="1000">
                <a:latin typeface="Times New Roman" panose="02020603050405020304" pitchFamily="18" charset="0"/>
              </a:rPr>
              <a:t>’</a:t>
            </a:r>
            <a:r>
              <a:rPr lang="en-US" altLang="ja-JP" sz="1000" dirty="0">
                <a:latin typeface="Times New Roman" panose="02020603050405020304" pitchFamily="18" charset="0"/>
              </a:rPr>
              <a:t>s Clinical Advisory Committee for </a:t>
            </a:r>
            <a:r>
              <a:rPr lang="en-US" altLang="ja-JP" sz="1000" i="1" dirty="0">
                <a:latin typeface="Times New Roman" panose="02020603050405020304" pitchFamily="18" charset="0"/>
              </a:rPr>
              <a:t>Choosing a Birth Control Method  </a:t>
            </a:r>
            <a:r>
              <a:rPr lang="en-US" altLang="ja-JP" sz="1000" dirty="0">
                <a:latin typeface="Times New Roman" panose="02020603050405020304" pitchFamily="18" charset="0"/>
              </a:rPr>
              <a:t>in May 2009. Original funding received from a collaboration of pharmaceutical companies including Bayer, </a:t>
            </a:r>
            <a:r>
              <a:rPr lang="en-US" altLang="ja-JP" sz="1000" dirty="0" err="1">
                <a:latin typeface="Times New Roman" panose="02020603050405020304" pitchFamily="18" charset="0"/>
              </a:rPr>
              <a:t>Duramed</a:t>
            </a:r>
            <a:r>
              <a:rPr lang="en-US" altLang="ja-JP" sz="1000" dirty="0">
                <a:latin typeface="Times New Roman" panose="02020603050405020304" pitchFamily="18" charset="0"/>
              </a:rPr>
              <a:t> and Schering Plough. This slide is available at </a:t>
            </a:r>
            <a:r>
              <a:rPr lang="en-US" altLang="ja-JP" sz="1000" dirty="0" err="1">
                <a:latin typeface="Times New Roman" panose="02020603050405020304" pitchFamily="18" charset="0"/>
              </a:rPr>
              <a:t>www.arhp.org</a:t>
            </a:r>
            <a:r>
              <a:rPr lang="en-US" altLang="ja-JP" sz="1000" dirty="0">
                <a:latin typeface="Times New Roman" panose="02020603050405020304" pitchFamily="18" charset="0"/>
              </a:rPr>
              <a:t>/core.</a:t>
            </a:r>
          </a:p>
          <a:p>
            <a:pPr marL="231775" indent="-231775" eaLnBrk="1" hangingPunct="1">
              <a:spcBef>
                <a:spcPct val="0"/>
              </a:spcBef>
              <a:buFontTx/>
              <a:buChar char="•"/>
            </a:pPr>
            <a:endParaRPr lang="en-US" altLang="en-US" sz="1000" dirty="0">
              <a:latin typeface="Times New Roman" panose="02020603050405020304" pitchFamily="18" charset="0"/>
              <a:cs typeface="Arial" panose="020B0604020202020204" pitchFamily="34" charset="0"/>
            </a:endParaRPr>
          </a:p>
          <a:p>
            <a:pPr marL="231775" indent="-231775"/>
            <a:endParaRPr lang="en-US" altLang="en-US" sz="1000" dirty="0">
              <a:latin typeface="Times New Roman" panose="02020603050405020304" pitchFamily="18" charset="0"/>
              <a:cs typeface="Arial" panose="020B0604020202020204" pitchFamily="34" charset="0"/>
            </a:endParaRPr>
          </a:p>
          <a:p>
            <a:pPr marL="231775" indent="-231775"/>
            <a:endParaRPr lang="en-US" altLang="en-US" sz="100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2C7814-3679-4037-A198-E0DDEE6C470A}" type="slidenum">
              <a:rPr lang="en-US" smtClean="0"/>
              <a:t>30</a:t>
            </a:fld>
            <a:endParaRPr lang="en-US"/>
          </a:p>
        </p:txBody>
      </p:sp>
    </p:spTree>
    <p:extLst>
      <p:ext uri="{BB962C8B-B14F-4D97-AF65-F5344CB8AC3E}">
        <p14:creationId xmlns:p14="http://schemas.microsoft.com/office/powerpoint/2010/main" val="386759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98800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Number Placeholder 6">
            <a:extLst>
              <a:ext uri="{FF2B5EF4-FFF2-40B4-BE49-F238E27FC236}">
                <a16:creationId xmlns:a16="http://schemas.microsoft.com/office/drawing/2014/main" id="{26F707F5-A88E-FE08-CAB5-4B8F172074F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14DF00C-E474-DA4A-B625-1C872C87AEC6}" type="slidenum">
              <a:rPr lang="en-US" altLang="en-US" smtClean="0"/>
              <a:pPr eaLnBrk="1" hangingPunct="1"/>
              <a:t>31</a:t>
            </a:fld>
            <a:endParaRPr lang="en-US" altLang="en-US"/>
          </a:p>
        </p:txBody>
      </p:sp>
      <p:sp>
        <p:nvSpPr>
          <p:cNvPr id="154626" name="Rectangle 2">
            <a:extLst>
              <a:ext uri="{FF2B5EF4-FFF2-40B4-BE49-F238E27FC236}">
                <a16:creationId xmlns:a16="http://schemas.microsoft.com/office/drawing/2014/main" id="{9D16813F-5ECF-DF2D-47DB-BB5DF22E8D09}"/>
              </a:ext>
            </a:extLst>
          </p:cNvPr>
          <p:cNvSpPr>
            <a:spLocks noGrp="1" noRot="1" noChangeAspect="1" noChangeArrowheads="1" noTextEdit="1"/>
          </p:cNvSpPr>
          <p:nvPr>
            <p:ph type="sldImg"/>
          </p:nvPr>
        </p:nvSpPr>
        <p:spPr>
          <a:solidFill>
            <a:srgbClr val="FFFFFF"/>
          </a:solidFill>
          <a:ln/>
        </p:spPr>
      </p:sp>
      <p:sp>
        <p:nvSpPr>
          <p:cNvPr id="154627" name="Rectangle 3">
            <a:extLst>
              <a:ext uri="{FF2B5EF4-FFF2-40B4-BE49-F238E27FC236}">
                <a16:creationId xmlns:a16="http://schemas.microsoft.com/office/drawing/2014/main" id="{34E82A27-9479-5A50-BE12-EC252BB12AF6}"/>
              </a:ext>
            </a:extLst>
          </p:cNvPr>
          <p:cNvSpPr>
            <a:spLocks noGrp="1" noChangeArrowheads="1"/>
          </p:cNvSpPr>
          <p:nvPr>
            <p:ph type="body" idx="1"/>
          </p:nvPr>
        </p:nvSpPr>
        <p:spPr>
          <a:xfrm>
            <a:off x="466725" y="4416425"/>
            <a:ext cx="6154738" cy="4492625"/>
          </a:xfrm>
          <a:solidFill>
            <a:srgbClr val="FFFFFF"/>
          </a:solidFill>
          <a:ln>
            <a:solidFill>
              <a:srgbClr val="000000"/>
            </a:solidFill>
            <a:miter lim="800000"/>
            <a:headEnd/>
            <a:tailEnd/>
          </a:ln>
        </p:spPr>
        <p:txBody>
          <a:bodyPr/>
          <a:lstStyle/>
          <a:p>
            <a:pPr marL="231775" indent="-231775"/>
            <a:r>
              <a:rPr lang="en-US" altLang="en-US" sz="1000" u="sng">
                <a:latin typeface="Times New Roman" panose="02020603050405020304" pitchFamily="18" charset="0"/>
              </a:rPr>
              <a:t>Talking Points</a:t>
            </a:r>
          </a:p>
          <a:p>
            <a:pPr marL="231775" indent="-231775" eaLnBrk="1" hangingPunct="1">
              <a:spcBef>
                <a:spcPct val="0"/>
              </a:spcBef>
              <a:buFontTx/>
              <a:buChar char="•"/>
            </a:pPr>
            <a:r>
              <a:rPr lang="en-US" altLang="en-US" sz="1000">
                <a:latin typeface="Times New Roman" panose="02020603050405020304" pitchFamily="18" charset="0"/>
                <a:cs typeface="Arial" panose="020B0604020202020204" pitchFamily="34" charset="0"/>
              </a:rPr>
              <a:t>Oral contraceptives are not teratogenic and will not produce adverse fetal effects. </a:t>
            </a:r>
          </a:p>
          <a:p>
            <a:pPr marL="231775" indent="-231775" eaLnBrk="1" hangingPunct="1">
              <a:spcBef>
                <a:spcPct val="0"/>
              </a:spcBef>
              <a:buFontTx/>
              <a:buChar char="•"/>
            </a:pPr>
            <a:r>
              <a:rPr lang="en-US" altLang="en-US" sz="1000">
                <a:latin typeface="Times New Roman" panose="02020603050405020304" pitchFamily="18" charset="0"/>
                <a:cs typeface="Arial" panose="020B0604020202020204" pitchFamily="34" charset="0"/>
              </a:rPr>
              <a:t>WHO, Planned Parenthood, and ACOG support unbundling services and not linking the provision of contraception with a pelvic exam, Pap smear, or STI screening. </a:t>
            </a:r>
          </a:p>
          <a:p>
            <a:pPr marL="935038" lvl="1" indent="-219075" eaLnBrk="1" hangingPunct="1">
              <a:spcBef>
                <a:spcPct val="0"/>
              </a:spcBef>
              <a:buFont typeface="Wingdings" pitchFamily="2" charset="2"/>
              <a:buChar char="§"/>
            </a:pPr>
            <a:r>
              <a:rPr lang="en-US" altLang="en-US" sz="1000">
                <a:latin typeface="Times New Roman" panose="02020603050405020304" pitchFamily="18" charset="0"/>
              </a:rPr>
              <a:t>Oral contraceptives are not linked to cervical cancer or infection—no need for Pap smear or STI screening before OCs are started. </a:t>
            </a:r>
          </a:p>
          <a:p>
            <a:pPr marL="935038" lvl="1" indent="-219075" eaLnBrk="1" hangingPunct="1">
              <a:spcBef>
                <a:spcPct val="0"/>
              </a:spcBef>
              <a:buFont typeface="Wingdings" pitchFamily="2" charset="2"/>
              <a:buChar char="§"/>
            </a:pPr>
            <a:r>
              <a:rPr lang="en-US" altLang="en-US" sz="1000">
                <a:latin typeface="Times New Roman" panose="02020603050405020304" pitchFamily="18" charset="0"/>
              </a:rPr>
              <a:t>Pelvic exams are not a requirement for starting hormonal contraception. </a:t>
            </a:r>
          </a:p>
          <a:p>
            <a:pPr marL="935038" lvl="1" indent="-219075" eaLnBrk="1" hangingPunct="1">
              <a:spcBef>
                <a:spcPct val="0"/>
              </a:spcBef>
              <a:buFont typeface="Wingdings" pitchFamily="2" charset="2"/>
              <a:buChar char="§"/>
            </a:pPr>
            <a:r>
              <a:rPr lang="en-US" altLang="en-US" sz="1000">
                <a:latin typeface="Times New Roman" panose="02020603050405020304" pitchFamily="18" charset="0"/>
              </a:rPr>
              <a:t>ACOG recommends delaying the first Pap smear until 3 years after sexual activity starts or age 21.</a:t>
            </a:r>
          </a:p>
          <a:p>
            <a:pPr marL="935038" lvl="1" indent="-219075" eaLnBrk="1" hangingPunct="1">
              <a:spcBef>
                <a:spcPct val="0"/>
              </a:spcBef>
              <a:buFont typeface="Wingdings" pitchFamily="2" charset="2"/>
              <a:buChar char="§"/>
            </a:pPr>
            <a:r>
              <a:rPr lang="en-US" altLang="en-US" sz="1000">
                <a:latin typeface="Times New Roman" panose="02020603050405020304" pitchFamily="18" charset="0"/>
              </a:rPr>
              <a:t>WHO guidelines state that measuring blood pressure before OCs are started is desirable but that OCs should not be denied if blood pressure cannot be measured. </a:t>
            </a:r>
          </a:p>
          <a:p>
            <a:pPr marL="231775" indent="-231775"/>
            <a:endParaRPr lang="en-US" altLang="en-US" sz="1000" u="sng">
              <a:latin typeface="Times New Roman" panose="02020603050405020304" pitchFamily="18" charset="0"/>
              <a:cs typeface="Arial" panose="020B0604020202020204" pitchFamily="34" charset="0"/>
            </a:endParaRPr>
          </a:p>
          <a:p>
            <a:pPr marL="231775" indent="-231775"/>
            <a:r>
              <a:rPr lang="en-US" altLang="en-US" sz="1000" u="sng">
                <a:latin typeface="Times New Roman" panose="02020603050405020304" pitchFamily="18" charset="0"/>
                <a:cs typeface="Arial" panose="020B0604020202020204" pitchFamily="34" charset="0"/>
              </a:rPr>
              <a:t>References</a:t>
            </a:r>
          </a:p>
          <a:p>
            <a:pPr marL="231775" indent="-231775" eaLnBrk="1" hangingPunct="1">
              <a:spcBef>
                <a:spcPct val="0"/>
              </a:spcBef>
              <a:buFontTx/>
              <a:buChar char="•"/>
            </a:pPr>
            <a:r>
              <a:rPr lang="en-US" altLang="en-US" sz="1000">
                <a:latin typeface="Times New Roman" panose="02020603050405020304" pitchFamily="18" charset="0"/>
                <a:cs typeface="Arial" panose="020B0604020202020204" pitchFamily="34" charset="0"/>
              </a:rPr>
              <a:t>ACOG practice bulletin. Cervical cytology screening. </a:t>
            </a:r>
            <a:r>
              <a:rPr lang="en-US" altLang="en-US" sz="1000" i="1">
                <a:latin typeface="Times New Roman" panose="02020603050405020304" pitchFamily="18" charset="0"/>
                <a:cs typeface="Arial" panose="020B0604020202020204" pitchFamily="34" charset="0"/>
              </a:rPr>
              <a:t>Int J Gynaecol Obstet</a:t>
            </a:r>
            <a:r>
              <a:rPr lang="en-US" altLang="en-US" sz="1000">
                <a:latin typeface="Times New Roman" panose="02020603050405020304" pitchFamily="18" charset="0"/>
                <a:cs typeface="Arial" panose="020B0604020202020204" pitchFamily="34" charset="0"/>
              </a:rPr>
              <a:t>. 2003;83(45):237-47.</a:t>
            </a:r>
          </a:p>
          <a:p>
            <a:pPr marL="231775" indent="-231775" eaLnBrk="1" hangingPunct="1">
              <a:spcBef>
                <a:spcPct val="0"/>
              </a:spcBef>
              <a:buFontTx/>
              <a:buChar char="•"/>
            </a:pPr>
            <a:r>
              <a:rPr lang="en-US" altLang="en-US" sz="1000">
                <a:latin typeface="Times New Roman" panose="02020603050405020304" pitchFamily="18" charset="0"/>
                <a:cs typeface="Arial" panose="020B0604020202020204" pitchFamily="34" charset="0"/>
              </a:rPr>
              <a:t>Leeman L. Medical barriers to effective contraception. </a:t>
            </a:r>
            <a:r>
              <a:rPr lang="en-US" altLang="en-US" sz="1000" i="1">
                <a:latin typeface="Times New Roman" panose="02020603050405020304" pitchFamily="18" charset="0"/>
                <a:cs typeface="Arial" panose="020B0604020202020204" pitchFamily="34" charset="0"/>
              </a:rPr>
              <a:t>Obstet Gynecol Clin N Am</a:t>
            </a:r>
            <a:r>
              <a:rPr lang="en-US" altLang="en-US" sz="1000">
                <a:latin typeface="Times New Roman" panose="02020603050405020304" pitchFamily="18" charset="0"/>
                <a:cs typeface="Arial" panose="020B0604020202020204" pitchFamily="34" charset="0"/>
              </a:rPr>
              <a:t>. 2007;34:19-29.</a:t>
            </a:r>
          </a:p>
          <a:p>
            <a:pPr marL="231775" indent="-231775" eaLnBrk="1" hangingPunct="1">
              <a:spcBef>
                <a:spcPct val="0"/>
              </a:spcBef>
              <a:buFontTx/>
              <a:buChar char="•"/>
            </a:pPr>
            <a:r>
              <a:rPr lang="en-US" altLang="en-US" sz="1000">
                <a:latin typeface="Times New Roman" panose="02020603050405020304" pitchFamily="18" charset="0"/>
                <a:cs typeface="Arial" panose="020B0604020202020204" pitchFamily="34" charset="0"/>
              </a:rPr>
              <a:t>Stewart FH, Harper CC, Ellertson CE, et al. Clinical breast and pelvic examination requirements for hormonal contraception: current practice vs evidence. </a:t>
            </a:r>
            <a:r>
              <a:rPr lang="en-US" altLang="en-US" sz="1000" i="1">
                <a:latin typeface="Times New Roman" panose="02020603050405020304" pitchFamily="18" charset="0"/>
                <a:cs typeface="Arial" panose="020B0604020202020204" pitchFamily="34" charset="0"/>
              </a:rPr>
              <a:t>JAMA</a:t>
            </a:r>
            <a:r>
              <a:rPr lang="en-US" altLang="en-US" sz="1000">
                <a:latin typeface="Times New Roman" panose="02020603050405020304" pitchFamily="18" charset="0"/>
                <a:cs typeface="Arial" panose="020B0604020202020204" pitchFamily="34" charset="0"/>
              </a:rPr>
              <a:t>. 2001;285:2232-9.</a:t>
            </a:r>
          </a:p>
          <a:p>
            <a:pPr marL="231775" indent="-231775" eaLnBrk="1" hangingPunct="1">
              <a:spcBef>
                <a:spcPct val="0"/>
              </a:spcBef>
              <a:buFontTx/>
              <a:buChar char="•"/>
            </a:pPr>
            <a:r>
              <a:rPr lang="en-US" altLang="en-US" sz="1000">
                <a:latin typeface="Times New Roman" panose="02020603050405020304" pitchFamily="18" charset="0"/>
                <a:cs typeface="Arial" panose="020B0604020202020204" pitchFamily="34" charset="0"/>
              </a:rPr>
              <a:t>World Health Organization. Medical eligibility requirements for contraceptive use. 3</a:t>
            </a:r>
            <a:r>
              <a:rPr lang="en-US" altLang="en-US" sz="1000" baseline="30000">
                <a:latin typeface="Times New Roman" panose="02020603050405020304" pitchFamily="18" charset="0"/>
                <a:cs typeface="Arial" panose="020B0604020202020204" pitchFamily="34" charset="0"/>
              </a:rPr>
              <a:t>rd</a:t>
            </a:r>
            <a:r>
              <a:rPr lang="en-US" altLang="en-US" sz="1000">
                <a:latin typeface="Times New Roman" panose="02020603050405020304" pitchFamily="18" charset="0"/>
                <a:cs typeface="Arial" panose="020B0604020202020204" pitchFamily="34" charset="0"/>
              </a:rPr>
              <a:t> edition. 2004. Geneva, Switzerland. </a:t>
            </a:r>
          </a:p>
          <a:p>
            <a:pPr marL="231775" indent="-231775"/>
            <a:endParaRPr lang="en-US" altLang="en-US" sz="1000">
              <a:latin typeface="Times New Roman" panose="02020603050405020304" pitchFamily="18" charset="0"/>
            </a:endParaRPr>
          </a:p>
          <a:p>
            <a:pPr marL="231775" indent="-231775"/>
            <a:r>
              <a:rPr lang="en-US" altLang="en-US" sz="1000">
                <a:latin typeface="Times New Roman" panose="02020603050405020304" pitchFamily="18" charset="0"/>
              </a:rPr>
              <a:t>---</a:t>
            </a:r>
          </a:p>
          <a:p>
            <a:pPr marL="231775" indent="-231775"/>
            <a:r>
              <a:rPr lang="en-US" altLang="en-US" sz="1000">
                <a:latin typeface="Times New Roman" panose="02020603050405020304" pitchFamily="18" charset="0"/>
              </a:rPr>
              <a:t>Original content for this slide submitted by ARHP</a:t>
            </a:r>
            <a:r>
              <a:rPr lang="ja-JP" altLang="en-US" sz="1000">
                <a:latin typeface="Times New Roman" panose="02020603050405020304" pitchFamily="18" charset="0"/>
              </a:rPr>
              <a:t>’</a:t>
            </a:r>
            <a:r>
              <a:rPr lang="en-US" altLang="ja-JP" sz="1000">
                <a:latin typeface="Times New Roman" panose="02020603050405020304" pitchFamily="18" charset="0"/>
              </a:rPr>
              <a:t>s Clinical Advisory Committee for </a:t>
            </a:r>
            <a:r>
              <a:rPr lang="en-US" altLang="ja-JP" sz="1000" i="1">
                <a:latin typeface="Times New Roman" panose="02020603050405020304" pitchFamily="18" charset="0"/>
              </a:rPr>
              <a:t>Choosing a Birth Control Method  </a:t>
            </a:r>
            <a:r>
              <a:rPr lang="en-US" altLang="ja-JP" sz="1000">
                <a:latin typeface="Times New Roman" panose="02020603050405020304" pitchFamily="18" charset="0"/>
              </a:rPr>
              <a:t>in May 2009. Original funding received from a collaboration of pharmaceutical companies including Bayer, Duramed and Schering Plough. This slide is available at www.arhp.org/core.</a:t>
            </a:r>
          </a:p>
          <a:p>
            <a:pPr marL="231775" indent="-231775" eaLnBrk="1" hangingPunct="1">
              <a:spcBef>
                <a:spcPct val="0"/>
              </a:spcBef>
              <a:buFontTx/>
              <a:buChar char="•"/>
            </a:pPr>
            <a:endParaRPr lang="en-US" altLang="en-US" sz="1000" b="1">
              <a:latin typeface="Arial" panose="020B0604020202020204" pitchFamily="34" charset="0"/>
              <a:cs typeface="Arial" panose="020B0604020202020204" pitchFamily="34" charset="0"/>
            </a:endParaRPr>
          </a:p>
          <a:p>
            <a:pPr marL="231775" indent="-231775"/>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a:extLst>
              <a:ext uri="{FF2B5EF4-FFF2-40B4-BE49-F238E27FC236}">
                <a16:creationId xmlns:a16="http://schemas.microsoft.com/office/drawing/2014/main" id="{C206EDDC-A145-B920-DFA9-36C498C5982D}"/>
              </a:ext>
            </a:extLst>
          </p:cNvPr>
          <p:cNvSpPr>
            <a:spLocks noGrp="1" noRot="1" noChangeAspect="1" noChangeArrowheads="1" noTextEdit="1"/>
          </p:cNvSpPr>
          <p:nvPr>
            <p:ph type="sldImg"/>
          </p:nvPr>
        </p:nvSpPr>
        <p:spPr>
          <a:ln/>
        </p:spPr>
      </p:sp>
      <p:sp>
        <p:nvSpPr>
          <p:cNvPr id="116738" name="Notes Placeholder 2">
            <a:extLst>
              <a:ext uri="{FF2B5EF4-FFF2-40B4-BE49-F238E27FC236}">
                <a16:creationId xmlns:a16="http://schemas.microsoft.com/office/drawing/2014/main" id="{6276D541-18D2-E19A-54C3-6105B40C43F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r>
              <a:rPr lang="en-US" altLang="en-US" sz="1000" u="sng">
                <a:latin typeface="Times New Roman" panose="02020603050405020304" pitchFamily="18" charset="0"/>
              </a:rPr>
              <a:t>Talking Points</a:t>
            </a:r>
          </a:p>
          <a:p>
            <a:pPr marL="231775" indent="-231775" eaLnBrk="1" hangingPunct="1">
              <a:spcBef>
                <a:spcPct val="0"/>
              </a:spcBef>
              <a:buFontTx/>
              <a:buChar char="•"/>
            </a:pPr>
            <a:r>
              <a:rPr lang="en-US" altLang="en-US" sz="1000">
                <a:latin typeface="Times New Roman" panose="02020603050405020304" pitchFamily="18" charset="0"/>
              </a:rPr>
              <a:t>Side effects related to Progestin:</a:t>
            </a:r>
          </a:p>
          <a:p>
            <a:pPr marL="684213" lvl="1" indent="-219075" eaLnBrk="1" hangingPunct="1">
              <a:spcBef>
                <a:spcPct val="0"/>
              </a:spcBef>
              <a:buFont typeface="Wingdings" pitchFamily="2" charset="2"/>
              <a:buChar char="§"/>
            </a:pPr>
            <a:r>
              <a:rPr lang="en-US" altLang="en-US" sz="1000">
                <a:latin typeface="Times New Roman" panose="02020603050405020304" pitchFamily="18" charset="0"/>
              </a:rPr>
              <a:t>Bloating</a:t>
            </a:r>
          </a:p>
          <a:p>
            <a:pPr marL="684213" lvl="1" indent="-219075" eaLnBrk="1" hangingPunct="1">
              <a:spcBef>
                <a:spcPct val="0"/>
              </a:spcBef>
              <a:buFont typeface="Wingdings" pitchFamily="2" charset="2"/>
              <a:buChar char="§"/>
            </a:pPr>
            <a:r>
              <a:rPr lang="en-US" altLang="en-US" sz="1000">
                <a:latin typeface="Times New Roman" panose="02020603050405020304" pitchFamily="18" charset="0"/>
              </a:rPr>
              <a:t>Anxiety</a:t>
            </a:r>
          </a:p>
          <a:p>
            <a:pPr marL="684213" lvl="1" indent="-219075" eaLnBrk="1" hangingPunct="1">
              <a:spcBef>
                <a:spcPct val="0"/>
              </a:spcBef>
              <a:buFont typeface="Wingdings" pitchFamily="2" charset="2"/>
              <a:buChar char="§"/>
            </a:pPr>
            <a:r>
              <a:rPr lang="en-US" altLang="en-US" sz="1000">
                <a:latin typeface="Times New Roman" panose="02020603050405020304" pitchFamily="18" charset="0"/>
              </a:rPr>
              <a:t>Irritability</a:t>
            </a:r>
          </a:p>
          <a:p>
            <a:pPr marL="684213" lvl="1" indent="-219075" eaLnBrk="1" hangingPunct="1">
              <a:spcBef>
                <a:spcPct val="0"/>
              </a:spcBef>
              <a:buFont typeface="Wingdings" pitchFamily="2" charset="2"/>
              <a:buChar char="§"/>
            </a:pPr>
            <a:r>
              <a:rPr lang="en-US" altLang="en-US" sz="1000">
                <a:latin typeface="Times New Roman" panose="02020603050405020304" pitchFamily="18" charset="0"/>
              </a:rPr>
              <a:t>Depression</a:t>
            </a:r>
          </a:p>
          <a:p>
            <a:pPr marL="684213" lvl="1" indent="-219075" eaLnBrk="1" hangingPunct="1">
              <a:spcBef>
                <a:spcPct val="0"/>
              </a:spcBef>
              <a:buFont typeface="Wingdings" pitchFamily="2" charset="2"/>
              <a:buChar char="§"/>
            </a:pPr>
            <a:r>
              <a:rPr lang="en-US" altLang="en-US" sz="1000">
                <a:latin typeface="Times New Roman" panose="02020603050405020304" pitchFamily="18" charset="0"/>
              </a:rPr>
              <a:t>Menstrual irregularities</a:t>
            </a:r>
          </a:p>
          <a:p>
            <a:pPr marL="684213" lvl="1" indent="-219075" eaLnBrk="1" hangingPunct="1">
              <a:spcBef>
                <a:spcPct val="0"/>
              </a:spcBef>
              <a:buFont typeface="Wingdings" pitchFamily="2" charset="2"/>
              <a:buChar char="§"/>
            </a:pPr>
            <a:r>
              <a:rPr lang="en-US" altLang="en-US" sz="1000">
                <a:latin typeface="Times New Roman" panose="02020603050405020304" pitchFamily="18" charset="0"/>
              </a:rPr>
              <a:t>Reduced libido</a:t>
            </a:r>
          </a:p>
          <a:p>
            <a:pPr marL="231775" indent="-231775" eaLnBrk="1" hangingPunct="1">
              <a:spcBef>
                <a:spcPct val="0"/>
              </a:spcBef>
              <a:buFontTx/>
              <a:buChar char="•"/>
            </a:pPr>
            <a:r>
              <a:rPr lang="en-US" altLang="en-US" sz="1000">
                <a:latin typeface="Times New Roman" panose="02020603050405020304" pitchFamily="18" charset="0"/>
              </a:rPr>
              <a:t>Progestins</a:t>
            </a:r>
          </a:p>
          <a:p>
            <a:pPr marL="684213" lvl="1" indent="-219075" eaLnBrk="1" hangingPunct="1">
              <a:spcBef>
                <a:spcPct val="0"/>
              </a:spcBef>
              <a:buFont typeface="Wingdings" pitchFamily="2" charset="2"/>
              <a:buChar char="§"/>
            </a:pPr>
            <a:r>
              <a:rPr lang="en-US" altLang="en-US" sz="1000">
                <a:latin typeface="Times New Roman" panose="02020603050405020304" pitchFamily="18" charset="0"/>
              </a:rPr>
              <a:t>Most Androgenic: levonorgestrel, norgestre</a:t>
            </a:r>
          </a:p>
          <a:p>
            <a:pPr marL="684213" lvl="1" indent="-219075" eaLnBrk="1" hangingPunct="1">
              <a:spcBef>
                <a:spcPct val="0"/>
              </a:spcBef>
              <a:buFont typeface="Wingdings" pitchFamily="2" charset="2"/>
              <a:buChar char="§"/>
            </a:pPr>
            <a:r>
              <a:rPr lang="en-US" altLang="en-US" sz="1000">
                <a:latin typeface="Times New Roman" panose="02020603050405020304" pitchFamily="18" charset="0"/>
              </a:rPr>
              <a:t>Androgenic: norethindrone, ethynodiol diacetate              </a:t>
            </a:r>
          </a:p>
          <a:p>
            <a:pPr marL="684213" lvl="1" indent="-219075" eaLnBrk="1" hangingPunct="1">
              <a:spcBef>
                <a:spcPct val="0"/>
              </a:spcBef>
              <a:buFont typeface="Wingdings" pitchFamily="2" charset="2"/>
              <a:buChar char="§"/>
            </a:pPr>
            <a:r>
              <a:rPr lang="en-US" altLang="en-US" sz="1000">
                <a:latin typeface="Times New Roman" panose="02020603050405020304" pitchFamily="18" charset="0"/>
              </a:rPr>
              <a:t>Least Androgenic: desogestrel, norgestimate</a:t>
            </a:r>
          </a:p>
          <a:p>
            <a:pPr marL="684213" lvl="1" indent="-219075" eaLnBrk="1" hangingPunct="1">
              <a:spcBef>
                <a:spcPct val="0"/>
              </a:spcBef>
              <a:buFont typeface="Wingdings" pitchFamily="2" charset="2"/>
              <a:buChar char="§"/>
            </a:pPr>
            <a:r>
              <a:rPr lang="en-US" altLang="en-US" sz="1000">
                <a:latin typeface="Times New Roman" panose="02020603050405020304" pitchFamily="18" charset="0"/>
              </a:rPr>
              <a:t>Spirinolactone like: drosperinone</a:t>
            </a:r>
          </a:p>
          <a:p>
            <a:pPr marL="231775" indent="-231775" eaLnBrk="1" hangingPunct="1">
              <a:spcBef>
                <a:spcPct val="0"/>
              </a:spcBef>
              <a:buFont typeface="Wingdings" pitchFamily="2" charset="2"/>
              <a:buChar char="§"/>
            </a:pPr>
            <a:r>
              <a:rPr lang="en-US" altLang="en-US" sz="1000">
                <a:latin typeface="Times New Roman" panose="02020603050405020304" pitchFamily="18" charset="0"/>
              </a:rPr>
              <a:t>Side effects related to Estrogen:</a:t>
            </a:r>
          </a:p>
          <a:p>
            <a:pPr marL="684213" lvl="1" indent="-219075" eaLnBrk="1" hangingPunct="1">
              <a:spcBef>
                <a:spcPct val="0"/>
              </a:spcBef>
              <a:buFont typeface="Wingdings" pitchFamily="2" charset="2"/>
              <a:buChar char="§"/>
            </a:pPr>
            <a:r>
              <a:rPr lang="en-US" altLang="en-US" sz="1000">
                <a:latin typeface="Times New Roman" panose="02020603050405020304" pitchFamily="18" charset="0"/>
              </a:rPr>
              <a:t>Breast tenderness</a:t>
            </a:r>
          </a:p>
          <a:p>
            <a:pPr marL="684213" lvl="1" indent="-219075" eaLnBrk="1" hangingPunct="1">
              <a:spcBef>
                <a:spcPct val="0"/>
              </a:spcBef>
              <a:buFont typeface="Wingdings" pitchFamily="2" charset="2"/>
              <a:buChar char="§"/>
            </a:pPr>
            <a:r>
              <a:rPr lang="en-US" altLang="en-US" sz="1000">
                <a:latin typeface="Times New Roman" panose="02020603050405020304" pitchFamily="18" charset="0"/>
              </a:rPr>
              <a:t>Nausea</a:t>
            </a:r>
          </a:p>
          <a:p>
            <a:pPr marL="684213" lvl="1" indent="-219075" eaLnBrk="1" hangingPunct="1">
              <a:spcBef>
                <a:spcPct val="0"/>
              </a:spcBef>
              <a:buFont typeface="Wingdings" pitchFamily="2" charset="2"/>
              <a:buChar char="§"/>
            </a:pPr>
            <a:r>
              <a:rPr lang="en-US" altLang="en-US" sz="1000">
                <a:latin typeface="Times New Roman" panose="02020603050405020304" pitchFamily="18" charset="0"/>
              </a:rPr>
              <a:t>Vomiting </a:t>
            </a:r>
          </a:p>
          <a:p>
            <a:pPr marL="684213" lvl="1" indent="-219075" eaLnBrk="1" hangingPunct="1">
              <a:spcBef>
                <a:spcPct val="0"/>
              </a:spcBef>
              <a:buFont typeface="Wingdings" pitchFamily="2" charset="2"/>
              <a:buChar char="§"/>
            </a:pPr>
            <a:r>
              <a:rPr lang="en-US" altLang="en-US" sz="1000">
                <a:latin typeface="Times New Roman" panose="02020603050405020304" pitchFamily="18" charset="0"/>
              </a:rPr>
              <a:t>Headaches</a:t>
            </a:r>
          </a:p>
          <a:p>
            <a:pPr marL="684213" lvl="1" indent="-219075" eaLnBrk="1" hangingPunct="1">
              <a:spcBef>
                <a:spcPct val="0"/>
              </a:spcBef>
              <a:buFont typeface="Wingdings" pitchFamily="2" charset="2"/>
              <a:buChar char="§"/>
            </a:pPr>
            <a:r>
              <a:rPr lang="en-US" altLang="en-US" sz="1000">
                <a:latin typeface="Times New Roman" panose="02020603050405020304" pitchFamily="18" charset="0"/>
              </a:rPr>
              <a:t>Elevated blood pressure (rare)</a:t>
            </a:r>
          </a:p>
          <a:p>
            <a:pPr marL="231775" indent="-231775"/>
            <a:endParaRPr lang="en-US" altLang="en-US" sz="1000">
              <a:latin typeface="Times New Roman" panose="02020603050405020304" pitchFamily="18" charset="0"/>
            </a:endParaRPr>
          </a:p>
          <a:p>
            <a:pPr marL="231775" indent="-231775"/>
            <a:r>
              <a:rPr lang="en-US" altLang="en-US" sz="1000">
                <a:latin typeface="Times New Roman" panose="02020603050405020304" pitchFamily="18" charset="0"/>
              </a:rPr>
              <a:t>---</a:t>
            </a:r>
          </a:p>
          <a:p>
            <a:pPr marL="231775" indent="-231775"/>
            <a:r>
              <a:rPr lang="en-US" altLang="en-US" sz="1000">
                <a:latin typeface="Times New Roman" panose="02020603050405020304" pitchFamily="18" charset="0"/>
              </a:rPr>
              <a:t>Original content for this slide submitted by ARHP</a:t>
            </a:r>
            <a:r>
              <a:rPr lang="ja-JP" altLang="en-US" sz="1000">
                <a:latin typeface="Times New Roman" panose="02020603050405020304" pitchFamily="18" charset="0"/>
              </a:rPr>
              <a:t>’</a:t>
            </a:r>
            <a:r>
              <a:rPr lang="en-US" altLang="ja-JP" sz="1000">
                <a:latin typeface="Times New Roman" panose="02020603050405020304" pitchFamily="18" charset="0"/>
              </a:rPr>
              <a:t>s Clinical Advisory Committee for </a:t>
            </a:r>
            <a:r>
              <a:rPr lang="en-US" altLang="ja-JP" sz="1000" i="1">
                <a:latin typeface="Times New Roman" panose="02020603050405020304" pitchFamily="18" charset="0"/>
              </a:rPr>
              <a:t>Choosing a Birth Control Method  </a:t>
            </a:r>
            <a:r>
              <a:rPr lang="en-US" altLang="ja-JP" sz="1000">
                <a:latin typeface="Times New Roman" panose="02020603050405020304" pitchFamily="18" charset="0"/>
              </a:rPr>
              <a:t>in May 2009. Original funding received from a collaboration of pharmaceutical companies including Bayer, Duramed and Schering Plough. This slide is available at www.arhp.org/core.</a:t>
            </a:r>
          </a:p>
          <a:p>
            <a:pPr marL="231775" indent="-231775"/>
            <a:endParaRPr lang="en-US" altLang="en-US" sz="1000">
              <a:latin typeface="Times New Roman" panose="02020603050405020304" pitchFamily="18" charset="0"/>
            </a:endParaRPr>
          </a:p>
        </p:txBody>
      </p:sp>
      <p:sp>
        <p:nvSpPr>
          <p:cNvPr id="116739" name="Slide Number Placeholder 3">
            <a:extLst>
              <a:ext uri="{FF2B5EF4-FFF2-40B4-BE49-F238E27FC236}">
                <a16:creationId xmlns:a16="http://schemas.microsoft.com/office/drawing/2014/main" id="{71496CC5-FDFB-6CBC-E0C1-0BE9F1A72BC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9338D88-0C8F-C444-B637-4BDCB539E115}" type="slidenum">
              <a:rPr lang="en-US" altLang="en-US" smtClean="0"/>
              <a:pPr eaLnBrk="1" hangingPunct="1"/>
              <a:t>32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0AE000C1-955B-B5B3-B96D-BA84360C9B64}"/>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[Insert Lecture Name Here]</a:t>
            </a:r>
          </a:p>
        </p:txBody>
      </p:sp>
      <p:sp>
        <p:nvSpPr>
          <p:cNvPr id="114690" name="Rectangle 7">
            <a:extLst>
              <a:ext uri="{FF2B5EF4-FFF2-40B4-BE49-F238E27FC236}">
                <a16:creationId xmlns:a16="http://schemas.microsoft.com/office/drawing/2014/main" id="{DCBE4E45-9699-748E-03B6-5B6358FD2B5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Slide </a:t>
            </a:r>
            <a:fld id="{0945CAF4-2953-F049-ADA2-3EB269911A2C}" type="slidenum">
              <a:rPr lang="en-US" altLang="en-US" smtClean="0"/>
              <a:pPr eaLnBrk="1" hangingPunct="1"/>
              <a:t>34</a:t>
            </a:fld>
            <a:endParaRPr lang="en-US" altLang="en-US"/>
          </a:p>
        </p:txBody>
      </p:sp>
      <p:sp>
        <p:nvSpPr>
          <p:cNvPr id="114691" name="Rectangle 2">
            <a:extLst>
              <a:ext uri="{FF2B5EF4-FFF2-40B4-BE49-F238E27FC236}">
                <a16:creationId xmlns:a16="http://schemas.microsoft.com/office/drawing/2014/main" id="{4154826D-65CB-CAA3-C184-67E26B0B219A}"/>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21E120EE-C6F1-EFA0-2540-0691467C5F6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r>
              <a:rPr lang="en-US" altLang="en-US" sz="1000" u="sng">
                <a:latin typeface="Times New Roman" panose="02020603050405020304" pitchFamily="18" charset="0"/>
              </a:rPr>
              <a:t>Talking Points</a:t>
            </a:r>
          </a:p>
          <a:p>
            <a:pPr marL="231775" indent="-231775" eaLnBrk="1" hangingPunct="1">
              <a:spcBef>
                <a:spcPct val="0"/>
              </a:spcBef>
              <a:buFontTx/>
              <a:buChar char="•"/>
            </a:pPr>
            <a:r>
              <a:rPr lang="en-US" altLang="en-US" sz="1000">
                <a:latin typeface="Times New Roman" panose="02020603050405020304" pitchFamily="18" charset="0"/>
                <a:cs typeface="Arial" panose="020B0604020202020204" pitchFamily="34" charset="0"/>
              </a:rPr>
              <a:t>When OCs were first introduced in the 1960s, social, cultural, and religious pressures favored a method associated with a </a:t>
            </a:r>
            <a:r>
              <a:rPr lang="ja-JP" altLang="en-US" sz="1000">
                <a:latin typeface="Times New Roman" panose="02020603050405020304" pitchFamily="18" charset="0"/>
                <a:cs typeface="Arial" panose="020B0604020202020204" pitchFamily="34" charset="0"/>
              </a:rPr>
              <a:t>“</a:t>
            </a:r>
            <a:r>
              <a:rPr lang="en-US" altLang="ja-JP" sz="1000">
                <a:latin typeface="Times New Roman" panose="02020603050405020304" pitchFamily="18" charset="0"/>
                <a:cs typeface="Arial" panose="020B0604020202020204" pitchFamily="34" charset="0"/>
              </a:rPr>
              <a:t>natural</a:t>
            </a:r>
            <a:r>
              <a:rPr lang="ja-JP" altLang="en-US" sz="1000">
                <a:latin typeface="Times New Roman" panose="02020603050405020304" pitchFamily="18" charset="0"/>
                <a:cs typeface="Arial" panose="020B0604020202020204" pitchFamily="34" charset="0"/>
              </a:rPr>
              <a:t>”</a:t>
            </a:r>
            <a:r>
              <a:rPr lang="en-US" altLang="ja-JP" sz="1000">
                <a:latin typeface="Times New Roman" panose="02020603050405020304" pitchFamily="18" charset="0"/>
                <a:cs typeface="Arial" panose="020B0604020202020204" pitchFamily="34" charset="0"/>
              </a:rPr>
              <a:t> cycle in which withdrawal of hormones for 7 days was followed by bleeding. </a:t>
            </a:r>
          </a:p>
          <a:p>
            <a:pPr marL="231775" indent="-231775" eaLnBrk="1" hangingPunct="1">
              <a:spcBef>
                <a:spcPct val="0"/>
              </a:spcBef>
              <a:buFontTx/>
              <a:buChar char="•"/>
            </a:pPr>
            <a:r>
              <a:rPr lang="en-US" altLang="en-US" sz="1000">
                <a:latin typeface="Times New Roman" panose="02020603050405020304" pitchFamily="18" charset="0"/>
                <a:cs typeface="Arial" panose="020B0604020202020204" pitchFamily="34" charset="0"/>
              </a:rPr>
              <a:t>Women continue to be prescribed the standard 21/7 OC regimen, although there is no known medical benefit to routine monthly bleeding.</a:t>
            </a:r>
          </a:p>
          <a:p>
            <a:pPr marL="231775" lvl="1" indent="-231775">
              <a:lnSpc>
                <a:spcPct val="80000"/>
              </a:lnSpc>
              <a:spcBef>
                <a:spcPct val="0"/>
              </a:spcBef>
            </a:pPr>
            <a:endParaRPr lang="en-US" altLang="en-US" sz="1000">
              <a:latin typeface="Times New Roman" panose="02020603050405020304" pitchFamily="18" charset="0"/>
              <a:cs typeface="Arial" panose="020B0604020202020204" pitchFamily="34" charset="0"/>
            </a:endParaRPr>
          </a:p>
          <a:p>
            <a:pPr marL="231775" lvl="1" indent="-231775">
              <a:lnSpc>
                <a:spcPct val="80000"/>
              </a:lnSpc>
              <a:spcBef>
                <a:spcPct val="0"/>
              </a:spcBef>
            </a:pPr>
            <a:r>
              <a:rPr lang="en-US" altLang="en-US" sz="1000" u="sng">
                <a:latin typeface="Times New Roman" panose="02020603050405020304" pitchFamily="18" charset="0"/>
                <a:cs typeface="Arial" panose="020B0604020202020204" pitchFamily="34" charset="0"/>
              </a:rPr>
              <a:t>Advantages</a:t>
            </a:r>
          </a:p>
          <a:p>
            <a:pPr marL="231775" lvl="1" indent="-231775">
              <a:lnSpc>
                <a:spcPct val="80000"/>
              </a:lnSpc>
              <a:spcBef>
                <a:spcPct val="0"/>
              </a:spcBef>
              <a:buFontTx/>
              <a:buChar char="•"/>
            </a:pPr>
            <a:r>
              <a:rPr lang="en-US" altLang="en-US" sz="1000">
                <a:latin typeface="Times New Roman" panose="02020603050405020304" pitchFamily="18" charset="0"/>
                <a:cs typeface="Arial" panose="020B0604020202020204" pitchFamily="34" charset="0"/>
              </a:rPr>
              <a:t>Extended-regimen contraception has been used for years by clinicians to relieve menstrual-related complaints and to treat women with menorrhagia, dysmenorrhea, endometriosis, chronic pelvic pain, and anemia. </a:t>
            </a:r>
          </a:p>
          <a:p>
            <a:pPr marL="231775" lvl="1" indent="-231775">
              <a:lnSpc>
                <a:spcPct val="80000"/>
              </a:lnSpc>
              <a:spcBef>
                <a:spcPct val="0"/>
              </a:spcBef>
            </a:pPr>
            <a:r>
              <a:rPr lang="en-US" altLang="en-US" sz="1000" u="sng">
                <a:latin typeface="Times New Roman" panose="02020603050405020304" pitchFamily="18" charset="0"/>
                <a:cs typeface="Arial" panose="020B0604020202020204" pitchFamily="34" charset="0"/>
              </a:rPr>
              <a:t>Disadvantage</a:t>
            </a:r>
          </a:p>
          <a:p>
            <a:pPr marL="231775" lvl="1" indent="-231775">
              <a:lnSpc>
                <a:spcPct val="80000"/>
              </a:lnSpc>
              <a:spcBef>
                <a:spcPct val="0"/>
              </a:spcBef>
              <a:buFontTx/>
              <a:buChar char="•"/>
            </a:pPr>
            <a:r>
              <a:rPr lang="en-US" altLang="en-US" sz="1000">
                <a:latin typeface="Times New Roman" panose="02020603050405020304" pitchFamily="18" charset="0"/>
                <a:cs typeface="Arial" panose="020B0604020202020204" pitchFamily="34" charset="0"/>
              </a:rPr>
              <a:t>The major disadvantage is an increase in breakthrough bleeding during the first few cycles of use of a hormonal method as the body adjusts to the new hormone balance.</a:t>
            </a:r>
          </a:p>
          <a:p>
            <a:pPr marL="231775" lvl="1" indent="-231775">
              <a:lnSpc>
                <a:spcPct val="80000"/>
              </a:lnSpc>
              <a:spcBef>
                <a:spcPct val="0"/>
              </a:spcBef>
            </a:pPr>
            <a:r>
              <a:rPr lang="en-US" altLang="en-US" sz="1000" u="sng">
                <a:latin typeface="Times New Roman" panose="02020603050405020304" pitchFamily="18" charset="0"/>
                <a:cs typeface="Arial" panose="020B0604020202020204" pitchFamily="34" charset="0"/>
              </a:rPr>
              <a:t>Extended Products</a:t>
            </a:r>
          </a:p>
          <a:p>
            <a:pPr marL="231775" lvl="1" indent="-231775">
              <a:lnSpc>
                <a:spcPct val="80000"/>
              </a:lnSpc>
              <a:spcBef>
                <a:spcPct val="0"/>
              </a:spcBef>
              <a:buFontTx/>
              <a:buChar char="•"/>
            </a:pPr>
            <a:r>
              <a:rPr lang="en-US" altLang="en-US" sz="1000">
                <a:latin typeface="Times New Roman" panose="02020603050405020304" pitchFamily="18" charset="0"/>
                <a:cs typeface="Arial" panose="020B0604020202020204" pitchFamily="34" charset="0"/>
              </a:rPr>
              <a:t>Seasonale , Seasonique and Lybrel are products approved for extended contraception. </a:t>
            </a:r>
          </a:p>
          <a:p>
            <a:pPr marL="695325" lvl="2" indent="-231775">
              <a:lnSpc>
                <a:spcPct val="80000"/>
              </a:lnSpc>
              <a:spcBef>
                <a:spcPct val="0"/>
              </a:spcBef>
              <a:buFont typeface="Wingdings" pitchFamily="2" charset="2"/>
              <a:buChar char="§"/>
            </a:pPr>
            <a:r>
              <a:rPr lang="en-US" altLang="en-US" sz="1000">
                <a:latin typeface="Times New Roman" panose="02020603050405020304" pitchFamily="18" charset="0"/>
                <a:cs typeface="Arial" panose="020B0604020202020204" pitchFamily="34" charset="0"/>
              </a:rPr>
              <a:t>Traditional cyclic OCs, vaginal ring, and transdermal patch can be dosed continuously, but the FDA has not approved this indication. When conventional OCs are used, three pill packs (63 active pills followed by a 7-day pill-free interval) are usually prescribed.</a:t>
            </a:r>
          </a:p>
          <a:p>
            <a:pPr marL="695325" lvl="2" indent="-231775">
              <a:lnSpc>
                <a:spcPct val="80000"/>
              </a:lnSpc>
              <a:spcBef>
                <a:spcPct val="0"/>
              </a:spcBef>
              <a:buFont typeface="Wingdings" pitchFamily="2" charset="2"/>
              <a:buChar char="§"/>
            </a:pPr>
            <a:r>
              <a:rPr lang="en-US" altLang="en-US" sz="1000">
                <a:latin typeface="Times New Roman" panose="02020603050405020304" pitchFamily="18" charset="0"/>
                <a:cs typeface="Arial" panose="020B0604020202020204" pitchFamily="34" charset="0"/>
              </a:rPr>
              <a:t>The NuvaRing is approved for 3-weeks-in, 1-week-out use, but studies have been conducted on its extended use. </a:t>
            </a:r>
          </a:p>
          <a:p>
            <a:pPr marL="231775" lvl="1" indent="-231775">
              <a:lnSpc>
                <a:spcPct val="80000"/>
              </a:lnSpc>
              <a:spcBef>
                <a:spcPct val="0"/>
              </a:spcBef>
            </a:pPr>
            <a:r>
              <a:rPr lang="en-US" altLang="en-US" sz="1000" u="sng">
                <a:latin typeface="Times New Roman" panose="02020603050405020304" pitchFamily="18" charset="0"/>
                <a:cs typeface="Arial" panose="020B0604020202020204" pitchFamily="34" charset="0"/>
              </a:rPr>
              <a:t>Counseling</a:t>
            </a:r>
          </a:p>
          <a:p>
            <a:pPr marL="231775" lvl="1" indent="-231775">
              <a:lnSpc>
                <a:spcPct val="80000"/>
              </a:lnSpc>
              <a:spcBef>
                <a:spcPct val="0"/>
              </a:spcBef>
            </a:pPr>
            <a:r>
              <a:rPr lang="en-US" altLang="en-US" sz="1000">
                <a:latin typeface="Times New Roman" panose="02020603050405020304" pitchFamily="18" charset="0"/>
                <a:cs typeface="Arial" panose="020B0604020202020204" pitchFamily="34" charset="0"/>
              </a:rPr>
              <a:t>Women considering extended use of the pill should be reassured that:</a:t>
            </a:r>
          </a:p>
          <a:p>
            <a:pPr marL="231775" lvl="1" indent="-231775">
              <a:lnSpc>
                <a:spcPct val="80000"/>
              </a:lnSpc>
              <a:spcBef>
                <a:spcPct val="0"/>
              </a:spcBef>
              <a:buFontTx/>
              <a:buChar char="•"/>
            </a:pPr>
            <a:r>
              <a:rPr lang="en-US" altLang="en-US" sz="1000">
                <a:latin typeface="Times New Roman" panose="02020603050405020304" pitchFamily="18" charset="0"/>
                <a:cs typeface="Arial" panose="020B0604020202020204" pitchFamily="34" charset="0"/>
              </a:rPr>
              <a:t>It is not necessary to bleed every month when using hormonal contraceptives.</a:t>
            </a:r>
          </a:p>
          <a:p>
            <a:pPr marL="231775" lvl="1" indent="-231775">
              <a:lnSpc>
                <a:spcPct val="80000"/>
              </a:lnSpc>
              <a:spcBef>
                <a:spcPct val="0"/>
              </a:spcBef>
              <a:buFontTx/>
              <a:buChar char="•"/>
            </a:pPr>
            <a:r>
              <a:rPr lang="en-US" altLang="en-US" sz="1000">
                <a:latin typeface="Times New Roman" panose="02020603050405020304" pitchFamily="18" charset="0"/>
                <a:cs typeface="Arial" panose="020B0604020202020204" pitchFamily="34" charset="0"/>
              </a:rPr>
              <a:t>Neither menstrual blood nor iron builds up with hormonal methods.</a:t>
            </a:r>
          </a:p>
          <a:p>
            <a:pPr marL="231775" lvl="1" indent="-231775">
              <a:lnSpc>
                <a:spcPct val="80000"/>
              </a:lnSpc>
              <a:spcBef>
                <a:spcPct val="0"/>
              </a:spcBef>
              <a:buFontTx/>
              <a:buChar char="•"/>
            </a:pPr>
            <a:r>
              <a:rPr lang="en-US" altLang="en-US" sz="1000">
                <a:latin typeface="Times New Roman" panose="02020603050405020304" pitchFamily="18" charset="0"/>
                <a:cs typeface="Arial" panose="020B0604020202020204" pitchFamily="34" charset="0"/>
              </a:rPr>
              <a:t>Extended use of combination OCs is safe for the lining of the uterus.</a:t>
            </a:r>
          </a:p>
          <a:p>
            <a:pPr marL="231775" lvl="1" indent="-231775">
              <a:lnSpc>
                <a:spcPct val="80000"/>
              </a:lnSpc>
              <a:spcBef>
                <a:spcPct val="0"/>
              </a:spcBef>
              <a:buFontTx/>
              <a:buChar char="•"/>
            </a:pPr>
            <a:r>
              <a:rPr lang="en-US" altLang="en-US" sz="1000">
                <a:latin typeface="Times New Roman" panose="02020603050405020304" pitchFamily="18" charset="0"/>
                <a:cs typeface="Arial" panose="020B0604020202020204" pitchFamily="34" charset="0"/>
              </a:rPr>
              <a:t>Monthly menses is not needed to prove a woman is pregnant; accurate pregnancy tests are available for those who need reassurance.</a:t>
            </a:r>
          </a:p>
          <a:p>
            <a:pPr marL="231775" lvl="1" indent="-231775">
              <a:lnSpc>
                <a:spcPct val="80000"/>
              </a:lnSpc>
              <a:spcBef>
                <a:spcPct val="0"/>
              </a:spcBef>
              <a:buFontTx/>
              <a:buChar char="•"/>
            </a:pPr>
            <a:r>
              <a:rPr lang="en-US" altLang="en-US" sz="1000">
                <a:latin typeface="Times New Roman" panose="02020603050405020304" pitchFamily="18" charset="0"/>
                <a:cs typeface="Arial" panose="020B0604020202020204" pitchFamily="34" charset="0"/>
              </a:rPr>
              <a:t>It is important to counsel women that unpredictable breakthrough bleeding is initially more likely than with conventional OCs, and that this will lessen over time.</a:t>
            </a:r>
          </a:p>
          <a:p>
            <a:pPr marL="231775" indent="-231775" eaLnBrk="1" hangingPunct="1">
              <a:buFontTx/>
              <a:buChar char="•"/>
            </a:pPr>
            <a:endParaRPr lang="en-US" altLang="en-US" sz="1000" u="sng">
              <a:latin typeface="Times New Roman" panose="02020603050405020304" pitchFamily="18" charset="0"/>
              <a:cs typeface="Arial" panose="020B0604020202020204" pitchFamily="34" charset="0"/>
            </a:endParaRPr>
          </a:p>
          <a:p>
            <a:pPr marL="231775" indent="-231775">
              <a:spcBef>
                <a:spcPct val="0"/>
              </a:spcBef>
            </a:pPr>
            <a:r>
              <a:rPr lang="en-US" altLang="en-US" sz="1000" u="sng">
                <a:latin typeface="Times New Roman" panose="02020603050405020304" pitchFamily="18" charset="0"/>
                <a:cs typeface="Arial" panose="020B0604020202020204" pitchFamily="34" charset="0"/>
              </a:rPr>
              <a:t>References</a:t>
            </a:r>
          </a:p>
          <a:p>
            <a:pPr marL="231775" lvl="1" indent="-231775">
              <a:lnSpc>
                <a:spcPct val="80000"/>
              </a:lnSpc>
              <a:spcBef>
                <a:spcPct val="0"/>
              </a:spcBef>
              <a:buFontTx/>
              <a:buChar char="•"/>
            </a:pPr>
            <a:r>
              <a:rPr lang="en-US" altLang="en-US" sz="1000">
                <a:latin typeface="Times New Roman" panose="02020603050405020304" pitchFamily="18" charset="0"/>
                <a:cs typeface="Arial" panose="020B0604020202020204" pitchFamily="34" charset="0"/>
              </a:rPr>
              <a:t>Anderson FD, Hait H, Seasonale-301 Study Group. A multicenter, randomized study of an extended cycle oral contraceptive. Contraception 2003;68:89-96.</a:t>
            </a:r>
          </a:p>
          <a:p>
            <a:pPr marL="231775" lvl="1" indent="-231775">
              <a:lnSpc>
                <a:spcPct val="80000"/>
              </a:lnSpc>
              <a:spcBef>
                <a:spcPct val="0"/>
              </a:spcBef>
              <a:buFontTx/>
              <a:buChar char="•"/>
            </a:pPr>
            <a:r>
              <a:rPr lang="en-US" altLang="en-US" sz="1000">
                <a:latin typeface="Times New Roman" panose="02020603050405020304" pitchFamily="18" charset="0"/>
                <a:cs typeface="Arial" panose="020B0604020202020204" pitchFamily="34" charset="0"/>
              </a:rPr>
              <a:t>Association of Reproductive Health Professionals. Choosing when to menstruate: the role of extended contraception. Clinical Proceedings, April 2003. Available at: http://www.arhp.org/healthcareproviders/cme/onlinecme/extendedregimencp/index.cfm?ID=328. </a:t>
            </a:r>
          </a:p>
          <a:p>
            <a:pPr marL="231775" lvl="1" indent="-231775">
              <a:lnSpc>
                <a:spcPct val="80000"/>
              </a:lnSpc>
              <a:spcBef>
                <a:spcPct val="0"/>
              </a:spcBef>
              <a:buFontTx/>
              <a:buChar char="•"/>
            </a:pPr>
            <a:r>
              <a:rPr lang="en-US" altLang="en-US" sz="1000">
                <a:latin typeface="Times New Roman" panose="02020603050405020304" pitchFamily="18" charset="0"/>
                <a:cs typeface="Arial" panose="020B0604020202020204" pitchFamily="34" charset="0"/>
              </a:rPr>
              <a:t>Kaunitz AM. Menstruation: choosing whether…and when. Contraception. 2000;62:277-84.</a:t>
            </a:r>
          </a:p>
          <a:p>
            <a:pPr marL="231775" lvl="1" indent="-231775">
              <a:lnSpc>
                <a:spcPct val="80000"/>
              </a:lnSpc>
              <a:spcBef>
                <a:spcPct val="0"/>
              </a:spcBef>
              <a:buFontTx/>
              <a:buChar char="•"/>
            </a:pPr>
            <a:r>
              <a:rPr lang="en-US" altLang="en-US" sz="1000">
                <a:latin typeface="Times New Roman" panose="02020603050405020304" pitchFamily="18" charset="0"/>
                <a:cs typeface="Arial" panose="020B0604020202020204" pitchFamily="34" charset="0"/>
              </a:rPr>
              <a:t>Kwiecien M, Edelman A, Nichols MD, Jensen JT. Bleeding patterns and patient acceptability of standard or continuous dosing regimens of a low-dose oral contraceptive: a randomized trial. Contraception 2003;67:9-13.</a:t>
            </a:r>
          </a:p>
          <a:p>
            <a:pPr marL="231775" lvl="1" indent="-231775">
              <a:lnSpc>
                <a:spcPct val="80000"/>
              </a:lnSpc>
              <a:spcBef>
                <a:spcPct val="0"/>
              </a:spcBef>
              <a:buFontTx/>
              <a:buChar char="•"/>
            </a:pPr>
            <a:r>
              <a:rPr lang="en-US" altLang="en-US" sz="1000">
                <a:latin typeface="Times New Roman" panose="02020603050405020304" pitchFamily="18" charset="0"/>
                <a:cs typeface="Arial" panose="020B0604020202020204" pitchFamily="34" charset="0"/>
              </a:rPr>
              <a:t>Stewart FH, </a:t>
            </a:r>
            <a:r>
              <a:rPr lang="en-US" altLang="en-US" sz="1000">
                <a:latin typeface="Times New Roman" panose="02020603050405020304" pitchFamily="18" charset="0"/>
                <a:cs typeface="Arial" panose="020B0604020202020204" pitchFamily="34" charset="0"/>
                <a:hlinkClick r:id="rId3"/>
              </a:rPr>
              <a:t>Kaunitz AM</a:t>
            </a:r>
            <a:r>
              <a:rPr lang="en-US" altLang="en-US" sz="1000">
                <a:latin typeface="Times New Roman" panose="02020603050405020304" pitchFamily="18" charset="0"/>
                <a:cs typeface="Arial" panose="020B0604020202020204" pitchFamily="34" charset="0"/>
              </a:rPr>
              <a:t>, </a:t>
            </a:r>
            <a:r>
              <a:rPr lang="en-US" altLang="en-US" sz="1000">
                <a:latin typeface="Times New Roman" panose="02020603050405020304" pitchFamily="18" charset="0"/>
                <a:cs typeface="Arial" panose="020B0604020202020204" pitchFamily="34" charset="0"/>
                <a:hlinkClick r:id="rId4"/>
              </a:rPr>
              <a:t>Laguardia KD</a:t>
            </a:r>
            <a:r>
              <a:rPr lang="en-US" altLang="en-US" sz="1000">
                <a:latin typeface="Times New Roman" panose="02020603050405020304" pitchFamily="18" charset="0"/>
                <a:cs typeface="Arial" panose="020B0604020202020204" pitchFamily="34" charset="0"/>
              </a:rPr>
              <a:t>, </a:t>
            </a:r>
            <a:r>
              <a:rPr lang="en-US" altLang="en-US" sz="1000">
                <a:latin typeface="Times New Roman" panose="02020603050405020304" pitchFamily="18" charset="0"/>
                <a:cs typeface="Arial" panose="020B0604020202020204" pitchFamily="34" charset="0"/>
                <a:hlinkClick r:id="rId5"/>
              </a:rPr>
              <a:t>Karvois DL</a:t>
            </a:r>
            <a:r>
              <a:rPr lang="en-US" altLang="en-US" sz="1000">
                <a:latin typeface="Times New Roman" panose="02020603050405020304" pitchFamily="18" charset="0"/>
                <a:cs typeface="Arial" panose="020B0604020202020204" pitchFamily="34" charset="0"/>
              </a:rPr>
              <a:t>, </a:t>
            </a:r>
            <a:r>
              <a:rPr lang="en-US" altLang="en-US" sz="1000">
                <a:latin typeface="Times New Roman" panose="02020603050405020304" pitchFamily="18" charset="0"/>
                <a:cs typeface="Arial" panose="020B0604020202020204" pitchFamily="34" charset="0"/>
                <a:hlinkClick r:id="rId6"/>
              </a:rPr>
              <a:t>Fisher AC</a:t>
            </a:r>
            <a:r>
              <a:rPr lang="en-US" altLang="en-US" sz="1000">
                <a:latin typeface="Times New Roman" panose="02020603050405020304" pitchFamily="18" charset="0"/>
                <a:cs typeface="Arial" panose="020B0604020202020204" pitchFamily="34" charset="0"/>
              </a:rPr>
              <a:t>, </a:t>
            </a:r>
            <a:r>
              <a:rPr lang="en-US" altLang="en-US" sz="1000">
                <a:latin typeface="Times New Roman" panose="02020603050405020304" pitchFamily="18" charset="0"/>
                <a:cs typeface="Arial" panose="020B0604020202020204" pitchFamily="34" charset="0"/>
                <a:hlinkClick r:id="rId7"/>
              </a:rPr>
              <a:t>Friedman AJ</a:t>
            </a:r>
            <a:r>
              <a:rPr lang="en-US" altLang="en-US" sz="1000">
                <a:latin typeface="Times New Roman" panose="02020603050405020304" pitchFamily="18" charset="0"/>
                <a:cs typeface="Arial" panose="020B0604020202020204" pitchFamily="34" charset="0"/>
              </a:rPr>
              <a:t>. Obstet Gynecol. Extended use of transdermal norelgestromin/ethinyl estradiol: a randomized trial. 2005 Jun;105(6):1389-96.</a:t>
            </a:r>
          </a:p>
          <a:p>
            <a:pPr marL="231775" lvl="1" indent="-231775">
              <a:lnSpc>
                <a:spcPct val="80000"/>
              </a:lnSpc>
              <a:spcBef>
                <a:spcPct val="0"/>
              </a:spcBef>
              <a:buFontTx/>
              <a:buChar char="•"/>
            </a:pPr>
            <a:r>
              <a:rPr lang="en-US" altLang="en-US" sz="1000">
                <a:latin typeface="Times New Roman" panose="02020603050405020304" pitchFamily="18" charset="0"/>
                <a:cs typeface="Arial" panose="020B0604020202020204" pitchFamily="34" charset="0"/>
              </a:rPr>
              <a:t>Sulak PJ, Kuehl TJ, Ortiz M, Shull BL. Acceptance of altering the standard 21-day/7-day oral contraceptive regimen to delay menses and reduce hormone withdrawal symptoms. Am J Obstet Gynecol 2002;186:1142-1149.</a:t>
            </a:r>
          </a:p>
          <a:p>
            <a:pPr marL="231775" indent="-231775"/>
            <a:r>
              <a:rPr lang="en-US" altLang="en-US" sz="1000">
                <a:latin typeface="Times New Roman" panose="02020603050405020304" pitchFamily="18" charset="0"/>
              </a:rPr>
              <a:t>---</a:t>
            </a:r>
          </a:p>
          <a:p>
            <a:pPr marL="231775" indent="-231775"/>
            <a:r>
              <a:rPr lang="en-US" altLang="en-US" sz="1000">
                <a:latin typeface="Times New Roman" panose="02020603050405020304" pitchFamily="18" charset="0"/>
              </a:rPr>
              <a:t>Original content for this slide submitted by ARHP</a:t>
            </a:r>
            <a:r>
              <a:rPr lang="ja-JP" altLang="en-US" sz="1000">
                <a:latin typeface="Times New Roman" panose="02020603050405020304" pitchFamily="18" charset="0"/>
              </a:rPr>
              <a:t>’</a:t>
            </a:r>
            <a:r>
              <a:rPr lang="en-US" altLang="ja-JP" sz="1000">
                <a:latin typeface="Times New Roman" panose="02020603050405020304" pitchFamily="18" charset="0"/>
              </a:rPr>
              <a:t>s Clinical Advisory Committee for </a:t>
            </a:r>
            <a:r>
              <a:rPr lang="en-US" altLang="ja-JP" sz="1000" i="1">
                <a:latin typeface="Times New Roman" panose="02020603050405020304" pitchFamily="18" charset="0"/>
              </a:rPr>
              <a:t>Choosing a Birth Control Method  </a:t>
            </a:r>
            <a:r>
              <a:rPr lang="en-US" altLang="ja-JP" sz="1000">
                <a:latin typeface="Times New Roman" panose="02020603050405020304" pitchFamily="18" charset="0"/>
              </a:rPr>
              <a:t>in May 2009. Original funding received from a collaboration of pharmaceutical companies including Bayer, Duramed and Schering Plough. This slide is available at www.arhp.org/core.</a:t>
            </a:r>
          </a:p>
          <a:p>
            <a:pPr marL="231775" lvl="1" indent="-231775">
              <a:lnSpc>
                <a:spcPct val="80000"/>
              </a:lnSpc>
              <a:spcBef>
                <a:spcPct val="0"/>
              </a:spcBef>
              <a:buFontTx/>
              <a:buChar char="•"/>
            </a:pPr>
            <a:endParaRPr lang="en-US" altLang="en-US" sz="100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76EA6311-0826-0BB1-13E7-9BEDCCC3FBA3}"/>
              </a:ext>
            </a:extLst>
          </p:cNvPr>
          <p:cNvSpPr>
            <a:spLocks noGrp="1" noRot="1" noChangeAspect="1" noChangeArrowheads="1" noTextEdit="1"/>
          </p:cNvSpPr>
          <p:nvPr>
            <p:ph type="sldImg"/>
          </p:nvPr>
        </p:nvSpPr>
        <p:spPr>
          <a:ln/>
        </p:spPr>
      </p:sp>
      <p:sp>
        <p:nvSpPr>
          <p:cNvPr id="118786" name="Notes Placeholder 2">
            <a:extLst>
              <a:ext uri="{FF2B5EF4-FFF2-40B4-BE49-F238E27FC236}">
                <a16:creationId xmlns:a16="http://schemas.microsoft.com/office/drawing/2014/main" id="{EBD795C4-AC45-2663-1238-AA0CBD5956A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z="1100" u="sng">
                <a:latin typeface="Times New Roman" panose="02020603050405020304" pitchFamily="18" charset="0"/>
              </a:rPr>
              <a:t>Talking Points</a:t>
            </a:r>
          </a:p>
          <a:p>
            <a:pPr marL="228600" indent="-228600" eaLnBrk="1" hangingPunct="1">
              <a:spcBef>
                <a:spcPct val="0"/>
              </a:spcBef>
              <a:buFontTx/>
              <a:buChar char="•"/>
            </a:pPr>
            <a:r>
              <a:rPr lang="en-US" altLang="en-US" sz="1100">
                <a:latin typeface="Times New Roman" panose="02020603050405020304" pitchFamily="18" charset="0"/>
                <a:cs typeface="Arial" panose="020B0604020202020204" pitchFamily="34" charset="0"/>
              </a:rPr>
              <a:t>Combined oral contraceptive pills have many non-contraceptive benefits. </a:t>
            </a:r>
          </a:p>
          <a:p>
            <a:pPr marL="228600" indent="-228600" eaLnBrk="1" hangingPunct="1">
              <a:spcBef>
                <a:spcPct val="0"/>
              </a:spcBef>
              <a:buFontTx/>
              <a:buChar char="•"/>
            </a:pPr>
            <a:r>
              <a:rPr lang="en-US" altLang="en-US" sz="1100">
                <a:latin typeface="Times New Roman" panose="02020603050405020304" pitchFamily="18" charset="0"/>
                <a:cs typeface="Arial" panose="020B0604020202020204" pitchFamily="34" charset="0"/>
              </a:rPr>
              <a:t>Primarily, they alleviate menstrual disturbances. </a:t>
            </a:r>
          </a:p>
          <a:p>
            <a:pPr marL="228600" indent="-228600" eaLnBrk="1" hangingPunct="1">
              <a:spcBef>
                <a:spcPct val="0"/>
              </a:spcBef>
              <a:buFontTx/>
              <a:buChar char="•"/>
            </a:pPr>
            <a:r>
              <a:rPr lang="en-US" altLang="en-US" sz="1100">
                <a:latin typeface="Times New Roman" panose="02020603050405020304" pitchFamily="18" charset="0"/>
                <a:cs typeface="Arial" panose="020B0604020202020204" pitchFamily="34" charset="0"/>
              </a:rPr>
              <a:t>Studies have shown COCs to substantially decrease:</a:t>
            </a:r>
          </a:p>
          <a:p>
            <a:pPr marL="673100" lvl="1" indent="-215900" eaLnBrk="1" hangingPunct="1">
              <a:spcBef>
                <a:spcPct val="0"/>
              </a:spcBef>
              <a:buFont typeface="Wingdings" pitchFamily="2" charset="2"/>
              <a:buChar char="§"/>
            </a:pPr>
            <a:r>
              <a:rPr lang="en-US" altLang="en-US" sz="1100">
                <a:latin typeface="Times New Roman" panose="02020603050405020304" pitchFamily="18" charset="0"/>
              </a:rPr>
              <a:t>dysmenorrhea</a:t>
            </a:r>
          </a:p>
          <a:p>
            <a:pPr marL="673100" lvl="1" indent="-215900" eaLnBrk="1" hangingPunct="1">
              <a:spcBef>
                <a:spcPct val="0"/>
              </a:spcBef>
              <a:buFont typeface="Wingdings" pitchFamily="2" charset="2"/>
              <a:buChar char="§"/>
            </a:pPr>
            <a:r>
              <a:rPr lang="en-US" altLang="en-US" sz="1100">
                <a:latin typeface="Times New Roman" panose="02020603050405020304" pitchFamily="18" charset="0"/>
              </a:rPr>
              <a:t>menstrual blood loss</a:t>
            </a:r>
          </a:p>
          <a:p>
            <a:pPr marL="673100" lvl="1" indent="-215900" eaLnBrk="1" hangingPunct="1">
              <a:spcBef>
                <a:spcPct val="0"/>
              </a:spcBef>
              <a:buFont typeface="Wingdings" pitchFamily="2" charset="2"/>
              <a:buChar char="§"/>
            </a:pPr>
            <a:r>
              <a:rPr lang="en-US" altLang="en-US" sz="1100">
                <a:latin typeface="Times New Roman" panose="02020603050405020304" pitchFamily="18" charset="0"/>
              </a:rPr>
              <a:t>premenstrual syndrome</a:t>
            </a:r>
          </a:p>
          <a:p>
            <a:pPr marL="673100" lvl="1" indent="-215900" eaLnBrk="1" hangingPunct="1">
              <a:spcBef>
                <a:spcPct val="0"/>
              </a:spcBef>
              <a:buFont typeface="Wingdings" pitchFamily="2" charset="2"/>
              <a:buChar char="§"/>
            </a:pPr>
            <a:r>
              <a:rPr lang="en-US" altLang="en-US" sz="1100">
                <a:latin typeface="Times New Roman" panose="02020603050405020304" pitchFamily="18" charset="0"/>
              </a:rPr>
              <a:t>anovulatory bleeding </a:t>
            </a:r>
          </a:p>
          <a:p>
            <a:pPr marL="673100" lvl="1" indent="-215900" eaLnBrk="1" hangingPunct="1">
              <a:spcBef>
                <a:spcPct val="0"/>
              </a:spcBef>
              <a:buFontTx/>
              <a:buChar char="•"/>
            </a:pPr>
            <a:endParaRPr lang="en-US" altLang="en-US" sz="1100">
              <a:latin typeface="Times New Roman" panose="02020603050405020304" pitchFamily="18" charset="0"/>
            </a:endParaRPr>
          </a:p>
          <a:p>
            <a:pPr marL="228600" indent="-228600" eaLnBrk="1" hangingPunct="1">
              <a:spcBef>
                <a:spcPct val="0"/>
              </a:spcBef>
            </a:pPr>
            <a:r>
              <a:rPr lang="en-US" altLang="en-US" sz="1100" u="sng">
                <a:latin typeface="Times New Roman" panose="02020603050405020304" pitchFamily="18" charset="0"/>
                <a:cs typeface="Arial" panose="020B0604020202020204" pitchFamily="34" charset="0"/>
              </a:rPr>
              <a:t>References</a:t>
            </a:r>
          </a:p>
          <a:p>
            <a:pPr marL="228600" indent="-228600" eaLnBrk="1" hangingPunct="1">
              <a:spcBef>
                <a:spcPct val="0"/>
              </a:spcBef>
              <a:buFontTx/>
              <a:buChar char="•"/>
            </a:pPr>
            <a:r>
              <a:rPr lang="en-US" altLang="en-US" sz="1100">
                <a:latin typeface="Times New Roman" panose="02020603050405020304" pitchFamily="18" charset="0"/>
                <a:cs typeface="Arial" panose="020B0604020202020204" pitchFamily="34" charset="0"/>
              </a:rPr>
              <a:t>Larsson G, Milsom I, Lindstedt G, Rybo G. The influence of a low-dose combined oral contraceptive on menstrual blood loss and iron status. </a:t>
            </a:r>
            <a:r>
              <a:rPr lang="en-US" altLang="en-US" sz="1100" i="1">
                <a:latin typeface="Times New Roman" panose="02020603050405020304" pitchFamily="18" charset="0"/>
                <a:cs typeface="Arial" panose="020B0604020202020204" pitchFamily="34" charset="0"/>
              </a:rPr>
              <a:t>Contraception. </a:t>
            </a:r>
            <a:r>
              <a:rPr lang="en-US" altLang="en-US" sz="1100">
                <a:latin typeface="Times New Roman" panose="02020603050405020304" pitchFamily="18" charset="0"/>
                <a:cs typeface="Arial" panose="020B0604020202020204" pitchFamily="34" charset="0"/>
              </a:rPr>
              <a:t>1992;46(4):327-34</a:t>
            </a:r>
          </a:p>
          <a:p>
            <a:pPr marL="228600" indent="-228600" eaLnBrk="1" hangingPunct="1">
              <a:spcBef>
                <a:spcPct val="0"/>
              </a:spcBef>
              <a:buFontTx/>
              <a:buChar char="•"/>
            </a:pPr>
            <a:r>
              <a:rPr lang="en-US" altLang="en-US" sz="1100">
                <a:latin typeface="Times New Roman" panose="02020603050405020304" pitchFamily="18" charset="0"/>
                <a:cs typeface="Arial" panose="020B0604020202020204" pitchFamily="34" charset="0"/>
              </a:rPr>
              <a:t>Parsey KS, Pong A. An open-label, multi-center study to evaluate Yasmin, a low-dose combination oral contraceptive containing drospirenone, a new progestogen. </a:t>
            </a:r>
            <a:r>
              <a:rPr lang="en-US" altLang="en-US" sz="1100" i="1">
                <a:latin typeface="Times New Roman" panose="02020603050405020304" pitchFamily="18" charset="0"/>
                <a:cs typeface="Arial" panose="020B0604020202020204" pitchFamily="34" charset="0"/>
              </a:rPr>
              <a:t>Contraception. </a:t>
            </a:r>
            <a:r>
              <a:rPr lang="en-US" altLang="en-US" sz="1100">
                <a:latin typeface="Times New Roman" panose="02020603050405020304" pitchFamily="18" charset="0"/>
                <a:cs typeface="Arial" panose="020B0604020202020204" pitchFamily="34" charset="0"/>
              </a:rPr>
              <a:t>2000;61:105-11</a:t>
            </a:r>
          </a:p>
          <a:p>
            <a:pPr marL="228600" indent="-228600" eaLnBrk="1" hangingPunct="1">
              <a:spcBef>
                <a:spcPct val="0"/>
              </a:spcBef>
              <a:buFontTx/>
              <a:buChar char="•"/>
            </a:pPr>
            <a:r>
              <a:rPr lang="en-US" altLang="en-US" sz="1100">
                <a:latin typeface="Times New Roman" panose="02020603050405020304" pitchFamily="18" charset="0"/>
                <a:cs typeface="Arial" panose="020B0604020202020204" pitchFamily="34" charset="0"/>
              </a:rPr>
              <a:t>Freeman EW, Borisute H, Deal L, Smith L, et al. A continuous-use regimen of levonorgestrel/ethinyl estradiol significantly alleviates cycle-related symptoms: Results of a Phase 3 stud. </a:t>
            </a:r>
            <a:r>
              <a:rPr lang="en-US" altLang="en-US" sz="1100" i="1">
                <a:latin typeface="Times New Roman" panose="02020603050405020304" pitchFamily="18" charset="0"/>
                <a:cs typeface="Arial" panose="020B0604020202020204" pitchFamily="34" charset="0"/>
              </a:rPr>
              <a:t>Fertil Steril</a:t>
            </a:r>
            <a:r>
              <a:rPr lang="en-US" altLang="en-US" sz="1100">
                <a:latin typeface="Times New Roman" panose="02020603050405020304" pitchFamily="18" charset="0"/>
                <a:cs typeface="Arial" panose="020B0604020202020204" pitchFamily="34" charset="0"/>
              </a:rPr>
              <a:t> .2005;84:S25.</a:t>
            </a:r>
          </a:p>
          <a:p>
            <a:pPr marL="228600" indent="-228600" eaLnBrk="1" hangingPunct="1">
              <a:spcBef>
                <a:spcPct val="0"/>
              </a:spcBef>
              <a:buFontTx/>
              <a:buChar char="•"/>
            </a:pPr>
            <a:r>
              <a:rPr lang="en-US" altLang="en-US" sz="1100">
                <a:latin typeface="Times New Roman" panose="02020603050405020304" pitchFamily="18" charset="0"/>
                <a:cs typeface="Arial" panose="020B0604020202020204" pitchFamily="34" charset="0"/>
              </a:rPr>
              <a:t>Davis A, Godwin A, Lippman J, et al. Triphasic norgestimate ethinyl estradiol for treating dysfunctional dysphoric disorder. </a:t>
            </a:r>
            <a:r>
              <a:rPr lang="en-US" altLang="en-US" sz="1100" i="1">
                <a:latin typeface="Times New Roman" panose="02020603050405020304" pitchFamily="18" charset="0"/>
                <a:cs typeface="Arial" panose="020B0604020202020204" pitchFamily="34" charset="0"/>
              </a:rPr>
              <a:t>Obstet Gynecol.</a:t>
            </a:r>
            <a:r>
              <a:rPr lang="en-US" altLang="en-US" sz="1100">
                <a:latin typeface="Times New Roman" panose="02020603050405020304" pitchFamily="18" charset="0"/>
                <a:cs typeface="Arial" panose="020B0604020202020204" pitchFamily="34" charset="0"/>
              </a:rPr>
              <a:t> 2005;106:492-501</a:t>
            </a:r>
          </a:p>
          <a:p>
            <a:pPr marL="228600" indent="-228600" eaLnBrk="1" hangingPunct="1">
              <a:spcBef>
                <a:spcPct val="0"/>
              </a:spcBef>
              <a:buFontTx/>
              <a:buChar char="•"/>
            </a:pPr>
            <a:endParaRPr lang="en-US" altLang="en-US" sz="1100">
              <a:latin typeface="Times New Roman" panose="02020603050405020304" pitchFamily="18" charset="0"/>
              <a:cs typeface="Arial" panose="020B0604020202020204" pitchFamily="34" charset="0"/>
            </a:endParaRPr>
          </a:p>
          <a:p>
            <a:pPr marL="228600" indent="-228600"/>
            <a:r>
              <a:rPr lang="en-US" altLang="en-US" sz="1100">
                <a:latin typeface="Times New Roman" panose="02020603050405020304" pitchFamily="18" charset="0"/>
              </a:rPr>
              <a:t>---</a:t>
            </a:r>
          </a:p>
          <a:p>
            <a:pPr marL="228600" indent="-228600"/>
            <a:r>
              <a:rPr lang="en-US" altLang="en-US" sz="1100">
                <a:latin typeface="Times New Roman" panose="02020603050405020304" pitchFamily="18" charset="0"/>
              </a:rPr>
              <a:t>Original content for this slide submitted by ARHP</a:t>
            </a:r>
            <a:r>
              <a:rPr lang="ja-JP" altLang="en-US" sz="1100">
                <a:latin typeface="Times New Roman" panose="02020603050405020304" pitchFamily="18" charset="0"/>
              </a:rPr>
              <a:t>’</a:t>
            </a:r>
            <a:r>
              <a:rPr lang="en-US" altLang="ja-JP" sz="1100">
                <a:latin typeface="Times New Roman" panose="02020603050405020304" pitchFamily="18" charset="0"/>
              </a:rPr>
              <a:t>s Clinical Advisory Committee for </a:t>
            </a:r>
            <a:r>
              <a:rPr lang="en-US" altLang="ja-JP" sz="1100" i="1">
                <a:latin typeface="Times New Roman" panose="02020603050405020304" pitchFamily="18" charset="0"/>
              </a:rPr>
              <a:t>Choosing a Birth Control Method  </a:t>
            </a:r>
            <a:r>
              <a:rPr lang="en-US" altLang="ja-JP" sz="1100">
                <a:latin typeface="Times New Roman" panose="02020603050405020304" pitchFamily="18" charset="0"/>
              </a:rPr>
              <a:t>in May 2009. Original funding received from a collaboration of pharmaceutical companies including Bayer, Duramed and Schering Plough. This slide is available at www.arhp.org/core.</a:t>
            </a:r>
          </a:p>
          <a:p>
            <a:pPr marL="228600" indent="-228600">
              <a:buFontTx/>
              <a:buChar char="•"/>
            </a:pPr>
            <a:endParaRPr lang="en-US" altLang="en-US">
              <a:latin typeface="Times New Roman" panose="02020603050405020304" pitchFamily="18" charset="0"/>
            </a:endParaRPr>
          </a:p>
          <a:p>
            <a:pPr marL="228600" indent="-228600"/>
            <a:endParaRPr lang="en-US" altLang="en-US">
              <a:latin typeface="Times New Roman" panose="02020603050405020304" pitchFamily="18" charset="0"/>
            </a:endParaRPr>
          </a:p>
        </p:txBody>
      </p:sp>
      <p:sp>
        <p:nvSpPr>
          <p:cNvPr id="118787" name="Slide Number Placeholder 3">
            <a:extLst>
              <a:ext uri="{FF2B5EF4-FFF2-40B4-BE49-F238E27FC236}">
                <a16:creationId xmlns:a16="http://schemas.microsoft.com/office/drawing/2014/main" id="{974F4F36-7650-1F42-9B95-234DE0FA3DB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221CAE9-2DA1-2D4B-951E-4EAF3A4CBA25}"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a:extLst>
              <a:ext uri="{FF2B5EF4-FFF2-40B4-BE49-F238E27FC236}">
                <a16:creationId xmlns:a16="http://schemas.microsoft.com/office/drawing/2014/main" id="{7571C722-8181-D4CA-22F7-472316D347BB}"/>
              </a:ext>
            </a:extLst>
          </p:cNvPr>
          <p:cNvSpPr>
            <a:spLocks noGrp="1" noRot="1" noChangeAspect="1" noChangeArrowheads="1" noTextEdit="1"/>
          </p:cNvSpPr>
          <p:nvPr>
            <p:ph type="sldImg"/>
          </p:nvPr>
        </p:nvSpPr>
        <p:spPr>
          <a:ln/>
        </p:spPr>
      </p:sp>
      <p:sp>
        <p:nvSpPr>
          <p:cNvPr id="121858" name="Notes Placeholder 2">
            <a:extLst>
              <a:ext uri="{FF2B5EF4-FFF2-40B4-BE49-F238E27FC236}">
                <a16:creationId xmlns:a16="http://schemas.microsoft.com/office/drawing/2014/main" id="{C4CF31B3-E838-B3AD-4222-2C0F2F5F4FA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Weight gain: Cochrane review 2008</a:t>
            </a:r>
          </a:p>
          <a:p>
            <a:endParaRPr lang="en-US" altLang="en-US" dirty="0">
              <a:latin typeface="Times New Roman" panose="02020603050405020304" pitchFamily="18" charset="0"/>
            </a:endParaRPr>
          </a:p>
          <a:p>
            <a:r>
              <a:rPr lang="en-US" altLang="en-US" dirty="0">
                <a:latin typeface="Times New Roman" panose="02020603050405020304" pitchFamily="18" charset="0"/>
              </a:rPr>
              <a:t>Pills and breast cancer:  royal college study followed women for 39 years, no increased risk.  Contraception 2009- systematic review showed that women with family history of breast cancer do not increase risk of disease by using COC</a:t>
            </a:r>
          </a:p>
          <a:p>
            <a:endParaRPr lang="en-US" altLang="en-US" dirty="0">
              <a:latin typeface="Times New Roman" panose="02020603050405020304" pitchFamily="18" charset="0"/>
            </a:endParaRPr>
          </a:p>
          <a:p>
            <a:r>
              <a:rPr lang="en-US" altLang="en-US" dirty="0">
                <a:latin typeface="Times New Roman" panose="02020603050405020304" pitchFamily="18" charset="0"/>
              </a:rPr>
              <a:t>After stopping COC, no more than a two week delay in return to menses is expected when stopping COC</a:t>
            </a:r>
          </a:p>
          <a:p>
            <a:endParaRPr lang="en-US" altLang="en-US"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evidence on the impact of exogenous hormone use on the risk of new-onset or recurrence of breast cancer is complex. Recent evidence suggests that currently available hormonal contraception, including progestin-only methods such as the levonorgestrel (LNG) 52 mg intrauterine device (IUD), may be associated with a small absolute increase in breast cancer diagnosis, roughly one additional cancer diagnosis per 7690 users per year.</a:t>
            </a:r>
          </a:p>
          <a:p>
            <a:endParaRPr lang="en-US" altLang="en-US" dirty="0">
              <a:latin typeface="Times New Roman" panose="02020603050405020304" pitchFamily="18" charset="0"/>
            </a:endParaRPr>
          </a:p>
        </p:txBody>
      </p:sp>
      <p:sp>
        <p:nvSpPr>
          <p:cNvPr id="121859" name="Slide Number Placeholder 3">
            <a:extLst>
              <a:ext uri="{FF2B5EF4-FFF2-40B4-BE49-F238E27FC236}">
                <a16:creationId xmlns:a16="http://schemas.microsoft.com/office/drawing/2014/main" id="{248003F2-4E0F-7E50-C909-AD988D2D9DF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855B92E-602B-4C4B-9997-75AF7CF2C7A2}"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a:extLst>
              <a:ext uri="{FF2B5EF4-FFF2-40B4-BE49-F238E27FC236}">
                <a16:creationId xmlns:a16="http://schemas.microsoft.com/office/drawing/2014/main" id="{7C105C99-1C1B-532A-3A42-FBBD7ABD36DC}"/>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F908BE92-557C-EEDA-F3F9-FD23BD8D1AAB}"/>
              </a:ext>
            </a:extLst>
          </p:cNvPr>
          <p:cNvSpPr>
            <a:spLocks noGrp="1"/>
          </p:cNvSpPr>
          <p:nvPr>
            <p:ph type="body" idx="1"/>
          </p:nvPr>
        </p:nvSpPr>
        <p:spPr/>
        <p:txBody>
          <a:bodyPr/>
          <a:lstStyle/>
          <a:p>
            <a:pPr>
              <a:defRPr/>
            </a:pPr>
            <a:r>
              <a:rPr lang="en-US" altLang="en-US">
                <a:latin typeface="Times New Roman" panose="02020603050405020304" pitchFamily="18" charset="0"/>
              </a:rPr>
              <a:t>Active or personal history of these conditions, may be worsened by estrogen</a:t>
            </a:r>
          </a:p>
          <a:p>
            <a:pPr marL="742950" lvl="1" indent="-285750">
              <a:spcBef>
                <a:spcPct val="20000"/>
              </a:spcBef>
              <a:buClr>
                <a:srgbClr val="FFFF66"/>
              </a:buClr>
              <a:buSzPct val="70000"/>
              <a:buFont typeface="Monotype Sorts" pitchFamily="2" charset="2"/>
              <a:buNone/>
              <a:defRPr/>
            </a:pPr>
            <a:r>
              <a:rPr kumimoji="1" lang="en-US" altLang="en-US" sz="3200" b="1">
                <a:solidFill>
                  <a:srgbClr val="FFFFFF"/>
                </a:solidFill>
                <a:effectLst>
                  <a:outerShdw blurRad="38100" dist="38100" dir="2700000" algn="tl">
                    <a:srgbClr val="C0C0C0"/>
                  </a:outerShdw>
                </a:effectLst>
                <a:latin typeface="Arial" panose="020B0604020202020204" pitchFamily="34" charset="0"/>
              </a:rPr>
              <a:t>Conditions compatible with Estrogen:</a:t>
            </a:r>
          </a:p>
          <a:p>
            <a:pPr marL="742950" lvl="1" indent="-285750">
              <a:spcBef>
                <a:spcPct val="20000"/>
              </a:spcBef>
              <a:buClr>
                <a:srgbClr val="FFFF66"/>
              </a:buClr>
              <a:buSzPct val="70000"/>
              <a:buFont typeface="Monotype Sorts" pitchFamily="2" charset="2"/>
              <a:buChar char="l"/>
              <a:defRPr/>
            </a:pPr>
            <a:r>
              <a:rPr kumimoji="1" lang="en-US" altLang="en-US" sz="2800" b="1">
                <a:solidFill>
                  <a:srgbClr val="FFFFFF"/>
                </a:solidFill>
                <a:effectLst>
                  <a:outerShdw blurRad="38100" dist="38100" dir="2700000" algn="tl">
                    <a:srgbClr val="C0C0C0"/>
                  </a:outerShdw>
                </a:effectLst>
                <a:latin typeface="Arial" panose="020B0604020202020204" pitchFamily="34" charset="0"/>
              </a:rPr>
              <a:t>Diabetes with good control &amp; no vascular disease</a:t>
            </a:r>
          </a:p>
          <a:p>
            <a:pPr marL="742950" lvl="1" indent="-285750">
              <a:spcBef>
                <a:spcPct val="20000"/>
              </a:spcBef>
              <a:buClr>
                <a:srgbClr val="FFFF66"/>
              </a:buClr>
              <a:buSzPct val="70000"/>
              <a:buFont typeface="Monotype Sorts" pitchFamily="2" charset="2"/>
              <a:buChar char="l"/>
              <a:defRPr/>
            </a:pPr>
            <a:r>
              <a:rPr kumimoji="1" lang="en-US" altLang="en-US" sz="2800" b="1">
                <a:solidFill>
                  <a:srgbClr val="FFFFFF"/>
                </a:solidFill>
                <a:effectLst>
                  <a:outerShdw blurRad="38100" dist="38100" dir="2700000" algn="tl">
                    <a:srgbClr val="C0C0C0"/>
                  </a:outerShdw>
                </a:effectLst>
                <a:latin typeface="Arial" panose="020B0604020202020204" pitchFamily="34" charset="0"/>
              </a:rPr>
              <a:t>Sickle cell disease</a:t>
            </a:r>
          </a:p>
          <a:p>
            <a:pPr marL="742950" lvl="1" indent="-285750">
              <a:spcBef>
                <a:spcPct val="20000"/>
              </a:spcBef>
              <a:buClr>
                <a:srgbClr val="FFFF66"/>
              </a:buClr>
              <a:buSzPct val="70000"/>
              <a:buFont typeface="Monotype Sorts" pitchFamily="2" charset="2"/>
              <a:buChar char="l"/>
              <a:defRPr/>
            </a:pPr>
            <a:r>
              <a:rPr kumimoji="1" lang="en-US" altLang="en-US" sz="2800" b="1">
                <a:solidFill>
                  <a:srgbClr val="FFFFFF"/>
                </a:solidFill>
                <a:effectLst>
                  <a:outerShdw blurRad="38100" dist="38100" dir="2700000" algn="tl">
                    <a:srgbClr val="C0C0C0"/>
                  </a:outerShdw>
                </a:effectLst>
                <a:latin typeface="Arial" panose="020B0604020202020204" pitchFamily="34" charset="0"/>
              </a:rPr>
              <a:t>Seizure disorder (but watch for drug interactions!)</a:t>
            </a:r>
          </a:p>
          <a:p>
            <a:pPr marL="742950" lvl="1" indent="-285750">
              <a:spcBef>
                <a:spcPct val="20000"/>
              </a:spcBef>
              <a:buClr>
                <a:srgbClr val="FFFF66"/>
              </a:buClr>
              <a:buSzPct val="70000"/>
              <a:buFont typeface="Monotype Sorts" pitchFamily="2" charset="2"/>
              <a:buChar char="l"/>
              <a:defRPr/>
            </a:pPr>
            <a:r>
              <a:rPr kumimoji="1" lang="en-US" altLang="en-US" sz="2800" b="1">
                <a:solidFill>
                  <a:srgbClr val="FFFFFF"/>
                </a:solidFill>
                <a:effectLst>
                  <a:outerShdw blurRad="38100" dist="38100" dir="2700000" algn="tl">
                    <a:srgbClr val="C0C0C0"/>
                  </a:outerShdw>
                </a:effectLst>
                <a:latin typeface="Arial" panose="020B0604020202020204" pitchFamily="34" charset="0"/>
              </a:rPr>
              <a:t>Recovered from viral hepatitis</a:t>
            </a:r>
            <a:endParaRPr kumimoji="1" lang="en-US" altLang="en-US" sz="3200" b="1" i="1">
              <a:solidFill>
                <a:srgbClr val="FFFFFF"/>
              </a:solidFill>
              <a:effectLst>
                <a:outerShdw blurRad="38100" dist="38100" dir="2700000" algn="tl">
                  <a:srgbClr val="C0C0C0"/>
                </a:outerShdw>
              </a:effectLst>
              <a:latin typeface="Arial" panose="020B0604020202020204" pitchFamily="34" charset="0"/>
            </a:endParaRPr>
          </a:p>
          <a:p>
            <a:pPr>
              <a:defRPr/>
            </a:pPr>
            <a:endParaRPr kumimoji="1" lang="en-US" altLang="en-US" sz="3200" b="1" i="1">
              <a:solidFill>
                <a:srgbClr val="FFFFFF"/>
              </a:solidFill>
              <a:effectLst>
                <a:outerShdw blurRad="38100" dist="38100" dir="2700000" algn="tl">
                  <a:srgbClr val="C0C0C0"/>
                </a:outerShdw>
              </a:effectLst>
              <a:latin typeface="Arial" panose="020B0604020202020204" pitchFamily="34" charset="0"/>
            </a:endParaRPr>
          </a:p>
          <a:p>
            <a:pPr>
              <a:defRPr/>
            </a:pPr>
            <a:r>
              <a:rPr lang="en-US" altLang="en-US" sz="1000" u="sng">
                <a:latin typeface="Times New Roman" panose="02020603050405020304" pitchFamily="18" charset="0"/>
              </a:rPr>
              <a:t>Talking Points</a:t>
            </a:r>
          </a:p>
          <a:p>
            <a:pPr eaLnBrk="1" hangingPunct="1">
              <a:spcBef>
                <a:spcPct val="0"/>
              </a:spcBef>
              <a:buFontTx/>
              <a:buChar char="•"/>
              <a:defRPr/>
            </a:pPr>
            <a:r>
              <a:rPr lang="en-US" altLang="en-US" sz="1000">
                <a:latin typeface="Times New Roman" panose="02020603050405020304" pitchFamily="18" charset="0"/>
                <a:cs typeface="Arial" panose="020B0604020202020204" pitchFamily="34" charset="0"/>
              </a:rPr>
              <a:t>Most healthy women are potential candidates for COCs. </a:t>
            </a:r>
          </a:p>
          <a:p>
            <a:pPr eaLnBrk="1" hangingPunct="1">
              <a:spcBef>
                <a:spcPct val="0"/>
              </a:spcBef>
              <a:buFontTx/>
              <a:buChar char="•"/>
              <a:defRPr/>
            </a:pPr>
            <a:r>
              <a:rPr lang="en-US" altLang="en-US" sz="1000">
                <a:latin typeface="Times New Roman" panose="02020603050405020304" pitchFamily="18" charset="0"/>
                <a:cs typeface="Arial" panose="020B0604020202020204" pitchFamily="34" charset="0"/>
              </a:rPr>
              <a:t>There are a few WHO Category 3 conditions for which COCs are usually not used unless there are no other contraceptive methods available and/or acceptable because of the increased risk of complications. </a:t>
            </a:r>
          </a:p>
          <a:p>
            <a:pPr eaLnBrk="1" hangingPunct="1">
              <a:spcBef>
                <a:spcPct val="0"/>
              </a:spcBef>
              <a:buFontTx/>
              <a:buChar char="•"/>
              <a:defRPr/>
            </a:pPr>
            <a:r>
              <a:rPr lang="en-US" altLang="en-US" sz="1000">
                <a:latin typeface="Times New Roman" panose="02020603050405020304" pitchFamily="18" charset="0"/>
                <a:cs typeface="Arial" panose="020B0604020202020204" pitchFamily="34" charset="0"/>
              </a:rPr>
              <a:t>These conditions include the female who is &lt;21 days postpartum, lactating (6 weeks-6 months), has gallbladder disease, is on medications that may interfere with COC efficacy, or has undiagnosed abnormal vaginal/uterine bleeding.</a:t>
            </a:r>
          </a:p>
          <a:p>
            <a:pPr eaLnBrk="1" hangingPunct="1">
              <a:spcBef>
                <a:spcPct val="0"/>
              </a:spcBef>
              <a:buFontTx/>
              <a:buChar char="•"/>
              <a:defRPr/>
            </a:pPr>
            <a:r>
              <a:rPr lang="en-US" altLang="en-US" sz="1000">
                <a:latin typeface="Times New Roman" panose="02020603050405020304" pitchFamily="18" charset="0"/>
                <a:cs typeface="Arial" panose="020B0604020202020204" pitchFamily="34" charset="0"/>
              </a:rPr>
              <a:t>Women who have WHO Category 4 conditions are advised against COC use. </a:t>
            </a:r>
          </a:p>
          <a:p>
            <a:pPr eaLnBrk="1" hangingPunct="1">
              <a:spcBef>
                <a:spcPct val="0"/>
              </a:spcBef>
              <a:buFontTx/>
              <a:buChar char="•"/>
              <a:defRPr/>
            </a:pPr>
            <a:r>
              <a:rPr lang="en-US" altLang="en-US" sz="1000">
                <a:latin typeface="Times New Roman" panose="02020603050405020304" pitchFamily="18" charset="0"/>
                <a:cs typeface="Arial" panose="020B0604020202020204" pitchFamily="34" charset="0"/>
              </a:rPr>
              <a:t>These include a current or past history of:</a:t>
            </a:r>
          </a:p>
          <a:p>
            <a:pPr marL="742950" lvl="1" indent="-285750" eaLnBrk="1" hangingPunct="1">
              <a:spcBef>
                <a:spcPct val="0"/>
              </a:spcBef>
              <a:buFont typeface="Wingdings" pitchFamily="2" charset="2"/>
              <a:buChar char="§"/>
              <a:defRPr/>
            </a:pPr>
            <a:r>
              <a:rPr lang="en-US" altLang="en-US" sz="1000">
                <a:latin typeface="Times New Roman" panose="02020603050405020304" pitchFamily="18" charset="0"/>
              </a:rPr>
              <a:t>deep vein thrombosis or pulmonary embolism</a:t>
            </a:r>
          </a:p>
          <a:p>
            <a:pPr marL="742950" lvl="1" indent="-285750" eaLnBrk="1" hangingPunct="1">
              <a:spcBef>
                <a:spcPct val="0"/>
              </a:spcBef>
              <a:buFont typeface="Wingdings" pitchFamily="2" charset="2"/>
              <a:buChar char="§"/>
              <a:defRPr/>
            </a:pPr>
            <a:r>
              <a:rPr lang="en-US" altLang="en-US" sz="1000">
                <a:latin typeface="Times New Roman" panose="02020603050405020304" pitchFamily="18" charset="0"/>
              </a:rPr>
              <a:t>cerebrovascular accident\</a:t>
            </a:r>
          </a:p>
          <a:p>
            <a:pPr marL="742950" lvl="1" indent="-285750" eaLnBrk="1" hangingPunct="1">
              <a:spcBef>
                <a:spcPct val="0"/>
              </a:spcBef>
              <a:buFont typeface="Wingdings" pitchFamily="2" charset="2"/>
              <a:buChar char="§"/>
              <a:defRPr/>
            </a:pPr>
            <a:r>
              <a:rPr lang="en-US" altLang="en-US" sz="1000">
                <a:latin typeface="Times New Roman" panose="02020603050405020304" pitchFamily="18" charset="0"/>
              </a:rPr>
              <a:t>coronary (or ischemic) heart disease</a:t>
            </a:r>
          </a:p>
          <a:p>
            <a:pPr marL="742950" lvl="1" indent="-285750" eaLnBrk="1" hangingPunct="1">
              <a:spcBef>
                <a:spcPct val="0"/>
              </a:spcBef>
              <a:buFont typeface="Wingdings" pitchFamily="2" charset="2"/>
              <a:buChar char="§"/>
              <a:defRPr/>
            </a:pPr>
            <a:r>
              <a:rPr lang="en-US" altLang="en-US" sz="1000">
                <a:latin typeface="Times New Roman" panose="02020603050405020304" pitchFamily="18" charset="0"/>
              </a:rPr>
              <a:t>complicated structural heart disease (eg, pulmonary hypertension, atrial fibrillation or history of subacute bacterial endocarditis)</a:t>
            </a:r>
          </a:p>
          <a:p>
            <a:pPr marL="742950" lvl="1" indent="-285750" eaLnBrk="1" hangingPunct="1">
              <a:spcBef>
                <a:spcPct val="0"/>
              </a:spcBef>
              <a:buFont typeface="Wingdings" pitchFamily="2" charset="2"/>
              <a:buChar char="§"/>
              <a:defRPr/>
            </a:pPr>
            <a:r>
              <a:rPr lang="en-US" altLang="en-US" sz="1000">
                <a:latin typeface="Times New Roman" panose="02020603050405020304" pitchFamily="18" charset="0"/>
              </a:rPr>
              <a:t>Pregnancy</a:t>
            </a:r>
          </a:p>
          <a:p>
            <a:pPr marL="742950" lvl="1" indent="-285750" eaLnBrk="1" hangingPunct="1">
              <a:spcBef>
                <a:spcPct val="0"/>
              </a:spcBef>
              <a:buFont typeface="Wingdings" pitchFamily="2" charset="2"/>
              <a:buChar char="§"/>
              <a:defRPr/>
            </a:pPr>
            <a:r>
              <a:rPr lang="en-US" altLang="en-US" sz="1000">
                <a:latin typeface="Times New Roman" panose="02020603050405020304" pitchFamily="18" charset="0"/>
              </a:rPr>
              <a:t>lactation &lt;6 weeks postpartum</a:t>
            </a:r>
          </a:p>
          <a:p>
            <a:pPr marL="742950" lvl="1" indent="-285750" eaLnBrk="1" hangingPunct="1">
              <a:spcBef>
                <a:spcPct val="0"/>
              </a:spcBef>
              <a:buFont typeface="Wingdings" pitchFamily="2" charset="2"/>
              <a:buChar char="§"/>
              <a:defRPr/>
            </a:pPr>
            <a:r>
              <a:rPr lang="en-US" altLang="en-US" sz="1000">
                <a:latin typeface="Times New Roman" panose="02020603050405020304" pitchFamily="18" charset="0"/>
              </a:rPr>
              <a:t>complicated diabetes mellitus (e.g., retinopathy, neuropathy, nephropathy)</a:t>
            </a:r>
          </a:p>
          <a:p>
            <a:pPr marL="742950" lvl="1" indent="-285750" eaLnBrk="1" hangingPunct="1">
              <a:spcBef>
                <a:spcPct val="0"/>
              </a:spcBef>
              <a:buFont typeface="Wingdings" pitchFamily="2" charset="2"/>
              <a:buChar char="§"/>
              <a:defRPr/>
            </a:pPr>
            <a:r>
              <a:rPr lang="en-US" altLang="en-US" sz="1000">
                <a:latin typeface="Times New Roman" panose="02020603050405020304" pitchFamily="18" charset="0"/>
              </a:rPr>
              <a:t>breast cancer</a:t>
            </a:r>
          </a:p>
          <a:p>
            <a:pPr marL="742950" lvl="1" indent="-285750" eaLnBrk="1" hangingPunct="1">
              <a:spcBef>
                <a:spcPct val="0"/>
              </a:spcBef>
              <a:buFont typeface="Wingdings" pitchFamily="2" charset="2"/>
              <a:buChar char="§"/>
              <a:defRPr/>
            </a:pPr>
            <a:r>
              <a:rPr lang="en-US" altLang="en-US" sz="1000">
                <a:latin typeface="Times New Roman" panose="02020603050405020304" pitchFamily="18" charset="0"/>
              </a:rPr>
              <a:t>headaches (including migraine headaches) with focal neurologic symptoms\</a:t>
            </a:r>
          </a:p>
          <a:p>
            <a:pPr marL="742950" lvl="1" indent="-285750" eaLnBrk="1" hangingPunct="1">
              <a:spcBef>
                <a:spcPct val="0"/>
              </a:spcBef>
              <a:buFont typeface="Wingdings" pitchFamily="2" charset="2"/>
              <a:buChar char="§"/>
              <a:defRPr/>
            </a:pPr>
            <a:r>
              <a:rPr lang="en-US" altLang="en-US" sz="1000">
                <a:latin typeface="Times New Roman" panose="02020603050405020304" pitchFamily="18" charset="0"/>
              </a:rPr>
              <a:t>liver disease (including liver cancer, benign hepatic adenoma, active viral hepatitis, severe cirrhosis)</a:t>
            </a:r>
          </a:p>
          <a:p>
            <a:pPr marL="742950" lvl="1" indent="-285750" eaLnBrk="1" hangingPunct="1">
              <a:spcBef>
                <a:spcPct val="0"/>
              </a:spcBef>
              <a:buFont typeface="Wingdings" pitchFamily="2" charset="2"/>
              <a:buChar char="§"/>
              <a:defRPr/>
            </a:pPr>
            <a:r>
              <a:rPr lang="en-US" altLang="en-US" sz="1000">
                <a:latin typeface="Times New Roman" panose="02020603050405020304" pitchFamily="18" charset="0"/>
              </a:rPr>
              <a:t>surgery involving the lower extremities and/or prolonged immobilization</a:t>
            </a:r>
          </a:p>
          <a:p>
            <a:pPr marL="742950" lvl="1" indent="-285750" eaLnBrk="1" hangingPunct="1">
              <a:spcBef>
                <a:spcPct val="0"/>
              </a:spcBef>
              <a:buFont typeface="Wingdings" pitchFamily="2" charset="2"/>
              <a:buChar char="§"/>
              <a:defRPr/>
            </a:pPr>
            <a:r>
              <a:rPr lang="en-US" altLang="en-US" sz="1000">
                <a:latin typeface="Times New Roman" panose="02020603050405020304" pitchFamily="18" charset="0"/>
              </a:rPr>
              <a:t>severe hypertension (160+/100+ mm Hg or with vascular complications). </a:t>
            </a:r>
          </a:p>
          <a:p>
            <a:pPr marL="742950" lvl="1" indent="-285750" eaLnBrk="1" hangingPunct="1">
              <a:spcBef>
                <a:spcPct val="0"/>
              </a:spcBef>
              <a:buFont typeface="Wingdings" pitchFamily="2" charset="2"/>
              <a:buChar char="§"/>
              <a:defRPr/>
            </a:pPr>
            <a:endParaRPr lang="en-US" altLang="en-US" sz="1000">
              <a:latin typeface="Times New Roman" panose="02020603050405020304" pitchFamily="18" charset="0"/>
            </a:endParaRPr>
          </a:p>
          <a:p>
            <a:pPr eaLnBrk="1" hangingPunct="1">
              <a:spcBef>
                <a:spcPct val="0"/>
              </a:spcBef>
              <a:defRPr/>
            </a:pPr>
            <a:r>
              <a:rPr lang="en-US" altLang="en-US" sz="1000" u="sng">
                <a:latin typeface="Times New Roman" panose="02020603050405020304" pitchFamily="18" charset="0"/>
                <a:cs typeface="Arial" panose="020B0604020202020204" pitchFamily="34" charset="0"/>
              </a:rPr>
              <a:t>Reference</a:t>
            </a:r>
          </a:p>
          <a:p>
            <a:pPr eaLnBrk="1" hangingPunct="1">
              <a:spcBef>
                <a:spcPct val="0"/>
              </a:spcBef>
              <a:buFontTx/>
              <a:buChar char="•"/>
              <a:defRPr/>
            </a:pPr>
            <a:r>
              <a:rPr lang="en-US" altLang="en-US" sz="1000">
                <a:latin typeface="Times New Roman" panose="02020603050405020304" pitchFamily="18" charset="0"/>
                <a:cs typeface="Arial" panose="020B0604020202020204" pitchFamily="34" charset="0"/>
              </a:rPr>
              <a:t>World Health Organization (WHO). Improving Access to Quality Care in Family Planning: Medical Eligibility Criteria for Contraceptive Use, 2</a:t>
            </a:r>
            <a:r>
              <a:rPr lang="en-US" altLang="en-US" sz="1000" baseline="30000">
                <a:latin typeface="Times New Roman" panose="02020603050405020304" pitchFamily="18" charset="0"/>
                <a:cs typeface="Arial" panose="020B0604020202020204" pitchFamily="34" charset="0"/>
              </a:rPr>
              <a:t>nd</a:t>
            </a:r>
            <a:r>
              <a:rPr lang="en-US" altLang="en-US" sz="1000">
                <a:latin typeface="Times New Roman" panose="02020603050405020304" pitchFamily="18" charset="0"/>
                <a:cs typeface="Arial" panose="020B0604020202020204" pitchFamily="34" charset="0"/>
              </a:rPr>
              <a:t> edition. Geneva, Switzerland: World Health Organization, 2000</a:t>
            </a:r>
          </a:p>
          <a:p>
            <a:pPr>
              <a:defRPr/>
            </a:pPr>
            <a:endParaRPr lang="en-US" altLang="en-US" sz="1000">
              <a:latin typeface="Times New Roman" panose="02020603050405020304" pitchFamily="18" charset="0"/>
            </a:endParaRPr>
          </a:p>
          <a:p>
            <a:pPr>
              <a:defRPr/>
            </a:pPr>
            <a:r>
              <a:rPr lang="en-US" altLang="en-US" sz="1000">
                <a:latin typeface="Times New Roman" panose="02020603050405020304" pitchFamily="18" charset="0"/>
              </a:rPr>
              <a:t>---</a:t>
            </a:r>
          </a:p>
          <a:p>
            <a:pPr>
              <a:defRPr/>
            </a:pPr>
            <a:r>
              <a:rPr lang="en-US" altLang="en-US" sz="1000">
                <a:latin typeface="Times New Roman" panose="02020603050405020304" pitchFamily="18" charset="0"/>
              </a:rPr>
              <a:t>Original content for this slide submitted by ARHP</a:t>
            </a:r>
            <a:r>
              <a:rPr lang="ja-JP" altLang="en-US" sz="1000">
                <a:latin typeface="Times New Roman" panose="02020603050405020304" pitchFamily="18" charset="0"/>
              </a:rPr>
              <a:t>’</a:t>
            </a:r>
            <a:r>
              <a:rPr lang="en-US" altLang="ja-JP" sz="1000">
                <a:latin typeface="Times New Roman" panose="02020603050405020304" pitchFamily="18" charset="0"/>
              </a:rPr>
              <a:t>s Clinical Advisory Committee for </a:t>
            </a:r>
            <a:r>
              <a:rPr lang="en-US" altLang="ja-JP" sz="1000" i="1">
                <a:latin typeface="Times New Roman" panose="02020603050405020304" pitchFamily="18" charset="0"/>
              </a:rPr>
              <a:t>Choosing a Birth Control Method  </a:t>
            </a:r>
            <a:r>
              <a:rPr lang="en-US" altLang="ja-JP" sz="1000">
                <a:latin typeface="Times New Roman" panose="02020603050405020304" pitchFamily="18" charset="0"/>
              </a:rPr>
              <a:t>in May 2009. Original funding received from a collaboration of pharmaceutical companies including Bayer, Duramed and Schering Plough. This slide is available at www.arhp.org/core.</a:t>
            </a:r>
          </a:p>
          <a:p>
            <a:pPr>
              <a:lnSpc>
                <a:spcPct val="90000"/>
              </a:lnSpc>
              <a:defRPr/>
            </a:pPr>
            <a:endParaRPr lang="en-US" altLang="en-US">
              <a:latin typeface="Times New Roman" panose="02020603050405020304" pitchFamily="18" charset="0"/>
            </a:endParaRPr>
          </a:p>
          <a:p>
            <a:pPr>
              <a:defRPr/>
            </a:pPr>
            <a:endParaRPr kumimoji="1" lang="en-US" altLang="en-US" sz="3200" b="1" i="1">
              <a:solidFill>
                <a:srgbClr val="FFFFFF"/>
              </a:solidFill>
              <a:effectLst>
                <a:outerShdw blurRad="38100" dist="38100" dir="2700000" algn="tl">
                  <a:srgbClr val="C0C0C0"/>
                </a:outerShdw>
              </a:effectLst>
              <a:latin typeface="Arial" panose="020B0604020202020204" pitchFamily="34" charset="0"/>
            </a:endParaRPr>
          </a:p>
          <a:p>
            <a:pPr>
              <a:defRPr/>
            </a:pPr>
            <a:endParaRPr lang="en-US" altLang="en-US">
              <a:latin typeface="Times New Roman" panose="02020603050405020304" pitchFamily="18" charset="0"/>
            </a:endParaRPr>
          </a:p>
          <a:p>
            <a:pPr>
              <a:defRPr/>
            </a:pPr>
            <a:endParaRPr lang="en-US" altLang="en-US">
              <a:latin typeface="Times New Roman" panose="02020603050405020304" pitchFamily="18" charset="0"/>
            </a:endParaRPr>
          </a:p>
        </p:txBody>
      </p:sp>
      <p:sp>
        <p:nvSpPr>
          <p:cNvPr id="132099" name="Slide Number Placeholder 3">
            <a:extLst>
              <a:ext uri="{FF2B5EF4-FFF2-40B4-BE49-F238E27FC236}">
                <a16:creationId xmlns:a16="http://schemas.microsoft.com/office/drawing/2014/main" id="{F85E8FBC-2DF8-47BB-7345-043C69892B0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27D7E7B-61B7-2944-9DF7-B501EA3A4F5E}"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a:extLst>
              <a:ext uri="{FF2B5EF4-FFF2-40B4-BE49-F238E27FC236}">
                <a16:creationId xmlns:a16="http://schemas.microsoft.com/office/drawing/2014/main" id="{904A6F7A-D62C-0F9F-6438-E7CBE82C50BA}"/>
              </a:ext>
            </a:extLst>
          </p:cNvPr>
          <p:cNvSpPr>
            <a:spLocks noGrp="1" noRot="1" noChangeAspect="1" noChangeArrowheads="1" noTextEdit="1"/>
          </p:cNvSpPr>
          <p:nvPr>
            <p:ph type="sldImg"/>
          </p:nvPr>
        </p:nvSpPr>
        <p:spPr>
          <a:ln/>
        </p:spPr>
      </p:sp>
      <p:sp>
        <p:nvSpPr>
          <p:cNvPr id="143362" name="Notes Placeholder 2">
            <a:extLst>
              <a:ext uri="{FF2B5EF4-FFF2-40B4-BE49-F238E27FC236}">
                <a16:creationId xmlns:a16="http://schemas.microsoft.com/office/drawing/2014/main" id="{08254577-07F0-B4F2-C2E2-4DB3BCA6BDF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z="1000" u="sng">
                <a:latin typeface="Times New Roman" panose="02020603050405020304" pitchFamily="18" charset="0"/>
              </a:rPr>
              <a:t>Talking Points</a:t>
            </a:r>
            <a:endParaRPr lang="en-US" altLang="en-US" sz="1000">
              <a:latin typeface="Times New Roman" panose="02020603050405020304" pitchFamily="18" charset="0"/>
              <a:cs typeface="Arial" panose="020B0604020202020204" pitchFamily="34" charset="0"/>
            </a:endParaRPr>
          </a:p>
          <a:p>
            <a:pPr marL="228600" indent="-228600">
              <a:buFontTx/>
              <a:buChar char="•"/>
            </a:pPr>
            <a:r>
              <a:rPr lang="en-US" altLang="en-US" sz="1000">
                <a:latin typeface="Times New Roman" panose="02020603050405020304" pitchFamily="18" charset="0"/>
                <a:cs typeface="Arial" panose="020B0604020202020204" pitchFamily="34" charset="0"/>
              </a:rPr>
              <a:t>Often called </a:t>
            </a:r>
            <a:r>
              <a:rPr lang="ja-JP" altLang="en-US" sz="1000">
                <a:latin typeface="Times New Roman" panose="02020603050405020304" pitchFamily="18" charset="0"/>
                <a:cs typeface="Arial" panose="020B0604020202020204" pitchFamily="34" charset="0"/>
              </a:rPr>
              <a:t>“</a:t>
            </a:r>
            <a:r>
              <a:rPr lang="en-US" altLang="ja-JP" sz="1000">
                <a:latin typeface="Times New Roman" panose="02020603050405020304" pitchFamily="18" charset="0"/>
                <a:cs typeface="Arial" panose="020B0604020202020204" pitchFamily="34" charset="0"/>
              </a:rPr>
              <a:t>mini-pills,</a:t>
            </a:r>
            <a:r>
              <a:rPr lang="ja-JP" altLang="en-US" sz="1000">
                <a:latin typeface="Times New Roman" panose="02020603050405020304" pitchFamily="18" charset="0"/>
                <a:cs typeface="Arial" panose="020B0604020202020204" pitchFamily="34" charset="0"/>
              </a:rPr>
              <a:t>”</a:t>
            </a:r>
            <a:r>
              <a:rPr lang="en-US" altLang="ja-JP" sz="1000">
                <a:latin typeface="Times New Roman" panose="02020603050405020304" pitchFamily="18" charset="0"/>
                <a:cs typeface="Arial" panose="020B0604020202020204" pitchFamily="34" charset="0"/>
              </a:rPr>
              <a:t> progestin-only pills are a good contraceptive choice for women who can</a:t>
            </a:r>
            <a:r>
              <a:rPr lang="ja-JP" altLang="en-US" sz="1000">
                <a:latin typeface="Times New Roman" panose="02020603050405020304" pitchFamily="18" charset="0"/>
                <a:cs typeface="Arial" panose="020B0604020202020204" pitchFamily="34" charset="0"/>
              </a:rPr>
              <a:t>’</a:t>
            </a:r>
            <a:r>
              <a:rPr lang="en-US" altLang="ja-JP" sz="1000">
                <a:latin typeface="Times New Roman" panose="02020603050405020304" pitchFamily="18" charset="0"/>
                <a:cs typeface="Arial" panose="020B0604020202020204" pitchFamily="34" charset="0"/>
              </a:rPr>
              <a:t>t use estrogen.</a:t>
            </a:r>
          </a:p>
          <a:p>
            <a:pPr marL="228600" indent="-228600">
              <a:buFontTx/>
              <a:buChar char="•"/>
            </a:pPr>
            <a:r>
              <a:rPr lang="en-US" altLang="en-US" sz="1000">
                <a:latin typeface="Times New Roman" panose="02020603050405020304" pitchFamily="18" charset="0"/>
                <a:cs typeface="Arial" panose="020B0604020202020204" pitchFamily="34" charset="0"/>
              </a:rPr>
              <a:t>There are currently two formulations--norethindrone (Micronor, each pill contains .35 mg of norethindrone) and norgestrel (Ovrette), each pill contains .075 mg of norgestrel).</a:t>
            </a:r>
          </a:p>
          <a:p>
            <a:pPr marL="228600" indent="-228600">
              <a:buFontTx/>
              <a:buChar char="•"/>
            </a:pPr>
            <a:r>
              <a:rPr lang="en-US" altLang="en-US" sz="1000">
                <a:latin typeface="Times New Roman" panose="02020603050405020304" pitchFamily="18" charset="0"/>
                <a:cs typeface="Arial" panose="020B0604020202020204" pitchFamily="34" charset="0"/>
              </a:rPr>
              <a:t>Efficacy of progestin-only pills requires consistent use. Women should take the pill at the same time every day.</a:t>
            </a:r>
          </a:p>
          <a:p>
            <a:pPr marL="228600" indent="-228600">
              <a:buFontTx/>
              <a:buChar char="•"/>
            </a:pPr>
            <a:r>
              <a:rPr lang="en-US" altLang="en-US" sz="1000">
                <a:latin typeface="Times New Roman" panose="02020603050405020304" pitchFamily="18" charset="0"/>
                <a:cs typeface="Arial" panose="020B0604020202020204" pitchFamily="34" charset="0"/>
              </a:rPr>
              <a:t>Mechanism of Action:</a:t>
            </a:r>
          </a:p>
          <a:p>
            <a:pPr marL="685800" lvl="1" indent="-228600">
              <a:buFont typeface="Wingdings" pitchFamily="2" charset="2"/>
              <a:buChar char="§"/>
            </a:pPr>
            <a:r>
              <a:rPr lang="en-US" altLang="en-US" sz="1000">
                <a:latin typeface="Times New Roman" panose="02020603050405020304" pitchFamily="18" charset="0"/>
                <a:cs typeface="Arial" panose="020B0604020202020204" pitchFamily="34" charset="0"/>
              </a:rPr>
              <a:t>Progestin-only pills prevent contraception through multiple mechanisms including suppressing ovulation and midcycle gonadotropin peaks and altering the cervical mucus, the endometrium, and fallopian tubes.</a:t>
            </a:r>
          </a:p>
          <a:p>
            <a:pPr marL="228600" indent="-228600">
              <a:buFontTx/>
              <a:buChar char="•"/>
            </a:pPr>
            <a:r>
              <a:rPr lang="en-US" altLang="en-US" sz="1000">
                <a:latin typeface="Times New Roman" panose="02020603050405020304" pitchFamily="18" charset="0"/>
                <a:cs typeface="Arial" panose="020B0604020202020204" pitchFamily="34" charset="0"/>
              </a:rPr>
              <a:t>Candidates:</a:t>
            </a:r>
          </a:p>
          <a:p>
            <a:pPr marL="685800" lvl="1" indent="-228600">
              <a:buFont typeface="Wingdings" pitchFamily="2" charset="2"/>
              <a:buChar char="§"/>
            </a:pPr>
            <a:r>
              <a:rPr lang="en-US" altLang="en-US" sz="1000">
                <a:latin typeface="Times New Roman" panose="02020603050405020304" pitchFamily="18" charset="0"/>
                <a:cs typeface="Arial" panose="020B0604020202020204" pitchFamily="34" charset="0"/>
              </a:rPr>
              <a:t>Progestin-only pills are useful for women who want immediately reversible hormonal contraception but for whom estrogen is contraindicated because of breastfeeding, cardiovascular disease, and migraine, for example. </a:t>
            </a:r>
          </a:p>
          <a:p>
            <a:pPr marL="228600" indent="-228600">
              <a:buFontTx/>
              <a:buChar char="•"/>
            </a:pPr>
            <a:r>
              <a:rPr lang="en-US" altLang="en-US" sz="1000">
                <a:latin typeface="Times New Roman" panose="02020603050405020304" pitchFamily="18" charset="0"/>
                <a:cs typeface="Arial" panose="020B0604020202020204" pitchFamily="34" charset="0"/>
              </a:rPr>
              <a:t>Advantages:</a:t>
            </a:r>
          </a:p>
          <a:p>
            <a:pPr marL="685800" lvl="1" indent="-228600">
              <a:buFont typeface="Wingdings" pitchFamily="2" charset="2"/>
              <a:buChar char="§"/>
            </a:pPr>
            <a:r>
              <a:rPr lang="en-US" altLang="en-US" sz="1000">
                <a:latin typeface="Times New Roman" panose="02020603050405020304" pitchFamily="18" charset="0"/>
                <a:cs typeface="Arial" panose="020B0604020202020204" pitchFamily="34" charset="0"/>
              </a:rPr>
              <a:t>Progestin-only pills (COCs also are used) can be used to correct dysfunctional uterine bleeding. This bleeding usually results from anovulation and occurs at the extremes of life. </a:t>
            </a:r>
          </a:p>
          <a:p>
            <a:pPr marL="685800" lvl="1" indent="-228600">
              <a:buFont typeface="Wingdings" pitchFamily="2" charset="2"/>
              <a:buChar char="§"/>
            </a:pPr>
            <a:r>
              <a:rPr lang="en-US" altLang="en-US" sz="1000">
                <a:latin typeface="Times New Roman" panose="02020603050405020304" pitchFamily="18" charset="0"/>
                <a:cs typeface="Arial" panose="020B0604020202020204" pitchFamily="34" charset="0"/>
              </a:rPr>
              <a:t>Progestin-only pills do not have the estrogen-related side effects that COCs have, such as nausea, headache, and bloating, but they do cause irregular vaginal bleeding.</a:t>
            </a:r>
          </a:p>
          <a:p>
            <a:pPr marL="685800" lvl="1" indent="-228600">
              <a:buFont typeface="Wingdings" pitchFamily="2" charset="2"/>
              <a:buChar char="§"/>
            </a:pPr>
            <a:r>
              <a:rPr lang="en-US" altLang="en-US" sz="1000">
                <a:latin typeface="Times New Roman" panose="02020603050405020304" pitchFamily="18" charset="0"/>
                <a:cs typeface="Arial" panose="020B0604020202020204" pitchFamily="34" charset="0"/>
              </a:rPr>
              <a:t>These pills protect against cancer of the uterus and ovaries, benign breast disease, and pelvic inflammatory disease.</a:t>
            </a:r>
          </a:p>
          <a:p>
            <a:pPr marL="228600" indent="-228600">
              <a:buFontTx/>
              <a:buChar char="•"/>
            </a:pPr>
            <a:r>
              <a:rPr lang="en-US" altLang="en-US" sz="1000">
                <a:latin typeface="Times New Roman" panose="02020603050405020304" pitchFamily="18" charset="0"/>
                <a:cs typeface="Arial" panose="020B0604020202020204" pitchFamily="34" charset="0"/>
              </a:rPr>
              <a:t>Contraindication:</a:t>
            </a:r>
          </a:p>
          <a:p>
            <a:pPr marL="685800" lvl="1" indent="-228600">
              <a:buFont typeface="Wingdings" pitchFamily="2" charset="2"/>
              <a:buChar char="§"/>
            </a:pPr>
            <a:r>
              <a:rPr lang="en-US" altLang="en-US" sz="1000">
                <a:latin typeface="Times New Roman" panose="02020603050405020304" pitchFamily="18" charset="0"/>
                <a:cs typeface="Arial" panose="020B0604020202020204" pitchFamily="34" charset="0"/>
              </a:rPr>
              <a:t>The only contraindication to taking progestin-only pills is current breast cancer. 	</a:t>
            </a:r>
          </a:p>
          <a:p>
            <a:pPr marL="228600" indent="-228600">
              <a:buFontTx/>
              <a:buChar char="•"/>
            </a:pPr>
            <a:r>
              <a:rPr lang="en-US" altLang="en-US" sz="1000">
                <a:latin typeface="Times New Roman" panose="02020603050405020304" pitchFamily="18" charset="0"/>
                <a:cs typeface="Arial" panose="020B0604020202020204" pitchFamily="34" charset="0"/>
              </a:rPr>
              <a:t>Disadvantages:</a:t>
            </a:r>
          </a:p>
          <a:p>
            <a:pPr marL="685800" lvl="1" indent="-228600">
              <a:buFont typeface="Wingdings" pitchFamily="2" charset="2"/>
              <a:buChar char="§"/>
            </a:pPr>
            <a:r>
              <a:rPr lang="en-US" altLang="en-US" sz="1000">
                <a:latin typeface="Times New Roman" panose="02020603050405020304" pitchFamily="18" charset="0"/>
                <a:cs typeface="Arial" panose="020B0604020202020204" pitchFamily="34" charset="0"/>
              </a:rPr>
              <a:t>Progestin-only users should be prepared to use a back-up method in case they don</a:t>
            </a:r>
            <a:r>
              <a:rPr lang="ja-JP" altLang="en-US" sz="1000">
                <a:latin typeface="Times New Roman" panose="02020603050405020304" pitchFamily="18" charset="0"/>
              </a:rPr>
              <a:t>’</a:t>
            </a:r>
            <a:r>
              <a:rPr lang="en-US" altLang="ja-JP" sz="1000">
                <a:latin typeface="Times New Roman" panose="02020603050405020304" pitchFamily="18" charset="0"/>
                <a:cs typeface="Arial" panose="020B0604020202020204" pitchFamily="34" charset="0"/>
              </a:rPr>
              <a:t>t take the pill as required.</a:t>
            </a:r>
          </a:p>
          <a:p>
            <a:pPr marL="685800" lvl="1" indent="-228600">
              <a:buFont typeface="Wingdings" pitchFamily="2" charset="2"/>
              <a:buChar char="§"/>
            </a:pPr>
            <a:r>
              <a:rPr lang="en-US" altLang="en-US" sz="1000">
                <a:latin typeface="Times New Roman" panose="02020603050405020304" pitchFamily="18" charset="0"/>
                <a:cs typeface="Arial" panose="020B0604020202020204" pitchFamily="34" charset="0"/>
              </a:rPr>
              <a:t>The primary side effect is irregular menstrual bleeding, including spotting or breakthrough bleeding, amenorrhea, or shorted cycles. Irregular bleeding decreases in many users by cycle 12. Less common side effects are headache, breast tenderness, and dizziness.</a:t>
            </a:r>
          </a:p>
          <a:p>
            <a:pPr marL="228600" indent="-228600">
              <a:buFontTx/>
              <a:buChar char="•"/>
            </a:pPr>
            <a:r>
              <a:rPr lang="en-US" altLang="en-US" sz="1000">
                <a:latin typeface="Times New Roman" panose="02020603050405020304" pitchFamily="18" charset="0"/>
                <a:cs typeface="Arial" panose="020B0604020202020204" pitchFamily="34" charset="0"/>
              </a:rPr>
              <a:t>Counseling:</a:t>
            </a:r>
          </a:p>
          <a:p>
            <a:pPr marL="685800" lvl="1" indent="-228600">
              <a:buFont typeface="Wingdings" pitchFamily="2" charset="2"/>
              <a:buChar char="§"/>
            </a:pPr>
            <a:r>
              <a:rPr lang="en-US" altLang="en-US" sz="1000">
                <a:latin typeface="Times New Roman" panose="02020603050405020304" pitchFamily="18" charset="0"/>
                <a:cs typeface="Arial" panose="020B0604020202020204" pitchFamily="34" charset="0"/>
              </a:rPr>
              <a:t>The pill must be taken at the same time each day.</a:t>
            </a:r>
          </a:p>
          <a:p>
            <a:pPr marL="685800" lvl="1" indent="-228600">
              <a:buFont typeface="Wingdings" pitchFamily="2" charset="2"/>
              <a:buChar char="§"/>
            </a:pPr>
            <a:r>
              <a:rPr lang="en-US" altLang="en-US" sz="1000">
                <a:latin typeface="Times New Roman" panose="02020603050405020304" pitchFamily="18" charset="0"/>
                <a:cs typeface="Arial" panose="020B0604020202020204" pitchFamily="34" charset="0"/>
              </a:rPr>
              <a:t>If a pill is more than 3 hours late, a backup method of contraception should be used for at least the next 48 hours. Inform women about emergency contraception.</a:t>
            </a:r>
          </a:p>
          <a:p>
            <a:pPr marL="685800" lvl="1" indent="-228600">
              <a:buFont typeface="Wingdings" pitchFamily="2" charset="2"/>
              <a:buChar char="§"/>
            </a:pPr>
            <a:r>
              <a:rPr lang="en-US" altLang="en-US" sz="1000">
                <a:latin typeface="Times New Roman" panose="02020603050405020304" pitchFamily="18" charset="0"/>
                <a:cs typeface="Arial" panose="020B0604020202020204" pitchFamily="34" charset="0"/>
              </a:rPr>
              <a:t>Explain the range of bleeding disturbances that may occur, including frequent bleeding, prolonged bleeding, irregular bleeding, or, in some cases, amenorrhea. In many women, this irregular bleeding improves within a few months. If bleeding is heavy or particularly bothersome, women should contact their health care provider. </a:t>
            </a:r>
          </a:p>
          <a:p>
            <a:pPr marL="228600" indent="-228600"/>
            <a:endParaRPr lang="en-US" altLang="en-US" sz="1000">
              <a:latin typeface="Times New Roman" panose="02020603050405020304" pitchFamily="18" charset="0"/>
              <a:cs typeface="Arial" panose="020B0604020202020204" pitchFamily="34" charset="0"/>
            </a:endParaRPr>
          </a:p>
          <a:p>
            <a:pPr marL="228600" indent="-228600"/>
            <a:r>
              <a:rPr lang="en-US" altLang="en-US" sz="1000" u="sng">
                <a:latin typeface="Times New Roman" panose="02020603050405020304" pitchFamily="18" charset="0"/>
                <a:cs typeface="Arial" panose="020B0604020202020204" pitchFamily="34" charset="0"/>
              </a:rPr>
              <a:t>References</a:t>
            </a:r>
          </a:p>
          <a:p>
            <a:pPr marL="228600" indent="-228600">
              <a:buFontTx/>
              <a:buChar char="•"/>
            </a:pPr>
            <a:r>
              <a:rPr lang="en-US" altLang="en-US" sz="1000">
                <a:latin typeface="Times New Roman" panose="02020603050405020304" pitchFamily="18" charset="0"/>
                <a:cs typeface="Arial" panose="020B0604020202020204" pitchFamily="34" charset="0"/>
              </a:rPr>
              <a:t>Apgar BS, Greenberg G. Using Progestins in Clinical Practice. AFP. 2000;62:1849-1850.</a:t>
            </a:r>
          </a:p>
          <a:p>
            <a:pPr marL="228600" indent="-228600">
              <a:buFontTx/>
              <a:buChar char="•"/>
            </a:pPr>
            <a:r>
              <a:rPr lang="en-US" altLang="en-US" sz="1000">
                <a:latin typeface="Times New Roman" panose="02020603050405020304" pitchFamily="18" charset="0"/>
                <a:cs typeface="Arial" panose="020B0604020202020204" pitchFamily="34" charset="0"/>
              </a:rPr>
              <a:t>American College of Obstetricians and Gynecologists. Birth Control Pills. 2006. http://www.acog.org/publications/patient_education/bp021.cfm</a:t>
            </a:r>
          </a:p>
          <a:p>
            <a:pPr marL="228600" indent="-228600">
              <a:buFontTx/>
              <a:buChar char="•"/>
            </a:pPr>
            <a:r>
              <a:rPr lang="en-US" altLang="en-US" sz="1000">
                <a:latin typeface="Times New Roman" panose="02020603050405020304" pitchFamily="18" charset="0"/>
                <a:cs typeface="Arial" panose="020B0604020202020204" pitchFamily="34" charset="0"/>
              </a:rPr>
              <a:t>Progestin-only oral contraceptives: An update. Contraception Report. 1999. Vol. 10, Issue 4. </a:t>
            </a:r>
          </a:p>
          <a:p>
            <a:pPr marL="228600" indent="-228600">
              <a:buFontTx/>
              <a:buChar char="•"/>
            </a:pPr>
            <a:r>
              <a:rPr lang="en-US" altLang="en-US" sz="1000">
                <a:latin typeface="Times New Roman" panose="02020603050405020304" pitchFamily="18" charset="0"/>
                <a:cs typeface="Arial" panose="020B0604020202020204" pitchFamily="34" charset="0"/>
              </a:rPr>
              <a:t>Trussel J. Contraceptive efficacy. In Hatcher RA, Trussel J, Nelson AL, Cates W, Stewart FH, Kowal D. Contraceptive Technology: 19th revised ed. New York, NY: Ardent Media, 2007.</a:t>
            </a:r>
          </a:p>
          <a:p>
            <a:pPr marL="228600" indent="-228600">
              <a:buFontTx/>
              <a:buChar char="•"/>
            </a:pPr>
            <a:r>
              <a:rPr lang="en-US" altLang="en-US" sz="1000">
                <a:latin typeface="Times New Roman" panose="02020603050405020304" pitchFamily="18" charset="0"/>
                <a:cs typeface="Arial" panose="020B0604020202020204" pitchFamily="34" charset="0"/>
              </a:rPr>
              <a:t>WHO Medical Eligibility Criteria for Contraceptive Use, 3rd edition 2004.</a:t>
            </a:r>
          </a:p>
          <a:p>
            <a:pPr marL="228600" indent="-228600">
              <a:buFontTx/>
              <a:buChar char="•"/>
            </a:pPr>
            <a:endParaRPr lang="en-US" altLang="en-US" sz="1000">
              <a:latin typeface="Times New Roman" panose="02020603050405020304" pitchFamily="18" charset="0"/>
              <a:cs typeface="Arial" panose="020B0604020202020204" pitchFamily="34" charset="0"/>
            </a:endParaRPr>
          </a:p>
          <a:p>
            <a:pPr marL="228600" indent="-228600"/>
            <a:r>
              <a:rPr lang="en-US" altLang="en-US" sz="1000">
                <a:latin typeface="Times New Roman" panose="02020603050405020304" pitchFamily="18" charset="0"/>
              </a:rPr>
              <a:t>---</a:t>
            </a:r>
          </a:p>
          <a:p>
            <a:pPr marL="228600" indent="-228600"/>
            <a:r>
              <a:rPr lang="en-US" altLang="en-US" sz="1000">
                <a:latin typeface="Times New Roman" panose="02020603050405020304" pitchFamily="18" charset="0"/>
              </a:rPr>
              <a:t>Original content for this slide submitted by ARHP</a:t>
            </a:r>
            <a:r>
              <a:rPr lang="ja-JP" altLang="en-US" sz="1000">
                <a:latin typeface="Times New Roman" panose="02020603050405020304" pitchFamily="18" charset="0"/>
              </a:rPr>
              <a:t>’</a:t>
            </a:r>
            <a:r>
              <a:rPr lang="en-US" altLang="ja-JP" sz="1000">
                <a:latin typeface="Times New Roman" panose="02020603050405020304" pitchFamily="18" charset="0"/>
              </a:rPr>
              <a:t>s Clinical Advisory Committee for </a:t>
            </a:r>
            <a:r>
              <a:rPr lang="en-US" altLang="ja-JP" sz="1000" i="1">
                <a:latin typeface="Times New Roman" panose="02020603050405020304" pitchFamily="18" charset="0"/>
              </a:rPr>
              <a:t>Choosing a Birth Control Method  </a:t>
            </a:r>
            <a:r>
              <a:rPr lang="en-US" altLang="ja-JP" sz="1000">
                <a:latin typeface="Times New Roman" panose="02020603050405020304" pitchFamily="18" charset="0"/>
              </a:rPr>
              <a:t>in May 2009. Original funding received from a collaboration of pharmaceutical companies including Bayer, Duramed and Schering Plough. This slide is available at www.arhp.org/core.</a:t>
            </a:r>
          </a:p>
          <a:p>
            <a:pPr marL="228600" indent="-228600"/>
            <a:endParaRPr lang="en-US" altLang="en-US">
              <a:latin typeface="Times New Roman" panose="02020603050405020304" pitchFamily="18" charset="0"/>
            </a:endParaRPr>
          </a:p>
        </p:txBody>
      </p:sp>
      <p:sp>
        <p:nvSpPr>
          <p:cNvPr id="143363" name="Slide Number Placeholder 3">
            <a:extLst>
              <a:ext uri="{FF2B5EF4-FFF2-40B4-BE49-F238E27FC236}">
                <a16:creationId xmlns:a16="http://schemas.microsoft.com/office/drawing/2014/main" id="{935B5E83-B50C-2060-8F13-FF6F36B8E11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8B75037-E8C0-F941-86C6-518D05667C56}"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a:extLst>
              <a:ext uri="{FF2B5EF4-FFF2-40B4-BE49-F238E27FC236}">
                <a16:creationId xmlns:a16="http://schemas.microsoft.com/office/drawing/2014/main" id="{4B3CF495-5341-30E8-CCA5-70DAE666E2A8}"/>
              </a:ext>
            </a:extLst>
          </p:cNvPr>
          <p:cNvSpPr>
            <a:spLocks noGrp="1" noRot="1" noChangeAspect="1" noChangeArrowheads="1" noTextEdit="1"/>
          </p:cNvSpPr>
          <p:nvPr>
            <p:ph type="sldImg"/>
          </p:nvPr>
        </p:nvSpPr>
        <p:spPr>
          <a:ln/>
        </p:spPr>
      </p:sp>
      <p:sp>
        <p:nvSpPr>
          <p:cNvPr id="145410" name="Notes Placeholder 2">
            <a:extLst>
              <a:ext uri="{FF2B5EF4-FFF2-40B4-BE49-F238E27FC236}">
                <a16:creationId xmlns:a16="http://schemas.microsoft.com/office/drawing/2014/main" id="{B790693E-9E2E-659C-CC8B-78459F9AC99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No reportsof VTE</a:t>
            </a:r>
          </a:p>
        </p:txBody>
      </p:sp>
      <p:sp>
        <p:nvSpPr>
          <p:cNvPr id="145411" name="Slide Number Placeholder 3">
            <a:extLst>
              <a:ext uri="{FF2B5EF4-FFF2-40B4-BE49-F238E27FC236}">
                <a16:creationId xmlns:a16="http://schemas.microsoft.com/office/drawing/2014/main" id="{4CCA0A77-5D4F-E444-65E1-BC9D2272BB4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BBF9437-8D18-9544-9236-9895C7BEBA09}"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a:extLst>
              <a:ext uri="{FF2B5EF4-FFF2-40B4-BE49-F238E27FC236}">
                <a16:creationId xmlns:a16="http://schemas.microsoft.com/office/drawing/2014/main" id="{9ADD46E7-A998-7EAC-2596-19427ED069E1}"/>
              </a:ext>
            </a:extLst>
          </p:cNvPr>
          <p:cNvSpPr>
            <a:spLocks noGrp="1" noRot="1" noChangeAspect="1" noChangeArrowheads="1" noTextEdit="1"/>
          </p:cNvSpPr>
          <p:nvPr>
            <p:ph type="sldImg"/>
          </p:nvPr>
        </p:nvSpPr>
        <p:spPr>
          <a:ln/>
        </p:spPr>
      </p:sp>
      <p:sp>
        <p:nvSpPr>
          <p:cNvPr id="147458" name="Notes Placeholder 2">
            <a:extLst>
              <a:ext uri="{FF2B5EF4-FFF2-40B4-BE49-F238E27FC236}">
                <a16:creationId xmlns:a16="http://schemas.microsoft.com/office/drawing/2014/main" id="{2AA4DED8-F415-B456-5F76-40A52FBC264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OTC contraception!</a:t>
            </a:r>
          </a:p>
          <a:p>
            <a:r>
              <a:rPr lang="en-US" altLang="en-US" dirty="0">
                <a:latin typeface="Times New Roman" panose="02020603050405020304" pitchFamily="18" charset="0"/>
              </a:rPr>
              <a:t>Enantiomer  (pair of molecules that are mirrors of each other) of LNG- this means a long half life</a:t>
            </a:r>
          </a:p>
        </p:txBody>
      </p:sp>
      <p:sp>
        <p:nvSpPr>
          <p:cNvPr id="147459" name="Slide Number Placeholder 3">
            <a:extLst>
              <a:ext uri="{FF2B5EF4-FFF2-40B4-BE49-F238E27FC236}">
                <a16:creationId xmlns:a16="http://schemas.microsoft.com/office/drawing/2014/main" id="{398D5C13-23DF-98BC-A4A0-5DEDA56089B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54F19EA-A509-8044-91C6-B39D268B5DFA}" type="slidenum">
              <a:rPr lang="en-US" altLang="en-US" smtClean="0">
                <a:latin typeface="Times New Roman" panose="02020603050405020304" pitchFamily="18" charset="0"/>
              </a:rPr>
              <a:pPr/>
              <a:t>45</a:t>
            </a:fld>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D2EFAE80-A12D-52D5-5F9E-660D77987FFD}"/>
              </a:ext>
            </a:extLst>
          </p:cNvPr>
          <p:cNvSpPr>
            <a:spLocks noGrp="1" noRot="1" noChangeAspect="1" noChangeArrowheads="1" noTextEdit="1"/>
          </p:cNvSpPr>
          <p:nvPr>
            <p:ph type="sldImg"/>
          </p:nvPr>
        </p:nvSpPr>
        <p:spPr>
          <a:ln/>
        </p:spPr>
      </p:sp>
      <p:sp>
        <p:nvSpPr>
          <p:cNvPr id="106498" name="Notes Placeholder 2">
            <a:extLst>
              <a:ext uri="{FF2B5EF4-FFF2-40B4-BE49-F238E27FC236}">
                <a16:creationId xmlns:a16="http://schemas.microsoft.com/office/drawing/2014/main" id="{55442FE0-DDA1-D9A0-D733-21B0104C059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There is also a sub Q formulation 104mg</a:t>
            </a:r>
          </a:p>
          <a:p>
            <a:r>
              <a:rPr lang="en-US" altLang="en-US" dirty="0" err="1">
                <a:latin typeface="Times New Roman" panose="02020603050405020304" pitchFamily="18" charset="0"/>
              </a:rPr>
              <a:t>Wt</a:t>
            </a:r>
            <a:r>
              <a:rPr lang="en-US" altLang="en-US" dirty="0">
                <a:latin typeface="Times New Roman" panose="02020603050405020304" pitchFamily="18" charset="0"/>
              </a:rPr>
              <a:t> gain:  cited as 12-19% reason for discontinuation, studies have not shown consistent </a:t>
            </a:r>
            <a:r>
              <a:rPr lang="en-US" altLang="en-US" dirty="0" err="1">
                <a:latin typeface="Times New Roman" panose="02020603050405020304" pitchFamily="18" charset="0"/>
              </a:rPr>
              <a:t>wt</a:t>
            </a:r>
            <a:r>
              <a:rPr lang="en-US" altLang="en-US" dirty="0">
                <a:latin typeface="Times New Roman" panose="02020603050405020304" pitchFamily="18" charset="0"/>
              </a:rPr>
              <a:t> gain</a:t>
            </a:r>
          </a:p>
          <a:p>
            <a:r>
              <a:rPr lang="en-US" altLang="en-US" dirty="0">
                <a:latin typeface="Times New Roman" panose="02020603050405020304" pitchFamily="18" charset="0"/>
              </a:rPr>
              <a:t>One year continuation rates= 56%  (pills 67%)</a:t>
            </a:r>
          </a:p>
          <a:p>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RCTs have not shown significant weight gain in depo users, although not definitive,</a:t>
            </a:r>
          </a:p>
          <a:p>
            <a:pPr eaLnBrk="1" hangingPunct="1"/>
            <a:r>
              <a:rPr lang="en-US" altLang="en-US" dirty="0">
                <a:latin typeface="Times New Roman" panose="02020603050405020304" pitchFamily="18" charset="0"/>
              </a:rPr>
              <a:t>Observational studies have shown </a:t>
            </a:r>
            <a:r>
              <a:rPr lang="en-US" altLang="en-US" dirty="0" err="1">
                <a:latin typeface="Times New Roman" panose="02020603050405020304" pitchFamily="18" charset="0"/>
              </a:rPr>
              <a:t>inc</a:t>
            </a:r>
            <a:r>
              <a:rPr lang="en-US" altLang="en-US" dirty="0">
                <a:latin typeface="Times New Roman" panose="02020603050405020304" pitchFamily="18" charset="0"/>
              </a:rPr>
              <a:t> weight in overweight adolescents and normal and overweight adults but less likely in </a:t>
            </a:r>
            <a:r>
              <a:rPr lang="en-US" altLang="en-US" dirty="0" err="1">
                <a:latin typeface="Times New Roman" panose="02020603050405020304" pitchFamily="18" charset="0"/>
              </a:rPr>
              <a:t>obsese</a:t>
            </a:r>
            <a:r>
              <a:rPr lang="en-US" altLang="en-US" dirty="0">
                <a:latin typeface="Times New Roman" panose="02020603050405020304" pitchFamily="18" charset="0"/>
              </a:rPr>
              <a:t> adult women</a:t>
            </a:r>
          </a:p>
          <a:p>
            <a:endParaRPr lang="en-US" altLang="en-US" dirty="0">
              <a:latin typeface="Times New Roman" panose="02020603050405020304" pitchFamily="18" charset="0"/>
            </a:endParaRPr>
          </a:p>
          <a:p>
            <a:r>
              <a:rPr lang="en-US" altLang="en-US" dirty="0">
                <a:latin typeface="Times New Roman" panose="02020603050405020304" pitchFamily="18" charset="0"/>
              </a:rPr>
              <a:t>40-50% amenorrhea after 4-5 injections</a:t>
            </a:r>
          </a:p>
          <a:p>
            <a:endParaRPr lang="en-US" altLang="en-US" dirty="0">
              <a:latin typeface="Times New Roman" panose="02020603050405020304" pitchFamily="18" charset="0"/>
            </a:endParaRPr>
          </a:p>
          <a:p>
            <a:endParaRPr lang="en-US" altLang="en-US" sz="1000" u="sng" dirty="0">
              <a:latin typeface="Times New Roman" panose="02020603050405020304" pitchFamily="18" charset="0"/>
              <a:cs typeface="Arial" panose="020B0604020202020204" pitchFamily="34" charset="0"/>
            </a:endParaRPr>
          </a:p>
          <a:p>
            <a:r>
              <a:rPr lang="en-US" altLang="en-US" sz="1000" u="sng" dirty="0">
                <a:latin typeface="Times New Roman" panose="02020603050405020304" pitchFamily="18" charset="0"/>
                <a:cs typeface="Arial" panose="020B0604020202020204" pitchFamily="34" charset="0"/>
              </a:rPr>
              <a:t>References</a:t>
            </a:r>
          </a:p>
          <a:p>
            <a:pPr eaLnBrk="1" hangingPunct="1">
              <a:spcBef>
                <a:spcPct val="0"/>
              </a:spcBef>
              <a:buFontTx/>
              <a:buChar char="•"/>
            </a:pPr>
            <a:r>
              <a:rPr lang="en-US" altLang="en-US" sz="1000" dirty="0">
                <a:latin typeface="Times New Roman" panose="02020603050405020304" pitchFamily="18" charset="0"/>
                <a:cs typeface="Arial" panose="020B0604020202020204" pitchFamily="34" charset="0"/>
              </a:rPr>
              <a:t>ACOG practice bulletin. No. 73: Use of hormonal contraception in women with coexisting medical conditions. </a:t>
            </a:r>
            <a:r>
              <a:rPr lang="en-US" altLang="en-US" sz="1000" i="1" dirty="0" err="1">
                <a:latin typeface="Times New Roman" panose="02020603050405020304" pitchFamily="18" charset="0"/>
                <a:cs typeface="Arial" panose="020B0604020202020204" pitchFamily="34" charset="0"/>
              </a:rPr>
              <a:t>Obstet</a:t>
            </a:r>
            <a:r>
              <a:rPr lang="en-US" altLang="en-US" sz="1000" i="1" dirty="0">
                <a:latin typeface="Times New Roman" panose="02020603050405020304" pitchFamily="18" charset="0"/>
                <a:cs typeface="Arial" panose="020B0604020202020204" pitchFamily="34" charset="0"/>
              </a:rPr>
              <a:t> Gynecol</a:t>
            </a:r>
            <a:r>
              <a:rPr lang="en-US" altLang="en-US" sz="1000" dirty="0">
                <a:latin typeface="Times New Roman" panose="02020603050405020304" pitchFamily="18" charset="0"/>
                <a:cs typeface="Arial" panose="020B0604020202020204" pitchFamily="34" charset="0"/>
              </a:rPr>
              <a:t>. 2006;107:1453-72. </a:t>
            </a:r>
          </a:p>
          <a:p>
            <a:pPr eaLnBrk="1" hangingPunct="1">
              <a:spcBef>
                <a:spcPct val="0"/>
              </a:spcBef>
              <a:buFontTx/>
              <a:buChar char="•"/>
            </a:pPr>
            <a:r>
              <a:rPr lang="en-US" altLang="en-US" sz="1000" dirty="0">
                <a:latin typeface="Times New Roman" panose="02020603050405020304" pitchFamily="18" charset="0"/>
                <a:cs typeface="Arial" panose="020B0604020202020204" pitchFamily="34" charset="0"/>
              </a:rPr>
              <a:t>Cromer BA, </a:t>
            </a:r>
            <a:r>
              <a:rPr lang="en-US" altLang="en-US" sz="1000" dirty="0" err="1">
                <a:latin typeface="Times New Roman" panose="02020603050405020304" pitchFamily="18" charset="0"/>
                <a:cs typeface="Arial" panose="020B0604020202020204" pitchFamily="34" charset="0"/>
              </a:rPr>
              <a:t>Lazebnik</a:t>
            </a:r>
            <a:r>
              <a:rPr lang="en-US" altLang="en-US" sz="1000" dirty="0">
                <a:latin typeface="Times New Roman" panose="02020603050405020304" pitchFamily="18" charset="0"/>
                <a:cs typeface="Arial" panose="020B0604020202020204" pitchFamily="34" charset="0"/>
              </a:rPr>
              <a:t> R, Rome E, et al. Double-blind randomized controlled trial of estrogen supplementation in adolescent girls who receive depot medroxyprogesterone acetate for contraception. </a:t>
            </a:r>
            <a:r>
              <a:rPr lang="en-US" altLang="en-US" sz="1000" i="1" dirty="0">
                <a:latin typeface="Times New Roman" panose="02020603050405020304" pitchFamily="18" charset="0"/>
                <a:cs typeface="Arial" panose="020B0604020202020204" pitchFamily="34" charset="0"/>
              </a:rPr>
              <a:t>Am J </a:t>
            </a:r>
            <a:r>
              <a:rPr lang="en-US" altLang="en-US" sz="1000" i="1" dirty="0" err="1">
                <a:latin typeface="Times New Roman" panose="02020603050405020304" pitchFamily="18" charset="0"/>
                <a:cs typeface="Arial" panose="020B0604020202020204" pitchFamily="34" charset="0"/>
              </a:rPr>
              <a:t>Obstet</a:t>
            </a:r>
            <a:r>
              <a:rPr lang="en-US" altLang="en-US" sz="1000" i="1" dirty="0">
                <a:latin typeface="Times New Roman" panose="02020603050405020304" pitchFamily="18" charset="0"/>
                <a:cs typeface="Arial" panose="020B0604020202020204" pitchFamily="34" charset="0"/>
              </a:rPr>
              <a:t> Gynecol</a:t>
            </a:r>
            <a:r>
              <a:rPr lang="en-US" altLang="en-US" sz="1000" dirty="0">
                <a:latin typeface="Times New Roman" panose="02020603050405020304" pitchFamily="18" charset="0"/>
                <a:cs typeface="Arial" panose="020B0604020202020204" pitchFamily="34" charset="0"/>
              </a:rPr>
              <a:t>. 2005;192:42-7.</a:t>
            </a:r>
          </a:p>
          <a:p>
            <a:pPr eaLnBrk="1" hangingPunct="1">
              <a:spcBef>
                <a:spcPct val="0"/>
              </a:spcBef>
              <a:buFontTx/>
              <a:buChar char="•"/>
            </a:pPr>
            <a:r>
              <a:rPr lang="en-US" altLang="en-US" sz="1000" dirty="0" err="1">
                <a:latin typeface="Times New Roman" panose="02020603050405020304" pitchFamily="18" charset="0"/>
                <a:cs typeface="Arial" panose="020B0604020202020204" pitchFamily="34" charset="0"/>
              </a:rPr>
              <a:t>DiVasta</a:t>
            </a:r>
            <a:r>
              <a:rPr lang="en-US" altLang="en-US" sz="1000" dirty="0">
                <a:latin typeface="Times New Roman" panose="02020603050405020304" pitchFamily="18" charset="0"/>
                <a:cs typeface="Arial" panose="020B0604020202020204" pitchFamily="34" charset="0"/>
              </a:rPr>
              <a:t> AD, Gordon CM. Bone health in adolescents. </a:t>
            </a:r>
            <a:r>
              <a:rPr lang="en-US" altLang="en-US" sz="1000" i="1" dirty="0" err="1">
                <a:latin typeface="Times New Roman" panose="02020603050405020304" pitchFamily="18" charset="0"/>
                <a:cs typeface="Arial" panose="020B0604020202020204" pitchFamily="34" charset="0"/>
              </a:rPr>
              <a:t>Adolesc</a:t>
            </a:r>
            <a:r>
              <a:rPr lang="en-US" altLang="en-US" sz="1000" i="1" dirty="0">
                <a:latin typeface="Times New Roman" panose="02020603050405020304" pitchFamily="18" charset="0"/>
                <a:cs typeface="Arial" panose="020B0604020202020204" pitchFamily="34" charset="0"/>
              </a:rPr>
              <a:t> Med</a:t>
            </a:r>
            <a:r>
              <a:rPr lang="en-US" altLang="en-US" sz="1000" dirty="0">
                <a:latin typeface="Times New Roman" panose="02020603050405020304" pitchFamily="18" charset="0"/>
                <a:cs typeface="Arial" panose="020B0604020202020204" pitchFamily="34" charset="0"/>
              </a:rPr>
              <a:t>. 2006;17:639-52.</a:t>
            </a:r>
          </a:p>
          <a:p>
            <a:pPr eaLnBrk="1" hangingPunct="1">
              <a:spcBef>
                <a:spcPct val="0"/>
              </a:spcBef>
              <a:buFontTx/>
              <a:buChar char="•"/>
            </a:pPr>
            <a:r>
              <a:rPr lang="en-US" altLang="en-US" sz="1000" dirty="0" err="1">
                <a:latin typeface="Times New Roman" panose="02020603050405020304" pitchFamily="18" charset="0"/>
                <a:cs typeface="Arial" panose="020B0604020202020204" pitchFamily="34" charset="0"/>
              </a:rPr>
              <a:t>Kaunitz</a:t>
            </a:r>
            <a:r>
              <a:rPr lang="en-US" altLang="en-US" sz="1000" dirty="0">
                <a:latin typeface="Times New Roman" panose="02020603050405020304" pitchFamily="18" charset="0"/>
                <a:cs typeface="Arial" panose="020B0604020202020204" pitchFamily="34" charset="0"/>
              </a:rPr>
              <a:t> AM, Arias R, McClung M. Bone density recovery after depot medroxyprogesterone acetate injectable contraception use. </a:t>
            </a:r>
            <a:r>
              <a:rPr lang="en-US" altLang="en-US" sz="1000" i="1" dirty="0">
                <a:latin typeface="Times New Roman" panose="02020603050405020304" pitchFamily="18" charset="0"/>
                <a:cs typeface="Arial" panose="020B0604020202020204" pitchFamily="34" charset="0"/>
              </a:rPr>
              <a:t>Contraception.</a:t>
            </a:r>
            <a:r>
              <a:rPr lang="en-US" altLang="en-US" sz="1000" dirty="0">
                <a:latin typeface="Times New Roman" panose="02020603050405020304" pitchFamily="18" charset="0"/>
                <a:cs typeface="Arial" panose="020B0604020202020204" pitchFamily="34" charset="0"/>
              </a:rPr>
              <a:t> 2008;77:67-76.</a:t>
            </a:r>
          </a:p>
          <a:p>
            <a:pPr eaLnBrk="1" hangingPunct="1">
              <a:spcBef>
                <a:spcPct val="0"/>
              </a:spcBef>
              <a:buFontTx/>
              <a:buChar char="•"/>
            </a:pPr>
            <a:r>
              <a:rPr lang="en-US" altLang="en-US" sz="1000" dirty="0">
                <a:latin typeface="Times New Roman" panose="02020603050405020304" pitchFamily="18" charset="0"/>
                <a:cs typeface="Arial" panose="020B0604020202020204" pitchFamily="34" charset="0"/>
              </a:rPr>
              <a:t>Leeman L. Medical barriers to effective contraception. </a:t>
            </a:r>
            <a:r>
              <a:rPr lang="en-US" altLang="en-US" sz="1000" i="1" dirty="0" err="1">
                <a:latin typeface="Times New Roman" panose="02020603050405020304" pitchFamily="18" charset="0"/>
                <a:cs typeface="Arial" panose="020B0604020202020204" pitchFamily="34" charset="0"/>
              </a:rPr>
              <a:t>Obstet</a:t>
            </a:r>
            <a:r>
              <a:rPr lang="en-US" altLang="en-US" sz="1000" i="1" dirty="0">
                <a:latin typeface="Times New Roman" panose="02020603050405020304" pitchFamily="18" charset="0"/>
                <a:cs typeface="Arial" panose="020B0604020202020204" pitchFamily="34" charset="0"/>
              </a:rPr>
              <a:t> </a:t>
            </a:r>
            <a:r>
              <a:rPr lang="en-US" altLang="en-US" sz="1000" i="1" dirty="0" err="1">
                <a:latin typeface="Times New Roman" panose="02020603050405020304" pitchFamily="18" charset="0"/>
                <a:cs typeface="Arial" panose="020B0604020202020204" pitchFamily="34" charset="0"/>
              </a:rPr>
              <a:t>Gynecol</a:t>
            </a:r>
            <a:r>
              <a:rPr lang="en-US" altLang="en-US" sz="1000" i="1" dirty="0">
                <a:latin typeface="Times New Roman" panose="02020603050405020304" pitchFamily="18" charset="0"/>
                <a:cs typeface="Arial" panose="020B0604020202020204" pitchFamily="34" charset="0"/>
              </a:rPr>
              <a:t> Clin N Am</a:t>
            </a:r>
            <a:r>
              <a:rPr lang="en-US" altLang="en-US" sz="1000" dirty="0">
                <a:latin typeface="Times New Roman" panose="02020603050405020304" pitchFamily="18" charset="0"/>
                <a:cs typeface="Arial" panose="020B0604020202020204" pitchFamily="34" charset="0"/>
              </a:rPr>
              <a:t>. 2007;34:19-29.</a:t>
            </a:r>
          </a:p>
          <a:p>
            <a:pPr eaLnBrk="1" hangingPunct="1">
              <a:spcBef>
                <a:spcPct val="0"/>
              </a:spcBef>
              <a:buFontTx/>
              <a:buChar char="•"/>
            </a:pPr>
            <a:r>
              <a:rPr lang="en-US" altLang="en-US" sz="1000" dirty="0">
                <a:latin typeface="Times New Roman" panose="02020603050405020304" pitchFamily="18" charset="0"/>
                <a:cs typeface="Arial" panose="020B0604020202020204" pitchFamily="34" charset="0"/>
              </a:rPr>
              <a:t>World Health Organization. WHO statement on hormonal contraception and bone health. Available at: http://</a:t>
            </a:r>
            <a:r>
              <a:rPr lang="en-US" altLang="en-US" sz="1000" dirty="0" err="1">
                <a:latin typeface="Times New Roman" panose="02020603050405020304" pitchFamily="18" charset="0"/>
                <a:cs typeface="Arial" panose="020B0604020202020204" pitchFamily="34" charset="0"/>
              </a:rPr>
              <a:t>www.who.int</a:t>
            </a:r>
            <a:r>
              <a:rPr lang="en-US" altLang="en-US" sz="1000" dirty="0">
                <a:latin typeface="Times New Roman" panose="02020603050405020304" pitchFamily="18" charset="0"/>
                <a:cs typeface="Arial" panose="020B0604020202020204" pitchFamily="34" charset="0"/>
              </a:rPr>
              <a:t>/reproductive-health/</a:t>
            </a:r>
            <a:r>
              <a:rPr lang="en-US" altLang="en-US" sz="1000" dirty="0" err="1">
                <a:latin typeface="Times New Roman" panose="02020603050405020304" pitchFamily="18" charset="0"/>
                <a:cs typeface="Arial" panose="020B0604020202020204" pitchFamily="34" charset="0"/>
              </a:rPr>
              <a:t>family_planning</a:t>
            </a:r>
            <a:r>
              <a:rPr lang="en-US" altLang="en-US" sz="1000" dirty="0">
                <a:latin typeface="Times New Roman" panose="02020603050405020304" pitchFamily="18" charset="0"/>
                <a:cs typeface="Arial" panose="020B0604020202020204" pitchFamily="34" charset="0"/>
              </a:rPr>
              <a:t>/</a:t>
            </a:r>
            <a:r>
              <a:rPr lang="en-US" altLang="en-US" sz="1000" dirty="0" err="1">
                <a:latin typeface="Times New Roman" panose="02020603050405020304" pitchFamily="18" charset="0"/>
                <a:cs typeface="Arial" panose="020B0604020202020204" pitchFamily="34" charset="0"/>
              </a:rPr>
              <a:t>bone_health</a:t>
            </a:r>
            <a:r>
              <a:rPr lang="en-US" altLang="en-US" sz="1000" dirty="0">
                <a:latin typeface="Times New Roman" panose="02020603050405020304" pitchFamily="18" charset="0"/>
                <a:cs typeface="Arial" panose="020B0604020202020204" pitchFamily="34" charset="0"/>
              </a:rPr>
              <a:t>. html. Accessed November 30, 2006.</a:t>
            </a:r>
          </a:p>
          <a:p>
            <a:r>
              <a:rPr lang="en-US" altLang="en-US" sz="1000" dirty="0">
                <a:latin typeface="Times New Roman" panose="02020603050405020304" pitchFamily="18" charset="0"/>
              </a:rPr>
              <a:t>---</a:t>
            </a:r>
          </a:p>
          <a:p>
            <a:r>
              <a:rPr lang="en-US" altLang="en-US" sz="1000" dirty="0">
                <a:latin typeface="Times New Roman" panose="02020603050405020304" pitchFamily="18" charset="0"/>
              </a:rPr>
              <a:t>Original content for this slide submitted by ARHP</a:t>
            </a:r>
            <a:r>
              <a:rPr lang="ja-JP" altLang="en-US" sz="1000">
                <a:latin typeface="Times New Roman" panose="02020603050405020304" pitchFamily="18" charset="0"/>
              </a:rPr>
              <a:t>’</a:t>
            </a:r>
            <a:r>
              <a:rPr lang="en-US" altLang="ja-JP" sz="1000" dirty="0">
                <a:latin typeface="Times New Roman" panose="02020603050405020304" pitchFamily="18" charset="0"/>
              </a:rPr>
              <a:t>s Clinical Advisory Committee for </a:t>
            </a:r>
            <a:r>
              <a:rPr lang="en-US" altLang="ja-JP" sz="1000" i="1" dirty="0">
                <a:latin typeface="Times New Roman" panose="02020603050405020304" pitchFamily="18" charset="0"/>
              </a:rPr>
              <a:t>Choosing a Birth Control Method  </a:t>
            </a:r>
            <a:r>
              <a:rPr lang="en-US" altLang="ja-JP" sz="1000" dirty="0">
                <a:latin typeface="Times New Roman" panose="02020603050405020304" pitchFamily="18" charset="0"/>
              </a:rPr>
              <a:t>in May 2009. Original funding received from a collaboration of pharmaceutical companies including Bayer, </a:t>
            </a:r>
            <a:r>
              <a:rPr lang="en-US" altLang="ja-JP" sz="1000" dirty="0" err="1">
                <a:latin typeface="Times New Roman" panose="02020603050405020304" pitchFamily="18" charset="0"/>
              </a:rPr>
              <a:t>Duramed</a:t>
            </a:r>
            <a:r>
              <a:rPr lang="en-US" altLang="ja-JP" sz="1000" dirty="0">
                <a:latin typeface="Times New Roman" panose="02020603050405020304" pitchFamily="18" charset="0"/>
              </a:rPr>
              <a:t> and Schering Plough. This slide is available at </a:t>
            </a:r>
            <a:r>
              <a:rPr lang="en-US" altLang="ja-JP" sz="1000" dirty="0" err="1">
                <a:latin typeface="Times New Roman" panose="02020603050405020304" pitchFamily="18" charset="0"/>
              </a:rPr>
              <a:t>www.arhp.org</a:t>
            </a:r>
            <a:r>
              <a:rPr lang="en-US" altLang="ja-JP" sz="1000" dirty="0">
                <a:latin typeface="Times New Roman" panose="02020603050405020304" pitchFamily="18" charset="0"/>
              </a:rPr>
              <a:t>/core.</a:t>
            </a:r>
          </a:p>
          <a:p>
            <a:pPr eaLnBrk="1" hangingPunct="1">
              <a:spcBef>
                <a:spcPct val="0"/>
              </a:spcBef>
              <a:buFontTx/>
              <a:buChar char="•"/>
            </a:pPr>
            <a:endParaRPr lang="en-US" altLang="en-US" sz="1000" b="1" dirty="0">
              <a:latin typeface="Times New Roman" panose="02020603050405020304" pitchFamily="18" charset="0"/>
              <a:cs typeface="Arial" panose="020B0604020202020204" pitchFamily="34" charset="0"/>
            </a:endParaRPr>
          </a:p>
          <a:p>
            <a:endParaRPr lang="en-US" altLang="en-US" sz="1000" dirty="0">
              <a:latin typeface="Times New Roman" panose="02020603050405020304" pitchFamily="18" charset="0"/>
            </a:endParaRPr>
          </a:p>
          <a:p>
            <a:pPr eaLnBrk="1" hangingPunct="1">
              <a:spcBef>
                <a:spcPct val="0"/>
              </a:spcBef>
              <a:buFontTx/>
              <a:buChar char="•"/>
            </a:pPr>
            <a:endParaRPr lang="en-US" altLang="en-US" sz="1000" dirty="0">
              <a:latin typeface="Times New Roman" panose="02020603050405020304" pitchFamily="18" charset="0"/>
              <a:cs typeface="Arial" panose="020B0604020202020204" pitchFamily="34" charset="0"/>
            </a:endParaRPr>
          </a:p>
          <a:p>
            <a:endParaRPr lang="en-US" altLang="en-US" i="1" dirty="0">
              <a:latin typeface="Times New Roman" panose="02020603050405020304" pitchFamily="18" charset="0"/>
            </a:endParaRPr>
          </a:p>
          <a:p>
            <a:endParaRPr lang="en-US" altLang="en-US" dirty="0">
              <a:latin typeface="Times New Roman" panose="02020603050405020304" pitchFamily="18" charset="0"/>
            </a:endParaRPr>
          </a:p>
        </p:txBody>
      </p:sp>
      <p:sp>
        <p:nvSpPr>
          <p:cNvPr id="106499" name="Slide Number Placeholder 3">
            <a:extLst>
              <a:ext uri="{FF2B5EF4-FFF2-40B4-BE49-F238E27FC236}">
                <a16:creationId xmlns:a16="http://schemas.microsoft.com/office/drawing/2014/main" id="{DC3AD0B4-2BA7-DDC5-803A-DED27951724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424852A-1BFC-BB4E-8DEF-104039487234}"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03071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Study from France showed: Out of 10,000 women, 5 will possibly develop meningioma w/ depo but out of 10,000 women, 1 will possibly develop meningioma w/o depo. This study was not conducted on an US population. In the United States, out of 10,000 people, 10 will possibly develop a meningioma The study also did not publish overall meningioma incidence in France, so it's unclear if their study group had a lower baseline incidence than the general population in France.</a:t>
            </a:r>
            <a:r>
              <a:rPr lang="en-US" dirty="0">
                <a:effectLst/>
              </a:rPr>
              <a:t> </a:t>
            </a:r>
          </a:p>
          <a:p>
            <a:endParaRPr lang="en-US" dirty="0">
              <a:effectLst/>
            </a:endParaRPr>
          </a:p>
          <a:p>
            <a:pPr algn="l">
              <a:buFont typeface="Arial" panose="020B0604020202020204" pitchFamily="34" charset="0"/>
              <a:buChar char="•"/>
            </a:pPr>
            <a:r>
              <a:rPr lang="en-US" b="0" i="0" u="none" strike="noStrike" dirty="0">
                <a:solidFill>
                  <a:srgbClr val="515151"/>
                </a:solidFill>
                <a:effectLst/>
                <a:latin typeface="Roboto" panose="02000000000000000000" pitchFamily="2" charset="0"/>
              </a:rPr>
              <a:t>It is important to interpret the results of this study with caution, as noted in a </a:t>
            </a:r>
            <a:r>
              <a:rPr lang="en-US" b="0" i="0" u="none" strike="noStrike" dirty="0">
                <a:solidFill>
                  <a:srgbClr val="333333"/>
                </a:solidFill>
                <a:effectLst/>
                <a:latin typeface="Roboto" panose="02000000000000000000" pitchFamily="2" charset="0"/>
                <a:hlinkClick r:id="rId3" tooltip="https://www.bmj.com/content/384/bmj-2023-078078/rr-2"/>
              </a:rPr>
              <a:t>response from BMJ</a:t>
            </a:r>
            <a:r>
              <a:rPr lang="en-US" b="0" i="0" u="none" strike="noStrike" dirty="0">
                <a:solidFill>
                  <a:srgbClr val="515151"/>
                </a:solidFill>
                <a:effectLst/>
                <a:latin typeface="Roboto" panose="02000000000000000000" pitchFamily="2" charset="0"/>
              </a:rPr>
              <a:t>, because this study has several limitations and warrants further research.</a:t>
            </a:r>
          </a:p>
          <a:p>
            <a:pPr algn="l">
              <a:buFont typeface="Arial" panose="020B0604020202020204" pitchFamily="34" charset="0"/>
              <a:buChar char="•"/>
            </a:pPr>
            <a:r>
              <a:rPr lang="en-US" b="0" i="0" u="none" strike="noStrike" dirty="0">
                <a:solidFill>
                  <a:srgbClr val="515151"/>
                </a:solidFill>
                <a:effectLst/>
                <a:latin typeface="Roboto" panose="02000000000000000000" pitchFamily="2" charset="0"/>
              </a:rPr>
              <a:t>Hormonal birth control has many </a:t>
            </a:r>
            <a:r>
              <a:rPr lang="en-US" b="0" i="0" u="none" strike="noStrike" dirty="0" err="1">
                <a:solidFill>
                  <a:srgbClr val="515151"/>
                </a:solidFill>
                <a:effectLst/>
                <a:latin typeface="Roboto" panose="02000000000000000000" pitchFamily="2" charset="0"/>
              </a:rPr>
              <a:t>noncontraceptive</a:t>
            </a:r>
            <a:r>
              <a:rPr lang="en-US" b="0" i="0" u="none" strike="noStrike" dirty="0">
                <a:solidFill>
                  <a:srgbClr val="515151"/>
                </a:solidFill>
                <a:effectLst/>
                <a:latin typeface="Roboto" panose="02000000000000000000" pitchFamily="2" charset="0"/>
              </a:rPr>
              <a:t> health benefits that patients should understand when considering their birth control options, including medroxyprogesterone acetate.</a:t>
            </a:r>
          </a:p>
          <a:p>
            <a:pPr algn="l">
              <a:buFont typeface="Arial" panose="020B0604020202020204" pitchFamily="34" charset="0"/>
              <a:buChar char="•"/>
            </a:pPr>
            <a:r>
              <a:rPr lang="en-US" b="0" i="0" u="none" strike="noStrike" dirty="0">
                <a:solidFill>
                  <a:srgbClr val="515151"/>
                </a:solidFill>
                <a:effectLst/>
                <a:latin typeface="Roboto" panose="02000000000000000000" pitchFamily="2" charset="0"/>
              </a:rPr>
              <a:t>There are nonhormonal methods of birth control that patients may choose to consider.</a:t>
            </a:r>
          </a:p>
          <a:p>
            <a:endParaRPr lang="en-US" dirty="0"/>
          </a:p>
        </p:txBody>
      </p:sp>
      <p:sp>
        <p:nvSpPr>
          <p:cNvPr id="4" name="Slide Number Placeholder 3"/>
          <p:cNvSpPr>
            <a:spLocks noGrp="1"/>
          </p:cNvSpPr>
          <p:nvPr>
            <p:ph type="sldNum" sz="quarter" idx="5"/>
          </p:nvPr>
        </p:nvSpPr>
        <p:spPr/>
        <p:txBody>
          <a:bodyPr/>
          <a:lstStyle/>
          <a:p>
            <a:fld id="{BC2C7814-3679-4037-A198-E0DDEE6C470A}" type="slidenum">
              <a:rPr lang="en-US" smtClean="0"/>
              <a:t>48</a:t>
            </a:fld>
            <a:endParaRPr lang="en-US"/>
          </a:p>
        </p:txBody>
      </p:sp>
    </p:spTree>
    <p:extLst>
      <p:ext uri="{BB962C8B-B14F-4D97-AF65-F5344CB8AC3E}">
        <p14:creationId xmlns:p14="http://schemas.microsoft.com/office/powerpoint/2010/main" val="1340102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D2EFAE80-A12D-52D5-5F9E-660D77987FFD}"/>
              </a:ext>
            </a:extLst>
          </p:cNvPr>
          <p:cNvSpPr>
            <a:spLocks noGrp="1" noRot="1" noChangeAspect="1" noChangeArrowheads="1" noTextEdit="1"/>
          </p:cNvSpPr>
          <p:nvPr>
            <p:ph type="sldImg"/>
          </p:nvPr>
        </p:nvSpPr>
        <p:spPr>
          <a:ln/>
        </p:spPr>
      </p:sp>
      <p:sp>
        <p:nvSpPr>
          <p:cNvPr id="106498" name="Notes Placeholder 2">
            <a:extLst>
              <a:ext uri="{FF2B5EF4-FFF2-40B4-BE49-F238E27FC236}">
                <a16:creationId xmlns:a16="http://schemas.microsoft.com/office/drawing/2014/main" id="{55442FE0-DDA1-D9A0-D733-21B0104C059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rPr>
              <a:t>RCTs have not shown significant weight gain in depo users, although not definitive,</a:t>
            </a:r>
          </a:p>
          <a:p>
            <a:pPr eaLnBrk="1" hangingPunct="1"/>
            <a:r>
              <a:rPr lang="en-US" altLang="en-US" dirty="0">
                <a:latin typeface="Times New Roman" panose="02020603050405020304" pitchFamily="18" charset="0"/>
              </a:rPr>
              <a:t>Observational studies have shown </a:t>
            </a:r>
            <a:r>
              <a:rPr lang="en-US" altLang="en-US" dirty="0" err="1">
                <a:latin typeface="Times New Roman" panose="02020603050405020304" pitchFamily="18" charset="0"/>
              </a:rPr>
              <a:t>inc</a:t>
            </a:r>
            <a:r>
              <a:rPr lang="en-US" altLang="en-US" dirty="0">
                <a:latin typeface="Times New Roman" panose="02020603050405020304" pitchFamily="18" charset="0"/>
              </a:rPr>
              <a:t> weight in overweight adolescents and normal and overweight adults but less likely in </a:t>
            </a:r>
            <a:r>
              <a:rPr lang="en-US" altLang="en-US" dirty="0" err="1">
                <a:latin typeface="Times New Roman" panose="02020603050405020304" pitchFamily="18" charset="0"/>
              </a:rPr>
              <a:t>obsese</a:t>
            </a:r>
            <a:r>
              <a:rPr lang="en-US" altLang="en-US" dirty="0">
                <a:latin typeface="Times New Roman" panose="02020603050405020304" pitchFamily="18" charset="0"/>
              </a:rPr>
              <a:t> adult women</a:t>
            </a: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r>
              <a:rPr lang="en-US" altLang="en-US" sz="1000" u="sng" dirty="0">
                <a:latin typeface="Times New Roman" panose="02020603050405020304" pitchFamily="18" charset="0"/>
              </a:rPr>
              <a:t>Talking Points</a:t>
            </a:r>
          </a:p>
          <a:p>
            <a:pPr eaLnBrk="1" hangingPunct="1">
              <a:spcBef>
                <a:spcPct val="0"/>
              </a:spcBef>
              <a:buFontTx/>
              <a:buChar char="•"/>
            </a:pPr>
            <a:r>
              <a:rPr lang="en-US" altLang="en-US" sz="1000" dirty="0">
                <a:latin typeface="Times New Roman" panose="02020603050405020304" pitchFamily="18" charset="0"/>
                <a:cs typeface="Arial" panose="020B0604020202020204" pitchFamily="34" charset="0"/>
              </a:rPr>
              <a:t>What do you know about Depo-Provera and bone loss?</a:t>
            </a:r>
          </a:p>
          <a:p>
            <a:pPr eaLnBrk="1" hangingPunct="1">
              <a:spcBef>
                <a:spcPct val="0"/>
              </a:spcBef>
              <a:buFontTx/>
              <a:buChar char="•"/>
            </a:pPr>
            <a:r>
              <a:rPr lang="en-US" altLang="en-US" sz="1000" dirty="0">
                <a:latin typeface="Times New Roman" panose="02020603050405020304" pitchFamily="18" charset="0"/>
                <a:cs typeface="Arial" panose="020B0604020202020204" pitchFamily="34" charset="0"/>
              </a:rPr>
              <a:t>The FDA approved a </a:t>
            </a:r>
            <a:r>
              <a:rPr lang="ja-JP" altLang="en-US" sz="1000">
                <a:latin typeface="Times New Roman" panose="02020603050405020304" pitchFamily="18" charset="0"/>
                <a:cs typeface="Arial" panose="020B0604020202020204" pitchFamily="34" charset="0"/>
              </a:rPr>
              <a:t>“</a:t>
            </a:r>
            <a:r>
              <a:rPr lang="en-US" altLang="ja-JP" sz="1000" dirty="0">
                <a:latin typeface="Times New Roman" panose="02020603050405020304" pitchFamily="18" charset="0"/>
                <a:cs typeface="Arial" panose="020B0604020202020204" pitchFamily="34" charset="0"/>
              </a:rPr>
              <a:t>black box</a:t>
            </a:r>
            <a:r>
              <a:rPr lang="ja-JP" altLang="en-US" sz="1000">
                <a:latin typeface="Times New Roman" panose="02020603050405020304" pitchFamily="18" charset="0"/>
                <a:cs typeface="Arial" panose="020B0604020202020204" pitchFamily="34" charset="0"/>
              </a:rPr>
              <a:t>”</a:t>
            </a:r>
            <a:r>
              <a:rPr lang="en-US" altLang="ja-JP" sz="1000" dirty="0">
                <a:latin typeface="Times New Roman" panose="02020603050405020304" pitchFamily="18" charset="0"/>
                <a:cs typeface="Arial" panose="020B0604020202020204" pitchFamily="34" charset="0"/>
              </a:rPr>
              <a:t> warning despite lack of evidence that prolonged use of DMPA causes an increase in fractures or has an effect on postmenopausal bone health. </a:t>
            </a:r>
          </a:p>
          <a:p>
            <a:pPr marL="673100" lvl="1" indent="-215900" eaLnBrk="1" hangingPunct="1">
              <a:spcBef>
                <a:spcPct val="0"/>
              </a:spcBef>
              <a:buFont typeface="Wingdings" pitchFamily="2" charset="2"/>
              <a:buChar char="§"/>
            </a:pPr>
            <a:r>
              <a:rPr lang="en-US" altLang="en-US" sz="1000" dirty="0">
                <a:latin typeface="Times New Roman" panose="02020603050405020304" pitchFamily="18" charset="0"/>
                <a:cs typeface="Arial" panose="020B0604020202020204" pitchFamily="34" charset="0"/>
              </a:rPr>
              <a:t>In premenopausal women who use DMPA for up to 5 years, loss of bone mineral density (BMD) associated with DMPA is substantially reversed after they stop using it.</a:t>
            </a:r>
          </a:p>
          <a:p>
            <a:pPr marL="673100" lvl="1" indent="-215900" eaLnBrk="1" hangingPunct="1">
              <a:spcBef>
                <a:spcPct val="0"/>
              </a:spcBef>
              <a:buFont typeface="Wingdings" pitchFamily="2" charset="2"/>
              <a:buChar char="§"/>
            </a:pPr>
            <a:r>
              <a:rPr lang="en-US" altLang="en-US" sz="1000" dirty="0">
                <a:latin typeface="Times New Roman" panose="02020603050405020304" pitchFamily="18" charset="0"/>
                <a:cs typeface="Arial" panose="020B0604020202020204" pitchFamily="34" charset="0"/>
              </a:rPr>
              <a:t>Family planning experts have called for removal of the black box warning. The American College of Obstetricians and Gynecologists and the World Health Organization support long-term contraceptive use of DMPA for women 18 to 45 years old. </a:t>
            </a:r>
          </a:p>
          <a:p>
            <a:pPr marL="673100" lvl="1" indent="-215900" eaLnBrk="1" hangingPunct="1">
              <a:spcBef>
                <a:spcPct val="0"/>
              </a:spcBef>
              <a:buFont typeface="Wingdings" pitchFamily="2" charset="2"/>
              <a:buChar char="§"/>
            </a:pPr>
            <a:r>
              <a:rPr lang="en-US" altLang="en-US" sz="1000" dirty="0">
                <a:latin typeface="Times New Roman" panose="02020603050405020304" pitchFamily="18" charset="0"/>
                <a:cs typeface="Arial" panose="020B0604020202020204" pitchFamily="34" charset="0"/>
              </a:rPr>
              <a:t>Environmental factors such as nutrition and exercise have a more substantial impact on bone mass than DMPA. Risks of Depo-Provera must be balanced against risks of pregnancy. </a:t>
            </a:r>
          </a:p>
          <a:p>
            <a:pPr marL="673100" lvl="1" indent="-215900" eaLnBrk="1" hangingPunct="1">
              <a:spcBef>
                <a:spcPct val="0"/>
              </a:spcBef>
              <a:buFont typeface="Wingdings" pitchFamily="2" charset="2"/>
              <a:buChar char="§"/>
            </a:pPr>
            <a:r>
              <a:rPr lang="en-US" altLang="en-US" sz="1000" dirty="0">
                <a:latin typeface="Times New Roman" panose="02020603050405020304" pitchFamily="18" charset="0"/>
                <a:cs typeface="Arial" panose="020B0604020202020204" pitchFamily="34" charset="0"/>
              </a:rPr>
              <a:t>Health care providers should:</a:t>
            </a:r>
          </a:p>
          <a:p>
            <a:pPr marL="1377950" lvl="2" indent="-215900" eaLnBrk="1" hangingPunct="1">
              <a:spcBef>
                <a:spcPct val="0"/>
              </a:spcBef>
              <a:buFont typeface="Verdana" panose="020B0604030504040204" pitchFamily="34" charset="0"/>
              <a:buChar char="□"/>
            </a:pPr>
            <a:r>
              <a:rPr lang="en-US" altLang="en-US" sz="1000" dirty="0">
                <a:latin typeface="Times New Roman" panose="02020603050405020304" pitchFamily="18" charset="0"/>
                <a:cs typeface="Arial" panose="020B0604020202020204" pitchFamily="34" charset="0"/>
              </a:rPr>
              <a:t>Encourage patients to promote bone health with weight-bearing exercise, intake of calcium and vitamin D, avoidance of tobacco, and limits on alcohol. </a:t>
            </a:r>
          </a:p>
          <a:p>
            <a:pPr marL="1377950" lvl="2" indent="-215900" eaLnBrk="1" hangingPunct="1">
              <a:spcBef>
                <a:spcPct val="0"/>
              </a:spcBef>
              <a:buFont typeface="Verdana" panose="020B0604030504040204" pitchFamily="34" charset="0"/>
              <a:buChar char="□"/>
            </a:pPr>
            <a:r>
              <a:rPr lang="en-US" altLang="en-US" sz="1000" dirty="0">
                <a:latin typeface="Times New Roman" panose="02020603050405020304" pitchFamily="18" charset="0"/>
                <a:cs typeface="Arial" panose="020B0604020202020204" pitchFamily="34" charset="0"/>
              </a:rPr>
              <a:t>Examine risks of DMPA along with genetic and lifestyle factors that contribute to osteoporosis.  </a:t>
            </a:r>
          </a:p>
          <a:p>
            <a:endParaRPr lang="en-US" altLang="en-US" sz="1000" u="sng" dirty="0">
              <a:latin typeface="Times New Roman" panose="02020603050405020304" pitchFamily="18" charset="0"/>
              <a:cs typeface="Arial" panose="020B0604020202020204" pitchFamily="34" charset="0"/>
            </a:endParaRPr>
          </a:p>
          <a:p>
            <a:r>
              <a:rPr lang="en-US" altLang="en-US" sz="1000" u="sng" dirty="0">
                <a:latin typeface="Times New Roman" panose="02020603050405020304" pitchFamily="18" charset="0"/>
                <a:cs typeface="Arial" panose="020B0604020202020204" pitchFamily="34" charset="0"/>
              </a:rPr>
              <a:t>References</a:t>
            </a:r>
          </a:p>
          <a:p>
            <a:pPr eaLnBrk="1" hangingPunct="1">
              <a:spcBef>
                <a:spcPct val="0"/>
              </a:spcBef>
              <a:buFontTx/>
              <a:buChar char="•"/>
            </a:pPr>
            <a:r>
              <a:rPr lang="en-US" altLang="en-US" sz="1000" dirty="0">
                <a:latin typeface="Times New Roman" panose="02020603050405020304" pitchFamily="18" charset="0"/>
                <a:cs typeface="Arial" panose="020B0604020202020204" pitchFamily="34" charset="0"/>
              </a:rPr>
              <a:t>ACOG practice bulletin. No. 73: Use of hormonal contraception in women with coexisting medical conditions. </a:t>
            </a:r>
            <a:r>
              <a:rPr lang="en-US" altLang="en-US" sz="1000" i="1" dirty="0" err="1">
                <a:latin typeface="Times New Roman" panose="02020603050405020304" pitchFamily="18" charset="0"/>
                <a:cs typeface="Arial" panose="020B0604020202020204" pitchFamily="34" charset="0"/>
              </a:rPr>
              <a:t>Obstet</a:t>
            </a:r>
            <a:r>
              <a:rPr lang="en-US" altLang="en-US" sz="1000" i="1" dirty="0">
                <a:latin typeface="Times New Roman" panose="02020603050405020304" pitchFamily="18" charset="0"/>
                <a:cs typeface="Arial" panose="020B0604020202020204" pitchFamily="34" charset="0"/>
              </a:rPr>
              <a:t> Gynecol</a:t>
            </a:r>
            <a:r>
              <a:rPr lang="en-US" altLang="en-US" sz="1000" dirty="0">
                <a:latin typeface="Times New Roman" panose="02020603050405020304" pitchFamily="18" charset="0"/>
                <a:cs typeface="Arial" panose="020B0604020202020204" pitchFamily="34" charset="0"/>
              </a:rPr>
              <a:t>. 2006;107:1453-72. </a:t>
            </a:r>
          </a:p>
          <a:p>
            <a:pPr eaLnBrk="1" hangingPunct="1">
              <a:spcBef>
                <a:spcPct val="0"/>
              </a:spcBef>
              <a:buFontTx/>
              <a:buChar char="•"/>
            </a:pPr>
            <a:r>
              <a:rPr lang="en-US" altLang="en-US" sz="1000" dirty="0">
                <a:latin typeface="Times New Roman" panose="02020603050405020304" pitchFamily="18" charset="0"/>
                <a:cs typeface="Arial" panose="020B0604020202020204" pitchFamily="34" charset="0"/>
              </a:rPr>
              <a:t>Cromer BA, </a:t>
            </a:r>
            <a:r>
              <a:rPr lang="en-US" altLang="en-US" sz="1000" dirty="0" err="1">
                <a:latin typeface="Times New Roman" panose="02020603050405020304" pitchFamily="18" charset="0"/>
                <a:cs typeface="Arial" panose="020B0604020202020204" pitchFamily="34" charset="0"/>
              </a:rPr>
              <a:t>Lazebnik</a:t>
            </a:r>
            <a:r>
              <a:rPr lang="en-US" altLang="en-US" sz="1000" dirty="0">
                <a:latin typeface="Times New Roman" panose="02020603050405020304" pitchFamily="18" charset="0"/>
                <a:cs typeface="Arial" panose="020B0604020202020204" pitchFamily="34" charset="0"/>
              </a:rPr>
              <a:t> R, Rome E, et al. Double-blind randomized controlled trial of estrogen supplementation in adolescent girls who receive depot medroxyprogesterone acetate for contraception. </a:t>
            </a:r>
            <a:r>
              <a:rPr lang="en-US" altLang="en-US" sz="1000" i="1" dirty="0">
                <a:latin typeface="Times New Roman" panose="02020603050405020304" pitchFamily="18" charset="0"/>
                <a:cs typeface="Arial" panose="020B0604020202020204" pitchFamily="34" charset="0"/>
              </a:rPr>
              <a:t>Am J </a:t>
            </a:r>
            <a:r>
              <a:rPr lang="en-US" altLang="en-US" sz="1000" i="1" dirty="0" err="1">
                <a:latin typeface="Times New Roman" panose="02020603050405020304" pitchFamily="18" charset="0"/>
                <a:cs typeface="Arial" panose="020B0604020202020204" pitchFamily="34" charset="0"/>
              </a:rPr>
              <a:t>Obstet</a:t>
            </a:r>
            <a:r>
              <a:rPr lang="en-US" altLang="en-US" sz="1000" i="1" dirty="0">
                <a:latin typeface="Times New Roman" panose="02020603050405020304" pitchFamily="18" charset="0"/>
                <a:cs typeface="Arial" panose="020B0604020202020204" pitchFamily="34" charset="0"/>
              </a:rPr>
              <a:t> Gynecol</a:t>
            </a:r>
            <a:r>
              <a:rPr lang="en-US" altLang="en-US" sz="1000" dirty="0">
                <a:latin typeface="Times New Roman" panose="02020603050405020304" pitchFamily="18" charset="0"/>
                <a:cs typeface="Arial" panose="020B0604020202020204" pitchFamily="34" charset="0"/>
              </a:rPr>
              <a:t>. 2005;192:42-7.</a:t>
            </a:r>
          </a:p>
          <a:p>
            <a:pPr eaLnBrk="1" hangingPunct="1">
              <a:spcBef>
                <a:spcPct val="0"/>
              </a:spcBef>
              <a:buFontTx/>
              <a:buChar char="•"/>
            </a:pPr>
            <a:r>
              <a:rPr lang="en-US" altLang="en-US" sz="1000" dirty="0" err="1">
                <a:latin typeface="Times New Roman" panose="02020603050405020304" pitchFamily="18" charset="0"/>
                <a:cs typeface="Arial" panose="020B0604020202020204" pitchFamily="34" charset="0"/>
              </a:rPr>
              <a:t>DiVasta</a:t>
            </a:r>
            <a:r>
              <a:rPr lang="en-US" altLang="en-US" sz="1000" dirty="0">
                <a:latin typeface="Times New Roman" panose="02020603050405020304" pitchFamily="18" charset="0"/>
                <a:cs typeface="Arial" panose="020B0604020202020204" pitchFamily="34" charset="0"/>
              </a:rPr>
              <a:t> AD, Gordon CM. Bone health in adolescents. </a:t>
            </a:r>
            <a:r>
              <a:rPr lang="en-US" altLang="en-US" sz="1000" i="1" dirty="0" err="1">
                <a:latin typeface="Times New Roman" panose="02020603050405020304" pitchFamily="18" charset="0"/>
                <a:cs typeface="Arial" panose="020B0604020202020204" pitchFamily="34" charset="0"/>
              </a:rPr>
              <a:t>Adolesc</a:t>
            </a:r>
            <a:r>
              <a:rPr lang="en-US" altLang="en-US" sz="1000" i="1" dirty="0">
                <a:latin typeface="Times New Roman" panose="02020603050405020304" pitchFamily="18" charset="0"/>
                <a:cs typeface="Arial" panose="020B0604020202020204" pitchFamily="34" charset="0"/>
              </a:rPr>
              <a:t> Med</a:t>
            </a:r>
            <a:r>
              <a:rPr lang="en-US" altLang="en-US" sz="1000" dirty="0">
                <a:latin typeface="Times New Roman" panose="02020603050405020304" pitchFamily="18" charset="0"/>
                <a:cs typeface="Arial" panose="020B0604020202020204" pitchFamily="34" charset="0"/>
              </a:rPr>
              <a:t>. 2006;17:639-52.</a:t>
            </a:r>
          </a:p>
          <a:p>
            <a:pPr eaLnBrk="1" hangingPunct="1">
              <a:spcBef>
                <a:spcPct val="0"/>
              </a:spcBef>
              <a:buFontTx/>
              <a:buChar char="•"/>
            </a:pPr>
            <a:r>
              <a:rPr lang="en-US" altLang="en-US" sz="1000" dirty="0" err="1">
                <a:latin typeface="Times New Roman" panose="02020603050405020304" pitchFamily="18" charset="0"/>
                <a:cs typeface="Arial" panose="020B0604020202020204" pitchFamily="34" charset="0"/>
              </a:rPr>
              <a:t>Kaunitz</a:t>
            </a:r>
            <a:r>
              <a:rPr lang="en-US" altLang="en-US" sz="1000" dirty="0">
                <a:latin typeface="Times New Roman" panose="02020603050405020304" pitchFamily="18" charset="0"/>
                <a:cs typeface="Arial" panose="020B0604020202020204" pitchFamily="34" charset="0"/>
              </a:rPr>
              <a:t> AM, Arias R, McClung M. Bone density recovery after depot medroxyprogesterone acetate injectable contraception use. </a:t>
            </a:r>
            <a:r>
              <a:rPr lang="en-US" altLang="en-US" sz="1000" i="1" dirty="0">
                <a:latin typeface="Times New Roman" panose="02020603050405020304" pitchFamily="18" charset="0"/>
                <a:cs typeface="Arial" panose="020B0604020202020204" pitchFamily="34" charset="0"/>
              </a:rPr>
              <a:t>Contraception.</a:t>
            </a:r>
            <a:r>
              <a:rPr lang="en-US" altLang="en-US" sz="1000" dirty="0">
                <a:latin typeface="Times New Roman" panose="02020603050405020304" pitchFamily="18" charset="0"/>
                <a:cs typeface="Arial" panose="020B0604020202020204" pitchFamily="34" charset="0"/>
              </a:rPr>
              <a:t> 2008;77:67-76.</a:t>
            </a:r>
          </a:p>
          <a:p>
            <a:pPr eaLnBrk="1" hangingPunct="1">
              <a:spcBef>
                <a:spcPct val="0"/>
              </a:spcBef>
              <a:buFontTx/>
              <a:buChar char="•"/>
            </a:pPr>
            <a:r>
              <a:rPr lang="en-US" altLang="en-US" sz="1000" dirty="0">
                <a:latin typeface="Times New Roman" panose="02020603050405020304" pitchFamily="18" charset="0"/>
                <a:cs typeface="Arial" panose="020B0604020202020204" pitchFamily="34" charset="0"/>
              </a:rPr>
              <a:t>Leeman L. Medical barriers to effective contraception. </a:t>
            </a:r>
            <a:r>
              <a:rPr lang="en-US" altLang="en-US" sz="1000" i="1" dirty="0" err="1">
                <a:latin typeface="Times New Roman" panose="02020603050405020304" pitchFamily="18" charset="0"/>
                <a:cs typeface="Arial" panose="020B0604020202020204" pitchFamily="34" charset="0"/>
              </a:rPr>
              <a:t>Obstet</a:t>
            </a:r>
            <a:r>
              <a:rPr lang="en-US" altLang="en-US" sz="1000" i="1" dirty="0">
                <a:latin typeface="Times New Roman" panose="02020603050405020304" pitchFamily="18" charset="0"/>
                <a:cs typeface="Arial" panose="020B0604020202020204" pitchFamily="34" charset="0"/>
              </a:rPr>
              <a:t> </a:t>
            </a:r>
            <a:r>
              <a:rPr lang="en-US" altLang="en-US" sz="1000" i="1" dirty="0" err="1">
                <a:latin typeface="Times New Roman" panose="02020603050405020304" pitchFamily="18" charset="0"/>
                <a:cs typeface="Arial" panose="020B0604020202020204" pitchFamily="34" charset="0"/>
              </a:rPr>
              <a:t>Gynecol</a:t>
            </a:r>
            <a:r>
              <a:rPr lang="en-US" altLang="en-US" sz="1000" i="1" dirty="0">
                <a:latin typeface="Times New Roman" panose="02020603050405020304" pitchFamily="18" charset="0"/>
                <a:cs typeface="Arial" panose="020B0604020202020204" pitchFamily="34" charset="0"/>
              </a:rPr>
              <a:t> Clin N Am</a:t>
            </a:r>
            <a:r>
              <a:rPr lang="en-US" altLang="en-US" sz="1000" dirty="0">
                <a:latin typeface="Times New Roman" panose="02020603050405020304" pitchFamily="18" charset="0"/>
                <a:cs typeface="Arial" panose="020B0604020202020204" pitchFamily="34" charset="0"/>
              </a:rPr>
              <a:t>. 2007;34:19-29.</a:t>
            </a:r>
          </a:p>
          <a:p>
            <a:pPr eaLnBrk="1" hangingPunct="1">
              <a:spcBef>
                <a:spcPct val="0"/>
              </a:spcBef>
              <a:buFontTx/>
              <a:buChar char="•"/>
            </a:pPr>
            <a:r>
              <a:rPr lang="en-US" altLang="en-US" sz="1000" dirty="0">
                <a:latin typeface="Times New Roman" panose="02020603050405020304" pitchFamily="18" charset="0"/>
                <a:cs typeface="Arial" panose="020B0604020202020204" pitchFamily="34" charset="0"/>
              </a:rPr>
              <a:t>World Health Organization. WHO statement on hormonal contraception and bone health. Available at: http://</a:t>
            </a:r>
            <a:r>
              <a:rPr lang="en-US" altLang="en-US" sz="1000" dirty="0" err="1">
                <a:latin typeface="Times New Roman" panose="02020603050405020304" pitchFamily="18" charset="0"/>
                <a:cs typeface="Arial" panose="020B0604020202020204" pitchFamily="34" charset="0"/>
              </a:rPr>
              <a:t>www.who.int</a:t>
            </a:r>
            <a:r>
              <a:rPr lang="en-US" altLang="en-US" sz="1000" dirty="0">
                <a:latin typeface="Times New Roman" panose="02020603050405020304" pitchFamily="18" charset="0"/>
                <a:cs typeface="Arial" panose="020B0604020202020204" pitchFamily="34" charset="0"/>
              </a:rPr>
              <a:t>/reproductive-health/</a:t>
            </a:r>
            <a:r>
              <a:rPr lang="en-US" altLang="en-US" sz="1000" dirty="0" err="1">
                <a:latin typeface="Times New Roman" panose="02020603050405020304" pitchFamily="18" charset="0"/>
                <a:cs typeface="Arial" panose="020B0604020202020204" pitchFamily="34" charset="0"/>
              </a:rPr>
              <a:t>family_planning</a:t>
            </a:r>
            <a:r>
              <a:rPr lang="en-US" altLang="en-US" sz="1000" dirty="0">
                <a:latin typeface="Times New Roman" panose="02020603050405020304" pitchFamily="18" charset="0"/>
                <a:cs typeface="Arial" panose="020B0604020202020204" pitchFamily="34" charset="0"/>
              </a:rPr>
              <a:t>/</a:t>
            </a:r>
            <a:r>
              <a:rPr lang="en-US" altLang="en-US" sz="1000" dirty="0" err="1">
                <a:latin typeface="Times New Roman" panose="02020603050405020304" pitchFamily="18" charset="0"/>
                <a:cs typeface="Arial" panose="020B0604020202020204" pitchFamily="34" charset="0"/>
              </a:rPr>
              <a:t>bone_health</a:t>
            </a:r>
            <a:r>
              <a:rPr lang="en-US" altLang="en-US" sz="1000" dirty="0">
                <a:latin typeface="Times New Roman" panose="02020603050405020304" pitchFamily="18" charset="0"/>
                <a:cs typeface="Arial" panose="020B0604020202020204" pitchFamily="34" charset="0"/>
              </a:rPr>
              <a:t>. html. Accessed November 30, 2006.</a:t>
            </a:r>
          </a:p>
          <a:p>
            <a:r>
              <a:rPr lang="en-US" altLang="en-US" sz="1000" dirty="0">
                <a:latin typeface="Times New Roman" panose="02020603050405020304" pitchFamily="18" charset="0"/>
              </a:rPr>
              <a:t>---</a:t>
            </a:r>
          </a:p>
          <a:p>
            <a:r>
              <a:rPr lang="en-US" altLang="en-US" sz="1000" dirty="0">
                <a:latin typeface="Times New Roman" panose="02020603050405020304" pitchFamily="18" charset="0"/>
              </a:rPr>
              <a:t>Original content for this slide submitted by ARHP</a:t>
            </a:r>
            <a:r>
              <a:rPr lang="ja-JP" altLang="en-US" sz="1000">
                <a:latin typeface="Times New Roman" panose="02020603050405020304" pitchFamily="18" charset="0"/>
              </a:rPr>
              <a:t>’</a:t>
            </a:r>
            <a:r>
              <a:rPr lang="en-US" altLang="ja-JP" sz="1000" dirty="0">
                <a:latin typeface="Times New Roman" panose="02020603050405020304" pitchFamily="18" charset="0"/>
              </a:rPr>
              <a:t>s Clinical Advisory Committee for </a:t>
            </a:r>
            <a:r>
              <a:rPr lang="en-US" altLang="ja-JP" sz="1000" i="1" dirty="0">
                <a:latin typeface="Times New Roman" panose="02020603050405020304" pitchFamily="18" charset="0"/>
              </a:rPr>
              <a:t>Choosing a Birth Control Method  </a:t>
            </a:r>
            <a:r>
              <a:rPr lang="en-US" altLang="ja-JP" sz="1000" dirty="0">
                <a:latin typeface="Times New Roman" panose="02020603050405020304" pitchFamily="18" charset="0"/>
              </a:rPr>
              <a:t>in May 2009. Original funding received from a collaboration of pharmaceutical companies including Bayer, </a:t>
            </a:r>
            <a:r>
              <a:rPr lang="en-US" altLang="ja-JP" sz="1000" dirty="0" err="1">
                <a:latin typeface="Times New Roman" panose="02020603050405020304" pitchFamily="18" charset="0"/>
              </a:rPr>
              <a:t>Duramed</a:t>
            </a:r>
            <a:r>
              <a:rPr lang="en-US" altLang="ja-JP" sz="1000" dirty="0">
                <a:latin typeface="Times New Roman" panose="02020603050405020304" pitchFamily="18" charset="0"/>
              </a:rPr>
              <a:t> and Schering Plough. This slide is available at </a:t>
            </a:r>
            <a:r>
              <a:rPr lang="en-US" altLang="ja-JP" sz="1000" dirty="0" err="1">
                <a:latin typeface="Times New Roman" panose="02020603050405020304" pitchFamily="18" charset="0"/>
              </a:rPr>
              <a:t>www.arhp.org</a:t>
            </a:r>
            <a:r>
              <a:rPr lang="en-US" altLang="ja-JP" sz="1000" dirty="0">
                <a:latin typeface="Times New Roman" panose="02020603050405020304" pitchFamily="18" charset="0"/>
              </a:rPr>
              <a:t>/core.</a:t>
            </a:r>
          </a:p>
          <a:p>
            <a:pPr eaLnBrk="1" hangingPunct="1">
              <a:spcBef>
                <a:spcPct val="0"/>
              </a:spcBef>
              <a:buFontTx/>
              <a:buChar char="•"/>
            </a:pPr>
            <a:endParaRPr lang="en-US" altLang="en-US" sz="1000" b="1" dirty="0">
              <a:latin typeface="Times New Roman" panose="02020603050405020304" pitchFamily="18" charset="0"/>
              <a:cs typeface="Arial" panose="020B0604020202020204" pitchFamily="34" charset="0"/>
            </a:endParaRPr>
          </a:p>
          <a:p>
            <a:endParaRPr lang="en-US" altLang="en-US" sz="1000" dirty="0">
              <a:latin typeface="Times New Roman" panose="02020603050405020304" pitchFamily="18" charset="0"/>
            </a:endParaRPr>
          </a:p>
          <a:p>
            <a:pPr eaLnBrk="1" hangingPunct="1">
              <a:spcBef>
                <a:spcPct val="0"/>
              </a:spcBef>
              <a:buFontTx/>
              <a:buChar char="•"/>
            </a:pPr>
            <a:endParaRPr lang="en-US" altLang="en-US" sz="1000" dirty="0">
              <a:latin typeface="Times New Roman" panose="02020603050405020304" pitchFamily="18" charset="0"/>
              <a:cs typeface="Arial" panose="020B0604020202020204" pitchFamily="34" charset="0"/>
            </a:endParaRPr>
          </a:p>
          <a:p>
            <a:endParaRPr lang="en-US" altLang="en-US" i="1" dirty="0">
              <a:latin typeface="Times New Roman" panose="02020603050405020304" pitchFamily="18" charset="0"/>
            </a:endParaRPr>
          </a:p>
          <a:p>
            <a:endParaRPr lang="en-US" altLang="en-US" dirty="0">
              <a:latin typeface="Times New Roman" panose="02020603050405020304" pitchFamily="18" charset="0"/>
            </a:endParaRPr>
          </a:p>
        </p:txBody>
      </p:sp>
      <p:sp>
        <p:nvSpPr>
          <p:cNvPr id="106499" name="Slide Number Placeholder 3">
            <a:extLst>
              <a:ext uri="{FF2B5EF4-FFF2-40B4-BE49-F238E27FC236}">
                <a16:creationId xmlns:a16="http://schemas.microsoft.com/office/drawing/2014/main" id="{DC3AD0B4-2BA7-DDC5-803A-DED27951724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424852A-1BFC-BB4E-8DEF-104039487234}"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a:extLst>
              <a:ext uri="{FF2B5EF4-FFF2-40B4-BE49-F238E27FC236}">
                <a16:creationId xmlns:a16="http://schemas.microsoft.com/office/drawing/2014/main" id="{E96287FF-66A2-EA57-E216-689CD761BBDF}"/>
              </a:ext>
            </a:extLst>
          </p:cNvPr>
          <p:cNvSpPr>
            <a:spLocks noGrp="1" noRot="1" noChangeAspect="1" noChangeArrowheads="1" noTextEdit="1"/>
          </p:cNvSpPr>
          <p:nvPr>
            <p:ph type="sldImg"/>
          </p:nvPr>
        </p:nvSpPr>
        <p:spPr>
          <a:ln/>
        </p:spPr>
      </p:sp>
      <p:sp>
        <p:nvSpPr>
          <p:cNvPr id="183298" name="Notes Placeholder 2">
            <a:extLst>
              <a:ext uri="{FF2B5EF4-FFF2-40B4-BE49-F238E27FC236}">
                <a16:creationId xmlns:a16="http://schemas.microsoft.com/office/drawing/2014/main" id="{9F7E2AB9-0588-FAFE-DBB6-0DF0E1902A9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In 2002 only 2% reproductive age women had used</a:t>
            </a:r>
          </a:p>
          <a:p>
            <a:r>
              <a:rPr lang="en-US" altLang="en-US">
                <a:latin typeface="Times New Roman" panose="02020603050405020304" pitchFamily="18" charset="0"/>
              </a:rPr>
              <a:t>In 2008 about 10%</a:t>
            </a:r>
          </a:p>
          <a:p>
            <a:endParaRPr lang="en-US" altLang="en-US">
              <a:latin typeface="Times New Roman" panose="02020603050405020304" pitchFamily="18" charset="0"/>
            </a:endParaRPr>
          </a:p>
          <a:p>
            <a:r>
              <a:rPr lang="en-US" altLang="en-US">
                <a:latin typeface="Times New Roman" panose="02020603050405020304" pitchFamily="18" charset="0"/>
              </a:rPr>
              <a:t>15 studies have shown that EC does not increase sexual risk taking!</a:t>
            </a:r>
          </a:p>
          <a:p>
            <a:endParaRPr lang="en-US" altLang="en-US">
              <a:latin typeface="Times New Roman" panose="02020603050405020304" pitchFamily="18" charset="0"/>
            </a:endParaRPr>
          </a:p>
          <a:p>
            <a:r>
              <a:rPr lang="en-US" altLang="en-US">
                <a:latin typeface="Times New Roman" panose="02020603050405020304" pitchFamily="18" charset="0"/>
              </a:rPr>
              <a:t>Advance provision increases use and effectiveness!</a:t>
            </a:r>
          </a:p>
        </p:txBody>
      </p:sp>
      <p:sp>
        <p:nvSpPr>
          <p:cNvPr id="183299" name="Slide Number Placeholder 3">
            <a:extLst>
              <a:ext uri="{FF2B5EF4-FFF2-40B4-BE49-F238E27FC236}">
                <a16:creationId xmlns:a16="http://schemas.microsoft.com/office/drawing/2014/main" id="{0D7BC15B-A6A1-38EF-AC10-1B98F616C3C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072995C-0681-D840-8BA4-02CB067B27FB}"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a:extLst>
              <a:ext uri="{FF2B5EF4-FFF2-40B4-BE49-F238E27FC236}">
                <a16:creationId xmlns:a16="http://schemas.microsoft.com/office/drawing/2014/main" id="{BE2CB270-7EBF-BAC2-690C-B08E0C3A53A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77F7090-72F4-CBA9-0665-A0C1C13B6809}"/>
              </a:ext>
            </a:extLst>
          </p:cNvPr>
          <p:cNvSpPr>
            <a:spLocks noGrp="1"/>
          </p:cNvSpPr>
          <p:nvPr>
            <p:ph type="body" idx="1"/>
          </p:nvPr>
        </p:nvSpPr>
        <p:spPr/>
        <p:txBody>
          <a:bodyPr/>
          <a:lstStyle/>
          <a:p>
            <a:pPr>
              <a:defRPr/>
            </a:pPr>
            <a:r>
              <a:rPr lang="en-US" dirty="0">
                <a:ea typeface="ＭＳ Ｐゴシック" charset="0"/>
                <a:cs typeface="+mn-cs"/>
              </a:rPr>
              <a:t>13-29% n/v</a:t>
            </a:r>
          </a:p>
        </p:txBody>
      </p:sp>
      <p:sp>
        <p:nvSpPr>
          <p:cNvPr id="186371" name="Slide Number Placeholder 3">
            <a:extLst>
              <a:ext uri="{FF2B5EF4-FFF2-40B4-BE49-F238E27FC236}">
                <a16:creationId xmlns:a16="http://schemas.microsoft.com/office/drawing/2014/main" id="{182B83CD-9C55-DAB5-2C30-4C187CFEDC4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2E1EFA7-AE45-8E49-805D-6F04394816A4}"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a:extLst>
              <a:ext uri="{FF2B5EF4-FFF2-40B4-BE49-F238E27FC236}">
                <a16:creationId xmlns:a16="http://schemas.microsoft.com/office/drawing/2014/main" id="{69A81F2C-8E36-FE6F-E384-E35CB4DFEA5D}"/>
              </a:ext>
            </a:extLst>
          </p:cNvPr>
          <p:cNvSpPr>
            <a:spLocks noGrp="1" noRot="1" noChangeAspect="1" noChangeArrowheads="1" noTextEdit="1"/>
          </p:cNvSpPr>
          <p:nvPr>
            <p:ph type="sldImg"/>
          </p:nvPr>
        </p:nvSpPr>
        <p:spPr>
          <a:ln/>
        </p:spPr>
      </p:sp>
      <p:sp>
        <p:nvSpPr>
          <p:cNvPr id="188418" name="Notes Placeholder 2">
            <a:extLst>
              <a:ext uri="{FF2B5EF4-FFF2-40B4-BE49-F238E27FC236}">
                <a16:creationId xmlns:a16="http://schemas.microsoft.com/office/drawing/2014/main" id="{308E801F-264F-8A52-E25F-32F4A8592C2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Over 12,000 insertions post-coital with 12 reported failures.</a:t>
            </a:r>
          </a:p>
        </p:txBody>
      </p:sp>
      <p:sp>
        <p:nvSpPr>
          <p:cNvPr id="188419" name="Slide Number Placeholder 3">
            <a:extLst>
              <a:ext uri="{FF2B5EF4-FFF2-40B4-BE49-F238E27FC236}">
                <a16:creationId xmlns:a16="http://schemas.microsoft.com/office/drawing/2014/main" id="{E91BC790-BE0F-2437-D2ED-02B484CDA75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4F1E412-E7BF-8443-BA77-73B237ABD751}"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a:extLst>
              <a:ext uri="{FF2B5EF4-FFF2-40B4-BE49-F238E27FC236}">
                <a16:creationId xmlns:a16="http://schemas.microsoft.com/office/drawing/2014/main" id="{4FBB237B-9887-32AB-EB93-832A7C3E3E75}"/>
              </a:ext>
            </a:extLst>
          </p:cNvPr>
          <p:cNvSpPr>
            <a:spLocks noGrp="1" noRot="1" noChangeAspect="1" noChangeArrowheads="1" noTextEdit="1"/>
          </p:cNvSpPr>
          <p:nvPr>
            <p:ph type="sldImg"/>
          </p:nvPr>
        </p:nvSpPr>
        <p:spPr>
          <a:ln/>
        </p:spPr>
      </p:sp>
      <p:sp>
        <p:nvSpPr>
          <p:cNvPr id="124930" name="Notes Placeholder 2">
            <a:extLst>
              <a:ext uri="{FF2B5EF4-FFF2-40B4-BE49-F238E27FC236}">
                <a16:creationId xmlns:a16="http://schemas.microsoft.com/office/drawing/2014/main" id="{B42943F5-8D6C-231C-218A-59E021AA4C9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Avoids first pass metabolism by gut and liver, increased bioavailability of hormones</a:t>
            </a:r>
          </a:p>
          <a:p>
            <a:endParaRPr lang="en-US" altLang="en-US" dirty="0">
              <a:latin typeface="Times New Roman" panose="02020603050405020304" pitchFamily="18" charset="0"/>
            </a:endParaRPr>
          </a:p>
          <a:p>
            <a:r>
              <a:rPr lang="en-US" altLang="en-US" sz="1000" u="sng" dirty="0">
                <a:latin typeface="Times New Roman" panose="02020603050405020304" pitchFamily="18" charset="0"/>
              </a:rPr>
              <a:t>Talking Points</a:t>
            </a:r>
            <a:endParaRPr lang="en-US" altLang="en-US" sz="1000" dirty="0">
              <a:latin typeface="Times New Roman" panose="02020603050405020304" pitchFamily="18" charset="0"/>
              <a:cs typeface="Arial" panose="020B0604020202020204" pitchFamily="34" charset="0"/>
            </a:endParaRPr>
          </a:p>
          <a:p>
            <a:pPr marL="228600" lvl="1" indent="-228600">
              <a:lnSpc>
                <a:spcPct val="80000"/>
              </a:lnSpc>
              <a:buFontTx/>
              <a:buChar char="•"/>
            </a:pPr>
            <a:r>
              <a:rPr lang="en-US" altLang="en-US" sz="1000" dirty="0">
                <a:latin typeface="Times New Roman" panose="02020603050405020304" pitchFamily="18" charset="0"/>
              </a:rPr>
              <a:t>Ring is flexible, transparent, and colorless to nearly colorless. </a:t>
            </a:r>
          </a:p>
          <a:p>
            <a:pPr marL="228600" lvl="1" indent="-228600">
              <a:lnSpc>
                <a:spcPct val="80000"/>
              </a:lnSpc>
              <a:buFontTx/>
              <a:buChar char="•"/>
            </a:pPr>
            <a:r>
              <a:rPr lang="en-US" altLang="en-US" sz="1000" dirty="0">
                <a:latin typeface="Times New Roman" panose="02020603050405020304" pitchFamily="18" charset="0"/>
              </a:rPr>
              <a:t>Ring comes in one size that fits most women; no fitting is required. One ring is inserted into the vagina per cycle and is to remain in place continuously for 3 weeks, followed by a ring-free week.</a:t>
            </a:r>
          </a:p>
          <a:p>
            <a:pPr marL="228600" lvl="1" indent="-228600">
              <a:lnSpc>
                <a:spcPct val="80000"/>
              </a:lnSpc>
              <a:buFontTx/>
              <a:buChar char="•"/>
            </a:pPr>
            <a:r>
              <a:rPr lang="en-US" altLang="en-US" sz="1000" dirty="0">
                <a:latin typeface="Times New Roman" panose="02020603050405020304" pitchFamily="18" charset="0"/>
              </a:rPr>
              <a:t>When inserted, the ring delivers ~ 120 </a:t>
            </a:r>
            <a:r>
              <a:rPr lang="en-US" altLang="en-US" sz="1000" dirty="0">
                <a:latin typeface="Times New Roman" panose="02020603050405020304" pitchFamily="18" charset="0"/>
                <a:sym typeface="Symbol" pitchFamily="2" charset="2"/>
              </a:rPr>
              <a:t></a:t>
            </a:r>
            <a:r>
              <a:rPr lang="en-US" altLang="en-US" sz="1000" dirty="0">
                <a:latin typeface="Times New Roman" panose="02020603050405020304" pitchFamily="18" charset="0"/>
              </a:rPr>
              <a:t>g of </a:t>
            </a:r>
            <a:r>
              <a:rPr lang="en-US" altLang="en-US" sz="1000" dirty="0" err="1">
                <a:latin typeface="Times New Roman" panose="02020603050405020304" pitchFamily="18" charset="0"/>
              </a:rPr>
              <a:t>etonorgestrel</a:t>
            </a:r>
            <a:r>
              <a:rPr lang="en-US" altLang="en-US" sz="1000" dirty="0">
                <a:latin typeface="Times New Roman" panose="02020603050405020304" pitchFamily="18" charset="0"/>
              </a:rPr>
              <a:t> and 15 </a:t>
            </a:r>
            <a:r>
              <a:rPr lang="en-US" altLang="en-US" sz="1000" dirty="0">
                <a:latin typeface="Times New Roman" panose="02020603050405020304" pitchFamily="18" charset="0"/>
                <a:sym typeface="Symbol" pitchFamily="2" charset="2"/>
              </a:rPr>
              <a:t></a:t>
            </a:r>
            <a:r>
              <a:rPr lang="en-US" altLang="en-US" sz="1000" dirty="0">
                <a:latin typeface="Times New Roman" panose="02020603050405020304" pitchFamily="18" charset="0"/>
              </a:rPr>
              <a:t>g of ethinyl estradiol/day to the systemic circulation over a 3-week period. After insertion, maximum serum concentrations of </a:t>
            </a:r>
            <a:r>
              <a:rPr lang="en-US" altLang="en-US" sz="1000" dirty="0" err="1">
                <a:latin typeface="Times New Roman" panose="02020603050405020304" pitchFamily="18" charset="0"/>
              </a:rPr>
              <a:t>etonorgestrel</a:t>
            </a:r>
            <a:r>
              <a:rPr lang="en-US" altLang="en-US" sz="1000" dirty="0">
                <a:latin typeface="Times New Roman" panose="02020603050405020304" pitchFamily="18" charset="0"/>
              </a:rPr>
              <a:t> and ethinyl estradiol are achieved in approximately 1 week and show a gradual linear decline thereafter. </a:t>
            </a:r>
          </a:p>
          <a:p>
            <a:pPr marL="228600" lvl="1" indent="-228600">
              <a:lnSpc>
                <a:spcPct val="80000"/>
              </a:lnSpc>
              <a:buFontTx/>
              <a:buChar char="•"/>
            </a:pPr>
            <a:r>
              <a:rPr lang="en-US" altLang="en-US" sz="1000" dirty="0">
                <a:latin typeface="Times New Roman" panose="02020603050405020304" pitchFamily="18" charset="0"/>
              </a:rPr>
              <a:t>Women not previously using hormonal contraception should insert the ring on or before day 5 of the cycle, counting the first day of menstruation as day 1. Back-up contraception is recommended for the first 7 days of ring use.</a:t>
            </a:r>
          </a:p>
          <a:p>
            <a:pPr marL="228600" lvl="1" indent="-228600">
              <a:lnSpc>
                <a:spcPct val="80000"/>
              </a:lnSpc>
              <a:buFontTx/>
              <a:buChar char="•"/>
            </a:pPr>
            <a:r>
              <a:rPr lang="en-US" altLang="en-US" sz="1000" dirty="0">
                <a:latin typeface="Times New Roman" panose="02020603050405020304" pitchFamily="18" charset="0"/>
              </a:rPr>
              <a:t>Women switching from a combination OC may insert the ring any time within 7 days after the last combined estrogen/progestin OC and no later than the day that a new cycle of pills would have been started. No back-up method is needed.</a:t>
            </a:r>
          </a:p>
          <a:p>
            <a:pPr marL="228600" lvl="1" indent="-228600">
              <a:lnSpc>
                <a:spcPct val="80000"/>
              </a:lnSpc>
              <a:buFontTx/>
              <a:buChar char="•"/>
            </a:pPr>
            <a:r>
              <a:rPr lang="en-US" altLang="en-US" sz="1000" dirty="0">
                <a:latin typeface="Times New Roman" panose="02020603050405020304" pitchFamily="18" charset="0"/>
              </a:rPr>
              <a:t>Mechanism of Action:</a:t>
            </a:r>
          </a:p>
          <a:p>
            <a:pPr marL="685800" lvl="2" indent="-228600">
              <a:lnSpc>
                <a:spcPct val="80000"/>
              </a:lnSpc>
              <a:buFont typeface="Wingdings" pitchFamily="2" charset="2"/>
              <a:buChar char="§"/>
            </a:pPr>
            <a:r>
              <a:rPr lang="en-US" altLang="en-US" sz="1000" dirty="0">
                <a:latin typeface="Times New Roman" panose="02020603050405020304" pitchFamily="18" charset="0"/>
              </a:rPr>
              <a:t>Similar to COC</a:t>
            </a:r>
            <a:r>
              <a:rPr lang="ja-JP" altLang="en-US" sz="1000">
                <a:latin typeface="Times New Roman" panose="02020603050405020304" pitchFamily="18" charset="0"/>
              </a:rPr>
              <a:t>’</a:t>
            </a:r>
            <a:r>
              <a:rPr lang="en-US" altLang="ja-JP" sz="1000" dirty="0">
                <a:latin typeface="Times New Roman" panose="02020603050405020304" pitchFamily="18" charset="0"/>
                <a:cs typeface="Arial" panose="020B0604020202020204" pitchFamily="34" charset="0"/>
              </a:rPr>
              <a:t>s mechanism of action. </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The ring inhibits ovulation and sperm motility, fertilization, and implantation.</a:t>
            </a:r>
          </a:p>
          <a:p>
            <a:pPr marL="228600" lvl="1" indent="-228600">
              <a:lnSpc>
                <a:spcPct val="80000"/>
              </a:lnSpc>
              <a:buFontTx/>
              <a:buChar char="•"/>
            </a:pPr>
            <a:r>
              <a:rPr lang="en-US" altLang="en-US" sz="1000" dirty="0">
                <a:latin typeface="Times New Roman" panose="02020603050405020304" pitchFamily="18" charset="0"/>
                <a:cs typeface="Arial" panose="020B0604020202020204" pitchFamily="34" charset="0"/>
              </a:rPr>
              <a:t>Candidates:</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Women who desire the convenience of a 3-week regimen, as well as those who have difficulty using a daily method.</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Women who want to regulate their periods.</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The hormonal benefits of the vaginal ring are similar to those of the contraceptive skin patch and pill.</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No data are available regarding the efficacy of the vaginal contraceptive ring in women of heavier body weight.</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Ring improves vaginal flora, leading to reduced frequency of bacterial vaginosis. </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A multicenter trial showed a low incidence of gastrointestinal problems, such as nausea and vomiting.</a:t>
            </a:r>
          </a:p>
          <a:p>
            <a:pPr marL="228600" lvl="1" indent="-228600">
              <a:lnSpc>
                <a:spcPct val="80000"/>
              </a:lnSpc>
              <a:buFontTx/>
              <a:buChar char="•"/>
            </a:pPr>
            <a:r>
              <a:rPr lang="en-US" altLang="en-US" sz="1000" dirty="0">
                <a:latin typeface="Times New Roman" panose="02020603050405020304" pitchFamily="18" charset="0"/>
                <a:cs typeface="Arial" panose="020B0604020202020204" pitchFamily="34" charset="0"/>
              </a:rPr>
              <a:t>Advantages: </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Convenient, once a month use</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Privacy</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Cycle control, few women experience untimely spotting or bleeding</a:t>
            </a:r>
          </a:p>
          <a:p>
            <a:pPr marL="228600" lvl="1" indent="-228600">
              <a:lnSpc>
                <a:spcPct val="80000"/>
              </a:lnSpc>
              <a:buFontTx/>
              <a:buChar char="•"/>
            </a:pPr>
            <a:r>
              <a:rPr lang="en-US" altLang="en-US" sz="1000" dirty="0">
                <a:latin typeface="Times New Roman" panose="02020603050405020304" pitchFamily="18" charset="0"/>
                <a:cs typeface="Arial" panose="020B0604020202020204" pitchFamily="34" charset="0"/>
              </a:rPr>
              <a:t>Contraindications: </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Same as those for combination OCs (except those related to intestinal absorption problems)</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Significant pelvic relaxation</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Vaginal obstruction</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Unable to touch genitalia </a:t>
            </a:r>
          </a:p>
          <a:p>
            <a:pPr marL="228600" lvl="1" indent="-228600">
              <a:lnSpc>
                <a:spcPct val="80000"/>
              </a:lnSpc>
              <a:buFontTx/>
              <a:buChar char="•"/>
            </a:pPr>
            <a:r>
              <a:rPr lang="en-US" altLang="en-US" sz="1000" dirty="0">
                <a:latin typeface="Times New Roman" panose="02020603050405020304" pitchFamily="18" charset="0"/>
                <a:cs typeface="Arial" panose="020B0604020202020204" pitchFamily="34" charset="0"/>
              </a:rPr>
              <a:t>Disadvantages:</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Possibility of leukorrhea and vaginitis</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Hormone-related side effects associated with use of the vaginal ring, such as headache and nausea, are similar to those seen with OCs, although more study is needed. Local adverse effects associated with use of the vaginal ring include leukorrhea, vaginitis, and a slight risk (1%) of device expulsion. The ring is rarely felt during intercourse. </a:t>
            </a:r>
          </a:p>
          <a:p>
            <a:pPr marL="228600" lvl="1" indent="-228600">
              <a:lnSpc>
                <a:spcPct val="80000"/>
              </a:lnSpc>
              <a:buFontTx/>
              <a:buChar char="•"/>
            </a:pPr>
            <a:r>
              <a:rPr lang="en-US" altLang="en-US" sz="1000" dirty="0">
                <a:latin typeface="Times New Roman" panose="02020603050405020304" pitchFamily="18" charset="0"/>
                <a:cs typeface="Arial" panose="020B0604020202020204" pitchFamily="34" charset="0"/>
              </a:rPr>
              <a:t>Counseling:</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The ring is easy to insert; there is no wrong way to insert it.</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The ring can be placed anywhere in the vagina, but the deeper it</a:t>
            </a:r>
            <a:r>
              <a:rPr lang="ja-JP" altLang="en-US" sz="1000">
                <a:latin typeface="Times New Roman" panose="02020603050405020304" pitchFamily="18" charset="0"/>
              </a:rPr>
              <a:t>’</a:t>
            </a:r>
            <a:r>
              <a:rPr lang="en-US" altLang="ja-JP" sz="1000" dirty="0">
                <a:latin typeface="Times New Roman" panose="02020603050405020304" pitchFamily="18" charset="0"/>
                <a:cs typeface="Arial" panose="020B0604020202020204" pitchFamily="34" charset="0"/>
              </a:rPr>
              <a:t>s placed, the less likely it will be felt.</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After 3 weeks, remove the ring for one week and then insert a new ring.</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Patients need to be cautioned that the ring can be inadvertently expelled from the vagina while removing a tampon or during bowel and bladder emptying, especially with straining or constipation. Often women are not aware that the device has been expelled.</a:t>
            </a:r>
          </a:p>
          <a:p>
            <a:pPr marL="685800" lvl="2" indent="-228600">
              <a:lnSpc>
                <a:spcPct val="80000"/>
              </a:lnSpc>
              <a:buFont typeface="Wingdings" pitchFamily="2" charset="2"/>
              <a:buChar char="§"/>
            </a:pPr>
            <a:r>
              <a:rPr lang="en-US" altLang="en-US" sz="1000" dirty="0">
                <a:latin typeface="Times New Roman" panose="02020603050405020304" pitchFamily="18" charset="0"/>
                <a:cs typeface="Arial" panose="020B0604020202020204" pitchFamily="34" charset="0"/>
              </a:rPr>
              <a:t>If the ring falls out, it should be rinsed with warm water and reinserted within 3 hours.</a:t>
            </a:r>
          </a:p>
          <a:p>
            <a:pPr marL="228600" lvl="1" indent="-228600">
              <a:lnSpc>
                <a:spcPct val="80000"/>
              </a:lnSpc>
              <a:buFontTx/>
              <a:buChar char="•"/>
            </a:pPr>
            <a:endParaRPr lang="en-US" altLang="en-US" sz="1000" dirty="0">
              <a:latin typeface="Times New Roman" panose="02020603050405020304" pitchFamily="18" charset="0"/>
              <a:cs typeface="Arial" panose="020B0604020202020204" pitchFamily="34" charset="0"/>
            </a:endParaRPr>
          </a:p>
          <a:p>
            <a:pPr marL="228600" lvl="1" indent="-228600">
              <a:lnSpc>
                <a:spcPct val="80000"/>
              </a:lnSpc>
            </a:pPr>
            <a:r>
              <a:rPr lang="en-US" altLang="en-US" sz="1000" u="sng" dirty="0">
                <a:latin typeface="Times New Roman" panose="02020603050405020304" pitchFamily="18" charset="0"/>
                <a:cs typeface="Arial" panose="020B0604020202020204" pitchFamily="34" charset="0"/>
              </a:rPr>
              <a:t>References</a:t>
            </a:r>
          </a:p>
          <a:p>
            <a:pPr marL="228600" lvl="1" indent="-228600">
              <a:lnSpc>
                <a:spcPct val="80000"/>
              </a:lnSpc>
              <a:buFontTx/>
              <a:buChar char="•"/>
            </a:pPr>
            <a:r>
              <a:rPr lang="en-US" altLang="en-US" sz="1000" dirty="0">
                <a:latin typeface="Times New Roman" panose="02020603050405020304" pitchFamily="18" charset="0"/>
                <a:cs typeface="Arial" panose="020B0604020202020204" pitchFamily="34" charset="0"/>
              </a:rPr>
              <a:t>Brunei V, </a:t>
            </a:r>
            <a:r>
              <a:rPr lang="en-US" altLang="en-US" sz="1000" dirty="0" err="1">
                <a:latin typeface="Times New Roman" panose="02020603050405020304" pitchFamily="18" charset="0"/>
                <a:cs typeface="Arial" panose="020B0604020202020204" pitchFamily="34" charset="0"/>
              </a:rPr>
              <a:t>Pontello</a:t>
            </a:r>
            <a:r>
              <a:rPr lang="en-US" altLang="en-US" sz="1000" dirty="0">
                <a:latin typeface="Times New Roman" panose="02020603050405020304" pitchFamily="18" charset="0"/>
                <a:cs typeface="Arial" panose="020B0604020202020204" pitchFamily="34" charset="0"/>
              </a:rPr>
              <a:t> V, Luisi S, </a:t>
            </a:r>
            <a:r>
              <a:rPr lang="en-US" altLang="en-US" sz="1000" dirty="0" err="1">
                <a:latin typeface="Times New Roman" panose="02020603050405020304" pitchFamily="18" charset="0"/>
                <a:cs typeface="Arial" panose="020B0604020202020204" pitchFamily="34" charset="0"/>
              </a:rPr>
              <a:t>Petraglia</a:t>
            </a:r>
            <a:r>
              <a:rPr lang="en-US" altLang="en-US" sz="1000" dirty="0">
                <a:latin typeface="Times New Roman" panose="02020603050405020304" pitchFamily="18" charset="0"/>
                <a:cs typeface="Arial" panose="020B0604020202020204" pitchFamily="34" charset="0"/>
              </a:rPr>
              <a:t> F. An open-label, </a:t>
            </a:r>
            <a:r>
              <a:rPr lang="en-US" altLang="en-US" sz="1000" dirty="0" err="1">
                <a:latin typeface="Times New Roman" panose="02020603050405020304" pitchFamily="18" charset="0"/>
                <a:cs typeface="Arial" panose="020B0604020202020204" pitchFamily="34" charset="0"/>
              </a:rPr>
              <a:t>multicentre</a:t>
            </a:r>
            <a:r>
              <a:rPr lang="en-US" altLang="en-US" sz="1000" dirty="0">
                <a:latin typeface="Times New Roman" panose="02020603050405020304" pitchFamily="18" charset="0"/>
                <a:cs typeface="Arial" panose="020B0604020202020204" pitchFamily="34" charset="0"/>
              </a:rPr>
              <a:t> trial to evaluate the vaginal bleeding pattern of the combine contraceptive vaginal ring NuvaRing. </a:t>
            </a:r>
            <a:r>
              <a:rPr lang="en-US" altLang="en-US" sz="1000" dirty="0" err="1">
                <a:latin typeface="Times New Roman" panose="02020603050405020304" pitchFamily="18" charset="0"/>
                <a:cs typeface="Arial" panose="020B0604020202020204" pitchFamily="34" charset="0"/>
              </a:rPr>
              <a:t>Eur</a:t>
            </a:r>
            <a:r>
              <a:rPr lang="en-US" altLang="en-US" sz="1000" dirty="0">
                <a:latin typeface="Times New Roman" panose="02020603050405020304" pitchFamily="18" charset="0"/>
                <a:cs typeface="Arial" panose="020B0604020202020204" pitchFamily="34" charset="0"/>
              </a:rPr>
              <a:t> J </a:t>
            </a:r>
            <a:r>
              <a:rPr lang="en-US" altLang="en-US" sz="1000" dirty="0" err="1">
                <a:latin typeface="Times New Roman" panose="02020603050405020304" pitchFamily="18" charset="0"/>
                <a:cs typeface="Arial" panose="020B0604020202020204" pitchFamily="34" charset="0"/>
              </a:rPr>
              <a:t>Obstet</a:t>
            </a:r>
            <a:r>
              <a:rPr lang="en-US" altLang="en-US" sz="1000" dirty="0">
                <a:latin typeface="Times New Roman" panose="02020603050405020304" pitchFamily="18" charset="0"/>
                <a:cs typeface="Arial" panose="020B0604020202020204" pitchFamily="34" charset="0"/>
              </a:rPr>
              <a:t> </a:t>
            </a:r>
            <a:r>
              <a:rPr lang="en-US" altLang="en-US" sz="1000" dirty="0" err="1">
                <a:latin typeface="Times New Roman" panose="02020603050405020304" pitchFamily="18" charset="0"/>
                <a:cs typeface="Arial" panose="020B0604020202020204" pitchFamily="34" charset="0"/>
              </a:rPr>
              <a:t>Gynecol</a:t>
            </a:r>
            <a:r>
              <a:rPr lang="en-US" altLang="en-US" sz="1000" dirty="0">
                <a:latin typeface="Times New Roman" panose="02020603050405020304" pitchFamily="18" charset="0"/>
                <a:cs typeface="Arial" panose="020B0604020202020204" pitchFamily="34" charset="0"/>
              </a:rPr>
              <a:t> </a:t>
            </a:r>
            <a:r>
              <a:rPr lang="en-US" altLang="en-US" sz="1000" dirty="0" err="1">
                <a:latin typeface="Times New Roman" panose="02020603050405020304" pitchFamily="18" charset="0"/>
                <a:cs typeface="Arial" panose="020B0604020202020204" pitchFamily="34" charset="0"/>
              </a:rPr>
              <a:t>Reprod</a:t>
            </a:r>
            <a:r>
              <a:rPr lang="en-US" altLang="en-US" sz="1000" dirty="0">
                <a:latin typeface="Times New Roman" panose="02020603050405020304" pitchFamily="18" charset="0"/>
                <a:cs typeface="Arial" panose="020B0604020202020204" pitchFamily="34" charset="0"/>
              </a:rPr>
              <a:t> Biol. 2008.</a:t>
            </a:r>
          </a:p>
          <a:p>
            <a:pPr marL="228600" lvl="1" indent="-228600">
              <a:lnSpc>
                <a:spcPct val="80000"/>
              </a:lnSpc>
              <a:buFontTx/>
              <a:buChar char="•"/>
            </a:pPr>
            <a:r>
              <a:rPr lang="en-US" altLang="en-US" sz="1000" dirty="0" err="1">
                <a:latin typeface="Times New Roman" panose="02020603050405020304" pitchFamily="18" charset="0"/>
                <a:cs typeface="Arial" panose="020B0604020202020204" pitchFamily="34" charset="0"/>
              </a:rPr>
              <a:t>Dieben</a:t>
            </a:r>
            <a:r>
              <a:rPr lang="en-US" altLang="en-US" sz="1000" dirty="0">
                <a:latin typeface="Times New Roman" panose="02020603050405020304" pitchFamily="18" charset="0"/>
                <a:cs typeface="Arial" panose="020B0604020202020204" pitchFamily="34" charset="0"/>
              </a:rPr>
              <a:t> TO, </a:t>
            </a:r>
            <a:r>
              <a:rPr lang="en-US" altLang="en-US" sz="1000" dirty="0" err="1">
                <a:latin typeface="Times New Roman" panose="02020603050405020304" pitchFamily="18" charset="0"/>
                <a:cs typeface="Arial" panose="020B0604020202020204" pitchFamily="34" charset="0"/>
              </a:rPr>
              <a:t>Roumen</a:t>
            </a:r>
            <a:r>
              <a:rPr lang="en-US" altLang="en-US" sz="1000" dirty="0">
                <a:latin typeface="Times New Roman" panose="02020603050405020304" pitchFamily="18" charset="0"/>
                <a:cs typeface="Arial" panose="020B0604020202020204" pitchFamily="34" charset="0"/>
              </a:rPr>
              <a:t> FJ, </a:t>
            </a:r>
            <a:r>
              <a:rPr lang="en-US" altLang="en-US" sz="1000" dirty="0" err="1">
                <a:latin typeface="Times New Roman" panose="02020603050405020304" pitchFamily="18" charset="0"/>
                <a:cs typeface="Arial" panose="020B0604020202020204" pitchFamily="34" charset="0"/>
              </a:rPr>
              <a:t>Apter</a:t>
            </a:r>
            <a:r>
              <a:rPr lang="en-US" altLang="en-US" sz="1000" dirty="0">
                <a:latin typeface="Times New Roman" panose="02020603050405020304" pitchFamily="18" charset="0"/>
                <a:cs typeface="Arial" panose="020B0604020202020204" pitchFamily="34" charset="0"/>
              </a:rPr>
              <a:t> D. Efficacy, cycle control, and user acceptability of a novel combined contraceptive vaginal ring. </a:t>
            </a:r>
            <a:r>
              <a:rPr lang="en-US" altLang="en-US" sz="1000" dirty="0" err="1">
                <a:latin typeface="Times New Roman" panose="02020603050405020304" pitchFamily="18" charset="0"/>
                <a:cs typeface="Arial" panose="020B0604020202020204" pitchFamily="34" charset="0"/>
              </a:rPr>
              <a:t>Obstet</a:t>
            </a:r>
            <a:r>
              <a:rPr lang="en-US" altLang="en-US" sz="1000" dirty="0">
                <a:latin typeface="Times New Roman" panose="02020603050405020304" pitchFamily="18" charset="0"/>
                <a:cs typeface="Arial" panose="020B0604020202020204" pitchFamily="34" charset="0"/>
              </a:rPr>
              <a:t> Gynecol. 2002;100:585-93.</a:t>
            </a:r>
          </a:p>
          <a:p>
            <a:pPr marL="228600" lvl="1" indent="-228600">
              <a:lnSpc>
                <a:spcPct val="80000"/>
              </a:lnSpc>
              <a:buFontTx/>
              <a:buChar char="•"/>
            </a:pPr>
            <a:r>
              <a:rPr lang="en-US" altLang="en-US" sz="1000" dirty="0">
                <a:latin typeface="Times New Roman" panose="02020603050405020304" pitchFamily="18" charset="0"/>
                <a:cs typeface="Arial" panose="020B0604020202020204" pitchFamily="34" charset="0"/>
              </a:rPr>
              <a:t>Herndon EJ, </a:t>
            </a:r>
            <a:r>
              <a:rPr lang="en-US" altLang="en-US" sz="1000" dirty="0" err="1">
                <a:latin typeface="Times New Roman" panose="02020603050405020304" pitchFamily="18" charset="0"/>
                <a:cs typeface="Arial" panose="020B0604020202020204" pitchFamily="34" charset="0"/>
              </a:rPr>
              <a:t>Zieman</a:t>
            </a:r>
            <a:r>
              <a:rPr lang="en-US" altLang="en-US" sz="1000" dirty="0">
                <a:latin typeface="Times New Roman" panose="02020603050405020304" pitchFamily="18" charset="0"/>
                <a:cs typeface="Arial" panose="020B0604020202020204" pitchFamily="34" charset="0"/>
              </a:rPr>
              <a:t> M. New contraceptive options. Am Fam Physician. 2004;69:853-860. </a:t>
            </a:r>
          </a:p>
          <a:p>
            <a:pPr marL="228600" lvl="1" indent="-228600">
              <a:lnSpc>
                <a:spcPct val="80000"/>
              </a:lnSpc>
              <a:buFontTx/>
              <a:buChar char="•"/>
            </a:pPr>
            <a:r>
              <a:rPr lang="en-US" altLang="en-US" sz="1000" dirty="0" err="1">
                <a:latin typeface="Times New Roman" panose="02020603050405020304" pitchFamily="18" charset="0"/>
                <a:cs typeface="Arial" panose="020B0604020202020204" pitchFamily="34" charset="0"/>
              </a:rPr>
              <a:t>Lete</a:t>
            </a:r>
            <a:r>
              <a:rPr lang="en-US" altLang="en-US" sz="1000" dirty="0">
                <a:latin typeface="Times New Roman" panose="02020603050405020304" pitchFamily="18" charset="0"/>
                <a:cs typeface="Arial" panose="020B0604020202020204" pitchFamily="34" charset="0"/>
              </a:rPr>
              <a:t> I, Doval JL, Perez-Campos E, et al. Factors affecting women</a:t>
            </a:r>
            <a:r>
              <a:rPr lang="ja-JP" altLang="en-US" sz="1000">
                <a:latin typeface="Times New Roman" panose="02020603050405020304" pitchFamily="18" charset="0"/>
              </a:rPr>
              <a:t>’</a:t>
            </a:r>
            <a:r>
              <a:rPr lang="en-US" altLang="ja-JP" sz="1000" dirty="0">
                <a:latin typeface="Times New Roman" panose="02020603050405020304" pitchFamily="18" charset="0"/>
                <a:cs typeface="Arial" panose="020B0604020202020204" pitchFamily="34" charset="0"/>
              </a:rPr>
              <a:t>s selection of a combined hormonal contraceptive method: the TEAM-06 Spanish cross-sectional study. Contraception. 2007;76:77-83.</a:t>
            </a:r>
          </a:p>
          <a:p>
            <a:pPr marL="228600" lvl="1" indent="-228600">
              <a:lnSpc>
                <a:spcPct val="80000"/>
              </a:lnSpc>
              <a:buFontTx/>
              <a:buChar char="•"/>
            </a:pPr>
            <a:r>
              <a:rPr lang="en-US" altLang="en-US" sz="1000" dirty="0">
                <a:latin typeface="Times New Roman" panose="02020603050405020304" pitchFamily="18" charset="0"/>
                <a:cs typeface="Arial" panose="020B0604020202020204" pitchFamily="34" charset="0"/>
              </a:rPr>
              <a:t>Linn ES. Progress in contraception: new technology. Int J </a:t>
            </a:r>
            <a:r>
              <a:rPr lang="en-US" altLang="en-US" sz="1000" dirty="0" err="1">
                <a:latin typeface="Times New Roman" panose="02020603050405020304" pitchFamily="18" charset="0"/>
                <a:cs typeface="Arial" panose="020B0604020202020204" pitchFamily="34" charset="0"/>
              </a:rPr>
              <a:t>Fertil</a:t>
            </a:r>
            <a:r>
              <a:rPr lang="en-US" altLang="en-US" sz="1000" dirty="0">
                <a:latin typeface="Times New Roman" panose="02020603050405020304" pitchFamily="18" charset="0"/>
                <a:cs typeface="Arial" panose="020B0604020202020204" pitchFamily="34" charset="0"/>
              </a:rPr>
              <a:t>. 2003;48:182-91.</a:t>
            </a:r>
          </a:p>
          <a:p>
            <a:pPr marL="228600" lvl="1" indent="-228600">
              <a:lnSpc>
                <a:spcPct val="80000"/>
              </a:lnSpc>
              <a:buFontTx/>
              <a:buChar char="•"/>
            </a:pPr>
            <a:r>
              <a:rPr lang="en-US" altLang="en-US" sz="1000" dirty="0">
                <a:latin typeface="Times New Roman" panose="02020603050405020304" pitchFamily="18" charset="0"/>
                <a:cs typeface="Arial" panose="020B0604020202020204" pitchFamily="34" charset="0"/>
              </a:rPr>
              <a:t>NuvaRing Prescribing Information. Organon Inc., West Orange, NJ; 2001.</a:t>
            </a:r>
          </a:p>
          <a:p>
            <a:pPr marL="228600" lvl="1" indent="-228600">
              <a:lnSpc>
                <a:spcPct val="80000"/>
              </a:lnSpc>
              <a:buFontTx/>
              <a:buChar char="•"/>
            </a:pPr>
            <a:r>
              <a:rPr lang="en-US" altLang="en-US" sz="1000" dirty="0" err="1">
                <a:latin typeface="Times New Roman" panose="02020603050405020304" pitchFamily="18" charset="0"/>
                <a:cs typeface="Arial" panose="020B0604020202020204" pitchFamily="34" charset="0"/>
              </a:rPr>
              <a:t>Roumen</a:t>
            </a:r>
            <a:r>
              <a:rPr lang="en-US" altLang="en-US" sz="1000" dirty="0">
                <a:latin typeface="Times New Roman" panose="02020603050405020304" pitchFamily="18" charset="0"/>
                <a:cs typeface="Arial" panose="020B0604020202020204" pitchFamily="34" charset="0"/>
              </a:rPr>
              <a:t> FJME, </a:t>
            </a:r>
            <a:r>
              <a:rPr lang="en-US" altLang="en-US" sz="1000" dirty="0" err="1">
                <a:latin typeface="Times New Roman" panose="02020603050405020304" pitchFamily="18" charset="0"/>
                <a:cs typeface="Arial" panose="020B0604020202020204" pitchFamily="34" charset="0"/>
              </a:rPr>
              <a:t>Apter</a:t>
            </a:r>
            <a:r>
              <a:rPr lang="en-US" altLang="en-US" sz="1000" dirty="0">
                <a:latin typeface="Times New Roman" panose="02020603050405020304" pitchFamily="18" charset="0"/>
                <a:cs typeface="Arial" panose="020B0604020202020204" pitchFamily="34" charset="0"/>
              </a:rPr>
              <a:t> D, Mulders TMT, </a:t>
            </a:r>
            <a:r>
              <a:rPr lang="en-US" altLang="en-US" sz="1000" dirty="0" err="1">
                <a:latin typeface="Times New Roman" panose="02020603050405020304" pitchFamily="18" charset="0"/>
                <a:cs typeface="Arial" panose="020B0604020202020204" pitchFamily="34" charset="0"/>
              </a:rPr>
              <a:t>Dieben</a:t>
            </a:r>
            <a:r>
              <a:rPr lang="en-US" altLang="en-US" sz="1000" dirty="0">
                <a:latin typeface="Times New Roman" panose="02020603050405020304" pitchFamily="18" charset="0"/>
                <a:cs typeface="Arial" panose="020B0604020202020204" pitchFamily="34" charset="0"/>
              </a:rPr>
              <a:t> TOM. Efficacy, tolerability and acceptability of a novel contraceptive vaginal ring releasing </a:t>
            </a:r>
            <a:r>
              <a:rPr lang="en-US" altLang="en-US" sz="1000" dirty="0" err="1">
                <a:latin typeface="Times New Roman" panose="02020603050405020304" pitchFamily="18" charset="0"/>
                <a:cs typeface="Arial" panose="020B0604020202020204" pitchFamily="34" charset="0"/>
              </a:rPr>
              <a:t>etonogestrel</a:t>
            </a:r>
            <a:r>
              <a:rPr lang="en-US" altLang="en-US" sz="1000" dirty="0">
                <a:latin typeface="Times New Roman" panose="02020603050405020304" pitchFamily="18" charset="0"/>
                <a:cs typeface="Arial" panose="020B0604020202020204" pitchFamily="34" charset="0"/>
              </a:rPr>
              <a:t> and ethinyl </a:t>
            </a:r>
            <a:r>
              <a:rPr lang="en-US" altLang="en-US" sz="1000" dirty="0" err="1">
                <a:latin typeface="Times New Roman" panose="02020603050405020304" pitchFamily="18" charset="0"/>
                <a:cs typeface="Arial" panose="020B0604020202020204" pitchFamily="34" charset="0"/>
              </a:rPr>
              <a:t>oestradiol</a:t>
            </a:r>
            <a:r>
              <a:rPr lang="en-US" altLang="en-US" sz="1000" dirty="0">
                <a:latin typeface="Times New Roman" panose="02020603050405020304" pitchFamily="18" charset="0"/>
                <a:cs typeface="Arial" panose="020B0604020202020204" pitchFamily="34" charset="0"/>
              </a:rPr>
              <a:t>. Hum </a:t>
            </a:r>
            <a:r>
              <a:rPr lang="en-US" altLang="en-US" sz="1000" dirty="0" err="1">
                <a:latin typeface="Times New Roman" panose="02020603050405020304" pitchFamily="18" charset="0"/>
                <a:cs typeface="Arial" panose="020B0604020202020204" pitchFamily="34" charset="0"/>
              </a:rPr>
              <a:t>Reprod</a:t>
            </a:r>
            <a:r>
              <a:rPr lang="en-US" altLang="en-US" sz="1000" dirty="0">
                <a:latin typeface="Times New Roman" panose="02020603050405020304" pitchFamily="18" charset="0"/>
                <a:cs typeface="Arial" panose="020B0604020202020204" pitchFamily="34" charset="0"/>
              </a:rPr>
              <a:t>. 2001;16:469-75.</a:t>
            </a:r>
          </a:p>
          <a:p>
            <a:pPr marL="228600" lvl="1" indent="-228600">
              <a:lnSpc>
                <a:spcPct val="80000"/>
              </a:lnSpc>
              <a:buFontTx/>
              <a:buChar char="•"/>
            </a:pPr>
            <a:r>
              <a:rPr lang="en-US" altLang="en-US" sz="1000" dirty="0">
                <a:latin typeface="Times New Roman" panose="02020603050405020304" pitchFamily="18" charset="0"/>
                <a:cs typeface="Arial" panose="020B0604020202020204" pitchFamily="34" charset="0"/>
              </a:rPr>
              <a:t>Timmer CJ, Mulders TMT. Pharmacokinetics of </a:t>
            </a:r>
            <a:r>
              <a:rPr lang="en-US" altLang="en-US" sz="1000" dirty="0" err="1">
                <a:latin typeface="Times New Roman" panose="02020603050405020304" pitchFamily="18" charset="0"/>
                <a:cs typeface="Arial" panose="020B0604020202020204" pitchFamily="34" charset="0"/>
              </a:rPr>
              <a:t>etonogestrel</a:t>
            </a:r>
            <a:r>
              <a:rPr lang="en-US" altLang="en-US" sz="1000" dirty="0">
                <a:latin typeface="Times New Roman" panose="02020603050405020304" pitchFamily="18" charset="0"/>
                <a:cs typeface="Arial" panose="020B0604020202020204" pitchFamily="34" charset="0"/>
              </a:rPr>
              <a:t> and </a:t>
            </a:r>
            <a:r>
              <a:rPr lang="en-US" altLang="en-US" sz="1000" dirty="0" err="1">
                <a:latin typeface="Times New Roman" panose="02020603050405020304" pitchFamily="18" charset="0"/>
                <a:cs typeface="Arial" panose="020B0604020202020204" pitchFamily="34" charset="0"/>
              </a:rPr>
              <a:t>ethinylestradiol</a:t>
            </a:r>
            <a:r>
              <a:rPr lang="en-US" altLang="en-US" sz="1000" dirty="0">
                <a:latin typeface="Times New Roman" panose="02020603050405020304" pitchFamily="18" charset="0"/>
                <a:cs typeface="Arial" panose="020B0604020202020204" pitchFamily="34" charset="0"/>
              </a:rPr>
              <a:t> released from a combined contraceptive vaginal ring. Clin </a:t>
            </a:r>
            <a:r>
              <a:rPr lang="en-US" altLang="en-US" sz="1000" dirty="0" err="1">
                <a:latin typeface="Times New Roman" panose="02020603050405020304" pitchFamily="18" charset="0"/>
                <a:cs typeface="Arial" panose="020B0604020202020204" pitchFamily="34" charset="0"/>
              </a:rPr>
              <a:t>Pharmacokinet</a:t>
            </a:r>
            <a:r>
              <a:rPr lang="en-US" altLang="en-US" sz="1000" dirty="0">
                <a:latin typeface="Times New Roman" panose="02020603050405020304" pitchFamily="18" charset="0"/>
                <a:cs typeface="Arial" panose="020B0604020202020204" pitchFamily="34" charset="0"/>
              </a:rPr>
              <a:t>. 2000;39:233-42.</a:t>
            </a:r>
          </a:p>
          <a:p>
            <a:pPr marL="228600" lvl="1" indent="-228600">
              <a:lnSpc>
                <a:spcPct val="80000"/>
              </a:lnSpc>
              <a:buFontTx/>
              <a:buChar char="•"/>
            </a:pPr>
            <a:r>
              <a:rPr lang="en-US" altLang="en-US" sz="1000" dirty="0" err="1">
                <a:latin typeface="Times New Roman" panose="02020603050405020304" pitchFamily="18" charset="0"/>
                <a:cs typeface="Arial" panose="020B0604020202020204" pitchFamily="34" charset="0"/>
              </a:rPr>
              <a:t>Trussel</a:t>
            </a:r>
            <a:r>
              <a:rPr lang="en-US" altLang="en-US" sz="1000" dirty="0">
                <a:latin typeface="Times New Roman" panose="02020603050405020304" pitchFamily="18" charset="0"/>
                <a:cs typeface="Arial" panose="020B0604020202020204" pitchFamily="34" charset="0"/>
              </a:rPr>
              <a:t> J. Contraceptive efficacy. In Hatcher RA, </a:t>
            </a:r>
            <a:r>
              <a:rPr lang="en-US" altLang="en-US" sz="1000" dirty="0" err="1">
                <a:latin typeface="Times New Roman" panose="02020603050405020304" pitchFamily="18" charset="0"/>
                <a:cs typeface="Arial" panose="020B0604020202020204" pitchFamily="34" charset="0"/>
              </a:rPr>
              <a:t>Trussel</a:t>
            </a:r>
            <a:r>
              <a:rPr lang="en-US" altLang="en-US" sz="1000" dirty="0">
                <a:latin typeface="Times New Roman" panose="02020603050405020304" pitchFamily="18" charset="0"/>
                <a:cs typeface="Arial" panose="020B0604020202020204" pitchFamily="34" charset="0"/>
              </a:rPr>
              <a:t> J, Nelson AL, Cates W, Stewart FH, Kowal D. Contraceptive Technology: 19th revised ed. New York, NY: Ardent Media, 2007.</a:t>
            </a:r>
          </a:p>
          <a:p>
            <a:pPr marL="228600" lvl="1" indent="-228600">
              <a:lnSpc>
                <a:spcPct val="80000"/>
              </a:lnSpc>
              <a:buFontTx/>
              <a:buChar char="•"/>
            </a:pPr>
            <a:r>
              <a:rPr lang="en-US" altLang="en-US" sz="1000" dirty="0">
                <a:latin typeface="Times New Roman" panose="02020603050405020304" pitchFamily="18" charset="0"/>
                <a:cs typeface="Arial" panose="020B0604020202020204" pitchFamily="34" charset="0"/>
              </a:rPr>
              <a:t>Vaginal ring. Mayo Clinic. January 2008. http://</a:t>
            </a:r>
            <a:r>
              <a:rPr lang="en-US" altLang="en-US" sz="1000" dirty="0" err="1">
                <a:latin typeface="Times New Roman" panose="02020603050405020304" pitchFamily="18" charset="0"/>
                <a:cs typeface="Arial" panose="020B0604020202020204" pitchFamily="34" charset="0"/>
              </a:rPr>
              <a:t>www.mayoclinic.com</a:t>
            </a:r>
            <a:r>
              <a:rPr lang="en-US" altLang="en-US" sz="1000" dirty="0">
                <a:latin typeface="Times New Roman" panose="02020603050405020304" pitchFamily="18" charset="0"/>
                <a:cs typeface="Arial" panose="020B0604020202020204" pitchFamily="34" charset="0"/>
              </a:rPr>
              <a:t>/health/birth-control/BI99999/PAGE=BI00017</a:t>
            </a:r>
          </a:p>
          <a:p>
            <a:pPr marL="228600" lvl="1" indent="-228600">
              <a:lnSpc>
                <a:spcPct val="80000"/>
              </a:lnSpc>
            </a:pPr>
            <a:endParaRPr lang="en-US" altLang="en-US" sz="1000" dirty="0">
              <a:latin typeface="Times New Roman" panose="02020603050405020304" pitchFamily="18" charset="0"/>
            </a:endParaRPr>
          </a:p>
          <a:p>
            <a:r>
              <a:rPr lang="en-US" altLang="en-US" sz="1000" dirty="0">
                <a:latin typeface="Times New Roman" panose="02020603050405020304" pitchFamily="18" charset="0"/>
              </a:rPr>
              <a:t>---</a:t>
            </a:r>
          </a:p>
          <a:p>
            <a:r>
              <a:rPr lang="en-US" altLang="en-US" sz="1000" dirty="0">
                <a:latin typeface="Times New Roman" panose="02020603050405020304" pitchFamily="18" charset="0"/>
              </a:rPr>
              <a:t>Original content for this slide submitted by ARHP</a:t>
            </a:r>
            <a:r>
              <a:rPr lang="ja-JP" altLang="en-US" sz="1000">
                <a:latin typeface="Times New Roman" panose="02020603050405020304" pitchFamily="18" charset="0"/>
              </a:rPr>
              <a:t>’</a:t>
            </a:r>
            <a:r>
              <a:rPr lang="en-US" altLang="ja-JP" sz="1000" dirty="0">
                <a:latin typeface="Times New Roman" panose="02020603050405020304" pitchFamily="18" charset="0"/>
              </a:rPr>
              <a:t>s Clinical Advisory Committee for </a:t>
            </a:r>
            <a:r>
              <a:rPr lang="en-US" altLang="ja-JP" sz="1000" i="1" dirty="0">
                <a:latin typeface="Times New Roman" panose="02020603050405020304" pitchFamily="18" charset="0"/>
              </a:rPr>
              <a:t>Choosing a Birth Control Method  </a:t>
            </a:r>
            <a:r>
              <a:rPr lang="en-US" altLang="ja-JP" sz="1000" dirty="0">
                <a:latin typeface="Times New Roman" panose="02020603050405020304" pitchFamily="18" charset="0"/>
              </a:rPr>
              <a:t>in May 2009. Original funding received from a collaboration of pharmaceutical companies including Bayer, </a:t>
            </a:r>
            <a:r>
              <a:rPr lang="en-US" altLang="ja-JP" sz="1000" dirty="0" err="1">
                <a:latin typeface="Times New Roman" panose="02020603050405020304" pitchFamily="18" charset="0"/>
              </a:rPr>
              <a:t>Duramed</a:t>
            </a:r>
            <a:r>
              <a:rPr lang="en-US" altLang="ja-JP" sz="1000" dirty="0">
                <a:latin typeface="Times New Roman" panose="02020603050405020304" pitchFamily="18" charset="0"/>
              </a:rPr>
              <a:t> and Schering Plough. This slide is available at </a:t>
            </a:r>
            <a:r>
              <a:rPr lang="en-US" altLang="ja-JP" sz="1000" dirty="0" err="1">
                <a:latin typeface="Times New Roman" panose="02020603050405020304" pitchFamily="18" charset="0"/>
              </a:rPr>
              <a:t>www.arhp.org</a:t>
            </a:r>
            <a:r>
              <a:rPr lang="en-US" altLang="ja-JP" sz="1000" dirty="0">
                <a:latin typeface="Times New Roman" panose="02020603050405020304" pitchFamily="18" charset="0"/>
              </a:rPr>
              <a:t>/core.</a:t>
            </a:r>
          </a:p>
          <a:p>
            <a:endParaRPr lang="en-US" altLang="en-US" dirty="0">
              <a:latin typeface="Times New Roman" panose="02020603050405020304" pitchFamily="18" charset="0"/>
            </a:endParaRPr>
          </a:p>
        </p:txBody>
      </p:sp>
      <p:sp>
        <p:nvSpPr>
          <p:cNvPr id="124931" name="Slide Number Placeholder 3">
            <a:extLst>
              <a:ext uri="{FF2B5EF4-FFF2-40B4-BE49-F238E27FC236}">
                <a16:creationId xmlns:a16="http://schemas.microsoft.com/office/drawing/2014/main" id="{BB06F075-1AC6-21E6-59F1-EBBF0D7BB74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F1BC475-56BB-A442-8CE1-1CFCA4A090E2}"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a:extLst>
              <a:ext uri="{FF2B5EF4-FFF2-40B4-BE49-F238E27FC236}">
                <a16:creationId xmlns:a16="http://schemas.microsoft.com/office/drawing/2014/main" id="{9ACBE1B4-CFAC-5027-EDEC-F25BDC19A769}"/>
              </a:ext>
            </a:extLst>
          </p:cNvPr>
          <p:cNvSpPr>
            <a:spLocks noGrp="1" noRot="1" noChangeAspect="1" noChangeArrowheads="1" noTextEdit="1"/>
          </p:cNvSpPr>
          <p:nvPr>
            <p:ph type="sldImg"/>
          </p:nvPr>
        </p:nvSpPr>
        <p:spPr>
          <a:ln/>
        </p:spPr>
      </p:sp>
      <p:sp>
        <p:nvSpPr>
          <p:cNvPr id="126978" name="Notes Placeholder 2">
            <a:extLst>
              <a:ext uri="{FF2B5EF4-FFF2-40B4-BE49-F238E27FC236}">
                <a16:creationId xmlns:a16="http://schemas.microsoft.com/office/drawing/2014/main" id="{8ACEDDD5-8DED-0F49-1E12-1781597A2C9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solidFill>
                  <a:srgbClr val="1A1A1A"/>
                </a:solidFill>
                <a:latin typeface="ArialMT" charset="0"/>
              </a:rPr>
              <a:t>Segesterone and ethinyl estradiol ring</a:t>
            </a:r>
            <a:r>
              <a:rPr lang="en-US" altLang="en-US">
                <a:solidFill>
                  <a:srgbClr val="1A1A1A"/>
                </a:solidFill>
                <a:latin typeface="ArialMT" charset="0"/>
              </a:rPr>
              <a:t> — The one-year reusable segesterone acetate/ethinyl estradiol (SA/EE, commercial name Annovera) ring is 56 mm in overall diameter and 8.4 mm in cross-sectional diameter [</a:t>
            </a:r>
            <a:r>
              <a:rPr lang="en-US" altLang="en-US" u="sng">
                <a:solidFill>
                  <a:srgbClr val="118048"/>
                </a:solidFill>
                <a:latin typeface="ArialMT" charset="0"/>
                <a:hlinkClick r:id="rId3"/>
              </a:rPr>
              <a:t>4</a:t>
            </a:r>
            <a:r>
              <a:rPr lang="en-US" altLang="en-US" u="sng">
                <a:solidFill>
                  <a:srgbClr val="1A1A1A"/>
                </a:solidFill>
                <a:latin typeface="ArialMT" charset="0"/>
                <a:hlinkClick r:id="rId3"/>
              </a:rPr>
              <a:t>]. </a:t>
            </a:r>
            <a:r>
              <a:rPr lang="en-US" altLang="en-US" u="sng">
                <a:solidFill>
                  <a:schemeClr val="bg1"/>
                </a:solidFill>
                <a:latin typeface="ArialMT" charset="0"/>
                <a:hlinkClick r:id="rId3"/>
              </a:rPr>
              <a:t>The ring is worn for three weeks and removed for one week, and that pattern is repeated for a total of 13 cycles. This pattern of use results in regular withdrawal bleeding and an overall pooled unintended pregnancy rate (Pearl index) of 2.98 per 100 woman-years. The ring contains two internal channels: one channel with both SA and EE and the other channel with SA only. The device releases approximately 150 mcg/day of SA and 13 mcg/day of EE over the 21-day use period. The inactive ingredients include silicone elastomers, titanium dioxide, dibutyltin dilaurate, and silicone medical adhesive. The device is latex-free. The median T</a:t>
            </a:r>
            <a:r>
              <a:rPr lang="en-US" altLang="en-US" sz="1100" u="sng">
                <a:solidFill>
                  <a:schemeClr val="bg1"/>
                </a:solidFill>
                <a:latin typeface="ArialMT" charset="0"/>
                <a:hlinkClick r:id="rId3"/>
              </a:rPr>
              <a:t>max</a:t>
            </a:r>
            <a:r>
              <a:rPr lang="en-US" altLang="en-US" u="sng">
                <a:solidFill>
                  <a:schemeClr val="bg1"/>
                </a:solidFill>
                <a:latin typeface="ArialMT" charset="0"/>
                <a:hlinkClick r:id="rId3"/>
              </a:rPr>
              <a:t> of both hormones is approximately 2 hours after vaginal insertion; concentrations become more constant approximately 96 hours after insertion. Other product advantages include that it does not require refrigeration for storage and that it is not orally active, which may appeal to lactating women. This one-year ring is approved by the US Food and Drug Administration and available for use.</a:t>
            </a:r>
            <a:endParaRPr lang="en-US" altLang="en-US" u="sng">
              <a:solidFill>
                <a:schemeClr val="bg1"/>
              </a:solidFill>
              <a:latin typeface="ArialMT" charset="0"/>
            </a:endParaRPr>
          </a:p>
          <a:p>
            <a:endParaRPr lang="en-US" altLang="en-US" u="sng">
              <a:solidFill>
                <a:srgbClr val="1A1A1A"/>
              </a:solidFill>
              <a:latin typeface="ArialMT" charset="0"/>
            </a:endParaRPr>
          </a:p>
          <a:p>
            <a:r>
              <a:rPr lang="en-US" altLang="en-US" u="sng">
                <a:solidFill>
                  <a:srgbClr val="1A1A1A"/>
                </a:solidFill>
                <a:latin typeface="ArialMT" charset="0"/>
              </a:rPr>
              <a:t>Don’t use oild based lubricants</a:t>
            </a:r>
            <a:endParaRPr lang="en-US" altLang="en-US">
              <a:latin typeface="Times New Roman" panose="02020603050405020304" pitchFamily="18" charset="0"/>
            </a:endParaRPr>
          </a:p>
        </p:txBody>
      </p:sp>
      <p:sp>
        <p:nvSpPr>
          <p:cNvPr id="126979" name="Slide Number Placeholder 3">
            <a:extLst>
              <a:ext uri="{FF2B5EF4-FFF2-40B4-BE49-F238E27FC236}">
                <a16:creationId xmlns:a16="http://schemas.microsoft.com/office/drawing/2014/main" id="{88B549DA-6600-FD20-26B7-0825246CFF1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9066B7F-D1BD-A642-B069-A73E4851DDF2}"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a:extLst>
              <a:ext uri="{FF2B5EF4-FFF2-40B4-BE49-F238E27FC236}">
                <a16:creationId xmlns:a16="http://schemas.microsoft.com/office/drawing/2014/main" id="{2D141978-9FCB-2AD7-53D9-8C146CAF08CB}"/>
              </a:ext>
            </a:extLst>
          </p:cNvPr>
          <p:cNvSpPr>
            <a:spLocks noGrp="1" noRot="1" noChangeAspect="1" noChangeArrowheads="1" noTextEdit="1"/>
          </p:cNvSpPr>
          <p:nvPr>
            <p:ph type="sldImg"/>
          </p:nvPr>
        </p:nvSpPr>
        <p:spPr>
          <a:ln/>
        </p:spPr>
      </p:sp>
      <p:sp>
        <p:nvSpPr>
          <p:cNvPr id="129026" name="Notes Placeholder 2">
            <a:extLst>
              <a:ext uri="{FF2B5EF4-FFF2-40B4-BE49-F238E27FC236}">
                <a16:creationId xmlns:a16="http://schemas.microsoft.com/office/drawing/2014/main" id="{412EFAC8-7E3A-346D-1E0E-B8E3FA7090D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Ortho evra not marketed in US anymore=  Xulane</a:t>
            </a:r>
          </a:p>
          <a:p>
            <a:endParaRPr lang="en-US" altLang="en-US">
              <a:latin typeface="Times New Roman" panose="02020603050405020304" pitchFamily="18" charset="0"/>
            </a:endParaRPr>
          </a:p>
          <a:p>
            <a:r>
              <a:rPr lang="en-US" altLang="en-US" b="1">
                <a:solidFill>
                  <a:srgbClr val="1A1A1A"/>
                </a:solidFill>
                <a:latin typeface="ArialMT" charset="0"/>
              </a:rPr>
              <a:t>Ethinyl estradiol and norelgestromin (EE/N) patch</a:t>
            </a:r>
            <a:r>
              <a:rPr lang="en-US" altLang="en-US">
                <a:solidFill>
                  <a:srgbClr val="1A1A1A"/>
                </a:solidFill>
                <a:latin typeface="ArialMT" charset="0"/>
              </a:rPr>
              <a:t> – The EE/N transdermal contraceptive patch (commercial name Xulane, formerly Evra) is a matrix system composed of three layers: the outer layer is water-resistant and protects the underlying layer from the environment, the middle layer is medicated and adhesive, and the inner layer is a clear release liner that is removed before patch application [</a:t>
            </a:r>
            <a:r>
              <a:rPr lang="en-US" altLang="en-US" u="sng">
                <a:solidFill>
                  <a:srgbClr val="118048"/>
                </a:solidFill>
                <a:latin typeface="ArialMT" charset="0"/>
                <a:hlinkClick r:id="rId3"/>
              </a:rPr>
              <a:t>1</a:t>
            </a:r>
            <a:r>
              <a:rPr lang="en-US" altLang="en-US" u="sng">
                <a:solidFill>
                  <a:srgbClr val="1A1A1A"/>
                </a:solidFill>
                <a:latin typeface="ArialMT" charset="0"/>
                <a:hlinkClick r:id="rId3"/>
              </a:rPr>
              <a:t>]. The medicated layer contains two hormones, EE and norelgestromin, the primary active metabolite of norgestimate. Approximately 35 mcg of EE and 150 mcg norelgestromin are released daily [</a:t>
            </a:r>
            <a:r>
              <a:rPr lang="en-US" altLang="en-US" u="sng">
                <a:solidFill>
                  <a:srgbClr val="118048"/>
                </a:solidFill>
                <a:latin typeface="ArialMT" charset="0"/>
                <a:hlinkClick r:id="rId4"/>
              </a:rPr>
              <a:t>1,2</a:t>
            </a:r>
            <a:r>
              <a:rPr lang="en-US" altLang="en-US" u="sng">
                <a:solidFill>
                  <a:srgbClr val="1A1A1A"/>
                </a:solidFill>
                <a:latin typeface="ArialMT" charset="0"/>
                <a:hlinkClick r:id="rId4"/>
              </a:rPr>
              <a:t>]. The patch covers 14 cm</a:t>
            </a:r>
            <a:r>
              <a:rPr lang="en-US" altLang="en-US" sz="1100" u="sng">
                <a:solidFill>
                  <a:srgbClr val="1A1A1A"/>
                </a:solidFill>
                <a:latin typeface="ArialMT" charset="0"/>
                <a:hlinkClick r:id="rId4"/>
              </a:rPr>
              <a:t>2 </a:t>
            </a:r>
            <a:r>
              <a:rPr lang="en-US" altLang="en-US" u="sng">
                <a:solidFill>
                  <a:srgbClr val="1A1A1A"/>
                </a:solidFill>
                <a:latin typeface="ArialMT" charset="0"/>
                <a:hlinkClick r:id="rId4"/>
              </a:rPr>
              <a:t>and consists of three layers.</a:t>
            </a:r>
          </a:p>
          <a:p>
            <a:endParaRPr lang="en-US" altLang="en-US">
              <a:solidFill>
                <a:srgbClr val="1A1A1A"/>
              </a:solidFill>
              <a:latin typeface="ArialMT" charset="0"/>
            </a:endParaRPr>
          </a:p>
          <a:p>
            <a:r>
              <a:rPr lang="ro-RO" altLang="en-US" sz="1100">
                <a:solidFill>
                  <a:srgbClr val="1A1A1A"/>
                </a:solidFill>
                <a:latin typeface="Times-Roman" charset="0"/>
              </a:rPr>
              <a:t>●</a:t>
            </a:r>
          </a:p>
          <a:p>
            <a:r>
              <a:rPr lang="ro-RO" altLang="en-US" b="1">
                <a:solidFill>
                  <a:srgbClr val="1A1A1A"/>
                </a:solidFill>
                <a:latin typeface="ArialMT" charset="0"/>
              </a:rPr>
              <a:t>Ethinyl estradiol and </a:t>
            </a:r>
            <a:r>
              <a:rPr lang="ro-RO" altLang="en-US" u="sng">
                <a:solidFill>
                  <a:srgbClr val="118048"/>
                </a:solidFill>
                <a:latin typeface="ArialMT" charset="0"/>
                <a:hlinkClick r:id="rId5"/>
              </a:rPr>
              <a:t>levonorgestrel</a:t>
            </a:r>
            <a:r>
              <a:rPr lang="ro-RO" altLang="en-US" b="1" u="sng">
                <a:solidFill>
                  <a:srgbClr val="1A1A1A"/>
                </a:solidFill>
                <a:latin typeface="ArialMT" charset="0"/>
                <a:hlinkClick r:id="rId5"/>
              </a:rPr>
              <a:t> (EE/LNG) patch</a:t>
            </a:r>
            <a:r>
              <a:rPr lang="ro-RO" altLang="en-US" u="sng">
                <a:solidFill>
                  <a:srgbClr val="1A1A1A"/>
                </a:solidFill>
                <a:latin typeface="ArialMT" charset="0"/>
                <a:hlinkClick r:id="rId5"/>
              </a:rPr>
              <a:t> – Although not yet commercially available, a patch releasing EE/LNG (commercial name Twirla) was approved by the US Food and Drug Administration in 2020 [</a:t>
            </a:r>
            <a:r>
              <a:rPr lang="ro-RO" altLang="en-US" u="sng">
                <a:solidFill>
                  <a:srgbClr val="118048"/>
                </a:solidFill>
                <a:latin typeface="ArialMT" charset="0"/>
                <a:hlinkClick r:id="rId6"/>
              </a:rPr>
              <a:t>3</a:t>
            </a:r>
            <a:r>
              <a:rPr lang="ro-RO" altLang="en-US" u="sng">
                <a:solidFill>
                  <a:srgbClr val="1A1A1A"/>
                </a:solidFill>
                <a:latin typeface="ArialMT" charset="0"/>
                <a:hlinkClick r:id="rId6"/>
              </a:rPr>
              <a:t>]. The patch will release approximately 30 mcg of EE and 125 mcg of LNG per day. The patch covers 28 cm</a:t>
            </a:r>
            <a:r>
              <a:rPr lang="ro-RO" altLang="en-US" sz="1100" u="sng">
                <a:solidFill>
                  <a:srgbClr val="1A1A1A"/>
                </a:solidFill>
                <a:latin typeface="ArialMT" charset="0"/>
                <a:hlinkClick r:id="rId6"/>
              </a:rPr>
              <a:t>2</a:t>
            </a:r>
            <a:r>
              <a:rPr lang="ro-RO" altLang="en-US" u="sng">
                <a:solidFill>
                  <a:srgbClr val="1A1A1A"/>
                </a:solidFill>
                <a:latin typeface="ArialMT" charset="0"/>
                <a:hlinkClick r:id="rId6"/>
              </a:rPr>
              <a:t> and consists of five layers, with the innermost two layers containing the active ingredients.</a:t>
            </a:r>
            <a:r>
              <a:rPr lang="ro-RO" altLang="en-US" u="sng">
                <a:solidFill>
                  <a:srgbClr val="1A1A1A"/>
                </a:solidFill>
                <a:latin typeface="ArialMT" charset="0"/>
              </a:rPr>
              <a:t>  Decreased efficacyin BMI &lt;30</a:t>
            </a:r>
          </a:p>
          <a:p>
            <a:endParaRPr lang="ro-RO" altLang="en-US" u="sng">
              <a:solidFill>
                <a:srgbClr val="1A1A1A"/>
              </a:solidFill>
              <a:latin typeface="ArialMT" charset="0"/>
            </a:endParaRPr>
          </a:p>
          <a:p>
            <a:r>
              <a:rPr lang="en-US" altLang="en-US" b="1">
                <a:solidFill>
                  <a:srgbClr val="1A1A1A"/>
                </a:solidFill>
                <a:latin typeface="ArialMT" charset="0"/>
              </a:rPr>
              <a:t>Ethinyl estradiol and </a:t>
            </a:r>
            <a:r>
              <a:rPr lang="en-US" altLang="en-US" u="sng">
                <a:solidFill>
                  <a:srgbClr val="118048"/>
                </a:solidFill>
                <a:latin typeface="ArialMT" charset="0"/>
                <a:hlinkClick r:id="rId5"/>
              </a:rPr>
              <a:t>levonorgestrel</a:t>
            </a:r>
            <a:r>
              <a:rPr lang="en-US" altLang="en-US" b="1" u="sng">
                <a:solidFill>
                  <a:srgbClr val="1A1A1A"/>
                </a:solidFill>
                <a:latin typeface="ArialMT" charset="0"/>
                <a:hlinkClick r:id="rId5"/>
              </a:rPr>
              <a:t> (EE/LNG) patch</a:t>
            </a:r>
            <a:r>
              <a:rPr lang="en-US" altLang="en-US" u="sng">
                <a:solidFill>
                  <a:srgbClr val="1A1A1A"/>
                </a:solidFill>
                <a:latin typeface="ArialMT" charset="0"/>
                <a:hlinkClick r:id="rId5"/>
              </a:rPr>
              <a:t> – Although not yet commercially available, a patch releasing EE/LNG (commercial name Twirla) was approved by the US Food and Drug Administration in 2020 [</a:t>
            </a:r>
            <a:r>
              <a:rPr lang="en-US" altLang="en-US" u="sng">
                <a:solidFill>
                  <a:srgbClr val="118048"/>
                </a:solidFill>
                <a:latin typeface="ArialMT" charset="0"/>
                <a:hlinkClick r:id="rId6"/>
              </a:rPr>
              <a:t>3</a:t>
            </a:r>
            <a:r>
              <a:rPr lang="en-US" altLang="en-US" u="sng">
                <a:solidFill>
                  <a:srgbClr val="1A1A1A"/>
                </a:solidFill>
                <a:latin typeface="ArialMT" charset="0"/>
                <a:hlinkClick r:id="rId6"/>
              </a:rPr>
              <a:t>]. The patch will release approximately 30 mcg of EE and 125 mcg of LNG per day. The patch covers 28 cm</a:t>
            </a:r>
            <a:r>
              <a:rPr lang="en-US" altLang="en-US" sz="1100" u="sng">
                <a:solidFill>
                  <a:srgbClr val="1A1A1A"/>
                </a:solidFill>
                <a:latin typeface="ArialMT" charset="0"/>
                <a:hlinkClick r:id="rId6"/>
              </a:rPr>
              <a:t>2</a:t>
            </a:r>
            <a:r>
              <a:rPr lang="en-US" altLang="en-US" u="sng">
                <a:solidFill>
                  <a:srgbClr val="1A1A1A"/>
                </a:solidFill>
                <a:latin typeface="ArialMT" charset="0"/>
                <a:hlinkClick r:id="rId6"/>
              </a:rPr>
              <a:t> and consists of five layers, with the innermost two layers containing the active ingredients.</a:t>
            </a:r>
            <a:endParaRPr lang="en-US" altLang="en-US">
              <a:latin typeface="Times New Roman" panose="02020603050405020304" pitchFamily="18" charset="0"/>
            </a:endParaRPr>
          </a:p>
        </p:txBody>
      </p:sp>
      <p:sp>
        <p:nvSpPr>
          <p:cNvPr id="129027" name="Slide Number Placeholder 3">
            <a:extLst>
              <a:ext uri="{FF2B5EF4-FFF2-40B4-BE49-F238E27FC236}">
                <a16:creationId xmlns:a16="http://schemas.microsoft.com/office/drawing/2014/main" id="{EA63FDC0-027F-5A9E-813C-C20AA3688B3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76FB6AD-C49F-CF43-92BE-26C969E37524}"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picture is that </a:t>
            </a:r>
            <a:r>
              <a:rPr lang="en-US" dirty="0" err="1"/>
              <a:t>estetrol</a:t>
            </a:r>
            <a:r>
              <a:rPr lang="en-US" dirty="0"/>
              <a:t> (E4) and estradiol (E2) is less </a:t>
            </a:r>
            <a:r>
              <a:rPr lang="en-US" dirty="0" err="1"/>
              <a:t>thombogenic</a:t>
            </a:r>
            <a:r>
              <a:rPr lang="en-US" dirty="0"/>
              <a:t> than </a:t>
            </a:r>
            <a:r>
              <a:rPr lang="en-US" dirty="0" err="1"/>
              <a:t>ethynl</a:t>
            </a:r>
            <a:r>
              <a:rPr lang="en-US" dirty="0"/>
              <a:t> estradiol because both are natural estrogens. </a:t>
            </a:r>
          </a:p>
          <a:p>
            <a:endParaRPr lang="en-US" dirty="0"/>
          </a:p>
          <a:p>
            <a:pPr marL="0" marR="0">
              <a:lnSpc>
                <a:spcPct val="115000"/>
              </a:lnSpc>
              <a:spcBef>
                <a:spcPts val="0"/>
              </a:spcBef>
              <a:spcAft>
                <a:spcPts val="0"/>
              </a:spcAft>
            </a:pPr>
            <a:r>
              <a:rPr lang="en-US" sz="1000" kern="100" dirty="0" err="1">
                <a:effectLst/>
                <a:latin typeface="Aptos" panose="020B0004020202020204" pitchFamily="34" charset="0"/>
                <a:ea typeface="Aptos" panose="020B0004020202020204" pitchFamily="34" charset="0"/>
                <a:cs typeface="Times New Roman" panose="02020603050405020304" pitchFamily="18" charset="0"/>
              </a:rPr>
              <a:t>Ne</a:t>
            </a:r>
            <a:r>
              <a:rPr lang="en-US" sz="1000" u="sng" kern="100" dirty="0" err="1">
                <a:effectLst/>
                <a:latin typeface="Aptos" panose="020B0004020202020204" pitchFamily="34" charset="0"/>
                <a:ea typeface="Aptos" panose="020B0004020202020204" pitchFamily="34" charset="0"/>
                <a:cs typeface="Times New Roman" panose="02020603050405020304" pitchFamily="18" charset="0"/>
              </a:rPr>
              <a:t>xtstellis</a:t>
            </a:r>
            <a:r>
              <a:rPr lang="en-US" sz="1000" u="sng"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0"/>
              </a:spcAft>
              <a:buFont typeface="Symbol" pitchFamily="2" charset="2"/>
              <a:buChar char=""/>
            </a:pPr>
            <a:r>
              <a:rPr lang="en-US" sz="1000" kern="100" dirty="0" err="1">
                <a:effectLst/>
                <a:latin typeface="Aptos" panose="020B0004020202020204" pitchFamily="34" charset="0"/>
                <a:ea typeface="Aptos" panose="020B0004020202020204" pitchFamily="34" charset="0"/>
                <a:cs typeface="Times New Roman" panose="02020603050405020304" pitchFamily="18" charset="0"/>
              </a:rPr>
              <a:t>drosperinone</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a:t>
            </a:r>
            <a:r>
              <a:rPr lang="en-US" sz="1000" kern="100" dirty="0" err="1">
                <a:effectLst/>
                <a:latin typeface="Aptos" panose="020B0004020202020204" pitchFamily="34" charset="0"/>
                <a:ea typeface="Aptos" panose="020B0004020202020204" pitchFamily="34" charset="0"/>
                <a:cs typeface="Times New Roman" panose="02020603050405020304" pitchFamily="18" charset="0"/>
              </a:rPr>
              <a:t>estetrol</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3/14.2 mg</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0"/>
              </a:spcAft>
              <a:buFont typeface="Symbol" pitchFamily="2" charset="2"/>
              <a:buChar cha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24/4 regimen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0"/>
              </a:spcAft>
              <a:buFont typeface="Symbol" pitchFamily="2" charset="2"/>
              <a:buChar cha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Least thrombogenic in studies due to </a:t>
            </a:r>
            <a:r>
              <a:rPr lang="en-US" sz="1000" kern="100" dirty="0" err="1">
                <a:effectLst/>
                <a:latin typeface="Aptos" panose="020B0004020202020204" pitchFamily="34" charset="0"/>
                <a:ea typeface="Aptos" panose="020B0004020202020204" pitchFamily="34" charset="0"/>
                <a:cs typeface="Times New Roman" panose="02020603050405020304" pitchFamily="18" charset="0"/>
              </a:rPr>
              <a:t>estetrol</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(E4) being a natural estrogen rather than a synthetic one like ethinyl estradiol (EE)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000" u="sng" kern="100" dirty="0" err="1">
                <a:effectLst/>
                <a:latin typeface="Aptos" panose="020B0004020202020204" pitchFamily="34" charset="0"/>
                <a:ea typeface="Aptos" panose="020B0004020202020204" pitchFamily="34" charset="0"/>
                <a:cs typeface="Times New Roman" panose="02020603050405020304" pitchFamily="18" charset="0"/>
              </a:rPr>
              <a:t>Natazia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Estradiol valerate (E2) 3 mg, 1 mg tablets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Estradiol valerate/</a:t>
            </a:r>
            <a:r>
              <a:rPr lang="en-US" sz="1000" kern="100" dirty="0" err="1">
                <a:effectLst/>
                <a:latin typeface="Aptos" panose="020B0004020202020204" pitchFamily="34" charset="0"/>
                <a:ea typeface="Aptos" panose="020B0004020202020204" pitchFamily="34" charset="0"/>
                <a:cs typeface="Times New Roman" panose="02020603050405020304" pitchFamily="18" charset="0"/>
              </a:rPr>
              <a:t>dienogest</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2mg/2mg, 2mg/3mg tablets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2 days estradiol valerate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5 days 2 mg EV and 2 mg DNG</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17 days 2 mg EV and 3 mg DNG</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2 days 1 mg EV</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2 days placebo</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Nice for perimenopausal patients with vasomotor symptoms and still need contraception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Natural estrogen is better at alleviating vasomotor symptoms compared to EE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2C7814-3679-4037-A198-E0DDEE6C470A}" type="slidenum">
              <a:rPr lang="en-US" smtClean="0"/>
              <a:t>61</a:t>
            </a:fld>
            <a:endParaRPr lang="en-US"/>
          </a:p>
        </p:txBody>
      </p:sp>
    </p:spTree>
    <p:extLst>
      <p:ext uri="{BB962C8B-B14F-4D97-AF65-F5344CB8AC3E}">
        <p14:creationId xmlns:p14="http://schemas.microsoft.com/office/powerpoint/2010/main" val="32574442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a:extLst>
              <a:ext uri="{FF2B5EF4-FFF2-40B4-BE49-F238E27FC236}">
                <a16:creationId xmlns:a16="http://schemas.microsoft.com/office/drawing/2014/main" id="{06F43247-67C9-01D6-938F-93B643514B15}"/>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6CF80358-FEB1-9B67-F813-7450B9B69B32}"/>
              </a:ext>
            </a:extLst>
          </p:cNvPr>
          <p:cNvSpPr>
            <a:spLocks noGrp="1"/>
          </p:cNvSpPr>
          <p:nvPr>
            <p:ph type="body" idx="1"/>
          </p:nvPr>
        </p:nvSpPr>
        <p:spPr/>
        <p:txBody>
          <a:bodyPr/>
          <a:lstStyle/>
          <a:p>
            <a:pPr marL="171450" indent="-171450">
              <a:buFont typeface="Arial" panose="020B0604020202020204" pitchFamily="34" charset="0"/>
              <a:buChar char="•"/>
              <a:defRPr/>
            </a:pPr>
            <a:r>
              <a:rPr lang="en-US" dirty="0">
                <a:latin typeface="+mn-lt"/>
                <a:ea typeface="+mn-ea"/>
                <a:cs typeface="+mn-cs"/>
              </a:rPr>
              <a:t>Within the MEC, each combination of a medical condition with a contraceptive method has a recommendation for use, which is provided as a numeric classification- 1, 2, 3 or 4.</a:t>
            </a:r>
          </a:p>
          <a:p>
            <a:pPr marL="171450" indent="-171450">
              <a:buFont typeface="Arial" panose="020B0604020202020204" pitchFamily="34" charset="0"/>
              <a:buChar char="•"/>
              <a:defRPr/>
            </a:pPr>
            <a:r>
              <a:rPr lang="en-US" dirty="0">
                <a:latin typeface="+mn-lt"/>
                <a:ea typeface="+mn-ea"/>
                <a:cs typeface="+mn-cs"/>
              </a:rPr>
              <a:t>The numbers reflect an increasing degree of theoretical or proven risks for use of a particular contraceptive method for a woman with a particular condition.  Category 1 classifications indicate no restriction for use, while category 4 classifications represent unacceptable health risks.  </a:t>
            </a:r>
          </a:p>
          <a:p>
            <a:pPr marL="171450" indent="-171450">
              <a:buFont typeface="Arial" panose="020B0604020202020204" pitchFamily="34" charset="0"/>
              <a:buChar char="•"/>
              <a:defRPr/>
            </a:pPr>
            <a:r>
              <a:rPr lang="en-US" dirty="0">
                <a:latin typeface="+mn-lt"/>
                <a:ea typeface="+mn-ea"/>
                <a:cs typeface="+mn-cs"/>
              </a:rPr>
              <a:t>A number 2 means that most evidence suggests that it is generally safe for someone with the particular condition to use a particular method, and that the advantages of using the method generally outweigh the theoretical or proven risks.</a:t>
            </a:r>
          </a:p>
          <a:p>
            <a:pPr marL="171450" indent="-171450">
              <a:buFont typeface="Arial" panose="020B0604020202020204" pitchFamily="34" charset="0"/>
              <a:buChar char="•"/>
              <a:defRPr/>
            </a:pPr>
            <a:r>
              <a:rPr lang="en-US" dirty="0">
                <a:latin typeface="+mn-lt"/>
                <a:ea typeface="+mn-ea"/>
                <a:cs typeface="+mn-cs"/>
              </a:rPr>
              <a:t>A number 3 means that the theoretical or proven risks of the method usually outweigh the benefits of using that method, and other methods should be considered, if possible.  </a:t>
            </a:r>
          </a:p>
          <a:p>
            <a:pPr marL="171450" indent="-171450">
              <a:buFont typeface="Arial" panose="020B0604020202020204" pitchFamily="34" charset="0"/>
              <a:buChar char="•"/>
              <a:defRPr/>
            </a:pPr>
            <a:r>
              <a:rPr lang="en-US" dirty="0">
                <a:latin typeface="+mn-lt"/>
                <a:ea typeface="+mn-ea"/>
                <a:cs typeface="+mn-cs"/>
              </a:rPr>
              <a:t>For some conditions, the numeric classification does not entirely capture the recommendation and a clarification statement is given. </a:t>
            </a:r>
          </a:p>
        </p:txBody>
      </p:sp>
      <p:sp>
        <p:nvSpPr>
          <p:cNvPr id="135171" name="Slide Number Placeholder 3">
            <a:extLst>
              <a:ext uri="{FF2B5EF4-FFF2-40B4-BE49-F238E27FC236}">
                <a16:creationId xmlns:a16="http://schemas.microsoft.com/office/drawing/2014/main" id="{FBB2E087-C38A-CF79-0DC2-A45A48ED924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5650" indent="-290513" defTabSz="457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3638" indent="-231775" defTabSz="457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0363" indent="-231775" defTabSz="457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95500" indent="-231775" defTabSz="457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52700" indent="-231775" defTabSz="457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09900" indent="-231775" defTabSz="457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67100" indent="-231775" defTabSz="457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24300" indent="-231775" defTabSz="457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40923B58-523A-6744-BA67-A41735EE8267}" type="slidenum">
              <a:rPr lang="en-US" altLang="en-US" smtClean="0">
                <a:solidFill>
                  <a:srgbClr val="000000"/>
                </a:solidFill>
                <a:latin typeface="Arial" panose="020B0604020202020204" pitchFamily="34" charset="0"/>
              </a:rPr>
              <a:pPr eaLnBrk="1" hangingPunct="1">
                <a:spcBef>
                  <a:spcPct val="0"/>
                </a:spcBef>
              </a:pPr>
              <a:t>63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805064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a:extLst>
              <a:ext uri="{FF2B5EF4-FFF2-40B4-BE49-F238E27FC236}">
                <a16:creationId xmlns:a16="http://schemas.microsoft.com/office/drawing/2014/main" id="{7A84D30D-AAE7-FBEE-81FD-D80BA3B45117}"/>
              </a:ext>
            </a:extLst>
          </p:cNvPr>
          <p:cNvSpPr>
            <a:spLocks noGrp="1" noRot="1" noChangeAspect="1" noChangeArrowheads="1" noTextEdit="1"/>
          </p:cNvSpPr>
          <p:nvPr>
            <p:ph type="sldImg"/>
          </p:nvPr>
        </p:nvSpPr>
        <p:spPr>
          <a:ln/>
        </p:spPr>
      </p:sp>
      <p:sp>
        <p:nvSpPr>
          <p:cNvPr id="137218" name="Notes Placeholder 2">
            <a:extLst>
              <a:ext uri="{FF2B5EF4-FFF2-40B4-BE49-F238E27FC236}">
                <a16:creationId xmlns:a16="http://schemas.microsoft.com/office/drawing/2014/main" id="{564EFF49-FFB5-3F17-C43C-2BC19B37690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rPr>
              <a:t>The updated CDC Contraception app for apple and android smart phones and tablets now includes both the MEC and SPR in a user-friendly format, with easy navigation between the two sets of guidance.  It also easily links to other CDC guidance such as STD treatment guidelines.  This updated app is available for download through our website.  Many providers who use smartphones for other clinical references find this to be the easiest way to access the guidelines in everyday practice.  </a:t>
            </a:r>
          </a:p>
        </p:txBody>
      </p:sp>
      <p:sp>
        <p:nvSpPr>
          <p:cNvPr id="137219" name="Slide Number Placeholder 3">
            <a:extLst>
              <a:ext uri="{FF2B5EF4-FFF2-40B4-BE49-F238E27FC236}">
                <a16:creationId xmlns:a16="http://schemas.microsoft.com/office/drawing/2014/main" id="{90D00A59-C00C-DAF5-108B-BEDD1901B24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EE138E4-9A69-A943-832B-9D8FE447C13A}" type="slidenum">
              <a:rPr lang="en-US" altLang="en-US" smtClean="0">
                <a:solidFill>
                  <a:srgbClr val="000000"/>
                </a:solidFill>
                <a:latin typeface="Times New Roman" panose="02020603050405020304" pitchFamily="18" charset="0"/>
              </a:rPr>
              <a:pPr/>
              <a:t>64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60610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45528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2C7814-3679-4037-A198-E0DDEE6C470A}" type="slidenum">
              <a:rPr lang="en-US" smtClean="0"/>
              <a:t>8</a:t>
            </a:fld>
            <a:endParaRPr lang="en-US"/>
          </a:p>
        </p:txBody>
      </p:sp>
    </p:spTree>
    <p:extLst>
      <p:ext uri="{BB962C8B-B14F-4D97-AF65-F5344CB8AC3E}">
        <p14:creationId xmlns:p14="http://schemas.microsoft.com/office/powerpoint/2010/main" val="2581299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2C7814-3679-4037-A198-E0DDEE6C470A}" type="slidenum">
              <a:rPr lang="en-US" smtClean="0"/>
              <a:t>9</a:t>
            </a:fld>
            <a:endParaRPr lang="en-US"/>
          </a:p>
        </p:txBody>
      </p:sp>
    </p:spTree>
    <p:extLst>
      <p:ext uri="{BB962C8B-B14F-4D97-AF65-F5344CB8AC3E}">
        <p14:creationId xmlns:p14="http://schemas.microsoft.com/office/powerpoint/2010/main" val="121214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dirty="0">
                <a:solidFill>
                  <a:srgbClr val="000000"/>
                </a:solidFill>
                <a:effectLst/>
              </a:rPr>
              <a:t> Key criteria for same-day start/how to implement these principles in practice (and when to perhaps not)</a:t>
            </a:r>
            <a:endParaRPr lang="en-US" dirty="0">
              <a:effectLst/>
            </a:endParaRPr>
          </a:p>
          <a:p>
            <a:pPr rtl="0"/>
            <a:r>
              <a:rPr lang="en-US" sz="1800" dirty="0">
                <a:solidFill>
                  <a:srgbClr val="000000"/>
                </a:solidFill>
                <a:effectLst/>
              </a:rPr>
              <a:t>• No unprotected sex since LMP</a:t>
            </a:r>
            <a:endParaRPr lang="en-US" dirty="0">
              <a:effectLst/>
            </a:endParaRPr>
          </a:p>
          <a:p>
            <a:pPr rtl="0"/>
            <a:r>
              <a:rPr lang="en-US" sz="1800" dirty="0">
                <a:solidFill>
                  <a:srgbClr val="000000"/>
                </a:solidFill>
                <a:effectLst/>
              </a:rPr>
              <a:t>• Within 7 days of normal menses</a:t>
            </a:r>
            <a:endParaRPr lang="en-US" dirty="0">
              <a:effectLst/>
            </a:endParaRPr>
          </a:p>
          <a:p>
            <a:pPr rtl="0"/>
            <a:r>
              <a:rPr lang="en-US" sz="1800" dirty="0">
                <a:solidFill>
                  <a:srgbClr val="000000"/>
                </a:solidFill>
                <a:effectLst/>
              </a:rPr>
              <a:t>• Postpartum/post-abortion timing</a:t>
            </a:r>
            <a:endParaRPr lang="en-US" dirty="0">
              <a:effectLst/>
            </a:endParaRPr>
          </a:p>
          <a:p>
            <a:pPr rtl="0"/>
            <a:r>
              <a:rPr lang="en-US" sz="1800" dirty="0">
                <a:solidFill>
                  <a:srgbClr val="000000"/>
                </a:solidFill>
                <a:effectLst/>
              </a:rPr>
              <a:t>• Impact on continuation rates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BC2C7814-3679-4037-A198-E0DDEE6C470A}" type="slidenum">
              <a:rPr lang="en-US" smtClean="0"/>
              <a:t>11</a:t>
            </a:fld>
            <a:endParaRPr lang="en-US"/>
          </a:p>
        </p:txBody>
      </p:sp>
    </p:spTree>
    <p:extLst>
      <p:ext uri="{BB962C8B-B14F-4D97-AF65-F5344CB8AC3E}">
        <p14:creationId xmlns:p14="http://schemas.microsoft.com/office/powerpoint/2010/main" val="907000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6054-04C6-08C8-4180-1903C8B1231E}"/>
              </a:ext>
            </a:extLst>
          </p:cNvPr>
          <p:cNvSpPr>
            <a:spLocks noGrp="1"/>
          </p:cNvSpPr>
          <p:nvPr>
            <p:ph type="ctrTitle"/>
          </p:nvPr>
        </p:nvSpPr>
        <p:spPr>
          <a:xfrm>
            <a:off x="1524000" y="1122363"/>
            <a:ext cx="9144000" cy="2387600"/>
          </a:xfrm>
        </p:spPr>
        <p:txBody>
          <a:bodyPr anchor="b"/>
          <a:lstStyle>
            <a:lvl1pPr algn="ctr">
              <a:defRPr sz="6000">
                <a:solidFill>
                  <a:srgbClr val="0070C0"/>
                </a:solidFill>
              </a:defRPr>
            </a:lvl1pPr>
          </a:lstStyle>
          <a:p>
            <a:r>
              <a:rPr lang="en-US"/>
              <a:t>Click to edit Master title style</a:t>
            </a:r>
          </a:p>
        </p:txBody>
      </p:sp>
      <p:sp>
        <p:nvSpPr>
          <p:cNvPr id="3" name="Subtitle 2">
            <a:extLst>
              <a:ext uri="{FF2B5EF4-FFF2-40B4-BE49-F238E27FC236}">
                <a16:creationId xmlns:a16="http://schemas.microsoft.com/office/drawing/2014/main" id="{D294EAA2-C740-5D6B-CE13-F6C23BAD25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F3524E-8181-0865-B3BD-37ADC49439C7}"/>
              </a:ext>
            </a:extLst>
          </p:cNvPr>
          <p:cNvSpPr>
            <a:spLocks noGrp="1"/>
          </p:cNvSpPr>
          <p:nvPr>
            <p:ph type="dt" sz="half" idx="10"/>
          </p:nvPr>
        </p:nvSpPr>
        <p:spPr/>
        <p:txBody>
          <a:bodyPr/>
          <a:lstStyle/>
          <a:p>
            <a:fld id="{F9773405-2166-48E3-A0C4-A9A7076426B3}" type="datetimeFigureOut">
              <a:rPr lang="en-US" smtClean="0"/>
              <a:t>6/17/26</a:t>
            </a:fld>
            <a:endParaRPr lang="en-US"/>
          </a:p>
        </p:txBody>
      </p:sp>
      <p:sp>
        <p:nvSpPr>
          <p:cNvPr id="5" name="Footer Placeholder 4">
            <a:extLst>
              <a:ext uri="{FF2B5EF4-FFF2-40B4-BE49-F238E27FC236}">
                <a16:creationId xmlns:a16="http://schemas.microsoft.com/office/drawing/2014/main" id="{CD669A0D-D3B4-F053-C7BC-3578E1082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E4052-E662-5ACD-60A8-D759A038611F}"/>
              </a:ext>
            </a:extLst>
          </p:cNvPr>
          <p:cNvSpPr>
            <a:spLocks noGrp="1"/>
          </p:cNvSpPr>
          <p:nvPr>
            <p:ph type="sldNum" sz="quarter" idx="12"/>
          </p:nvPr>
        </p:nvSpPr>
        <p:spPr/>
        <p:txBody>
          <a:bodyPr/>
          <a:lstStyle/>
          <a:p>
            <a:pPr algn="r"/>
            <a:fld id="{00000000-1234-1234-1234-123412341234}" type="slidenum">
              <a:rPr lang="en" sz="1333" smtClean="0">
                <a:solidFill>
                  <a:schemeClr val="dk2"/>
                </a:solidFill>
              </a:rPr>
              <a:pPr algn="r"/>
              <a:t>‹#›</a:t>
            </a:fld>
            <a:endParaRPr lang="en" sz="1333">
              <a:solidFill>
                <a:schemeClr val="dk2"/>
              </a:solidFill>
            </a:endParaRPr>
          </a:p>
        </p:txBody>
      </p:sp>
      <p:pic>
        <p:nvPicPr>
          <p:cNvPr id="7" name="Picture 6">
            <a:extLst>
              <a:ext uri="{FF2B5EF4-FFF2-40B4-BE49-F238E27FC236}">
                <a16:creationId xmlns:a16="http://schemas.microsoft.com/office/drawing/2014/main" id="{FF518DF7-9B19-B3E1-33B5-DEEC8EB7D37C}"/>
              </a:ext>
            </a:extLst>
          </p:cNvPr>
          <p:cNvPicPr>
            <a:picLocks noChangeAspect="1"/>
          </p:cNvPicPr>
          <p:nvPr userDrawn="1"/>
        </p:nvPicPr>
        <p:blipFill>
          <a:blip r:embed="rId2"/>
          <a:stretch>
            <a:fillRect/>
          </a:stretch>
        </p:blipFill>
        <p:spPr>
          <a:xfrm>
            <a:off x="40502" y="42997"/>
            <a:ext cx="1692504" cy="697673"/>
          </a:xfrm>
          <a:prstGeom prst="rect">
            <a:avLst/>
          </a:prstGeom>
        </p:spPr>
      </p:pic>
      <p:cxnSp>
        <p:nvCxnSpPr>
          <p:cNvPr id="8" name="Shape 14">
            <a:extLst>
              <a:ext uri="{FF2B5EF4-FFF2-40B4-BE49-F238E27FC236}">
                <a16:creationId xmlns:a16="http://schemas.microsoft.com/office/drawing/2014/main" id="{33BDC918-D9CB-891C-536D-8BE07600F1B3}"/>
              </a:ext>
            </a:extLst>
          </p:cNvPr>
          <p:cNvCxnSpPr/>
          <p:nvPr userDrawn="1"/>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spTree>
    <p:extLst>
      <p:ext uri="{BB962C8B-B14F-4D97-AF65-F5344CB8AC3E}">
        <p14:creationId xmlns:p14="http://schemas.microsoft.com/office/powerpoint/2010/main" val="76794619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ver Slide 1">
    <p:spTree>
      <p:nvGrpSpPr>
        <p:cNvPr id="1" name="Shape 17"/>
        <p:cNvGrpSpPr/>
        <p:nvPr/>
      </p:nvGrpSpPr>
      <p:grpSpPr>
        <a:xfrm>
          <a:off x="0" y="0"/>
          <a:ext cx="0" cy="0"/>
          <a:chOff x="0" y="0"/>
          <a:chExt cx="0" cy="0"/>
        </a:xfrm>
      </p:grpSpPr>
      <p:sp>
        <p:nvSpPr>
          <p:cNvPr id="18" name="Shape 18"/>
          <p:cNvSpPr/>
          <p:nvPr userDrawn="1"/>
        </p:nvSpPr>
        <p:spPr>
          <a:xfrm>
            <a:off x="367033" y="391833"/>
            <a:ext cx="11470400" cy="6102800"/>
          </a:xfrm>
          <a:prstGeom prst="rect">
            <a:avLst/>
          </a:prstGeom>
          <a:noFill/>
          <a:ln w="9525" cap="flat" cmpd="sng">
            <a:solidFill>
              <a:srgbClr val="EA9999"/>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345605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0FC5C-38F1-3701-C68B-01D64BA664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C5E42C-3DF7-506F-8C8F-E0CCC273C8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C7883-7B70-F6DA-EBE5-BF4DED2263E6}"/>
              </a:ext>
            </a:extLst>
          </p:cNvPr>
          <p:cNvSpPr>
            <a:spLocks noGrp="1"/>
          </p:cNvSpPr>
          <p:nvPr>
            <p:ph type="dt" sz="half" idx="10"/>
          </p:nvPr>
        </p:nvSpPr>
        <p:spPr/>
        <p:txBody>
          <a:bodyPr/>
          <a:lstStyle/>
          <a:p>
            <a:fld id="{F9773405-2166-48E3-A0C4-A9A7076426B3}" type="datetimeFigureOut">
              <a:rPr lang="en-US" smtClean="0"/>
              <a:t>6/17/26</a:t>
            </a:fld>
            <a:endParaRPr lang="en-US"/>
          </a:p>
        </p:txBody>
      </p:sp>
      <p:sp>
        <p:nvSpPr>
          <p:cNvPr id="5" name="Footer Placeholder 4">
            <a:extLst>
              <a:ext uri="{FF2B5EF4-FFF2-40B4-BE49-F238E27FC236}">
                <a16:creationId xmlns:a16="http://schemas.microsoft.com/office/drawing/2014/main" id="{043D6D7C-0E16-30CE-0841-A98C1A4A4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134C0-C16B-E00A-B6A9-403875A3B41F}"/>
              </a:ext>
            </a:extLst>
          </p:cNvPr>
          <p:cNvSpPr>
            <a:spLocks noGrp="1"/>
          </p:cNvSpPr>
          <p:nvPr>
            <p:ph type="sldNum" sz="quarter" idx="12"/>
          </p:nvPr>
        </p:nvSpPr>
        <p:spPr/>
        <p:txBody>
          <a:bodyPr/>
          <a:lstStyle/>
          <a:p>
            <a:pPr algn="r"/>
            <a:fld id="{00000000-1234-1234-1234-123412341234}" type="slidenum">
              <a:rPr lang="en" sz="1333" smtClean="0">
                <a:solidFill>
                  <a:schemeClr val="dk2"/>
                </a:solidFill>
              </a:rPr>
              <a:pPr algn="r"/>
              <a:t>‹#›</a:t>
            </a:fld>
            <a:endParaRPr lang="en" sz="1333">
              <a:solidFill>
                <a:schemeClr val="dk2"/>
              </a:solidFill>
            </a:endParaRPr>
          </a:p>
        </p:txBody>
      </p:sp>
    </p:spTree>
    <p:extLst>
      <p:ext uri="{BB962C8B-B14F-4D97-AF65-F5344CB8AC3E}">
        <p14:creationId xmlns:p14="http://schemas.microsoft.com/office/powerpoint/2010/main" val="8643303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CA1600-97A4-1656-5CF8-E19336461B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4DF6EE-006D-5340-4796-1B5697708C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42E51-A261-444D-F456-ED1267260219}"/>
              </a:ext>
            </a:extLst>
          </p:cNvPr>
          <p:cNvSpPr>
            <a:spLocks noGrp="1"/>
          </p:cNvSpPr>
          <p:nvPr>
            <p:ph type="dt" sz="half" idx="10"/>
          </p:nvPr>
        </p:nvSpPr>
        <p:spPr/>
        <p:txBody>
          <a:bodyPr/>
          <a:lstStyle/>
          <a:p>
            <a:fld id="{F9773405-2166-48E3-A0C4-A9A7076426B3}" type="datetimeFigureOut">
              <a:rPr lang="en-US" smtClean="0"/>
              <a:t>6/17/26</a:t>
            </a:fld>
            <a:endParaRPr lang="en-US"/>
          </a:p>
        </p:txBody>
      </p:sp>
      <p:sp>
        <p:nvSpPr>
          <p:cNvPr id="5" name="Footer Placeholder 4">
            <a:extLst>
              <a:ext uri="{FF2B5EF4-FFF2-40B4-BE49-F238E27FC236}">
                <a16:creationId xmlns:a16="http://schemas.microsoft.com/office/drawing/2014/main" id="{4D2772A0-F434-59ED-AD84-081F01BD2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4AD5F-5683-D597-FB71-86A04BD41138}"/>
              </a:ext>
            </a:extLst>
          </p:cNvPr>
          <p:cNvSpPr>
            <a:spLocks noGrp="1"/>
          </p:cNvSpPr>
          <p:nvPr>
            <p:ph type="sldNum" sz="quarter" idx="12"/>
          </p:nvPr>
        </p:nvSpPr>
        <p:spPr/>
        <p:txBody>
          <a:bodyPr/>
          <a:lstStyle/>
          <a:p>
            <a:pPr algn="r"/>
            <a:fld id="{00000000-1234-1234-1234-123412341234}" type="slidenum">
              <a:rPr lang="en" sz="1333" smtClean="0">
                <a:solidFill>
                  <a:schemeClr val="dk2"/>
                </a:solidFill>
              </a:rPr>
              <a:pPr algn="r"/>
              <a:t>‹#›</a:t>
            </a:fld>
            <a:endParaRPr lang="en" sz="1333">
              <a:solidFill>
                <a:schemeClr val="dk2"/>
              </a:solidFill>
            </a:endParaRPr>
          </a:p>
        </p:txBody>
      </p:sp>
    </p:spTree>
    <p:extLst>
      <p:ext uri="{BB962C8B-B14F-4D97-AF65-F5344CB8AC3E}">
        <p14:creationId xmlns:p14="http://schemas.microsoft.com/office/powerpoint/2010/main" val="5200033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07CEF9D1-081A-4A31-7C59-9C279661F4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683689-49D7-E335-DA0A-9B80153BA8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A1C4E7-383F-AF89-A727-47222C26EC37}"/>
              </a:ext>
            </a:extLst>
          </p:cNvPr>
          <p:cNvSpPr>
            <a:spLocks noGrp="1" noChangeArrowheads="1"/>
          </p:cNvSpPr>
          <p:nvPr>
            <p:ph type="sldNum" sz="quarter" idx="12"/>
          </p:nvPr>
        </p:nvSpPr>
        <p:spPr>
          <a:ln/>
        </p:spPr>
        <p:txBody>
          <a:bodyPr/>
          <a:lstStyle>
            <a:lvl1pPr>
              <a:defRPr/>
            </a:lvl1pPr>
          </a:lstStyle>
          <a:p>
            <a:pPr>
              <a:defRPr/>
            </a:pPr>
            <a:fld id="{FC9E759C-3821-DA41-B780-459AF05E1D77}" type="slidenum">
              <a:rPr lang="en-US" altLang="en-US"/>
              <a:pPr>
                <a:defRPr/>
              </a:pPr>
              <a:t>‹#›</a:t>
            </a:fld>
            <a:endParaRPr lang="en-US" altLang="en-US"/>
          </a:p>
        </p:txBody>
      </p:sp>
    </p:spTree>
    <p:extLst>
      <p:ext uri="{BB962C8B-B14F-4D97-AF65-F5344CB8AC3E}">
        <p14:creationId xmlns:p14="http://schemas.microsoft.com/office/powerpoint/2010/main" val="15228019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nSpc>
                <a:spcPts val="3000"/>
              </a:lnSpc>
              <a:defRPr sz="2800" b="1" baseline="0">
                <a:solidFill>
                  <a:schemeClr val="tx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609600" y="5791200"/>
            <a:ext cx="109728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72218113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ver Slide 1">
    <p:spTree>
      <p:nvGrpSpPr>
        <p:cNvPr id="1" name="Shape 17"/>
        <p:cNvGrpSpPr/>
        <p:nvPr/>
      </p:nvGrpSpPr>
      <p:grpSpPr>
        <a:xfrm>
          <a:off x="0" y="0"/>
          <a:ext cx="0" cy="0"/>
          <a:chOff x="0" y="0"/>
          <a:chExt cx="0" cy="0"/>
        </a:xfrm>
      </p:grpSpPr>
      <p:sp>
        <p:nvSpPr>
          <p:cNvPr id="18" name="Shape 18"/>
          <p:cNvSpPr/>
          <p:nvPr/>
        </p:nvSpPr>
        <p:spPr>
          <a:xfrm>
            <a:off x="367033" y="391833"/>
            <a:ext cx="11470400" cy="6102800"/>
          </a:xfrm>
          <a:prstGeom prst="rect">
            <a:avLst/>
          </a:prstGeom>
          <a:noFill/>
          <a:ln w="9525" cap="flat" cmpd="sng">
            <a:solidFill>
              <a:srgbClr val="EA9999"/>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451733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ubheading">
    <p:bg>
      <p:bgPr>
        <a:solidFill>
          <a:srgbClr val="505FCC"/>
        </a:solidFill>
        <a:effectLst/>
      </p:bgPr>
    </p:bg>
    <p:spTree>
      <p:nvGrpSpPr>
        <p:cNvPr id="1" name="Shape 25"/>
        <p:cNvGrpSpPr/>
        <p:nvPr/>
      </p:nvGrpSpPr>
      <p:grpSpPr>
        <a:xfrm>
          <a:off x="0" y="0"/>
          <a:ext cx="0" cy="0"/>
          <a:chOff x="0" y="0"/>
          <a:chExt cx="0" cy="0"/>
        </a:xfrm>
      </p:grpSpPr>
      <p:sp>
        <p:nvSpPr>
          <p:cNvPr id="26" name="Shape 26"/>
          <p:cNvSpPr txBox="1">
            <a:spLocks noGrp="1"/>
          </p:cNvSpPr>
          <p:nvPr>
            <p:ph type="sldNum" idx="12"/>
          </p:nvPr>
        </p:nvSpPr>
        <p:spPr>
          <a:xfrm>
            <a:off x="11409044" y="6333133"/>
            <a:ext cx="731600" cy="524800"/>
          </a:xfrm>
          <a:prstGeom prst="rect">
            <a:avLst/>
          </a:prstGeom>
        </p:spPr>
        <p:txBody>
          <a:bodyPr lIns="91425" tIns="91425" rIns="91425" bIns="91425" anchor="ctr" anchorCtr="0">
            <a:noAutofit/>
          </a:bodyPr>
          <a:lstStyle/>
          <a:p>
            <a:fld id="{00000000-1234-1234-1234-123412341234}" type="slidenum">
              <a:rPr lang="en" sz="1733" smtClean="0"/>
              <a:pPr/>
              <a:t>‹#›</a:t>
            </a:fld>
            <a:endParaRPr lang="en" sz="1733"/>
          </a:p>
        </p:txBody>
      </p:sp>
      <p:sp>
        <p:nvSpPr>
          <p:cNvPr id="27" name="Shape 27"/>
          <p:cNvSpPr/>
          <p:nvPr/>
        </p:nvSpPr>
        <p:spPr>
          <a:xfrm>
            <a:off x="367033" y="391833"/>
            <a:ext cx="11470400" cy="6102800"/>
          </a:xfrm>
          <a:prstGeom prst="rect">
            <a:avLst/>
          </a:prstGeom>
          <a:noFill/>
          <a:ln w="9525" cap="flat" cmpd="sng">
            <a:solidFill>
              <a:srgbClr val="6FA8DC"/>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4146711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600" y="924140"/>
            <a:ext cx="11360800" cy="763600"/>
          </a:xfrm>
        </p:spPr>
        <p:txBody>
          <a:bodyPr/>
          <a:lstStyle>
            <a:lvl1pPr>
              <a:defRPr baseline="0">
                <a:latin typeface="Montserrat" panose="020B0604020202020204" charset="0"/>
              </a:defRPr>
            </a:lvl1pPr>
          </a:lstStyle>
          <a:p>
            <a:r>
              <a:rPr lang="en-US" dirty="0"/>
              <a:t>Click to edit Master title style</a:t>
            </a:r>
          </a:p>
        </p:txBody>
      </p:sp>
      <p:sp>
        <p:nvSpPr>
          <p:cNvPr id="3" name="Content Placeholder 2"/>
          <p:cNvSpPr>
            <a:spLocks noGrp="1"/>
          </p:cNvSpPr>
          <p:nvPr>
            <p:ph sz="half" idx="1"/>
          </p:nvPr>
        </p:nvSpPr>
        <p:spPr>
          <a:xfrm>
            <a:off x="609600" y="1930976"/>
            <a:ext cx="10712893" cy="4525433"/>
          </a:xfrm>
        </p:spPr>
        <p:txBody>
          <a:bodyPr/>
          <a:lstStyle>
            <a:lvl1pPr>
              <a:defRPr sz="3733" baseline="0">
                <a:latin typeface="Montserrat" panose="020B0604020202020204" charset="0"/>
              </a:defRPr>
            </a:lvl1pPr>
            <a:lvl2pPr>
              <a:defRPr sz="3200" baseline="0">
                <a:latin typeface="Montserrat" panose="020B0604020202020204" charset="0"/>
              </a:defRPr>
            </a:lvl2pPr>
            <a:lvl3pPr>
              <a:defRPr sz="2667" baseline="0">
                <a:latin typeface="Montserrat" panose="020B0604020202020204" charset="0"/>
              </a:defRPr>
            </a:lvl3pPr>
            <a:lvl4pPr>
              <a:defRPr sz="2400" baseline="0">
                <a:latin typeface="Montserrat" panose="020B0604020202020204" charset="0"/>
              </a:defRPr>
            </a:lvl4pPr>
            <a:lvl5pPr>
              <a:defRPr sz="2400" baseline="0">
                <a:latin typeface="Montserrat" panose="020B0604020202020204" charset="0"/>
              </a:defRPr>
            </a:lvl5pPr>
            <a:lvl6pPr>
              <a:defRPr sz="2400"/>
            </a:lvl6pPr>
            <a:lvl7pPr>
              <a:defRPr sz="2400"/>
            </a:lvl7pPr>
            <a:lvl8pPr>
              <a:defRPr sz="2400"/>
            </a:lvl8pPr>
            <a:lvl9pPr>
              <a:defRPr sz="24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F46AF33-03FF-4222-9AC9-126BC835F347}" type="slidenum">
              <a:rPr lang="en-US" smtClean="0"/>
              <a:t>‹#›</a:t>
            </a:fld>
            <a:endParaRPr lang="en-US"/>
          </a:p>
        </p:txBody>
      </p:sp>
      <p:cxnSp>
        <p:nvCxnSpPr>
          <p:cNvPr id="8" name="Shape 14"/>
          <p:cNvCxnSpPr/>
          <p:nvPr userDrawn="1"/>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13" y="113649"/>
            <a:ext cx="1587796" cy="563057"/>
          </a:xfrm>
          <a:prstGeom prst="rect">
            <a:avLst/>
          </a:prstGeom>
        </p:spPr>
      </p:pic>
    </p:spTree>
    <p:extLst>
      <p:ext uri="{BB962C8B-B14F-4D97-AF65-F5344CB8AC3E}">
        <p14:creationId xmlns:p14="http://schemas.microsoft.com/office/powerpoint/2010/main" val="1596771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3"/>
        <p:cNvGrpSpPr/>
        <p:nvPr/>
      </p:nvGrpSpPr>
      <p:grpSpPr>
        <a:xfrm>
          <a:off x="0" y="0"/>
          <a:ext cx="0" cy="0"/>
          <a:chOff x="0" y="0"/>
          <a:chExt cx="0" cy="0"/>
        </a:xfrm>
      </p:grpSpPr>
      <p:cxnSp>
        <p:nvCxnSpPr>
          <p:cNvPr id="14" name="Shape 14"/>
          <p:cNvCxnSpPr/>
          <p:nvPr/>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sp>
        <p:nvSpPr>
          <p:cNvPr id="5" name="Shape 6"/>
          <p:cNvSpPr txBox="1">
            <a:spLocks noGrp="1"/>
          </p:cNvSpPr>
          <p:nvPr>
            <p:ph type="title"/>
          </p:nvPr>
        </p:nvSpPr>
        <p:spPr>
          <a:xfrm>
            <a:off x="415600" y="999745"/>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3733" baseline="0">
                <a:solidFill>
                  <a:schemeClr val="dk1"/>
                </a:solidFill>
                <a:latin typeface="Montserrat" panose="020B0604020202020204" charset="0"/>
              </a:defRPr>
            </a:lvl1pPr>
            <a:lvl2pPr lvl="1">
              <a:spcBef>
                <a:spcPts val="0"/>
              </a:spcBef>
              <a:buClr>
                <a:schemeClr val="dk1"/>
              </a:buClr>
              <a:buSzPct val="100000"/>
              <a:buNone/>
              <a:defRPr sz="3733">
                <a:solidFill>
                  <a:schemeClr val="dk1"/>
                </a:solidFill>
              </a:defRPr>
            </a:lvl2pPr>
            <a:lvl3pPr lvl="2">
              <a:spcBef>
                <a:spcPts val="0"/>
              </a:spcBef>
              <a:buClr>
                <a:schemeClr val="dk1"/>
              </a:buClr>
              <a:buSzPct val="100000"/>
              <a:buNone/>
              <a:defRPr sz="3733">
                <a:solidFill>
                  <a:schemeClr val="dk1"/>
                </a:solidFill>
              </a:defRPr>
            </a:lvl3pPr>
            <a:lvl4pPr lvl="3">
              <a:spcBef>
                <a:spcPts val="0"/>
              </a:spcBef>
              <a:buClr>
                <a:schemeClr val="dk1"/>
              </a:buClr>
              <a:buSzPct val="100000"/>
              <a:buNone/>
              <a:defRPr sz="3733">
                <a:solidFill>
                  <a:schemeClr val="dk1"/>
                </a:solidFill>
              </a:defRPr>
            </a:lvl4pPr>
            <a:lvl5pPr lvl="4">
              <a:spcBef>
                <a:spcPts val="0"/>
              </a:spcBef>
              <a:buClr>
                <a:schemeClr val="dk1"/>
              </a:buClr>
              <a:buSzPct val="100000"/>
              <a:buNone/>
              <a:defRPr sz="3733">
                <a:solidFill>
                  <a:schemeClr val="dk1"/>
                </a:solidFill>
              </a:defRPr>
            </a:lvl5pPr>
            <a:lvl6pPr lvl="5">
              <a:spcBef>
                <a:spcPts val="0"/>
              </a:spcBef>
              <a:buClr>
                <a:schemeClr val="dk1"/>
              </a:buClr>
              <a:buSzPct val="100000"/>
              <a:buNone/>
              <a:defRPr sz="3733">
                <a:solidFill>
                  <a:schemeClr val="dk1"/>
                </a:solidFill>
              </a:defRPr>
            </a:lvl6pPr>
            <a:lvl7pPr lvl="6">
              <a:spcBef>
                <a:spcPts val="0"/>
              </a:spcBef>
              <a:buClr>
                <a:schemeClr val="dk1"/>
              </a:buClr>
              <a:buSzPct val="100000"/>
              <a:buNone/>
              <a:defRPr sz="3733">
                <a:solidFill>
                  <a:schemeClr val="dk1"/>
                </a:solidFill>
              </a:defRPr>
            </a:lvl7pPr>
            <a:lvl8pPr lvl="7">
              <a:spcBef>
                <a:spcPts val="0"/>
              </a:spcBef>
              <a:buClr>
                <a:schemeClr val="dk1"/>
              </a:buClr>
              <a:buSzPct val="100000"/>
              <a:buNone/>
              <a:defRPr sz="3733">
                <a:solidFill>
                  <a:schemeClr val="dk1"/>
                </a:solidFill>
              </a:defRPr>
            </a:lvl8pPr>
            <a:lvl9pPr lvl="8">
              <a:spcBef>
                <a:spcPts val="0"/>
              </a:spcBef>
              <a:buClr>
                <a:schemeClr val="dk1"/>
              </a:buClr>
              <a:buSzPct val="100000"/>
              <a:buNone/>
              <a:defRPr sz="3733">
                <a:solidFill>
                  <a:schemeClr val="dk1"/>
                </a:solidFill>
              </a:defRPr>
            </a:lvl9pPr>
          </a:lstStyle>
          <a:p>
            <a:endParaRP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13" y="113649"/>
            <a:ext cx="1587796" cy="563057"/>
          </a:xfrm>
          <a:prstGeom prst="rect">
            <a:avLst/>
          </a:prstGeom>
        </p:spPr>
      </p:pic>
    </p:spTree>
    <p:extLst>
      <p:ext uri="{BB962C8B-B14F-4D97-AF65-F5344CB8AC3E}">
        <p14:creationId xmlns:p14="http://schemas.microsoft.com/office/powerpoint/2010/main" val="1084078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lank">
    <p:spTree>
      <p:nvGrpSpPr>
        <p:cNvPr id="1" name="Shape 13"/>
        <p:cNvGrpSpPr/>
        <p:nvPr/>
      </p:nvGrpSpPr>
      <p:grpSpPr>
        <a:xfrm>
          <a:off x="0" y="0"/>
          <a:ext cx="0" cy="0"/>
          <a:chOff x="0" y="0"/>
          <a:chExt cx="0" cy="0"/>
        </a:xfrm>
      </p:grpSpPr>
      <p:cxnSp>
        <p:nvCxnSpPr>
          <p:cNvPr id="14" name="Shape 14"/>
          <p:cNvCxnSpPr/>
          <p:nvPr/>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13" y="113649"/>
            <a:ext cx="1587796" cy="563057"/>
          </a:xfrm>
          <a:prstGeom prst="rect">
            <a:avLst/>
          </a:prstGeom>
        </p:spPr>
      </p:pic>
    </p:spTree>
    <p:extLst>
      <p:ext uri="{BB962C8B-B14F-4D97-AF65-F5344CB8AC3E}">
        <p14:creationId xmlns:p14="http://schemas.microsoft.com/office/powerpoint/2010/main" val="289645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4088-50E2-AFFF-D7DE-D9533B94783E}"/>
              </a:ext>
            </a:extLst>
          </p:cNvPr>
          <p:cNvSpPr>
            <a:spLocks noGrp="1"/>
          </p:cNvSpPr>
          <p:nvPr>
            <p:ph type="title"/>
          </p:nvPr>
        </p:nvSpPr>
        <p:spPr>
          <a:xfrm>
            <a:off x="838200" y="856211"/>
            <a:ext cx="10515600" cy="944395"/>
          </a:xfrm>
        </p:spPr>
        <p:txBody>
          <a:bodyPr/>
          <a:lstStyle>
            <a:lvl1pPr>
              <a:defRPr>
                <a:solidFill>
                  <a:srgbClr val="0070C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8B07ED8-66D6-9967-B68C-10D4A678A0CB}"/>
              </a:ext>
            </a:extLst>
          </p:cNvPr>
          <p:cNvSpPr>
            <a:spLocks noGrp="1"/>
          </p:cNvSpPr>
          <p:nvPr>
            <p:ph idx="1"/>
          </p:nvPr>
        </p:nvSpPr>
        <p:spPr>
          <a:xfrm>
            <a:off x="838200" y="1891135"/>
            <a:ext cx="10515600" cy="4285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BF8FF7-A0B0-AB5A-123E-F830926BDE9F}"/>
              </a:ext>
            </a:extLst>
          </p:cNvPr>
          <p:cNvSpPr>
            <a:spLocks noGrp="1"/>
          </p:cNvSpPr>
          <p:nvPr>
            <p:ph type="dt" sz="half" idx="10"/>
          </p:nvPr>
        </p:nvSpPr>
        <p:spPr/>
        <p:txBody>
          <a:bodyPr/>
          <a:lstStyle/>
          <a:p>
            <a:fld id="{F9773405-2166-48E3-A0C4-A9A7076426B3}" type="datetimeFigureOut">
              <a:rPr lang="en-US" smtClean="0"/>
              <a:t>6/17/26</a:t>
            </a:fld>
            <a:endParaRPr lang="en-US"/>
          </a:p>
        </p:txBody>
      </p:sp>
      <p:sp>
        <p:nvSpPr>
          <p:cNvPr id="5" name="Footer Placeholder 4">
            <a:extLst>
              <a:ext uri="{FF2B5EF4-FFF2-40B4-BE49-F238E27FC236}">
                <a16:creationId xmlns:a16="http://schemas.microsoft.com/office/drawing/2014/main" id="{35B7F1E2-9332-625D-1EDF-A3512612E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83097-FE35-4CE8-CA8B-8F440240F8CB}"/>
              </a:ext>
            </a:extLst>
          </p:cNvPr>
          <p:cNvSpPr>
            <a:spLocks noGrp="1"/>
          </p:cNvSpPr>
          <p:nvPr>
            <p:ph type="sldNum" sz="quarter" idx="12"/>
          </p:nvPr>
        </p:nvSpPr>
        <p:spPr/>
        <p:txBody>
          <a:bodyPr/>
          <a:lstStyle/>
          <a:p>
            <a:pPr algn="r"/>
            <a:fld id="{00000000-1234-1234-1234-123412341234}" type="slidenum">
              <a:rPr lang="en" sz="1333" smtClean="0">
                <a:solidFill>
                  <a:schemeClr val="dk2"/>
                </a:solidFill>
              </a:rPr>
              <a:pPr algn="r"/>
              <a:t>‹#›</a:t>
            </a:fld>
            <a:endParaRPr lang="en" sz="1333">
              <a:solidFill>
                <a:schemeClr val="dk2"/>
              </a:solidFill>
            </a:endParaRPr>
          </a:p>
        </p:txBody>
      </p:sp>
      <p:pic>
        <p:nvPicPr>
          <p:cNvPr id="7" name="Picture 6">
            <a:extLst>
              <a:ext uri="{FF2B5EF4-FFF2-40B4-BE49-F238E27FC236}">
                <a16:creationId xmlns:a16="http://schemas.microsoft.com/office/drawing/2014/main" id="{AC54C9DE-EC53-12AA-9B83-96E397C400D3}"/>
              </a:ext>
            </a:extLst>
          </p:cNvPr>
          <p:cNvPicPr>
            <a:picLocks noChangeAspect="1"/>
          </p:cNvPicPr>
          <p:nvPr userDrawn="1"/>
        </p:nvPicPr>
        <p:blipFill>
          <a:blip r:embed="rId2"/>
          <a:stretch>
            <a:fillRect/>
          </a:stretch>
        </p:blipFill>
        <p:spPr>
          <a:xfrm>
            <a:off x="40502" y="42997"/>
            <a:ext cx="1692504" cy="697673"/>
          </a:xfrm>
          <a:prstGeom prst="rect">
            <a:avLst/>
          </a:prstGeom>
        </p:spPr>
      </p:pic>
      <p:cxnSp>
        <p:nvCxnSpPr>
          <p:cNvPr id="8" name="Shape 14">
            <a:extLst>
              <a:ext uri="{FF2B5EF4-FFF2-40B4-BE49-F238E27FC236}">
                <a16:creationId xmlns:a16="http://schemas.microsoft.com/office/drawing/2014/main" id="{2E8CFA18-D19C-70CD-4B79-9A0717FD0A87}"/>
              </a:ext>
            </a:extLst>
          </p:cNvPr>
          <p:cNvCxnSpPr/>
          <p:nvPr userDrawn="1"/>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spTree>
    <p:extLst>
      <p:ext uri="{BB962C8B-B14F-4D97-AF65-F5344CB8AC3E}">
        <p14:creationId xmlns:p14="http://schemas.microsoft.com/office/powerpoint/2010/main" val="193530713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Blank">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146601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5600" y="876887"/>
            <a:ext cx="11360800" cy="763600"/>
          </a:xfrm>
        </p:spPr>
        <p:txBody>
          <a:bodyPr/>
          <a:lstStyle>
            <a:lvl1pPr>
              <a:defRPr baseline="0">
                <a:latin typeface="Montserrat" panose="020B0604020202020204" charset="0"/>
              </a:defRPr>
            </a:lvl1pPr>
          </a:lstStyle>
          <a:p>
            <a:r>
              <a:rPr lang="en-US" dirty="0"/>
              <a:t>Click to edit Master title style</a:t>
            </a:r>
          </a:p>
        </p:txBody>
      </p:sp>
      <p:sp>
        <p:nvSpPr>
          <p:cNvPr id="3" name="Text Placeholder 2"/>
          <p:cNvSpPr>
            <a:spLocks noGrp="1"/>
          </p:cNvSpPr>
          <p:nvPr>
            <p:ph type="body" idx="1"/>
          </p:nvPr>
        </p:nvSpPr>
        <p:spPr>
          <a:xfrm>
            <a:off x="609600" y="1818104"/>
            <a:ext cx="5386917" cy="641349"/>
          </a:xfrm>
        </p:spPr>
        <p:txBody>
          <a:bodyPr anchor="b"/>
          <a:lstStyle>
            <a:lvl1pPr marL="0" indent="0">
              <a:buNone/>
              <a:defRPr sz="2400" b="1" baseline="0">
                <a:latin typeface="Montserrat" panose="020B060402020202020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459455"/>
            <a:ext cx="5386917" cy="3949700"/>
          </a:xfrm>
        </p:spPr>
        <p:txBody>
          <a:bodyPr/>
          <a:lstStyle>
            <a:lvl1pPr>
              <a:defRPr sz="2400">
                <a:latin typeface="Montserrat" panose="020B0604020202020204" charset="0"/>
              </a:defRPr>
            </a:lvl1pPr>
            <a:lvl2pPr>
              <a:defRPr sz="2133">
                <a:latin typeface="Montserrat" panose="020B0604020202020204" charset="0"/>
              </a:defRPr>
            </a:lvl2pPr>
            <a:lvl3pPr>
              <a:defRPr sz="1867">
                <a:latin typeface="Montserrat" panose="020B0604020202020204" charset="0"/>
              </a:defRPr>
            </a:lvl3pPr>
            <a:lvl4pPr>
              <a:defRPr sz="1600">
                <a:latin typeface="Montserrat" panose="020B0604020202020204" charset="0"/>
              </a:defRPr>
            </a:lvl4pPr>
            <a:lvl5pPr>
              <a:defRPr sz="1600">
                <a:latin typeface="Montserrat" panose="020B0604020202020204" charset="0"/>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0" y="1818104"/>
            <a:ext cx="5389033" cy="641349"/>
          </a:xfrm>
        </p:spPr>
        <p:txBody>
          <a:bodyPr anchor="b"/>
          <a:lstStyle>
            <a:lvl1pPr marL="0" indent="0">
              <a:buNone/>
              <a:defRPr sz="2400" b="1">
                <a:latin typeface="Montserrat" panose="020B060402020202020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0" y="2459455"/>
            <a:ext cx="5389033" cy="3949700"/>
          </a:xfrm>
        </p:spPr>
        <p:txBody>
          <a:bodyPr/>
          <a:lstStyle>
            <a:lvl1pPr>
              <a:defRPr sz="2400">
                <a:latin typeface="Montserrat" panose="020B0604020202020204" charset="0"/>
              </a:defRPr>
            </a:lvl1pPr>
            <a:lvl2pPr>
              <a:defRPr sz="2133">
                <a:latin typeface="Montserrat" panose="020B0604020202020204" charset="0"/>
              </a:defRPr>
            </a:lvl2pPr>
            <a:lvl3pPr>
              <a:defRPr sz="1867">
                <a:latin typeface="Montserrat" panose="020B0604020202020204" charset="0"/>
              </a:defRPr>
            </a:lvl3pPr>
            <a:lvl4pPr>
              <a:defRPr sz="1600">
                <a:latin typeface="Montserrat" panose="020B0604020202020204" charset="0"/>
              </a:defRPr>
            </a:lvl4pPr>
            <a:lvl5pPr>
              <a:defRPr sz="1600">
                <a:latin typeface="Montserrat" panose="020B0604020202020204" charset="0"/>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11306060" y="6170351"/>
            <a:ext cx="731600" cy="524800"/>
          </a:xfrm>
        </p:spPr>
        <p:txBody>
          <a:bodyPr/>
          <a:lstStyle/>
          <a:p>
            <a:fld id="{3F46AF33-03FF-4222-9AC9-126BC835F347}" type="slidenum">
              <a:rPr lang="en-US" smtClean="0"/>
              <a:t>‹#›</a:t>
            </a:fld>
            <a:endParaRPr lang="en-US"/>
          </a:p>
        </p:txBody>
      </p:sp>
      <p:cxnSp>
        <p:nvCxnSpPr>
          <p:cNvPr id="10" name="Shape 14"/>
          <p:cNvCxnSpPr/>
          <p:nvPr userDrawn="1"/>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13" y="113649"/>
            <a:ext cx="1587796" cy="563057"/>
          </a:xfrm>
          <a:prstGeom prst="rect">
            <a:avLst/>
          </a:prstGeom>
        </p:spPr>
      </p:pic>
    </p:spTree>
    <p:extLst>
      <p:ext uri="{BB962C8B-B14F-4D97-AF65-F5344CB8AC3E}">
        <p14:creationId xmlns:p14="http://schemas.microsoft.com/office/powerpoint/2010/main" val="3934606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5600" y="839084"/>
            <a:ext cx="11360800" cy="763600"/>
          </a:xfrm>
        </p:spPr>
        <p:txBody>
          <a:bodyPr/>
          <a:lstStyle>
            <a:lvl1pPr>
              <a:defRPr baseline="0">
                <a:latin typeface="Montserrat" panose="020B0604020202020204" charset="0"/>
              </a:defRPr>
            </a:lvl1pPr>
          </a:lstStyle>
          <a:p>
            <a:r>
              <a:rPr lang="en-US" dirty="0"/>
              <a:t>Click to edit Master title style</a:t>
            </a:r>
          </a:p>
        </p:txBody>
      </p:sp>
      <p:sp>
        <p:nvSpPr>
          <p:cNvPr id="4" name="Content Placeholder 3"/>
          <p:cNvSpPr>
            <a:spLocks noGrp="1"/>
          </p:cNvSpPr>
          <p:nvPr>
            <p:ph sz="half" idx="2"/>
          </p:nvPr>
        </p:nvSpPr>
        <p:spPr>
          <a:xfrm>
            <a:off x="6197600" y="1836469"/>
            <a:ext cx="5384800" cy="4525433"/>
          </a:xfrm>
        </p:spPr>
        <p:txBody>
          <a:bodyPr/>
          <a:lstStyle>
            <a:lvl1pPr>
              <a:defRPr sz="3733" baseline="0">
                <a:latin typeface="Montserrat" panose="020B0604020202020204" charset="0"/>
              </a:defRPr>
            </a:lvl1pPr>
            <a:lvl2pPr>
              <a:defRPr sz="3200" baseline="0">
                <a:latin typeface="Montserrat" panose="020B0604020202020204" charset="0"/>
              </a:defRPr>
            </a:lvl2pPr>
            <a:lvl3pPr>
              <a:defRPr sz="2667" baseline="0">
                <a:latin typeface="Montserrat" panose="020B0604020202020204" charset="0"/>
              </a:defRPr>
            </a:lvl3pPr>
            <a:lvl4pPr>
              <a:defRPr sz="2400" baseline="0">
                <a:latin typeface="Montserrat" panose="020B0604020202020204" charset="0"/>
              </a:defRPr>
            </a:lvl4pPr>
            <a:lvl5pPr>
              <a:defRPr sz="2400" baseline="0">
                <a:latin typeface="Montserrat" panose="020B060402020202020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9A86DB6-87D3-418E-9D22-2EFF1AAD3247}" type="slidenum">
              <a:rPr lang="en-US" smtClean="0"/>
              <a:t>‹#›</a:t>
            </a:fld>
            <a:endParaRPr lang="en-US"/>
          </a:p>
        </p:txBody>
      </p:sp>
      <p:cxnSp>
        <p:nvCxnSpPr>
          <p:cNvPr id="8" name="Shape 14"/>
          <p:cNvCxnSpPr/>
          <p:nvPr userDrawn="1"/>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sp>
        <p:nvSpPr>
          <p:cNvPr id="10" name="Content Placeholder 3"/>
          <p:cNvSpPr>
            <a:spLocks noGrp="1"/>
          </p:cNvSpPr>
          <p:nvPr>
            <p:ph sz="half" idx="13"/>
          </p:nvPr>
        </p:nvSpPr>
        <p:spPr>
          <a:xfrm>
            <a:off x="446568" y="1831742"/>
            <a:ext cx="5384800" cy="4525433"/>
          </a:xfrm>
        </p:spPr>
        <p:txBody>
          <a:bodyPr/>
          <a:lstStyle>
            <a:lvl1pPr>
              <a:defRPr sz="3733" baseline="0">
                <a:latin typeface="Montserrat" panose="020B0604020202020204" charset="0"/>
              </a:defRPr>
            </a:lvl1pPr>
            <a:lvl2pPr>
              <a:defRPr sz="3200" baseline="0">
                <a:latin typeface="Montserrat" panose="020B0604020202020204" charset="0"/>
              </a:defRPr>
            </a:lvl2pPr>
            <a:lvl3pPr>
              <a:defRPr sz="2667" baseline="0">
                <a:latin typeface="Montserrat" panose="020B0604020202020204" charset="0"/>
              </a:defRPr>
            </a:lvl3pPr>
            <a:lvl4pPr>
              <a:defRPr sz="2400" baseline="0">
                <a:latin typeface="Montserrat" panose="020B0604020202020204" charset="0"/>
              </a:defRPr>
            </a:lvl4pPr>
            <a:lvl5pPr>
              <a:defRPr sz="2400" baseline="0">
                <a:latin typeface="Montserrat" panose="020B060402020202020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13" y="113649"/>
            <a:ext cx="1587796" cy="563057"/>
          </a:xfrm>
          <a:prstGeom prst="rect">
            <a:avLst/>
          </a:prstGeom>
        </p:spPr>
      </p:pic>
    </p:spTree>
    <p:extLst>
      <p:ext uri="{BB962C8B-B14F-4D97-AF65-F5344CB8AC3E}">
        <p14:creationId xmlns:p14="http://schemas.microsoft.com/office/powerpoint/2010/main" val="4070842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821192"/>
            <a:ext cx="4011084" cy="1162049"/>
          </a:xfrm>
        </p:spPr>
        <p:txBody>
          <a:bodyPr anchor="b"/>
          <a:lstStyle>
            <a:lvl1pPr algn="l">
              <a:defRPr sz="2667" b="1" baseline="0">
                <a:latin typeface="Montserrat" panose="020B0604020202020204" charset="0"/>
              </a:defRPr>
            </a:lvl1pPr>
          </a:lstStyle>
          <a:p>
            <a:r>
              <a:rPr lang="en-US" dirty="0"/>
              <a:t>Click to edit Master title style</a:t>
            </a:r>
          </a:p>
        </p:txBody>
      </p:sp>
      <p:sp>
        <p:nvSpPr>
          <p:cNvPr id="3" name="Content Placeholder 2"/>
          <p:cNvSpPr>
            <a:spLocks noGrp="1"/>
          </p:cNvSpPr>
          <p:nvPr>
            <p:ph idx="1"/>
          </p:nvPr>
        </p:nvSpPr>
        <p:spPr>
          <a:xfrm>
            <a:off x="4766733" y="821191"/>
            <a:ext cx="6815667" cy="5852583"/>
          </a:xfrm>
        </p:spPr>
        <p:txBody>
          <a:bodyPr/>
          <a:lstStyle>
            <a:lvl1pPr>
              <a:defRPr sz="4267">
                <a:latin typeface="Montserrat" panose="020B0604020202020204" charset="0"/>
              </a:defRPr>
            </a:lvl1pPr>
            <a:lvl2pPr>
              <a:defRPr sz="3733">
                <a:latin typeface="Montserrat" panose="020B0604020202020204" charset="0"/>
              </a:defRPr>
            </a:lvl2pPr>
            <a:lvl3pPr>
              <a:defRPr sz="3200">
                <a:latin typeface="Montserrat" panose="020B0604020202020204" charset="0"/>
              </a:defRPr>
            </a:lvl3pPr>
            <a:lvl4pPr>
              <a:defRPr sz="2667">
                <a:latin typeface="Montserrat" panose="020B0604020202020204" charset="0"/>
              </a:defRPr>
            </a:lvl4pPr>
            <a:lvl5pPr>
              <a:defRPr sz="2667">
                <a:latin typeface="Montserrat" panose="020B0604020202020204" charset="0"/>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983240"/>
            <a:ext cx="4011084" cy="4690533"/>
          </a:xfrm>
        </p:spPr>
        <p:txBody>
          <a:bodyPr/>
          <a:lstStyle>
            <a:lvl1pPr marL="0" indent="0">
              <a:buNone/>
              <a:defRPr sz="1867">
                <a:latin typeface="Montserrat" panose="020B060402020202020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7" name="Slide Number Placeholder 6"/>
          <p:cNvSpPr>
            <a:spLocks noGrp="1"/>
          </p:cNvSpPr>
          <p:nvPr>
            <p:ph type="sldNum" sz="quarter" idx="12"/>
          </p:nvPr>
        </p:nvSpPr>
        <p:spPr>
          <a:xfrm>
            <a:off x="11296609" y="6189269"/>
            <a:ext cx="731600" cy="524800"/>
          </a:xfrm>
        </p:spPr>
        <p:txBody>
          <a:bodyPr/>
          <a:lstStyle>
            <a:lvl1pPr>
              <a:defRPr>
                <a:latin typeface="Montserrat" panose="020B0604020202020204" charset="0"/>
              </a:defRPr>
            </a:lvl1pPr>
          </a:lstStyle>
          <a:p>
            <a:fld id="{3F46AF33-03FF-4222-9AC9-126BC835F347}" type="slidenum">
              <a:rPr lang="en-US" smtClean="0"/>
              <a:pPr/>
              <a:t>‹#›</a:t>
            </a:fld>
            <a:endParaRPr lang="en-US" dirty="0"/>
          </a:p>
        </p:txBody>
      </p:sp>
      <p:cxnSp>
        <p:nvCxnSpPr>
          <p:cNvPr id="8" name="Shape 14"/>
          <p:cNvCxnSpPr/>
          <p:nvPr userDrawn="1"/>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13" y="113649"/>
            <a:ext cx="1587796" cy="563057"/>
          </a:xfrm>
          <a:prstGeom prst="rect">
            <a:avLst/>
          </a:prstGeom>
        </p:spPr>
      </p:pic>
    </p:spTree>
    <p:extLst>
      <p:ext uri="{BB962C8B-B14F-4D97-AF65-F5344CB8AC3E}">
        <p14:creationId xmlns:p14="http://schemas.microsoft.com/office/powerpoint/2010/main" val="2487689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178628"/>
            <a:ext cx="7315200" cy="567267"/>
          </a:xfrm>
        </p:spPr>
        <p:txBody>
          <a:bodyPr anchor="b"/>
          <a:lstStyle>
            <a:lvl1pPr algn="l">
              <a:defRPr sz="2667" b="1">
                <a:latin typeface="Montserrat" panose="020B0604020202020204" charset="0"/>
              </a:defRPr>
            </a:lvl1pPr>
          </a:lstStyle>
          <a:p>
            <a:r>
              <a:rPr lang="en-US" dirty="0"/>
              <a:t>Click to edit Master title style</a:t>
            </a:r>
          </a:p>
        </p:txBody>
      </p:sp>
      <p:sp>
        <p:nvSpPr>
          <p:cNvPr id="3" name="Picture Placeholder 2"/>
          <p:cNvSpPr>
            <a:spLocks noGrp="1"/>
          </p:cNvSpPr>
          <p:nvPr>
            <p:ph type="pic" idx="1"/>
          </p:nvPr>
        </p:nvSpPr>
        <p:spPr>
          <a:xfrm>
            <a:off x="2389717" y="991860"/>
            <a:ext cx="7315200" cy="4114800"/>
          </a:xfrm>
        </p:spPr>
        <p:txBody>
          <a:bodyPr/>
          <a:lstStyle>
            <a:lvl1pPr marL="0" indent="0">
              <a:buNone/>
              <a:defRPr sz="4267">
                <a:latin typeface="Montserrat" panose="020B060402020202020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745895"/>
            <a:ext cx="7315200" cy="804333"/>
          </a:xfrm>
        </p:spPr>
        <p:txBody>
          <a:bodyPr/>
          <a:lstStyle>
            <a:lvl1pPr marL="0" indent="0">
              <a:buNone/>
              <a:defRPr sz="1867">
                <a:latin typeface="Montserrat" panose="020B060402020202020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F46AF33-03FF-4222-9AC9-126BC835F347}" type="slidenum">
              <a:rPr lang="en-US" smtClean="0"/>
              <a:t>‹#›</a:t>
            </a:fld>
            <a:endParaRPr lang="en-US"/>
          </a:p>
        </p:txBody>
      </p:sp>
      <p:cxnSp>
        <p:nvCxnSpPr>
          <p:cNvPr id="8" name="Shape 14"/>
          <p:cNvCxnSpPr/>
          <p:nvPr userDrawn="1"/>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13" y="113649"/>
            <a:ext cx="1587796" cy="563057"/>
          </a:xfrm>
          <a:prstGeom prst="rect">
            <a:avLst/>
          </a:prstGeom>
        </p:spPr>
      </p:pic>
    </p:spTree>
    <p:extLst>
      <p:ext uri="{BB962C8B-B14F-4D97-AF65-F5344CB8AC3E}">
        <p14:creationId xmlns:p14="http://schemas.microsoft.com/office/powerpoint/2010/main" val="1949805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over Slide 1">
    <p:spTree>
      <p:nvGrpSpPr>
        <p:cNvPr id="1" name="Shape 17"/>
        <p:cNvGrpSpPr/>
        <p:nvPr/>
      </p:nvGrpSpPr>
      <p:grpSpPr>
        <a:xfrm>
          <a:off x="0" y="0"/>
          <a:ext cx="0" cy="0"/>
          <a:chOff x="0" y="0"/>
          <a:chExt cx="0" cy="0"/>
        </a:xfrm>
      </p:grpSpPr>
      <p:sp>
        <p:nvSpPr>
          <p:cNvPr id="18" name="Shape 18"/>
          <p:cNvSpPr/>
          <p:nvPr/>
        </p:nvSpPr>
        <p:spPr>
          <a:xfrm>
            <a:off x="367033" y="391833"/>
            <a:ext cx="11470400" cy="6102800"/>
          </a:xfrm>
          <a:prstGeom prst="rect">
            <a:avLst/>
          </a:prstGeom>
          <a:noFill/>
          <a:ln w="9525" cap="flat" cmpd="sng">
            <a:solidFill>
              <a:srgbClr val="EA9999"/>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2863829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ubheading">
    <p:bg>
      <p:bgPr>
        <a:solidFill>
          <a:srgbClr val="505FCC"/>
        </a:solidFill>
        <a:effectLst/>
      </p:bgPr>
    </p:bg>
    <p:spTree>
      <p:nvGrpSpPr>
        <p:cNvPr id="1" name="Shape 25"/>
        <p:cNvGrpSpPr/>
        <p:nvPr/>
      </p:nvGrpSpPr>
      <p:grpSpPr>
        <a:xfrm>
          <a:off x="0" y="0"/>
          <a:ext cx="0" cy="0"/>
          <a:chOff x="0" y="0"/>
          <a:chExt cx="0" cy="0"/>
        </a:xfrm>
      </p:grpSpPr>
      <p:sp>
        <p:nvSpPr>
          <p:cNvPr id="26" name="Shape 26"/>
          <p:cNvSpPr txBox="1">
            <a:spLocks noGrp="1"/>
          </p:cNvSpPr>
          <p:nvPr>
            <p:ph type="sldNum" idx="12"/>
          </p:nvPr>
        </p:nvSpPr>
        <p:spPr>
          <a:xfrm>
            <a:off x="11409044" y="6333133"/>
            <a:ext cx="731600" cy="524800"/>
          </a:xfrm>
          <a:prstGeom prst="rect">
            <a:avLst/>
          </a:prstGeom>
        </p:spPr>
        <p:txBody>
          <a:bodyPr lIns="91425" tIns="91425" rIns="91425" bIns="91425" anchor="ctr" anchorCtr="0">
            <a:noAutofit/>
          </a:bodyPr>
          <a:lstStyle/>
          <a:p>
            <a:fld id="{00000000-1234-1234-1234-123412341234}" type="slidenum">
              <a:rPr lang="en" sz="1733" smtClean="0"/>
              <a:pPr/>
              <a:t>‹#›</a:t>
            </a:fld>
            <a:endParaRPr lang="en" sz="1733"/>
          </a:p>
        </p:txBody>
      </p:sp>
      <p:sp>
        <p:nvSpPr>
          <p:cNvPr id="27" name="Shape 27"/>
          <p:cNvSpPr/>
          <p:nvPr/>
        </p:nvSpPr>
        <p:spPr>
          <a:xfrm>
            <a:off x="367033" y="391833"/>
            <a:ext cx="11470400" cy="6102800"/>
          </a:xfrm>
          <a:prstGeom prst="rect">
            <a:avLst/>
          </a:prstGeom>
          <a:noFill/>
          <a:ln w="9525" cap="flat" cmpd="sng">
            <a:solidFill>
              <a:srgbClr val="6FA8DC"/>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75447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600" y="924140"/>
            <a:ext cx="11360800" cy="763600"/>
          </a:xfrm>
        </p:spPr>
        <p:txBody>
          <a:bodyPr/>
          <a:lstStyle>
            <a:lvl1pPr>
              <a:defRPr baseline="0">
                <a:latin typeface="Montserrat" panose="020B0604020202020204" charset="0"/>
              </a:defRPr>
            </a:lvl1pPr>
          </a:lstStyle>
          <a:p>
            <a:r>
              <a:rPr lang="en-US" dirty="0"/>
              <a:t>Click to edit Master title style</a:t>
            </a:r>
          </a:p>
        </p:txBody>
      </p:sp>
      <p:sp>
        <p:nvSpPr>
          <p:cNvPr id="3" name="Content Placeholder 2"/>
          <p:cNvSpPr>
            <a:spLocks noGrp="1"/>
          </p:cNvSpPr>
          <p:nvPr>
            <p:ph sz="half" idx="1"/>
          </p:nvPr>
        </p:nvSpPr>
        <p:spPr>
          <a:xfrm>
            <a:off x="609600" y="1930976"/>
            <a:ext cx="10712893" cy="4525433"/>
          </a:xfrm>
        </p:spPr>
        <p:txBody>
          <a:bodyPr/>
          <a:lstStyle>
            <a:lvl1pPr>
              <a:defRPr sz="3733" baseline="0">
                <a:latin typeface="Montserrat" panose="020B0604020202020204" charset="0"/>
              </a:defRPr>
            </a:lvl1pPr>
            <a:lvl2pPr>
              <a:defRPr sz="3200" baseline="0">
                <a:latin typeface="Montserrat" panose="020B0604020202020204" charset="0"/>
              </a:defRPr>
            </a:lvl2pPr>
            <a:lvl3pPr>
              <a:defRPr sz="2667" baseline="0">
                <a:latin typeface="Montserrat" panose="020B0604020202020204" charset="0"/>
              </a:defRPr>
            </a:lvl3pPr>
            <a:lvl4pPr>
              <a:defRPr sz="2400" baseline="0">
                <a:latin typeface="Montserrat" panose="020B0604020202020204" charset="0"/>
              </a:defRPr>
            </a:lvl4pPr>
            <a:lvl5pPr>
              <a:defRPr sz="2400" baseline="0">
                <a:latin typeface="Montserrat" panose="020B0604020202020204" charset="0"/>
              </a:defRPr>
            </a:lvl5pPr>
            <a:lvl6pPr>
              <a:defRPr sz="2400"/>
            </a:lvl6pPr>
            <a:lvl7pPr>
              <a:defRPr sz="2400"/>
            </a:lvl7pPr>
            <a:lvl8pPr>
              <a:defRPr sz="2400"/>
            </a:lvl8pPr>
            <a:lvl9pPr>
              <a:defRPr sz="24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F46AF33-03FF-4222-9AC9-126BC835F347}" type="slidenum">
              <a:rPr lang="en-US" smtClean="0"/>
              <a:t>‹#›</a:t>
            </a:fld>
            <a:endParaRPr lang="en-US"/>
          </a:p>
        </p:txBody>
      </p:sp>
      <p:cxnSp>
        <p:nvCxnSpPr>
          <p:cNvPr id="8" name="Shape 14"/>
          <p:cNvCxnSpPr/>
          <p:nvPr userDrawn="1"/>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513" y="144716"/>
            <a:ext cx="1587796" cy="563057"/>
          </a:xfrm>
          <a:prstGeom prst="rect">
            <a:avLst/>
          </a:prstGeom>
        </p:spPr>
      </p:pic>
    </p:spTree>
    <p:extLst>
      <p:ext uri="{BB962C8B-B14F-4D97-AF65-F5344CB8AC3E}">
        <p14:creationId xmlns:p14="http://schemas.microsoft.com/office/powerpoint/2010/main" val="35247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3"/>
        <p:cNvGrpSpPr/>
        <p:nvPr/>
      </p:nvGrpSpPr>
      <p:grpSpPr>
        <a:xfrm>
          <a:off x="0" y="0"/>
          <a:ext cx="0" cy="0"/>
          <a:chOff x="0" y="0"/>
          <a:chExt cx="0" cy="0"/>
        </a:xfrm>
      </p:grpSpPr>
      <p:cxnSp>
        <p:nvCxnSpPr>
          <p:cNvPr id="14" name="Shape 14"/>
          <p:cNvCxnSpPr/>
          <p:nvPr/>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sp>
        <p:nvSpPr>
          <p:cNvPr id="5" name="Shape 6"/>
          <p:cNvSpPr txBox="1">
            <a:spLocks noGrp="1"/>
          </p:cNvSpPr>
          <p:nvPr>
            <p:ph type="title"/>
          </p:nvPr>
        </p:nvSpPr>
        <p:spPr>
          <a:xfrm>
            <a:off x="415600" y="999745"/>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3733" baseline="0">
                <a:solidFill>
                  <a:schemeClr val="dk1"/>
                </a:solidFill>
                <a:latin typeface="Montserrat" panose="020B0604020202020204" charset="0"/>
              </a:defRPr>
            </a:lvl1pPr>
            <a:lvl2pPr lvl="1">
              <a:spcBef>
                <a:spcPts val="0"/>
              </a:spcBef>
              <a:buClr>
                <a:schemeClr val="dk1"/>
              </a:buClr>
              <a:buSzPct val="100000"/>
              <a:buNone/>
              <a:defRPr sz="3733">
                <a:solidFill>
                  <a:schemeClr val="dk1"/>
                </a:solidFill>
              </a:defRPr>
            </a:lvl2pPr>
            <a:lvl3pPr lvl="2">
              <a:spcBef>
                <a:spcPts val="0"/>
              </a:spcBef>
              <a:buClr>
                <a:schemeClr val="dk1"/>
              </a:buClr>
              <a:buSzPct val="100000"/>
              <a:buNone/>
              <a:defRPr sz="3733">
                <a:solidFill>
                  <a:schemeClr val="dk1"/>
                </a:solidFill>
              </a:defRPr>
            </a:lvl3pPr>
            <a:lvl4pPr lvl="3">
              <a:spcBef>
                <a:spcPts val="0"/>
              </a:spcBef>
              <a:buClr>
                <a:schemeClr val="dk1"/>
              </a:buClr>
              <a:buSzPct val="100000"/>
              <a:buNone/>
              <a:defRPr sz="3733">
                <a:solidFill>
                  <a:schemeClr val="dk1"/>
                </a:solidFill>
              </a:defRPr>
            </a:lvl4pPr>
            <a:lvl5pPr lvl="4">
              <a:spcBef>
                <a:spcPts val="0"/>
              </a:spcBef>
              <a:buClr>
                <a:schemeClr val="dk1"/>
              </a:buClr>
              <a:buSzPct val="100000"/>
              <a:buNone/>
              <a:defRPr sz="3733">
                <a:solidFill>
                  <a:schemeClr val="dk1"/>
                </a:solidFill>
              </a:defRPr>
            </a:lvl5pPr>
            <a:lvl6pPr lvl="5">
              <a:spcBef>
                <a:spcPts val="0"/>
              </a:spcBef>
              <a:buClr>
                <a:schemeClr val="dk1"/>
              </a:buClr>
              <a:buSzPct val="100000"/>
              <a:buNone/>
              <a:defRPr sz="3733">
                <a:solidFill>
                  <a:schemeClr val="dk1"/>
                </a:solidFill>
              </a:defRPr>
            </a:lvl6pPr>
            <a:lvl7pPr lvl="6">
              <a:spcBef>
                <a:spcPts val="0"/>
              </a:spcBef>
              <a:buClr>
                <a:schemeClr val="dk1"/>
              </a:buClr>
              <a:buSzPct val="100000"/>
              <a:buNone/>
              <a:defRPr sz="3733">
                <a:solidFill>
                  <a:schemeClr val="dk1"/>
                </a:solidFill>
              </a:defRPr>
            </a:lvl7pPr>
            <a:lvl8pPr lvl="7">
              <a:spcBef>
                <a:spcPts val="0"/>
              </a:spcBef>
              <a:buClr>
                <a:schemeClr val="dk1"/>
              </a:buClr>
              <a:buSzPct val="100000"/>
              <a:buNone/>
              <a:defRPr sz="3733">
                <a:solidFill>
                  <a:schemeClr val="dk1"/>
                </a:solidFill>
              </a:defRPr>
            </a:lvl8pPr>
            <a:lvl9pPr lvl="8">
              <a:spcBef>
                <a:spcPts val="0"/>
              </a:spcBef>
              <a:buClr>
                <a:schemeClr val="dk1"/>
              </a:buClr>
              <a:buSzPct val="100000"/>
              <a:buNone/>
              <a:defRPr sz="3733">
                <a:solidFill>
                  <a:schemeClr val="dk1"/>
                </a:solidFill>
              </a:defRPr>
            </a:lvl9pPr>
          </a:lstStyle>
          <a:p>
            <a:endParaRP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513" y="144716"/>
            <a:ext cx="1587796" cy="563057"/>
          </a:xfrm>
          <a:prstGeom prst="rect">
            <a:avLst/>
          </a:prstGeom>
        </p:spPr>
      </p:pic>
    </p:spTree>
    <p:extLst>
      <p:ext uri="{BB962C8B-B14F-4D97-AF65-F5344CB8AC3E}">
        <p14:creationId xmlns:p14="http://schemas.microsoft.com/office/powerpoint/2010/main" val="117388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Blank">
    <p:spTree>
      <p:nvGrpSpPr>
        <p:cNvPr id="1" name="Shape 13"/>
        <p:cNvGrpSpPr/>
        <p:nvPr/>
      </p:nvGrpSpPr>
      <p:grpSpPr>
        <a:xfrm>
          <a:off x="0" y="0"/>
          <a:ext cx="0" cy="0"/>
          <a:chOff x="0" y="0"/>
          <a:chExt cx="0" cy="0"/>
        </a:xfrm>
      </p:grpSpPr>
      <p:cxnSp>
        <p:nvCxnSpPr>
          <p:cNvPr id="14" name="Shape 14"/>
          <p:cNvCxnSpPr/>
          <p:nvPr/>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pic>
        <p:nvPicPr>
          <p:cNvPr id="4" name="Picture 3">
            <a:extLst>
              <a:ext uri="{FF2B5EF4-FFF2-40B4-BE49-F238E27FC236}">
                <a16:creationId xmlns:a16="http://schemas.microsoft.com/office/drawing/2014/main" id="{CBE8F431-E9E6-4EF8-AC06-712C460F575D}"/>
              </a:ext>
            </a:extLst>
          </p:cNvPr>
          <p:cNvPicPr>
            <a:picLocks noChangeAspect="1"/>
          </p:cNvPicPr>
          <p:nvPr userDrawn="1"/>
        </p:nvPicPr>
        <p:blipFill>
          <a:blip r:embed="rId2"/>
          <a:stretch>
            <a:fillRect/>
          </a:stretch>
        </p:blipFill>
        <p:spPr>
          <a:xfrm>
            <a:off x="40502" y="42997"/>
            <a:ext cx="1692504" cy="697673"/>
          </a:xfrm>
          <a:prstGeom prst="rect">
            <a:avLst/>
          </a:prstGeom>
        </p:spPr>
      </p:pic>
    </p:spTree>
    <p:extLst>
      <p:ext uri="{BB962C8B-B14F-4D97-AF65-F5344CB8AC3E}">
        <p14:creationId xmlns:p14="http://schemas.microsoft.com/office/powerpoint/2010/main" val="155103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4C70-6E55-A306-7AB7-5FAD212D5DCA}"/>
              </a:ext>
            </a:extLst>
          </p:cNvPr>
          <p:cNvSpPr>
            <a:spLocks noGrp="1"/>
          </p:cNvSpPr>
          <p:nvPr>
            <p:ph type="title"/>
          </p:nvPr>
        </p:nvSpPr>
        <p:spPr>
          <a:xfrm>
            <a:off x="831850" y="1709738"/>
            <a:ext cx="10515600" cy="2852737"/>
          </a:xfrm>
        </p:spPr>
        <p:txBody>
          <a:bodyPr anchor="b"/>
          <a:lstStyle>
            <a:lvl1pPr>
              <a:defRPr sz="6000">
                <a:solidFill>
                  <a:srgbClr val="0070C0"/>
                </a:solidFill>
              </a:defRPr>
            </a:lvl1pPr>
          </a:lstStyle>
          <a:p>
            <a:r>
              <a:rPr lang="en-US"/>
              <a:t>Click to edit Master title style</a:t>
            </a:r>
          </a:p>
        </p:txBody>
      </p:sp>
      <p:sp>
        <p:nvSpPr>
          <p:cNvPr id="3" name="Text Placeholder 2">
            <a:extLst>
              <a:ext uri="{FF2B5EF4-FFF2-40B4-BE49-F238E27FC236}">
                <a16:creationId xmlns:a16="http://schemas.microsoft.com/office/drawing/2014/main" id="{3C6AA4CD-472C-48F8-17D3-7D72732473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53A86-3F5D-6411-74B0-44C2D9EA791C}"/>
              </a:ext>
            </a:extLst>
          </p:cNvPr>
          <p:cNvSpPr>
            <a:spLocks noGrp="1"/>
          </p:cNvSpPr>
          <p:nvPr>
            <p:ph type="dt" sz="half" idx="10"/>
          </p:nvPr>
        </p:nvSpPr>
        <p:spPr/>
        <p:txBody>
          <a:bodyPr/>
          <a:lstStyle/>
          <a:p>
            <a:fld id="{F9773405-2166-48E3-A0C4-A9A7076426B3}" type="datetimeFigureOut">
              <a:rPr lang="en-US" smtClean="0"/>
              <a:t>6/17/26</a:t>
            </a:fld>
            <a:endParaRPr lang="en-US"/>
          </a:p>
        </p:txBody>
      </p:sp>
      <p:sp>
        <p:nvSpPr>
          <p:cNvPr id="5" name="Footer Placeholder 4">
            <a:extLst>
              <a:ext uri="{FF2B5EF4-FFF2-40B4-BE49-F238E27FC236}">
                <a16:creationId xmlns:a16="http://schemas.microsoft.com/office/drawing/2014/main" id="{F31B34E0-8152-3471-6E20-006731B1B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AFCAF-D7A7-387E-5BB6-DCDC2A331658}"/>
              </a:ext>
            </a:extLst>
          </p:cNvPr>
          <p:cNvSpPr>
            <a:spLocks noGrp="1"/>
          </p:cNvSpPr>
          <p:nvPr>
            <p:ph type="sldNum" sz="quarter" idx="12"/>
          </p:nvPr>
        </p:nvSpPr>
        <p:spPr/>
        <p:txBody>
          <a:bodyPr/>
          <a:lstStyle/>
          <a:p>
            <a:pPr algn="r"/>
            <a:fld id="{00000000-1234-1234-1234-123412341234}" type="slidenum">
              <a:rPr lang="en" sz="1333" smtClean="0">
                <a:solidFill>
                  <a:schemeClr val="dk2"/>
                </a:solidFill>
              </a:rPr>
              <a:pPr algn="r"/>
              <a:t>‹#›</a:t>
            </a:fld>
            <a:endParaRPr lang="en" sz="1333">
              <a:solidFill>
                <a:schemeClr val="dk2"/>
              </a:solidFill>
            </a:endParaRPr>
          </a:p>
        </p:txBody>
      </p:sp>
      <p:pic>
        <p:nvPicPr>
          <p:cNvPr id="7" name="Picture 6">
            <a:extLst>
              <a:ext uri="{FF2B5EF4-FFF2-40B4-BE49-F238E27FC236}">
                <a16:creationId xmlns:a16="http://schemas.microsoft.com/office/drawing/2014/main" id="{7FC7B151-59AF-B5CC-54CB-0A76CC64C5C8}"/>
              </a:ext>
            </a:extLst>
          </p:cNvPr>
          <p:cNvPicPr>
            <a:picLocks noChangeAspect="1"/>
          </p:cNvPicPr>
          <p:nvPr userDrawn="1"/>
        </p:nvPicPr>
        <p:blipFill>
          <a:blip r:embed="rId2"/>
          <a:stretch>
            <a:fillRect/>
          </a:stretch>
        </p:blipFill>
        <p:spPr>
          <a:xfrm>
            <a:off x="40502" y="42997"/>
            <a:ext cx="1692504" cy="697673"/>
          </a:xfrm>
          <a:prstGeom prst="rect">
            <a:avLst/>
          </a:prstGeom>
        </p:spPr>
      </p:pic>
      <p:cxnSp>
        <p:nvCxnSpPr>
          <p:cNvPr id="8" name="Shape 14">
            <a:extLst>
              <a:ext uri="{FF2B5EF4-FFF2-40B4-BE49-F238E27FC236}">
                <a16:creationId xmlns:a16="http://schemas.microsoft.com/office/drawing/2014/main" id="{CBFEB1BF-C7C7-924F-50BF-747F35813B26}"/>
              </a:ext>
            </a:extLst>
          </p:cNvPr>
          <p:cNvCxnSpPr/>
          <p:nvPr userDrawn="1"/>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spTree>
    <p:extLst>
      <p:ext uri="{BB962C8B-B14F-4D97-AF65-F5344CB8AC3E}">
        <p14:creationId xmlns:p14="http://schemas.microsoft.com/office/powerpoint/2010/main" val="118765260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Blank">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2964440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5600" y="876887"/>
            <a:ext cx="11360800" cy="763600"/>
          </a:xfrm>
        </p:spPr>
        <p:txBody>
          <a:bodyPr/>
          <a:lstStyle>
            <a:lvl1pPr>
              <a:defRPr baseline="0">
                <a:latin typeface="Montserrat" panose="020B0604020202020204" charset="0"/>
              </a:defRPr>
            </a:lvl1pPr>
          </a:lstStyle>
          <a:p>
            <a:r>
              <a:rPr lang="en-US" dirty="0"/>
              <a:t>Click to edit Master title style</a:t>
            </a:r>
          </a:p>
        </p:txBody>
      </p:sp>
      <p:sp>
        <p:nvSpPr>
          <p:cNvPr id="3" name="Text Placeholder 2"/>
          <p:cNvSpPr>
            <a:spLocks noGrp="1"/>
          </p:cNvSpPr>
          <p:nvPr>
            <p:ph type="body" idx="1"/>
          </p:nvPr>
        </p:nvSpPr>
        <p:spPr>
          <a:xfrm>
            <a:off x="609600" y="1818104"/>
            <a:ext cx="5386917" cy="641349"/>
          </a:xfrm>
        </p:spPr>
        <p:txBody>
          <a:bodyPr anchor="b"/>
          <a:lstStyle>
            <a:lvl1pPr marL="0" indent="0">
              <a:buNone/>
              <a:defRPr sz="2400" b="1" baseline="0">
                <a:latin typeface="Montserrat" panose="020B060402020202020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459455"/>
            <a:ext cx="5386917" cy="3949700"/>
          </a:xfrm>
        </p:spPr>
        <p:txBody>
          <a:bodyPr/>
          <a:lstStyle>
            <a:lvl1pPr>
              <a:defRPr sz="2400">
                <a:latin typeface="Montserrat" panose="020B0604020202020204" charset="0"/>
              </a:defRPr>
            </a:lvl1pPr>
            <a:lvl2pPr>
              <a:defRPr sz="2133">
                <a:latin typeface="Montserrat" panose="020B0604020202020204" charset="0"/>
              </a:defRPr>
            </a:lvl2pPr>
            <a:lvl3pPr>
              <a:defRPr sz="1867">
                <a:latin typeface="Montserrat" panose="020B0604020202020204" charset="0"/>
              </a:defRPr>
            </a:lvl3pPr>
            <a:lvl4pPr>
              <a:defRPr sz="1600">
                <a:latin typeface="Montserrat" panose="020B0604020202020204" charset="0"/>
              </a:defRPr>
            </a:lvl4pPr>
            <a:lvl5pPr>
              <a:defRPr sz="1600">
                <a:latin typeface="Montserrat" panose="020B0604020202020204" charset="0"/>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0" y="1818104"/>
            <a:ext cx="5389033" cy="641349"/>
          </a:xfrm>
        </p:spPr>
        <p:txBody>
          <a:bodyPr anchor="b"/>
          <a:lstStyle>
            <a:lvl1pPr marL="0" indent="0">
              <a:buNone/>
              <a:defRPr sz="2400" b="1">
                <a:latin typeface="Montserrat" panose="020B060402020202020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0" y="2459455"/>
            <a:ext cx="5389033" cy="3949700"/>
          </a:xfrm>
        </p:spPr>
        <p:txBody>
          <a:bodyPr/>
          <a:lstStyle>
            <a:lvl1pPr>
              <a:defRPr sz="2400">
                <a:latin typeface="Montserrat" panose="020B0604020202020204" charset="0"/>
              </a:defRPr>
            </a:lvl1pPr>
            <a:lvl2pPr>
              <a:defRPr sz="2133">
                <a:latin typeface="Montserrat" panose="020B0604020202020204" charset="0"/>
              </a:defRPr>
            </a:lvl2pPr>
            <a:lvl3pPr>
              <a:defRPr sz="1867">
                <a:latin typeface="Montserrat" panose="020B0604020202020204" charset="0"/>
              </a:defRPr>
            </a:lvl3pPr>
            <a:lvl4pPr>
              <a:defRPr sz="1600">
                <a:latin typeface="Montserrat" panose="020B0604020202020204" charset="0"/>
              </a:defRPr>
            </a:lvl4pPr>
            <a:lvl5pPr>
              <a:defRPr sz="1600">
                <a:latin typeface="Montserrat" panose="020B0604020202020204" charset="0"/>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11306060" y="6170351"/>
            <a:ext cx="731600" cy="524800"/>
          </a:xfrm>
        </p:spPr>
        <p:txBody>
          <a:bodyPr/>
          <a:lstStyle/>
          <a:p>
            <a:fld id="{3F46AF33-03FF-4222-9AC9-126BC835F347}" type="slidenum">
              <a:rPr lang="en-US" smtClean="0"/>
              <a:t>‹#›</a:t>
            </a:fld>
            <a:endParaRPr lang="en-US"/>
          </a:p>
        </p:txBody>
      </p:sp>
      <p:cxnSp>
        <p:nvCxnSpPr>
          <p:cNvPr id="10" name="Shape 14"/>
          <p:cNvCxnSpPr/>
          <p:nvPr userDrawn="1"/>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513" y="144716"/>
            <a:ext cx="1587796" cy="563057"/>
          </a:xfrm>
          <a:prstGeom prst="rect">
            <a:avLst/>
          </a:prstGeom>
        </p:spPr>
      </p:pic>
    </p:spTree>
    <p:extLst>
      <p:ext uri="{BB962C8B-B14F-4D97-AF65-F5344CB8AC3E}">
        <p14:creationId xmlns:p14="http://schemas.microsoft.com/office/powerpoint/2010/main" val="3938362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5600" y="839084"/>
            <a:ext cx="11360800" cy="763600"/>
          </a:xfrm>
        </p:spPr>
        <p:txBody>
          <a:bodyPr/>
          <a:lstStyle>
            <a:lvl1pPr>
              <a:defRPr baseline="0">
                <a:latin typeface="Montserrat" panose="020B0604020202020204" charset="0"/>
              </a:defRPr>
            </a:lvl1pPr>
          </a:lstStyle>
          <a:p>
            <a:r>
              <a:rPr lang="en-US" dirty="0"/>
              <a:t>Click to edit Master title style</a:t>
            </a:r>
          </a:p>
        </p:txBody>
      </p:sp>
      <p:sp>
        <p:nvSpPr>
          <p:cNvPr id="4" name="Content Placeholder 3"/>
          <p:cNvSpPr>
            <a:spLocks noGrp="1"/>
          </p:cNvSpPr>
          <p:nvPr>
            <p:ph sz="half" idx="2"/>
          </p:nvPr>
        </p:nvSpPr>
        <p:spPr>
          <a:xfrm>
            <a:off x="6197600" y="1836469"/>
            <a:ext cx="5384800" cy="4525433"/>
          </a:xfrm>
        </p:spPr>
        <p:txBody>
          <a:bodyPr/>
          <a:lstStyle>
            <a:lvl1pPr>
              <a:defRPr sz="3733" baseline="0">
                <a:latin typeface="Montserrat" panose="020B0604020202020204" charset="0"/>
              </a:defRPr>
            </a:lvl1pPr>
            <a:lvl2pPr>
              <a:defRPr sz="3200" baseline="0">
                <a:latin typeface="Montserrat" panose="020B0604020202020204" charset="0"/>
              </a:defRPr>
            </a:lvl2pPr>
            <a:lvl3pPr>
              <a:defRPr sz="2667" baseline="0">
                <a:latin typeface="Montserrat" panose="020B0604020202020204" charset="0"/>
              </a:defRPr>
            </a:lvl3pPr>
            <a:lvl4pPr>
              <a:defRPr sz="2400" baseline="0">
                <a:latin typeface="Montserrat" panose="020B0604020202020204" charset="0"/>
              </a:defRPr>
            </a:lvl4pPr>
            <a:lvl5pPr>
              <a:defRPr sz="2400" baseline="0">
                <a:latin typeface="Montserrat" panose="020B060402020202020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9A86DB6-87D3-418E-9D22-2EFF1AAD3247}" type="slidenum">
              <a:rPr lang="en-US" smtClean="0"/>
              <a:t>‹#›</a:t>
            </a:fld>
            <a:endParaRPr lang="en-US"/>
          </a:p>
        </p:txBody>
      </p:sp>
      <p:cxnSp>
        <p:nvCxnSpPr>
          <p:cNvPr id="8" name="Shape 14"/>
          <p:cNvCxnSpPr/>
          <p:nvPr userDrawn="1"/>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sp>
        <p:nvSpPr>
          <p:cNvPr id="10" name="Content Placeholder 3"/>
          <p:cNvSpPr>
            <a:spLocks noGrp="1"/>
          </p:cNvSpPr>
          <p:nvPr>
            <p:ph sz="half" idx="13"/>
          </p:nvPr>
        </p:nvSpPr>
        <p:spPr>
          <a:xfrm>
            <a:off x="446568" y="1831742"/>
            <a:ext cx="5384800" cy="4525433"/>
          </a:xfrm>
        </p:spPr>
        <p:txBody>
          <a:bodyPr/>
          <a:lstStyle>
            <a:lvl1pPr>
              <a:defRPr sz="3733" baseline="0">
                <a:latin typeface="Montserrat" panose="020B0604020202020204" charset="0"/>
              </a:defRPr>
            </a:lvl1pPr>
            <a:lvl2pPr>
              <a:defRPr sz="3200" baseline="0">
                <a:latin typeface="Montserrat" panose="020B0604020202020204" charset="0"/>
              </a:defRPr>
            </a:lvl2pPr>
            <a:lvl3pPr>
              <a:defRPr sz="2667" baseline="0">
                <a:latin typeface="Montserrat" panose="020B0604020202020204" charset="0"/>
              </a:defRPr>
            </a:lvl3pPr>
            <a:lvl4pPr>
              <a:defRPr sz="2400" baseline="0">
                <a:latin typeface="Montserrat" panose="020B0604020202020204" charset="0"/>
              </a:defRPr>
            </a:lvl4pPr>
            <a:lvl5pPr>
              <a:defRPr sz="2400" baseline="0">
                <a:latin typeface="Montserrat" panose="020B060402020202020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513" y="144716"/>
            <a:ext cx="1587796" cy="563057"/>
          </a:xfrm>
          <a:prstGeom prst="rect">
            <a:avLst/>
          </a:prstGeom>
        </p:spPr>
      </p:pic>
    </p:spTree>
    <p:extLst>
      <p:ext uri="{BB962C8B-B14F-4D97-AF65-F5344CB8AC3E}">
        <p14:creationId xmlns:p14="http://schemas.microsoft.com/office/powerpoint/2010/main" val="230719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821192"/>
            <a:ext cx="4011084" cy="1162049"/>
          </a:xfrm>
        </p:spPr>
        <p:txBody>
          <a:bodyPr anchor="b"/>
          <a:lstStyle>
            <a:lvl1pPr algn="l">
              <a:defRPr sz="2667" b="1" baseline="0">
                <a:latin typeface="Montserrat" panose="020B0604020202020204" charset="0"/>
              </a:defRPr>
            </a:lvl1pPr>
          </a:lstStyle>
          <a:p>
            <a:r>
              <a:rPr lang="en-US" dirty="0"/>
              <a:t>Click to edit Master title style</a:t>
            </a:r>
          </a:p>
        </p:txBody>
      </p:sp>
      <p:sp>
        <p:nvSpPr>
          <p:cNvPr id="3" name="Content Placeholder 2"/>
          <p:cNvSpPr>
            <a:spLocks noGrp="1"/>
          </p:cNvSpPr>
          <p:nvPr>
            <p:ph idx="1"/>
          </p:nvPr>
        </p:nvSpPr>
        <p:spPr>
          <a:xfrm>
            <a:off x="4766733" y="821191"/>
            <a:ext cx="6815667" cy="5852583"/>
          </a:xfrm>
        </p:spPr>
        <p:txBody>
          <a:bodyPr/>
          <a:lstStyle>
            <a:lvl1pPr>
              <a:defRPr sz="4267">
                <a:latin typeface="Montserrat" panose="020B0604020202020204" charset="0"/>
              </a:defRPr>
            </a:lvl1pPr>
            <a:lvl2pPr>
              <a:defRPr sz="3733">
                <a:latin typeface="Montserrat" panose="020B0604020202020204" charset="0"/>
              </a:defRPr>
            </a:lvl2pPr>
            <a:lvl3pPr>
              <a:defRPr sz="3200">
                <a:latin typeface="Montserrat" panose="020B0604020202020204" charset="0"/>
              </a:defRPr>
            </a:lvl3pPr>
            <a:lvl4pPr>
              <a:defRPr sz="2667">
                <a:latin typeface="Montserrat" panose="020B0604020202020204" charset="0"/>
              </a:defRPr>
            </a:lvl4pPr>
            <a:lvl5pPr>
              <a:defRPr sz="2667">
                <a:latin typeface="Montserrat" panose="020B0604020202020204" charset="0"/>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983240"/>
            <a:ext cx="4011084" cy="4690533"/>
          </a:xfrm>
        </p:spPr>
        <p:txBody>
          <a:bodyPr/>
          <a:lstStyle>
            <a:lvl1pPr marL="0" indent="0">
              <a:buNone/>
              <a:defRPr sz="1867">
                <a:latin typeface="Montserrat" panose="020B060402020202020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7" name="Slide Number Placeholder 6"/>
          <p:cNvSpPr>
            <a:spLocks noGrp="1"/>
          </p:cNvSpPr>
          <p:nvPr>
            <p:ph type="sldNum" sz="quarter" idx="12"/>
          </p:nvPr>
        </p:nvSpPr>
        <p:spPr>
          <a:xfrm>
            <a:off x="11296609" y="6189269"/>
            <a:ext cx="731600" cy="524800"/>
          </a:xfrm>
        </p:spPr>
        <p:txBody>
          <a:bodyPr/>
          <a:lstStyle>
            <a:lvl1pPr>
              <a:defRPr>
                <a:latin typeface="Montserrat" panose="020B0604020202020204" charset="0"/>
              </a:defRPr>
            </a:lvl1pPr>
          </a:lstStyle>
          <a:p>
            <a:fld id="{3F46AF33-03FF-4222-9AC9-126BC835F347}" type="slidenum">
              <a:rPr lang="en-US" smtClean="0"/>
              <a:pPr/>
              <a:t>‹#›</a:t>
            </a:fld>
            <a:endParaRPr lang="en-US" dirty="0"/>
          </a:p>
        </p:txBody>
      </p:sp>
      <p:cxnSp>
        <p:nvCxnSpPr>
          <p:cNvPr id="8" name="Shape 14"/>
          <p:cNvCxnSpPr/>
          <p:nvPr userDrawn="1"/>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513" y="144716"/>
            <a:ext cx="1587796" cy="563057"/>
          </a:xfrm>
          <a:prstGeom prst="rect">
            <a:avLst/>
          </a:prstGeom>
        </p:spPr>
      </p:pic>
    </p:spTree>
    <p:extLst>
      <p:ext uri="{BB962C8B-B14F-4D97-AF65-F5344CB8AC3E}">
        <p14:creationId xmlns:p14="http://schemas.microsoft.com/office/powerpoint/2010/main" val="10730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178628"/>
            <a:ext cx="7315200" cy="567267"/>
          </a:xfrm>
        </p:spPr>
        <p:txBody>
          <a:bodyPr anchor="b"/>
          <a:lstStyle>
            <a:lvl1pPr algn="l">
              <a:defRPr sz="2667" b="1">
                <a:latin typeface="Montserrat" panose="020B0604020202020204" charset="0"/>
              </a:defRPr>
            </a:lvl1pPr>
          </a:lstStyle>
          <a:p>
            <a:r>
              <a:rPr lang="en-US" dirty="0"/>
              <a:t>Click to edit Master title style</a:t>
            </a:r>
          </a:p>
        </p:txBody>
      </p:sp>
      <p:sp>
        <p:nvSpPr>
          <p:cNvPr id="3" name="Picture Placeholder 2"/>
          <p:cNvSpPr>
            <a:spLocks noGrp="1"/>
          </p:cNvSpPr>
          <p:nvPr>
            <p:ph type="pic" idx="1"/>
          </p:nvPr>
        </p:nvSpPr>
        <p:spPr>
          <a:xfrm>
            <a:off x="2389717" y="991860"/>
            <a:ext cx="7315200" cy="4114800"/>
          </a:xfrm>
        </p:spPr>
        <p:txBody>
          <a:bodyPr/>
          <a:lstStyle>
            <a:lvl1pPr marL="0" indent="0">
              <a:buNone/>
              <a:defRPr sz="4267">
                <a:latin typeface="Montserrat" panose="020B060402020202020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745895"/>
            <a:ext cx="7315200" cy="804333"/>
          </a:xfrm>
        </p:spPr>
        <p:txBody>
          <a:bodyPr/>
          <a:lstStyle>
            <a:lvl1pPr marL="0" indent="0">
              <a:buNone/>
              <a:defRPr sz="1867">
                <a:latin typeface="Montserrat" panose="020B060402020202020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F46AF33-03FF-4222-9AC9-126BC835F347}" type="slidenum">
              <a:rPr lang="en-US" smtClean="0"/>
              <a:t>‹#›</a:t>
            </a:fld>
            <a:endParaRPr lang="en-US"/>
          </a:p>
        </p:txBody>
      </p:sp>
      <p:cxnSp>
        <p:nvCxnSpPr>
          <p:cNvPr id="8" name="Shape 14"/>
          <p:cNvCxnSpPr/>
          <p:nvPr userDrawn="1"/>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513" y="144716"/>
            <a:ext cx="1587796" cy="563057"/>
          </a:xfrm>
          <a:prstGeom prst="rect">
            <a:avLst/>
          </a:prstGeom>
        </p:spPr>
      </p:pic>
    </p:spTree>
    <p:extLst>
      <p:ext uri="{BB962C8B-B14F-4D97-AF65-F5344CB8AC3E}">
        <p14:creationId xmlns:p14="http://schemas.microsoft.com/office/powerpoint/2010/main" val="210018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F30CC-D424-33E7-830D-D068B56568F2}"/>
              </a:ext>
            </a:extLst>
          </p:cNvPr>
          <p:cNvSpPr>
            <a:spLocks noGrp="1"/>
          </p:cNvSpPr>
          <p:nvPr>
            <p:ph type="title"/>
          </p:nvPr>
        </p:nvSpPr>
        <p:spPr>
          <a:xfrm>
            <a:off x="838200" y="790693"/>
            <a:ext cx="10515600" cy="1009919"/>
          </a:xfrm>
        </p:spPr>
        <p:txBody>
          <a:bodyPr/>
          <a:lstStyle>
            <a:lvl1pPr>
              <a:defRPr>
                <a:solidFill>
                  <a:srgbClr val="0070C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0A0FC9-5102-6111-9250-75745A97A5CA}"/>
              </a:ext>
            </a:extLst>
          </p:cNvPr>
          <p:cNvSpPr>
            <a:spLocks noGrp="1"/>
          </p:cNvSpPr>
          <p:nvPr>
            <p:ph sz="half" idx="1"/>
          </p:nvPr>
        </p:nvSpPr>
        <p:spPr>
          <a:xfrm>
            <a:off x="838200" y="1979999"/>
            <a:ext cx="5181600" cy="4196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789A6D-5140-318A-6169-C1042674C09E}"/>
              </a:ext>
            </a:extLst>
          </p:cNvPr>
          <p:cNvSpPr>
            <a:spLocks noGrp="1"/>
          </p:cNvSpPr>
          <p:nvPr>
            <p:ph sz="half" idx="2"/>
          </p:nvPr>
        </p:nvSpPr>
        <p:spPr>
          <a:xfrm>
            <a:off x="6172200" y="1979997"/>
            <a:ext cx="5181600" cy="4196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B0E06F-35A3-FE27-134A-EB9622A74C3E}"/>
              </a:ext>
            </a:extLst>
          </p:cNvPr>
          <p:cNvSpPr>
            <a:spLocks noGrp="1"/>
          </p:cNvSpPr>
          <p:nvPr>
            <p:ph type="dt" sz="half" idx="10"/>
          </p:nvPr>
        </p:nvSpPr>
        <p:spPr/>
        <p:txBody>
          <a:bodyPr/>
          <a:lstStyle/>
          <a:p>
            <a:fld id="{F9773405-2166-48E3-A0C4-A9A7076426B3}" type="datetimeFigureOut">
              <a:rPr lang="en-US" smtClean="0"/>
              <a:t>6/17/26</a:t>
            </a:fld>
            <a:endParaRPr lang="en-US"/>
          </a:p>
        </p:txBody>
      </p:sp>
      <p:sp>
        <p:nvSpPr>
          <p:cNvPr id="6" name="Footer Placeholder 5">
            <a:extLst>
              <a:ext uri="{FF2B5EF4-FFF2-40B4-BE49-F238E27FC236}">
                <a16:creationId xmlns:a16="http://schemas.microsoft.com/office/drawing/2014/main" id="{B6E6F353-222B-525A-7A1A-F5C14B6ECB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98D7F-D42F-EC6B-2999-F463AD4EC17A}"/>
              </a:ext>
            </a:extLst>
          </p:cNvPr>
          <p:cNvSpPr>
            <a:spLocks noGrp="1"/>
          </p:cNvSpPr>
          <p:nvPr>
            <p:ph type="sldNum" sz="quarter" idx="12"/>
          </p:nvPr>
        </p:nvSpPr>
        <p:spPr/>
        <p:txBody>
          <a:bodyPr/>
          <a:lstStyle/>
          <a:p>
            <a:pPr algn="r"/>
            <a:fld id="{00000000-1234-1234-1234-123412341234}" type="slidenum">
              <a:rPr lang="en" sz="1333" smtClean="0">
                <a:solidFill>
                  <a:schemeClr val="dk2"/>
                </a:solidFill>
              </a:rPr>
              <a:pPr algn="r"/>
              <a:t>‹#›</a:t>
            </a:fld>
            <a:endParaRPr lang="en" sz="1333">
              <a:solidFill>
                <a:schemeClr val="dk2"/>
              </a:solidFill>
            </a:endParaRPr>
          </a:p>
        </p:txBody>
      </p:sp>
      <p:pic>
        <p:nvPicPr>
          <p:cNvPr id="8" name="Picture 7">
            <a:extLst>
              <a:ext uri="{FF2B5EF4-FFF2-40B4-BE49-F238E27FC236}">
                <a16:creationId xmlns:a16="http://schemas.microsoft.com/office/drawing/2014/main" id="{5813A644-5426-B6D8-653A-2E8911C7ECBC}"/>
              </a:ext>
            </a:extLst>
          </p:cNvPr>
          <p:cNvPicPr>
            <a:picLocks noChangeAspect="1"/>
          </p:cNvPicPr>
          <p:nvPr userDrawn="1"/>
        </p:nvPicPr>
        <p:blipFill>
          <a:blip r:embed="rId2"/>
          <a:stretch>
            <a:fillRect/>
          </a:stretch>
        </p:blipFill>
        <p:spPr>
          <a:xfrm>
            <a:off x="40502" y="42997"/>
            <a:ext cx="1692504" cy="697673"/>
          </a:xfrm>
          <a:prstGeom prst="rect">
            <a:avLst/>
          </a:prstGeom>
        </p:spPr>
      </p:pic>
      <p:cxnSp>
        <p:nvCxnSpPr>
          <p:cNvPr id="9" name="Shape 14">
            <a:extLst>
              <a:ext uri="{FF2B5EF4-FFF2-40B4-BE49-F238E27FC236}">
                <a16:creationId xmlns:a16="http://schemas.microsoft.com/office/drawing/2014/main" id="{900B5C78-5003-143D-43E7-24B8F7D1D158}"/>
              </a:ext>
            </a:extLst>
          </p:cNvPr>
          <p:cNvCxnSpPr/>
          <p:nvPr userDrawn="1"/>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spTree>
    <p:extLst>
      <p:ext uri="{BB962C8B-B14F-4D97-AF65-F5344CB8AC3E}">
        <p14:creationId xmlns:p14="http://schemas.microsoft.com/office/powerpoint/2010/main" val="307413885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7818-211A-DAA3-11B6-4A4FB3E9A9A4}"/>
              </a:ext>
            </a:extLst>
          </p:cNvPr>
          <p:cNvSpPr>
            <a:spLocks noGrp="1"/>
          </p:cNvSpPr>
          <p:nvPr>
            <p:ph type="title"/>
          </p:nvPr>
        </p:nvSpPr>
        <p:spPr>
          <a:xfrm>
            <a:off x="839788" y="790693"/>
            <a:ext cx="10515600" cy="963290"/>
          </a:xfrm>
        </p:spPr>
        <p:txBody>
          <a:bodyPr/>
          <a:lstStyle>
            <a:lvl1pPr>
              <a:defRPr>
                <a:solidFill>
                  <a:srgbClr val="0070C0"/>
                </a:solidFill>
              </a:defRPr>
            </a:lvl1pPr>
          </a:lstStyle>
          <a:p>
            <a:r>
              <a:rPr lang="en-US"/>
              <a:t>Click to edit Master title style</a:t>
            </a:r>
          </a:p>
        </p:txBody>
      </p:sp>
      <p:sp>
        <p:nvSpPr>
          <p:cNvPr id="3" name="Text Placeholder 2">
            <a:extLst>
              <a:ext uri="{FF2B5EF4-FFF2-40B4-BE49-F238E27FC236}">
                <a16:creationId xmlns:a16="http://schemas.microsoft.com/office/drawing/2014/main" id="{0AAFF8C4-399F-6BB9-B7FB-34F18C893B06}"/>
              </a:ext>
            </a:extLst>
          </p:cNvPr>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03C5A2-D196-AFCE-E3C5-EE9C6B4224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DC04C0-D823-0EF9-1340-F042A0FE8ED6}"/>
              </a:ext>
            </a:extLst>
          </p:cNvPr>
          <p:cNvSpPr>
            <a:spLocks noGrp="1"/>
          </p:cNvSpPr>
          <p:nvPr>
            <p:ph type="body" sz="quarter" idx="3"/>
          </p:nvPr>
        </p:nvSpPr>
        <p:spPr>
          <a:xfrm>
            <a:off x="6172200" y="1857373"/>
            <a:ext cx="5183188"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62A29A-5A20-FE9C-8E30-F4AB0E44D4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E3F95-B81D-9D46-6155-D517BA129246}"/>
              </a:ext>
            </a:extLst>
          </p:cNvPr>
          <p:cNvSpPr>
            <a:spLocks noGrp="1"/>
          </p:cNvSpPr>
          <p:nvPr>
            <p:ph type="dt" sz="half" idx="10"/>
          </p:nvPr>
        </p:nvSpPr>
        <p:spPr/>
        <p:txBody>
          <a:bodyPr/>
          <a:lstStyle/>
          <a:p>
            <a:fld id="{F9773405-2166-48E3-A0C4-A9A7076426B3}" type="datetimeFigureOut">
              <a:rPr lang="en-US" smtClean="0"/>
              <a:t>6/17/26</a:t>
            </a:fld>
            <a:endParaRPr lang="en-US"/>
          </a:p>
        </p:txBody>
      </p:sp>
      <p:sp>
        <p:nvSpPr>
          <p:cNvPr id="8" name="Footer Placeholder 7">
            <a:extLst>
              <a:ext uri="{FF2B5EF4-FFF2-40B4-BE49-F238E27FC236}">
                <a16:creationId xmlns:a16="http://schemas.microsoft.com/office/drawing/2014/main" id="{6F80BE58-19FF-BF39-C039-1B90FDF398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B6049F-4084-7603-0478-F0361ADC7E5E}"/>
              </a:ext>
            </a:extLst>
          </p:cNvPr>
          <p:cNvSpPr>
            <a:spLocks noGrp="1"/>
          </p:cNvSpPr>
          <p:nvPr>
            <p:ph type="sldNum" sz="quarter" idx="12"/>
          </p:nvPr>
        </p:nvSpPr>
        <p:spPr/>
        <p:txBody>
          <a:bodyPr/>
          <a:lstStyle/>
          <a:p>
            <a:pPr algn="r"/>
            <a:fld id="{00000000-1234-1234-1234-123412341234}" type="slidenum">
              <a:rPr lang="en" sz="1333" smtClean="0">
                <a:solidFill>
                  <a:schemeClr val="dk2"/>
                </a:solidFill>
              </a:rPr>
              <a:pPr algn="r"/>
              <a:t>‹#›</a:t>
            </a:fld>
            <a:endParaRPr lang="en" sz="1333">
              <a:solidFill>
                <a:schemeClr val="dk2"/>
              </a:solidFill>
            </a:endParaRPr>
          </a:p>
        </p:txBody>
      </p:sp>
      <p:pic>
        <p:nvPicPr>
          <p:cNvPr id="10" name="Picture 9">
            <a:extLst>
              <a:ext uri="{FF2B5EF4-FFF2-40B4-BE49-F238E27FC236}">
                <a16:creationId xmlns:a16="http://schemas.microsoft.com/office/drawing/2014/main" id="{1FF47F05-3ADD-61F9-8372-541DF939AE95}"/>
              </a:ext>
            </a:extLst>
          </p:cNvPr>
          <p:cNvPicPr>
            <a:picLocks noChangeAspect="1"/>
          </p:cNvPicPr>
          <p:nvPr userDrawn="1"/>
        </p:nvPicPr>
        <p:blipFill>
          <a:blip r:embed="rId2"/>
          <a:stretch>
            <a:fillRect/>
          </a:stretch>
        </p:blipFill>
        <p:spPr>
          <a:xfrm>
            <a:off x="40502" y="42997"/>
            <a:ext cx="1692504" cy="697673"/>
          </a:xfrm>
          <a:prstGeom prst="rect">
            <a:avLst/>
          </a:prstGeom>
        </p:spPr>
      </p:pic>
      <p:cxnSp>
        <p:nvCxnSpPr>
          <p:cNvPr id="11" name="Shape 14">
            <a:extLst>
              <a:ext uri="{FF2B5EF4-FFF2-40B4-BE49-F238E27FC236}">
                <a16:creationId xmlns:a16="http://schemas.microsoft.com/office/drawing/2014/main" id="{8D92D38C-B48C-1327-F422-B97ACA4E4EE2}"/>
              </a:ext>
            </a:extLst>
          </p:cNvPr>
          <p:cNvCxnSpPr/>
          <p:nvPr userDrawn="1"/>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spTree>
    <p:extLst>
      <p:ext uri="{BB962C8B-B14F-4D97-AF65-F5344CB8AC3E}">
        <p14:creationId xmlns:p14="http://schemas.microsoft.com/office/powerpoint/2010/main" val="3613603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48FA0-29F1-A3B7-A685-6D60819CF3B9}"/>
              </a:ext>
            </a:extLst>
          </p:cNvPr>
          <p:cNvSpPr>
            <a:spLocks noGrp="1"/>
          </p:cNvSpPr>
          <p:nvPr>
            <p:ph type="title"/>
          </p:nvPr>
        </p:nvSpPr>
        <p:spPr>
          <a:xfrm>
            <a:off x="838200" y="790693"/>
            <a:ext cx="10515600" cy="1038107"/>
          </a:xfrm>
        </p:spPr>
        <p:txBody>
          <a:bodyPr/>
          <a:lstStyle>
            <a:lvl1pPr>
              <a:defRPr>
                <a:solidFill>
                  <a:srgbClr val="0070C0"/>
                </a:solidFill>
              </a:defRPr>
            </a:lvl1pPr>
          </a:lstStyle>
          <a:p>
            <a:r>
              <a:rPr lang="en-US"/>
              <a:t>Click to edit Master title style</a:t>
            </a:r>
          </a:p>
        </p:txBody>
      </p:sp>
      <p:sp>
        <p:nvSpPr>
          <p:cNvPr id="3" name="Date Placeholder 2">
            <a:extLst>
              <a:ext uri="{FF2B5EF4-FFF2-40B4-BE49-F238E27FC236}">
                <a16:creationId xmlns:a16="http://schemas.microsoft.com/office/drawing/2014/main" id="{1A282AED-394C-2B96-3881-55D03A81D6E3}"/>
              </a:ext>
            </a:extLst>
          </p:cNvPr>
          <p:cNvSpPr>
            <a:spLocks noGrp="1"/>
          </p:cNvSpPr>
          <p:nvPr>
            <p:ph type="dt" sz="half" idx="10"/>
          </p:nvPr>
        </p:nvSpPr>
        <p:spPr/>
        <p:txBody>
          <a:bodyPr/>
          <a:lstStyle/>
          <a:p>
            <a:fld id="{F9773405-2166-48E3-A0C4-A9A7076426B3}" type="datetimeFigureOut">
              <a:rPr lang="en-US" smtClean="0"/>
              <a:t>6/17/26</a:t>
            </a:fld>
            <a:endParaRPr lang="en-US"/>
          </a:p>
        </p:txBody>
      </p:sp>
      <p:sp>
        <p:nvSpPr>
          <p:cNvPr id="4" name="Footer Placeholder 3">
            <a:extLst>
              <a:ext uri="{FF2B5EF4-FFF2-40B4-BE49-F238E27FC236}">
                <a16:creationId xmlns:a16="http://schemas.microsoft.com/office/drawing/2014/main" id="{47D9FAE8-0C00-84A5-DF1C-A129698526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FFE2F9-4AB9-A0DA-61B4-CBF9BB3EF68B}"/>
              </a:ext>
            </a:extLst>
          </p:cNvPr>
          <p:cNvSpPr>
            <a:spLocks noGrp="1"/>
          </p:cNvSpPr>
          <p:nvPr>
            <p:ph type="sldNum" sz="quarter" idx="12"/>
          </p:nvPr>
        </p:nvSpPr>
        <p:spPr/>
        <p:txBody>
          <a:bodyPr/>
          <a:lstStyle/>
          <a:p>
            <a:pPr algn="r"/>
            <a:fld id="{00000000-1234-1234-1234-123412341234}" type="slidenum">
              <a:rPr lang="en" sz="1333" smtClean="0">
                <a:solidFill>
                  <a:schemeClr val="dk2"/>
                </a:solidFill>
              </a:rPr>
              <a:pPr algn="r"/>
              <a:t>‹#›</a:t>
            </a:fld>
            <a:endParaRPr lang="en" sz="1333">
              <a:solidFill>
                <a:schemeClr val="dk2"/>
              </a:solidFill>
            </a:endParaRPr>
          </a:p>
        </p:txBody>
      </p:sp>
      <p:pic>
        <p:nvPicPr>
          <p:cNvPr id="6" name="Picture 5">
            <a:extLst>
              <a:ext uri="{FF2B5EF4-FFF2-40B4-BE49-F238E27FC236}">
                <a16:creationId xmlns:a16="http://schemas.microsoft.com/office/drawing/2014/main" id="{EC45BDA8-EB42-EC28-E906-15A449403BDA}"/>
              </a:ext>
            </a:extLst>
          </p:cNvPr>
          <p:cNvPicPr>
            <a:picLocks noChangeAspect="1"/>
          </p:cNvPicPr>
          <p:nvPr userDrawn="1"/>
        </p:nvPicPr>
        <p:blipFill>
          <a:blip r:embed="rId2"/>
          <a:stretch>
            <a:fillRect/>
          </a:stretch>
        </p:blipFill>
        <p:spPr>
          <a:xfrm>
            <a:off x="40502" y="42997"/>
            <a:ext cx="1692504" cy="697673"/>
          </a:xfrm>
          <a:prstGeom prst="rect">
            <a:avLst/>
          </a:prstGeom>
        </p:spPr>
      </p:pic>
      <p:cxnSp>
        <p:nvCxnSpPr>
          <p:cNvPr id="7" name="Shape 14">
            <a:extLst>
              <a:ext uri="{FF2B5EF4-FFF2-40B4-BE49-F238E27FC236}">
                <a16:creationId xmlns:a16="http://schemas.microsoft.com/office/drawing/2014/main" id="{2A5CBC90-AEE8-38FC-FD6E-945BB303BA1E}"/>
              </a:ext>
            </a:extLst>
          </p:cNvPr>
          <p:cNvCxnSpPr/>
          <p:nvPr userDrawn="1"/>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spTree>
    <p:extLst>
      <p:ext uri="{BB962C8B-B14F-4D97-AF65-F5344CB8AC3E}">
        <p14:creationId xmlns:p14="http://schemas.microsoft.com/office/powerpoint/2010/main" val="206135016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ABEA67-4819-98A5-645A-C88BC75C463E}"/>
              </a:ext>
            </a:extLst>
          </p:cNvPr>
          <p:cNvSpPr>
            <a:spLocks noGrp="1"/>
          </p:cNvSpPr>
          <p:nvPr>
            <p:ph type="dt" sz="half" idx="10"/>
          </p:nvPr>
        </p:nvSpPr>
        <p:spPr/>
        <p:txBody>
          <a:bodyPr/>
          <a:lstStyle/>
          <a:p>
            <a:fld id="{F9773405-2166-48E3-A0C4-A9A7076426B3}" type="datetimeFigureOut">
              <a:rPr lang="en-US" smtClean="0"/>
              <a:t>6/17/26</a:t>
            </a:fld>
            <a:endParaRPr lang="en-US"/>
          </a:p>
        </p:txBody>
      </p:sp>
      <p:sp>
        <p:nvSpPr>
          <p:cNvPr id="3" name="Footer Placeholder 2">
            <a:extLst>
              <a:ext uri="{FF2B5EF4-FFF2-40B4-BE49-F238E27FC236}">
                <a16:creationId xmlns:a16="http://schemas.microsoft.com/office/drawing/2014/main" id="{DCB59E90-89B8-5C52-770F-103E9BB868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FD1812-15DA-6D0B-7EEF-79975EC4A44E}"/>
              </a:ext>
            </a:extLst>
          </p:cNvPr>
          <p:cNvSpPr>
            <a:spLocks noGrp="1"/>
          </p:cNvSpPr>
          <p:nvPr>
            <p:ph type="sldNum" sz="quarter" idx="12"/>
          </p:nvPr>
        </p:nvSpPr>
        <p:spPr/>
        <p:txBody>
          <a:bodyPr/>
          <a:lstStyle/>
          <a:p>
            <a:fld id="{0FF587E0-5247-497B-B201-01CC432D8F07}" type="slidenum">
              <a:rPr lang="en-US" smtClean="0"/>
              <a:t>‹#›</a:t>
            </a:fld>
            <a:endParaRPr lang="en-US"/>
          </a:p>
        </p:txBody>
      </p:sp>
    </p:spTree>
    <p:extLst>
      <p:ext uri="{BB962C8B-B14F-4D97-AF65-F5344CB8AC3E}">
        <p14:creationId xmlns:p14="http://schemas.microsoft.com/office/powerpoint/2010/main" val="26396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43EF-54CD-1D5E-F383-170DAE9C084F}"/>
              </a:ext>
            </a:extLst>
          </p:cNvPr>
          <p:cNvSpPr>
            <a:spLocks noGrp="1"/>
          </p:cNvSpPr>
          <p:nvPr>
            <p:ph type="title"/>
          </p:nvPr>
        </p:nvSpPr>
        <p:spPr>
          <a:xfrm>
            <a:off x="839788" y="790692"/>
            <a:ext cx="3932237" cy="1266707"/>
          </a:xfrm>
        </p:spPr>
        <p:txBody>
          <a:bodyPr anchor="b"/>
          <a:lstStyle>
            <a:lvl1pPr>
              <a:defRPr sz="3200">
                <a:solidFill>
                  <a:srgbClr val="0070C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287238E-D5B9-728A-6E9F-A64B9BDF2D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86314-50BB-70FC-F233-81FFE974A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50EEC8-78BD-178E-7F33-1704AA961478}"/>
              </a:ext>
            </a:extLst>
          </p:cNvPr>
          <p:cNvSpPr>
            <a:spLocks noGrp="1"/>
          </p:cNvSpPr>
          <p:nvPr>
            <p:ph type="dt" sz="half" idx="10"/>
          </p:nvPr>
        </p:nvSpPr>
        <p:spPr/>
        <p:txBody>
          <a:bodyPr/>
          <a:lstStyle/>
          <a:p>
            <a:fld id="{F9773405-2166-48E3-A0C4-A9A7076426B3}" type="datetimeFigureOut">
              <a:rPr lang="en-US" smtClean="0"/>
              <a:t>6/17/26</a:t>
            </a:fld>
            <a:endParaRPr lang="en-US"/>
          </a:p>
        </p:txBody>
      </p:sp>
      <p:sp>
        <p:nvSpPr>
          <p:cNvPr id="6" name="Footer Placeholder 5">
            <a:extLst>
              <a:ext uri="{FF2B5EF4-FFF2-40B4-BE49-F238E27FC236}">
                <a16:creationId xmlns:a16="http://schemas.microsoft.com/office/drawing/2014/main" id="{0668E0BD-F8FF-BBD6-EA16-E5B111982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E2AB8D-52D0-542B-1977-5400D75DCBC7}"/>
              </a:ext>
            </a:extLst>
          </p:cNvPr>
          <p:cNvSpPr>
            <a:spLocks noGrp="1"/>
          </p:cNvSpPr>
          <p:nvPr>
            <p:ph type="sldNum" sz="quarter" idx="12"/>
          </p:nvPr>
        </p:nvSpPr>
        <p:spPr/>
        <p:txBody>
          <a:bodyPr/>
          <a:lstStyle/>
          <a:p>
            <a:pPr algn="r"/>
            <a:fld id="{00000000-1234-1234-1234-123412341234}" type="slidenum">
              <a:rPr lang="en" sz="1333" smtClean="0">
                <a:solidFill>
                  <a:schemeClr val="dk2"/>
                </a:solidFill>
              </a:rPr>
              <a:pPr algn="r"/>
              <a:t>‹#›</a:t>
            </a:fld>
            <a:endParaRPr lang="en" sz="1333">
              <a:solidFill>
                <a:schemeClr val="dk2"/>
              </a:solidFill>
            </a:endParaRPr>
          </a:p>
        </p:txBody>
      </p:sp>
      <p:pic>
        <p:nvPicPr>
          <p:cNvPr id="8" name="Picture 7">
            <a:extLst>
              <a:ext uri="{FF2B5EF4-FFF2-40B4-BE49-F238E27FC236}">
                <a16:creationId xmlns:a16="http://schemas.microsoft.com/office/drawing/2014/main" id="{80F03039-C6D3-D413-C0B6-66FB3D88FCBF}"/>
              </a:ext>
            </a:extLst>
          </p:cNvPr>
          <p:cNvPicPr>
            <a:picLocks noChangeAspect="1"/>
          </p:cNvPicPr>
          <p:nvPr userDrawn="1"/>
        </p:nvPicPr>
        <p:blipFill>
          <a:blip r:embed="rId2"/>
          <a:stretch>
            <a:fillRect/>
          </a:stretch>
        </p:blipFill>
        <p:spPr>
          <a:xfrm>
            <a:off x="40502" y="42997"/>
            <a:ext cx="1692504" cy="697673"/>
          </a:xfrm>
          <a:prstGeom prst="rect">
            <a:avLst/>
          </a:prstGeom>
        </p:spPr>
      </p:pic>
      <p:cxnSp>
        <p:nvCxnSpPr>
          <p:cNvPr id="9" name="Shape 14">
            <a:extLst>
              <a:ext uri="{FF2B5EF4-FFF2-40B4-BE49-F238E27FC236}">
                <a16:creationId xmlns:a16="http://schemas.microsoft.com/office/drawing/2014/main" id="{2457EA00-36BF-6203-5C3D-A8B797E821FB}"/>
              </a:ext>
            </a:extLst>
          </p:cNvPr>
          <p:cNvCxnSpPr/>
          <p:nvPr userDrawn="1"/>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spTree>
    <p:extLst>
      <p:ext uri="{BB962C8B-B14F-4D97-AF65-F5344CB8AC3E}">
        <p14:creationId xmlns:p14="http://schemas.microsoft.com/office/powerpoint/2010/main" val="15364153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19F6-3CDC-E631-2D12-0E385B469A11}"/>
              </a:ext>
            </a:extLst>
          </p:cNvPr>
          <p:cNvSpPr>
            <a:spLocks noGrp="1"/>
          </p:cNvSpPr>
          <p:nvPr>
            <p:ph type="title"/>
          </p:nvPr>
        </p:nvSpPr>
        <p:spPr>
          <a:xfrm>
            <a:off x="839788" y="864524"/>
            <a:ext cx="3932237" cy="1192875"/>
          </a:xfrm>
        </p:spPr>
        <p:txBody>
          <a:bodyPr anchor="b"/>
          <a:lstStyle>
            <a:lvl1pPr>
              <a:defRPr sz="3200">
                <a:solidFill>
                  <a:srgbClr val="0070C0"/>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A0FA98A-A74F-6DD0-2C67-26896533EC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63BF33-9D31-69AE-C111-D2E07C70C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CF1E18-6336-C201-0137-608B22536B03}"/>
              </a:ext>
            </a:extLst>
          </p:cNvPr>
          <p:cNvSpPr>
            <a:spLocks noGrp="1"/>
          </p:cNvSpPr>
          <p:nvPr>
            <p:ph type="dt" sz="half" idx="10"/>
          </p:nvPr>
        </p:nvSpPr>
        <p:spPr/>
        <p:txBody>
          <a:bodyPr/>
          <a:lstStyle/>
          <a:p>
            <a:fld id="{F9773405-2166-48E3-A0C4-A9A7076426B3}" type="datetimeFigureOut">
              <a:rPr lang="en-US" smtClean="0"/>
              <a:t>6/17/26</a:t>
            </a:fld>
            <a:endParaRPr lang="en-US"/>
          </a:p>
        </p:txBody>
      </p:sp>
      <p:sp>
        <p:nvSpPr>
          <p:cNvPr id="6" name="Footer Placeholder 5">
            <a:extLst>
              <a:ext uri="{FF2B5EF4-FFF2-40B4-BE49-F238E27FC236}">
                <a16:creationId xmlns:a16="http://schemas.microsoft.com/office/drawing/2014/main" id="{F2D3408F-C4EB-4F41-780D-4EBA5EFA3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69747-A66A-7C3D-F060-9758171BA7DC}"/>
              </a:ext>
            </a:extLst>
          </p:cNvPr>
          <p:cNvSpPr>
            <a:spLocks noGrp="1"/>
          </p:cNvSpPr>
          <p:nvPr>
            <p:ph type="sldNum" sz="quarter" idx="12"/>
          </p:nvPr>
        </p:nvSpPr>
        <p:spPr/>
        <p:txBody>
          <a:bodyPr/>
          <a:lstStyle/>
          <a:p>
            <a:fld id="{3F46AF33-03FF-4222-9AC9-126BC835F347}" type="slidenum">
              <a:rPr lang="en-US" smtClean="0"/>
              <a:pPr/>
              <a:t>‹#›</a:t>
            </a:fld>
            <a:endParaRPr lang="en-US"/>
          </a:p>
        </p:txBody>
      </p:sp>
      <p:pic>
        <p:nvPicPr>
          <p:cNvPr id="8" name="Picture 7">
            <a:extLst>
              <a:ext uri="{FF2B5EF4-FFF2-40B4-BE49-F238E27FC236}">
                <a16:creationId xmlns:a16="http://schemas.microsoft.com/office/drawing/2014/main" id="{DE037446-A11D-900C-5A0B-F677A371B0C0}"/>
              </a:ext>
            </a:extLst>
          </p:cNvPr>
          <p:cNvPicPr>
            <a:picLocks noChangeAspect="1"/>
          </p:cNvPicPr>
          <p:nvPr userDrawn="1"/>
        </p:nvPicPr>
        <p:blipFill>
          <a:blip r:embed="rId2"/>
          <a:stretch>
            <a:fillRect/>
          </a:stretch>
        </p:blipFill>
        <p:spPr>
          <a:xfrm>
            <a:off x="40502" y="42997"/>
            <a:ext cx="1692504" cy="697673"/>
          </a:xfrm>
          <a:prstGeom prst="rect">
            <a:avLst/>
          </a:prstGeom>
        </p:spPr>
      </p:pic>
      <p:cxnSp>
        <p:nvCxnSpPr>
          <p:cNvPr id="9" name="Shape 14">
            <a:extLst>
              <a:ext uri="{FF2B5EF4-FFF2-40B4-BE49-F238E27FC236}">
                <a16:creationId xmlns:a16="http://schemas.microsoft.com/office/drawing/2014/main" id="{34D6CEF4-E4AA-F315-CE20-14DE6589F4C0}"/>
              </a:ext>
            </a:extLst>
          </p:cNvPr>
          <p:cNvCxnSpPr/>
          <p:nvPr userDrawn="1"/>
        </p:nvCxnSpPr>
        <p:spPr>
          <a:xfrm>
            <a:off x="-25313" y="765681"/>
            <a:ext cx="12242800" cy="0"/>
          </a:xfrm>
          <a:prstGeom prst="straightConnector1">
            <a:avLst/>
          </a:prstGeom>
          <a:noFill/>
          <a:ln w="9525" cap="flat" cmpd="sng">
            <a:solidFill>
              <a:srgbClr val="EFEFEF"/>
            </a:solidFill>
            <a:prstDash val="solid"/>
            <a:round/>
            <a:headEnd type="none" w="lg" len="lg"/>
            <a:tailEnd type="none" w="lg" len="lg"/>
          </a:ln>
        </p:spPr>
      </p:cxnSp>
    </p:spTree>
    <p:extLst>
      <p:ext uri="{BB962C8B-B14F-4D97-AF65-F5344CB8AC3E}">
        <p14:creationId xmlns:p14="http://schemas.microsoft.com/office/powerpoint/2010/main" val="359623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A8BD77-64CA-7604-D8D9-B3345FA3C9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86D295-F4B6-6A87-42D9-9DDC03D484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33B04-D567-608F-E58E-3556337A67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73405-2166-48E3-A0C4-A9A7076426B3}" type="datetimeFigureOut">
              <a:rPr lang="en-US" smtClean="0"/>
              <a:t>6/17/26</a:t>
            </a:fld>
            <a:endParaRPr lang="en-US"/>
          </a:p>
        </p:txBody>
      </p:sp>
      <p:sp>
        <p:nvSpPr>
          <p:cNvPr id="5" name="Footer Placeholder 4">
            <a:extLst>
              <a:ext uri="{FF2B5EF4-FFF2-40B4-BE49-F238E27FC236}">
                <a16:creationId xmlns:a16="http://schemas.microsoft.com/office/drawing/2014/main" id="{B01325BF-0DE7-DFEA-FA9F-6C2F9BD62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DEAF2D-A447-7569-9CB6-95A3635613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00000000-1234-1234-1234-123412341234}" type="slidenum">
              <a:rPr lang="en" sz="1333" smtClean="0">
                <a:solidFill>
                  <a:schemeClr val="dk2"/>
                </a:solidFill>
              </a:rPr>
              <a:pPr algn="r"/>
              <a:t>‹#›</a:t>
            </a:fld>
            <a:endParaRPr lang="en" sz="1333">
              <a:solidFill>
                <a:schemeClr val="dk2"/>
              </a:solidFill>
            </a:endParaRPr>
          </a:p>
        </p:txBody>
      </p:sp>
    </p:spTree>
    <p:extLst>
      <p:ext uri="{BB962C8B-B14F-4D97-AF65-F5344CB8AC3E}">
        <p14:creationId xmlns:p14="http://schemas.microsoft.com/office/powerpoint/2010/main" val="18575959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9" r:id="rId10"/>
    <p:sldLayoutId id="2147483695" r:id="rId11"/>
    <p:sldLayoutId id="2147483696" r:id="rId12"/>
    <p:sldLayoutId id="2147483727" r:id="rId13"/>
    <p:sldLayoutId id="2147483728"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dirty="0"/>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smtClean="0">
                <a:solidFill>
                  <a:schemeClr val="dk2"/>
                </a:solidFill>
              </a:rPr>
              <a:pPr algn="r"/>
              <a:t>‹#›</a:t>
            </a:fld>
            <a:endParaRPr lang="en" sz="1333">
              <a:solidFill>
                <a:schemeClr val="dk2"/>
              </a:solidFill>
            </a:endParaRPr>
          </a:p>
        </p:txBody>
      </p:sp>
    </p:spTree>
    <p:extLst>
      <p:ext uri="{BB962C8B-B14F-4D97-AF65-F5344CB8AC3E}">
        <p14:creationId xmlns:p14="http://schemas.microsoft.com/office/powerpoint/2010/main" val="2283707339"/>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dirty="0"/>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smtClean="0">
                <a:solidFill>
                  <a:schemeClr val="dk2"/>
                </a:solidFill>
              </a:rPr>
              <a:pPr algn="r"/>
              <a:t>‹#›</a:t>
            </a:fld>
            <a:endParaRPr lang="en" sz="1333">
              <a:solidFill>
                <a:schemeClr val="dk2"/>
              </a:solidFill>
            </a:endParaRPr>
          </a:p>
        </p:txBody>
      </p:sp>
    </p:spTree>
    <p:extLst>
      <p:ext uri="{BB962C8B-B14F-4D97-AF65-F5344CB8AC3E}">
        <p14:creationId xmlns:p14="http://schemas.microsoft.com/office/powerpoint/2010/main" val="3554908718"/>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20support@ceitraining.org" TargetMode="External"/><Relationship Id="rId2" Type="http://schemas.openxmlformats.org/officeDocument/2006/relationships/hyperlink" Target="https://ceitraining.org/mycei/Support" TargetMode="Externa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accme.org/accreditation-rules/standards-for-integrity-independence-accredited-ce"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8.png"/><Relationship Id="rId4"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ella-rx.com/index.html" TargetMode="Externa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http://www.planbonestep.com/index2.aspx" TargetMode="External"/><Relationship Id="rId4" Type="http://schemas.openxmlformats.org/officeDocument/2006/relationships/image" Target="file:////http/www.ella-rx.com/img/logo_166x101.gif"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hyperlink" Target="https://accme.org/accreditation-rules/standards-for-integrity-independence-accredited-ce"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cid:image001.png@01DA900D.3C1CB5A0"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jpeg"/><Relationship Id="rId12" Type="http://schemas.openxmlformats.org/officeDocument/2006/relationships/image" Target="../media/image64.png"/><Relationship Id="rId2" Type="http://schemas.openxmlformats.org/officeDocument/2006/relationships/image" Target="../media/image54.png"/><Relationship Id="rId1" Type="http://schemas.openxmlformats.org/officeDocument/2006/relationships/slideLayout" Target="../slideLayouts/slideLayout9.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461931" y="0"/>
            <a:ext cx="9730069" cy="150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defTabSz="457200" rtl="0" fontAlgn="base">
              <a:spcBef>
                <a:spcPct val="0"/>
              </a:spcBef>
              <a:spcAft>
                <a:spcPct val="0"/>
              </a:spcAft>
              <a:defRPr sz="2000" b="1" kern="1200">
                <a:solidFill>
                  <a:schemeClr val="accent1"/>
                </a:solidFill>
                <a:latin typeface="Times New Roman"/>
                <a:ea typeface="ＭＳ Ｐゴシック" pitchFamily="34" charset="-128"/>
                <a:cs typeface="Times New Roman"/>
              </a:defRPr>
            </a:lvl1pPr>
            <a:lvl2pPr algn="l" defTabSz="457200" rtl="0" fontAlgn="base">
              <a:spcBef>
                <a:spcPct val="0"/>
              </a:spcBef>
              <a:spcAft>
                <a:spcPct val="0"/>
              </a:spcAft>
              <a:defRPr sz="2000" b="1">
                <a:solidFill>
                  <a:schemeClr val="accent1"/>
                </a:solidFill>
                <a:latin typeface="Times New Roman" pitchFamily="18" charset="0"/>
                <a:ea typeface="ＭＳ Ｐゴシック" pitchFamily="34" charset="-128"/>
              </a:defRPr>
            </a:lvl2pPr>
            <a:lvl3pPr algn="l" defTabSz="457200" rtl="0" fontAlgn="base">
              <a:spcBef>
                <a:spcPct val="0"/>
              </a:spcBef>
              <a:spcAft>
                <a:spcPct val="0"/>
              </a:spcAft>
              <a:defRPr sz="2000" b="1">
                <a:solidFill>
                  <a:schemeClr val="accent1"/>
                </a:solidFill>
                <a:latin typeface="Times New Roman" pitchFamily="18" charset="0"/>
                <a:ea typeface="ＭＳ Ｐゴシック" pitchFamily="34" charset="-128"/>
              </a:defRPr>
            </a:lvl3pPr>
            <a:lvl4pPr algn="l" defTabSz="457200" rtl="0" fontAlgn="base">
              <a:spcBef>
                <a:spcPct val="0"/>
              </a:spcBef>
              <a:spcAft>
                <a:spcPct val="0"/>
              </a:spcAft>
              <a:defRPr sz="2000" b="1">
                <a:solidFill>
                  <a:schemeClr val="accent1"/>
                </a:solidFill>
                <a:latin typeface="Times New Roman" pitchFamily="18" charset="0"/>
                <a:ea typeface="ＭＳ Ｐゴシック" pitchFamily="34" charset="-128"/>
              </a:defRPr>
            </a:lvl4pPr>
            <a:lvl5pPr algn="l" defTabSz="457200" rtl="0" fontAlgn="base">
              <a:spcBef>
                <a:spcPct val="0"/>
              </a:spcBef>
              <a:spcAft>
                <a:spcPct val="0"/>
              </a:spcAft>
              <a:defRPr sz="2000" b="1">
                <a:solidFill>
                  <a:schemeClr val="accent1"/>
                </a:solidFill>
                <a:latin typeface="Times New Roman" pitchFamily="18" charset="0"/>
                <a:ea typeface="ＭＳ Ｐゴシック" pitchFamily="34" charset="-128"/>
              </a:defRPr>
            </a:lvl5pPr>
            <a:lvl6pPr marL="457200" algn="l" defTabSz="457200" rtl="0" fontAlgn="base">
              <a:spcBef>
                <a:spcPct val="0"/>
              </a:spcBef>
              <a:spcAft>
                <a:spcPct val="0"/>
              </a:spcAft>
              <a:defRPr sz="2000" b="1">
                <a:solidFill>
                  <a:schemeClr val="accent1"/>
                </a:solidFill>
                <a:latin typeface="Times New Roman" pitchFamily="18" charset="0"/>
                <a:ea typeface="ＭＳ Ｐゴシック" pitchFamily="34" charset="-128"/>
              </a:defRPr>
            </a:lvl6pPr>
            <a:lvl7pPr marL="914400" algn="l" defTabSz="457200" rtl="0" fontAlgn="base">
              <a:spcBef>
                <a:spcPct val="0"/>
              </a:spcBef>
              <a:spcAft>
                <a:spcPct val="0"/>
              </a:spcAft>
              <a:defRPr sz="2000" b="1">
                <a:solidFill>
                  <a:schemeClr val="accent1"/>
                </a:solidFill>
                <a:latin typeface="Times New Roman" pitchFamily="18" charset="0"/>
                <a:ea typeface="ＭＳ Ｐゴシック" pitchFamily="34" charset="-128"/>
              </a:defRPr>
            </a:lvl7pPr>
            <a:lvl8pPr marL="1371600" algn="l" defTabSz="457200" rtl="0" fontAlgn="base">
              <a:spcBef>
                <a:spcPct val="0"/>
              </a:spcBef>
              <a:spcAft>
                <a:spcPct val="0"/>
              </a:spcAft>
              <a:defRPr sz="2000" b="1">
                <a:solidFill>
                  <a:schemeClr val="accent1"/>
                </a:solidFill>
                <a:latin typeface="Times New Roman" pitchFamily="18" charset="0"/>
                <a:ea typeface="ＭＳ Ｐゴシック" pitchFamily="34" charset="-128"/>
              </a:defRPr>
            </a:lvl8pPr>
            <a:lvl9pPr marL="1828800" algn="l" defTabSz="457200" rtl="0" fontAlgn="base">
              <a:spcBef>
                <a:spcPct val="0"/>
              </a:spcBef>
              <a:spcAft>
                <a:spcPct val="0"/>
              </a:spcAft>
              <a:defRPr sz="2000" b="1">
                <a:solidFill>
                  <a:schemeClr val="accent1"/>
                </a:solidFill>
                <a:latin typeface="Times New Roman" pitchFamily="18" charset="0"/>
                <a:ea typeface="ＭＳ Ｐゴシック" pitchFamily="34" charset="-128"/>
              </a:defRPr>
            </a:lvl9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Montserrat"/>
                <a:sym typeface="Arial"/>
              </a:rPr>
              <a:t>Welcome to “</a:t>
            </a:r>
            <a:r>
              <a:rPr lang="en-US" altLang="en-US" sz="2800" dirty="0">
                <a:solidFill>
                  <a:srgbClr val="0070C0"/>
                </a:solidFill>
                <a:latin typeface="Montserrat"/>
                <a:sym typeface="Arial"/>
              </a:rPr>
              <a:t>Contraception Myths: What Patients Hear – and What Providers Should Know</a:t>
            </a:r>
            <a:r>
              <a:rPr kumimoji="0" lang="en-US" altLang="en-US" sz="2800" b="1" i="0" u="none" strike="noStrike" kern="1200" cap="none" spc="0" normalizeH="0" baseline="0" noProof="0" dirty="0">
                <a:ln>
                  <a:noFill/>
                </a:ln>
                <a:solidFill>
                  <a:srgbClr val="0070C0"/>
                </a:solidFill>
                <a:effectLst/>
                <a:uLnTx/>
                <a:uFillTx/>
                <a:latin typeface="Montserrat"/>
                <a:sym typeface="Arial"/>
              </a:rPr>
              <a:t>”</a:t>
            </a:r>
          </a:p>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70C0"/>
                </a:solidFill>
                <a:effectLst/>
                <a:uLnTx/>
                <a:uFillTx/>
                <a:latin typeface="Montserrat"/>
                <a:sym typeface="Arial"/>
              </a:rPr>
              <a:t>CEI </a:t>
            </a:r>
            <a:r>
              <a:rPr lang="en-US" altLang="en-US" dirty="0">
                <a:solidFill>
                  <a:srgbClr val="0070C0"/>
                </a:solidFill>
                <a:latin typeface="Montserrat"/>
                <a:sym typeface="Arial"/>
              </a:rPr>
              <a:t>W</a:t>
            </a:r>
            <a:r>
              <a:rPr kumimoji="0" lang="en-US" altLang="en-US" b="1" i="0" u="none" strike="noStrike" kern="1200" cap="none" spc="0" normalizeH="0" baseline="0" noProof="0" dirty="0" err="1">
                <a:ln>
                  <a:noFill/>
                </a:ln>
                <a:solidFill>
                  <a:srgbClr val="0070C0"/>
                </a:solidFill>
                <a:effectLst/>
                <a:uLnTx/>
                <a:uFillTx/>
                <a:latin typeface="Montserrat"/>
                <a:sym typeface="Arial"/>
              </a:rPr>
              <a:t>ebinar</a:t>
            </a:r>
            <a:endParaRPr kumimoji="0" lang="en-US" altLang="en-US" b="1" i="0" u="none" strike="noStrike" kern="1200" cap="none" spc="0" normalizeH="0" baseline="0" noProof="0" dirty="0">
              <a:ln>
                <a:noFill/>
              </a:ln>
              <a:solidFill>
                <a:srgbClr val="0070C0"/>
              </a:solidFill>
              <a:effectLst/>
              <a:uLnTx/>
              <a:uFillTx/>
              <a:latin typeface="Montserrat"/>
              <a:sym typeface="Arial"/>
            </a:endParaRPr>
          </a:p>
        </p:txBody>
      </p:sp>
      <p:sp>
        <p:nvSpPr>
          <p:cNvPr id="3" name="Content Placeholder 2"/>
          <p:cNvSpPr txBox="1">
            <a:spLocks/>
          </p:cNvSpPr>
          <p:nvPr/>
        </p:nvSpPr>
        <p:spPr bwMode="auto">
          <a:xfrm>
            <a:off x="259925" y="1022319"/>
            <a:ext cx="6682375" cy="56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eaLnBrk="0" hangingPunct="0">
              <a:spcBef>
                <a:spcPct val="20000"/>
              </a:spcBef>
              <a:buSzPct val="70000"/>
              <a:buFont typeface="Lucida Grande" charset="0"/>
              <a:buChar char="▶"/>
              <a:defRPr>
                <a:solidFill>
                  <a:srgbClr val="333333"/>
                </a:solidFill>
                <a:latin typeface="Arial" pitchFamily="34" charset="0"/>
                <a:ea typeface="ＭＳ Ｐゴシック" pitchFamily="34" charset="-128"/>
                <a:cs typeface="Arial" pitchFamily="34" charset="0"/>
              </a:defRPr>
            </a:lvl1pPr>
            <a:lvl2pPr eaLnBrk="0" hangingPunct="0">
              <a:spcBef>
                <a:spcPct val="20000"/>
              </a:spcBef>
              <a:buFont typeface="Arial" pitchFamily="34" charset="0"/>
              <a:buChar char="–"/>
              <a:defRPr sz="1600">
                <a:solidFill>
                  <a:srgbClr val="333333"/>
                </a:solidFill>
                <a:latin typeface="Arial" pitchFamily="34" charset="0"/>
                <a:ea typeface="ＭＳ Ｐゴシック" pitchFamily="34" charset="-128"/>
                <a:cs typeface="Arial" pitchFamily="34" charset="0"/>
              </a:defRPr>
            </a:lvl2pPr>
            <a:lvl3pPr marL="1143000" indent="-228600" eaLnBrk="0" hangingPunct="0">
              <a:spcBef>
                <a:spcPct val="20000"/>
              </a:spcBef>
              <a:buFont typeface="Arial" pitchFamily="34" charset="0"/>
              <a:buChar char="•"/>
              <a:defRPr sz="1400">
                <a:solidFill>
                  <a:srgbClr val="333333"/>
                </a:solidFill>
                <a:latin typeface="Arial" pitchFamily="34" charset="0"/>
                <a:ea typeface="ＭＳ Ｐゴシック" pitchFamily="34" charset="-128"/>
                <a:cs typeface="Arial" pitchFamily="34" charset="0"/>
              </a:defRPr>
            </a:lvl3pPr>
            <a:lvl4pPr marL="1600200" indent="-228600" eaLnBrk="0" hangingPunct="0">
              <a:spcBef>
                <a:spcPct val="20000"/>
              </a:spcBef>
              <a:buFont typeface="Arial" pitchFamily="34" charset="0"/>
              <a:buChar char="–"/>
              <a:defRPr sz="1200">
                <a:solidFill>
                  <a:srgbClr val="333333"/>
                </a:solidFill>
                <a:latin typeface="Arial" pitchFamily="34" charset="0"/>
                <a:ea typeface="ＭＳ Ｐゴシック" pitchFamily="34" charset="-128"/>
                <a:cs typeface="Arial" pitchFamily="34" charset="0"/>
              </a:defRPr>
            </a:lvl4pPr>
            <a:lvl5pPr marL="2057400" indent="-228600" eaLnBrk="0" hangingPunct="0">
              <a:spcBef>
                <a:spcPct val="20000"/>
              </a:spcBef>
              <a:buFont typeface="Arial" pitchFamily="34" charset="0"/>
              <a:buChar char="»"/>
              <a:defRPr sz="1000">
                <a:solidFill>
                  <a:srgbClr val="333333"/>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Font typeface="Arial" pitchFamily="34" charset="0"/>
              <a:buChar char="»"/>
              <a:defRPr sz="1000">
                <a:solidFill>
                  <a:srgbClr val="333333"/>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Font typeface="Arial" pitchFamily="34" charset="0"/>
              <a:buChar char="»"/>
              <a:defRPr sz="1000">
                <a:solidFill>
                  <a:srgbClr val="333333"/>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Font typeface="Arial" pitchFamily="34" charset="0"/>
              <a:buChar char="»"/>
              <a:defRPr sz="1000">
                <a:solidFill>
                  <a:srgbClr val="333333"/>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Font typeface="Arial" pitchFamily="34" charset="0"/>
              <a:buChar char="»"/>
              <a:defRPr sz="1000">
                <a:solidFill>
                  <a:srgbClr val="333333"/>
                </a:solidFill>
                <a:latin typeface="Arial" pitchFamily="34" charset="0"/>
                <a:ea typeface="ＭＳ Ｐゴシック" pitchFamily="34" charset="-128"/>
                <a:cs typeface="Arial" pitchFamily="34" charset="0"/>
              </a:defRPr>
            </a:lvl9pPr>
          </a:lstStyle>
          <a:p>
            <a:pPr marL="0" marR="0" lvl="0" indent="0" algn="l" defTabSz="914400" rtl="0" eaLnBrk="0" fontAlgn="auto" latinLnBrk="0" hangingPunct="0">
              <a:lnSpc>
                <a:spcPct val="100000"/>
              </a:lnSpc>
              <a:spcBef>
                <a:spcPct val="20000"/>
              </a:spcBef>
              <a:spcAft>
                <a:spcPts val="0"/>
              </a:spcAft>
              <a:buClrTx/>
              <a:buSzPct val="70000"/>
              <a:buFont typeface="Lucida Grande" charset="0"/>
              <a:buNone/>
              <a:tabLst/>
              <a:defRPr/>
            </a:pPr>
            <a:r>
              <a:rPr kumimoji="0" lang="en-US" sz="1600" b="1" i="0" u="none" strike="noStrike" kern="1200" cap="none" spc="0" normalizeH="0" baseline="0" noProof="0" dirty="0">
                <a:ln>
                  <a:noFill/>
                </a:ln>
                <a:solidFill>
                  <a:schemeClr val="tx1"/>
                </a:solidFill>
                <a:effectLst/>
                <a:uLnTx/>
                <a:uFillTx/>
                <a:latin typeface="Calibri"/>
                <a:ea typeface="ＭＳ Ｐゴシック"/>
                <a:cs typeface="Arial"/>
              </a:rPr>
              <a:t>Interested </a:t>
            </a:r>
            <a:r>
              <a:rPr lang="en-US" sz="1600" b="1" dirty="0">
                <a:solidFill>
                  <a:schemeClr val="tx1"/>
                </a:solidFill>
                <a:latin typeface="Calibri"/>
                <a:ea typeface="ＭＳ Ｐゴシック"/>
                <a:cs typeface="Arial"/>
              </a:rPr>
              <a:t>in</a:t>
            </a:r>
            <a:r>
              <a:rPr kumimoji="0" lang="en-US" sz="1600" b="1" i="0" u="none" strike="noStrike" kern="1200" cap="none" spc="0" normalizeH="0" baseline="0" noProof="0" dirty="0">
                <a:ln>
                  <a:noFill/>
                </a:ln>
                <a:solidFill>
                  <a:schemeClr val="tx1"/>
                </a:solidFill>
                <a:effectLst/>
                <a:uLnTx/>
                <a:uFillTx/>
                <a:latin typeface="Calibri"/>
                <a:ea typeface="ＭＳ Ｐゴシック"/>
                <a:cs typeface="Arial"/>
              </a:rPr>
              <a:t> claiming CME credit?</a:t>
            </a:r>
          </a:p>
          <a:p>
            <a:pPr marL="0" marR="0" lvl="0" indent="0" algn="l" defTabSz="914400" rtl="0" eaLnBrk="0" fontAlgn="auto" latinLnBrk="0" hangingPunct="0">
              <a:lnSpc>
                <a:spcPct val="100000"/>
              </a:lnSpc>
              <a:spcBef>
                <a:spcPct val="20000"/>
              </a:spcBef>
              <a:spcAft>
                <a:spcPts val="0"/>
              </a:spcAft>
              <a:buClrTx/>
              <a:buSzPct val="70000"/>
              <a:buFont typeface="Lucida Grande" charset="0"/>
              <a:buNone/>
              <a:tabLst/>
              <a:defRPr/>
            </a:pPr>
            <a:endParaRPr kumimoji="0" lang="en-US" sz="1400"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a:p>
            <a:pPr marL="0" marR="0" lvl="0" indent="0" algn="l" defTabSz="914400" rtl="0" eaLnBrk="0" fontAlgn="auto" latinLnBrk="0" hangingPunct="0">
              <a:lnSpc>
                <a:spcPct val="100000"/>
              </a:lnSpc>
              <a:spcBef>
                <a:spcPct val="20000"/>
              </a:spcBef>
              <a:spcAft>
                <a:spcPts val="0"/>
              </a:spcAft>
              <a:buClrTx/>
              <a:buSzPct val="70000"/>
              <a:buFont typeface="Lucida Grande" charset="0"/>
              <a:buNone/>
              <a:tabLst/>
              <a:defRPr/>
            </a:pPr>
            <a:r>
              <a:rPr kumimoji="0" lang="en-US" sz="1400" b="1" i="0" u="none" strike="noStrike" kern="1200" cap="none" spc="0" normalizeH="0" baseline="0" noProof="0" dirty="0">
                <a:ln>
                  <a:noFill/>
                </a:ln>
                <a:solidFill>
                  <a:srgbClr val="000000"/>
                </a:solidFill>
                <a:effectLst/>
                <a:uLnTx/>
                <a:uFillTx/>
                <a:latin typeface="Calibri"/>
                <a:ea typeface="ＭＳ Ｐゴシック"/>
                <a:cs typeface="Arial"/>
              </a:rPr>
              <a:t>1. Register for the webinar:</a:t>
            </a:r>
          </a:p>
          <a:p>
            <a:pPr marL="0" marR="0" lvl="0" indent="0" algn="l" defTabSz="914400" rtl="0" eaLnBrk="0" fontAlgn="auto" latinLnBrk="0" hangingPunct="0">
              <a:lnSpc>
                <a:spcPct val="100000"/>
              </a:lnSpc>
              <a:spcBef>
                <a:spcPct val="20000"/>
              </a:spcBef>
              <a:spcAft>
                <a:spcPts val="0"/>
              </a:spcAft>
              <a:buClrTx/>
              <a:buSzPct val="70000"/>
              <a:buFont typeface="Lucida Grande" charset="0"/>
              <a:buNone/>
              <a:tabLst/>
              <a:defRPr/>
            </a:pPr>
            <a:r>
              <a:rPr kumimoji="0" lang="en-US" sz="1400" b="0" i="0" u="none" strike="noStrike" kern="1200" cap="none" spc="0" normalizeH="0" baseline="0" noProof="0" dirty="0">
                <a:ln>
                  <a:noFill/>
                </a:ln>
                <a:solidFill>
                  <a:srgbClr val="000000"/>
                </a:solidFill>
                <a:effectLst/>
                <a:uLnTx/>
                <a:uFillTx/>
                <a:latin typeface="Calibri"/>
                <a:ea typeface="ＭＳ Ｐゴシック"/>
                <a:cs typeface="Arial"/>
              </a:rPr>
              <a:t>Click on the registration link.</a:t>
            </a:r>
          </a:p>
          <a:p>
            <a:pPr marL="742950" lvl="1" indent="-285750">
              <a:buSzPct val="70000"/>
              <a:buFont typeface="Wingdings" panose="05000000000000000000" pitchFamily="2" charset="2"/>
              <a:buChar char="Ø"/>
              <a:defRPr/>
            </a:pPr>
            <a:r>
              <a:rPr kumimoji="0" lang="en-US" sz="1400" b="0" i="0" u="none" strike="noStrike" kern="1200" cap="none" spc="0" normalizeH="0" baseline="0" noProof="0" dirty="0">
                <a:ln>
                  <a:noFill/>
                </a:ln>
                <a:solidFill>
                  <a:srgbClr val="000000"/>
                </a:solidFill>
                <a:effectLst/>
                <a:uLnTx/>
                <a:uFillTx/>
                <a:latin typeface="Calibri"/>
                <a:ea typeface="ＭＳ Ｐゴシック"/>
                <a:cs typeface="Arial"/>
              </a:rPr>
              <a:t>If you already have a </a:t>
            </a:r>
            <a:r>
              <a:rPr kumimoji="0" lang="en-US" sz="1400" b="0" i="0" u="none" strike="noStrike" kern="1200" cap="none" spc="0" normalizeH="0" baseline="0" noProof="0" dirty="0" err="1">
                <a:ln>
                  <a:noFill/>
                </a:ln>
                <a:solidFill>
                  <a:srgbClr val="000000"/>
                </a:solidFill>
                <a:effectLst/>
                <a:uLnTx/>
                <a:uFillTx/>
                <a:latin typeface="Calibri"/>
                <a:ea typeface="ＭＳ Ｐゴシック"/>
                <a:cs typeface="Arial"/>
              </a:rPr>
              <a:t>MyCEI</a:t>
            </a:r>
            <a:r>
              <a:rPr kumimoji="0" lang="en-US" sz="1400" b="0" i="0" u="none" strike="noStrike" kern="1200" cap="none" spc="0" normalizeH="0" baseline="0" noProof="0" dirty="0">
                <a:ln>
                  <a:noFill/>
                </a:ln>
                <a:solidFill>
                  <a:srgbClr val="000000"/>
                </a:solidFill>
                <a:effectLst/>
                <a:uLnTx/>
                <a:uFillTx/>
                <a:latin typeface="Calibri"/>
                <a:ea typeface="ＭＳ Ｐゴシック"/>
                <a:cs typeface="Arial"/>
              </a:rPr>
              <a:t> account:</a:t>
            </a:r>
          </a:p>
          <a:p>
            <a:pPr marL="1428750" marR="0" lvl="2" indent="-285750" algn="l" defTabSz="914400" rtl="0" eaLnBrk="0" fontAlgn="auto" latinLnBrk="0" hangingPunct="0">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a:ln>
                  <a:noFill/>
                </a:ln>
                <a:solidFill>
                  <a:srgbClr val="000000"/>
                </a:solidFill>
                <a:effectLst/>
                <a:uLnTx/>
                <a:uFillTx/>
                <a:latin typeface="Calibri"/>
                <a:ea typeface="ＭＳ Ｐゴシック"/>
                <a:cs typeface="Arial"/>
              </a:rPr>
              <a:t>Log into your account click “Register” for the training.</a:t>
            </a:r>
          </a:p>
          <a:p>
            <a:pPr marL="742950" marR="0" lvl="1" indent="-285750" algn="l" defTabSz="914400" rtl="0" eaLnBrk="0" fontAlgn="auto" latinLnBrk="0" hangingPunct="0">
              <a:lnSpc>
                <a:spcPct val="100000"/>
              </a:lnSpc>
              <a:spcBef>
                <a:spcPct val="20000"/>
              </a:spcBef>
              <a:spcAft>
                <a:spcPts val="0"/>
              </a:spcAft>
              <a:buClrTx/>
              <a:buSzTx/>
              <a:buFont typeface="Wingdings" pitchFamily="2" charset="2"/>
              <a:buChar char="Ø"/>
              <a:tabLst/>
              <a:defRPr/>
            </a:pPr>
            <a:r>
              <a:rPr kumimoji="0" lang="en-US" sz="1400" b="0" i="0" u="none" strike="noStrike" kern="1200" cap="none" spc="0" normalizeH="0" baseline="0" noProof="0" dirty="0">
                <a:ln>
                  <a:noFill/>
                </a:ln>
                <a:solidFill>
                  <a:srgbClr val="000000"/>
                </a:solidFill>
                <a:effectLst/>
                <a:uLnTx/>
                <a:uFillTx/>
                <a:latin typeface="Calibri"/>
                <a:ea typeface="ＭＳ Ｐゴシック"/>
                <a:cs typeface="Arial"/>
              </a:rPr>
              <a:t>If you don’t have a </a:t>
            </a:r>
            <a:r>
              <a:rPr kumimoji="0" lang="en-US" sz="1400" b="0" i="0" u="none" strike="noStrike" kern="1200" cap="none" spc="0" normalizeH="0" baseline="0" noProof="0" dirty="0" err="1">
                <a:ln>
                  <a:noFill/>
                </a:ln>
                <a:solidFill>
                  <a:srgbClr val="000000"/>
                </a:solidFill>
                <a:effectLst/>
                <a:uLnTx/>
                <a:uFillTx/>
                <a:latin typeface="Calibri"/>
                <a:ea typeface="ＭＳ Ｐゴシック"/>
                <a:cs typeface="Arial"/>
              </a:rPr>
              <a:t>MyCEI</a:t>
            </a:r>
            <a:r>
              <a:rPr kumimoji="0" lang="en-US" sz="1400" b="0" i="0" u="none" strike="noStrike" kern="1200" cap="none" spc="0" normalizeH="0" baseline="0" noProof="0" dirty="0">
                <a:ln>
                  <a:noFill/>
                </a:ln>
                <a:solidFill>
                  <a:srgbClr val="000000"/>
                </a:solidFill>
                <a:effectLst/>
                <a:uLnTx/>
                <a:uFillTx/>
                <a:latin typeface="Calibri"/>
                <a:ea typeface="ＭＳ Ｐゴシック"/>
                <a:cs typeface="Arial"/>
              </a:rPr>
              <a:t> account:</a:t>
            </a:r>
          </a:p>
          <a:p>
            <a:pPr marL="1485900" marR="0" lvl="2" indent="-342900" algn="l" defTabSz="914400" rtl="0" eaLnBrk="0" fontAlgn="auto" latinLnBrk="0" hangingPunct="0">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a:ln>
                  <a:noFill/>
                </a:ln>
                <a:solidFill>
                  <a:srgbClr val="000000"/>
                </a:solidFill>
                <a:effectLst/>
                <a:uLnTx/>
                <a:uFillTx/>
                <a:latin typeface="Calibri"/>
                <a:ea typeface="ＭＳ Ｐゴシック"/>
                <a:cs typeface="Arial"/>
              </a:rPr>
              <a:t>Create one, then “Register” for the training.</a:t>
            </a:r>
          </a:p>
          <a:p>
            <a:pPr marL="1143000" marR="0" lvl="2" indent="0" algn="l" defTabSz="914400" rtl="0" eaLnBrk="0" fontAlgn="auto" latinLnBrk="0" hangingPunct="0">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a:p>
            <a:pPr marL="0" marR="0" lvl="0" indent="0" algn="l" defTabSz="1219170" rtl="0" eaLnBrk="1" fontAlgn="auto" latinLnBrk="0" hangingPunct="1">
              <a:lnSpc>
                <a:spcPct val="100000"/>
              </a:lnSpc>
              <a:spcBef>
                <a:spcPct val="20000"/>
              </a:spcBef>
              <a:spcAft>
                <a:spcPts val="0"/>
              </a:spcAft>
              <a:buClrTx/>
              <a:buSzTx/>
              <a:buFont typeface="Lucida Grande" charset="0"/>
              <a:buNone/>
              <a:tabLst/>
              <a:defRPr/>
            </a:pPr>
            <a:r>
              <a:rPr kumimoji="0" lang="en-US" altLang="en-US" sz="1400" b="1" i="0" u="none" strike="noStrike" kern="0" cap="none" spc="0" normalizeH="0" baseline="0" noProof="0" dirty="0">
                <a:ln>
                  <a:noFill/>
                </a:ln>
                <a:solidFill>
                  <a:srgbClr val="000000"/>
                </a:solidFill>
                <a:effectLst/>
                <a:uLnTx/>
                <a:uFillTx/>
                <a:latin typeface="Calibri"/>
                <a:ea typeface="ＭＳ Ｐゴシック"/>
                <a:cs typeface="Arial"/>
                <a:sym typeface="Arial"/>
              </a:rPr>
              <a:t>2. After the training, you will receive an email:</a:t>
            </a:r>
            <a:endParaRPr kumimoji="0" lang="en-US" altLang="en-US" sz="1400" b="1" i="0" u="none" strike="noStrike" kern="0" cap="none" spc="0" normalizeH="0" baseline="0" noProof="0" dirty="0">
              <a:ln>
                <a:noFill/>
              </a:ln>
              <a:solidFill>
                <a:srgbClr val="000000"/>
              </a:solidFill>
              <a:effectLst/>
              <a:uLnTx/>
              <a:uFillTx/>
              <a:latin typeface="Calibri"/>
              <a:ea typeface="ＭＳ Ｐゴシック"/>
              <a:cs typeface="Arial"/>
            </a:endParaRPr>
          </a:p>
          <a:p>
            <a:pPr marL="628650" marR="0" lvl="1" indent="-17145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000000"/>
                </a:solidFill>
                <a:effectLst/>
                <a:uLnTx/>
                <a:uFillTx/>
                <a:latin typeface="Calibri"/>
                <a:ea typeface="ＭＳ Ｐゴシック"/>
                <a:cs typeface="Arial"/>
                <a:sym typeface="Arial"/>
              </a:rPr>
              <a:t>with instructions;</a:t>
            </a:r>
            <a:endParaRPr kumimoji="0" lang="en-US" altLang="en-US" sz="1400" b="0" i="0" u="none" strike="noStrike" kern="0" cap="none" spc="0" normalizeH="0" baseline="0" noProof="0" dirty="0">
              <a:ln>
                <a:noFill/>
              </a:ln>
              <a:solidFill>
                <a:srgbClr val="000000"/>
              </a:solidFill>
              <a:effectLst/>
              <a:uLnTx/>
              <a:uFillTx/>
              <a:latin typeface="Calibri"/>
              <a:ea typeface="ＭＳ Ｐゴシック"/>
              <a:cs typeface="Arial"/>
            </a:endParaRPr>
          </a:p>
          <a:p>
            <a:pPr marL="628650" marR="0" lvl="1" indent="-17145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000000"/>
                </a:solidFill>
                <a:effectLst/>
                <a:uLnTx/>
                <a:uFillTx/>
                <a:latin typeface="Calibri"/>
                <a:ea typeface="ＭＳ Ｐゴシック"/>
                <a:cs typeface="Arial"/>
                <a:sym typeface="Arial"/>
              </a:rPr>
              <a:t>a link to the evaluation; and </a:t>
            </a:r>
            <a:endParaRPr kumimoji="0" lang="en-US" altLang="en-US" sz="1400" b="0" i="0" u="none" strike="noStrike" kern="0" cap="none" spc="0" normalizeH="0" baseline="0" noProof="0" dirty="0">
              <a:ln>
                <a:noFill/>
              </a:ln>
              <a:solidFill>
                <a:srgbClr val="000000"/>
              </a:solidFill>
              <a:effectLst/>
              <a:uLnTx/>
              <a:uFillTx/>
              <a:latin typeface="Calibri"/>
              <a:ea typeface="ＭＳ Ｐゴシック" pitchFamily="34" charset="-128"/>
              <a:cs typeface="Arial" pitchFamily="34" charset="0"/>
            </a:endParaRPr>
          </a:p>
          <a:p>
            <a:pPr marL="628650" marR="0" lvl="1" indent="-17145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000000"/>
                </a:solidFill>
                <a:effectLst/>
                <a:uLnTx/>
                <a:uFillTx/>
                <a:latin typeface="Calibri"/>
                <a:ea typeface="ＭＳ Ｐゴシック"/>
                <a:cs typeface="Arial"/>
                <a:sym typeface="Arial"/>
              </a:rPr>
              <a:t>the participation code required to claim CME credit</a:t>
            </a:r>
          </a:p>
          <a:p>
            <a:pPr marL="628650" marR="0" lvl="1" indent="-171450" algn="l" defTabSz="1219170" rtl="0" eaLnBrk="0" fontAlgn="auto" latinLnBrk="0" hangingPunct="0">
              <a:lnSpc>
                <a:spcPct val="100000"/>
              </a:lnSpc>
              <a:spcBef>
                <a:spcPct val="20000"/>
              </a:spcBef>
              <a:spcAft>
                <a:spcPts val="0"/>
              </a:spcAft>
              <a:buClrTx/>
              <a:buSzTx/>
              <a:buFont typeface="Arial" panose="020B0604020202020204" pitchFamily="34" charset="0"/>
              <a:buChar char="•"/>
              <a:tabLst/>
              <a:defRPr/>
            </a:pPr>
            <a:endParaRPr kumimoji="0" lang="en-US" altLang="en-US" sz="1400" b="0" i="0" u="none" strike="noStrike" kern="0" cap="none" spc="0" normalizeH="0" baseline="0" noProof="0" dirty="0">
              <a:ln>
                <a:noFill/>
              </a:ln>
              <a:solidFill>
                <a:srgbClr val="000000"/>
              </a:solidFill>
              <a:effectLst/>
              <a:uLnTx/>
              <a:uFillTx/>
              <a:latin typeface="Calibri"/>
              <a:ea typeface="ＭＳ Ｐゴシック"/>
              <a:cs typeface="Arial"/>
            </a:endParaRPr>
          </a:p>
          <a:p>
            <a:pPr marL="457200" marR="0" lvl="1" indent="0" algn="l" defTabSz="1219170" rtl="0" eaLnBrk="0" fontAlgn="auto" latinLnBrk="0" hangingPunct="0">
              <a:lnSpc>
                <a:spcPct val="100000"/>
              </a:lnSpc>
              <a:spcBef>
                <a:spcPct val="20000"/>
              </a:spcBef>
              <a:spcAft>
                <a:spcPts val="0"/>
              </a:spcAft>
              <a:buClrTx/>
              <a:buSzTx/>
              <a:buFont typeface="Arial" pitchFamily="34" charset="0"/>
              <a:buNone/>
              <a:tabLst/>
              <a:defRPr/>
            </a:pPr>
            <a:r>
              <a:rPr kumimoji="0" lang="en-US" altLang="en-US" sz="1400" b="0" i="1" u="none" strike="noStrike" kern="0" cap="none" spc="0" normalizeH="0" baseline="0" noProof="0" dirty="0">
                <a:ln>
                  <a:noFill/>
                </a:ln>
                <a:solidFill>
                  <a:srgbClr val="000000"/>
                </a:solidFill>
                <a:effectLst/>
                <a:uLnTx/>
                <a:uFillTx/>
                <a:latin typeface="Calibri"/>
                <a:ea typeface="ＭＳ Ｐゴシック"/>
                <a:cs typeface="Arial"/>
                <a:sym typeface="Arial"/>
              </a:rPr>
              <a:t>Please complete the evaluation – we value all feedback!</a:t>
            </a:r>
            <a:endParaRPr kumimoji="0" lang="en-US" altLang="en-US" sz="1400" b="0" i="1" u="none" strike="noStrike" kern="0" cap="none" spc="0" normalizeH="0" baseline="0" noProof="0" dirty="0">
              <a:ln>
                <a:noFill/>
              </a:ln>
              <a:solidFill>
                <a:srgbClr val="000000"/>
              </a:solidFill>
              <a:effectLst/>
              <a:uLnTx/>
              <a:uFillTx/>
              <a:latin typeface="Calibri"/>
              <a:ea typeface="ＭＳ Ｐゴシック"/>
              <a:cs typeface="Arial"/>
            </a:endParaRPr>
          </a:p>
          <a:p>
            <a:pPr marL="457200" marR="0" lvl="1" indent="0" algn="l" defTabSz="1219170" rtl="0" eaLnBrk="1" fontAlgn="auto" latinLnBrk="0" hangingPunct="1">
              <a:lnSpc>
                <a:spcPct val="100000"/>
              </a:lnSpc>
              <a:spcBef>
                <a:spcPct val="20000"/>
              </a:spcBef>
              <a:spcAft>
                <a:spcPts val="0"/>
              </a:spcAft>
              <a:buClrTx/>
              <a:buSzTx/>
              <a:buFont typeface="Arial" pitchFamily="34" charset="0"/>
              <a:buNone/>
              <a:tabLst/>
              <a:defRPr/>
            </a:pPr>
            <a:endParaRPr kumimoji="0" lang="en-US" altLang="en-US" sz="1400" b="0" i="0" u="none" strike="noStrike" kern="0" cap="none" spc="0" normalizeH="0" baseline="0" noProof="0" dirty="0">
              <a:ln>
                <a:noFill/>
              </a:ln>
              <a:solidFill>
                <a:srgbClr val="000000"/>
              </a:solidFill>
              <a:effectLst/>
              <a:uLnTx/>
              <a:uFillTx/>
              <a:latin typeface="Calibri"/>
              <a:ea typeface="ＭＳ Ｐゴシック" pitchFamily="34" charset="-128"/>
              <a:cs typeface="Arial" pitchFamily="34" charset="0"/>
            </a:endParaRPr>
          </a:p>
          <a:p>
            <a:pPr marL="0" marR="0" lvl="0" indent="0" algn="l" defTabSz="1219170" rtl="0" eaLnBrk="1" fontAlgn="auto" latinLnBrk="0" hangingPunct="1">
              <a:lnSpc>
                <a:spcPct val="100000"/>
              </a:lnSpc>
              <a:spcBef>
                <a:spcPct val="20000"/>
              </a:spcBef>
              <a:spcAft>
                <a:spcPts val="0"/>
              </a:spcAft>
              <a:buClrTx/>
              <a:buSzTx/>
              <a:buFont typeface="Lucida Grande" charset="0"/>
              <a:buNone/>
              <a:tabLst/>
              <a:defRPr/>
            </a:pPr>
            <a:r>
              <a:rPr kumimoji="0" lang="en-US" altLang="en-US" sz="1400" b="1" i="0" u="none" strike="noStrike" kern="0" cap="none" spc="0" normalizeH="0" baseline="0" noProof="0" dirty="0">
                <a:ln>
                  <a:noFill/>
                </a:ln>
                <a:solidFill>
                  <a:srgbClr val="000000"/>
                </a:solidFill>
                <a:effectLst/>
                <a:uLnTx/>
                <a:uFillTx/>
                <a:latin typeface="Calibri"/>
                <a:ea typeface="ＭＳ Ｐゴシック"/>
                <a:cs typeface="Arial"/>
                <a:sym typeface="Arial"/>
              </a:rPr>
              <a:t>3. The certificate can be printed or stored in your </a:t>
            </a:r>
            <a:r>
              <a:rPr kumimoji="0" lang="en-US" altLang="en-US" sz="1400" b="1" i="0" u="none" strike="noStrike" kern="0" cap="none" spc="0" normalizeH="0" baseline="0" noProof="0" dirty="0" err="1">
                <a:ln>
                  <a:noFill/>
                </a:ln>
                <a:solidFill>
                  <a:srgbClr val="000000"/>
                </a:solidFill>
                <a:effectLst/>
                <a:uLnTx/>
                <a:uFillTx/>
                <a:latin typeface="Calibri"/>
                <a:ea typeface="ＭＳ Ｐゴシック"/>
                <a:cs typeface="Arial"/>
                <a:sym typeface="Arial"/>
              </a:rPr>
              <a:t>MyCEI</a:t>
            </a:r>
            <a:r>
              <a:rPr kumimoji="0" lang="en-US" altLang="en-US" sz="1400" b="1" i="0" u="none" strike="noStrike" kern="0" cap="none" spc="0" normalizeH="0" baseline="0" noProof="0" dirty="0">
                <a:ln>
                  <a:noFill/>
                </a:ln>
                <a:solidFill>
                  <a:srgbClr val="000000"/>
                </a:solidFill>
                <a:effectLst/>
                <a:uLnTx/>
                <a:uFillTx/>
                <a:latin typeface="Calibri"/>
                <a:ea typeface="ＭＳ Ｐゴシック"/>
                <a:cs typeface="Arial"/>
                <a:sym typeface="Arial"/>
              </a:rPr>
              <a:t> account</a:t>
            </a:r>
            <a:endParaRPr kumimoji="0" lang="en-US" altLang="en-US" sz="1400" b="1" i="0" u="none" strike="noStrike" kern="0" cap="none" spc="0" normalizeH="0" baseline="0" noProof="0" dirty="0">
              <a:ln>
                <a:noFill/>
              </a:ln>
              <a:solidFill>
                <a:srgbClr val="000000"/>
              </a:solidFill>
              <a:effectLst/>
              <a:uLnTx/>
              <a:uFillTx/>
              <a:latin typeface="Calibri"/>
              <a:ea typeface="ＭＳ Ｐゴシック"/>
              <a:cs typeface="Arial"/>
            </a:endParaRPr>
          </a:p>
          <a:p>
            <a:pPr marL="285750" marR="0" lvl="0" indent="-285750" algn="l" defTabSz="1219170" rtl="0" eaLnBrk="1" fontAlgn="auto" latinLnBrk="0" hangingPunct="1">
              <a:lnSpc>
                <a:spcPct val="100000"/>
              </a:lnSpc>
              <a:spcBef>
                <a:spcPct val="20000"/>
              </a:spcBef>
              <a:spcAft>
                <a:spcPts val="0"/>
              </a:spcAft>
              <a:buClrTx/>
              <a:buSzTx/>
              <a:buFont typeface="Lucida Grande" charset="0"/>
              <a:buChar char="▶"/>
              <a:tabLst/>
              <a:defRPr/>
            </a:pPr>
            <a:endParaRPr kumimoji="0" lang="en-US" altLang="en-US" sz="1400" b="0" i="0" u="none" strike="noStrike" kern="0" cap="none" spc="0" normalizeH="0" baseline="0" noProof="0" dirty="0">
              <a:ln>
                <a:noFill/>
              </a:ln>
              <a:solidFill>
                <a:srgbClr val="FF0000"/>
              </a:solidFill>
              <a:effectLst/>
              <a:uLnTx/>
              <a:uFillTx/>
              <a:latin typeface="Calibri"/>
              <a:ea typeface="ＭＳ Ｐゴシック" pitchFamily="34" charset="-128"/>
              <a:cs typeface="Arial" pitchFamily="34" charset="0"/>
            </a:endParaRPr>
          </a:p>
          <a:p>
            <a:pPr marL="0" marR="0" lvl="0" indent="0" algn="l" defTabSz="1219170" rtl="0" eaLnBrk="1" fontAlgn="auto" latinLnBrk="0" hangingPunct="1">
              <a:lnSpc>
                <a:spcPct val="100000"/>
              </a:lnSpc>
              <a:spcBef>
                <a:spcPct val="20000"/>
              </a:spcBef>
              <a:spcAft>
                <a:spcPts val="0"/>
              </a:spcAft>
              <a:buClrTx/>
              <a:buSzTx/>
              <a:buFont typeface="Lucida Grande" charset="0"/>
              <a:buNone/>
              <a:tabLst/>
              <a:defRPr/>
            </a:pPr>
            <a:r>
              <a:rPr kumimoji="0" lang="en-US" altLang="en-US" sz="1400" b="1" i="0" u="none" strike="noStrike" kern="0" cap="none" spc="0" normalizeH="0" baseline="0" noProof="0" dirty="0">
                <a:ln>
                  <a:noFill/>
                </a:ln>
                <a:solidFill>
                  <a:srgbClr val="000000"/>
                </a:solidFill>
                <a:effectLst/>
                <a:uLnTx/>
                <a:uFillTx/>
                <a:latin typeface="Calibri"/>
                <a:ea typeface="ＭＳ Ｐゴシック"/>
                <a:cs typeface="Arial"/>
                <a:sym typeface="Arial"/>
              </a:rPr>
              <a:t>4. Have questions during the webinar?</a:t>
            </a:r>
            <a:endParaRPr kumimoji="0" lang="en-US" altLang="en-US" sz="1400" b="1" i="0" u="none" strike="noStrike" kern="0" cap="none" spc="0" normalizeH="0" baseline="0" noProof="0" dirty="0">
              <a:ln>
                <a:noFill/>
              </a:ln>
              <a:solidFill>
                <a:srgbClr val="000000"/>
              </a:solidFill>
              <a:effectLst/>
              <a:uLnTx/>
              <a:uFillTx/>
              <a:latin typeface="Calibri"/>
              <a:ea typeface="ＭＳ Ｐゴシック"/>
              <a:cs typeface="Arial"/>
            </a:endParaRPr>
          </a:p>
          <a:p>
            <a:pPr marL="742950" marR="0" lvl="1" indent="-285750" algn="l" defTabSz="121917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400" b="0" i="0" u="none" strike="noStrike" kern="0" cap="none" spc="0" normalizeH="0" baseline="0" noProof="0" dirty="0">
                <a:ln>
                  <a:noFill/>
                </a:ln>
                <a:solidFill>
                  <a:srgbClr val="000000"/>
                </a:solidFill>
                <a:effectLst/>
                <a:uLnTx/>
                <a:uFillTx/>
                <a:latin typeface="Calibri"/>
                <a:ea typeface="ＭＳ Ｐゴシック"/>
                <a:cs typeface="Arial"/>
                <a:sym typeface="Arial"/>
              </a:rPr>
              <a:t>Type them in the Chat or Q&amp;A box, directed to </a:t>
            </a:r>
            <a:r>
              <a:rPr lang="en-US" altLang="en-US" sz="1400" kern="0" dirty="0">
                <a:solidFill>
                  <a:srgbClr val="000000"/>
                </a:solidFill>
                <a:latin typeface="Calibri"/>
                <a:ea typeface="ＭＳ Ｐゴシック"/>
                <a:cs typeface="Arial"/>
                <a:sym typeface="Arial"/>
              </a:rPr>
              <a:t>“</a:t>
            </a:r>
            <a:r>
              <a:rPr kumimoji="0" lang="en-US" altLang="en-US" sz="1400" b="0" i="0" u="none" strike="noStrike" kern="0" cap="none" spc="0" normalizeH="0" baseline="0" noProof="0" dirty="0">
                <a:ln>
                  <a:noFill/>
                </a:ln>
                <a:solidFill>
                  <a:srgbClr val="000000"/>
                </a:solidFill>
                <a:effectLst/>
                <a:uLnTx/>
                <a:uFillTx/>
                <a:latin typeface="Calibri"/>
                <a:ea typeface="ＭＳ Ｐゴシック"/>
                <a:cs typeface="Arial"/>
                <a:sym typeface="Arial"/>
              </a:rPr>
              <a:t>Host &amp; Panelists”</a:t>
            </a:r>
            <a:endParaRPr kumimoji="0" lang="en-US" altLang="en-US" sz="1400" b="0" i="0" u="none" strike="noStrike" kern="0" cap="none" spc="0" normalizeH="0" baseline="0" noProof="0" dirty="0">
              <a:ln>
                <a:noFill/>
              </a:ln>
              <a:solidFill>
                <a:srgbClr val="000000"/>
              </a:solidFill>
              <a:effectLst/>
              <a:uLnTx/>
              <a:uFillTx/>
              <a:latin typeface="Calibri"/>
              <a:ea typeface="ＭＳ Ｐゴシック" pitchFamily="34" charset="-128"/>
              <a:cs typeface="Arial" pitchFamily="34" charset="0"/>
            </a:endParaRPr>
          </a:p>
          <a:p>
            <a:pPr marL="457200" marR="0" lvl="1" indent="0" algn="l" defTabSz="1219170" rtl="0" eaLnBrk="1" fontAlgn="auto" latinLnBrk="0" hangingPunct="1">
              <a:lnSpc>
                <a:spcPct val="100000"/>
              </a:lnSpc>
              <a:spcBef>
                <a:spcPct val="20000"/>
              </a:spcBef>
              <a:spcAft>
                <a:spcPts val="0"/>
              </a:spcAft>
              <a:buClrTx/>
              <a:buSzTx/>
              <a:buFont typeface="Arial" pitchFamily="34" charset="0"/>
              <a:buNone/>
              <a:tabLst/>
              <a:defRPr/>
            </a:pPr>
            <a:endParaRPr kumimoji="0" lang="en-US" altLang="en-US" sz="1400" b="0" i="0" u="none" strike="noStrike" kern="0" cap="none" spc="0" normalizeH="0" baseline="0" noProof="0" dirty="0">
              <a:ln>
                <a:noFill/>
              </a:ln>
              <a:solidFill>
                <a:srgbClr val="000000"/>
              </a:solidFill>
              <a:effectLst/>
              <a:uLnTx/>
              <a:uFillTx/>
              <a:latin typeface="Calibri"/>
              <a:ea typeface="ＭＳ Ｐゴシック" pitchFamily="34" charset="-128"/>
              <a:cs typeface="Arial" pitchFamily="34" charset="0"/>
            </a:endParaRPr>
          </a:p>
        </p:txBody>
      </p:sp>
      <p:sp>
        <p:nvSpPr>
          <p:cNvPr id="6" name="TextBox 5">
            <a:extLst>
              <a:ext uri="{FF2B5EF4-FFF2-40B4-BE49-F238E27FC236}">
                <a16:creationId xmlns:a16="http://schemas.microsoft.com/office/drawing/2014/main" id="{5E82E3F9-16E9-094A-8ACF-5C85CB139085}"/>
              </a:ext>
            </a:extLst>
          </p:cNvPr>
          <p:cNvSpPr txBox="1"/>
          <p:nvPr/>
        </p:nvSpPr>
        <p:spPr>
          <a:xfrm>
            <a:off x="6581613" y="5203990"/>
            <a:ext cx="5136946" cy="929485"/>
          </a:xfrm>
          <a:prstGeom prst="rect">
            <a:avLst/>
          </a:prstGeom>
          <a:noFill/>
        </p:spPr>
        <p:txBody>
          <a:bodyPr wrap="square" lIns="91440" tIns="45720" rIns="91440" bIns="45720" anchor="t">
            <a:spAutoFit/>
          </a:bodyPr>
          <a:lstStyle/>
          <a:p>
            <a:pPr marL="0" marR="0" lvl="0" indent="0" algn="l" defTabSz="914400" rtl="0" eaLnBrk="0" fontAlgn="auto" latinLnBrk="0" hangingPunct="0">
              <a:lnSpc>
                <a:spcPct val="100000"/>
              </a:lnSpc>
              <a:spcBef>
                <a:spcPct val="20000"/>
              </a:spcBef>
              <a:spcAft>
                <a:spcPts val="0"/>
              </a:spcAft>
              <a:buClrTx/>
              <a:buSzPct val="70000"/>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ＭＳ Ｐゴシック"/>
                <a:cs typeface="Arial"/>
              </a:rPr>
              <a:t>For Support: </a:t>
            </a:r>
            <a:endParaRPr kumimoji="0" lang="en-US" sz="1600" b="1"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a:p>
            <a:pPr marL="742950" lvl="1" indent="-285750" eaLnBrk="0" hangingPunct="0">
              <a:spcBef>
                <a:spcPct val="20000"/>
              </a:spcBef>
              <a:buFont typeface="Arial" pitchFamily="34" charset="0"/>
              <a:buChar char="–"/>
              <a:defRPr/>
            </a:pPr>
            <a:r>
              <a:rPr kumimoji="0" lang="en-US" sz="1600" b="0" i="0" u="none" strike="noStrike" kern="1200" cap="none" spc="0" normalizeH="0" baseline="0" noProof="0" dirty="0">
                <a:ln>
                  <a:noFill/>
                </a:ln>
                <a:solidFill>
                  <a:srgbClr val="000000"/>
                </a:solidFill>
                <a:effectLst/>
                <a:uLnTx/>
                <a:uFillTx/>
                <a:latin typeface="Calibri"/>
                <a:ea typeface="ＭＳ Ｐゴシック"/>
                <a:cs typeface="Arial"/>
              </a:rPr>
              <a:t>Check: </a:t>
            </a:r>
            <a:r>
              <a:rPr lang="en-US" sz="1600" dirty="0">
                <a:solidFill>
                  <a:srgbClr val="0097A7"/>
                </a:solidFill>
                <a:latin typeface="Calibri"/>
                <a:ea typeface="ＭＳ Ｐゴシック"/>
                <a:cs typeface="Arial"/>
                <a:hlinkClick r:id="rId2">
                  <a:extLst>
                    <a:ext uri="{A12FA001-AC4F-418D-AE19-62706E023703}">
                      <ahyp:hlinkClr xmlns:ahyp="http://schemas.microsoft.com/office/drawing/2018/hyperlinkcolor" val="tx"/>
                    </a:ext>
                  </a:extLst>
                </a:hlinkClick>
              </a:rPr>
              <a:t>https://ceitraining.org/mycei/Support</a:t>
            </a:r>
            <a:endParaRPr kumimoji="0" lang="en-US" sz="1600" b="1" i="0" u="none" strike="noStrike" kern="1200" cap="none" spc="0" normalizeH="0" baseline="0" noProof="0" dirty="0">
              <a:ln>
                <a:noFill/>
              </a:ln>
              <a:solidFill>
                <a:srgbClr val="000000"/>
              </a:solidFill>
              <a:effectLst/>
              <a:uLnTx/>
              <a:uFillTx/>
              <a:latin typeface="Calibri"/>
              <a:ea typeface="ＭＳ Ｐゴシック" pitchFamily="34" charset="-128"/>
              <a:cs typeface="Arial" pitchFamily="34" charset="0"/>
            </a:endParaRPr>
          </a:p>
          <a:p>
            <a:pPr marL="742950" marR="0" lvl="1" indent="-285750" algn="l" defTabSz="914400" rtl="0" eaLnBrk="0" fontAlgn="auto" latinLnBrk="0" hangingPunct="0">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E</a:t>
            </a:r>
            <a:r>
              <a:rPr kumimoji="0" lang="en-US" sz="1600" b="0" i="0" u="none" strike="noStrike" kern="1200" cap="none" spc="0" normalizeH="0" baseline="0" noProof="0" dirty="0">
                <a:ln>
                  <a:noFill/>
                </a:ln>
                <a:solidFill>
                  <a:srgbClr val="000000"/>
                </a:solidFill>
                <a:effectLst/>
                <a:uLnTx/>
                <a:uFillTx/>
                <a:latin typeface="Calibri"/>
                <a:ea typeface="ＭＳ Ｐゴシック"/>
                <a:cs typeface="Arial"/>
              </a:rPr>
              <a:t>mail: </a:t>
            </a:r>
            <a:r>
              <a:rPr kumimoji="0" lang="en-US" sz="1600" b="0" i="0" u="none" strike="noStrike" kern="1200" cap="none" spc="0" normalizeH="0" baseline="0" noProof="0" dirty="0">
                <a:ln>
                  <a:noFill/>
                </a:ln>
                <a:solidFill>
                  <a:srgbClr val="000000"/>
                </a:solidFill>
                <a:effectLst/>
                <a:uLnTx/>
                <a:uFillTx/>
                <a:latin typeface="Calibri"/>
                <a:ea typeface="ＭＳ Ｐゴシック"/>
                <a:cs typeface="Arial"/>
                <a:hlinkClick r:id="rId3"/>
              </a:rPr>
              <a:t>support@ceitraining.org</a:t>
            </a:r>
            <a:endParaRPr kumimoji="0" lang="en-US" sz="1600" b="0" i="0" u="none" strike="noStrike" kern="1200" cap="none" spc="0" normalizeH="0" baseline="0" noProof="0" dirty="0">
              <a:ln>
                <a:noFill/>
              </a:ln>
              <a:solidFill>
                <a:srgbClr val="000000"/>
              </a:solidFill>
              <a:effectLst/>
              <a:uLnTx/>
              <a:uFillTx/>
              <a:latin typeface="Calibri"/>
              <a:ea typeface="ＭＳ Ｐゴシック"/>
              <a:cs typeface="Arial"/>
            </a:endParaRPr>
          </a:p>
        </p:txBody>
      </p:sp>
      <p:pic>
        <p:nvPicPr>
          <p:cNvPr id="7" name="Picture 6">
            <a:extLst>
              <a:ext uri="{FF2B5EF4-FFF2-40B4-BE49-F238E27FC236}">
                <a16:creationId xmlns:a16="http://schemas.microsoft.com/office/drawing/2014/main" id="{8B4B99DF-3B55-4B3D-AC3D-E99A9999A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3358" y="1448128"/>
            <a:ext cx="5353457" cy="3678225"/>
          </a:xfrm>
          <a:prstGeom prst="rect">
            <a:avLst/>
          </a:prstGeom>
        </p:spPr>
      </p:pic>
    </p:spTree>
    <p:extLst>
      <p:ext uri="{BB962C8B-B14F-4D97-AF65-F5344CB8AC3E}">
        <p14:creationId xmlns:p14="http://schemas.microsoft.com/office/powerpoint/2010/main" val="126986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BCF0D-0B6A-E605-BE33-30FE657F57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3BBE08-7AD1-CDB4-066F-EADB45A5300F}"/>
              </a:ext>
            </a:extLst>
          </p:cNvPr>
          <p:cNvSpPr>
            <a:spLocks noGrp="1"/>
          </p:cNvSpPr>
          <p:nvPr>
            <p:ph type="title"/>
          </p:nvPr>
        </p:nvSpPr>
        <p:spPr/>
        <p:txBody>
          <a:bodyPr>
            <a:normAutofit/>
          </a:bodyPr>
          <a:lstStyle/>
          <a:p>
            <a:r>
              <a:rPr lang="en-US" dirty="0"/>
              <a:t>Every patient needs a urine pregnancy test before starting contraception</a:t>
            </a:r>
          </a:p>
        </p:txBody>
      </p:sp>
      <p:sp>
        <p:nvSpPr>
          <p:cNvPr id="6" name="Text Placeholder 5">
            <a:extLst>
              <a:ext uri="{FF2B5EF4-FFF2-40B4-BE49-F238E27FC236}">
                <a16:creationId xmlns:a16="http://schemas.microsoft.com/office/drawing/2014/main" id="{BA8EB7C0-2B28-878A-A7AF-6DF7D589DADE}"/>
              </a:ext>
            </a:extLst>
          </p:cNvPr>
          <p:cNvSpPr>
            <a:spLocks noGrp="1"/>
          </p:cNvSpPr>
          <p:nvPr>
            <p:ph type="body" idx="1"/>
          </p:nvPr>
        </p:nvSpPr>
        <p:spPr/>
        <p:txBody>
          <a:bodyPr>
            <a:normAutofit fontScale="92500" lnSpcReduction="20000"/>
          </a:bodyPr>
          <a:lstStyle/>
          <a:p>
            <a:pPr marL="457200" indent="-457200">
              <a:buAutoNum type="alphaUcPeriod"/>
            </a:pPr>
            <a:r>
              <a:rPr lang="en-US" dirty="0"/>
              <a:t>Myth</a:t>
            </a:r>
          </a:p>
          <a:p>
            <a:pPr marL="457200" indent="-457200">
              <a:buAutoNum type="alphaUcPeriod"/>
            </a:pPr>
            <a:r>
              <a:rPr lang="en-US" dirty="0"/>
              <a:t>Fact</a:t>
            </a:r>
          </a:p>
          <a:p>
            <a:pPr marL="457200" indent="-457200">
              <a:buAutoNum type="alphaUcPeriod"/>
            </a:pPr>
            <a:r>
              <a:rPr lang="en-US" dirty="0"/>
              <a:t>Depends</a:t>
            </a:r>
          </a:p>
          <a:p>
            <a:pPr marL="457200" indent="-457200">
              <a:buAutoNum type="alphaUcPeriod"/>
            </a:pPr>
            <a:r>
              <a:rPr lang="en-US" dirty="0"/>
              <a:t>Unsure</a:t>
            </a:r>
          </a:p>
        </p:txBody>
      </p:sp>
    </p:spTree>
    <p:extLst>
      <p:ext uri="{BB962C8B-B14F-4D97-AF65-F5344CB8AC3E}">
        <p14:creationId xmlns:p14="http://schemas.microsoft.com/office/powerpoint/2010/main" val="3266176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32E888-716B-5A51-3178-86B2B4EBCACF}"/>
              </a:ext>
            </a:extLst>
          </p:cNvPr>
          <p:cNvSpPr>
            <a:spLocks noGrp="1"/>
          </p:cNvSpPr>
          <p:nvPr>
            <p:ph type="title"/>
          </p:nvPr>
        </p:nvSpPr>
        <p:spPr/>
        <p:txBody>
          <a:bodyPr>
            <a:normAutofit fontScale="90000"/>
          </a:bodyPr>
          <a:lstStyle/>
          <a:p>
            <a:r>
              <a:rPr lang="en-US" dirty="0"/>
              <a:t>How to be reasonably certain that someone is not pregnant</a:t>
            </a:r>
          </a:p>
        </p:txBody>
      </p:sp>
      <p:sp>
        <p:nvSpPr>
          <p:cNvPr id="5" name="Content Placeholder 4">
            <a:extLst>
              <a:ext uri="{FF2B5EF4-FFF2-40B4-BE49-F238E27FC236}">
                <a16:creationId xmlns:a16="http://schemas.microsoft.com/office/drawing/2014/main" id="{046A4571-4113-DB6C-6408-9D5FE30A4385}"/>
              </a:ext>
            </a:extLst>
          </p:cNvPr>
          <p:cNvSpPr>
            <a:spLocks noGrp="1"/>
          </p:cNvSpPr>
          <p:nvPr>
            <p:ph idx="1"/>
          </p:nvPr>
        </p:nvSpPr>
        <p:spPr/>
        <p:txBody>
          <a:bodyPr>
            <a:normAutofit/>
          </a:bodyPr>
          <a:lstStyle/>
          <a:p>
            <a:pPr algn="l">
              <a:buFont typeface="Arial" panose="020B0604020202020204" pitchFamily="34" charset="0"/>
              <a:buChar char="•"/>
            </a:pPr>
            <a:r>
              <a:rPr lang="en-US" b="0" i="0" u="none" strike="noStrike" dirty="0">
                <a:solidFill>
                  <a:srgbClr val="1C1D1F"/>
                </a:solidFill>
                <a:effectLst/>
                <a:latin typeface="Calibri" panose="020F0502020204030204" pitchFamily="34" charset="0"/>
                <a:cs typeface="Calibri" panose="020F0502020204030204" pitchFamily="34" charset="0"/>
              </a:rPr>
              <a:t>Is ≤7 days after the start of normal menses.</a:t>
            </a:r>
          </a:p>
          <a:p>
            <a:pPr algn="l">
              <a:buFont typeface="Arial" panose="020B0604020202020204" pitchFamily="34" charset="0"/>
              <a:buChar char="•"/>
            </a:pPr>
            <a:r>
              <a:rPr lang="en-US" b="0" i="0" u="none" strike="noStrike" dirty="0">
                <a:solidFill>
                  <a:srgbClr val="1C1D1F"/>
                </a:solidFill>
                <a:effectLst/>
                <a:latin typeface="Calibri" panose="020F0502020204030204" pitchFamily="34" charset="0"/>
                <a:cs typeface="Calibri" panose="020F0502020204030204" pitchFamily="34" charset="0"/>
              </a:rPr>
              <a:t>Has not had sexual intercourse since the start of last normal menses.</a:t>
            </a:r>
          </a:p>
          <a:p>
            <a:pPr algn="l">
              <a:buFont typeface="Arial" panose="020B0604020202020204" pitchFamily="34" charset="0"/>
              <a:buChar char="•"/>
            </a:pPr>
            <a:r>
              <a:rPr lang="en-US" b="0" i="0" u="none" strike="noStrike" dirty="0">
                <a:solidFill>
                  <a:srgbClr val="1C1D1F"/>
                </a:solidFill>
                <a:effectLst/>
                <a:latin typeface="Calibri" panose="020F0502020204030204" pitchFamily="34" charset="0"/>
                <a:cs typeface="Calibri" panose="020F0502020204030204" pitchFamily="34" charset="0"/>
              </a:rPr>
              <a:t>Has been correctly and consistently using a reliable method of contraception.</a:t>
            </a:r>
          </a:p>
          <a:p>
            <a:pPr algn="l">
              <a:buFont typeface="Arial" panose="020B0604020202020204" pitchFamily="34" charset="0"/>
              <a:buChar char="•"/>
            </a:pPr>
            <a:r>
              <a:rPr lang="en-US" b="0" i="0" u="none" strike="noStrike" dirty="0">
                <a:solidFill>
                  <a:srgbClr val="1C1D1F"/>
                </a:solidFill>
                <a:effectLst/>
                <a:latin typeface="Calibri" panose="020F0502020204030204" pitchFamily="34" charset="0"/>
                <a:cs typeface="Calibri" panose="020F0502020204030204" pitchFamily="34" charset="0"/>
              </a:rPr>
              <a:t>Is ≤7 days after spontaneous or induced abortion.</a:t>
            </a:r>
          </a:p>
          <a:p>
            <a:pPr algn="l">
              <a:buFont typeface="Arial" panose="020B0604020202020204" pitchFamily="34" charset="0"/>
              <a:buChar char="•"/>
            </a:pPr>
            <a:r>
              <a:rPr lang="en-US" b="0" i="0" u="none" strike="noStrike" dirty="0">
                <a:solidFill>
                  <a:srgbClr val="1C1D1F"/>
                </a:solidFill>
                <a:effectLst/>
                <a:latin typeface="Calibri" panose="020F0502020204030204" pitchFamily="34" charset="0"/>
                <a:cs typeface="Calibri" panose="020F0502020204030204" pitchFamily="34" charset="0"/>
              </a:rPr>
              <a:t>Is within 4 weeks postpartum.</a:t>
            </a:r>
          </a:p>
          <a:p>
            <a:pPr algn="l">
              <a:buFont typeface="Arial" panose="020B0604020202020204" pitchFamily="34" charset="0"/>
              <a:buChar char="•"/>
            </a:pPr>
            <a:r>
              <a:rPr lang="en-US" b="0" i="0" u="none" strike="noStrike" dirty="0">
                <a:solidFill>
                  <a:srgbClr val="1C1D1F"/>
                </a:solidFill>
                <a:effectLst/>
                <a:latin typeface="Calibri" panose="020F0502020204030204" pitchFamily="34" charset="0"/>
                <a:cs typeface="Calibri" panose="020F0502020204030204" pitchFamily="34" charset="0"/>
              </a:rPr>
              <a:t>Is fully or nearly fully breastfeeding (exclusively breastfeeding or the vast majority [≥85%] of feeds are breastfeeds), amenorrheic, and &lt;6 months postpartum.</a:t>
            </a:r>
          </a:p>
          <a:p>
            <a:endParaRPr lang="en-US" dirty="0"/>
          </a:p>
        </p:txBody>
      </p:sp>
      <p:sp>
        <p:nvSpPr>
          <p:cNvPr id="6" name="TextBox 5">
            <a:extLst>
              <a:ext uri="{FF2B5EF4-FFF2-40B4-BE49-F238E27FC236}">
                <a16:creationId xmlns:a16="http://schemas.microsoft.com/office/drawing/2014/main" id="{E9B94D5D-9C41-F3CD-D2AD-D4FA7F30FE4B}"/>
              </a:ext>
            </a:extLst>
          </p:cNvPr>
          <p:cNvSpPr txBox="1"/>
          <p:nvPr/>
        </p:nvSpPr>
        <p:spPr>
          <a:xfrm>
            <a:off x="5506278" y="6176963"/>
            <a:ext cx="6351105" cy="646331"/>
          </a:xfrm>
          <a:prstGeom prst="rect">
            <a:avLst/>
          </a:prstGeom>
          <a:noFill/>
        </p:spPr>
        <p:txBody>
          <a:bodyPr wrap="square" rtlCol="0">
            <a:spAutoFit/>
          </a:bodyPr>
          <a:lstStyle/>
          <a:p>
            <a:r>
              <a:rPr lang="en-US" b="0" i="1" u="none" strike="noStrike" dirty="0">
                <a:solidFill>
                  <a:srgbClr val="1C1D1F"/>
                </a:solidFill>
                <a:effectLst/>
                <a:latin typeface="Nunito" pitchFamily="2" charset="77"/>
              </a:rPr>
              <a:t>2024 U.S. Selected Practice Recommendations for Contraceptive Use </a:t>
            </a:r>
            <a:r>
              <a:rPr lang="en-US" b="0" i="0" u="none" strike="noStrike" dirty="0">
                <a:solidFill>
                  <a:srgbClr val="1C1D1F"/>
                </a:solidFill>
                <a:effectLst/>
                <a:highlight>
                  <a:srgbClr val="F4FBFC"/>
                </a:highlight>
                <a:latin typeface="Nunito" pitchFamily="2" charset="77"/>
              </a:rPr>
              <a:t>(U.S. SPR).</a:t>
            </a:r>
            <a:endParaRPr lang="en-US" dirty="0"/>
          </a:p>
        </p:txBody>
      </p:sp>
    </p:spTree>
    <p:extLst>
      <p:ext uri="{BB962C8B-B14F-4D97-AF65-F5344CB8AC3E}">
        <p14:creationId xmlns:p14="http://schemas.microsoft.com/office/powerpoint/2010/main" val="3065657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EF21E8-27D9-226B-5F60-795F0C269FFE}"/>
              </a:ext>
            </a:extLst>
          </p:cNvPr>
          <p:cNvSpPr>
            <a:spLocks noGrp="1"/>
          </p:cNvSpPr>
          <p:nvPr>
            <p:ph type="title"/>
          </p:nvPr>
        </p:nvSpPr>
        <p:spPr/>
        <p:txBody>
          <a:bodyPr/>
          <a:lstStyle/>
          <a:p>
            <a:r>
              <a:rPr lang="en-US" dirty="0"/>
              <a:t>IUDs cause infertility</a:t>
            </a:r>
          </a:p>
        </p:txBody>
      </p:sp>
      <p:sp>
        <p:nvSpPr>
          <p:cNvPr id="5" name="Text Placeholder 4">
            <a:extLst>
              <a:ext uri="{FF2B5EF4-FFF2-40B4-BE49-F238E27FC236}">
                <a16:creationId xmlns:a16="http://schemas.microsoft.com/office/drawing/2014/main" id="{C05C7E91-D284-83B5-5E0E-42539BE8DF9E}"/>
              </a:ext>
            </a:extLst>
          </p:cNvPr>
          <p:cNvSpPr>
            <a:spLocks noGrp="1"/>
          </p:cNvSpPr>
          <p:nvPr>
            <p:ph type="body" idx="1"/>
          </p:nvPr>
        </p:nvSpPr>
        <p:spPr/>
        <p:txBody>
          <a:bodyPr>
            <a:normAutofit fontScale="92500" lnSpcReduction="20000"/>
          </a:bodyPr>
          <a:lstStyle/>
          <a:p>
            <a:pPr marL="457200" indent="-457200">
              <a:buAutoNum type="alphaUcPeriod"/>
            </a:pPr>
            <a:r>
              <a:rPr lang="en-US" dirty="0"/>
              <a:t>Myth</a:t>
            </a:r>
          </a:p>
          <a:p>
            <a:pPr marL="457200" indent="-457200">
              <a:buAutoNum type="alphaUcPeriod"/>
            </a:pPr>
            <a:r>
              <a:rPr lang="en-US" dirty="0"/>
              <a:t>Fact</a:t>
            </a:r>
          </a:p>
          <a:p>
            <a:pPr marL="457200" indent="-457200">
              <a:buAutoNum type="alphaUcPeriod"/>
            </a:pPr>
            <a:r>
              <a:rPr lang="en-US" dirty="0"/>
              <a:t>Depends</a:t>
            </a:r>
          </a:p>
          <a:p>
            <a:pPr marL="457200" indent="-457200">
              <a:buAutoNum type="alphaUcPeriod"/>
            </a:pPr>
            <a:r>
              <a:rPr lang="en-US" dirty="0"/>
              <a:t>Unsure</a:t>
            </a:r>
          </a:p>
          <a:p>
            <a:endParaRPr lang="en-US" dirty="0"/>
          </a:p>
        </p:txBody>
      </p:sp>
    </p:spTree>
    <p:extLst>
      <p:ext uri="{BB962C8B-B14F-4D97-AF65-F5344CB8AC3E}">
        <p14:creationId xmlns:p14="http://schemas.microsoft.com/office/powerpoint/2010/main" val="97931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25577B-5801-86B6-3BF7-82EA2D562DB0}"/>
              </a:ext>
            </a:extLst>
          </p:cNvPr>
          <p:cNvSpPr>
            <a:spLocks noGrp="1"/>
          </p:cNvSpPr>
          <p:nvPr>
            <p:ph type="title"/>
          </p:nvPr>
        </p:nvSpPr>
        <p:spPr>
          <a:xfrm>
            <a:off x="838200" y="790693"/>
            <a:ext cx="10515600" cy="1009919"/>
          </a:xfrm>
        </p:spPr>
        <p:txBody>
          <a:bodyPr anchor="ctr">
            <a:normAutofit/>
          </a:bodyPr>
          <a:lstStyle/>
          <a:p>
            <a:r>
              <a:rPr lang="en-US" dirty="0"/>
              <a:t>Brief history of IUDs</a:t>
            </a:r>
          </a:p>
        </p:txBody>
      </p:sp>
      <p:pic>
        <p:nvPicPr>
          <p:cNvPr id="34818" name="Picture 2" descr="Dalkon Shield - Multifilament tail&quot; by Hugh J. Davis M.D. and Irwin Lerner  M.D.">
            <a:extLst>
              <a:ext uri="{FF2B5EF4-FFF2-40B4-BE49-F238E27FC236}">
                <a16:creationId xmlns:a16="http://schemas.microsoft.com/office/drawing/2014/main" id="{E8DC1882-78D5-CE4E-5A8B-E661121607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07233" y="1854816"/>
            <a:ext cx="1961909" cy="3029976"/>
          </a:xfrm>
          <a:prstGeom prst="rect">
            <a:avLst/>
          </a:prstGeom>
          <a:solidFill>
            <a:srgbClr val="FFFFFF"/>
          </a:solidFill>
        </p:spPr>
      </p:pic>
      <p:sp>
        <p:nvSpPr>
          <p:cNvPr id="34823" name="Content Placeholder 3">
            <a:extLst>
              <a:ext uri="{FF2B5EF4-FFF2-40B4-BE49-F238E27FC236}">
                <a16:creationId xmlns:a16="http://schemas.microsoft.com/office/drawing/2014/main" id="{4D18CDB3-0E41-9D8A-ED77-C51438744366}"/>
              </a:ext>
            </a:extLst>
          </p:cNvPr>
          <p:cNvSpPr>
            <a:spLocks noGrp="1"/>
          </p:cNvSpPr>
          <p:nvPr>
            <p:ph sz="half" idx="2"/>
          </p:nvPr>
        </p:nvSpPr>
        <p:spPr>
          <a:xfrm>
            <a:off x="6896606" y="1870342"/>
            <a:ext cx="5181600" cy="4196965"/>
          </a:xfrm>
        </p:spPr>
        <p:txBody>
          <a:bodyPr>
            <a:normAutofit fontScale="85000" lnSpcReduction="20000"/>
          </a:bodyPr>
          <a:lstStyle/>
          <a:p>
            <a:r>
              <a:rPr lang="en-US" dirty="0"/>
              <a:t>1962 – Lippes Loop</a:t>
            </a:r>
          </a:p>
          <a:p>
            <a:r>
              <a:rPr lang="en-US" dirty="0"/>
              <a:t>1969 – Copper-T 200</a:t>
            </a:r>
          </a:p>
          <a:p>
            <a:r>
              <a:rPr lang="en-US" dirty="0"/>
              <a:t>1970 – </a:t>
            </a:r>
            <a:r>
              <a:rPr lang="en-US" dirty="0" err="1"/>
              <a:t>Progestasert</a:t>
            </a:r>
            <a:r>
              <a:rPr lang="en-US" dirty="0"/>
              <a:t> </a:t>
            </a:r>
          </a:p>
          <a:p>
            <a:r>
              <a:rPr lang="en-US" dirty="0"/>
              <a:t>1971 – </a:t>
            </a:r>
            <a:r>
              <a:rPr lang="en-US" dirty="0" err="1"/>
              <a:t>Dalkon</a:t>
            </a:r>
            <a:r>
              <a:rPr lang="en-US" dirty="0"/>
              <a:t> Shield</a:t>
            </a:r>
          </a:p>
          <a:p>
            <a:pPr lvl="1"/>
            <a:r>
              <a:rPr lang="en-US" dirty="0"/>
              <a:t>Pulled from market</a:t>
            </a:r>
          </a:p>
          <a:p>
            <a:r>
              <a:rPr lang="en-US" dirty="0"/>
              <a:t>1984 – Copper T380A</a:t>
            </a:r>
          </a:p>
          <a:p>
            <a:r>
              <a:rPr lang="en-US" dirty="0"/>
              <a:t>2000 – Mirena </a:t>
            </a:r>
          </a:p>
          <a:p>
            <a:r>
              <a:rPr lang="en-US" dirty="0"/>
              <a:t>2013 – Skyla</a:t>
            </a:r>
          </a:p>
          <a:p>
            <a:r>
              <a:rPr lang="en-US" dirty="0"/>
              <a:t>2015 – </a:t>
            </a:r>
            <a:r>
              <a:rPr lang="en-US" dirty="0" err="1"/>
              <a:t>Liletta</a:t>
            </a:r>
            <a:endParaRPr lang="en-US" dirty="0"/>
          </a:p>
          <a:p>
            <a:r>
              <a:rPr lang="en-US" dirty="0"/>
              <a:t>2016 – Kyleena</a:t>
            </a:r>
          </a:p>
          <a:p>
            <a:r>
              <a:rPr lang="en-US" dirty="0"/>
              <a:t>2026 - </a:t>
            </a:r>
            <a:r>
              <a:rPr lang="en-US" dirty="0" err="1"/>
              <a:t>Miudella</a:t>
            </a:r>
            <a:endParaRPr lang="en-US" dirty="0"/>
          </a:p>
          <a:p>
            <a:pPr lvl="1"/>
            <a:endParaRPr lang="en-US" dirty="0"/>
          </a:p>
        </p:txBody>
      </p:sp>
      <p:pic>
        <p:nvPicPr>
          <p:cNvPr id="34820" name="Picture 4" descr="Progestasert&quot; by Alza Corporation USA, Palo Alto, CA">
            <a:extLst>
              <a:ext uri="{FF2B5EF4-FFF2-40B4-BE49-F238E27FC236}">
                <a16:creationId xmlns:a16="http://schemas.microsoft.com/office/drawing/2014/main" id="{EE1C0872-F8AF-463F-087C-4D333CD213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218" y="1811984"/>
            <a:ext cx="2132932" cy="26829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07764C-1B26-ADDC-19DC-C46B76A6E807}"/>
              </a:ext>
            </a:extLst>
          </p:cNvPr>
          <p:cNvSpPr txBox="1"/>
          <p:nvPr/>
        </p:nvSpPr>
        <p:spPr>
          <a:xfrm>
            <a:off x="5939551" y="6346945"/>
            <a:ext cx="6678593" cy="369332"/>
          </a:xfrm>
          <a:prstGeom prst="rect">
            <a:avLst/>
          </a:prstGeom>
          <a:noFill/>
        </p:spPr>
        <p:txBody>
          <a:bodyPr wrap="square" rtlCol="0">
            <a:spAutoFit/>
          </a:bodyPr>
          <a:lstStyle/>
          <a:p>
            <a:r>
              <a:rPr lang="en-US" dirty="0"/>
              <a:t>https://</a:t>
            </a:r>
            <a:r>
              <a:rPr lang="en-US" dirty="0" err="1"/>
              <a:t>www.reproductiveaccess.org</a:t>
            </a:r>
            <a:r>
              <a:rPr lang="en-US" dirty="0"/>
              <a:t>/2024/03/a-history-the-</a:t>
            </a:r>
            <a:r>
              <a:rPr lang="en-US" dirty="0" err="1"/>
              <a:t>iud</a:t>
            </a:r>
            <a:r>
              <a:rPr lang="en-US" dirty="0"/>
              <a:t>/</a:t>
            </a:r>
          </a:p>
        </p:txBody>
      </p:sp>
      <p:pic>
        <p:nvPicPr>
          <p:cNvPr id="1026" name="Picture 2" descr="Lippes loop intrauterine device. | Download Scientific Diagram">
            <a:extLst>
              <a:ext uri="{FF2B5EF4-FFF2-40B4-BE49-F238E27FC236}">
                <a16:creationId xmlns:a16="http://schemas.microsoft.com/office/drawing/2014/main" id="{256214BC-E348-51A4-9222-0D245D3803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2399" y="3791187"/>
            <a:ext cx="1567370" cy="264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441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a:extLst>
              <a:ext uri="{FF2B5EF4-FFF2-40B4-BE49-F238E27FC236}">
                <a16:creationId xmlns:a16="http://schemas.microsoft.com/office/drawing/2014/main" id="{ED69ACE3-D3BC-9DBC-F6AB-5183970E2E30}"/>
              </a:ext>
            </a:extLst>
          </p:cNvPr>
          <p:cNvSpPr>
            <a:spLocks noGrp="1" noChangeArrowheads="1"/>
          </p:cNvSpPr>
          <p:nvPr>
            <p:ph type="title"/>
          </p:nvPr>
        </p:nvSpPr>
        <p:spPr/>
        <p:txBody>
          <a:bodyPr/>
          <a:lstStyle/>
          <a:p>
            <a:pPr algn="l">
              <a:defRPr/>
            </a:pPr>
            <a:r>
              <a:rPr lang="en-US" altLang="en-US" sz="3600" dirty="0"/>
              <a:t>Intrauterine Contraception and Fertility</a:t>
            </a:r>
          </a:p>
        </p:txBody>
      </p:sp>
      <p:sp>
        <p:nvSpPr>
          <p:cNvPr id="97282" name="Text Box 7">
            <a:extLst>
              <a:ext uri="{FF2B5EF4-FFF2-40B4-BE49-F238E27FC236}">
                <a16:creationId xmlns:a16="http://schemas.microsoft.com/office/drawing/2014/main" id="{D6B2231F-FB04-DEB0-EA08-EEFFF07C8CC0}"/>
              </a:ext>
            </a:extLst>
          </p:cNvPr>
          <p:cNvSpPr txBox="1">
            <a:spLocks noChangeArrowheads="1"/>
          </p:cNvSpPr>
          <p:nvPr/>
        </p:nvSpPr>
        <p:spPr bwMode="auto">
          <a:xfrm>
            <a:off x="1816100" y="6053138"/>
            <a:ext cx="3054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kumimoji="0" lang="en-US" altLang="en-US" sz="1600" b="0">
                <a:solidFill>
                  <a:schemeClr val="tx1"/>
                </a:solidFill>
              </a:rPr>
              <a:t>Hubacher D, et al. </a:t>
            </a:r>
            <a:r>
              <a:rPr kumimoji="0" lang="en-US" altLang="en-US" sz="1600" b="0" i="1">
                <a:solidFill>
                  <a:schemeClr val="tx1"/>
                </a:solidFill>
              </a:rPr>
              <a:t>NEJM</a:t>
            </a:r>
            <a:r>
              <a:rPr kumimoji="0" lang="en-US" altLang="en-US" sz="1600" b="0">
                <a:solidFill>
                  <a:schemeClr val="tx1"/>
                </a:solidFill>
              </a:rPr>
              <a:t>. 2001.</a:t>
            </a:r>
          </a:p>
        </p:txBody>
      </p:sp>
      <p:sp>
        <p:nvSpPr>
          <p:cNvPr id="97284" name="Rectangle 28">
            <a:extLst>
              <a:ext uri="{FF2B5EF4-FFF2-40B4-BE49-F238E27FC236}">
                <a16:creationId xmlns:a16="http://schemas.microsoft.com/office/drawing/2014/main" id="{E3C48B88-231A-3755-61BC-977D4CEF9C20}"/>
              </a:ext>
            </a:extLst>
          </p:cNvPr>
          <p:cNvSpPr>
            <a:spLocks noChangeArrowheads="1"/>
          </p:cNvSpPr>
          <p:nvPr/>
        </p:nvSpPr>
        <p:spPr bwMode="auto">
          <a:xfrm>
            <a:off x="3568701" y="1901032"/>
            <a:ext cx="4984750" cy="3703637"/>
          </a:xfrm>
          <a:prstGeom prst="rect">
            <a:avLst/>
          </a:prstGeom>
          <a:solidFill>
            <a:srgbClr val="CC99FF">
              <a:alpha val="25098"/>
            </a:srgbClr>
          </a:solidFill>
          <a:ln w="9525">
            <a:solidFill>
              <a:schemeClr val="tx1"/>
            </a:solidFill>
            <a:miter lim="800000"/>
            <a:headEnd/>
            <a:tailEnd/>
          </a:ln>
        </p:spPr>
        <p:txBody>
          <a:bodyPr wrap="none" anchor="ct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kumimoji="0" lang="en-US" altLang="en-US" sz="2000" b="0">
              <a:solidFill>
                <a:schemeClr val="tx1"/>
              </a:solidFill>
            </a:endParaRPr>
          </a:p>
        </p:txBody>
      </p:sp>
      <p:sp>
        <p:nvSpPr>
          <p:cNvPr id="97285" name="Rectangle 29">
            <a:extLst>
              <a:ext uri="{FF2B5EF4-FFF2-40B4-BE49-F238E27FC236}">
                <a16:creationId xmlns:a16="http://schemas.microsoft.com/office/drawing/2014/main" id="{E1E2BD27-7F2C-31B0-6FB4-522F34118717}"/>
              </a:ext>
            </a:extLst>
          </p:cNvPr>
          <p:cNvSpPr>
            <a:spLocks noChangeArrowheads="1"/>
          </p:cNvSpPr>
          <p:nvPr/>
        </p:nvSpPr>
        <p:spPr bwMode="auto">
          <a:xfrm>
            <a:off x="2032001" y="4646614"/>
            <a:ext cx="8201025" cy="50958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kumimoji="0" lang="en-US" altLang="en-US" sz="1800" b="0">
              <a:solidFill>
                <a:schemeClr val="tx1"/>
              </a:solidFill>
            </a:endParaRPr>
          </a:p>
        </p:txBody>
      </p:sp>
      <p:sp>
        <p:nvSpPr>
          <p:cNvPr id="97286" name="Rectangle 30">
            <a:extLst>
              <a:ext uri="{FF2B5EF4-FFF2-40B4-BE49-F238E27FC236}">
                <a16:creationId xmlns:a16="http://schemas.microsoft.com/office/drawing/2014/main" id="{B9E32B45-D6C3-EB8A-5141-C79667946ACF}"/>
              </a:ext>
            </a:extLst>
          </p:cNvPr>
          <p:cNvSpPr>
            <a:spLocks noChangeArrowheads="1"/>
          </p:cNvSpPr>
          <p:nvPr/>
        </p:nvSpPr>
        <p:spPr bwMode="auto">
          <a:xfrm>
            <a:off x="2017713" y="3854450"/>
            <a:ext cx="8215312" cy="5095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kumimoji="0" lang="en-US" altLang="en-US" sz="1800" b="0">
              <a:solidFill>
                <a:schemeClr val="tx1"/>
              </a:solidFill>
            </a:endParaRPr>
          </a:p>
        </p:txBody>
      </p:sp>
      <p:sp>
        <p:nvSpPr>
          <p:cNvPr id="97287" name="Rectangle 31">
            <a:extLst>
              <a:ext uri="{FF2B5EF4-FFF2-40B4-BE49-F238E27FC236}">
                <a16:creationId xmlns:a16="http://schemas.microsoft.com/office/drawing/2014/main" id="{E2714914-73BD-AE73-45CC-4EE022D19167}"/>
              </a:ext>
            </a:extLst>
          </p:cNvPr>
          <p:cNvSpPr>
            <a:spLocks noChangeArrowheads="1"/>
          </p:cNvSpPr>
          <p:nvPr/>
        </p:nvSpPr>
        <p:spPr bwMode="auto">
          <a:xfrm>
            <a:off x="2017714" y="3052764"/>
            <a:ext cx="8201025" cy="50958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kumimoji="0" lang="en-US" altLang="en-US" sz="1800" b="0">
              <a:solidFill>
                <a:schemeClr val="tx1"/>
              </a:solidFill>
            </a:endParaRPr>
          </a:p>
        </p:txBody>
      </p:sp>
      <p:sp>
        <p:nvSpPr>
          <p:cNvPr id="97288" name="Rectangle 32">
            <a:extLst>
              <a:ext uri="{FF2B5EF4-FFF2-40B4-BE49-F238E27FC236}">
                <a16:creationId xmlns:a16="http://schemas.microsoft.com/office/drawing/2014/main" id="{2A71DD29-B456-B6AC-01CE-C10631BE11AF}"/>
              </a:ext>
            </a:extLst>
          </p:cNvPr>
          <p:cNvSpPr>
            <a:spLocks noChangeArrowheads="1"/>
          </p:cNvSpPr>
          <p:nvPr/>
        </p:nvSpPr>
        <p:spPr bwMode="auto">
          <a:xfrm>
            <a:off x="2239964" y="3032125"/>
            <a:ext cx="7648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kumimoji="0" lang="en-US" altLang="en-US" sz="2800" b="0">
                <a:solidFill>
                  <a:schemeClr val="bg1"/>
                </a:solidFill>
              </a:rPr>
              <a:t>IUD use not associated with infertility (OR=0.9)</a:t>
            </a:r>
          </a:p>
        </p:txBody>
      </p:sp>
      <p:sp>
        <p:nvSpPr>
          <p:cNvPr id="97289" name="Rectangle 33">
            <a:extLst>
              <a:ext uri="{FF2B5EF4-FFF2-40B4-BE49-F238E27FC236}">
                <a16:creationId xmlns:a16="http://schemas.microsoft.com/office/drawing/2014/main" id="{DF5FA764-06D4-83FE-C6F6-09CAB4DE714A}"/>
              </a:ext>
            </a:extLst>
          </p:cNvPr>
          <p:cNvSpPr>
            <a:spLocks noChangeArrowheads="1"/>
          </p:cNvSpPr>
          <p:nvPr/>
        </p:nvSpPr>
        <p:spPr bwMode="auto">
          <a:xfrm>
            <a:off x="2335214" y="3843339"/>
            <a:ext cx="74517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kumimoji="0" lang="en-US" altLang="en-US" sz="2800" b="0">
                <a:solidFill>
                  <a:schemeClr val="bg1"/>
                </a:solidFill>
              </a:rPr>
              <a:t>Chlamydia associated with infertility (OR=2.4)</a:t>
            </a:r>
          </a:p>
        </p:txBody>
      </p:sp>
      <p:sp>
        <p:nvSpPr>
          <p:cNvPr id="97290" name="Rectangle 34">
            <a:extLst>
              <a:ext uri="{FF2B5EF4-FFF2-40B4-BE49-F238E27FC236}">
                <a16:creationId xmlns:a16="http://schemas.microsoft.com/office/drawing/2014/main" id="{1C30566A-0CCD-F5AF-BFB3-309E3910F87E}"/>
              </a:ext>
            </a:extLst>
          </p:cNvPr>
          <p:cNvSpPr>
            <a:spLocks noChangeArrowheads="1"/>
          </p:cNvSpPr>
          <p:nvPr/>
        </p:nvSpPr>
        <p:spPr bwMode="auto">
          <a:xfrm>
            <a:off x="3103563" y="4627564"/>
            <a:ext cx="59229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kumimoji="0" lang="en-US" altLang="en-US" sz="2800" b="0">
                <a:solidFill>
                  <a:schemeClr val="bg1"/>
                </a:solidFill>
              </a:rPr>
              <a:t>Results confirmed by similar studies</a:t>
            </a:r>
          </a:p>
        </p:txBody>
      </p:sp>
      <p:sp>
        <p:nvSpPr>
          <p:cNvPr id="97291" name="Rectangle 35">
            <a:extLst>
              <a:ext uri="{FF2B5EF4-FFF2-40B4-BE49-F238E27FC236}">
                <a16:creationId xmlns:a16="http://schemas.microsoft.com/office/drawing/2014/main" id="{B94F7120-048D-EA27-AF43-E508C35FA030}"/>
              </a:ext>
            </a:extLst>
          </p:cNvPr>
          <p:cNvSpPr>
            <a:spLocks noChangeArrowheads="1"/>
          </p:cNvSpPr>
          <p:nvPr/>
        </p:nvSpPr>
        <p:spPr bwMode="auto">
          <a:xfrm>
            <a:off x="2017714" y="2193925"/>
            <a:ext cx="8201025" cy="5095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endParaRPr kumimoji="0" lang="en-US" altLang="en-US" sz="1800" b="0">
              <a:solidFill>
                <a:schemeClr val="bg1"/>
              </a:solidFill>
            </a:endParaRPr>
          </a:p>
        </p:txBody>
      </p:sp>
      <p:sp>
        <p:nvSpPr>
          <p:cNvPr id="97292" name="Rectangle 36">
            <a:extLst>
              <a:ext uri="{FF2B5EF4-FFF2-40B4-BE49-F238E27FC236}">
                <a16:creationId xmlns:a16="http://schemas.microsoft.com/office/drawing/2014/main" id="{EB08B557-C2A9-C608-6E46-DC96EC9BA028}"/>
              </a:ext>
            </a:extLst>
          </p:cNvPr>
          <p:cNvSpPr>
            <a:spLocks noChangeArrowheads="1"/>
          </p:cNvSpPr>
          <p:nvPr/>
        </p:nvSpPr>
        <p:spPr bwMode="auto">
          <a:xfrm>
            <a:off x="2278063" y="2176464"/>
            <a:ext cx="76057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lgn="ctr">
              <a:buClr>
                <a:srgbClr val="5C5CAE"/>
              </a:buClr>
              <a:buSzTx/>
              <a:buFont typeface="Arial" panose="020B0604020202020204" pitchFamily="34" charset="0"/>
              <a:buNone/>
            </a:pPr>
            <a:r>
              <a:rPr kumimoji="0" lang="en-US" altLang="en-US" sz="2800" b="0">
                <a:solidFill>
                  <a:schemeClr val="bg1"/>
                </a:solidFill>
              </a:rPr>
              <a:t>~2000 women enrolled in case-control study</a:t>
            </a:r>
          </a:p>
        </p:txBody>
      </p:sp>
      <p:sp>
        <p:nvSpPr>
          <p:cNvPr id="97293" name="AutoShape 37">
            <a:extLst>
              <a:ext uri="{FF2B5EF4-FFF2-40B4-BE49-F238E27FC236}">
                <a16:creationId xmlns:a16="http://schemas.microsoft.com/office/drawing/2014/main" id="{CEDABBD0-CD5A-F7C8-2ACB-BE0F929D2AAF}"/>
              </a:ext>
            </a:extLst>
          </p:cNvPr>
          <p:cNvSpPr>
            <a:spLocks noChangeArrowheads="1"/>
          </p:cNvSpPr>
          <p:nvPr/>
        </p:nvSpPr>
        <p:spPr bwMode="auto">
          <a:xfrm rot="10800000">
            <a:off x="5376864" y="2705101"/>
            <a:ext cx="1368425" cy="150813"/>
          </a:xfrm>
          <a:prstGeom prst="triangle">
            <a:avLst>
              <a:gd name="adj" fmla="val 50000"/>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kumimoji="0" lang="en-US" altLang="en-US" sz="1800" b="0">
              <a:solidFill>
                <a:schemeClr val="tx1"/>
              </a:solidFill>
            </a:endParaRPr>
          </a:p>
        </p:txBody>
      </p:sp>
      <p:sp>
        <p:nvSpPr>
          <p:cNvPr id="97294" name="AutoShape 38">
            <a:extLst>
              <a:ext uri="{FF2B5EF4-FFF2-40B4-BE49-F238E27FC236}">
                <a16:creationId xmlns:a16="http://schemas.microsoft.com/office/drawing/2014/main" id="{10C47C24-061E-9377-7C4F-C2FB42C34A6E}"/>
              </a:ext>
            </a:extLst>
          </p:cNvPr>
          <p:cNvSpPr>
            <a:spLocks noChangeArrowheads="1"/>
          </p:cNvSpPr>
          <p:nvPr/>
        </p:nvSpPr>
        <p:spPr bwMode="auto">
          <a:xfrm rot="10800000">
            <a:off x="5378451" y="3559176"/>
            <a:ext cx="1368425" cy="150813"/>
          </a:xfrm>
          <a:prstGeom prst="triangle">
            <a:avLst>
              <a:gd name="adj" fmla="val 50000"/>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kumimoji="0" lang="en-US" altLang="en-US" sz="1800" b="0">
              <a:solidFill>
                <a:schemeClr val="tx1"/>
              </a:solidFill>
            </a:endParaRPr>
          </a:p>
        </p:txBody>
      </p:sp>
      <p:sp>
        <p:nvSpPr>
          <p:cNvPr id="97295" name="AutoShape 39">
            <a:extLst>
              <a:ext uri="{FF2B5EF4-FFF2-40B4-BE49-F238E27FC236}">
                <a16:creationId xmlns:a16="http://schemas.microsoft.com/office/drawing/2014/main" id="{F562143D-A124-3A0C-CB15-2EC3E5DA1C68}"/>
              </a:ext>
            </a:extLst>
          </p:cNvPr>
          <p:cNvSpPr>
            <a:spLocks noChangeArrowheads="1"/>
          </p:cNvSpPr>
          <p:nvPr/>
        </p:nvSpPr>
        <p:spPr bwMode="auto">
          <a:xfrm rot="10800000">
            <a:off x="5378451" y="4346576"/>
            <a:ext cx="1368425" cy="150813"/>
          </a:xfrm>
          <a:prstGeom prst="triangle">
            <a:avLst>
              <a:gd name="adj" fmla="val 50000"/>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kumimoji="0" lang="en-US" altLang="en-US" sz="1800" b="0">
              <a:solidFill>
                <a:schemeClr val="tx1"/>
              </a:solidFill>
            </a:endParaRPr>
          </a:p>
        </p:txBody>
      </p:sp>
      <p:sp>
        <p:nvSpPr>
          <p:cNvPr id="97296" name="AutoShape 40">
            <a:extLst>
              <a:ext uri="{FF2B5EF4-FFF2-40B4-BE49-F238E27FC236}">
                <a16:creationId xmlns:a16="http://schemas.microsoft.com/office/drawing/2014/main" id="{C9077091-157F-0160-6661-1447A8CD66BC}"/>
              </a:ext>
            </a:extLst>
          </p:cNvPr>
          <p:cNvSpPr>
            <a:spLocks noChangeArrowheads="1"/>
          </p:cNvSpPr>
          <p:nvPr/>
        </p:nvSpPr>
        <p:spPr bwMode="auto">
          <a:xfrm rot="10800000">
            <a:off x="5378451" y="5154613"/>
            <a:ext cx="1368425" cy="150812"/>
          </a:xfrm>
          <a:prstGeom prst="triangle">
            <a:avLst>
              <a:gd name="adj" fmla="val 50000"/>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kumimoji="0" lang="en-US" altLang="en-US" sz="1800" b="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FFEA49-720B-CD38-A9B9-C7953B97FB62}"/>
              </a:ext>
            </a:extLst>
          </p:cNvPr>
          <p:cNvSpPr>
            <a:spLocks noGrp="1"/>
          </p:cNvSpPr>
          <p:nvPr>
            <p:ph type="title"/>
          </p:nvPr>
        </p:nvSpPr>
        <p:spPr/>
        <p:txBody>
          <a:bodyPr/>
          <a:lstStyle/>
          <a:p>
            <a:r>
              <a:rPr lang="en-US" dirty="0"/>
              <a:t>Long Acting Reversible Contraception (LARC)</a:t>
            </a:r>
          </a:p>
        </p:txBody>
      </p:sp>
      <p:pic>
        <p:nvPicPr>
          <p:cNvPr id="5" name="Picture 10" descr="copperpto">
            <a:extLst>
              <a:ext uri="{FF2B5EF4-FFF2-40B4-BE49-F238E27FC236}">
                <a16:creationId xmlns:a16="http://schemas.microsoft.com/office/drawing/2014/main" id="{F237E228-4FB1-9592-4190-CB24CFB65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81250"/>
            <a:ext cx="14763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mirenaiud">
            <a:extLst>
              <a:ext uri="{FF2B5EF4-FFF2-40B4-BE49-F238E27FC236}">
                <a16:creationId xmlns:a16="http://schemas.microsoft.com/office/drawing/2014/main" id="{72F8A635-DD1E-3843-7358-91F836D81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4" y="2370137"/>
            <a:ext cx="1808163"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B731C5B0-9F9F-2B56-D6CA-30D037B9CE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1248" y="4680979"/>
            <a:ext cx="3239977" cy="180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13" descr="implanon2.jpg">
            <a:extLst>
              <a:ext uri="{FF2B5EF4-FFF2-40B4-BE49-F238E27FC236}">
                <a16:creationId xmlns:a16="http://schemas.microsoft.com/office/drawing/2014/main" id="{41786E4B-6ADA-638F-24DB-A3B7A1F316D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48627" y="2247900"/>
            <a:ext cx="2236808" cy="303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B663A475-AEE9-AF91-271B-9C8901D93BF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49770" y="4793908"/>
            <a:ext cx="27146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092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969E3A-22D4-566C-0BB5-E3BF704F9B58}"/>
              </a:ext>
            </a:extLst>
          </p:cNvPr>
          <p:cNvSpPr>
            <a:spLocks noGrp="1"/>
          </p:cNvSpPr>
          <p:nvPr>
            <p:ph type="title"/>
          </p:nvPr>
        </p:nvSpPr>
        <p:spPr>
          <a:xfrm>
            <a:off x="838200" y="790693"/>
            <a:ext cx="10515600" cy="1009919"/>
          </a:xfrm>
        </p:spPr>
        <p:txBody>
          <a:bodyPr anchor="ctr">
            <a:normAutofit/>
          </a:bodyPr>
          <a:lstStyle/>
          <a:p>
            <a:r>
              <a:rPr lang="en-US" dirty="0"/>
              <a:t>Copper and Progestin IUDs</a:t>
            </a:r>
          </a:p>
        </p:txBody>
      </p:sp>
      <p:sp>
        <p:nvSpPr>
          <p:cNvPr id="4" name="Content Placeholder 3">
            <a:extLst>
              <a:ext uri="{FF2B5EF4-FFF2-40B4-BE49-F238E27FC236}">
                <a16:creationId xmlns:a16="http://schemas.microsoft.com/office/drawing/2014/main" id="{AC07B2FF-9597-BA96-94B6-884F01652CB8}"/>
              </a:ext>
            </a:extLst>
          </p:cNvPr>
          <p:cNvSpPr>
            <a:spLocks noGrp="1"/>
          </p:cNvSpPr>
          <p:nvPr>
            <p:ph sz="half" idx="1"/>
          </p:nvPr>
        </p:nvSpPr>
        <p:spPr>
          <a:xfrm>
            <a:off x="838200" y="1979999"/>
            <a:ext cx="5181600" cy="4196964"/>
          </a:xfrm>
        </p:spPr>
        <p:txBody>
          <a:bodyPr>
            <a:normAutofit/>
          </a:bodyPr>
          <a:lstStyle/>
          <a:p>
            <a:pPr>
              <a:defRPr/>
            </a:pPr>
            <a:r>
              <a:rPr lang="en-US" altLang="en-US" dirty="0"/>
              <a:t>Mechanism: barrier, toxic to sperm and eggs</a:t>
            </a:r>
          </a:p>
          <a:p>
            <a:pPr>
              <a:defRPr/>
            </a:pPr>
            <a:r>
              <a:rPr lang="en-US" altLang="en-US" dirty="0"/>
              <a:t>Continuation at 1 year =  80%</a:t>
            </a:r>
          </a:p>
          <a:p>
            <a:pPr>
              <a:defRPr/>
            </a:pPr>
            <a:r>
              <a:rPr lang="en-US" altLang="en-US" dirty="0"/>
              <a:t>Office insertion procedure</a:t>
            </a:r>
          </a:p>
          <a:p>
            <a:pPr>
              <a:defRPr/>
            </a:pPr>
            <a:r>
              <a:rPr lang="en-US" altLang="en-US" dirty="0"/>
              <a:t>Rapid return of fertility after removal</a:t>
            </a:r>
          </a:p>
          <a:p>
            <a:pPr>
              <a:defRPr/>
            </a:pPr>
            <a:r>
              <a:rPr lang="en-US" altLang="en-US" dirty="0"/>
              <a:t>Similar contraceptive efficacy to sterilization</a:t>
            </a:r>
          </a:p>
          <a:p>
            <a:endParaRPr lang="en-US" dirty="0"/>
          </a:p>
        </p:txBody>
      </p:sp>
      <p:pic>
        <p:nvPicPr>
          <p:cNvPr id="5" name="Picture 9" descr="Picture 8_pptX">
            <a:extLst>
              <a:ext uri="{FF2B5EF4-FFF2-40B4-BE49-F238E27FC236}">
                <a16:creationId xmlns:a16="http://schemas.microsoft.com/office/drawing/2014/main" id="{5C11256F-8143-104C-BD69-383E9003ECF1}"/>
              </a:ext>
            </a:extLst>
          </p:cNvPr>
          <p:cNvPicPr>
            <a:picLocks noChangeAspect="1" noChangeArrowheads="1"/>
          </p:cNvPicPr>
          <p:nvPr>
            <p:custDataLst>
              <p:tags r:id="rId1"/>
            </p:custDataLst>
          </p:nvPr>
        </p:nvPicPr>
        <p:blipFill>
          <a:blip r:embed="rId3"/>
          <a:srcRect l="5579" r="2731" b="-3"/>
          <a:stretch>
            <a:fillRect/>
          </a:stretch>
        </p:blipFill>
        <p:spPr bwMode="auto">
          <a:xfrm>
            <a:off x="6172200" y="1979997"/>
            <a:ext cx="5181600" cy="4196965"/>
          </a:xfrm>
          <a:prstGeom prst="rect">
            <a:avLst/>
          </a:prstGeom>
          <a:noFill/>
          <a:ln>
            <a:noFill/>
          </a:ln>
          <a:effectLst>
            <a:outerShdw blurRad="50800" dist="38100" dir="2700000" algn="tl" rotWithShape="0">
              <a:srgbClr val="808080">
                <a:alpha val="39998"/>
              </a:srgbClr>
            </a:outerShdw>
          </a:effectLst>
        </p:spPr>
      </p:pic>
    </p:spTree>
    <p:extLst>
      <p:ext uri="{BB962C8B-B14F-4D97-AF65-F5344CB8AC3E}">
        <p14:creationId xmlns:p14="http://schemas.microsoft.com/office/powerpoint/2010/main" val="4093413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65D3E53-9C05-F7BC-3774-894A5A02A264}"/>
              </a:ext>
            </a:extLst>
          </p:cNvPr>
          <p:cNvSpPr>
            <a:spLocks noGrp="1" noChangeArrowheads="1"/>
          </p:cNvSpPr>
          <p:nvPr>
            <p:ph type="title"/>
          </p:nvPr>
        </p:nvSpPr>
        <p:spPr>
          <a:xfrm>
            <a:off x="839788" y="790693"/>
            <a:ext cx="10515600" cy="963290"/>
          </a:xfrm>
        </p:spPr>
        <p:txBody>
          <a:bodyPr vert="horz" lIns="91440" tIns="45720" rIns="91440" bIns="45720" rtlCol="0" anchor="ctr">
            <a:normAutofit/>
          </a:bodyPr>
          <a:lstStyle/>
          <a:p>
            <a:pPr>
              <a:defRPr/>
            </a:pPr>
            <a:r>
              <a:rPr lang="en-US" sz="3600" kern="1200" dirty="0">
                <a:latin typeface="+mj-lt"/>
                <a:ea typeface="+mj-ea"/>
                <a:cs typeface="+mj-cs"/>
              </a:rPr>
              <a:t>Copper Intrauterine Device: </a:t>
            </a:r>
            <a:r>
              <a:rPr lang="en-US" altLang="ja-JP" sz="3600" kern="1200" dirty="0">
                <a:latin typeface="+mj-lt"/>
                <a:ea typeface="+mj-ea"/>
                <a:cs typeface="+mj-cs"/>
              </a:rPr>
              <a:t>ParaGard</a:t>
            </a:r>
            <a:endParaRPr lang="en-US" sz="3600" kern="1200" dirty="0">
              <a:latin typeface="+mj-lt"/>
              <a:ea typeface="+mj-ea"/>
              <a:cs typeface="+mj-cs"/>
            </a:endParaRPr>
          </a:p>
        </p:txBody>
      </p:sp>
      <p:sp>
        <p:nvSpPr>
          <p:cNvPr id="33795" name="Rectangle 3">
            <a:extLst>
              <a:ext uri="{FF2B5EF4-FFF2-40B4-BE49-F238E27FC236}">
                <a16:creationId xmlns:a16="http://schemas.microsoft.com/office/drawing/2014/main" id="{E50AA9B6-E907-F204-D8CD-A842523E04F6}"/>
              </a:ext>
            </a:extLst>
          </p:cNvPr>
          <p:cNvSpPr>
            <a:spLocks noGrp="1" noChangeArrowheads="1"/>
          </p:cNvSpPr>
          <p:nvPr>
            <p:ph sz="half" idx="2"/>
          </p:nvPr>
        </p:nvSpPr>
        <p:spPr>
          <a:xfrm>
            <a:off x="839788" y="2181225"/>
            <a:ext cx="6417539" cy="3684588"/>
          </a:xfrm>
        </p:spPr>
        <p:txBody>
          <a:bodyPr vert="horz" lIns="91440" tIns="45720" rIns="91440" bIns="45720" rtlCol="0">
            <a:normAutofit/>
          </a:bodyPr>
          <a:lstStyle/>
          <a:p>
            <a:pPr>
              <a:defRPr/>
            </a:pPr>
            <a:r>
              <a:rPr lang="en-US" dirty="0"/>
              <a:t>380mm</a:t>
            </a:r>
            <a:r>
              <a:rPr lang="en-US" baseline="30000" dirty="0"/>
              <a:t>2</a:t>
            </a:r>
            <a:r>
              <a:rPr lang="en-US" dirty="0"/>
              <a:t> copper with efficacy for 12 years</a:t>
            </a:r>
          </a:p>
          <a:p>
            <a:pPr>
              <a:defRPr/>
            </a:pPr>
            <a:r>
              <a:rPr lang="en-US" dirty="0"/>
              <a:t>Mechanism:  spermatotoxic</a:t>
            </a:r>
          </a:p>
          <a:p>
            <a:pPr>
              <a:defRPr/>
            </a:pPr>
            <a:r>
              <a:rPr lang="en-US" dirty="0"/>
              <a:t>May have increased dysmenorrhea and menstrual blood loss</a:t>
            </a:r>
          </a:p>
          <a:p>
            <a:pPr>
              <a:defRPr/>
            </a:pPr>
            <a:endParaRPr lang="en-US" dirty="0"/>
          </a:p>
          <a:p>
            <a:pPr>
              <a:defRPr/>
            </a:pPr>
            <a:r>
              <a:rPr lang="en-US" dirty="0">
                <a:solidFill>
                  <a:schemeClr val="accent6"/>
                </a:solidFill>
              </a:rPr>
              <a:t>Most effective form of EC!</a:t>
            </a:r>
          </a:p>
          <a:p>
            <a:pPr>
              <a:defRPr/>
            </a:pPr>
            <a:endParaRPr lang="en-US" dirty="0"/>
          </a:p>
        </p:txBody>
      </p:sp>
      <p:pic>
        <p:nvPicPr>
          <p:cNvPr id="8" name="Picture 9" descr="Picture 8_pptX">
            <a:extLst>
              <a:ext uri="{FF2B5EF4-FFF2-40B4-BE49-F238E27FC236}">
                <a16:creationId xmlns:a16="http://schemas.microsoft.com/office/drawing/2014/main" id="{10A2D20F-4B77-1A37-3063-CD56DA44F3F7}"/>
              </a:ext>
            </a:extLst>
          </p:cNvPr>
          <p:cNvPicPr>
            <a:picLocks noChangeAspect="1" noChangeArrowheads="1"/>
          </p:cNvPicPr>
          <p:nvPr/>
        </p:nvPicPr>
        <p:blipFill>
          <a:blip r:embed="rId3"/>
          <a:srcRect l="7401" t="3571" r="6160" b="8118"/>
          <a:stretch>
            <a:fillRect/>
          </a:stretch>
        </p:blipFill>
        <p:spPr bwMode="auto">
          <a:xfrm>
            <a:off x="8319953" y="2181225"/>
            <a:ext cx="2670184" cy="3684588"/>
          </a:xfrm>
          <a:prstGeom prst="rect">
            <a:avLst/>
          </a:prstGeom>
          <a:noFill/>
          <a:ln>
            <a:noFill/>
          </a:ln>
          <a:effectLst>
            <a:outerShdw blurRad="50800" dist="38100" dir="2700000" algn="tl" rotWithShape="0">
              <a:srgbClr val="808080">
                <a:alpha val="39998"/>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3B050-1A42-9611-19EE-1D44DB222EFE}"/>
              </a:ext>
            </a:extLst>
          </p:cNvPr>
          <p:cNvSpPr>
            <a:spLocks noGrp="1"/>
          </p:cNvSpPr>
          <p:nvPr>
            <p:ph type="title"/>
          </p:nvPr>
        </p:nvSpPr>
        <p:spPr>
          <a:xfrm>
            <a:off x="838200" y="790693"/>
            <a:ext cx="10515600" cy="1009919"/>
          </a:xfrm>
        </p:spPr>
        <p:txBody>
          <a:bodyPr anchor="ctr">
            <a:normAutofit/>
          </a:bodyPr>
          <a:lstStyle/>
          <a:p>
            <a:r>
              <a:rPr lang="en-US" dirty="0"/>
              <a:t>Copper Intrauterine Device: </a:t>
            </a:r>
            <a:r>
              <a:rPr lang="en-US" dirty="0" err="1"/>
              <a:t>Miudella</a:t>
            </a:r>
            <a:r>
              <a:rPr lang="en-US" dirty="0"/>
              <a:t> (new!)</a:t>
            </a:r>
          </a:p>
        </p:txBody>
      </p:sp>
      <p:sp>
        <p:nvSpPr>
          <p:cNvPr id="4" name="Content Placeholder 3">
            <a:extLst>
              <a:ext uri="{FF2B5EF4-FFF2-40B4-BE49-F238E27FC236}">
                <a16:creationId xmlns:a16="http://schemas.microsoft.com/office/drawing/2014/main" id="{6C25459C-4E68-0D5E-28AB-F7809DA13AC4}"/>
              </a:ext>
            </a:extLst>
          </p:cNvPr>
          <p:cNvSpPr>
            <a:spLocks noGrp="1"/>
          </p:cNvSpPr>
          <p:nvPr>
            <p:ph sz="half" idx="1"/>
          </p:nvPr>
        </p:nvSpPr>
        <p:spPr>
          <a:xfrm>
            <a:off x="838200" y="1979999"/>
            <a:ext cx="5181600" cy="4196964"/>
          </a:xfrm>
        </p:spPr>
        <p:txBody>
          <a:bodyPr>
            <a:normAutofit/>
          </a:bodyPr>
          <a:lstStyle/>
          <a:p>
            <a:r>
              <a:rPr lang="en-US" dirty="0"/>
              <a:t>FDA approved 3 years</a:t>
            </a:r>
          </a:p>
          <a:p>
            <a:r>
              <a:rPr lang="en-US" dirty="0"/>
              <a:t>Flexible nitinol frame with 175 mm</a:t>
            </a:r>
            <a:r>
              <a:rPr lang="en-US" baseline="30000" dirty="0"/>
              <a:t>2</a:t>
            </a:r>
            <a:r>
              <a:rPr lang="en-US" dirty="0"/>
              <a:t> of copper</a:t>
            </a:r>
          </a:p>
          <a:p>
            <a:r>
              <a:rPr lang="en-US" dirty="0"/>
              <a:t>Less bleeding than </a:t>
            </a:r>
            <a:r>
              <a:rPr lang="en-US" dirty="0" err="1"/>
              <a:t>paragard</a:t>
            </a:r>
            <a:endParaRPr lang="en-US" dirty="0"/>
          </a:p>
        </p:txBody>
      </p:sp>
      <p:pic>
        <p:nvPicPr>
          <p:cNvPr id="35842" name="Picture 2" descr="Miudella: Uses, Dosage, Side Effects, Warnings - Drugs.com">
            <a:extLst>
              <a:ext uri="{FF2B5EF4-FFF2-40B4-BE49-F238E27FC236}">
                <a16:creationId xmlns:a16="http://schemas.microsoft.com/office/drawing/2014/main" id="{29E103C2-9E44-67FC-8D71-3048BB7FF7E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4123" r="16606" b="4"/>
          <a:stretch>
            <a:fillRect/>
          </a:stretch>
        </p:blipFill>
        <p:spPr bwMode="auto">
          <a:xfrm>
            <a:off x="6172200" y="1979997"/>
            <a:ext cx="5181600" cy="4196965"/>
          </a:xfrm>
          <a:prstGeom prst="rect">
            <a:avLst/>
          </a:prstGeom>
          <a:solidFill>
            <a:srgbClr val="FFFFFF"/>
          </a:solidFill>
        </p:spPr>
      </p:pic>
    </p:spTree>
    <p:extLst>
      <p:ext uri="{BB962C8B-B14F-4D97-AF65-F5344CB8AC3E}">
        <p14:creationId xmlns:p14="http://schemas.microsoft.com/office/powerpoint/2010/main" val="1691019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5497532-FF0C-C7C3-C826-9BF2D1383D06}"/>
              </a:ext>
            </a:extLst>
          </p:cNvPr>
          <p:cNvSpPr>
            <a:spLocks noGrp="1" noChangeArrowheads="1"/>
          </p:cNvSpPr>
          <p:nvPr>
            <p:ph type="title"/>
          </p:nvPr>
        </p:nvSpPr>
        <p:spPr/>
        <p:txBody>
          <a:bodyPr/>
          <a:lstStyle/>
          <a:p>
            <a:pPr algn="l">
              <a:defRPr/>
            </a:pPr>
            <a:r>
              <a:rPr lang="en-US" sz="3600" dirty="0">
                <a:cs typeface="ＭＳ Ｐゴシック" charset="0"/>
              </a:rPr>
              <a:t>Levonorgestrel Intrauterine Device: </a:t>
            </a:r>
            <a:r>
              <a:rPr lang="en-US" altLang="ja-JP" sz="3600" dirty="0">
                <a:cs typeface="ＭＳ Ｐゴシック" charset="0"/>
              </a:rPr>
              <a:t>Mirena</a:t>
            </a:r>
            <a:endParaRPr lang="en-US" sz="3600" dirty="0">
              <a:cs typeface="ＭＳ Ｐゴシック" charset="0"/>
            </a:endParaRPr>
          </a:p>
        </p:txBody>
      </p:sp>
      <p:sp>
        <p:nvSpPr>
          <p:cNvPr id="34819" name="Rectangle 3">
            <a:extLst>
              <a:ext uri="{FF2B5EF4-FFF2-40B4-BE49-F238E27FC236}">
                <a16:creationId xmlns:a16="http://schemas.microsoft.com/office/drawing/2014/main" id="{940A339E-890E-7091-D608-9AF34C5877CD}"/>
              </a:ext>
            </a:extLst>
          </p:cNvPr>
          <p:cNvSpPr>
            <a:spLocks noGrp="1" noChangeArrowheads="1"/>
          </p:cNvSpPr>
          <p:nvPr>
            <p:ph idx="1"/>
          </p:nvPr>
        </p:nvSpPr>
        <p:spPr>
          <a:xfrm>
            <a:off x="838200" y="1891135"/>
            <a:ext cx="6407552" cy="4285828"/>
          </a:xfrm>
        </p:spPr>
        <p:txBody>
          <a:bodyPr>
            <a:normAutofit/>
          </a:bodyPr>
          <a:lstStyle/>
          <a:p>
            <a:pPr>
              <a:defRPr/>
            </a:pPr>
            <a:r>
              <a:rPr lang="en-US" altLang="en-US" dirty="0"/>
              <a:t>Releases levonorgestrel 20 </a:t>
            </a:r>
            <a:r>
              <a:rPr lang="en-US" altLang="en-US" dirty="0">
                <a:sym typeface="Symbol" pitchFamily="2" charset="2"/>
              </a:rPr>
              <a:t></a:t>
            </a:r>
            <a:r>
              <a:rPr lang="en-US" altLang="en-US" dirty="0"/>
              <a:t>g/day</a:t>
            </a:r>
          </a:p>
          <a:p>
            <a:pPr lvl="1">
              <a:defRPr/>
            </a:pPr>
            <a:r>
              <a:rPr lang="en-US" altLang="en-US" dirty="0"/>
              <a:t>FDA approval </a:t>
            </a:r>
          </a:p>
          <a:p>
            <a:pPr lvl="2">
              <a:defRPr/>
            </a:pPr>
            <a:r>
              <a:rPr lang="en-US" altLang="en-US" dirty="0">
                <a:solidFill>
                  <a:schemeClr val="accent6"/>
                </a:solidFill>
              </a:rPr>
              <a:t>8 years </a:t>
            </a:r>
            <a:r>
              <a:rPr lang="en-US" altLang="en-US" dirty="0"/>
              <a:t>for prevention of pregnancy</a:t>
            </a:r>
          </a:p>
          <a:p>
            <a:pPr lvl="2">
              <a:defRPr/>
            </a:pPr>
            <a:r>
              <a:rPr lang="en-US" altLang="en-US" dirty="0">
                <a:solidFill>
                  <a:schemeClr val="accent6"/>
                </a:solidFill>
              </a:rPr>
              <a:t>5 years </a:t>
            </a:r>
            <a:r>
              <a:rPr lang="en-US" altLang="en-US" dirty="0"/>
              <a:t>for treatment of heavy menstrual bleeding</a:t>
            </a:r>
          </a:p>
          <a:p>
            <a:pPr lvl="1">
              <a:defRPr/>
            </a:pPr>
            <a:r>
              <a:rPr lang="en-US" altLang="en-US" dirty="0"/>
              <a:t>Mechanism: thickens cervical mucus</a:t>
            </a:r>
          </a:p>
          <a:p>
            <a:pPr>
              <a:defRPr/>
            </a:pPr>
            <a:r>
              <a:rPr lang="en-US" altLang="en-US" dirty="0"/>
              <a:t>Does NOT inhibit HPA axis</a:t>
            </a:r>
          </a:p>
          <a:p>
            <a:pPr lvl="1">
              <a:defRPr/>
            </a:pPr>
            <a:r>
              <a:rPr lang="en-US" altLang="en-US" dirty="0"/>
              <a:t>40-70% women will still ovulate</a:t>
            </a:r>
          </a:p>
          <a:p>
            <a:pPr>
              <a:defRPr/>
            </a:pPr>
            <a:r>
              <a:rPr lang="en-US" altLang="en-US" dirty="0"/>
              <a:t>Shorter, lighter, less crampy menses</a:t>
            </a:r>
          </a:p>
          <a:p>
            <a:pPr>
              <a:defRPr/>
            </a:pPr>
            <a:r>
              <a:rPr lang="en-US" altLang="en-US" dirty="0"/>
              <a:t>25% amenorrhea after one year</a:t>
            </a:r>
          </a:p>
        </p:txBody>
      </p:sp>
      <p:pic>
        <p:nvPicPr>
          <p:cNvPr id="90115" name="Picture 17">
            <a:extLst>
              <a:ext uri="{FF2B5EF4-FFF2-40B4-BE49-F238E27FC236}">
                <a16:creationId xmlns:a16="http://schemas.microsoft.com/office/drawing/2014/main" id="{42A0F22F-3E7F-6D1B-61C5-BDB9A468F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366" y="1891135"/>
            <a:ext cx="2112378" cy="258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2E8F358-105C-BE43-1667-B508E75EA9C0}"/>
              </a:ext>
            </a:extLst>
          </p:cNvPr>
          <p:cNvSpPr txBox="1"/>
          <p:nvPr/>
        </p:nvSpPr>
        <p:spPr>
          <a:xfrm>
            <a:off x="7754073" y="4884516"/>
            <a:ext cx="3599727" cy="1107996"/>
          </a:xfrm>
          <a:prstGeom prst="rect">
            <a:avLst/>
          </a:prstGeom>
          <a:noFill/>
        </p:spPr>
        <p:txBody>
          <a:bodyPr wrap="square" rtlCol="0">
            <a:spAutoFit/>
          </a:bodyPr>
          <a:lstStyle/>
          <a:p>
            <a:r>
              <a:rPr lang="en-US" altLang="en-US" sz="2400" dirty="0">
                <a:solidFill>
                  <a:schemeClr val="accent6"/>
                </a:solidFill>
              </a:rPr>
              <a:t>NEW EVIDENCE! Can be used for EC</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8" name="Subtitle 2"/>
          <p:cNvSpPr txBox="1">
            <a:spLocks/>
          </p:cNvSpPr>
          <p:nvPr/>
        </p:nvSpPr>
        <p:spPr>
          <a:xfrm>
            <a:off x="414773" y="1336283"/>
            <a:ext cx="11421208" cy="51125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28688"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00" b="0" i="1" u="none" strike="noStrike" kern="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2868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CME Accreditation/Certification Statement</a:t>
            </a:r>
            <a:endParaRPr kumimoji="0" lang="en-US" alt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Calibri" panose="020F0502020204030204" pitchFamily="34" charset="0"/>
              </a:rPr>
              <a:t>The University of Rochester School of Medicine and Dentistry is accredited by the Accreditation Council for Continuing Medical Education (ACCME) to provide continuing medical education for physicians.</a:t>
            </a: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Calibri" panose="020F0502020204030204" pitchFamily="34" charset="0"/>
              </a:rPr>
              <a:t>The University of Rochester School of Medicine and Dentistry designates this live activity for a maximum of </a:t>
            </a:r>
            <a:r>
              <a:rPr kumimoji="0" lang="en-US" altLang="en-US" sz="1600" b="0" i="0" u="sng" strike="noStrike" kern="120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Calibri" panose="020F0502020204030204" pitchFamily="34" charset="0"/>
              </a:rPr>
              <a:t>1</a:t>
            </a:r>
            <a:r>
              <a:rPr kumimoji="0" lang="en-US" altLang="en-US" sz="1600" b="0" i="0" strike="noStrike" kern="120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Calibri" panose="020F0502020204030204" pitchFamily="34" charset="0"/>
              </a:rPr>
              <a:t> </a:t>
            </a:r>
            <a:r>
              <a:rPr kumimoji="0" lang="en-US" altLang="en-US" sz="1600" b="0" i="1" strike="noStrike" kern="120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Calibri" panose="020F0502020204030204" pitchFamily="34" charset="0"/>
              </a:rPr>
              <a:t>AMA</a:t>
            </a:r>
            <a:r>
              <a:rPr kumimoji="0" lang="en-US" altLang="en-US" sz="1600" b="0" i="1" u="none" strike="noStrike" kern="120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Calibri" panose="020F0502020204030204" pitchFamily="34" charset="0"/>
              </a:rPr>
              <a:t> PRA Category 1 Credits</a:t>
            </a:r>
            <a:r>
              <a:rPr kumimoji="0" lang="en-US" altLang="en-US" sz="1600" b="0" i="0" u="none" strike="noStrike" kern="120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Calibri" panose="020F0502020204030204" pitchFamily="34" charset="0"/>
              </a:rPr>
              <a:t>™. Physicians should claim only the credit commensurate with the extent of their participation in the activity.</a:t>
            </a: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Verdana" panose="020B0604030504040204" pitchFamily="34" charset="0"/>
              <a:cs typeface="+mn-cs"/>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Verdana" panose="020B0604030504040204" pitchFamily="34" charset="0"/>
              <a:cs typeface="+mn-cs"/>
            </a:endParaRPr>
          </a:p>
        </p:txBody>
      </p:sp>
      <p:sp>
        <p:nvSpPr>
          <p:cNvPr id="2" name="Rectangle 1"/>
          <p:cNvSpPr/>
          <p:nvPr/>
        </p:nvSpPr>
        <p:spPr>
          <a:xfrm>
            <a:off x="366218" y="410595"/>
            <a:ext cx="11518318" cy="1045672"/>
          </a:xfrm>
          <a:prstGeom prst="rect">
            <a:avLst/>
          </a:prstGeom>
          <a:solidFill>
            <a:srgbClr val="4949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 sz="4000" b="1" i="0" u="none" strike="noStrike" kern="0" cap="none" spc="0" normalizeH="0" baseline="0" noProof="0" dirty="0">
                <a:ln>
                  <a:noFill/>
                </a:ln>
                <a:solidFill>
                  <a:srgbClr val="FFFFFF"/>
                </a:solidFill>
                <a:effectLst/>
                <a:uLnTx/>
                <a:uFillTx/>
                <a:latin typeface="Montserrat"/>
                <a:ea typeface="+mn-ea"/>
                <a:cs typeface="+mn-cs"/>
                <a:sym typeface="Montserrat"/>
              </a:rPr>
              <a:t>Accreditation Statements </a:t>
            </a:r>
            <a:endParaRPr kumimoji="0" lang="en-US" sz="40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0B5C89C-67F2-488B-BF89-C55B297F0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7526" y="5784866"/>
            <a:ext cx="1686340" cy="695133"/>
          </a:xfrm>
          <a:prstGeom prst="rect">
            <a:avLst/>
          </a:prstGeom>
        </p:spPr>
      </p:pic>
    </p:spTree>
    <p:extLst>
      <p:ext uri="{BB962C8B-B14F-4D97-AF65-F5344CB8AC3E}">
        <p14:creationId xmlns:p14="http://schemas.microsoft.com/office/powerpoint/2010/main" val="61678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C889-9A95-2B30-AE76-5F59B8D3A4CC}"/>
              </a:ext>
            </a:extLst>
          </p:cNvPr>
          <p:cNvSpPr>
            <a:spLocks noGrp="1"/>
          </p:cNvSpPr>
          <p:nvPr>
            <p:ph type="title"/>
          </p:nvPr>
        </p:nvSpPr>
        <p:spPr>
          <a:xfrm>
            <a:off x="839788" y="790693"/>
            <a:ext cx="10515600" cy="963290"/>
          </a:xfrm>
        </p:spPr>
        <p:txBody>
          <a:bodyPr vert="horz" lIns="91440" tIns="45720" rIns="91440" bIns="45720" rtlCol="0" anchor="ctr">
            <a:normAutofit/>
          </a:bodyPr>
          <a:lstStyle/>
          <a:p>
            <a:pPr>
              <a:defRPr/>
            </a:pPr>
            <a:r>
              <a:rPr lang="en-US" altLang="en-US" kern="1200">
                <a:latin typeface="+mj-lt"/>
                <a:ea typeface="+mj-ea"/>
                <a:cs typeface="+mj-cs"/>
              </a:rPr>
              <a:t>Levonorgestrel Intrauterine Device:  Liletta</a:t>
            </a:r>
          </a:p>
        </p:txBody>
      </p:sp>
      <p:sp>
        <p:nvSpPr>
          <p:cNvPr id="92167" name="TextBox 13">
            <a:extLst>
              <a:ext uri="{FF2B5EF4-FFF2-40B4-BE49-F238E27FC236}">
                <a16:creationId xmlns:a16="http://schemas.microsoft.com/office/drawing/2014/main" id="{7375098B-DB8F-5F40-664B-A3721D85C31B}"/>
              </a:ext>
            </a:extLst>
          </p:cNvPr>
          <p:cNvSpPr txBox="1">
            <a:spLocks noChangeArrowheads="1"/>
          </p:cNvSpPr>
          <p:nvPr/>
        </p:nvSpPr>
        <p:spPr bwMode="auto">
          <a:xfrm>
            <a:off x="1261449" y="4677865"/>
            <a:ext cx="3310551" cy="6477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lnSpc>
                <a:spcPct val="90000"/>
              </a:lnSpc>
              <a:spcBef>
                <a:spcPts val="1000"/>
              </a:spcBef>
              <a:buClrTx/>
              <a:buSzTx/>
              <a:buNone/>
            </a:pPr>
            <a:r>
              <a:rPr kumimoji="0" lang="en-US" altLang="en-US" sz="2000" b="1" kern="1200" dirty="0">
                <a:solidFill>
                  <a:schemeClr val="tx1"/>
                </a:solidFill>
                <a:latin typeface="+mn-lt"/>
                <a:ea typeface="+mn-ea"/>
                <a:cs typeface="+mn-cs"/>
              </a:rPr>
              <a:t>Marketed by Medicine 360- NOT FOR PROFIT company</a:t>
            </a:r>
          </a:p>
        </p:txBody>
      </p:sp>
      <p:sp>
        <p:nvSpPr>
          <p:cNvPr id="13" name="Content Placeholder 12">
            <a:extLst>
              <a:ext uri="{FF2B5EF4-FFF2-40B4-BE49-F238E27FC236}">
                <a16:creationId xmlns:a16="http://schemas.microsoft.com/office/drawing/2014/main" id="{22C5B6BD-88E9-BF88-FB6A-00FE1182AFE1}"/>
              </a:ext>
            </a:extLst>
          </p:cNvPr>
          <p:cNvSpPr>
            <a:spLocks noGrp="1"/>
          </p:cNvSpPr>
          <p:nvPr>
            <p:ph sz="half" idx="2"/>
          </p:nvPr>
        </p:nvSpPr>
        <p:spPr>
          <a:xfrm>
            <a:off x="6279889" y="2830012"/>
            <a:ext cx="5157787" cy="1522915"/>
          </a:xfrm>
        </p:spPr>
        <p:txBody>
          <a:bodyPr vert="horz" lIns="91440" tIns="45720" rIns="91440" bIns="45720" rtlCol="0">
            <a:normAutofit/>
          </a:bodyPr>
          <a:lstStyle/>
          <a:p>
            <a:pPr>
              <a:defRPr/>
            </a:pPr>
            <a:r>
              <a:rPr lang="en-US" altLang="en-US" dirty="0"/>
              <a:t>Releases 19.5 ug/day of LNG</a:t>
            </a:r>
          </a:p>
          <a:p>
            <a:pPr>
              <a:defRPr/>
            </a:pPr>
            <a:r>
              <a:rPr lang="en-US" altLang="en-US" dirty="0"/>
              <a:t>Same bleeding profile as Mirena and FDA approvals</a:t>
            </a:r>
          </a:p>
        </p:txBody>
      </p:sp>
      <p:sp>
        <p:nvSpPr>
          <p:cNvPr id="12" name="Text Placeholder 11">
            <a:extLst>
              <a:ext uri="{FF2B5EF4-FFF2-40B4-BE49-F238E27FC236}">
                <a16:creationId xmlns:a16="http://schemas.microsoft.com/office/drawing/2014/main" id="{B819F639-29CB-91F3-6118-3A34A94B969A}"/>
              </a:ext>
            </a:extLst>
          </p:cNvPr>
          <p:cNvSpPr>
            <a:spLocks noGrp="1"/>
          </p:cNvSpPr>
          <p:nvPr>
            <p:ph type="body" sz="quarter" idx="3"/>
          </p:nvPr>
        </p:nvSpPr>
        <p:spPr>
          <a:xfrm>
            <a:off x="6172200" y="1857373"/>
            <a:ext cx="5183188" cy="647701"/>
          </a:xfrm>
        </p:spPr>
        <p:txBody>
          <a:bodyPr vert="horz" lIns="91440" tIns="45720" rIns="91440" bIns="45720" rtlCol="0" anchor="b">
            <a:normAutofit/>
          </a:bodyPr>
          <a:lstStyle/>
          <a:p>
            <a:pPr>
              <a:defRPr/>
            </a:pPr>
            <a:r>
              <a:rPr lang="en-US" altLang="ja-JP" b="1" kern="1200">
                <a:latin typeface="+mn-lt"/>
                <a:ea typeface="+mn-ea"/>
                <a:cs typeface="+mn-cs"/>
              </a:rPr>
              <a:t>“Generic” Mirena</a:t>
            </a:r>
            <a:endParaRPr lang="en-US" altLang="en-US" b="1" kern="1200">
              <a:latin typeface="+mn-lt"/>
              <a:ea typeface="+mn-ea"/>
              <a:cs typeface="+mn-cs"/>
            </a:endParaRPr>
          </a:p>
        </p:txBody>
      </p:sp>
      <p:pic>
        <p:nvPicPr>
          <p:cNvPr id="92163" name="Content Placeholder 9">
            <a:extLst>
              <a:ext uri="{FF2B5EF4-FFF2-40B4-BE49-F238E27FC236}">
                <a16:creationId xmlns:a16="http://schemas.microsoft.com/office/drawing/2014/main" id="{E9F5E1AD-16DC-EF9A-B33C-DC92E1387046}"/>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a:xfrm>
            <a:off x="1261449" y="1989712"/>
            <a:ext cx="3805177" cy="2363215"/>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2BE00-C89E-F5B0-9B6C-EFBCA37888D7}"/>
              </a:ext>
            </a:extLst>
          </p:cNvPr>
          <p:cNvSpPr>
            <a:spLocks noGrp="1"/>
          </p:cNvSpPr>
          <p:nvPr>
            <p:ph type="title"/>
          </p:nvPr>
        </p:nvSpPr>
        <p:spPr/>
        <p:txBody>
          <a:bodyPr>
            <a:normAutofit/>
          </a:bodyPr>
          <a:lstStyle/>
          <a:p>
            <a:pPr algn="l">
              <a:defRPr/>
            </a:pPr>
            <a:r>
              <a:rPr lang="en-US" altLang="en-US" dirty="0"/>
              <a:t>What about the Skyla or Kyleena?</a:t>
            </a:r>
          </a:p>
        </p:txBody>
      </p:sp>
      <p:pic>
        <p:nvPicPr>
          <p:cNvPr id="31746" name="Picture 2">
            <a:extLst>
              <a:ext uri="{FF2B5EF4-FFF2-40B4-BE49-F238E27FC236}">
                <a16:creationId xmlns:a16="http://schemas.microsoft.com/office/drawing/2014/main" id="{F9F458EF-E160-2133-1AB6-F78888DF1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078" y="1692502"/>
            <a:ext cx="8701390" cy="42805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296E7F2-CCD9-D540-B39C-ED1CC6AF5E93}"/>
              </a:ext>
            </a:extLst>
          </p:cNvPr>
          <p:cNvSpPr txBox="1"/>
          <p:nvPr/>
        </p:nvSpPr>
        <p:spPr>
          <a:xfrm>
            <a:off x="5463251" y="6319777"/>
            <a:ext cx="6863787" cy="369332"/>
          </a:xfrm>
          <a:prstGeom prst="rect">
            <a:avLst/>
          </a:prstGeom>
          <a:noFill/>
        </p:spPr>
        <p:txBody>
          <a:bodyPr wrap="square" rtlCol="0">
            <a:spAutoFit/>
          </a:bodyPr>
          <a:lstStyle/>
          <a:p>
            <a:r>
              <a:rPr lang="en-US" dirty="0"/>
              <a:t>https://</a:t>
            </a:r>
            <a:r>
              <a:rPr lang="en-US" dirty="0" err="1"/>
              <a:t>providers.bedsider.org</a:t>
            </a:r>
            <a:r>
              <a:rPr lang="en-US" dirty="0"/>
              <a:t>/birth-control/which-</a:t>
            </a:r>
            <a:r>
              <a:rPr lang="en-US" dirty="0" err="1"/>
              <a:t>iud</a:t>
            </a:r>
            <a:r>
              <a:rPr lang="en-US" dirty="0"/>
              <a:t>-should-</a:t>
            </a:r>
            <a:r>
              <a:rPr lang="en-US" dirty="0" err="1"/>
              <a:t>i</a:t>
            </a:r>
            <a:r>
              <a:rPr lang="en-US" dirty="0"/>
              <a:t>-get/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5D2C-F089-5BF9-E9A9-4006C0DF051A}"/>
              </a:ext>
            </a:extLst>
          </p:cNvPr>
          <p:cNvSpPr>
            <a:spLocks noGrp="1"/>
          </p:cNvSpPr>
          <p:nvPr>
            <p:ph type="title"/>
          </p:nvPr>
        </p:nvSpPr>
        <p:spPr/>
        <p:txBody>
          <a:bodyPr/>
          <a:lstStyle/>
          <a:p>
            <a:r>
              <a:rPr lang="en-US" dirty="0"/>
              <a:t>Dispelling myths about IUDs</a:t>
            </a:r>
          </a:p>
        </p:txBody>
      </p:sp>
      <p:sp>
        <p:nvSpPr>
          <p:cNvPr id="22530" name="Content Placeholder 2">
            <a:extLst>
              <a:ext uri="{FF2B5EF4-FFF2-40B4-BE49-F238E27FC236}">
                <a16:creationId xmlns:a16="http://schemas.microsoft.com/office/drawing/2014/main" id="{AFEA66E3-ED00-8B11-D154-3E996DE0BE0D}"/>
              </a:ext>
            </a:extLst>
          </p:cNvPr>
          <p:cNvSpPr>
            <a:spLocks noGrp="1"/>
          </p:cNvSpPr>
          <p:nvPr>
            <p:ph idx="1"/>
          </p:nvPr>
        </p:nvSpPr>
        <p:spPr/>
        <p:txBody>
          <a:bodyPr>
            <a:normAutofit/>
          </a:bodyPr>
          <a:lstStyle/>
          <a:p>
            <a:pPr>
              <a:spcBef>
                <a:spcPct val="0"/>
              </a:spcBef>
              <a:defRPr/>
            </a:pPr>
            <a:r>
              <a:rPr lang="en-US" altLang="en-US" sz="3600" dirty="0"/>
              <a:t>Can be used in:</a:t>
            </a:r>
          </a:p>
          <a:p>
            <a:pPr lvl="1">
              <a:spcBef>
                <a:spcPct val="0"/>
              </a:spcBef>
              <a:defRPr/>
            </a:pPr>
            <a:r>
              <a:rPr lang="en-US" altLang="en-US" sz="3200" dirty="0"/>
              <a:t>People with multiple partners</a:t>
            </a:r>
          </a:p>
          <a:p>
            <a:pPr lvl="1">
              <a:spcBef>
                <a:spcPct val="0"/>
              </a:spcBef>
              <a:defRPr/>
            </a:pPr>
            <a:r>
              <a:rPr lang="en-US" altLang="en-US" sz="3200" dirty="0"/>
              <a:t>People with history of STDs or PID </a:t>
            </a:r>
          </a:p>
          <a:p>
            <a:pPr lvl="1">
              <a:spcBef>
                <a:spcPct val="0"/>
              </a:spcBef>
              <a:defRPr/>
            </a:pPr>
            <a:r>
              <a:rPr lang="en-US" altLang="en-US" sz="3200" dirty="0"/>
              <a:t>Nulliparous patients</a:t>
            </a:r>
          </a:p>
          <a:p>
            <a:pPr lvl="1">
              <a:spcBef>
                <a:spcPct val="0"/>
              </a:spcBef>
              <a:defRPr/>
            </a:pPr>
            <a:r>
              <a:rPr lang="en-US" altLang="en-US" sz="3200" dirty="0"/>
              <a:t>Teens/adolescents</a:t>
            </a:r>
          </a:p>
          <a:p>
            <a:pPr lvl="1">
              <a:spcBef>
                <a:spcPct val="0"/>
              </a:spcBef>
              <a:defRPr/>
            </a:pPr>
            <a:r>
              <a:rPr lang="en-US" altLang="en-US" sz="3200" dirty="0"/>
              <a:t>Immediately post partum/post abortion</a:t>
            </a:r>
          </a:p>
          <a:p>
            <a:pPr lvl="1">
              <a:spcBef>
                <a:spcPct val="0"/>
              </a:spcBef>
              <a:defRPr/>
            </a:pPr>
            <a:r>
              <a:rPr lang="en-US" altLang="en-US" sz="3200" dirty="0"/>
              <a:t>People with a history of ectopic pregnancy</a:t>
            </a:r>
          </a:p>
        </p:txBody>
      </p:sp>
      <p:sp>
        <p:nvSpPr>
          <p:cNvPr id="95236" name="Rectangle 5">
            <a:extLst>
              <a:ext uri="{FF2B5EF4-FFF2-40B4-BE49-F238E27FC236}">
                <a16:creationId xmlns:a16="http://schemas.microsoft.com/office/drawing/2014/main" id="{26CF9134-6F42-BAA0-1D40-C06975C15FCF}"/>
              </a:ext>
            </a:extLst>
          </p:cNvPr>
          <p:cNvSpPr>
            <a:spLocks noChangeArrowheads="1"/>
          </p:cNvSpPr>
          <p:nvPr/>
        </p:nvSpPr>
        <p:spPr bwMode="auto">
          <a:xfrm>
            <a:off x="4003716" y="6001789"/>
            <a:ext cx="8410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kumimoji="0" lang="en-US" altLang="en-US" sz="1600" b="0" dirty="0">
                <a:solidFill>
                  <a:schemeClr val="tx1"/>
                </a:solidFill>
                <a:cs typeface="Arial" panose="020B0604020202020204" pitchFamily="34" charset="0"/>
              </a:rPr>
              <a:t>MacIsaac L. </a:t>
            </a:r>
            <a:r>
              <a:rPr kumimoji="0" lang="en-US" altLang="en-US" sz="1600" b="0" i="1" dirty="0" err="1">
                <a:solidFill>
                  <a:schemeClr val="tx1"/>
                </a:solidFill>
                <a:cs typeface="Arial" panose="020B0604020202020204" pitchFamily="34" charset="0"/>
              </a:rPr>
              <a:t>Obstet</a:t>
            </a:r>
            <a:r>
              <a:rPr kumimoji="0" lang="en-US" altLang="en-US" sz="1600" b="0" i="1" dirty="0">
                <a:solidFill>
                  <a:schemeClr val="tx1"/>
                </a:solidFill>
                <a:cs typeface="Arial" panose="020B0604020202020204" pitchFamily="34" charset="0"/>
              </a:rPr>
              <a:t> </a:t>
            </a:r>
            <a:r>
              <a:rPr kumimoji="0" lang="en-US" altLang="en-US" sz="1600" b="0" i="1" dirty="0" err="1">
                <a:solidFill>
                  <a:schemeClr val="tx1"/>
                </a:solidFill>
                <a:cs typeface="Arial" panose="020B0604020202020204" pitchFamily="34" charset="0"/>
              </a:rPr>
              <a:t>Gynecol</a:t>
            </a:r>
            <a:r>
              <a:rPr kumimoji="0" lang="en-US" altLang="en-US" sz="1600" b="0" i="1" dirty="0">
                <a:solidFill>
                  <a:schemeClr val="tx1"/>
                </a:solidFill>
                <a:cs typeface="Arial" panose="020B0604020202020204" pitchFamily="34" charset="0"/>
              </a:rPr>
              <a:t> Clin N Am</a:t>
            </a:r>
            <a:r>
              <a:rPr kumimoji="0" lang="en-US" altLang="en-US" sz="1600" b="0" dirty="0">
                <a:solidFill>
                  <a:schemeClr val="tx1"/>
                </a:solidFill>
                <a:cs typeface="Arial" panose="020B0604020202020204" pitchFamily="34" charset="0"/>
              </a:rPr>
              <a:t>. 2007. Toma A. </a:t>
            </a:r>
            <a:r>
              <a:rPr kumimoji="0" lang="en-US" altLang="en-US" sz="1600" b="0" i="1" dirty="0" err="1">
                <a:solidFill>
                  <a:schemeClr val="tx1"/>
                </a:solidFill>
                <a:cs typeface="Arial" panose="020B0604020202020204" pitchFamily="34" charset="0"/>
              </a:rPr>
              <a:t>Pediatr</a:t>
            </a:r>
            <a:r>
              <a:rPr kumimoji="0" lang="en-US" altLang="en-US" sz="1600" b="0" i="1" dirty="0">
                <a:solidFill>
                  <a:schemeClr val="tx1"/>
                </a:solidFill>
                <a:cs typeface="Arial" panose="020B0604020202020204" pitchFamily="34" charset="0"/>
              </a:rPr>
              <a:t> </a:t>
            </a:r>
            <a:r>
              <a:rPr kumimoji="0" lang="en-US" altLang="en-US" sz="1600" b="0" i="1" dirty="0" err="1">
                <a:solidFill>
                  <a:schemeClr val="tx1"/>
                </a:solidFill>
                <a:cs typeface="Arial" panose="020B0604020202020204" pitchFamily="34" charset="0"/>
              </a:rPr>
              <a:t>Adolesc</a:t>
            </a:r>
            <a:r>
              <a:rPr kumimoji="0" lang="en-US" altLang="en-US" sz="1600" b="0" i="1" dirty="0">
                <a:solidFill>
                  <a:schemeClr val="tx1"/>
                </a:solidFill>
                <a:cs typeface="Arial" panose="020B0604020202020204" pitchFamily="34" charset="0"/>
              </a:rPr>
              <a:t> Gynecol</a:t>
            </a:r>
            <a:r>
              <a:rPr kumimoji="0" lang="en-US" altLang="en-US" sz="1600" b="0" dirty="0">
                <a:solidFill>
                  <a:schemeClr val="tx1"/>
                </a:solidFill>
                <a:cs typeface="Arial" panose="020B0604020202020204" pitchFamily="34" charset="0"/>
              </a:rPr>
              <a:t>. 2006. Otero-Flores JB. </a:t>
            </a:r>
            <a:r>
              <a:rPr kumimoji="0" lang="en-US" altLang="en-US" sz="1600" b="0" i="1" dirty="0">
                <a:solidFill>
                  <a:schemeClr val="tx1"/>
                </a:solidFill>
                <a:cs typeface="Arial" panose="020B0604020202020204" pitchFamily="34" charset="0"/>
              </a:rPr>
              <a:t>Contraception.</a:t>
            </a:r>
            <a:r>
              <a:rPr kumimoji="0" lang="en-US" altLang="en-US" sz="1600" b="0" dirty="0">
                <a:solidFill>
                  <a:schemeClr val="tx1"/>
                </a:solidFill>
                <a:cs typeface="Arial" panose="020B0604020202020204" pitchFamily="34" charset="0"/>
              </a:rPr>
              <a:t> 2003. </a:t>
            </a:r>
            <a:r>
              <a:rPr kumimoji="0" lang="en-US" altLang="en-US" sz="1600" b="0" dirty="0" err="1">
                <a:solidFill>
                  <a:schemeClr val="tx1"/>
                </a:solidFill>
                <a:cs typeface="Arial" panose="020B0604020202020204" pitchFamily="34" charset="0"/>
              </a:rPr>
              <a:t>Suhonen</a:t>
            </a:r>
            <a:r>
              <a:rPr kumimoji="0" lang="en-US" altLang="en-US" sz="1600" b="0" dirty="0">
                <a:solidFill>
                  <a:schemeClr val="tx1"/>
                </a:solidFill>
                <a:cs typeface="Arial" panose="020B0604020202020204" pitchFamily="34" charset="0"/>
              </a:rPr>
              <a:t> S.</a:t>
            </a:r>
            <a:r>
              <a:rPr kumimoji="0" lang="en-US" altLang="en-US" sz="1600" b="0" i="1" dirty="0">
                <a:solidFill>
                  <a:schemeClr val="tx1"/>
                </a:solidFill>
                <a:cs typeface="Arial" panose="020B0604020202020204" pitchFamily="34" charset="0"/>
              </a:rPr>
              <a:t> Contraception</a:t>
            </a:r>
            <a:r>
              <a:rPr kumimoji="0" lang="en-US" altLang="en-US" sz="1600" b="0" dirty="0">
                <a:solidFill>
                  <a:schemeClr val="tx1"/>
                </a:solidFill>
                <a:cs typeface="Arial" panose="020B0604020202020204" pitchFamily="34" charset="0"/>
              </a:rPr>
              <a:t>. 2004. WHO. 2004.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FAC797-B842-BD80-F18F-D23EA9BEF03B}"/>
              </a:ext>
            </a:extLst>
          </p:cNvPr>
          <p:cNvSpPr>
            <a:spLocks noGrp="1"/>
          </p:cNvSpPr>
          <p:nvPr>
            <p:ph type="title"/>
          </p:nvPr>
        </p:nvSpPr>
        <p:spPr/>
        <p:txBody>
          <a:bodyPr/>
          <a:lstStyle/>
          <a:p>
            <a:r>
              <a:rPr lang="en-US" dirty="0"/>
              <a:t>The implant can move to another part of your body</a:t>
            </a:r>
          </a:p>
        </p:txBody>
      </p:sp>
      <p:sp>
        <p:nvSpPr>
          <p:cNvPr id="5" name="Text Placeholder 4">
            <a:extLst>
              <a:ext uri="{FF2B5EF4-FFF2-40B4-BE49-F238E27FC236}">
                <a16:creationId xmlns:a16="http://schemas.microsoft.com/office/drawing/2014/main" id="{0A74522A-EF56-547D-9BDB-8490B171D832}"/>
              </a:ext>
            </a:extLst>
          </p:cNvPr>
          <p:cNvSpPr>
            <a:spLocks noGrp="1"/>
          </p:cNvSpPr>
          <p:nvPr>
            <p:ph type="body" idx="1"/>
          </p:nvPr>
        </p:nvSpPr>
        <p:spPr/>
        <p:txBody>
          <a:bodyPr>
            <a:normAutofit fontScale="92500" lnSpcReduction="20000"/>
          </a:bodyPr>
          <a:lstStyle/>
          <a:p>
            <a:pPr marL="457200" indent="-457200">
              <a:buAutoNum type="alphaUcPeriod"/>
            </a:pPr>
            <a:r>
              <a:rPr lang="en-US" dirty="0"/>
              <a:t>Myth</a:t>
            </a:r>
          </a:p>
          <a:p>
            <a:pPr marL="457200" indent="-457200">
              <a:buAutoNum type="alphaUcPeriod"/>
            </a:pPr>
            <a:r>
              <a:rPr lang="en-US" dirty="0"/>
              <a:t>Fact</a:t>
            </a:r>
          </a:p>
          <a:p>
            <a:pPr marL="457200" indent="-457200">
              <a:buAutoNum type="alphaUcPeriod"/>
            </a:pPr>
            <a:r>
              <a:rPr lang="en-US" dirty="0"/>
              <a:t>Depends</a:t>
            </a:r>
          </a:p>
          <a:p>
            <a:pPr marL="457200" indent="-457200">
              <a:buAutoNum type="alphaUcPeriod"/>
            </a:pPr>
            <a:r>
              <a:rPr lang="en-US" dirty="0"/>
              <a:t>Unsure</a:t>
            </a:r>
          </a:p>
          <a:p>
            <a:endParaRPr lang="en-US" dirty="0"/>
          </a:p>
        </p:txBody>
      </p:sp>
    </p:spTree>
    <p:extLst>
      <p:ext uri="{BB962C8B-B14F-4D97-AF65-F5344CB8AC3E}">
        <p14:creationId xmlns:p14="http://schemas.microsoft.com/office/powerpoint/2010/main" val="1641556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52089558-5952-07E1-CADE-6BA559DA621F}"/>
              </a:ext>
            </a:extLst>
          </p:cNvPr>
          <p:cNvSpPr>
            <a:spLocks noGrp="1" noChangeArrowheads="1"/>
          </p:cNvSpPr>
          <p:nvPr>
            <p:ph type="title"/>
          </p:nvPr>
        </p:nvSpPr>
        <p:spPr/>
        <p:txBody>
          <a:bodyPr>
            <a:normAutofit/>
          </a:bodyPr>
          <a:lstStyle/>
          <a:p>
            <a:pPr algn="l">
              <a:defRPr/>
            </a:pPr>
            <a:r>
              <a:rPr lang="en-US" altLang="en-US" sz="3200" dirty="0"/>
              <a:t>Progestin Implant (Implanon/ Nexplanon)</a:t>
            </a:r>
          </a:p>
        </p:txBody>
      </p:sp>
      <p:sp>
        <p:nvSpPr>
          <p:cNvPr id="191491" name="Rectangle 3">
            <a:extLst>
              <a:ext uri="{FF2B5EF4-FFF2-40B4-BE49-F238E27FC236}">
                <a16:creationId xmlns:a16="http://schemas.microsoft.com/office/drawing/2014/main" id="{9F3C61C1-49D5-F97A-2402-3D90F3570051}"/>
              </a:ext>
            </a:extLst>
          </p:cNvPr>
          <p:cNvSpPr>
            <a:spLocks noGrp="1" noChangeArrowheads="1"/>
          </p:cNvSpPr>
          <p:nvPr>
            <p:ph idx="1"/>
          </p:nvPr>
        </p:nvSpPr>
        <p:spPr/>
        <p:txBody>
          <a:bodyPr>
            <a:normAutofit fontScale="92500"/>
          </a:bodyPr>
          <a:lstStyle/>
          <a:p>
            <a:pPr>
              <a:spcAft>
                <a:spcPct val="40000"/>
              </a:spcAft>
              <a:defRPr/>
            </a:pPr>
            <a:r>
              <a:rPr lang="en-US" altLang="en-US" sz="2600" dirty="0"/>
              <a:t>Single 40-mm x 2-mm rod with 68 mg of </a:t>
            </a:r>
            <a:r>
              <a:rPr lang="en-US" altLang="en-US" sz="2600" dirty="0" err="1"/>
              <a:t>etonogestrel</a:t>
            </a:r>
            <a:r>
              <a:rPr lang="en-US" altLang="en-US" sz="2600" dirty="0"/>
              <a:t> released at 60 mcg/day</a:t>
            </a:r>
          </a:p>
          <a:p>
            <a:pPr>
              <a:lnSpc>
                <a:spcPct val="90000"/>
              </a:lnSpc>
              <a:spcAft>
                <a:spcPct val="40000"/>
              </a:spcAft>
              <a:defRPr/>
            </a:pPr>
            <a:r>
              <a:rPr lang="en-US" altLang="en-US" sz="2600" dirty="0"/>
              <a:t>Inserted in the inner upper arm</a:t>
            </a:r>
          </a:p>
          <a:p>
            <a:pPr>
              <a:lnSpc>
                <a:spcPct val="90000"/>
              </a:lnSpc>
              <a:spcAft>
                <a:spcPct val="40000"/>
              </a:spcAft>
              <a:defRPr/>
            </a:pPr>
            <a:r>
              <a:rPr lang="en-US" altLang="en-US" sz="2600" dirty="0"/>
              <a:t>Mechanism: Inhibits ovulation for </a:t>
            </a:r>
            <a:r>
              <a:rPr lang="en-US" altLang="en-US" sz="2600" dirty="0">
                <a:solidFill>
                  <a:schemeClr val="accent6"/>
                </a:solidFill>
              </a:rPr>
              <a:t>5 </a:t>
            </a:r>
            <a:r>
              <a:rPr lang="en-US" altLang="en-US" sz="2600" dirty="0"/>
              <a:t>years</a:t>
            </a:r>
          </a:p>
          <a:p>
            <a:pPr>
              <a:lnSpc>
                <a:spcPct val="90000"/>
              </a:lnSpc>
              <a:spcAft>
                <a:spcPct val="40000"/>
              </a:spcAft>
              <a:defRPr/>
            </a:pPr>
            <a:r>
              <a:rPr lang="en-US" altLang="en-US" sz="2600" dirty="0"/>
              <a:t>1</a:t>
            </a:r>
            <a:r>
              <a:rPr lang="en-US" altLang="en-US" sz="2600" baseline="30000" dirty="0"/>
              <a:t>st</a:t>
            </a:r>
            <a:r>
              <a:rPr lang="en-US" altLang="en-US" sz="2600" dirty="0"/>
              <a:t> year failure rate: 0.05%</a:t>
            </a:r>
          </a:p>
          <a:p>
            <a:pPr>
              <a:lnSpc>
                <a:spcPct val="90000"/>
              </a:lnSpc>
              <a:spcAft>
                <a:spcPct val="40000"/>
              </a:spcAft>
              <a:defRPr/>
            </a:pPr>
            <a:r>
              <a:rPr lang="en-US" altLang="en-US" sz="2600" dirty="0"/>
              <a:t>Main side effect: unpredictable bleeding pattern</a:t>
            </a:r>
          </a:p>
          <a:p>
            <a:pPr lvl="1">
              <a:lnSpc>
                <a:spcPct val="50000"/>
              </a:lnSpc>
              <a:defRPr/>
            </a:pPr>
            <a:r>
              <a:rPr lang="en-US" altLang="en-US" sz="2200" dirty="0"/>
              <a:t>34% Infrequent bleeding  </a:t>
            </a:r>
          </a:p>
          <a:p>
            <a:pPr lvl="1">
              <a:lnSpc>
                <a:spcPct val="80000"/>
              </a:lnSpc>
              <a:defRPr/>
            </a:pPr>
            <a:r>
              <a:rPr lang="en-US" altLang="en-US" sz="2200" dirty="0"/>
              <a:t>22% Amenorrhea</a:t>
            </a:r>
          </a:p>
          <a:p>
            <a:pPr lvl="1">
              <a:lnSpc>
                <a:spcPct val="80000"/>
              </a:lnSpc>
              <a:defRPr/>
            </a:pPr>
            <a:r>
              <a:rPr lang="en-US" altLang="en-US" sz="2200" dirty="0"/>
              <a:t>17% Prolonged bleeding  </a:t>
            </a:r>
          </a:p>
          <a:p>
            <a:pPr lvl="1">
              <a:lnSpc>
                <a:spcPct val="80000"/>
              </a:lnSpc>
              <a:defRPr/>
            </a:pPr>
            <a:r>
              <a:rPr lang="en-US" altLang="en-US" sz="2200" dirty="0"/>
              <a:t>  7% Frequent bleeding</a:t>
            </a:r>
            <a:r>
              <a:rPr lang="en-US" altLang="en-US" dirty="0"/>
              <a:t>  </a:t>
            </a:r>
          </a:p>
        </p:txBody>
      </p:sp>
      <p:pic>
        <p:nvPicPr>
          <p:cNvPr id="99331" name="Picture 4">
            <a:extLst>
              <a:ext uri="{FF2B5EF4-FFF2-40B4-BE49-F238E27FC236}">
                <a16:creationId xmlns:a16="http://schemas.microsoft.com/office/drawing/2014/main" id="{55D7D4E5-5EA2-D37F-39F8-B8CC8A17DD0F}"/>
              </a:ext>
            </a:extLst>
          </p:cNvPr>
          <p:cNvPicPr>
            <a:picLocks noChangeAspect="1" noChangeArrowheads="1"/>
          </p:cNvPicPr>
          <p:nvPr/>
        </p:nvPicPr>
        <p:blipFill>
          <a:blip r:embed="rId3">
            <a:lum bright="-14000" contrast="22000"/>
            <a:extLst>
              <a:ext uri="{28A0092B-C50C-407E-A947-70E740481C1C}">
                <a14:useLocalDpi xmlns:a14="http://schemas.microsoft.com/office/drawing/2010/main" val="0"/>
              </a:ext>
            </a:extLst>
          </a:blip>
          <a:srcRect/>
          <a:stretch>
            <a:fillRect/>
          </a:stretch>
        </p:blipFill>
        <p:spPr bwMode="auto">
          <a:xfrm>
            <a:off x="8168737" y="3106322"/>
            <a:ext cx="2118263" cy="289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Text Box 5">
            <a:extLst>
              <a:ext uri="{FF2B5EF4-FFF2-40B4-BE49-F238E27FC236}">
                <a16:creationId xmlns:a16="http://schemas.microsoft.com/office/drawing/2014/main" id="{DC89CF31-A09B-01FB-EE20-B795F66EAABC}"/>
              </a:ext>
            </a:extLst>
          </p:cNvPr>
          <p:cNvSpPr txBox="1">
            <a:spLocks noChangeArrowheads="1"/>
          </p:cNvSpPr>
          <p:nvPr/>
        </p:nvSpPr>
        <p:spPr bwMode="auto">
          <a:xfrm>
            <a:off x="8058150" y="6186488"/>
            <a:ext cx="222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kumimoji="0" lang="en-US" altLang="en-US" sz="1800" b="0">
                <a:solidFill>
                  <a:schemeClr val="tx1"/>
                </a:solidFill>
              </a:rPr>
              <a:t>FDA approved 2006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1BC0EDCA-B0AD-BD36-CABA-8DDD5D5547A0}"/>
              </a:ext>
            </a:extLst>
          </p:cNvPr>
          <p:cNvSpPr>
            <a:spLocks noGrp="1"/>
          </p:cNvSpPr>
          <p:nvPr>
            <p:ph type="title"/>
          </p:nvPr>
        </p:nvSpPr>
        <p:spPr>
          <a:xfrm>
            <a:off x="838200" y="790693"/>
            <a:ext cx="10515600" cy="1009919"/>
          </a:xfrm>
        </p:spPr>
        <p:txBody>
          <a:bodyPr/>
          <a:lstStyle/>
          <a:p>
            <a:endParaRPr lang="en-US"/>
          </a:p>
        </p:txBody>
      </p:sp>
      <p:sp>
        <p:nvSpPr>
          <p:cNvPr id="2057" name="Content Placeholder 2">
            <a:extLst>
              <a:ext uri="{FF2B5EF4-FFF2-40B4-BE49-F238E27FC236}">
                <a16:creationId xmlns:a16="http://schemas.microsoft.com/office/drawing/2014/main" id="{CB186795-4F17-1325-96F4-8EEB8E4031BB}"/>
              </a:ext>
            </a:extLst>
          </p:cNvPr>
          <p:cNvSpPr>
            <a:spLocks noGrp="1"/>
          </p:cNvSpPr>
          <p:nvPr>
            <p:ph sz="half" idx="1"/>
          </p:nvPr>
        </p:nvSpPr>
        <p:spPr>
          <a:xfrm>
            <a:off x="838200" y="1979999"/>
            <a:ext cx="5181600" cy="4196964"/>
          </a:xfrm>
        </p:spPr>
        <p:txBody>
          <a:bodyPr/>
          <a:lstStyle/>
          <a:p>
            <a:r>
              <a:rPr lang="en-US" dirty="0"/>
              <a:t>Complications are rare!</a:t>
            </a:r>
          </a:p>
          <a:p>
            <a:pPr lvl="1"/>
            <a:r>
              <a:rPr lang="en-US" dirty="0"/>
              <a:t>Migration or difficulty with removal - Typically associated with deep placement</a:t>
            </a:r>
          </a:p>
          <a:p>
            <a:pPr lvl="1"/>
            <a:r>
              <a:rPr lang="en-US" dirty="0"/>
              <a:t>Improved with patient and provider post-insertion palpation</a:t>
            </a:r>
          </a:p>
          <a:p>
            <a:endParaRPr lang="en-US" dirty="0"/>
          </a:p>
          <a:p>
            <a:r>
              <a:rPr lang="en-US" dirty="0"/>
              <a:t>Case reports</a:t>
            </a:r>
          </a:p>
          <a:p>
            <a:pPr lvl="1"/>
            <a:r>
              <a:rPr lang="en-US" dirty="0"/>
              <a:t>Axillary migration</a:t>
            </a:r>
          </a:p>
          <a:p>
            <a:pPr lvl="1"/>
            <a:r>
              <a:rPr lang="en-US" dirty="0"/>
              <a:t>Delayed-type hypersensitivity</a:t>
            </a:r>
          </a:p>
        </p:txBody>
      </p:sp>
      <p:pic>
        <p:nvPicPr>
          <p:cNvPr id="2050" name="Picture 2" descr="Nexplanon (etonogestrel) Implant/Insertion - Technique and ...">
            <a:extLst>
              <a:ext uri="{FF2B5EF4-FFF2-40B4-BE49-F238E27FC236}">
                <a16:creationId xmlns:a16="http://schemas.microsoft.com/office/drawing/2014/main" id="{FE01D334-7186-2EFB-3812-803F0CBB72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6980" y="1979997"/>
            <a:ext cx="4092039" cy="4196965"/>
          </a:xfrm>
          <a:prstGeom prst="rect">
            <a:avLst/>
          </a:prstGeom>
          <a:solidFill>
            <a:srgbClr val="FFFFFF"/>
          </a:solidFill>
        </p:spPr>
      </p:pic>
    </p:spTree>
    <p:extLst>
      <p:ext uri="{BB962C8B-B14F-4D97-AF65-F5344CB8AC3E}">
        <p14:creationId xmlns:p14="http://schemas.microsoft.com/office/powerpoint/2010/main" val="1287177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2AB23-9A46-0835-1267-CA902C9F8ACA}"/>
              </a:ext>
            </a:extLst>
          </p:cNvPr>
          <p:cNvSpPr>
            <a:spLocks noGrp="1"/>
          </p:cNvSpPr>
          <p:nvPr>
            <p:ph type="title"/>
          </p:nvPr>
        </p:nvSpPr>
        <p:spPr/>
        <p:txBody>
          <a:bodyPr/>
          <a:lstStyle/>
          <a:p>
            <a:r>
              <a:rPr lang="en-US" dirty="0"/>
              <a:t>You need to start birth control pills after a period</a:t>
            </a:r>
          </a:p>
        </p:txBody>
      </p:sp>
      <p:sp>
        <p:nvSpPr>
          <p:cNvPr id="3" name="Text Placeholder 2">
            <a:extLst>
              <a:ext uri="{FF2B5EF4-FFF2-40B4-BE49-F238E27FC236}">
                <a16:creationId xmlns:a16="http://schemas.microsoft.com/office/drawing/2014/main" id="{535EB382-657E-B471-7167-69FF468BB1D8}"/>
              </a:ext>
            </a:extLst>
          </p:cNvPr>
          <p:cNvSpPr>
            <a:spLocks noGrp="1"/>
          </p:cNvSpPr>
          <p:nvPr>
            <p:ph type="body" idx="1"/>
          </p:nvPr>
        </p:nvSpPr>
        <p:spPr/>
        <p:txBody>
          <a:bodyPr>
            <a:normAutofit fontScale="92500" lnSpcReduction="20000"/>
          </a:bodyPr>
          <a:lstStyle/>
          <a:p>
            <a:pPr marL="457200" indent="-457200">
              <a:buAutoNum type="alphaUcPeriod"/>
            </a:pPr>
            <a:r>
              <a:rPr lang="en-US" dirty="0"/>
              <a:t>Myth</a:t>
            </a:r>
          </a:p>
          <a:p>
            <a:pPr marL="457200" indent="-457200">
              <a:buAutoNum type="alphaUcPeriod"/>
            </a:pPr>
            <a:r>
              <a:rPr lang="en-US" dirty="0"/>
              <a:t>Fact</a:t>
            </a:r>
          </a:p>
          <a:p>
            <a:pPr marL="457200" indent="-457200">
              <a:buAutoNum type="alphaUcPeriod"/>
            </a:pPr>
            <a:r>
              <a:rPr lang="en-US" dirty="0"/>
              <a:t>Depends</a:t>
            </a:r>
          </a:p>
          <a:p>
            <a:pPr marL="457200" indent="-457200">
              <a:buAutoNum type="alphaUcPeriod"/>
            </a:pPr>
            <a:r>
              <a:rPr lang="en-US" dirty="0"/>
              <a:t>Unsure</a:t>
            </a:r>
          </a:p>
          <a:p>
            <a:endParaRPr lang="en-US" dirty="0"/>
          </a:p>
        </p:txBody>
      </p:sp>
    </p:spTree>
    <p:extLst>
      <p:ext uri="{BB962C8B-B14F-4D97-AF65-F5344CB8AC3E}">
        <p14:creationId xmlns:p14="http://schemas.microsoft.com/office/powerpoint/2010/main" val="1398674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A05D50-2025-38DE-E56C-44620B381E81}"/>
              </a:ext>
            </a:extLst>
          </p:cNvPr>
          <p:cNvSpPr>
            <a:spLocks noGrp="1"/>
          </p:cNvSpPr>
          <p:nvPr>
            <p:ph type="title"/>
          </p:nvPr>
        </p:nvSpPr>
        <p:spPr/>
        <p:txBody>
          <a:bodyPr/>
          <a:lstStyle/>
          <a:p>
            <a:r>
              <a:rPr lang="en-US" dirty="0"/>
              <a:t>Combined Hormonal Contraception (CHC)</a:t>
            </a:r>
          </a:p>
        </p:txBody>
      </p:sp>
      <p:sp>
        <p:nvSpPr>
          <p:cNvPr id="5" name="Content Placeholder 4">
            <a:extLst>
              <a:ext uri="{FF2B5EF4-FFF2-40B4-BE49-F238E27FC236}">
                <a16:creationId xmlns:a16="http://schemas.microsoft.com/office/drawing/2014/main" id="{53B56366-AF05-0A15-A2FE-52EC89CCC567}"/>
              </a:ext>
            </a:extLst>
          </p:cNvPr>
          <p:cNvSpPr>
            <a:spLocks noGrp="1"/>
          </p:cNvSpPr>
          <p:nvPr>
            <p:ph idx="1"/>
          </p:nvPr>
        </p:nvSpPr>
        <p:spPr/>
        <p:txBody>
          <a:bodyPr/>
          <a:lstStyle/>
          <a:p>
            <a:endParaRPr lang="en-US"/>
          </a:p>
        </p:txBody>
      </p:sp>
      <p:pic>
        <p:nvPicPr>
          <p:cNvPr id="6" name="Picture 5" descr="The-Patch">
            <a:extLst>
              <a:ext uri="{FF2B5EF4-FFF2-40B4-BE49-F238E27FC236}">
                <a16:creationId xmlns:a16="http://schemas.microsoft.com/office/drawing/2014/main" id="{6C3DBBAA-D46D-A79D-CB67-6525AE0A8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06" y="2447805"/>
            <a:ext cx="3528153" cy="274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Nuvaring1">
            <a:extLst>
              <a:ext uri="{FF2B5EF4-FFF2-40B4-BE49-F238E27FC236}">
                <a16:creationId xmlns:a16="http://schemas.microsoft.com/office/drawing/2014/main" id="{68CCE98A-DB7C-0D99-0AB5-BA7D052CF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88" y="2254411"/>
            <a:ext cx="3998281" cy="31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birth-control-pills">
            <a:extLst>
              <a:ext uri="{FF2B5EF4-FFF2-40B4-BE49-F238E27FC236}">
                <a16:creationId xmlns:a16="http://schemas.microsoft.com/office/drawing/2014/main" id="{E56AF858-B595-F05F-E42A-A817AAF966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6469" y="2254411"/>
            <a:ext cx="4168052" cy="27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959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A8F218E-BA12-8B38-DC80-F65A7A1C34D4}"/>
              </a:ext>
            </a:extLst>
          </p:cNvPr>
          <p:cNvSpPr>
            <a:spLocks noGrp="1" noChangeArrowheads="1"/>
          </p:cNvSpPr>
          <p:nvPr>
            <p:ph type="title"/>
          </p:nvPr>
        </p:nvSpPr>
        <p:spPr/>
        <p:txBody>
          <a:bodyPr/>
          <a:lstStyle/>
          <a:p>
            <a:pPr algn="l">
              <a:defRPr/>
            </a:pPr>
            <a:r>
              <a:rPr lang="en-US" altLang="en-US" sz="3600" dirty="0"/>
              <a:t>Combined Hormonal Contraception (CHC)</a:t>
            </a:r>
          </a:p>
        </p:txBody>
      </p:sp>
      <p:sp>
        <p:nvSpPr>
          <p:cNvPr id="37891" name="Rectangle 3">
            <a:extLst>
              <a:ext uri="{FF2B5EF4-FFF2-40B4-BE49-F238E27FC236}">
                <a16:creationId xmlns:a16="http://schemas.microsoft.com/office/drawing/2014/main" id="{9B51489E-928A-4EF9-D193-331E24F4AD3E}"/>
              </a:ext>
            </a:extLst>
          </p:cNvPr>
          <p:cNvSpPr>
            <a:spLocks noGrp="1" noChangeArrowheads="1"/>
          </p:cNvSpPr>
          <p:nvPr>
            <p:ph idx="1"/>
          </p:nvPr>
        </p:nvSpPr>
        <p:spPr/>
        <p:txBody>
          <a:bodyPr/>
          <a:lstStyle/>
          <a:p>
            <a:pPr>
              <a:defRPr/>
            </a:pPr>
            <a:r>
              <a:rPr lang="en-US" dirty="0">
                <a:ea typeface="+mn-ea"/>
                <a:cs typeface="+mn-cs"/>
              </a:rPr>
              <a:t>Mechanisms</a:t>
            </a:r>
          </a:p>
          <a:p>
            <a:pPr lvl="1">
              <a:defRPr/>
            </a:pPr>
            <a:r>
              <a:rPr lang="en-US" dirty="0">
                <a:ea typeface="+mn-ea"/>
              </a:rPr>
              <a:t> Inhibits pituitary signals for ovulation</a:t>
            </a:r>
          </a:p>
          <a:p>
            <a:pPr lvl="1">
              <a:defRPr/>
            </a:pPr>
            <a:r>
              <a:rPr lang="en-US" dirty="0">
                <a:ea typeface="+mn-ea"/>
              </a:rPr>
              <a:t> Thickens cervical mucous</a:t>
            </a:r>
          </a:p>
          <a:p>
            <a:pPr>
              <a:defRPr/>
            </a:pPr>
            <a:r>
              <a:rPr lang="en-US" dirty="0" err="1">
                <a:ea typeface="+mn-ea"/>
                <a:cs typeface="+mn-cs"/>
              </a:rPr>
              <a:t>Ethinyl</a:t>
            </a:r>
            <a:r>
              <a:rPr lang="en-US" dirty="0">
                <a:ea typeface="+mn-ea"/>
                <a:cs typeface="+mn-cs"/>
              </a:rPr>
              <a:t> estradiol and progestin</a:t>
            </a:r>
          </a:p>
          <a:p>
            <a:pPr lvl="1">
              <a:defRPr/>
            </a:pPr>
            <a:r>
              <a:rPr lang="en-US" dirty="0">
                <a:ea typeface="+mn-ea"/>
                <a:cs typeface="+mn-cs"/>
              </a:rPr>
              <a:t>Many different regimens</a:t>
            </a:r>
            <a:endParaRPr lang="en-US" altLang="en-US" dirty="0">
              <a:ea typeface="+mn-ea"/>
              <a:cs typeface="ＭＳ Ｐゴシック" charset="0"/>
            </a:endParaRPr>
          </a:p>
          <a:p>
            <a:pPr>
              <a:defRPr/>
            </a:pPr>
            <a:r>
              <a:rPr lang="en-US" dirty="0">
                <a:ea typeface="+mn-ea"/>
                <a:cs typeface="+mn-cs"/>
              </a:rPr>
              <a:t>Many non-contraceptive benefits</a:t>
            </a:r>
          </a:p>
          <a:p>
            <a:pPr>
              <a:buFont typeface="Monotype Sorts" charset="0"/>
              <a:buChar char="l"/>
              <a:defRPr/>
            </a:pPr>
            <a:endParaRPr lang="en-US" dirty="0">
              <a:ea typeface="+mn-ea"/>
              <a:cs typeface="+mn-cs"/>
            </a:endParaRPr>
          </a:p>
        </p:txBody>
      </p:sp>
      <p:graphicFrame>
        <p:nvGraphicFramePr>
          <p:cNvPr id="109571" name="Object 15">
            <a:extLst>
              <a:ext uri="{FF2B5EF4-FFF2-40B4-BE49-F238E27FC236}">
                <a16:creationId xmlns:a16="http://schemas.microsoft.com/office/drawing/2014/main" id="{708ADA91-3013-DB75-3129-E653158F5155}"/>
              </a:ext>
            </a:extLst>
          </p:cNvPr>
          <p:cNvGraphicFramePr>
            <a:graphicFrameLocks noChangeAspect="1"/>
          </p:cNvGraphicFramePr>
          <p:nvPr>
            <p:extLst>
              <p:ext uri="{D42A27DB-BD31-4B8C-83A1-F6EECF244321}">
                <p14:modId xmlns:p14="http://schemas.microsoft.com/office/powerpoint/2010/main" val="871879411"/>
              </p:ext>
            </p:extLst>
          </p:nvPr>
        </p:nvGraphicFramePr>
        <p:xfrm>
          <a:off x="7988462" y="1891135"/>
          <a:ext cx="2809753" cy="2809753"/>
        </p:xfrm>
        <a:graphic>
          <a:graphicData uri="http://schemas.openxmlformats.org/presentationml/2006/ole">
            <mc:AlternateContent xmlns:mc="http://schemas.openxmlformats.org/markup-compatibility/2006">
              <mc:Choice xmlns:v="urn:schemas-microsoft-com:vml" Requires="v">
                <p:oleObj name="Image" r:id="rId3" imgW="2286000" imgH="2286000" progId="PhotoDeluxeBusiness.Image.1">
                  <p:embed/>
                </p:oleObj>
              </mc:Choice>
              <mc:Fallback>
                <p:oleObj name="Image" r:id="rId3" imgW="2286000" imgH="2286000" progId="PhotoDeluxeBusiness.Image.1">
                  <p:embed/>
                  <p:pic>
                    <p:nvPicPr>
                      <p:cNvPr id="109571" name="Object 15">
                        <a:extLst>
                          <a:ext uri="{FF2B5EF4-FFF2-40B4-BE49-F238E27FC236}">
                            <a16:creationId xmlns:a16="http://schemas.microsoft.com/office/drawing/2014/main" id="{708ADA91-3013-DB75-3129-E653158F51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8462" y="1891135"/>
                        <a:ext cx="2809753" cy="2809753"/>
                      </a:xfrm>
                      <a:prstGeom prst="rect">
                        <a:avLst/>
                      </a:prstGeom>
                      <a:noFill/>
                      <a:ln>
                        <a:noFill/>
                      </a:ln>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88D2E65-4715-EE11-B3F9-39E19FD02845}"/>
              </a:ext>
            </a:extLst>
          </p:cNvPr>
          <p:cNvSpPr>
            <a:spLocks noGrp="1" noChangeArrowheads="1"/>
          </p:cNvSpPr>
          <p:nvPr>
            <p:ph type="title"/>
          </p:nvPr>
        </p:nvSpPr>
        <p:spPr>
          <a:xfrm>
            <a:off x="838200" y="790693"/>
            <a:ext cx="10515600" cy="1009919"/>
          </a:xfrm>
        </p:spPr>
        <p:txBody>
          <a:bodyPr anchor="ctr">
            <a:normAutofit/>
          </a:bodyPr>
          <a:lstStyle/>
          <a:p>
            <a:pPr>
              <a:defRPr/>
            </a:pPr>
            <a:r>
              <a:rPr lang="en-US" altLang="en-US"/>
              <a:t>Combination Oral Contraceptives (COC) </a:t>
            </a:r>
          </a:p>
        </p:txBody>
      </p:sp>
      <p:sp>
        <p:nvSpPr>
          <p:cNvPr id="27651" name="Rectangle 3">
            <a:extLst>
              <a:ext uri="{FF2B5EF4-FFF2-40B4-BE49-F238E27FC236}">
                <a16:creationId xmlns:a16="http://schemas.microsoft.com/office/drawing/2014/main" id="{2E28EAC4-8674-85E3-5834-99DD808013A0}"/>
              </a:ext>
            </a:extLst>
          </p:cNvPr>
          <p:cNvSpPr>
            <a:spLocks noGrp="1" noChangeArrowheads="1"/>
          </p:cNvSpPr>
          <p:nvPr>
            <p:ph sz="half" idx="1"/>
          </p:nvPr>
        </p:nvSpPr>
        <p:spPr>
          <a:xfrm>
            <a:off x="838200" y="1979999"/>
            <a:ext cx="5181600" cy="4196964"/>
          </a:xfrm>
        </p:spPr>
        <p:txBody>
          <a:bodyPr>
            <a:normAutofit/>
          </a:bodyPr>
          <a:lstStyle/>
          <a:p>
            <a:pPr>
              <a:defRPr/>
            </a:pPr>
            <a:r>
              <a:rPr lang="en-US" altLang="en-US" dirty="0"/>
              <a:t>Currently used by </a:t>
            </a:r>
            <a:r>
              <a:rPr lang="en-US" altLang="en-US"/>
              <a:t>~19%</a:t>
            </a:r>
          </a:p>
          <a:p>
            <a:pPr>
              <a:defRPr/>
            </a:pPr>
            <a:r>
              <a:rPr lang="en-US" altLang="en-US" dirty="0"/>
              <a:t>Ever used by 80% of US women</a:t>
            </a:r>
          </a:p>
          <a:p>
            <a:pPr>
              <a:defRPr/>
            </a:pPr>
            <a:r>
              <a:rPr lang="en-US" altLang="en-US" dirty="0"/>
              <a:t>1-year failure rates</a:t>
            </a:r>
          </a:p>
          <a:p>
            <a:pPr lvl="1">
              <a:defRPr/>
            </a:pPr>
            <a:r>
              <a:rPr lang="en-US" altLang="en-US" sz="2800"/>
              <a:t> Ideal: 0.3%</a:t>
            </a:r>
          </a:p>
          <a:p>
            <a:pPr lvl="1">
              <a:defRPr/>
            </a:pPr>
            <a:r>
              <a:rPr lang="en-US" altLang="en-US" sz="2800"/>
              <a:t> Typical: 9%</a:t>
            </a:r>
          </a:p>
          <a:p>
            <a:pPr>
              <a:defRPr/>
            </a:pPr>
            <a:r>
              <a:rPr lang="en-US" altLang="en-US" dirty="0"/>
              <a:t>Continuation at 1 year = 70%</a:t>
            </a:r>
          </a:p>
          <a:p>
            <a:pPr>
              <a:defRPr/>
            </a:pPr>
            <a:r>
              <a:rPr lang="en-US" altLang="en-US" dirty="0"/>
              <a:t>Requires daily pill taking</a:t>
            </a:r>
          </a:p>
          <a:p>
            <a:pPr>
              <a:defRPr/>
            </a:pPr>
            <a:r>
              <a:rPr lang="en-US" altLang="en-US" dirty="0"/>
              <a:t>15% miss pills regularly</a:t>
            </a:r>
          </a:p>
        </p:txBody>
      </p:sp>
      <p:pic>
        <p:nvPicPr>
          <p:cNvPr id="43010" name="Picture 2" descr="Oral Contraceptives: Everything You Need to Know">
            <a:extLst>
              <a:ext uri="{FF2B5EF4-FFF2-40B4-BE49-F238E27FC236}">
                <a16:creationId xmlns:a16="http://schemas.microsoft.com/office/drawing/2014/main" id="{6152F491-FCD7-0A6E-DEF1-F51A6FBB402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2200" y="3087498"/>
            <a:ext cx="5181600" cy="1981962"/>
          </a:xfrm>
          <a:prstGeom prst="rect">
            <a:avLst/>
          </a:prstGeom>
          <a:solidFill>
            <a:srgbClr val="FFFFFF"/>
          </a:solid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9"/>
        <p:cNvGrpSpPr/>
        <p:nvPr/>
      </p:nvGrpSpPr>
      <p:grpSpPr>
        <a:xfrm>
          <a:off x="0" y="0"/>
          <a:ext cx="0" cy="0"/>
          <a:chOff x="0" y="0"/>
          <a:chExt cx="0" cy="0"/>
        </a:xfrm>
      </p:grpSpPr>
      <p:sp>
        <p:nvSpPr>
          <p:cNvPr id="80" name="Shape 80"/>
          <p:cNvSpPr txBox="1">
            <a:spLocks noGrp="1"/>
          </p:cNvSpPr>
          <p:nvPr>
            <p:ph type="title" idx="4294967295"/>
          </p:nvPr>
        </p:nvSpPr>
        <p:spPr>
          <a:xfrm>
            <a:off x="334507" y="209220"/>
            <a:ext cx="11468099" cy="699798"/>
          </a:xfrm>
          <a:prstGeom prst="rect">
            <a:avLst/>
          </a:prstGeom>
          <a:noFill/>
        </p:spPr>
        <p:txBody>
          <a:bodyPr vert="horz" lIns="121900" tIns="121900" rIns="121900" bIns="121900" rtlCol="0" anchor="t" anchorCtr="0">
            <a:noAutofit/>
          </a:bodyPr>
          <a:lstStyle/>
          <a:p>
            <a:br>
              <a:rPr lang="en" sz="4000" b="1" dirty="0">
                <a:solidFill>
                  <a:schemeClr val="bg1"/>
                </a:solidFill>
                <a:latin typeface="Montserrat"/>
                <a:ea typeface="Montserrat"/>
                <a:cs typeface="Montserrat"/>
                <a:sym typeface="Montserrat"/>
              </a:rPr>
            </a:br>
            <a:r>
              <a:rPr lang="en" sz="1400" b="1" dirty="0">
                <a:solidFill>
                  <a:schemeClr val="bg1"/>
                </a:solidFill>
                <a:latin typeface="Montserrat"/>
                <a:ea typeface="Montserrat"/>
                <a:cs typeface="Montserrat"/>
                <a:sym typeface="Montserrat"/>
              </a:rPr>
              <a:t>ACCME Standards for Integrity and Independence in Accredited Continuing Education</a:t>
            </a:r>
            <a:br>
              <a:rPr lang="en" sz="4000" b="1" dirty="0">
                <a:solidFill>
                  <a:schemeClr val="bg1"/>
                </a:solidFill>
                <a:latin typeface="Montserrat"/>
                <a:ea typeface="Montserrat"/>
                <a:cs typeface="Montserrat"/>
                <a:sym typeface="Montserrat"/>
              </a:rPr>
            </a:br>
            <a:r>
              <a:rPr lang="en-US" sz="1600" dirty="0">
                <a:latin typeface="Calibri"/>
              </a:rPr>
              <a:t>The following planners, presenters and others have either indicated financial relationships with ineligible companies or that no financial relationships exist. An </a:t>
            </a:r>
            <a:r>
              <a:rPr lang="en-US" sz="1600" i="1" dirty="0">
                <a:latin typeface="Calibri"/>
              </a:rPr>
              <a:t>ineligible company</a:t>
            </a:r>
            <a:r>
              <a:rPr lang="en-US" sz="1600" dirty="0">
                <a:latin typeface="Calibri"/>
              </a:rPr>
              <a:t> is any entity whose primary business is producing, marketing, selling, re-selling, or distributing healthcare products used by or on patients. </a:t>
            </a:r>
            <a:r>
              <a:rPr lang="en-US" sz="1600" u="sng" dirty="0">
                <a:latin typeface="Calibri"/>
                <a:hlinkClick r:id="rId3"/>
              </a:rPr>
              <a:t>ACCME Standards for Integrity and Independence in Accredited Continuing Education</a:t>
            </a:r>
            <a:br>
              <a:rPr lang="en-US" sz="1600" dirty="0">
                <a:latin typeface="Calibri"/>
              </a:rPr>
            </a:br>
            <a:br>
              <a:rPr lang="en-US" sz="4000" b="1" dirty="0">
                <a:solidFill>
                  <a:schemeClr val="bg1"/>
                </a:solidFill>
                <a:latin typeface="Montserrat"/>
                <a:ea typeface="Montserrat"/>
                <a:cs typeface="Montserrat"/>
                <a:sym typeface="Montserrat"/>
              </a:rPr>
            </a:br>
            <a:endParaRPr lang="en" sz="4000" b="1" dirty="0">
              <a:solidFill>
                <a:schemeClr val="bg1"/>
              </a:solidFill>
              <a:latin typeface="Montserrat"/>
              <a:ea typeface="Montserrat"/>
              <a:cs typeface="Montserrat"/>
              <a:sym typeface="Montserrat"/>
            </a:endParaRPr>
          </a:p>
        </p:txBody>
      </p:sp>
      <p:sp>
        <p:nvSpPr>
          <p:cNvPr id="8" name="Shape 81"/>
          <p:cNvSpPr txBox="1"/>
          <p:nvPr/>
        </p:nvSpPr>
        <p:spPr>
          <a:xfrm>
            <a:off x="1003129" y="2858426"/>
            <a:ext cx="10274000" cy="704430"/>
          </a:xfrm>
          <a:prstGeom prst="rect">
            <a:avLst/>
          </a:prstGeom>
          <a:noFill/>
          <a:ln>
            <a:noFill/>
          </a:ln>
        </p:spPr>
        <p:txBody>
          <a:bodyPr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Montserrat"/>
              </a:rPr>
              <a:t>Margerite Urban, MD; Daniela DiMarco, MD, MPH; Jessica VanScott, MPH; Oksana Babiy, BS; Monica Barbosu, MD, PhD</a:t>
            </a:r>
          </a:p>
        </p:txBody>
      </p:sp>
      <p:sp>
        <p:nvSpPr>
          <p:cNvPr id="9" name="Shape 81"/>
          <p:cNvSpPr txBox="1"/>
          <p:nvPr/>
        </p:nvSpPr>
        <p:spPr>
          <a:xfrm>
            <a:off x="612484" y="4191539"/>
            <a:ext cx="11055290" cy="811694"/>
          </a:xfrm>
          <a:prstGeom prst="rect">
            <a:avLst/>
          </a:prstGeom>
          <a:noFill/>
          <a:ln>
            <a:noFill/>
          </a:ln>
        </p:spPr>
        <p:txBody>
          <a:bodyPr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ontserrat"/>
                <a:ea typeface="Montserrat"/>
                <a:cs typeface="Montserrat"/>
                <a:sym typeface="Montserrat"/>
              </a:rPr>
              <a:t>None</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Rectangle 1">
            <a:extLst>
              <a:ext uri="{FF2B5EF4-FFF2-40B4-BE49-F238E27FC236}">
                <a16:creationId xmlns:a16="http://schemas.microsoft.com/office/drawing/2014/main" id="{9A6CAD38-3B32-1149-9F10-6CAB4F852589}"/>
              </a:ext>
            </a:extLst>
          </p:cNvPr>
          <p:cNvSpPr/>
          <p:nvPr/>
        </p:nvSpPr>
        <p:spPr>
          <a:xfrm>
            <a:off x="479987" y="6125416"/>
            <a:ext cx="11320285" cy="461665"/>
          </a:xfrm>
          <a:prstGeom prst="rect">
            <a:avLst/>
          </a:prstGeom>
        </p:spPr>
        <p:txBody>
          <a:bodyPr wrap="square" lIns="91440" tIns="45720" rIns="91440" bIns="45720" anchor="t">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a:ea typeface="Montserrat"/>
                <a:cs typeface="Montserrat"/>
                <a:sym typeface="Montserrat"/>
              </a:rPr>
              <a:t>No commercial funding was received to support this activity. </a:t>
            </a:r>
            <a:endParaRPr kumimoji="0" lang="en-US" sz="2400" b="1" i="0" u="none" strike="noStrike" kern="0" cap="none" spc="0" normalizeH="0" baseline="0" noProof="0" dirty="0">
              <a:ln>
                <a:noFill/>
              </a:ln>
              <a:solidFill>
                <a:srgbClr val="000000"/>
              </a:solidFill>
              <a:effectLst/>
              <a:uLnTx/>
              <a:uFillTx/>
              <a:latin typeface="Calibri"/>
              <a:ea typeface="Montserrat"/>
              <a:cs typeface="Montserrat"/>
            </a:endParaRPr>
          </a:p>
        </p:txBody>
      </p:sp>
      <p:sp>
        <p:nvSpPr>
          <p:cNvPr id="3" name="Rectangle 2"/>
          <p:cNvSpPr/>
          <p:nvPr/>
        </p:nvSpPr>
        <p:spPr>
          <a:xfrm>
            <a:off x="1165254" y="3705972"/>
            <a:ext cx="9949750" cy="47000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4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The following planner(s) </a:t>
            </a:r>
            <a:r>
              <a:rPr kumimoji="0" lang="en-US" sz="2400" b="1" i="0" u="sng"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have disclosed </a:t>
            </a:r>
            <a:r>
              <a:rPr kumimoji="0" lang="en-US" sz="24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financial relationships</a:t>
            </a:r>
          </a:p>
        </p:txBody>
      </p:sp>
      <p:sp>
        <p:nvSpPr>
          <p:cNvPr id="4" name="Rectangle 3"/>
          <p:cNvSpPr/>
          <p:nvPr/>
        </p:nvSpPr>
        <p:spPr>
          <a:xfrm>
            <a:off x="477652" y="2157655"/>
            <a:ext cx="11324954" cy="865173"/>
          </a:xfrm>
          <a:prstGeom prst="rect">
            <a:avLst/>
          </a:prstGeom>
        </p:spPr>
        <p:txBody>
          <a:bodyPr wrap="square" lIns="91440" tIns="45720" rIns="91440" bIns="45720" anchor="t">
            <a:spAutoFit/>
          </a:bodyPr>
          <a:lstStyle/>
          <a:p>
            <a:pPr marL="0" marR="0" lvl="0" indent="0" algn="l" defTabSz="685800" rtl="0" eaLnBrk="1" fontAlgn="auto" latinLnBrk="0" hangingPunct="1">
              <a:lnSpc>
                <a:spcPct val="107000"/>
              </a:lnSpc>
              <a:spcBef>
                <a:spcPts val="0"/>
              </a:spcBef>
              <a:spcAft>
                <a:spcPts val="4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The following planners </a:t>
            </a:r>
            <a:r>
              <a:rPr kumimoji="0" lang="en-US" sz="2400" b="1" i="0" u="sng"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do not have any</a:t>
            </a:r>
            <a:r>
              <a:rPr kumimoji="0" lang="en-US" sz="2400" b="1"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 </a:t>
            </a:r>
            <a:r>
              <a:rPr kumimoji="0" lang="en-US" sz="24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relevant financial relationships with ineligible companies</a:t>
            </a: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10" name="Rectangle 9">
            <a:extLst>
              <a:ext uri="{FF2B5EF4-FFF2-40B4-BE49-F238E27FC236}">
                <a16:creationId xmlns:a16="http://schemas.microsoft.com/office/drawing/2014/main" id="{25C68CBD-3F4F-2345-B493-10A6B6FFD0C7}"/>
              </a:ext>
            </a:extLst>
          </p:cNvPr>
          <p:cNvSpPr/>
          <p:nvPr/>
        </p:nvSpPr>
        <p:spPr>
          <a:xfrm>
            <a:off x="359616" y="107315"/>
            <a:ext cx="11518318" cy="988531"/>
          </a:xfrm>
          <a:prstGeom prst="rect">
            <a:avLst/>
          </a:prstGeom>
          <a:solidFill>
            <a:srgbClr val="4949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 sz="4000" b="1" i="0" u="none" strike="noStrike" kern="1200" cap="none" spc="0" normalizeH="0" baseline="0" noProof="0" dirty="0">
              <a:ln>
                <a:noFill/>
              </a:ln>
              <a:solidFill>
                <a:srgbClr val="FFFFFF"/>
              </a:solidFill>
              <a:effectLst/>
              <a:uLnTx/>
              <a:uFillTx/>
              <a:latin typeface="Montserrat"/>
              <a:ea typeface="Montserrat"/>
              <a:cs typeface="Montserrat"/>
              <a:sym typeface="Montserra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 sz="4000" b="1" i="0" u="none" strike="noStrike" kern="1200" cap="none" spc="0" normalizeH="0" baseline="0" noProof="0" dirty="0">
                <a:ln>
                  <a:noFill/>
                </a:ln>
                <a:solidFill>
                  <a:srgbClr val="FFFFFF"/>
                </a:solidFill>
                <a:effectLst/>
                <a:uLnTx/>
                <a:uFillTx/>
                <a:latin typeface="Montserrat"/>
                <a:ea typeface="Montserrat"/>
                <a:cs typeface="Montserrat"/>
                <a:sym typeface="Montserrat"/>
              </a:rPr>
              <a:t>Financial Relationships of Planners</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3920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9D2A-9F21-FC13-4243-A0A102A748DE}"/>
              </a:ext>
            </a:extLst>
          </p:cNvPr>
          <p:cNvSpPr>
            <a:spLocks noGrp="1"/>
          </p:cNvSpPr>
          <p:nvPr>
            <p:ph type="title"/>
          </p:nvPr>
        </p:nvSpPr>
        <p:spPr/>
        <p:txBody>
          <a:bodyPr/>
          <a:lstStyle/>
          <a:p>
            <a:r>
              <a:rPr lang="en-US" dirty="0"/>
              <a:t>When to start?</a:t>
            </a:r>
          </a:p>
        </p:txBody>
      </p:sp>
      <p:sp>
        <p:nvSpPr>
          <p:cNvPr id="3" name="Content Placeholder 2">
            <a:extLst>
              <a:ext uri="{FF2B5EF4-FFF2-40B4-BE49-F238E27FC236}">
                <a16:creationId xmlns:a16="http://schemas.microsoft.com/office/drawing/2014/main" id="{4880BA9E-0F7E-1920-01C9-5D003015A3BE}"/>
              </a:ext>
            </a:extLst>
          </p:cNvPr>
          <p:cNvSpPr>
            <a:spLocks noGrp="1"/>
          </p:cNvSpPr>
          <p:nvPr>
            <p:ph idx="1"/>
          </p:nvPr>
        </p:nvSpPr>
        <p:spPr/>
        <p:txBody>
          <a:bodyPr/>
          <a:lstStyle/>
          <a:p>
            <a:r>
              <a:rPr lang="en-US" dirty="0"/>
              <a:t>Quick-start method (same day start)</a:t>
            </a:r>
          </a:p>
          <a:p>
            <a:pPr lvl="1"/>
            <a:r>
              <a:rPr lang="en-US" dirty="0"/>
              <a:t>Similar safety and efficacy to period-start</a:t>
            </a:r>
          </a:p>
          <a:p>
            <a:pPr lvl="1"/>
            <a:r>
              <a:rPr lang="en-US" dirty="0"/>
              <a:t>Improved uptake and fewer delays</a:t>
            </a:r>
          </a:p>
          <a:p>
            <a:pPr lvl="1"/>
            <a:r>
              <a:rPr lang="en-US" dirty="0"/>
              <a:t>Need for backup contraception for 7 days</a:t>
            </a:r>
          </a:p>
        </p:txBody>
      </p:sp>
      <p:pic>
        <p:nvPicPr>
          <p:cNvPr id="5" name="Picture 3" descr="woman taking a pill.jpg">
            <a:extLst>
              <a:ext uri="{FF2B5EF4-FFF2-40B4-BE49-F238E27FC236}">
                <a16:creationId xmlns:a16="http://schemas.microsoft.com/office/drawing/2014/main" id="{4CA8D749-0963-894F-9B68-187D322B0C53}"/>
              </a:ext>
            </a:extLst>
          </p:cNvPr>
          <p:cNvPicPr>
            <a:picLocks noChangeAspect="1" noChangeArrowheads="1"/>
          </p:cNvPicPr>
          <p:nvPr/>
        </p:nvPicPr>
        <p:blipFill>
          <a:blip r:embed="rId3"/>
          <a:srcRect/>
          <a:stretch>
            <a:fillRect/>
          </a:stretch>
        </p:blipFill>
        <p:spPr bwMode="auto">
          <a:xfrm>
            <a:off x="8345031" y="1800606"/>
            <a:ext cx="2635250" cy="3932238"/>
          </a:xfrm>
          <a:prstGeom prst="rect">
            <a:avLst/>
          </a:prstGeom>
          <a:noFill/>
          <a:ln>
            <a:noFill/>
          </a:ln>
          <a:effectLst>
            <a:outerShdw blurRad="50800" dist="38100" dir="2700000" algn="tl" rotWithShape="0">
              <a:srgbClr val="808080">
                <a:alpha val="39998"/>
              </a:srgbClr>
            </a:outerShdw>
          </a:effectLst>
        </p:spPr>
      </p:pic>
      <p:sp>
        <p:nvSpPr>
          <p:cNvPr id="6" name="Text Box 4">
            <a:extLst>
              <a:ext uri="{FF2B5EF4-FFF2-40B4-BE49-F238E27FC236}">
                <a16:creationId xmlns:a16="http://schemas.microsoft.com/office/drawing/2014/main" id="{C5A88800-B6EA-E5A0-764F-6E72F2560E0E}"/>
              </a:ext>
            </a:extLst>
          </p:cNvPr>
          <p:cNvSpPr txBox="1">
            <a:spLocks noChangeArrowheads="1"/>
          </p:cNvSpPr>
          <p:nvPr/>
        </p:nvSpPr>
        <p:spPr bwMode="auto">
          <a:xfrm>
            <a:off x="2895600" y="6074301"/>
            <a:ext cx="84582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lnSpc>
                <a:spcPct val="90000"/>
              </a:lnSpc>
              <a:spcBef>
                <a:spcPct val="10000"/>
              </a:spcBef>
              <a:buClrTx/>
              <a:buSzTx/>
              <a:buFontTx/>
              <a:buNone/>
            </a:pPr>
            <a:r>
              <a:rPr kumimoji="0" lang="en-US" altLang="en-US" sz="1600" b="0" dirty="0">
                <a:solidFill>
                  <a:schemeClr val="tx1"/>
                </a:solidFill>
                <a:cs typeface="Arial" panose="020B0604020202020204" pitchFamily="34" charset="0"/>
              </a:rPr>
              <a:t>Lara-Torre E. </a:t>
            </a:r>
            <a:r>
              <a:rPr kumimoji="0" lang="en-US" altLang="en-US" sz="1600" b="0" i="1" dirty="0">
                <a:solidFill>
                  <a:schemeClr val="tx1"/>
                </a:solidFill>
                <a:cs typeface="Arial" panose="020B0604020202020204" pitchFamily="34" charset="0"/>
              </a:rPr>
              <a:t>Contraception</a:t>
            </a:r>
            <a:r>
              <a:rPr kumimoji="0" lang="en-US" altLang="en-US" sz="1600" b="0" dirty="0">
                <a:solidFill>
                  <a:schemeClr val="tx1"/>
                </a:solidFill>
                <a:cs typeface="Arial" panose="020B0604020202020204" pitchFamily="34" charset="0"/>
              </a:rPr>
              <a:t>. 2002. Leeman L. </a:t>
            </a:r>
            <a:r>
              <a:rPr kumimoji="0" lang="en-US" altLang="en-US" sz="1600" b="0" i="1" dirty="0" err="1">
                <a:solidFill>
                  <a:schemeClr val="tx1"/>
                </a:solidFill>
                <a:cs typeface="Arial" panose="020B0604020202020204" pitchFamily="34" charset="0"/>
              </a:rPr>
              <a:t>Obstet</a:t>
            </a:r>
            <a:r>
              <a:rPr kumimoji="0" lang="en-US" altLang="en-US" sz="1600" b="0" i="1" dirty="0">
                <a:solidFill>
                  <a:schemeClr val="tx1"/>
                </a:solidFill>
                <a:cs typeface="Arial" panose="020B0604020202020204" pitchFamily="34" charset="0"/>
              </a:rPr>
              <a:t> </a:t>
            </a:r>
            <a:r>
              <a:rPr kumimoji="0" lang="en-US" altLang="en-US" sz="1600" b="0" i="1" dirty="0" err="1">
                <a:solidFill>
                  <a:schemeClr val="tx1"/>
                </a:solidFill>
                <a:cs typeface="Arial" panose="020B0604020202020204" pitchFamily="34" charset="0"/>
              </a:rPr>
              <a:t>Gynecol</a:t>
            </a:r>
            <a:r>
              <a:rPr kumimoji="0" lang="en-US" altLang="en-US" sz="1600" b="0" i="1" dirty="0">
                <a:solidFill>
                  <a:schemeClr val="tx1"/>
                </a:solidFill>
                <a:cs typeface="Arial" panose="020B0604020202020204" pitchFamily="34" charset="0"/>
              </a:rPr>
              <a:t> Clin N Am</a:t>
            </a:r>
            <a:r>
              <a:rPr kumimoji="0" lang="en-US" altLang="en-US" sz="1600" b="0" dirty="0">
                <a:solidFill>
                  <a:schemeClr val="tx1"/>
                </a:solidFill>
                <a:cs typeface="Arial" panose="020B0604020202020204" pitchFamily="34" charset="0"/>
              </a:rPr>
              <a:t>. 2007. </a:t>
            </a:r>
            <a:r>
              <a:rPr kumimoji="0" lang="en-US" altLang="en-US" sz="1600" b="0" dirty="0" err="1">
                <a:solidFill>
                  <a:schemeClr val="tx1"/>
                </a:solidFill>
                <a:cs typeface="Arial" panose="020B0604020202020204" pitchFamily="34" charset="0"/>
              </a:rPr>
              <a:t>Westoff</a:t>
            </a:r>
            <a:r>
              <a:rPr kumimoji="0" lang="en-US" altLang="en-US" sz="1600" b="0" dirty="0">
                <a:solidFill>
                  <a:schemeClr val="tx1"/>
                </a:solidFill>
                <a:cs typeface="Arial" panose="020B0604020202020204" pitchFamily="34" charset="0"/>
              </a:rPr>
              <a:t> C.</a:t>
            </a:r>
          </a:p>
          <a:p>
            <a:pPr>
              <a:lnSpc>
                <a:spcPct val="90000"/>
              </a:lnSpc>
              <a:spcBef>
                <a:spcPct val="10000"/>
              </a:spcBef>
              <a:buClrTx/>
              <a:buSzTx/>
              <a:buFontTx/>
              <a:buNone/>
            </a:pPr>
            <a:r>
              <a:rPr kumimoji="0" lang="en-US" altLang="en-US" sz="1600" b="0" i="1" dirty="0">
                <a:solidFill>
                  <a:schemeClr val="tx1"/>
                </a:solidFill>
                <a:cs typeface="Arial" panose="020B0604020202020204" pitchFamily="34" charset="0"/>
              </a:rPr>
              <a:t>Contraception.</a:t>
            </a:r>
            <a:r>
              <a:rPr kumimoji="0" lang="en-US" altLang="en-US" sz="1600" b="0" dirty="0">
                <a:solidFill>
                  <a:schemeClr val="tx1"/>
                </a:solidFill>
                <a:cs typeface="Arial" panose="020B0604020202020204" pitchFamily="34" charset="0"/>
              </a:rPr>
              <a:t> 2002. </a:t>
            </a:r>
          </a:p>
        </p:txBody>
      </p:sp>
    </p:spTree>
    <p:extLst>
      <p:ext uri="{BB962C8B-B14F-4D97-AF65-F5344CB8AC3E}">
        <p14:creationId xmlns:p14="http://schemas.microsoft.com/office/powerpoint/2010/main" val="1724384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927D147-0FBE-275D-C2C6-CAC74BBB3E92}"/>
              </a:ext>
            </a:extLst>
          </p:cNvPr>
          <p:cNvSpPr>
            <a:spLocks noGrp="1" noChangeArrowheads="1"/>
          </p:cNvSpPr>
          <p:nvPr>
            <p:ph type="title"/>
          </p:nvPr>
        </p:nvSpPr>
        <p:spPr/>
        <p:txBody>
          <a:bodyPr>
            <a:normAutofit/>
          </a:bodyPr>
          <a:lstStyle/>
          <a:p>
            <a:pPr algn="l">
              <a:defRPr/>
            </a:pPr>
            <a:r>
              <a:rPr lang="en-US" altLang="en-US" sz="3600" dirty="0"/>
              <a:t>Initiation of Hormonal Contraceptives</a:t>
            </a:r>
          </a:p>
        </p:txBody>
      </p:sp>
      <p:sp>
        <p:nvSpPr>
          <p:cNvPr id="39939" name="Rectangle 3">
            <a:extLst>
              <a:ext uri="{FF2B5EF4-FFF2-40B4-BE49-F238E27FC236}">
                <a16:creationId xmlns:a16="http://schemas.microsoft.com/office/drawing/2014/main" id="{03A09A25-CB87-80F8-C748-AB8A94A8CBEA}"/>
              </a:ext>
            </a:extLst>
          </p:cNvPr>
          <p:cNvSpPr>
            <a:spLocks noGrp="1" noChangeArrowheads="1"/>
          </p:cNvSpPr>
          <p:nvPr>
            <p:ph idx="1"/>
          </p:nvPr>
        </p:nvSpPr>
        <p:spPr>
          <a:xfrm>
            <a:off x="4897464" y="1891135"/>
            <a:ext cx="2758699" cy="4285828"/>
          </a:xfrm>
        </p:spPr>
        <p:txBody>
          <a:bodyPr>
            <a:normAutofit/>
          </a:bodyPr>
          <a:lstStyle/>
          <a:p>
            <a:pPr marL="0" indent="0">
              <a:lnSpc>
                <a:spcPct val="150000"/>
              </a:lnSpc>
              <a:defRPr/>
            </a:pPr>
            <a:r>
              <a:rPr lang="en-US" altLang="en-US" dirty="0">
                <a:solidFill>
                  <a:schemeClr val="tx1"/>
                </a:solidFill>
              </a:rPr>
              <a:t>Pregnancy test</a:t>
            </a:r>
          </a:p>
          <a:p>
            <a:pPr marL="0" indent="0">
              <a:lnSpc>
                <a:spcPct val="150000"/>
              </a:lnSpc>
              <a:defRPr/>
            </a:pPr>
            <a:r>
              <a:rPr lang="en-US" altLang="en-US" dirty="0">
                <a:solidFill>
                  <a:schemeClr val="tx1"/>
                </a:solidFill>
              </a:rPr>
              <a:t>Pelvic exam</a:t>
            </a:r>
          </a:p>
          <a:p>
            <a:pPr marL="0" indent="0">
              <a:lnSpc>
                <a:spcPct val="150000"/>
              </a:lnSpc>
              <a:defRPr/>
            </a:pPr>
            <a:r>
              <a:rPr lang="en-US" altLang="en-US" dirty="0">
                <a:solidFill>
                  <a:schemeClr val="tx1"/>
                </a:solidFill>
              </a:rPr>
              <a:t>Pap smear</a:t>
            </a:r>
          </a:p>
          <a:p>
            <a:pPr marL="0" indent="0">
              <a:lnSpc>
                <a:spcPct val="150000"/>
              </a:lnSpc>
              <a:defRPr/>
            </a:pPr>
            <a:r>
              <a:rPr lang="en-US" altLang="en-US" dirty="0">
                <a:solidFill>
                  <a:schemeClr val="tx1"/>
                </a:solidFill>
              </a:rPr>
              <a:t>STI screening</a:t>
            </a:r>
          </a:p>
        </p:txBody>
      </p:sp>
      <p:sp>
        <p:nvSpPr>
          <p:cNvPr id="153603" name="Text Box 4">
            <a:extLst>
              <a:ext uri="{FF2B5EF4-FFF2-40B4-BE49-F238E27FC236}">
                <a16:creationId xmlns:a16="http://schemas.microsoft.com/office/drawing/2014/main" id="{7F5F714E-F44C-AB57-8473-D5055ABEAFC8}"/>
              </a:ext>
            </a:extLst>
          </p:cNvPr>
          <p:cNvSpPr txBox="1">
            <a:spLocks noChangeArrowheads="1"/>
          </p:cNvSpPr>
          <p:nvPr/>
        </p:nvSpPr>
        <p:spPr bwMode="auto">
          <a:xfrm>
            <a:off x="7875938" y="6236740"/>
            <a:ext cx="41370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lnSpc>
                <a:spcPct val="90000"/>
              </a:lnSpc>
              <a:spcBef>
                <a:spcPct val="10000"/>
              </a:spcBef>
              <a:buClrTx/>
              <a:buSzTx/>
              <a:buFontTx/>
              <a:buNone/>
            </a:pPr>
            <a:r>
              <a:rPr kumimoji="0" lang="en-US" altLang="en-US" sz="1600" b="0" dirty="0">
                <a:solidFill>
                  <a:schemeClr val="tx1"/>
                </a:solidFill>
              </a:rPr>
              <a:t>Leeman L. </a:t>
            </a:r>
            <a:r>
              <a:rPr kumimoji="0" lang="en-US" altLang="en-US" sz="1600" b="0" i="1" dirty="0" err="1">
                <a:solidFill>
                  <a:schemeClr val="tx1"/>
                </a:solidFill>
              </a:rPr>
              <a:t>Obstet</a:t>
            </a:r>
            <a:r>
              <a:rPr kumimoji="0" lang="en-US" altLang="en-US" sz="1600" b="0" i="1" dirty="0">
                <a:solidFill>
                  <a:schemeClr val="tx1"/>
                </a:solidFill>
              </a:rPr>
              <a:t> </a:t>
            </a:r>
            <a:r>
              <a:rPr kumimoji="0" lang="en-US" altLang="en-US" sz="1600" b="0" i="1" dirty="0" err="1">
                <a:solidFill>
                  <a:schemeClr val="tx1"/>
                </a:solidFill>
              </a:rPr>
              <a:t>Gynecol</a:t>
            </a:r>
            <a:r>
              <a:rPr kumimoji="0" lang="en-US" altLang="en-US" sz="1600" b="0" i="1" dirty="0">
                <a:solidFill>
                  <a:schemeClr val="tx1"/>
                </a:solidFill>
              </a:rPr>
              <a:t> Clin N Am. </a:t>
            </a:r>
            <a:r>
              <a:rPr kumimoji="0" lang="en-US" altLang="en-US" sz="1600" b="0" dirty="0">
                <a:solidFill>
                  <a:schemeClr val="tx1"/>
                </a:solidFill>
              </a:rPr>
              <a:t>2007</a:t>
            </a:r>
          </a:p>
        </p:txBody>
      </p:sp>
      <p:sp>
        <p:nvSpPr>
          <p:cNvPr id="16" name="&quot;No&quot; Symbol 15">
            <a:extLst>
              <a:ext uri="{FF2B5EF4-FFF2-40B4-BE49-F238E27FC236}">
                <a16:creationId xmlns:a16="http://schemas.microsoft.com/office/drawing/2014/main" id="{AF64D424-FCB8-9F27-5F4C-10FB28B618CC}"/>
              </a:ext>
            </a:extLst>
          </p:cNvPr>
          <p:cNvSpPr/>
          <p:nvPr/>
        </p:nvSpPr>
        <p:spPr bwMode="auto">
          <a:xfrm>
            <a:off x="3884613" y="1800606"/>
            <a:ext cx="4313990" cy="4062032"/>
          </a:xfrm>
          <a:prstGeom prst="noSmoking">
            <a:avLst/>
          </a:prstGeom>
          <a:solidFill>
            <a:schemeClr val="tx2">
              <a:alpha val="50000"/>
            </a:schemeClr>
          </a:solidFill>
          <a:ln w="38100" cap="flat" cmpd="sng" algn="ctr">
            <a:noFill/>
            <a:prstDash val="solid"/>
            <a:round/>
            <a:headEnd type="none" w="med" len="med"/>
            <a:tailEnd type="none" w="med" len="med"/>
          </a:ln>
          <a:effectLst/>
        </p:spPr>
        <p:txBody>
          <a:bodyPr/>
          <a:lstStyle/>
          <a:p>
            <a:pPr>
              <a:defRPr/>
            </a:pPr>
            <a:endParaRPr lang="en-US">
              <a:solidFill>
                <a:srgbClr val="4D4D4D"/>
              </a:solidFill>
              <a:latin typeface="Arial" charset="0"/>
              <a:ea typeface="ＭＳ Ｐゴシック" charset="-128"/>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28629D2-4972-BD6E-FE02-F28C2189DA30}"/>
              </a:ext>
            </a:extLst>
          </p:cNvPr>
          <p:cNvSpPr>
            <a:spLocks noGrp="1"/>
          </p:cNvSpPr>
          <p:nvPr>
            <p:ph type="title"/>
          </p:nvPr>
        </p:nvSpPr>
        <p:spPr/>
        <p:txBody>
          <a:bodyPr>
            <a:normAutofit/>
          </a:bodyPr>
          <a:lstStyle/>
          <a:p>
            <a:pPr algn="l">
              <a:defRPr/>
            </a:pPr>
            <a:r>
              <a:rPr lang="en-US" altLang="en-US" dirty="0"/>
              <a:t>Side Effects: Hormonal Contraception</a:t>
            </a:r>
          </a:p>
        </p:txBody>
      </p:sp>
      <p:grpSp>
        <p:nvGrpSpPr>
          <p:cNvPr id="115715" name="Group 17">
            <a:extLst>
              <a:ext uri="{FF2B5EF4-FFF2-40B4-BE49-F238E27FC236}">
                <a16:creationId xmlns:a16="http://schemas.microsoft.com/office/drawing/2014/main" id="{9E475B0F-FB6B-66D5-D2D3-C2DBF8415DF1}"/>
              </a:ext>
            </a:extLst>
          </p:cNvPr>
          <p:cNvGrpSpPr>
            <a:grpSpLocks/>
          </p:cNvGrpSpPr>
          <p:nvPr/>
        </p:nvGrpSpPr>
        <p:grpSpPr bwMode="auto">
          <a:xfrm>
            <a:off x="6184900" y="1847851"/>
            <a:ext cx="3989388" cy="4945063"/>
            <a:chOff x="2992438" y="2756889"/>
            <a:chExt cx="2967037" cy="3041414"/>
          </a:xfrm>
        </p:grpSpPr>
        <p:pic>
          <p:nvPicPr>
            <p:cNvPr id="115721" name="Picture 5" descr="Rectangle 9_pptX">
              <a:extLst>
                <a:ext uri="{FF2B5EF4-FFF2-40B4-BE49-F238E27FC236}">
                  <a16:creationId xmlns:a16="http://schemas.microsoft.com/office/drawing/2014/main" id="{0E9D36C8-2AE1-1BE1-0A4C-A7780A437E51}"/>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invGray">
            <a:xfrm>
              <a:off x="2992438" y="2756889"/>
              <a:ext cx="2967037"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2" name="Rectangle 6">
              <a:extLst>
                <a:ext uri="{FF2B5EF4-FFF2-40B4-BE49-F238E27FC236}">
                  <a16:creationId xmlns:a16="http://schemas.microsoft.com/office/drawing/2014/main" id="{66113BBE-2BE9-AA59-3725-3E6C3922A696}"/>
                </a:ext>
              </a:extLst>
            </p:cNvPr>
            <p:cNvSpPr>
              <a:spLocks noChangeArrowheads="1"/>
            </p:cNvSpPr>
            <p:nvPr/>
          </p:nvSpPr>
          <p:spPr bwMode="auto">
            <a:xfrm>
              <a:off x="3081338" y="2836863"/>
              <a:ext cx="2684462" cy="493712"/>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kumimoji="0" lang="en-US" altLang="en-US" sz="1800" b="0">
                <a:solidFill>
                  <a:schemeClr val="tx1"/>
                </a:solidFill>
              </a:endParaRPr>
            </a:p>
          </p:txBody>
        </p:sp>
        <p:sp>
          <p:nvSpPr>
            <p:cNvPr id="115723" name="Rectangle 7">
              <a:extLst>
                <a:ext uri="{FF2B5EF4-FFF2-40B4-BE49-F238E27FC236}">
                  <a16:creationId xmlns:a16="http://schemas.microsoft.com/office/drawing/2014/main" id="{23B82E2D-BF81-0452-B096-FFA663469251}"/>
                </a:ext>
              </a:extLst>
            </p:cNvPr>
            <p:cNvSpPr>
              <a:spLocks noChangeArrowheads="1"/>
            </p:cNvSpPr>
            <p:nvPr/>
          </p:nvSpPr>
          <p:spPr bwMode="auto">
            <a:xfrm>
              <a:off x="3277348" y="2925732"/>
              <a:ext cx="2220378" cy="32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kumimoji="0" lang="en-US" altLang="en-US" sz="2800" b="0">
                  <a:solidFill>
                    <a:schemeClr val="bg1"/>
                  </a:solidFill>
                </a:rPr>
                <a:t>Estrogen-Related</a:t>
              </a:r>
            </a:p>
          </p:txBody>
        </p:sp>
        <p:sp>
          <p:nvSpPr>
            <p:cNvPr id="22" name="Rectangle 8">
              <a:extLst>
                <a:ext uri="{FF2B5EF4-FFF2-40B4-BE49-F238E27FC236}">
                  <a16:creationId xmlns:a16="http://schemas.microsoft.com/office/drawing/2014/main" id="{9C02A204-D605-05C1-4C17-437367861BD3}"/>
                </a:ext>
              </a:extLst>
            </p:cNvPr>
            <p:cNvSpPr>
              <a:spLocks noChangeArrowheads="1"/>
            </p:cNvSpPr>
            <p:nvPr/>
          </p:nvSpPr>
          <p:spPr bwMode="auto">
            <a:xfrm>
              <a:off x="3003064" y="3432542"/>
              <a:ext cx="2848969" cy="2365761"/>
            </a:xfrm>
            <a:prstGeom prst="rect">
              <a:avLst/>
            </a:prstGeom>
            <a:noFill/>
            <a:ln w="9525">
              <a:noFill/>
              <a:miter lim="800000"/>
              <a:headEnd/>
              <a:tailEnd/>
            </a:ln>
          </p:spPr>
          <p:txBody>
            <a:bodyPr>
              <a:spAutoFit/>
            </a:bodyPr>
            <a:lstStyle/>
            <a:p>
              <a:pPr marL="182880" indent="-182880">
                <a:buClr>
                  <a:schemeClr val="accent2"/>
                </a:buClr>
                <a:buFont typeface="Arial" pitchFamily="34" charset="0"/>
                <a:buChar char="•"/>
                <a:defRPr/>
              </a:pPr>
              <a:r>
                <a:rPr lang="en-US" sz="2400" dirty="0">
                  <a:solidFill>
                    <a:schemeClr val="tx2"/>
                  </a:solidFill>
                  <a:ea typeface="ＭＳ Ｐゴシック" charset="-128"/>
                </a:rPr>
                <a:t>Breast tenderness</a:t>
              </a:r>
            </a:p>
            <a:p>
              <a:pPr marL="182880" indent="-182880">
                <a:buClr>
                  <a:schemeClr val="accent2"/>
                </a:buClr>
                <a:buFont typeface="Arial" pitchFamily="34" charset="0"/>
                <a:buChar char="•"/>
                <a:defRPr/>
              </a:pPr>
              <a:r>
                <a:rPr lang="en-US" sz="2400" dirty="0">
                  <a:solidFill>
                    <a:schemeClr val="tx2"/>
                  </a:solidFill>
                  <a:ea typeface="ＭＳ Ｐゴシック" charset="-128"/>
                </a:rPr>
                <a:t>Nausea</a:t>
              </a:r>
            </a:p>
            <a:p>
              <a:pPr marL="182880" indent="-182880">
                <a:buClr>
                  <a:schemeClr val="accent2"/>
                </a:buClr>
                <a:buFont typeface="Arial" pitchFamily="34" charset="0"/>
                <a:buChar char="•"/>
                <a:defRPr/>
              </a:pPr>
              <a:r>
                <a:rPr lang="en-US" sz="2400" dirty="0">
                  <a:solidFill>
                    <a:schemeClr val="tx2"/>
                  </a:solidFill>
                  <a:ea typeface="ＭＳ Ｐゴシック" charset="-128"/>
                </a:rPr>
                <a:t>Vomiting </a:t>
              </a:r>
            </a:p>
            <a:p>
              <a:pPr marL="182880" indent="-182880">
                <a:buClr>
                  <a:schemeClr val="accent2"/>
                </a:buClr>
                <a:buFont typeface="Arial" pitchFamily="34" charset="0"/>
                <a:buChar char="•"/>
                <a:defRPr/>
              </a:pPr>
              <a:r>
                <a:rPr lang="en-US" sz="2400" dirty="0">
                  <a:solidFill>
                    <a:schemeClr val="tx2"/>
                  </a:solidFill>
                  <a:ea typeface="ＭＳ Ｐゴシック" charset="-128"/>
                </a:rPr>
                <a:t>Headaches</a:t>
              </a:r>
            </a:p>
            <a:p>
              <a:pPr marL="182880" indent="-182880">
                <a:buClr>
                  <a:schemeClr val="accent2"/>
                </a:buClr>
                <a:buFont typeface="Arial" pitchFamily="34" charset="0"/>
                <a:buChar char="•"/>
                <a:defRPr/>
              </a:pPr>
              <a:r>
                <a:rPr lang="en-US" sz="2400" dirty="0">
                  <a:solidFill>
                    <a:schemeClr val="tx2"/>
                  </a:solidFill>
                  <a:ea typeface="ＭＳ Ｐゴシック" charset="-128"/>
                </a:rPr>
                <a:t>Elevated blood pressure (rare)</a:t>
              </a:r>
            </a:p>
            <a:p>
              <a:pPr>
                <a:defRPr/>
              </a:pPr>
              <a:endParaRPr lang="en-US" sz="2400" dirty="0">
                <a:ea typeface="ＭＳ Ｐゴシック" charset="-128"/>
              </a:endParaRPr>
            </a:p>
            <a:p>
              <a:pPr>
                <a:buFont typeface="Arial" pitchFamily="34" charset="0"/>
                <a:buChar char="•"/>
                <a:defRPr/>
              </a:pPr>
              <a:endParaRPr lang="en-US" sz="2400" dirty="0">
                <a:ea typeface="ＭＳ Ｐゴシック" charset="-128"/>
              </a:endParaRPr>
            </a:p>
            <a:p>
              <a:pPr>
                <a:buFont typeface="Arial" pitchFamily="34" charset="0"/>
                <a:buChar char="•"/>
                <a:defRPr/>
              </a:pPr>
              <a:endParaRPr lang="en-US" sz="2400" dirty="0">
                <a:ea typeface="ＭＳ Ｐゴシック" charset="-128"/>
              </a:endParaRPr>
            </a:p>
            <a:p>
              <a:pPr>
                <a:buFont typeface="Arial" pitchFamily="34" charset="0"/>
                <a:buChar char="•"/>
                <a:defRPr/>
              </a:pPr>
              <a:endParaRPr lang="en-US" sz="2800" dirty="0">
                <a:ea typeface="ＭＳ Ｐゴシック" charset="-128"/>
              </a:endParaRPr>
            </a:p>
          </p:txBody>
        </p:sp>
      </p:grpSp>
      <p:grpSp>
        <p:nvGrpSpPr>
          <p:cNvPr id="115716" name="Group 22">
            <a:extLst>
              <a:ext uri="{FF2B5EF4-FFF2-40B4-BE49-F238E27FC236}">
                <a16:creationId xmlns:a16="http://schemas.microsoft.com/office/drawing/2014/main" id="{10C2C036-0BDD-A59C-E345-BD6F33595E53}"/>
              </a:ext>
            </a:extLst>
          </p:cNvPr>
          <p:cNvGrpSpPr>
            <a:grpSpLocks/>
          </p:cNvGrpSpPr>
          <p:nvPr/>
        </p:nvGrpSpPr>
        <p:grpSpPr bwMode="auto">
          <a:xfrm>
            <a:off x="1939925" y="1855788"/>
            <a:ext cx="3989388" cy="4227512"/>
            <a:chOff x="2992438" y="2747963"/>
            <a:chExt cx="2967037" cy="2600536"/>
          </a:xfrm>
        </p:grpSpPr>
        <p:pic>
          <p:nvPicPr>
            <p:cNvPr id="115717" name="Picture 5" descr="Rectangle 9_pptX">
              <a:extLst>
                <a:ext uri="{FF2B5EF4-FFF2-40B4-BE49-F238E27FC236}">
                  <a16:creationId xmlns:a16="http://schemas.microsoft.com/office/drawing/2014/main" id="{4CD04B1F-5A66-DB64-1EE1-65FA94A4CBD5}"/>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invGray">
            <a:xfrm>
              <a:off x="2992438" y="2747963"/>
              <a:ext cx="2967037"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8" name="Rectangle 6">
              <a:extLst>
                <a:ext uri="{FF2B5EF4-FFF2-40B4-BE49-F238E27FC236}">
                  <a16:creationId xmlns:a16="http://schemas.microsoft.com/office/drawing/2014/main" id="{3B2370B2-F328-5F4C-80E9-CB65A48836F8}"/>
                </a:ext>
              </a:extLst>
            </p:cNvPr>
            <p:cNvSpPr>
              <a:spLocks noChangeArrowheads="1"/>
            </p:cNvSpPr>
            <p:nvPr/>
          </p:nvSpPr>
          <p:spPr bwMode="auto">
            <a:xfrm>
              <a:off x="3081338" y="2836863"/>
              <a:ext cx="2684462" cy="493712"/>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kumimoji="0" lang="en-US" altLang="en-US" sz="1800" b="0">
                <a:solidFill>
                  <a:schemeClr val="tx1"/>
                </a:solidFill>
              </a:endParaRPr>
            </a:p>
          </p:txBody>
        </p:sp>
        <p:sp>
          <p:nvSpPr>
            <p:cNvPr id="115719" name="Rectangle 7">
              <a:extLst>
                <a:ext uri="{FF2B5EF4-FFF2-40B4-BE49-F238E27FC236}">
                  <a16:creationId xmlns:a16="http://schemas.microsoft.com/office/drawing/2014/main" id="{15BCA87D-D0C5-EED2-5970-453D6E742540}"/>
                </a:ext>
              </a:extLst>
            </p:cNvPr>
            <p:cNvSpPr>
              <a:spLocks noChangeArrowheads="1"/>
            </p:cNvSpPr>
            <p:nvPr/>
          </p:nvSpPr>
          <p:spPr bwMode="auto">
            <a:xfrm>
              <a:off x="3258337" y="2925732"/>
              <a:ext cx="2279995" cy="32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kumimoji="0" lang="en-US" altLang="en-US" sz="2800" b="0">
                  <a:solidFill>
                    <a:schemeClr val="bg1"/>
                  </a:solidFill>
                </a:rPr>
                <a:t>Progestin-Related</a:t>
              </a:r>
            </a:p>
          </p:txBody>
        </p:sp>
        <p:sp>
          <p:nvSpPr>
            <p:cNvPr id="27" name="Rectangle 8">
              <a:extLst>
                <a:ext uri="{FF2B5EF4-FFF2-40B4-BE49-F238E27FC236}">
                  <a16:creationId xmlns:a16="http://schemas.microsoft.com/office/drawing/2014/main" id="{0B7B54A4-3B44-B9E3-7F01-E42BFDC543CE}"/>
                </a:ext>
              </a:extLst>
            </p:cNvPr>
            <p:cNvSpPr>
              <a:spLocks noChangeArrowheads="1"/>
            </p:cNvSpPr>
            <p:nvPr/>
          </p:nvSpPr>
          <p:spPr bwMode="auto">
            <a:xfrm>
              <a:off x="3014871" y="3436426"/>
              <a:ext cx="2885570" cy="1912073"/>
            </a:xfrm>
            <a:prstGeom prst="rect">
              <a:avLst/>
            </a:prstGeom>
            <a:noFill/>
            <a:ln w="9525">
              <a:noFill/>
              <a:miter lim="800000"/>
              <a:headEnd/>
              <a:tailEnd/>
            </a:ln>
          </p:spPr>
          <p:txBody>
            <a:bodyPr>
              <a:spAutoFit/>
            </a:bodyPr>
            <a:lstStyle/>
            <a:p>
              <a:pPr indent="-182880">
                <a:buClr>
                  <a:schemeClr val="accent1"/>
                </a:buClr>
                <a:buFont typeface="Arial" pitchFamily="34" charset="0"/>
                <a:buChar char="•"/>
                <a:defRPr/>
              </a:pPr>
              <a:r>
                <a:rPr lang="en-US" sz="2400" dirty="0">
                  <a:solidFill>
                    <a:schemeClr val="tx2"/>
                  </a:solidFill>
                  <a:ea typeface="ＭＳ Ｐゴシック" charset="-128"/>
                </a:rPr>
                <a:t>Bloating</a:t>
              </a:r>
            </a:p>
            <a:p>
              <a:pPr indent="-182880">
                <a:buClr>
                  <a:schemeClr val="accent1"/>
                </a:buClr>
                <a:buFont typeface="Arial" pitchFamily="34" charset="0"/>
                <a:buChar char="•"/>
                <a:defRPr/>
              </a:pPr>
              <a:r>
                <a:rPr lang="en-US" sz="2400" dirty="0">
                  <a:solidFill>
                    <a:schemeClr val="tx2"/>
                  </a:solidFill>
                  <a:ea typeface="ＭＳ Ｐゴシック" charset="-128"/>
                </a:rPr>
                <a:t>Anxiety</a:t>
              </a:r>
            </a:p>
            <a:p>
              <a:pPr indent="-182880">
                <a:buClr>
                  <a:schemeClr val="accent1"/>
                </a:buClr>
                <a:buFont typeface="Arial" pitchFamily="34" charset="0"/>
                <a:buChar char="•"/>
                <a:defRPr/>
              </a:pPr>
              <a:r>
                <a:rPr lang="en-US" sz="2400" dirty="0">
                  <a:solidFill>
                    <a:schemeClr val="tx2"/>
                  </a:solidFill>
                  <a:ea typeface="ＭＳ Ｐゴシック" charset="-128"/>
                </a:rPr>
                <a:t>Irritability</a:t>
              </a:r>
            </a:p>
            <a:p>
              <a:pPr indent="-182880">
                <a:buClr>
                  <a:schemeClr val="accent1"/>
                </a:buClr>
                <a:buFont typeface="Arial" pitchFamily="34" charset="0"/>
                <a:buChar char="•"/>
                <a:defRPr/>
              </a:pPr>
              <a:r>
                <a:rPr lang="en-US" sz="2400" dirty="0">
                  <a:solidFill>
                    <a:schemeClr val="tx2"/>
                  </a:solidFill>
                  <a:ea typeface="ＭＳ Ｐゴシック" charset="-128"/>
                </a:rPr>
                <a:t>Depression</a:t>
              </a:r>
            </a:p>
            <a:p>
              <a:pPr indent="-182880">
                <a:buClr>
                  <a:schemeClr val="accent1"/>
                </a:buClr>
                <a:buFont typeface="Arial" pitchFamily="34" charset="0"/>
                <a:buChar char="•"/>
                <a:defRPr/>
              </a:pPr>
              <a:r>
                <a:rPr lang="en-US" sz="2400" dirty="0">
                  <a:solidFill>
                    <a:schemeClr val="tx2"/>
                  </a:solidFill>
                  <a:ea typeface="ＭＳ Ｐゴシック" charset="-128"/>
                </a:rPr>
                <a:t>Menstrual irregularities</a:t>
              </a:r>
            </a:p>
            <a:p>
              <a:pPr indent="-182880">
                <a:buClr>
                  <a:schemeClr val="accent1"/>
                </a:buClr>
                <a:buFont typeface="Arial" pitchFamily="34" charset="0"/>
                <a:buChar char="•"/>
                <a:defRPr/>
              </a:pPr>
              <a:r>
                <a:rPr lang="en-US" sz="2400" dirty="0">
                  <a:solidFill>
                    <a:schemeClr val="tx2"/>
                  </a:solidFill>
                  <a:ea typeface="ＭＳ Ｐゴシック" charset="-128"/>
                </a:rPr>
                <a:t>Reduced libido</a:t>
              </a:r>
            </a:p>
            <a:p>
              <a:pPr>
                <a:buFont typeface="Arial" pitchFamily="34" charset="0"/>
                <a:buChar char="•"/>
                <a:defRPr/>
              </a:pPr>
              <a:endParaRPr lang="en-US" sz="2400" dirty="0">
                <a:ea typeface="ＭＳ Ｐゴシック" charset="-128"/>
              </a:endParaRPr>
            </a:p>
            <a:p>
              <a:pPr>
                <a:buFont typeface="Arial" pitchFamily="34" charset="0"/>
                <a:buChar char="•"/>
                <a:defRPr/>
              </a:pPr>
              <a:endParaRPr lang="en-US" sz="2800" dirty="0">
                <a:ea typeface="ＭＳ Ｐゴシック" charset="-128"/>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D1A1-B7AA-359E-724A-1F155B19090D}"/>
              </a:ext>
            </a:extLst>
          </p:cNvPr>
          <p:cNvSpPr>
            <a:spLocks noGrp="1"/>
          </p:cNvSpPr>
          <p:nvPr>
            <p:ph type="title"/>
          </p:nvPr>
        </p:nvSpPr>
        <p:spPr>
          <a:xfrm>
            <a:off x="831850" y="1709739"/>
            <a:ext cx="10515600" cy="1947862"/>
          </a:xfrm>
        </p:spPr>
        <p:txBody>
          <a:bodyPr/>
          <a:lstStyle/>
          <a:p>
            <a:r>
              <a:rPr lang="en-US" dirty="0"/>
              <a:t>It’s okay to skip periods</a:t>
            </a:r>
          </a:p>
        </p:txBody>
      </p:sp>
      <p:sp>
        <p:nvSpPr>
          <p:cNvPr id="3" name="Text Placeholder 2">
            <a:extLst>
              <a:ext uri="{FF2B5EF4-FFF2-40B4-BE49-F238E27FC236}">
                <a16:creationId xmlns:a16="http://schemas.microsoft.com/office/drawing/2014/main" id="{FD64B62B-7965-A7C7-E144-7F588E1C6E30}"/>
              </a:ext>
            </a:extLst>
          </p:cNvPr>
          <p:cNvSpPr>
            <a:spLocks noGrp="1"/>
          </p:cNvSpPr>
          <p:nvPr>
            <p:ph type="body" idx="1"/>
          </p:nvPr>
        </p:nvSpPr>
        <p:spPr/>
        <p:txBody>
          <a:bodyPr>
            <a:normAutofit fontScale="92500" lnSpcReduction="20000"/>
          </a:bodyPr>
          <a:lstStyle/>
          <a:p>
            <a:pPr marL="457200" indent="-457200">
              <a:buAutoNum type="alphaUcPeriod"/>
            </a:pPr>
            <a:r>
              <a:rPr lang="en-US" dirty="0"/>
              <a:t>Myth</a:t>
            </a:r>
          </a:p>
          <a:p>
            <a:pPr marL="457200" indent="-457200">
              <a:buAutoNum type="alphaUcPeriod"/>
            </a:pPr>
            <a:r>
              <a:rPr lang="en-US" dirty="0"/>
              <a:t>Fact</a:t>
            </a:r>
          </a:p>
          <a:p>
            <a:pPr marL="457200" indent="-457200">
              <a:buAutoNum type="alphaUcPeriod"/>
            </a:pPr>
            <a:r>
              <a:rPr lang="en-US" dirty="0"/>
              <a:t>Depends</a:t>
            </a:r>
          </a:p>
          <a:p>
            <a:pPr marL="457200" indent="-457200">
              <a:buAutoNum type="alphaUcPeriod"/>
            </a:pPr>
            <a:r>
              <a:rPr lang="en-US" dirty="0"/>
              <a:t>Unsure</a:t>
            </a:r>
          </a:p>
          <a:p>
            <a:endParaRPr lang="en-US" dirty="0"/>
          </a:p>
        </p:txBody>
      </p:sp>
    </p:spTree>
    <p:extLst>
      <p:ext uri="{BB962C8B-B14F-4D97-AF65-F5344CB8AC3E}">
        <p14:creationId xmlns:p14="http://schemas.microsoft.com/office/powerpoint/2010/main" val="3992687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a:extLst>
              <a:ext uri="{FF2B5EF4-FFF2-40B4-BE49-F238E27FC236}">
                <a16:creationId xmlns:a16="http://schemas.microsoft.com/office/drawing/2014/main" id="{073C1E0F-B1F0-5054-9468-A1ACA036A311}"/>
              </a:ext>
            </a:extLst>
          </p:cNvPr>
          <p:cNvSpPr>
            <a:spLocks noGrp="1" noChangeArrowheads="1"/>
          </p:cNvSpPr>
          <p:nvPr>
            <p:ph type="title"/>
          </p:nvPr>
        </p:nvSpPr>
        <p:spPr/>
        <p:txBody>
          <a:bodyPr>
            <a:normAutofit fontScale="90000"/>
          </a:bodyPr>
          <a:lstStyle/>
          <a:p>
            <a:pPr algn="l">
              <a:defRPr/>
            </a:pPr>
            <a:r>
              <a:rPr lang="en-US" altLang="en-US"/>
              <a:t>Extended Combined Oral Contraception (COC)</a:t>
            </a:r>
          </a:p>
        </p:txBody>
      </p:sp>
      <p:sp>
        <p:nvSpPr>
          <p:cNvPr id="31747" name="Rectangle 10">
            <a:extLst>
              <a:ext uri="{FF2B5EF4-FFF2-40B4-BE49-F238E27FC236}">
                <a16:creationId xmlns:a16="http://schemas.microsoft.com/office/drawing/2014/main" id="{1999E1E2-294A-77B7-947D-2C82197B122C}"/>
              </a:ext>
            </a:extLst>
          </p:cNvPr>
          <p:cNvSpPr>
            <a:spLocks noGrp="1" noChangeArrowheads="1"/>
          </p:cNvSpPr>
          <p:nvPr>
            <p:ph idx="1"/>
          </p:nvPr>
        </p:nvSpPr>
        <p:spPr>
          <a:xfrm>
            <a:off x="838200" y="1891135"/>
            <a:ext cx="7009435" cy="4285828"/>
          </a:xfrm>
        </p:spPr>
        <p:txBody>
          <a:bodyPr/>
          <a:lstStyle/>
          <a:p>
            <a:pPr>
              <a:defRPr/>
            </a:pPr>
            <a:r>
              <a:rPr lang="en-US" altLang="en-US" dirty="0"/>
              <a:t>Delays or eliminates menstruation</a:t>
            </a:r>
          </a:p>
          <a:p>
            <a:pPr>
              <a:defRPr/>
            </a:pPr>
            <a:r>
              <a:rPr lang="en-US" altLang="en-US" dirty="0"/>
              <a:t>Menstrual and </a:t>
            </a:r>
            <a:r>
              <a:rPr lang="en-US" altLang="en-US" dirty="0" err="1"/>
              <a:t>nonmenstrual</a:t>
            </a:r>
            <a:r>
              <a:rPr lang="en-US" altLang="en-US" dirty="0"/>
              <a:t> benefits</a:t>
            </a:r>
          </a:p>
          <a:p>
            <a:pPr>
              <a:defRPr/>
            </a:pPr>
            <a:r>
              <a:rPr lang="en-US" altLang="en-US" dirty="0"/>
              <a:t>Extended methods:</a:t>
            </a:r>
          </a:p>
          <a:p>
            <a:pPr lvl="2">
              <a:buSzPct val="100000"/>
              <a:buFont typeface="Arial" panose="020B0604020202020204" pitchFamily="34" charset="0"/>
              <a:buChar char="•"/>
              <a:defRPr/>
            </a:pPr>
            <a:r>
              <a:rPr lang="en-US" altLang="en-US" dirty="0"/>
              <a:t>Continuous use of COCs, transdermal patch &amp; vaginal ring</a:t>
            </a:r>
          </a:p>
          <a:p>
            <a:pPr lvl="2">
              <a:buSzPct val="100000"/>
              <a:buFont typeface="Arial" panose="020B0604020202020204" pitchFamily="34" charset="0"/>
              <a:buChar char="•"/>
              <a:defRPr/>
            </a:pPr>
            <a:r>
              <a:rPr lang="en-US" altLang="en-US" dirty="0" err="1"/>
              <a:t>Seasonale</a:t>
            </a:r>
            <a:r>
              <a:rPr lang="en-US" altLang="en-US" baseline="30000" dirty="0"/>
              <a:t>®</a:t>
            </a:r>
            <a:r>
              <a:rPr lang="en-US" altLang="en-US" dirty="0"/>
              <a:t>, </a:t>
            </a:r>
            <a:r>
              <a:rPr lang="en-US" altLang="en-US" dirty="0" err="1"/>
              <a:t>Seasonique</a:t>
            </a:r>
            <a:r>
              <a:rPr lang="en-US" altLang="en-US" baseline="30000" dirty="0"/>
              <a:t> ®</a:t>
            </a:r>
            <a:r>
              <a:rPr lang="en-US" altLang="en-US" dirty="0"/>
              <a:t> &amp; </a:t>
            </a:r>
            <a:r>
              <a:rPr lang="en-US" altLang="en-US" dirty="0" err="1"/>
              <a:t>Lybrel</a:t>
            </a:r>
            <a:r>
              <a:rPr lang="en-US" altLang="en-US" baseline="30000" dirty="0"/>
              <a:t> ®</a:t>
            </a:r>
            <a:r>
              <a:rPr lang="en-US" altLang="en-US" dirty="0"/>
              <a:t> - dedicated extended OC regimen</a:t>
            </a:r>
          </a:p>
        </p:txBody>
      </p:sp>
      <p:sp>
        <p:nvSpPr>
          <p:cNvPr id="113667" name="Text Box 4">
            <a:extLst>
              <a:ext uri="{FF2B5EF4-FFF2-40B4-BE49-F238E27FC236}">
                <a16:creationId xmlns:a16="http://schemas.microsoft.com/office/drawing/2014/main" id="{78EB4020-48FE-9939-157E-0A7445C75FCD}"/>
              </a:ext>
            </a:extLst>
          </p:cNvPr>
          <p:cNvSpPr txBox="1">
            <a:spLocks noChangeArrowheads="1"/>
          </p:cNvSpPr>
          <p:nvPr/>
        </p:nvSpPr>
        <p:spPr bwMode="auto">
          <a:xfrm>
            <a:off x="4269933" y="6063742"/>
            <a:ext cx="815975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eaLnBrk="1" hangingPunct="1">
              <a:lnSpc>
                <a:spcPct val="90000"/>
              </a:lnSpc>
              <a:buClrTx/>
              <a:buSzTx/>
              <a:buFontTx/>
              <a:buNone/>
            </a:pPr>
            <a:r>
              <a:rPr kumimoji="0" lang="en-US" altLang="en-US" sz="1600" b="0">
                <a:solidFill>
                  <a:schemeClr val="tx1"/>
                </a:solidFill>
              </a:rPr>
              <a:t>Anderson FD. Contraception. 2003. Kaunitz AM. </a:t>
            </a:r>
            <a:r>
              <a:rPr kumimoji="0" lang="en-US" altLang="en-US" sz="1600" b="0" i="1">
                <a:solidFill>
                  <a:schemeClr val="tx1"/>
                </a:solidFill>
              </a:rPr>
              <a:t>Contraception</a:t>
            </a:r>
            <a:r>
              <a:rPr kumimoji="0" lang="en-US" altLang="en-US" sz="1600" b="0">
                <a:solidFill>
                  <a:schemeClr val="tx1"/>
                </a:solidFill>
              </a:rPr>
              <a:t>. 2000. ARHP. 2003. NuvaRing Product Information. 2001. Stewart FH. Obstet Gynecol. 2005. Kwiecien M. Contraception. 2003. Sulak PJ. Am J Obstet Gynecol 2002.</a:t>
            </a:r>
          </a:p>
        </p:txBody>
      </p:sp>
      <p:pic>
        <p:nvPicPr>
          <p:cNvPr id="38917" name="Picture 12" descr="Picture 4_pptX">
            <a:extLst>
              <a:ext uri="{FF2B5EF4-FFF2-40B4-BE49-F238E27FC236}">
                <a16:creationId xmlns:a16="http://schemas.microsoft.com/office/drawing/2014/main" id="{3116F0D2-A762-18D0-C33B-615FE5DCD677}"/>
              </a:ext>
            </a:extLst>
          </p:cNvPr>
          <p:cNvPicPr>
            <a:picLocks noChangeAspect="1" noChangeArrowheads="1"/>
          </p:cNvPicPr>
          <p:nvPr>
            <p:custDataLst>
              <p:tags r:id="rId1"/>
            </p:custDataLst>
          </p:nvPr>
        </p:nvPicPr>
        <p:blipFill>
          <a:blip r:embed="rId5"/>
          <a:srcRect l="3139" t="4099" r="8157" b="6992"/>
          <a:stretch>
            <a:fillRect/>
          </a:stretch>
        </p:blipFill>
        <p:spPr bwMode="auto">
          <a:xfrm>
            <a:off x="8222487" y="2229548"/>
            <a:ext cx="3318219" cy="2398903"/>
          </a:xfrm>
          <a:prstGeom prst="rect">
            <a:avLst/>
          </a:prstGeom>
          <a:noFill/>
          <a:ln>
            <a:noFill/>
          </a:ln>
          <a:effectLst>
            <a:outerShdw blurRad="50800" dist="38100" dir="2700000" algn="tl" rotWithShape="0">
              <a:srgbClr val="808080">
                <a:alpha val="39998"/>
              </a:srgbClr>
            </a:outerShdw>
          </a:effectLst>
        </p:spPr>
      </p:pic>
      <p:pic>
        <p:nvPicPr>
          <p:cNvPr id="113669" name="Picture 4" descr="Seasonale.jpg" hidden="1">
            <a:extLst>
              <a:ext uri="{FF2B5EF4-FFF2-40B4-BE49-F238E27FC236}">
                <a16:creationId xmlns:a16="http://schemas.microsoft.com/office/drawing/2014/main" id="{A20257AD-29F5-7699-9644-1FDE597EE619}"/>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943100" y="1657350"/>
            <a:ext cx="2520950" cy="17653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666B9-7A7F-A228-A221-F43E1391A735}"/>
              </a:ext>
            </a:extLst>
          </p:cNvPr>
          <p:cNvSpPr>
            <a:spLocks noGrp="1"/>
          </p:cNvSpPr>
          <p:nvPr>
            <p:ph type="title"/>
          </p:nvPr>
        </p:nvSpPr>
        <p:spPr/>
        <p:txBody>
          <a:bodyPr/>
          <a:lstStyle/>
          <a:p>
            <a:r>
              <a:rPr lang="en-US" dirty="0"/>
              <a:t>It takes at least 3 months to get pregnant after stopping birth control pills.</a:t>
            </a:r>
          </a:p>
        </p:txBody>
      </p:sp>
      <p:sp>
        <p:nvSpPr>
          <p:cNvPr id="3" name="Text Placeholder 2">
            <a:extLst>
              <a:ext uri="{FF2B5EF4-FFF2-40B4-BE49-F238E27FC236}">
                <a16:creationId xmlns:a16="http://schemas.microsoft.com/office/drawing/2014/main" id="{3CA9324B-7020-C9CC-5178-72339206CF3B}"/>
              </a:ext>
            </a:extLst>
          </p:cNvPr>
          <p:cNvSpPr>
            <a:spLocks noGrp="1"/>
          </p:cNvSpPr>
          <p:nvPr>
            <p:ph type="body" idx="1"/>
          </p:nvPr>
        </p:nvSpPr>
        <p:spPr/>
        <p:txBody>
          <a:bodyPr>
            <a:normAutofit fontScale="92500" lnSpcReduction="20000"/>
          </a:bodyPr>
          <a:lstStyle/>
          <a:p>
            <a:pPr marL="457200" indent="-457200">
              <a:buAutoNum type="alphaUcPeriod"/>
            </a:pPr>
            <a:r>
              <a:rPr lang="en-US" dirty="0"/>
              <a:t>Myth</a:t>
            </a:r>
          </a:p>
          <a:p>
            <a:pPr marL="457200" indent="-457200">
              <a:buAutoNum type="alphaUcPeriod"/>
            </a:pPr>
            <a:r>
              <a:rPr lang="en-US" dirty="0"/>
              <a:t>Fact</a:t>
            </a:r>
          </a:p>
          <a:p>
            <a:pPr marL="457200" indent="-457200">
              <a:buAutoNum type="alphaUcPeriod"/>
            </a:pPr>
            <a:r>
              <a:rPr lang="en-US" dirty="0"/>
              <a:t>Depends</a:t>
            </a:r>
          </a:p>
          <a:p>
            <a:pPr marL="457200" indent="-457200">
              <a:buAutoNum type="alphaUcPeriod"/>
            </a:pPr>
            <a:r>
              <a:rPr lang="en-US" dirty="0"/>
              <a:t>Unsure</a:t>
            </a:r>
          </a:p>
          <a:p>
            <a:endParaRPr lang="en-US" dirty="0"/>
          </a:p>
        </p:txBody>
      </p:sp>
    </p:spTree>
    <p:extLst>
      <p:ext uri="{BB962C8B-B14F-4D97-AF65-F5344CB8AC3E}">
        <p14:creationId xmlns:p14="http://schemas.microsoft.com/office/powerpoint/2010/main" val="325472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946EF308-C7C5-B2BB-7E5E-9AEF6B5C2281}"/>
              </a:ext>
            </a:extLst>
          </p:cNvPr>
          <p:cNvSpPr>
            <a:spLocks noGrp="1" noChangeArrowheads="1"/>
          </p:cNvSpPr>
          <p:nvPr>
            <p:ph type="title"/>
          </p:nvPr>
        </p:nvSpPr>
        <p:spPr/>
        <p:txBody>
          <a:bodyPr/>
          <a:lstStyle/>
          <a:p>
            <a:pPr algn="l">
              <a:defRPr/>
            </a:pPr>
            <a:r>
              <a:rPr lang="en-US" altLang="en-US" dirty="0"/>
              <a:t>COCs: Pros and Cons</a:t>
            </a:r>
          </a:p>
        </p:txBody>
      </p:sp>
      <p:sp>
        <p:nvSpPr>
          <p:cNvPr id="167939" name="Rectangle 3">
            <a:extLst>
              <a:ext uri="{FF2B5EF4-FFF2-40B4-BE49-F238E27FC236}">
                <a16:creationId xmlns:a16="http://schemas.microsoft.com/office/drawing/2014/main" id="{11D15225-EFAA-274B-1537-B0FC59A31269}"/>
              </a:ext>
            </a:extLst>
          </p:cNvPr>
          <p:cNvSpPr>
            <a:spLocks noGrp="1" noChangeArrowheads="1"/>
          </p:cNvSpPr>
          <p:nvPr>
            <p:ph idx="1"/>
          </p:nvPr>
        </p:nvSpPr>
        <p:spPr/>
        <p:txBody>
          <a:bodyPr/>
          <a:lstStyle/>
          <a:p>
            <a:pPr>
              <a:defRPr/>
            </a:pPr>
            <a:r>
              <a:rPr lang="en-US" altLang="en-US" dirty="0"/>
              <a:t>Pros</a:t>
            </a:r>
          </a:p>
          <a:p>
            <a:pPr lvl="1">
              <a:defRPr/>
            </a:pPr>
            <a:r>
              <a:rPr lang="en-US" altLang="en-US" dirty="0"/>
              <a:t>Fertility control (rapid return!)</a:t>
            </a:r>
          </a:p>
          <a:p>
            <a:pPr lvl="1">
              <a:defRPr/>
            </a:pPr>
            <a:r>
              <a:rPr lang="en-US" altLang="en-US" dirty="0"/>
              <a:t>Non-contraceptive health benefits</a:t>
            </a:r>
          </a:p>
          <a:p>
            <a:pPr>
              <a:defRPr/>
            </a:pPr>
            <a:endParaRPr lang="en-US" altLang="en-US" dirty="0"/>
          </a:p>
          <a:p>
            <a:pPr>
              <a:defRPr/>
            </a:pPr>
            <a:r>
              <a:rPr lang="en-US" altLang="en-US" dirty="0"/>
              <a:t>Cons </a:t>
            </a:r>
          </a:p>
          <a:p>
            <a:pPr lvl="1">
              <a:defRPr/>
            </a:pPr>
            <a:r>
              <a:rPr lang="en-US" altLang="en-US" dirty="0"/>
              <a:t>Daily use</a:t>
            </a:r>
          </a:p>
          <a:p>
            <a:pPr lvl="1">
              <a:defRPr/>
            </a:pPr>
            <a:r>
              <a:rPr lang="en-US" altLang="en-US" dirty="0"/>
              <a:t>Increased risks in some conditions</a:t>
            </a:r>
          </a:p>
        </p:txBody>
      </p:sp>
      <p:pic>
        <p:nvPicPr>
          <p:cNvPr id="167941" name="Picture 5" descr="scan1">
            <a:extLst>
              <a:ext uri="{FF2B5EF4-FFF2-40B4-BE49-F238E27FC236}">
                <a16:creationId xmlns:a16="http://schemas.microsoft.com/office/drawing/2014/main" id="{D01B2760-1777-403C-8201-D51272F2E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65" t="10838" r="49486" b="15097"/>
          <a:stretch>
            <a:fillRect/>
          </a:stretch>
        </p:blipFill>
        <p:spPr bwMode="auto">
          <a:xfrm>
            <a:off x="7533192" y="1800606"/>
            <a:ext cx="3102972" cy="245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p:cTn id="7" dur="500" fill="hold"/>
                                        <p:tgtEl>
                                          <p:spTgt spid="167941"/>
                                        </p:tgtEl>
                                        <p:attrNameLst>
                                          <p:attrName>ppt_w</p:attrName>
                                        </p:attrNameLst>
                                      </p:cBhvr>
                                      <p:tavLst>
                                        <p:tav tm="0">
                                          <p:val>
                                            <p:strVal val="4*#ppt_w"/>
                                          </p:val>
                                        </p:tav>
                                        <p:tav tm="100000">
                                          <p:val>
                                            <p:strVal val="#ppt_w"/>
                                          </p:val>
                                        </p:tav>
                                      </p:tavLst>
                                    </p:anim>
                                    <p:anim calcmode="lin" valueType="num">
                                      <p:cBhvr>
                                        <p:cTn id="8" dur="500" fill="hold"/>
                                        <p:tgtEl>
                                          <p:spTgt spid="16794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D23ACD1-5F4A-41A5-2DE8-C027C379C5E1}"/>
              </a:ext>
            </a:extLst>
          </p:cNvPr>
          <p:cNvSpPr>
            <a:spLocks noGrp="1" noChangeArrowheads="1"/>
          </p:cNvSpPr>
          <p:nvPr>
            <p:ph type="title"/>
          </p:nvPr>
        </p:nvSpPr>
        <p:spPr/>
        <p:txBody>
          <a:bodyPr/>
          <a:lstStyle/>
          <a:p>
            <a:pPr algn="l">
              <a:defRPr/>
            </a:pPr>
            <a:r>
              <a:rPr lang="en-US" altLang="en-US" dirty="0"/>
              <a:t>COC/CHCs: Health Benefits</a:t>
            </a:r>
          </a:p>
        </p:txBody>
      </p:sp>
      <p:sp>
        <p:nvSpPr>
          <p:cNvPr id="40963" name="Rectangle 3">
            <a:extLst>
              <a:ext uri="{FF2B5EF4-FFF2-40B4-BE49-F238E27FC236}">
                <a16:creationId xmlns:a16="http://schemas.microsoft.com/office/drawing/2014/main" id="{EBE05C4B-AB80-541F-9807-EA2B67557985}"/>
              </a:ext>
            </a:extLst>
          </p:cNvPr>
          <p:cNvSpPr>
            <a:spLocks noGrp="1" noChangeArrowheads="1"/>
          </p:cNvSpPr>
          <p:nvPr>
            <p:ph idx="1"/>
          </p:nvPr>
        </p:nvSpPr>
        <p:spPr/>
        <p:txBody>
          <a:bodyPr/>
          <a:lstStyle/>
          <a:p>
            <a:pPr>
              <a:lnSpc>
                <a:spcPct val="90000"/>
              </a:lnSpc>
              <a:defRPr/>
            </a:pPr>
            <a:r>
              <a:rPr lang="en-US" altLang="en-US" sz="3000" dirty="0"/>
              <a:t>Treatment of acne, dysmenorrhea, heavy or irregular menses, PMS, endometriosis, PCOS</a:t>
            </a:r>
          </a:p>
          <a:p>
            <a:pPr>
              <a:lnSpc>
                <a:spcPct val="90000"/>
              </a:lnSpc>
              <a:defRPr/>
            </a:pPr>
            <a:r>
              <a:rPr lang="en-US" altLang="en-US" sz="3000" dirty="0"/>
              <a:t>Decreased risk of</a:t>
            </a:r>
          </a:p>
          <a:p>
            <a:pPr lvl="1">
              <a:lnSpc>
                <a:spcPct val="90000"/>
              </a:lnSpc>
              <a:defRPr/>
            </a:pPr>
            <a:r>
              <a:rPr lang="en-US" altLang="en-US" dirty="0"/>
              <a:t> Benign breast disease (RR 0.7)</a:t>
            </a:r>
          </a:p>
          <a:p>
            <a:pPr lvl="1">
              <a:lnSpc>
                <a:spcPct val="90000"/>
              </a:lnSpc>
              <a:defRPr/>
            </a:pPr>
            <a:r>
              <a:rPr lang="en-US" altLang="en-US" dirty="0"/>
              <a:t> Pelvic inflammatory disease (RR 0.5)</a:t>
            </a:r>
          </a:p>
          <a:p>
            <a:pPr lvl="1">
              <a:lnSpc>
                <a:spcPct val="90000"/>
              </a:lnSpc>
              <a:defRPr/>
            </a:pPr>
            <a:r>
              <a:rPr lang="en-US" altLang="en-US" dirty="0"/>
              <a:t> Functional ovarian cysts</a:t>
            </a:r>
          </a:p>
          <a:p>
            <a:pPr lvl="1">
              <a:lnSpc>
                <a:spcPct val="90000"/>
              </a:lnSpc>
              <a:defRPr/>
            </a:pPr>
            <a:r>
              <a:rPr lang="en-US" altLang="en-US" dirty="0"/>
              <a:t> Iron deficiency anemia</a:t>
            </a:r>
          </a:p>
          <a:p>
            <a:pPr lvl="1">
              <a:lnSpc>
                <a:spcPct val="90000"/>
              </a:lnSpc>
              <a:defRPr/>
            </a:pPr>
            <a:r>
              <a:rPr lang="en-US" altLang="en-US" dirty="0"/>
              <a:t> Ovarian cancer (OR 0.6)</a:t>
            </a:r>
          </a:p>
          <a:p>
            <a:pPr lvl="1">
              <a:lnSpc>
                <a:spcPct val="90000"/>
              </a:lnSpc>
              <a:defRPr/>
            </a:pPr>
            <a:r>
              <a:rPr lang="en-US" altLang="en-US" dirty="0"/>
              <a:t> Endometrial cancer (OR 0.5)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334E-BBA8-8810-9BC9-8FE52C8F3745}"/>
              </a:ext>
            </a:extLst>
          </p:cNvPr>
          <p:cNvSpPr>
            <a:spLocks noGrp="1"/>
          </p:cNvSpPr>
          <p:nvPr>
            <p:ph type="title"/>
          </p:nvPr>
        </p:nvSpPr>
        <p:spPr/>
        <p:txBody>
          <a:bodyPr/>
          <a:lstStyle/>
          <a:p>
            <a:r>
              <a:rPr lang="en-US" dirty="0"/>
              <a:t>Birth control pills lead to weight gain</a:t>
            </a:r>
          </a:p>
        </p:txBody>
      </p:sp>
      <p:sp>
        <p:nvSpPr>
          <p:cNvPr id="3" name="Text Placeholder 2">
            <a:extLst>
              <a:ext uri="{FF2B5EF4-FFF2-40B4-BE49-F238E27FC236}">
                <a16:creationId xmlns:a16="http://schemas.microsoft.com/office/drawing/2014/main" id="{829F285B-C14A-D6BC-6060-9450AB69BAC2}"/>
              </a:ext>
            </a:extLst>
          </p:cNvPr>
          <p:cNvSpPr>
            <a:spLocks noGrp="1"/>
          </p:cNvSpPr>
          <p:nvPr>
            <p:ph type="body" idx="1"/>
          </p:nvPr>
        </p:nvSpPr>
        <p:spPr/>
        <p:txBody>
          <a:bodyPr>
            <a:normAutofit fontScale="92500" lnSpcReduction="20000"/>
          </a:bodyPr>
          <a:lstStyle/>
          <a:p>
            <a:pPr marL="457200" indent="-457200">
              <a:buAutoNum type="alphaUcPeriod"/>
            </a:pPr>
            <a:r>
              <a:rPr lang="en-US" dirty="0"/>
              <a:t>Myth</a:t>
            </a:r>
          </a:p>
          <a:p>
            <a:pPr marL="457200" indent="-457200">
              <a:buAutoNum type="alphaUcPeriod"/>
            </a:pPr>
            <a:r>
              <a:rPr lang="en-US" dirty="0"/>
              <a:t>Fact</a:t>
            </a:r>
          </a:p>
          <a:p>
            <a:pPr marL="457200" indent="-457200">
              <a:buAutoNum type="alphaUcPeriod"/>
            </a:pPr>
            <a:r>
              <a:rPr lang="en-US" dirty="0"/>
              <a:t>Depends</a:t>
            </a:r>
          </a:p>
          <a:p>
            <a:pPr marL="457200" indent="-457200">
              <a:buAutoNum type="alphaUcPeriod"/>
            </a:pPr>
            <a:r>
              <a:rPr lang="en-US" dirty="0"/>
              <a:t>Unsure</a:t>
            </a:r>
          </a:p>
          <a:p>
            <a:endParaRPr lang="en-US" dirty="0"/>
          </a:p>
        </p:txBody>
      </p:sp>
    </p:spTree>
    <p:extLst>
      <p:ext uri="{BB962C8B-B14F-4D97-AF65-F5344CB8AC3E}">
        <p14:creationId xmlns:p14="http://schemas.microsoft.com/office/powerpoint/2010/main" val="3854019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F2BEF25-A6C7-55B5-000D-0A797845C2F0}"/>
              </a:ext>
            </a:extLst>
          </p:cNvPr>
          <p:cNvSpPr>
            <a:spLocks noGrp="1" noChangeArrowheads="1"/>
          </p:cNvSpPr>
          <p:nvPr>
            <p:ph type="title"/>
          </p:nvPr>
        </p:nvSpPr>
        <p:spPr/>
        <p:txBody>
          <a:bodyPr/>
          <a:lstStyle/>
          <a:p>
            <a:pPr algn="l">
              <a:defRPr/>
            </a:pPr>
            <a:r>
              <a:rPr lang="en-US" altLang="en-US" dirty="0"/>
              <a:t>Dispelling myths about COCs</a:t>
            </a:r>
          </a:p>
        </p:txBody>
      </p:sp>
      <p:sp>
        <p:nvSpPr>
          <p:cNvPr id="44035" name="Rectangle 3">
            <a:extLst>
              <a:ext uri="{FF2B5EF4-FFF2-40B4-BE49-F238E27FC236}">
                <a16:creationId xmlns:a16="http://schemas.microsoft.com/office/drawing/2014/main" id="{B1E5287B-49B9-E7A2-27C9-C6FD6802FA45}"/>
              </a:ext>
            </a:extLst>
          </p:cNvPr>
          <p:cNvSpPr>
            <a:spLocks noGrp="1" noChangeArrowheads="1"/>
          </p:cNvSpPr>
          <p:nvPr>
            <p:ph idx="1"/>
          </p:nvPr>
        </p:nvSpPr>
        <p:spPr/>
        <p:txBody>
          <a:bodyPr/>
          <a:lstStyle/>
          <a:p>
            <a:pPr>
              <a:lnSpc>
                <a:spcPct val="90000"/>
              </a:lnSpc>
              <a:defRPr/>
            </a:pPr>
            <a:r>
              <a:rPr lang="en-US" altLang="en-US" dirty="0"/>
              <a:t>Weight Gain: </a:t>
            </a:r>
          </a:p>
          <a:p>
            <a:pPr lvl="1">
              <a:lnSpc>
                <a:spcPct val="90000"/>
              </a:lnSpc>
              <a:buFontTx/>
              <a:buChar char="•"/>
              <a:defRPr/>
            </a:pPr>
            <a:r>
              <a:rPr lang="en-US" altLang="en-US" dirty="0"/>
              <a:t>50% no change</a:t>
            </a:r>
          </a:p>
          <a:p>
            <a:pPr lvl="1">
              <a:lnSpc>
                <a:spcPct val="90000"/>
              </a:lnSpc>
              <a:buFontTx/>
              <a:buChar char="•"/>
              <a:defRPr/>
            </a:pPr>
            <a:r>
              <a:rPr lang="en-US" altLang="en-US" dirty="0"/>
              <a:t>25% gain</a:t>
            </a:r>
          </a:p>
          <a:p>
            <a:pPr lvl="1">
              <a:lnSpc>
                <a:spcPct val="90000"/>
              </a:lnSpc>
              <a:buFontTx/>
              <a:buChar char="•"/>
              <a:defRPr/>
            </a:pPr>
            <a:r>
              <a:rPr lang="en-US" altLang="en-US" dirty="0"/>
              <a:t>25% loose</a:t>
            </a:r>
          </a:p>
          <a:p>
            <a:pPr>
              <a:lnSpc>
                <a:spcPct val="90000"/>
              </a:lnSpc>
              <a:defRPr/>
            </a:pPr>
            <a:r>
              <a:rPr lang="ja-JP" altLang="en-US"/>
              <a:t>“</a:t>
            </a:r>
            <a:r>
              <a:rPr lang="en-US" altLang="ja-JP" dirty="0"/>
              <a:t>Rest</a:t>
            </a:r>
            <a:r>
              <a:rPr lang="ja-JP" altLang="en-US"/>
              <a:t>”</a:t>
            </a:r>
            <a:r>
              <a:rPr lang="en-US" altLang="ja-JP" dirty="0"/>
              <a:t> from the pill: Not required</a:t>
            </a:r>
          </a:p>
          <a:p>
            <a:pPr>
              <a:lnSpc>
                <a:spcPct val="90000"/>
              </a:lnSpc>
              <a:defRPr/>
            </a:pPr>
            <a:r>
              <a:rPr lang="en-US" altLang="en-US" dirty="0"/>
              <a:t>Birth defects: Not teratogenic</a:t>
            </a:r>
          </a:p>
          <a:p>
            <a:pPr>
              <a:lnSpc>
                <a:spcPct val="90000"/>
              </a:lnSpc>
              <a:defRPr/>
            </a:pPr>
            <a:r>
              <a:rPr lang="en-US" altLang="en-US" dirty="0"/>
              <a:t>Breast cancer: Good evidence of no increased risk </a:t>
            </a:r>
            <a:r>
              <a:rPr lang="en-US" altLang="en-US" sz="2400" dirty="0"/>
              <a:t>(</a:t>
            </a:r>
            <a:r>
              <a:rPr lang="en-US" altLang="en-US" sz="2400" dirty="0" err="1"/>
              <a:t>Gaffield</a:t>
            </a:r>
            <a:r>
              <a:rPr lang="en-US" altLang="en-US" sz="2400" dirty="0"/>
              <a:t> </a:t>
            </a:r>
            <a:r>
              <a:rPr lang="en-US" altLang="en-US" sz="2400" i="1" dirty="0"/>
              <a:t>Contraception </a:t>
            </a:r>
            <a:r>
              <a:rPr lang="en-US" altLang="en-US" sz="2400" dirty="0"/>
              <a:t>2009)</a:t>
            </a: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519112" y="381816"/>
            <a:ext cx="11153775" cy="1163638"/>
          </a:xfrm>
          <a:prstGeom prst="rect">
            <a:avLst/>
          </a:prstGeom>
          <a:noFill/>
        </p:spPr>
        <p:txBody>
          <a:bodyPr spcFirstLastPara="1" wrap="square" lIns="121900" tIns="121900" rIns="121900" bIns="121900" anchor="t" anchorCtr="0">
            <a:noAutofit/>
          </a:bodyPr>
          <a:lstStyle/>
          <a:p>
            <a:pPr algn="ctr"/>
            <a:r>
              <a:rPr lang="en" sz="4800" b="1" dirty="0">
                <a:solidFill>
                  <a:schemeClr val="tx1"/>
                </a:solidFill>
                <a:latin typeface="Montserrat" panose="00000500000000000000" pitchFamily="2" charset="0"/>
                <a:ea typeface="Montserrat"/>
                <a:cs typeface="Montserrat"/>
                <a:sym typeface="Montserrat"/>
              </a:rPr>
              <a:t>Health Equity Acknowledgement</a:t>
            </a:r>
          </a:p>
        </p:txBody>
      </p:sp>
      <p:sp>
        <p:nvSpPr>
          <p:cNvPr id="2" name="Rectangle 1"/>
          <p:cNvSpPr/>
          <p:nvPr/>
        </p:nvSpPr>
        <p:spPr>
          <a:xfrm>
            <a:off x="2567714" y="1339272"/>
            <a:ext cx="9134759" cy="4555093"/>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In our commitment to incorporating a health equity framework, CEI acknowledges the following:</a:t>
            </a: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We recognize that social structures and institutions impact health outcomes--not just an individual’s behaviors. Structural racism, unfair criminal justice practices, and other systems of oppression result in inequitable health outcomes at both individual and community levels. </a:t>
            </a: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ea typeface="+mn-ea"/>
                <a:cs typeface="+mn-cs"/>
              </a:rPr>
              <a:t>We all carry implicit biases that can impact how we interact with others. It is important to recognize biases so we can avoid causing harm and provide affirming care to all patients.</a:t>
            </a: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ea typeface="+mn-ea"/>
                <a:cs typeface="+mn-cs"/>
              </a:rPr>
              <a:t>We will do our best to promote health equity in our programming, but we may not get everything right. CEI wants to hear from you how we can do better. When you complete the evaluation form, please let us know how we can make this and other presentations more inclusive.</a:t>
            </a:r>
            <a:endParaRPr kumimoji="0" lang="en-US" sz="20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p:txBody>
      </p:sp>
      <p:graphicFrame>
        <p:nvGraphicFramePr>
          <p:cNvPr id="3" name="Diagram 2"/>
          <p:cNvGraphicFramePr/>
          <p:nvPr/>
        </p:nvGraphicFramePr>
        <p:xfrm>
          <a:off x="1" y="1339272"/>
          <a:ext cx="3149601" cy="5043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0560EC6B-3905-4194-8252-8B64A545AC89}"/>
              </a:ext>
            </a:extLst>
          </p:cNvPr>
          <p:cNvPicPr>
            <a:picLocks noChangeAspect="1"/>
          </p:cNvPicPr>
          <p:nvPr/>
        </p:nvPicPr>
        <p:blipFill>
          <a:blip r:embed="rId8"/>
          <a:stretch>
            <a:fillRect/>
          </a:stretch>
        </p:blipFill>
        <p:spPr>
          <a:xfrm>
            <a:off x="9819251" y="5640527"/>
            <a:ext cx="1998365" cy="823753"/>
          </a:xfrm>
          <a:prstGeom prst="rect">
            <a:avLst/>
          </a:prstGeom>
        </p:spPr>
      </p:pic>
    </p:spTree>
    <p:extLst>
      <p:ext uri="{BB962C8B-B14F-4D97-AF65-F5344CB8AC3E}">
        <p14:creationId xmlns:p14="http://schemas.microsoft.com/office/powerpoint/2010/main" val="237713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28DD1D-66A5-F39E-8EB6-929227F0BB46}"/>
              </a:ext>
            </a:extLst>
          </p:cNvPr>
          <p:cNvSpPr>
            <a:spLocks noGrp="1"/>
          </p:cNvSpPr>
          <p:nvPr>
            <p:ph type="title"/>
          </p:nvPr>
        </p:nvSpPr>
        <p:spPr/>
        <p:txBody>
          <a:bodyPr/>
          <a:lstStyle/>
          <a:p>
            <a:r>
              <a:rPr lang="en-US" dirty="0"/>
              <a:t>Estrogen causes blood clots in everyone</a:t>
            </a:r>
          </a:p>
        </p:txBody>
      </p:sp>
      <p:sp>
        <p:nvSpPr>
          <p:cNvPr id="5" name="Text Placeholder 4">
            <a:extLst>
              <a:ext uri="{FF2B5EF4-FFF2-40B4-BE49-F238E27FC236}">
                <a16:creationId xmlns:a16="http://schemas.microsoft.com/office/drawing/2014/main" id="{547DBEC9-08E9-2B78-587D-3511E13A8E16}"/>
              </a:ext>
            </a:extLst>
          </p:cNvPr>
          <p:cNvSpPr>
            <a:spLocks noGrp="1"/>
          </p:cNvSpPr>
          <p:nvPr>
            <p:ph type="body" idx="1"/>
          </p:nvPr>
        </p:nvSpPr>
        <p:spPr/>
        <p:txBody>
          <a:bodyPr>
            <a:normAutofit fontScale="92500" lnSpcReduction="20000"/>
          </a:bodyPr>
          <a:lstStyle/>
          <a:p>
            <a:pPr marL="457200" indent="-457200">
              <a:buAutoNum type="alphaUcPeriod"/>
            </a:pPr>
            <a:r>
              <a:rPr lang="en-US" dirty="0"/>
              <a:t>Myth</a:t>
            </a:r>
          </a:p>
          <a:p>
            <a:pPr marL="457200" indent="-457200">
              <a:buAutoNum type="alphaUcPeriod"/>
            </a:pPr>
            <a:r>
              <a:rPr lang="en-US" dirty="0"/>
              <a:t>Fact</a:t>
            </a:r>
          </a:p>
          <a:p>
            <a:pPr marL="457200" indent="-457200">
              <a:buAutoNum type="alphaUcPeriod"/>
            </a:pPr>
            <a:r>
              <a:rPr lang="en-US" dirty="0"/>
              <a:t>Depends</a:t>
            </a:r>
          </a:p>
          <a:p>
            <a:pPr marL="457200" indent="-457200">
              <a:buAutoNum type="alphaUcPeriod"/>
            </a:pPr>
            <a:r>
              <a:rPr lang="en-US" dirty="0"/>
              <a:t>Unsure</a:t>
            </a:r>
          </a:p>
          <a:p>
            <a:endParaRPr lang="en-US" dirty="0"/>
          </a:p>
        </p:txBody>
      </p:sp>
    </p:spTree>
    <p:extLst>
      <p:ext uri="{BB962C8B-B14F-4D97-AF65-F5344CB8AC3E}">
        <p14:creationId xmlns:p14="http://schemas.microsoft.com/office/powerpoint/2010/main" val="2959774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82CD336-6EEC-71E0-B943-CE25F46563EC}"/>
              </a:ext>
            </a:extLst>
          </p:cNvPr>
          <p:cNvSpPr>
            <a:spLocks noGrp="1" noChangeArrowheads="1"/>
          </p:cNvSpPr>
          <p:nvPr>
            <p:ph type="title"/>
          </p:nvPr>
        </p:nvSpPr>
        <p:spPr/>
        <p:txBody>
          <a:bodyPr>
            <a:normAutofit/>
          </a:bodyPr>
          <a:lstStyle/>
          <a:p>
            <a:pPr algn="l">
              <a:defRPr/>
            </a:pPr>
            <a:r>
              <a:rPr lang="en-US" altLang="en-US" sz="3600"/>
              <a:t>Combined Hormonal Contraception: Health Risks</a:t>
            </a:r>
          </a:p>
        </p:txBody>
      </p:sp>
      <p:sp>
        <p:nvSpPr>
          <p:cNvPr id="43011" name="Rectangle 3">
            <a:extLst>
              <a:ext uri="{FF2B5EF4-FFF2-40B4-BE49-F238E27FC236}">
                <a16:creationId xmlns:a16="http://schemas.microsoft.com/office/drawing/2014/main" id="{2A90F727-9479-67E7-B483-0535E5FEEED3}"/>
              </a:ext>
            </a:extLst>
          </p:cNvPr>
          <p:cNvSpPr>
            <a:spLocks noGrp="1" noChangeArrowheads="1"/>
          </p:cNvSpPr>
          <p:nvPr>
            <p:ph idx="1"/>
          </p:nvPr>
        </p:nvSpPr>
        <p:spPr/>
        <p:txBody>
          <a:bodyPr/>
          <a:lstStyle/>
          <a:p>
            <a:pPr>
              <a:lnSpc>
                <a:spcPct val="90000"/>
              </a:lnSpc>
              <a:defRPr/>
            </a:pPr>
            <a:r>
              <a:rPr lang="en-US" altLang="en-US" dirty="0"/>
              <a:t>Non-smokers on modern-dose COCs have no increased risk of heart attack; little if any of stroke</a:t>
            </a:r>
          </a:p>
          <a:p>
            <a:pPr>
              <a:lnSpc>
                <a:spcPct val="90000"/>
              </a:lnSpc>
              <a:defRPr/>
            </a:pPr>
            <a:endParaRPr lang="en-US" altLang="en-US" dirty="0"/>
          </a:p>
          <a:p>
            <a:pPr>
              <a:lnSpc>
                <a:spcPct val="90000"/>
              </a:lnSpc>
              <a:defRPr/>
            </a:pPr>
            <a:r>
              <a:rPr lang="en-US" altLang="en-US" dirty="0"/>
              <a:t>Thromboembolic events are more common in pregnancy than on COCs</a:t>
            </a:r>
          </a:p>
          <a:p>
            <a:pPr lvl="1">
              <a:lnSpc>
                <a:spcPct val="90000"/>
              </a:lnSpc>
              <a:buFontTx/>
              <a:buChar char="•"/>
              <a:defRPr/>
            </a:pPr>
            <a:r>
              <a:rPr lang="en-US" altLang="en-US" dirty="0"/>
              <a:t> Pregnancy:  60 per 10,000 women per year</a:t>
            </a:r>
          </a:p>
          <a:p>
            <a:pPr lvl="1">
              <a:lnSpc>
                <a:spcPct val="90000"/>
              </a:lnSpc>
              <a:buFontTx/>
              <a:buChar char="•"/>
              <a:defRPr/>
            </a:pPr>
            <a:r>
              <a:rPr lang="en-US" altLang="en-US" dirty="0"/>
              <a:t> COCs:	      10 per 10,000</a:t>
            </a:r>
          </a:p>
          <a:p>
            <a:pPr lvl="1">
              <a:lnSpc>
                <a:spcPct val="90000"/>
              </a:lnSpc>
              <a:buFontTx/>
              <a:buChar char="•"/>
              <a:defRPr/>
            </a:pPr>
            <a:r>
              <a:rPr lang="en-US" altLang="en-US" dirty="0"/>
              <a:t> Neither:       5 per 10,000</a:t>
            </a:r>
          </a:p>
        </p:txBody>
      </p:sp>
      <p:sp>
        <p:nvSpPr>
          <p:cNvPr id="130051" name="Text Box 4">
            <a:extLst>
              <a:ext uri="{FF2B5EF4-FFF2-40B4-BE49-F238E27FC236}">
                <a16:creationId xmlns:a16="http://schemas.microsoft.com/office/drawing/2014/main" id="{1B2757CD-B46A-D92B-2098-0C53C8602DA8}"/>
              </a:ext>
            </a:extLst>
          </p:cNvPr>
          <p:cNvSpPr txBox="1">
            <a:spLocks noChangeArrowheads="1"/>
          </p:cNvSpPr>
          <p:nvPr/>
        </p:nvSpPr>
        <p:spPr bwMode="auto">
          <a:xfrm>
            <a:off x="3674014" y="5809498"/>
            <a:ext cx="89312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kumimoji="0" lang="en-US" altLang="en-US" sz="1800" b="0" dirty="0">
                <a:solidFill>
                  <a:schemeClr val="tx1"/>
                </a:solidFill>
              </a:rPr>
              <a:t>Hannaford PC, Webb AM. Evidence-guided prescribing of combined oral contraceptives: consensus statement. An International Workshop. Contraception 1996;54:125-9.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TextBox 1">
            <a:extLst>
              <a:ext uri="{FF2B5EF4-FFF2-40B4-BE49-F238E27FC236}">
                <a16:creationId xmlns:a16="http://schemas.microsoft.com/office/drawing/2014/main" id="{B495F283-E31C-1A40-1DA7-FE8D81651B20}"/>
              </a:ext>
            </a:extLst>
          </p:cNvPr>
          <p:cNvSpPr txBox="1">
            <a:spLocks noChangeArrowheads="1"/>
          </p:cNvSpPr>
          <p:nvPr/>
        </p:nvSpPr>
        <p:spPr bwMode="auto">
          <a:xfrm>
            <a:off x="9816885" y="6257966"/>
            <a:ext cx="1713854"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kumimoji="0" lang="en-US" altLang="en-US" sz="1800" b="0" dirty="0" err="1">
                <a:solidFill>
                  <a:schemeClr val="tx1"/>
                </a:solidFill>
              </a:rPr>
              <a:t>www.cdc.gov</a:t>
            </a:r>
            <a:endParaRPr kumimoji="0" lang="en-US" altLang="en-US" sz="1800" b="0" dirty="0">
              <a:solidFill>
                <a:schemeClr val="tx1"/>
              </a:solidFill>
            </a:endParaRPr>
          </a:p>
        </p:txBody>
      </p:sp>
      <p:sp>
        <p:nvSpPr>
          <p:cNvPr id="2" name="Title 1">
            <a:extLst>
              <a:ext uri="{FF2B5EF4-FFF2-40B4-BE49-F238E27FC236}">
                <a16:creationId xmlns:a16="http://schemas.microsoft.com/office/drawing/2014/main" id="{7C8B4B10-D9C6-FC33-3D22-67CDBEE9FA24}"/>
              </a:ext>
            </a:extLst>
          </p:cNvPr>
          <p:cNvSpPr>
            <a:spLocks noGrp="1"/>
          </p:cNvSpPr>
          <p:nvPr>
            <p:ph type="title"/>
          </p:nvPr>
        </p:nvSpPr>
        <p:spPr/>
        <p:txBody>
          <a:bodyPr/>
          <a:lstStyle/>
          <a:p>
            <a:r>
              <a:rPr lang="en-US" dirty="0"/>
              <a:t>Contraindications: CHCs</a:t>
            </a:r>
          </a:p>
        </p:txBody>
      </p:sp>
      <p:sp>
        <p:nvSpPr>
          <p:cNvPr id="3" name="Content Placeholder 2">
            <a:extLst>
              <a:ext uri="{FF2B5EF4-FFF2-40B4-BE49-F238E27FC236}">
                <a16:creationId xmlns:a16="http://schemas.microsoft.com/office/drawing/2014/main" id="{BD072EEC-E5D2-CF8B-803E-370A3D9B853A}"/>
              </a:ext>
            </a:extLst>
          </p:cNvPr>
          <p:cNvSpPr>
            <a:spLocks noGrp="1"/>
          </p:cNvSpPr>
          <p:nvPr>
            <p:ph idx="1"/>
          </p:nvPr>
        </p:nvSpPr>
        <p:spPr>
          <a:xfrm>
            <a:off x="838200" y="1886372"/>
            <a:ext cx="10515600" cy="4285828"/>
          </a:xfrm>
        </p:spPr>
        <p:txBody>
          <a:bodyPr/>
          <a:lstStyle/>
          <a:p>
            <a:r>
              <a:rPr lang="en-US" dirty="0"/>
              <a:t>Smokers &gt; 35</a:t>
            </a:r>
          </a:p>
          <a:p>
            <a:r>
              <a:rPr lang="en-US" dirty="0"/>
              <a:t>Breast Cancer</a:t>
            </a:r>
          </a:p>
          <a:p>
            <a:r>
              <a:rPr lang="en-US" dirty="0"/>
              <a:t>DVT, PE, known thrombophilia</a:t>
            </a:r>
          </a:p>
          <a:p>
            <a:r>
              <a:rPr lang="en-US" dirty="0"/>
              <a:t>Heart attack, angina, uncontrolled hypertension, vascular disease</a:t>
            </a:r>
          </a:p>
          <a:p>
            <a:r>
              <a:rPr lang="en-US" dirty="0"/>
              <a:t>Diabetes with vascular/renal disease</a:t>
            </a:r>
          </a:p>
          <a:p>
            <a:r>
              <a:rPr lang="en-US" dirty="0"/>
              <a:t>Stroke, migraines with aura</a:t>
            </a:r>
          </a:p>
          <a:p>
            <a:r>
              <a:rPr lang="en-US" dirty="0"/>
              <a:t>Severe liver disease or tumor, cholestatic jaundice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564A49F-367D-9EC1-60B2-CBDB3621F8D7}"/>
              </a:ext>
            </a:extLst>
          </p:cNvPr>
          <p:cNvSpPr>
            <a:spLocks noGrp="1" noChangeArrowheads="1"/>
          </p:cNvSpPr>
          <p:nvPr>
            <p:ph type="title"/>
          </p:nvPr>
        </p:nvSpPr>
        <p:spPr/>
        <p:txBody>
          <a:bodyPr>
            <a:normAutofit fontScale="90000"/>
          </a:bodyPr>
          <a:lstStyle/>
          <a:p>
            <a:pPr algn="l">
              <a:defRPr/>
            </a:pPr>
            <a:r>
              <a:rPr lang="en-US" altLang="en-US" dirty="0"/>
              <a:t>Hormonal methods: Progestin Only Pills (POPs)</a:t>
            </a:r>
          </a:p>
        </p:txBody>
      </p:sp>
      <p:sp>
        <p:nvSpPr>
          <p:cNvPr id="46083" name="Rectangle 3">
            <a:extLst>
              <a:ext uri="{FF2B5EF4-FFF2-40B4-BE49-F238E27FC236}">
                <a16:creationId xmlns:a16="http://schemas.microsoft.com/office/drawing/2014/main" id="{42CD90AA-6F9F-8F72-5BEF-8EB58DC3BCFB}"/>
              </a:ext>
            </a:extLst>
          </p:cNvPr>
          <p:cNvSpPr>
            <a:spLocks noGrp="1" noChangeArrowheads="1"/>
          </p:cNvSpPr>
          <p:nvPr>
            <p:ph idx="1"/>
          </p:nvPr>
        </p:nvSpPr>
        <p:spPr>
          <a:xfrm>
            <a:off x="838200" y="2107769"/>
            <a:ext cx="10515600" cy="4069194"/>
          </a:xfrm>
        </p:spPr>
        <p:txBody>
          <a:bodyPr>
            <a:normAutofit lnSpcReduction="10000"/>
          </a:bodyPr>
          <a:lstStyle/>
          <a:p>
            <a:pPr>
              <a:defRPr/>
            </a:pPr>
            <a:r>
              <a:rPr lang="en-US" dirty="0">
                <a:ea typeface="ＭＳ Ｐゴシック" charset="0"/>
                <a:cs typeface="ＭＳ Ｐゴシック" charset="0"/>
              </a:rPr>
              <a:t>Mechanism: thickens cervical mucus</a:t>
            </a:r>
          </a:p>
          <a:p>
            <a:pPr>
              <a:defRPr/>
            </a:pPr>
            <a:r>
              <a:rPr lang="en-US" dirty="0">
                <a:ea typeface="ＭＳ Ｐゴシック" charset="0"/>
                <a:cs typeface="ＭＳ Ｐゴシック" charset="0"/>
              </a:rPr>
              <a:t>Norethindrone 0.35 mg</a:t>
            </a:r>
          </a:p>
          <a:p>
            <a:pPr>
              <a:defRPr/>
            </a:pPr>
            <a:r>
              <a:rPr lang="en-US" dirty="0">
                <a:ea typeface="ＭＳ Ｐゴシック" charset="0"/>
                <a:cs typeface="ＭＳ Ｐゴシック" charset="0"/>
              </a:rPr>
              <a:t>Must take at same time daily</a:t>
            </a:r>
          </a:p>
          <a:p>
            <a:pPr lvl="2">
              <a:defRPr/>
            </a:pPr>
            <a:r>
              <a:rPr lang="en-US" sz="2400" dirty="0">
                <a:ea typeface="ＭＳ Ｐゴシック" charset="0"/>
              </a:rPr>
              <a:t>Three hour window</a:t>
            </a:r>
          </a:p>
          <a:p>
            <a:pPr>
              <a:defRPr/>
            </a:pPr>
            <a:endParaRPr lang="en-US" dirty="0">
              <a:ea typeface="ＭＳ Ｐゴシック" charset="0"/>
              <a:cs typeface="ＭＳ Ｐゴシック" charset="0"/>
            </a:endParaRPr>
          </a:p>
          <a:p>
            <a:pPr>
              <a:defRPr/>
            </a:pPr>
            <a:r>
              <a:rPr lang="en-US" dirty="0">
                <a:ea typeface="ＭＳ Ｐゴシック" charset="0"/>
                <a:cs typeface="ＭＳ Ｐゴシック" charset="0"/>
              </a:rPr>
              <a:t>Pros: No DVT risk</a:t>
            </a:r>
          </a:p>
          <a:p>
            <a:pPr lvl="3">
              <a:defRPr/>
            </a:pPr>
            <a:r>
              <a:rPr lang="en-US" sz="2400" dirty="0">
                <a:ea typeface="ＭＳ Ｐゴシック" charset="0"/>
              </a:rPr>
              <a:t>Safe for breast-feeding</a:t>
            </a:r>
          </a:p>
          <a:p>
            <a:pPr>
              <a:defRPr/>
            </a:pPr>
            <a:r>
              <a:rPr lang="en-US" dirty="0">
                <a:ea typeface="ＭＳ Ｐゴシック" charset="0"/>
                <a:cs typeface="ＭＳ Ｐゴシック" charset="0"/>
              </a:rPr>
              <a:t>Cons: Must take on time!</a:t>
            </a:r>
          </a:p>
          <a:p>
            <a:pPr lvl="3">
              <a:defRPr/>
            </a:pPr>
            <a:r>
              <a:rPr lang="en-US" sz="1600" dirty="0">
                <a:ea typeface="ＭＳ Ｐゴシック" charset="0"/>
              </a:rPr>
              <a:t>  </a:t>
            </a:r>
            <a:r>
              <a:rPr lang="en-US" sz="2800" dirty="0">
                <a:ea typeface="ＭＳ Ｐゴシック" charset="0"/>
              </a:rPr>
              <a:t>Irregular bleeding</a:t>
            </a:r>
            <a:endParaRPr lang="en-US" sz="1600" dirty="0">
              <a:ea typeface="ＭＳ Ｐゴシック" charset="0"/>
            </a:endParaRPr>
          </a:p>
        </p:txBody>
      </p:sp>
      <p:pic>
        <p:nvPicPr>
          <p:cNvPr id="8" name="Picture 15" descr="Picture 13_pptX">
            <a:extLst>
              <a:ext uri="{FF2B5EF4-FFF2-40B4-BE49-F238E27FC236}">
                <a16:creationId xmlns:a16="http://schemas.microsoft.com/office/drawing/2014/main" id="{EF1A5D9A-1827-8F5F-CEBA-EBCC3F7BE5C1}"/>
              </a:ext>
            </a:extLst>
          </p:cNvPr>
          <p:cNvPicPr>
            <a:picLocks noChangeAspect="1" noChangeArrowheads="1"/>
          </p:cNvPicPr>
          <p:nvPr>
            <p:custDataLst>
              <p:tags r:id="rId1"/>
            </p:custDataLst>
          </p:nvPr>
        </p:nvPicPr>
        <p:blipFill>
          <a:blip r:embed="rId4"/>
          <a:srcRect l="3117" t="4433" r="7478" b="9167"/>
          <a:stretch>
            <a:fillRect/>
          </a:stretch>
        </p:blipFill>
        <p:spPr bwMode="auto">
          <a:xfrm>
            <a:off x="7529648" y="2715461"/>
            <a:ext cx="2989810" cy="2213000"/>
          </a:xfrm>
          <a:prstGeom prst="rect">
            <a:avLst/>
          </a:prstGeom>
          <a:noFill/>
          <a:ln>
            <a:noFill/>
          </a:ln>
          <a:effectLst>
            <a:outerShdw blurRad="50800" dist="38100" dir="2700000" algn="tl" rotWithShape="0">
              <a:srgbClr val="808080">
                <a:alpha val="39998"/>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A43C8-E93C-7399-832A-6FAD966AF766}"/>
              </a:ext>
            </a:extLst>
          </p:cNvPr>
          <p:cNvSpPr>
            <a:spLocks noGrp="1"/>
          </p:cNvSpPr>
          <p:nvPr>
            <p:ph type="title"/>
          </p:nvPr>
        </p:nvSpPr>
        <p:spPr/>
        <p:txBody>
          <a:bodyPr/>
          <a:lstStyle/>
          <a:p>
            <a:pPr>
              <a:defRPr/>
            </a:pPr>
            <a:r>
              <a:rPr lang="en-US" altLang="en-US" dirty="0"/>
              <a:t>New POP:  </a:t>
            </a:r>
            <a:r>
              <a:rPr lang="en-US" altLang="en-US" dirty="0" err="1"/>
              <a:t>Drosperinone</a:t>
            </a:r>
            <a:r>
              <a:rPr lang="en-US" altLang="en-US" dirty="0"/>
              <a:t> 4 mg</a:t>
            </a:r>
          </a:p>
        </p:txBody>
      </p:sp>
      <p:sp>
        <p:nvSpPr>
          <p:cNvPr id="3" name="Content Placeholder 2">
            <a:extLst>
              <a:ext uri="{FF2B5EF4-FFF2-40B4-BE49-F238E27FC236}">
                <a16:creationId xmlns:a16="http://schemas.microsoft.com/office/drawing/2014/main" id="{38D4401F-99C7-0F83-3731-572E6048DB7D}"/>
              </a:ext>
            </a:extLst>
          </p:cNvPr>
          <p:cNvSpPr>
            <a:spLocks noGrp="1"/>
          </p:cNvSpPr>
          <p:nvPr>
            <p:ph idx="1"/>
          </p:nvPr>
        </p:nvSpPr>
        <p:spPr/>
        <p:txBody>
          <a:bodyPr>
            <a:normAutofit/>
          </a:bodyPr>
          <a:lstStyle/>
          <a:p>
            <a:pPr>
              <a:defRPr/>
            </a:pPr>
            <a:r>
              <a:rPr lang="en-US" altLang="en-US" sz="2400" dirty="0"/>
              <a:t>Progestin only pill that will suppress ovulation!</a:t>
            </a:r>
          </a:p>
          <a:p>
            <a:pPr lvl="1">
              <a:defRPr/>
            </a:pPr>
            <a:r>
              <a:rPr lang="en-US" altLang="en-US" dirty="0"/>
              <a:t>24/4 regimen</a:t>
            </a:r>
          </a:p>
          <a:p>
            <a:pPr lvl="1">
              <a:defRPr/>
            </a:pPr>
            <a:endParaRPr lang="en-US" altLang="en-US" dirty="0"/>
          </a:p>
          <a:p>
            <a:pPr>
              <a:defRPr/>
            </a:pPr>
            <a:r>
              <a:rPr lang="en-US" altLang="en-US" sz="2400" dirty="0"/>
              <a:t>As “forgiving” as COC- 24hr missed pill safety window</a:t>
            </a:r>
          </a:p>
          <a:p>
            <a:pPr>
              <a:defRPr/>
            </a:pPr>
            <a:r>
              <a:rPr lang="en-US" altLang="en-US" sz="2400" dirty="0"/>
              <a:t>Less bleeding irregularities than other POPs</a:t>
            </a:r>
          </a:p>
          <a:p>
            <a:pPr>
              <a:defRPr/>
            </a:pPr>
            <a:r>
              <a:rPr lang="en-US" altLang="en-US" sz="2400" dirty="0"/>
              <a:t>May LOWER BP</a:t>
            </a:r>
          </a:p>
          <a:p>
            <a:pPr>
              <a:defRPr/>
            </a:pPr>
            <a:r>
              <a:rPr lang="en-US" altLang="en-US" sz="2400" dirty="0"/>
              <a:t>Access issues:  COST but online coupons</a:t>
            </a:r>
          </a:p>
        </p:txBody>
      </p:sp>
      <p:sp>
        <p:nvSpPr>
          <p:cNvPr id="144387" name="Slide Number Placeholder 3">
            <a:extLst>
              <a:ext uri="{FF2B5EF4-FFF2-40B4-BE49-F238E27FC236}">
                <a16:creationId xmlns:a16="http://schemas.microsoft.com/office/drawing/2014/main" id="{5C5B7ED2-4667-30B0-7A79-B63DF5B0543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fld id="{3F10764D-E42A-4D48-8A86-A8EF160A2610}" type="slidenum">
              <a:rPr kumimoji="0" lang="en-US" altLang="en-US" sz="1400" b="0">
                <a:solidFill>
                  <a:srgbClr val="000000"/>
                </a:solidFill>
                <a:latin typeface="Times New Roman" panose="02020603050405020304" pitchFamily="18" charset="0"/>
              </a:rPr>
              <a:pPr algn="ctr">
                <a:spcBef>
                  <a:spcPct val="50000"/>
                </a:spcBef>
                <a:buClrTx/>
                <a:buSzTx/>
                <a:buFontTx/>
                <a:buNone/>
              </a:pPr>
              <a:t>44</a:t>
            </a:fld>
            <a:endParaRPr kumimoji="0" lang="en-US" altLang="en-US" sz="1400" b="0">
              <a:solidFill>
                <a:srgbClr val="000000"/>
              </a:solidFill>
              <a:latin typeface="Times New Roman" panose="02020603050405020304" pitchFamily="18" charset="0"/>
            </a:endParaRPr>
          </a:p>
        </p:txBody>
      </p:sp>
      <p:sp>
        <p:nvSpPr>
          <p:cNvPr id="144388" name="TextBox 5">
            <a:extLst>
              <a:ext uri="{FF2B5EF4-FFF2-40B4-BE49-F238E27FC236}">
                <a16:creationId xmlns:a16="http://schemas.microsoft.com/office/drawing/2014/main" id="{26CE62DA-0868-3BF3-EE8C-149126BB10ED}"/>
              </a:ext>
            </a:extLst>
          </p:cNvPr>
          <p:cNvSpPr txBox="1">
            <a:spLocks noChangeArrowheads="1"/>
          </p:cNvSpPr>
          <p:nvPr/>
        </p:nvSpPr>
        <p:spPr bwMode="auto">
          <a:xfrm flipH="1">
            <a:off x="6564825" y="5530851"/>
            <a:ext cx="4938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kumimoji="0" lang="en-US" altLang="en-US" sz="1800" b="0" dirty="0">
                <a:solidFill>
                  <a:schemeClr val="tx1"/>
                </a:solidFill>
              </a:rPr>
              <a:t>Palacios et al. </a:t>
            </a:r>
            <a:r>
              <a:rPr kumimoji="0" lang="en-US" altLang="en-US" sz="1800" b="0" i="1" dirty="0" err="1">
                <a:solidFill>
                  <a:schemeClr val="tx1"/>
                </a:solidFill>
              </a:rPr>
              <a:t>Eur</a:t>
            </a:r>
            <a:r>
              <a:rPr kumimoji="0" lang="en-US" altLang="en-US" sz="1800" b="0" i="1" dirty="0">
                <a:solidFill>
                  <a:schemeClr val="tx1"/>
                </a:solidFill>
              </a:rPr>
              <a:t> Journal CRHC</a:t>
            </a:r>
            <a:r>
              <a:rPr kumimoji="0" lang="en-US" altLang="en-US" sz="1800" b="0" dirty="0">
                <a:solidFill>
                  <a:schemeClr val="tx1"/>
                </a:solidFill>
              </a:rPr>
              <a:t>, April 2020, Archer et al. </a:t>
            </a:r>
            <a:r>
              <a:rPr kumimoji="0" lang="en-US" altLang="en-US" sz="1800" b="0" i="1" dirty="0">
                <a:solidFill>
                  <a:schemeClr val="tx1"/>
                </a:solidFill>
              </a:rPr>
              <a:t>Contraception</a:t>
            </a:r>
            <a:r>
              <a:rPr kumimoji="0" lang="en-US" altLang="en-US" sz="1800" b="0" dirty="0">
                <a:solidFill>
                  <a:schemeClr val="tx1"/>
                </a:solidFill>
              </a:rPr>
              <a:t>, 92 (2015)</a:t>
            </a:r>
          </a:p>
        </p:txBody>
      </p:sp>
      <p:pic>
        <p:nvPicPr>
          <p:cNvPr id="144389" name="Picture 6" descr="Screen Shot 2020-05-23 at 1.45.03 AM.png">
            <a:extLst>
              <a:ext uri="{FF2B5EF4-FFF2-40B4-BE49-F238E27FC236}">
                <a16:creationId xmlns:a16="http://schemas.microsoft.com/office/drawing/2014/main" id="{14F0E0A5-A926-E177-D2BB-2CCB7CEE1C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1739" y="2378870"/>
            <a:ext cx="2928938"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2C5A-2D4D-64FE-AC24-D3457D4ECC30}"/>
              </a:ext>
            </a:extLst>
          </p:cNvPr>
          <p:cNvSpPr>
            <a:spLocks noGrp="1"/>
          </p:cNvSpPr>
          <p:nvPr>
            <p:ph type="title"/>
          </p:nvPr>
        </p:nvSpPr>
        <p:spPr/>
        <p:txBody>
          <a:bodyPr>
            <a:normAutofit/>
          </a:bodyPr>
          <a:lstStyle/>
          <a:p>
            <a:pPr algn="l">
              <a:defRPr/>
            </a:pPr>
            <a:r>
              <a:rPr lang="en-US" sz="3200" dirty="0"/>
              <a:t>New POP:  OTC Contraception</a:t>
            </a:r>
          </a:p>
        </p:txBody>
      </p:sp>
      <p:pic>
        <p:nvPicPr>
          <p:cNvPr id="146434" name="Content Placeholder 5" descr="A box of pills&#10;&#10;Description automatically generated">
            <a:extLst>
              <a:ext uri="{FF2B5EF4-FFF2-40B4-BE49-F238E27FC236}">
                <a16:creationId xmlns:a16="http://schemas.microsoft.com/office/drawing/2014/main" id="{8FC61B52-F48F-E4D1-10ED-C85E6F0DF18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765800" y="1800606"/>
            <a:ext cx="4216400" cy="4000500"/>
          </a:xfrm>
        </p:spPr>
      </p:pic>
      <p:sp>
        <p:nvSpPr>
          <p:cNvPr id="146435" name="Slide Number Placeholder 3">
            <a:extLst>
              <a:ext uri="{FF2B5EF4-FFF2-40B4-BE49-F238E27FC236}">
                <a16:creationId xmlns:a16="http://schemas.microsoft.com/office/drawing/2014/main" id="{BE6650FA-C062-7453-C8D1-CD3C828AD9D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fld id="{98C1B33F-B760-1945-BF7E-26EC7A5D8B6F}" type="slidenum">
              <a:rPr kumimoji="0" lang="en-US" altLang="en-US" sz="1400" b="0">
                <a:solidFill>
                  <a:srgbClr val="000000"/>
                </a:solidFill>
                <a:latin typeface="Times New Roman" panose="02020603050405020304" pitchFamily="18" charset="0"/>
              </a:rPr>
              <a:pPr algn="ctr">
                <a:spcBef>
                  <a:spcPct val="50000"/>
                </a:spcBef>
                <a:buClrTx/>
                <a:buSzTx/>
                <a:buFontTx/>
                <a:buNone/>
              </a:pPr>
              <a:t>45</a:t>
            </a:fld>
            <a:endParaRPr kumimoji="0" lang="en-US" altLang="en-US" sz="1400" b="0">
              <a:solidFill>
                <a:srgbClr val="000000"/>
              </a:solidFill>
              <a:latin typeface="Times New Roman" panose="02020603050405020304" pitchFamily="18" charset="0"/>
            </a:endParaRPr>
          </a:p>
        </p:txBody>
      </p:sp>
      <p:sp>
        <p:nvSpPr>
          <p:cNvPr id="146436" name="TextBox 6">
            <a:extLst>
              <a:ext uri="{FF2B5EF4-FFF2-40B4-BE49-F238E27FC236}">
                <a16:creationId xmlns:a16="http://schemas.microsoft.com/office/drawing/2014/main" id="{80B0C322-A5D7-BE1D-C46C-50ACD091A323}"/>
              </a:ext>
            </a:extLst>
          </p:cNvPr>
          <p:cNvSpPr txBox="1">
            <a:spLocks noChangeArrowheads="1"/>
          </p:cNvSpPr>
          <p:nvPr/>
        </p:nvSpPr>
        <p:spPr bwMode="auto">
          <a:xfrm>
            <a:off x="1803400" y="1929797"/>
            <a:ext cx="31715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kumimoji="0" lang="en-US" altLang="en-US" sz="2400" b="0" dirty="0" err="1">
                <a:solidFill>
                  <a:schemeClr val="tx1"/>
                </a:solidFill>
              </a:rPr>
              <a:t>Norgestrel</a:t>
            </a:r>
            <a:r>
              <a:rPr kumimoji="0" lang="en-US" altLang="en-US" sz="2400" b="0" dirty="0">
                <a:solidFill>
                  <a:schemeClr val="tx1"/>
                </a:solidFill>
              </a:rPr>
              <a:t> 0.075mg</a:t>
            </a:r>
          </a:p>
        </p:txBody>
      </p:sp>
      <p:sp>
        <p:nvSpPr>
          <p:cNvPr id="146437" name="TextBox 7">
            <a:extLst>
              <a:ext uri="{FF2B5EF4-FFF2-40B4-BE49-F238E27FC236}">
                <a16:creationId xmlns:a16="http://schemas.microsoft.com/office/drawing/2014/main" id="{4A626499-4FAF-7514-CDC4-0647525CABBA}"/>
              </a:ext>
            </a:extLst>
          </p:cNvPr>
          <p:cNvSpPr txBox="1">
            <a:spLocks noChangeArrowheads="1"/>
          </p:cNvSpPr>
          <p:nvPr/>
        </p:nvSpPr>
        <p:spPr bwMode="auto">
          <a:xfrm>
            <a:off x="1803400" y="3105944"/>
            <a:ext cx="2844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kumimoji="0" lang="en-US" altLang="en-US" sz="1800" b="0" dirty="0">
                <a:solidFill>
                  <a:schemeClr val="tx1"/>
                </a:solidFill>
                <a:cs typeface="Arial" panose="020B0604020202020204" pitchFamily="34" charset="0"/>
              </a:rPr>
              <a:t>FDA approved: June 2023</a:t>
            </a:r>
          </a:p>
          <a:p>
            <a:pPr>
              <a:spcBef>
                <a:spcPct val="0"/>
              </a:spcBef>
              <a:buClrTx/>
              <a:buSzTx/>
              <a:buFontTx/>
              <a:buNone/>
            </a:pPr>
            <a:r>
              <a:rPr kumimoji="0" lang="en-US" altLang="en-US" sz="1800" b="0" dirty="0">
                <a:solidFill>
                  <a:schemeClr val="tx1"/>
                </a:solidFill>
                <a:cs typeface="Arial" panose="020B0604020202020204" pitchFamily="34" charset="0"/>
              </a:rPr>
              <a:t>Available: March 2024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BA4C-CA4B-1193-F303-427C55E5BED5}"/>
              </a:ext>
            </a:extLst>
          </p:cNvPr>
          <p:cNvSpPr>
            <a:spLocks noGrp="1"/>
          </p:cNvSpPr>
          <p:nvPr>
            <p:ph type="title"/>
          </p:nvPr>
        </p:nvSpPr>
        <p:spPr/>
        <p:txBody>
          <a:bodyPr/>
          <a:lstStyle/>
          <a:p>
            <a:r>
              <a:rPr lang="en-US" dirty="0" err="1"/>
              <a:t>Depo-provera</a:t>
            </a:r>
            <a:r>
              <a:rPr lang="en-US" dirty="0"/>
              <a:t> causes brain tumors</a:t>
            </a:r>
          </a:p>
        </p:txBody>
      </p:sp>
      <p:sp>
        <p:nvSpPr>
          <p:cNvPr id="3" name="Text Placeholder 2">
            <a:extLst>
              <a:ext uri="{FF2B5EF4-FFF2-40B4-BE49-F238E27FC236}">
                <a16:creationId xmlns:a16="http://schemas.microsoft.com/office/drawing/2014/main" id="{14906BBD-7D91-F149-A5CE-80C9A2E7E9CC}"/>
              </a:ext>
            </a:extLst>
          </p:cNvPr>
          <p:cNvSpPr>
            <a:spLocks noGrp="1"/>
          </p:cNvSpPr>
          <p:nvPr>
            <p:ph type="body" idx="1"/>
          </p:nvPr>
        </p:nvSpPr>
        <p:spPr/>
        <p:txBody>
          <a:bodyPr>
            <a:normAutofit fontScale="92500" lnSpcReduction="20000"/>
          </a:bodyPr>
          <a:lstStyle/>
          <a:p>
            <a:pPr marL="457200" indent="-457200">
              <a:buAutoNum type="alphaUcPeriod"/>
            </a:pPr>
            <a:r>
              <a:rPr lang="en-US" dirty="0"/>
              <a:t>Myth</a:t>
            </a:r>
          </a:p>
          <a:p>
            <a:pPr marL="457200" indent="-457200">
              <a:buAutoNum type="alphaUcPeriod"/>
            </a:pPr>
            <a:r>
              <a:rPr lang="en-US" dirty="0"/>
              <a:t>Fact</a:t>
            </a:r>
          </a:p>
          <a:p>
            <a:pPr marL="457200" indent="-457200">
              <a:buAutoNum type="alphaUcPeriod"/>
            </a:pPr>
            <a:r>
              <a:rPr lang="en-US" dirty="0"/>
              <a:t>Depends</a:t>
            </a:r>
          </a:p>
          <a:p>
            <a:pPr marL="457200" indent="-457200">
              <a:buAutoNum type="alphaUcPeriod"/>
            </a:pPr>
            <a:r>
              <a:rPr lang="en-US" dirty="0"/>
              <a:t>Unsure</a:t>
            </a:r>
          </a:p>
          <a:p>
            <a:endParaRPr lang="en-US" dirty="0"/>
          </a:p>
        </p:txBody>
      </p:sp>
    </p:spTree>
    <p:extLst>
      <p:ext uri="{BB962C8B-B14F-4D97-AF65-F5344CB8AC3E}">
        <p14:creationId xmlns:p14="http://schemas.microsoft.com/office/powerpoint/2010/main" val="1625407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9617B54-2B13-3E52-A73F-7864E07BEE12}"/>
              </a:ext>
            </a:extLst>
          </p:cNvPr>
          <p:cNvSpPr>
            <a:spLocks noGrp="1" noChangeArrowheads="1"/>
          </p:cNvSpPr>
          <p:nvPr>
            <p:ph type="title"/>
          </p:nvPr>
        </p:nvSpPr>
        <p:spPr/>
        <p:txBody>
          <a:bodyPr/>
          <a:lstStyle/>
          <a:p>
            <a:pPr algn="l">
              <a:defRPr/>
            </a:pPr>
            <a:r>
              <a:rPr lang="en-US" altLang="en-US" sz="3200"/>
              <a:t>Hormonal contraception: Depot Medroxyprogesterone Acetate</a:t>
            </a:r>
          </a:p>
        </p:txBody>
      </p:sp>
      <p:sp>
        <p:nvSpPr>
          <p:cNvPr id="47107" name="Rectangle 3">
            <a:extLst>
              <a:ext uri="{FF2B5EF4-FFF2-40B4-BE49-F238E27FC236}">
                <a16:creationId xmlns:a16="http://schemas.microsoft.com/office/drawing/2014/main" id="{ADD094C8-A609-EA51-01D9-B714253826E7}"/>
              </a:ext>
            </a:extLst>
          </p:cNvPr>
          <p:cNvSpPr>
            <a:spLocks noGrp="1" noChangeArrowheads="1"/>
          </p:cNvSpPr>
          <p:nvPr>
            <p:ph idx="1"/>
          </p:nvPr>
        </p:nvSpPr>
        <p:spPr/>
        <p:txBody>
          <a:bodyPr/>
          <a:lstStyle/>
          <a:p>
            <a:pPr>
              <a:defRPr/>
            </a:pPr>
            <a:r>
              <a:rPr lang="en-US" altLang="en-US" dirty="0"/>
              <a:t>Two formulations to be given every 12 weeks:</a:t>
            </a:r>
          </a:p>
          <a:p>
            <a:pPr lvl="1">
              <a:defRPr/>
            </a:pPr>
            <a:r>
              <a:rPr lang="en-US" altLang="en-US" dirty="0"/>
              <a:t>150mg IM or 104mg SC</a:t>
            </a:r>
          </a:p>
          <a:p>
            <a:pPr>
              <a:defRPr/>
            </a:pPr>
            <a:r>
              <a:rPr lang="en-US" altLang="en-US" dirty="0"/>
              <a:t>Mechanism: </a:t>
            </a:r>
            <a:r>
              <a:rPr lang="en-US" altLang="en-US" sz="2600" dirty="0"/>
              <a:t>Inhibits ovulation, thickens cervical mucus</a:t>
            </a:r>
          </a:p>
          <a:p>
            <a:pPr>
              <a:defRPr/>
            </a:pPr>
            <a:r>
              <a:rPr lang="en-US" altLang="en-US" sz="2600" dirty="0"/>
              <a:t>Effective for up to 15* weeks</a:t>
            </a:r>
          </a:p>
        </p:txBody>
      </p:sp>
      <p:pic>
        <p:nvPicPr>
          <p:cNvPr id="105476" name="Picture 7" descr="depo-provera_11489_4_big_1">
            <a:extLst>
              <a:ext uri="{FF2B5EF4-FFF2-40B4-BE49-F238E27FC236}">
                <a16:creationId xmlns:a16="http://schemas.microsoft.com/office/drawing/2014/main" id="{ACD1498E-46BA-8775-C559-A91708711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140" y="3705298"/>
            <a:ext cx="3654705" cy="247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31BADC-7D6B-98A8-73E8-55DFF7FA97F6}"/>
              </a:ext>
            </a:extLst>
          </p:cNvPr>
          <p:cNvSpPr txBox="1"/>
          <p:nvPr/>
        </p:nvSpPr>
        <p:spPr>
          <a:xfrm>
            <a:off x="4606725" y="5805827"/>
            <a:ext cx="7488820" cy="923330"/>
          </a:xfrm>
          <a:prstGeom prst="rect">
            <a:avLst/>
          </a:prstGeom>
          <a:noFill/>
        </p:spPr>
        <p:txBody>
          <a:bodyPr wrap="square" rtlCol="0">
            <a:spAutoFit/>
          </a:bodyPr>
          <a:lstStyle/>
          <a:p>
            <a:r>
              <a:rPr lang="en-US" b="0" i="0" u="none" strike="noStrike" dirty="0">
                <a:solidFill>
                  <a:srgbClr val="333333"/>
                </a:solidFill>
                <a:effectLst/>
                <a:latin typeface="inherit"/>
              </a:rPr>
              <a:t>Roland N</a:t>
            </a:r>
            <a:r>
              <a:rPr lang="en-US" b="0" i="0" u="none" strike="noStrike" dirty="0">
                <a:solidFill>
                  <a:srgbClr val="333333"/>
                </a:solidFill>
                <a:effectLst/>
                <a:latin typeface="interfaceregular"/>
              </a:rPr>
              <a:t>, </a:t>
            </a:r>
            <a:r>
              <a:rPr lang="en-US" b="0" i="0" u="none" strike="noStrike" dirty="0">
                <a:solidFill>
                  <a:srgbClr val="333333"/>
                </a:solidFill>
                <a:effectLst/>
                <a:latin typeface="inherit"/>
              </a:rPr>
              <a:t>Neumann A</a:t>
            </a:r>
            <a:r>
              <a:rPr lang="en-US" b="0" i="0" u="none" strike="noStrike" dirty="0">
                <a:solidFill>
                  <a:srgbClr val="333333"/>
                </a:solidFill>
                <a:effectLst/>
                <a:latin typeface="interfaceregular"/>
              </a:rPr>
              <a:t>, </a:t>
            </a:r>
            <a:r>
              <a:rPr lang="en-US" b="0" i="0" u="none" strike="noStrike" dirty="0" err="1">
                <a:solidFill>
                  <a:srgbClr val="333333"/>
                </a:solidFill>
                <a:effectLst/>
                <a:latin typeface="inherit"/>
              </a:rPr>
              <a:t>Hoisnard</a:t>
            </a:r>
            <a:r>
              <a:rPr lang="en-US" b="0" i="0" u="none" strike="noStrike" dirty="0">
                <a:solidFill>
                  <a:srgbClr val="333333"/>
                </a:solidFill>
                <a:effectLst/>
                <a:latin typeface="inherit"/>
              </a:rPr>
              <a:t> L</a:t>
            </a:r>
            <a:r>
              <a:rPr lang="en-US" b="0" i="0" u="none" strike="noStrike" dirty="0">
                <a:solidFill>
                  <a:srgbClr val="333333"/>
                </a:solidFill>
                <a:effectLst/>
                <a:latin typeface="interfaceregular"/>
              </a:rPr>
              <a:t>, </a:t>
            </a:r>
            <a:r>
              <a:rPr lang="en-US" b="0" i="0" u="none" strike="noStrike" dirty="0" err="1">
                <a:solidFill>
                  <a:srgbClr val="333333"/>
                </a:solidFill>
                <a:effectLst/>
                <a:latin typeface="inherit"/>
              </a:rPr>
              <a:t>Duranteau</a:t>
            </a:r>
            <a:r>
              <a:rPr lang="en-US" b="0" i="0" u="none" strike="noStrike" dirty="0">
                <a:solidFill>
                  <a:srgbClr val="333333"/>
                </a:solidFill>
                <a:effectLst/>
                <a:latin typeface="inherit"/>
              </a:rPr>
              <a:t> L</a:t>
            </a:r>
            <a:r>
              <a:rPr lang="en-US" b="0" i="0" u="none" strike="noStrike" dirty="0">
                <a:solidFill>
                  <a:srgbClr val="333333"/>
                </a:solidFill>
                <a:effectLst/>
                <a:latin typeface="interfaceregular"/>
              </a:rPr>
              <a:t>, </a:t>
            </a:r>
            <a:r>
              <a:rPr lang="en-US" b="0" i="0" u="none" strike="noStrike" dirty="0">
                <a:solidFill>
                  <a:srgbClr val="333333"/>
                </a:solidFill>
                <a:effectLst/>
                <a:latin typeface="inherit"/>
              </a:rPr>
              <a:t>Froelich S</a:t>
            </a:r>
            <a:r>
              <a:rPr lang="en-US" b="0" i="0" u="none" strike="noStrike" dirty="0">
                <a:solidFill>
                  <a:srgbClr val="333333"/>
                </a:solidFill>
                <a:effectLst/>
                <a:latin typeface="interfaceregular"/>
              </a:rPr>
              <a:t>, </a:t>
            </a:r>
            <a:r>
              <a:rPr lang="en-US" b="0" i="0" u="none" strike="noStrike" dirty="0" err="1">
                <a:solidFill>
                  <a:srgbClr val="333333"/>
                </a:solidFill>
                <a:effectLst/>
                <a:latin typeface="inherit"/>
              </a:rPr>
              <a:t>Zureik</a:t>
            </a:r>
            <a:r>
              <a:rPr lang="en-US" b="0" i="0" u="none" strike="noStrike" dirty="0">
                <a:solidFill>
                  <a:srgbClr val="333333"/>
                </a:solidFill>
                <a:effectLst/>
                <a:latin typeface="inherit"/>
              </a:rPr>
              <a:t> M</a:t>
            </a:r>
            <a:r>
              <a:rPr lang="en-US" b="0" i="0" u="none" strike="noStrike" dirty="0">
                <a:solidFill>
                  <a:srgbClr val="333333"/>
                </a:solidFill>
                <a:effectLst/>
                <a:latin typeface="interfaceregular"/>
              </a:rPr>
              <a:t> et al. Use of progestogens and the risk of intracranial meningioma: national case-control study</a:t>
            </a:r>
            <a:r>
              <a:rPr lang="en-US" b="0" i="0" u="none" strike="noStrike" dirty="0">
                <a:solidFill>
                  <a:srgbClr val="333333"/>
                </a:solidFill>
                <a:effectLst/>
                <a:highlight>
                  <a:srgbClr val="EEEEEE"/>
                </a:highlight>
                <a:latin typeface="interfaceregular"/>
              </a:rPr>
              <a:t>  </a:t>
            </a:r>
            <a:r>
              <a:rPr lang="en-US" b="0" i="1" u="none" strike="noStrike" dirty="0">
                <a:solidFill>
                  <a:srgbClr val="333333"/>
                </a:solidFill>
                <a:effectLst/>
                <a:latin typeface="inherit"/>
              </a:rPr>
              <a:t>BMJ  </a:t>
            </a:r>
            <a:r>
              <a:rPr lang="en-US" b="0" i="0" u="none" strike="noStrike" dirty="0">
                <a:solidFill>
                  <a:srgbClr val="555555"/>
                </a:solidFill>
                <a:effectLst/>
                <a:latin typeface="inherit"/>
              </a:rPr>
              <a:t>2024;  </a:t>
            </a:r>
            <a:r>
              <a:rPr lang="en-US" b="0" i="0" u="none" strike="noStrike" dirty="0">
                <a:solidFill>
                  <a:srgbClr val="333333"/>
                </a:solidFill>
                <a:effectLst/>
                <a:latin typeface="inherit"/>
              </a:rPr>
              <a:t>384 :e078078 </a:t>
            </a:r>
            <a:r>
              <a:rPr lang="en-US" b="0" i="0" u="none" strike="noStrike" dirty="0">
                <a:solidFill>
                  <a:srgbClr val="333333"/>
                </a:solidFill>
                <a:effectLst/>
                <a:latin typeface="interfaceregular"/>
              </a:rPr>
              <a:t>doi:10.1136/bmj-2023-078078</a:t>
            </a:r>
            <a:endParaRPr lang="en-US" dirty="0"/>
          </a:p>
        </p:txBody>
      </p:sp>
      <p:pic>
        <p:nvPicPr>
          <p:cNvPr id="6" name="Picture 5" descr="A screenshot of a phone&#10;&#10;Description automatically generated">
            <a:extLst>
              <a:ext uri="{FF2B5EF4-FFF2-40B4-BE49-F238E27FC236}">
                <a16:creationId xmlns:a16="http://schemas.microsoft.com/office/drawing/2014/main" id="{7995828E-E44B-6DCF-BF1D-299086648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81037"/>
            <a:ext cx="7772400" cy="2235470"/>
          </a:xfrm>
          <a:prstGeom prst="rect">
            <a:avLst/>
          </a:prstGeom>
        </p:spPr>
      </p:pic>
      <p:sp>
        <p:nvSpPr>
          <p:cNvPr id="10" name="Content Placeholder 9">
            <a:extLst>
              <a:ext uri="{FF2B5EF4-FFF2-40B4-BE49-F238E27FC236}">
                <a16:creationId xmlns:a16="http://schemas.microsoft.com/office/drawing/2014/main" id="{0AD7CDC9-0869-4842-7380-5EBCD80D712C}"/>
              </a:ext>
            </a:extLst>
          </p:cNvPr>
          <p:cNvSpPr>
            <a:spLocks noGrp="1"/>
          </p:cNvSpPr>
          <p:nvPr>
            <p:ph idx="1"/>
          </p:nvPr>
        </p:nvSpPr>
        <p:spPr>
          <a:xfrm>
            <a:off x="838200" y="3171463"/>
            <a:ext cx="10515600" cy="3005500"/>
          </a:xfrm>
        </p:spPr>
        <p:txBody>
          <a:bodyPr/>
          <a:lstStyle/>
          <a:p>
            <a:r>
              <a:rPr lang="en-US" b="0" i="0" u="none" strike="noStrike" dirty="0">
                <a:solidFill>
                  <a:srgbClr val="515151"/>
                </a:solidFill>
                <a:effectLst/>
                <a:highlight>
                  <a:srgbClr val="FFFFFF"/>
                </a:highlight>
                <a:latin typeface="Calibri" panose="020F0502020204030204" pitchFamily="34" charset="0"/>
                <a:cs typeface="Calibri" panose="020F0502020204030204" pitchFamily="34" charset="0"/>
              </a:rPr>
              <a:t>May have a small increased risk of meningioma, but the overall risk of meningioma in the general population remains very low </a:t>
            </a:r>
          </a:p>
          <a:p>
            <a:pPr lvl="1"/>
            <a:r>
              <a:rPr lang="en-US" dirty="0">
                <a:solidFill>
                  <a:srgbClr val="515151"/>
                </a:solidFill>
                <a:highlight>
                  <a:srgbClr val="FFFFFF"/>
                </a:highlight>
                <a:latin typeface="Calibri" panose="020F0502020204030204" pitchFamily="34" charset="0"/>
                <a:cs typeface="Calibri" panose="020F0502020204030204" pitchFamily="34" charset="0"/>
              </a:rPr>
              <a:t>5</a:t>
            </a:r>
            <a:r>
              <a:rPr lang="en-US" b="0" i="0" u="none" strike="noStrike" dirty="0">
                <a:solidFill>
                  <a:srgbClr val="515151"/>
                </a:solidFill>
                <a:effectLst/>
                <a:highlight>
                  <a:srgbClr val="FFFFFF"/>
                </a:highlight>
                <a:latin typeface="Calibri" panose="020F0502020204030204" pitchFamily="34" charset="0"/>
                <a:cs typeface="Calibri" panose="020F0502020204030204" pitchFamily="34" charset="0"/>
              </a:rPr>
              <a:t> out of 10,000 women using medroxyprogesterone acetate may possibly develop meningioma compared to 1 out of 10,000 women not using the medication.</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6075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ECF0E-74EE-2F46-D320-131B8ECCAA41}"/>
              </a:ext>
            </a:extLst>
          </p:cNvPr>
          <p:cNvSpPr>
            <a:spLocks noGrp="1"/>
          </p:cNvSpPr>
          <p:nvPr>
            <p:ph type="title"/>
          </p:nvPr>
        </p:nvSpPr>
        <p:spPr/>
        <p:txBody>
          <a:bodyPr/>
          <a:lstStyle/>
          <a:p>
            <a:r>
              <a:rPr lang="en-US" dirty="0" err="1"/>
              <a:t>Depo-provera</a:t>
            </a:r>
            <a:r>
              <a:rPr lang="en-US" dirty="0"/>
              <a:t> leads to weight gain</a:t>
            </a:r>
          </a:p>
        </p:txBody>
      </p:sp>
      <p:sp>
        <p:nvSpPr>
          <p:cNvPr id="3" name="Text Placeholder 2">
            <a:extLst>
              <a:ext uri="{FF2B5EF4-FFF2-40B4-BE49-F238E27FC236}">
                <a16:creationId xmlns:a16="http://schemas.microsoft.com/office/drawing/2014/main" id="{A0CAE16C-73D3-CB5F-8897-A82874B6CB85}"/>
              </a:ext>
            </a:extLst>
          </p:cNvPr>
          <p:cNvSpPr>
            <a:spLocks noGrp="1"/>
          </p:cNvSpPr>
          <p:nvPr>
            <p:ph type="body" idx="1"/>
          </p:nvPr>
        </p:nvSpPr>
        <p:spPr/>
        <p:txBody>
          <a:bodyPr>
            <a:normAutofit fontScale="92500" lnSpcReduction="20000"/>
          </a:bodyPr>
          <a:lstStyle/>
          <a:p>
            <a:pPr marL="457200" indent="-457200">
              <a:buAutoNum type="alphaUcPeriod"/>
            </a:pPr>
            <a:r>
              <a:rPr lang="en-US" dirty="0"/>
              <a:t>Myth</a:t>
            </a:r>
          </a:p>
          <a:p>
            <a:pPr marL="457200" indent="-457200">
              <a:buAutoNum type="alphaUcPeriod"/>
            </a:pPr>
            <a:r>
              <a:rPr lang="en-US" dirty="0"/>
              <a:t>Fact</a:t>
            </a:r>
          </a:p>
          <a:p>
            <a:pPr marL="457200" indent="-457200">
              <a:buAutoNum type="alphaUcPeriod"/>
            </a:pPr>
            <a:r>
              <a:rPr lang="en-US" dirty="0"/>
              <a:t>Depends</a:t>
            </a:r>
          </a:p>
          <a:p>
            <a:pPr marL="457200" indent="-457200">
              <a:buAutoNum type="alphaUcPeriod"/>
            </a:pPr>
            <a:r>
              <a:rPr lang="en-US" dirty="0"/>
              <a:t>Unsure</a:t>
            </a:r>
          </a:p>
          <a:p>
            <a:endParaRPr lang="en-US" dirty="0"/>
          </a:p>
        </p:txBody>
      </p:sp>
    </p:spTree>
    <p:extLst>
      <p:ext uri="{BB962C8B-B14F-4D97-AF65-F5344CB8AC3E}">
        <p14:creationId xmlns:p14="http://schemas.microsoft.com/office/powerpoint/2010/main" val="40398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 name="Shape 63"/>
          <p:cNvSpPr txBox="1"/>
          <p:nvPr/>
        </p:nvSpPr>
        <p:spPr>
          <a:xfrm>
            <a:off x="398919" y="544642"/>
            <a:ext cx="11394163" cy="4039030"/>
          </a:xfrm>
          <a:prstGeom prst="rect">
            <a:avLst/>
          </a:prstGeom>
          <a:noFill/>
          <a:ln>
            <a:noFill/>
          </a:ln>
        </p:spPr>
        <p:txBody>
          <a:bodyPr lIns="121900" tIns="121900" rIns="121900" bIns="121900" anchor="t" anchorCtr="0">
            <a:noAutofit/>
          </a:bodyPr>
          <a:lstStyle/>
          <a:p>
            <a:pPr marL="0" marR="0" lvl="0" indent="0" algn="ctr" defTabSz="914400" rtl="0" eaLnBrk="1" fontAlgn="auto" latinLnBrk="0" hangingPunct="1">
              <a:spcBef>
                <a:spcPts val="0"/>
              </a:spcBef>
              <a:spcAft>
                <a:spcPts val="0"/>
              </a:spcAft>
              <a:buClr>
                <a:srgbClr val="000000"/>
              </a:buClr>
              <a:buSzPct val="84615"/>
              <a:buFontTx/>
              <a:buNone/>
              <a:tabLst/>
              <a:defRPr/>
            </a:pPr>
            <a:r>
              <a:rPr kumimoji="0" lang="en-US" sz="6600" b="1" i="0" u="none" strike="noStrike" kern="1200" cap="none" spc="0" normalizeH="0" baseline="0" noProof="0" dirty="0">
                <a:ln>
                  <a:noFill/>
                </a:ln>
                <a:solidFill>
                  <a:srgbClr val="0070C0"/>
                </a:solidFill>
                <a:effectLst/>
                <a:uLnTx/>
                <a:uFillTx/>
                <a:latin typeface="Montserrat" panose="00000500000000000000" pitchFamily="2" charset="0"/>
                <a:ea typeface="Montserrat"/>
                <a:cs typeface="Calibri Light" panose="020F0302020204030204" pitchFamily="34" charset="0"/>
                <a:sym typeface="Montserrat"/>
              </a:rPr>
              <a:t>Contraception Myths:</a:t>
            </a:r>
          </a:p>
          <a:p>
            <a:pPr marL="0" marR="0" lvl="0" indent="0" algn="ctr" defTabSz="914400" rtl="0" eaLnBrk="1" fontAlgn="auto" latinLnBrk="0" hangingPunct="1">
              <a:spcBef>
                <a:spcPts val="0"/>
              </a:spcBef>
              <a:spcAft>
                <a:spcPts val="0"/>
              </a:spcAft>
              <a:buClr>
                <a:srgbClr val="000000"/>
              </a:buClr>
              <a:buSzPct val="84615"/>
              <a:buFontTx/>
              <a:buNone/>
              <a:tabLst/>
              <a:defRPr/>
            </a:pPr>
            <a:r>
              <a:rPr lang="en-US" sz="6600" b="1" dirty="0">
                <a:solidFill>
                  <a:srgbClr val="0070C0"/>
                </a:solidFill>
                <a:latin typeface="Montserrat" panose="00000500000000000000" pitchFamily="2" charset="0"/>
                <a:ea typeface="Montserrat"/>
                <a:cs typeface="Calibri Light" panose="020F0302020204030204" pitchFamily="34" charset="0"/>
                <a:sym typeface="Montserrat"/>
              </a:rPr>
              <a:t>What Patients Hear – and What Providers Should Know</a:t>
            </a:r>
            <a:endParaRPr kumimoji="0" lang="en-US" sz="6600" b="1" i="0" u="none" strike="noStrike" kern="1200" cap="none" spc="0" normalizeH="0" baseline="0" noProof="0" dirty="0">
              <a:ln>
                <a:noFill/>
              </a:ln>
              <a:solidFill>
                <a:srgbClr val="0070C0"/>
              </a:solidFill>
              <a:effectLst/>
              <a:uLnTx/>
              <a:uFillTx/>
              <a:latin typeface="Montserrat" panose="00000500000000000000" pitchFamily="2" charset="0"/>
              <a:ea typeface="Montserrat"/>
              <a:cs typeface="Calibri Light" panose="020F0302020204030204" pitchFamily="34" charset="0"/>
              <a:sym typeface="Montserrat"/>
            </a:endParaRPr>
          </a:p>
        </p:txBody>
      </p:sp>
      <p:pic>
        <p:nvPicPr>
          <p:cNvPr id="5" name="Picture 4">
            <a:extLst>
              <a:ext uri="{FF2B5EF4-FFF2-40B4-BE49-F238E27FC236}">
                <a16:creationId xmlns:a16="http://schemas.microsoft.com/office/drawing/2014/main" id="{E0AE1647-4F2A-40FA-AD9F-6F5CA6DA2720}"/>
              </a:ext>
            </a:extLst>
          </p:cNvPr>
          <p:cNvPicPr>
            <a:picLocks noChangeAspect="1"/>
          </p:cNvPicPr>
          <p:nvPr/>
        </p:nvPicPr>
        <p:blipFill>
          <a:blip r:embed="rId3"/>
          <a:stretch>
            <a:fillRect/>
          </a:stretch>
        </p:blipFill>
        <p:spPr>
          <a:xfrm>
            <a:off x="8955841" y="5279258"/>
            <a:ext cx="2861016" cy="1201025"/>
          </a:xfrm>
          <a:prstGeom prst="rect">
            <a:avLst/>
          </a:prstGeom>
        </p:spPr>
      </p:pic>
      <p:sp>
        <p:nvSpPr>
          <p:cNvPr id="2" name="TextBox 1">
            <a:extLst>
              <a:ext uri="{FF2B5EF4-FFF2-40B4-BE49-F238E27FC236}">
                <a16:creationId xmlns:a16="http://schemas.microsoft.com/office/drawing/2014/main" id="{36A27536-A9A5-1CFF-ADA2-C0E51AF40144}"/>
              </a:ext>
            </a:extLst>
          </p:cNvPr>
          <p:cNvSpPr txBox="1"/>
          <p:nvPr/>
        </p:nvSpPr>
        <p:spPr>
          <a:xfrm>
            <a:off x="780176" y="5040871"/>
            <a:ext cx="7233764"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Pct val="84615"/>
              <a:buFontTx/>
              <a:buNone/>
              <a:tabLst/>
              <a:defRPr/>
            </a:pPr>
            <a:r>
              <a:rPr kumimoji="0" lang="en-US" sz="2000" b="1" i="0" u="none" strike="noStrike" kern="1200" cap="none" spc="0" normalizeH="0" baseline="0" noProof="0" dirty="0">
                <a:ln>
                  <a:noFill/>
                </a:ln>
                <a:solidFill>
                  <a:srgbClr val="000000"/>
                </a:solidFill>
                <a:effectLst/>
                <a:uLnTx/>
                <a:uFillTx/>
                <a:ea typeface="Montserrat"/>
                <a:cs typeface="Calibri" panose="020F0502020204030204" pitchFamily="34" charset="0"/>
                <a:sym typeface="Montserrat"/>
              </a:rPr>
              <a:t>Stacy Sun, MD, MPH</a:t>
            </a:r>
            <a:endParaRPr kumimoji="0" lang="en" sz="2000" b="1" i="0" u="none" strike="noStrike" kern="1200" cap="none" spc="0" normalizeH="0" baseline="0" noProof="0" dirty="0">
              <a:ln>
                <a:noFill/>
              </a:ln>
              <a:solidFill>
                <a:srgbClr val="000000"/>
              </a:solidFill>
              <a:effectLst/>
              <a:uLnTx/>
              <a:uFillTx/>
              <a:ea typeface="Montserrat"/>
              <a:cs typeface="Calibri" panose="020F0502020204030204" pitchFamily="34" charset="0"/>
              <a:sym typeface="Montserrat"/>
            </a:endParaRPr>
          </a:p>
          <a:p>
            <a:r>
              <a:rPr lang="en-US" dirty="0"/>
              <a:t>Assistant Professor of Obstetrics and Gynecology, University of Rochester</a:t>
            </a:r>
          </a:p>
          <a:p>
            <a:r>
              <a:rPr lang="en-US" dirty="0"/>
              <a:t>Associate Program Director of Complex Family Planning Fellowship </a:t>
            </a:r>
          </a:p>
          <a:p>
            <a:pPr marL="0" marR="0" lvl="0" indent="0" algn="l" defTabSz="914400" rtl="0" eaLnBrk="1" fontAlgn="auto" latinLnBrk="0" hangingPunct="1">
              <a:lnSpc>
                <a:spcPct val="100000"/>
              </a:lnSpc>
              <a:spcBef>
                <a:spcPts val="0"/>
              </a:spcBef>
              <a:spcAft>
                <a:spcPts val="0"/>
              </a:spcAft>
              <a:buClr>
                <a:srgbClr val="000000"/>
              </a:buClr>
              <a:buSzPct val="84615"/>
              <a:buFontTx/>
              <a:buNone/>
              <a:tabLst/>
              <a:defRPr/>
            </a:pPr>
            <a:r>
              <a:rPr lang="en-US" sz="2000" dirty="0">
                <a:solidFill>
                  <a:srgbClr val="000000"/>
                </a:solidFill>
                <a:ea typeface="Montserrat"/>
                <a:cs typeface="Calibri" panose="020F0502020204030204" pitchFamily="34" charset="0"/>
                <a:sym typeface="Montserrat"/>
              </a:rPr>
              <a:t>University of Rochester School of Medicine and Dentistry</a:t>
            </a:r>
            <a:endParaRPr kumimoji="0" lang="en" sz="2000" b="0" i="0" u="none" strike="noStrike" kern="1200" cap="none" spc="0" normalizeH="0" baseline="0" noProof="0" dirty="0">
              <a:ln>
                <a:noFill/>
              </a:ln>
              <a:solidFill>
                <a:srgbClr val="000000"/>
              </a:solidFill>
              <a:effectLst/>
              <a:uLnTx/>
              <a:uFillTx/>
              <a:ea typeface="Montserrat"/>
              <a:cs typeface="Calibri" panose="020F0502020204030204" pitchFamily="34" charset="0"/>
              <a:sym typeface="Montserrat"/>
            </a:endParaRPr>
          </a:p>
        </p:txBody>
      </p:sp>
    </p:spTree>
    <p:extLst>
      <p:ext uri="{BB962C8B-B14F-4D97-AF65-F5344CB8AC3E}">
        <p14:creationId xmlns:p14="http://schemas.microsoft.com/office/powerpoint/2010/main" val="4207034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9617B54-2B13-3E52-A73F-7864E07BEE12}"/>
              </a:ext>
            </a:extLst>
          </p:cNvPr>
          <p:cNvSpPr>
            <a:spLocks noGrp="1" noChangeArrowheads="1"/>
          </p:cNvSpPr>
          <p:nvPr>
            <p:ph type="title"/>
          </p:nvPr>
        </p:nvSpPr>
        <p:spPr/>
        <p:txBody>
          <a:bodyPr/>
          <a:lstStyle/>
          <a:p>
            <a:pPr algn="l">
              <a:defRPr/>
            </a:pPr>
            <a:r>
              <a:rPr lang="en-US" altLang="en-US" sz="3200"/>
              <a:t>Hormonal contraception: Depot Medroxyprogesterone Acetate</a:t>
            </a:r>
          </a:p>
        </p:txBody>
      </p:sp>
      <p:sp>
        <p:nvSpPr>
          <p:cNvPr id="47107" name="Rectangle 3">
            <a:extLst>
              <a:ext uri="{FF2B5EF4-FFF2-40B4-BE49-F238E27FC236}">
                <a16:creationId xmlns:a16="http://schemas.microsoft.com/office/drawing/2014/main" id="{ADD094C8-A609-EA51-01D9-B714253826E7}"/>
              </a:ext>
            </a:extLst>
          </p:cNvPr>
          <p:cNvSpPr>
            <a:spLocks noGrp="1" noChangeArrowheads="1"/>
          </p:cNvSpPr>
          <p:nvPr>
            <p:ph idx="1"/>
          </p:nvPr>
        </p:nvSpPr>
        <p:spPr>
          <a:xfrm>
            <a:off x="838200" y="1891135"/>
            <a:ext cx="6477000" cy="4285828"/>
          </a:xfrm>
        </p:spPr>
        <p:txBody>
          <a:bodyPr>
            <a:normAutofit lnSpcReduction="10000"/>
          </a:bodyPr>
          <a:lstStyle/>
          <a:p>
            <a:pPr>
              <a:defRPr/>
            </a:pPr>
            <a:r>
              <a:rPr lang="en-US" altLang="en-US" sz="3200" dirty="0"/>
              <a:t>Controversies</a:t>
            </a:r>
          </a:p>
          <a:p>
            <a:pPr lvl="1">
              <a:defRPr/>
            </a:pPr>
            <a:r>
              <a:rPr lang="en-US" altLang="en-US" sz="2800" dirty="0"/>
              <a:t>Bone loss</a:t>
            </a:r>
          </a:p>
          <a:p>
            <a:pPr lvl="2">
              <a:defRPr/>
            </a:pPr>
            <a:r>
              <a:rPr lang="en-US" altLang="en-US" sz="2400" dirty="0"/>
              <a:t>Premenopausal women who us DMPA for up to 5 years, loss of bone mineral density associated with DMPA is reversed after stopping</a:t>
            </a:r>
          </a:p>
          <a:p>
            <a:pPr lvl="1">
              <a:defRPr/>
            </a:pPr>
            <a:r>
              <a:rPr lang="en-US" altLang="en-US" sz="2800" dirty="0"/>
              <a:t>Weight changes</a:t>
            </a:r>
          </a:p>
          <a:p>
            <a:pPr lvl="2">
              <a:defRPr/>
            </a:pPr>
            <a:r>
              <a:rPr lang="en-US" altLang="en-US" sz="2400" dirty="0"/>
              <a:t>More weight gain in overweight or obese people </a:t>
            </a:r>
          </a:p>
          <a:p>
            <a:pPr lvl="2">
              <a:defRPr/>
            </a:pPr>
            <a:r>
              <a:rPr lang="en-US" altLang="en-US" sz="2400" dirty="0"/>
              <a:t>Weight changes in after the first shot </a:t>
            </a:r>
            <a:r>
              <a:rPr lang="en-US" altLang="en-US" sz="2400" dirty="0">
                <a:sym typeface="Wingdings" pitchFamily="2" charset="2"/>
              </a:rPr>
              <a:t> most indicative of probability of future weight gain</a:t>
            </a:r>
            <a:endParaRPr lang="en-US" altLang="en-US" sz="2400" dirty="0"/>
          </a:p>
        </p:txBody>
      </p:sp>
      <p:pic>
        <p:nvPicPr>
          <p:cNvPr id="105476" name="Picture 7" descr="depo-provera_11489_4_big_1">
            <a:extLst>
              <a:ext uri="{FF2B5EF4-FFF2-40B4-BE49-F238E27FC236}">
                <a16:creationId xmlns:a16="http://schemas.microsoft.com/office/drawing/2014/main" id="{ACD1498E-46BA-8775-C559-A91708711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8011" y="2323515"/>
            <a:ext cx="4056680" cy="2743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5AD1-9F55-2B83-06F4-A656B904E99E}"/>
              </a:ext>
            </a:extLst>
          </p:cNvPr>
          <p:cNvSpPr>
            <a:spLocks noGrp="1"/>
          </p:cNvSpPr>
          <p:nvPr>
            <p:ph type="title"/>
          </p:nvPr>
        </p:nvSpPr>
        <p:spPr/>
        <p:txBody>
          <a:bodyPr/>
          <a:lstStyle/>
          <a:p>
            <a:r>
              <a:rPr lang="en-US" dirty="0"/>
              <a:t>Emergency contraception is an abortifacient</a:t>
            </a:r>
          </a:p>
        </p:txBody>
      </p:sp>
      <p:sp>
        <p:nvSpPr>
          <p:cNvPr id="3" name="Text Placeholder 2">
            <a:extLst>
              <a:ext uri="{FF2B5EF4-FFF2-40B4-BE49-F238E27FC236}">
                <a16:creationId xmlns:a16="http://schemas.microsoft.com/office/drawing/2014/main" id="{3864C4A9-1104-BF7B-27EA-83AA66EAE75E}"/>
              </a:ext>
            </a:extLst>
          </p:cNvPr>
          <p:cNvSpPr>
            <a:spLocks noGrp="1"/>
          </p:cNvSpPr>
          <p:nvPr>
            <p:ph type="body" idx="1"/>
          </p:nvPr>
        </p:nvSpPr>
        <p:spPr/>
        <p:txBody>
          <a:bodyPr>
            <a:normAutofit fontScale="92500" lnSpcReduction="20000"/>
          </a:bodyPr>
          <a:lstStyle/>
          <a:p>
            <a:pPr marL="457200" indent="-457200">
              <a:buAutoNum type="alphaUcPeriod"/>
            </a:pPr>
            <a:r>
              <a:rPr lang="en-US" dirty="0"/>
              <a:t>Myth</a:t>
            </a:r>
          </a:p>
          <a:p>
            <a:pPr marL="457200" indent="-457200">
              <a:buAutoNum type="alphaUcPeriod"/>
            </a:pPr>
            <a:r>
              <a:rPr lang="en-US" dirty="0"/>
              <a:t>Fact</a:t>
            </a:r>
          </a:p>
          <a:p>
            <a:pPr marL="457200" indent="-457200">
              <a:buAutoNum type="alphaUcPeriod"/>
            </a:pPr>
            <a:r>
              <a:rPr lang="en-US" dirty="0"/>
              <a:t>Depends</a:t>
            </a:r>
          </a:p>
          <a:p>
            <a:pPr marL="457200" indent="-457200">
              <a:buAutoNum type="alphaUcPeriod"/>
            </a:pPr>
            <a:r>
              <a:rPr lang="en-US" dirty="0"/>
              <a:t>Unsure</a:t>
            </a:r>
          </a:p>
          <a:p>
            <a:endParaRPr lang="en-US" dirty="0"/>
          </a:p>
        </p:txBody>
      </p:sp>
    </p:spTree>
    <p:extLst>
      <p:ext uri="{BB962C8B-B14F-4D97-AF65-F5344CB8AC3E}">
        <p14:creationId xmlns:p14="http://schemas.microsoft.com/office/powerpoint/2010/main" val="1466332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AA2D-555E-8DC5-E69F-8472E78D462C}"/>
              </a:ext>
            </a:extLst>
          </p:cNvPr>
          <p:cNvSpPr>
            <a:spLocks noGrp="1"/>
          </p:cNvSpPr>
          <p:nvPr>
            <p:ph type="title"/>
          </p:nvPr>
        </p:nvSpPr>
        <p:spPr/>
        <p:txBody>
          <a:bodyPr/>
          <a:lstStyle/>
          <a:p>
            <a:pPr algn="l">
              <a:defRPr/>
            </a:pPr>
            <a:r>
              <a:rPr lang="en-US" altLang="en-US"/>
              <a:t>Contraception in an emergency…</a:t>
            </a:r>
          </a:p>
        </p:txBody>
      </p:sp>
      <p:pic>
        <p:nvPicPr>
          <p:cNvPr id="182274" name="Content Placeholder 7" descr="nm_plan_b_070914_ms.jpg">
            <a:extLst>
              <a:ext uri="{FF2B5EF4-FFF2-40B4-BE49-F238E27FC236}">
                <a16:creationId xmlns:a16="http://schemas.microsoft.com/office/drawing/2014/main" id="{D0793E8E-9017-AD0D-AC4C-E8E5106033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981987" y="2444749"/>
            <a:ext cx="3472289" cy="2612645"/>
          </a:xfrm>
        </p:spPr>
      </p:pic>
      <p:pic>
        <p:nvPicPr>
          <p:cNvPr id="182275" name="Content Placeholder 8" descr="4684502278_d5d66683fe.jpg">
            <a:extLst>
              <a:ext uri="{FF2B5EF4-FFF2-40B4-BE49-F238E27FC236}">
                <a16:creationId xmlns:a16="http://schemas.microsoft.com/office/drawing/2014/main" id="{43F54EA4-E3C7-E246-6FBA-634218D0DBE9}"/>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t="-25838" b="-25838"/>
          <a:stretch>
            <a:fillRect/>
          </a:stretch>
        </p:blipFill>
        <p:spPr>
          <a:xfrm>
            <a:off x="8050185" y="1894596"/>
            <a:ext cx="3715731" cy="4012989"/>
          </a:xfrm>
        </p:spPr>
      </p:pic>
      <p:pic>
        <p:nvPicPr>
          <p:cNvPr id="182276" name="Picture 9" descr="paraguard-copper-t-iud-birth-control-method.jpg">
            <a:extLst>
              <a:ext uri="{FF2B5EF4-FFF2-40B4-BE49-F238E27FC236}">
                <a16:creationId xmlns:a16="http://schemas.microsoft.com/office/drawing/2014/main" id="{25A2EC98-A0EA-7C4D-E565-16E1CD5EB9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2115519"/>
            <a:ext cx="253365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984D7E7-2240-4A65-E5F6-AB551A9BA5A7}"/>
              </a:ext>
            </a:extLst>
          </p:cNvPr>
          <p:cNvSpPr>
            <a:spLocks noGrp="1" noChangeArrowheads="1"/>
          </p:cNvSpPr>
          <p:nvPr>
            <p:ph type="title"/>
          </p:nvPr>
        </p:nvSpPr>
        <p:spPr/>
        <p:txBody>
          <a:bodyPr>
            <a:normAutofit/>
          </a:bodyPr>
          <a:lstStyle/>
          <a:p>
            <a:pPr algn="l">
              <a:defRPr/>
            </a:pPr>
            <a:r>
              <a:rPr lang="en-US" sz="3800" dirty="0"/>
              <a:t>Emergency Contraception</a:t>
            </a:r>
            <a:endParaRPr lang="en-US" dirty="0">
              <a:ea typeface="+mj-ea"/>
              <a:cs typeface="+mj-cs"/>
            </a:endParaRPr>
          </a:p>
        </p:txBody>
      </p:sp>
      <p:sp>
        <p:nvSpPr>
          <p:cNvPr id="26627" name="Rectangle 3">
            <a:extLst>
              <a:ext uri="{FF2B5EF4-FFF2-40B4-BE49-F238E27FC236}">
                <a16:creationId xmlns:a16="http://schemas.microsoft.com/office/drawing/2014/main" id="{3DCB3BAA-A608-00B3-57CD-59D244D61DB0}"/>
              </a:ext>
            </a:extLst>
          </p:cNvPr>
          <p:cNvSpPr>
            <a:spLocks noGrp="1" noChangeArrowheads="1"/>
          </p:cNvSpPr>
          <p:nvPr>
            <p:ph idx="1"/>
          </p:nvPr>
        </p:nvSpPr>
        <p:spPr/>
        <p:txBody>
          <a:bodyPr/>
          <a:lstStyle/>
          <a:p>
            <a:pPr>
              <a:defRPr/>
            </a:pPr>
            <a:r>
              <a:rPr lang="en-US" dirty="0"/>
              <a:t>NOT </a:t>
            </a:r>
            <a:r>
              <a:rPr lang="en-US" dirty="0" err="1"/>
              <a:t>abortifacient</a:t>
            </a:r>
            <a:endParaRPr lang="en-US" dirty="0"/>
          </a:p>
          <a:p>
            <a:pPr>
              <a:defRPr/>
            </a:pPr>
            <a:r>
              <a:rPr lang="en-US" dirty="0"/>
              <a:t>Two </a:t>
            </a:r>
            <a:r>
              <a:rPr lang="en-US" u="sng" dirty="0"/>
              <a:t>ORAL</a:t>
            </a:r>
            <a:r>
              <a:rPr lang="en-US" dirty="0"/>
              <a:t> types:</a:t>
            </a:r>
          </a:p>
          <a:p>
            <a:pPr lvl="1">
              <a:defRPr/>
            </a:pPr>
            <a:r>
              <a:rPr lang="en-US" dirty="0" err="1"/>
              <a:t>Levonorgestrel</a:t>
            </a:r>
            <a:r>
              <a:rPr lang="en-US" dirty="0"/>
              <a:t> (Plan B </a:t>
            </a:r>
            <a:r>
              <a:rPr lang="en-US" dirty="0" err="1"/>
              <a:t>Onestep</a:t>
            </a:r>
            <a:r>
              <a:rPr lang="en-US" dirty="0"/>
              <a:t>, </a:t>
            </a:r>
            <a:r>
              <a:rPr lang="en-US" dirty="0" err="1"/>
              <a:t>NextChoice</a:t>
            </a:r>
            <a:r>
              <a:rPr lang="en-US" dirty="0"/>
              <a:t>)</a:t>
            </a:r>
          </a:p>
          <a:p>
            <a:pPr lvl="1">
              <a:defRPr/>
            </a:pPr>
            <a:r>
              <a:rPr lang="en-US" dirty="0" err="1"/>
              <a:t>Ulipristal</a:t>
            </a:r>
            <a:r>
              <a:rPr lang="en-US" dirty="0"/>
              <a:t> acetate (Ella)- </a:t>
            </a:r>
            <a:r>
              <a:rPr lang="en-US" b="1" dirty="0">
                <a:solidFill>
                  <a:schemeClr val="accent6"/>
                </a:solidFill>
              </a:rPr>
              <a:t>MORE EFFECTIVE</a:t>
            </a:r>
          </a:p>
          <a:p>
            <a:pPr>
              <a:defRPr/>
            </a:pPr>
            <a:r>
              <a:rPr lang="en-US" dirty="0"/>
              <a:t>Mechanism: disrupts or delays ovulation</a:t>
            </a:r>
          </a:p>
          <a:p>
            <a:pPr>
              <a:defRPr/>
            </a:pPr>
            <a:r>
              <a:rPr lang="en-US" dirty="0"/>
              <a:t>LNG EC Available OTC for all ages= Plan B </a:t>
            </a:r>
            <a:r>
              <a:rPr lang="en-US" dirty="0" err="1"/>
              <a:t>Onestep</a:t>
            </a:r>
            <a:endParaRPr lang="en-US" dirty="0"/>
          </a:p>
          <a:p>
            <a:pPr>
              <a:defRPr/>
            </a:pPr>
            <a:r>
              <a:rPr lang="en-US" dirty="0"/>
              <a:t>Ulipristal not available OTC</a:t>
            </a:r>
          </a:p>
          <a:p>
            <a:pPr>
              <a:defRPr/>
            </a:pPr>
            <a:r>
              <a:rPr lang="en-US" dirty="0"/>
              <a:t>Decreased Efficacy:  BMI &gt;25, timing, repeat UPT</a:t>
            </a:r>
          </a:p>
          <a:p>
            <a:pPr>
              <a:buFont typeface="Monotype Sorts" charset="0"/>
              <a:buChar char="l"/>
              <a:defRPr/>
            </a:pPr>
            <a:endParaRPr lang="en-US" b="0" dirty="0">
              <a:ea typeface="+mn-ea"/>
              <a:cs typeface="+mn-cs"/>
            </a:endParaRPr>
          </a:p>
        </p:txBody>
      </p:sp>
      <p:sp>
        <p:nvSpPr>
          <p:cNvPr id="184323" name="Rectangle 9">
            <a:extLst>
              <a:ext uri="{FF2B5EF4-FFF2-40B4-BE49-F238E27FC236}">
                <a16:creationId xmlns:a16="http://schemas.microsoft.com/office/drawing/2014/main" id="{F11E3167-8A0B-2FD3-D0EB-FCFAC76825A0}"/>
              </a:ext>
            </a:extLst>
          </p:cNvPr>
          <p:cNvSpPr>
            <a:spLocks noChangeArrowheads="1"/>
          </p:cNvSpPr>
          <p:nvPr/>
        </p:nvSpPr>
        <p:spPr bwMode="auto">
          <a:xfrm>
            <a:off x="1524001" y="27633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kumimoji="0" lang="en-US" altLang="en-US" sz="1800" b="0">
              <a:solidFill>
                <a:schemeClr val="tx1"/>
              </a:solidFill>
            </a:endParaRPr>
          </a:p>
        </p:txBody>
      </p:sp>
      <p:pic>
        <p:nvPicPr>
          <p:cNvPr id="184324" name="logo" descr="New ella® ulipristal acetate table 30mg: Extra time for extra prevention">
            <a:hlinkClick r:id="rId2"/>
            <a:extLst>
              <a:ext uri="{FF2B5EF4-FFF2-40B4-BE49-F238E27FC236}">
                <a16:creationId xmlns:a16="http://schemas.microsoft.com/office/drawing/2014/main" id="{CC1EA2CB-08E6-60C3-FAA5-A60C1306B9E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902484" y="2137827"/>
            <a:ext cx="2664726" cy="162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5" name="Picture 10" descr="Plan B One-Step (LEVONORGESTREL)">
            <a:hlinkClick r:id="rId5"/>
            <a:extLst>
              <a:ext uri="{FF2B5EF4-FFF2-40B4-BE49-F238E27FC236}">
                <a16:creationId xmlns:a16="http://schemas.microsoft.com/office/drawing/2014/main" id="{988C6E10-BCAC-307C-4DFF-F2D4C58E4C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6709" y="139513"/>
            <a:ext cx="2733357" cy="150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6" name="TextBox 1">
            <a:extLst>
              <a:ext uri="{FF2B5EF4-FFF2-40B4-BE49-F238E27FC236}">
                <a16:creationId xmlns:a16="http://schemas.microsoft.com/office/drawing/2014/main" id="{5CE576D6-70F9-3CB7-9675-FCF9F6847772}"/>
              </a:ext>
            </a:extLst>
          </p:cNvPr>
          <p:cNvSpPr txBox="1">
            <a:spLocks noChangeArrowheads="1"/>
          </p:cNvSpPr>
          <p:nvPr/>
        </p:nvSpPr>
        <p:spPr bwMode="auto">
          <a:xfrm>
            <a:off x="6856709" y="6323779"/>
            <a:ext cx="525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kumimoji="0" lang="en-US" altLang="en-US" sz="1800" b="0">
                <a:solidFill>
                  <a:schemeClr val="tx1"/>
                </a:solidFill>
              </a:rPr>
              <a:t>Glasier </a:t>
            </a:r>
            <a:r>
              <a:rPr kumimoji="0" lang="en-US" altLang="en-US" sz="1800" b="0" i="1">
                <a:solidFill>
                  <a:schemeClr val="tx1"/>
                </a:solidFill>
              </a:rPr>
              <a:t>Contraception  (84) 2011; 363-367</a:t>
            </a:r>
            <a:endParaRPr kumimoji="0" lang="en-US" altLang="en-US" sz="1800" b="0">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57" name="Rectangle 25">
            <a:extLst>
              <a:ext uri="{FF2B5EF4-FFF2-40B4-BE49-F238E27FC236}">
                <a16:creationId xmlns:a16="http://schemas.microsoft.com/office/drawing/2014/main" id="{85372A7B-511A-83A6-ACC4-2CD35A5ED4D5}"/>
              </a:ext>
            </a:extLst>
          </p:cNvPr>
          <p:cNvSpPr>
            <a:spLocks noGrp="1" noChangeArrowheads="1"/>
          </p:cNvSpPr>
          <p:nvPr>
            <p:ph type="title"/>
          </p:nvPr>
        </p:nvSpPr>
        <p:spPr/>
        <p:txBody>
          <a:bodyPr/>
          <a:lstStyle/>
          <a:p>
            <a:pPr>
              <a:defRPr/>
            </a:pPr>
            <a:r>
              <a:rPr lang="en-US" altLang="en-US" sz="3600" dirty="0"/>
              <a:t>EC: Levonorgestrel vs. Ulipristal</a:t>
            </a:r>
          </a:p>
        </p:txBody>
      </p:sp>
      <p:graphicFrame>
        <p:nvGraphicFramePr>
          <p:cNvPr id="197709" name="Group 77">
            <a:extLst>
              <a:ext uri="{FF2B5EF4-FFF2-40B4-BE49-F238E27FC236}">
                <a16:creationId xmlns:a16="http://schemas.microsoft.com/office/drawing/2014/main" id="{F28DAF4D-DDD0-1704-9569-BA7BC15B7C6A}"/>
              </a:ext>
            </a:extLst>
          </p:cNvPr>
          <p:cNvGraphicFramePr>
            <a:graphicFrameLocks noGrp="1"/>
          </p:cNvGraphicFramePr>
          <p:nvPr>
            <p:ph idx="4294967295"/>
            <p:extLst>
              <p:ext uri="{D42A27DB-BD31-4B8C-83A1-F6EECF244321}">
                <p14:modId xmlns:p14="http://schemas.microsoft.com/office/powerpoint/2010/main" val="2144476852"/>
              </p:ext>
            </p:extLst>
          </p:nvPr>
        </p:nvGraphicFramePr>
        <p:xfrm>
          <a:off x="966707" y="1710567"/>
          <a:ext cx="10258585" cy="5086966"/>
        </p:xfrm>
        <a:graphic>
          <a:graphicData uri="http://schemas.openxmlformats.org/drawingml/2006/table">
            <a:tbl>
              <a:tblPr/>
              <a:tblGrid>
                <a:gridCol w="3077576">
                  <a:extLst>
                    <a:ext uri="{9D8B030D-6E8A-4147-A177-3AD203B41FA5}">
                      <a16:colId xmlns:a16="http://schemas.microsoft.com/office/drawing/2014/main" val="20000"/>
                    </a:ext>
                  </a:extLst>
                </a:gridCol>
                <a:gridCol w="3450615">
                  <a:extLst>
                    <a:ext uri="{9D8B030D-6E8A-4147-A177-3AD203B41FA5}">
                      <a16:colId xmlns:a16="http://schemas.microsoft.com/office/drawing/2014/main" val="20001"/>
                    </a:ext>
                  </a:extLst>
                </a:gridCol>
                <a:gridCol w="3730394">
                  <a:extLst>
                    <a:ext uri="{9D8B030D-6E8A-4147-A177-3AD203B41FA5}">
                      <a16:colId xmlns:a16="http://schemas.microsoft.com/office/drawing/2014/main" val="20002"/>
                    </a:ext>
                  </a:extLst>
                </a:gridCol>
              </a:tblGrid>
              <a:tr h="911224">
                <a:tc>
                  <a:txBody>
                    <a:bodyPr/>
                    <a:lstStyle>
                      <a:lvl1pPr>
                        <a:spcBef>
                          <a:spcPct val="20000"/>
                        </a:spcBef>
                        <a:buClr>
                          <a:srgbClr val="FFFF66"/>
                        </a:buClr>
                        <a:buSzPct val="70000"/>
                        <a:buFont typeface="Monotype Sorts" pitchFamily="2" charset="2"/>
                        <a:defRPr kumimoji="1" sz="28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defRPr kumimoji="1" sz="24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defRPr kumimoji="1" sz="20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defRPr kumimoji="1"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endParaRPr kumimoji="1" lang="en-US" alt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endParaRP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FF66"/>
                        </a:buClr>
                        <a:buSzPct val="70000"/>
                        <a:buFont typeface="Monotype Sorts" pitchFamily="2" charset="2"/>
                        <a:defRPr kumimoji="1" sz="28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defRPr kumimoji="1" sz="24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defRPr kumimoji="1" sz="20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defRPr kumimoji="1"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8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Levonorgestrel</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FF66"/>
                        </a:buClr>
                        <a:buSzPct val="70000"/>
                        <a:buFont typeface="Monotype Sorts" pitchFamily="2" charset="2"/>
                        <a:defRPr kumimoji="1" sz="28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defRPr kumimoji="1" sz="24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defRPr kumimoji="1" sz="20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defRPr kumimoji="1"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Ulipristal  </a:t>
                      </a:r>
                    </a:p>
                    <a:p>
                      <a:pPr marL="0" marR="0" lvl="0" indent="0" algn="ctr"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(more effective)</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7929">
                <a:tc>
                  <a:txBody>
                    <a:bodyPr/>
                    <a:lstStyle>
                      <a:lvl1pPr>
                        <a:spcBef>
                          <a:spcPct val="20000"/>
                        </a:spcBef>
                        <a:buClr>
                          <a:srgbClr val="FFFF66"/>
                        </a:buClr>
                        <a:buSzPct val="70000"/>
                        <a:buFont typeface="Monotype Sorts" pitchFamily="2" charset="2"/>
                        <a:defRPr kumimoji="1" sz="28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defRPr kumimoji="1" sz="24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defRPr kumimoji="1" sz="20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defRPr kumimoji="1"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Hormone type</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FF66"/>
                        </a:buClr>
                        <a:buSzPct val="70000"/>
                        <a:buFont typeface="Monotype Sorts" pitchFamily="2" charset="2"/>
                        <a:defRPr kumimoji="1" sz="28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defRPr kumimoji="1" sz="24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defRPr kumimoji="1" sz="20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defRPr kumimoji="1"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Progestin</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FF66"/>
                        </a:buClr>
                        <a:buSzPct val="70000"/>
                        <a:buFont typeface="Monotype Sorts" pitchFamily="2" charset="2"/>
                        <a:defRPr kumimoji="1" sz="28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defRPr kumimoji="1" sz="24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defRPr kumimoji="1" sz="20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defRPr kumimoji="1"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Anti-progestin</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0282">
                <a:tc>
                  <a:txBody>
                    <a:bodyPr/>
                    <a:lstStyle>
                      <a:lvl1pPr>
                        <a:spcBef>
                          <a:spcPct val="20000"/>
                        </a:spcBef>
                        <a:buClr>
                          <a:srgbClr val="FFFF66"/>
                        </a:buClr>
                        <a:buSzPct val="70000"/>
                        <a:buFont typeface="Monotype Sorts" pitchFamily="2" charset="2"/>
                        <a:defRPr kumimoji="1" sz="28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defRPr kumimoji="1" sz="24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defRPr kumimoji="1" sz="20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defRPr kumimoji="1"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Dose</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FF66"/>
                        </a:buClr>
                        <a:buSzPct val="70000"/>
                        <a:buFont typeface="Monotype Sorts" pitchFamily="2" charset="2"/>
                        <a:defRPr kumimoji="1" sz="28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defRPr kumimoji="1" sz="24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defRPr kumimoji="1" sz="20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defRPr kumimoji="1"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1.5 mg once</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FF66"/>
                        </a:buClr>
                        <a:buSzPct val="70000"/>
                        <a:buFont typeface="Monotype Sorts" pitchFamily="2" charset="2"/>
                        <a:defRPr kumimoji="1" sz="28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defRPr kumimoji="1" sz="24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defRPr kumimoji="1" sz="20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defRPr kumimoji="1"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30mg once</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4286">
                <a:tc>
                  <a:txBody>
                    <a:bodyPr/>
                    <a:lstStyle>
                      <a:lvl1pPr>
                        <a:spcBef>
                          <a:spcPct val="20000"/>
                        </a:spcBef>
                        <a:buClr>
                          <a:srgbClr val="FFFF66"/>
                        </a:buClr>
                        <a:buSzPct val="70000"/>
                        <a:buFont typeface="Monotype Sorts" pitchFamily="2" charset="2"/>
                        <a:defRPr kumimoji="1" sz="28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defRPr kumimoji="1" sz="24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defRPr kumimoji="1" sz="20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defRPr kumimoji="1"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Timeframe</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FF66"/>
                        </a:buClr>
                        <a:buSzPct val="70000"/>
                        <a:buFont typeface="Monotype Sorts" pitchFamily="2" charset="2"/>
                        <a:defRPr kumimoji="1" sz="28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defRPr kumimoji="1" sz="24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defRPr kumimoji="1" sz="20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defRPr kumimoji="1"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Within 72hrs (120hrs)</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FF66"/>
                        </a:buClr>
                        <a:buSzPct val="70000"/>
                        <a:buFont typeface="Monotype Sorts" pitchFamily="2" charset="2"/>
                        <a:defRPr kumimoji="1" sz="28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defRPr kumimoji="1" sz="24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defRPr kumimoji="1" sz="20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defRPr kumimoji="1"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Within 120hrs</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01365">
                <a:tc>
                  <a:txBody>
                    <a:bodyPr/>
                    <a:lstStyle>
                      <a:lvl1pPr>
                        <a:spcBef>
                          <a:spcPct val="20000"/>
                        </a:spcBef>
                        <a:buClr>
                          <a:srgbClr val="FFFF66"/>
                        </a:buClr>
                        <a:buSzPct val="70000"/>
                        <a:buFont typeface="Monotype Sorts" pitchFamily="2" charset="2"/>
                        <a:defRPr kumimoji="1" sz="28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defRPr kumimoji="1" sz="24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defRPr kumimoji="1" sz="20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defRPr kumimoji="1"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Effectiveness</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FF66"/>
                        </a:buClr>
                        <a:buSzPct val="70000"/>
                        <a:buFont typeface="Monotype Sorts" pitchFamily="2" charset="2"/>
                        <a:defRPr kumimoji="1" sz="28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defRPr kumimoji="1" sz="24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defRPr kumimoji="1" sz="20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defRPr kumimoji="1"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Decreases </a:t>
                      </a:r>
                    </a:p>
                    <a:p>
                      <a:pPr marL="0" marR="0" lvl="0" indent="0" algn="l"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with time, BMI, cycle day</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FF66"/>
                        </a:buClr>
                        <a:buSzPct val="70000"/>
                        <a:buFont typeface="Monotype Sorts" pitchFamily="2" charset="2"/>
                        <a:defRPr kumimoji="1" sz="28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defRPr kumimoji="1" sz="24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defRPr kumimoji="1" sz="20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defRPr kumimoji="1"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Does NOT decrease with time, but with BMI &gt;35</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53117">
                <a:tc>
                  <a:txBody>
                    <a:bodyPr/>
                    <a:lstStyle>
                      <a:lvl1pPr>
                        <a:spcBef>
                          <a:spcPct val="20000"/>
                        </a:spcBef>
                        <a:buClr>
                          <a:srgbClr val="FFFF66"/>
                        </a:buClr>
                        <a:buSzPct val="70000"/>
                        <a:buFont typeface="Monotype Sorts" pitchFamily="2" charset="2"/>
                        <a:defRPr kumimoji="1" sz="28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defRPr kumimoji="1" sz="24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defRPr kumimoji="1" sz="20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defRPr kumimoji="1"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Availability</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FF66"/>
                        </a:buClr>
                        <a:buSzPct val="70000"/>
                        <a:buFont typeface="Monotype Sorts" pitchFamily="2" charset="2"/>
                        <a:defRPr kumimoji="1" sz="28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defRPr kumimoji="1" sz="24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defRPr kumimoji="1" sz="20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defRPr kumimoji="1"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OTC for Onestep</a:t>
                      </a:r>
                    </a:p>
                    <a:p>
                      <a:pPr marL="0" marR="0" lvl="0" indent="0" algn="l"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Generics= rx</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FF66"/>
                        </a:buClr>
                        <a:buSzPct val="70000"/>
                        <a:buFont typeface="Monotype Sorts" pitchFamily="2" charset="2"/>
                        <a:defRPr kumimoji="1" sz="28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defRPr kumimoji="1" sz="24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defRPr kumimoji="1" sz="20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defRPr kumimoji="1"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defRPr kumimoji="1" b="1">
                          <a:solidFill>
                            <a:srgbClr val="FFFFFF"/>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FFFF66"/>
                        </a:buClr>
                        <a:buSzPct val="70000"/>
                        <a:buFont typeface="Monotype Sorts" pitchFamily="2" charset="2"/>
                        <a:buNone/>
                        <a:tabLst/>
                      </a:pPr>
                      <a:r>
                        <a:rPr kumimoji="1"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ＭＳ Ｐゴシック" panose="020B0600070205080204" pitchFamily="34" charset="-128"/>
                          <a:cs typeface="Calibri" panose="020F0502020204030204" pitchFamily="34" charset="0"/>
                        </a:rPr>
                        <a:t>Rx only</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F9A0F3D9-3A76-3DEC-7A97-C86B55E224D4}"/>
              </a:ext>
            </a:extLst>
          </p:cNvPr>
          <p:cNvSpPr>
            <a:spLocks noGrp="1" noChangeArrowheads="1"/>
          </p:cNvSpPr>
          <p:nvPr>
            <p:ph type="title"/>
          </p:nvPr>
        </p:nvSpPr>
        <p:spPr/>
        <p:txBody>
          <a:bodyPr>
            <a:normAutofit/>
          </a:bodyPr>
          <a:lstStyle/>
          <a:p>
            <a:pPr algn="l">
              <a:defRPr/>
            </a:pPr>
            <a:r>
              <a:rPr lang="en-US" altLang="en-US" dirty="0"/>
              <a:t>Non-oral Emergency Contraception</a:t>
            </a:r>
          </a:p>
        </p:txBody>
      </p:sp>
      <p:sp>
        <p:nvSpPr>
          <p:cNvPr id="60419" name="Rectangle 3">
            <a:extLst>
              <a:ext uri="{FF2B5EF4-FFF2-40B4-BE49-F238E27FC236}">
                <a16:creationId xmlns:a16="http://schemas.microsoft.com/office/drawing/2014/main" id="{0FFCD9F9-BF41-414A-7C1E-6E216BCDC58E}"/>
              </a:ext>
            </a:extLst>
          </p:cNvPr>
          <p:cNvSpPr>
            <a:spLocks noGrp="1" noChangeArrowheads="1"/>
          </p:cNvSpPr>
          <p:nvPr>
            <p:ph idx="1"/>
          </p:nvPr>
        </p:nvSpPr>
        <p:spPr/>
        <p:txBody>
          <a:bodyPr/>
          <a:lstStyle/>
          <a:p>
            <a:pPr>
              <a:defRPr/>
            </a:pPr>
            <a:r>
              <a:rPr lang="en-US" altLang="en-US" sz="3000" dirty="0"/>
              <a:t>The </a:t>
            </a:r>
            <a:r>
              <a:rPr lang="en-US" altLang="en-US" sz="3000" dirty="0">
                <a:solidFill>
                  <a:schemeClr val="accent6"/>
                </a:solidFill>
              </a:rPr>
              <a:t>copper IUD </a:t>
            </a:r>
            <a:r>
              <a:rPr lang="en-US" altLang="en-US" sz="3000" dirty="0"/>
              <a:t>and </a:t>
            </a:r>
            <a:r>
              <a:rPr lang="en-US" altLang="en-US" sz="3000" dirty="0">
                <a:solidFill>
                  <a:schemeClr val="accent6"/>
                </a:solidFill>
              </a:rPr>
              <a:t>LNG IUD!</a:t>
            </a:r>
          </a:p>
          <a:p>
            <a:pPr>
              <a:defRPr/>
            </a:pPr>
            <a:r>
              <a:rPr lang="en-US" altLang="en-US" sz="3000" dirty="0"/>
              <a:t>Inhibits fertilization &amp; implantation</a:t>
            </a:r>
          </a:p>
          <a:p>
            <a:pPr>
              <a:defRPr/>
            </a:pPr>
            <a:r>
              <a:rPr lang="en-US" altLang="en-US" sz="3000" dirty="0"/>
              <a:t>Inserted up to 5 days after intercourse</a:t>
            </a:r>
          </a:p>
          <a:p>
            <a:pPr>
              <a:defRPr/>
            </a:pPr>
            <a:r>
              <a:rPr lang="en-US" altLang="en-US" sz="3000" dirty="0"/>
              <a:t>Reduces risk of pregnancy by 99%</a:t>
            </a:r>
          </a:p>
          <a:p>
            <a:pPr>
              <a:defRPr/>
            </a:pPr>
            <a:r>
              <a:rPr lang="en-US" altLang="en-US" sz="3000" dirty="0"/>
              <a:t>Can then be used for on-going contraception</a:t>
            </a:r>
          </a:p>
        </p:txBody>
      </p:sp>
      <p:graphicFrame>
        <p:nvGraphicFramePr>
          <p:cNvPr id="187395" name="Object 5">
            <a:extLst>
              <a:ext uri="{FF2B5EF4-FFF2-40B4-BE49-F238E27FC236}">
                <a16:creationId xmlns:a16="http://schemas.microsoft.com/office/drawing/2014/main" id="{122EDA66-BC63-E35A-5A7F-BA8F8AA83630}"/>
              </a:ext>
            </a:extLst>
          </p:cNvPr>
          <p:cNvGraphicFramePr>
            <a:graphicFrameLocks noChangeAspect="1"/>
          </p:cNvGraphicFramePr>
          <p:nvPr>
            <p:extLst>
              <p:ext uri="{D42A27DB-BD31-4B8C-83A1-F6EECF244321}">
                <p14:modId xmlns:p14="http://schemas.microsoft.com/office/powerpoint/2010/main" val="1014110718"/>
              </p:ext>
            </p:extLst>
          </p:nvPr>
        </p:nvGraphicFramePr>
        <p:xfrm>
          <a:off x="9075070" y="1891135"/>
          <a:ext cx="2619693" cy="3249478"/>
        </p:xfrm>
        <a:graphic>
          <a:graphicData uri="http://schemas.openxmlformats.org/presentationml/2006/ole">
            <mc:AlternateContent xmlns:mc="http://schemas.openxmlformats.org/markup-compatibility/2006">
              <mc:Choice xmlns:v="urn:schemas-microsoft-com:vml" Requires="v">
                <p:oleObj name="Image" r:id="rId3" imgW="1397000" imgH="1733550" progId="PhotoDeluxeBusiness.Image.1">
                  <p:embed/>
                </p:oleObj>
              </mc:Choice>
              <mc:Fallback>
                <p:oleObj name="Image" r:id="rId3" imgW="1397000" imgH="1733550" progId="PhotoDeluxeBusiness.Image.1">
                  <p:embed/>
                  <p:pic>
                    <p:nvPicPr>
                      <p:cNvPr id="187395" name="Object 5">
                        <a:extLst>
                          <a:ext uri="{FF2B5EF4-FFF2-40B4-BE49-F238E27FC236}">
                            <a16:creationId xmlns:a16="http://schemas.microsoft.com/office/drawing/2014/main" id="{122EDA66-BC63-E35A-5A7F-BA8F8AA83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5070" y="1891135"/>
                        <a:ext cx="2619693" cy="3249478"/>
                      </a:xfrm>
                      <a:prstGeom prst="rect">
                        <a:avLst/>
                      </a:prstGeom>
                      <a:noFill/>
                      <a:ln>
                        <a:noFill/>
                      </a:ln>
                      <a:effec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660292-F872-138F-866E-57437A3FC487}"/>
              </a:ext>
            </a:extLst>
          </p:cNvPr>
          <p:cNvSpPr>
            <a:spLocks noGrp="1"/>
          </p:cNvSpPr>
          <p:nvPr>
            <p:ph type="title"/>
          </p:nvPr>
        </p:nvSpPr>
        <p:spPr/>
        <p:txBody>
          <a:bodyPr/>
          <a:lstStyle/>
          <a:p>
            <a:r>
              <a:rPr lang="en-US" dirty="0"/>
              <a:t>The monthly vaginal ring can be inserted for 4 weeks</a:t>
            </a:r>
          </a:p>
        </p:txBody>
      </p:sp>
      <p:sp>
        <p:nvSpPr>
          <p:cNvPr id="5" name="Text Placeholder 4">
            <a:extLst>
              <a:ext uri="{FF2B5EF4-FFF2-40B4-BE49-F238E27FC236}">
                <a16:creationId xmlns:a16="http://schemas.microsoft.com/office/drawing/2014/main" id="{B742A835-1638-3408-F2AD-A04CF692F993}"/>
              </a:ext>
            </a:extLst>
          </p:cNvPr>
          <p:cNvSpPr>
            <a:spLocks noGrp="1"/>
          </p:cNvSpPr>
          <p:nvPr>
            <p:ph type="body" idx="1"/>
          </p:nvPr>
        </p:nvSpPr>
        <p:spPr/>
        <p:txBody>
          <a:bodyPr>
            <a:normAutofit fontScale="92500" lnSpcReduction="20000"/>
          </a:bodyPr>
          <a:lstStyle/>
          <a:p>
            <a:pPr marL="457200" indent="-457200">
              <a:buAutoNum type="alphaUcPeriod"/>
            </a:pPr>
            <a:r>
              <a:rPr lang="en-US" dirty="0"/>
              <a:t>Myth</a:t>
            </a:r>
          </a:p>
          <a:p>
            <a:pPr marL="457200" indent="-457200">
              <a:buAutoNum type="alphaUcPeriod"/>
            </a:pPr>
            <a:r>
              <a:rPr lang="en-US" dirty="0"/>
              <a:t>Fact</a:t>
            </a:r>
          </a:p>
          <a:p>
            <a:pPr marL="457200" indent="-457200">
              <a:buAutoNum type="alphaUcPeriod"/>
            </a:pPr>
            <a:r>
              <a:rPr lang="en-US" dirty="0"/>
              <a:t>Depends</a:t>
            </a:r>
          </a:p>
          <a:p>
            <a:pPr marL="457200" indent="-457200">
              <a:buAutoNum type="alphaUcPeriod"/>
            </a:pPr>
            <a:r>
              <a:rPr lang="en-US" dirty="0"/>
              <a:t>Unsure</a:t>
            </a:r>
          </a:p>
        </p:txBody>
      </p:sp>
    </p:spTree>
    <p:extLst>
      <p:ext uri="{BB962C8B-B14F-4D97-AF65-F5344CB8AC3E}">
        <p14:creationId xmlns:p14="http://schemas.microsoft.com/office/powerpoint/2010/main" val="1546376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80CF9732-DB56-F769-59ED-EF674D2EA495}"/>
              </a:ext>
            </a:extLst>
          </p:cNvPr>
          <p:cNvSpPr>
            <a:spLocks noGrp="1" noChangeArrowheads="1"/>
          </p:cNvSpPr>
          <p:nvPr>
            <p:ph type="title"/>
          </p:nvPr>
        </p:nvSpPr>
        <p:spPr/>
        <p:txBody>
          <a:bodyPr/>
          <a:lstStyle/>
          <a:p>
            <a:pPr>
              <a:defRPr/>
            </a:pPr>
            <a:r>
              <a:rPr lang="en-US" sz="3800" dirty="0"/>
              <a:t>CHC: Monthly Vaginal Contraceptive Ring- </a:t>
            </a:r>
            <a:r>
              <a:rPr lang="en-US" sz="3800" dirty="0" err="1"/>
              <a:t>NuvaRing</a:t>
            </a:r>
            <a:endParaRPr lang="en-US" sz="3800" baseline="30000" dirty="0"/>
          </a:p>
        </p:txBody>
      </p:sp>
      <p:sp>
        <p:nvSpPr>
          <p:cNvPr id="83971" name="Rectangle 3">
            <a:extLst>
              <a:ext uri="{FF2B5EF4-FFF2-40B4-BE49-F238E27FC236}">
                <a16:creationId xmlns:a16="http://schemas.microsoft.com/office/drawing/2014/main" id="{CF7C4A95-3405-E325-EB7C-6D0C14F5711C}"/>
              </a:ext>
            </a:extLst>
          </p:cNvPr>
          <p:cNvSpPr>
            <a:spLocks noGrp="1" noChangeArrowheads="1"/>
          </p:cNvSpPr>
          <p:nvPr>
            <p:ph idx="1"/>
          </p:nvPr>
        </p:nvSpPr>
        <p:spPr/>
        <p:txBody>
          <a:bodyPr>
            <a:normAutofit/>
          </a:bodyPr>
          <a:lstStyle/>
          <a:p>
            <a:pPr>
              <a:defRPr/>
            </a:pPr>
            <a:r>
              <a:rPr lang="en-US" dirty="0">
                <a:ea typeface="ＭＳ Ｐゴシック" charset="0"/>
                <a:cs typeface="ＭＳ Ｐゴシック" charset="0"/>
              </a:rPr>
              <a:t>Ethylene vinyl ring for intravaginal release </a:t>
            </a:r>
          </a:p>
          <a:p>
            <a:pPr lvl="1">
              <a:defRPr/>
            </a:pPr>
            <a:r>
              <a:rPr lang="en-US" dirty="0">
                <a:ea typeface="ＭＳ Ｐゴシック" charset="0"/>
              </a:rPr>
              <a:t> Etonogestrel  120 </a:t>
            </a:r>
            <a:r>
              <a:rPr lang="en-US" dirty="0">
                <a:ea typeface="ＭＳ Ｐゴシック" charset="0"/>
                <a:sym typeface="Symbol" charset="0"/>
              </a:rPr>
              <a:t></a:t>
            </a:r>
            <a:r>
              <a:rPr lang="en-US" dirty="0">
                <a:ea typeface="ＭＳ Ｐゴシック" charset="0"/>
              </a:rPr>
              <a:t>g/day</a:t>
            </a:r>
          </a:p>
          <a:p>
            <a:pPr lvl="1">
              <a:defRPr/>
            </a:pPr>
            <a:r>
              <a:rPr lang="en-US" dirty="0">
                <a:ea typeface="ＭＳ Ｐゴシック" charset="0"/>
              </a:rPr>
              <a:t> Ethinyl estradiol  15 </a:t>
            </a:r>
            <a:r>
              <a:rPr lang="en-US" dirty="0">
                <a:ea typeface="ＭＳ Ｐゴシック" charset="0"/>
                <a:sym typeface="Symbol" charset="0"/>
              </a:rPr>
              <a:t></a:t>
            </a:r>
            <a:r>
              <a:rPr lang="en-US" dirty="0">
                <a:ea typeface="ＭＳ Ｐゴシック" charset="0"/>
              </a:rPr>
              <a:t>g/day</a:t>
            </a:r>
          </a:p>
          <a:p>
            <a:pPr>
              <a:defRPr/>
            </a:pPr>
            <a:r>
              <a:rPr lang="en-US" dirty="0">
                <a:ea typeface="ＭＳ Ｐゴシック" charset="0"/>
                <a:cs typeface="ＭＳ Ｐゴシック" charset="0"/>
              </a:rPr>
              <a:t>Mechanism: Inhibits ovulation</a:t>
            </a:r>
          </a:p>
          <a:p>
            <a:pPr>
              <a:defRPr/>
            </a:pPr>
            <a:r>
              <a:rPr lang="en-US" dirty="0">
                <a:ea typeface="ＭＳ Ｐゴシック" charset="0"/>
                <a:cs typeface="ＭＳ Ｐゴシック" charset="0"/>
              </a:rPr>
              <a:t>How to use:</a:t>
            </a:r>
          </a:p>
          <a:p>
            <a:pPr lvl="1">
              <a:defRPr/>
            </a:pPr>
            <a:r>
              <a:rPr lang="en-US" dirty="0">
                <a:ea typeface="ＭＳ Ｐゴシック" charset="0"/>
                <a:cs typeface="ＭＳ Ｐゴシック" charset="0"/>
              </a:rPr>
              <a:t>Leave in for 3 weeks, then remove for 1 week, withdrawal bleed; insert new ring</a:t>
            </a:r>
          </a:p>
          <a:p>
            <a:pPr marL="914400" lvl="2" indent="0">
              <a:buNone/>
              <a:defRPr/>
            </a:pPr>
            <a:r>
              <a:rPr lang="en-US" dirty="0">
                <a:ea typeface="ＭＳ Ｐゴシック" charset="0"/>
                <a:cs typeface="ＭＳ Ｐゴシック" charset="0"/>
              </a:rPr>
              <a:t>OR</a:t>
            </a:r>
          </a:p>
          <a:p>
            <a:pPr lvl="1">
              <a:defRPr/>
            </a:pPr>
            <a:r>
              <a:rPr lang="en-US" dirty="0">
                <a:ea typeface="ＭＳ Ｐゴシック" charset="0"/>
                <a:cs typeface="ＭＳ Ｐゴシック" charset="0"/>
              </a:rPr>
              <a:t>Continuously: remove every 4 weeks</a:t>
            </a:r>
          </a:p>
          <a:p>
            <a:pPr lvl="2">
              <a:defRPr/>
            </a:pPr>
            <a:r>
              <a:rPr lang="en-US" dirty="0">
                <a:ea typeface="ＭＳ Ｐゴシック" charset="0"/>
                <a:cs typeface="ＭＳ Ｐゴシック" charset="0"/>
              </a:rPr>
              <a:t>35 days of hormone </a:t>
            </a:r>
          </a:p>
          <a:p>
            <a:pPr lvl="2">
              <a:defRPr/>
            </a:pPr>
            <a:endParaRPr lang="en-US" dirty="0">
              <a:ea typeface="ＭＳ Ｐゴシック" charset="0"/>
              <a:cs typeface="ＭＳ Ｐゴシック" charset="0"/>
            </a:endParaRPr>
          </a:p>
          <a:p>
            <a:pPr marL="0" indent="0">
              <a:buNone/>
              <a:defRPr/>
            </a:pPr>
            <a:endParaRPr lang="en-US" dirty="0">
              <a:ea typeface="ＭＳ Ｐゴシック" charset="0"/>
              <a:cs typeface="ＭＳ Ｐゴシック" charset="0"/>
            </a:endParaRPr>
          </a:p>
        </p:txBody>
      </p:sp>
      <p:graphicFrame>
        <p:nvGraphicFramePr>
          <p:cNvPr id="123907" name="Object 4">
            <a:extLst>
              <a:ext uri="{FF2B5EF4-FFF2-40B4-BE49-F238E27FC236}">
                <a16:creationId xmlns:a16="http://schemas.microsoft.com/office/drawing/2014/main" id="{B03733CF-44CF-65E1-FE7D-693FF82950BC}"/>
              </a:ext>
            </a:extLst>
          </p:cNvPr>
          <p:cNvGraphicFramePr>
            <a:graphicFrameLocks noChangeAspect="1"/>
          </p:cNvGraphicFramePr>
          <p:nvPr>
            <p:extLst>
              <p:ext uri="{D42A27DB-BD31-4B8C-83A1-F6EECF244321}">
                <p14:modId xmlns:p14="http://schemas.microsoft.com/office/powerpoint/2010/main" val="3766584614"/>
              </p:ext>
            </p:extLst>
          </p:nvPr>
        </p:nvGraphicFramePr>
        <p:xfrm>
          <a:off x="8915400" y="4795837"/>
          <a:ext cx="2432050" cy="1695450"/>
        </p:xfrm>
        <a:graphic>
          <a:graphicData uri="http://schemas.openxmlformats.org/presentationml/2006/ole">
            <mc:AlternateContent xmlns:mc="http://schemas.openxmlformats.org/markup-compatibility/2006">
              <mc:Choice xmlns:v="urn:schemas-microsoft-com:vml" Requires="v">
                <p:oleObj name="Photo Editor Photo" r:id="rId3" imgW="901700" imgH="628650" progId="MSPhotoEd.3">
                  <p:embed/>
                </p:oleObj>
              </mc:Choice>
              <mc:Fallback>
                <p:oleObj name="Photo Editor Photo" r:id="rId3" imgW="901700" imgH="628650" progId="MSPhotoEd.3">
                  <p:embed/>
                  <p:pic>
                    <p:nvPicPr>
                      <p:cNvPr id="123907" name="Object 4">
                        <a:extLst>
                          <a:ext uri="{FF2B5EF4-FFF2-40B4-BE49-F238E27FC236}">
                            <a16:creationId xmlns:a16="http://schemas.microsoft.com/office/drawing/2014/main" id="{B03733CF-44CF-65E1-FE7D-693FF82950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400" y="4795837"/>
                        <a:ext cx="24320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3908" name="Text Box 5">
            <a:extLst>
              <a:ext uri="{FF2B5EF4-FFF2-40B4-BE49-F238E27FC236}">
                <a16:creationId xmlns:a16="http://schemas.microsoft.com/office/drawing/2014/main" id="{015A5A64-7F56-B44F-DB7A-5DBAE50F0979}"/>
              </a:ext>
            </a:extLst>
          </p:cNvPr>
          <p:cNvSpPr txBox="1">
            <a:spLocks noChangeArrowheads="1"/>
          </p:cNvSpPr>
          <p:nvPr/>
        </p:nvSpPr>
        <p:spPr bwMode="auto">
          <a:xfrm>
            <a:off x="8915400" y="6491287"/>
            <a:ext cx="271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kumimoji="0" lang="en-US" altLang="en-US" sz="1800" b="0" dirty="0">
                <a:solidFill>
                  <a:schemeClr val="tx1"/>
                </a:solidFill>
              </a:rPr>
              <a:t>FDA approved Oct. 2001</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1B1205-B4B8-44E3-645D-E048F3D843CC}"/>
              </a:ext>
            </a:extLst>
          </p:cNvPr>
          <p:cNvSpPr>
            <a:spLocks noGrp="1"/>
          </p:cNvSpPr>
          <p:nvPr>
            <p:ph type="title"/>
          </p:nvPr>
        </p:nvSpPr>
        <p:spPr/>
        <p:txBody>
          <a:bodyPr/>
          <a:lstStyle/>
          <a:p>
            <a:pPr>
              <a:defRPr/>
            </a:pPr>
            <a:r>
              <a:rPr lang="en-US" altLang="en-US" dirty="0"/>
              <a:t>CHC: 1-year contraceptive ring</a:t>
            </a:r>
          </a:p>
        </p:txBody>
      </p:sp>
      <p:sp>
        <p:nvSpPr>
          <p:cNvPr id="4" name="Content Placeholder 3">
            <a:extLst>
              <a:ext uri="{FF2B5EF4-FFF2-40B4-BE49-F238E27FC236}">
                <a16:creationId xmlns:a16="http://schemas.microsoft.com/office/drawing/2014/main" id="{4659240F-1F4F-B291-872D-AE9F957C20AC}"/>
              </a:ext>
            </a:extLst>
          </p:cNvPr>
          <p:cNvSpPr>
            <a:spLocks noGrp="1"/>
          </p:cNvSpPr>
          <p:nvPr>
            <p:ph idx="1"/>
          </p:nvPr>
        </p:nvSpPr>
        <p:spPr>
          <a:xfrm>
            <a:off x="838200" y="1891135"/>
            <a:ext cx="6569990" cy="4285828"/>
          </a:xfrm>
        </p:spPr>
        <p:txBody>
          <a:bodyPr/>
          <a:lstStyle/>
          <a:p>
            <a:pPr>
              <a:defRPr/>
            </a:pPr>
            <a:r>
              <a:rPr lang="en-US" altLang="en-US" dirty="0"/>
              <a:t>FDA approval August 2018</a:t>
            </a:r>
          </a:p>
          <a:p>
            <a:pPr>
              <a:defRPr/>
            </a:pPr>
            <a:r>
              <a:rPr lang="en-US" altLang="en-US" dirty="0"/>
              <a:t>13mcg/day Ethinyl Estradiol and 150mcg/day </a:t>
            </a:r>
            <a:r>
              <a:rPr lang="en-US" altLang="en-US" dirty="0" err="1"/>
              <a:t>Segestrone</a:t>
            </a:r>
            <a:endParaRPr lang="en-US" altLang="en-US" dirty="0"/>
          </a:p>
          <a:p>
            <a:pPr lvl="1">
              <a:defRPr/>
            </a:pPr>
            <a:r>
              <a:rPr lang="en-US" altLang="en-US" dirty="0"/>
              <a:t>Silicone ring</a:t>
            </a:r>
          </a:p>
          <a:p>
            <a:pPr>
              <a:defRPr/>
            </a:pPr>
            <a:r>
              <a:rPr lang="en-US" altLang="en-US" dirty="0"/>
              <a:t>3 weeks in/ one week out</a:t>
            </a:r>
          </a:p>
          <a:p>
            <a:pPr>
              <a:defRPr/>
            </a:pPr>
            <a:r>
              <a:rPr lang="en-US" altLang="en-US" dirty="0"/>
              <a:t>SAME RING for 13 cycles!</a:t>
            </a:r>
          </a:p>
          <a:p>
            <a:pPr>
              <a:defRPr/>
            </a:pPr>
            <a:r>
              <a:rPr lang="en-US" altLang="en-US" dirty="0"/>
              <a:t>No refrigeration</a:t>
            </a:r>
          </a:p>
        </p:txBody>
      </p:sp>
      <p:sp>
        <p:nvSpPr>
          <p:cNvPr id="125955" name="Slide Number Placeholder 1">
            <a:extLst>
              <a:ext uri="{FF2B5EF4-FFF2-40B4-BE49-F238E27FC236}">
                <a16:creationId xmlns:a16="http://schemas.microsoft.com/office/drawing/2014/main" id="{666BEE25-1848-98FB-C351-5618A1F96EB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66"/>
              </a:buClr>
              <a:buSzPct val="70000"/>
              <a:buFont typeface="Monotype Sorts" pitchFamily="2" charset="2"/>
              <a:buChar char="l"/>
              <a:defRPr kumimoji="1" sz="3200" b="1">
                <a:solidFill>
                  <a:srgbClr val="FFFFFF"/>
                </a:solidFill>
                <a:latin typeface="Arial" panose="020B0604020202020204" pitchFamily="34" charset="0"/>
                <a:ea typeface="ＭＳ Ｐゴシック" panose="020B0600070205080204" pitchFamily="34" charset="-128"/>
              </a:defRPr>
            </a:lvl1pPr>
            <a:lvl2pPr marL="742950" indent="-285750">
              <a:spcBef>
                <a:spcPct val="20000"/>
              </a:spcBef>
              <a:buClr>
                <a:srgbClr val="FFFF66"/>
              </a:buClr>
              <a:buSzPct val="75000"/>
              <a:buFont typeface="Times New Roman" panose="02020603050405020304" pitchFamily="18" charset="0"/>
              <a:buChar char="–"/>
              <a:defRPr kumimoji="1" sz="2800" b="1">
                <a:solidFill>
                  <a:srgbClr val="FFFFFF"/>
                </a:solidFill>
                <a:latin typeface="Arial" panose="020B0604020202020204" pitchFamily="34" charset="0"/>
                <a:ea typeface="ＭＳ Ｐゴシック" panose="020B0600070205080204" pitchFamily="34" charset="-128"/>
              </a:defRPr>
            </a:lvl2pPr>
            <a:lvl3pPr marL="1143000" indent="-228600">
              <a:spcBef>
                <a:spcPct val="20000"/>
              </a:spcBef>
              <a:buClr>
                <a:srgbClr val="FFFF66"/>
              </a:buClr>
              <a:buSzPct val="60000"/>
              <a:buFont typeface="Marlett" pitchFamily="2" charset="2"/>
              <a:buChar char="i"/>
              <a:defRPr kumimoji="1" sz="2400" b="1">
                <a:solidFill>
                  <a:srgbClr val="FFFFFF"/>
                </a:solidFill>
                <a:latin typeface="Arial" panose="020B0604020202020204" pitchFamily="34" charset="0"/>
                <a:ea typeface="ＭＳ Ｐゴシック" panose="020B0600070205080204" pitchFamily="34" charset="-128"/>
              </a:defRPr>
            </a:lvl3pPr>
            <a:lvl4pPr marL="1600200" indent="-228600">
              <a:spcBef>
                <a:spcPct val="20000"/>
              </a:spcBef>
              <a:buChar char="–"/>
              <a:defRPr kumimoji="1" sz="2000" b="1">
                <a:solidFill>
                  <a:srgbClr val="FFFFFF"/>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fld id="{866F4CC4-BCF5-D24B-B68F-5B3EFE63F78F}" type="slidenum">
              <a:rPr kumimoji="0" lang="en-US" altLang="en-US" sz="1400" b="0">
                <a:solidFill>
                  <a:srgbClr val="000000"/>
                </a:solidFill>
                <a:latin typeface="Times New Roman" panose="02020603050405020304" pitchFamily="18" charset="0"/>
              </a:rPr>
              <a:pPr algn="ctr">
                <a:spcBef>
                  <a:spcPct val="50000"/>
                </a:spcBef>
                <a:buClrTx/>
                <a:buSzTx/>
                <a:buFontTx/>
                <a:buNone/>
              </a:pPr>
              <a:t>58</a:t>
            </a:fld>
            <a:endParaRPr kumimoji="0" lang="en-US" altLang="en-US" sz="1400" b="0">
              <a:solidFill>
                <a:srgbClr val="000000"/>
              </a:solidFill>
              <a:latin typeface="Times New Roman" panose="02020603050405020304" pitchFamily="18" charset="0"/>
            </a:endParaRPr>
          </a:p>
        </p:txBody>
      </p:sp>
      <p:pic>
        <p:nvPicPr>
          <p:cNvPr id="125956" name="Picture 4" descr="Screen Shot 2020-05-23 at 1.42.10 AM.png">
            <a:extLst>
              <a:ext uri="{FF2B5EF4-FFF2-40B4-BE49-F238E27FC236}">
                <a16:creationId xmlns:a16="http://schemas.microsoft.com/office/drawing/2014/main" id="{7E0BD77C-EFB9-3304-D624-61160B977A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5716" y="1800606"/>
            <a:ext cx="4067283" cy="416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BFBA2FC-7768-D32F-DBF9-49AED986544D}"/>
              </a:ext>
            </a:extLst>
          </p:cNvPr>
          <p:cNvSpPr>
            <a:spLocks noGrp="1" noChangeArrowheads="1"/>
          </p:cNvSpPr>
          <p:nvPr>
            <p:ph type="title"/>
          </p:nvPr>
        </p:nvSpPr>
        <p:spPr/>
        <p:txBody>
          <a:bodyPr>
            <a:normAutofit/>
          </a:bodyPr>
          <a:lstStyle/>
          <a:p>
            <a:pPr>
              <a:defRPr/>
            </a:pPr>
            <a:r>
              <a:rPr lang="en-US" altLang="en-US" sz="3600" dirty="0">
                <a:solidFill>
                  <a:schemeClr val="accent1"/>
                </a:solidFill>
              </a:rPr>
              <a:t>CHC: Weekly Contraceptive Patch: </a:t>
            </a:r>
            <a:r>
              <a:rPr lang="en-US" altLang="en-US" sz="3600" dirty="0" err="1">
                <a:solidFill>
                  <a:schemeClr val="accent1"/>
                </a:solidFill>
              </a:rPr>
              <a:t>Xulane</a:t>
            </a:r>
            <a:endParaRPr lang="en-US" altLang="en-US" sz="3600" dirty="0">
              <a:solidFill>
                <a:schemeClr val="accent1"/>
              </a:solidFill>
            </a:endParaRPr>
          </a:p>
        </p:txBody>
      </p:sp>
      <p:sp>
        <p:nvSpPr>
          <p:cNvPr id="9233" name="Rectangle 3">
            <a:extLst>
              <a:ext uri="{FF2B5EF4-FFF2-40B4-BE49-F238E27FC236}">
                <a16:creationId xmlns:a16="http://schemas.microsoft.com/office/drawing/2014/main" id="{C1714996-9B69-762C-FC69-660B913B95E3}"/>
              </a:ext>
            </a:extLst>
          </p:cNvPr>
          <p:cNvSpPr>
            <a:spLocks noGrp="1" noChangeArrowheads="1"/>
          </p:cNvSpPr>
          <p:nvPr>
            <p:ph idx="1"/>
          </p:nvPr>
        </p:nvSpPr>
        <p:spPr>
          <a:xfrm>
            <a:off x="838200" y="1891135"/>
            <a:ext cx="7871847" cy="4285828"/>
          </a:xfrm>
        </p:spPr>
        <p:txBody>
          <a:bodyPr>
            <a:normAutofit fontScale="92500" lnSpcReduction="10000"/>
          </a:bodyPr>
          <a:lstStyle/>
          <a:p>
            <a:pPr>
              <a:lnSpc>
                <a:spcPct val="90000"/>
              </a:lnSpc>
              <a:buClr>
                <a:schemeClr val="tx1"/>
              </a:buClr>
              <a:buSzPct val="100000"/>
              <a:defRPr/>
            </a:pPr>
            <a:r>
              <a:rPr lang="en-US" altLang="en-US" sz="2400" dirty="0"/>
              <a:t>Weekly transdermal patch</a:t>
            </a:r>
          </a:p>
          <a:p>
            <a:pPr lvl="1">
              <a:lnSpc>
                <a:spcPct val="90000"/>
              </a:lnSpc>
              <a:buClr>
                <a:schemeClr val="tx1"/>
              </a:buClr>
              <a:buSzPct val="100000"/>
              <a:defRPr/>
            </a:pPr>
            <a:r>
              <a:rPr lang="en-US" altLang="en-US" dirty="0" err="1"/>
              <a:t>norelgestromin</a:t>
            </a:r>
            <a:r>
              <a:rPr lang="en-US" altLang="en-US" dirty="0"/>
              <a:t> 150 </a:t>
            </a:r>
            <a:r>
              <a:rPr lang="en-US" altLang="en-US" dirty="0">
                <a:sym typeface="Symbol" pitchFamily="2" charset="2"/>
              </a:rPr>
              <a:t></a:t>
            </a:r>
            <a:r>
              <a:rPr lang="en-US" altLang="en-US" dirty="0"/>
              <a:t>g/day </a:t>
            </a:r>
          </a:p>
          <a:p>
            <a:pPr lvl="1">
              <a:lnSpc>
                <a:spcPct val="90000"/>
              </a:lnSpc>
              <a:buClr>
                <a:schemeClr val="tx1"/>
              </a:buClr>
              <a:buSzPct val="100000"/>
              <a:defRPr/>
            </a:pPr>
            <a:r>
              <a:rPr lang="en-US" altLang="en-US" dirty="0"/>
              <a:t>ethinyl estradiol 35 </a:t>
            </a:r>
            <a:r>
              <a:rPr lang="en-US" altLang="en-US" dirty="0">
                <a:sym typeface="Symbol" pitchFamily="2" charset="2"/>
              </a:rPr>
              <a:t></a:t>
            </a:r>
            <a:r>
              <a:rPr lang="en-US" altLang="en-US" dirty="0"/>
              <a:t>g/day </a:t>
            </a:r>
          </a:p>
          <a:p>
            <a:pPr>
              <a:lnSpc>
                <a:spcPct val="90000"/>
              </a:lnSpc>
              <a:buClr>
                <a:schemeClr val="tx1"/>
              </a:buClr>
              <a:buSzPct val="100000"/>
              <a:defRPr/>
            </a:pPr>
            <a:r>
              <a:rPr lang="en-US" altLang="en-US" sz="2400" dirty="0"/>
              <a:t>Mechanism: ovulation inhibition</a:t>
            </a:r>
          </a:p>
          <a:p>
            <a:pPr>
              <a:lnSpc>
                <a:spcPct val="90000"/>
              </a:lnSpc>
              <a:buClr>
                <a:schemeClr val="tx1"/>
              </a:buClr>
              <a:buSzPct val="100000"/>
              <a:defRPr/>
            </a:pPr>
            <a:r>
              <a:rPr lang="en-US" altLang="en-US" sz="2400" dirty="0"/>
              <a:t>Change patch weekly x3, then no patch x1wk, withdrawal bleed, then new patch</a:t>
            </a:r>
          </a:p>
          <a:p>
            <a:pPr>
              <a:lnSpc>
                <a:spcPct val="90000"/>
              </a:lnSpc>
              <a:buClr>
                <a:schemeClr val="tx1"/>
              </a:buClr>
              <a:buSzPct val="100000"/>
              <a:defRPr/>
            </a:pPr>
            <a:r>
              <a:rPr lang="en-US" altLang="en-US" sz="2400" dirty="0"/>
              <a:t>9 days of hormone </a:t>
            </a:r>
          </a:p>
          <a:p>
            <a:pPr>
              <a:lnSpc>
                <a:spcPct val="90000"/>
              </a:lnSpc>
              <a:buClr>
                <a:schemeClr val="tx1"/>
              </a:buClr>
              <a:buSzPct val="100000"/>
              <a:defRPr/>
            </a:pPr>
            <a:r>
              <a:rPr lang="en-US" altLang="en-US" sz="2400" dirty="0"/>
              <a:t>Lower efficacy wt. &gt;200 # (one study)</a:t>
            </a:r>
          </a:p>
          <a:p>
            <a:pPr>
              <a:lnSpc>
                <a:spcPct val="90000"/>
              </a:lnSpc>
              <a:buClr>
                <a:schemeClr val="tx1"/>
              </a:buClr>
              <a:buSzPct val="100000"/>
              <a:defRPr/>
            </a:pPr>
            <a:r>
              <a:rPr lang="en-US" altLang="en-US" sz="2400" dirty="0"/>
              <a:t>May have higher risk of thromboembolism than the pill</a:t>
            </a:r>
          </a:p>
          <a:p>
            <a:pPr>
              <a:lnSpc>
                <a:spcPct val="90000"/>
              </a:lnSpc>
              <a:buClr>
                <a:schemeClr val="tx1"/>
              </a:buClr>
              <a:buSzPct val="100000"/>
              <a:defRPr/>
            </a:pPr>
            <a:endParaRPr lang="en-US" altLang="en-US" sz="2400" dirty="0"/>
          </a:p>
          <a:p>
            <a:pPr>
              <a:lnSpc>
                <a:spcPct val="90000"/>
              </a:lnSpc>
              <a:buClr>
                <a:schemeClr val="tx1"/>
              </a:buClr>
              <a:buSzPct val="100000"/>
              <a:defRPr/>
            </a:pPr>
            <a:r>
              <a:rPr lang="en-US" altLang="en-US" sz="2400" dirty="0"/>
              <a:t>NEW 2020 patch- “</a:t>
            </a:r>
            <a:r>
              <a:rPr lang="en-US" altLang="ja-JP" sz="2400" dirty="0" err="1"/>
              <a:t>Twirla</a:t>
            </a:r>
            <a:r>
              <a:rPr lang="en-US" altLang="en-US" sz="2400" dirty="0"/>
              <a:t>”</a:t>
            </a:r>
            <a:r>
              <a:rPr lang="en-US" altLang="ja-JP" sz="2400" dirty="0"/>
              <a:t> 30mcg EE/125mcg LNG  (BMI &lt;30)</a:t>
            </a:r>
            <a:endParaRPr lang="en-US" altLang="en-US" sz="2400" dirty="0"/>
          </a:p>
        </p:txBody>
      </p:sp>
      <p:graphicFrame>
        <p:nvGraphicFramePr>
          <p:cNvPr id="128003" name="Object 15">
            <a:extLst>
              <a:ext uri="{FF2B5EF4-FFF2-40B4-BE49-F238E27FC236}">
                <a16:creationId xmlns:a16="http://schemas.microsoft.com/office/drawing/2014/main" id="{FED2361B-EC7A-BFE9-CF23-5AEBE52B3EB7}"/>
              </a:ext>
            </a:extLst>
          </p:cNvPr>
          <p:cNvGraphicFramePr>
            <a:graphicFrameLocks noChangeAspect="1"/>
          </p:cNvGraphicFramePr>
          <p:nvPr>
            <p:extLst>
              <p:ext uri="{D42A27DB-BD31-4B8C-83A1-F6EECF244321}">
                <p14:modId xmlns:p14="http://schemas.microsoft.com/office/powerpoint/2010/main" val="961967595"/>
              </p:ext>
            </p:extLst>
          </p:nvPr>
        </p:nvGraphicFramePr>
        <p:xfrm>
          <a:off x="8586061" y="2209800"/>
          <a:ext cx="2847593" cy="2847595"/>
        </p:xfrm>
        <a:graphic>
          <a:graphicData uri="http://schemas.openxmlformats.org/presentationml/2006/ole">
            <mc:AlternateContent xmlns:mc="http://schemas.openxmlformats.org/markup-compatibility/2006">
              <mc:Choice xmlns:v="urn:schemas-microsoft-com:vml" Requires="v">
                <p:oleObj name="Photo Editor Photo" r:id="rId3" imgW="673100" imgH="673100" progId="">
                  <p:embed/>
                </p:oleObj>
              </mc:Choice>
              <mc:Fallback>
                <p:oleObj name="Photo Editor Photo" r:id="rId3" imgW="673100" imgH="673100" progId="">
                  <p:embed/>
                  <p:pic>
                    <p:nvPicPr>
                      <p:cNvPr id="128003" name="Object 15">
                        <a:extLst>
                          <a:ext uri="{FF2B5EF4-FFF2-40B4-BE49-F238E27FC236}">
                            <a16:creationId xmlns:a16="http://schemas.microsoft.com/office/drawing/2014/main" id="{FED2361B-EC7A-BFE9-CF23-5AEBE52B3E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6061" y="2209800"/>
                        <a:ext cx="2847593" cy="2847595"/>
                      </a:xfrm>
                      <a:prstGeom prst="rect">
                        <a:avLst/>
                      </a:prstGeom>
                      <a:noFill/>
                      <a:ln>
                        <a:noFill/>
                      </a:ln>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9"/>
        <p:cNvGrpSpPr/>
        <p:nvPr/>
      </p:nvGrpSpPr>
      <p:grpSpPr>
        <a:xfrm>
          <a:off x="0" y="0"/>
          <a:ext cx="0" cy="0"/>
          <a:chOff x="0" y="0"/>
          <a:chExt cx="0" cy="0"/>
        </a:xfrm>
      </p:grpSpPr>
      <p:sp>
        <p:nvSpPr>
          <p:cNvPr id="81" name="Shape 81"/>
          <p:cNvSpPr txBox="1"/>
          <p:nvPr/>
        </p:nvSpPr>
        <p:spPr>
          <a:xfrm>
            <a:off x="447151" y="3860200"/>
            <a:ext cx="11103429" cy="904169"/>
          </a:xfrm>
          <a:prstGeom prst="rect">
            <a:avLst/>
          </a:prstGeom>
          <a:noFill/>
          <a:ln>
            <a:noFill/>
          </a:ln>
        </p:spPr>
        <p:txBody>
          <a:bodyPr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Montserrat"/>
              </a:rPr>
              <a:t>NONE</a:t>
            </a:r>
          </a:p>
        </p:txBody>
      </p:sp>
      <p:sp>
        <p:nvSpPr>
          <p:cNvPr id="5" name="Shape 81">
            <a:extLst>
              <a:ext uri="{FF2B5EF4-FFF2-40B4-BE49-F238E27FC236}">
                <a16:creationId xmlns:a16="http://schemas.microsoft.com/office/drawing/2014/main" id="{3BFF630F-40F7-FC40-A96D-CD83C6539B8F}"/>
              </a:ext>
            </a:extLst>
          </p:cNvPr>
          <p:cNvSpPr txBox="1"/>
          <p:nvPr/>
        </p:nvSpPr>
        <p:spPr>
          <a:xfrm>
            <a:off x="601435" y="2819805"/>
            <a:ext cx="10794860" cy="1106726"/>
          </a:xfrm>
          <a:prstGeom prst="rect">
            <a:avLst/>
          </a:prstGeom>
          <a:noFill/>
          <a:ln>
            <a:noFill/>
          </a:ln>
        </p:spPr>
        <p:txBody>
          <a:bodyPr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 sz="2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Montserrat"/>
              </a:rPr>
              <a:t>Stacy Sun, MD, MPH</a:t>
            </a:r>
          </a:p>
        </p:txBody>
      </p:sp>
      <p:sp>
        <p:nvSpPr>
          <p:cNvPr id="8" name="Rectangle 7">
            <a:extLst>
              <a:ext uri="{FF2B5EF4-FFF2-40B4-BE49-F238E27FC236}">
                <a16:creationId xmlns:a16="http://schemas.microsoft.com/office/drawing/2014/main" id="{7885017F-E933-A145-BF1D-3A2A9B075B87}"/>
              </a:ext>
            </a:extLst>
          </p:cNvPr>
          <p:cNvSpPr/>
          <p:nvPr/>
        </p:nvSpPr>
        <p:spPr>
          <a:xfrm>
            <a:off x="366218" y="404643"/>
            <a:ext cx="11518318" cy="1045672"/>
          </a:xfrm>
          <a:prstGeom prst="rect">
            <a:avLst/>
          </a:prstGeom>
          <a:solidFill>
            <a:srgbClr val="4949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 sz="4000" b="1" i="0" u="none" strike="noStrike" kern="1200" cap="none" spc="0" normalizeH="0" baseline="0" noProof="0" dirty="0">
                <a:ln>
                  <a:noFill/>
                </a:ln>
                <a:solidFill>
                  <a:srgbClr val="FFFFFF"/>
                </a:solidFill>
                <a:effectLst/>
                <a:uLnTx/>
                <a:uFillTx/>
                <a:latin typeface="Montserrat"/>
                <a:ea typeface="Montserrat"/>
                <a:cs typeface="Montserrat"/>
                <a:sym typeface="Montserrat"/>
              </a:rPr>
              <a:t>Financial Relationship of Speaker(s)</a:t>
            </a:r>
            <a:endParaRPr kumimoji="0" lang="en-US" sz="40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66218" y="1531343"/>
            <a:ext cx="11420498" cy="120032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a:ea typeface="+mn-ea"/>
                <a:cs typeface="Arial"/>
                <a:sym typeface="Arial"/>
              </a:rPr>
              <a:t>The following presenters and others have either indicated financial relationships with ineligible companies or that no financial relationships exist. An </a:t>
            </a:r>
            <a:r>
              <a:rPr kumimoji="0" lang="en-US" sz="1800" b="0" i="1" u="none" strike="noStrike" kern="0" cap="none" spc="0" normalizeH="0" baseline="0" noProof="0" dirty="0">
                <a:ln>
                  <a:noFill/>
                </a:ln>
                <a:solidFill>
                  <a:srgbClr val="000000"/>
                </a:solidFill>
                <a:effectLst/>
                <a:uLnTx/>
                <a:uFillTx/>
                <a:latin typeface="Calibri"/>
                <a:ea typeface="+mn-ea"/>
                <a:cs typeface="Arial"/>
                <a:sym typeface="Arial"/>
              </a:rPr>
              <a:t>ineligible company</a:t>
            </a:r>
            <a:r>
              <a:rPr kumimoji="0" lang="en-US" sz="1800" b="0" i="0" u="none" strike="noStrike" kern="0" cap="none" spc="0" normalizeH="0" baseline="0" noProof="0" dirty="0">
                <a:ln>
                  <a:noFill/>
                </a:ln>
                <a:solidFill>
                  <a:srgbClr val="000000"/>
                </a:solidFill>
                <a:effectLst/>
                <a:uLnTx/>
                <a:uFillTx/>
                <a:latin typeface="Calibri"/>
                <a:ea typeface="+mn-ea"/>
                <a:cs typeface="Arial"/>
                <a:sym typeface="Arial"/>
              </a:rPr>
              <a:t> is any entity whose primary business is producing, marketing, selling, re-selling, or distributing healthcare products used by or on patients. </a:t>
            </a:r>
            <a:r>
              <a:rPr kumimoji="0" lang="en-US" sz="1800" b="0" i="0" u="sng" strike="noStrike" kern="0" cap="none" spc="0" normalizeH="0" baseline="0" noProof="0" dirty="0">
                <a:ln>
                  <a:noFill/>
                </a:ln>
                <a:solidFill>
                  <a:srgbClr val="000000"/>
                </a:solidFill>
                <a:effectLst/>
                <a:uLnTx/>
                <a:uFillTx/>
                <a:latin typeface="Calibri"/>
                <a:ea typeface="+mn-ea"/>
                <a:cs typeface="Arial"/>
                <a:sym typeface="Arial"/>
                <a:hlinkClick r:id="rId3"/>
              </a:rPr>
              <a:t>ACCME Standards for Integrity and Independence in Accredited Continuing Education</a:t>
            </a:r>
            <a:endParaRPr kumimoji="0" lang="en-US" sz="1800" b="0" i="0" u="none" strike="noStrike" kern="1200" cap="none" spc="0" normalizeH="0" baseline="0" noProof="0" dirty="0">
              <a:ln>
                <a:noFill/>
              </a:ln>
              <a:solidFill>
                <a:srgbClr val="000000"/>
              </a:solidFill>
              <a:effectLst/>
              <a:uLnTx/>
              <a:uFillTx/>
              <a:latin typeface="Calibri"/>
              <a:ea typeface="+mn-ea"/>
              <a:cs typeface="Calibri"/>
            </a:endParaRPr>
          </a:p>
        </p:txBody>
      </p:sp>
    </p:spTree>
    <p:extLst>
      <p:ext uri="{BB962C8B-B14F-4D97-AF65-F5344CB8AC3E}">
        <p14:creationId xmlns:p14="http://schemas.microsoft.com/office/powerpoint/2010/main" val="504278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6C40A-96CA-B9E5-5072-2A1C67138813}"/>
              </a:ext>
            </a:extLst>
          </p:cNvPr>
          <p:cNvSpPr>
            <a:spLocks noGrp="1"/>
          </p:cNvSpPr>
          <p:nvPr>
            <p:ph type="title"/>
          </p:nvPr>
        </p:nvSpPr>
        <p:spPr/>
        <p:txBody>
          <a:bodyPr/>
          <a:lstStyle/>
          <a:p>
            <a:r>
              <a:rPr lang="en-US" dirty="0"/>
              <a:t>Updates in contraception</a:t>
            </a:r>
          </a:p>
        </p:txBody>
      </p:sp>
      <p:sp>
        <p:nvSpPr>
          <p:cNvPr id="5" name="Text Placeholder 4">
            <a:extLst>
              <a:ext uri="{FF2B5EF4-FFF2-40B4-BE49-F238E27FC236}">
                <a16:creationId xmlns:a16="http://schemas.microsoft.com/office/drawing/2014/main" id="{DE3C7E74-A1B1-E927-4C6A-45C4C3FAB2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823636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E5019AD-442E-7036-3C67-51C2B72D8342}"/>
              </a:ext>
            </a:extLst>
          </p:cNvPr>
          <p:cNvSpPr>
            <a:spLocks noGrp="1"/>
          </p:cNvSpPr>
          <p:nvPr>
            <p:ph type="title"/>
          </p:nvPr>
        </p:nvSpPr>
        <p:spPr>
          <a:xfrm>
            <a:off x="838200" y="856211"/>
            <a:ext cx="10515600" cy="944395"/>
          </a:xfrm>
        </p:spPr>
        <p:txBody>
          <a:bodyPr/>
          <a:lstStyle/>
          <a:p>
            <a:r>
              <a:rPr lang="en-US" dirty="0"/>
              <a:t>New estrogens!</a:t>
            </a:r>
          </a:p>
        </p:txBody>
      </p:sp>
      <p:pic>
        <p:nvPicPr>
          <p:cNvPr id="6" name="Content Placeholder 5" descr="A close-up of a medical document&#10;&#10;AI-generated content may be incorrect.">
            <a:extLst>
              <a:ext uri="{FF2B5EF4-FFF2-40B4-BE49-F238E27FC236}">
                <a16:creationId xmlns:a16="http://schemas.microsoft.com/office/drawing/2014/main" id="{93B0E4E5-79A4-837F-2FD0-3DC28219C351}"/>
              </a:ext>
            </a:extLst>
          </p:cNvPr>
          <p:cNvPicPr>
            <a:picLocks noGrp="1" noChangeAspect="1"/>
          </p:cNvPicPr>
          <p:nvPr>
            <p:ph idx="1"/>
          </p:nvPr>
        </p:nvPicPr>
        <p:blipFill>
          <a:blip r:embed="rId3" r:link="rId4">
            <a:extLst>
              <a:ext uri="{28A0092B-C50C-407E-A947-70E740481C1C}">
                <a14:useLocalDpi xmlns:a14="http://schemas.microsoft.com/office/drawing/2010/main" val="0"/>
              </a:ext>
            </a:extLst>
          </a:blip>
          <a:stretch>
            <a:fillRect/>
          </a:stretch>
        </p:blipFill>
        <p:spPr bwMode="auto">
          <a:xfrm>
            <a:off x="838201" y="1593833"/>
            <a:ext cx="7493240" cy="4758207"/>
          </a:xfrm>
          <a:prstGeom prst="rect">
            <a:avLst/>
          </a:prstGeom>
          <a:noFill/>
          <a:ln>
            <a:noFill/>
          </a:ln>
        </p:spPr>
      </p:pic>
      <p:pic>
        <p:nvPicPr>
          <p:cNvPr id="93186" name="Picture 2" descr="Nextstellis: Uses, Dosage, Side Effects, Warnings - Drugs.com">
            <a:extLst>
              <a:ext uri="{FF2B5EF4-FFF2-40B4-BE49-F238E27FC236}">
                <a16:creationId xmlns:a16="http://schemas.microsoft.com/office/drawing/2014/main" id="{3DBE90CD-75E8-0C1F-D1F4-2A28034407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635" y="4034049"/>
            <a:ext cx="2994286" cy="2488089"/>
          </a:xfrm>
          <a:prstGeom prst="rect">
            <a:avLst/>
          </a:prstGeom>
          <a:noFill/>
          <a:extLst>
            <a:ext uri="{909E8E84-426E-40DD-AFC4-6F175D3DCCD1}">
              <a14:hiddenFill xmlns:a14="http://schemas.microsoft.com/office/drawing/2010/main">
                <a:solidFill>
                  <a:srgbClr val="FFFFFF"/>
                </a:solidFill>
              </a14:hiddenFill>
            </a:ext>
          </a:extLst>
        </p:spPr>
      </p:pic>
      <p:pic>
        <p:nvPicPr>
          <p:cNvPr id="93188" name="Picture 4" descr="Natazia TAB - Estradiol Valerate-dienogest - Dosage, Side Effects &amp; Drug  Information - CVS Pharmacy">
            <a:extLst>
              <a:ext uri="{FF2B5EF4-FFF2-40B4-BE49-F238E27FC236}">
                <a16:creationId xmlns:a16="http://schemas.microsoft.com/office/drawing/2014/main" id="{E73805A8-3C30-7581-4DCE-BA2A2A2F7B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0621" y="1435928"/>
            <a:ext cx="32893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104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62B41125-C7B6-60F9-A695-D2D9DD315D82}"/>
              </a:ext>
            </a:extLst>
          </p:cNvPr>
          <p:cNvSpPr>
            <a:spLocks noGrp="1" noChangeArrowheads="1"/>
          </p:cNvSpPr>
          <p:nvPr>
            <p:ph type="title"/>
          </p:nvPr>
        </p:nvSpPr>
        <p:spPr/>
        <p:txBody>
          <a:bodyPr/>
          <a:lstStyle/>
          <a:p>
            <a:pPr>
              <a:defRPr/>
            </a:pPr>
            <a:r>
              <a:rPr lang="en-US" altLang="en-US" sz="3600"/>
              <a:t>CDC Evidence-Based Resource</a:t>
            </a:r>
          </a:p>
        </p:txBody>
      </p:sp>
      <p:sp>
        <p:nvSpPr>
          <p:cNvPr id="199683" name="Rectangle 3">
            <a:extLst>
              <a:ext uri="{FF2B5EF4-FFF2-40B4-BE49-F238E27FC236}">
                <a16:creationId xmlns:a16="http://schemas.microsoft.com/office/drawing/2014/main" id="{EAE980A5-8849-4C95-884A-C3823944B895}"/>
              </a:ext>
            </a:extLst>
          </p:cNvPr>
          <p:cNvSpPr>
            <a:spLocks noGrp="1" noChangeArrowheads="1"/>
          </p:cNvSpPr>
          <p:nvPr>
            <p:ph idx="1"/>
          </p:nvPr>
        </p:nvSpPr>
        <p:spPr/>
        <p:txBody>
          <a:bodyPr/>
          <a:lstStyle/>
          <a:p>
            <a:pPr>
              <a:defRPr/>
            </a:pPr>
            <a:r>
              <a:rPr lang="en-US" altLang="en-US" dirty="0"/>
              <a:t>The U.S. Medical Eligibility Criteria (US MEC) for Contraceptive Use, </a:t>
            </a:r>
            <a:r>
              <a:rPr lang="en-US" altLang="en-US" dirty="0">
                <a:solidFill>
                  <a:schemeClr val="accent6"/>
                </a:solidFill>
              </a:rPr>
              <a:t>updated 2024</a:t>
            </a:r>
          </a:p>
          <a:p>
            <a:pPr>
              <a:defRPr/>
            </a:pPr>
            <a:r>
              <a:rPr lang="en-US" altLang="en-US" dirty="0"/>
              <a:t>Evidence based risk of contraceptive method relative to medical condition</a:t>
            </a:r>
          </a:p>
          <a:p>
            <a:pPr>
              <a:defRPr/>
            </a:pPr>
            <a:r>
              <a:rPr lang="en-US" altLang="en-US" dirty="0"/>
              <a:t>Ranks their safety (1-4)</a:t>
            </a:r>
          </a:p>
          <a:p>
            <a:pPr>
              <a:defRPr/>
            </a:pPr>
            <a:r>
              <a:rPr lang="en-US" altLang="en-US" dirty="0"/>
              <a:t>Color coded summary chart OR get the APP</a:t>
            </a:r>
          </a:p>
          <a:p>
            <a:pPr>
              <a:buFont typeface="Monotype Sorts" pitchFamily="2" charset="2"/>
              <a:buNone/>
              <a:defRPr/>
            </a:pPr>
            <a:endParaRPr lang="en-US" altLang="en-US" dirty="0"/>
          </a:p>
          <a:p>
            <a:pPr>
              <a:buFont typeface="Monotype Sorts" pitchFamily="2" charset="2"/>
              <a:buNone/>
              <a:defRPr/>
            </a:pPr>
            <a:r>
              <a:rPr lang="en-US" altLang="en-US" dirty="0"/>
              <a:t>http://</a:t>
            </a:r>
            <a:r>
              <a:rPr lang="en-US" altLang="en-US" dirty="0" err="1"/>
              <a:t>www.cdc.gov</a:t>
            </a:r>
            <a:r>
              <a:rPr lang="en-US" altLang="en-US" dirty="0"/>
              <a:t>/</a:t>
            </a:r>
            <a:r>
              <a:rPr lang="en-US" altLang="en-US" dirty="0" err="1"/>
              <a:t>reproductivehealth</a:t>
            </a:r>
            <a:r>
              <a:rPr lang="en-US" altLang="en-US" dirty="0"/>
              <a:t>/</a:t>
            </a:r>
            <a:r>
              <a:rPr lang="en-US" altLang="en-US" dirty="0" err="1"/>
              <a:t>unintendedpregnancy</a:t>
            </a:r>
            <a:r>
              <a:rPr lang="en-US" altLang="en-US" dirty="0"/>
              <a:t>/Docs/USMEC-Color-</a:t>
            </a:r>
            <a:r>
              <a:rPr lang="en-US" altLang="en-US" dirty="0" err="1"/>
              <a:t>final.doc</a:t>
            </a:r>
            <a:endParaRPr lang="en-US"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U.S. Medical Eligibility Criteria: Categories&#10;&#10;1. No restriction for the use of the contraceptive method for a woman with that condition&#10;&#10;2. Advantages of using the method generally outweigh the theoretical or proven risks&#10;&#10;3. Theoretical or proven risks of the method usually outweigh the advantages - not usually recommended unless more appropriate methods are not available or acceptable&#10;&#10;4. Unacceptable health risk if the contraceptive method is used by a woman with that condition">
            <a:extLst>
              <a:ext uri="{FF2B5EF4-FFF2-40B4-BE49-F238E27FC236}">
                <a16:creationId xmlns:a16="http://schemas.microsoft.com/office/drawing/2014/main" id="{C9E0FF12-0B4E-4552-A5A8-C37926810C01}"/>
              </a:ext>
            </a:extLst>
          </p:cNvPr>
          <p:cNvGraphicFramePr>
            <a:graphicFrameLocks noGrp="1"/>
          </p:cNvGraphicFramePr>
          <p:nvPr/>
        </p:nvGraphicFramePr>
        <p:xfrm>
          <a:off x="1866900" y="2012950"/>
          <a:ext cx="8458200" cy="4025900"/>
        </p:xfrm>
        <a:graphic>
          <a:graphicData uri="http://schemas.openxmlformats.org/drawingml/2006/table">
            <a:tbl>
              <a:tblPr firstRow="1"/>
              <a:tblGrid>
                <a:gridCol w="971550">
                  <a:extLst>
                    <a:ext uri="{9D8B030D-6E8A-4147-A177-3AD203B41FA5}">
                      <a16:colId xmlns:a16="http://schemas.microsoft.com/office/drawing/2014/main" val="20000"/>
                    </a:ext>
                  </a:extLst>
                </a:gridCol>
                <a:gridCol w="7486650">
                  <a:extLst>
                    <a:ext uri="{9D8B030D-6E8A-4147-A177-3AD203B41FA5}">
                      <a16:colId xmlns:a16="http://schemas.microsoft.com/office/drawing/2014/main" val="20001"/>
                    </a:ext>
                  </a:extLst>
                </a:gridCol>
              </a:tblGrid>
              <a:tr h="8231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34" charset="0"/>
                          <a:ea typeface="ＭＳ Ｐゴシック" pitchFamily="34" charset="-128"/>
                        </a:rPr>
                        <a:t>1</a:t>
                      </a:r>
                    </a:p>
                  </a:txBody>
                  <a:tcPr marT="45738" marB="4573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34" charset="0"/>
                          <a:ea typeface="ＭＳ Ｐゴシック" pitchFamily="34" charset="-128"/>
                        </a:rPr>
                        <a:t>No restriction for the use of the contraceptive method for a woman with that condition</a:t>
                      </a:r>
                    </a:p>
                  </a:txBody>
                  <a:tcPr marT="45738" marB="45738"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0"/>
                  </a:ext>
                </a:extLst>
              </a:tr>
              <a:tr h="8860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34" charset="0"/>
                          <a:ea typeface="ＭＳ Ｐゴシック" pitchFamily="34" charset="-128"/>
                        </a:rPr>
                        <a:t>2</a:t>
                      </a:r>
                    </a:p>
                  </a:txBody>
                  <a:tcPr marT="45738" marB="4573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34" charset="0"/>
                          <a:ea typeface="ＭＳ Ｐゴシック" pitchFamily="34" charset="-128"/>
                        </a:rPr>
                        <a:t>Advantages of using the method generally outweigh the theoretical or proven risks</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13067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34" charset="0"/>
                          <a:ea typeface="ＭＳ Ｐゴシック" pitchFamily="34" charset="-128"/>
                        </a:rPr>
                        <a:t>3</a:t>
                      </a:r>
                    </a:p>
                  </a:txBody>
                  <a:tcPr marT="45738" marB="4573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AED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34" charset="0"/>
                          <a:ea typeface="ＭＳ Ｐゴシック" pitchFamily="34" charset="-128"/>
                        </a:rPr>
                        <a:t>Theoretical or proven risks of the method usually outweigh the advantages – not usually recommended unless more appropriate methods are not available or acceptable</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AEDF"/>
                    </a:solidFill>
                  </a:tcPr>
                </a:tc>
                <a:extLst>
                  <a:ext uri="{0D108BD9-81ED-4DB2-BD59-A6C34878D82A}">
                    <a16:rowId xmlns:a16="http://schemas.microsoft.com/office/drawing/2014/main" val="10002"/>
                  </a:ext>
                </a:extLst>
              </a:tr>
              <a:tr h="10099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34" charset="0"/>
                          <a:ea typeface="ＭＳ Ｐゴシック" pitchFamily="34" charset="-128"/>
                        </a:rPr>
                        <a:t>4</a:t>
                      </a:r>
                    </a:p>
                  </a:txBody>
                  <a:tcPr marT="45738" marB="4573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34" charset="0"/>
                          <a:ea typeface="ＭＳ Ｐゴシック" pitchFamily="34" charset="-128"/>
                        </a:rPr>
                        <a:t>Unacceptable health risk if the contraceptive method is used by a woman with that condition</a:t>
                      </a:r>
                    </a:p>
                  </a:txBody>
                  <a:tcPr marT="45738" marB="457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3"/>
                  </a:ext>
                </a:extLst>
              </a:tr>
            </a:tbl>
          </a:graphicData>
        </a:graphic>
      </p:graphicFrame>
      <p:sp>
        <p:nvSpPr>
          <p:cNvPr id="25621" name="Title 6">
            <a:extLst>
              <a:ext uri="{FF2B5EF4-FFF2-40B4-BE49-F238E27FC236}">
                <a16:creationId xmlns:a16="http://schemas.microsoft.com/office/drawing/2014/main" id="{FE91AF8C-13F5-98DC-0A23-CF9F582911A4}"/>
              </a:ext>
            </a:extLst>
          </p:cNvPr>
          <p:cNvSpPr>
            <a:spLocks noGrp="1"/>
          </p:cNvSpPr>
          <p:nvPr>
            <p:ph type="title"/>
          </p:nvPr>
        </p:nvSpPr>
        <p:spPr/>
        <p:txBody>
          <a:bodyPr/>
          <a:lstStyle/>
          <a:p>
            <a:pPr eaLnBrk="1" hangingPunct="1">
              <a:defRPr/>
            </a:pPr>
            <a:r>
              <a:rPr lang="en-US" sz="3600" dirty="0">
                <a:solidFill>
                  <a:schemeClr val="tx1"/>
                </a:solidFill>
              </a:rPr>
              <a:t>CDC Ranking Recommendations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a:extLst>
              <a:ext uri="{FF2B5EF4-FFF2-40B4-BE49-F238E27FC236}">
                <a16:creationId xmlns:a16="http://schemas.microsoft.com/office/drawing/2014/main" id="{677D5BD0-1BF5-31E1-EF1B-5C6B045E1A1F}"/>
              </a:ext>
            </a:extLst>
          </p:cNvPr>
          <p:cNvSpPr>
            <a:spLocks noGrp="1" noChangeArrowheads="1"/>
          </p:cNvSpPr>
          <p:nvPr>
            <p:ph type="title"/>
          </p:nvPr>
        </p:nvSpPr>
        <p:spPr>
          <a:xfrm>
            <a:off x="1232422" y="454025"/>
            <a:ext cx="8902178" cy="731838"/>
          </a:xfrm>
        </p:spPr>
        <p:txBody>
          <a:bodyPr/>
          <a:lstStyle/>
          <a:p>
            <a:r>
              <a:rPr lang="en-US" altLang="en-US" dirty="0">
                <a:solidFill>
                  <a:schemeClr val="bg1"/>
                </a:solidFill>
              </a:rPr>
              <a:t>CDC US MEC and SPR App</a:t>
            </a:r>
          </a:p>
        </p:txBody>
      </p:sp>
      <p:pic>
        <p:nvPicPr>
          <p:cNvPr id="136194" name="Picture 7" descr="logo: US MEC, US SPR, CDC">
            <a:extLst>
              <a:ext uri="{FF2B5EF4-FFF2-40B4-BE49-F238E27FC236}">
                <a16:creationId xmlns:a16="http://schemas.microsoft.com/office/drawing/2014/main" id="{E9FC2B21-977F-7EA1-9158-EA70755535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9306" y="471381"/>
            <a:ext cx="754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screenshot of a phone&#10;&#10;Description automatically generated">
            <a:extLst>
              <a:ext uri="{FF2B5EF4-FFF2-40B4-BE49-F238E27FC236}">
                <a16:creationId xmlns:a16="http://schemas.microsoft.com/office/drawing/2014/main" id="{AF0A4459-0A1D-C474-94AA-8DDE654D9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422" y="1417831"/>
            <a:ext cx="2250843" cy="4890468"/>
          </a:xfrm>
          <a:prstGeom prst="rect">
            <a:avLst/>
          </a:prstGeom>
        </p:spPr>
      </p:pic>
      <p:pic>
        <p:nvPicPr>
          <p:cNvPr id="5" name="Picture 4" descr="A screenshot of a phone&#10;&#10;Description automatically generated">
            <a:extLst>
              <a:ext uri="{FF2B5EF4-FFF2-40B4-BE49-F238E27FC236}">
                <a16:creationId xmlns:a16="http://schemas.microsoft.com/office/drawing/2014/main" id="{FC4D09B3-5301-5C79-39A1-09B7FD3ED8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2460" y="1417831"/>
            <a:ext cx="2247755" cy="4883759"/>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DE42AEEC-76E7-9F11-CFD1-BC29C384AE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1709" y="1417834"/>
            <a:ext cx="2247755" cy="4883758"/>
          </a:xfrm>
          <a:prstGeom prst="rect">
            <a:avLst/>
          </a:prstGeom>
        </p:spPr>
      </p:pic>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E207-E53F-4086-16DA-AD783437241A}"/>
              </a:ext>
            </a:extLst>
          </p:cNvPr>
          <p:cNvSpPr>
            <a:spLocks noGrp="1"/>
          </p:cNvSpPr>
          <p:nvPr>
            <p:ph type="title"/>
          </p:nvPr>
        </p:nvSpPr>
        <p:spPr/>
        <p:txBody>
          <a:bodyPr/>
          <a:lstStyle/>
          <a:p>
            <a:r>
              <a:rPr lang="en-US" dirty="0"/>
              <a:t>Have more contraception questions?</a:t>
            </a:r>
          </a:p>
        </p:txBody>
      </p:sp>
      <p:sp>
        <p:nvSpPr>
          <p:cNvPr id="3" name="Content Placeholder 2">
            <a:extLst>
              <a:ext uri="{FF2B5EF4-FFF2-40B4-BE49-F238E27FC236}">
                <a16:creationId xmlns:a16="http://schemas.microsoft.com/office/drawing/2014/main" id="{0F4C6752-A301-6926-68B1-3328C22332E8}"/>
              </a:ext>
            </a:extLst>
          </p:cNvPr>
          <p:cNvSpPr>
            <a:spLocks noGrp="1"/>
          </p:cNvSpPr>
          <p:nvPr>
            <p:ph idx="1"/>
          </p:nvPr>
        </p:nvSpPr>
        <p:spPr/>
        <p:txBody>
          <a:bodyPr/>
          <a:lstStyle/>
          <a:p>
            <a:r>
              <a:rPr lang="en-US" dirty="0"/>
              <a:t>Refer to a complex family planning service near you!</a:t>
            </a:r>
          </a:p>
          <a:p>
            <a:pPr lvl="1"/>
            <a:r>
              <a:rPr lang="en-US" dirty="0"/>
              <a:t>Specializes in difficult implant removals, patients with complex co-morbidities</a:t>
            </a:r>
          </a:p>
        </p:txBody>
      </p:sp>
      <p:pic>
        <p:nvPicPr>
          <p:cNvPr id="5" name="Picture 4" descr="A screenshot of a medical application&#10;&#10;Description automatically generated">
            <a:extLst>
              <a:ext uri="{FF2B5EF4-FFF2-40B4-BE49-F238E27FC236}">
                <a16:creationId xmlns:a16="http://schemas.microsoft.com/office/drawing/2014/main" id="{3ED6CF93-F3D6-5AFE-A9D6-16FA4006A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711" y="2998847"/>
            <a:ext cx="7772400" cy="3556650"/>
          </a:xfrm>
          <a:prstGeom prst="rect">
            <a:avLst/>
          </a:prstGeom>
        </p:spPr>
      </p:pic>
    </p:spTree>
    <p:extLst>
      <p:ext uri="{BB962C8B-B14F-4D97-AF65-F5344CB8AC3E}">
        <p14:creationId xmlns:p14="http://schemas.microsoft.com/office/powerpoint/2010/main" val="39954392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39A13C-9D3E-4F89-85E6-9B973E5C3B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366" y="1014085"/>
            <a:ext cx="3691660" cy="5537491"/>
          </a:xfrm>
          <a:prstGeom prst="rect">
            <a:avLst/>
          </a:prstGeom>
        </p:spPr>
      </p:pic>
      <p:sp>
        <p:nvSpPr>
          <p:cNvPr id="2" name="TextBox 1">
            <a:extLst>
              <a:ext uri="{FF2B5EF4-FFF2-40B4-BE49-F238E27FC236}">
                <a16:creationId xmlns:a16="http://schemas.microsoft.com/office/drawing/2014/main" id="{260C3269-467F-941C-8211-FDA9410A3CD7}"/>
              </a:ext>
            </a:extLst>
          </p:cNvPr>
          <p:cNvSpPr txBox="1"/>
          <p:nvPr/>
        </p:nvSpPr>
        <p:spPr>
          <a:xfrm>
            <a:off x="4506855" y="113650"/>
            <a:ext cx="3157259"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ct val="84615"/>
              <a:buFontTx/>
              <a:buNone/>
              <a:tabLst/>
              <a:defRPr/>
            </a:pPr>
            <a:r>
              <a:rPr kumimoji="0" lang="en-US" sz="3200" b="1" i="0" u="none" strike="noStrike" kern="1200" cap="none" spc="0" normalizeH="0" baseline="0" noProof="0" dirty="0">
                <a:ln>
                  <a:noFill/>
                </a:ln>
                <a:solidFill>
                  <a:srgbClr val="5C73E9"/>
                </a:solidFill>
                <a:effectLst/>
                <a:uLnTx/>
                <a:uFillTx/>
                <a:latin typeface="Montserrat" panose="00000500000000000000" pitchFamily="2" charset="0"/>
                <a:ea typeface="Montserrat"/>
                <a:cs typeface="Montserrat"/>
                <a:sym typeface="Montserrat"/>
              </a:rPr>
              <a:t>QUESTIONS?</a:t>
            </a:r>
          </a:p>
        </p:txBody>
      </p:sp>
      <p:pic>
        <p:nvPicPr>
          <p:cNvPr id="33" name="Picture 32">
            <a:extLst>
              <a:ext uri="{FF2B5EF4-FFF2-40B4-BE49-F238E27FC236}">
                <a16:creationId xmlns:a16="http://schemas.microsoft.com/office/drawing/2014/main" id="{148C0484-DE56-6E4B-6E97-301F4293B4F6}"/>
              </a:ext>
            </a:extLst>
          </p:cNvPr>
          <p:cNvPicPr>
            <a:picLocks noChangeAspect="1"/>
          </p:cNvPicPr>
          <p:nvPr/>
        </p:nvPicPr>
        <p:blipFill>
          <a:blip r:embed="rId3"/>
          <a:stretch>
            <a:fillRect/>
          </a:stretch>
        </p:blipFill>
        <p:spPr>
          <a:xfrm>
            <a:off x="8952231" y="2056110"/>
            <a:ext cx="2437392" cy="1221956"/>
          </a:xfrm>
          <a:prstGeom prst="rect">
            <a:avLst/>
          </a:prstGeom>
        </p:spPr>
      </p:pic>
      <p:sp>
        <p:nvSpPr>
          <p:cNvPr id="6" name="Content Placeholder 4">
            <a:extLst>
              <a:ext uri="{FF2B5EF4-FFF2-40B4-BE49-F238E27FC236}">
                <a16:creationId xmlns:a16="http://schemas.microsoft.com/office/drawing/2014/main" id="{F8D6BFEB-E67C-F40B-49E6-6C7945B484BA}"/>
              </a:ext>
            </a:extLst>
          </p:cNvPr>
          <p:cNvSpPr txBox="1">
            <a:spLocks/>
          </p:cNvSpPr>
          <p:nvPr/>
        </p:nvSpPr>
        <p:spPr>
          <a:xfrm>
            <a:off x="8251803" y="1389807"/>
            <a:ext cx="3838248" cy="91553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3733" b="0" i="0" u="none" strike="noStrike" cap="none" baseline="0">
                <a:solidFill>
                  <a:schemeClr val="dk2"/>
                </a:solidFill>
                <a:latin typeface="Montserrat" panose="020B0604020202020204" charset="0"/>
                <a:ea typeface="Arial"/>
                <a:cs typeface="Arial"/>
                <a:sym typeface="Arial"/>
              </a:defRPr>
            </a:lvl1pPr>
            <a:lvl2pPr marR="0" lvl="1" algn="l" rtl="0">
              <a:lnSpc>
                <a:spcPct val="115000"/>
              </a:lnSpc>
              <a:spcBef>
                <a:spcPts val="0"/>
              </a:spcBef>
              <a:spcAft>
                <a:spcPts val="1600"/>
              </a:spcAft>
              <a:buClr>
                <a:schemeClr val="dk2"/>
              </a:buClr>
              <a:buNone/>
              <a:defRPr sz="3200" b="0" i="0" u="none" strike="noStrike" cap="none" baseline="0">
                <a:solidFill>
                  <a:schemeClr val="dk2"/>
                </a:solidFill>
                <a:latin typeface="Montserrat" panose="020B0604020202020204" charset="0"/>
                <a:ea typeface="Arial"/>
                <a:cs typeface="Arial"/>
                <a:sym typeface="Arial"/>
              </a:defRPr>
            </a:lvl2pPr>
            <a:lvl3pPr marR="0" lvl="2" algn="l" rtl="0">
              <a:lnSpc>
                <a:spcPct val="115000"/>
              </a:lnSpc>
              <a:spcBef>
                <a:spcPts val="0"/>
              </a:spcBef>
              <a:spcAft>
                <a:spcPts val="1600"/>
              </a:spcAft>
              <a:buClr>
                <a:schemeClr val="dk2"/>
              </a:buClr>
              <a:buNone/>
              <a:defRPr sz="2667" b="0" i="0" u="none" strike="noStrike" cap="none" baseline="0">
                <a:solidFill>
                  <a:schemeClr val="dk2"/>
                </a:solidFill>
                <a:latin typeface="Montserrat" panose="020B0604020202020204" charset="0"/>
                <a:ea typeface="Arial"/>
                <a:cs typeface="Arial"/>
                <a:sym typeface="Arial"/>
              </a:defRPr>
            </a:lvl3pPr>
            <a:lvl4pPr marR="0" lvl="3" algn="l" rtl="0">
              <a:lnSpc>
                <a:spcPct val="115000"/>
              </a:lnSpc>
              <a:spcBef>
                <a:spcPts val="0"/>
              </a:spcBef>
              <a:spcAft>
                <a:spcPts val="1600"/>
              </a:spcAft>
              <a:buClr>
                <a:schemeClr val="dk2"/>
              </a:buClr>
              <a:buNone/>
              <a:defRPr sz="2400" b="0" i="0" u="none" strike="noStrike" cap="none" baseline="0">
                <a:solidFill>
                  <a:schemeClr val="dk2"/>
                </a:solidFill>
                <a:latin typeface="Montserrat" panose="020B0604020202020204" charset="0"/>
                <a:ea typeface="Arial"/>
                <a:cs typeface="Arial"/>
                <a:sym typeface="Arial"/>
              </a:defRPr>
            </a:lvl4pPr>
            <a:lvl5pPr marR="0" lvl="4" algn="l" rtl="0">
              <a:lnSpc>
                <a:spcPct val="115000"/>
              </a:lnSpc>
              <a:spcBef>
                <a:spcPts val="0"/>
              </a:spcBef>
              <a:spcAft>
                <a:spcPts val="1600"/>
              </a:spcAft>
              <a:buClr>
                <a:schemeClr val="dk2"/>
              </a:buClr>
              <a:buNone/>
              <a:defRPr sz="2400" b="0" i="0" u="none" strike="noStrike" cap="none" baseline="0">
                <a:solidFill>
                  <a:schemeClr val="dk2"/>
                </a:solidFill>
                <a:latin typeface="Montserrat" panose="020B0604020202020204" charset="0"/>
                <a:ea typeface="Arial"/>
                <a:cs typeface="Arial"/>
                <a:sym typeface="Arial"/>
              </a:defRPr>
            </a:lvl5pPr>
            <a:lvl6pPr marR="0" lvl="5" algn="l" rtl="0">
              <a:lnSpc>
                <a:spcPct val="115000"/>
              </a:lnSpc>
              <a:spcBef>
                <a:spcPts val="0"/>
              </a:spcBef>
              <a:spcAft>
                <a:spcPts val="1600"/>
              </a:spcAft>
              <a:buClr>
                <a:schemeClr val="dk2"/>
              </a:buClr>
              <a:buNone/>
              <a:defRPr sz="2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2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2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24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44546A"/>
              </a:buClr>
              <a:buSzPct val="100000"/>
              <a:buFontTx/>
              <a:buNone/>
              <a:tabLst/>
              <a:defRPr/>
            </a:pPr>
            <a:r>
              <a:rPr kumimoji="0" lang="en-US" sz="2400" b="1" i="0" u="none" strike="noStrike" kern="0" cap="none" spc="0" normalizeH="0" baseline="0" noProof="0" dirty="0">
                <a:ln>
                  <a:noFill/>
                </a:ln>
                <a:solidFill>
                  <a:srgbClr val="5C73E9"/>
                </a:solidFill>
                <a:effectLst/>
                <a:uLnTx/>
                <a:uFillTx/>
                <a:latin typeface="Calibri" panose="020F0502020204030204"/>
                <a:cs typeface="Arial"/>
                <a:sym typeface="Arial"/>
              </a:rPr>
              <a:t>Order STI Clinic Cards!</a:t>
            </a:r>
          </a:p>
          <a:p>
            <a:pPr marL="0" marR="0" lvl="0" indent="0" algn="ctr" defTabSz="914400" rtl="0" eaLnBrk="1" fontAlgn="auto" latinLnBrk="0" hangingPunct="1">
              <a:lnSpc>
                <a:spcPct val="100000"/>
              </a:lnSpc>
              <a:spcBef>
                <a:spcPts val="0"/>
              </a:spcBef>
              <a:spcAft>
                <a:spcPts val="0"/>
              </a:spcAft>
              <a:buClr>
                <a:srgbClr val="44546A"/>
              </a:buClr>
              <a:buSzPct val="100000"/>
              <a:buFontTx/>
              <a:buNone/>
              <a:tabLst/>
              <a:defRPr/>
            </a:pPr>
            <a:r>
              <a:rPr kumimoji="0" lang="en-US" sz="1400" b="0" i="0" u="none" strike="noStrike" kern="0" cap="none" spc="0" normalizeH="0" baseline="0" noProof="0" dirty="0">
                <a:ln>
                  <a:noFill/>
                </a:ln>
                <a:solidFill>
                  <a:srgbClr val="5C73E9"/>
                </a:solidFill>
                <a:effectLst/>
                <a:uLnTx/>
                <a:uFillTx/>
                <a:latin typeface="Calibri" panose="020F0502020204030204"/>
                <a:cs typeface="Arial"/>
                <a:sym typeface="Arial"/>
              </a:rPr>
              <a:t>Scan the QR code or visit </a:t>
            </a:r>
            <a:r>
              <a:rPr kumimoji="0" lang="en-US" sz="1400" b="1" i="0" u="none" strike="noStrike" kern="0" cap="none" spc="0" normalizeH="0" baseline="0" noProof="0" dirty="0">
                <a:ln>
                  <a:noFill/>
                </a:ln>
                <a:solidFill>
                  <a:srgbClr val="5C73E9"/>
                </a:solidFill>
                <a:effectLst/>
                <a:uLnTx/>
                <a:uFillTx/>
                <a:latin typeface="Calibri" panose="020F0502020204030204"/>
                <a:cs typeface="Arial"/>
                <a:sym typeface="Arial"/>
              </a:rPr>
              <a:t>ceitraining.org</a:t>
            </a:r>
          </a:p>
        </p:txBody>
      </p:sp>
      <p:pic>
        <p:nvPicPr>
          <p:cNvPr id="17" name="Picture 16" descr="A screen shot of a screen&#10;&#10;Description automatically generated">
            <a:extLst>
              <a:ext uri="{FF2B5EF4-FFF2-40B4-BE49-F238E27FC236}">
                <a16:creationId xmlns:a16="http://schemas.microsoft.com/office/drawing/2014/main" id="{88936736-C317-144D-9C56-0F6944ED3F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4732" y="3361475"/>
            <a:ext cx="1779871" cy="1320078"/>
          </a:xfrm>
          <a:prstGeom prst="rect">
            <a:avLst/>
          </a:prstGeom>
        </p:spPr>
      </p:pic>
      <p:pic>
        <p:nvPicPr>
          <p:cNvPr id="18" name="Picture 17" descr="A screenshot of a medical information&#10;&#10;Description automatically generated">
            <a:extLst>
              <a:ext uri="{FF2B5EF4-FFF2-40B4-BE49-F238E27FC236}">
                <a16:creationId xmlns:a16="http://schemas.microsoft.com/office/drawing/2014/main" id="{2F4A1123-99FA-261F-1566-2A67C78B19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0927" y="3366227"/>
            <a:ext cx="1943330" cy="1327938"/>
          </a:xfrm>
          <a:prstGeom prst="rect">
            <a:avLst/>
          </a:prstGeom>
        </p:spPr>
      </p:pic>
      <p:pic>
        <p:nvPicPr>
          <p:cNvPr id="34" name="Picture 33" descr="A qr code with black squares&#10;&#10;Description automatically generated">
            <a:extLst>
              <a:ext uri="{FF2B5EF4-FFF2-40B4-BE49-F238E27FC236}">
                <a16:creationId xmlns:a16="http://schemas.microsoft.com/office/drawing/2014/main" id="{44081AF4-9315-91DA-B0FB-E20D4ACDAD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8907" y="245457"/>
            <a:ext cx="1185094" cy="1236946"/>
          </a:xfrm>
          <a:prstGeom prst="rect">
            <a:avLst/>
          </a:prstGeom>
          <a:ln>
            <a:solidFill>
              <a:schemeClr val="tx1"/>
            </a:solidFill>
          </a:ln>
        </p:spPr>
      </p:pic>
      <p:grpSp>
        <p:nvGrpSpPr>
          <p:cNvPr id="10" name="Group 9">
            <a:extLst>
              <a:ext uri="{FF2B5EF4-FFF2-40B4-BE49-F238E27FC236}">
                <a16:creationId xmlns:a16="http://schemas.microsoft.com/office/drawing/2014/main" id="{AD9AF87B-94D6-738B-DD2A-51B9FD425827}"/>
              </a:ext>
            </a:extLst>
          </p:cNvPr>
          <p:cNvGrpSpPr/>
          <p:nvPr/>
        </p:nvGrpSpPr>
        <p:grpSpPr>
          <a:xfrm>
            <a:off x="4061969" y="1516749"/>
            <a:ext cx="4068063" cy="3824503"/>
            <a:chOff x="4024284" y="1967096"/>
            <a:chExt cx="4068063" cy="3824503"/>
          </a:xfrm>
        </p:grpSpPr>
        <p:sp>
          <p:nvSpPr>
            <p:cNvPr id="23" name="Rectangle 22">
              <a:extLst>
                <a:ext uri="{FF2B5EF4-FFF2-40B4-BE49-F238E27FC236}">
                  <a16:creationId xmlns:a16="http://schemas.microsoft.com/office/drawing/2014/main" id="{8EFBEBDF-7E7C-40A8-8C34-89B88B754FE4}"/>
                </a:ext>
              </a:extLst>
            </p:cNvPr>
            <p:cNvSpPr/>
            <p:nvPr/>
          </p:nvSpPr>
          <p:spPr>
            <a:xfrm>
              <a:off x="4496542" y="3992798"/>
              <a:ext cx="3123547" cy="107721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prstClr val="black"/>
                </a:buClr>
                <a:buSzPct val="84615"/>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ontserrat"/>
                  <a:cs typeface="Calibri" panose="020F0502020204030204" pitchFamily="34" charset="0"/>
                  <a:sym typeface="Montserrat"/>
                </a:rPr>
                <a:t>Follow CEI on</a:t>
              </a:r>
            </a:p>
            <a:p>
              <a:pPr marL="0" marR="0" lvl="0" indent="0" algn="ctr" defTabSz="914400" rtl="0" eaLnBrk="1" fontAlgn="auto" latinLnBrk="0" hangingPunct="1">
                <a:lnSpc>
                  <a:spcPct val="100000"/>
                </a:lnSpc>
                <a:spcBef>
                  <a:spcPts val="0"/>
                </a:spcBef>
                <a:spcAft>
                  <a:spcPts val="0"/>
                </a:spcAft>
                <a:buClr>
                  <a:prstClr val="black"/>
                </a:buClr>
                <a:buSzPct val="84615"/>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ontserrat"/>
                  <a:cs typeface="Calibri" panose="020F0502020204030204" pitchFamily="34" charset="0"/>
                  <a:sym typeface="Montserrat"/>
                </a:rPr>
                <a:t>Instagram, Facebook, LinkedIn,</a:t>
              </a:r>
            </a:p>
            <a:p>
              <a:pPr marL="0" marR="0" lvl="0" indent="0" algn="ctr" defTabSz="914400" rtl="0" eaLnBrk="1" fontAlgn="auto" latinLnBrk="0" hangingPunct="1">
                <a:lnSpc>
                  <a:spcPct val="100000"/>
                </a:lnSpc>
                <a:spcBef>
                  <a:spcPts val="0"/>
                </a:spcBef>
                <a:spcAft>
                  <a:spcPts val="0"/>
                </a:spcAft>
                <a:buClr>
                  <a:prstClr val="black"/>
                </a:buClr>
                <a:buSzPct val="84615"/>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ontserrat"/>
                  <a:cs typeface="Calibri" panose="020F0502020204030204" pitchFamily="34" charset="0"/>
                  <a:sym typeface="Montserrat"/>
                </a:rPr>
                <a:t>YouTube, and </a:t>
              </a:r>
              <a:r>
                <a:rPr kumimoji="0" lang="en-US" sz="1600" b="0" i="0" u="none" strike="noStrike" kern="1200" cap="none" spc="0" normalizeH="0" baseline="0" noProof="0" dirty="0" err="1">
                  <a:ln>
                    <a:noFill/>
                  </a:ln>
                  <a:solidFill>
                    <a:prstClr val="black"/>
                  </a:solidFill>
                  <a:effectLst/>
                  <a:uLnTx/>
                  <a:uFillTx/>
                  <a:latin typeface="Calibri" panose="020F0502020204030204"/>
                  <a:ea typeface="Montserrat"/>
                  <a:cs typeface="Calibri" panose="020F0502020204030204" pitchFamily="34" charset="0"/>
                  <a:sym typeface="Montserrat"/>
                </a:rPr>
                <a:t>Podbean</a:t>
              </a:r>
              <a:endParaRPr kumimoji="0" lang="en-US" sz="1600" b="0" i="0" u="none" strike="noStrike" kern="1200" cap="none" spc="0" normalizeH="0" baseline="0" noProof="0" dirty="0">
                <a:ln>
                  <a:noFill/>
                </a:ln>
                <a:solidFill>
                  <a:prstClr val="black"/>
                </a:solidFill>
                <a:effectLst/>
                <a:uLnTx/>
                <a:uFillTx/>
                <a:latin typeface="Calibri" panose="020F0502020204030204"/>
                <a:ea typeface="Montserrat"/>
                <a:cs typeface="Calibri" panose="020F0502020204030204" pitchFamily="34" charset="0"/>
                <a:sym typeface="Montserrat"/>
              </a:endParaRPr>
            </a:p>
            <a:p>
              <a:pPr marL="0" marR="0" lvl="0" indent="0" algn="ctr" defTabSz="914400" rtl="0" eaLnBrk="1" fontAlgn="auto" latinLnBrk="0" hangingPunct="1">
                <a:lnSpc>
                  <a:spcPct val="100000"/>
                </a:lnSpc>
                <a:spcBef>
                  <a:spcPts val="0"/>
                </a:spcBef>
                <a:spcAft>
                  <a:spcPts val="0"/>
                </a:spcAft>
                <a:buClr>
                  <a:prstClr val="black"/>
                </a:buClr>
                <a:buSzPct val="84615"/>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ontserrat"/>
                  <a:cs typeface="Calibri" panose="020F0502020204030204" pitchFamily="34" charset="0"/>
                  <a:sym typeface="Montserrat"/>
                </a:rPr>
                <a:t>or wherever you listen to podcasts!</a:t>
              </a:r>
            </a:p>
          </p:txBody>
        </p:sp>
        <p:grpSp>
          <p:nvGrpSpPr>
            <p:cNvPr id="24" name="Group 23">
              <a:extLst>
                <a:ext uri="{FF2B5EF4-FFF2-40B4-BE49-F238E27FC236}">
                  <a16:creationId xmlns:a16="http://schemas.microsoft.com/office/drawing/2014/main" id="{0E503948-31E3-4FF0-B76B-E0F97E668D14}"/>
                </a:ext>
              </a:extLst>
            </p:cNvPr>
            <p:cNvGrpSpPr/>
            <p:nvPr/>
          </p:nvGrpSpPr>
          <p:grpSpPr>
            <a:xfrm>
              <a:off x="4467380" y="5029111"/>
              <a:ext cx="3181871" cy="762488"/>
              <a:chOff x="2087484" y="3749878"/>
              <a:chExt cx="4661453" cy="1112538"/>
            </a:xfrm>
          </p:grpSpPr>
          <p:grpSp>
            <p:nvGrpSpPr>
              <p:cNvPr id="25" name="Group 24">
                <a:extLst>
                  <a:ext uri="{FF2B5EF4-FFF2-40B4-BE49-F238E27FC236}">
                    <a16:creationId xmlns:a16="http://schemas.microsoft.com/office/drawing/2014/main" id="{10EFB9D6-1B19-4D28-927F-98855C31700E}"/>
                  </a:ext>
                </a:extLst>
              </p:cNvPr>
              <p:cNvGrpSpPr/>
              <p:nvPr/>
            </p:nvGrpSpPr>
            <p:grpSpPr>
              <a:xfrm>
                <a:off x="2087484" y="3749878"/>
                <a:ext cx="3732936" cy="1112538"/>
                <a:chOff x="1535185" y="3800210"/>
                <a:chExt cx="4767933" cy="1404459"/>
              </a:xfrm>
            </p:grpSpPr>
            <p:pic>
              <p:nvPicPr>
                <p:cNvPr id="27" name="Picture 2" descr="Instagram Logo - Free Vectors &amp; PSDs to Download">
                  <a:extLst>
                    <a:ext uri="{FF2B5EF4-FFF2-40B4-BE49-F238E27FC236}">
                      <a16:creationId xmlns:a16="http://schemas.microsoft.com/office/drawing/2014/main" id="{F453AD90-2E38-4828-97CB-ACE920E86F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5185" y="3800210"/>
                  <a:ext cx="1404459" cy="140445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Facebook LOGO high quality PNG format | Facebook icons, App, Android apps">
                  <a:extLst>
                    <a:ext uri="{FF2B5EF4-FFF2-40B4-BE49-F238E27FC236}">
                      <a16:creationId xmlns:a16="http://schemas.microsoft.com/office/drawing/2014/main" id="{12CE93C8-4714-41A0-A81E-A138ADB3784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82395" y="3950898"/>
                  <a:ext cx="1074107" cy="10741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Linkedin - Free social media icons">
                  <a:extLst>
                    <a:ext uri="{FF2B5EF4-FFF2-40B4-BE49-F238E27FC236}">
                      <a16:creationId xmlns:a16="http://schemas.microsoft.com/office/drawing/2014/main" id="{3BC03F22-825B-4BE5-BA8A-C541D3A29E3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55703" y="3950897"/>
                  <a:ext cx="1074107" cy="107410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ocial media square youtube - Social media &amp; Logos Icons">
                  <a:extLst>
                    <a:ext uri="{FF2B5EF4-FFF2-40B4-BE49-F238E27FC236}">
                      <a16:creationId xmlns:a16="http://schemas.microsoft.com/office/drawing/2014/main" id="{8BA8686B-8116-4442-8C18-40782316C32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29011" y="3950898"/>
                  <a:ext cx="1074107" cy="1074107"/>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a:extLst>
                  <a:ext uri="{FF2B5EF4-FFF2-40B4-BE49-F238E27FC236}">
                    <a16:creationId xmlns:a16="http://schemas.microsoft.com/office/drawing/2014/main" id="{FF815FCF-07A4-4439-8953-942E8127265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98086" y="3869245"/>
                <a:ext cx="850851" cy="850851"/>
              </a:xfrm>
              <a:prstGeom prst="rect">
                <a:avLst/>
              </a:prstGeom>
            </p:spPr>
          </p:pic>
        </p:grpSp>
        <p:sp>
          <p:nvSpPr>
            <p:cNvPr id="4" name="TextBox 3">
              <a:extLst>
                <a:ext uri="{FF2B5EF4-FFF2-40B4-BE49-F238E27FC236}">
                  <a16:creationId xmlns:a16="http://schemas.microsoft.com/office/drawing/2014/main" id="{7388C996-D8DF-D5B4-D300-6585064DCEE2}"/>
                </a:ext>
              </a:extLst>
            </p:cNvPr>
            <p:cNvSpPr txBox="1"/>
            <p:nvPr/>
          </p:nvSpPr>
          <p:spPr>
            <a:xfrm>
              <a:off x="4024284" y="1967096"/>
              <a:ext cx="4068063" cy="169277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ct val="84615"/>
                <a:buFontTx/>
                <a:buNone/>
                <a:tabLst/>
                <a:defRPr/>
              </a:pPr>
              <a:r>
                <a:rPr kumimoji="0" lang="en-US" sz="2000" b="1" i="1" u="none" strike="noStrike" kern="1200" cap="none" spc="0" normalizeH="0" baseline="0" noProof="0" dirty="0">
                  <a:ln>
                    <a:noFill/>
                  </a:ln>
                  <a:solidFill>
                    <a:srgbClr val="E73871"/>
                  </a:solidFill>
                  <a:effectLst/>
                  <a:uLnTx/>
                  <a:uFillTx/>
                  <a:latin typeface="Calibri" panose="020F0502020204030204"/>
                  <a:ea typeface="Montserrat"/>
                  <a:cs typeface="Montserrat"/>
                  <a:sym typeface="Montserrat"/>
                </a:rPr>
                <a:t>Contact us!</a:t>
              </a:r>
            </a:p>
            <a:p>
              <a:pPr marL="0" marR="0" lvl="0" indent="0" algn="ctr" defTabSz="914400" rtl="0" eaLnBrk="1" fontAlgn="auto" latinLnBrk="0" hangingPunct="1">
                <a:lnSpc>
                  <a:spcPct val="100000"/>
                </a:lnSpc>
                <a:spcBef>
                  <a:spcPts val="0"/>
                </a:spcBef>
                <a:spcAft>
                  <a:spcPts val="0"/>
                </a:spcAft>
                <a:buClr>
                  <a:prstClr val="black"/>
                </a:buClr>
                <a:buSzPct val="84615"/>
                <a:buFontTx/>
                <a:buNone/>
                <a:tabLst/>
                <a:defRPr/>
              </a:pPr>
              <a:endParaRPr kumimoji="0" lang="en-US" sz="1800" b="1" i="1" u="none" strike="noStrike" kern="1200" cap="none" spc="0" normalizeH="0" baseline="0" noProof="0" dirty="0">
                <a:ln>
                  <a:noFill/>
                </a:ln>
                <a:solidFill>
                  <a:srgbClr val="58449B"/>
                </a:solidFill>
                <a:effectLst/>
                <a:uLnTx/>
                <a:uFillTx/>
                <a:latin typeface="Calibri" panose="020F0502020204030204"/>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prstClr val="black"/>
                </a:buClr>
                <a:buSzPct val="84615"/>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ontserrat"/>
                  <a:cs typeface="Montserrat"/>
                  <a:sym typeface="Montserrat"/>
                </a:rPr>
                <a:t>www.ceitraining.org</a:t>
              </a:r>
            </a:p>
            <a:p>
              <a:pPr marL="0" marR="0" lvl="0" indent="0" algn="ctr" defTabSz="914400" rtl="0" eaLnBrk="1" fontAlgn="auto" latinLnBrk="0" hangingPunct="1">
                <a:lnSpc>
                  <a:spcPct val="100000"/>
                </a:lnSpc>
                <a:spcBef>
                  <a:spcPts val="0"/>
                </a:spcBef>
                <a:spcAft>
                  <a:spcPts val="0"/>
                </a:spcAft>
                <a:buClr>
                  <a:prstClr val="black"/>
                </a:buClr>
                <a:buSzPct val="84615"/>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ontserrat"/>
                  <a:cs typeface="Montserrat"/>
                  <a:sym typeface="Montserrat"/>
                </a:rPr>
                <a:t>NYS CEI Sexual Health Center of Excellence</a:t>
              </a:r>
            </a:p>
            <a:p>
              <a:pPr marL="0" marR="0" lvl="0" indent="0" algn="ctr" defTabSz="914400" rtl="0" eaLnBrk="1" fontAlgn="auto" latinLnBrk="0" hangingPunct="1">
                <a:lnSpc>
                  <a:spcPct val="100000"/>
                </a:lnSpc>
                <a:spcBef>
                  <a:spcPts val="0"/>
                </a:spcBef>
                <a:spcAft>
                  <a:spcPts val="0"/>
                </a:spcAft>
                <a:buClr>
                  <a:prstClr val="black"/>
                </a:buClr>
                <a:buSzPct val="84615"/>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ontserrat"/>
                  <a:cs typeface="Montserrat"/>
                  <a:sym typeface="Montserrat"/>
                </a:rPr>
                <a:t>205 St. Paul St, 5</a:t>
              </a:r>
              <a:r>
                <a:rPr kumimoji="0" lang="en-US" sz="1600" b="0" i="0" u="none" strike="noStrike" kern="1200" cap="none" spc="0" normalizeH="0" baseline="30000" noProof="0" dirty="0">
                  <a:ln>
                    <a:noFill/>
                  </a:ln>
                  <a:solidFill>
                    <a:prstClr val="black"/>
                  </a:solidFill>
                  <a:effectLst/>
                  <a:uLnTx/>
                  <a:uFillTx/>
                  <a:latin typeface="Calibri" panose="020F0502020204030204"/>
                  <a:ea typeface="Montserrat"/>
                  <a:cs typeface="Montserrat"/>
                  <a:sym typeface="Montserrat"/>
                </a:rPr>
                <a:t>th</a:t>
              </a:r>
              <a:r>
                <a:rPr kumimoji="0" lang="en-US" sz="1600" b="0" i="0" u="none" strike="noStrike" kern="1200" cap="none" spc="0" normalizeH="0" baseline="0" noProof="0" dirty="0">
                  <a:ln>
                    <a:noFill/>
                  </a:ln>
                  <a:solidFill>
                    <a:prstClr val="black"/>
                  </a:solidFill>
                  <a:effectLst/>
                  <a:uLnTx/>
                  <a:uFillTx/>
                  <a:latin typeface="Calibri" panose="020F0502020204030204"/>
                  <a:ea typeface="Montserrat"/>
                  <a:cs typeface="Montserrat"/>
                  <a:sym typeface="Montserrat"/>
                </a:rPr>
                <a:t> Floor, Rochester, NY 14604</a:t>
              </a:r>
            </a:p>
            <a:p>
              <a:pPr marL="0" marR="0" lvl="0" indent="0" algn="ctr" defTabSz="914400" rtl="0" eaLnBrk="1" fontAlgn="auto" latinLnBrk="0" hangingPunct="1">
                <a:lnSpc>
                  <a:spcPct val="100000"/>
                </a:lnSpc>
                <a:spcBef>
                  <a:spcPts val="0"/>
                </a:spcBef>
                <a:spcAft>
                  <a:spcPts val="0"/>
                </a:spcAft>
                <a:buClr>
                  <a:prstClr val="black"/>
                </a:buClr>
                <a:buSzPct val="84615"/>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ontserrat"/>
                  <a:cs typeface="Montserrat"/>
                  <a:sym typeface="Montserrat"/>
                </a:rPr>
                <a:t>585-274-3045</a:t>
              </a:r>
            </a:p>
          </p:txBody>
        </p:sp>
        <p:cxnSp>
          <p:nvCxnSpPr>
            <p:cNvPr id="37" name="Straight Connector 36">
              <a:extLst>
                <a:ext uri="{FF2B5EF4-FFF2-40B4-BE49-F238E27FC236}">
                  <a16:creationId xmlns:a16="http://schemas.microsoft.com/office/drawing/2014/main" id="{5A75F632-08F0-3955-E0C2-18F2D0D5F6B4}"/>
                </a:ext>
              </a:extLst>
            </p:cNvPr>
            <p:cNvCxnSpPr/>
            <p:nvPr/>
          </p:nvCxnSpPr>
          <p:spPr>
            <a:xfrm>
              <a:off x="4189090" y="3824434"/>
              <a:ext cx="3717421" cy="0"/>
            </a:xfrm>
            <a:prstGeom prst="line">
              <a:avLst/>
            </a:prstGeom>
            <a:ln w="19050">
              <a:solidFill>
                <a:srgbClr val="58449B"/>
              </a:solidFill>
            </a:ln>
          </p:spPr>
          <p:style>
            <a:lnRef idx="1">
              <a:schemeClr val="accent1"/>
            </a:lnRef>
            <a:fillRef idx="0">
              <a:schemeClr val="accent1"/>
            </a:fillRef>
            <a:effectRef idx="0">
              <a:schemeClr val="accent1"/>
            </a:effectRef>
            <a:fontRef idx="minor">
              <a:schemeClr val="tx1"/>
            </a:fontRef>
          </p:style>
        </p:cxnSp>
      </p:grpSp>
      <p:sp>
        <p:nvSpPr>
          <p:cNvPr id="40" name="Arrow: Curved Right 39">
            <a:extLst>
              <a:ext uri="{FF2B5EF4-FFF2-40B4-BE49-F238E27FC236}">
                <a16:creationId xmlns:a16="http://schemas.microsoft.com/office/drawing/2014/main" id="{34250E0C-9EFC-9055-8961-BF413D22D98F}"/>
              </a:ext>
            </a:extLst>
          </p:cNvPr>
          <p:cNvSpPr/>
          <p:nvPr/>
        </p:nvSpPr>
        <p:spPr>
          <a:xfrm rot="9250795">
            <a:off x="11079807" y="527973"/>
            <a:ext cx="435363" cy="915536"/>
          </a:xfrm>
          <a:prstGeom prst="curvedRightArrow">
            <a:avLst/>
          </a:prstGeom>
          <a:solidFill>
            <a:srgbClr val="E73871"/>
          </a:solidFill>
          <a:ln>
            <a:solidFill>
              <a:srgbClr val="E738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3871"/>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1CA9543-5432-AA1E-D99D-905A8F76F8CA}"/>
              </a:ext>
            </a:extLst>
          </p:cNvPr>
          <p:cNvPicPr>
            <a:picLocks noChangeAspect="1"/>
          </p:cNvPicPr>
          <p:nvPr/>
        </p:nvPicPr>
        <p:blipFill>
          <a:blip r:embed="rId12"/>
          <a:stretch>
            <a:fillRect/>
          </a:stretch>
        </p:blipFill>
        <p:spPr>
          <a:xfrm>
            <a:off x="8304732" y="4742772"/>
            <a:ext cx="2171037" cy="1525184"/>
          </a:xfrm>
          <a:prstGeom prst="rect">
            <a:avLst/>
          </a:prstGeom>
        </p:spPr>
      </p:pic>
      <p:pic>
        <p:nvPicPr>
          <p:cNvPr id="9" name="Picture 8">
            <a:extLst>
              <a:ext uri="{FF2B5EF4-FFF2-40B4-BE49-F238E27FC236}">
                <a16:creationId xmlns:a16="http://schemas.microsoft.com/office/drawing/2014/main" id="{518AFFAA-1F66-5F9D-94B3-F0E702A5150D}"/>
              </a:ext>
            </a:extLst>
          </p:cNvPr>
          <p:cNvPicPr>
            <a:picLocks noChangeAspect="1"/>
          </p:cNvPicPr>
          <p:nvPr/>
        </p:nvPicPr>
        <p:blipFill>
          <a:blip r:embed="rId13"/>
          <a:stretch>
            <a:fillRect/>
          </a:stretch>
        </p:blipFill>
        <p:spPr>
          <a:xfrm>
            <a:off x="9925082" y="5260986"/>
            <a:ext cx="2189175" cy="1522233"/>
          </a:xfrm>
          <a:prstGeom prst="rect">
            <a:avLst/>
          </a:prstGeom>
        </p:spPr>
      </p:pic>
    </p:spTree>
    <p:extLst>
      <p:ext uri="{BB962C8B-B14F-4D97-AF65-F5344CB8AC3E}">
        <p14:creationId xmlns:p14="http://schemas.microsoft.com/office/powerpoint/2010/main" val="323240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67450" y="479042"/>
            <a:ext cx="11457100" cy="1059523"/>
          </a:xfrm>
          <a:prstGeom prst="rect">
            <a:avLst/>
          </a:prstGeom>
          <a:noFill/>
        </p:spPr>
        <p:txBody>
          <a:bodyPr lIns="121900" tIns="121900" rIns="121900" bIns="121900" anchor="ctr" anchorCtr="0">
            <a:noAutofit/>
          </a:bodyPr>
          <a:lstStyle/>
          <a:p>
            <a:pPr algn="ctr"/>
            <a:r>
              <a:rPr lang="en" sz="4000" b="1" dirty="0">
                <a:solidFill>
                  <a:srgbClr val="0070C0"/>
                </a:solidFill>
                <a:latin typeface="Montserrat" panose="00000500000000000000" pitchFamily="2" charset="0"/>
                <a:ea typeface="Montserrat"/>
                <a:cs typeface="Arial" panose="020B0604020202020204" pitchFamily="34" charset="0"/>
                <a:sym typeface="Montserrat"/>
              </a:rPr>
              <a:t>LEARNING OBJECTIVES</a:t>
            </a:r>
          </a:p>
        </p:txBody>
      </p:sp>
      <p:sp>
        <p:nvSpPr>
          <p:cNvPr id="69" name="Shape 69"/>
          <p:cNvSpPr txBox="1"/>
          <p:nvPr/>
        </p:nvSpPr>
        <p:spPr>
          <a:xfrm>
            <a:off x="544178" y="1352724"/>
            <a:ext cx="11103643" cy="4152552"/>
          </a:xfrm>
          <a:prstGeom prst="rect">
            <a:avLst/>
          </a:prstGeom>
          <a:noFill/>
          <a:ln>
            <a:noFill/>
          </a:ln>
        </p:spPr>
        <p:txBody>
          <a:bodyPr lIns="121900" tIns="121900" rIns="121900" bIns="121900" anchor="t" anchorCtr="0">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ea typeface="Montserrat"/>
                <a:cs typeface="Montserrat"/>
                <a:sym typeface="Montserrat"/>
              </a:rPr>
              <a:t>1. Identify common misconceptions about the efficacy, safety, and appropriate use of major contraceptive methods including emergency contraception, long-acting reversible, barrier, and hormonal methods.</a:t>
            </a:r>
          </a:p>
          <a:p>
            <a:pPr marL="0" marR="0" lvl="0" indent="0" algn="l" defTabSz="1219170" rtl="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ea typeface="Montserrat"/>
                <a:cs typeface="Montserrat"/>
                <a:sym typeface="Montserrat"/>
              </a:rPr>
              <a:t>2. Explain the evidence that counter prevalent myths about contraception, such as impacts on fertility, cancer risk, weight change, bone health, and long-term health.</a:t>
            </a:r>
          </a:p>
          <a:p>
            <a:pPr marL="0" marR="0" lvl="0" indent="0" algn="l" defTabSz="1219170" rtl="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ea typeface="Montserrat"/>
                <a:cs typeface="Montserrat"/>
                <a:sym typeface="Montserrat"/>
              </a:rPr>
              <a:t>3. Apply myth-busting strategies in practice by responding accurately to common patient or public concerns about contraception.</a:t>
            </a:r>
          </a:p>
        </p:txBody>
      </p:sp>
      <p:pic>
        <p:nvPicPr>
          <p:cNvPr id="5" name="Picture 4">
            <a:extLst>
              <a:ext uri="{FF2B5EF4-FFF2-40B4-BE49-F238E27FC236}">
                <a16:creationId xmlns:a16="http://schemas.microsoft.com/office/drawing/2014/main" id="{0EB69494-B725-49B3-BF74-875D43E72851}"/>
              </a:ext>
            </a:extLst>
          </p:cNvPr>
          <p:cNvPicPr>
            <a:picLocks noChangeAspect="1"/>
          </p:cNvPicPr>
          <p:nvPr/>
        </p:nvPicPr>
        <p:blipFill>
          <a:blip r:embed="rId3"/>
          <a:stretch>
            <a:fillRect/>
          </a:stretch>
        </p:blipFill>
        <p:spPr>
          <a:xfrm>
            <a:off x="10327442" y="5877138"/>
            <a:ext cx="1498774" cy="617815"/>
          </a:xfrm>
          <a:prstGeom prst="rect">
            <a:avLst/>
          </a:prstGeom>
        </p:spPr>
      </p:pic>
    </p:spTree>
    <p:extLst>
      <p:ext uri="{BB962C8B-B14F-4D97-AF65-F5344CB8AC3E}">
        <p14:creationId xmlns:p14="http://schemas.microsoft.com/office/powerpoint/2010/main" val="166603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ACE47-3D61-CF5F-0363-593A8E2AEB6E}"/>
              </a:ext>
            </a:extLst>
          </p:cNvPr>
          <p:cNvSpPr>
            <a:spLocks noGrp="1"/>
          </p:cNvSpPr>
          <p:nvPr>
            <p:ph type="title"/>
          </p:nvPr>
        </p:nvSpPr>
        <p:spPr>
          <a:xfrm>
            <a:off x="838200" y="856211"/>
            <a:ext cx="10515600" cy="944395"/>
          </a:xfrm>
        </p:spPr>
        <p:txBody>
          <a:bodyPr anchor="ctr">
            <a:normAutofit/>
          </a:bodyPr>
          <a:lstStyle/>
          <a:p>
            <a:r>
              <a:rPr lang="en-US" dirty="0"/>
              <a:t>Combatting Misinformation</a:t>
            </a:r>
          </a:p>
        </p:txBody>
      </p:sp>
      <p:pic>
        <p:nvPicPr>
          <p:cNvPr id="1026" name="Picture 2" descr="Social media - Wikipedia">
            <a:extLst>
              <a:ext uri="{FF2B5EF4-FFF2-40B4-BE49-F238E27FC236}">
                <a16:creationId xmlns:a16="http://schemas.microsoft.com/office/drawing/2014/main" id="{D3059F52-5BB3-04F4-C5A6-E898EFAF58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11586" y="1891135"/>
            <a:ext cx="6968827" cy="4285828"/>
          </a:xfrm>
          <a:prstGeom prst="rect">
            <a:avLst/>
          </a:prstGeom>
          <a:solidFill>
            <a:srgbClr val="FFFFFF"/>
          </a:solidFill>
        </p:spPr>
      </p:pic>
    </p:spTree>
    <p:extLst>
      <p:ext uri="{BB962C8B-B14F-4D97-AF65-F5344CB8AC3E}">
        <p14:creationId xmlns:p14="http://schemas.microsoft.com/office/powerpoint/2010/main" val="2150618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02A8CE-6150-EBE7-9080-442B22CE34D3}"/>
              </a:ext>
            </a:extLst>
          </p:cNvPr>
          <p:cNvSpPr>
            <a:spLocks noGrp="1"/>
          </p:cNvSpPr>
          <p:nvPr>
            <p:ph type="title"/>
          </p:nvPr>
        </p:nvSpPr>
        <p:spPr>
          <a:xfrm>
            <a:off x="831850" y="1291673"/>
            <a:ext cx="10515600" cy="2137327"/>
          </a:xfrm>
        </p:spPr>
        <p:txBody>
          <a:bodyPr>
            <a:normAutofit/>
          </a:bodyPr>
          <a:lstStyle/>
          <a:p>
            <a:r>
              <a:rPr lang="en-US" dirty="0"/>
              <a:t>Which topics should we focus on today?</a:t>
            </a:r>
          </a:p>
        </p:txBody>
      </p:sp>
      <p:sp>
        <p:nvSpPr>
          <p:cNvPr id="6" name="Text Placeholder 5">
            <a:extLst>
              <a:ext uri="{FF2B5EF4-FFF2-40B4-BE49-F238E27FC236}">
                <a16:creationId xmlns:a16="http://schemas.microsoft.com/office/drawing/2014/main" id="{CD3192CD-661B-049F-888C-C9C4A27EA319}"/>
              </a:ext>
            </a:extLst>
          </p:cNvPr>
          <p:cNvSpPr>
            <a:spLocks noGrp="1"/>
          </p:cNvSpPr>
          <p:nvPr>
            <p:ph type="body" idx="1"/>
          </p:nvPr>
        </p:nvSpPr>
        <p:spPr>
          <a:xfrm>
            <a:off x="831850" y="3677479"/>
            <a:ext cx="10515600" cy="2412172"/>
          </a:xfrm>
        </p:spPr>
        <p:txBody>
          <a:bodyPr>
            <a:normAutofit fontScale="92500" lnSpcReduction="10000"/>
          </a:bodyPr>
          <a:lstStyle/>
          <a:p>
            <a:pPr marL="457200" indent="-457200">
              <a:buAutoNum type="alphaUcPeriod"/>
            </a:pPr>
            <a:r>
              <a:rPr lang="en-US" dirty="0"/>
              <a:t>Long-acting reversible contraception (IUDs, Nexplanon)</a:t>
            </a:r>
          </a:p>
          <a:p>
            <a:pPr marL="457200" indent="-457200">
              <a:buAutoNum type="alphaUcPeriod"/>
            </a:pPr>
            <a:r>
              <a:rPr lang="en-US" dirty="0"/>
              <a:t>Emergency contraception</a:t>
            </a:r>
          </a:p>
          <a:p>
            <a:pPr marL="457200" indent="-457200">
              <a:buAutoNum type="alphaUcPeriod"/>
            </a:pPr>
            <a:r>
              <a:rPr lang="en-US" dirty="0"/>
              <a:t>Combined hormonal contraceptive pills (COCPs)</a:t>
            </a:r>
          </a:p>
          <a:p>
            <a:pPr marL="457200" indent="-457200">
              <a:buAutoNum type="alphaUcPeriod"/>
            </a:pPr>
            <a:r>
              <a:rPr lang="en-US" dirty="0" err="1"/>
              <a:t>Depo-provera</a:t>
            </a:r>
            <a:r>
              <a:rPr lang="en-US" dirty="0"/>
              <a:t> injection</a:t>
            </a:r>
          </a:p>
          <a:p>
            <a:pPr marL="457200" indent="-457200">
              <a:buAutoNum type="alphaUcPeriod"/>
            </a:pPr>
            <a:r>
              <a:rPr lang="en-US" dirty="0"/>
              <a:t>Ring/patch</a:t>
            </a:r>
          </a:p>
          <a:p>
            <a:pPr marL="457200" indent="-457200">
              <a:buAutoNum type="alphaUcPeriod"/>
            </a:pPr>
            <a:r>
              <a:rPr lang="en-US" dirty="0"/>
              <a:t>All please!</a:t>
            </a:r>
          </a:p>
          <a:p>
            <a:pPr marL="457200" indent="-457200">
              <a:buAutoNum type="alphaUcPeriod"/>
            </a:pPr>
            <a:endParaRPr lang="en-US" dirty="0"/>
          </a:p>
        </p:txBody>
      </p:sp>
    </p:spTree>
    <p:extLst>
      <p:ext uri="{BB962C8B-B14F-4D97-AF65-F5344CB8AC3E}">
        <p14:creationId xmlns:p14="http://schemas.microsoft.com/office/powerpoint/2010/main" val="19869237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XSS_ORIGINAL" val="1932296,Picture 8,456,Slide201"/>
  <p:tag name="PPTXSS_SETTINGS" val="3092271,-2,8,200,40,2,True,False"/>
  <p:tag name="PTXSS_ORIGID" val="1932297"/>
</p:tagLst>
</file>

<file path=ppt/tags/tag2.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3.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4.xml><?xml version="1.0" encoding="utf-8"?>
<p:tagLst xmlns:a="http://schemas.openxmlformats.org/drawingml/2006/main" xmlns:r="http://schemas.openxmlformats.org/officeDocument/2006/relationships" xmlns:p="http://schemas.openxmlformats.org/presentationml/2006/main">
  <p:tag name="PPTXSS_ORIGINAL" val="39941,Picture 4,311,Slide56"/>
  <p:tag name="PPTXSS_SETTINGS" val="0,10,10,200,50,3,True,False"/>
  <p:tag name="PTXSS_ORIGID" val="39948"/>
</p:tagLst>
</file>

<file path=ppt/tags/tag5.xml><?xml version="1.0" encoding="utf-8"?>
<p:tagLst xmlns:a="http://schemas.openxmlformats.org/drawingml/2006/main" xmlns:r="http://schemas.openxmlformats.org/officeDocument/2006/relationships" xmlns:p="http://schemas.openxmlformats.org/presentationml/2006/main">
  <p:tag name="PTXSS_ISORIGINAL" val="39948"/>
  <p:tag name="PTXSS_ORIGID" val="39941"/>
</p:tagLst>
</file>

<file path=ppt/tags/tag6.xml><?xml version="1.0" encoding="utf-8"?>
<p:tagLst xmlns:a="http://schemas.openxmlformats.org/drawingml/2006/main" xmlns:r="http://schemas.openxmlformats.org/officeDocument/2006/relationships" xmlns:p="http://schemas.openxmlformats.org/presentationml/2006/main">
  <p:tag name="PPTXSS_ORIGINAL" val="21517,Picture 13,293,Slide38"/>
  <p:tag name="PPTXSS_SETTINGS" val="0,10,10,200,50,3,True,False"/>
  <p:tag name="PTXSS_ORIGID" val="215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I Master Titl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EI Master Titl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2086</TotalTime>
  <Words>14070</Words>
  <Application>Microsoft Macintosh PowerPoint</Application>
  <PresentationFormat>Widescreen</PresentationFormat>
  <Paragraphs>1117</Paragraphs>
  <Slides>66</Slides>
  <Notes>40</Notes>
  <HiddenSlides>0</HiddenSlides>
  <MMClips>0</MMClips>
  <ScaleCrop>false</ScaleCrop>
  <HeadingPairs>
    <vt:vector size="8" baseType="variant">
      <vt:variant>
        <vt:lpstr>Fonts Used</vt:lpstr>
      </vt:variant>
      <vt:variant>
        <vt:i4>20</vt:i4>
      </vt:variant>
      <vt:variant>
        <vt:lpstr>Theme</vt:lpstr>
      </vt:variant>
      <vt:variant>
        <vt:i4>3</vt:i4>
      </vt:variant>
      <vt:variant>
        <vt:lpstr>Embedded OLE Servers</vt:lpstr>
      </vt:variant>
      <vt:variant>
        <vt:i4>2</vt:i4>
      </vt:variant>
      <vt:variant>
        <vt:lpstr>Slide Titles</vt:lpstr>
      </vt:variant>
      <vt:variant>
        <vt:i4>66</vt:i4>
      </vt:variant>
    </vt:vector>
  </HeadingPairs>
  <TitlesOfParts>
    <vt:vector size="91" baseType="lpstr">
      <vt:lpstr>ＭＳ Ｐゴシック</vt:lpstr>
      <vt:lpstr>Aptos</vt:lpstr>
      <vt:lpstr>Arial</vt:lpstr>
      <vt:lpstr>ArialMT</vt:lpstr>
      <vt:lpstr>Calibri</vt:lpstr>
      <vt:lpstr>Calibri Light</vt:lpstr>
      <vt:lpstr>Courier New</vt:lpstr>
      <vt:lpstr>inherit</vt:lpstr>
      <vt:lpstr>interfaceregular</vt:lpstr>
      <vt:lpstr>Lucida Grande</vt:lpstr>
      <vt:lpstr>Monotype Sorts</vt:lpstr>
      <vt:lpstr>Montserrat</vt:lpstr>
      <vt:lpstr>Nunito</vt:lpstr>
      <vt:lpstr>Open Sans</vt:lpstr>
      <vt:lpstr>Roboto</vt:lpstr>
      <vt:lpstr>Symbol</vt:lpstr>
      <vt:lpstr>Times New Roman</vt:lpstr>
      <vt:lpstr>Times-Roman</vt:lpstr>
      <vt:lpstr>Verdana</vt:lpstr>
      <vt:lpstr>Wingdings</vt:lpstr>
      <vt:lpstr>Office Theme</vt:lpstr>
      <vt:lpstr>CEI Master Title</vt:lpstr>
      <vt:lpstr>1_CEI Master Title</vt:lpstr>
      <vt:lpstr>Image</vt:lpstr>
      <vt:lpstr>Photo Editor Photo</vt:lpstr>
      <vt:lpstr>PowerPoint Presentation</vt:lpstr>
      <vt:lpstr>PowerPoint Presentation</vt:lpstr>
      <vt:lpstr> ACCME Standards for Integrity and Independence in Accredited Continuing Education The following planners, presenters and others have either indicated financial relationships with ineligible companies or that no financial relationships exist. An ineligible company is any entity whose primary business is producing, marketing, selling, re-selling, or distributing healthcare products used by or on patients. ACCME Standards for Integrity and Independence in Accredited Continuing Education  </vt:lpstr>
      <vt:lpstr>Health Equity Acknowledgement</vt:lpstr>
      <vt:lpstr>PowerPoint Presentation</vt:lpstr>
      <vt:lpstr>PowerPoint Presentation</vt:lpstr>
      <vt:lpstr>LEARNING OBJECTIVES</vt:lpstr>
      <vt:lpstr>Combatting Misinformation</vt:lpstr>
      <vt:lpstr>Which topics should we focus on today?</vt:lpstr>
      <vt:lpstr>Every patient needs a urine pregnancy test before starting contraception</vt:lpstr>
      <vt:lpstr>How to be reasonably certain that someone is not pregnant</vt:lpstr>
      <vt:lpstr>IUDs cause infertility</vt:lpstr>
      <vt:lpstr>Brief history of IUDs</vt:lpstr>
      <vt:lpstr>Intrauterine Contraception and Fertility</vt:lpstr>
      <vt:lpstr>Long Acting Reversible Contraception (LARC)</vt:lpstr>
      <vt:lpstr>Copper and Progestin IUDs</vt:lpstr>
      <vt:lpstr>Copper Intrauterine Device: ParaGard</vt:lpstr>
      <vt:lpstr>Copper Intrauterine Device: Miudella (new!)</vt:lpstr>
      <vt:lpstr>Levonorgestrel Intrauterine Device: Mirena</vt:lpstr>
      <vt:lpstr>Levonorgestrel Intrauterine Device:  Liletta</vt:lpstr>
      <vt:lpstr>What about the Skyla or Kyleena?</vt:lpstr>
      <vt:lpstr>Dispelling myths about IUDs</vt:lpstr>
      <vt:lpstr>The implant can move to another part of your body</vt:lpstr>
      <vt:lpstr>Progestin Implant (Implanon/ Nexplanon)</vt:lpstr>
      <vt:lpstr>PowerPoint Presentation</vt:lpstr>
      <vt:lpstr>You need to start birth control pills after a period</vt:lpstr>
      <vt:lpstr>Combined Hormonal Contraception (CHC)</vt:lpstr>
      <vt:lpstr>Combined Hormonal Contraception (CHC)</vt:lpstr>
      <vt:lpstr>Combination Oral Contraceptives (COC) </vt:lpstr>
      <vt:lpstr>When to start?</vt:lpstr>
      <vt:lpstr>Initiation of Hormonal Contraceptives</vt:lpstr>
      <vt:lpstr>Side Effects: Hormonal Contraception</vt:lpstr>
      <vt:lpstr>It’s okay to skip periods</vt:lpstr>
      <vt:lpstr>Extended Combined Oral Contraception (COC)</vt:lpstr>
      <vt:lpstr>It takes at least 3 months to get pregnant after stopping birth control pills.</vt:lpstr>
      <vt:lpstr>COCs: Pros and Cons</vt:lpstr>
      <vt:lpstr>COC/CHCs: Health Benefits</vt:lpstr>
      <vt:lpstr>Birth control pills lead to weight gain</vt:lpstr>
      <vt:lpstr>Dispelling myths about COCs</vt:lpstr>
      <vt:lpstr>Estrogen causes blood clots in everyone</vt:lpstr>
      <vt:lpstr>Combined Hormonal Contraception: Health Risks</vt:lpstr>
      <vt:lpstr>Contraindications: CHCs</vt:lpstr>
      <vt:lpstr>Hormonal methods: Progestin Only Pills (POPs)</vt:lpstr>
      <vt:lpstr>New POP:  Drosperinone 4 mg</vt:lpstr>
      <vt:lpstr>New POP:  OTC Contraception</vt:lpstr>
      <vt:lpstr>Depo-provera causes brain tumors</vt:lpstr>
      <vt:lpstr>Hormonal contraception: Depot Medroxyprogesterone Acetate</vt:lpstr>
      <vt:lpstr>PowerPoint Presentation</vt:lpstr>
      <vt:lpstr>Depo-provera leads to weight gain</vt:lpstr>
      <vt:lpstr>Hormonal contraception: Depot Medroxyprogesterone Acetate</vt:lpstr>
      <vt:lpstr>Emergency contraception is an abortifacient</vt:lpstr>
      <vt:lpstr>Contraception in an emergency…</vt:lpstr>
      <vt:lpstr>Emergency Contraception</vt:lpstr>
      <vt:lpstr>EC: Levonorgestrel vs. Ulipristal</vt:lpstr>
      <vt:lpstr>Non-oral Emergency Contraception</vt:lpstr>
      <vt:lpstr>The monthly vaginal ring can be inserted for 4 weeks</vt:lpstr>
      <vt:lpstr>CHC: Monthly Vaginal Contraceptive Ring- NuvaRing</vt:lpstr>
      <vt:lpstr>CHC: 1-year contraceptive ring</vt:lpstr>
      <vt:lpstr>CHC: Weekly Contraceptive Patch: Xulane</vt:lpstr>
      <vt:lpstr>Updates in contraception</vt:lpstr>
      <vt:lpstr>New estrogens!</vt:lpstr>
      <vt:lpstr>CDC Evidence-Based Resource</vt:lpstr>
      <vt:lpstr>CDC Ranking Recommendations</vt:lpstr>
      <vt:lpstr>CDC US MEC and SPR App</vt:lpstr>
      <vt:lpstr>Have more contraception questions?</vt:lpstr>
      <vt:lpstr>PowerPoint Presentation</vt:lpstr>
    </vt:vector>
  </TitlesOfParts>
  <Company>URMC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Ebersol, Mary Beth W</dc:creator>
  <cp:lastModifiedBy>Sun, Stacy</cp:lastModifiedBy>
  <cp:revision>239</cp:revision>
  <dcterms:created xsi:type="dcterms:W3CDTF">2020-03-19T14:29:07Z</dcterms:created>
  <dcterms:modified xsi:type="dcterms:W3CDTF">2026-06-18T01:28:26Z</dcterms:modified>
</cp:coreProperties>
</file>