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524" r:id="rId5"/>
    <p:sldId id="1810" r:id="rId6"/>
    <p:sldId id="519" r:id="rId7"/>
    <p:sldId id="607" r:id="rId8"/>
    <p:sldId id="611" r:id="rId9"/>
    <p:sldId id="1795" r:id="rId10"/>
    <p:sldId id="520" r:id="rId11"/>
    <p:sldId id="289" r:id="rId12"/>
    <p:sldId id="1805" r:id="rId13"/>
    <p:sldId id="1807" r:id="rId14"/>
    <p:sldId id="1809" r:id="rId15"/>
    <p:sldId id="1798" r:id="rId16"/>
    <p:sldId id="1800" r:id="rId17"/>
    <p:sldId id="1808" r:id="rId18"/>
    <p:sldId id="1806" r:id="rId19"/>
    <p:sldId id="259" r:id="rId20"/>
    <p:sldId id="257" r:id="rId21"/>
    <p:sldId id="258" r:id="rId22"/>
    <p:sldId id="1797" r:id="rId23"/>
    <p:sldId id="1799" r:id="rId24"/>
    <p:sldId id="1803" r:id="rId25"/>
    <p:sldId id="1802" r:id="rId26"/>
    <p:sldId id="1801" r:id="rId27"/>
    <p:sldId id="1811" r:id="rId28"/>
    <p:sldId id="271"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F2294104-4221-4E49-A2ED-11F57F3F785A}">
          <p14:sldIdLst>
            <p14:sldId id="524"/>
            <p14:sldId id="1810"/>
            <p14:sldId id="519"/>
            <p14:sldId id="607"/>
            <p14:sldId id="611"/>
            <p14:sldId id="1795"/>
            <p14:sldId id="520"/>
            <p14:sldId id="289"/>
            <p14:sldId id="1805"/>
            <p14:sldId id="1807"/>
            <p14:sldId id="1809"/>
            <p14:sldId id="1798"/>
            <p14:sldId id="1800"/>
            <p14:sldId id="1808"/>
            <p14:sldId id="1806"/>
            <p14:sldId id="259"/>
            <p14:sldId id="257"/>
            <p14:sldId id="258"/>
            <p14:sldId id="1797"/>
            <p14:sldId id="1799"/>
            <p14:sldId id="1803"/>
            <p14:sldId id="1802"/>
            <p14:sldId id="1801"/>
            <p14:sldId id="1811"/>
            <p14:sldId id="27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iji kemmochi" initials="dk" lastIdx="1" clrIdx="0">
    <p:extLst>
      <p:ext uri="{19B8F6BF-5375-455C-9EA6-DF929625EA0E}">
        <p15:presenceInfo xmlns:p15="http://schemas.microsoft.com/office/powerpoint/2012/main" userId="338b920f84e8d1f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D3EA"/>
    <a:srgbClr val="00A9E0"/>
    <a:srgbClr val="919498"/>
    <a:srgbClr val="B37FC9"/>
    <a:srgbClr val="FDDC00"/>
    <a:srgbClr val="BFD400"/>
    <a:srgbClr val="EEBB44"/>
    <a:srgbClr val="FFF56D"/>
    <a:srgbClr val="171AA8"/>
    <a:srgbClr val="9CE1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6DA660-9C81-4908-B4C0-AF54552B922B}" v="4" dt="2024-09-18T15:18:00.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48"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5D31D6-F87C-4634-A518-043503D6F1C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F46F438-B8EC-4498-B605-0B890F79367E}">
      <dgm:prSet/>
      <dgm:spPr/>
      <dgm:t>
        <a:bodyPr/>
        <a:lstStyle/>
        <a:p>
          <a:r>
            <a:rPr lang="en-US" b="1"/>
            <a:t>Grocery Store Closures</a:t>
          </a:r>
          <a:endParaRPr lang="en-US"/>
        </a:p>
      </dgm:t>
    </dgm:pt>
    <dgm:pt modelId="{0B50A0D7-6923-442C-8FA5-BD39A3CBC29E}" type="parTrans" cxnId="{B337D9C3-27FA-4553-A4B8-737A6589096D}">
      <dgm:prSet/>
      <dgm:spPr/>
      <dgm:t>
        <a:bodyPr/>
        <a:lstStyle/>
        <a:p>
          <a:endParaRPr lang="en-US"/>
        </a:p>
      </dgm:t>
    </dgm:pt>
    <dgm:pt modelId="{DF2869AD-CD8A-40B1-81E2-EB43E6D3F66E}" type="sibTrans" cxnId="{B337D9C3-27FA-4553-A4B8-737A6589096D}">
      <dgm:prSet/>
      <dgm:spPr/>
      <dgm:t>
        <a:bodyPr/>
        <a:lstStyle/>
        <a:p>
          <a:endParaRPr lang="en-US"/>
        </a:p>
      </dgm:t>
    </dgm:pt>
    <dgm:pt modelId="{381E7B6B-64EA-4204-A887-E9FF84C4CBBD}">
      <dgm:prSet/>
      <dgm:spPr/>
      <dgm:t>
        <a:bodyPr/>
        <a:lstStyle/>
        <a:p>
          <a:r>
            <a:rPr lang="en-US"/>
            <a:t>Dover Plains chain grocery store closed</a:t>
          </a:r>
        </a:p>
      </dgm:t>
    </dgm:pt>
    <dgm:pt modelId="{ACCA5E7A-CCAB-4504-900C-DDBAE3645BE7}" type="parTrans" cxnId="{66ECDB43-C7FF-4E73-BC38-3905703A1114}">
      <dgm:prSet/>
      <dgm:spPr/>
      <dgm:t>
        <a:bodyPr/>
        <a:lstStyle/>
        <a:p>
          <a:endParaRPr lang="en-US"/>
        </a:p>
      </dgm:t>
    </dgm:pt>
    <dgm:pt modelId="{BBB46F0F-84E1-4B48-BDD7-D93C21531175}" type="sibTrans" cxnId="{66ECDB43-C7FF-4E73-BC38-3905703A1114}">
      <dgm:prSet/>
      <dgm:spPr/>
      <dgm:t>
        <a:bodyPr/>
        <a:lstStyle/>
        <a:p>
          <a:endParaRPr lang="en-US"/>
        </a:p>
      </dgm:t>
    </dgm:pt>
    <dgm:pt modelId="{52BBD94A-CAAA-4182-B998-0E2522A2363D}">
      <dgm:prSet/>
      <dgm:spPr/>
      <dgm:t>
        <a:bodyPr/>
        <a:lstStyle/>
        <a:p>
          <a:r>
            <a:rPr lang="en-US"/>
            <a:t>Millertown grocery store closed</a:t>
          </a:r>
        </a:p>
      </dgm:t>
    </dgm:pt>
    <dgm:pt modelId="{838FB2BA-A17E-4CC0-BC3A-1315EF0316C1}" type="parTrans" cxnId="{B3EA8AE0-6EE3-4EA8-AE67-93ADAD8B622D}">
      <dgm:prSet/>
      <dgm:spPr/>
      <dgm:t>
        <a:bodyPr/>
        <a:lstStyle/>
        <a:p>
          <a:endParaRPr lang="en-US"/>
        </a:p>
      </dgm:t>
    </dgm:pt>
    <dgm:pt modelId="{029FE2E1-BA98-42D6-AA6E-B7D23D645626}" type="sibTrans" cxnId="{B3EA8AE0-6EE3-4EA8-AE67-93ADAD8B622D}">
      <dgm:prSet/>
      <dgm:spPr/>
      <dgm:t>
        <a:bodyPr/>
        <a:lstStyle/>
        <a:p>
          <a:endParaRPr lang="en-US"/>
        </a:p>
      </dgm:t>
    </dgm:pt>
    <dgm:pt modelId="{CF60EF16-C925-4422-90C0-25C8F2E95A89}">
      <dgm:prSet/>
      <dgm:spPr/>
      <dgm:t>
        <a:bodyPr/>
        <a:lstStyle/>
        <a:p>
          <a:r>
            <a:rPr lang="en-US"/>
            <a:t>Greater reliance on Dollar stores adds to poor health choices</a:t>
          </a:r>
        </a:p>
      </dgm:t>
    </dgm:pt>
    <dgm:pt modelId="{851D76A8-16F9-4488-87D2-0005EC9EEBC4}" type="parTrans" cxnId="{D240163E-E612-471F-B41E-EE697E090BB0}">
      <dgm:prSet/>
      <dgm:spPr/>
      <dgm:t>
        <a:bodyPr/>
        <a:lstStyle/>
        <a:p>
          <a:endParaRPr lang="en-US"/>
        </a:p>
      </dgm:t>
    </dgm:pt>
    <dgm:pt modelId="{53F972FC-60D0-4EAC-B3AE-1F09E544141A}" type="sibTrans" cxnId="{D240163E-E612-471F-B41E-EE697E090BB0}">
      <dgm:prSet/>
      <dgm:spPr/>
      <dgm:t>
        <a:bodyPr/>
        <a:lstStyle/>
        <a:p>
          <a:endParaRPr lang="en-US"/>
        </a:p>
      </dgm:t>
    </dgm:pt>
    <dgm:pt modelId="{383D9E13-BE9B-4DB4-AE6F-4B18FCAE1B4B}">
      <dgm:prSet/>
      <dgm:spPr/>
      <dgm:t>
        <a:bodyPr/>
        <a:lstStyle/>
        <a:p>
          <a:r>
            <a:rPr lang="en-US" b="1"/>
            <a:t>Lack of transportation.</a:t>
          </a:r>
          <a:endParaRPr lang="en-US"/>
        </a:p>
      </dgm:t>
    </dgm:pt>
    <dgm:pt modelId="{B2EB20E8-3FBD-4621-8768-59C2295B27B0}" type="parTrans" cxnId="{44F9F99F-05DC-448E-B22E-E273627F7721}">
      <dgm:prSet/>
      <dgm:spPr/>
      <dgm:t>
        <a:bodyPr/>
        <a:lstStyle/>
        <a:p>
          <a:endParaRPr lang="en-US"/>
        </a:p>
      </dgm:t>
    </dgm:pt>
    <dgm:pt modelId="{743F334D-CD91-4583-90F8-A5C5F249DF15}" type="sibTrans" cxnId="{44F9F99F-05DC-448E-B22E-E273627F7721}">
      <dgm:prSet/>
      <dgm:spPr/>
      <dgm:t>
        <a:bodyPr/>
        <a:lstStyle/>
        <a:p>
          <a:endParaRPr lang="en-US"/>
        </a:p>
      </dgm:t>
    </dgm:pt>
    <dgm:pt modelId="{B5DFC809-2036-436B-9383-B1F8FAB5289B}">
      <dgm:prSet/>
      <dgm:spPr/>
      <dgm:t>
        <a:bodyPr/>
        <a:lstStyle/>
        <a:p>
          <a:r>
            <a:rPr lang="en-US"/>
            <a:t>Not walkable community.</a:t>
          </a:r>
        </a:p>
      </dgm:t>
    </dgm:pt>
    <dgm:pt modelId="{BF6035B4-5E17-4C02-8D0A-05E843B9B78B}" type="parTrans" cxnId="{7AB5EF03-C8C3-4E41-A164-A740B1DAB300}">
      <dgm:prSet/>
      <dgm:spPr/>
      <dgm:t>
        <a:bodyPr/>
        <a:lstStyle/>
        <a:p>
          <a:endParaRPr lang="en-US"/>
        </a:p>
      </dgm:t>
    </dgm:pt>
    <dgm:pt modelId="{0D3F7039-D9BD-4A0E-B1D8-46BCD03C7356}" type="sibTrans" cxnId="{7AB5EF03-C8C3-4E41-A164-A740B1DAB300}">
      <dgm:prSet/>
      <dgm:spPr/>
      <dgm:t>
        <a:bodyPr/>
        <a:lstStyle/>
        <a:p>
          <a:endParaRPr lang="en-US"/>
        </a:p>
      </dgm:t>
    </dgm:pt>
    <dgm:pt modelId="{8C0E8896-F233-489B-8396-96DB37F18183}">
      <dgm:prSet/>
      <dgm:spPr/>
      <dgm:t>
        <a:bodyPr/>
        <a:lstStyle/>
        <a:p>
          <a:r>
            <a:rPr lang="en-US"/>
            <a:t>Nearest big box store 1hr away</a:t>
          </a:r>
        </a:p>
      </dgm:t>
    </dgm:pt>
    <dgm:pt modelId="{43BB9103-34ED-4419-A6FD-9CF8D1DB5754}" type="parTrans" cxnId="{A6025295-FBD4-4C0B-AE2E-41CA55E08169}">
      <dgm:prSet/>
      <dgm:spPr/>
      <dgm:t>
        <a:bodyPr/>
        <a:lstStyle/>
        <a:p>
          <a:endParaRPr lang="en-US"/>
        </a:p>
      </dgm:t>
    </dgm:pt>
    <dgm:pt modelId="{DD9EAB0F-DFE2-4FD2-B520-53434727E046}" type="sibTrans" cxnId="{A6025295-FBD4-4C0B-AE2E-41CA55E08169}">
      <dgm:prSet/>
      <dgm:spPr/>
      <dgm:t>
        <a:bodyPr/>
        <a:lstStyle/>
        <a:p>
          <a:endParaRPr lang="en-US"/>
        </a:p>
      </dgm:t>
    </dgm:pt>
    <dgm:pt modelId="{EE08C592-8C3C-4AEF-A38C-0F8143E3EFEC}" type="pres">
      <dgm:prSet presAssocID="{9A5D31D6-F87C-4634-A518-043503D6F1C1}" presName="linear" presStyleCnt="0">
        <dgm:presLayoutVars>
          <dgm:dir/>
          <dgm:animLvl val="lvl"/>
          <dgm:resizeHandles val="exact"/>
        </dgm:presLayoutVars>
      </dgm:prSet>
      <dgm:spPr/>
    </dgm:pt>
    <dgm:pt modelId="{51D37174-A98E-4CC6-B885-DB63EB85EC8E}" type="pres">
      <dgm:prSet presAssocID="{9F46F438-B8EC-4498-B605-0B890F79367E}" presName="parentLin" presStyleCnt="0"/>
      <dgm:spPr/>
    </dgm:pt>
    <dgm:pt modelId="{A7DFB442-926B-4257-BA9A-D3895CA427AD}" type="pres">
      <dgm:prSet presAssocID="{9F46F438-B8EC-4498-B605-0B890F79367E}" presName="parentLeftMargin" presStyleLbl="node1" presStyleIdx="0" presStyleCnt="2"/>
      <dgm:spPr/>
    </dgm:pt>
    <dgm:pt modelId="{89418087-408C-4E73-BC87-FB054624A9CB}" type="pres">
      <dgm:prSet presAssocID="{9F46F438-B8EC-4498-B605-0B890F79367E}" presName="parentText" presStyleLbl="node1" presStyleIdx="0" presStyleCnt="2" custScaleX="117644" custScaleY="80489">
        <dgm:presLayoutVars>
          <dgm:chMax val="0"/>
          <dgm:bulletEnabled val="1"/>
        </dgm:presLayoutVars>
      </dgm:prSet>
      <dgm:spPr/>
    </dgm:pt>
    <dgm:pt modelId="{BCFD65CB-7704-4741-92C6-54E9387DBC28}" type="pres">
      <dgm:prSet presAssocID="{9F46F438-B8EC-4498-B605-0B890F79367E}" presName="negativeSpace" presStyleCnt="0"/>
      <dgm:spPr/>
    </dgm:pt>
    <dgm:pt modelId="{FD933F83-D705-4DF7-BBD4-3D0DFF99B38E}" type="pres">
      <dgm:prSet presAssocID="{9F46F438-B8EC-4498-B605-0B890F79367E}" presName="childText" presStyleLbl="conFgAcc1" presStyleIdx="0" presStyleCnt="2">
        <dgm:presLayoutVars>
          <dgm:bulletEnabled val="1"/>
        </dgm:presLayoutVars>
      </dgm:prSet>
      <dgm:spPr/>
    </dgm:pt>
    <dgm:pt modelId="{DB886655-4E41-473F-842C-020CCE3E2B01}" type="pres">
      <dgm:prSet presAssocID="{DF2869AD-CD8A-40B1-81E2-EB43E6D3F66E}" presName="spaceBetweenRectangles" presStyleCnt="0"/>
      <dgm:spPr/>
    </dgm:pt>
    <dgm:pt modelId="{115E0BF5-11BF-44DE-8B75-C66EB9CFBF6F}" type="pres">
      <dgm:prSet presAssocID="{383D9E13-BE9B-4DB4-AE6F-4B18FCAE1B4B}" presName="parentLin" presStyleCnt="0"/>
      <dgm:spPr/>
    </dgm:pt>
    <dgm:pt modelId="{63226F33-FBA9-457E-9C34-F3DC50CBBD3E}" type="pres">
      <dgm:prSet presAssocID="{383D9E13-BE9B-4DB4-AE6F-4B18FCAE1B4B}" presName="parentLeftMargin" presStyleLbl="node1" presStyleIdx="0" presStyleCnt="2"/>
      <dgm:spPr/>
    </dgm:pt>
    <dgm:pt modelId="{160D02FE-265D-43A5-B9DB-43852E38C1C8}" type="pres">
      <dgm:prSet presAssocID="{383D9E13-BE9B-4DB4-AE6F-4B18FCAE1B4B}" presName="parentText" presStyleLbl="node1" presStyleIdx="1" presStyleCnt="2">
        <dgm:presLayoutVars>
          <dgm:chMax val="0"/>
          <dgm:bulletEnabled val="1"/>
        </dgm:presLayoutVars>
      </dgm:prSet>
      <dgm:spPr/>
    </dgm:pt>
    <dgm:pt modelId="{09303A06-CB2B-4D72-AD45-5169A332A852}" type="pres">
      <dgm:prSet presAssocID="{383D9E13-BE9B-4DB4-AE6F-4B18FCAE1B4B}" presName="negativeSpace" presStyleCnt="0"/>
      <dgm:spPr/>
    </dgm:pt>
    <dgm:pt modelId="{03CE116A-0101-41B9-B5A0-07739333510E}" type="pres">
      <dgm:prSet presAssocID="{383D9E13-BE9B-4DB4-AE6F-4B18FCAE1B4B}" presName="childText" presStyleLbl="conFgAcc1" presStyleIdx="1" presStyleCnt="2">
        <dgm:presLayoutVars>
          <dgm:bulletEnabled val="1"/>
        </dgm:presLayoutVars>
      </dgm:prSet>
      <dgm:spPr/>
    </dgm:pt>
  </dgm:ptLst>
  <dgm:cxnLst>
    <dgm:cxn modelId="{7AB5EF03-C8C3-4E41-A164-A740B1DAB300}" srcId="{383D9E13-BE9B-4DB4-AE6F-4B18FCAE1B4B}" destId="{B5DFC809-2036-436B-9383-B1F8FAB5289B}" srcOrd="0" destOrd="0" parTransId="{BF6035B4-5E17-4C02-8D0A-05E843B9B78B}" sibTransId="{0D3F7039-D9BD-4A0E-B1D8-46BCD03C7356}"/>
    <dgm:cxn modelId="{D240163E-E612-471F-B41E-EE697E090BB0}" srcId="{9F46F438-B8EC-4498-B605-0B890F79367E}" destId="{CF60EF16-C925-4422-90C0-25C8F2E95A89}" srcOrd="2" destOrd="0" parTransId="{851D76A8-16F9-4488-87D2-0005EC9EEBC4}" sibTransId="{53F972FC-60D0-4EAC-B3AE-1F09E544141A}"/>
    <dgm:cxn modelId="{CC07105E-9ADD-4A2E-B430-43E9B553AEE0}" type="presOf" srcId="{CF60EF16-C925-4422-90C0-25C8F2E95A89}" destId="{FD933F83-D705-4DF7-BBD4-3D0DFF99B38E}" srcOrd="0" destOrd="2" presId="urn:microsoft.com/office/officeart/2005/8/layout/list1"/>
    <dgm:cxn modelId="{66ECDB43-C7FF-4E73-BC38-3905703A1114}" srcId="{9F46F438-B8EC-4498-B605-0B890F79367E}" destId="{381E7B6B-64EA-4204-A887-E9FF84C4CBBD}" srcOrd="0" destOrd="0" parTransId="{ACCA5E7A-CCAB-4504-900C-DDBAE3645BE7}" sibTransId="{BBB46F0F-84E1-4B48-BDD7-D93C21531175}"/>
    <dgm:cxn modelId="{C8A2A770-8366-440F-BFC4-5FE521155D40}" type="presOf" srcId="{383D9E13-BE9B-4DB4-AE6F-4B18FCAE1B4B}" destId="{63226F33-FBA9-457E-9C34-F3DC50CBBD3E}" srcOrd="0" destOrd="0" presId="urn:microsoft.com/office/officeart/2005/8/layout/list1"/>
    <dgm:cxn modelId="{C0DB0C71-1409-44A5-81BF-3BD26CC797E5}" type="presOf" srcId="{9A5D31D6-F87C-4634-A518-043503D6F1C1}" destId="{EE08C592-8C3C-4AEF-A38C-0F8143E3EFEC}" srcOrd="0" destOrd="0" presId="urn:microsoft.com/office/officeart/2005/8/layout/list1"/>
    <dgm:cxn modelId="{9C3A7D77-04A0-4ABD-B1B0-E5FE5659342C}" type="presOf" srcId="{9F46F438-B8EC-4498-B605-0B890F79367E}" destId="{89418087-408C-4E73-BC87-FB054624A9CB}" srcOrd="1" destOrd="0" presId="urn:microsoft.com/office/officeart/2005/8/layout/list1"/>
    <dgm:cxn modelId="{0DE1D07C-3E1F-4E6E-B083-84EB20B049CE}" type="presOf" srcId="{381E7B6B-64EA-4204-A887-E9FF84C4CBBD}" destId="{FD933F83-D705-4DF7-BBD4-3D0DFF99B38E}" srcOrd="0" destOrd="0" presId="urn:microsoft.com/office/officeart/2005/8/layout/list1"/>
    <dgm:cxn modelId="{0ACC878F-F5F3-47A0-B041-8E7222411F98}" type="presOf" srcId="{52BBD94A-CAAA-4182-B998-0E2522A2363D}" destId="{FD933F83-D705-4DF7-BBD4-3D0DFF99B38E}" srcOrd="0" destOrd="1" presId="urn:microsoft.com/office/officeart/2005/8/layout/list1"/>
    <dgm:cxn modelId="{A6025295-FBD4-4C0B-AE2E-41CA55E08169}" srcId="{383D9E13-BE9B-4DB4-AE6F-4B18FCAE1B4B}" destId="{8C0E8896-F233-489B-8396-96DB37F18183}" srcOrd="1" destOrd="0" parTransId="{43BB9103-34ED-4419-A6FD-9CF8D1DB5754}" sibTransId="{DD9EAB0F-DFE2-4FD2-B520-53434727E046}"/>
    <dgm:cxn modelId="{44F9F99F-05DC-448E-B22E-E273627F7721}" srcId="{9A5D31D6-F87C-4634-A518-043503D6F1C1}" destId="{383D9E13-BE9B-4DB4-AE6F-4B18FCAE1B4B}" srcOrd="1" destOrd="0" parTransId="{B2EB20E8-3FBD-4621-8768-59C2295B27B0}" sibTransId="{743F334D-CD91-4583-90F8-A5C5F249DF15}"/>
    <dgm:cxn modelId="{589C3FBB-EB4B-441C-9BCF-1CCE3F04BA81}" type="presOf" srcId="{B5DFC809-2036-436B-9383-B1F8FAB5289B}" destId="{03CE116A-0101-41B9-B5A0-07739333510E}" srcOrd="0" destOrd="0" presId="urn:microsoft.com/office/officeart/2005/8/layout/list1"/>
    <dgm:cxn modelId="{B337D9C3-27FA-4553-A4B8-737A6589096D}" srcId="{9A5D31D6-F87C-4634-A518-043503D6F1C1}" destId="{9F46F438-B8EC-4498-B605-0B890F79367E}" srcOrd="0" destOrd="0" parTransId="{0B50A0D7-6923-442C-8FA5-BD39A3CBC29E}" sibTransId="{DF2869AD-CD8A-40B1-81E2-EB43E6D3F66E}"/>
    <dgm:cxn modelId="{96FF65C7-F944-4551-B718-D8024C197E20}" type="presOf" srcId="{9F46F438-B8EC-4498-B605-0B890F79367E}" destId="{A7DFB442-926B-4257-BA9A-D3895CA427AD}" srcOrd="0" destOrd="0" presId="urn:microsoft.com/office/officeart/2005/8/layout/list1"/>
    <dgm:cxn modelId="{60A7B0D5-BD45-4FF3-A758-4E8B3A7EA19D}" type="presOf" srcId="{383D9E13-BE9B-4DB4-AE6F-4B18FCAE1B4B}" destId="{160D02FE-265D-43A5-B9DB-43852E38C1C8}" srcOrd="1" destOrd="0" presId="urn:microsoft.com/office/officeart/2005/8/layout/list1"/>
    <dgm:cxn modelId="{B3EA8AE0-6EE3-4EA8-AE67-93ADAD8B622D}" srcId="{9F46F438-B8EC-4498-B605-0B890F79367E}" destId="{52BBD94A-CAAA-4182-B998-0E2522A2363D}" srcOrd="1" destOrd="0" parTransId="{838FB2BA-A17E-4CC0-BC3A-1315EF0316C1}" sibTransId="{029FE2E1-BA98-42D6-AA6E-B7D23D645626}"/>
    <dgm:cxn modelId="{7EAAD9E5-292F-4059-BA9A-C225AFCF260F}" type="presOf" srcId="{8C0E8896-F233-489B-8396-96DB37F18183}" destId="{03CE116A-0101-41B9-B5A0-07739333510E}" srcOrd="0" destOrd="1" presId="urn:microsoft.com/office/officeart/2005/8/layout/list1"/>
    <dgm:cxn modelId="{2D484E80-D02B-44FC-9799-4C7BFC3DEA0C}" type="presParOf" srcId="{EE08C592-8C3C-4AEF-A38C-0F8143E3EFEC}" destId="{51D37174-A98E-4CC6-B885-DB63EB85EC8E}" srcOrd="0" destOrd="0" presId="urn:microsoft.com/office/officeart/2005/8/layout/list1"/>
    <dgm:cxn modelId="{10E1FEB4-2EC6-467F-A25E-E458E8A068B4}" type="presParOf" srcId="{51D37174-A98E-4CC6-B885-DB63EB85EC8E}" destId="{A7DFB442-926B-4257-BA9A-D3895CA427AD}" srcOrd="0" destOrd="0" presId="urn:microsoft.com/office/officeart/2005/8/layout/list1"/>
    <dgm:cxn modelId="{DDDECD6F-F423-4A13-A9E3-5A5095617D1C}" type="presParOf" srcId="{51D37174-A98E-4CC6-B885-DB63EB85EC8E}" destId="{89418087-408C-4E73-BC87-FB054624A9CB}" srcOrd="1" destOrd="0" presId="urn:microsoft.com/office/officeart/2005/8/layout/list1"/>
    <dgm:cxn modelId="{B254BF9A-5322-43E6-834D-0D7C49C71DC6}" type="presParOf" srcId="{EE08C592-8C3C-4AEF-A38C-0F8143E3EFEC}" destId="{BCFD65CB-7704-4741-92C6-54E9387DBC28}" srcOrd="1" destOrd="0" presId="urn:microsoft.com/office/officeart/2005/8/layout/list1"/>
    <dgm:cxn modelId="{4A67527A-547A-45A3-9291-66D9BA0BB67F}" type="presParOf" srcId="{EE08C592-8C3C-4AEF-A38C-0F8143E3EFEC}" destId="{FD933F83-D705-4DF7-BBD4-3D0DFF99B38E}" srcOrd="2" destOrd="0" presId="urn:microsoft.com/office/officeart/2005/8/layout/list1"/>
    <dgm:cxn modelId="{752737DB-8A30-4882-A1ED-6B5B42720AF1}" type="presParOf" srcId="{EE08C592-8C3C-4AEF-A38C-0F8143E3EFEC}" destId="{DB886655-4E41-473F-842C-020CCE3E2B01}" srcOrd="3" destOrd="0" presId="urn:microsoft.com/office/officeart/2005/8/layout/list1"/>
    <dgm:cxn modelId="{D879D69F-47C1-4B0F-8072-6A6D9C4861D4}" type="presParOf" srcId="{EE08C592-8C3C-4AEF-A38C-0F8143E3EFEC}" destId="{115E0BF5-11BF-44DE-8B75-C66EB9CFBF6F}" srcOrd="4" destOrd="0" presId="urn:microsoft.com/office/officeart/2005/8/layout/list1"/>
    <dgm:cxn modelId="{5405B46B-DA5B-4F87-9236-1853761B4B31}" type="presParOf" srcId="{115E0BF5-11BF-44DE-8B75-C66EB9CFBF6F}" destId="{63226F33-FBA9-457E-9C34-F3DC50CBBD3E}" srcOrd="0" destOrd="0" presId="urn:microsoft.com/office/officeart/2005/8/layout/list1"/>
    <dgm:cxn modelId="{50F7C2BD-A19C-41B7-B8B1-3C44DF12CB9D}" type="presParOf" srcId="{115E0BF5-11BF-44DE-8B75-C66EB9CFBF6F}" destId="{160D02FE-265D-43A5-B9DB-43852E38C1C8}" srcOrd="1" destOrd="0" presId="urn:microsoft.com/office/officeart/2005/8/layout/list1"/>
    <dgm:cxn modelId="{34B676BF-47CE-466E-98CA-854932263550}" type="presParOf" srcId="{EE08C592-8C3C-4AEF-A38C-0F8143E3EFEC}" destId="{09303A06-CB2B-4D72-AD45-5169A332A852}" srcOrd="5" destOrd="0" presId="urn:microsoft.com/office/officeart/2005/8/layout/list1"/>
    <dgm:cxn modelId="{9E2B0CA8-2720-4012-96AB-26A30B798196}" type="presParOf" srcId="{EE08C592-8C3C-4AEF-A38C-0F8143E3EFEC}" destId="{03CE116A-0101-41B9-B5A0-07739333510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33F83-D705-4DF7-BBD4-3D0DFF99B38E}">
      <dsp:nvSpPr>
        <dsp:cNvPr id="0" name=""/>
        <dsp:cNvSpPr/>
      </dsp:nvSpPr>
      <dsp:spPr>
        <a:xfrm>
          <a:off x="0" y="336194"/>
          <a:ext cx="5261461" cy="2116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8348" tIns="437388" rIns="40834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Dover Plains chain grocery store closed</a:t>
          </a:r>
        </a:p>
        <a:p>
          <a:pPr marL="228600" lvl="1" indent="-228600" algn="l" defTabSz="933450">
            <a:lnSpc>
              <a:spcPct val="90000"/>
            </a:lnSpc>
            <a:spcBef>
              <a:spcPct val="0"/>
            </a:spcBef>
            <a:spcAft>
              <a:spcPct val="15000"/>
            </a:spcAft>
            <a:buChar char="•"/>
          </a:pPr>
          <a:r>
            <a:rPr lang="en-US" sz="2100" kern="1200"/>
            <a:t>Millertown grocery store closed</a:t>
          </a:r>
        </a:p>
        <a:p>
          <a:pPr marL="228600" lvl="1" indent="-228600" algn="l" defTabSz="933450">
            <a:lnSpc>
              <a:spcPct val="90000"/>
            </a:lnSpc>
            <a:spcBef>
              <a:spcPct val="0"/>
            </a:spcBef>
            <a:spcAft>
              <a:spcPct val="15000"/>
            </a:spcAft>
            <a:buChar char="•"/>
          </a:pPr>
          <a:r>
            <a:rPr lang="en-US" sz="2100" kern="1200"/>
            <a:t>Greater reliance on Dollar stores adds to poor health choices</a:t>
          </a:r>
        </a:p>
      </dsp:txBody>
      <dsp:txXfrm>
        <a:off x="0" y="336194"/>
        <a:ext cx="5261461" cy="2116800"/>
      </dsp:txXfrm>
    </dsp:sp>
    <dsp:sp modelId="{89418087-408C-4E73-BC87-FB054624A9CB}">
      <dsp:nvSpPr>
        <dsp:cNvPr id="0" name=""/>
        <dsp:cNvSpPr/>
      </dsp:nvSpPr>
      <dsp:spPr>
        <a:xfrm>
          <a:off x="263073" y="147187"/>
          <a:ext cx="4332855" cy="4989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209" tIns="0" rIns="139209" bIns="0" numCol="1" spcCol="1270" anchor="ctr" anchorCtr="0">
          <a:noAutofit/>
        </a:bodyPr>
        <a:lstStyle/>
        <a:p>
          <a:pPr marL="0" lvl="0" indent="0" algn="l" defTabSz="933450">
            <a:lnSpc>
              <a:spcPct val="90000"/>
            </a:lnSpc>
            <a:spcBef>
              <a:spcPct val="0"/>
            </a:spcBef>
            <a:spcAft>
              <a:spcPct val="35000"/>
            </a:spcAft>
            <a:buNone/>
          </a:pPr>
          <a:r>
            <a:rPr lang="en-US" sz="2100" b="1" kern="1200"/>
            <a:t>Grocery Store Closures</a:t>
          </a:r>
          <a:endParaRPr lang="en-US" sz="2100" kern="1200"/>
        </a:p>
      </dsp:txBody>
      <dsp:txXfrm>
        <a:off x="287431" y="171545"/>
        <a:ext cx="4284139" cy="450251"/>
      </dsp:txXfrm>
    </dsp:sp>
    <dsp:sp modelId="{03CE116A-0101-41B9-B5A0-07739333510E}">
      <dsp:nvSpPr>
        <dsp:cNvPr id="0" name=""/>
        <dsp:cNvSpPr/>
      </dsp:nvSpPr>
      <dsp:spPr>
        <a:xfrm>
          <a:off x="0" y="2876354"/>
          <a:ext cx="5261461" cy="12237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8348" tIns="437388" rIns="40834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Not walkable community.</a:t>
          </a:r>
        </a:p>
        <a:p>
          <a:pPr marL="228600" lvl="1" indent="-228600" algn="l" defTabSz="933450">
            <a:lnSpc>
              <a:spcPct val="90000"/>
            </a:lnSpc>
            <a:spcBef>
              <a:spcPct val="0"/>
            </a:spcBef>
            <a:spcAft>
              <a:spcPct val="15000"/>
            </a:spcAft>
            <a:buChar char="•"/>
          </a:pPr>
          <a:r>
            <a:rPr lang="en-US" sz="2100" kern="1200"/>
            <a:t>Nearest big box store 1hr away</a:t>
          </a:r>
        </a:p>
      </dsp:txBody>
      <dsp:txXfrm>
        <a:off x="0" y="2876354"/>
        <a:ext cx="5261461" cy="1223775"/>
      </dsp:txXfrm>
    </dsp:sp>
    <dsp:sp modelId="{160D02FE-265D-43A5-B9DB-43852E38C1C8}">
      <dsp:nvSpPr>
        <dsp:cNvPr id="0" name=""/>
        <dsp:cNvSpPr/>
      </dsp:nvSpPr>
      <dsp:spPr>
        <a:xfrm>
          <a:off x="263073" y="2566394"/>
          <a:ext cx="3683022"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209" tIns="0" rIns="139209" bIns="0" numCol="1" spcCol="1270" anchor="ctr" anchorCtr="0">
          <a:noAutofit/>
        </a:bodyPr>
        <a:lstStyle/>
        <a:p>
          <a:pPr marL="0" lvl="0" indent="0" algn="l" defTabSz="933450">
            <a:lnSpc>
              <a:spcPct val="90000"/>
            </a:lnSpc>
            <a:spcBef>
              <a:spcPct val="0"/>
            </a:spcBef>
            <a:spcAft>
              <a:spcPct val="35000"/>
            </a:spcAft>
            <a:buNone/>
          </a:pPr>
          <a:r>
            <a:rPr lang="en-US" sz="2100" b="1" kern="1200"/>
            <a:t>Lack of transportation.</a:t>
          </a:r>
          <a:endParaRPr lang="en-US" sz="2100" kern="1200"/>
        </a:p>
      </dsp:txBody>
      <dsp:txXfrm>
        <a:off x="293335" y="2596656"/>
        <a:ext cx="3622498"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22:31:07.807"/>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1483 322 24575,'0'0'0,"0"4"0,0 12 0,0 9 0,0 9 0,0 8 0,0 4 0,0-1 0,0 0 0,0-3 0,0-5 0,0-5 0,0-2 0,0-4 0,0-1 0,0 0 0,0-1 0,0 4 0,0 1 0,0 5 0,0 0 0,0-2 0,0-1 0,0-2 0,0-2 0,0-1 0,0-1 0,0-1 0,0 6 0,0-1 0,0 0 0,0 0 0,0-2 0,0 0 0,0-2 0,0 0 0,0 0 0,0 0 0,0 4 0,0 1 0,0-1 0,0 0 0,0 3 0,0 5 0,0 8 0,0 0 0,0-3 0,0-4 0,0-5 0,0-3 0,0 2 0,0-2 0,0 0 0,0-2 0,0-2 0,0 0 0,0 0 0,-5-2 0,0 1 0,-5-6 0,1 1 0,1-1 0,-3 1 0,-3-3 0,2 1 0,-4 0 0,-1-3 0,-8 6 0,-2-3 0,4 2 0,-5 1 0,-15 5 0,5 3 0,-5-1 0,4 1 0,3-2 0,-1 0 0,3-1 0,-3-1 0,2 0 0,8 0 0,-3-6 0,2 1 0,-4-1 0,0-3 0,2 0 0,0-3 0,-3 1 0,6 3 0,2-4 0,1 3 0,1-4 0,-6-3 0,1 3 0,-6 2 0,1-2 0,6 3 0,-4-3 0,2 2 0,1-2 0,6 2 0,-4-3 0,6 2 0,-1-2 0,-5 3 0,0 2 0,3 3 0,1 2 0,5 2 0,5 1 0,0-5 0,-2 1 0,2 0 0,2 1 0,-1 1 0,-3 6 0,2 6 0,2 1 0,-2-6 0,2-2 0,2-3 0,3 0 0,2-1 0,1 5 0,2 1 0,0 5 0,0 4 0,1 0 0,-1 3 0,1 1 0,-1 3 0,0-3 0,0 6 0,0-3 0,0 0 0,0 1 0,5-4 0,0-5 0,5-3 0,0 0 0,-2-2 0,3-2 0,-2 9 0,-2-2 0,3 9 0,4-3 0,2-2 0,-1 0 0,3 11 0,1-7 0,1 0 0,-3-4 0,2 5 0,0-4 0,1-4 0,-3-3 0,-4 1 0,1-8 0,2-2 0,-4 2 0,-2 0 0,-3 0 0,2-1 0,-2 0 0,4-6 0,-1 9 0,2-5 0,-1 0 0,2 0 0,3 4 0,-2 1 0,-2-1 0,0 0 0,-2-2 0,3 4 0,2-5 0,-2 4 0,-2-1 0,2 0 0,1 8 0,-1 0 0,-3-2 0,2-1 0,-2-3 0,2-3 0,-2-1 0,-2-2 0,3-5 0,2 4 0,-1 0 0,-2 1 0,2 1 0,-2-1 0,-3 1 0,3-1 0,-1 0 0,2-1 0,-1 1 0,3 0 0,-2 0 0,2 4 0,-1 1 0,1 0 0,-2-2 0,3 0 0,-3 3 0,-2 0 0,2-6 0,-3-1 0,4-1 0,-2-1 0,-2 1 0,3-5 0,-3 0 0,4 1 0,3 1 0,3 2 0,3 0 0,2-3 0,1-4 0,1-6 0,0-3 0,-4-8 0,-2-7 0,-4 8 0,-4 6 0,-4 7 0,-4 10 0,-1 15 0,-2 2 0,-1 1 0,0 2 0,0-3 0,1 2 0,-1-4 0,1-2 0,0-4 0,0-3 0,0 3 0,0 0 0,0-2 0,0-1 0,0-1 0,0-1 0,0 4 0,0 0 0,0 0 0,-5 4 0,0-2 0,0-1 0,-4-6 0,1-2 0,1-1 0,2 4 0,2 1 0,-4-5 0,1 6 0,1-1 0,1 0 0,1 0 0,2-1 0,-5 0 0,1-1 0,0 0 0,1 0 0,-4-6 0,1 1 0,1-1 0,1 2 0,2 0 0,2 2 0,0 1 0,1 0 0,0 1 0,0-1 0,0 1 0,0 0 0,1 0 0,-1 0 0,0-1 0,0 1 0,0 0 0,0-1 0,0 1 0,0 0 0,0-1 0,0 1 0,0 0 0,0 4 0,0 1 0,0 0 0,0-2 0,0 0 0,5-1 0,0-1 0,5-6 0,4-5 0,5-1 0,2 1 0,2-2 0,-4 1 0,2-2 0,-1-3 0,1-3 0,6-2 0,2 2 0,4 0 0,6 3 0,4 5 0,3-2 0,2-1 0,-3-4 0,-5 3 0,5-2 0,1 4 0,2-3 0,-4-1 0,0-2 0,1-2 0,-4 2 0,10 0 0,2-1 0,-3-1 0,-1-2 0,5 0 0,-6-2 0,0 0 0,4 0 0,-4 0 0,0 0 0,-6 0 0,1-1 0,4 1 0,2 0 0,2 0 0,0 0 0,1 0 0,-1 0 0,-6 0 0,0 0 0,-6 0 0,7 0 0,0 0 0,2 0 0,-3 0 0,0 0 0,-5 0 0,-4 0 0,0 0 0,-2 0 0,-3 0 0,-2 0 0,-1 0 0,-3 0 0,0 0 0,0-4 0,4-1 0,5 0 0,1 1 0,-2 1 0,-1 1 0,-3 1 0,-1 1 0,-2 0 0,-1 0 0,0 0 0,-1 0 0,0 0 0,0 0 0,1 5 0,-1 0 0,1 5 0,-1 4 0,1 0 0,0 1 0,-1 4 0,-4 1 0,0-2 0,-1 0 0,-3 1 0,-4 2 0,-5 1 0,3-4 0,-3 1 0,3 0 0,-1 2 0,-2 1 0,4 1 0,-3 1 0,4 5 0,3 6 0,3 0 0,-2-1 0,-3-2 0,-4-2 0,-3-2 0,-3-2 0,3-1 0,-1 0 0,-1-1 0,-1 0 0,0 1 0,-2-1 0,-1 0 0,1 1 0,-1-1 0,-1 1 0,1 0 0,-5-6 0,-5-4 0,-5-6 0,-4-3 0,-3-4 0,2 9 0,5 3 0,5 15 0,3 9 0,-1 16 0,2 5 0,-4 12 0,2-1 0,1-2 0,-4 6 0,-2 0 0,1-9 0,2 0 0,-2 5 0,-3 2 0,-3-8 0,-7 11 0,2-5 0,-1 7 0,1-5 0,-1-4 0,4-11 0,6-4 0,0-10 0,-2 8 0,4-4 0,2 0 0,3-4 0,3-5 0,-2 0 0,-5 1 0,1 8 0,1-2 0,-2 6 0,1-4 0,3 0 0,1-4 0,-2-5 0,1-5 0,2 1 0,1-2 0,1-2 0,2-2 0,-5-1 0,1 3 0,0 0 0,1 0 0,1-2 0,1 0 0,2-2 0,-1 0 0,1-1 0,0-1 0,1 1 0,-1-1 0,0 1 0,0-1 0,0 1 0,0-1 0,0 1 0,0-1 0,0 1 0,0 0 0,0 0 0,0-1 0,0 1 0,0-1 0,0 1 0,5 0 0,0-1 0,5 1 0,4 0 0,0-1 0,2 6 0,2 0 0,-3-1 0,-3 0 0,2-1 0,1-2 0,3 0 0,2-1 0,2 0 0,1-1 0,2-4 0,-5-1 0,0-4 0,0 0 0,-4 2 0,1 1 0,1 3 0,2 6 0,1-3 0,-3 0 0,1 0 0,0-5 0,-3 0 0,0-5 0,2 1 0,2-3 0,1-4 0,-3 2 0,1 4 0,1-3 0,0 4 0,-3 2 0,6-3 0,-3 3 0,0 1 0,5 2 0,12 2 0,1-4 0,0-4 0,-3 0 0,-2 2 0,1-3 0,4-3 0,-3-3 0,0 2 0,6 3 0,3-1 0,3 3 0,2-2 0,11-2 0,-4-4 0,-1-2 0,-1-2 0,12-1 0,-5-1 0,9 0 0,2-1 0,-8 1 0,-9-1 0,-5 1 0,-8 0 0,13 0 0,-3 0 0,0 0 0,-5-5 0,-2 0 0,10-6 0,1 2 0,-4-4 0,8 2 0,-1 2 0,5-2 0,-8 1 0,-1 3 0,-8-3 0,-3 2 0,-5-4 0,-5 2 0,-4 3 0,-2 1 0,-3 2 0,9-3 0,-5-3 0,5-5 0,-2 1 0,-1-3 0,4 3 0,7-6 0,0 2 0,-3-1 0,2-2 0,-4-1 0,-2 4 0,-4 0 0,2 3 0,8-10 0,4-7 0,-1-7 0,-4-5 0,1-4 0,-3 4 0,-9-2 0,-4 0 0,-2-6 0,-1 0 0,-1-11 0,2-10 0,0-4 0,0-27 0,-4-11 0,-4 5 0,-6 2 0,-3-12 0,-4 8 0,-1 7 0,-2 9 0,1 8 0,-1 7 0,0 9 0,0 3 0,1-9 0,-1 0 0,1 3 0,-4 1 0,-6-9 0,0 0 0,-4 1 0,-3-4 0,-3-4 0,-7-7 0,-7-23 0,-1 3 0,-4-1 0,2 5 0,1 9 0,4 14 0,-2-2 0,1 11 0,2 9 0,7 8 0,2 2 0,1 9 0,0 3 0,0 2 0,-2 7 0,5-1 0,-1 0 0,0-1 0,3 2 0,0-6 0,3 4 0,3-1 0,-1 8 0,2-5 0,-3 4 0,3 1 0,-4 4 0,-2-2 0,-3 2 0,2-8 0,-2 0 0,-1-2 0,-2-2 0,-1-7 0,3-2 0,0-5 0,-1-1 0,5 6 0,-2 2 0,-1-7 0,3 0 0,4 5 0,-2 2 0,3 7 0,-2 1 0,2-5 0,2-6 0,-2 3 0,1 1 0,3 4 0,1 2 0,2-5 0,2-1 0,0 4 0,1-5 0,0-5 0,1 4 0,-1-4 0,0 5 0,1-3 0,-1 6 0,0-9 0,0 4 0,0 2 0,0 5 0,0 1 0,0 1 0,0-6 0,0-1 0,0-6 0,0 5 0,0 0 0,0-3 0,0 6 0,0 0 0,0 1 0,0 0 0,0-4 0,0 4 0,5 4 0,4-4 0,2 0 0,3-6 0,-2-1 0,3 0 0,-3 1 0,-3 7 0,3 0 0,-3 1 0,3 1 0,-2 3 0,3-10 0,3-1 0,2-2 0,-2-14 0,2 5 0,1-3 0,2 3 0,1 4 0,-4 4 0,1 7 0,1-7 0,-5 6 0,2 10 0,-4 6 0,2 1 0,-3 3 0,-4 1 0,-2 2 0,2 2 0,4-10 0,-1 0 0,2-4 0,-1-4 0,2-7 0,8-3 0,2-6 0,12-19 0,7-10 0,9-23 0,3-5 0,1-2 0,0 3 0,-2 9 0,-1 9 0,-6 8 0,-7 8 0,-5 8 0,-5 4 0,-8 2 0,-2 3 0,-1 0 0,0 3 0,2-1 0,0-3 0,2 2 0,1-7 0,-5 8 0,-4 8 0,0 9 0,1 8 0,1 6 0,3 4 0,7 3 0,6 1 0,1 5 0,-5 0 0,-7 0 0,-11 3 0,-11 15 0,0-1 0,0 1 0,0-1 0,0 1 0,0-1 0,0 1 0,0-1 0,1 1 0,-1-1 0,-1 1 0,1-1 0,0 1 0,0-1 0,0 1 0,0-1 0,0 1 0,0-1 0,0 1 0,-1 0 0,1-1 0,-1 0 0,-9-11 0,-8 2 0,0-2 0,-2 3 0,-2 1 0,9-7 0,13 13 0,0 1 0,-1 0 0,0-1 0,1 1 0,0 0 0,-1-1 0,1 1 0,0-1 0,0 1 0,0-1 0,0-1 0,1-24 0,7-11 0,7-8 0,-1 1 0,3-2 0,-2 4 0,-4 5 0,2 4 0,-3 4 0,-3-2 0,-2 2 0,-3 1 0,0 1 0,-2 1 0,0 1 0,-5 1 0,-6 0 0,1-4 0,0-1 0,3 1 0,-3-5 0,-3 7 0,2-5 0,1 3 0,3 0 0,-3 1 0,-2 6 0,1-4 0,2 1 0,-3 4 0,2 1 0,3-1 0,-4 5 0,-2-1 0,2-1 0,-4 3 0,-2 4 0,-3-1 0,-2 2 0,-1-2 0,-1 2 0,-6 3 0,0-4 0,0 3 0,0-4 0,2 2 0,1-3 0,2 2 0,-1 3 0,2 2 0,-6-3 0,-4-3 0,-6 1 0,-8-3-7914,-4 2 10175,3-2-4817,5 2 2963,1-2-611,5 2 204,-1 3 0,3-2 0,-6 3 7209,-13 1-9269,-3 2 5222,4 2-3771,1-3 913,6 0-304,-3 1 0,1-3 0,-1-5 0,5 2 0,5 1 0,1-3 0,3 3 0,-1 2 0,-3-2 0,-7-3 0,2-4 0,-7 2 0,5-2 0,-6 3 0,0-1 0,0-2 0,1-2 0,-4 2 0,5 0 0,0 3 0,3 3 0,4-1 0,6 3 0,0 3 0,4 1 0,2-2 0,-2 0 0,-3-3 0,-4 1 0,2-4 0,3 2 0,3 3 0,-2 2 0,2 2 0,-3-3 0,-3 1 0,2-4 0,-3 1 0,2 1 0,-11 2 0,-3 2 0,3 2 0,0 1 0,-4 1 0,4 0 0,-4 1 0,0-6 0,-4 1 0,0-1 0,-5 1 0,3-3 0,-9-1 0,2 2 0,2-3 0,9 0 0,4 2 0,3 2 0,5 2 0,2 1 0,3-3 0,-5-1 0,-2-3 0,3 0 0,-2 1 0,4 3 0,-1 1 0,4-4 0,-7 2 0,3 1 0,-2-4 0,-2 1 0,4 2 0,-1 1 0,-1 2 0,-7 1 0,4 2 0,-7-6 0,0 1 0,0 1 0,0-5 0,7 1 0,0 2 0,5 1 0,1 1 0,3 3 0,-1-5 0,-2 0 0,2 1 0,3 1 0,3 2 0,-2 0 0,2 1 0,2 1 0,-4 0 0,2 0 0,1 0 0,1 0 0,3 1 0,-4-1 0,0 0 0,-3 0 0,0 0 0,1 0 0,3 0 0,1 0 0,2 0 0,2 0 0,0 0 0,1 0 0,-1 0 0,1 0 0,0 0 0,4 5 0,1 0 0,4 5 0,0-1 0,-2-1 0,4 3 0,-3 3 0,-1-2 0,2 3 0,-1-2 0,3 2 0,-2-3 0,4 2 0,-3 2 0,3 3 0,-2-3 0,2 2 0,2 1 0,-2 1 0,3 2 0,-4-4 0,2 1 0,2 1 0,3 1 0,-4 1 0,-3 1 0,1 1 0,2 0 0,-3 1 0,-2-1 0,1 1 0,3 0 0,2 0 0,3 0 0,3 0 0,1 0 0,1-1 0,0 1 0,1-1 0,-1 1 0,1 0 0,-1-1 0,0 1 0,0-5 0,1-10 0,-1-11 0,-1-4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6T22:31:16.249"/>
    </inkml:context>
    <inkml:brush xml:id="br0">
      <inkml:brushProperty name="width" value="0.05" units="cm"/>
      <inkml:brushProperty name="height" value="0.05" units="cm"/>
      <inkml:brushProperty name="color" value="#AE198D"/>
      <inkml:brushProperty name="inkEffects" value="galaxy"/>
      <inkml:brushProperty name="anchorX" value="-895.69153"/>
      <inkml:brushProperty name="anchorY" value="-1366.13208"/>
      <inkml:brushProperty name="scaleFactor" value="0.5"/>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024CD52-B16D-DF4C-AE32-7A47A4CB08F5}" type="datetimeFigureOut">
              <a:rPr lang="en-US" smtClean="0"/>
              <a:t>10/9/2024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0546039-0D60-064C-81B0-CD47BAD7073D}" type="slidenum">
              <a:rPr lang="en-US" smtClean="0"/>
              <a:t>‹#›</a:t>
            </a:fld>
            <a:endParaRPr lang="en-US"/>
          </a:p>
        </p:txBody>
      </p:sp>
    </p:spTree>
    <p:extLst>
      <p:ext uri="{BB962C8B-B14F-4D97-AF65-F5344CB8AC3E}">
        <p14:creationId xmlns:p14="http://schemas.microsoft.com/office/powerpoint/2010/main" val="896640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1</a:t>
            </a:fld>
            <a:endParaRPr lang="en-US"/>
          </a:p>
        </p:txBody>
      </p:sp>
    </p:spTree>
    <p:extLst>
      <p:ext uri="{BB962C8B-B14F-4D97-AF65-F5344CB8AC3E}">
        <p14:creationId xmlns:p14="http://schemas.microsoft.com/office/powerpoint/2010/main" val="322128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Quad Squad leads in chronic health conditions ( Obesity, Heart Disease, Hypertension and Diabetes)</a:t>
            </a:r>
          </a:p>
          <a:p>
            <a:endParaRPr lang="en-US"/>
          </a:p>
          <a:p>
            <a:r>
              <a:rPr lang="en-US"/>
              <a:t>Our health home managers report patients are experiencing two or more chronic health conditions.</a:t>
            </a:r>
          </a:p>
        </p:txBody>
      </p:sp>
      <p:sp>
        <p:nvSpPr>
          <p:cNvPr id="4" name="Slide Number Placeholder 3"/>
          <p:cNvSpPr>
            <a:spLocks noGrp="1"/>
          </p:cNvSpPr>
          <p:nvPr>
            <p:ph type="sldNum" sz="quarter" idx="5"/>
          </p:nvPr>
        </p:nvSpPr>
        <p:spPr/>
        <p:txBody>
          <a:bodyPr/>
          <a:lstStyle/>
          <a:p>
            <a:fld id="{C0546039-0D60-064C-81B0-CD47BAD7073D}" type="slidenum">
              <a:rPr lang="en-US" smtClean="0"/>
              <a:t>10</a:t>
            </a:fld>
            <a:endParaRPr lang="en-US"/>
          </a:p>
        </p:txBody>
      </p:sp>
    </p:spTree>
    <p:extLst>
      <p:ext uri="{BB962C8B-B14F-4D97-AF65-F5344CB8AC3E}">
        <p14:creationId xmlns:p14="http://schemas.microsoft.com/office/powerpoint/2010/main" val="67820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An essential asset for our community more than ever is WIC,  with a proactive customer service mindset- so benefits are user friendly </a:t>
            </a:r>
          </a:p>
          <a:p>
            <a:r>
              <a:rPr lang="en-US"/>
              <a:t>This is another part of the puzzle towards solving food insecurity – leveraging existing benefits and promoting WIC to stretch dollars and boost WIC enrollment.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Aptos" panose="020B0004020202020204" pitchFamily="34" charset="0"/>
                <a:ea typeface="Times New Roman" panose="02020603050405020304" pitchFamily="18" charset="0"/>
                <a:cs typeface="Aptos" panose="020B0004020202020204" pitchFamily="34" charset="0"/>
              </a:rPr>
              <a:t>Moving forward, the WIC Program plans to work with Dutchess Outreach from this region in the spring prior to the Farmers Market season to discuss ways to optimize WIC participant attendance and use of local Farmers Markets. </a:t>
            </a:r>
            <a:endParaRPr lang="en-US" sz="1200">
              <a:effectLst/>
              <a:latin typeface="Aptos" panose="020B0004020202020204" pitchFamily="34" charset="0"/>
              <a:ea typeface="Aptos" panose="020B0004020202020204" pitchFamily="34" charset="0"/>
              <a:cs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11</a:t>
            </a:fld>
            <a:endParaRPr lang="en-US"/>
          </a:p>
        </p:txBody>
      </p:sp>
    </p:spTree>
    <p:extLst>
      <p:ext uri="{BB962C8B-B14F-4D97-AF65-F5344CB8AC3E}">
        <p14:creationId xmlns:p14="http://schemas.microsoft.com/office/powerpoint/2010/main" val="1938513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12</a:t>
            </a:fld>
            <a:endParaRPr lang="en-US"/>
          </a:p>
        </p:txBody>
      </p:sp>
    </p:spTree>
    <p:extLst>
      <p:ext uri="{BB962C8B-B14F-4D97-AF65-F5344CB8AC3E}">
        <p14:creationId xmlns:p14="http://schemas.microsoft.com/office/powerpoint/2010/main" val="2872943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EDRHN is a vibrant, inclusive coalition comprised of various multi-sector agencies coming together to exchange ideas, address emerging concerns, seek opportunities to improve health outcomes and </a:t>
            </a:r>
            <a:r>
              <a:rPr lang="en-US" sz="1800" err="1">
                <a:effectLst/>
                <a:latin typeface="Calibri" panose="020F0502020204030204" pitchFamily="34" charset="0"/>
                <a:ea typeface="Calibri" panose="020F0502020204030204" pitchFamily="34" charset="0"/>
                <a:cs typeface="Times New Roman" panose="02020603050405020304" pitchFamily="18" charset="0"/>
              </a:rPr>
              <a:t>addresss</a:t>
            </a:r>
            <a:r>
              <a:rPr lang="en-US" sz="1800">
                <a:effectLst/>
                <a:latin typeface="Calibri" panose="020F0502020204030204" pitchFamily="34" charset="0"/>
                <a:ea typeface="Calibri" panose="020F0502020204030204" pitchFamily="34" charset="0"/>
                <a:cs typeface="Times New Roman" panose="02020603050405020304" pitchFamily="18" charset="0"/>
              </a:rPr>
              <a:t> social determinants of health.  The Network convenes five times a year with representatives from 25 + institutions in attendance.  Typically, the meetings feature community partner presentations and highlights activities of our subcontractors that impact the rural health community.</a:t>
            </a:r>
          </a:p>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13</a:t>
            </a:fld>
            <a:endParaRPr lang="en-US"/>
          </a:p>
        </p:txBody>
      </p:sp>
    </p:spTree>
    <p:extLst>
      <p:ext uri="{BB962C8B-B14F-4D97-AF65-F5344CB8AC3E}">
        <p14:creationId xmlns:p14="http://schemas.microsoft.com/office/powerpoint/2010/main" val="983750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14</a:t>
            </a:fld>
            <a:endParaRPr lang="en-US"/>
          </a:p>
        </p:txBody>
      </p:sp>
    </p:spTree>
    <p:extLst>
      <p:ext uri="{BB962C8B-B14F-4D97-AF65-F5344CB8AC3E}">
        <p14:creationId xmlns:p14="http://schemas.microsoft.com/office/powerpoint/2010/main" val="2810246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15</a:t>
            </a:fld>
            <a:endParaRPr lang="en-US"/>
          </a:p>
        </p:txBody>
      </p:sp>
    </p:spTree>
    <p:extLst>
      <p:ext uri="{BB962C8B-B14F-4D97-AF65-F5344CB8AC3E}">
        <p14:creationId xmlns:p14="http://schemas.microsoft.com/office/powerpoint/2010/main" val="4141415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E9A4C-3C6E-4854-8E10-BF4E06992E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1936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28600">
              <a:lnSpc>
                <a:spcPct val="90000"/>
              </a:lnSpc>
              <a:spcBef>
                <a:spcPts val="0"/>
              </a:spcBef>
              <a:spcAft>
                <a:spcPts val="600"/>
              </a:spcAft>
              <a:buFont typeface="Arial" panose="020B0604020202020204" pitchFamily="34" charset="0"/>
              <a:buChar char="•"/>
            </a:pPr>
            <a:r>
              <a:rPr lang="en-US" sz="1200">
                <a:latin typeface="Arima Madurai ExtraLight" panose="00000300000000000000" pitchFamily="2" charset="0"/>
                <a:cs typeface="Arima Madurai ExtraLight" panose="00000300000000000000" pitchFamily="2" charset="0"/>
              </a:rPr>
              <a:t>The garden is still going strong to this day.</a:t>
            </a:r>
          </a:p>
          <a:p>
            <a:pPr marR="0" lvl="0" indent="-228600">
              <a:lnSpc>
                <a:spcPct val="90000"/>
              </a:lnSpc>
              <a:spcBef>
                <a:spcPts val="0"/>
              </a:spcBef>
              <a:spcAft>
                <a:spcPts val="600"/>
              </a:spcAft>
              <a:buFont typeface="Arial" panose="020B0604020202020204" pitchFamily="34" charset="0"/>
              <a:buChar char="•"/>
            </a:pPr>
            <a:r>
              <a:rPr lang="en-US" sz="1200">
                <a:effectLst/>
                <a:latin typeface="Arima Madurai ExtraLight" panose="00000300000000000000" pitchFamily="2" charset="0"/>
                <a:cs typeface="Arima Madurai ExtraLight" panose="00000300000000000000" pitchFamily="2" charset="0"/>
              </a:rPr>
              <a:t>The Farmer’s </a:t>
            </a:r>
            <a:r>
              <a:rPr lang="en-US" sz="1200">
                <a:latin typeface="Arima Madurai ExtraLight" panose="00000300000000000000" pitchFamily="2" charset="0"/>
                <a:cs typeface="Arima Madurai ExtraLight" panose="00000300000000000000" pitchFamily="2" charset="0"/>
              </a:rPr>
              <a:t>Market is challenging to sustain – limited staff available to harvest and run the market.</a:t>
            </a:r>
            <a:endParaRPr lang="en-US" sz="1200">
              <a:effectLst/>
              <a:latin typeface="Arima Madurai ExtraLight" panose="00000300000000000000" pitchFamily="2" charset="0"/>
              <a:cs typeface="Arima Madurai ExtraLight" panose="00000300000000000000" pitchFamily="2" charset="0"/>
            </a:endParaRPr>
          </a:p>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17</a:t>
            </a:fld>
            <a:endParaRPr lang="en-US"/>
          </a:p>
        </p:txBody>
      </p:sp>
    </p:spTree>
    <p:extLst>
      <p:ext uri="{BB962C8B-B14F-4D97-AF65-F5344CB8AC3E}">
        <p14:creationId xmlns:p14="http://schemas.microsoft.com/office/powerpoint/2010/main" val="337307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2018 Our Health center tries to meet the needs of patients with food insecurity when they are at the health center limited/no food available on site</a:t>
            </a:r>
          </a:p>
          <a:p>
            <a:pPr marL="0" indent="0">
              <a:buNone/>
            </a:pPr>
            <a:endParaRPr lang="en-US"/>
          </a:p>
          <a:p>
            <a:pPr marL="0" indent="0">
              <a:buNone/>
            </a:pPr>
            <a:r>
              <a:rPr lang="en-US"/>
              <a:t>CCE – EDRHN partner  starts Nourish your Neighbor program to support healthy food donations to food pantry</a:t>
            </a:r>
          </a:p>
          <a:p>
            <a:pPr marL="0" indent="0">
              <a:buNone/>
            </a:pPr>
            <a:endParaRPr lang="en-US"/>
          </a:p>
          <a:p>
            <a:pPr marL="0" indent="0">
              <a:buNone/>
            </a:pPr>
            <a:r>
              <a:rPr lang="en-US"/>
              <a:t>EDRHN members promotes program</a:t>
            </a:r>
          </a:p>
          <a:p>
            <a:pPr marL="0" indent="0">
              <a:buNone/>
            </a:pPr>
            <a:r>
              <a:rPr lang="en-US"/>
              <a:t>Health centers (Amenia, Dover, Hudson, Poughkeepsie) shares information with staff and patients, willing to collect donations for patients</a:t>
            </a:r>
          </a:p>
          <a:p>
            <a:pPr marL="0" indent="0">
              <a:buNone/>
            </a:pPr>
            <a:r>
              <a:rPr lang="en-US"/>
              <a:t>Health Centers (Amenia, Dover, Hudson) hosts on health-conscious  community dinners and ask for health food donations as payment  </a:t>
            </a:r>
          </a:p>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18</a:t>
            </a:fld>
            <a:endParaRPr lang="en-US"/>
          </a:p>
        </p:txBody>
      </p:sp>
    </p:spTree>
    <p:extLst>
      <p:ext uri="{BB962C8B-B14F-4D97-AF65-F5344CB8AC3E}">
        <p14:creationId xmlns:p14="http://schemas.microsoft.com/office/powerpoint/2010/main" val="2493722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C9732-DA8D-3293-F98D-83DD152FE6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00D70B-68E5-4E9B-75FC-CAC738528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BB153-6503-33C2-BA56-7919FC87D5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5C90BC-88A9-1F99-EED1-6B262689B1F8}"/>
              </a:ext>
            </a:extLst>
          </p:cNvPr>
          <p:cNvSpPr>
            <a:spLocks noGrp="1"/>
          </p:cNvSpPr>
          <p:nvPr>
            <p:ph type="sldNum" sz="quarter" idx="5"/>
          </p:nvPr>
        </p:nvSpPr>
        <p:spPr/>
        <p:txBody>
          <a:bodyPr/>
          <a:lstStyle/>
          <a:p>
            <a:fld id="{C0546039-0D60-064C-81B0-CD47BAD7073D}" type="slidenum">
              <a:rPr lang="en-US" smtClean="0"/>
              <a:t>19</a:t>
            </a:fld>
            <a:endParaRPr lang="en-US"/>
          </a:p>
        </p:txBody>
      </p:sp>
    </p:spTree>
    <p:extLst>
      <p:ext uri="{BB962C8B-B14F-4D97-AF65-F5344CB8AC3E}">
        <p14:creationId xmlns:p14="http://schemas.microsoft.com/office/powerpoint/2010/main" val="3180951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2</a:t>
            </a:fld>
            <a:endParaRPr lang="en-US"/>
          </a:p>
        </p:txBody>
      </p:sp>
    </p:spTree>
    <p:extLst>
      <p:ext uri="{BB962C8B-B14F-4D97-AF65-F5344CB8AC3E}">
        <p14:creationId xmlns:p14="http://schemas.microsoft.com/office/powerpoint/2010/main" val="353978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solidFill>
                  <a:srgbClr val="000000"/>
                </a:solidFill>
                <a:effectLst/>
                <a:latin typeface="Times New Roman" panose="02020603050405020304" pitchFamily="18" charset="0"/>
                <a:ea typeface="Aptos" panose="020B0004020202020204" pitchFamily="34" charset="0"/>
                <a:cs typeface="Aptos" panose="020B0004020202020204" pitchFamily="34" charset="0"/>
              </a:rPr>
              <a:t>The refrigerated trailer will serve as a mobile pantry for the Amenia community and the entire tri-corner region of Dutchess County. This also marks Dutchess Outreach’s official extension into the Northeast section of Dutchess Outreach. Thanks to a grant with the Regional Food Bank of Northeastern New York, Dutchess Outreach has hired a Food Rescue Coordinator who will rescue excess or close-to-code food from local retailers once a week and deliver it to the mobile pantry. </a:t>
            </a:r>
          </a:p>
          <a:p>
            <a:pPr marL="0" marR="0">
              <a:spcBef>
                <a:spcPts val="0"/>
              </a:spcBef>
              <a:spcAft>
                <a:spcPts val="0"/>
              </a:spcAft>
            </a:pPr>
            <a:endParaRPr lang="en-US" sz="12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200">
                <a:effectLst/>
                <a:latin typeface="Calibri" panose="020F0502020204030204" pitchFamily="34" charset="0"/>
                <a:ea typeface="Aptos" panose="020B0004020202020204" pitchFamily="34" charset="0"/>
                <a:cs typeface="Aptos" panose="020B0004020202020204" pitchFamily="34" charset="0"/>
              </a:rPr>
              <a:t> </a:t>
            </a:r>
            <a:r>
              <a:rPr lang="en-US" sz="1200">
                <a:solidFill>
                  <a:srgbClr val="000000"/>
                </a:solidFill>
                <a:effectLst/>
                <a:latin typeface="Times New Roman" panose="02020603050405020304" pitchFamily="18" charset="0"/>
                <a:ea typeface="Aptos" panose="020B0004020202020204" pitchFamily="34" charset="0"/>
                <a:cs typeface="Aptos" panose="020B0004020202020204" pitchFamily="34" charset="0"/>
              </a:rPr>
              <a:t>“The opening of this program is a true testament to the power of partnership.  Thanks to our friends at the Food Bank of the Hudson Valley, Sun River Health, and Assemblywoman Didi Barrett, we will be able to provide thousands of pounds of food to a rural area of Dutchess County that has long been considered ‘underserved’ in terms of food access. </a:t>
            </a:r>
          </a:p>
          <a:p>
            <a:pPr marL="0" marR="0">
              <a:spcBef>
                <a:spcPts val="0"/>
              </a:spcBef>
              <a:spcAft>
                <a:spcPts val="0"/>
              </a:spcAft>
            </a:pPr>
            <a:endParaRPr lang="en-US" sz="1200">
              <a:solidFill>
                <a:srgbClr val="000000"/>
              </a:solidFill>
              <a:effectLst/>
              <a:latin typeface="Times New Roman" panose="02020603050405020304" pitchFamily="18" charset="0"/>
              <a:ea typeface="Aptos" panose="020B0004020202020204" pitchFamily="34" charset="0"/>
              <a:cs typeface="Aptos" panose="020B0004020202020204" pitchFamily="34" charset="0"/>
            </a:endParaRPr>
          </a:p>
          <a:p>
            <a:pPr marL="0" marR="0">
              <a:spcBef>
                <a:spcPts val="0"/>
              </a:spcBef>
              <a:spcAft>
                <a:spcPts val="0"/>
              </a:spcAft>
            </a:pPr>
            <a:r>
              <a:rPr lang="en-US" sz="1200">
                <a:effectLst/>
                <a:latin typeface="Calibri" panose="020F0502020204030204" pitchFamily="34" charset="0"/>
                <a:ea typeface="Aptos" panose="020B0004020202020204" pitchFamily="34" charset="0"/>
                <a:cs typeface="Aptos" panose="020B0004020202020204" pitchFamily="34" charset="0"/>
              </a:rPr>
              <a:t> </a:t>
            </a:r>
            <a:r>
              <a:rPr lang="en-US" sz="1200">
                <a:solidFill>
                  <a:srgbClr val="000000"/>
                </a:solidFill>
                <a:effectLst/>
                <a:latin typeface="Times New Roman" panose="02020603050405020304" pitchFamily="18" charset="0"/>
                <a:ea typeface="Aptos" panose="020B0004020202020204" pitchFamily="34" charset="0"/>
                <a:cs typeface="Aptos" panose="020B0004020202020204" pitchFamily="34" charset="0"/>
              </a:rPr>
              <a:t>On Wednesdays each week, Dutchess Outreach’s Coordinator will transport food to the mobile pantry, with an estimated in-kind value of $62,000 in rescued food for the year. Additional food will be sourced from Dutchess Outreach’s Urban Farm, local farm partners, and Sun River Health’s on-site garden.  Sun River Health will staff the trailer, and the mobile pantry will be open on Thursdays.</a:t>
            </a:r>
            <a:endParaRPr lang="en-US" sz="12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200">
              <a:solidFill>
                <a:srgbClr val="000000"/>
              </a:solidFill>
              <a:effectLst/>
              <a:latin typeface="Times New Roman" panose="02020603050405020304" pitchFamily="18" charset="0"/>
              <a:ea typeface="Aptos" panose="020B0004020202020204" pitchFamily="34" charset="0"/>
              <a:cs typeface="Aptos" panose="020B0004020202020204" pitchFamily="34" charset="0"/>
            </a:endParaRPr>
          </a:p>
          <a:p>
            <a:pPr marL="0" marR="0">
              <a:spcBef>
                <a:spcPts val="0"/>
              </a:spcBef>
              <a:spcAft>
                <a:spcPts val="0"/>
              </a:spcAft>
            </a:pPr>
            <a:r>
              <a:rPr lang="en-US" sz="1200">
                <a:solidFill>
                  <a:srgbClr val="000000"/>
                </a:solidFill>
                <a:effectLst/>
                <a:latin typeface="Times New Roman" panose="02020603050405020304" pitchFamily="18" charset="0"/>
                <a:ea typeface="Aptos" panose="020B0004020202020204" pitchFamily="34" charset="0"/>
                <a:cs typeface="Aptos" panose="020B0004020202020204" pitchFamily="34" charset="0"/>
              </a:rPr>
              <a:t>“The Food Bank is proud to partner with organizations like Dutchess Outreach who are working to increase food </a:t>
            </a:r>
            <a:r>
              <a:rPr lang="en-US" sz="1200" b="1">
                <a:solidFill>
                  <a:srgbClr val="000000"/>
                </a:solidFill>
                <a:effectLst/>
                <a:latin typeface="Times New Roman" panose="02020603050405020304" pitchFamily="18" charset="0"/>
                <a:ea typeface="Aptos" panose="020B0004020202020204" pitchFamily="34" charset="0"/>
                <a:cs typeface="Aptos" panose="020B0004020202020204" pitchFamily="34" charset="0"/>
              </a:rPr>
              <a:t>access</a:t>
            </a:r>
            <a:r>
              <a:rPr lang="en-US" sz="1200">
                <a:solidFill>
                  <a:srgbClr val="000000"/>
                </a:solidFill>
                <a:effectLst/>
                <a:latin typeface="Times New Roman" panose="02020603050405020304" pitchFamily="18" charset="0"/>
                <a:ea typeface="Aptos" panose="020B0004020202020204" pitchFamily="34" charset="0"/>
                <a:cs typeface="Aptos" panose="020B0004020202020204" pitchFamily="34" charset="0"/>
              </a:rPr>
              <a:t> in underserved areas,” said Tom </a:t>
            </a:r>
            <a:r>
              <a:rPr lang="en-US" sz="1200" err="1">
                <a:solidFill>
                  <a:srgbClr val="000000"/>
                </a:solidFill>
                <a:effectLst/>
                <a:latin typeface="Times New Roman" panose="02020603050405020304" pitchFamily="18" charset="0"/>
                <a:ea typeface="Aptos" panose="020B0004020202020204" pitchFamily="34" charset="0"/>
                <a:cs typeface="Aptos" panose="020B0004020202020204" pitchFamily="34" charset="0"/>
              </a:rPr>
              <a:t>Nardacci</a:t>
            </a:r>
            <a:r>
              <a:rPr lang="en-US" sz="1200">
                <a:solidFill>
                  <a:srgbClr val="000000"/>
                </a:solidFill>
                <a:effectLst/>
                <a:latin typeface="Times New Roman" panose="02020603050405020304" pitchFamily="18" charset="0"/>
                <a:ea typeface="Aptos" panose="020B0004020202020204" pitchFamily="34" charset="0"/>
                <a:cs typeface="Aptos" panose="020B0004020202020204" pitchFamily="34" charset="0"/>
              </a:rPr>
              <a:t>, CEO of the Regional Food Bank of Northeastern New York and Food Bank of the Hudson Valley. “We’ve seen firsthand how transformational the Retail Store Donation Program can be thanks to our retail partners’ commitment to donating wholesome fresh produce, meat and dairy, and as we see the impact in communities throughout our region. We are thrilled to support Dutchess Outreach with grant funding for a Food Rescue Coordinator so they can obtain more nutritious food from Dutchess County retailers and serve our neighbors in Amenia.”</a:t>
            </a:r>
            <a:endParaRPr lang="en-US" sz="1200">
              <a:effectLst/>
              <a:latin typeface="Aptos" panose="020B0004020202020204" pitchFamily="34" charset="0"/>
              <a:ea typeface="Aptos" panose="020B0004020202020204" pitchFamily="34" charset="0"/>
              <a:cs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20</a:t>
            </a:fld>
            <a:endParaRPr lang="en-US"/>
          </a:p>
        </p:txBody>
      </p:sp>
    </p:spTree>
    <p:extLst>
      <p:ext uri="{BB962C8B-B14F-4D97-AF65-F5344CB8AC3E}">
        <p14:creationId xmlns:p14="http://schemas.microsoft.com/office/powerpoint/2010/main" val="2277979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Mobile food pantry is a promising solution for the community and SRH patients.  At SRH our health center- values meeting our patients where they are at; the  impact to address food access is potentially greater as the mobile pantry can be used by anyone in the community – true access for all, no wrong door.</a:t>
            </a:r>
          </a:p>
          <a:p>
            <a:pPr marL="0" marR="0" algn="ctr">
              <a:lnSpc>
                <a:spcPct val="107000"/>
              </a:lnSpc>
              <a:spcBef>
                <a:spcPts val="0"/>
              </a:spcBef>
              <a:spcAft>
                <a:spcPts val="0"/>
              </a:spcAft>
            </a:pPr>
            <a:r>
              <a:rPr lang="en-US" sz="1800" b="1" kern="100">
                <a:effectLst/>
                <a:latin typeface="Calibri" panose="020F0502020204030204" pitchFamily="34" charset="0"/>
                <a:ea typeface="Aptos" panose="020B0004020202020204" pitchFamily="34" charset="0"/>
                <a:cs typeface="Times New Roman" panose="02020603050405020304" pitchFamily="18" charset="0"/>
              </a:rPr>
              <a:t>October 2023, launched partnership w/ SRH Mobile Pantry produce in Dec added shelf stable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b="1" kern="100">
                <a:effectLst/>
                <a:latin typeface="Calibri" panose="020F0502020204030204" pitchFamily="34" charset="0"/>
                <a:ea typeface="Aptos" panose="020B0004020202020204" pitchFamily="34" charset="0"/>
                <a:cs typeface="Times New Roman" panose="02020603050405020304" pitchFamily="18" charset="0"/>
              </a:rPr>
              <a:t>Pilot Phase &amp; Year 1 Growing Pains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6000"/>
              </a:lnSpc>
              <a:spcBef>
                <a:spcPts val="0"/>
              </a:spcBef>
              <a:spcAft>
                <a:spcPts val="0"/>
              </a:spcAft>
              <a:buFont typeface="Wingdings" panose="05000000000000000000" pitchFamily="2" charset="2"/>
              <a:buChar char=""/>
            </a:pPr>
            <a:r>
              <a:rPr lang="en-US" sz="1800" kern="100">
                <a:effectLst/>
                <a:latin typeface="Calibri" panose="020F0502020204030204" pitchFamily="34" charset="0"/>
                <a:ea typeface="Aptos" panose="020B0004020202020204" pitchFamily="34" charset="0"/>
                <a:cs typeface="Times New Roman" panose="02020603050405020304" pitchFamily="18" charset="0"/>
              </a:rPr>
              <a:t>Build a workflow w/ inventory, staffing supported by  SRH Ops, volunteers, CHW</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kern="100">
                <a:effectLst/>
                <a:latin typeface="Calibri" panose="020F0502020204030204" pitchFamily="34" charset="0"/>
                <a:ea typeface="Aptos" panose="020B0004020202020204" pitchFamily="34" charset="0"/>
                <a:cs typeface="Times New Roman" panose="02020603050405020304" pitchFamily="18" charset="0"/>
              </a:rPr>
              <a:t>Consistent presence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kern="100">
                <a:effectLst/>
                <a:latin typeface="Calibri" panose="020F0502020204030204" pitchFamily="34" charset="0"/>
                <a:ea typeface="Aptos" panose="020B0004020202020204" pitchFamily="34" charset="0"/>
                <a:cs typeface="Times New Roman" panose="02020603050405020304" pitchFamily="18" charset="0"/>
              </a:rPr>
              <a:t>Promoting to public and assessing impact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kern="100">
                <a:effectLst/>
                <a:latin typeface="Calibri" panose="020F0502020204030204" pitchFamily="34" charset="0"/>
                <a:ea typeface="Aptos" panose="020B0004020202020204" pitchFamily="34" charset="0"/>
                <a:cs typeface="Times New Roman" panose="02020603050405020304" pitchFamily="18" charset="0"/>
              </a:rPr>
              <a:t>Figure out easy options for data collection e.g.  zip code/ household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kern="100">
                <a:effectLst/>
                <a:latin typeface="Calibri" panose="020F0502020204030204" pitchFamily="34" charset="0"/>
                <a:ea typeface="Aptos" panose="020B0004020202020204" pitchFamily="34" charset="0"/>
                <a:cs typeface="Times New Roman" panose="02020603050405020304" pitchFamily="18" charset="0"/>
              </a:rPr>
              <a:t>Easy Access for all – not just SRH; is accessible everyday on demand</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US" sz="1800" kern="100">
                <a:effectLst/>
                <a:latin typeface="Calibri" panose="020F0502020204030204" pitchFamily="34" charset="0"/>
                <a:ea typeface="Aptos" panose="020B0004020202020204" pitchFamily="34" charset="0"/>
                <a:cs typeface="Times New Roman" panose="02020603050405020304" pitchFamily="18" charset="0"/>
              </a:rPr>
              <a:t>Choice Pantry based on inventory – sourced by Dutchess Outreach in collaboration with local farms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21</a:t>
            </a:fld>
            <a:endParaRPr lang="en-US"/>
          </a:p>
        </p:txBody>
      </p:sp>
    </p:spTree>
    <p:extLst>
      <p:ext uri="{BB962C8B-B14F-4D97-AF65-F5344CB8AC3E}">
        <p14:creationId xmlns:p14="http://schemas.microsoft.com/office/powerpoint/2010/main" val="2564009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a:ln>
                  <a:noFill/>
                </a:ln>
                <a:solidFill>
                  <a:srgbClr val="4D5156"/>
                </a:solidFill>
                <a:effectLst/>
                <a:highlight>
                  <a:srgbClr val="FFFFFF"/>
                </a:highlight>
                <a:uLnTx/>
                <a:uFillTx/>
                <a:latin typeface="Roboto"/>
                <a:ea typeface="Aptos" panose="020B0004020202020204" pitchFamily="34" charset="0"/>
                <a:cs typeface="Roboto"/>
              </a:rPr>
              <a:t>Will Nelson, Farm Manager, from Ten Mile Farm Foundation, brought 10 cases of produce for distribution and partners with Dutchess Outreach as a produce supplier. </a:t>
            </a:r>
          </a:p>
          <a:p>
            <a:endParaRPr kumimoji="0" lang="en-US" sz="1200" b="0" i="0" u="none" strike="noStrike" kern="1200" cap="none" spc="0" normalizeH="0" baseline="0" noProof="0">
              <a:ln>
                <a:noFill/>
              </a:ln>
              <a:solidFill>
                <a:srgbClr val="4D5156"/>
              </a:solidFill>
              <a:effectLst/>
              <a:highlight>
                <a:srgbClr val="FFFFFF"/>
              </a:highlight>
              <a:uLnTx/>
              <a:uFillTx/>
              <a:latin typeface="Roboto"/>
              <a:ea typeface="Aptos" panose="020B0004020202020204" pitchFamily="34" charset="0"/>
              <a:cs typeface="Roboto"/>
            </a:endParaRPr>
          </a:p>
          <a:p>
            <a:r>
              <a:rPr kumimoji="0" lang="en-US" sz="1200" b="0" i="0" u="none" strike="noStrike" kern="1200" cap="none" spc="0" normalizeH="0" baseline="0" noProof="0">
                <a:ln>
                  <a:noFill/>
                </a:ln>
                <a:solidFill>
                  <a:srgbClr val="4D5156"/>
                </a:solidFill>
                <a:effectLst/>
                <a:highlight>
                  <a:srgbClr val="FFFFFF"/>
                </a:highlight>
                <a:uLnTx/>
                <a:uFillTx/>
                <a:latin typeface="Roboto"/>
                <a:ea typeface="Aptos" panose="020B0004020202020204" pitchFamily="34" charset="0"/>
                <a:cs typeface="Roboto"/>
              </a:rPr>
              <a:t> Ten Mile Farm has been delivering donations to SRH before we received the food pantry, SRH , Ops manager, has been ensuring it’s been given away to our patients. </a:t>
            </a:r>
          </a:p>
          <a:p>
            <a:r>
              <a:rPr kumimoji="0" lang="en-US" sz="1200" b="0" i="0" u="none" strike="noStrike" kern="1200" cap="none" spc="0" normalizeH="0" baseline="0" noProof="0">
                <a:ln>
                  <a:noFill/>
                </a:ln>
                <a:solidFill>
                  <a:srgbClr val="4D5156"/>
                </a:solidFill>
                <a:effectLst/>
                <a:highlight>
                  <a:srgbClr val="FFFFFF"/>
                </a:highlight>
                <a:uLnTx/>
                <a:uFillTx/>
                <a:latin typeface="Roboto"/>
                <a:ea typeface="Aptos" panose="020B0004020202020204" pitchFamily="34" charset="0"/>
                <a:cs typeface="Roboto"/>
              </a:rPr>
              <a:t> </a:t>
            </a:r>
            <a:br>
              <a:rPr lang="en-US" sz="1200" b="0" i="0" u="none" strike="noStrike" kern="1200" cap="none" spc="0" normalizeH="0" baseline="0" noProof="0">
                <a:ln>
                  <a:noFill/>
                </a:ln>
                <a:effectLst/>
                <a:uLnTx/>
                <a:uFillTx/>
                <a:latin typeface="Calibri" panose="020F0502020204030204" pitchFamily="34" charset="0"/>
                <a:ea typeface="Aptos" panose="020B0004020202020204" pitchFamily="34" charset="0"/>
                <a:cs typeface="+mj-cs"/>
              </a:rPr>
            </a:br>
            <a:r>
              <a:rPr kumimoji="0" lang="en-US" sz="1200" b="0" i="0" u="none" strike="noStrike" kern="1200" cap="none" spc="0" normalizeH="0" baseline="0" noProof="0">
                <a:ln>
                  <a:noFill/>
                </a:ln>
                <a:solidFill>
                  <a:srgbClr val="4D5156"/>
                </a:solidFill>
                <a:effectLst/>
                <a:highlight>
                  <a:srgbClr val="FFFFFF"/>
                </a:highlight>
                <a:uLnTx/>
                <a:uFillTx/>
                <a:latin typeface="Roboto"/>
                <a:ea typeface="Aptos" panose="020B0004020202020204" pitchFamily="34" charset="0"/>
                <a:cs typeface="Roboto"/>
              </a:rPr>
              <a:t>In the 3 weeks leading up to this opening, the Amenia team has opened the pantry to close to 50 people and puts some produce in the entranceway for patients to access at any time.  </a:t>
            </a:r>
          </a:p>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22</a:t>
            </a:fld>
            <a:endParaRPr lang="en-US"/>
          </a:p>
        </p:txBody>
      </p:sp>
    </p:spTree>
    <p:extLst>
      <p:ext uri="{BB962C8B-B14F-4D97-AF65-F5344CB8AC3E}">
        <p14:creationId xmlns:p14="http://schemas.microsoft.com/office/powerpoint/2010/main" val="3489688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lnSpc>
                <a:spcPct val="90000"/>
              </a:lnSpc>
              <a:spcAft>
                <a:spcPts val="600"/>
              </a:spcAft>
              <a:buFont typeface="Arial" panose="020B0604020202020204" pitchFamily="34" charset="0"/>
              <a:buNone/>
            </a:pPr>
            <a:r>
              <a:rPr lang="en-US" sz="1200">
                <a:latin typeface="Arima Madurai Black" panose="00000A00000000000000" pitchFamily="2" charset="0"/>
                <a:cs typeface="Arima Madurai Black" panose="00000A00000000000000" pitchFamily="2" charset="0"/>
              </a:rPr>
              <a:t>Closing remarks</a:t>
            </a:r>
          </a:p>
          <a:p>
            <a:pPr marL="342900" indent="-228600">
              <a:lnSpc>
                <a:spcPct val="90000"/>
              </a:lnSpc>
              <a:spcAft>
                <a:spcPts val="600"/>
              </a:spcAft>
              <a:buFont typeface="Arial" panose="020B0604020202020204" pitchFamily="34" charset="0"/>
              <a:buChar char="•"/>
            </a:pPr>
            <a:r>
              <a:rPr lang="en-US" sz="1200">
                <a:latin typeface="Arima Madurai Black" panose="00000A00000000000000" pitchFamily="2" charset="0"/>
                <a:cs typeface="Arima Madurai Black" panose="00000A00000000000000" pitchFamily="2" charset="0"/>
              </a:rPr>
              <a:t>Testing out potential solutions helps to find the right puzzle pieces.</a:t>
            </a:r>
          </a:p>
          <a:p>
            <a:pPr marL="342900" indent="-228600">
              <a:lnSpc>
                <a:spcPct val="90000"/>
              </a:lnSpc>
              <a:spcAft>
                <a:spcPts val="600"/>
              </a:spcAft>
              <a:buFont typeface="Arial" panose="020B0604020202020204" pitchFamily="34" charset="0"/>
              <a:buChar char="•"/>
            </a:pPr>
            <a:endParaRPr lang="en-US" sz="1200">
              <a:latin typeface="Arima Madurai Black" panose="00000A00000000000000" pitchFamily="2" charset="0"/>
              <a:cs typeface="Arima Madurai Black" panose="00000A00000000000000" pitchFamily="2" charset="0"/>
            </a:endParaRPr>
          </a:p>
          <a:p>
            <a:pPr marL="342900" indent="-228600">
              <a:lnSpc>
                <a:spcPct val="90000"/>
              </a:lnSpc>
              <a:spcAft>
                <a:spcPts val="600"/>
              </a:spcAft>
              <a:buFont typeface="Arial" panose="020B0604020202020204" pitchFamily="34" charset="0"/>
              <a:buChar char="•"/>
            </a:pPr>
            <a:r>
              <a:rPr lang="en-US" sz="1200">
                <a:latin typeface="Arima Madurai Black" panose="00000A00000000000000" pitchFamily="2" charset="0"/>
                <a:cs typeface="Arima Madurai Black" panose="00000A00000000000000" pitchFamily="2" charset="0"/>
              </a:rPr>
              <a:t>Sustainability is finding the right partners at the right time to put it all together.</a:t>
            </a:r>
          </a:p>
          <a:p>
            <a:endParaRPr lang="en-US"/>
          </a:p>
          <a:p>
            <a:r>
              <a:rPr lang="en-US"/>
              <a:t>Social Care Network will serve to help each stakeholder to have a voice at the table and close the gaps on referrals.  There are efforts that are not being measured not because they don’t matter but there are barriers agencies face too:  outdated tools, knowledge gaps in  technology and human capacity to name a few.</a:t>
            </a:r>
          </a:p>
          <a:p>
            <a:endParaRPr lang="en-US"/>
          </a:p>
          <a:p>
            <a:r>
              <a:rPr lang="en-US"/>
              <a:t>Big Picture:  Ensure resources like this mobile pantry partnership is embedded in the larger work coming forward with Social Care Networks to reflect the need,  responsiveness to referrals and ability to facilitate meaningful  connections—measure what is needed, what is and what is not being utilized and why.</a:t>
            </a:r>
          </a:p>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23</a:t>
            </a:fld>
            <a:endParaRPr lang="en-US"/>
          </a:p>
        </p:txBody>
      </p:sp>
    </p:spTree>
    <p:extLst>
      <p:ext uri="{BB962C8B-B14F-4D97-AF65-F5344CB8AC3E}">
        <p14:creationId xmlns:p14="http://schemas.microsoft.com/office/powerpoint/2010/main" val="390035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lnSpc>
                <a:spcPct val="90000"/>
              </a:lnSpc>
              <a:spcAft>
                <a:spcPts val="600"/>
              </a:spcAft>
              <a:buFont typeface="Arial" panose="020B0604020202020204" pitchFamily="34" charset="0"/>
              <a:buNone/>
            </a:pPr>
            <a:r>
              <a:rPr lang="en-US" sz="1200">
                <a:latin typeface="Arima Madurai Black" panose="00000A00000000000000" pitchFamily="2" charset="0"/>
                <a:cs typeface="Arima Madurai Black" panose="00000A00000000000000" pitchFamily="2" charset="0"/>
              </a:rPr>
              <a:t>Closing remarks</a:t>
            </a:r>
          </a:p>
          <a:p>
            <a:pPr marL="342900" indent="-228600">
              <a:lnSpc>
                <a:spcPct val="90000"/>
              </a:lnSpc>
              <a:spcAft>
                <a:spcPts val="600"/>
              </a:spcAft>
              <a:buFont typeface="Arial" panose="020B0604020202020204" pitchFamily="34" charset="0"/>
              <a:buChar char="•"/>
            </a:pPr>
            <a:r>
              <a:rPr lang="en-US" sz="1200">
                <a:latin typeface="Arima Madurai Black" panose="00000A00000000000000" pitchFamily="2" charset="0"/>
                <a:cs typeface="Arima Madurai Black" panose="00000A00000000000000" pitchFamily="2" charset="0"/>
              </a:rPr>
              <a:t>Testing out potential solutions helps to find the right puzzle pieces.</a:t>
            </a:r>
          </a:p>
          <a:p>
            <a:pPr marL="342900" indent="-228600">
              <a:lnSpc>
                <a:spcPct val="90000"/>
              </a:lnSpc>
              <a:spcAft>
                <a:spcPts val="600"/>
              </a:spcAft>
              <a:buFont typeface="Arial" panose="020B0604020202020204" pitchFamily="34" charset="0"/>
              <a:buChar char="•"/>
            </a:pPr>
            <a:endParaRPr lang="en-US" sz="1200">
              <a:latin typeface="Arima Madurai Black" panose="00000A00000000000000" pitchFamily="2" charset="0"/>
              <a:cs typeface="Arima Madurai Black" panose="00000A00000000000000" pitchFamily="2" charset="0"/>
            </a:endParaRPr>
          </a:p>
          <a:p>
            <a:pPr marL="342900" indent="-228600">
              <a:lnSpc>
                <a:spcPct val="90000"/>
              </a:lnSpc>
              <a:spcAft>
                <a:spcPts val="600"/>
              </a:spcAft>
              <a:buFont typeface="Arial" panose="020B0604020202020204" pitchFamily="34" charset="0"/>
              <a:buChar char="•"/>
            </a:pPr>
            <a:r>
              <a:rPr lang="en-US" sz="1200">
                <a:latin typeface="Arima Madurai Black" panose="00000A00000000000000" pitchFamily="2" charset="0"/>
                <a:cs typeface="Arima Madurai Black" panose="00000A00000000000000" pitchFamily="2" charset="0"/>
              </a:rPr>
              <a:t>Sustainability is finding the right partners at the right time to put it all together.</a:t>
            </a:r>
          </a:p>
          <a:p>
            <a:endParaRPr lang="en-US"/>
          </a:p>
          <a:p>
            <a:r>
              <a:rPr lang="en-US"/>
              <a:t>Social Care Network will serve to help each stakeholder to have a voice at the table and close the gaps on referrals.  There are efforts that are not being measured not because they don’t matter but there are barriers agencies face too:  outdated tools, knowledge gaps in  technology and human capacity to name a few.</a:t>
            </a:r>
          </a:p>
          <a:p>
            <a:endParaRPr lang="en-US"/>
          </a:p>
          <a:p>
            <a:r>
              <a:rPr lang="en-US"/>
              <a:t>Big Picture:  Ensure resources like this mobile pantry partnership is embedded in the larger work coming forward with Social Care Networks to reflect the need,  responsiveness to referrals and ability to facilitate meaningful  connections—measure what is needed, what is and what is not being utilized and why.</a:t>
            </a:r>
          </a:p>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25</a:t>
            </a:fld>
            <a:endParaRPr lang="en-US"/>
          </a:p>
        </p:txBody>
      </p:sp>
    </p:spTree>
    <p:extLst>
      <p:ext uri="{BB962C8B-B14F-4D97-AF65-F5344CB8AC3E}">
        <p14:creationId xmlns:p14="http://schemas.microsoft.com/office/powerpoint/2010/main" val="3711080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early 1970's a group of local residents and religious leaders addressed the lack of appropriate health services in their community.</a:t>
            </a:r>
          </a:p>
          <a:p>
            <a:r>
              <a:rPr lang="en-US"/>
              <a:t> In particular, a group of four women, fondly referred to as our “Founding Mothers,” spearheaded the efforts and have remained committed to the organization since its inception. Our CEO completes this picture having served in her position since 1977.</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7A1A-0531-4E60-8A5D-97D0804FD6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6587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4</a:t>
            </a:fld>
            <a:endParaRPr lang="en-US"/>
          </a:p>
        </p:txBody>
      </p:sp>
    </p:spTree>
    <p:extLst>
      <p:ext uri="{BB962C8B-B14F-4D97-AF65-F5344CB8AC3E}">
        <p14:creationId xmlns:p14="http://schemas.microsoft.com/office/powerpoint/2010/main" val="3930007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Sun River Health is a network of 47 + Federally Qualified Health Centers (FQHCs) providing primary, dental, pediatric, OB-GYN, and behavioral health care to over 285,000 patients annually. With a dedicated staff of nearly 2,000 doctors, nurses, and health care professionals, we pride ourselves on delivering high-quality, affordable care to those who need it most. </a:t>
            </a:r>
          </a:p>
          <a:p>
            <a:endParaRPr lang="en-US"/>
          </a:p>
          <a:p>
            <a:r>
              <a:rPr lang="en-US"/>
              <a:t>Sun River Health started in 1975 when four African American mothers spearheaded efforts to open our first health center in Peekskill, NY to deliver accessible, high-quality, affordable services to patients in need – no matter their race, religion, income, or insurance status. Approaching 50 years of service, Sun River Health is still delivering on that promise to communities across the Hudson Valley, YC and LI.</a:t>
            </a:r>
          </a:p>
        </p:txBody>
      </p:sp>
      <p:sp>
        <p:nvSpPr>
          <p:cNvPr id="4" name="Slide Number Placeholder 3"/>
          <p:cNvSpPr>
            <a:spLocks noGrp="1"/>
          </p:cNvSpPr>
          <p:nvPr>
            <p:ph type="sldNum" sz="quarter" idx="5"/>
          </p:nvPr>
        </p:nvSpPr>
        <p:spPr/>
        <p:txBody>
          <a:bodyPr/>
          <a:lstStyle/>
          <a:p>
            <a:fld id="{C0546039-0D60-064C-81B0-CD47BAD7073D}" type="slidenum">
              <a:rPr lang="en-US" smtClean="0"/>
              <a:t>5</a:t>
            </a:fld>
            <a:endParaRPr lang="en-US"/>
          </a:p>
        </p:txBody>
      </p:sp>
    </p:spTree>
    <p:extLst>
      <p:ext uri="{BB962C8B-B14F-4D97-AF65-F5344CB8AC3E}">
        <p14:creationId xmlns:p14="http://schemas.microsoft.com/office/powerpoint/2010/main" val="3380314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74A49-6ABD-1088-2ECD-6987EA200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D2453-B5E7-80BA-A2E2-5E44759DB7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6D83E3-F1FA-A046-CFD2-43E6A5D368A8}"/>
              </a:ext>
            </a:extLst>
          </p:cNvPr>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Sun River Health is uniquely positioned as a rural health care provider and the lead agency for the </a:t>
            </a:r>
            <a:r>
              <a:rPr lang="en-US" sz="18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Eastern Dutchess Rural Health Network (EDRHN)</a:t>
            </a:r>
            <a:r>
              <a:rPr lang="en-US" sz="180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a:effectLst/>
                <a:latin typeface="Calibri" panose="020F0502020204030204" pitchFamily="34" charset="0"/>
                <a:ea typeface="Calibri" panose="020F0502020204030204" pitchFamily="34" charset="0"/>
                <a:cs typeface="Times New Roman" panose="02020603050405020304" pitchFamily="18" charset="0"/>
              </a:rPr>
              <a:t>with funding from the NY Charles D. Cook Office of Rural Health. </a:t>
            </a:r>
            <a:endParaRPr lang="en-US"/>
          </a:p>
        </p:txBody>
      </p:sp>
      <p:sp>
        <p:nvSpPr>
          <p:cNvPr id="4" name="Slide Number Placeholder 3">
            <a:extLst>
              <a:ext uri="{FF2B5EF4-FFF2-40B4-BE49-F238E27FC236}">
                <a16:creationId xmlns:a16="http://schemas.microsoft.com/office/drawing/2014/main" id="{A6C80F74-CC9F-6E83-47F9-66FDFE9508BB}"/>
              </a:ext>
            </a:extLst>
          </p:cNvPr>
          <p:cNvSpPr>
            <a:spLocks noGrp="1"/>
          </p:cNvSpPr>
          <p:nvPr>
            <p:ph type="sldNum" sz="quarter" idx="5"/>
          </p:nvPr>
        </p:nvSpPr>
        <p:spPr/>
        <p:txBody>
          <a:bodyPr/>
          <a:lstStyle/>
          <a:p>
            <a:fld id="{C0546039-0D60-064C-81B0-CD47BAD7073D}" type="slidenum">
              <a:rPr lang="en-US" smtClean="0"/>
              <a:t>6</a:t>
            </a:fld>
            <a:endParaRPr lang="en-US"/>
          </a:p>
        </p:txBody>
      </p:sp>
    </p:spTree>
    <p:extLst>
      <p:ext uri="{BB962C8B-B14F-4D97-AF65-F5344CB8AC3E}">
        <p14:creationId xmlns:p14="http://schemas.microsoft.com/office/powerpoint/2010/main" val="84332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solidFill>
                <a:srgbClr val="000000"/>
              </a:solidFill>
              <a:effectLst/>
              <a:latin typeface="Aptos" panose="020B0004020202020204" pitchFamily="34" charset="0"/>
              <a:ea typeface="Calibri" panose="020F0502020204030204" pitchFamily="34" charset="0"/>
            </a:endParaRPr>
          </a:p>
          <a:p>
            <a:pPr marL="0" marR="0">
              <a:spcBef>
                <a:spcPts val="0"/>
              </a:spcBef>
              <a:spcAft>
                <a:spcPts val="0"/>
              </a:spcAft>
            </a:pPr>
            <a:endParaRPr lang="en-US" sz="1800">
              <a:solidFill>
                <a:srgbClr val="000000"/>
              </a:solidFill>
              <a:effectLst/>
              <a:latin typeface="Aptos" panose="020B000402020202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7</a:t>
            </a:fld>
            <a:endParaRPr lang="en-US"/>
          </a:p>
        </p:txBody>
      </p:sp>
    </p:spTree>
    <p:extLst>
      <p:ext uri="{BB962C8B-B14F-4D97-AF65-F5344CB8AC3E}">
        <p14:creationId xmlns:p14="http://schemas.microsoft.com/office/powerpoint/2010/main" val="563170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8</a:t>
            </a:fld>
            <a:endParaRPr lang="en-US"/>
          </a:p>
        </p:txBody>
      </p:sp>
    </p:spTree>
    <p:extLst>
      <p:ext uri="{BB962C8B-B14F-4D97-AF65-F5344CB8AC3E}">
        <p14:creationId xmlns:p14="http://schemas.microsoft.com/office/powerpoint/2010/main" val="85028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546039-0D60-064C-81B0-CD47BAD7073D}" type="slidenum">
              <a:rPr lang="en-US" smtClean="0"/>
              <a:t>9</a:t>
            </a:fld>
            <a:endParaRPr lang="en-US"/>
          </a:p>
        </p:txBody>
      </p:sp>
    </p:spTree>
    <p:extLst>
      <p:ext uri="{BB962C8B-B14F-4D97-AF65-F5344CB8AC3E}">
        <p14:creationId xmlns:p14="http://schemas.microsoft.com/office/powerpoint/2010/main" val="419335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6BDA35-8280-4C4A-89C4-72AB0F070AD8}"/>
              </a:ext>
            </a:extLst>
          </p:cNvPr>
          <p:cNvSpPr>
            <a:spLocks noGrp="1"/>
          </p:cNvSpPr>
          <p:nvPr>
            <p:ph type="dt" sz="half" idx="10"/>
          </p:nvPr>
        </p:nvSpPr>
        <p:spPr/>
        <p:txBody>
          <a:bodyPr/>
          <a:lstStyle/>
          <a:p>
            <a:fld id="{C22F059C-D428-7E42-8D04-BDA2AABB60BA}" type="datetime1">
              <a:rPr lang="en-US" smtClean="0"/>
              <a:t>10/9/2024</a:t>
            </a:fld>
            <a:endParaRPr lang="en-US"/>
          </a:p>
        </p:txBody>
      </p:sp>
      <p:sp>
        <p:nvSpPr>
          <p:cNvPr id="3" name="Footer Placeholder 2">
            <a:extLst>
              <a:ext uri="{FF2B5EF4-FFF2-40B4-BE49-F238E27FC236}">
                <a16:creationId xmlns:a16="http://schemas.microsoft.com/office/drawing/2014/main" id="{8AD3440E-3690-F147-803F-19A983253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8CE7986-7142-A644-B7DD-C4AC6293A237}"/>
              </a:ext>
            </a:extLst>
          </p:cNvPr>
          <p:cNvSpPr>
            <a:spLocks noGrp="1"/>
          </p:cNvSpPr>
          <p:nvPr>
            <p:ph type="sldNum" sz="quarter" idx="12"/>
          </p:nvPr>
        </p:nvSpPr>
        <p:spPr/>
        <p:txBody>
          <a:bodyPr/>
          <a:lstStyle/>
          <a:p>
            <a:fld id="{1941824E-01BF-F644-8256-A1B1ABEA9AD9}" type="slidenum">
              <a:rPr lang="en-US" smtClean="0"/>
              <a:t>‹#›</a:t>
            </a:fld>
            <a:endParaRPr lang="en-US"/>
          </a:p>
        </p:txBody>
      </p:sp>
    </p:spTree>
    <p:extLst>
      <p:ext uri="{BB962C8B-B14F-4D97-AF65-F5344CB8AC3E}">
        <p14:creationId xmlns:p14="http://schemas.microsoft.com/office/powerpoint/2010/main" val="3475791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hapBreak_YLW">
    <p:bg>
      <p:bgPr>
        <a:solidFill>
          <a:srgbClr val="FDDC00"/>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2E9C831-7114-FA41-926F-FDE99DCA6E36}"/>
              </a:ext>
            </a:extLst>
          </p:cNvPr>
          <p:cNvSpPr>
            <a:spLocks noGrp="1"/>
          </p:cNvSpPr>
          <p:nvPr>
            <p:ph type="dt" sz="half" idx="10"/>
          </p:nvPr>
        </p:nvSpPr>
        <p:spPr/>
        <p:txBody>
          <a:bodyPr/>
          <a:lstStyle/>
          <a:p>
            <a:fld id="{1DC9149C-ABDE-F648-936B-5F458D27B9CE}" type="datetime1">
              <a:rPr lang="en-US" smtClean="0"/>
              <a:t>10/9/2024</a:t>
            </a:fld>
            <a:endParaRPr lang="en-US"/>
          </a:p>
        </p:txBody>
      </p:sp>
      <p:sp>
        <p:nvSpPr>
          <p:cNvPr id="4" name="Footer Placeholder 3">
            <a:extLst>
              <a:ext uri="{FF2B5EF4-FFF2-40B4-BE49-F238E27FC236}">
                <a16:creationId xmlns:a16="http://schemas.microsoft.com/office/drawing/2014/main" id="{490D730A-7DAE-1B4C-ADB8-0E2F68236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2D0221-D1E1-1B4F-8C86-13B7790D6567}"/>
              </a:ext>
            </a:extLst>
          </p:cNvPr>
          <p:cNvSpPr>
            <a:spLocks noGrp="1"/>
          </p:cNvSpPr>
          <p:nvPr>
            <p:ph type="sldNum" sz="quarter" idx="12"/>
          </p:nvPr>
        </p:nvSpPr>
        <p:spPr/>
        <p:txBody>
          <a:bodyPr/>
          <a:lstStyle/>
          <a:p>
            <a:fld id="{1941824E-01BF-F644-8256-A1B1ABEA9AD9}" type="slidenum">
              <a:rPr lang="en-US" smtClean="0"/>
              <a:t>‹#›</a:t>
            </a:fld>
            <a:endParaRPr lang="en-US"/>
          </a:p>
        </p:txBody>
      </p:sp>
      <p:pic>
        <p:nvPicPr>
          <p:cNvPr id="11" name="Picture 10" descr="A picture containing necklace&#10;&#10;Description automatically generated">
            <a:extLst>
              <a:ext uri="{FF2B5EF4-FFF2-40B4-BE49-F238E27FC236}">
                <a16:creationId xmlns:a16="http://schemas.microsoft.com/office/drawing/2014/main" id="{DDC65472-D0FE-B742-A4FA-350BA140490D}"/>
              </a:ext>
            </a:extLst>
          </p:cNvPr>
          <p:cNvPicPr>
            <a:picLocks noChangeAspect="1"/>
          </p:cNvPicPr>
          <p:nvPr userDrawn="1"/>
        </p:nvPicPr>
        <p:blipFill>
          <a:blip r:embed="rId2">
            <a:alphaModFix amt="50000"/>
          </a:blip>
          <a:stretch>
            <a:fillRect/>
          </a:stretch>
        </p:blipFill>
        <p:spPr>
          <a:xfrm>
            <a:off x="874916" y="4207718"/>
            <a:ext cx="2743199" cy="2743199"/>
          </a:xfrm>
          <a:prstGeom prst="rect">
            <a:avLst/>
          </a:prstGeom>
        </p:spPr>
      </p:pic>
    </p:spTree>
    <p:extLst>
      <p:ext uri="{BB962C8B-B14F-4D97-AF65-F5344CB8AC3E}">
        <p14:creationId xmlns:p14="http://schemas.microsoft.com/office/powerpoint/2010/main" val="384671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hapBreak_YLW">
    <p:bg>
      <p:bgPr>
        <a:solidFill>
          <a:srgbClr val="FDDC00"/>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2E9C831-7114-FA41-926F-FDE99DCA6E36}"/>
              </a:ext>
            </a:extLst>
          </p:cNvPr>
          <p:cNvSpPr>
            <a:spLocks noGrp="1"/>
          </p:cNvSpPr>
          <p:nvPr>
            <p:ph type="dt" sz="half" idx="10"/>
          </p:nvPr>
        </p:nvSpPr>
        <p:spPr/>
        <p:txBody>
          <a:bodyPr/>
          <a:lstStyle/>
          <a:p>
            <a:fld id="{1DC9149C-ABDE-F648-936B-5F458D27B9CE}" type="datetime1">
              <a:rPr lang="en-US" smtClean="0"/>
              <a:t>10/9/2024</a:t>
            </a:fld>
            <a:endParaRPr lang="en-US"/>
          </a:p>
        </p:txBody>
      </p:sp>
      <p:sp>
        <p:nvSpPr>
          <p:cNvPr id="4" name="Footer Placeholder 3">
            <a:extLst>
              <a:ext uri="{FF2B5EF4-FFF2-40B4-BE49-F238E27FC236}">
                <a16:creationId xmlns:a16="http://schemas.microsoft.com/office/drawing/2014/main" id="{490D730A-7DAE-1B4C-ADB8-0E2F68236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2D0221-D1E1-1B4F-8C86-13B7790D6567}"/>
              </a:ext>
            </a:extLst>
          </p:cNvPr>
          <p:cNvSpPr>
            <a:spLocks noGrp="1"/>
          </p:cNvSpPr>
          <p:nvPr>
            <p:ph type="sldNum" sz="quarter" idx="12"/>
          </p:nvPr>
        </p:nvSpPr>
        <p:spPr/>
        <p:txBody>
          <a:bodyPr/>
          <a:lstStyle/>
          <a:p>
            <a:fld id="{1941824E-01BF-F644-8256-A1B1ABEA9AD9}" type="slidenum">
              <a:rPr lang="en-US" smtClean="0"/>
              <a:t>‹#›</a:t>
            </a:fld>
            <a:endParaRPr lang="en-US"/>
          </a:p>
        </p:txBody>
      </p:sp>
      <p:pic>
        <p:nvPicPr>
          <p:cNvPr id="11" name="Picture 10" descr="A picture containing necklace&#10;&#10;Description automatically generated">
            <a:extLst>
              <a:ext uri="{FF2B5EF4-FFF2-40B4-BE49-F238E27FC236}">
                <a16:creationId xmlns:a16="http://schemas.microsoft.com/office/drawing/2014/main" id="{DDC65472-D0FE-B742-A4FA-350BA140490D}"/>
              </a:ext>
            </a:extLst>
          </p:cNvPr>
          <p:cNvPicPr>
            <a:picLocks noChangeAspect="1"/>
          </p:cNvPicPr>
          <p:nvPr userDrawn="1"/>
        </p:nvPicPr>
        <p:blipFill>
          <a:blip r:embed="rId2">
            <a:alphaModFix amt="50000"/>
          </a:blip>
          <a:stretch>
            <a:fillRect/>
          </a:stretch>
        </p:blipFill>
        <p:spPr>
          <a:xfrm>
            <a:off x="6506309" y="-1633874"/>
            <a:ext cx="7611368" cy="7611368"/>
          </a:xfrm>
          <a:prstGeom prst="rect">
            <a:avLst/>
          </a:prstGeom>
        </p:spPr>
      </p:pic>
    </p:spTree>
    <p:extLst>
      <p:ext uri="{BB962C8B-B14F-4D97-AF65-F5344CB8AC3E}">
        <p14:creationId xmlns:p14="http://schemas.microsoft.com/office/powerpoint/2010/main" val="3700188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ChapBreak1_BLU">
    <p:bg>
      <p:bgPr>
        <a:solidFill>
          <a:srgbClr val="00A9E0"/>
        </a:solidFill>
        <a:effectLst/>
      </p:bgPr>
    </p:bg>
    <p:spTree>
      <p:nvGrpSpPr>
        <p:cNvPr id="1" name=""/>
        <p:cNvGrpSpPr/>
        <p:nvPr/>
      </p:nvGrpSpPr>
      <p:grpSpPr>
        <a:xfrm>
          <a:off x="0" y="0"/>
          <a:ext cx="0" cy="0"/>
          <a:chOff x="0" y="0"/>
          <a:chExt cx="0" cy="0"/>
        </a:xfrm>
      </p:grpSpPr>
      <p:pic>
        <p:nvPicPr>
          <p:cNvPr id="6" name="Picture 5" descr="A picture containing table, computer, sitting, mouse&#10;&#10;Description automatically generated">
            <a:extLst>
              <a:ext uri="{FF2B5EF4-FFF2-40B4-BE49-F238E27FC236}">
                <a16:creationId xmlns:a16="http://schemas.microsoft.com/office/drawing/2014/main" id="{8C33BA08-A496-984D-AA48-BD08F4A43F90}"/>
              </a:ext>
            </a:extLst>
          </p:cNvPr>
          <p:cNvPicPr>
            <a:picLocks noChangeAspect="1"/>
          </p:cNvPicPr>
          <p:nvPr userDrawn="1"/>
        </p:nvPicPr>
        <p:blipFill rotWithShape="1">
          <a:blip r:embed="rId2"/>
          <a:srcRect l="20167" b="12583"/>
          <a:stretch/>
        </p:blipFill>
        <p:spPr>
          <a:xfrm>
            <a:off x="0" y="2697231"/>
            <a:ext cx="9733214" cy="4160769"/>
          </a:xfrm>
          <a:prstGeom prst="rect">
            <a:avLst/>
          </a:prstGeom>
        </p:spPr>
      </p:pic>
      <p:sp>
        <p:nvSpPr>
          <p:cNvPr id="2" name="Title 1">
            <a:extLst>
              <a:ext uri="{FF2B5EF4-FFF2-40B4-BE49-F238E27FC236}">
                <a16:creationId xmlns:a16="http://schemas.microsoft.com/office/drawing/2014/main" id="{D3CA88B7-8B47-3243-AEE4-8C583E131935}"/>
              </a:ext>
            </a:extLst>
          </p:cNvPr>
          <p:cNvSpPr>
            <a:spLocks noGrp="1"/>
          </p:cNvSpPr>
          <p:nvPr>
            <p:ph type="title"/>
          </p:nvPr>
        </p:nvSpPr>
        <p:spPr>
          <a:xfrm>
            <a:off x="838200" y="2766218"/>
            <a:ext cx="10515600" cy="1325563"/>
          </a:xfrm>
        </p:spPr>
        <p:txBody>
          <a:bodyPr anchor="ct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32E9C831-7114-FA41-926F-FDE99DCA6E36}"/>
              </a:ext>
            </a:extLst>
          </p:cNvPr>
          <p:cNvSpPr>
            <a:spLocks noGrp="1"/>
          </p:cNvSpPr>
          <p:nvPr>
            <p:ph type="dt" sz="half" idx="10"/>
          </p:nvPr>
        </p:nvSpPr>
        <p:spPr/>
        <p:txBody>
          <a:bodyPr/>
          <a:lstStyle/>
          <a:p>
            <a:fld id="{1DC9149C-ABDE-F648-936B-5F458D27B9CE}" type="datetime1">
              <a:rPr lang="en-US" smtClean="0"/>
              <a:t>10/9/2024</a:t>
            </a:fld>
            <a:endParaRPr lang="en-US"/>
          </a:p>
        </p:txBody>
      </p:sp>
      <p:sp>
        <p:nvSpPr>
          <p:cNvPr id="4" name="Footer Placeholder 3">
            <a:extLst>
              <a:ext uri="{FF2B5EF4-FFF2-40B4-BE49-F238E27FC236}">
                <a16:creationId xmlns:a16="http://schemas.microsoft.com/office/drawing/2014/main" id="{490D730A-7DAE-1B4C-ADB8-0E2F68236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2D0221-D1E1-1B4F-8C86-13B7790D6567}"/>
              </a:ext>
            </a:extLst>
          </p:cNvPr>
          <p:cNvSpPr>
            <a:spLocks noGrp="1"/>
          </p:cNvSpPr>
          <p:nvPr>
            <p:ph type="sldNum" sz="quarter" idx="12"/>
          </p:nvPr>
        </p:nvSpPr>
        <p:spPr/>
        <p:txBody>
          <a:bodyPr/>
          <a:lstStyle/>
          <a:p>
            <a:fld id="{1941824E-01BF-F644-8256-A1B1ABEA9AD9}" type="slidenum">
              <a:rPr lang="en-US" smtClean="0"/>
              <a:t>‹#›</a:t>
            </a:fld>
            <a:endParaRPr lang="en-US"/>
          </a:p>
        </p:txBody>
      </p:sp>
    </p:spTree>
    <p:extLst>
      <p:ext uri="{BB962C8B-B14F-4D97-AF65-F5344CB8AC3E}">
        <p14:creationId xmlns:p14="http://schemas.microsoft.com/office/powerpoint/2010/main" val="3899601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Chapter Break_Blue_Family">
    <p:bg>
      <p:bgPr>
        <a:solidFill>
          <a:srgbClr val="00A9E0"/>
        </a:solidFill>
        <a:effectLst/>
      </p:bgPr>
    </p:bg>
    <p:spTree>
      <p:nvGrpSpPr>
        <p:cNvPr id="1" name=""/>
        <p:cNvGrpSpPr/>
        <p:nvPr/>
      </p:nvGrpSpPr>
      <p:grpSpPr>
        <a:xfrm>
          <a:off x="0" y="0"/>
          <a:ext cx="0" cy="0"/>
          <a:chOff x="0" y="0"/>
          <a:chExt cx="0" cy="0"/>
        </a:xfrm>
      </p:grpSpPr>
      <p:pic>
        <p:nvPicPr>
          <p:cNvPr id="9" name="Picture 8" descr="A picture containing table, computer, sitting, mouse&#10;&#10;Description automatically generated">
            <a:extLst>
              <a:ext uri="{FF2B5EF4-FFF2-40B4-BE49-F238E27FC236}">
                <a16:creationId xmlns:a16="http://schemas.microsoft.com/office/drawing/2014/main" id="{A2764C30-9D41-9949-9ABD-79DB38584C12}"/>
              </a:ext>
            </a:extLst>
          </p:cNvPr>
          <p:cNvPicPr>
            <a:picLocks noChangeAspect="1"/>
          </p:cNvPicPr>
          <p:nvPr userDrawn="1"/>
        </p:nvPicPr>
        <p:blipFill rotWithShape="1">
          <a:blip r:embed="rId2"/>
          <a:srcRect l="20167" b="12583"/>
          <a:stretch/>
        </p:blipFill>
        <p:spPr>
          <a:xfrm>
            <a:off x="0" y="2697231"/>
            <a:ext cx="9733214" cy="4160769"/>
          </a:xfrm>
          <a:prstGeom prst="rect">
            <a:avLst/>
          </a:prstGeom>
        </p:spPr>
      </p:pic>
      <p:sp>
        <p:nvSpPr>
          <p:cNvPr id="2" name="Title 1">
            <a:extLst>
              <a:ext uri="{FF2B5EF4-FFF2-40B4-BE49-F238E27FC236}">
                <a16:creationId xmlns:a16="http://schemas.microsoft.com/office/drawing/2014/main" id="{D3CA88B7-8B47-3243-AEE4-8C583E131935}"/>
              </a:ext>
            </a:extLst>
          </p:cNvPr>
          <p:cNvSpPr>
            <a:spLocks noGrp="1"/>
          </p:cNvSpPr>
          <p:nvPr>
            <p:ph type="title"/>
          </p:nvPr>
        </p:nvSpPr>
        <p:spPr>
          <a:xfrm>
            <a:off x="838200" y="2766218"/>
            <a:ext cx="4377267" cy="1325563"/>
          </a:xfrm>
        </p:spPr>
        <p:txBody>
          <a:bodyPr anchor="ct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32E9C831-7114-FA41-926F-FDE99DCA6E36}"/>
              </a:ext>
            </a:extLst>
          </p:cNvPr>
          <p:cNvSpPr>
            <a:spLocks noGrp="1"/>
          </p:cNvSpPr>
          <p:nvPr>
            <p:ph type="dt" sz="half" idx="10"/>
          </p:nvPr>
        </p:nvSpPr>
        <p:spPr/>
        <p:txBody>
          <a:bodyPr/>
          <a:lstStyle/>
          <a:p>
            <a:fld id="{1DC9149C-ABDE-F648-936B-5F458D27B9CE}" type="datetime1">
              <a:rPr lang="en-US" smtClean="0"/>
              <a:t>10/9/2024</a:t>
            </a:fld>
            <a:endParaRPr lang="en-US"/>
          </a:p>
        </p:txBody>
      </p:sp>
      <p:sp>
        <p:nvSpPr>
          <p:cNvPr id="4" name="Footer Placeholder 3">
            <a:extLst>
              <a:ext uri="{FF2B5EF4-FFF2-40B4-BE49-F238E27FC236}">
                <a16:creationId xmlns:a16="http://schemas.microsoft.com/office/drawing/2014/main" id="{490D730A-7DAE-1B4C-ADB8-0E2F68236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2D0221-D1E1-1B4F-8C86-13B7790D6567}"/>
              </a:ext>
            </a:extLst>
          </p:cNvPr>
          <p:cNvSpPr>
            <a:spLocks noGrp="1"/>
          </p:cNvSpPr>
          <p:nvPr>
            <p:ph type="sldNum" sz="quarter" idx="12"/>
          </p:nvPr>
        </p:nvSpPr>
        <p:spPr/>
        <p:txBody>
          <a:bodyPr/>
          <a:lstStyle/>
          <a:p>
            <a:fld id="{1941824E-01BF-F644-8256-A1B1ABEA9AD9}" type="slidenum">
              <a:rPr lang="en-US" smtClean="0"/>
              <a:t>‹#›</a:t>
            </a:fld>
            <a:endParaRPr lang="en-US"/>
          </a:p>
        </p:txBody>
      </p:sp>
    </p:spTree>
    <p:extLst>
      <p:ext uri="{BB962C8B-B14F-4D97-AF65-F5344CB8AC3E}">
        <p14:creationId xmlns:p14="http://schemas.microsoft.com/office/powerpoint/2010/main" val="1870989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hapBreak_BLU">
    <p:bg>
      <p:bgPr>
        <a:solidFill>
          <a:srgbClr val="00A9E0"/>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2E9C831-7114-FA41-926F-FDE99DCA6E36}"/>
              </a:ext>
            </a:extLst>
          </p:cNvPr>
          <p:cNvSpPr>
            <a:spLocks noGrp="1"/>
          </p:cNvSpPr>
          <p:nvPr>
            <p:ph type="dt" sz="half" idx="10"/>
          </p:nvPr>
        </p:nvSpPr>
        <p:spPr/>
        <p:txBody>
          <a:bodyPr/>
          <a:lstStyle/>
          <a:p>
            <a:fld id="{1DC9149C-ABDE-F648-936B-5F458D27B9CE}" type="datetime1">
              <a:rPr lang="en-US" smtClean="0"/>
              <a:t>10/9/2024</a:t>
            </a:fld>
            <a:endParaRPr lang="en-US"/>
          </a:p>
        </p:txBody>
      </p:sp>
      <p:sp>
        <p:nvSpPr>
          <p:cNvPr id="4" name="Footer Placeholder 3">
            <a:extLst>
              <a:ext uri="{FF2B5EF4-FFF2-40B4-BE49-F238E27FC236}">
                <a16:creationId xmlns:a16="http://schemas.microsoft.com/office/drawing/2014/main" id="{490D730A-7DAE-1B4C-ADB8-0E2F68236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2D0221-D1E1-1B4F-8C86-13B7790D6567}"/>
              </a:ext>
            </a:extLst>
          </p:cNvPr>
          <p:cNvSpPr>
            <a:spLocks noGrp="1"/>
          </p:cNvSpPr>
          <p:nvPr>
            <p:ph type="sldNum" sz="quarter" idx="12"/>
          </p:nvPr>
        </p:nvSpPr>
        <p:spPr/>
        <p:txBody>
          <a:bodyPr/>
          <a:lstStyle/>
          <a:p>
            <a:fld id="{1941824E-01BF-F644-8256-A1B1ABEA9AD9}" type="slidenum">
              <a:rPr lang="en-US" smtClean="0"/>
              <a:t>‹#›</a:t>
            </a:fld>
            <a:endParaRPr lang="en-US"/>
          </a:p>
        </p:txBody>
      </p:sp>
    </p:spTree>
    <p:extLst>
      <p:ext uri="{BB962C8B-B14F-4D97-AF65-F5344CB8AC3E}">
        <p14:creationId xmlns:p14="http://schemas.microsoft.com/office/powerpoint/2010/main" val="3328555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0A9E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6BDA35-8280-4C4A-89C4-72AB0F070AD8}"/>
              </a:ext>
            </a:extLst>
          </p:cNvPr>
          <p:cNvSpPr>
            <a:spLocks noGrp="1"/>
          </p:cNvSpPr>
          <p:nvPr>
            <p:ph type="dt" sz="half" idx="10"/>
          </p:nvPr>
        </p:nvSpPr>
        <p:spPr/>
        <p:txBody>
          <a:bodyPr/>
          <a:lstStyle/>
          <a:p>
            <a:fld id="{D199A5DA-04C0-D645-898A-7899744F03CB}" type="datetime1">
              <a:rPr lang="en-US" smtClean="0"/>
              <a:t>10/9/2024</a:t>
            </a:fld>
            <a:endParaRPr lang="en-US"/>
          </a:p>
        </p:txBody>
      </p:sp>
      <p:sp>
        <p:nvSpPr>
          <p:cNvPr id="3" name="Footer Placeholder 2">
            <a:extLst>
              <a:ext uri="{FF2B5EF4-FFF2-40B4-BE49-F238E27FC236}">
                <a16:creationId xmlns:a16="http://schemas.microsoft.com/office/drawing/2014/main" id="{8AD3440E-3690-F147-803F-19A983253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8CE7986-7142-A644-B7DD-C4AC6293A237}"/>
              </a:ext>
            </a:extLst>
          </p:cNvPr>
          <p:cNvSpPr>
            <a:spLocks noGrp="1"/>
          </p:cNvSpPr>
          <p:nvPr>
            <p:ph type="sldNum" sz="quarter" idx="12"/>
          </p:nvPr>
        </p:nvSpPr>
        <p:spPr/>
        <p:txBody>
          <a:bodyPr/>
          <a:lstStyle/>
          <a:p>
            <a:fld id="{1941824E-01BF-F644-8256-A1B1ABEA9AD9}" type="slidenum">
              <a:rPr lang="en-US" smtClean="0"/>
              <a:t>‹#›</a:t>
            </a:fld>
            <a:endParaRPr lang="en-US"/>
          </a:p>
        </p:txBody>
      </p:sp>
      <p:pic>
        <p:nvPicPr>
          <p:cNvPr id="5" name="Picture 4" descr="A picture containing table, computer, sitting, mouse&#10;&#10;Description automatically generated">
            <a:extLst>
              <a:ext uri="{FF2B5EF4-FFF2-40B4-BE49-F238E27FC236}">
                <a16:creationId xmlns:a16="http://schemas.microsoft.com/office/drawing/2014/main" id="{A1C28C91-9EDF-CB47-ACBF-4D73F0216C93}"/>
              </a:ext>
            </a:extLst>
          </p:cNvPr>
          <p:cNvPicPr>
            <a:picLocks noChangeAspect="1"/>
          </p:cNvPicPr>
          <p:nvPr userDrawn="1"/>
        </p:nvPicPr>
        <p:blipFill rotWithShape="1">
          <a:blip r:embed="rId2"/>
          <a:srcRect l="12992" b="20617"/>
          <a:stretch/>
        </p:blipFill>
        <p:spPr>
          <a:xfrm>
            <a:off x="-1" y="3079664"/>
            <a:ext cx="10608069" cy="3778336"/>
          </a:xfrm>
          <a:prstGeom prst="rect">
            <a:avLst/>
          </a:prstGeom>
        </p:spPr>
      </p:pic>
    </p:spTree>
    <p:extLst>
      <p:ext uri="{BB962C8B-B14F-4D97-AF65-F5344CB8AC3E}">
        <p14:creationId xmlns:p14="http://schemas.microsoft.com/office/powerpoint/2010/main" val="1508374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ontnet - deco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16AF9C-FB58-C248-A6B1-3746877420D3}"/>
              </a:ext>
            </a:extLst>
          </p:cNvPr>
          <p:cNvPicPr>
            <a:picLocks noChangeAspect="1"/>
          </p:cNvPicPr>
          <p:nvPr userDrawn="1"/>
        </p:nvPicPr>
        <p:blipFill rotWithShape="1">
          <a:blip r:embed="rId2"/>
          <a:srcRect l="7567" t="18732" r="4134" b="17039"/>
          <a:stretch/>
        </p:blipFill>
        <p:spPr>
          <a:xfrm rot="10800000" flipV="1">
            <a:off x="-2" y="0"/>
            <a:ext cx="12192001" cy="6925732"/>
          </a:xfrm>
          <a:prstGeom prst="rect">
            <a:avLst/>
          </a:prstGeom>
        </p:spPr>
      </p:pic>
      <p:sp>
        <p:nvSpPr>
          <p:cNvPr id="6" name="Rectangle 5">
            <a:extLst>
              <a:ext uri="{FF2B5EF4-FFF2-40B4-BE49-F238E27FC236}">
                <a16:creationId xmlns:a16="http://schemas.microsoft.com/office/drawing/2014/main" id="{927C7AF2-1F82-914C-85A6-A7958840C085}"/>
              </a:ext>
            </a:extLst>
          </p:cNvPr>
          <p:cNvSpPr/>
          <p:nvPr userDrawn="1"/>
        </p:nvSpPr>
        <p:spPr>
          <a:xfrm>
            <a:off x="518158" y="426402"/>
            <a:ext cx="11155680" cy="607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016BDA35-8280-4C4A-89C4-72AB0F070AD8}"/>
              </a:ext>
            </a:extLst>
          </p:cNvPr>
          <p:cNvSpPr>
            <a:spLocks noGrp="1"/>
          </p:cNvSpPr>
          <p:nvPr>
            <p:ph type="dt" sz="half" idx="10"/>
          </p:nvPr>
        </p:nvSpPr>
        <p:spPr/>
        <p:txBody>
          <a:bodyPr/>
          <a:lstStyle/>
          <a:p>
            <a:fld id="{C22F059C-D428-7E42-8D04-BDA2AABB60BA}" type="datetime1">
              <a:rPr lang="en-US" smtClean="0"/>
              <a:t>10/9/2024</a:t>
            </a:fld>
            <a:endParaRPr lang="en-US"/>
          </a:p>
        </p:txBody>
      </p:sp>
      <p:sp>
        <p:nvSpPr>
          <p:cNvPr id="3" name="Footer Placeholder 2">
            <a:extLst>
              <a:ext uri="{FF2B5EF4-FFF2-40B4-BE49-F238E27FC236}">
                <a16:creationId xmlns:a16="http://schemas.microsoft.com/office/drawing/2014/main" id="{8AD3440E-3690-F147-803F-19A983253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8CE7986-7142-A644-B7DD-C4AC6293A237}"/>
              </a:ext>
            </a:extLst>
          </p:cNvPr>
          <p:cNvSpPr>
            <a:spLocks noGrp="1"/>
          </p:cNvSpPr>
          <p:nvPr>
            <p:ph type="sldNum" sz="quarter" idx="12"/>
          </p:nvPr>
        </p:nvSpPr>
        <p:spPr/>
        <p:txBody>
          <a:bodyPr/>
          <a:lstStyle/>
          <a:p>
            <a:fld id="{1941824E-01BF-F644-8256-A1B1ABEA9AD9}" type="slidenum">
              <a:rPr lang="en-US" smtClean="0"/>
              <a:t>‹#›</a:t>
            </a:fld>
            <a:endParaRPr lang="en-US"/>
          </a:p>
        </p:txBody>
      </p:sp>
    </p:spTree>
    <p:extLst>
      <p:ext uri="{BB962C8B-B14F-4D97-AF65-F5344CB8AC3E}">
        <p14:creationId xmlns:p14="http://schemas.microsoft.com/office/powerpoint/2010/main" val="3659991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content small - deco 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6BDA35-8280-4C4A-89C4-72AB0F070AD8}"/>
              </a:ext>
            </a:extLst>
          </p:cNvPr>
          <p:cNvSpPr>
            <a:spLocks noGrp="1"/>
          </p:cNvSpPr>
          <p:nvPr>
            <p:ph type="dt" sz="half" idx="10"/>
          </p:nvPr>
        </p:nvSpPr>
        <p:spPr/>
        <p:txBody>
          <a:bodyPr/>
          <a:lstStyle/>
          <a:p>
            <a:fld id="{C22F059C-D428-7E42-8D04-BDA2AABB60BA}" type="datetime1">
              <a:rPr lang="en-US" smtClean="0"/>
              <a:t>10/9/2024</a:t>
            </a:fld>
            <a:endParaRPr lang="en-US"/>
          </a:p>
        </p:txBody>
      </p:sp>
      <p:sp>
        <p:nvSpPr>
          <p:cNvPr id="3" name="Footer Placeholder 2">
            <a:extLst>
              <a:ext uri="{FF2B5EF4-FFF2-40B4-BE49-F238E27FC236}">
                <a16:creationId xmlns:a16="http://schemas.microsoft.com/office/drawing/2014/main" id="{8AD3440E-3690-F147-803F-19A983253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8CE7986-7142-A644-B7DD-C4AC6293A237}"/>
              </a:ext>
            </a:extLst>
          </p:cNvPr>
          <p:cNvSpPr>
            <a:spLocks noGrp="1"/>
          </p:cNvSpPr>
          <p:nvPr>
            <p:ph type="sldNum" sz="quarter" idx="12"/>
          </p:nvPr>
        </p:nvSpPr>
        <p:spPr/>
        <p:txBody>
          <a:bodyPr/>
          <a:lstStyle/>
          <a:p>
            <a:fld id="{1941824E-01BF-F644-8256-A1B1ABEA9AD9}" type="slidenum">
              <a:rPr lang="en-US" smtClean="0"/>
              <a:t>‹#›</a:t>
            </a:fld>
            <a:endParaRPr lang="en-US"/>
          </a:p>
        </p:txBody>
      </p:sp>
      <p:pic>
        <p:nvPicPr>
          <p:cNvPr id="5" name="Picture 4">
            <a:extLst>
              <a:ext uri="{FF2B5EF4-FFF2-40B4-BE49-F238E27FC236}">
                <a16:creationId xmlns:a16="http://schemas.microsoft.com/office/drawing/2014/main" id="{1FE8F8D8-1E8C-EC4C-BEE1-B2F316EABF7E}"/>
              </a:ext>
            </a:extLst>
          </p:cNvPr>
          <p:cNvPicPr>
            <a:picLocks noChangeAspect="1"/>
          </p:cNvPicPr>
          <p:nvPr userDrawn="1"/>
        </p:nvPicPr>
        <p:blipFill rotWithShape="1">
          <a:blip r:embed="rId2"/>
          <a:srcRect l="-20253" t="-1768" r="-25937" b="-4572"/>
          <a:stretch/>
        </p:blipFill>
        <p:spPr>
          <a:xfrm rot="10800000" flipV="1">
            <a:off x="-3" y="-1"/>
            <a:ext cx="12192002" cy="6925733"/>
          </a:xfrm>
          <a:prstGeom prst="rect">
            <a:avLst/>
          </a:prstGeom>
        </p:spPr>
      </p:pic>
      <p:sp>
        <p:nvSpPr>
          <p:cNvPr id="6" name="Rectangle 5">
            <a:extLst>
              <a:ext uri="{FF2B5EF4-FFF2-40B4-BE49-F238E27FC236}">
                <a16:creationId xmlns:a16="http://schemas.microsoft.com/office/drawing/2014/main" id="{7A47BD6F-56FC-4648-966F-83AB46761EE3}"/>
              </a:ext>
            </a:extLst>
          </p:cNvPr>
          <p:cNvSpPr/>
          <p:nvPr userDrawn="1"/>
        </p:nvSpPr>
        <p:spPr>
          <a:xfrm>
            <a:off x="2705100" y="642302"/>
            <a:ext cx="6781796" cy="5496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227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decorative Top Righ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6BDA35-8280-4C4A-89C4-72AB0F070AD8}"/>
              </a:ext>
            </a:extLst>
          </p:cNvPr>
          <p:cNvSpPr>
            <a:spLocks noGrp="1"/>
          </p:cNvSpPr>
          <p:nvPr>
            <p:ph type="dt" sz="half" idx="10"/>
          </p:nvPr>
        </p:nvSpPr>
        <p:spPr/>
        <p:txBody>
          <a:bodyPr/>
          <a:lstStyle/>
          <a:p>
            <a:fld id="{C22F059C-D428-7E42-8D04-BDA2AABB60BA}" type="datetime1">
              <a:rPr lang="en-US" smtClean="0"/>
              <a:t>10/9/2024</a:t>
            </a:fld>
            <a:endParaRPr lang="en-US"/>
          </a:p>
        </p:txBody>
      </p:sp>
      <p:sp>
        <p:nvSpPr>
          <p:cNvPr id="3" name="Footer Placeholder 2">
            <a:extLst>
              <a:ext uri="{FF2B5EF4-FFF2-40B4-BE49-F238E27FC236}">
                <a16:creationId xmlns:a16="http://schemas.microsoft.com/office/drawing/2014/main" id="{8AD3440E-3690-F147-803F-19A983253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8CE7986-7142-A644-B7DD-C4AC6293A237}"/>
              </a:ext>
            </a:extLst>
          </p:cNvPr>
          <p:cNvSpPr>
            <a:spLocks noGrp="1"/>
          </p:cNvSpPr>
          <p:nvPr>
            <p:ph type="sldNum" sz="quarter" idx="12"/>
          </p:nvPr>
        </p:nvSpPr>
        <p:spPr/>
        <p:txBody>
          <a:bodyPr/>
          <a:lstStyle/>
          <a:p>
            <a:fld id="{1941824E-01BF-F644-8256-A1B1ABEA9AD9}" type="slidenum">
              <a:rPr lang="en-US" smtClean="0"/>
              <a:t>‹#›</a:t>
            </a:fld>
            <a:endParaRPr lang="en-US"/>
          </a:p>
        </p:txBody>
      </p:sp>
      <p:pic>
        <p:nvPicPr>
          <p:cNvPr id="8" name="Picture 7">
            <a:extLst>
              <a:ext uri="{FF2B5EF4-FFF2-40B4-BE49-F238E27FC236}">
                <a16:creationId xmlns:a16="http://schemas.microsoft.com/office/drawing/2014/main" id="{1FEFB070-7D56-C04F-BCDE-D5320C92A688}"/>
              </a:ext>
            </a:extLst>
          </p:cNvPr>
          <p:cNvPicPr>
            <a:picLocks noChangeAspect="1"/>
          </p:cNvPicPr>
          <p:nvPr userDrawn="1"/>
        </p:nvPicPr>
        <p:blipFill>
          <a:blip r:embed="rId2"/>
          <a:stretch>
            <a:fillRect/>
          </a:stretch>
        </p:blipFill>
        <p:spPr>
          <a:xfrm>
            <a:off x="4537817" y="-1215482"/>
            <a:ext cx="12192000" cy="2965073"/>
          </a:xfrm>
          <a:prstGeom prst="rect">
            <a:avLst/>
          </a:prstGeom>
        </p:spPr>
      </p:pic>
    </p:spTree>
    <p:extLst>
      <p:ext uri="{BB962C8B-B14F-4D97-AF65-F5344CB8AC3E}">
        <p14:creationId xmlns:p14="http://schemas.microsoft.com/office/powerpoint/2010/main" val="2722667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cc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5751CFB-B0B5-7249-B691-418266BE9196}"/>
              </a:ext>
            </a:extLst>
          </p:cNvPr>
          <p:cNvSpPr>
            <a:spLocks noGrp="1"/>
          </p:cNvSpPr>
          <p:nvPr>
            <p:ph type="dt" sz="half" idx="10"/>
          </p:nvPr>
        </p:nvSpPr>
        <p:spPr/>
        <p:txBody>
          <a:bodyPr/>
          <a:lstStyle/>
          <a:p>
            <a:fld id="{E2B50643-A234-A94D-B2E5-A29A37C588B7}" type="datetime1">
              <a:rPr lang="en-US" smtClean="0"/>
              <a:t>10/9/2024</a:t>
            </a:fld>
            <a:endParaRPr lang="en-US"/>
          </a:p>
        </p:txBody>
      </p:sp>
      <p:sp>
        <p:nvSpPr>
          <p:cNvPr id="5" name="Footer Placeholder 4">
            <a:extLst>
              <a:ext uri="{FF2B5EF4-FFF2-40B4-BE49-F238E27FC236}">
                <a16:creationId xmlns:a16="http://schemas.microsoft.com/office/drawing/2014/main" id="{CE7BC3FA-7BFC-004C-BA18-560A522D70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27E56B-B0F2-FF4B-8B8A-65F74CDFFD45}"/>
              </a:ext>
            </a:extLst>
          </p:cNvPr>
          <p:cNvSpPr>
            <a:spLocks noGrp="1"/>
          </p:cNvSpPr>
          <p:nvPr>
            <p:ph type="sldNum" sz="quarter" idx="12"/>
          </p:nvPr>
        </p:nvSpPr>
        <p:spPr/>
        <p:txBody>
          <a:bodyPr/>
          <a:lstStyle/>
          <a:p>
            <a:fld id="{1941824E-01BF-F644-8256-A1B1ABEA9AD9}" type="slidenum">
              <a:rPr lang="en-US" smtClean="0"/>
              <a:t>‹#›</a:t>
            </a:fld>
            <a:endParaRPr lang="en-US"/>
          </a:p>
        </p:txBody>
      </p:sp>
      <p:sp>
        <p:nvSpPr>
          <p:cNvPr id="9" name="Title 1">
            <a:extLst>
              <a:ext uri="{FF2B5EF4-FFF2-40B4-BE49-F238E27FC236}">
                <a16:creationId xmlns:a16="http://schemas.microsoft.com/office/drawing/2014/main" id="{95054798-5F7F-F148-BC0B-D956795F00D9}"/>
              </a:ext>
            </a:extLst>
          </p:cNvPr>
          <p:cNvSpPr>
            <a:spLocks noGrp="1"/>
          </p:cNvSpPr>
          <p:nvPr>
            <p:ph type="title"/>
          </p:nvPr>
        </p:nvSpPr>
        <p:spPr>
          <a:xfrm>
            <a:off x="358588" y="514212"/>
            <a:ext cx="8228821" cy="1325563"/>
          </a:xfrm>
        </p:spPr>
        <p:txBody>
          <a:bodyPr/>
          <a:lstStyle>
            <a:lvl1pPr>
              <a:defRPr>
                <a:solidFill>
                  <a:srgbClr val="00A9E0"/>
                </a:solidFill>
              </a:defRPr>
            </a:lvl1pPr>
          </a:lstStyle>
          <a:p>
            <a:r>
              <a:rPr lang="en-US"/>
              <a:t>Click to edit Master title style</a:t>
            </a:r>
          </a:p>
        </p:txBody>
      </p:sp>
      <p:pic>
        <p:nvPicPr>
          <p:cNvPr id="12" name="Picture 11">
            <a:extLst>
              <a:ext uri="{FF2B5EF4-FFF2-40B4-BE49-F238E27FC236}">
                <a16:creationId xmlns:a16="http://schemas.microsoft.com/office/drawing/2014/main" id="{7217D1A2-FD84-994E-8D6F-5F7911AE216D}"/>
              </a:ext>
            </a:extLst>
          </p:cNvPr>
          <p:cNvPicPr>
            <a:picLocks noChangeAspect="1"/>
          </p:cNvPicPr>
          <p:nvPr userDrawn="1"/>
        </p:nvPicPr>
        <p:blipFill>
          <a:blip r:embed="rId2"/>
          <a:stretch>
            <a:fillRect/>
          </a:stretch>
        </p:blipFill>
        <p:spPr>
          <a:xfrm>
            <a:off x="4537817" y="-1242635"/>
            <a:ext cx="12192000" cy="2965073"/>
          </a:xfrm>
          <a:prstGeom prst="rect">
            <a:avLst/>
          </a:prstGeom>
        </p:spPr>
      </p:pic>
    </p:spTree>
    <p:extLst>
      <p:ext uri="{BB962C8B-B14F-4D97-AF65-F5344CB8AC3E}">
        <p14:creationId xmlns:p14="http://schemas.microsoft.com/office/powerpoint/2010/main" val="1650532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page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5751CFB-B0B5-7249-B691-418266BE9196}"/>
              </a:ext>
            </a:extLst>
          </p:cNvPr>
          <p:cNvSpPr>
            <a:spLocks noGrp="1"/>
          </p:cNvSpPr>
          <p:nvPr>
            <p:ph type="dt" sz="half" idx="10"/>
          </p:nvPr>
        </p:nvSpPr>
        <p:spPr/>
        <p:txBody>
          <a:bodyPr/>
          <a:lstStyle/>
          <a:p>
            <a:fld id="{E2B50643-A234-A94D-B2E5-A29A37C588B7}" type="datetime1">
              <a:rPr lang="en-US" smtClean="0"/>
              <a:t>10/9/2024</a:t>
            </a:fld>
            <a:endParaRPr lang="en-US"/>
          </a:p>
        </p:txBody>
      </p:sp>
      <p:sp>
        <p:nvSpPr>
          <p:cNvPr id="5" name="Footer Placeholder 4">
            <a:extLst>
              <a:ext uri="{FF2B5EF4-FFF2-40B4-BE49-F238E27FC236}">
                <a16:creationId xmlns:a16="http://schemas.microsoft.com/office/drawing/2014/main" id="{CE7BC3FA-7BFC-004C-BA18-560A522D70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27E56B-B0F2-FF4B-8B8A-65F74CDFFD45}"/>
              </a:ext>
            </a:extLst>
          </p:cNvPr>
          <p:cNvSpPr>
            <a:spLocks noGrp="1"/>
          </p:cNvSpPr>
          <p:nvPr>
            <p:ph type="sldNum" sz="quarter" idx="12"/>
          </p:nvPr>
        </p:nvSpPr>
        <p:spPr/>
        <p:txBody>
          <a:bodyPr/>
          <a:lstStyle/>
          <a:p>
            <a:fld id="{1941824E-01BF-F644-8256-A1B1ABEA9AD9}" type="slidenum">
              <a:rPr lang="en-US" smtClean="0"/>
              <a:t>‹#›</a:t>
            </a:fld>
            <a:endParaRPr lang="en-US"/>
          </a:p>
        </p:txBody>
      </p:sp>
      <p:sp>
        <p:nvSpPr>
          <p:cNvPr id="9" name="Title 1">
            <a:extLst>
              <a:ext uri="{FF2B5EF4-FFF2-40B4-BE49-F238E27FC236}">
                <a16:creationId xmlns:a16="http://schemas.microsoft.com/office/drawing/2014/main" id="{95054798-5F7F-F148-BC0B-D956795F00D9}"/>
              </a:ext>
            </a:extLst>
          </p:cNvPr>
          <p:cNvSpPr>
            <a:spLocks noGrp="1"/>
          </p:cNvSpPr>
          <p:nvPr>
            <p:ph type="title"/>
          </p:nvPr>
        </p:nvSpPr>
        <p:spPr>
          <a:xfrm>
            <a:off x="358588" y="514212"/>
            <a:ext cx="8228821" cy="1325563"/>
          </a:xfrm>
        </p:spPr>
        <p:txBody>
          <a:bodyPr/>
          <a:lstStyle>
            <a:lvl1pPr>
              <a:defRPr>
                <a:solidFill>
                  <a:srgbClr val="00A9E0"/>
                </a:solidFill>
              </a:defRPr>
            </a:lvl1pPr>
          </a:lstStyle>
          <a:p>
            <a:r>
              <a:rPr lang="en-US"/>
              <a:t>Click to edit Master title style</a:t>
            </a:r>
          </a:p>
        </p:txBody>
      </p:sp>
    </p:spTree>
    <p:extLst>
      <p:ext uri="{BB962C8B-B14F-4D97-AF65-F5344CB8AC3E}">
        <p14:creationId xmlns:p14="http://schemas.microsoft.com/office/powerpoint/2010/main" val="1706194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Family Art Left Top">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6BDA35-8280-4C4A-89C4-72AB0F070AD8}"/>
              </a:ext>
            </a:extLst>
          </p:cNvPr>
          <p:cNvSpPr>
            <a:spLocks noGrp="1"/>
          </p:cNvSpPr>
          <p:nvPr>
            <p:ph type="dt" sz="half" idx="10"/>
          </p:nvPr>
        </p:nvSpPr>
        <p:spPr/>
        <p:txBody>
          <a:bodyPr/>
          <a:lstStyle/>
          <a:p>
            <a:fld id="{C22F059C-D428-7E42-8D04-BDA2AABB60BA}" type="datetime1">
              <a:rPr lang="en-US" smtClean="0"/>
              <a:t>10/9/2024</a:t>
            </a:fld>
            <a:endParaRPr lang="en-US"/>
          </a:p>
        </p:txBody>
      </p:sp>
      <p:sp>
        <p:nvSpPr>
          <p:cNvPr id="3" name="Footer Placeholder 2">
            <a:extLst>
              <a:ext uri="{FF2B5EF4-FFF2-40B4-BE49-F238E27FC236}">
                <a16:creationId xmlns:a16="http://schemas.microsoft.com/office/drawing/2014/main" id="{8AD3440E-3690-F147-803F-19A983253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8CE7986-7142-A644-B7DD-C4AC6293A237}"/>
              </a:ext>
            </a:extLst>
          </p:cNvPr>
          <p:cNvSpPr>
            <a:spLocks noGrp="1"/>
          </p:cNvSpPr>
          <p:nvPr>
            <p:ph type="sldNum" sz="quarter" idx="12"/>
          </p:nvPr>
        </p:nvSpPr>
        <p:spPr/>
        <p:txBody>
          <a:bodyPr/>
          <a:lstStyle/>
          <a:p>
            <a:fld id="{1941824E-01BF-F644-8256-A1B1ABEA9AD9}" type="slidenum">
              <a:rPr lang="en-US" smtClean="0"/>
              <a:t>‹#›</a:t>
            </a:fld>
            <a:endParaRPr lang="en-US"/>
          </a:p>
        </p:txBody>
      </p:sp>
      <p:pic>
        <p:nvPicPr>
          <p:cNvPr id="11" name="Picture 10">
            <a:extLst>
              <a:ext uri="{FF2B5EF4-FFF2-40B4-BE49-F238E27FC236}">
                <a16:creationId xmlns:a16="http://schemas.microsoft.com/office/drawing/2014/main" id="{8893E063-9FDA-BB44-9DB4-A8E1003F2CFB}"/>
              </a:ext>
            </a:extLst>
          </p:cNvPr>
          <p:cNvPicPr>
            <a:picLocks noChangeAspect="1"/>
          </p:cNvPicPr>
          <p:nvPr userDrawn="1"/>
        </p:nvPicPr>
        <p:blipFill>
          <a:blip r:embed="rId2"/>
          <a:stretch>
            <a:fillRect/>
          </a:stretch>
        </p:blipFill>
        <p:spPr>
          <a:xfrm>
            <a:off x="-119909" y="-78922"/>
            <a:ext cx="1310495" cy="2363470"/>
          </a:xfrm>
          <a:prstGeom prst="rect">
            <a:avLst/>
          </a:prstGeom>
        </p:spPr>
      </p:pic>
    </p:spTree>
    <p:extLst>
      <p:ext uri="{BB962C8B-B14F-4D97-AF65-F5344CB8AC3E}">
        <p14:creationId xmlns:p14="http://schemas.microsoft.com/office/powerpoint/2010/main" val="2570303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Fishing_Ar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6BDA35-8280-4C4A-89C4-72AB0F070AD8}"/>
              </a:ext>
            </a:extLst>
          </p:cNvPr>
          <p:cNvSpPr>
            <a:spLocks noGrp="1"/>
          </p:cNvSpPr>
          <p:nvPr>
            <p:ph type="dt" sz="half" idx="10"/>
          </p:nvPr>
        </p:nvSpPr>
        <p:spPr/>
        <p:txBody>
          <a:bodyPr/>
          <a:lstStyle/>
          <a:p>
            <a:fld id="{C22F059C-D428-7E42-8D04-BDA2AABB60BA}" type="datetime1">
              <a:rPr lang="en-US" smtClean="0"/>
              <a:t>10/9/2024</a:t>
            </a:fld>
            <a:endParaRPr lang="en-US"/>
          </a:p>
        </p:txBody>
      </p:sp>
      <p:sp>
        <p:nvSpPr>
          <p:cNvPr id="3" name="Footer Placeholder 2">
            <a:extLst>
              <a:ext uri="{FF2B5EF4-FFF2-40B4-BE49-F238E27FC236}">
                <a16:creationId xmlns:a16="http://schemas.microsoft.com/office/drawing/2014/main" id="{8AD3440E-3690-F147-803F-19A983253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8CE7986-7142-A644-B7DD-C4AC6293A237}"/>
              </a:ext>
            </a:extLst>
          </p:cNvPr>
          <p:cNvSpPr>
            <a:spLocks noGrp="1"/>
          </p:cNvSpPr>
          <p:nvPr>
            <p:ph type="sldNum" sz="quarter" idx="12"/>
          </p:nvPr>
        </p:nvSpPr>
        <p:spPr/>
        <p:txBody>
          <a:bodyPr/>
          <a:lstStyle/>
          <a:p>
            <a:fld id="{1941824E-01BF-F644-8256-A1B1ABEA9AD9}" type="slidenum">
              <a:rPr lang="en-US" smtClean="0"/>
              <a:t>‹#›</a:t>
            </a:fld>
            <a:endParaRPr lang="en-US"/>
          </a:p>
        </p:txBody>
      </p:sp>
      <p:pic>
        <p:nvPicPr>
          <p:cNvPr id="9" name="Picture 8">
            <a:extLst>
              <a:ext uri="{FF2B5EF4-FFF2-40B4-BE49-F238E27FC236}">
                <a16:creationId xmlns:a16="http://schemas.microsoft.com/office/drawing/2014/main" id="{19ADBB31-0E42-3A47-B39B-7925E557A1C2}"/>
              </a:ext>
            </a:extLst>
          </p:cNvPr>
          <p:cNvPicPr>
            <a:picLocks noChangeAspect="1"/>
          </p:cNvPicPr>
          <p:nvPr userDrawn="1"/>
        </p:nvPicPr>
        <p:blipFill>
          <a:blip r:embed="rId2"/>
          <a:stretch>
            <a:fillRect/>
          </a:stretch>
        </p:blipFill>
        <p:spPr>
          <a:xfrm>
            <a:off x="4537817" y="-1215482"/>
            <a:ext cx="12192000" cy="2965073"/>
          </a:xfrm>
          <a:prstGeom prst="rect">
            <a:avLst/>
          </a:prstGeom>
        </p:spPr>
      </p:pic>
    </p:spTree>
    <p:extLst>
      <p:ext uri="{BB962C8B-B14F-4D97-AF65-F5344CB8AC3E}">
        <p14:creationId xmlns:p14="http://schemas.microsoft.com/office/powerpoint/2010/main" val="1432154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s_Grid_Ar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6BDA35-8280-4C4A-89C4-72AB0F070AD8}"/>
              </a:ext>
            </a:extLst>
          </p:cNvPr>
          <p:cNvSpPr>
            <a:spLocks noGrp="1"/>
          </p:cNvSpPr>
          <p:nvPr>
            <p:ph type="dt" sz="half" idx="10"/>
          </p:nvPr>
        </p:nvSpPr>
        <p:spPr/>
        <p:txBody>
          <a:bodyPr/>
          <a:lstStyle/>
          <a:p>
            <a:fld id="{C22F059C-D428-7E42-8D04-BDA2AABB60BA}" type="datetime1">
              <a:rPr lang="en-US" smtClean="0"/>
              <a:t>10/9/2024</a:t>
            </a:fld>
            <a:endParaRPr lang="en-US"/>
          </a:p>
        </p:txBody>
      </p:sp>
      <p:sp>
        <p:nvSpPr>
          <p:cNvPr id="3" name="Footer Placeholder 2">
            <a:extLst>
              <a:ext uri="{FF2B5EF4-FFF2-40B4-BE49-F238E27FC236}">
                <a16:creationId xmlns:a16="http://schemas.microsoft.com/office/drawing/2014/main" id="{8AD3440E-3690-F147-803F-19A983253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8CE7986-7142-A644-B7DD-C4AC6293A237}"/>
              </a:ext>
            </a:extLst>
          </p:cNvPr>
          <p:cNvSpPr>
            <a:spLocks noGrp="1"/>
          </p:cNvSpPr>
          <p:nvPr>
            <p:ph type="sldNum" sz="quarter" idx="12"/>
          </p:nvPr>
        </p:nvSpPr>
        <p:spPr/>
        <p:txBody>
          <a:bodyPr/>
          <a:lstStyle/>
          <a:p>
            <a:fld id="{1941824E-01BF-F644-8256-A1B1ABEA9AD9}" type="slidenum">
              <a:rPr lang="en-US" smtClean="0"/>
              <a:t>‹#›</a:t>
            </a:fld>
            <a:endParaRPr lang="en-US"/>
          </a:p>
        </p:txBody>
      </p:sp>
      <p:sp>
        <p:nvSpPr>
          <p:cNvPr id="7" name="Picture Placeholder 6">
            <a:extLst>
              <a:ext uri="{FF2B5EF4-FFF2-40B4-BE49-F238E27FC236}">
                <a16:creationId xmlns:a16="http://schemas.microsoft.com/office/drawing/2014/main" id="{E9D7E7EA-43D8-024C-9AEC-2E6B9DCC8B4A}"/>
              </a:ext>
            </a:extLst>
          </p:cNvPr>
          <p:cNvSpPr>
            <a:spLocks noGrp="1"/>
          </p:cNvSpPr>
          <p:nvPr>
            <p:ph type="pic" sz="quarter" idx="13"/>
          </p:nvPr>
        </p:nvSpPr>
        <p:spPr>
          <a:xfrm>
            <a:off x="9771063" y="0"/>
            <a:ext cx="2420937" cy="3157538"/>
          </a:xfrm>
        </p:spPr>
        <p:txBody>
          <a:bodyPr/>
          <a:lstStyle/>
          <a:p>
            <a:endParaRPr lang="en-US"/>
          </a:p>
        </p:txBody>
      </p:sp>
      <p:sp>
        <p:nvSpPr>
          <p:cNvPr id="8" name="Picture Placeholder 6">
            <a:extLst>
              <a:ext uri="{FF2B5EF4-FFF2-40B4-BE49-F238E27FC236}">
                <a16:creationId xmlns:a16="http://schemas.microsoft.com/office/drawing/2014/main" id="{FD75B455-FABF-0949-8EFE-B76247D2919E}"/>
              </a:ext>
            </a:extLst>
          </p:cNvPr>
          <p:cNvSpPr>
            <a:spLocks noGrp="1"/>
          </p:cNvSpPr>
          <p:nvPr>
            <p:ph type="pic" sz="quarter" idx="14"/>
          </p:nvPr>
        </p:nvSpPr>
        <p:spPr>
          <a:xfrm>
            <a:off x="9771063" y="3211032"/>
            <a:ext cx="2420937" cy="3646968"/>
          </a:xfrm>
        </p:spPr>
        <p:txBody>
          <a:bodyPr/>
          <a:lstStyle/>
          <a:p>
            <a:endParaRPr lang="en-US"/>
          </a:p>
        </p:txBody>
      </p:sp>
      <p:sp>
        <p:nvSpPr>
          <p:cNvPr id="9" name="Picture Placeholder 6">
            <a:extLst>
              <a:ext uri="{FF2B5EF4-FFF2-40B4-BE49-F238E27FC236}">
                <a16:creationId xmlns:a16="http://schemas.microsoft.com/office/drawing/2014/main" id="{BD385352-601B-004F-A695-120DDD9BA8BD}"/>
              </a:ext>
            </a:extLst>
          </p:cNvPr>
          <p:cNvSpPr>
            <a:spLocks noGrp="1"/>
          </p:cNvSpPr>
          <p:nvPr>
            <p:ph type="pic" sz="quarter" idx="15"/>
          </p:nvPr>
        </p:nvSpPr>
        <p:spPr>
          <a:xfrm>
            <a:off x="7040880" y="0"/>
            <a:ext cx="2695303" cy="3592286"/>
          </a:xfrm>
        </p:spPr>
        <p:txBody>
          <a:bodyPr/>
          <a:lstStyle/>
          <a:p>
            <a:endParaRPr lang="en-US"/>
          </a:p>
        </p:txBody>
      </p:sp>
      <p:sp>
        <p:nvSpPr>
          <p:cNvPr id="10" name="Picture Placeholder 6">
            <a:extLst>
              <a:ext uri="{FF2B5EF4-FFF2-40B4-BE49-F238E27FC236}">
                <a16:creationId xmlns:a16="http://schemas.microsoft.com/office/drawing/2014/main" id="{8910E829-F359-2845-91DC-EC2B68FAFAD4}"/>
              </a:ext>
            </a:extLst>
          </p:cNvPr>
          <p:cNvSpPr>
            <a:spLocks noGrp="1"/>
          </p:cNvSpPr>
          <p:nvPr>
            <p:ph type="pic" sz="quarter" idx="16"/>
          </p:nvPr>
        </p:nvSpPr>
        <p:spPr>
          <a:xfrm>
            <a:off x="7040880" y="3631475"/>
            <a:ext cx="2695303" cy="3319442"/>
          </a:xfrm>
        </p:spPr>
        <p:txBody>
          <a:bodyPr/>
          <a:lstStyle/>
          <a:p>
            <a:endParaRPr lang="en-US"/>
          </a:p>
        </p:txBody>
      </p:sp>
    </p:spTree>
    <p:extLst>
      <p:ext uri="{BB962C8B-B14F-4D97-AF65-F5344CB8AC3E}">
        <p14:creationId xmlns:p14="http://schemas.microsoft.com/office/powerpoint/2010/main" val="554238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B81A20D-D706-4F8A-A3FD-4877AF6240C0}"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501733-568A-442B-B112-2171003A7170}" type="slidenum">
              <a:rPr lang="en-US" smtClean="0"/>
              <a:t>‹#›</a:t>
            </a:fld>
            <a:endParaRPr lang="en-US"/>
          </a:p>
        </p:txBody>
      </p:sp>
    </p:spTree>
    <p:extLst>
      <p:ext uri="{BB962C8B-B14F-4D97-AF65-F5344CB8AC3E}">
        <p14:creationId xmlns:p14="http://schemas.microsoft.com/office/powerpoint/2010/main" val="2000320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4F881-6437-B26D-9291-D2086A9095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18475-3E3F-B27D-0624-351B36958D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A7D85-60A6-42CC-8C61-D6537F9CAE17}"/>
              </a:ext>
            </a:extLst>
          </p:cNvPr>
          <p:cNvSpPr>
            <a:spLocks noGrp="1"/>
          </p:cNvSpPr>
          <p:nvPr>
            <p:ph type="dt" sz="half" idx="10"/>
          </p:nvPr>
        </p:nvSpPr>
        <p:spPr/>
        <p:txBody>
          <a:bodyPr/>
          <a:lstStyle/>
          <a:p>
            <a:fld id="{58F7CF38-7AAF-494E-A007-277296369A98}" type="datetimeFigureOut">
              <a:rPr lang="en-US" smtClean="0"/>
              <a:t>10/9/2024</a:t>
            </a:fld>
            <a:endParaRPr lang="en-US"/>
          </a:p>
        </p:txBody>
      </p:sp>
      <p:sp>
        <p:nvSpPr>
          <p:cNvPr id="5" name="Footer Placeholder 4">
            <a:extLst>
              <a:ext uri="{FF2B5EF4-FFF2-40B4-BE49-F238E27FC236}">
                <a16:creationId xmlns:a16="http://schemas.microsoft.com/office/drawing/2014/main" id="{4C50C8B9-BDC3-4B0E-8611-047C663D7B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DB307-FA50-9D4D-964E-25DEBAD80F82}"/>
              </a:ext>
            </a:extLst>
          </p:cNvPr>
          <p:cNvSpPr>
            <a:spLocks noGrp="1"/>
          </p:cNvSpPr>
          <p:nvPr>
            <p:ph type="sldNum" sz="quarter" idx="12"/>
          </p:nvPr>
        </p:nvSpPr>
        <p:spPr/>
        <p:txBody>
          <a:bodyPr/>
          <a:lstStyle/>
          <a:p>
            <a:fld id="{336A43ED-C6C1-45CC-AB1E-5A2C250A9B25}" type="slidenum">
              <a:rPr lang="en-US" smtClean="0"/>
              <a:t>‹#›</a:t>
            </a:fld>
            <a:endParaRPr lang="en-US"/>
          </a:p>
        </p:txBody>
      </p:sp>
    </p:spTree>
    <p:extLst>
      <p:ext uri="{BB962C8B-B14F-4D97-AF65-F5344CB8AC3E}">
        <p14:creationId xmlns:p14="http://schemas.microsoft.com/office/powerpoint/2010/main" val="3090739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81A20D-D706-4F8A-A3FD-4877AF6240C0}"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501733-568A-442B-B112-2171003A7170}" type="slidenum">
              <a:rPr lang="en-US" smtClean="0"/>
              <a:t>‹#›</a:t>
            </a:fld>
            <a:endParaRPr lang="en-US"/>
          </a:p>
        </p:txBody>
      </p:sp>
    </p:spTree>
    <p:extLst>
      <p:ext uri="{BB962C8B-B14F-4D97-AF65-F5344CB8AC3E}">
        <p14:creationId xmlns:p14="http://schemas.microsoft.com/office/powerpoint/2010/main" val="1464095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_01">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B66D7BD-38A8-2E4D-99F3-E337B4C5963F}"/>
              </a:ext>
            </a:extLst>
          </p:cNvPr>
          <p:cNvSpPr>
            <a:spLocks noGrp="1"/>
          </p:cNvSpPr>
          <p:nvPr>
            <p:ph type="pic" sz="quarter" idx="15"/>
          </p:nvPr>
        </p:nvSpPr>
        <p:spPr>
          <a:xfrm>
            <a:off x="7721600" y="0"/>
            <a:ext cx="4470400" cy="6858000"/>
          </a:xfrm>
        </p:spPr>
        <p:txBody>
          <a:bodyPr/>
          <a:lstStyle/>
          <a:p>
            <a:endParaRPr lang="en-US"/>
          </a:p>
        </p:txBody>
      </p:sp>
      <p:sp>
        <p:nvSpPr>
          <p:cNvPr id="3" name="Footer Placeholder 2">
            <a:extLst>
              <a:ext uri="{FF2B5EF4-FFF2-40B4-BE49-F238E27FC236}">
                <a16:creationId xmlns:a16="http://schemas.microsoft.com/office/drawing/2014/main" id="{8AD3440E-3690-F147-803F-19A983253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8CE7986-7142-A644-B7DD-C4AC6293A237}"/>
              </a:ext>
            </a:extLst>
          </p:cNvPr>
          <p:cNvSpPr>
            <a:spLocks noGrp="1"/>
          </p:cNvSpPr>
          <p:nvPr>
            <p:ph type="sldNum" sz="quarter" idx="12"/>
          </p:nvPr>
        </p:nvSpPr>
        <p:spPr/>
        <p:txBody>
          <a:bodyPr/>
          <a:lstStyle/>
          <a:p>
            <a:fld id="{1941824E-01BF-F644-8256-A1B1ABEA9AD9}" type="slidenum">
              <a:rPr lang="en-US" smtClean="0"/>
              <a:t>‹#›</a:t>
            </a:fld>
            <a:endParaRPr lang="en-US"/>
          </a:p>
        </p:txBody>
      </p:sp>
      <p:sp>
        <p:nvSpPr>
          <p:cNvPr id="6" name="Title 1">
            <a:extLst>
              <a:ext uri="{FF2B5EF4-FFF2-40B4-BE49-F238E27FC236}">
                <a16:creationId xmlns:a16="http://schemas.microsoft.com/office/drawing/2014/main" id="{9F83894D-86FC-2F4E-A762-AD336B89F2CA}"/>
              </a:ext>
            </a:extLst>
          </p:cNvPr>
          <p:cNvSpPr>
            <a:spLocks noGrp="1"/>
          </p:cNvSpPr>
          <p:nvPr>
            <p:ph type="title" hasCustomPrompt="1"/>
          </p:nvPr>
        </p:nvSpPr>
        <p:spPr>
          <a:xfrm>
            <a:off x="401864" y="2597010"/>
            <a:ext cx="7187656" cy="1325563"/>
          </a:xfrm>
        </p:spPr>
        <p:txBody>
          <a:bodyPr anchor="b"/>
          <a:lstStyle>
            <a:lvl1pPr>
              <a:lnSpc>
                <a:spcPct val="70000"/>
              </a:lnSpc>
              <a:defRPr sz="4400">
                <a:solidFill>
                  <a:schemeClr val="tx1"/>
                </a:solidFill>
              </a:defRPr>
            </a:lvl1pPr>
          </a:lstStyle>
          <a:p>
            <a:r>
              <a:rPr lang="en-US"/>
              <a:t>Main Title text Goes Here</a:t>
            </a:r>
          </a:p>
        </p:txBody>
      </p:sp>
      <p:sp>
        <p:nvSpPr>
          <p:cNvPr id="11" name="Content Placeholder 2">
            <a:extLst>
              <a:ext uri="{FF2B5EF4-FFF2-40B4-BE49-F238E27FC236}">
                <a16:creationId xmlns:a16="http://schemas.microsoft.com/office/drawing/2014/main" id="{02B99AD5-77C6-EA42-B819-3833B2B8A6E0}"/>
              </a:ext>
            </a:extLst>
          </p:cNvPr>
          <p:cNvSpPr>
            <a:spLocks noGrp="1"/>
          </p:cNvSpPr>
          <p:nvPr>
            <p:ph idx="13" hasCustomPrompt="1"/>
          </p:nvPr>
        </p:nvSpPr>
        <p:spPr>
          <a:xfrm>
            <a:off x="401864" y="3935879"/>
            <a:ext cx="5921188" cy="447135"/>
          </a:xfrm>
        </p:spPr>
        <p:txBody>
          <a:bodyPr anchor="t"/>
          <a:lstStyle>
            <a:lvl1pPr marL="0" indent="0">
              <a:buNone/>
              <a:defRPr sz="3000" b="0" i="0">
                <a:solidFill>
                  <a:schemeClr val="tx1"/>
                </a:solidFill>
                <a:latin typeface="Arima Madurai ExtraLight" pitchFamily="2" charset="77"/>
                <a:cs typeface="Arima Madurai ExtraLight" pitchFamily="2" charset="77"/>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Subtitle Text Goes Here</a:t>
            </a:r>
          </a:p>
        </p:txBody>
      </p:sp>
      <p:sp>
        <p:nvSpPr>
          <p:cNvPr id="12" name="Content Placeholder 2">
            <a:extLst>
              <a:ext uri="{FF2B5EF4-FFF2-40B4-BE49-F238E27FC236}">
                <a16:creationId xmlns:a16="http://schemas.microsoft.com/office/drawing/2014/main" id="{FE2762D1-F5C5-A149-AB6C-DA6BC6F6D533}"/>
              </a:ext>
            </a:extLst>
          </p:cNvPr>
          <p:cNvSpPr>
            <a:spLocks noGrp="1"/>
          </p:cNvSpPr>
          <p:nvPr>
            <p:ph idx="14" hasCustomPrompt="1"/>
          </p:nvPr>
        </p:nvSpPr>
        <p:spPr>
          <a:xfrm>
            <a:off x="401864" y="5151309"/>
            <a:ext cx="5921188" cy="684392"/>
          </a:xfrm>
        </p:spPr>
        <p:txBody>
          <a:bodyPr anchor="t"/>
          <a:lstStyle>
            <a:lvl1pPr marL="0" indent="0">
              <a:buNone/>
              <a:defRPr sz="2200" b="1" i="0">
                <a:solidFill>
                  <a:schemeClr val="tx1"/>
                </a:solidFill>
                <a:latin typeface="Source Sans Pro Semibold" panose="020B0503030403020204" pitchFamily="34" charset="0"/>
                <a:ea typeface="Source Sans Pro Semibold" panose="020B0503030403020204" pitchFamily="34" charset="0"/>
                <a:cs typeface="Arima Madurai Medium" pitchFamily="2" charset="77"/>
              </a:defRPr>
            </a:lvl1pPr>
            <a:lvl2pPr marL="6350" indent="0">
              <a:buNone/>
              <a:tabLst/>
              <a:defRPr sz="1400" b="1" i="0" spc="300">
                <a:solidFill>
                  <a:schemeClr val="tx1"/>
                </a:solidFill>
                <a:latin typeface="Source Sans Pro Semibold" panose="020B0503030403020204" pitchFamily="34" charset="0"/>
                <a:ea typeface="Source Sans Pro Semibold" panose="020B0503030403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Name of Presenter</a:t>
            </a:r>
          </a:p>
          <a:p>
            <a:pPr lvl="1"/>
            <a:r>
              <a:rPr lang="en-US"/>
              <a:t>Title of Presenter</a:t>
            </a:r>
          </a:p>
        </p:txBody>
      </p:sp>
      <p:sp>
        <p:nvSpPr>
          <p:cNvPr id="2" name="Date Placeholder 1">
            <a:extLst>
              <a:ext uri="{FF2B5EF4-FFF2-40B4-BE49-F238E27FC236}">
                <a16:creationId xmlns:a16="http://schemas.microsoft.com/office/drawing/2014/main" id="{016BDA35-8280-4C4A-89C4-72AB0F070AD8}"/>
              </a:ext>
            </a:extLst>
          </p:cNvPr>
          <p:cNvSpPr>
            <a:spLocks noGrp="1"/>
          </p:cNvSpPr>
          <p:nvPr>
            <p:ph type="dt" sz="half" idx="10"/>
          </p:nvPr>
        </p:nvSpPr>
        <p:spPr>
          <a:xfrm>
            <a:off x="401864" y="5713346"/>
            <a:ext cx="2743200" cy="365125"/>
          </a:xfrm>
        </p:spPr>
        <p:txBody>
          <a:bodyPr/>
          <a:lstStyle>
            <a:lvl1pPr>
              <a:defRPr sz="1100" b="1" i="0">
                <a:solidFill>
                  <a:schemeClr val="tx1"/>
                </a:solidFill>
                <a:latin typeface="Source Sans Pro Semibold" panose="020B0503030403020204" pitchFamily="34" charset="0"/>
                <a:ea typeface="Source Sans Pro Semibold" panose="020B0503030403020204" pitchFamily="34" charset="0"/>
              </a:defRPr>
            </a:lvl1pPr>
          </a:lstStyle>
          <a:p>
            <a:fld id="{7B194BCB-87AC-484D-99D8-473D1B0F0AE6}" type="datetime1">
              <a:rPr lang="en-US" smtClean="0"/>
              <a:pPr/>
              <a:t>10/9/2024</a:t>
            </a:fld>
            <a:endParaRPr lang="en-US"/>
          </a:p>
        </p:txBody>
      </p:sp>
    </p:spTree>
    <p:extLst>
      <p:ext uri="{BB962C8B-B14F-4D97-AF65-F5344CB8AC3E}">
        <p14:creationId xmlns:p14="http://schemas.microsoft.com/office/powerpoint/2010/main" val="1371461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v_01">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B66D7BD-38A8-2E4D-99F3-E337B4C5963F}"/>
              </a:ext>
            </a:extLst>
          </p:cNvPr>
          <p:cNvSpPr>
            <a:spLocks noGrp="1"/>
          </p:cNvSpPr>
          <p:nvPr>
            <p:ph type="pic" sz="quarter" idx="15"/>
          </p:nvPr>
        </p:nvSpPr>
        <p:spPr>
          <a:xfrm>
            <a:off x="8077200" y="0"/>
            <a:ext cx="4114800" cy="6858000"/>
          </a:xfrm>
        </p:spPr>
        <p:txBody>
          <a:bodyPr/>
          <a:lstStyle/>
          <a:p>
            <a:endParaRPr lang="en-US"/>
          </a:p>
        </p:txBody>
      </p:sp>
      <p:sp>
        <p:nvSpPr>
          <p:cNvPr id="3" name="Footer Placeholder 2">
            <a:extLst>
              <a:ext uri="{FF2B5EF4-FFF2-40B4-BE49-F238E27FC236}">
                <a16:creationId xmlns:a16="http://schemas.microsoft.com/office/drawing/2014/main" id="{8AD3440E-3690-F147-803F-19A983253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8CE7986-7142-A644-B7DD-C4AC6293A237}"/>
              </a:ext>
            </a:extLst>
          </p:cNvPr>
          <p:cNvSpPr>
            <a:spLocks noGrp="1"/>
          </p:cNvSpPr>
          <p:nvPr>
            <p:ph type="sldNum" sz="quarter" idx="12"/>
          </p:nvPr>
        </p:nvSpPr>
        <p:spPr/>
        <p:txBody>
          <a:bodyPr/>
          <a:lstStyle/>
          <a:p>
            <a:fld id="{1941824E-01BF-F644-8256-A1B1ABEA9AD9}" type="slidenum">
              <a:rPr lang="en-US" smtClean="0"/>
              <a:t>‹#›</a:t>
            </a:fld>
            <a:endParaRPr lang="en-US"/>
          </a:p>
        </p:txBody>
      </p:sp>
      <p:sp>
        <p:nvSpPr>
          <p:cNvPr id="6" name="Title 1">
            <a:extLst>
              <a:ext uri="{FF2B5EF4-FFF2-40B4-BE49-F238E27FC236}">
                <a16:creationId xmlns:a16="http://schemas.microsoft.com/office/drawing/2014/main" id="{9F83894D-86FC-2F4E-A762-AD336B89F2CA}"/>
              </a:ext>
            </a:extLst>
          </p:cNvPr>
          <p:cNvSpPr>
            <a:spLocks noGrp="1"/>
          </p:cNvSpPr>
          <p:nvPr>
            <p:ph type="title" hasCustomPrompt="1"/>
          </p:nvPr>
        </p:nvSpPr>
        <p:spPr>
          <a:xfrm>
            <a:off x="401864" y="136525"/>
            <a:ext cx="7187656" cy="1325563"/>
          </a:xfrm>
        </p:spPr>
        <p:txBody>
          <a:bodyPr anchor="b"/>
          <a:lstStyle>
            <a:lvl1pPr>
              <a:lnSpc>
                <a:spcPct val="70000"/>
              </a:lnSpc>
              <a:defRPr sz="5000">
                <a:solidFill>
                  <a:srgbClr val="00A9E0"/>
                </a:solidFill>
              </a:defRPr>
            </a:lvl1pPr>
          </a:lstStyle>
          <a:p>
            <a:r>
              <a:rPr lang="en-US"/>
              <a:t>Main Title text Goes Here</a:t>
            </a:r>
          </a:p>
        </p:txBody>
      </p:sp>
      <p:sp>
        <p:nvSpPr>
          <p:cNvPr id="11" name="Content Placeholder 2">
            <a:extLst>
              <a:ext uri="{FF2B5EF4-FFF2-40B4-BE49-F238E27FC236}">
                <a16:creationId xmlns:a16="http://schemas.microsoft.com/office/drawing/2014/main" id="{02B99AD5-77C6-EA42-B819-3833B2B8A6E0}"/>
              </a:ext>
            </a:extLst>
          </p:cNvPr>
          <p:cNvSpPr>
            <a:spLocks noGrp="1"/>
          </p:cNvSpPr>
          <p:nvPr>
            <p:ph idx="13" hasCustomPrompt="1"/>
          </p:nvPr>
        </p:nvSpPr>
        <p:spPr>
          <a:xfrm>
            <a:off x="401864" y="1404717"/>
            <a:ext cx="5921188" cy="447135"/>
          </a:xfrm>
        </p:spPr>
        <p:txBody>
          <a:bodyPr anchor="t"/>
          <a:lstStyle>
            <a:lvl1pPr marL="0" indent="0">
              <a:buNone/>
              <a:defRPr sz="3000" b="0" i="0">
                <a:solidFill>
                  <a:schemeClr val="tx1"/>
                </a:solidFill>
                <a:latin typeface="Arima Madurai ExtraLight" pitchFamily="2" charset="77"/>
                <a:cs typeface="Arima Madurai ExtraLight" pitchFamily="2" charset="77"/>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Subtitle Text Goes Here</a:t>
            </a:r>
          </a:p>
        </p:txBody>
      </p:sp>
      <p:sp>
        <p:nvSpPr>
          <p:cNvPr id="12" name="Content Placeholder 2">
            <a:extLst>
              <a:ext uri="{FF2B5EF4-FFF2-40B4-BE49-F238E27FC236}">
                <a16:creationId xmlns:a16="http://schemas.microsoft.com/office/drawing/2014/main" id="{FE2762D1-F5C5-A149-AB6C-DA6BC6F6D533}"/>
              </a:ext>
            </a:extLst>
          </p:cNvPr>
          <p:cNvSpPr>
            <a:spLocks noGrp="1"/>
          </p:cNvSpPr>
          <p:nvPr>
            <p:ph idx="14" hasCustomPrompt="1"/>
          </p:nvPr>
        </p:nvSpPr>
        <p:spPr>
          <a:xfrm>
            <a:off x="448406" y="4249425"/>
            <a:ext cx="5921188" cy="684392"/>
          </a:xfrm>
        </p:spPr>
        <p:txBody>
          <a:bodyPr anchor="t"/>
          <a:lstStyle>
            <a:lvl1pPr marL="0" indent="0">
              <a:buNone/>
              <a:defRPr sz="2200" b="0" i="0">
                <a:solidFill>
                  <a:schemeClr val="tx1"/>
                </a:solidFill>
                <a:latin typeface="Arima Madurai ExtraLight" pitchFamily="2" charset="77"/>
                <a:ea typeface="Source Sans Pro Semibold" panose="020B0503030403020204" pitchFamily="34" charset="0"/>
                <a:cs typeface="Arima Madurai ExtraLight" pitchFamily="2" charset="77"/>
              </a:defRPr>
            </a:lvl1pPr>
            <a:lvl2pPr marL="6350" indent="0">
              <a:spcBef>
                <a:spcPts val="0"/>
              </a:spcBef>
              <a:buNone/>
              <a:tabLst/>
              <a:defRPr sz="1200" b="1" i="0" spc="300">
                <a:solidFill>
                  <a:schemeClr val="tx1"/>
                </a:solidFill>
                <a:latin typeface="Source Sans Pro Semibold" panose="020B0503030403020204" pitchFamily="34" charset="0"/>
                <a:ea typeface="Source Sans Pro Semibold" panose="020B0503030403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Name of Presenter</a:t>
            </a:r>
          </a:p>
          <a:p>
            <a:pPr lvl="1"/>
            <a:r>
              <a:rPr lang="en-US"/>
              <a:t>Title of Presenter</a:t>
            </a:r>
          </a:p>
        </p:txBody>
      </p:sp>
      <p:sp>
        <p:nvSpPr>
          <p:cNvPr id="2" name="Date Placeholder 1">
            <a:extLst>
              <a:ext uri="{FF2B5EF4-FFF2-40B4-BE49-F238E27FC236}">
                <a16:creationId xmlns:a16="http://schemas.microsoft.com/office/drawing/2014/main" id="{016BDA35-8280-4C4A-89C4-72AB0F070AD8}"/>
              </a:ext>
            </a:extLst>
          </p:cNvPr>
          <p:cNvSpPr>
            <a:spLocks noGrp="1"/>
          </p:cNvSpPr>
          <p:nvPr>
            <p:ph type="dt" sz="half" idx="10"/>
          </p:nvPr>
        </p:nvSpPr>
        <p:spPr>
          <a:xfrm>
            <a:off x="401864" y="5164706"/>
            <a:ext cx="2743200" cy="365125"/>
          </a:xfrm>
        </p:spPr>
        <p:txBody>
          <a:bodyPr/>
          <a:lstStyle>
            <a:lvl1pPr>
              <a:defRPr sz="1100" b="1" i="0">
                <a:solidFill>
                  <a:schemeClr val="tx1"/>
                </a:solidFill>
                <a:latin typeface="Source Sans Pro Semibold" panose="020B0503030403020204" pitchFamily="34" charset="0"/>
                <a:ea typeface="Source Sans Pro Semibold" panose="020B0503030403020204" pitchFamily="34" charset="0"/>
              </a:defRPr>
            </a:lvl1pPr>
          </a:lstStyle>
          <a:p>
            <a:fld id="{7B194BCB-87AC-484D-99D8-473D1B0F0AE6}" type="datetime1">
              <a:rPr lang="en-US" smtClean="0"/>
              <a:pPr/>
              <a:t>10/9/2024</a:t>
            </a:fld>
            <a:endParaRPr lang="en-US"/>
          </a:p>
        </p:txBody>
      </p:sp>
    </p:spTree>
    <p:extLst>
      <p:ext uri="{BB962C8B-B14F-4D97-AF65-F5344CB8AC3E}">
        <p14:creationId xmlns:p14="http://schemas.microsoft.com/office/powerpoint/2010/main" val="879738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_01">
    <p:bg>
      <p:bgPr>
        <a:solidFill>
          <a:srgbClr val="00A9E0"/>
        </a:solidFill>
        <a:effectLst/>
      </p:bgPr>
    </p:bg>
    <p:spTree>
      <p:nvGrpSpPr>
        <p:cNvPr id="1" name=""/>
        <p:cNvGrpSpPr/>
        <p:nvPr/>
      </p:nvGrpSpPr>
      <p:grpSpPr>
        <a:xfrm>
          <a:off x="0" y="0"/>
          <a:ext cx="0" cy="0"/>
          <a:chOff x="0" y="0"/>
          <a:chExt cx="0" cy="0"/>
        </a:xfrm>
      </p:grpSpPr>
      <p:pic>
        <p:nvPicPr>
          <p:cNvPr id="5" name="Picture 4" descr="A picture containing table, computer, sitting, mouse&#10;&#10;Description automatically generated">
            <a:extLst>
              <a:ext uri="{FF2B5EF4-FFF2-40B4-BE49-F238E27FC236}">
                <a16:creationId xmlns:a16="http://schemas.microsoft.com/office/drawing/2014/main" id="{A1C28C91-9EDF-CB47-ACBF-4D73F0216C93}"/>
              </a:ext>
            </a:extLst>
          </p:cNvPr>
          <p:cNvPicPr>
            <a:picLocks noChangeAspect="1"/>
          </p:cNvPicPr>
          <p:nvPr userDrawn="1"/>
        </p:nvPicPr>
        <p:blipFill rotWithShape="1">
          <a:blip r:embed="rId2"/>
          <a:srcRect l="20167" b="12583"/>
          <a:stretch/>
        </p:blipFill>
        <p:spPr>
          <a:xfrm>
            <a:off x="0" y="2697231"/>
            <a:ext cx="9733214" cy="4160769"/>
          </a:xfrm>
          <a:prstGeom prst="rect">
            <a:avLst/>
          </a:prstGeom>
        </p:spPr>
      </p:pic>
      <p:sp>
        <p:nvSpPr>
          <p:cNvPr id="3" name="Footer Placeholder 2">
            <a:extLst>
              <a:ext uri="{FF2B5EF4-FFF2-40B4-BE49-F238E27FC236}">
                <a16:creationId xmlns:a16="http://schemas.microsoft.com/office/drawing/2014/main" id="{8AD3440E-3690-F147-803F-19A983253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8CE7986-7142-A644-B7DD-C4AC6293A237}"/>
              </a:ext>
            </a:extLst>
          </p:cNvPr>
          <p:cNvSpPr>
            <a:spLocks noGrp="1"/>
          </p:cNvSpPr>
          <p:nvPr>
            <p:ph type="sldNum" sz="quarter" idx="12"/>
          </p:nvPr>
        </p:nvSpPr>
        <p:spPr/>
        <p:txBody>
          <a:bodyPr/>
          <a:lstStyle/>
          <a:p>
            <a:fld id="{1941824E-01BF-F644-8256-A1B1ABEA9AD9}" type="slidenum">
              <a:rPr lang="en-US" smtClean="0"/>
              <a:t>‹#›</a:t>
            </a:fld>
            <a:endParaRPr lang="en-US"/>
          </a:p>
        </p:txBody>
      </p:sp>
      <p:sp>
        <p:nvSpPr>
          <p:cNvPr id="6" name="Title 1">
            <a:extLst>
              <a:ext uri="{FF2B5EF4-FFF2-40B4-BE49-F238E27FC236}">
                <a16:creationId xmlns:a16="http://schemas.microsoft.com/office/drawing/2014/main" id="{9F83894D-86FC-2F4E-A762-AD336B89F2CA}"/>
              </a:ext>
            </a:extLst>
          </p:cNvPr>
          <p:cNvSpPr>
            <a:spLocks noGrp="1"/>
          </p:cNvSpPr>
          <p:nvPr>
            <p:ph type="title" hasCustomPrompt="1"/>
          </p:nvPr>
        </p:nvSpPr>
        <p:spPr>
          <a:xfrm>
            <a:off x="425824" y="864445"/>
            <a:ext cx="5347447" cy="1325563"/>
          </a:xfrm>
        </p:spPr>
        <p:txBody>
          <a:bodyPr anchor="b"/>
          <a:lstStyle>
            <a:lvl1pPr>
              <a:lnSpc>
                <a:spcPct val="70000"/>
              </a:lnSpc>
              <a:defRPr sz="6200">
                <a:solidFill>
                  <a:schemeClr val="bg1"/>
                </a:solidFill>
              </a:defRPr>
            </a:lvl1pPr>
          </a:lstStyle>
          <a:p>
            <a:r>
              <a:rPr lang="en-US"/>
              <a:t>Main Title</a:t>
            </a:r>
            <a:br>
              <a:rPr lang="en-US"/>
            </a:br>
            <a:r>
              <a:rPr lang="en-US"/>
              <a:t>Goes Here</a:t>
            </a:r>
          </a:p>
        </p:txBody>
      </p:sp>
      <p:sp>
        <p:nvSpPr>
          <p:cNvPr id="11" name="Content Placeholder 2">
            <a:extLst>
              <a:ext uri="{FF2B5EF4-FFF2-40B4-BE49-F238E27FC236}">
                <a16:creationId xmlns:a16="http://schemas.microsoft.com/office/drawing/2014/main" id="{02B99AD5-77C6-EA42-B819-3833B2B8A6E0}"/>
              </a:ext>
            </a:extLst>
          </p:cNvPr>
          <p:cNvSpPr>
            <a:spLocks noGrp="1"/>
          </p:cNvSpPr>
          <p:nvPr>
            <p:ph idx="13" hasCustomPrompt="1"/>
          </p:nvPr>
        </p:nvSpPr>
        <p:spPr>
          <a:xfrm>
            <a:off x="425824" y="2287943"/>
            <a:ext cx="5921188" cy="447135"/>
          </a:xfrm>
        </p:spPr>
        <p:txBody>
          <a:bodyPr anchor="t"/>
          <a:lstStyle>
            <a:lvl1pPr marL="0" indent="0">
              <a:buNone/>
              <a:defRPr b="0" i="0">
                <a:solidFill>
                  <a:schemeClr val="bg1"/>
                </a:solidFill>
                <a:latin typeface="Arima Madurai ExtraLight" pitchFamily="2" charset="77"/>
                <a:cs typeface="Arima Madurai ExtraLight" pitchFamily="2" charset="77"/>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Subtitle Text Goes Here</a:t>
            </a:r>
          </a:p>
        </p:txBody>
      </p:sp>
      <p:sp>
        <p:nvSpPr>
          <p:cNvPr id="12" name="Content Placeholder 2">
            <a:extLst>
              <a:ext uri="{FF2B5EF4-FFF2-40B4-BE49-F238E27FC236}">
                <a16:creationId xmlns:a16="http://schemas.microsoft.com/office/drawing/2014/main" id="{FE2762D1-F5C5-A149-AB6C-DA6BC6F6D533}"/>
              </a:ext>
            </a:extLst>
          </p:cNvPr>
          <p:cNvSpPr>
            <a:spLocks noGrp="1"/>
          </p:cNvSpPr>
          <p:nvPr>
            <p:ph idx="14" hasCustomPrompt="1"/>
          </p:nvPr>
        </p:nvSpPr>
        <p:spPr>
          <a:xfrm>
            <a:off x="425824" y="3429000"/>
            <a:ext cx="5921188" cy="1642031"/>
          </a:xfrm>
        </p:spPr>
        <p:txBody>
          <a:bodyPr anchor="t"/>
          <a:lstStyle>
            <a:lvl1pPr marL="0" indent="0">
              <a:buNone/>
              <a:defRPr sz="2200" b="0" i="0">
                <a:solidFill>
                  <a:schemeClr val="bg1"/>
                </a:solidFill>
                <a:latin typeface="Arima Madurai Medium" pitchFamily="2" charset="77"/>
                <a:cs typeface="Arima Madurai Medium" pitchFamily="2" charset="77"/>
              </a:defRPr>
            </a:lvl1pPr>
            <a:lvl2pPr marL="6350" indent="0">
              <a:buNone/>
              <a:tabLst/>
              <a:defRPr sz="1400" b="1" i="0" spc="300">
                <a:solidFill>
                  <a:schemeClr val="bg1"/>
                </a:solidFill>
                <a:latin typeface="Source Sans Pro Semibold" panose="020B0503030403020204" pitchFamily="34" charset="0"/>
                <a:ea typeface="Source Sans Pro Semibold" panose="020B0503030403020204"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Name of Presenter</a:t>
            </a:r>
          </a:p>
          <a:p>
            <a:pPr lvl="1"/>
            <a:r>
              <a:rPr lang="en-US"/>
              <a:t>Title of Presenter</a:t>
            </a:r>
          </a:p>
        </p:txBody>
      </p:sp>
      <p:sp>
        <p:nvSpPr>
          <p:cNvPr id="16" name="Picture Placeholder 15">
            <a:extLst>
              <a:ext uri="{FF2B5EF4-FFF2-40B4-BE49-F238E27FC236}">
                <a16:creationId xmlns:a16="http://schemas.microsoft.com/office/drawing/2014/main" id="{FB66D7BD-38A8-2E4D-99F3-E337B4C5963F}"/>
              </a:ext>
            </a:extLst>
          </p:cNvPr>
          <p:cNvSpPr>
            <a:spLocks noGrp="1"/>
          </p:cNvSpPr>
          <p:nvPr>
            <p:ph type="pic" sz="quarter" idx="15"/>
          </p:nvPr>
        </p:nvSpPr>
        <p:spPr>
          <a:xfrm>
            <a:off x="6346825" y="0"/>
            <a:ext cx="5845175" cy="6858000"/>
          </a:xfrm>
        </p:spPr>
        <p:txBody>
          <a:bodyPr/>
          <a:lstStyle/>
          <a:p>
            <a:endParaRPr lang="en-US"/>
          </a:p>
        </p:txBody>
      </p:sp>
      <p:sp>
        <p:nvSpPr>
          <p:cNvPr id="2" name="Date Placeholder 1">
            <a:extLst>
              <a:ext uri="{FF2B5EF4-FFF2-40B4-BE49-F238E27FC236}">
                <a16:creationId xmlns:a16="http://schemas.microsoft.com/office/drawing/2014/main" id="{016BDA35-8280-4C4A-89C4-72AB0F070AD8}"/>
              </a:ext>
            </a:extLst>
          </p:cNvPr>
          <p:cNvSpPr>
            <a:spLocks noGrp="1"/>
          </p:cNvSpPr>
          <p:nvPr>
            <p:ph type="dt" sz="half" idx="10"/>
          </p:nvPr>
        </p:nvSpPr>
        <p:spPr>
          <a:xfrm>
            <a:off x="425824" y="5508724"/>
            <a:ext cx="2743200" cy="365125"/>
          </a:xfrm>
        </p:spPr>
        <p:txBody>
          <a:bodyPr/>
          <a:lstStyle>
            <a:lvl1pPr>
              <a:defRPr sz="1100" b="1" i="0">
                <a:solidFill>
                  <a:schemeClr val="bg1"/>
                </a:solidFill>
                <a:latin typeface="Source Sans Pro Semibold" panose="020B0503030403020204" pitchFamily="34" charset="0"/>
                <a:ea typeface="Source Sans Pro Semibold" panose="020B0503030403020204" pitchFamily="34" charset="0"/>
              </a:defRPr>
            </a:lvl1pPr>
          </a:lstStyle>
          <a:p>
            <a:fld id="{7B194BCB-87AC-484D-99D8-473D1B0F0AE6}" type="datetime1">
              <a:rPr lang="en-US" smtClean="0"/>
              <a:t>10/9/2024</a:t>
            </a:fld>
            <a:endParaRPr lang="en-US"/>
          </a:p>
        </p:txBody>
      </p:sp>
    </p:spTree>
    <p:extLst>
      <p:ext uri="{BB962C8B-B14F-4D97-AF65-F5344CB8AC3E}">
        <p14:creationId xmlns:p14="http://schemas.microsoft.com/office/powerpoint/2010/main" val="1439359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apBreak_YLW">
    <p:bg>
      <p:bgPr>
        <a:solidFill>
          <a:srgbClr val="FDDC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A88B7-8B47-3243-AEE4-8C583E131935}"/>
              </a:ext>
            </a:extLst>
          </p:cNvPr>
          <p:cNvSpPr>
            <a:spLocks noGrp="1"/>
          </p:cNvSpPr>
          <p:nvPr>
            <p:ph type="title"/>
          </p:nvPr>
        </p:nvSpPr>
        <p:spPr>
          <a:xfrm>
            <a:off x="838200" y="2766218"/>
            <a:ext cx="10515600" cy="1325563"/>
          </a:xfrm>
        </p:spPr>
        <p:txBody>
          <a:bodyPr anchor="ctr"/>
          <a:lstStyle>
            <a:lvl1pPr algn="ctr">
              <a:defRPr>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32E9C831-7114-FA41-926F-FDE99DCA6E36}"/>
              </a:ext>
            </a:extLst>
          </p:cNvPr>
          <p:cNvSpPr>
            <a:spLocks noGrp="1"/>
          </p:cNvSpPr>
          <p:nvPr>
            <p:ph type="dt" sz="half" idx="10"/>
          </p:nvPr>
        </p:nvSpPr>
        <p:spPr/>
        <p:txBody>
          <a:bodyPr/>
          <a:lstStyle/>
          <a:p>
            <a:fld id="{1DC9149C-ABDE-F648-936B-5F458D27B9CE}" type="datetime1">
              <a:rPr lang="en-US" smtClean="0"/>
              <a:t>10/9/2024</a:t>
            </a:fld>
            <a:endParaRPr lang="en-US"/>
          </a:p>
        </p:txBody>
      </p:sp>
      <p:sp>
        <p:nvSpPr>
          <p:cNvPr id="4" name="Footer Placeholder 3">
            <a:extLst>
              <a:ext uri="{FF2B5EF4-FFF2-40B4-BE49-F238E27FC236}">
                <a16:creationId xmlns:a16="http://schemas.microsoft.com/office/drawing/2014/main" id="{490D730A-7DAE-1B4C-ADB8-0E2F68236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2D0221-D1E1-1B4F-8C86-13B7790D6567}"/>
              </a:ext>
            </a:extLst>
          </p:cNvPr>
          <p:cNvSpPr>
            <a:spLocks noGrp="1"/>
          </p:cNvSpPr>
          <p:nvPr>
            <p:ph type="sldNum" sz="quarter" idx="12"/>
          </p:nvPr>
        </p:nvSpPr>
        <p:spPr/>
        <p:txBody>
          <a:bodyPr/>
          <a:lstStyle/>
          <a:p>
            <a:fld id="{1941824E-01BF-F644-8256-A1B1ABEA9AD9}" type="slidenum">
              <a:rPr lang="en-US" smtClean="0"/>
              <a:t>‹#›</a:t>
            </a:fld>
            <a:endParaRPr lang="en-US"/>
          </a:p>
        </p:txBody>
      </p:sp>
    </p:spTree>
    <p:extLst>
      <p:ext uri="{BB962C8B-B14F-4D97-AF65-F5344CB8AC3E}">
        <p14:creationId xmlns:p14="http://schemas.microsoft.com/office/powerpoint/2010/main" val="1780276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4_ChapBreak_YLW">
    <p:bg>
      <p:bgPr>
        <a:solidFill>
          <a:srgbClr val="FDDC00"/>
        </a:solidFill>
        <a:effectLst/>
      </p:bgPr>
    </p:bg>
    <p:spTree>
      <p:nvGrpSpPr>
        <p:cNvPr id="1" name=""/>
        <p:cNvGrpSpPr/>
        <p:nvPr/>
      </p:nvGrpSpPr>
      <p:grpSpPr>
        <a:xfrm>
          <a:off x="0" y="0"/>
          <a:ext cx="0" cy="0"/>
          <a:chOff x="0" y="0"/>
          <a:chExt cx="0" cy="0"/>
        </a:xfrm>
      </p:grpSpPr>
      <p:pic>
        <p:nvPicPr>
          <p:cNvPr id="6" name="Picture 5" descr="A picture containing necklace&#10;&#10;Description automatically generated">
            <a:extLst>
              <a:ext uri="{FF2B5EF4-FFF2-40B4-BE49-F238E27FC236}">
                <a16:creationId xmlns:a16="http://schemas.microsoft.com/office/drawing/2014/main" id="{0A6795AA-75A4-8B4A-8DDA-0BE027F289D8}"/>
              </a:ext>
            </a:extLst>
          </p:cNvPr>
          <p:cNvPicPr>
            <a:picLocks noChangeAspect="1"/>
          </p:cNvPicPr>
          <p:nvPr userDrawn="1"/>
        </p:nvPicPr>
        <p:blipFill>
          <a:blip r:embed="rId2">
            <a:alphaModFix amt="50000"/>
          </a:blip>
          <a:stretch>
            <a:fillRect/>
          </a:stretch>
        </p:blipFill>
        <p:spPr>
          <a:xfrm>
            <a:off x="-1095133" y="3428999"/>
            <a:ext cx="4139379" cy="4139379"/>
          </a:xfrm>
          <a:prstGeom prst="rect">
            <a:avLst/>
          </a:prstGeom>
        </p:spPr>
      </p:pic>
      <p:sp>
        <p:nvSpPr>
          <p:cNvPr id="2" name="Title 1">
            <a:extLst>
              <a:ext uri="{FF2B5EF4-FFF2-40B4-BE49-F238E27FC236}">
                <a16:creationId xmlns:a16="http://schemas.microsoft.com/office/drawing/2014/main" id="{D3CA88B7-8B47-3243-AEE4-8C583E131935}"/>
              </a:ext>
            </a:extLst>
          </p:cNvPr>
          <p:cNvSpPr>
            <a:spLocks noGrp="1"/>
          </p:cNvSpPr>
          <p:nvPr>
            <p:ph type="title"/>
          </p:nvPr>
        </p:nvSpPr>
        <p:spPr>
          <a:xfrm>
            <a:off x="838200" y="2766218"/>
            <a:ext cx="10515600" cy="1325563"/>
          </a:xfrm>
        </p:spPr>
        <p:txBody>
          <a:bodyPr anchor="ctr"/>
          <a:lstStyle>
            <a:lvl1pPr algn="ctr">
              <a:defRPr>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32E9C831-7114-FA41-926F-FDE99DCA6E36}"/>
              </a:ext>
            </a:extLst>
          </p:cNvPr>
          <p:cNvSpPr>
            <a:spLocks noGrp="1"/>
          </p:cNvSpPr>
          <p:nvPr>
            <p:ph type="dt" sz="half" idx="10"/>
          </p:nvPr>
        </p:nvSpPr>
        <p:spPr/>
        <p:txBody>
          <a:bodyPr/>
          <a:lstStyle/>
          <a:p>
            <a:fld id="{1DC9149C-ABDE-F648-936B-5F458D27B9CE}" type="datetime1">
              <a:rPr lang="en-US" smtClean="0"/>
              <a:t>10/9/2024</a:t>
            </a:fld>
            <a:endParaRPr lang="en-US"/>
          </a:p>
        </p:txBody>
      </p:sp>
      <p:sp>
        <p:nvSpPr>
          <p:cNvPr id="4" name="Footer Placeholder 3">
            <a:extLst>
              <a:ext uri="{FF2B5EF4-FFF2-40B4-BE49-F238E27FC236}">
                <a16:creationId xmlns:a16="http://schemas.microsoft.com/office/drawing/2014/main" id="{490D730A-7DAE-1B4C-ADB8-0E2F68236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2D0221-D1E1-1B4F-8C86-13B7790D6567}"/>
              </a:ext>
            </a:extLst>
          </p:cNvPr>
          <p:cNvSpPr>
            <a:spLocks noGrp="1"/>
          </p:cNvSpPr>
          <p:nvPr>
            <p:ph type="sldNum" sz="quarter" idx="12"/>
          </p:nvPr>
        </p:nvSpPr>
        <p:spPr/>
        <p:txBody>
          <a:bodyPr/>
          <a:lstStyle/>
          <a:p>
            <a:fld id="{1941824E-01BF-F644-8256-A1B1ABEA9AD9}" type="slidenum">
              <a:rPr lang="en-US" smtClean="0"/>
              <a:t>‹#›</a:t>
            </a:fld>
            <a:endParaRPr lang="en-US"/>
          </a:p>
        </p:txBody>
      </p:sp>
    </p:spTree>
    <p:extLst>
      <p:ext uri="{BB962C8B-B14F-4D97-AF65-F5344CB8AC3E}">
        <p14:creationId xmlns:p14="http://schemas.microsoft.com/office/powerpoint/2010/main" val="1270018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Chapter Break Yellow Fishing">
    <p:bg>
      <p:bgPr>
        <a:solidFill>
          <a:srgbClr val="FDDC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A88B7-8B47-3243-AEE4-8C583E131935}"/>
              </a:ext>
            </a:extLst>
          </p:cNvPr>
          <p:cNvSpPr>
            <a:spLocks noGrp="1"/>
          </p:cNvSpPr>
          <p:nvPr>
            <p:ph type="title"/>
          </p:nvPr>
        </p:nvSpPr>
        <p:spPr>
          <a:xfrm>
            <a:off x="838200" y="2766218"/>
            <a:ext cx="4377267" cy="1325563"/>
          </a:xfrm>
        </p:spPr>
        <p:txBody>
          <a:bodyPr anchor="ctr"/>
          <a:lstStyle>
            <a:lvl1pPr algn="ctr">
              <a:defRPr>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32E9C831-7114-FA41-926F-FDE99DCA6E36}"/>
              </a:ext>
            </a:extLst>
          </p:cNvPr>
          <p:cNvSpPr>
            <a:spLocks noGrp="1"/>
          </p:cNvSpPr>
          <p:nvPr>
            <p:ph type="dt" sz="half" idx="10"/>
          </p:nvPr>
        </p:nvSpPr>
        <p:spPr/>
        <p:txBody>
          <a:bodyPr/>
          <a:lstStyle/>
          <a:p>
            <a:fld id="{1DC9149C-ABDE-F648-936B-5F458D27B9CE}" type="datetime1">
              <a:rPr lang="en-US" smtClean="0"/>
              <a:t>10/9/2024</a:t>
            </a:fld>
            <a:endParaRPr lang="en-US"/>
          </a:p>
        </p:txBody>
      </p:sp>
      <p:sp>
        <p:nvSpPr>
          <p:cNvPr id="4" name="Footer Placeholder 3">
            <a:extLst>
              <a:ext uri="{FF2B5EF4-FFF2-40B4-BE49-F238E27FC236}">
                <a16:creationId xmlns:a16="http://schemas.microsoft.com/office/drawing/2014/main" id="{490D730A-7DAE-1B4C-ADB8-0E2F68236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2D0221-D1E1-1B4F-8C86-13B7790D6567}"/>
              </a:ext>
            </a:extLst>
          </p:cNvPr>
          <p:cNvSpPr>
            <a:spLocks noGrp="1"/>
          </p:cNvSpPr>
          <p:nvPr>
            <p:ph type="sldNum" sz="quarter" idx="12"/>
          </p:nvPr>
        </p:nvSpPr>
        <p:spPr/>
        <p:txBody>
          <a:bodyPr/>
          <a:lstStyle/>
          <a:p>
            <a:fld id="{1941824E-01BF-F644-8256-A1B1ABEA9AD9}" type="slidenum">
              <a:rPr lang="en-US" smtClean="0"/>
              <a:t>‹#›</a:t>
            </a:fld>
            <a:endParaRPr lang="en-US"/>
          </a:p>
        </p:txBody>
      </p:sp>
      <p:pic>
        <p:nvPicPr>
          <p:cNvPr id="7" name="Picture 6" descr="A picture containing necklace&#10;&#10;Description automatically generated">
            <a:extLst>
              <a:ext uri="{FF2B5EF4-FFF2-40B4-BE49-F238E27FC236}">
                <a16:creationId xmlns:a16="http://schemas.microsoft.com/office/drawing/2014/main" id="{4998DCF2-BB7F-694B-A8DD-29FAF289AC04}"/>
              </a:ext>
            </a:extLst>
          </p:cNvPr>
          <p:cNvPicPr>
            <a:picLocks noChangeAspect="1"/>
          </p:cNvPicPr>
          <p:nvPr userDrawn="1"/>
        </p:nvPicPr>
        <p:blipFill>
          <a:blip r:embed="rId2">
            <a:alphaModFix amt="50000"/>
          </a:blip>
          <a:stretch>
            <a:fillRect/>
          </a:stretch>
        </p:blipFill>
        <p:spPr>
          <a:xfrm>
            <a:off x="-1095133" y="3428999"/>
            <a:ext cx="4139379" cy="4139379"/>
          </a:xfrm>
          <a:prstGeom prst="rect">
            <a:avLst/>
          </a:prstGeom>
        </p:spPr>
      </p:pic>
    </p:spTree>
    <p:extLst>
      <p:ext uri="{BB962C8B-B14F-4D97-AF65-F5344CB8AC3E}">
        <p14:creationId xmlns:p14="http://schemas.microsoft.com/office/powerpoint/2010/main" val="1874711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hapBreak_YLW">
    <p:bg>
      <p:bgPr>
        <a:solidFill>
          <a:srgbClr val="FDDC00"/>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F9F2F4-590B-364A-A36D-4A253DD9CB64}"/>
              </a:ext>
            </a:extLst>
          </p:cNvPr>
          <p:cNvSpPr>
            <a:spLocks noGrp="1"/>
          </p:cNvSpPr>
          <p:nvPr>
            <p:ph type="pic" sz="quarter" idx="13"/>
          </p:nvPr>
        </p:nvSpPr>
        <p:spPr>
          <a:xfrm>
            <a:off x="0" y="0"/>
            <a:ext cx="12192000" cy="5453063"/>
          </a:xfrm>
        </p:spPr>
        <p:txBody>
          <a:bodyPr/>
          <a:lstStyle/>
          <a:p>
            <a:endParaRPr lang="en-US"/>
          </a:p>
        </p:txBody>
      </p:sp>
      <p:sp>
        <p:nvSpPr>
          <p:cNvPr id="2" name="Title 1">
            <a:extLst>
              <a:ext uri="{FF2B5EF4-FFF2-40B4-BE49-F238E27FC236}">
                <a16:creationId xmlns:a16="http://schemas.microsoft.com/office/drawing/2014/main" id="{D3CA88B7-8B47-3243-AEE4-8C583E131935}"/>
              </a:ext>
            </a:extLst>
          </p:cNvPr>
          <p:cNvSpPr>
            <a:spLocks noGrp="1"/>
          </p:cNvSpPr>
          <p:nvPr>
            <p:ph type="title" hasCustomPrompt="1"/>
          </p:nvPr>
        </p:nvSpPr>
        <p:spPr>
          <a:xfrm>
            <a:off x="358588" y="4870499"/>
            <a:ext cx="10515600" cy="1325563"/>
          </a:xfrm>
        </p:spPr>
        <p:txBody>
          <a:bodyPr anchor="b"/>
          <a:lstStyle>
            <a:lvl1pPr algn="l">
              <a:defRPr sz="3200">
                <a:solidFill>
                  <a:schemeClr val="tx1"/>
                </a:solidFill>
              </a:defRPr>
            </a:lvl1pPr>
          </a:lstStyle>
          <a:p>
            <a:r>
              <a:rPr lang="en-US"/>
              <a:t>Chapter Break Title Goes Here</a:t>
            </a:r>
          </a:p>
        </p:txBody>
      </p:sp>
      <p:sp>
        <p:nvSpPr>
          <p:cNvPr id="3" name="Date Placeholder 2">
            <a:extLst>
              <a:ext uri="{FF2B5EF4-FFF2-40B4-BE49-F238E27FC236}">
                <a16:creationId xmlns:a16="http://schemas.microsoft.com/office/drawing/2014/main" id="{32E9C831-7114-FA41-926F-FDE99DCA6E36}"/>
              </a:ext>
            </a:extLst>
          </p:cNvPr>
          <p:cNvSpPr>
            <a:spLocks noGrp="1"/>
          </p:cNvSpPr>
          <p:nvPr>
            <p:ph type="dt" sz="half" idx="10"/>
          </p:nvPr>
        </p:nvSpPr>
        <p:spPr/>
        <p:txBody>
          <a:bodyPr/>
          <a:lstStyle/>
          <a:p>
            <a:fld id="{1DC9149C-ABDE-F648-936B-5F458D27B9CE}" type="datetime1">
              <a:rPr lang="en-US" smtClean="0"/>
              <a:t>10/9/2024</a:t>
            </a:fld>
            <a:endParaRPr lang="en-US"/>
          </a:p>
        </p:txBody>
      </p:sp>
      <p:sp>
        <p:nvSpPr>
          <p:cNvPr id="4" name="Footer Placeholder 3">
            <a:extLst>
              <a:ext uri="{FF2B5EF4-FFF2-40B4-BE49-F238E27FC236}">
                <a16:creationId xmlns:a16="http://schemas.microsoft.com/office/drawing/2014/main" id="{490D730A-7DAE-1B4C-ADB8-0E2F68236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12D0221-D1E1-1B4F-8C86-13B7790D6567}"/>
              </a:ext>
            </a:extLst>
          </p:cNvPr>
          <p:cNvSpPr>
            <a:spLocks noGrp="1"/>
          </p:cNvSpPr>
          <p:nvPr>
            <p:ph type="sldNum" sz="quarter" idx="12"/>
          </p:nvPr>
        </p:nvSpPr>
        <p:spPr/>
        <p:txBody>
          <a:bodyPr/>
          <a:lstStyle/>
          <a:p>
            <a:fld id="{1941824E-01BF-F644-8256-A1B1ABEA9AD9}" type="slidenum">
              <a:rPr lang="en-US" smtClean="0"/>
              <a:t>‹#›</a:t>
            </a:fld>
            <a:endParaRPr lang="en-US"/>
          </a:p>
        </p:txBody>
      </p:sp>
      <p:pic>
        <p:nvPicPr>
          <p:cNvPr id="11" name="Picture 10" descr="A picture containing necklace&#10;&#10;Description automatically generated">
            <a:extLst>
              <a:ext uri="{FF2B5EF4-FFF2-40B4-BE49-F238E27FC236}">
                <a16:creationId xmlns:a16="http://schemas.microsoft.com/office/drawing/2014/main" id="{DDC65472-D0FE-B742-A4FA-350BA140490D}"/>
              </a:ext>
            </a:extLst>
          </p:cNvPr>
          <p:cNvPicPr>
            <a:picLocks noChangeAspect="1"/>
          </p:cNvPicPr>
          <p:nvPr userDrawn="1"/>
        </p:nvPicPr>
        <p:blipFill>
          <a:blip r:embed="rId2">
            <a:alphaModFix amt="50000"/>
          </a:blip>
          <a:stretch>
            <a:fillRect/>
          </a:stretch>
        </p:blipFill>
        <p:spPr>
          <a:xfrm>
            <a:off x="874916" y="4207718"/>
            <a:ext cx="2743199" cy="2743199"/>
          </a:xfrm>
          <a:prstGeom prst="rect">
            <a:avLst/>
          </a:prstGeom>
        </p:spPr>
      </p:pic>
      <p:sp>
        <p:nvSpPr>
          <p:cNvPr id="14" name="Text Placeholder 13">
            <a:extLst>
              <a:ext uri="{FF2B5EF4-FFF2-40B4-BE49-F238E27FC236}">
                <a16:creationId xmlns:a16="http://schemas.microsoft.com/office/drawing/2014/main" id="{4836F000-3566-2D46-BE78-E342CD97E370}"/>
              </a:ext>
            </a:extLst>
          </p:cNvPr>
          <p:cNvSpPr>
            <a:spLocks noGrp="1"/>
          </p:cNvSpPr>
          <p:nvPr>
            <p:ph type="body" sz="quarter" idx="14" hasCustomPrompt="1"/>
          </p:nvPr>
        </p:nvSpPr>
        <p:spPr>
          <a:xfrm>
            <a:off x="358588" y="6196062"/>
            <a:ext cx="4556125" cy="431800"/>
          </a:xfrm>
        </p:spPr>
        <p:txBody>
          <a:bodyPr/>
          <a:lstStyle>
            <a:lvl1pPr marL="0" indent="0">
              <a:buNone/>
              <a:defRPr sz="2400" b="0" i="0">
                <a:latin typeface="Source Sans Pro Light" panose="020B0403030403020204" pitchFamily="34" charset="0"/>
                <a:ea typeface="Source Sans Pro Light" panose="020B0403030403020204" pitchFamily="34" charset="0"/>
              </a:defRPr>
            </a:lvl1pPr>
            <a:lvl2pPr marL="457200" indent="0">
              <a:buNone/>
              <a:defRPr b="0" i="0">
                <a:latin typeface="Source Sans Pro Light" panose="020B0403030403020204" pitchFamily="34" charset="0"/>
                <a:ea typeface="Source Sans Pro Light" panose="020B0403030403020204" pitchFamily="34" charset="0"/>
              </a:defRPr>
            </a:lvl2pPr>
            <a:lvl3pPr marL="914400" indent="0">
              <a:buNone/>
              <a:defRPr b="0" i="0">
                <a:latin typeface="Source Sans Pro Light" panose="020B0403030403020204" pitchFamily="34" charset="0"/>
                <a:ea typeface="Source Sans Pro Light" panose="020B0403030403020204" pitchFamily="34" charset="0"/>
              </a:defRPr>
            </a:lvl3pPr>
            <a:lvl4pPr marL="1371600" indent="0">
              <a:buNone/>
              <a:defRPr b="0" i="0">
                <a:latin typeface="Source Sans Pro Light" panose="020B0403030403020204" pitchFamily="34" charset="0"/>
                <a:ea typeface="Source Sans Pro Light" panose="020B0403030403020204" pitchFamily="34" charset="0"/>
              </a:defRPr>
            </a:lvl4pPr>
            <a:lvl5pPr marL="1828800" indent="0">
              <a:buNone/>
              <a:defRPr b="0" i="0">
                <a:latin typeface="Source Sans Pro Light" panose="020B0403030403020204" pitchFamily="34" charset="0"/>
                <a:ea typeface="Source Sans Pro Light" panose="020B0403030403020204" pitchFamily="34" charset="0"/>
              </a:defRPr>
            </a:lvl5pPr>
          </a:lstStyle>
          <a:p>
            <a:pPr lvl="0"/>
            <a:r>
              <a:rPr lang="en-US"/>
              <a:t>Subtitle Goes Here</a:t>
            </a:r>
          </a:p>
        </p:txBody>
      </p:sp>
    </p:spTree>
    <p:extLst>
      <p:ext uri="{BB962C8B-B14F-4D97-AF65-F5344CB8AC3E}">
        <p14:creationId xmlns:p14="http://schemas.microsoft.com/office/powerpoint/2010/main" val="268382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F857A8-A388-BE49-8D36-7B12F98DE3BD}"/>
              </a:ext>
            </a:extLst>
          </p:cNvPr>
          <p:cNvSpPr>
            <a:spLocks noGrp="1"/>
          </p:cNvSpPr>
          <p:nvPr>
            <p:ph type="title"/>
          </p:nvPr>
        </p:nvSpPr>
        <p:spPr>
          <a:xfrm>
            <a:off x="838200" y="365125"/>
            <a:ext cx="10515600" cy="1325563"/>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49F7A2D-4FA5-2843-B8A4-22A93DE0A622}"/>
              </a:ext>
            </a:extLst>
          </p:cNvPr>
          <p:cNvSpPr>
            <a:spLocks noGrp="1"/>
          </p:cNvSpPr>
          <p:nvPr>
            <p:ph type="body" idx="1"/>
          </p:nvPr>
        </p:nvSpPr>
        <p:spPr>
          <a:xfrm>
            <a:off x="838200" y="1825625"/>
            <a:ext cx="105156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1B7F6-E6AF-324F-8596-75B7AD5F9CC0}"/>
              </a:ext>
            </a:extLst>
          </p:cNvPr>
          <p:cNvSpPr>
            <a:spLocks noGrp="1"/>
          </p:cNvSpPr>
          <p:nvPr>
            <p:ph type="dt" sz="half" idx="2"/>
          </p:nvPr>
        </p:nvSpPr>
        <p:spPr>
          <a:xfrm>
            <a:off x="101598" y="6560607"/>
            <a:ext cx="2743200" cy="365125"/>
          </a:xfrm>
          <a:prstGeom prst="rect">
            <a:avLst/>
          </a:prstGeom>
        </p:spPr>
        <p:txBody>
          <a:bodyPr vert="horz" lIns="0" tIns="0" rIns="0" bIns="0" rtlCol="0" anchor="ctr"/>
          <a:lstStyle>
            <a:lvl1pPr algn="l">
              <a:defRPr sz="900">
                <a:solidFill>
                  <a:schemeClr val="tx1">
                    <a:tint val="75000"/>
                  </a:schemeClr>
                </a:solidFill>
              </a:defRPr>
            </a:lvl1pPr>
          </a:lstStyle>
          <a:p>
            <a:fld id="{1444171B-6618-5840-A5BD-ED79993B7DC2}" type="datetime1">
              <a:rPr lang="en-US" smtClean="0"/>
              <a:t>10/9/2024</a:t>
            </a:fld>
            <a:endParaRPr lang="en-US"/>
          </a:p>
        </p:txBody>
      </p:sp>
      <p:sp>
        <p:nvSpPr>
          <p:cNvPr id="6" name="Slide Number Placeholder 5">
            <a:extLst>
              <a:ext uri="{FF2B5EF4-FFF2-40B4-BE49-F238E27FC236}">
                <a16:creationId xmlns:a16="http://schemas.microsoft.com/office/drawing/2014/main" id="{8B5AA3EE-8B32-7F4F-B6D4-F790A1AC1790}"/>
              </a:ext>
            </a:extLst>
          </p:cNvPr>
          <p:cNvSpPr>
            <a:spLocks noGrp="1"/>
          </p:cNvSpPr>
          <p:nvPr>
            <p:ph type="sldNum" sz="quarter" idx="4"/>
          </p:nvPr>
        </p:nvSpPr>
        <p:spPr>
          <a:xfrm>
            <a:off x="9398092" y="6566199"/>
            <a:ext cx="2743200" cy="365125"/>
          </a:xfrm>
          <a:prstGeom prst="rect">
            <a:avLst/>
          </a:prstGeom>
        </p:spPr>
        <p:txBody>
          <a:bodyPr vert="horz" lIns="0" tIns="0" rIns="0" bIns="0" rtlCol="0" anchor="ctr"/>
          <a:lstStyle>
            <a:lvl1pPr algn="r">
              <a:defRPr sz="900">
                <a:solidFill>
                  <a:schemeClr val="tx1">
                    <a:tint val="75000"/>
                  </a:schemeClr>
                </a:solidFill>
              </a:defRPr>
            </a:lvl1pPr>
          </a:lstStyle>
          <a:p>
            <a:fld id="{1941824E-01BF-F644-8256-A1B1ABEA9AD9}" type="slidenum">
              <a:rPr lang="en-US" smtClean="0"/>
              <a:pPr/>
              <a:t>‹#›</a:t>
            </a:fld>
            <a:endParaRPr lang="en-US"/>
          </a:p>
        </p:txBody>
      </p:sp>
      <p:sp>
        <p:nvSpPr>
          <p:cNvPr id="7" name="Footer Placeholder 6">
            <a:extLst>
              <a:ext uri="{FF2B5EF4-FFF2-40B4-BE49-F238E27FC236}">
                <a16:creationId xmlns:a16="http://schemas.microsoft.com/office/drawing/2014/main" id="{2C67BB6E-D87E-C740-8536-576C71FC2FB9}"/>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2961487995"/>
      </p:ext>
    </p:extLst>
  </p:cSld>
  <p:clrMap bg1="lt1" tx1="dk1" bg2="lt2" tx2="dk2" accent1="accent1" accent2="accent2" accent3="accent3" accent4="accent4" accent5="accent5" accent6="accent6" hlink="hlink" folHlink="folHlink"/>
  <p:sldLayoutIdLst>
    <p:sldLayoutId id="2147483655" r:id="rId1"/>
    <p:sldLayoutId id="2147483670" r:id="rId2"/>
    <p:sldLayoutId id="2147483662" r:id="rId3"/>
    <p:sldLayoutId id="2147483663" r:id="rId4"/>
    <p:sldLayoutId id="2147483660" r:id="rId5"/>
    <p:sldLayoutId id="2147483665" r:id="rId6"/>
    <p:sldLayoutId id="2147483675" r:id="rId7"/>
    <p:sldLayoutId id="2147483666" r:id="rId8"/>
    <p:sldLayoutId id="2147483668" r:id="rId9"/>
    <p:sldLayoutId id="2147483672" r:id="rId10"/>
    <p:sldLayoutId id="2147483674" r:id="rId11"/>
    <p:sldLayoutId id="2147483664" r:id="rId12"/>
    <p:sldLayoutId id="2147483667" r:id="rId13"/>
    <p:sldLayoutId id="2147483671" r:id="rId14"/>
    <p:sldLayoutId id="2147483661" r:id="rId15"/>
    <p:sldLayoutId id="2147483681" r:id="rId16"/>
    <p:sldLayoutId id="2147483680" r:id="rId17"/>
    <p:sldLayoutId id="2147483679" r:id="rId18"/>
    <p:sldLayoutId id="2147483676" r:id="rId19"/>
    <p:sldLayoutId id="2147483678" r:id="rId20"/>
    <p:sldLayoutId id="2147483677" r:id="rId21"/>
    <p:sldLayoutId id="2147483673" r:id="rId22"/>
    <p:sldLayoutId id="2147483682" r:id="rId23"/>
    <p:sldLayoutId id="2147483683" r:id="rId24"/>
    <p:sldLayoutId id="2147483684" r:id="rId25"/>
  </p:sldLayoutIdLst>
  <p:hf sldNum="0" hdr="0" ftr="0"/>
  <p:txStyles>
    <p:titleStyle>
      <a:lvl1pPr algn="l" defTabSz="914400" rtl="0" eaLnBrk="1" latinLnBrk="0" hangingPunct="1">
        <a:lnSpc>
          <a:spcPct val="90000"/>
        </a:lnSpc>
        <a:spcBef>
          <a:spcPct val="0"/>
        </a:spcBef>
        <a:buNone/>
        <a:defRPr sz="4400" b="0" i="0" kern="1200">
          <a:solidFill>
            <a:schemeClr val="tx1"/>
          </a:solidFill>
          <a:latin typeface="Arima Madurai Medium" pitchFamily="2" charset="77"/>
          <a:ea typeface="+mj-ea"/>
          <a:cs typeface="Arima Madurai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52.png"/><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3.emf"/><Relationship Id="rId3" Type="http://schemas.openxmlformats.org/officeDocument/2006/relationships/image" Target="../media/image13.emf"/><Relationship Id="rId7" Type="http://schemas.openxmlformats.org/officeDocument/2006/relationships/image" Target="../media/image17.emf"/><Relationship Id="rId12"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 Id="rId14" Type="http://schemas.openxmlformats.org/officeDocument/2006/relationships/image" Target="../media/image24.emf"/></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customXml" Target="../ink/ink2.xml"/><Relationship Id="rId5" Type="http://schemas.openxmlformats.org/officeDocument/2006/relationships/image" Target="../media/image33.png"/><Relationship Id="rId4" Type="http://schemas.openxmlformats.org/officeDocument/2006/relationships/customXml" Target="../ink/ink1.xml"/></Relationships>
</file>

<file path=ppt/slides/_rels/slide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604A2D-68CD-B161-5F3B-171D3AEB675E}"/>
              </a:ext>
            </a:extLst>
          </p:cNvPr>
          <p:cNvPicPr>
            <a:picLocks noChangeAspect="1"/>
          </p:cNvPicPr>
          <p:nvPr/>
        </p:nvPicPr>
        <p:blipFill>
          <a:blip r:embed="rId3"/>
          <a:stretch>
            <a:fillRect/>
          </a:stretch>
        </p:blipFill>
        <p:spPr>
          <a:xfrm>
            <a:off x="7543754" y="1055785"/>
            <a:ext cx="4648246" cy="4657561"/>
          </a:xfrm>
          <a:prstGeom prst="rect">
            <a:avLst/>
          </a:prstGeom>
        </p:spPr>
      </p:pic>
      <p:sp>
        <p:nvSpPr>
          <p:cNvPr id="2" name="Title 1">
            <a:extLst>
              <a:ext uri="{FF2B5EF4-FFF2-40B4-BE49-F238E27FC236}">
                <a16:creationId xmlns:a16="http://schemas.microsoft.com/office/drawing/2014/main" id="{D9908540-AC0B-E444-1CFF-48A6246ED8F3}"/>
              </a:ext>
            </a:extLst>
          </p:cNvPr>
          <p:cNvSpPr>
            <a:spLocks noGrp="1"/>
          </p:cNvSpPr>
          <p:nvPr>
            <p:ph type="title"/>
          </p:nvPr>
        </p:nvSpPr>
        <p:spPr>
          <a:xfrm>
            <a:off x="325322" y="2346666"/>
            <a:ext cx="8960721" cy="1390408"/>
          </a:xfrm>
        </p:spPr>
        <p:txBody>
          <a:bodyPr/>
          <a:lstStyle/>
          <a:p>
            <a:r>
              <a:rPr lang="en-US" sz="3600">
                <a:solidFill>
                  <a:schemeClr val="accent6">
                    <a:lumMod val="75000"/>
                  </a:schemeClr>
                </a:solidFill>
                <a:latin typeface="Arima Madurai ExtraBold" panose="00000900000000000000" pitchFamily="2" charset="0"/>
                <a:cs typeface="Arima Madurai ExtraBold" panose="00000900000000000000" pitchFamily="2" charset="0"/>
              </a:rPr>
              <a:t>Growing Partnerships &amp;</a:t>
            </a:r>
            <a:br>
              <a:rPr lang="en-US" sz="3600">
                <a:solidFill>
                  <a:schemeClr val="accent6">
                    <a:lumMod val="75000"/>
                  </a:schemeClr>
                </a:solidFill>
                <a:latin typeface="Arima Madurai ExtraBold" panose="00000900000000000000" pitchFamily="2" charset="0"/>
                <a:cs typeface="Arima Madurai ExtraBold" panose="00000900000000000000" pitchFamily="2" charset="0"/>
              </a:rPr>
            </a:br>
            <a:r>
              <a:rPr lang="en-US" sz="3600">
                <a:solidFill>
                  <a:schemeClr val="accent6">
                    <a:lumMod val="75000"/>
                  </a:schemeClr>
                </a:solidFill>
                <a:latin typeface="Arima Madurai ExtraBold" panose="00000900000000000000" pitchFamily="2" charset="0"/>
                <a:cs typeface="Arima Madurai ExtraBold" panose="00000900000000000000" pitchFamily="2" charset="0"/>
              </a:rPr>
              <a:t>Removing Barriers from the Ground Up </a:t>
            </a:r>
            <a:br>
              <a:rPr lang="en-US" sz="4400">
                <a:solidFill>
                  <a:schemeClr val="accent6">
                    <a:lumMod val="75000"/>
                  </a:schemeClr>
                </a:solidFill>
                <a:latin typeface="Arima Madurai ExtraBold" panose="00000900000000000000" pitchFamily="2" charset="0"/>
                <a:cs typeface="Arima Madurai ExtraBold" panose="00000900000000000000" pitchFamily="2" charset="0"/>
              </a:rPr>
            </a:br>
            <a:endParaRPr lang="en-US"/>
          </a:p>
        </p:txBody>
      </p:sp>
      <p:sp>
        <p:nvSpPr>
          <p:cNvPr id="4" name="Content Placeholder 3">
            <a:extLst>
              <a:ext uri="{FF2B5EF4-FFF2-40B4-BE49-F238E27FC236}">
                <a16:creationId xmlns:a16="http://schemas.microsoft.com/office/drawing/2014/main" id="{35E5481F-23BE-3C30-31BA-3F24535DE7F3}"/>
              </a:ext>
            </a:extLst>
          </p:cNvPr>
          <p:cNvSpPr>
            <a:spLocks noGrp="1"/>
          </p:cNvSpPr>
          <p:nvPr>
            <p:ph idx="13"/>
          </p:nvPr>
        </p:nvSpPr>
        <p:spPr>
          <a:xfrm>
            <a:off x="325322" y="3737074"/>
            <a:ext cx="7312831" cy="520711"/>
          </a:xfrm>
        </p:spPr>
        <p:txBody>
          <a:bodyPr/>
          <a:lstStyle/>
          <a:p>
            <a:r>
              <a:rPr lang="en-US"/>
              <a:t>Rural Health Symposium September 2024</a:t>
            </a:r>
          </a:p>
        </p:txBody>
      </p:sp>
      <p:sp>
        <p:nvSpPr>
          <p:cNvPr id="7" name="Content Placeholder 6">
            <a:extLst>
              <a:ext uri="{FF2B5EF4-FFF2-40B4-BE49-F238E27FC236}">
                <a16:creationId xmlns:a16="http://schemas.microsoft.com/office/drawing/2014/main" id="{CA069A4A-8738-2DED-728D-8158BC4581D2}"/>
              </a:ext>
            </a:extLst>
          </p:cNvPr>
          <p:cNvSpPr>
            <a:spLocks noGrp="1"/>
          </p:cNvSpPr>
          <p:nvPr>
            <p:ph idx="14"/>
          </p:nvPr>
        </p:nvSpPr>
        <p:spPr>
          <a:xfrm>
            <a:off x="401864" y="4383014"/>
            <a:ext cx="5921188" cy="684392"/>
          </a:xfrm>
        </p:spPr>
        <p:txBody>
          <a:bodyPr/>
          <a:lstStyle/>
          <a:p>
            <a:r>
              <a:rPr lang="en-US"/>
              <a:t>Cherise Mc Daniel</a:t>
            </a:r>
          </a:p>
          <a:p>
            <a:r>
              <a:rPr lang="en-US"/>
              <a:t>Elizabeth L. Phillips</a:t>
            </a:r>
            <a:r>
              <a:rPr lang="en-US" sz="1600"/>
              <a:t>, MPH, MCHES</a:t>
            </a:r>
            <a:endParaRPr lang="en-US"/>
          </a:p>
        </p:txBody>
      </p:sp>
      <p:sp>
        <p:nvSpPr>
          <p:cNvPr id="6" name="Date Placeholder 5">
            <a:extLst>
              <a:ext uri="{FF2B5EF4-FFF2-40B4-BE49-F238E27FC236}">
                <a16:creationId xmlns:a16="http://schemas.microsoft.com/office/drawing/2014/main" id="{CF3FE3D1-842E-A669-C665-E6BA05D0420B}"/>
              </a:ext>
            </a:extLst>
          </p:cNvPr>
          <p:cNvSpPr>
            <a:spLocks noGrp="1"/>
          </p:cNvSpPr>
          <p:nvPr>
            <p:ph type="dt" sz="half" idx="10"/>
          </p:nvPr>
        </p:nvSpPr>
        <p:spPr/>
        <p:txBody>
          <a:bodyPr>
            <a:normAutofit/>
          </a:bodyPr>
          <a:lstStyle/>
          <a:p>
            <a:pPr>
              <a:spcAft>
                <a:spcPts val="600"/>
              </a:spcAft>
            </a:pPr>
            <a:fld id="{7B194BCB-87AC-484D-99D8-473D1B0F0AE6}" type="datetime1">
              <a:rPr lang="en-US">
                <a:solidFill>
                  <a:srgbClr val="898989"/>
                </a:solidFill>
              </a:rPr>
              <a:pPr>
                <a:spcAft>
                  <a:spcPts val="600"/>
                </a:spcAft>
              </a:pPr>
              <a:t>10/9/2024</a:t>
            </a:fld>
            <a:endParaRPr lang="en-US">
              <a:solidFill>
                <a:srgbClr val="898989"/>
              </a:solidFill>
            </a:endParaRPr>
          </a:p>
        </p:txBody>
      </p:sp>
      <p:pic>
        <p:nvPicPr>
          <p:cNvPr id="3" name="Picture 2">
            <a:extLst>
              <a:ext uri="{FF2B5EF4-FFF2-40B4-BE49-F238E27FC236}">
                <a16:creationId xmlns:a16="http://schemas.microsoft.com/office/drawing/2014/main" id="{798A765E-2335-579D-7365-DD5E33381EC0}"/>
              </a:ext>
            </a:extLst>
          </p:cNvPr>
          <p:cNvPicPr>
            <a:picLocks noChangeAspect="1"/>
          </p:cNvPicPr>
          <p:nvPr/>
        </p:nvPicPr>
        <p:blipFill>
          <a:blip r:embed="rId4"/>
          <a:stretch>
            <a:fillRect/>
          </a:stretch>
        </p:blipFill>
        <p:spPr>
          <a:xfrm>
            <a:off x="8442663" y="5813443"/>
            <a:ext cx="3236697" cy="592026"/>
          </a:xfrm>
          <a:prstGeom prst="rect">
            <a:avLst/>
          </a:prstGeom>
        </p:spPr>
      </p:pic>
      <p:pic>
        <p:nvPicPr>
          <p:cNvPr id="10" name="Picture 9">
            <a:extLst>
              <a:ext uri="{FF2B5EF4-FFF2-40B4-BE49-F238E27FC236}">
                <a16:creationId xmlns:a16="http://schemas.microsoft.com/office/drawing/2014/main" id="{BBCB92DB-D030-8341-6E50-F86701B22183}"/>
              </a:ext>
            </a:extLst>
          </p:cNvPr>
          <p:cNvPicPr>
            <a:picLocks noChangeAspect="1"/>
          </p:cNvPicPr>
          <p:nvPr/>
        </p:nvPicPr>
        <p:blipFill>
          <a:blip r:embed="rId5"/>
          <a:stretch>
            <a:fillRect/>
          </a:stretch>
        </p:blipFill>
        <p:spPr>
          <a:xfrm>
            <a:off x="1529250" y="5463960"/>
            <a:ext cx="1936002" cy="1041105"/>
          </a:xfrm>
          <a:prstGeom prst="rect">
            <a:avLst/>
          </a:prstGeom>
        </p:spPr>
      </p:pic>
    </p:spTree>
    <p:extLst>
      <p:ext uri="{BB962C8B-B14F-4D97-AF65-F5344CB8AC3E}">
        <p14:creationId xmlns:p14="http://schemas.microsoft.com/office/powerpoint/2010/main" val="3330506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A2140E-D0CD-2684-12C2-DCB8D2B08C77}"/>
              </a:ext>
            </a:extLst>
          </p:cNvPr>
          <p:cNvSpPr>
            <a:spLocks noGrp="1"/>
          </p:cNvSpPr>
          <p:nvPr>
            <p:ph type="dt" sz="half" idx="10"/>
          </p:nvPr>
        </p:nvSpPr>
        <p:spPr/>
        <p:txBody>
          <a:bodyPr/>
          <a:lstStyle/>
          <a:p>
            <a:fld id="{C22F059C-D428-7E42-8D04-BDA2AABB60BA}" type="datetime1">
              <a:rPr lang="en-US" smtClean="0"/>
              <a:t>10/9/2024</a:t>
            </a:fld>
            <a:endParaRPr lang="en-US"/>
          </a:p>
        </p:txBody>
      </p:sp>
      <p:sp>
        <p:nvSpPr>
          <p:cNvPr id="5" name="Title 4">
            <a:extLst>
              <a:ext uri="{FF2B5EF4-FFF2-40B4-BE49-F238E27FC236}">
                <a16:creationId xmlns:a16="http://schemas.microsoft.com/office/drawing/2014/main" id="{44E3D093-1412-0D66-E6F7-5396281C7D92}"/>
              </a:ext>
            </a:extLst>
          </p:cNvPr>
          <p:cNvSpPr>
            <a:spLocks noGrp="1"/>
          </p:cNvSpPr>
          <p:nvPr>
            <p:ph type="title"/>
          </p:nvPr>
        </p:nvSpPr>
        <p:spPr>
          <a:xfrm>
            <a:off x="233984" y="416766"/>
            <a:ext cx="9805943" cy="1245779"/>
          </a:xfrm>
        </p:spPr>
        <p:txBody>
          <a:bodyPr/>
          <a:lstStyle/>
          <a:p>
            <a:r>
              <a:rPr lang="en-US"/>
              <a:t>SRH Eastern Dutchess </a:t>
            </a:r>
            <a:br>
              <a:rPr lang="en-US"/>
            </a:br>
            <a:r>
              <a:rPr lang="en-US" sz="2800">
                <a:solidFill>
                  <a:schemeClr val="tx1"/>
                </a:solidFill>
              </a:rPr>
              <a:t>Patient chronic conditions by ethnicity Jan 2023 – to present</a:t>
            </a:r>
            <a:endParaRPr lang="en-US">
              <a:solidFill>
                <a:schemeClr val="tx1"/>
              </a:solidFill>
            </a:endParaRPr>
          </a:p>
        </p:txBody>
      </p:sp>
      <p:pic>
        <p:nvPicPr>
          <p:cNvPr id="4" name="Picture 3">
            <a:extLst>
              <a:ext uri="{FF2B5EF4-FFF2-40B4-BE49-F238E27FC236}">
                <a16:creationId xmlns:a16="http://schemas.microsoft.com/office/drawing/2014/main" id="{6EF3E52C-9B5D-A8E7-F1D0-F4388CE8D1A0}"/>
              </a:ext>
            </a:extLst>
          </p:cNvPr>
          <p:cNvPicPr>
            <a:picLocks noChangeAspect="1"/>
          </p:cNvPicPr>
          <p:nvPr/>
        </p:nvPicPr>
        <p:blipFill>
          <a:blip r:embed="rId3"/>
          <a:stretch>
            <a:fillRect/>
          </a:stretch>
        </p:blipFill>
        <p:spPr>
          <a:xfrm>
            <a:off x="-2637" y="2946330"/>
            <a:ext cx="12192000" cy="2627958"/>
          </a:xfrm>
          <a:prstGeom prst="rect">
            <a:avLst/>
          </a:prstGeom>
        </p:spPr>
      </p:pic>
    </p:spTree>
    <p:extLst>
      <p:ext uri="{BB962C8B-B14F-4D97-AF65-F5344CB8AC3E}">
        <p14:creationId xmlns:p14="http://schemas.microsoft.com/office/powerpoint/2010/main" val="4011007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A86372-9CC9-375C-D264-9457B9EBC774}"/>
              </a:ext>
            </a:extLst>
          </p:cNvPr>
          <p:cNvSpPr>
            <a:spLocks noGrp="1"/>
          </p:cNvSpPr>
          <p:nvPr>
            <p:ph type="dt" sz="half" idx="10"/>
          </p:nvPr>
        </p:nvSpPr>
        <p:spPr/>
        <p:txBody>
          <a:bodyPr/>
          <a:lstStyle/>
          <a:p>
            <a:fld id="{C22F059C-D428-7E42-8D04-BDA2AABB60BA}" type="datetime1">
              <a:rPr lang="en-US" smtClean="0"/>
              <a:t>10/9/2024</a:t>
            </a:fld>
            <a:endParaRPr lang="en-US"/>
          </a:p>
        </p:txBody>
      </p:sp>
      <p:sp>
        <p:nvSpPr>
          <p:cNvPr id="5" name="Title 4">
            <a:extLst>
              <a:ext uri="{FF2B5EF4-FFF2-40B4-BE49-F238E27FC236}">
                <a16:creationId xmlns:a16="http://schemas.microsoft.com/office/drawing/2014/main" id="{CC268363-B1F3-EB56-926F-0B472F1E2199}"/>
              </a:ext>
            </a:extLst>
          </p:cNvPr>
          <p:cNvSpPr>
            <a:spLocks noGrp="1"/>
          </p:cNvSpPr>
          <p:nvPr>
            <p:ph type="title"/>
          </p:nvPr>
        </p:nvSpPr>
        <p:spPr>
          <a:xfrm>
            <a:off x="252057" y="283394"/>
            <a:ext cx="6130988" cy="621022"/>
          </a:xfrm>
        </p:spPr>
        <p:txBody>
          <a:bodyPr/>
          <a:lstStyle/>
          <a:p>
            <a:r>
              <a:rPr lang="en-US"/>
              <a:t>WIC is Essential at SRH</a:t>
            </a:r>
          </a:p>
        </p:txBody>
      </p:sp>
      <p:sp>
        <p:nvSpPr>
          <p:cNvPr id="4" name="TextBox 3">
            <a:extLst>
              <a:ext uri="{FF2B5EF4-FFF2-40B4-BE49-F238E27FC236}">
                <a16:creationId xmlns:a16="http://schemas.microsoft.com/office/drawing/2014/main" id="{F647B4F7-AB98-50BC-481A-91D8A531DA74}"/>
              </a:ext>
            </a:extLst>
          </p:cNvPr>
          <p:cNvSpPr txBox="1"/>
          <p:nvPr/>
        </p:nvSpPr>
        <p:spPr>
          <a:xfrm>
            <a:off x="4331855" y="1659158"/>
            <a:ext cx="7028872" cy="3970318"/>
          </a:xfrm>
          <a:prstGeom prst="rect">
            <a:avLst/>
          </a:prstGeom>
          <a:noFill/>
        </p:spPr>
        <p:txBody>
          <a:bodyPr wrap="square">
            <a:spAutoFit/>
          </a:bodyPr>
          <a:lstStyle/>
          <a:p>
            <a:pPr marL="0" marR="0">
              <a:spcBef>
                <a:spcPts val="0"/>
              </a:spcBef>
              <a:spcAft>
                <a:spcPts val="0"/>
              </a:spcAft>
            </a:pPr>
            <a:r>
              <a:rPr lang="en-US" sz="1800" b="1">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 WIC Program serves families in the Eastern Dutchess region twice monthly. </a:t>
            </a:r>
          </a:p>
          <a:p>
            <a:pPr marL="0" marR="0">
              <a:spcBef>
                <a:spcPts val="0"/>
              </a:spcBef>
              <a:spcAft>
                <a:spcPts val="0"/>
              </a:spcAft>
            </a:pPr>
            <a:endParaRPr lang="en-US">
              <a:solidFill>
                <a:srgbClr val="000000"/>
              </a:solidFill>
              <a:latin typeface="Aptos" panose="020B0004020202020204" pitchFamily="34" charset="0"/>
              <a:ea typeface="Times New Roman" panose="02020603050405020304" pitchFamily="18" charset="0"/>
              <a:cs typeface="Aptos" panose="020B0004020202020204" pitchFamily="34" charset="0"/>
            </a:endParaRPr>
          </a:p>
          <a:p>
            <a:pPr marL="285750" marR="0" indent="-285750">
              <a:spcBef>
                <a:spcPts val="0"/>
              </a:spcBef>
              <a:spcAft>
                <a:spcPts val="0"/>
              </a:spcAft>
              <a:buFont typeface="Wingdings" panose="05000000000000000000" pitchFamily="2" charset="2"/>
              <a:buChar char="v"/>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During the months of June – September  WIC promotes the purchase and use of fresh, locally grown produce.</a:t>
            </a:r>
          </a:p>
          <a:p>
            <a:pPr marR="0">
              <a:spcBef>
                <a:spcPts val="0"/>
              </a:spcBef>
              <a:spcAft>
                <a:spcPts val="0"/>
              </a:spcAft>
            </a:pPr>
            <a:endParaRPr lang="en-US">
              <a:solidFill>
                <a:srgbClr val="000000"/>
              </a:solidFill>
              <a:latin typeface="Aptos" panose="020B0004020202020204" pitchFamily="34" charset="0"/>
              <a:ea typeface="Times New Roman" panose="02020603050405020304" pitchFamily="18" charset="0"/>
              <a:cs typeface="Aptos" panose="020B0004020202020204" pitchFamily="34" charset="0"/>
            </a:endParaRPr>
          </a:p>
          <a:p>
            <a:pPr marL="285750" marR="0" indent="-285750">
              <a:spcBef>
                <a:spcPts val="0"/>
              </a:spcBef>
              <a:spcAft>
                <a:spcPts val="0"/>
              </a:spcAft>
              <a:buFont typeface="Wingdings" panose="05000000000000000000" pitchFamily="2" charset="2"/>
              <a:buChar char="v"/>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WIC provides families with Farmers Market checks to everyone eligible in their household.  All active WIC participants over the age of 6 months are eligible to receive this benefit.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R="0">
              <a:spcBef>
                <a:spcPts val="0"/>
              </a:spcBef>
              <a:spcAft>
                <a:spcPts val="0"/>
              </a:spcAft>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285750" marR="0" indent="-285750">
              <a:spcBef>
                <a:spcPts val="0"/>
              </a:spcBef>
              <a:spcAft>
                <a:spcPts val="0"/>
              </a:spcAft>
              <a:buFont typeface="Wingdings" panose="05000000000000000000" pitchFamily="2" charset="2"/>
              <a:buChar char="v"/>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WIC Program reaches out to families that were unable to attend their appointment &amp; o</a:t>
            </a:r>
            <a:r>
              <a:rPr lang="en-US">
                <a:solidFill>
                  <a:srgbClr val="000000"/>
                </a:solidFill>
                <a:latin typeface="Aptos" panose="020B0004020202020204" pitchFamily="34" charset="0"/>
                <a:ea typeface="Times New Roman" panose="02020603050405020304" pitchFamily="18" charset="0"/>
                <a:cs typeface="Aptos" panose="020B0004020202020204" pitchFamily="34" charset="0"/>
              </a:rPr>
              <a:t>ffers to mail </a:t>
            </a: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Farmers Market checks  an alternative to  in-person benefit pick up.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p:txBody>
      </p:sp>
      <p:pic>
        <p:nvPicPr>
          <p:cNvPr id="6" name="Picture 5">
            <a:extLst>
              <a:ext uri="{FF2B5EF4-FFF2-40B4-BE49-F238E27FC236}">
                <a16:creationId xmlns:a16="http://schemas.microsoft.com/office/drawing/2014/main" id="{5AFD6F5D-5ADE-1F43-850F-140EF3541D38}"/>
              </a:ext>
            </a:extLst>
          </p:cNvPr>
          <p:cNvPicPr>
            <a:picLocks noChangeAspect="1"/>
          </p:cNvPicPr>
          <p:nvPr/>
        </p:nvPicPr>
        <p:blipFill>
          <a:blip r:embed="rId3"/>
          <a:stretch>
            <a:fillRect/>
          </a:stretch>
        </p:blipFill>
        <p:spPr>
          <a:xfrm>
            <a:off x="-116688" y="1269648"/>
            <a:ext cx="4567392" cy="5202041"/>
          </a:xfrm>
          <a:prstGeom prst="rect">
            <a:avLst/>
          </a:prstGeom>
        </p:spPr>
      </p:pic>
      <p:pic>
        <p:nvPicPr>
          <p:cNvPr id="1026" name="Picture 2" descr="SRH WICpage Fruits Veggies">
            <a:extLst>
              <a:ext uri="{FF2B5EF4-FFF2-40B4-BE49-F238E27FC236}">
                <a16:creationId xmlns:a16="http://schemas.microsoft.com/office/drawing/2014/main" id="{AE2FE0C1-826B-760D-F716-6D4A5D461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045" y="79766"/>
            <a:ext cx="4856749" cy="15793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08D13C-4294-A32E-BA84-0B35E3CF1A25}"/>
              </a:ext>
            </a:extLst>
          </p:cNvPr>
          <p:cNvPicPr>
            <a:picLocks noChangeAspect="1"/>
          </p:cNvPicPr>
          <p:nvPr/>
        </p:nvPicPr>
        <p:blipFill>
          <a:blip r:embed="rId5"/>
          <a:stretch>
            <a:fillRect/>
          </a:stretch>
        </p:blipFill>
        <p:spPr>
          <a:xfrm>
            <a:off x="7989903" y="5567985"/>
            <a:ext cx="3957584" cy="728000"/>
          </a:xfrm>
          <a:prstGeom prst="rect">
            <a:avLst/>
          </a:prstGeom>
        </p:spPr>
      </p:pic>
    </p:spTree>
    <p:extLst>
      <p:ext uri="{BB962C8B-B14F-4D97-AF65-F5344CB8AC3E}">
        <p14:creationId xmlns:p14="http://schemas.microsoft.com/office/powerpoint/2010/main" val="2468475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DE9C49-1C88-CEB7-4717-9F6E2F42D66E}"/>
              </a:ext>
            </a:extLst>
          </p:cNvPr>
          <p:cNvSpPr>
            <a:spLocks noGrp="1"/>
          </p:cNvSpPr>
          <p:nvPr>
            <p:ph type="dt" sz="half" idx="10"/>
          </p:nvPr>
        </p:nvSpPr>
        <p:spPr/>
        <p:txBody>
          <a:bodyPr/>
          <a:lstStyle/>
          <a:p>
            <a:fld id="{C22F059C-D428-7E42-8D04-BDA2AABB60BA}" type="datetime1">
              <a:rPr lang="en-US" smtClean="0"/>
              <a:t>10/9/2024</a:t>
            </a:fld>
            <a:endParaRPr lang="en-US"/>
          </a:p>
        </p:txBody>
      </p:sp>
      <p:pic>
        <p:nvPicPr>
          <p:cNvPr id="3" name="Picture 2">
            <a:extLst>
              <a:ext uri="{FF2B5EF4-FFF2-40B4-BE49-F238E27FC236}">
                <a16:creationId xmlns:a16="http://schemas.microsoft.com/office/drawing/2014/main" id="{8F25A84A-5603-BF3E-6D97-F3572909E175}"/>
              </a:ext>
            </a:extLst>
          </p:cNvPr>
          <p:cNvPicPr>
            <a:picLocks noChangeAspect="1"/>
          </p:cNvPicPr>
          <p:nvPr/>
        </p:nvPicPr>
        <p:blipFill>
          <a:blip r:embed="rId3"/>
          <a:stretch>
            <a:fillRect/>
          </a:stretch>
        </p:blipFill>
        <p:spPr>
          <a:xfrm>
            <a:off x="1064492" y="2253672"/>
            <a:ext cx="4119896" cy="3202148"/>
          </a:xfrm>
          <a:prstGeom prst="rect">
            <a:avLst/>
          </a:prstGeom>
        </p:spPr>
      </p:pic>
      <p:sp>
        <p:nvSpPr>
          <p:cNvPr id="4" name="Content Placeholder 1">
            <a:extLst>
              <a:ext uri="{FF2B5EF4-FFF2-40B4-BE49-F238E27FC236}">
                <a16:creationId xmlns:a16="http://schemas.microsoft.com/office/drawing/2014/main" id="{83197C33-81A1-C0D3-BE57-36ACC2802D9E}"/>
              </a:ext>
            </a:extLst>
          </p:cNvPr>
          <p:cNvSpPr txBox="1">
            <a:spLocks/>
          </p:cNvSpPr>
          <p:nvPr/>
        </p:nvSpPr>
        <p:spPr>
          <a:xfrm>
            <a:off x="5267516" y="2253672"/>
            <a:ext cx="6619684" cy="320214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728" indent="0" algn="ctr">
              <a:spcBef>
                <a:spcPts val="600"/>
              </a:spcBef>
              <a:buFont typeface="Arial" panose="020B0604020202020204" pitchFamily="34" charset="0"/>
              <a:buNone/>
            </a:pPr>
            <a:br>
              <a:rPr lang="en-US"/>
            </a:br>
            <a:r>
              <a:rPr lang="en-US" b="1">
                <a:solidFill>
                  <a:schemeClr val="accent1"/>
                </a:solidFill>
                <a:latin typeface="Arima Madurai Black" panose="00000A00000000000000" pitchFamily="2" charset="0"/>
                <a:cs typeface="Arima Madurai Black" panose="00000A00000000000000" pitchFamily="2" charset="0"/>
              </a:rPr>
              <a:t>MISSION</a:t>
            </a:r>
          </a:p>
          <a:p>
            <a:pPr marL="109728" indent="0" algn="ctr">
              <a:spcBef>
                <a:spcPts val="600"/>
              </a:spcBef>
              <a:buFont typeface="Arial" panose="020B0604020202020204" pitchFamily="34" charset="0"/>
              <a:buNone/>
            </a:pPr>
            <a:r>
              <a:rPr lang="en-US">
                <a:latin typeface="Arima Madurai Black" panose="00000A00000000000000" pitchFamily="2" charset="0"/>
                <a:cs typeface="Arima Madurai Black" panose="00000A00000000000000" pitchFamily="2" charset="0"/>
              </a:rPr>
              <a:t>to improve the health care services in </a:t>
            </a:r>
          </a:p>
          <a:p>
            <a:pPr marL="109728" indent="0" algn="ctr">
              <a:spcBef>
                <a:spcPts val="600"/>
              </a:spcBef>
              <a:buFont typeface="Arial" panose="020B0604020202020204" pitchFamily="34" charset="0"/>
              <a:buNone/>
            </a:pPr>
            <a:r>
              <a:rPr lang="en-US">
                <a:latin typeface="Arima Madurai Black" panose="00000A00000000000000" pitchFamily="2" charset="0"/>
                <a:cs typeface="Arima Madurai Black" panose="00000A00000000000000" pitchFamily="2" charset="0"/>
              </a:rPr>
              <a:t>Eastern Dutchess through the promotion of linkages among health care providers and to allow the development of new services by sharing resources.</a:t>
            </a:r>
          </a:p>
          <a:p>
            <a:pPr marL="109728" indent="0" algn="ctr">
              <a:spcBef>
                <a:spcPts val="600"/>
              </a:spcBef>
              <a:buFont typeface="Arial" panose="020B0604020202020204" pitchFamily="34" charset="0"/>
              <a:buNone/>
            </a:pPr>
            <a:endParaRPr lang="en-US"/>
          </a:p>
          <a:p>
            <a:pPr marL="109728" indent="0">
              <a:buFont typeface="Arial" panose="020B0604020202020204" pitchFamily="34" charset="0"/>
              <a:buNone/>
            </a:pPr>
            <a:endParaRPr lang="en-US"/>
          </a:p>
        </p:txBody>
      </p:sp>
      <p:sp>
        <p:nvSpPr>
          <p:cNvPr id="5" name="Text Box 2">
            <a:extLst>
              <a:ext uri="{FF2B5EF4-FFF2-40B4-BE49-F238E27FC236}">
                <a16:creationId xmlns:a16="http://schemas.microsoft.com/office/drawing/2014/main" id="{2B49A052-F5E6-F99C-6B15-B4FE69DC6697}"/>
              </a:ext>
            </a:extLst>
          </p:cNvPr>
          <p:cNvSpPr txBox="1">
            <a:spLocks noChangeArrowheads="1"/>
          </p:cNvSpPr>
          <p:nvPr/>
        </p:nvSpPr>
        <p:spPr bwMode="auto">
          <a:xfrm>
            <a:off x="1147619" y="350982"/>
            <a:ext cx="10841181" cy="127461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sz="3200" b="1">
                <a:solidFill>
                  <a:schemeClr val="accent1">
                    <a:lumMod val="75000"/>
                  </a:schemeClr>
                </a:solidFill>
                <a:effectLst/>
                <a:latin typeface="Arima Madurai Black" panose="00000A00000000000000" pitchFamily="2" charset="0"/>
                <a:ea typeface="Calibri" panose="020F0502020204030204" pitchFamily="34" charset="0"/>
                <a:cs typeface="Arima Madurai Black" panose="00000A00000000000000" pitchFamily="2" charset="0"/>
              </a:rPr>
              <a:t>Eastern Dutchess County Rural Health Network</a:t>
            </a:r>
            <a:endParaRPr lang="en-US">
              <a:solidFill>
                <a:schemeClr val="accent1">
                  <a:lumMod val="75000"/>
                </a:schemeClr>
              </a:solidFill>
              <a:effectLst/>
              <a:latin typeface="Arima Madurai Black" panose="00000A00000000000000" pitchFamily="2" charset="0"/>
              <a:ea typeface="Calibri" panose="020F0502020204030204" pitchFamily="34" charset="0"/>
              <a:cs typeface="Arima Madurai Black" panose="00000A00000000000000" pitchFamily="2" charset="0"/>
            </a:endParaRPr>
          </a:p>
          <a:p>
            <a:pPr marL="0" marR="0" algn="ctr">
              <a:lnSpc>
                <a:spcPct val="115000"/>
              </a:lnSpc>
              <a:spcBef>
                <a:spcPts val="0"/>
              </a:spcBef>
              <a:spcAft>
                <a:spcPts val="0"/>
              </a:spcAft>
            </a:pPr>
            <a:r>
              <a:rPr lang="en-US" sz="2400">
                <a:effectLst/>
                <a:latin typeface="Arima Madurai Black" panose="00000A00000000000000" pitchFamily="2" charset="0"/>
                <a:ea typeface="Calibri" panose="020F0502020204030204" pitchFamily="34" charset="0"/>
                <a:cs typeface="Arima Madurai Black" panose="00000A00000000000000" pitchFamily="2" charset="0"/>
              </a:rPr>
              <a:t>Increasing Access ▪ Sharing Resources ▪ Promoting Rural Health Strengths</a:t>
            </a:r>
            <a:endParaRPr lang="en-US" sz="2000">
              <a:effectLst/>
              <a:latin typeface="Arima Madurai Black" panose="00000A00000000000000" pitchFamily="2" charset="0"/>
              <a:ea typeface="Calibri" panose="020F0502020204030204" pitchFamily="34" charset="0"/>
              <a:cs typeface="Arima Madurai Black" panose="00000A00000000000000" pitchFamily="2" charset="0"/>
            </a:endParaRPr>
          </a:p>
        </p:txBody>
      </p:sp>
    </p:spTree>
    <p:extLst>
      <p:ext uri="{BB962C8B-B14F-4D97-AF65-F5344CB8AC3E}">
        <p14:creationId xmlns:p14="http://schemas.microsoft.com/office/powerpoint/2010/main" val="871594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DE412F-DDA6-6DC0-3842-DE240E00F325}"/>
              </a:ext>
            </a:extLst>
          </p:cNvPr>
          <p:cNvSpPr>
            <a:spLocks noGrp="1"/>
          </p:cNvSpPr>
          <p:nvPr>
            <p:ph type="dt" sz="half" idx="10"/>
          </p:nvPr>
        </p:nvSpPr>
        <p:spPr/>
        <p:txBody>
          <a:bodyPr/>
          <a:lstStyle/>
          <a:p>
            <a:fld id="{E2B50643-A234-A94D-B2E5-A29A37C588B7}" type="datetime1">
              <a:rPr lang="en-US" smtClean="0"/>
              <a:t>10/9/2024</a:t>
            </a:fld>
            <a:endParaRPr lang="en-US"/>
          </a:p>
        </p:txBody>
      </p:sp>
      <p:sp>
        <p:nvSpPr>
          <p:cNvPr id="9" name="TextBox 8">
            <a:extLst>
              <a:ext uri="{FF2B5EF4-FFF2-40B4-BE49-F238E27FC236}">
                <a16:creationId xmlns:a16="http://schemas.microsoft.com/office/drawing/2014/main" id="{9313A492-FC93-56C2-4D86-70C111641317}"/>
              </a:ext>
            </a:extLst>
          </p:cNvPr>
          <p:cNvSpPr txBox="1"/>
          <p:nvPr/>
        </p:nvSpPr>
        <p:spPr>
          <a:xfrm>
            <a:off x="1473198" y="42107"/>
            <a:ext cx="10684628" cy="1083374"/>
          </a:xfrm>
          <a:prstGeom prst="rect">
            <a:avLst/>
          </a:prstGeom>
          <a:noFill/>
        </p:spPr>
        <p:txBody>
          <a:bodyPr wrap="square">
            <a:spAutoFit/>
          </a:bodyPr>
          <a:lstStyle/>
          <a:p>
            <a:pPr algn="ctr">
              <a:lnSpc>
                <a:spcPct val="115000"/>
              </a:lnSpc>
            </a:pPr>
            <a:r>
              <a:rPr lang="en-US" sz="3200" b="1">
                <a:latin typeface="Arima Madurai Medium" panose="00000600000000000000" pitchFamily="2" charset="0"/>
                <a:ea typeface="Calibri" panose="020F0502020204030204" pitchFamily="34" charset="0"/>
                <a:cs typeface="Arima Madurai Medium" panose="00000600000000000000" pitchFamily="2" charset="0"/>
              </a:rPr>
              <a:t>Eastern Dutchess Rural Health Network</a:t>
            </a:r>
            <a:endParaRPr lang="en-US" sz="2400">
              <a:latin typeface="Arima Madurai Medium" panose="00000600000000000000" pitchFamily="2" charset="0"/>
              <a:ea typeface="Calibri" panose="020F0502020204030204" pitchFamily="34" charset="0"/>
              <a:cs typeface="Arima Madurai Medium" panose="00000600000000000000" pitchFamily="2" charset="0"/>
            </a:endParaRPr>
          </a:p>
          <a:p>
            <a:pPr algn="ctr">
              <a:lnSpc>
                <a:spcPct val="115000"/>
              </a:lnSpc>
            </a:pPr>
            <a:r>
              <a:rPr lang="en-US" sz="2400">
                <a:solidFill>
                  <a:srgbClr val="0070C0"/>
                </a:solidFill>
                <a:latin typeface="Arima Madurai Medium" panose="00000600000000000000" pitchFamily="2" charset="0"/>
                <a:ea typeface="Calibri" panose="020F0502020204030204" pitchFamily="34" charset="0"/>
                <a:cs typeface="Arima Madurai Medium" panose="00000600000000000000" pitchFamily="2" charset="0"/>
              </a:rPr>
              <a:t>Increasing Access ▪ Sharing Resources ▪ Promoting Rural Health Strengths</a:t>
            </a:r>
          </a:p>
        </p:txBody>
      </p:sp>
      <p:pic>
        <p:nvPicPr>
          <p:cNvPr id="11" name="Picture 10" descr="A group of people posing for a photo&#10;&#10;Description automatically generated">
            <a:extLst>
              <a:ext uri="{FF2B5EF4-FFF2-40B4-BE49-F238E27FC236}">
                <a16:creationId xmlns:a16="http://schemas.microsoft.com/office/drawing/2014/main" id="{75C10880-18B4-3751-8166-FDECB524243E}"/>
              </a:ext>
            </a:extLst>
          </p:cNvPr>
          <p:cNvPicPr>
            <a:picLocks noChangeAspect="1"/>
          </p:cNvPicPr>
          <p:nvPr/>
        </p:nvPicPr>
        <p:blipFill rotWithShape="1">
          <a:blip r:embed="rId3"/>
          <a:srcRect l="6602" t="16958" r="10647" b="15081"/>
          <a:stretch/>
        </p:blipFill>
        <p:spPr>
          <a:xfrm>
            <a:off x="4538896" y="1261950"/>
            <a:ext cx="7653104" cy="4713977"/>
          </a:xfrm>
          <a:prstGeom prst="rect">
            <a:avLst/>
          </a:prstGeom>
        </p:spPr>
      </p:pic>
      <p:sp>
        <p:nvSpPr>
          <p:cNvPr id="5" name="TextBox 4">
            <a:extLst>
              <a:ext uri="{FF2B5EF4-FFF2-40B4-BE49-F238E27FC236}">
                <a16:creationId xmlns:a16="http://schemas.microsoft.com/office/drawing/2014/main" id="{1209EC92-09CB-2813-5C7C-EF12ADCE9A38}"/>
              </a:ext>
            </a:extLst>
          </p:cNvPr>
          <p:cNvSpPr txBox="1"/>
          <p:nvPr/>
        </p:nvSpPr>
        <p:spPr>
          <a:xfrm>
            <a:off x="262287" y="2057286"/>
            <a:ext cx="4152696" cy="2862322"/>
          </a:xfrm>
          <a:prstGeom prst="rect">
            <a:avLst/>
          </a:prstGeom>
          <a:noFill/>
        </p:spPr>
        <p:txBody>
          <a:bodyPr wrap="square">
            <a:spAutoFit/>
          </a:bodyPr>
          <a:lstStyle/>
          <a:p>
            <a:pPr marL="285750" indent="-285750">
              <a:buFont typeface="Wingdings" panose="05000000000000000000" pitchFamily="2" charset="2"/>
              <a:buChar char="v"/>
            </a:pPr>
            <a:r>
              <a:rPr lang="en-US" sz="1800">
                <a:effectLst/>
                <a:latin typeface="Calibri" panose="020F0502020204030204" pitchFamily="34" charset="0"/>
                <a:ea typeface="Calibri" panose="020F0502020204030204" pitchFamily="34" charset="0"/>
                <a:cs typeface="Times New Roman" panose="02020603050405020304" pitchFamily="18" charset="0"/>
              </a:rPr>
              <a:t>SRH is the lead agency for EDRHN  with 4 subcontractors.</a:t>
            </a:r>
          </a:p>
          <a:p>
            <a:pPr marL="285750" indent="-285750">
              <a:buFont typeface="Wingdings" panose="05000000000000000000" pitchFamily="2" charset="2"/>
              <a:buChar char="v"/>
            </a:pPr>
            <a:endParaRPr lang="en-US">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v"/>
            </a:pPr>
            <a:r>
              <a:rPr lang="en-US" sz="1800">
                <a:effectLst/>
                <a:latin typeface="Calibri" panose="020F0502020204030204" pitchFamily="34" charset="0"/>
                <a:ea typeface="Calibri" panose="020F0502020204030204" pitchFamily="34" charset="0"/>
                <a:cs typeface="Times New Roman" panose="02020603050405020304" pitchFamily="18" charset="0"/>
              </a:rPr>
              <a:t>The Network convenes five times a year with representatives from 25 + institutions in attendance. </a:t>
            </a:r>
          </a:p>
          <a:p>
            <a:pPr marL="285750" indent="-285750">
              <a:buFont typeface="Wingdings" panose="05000000000000000000" pitchFamily="2" charset="2"/>
              <a:buChar char="v"/>
            </a:pPr>
            <a:endParaRPr lang="en-US">
              <a:latin typeface="Calibri" panose="020F0502020204030204" pitchFamily="34" charset="0"/>
              <a:cs typeface="Times New Roman" panose="02020603050405020304" pitchFamily="18" charset="0"/>
            </a:endParaRPr>
          </a:p>
          <a:p>
            <a:pPr marL="285750" indent="-285750">
              <a:buFont typeface="Wingdings" panose="05000000000000000000" pitchFamily="2" charset="2"/>
              <a:buChar char="v"/>
            </a:pPr>
            <a:r>
              <a:rPr lang="en-US">
                <a:latin typeface="Calibri" panose="020F0502020204030204" pitchFamily="34" charset="0"/>
                <a:cs typeface="Times New Roman" panose="02020603050405020304" pitchFamily="18" charset="0"/>
              </a:rPr>
              <a:t>Periodic workgroups manage community events &amp; coordinate trainings. </a:t>
            </a:r>
            <a:endParaRPr lang="en-US"/>
          </a:p>
        </p:txBody>
      </p:sp>
    </p:spTree>
    <p:extLst>
      <p:ext uri="{BB962C8B-B14F-4D97-AF65-F5344CB8AC3E}">
        <p14:creationId xmlns:p14="http://schemas.microsoft.com/office/powerpoint/2010/main" val="3602893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83E712-ECDF-F228-BE29-A535011EA57A}"/>
              </a:ext>
            </a:extLst>
          </p:cNvPr>
          <p:cNvSpPr>
            <a:spLocks noGrp="1"/>
          </p:cNvSpPr>
          <p:nvPr>
            <p:ph type="title"/>
          </p:nvPr>
        </p:nvSpPr>
        <p:spPr>
          <a:xfrm>
            <a:off x="7390262" y="741391"/>
            <a:ext cx="4058950" cy="1616203"/>
          </a:xfrm>
        </p:spPr>
        <p:txBody>
          <a:bodyPr vert="horz" lIns="91440" tIns="45720" rIns="91440" bIns="45720" rtlCol="0" anchor="b">
            <a:normAutofit/>
          </a:bodyPr>
          <a:lstStyle/>
          <a:p>
            <a:r>
              <a:rPr lang="en-US" sz="3200">
                <a:solidFill>
                  <a:schemeClr val="tx1"/>
                </a:solidFill>
                <a:latin typeface="Arima Madurai Black" panose="00000A00000000000000" pitchFamily="2" charset="0"/>
                <a:cs typeface="Arima Madurai Black" panose="00000A00000000000000" pitchFamily="2" charset="0"/>
              </a:rPr>
              <a:t>Problems &amp; Puzzles</a:t>
            </a:r>
          </a:p>
        </p:txBody>
      </p:sp>
      <p:pic>
        <p:nvPicPr>
          <p:cNvPr id="4" name="Picture 3" descr="A group of hands holding a puzzle&#10;&#10;Description automatically generated">
            <a:extLst>
              <a:ext uri="{FF2B5EF4-FFF2-40B4-BE49-F238E27FC236}">
                <a16:creationId xmlns:a16="http://schemas.microsoft.com/office/drawing/2014/main" id="{F3568370-C25C-839C-4F9F-10F047ED62FF}"/>
              </a:ext>
            </a:extLst>
          </p:cNvPr>
          <p:cNvPicPr>
            <a:picLocks noChangeAspect="1"/>
          </p:cNvPicPr>
          <p:nvPr/>
        </p:nvPicPr>
        <p:blipFill>
          <a:blip r:embed="rId3"/>
          <a:srcRect l="19520" r="19865"/>
          <a:stretch/>
        </p:blipFill>
        <p:spPr>
          <a:xfrm>
            <a:off x="20" y="10"/>
            <a:ext cx="7390243" cy="6857990"/>
          </a:xfrm>
          <a:prstGeom prst="rect">
            <a:avLst/>
          </a:prstGeom>
        </p:spPr>
      </p:pic>
      <p:sp>
        <p:nvSpPr>
          <p:cNvPr id="36" name="Rectangle 35">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Rectangle 36">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 name="TextBox 4">
            <a:extLst>
              <a:ext uri="{FF2B5EF4-FFF2-40B4-BE49-F238E27FC236}">
                <a16:creationId xmlns:a16="http://schemas.microsoft.com/office/drawing/2014/main" id="{F590100B-2824-2CB7-42CF-A2C3DDBB1F47}"/>
              </a:ext>
            </a:extLst>
          </p:cNvPr>
          <p:cNvSpPr txBox="1"/>
          <p:nvPr/>
        </p:nvSpPr>
        <p:spPr>
          <a:xfrm>
            <a:off x="7563776" y="2788686"/>
            <a:ext cx="4208224" cy="342344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228600">
              <a:lnSpc>
                <a:spcPct val="90000"/>
              </a:lnSpc>
              <a:spcAft>
                <a:spcPts val="600"/>
              </a:spcAft>
              <a:buFont typeface="Arial" panose="020B0604020202020204" pitchFamily="34" charset="0"/>
              <a:buChar char="•"/>
            </a:pPr>
            <a:r>
              <a:rPr lang="en-US" sz="2000">
                <a:latin typeface="Arima Madurai Black" panose="00000A00000000000000" pitchFamily="2" charset="0"/>
                <a:cs typeface="Arima Madurai Black" panose="00000A00000000000000" pitchFamily="2" charset="0"/>
              </a:rPr>
              <a:t>Problems are like puzzle pieces for curious minds.</a:t>
            </a:r>
          </a:p>
          <a:p>
            <a:pPr marL="342900" indent="-228600">
              <a:lnSpc>
                <a:spcPct val="90000"/>
              </a:lnSpc>
              <a:spcAft>
                <a:spcPts val="600"/>
              </a:spcAft>
              <a:buFont typeface="Arial" panose="020B0604020202020204" pitchFamily="34" charset="0"/>
              <a:buChar char="•"/>
            </a:pPr>
            <a:endParaRPr lang="en-US" sz="2000">
              <a:latin typeface="Arima Madurai Black" panose="00000A00000000000000" pitchFamily="2" charset="0"/>
              <a:cs typeface="Arima Madurai Black" panose="00000A00000000000000" pitchFamily="2" charset="0"/>
            </a:endParaRP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endParaRPr lang="en-US" sz="2000"/>
          </a:p>
        </p:txBody>
      </p:sp>
      <p:sp>
        <p:nvSpPr>
          <p:cNvPr id="2" name="Date Placeholder 1">
            <a:extLst>
              <a:ext uri="{FF2B5EF4-FFF2-40B4-BE49-F238E27FC236}">
                <a16:creationId xmlns:a16="http://schemas.microsoft.com/office/drawing/2014/main" id="{436FA5AB-5A30-0549-05E4-1195CC0C219C}"/>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E2B50643-A234-A94D-B2E5-A29A37C588B7}" type="datetime1">
              <a:rPr lang="en-US" sz="1200" smtClean="0">
                <a:solidFill>
                  <a:srgbClr val="FFFFFF"/>
                </a:solidFill>
                <a:latin typeface="Calibri" panose="020F0502020204030204"/>
              </a:rPr>
              <a:pPr>
                <a:spcAft>
                  <a:spcPts val="600"/>
                </a:spcAft>
                <a:defRPr/>
              </a:pPr>
              <a:t>10/9/2024</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254294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7B202B-E393-6C74-BA9F-527858512E67}"/>
              </a:ext>
            </a:extLst>
          </p:cNvPr>
          <p:cNvSpPr>
            <a:spLocks noGrp="1"/>
          </p:cNvSpPr>
          <p:nvPr>
            <p:ph type="dt" sz="half" idx="10"/>
          </p:nvPr>
        </p:nvSpPr>
        <p:spPr/>
        <p:txBody>
          <a:bodyPr/>
          <a:lstStyle/>
          <a:p>
            <a:fld id="{C22F059C-D428-7E42-8D04-BDA2AABB60BA}" type="datetime1">
              <a:rPr lang="en-US" smtClean="0"/>
              <a:t>10/9/2024</a:t>
            </a:fld>
            <a:endParaRPr lang="en-US"/>
          </a:p>
        </p:txBody>
      </p:sp>
      <p:sp>
        <p:nvSpPr>
          <p:cNvPr id="3" name="Title 2">
            <a:extLst>
              <a:ext uri="{FF2B5EF4-FFF2-40B4-BE49-F238E27FC236}">
                <a16:creationId xmlns:a16="http://schemas.microsoft.com/office/drawing/2014/main" id="{45330484-EC38-31E3-B931-2129BEECCF9E}"/>
              </a:ext>
            </a:extLst>
          </p:cNvPr>
          <p:cNvSpPr>
            <a:spLocks noGrp="1"/>
          </p:cNvSpPr>
          <p:nvPr>
            <p:ph type="title" idx="4294967295"/>
          </p:nvPr>
        </p:nvSpPr>
        <p:spPr>
          <a:xfrm>
            <a:off x="1473198" y="585064"/>
            <a:ext cx="9802089" cy="501619"/>
          </a:xfrm>
        </p:spPr>
        <p:txBody>
          <a:bodyPr/>
          <a:lstStyle/>
          <a:p>
            <a:pPr algn="ctr"/>
            <a:r>
              <a:rPr lang="en-US" sz="4000"/>
              <a:t>Rural Food Desert in Eastern Dutchess </a:t>
            </a:r>
          </a:p>
        </p:txBody>
      </p:sp>
      <p:graphicFrame>
        <p:nvGraphicFramePr>
          <p:cNvPr id="9" name="TextBox 3">
            <a:extLst>
              <a:ext uri="{FF2B5EF4-FFF2-40B4-BE49-F238E27FC236}">
                <a16:creationId xmlns:a16="http://schemas.microsoft.com/office/drawing/2014/main" id="{81A97298-6644-3CB1-51E8-D3AAC8C406F4}"/>
              </a:ext>
            </a:extLst>
          </p:cNvPr>
          <p:cNvGraphicFramePr/>
          <p:nvPr>
            <p:extLst>
              <p:ext uri="{D42A27DB-BD31-4B8C-83A1-F6EECF244321}">
                <p14:modId xmlns:p14="http://schemas.microsoft.com/office/powerpoint/2010/main" val="1017981616"/>
              </p:ext>
            </p:extLst>
          </p:nvPr>
        </p:nvGraphicFramePr>
        <p:xfrm>
          <a:off x="354247" y="1524000"/>
          <a:ext cx="5261461" cy="4247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CD85A8B-331D-1EA9-2511-300BCF0727F4}"/>
              </a:ext>
            </a:extLst>
          </p:cNvPr>
          <p:cNvSpPr txBox="1"/>
          <p:nvPr/>
        </p:nvSpPr>
        <p:spPr>
          <a:xfrm>
            <a:off x="5681709" y="1324522"/>
            <a:ext cx="6510291" cy="4923271"/>
          </a:xfrm>
          <a:prstGeom prst="rect">
            <a:avLst/>
          </a:prstGeom>
          <a:noFill/>
        </p:spPr>
        <p:txBody>
          <a:bodyPr wrap="square">
            <a:spAutoFit/>
          </a:bodyPr>
          <a:lstStyle/>
          <a:p>
            <a:pPr marL="0" marR="0">
              <a:lnSpc>
                <a:spcPct val="107000"/>
              </a:lnSpc>
              <a:spcBef>
                <a:spcPts val="0"/>
              </a:spcBef>
              <a:spcAft>
                <a:spcPts val="800"/>
              </a:spcAft>
            </a:pPr>
            <a:r>
              <a:rPr lang="en-US" sz="1800" b="1" kern="100">
                <a:effectLst/>
                <a:latin typeface="Calibri" panose="020F0502020204030204" pitchFamily="34" charset="0"/>
                <a:ea typeface="Aptos" panose="020B0004020202020204" pitchFamily="34" charset="0"/>
                <a:cs typeface="Times New Roman" panose="02020603050405020304" pitchFamily="18" charset="0"/>
              </a:rPr>
              <a:t>Cornell Cooperative Ext/ SNAP Program Nutrition Educators</a:t>
            </a:r>
            <a:endParaRPr lang="en-US" sz="1600" b="1" kern="100">
              <a:effectLst/>
              <a:latin typeface="Aptos" panose="020B0004020202020204" pitchFamily="34" charset="0"/>
              <a:ea typeface="Aptos" panose="020B0004020202020204" pitchFamily="34" charset="0"/>
              <a:cs typeface="Times New Roman" panose="02020603050405020304" pitchFamily="18" charset="0"/>
            </a:endParaRPr>
          </a:p>
          <a:p>
            <a:pPr marR="0" lvl="0">
              <a:spcBef>
                <a:spcPts val="0"/>
              </a:spcBef>
              <a:spcAft>
                <a:spcPts val="0"/>
              </a:spcAft>
            </a:pPr>
            <a:r>
              <a:rPr lang="en-US" sz="1800">
                <a:solidFill>
                  <a:srgbClr val="212121"/>
                </a:solidFill>
                <a:effectLst/>
                <a:latin typeface="Calibri" panose="020F0502020204030204" pitchFamily="34" charset="0"/>
                <a:ea typeface="Aptos" panose="020B0004020202020204" pitchFamily="34" charset="0"/>
                <a:cs typeface="Aptos" panose="020B0004020202020204" pitchFamily="34" charset="0"/>
              </a:rPr>
              <a:t>“</a:t>
            </a:r>
            <a:r>
              <a:rPr lang="en-US" sz="1800" i="1">
                <a:solidFill>
                  <a:srgbClr val="212121"/>
                </a:solidFill>
                <a:effectLst/>
                <a:latin typeface="Calibri" panose="020F0502020204030204" pitchFamily="34" charset="0"/>
                <a:ea typeface="Aptos" panose="020B0004020202020204" pitchFamily="34" charset="0"/>
                <a:cs typeface="Aptos" panose="020B0004020202020204" pitchFamily="34" charset="0"/>
              </a:rPr>
              <a:t>The ED community never had many opportunities for grocery stores since I have been at CCE, but as the ones there began to close, it led to the area becoming a rural food desert</a:t>
            </a:r>
            <a:r>
              <a:rPr lang="en-US" sz="1800">
                <a:solidFill>
                  <a:srgbClr val="212121"/>
                </a:solidFill>
                <a:effectLst/>
                <a:latin typeface="Calibri" panose="020F0502020204030204" pitchFamily="34" charset="0"/>
                <a:ea typeface="Aptos" panose="020B0004020202020204" pitchFamily="34" charset="0"/>
                <a:cs typeface="Aptos" panose="020B0004020202020204" pitchFamily="34" charset="0"/>
              </a:rPr>
              <a:t>”.</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a:solidFill>
                  <a:srgbClr val="212121"/>
                </a:solidFill>
                <a:effectLst/>
                <a:latin typeface="Calibri" panose="020F0502020204030204" pitchFamily="34"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R="0" lvl="0">
              <a:spcBef>
                <a:spcPts val="0"/>
              </a:spcBef>
              <a:spcAft>
                <a:spcPts val="0"/>
              </a:spcAft>
            </a:pPr>
            <a:endParaRPr lang="en-US" sz="1800" b="1">
              <a:solidFill>
                <a:srgbClr val="212121"/>
              </a:solidFill>
              <a:effectLst/>
              <a:latin typeface="Calibri" panose="020F0502020204030204" pitchFamily="34" charset="0"/>
              <a:ea typeface="Aptos" panose="020B0004020202020204" pitchFamily="34" charset="0"/>
              <a:cs typeface="Aptos" panose="020B0004020202020204" pitchFamily="34" charset="0"/>
            </a:endParaRPr>
          </a:p>
          <a:p>
            <a:pPr marR="0" lvl="0">
              <a:spcBef>
                <a:spcPts val="0"/>
              </a:spcBef>
              <a:spcAft>
                <a:spcPts val="0"/>
              </a:spcAft>
            </a:pPr>
            <a:endParaRPr lang="en-US" b="1">
              <a:solidFill>
                <a:srgbClr val="212121"/>
              </a:solidFill>
              <a:latin typeface="Calibri" panose="020F0502020204030204" pitchFamily="34" charset="0"/>
              <a:ea typeface="Aptos" panose="020B0004020202020204" pitchFamily="34" charset="0"/>
              <a:cs typeface="Aptos" panose="020B0004020202020204" pitchFamily="34" charset="0"/>
            </a:endParaRPr>
          </a:p>
          <a:p>
            <a:pPr marR="0" lvl="0">
              <a:spcBef>
                <a:spcPts val="0"/>
              </a:spcBef>
              <a:spcAft>
                <a:spcPts val="0"/>
              </a:spcAft>
            </a:pPr>
            <a:endParaRPr lang="en-US" sz="1800" b="1">
              <a:solidFill>
                <a:srgbClr val="212121"/>
              </a:solidFill>
              <a:effectLst/>
              <a:latin typeface="Calibri" panose="020F0502020204030204" pitchFamily="34" charset="0"/>
              <a:ea typeface="Aptos" panose="020B0004020202020204" pitchFamily="34" charset="0"/>
              <a:cs typeface="Aptos" panose="020B0004020202020204" pitchFamily="34" charset="0"/>
            </a:endParaRPr>
          </a:p>
          <a:p>
            <a:pPr marR="0" lvl="0">
              <a:spcBef>
                <a:spcPts val="0"/>
              </a:spcBef>
              <a:spcAft>
                <a:spcPts val="0"/>
              </a:spcAft>
            </a:pPr>
            <a:endParaRPr lang="en-US" b="1">
              <a:solidFill>
                <a:srgbClr val="212121"/>
              </a:solidFill>
              <a:latin typeface="Calibri" panose="020F0502020204030204" pitchFamily="34" charset="0"/>
              <a:ea typeface="Aptos" panose="020B0004020202020204" pitchFamily="34" charset="0"/>
              <a:cs typeface="Aptos" panose="020B0004020202020204" pitchFamily="34" charset="0"/>
            </a:endParaRPr>
          </a:p>
          <a:p>
            <a:pPr marR="0" lvl="0">
              <a:spcBef>
                <a:spcPts val="0"/>
              </a:spcBef>
              <a:spcAft>
                <a:spcPts val="0"/>
              </a:spcAft>
            </a:pPr>
            <a:endParaRPr lang="en-US" sz="1800" b="1">
              <a:solidFill>
                <a:srgbClr val="212121"/>
              </a:solidFill>
              <a:effectLst/>
              <a:latin typeface="Calibri" panose="020F0502020204030204" pitchFamily="34" charset="0"/>
              <a:ea typeface="Aptos" panose="020B0004020202020204" pitchFamily="34" charset="0"/>
              <a:cs typeface="Aptos" panose="020B0004020202020204" pitchFamily="34" charset="0"/>
            </a:endParaRPr>
          </a:p>
          <a:p>
            <a:pPr marR="0" lvl="0">
              <a:spcBef>
                <a:spcPts val="0"/>
              </a:spcBef>
              <a:spcAft>
                <a:spcPts val="0"/>
              </a:spcAft>
            </a:pPr>
            <a:endParaRPr lang="en-US" sz="1800" b="1">
              <a:solidFill>
                <a:srgbClr val="212121"/>
              </a:solidFill>
              <a:effectLst/>
              <a:latin typeface="Calibri" panose="020F0502020204030204" pitchFamily="34" charset="0"/>
              <a:ea typeface="Aptos" panose="020B0004020202020204" pitchFamily="34" charset="0"/>
              <a:cs typeface="Aptos" panose="020B0004020202020204" pitchFamily="34" charset="0"/>
            </a:endParaRPr>
          </a:p>
          <a:p>
            <a:pPr marR="0" lvl="0">
              <a:spcBef>
                <a:spcPts val="0"/>
              </a:spcBef>
              <a:spcAft>
                <a:spcPts val="0"/>
              </a:spcAft>
            </a:pPr>
            <a:r>
              <a:rPr lang="en-US" sz="1800" b="1">
                <a:solidFill>
                  <a:srgbClr val="212121"/>
                </a:solidFill>
                <a:effectLst/>
                <a:latin typeface="Calibri" panose="020F0502020204030204" pitchFamily="34" charset="0"/>
                <a:ea typeface="Aptos" panose="020B0004020202020204" pitchFamily="34" charset="0"/>
                <a:cs typeface="Aptos" panose="020B0004020202020204" pitchFamily="34" charset="0"/>
              </a:rPr>
              <a:t>What are you observing – how are these changes impacting families you serve</a:t>
            </a:r>
            <a:r>
              <a:rPr lang="en-US" sz="1800" b="1" i="1">
                <a:solidFill>
                  <a:srgbClr val="212121"/>
                </a:solidFill>
                <a:effectLst/>
                <a:latin typeface="Calibri" panose="020F0502020204030204" pitchFamily="34" charset="0"/>
                <a:ea typeface="Aptos" panose="020B0004020202020204" pitchFamily="34" charset="0"/>
                <a:cs typeface="Aptos" panose="020B0004020202020204" pitchFamily="34" charset="0"/>
              </a:rPr>
              <a:t>?   “</a:t>
            </a:r>
            <a:r>
              <a:rPr lang="en-US" sz="1800" i="1">
                <a:solidFill>
                  <a:srgbClr val="212121"/>
                </a:solidFill>
                <a:effectLst/>
                <a:latin typeface="Calibri" panose="020F0502020204030204" pitchFamily="34" charset="0"/>
                <a:ea typeface="Aptos" panose="020B0004020202020204" pitchFamily="34" charset="0"/>
                <a:cs typeface="Aptos" panose="020B0004020202020204" pitchFamily="34" charset="0"/>
              </a:rPr>
              <a:t>Over the last couple of years, I have heard from more families that they are using food pantries and shopping at dollar stores to get food for their families. There are farms in the area that supply area farmer’s markets with produce. Unfortunately, low-income families don’t feel like they belong there.”</a:t>
            </a:r>
            <a:endParaRPr lang="en-US" sz="1800" i="1">
              <a:effectLst/>
              <a:latin typeface="Aptos" panose="020B0004020202020204" pitchFamily="34" charset="0"/>
              <a:ea typeface="Aptos" panose="020B0004020202020204" pitchFamily="34" charset="0"/>
              <a:cs typeface="Aptos" panose="020B0004020202020204" pitchFamily="34" charset="0"/>
            </a:endParaRPr>
          </a:p>
        </p:txBody>
      </p:sp>
      <p:pic>
        <p:nvPicPr>
          <p:cNvPr id="7" name="Picture 6">
            <a:extLst>
              <a:ext uri="{FF2B5EF4-FFF2-40B4-BE49-F238E27FC236}">
                <a16:creationId xmlns:a16="http://schemas.microsoft.com/office/drawing/2014/main" id="{D27E273A-1FB2-AA13-1411-9A5540684052}"/>
              </a:ext>
            </a:extLst>
          </p:cNvPr>
          <p:cNvPicPr>
            <a:picLocks noChangeAspect="1"/>
          </p:cNvPicPr>
          <p:nvPr/>
        </p:nvPicPr>
        <p:blipFill>
          <a:blip r:embed="rId8"/>
          <a:stretch>
            <a:fillRect/>
          </a:stretch>
        </p:blipFill>
        <p:spPr>
          <a:xfrm>
            <a:off x="8616521" y="2406540"/>
            <a:ext cx="2868199" cy="2044920"/>
          </a:xfrm>
          <a:prstGeom prst="rect">
            <a:avLst/>
          </a:prstGeom>
        </p:spPr>
      </p:pic>
    </p:spTree>
    <p:extLst>
      <p:ext uri="{BB962C8B-B14F-4D97-AF65-F5344CB8AC3E}">
        <p14:creationId xmlns:p14="http://schemas.microsoft.com/office/powerpoint/2010/main" val="2344980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8C1964-7394-8903-1A4F-42DD411DEC4C}"/>
              </a:ext>
            </a:extLst>
          </p:cNvPr>
          <p:cNvSpPr>
            <a:spLocks noGrp="1"/>
          </p:cNvSpPr>
          <p:nvPr>
            <p:ph type="ctrTitle"/>
          </p:nvPr>
        </p:nvSpPr>
        <p:spPr>
          <a:xfrm>
            <a:off x="4128368" y="4921823"/>
            <a:ext cx="4937937" cy="1147150"/>
          </a:xfrm>
        </p:spPr>
        <p:txBody>
          <a:bodyPr anchor="t">
            <a:normAutofit/>
          </a:bodyPr>
          <a:lstStyle/>
          <a:p>
            <a:r>
              <a:rPr lang="en-US"/>
              <a:t>EDRHN Retrospect</a:t>
            </a:r>
          </a:p>
        </p:txBody>
      </p:sp>
      <p:sp>
        <p:nvSpPr>
          <p:cNvPr id="80" name="Freeform: Shape 79">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112CAEA-061E-5DFD-7EE0-1827D37EF16B}"/>
              </a:ext>
            </a:extLst>
          </p:cNvPr>
          <p:cNvPicPr>
            <a:picLocks noChangeAspect="1"/>
          </p:cNvPicPr>
          <p:nvPr/>
        </p:nvPicPr>
        <p:blipFill>
          <a:blip r:embed="rId3"/>
          <a:srcRect t="16851" r="-1" b="5294"/>
          <a:stretch/>
        </p:blipFill>
        <p:spPr>
          <a:xfrm>
            <a:off x="1207457" y="5996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27" name="Picture 26">
            <a:extLst>
              <a:ext uri="{FF2B5EF4-FFF2-40B4-BE49-F238E27FC236}">
                <a16:creationId xmlns:a16="http://schemas.microsoft.com/office/drawing/2014/main" id="{3E33204C-8297-CFA1-16A7-DDF19939631D}"/>
              </a:ext>
            </a:extLst>
          </p:cNvPr>
          <p:cNvPicPr>
            <a:picLocks noChangeAspect="1"/>
          </p:cNvPicPr>
          <p:nvPr/>
        </p:nvPicPr>
        <p:blipFill>
          <a:blip r:embed="rId4"/>
          <a:srcRect l="3852" r="18142" b="2"/>
          <a:stretch/>
        </p:blipFill>
        <p:spPr>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84" name="Oval 83">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9224D5E6-2A1D-506B-6130-DE22708671F3}"/>
              </a:ext>
            </a:extLst>
          </p:cNvPr>
          <p:cNvPicPr>
            <a:picLocks noChangeAspect="1"/>
          </p:cNvPicPr>
          <p:nvPr/>
        </p:nvPicPr>
        <p:blipFill>
          <a:blip r:embed="rId5"/>
          <a:srcRect l="15620" r="9387" b="9"/>
          <a:stretch/>
        </p:blipFill>
        <p:spPr>
          <a:xfrm>
            <a:off x="3564637" y="2307392"/>
            <a:ext cx="2521790" cy="2521790"/>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p:spPr>
      </p:pic>
      <p:pic>
        <p:nvPicPr>
          <p:cNvPr id="41" name="Picture 40" descr="A group of people at a table&#10;&#10;Description automatically generated">
            <a:extLst>
              <a:ext uri="{FF2B5EF4-FFF2-40B4-BE49-F238E27FC236}">
                <a16:creationId xmlns:a16="http://schemas.microsoft.com/office/drawing/2014/main" id="{580FC365-CDB5-FB6D-BFAB-B931F18399D3}"/>
              </a:ext>
            </a:extLst>
          </p:cNvPr>
          <p:cNvPicPr>
            <a:picLocks noChangeAspect="1"/>
          </p:cNvPicPr>
          <p:nvPr/>
        </p:nvPicPr>
        <p:blipFill>
          <a:blip r:embed="rId6"/>
          <a:srcRect l="8316" r="16686" b="3"/>
          <a:stretch/>
        </p:blipFill>
        <p:spPr>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88" name="Freeform: Shape 87">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9D81BC-15B2-BABF-02B9-EA5A354C489B}"/>
              </a:ext>
            </a:extLst>
          </p:cNvPr>
          <p:cNvPicPr>
            <a:picLocks noChangeAspect="1"/>
          </p:cNvPicPr>
          <p:nvPr/>
        </p:nvPicPr>
        <p:blipFill>
          <a:blip r:embed="rId7"/>
          <a:srcRect r="3273" b="3"/>
          <a:stretch/>
        </p:blipFill>
        <p:spPr>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90" name="Freeform: Shape 89">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erson and child in a garden&#10;&#10;Description automatically generated">
            <a:extLst>
              <a:ext uri="{FF2B5EF4-FFF2-40B4-BE49-F238E27FC236}">
                <a16:creationId xmlns:a16="http://schemas.microsoft.com/office/drawing/2014/main" id="{725F2BAD-4E1D-1656-4CCD-16B47E15F905}"/>
              </a:ext>
            </a:extLst>
          </p:cNvPr>
          <p:cNvPicPr>
            <a:picLocks noChangeAspect="1"/>
          </p:cNvPicPr>
          <p:nvPr/>
        </p:nvPicPr>
        <p:blipFill>
          <a:blip r:embed="rId8"/>
          <a:srcRect l="4514" r="28237" b="2"/>
          <a:stretch/>
        </p:blipFill>
        <p:spPr>
          <a:xfrm>
            <a:off x="9363234"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6884846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8CAE-49CF-1CD5-6C8C-25A9E2AAD11D}"/>
              </a:ext>
            </a:extLst>
          </p:cNvPr>
          <p:cNvSpPr>
            <a:spLocks noGrp="1"/>
          </p:cNvSpPr>
          <p:nvPr>
            <p:ph type="title"/>
          </p:nvPr>
        </p:nvSpPr>
        <p:spPr>
          <a:xfrm>
            <a:off x="6096001" y="2303537"/>
            <a:ext cx="4054764" cy="720164"/>
          </a:xfrm>
        </p:spPr>
        <p:txBody>
          <a:bodyPr vert="horz" lIns="91440" tIns="45720" rIns="91440" bIns="45720" rtlCol="0" anchor="t">
            <a:normAutofit fontScale="90000"/>
          </a:bodyPr>
          <a:lstStyle/>
          <a:p>
            <a:r>
              <a:rPr lang="en-US" sz="3200" kern="1200">
                <a:solidFill>
                  <a:schemeClr val="tx1"/>
                </a:solidFill>
                <a:latin typeface="Arima Madurai Black" panose="00000A00000000000000" pitchFamily="2" charset="0"/>
                <a:cs typeface="Arima Madurai Black" panose="00000A00000000000000" pitchFamily="2" charset="0"/>
              </a:rPr>
              <a:t>Amenia Community Garden Project (CGP)</a:t>
            </a:r>
          </a:p>
        </p:txBody>
      </p:sp>
      <p:pic>
        <p:nvPicPr>
          <p:cNvPr id="6" name="Picture 5" descr="A person and child in a garden&#10;&#10;Description automatically generated">
            <a:extLst>
              <a:ext uri="{FF2B5EF4-FFF2-40B4-BE49-F238E27FC236}">
                <a16:creationId xmlns:a16="http://schemas.microsoft.com/office/drawing/2014/main" id="{03C0AFBC-259F-8426-6C20-D821995B3303}"/>
              </a:ext>
            </a:extLst>
          </p:cNvPr>
          <p:cNvPicPr>
            <a:picLocks noChangeAspect="1"/>
          </p:cNvPicPr>
          <p:nvPr/>
        </p:nvPicPr>
        <p:blipFill>
          <a:blip r:embed="rId3"/>
          <a:srcRect t="15095"/>
          <a:stretch/>
        </p:blipFill>
        <p:spPr>
          <a:xfrm>
            <a:off x="-2" y="10"/>
            <a:ext cx="6096002" cy="3428990"/>
          </a:xfrm>
          <a:prstGeom prst="rect">
            <a:avLst/>
          </a:prstGeom>
        </p:spPr>
      </p:pic>
      <p:pic>
        <p:nvPicPr>
          <p:cNvPr id="8" name="Picture 7" descr="A group of people working in a garden&#10;&#10;Description automatically generated">
            <a:extLst>
              <a:ext uri="{FF2B5EF4-FFF2-40B4-BE49-F238E27FC236}">
                <a16:creationId xmlns:a16="http://schemas.microsoft.com/office/drawing/2014/main" id="{72504480-1D04-B8B2-EC9F-8626CD8ACB78}"/>
              </a:ext>
            </a:extLst>
          </p:cNvPr>
          <p:cNvPicPr>
            <a:picLocks noChangeAspect="1"/>
          </p:cNvPicPr>
          <p:nvPr/>
        </p:nvPicPr>
        <p:blipFill>
          <a:blip r:embed="rId4"/>
          <a:srcRect t="14354" b="740"/>
          <a:stretch/>
        </p:blipFill>
        <p:spPr>
          <a:xfrm>
            <a:off x="5465154" y="3172690"/>
            <a:ext cx="6551643" cy="3685299"/>
          </a:xfrm>
          <a:prstGeom prst="rect">
            <a:avLst/>
          </a:prstGeom>
        </p:spPr>
      </p:pic>
      <p:grpSp>
        <p:nvGrpSpPr>
          <p:cNvPr id="13" name="Group 12">
            <a:extLst>
              <a:ext uri="{FF2B5EF4-FFF2-40B4-BE49-F238E27FC236}">
                <a16:creationId xmlns:a16="http://schemas.microsoft.com/office/drawing/2014/main" id="{AC8DF490-C22A-F953-E1C7-B9B4B37FD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367319"/>
            <a:ext cx="12192000" cy="123363"/>
            <a:chOff x="876692" y="4888672"/>
            <a:chExt cx="10439007" cy="123363"/>
          </a:xfrm>
        </p:grpSpPr>
        <p:sp>
          <p:nvSpPr>
            <p:cNvPr id="14" name="Rectangle 13">
              <a:extLst>
                <a:ext uri="{FF2B5EF4-FFF2-40B4-BE49-F238E27FC236}">
                  <a16:creationId xmlns:a16="http://schemas.microsoft.com/office/drawing/2014/main" id="{B0E046CD-C684-7EEC-3D0B-B8BED646E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515" y="-269151"/>
              <a:ext cx="123362" cy="10439007"/>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64D758-5833-C33E-2DC2-75925B9F0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719273" y="2415609"/>
              <a:ext cx="123362" cy="506949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706D126-4202-3B64-D27C-829E409311B3}"/>
              </a:ext>
            </a:extLst>
          </p:cNvPr>
          <p:cNvSpPr txBox="1"/>
          <p:nvPr/>
        </p:nvSpPr>
        <p:spPr>
          <a:xfrm>
            <a:off x="6234543" y="3685309"/>
            <a:ext cx="6096001" cy="2900218"/>
          </a:xfrm>
          <a:prstGeom prst="rect">
            <a:avLst/>
          </a:prstGeom>
        </p:spPr>
        <p:txBody>
          <a:bodyPr vert="horz" lIns="91440" tIns="45720" rIns="91440" bIns="45720" rtlCol="0" anchor="t">
            <a:normAutofit/>
          </a:bodyPr>
          <a:lstStyle/>
          <a:p>
            <a:pPr marL="285750" marR="0" lvl="0" indent="-228600">
              <a:lnSpc>
                <a:spcPct val="90000"/>
              </a:lnSpc>
              <a:spcBef>
                <a:spcPts val="0"/>
              </a:spcBef>
              <a:spcAft>
                <a:spcPts val="600"/>
              </a:spcAft>
              <a:buFont typeface="Arial" panose="020B0604020202020204" pitchFamily="34" charset="0"/>
              <a:buChar char="•"/>
            </a:pPr>
            <a:endParaRPr lang="en-US" sz="1400">
              <a:latin typeface="Arima Madurai ExtraLight" panose="00000300000000000000" pitchFamily="2" charset="0"/>
              <a:cs typeface="Arima Madurai ExtraLight" panose="00000300000000000000" pitchFamily="2" charset="0"/>
            </a:endParaRPr>
          </a:p>
        </p:txBody>
      </p:sp>
      <p:sp>
        <p:nvSpPr>
          <p:cNvPr id="10" name="TextBox 9">
            <a:extLst>
              <a:ext uri="{FF2B5EF4-FFF2-40B4-BE49-F238E27FC236}">
                <a16:creationId xmlns:a16="http://schemas.microsoft.com/office/drawing/2014/main" id="{EF106FE2-6450-5E5A-41B7-5176E50D5B43}"/>
              </a:ext>
            </a:extLst>
          </p:cNvPr>
          <p:cNvSpPr txBox="1"/>
          <p:nvPr/>
        </p:nvSpPr>
        <p:spPr>
          <a:xfrm>
            <a:off x="6096000" y="139043"/>
            <a:ext cx="5920797" cy="2324482"/>
          </a:xfrm>
          <a:prstGeom prst="rect">
            <a:avLst/>
          </a:prstGeom>
          <a:noFill/>
        </p:spPr>
        <p:txBody>
          <a:bodyPr wrap="square">
            <a:spAutoFit/>
          </a:bodyPr>
          <a:lstStyle/>
          <a:p>
            <a:pPr marL="285750" marR="0" lvl="0" indent="-228600">
              <a:lnSpc>
                <a:spcPct val="90000"/>
              </a:lnSpc>
              <a:spcBef>
                <a:spcPts val="0"/>
              </a:spcBef>
              <a:spcAft>
                <a:spcPts val="600"/>
              </a:spcAft>
              <a:buFont typeface="Arial" panose="020B0604020202020204" pitchFamily="34" charset="0"/>
              <a:buChar char="•"/>
            </a:pPr>
            <a:r>
              <a:rPr lang="en-US" sz="1800">
                <a:effectLst/>
                <a:latin typeface="Arima Madurai ExtraLight" panose="00000300000000000000" pitchFamily="2" charset="0"/>
                <a:cs typeface="Arima Madurai ExtraLight" panose="00000300000000000000" pitchFamily="2" charset="0"/>
              </a:rPr>
              <a:t>The CGP was started in 2012 at Erin &amp; Sam Bailey’s farm “</a:t>
            </a:r>
            <a:r>
              <a:rPr lang="en-US" sz="1800" err="1">
                <a:effectLst/>
                <a:latin typeface="Arima Madurai ExtraLight" panose="00000300000000000000" pitchFamily="2" charset="0"/>
                <a:cs typeface="Arima Madurai ExtraLight" panose="00000300000000000000" pitchFamily="2" charset="0"/>
              </a:rPr>
              <a:t>Rhamilia</a:t>
            </a:r>
            <a:r>
              <a:rPr lang="en-US" sz="1800">
                <a:effectLst/>
                <a:latin typeface="Arima Madurai ExtraLight" panose="00000300000000000000" pitchFamily="2" charset="0"/>
                <a:cs typeface="Arima Madurai ExtraLight" panose="00000300000000000000" pitchFamily="2" charset="0"/>
              </a:rPr>
              <a:t>”  in Amenia</a:t>
            </a:r>
          </a:p>
          <a:p>
            <a:pPr marL="285750" marR="0" lvl="0" indent="-228600">
              <a:lnSpc>
                <a:spcPct val="90000"/>
              </a:lnSpc>
              <a:spcBef>
                <a:spcPts val="0"/>
              </a:spcBef>
              <a:spcAft>
                <a:spcPts val="600"/>
              </a:spcAft>
              <a:buFont typeface="Arial" panose="020B0604020202020204" pitchFamily="34" charset="0"/>
              <a:buChar char="•"/>
            </a:pPr>
            <a:r>
              <a:rPr lang="en-US" sz="1800">
                <a:effectLst/>
                <a:latin typeface="Arima Madurai ExtraLight" panose="00000300000000000000" pitchFamily="2" charset="0"/>
                <a:cs typeface="Arima Madurai ExtraLight" panose="00000300000000000000" pitchFamily="2" charset="0"/>
              </a:rPr>
              <a:t>In 2013 CGP was registered with the NYS Farmer’s Market Nutrition Program</a:t>
            </a:r>
          </a:p>
          <a:p>
            <a:pPr marL="285750" marR="0" lvl="0" indent="-228600">
              <a:lnSpc>
                <a:spcPct val="90000"/>
              </a:lnSpc>
              <a:spcBef>
                <a:spcPts val="0"/>
              </a:spcBef>
              <a:spcAft>
                <a:spcPts val="600"/>
              </a:spcAft>
              <a:buFont typeface="Arial" panose="020B0604020202020204" pitchFamily="34" charset="0"/>
              <a:buChar char="•"/>
            </a:pPr>
            <a:r>
              <a:rPr lang="en-US" sz="1800">
                <a:effectLst/>
                <a:latin typeface="Arima Madurai ExtraLight" panose="00000300000000000000" pitchFamily="2" charset="0"/>
                <a:cs typeface="Arima Madurai ExtraLight" panose="00000300000000000000" pitchFamily="2" charset="0"/>
              </a:rPr>
              <a:t>Share the Bounty Farmer’s Market, Amenia, was opened in 2013 with  assistance of  NECC </a:t>
            </a:r>
            <a:r>
              <a:rPr lang="en-US" sz="1800">
                <a:latin typeface="Arima Madurai ExtraLight" panose="00000300000000000000" pitchFamily="2" charset="0"/>
                <a:cs typeface="Arima Madurai ExtraLight" panose="00000300000000000000" pitchFamily="2" charset="0"/>
              </a:rPr>
              <a:t>on Tuesdays to coincide with WIC program. </a:t>
            </a:r>
            <a:endParaRPr lang="en-US" sz="1800">
              <a:effectLst/>
              <a:latin typeface="Arima Madurai ExtraLight" panose="00000300000000000000" pitchFamily="2" charset="0"/>
              <a:cs typeface="Arima Madurai ExtraLight" panose="00000300000000000000" pitchFamily="2" charset="0"/>
            </a:endParaRPr>
          </a:p>
          <a:p>
            <a:pPr marL="285750" marR="0" lvl="0" indent="-228600">
              <a:lnSpc>
                <a:spcPct val="90000"/>
              </a:lnSpc>
              <a:spcBef>
                <a:spcPts val="0"/>
              </a:spcBef>
              <a:spcAft>
                <a:spcPts val="600"/>
              </a:spcAft>
              <a:buFont typeface="Arial" panose="020B0604020202020204" pitchFamily="34" charset="0"/>
              <a:buChar char="•"/>
            </a:pPr>
            <a:endParaRPr lang="en-US" sz="1800">
              <a:effectLst/>
              <a:latin typeface="Arima Madurai ExtraLight" panose="00000300000000000000" pitchFamily="2" charset="0"/>
              <a:cs typeface="Arima Madurai ExtraLight" panose="00000300000000000000" pitchFamily="2" charset="0"/>
            </a:endParaRPr>
          </a:p>
        </p:txBody>
      </p:sp>
      <p:sp>
        <p:nvSpPr>
          <p:cNvPr id="12" name="TextBox 11">
            <a:extLst>
              <a:ext uri="{FF2B5EF4-FFF2-40B4-BE49-F238E27FC236}">
                <a16:creationId xmlns:a16="http://schemas.microsoft.com/office/drawing/2014/main" id="{11E13776-29E4-D6A7-7D84-6CE7AA2C02FE}"/>
              </a:ext>
            </a:extLst>
          </p:cNvPr>
          <p:cNvSpPr txBox="1"/>
          <p:nvPr/>
        </p:nvSpPr>
        <p:spPr>
          <a:xfrm>
            <a:off x="175203" y="3623626"/>
            <a:ext cx="5049085" cy="2823081"/>
          </a:xfrm>
          <a:prstGeom prst="rect">
            <a:avLst/>
          </a:prstGeom>
          <a:noFill/>
        </p:spPr>
        <p:txBody>
          <a:bodyPr wrap="square">
            <a:spAutoFit/>
          </a:bodyPr>
          <a:lstStyle/>
          <a:p>
            <a:pPr marL="285750" indent="-228600">
              <a:lnSpc>
                <a:spcPct val="90000"/>
              </a:lnSpc>
              <a:spcAft>
                <a:spcPts val="600"/>
              </a:spcAft>
              <a:buFont typeface="Arial" panose="020B0604020202020204" pitchFamily="34" charset="0"/>
              <a:buChar char="•"/>
            </a:pPr>
            <a:r>
              <a:rPr lang="en-US" sz="1800">
                <a:effectLst/>
                <a:latin typeface="Arima Madurai ExtraLight" panose="00000300000000000000" pitchFamily="2" charset="0"/>
                <a:cs typeface="Arima Madurai ExtraLight" panose="00000300000000000000" pitchFamily="2" charset="0"/>
              </a:rPr>
              <a:t>CGP relocated in 2016 to </a:t>
            </a:r>
            <a:r>
              <a:rPr lang="en-US" sz="1800">
                <a:latin typeface="Arima Madurai ExtraLight" panose="00000300000000000000" pitchFamily="2" charset="0"/>
                <a:cs typeface="Arima Madurai ExtraLight" panose="00000300000000000000" pitchFamily="2" charset="0"/>
              </a:rPr>
              <a:t>SRH</a:t>
            </a:r>
            <a:r>
              <a:rPr lang="en-US" sz="1800">
                <a:effectLst/>
                <a:latin typeface="Arima Madurai ExtraLight" panose="00000300000000000000" pitchFamily="2" charset="0"/>
                <a:cs typeface="Arima Madurai ExtraLight" panose="00000300000000000000" pitchFamily="2" charset="0"/>
              </a:rPr>
              <a:t>  in Amenia with assistance from </a:t>
            </a:r>
            <a:r>
              <a:rPr lang="en-US" sz="1800" err="1">
                <a:effectLst/>
                <a:latin typeface="Arima Madurai ExtraLight" panose="00000300000000000000" pitchFamily="2" charset="0"/>
                <a:cs typeface="Arima Madurai ExtraLight" panose="00000300000000000000" pitchFamily="2" charset="0"/>
              </a:rPr>
              <a:t>S</a:t>
            </a:r>
            <a:r>
              <a:rPr lang="en-US" sz="1800" err="1">
                <a:latin typeface="Arima Madurai ExtraLight" panose="00000300000000000000" pitchFamily="2" charset="0"/>
                <a:cs typeface="Arima Madurai ExtraLight" panose="00000300000000000000" pitchFamily="2" charset="0"/>
              </a:rPr>
              <a:t>omos</a:t>
            </a:r>
            <a:r>
              <a:rPr lang="en-US" sz="1800">
                <a:latin typeface="Arima Madurai ExtraLight" panose="00000300000000000000" pitchFamily="2" charset="0"/>
                <a:cs typeface="Arima Madurai ExtraLight" panose="00000300000000000000" pitchFamily="2" charset="0"/>
              </a:rPr>
              <a:t> la </a:t>
            </a:r>
            <a:r>
              <a:rPr lang="en-US" sz="1800" err="1">
                <a:latin typeface="Arima Madurai ExtraLight" panose="00000300000000000000" pitchFamily="2" charset="0"/>
                <a:cs typeface="Arima Madurai ExtraLight" panose="00000300000000000000" pitchFamily="2" charset="0"/>
              </a:rPr>
              <a:t>Llave</a:t>
            </a:r>
            <a:r>
              <a:rPr lang="en-US" sz="1800">
                <a:latin typeface="Arima Madurai ExtraLight" panose="00000300000000000000" pitchFamily="2" charset="0"/>
                <a:cs typeface="Arima Madurai ExtraLight" panose="00000300000000000000" pitchFamily="2" charset="0"/>
              </a:rPr>
              <a:t> del </a:t>
            </a:r>
            <a:r>
              <a:rPr lang="en-US" sz="1800" err="1">
                <a:latin typeface="Arima Madurai ExtraLight" panose="00000300000000000000" pitchFamily="2" charset="0"/>
                <a:cs typeface="Arima Madurai ExtraLight" panose="00000300000000000000" pitchFamily="2" charset="0"/>
              </a:rPr>
              <a:t>Futuro</a:t>
            </a:r>
            <a:r>
              <a:rPr lang="en-US" sz="1800">
                <a:effectLst/>
                <a:latin typeface="Arima Madurai ExtraLight" panose="00000300000000000000" pitchFamily="2" charset="0"/>
                <a:cs typeface="Arima Madurai ExtraLight" panose="00000300000000000000" pitchFamily="2" charset="0"/>
              </a:rPr>
              <a:t> with a contribution of $3240 for materials</a:t>
            </a:r>
          </a:p>
          <a:p>
            <a:pPr marL="285750" indent="-228600">
              <a:lnSpc>
                <a:spcPct val="90000"/>
              </a:lnSpc>
              <a:spcAft>
                <a:spcPts val="600"/>
              </a:spcAft>
              <a:buFont typeface="Arial" panose="020B0604020202020204" pitchFamily="34" charset="0"/>
              <a:buChar char="•"/>
            </a:pPr>
            <a:r>
              <a:rPr lang="en-US">
                <a:latin typeface="Arima Madurai ExtraLight" panose="00000300000000000000" pitchFamily="2" charset="0"/>
                <a:cs typeface="Arima Madurai ExtraLight" panose="00000300000000000000" pitchFamily="2" charset="0"/>
              </a:rPr>
              <a:t>M</a:t>
            </a:r>
            <a:r>
              <a:rPr lang="en-US" sz="1800">
                <a:effectLst/>
                <a:latin typeface="Arima Madurai ExtraLight" panose="00000300000000000000" pitchFamily="2" charset="0"/>
                <a:cs typeface="Arima Madurai ExtraLight" panose="00000300000000000000" pitchFamily="2" charset="0"/>
              </a:rPr>
              <a:t>anual labor was provided by volunteers and families participating in the CGP.</a:t>
            </a:r>
            <a:r>
              <a:rPr lang="en-US" sz="1800">
                <a:latin typeface="Arima Madurai ExtraLight" panose="00000300000000000000" pitchFamily="2" charset="0"/>
                <a:cs typeface="Arima Madurai ExtraLight" panose="00000300000000000000" pitchFamily="2" charset="0"/>
              </a:rPr>
              <a:t> </a:t>
            </a:r>
          </a:p>
          <a:p>
            <a:pPr marL="285750" indent="-228600">
              <a:lnSpc>
                <a:spcPct val="90000"/>
              </a:lnSpc>
              <a:spcAft>
                <a:spcPts val="600"/>
              </a:spcAft>
              <a:buFont typeface="Arial" panose="020B0604020202020204" pitchFamily="34" charset="0"/>
              <a:buChar char="•"/>
            </a:pPr>
            <a:r>
              <a:rPr lang="en-US" sz="1800">
                <a:latin typeface="Arima Madurai ExtraLight" panose="00000300000000000000" pitchFamily="2" charset="0"/>
                <a:cs typeface="Arima Madurai ExtraLight" panose="00000300000000000000" pitchFamily="2" charset="0"/>
              </a:rPr>
              <a:t>The garden has 10 raised beds available to patients, community members and staff.  </a:t>
            </a:r>
          </a:p>
          <a:p>
            <a:pPr marL="285750" indent="-228600">
              <a:lnSpc>
                <a:spcPct val="90000"/>
              </a:lnSpc>
              <a:spcAft>
                <a:spcPts val="600"/>
              </a:spcAft>
              <a:buFont typeface="Arial" panose="020B0604020202020204" pitchFamily="34" charset="0"/>
              <a:buChar char="•"/>
            </a:pPr>
            <a:r>
              <a:rPr lang="en-US" sz="1800">
                <a:latin typeface="Arima Madurai ExtraLight" panose="00000300000000000000" pitchFamily="2" charset="0"/>
                <a:cs typeface="Arima Madurai ExtraLight" panose="00000300000000000000" pitchFamily="2" charset="0"/>
              </a:rPr>
              <a:t>During peak season, everyone shares their bounty with the health center for all patients to enjoy.</a:t>
            </a:r>
          </a:p>
        </p:txBody>
      </p:sp>
      <p:pic>
        <p:nvPicPr>
          <p:cNvPr id="16" name="Picture 15">
            <a:extLst>
              <a:ext uri="{FF2B5EF4-FFF2-40B4-BE49-F238E27FC236}">
                <a16:creationId xmlns:a16="http://schemas.microsoft.com/office/drawing/2014/main" id="{D6938155-6D13-F2CC-53EE-E9256E4A1CAD}"/>
              </a:ext>
            </a:extLst>
          </p:cNvPr>
          <p:cNvPicPr>
            <a:picLocks noChangeAspect="1"/>
          </p:cNvPicPr>
          <p:nvPr/>
        </p:nvPicPr>
        <p:blipFill>
          <a:blip r:embed="rId5"/>
          <a:stretch>
            <a:fillRect/>
          </a:stretch>
        </p:blipFill>
        <p:spPr>
          <a:xfrm>
            <a:off x="10150765" y="1791171"/>
            <a:ext cx="1737921" cy="1733962"/>
          </a:xfrm>
          <a:prstGeom prst="rect">
            <a:avLst/>
          </a:prstGeom>
        </p:spPr>
      </p:pic>
    </p:spTree>
    <p:extLst>
      <p:ext uri="{BB962C8B-B14F-4D97-AF65-F5344CB8AC3E}">
        <p14:creationId xmlns:p14="http://schemas.microsoft.com/office/powerpoint/2010/main" val="370271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HEV1484841874567" descr="image007">
            <a:extLst>
              <a:ext uri="{FF2B5EF4-FFF2-40B4-BE49-F238E27FC236}">
                <a16:creationId xmlns:a16="http://schemas.microsoft.com/office/drawing/2014/main" id="{E3E9BA53-3DDB-4310-AB9D-412E6F415A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65" r="2" b="37383"/>
          <a:stretch/>
        </p:blipFill>
        <p:spPr bwMode="auto">
          <a:xfrm>
            <a:off x="7600304" y="80434"/>
            <a:ext cx="3629671" cy="33485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descr="C:\Users\swyckoff\AppData\Local\Microsoft\Windows\Temporary Internet Files\Content.Word\V__A804.jpg">
            <a:extLst>
              <a:ext uri="{FF2B5EF4-FFF2-40B4-BE49-F238E27FC236}">
                <a16:creationId xmlns:a16="http://schemas.microsoft.com/office/drawing/2014/main" id="{00E79AA8-0EA4-487A-B92E-84DCA20CE526}"/>
              </a:ext>
            </a:extLst>
          </p:cNvPr>
          <p:cNvPicPr>
            <a:picLocks noGrp="1"/>
          </p:cNvPicPr>
          <p:nvPr>
            <p:ph sz="half" idx="4294967295"/>
          </p:nvPr>
        </p:nvPicPr>
        <p:blipFill rotWithShape="1">
          <a:blip r:embed="rId4" cstate="print">
            <a:extLst>
              <a:ext uri="{28A0092B-C50C-407E-A947-70E740481C1C}">
                <a14:useLocalDpi xmlns:a14="http://schemas.microsoft.com/office/drawing/2010/main" val="0"/>
              </a:ext>
            </a:extLst>
          </a:blip>
          <a:srcRect t="16511" r="1" b="14299"/>
          <a:stretch/>
        </p:blipFill>
        <p:spPr bwMode="auto">
          <a:xfrm>
            <a:off x="0" y="3133725"/>
            <a:ext cx="4151313" cy="3678238"/>
          </a:xfrm>
          <a:prstGeom prst="rect">
            <a:avLst/>
          </a:prstGeom>
          <a:noFill/>
        </p:spPr>
      </p:pic>
      <p:pic>
        <p:nvPicPr>
          <p:cNvPr id="3" name="Picture 2">
            <a:extLst>
              <a:ext uri="{FF2B5EF4-FFF2-40B4-BE49-F238E27FC236}">
                <a16:creationId xmlns:a16="http://schemas.microsoft.com/office/drawing/2014/main" id="{F42B986E-BB7C-E3D0-6BF1-B122F185AABE}"/>
              </a:ext>
            </a:extLst>
          </p:cNvPr>
          <p:cNvPicPr>
            <a:picLocks noChangeAspect="1"/>
          </p:cNvPicPr>
          <p:nvPr/>
        </p:nvPicPr>
        <p:blipFill>
          <a:blip r:embed="rId5"/>
          <a:stretch>
            <a:fillRect/>
          </a:stretch>
        </p:blipFill>
        <p:spPr>
          <a:xfrm>
            <a:off x="5710720" y="3133725"/>
            <a:ext cx="4499604" cy="3374704"/>
          </a:xfrm>
          <a:prstGeom prst="rect">
            <a:avLst/>
          </a:prstGeom>
        </p:spPr>
      </p:pic>
      <p:pic>
        <p:nvPicPr>
          <p:cNvPr id="4" name="Picture 2" descr="Nourish Your Neighbor">
            <a:extLst>
              <a:ext uri="{FF2B5EF4-FFF2-40B4-BE49-F238E27FC236}">
                <a16:creationId xmlns:a16="http://schemas.microsoft.com/office/drawing/2014/main" id="{EA0F8BB9-6E0F-9A63-AF04-35D3688C4F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59565"/>
            <a:ext cx="4358566" cy="218321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C:\Users\swyckoff\AppData\Local\Microsoft\Windows\Temporary Internet Files\Content.Word\WP_20170128_16_23_53_Pro.jpg">
            <a:extLst>
              <a:ext uri="{FF2B5EF4-FFF2-40B4-BE49-F238E27FC236}">
                <a16:creationId xmlns:a16="http://schemas.microsoft.com/office/drawing/2014/main" id="{45AFF4F8-A211-4E55-A6D8-0CC3C1852EE4}"/>
              </a:ext>
            </a:extLst>
          </p:cNvPr>
          <p:cNvPicPr/>
          <p:nvPr/>
        </p:nvPicPr>
        <p:blipFill rotWithShape="1">
          <a:blip r:embed="rId7" cstate="print">
            <a:extLst>
              <a:ext uri="{28A0092B-C50C-407E-A947-70E740481C1C}">
                <a14:useLocalDpi xmlns:a14="http://schemas.microsoft.com/office/drawing/2010/main" val="0"/>
              </a:ext>
            </a:extLst>
          </a:blip>
          <a:srcRect l="24837" r="12843"/>
          <a:stretch/>
        </p:blipFill>
        <p:spPr bwMode="auto">
          <a:xfrm>
            <a:off x="3669921" y="26138"/>
            <a:ext cx="3627106" cy="3348566"/>
          </a:xfrm>
          <a:prstGeom prst="rect">
            <a:avLst/>
          </a:prstGeom>
          <a:noFill/>
        </p:spPr>
      </p:pic>
    </p:spTree>
    <p:extLst>
      <p:ext uri="{BB962C8B-B14F-4D97-AF65-F5344CB8AC3E}">
        <p14:creationId xmlns:p14="http://schemas.microsoft.com/office/powerpoint/2010/main" val="1700647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DC00"/>
        </a:solidFill>
        <a:effectLst/>
      </p:bgPr>
    </p:bg>
    <p:spTree>
      <p:nvGrpSpPr>
        <p:cNvPr id="1" name="">
          <a:extLst>
            <a:ext uri="{FF2B5EF4-FFF2-40B4-BE49-F238E27FC236}">
              <a16:creationId xmlns:a16="http://schemas.microsoft.com/office/drawing/2014/main" id="{28A27BA2-35F0-4D7D-D4B5-0E6F288C986C}"/>
            </a:ext>
          </a:extLst>
        </p:cNvPr>
        <p:cNvGrpSpPr/>
        <p:nvPr/>
      </p:nvGrpSpPr>
      <p:grpSpPr>
        <a:xfrm>
          <a:off x="0" y="0"/>
          <a:ext cx="0" cy="0"/>
          <a:chOff x="0" y="0"/>
          <a:chExt cx="0" cy="0"/>
        </a:xfrm>
      </p:grpSpPr>
      <p:grpSp>
        <p:nvGrpSpPr>
          <p:cNvPr id="4" name="Group 16">
            <a:extLst>
              <a:ext uri="{FF2B5EF4-FFF2-40B4-BE49-F238E27FC236}">
                <a16:creationId xmlns:a16="http://schemas.microsoft.com/office/drawing/2014/main" id="{A95106B2-C672-BD3E-5475-DECA5CCE87A2}"/>
              </a:ext>
            </a:extLst>
          </p:cNvPr>
          <p:cNvGrpSpPr>
            <a:grpSpLocks noChangeAspect="1"/>
          </p:cNvGrpSpPr>
          <p:nvPr/>
        </p:nvGrpSpPr>
        <p:grpSpPr bwMode="auto">
          <a:xfrm>
            <a:off x="8167778" y="5883847"/>
            <a:ext cx="3653572" cy="667820"/>
            <a:chOff x="361" y="245"/>
            <a:chExt cx="2068" cy="378"/>
          </a:xfrm>
        </p:grpSpPr>
        <p:sp>
          <p:nvSpPr>
            <p:cNvPr id="5" name="Oval 17">
              <a:extLst>
                <a:ext uri="{FF2B5EF4-FFF2-40B4-BE49-F238E27FC236}">
                  <a16:creationId xmlns:a16="http://schemas.microsoft.com/office/drawing/2014/main" id="{8E2D64CF-EA84-0EB2-952C-5931C7D9766A}"/>
                </a:ext>
              </a:extLst>
            </p:cNvPr>
            <p:cNvSpPr>
              <a:spLocks noChangeArrowheads="1"/>
            </p:cNvSpPr>
            <p:nvPr/>
          </p:nvSpPr>
          <p:spPr bwMode="auto">
            <a:xfrm>
              <a:off x="2138" y="304"/>
              <a:ext cx="201" cy="20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18">
              <a:extLst>
                <a:ext uri="{FF2B5EF4-FFF2-40B4-BE49-F238E27FC236}">
                  <a16:creationId xmlns:a16="http://schemas.microsoft.com/office/drawing/2014/main" id="{8FB4A3EF-700D-282B-72C2-D2C98BF4AD6C}"/>
                </a:ext>
              </a:extLst>
            </p:cNvPr>
            <p:cNvSpPr>
              <a:spLocks noEditPoints="1"/>
            </p:cNvSpPr>
            <p:nvPr/>
          </p:nvSpPr>
          <p:spPr bwMode="auto">
            <a:xfrm>
              <a:off x="2111" y="245"/>
              <a:ext cx="292" cy="293"/>
            </a:xfrm>
            <a:custGeom>
              <a:avLst/>
              <a:gdLst>
                <a:gd name="T0" fmla="*/ 226 w 288"/>
                <a:gd name="T1" fmla="*/ 29 h 288"/>
                <a:gd name="T2" fmla="*/ 124 w 288"/>
                <a:gd name="T3" fmla="*/ 44 h 288"/>
                <a:gd name="T4" fmla="*/ 68 w 288"/>
                <a:gd name="T5" fmla="*/ 65 h 288"/>
                <a:gd name="T6" fmla="*/ 10 w 288"/>
                <a:gd name="T7" fmla="*/ 78 h 288"/>
                <a:gd name="T8" fmla="*/ 39 w 288"/>
                <a:gd name="T9" fmla="*/ 171 h 288"/>
                <a:gd name="T10" fmla="*/ 3 w 288"/>
                <a:gd name="T11" fmla="*/ 205 h 288"/>
                <a:gd name="T12" fmla="*/ 92 w 288"/>
                <a:gd name="T13" fmla="*/ 287 h 288"/>
                <a:gd name="T14" fmla="*/ 179 w 288"/>
                <a:gd name="T15" fmla="*/ 241 h 288"/>
                <a:gd name="T16" fmla="*/ 217 w 288"/>
                <a:gd name="T17" fmla="*/ 228 h 288"/>
                <a:gd name="T18" fmla="*/ 245 w 288"/>
                <a:gd name="T19" fmla="*/ 249 h 288"/>
                <a:gd name="T20" fmla="*/ 273 w 288"/>
                <a:gd name="T21" fmla="*/ 135 h 288"/>
                <a:gd name="T22" fmla="*/ 286 w 288"/>
                <a:gd name="T23" fmla="*/ 131 h 288"/>
                <a:gd name="T24" fmla="*/ 236 w 288"/>
                <a:gd name="T25" fmla="*/ 177 h 288"/>
                <a:gd name="T26" fmla="*/ 140 w 288"/>
                <a:gd name="T27" fmla="*/ 251 h 288"/>
                <a:gd name="T28" fmla="*/ 221 w 288"/>
                <a:gd name="T29" fmla="*/ 93 h 288"/>
                <a:gd name="T30" fmla="*/ 154 w 288"/>
                <a:gd name="T31" fmla="*/ 66 h 288"/>
                <a:gd name="T32" fmla="*/ 225 w 288"/>
                <a:gd name="T33" fmla="*/ 196 h 288"/>
                <a:gd name="T34" fmla="*/ 225 w 288"/>
                <a:gd name="T35" fmla="*/ 196 h 288"/>
                <a:gd name="T36" fmla="*/ 217 w 288"/>
                <a:gd name="T37" fmla="*/ 171 h 288"/>
                <a:gd name="T38" fmla="*/ 101 w 288"/>
                <a:gd name="T39" fmla="*/ 229 h 288"/>
                <a:gd name="T40" fmla="*/ 170 w 288"/>
                <a:gd name="T41" fmla="*/ 222 h 288"/>
                <a:gd name="T42" fmla="*/ 112 w 288"/>
                <a:gd name="T43" fmla="*/ 239 h 288"/>
                <a:gd name="T44" fmla="*/ 61 w 288"/>
                <a:gd name="T45" fmla="*/ 145 h 288"/>
                <a:gd name="T46" fmla="*/ 94 w 288"/>
                <a:gd name="T47" fmla="*/ 220 h 288"/>
                <a:gd name="T48" fmla="*/ 170 w 288"/>
                <a:gd name="T49" fmla="*/ 219 h 288"/>
                <a:gd name="T50" fmla="*/ 75 w 288"/>
                <a:gd name="T51" fmla="*/ 128 h 288"/>
                <a:gd name="T52" fmla="*/ 156 w 288"/>
                <a:gd name="T53" fmla="*/ 80 h 288"/>
                <a:gd name="T54" fmla="*/ 194 w 288"/>
                <a:gd name="T55" fmla="*/ 189 h 288"/>
                <a:gd name="T56" fmla="*/ 92 w 288"/>
                <a:gd name="T57" fmla="*/ 193 h 288"/>
                <a:gd name="T58" fmla="*/ 140 w 288"/>
                <a:gd name="T59" fmla="*/ 215 h 288"/>
                <a:gd name="T60" fmla="*/ 116 w 288"/>
                <a:gd name="T61" fmla="*/ 211 h 288"/>
                <a:gd name="T62" fmla="*/ 208 w 288"/>
                <a:gd name="T63" fmla="*/ 124 h 288"/>
                <a:gd name="T64" fmla="*/ 210 w 288"/>
                <a:gd name="T65" fmla="*/ 172 h 288"/>
                <a:gd name="T66" fmla="*/ 172 w 288"/>
                <a:gd name="T67" fmla="*/ 78 h 288"/>
                <a:gd name="T68" fmla="*/ 225 w 288"/>
                <a:gd name="T69" fmla="*/ 155 h 288"/>
                <a:gd name="T70" fmla="*/ 88 w 288"/>
                <a:gd name="T71" fmla="*/ 87 h 288"/>
                <a:gd name="T72" fmla="*/ 73 w 288"/>
                <a:gd name="T73" fmla="*/ 168 h 288"/>
                <a:gd name="T74" fmla="*/ 90 w 288"/>
                <a:gd name="T75" fmla="*/ 203 h 288"/>
                <a:gd name="T76" fmla="*/ 121 w 288"/>
                <a:gd name="T77" fmla="*/ 224 h 288"/>
                <a:gd name="T78" fmla="*/ 182 w 288"/>
                <a:gd name="T79" fmla="*/ 222 h 288"/>
                <a:gd name="T80" fmla="*/ 182 w 288"/>
                <a:gd name="T81" fmla="*/ 222 h 288"/>
                <a:gd name="T82" fmla="*/ 104 w 288"/>
                <a:gd name="T83" fmla="*/ 77 h 288"/>
                <a:gd name="T84" fmla="*/ 86 w 288"/>
                <a:gd name="T85" fmla="*/ 83 h 288"/>
                <a:gd name="T86" fmla="*/ 130 w 288"/>
                <a:gd name="T87" fmla="*/ 59 h 288"/>
                <a:gd name="T88" fmla="*/ 59 w 288"/>
                <a:gd name="T89" fmla="*/ 91 h 288"/>
                <a:gd name="T90" fmla="*/ 71 w 288"/>
                <a:gd name="T91" fmla="*/ 82 h 288"/>
                <a:gd name="T92" fmla="*/ 45 w 288"/>
                <a:gd name="T93" fmla="*/ 167 h 288"/>
                <a:gd name="T94" fmla="*/ 35 w 288"/>
                <a:gd name="T95" fmla="*/ 138 h 288"/>
                <a:gd name="T96" fmla="*/ 35 w 288"/>
                <a:gd name="T97" fmla="*/ 138 h 288"/>
                <a:gd name="T98" fmla="*/ 77 w 288"/>
                <a:gd name="T99" fmla="*/ 223 h 288"/>
                <a:gd name="T100" fmla="*/ 221 w 288"/>
                <a:gd name="T101" fmla="*/ 88 h 288"/>
                <a:gd name="T102" fmla="*/ 223 w 288"/>
                <a:gd name="T103" fmla="*/ 91 h 288"/>
                <a:gd name="T104" fmla="*/ 142 w 288"/>
                <a:gd name="T105" fmla="*/ 48 h 288"/>
                <a:gd name="T106" fmla="*/ 43 w 288"/>
                <a:gd name="T107" fmla="*/ 184 h 288"/>
                <a:gd name="T108" fmla="*/ 30 w 288"/>
                <a:gd name="T109" fmla="*/ 196 h 288"/>
                <a:gd name="T110" fmla="*/ 213 w 288"/>
                <a:gd name="T111" fmla="*/ 3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8" h="288">
                  <a:moveTo>
                    <a:pt x="286" y="131"/>
                  </a:moveTo>
                  <a:cubicBezTo>
                    <a:pt x="264" y="121"/>
                    <a:pt x="246" y="105"/>
                    <a:pt x="230" y="89"/>
                  </a:cubicBezTo>
                  <a:cubicBezTo>
                    <a:pt x="221" y="81"/>
                    <a:pt x="214" y="74"/>
                    <a:pt x="206" y="68"/>
                  </a:cubicBezTo>
                  <a:cubicBezTo>
                    <a:pt x="207" y="52"/>
                    <a:pt x="213" y="39"/>
                    <a:pt x="226" y="29"/>
                  </a:cubicBezTo>
                  <a:cubicBezTo>
                    <a:pt x="227" y="28"/>
                    <a:pt x="227" y="27"/>
                    <a:pt x="227" y="26"/>
                  </a:cubicBezTo>
                  <a:cubicBezTo>
                    <a:pt x="226" y="24"/>
                    <a:pt x="225" y="24"/>
                    <a:pt x="224" y="25"/>
                  </a:cubicBezTo>
                  <a:cubicBezTo>
                    <a:pt x="201" y="35"/>
                    <a:pt x="177" y="38"/>
                    <a:pt x="154" y="40"/>
                  </a:cubicBezTo>
                  <a:cubicBezTo>
                    <a:pt x="144" y="41"/>
                    <a:pt x="134" y="42"/>
                    <a:pt x="124" y="44"/>
                  </a:cubicBezTo>
                  <a:cubicBezTo>
                    <a:pt x="113" y="34"/>
                    <a:pt x="106" y="22"/>
                    <a:pt x="107" y="4"/>
                  </a:cubicBezTo>
                  <a:cubicBezTo>
                    <a:pt x="107" y="2"/>
                    <a:pt x="106" y="0"/>
                    <a:pt x="104" y="0"/>
                  </a:cubicBezTo>
                  <a:cubicBezTo>
                    <a:pt x="103" y="0"/>
                    <a:pt x="102" y="1"/>
                    <a:pt x="101" y="3"/>
                  </a:cubicBezTo>
                  <a:cubicBezTo>
                    <a:pt x="95" y="26"/>
                    <a:pt x="81" y="46"/>
                    <a:pt x="68" y="65"/>
                  </a:cubicBezTo>
                  <a:cubicBezTo>
                    <a:pt x="62" y="74"/>
                    <a:pt x="55" y="83"/>
                    <a:pt x="50" y="92"/>
                  </a:cubicBezTo>
                  <a:cubicBezTo>
                    <a:pt x="48" y="92"/>
                    <a:pt x="46" y="92"/>
                    <a:pt x="44" y="92"/>
                  </a:cubicBezTo>
                  <a:cubicBezTo>
                    <a:pt x="44" y="92"/>
                    <a:pt x="43" y="92"/>
                    <a:pt x="43" y="92"/>
                  </a:cubicBezTo>
                  <a:cubicBezTo>
                    <a:pt x="31" y="92"/>
                    <a:pt x="20" y="88"/>
                    <a:pt x="10" y="78"/>
                  </a:cubicBezTo>
                  <a:cubicBezTo>
                    <a:pt x="9" y="77"/>
                    <a:pt x="7" y="77"/>
                    <a:pt x="6" y="78"/>
                  </a:cubicBezTo>
                  <a:cubicBezTo>
                    <a:pt x="5" y="79"/>
                    <a:pt x="5" y="80"/>
                    <a:pt x="6" y="81"/>
                  </a:cubicBezTo>
                  <a:cubicBezTo>
                    <a:pt x="20" y="102"/>
                    <a:pt x="26" y="125"/>
                    <a:pt x="32" y="147"/>
                  </a:cubicBezTo>
                  <a:cubicBezTo>
                    <a:pt x="34" y="155"/>
                    <a:pt x="36" y="163"/>
                    <a:pt x="39" y="171"/>
                  </a:cubicBezTo>
                  <a:cubicBezTo>
                    <a:pt x="39" y="172"/>
                    <a:pt x="40" y="174"/>
                    <a:pt x="40" y="176"/>
                  </a:cubicBezTo>
                  <a:cubicBezTo>
                    <a:pt x="33" y="188"/>
                    <a:pt x="22" y="197"/>
                    <a:pt x="3" y="200"/>
                  </a:cubicBezTo>
                  <a:cubicBezTo>
                    <a:pt x="2" y="200"/>
                    <a:pt x="0" y="201"/>
                    <a:pt x="0" y="203"/>
                  </a:cubicBezTo>
                  <a:cubicBezTo>
                    <a:pt x="0" y="204"/>
                    <a:pt x="1" y="205"/>
                    <a:pt x="3" y="205"/>
                  </a:cubicBezTo>
                  <a:cubicBezTo>
                    <a:pt x="27" y="208"/>
                    <a:pt x="49" y="219"/>
                    <a:pt x="70" y="229"/>
                  </a:cubicBezTo>
                  <a:cubicBezTo>
                    <a:pt x="80" y="234"/>
                    <a:pt x="90" y="238"/>
                    <a:pt x="100" y="242"/>
                  </a:cubicBezTo>
                  <a:cubicBezTo>
                    <a:pt x="103" y="257"/>
                    <a:pt x="101" y="270"/>
                    <a:pt x="92" y="284"/>
                  </a:cubicBezTo>
                  <a:cubicBezTo>
                    <a:pt x="91" y="285"/>
                    <a:pt x="91" y="286"/>
                    <a:pt x="92" y="287"/>
                  </a:cubicBezTo>
                  <a:cubicBezTo>
                    <a:pt x="93" y="288"/>
                    <a:pt x="93" y="288"/>
                    <a:pt x="94" y="288"/>
                  </a:cubicBezTo>
                  <a:cubicBezTo>
                    <a:pt x="94" y="288"/>
                    <a:pt x="95" y="287"/>
                    <a:pt x="95" y="287"/>
                  </a:cubicBezTo>
                  <a:cubicBezTo>
                    <a:pt x="113" y="270"/>
                    <a:pt x="135" y="261"/>
                    <a:pt x="157" y="252"/>
                  </a:cubicBezTo>
                  <a:cubicBezTo>
                    <a:pt x="164" y="248"/>
                    <a:pt x="172" y="245"/>
                    <a:pt x="179" y="241"/>
                  </a:cubicBezTo>
                  <a:cubicBezTo>
                    <a:pt x="182" y="240"/>
                    <a:pt x="185" y="239"/>
                    <a:pt x="187" y="237"/>
                  </a:cubicBezTo>
                  <a:cubicBezTo>
                    <a:pt x="194" y="233"/>
                    <a:pt x="201" y="229"/>
                    <a:pt x="207" y="224"/>
                  </a:cubicBezTo>
                  <a:cubicBezTo>
                    <a:pt x="210" y="225"/>
                    <a:pt x="214" y="226"/>
                    <a:pt x="217" y="228"/>
                  </a:cubicBezTo>
                  <a:cubicBezTo>
                    <a:pt x="217" y="228"/>
                    <a:pt x="217" y="228"/>
                    <a:pt x="217" y="228"/>
                  </a:cubicBezTo>
                  <a:cubicBezTo>
                    <a:pt x="217" y="228"/>
                    <a:pt x="218" y="228"/>
                    <a:pt x="218" y="228"/>
                  </a:cubicBezTo>
                  <a:cubicBezTo>
                    <a:pt x="228" y="232"/>
                    <a:pt x="235" y="240"/>
                    <a:pt x="241" y="250"/>
                  </a:cubicBezTo>
                  <a:cubicBezTo>
                    <a:pt x="242" y="251"/>
                    <a:pt x="243" y="252"/>
                    <a:pt x="244" y="251"/>
                  </a:cubicBezTo>
                  <a:cubicBezTo>
                    <a:pt x="245" y="251"/>
                    <a:pt x="246" y="250"/>
                    <a:pt x="245" y="249"/>
                  </a:cubicBezTo>
                  <a:cubicBezTo>
                    <a:pt x="245" y="248"/>
                    <a:pt x="245" y="248"/>
                    <a:pt x="245" y="248"/>
                  </a:cubicBezTo>
                  <a:cubicBezTo>
                    <a:pt x="238" y="225"/>
                    <a:pt x="240" y="201"/>
                    <a:pt x="241" y="178"/>
                  </a:cubicBezTo>
                  <a:cubicBezTo>
                    <a:pt x="242" y="167"/>
                    <a:pt x="242" y="156"/>
                    <a:pt x="242" y="146"/>
                  </a:cubicBezTo>
                  <a:cubicBezTo>
                    <a:pt x="252" y="138"/>
                    <a:pt x="262" y="135"/>
                    <a:pt x="273" y="135"/>
                  </a:cubicBezTo>
                  <a:cubicBezTo>
                    <a:pt x="277" y="135"/>
                    <a:pt x="281" y="135"/>
                    <a:pt x="285" y="136"/>
                  </a:cubicBezTo>
                  <a:cubicBezTo>
                    <a:pt x="285" y="136"/>
                    <a:pt x="285" y="136"/>
                    <a:pt x="285" y="136"/>
                  </a:cubicBezTo>
                  <a:cubicBezTo>
                    <a:pt x="287" y="136"/>
                    <a:pt x="288" y="135"/>
                    <a:pt x="288" y="133"/>
                  </a:cubicBezTo>
                  <a:cubicBezTo>
                    <a:pt x="288" y="133"/>
                    <a:pt x="287" y="132"/>
                    <a:pt x="286" y="131"/>
                  </a:cubicBezTo>
                  <a:close/>
                  <a:moveTo>
                    <a:pt x="210" y="220"/>
                  </a:moveTo>
                  <a:cubicBezTo>
                    <a:pt x="217" y="213"/>
                    <a:pt x="223" y="206"/>
                    <a:pt x="228" y="197"/>
                  </a:cubicBezTo>
                  <a:cubicBezTo>
                    <a:pt x="232" y="189"/>
                    <a:pt x="234" y="182"/>
                    <a:pt x="236" y="174"/>
                  </a:cubicBezTo>
                  <a:cubicBezTo>
                    <a:pt x="236" y="175"/>
                    <a:pt x="236" y="176"/>
                    <a:pt x="236" y="177"/>
                  </a:cubicBezTo>
                  <a:cubicBezTo>
                    <a:pt x="235" y="197"/>
                    <a:pt x="235" y="217"/>
                    <a:pt x="238" y="236"/>
                  </a:cubicBezTo>
                  <a:cubicBezTo>
                    <a:pt x="231" y="228"/>
                    <a:pt x="222" y="223"/>
                    <a:pt x="210" y="220"/>
                  </a:cubicBezTo>
                  <a:close/>
                  <a:moveTo>
                    <a:pt x="105" y="244"/>
                  </a:moveTo>
                  <a:cubicBezTo>
                    <a:pt x="116" y="248"/>
                    <a:pt x="128" y="251"/>
                    <a:pt x="140" y="251"/>
                  </a:cubicBezTo>
                  <a:cubicBezTo>
                    <a:pt x="142" y="251"/>
                    <a:pt x="145" y="250"/>
                    <a:pt x="147" y="250"/>
                  </a:cubicBezTo>
                  <a:cubicBezTo>
                    <a:pt x="132" y="257"/>
                    <a:pt x="116" y="265"/>
                    <a:pt x="102" y="275"/>
                  </a:cubicBezTo>
                  <a:cubicBezTo>
                    <a:pt x="106" y="265"/>
                    <a:pt x="107" y="255"/>
                    <a:pt x="105" y="244"/>
                  </a:cubicBezTo>
                  <a:close/>
                  <a:moveTo>
                    <a:pt x="221" y="93"/>
                  </a:moveTo>
                  <a:cubicBezTo>
                    <a:pt x="231" y="106"/>
                    <a:pt x="235" y="122"/>
                    <a:pt x="237" y="138"/>
                  </a:cubicBezTo>
                  <a:cubicBezTo>
                    <a:pt x="235" y="129"/>
                    <a:pt x="231" y="121"/>
                    <a:pt x="228" y="115"/>
                  </a:cubicBezTo>
                  <a:cubicBezTo>
                    <a:pt x="214" y="92"/>
                    <a:pt x="188" y="76"/>
                    <a:pt x="161" y="71"/>
                  </a:cubicBezTo>
                  <a:cubicBezTo>
                    <a:pt x="159" y="69"/>
                    <a:pt x="157" y="68"/>
                    <a:pt x="154" y="66"/>
                  </a:cubicBezTo>
                  <a:cubicBezTo>
                    <a:pt x="150" y="64"/>
                    <a:pt x="146" y="61"/>
                    <a:pt x="142" y="58"/>
                  </a:cubicBezTo>
                  <a:cubicBezTo>
                    <a:pt x="147" y="57"/>
                    <a:pt x="152" y="56"/>
                    <a:pt x="157" y="56"/>
                  </a:cubicBezTo>
                  <a:cubicBezTo>
                    <a:pt x="182" y="56"/>
                    <a:pt x="204" y="69"/>
                    <a:pt x="221" y="93"/>
                  </a:cubicBezTo>
                  <a:close/>
                  <a:moveTo>
                    <a:pt x="225" y="196"/>
                  </a:moveTo>
                  <a:cubicBezTo>
                    <a:pt x="222" y="202"/>
                    <a:pt x="218" y="207"/>
                    <a:pt x="213" y="212"/>
                  </a:cubicBezTo>
                  <a:cubicBezTo>
                    <a:pt x="223" y="197"/>
                    <a:pt x="227" y="180"/>
                    <a:pt x="226" y="160"/>
                  </a:cubicBezTo>
                  <a:cubicBezTo>
                    <a:pt x="229" y="157"/>
                    <a:pt x="232" y="153"/>
                    <a:pt x="236" y="150"/>
                  </a:cubicBezTo>
                  <a:cubicBezTo>
                    <a:pt x="236" y="163"/>
                    <a:pt x="234" y="179"/>
                    <a:pt x="225" y="196"/>
                  </a:cubicBezTo>
                  <a:close/>
                  <a:moveTo>
                    <a:pt x="198" y="220"/>
                  </a:moveTo>
                  <a:cubicBezTo>
                    <a:pt x="194" y="220"/>
                    <a:pt x="189" y="219"/>
                    <a:pt x="184" y="219"/>
                  </a:cubicBezTo>
                  <a:cubicBezTo>
                    <a:pt x="194" y="209"/>
                    <a:pt x="202" y="196"/>
                    <a:pt x="207" y="182"/>
                  </a:cubicBezTo>
                  <a:cubicBezTo>
                    <a:pt x="210" y="178"/>
                    <a:pt x="213" y="175"/>
                    <a:pt x="217" y="171"/>
                  </a:cubicBezTo>
                  <a:cubicBezTo>
                    <a:pt x="217" y="170"/>
                    <a:pt x="218" y="169"/>
                    <a:pt x="219" y="168"/>
                  </a:cubicBezTo>
                  <a:cubicBezTo>
                    <a:pt x="219" y="187"/>
                    <a:pt x="213" y="206"/>
                    <a:pt x="198" y="220"/>
                  </a:cubicBezTo>
                  <a:close/>
                  <a:moveTo>
                    <a:pt x="103" y="236"/>
                  </a:moveTo>
                  <a:cubicBezTo>
                    <a:pt x="102" y="234"/>
                    <a:pt x="102" y="231"/>
                    <a:pt x="101" y="229"/>
                  </a:cubicBezTo>
                  <a:cubicBezTo>
                    <a:pt x="107" y="231"/>
                    <a:pt x="114" y="231"/>
                    <a:pt x="121" y="231"/>
                  </a:cubicBezTo>
                  <a:cubicBezTo>
                    <a:pt x="136" y="231"/>
                    <a:pt x="151" y="228"/>
                    <a:pt x="165" y="222"/>
                  </a:cubicBezTo>
                  <a:cubicBezTo>
                    <a:pt x="165" y="222"/>
                    <a:pt x="165" y="222"/>
                    <a:pt x="166" y="222"/>
                  </a:cubicBezTo>
                  <a:cubicBezTo>
                    <a:pt x="167" y="222"/>
                    <a:pt x="169" y="222"/>
                    <a:pt x="170" y="222"/>
                  </a:cubicBezTo>
                  <a:cubicBezTo>
                    <a:pt x="172" y="222"/>
                    <a:pt x="173" y="222"/>
                    <a:pt x="174" y="222"/>
                  </a:cubicBezTo>
                  <a:cubicBezTo>
                    <a:pt x="175" y="222"/>
                    <a:pt x="175" y="222"/>
                    <a:pt x="175" y="222"/>
                  </a:cubicBezTo>
                  <a:cubicBezTo>
                    <a:pt x="162" y="233"/>
                    <a:pt x="146" y="241"/>
                    <a:pt x="127" y="241"/>
                  </a:cubicBezTo>
                  <a:cubicBezTo>
                    <a:pt x="122" y="241"/>
                    <a:pt x="117" y="240"/>
                    <a:pt x="112" y="239"/>
                  </a:cubicBezTo>
                  <a:cubicBezTo>
                    <a:pt x="109" y="238"/>
                    <a:pt x="106" y="237"/>
                    <a:pt x="103" y="236"/>
                  </a:cubicBezTo>
                  <a:close/>
                  <a:moveTo>
                    <a:pt x="48" y="176"/>
                  </a:moveTo>
                  <a:cubicBezTo>
                    <a:pt x="53" y="167"/>
                    <a:pt x="57" y="157"/>
                    <a:pt x="61" y="146"/>
                  </a:cubicBezTo>
                  <a:cubicBezTo>
                    <a:pt x="61" y="146"/>
                    <a:pt x="61" y="146"/>
                    <a:pt x="61" y="145"/>
                  </a:cubicBezTo>
                  <a:cubicBezTo>
                    <a:pt x="63" y="156"/>
                    <a:pt x="67" y="167"/>
                    <a:pt x="72" y="176"/>
                  </a:cubicBezTo>
                  <a:cubicBezTo>
                    <a:pt x="74" y="180"/>
                    <a:pt x="77" y="183"/>
                    <a:pt x="79" y="186"/>
                  </a:cubicBezTo>
                  <a:cubicBezTo>
                    <a:pt x="82" y="193"/>
                    <a:pt x="85" y="198"/>
                    <a:pt x="87" y="204"/>
                  </a:cubicBezTo>
                  <a:cubicBezTo>
                    <a:pt x="90" y="210"/>
                    <a:pt x="92" y="215"/>
                    <a:pt x="94" y="220"/>
                  </a:cubicBezTo>
                  <a:cubicBezTo>
                    <a:pt x="74" y="214"/>
                    <a:pt x="56" y="200"/>
                    <a:pt x="48" y="176"/>
                  </a:cubicBezTo>
                  <a:close/>
                  <a:moveTo>
                    <a:pt x="178" y="219"/>
                  </a:moveTo>
                  <a:cubicBezTo>
                    <a:pt x="177" y="219"/>
                    <a:pt x="176" y="219"/>
                    <a:pt x="174" y="219"/>
                  </a:cubicBezTo>
                  <a:cubicBezTo>
                    <a:pt x="173" y="219"/>
                    <a:pt x="172" y="219"/>
                    <a:pt x="170" y="219"/>
                  </a:cubicBezTo>
                  <a:cubicBezTo>
                    <a:pt x="170" y="219"/>
                    <a:pt x="170" y="219"/>
                    <a:pt x="170" y="219"/>
                  </a:cubicBezTo>
                  <a:cubicBezTo>
                    <a:pt x="178" y="215"/>
                    <a:pt x="186" y="209"/>
                    <a:pt x="192" y="202"/>
                  </a:cubicBezTo>
                  <a:cubicBezTo>
                    <a:pt x="188" y="208"/>
                    <a:pt x="183" y="214"/>
                    <a:pt x="178" y="219"/>
                  </a:cubicBezTo>
                  <a:close/>
                  <a:moveTo>
                    <a:pt x="75" y="128"/>
                  </a:moveTo>
                  <a:cubicBezTo>
                    <a:pt x="77" y="116"/>
                    <a:pt x="81" y="106"/>
                    <a:pt x="87" y="98"/>
                  </a:cubicBezTo>
                  <a:cubicBezTo>
                    <a:pt x="91" y="94"/>
                    <a:pt x="96" y="91"/>
                    <a:pt x="102" y="88"/>
                  </a:cubicBezTo>
                  <a:cubicBezTo>
                    <a:pt x="115" y="81"/>
                    <a:pt x="128" y="78"/>
                    <a:pt x="140" y="78"/>
                  </a:cubicBezTo>
                  <a:cubicBezTo>
                    <a:pt x="146" y="78"/>
                    <a:pt x="151" y="78"/>
                    <a:pt x="156" y="80"/>
                  </a:cubicBezTo>
                  <a:cubicBezTo>
                    <a:pt x="157" y="80"/>
                    <a:pt x="159" y="81"/>
                    <a:pt x="161" y="81"/>
                  </a:cubicBezTo>
                  <a:cubicBezTo>
                    <a:pt x="166" y="84"/>
                    <a:pt x="171" y="87"/>
                    <a:pt x="176" y="90"/>
                  </a:cubicBezTo>
                  <a:cubicBezTo>
                    <a:pt x="187" y="99"/>
                    <a:pt x="197" y="110"/>
                    <a:pt x="202" y="125"/>
                  </a:cubicBezTo>
                  <a:cubicBezTo>
                    <a:pt x="209" y="149"/>
                    <a:pt x="206" y="171"/>
                    <a:pt x="194" y="189"/>
                  </a:cubicBezTo>
                  <a:cubicBezTo>
                    <a:pt x="183" y="199"/>
                    <a:pt x="171" y="207"/>
                    <a:pt x="154" y="209"/>
                  </a:cubicBezTo>
                  <a:cubicBezTo>
                    <a:pt x="149" y="210"/>
                    <a:pt x="145" y="210"/>
                    <a:pt x="140" y="210"/>
                  </a:cubicBezTo>
                  <a:cubicBezTo>
                    <a:pt x="140" y="210"/>
                    <a:pt x="140" y="210"/>
                    <a:pt x="140" y="210"/>
                  </a:cubicBezTo>
                  <a:cubicBezTo>
                    <a:pt x="121" y="210"/>
                    <a:pt x="105" y="204"/>
                    <a:pt x="92" y="193"/>
                  </a:cubicBezTo>
                  <a:cubicBezTo>
                    <a:pt x="85" y="186"/>
                    <a:pt x="81" y="179"/>
                    <a:pt x="77" y="171"/>
                  </a:cubicBezTo>
                  <a:cubicBezTo>
                    <a:pt x="73" y="157"/>
                    <a:pt x="71" y="143"/>
                    <a:pt x="75" y="128"/>
                  </a:cubicBezTo>
                  <a:close/>
                  <a:moveTo>
                    <a:pt x="140" y="215"/>
                  </a:moveTo>
                  <a:cubicBezTo>
                    <a:pt x="140" y="215"/>
                    <a:pt x="140" y="215"/>
                    <a:pt x="140" y="215"/>
                  </a:cubicBezTo>
                  <a:cubicBezTo>
                    <a:pt x="145" y="215"/>
                    <a:pt x="150" y="214"/>
                    <a:pt x="155" y="214"/>
                  </a:cubicBezTo>
                  <a:cubicBezTo>
                    <a:pt x="163" y="213"/>
                    <a:pt x="169" y="210"/>
                    <a:pt x="176" y="207"/>
                  </a:cubicBezTo>
                  <a:cubicBezTo>
                    <a:pt x="169" y="212"/>
                    <a:pt x="161" y="216"/>
                    <a:pt x="153" y="219"/>
                  </a:cubicBezTo>
                  <a:cubicBezTo>
                    <a:pt x="140" y="218"/>
                    <a:pt x="128" y="217"/>
                    <a:pt x="116" y="211"/>
                  </a:cubicBezTo>
                  <a:cubicBezTo>
                    <a:pt x="124" y="214"/>
                    <a:pt x="132" y="215"/>
                    <a:pt x="140" y="215"/>
                  </a:cubicBezTo>
                  <a:close/>
                  <a:moveTo>
                    <a:pt x="211" y="169"/>
                  </a:moveTo>
                  <a:cubicBezTo>
                    <a:pt x="211" y="168"/>
                    <a:pt x="211" y="168"/>
                    <a:pt x="211" y="167"/>
                  </a:cubicBezTo>
                  <a:cubicBezTo>
                    <a:pt x="214" y="155"/>
                    <a:pt x="214" y="141"/>
                    <a:pt x="208" y="124"/>
                  </a:cubicBezTo>
                  <a:cubicBezTo>
                    <a:pt x="214" y="134"/>
                    <a:pt x="217" y="146"/>
                    <a:pt x="218" y="157"/>
                  </a:cubicBezTo>
                  <a:cubicBezTo>
                    <a:pt x="218" y="158"/>
                    <a:pt x="219" y="160"/>
                    <a:pt x="219" y="162"/>
                  </a:cubicBezTo>
                  <a:cubicBezTo>
                    <a:pt x="217" y="164"/>
                    <a:pt x="215" y="166"/>
                    <a:pt x="213" y="168"/>
                  </a:cubicBezTo>
                  <a:cubicBezTo>
                    <a:pt x="212" y="169"/>
                    <a:pt x="211" y="171"/>
                    <a:pt x="210" y="172"/>
                  </a:cubicBezTo>
                  <a:cubicBezTo>
                    <a:pt x="210" y="171"/>
                    <a:pt x="210" y="170"/>
                    <a:pt x="211" y="169"/>
                  </a:cubicBezTo>
                  <a:close/>
                  <a:moveTo>
                    <a:pt x="225" y="155"/>
                  </a:moveTo>
                  <a:cubicBezTo>
                    <a:pt x="222" y="133"/>
                    <a:pt x="213" y="113"/>
                    <a:pt x="199" y="97"/>
                  </a:cubicBezTo>
                  <a:cubicBezTo>
                    <a:pt x="191" y="89"/>
                    <a:pt x="181" y="82"/>
                    <a:pt x="172" y="78"/>
                  </a:cubicBezTo>
                  <a:cubicBezTo>
                    <a:pt x="171" y="77"/>
                    <a:pt x="170" y="76"/>
                    <a:pt x="168" y="76"/>
                  </a:cubicBezTo>
                  <a:cubicBezTo>
                    <a:pt x="192" y="82"/>
                    <a:pt x="213" y="97"/>
                    <a:pt x="225" y="117"/>
                  </a:cubicBezTo>
                  <a:cubicBezTo>
                    <a:pt x="230" y="124"/>
                    <a:pt x="234" y="134"/>
                    <a:pt x="235" y="145"/>
                  </a:cubicBezTo>
                  <a:cubicBezTo>
                    <a:pt x="232" y="148"/>
                    <a:pt x="228" y="151"/>
                    <a:pt x="225" y="155"/>
                  </a:cubicBezTo>
                  <a:close/>
                  <a:moveTo>
                    <a:pt x="91" y="86"/>
                  </a:moveTo>
                  <a:cubicBezTo>
                    <a:pt x="78" y="95"/>
                    <a:pt x="70" y="106"/>
                    <a:pt x="64" y="119"/>
                  </a:cubicBezTo>
                  <a:cubicBezTo>
                    <a:pt x="65" y="110"/>
                    <a:pt x="67" y="101"/>
                    <a:pt x="71" y="92"/>
                  </a:cubicBezTo>
                  <a:cubicBezTo>
                    <a:pt x="77" y="91"/>
                    <a:pt x="82" y="89"/>
                    <a:pt x="88" y="87"/>
                  </a:cubicBezTo>
                  <a:cubicBezTo>
                    <a:pt x="89" y="86"/>
                    <a:pt x="90" y="86"/>
                    <a:pt x="92" y="86"/>
                  </a:cubicBezTo>
                  <a:cubicBezTo>
                    <a:pt x="91" y="86"/>
                    <a:pt x="91" y="86"/>
                    <a:pt x="91" y="86"/>
                  </a:cubicBezTo>
                  <a:close/>
                  <a:moveTo>
                    <a:pt x="73" y="118"/>
                  </a:moveTo>
                  <a:cubicBezTo>
                    <a:pt x="67" y="135"/>
                    <a:pt x="67" y="152"/>
                    <a:pt x="73" y="168"/>
                  </a:cubicBezTo>
                  <a:cubicBezTo>
                    <a:pt x="73" y="168"/>
                    <a:pt x="73" y="168"/>
                    <a:pt x="73" y="168"/>
                  </a:cubicBezTo>
                  <a:cubicBezTo>
                    <a:pt x="68" y="158"/>
                    <a:pt x="65" y="148"/>
                    <a:pt x="64" y="137"/>
                  </a:cubicBezTo>
                  <a:cubicBezTo>
                    <a:pt x="67" y="130"/>
                    <a:pt x="69" y="124"/>
                    <a:pt x="73" y="118"/>
                  </a:cubicBezTo>
                  <a:close/>
                  <a:moveTo>
                    <a:pt x="90" y="203"/>
                  </a:moveTo>
                  <a:cubicBezTo>
                    <a:pt x="89" y="200"/>
                    <a:pt x="87" y="197"/>
                    <a:pt x="86" y="194"/>
                  </a:cubicBezTo>
                  <a:cubicBezTo>
                    <a:pt x="90" y="198"/>
                    <a:pt x="95" y="201"/>
                    <a:pt x="100" y="204"/>
                  </a:cubicBezTo>
                  <a:cubicBezTo>
                    <a:pt x="114" y="216"/>
                    <a:pt x="129" y="220"/>
                    <a:pt x="146" y="221"/>
                  </a:cubicBezTo>
                  <a:cubicBezTo>
                    <a:pt x="138" y="223"/>
                    <a:pt x="129" y="224"/>
                    <a:pt x="121" y="224"/>
                  </a:cubicBezTo>
                  <a:cubicBezTo>
                    <a:pt x="113" y="224"/>
                    <a:pt x="106" y="223"/>
                    <a:pt x="98" y="221"/>
                  </a:cubicBezTo>
                  <a:cubicBezTo>
                    <a:pt x="96" y="215"/>
                    <a:pt x="93" y="209"/>
                    <a:pt x="90" y="203"/>
                  </a:cubicBezTo>
                  <a:close/>
                  <a:moveTo>
                    <a:pt x="182" y="222"/>
                  </a:moveTo>
                  <a:cubicBezTo>
                    <a:pt x="182" y="222"/>
                    <a:pt x="182" y="222"/>
                    <a:pt x="182" y="222"/>
                  </a:cubicBezTo>
                  <a:cubicBezTo>
                    <a:pt x="186" y="222"/>
                    <a:pt x="191" y="222"/>
                    <a:pt x="195" y="222"/>
                  </a:cubicBezTo>
                  <a:cubicBezTo>
                    <a:pt x="186" y="231"/>
                    <a:pt x="173" y="238"/>
                    <a:pt x="157" y="242"/>
                  </a:cubicBezTo>
                  <a:cubicBezTo>
                    <a:pt x="152" y="243"/>
                    <a:pt x="147" y="243"/>
                    <a:pt x="142" y="244"/>
                  </a:cubicBezTo>
                  <a:cubicBezTo>
                    <a:pt x="156" y="241"/>
                    <a:pt x="170" y="233"/>
                    <a:pt x="182" y="222"/>
                  </a:cubicBezTo>
                  <a:close/>
                  <a:moveTo>
                    <a:pt x="145" y="69"/>
                  </a:moveTo>
                  <a:cubicBezTo>
                    <a:pt x="144" y="69"/>
                    <a:pt x="143" y="69"/>
                    <a:pt x="143" y="69"/>
                  </a:cubicBezTo>
                  <a:cubicBezTo>
                    <a:pt x="131" y="69"/>
                    <a:pt x="121" y="71"/>
                    <a:pt x="112" y="75"/>
                  </a:cubicBezTo>
                  <a:cubicBezTo>
                    <a:pt x="109" y="75"/>
                    <a:pt x="107" y="76"/>
                    <a:pt x="104" y="77"/>
                  </a:cubicBezTo>
                  <a:cubicBezTo>
                    <a:pt x="113" y="70"/>
                    <a:pt x="123" y="64"/>
                    <a:pt x="133" y="61"/>
                  </a:cubicBezTo>
                  <a:cubicBezTo>
                    <a:pt x="137" y="64"/>
                    <a:pt x="141" y="66"/>
                    <a:pt x="145" y="69"/>
                  </a:cubicBezTo>
                  <a:close/>
                  <a:moveTo>
                    <a:pt x="98" y="79"/>
                  </a:moveTo>
                  <a:cubicBezTo>
                    <a:pt x="94" y="80"/>
                    <a:pt x="90" y="81"/>
                    <a:pt x="86" y="83"/>
                  </a:cubicBezTo>
                  <a:cubicBezTo>
                    <a:pt x="82" y="84"/>
                    <a:pt x="78" y="86"/>
                    <a:pt x="74" y="87"/>
                  </a:cubicBezTo>
                  <a:cubicBezTo>
                    <a:pt x="74" y="86"/>
                    <a:pt x="75" y="85"/>
                    <a:pt x="75" y="84"/>
                  </a:cubicBezTo>
                  <a:cubicBezTo>
                    <a:pt x="85" y="67"/>
                    <a:pt x="101" y="55"/>
                    <a:pt x="121" y="50"/>
                  </a:cubicBezTo>
                  <a:cubicBezTo>
                    <a:pt x="124" y="53"/>
                    <a:pt x="127" y="56"/>
                    <a:pt x="130" y="59"/>
                  </a:cubicBezTo>
                  <a:cubicBezTo>
                    <a:pt x="119" y="63"/>
                    <a:pt x="108" y="70"/>
                    <a:pt x="98" y="79"/>
                  </a:cubicBezTo>
                  <a:close/>
                  <a:moveTo>
                    <a:pt x="71" y="82"/>
                  </a:moveTo>
                  <a:cubicBezTo>
                    <a:pt x="70" y="84"/>
                    <a:pt x="69" y="86"/>
                    <a:pt x="68" y="89"/>
                  </a:cubicBezTo>
                  <a:cubicBezTo>
                    <a:pt x="65" y="90"/>
                    <a:pt x="62" y="90"/>
                    <a:pt x="59" y="91"/>
                  </a:cubicBezTo>
                  <a:cubicBezTo>
                    <a:pt x="64" y="84"/>
                    <a:pt x="68" y="76"/>
                    <a:pt x="74" y="69"/>
                  </a:cubicBezTo>
                  <a:cubicBezTo>
                    <a:pt x="84" y="54"/>
                    <a:pt x="95" y="37"/>
                    <a:pt x="102" y="19"/>
                  </a:cubicBezTo>
                  <a:cubicBezTo>
                    <a:pt x="105" y="30"/>
                    <a:pt x="110" y="39"/>
                    <a:pt x="117" y="47"/>
                  </a:cubicBezTo>
                  <a:cubicBezTo>
                    <a:pt x="97" y="52"/>
                    <a:pt x="82" y="64"/>
                    <a:pt x="71" y="82"/>
                  </a:cubicBezTo>
                  <a:close/>
                  <a:moveTo>
                    <a:pt x="66" y="94"/>
                  </a:moveTo>
                  <a:cubicBezTo>
                    <a:pt x="61" y="105"/>
                    <a:pt x="59" y="117"/>
                    <a:pt x="60" y="129"/>
                  </a:cubicBezTo>
                  <a:cubicBezTo>
                    <a:pt x="58" y="134"/>
                    <a:pt x="56" y="139"/>
                    <a:pt x="54" y="144"/>
                  </a:cubicBezTo>
                  <a:cubicBezTo>
                    <a:pt x="51" y="152"/>
                    <a:pt x="48" y="160"/>
                    <a:pt x="45" y="167"/>
                  </a:cubicBezTo>
                  <a:cubicBezTo>
                    <a:pt x="43" y="162"/>
                    <a:pt x="42" y="156"/>
                    <a:pt x="42" y="149"/>
                  </a:cubicBezTo>
                  <a:cubicBezTo>
                    <a:pt x="40" y="129"/>
                    <a:pt x="47" y="112"/>
                    <a:pt x="56" y="96"/>
                  </a:cubicBezTo>
                  <a:cubicBezTo>
                    <a:pt x="59" y="95"/>
                    <a:pt x="63" y="95"/>
                    <a:pt x="66" y="94"/>
                  </a:cubicBezTo>
                  <a:close/>
                  <a:moveTo>
                    <a:pt x="35" y="138"/>
                  </a:moveTo>
                  <a:cubicBezTo>
                    <a:pt x="30" y="122"/>
                    <a:pt x="25" y="105"/>
                    <a:pt x="17" y="90"/>
                  </a:cubicBezTo>
                  <a:cubicBezTo>
                    <a:pt x="26" y="95"/>
                    <a:pt x="35" y="98"/>
                    <a:pt x="46" y="98"/>
                  </a:cubicBezTo>
                  <a:cubicBezTo>
                    <a:pt x="46" y="98"/>
                    <a:pt x="47" y="98"/>
                    <a:pt x="47" y="98"/>
                  </a:cubicBezTo>
                  <a:cubicBezTo>
                    <a:pt x="40" y="110"/>
                    <a:pt x="36" y="124"/>
                    <a:pt x="35" y="138"/>
                  </a:cubicBezTo>
                  <a:close/>
                  <a:moveTo>
                    <a:pt x="97" y="228"/>
                  </a:moveTo>
                  <a:cubicBezTo>
                    <a:pt x="98" y="230"/>
                    <a:pt x="99" y="233"/>
                    <a:pt x="99" y="235"/>
                  </a:cubicBezTo>
                  <a:cubicBezTo>
                    <a:pt x="96" y="233"/>
                    <a:pt x="92" y="232"/>
                    <a:pt x="88" y="230"/>
                  </a:cubicBezTo>
                  <a:cubicBezTo>
                    <a:pt x="84" y="228"/>
                    <a:pt x="81" y="225"/>
                    <a:pt x="77" y="223"/>
                  </a:cubicBezTo>
                  <a:cubicBezTo>
                    <a:pt x="74" y="220"/>
                    <a:pt x="71" y="217"/>
                    <a:pt x="68" y="215"/>
                  </a:cubicBezTo>
                  <a:cubicBezTo>
                    <a:pt x="76" y="221"/>
                    <a:pt x="86" y="226"/>
                    <a:pt x="97" y="228"/>
                  </a:cubicBezTo>
                  <a:close/>
                  <a:moveTo>
                    <a:pt x="223" y="91"/>
                  </a:moveTo>
                  <a:cubicBezTo>
                    <a:pt x="223" y="90"/>
                    <a:pt x="222" y="89"/>
                    <a:pt x="221" y="88"/>
                  </a:cubicBezTo>
                  <a:cubicBezTo>
                    <a:pt x="223" y="90"/>
                    <a:pt x="224" y="91"/>
                    <a:pt x="226" y="93"/>
                  </a:cubicBezTo>
                  <a:cubicBezTo>
                    <a:pt x="240" y="106"/>
                    <a:pt x="256" y="120"/>
                    <a:pt x="273" y="130"/>
                  </a:cubicBezTo>
                  <a:cubicBezTo>
                    <a:pt x="261" y="130"/>
                    <a:pt x="250" y="133"/>
                    <a:pt x="240" y="141"/>
                  </a:cubicBezTo>
                  <a:cubicBezTo>
                    <a:pt x="239" y="123"/>
                    <a:pt x="235" y="106"/>
                    <a:pt x="223" y="91"/>
                  </a:cubicBezTo>
                  <a:close/>
                  <a:moveTo>
                    <a:pt x="157" y="54"/>
                  </a:moveTo>
                  <a:cubicBezTo>
                    <a:pt x="151" y="54"/>
                    <a:pt x="145" y="55"/>
                    <a:pt x="139" y="56"/>
                  </a:cubicBezTo>
                  <a:cubicBezTo>
                    <a:pt x="135" y="54"/>
                    <a:pt x="132" y="51"/>
                    <a:pt x="129" y="49"/>
                  </a:cubicBezTo>
                  <a:cubicBezTo>
                    <a:pt x="133" y="48"/>
                    <a:pt x="138" y="48"/>
                    <a:pt x="142" y="48"/>
                  </a:cubicBezTo>
                  <a:cubicBezTo>
                    <a:pt x="145" y="48"/>
                    <a:pt x="148" y="48"/>
                    <a:pt x="151" y="48"/>
                  </a:cubicBezTo>
                  <a:cubicBezTo>
                    <a:pt x="164" y="49"/>
                    <a:pt x="176" y="54"/>
                    <a:pt x="186" y="60"/>
                  </a:cubicBezTo>
                  <a:cubicBezTo>
                    <a:pt x="176" y="55"/>
                    <a:pt x="166" y="54"/>
                    <a:pt x="157" y="54"/>
                  </a:cubicBezTo>
                  <a:close/>
                  <a:moveTo>
                    <a:pt x="43" y="184"/>
                  </a:moveTo>
                  <a:cubicBezTo>
                    <a:pt x="44" y="185"/>
                    <a:pt x="45" y="187"/>
                    <a:pt x="46" y="189"/>
                  </a:cubicBezTo>
                  <a:cubicBezTo>
                    <a:pt x="51" y="201"/>
                    <a:pt x="58" y="211"/>
                    <a:pt x="67" y="220"/>
                  </a:cubicBezTo>
                  <a:cubicBezTo>
                    <a:pt x="52" y="213"/>
                    <a:pt x="36" y="206"/>
                    <a:pt x="19" y="202"/>
                  </a:cubicBezTo>
                  <a:cubicBezTo>
                    <a:pt x="23" y="200"/>
                    <a:pt x="27" y="198"/>
                    <a:pt x="30" y="196"/>
                  </a:cubicBezTo>
                  <a:cubicBezTo>
                    <a:pt x="35" y="193"/>
                    <a:pt x="39" y="189"/>
                    <a:pt x="43" y="184"/>
                  </a:cubicBezTo>
                  <a:close/>
                  <a:moveTo>
                    <a:pt x="201" y="64"/>
                  </a:moveTo>
                  <a:cubicBezTo>
                    <a:pt x="188" y="55"/>
                    <a:pt x="175" y="48"/>
                    <a:pt x="158" y="45"/>
                  </a:cubicBezTo>
                  <a:cubicBezTo>
                    <a:pt x="177" y="43"/>
                    <a:pt x="195" y="41"/>
                    <a:pt x="213" y="34"/>
                  </a:cubicBezTo>
                  <a:cubicBezTo>
                    <a:pt x="206" y="43"/>
                    <a:pt x="202" y="53"/>
                    <a:pt x="201" y="6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9">
              <a:extLst>
                <a:ext uri="{FF2B5EF4-FFF2-40B4-BE49-F238E27FC236}">
                  <a16:creationId xmlns:a16="http://schemas.microsoft.com/office/drawing/2014/main" id="{897C6550-7ADC-7102-7355-44A6A784E1BD}"/>
                </a:ext>
              </a:extLst>
            </p:cNvPr>
            <p:cNvSpPr>
              <a:spLocks noEditPoints="1"/>
            </p:cNvSpPr>
            <p:nvPr/>
          </p:nvSpPr>
          <p:spPr bwMode="auto">
            <a:xfrm>
              <a:off x="2391" y="459"/>
              <a:ext cx="38" cy="38"/>
            </a:xfrm>
            <a:custGeom>
              <a:avLst/>
              <a:gdLst>
                <a:gd name="T0" fmla="*/ 31 w 37"/>
                <a:gd name="T1" fmla="*/ 32 h 37"/>
                <a:gd name="T2" fmla="*/ 18 w 37"/>
                <a:gd name="T3" fmla="*/ 37 h 37"/>
                <a:gd name="T4" fmla="*/ 5 w 37"/>
                <a:gd name="T5" fmla="*/ 32 h 37"/>
                <a:gd name="T6" fmla="*/ 0 w 37"/>
                <a:gd name="T7" fmla="*/ 19 h 37"/>
                <a:gd name="T8" fmla="*/ 5 w 37"/>
                <a:gd name="T9" fmla="*/ 6 h 37"/>
                <a:gd name="T10" fmla="*/ 18 w 37"/>
                <a:gd name="T11" fmla="*/ 0 h 37"/>
                <a:gd name="T12" fmla="*/ 31 w 37"/>
                <a:gd name="T13" fmla="*/ 6 h 37"/>
                <a:gd name="T14" fmla="*/ 37 w 37"/>
                <a:gd name="T15" fmla="*/ 19 h 37"/>
                <a:gd name="T16" fmla="*/ 31 w 37"/>
                <a:gd name="T17" fmla="*/ 32 h 37"/>
                <a:gd name="T18" fmla="*/ 7 w 37"/>
                <a:gd name="T19" fmla="*/ 7 h 37"/>
                <a:gd name="T20" fmla="*/ 3 w 37"/>
                <a:gd name="T21" fmla="*/ 19 h 37"/>
                <a:gd name="T22" fmla="*/ 7 w 37"/>
                <a:gd name="T23" fmla="*/ 30 h 37"/>
                <a:gd name="T24" fmla="*/ 18 w 37"/>
                <a:gd name="T25" fmla="*/ 35 h 37"/>
                <a:gd name="T26" fmla="*/ 30 w 37"/>
                <a:gd name="T27" fmla="*/ 30 h 37"/>
                <a:gd name="T28" fmla="*/ 34 w 37"/>
                <a:gd name="T29" fmla="*/ 19 h 37"/>
                <a:gd name="T30" fmla="*/ 30 w 37"/>
                <a:gd name="T31" fmla="*/ 7 h 37"/>
                <a:gd name="T32" fmla="*/ 18 w 37"/>
                <a:gd name="T33" fmla="*/ 3 h 37"/>
                <a:gd name="T34" fmla="*/ 7 w 37"/>
                <a:gd name="T35" fmla="*/ 7 h 37"/>
                <a:gd name="T36" fmla="*/ 18 w 37"/>
                <a:gd name="T37" fmla="*/ 9 h 37"/>
                <a:gd name="T38" fmla="*/ 24 w 37"/>
                <a:gd name="T39" fmla="*/ 9 h 37"/>
                <a:gd name="T40" fmla="*/ 27 w 37"/>
                <a:gd name="T41" fmla="*/ 14 h 37"/>
                <a:gd name="T42" fmla="*/ 25 w 37"/>
                <a:gd name="T43" fmla="*/ 18 h 37"/>
                <a:gd name="T44" fmla="*/ 22 w 37"/>
                <a:gd name="T45" fmla="*/ 19 h 37"/>
                <a:gd name="T46" fmla="*/ 25 w 37"/>
                <a:gd name="T47" fmla="*/ 21 h 37"/>
                <a:gd name="T48" fmla="*/ 26 w 37"/>
                <a:gd name="T49" fmla="*/ 24 h 37"/>
                <a:gd name="T50" fmla="*/ 26 w 37"/>
                <a:gd name="T51" fmla="*/ 26 h 37"/>
                <a:gd name="T52" fmla="*/ 26 w 37"/>
                <a:gd name="T53" fmla="*/ 27 h 37"/>
                <a:gd name="T54" fmla="*/ 27 w 37"/>
                <a:gd name="T55" fmla="*/ 29 h 37"/>
                <a:gd name="T56" fmla="*/ 27 w 37"/>
                <a:gd name="T57" fmla="*/ 29 h 37"/>
                <a:gd name="T58" fmla="*/ 23 w 37"/>
                <a:gd name="T59" fmla="*/ 29 h 37"/>
                <a:gd name="T60" fmla="*/ 23 w 37"/>
                <a:gd name="T61" fmla="*/ 29 h 37"/>
                <a:gd name="T62" fmla="*/ 23 w 37"/>
                <a:gd name="T63" fmla="*/ 28 h 37"/>
                <a:gd name="T64" fmla="*/ 23 w 37"/>
                <a:gd name="T65" fmla="*/ 28 h 37"/>
                <a:gd name="T66" fmla="*/ 23 w 37"/>
                <a:gd name="T67" fmla="*/ 26 h 37"/>
                <a:gd name="T68" fmla="*/ 21 w 37"/>
                <a:gd name="T69" fmla="*/ 21 h 37"/>
                <a:gd name="T70" fmla="*/ 17 w 37"/>
                <a:gd name="T71" fmla="*/ 21 h 37"/>
                <a:gd name="T72" fmla="*/ 15 w 37"/>
                <a:gd name="T73" fmla="*/ 21 h 37"/>
                <a:gd name="T74" fmla="*/ 15 w 37"/>
                <a:gd name="T75" fmla="*/ 29 h 37"/>
                <a:gd name="T76" fmla="*/ 11 w 37"/>
                <a:gd name="T77" fmla="*/ 29 h 37"/>
                <a:gd name="T78" fmla="*/ 11 w 37"/>
                <a:gd name="T79" fmla="*/ 9 h 37"/>
                <a:gd name="T80" fmla="*/ 18 w 37"/>
                <a:gd name="T81" fmla="*/ 9 h 37"/>
                <a:gd name="T82" fmla="*/ 22 w 37"/>
                <a:gd name="T83" fmla="*/ 12 h 37"/>
                <a:gd name="T84" fmla="*/ 18 w 37"/>
                <a:gd name="T85" fmla="*/ 11 h 37"/>
                <a:gd name="T86" fmla="*/ 15 w 37"/>
                <a:gd name="T87" fmla="*/ 11 h 37"/>
                <a:gd name="T88" fmla="*/ 15 w 37"/>
                <a:gd name="T89" fmla="*/ 18 h 37"/>
                <a:gd name="T90" fmla="*/ 18 w 37"/>
                <a:gd name="T91" fmla="*/ 18 h 37"/>
                <a:gd name="T92" fmla="*/ 21 w 37"/>
                <a:gd name="T93" fmla="*/ 18 h 37"/>
                <a:gd name="T94" fmla="*/ 23 w 37"/>
                <a:gd name="T95" fmla="*/ 15 h 37"/>
                <a:gd name="T96" fmla="*/ 22 w 37"/>
                <a:gd name="T97" fmla="*/ 1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 h="37">
                  <a:moveTo>
                    <a:pt x="31" y="32"/>
                  </a:moveTo>
                  <a:cubicBezTo>
                    <a:pt x="28" y="35"/>
                    <a:pt x="24" y="37"/>
                    <a:pt x="18" y="37"/>
                  </a:cubicBezTo>
                  <a:cubicBezTo>
                    <a:pt x="13" y="37"/>
                    <a:pt x="9" y="35"/>
                    <a:pt x="5" y="32"/>
                  </a:cubicBezTo>
                  <a:cubicBezTo>
                    <a:pt x="2" y="28"/>
                    <a:pt x="0" y="24"/>
                    <a:pt x="0" y="19"/>
                  </a:cubicBezTo>
                  <a:cubicBezTo>
                    <a:pt x="0" y="14"/>
                    <a:pt x="2" y="9"/>
                    <a:pt x="5" y="6"/>
                  </a:cubicBezTo>
                  <a:cubicBezTo>
                    <a:pt x="9" y="2"/>
                    <a:pt x="13" y="0"/>
                    <a:pt x="18" y="0"/>
                  </a:cubicBezTo>
                  <a:cubicBezTo>
                    <a:pt x="24" y="0"/>
                    <a:pt x="28" y="2"/>
                    <a:pt x="31" y="6"/>
                  </a:cubicBezTo>
                  <a:cubicBezTo>
                    <a:pt x="35" y="9"/>
                    <a:pt x="37" y="14"/>
                    <a:pt x="37" y="19"/>
                  </a:cubicBezTo>
                  <a:cubicBezTo>
                    <a:pt x="37" y="24"/>
                    <a:pt x="35" y="28"/>
                    <a:pt x="31" y="32"/>
                  </a:cubicBezTo>
                  <a:close/>
                  <a:moveTo>
                    <a:pt x="7" y="7"/>
                  </a:moveTo>
                  <a:cubicBezTo>
                    <a:pt x="4" y="11"/>
                    <a:pt x="3" y="14"/>
                    <a:pt x="3" y="19"/>
                  </a:cubicBezTo>
                  <a:cubicBezTo>
                    <a:pt x="3" y="23"/>
                    <a:pt x="4" y="27"/>
                    <a:pt x="7" y="30"/>
                  </a:cubicBezTo>
                  <a:cubicBezTo>
                    <a:pt x="10" y="33"/>
                    <a:pt x="14" y="35"/>
                    <a:pt x="18" y="35"/>
                  </a:cubicBezTo>
                  <a:cubicBezTo>
                    <a:pt x="23" y="35"/>
                    <a:pt x="27" y="33"/>
                    <a:pt x="30" y="30"/>
                  </a:cubicBezTo>
                  <a:cubicBezTo>
                    <a:pt x="33" y="27"/>
                    <a:pt x="34" y="23"/>
                    <a:pt x="34" y="19"/>
                  </a:cubicBezTo>
                  <a:cubicBezTo>
                    <a:pt x="34" y="14"/>
                    <a:pt x="33" y="11"/>
                    <a:pt x="30" y="7"/>
                  </a:cubicBezTo>
                  <a:cubicBezTo>
                    <a:pt x="27" y="4"/>
                    <a:pt x="23" y="3"/>
                    <a:pt x="18" y="3"/>
                  </a:cubicBezTo>
                  <a:cubicBezTo>
                    <a:pt x="14" y="3"/>
                    <a:pt x="10" y="4"/>
                    <a:pt x="7" y="7"/>
                  </a:cubicBezTo>
                  <a:close/>
                  <a:moveTo>
                    <a:pt x="18" y="9"/>
                  </a:moveTo>
                  <a:cubicBezTo>
                    <a:pt x="21" y="9"/>
                    <a:pt x="22" y="9"/>
                    <a:pt x="24" y="9"/>
                  </a:cubicBezTo>
                  <a:cubicBezTo>
                    <a:pt x="26" y="10"/>
                    <a:pt x="27" y="12"/>
                    <a:pt x="27" y="14"/>
                  </a:cubicBezTo>
                  <a:cubicBezTo>
                    <a:pt x="27" y="16"/>
                    <a:pt x="26" y="18"/>
                    <a:pt x="25" y="18"/>
                  </a:cubicBezTo>
                  <a:cubicBezTo>
                    <a:pt x="24" y="19"/>
                    <a:pt x="23" y="19"/>
                    <a:pt x="22" y="19"/>
                  </a:cubicBezTo>
                  <a:cubicBezTo>
                    <a:pt x="23" y="20"/>
                    <a:pt x="25" y="20"/>
                    <a:pt x="25" y="21"/>
                  </a:cubicBezTo>
                  <a:cubicBezTo>
                    <a:pt x="26" y="22"/>
                    <a:pt x="26" y="23"/>
                    <a:pt x="26" y="24"/>
                  </a:cubicBezTo>
                  <a:cubicBezTo>
                    <a:pt x="26" y="26"/>
                    <a:pt x="26" y="26"/>
                    <a:pt x="26" y="26"/>
                  </a:cubicBezTo>
                  <a:cubicBezTo>
                    <a:pt x="26" y="26"/>
                    <a:pt x="26" y="27"/>
                    <a:pt x="26" y="27"/>
                  </a:cubicBezTo>
                  <a:cubicBezTo>
                    <a:pt x="26" y="28"/>
                    <a:pt x="27" y="28"/>
                    <a:pt x="27" y="29"/>
                  </a:cubicBezTo>
                  <a:cubicBezTo>
                    <a:pt x="27" y="29"/>
                    <a:pt x="27" y="29"/>
                    <a:pt x="27" y="29"/>
                  </a:cubicBezTo>
                  <a:cubicBezTo>
                    <a:pt x="23" y="29"/>
                    <a:pt x="23" y="29"/>
                    <a:pt x="23" y="29"/>
                  </a:cubicBezTo>
                  <a:cubicBezTo>
                    <a:pt x="23" y="29"/>
                    <a:pt x="23" y="29"/>
                    <a:pt x="23" y="29"/>
                  </a:cubicBezTo>
                  <a:cubicBezTo>
                    <a:pt x="23" y="29"/>
                    <a:pt x="23" y="28"/>
                    <a:pt x="23" y="28"/>
                  </a:cubicBezTo>
                  <a:cubicBezTo>
                    <a:pt x="23" y="28"/>
                    <a:pt x="23" y="28"/>
                    <a:pt x="23" y="28"/>
                  </a:cubicBezTo>
                  <a:cubicBezTo>
                    <a:pt x="23" y="26"/>
                    <a:pt x="23" y="26"/>
                    <a:pt x="23" y="26"/>
                  </a:cubicBezTo>
                  <a:cubicBezTo>
                    <a:pt x="23" y="24"/>
                    <a:pt x="23" y="22"/>
                    <a:pt x="21" y="21"/>
                  </a:cubicBezTo>
                  <a:cubicBezTo>
                    <a:pt x="21" y="21"/>
                    <a:pt x="19" y="21"/>
                    <a:pt x="17" y="21"/>
                  </a:cubicBezTo>
                  <a:cubicBezTo>
                    <a:pt x="15" y="21"/>
                    <a:pt x="15" y="21"/>
                    <a:pt x="15" y="21"/>
                  </a:cubicBezTo>
                  <a:cubicBezTo>
                    <a:pt x="15" y="29"/>
                    <a:pt x="15" y="29"/>
                    <a:pt x="15" y="29"/>
                  </a:cubicBezTo>
                  <a:cubicBezTo>
                    <a:pt x="11" y="29"/>
                    <a:pt x="11" y="29"/>
                    <a:pt x="11" y="29"/>
                  </a:cubicBezTo>
                  <a:cubicBezTo>
                    <a:pt x="11" y="9"/>
                    <a:pt x="11" y="9"/>
                    <a:pt x="11" y="9"/>
                  </a:cubicBezTo>
                  <a:lnTo>
                    <a:pt x="18" y="9"/>
                  </a:lnTo>
                  <a:close/>
                  <a:moveTo>
                    <a:pt x="22" y="12"/>
                  </a:moveTo>
                  <a:cubicBezTo>
                    <a:pt x="21" y="11"/>
                    <a:pt x="20" y="11"/>
                    <a:pt x="18" y="11"/>
                  </a:cubicBezTo>
                  <a:cubicBezTo>
                    <a:pt x="15" y="11"/>
                    <a:pt x="15" y="11"/>
                    <a:pt x="15" y="11"/>
                  </a:cubicBezTo>
                  <a:cubicBezTo>
                    <a:pt x="15" y="18"/>
                    <a:pt x="15" y="18"/>
                    <a:pt x="15" y="18"/>
                  </a:cubicBezTo>
                  <a:cubicBezTo>
                    <a:pt x="18" y="18"/>
                    <a:pt x="18" y="18"/>
                    <a:pt x="18" y="18"/>
                  </a:cubicBezTo>
                  <a:cubicBezTo>
                    <a:pt x="19" y="18"/>
                    <a:pt x="20" y="18"/>
                    <a:pt x="21" y="18"/>
                  </a:cubicBezTo>
                  <a:cubicBezTo>
                    <a:pt x="23" y="17"/>
                    <a:pt x="23" y="16"/>
                    <a:pt x="23" y="15"/>
                  </a:cubicBezTo>
                  <a:cubicBezTo>
                    <a:pt x="23" y="13"/>
                    <a:pt x="23" y="12"/>
                    <a:pt x="22"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0">
              <a:extLst>
                <a:ext uri="{FF2B5EF4-FFF2-40B4-BE49-F238E27FC236}">
                  <a16:creationId xmlns:a16="http://schemas.microsoft.com/office/drawing/2014/main" id="{D72260CD-6A20-F42B-3FF5-C73A36846041}"/>
                </a:ext>
              </a:extLst>
            </p:cNvPr>
            <p:cNvSpPr>
              <a:spLocks/>
            </p:cNvSpPr>
            <p:nvPr/>
          </p:nvSpPr>
          <p:spPr bwMode="auto">
            <a:xfrm>
              <a:off x="361" y="452"/>
              <a:ext cx="123" cy="169"/>
            </a:xfrm>
            <a:custGeom>
              <a:avLst/>
              <a:gdLst>
                <a:gd name="T0" fmla="*/ 33 w 121"/>
                <a:gd name="T1" fmla="*/ 112 h 166"/>
                <a:gd name="T2" fmla="*/ 63 w 121"/>
                <a:gd name="T3" fmla="*/ 139 h 166"/>
                <a:gd name="T4" fmla="*/ 88 w 121"/>
                <a:gd name="T5" fmla="*/ 122 h 166"/>
                <a:gd name="T6" fmla="*/ 5 w 121"/>
                <a:gd name="T7" fmla="*/ 47 h 166"/>
                <a:gd name="T8" fmla="*/ 62 w 121"/>
                <a:gd name="T9" fmla="*/ 0 h 166"/>
                <a:gd name="T10" fmla="*/ 119 w 121"/>
                <a:gd name="T11" fmla="*/ 43 h 166"/>
                <a:gd name="T12" fmla="*/ 88 w 121"/>
                <a:gd name="T13" fmla="*/ 50 h 166"/>
                <a:gd name="T14" fmla="*/ 62 w 121"/>
                <a:gd name="T15" fmla="*/ 27 h 166"/>
                <a:gd name="T16" fmla="*/ 38 w 121"/>
                <a:gd name="T17" fmla="*/ 44 h 166"/>
                <a:gd name="T18" fmla="*/ 121 w 121"/>
                <a:gd name="T19" fmla="*/ 118 h 166"/>
                <a:gd name="T20" fmla="*/ 62 w 121"/>
                <a:gd name="T21" fmla="*/ 166 h 166"/>
                <a:gd name="T22" fmla="*/ 1 w 121"/>
                <a:gd name="T23" fmla="*/ 119 h 166"/>
                <a:gd name="T24" fmla="*/ 33 w 121"/>
                <a:gd name="T25"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66">
                  <a:moveTo>
                    <a:pt x="33" y="112"/>
                  </a:moveTo>
                  <a:cubicBezTo>
                    <a:pt x="33" y="132"/>
                    <a:pt x="47" y="139"/>
                    <a:pt x="63" y="139"/>
                  </a:cubicBezTo>
                  <a:cubicBezTo>
                    <a:pt x="78" y="139"/>
                    <a:pt x="88" y="133"/>
                    <a:pt x="88" y="122"/>
                  </a:cubicBezTo>
                  <a:cubicBezTo>
                    <a:pt x="88" y="91"/>
                    <a:pt x="5" y="105"/>
                    <a:pt x="5" y="47"/>
                  </a:cubicBezTo>
                  <a:cubicBezTo>
                    <a:pt x="5" y="17"/>
                    <a:pt x="28" y="0"/>
                    <a:pt x="62" y="0"/>
                  </a:cubicBezTo>
                  <a:cubicBezTo>
                    <a:pt x="98" y="0"/>
                    <a:pt x="121" y="18"/>
                    <a:pt x="119" y="43"/>
                  </a:cubicBezTo>
                  <a:cubicBezTo>
                    <a:pt x="88" y="50"/>
                    <a:pt x="88" y="50"/>
                    <a:pt x="88" y="50"/>
                  </a:cubicBezTo>
                  <a:cubicBezTo>
                    <a:pt x="87" y="38"/>
                    <a:pt x="82" y="27"/>
                    <a:pt x="62" y="27"/>
                  </a:cubicBezTo>
                  <a:cubicBezTo>
                    <a:pt x="46" y="27"/>
                    <a:pt x="38" y="34"/>
                    <a:pt x="38" y="44"/>
                  </a:cubicBezTo>
                  <a:cubicBezTo>
                    <a:pt x="38" y="76"/>
                    <a:pt x="121" y="62"/>
                    <a:pt x="121" y="118"/>
                  </a:cubicBezTo>
                  <a:cubicBezTo>
                    <a:pt x="121" y="145"/>
                    <a:pt x="101" y="166"/>
                    <a:pt x="62" y="166"/>
                  </a:cubicBezTo>
                  <a:cubicBezTo>
                    <a:pt x="21" y="166"/>
                    <a:pt x="0" y="142"/>
                    <a:pt x="1" y="119"/>
                  </a:cubicBezTo>
                  <a:lnTo>
                    <a:pt x="3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1">
              <a:extLst>
                <a:ext uri="{FF2B5EF4-FFF2-40B4-BE49-F238E27FC236}">
                  <a16:creationId xmlns:a16="http://schemas.microsoft.com/office/drawing/2014/main" id="{25EBCEEC-1D37-279D-D97B-FB68880DBDAA}"/>
                </a:ext>
              </a:extLst>
            </p:cNvPr>
            <p:cNvSpPr>
              <a:spLocks/>
            </p:cNvSpPr>
            <p:nvPr/>
          </p:nvSpPr>
          <p:spPr bwMode="auto">
            <a:xfrm>
              <a:off x="507" y="504"/>
              <a:ext cx="104" cy="117"/>
            </a:xfrm>
            <a:custGeom>
              <a:avLst/>
              <a:gdLst>
                <a:gd name="T0" fmla="*/ 0 w 102"/>
                <a:gd name="T1" fmla="*/ 0 h 115"/>
                <a:gd name="T2" fmla="*/ 30 w 102"/>
                <a:gd name="T3" fmla="*/ 0 h 115"/>
                <a:gd name="T4" fmla="*/ 30 w 102"/>
                <a:gd name="T5" fmla="*/ 68 h 115"/>
                <a:gd name="T6" fmla="*/ 44 w 102"/>
                <a:gd name="T7" fmla="*/ 89 h 115"/>
                <a:gd name="T8" fmla="*/ 72 w 102"/>
                <a:gd name="T9" fmla="*/ 56 h 115"/>
                <a:gd name="T10" fmla="*/ 72 w 102"/>
                <a:gd name="T11" fmla="*/ 0 h 115"/>
                <a:gd name="T12" fmla="*/ 102 w 102"/>
                <a:gd name="T13" fmla="*/ 0 h 115"/>
                <a:gd name="T14" fmla="*/ 102 w 102"/>
                <a:gd name="T15" fmla="*/ 112 h 115"/>
                <a:gd name="T16" fmla="*/ 74 w 102"/>
                <a:gd name="T17" fmla="*/ 112 h 115"/>
                <a:gd name="T18" fmla="*/ 73 w 102"/>
                <a:gd name="T19" fmla="*/ 93 h 115"/>
                <a:gd name="T20" fmla="*/ 36 w 102"/>
                <a:gd name="T21" fmla="*/ 115 h 115"/>
                <a:gd name="T22" fmla="*/ 0 w 102"/>
                <a:gd name="T23" fmla="*/ 76 h 115"/>
                <a:gd name="T24" fmla="*/ 0 w 10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15">
                  <a:moveTo>
                    <a:pt x="0" y="0"/>
                  </a:moveTo>
                  <a:cubicBezTo>
                    <a:pt x="30" y="0"/>
                    <a:pt x="30" y="0"/>
                    <a:pt x="30" y="0"/>
                  </a:cubicBezTo>
                  <a:cubicBezTo>
                    <a:pt x="30" y="68"/>
                    <a:pt x="30" y="68"/>
                    <a:pt x="30" y="68"/>
                  </a:cubicBezTo>
                  <a:cubicBezTo>
                    <a:pt x="30" y="83"/>
                    <a:pt x="35" y="89"/>
                    <a:pt x="44" y="89"/>
                  </a:cubicBezTo>
                  <a:cubicBezTo>
                    <a:pt x="62" y="89"/>
                    <a:pt x="69" y="65"/>
                    <a:pt x="72" y="56"/>
                  </a:cubicBezTo>
                  <a:cubicBezTo>
                    <a:pt x="72" y="0"/>
                    <a:pt x="72" y="0"/>
                    <a:pt x="72" y="0"/>
                  </a:cubicBezTo>
                  <a:cubicBezTo>
                    <a:pt x="102" y="0"/>
                    <a:pt x="102" y="0"/>
                    <a:pt x="102" y="0"/>
                  </a:cubicBezTo>
                  <a:cubicBezTo>
                    <a:pt x="102" y="112"/>
                    <a:pt x="102" y="112"/>
                    <a:pt x="102" y="112"/>
                  </a:cubicBezTo>
                  <a:cubicBezTo>
                    <a:pt x="74" y="112"/>
                    <a:pt x="74" y="112"/>
                    <a:pt x="74" y="112"/>
                  </a:cubicBezTo>
                  <a:cubicBezTo>
                    <a:pt x="73" y="93"/>
                    <a:pt x="73" y="93"/>
                    <a:pt x="73" y="93"/>
                  </a:cubicBezTo>
                  <a:cubicBezTo>
                    <a:pt x="70" y="100"/>
                    <a:pt x="60" y="115"/>
                    <a:pt x="36" y="115"/>
                  </a:cubicBezTo>
                  <a:cubicBezTo>
                    <a:pt x="18" y="115"/>
                    <a:pt x="0" y="107"/>
                    <a:pt x="0" y="7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22">
              <a:extLst>
                <a:ext uri="{FF2B5EF4-FFF2-40B4-BE49-F238E27FC236}">
                  <a16:creationId xmlns:a16="http://schemas.microsoft.com/office/drawing/2014/main" id="{8FC2F61B-4790-A29B-13F3-0DA92F54788B}"/>
                </a:ext>
              </a:extLst>
            </p:cNvPr>
            <p:cNvSpPr>
              <a:spLocks/>
            </p:cNvSpPr>
            <p:nvPr/>
          </p:nvSpPr>
          <p:spPr bwMode="auto">
            <a:xfrm>
              <a:off x="641" y="501"/>
              <a:ext cx="102" cy="117"/>
            </a:xfrm>
            <a:custGeom>
              <a:avLst/>
              <a:gdLst>
                <a:gd name="T0" fmla="*/ 0 w 101"/>
                <a:gd name="T1" fmla="*/ 3 h 115"/>
                <a:gd name="T2" fmla="*/ 28 w 101"/>
                <a:gd name="T3" fmla="*/ 3 h 115"/>
                <a:gd name="T4" fmla="*/ 28 w 101"/>
                <a:gd name="T5" fmla="*/ 22 h 115"/>
                <a:gd name="T6" fmla="*/ 65 w 101"/>
                <a:gd name="T7" fmla="*/ 0 h 115"/>
                <a:gd name="T8" fmla="*/ 101 w 101"/>
                <a:gd name="T9" fmla="*/ 38 h 115"/>
                <a:gd name="T10" fmla="*/ 101 w 101"/>
                <a:gd name="T11" fmla="*/ 115 h 115"/>
                <a:gd name="T12" fmla="*/ 71 w 101"/>
                <a:gd name="T13" fmla="*/ 115 h 115"/>
                <a:gd name="T14" fmla="*/ 71 w 101"/>
                <a:gd name="T15" fmla="*/ 46 h 115"/>
                <a:gd name="T16" fmla="*/ 57 w 101"/>
                <a:gd name="T17" fmla="*/ 25 h 115"/>
                <a:gd name="T18" fmla="*/ 30 w 101"/>
                <a:gd name="T19" fmla="*/ 59 h 115"/>
                <a:gd name="T20" fmla="*/ 30 w 101"/>
                <a:gd name="T21" fmla="*/ 115 h 115"/>
                <a:gd name="T22" fmla="*/ 0 w 101"/>
                <a:gd name="T23" fmla="*/ 115 h 115"/>
                <a:gd name="T24" fmla="*/ 0 w 101"/>
                <a:gd name="T25"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115">
                  <a:moveTo>
                    <a:pt x="0" y="3"/>
                  </a:moveTo>
                  <a:cubicBezTo>
                    <a:pt x="28" y="3"/>
                    <a:pt x="28" y="3"/>
                    <a:pt x="28" y="3"/>
                  </a:cubicBezTo>
                  <a:cubicBezTo>
                    <a:pt x="28" y="22"/>
                    <a:pt x="28" y="22"/>
                    <a:pt x="28" y="22"/>
                  </a:cubicBezTo>
                  <a:cubicBezTo>
                    <a:pt x="31" y="15"/>
                    <a:pt x="41" y="0"/>
                    <a:pt x="65" y="0"/>
                  </a:cubicBezTo>
                  <a:cubicBezTo>
                    <a:pt x="84" y="0"/>
                    <a:pt x="101" y="7"/>
                    <a:pt x="101" y="38"/>
                  </a:cubicBezTo>
                  <a:cubicBezTo>
                    <a:pt x="101" y="115"/>
                    <a:pt x="101" y="115"/>
                    <a:pt x="101" y="115"/>
                  </a:cubicBezTo>
                  <a:cubicBezTo>
                    <a:pt x="71" y="115"/>
                    <a:pt x="71" y="115"/>
                    <a:pt x="71" y="115"/>
                  </a:cubicBezTo>
                  <a:cubicBezTo>
                    <a:pt x="71" y="46"/>
                    <a:pt x="71" y="46"/>
                    <a:pt x="71" y="46"/>
                  </a:cubicBezTo>
                  <a:cubicBezTo>
                    <a:pt x="71" y="32"/>
                    <a:pt x="67" y="25"/>
                    <a:pt x="57" y="25"/>
                  </a:cubicBezTo>
                  <a:cubicBezTo>
                    <a:pt x="39" y="25"/>
                    <a:pt x="32" y="50"/>
                    <a:pt x="30" y="59"/>
                  </a:cubicBezTo>
                  <a:cubicBezTo>
                    <a:pt x="30" y="115"/>
                    <a:pt x="30" y="115"/>
                    <a:pt x="30" y="115"/>
                  </a:cubicBezTo>
                  <a:cubicBezTo>
                    <a:pt x="0" y="115"/>
                    <a:pt x="0" y="115"/>
                    <a:pt x="0" y="115"/>
                  </a:cubicBez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3">
              <a:extLst>
                <a:ext uri="{FF2B5EF4-FFF2-40B4-BE49-F238E27FC236}">
                  <a16:creationId xmlns:a16="http://schemas.microsoft.com/office/drawing/2014/main" id="{280D056E-764B-6A64-F6C3-45F87C2FFBB6}"/>
                </a:ext>
              </a:extLst>
            </p:cNvPr>
            <p:cNvSpPr>
              <a:spLocks noEditPoints="1"/>
            </p:cNvSpPr>
            <p:nvPr/>
          </p:nvSpPr>
          <p:spPr bwMode="auto">
            <a:xfrm>
              <a:off x="822" y="455"/>
              <a:ext cx="124" cy="168"/>
            </a:xfrm>
            <a:custGeom>
              <a:avLst/>
              <a:gdLst>
                <a:gd name="T0" fmla="*/ 0 w 122"/>
                <a:gd name="T1" fmla="*/ 0 h 165"/>
                <a:gd name="T2" fmla="*/ 55 w 122"/>
                <a:gd name="T3" fmla="*/ 0 h 165"/>
                <a:gd name="T4" fmla="*/ 112 w 122"/>
                <a:gd name="T5" fmla="*/ 44 h 165"/>
                <a:gd name="T6" fmla="*/ 84 w 122"/>
                <a:gd name="T7" fmla="*/ 86 h 165"/>
                <a:gd name="T8" fmla="*/ 101 w 122"/>
                <a:gd name="T9" fmla="*/ 110 h 165"/>
                <a:gd name="T10" fmla="*/ 122 w 122"/>
                <a:gd name="T11" fmla="*/ 134 h 165"/>
                <a:gd name="T12" fmla="*/ 116 w 122"/>
                <a:gd name="T13" fmla="*/ 161 h 165"/>
                <a:gd name="T14" fmla="*/ 70 w 122"/>
                <a:gd name="T15" fmla="*/ 121 h 165"/>
                <a:gd name="T16" fmla="*/ 45 w 122"/>
                <a:gd name="T17" fmla="*/ 97 h 165"/>
                <a:gd name="T18" fmla="*/ 32 w 122"/>
                <a:gd name="T19" fmla="*/ 97 h 165"/>
                <a:gd name="T20" fmla="*/ 32 w 122"/>
                <a:gd name="T21" fmla="*/ 160 h 165"/>
                <a:gd name="T22" fmla="*/ 0 w 122"/>
                <a:gd name="T23" fmla="*/ 160 h 165"/>
                <a:gd name="T24" fmla="*/ 0 w 122"/>
                <a:gd name="T25" fmla="*/ 0 h 165"/>
                <a:gd name="T26" fmla="*/ 32 w 122"/>
                <a:gd name="T27" fmla="*/ 28 h 165"/>
                <a:gd name="T28" fmla="*/ 32 w 122"/>
                <a:gd name="T29" fmla="*/ 70 h 165"/>
                <a:gd name="T30" fmla="*/ 52 w 122"/>
                <a:gd name="T31" fmla="*/ 70 h 165"/>
                <a:gd name="T32" fmla="*/ 78 w 122"/>
                <a:gd name="T33" fmla="*/ 48 h 165"/>
                <a:gd name="T34" fmla="*/ 52 w 122"/>
                <a:gd name="T35" fmla="*/ 28 h 165"/>
                <a:gd name="T36" fmla="*/ 32 w 122"/>
                <a:gd name="T37" fmla="*/ 2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65">
                  <a:moveTo>
                    <a:pt x="0" y="0"/>
                  </a:moveTo>
                  <a:cubicBezTo>
                    <a:pt x="55" y="0"/>
                    <a:pt x="55" y="0"/>
                    <a:pt x="55" y="0"/>
                  </a:cubicBezTo>
                  <a:cubicBezTo>
                    <a:pt x="96" y="0"/>
                    <a:pt x="112" y="18"/>
                    <a:pt x="112" y="44"/>
                  </a:cubicBezTo>
                  <a:cubicBezTo>
                    <a:pt x="112" y="68"/>
                    <a:pt x="98" y="80"/>
                    <a:pt x="84" y="86"/>
                  </a:cubicBezTo>
                  <a:cubicBezTo>
                    <a:pt x="93" y="91"/>
                    <a:pt x="98" y="100"/>
                    <a:pt x="101" y="110"/>
                  </a:cubicBezTo>
                  <a:cubicBezTo>
                    <a:pt x="104" y="121"/>
                    <a:pt x="105" y="135"/>
                    <a:pt x="122" y="134"/>
                  </a:cubicBezTo>
                  <a:cubicBezTo>
                    <a:pt x="116" y="161"/>
                    <a:pt x="116" y="161"/>
                    <a:pt x="116" y="161"/>
                  </a:cubicBezTo>
                  <a:cubicBezTo>
                    <a:pt x="82" y="165"/>
                    <a:pt x="76" y="139"/>
                    <a:pt x="70" y="121"/>
                  </a:cubicBezTo>
                  <a:cubicBezTo>
                    <a:pt x="65" y="104"/>
                    <a:pt x="60" y="97"/>
                    <a:pt x="45" y="97"/>
                  </a:cubicBezTo>
                  <a:cubicBezTo>
                    <a:pt x="32" y="97"/>
                    <a:pt x="32" y="97"/>
                    <a:pt x="32" y="97"/>
                  </a:cubicBezTo>
                  <a:cubicBezTo>
                    <a:pt x="32" y="160"/>
                    <a:pt x="32" y="160"/>
                    <a:pt x="32" y="160"/>
                  </a:cubicBezTo>
                  <a:cubicBezTo>
                    <a:pt x="0" y="160"/>
                    <a:pt x="0" y="160"/>
                    <a:pt x="0" y="160"/>
                  </a:cubicBezTo>
                  <a:lnTo>
                    <a:pt x="0" y="0"/>
                  </a:lnTo>
                  <a:close/>
                  <a:moveTo>
                    <a:pt x="32" y="28"/>
                  </a:moveTo>
                  <a:cubicBezTo>
                    <a:pt x="32" y="70"/>
                    <a:pt x="32" y="70"/>
                    <a:pt x="32" y="70"/>
                  </a:cubicBezTo>
                  <a:cubicBezTo>
                    <a:pt x="52" y="70"/>
                    <a:pt x="52" y="70"/>
                    <a:pt x="52" y="70"/>
                  </a:cubicBezTo>
                  <a:cubicBezTo>
                    <a:pt x="71" y="70"/>
                    <a:pt x="78" y="61"/>
                    <a:pt x="78" y="48"/>
                  </a:cubicBezTo>
                  <a:cubicBezTo>
                    <a:pt x="78" y="34"/>
                    <a:pt x="70" y="28"/>
                    <a:pt x="52" y="28"/>
                  </a:cubicBezTo>
                  <a:lnTo>
                    <a:pt x="32"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4">
              <a:extLst>
                <a:ext uri="{FF2B5EF4-FFF2-40B4-BE49-F238E27FC236}">
                  <a16:creationId xmlns:a16="http://schemas.microsoft.com/office/drawing/2014/main" id="{3B9D8A59-DCF9-74DE-9404-E207230D46E9}"/>
                </a:ext>
              </a:extLst>
            </p:cNvPr>
            <p:cNvSpPr>
              <a:spLocks noEditPoints="1"/>
            </p:cNvSpPr>
            <p:nvPr/>
          </p:nvSpPr>
          <p:spPr bwMode="auto">
            <a:xfrm>
              <a:off x="964" y="446"/>
              <a:ext cx="37" cy="172"/>
            </a:xfrm>
            <a:custGeom>
              <a:avLst/>
              <a:gdLst>
                <a:gd name="T0" fmla="*/ 18 w 36"/>
                <a:gd name="T1" fmla="*/ 0 h 169"/>
                <a:gd name="T2" fmla="*/ 36 w 36"/>
                <a:gd name="T3" fmla="*/ 18 h 169"/>
                <a:gd name="T4" fmla="*/ 18 w 36"/>
                <a:gd name="T5" fmla="*/ 36 h 169"/>
                <a:gd name="T6" fmla="*/ 0 w 36"/>
                <a:gd name="T7" fmla="*/ 18 h 169"/>
                <a:gd name="T8" fmla="*/ 18 w 36"/>
                <a:gd name="T9" fmla="*/ 0 h 169"/>
                <a:gd name="T10" fmla="*/ 3 w 36"/>
                <a:gd name="T11" fmla="*/ 57 h 169"/>
                <a:gd name="T12" fmla="*/ 33 w 36"/>
                <a:gd name="T13" fmla="*/ 57 h 169"/>
                <a:gd name="T14" fmla="*/ 33 w 36"/>
                <a:gd name="T15" fmla="*/ 169 h 169"/>
                <a:gd name="T16" fmla="*/ 3 w 36"/>
                <a:gd name="T17" fmla="*/ 169 h 169"/>
                <a:gd name="T18" fmla="*/ 3 w 36"/>
                <a:gd name="T19" fmla="*/ 5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69">
                  <a:moveTo>
                    <a:pt x="18" y="0"/>
                  </a:moveTo>
                  <a:cubicBezTo>
                    <a:pt x="28" y="0"/>
                    <a:pt x="36" y="8"/>
                    <a:pt x="36" y="18"/>
                  </a:cubicBezTo>
                  <a:cubicBezTo>
                    <a:pt x="36" y="28"/>
                    <a:pt x="28" y="36"/>
                    <a:pt x="18" y="36"/>
                  </a:cubicBezTo>
                  <a:cubicBezTo>
                    <a:pt x="8" y="36"/>
                    <a:pt x="0" y="28"/>
                    <a:pt x="0" y="18"/>
                  </a:cubicBezTo>
                  <a:cubicBezTo>
                    <a:pt x="0" y="8"/>
                    <a:pt x="8" y="0"/>
                    <a:pt x="18" y="0"/>
                  </a:cubicBezTo>
                  <a:close/>
                  <a:moveTo>
                    <a:pt x="3" y="57"/>
                  </a:moveTo>
                  <a:cubicBezTo>
                    <a:pt x="33" y="57"/>
                    <a:pt x="33" y="57"/>
                    <a:pt x="33" y="57"/>
                  </a:cubicBezTo>
                  <a:cubicBezTo>
                    <a:pt x="33" y="169"/>
                    <a:pt x="33" y="169"/>
                    <a:pt x="33" y="169"/>
                  </a:cubicBezTo>
                  <a:cubicBezTo>
                    <a:pt x="3" y="169"/>
                    <a:pt x="3" y="169"/>
                    <a:pt x="3" y="169"/>
                  </a:cubicBezTo>
                  <a:lnTo>
                    <a:pt x="3"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5">
              <a:extLst>
                <a:ext uri="{FF2B5EF4-FFF2-40B4-BE49-F238E27FC236}">
                  <a16:creationId xmlns:a16="http://schemas.microsoft.com/office/drawing/2014/main" id="{290F49D9-3FE1-765B-7CE2-3320ED01EDCB}"/>
                </a:ext>
              </a:extLst>
            </p:cNvPr>
            <p:cNvSpPr>
              <a:spLocks/>
            </p:cNvSpPr>
            <p:nvPr/>
          </p:nvSpPr>
          <p:spPr bwMode="auto">
            <a:xfrm>
              <a:off x="1021" y="504"/>
              <a:ext cx="114" cy="114"/>
            </a:xfrm>
            <a:custGeom>
              <a:avLst/>
              <a:gdLst>
                <a:gd name="T0" fmla="*/ 0 w 112"/>
                <a:gd name="T1" fmla="*/ 0 h 112"/>
                <a:gd name="T2" fmla="*/ 32 w 112"/>
                <a:gd name="T3" fmla="*/ 0 h 112"/>
                <a:gd name="T4" fmla="*/ 53 w 112"/>
                <a:gd name="T5" fmla="*/ 56 h 112"/>
                <a:gd name="T6" fmla="*/ 57 w 112"/>
                <a:gd name="T7" fmla="*/ 73 h 112"/>
                <a:gd name="T8" fmla="*/ 62 w 112"/>
                <a:gd name="T9" fmla="*/ 56 h 112"/>
                <a:gd name="T10" fmla="*/ 80 w 112"/>
                <a:gd name="T11" fmla="*/ 0 h 112"/>
                <a:gd name="T12" fmla="*/ 112 w 112"/>
                <a:gd name="T13" fmla="*/ 0 h 112"/>
                <a:gd name="T14" fmla="*/ 69 w 112"/>
                <a:gd name="T15" fmla="*/ 112 h 112"/>
                <a:gd name="T16" fmla="*/ 43 w 112"/>
                <a:gd name="T17" fmla="*/ 112 h 112"/>
                <a:gd name="T18" fmla="*/ 0 w 112"/>
                <a:gd name="T1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12">
                  <a:moveTo>
                    <a:pt x="0" y="0"/>
                  </a:moveTo>
                  <a:cubicBezTo>
                    <a:pt x="32" y="0"/>
                    <a:pt x="32" y="0"/>
                    <a:pt x="32" y="0"/>
                  </a:cubicBezTo>
                  <a:cubicBezTo>
                    <a:pt x="53" y="56"/>
                    <a:pt x="53" y="56"/>
                    <a:pt x="53" y="56"/>
                  </a:cubicBezTo>
                  <a:cubicBezTo>
                    <a:pt x="55" y="61"/>
                    <a:pt x="56" y="67"/>
                    <a:pt x="57" y="73"/>
                  </a:cubicBezTo>
                  <a:cubicBezTo>
                    <a:pt x="58" y="67"/>
                    <a:pt x="60" y="61"/>
                    <a:pt x="62" y="56"/>
                  </a:cubicBezTo>
                  <a:cubicBezTo>
                    <a:pt x="80" y="0"/>
                    <a:pt x="80" y="0"/>
                    <a:pt x="80" y="0"/>
                  </a:cubicBezTo>
                  <a:cubicBezTo>
                    <a:pt x="112" y="0"/>
                    <a:pt x="112" y="0"/>
                    <a:pt x="112" y="0"/>
                  </a:cubicBezTo>
                  <a:cubicBezTo>
                    <a:pt x="69" y="112"/>
                    <a:pt x="69" y="112"/>
                    <a:pt x="69" y="112"/>
                  </a:cubicBezTo>
                  <a:cubicBezTo>
                    <a:pt x="43" y="112"/>
                    <a:pt x="43" y="112"/>
                    <a:pt x="43" y="112"/>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6">
              <a:extLst>
                <a:ext uri="{FF2B5EF4-FFF2-40B4-BE49-F238E27FC236}">
                  <a16:creationId xmlns:a16="http://schemas.microsoft.com/office/drawing/2014/main" id="{86743E4E-DF02-4364-5AC6-6C5BD8A16695}"/>
                </a:ext>
              </a:extLst>
            </p:cNvPr>
            <p:cNvSpPr>
              <a:spLocks noEditPoints="1"/>
            </p:cNvSpPr>
            <p:nvPr/>
          </p:nvSpPr>
          <p:spPr bwMode="auto">
            <a:xfrm>
              <a:off x="1149" y="501"/>
              <a:ext cx="106" cy="120"/>
            </a:xfrm>
            <a:custGeom>
              <a:avLst/>
              <a:gdLst>
                <a:gd name="T0" fmla="*/ 32 w 104"/>
                <a:gd name="T1" fmla="*/ 66 h 118"/>
                <a:gd name="T2" fmla="*/ 56 w 104"/>
                <a:gd name="T3" fmla="*/ 95 h 118"/>
                <a:gd name="T4" fmla="*/ 78 w 104"/>
                <a:gd name="T5" fmla="*/ 82 h 118"/>
                <a:gd name="T6" fmla="*/ 104 w 104"/>
                <a:gd name="T7" fmla="*/ 88 h 118"/>
                <a:gd name="T8" fmla="*/ 56 w 104"/>
                <a:gd name="T9" fmla="*/ 118 h 118"/>
                <a:gd name="T10" fmla="*/ 0 w 104"/>
                <a:gd name="T11" fmla="*/ 59 h 118"/>
                <a:gd name="T12" fmla="*/ 55 w 104"/>
                <a:gd name="T13" fmla="*/ 0 h 118"/>
                <a:gd name="T14" fmla="*/ 104 w 104"/>
                <a:gd name="T15" fmla="*/ 53 h 118"/>
                <a:gd name="T16" fmla="*/ 104 w 104"/>
                <a:gd name="T17" fmla="*/ 66 h 118"/>
                <a:gd name="T18" fmla="*/ 32 w 104"/>
                <a:gd name="T19" fmla="*/ 66 h 118"/>
                <a:gd name="T20" fmla="*/ 32 w 104"/>
                <a:gd name="T21" fmla="*/ 45 h 118"/>
                <a:gd name="T22" fmla="*/ 73 w 104"/>
                <a:gd name="T23" fmla="*/ 45 h 118"/>
                <a:gd name="T24" fmla="*/ 73 w 104"/>
                <a:gd name="T25" fmla="*/ 43 h 118"/>
                <a:gd name="T26" fmla="*/ 55 w 104"/>
                <a:gd name="T27" fmla="*/ 23 h 118"/>
                <a:gd name="T28" fmla="*/ 32 w 104"/>
                <a:gd name="T29" fmla="*/ 4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18">
                  <a:moveTo>
                    <a:pt x="32" y="66"/>
                  </a:moveTo>
                  <a:cubicBezTo>
                    <a:pt x="33" y="83"/>
                    <a:pt x="38" y="95"/>
                    <a:pt x="56" y="95"/>
                  </a:cubicBezTo>
                  <a:cubicBezTo>
                    <a:pt x="69" y="95"/>
                    <a:pt x="75" y="90"/>
                    <a:pt x="78" y="82"/>
                  </a:cubicBezTo>
                  <a:cubicBezTo>
                    <a:pt x="104" y="88"/>
                    <a:pt x="104" y="88"/>
                    <a:pt x="104" y="88"/>
                  </a:cubicBezTo>
                  <a:cubicBezTo>
                    <a:pt x="98" y="108"/>
                    <a:pt x="83" y="118"/>
                    <a:pt x="56" y="118"/>
                  </a:cubicBezTo>
                  <a:cubicBezTo>
                    <a:pt x="20" y="118"/>
                    <a:pt x="0" y="99"/>
                    <a:pt x="0" y="59"/>
                  </a:cubicBezTo>
                  <a:cubicBezTo>
                    <a:pt x="0" y="29"/>
                    <a:pt x="13" y="0"/>
                    <a:pt x="55" y="0"/>
                  </a:cubicBezTo>
                  <a:cubicBezTo>
                    <a:pt x="87" y="0"/>
                    <a:pt x="104" y="18"/>
                    <a:pt x="104" y="53"/>
                  </a:cubicBezTo>
                  <a:cubicBezTo>
                    <a:pt x="104" y="66"/>
                    <a:pt x="104" y="66"/>
                    <a:pt x="104" y="66"/>
                  </a:cubicBezTo>
                  <a:lnTo>
                    <a:pt x="32" y="66"/>
                  </a:lnTo>
                  <a:close/>
                  <a:moveTo>
                    <a:pt x="32" y="45"/>
                  </a:moveTo>
                  <a:cubicBezTo>
                    <a:pt x="73" y="45"/>
                    <a:pt x="73" y="45"/>
                    <a:pt x="73" y="45"/>
                  </a:cubicBezTo>
                  <a:cubicBezTo>
                    <a:pt x="73" y="43"/>
                    <a:pt x="73" y="43"/>
                    <a:pt x="73" y="43"/>
                  </a:cubicBezTo>
                  <a:cubicBezTo>
                    <a:pt x="73" y="32"/>
                    <a:pt x="69" y="23"/>
                    <a:pt x="55" y="23"/>
                  </a:cubicBezTo>
                  <a:cubicBezTo>
                    <a:pt x="42" y="23"/>
                    <a:pt x="34" y="28"/>
                    <a:pt x="32"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7">
              <a:extLst>
                <a:ext uri="{FF2B5EF4-FFF2-40B4-BE49-F238E27FC236}">
                  <a16:creationId xmlns:a16="http://schemas.microsoft.com/office/drawing/2014/main" id="{9FD190EC-63AF-E05B-98CD-82D9DAC39A72}"/>
                </a:ext>
              </a:extLst>
            </p:cNvPr>
            <p:cNvSpPr>
              <a:spLocks/>
            </p:cNvSpPr>
            <p:nvPr/>
          </p:nvSpPr>
          <p:spPr bwMode="auto">
            <a:xfrm>
              <a:off x="1285" y="501"/>
              <a:ext cx="79" cy="117"/>
            </a:xfrm>
            <a:custGeom>
              <a:avLst/>
              <a:gdLst>
                <a:gd name="T0" fmla="*/ 0 w 78"/>
                <a:gd name="T1" fmla="*/ 3 h 115"/>
                <a:gd name="T2" fmla="*/ 28 w 78"/>
                <a:gd name="T3" fmla="*/ 3 h 115"/>
                <a:gd name="T4" fmla="*/ 28 w 78"/>
                <a:gd name="T5" fmla="*/ 22 h 115"/>
                <a:gd name="T6" fmla="*/ 58 w 78"/>
                <a:gd name="T7" fmla="*/ 0 h 115"/>
                <a:gd name="T8" fmla="*/ 78 w 78"/>
                <a:gd name="T9" fmla="*/ 9 h 115"/>
                <a:gd name="T10" fmla="*/ 61 w 78"/>
                <a:gd name="T11" fmla="*/ 33 h 115"/>
                <a:gd name="T12" fmla="*/ 51 w 78"/>
                <a:gd name="T13" fmla="*/ 26 h 115"/>
                <a:gd name="T14" fmla="*/ 30 w 78"/>
                <a:gd name="T15" fmla="*/ 57 h 115"/>
                <a:gd name="T16" fmla="*/ 30 w 78"/>
                <a:gd name="T17" fmla="*/ 115 h 115"/>
                <a:gd name="T18" fmla="*/ 0 w 78"/>
                <a:gd name="T19" fmla="*/ 115 h 115"/>
                <a:gd name="T20" fmla="*/ 0 w 78"/>
                <a:gd name="T21"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15">
                  <a:moveTo>
                    <a:pt x="0" y="3"/>
                  </a:moveTo>
                  <a:cubicBezTo>
                    <a:pt x="28" y="3"/>
                    <a:pt x="28" y="3"/>
                    <a:pt x="28" y="3"/>
                  </a:cubicBezTo>
                  <a:cubicBezTo>
                    <a:pt x="28" y="22"/>
                    <a:pt x="28" y="22"/>
                    <a:pt x="28" y="22"/>
                  </a:cubicBezTo>
                  <a:cubicBezTo>
                    <a:pt x="33" y="11"/>
                    <a:pt x="40" y="0"/>
                    <a:pt x="58" y="0"/>
                  </a:cubicBezTo>
                  <a:cubicBezTo>
                    <a:pt x="72" y="0"/>
                    <a:pt x="78" y="9"/>
                    <a:pt x="78" y="9"/>
                  </a:cubicBezTo>
                  <a:cubicBezTo>
                    <a:pt x="61" y="33"/>
                    <a:pt x="61" y="33"/>
                    <a:pt x="61" y="33"/>
                  </a:cubicBezTo>
                  <a:cubicBezTo>
                    <a:pt x="61" y="33"/>
                    <a:pt x="57" y="26"/>
                    <a:pt x="51" y="26"/>
                  </a:cubicBezTo>
                  <a:cubicBezTo>
                    <a:pt x="40" y="26"/>
                    <a:pt x="33" y="43"/>
                    <a:pt x="30" y="57"/>
                  </a:cubicBezTo>
                  <a:cubicBezTo>
                    <a:pt x="30" y="115"/>
                    <a:pt x="30" y="115"/>
                    <a:pt x="30" y="115"/>
                  </a:cubicBezTo>
                  <a:cubicBezTo>
                    <a:pt x="0" y="115"/>
                    <a:pt x="0" y="115"/>
                    <a:pt x="0" y="115"/>
                  </a:cubicBez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8">
              <a:extLst>
                <a:ext uri="{FF2B5EF4-FFF2-40B4-BE49-F238E27FC236}">
                  <a16:creationId xmlns:a16="http://schemas.microsoft.com/office/drawing/2014/main" id="{C62342EB-E894-4699-2094-3B5DD1938159}"/>
                </a:ext>
              </a:extLst>
            </p:cNvPr>
            <p:cNvSpPr>
              <a:spLocks/>
            </p:cNvSpPr>
            <p:nvPr/>
          </p:nvSpPr>
          <p:spPr bwMode="auto">
            <a:xfrm>
              <a:off x="1434" y="455"/>
              <a:ext cx="129" cy="163"/>
            </a:xfrm>
            <a:custGeom>
              <a:avLst/>
              <a:gdLst>
                <a:gd name="T0" fmla="*/ 0 w 129"/>
                <a:gd name="T1" fmla="*/ 0 h 163"/>
                <a:gd name="T2" fmla="*/ 18 w 129"/>
                <a:gd name="T3" fmla="*/ 0 h 163"/>
                <a:gd name="T4" fmla="*/ 18 w 129"/>
                <a:gd name="T5" fmla="*/ 74 h 163"/>
                <a:gd name="T6" fmla="*/ 111 w 129"/>
                <a:gd name="T7" fmla="*/ 74 h 163"/>
                <a:gd name="T8" fmla="*/ 111 w 129"/>
                <a:gd name="T9" fmla="*/ 0 h 163"/>
                <a:gd name="T10" fmla="*/ 129 w 129"/>
                <a:gd name="T11" fmla="*/ 0 h 163"/>
                <a:gd name="T12" fmla="*/ 129 w 129"/>
                <a:gd name="T13" fmla="*/ 163 h 163"/>
                <a:gd name="T14" fmla="*/ 111 w 129"/>
                <a:gd name="T15" fmla="*/ 163 h 163"/>
                <a:gd name="T16" fmla="*/ 111 w 129"/>
                <a:gd name="T17" fmla="*/ 89 h 163"/>
                <a:gd name="T18" fmla="*/ 18 w 129"/>
                <a:gd name="T19" fmla="*/ 89 h 163"/>
                <a:gd name="T20" fmla="*/ 18 w 129"/>
                <a:gd name="T21" fmla="*/ 163 h 163"/>
                <a:gd name="T22" fmla="*/ 0 w 129"/>
                <a:gd name="T23" fmla="*/ 163 h 163"/>
                <a:gd name="T24" fmla="*/ 0 w 129"/>
                <a:gd name="T25"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63">
                  <a:moveTo>
                    <a:pt x="0" y="0"/>
                  </a:moveTo>
                  <a:lnTo>
                    <a:pt x="18" y="0"/>
                  </a:lnTo>
                  <a:lnTo>
                    <a:pt x="18" y="74"/>
                  </a:lnTo>
                  <a:lnTo>
                    <a:pt x="111" y="74"/>
                  </a:lnTo>
                  <a:lnTo>
                    <a:pt x="111" y="0"/>
                  </a:lnTo>
                  <a:lnTo>
                    <a:pt x="129" y="0"/>
                  </a:lnTo>
                  <a:lnTo>
                    <a:pt x="129" y="163"/>
                  </a:lnTo>
                  <a:lnTo>
                    <a:pt x="111" y="163"/>
                  </a:lnTo>
                  <a:lnTo>
                    <a:pt x="111" y="89"/>
                  </a:lnTo>
                  <a:lnTo>
                    <a:pt x="18" y="89"/>
                  </a:lnTo>
                  <a:lnTo>
                    <a:pt x="18" y="163"/>
                  </a:lnTo>
                  <a:lnTo>
                    <a:pt x="0" y="16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9">
              <a:extLst>
                <a:ext uri="{FF2B5EF4-FFF2-40B4-BE49-F238E27FC236}">
                  <a16:creationId xmlns:a16="http://schemas.microsoft.com/office/drawing/2014/main" id="{BBBDB1F0-9F0B-4F73-BD60-7FFCA09AB86E}"/>
                </a:ext>
              </a:extLst>
            </p:cNvPr>
            <p:cNvSpPr>
              <a:spLocks noEditPoints="1"/>
            </p:cNvSpPr>
            <p:nvPr/>
          </p:nvSpPr>
          <p:spPr bwMode="auto">
            <a:xfrm>
              <a:off x="1598" y="502"/>
              <a:ext cx="95" cy="119"/>
            </a:xfrm>
            <a:custGeom>
              <a:avLst/>
              <a:gdLst>
                <a:gd name="T0" fmla="*/ 17 w 93"/>
                <a:gd name="T1" fmla="*/ 61 h 117"/>
                <a:gd name="T2" fmla="*/ 49 w 93"/>
                <a:gd name="T3" fmla="*/ 103 h 117"/>
                <a:gd name="T4" fmla="*/ 79 w 93"/>
                <a:gd name="T5" fmla="*/ 82 h 117"/>
                <a:gd name="T6" fmla="*/ 93 w 93"/>
                <a:gd name="T7" fmla="*/ 85 h 117"/>
                <a:gd name="T8" fmla="*/ 49 w 93"/>
                <a:gd name="T9" fmla="*/ 117 h 117"/>
                <a:gd name="T10" fmla="*/ 0 w 93"/>
                <a:gd name="T11" fmla="*/ 60 h 117"/>
                <a:gd name="T12" fmla="*/ 50 w 93"/>
                <a:gd name="T13" fmla="*/ 0 h 117"/>
                <a:gd name="T14" fmla="*/ 93 w 93"/>
                <a:gd name="T15" fmla="*/ 49 h 117"/>
                <a:gd name="T16" fmla="*/ 93 w 93"/>
                <a:gd name="T17" fmla="*/ 61 h 117"/>
                <a:gd name="T18" fmla="*/ 17 w 93"/>
                <a:gd name="T19" fmla="*/ 61 h 117"/>
                <a:gd name="T20" fmla="*/ 18 w 93"/>
                <a:gd name="T21" fmla="*/ 47 h 117"/>
                <a:gd name="T22" fmla="*/ 77 w 93"/>
                <a:gd name="T23" fmla="*/ 47 h 117"/>
                <a:gd name="T24" fmla="*/ 77 w 93"/>
                <a:gd name="T25" fmla="*/ 42 h 117"/>
                <a:gd name="T26" fmla="*/ 49 w 93"/>
                <a:gd name="T27" fmla="*/ 14 h 117"/>
                <a:gd name="T28" fmla="*/ 18 w 93"/>
                <a:gd name="T29" fmla="*/ 4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17">
                  <a:moveTo>
                    <a:pt x="17" y="61"/>
                  </a:moveTo>
                  <a:cubicBezTo>
                    <a:pt x="18" y="81"/>
                    <a:pt x="23" y="103"/>
                    <a:pt x="49" y="103"/>
                  </a:cubicBezTo>
                  <a:cubicBezTo>
                    <a:pt x="67" y="103"/>
                    <a:pt x="76" y="93"/>
                    <a:pt x="79" y="82"/>
                  </a:cubicBezTo>
                  <a:cubicBezTo>
                    <a:pt x="93" y="85"/>
                    <a:pt x="93" y="85"/>
                    <a:pt x="93" y="85"/>
                  </a:cubicBezTo>
                  <a:cubicBezTo>
                    <a:pt x="88" y="105"/>
                    <a:pt x="74" y="117"/>
                    <a:pt x="49" y="117"/>
                  </a:cubicBezTo>
                  <a:cubicBezTo>
                    <a:pt x="19" y="117"/>
                    <a:pt x="0" y="99"/>
                    <a:pt x="0" y="60"/>
                  </a:cubicBezTo>
                  <a:cubicBezTo>
                    <a:pt x="0" y="29"/>
                    <a:pt x="12" y="0"/>
                    <a:pt x="50" y="0"/>
                  </a:cubicBezTo>
                  <a:cubicBezTo>
                    <a:pt x="78" y="0"/>
                    <a:pt x="93" y="15"/>
                    <a:pt x="93" y="49"/>
                  </a:cubicBezTo>
                  <a:cubicBezTo>
                    <a:pt x="93" y="61"/>
                    <a:pt x="93" y="61"/>
                    <a:pt x="93" y="61"/>
                  </a:cubicBezTo>
                  <a:lnTo>
                    <a:pt x="17" y="61"/>
                  </a:lnTo>
                  <a:close/>
                  <a:moveTo>
                    <a:pt x="18" y="47"/>
                  </a:moveTo>
                  <a:cubicBezTo>
                    <a:pt x="77" y="47"/>
                    <a:pt x="77" y="47"/>
                    <a:pt x="77" y="47"/>
                  </a:cubicBezTo>
                  <a:cubicBezTo>
                    <a:pt x="77" y="42"/>
                    <a:pt x="77" y="42"/>
                    <a:pt x="77" y="42"/>
                  </a:cubicBezTo>
                  <a:cubicBezTo>
                    <a:pt x="77" y="26"/>
                    <a:pt x="67" y="14"/>
                    <a:pt x="49" y="14"/>
                  </a:cubicBezTo>
                  <a:cubicBezTo>
                    <a:pt x="33" y="14"/>
                    <a:pt x="21" y="25"/>
                    <a:pt x="18" y="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0">
              <a:extLst>
                <a:ext uri="{FF2B5EF4-FFF2-40B4-BE49-F238E27FC236}">
                  <a16:creationId xmlns:a16="http://schemas.microsoft.com/office/drawing/2014/main" id="{0733D078-A128-45BB-CA57-24C024664CDB}"/>
                </a:ext>
              </a:extLst>
            </p:cNvPr>
            <p:cNvSpPr>
              <a:spLocks noEditPoints="1"/>
            </p:cNvSpPr>
            <p:nvPr/>
          </p:nvSpPr>
          <p:spPr bwMode="auto">
            <a:xfrm>
              <a:off x="1718" y="502"/>
              <a:ext cx="100" cy="120"/>
            </a:xfrm>
            <a:custGeom>
              <a:avLst/>
              <a:gdLst>
                <a:gd name="T0" fmla="*/ 71 w 99"/>
                <a:gd name="T1" fmla="*/ 96 h 118"/>
                <a:gd name="T2" fmla="*/ 34 w 99"/>
                <a:gd name="T3" fmla="*/ 117 h 118"/>
                <a:gd name="T4" fmla="*/ 0 w 99"/>
                <a:gd name="T5" fmla="*/ 88 h 118"/>
                <a:gd name="T6" fmla="*/ 69 w 99"/>
                <a:gd name="T7" fmla="*/ 50 h 118"/>
                <a:gd name="T8" fmla="*/ 69 w 99"/>
                <a:gd name="T9" fmla="*/ 43 h 118"/>
                <a:gd name="T10" fmla="*/ 45 w 99"/>
                <a:gd name="T11" fmla="*/ 14 h 118"/>
                <a:gd name="T12" fmla="*/ 19 w 99"/>
                <a:gd name="T13" fmla="*/ 37 h 118"/>
                <a:gd name="T14" fmla="*/ 4 w 99"/>
                <a:gd name="T15" fmla="*/ 35 h 118"/>
                <a:gd name="T16" fmla="*/ 46 w 99"/>
                <a:gd name="T17" fmla="*/ 0 h 118"/>
                <a:gd name="T18" fmla="*/ 85 w 99"/>
                <a:gd name="T19" fmla="*/ 40 h 118"/>
                <a:gd name="T20" fmla="*/ 85 w 99"/>
                <a:gd name="T21" fmla="*/ 86 h 118"/>
                <a:gd name="T22" fmla="*/ 99 w 99"/>
                <a:gd name="T23" fmla="*/ 101 h 118"/>
                <a:gd name="T24" fmla="*/ 96 w 99"/>
                <a:gd name="T25" fmla="*/ 116 h 118"/>
                <a:gd name="T26" fmla="*/ 71 w 99"/>
                <a:gd name="T27" fmla="*/ 96 h 118"/>
                <a:gd name="T28" fmla="*/ 69 w 99"/>
                <a:gd name="T29" fmla="*/ 63 h 118"/>
                <a:gd name="T30" fmla="*/ 17 w 99"/>
                <a:gd name="T31" fmla="*/ 86 h 118"/>
                <a:gd name="T32" fmla="*/ 37 w 99"/>
                <a:gd name="T33" fmla="*/ 103 h 118"/>
                <a:gd name="T34" fmla="*/ 69 w 99"/>
                <a:gd name="T35" fmla="*/ 75 h 118"/>
                <a:gd name="T36" fmla="*/ 69 w 99"/>
                <a:gd name="T37" fmla="*/ 6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118">
                  <a:moveTo>
                    <a:pt x="71" y="96"/>
                  </a:moveTo>
                  <a:cubicBezTo>
                    <a:pt x="66" y="107"/>
                    <a:pt x="52" y="117"/>
                    <a:pt x="34" y="117"/>
                  </a:cubicBezTo>
                  <a:cubicBezTo>
                    <a:pt x="17" y="117"/>
                    <a:pt x="0" y="108"/>
                    <a:pt x="0" y="88"/>
                  </a:cubicBezTo>
                  <a:cubicBezTo>
                    <a:pt x="0" y="63"/>
                    <a:pt x="27" y="50"/>
                    <a:pt x="69" y="50"/>
                  </a:cubicBezTo>
                  <a:cubicBezTo>
                    <a:pt x="69" y="43"/>
                    <a:pt x="69" y="43"/>
                    <a:pt x="69" y="43"/>
                  </a:cubicBezTo>
                  <a:cubicBezTo>
                    <a:pt x="69" y="22"/>
                    <a:pt x="64" y="14"/>
                    <a:pt x="45" y="14"/>
                  </a:cubicBezTo>
                  <a:cubicBezTo>
                    <a:pt x="29" y="14"/>
                    <a:pt x="18" y="20"/>
                    <a:pt x="19" y="37"/>
                  </a:cubicBezTo>
                  <a:cubicBezTo>
                    <a:pt x="4" y="35"/>
                    <a:pt x="4" y="35"/>
                    <a:pt x="4" y="35"/>
                  </a:cubicBezTo>
                  <a:cubicBezTo>
                    <a:pt x="1" y="13"/>
                    <a:pt x="17" y="0"/>
                    <a:pt x="46" y="0"/>
                  </a:cubicBezTo>
                  <a:cubicBezTo>
                    <a:pt x="74" y="0"/>
                    <a:pt x="85" y="12"/>
                    <a:pt x="85" y="40"/>
                  </a:cubicBezTo>
                  <a:cubicBezTo>
                    <a:pt x="85" y="86"/>
                    <a:pt x="85" y="86"/>
                    <a:pt x="85" y="86"/>
                  </a:cubicBezTo>
                  <a:cubicBezTo>
                    <a:pt x="85" y="95"/>
                    <a:pt x="84" y="104"/>
                    <a:pt x="99" y="101"/>
                  </a:cubicBezTo>
                  <a:cubicBezTo>
                    <a:pt x="96" y="116"/>
                    <a:pt x="96" y="116"/>
                    <a:pt x="96" y="116"/>
                  </a:cubicBezTo>
                  <a:cubicBezTo>
                    <a:pt x="76" y="118"/>
                    <a:pt x="71" y="107"/>
                    <a:pt x="71" y="96"/>
                  </a:cubicBezTo>
                  <a:close/>
                  <a:moveTo>
                    <a:pt x="69" y="63"/>
                  </a:moveTo>
                  <a:cubicBezTo>
                    <a:pt x="32" y="63"/>
                    <a:pt x="17" y="72"/>
                    <a:pt x="17" y="86"/>
                  </a:cubicBezTo>
                  <a:cubicBezTo>
                    <a:pt x="17" y="97"/>
                    <a:pt x="25" y="103"/>
                    <a:pt x="37" y="103"/>
                  </a:cubicBezTo>
                  <a:cubicBezTo>
                    <a:pt x="53" y="103"/>
                    <a:pt x="68" y="90"/>
                    <a:pt x="69" y="75"/>
                  </a:cubicBezTo>
                  <a:lnTo>
                    <a:pt x="69"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31">
              <a:extLst>
                <a:ext uri="{FF2B5EF4-FFF2-40B4-BE49-F238E27FC236}">
                  <a16:creationId xmlns:a16="http://schemas.microsoft.com/office/drawing/2014/main" id="{F6275231-6664-5AD4-8784-954976F45220}"/>
                </a:ext>
              </a:extLst>
            </p:cNvPr>
            <p:cNvSpPr>
              <a:spLocks noChangeArrowheads="1"/>
            </p:cNvSpPr>
            <p:nvPr/>
          </p:nvSpPr>
          <p:spPr bwMode="auto">
            <a:xfrm>
              <a:off x="1845" y="442"/>
              <a:ext cx="17"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2">
              <a:extLst>
                <a:ext uri="{FF2B5EF4-FFF2-40B4-BE49-F238E27FC236}">
                  <a16:creationId xmlns:a16="http://schemas.microsoft.com/office/drawing/2014/main" id="{3EAC7A7F-81AD-F819-D227-7D140BF9541E}"/>
                </a:ext>
              </a:extLst>
            </p:cNvPr>
            <p:cNvSpPr>
              <a:spLocks/>
            </p:cNvSpPr>
            <p:nvPr/>
          </p:nvSpPr>
          <p:spPr bwMode="auto">
            <a:xfrm>
              <a:off x="1888" y="472"/>
              <a:ext cx="73" cy="148"/>
            </a:xfrm>
            <a:custGeom>
              <a:avLst/>
              <a:gdLst>
                <a:gd name="T0" fmla="*/ 0 w 72"/>
                <a:gd name="T1" fmla="*/ 33 h 146"/>
                <a:gd name="T2" fmla="*/ 20 w 72"/>
                <a:gd name="T3" fmla="*/ 33 h 146"/>
                <a:gd name="T4" fmla="*/ 21 w 72"/>
                <a:gd name="T5" fmla="*/ 0 h 146"/>
                <a:gd name="T6" fmla="*/ 35 w 72"/>
                <a:gd name="T7" fmla="*/ 0 h 146"/>
                <a:gd name="T8" fmla="*/ 35 w 72"/>
                <a:gd name="T9" fmla="*/ 33 h 146"/>
                <a:gd name="T10" fmla="*/ 67 w 72"/>
                <a:gd name="T11" fmla="*/ 33 h 146"/>
                <a:gd name="T12" fmla="*/ 67 w 72"/>
                <a:gd name="T13" fmla="*/ 47 h 146"/>
                <a:gd name="T14" fmla="*/ 35 w 72"/>
                <a:gd name="T15" fmla="*/ 47 h 146"/>
                <a:gd name="T16" fmla="*/ 35 w 72"/>
                <a:gd name="T17" fmla="*/ 111 h 146"/>
                <a:gd name="T18" fmla="*/ 47 w 72"/>
                <a:gd name="T19" fmla="*/ 133 h 146"/>
                <a:gd name="T20" fmla="*/ 60 w 72"/>
                <a:gd name="T21" fmla="*/ 121 h 146"/>
                <a:gd name="T22" fmla="*/ 72 w 72"/>
                <a:gd name="T23" fmla="*/ 126 h 146"/>
                <a:gd name="T24" fmla="*/ 44 w 72"/>
                <a:gd name="T25" fmla="*/ 146 h 146"/>
                <a:gd name="T26" fmla="*/ 19 w 72"/>
                <a:gd name="T27" fmla="*/ 112 h 146"/>
                <a:gd name="T28" fmla="*/ 19 w 72"/>
                <a:gd name="T29" fmla="*/ 47 h 146"/>
                <a:gd name="T30" fmla="*/ 0 w 72"/>
                <a:gd name="T31" fmla="*/ 47 h 146"/>
                <a:gd name="T32" fmla="*/ 0 w 72"/>
                <a:gd name="T33" fmla="*/ 3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46">
                  <a:moveTo>
                    <a:pt x="0" y="33"/>
                  </a:moveTo>
                  <a:cubicBezTo>
                    <a:pt x="20" y="33"/>
                    <a:pt x="20" y="33"/>
                    <a:pt x="20" y="33"/>
                  </a:cubicBezTo>
                  <a:cubicBezTo>
                    <a:pt x="21" y="0"/>
                    <a:pt x="21" y="0"/>
                    <a:pt x="21" y="0"/>
                  </a:cubicBezTo>
                  <a:cubicBezTo>
                    <a:pt x="35" y="0"/>
                    <a:pt x="35" y="0"/>
                    <a:pt x="35" y="0"/>
                  </a:cubicBezTo>
                  <a:cubicBezTo>
                    <a:pt x="35" y="33"/>
                    <a:pt x="35" y="33"/>
                    <a:pt x="35" y="33"/>
                  </a:cubicBezTo>
                  <a:cubicBezTo>
                    <a:pt x="67" y="33"/>
                    <a:pt x="67" y="33"/>
                    <a:pt x="67" y="33"/>
                  </a:cubicBezTo>
                  <a:cubicBezTo>
                    <a:pt x="67" y="47"/>
                    <a:pt x="67" y="47"/>
                    <a:pt x="67" y="47"/>
                  </a:cubicBezTo>
                  <a:cubicBezTo>
                    <a:pt x="35" y="47"/>
                    <a:pt x="35" y="47"/>
                    <a:pt x="35" y="47"/>
                  </a:cubicBezTo>
                  <a:cubicBezTo>
                    <a:pt x="35" y="111"/>
                    <a:pt x="35" y="111"/>
                    <a:pt x="35" y="111"/>
                  </a:cubicBezTo>
                  <a:cubicBezTo>
                    <a:pt x="35" y="126"/>
                    <a:pt x="38" y="133"/>
                    <a:pt x="47" y="133"/>
                  </a:cubicBezTo>
                  <a:cubicBezTo>
                    <a:pt x="53" y="133"/>
                    <a:pt x="57" y="129"/>
                    <a:pt x="60" y="121"/>
                  </a:cubicBezTo>
                  <a:cubicBezTo>
                    <a:pt x="72" y="126"/>
                    <a:pt x="72" y="126"/>
                    <a:pt x="72" y="126"/>
                  </a:cubicBezTo>
                  <a:cubicBezTo>
                    <a:pt x="67" y="137"/>
                    <a:pt x="59" y="146"/>
                    <a:pt x="44" y="146"/>
                  </a:cubicBezTo>
                  <a:cubicBezTo>
                    <a:pt x="24" y="146"/>
                    <a:pt x="19" y="129"/>
                    <a:pt x="19" y="112"/>
                  </a:cubicBezTo>
                  <a:cubicBezTo>
                    <a:pt x="19" y="47"/>
                    <a:pt x="19" y="47"/>
                    <a:pt x="19" y="47"/>
                  </a:cubicBezTo>
                  <a:cubicBezTo>
                    <a:pt x="0" y="47"/>
                    <a:pt x="0" y="47"/>
                    <a:pt x="0" y="47"/>
                  </a:cubicBez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3">
              <a:extLst>
                <a:ext uri="{FF2B5EF4-FFF2-40B4-BE49-F238E27FC236}">
                  <a16:creationId xmlns:a16="http://schemas.microsoft.com/office/drawing/2014/main" id="{7DC343A5-7C42-56E0-87CF-DDB787A26E2F}"/>
                </a:ext>
              </a:extLst>
            </p:cNvPr>
            <p:cNvSpPr>
              <a:spLocks/>
            </p:cNvSpPr>
            <p:nvPr/>
          </p:nvSpPr>
          <p:spPr bwMode="auto">
            <a:xfrm>
              <a:off x="1986" y="442"/>
              <a:ext cx="90" cy="176"/>
            </a:xfrm>
            <a:custGeom>
              <a:avLst/>
              <a:gdLst>
                <a:gd name="T0" fmla="*/ 74 w 89"/>
                <a:gd name="T1" fmla="*/ 96 h 173"/>
                <a:gd name="T2" fmla="*/ 55 w 89"/>
                <a:gd name="T3" fmla="*/ 73 h 173"/>
                <a:gd name="T4" fmla="*/ 17 w 89"/>
                <a:gd name="T5" fmla="*/ 112 h 173"/>
                <a:gd name="T6" fmla="*/ 17 w 89"/>
                <a:gd name="T7" fmla="*/ 173 h 173"/>
                <a:gd name="T8" fmla="*/ 0 w 89"/>
                <a:gd name="T9" fmla="*/ 173 h 173"/>
                <a:gd name="T10" fmla="*/ 0 w 89"/>
                <a:gd name="T11" fmla="*/ 0 h 173"/>
                <a:gd name="T12" fmla="*/ 17 w 89"/>
                <a:gd name="T13" fmla="*/ 0 h 173"/>
                <a:gd name="T14" fmla="*/ 17 w 89"/>
                <a:gd name="T15" fmla="*/ 84 h 173"/>
                <a:gd name="T16" fmla="*/ 56 w 89"/>
                <a:gd name="T17" fmla="*/ 59 h 173"/>
                <a:gd name="T18" fmla="*/ 89 w 89"/>
                <a:gd name="T19" fmla="*/ 92 h 173"/>
                <a:gd name="T20" fmla="*/ 89 w 89"/>
                <a:gd name="T21" fmla="*/ 173 h 173"/>
                <a:gd name="T22" fmla="*/ 74 w 89"/>
                <a:gd name="T23" fmla="*/ 173 h 173"/>
                <a:gd name="T24" fmla="*/ 74 w 89"/>
                <a:gd name="T25" fmla="*/ 9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173">
                  <a:moveTo>
                    <a:pt x="74" y="96"/>
                  </a:moveTo>
                  <a:cubicBezTo>
                    <a:pt x="74" y="79"/>
                    <a:pt x="67" y="73"/>
                    <a:pt x="55" y="73"/>
                  </a:cubicBezTo>
                  <a:cubicBezTo>
                    <a:pt x="28" y="73"/>
                    <a:pt x="19" y="102"/>
                    <a:pt x="17" y="112"/>
                  </a:cubicBezTo>
                  <a:cubicBezTo>
                    <a:pt x="17" y="173"/>
                    <a:pt x="17" y="173"/>
                    <a:pt x="17" y="173"/>
                  </a:cubicBezTo>
                  <a:cubicBezTo>
                    <a:pt x="0" y="173"/>
                    <a:pt x="0" y="173"/>
                    <a:pt x="0" y="173"/>
                  </a:cubicBezTo>
                  <a:cubicBezTo>
                    <a:pt x="0" y="0"/>
                    <a:pt x="0" y="0"/>
                    <a:pt x="0" y="0"/>
                  </a:cubicBezTo>
                  <a:cubicBezTo>
                    <a:pt x="17" y="0"/>
                    <a:pt x="17" y="0"/>
                    <a:pt x="17" y="0"/>
                  </a:cubicBezTo>
                  <a:cubicBezTo>
                    <a:pt x="17" y="84"/>
                    <a:pt x="17" y="84"/>
                    <a:pt x="17" y="84"/>
                  </a:cubicBezTo>
                  <a:cubicBezTo>
                    <a:pt x="21" y="76"/>
                    <a:pt x="31" y="59"/>
                    <a:pt x="56" y="59"/>
                  </a:cubicBezTo>
                  <a:cubicBezTo>
                    <a:pt x="76" y="59"/>
                    <a:pt x="89" y="70"/>
                    <a:pt x="89" y="92"/>
                  </a:cubicBezTo>
                  <a:cubicBezTo>
                    <a:pt x="89" y="173"/>
                    <a:pt x="89" y="173"/>
                    <a:pt x="89" y="173"/>
                  </a:cubicBezTo>
                  <a:cubicBezTo>
                    <a:pt x="74" y="173"/>
                    <a:pt x="74" y="173"/>
                    <a:pt x="74" y="173"/>
                  </a:cubicBezTo>
                  <a:lnTo>
                    <a:pt x="74"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Content Placeholder 1">
            <a:extLst>
              <a:ext uri="{FF2B5EF4-FFF2-40B4-BE49-F238E27FC236}">
                <a16:creationId xmlns:a16="http://schemas.microsoft.com/office/drawing/2014/main" id="{3C67B019-C8A5-7B68-4BF9-CB62464A43A3}"/>
              </a:ext>
            </a:extLst>
          </p:cNvPr>
          <p:cNvSpPr txBox="1">
            <a:spLocks/>
          </p:cNvSpPr>
          <p:nvPr/>
        </p:nvSpPr>
        <p:spPr>
          <a:xfrm>
            <a:off x="470140" y="1406003"/>
            <a:ext cx="6333860" cy="20229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Clr>
                <a:srgbClr val="162D61"/>
              </a:buClr>
              <a:buSzPct val="125000"/>
              <a:buNone/>
            </a:pPr>
            <a:endParaRPr lang="en-US" sz="4000">
              <a:latin typeface="Avenir 65 Medium"/>
              <a:cs typeface="Avenir 65 Medium"/>
            </a:endParaRPr>
          </a:p>
        </p:txBody>
      </p:sp>
      <p:sp>
        <p:nvSpPr>
          <p:cNvPr id="3" name="TextBox 2">
            <a:extLst>
              <a:ext uri="{FF2B5EF4-FFF2-40B4-BE49-F238E27FC236}">
                <a16:creationId xmlns:a16="http://schemas.microsoft.com/office/drawing/2014/main" id="{B4BAC0BF-8420-7800-2274-40263355B33F}"/>
              </a:ext>
            </a:extLst>
          </p:cNvPr>
          <p:cNvSpPr txBox="1"/>
          <p:nvPr/>
        </p:nvSpPr>
        <p:spPr>
          <a:xfrm>
            <a:off x="816791" y="443568"/>
            <a:ext cx="9717765" cy="369332"/>
          </a:xfrm>
          <a:prstGeom prst="rect">
            <a:avLst/>
          </a:prstGeom>
          <a:noFill/>
        </p:spPr>
        <p:txBody>
          <a:bodyPr wrap="square">
            <a:spAutoFit/>
          </a:bodyPr>
          <a:lstStyle/>
          <a:p>
            <a:pPr marL="0" marR="0">
              <a:spcBef>
                <a:spcPts val="0"/>
              </a:spcBef>
              <a:spcAft>
                <a:spcPts val="0"/>
              </a:spcAft>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en-US" sz="2000">
              <a:effectLst/>
              <a:latin typeface="Aptos" panose="020B0004020202020204" pitchFamily="34" charset="0"/>
              <a:ea typeface="Aptos" panose="020B0004020202020204" pitchFamily="34" charset="0"/>
              <a:cs typeface="Aptos" panose="020B0004020202020204" pitchFamily="34" charset="0"/>
            </a:endParaRPr>
          </a:p>
        </p:txBody>
      </p:sp>
      <p:pic>
        <p:nvPicPr>
          <p:cNvPr id="24" name="Picture 23">
            <a:extLst>
              <a:ext uri="{FF2B5EF4-FFF2-40B4-BE49-F238E27FC236}">
                <a16:creationId xmlns:a16="http://schemas.microsoft.com/office/drawing/2014/main" id="{BA42A1C2-5B9B-E9AA-0DE1-F34E03B19A44}"/>
              </a:ext>
            </a:extLst>
          </p:cNvPr>
          <p:cNvPicPr>
            <a:picLocks noChangeAspect="1"/>
          </p:cNvPicPr>
          <p:nvPr/>
        </p:nvPicPr>
        <p:blipFill>
          <a:blip r:embed="rId3"/>
          <a:stretch>
            <a:fillRect/>
          </a:stretch>
        </p:blipFill>
        <p:spPr>
          <a:xfrm>
            <a:off x="2668648" y="0"/>
            <a:ext cx="7910492" cy="5932868"/>
          </a:xfrm>
          <a:prstGeom prst="rect">
            <a:avLst/>
          </a:prstGeom>
        </p:spPr>
      </p:pic>
      <p:pic>
        <p:nvPicPr>
          <p:cNvPr id="2" name="Picture 1">
            <a:extLst>
              <a:ext uri="{FF2B5EF4-FFF2-40B4-BE49-F238E27FC236}">
                <a16:creationId xmlns:a16="http://schemas.microsoft.com/office/drawing/2014/main" id="{2AB732DD-3389-BA7B-EE44-276BD16E3D6B}"/>
              </a:ext>
            </a:extLst>
          </p:cNvPr>
          <p:cNvPicPr>
            <a:picLocks noChangeAspect="1"/>
          </p:cNvPicPr>
          <p:nvPr/>
        </p:nvPicPr>
        <p:blipFill rotWithShape="1">
          <a:blip r:embed="rId4"/>
          <a:srcRect b="19790"/>
          <a:stretch/>
        </p:blipFill>
        <p:spPr>
          <a:xfrm rot="20888714">
            <a:off x="649356" y="909253"/>
            <a:ext cx="3589838" cy="2117479"/>
          </a:xfrm>
          <a:prstGeom prst="rect">
            <a:avLst/>
          </a:prstGeom>
        </p:spPr>
      </p:pic>
      <p:pic>
        <p:nvPicPr>
          <p:cNvPr id="23" name="Picture 22">
            <a:extLst>
              <a:ext uri="{FF2B5EF4-FFF2-40B4-BE49-F238E27FC236}">
                <a16:creationId xmlns:a16="http://schemas.microsoft.com/office/drawing/2014/main" id="{D60B98AB-2CF6-39E0-A8F4-F1B712EFFD2A}"/>
              </a:ext>
            </a:extLst>
          </p:cNvPr>
          <p:cNvPicPr>
            <a:picLocks noChangeAspect="1"/>
          </p:cNvPicPr>
          <p:nvPr/>
        </p:nvPicPr>
        <p:blipFill>
          <a:blip r:embed="rId5"/>
          <a:stretch>
            <a:fillRect/>
          </a:stretch>
        </p:blipFill>
        <p:spPr>
          <a:xfrm>
            <a:off x="2095322" y="5880924"/>
            <a:ext cx="3536254" cy="860438"/>
          </a:xfrm>
          <a:prstGeom prst="rect">
            <a:avLst/>
          </a:prstGeom>
        </p:spPr>
      </p:pic>
    </p:spTree>
    <p:extLst>
      <p:ext uri="{BB962C8B-B14F-4D97-AF65-F5344CB8AC3E}">
        <p14:creationId xmlns:p14="http://schemas.microsoft.com/office/powerpoint/2010/main" val="4081269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White Jigsaw puzzle on yellow colour background">
            <a:extLst>
              <a:ext uri="{FF2B5EF4-FFF2-40B4-BE49-F238E27FC236}">
                <a16:creationId xmlns:a16="http://schemas.microsoft.com/office/drawing/2014/main" id="{1B9378BE-D328-9E64-C59E-D98C2F0F7C5E}"/>
              </a:ext>
            </a:extLst>
          </p:cNvPr>
          <p:cNvPicPr>
            <a:picLocks noChangeAspect="1"/>
          </p:cNvPicPr>
          <p:nvPr/>
        </p:nvPicPr>
        <p:blipFill>
          <a:blip r:embed="rId3"/>
          <a:srcRect l="26847" r="-1" b="-1"/>
          <a:stretch/>
        </p:blipFill>
        <p:spPr>
          <a:xfrm>
            <a:off x="0" y="-47438"/>
            <a:ext cx="5453462" cy="6916202"/>
          </a:xfrm>
          <a:prstGeom prst="rect">
            <a:avLst/>
          </a:prstGeom>
        </p:spPr>
      </p:pic>
      <p:cxnSp>
        <p:nvCxnSpPr>
          <p:cNvPr id="7" name="Straight Connector 6">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6E68F7A-AE4B-5482-F767-9F91B3AE5F1F}"/>
              </a:ext>
            </a:extLst>
          </p:cNvPr>
          <p:cNvSpPr txBox="1"/>
          <p:nvPr/>
        </p:nvSpPr>
        <p:spPr>
          <a:xfrm>
            <a:off x="5589704" y="1547165"/>
            <a:ext cx="6490861" cy="4126636"/>
          </a:xfrm>
          <a:prstGeom prst="rect">
            <a:avLst/>
          </a:prstGeom>
        </p:spPr>
        <p:txBody>
          <a:bodyPr vert="horz" lIns="91440" tIns="45720" rIns="91440" bIns="45720" rtlCol="0" anchor="t">
            <a:normAutofit fontScale="92500" lnSpcReduction="20000"/>
          </a:bodyPr>
          <a:lstStyle/>
          <a:p>
            <a:pPr>
              <a:lnSpc>
                <a:spcPct val="90000"/>
              </a:lnSpc>
              <a:spcAft>
                <a:spcPts val="600"/>
              </a:spcAft>
            </a:pPr>
            <a:r>
              <a:rPr lang="en-US" sz="1900" b="1">
                <a:latin typeface="Arima Madurai" panose="00000500000000000000" pitchFamily="2" charset="0"/>
                <a:cs typeface="Arima Madurai" panose="00000500000000000000" pitchFamily="2" charset="0"/>
              </a:rPr>
              <a:t>Let’s Connect before Content</a:t>
            </a:r>
          </a:p>
          <a:p>
            <a:pPr>
              <a:lnSpc>
                <a:spcPct val="90000"/>
              </a:lnSpc>
              <a:spcAft>
                <a:spcPts val="600"/>
              </a:spcAft>
            </a:pPr>
            <a:endParaRPr lang="en-US" b="1">
              <a:latin typeface="Arima Madurai" panose="00000500000000000000" pitchFamily="2" charset="0"/>
              <a:cs typeface="Arima Madurai" panose="00000500000000000000" pitchFamily="2" charset="0"/>
            </a:endParaRPr>
          </a:p>
          <a:p>
            <a:pPr>
              <a:lnSpc>
                <a:spcPct val="90000"/>
              </a:lnSpc>
              <a:spcAft>
                <a:spcPts val="600"/>
              </a:spcAft>
            </a:pPr>
            <a:r>
              <a:rPr lang="en-US" sz="1900" b="1">
                <a:latin typeface="Arima Madurai" panose="00000500000000000000" pitchFamily="2" charset="0"/>
                <a:cs typeface="Arima Madurai" panose="00000500000000000000" pitchFamily="2" charset="0"/>
              </a:rPr>
              <a:t>Who We Are</a:t>
            </a:r>
          </a:p>
          <a:p>
            <a:pPr marL="342900" indent="-342900">
              <a:lnSpc>
                <a:spcPct val="90000"/>
              </a:lnSpc>
              <a:spcAft>
                <a:spcPts val="600"/>
              </a:spcAft>
              <a:buFont typeface="Arial" panose="020B0604020202020204" pitchFamily="34" charset="0"/>
              <a:buChar char="•"/>
            </a:pPr>
            <a:r>
              <a:rPr lang="en-US">
                <a:latin typeface="Arima Madurai" panose="00000500000000000000" pitchFamily="2" charset="0"/>
                <a:cs typeface="Arima Madurai" panose="00000500000000000000" pitchFamily="2" charset="0"/>
              </a:rPr>
              <a:t>Sun River Health</a:t>
            </a:r>
          </a:p>
          <a:p>
            <a:pPr marL="342900" indent="-342900">
              <a:lnSpc>
                <a:spcPct val="90000"/>
              </a:lnSpc>
              <a:spcAft>
                <a:spcPts val="600"/>
              </a:spcAft>
              <a:buFont typeface="Arial" panose="020B0604020202020204" pitchFamily="34" charset="0"/>
              <a:buChar char="•"/>
            </a:pPr>
            <a:r>
              <a:rPr lang="en-US">
                <a:latin typeface="Arima Madurai" panose="00000500000000000000" pitchFamily="2" charset="0"/>
                <a:cs typeface="Arima Madurai" panose="00000500000000000000" pitchFamily="2" charset="0"/>
              </a:rPr>
              <a:t>Eastern Dutchess Rural Health Network (EDRHN)</a:t>
            </a:r>
          </a:p>
          <a:p>
            <a:pPr>
              <a:lnSpc>
                <a:spcPct val="90000"/>
              </a:lnSpc>
              <a:spcAft>
                <a:spcPts val="600"/>
              </a:spcAft>
            </a:pPr>
            <a:endParaRPr lang="en-US" b="1">
              <a:latin typeface="Arima Madurai" panose="00000500000000000000" pitchFamily="2" charset="0"/>
              <a:cs typeface="Arima Madurai" panose="00000500000000000000" pitchFamily="2" charset="0"/>
            </a:endParaRPr>
          </a:p>
          <a:p>
            <a:pPr>
              <a:lnSpc>
                <a:spcPct val="90000"/>
              </a:lnSpc>
              <a:spcAft>
                <a:spcPts val="600"/>
              </a:spcAft>
            </a:pPr>
            <a:r>
              <a:rPr lang="en-US" sz="1900" b="1">
                <a:latin typeface="Arima Madurai"/>
                <a:cs typeface="Arima Madurai" panose="00000500000000000000" pitchFamily="2" charset="0"/>
              </a:rPr>
              <a:t>Growing Partnerships &amp; Removing Barriers from Ground Up</a:t>
            </a:r>
          </a:p>
          <a:p>
            <a:pPr>
              <a:lnSpc>
                <a:spcPct val="90000"/>
              </a:lnSpc>
              <a:spcAft>
                <a:spcPts val="600"/>
              </a:spcAft>
            </a:pPr>
            <a:endParaRPr lang="en-US" b="1">
              <a:latin typeface="Arima Madurai" panose="00000500000000000000" pitchFamily="2" charset="0"/>
              <a:cs typeface="Arima Madurai" panose="00000500000000000000" pitchFamily="2" charset="0"/>
            </a:endParaRPr>
          </a:p>
          <a:p>
            <a:pPr>
              <a:lnSpc>
                <a:spcPct val="90000"/>
              </a:lnSpc>
              <a:spcAft>
                <a:spcPts val="600"/>
              </a:spcAft>
            </a:pPr>
            <a:r>
              <a:rPr lang="en-US" b="1">
                <a:latin typeface="Arima Madurai" panose="00000500000000000000" pitchFamily="2" charset="0"/>
                <a:cs typeface="Arima Madurai" panose="00000500000000000000" pitchFamily="2" charset="0"/>
              </a:rPr>
              <a:t> The Puzzle Problem</a:t>
            </a:r>
          </a:p>
          <a:p>
            <a:pPr marL="457200" indent="-228600">
              <a:lnSpc>
                <a:spcPct val="90000"/>
              </a:lnSpc>
              <a:spcAft>
                <a:spcPts val="600"/>
              </a:spcAft>
              <a:buFont typeface="Arial" panose="020B0604020202020204" pitchFamily="34" charset="0"/>
              <a:buChar char="•"/>
            </a:pPr>
            <a:r>
              <a:rPr lang="en-US">
                <a:latin typeface="Arima Madurai" panose="00000500000000000000" pitchFamily="2" charset="0"/>
                <a:cs typeface="Arima Madurai" panose="00000500000000000000" pitchFamily="2" charset="0"/>
              </a:rPr>
              <a:t>Find Problem Solvers (aka Stakeholders)</a:t>
            </a:r>
          </a:p>
          <a:p>
            <a:pPr marL="457200" indent="-228600">
              <a:lnSpc>
                <a:spcPct val="90000"/>
              </a:lnSpc>
              <a:spcAft>
                <a:spcPts val="600"/>
              </a:spcAft>
              <a:buFont typeface="Arial" panose="020B0604020202020204" pitchFamily="34" charset="0"/>
              <a:buChar char="•"/>
            </a:pPr>
            <a:r>
              <a:rPr lang="en-US">
                <a:latin typeface="Arima Madurai" panose="00000500000000000000" pitchFamily="2" charset="0"/>
                <a:cs typeface="Arima Madurai" panose="00000500000000000000" pitchFamily="2" charset="0"/>
              </a:rPr>
              <a:t>Move Puzzle Pieces (aka Community Assets)</a:t>
            </a:r>
          </a:p>
          <a:p>
            <a:pPr marL="228600">
              <a:lnSpc>
                <a:spcPct val="90000"/>
              </a:lnSpc>
              <a:spcAft>
                <a:spcPts val="600"/>
              </a:spcAft>
            </a:pPr>
            <a:endParaRPr lang="en-US">
              <a:latin typeface="Arima Madurai" panose="00000500000000000000" pitchFamily="2" charset="0"/>
              <a:cs typeface="Arima Madurai" panose="00000500000000000000" pitchFamily="2" charset="0"/>
            </a:endParaRPr>
          </a:p>
          <a:p>
            <a:pPr marL="228600">
              <a:lnSpc>
                <a:spcPct val="90000"/>
              </a:lnSpc>
              <a:spcAft>
                <a:spcPts val="600"/>
              </a:spcAft>
            </a:pPr>
            <a:r>
              <a:rPr lang="en-US" b="1">
                <a:latin typeface="Arima Madurai" panose="00000500000000000000" pitchFamily="2" charset="0"/>
                <a:cs typeface="Arima Madurai" panose="00000500000000000000" pitchFamily="2" charset="0"/>
              </a:rPr>
              <a:t>Removing Barriers &amp; Challenges</a:t>
            </a:r>
          </a:p>
          <a:p>
            <a:pPr marL="228600">
              <a:lnSpc>
                <a:spcPct val="90000"/>
              </a:lnSpc>
              <a:spcAft>
                <a:spcPts val="600"/>
              </a:spcAft>
            </a:pPr>
            <a:endParaRPr lang="en-US" b="1">
              <a:latin typeface="Arima Madurai" panose="00000500000000000000" pitchFamily="2" charset="0"/>
              <a:cs typeface="Arima Madurai" panose="00000500000000000000" pitchFamily="2" charset="0"/>
            </a:endParaRPr>
          </a:p>
          <a:p>
            <a:pPr marL="228600">
              <a:lnSpc>
                <a:spcPct val="90000"/>
              </a:lnSpc>
              <a:spcAft>
                <a:spcPts val="600"/>
              </a:spcAft>
            </a:pPr>
            <a:r>
              <a:rPr lang="en-US" b="1">
                <a:latin typeface="Arima Madurai" panose="00000500000000000000" pitchFamily="2" charset="0"/>
                <a:cs typeface="Arima Madurai" panose="00000500000000000000" pitchFamily="2" charset="0"/>
              </a:rPr>
              <a:t>Embracing  Opportunities to Sustain Community Impact</a:t>
            </a:r>
          </a:p>
        </p:txBody>
      </p:sp>
      <p:sp>
        <p:nvSpPr>
          <p:cNvPr id="2" name="Date Placeholder 1">
            <a:extLst>
              <a:ext uri="{FF2B5EF4-FFF2-40B4-BE49-F238E27FC236}">
                <a16:creationId xmlns:a16="http://schemas.microsoft.com/office/drawing/2014/main" id="{F2113F07-9474-DA7E-C13B-C489AFDD0CE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C22F059C-D428-7E42-8D04-BDA2AABB60BA}" type="datetime1">
              <a:rPr lang="en-US" sz="1200">
                <a:solidFill>
                  <a:srgbClr val="FFFFFF"/>
                </a:solidFill>
                <a:latin typeface="Calibri" panose="020F0502020204030204"/>
              </a:rPr>
              <a:pPr>
                <a:spcAft>
                  <a:spcPts val="600"/>
                </a:spcAft>
                <a:defRPr/>
              </a:pPr>
              <a:t>10/9/2024</a:t>
            </a:fld>
            <a:endParaRPr lang="en-US" sz="1200">
              <a:solidFill>
                <a:srgbClr val="FFFFFF"/>
              </a:solidFill>
              <a:latin typeface="Calibri" panose="020F0502020204030204"/>
            </a:endParaRPr>
          </a:p>
        </p:txBody>
      </p:sp>
      <p:pic>
        <p:nvPicPr>
          <p:cNvPr id="8" name="Picture 7">
            <a:extLst>
              <a:ext uri="{FF2B5EF4-FFF2-40B4-BE49-F238E27FC236}">
                <a16:creationId xmlns:a16="http://schemas.microsoft.com/office/drawing/2014/main" id="{6FA502F0-B31A-2395-6228-D22639E37C92}"/>
              </a:ext>
            </a:extLst>
          </p:cNvPr>
          <p:cNvPicPr>
            <a:picLocks noChangeAspect="1"/>
          </p:cNvPicPr>
          <p:nvPr/>
        </p:nvPicPr>
        <p:blipFill>
          <a:blip r:embed="rId4"/>
          <a:stretch>
            <a:fillRect/>
          </a:stretch>
        </p:blipFill>
        <p:spPr>
          <a:xfrm>
            <a:off x="6957256" y="5659790"/>
            <a:ext cx="4935169" cy="902694"/>
          </a:xfrm>
          <a:prstGeom prst="rect">
            <a:avLst/>
          </a:prstGeom>
        </p:spPr>
      </p:pic>
    </p:spTree>
    <p:extLst>
      <p:ext uri="{BB962C8B-B14F-4D97-AF65-F5344CB8AC3E}">
        <p14:creationId xmlns:p14="http://schemas.microsoft.com/office/powerpoint/2010/main" val="2652719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DC00"/>
        </a:solidFill>
        <a:effectLst/>
      </p:bgPr>
    </p:bg>
    <p:spTree>
      <p:nvGrpSpPr>
        <p:cNvPr id="1" name=""/>
        <p:cNvGrpSpPr/>
        <p:nvPr/>
      </p:nvGrpSpPr>
      <p:grpSpPr>
        <a:xfrm>
          <a:off x="0" y="0"/>
          <a:ext cx="0" cy="0"/>
          <a:chOff x="0" y="0"/>
          <a:chExt cx="0" cy="0"/>
        </a:xfrm>
      </p:grpSpPr>
      <p:grpSp>
        <p:nvGrpSpPr>
          <p:cNvPr id="4" name="Group 16">
            <a:extLst>
              <a:ext uri="{FF2B5EF4-FFF2-40B4-BE49-F238E27FC236}">
                <a16:creationId xmlns:a16="http://schemas.microsoft.com/office/drawing/2014/main" id="{DA03EF99-7A53-E343-A8FD-A0959B782BA5}"/>
              </a:ext>
            </a:extLst>
          </p:cNvPr>
          <p:cNvGrpSpPr>
            <a:grpSpLocks noChangeAspect="1"/>
          </p:cNvGrpSpPr>
          <p:nvPr/>
        </p:nvGrpSpPr>
        <p:grpSpPr bwMode="auto">
          <a:xfrm>
            <a:off x="7274700" y="5777498"/>
            <a:ext cx="4587673" cy="838560"/>
            <a:chOff x="361" y="245"/>
            <a:chExt cx="2068" cy="378"/>
          </a:xfrm>
        </p:grpSpPr>
        <p:sp>
          <p:nvSpPr>
            <p:cNvPr id="5" name="Oval 17">
              <a:extLst>
                <a:ext uri="{FF2B5EF4-FFF2-40B4-BE49-F238E27FC236}">
                  <a16:creationId xmlns:a16="http://schemas.microsoft.com/office/drawing/2014/main" id="{A02492E2-81B6-2E4F-B390-7955175D2E24}"/>
                </a:ext>
              </a:extLst>
            </p:cNvPr>
            <p:cNvSpPr>
              <a:spLocks noChangeArrowheads="1"/>
            </p:cNvSpPr>
            <p:nvPr/>
          </p:nvSpPr>
          <p:spPr bwMode="auto">
            <a:xfrm>
              <a:off x="2138" y="304"/>
              <a:ext cx="201" cy="20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18">
              <a:extLst>
                <a:ext uri="{FF2B5EF4-FFF2-40B4-BE49-F238E27FC236}">
                  <a16:creationId xmlns:a16="http://schemas.microsoft.com/office/drawing/2014/main" id="{83FCC9C5-03F2-DF44-B21F-2831F422A6F8}"/>
                </a:ext>
              </a:extLst>
            </p:cNvPr>
            <p:cNvSpPr>
              <a:spLocks noEditPoints="1"/>
            </p:cNvSpPr>
            <p:nvPr/>
          </p:nvSpPr>
          <p:spPr bwMode="auto">
            <a:xfrm>
              <a:off x="2111" y="245"/>
              <a:ext cx="292" cy="293"/>
            </a:xfrm>
            <a:custGeom>
              <a:avLst/>
              <a:gdLst>
                <a:gd name="T0" fmla="*/ 226 w 288"/>
                <a:gd name="T1" fmla="*/ 29 h 288"/>
                <a:gd name="T2" fmla="*/ 124 w 288"/>
                <a:gd name="T3" fmla="*/ 44 h 288"/>
                <a:gd name="T4" fmla="*/ 68 w 288"/>
                <a:gd name="T5" fmla="*/ 65 h 288"/>
                <a:gd name="T6" fmla="*/ 10 w 288"/>
                <a:gd name="T7" fmla="*/ 78 h 288"/>
                <a:gd name="T8" fmla="*/ 39 w 288"/>
                <a:gd name="T9" fmla="*/ 171 h 288"/>
                <a:gd name="T10" fmla="*/ 3 w 288"/>
                <a:gd name="T11" fmla="*/ 205 h 288"/>
                <a:gd name="T12" fmla="*/ 92 w 288"/>
                <a:gd name="T13" fmla="*/ 287 h 288"/>
                <a:gd name="T14" fmla="*/ 179 w 288"/>
                <a:gd name="T15" fmla="*/ 241 h 288"/>
                <a:gd name="T16" fmla="*/ 217 w 288"/>
                <a:gd name="T17" fmla="*/ 228 h 288"/>
                <a:gd name="T18" fmla="*/ 245 w 288"/>
                <a:gd name="T19" fmla="*/ 249 h 288"/>
                <a:gd name="T20" fmla="*/ 273 w 288"/>
                <a:gd name="T21" fmla="*/ 135 h 288"/>
                <a:gd name="T22" fmla="*/ 286 w 288"/>
                <a:gd name="T23" fmla="*/ 131 h 288"/>
                <a:gd name="T24" fmla="*/ 236 w 288"/>
                <a:gd name="T25" fmla="*/ 177 h 288"/>
                <a:gd name="T26" fmla="*/ 140 w 288"/>
                <a:gd name="T27" fmla="*/ 251 h 288"/>
                <a:gd name="T28" fmla="*/ 221 w 288"/>
                <a:gd name="T29" fmla="*/ 93 h 288"/>
                <a:gd name="T30" fmla="*/ 154 w 288"/>
                <a:gd name="T31" fmla="*/ 66 h 288"/>
                <a:gd name="T32" fmla="*/ 225 w 288"/>
                <a:gd name="T33" fmla="*/ 196 h 288"/>
                <a:gd name="T34" fmla="*/ 225 w 288"/>
                <a:gd name="T35" fmla="*/ 196 h 288"/>
                <a:gd name="T36" fmla="*/ 217 w 288"/>
                <a:gd name="T37" fmla="*/ 171 h 288"/>
                <a:gd name="T38" fmla="*/ 101 w 288"/>
                <a:gd name="T39" fmla="*/ 229 h 288"/>
                <a:gd name="T40" fmla="*/ 170 w 288"/>
                <a:gd name="T41" fmla="*/ 222 h 288"/>
                <a:gd name="T42" fmla="*/ 112 w 288"/>
                <a:gd name="T43" fmla="*/ 239 h 288"/>
                <a:gd name="T44" fmla="*/ 61 w 288"/>
                <a:gd name="T45" fmla="*/ 145 h 288"/>
                <a:gd name="T46" fmla="*/ 94 w 288"/>
                <a:gd name="T47" fmla="*/ 220 h 288"/>
                <a:gd name="T48" fmla="*/ 170 w 288"/>
                <a:gd name="T49" fmla="*/ 219 h 288"/>
                <a:gd name="T50" fmla="*/ 75 w 288"/>
                <a:gd name="T51" fmla="*/ 128 h 288"/>
                <a:gd name="T52" fmla="*/ 156 w 288"/>
                <a:gd name="T53" fmla="*/ 80 h 288"/>
                <a:gd name="T54" fmla="*/ 194 w 288"/>
                <a:gd name="T55" fmla="*/ 189 h 288"/>
                <a:gd name="T56" fmla="*/ 92 w 288"/>
                <a:gd name="T57" fmla="*/ 193 h 288"/>
                <a:gd name="T58" fmla="*/ 140 w 288"/>
                <a:gd name="T59" fmla="*/ 215 h 288"/>
                <a:gd name="T60" fmla="*/ 116 w 288"/>
                <a:gd name="T61" fmla="*/ 211 h 288"/>
                <a:gd name="T62" fmla="*/ 208 w 288"/>
                <a:gd name="T63" fmla="*/ 124 h 288"/>
                <a:gd name="T64" fmla="*/ 210 w 288"/>
                <a:gd name="T65" fmla="*/ 172 h 288"/>
                <a:gd name="T66" fmla="*/ 172 w 288"/>
                <a:gd name="T67" fmla="*/ 78 h 288"/>
                <a:gd name="T68" fmla="*/ 225 w 288"/>
                <a:gd name="T69" fmla="*/ 155 h 288"/>
                <a:gd name="T70" fmla="*/ 88 w 288"/>
                <a:gd name="T71" fmla="*/ 87 h 288"/>
                <a:gd name="T72" fmla="*/ 73 w 288"/>
                <a:gd name="T73" fmla="*/ 168 h 288"/>
                <a:gd name="T74" fmla="*/ 90 w 288"/>
                <a:gd name="T75" fmla="*/ 203 h 288"/>
                <a:gd name="T76" fmla="*/ 121 w 288"/>
                <a:gd name="T77" fmla="*/ 224 h 288"/>
                <a:gd name="T78" fmla="*/ 182 w 288"/>
                <a:gd name="T79" fmla="*/ 222 h 288"/>
                <a:gd name="T80" fmla="*/ 182 w 288"/>
                <a:gd name="T81" fmla="*/ 222 h 288"/>
                <a:gd name="T82" fmla="*/ 104 w 288"/>
                <a:gd name="T83" fmla="*/ 77 h 288"/>
                <a:gd name="T84" fmla="*/ 86 w 288"/>
                <a:gd name="T85" fmla="*/ 83 h 288"/>
                <a:gd name="T86" fmla="*/ 130 w 288"/>
                <a:gd name="T87" fmla="*/ 59 h 288"/>
                <a:gd name="T88" fmla="*/ 59 w 288"/>
                <a:gd name="T89" fmla="*/ 91 h 288"/>
                <a:gd name="T90" fmla="*/ 71 w 288"/>
                <a:gd name="T91" fmla="*/ 82 h 288"/>
                <a:gd name="T92" fmla="*/ 45 w 288"/>
                <a:gd name="T93" fmla="*/ 167 h 288"/>
                <a:gd name="T94" fmla="*/ 35 w 288"/>
                <a:gd name="T95" fmla="*/ 138 h 288"/>
                <a:gd name="T96" fmla="*/ 35 w 288"/>
                <a:gd name="T97" fmla="*/ 138 h 288"/>
                <a:gd name="T98" fmla="*/ 77 w 288"/>
                <a:gd name="T99" fmla="*/ 223 h 288"/>
                <a:gd name="T100" fmla="*/ 221 w 288"/>
                <a:gd name="T101" fmla="*/ 88 h 288"/>
                <a:gd name="T102" fmla="*/ 223 w 288"/>
                <a:gd name="T103" fmla="*/ 91 h 288"/>
                <a:gd name="T104" fmla="*/ 142 w 288"/>
                <a:gd name="T105" fmla="*/ 48 h 288"/>
                <a:gd name="T106" fmla="*/ 43 w 288"/>
                <a:gd name="T107" fmla="*/ 184 h 288"/>
                <a:gd name="T108" fmla="*/ 30 w 288"/>
                <a:gd name="T109" fmla="*/ 196 h 288"/>
                <a:gd name="T110" fmla="*/ 213 w 288"/>
                <a:gd name="T111" fmla="*/ 3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8" h="288">
                  <a:moveTo>
                    <a:pt x="286" y="131"/>
                  </a:moveTo>
                  <a:cubicBezTo>
                    <a:pt x="264" y="121"/>
                    <a:pt x="246" y="105"/>
                    <a:pt x="230" y="89"/>
                  </a:cubicBezTo>
                  <a:cubicBezTo>
                    <a:pt x="221" y="81"/>
                    <a:pt x="214" y="74"/>
                    <a:pt x="206" y="68"/>
                  </a:cubicBezTo>
                  <a:cubicBezTo>
                    <a:pt x="207" y="52"/>
                    <a:pt x="213" y="39"/>
                    <a:pt x="226" y="29"/>
                  </a:cubicBezTo>
                  <a:cubicBezTo>
                    <a:pt x="227" y="28"/>
                    <a:pt x="227" y="27"/>
                    <a:pt x="227" y="26"/>
                  </a:cubicBezTo>
                  <a:cubicBezTo>
                    <a:pt x="226" y="24"/>
                    <a:pt x="225" y="24"/>
                    <a:pt x="224" y="25"/>
                  </a:cubicBezTo>
                  <a:cubicBezTo>
                    <a:pt x="201" y="35"/>
                    <a:pt x="177" y="38"/>
                    <a:pt x="154" y="40"/>
                  </a:cubicBezTo>
                  <a:cubicBezTo>
                    <a:pt x="144" y="41"/>
                    <a:pt x="134" y="42"/>
                    <a:pt x="124" y="44"/>
                  </a:cubicBezTo>
                  <a:cubicBezTo>
                    <a:pt x="113" y="34"/>
                    <a:pt x="106" y="22"/>
                    <a:pt x="107" y="4"/>
                  </a:cubicBezTo>
                  <a:cubicBezTo>
                    <a:pt x="107" y="2"/>
                    <a:pt x="106" y="0"/>
                    <a:pt x="104" y="0"/>
                  </a:cubicBezTo>
                  <a:cubicBezTo>
                    <a:pt x="103" y="0"/>
                    <a:pt x="102" y="1"/>
                    <a:pt x="101" y="3"/>
                  </a:cubicBezTo>
                  <a:cubicBezTo>
                    <a:pt x="95" y="26"/>
                    <a:pt x="81" y="46"/>
                    <a:pt x="68" y="65"/>
                  </a:cubicBezTo>
                  <a:cubicBezTo>
                    <a:pt x="62" y="74"/>
                    <a:pt x="55" y="83"/>
                    <a:pt x="50" y="92"/>
                  </a:cubicBezTo>
                  <a:cubicBezTo>
                    <a:pt x="48" y="92"/>
                    <a:pt x="46" y="92"/>
                    <a:pt x="44" y="92"/>
                  </a:cubicBezTo>
                  <a:cubicBezTo>
                    <a:pt x="44" y="92"/>
                    <a:pt x="43" y="92"/>
                    <a:pt x="43" y="92"/>
                  </a:cubicBezTo>
                  <a:cubicBezTo>
                    <a:pt x="31" y="92"/>
                    <a:pt x="20" y="88"/>
                    <a:pt x="10" y="78"/>
                  </a:cubicBezTo>
                  <a:cubicBezTo>
                    <a:pt x="9" y="77"/>
                    <a:pt x="7" y="77"/>
                    <a:pt x="6" y="78"/>
                  </a:cubicBezTo>
                  <a:cubicBezTo>
                    <a:pt x="5" y="79"/>
                    <a:pt x="5" y="80"/>
                    <a:pt x="6" y="81"/>
                  </a:cubicBezTo>
                  <a:cubicBezTo>
                    <a:pt x="20" y="102"/>
                    <a:pt x="26" y="125"/>
                    <a:pt x="32" y="147"/>
                  </a:cubicBezTo>
                  <a:cubicBezTo>
                    <a:pt x="34" y="155"/>
                    <a:pt x="36" y="163"/>
                    <a:pt x="39" y="171"/>
                  </a:cubicBezTo>
                  <a:cubicBezTo>
                    <a:pt x="39" y="172"/>
                    <a:pt x="40" y="174"/>
                    <a:pt x="40" y="176"/>
                  </a:cubicBezTo>
                  <a:cubicBezTo>
                    <a:pt x="33" y="188"/>
                    <a:pt x="22" y="197"/>
                    <a:pt x="3" y="200"/>
                  </a:cubicBezTo>
                  <a:cubicBezTo>
                    <a:pt x="2" y="200"/>
                    <a:pt x="0" y="201"/>
                    <a:pt x="0" y="203"/>
                  </a:cubicBezTo>
                  <a:cubicBezTo>
                    <a:pt x="0" y="204"/>
                    <a:pt x="1" y="205"/>
                    <a:pt x="3" y="205"/>
                  </a:cubicBezTo>
                  <a:cubicBezTo>
                    <a:pt x="27" y="208"/>
                    <a:pt x="49" y="219"/>
                    <a:pt x="70" y="229"/>
                  </a:cubicBezTo>
                  <a:cubicBezTo>
                    <a:pt x="80" y="234"/>
                    <a:pt x="90" y="238"/>
                    <a:pt x="100" y="242"/>
                  </a:cubicBezTo>
                  <a:cubicBezTo>
                    <a:pt x="103" y="257"/>
                    <a:pt x="101" y="270"/>
                    <a:pt x="92" y="284"/>
                  </a:cubicBezTo>
                  <a:cubicBezTo>
                    <a:pt x="91" y="285"/>
                    <a:pt x="91" y="286"/>
                    <a:pt x="92" y="287"/>
                  </a:cubicBezTo>
                  <a:cubicBezTo>
                    <a:pt x="93" y="288"/>
                    <a:pt x="93" y="288"/>
                    <a:pt x="94" y="288"/>
                  </a:cubicBezTo>
                  <a:cubicBezTo>
                    <a:pt x="94" y="288"/>
                    <a:pt x="95" y="287"/>
                    <a:pt x="95" y="287"/>
                  </a:cubicBezTo>
                  <a:cubicBezTo>
                    <a:pt x="113" y="270"/>
                    <a:pt x="135" y="261"/>
                    <a:pt x="157" y="252"/>
                  </a:cubicBezTo>
                  <a:cubicBezTo>
                    <a:pt x="164" y="248"/>
                    <a:pt x="172" y="245"/>
                    <a:pt x="179" y="241"/>
                  </a:cubicBezTo>
                  <a:cubicBezTo>
                    <a:pt x="182" y="240"/>
                    <a:pt x="185" y="239"/>
                    <a:pt x="187" y="237"/>
                  </a:cubicBezTo>
                  <a:cubicBezTo>
                    <a:pt x="194" y="233"/>
                    <a:pt x="201" y="229"/>
                    <a:pt x="207" y="224"/>
                  </a:cubicBezTo>
                  <a:cubicBezTo>
                    <a:pt x="210" y="225"/>
                    <a:pt x="214" y="226"/>
                    <a:pt x="217" y="228"/>
                  </a:cubicBezTo>
                  <a:cubicBezTo>
                    <a:pt x="217" y="228"/>
                    <a:pt x="217" y="228"/>
                    <a:pt x="217" y="228"/>
                  </a:cubicBezTo>
                  <a:cubicBezTo>
                    <a:pt x="217" y="228"/>
                    <a:pt x="218" y="228"/>
                    <a:pt x="218" y="228"/>
                  </a:cubicBezTo>
                  <a:cubicBezTo>
                    <a:pt x="228" y="232"/>
                    <a:pt x="235" y="240"/>
                    <a:pt x="241" y="250"/>
                  </a:cubicBezTo>
                  <a:cubicBezTo>
                    <a:pt x="242" y="251"/>
                    <a:pt x="243" y="252"/>
                    <a:pt x="244" y="251"/>
                  </a:cubicBezTo>
                  <a:cubicBezTo>
                    <a:pt x="245" y="251"/>
                    <a:pt x="246" y="250"/>
                    <a:pt x="245" y="249"/>
                  </a:cubicBezTo>
                  <a:cubicBezTo>
                    <a:pt x="245" y="248"/>
                    <a:pt x="245" y="248"/>
                    <a:pt x="245" y="248"/>
                  </a:cubicBezTo>
                  <a:cubicBezTo>
                    <a:pt x="238" y="225"/>
                    <a:pt x="240" y="201"/>
                    <a:pt x="241" y="178"/>
                  </a:cubicBezTo>
                  <a:cubicBezTo>
                    <a:pt x="242" y="167"/>
                    <a:pt x="242" y="156"/>
                    <a:pt x="242" y="146"/>
                  </a:cubicBezTo>
                  <a:cubicBezTo>
                    <a:pt x="252" y="138"/>
                    <a:pt x="262" y="135"/>
                    <a:pt x="273" y="135"/>
                  </a:cubicBezTo>
                  <a:cubicBezTo>
                    <a:pt x="277" y="135"/>
                    <a:pt x="281" y="135"/>
                    <a:pt x="285" y="136"/>
                  </a:cubicBezTo>
                  <a:cubicBezTo>
                    <a:pt x="285" y="136"/>
                    <a:pt x="285" y="136"/>
                    <a:pt x="285" y="136"/>
                  </a:cubicBezTo>
                  <a:cubicBezTo>
                    <a:pt x="287" y="136"/>
                    <a:pt x="288" y="135"/>
                    <a:pt x="288" y="133"/>
                  </a:cubicBezTo>
                  <a:cubicBezTo>
                    <a:pt x="288" y="133"/>
                    <a:pt x="287" y="132"/>
                    <a:pt x="286" y="131"/>
                  </a:cubicBezTo>
                  <a:close/>
                  <a:moveTo>
                    <a:pt x="210" y="220"/>
                  </a:moveTo>
                  <a:cubicBezTo>
                    <a:pt x="217" y="213"/>
                    <a:pt x="223" y="206"/>
                    <a:pt x="228" y="197"/>
                  </a:cubicBezTo>
                  <a:cubicBezTo>
                    <a:pt x="232" y="189"/>
                    <a:pt x="234" y="182"/>
                    <a:pt x="236" y="174"/>
                  </a:cubicBezTo>
                  <a:cubicBezTo>
                    <a:pt x="236" y="175"/>
                    <a:pt x="236" y="176"/>
                    <a:pt x="236" y="177"/>
                  </a:cubicBezTo>
                  <a:cubicBezTo>
                    <a:pt x="235" y="197"/>
                    <a:pt x="235" y="217"/>
                    <a:pt x="238" y="236"/>
                  </a:cubicBezTo>
                  <a:cubicBezTo>
                    <a:pt x="231" y="228"/>
                    <a:pt x="222" y="223"/>
                    <a:pt x="210" y="220"/>
                  </a:cubicBezTo>
                  <a:close/>
                  <a:moveTo>
                    <a:pt x="105" y="244"/>
                  </a:moveTo>
                  <a:cubicBezTo>
                    <a:pt x="116" y="248"/>
                    <a:pt x="128" y="251"/>
                    <a:pt x="140" y="251"/>
                  </a:cubicBezTo>
                  <a:cubicBezTo>
                    <a:pt x="142" y="251"/>
                    <a:pt x="145" y="250"/>
                    <a:pt x="147" y="250"/>
                  </a:cubicBezTo>
                  <a:cubicBezTo>
                    <a:pt x="132" y="257"/>
                    <a:pt x="116" y="265"/>
                    <a:pt x="102" y="275"/>
                  </a:cubicBezTo>
                  <a:cubicBezTo>
                    <a:pt x="106" y="265"/>
                    <a:pt x="107" y="255"/>
                    <a:pt x="105" y="244"/>
                  </a:cubicBezTo>
                  <a:close/>
                  <a:moveTo>
                    <a:pt x="221" y="93"/>
                  </a:moveTo>
                  <a:cubicBezTo>
                    <a:pt x="231" y="106"/>
                    <a:pt x="235" y="122"/>
                    <a:pt x="237" y="138"/>
                  </a:cubicBezTo>
                  <a:cubicBezTo>
                    <a:pt x="235" y="129"/>
                    <a:pt x="231" y="121"/>
                    <a:pt x="228" y="115"/>
                  </a:cubicBezTo>
                  <a:cubicBezTo>
                    <a:pt x="214" y="92"/>
                    <a:pt x="188" y="76"/>
                    <a:pt x="161" y="71"/>
                  </a:cubicBezTo>
                  <a:cubicBezTo>
                    <a:pt x="159" y="69"/>
                    <a:pt x="157" y="68"/>
                    <a:pt x="154" y="66"/>
                  </a:cubicBezTo>
                  <a:cubicBezTo>
                    <a:pt x="150" y="64"/>
                    <a:pt x="146" y="61"/>
                    <a:pt x="142" y="58"/>
                  </a:cubicBezTo>
                  <a:cubicBezTo>
                    <a:pt x="147" y="57"/>
                    <a:pt x="152" y="56"/>
                    <a:pt x="157" y="56"/>
                  </a:cubicBezTo>
                  <a:cubicBezTo>
                    <a:pt x="182" y="56"/>
                    <a:pt x="204" y="69"/>
                    <a:pt x="221" y="93"/>
                  </a:cubicBezTo>
                  <a:close/>
                  <a:moveTo>
                    <a:pt x="225" y="196"/>
                  </a:moveTo>
                  <a:cubicBezTo>
                    <a:pt x="222" y="202"/>
                    <a:pt x="218" y="207"/>
                    <a:pt x="213" y="212"/>
                  </a:cubicBezTo>
                  <a:cubicBezTo>
                    <a:pt x="223" y="197"/>
                    <a:pt x="227" y="180"/>
                    <a:pt x="226" y="160"/>
                  </a:cubicBezTo>
                  <a:cubicBezTo>
                    <a:pt x="229" y="157"/>
                    <a:pt x="232" y="153"/>
                    <a:pt x="236" y="150"/>
                  </a:cubicBezTo>
                  <a:cubicBezTo>
                    <a:pt x="236" y="163"/>
                    <a:pt x="234" y="179"/>
                    <a:pt x="225" y="196"/>
                  </a:cubicBezTo>
                  <a:close/>
                  <a:moveTo>
                    <a:pt x="198" y="220"/>
                  </a:moveTo>
                  <a:cubicBezTo>
                    <a:pt x="194" y="220"/>
                    <a:pt x="189" y="219"/>
                    <a:pt x="184" y="219"/>
                  </a:cubicBezTo>
                  <a:cubicBezTo>
                    <a:pt x="194" y="209"/>
                    <a:pt x="202" y="196"/>
                    <a:pt x="207" y="182"/>
                  </a:cubicBezTo>
                  <a:cubicBezTo>
                    <a:pt x="210" y="178"/>
                    <a:pt x="213" y="175"/>
                    <a:pt x="217" y="171"/>
                  </a:cubicBezTo>
                  <a:cubicBezTo>
                    <a:pt x="217" y="170"/>
                    <a:pt x="218" y="169"/>
                    <a:pt x="219" y="168"/>
                  </a:cubicBezTo>
                  <a:cubicBezTo>
                    <a:pt x="219" y="187"/>
                    <a:pt x="213" y="206"/>
                    <a:pt x="198" y="220"/>
                  </a:cubicBezTo>
                  <a:close/>
                  <a:moveTo>
                    <a:pt x="103" y="236"/>
                  </a:moveTo>
                  <a:cubicBezTo>
                    <a:pt x="102" y="234"/>
                    <a:pt x="102" y="231"/>
                    <a:pt x="101" y="229"/>
                  </a:cubicBezTo>
                  <a:cubicBezTo>
                    <a:pt x="107" y="231"/>
                    <a:pt x="114" y="231"/>
                    <a:pt x="121" y="231"/>
                  </a:cubicBezTo>
                  <a:cubicBezTo>
                    <a:pt x="136" y="231"/>
                    <a:pt x="151" y="228"/>
                    <a:pt x="165" y="222"/>
                  </a:cubicBezTo>
                  <a:cubicBezTo>
                    <a:pt x="165" y="222"/>
                    <a:pt x="165" y="222"/>
                    <a:pt x="166" y="222"/>
                  </a:cubicBezTo>
                  <a:cubicBezTo>
                    <a:pt x="167" y="222"/>
                    <a:pt x="169" y="222"/>
                    <a:pt x="170" y="222"/>
                  </a:cubicBezTo>
                  <a:cubicBezTo>
                    <a:pt x="172" y="222"/>
                    <a:pt x="173" y="222"/>
                    <a:pt x="174" y="222"/>
                  </a:cubicBezTo>
                  <a:cubicBezTo>
                    <a:pt x="175" y="222"/>
                    <a:pt x="175" y="222"/>
                    <a:pt x="175" y="222"/>
                  </a:cubicBezTo>
                  <a:cubicBezTo>
                    <a:pt x="162" y="233"/>
                    <a:pt x="146" y="241"/>
                    <a:pt x="127" y="241"/>
                  </a:cubicBezTo>
                  <a:cubicBezTo>
                    <a:pt x="122" y="241"/>
                    <a:pt x="117" y="240"/>
                    <a:pt x="112" y="239"/>
                  </a:cubicBezTo>
                  <a:cubicBezTo>
                    <a:pt x="109" y="238"/>
                    <a:pt x="106" y="237"/>
                    <a:pt x="103" y="236"/>
                  </a:cubicBezTo>
                  <a:close/>
                  <a:moveTo>
                    <a:pt x="48" y="176"/>
                  </a:moveTo>
                  <a:cubicBezTo>
                    <a:pt x="53" y="167"/>
                    <a:pt x="57" y="157"/>
                    <a:pt x="61" y="146"/>
                  </a:cubicBezTo>
                  <a:cubicBezTo>
                    <a:pt x="61" y="146"/>
                    <a:pt x="61" y="146"/>
                    <a:pt x="61" y="145"/>
                  </a:cubicBezTo>
                  <a:cubicBezTo>
                    <a:pt x="63" y="156"/>
                    <a:pt x="67" y="167"/>
                    <a:pt x="72" y="176"/>
                  </a:cubicBezTo>
                  <a:cubicBezTo>
                    <a:pt x="74" y="180"/>
                    <a:pt x="77" y="183"/>
                    <a:pt x="79" y="186"/>
                  </a:cubicBezTo>
                  <a:cubicBezTo>
                    <a:pt x="82" y="193"/>
                    <a:pt x="85" y="198"/>
                    <a:pt x="87" y="204"/>
                  </a:cubicBezTo>
                  <a:cubicBezTo>
                    <a:pt x="90" y="210"/>
                    <a:pt x="92" y="215"/>
                    <a:pt x="94" y="220"/>
                  </a:cubicBezTo>
                  <a:cubicBezTo>
                    <a:pt x="74" y="214"/>
                    <a:pt x="56" y="200"/>
                    <a:pt x="48" y="176"/>
                  </a:cubicBezTo>
                  <a:close/>
                  <a:moveTo>
                    <a:pt x="178" y="219"/>
                  </a:moveTo>
                  <a:cubicBezTo>
                    <a:pt x="177" y="219"/>
                    <a:pt x="176" y="219"/>
                    <a:pt x="174" y="219"/>
                  </a:cubicBezTo>
                  <a:cubicBezTo>
                    <a:pt x="173" y="219"/>
                    <a:pt x="172" y="219"/>
                    <a:pt x="170" y="219"/>
                  </a:cubicBezTo>
                  <a:cubicBezTo>
                    <a:pt x="170" y="219"/>
                    <a:pt x="170" y="219"/>
                    <a:pt x="170" y="219"/>
                  </a:cubicBezTo>
                  <a:cubicBezTo>
                    <a:pt x="178" y="215"/>
                    <a:pt x="186" y="209"/>
                    <a:pt x="192" y="202"/>
                  </a:cubicBezTo>
                  <a:cubicBezTo>
                    <a:pt x="188" y="208"/>
                    <a:pt x="183" y="214"/>
                    <a:pt x="178" y="219"/>
                  </a:cubicBezTo>
                  <a:close/>
                  <a:moveTo>
                    <a:pt x="75" y="128"/>
                  </a:moveTo>
                  <a:cubicBezTo>
                    <a:pt x="77" y="116"/>
                    <a:pt x="81" y="106"/>
                    <a:pt x="87" y="98"/>
                  </a:cubicBezTo>
                  <a:cubicBezTo>
                    <a:pt x="91" y="94"/>
                    <a:pt x="96" y="91"/>
                    <a:pt x="102" y="88"/>
                  </a:cubicBezTo>
                  <a:cubicBezTo>
                    <a:pt x="115" y="81"/>
                    <a:pt x="128" y="78"/>
                    <a:pt x="140" y="78"/>
                  </a:cubicBezTo>
                  <a:cubicBezTo>
                    <a:pt x="146" y="78"/>
                    <a:pt x="151" y="78"/>
                    <a:pt x="156" y="80"/>
                  </a:cubicBezTo>
                  <a:cubicBezTo>
                    <a:pt x="157" y="80"/>
                    <a:pt x="159" y="81"/>
                    <a:pt x="161" y="81"/>
                  </a:cubicBezTo>
                  <a:cubicBezTo>
                    <a:pt x="166" y="84"/>
                    <a:pt x="171" y="87"/>
                    <a:pt x="176" y="90"/>
                  </a:cubicBezTo>
                  <a:cubicBezTo>
                    <a:pt x="187" y="99"/>
                    <a:pt x="197" y="110"/>
                    <a:pt x="202" y="125"/>
                  </a:cubicBezTo>
                  <a:cubicBezTo>
                    <a:pt x="209" y="149"/>
                    <a:pt x="206" y="171"/>
                    <a:pt x="194" y="189"/>
                  </a:cubicBezTo>
                  <a:cubicBezTo>
                    <a:pt x="183" y="199"/>
                    <a:pt x="171" y="207"/>
                    <a:pt x="154" y="209"/>
                  </a:cubicBezTo>
                  <a:cubicBezTo>
                    <a:pt x="149" y="210"/>
                    <a:pt x="145" y="210"/>
                    <a:pt x="140" y="210"/>
                  </a:cubicBezTo>
                  <a:cubicBezTo>
                    <a:pt x="140" y="210"/>
                    <a:pt x="140" y="210"/>
                    <a:pt x="140" y="210"/>
                  </a:cubicBezTo>
                  <a:cubicBezTo>
                    <a:pt x="121" y="210"/>
                    <a:pt x="105" y="204"/>
                    <a:pt x="92" y="193"/>
                  </a:cubicBezTo>
                  <a:cubicBezTo>
                    <a:pt x="85" y="186"/>
                    <a:pt x="81" y="179"/>
                    <a:pt x="77" y="171"/>
                  </a:cubicBezTo>
                  <a:cubicBezTo>
                    <a:pt x="73" y="157"/>
                    <a:pt x="71" y="143"/>
                    <a:pt x="75" y="128"/>
                  </a:cubicBezTo>
                  <a:close/>
                  <a:moveTo>
                    <a:pt x="140" y="215"/>
                  </a:moveTo>
                  <a:cubicBezTo>
                    <a:pt x="140" y="215"/>
                    <a:pt x="140" y="215"/>
                    <a:pt x="140" y="215"/>
                  </a:cubicBezTo>
                  <a:cubicBezTo>
                    <a:pt x="145" y="215"/>
                    <a:pt x="150" y="214"/>
                    <a:pt x="155" y="214"/>
                  </a:cubicBezTo>
                  <a:cubicBezTo>
                    <a:pt x="163" y="213"/>
                    <a:pt x="169" y="210"/>
                    <a:pt x="176" y="207"/>
                  </a:cubicBezTo>
                  <a:cubicBezTo>
                    <a:pt x="169" y="212"/>
                    <a:pt x="161" y="216"/>
                    <a:pt x="153" y="219"/>
                  </a:cubicBezTo>
                  <a:cubicBezTo>
                    <a:pt x="140" y="218"/>
                    <a:pt x="128" y="217"/>
                    <a:pt x="116" y="211"/>
                  </a:cubicBezTo>
                  <a:cubicBezTo>
                    <a:pt x="124" y="214"/>
                    <a:pt x="132" y="215"/>
                    <a:pt x="140" y="215"/>
                  </a:cubicBezTo>
                  <a:close/>
                  <a:moveTo>
                    <a:pt x="211" y="169"/>
                  </a:moveTo>
                  <a:cubicBezTo>
                    <a:pt x="211" y="168"/>
                    <a:pt x="211" y="168"/>
                    <a:pt x="211" y="167"/>
                  </a:cubicBezTo>
                  <a:cubicBezTo>
                    <a:pt x="214" y="155"/>
                    <a:pt x="214" y="141"/>
                    <a:pt x="208" y="124"/>
                  </a:cubicBezTo>
                  <a:cubicBezTo>
                    <a:pt x="214" y="134"/>
                    <a:pt x="217" y="146"/>
                    <a:pt x="218" y="157"/>
                  </a:cubicBezTo>
                  <a:cubicBezTo>
                    <a:pt x="218" y="158"/>
                    <a:pt x="219" y="160"/>
                    <a:pt x="219" y="162"/>
                  </a:cubicBezTo>
                  <a:cubicBezTo>
                    <a:pt x="217" y="164"/>
                    <a:pt x="215" y="166"/>
                    <a:pt x="213" y="168"/>
                  </a:cubicBezTo>
                  <a:cubicBezTo>
                    <a:pt x="212" y="169"/>
                    <a:pt x="211" y="171"/>
                    <a:pt x="210" y="172"/>
                  </a:cubicBezTo>
                  <a:cubicBezTo>
                    <a:pt x="210" y="171"/>
                    <a:pt x="210" y="170"/>
                    <a:pt x="211" y="169"/>
                  </a:cubicBezTo>
                  <a:close/>
                  <a:moveTo>
                    <a:pt x="225" y="155"/>
                  </a:moveTo>
                  <a:cubicBezTo>
                    <a:pt x="222" y="133"/>
                    <a:pt x="213" y="113"/>
                    <a:pt x="199" y="97"/>
                  </a:cubicBezTo>
                  <a:cubicBezTo>
                    <a:pt x="191" y="89"/>
                    <a:pt x="181" y="82"/>
                    <a:pt x="172" y="78"/>
                  </a:cubicBezTo>
                  <a:cubicBezTo>
                    <a:pt x="171" y="77"/>
                    <a:pt x="170" y="76"/>
                    <a:pt x="168" y="76"/>
                  </a:cubicBezTo>
                  <a:cubicBezTo>
                    <a:pt x="192" y="82"/>
                    <a:pt x="213" y="97"/>
                    <a:pt x="225" y="117"/>
                  </a:cubicBezTo>
                  <a:cubicBezTo>
                    <a:pt x="230" y="124"/>
                    <a:pt x="234" y="134"/>
                    <a:pt x="235" y="145"/>
                  </a:cubicBezTo>
                  <a:cubicBezTo>
                    <a:pt x="232" y="148"/>
                    <a:pt x="228" y="151"/>
                    <a:pt x="225" y="155"/>
                  </a:cubicBezTo>
                  <a:close/>
                  <a:moveTo>
                    <a:pt x="91" y="86"/>
                  </a:moveTo>
                  <a:cubicBezTo>
                    <a:pt x="78" y="95"/>
                    <a:pt x="70" y="106"/>
                    <a:pt x="64" y="119"/>
                  </a:cubicBezTo>
                  <a:cubicBezTo>
                    <a:pt x="65" y="110"/>
                    <a:pt x="67" y="101"/>
                    <a:pt x="71" y="92"/>
                  </a:cubicBezTo>
                  <a:cubicBezTo>
                    <a:pt x="77" y="91"/>
                    <a:pt x="82" y="89"/>
                    <a:pt x="88" y="87"/>
                  </a:cubicBezTo>
                  <a:cubicBezTo>
                    <a:pt x="89" y="86"/>
                    <a:pt x="90" y="86"/>
                    <a:pt x="92" y="86"/>
                  </a:cubicBezTo>
                  <a:cubicBezTo>
                    <a:pt x="91" y="86"/>
                    <a:pt x="91" y="86"/>
                    <a:pt x="91" y="86"/>
                  </a:cubicBezTo>
                  <a:close/>
                  <a:moveTo>
                    <a:pt x="73" y="118"/>
                  </a:moveTo>
                  <a:cubicBezTo>
                    <a:pt x="67" y="135"/>
                    <a:pt x="67" y="152"/>
                    <a:pt x="73" y="168"/>
                  </a:cubicBezTo>
                  <a:cubicBezTo>
                    <a:pt x="73" y="168"/>
                    <a:pt x="73" y="168"/>
                    <a:pt x="73" y="168"/>
                  </a:cubicBezTo>
                  <a:cubicBezTo>
                    <a:pt x="68" y="158"/>
                    <a:pt x="65" y="148"/>
                    <a:pt x="64" y="137"/>
                  </a:cubicBezTo>
                  <a:cubicBezTo>
                    <a:pt x="67" y="130"/>
                    <a:pt x="69" y="124"/>
                    <a:pt x="73" y="118"/>
                  </a:cubicBezTo>
                  <a:close/>
                  <a:moveTo>
                    <a:pt x="90" y="203"/>
                  </a:moveTo>
                  <a:cubicBezTo>
                    <a:pt x="89" y="200"/>
                    <a:pt x="87" y="197"/>
                    <a:pt x="86" y="194"/>
                  </a:cubicBezTo>
                  <a:cubicBezTo>
                    <a:pt x="90" y="198"/>
                    <a:pt x="95" y="201"/>
                    <a:pt x="100" y="204"/>
                  </a:cubicBezTo>
                  <a:cubicBezTo>
                    <a:pt x="114" y="216"/>
                    <a:pt x="129" y="220"/>
                    <a:pt x="146" y="221"/>
                  </a:cubicBezTo>
                  <a:cubicBezTo>
                    <a:pt x="138" y="223"/>
                    <a:pt x="129" y="224"/>
                    <a:pt x="121" y="224"/>
                  </a:cubicBezTo>
                  <a:cubicBezTo>
                    <a:pt x="113" y="224"/>
                    <a:pt x="106" y="223"/>
                    <a:pt x="98" y="221"/>
                  </a:cubicBezTo>
                  <a:cubicBezTo>
                    <a:pt x="96" y="215"/>
                    <a:pt x="93" y="209"/>
                    <a:pt x="90" y="203"/>
                  </a:cubicBezTo>
                  <a:close/>
                  <a:moveTo>
                    <a:pt x="182" y="222"/>
                  </a:moveTo>
                  <a:cubicBezTo>
                    <a:pt x="182" y="222"/>
                    <a:pt x="182" y="222"/>
                    <a:pt x="182" y="222"/>
                  </a:cubicBezTo>
                  <a:cubicBezTo>
                    <a:pt x="186" y="222"/>
                    <a:pt x="191" y="222"/>
                    <a:pt x="195" y="222"/>
                  </a:cubicBezTo>
                  <a:cubicBezTo>
                    <a:pt x="186" y="231"/>
                    <a:pt x="173" y="238"/>
                    <a:pt x="157" y="242"/>
                  </a:cubicBezTo>
                  <a:cubicBezTo>
                    <a:pt x="152" y="243"/>
                    <a:pt x="147" y="243"/>
                    <a:pt x="142" y="244"/>
                  </a:cubicBezTo>
                  <a:cubicBezTo>
                    <a:pt x="156" y="241"/>
                    <a:pt x="170" y="233"/>
                    <a:pt x="182" y="222"/>
                  </a:cubicBezTo>
                  <a:close/>
                  <a:moveTo>
                    <a:pt x="145" y="69"/>
                  </a:moveTo>
                  <a:cubicBezTo>
                    <a:pt x="144" y="69"/>
                    <a:pt x="143" y="69"/>
                    <a:pt x="143" y="69"/>
                  </a:cubicBezTo>
                  <a:cubicBezTo>
                    <a:pt x="131" y="69"/>
                    <a:pt x="121" y="71"/>
                    <a:pt x="112" y="75"/>
                  </a:cubicBezTo>
                  <a:cubicBezTo>
                    <a:pt x="109" y="75"/>
                    <a:pt x="107" y="76"/>
                    <a:pt x="104" y="77"/>
                  </a:cubicBezTo>
                  <a:cubicBezTo>
                    <a:pt x="113" y="70"/>
                    <a:pt x="123" y="64"/>
                    <a:pt x="133" y="61"/>
                  </a:cubicBezTo>
                  <a:cubicBezTo>
                    <a:pt x="137" y="64"/>
                    <a:pt x="141" y="66"/>
                    <a:pt x="145" y="69"/>
                  </a:cubicBezTo>
                  <a:close/>
                  <a:moveTo>
                    <a:pt x="98" y="79"/>
                  </a:moveTo>
                  <a:cubicBezTo>
                    <a:pt x="94" y="80"/>
                    <a:pt x="90" y="81"/>
                    <a:pt x="86" y="83"/>
                  </a:cubicBezTo>
                  <a:cubicBezTo>
                    <a:pt x="82" y="84"/>
                    <a:pt x="78" y="86"/>
                    <a:pt x="74" y="87"/>
                  </a:cubicBezTo>
                  <a:cubicBezTo>
                    <a:pt x="74" y="86"/>
                    <a:pt x="75" y="85"/>
                    <a:pt x="75" y="84"/>
                  </a:cubicBezTo>
                  <a:cubicBezTo>
                    <a:pt x="85" y="67"/>
                    <a:pt x="101" y="55"/>
                    <a:pt x="121" y="50"/>
                  </a:cubicBezTo>
                  <a:cubicBezTo>
                    <a:pt x="124" y="53"/>
                    <a:pt x="127" y="56"/>
                    <a:pt x="130" y="59"/>
                  </a:cubicBezTo>
                  <a:cubicBezTo>
                    <a:pt x="119" y="63"/>
                    <a:pt x="108" y="70"/>
                    <a:pt x="98" y="79"/>
                  </a:cubicBezTo>
                  <a:close/>
                  <a:moveTo>
                    <a:pt x="71" y="82"/>
                  </a:moveTo>
                  <a:cubicBezTo>
                    <a:pt x="70" y="84"/>
                    <a:pt x="69" y="86"/>
                    <a:pt x="68" y="89"/>
                  </a:cubicBezTo>
                  <a:cubicBezTo>
                    <a:pt x="65" y="90"/>
                    <a:pt x="62" y="90"/>
                    <a:pt x="59" y="91"/>
                  </a:cubicBezTo>
                  <a:cubicBezTo>
                    <a:pt x="64" y="84"/>
                    <a:pt x="68" y="76"/>
                    <a:pt x="74" y="69"/>
                  </a:cubicBezTo>
                  <a:cubicBezTo>
                    <a:pt x="84" y="54"/>
                    <a:pt x="95" y="37"/>
                    <a:pt x="102" y="19"/>
                  </a:cubicBezTo>
                  <a:cubicBezTo>
                    <a:pt x="105" y="30"/>
                    <a:pt x="110" y="39"/>
                    <a:pt x="117" y="47"/>
                  </a:cubicBezTo>
                  <a:cubicBezTo>
                    <a:pt x="97" y="52"/>
                    <a:pt x="82" y="64"/>
                    <a:pt x="71" y="82"/>
                  </a:cubicBezTo>
                  <a:close/>
                  <a:moveTo>
                    <a:pt x="66" y="94"/>
                  </a:moveTo>
                  <a:cubicBezTo>
                    <a:pt x="61" y="105"/>
                    <a:pt x="59" y="117"/>
                    <a:pt x="60" y="129"/>
                  </a:cubicBezTo>
                  <a:cubicBezTo>
                    <a:pt x="58" y="134"/>
                    <a:pt x="56" y="139"/>
                    <a:pt x="54" y="144"/>
                  </a:cubicBezTo>
                  <a:cubicBezTo>
                    <a:pt x="51" y="152"/>
                    <a:pt x="48" y="160"/>
                    <a:pt x="45" y="167"/>
                  </a:cubicBezTo>
                  <a:cubicBezTo>
                    <a:pt x="43" y="162"/>
                    <a:pt x="42" y="156"/>
                    <a:pt x="42" y="149"/>
                  </a:cubicBezTo>
                  <a:cubicBezTo>
                    <a:pt x="40" y="129"/>
                    <a:pt x="47" y="112"/>
                    <a:pt x="56" y="96"/>
                  </a:cubicBezTo>
                  <a:cubicBezTo>
                    <a:pt x="59" y="95"/>
                    <a:pt x="63" y="95"/>
                    <a:pt x="66" y="94"/>
                  </a:cubicBezTo>
                  <a:close/>
                  <a:moveTo>
                    <a:pt x="35" y="138"/>
                  </a:moveTo>
                  <a:cubicBezTo>
                    <a:pt x="30" y="122"/>
                    <a:pt x="25" y="105"/>
                    <a:pt x="17" y="90"/>
                  </a:cubicBezTo>
                  <a:cubicBezTo>
                    <a:pt x="26" y="95"/>
                    <a:pt x="35" y="98"/>
                    <a:pt x="46" y="98"/>
                  </a:cubicBezTo>
                  <a:cubicBezTo>
                    <a:pt x="46" y="98"/>
                    <a:pt x="47" y="98"/>
                    <a:pt x="47" y="98"/>
                  </a:cubicBezTo>
                  <a:cubicBezTo>
                    <a:pt x="40" y="110"/>
                    <a:pt x="36" y="124"/>
                    <a:pt x="35" y="138"/>
                  </a:cubicBezTo>
                  <a:close/>
                  <a:moveTo>
                    <a:pt x="97" y="228"/>
                  </a:moveTo>
                  <a:cubicBezTo>
                    <a:pt x="98" y="230"/>
                    <a:pt x="99" y="233"/>
                    <a:pt x="99" y="235"/>
                  </a:cubicBezTo>
                  <a:cubicBezTo>
                    <a:pt x="96" y="233"/>
                    <a:pt x="92" y="232"/>
                    <a:pt x="88" y="230"/>
                  </a:cubicBezTo>
                  <a:cubicBezTo>
                    <a:pt x="84" y="228"/>
                    <a:pt x="81" y="225"/>
                    <a:pt x="77" y="223"/>
                  </a:cubicBezTo>
                  <a:cubicBezTo>
                    <a:pt x="74" y="220"/>
                    <a:pt x="71" y="217"/>
                    <a:pt x="68" y="215"/>
                  </a:cubicBezTo>
                  <a:cubicBezTo>
                    <a:pt x="76" y="221"/>
                    <a:pt x="86" y="226"/>
                    <a:pt x="97" y="228"/>
                  </a:cubicBezTo>
                  <a:close/>
                  <a:moveTo>
                    <a:pt x="223" y="91"/>
                  </a:moveTo>
                  <a:cubicBezTo>
                    <a:pt x="223" y="90"/>
                    <a:pt x="222" y="89"/>
                    <a:pt x="221" y="88"/>
                  </a:cubicBezTo>
                  <a:cubicBezTo>
                    <a:pt x="223" y="90"/>
                    <a:pt x="224" y="91"/>
                    <a:pt x="226" y="93"/>
                  </a:cubicBezTo>
                  <a:cubicBezTo>
                    <a:pt x="240" y="106"/>
                    <a:pt x="256" y="120"/>
                    <a:pt x="273" y="130"/>
                  </a:cubicBezTo>
                  <a:cubicBezTo>
                    <a:pt x="261" y="130"/>
                    <a:pt x="250" y="133"/>
                    <a:pt x="240" y="141"/>
                  </a:cubicBezTo>
                  <a:cubicBezTo>
                    <a:pt x="239" y="123"/>
                    <a:pt x="235" y="106"/>
                    <a:pt x="223" y="91"/>
                  </a:cubicBezTo>
                  <a:close/>
                  <a:moveTo>
                    <a:pt x="157" y="54"/>
                  </a:moveTo>
                  <a:cubicBezTo>
                    <a:pt x="151" y="54"/>
                    <a:pt x="145" y="55"/>
                    <a:pt x="139" y="56"/>
                  </a:cubicBezTo>
                  <a:cubicBezTo>
                    <a:pt x="135" y="54"/>
                    <a:pt x="132" y="51"/>
                    <a:pt x="129" y="49"/>
                  </a:cubicBezTo>
                  <a:cubicBezTo>
                    <a:pt x="133" y="48"/>
                    <a:pt x="138" y="48"/>
                    <a:pt x="142" y="48"/>
                  </a:cubicBezTo>
                  <a:cubicBezTo>
                    <a:pt x="145" y="48"/>
                    <a:pt x="148" y="48"/>
                    <a:pt x="151" y="48"/>
                  </a:cubicBezTo>
                  <a:cubicBezTo>
                    <a:pt x="164" y="49"/>
                    <a:pt x="176" y="54"/>
                    <a:pt x="186" y="60"/>
                  </a:cubicBezTo>
                  <a:cubicBezTo>
                    <a:pt x="176" y="55"/>
                    <a:pt x="166" y="54"/>
                    <a:pt x="157" y="54"/>
                  </a:cubicBezTo>
                  <a:close/>
                  <a:moveTo>
                    <a:pt x="43" y="184"/>
                  </a:moveTo>
                  <a:cubicBezTo>
                    <a:pt x="44" y="185"/>
                    <a:pt x="45" y="187"/>
                    <a:pt x="46" y="189"/>
                  </a:cubicBezTo>
                  <a:cubicBezTo>
                    <a:pt x="51" y="201"/>
                    <a:pt x="58" y="211"/>
                    <a:pt x="67" y="220"/>
                  </a:cubicBezTo>
                  <a:cubicBezTo>
                    <a:pt x="52" y="213"/>
                    <a:pt x="36" y="206"/>
                    <a:pt x="19" y="202"/>
                  </a:cubicBezTo>
                  <a:cubicBezTo>
                    <a:pt x="23" y="200"/>
                    <a:pt x="27" y="198"/>
                    <a:pt x="30" y="196"/>
                  </a:cubicBezTo>
                  <a:cubicBezTo>
                    <a:pt x="35" y="193"/>
                    <a:pt x="39" y="189"/>
                    <a:pt x="43" y="184"/>
                  </a:cubicBezTo>
                  <a:close/>
                  <a:moveTo>
                    <a:pt x="201" y="64"/>
                  </a:moveTo>
                  <a:cubicBezTo>
                    <a:pt x="188" y="55"/>
                    <a:pt x="175" y="48"/>
                    <a:pt x="158" y="45"/>
                  </a:cubicBezTo>
                  <a:cubicBezTo>
                    <a:pt x="177" y="43"/>
                    <a:pt x="195" y="41"/>
                    <a:pt x="213" y="34"/>
                  </a:cubicBezTo>
                  <a:cubicBezTo>
                    <a:pt x="206" y="43"/>
                    <a:pt x="202" y="53"/>
                    <a:pt x="201" y="6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9">
              <a:extLst>
                <a:ext uri="{FF2B5EF4-FFF2-40B4-BE49-F238E27FC236}">
                  <a16:creationId xmlns:a16="http://schemas.microsoft.com/office/drawing/2014/main" id="{7F1F0A93-6D3A-9740-8B28-262894713A61}"/>
                </a:ext>
              </a:extLst>
            </p:cNvPr>
            <p:cNvSpPr>
              <a:spLocks noEditPoints="1"/>
            </p:cNvSpPr>
            <p:nvPr/>
          </p:nvSpPr>
          <p:spPr bwMode="auto">
            <a:xfrm>
              <a:off x="2391" y="459"/>
              <a:ext cx="38" cy="38"/>
            </a:xfrm>
            <a:custGeom>
              <a:avLst/>
              <a:gdLst>
                <a:gd name="T0" fmla="*/ 31 w 37"/>
                <a:gd name="T1" fmla="*/ 32 h 37"/>
                <a:gd name="T2" fmla="*/ 18 w 37"/>
                <a:gd name="T3" fmla="*/ 37 h 37"/>
                <a:gd name="T4" fmla="*/ 5 w 37"/>
                <a:gd name="T5" fmla="*/ 32 h 37"/>
                <a:gd name="T6" fmla="*/ 0 w 37"/>
                <a:gd name="T7" fmla="*/ 19 h 37"/>
                <a:gd name="T8" fmla="*/ 5 w 37"/>
                <a:gd name="T9" fmla="*/ 6 h 37"/>
                <a:gd name="T10" fmla="*/ 18 w 37"/>
                <a:gd name="T11" fmla="*/ 0 h 37"/>
                <a:gd name="T12" fmla="*/ 31 w 37"/>
                <a:gd name="T13" fmla="*/ 6 h 37"/>
                <a:gd name="T14" fmla="*/ 37 w 37"/>
                <a:gd name="T15" fmla="*/ 19 h 37"/>
                <a:gd name="T16" fmla="*/ 31 w 37"/>
                <a:gd name="T17" fmla="*/ 32 h 37"/>
                <a:gd name="T18" fmla="*/ 7 w 37"/>
                <a:gd name="T19" fmla="*/ 7 h 37"/>
                <a:gd name="T20" fmla="*/ 3 w 37"/>
                <a:gd name="T21" fmla="*/ 19 h 37"/>
                <a:gd name="T22" fmla="*/ 7 w 37"/>
                <a:gd name="T23" fmla="*/ 30 h 37"/>
                <a:gd name="T24" fmla="*/ 18 w 37"/>
                <a:gd name="T25" fmla="*/ 35 h 37"/>
                <a:gd name="T26" fmla="*/ 30 w 37"/>
                <a:gd name="T27" fmla="*/ 30 h 37"/>
                <a:gd name="T28" fmla="*/ 34 w 37"/>
                <a:gd name="T29" fmla="*/ 19 h 37"/>
                <a:gd name="T30" fmla="*/ 30 w 37"/>
                <a:gd name="T31" fmla="*/ 7 h 37"/>
                <a:gd name="T32" fmla="*/ 18 w 37"/>
                <a:gd name="T33" fmla="*/ 3 h 37"/>
                <a:gd name="T34" fmla="*/ 7 w 37"/>
                <a:gd name="T35" fmla="*/ 7 h 37"/>
                <a:gd name="T36" fmla="*/ 18 w 37"/>
                <a:gd name="T37" fmla="*/ 9 h 37"/>
                <a:gd name="T38" fmla="*/ 24 w 37"/>
                <a:gd name="T39" fmla="*/ 9 h 37"/>
                <a:gd name="T40" fmla="*/ 27 w 37"/>
                <a:gd name="T41" fmla="*/ 14 h 37"/>
                <a:gd name="T42" fmla="*/ 25 w 37"/>
                <a:gd name="T43" fmla="*/ 18 h 37"/>
                <a:gd name="T44" fmla="*/ 22 w 37"/>
                <a:gd name="T45" fmla="*/ 19 h 37"/>
                <a:gd name="T46" fmla="*/ 25 w 37"/>
                <a:gd name="T47" fmla="*/ 21 h 37"/>
                <a:gd name="T48" fmla="*/ 26 w 37"/>
                <a:gd name="T49" fmla="*/ 24 h 37"/>
                <a:gd name="T50" fmla="*/ 26 w 37"/>
                <a:gd name="T51" fmla="*/ 26 h 37"/>
                <a:gd name="T52" fmla="*/ 26 w 37"/>
                <a:gd name="T53" fmla="*/ 27 h 37"/>
                <a:gd name="T54" fmla="*/ 27 w 37"/>
                <a:gd name="T55" fmla="*/ 29 h 37"/>
                <a:gd name="T56" fmla="*/ 27 w 37"/>
                <a:gd name="T57" fmla="*/ 29 h 37"/>
                <a:gd name="T58" fmla="*/ 23 w 37"/>
                <a:gd name="T59" fmla="*/ 29 h 37"/>
                <a:gd name="T60" fmla="*/ 23 w 37"/>
                <a:gd name="T61" fmla="*/ 29 h 37"/>
                <a:gd name="T62" fmla="*/ 23 w 37"/>
                <a:gd name="T63" fmla="*/ 28 h 37"/>
                <a:gd name="T64" fmla="*/ 23 w 37"/>
                <a:gd name="T65" fmla="*/ 28 h 37"/>
                <a:gd name="T66" fmla="*/ 23 w 37"/>
                <a:gd name="T67" fmla="*/ 26 h 37"/>
                <a:gd name="T68" fmla="*/ 21 w 37"/>
                <a:gd name="T69" fmla="*/ 21 h 37"/>
                <a:gd name="T70" fmla="*/ 17 w 37"/>
                <a:gd name="T71" fmla="*/ 21 h 37"/>
                <a:gd name="T72" fmla="*/ 15 w 37"/>
                <a:gd name="T73" fmla="*/ 21 h 37"/>
                <a:gd name="T74" fmla="*/ 15 w 37"/>
                <a:gd name="T75" fmla="*/ 29 h 37"/>
                <a:gd name="T76" fmla="*/ 11 w 37"/>
                <a:gd name="T77" fmla="*/ 29 h 37"/>
                <a:gd name="T78" fmla="*/ 11 w 37"/>
                <a:gd name="T79" fmla="*/ 9 h 37"/>
                <a:gd name="T80" fmla="*/ 18 w 37"/>
                <a:gd name="T81" fmla="*/ 9 h 37"/>
                <a:gd name="T82" fmla="*/ 22 w 37"/>
                <a:gd name="T83" fmla="*/ 12 h 37"/>
                <a:gd name="T84" fmla="*/ 18 w 37"/>
                <a:gd name="T85" fmla="*/ 11 h 37"/>
                <a:gd name="T86" fmla="*/ 15 w 37"/>
                <a:gd name="T87" fmla="*/ 11 h 37"/>
                <a:gd name="T88" fmla="*/ 15 w 37"/>
                <a:gd name="T89" fmla="*/ 18 h 37"/>
                <a:gd name="T90" fmla="*/ 18 w 37"/>
                <a:gd name="T91" fmla="*/ 18 h 37"/>
                <a:gd name="T92" fmla="*/ 21 w 37"/>
                <a:gd name="T93" fmla="*/ 18 h 37"/>
                <a:gd name="T94" fmla="*/ 23 w 37"/>
                <a:gd name="T95" fmla="*/ 15 h 37"/>
                <a:gd name="T96" fmla="*/ 22 w 37"/>
                <a:gd name="T97" fmla="*/ 1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 h="37">
                  <a:moveTo>
                    <a:pt x="31" y="32"/>
                  </a:moveTo>
                  <a:cubicBezTo>
                    <a:pt x="28" y="35"/>
                    <a:pt x="24" y="37"/>
                    <a:pt x="18" y="37"/>
                  </a:cubicBezTo>
                  <a:cubicBezTo>
                    <a:pt x="13" y="37"/>
                    <a:pt x="9" y="35"/>
                    <a:pt x="5" y="32"/>
                  </a:cubicBezTo>
                  <a:cubicBezTo>
                    <a:pt x="2" y="28"/>
                    <a:pt x="0" y="24"/>
                    <a:pt x="0" y="19"/>
                  </a:cubicBezTo>
                  <a:cubicBezTo>
                    <a:pt x="0" y="14"/>
                    <a:pt x="2" y="9"/>
                    <a:pt x="5" y="6"/>
                  </a:cubicBezTo>
                  <a:cubicBezTo>
                    <a:pt x="9" y="2"/>
                    <a:pt x="13" y="0"/>
                    <a:pt x="18" y="0"/>
                  </a:cubicBezTo>
                  <a:cubicBezTo>
                    <a:pt x="24" y="0"/>
                    <a:pt x="28" y="2"/>
                    <a:pt x="31" y="6"/>
                  </a:cubicBezTo>
                  <a:cubicBezTo>
                    <a:pt x="35" y="9"/>
                    <a:pt x="37" y="14"/>
                    <a:pt x="37" y="19"/>
                  </a:cubicBezTo>
                  <a:cubicBezTo>
                    <a:pt x="37" y="24"/>
                    <a:pt x="35" y="28"/>
                    <a:pt x="31" y="32"/>
                  </a:cubicBezTo>
                  <a:close/>
                  <a:moveTo>
                    <a:pt x="7" y="7"/>
                  </a:moveTo>
                  <a:cubicBezTo>
                    <a:pt x="4" y="11"/>
                    <a:pt x="3" y="14"/>
                    <a:pt x="3" y="19"/>
                  </a:cubicBezTo>
                  <a:cubicBezTo>
                    <a:pt x="3" y="23"/>
                    <a:pt x="4" y="27"/>
                    <a:pt x="7" y="30"/>
                  </a:cubicBezTo>
                  <a:cubicBezTo>
                    <a:pt x="10" y="33"/>
                    <a:pt x="14" y="35"/>
                    <a:pt x="18" y="35"/>
                  </a:cubicBezTo>
                  <a:cubicBezTo>
                    <a:pt x="23" y="35"/>
                    <a:pt x="27" y="33"/>
                    <a:pt x="30" y="30"/>
                  </a:cubicBezTo>
                  <a:cubicBezTo>
                    <a:pt x="33" y="27"/>
                    <a:pt x="34" y="23"/>
                    <a:pt x="34" y="19"/>
                  </a:cubicBezTo>
                  <a:cubicBezTo>
                    <a:pt x="34" y="14"/>
                    <a:pt x="33" y="11"/>
                    <a:pt x="30" y="7"/>
                  </a:cubicBezTo>
                  <a:cubicBezTo>
                    <a:pt x="27" y="4"/>
                    <a:pt x="23" y="3"/>
                    <a:pt x="18" y="3"/>
                  </a:cubicBezTo>
                  <a:cubicBezTo>
                    <a:pt x="14" y="3"/>
                    <a:pt x="10" y="4"/>
                    <a:pt x="7" y="7"/>
                  </a:cubicBezTo>
                  <a:close/>
                  <a:moveTo>
                    <a:pt x="18" y="9"/>
                  </a:moveTo>
                  <a:cubicBezTo>
                    <a:pt x="21" y="9"/>
                    <a:pt x="22" y="9"/>
                    <a:pt x="24" y="9"/>
                  </a:cubicBezTo>
                  <a:cubicBezTo>
                    <a:pt x="26" y="10"/>
                    <a:pt x="27" y="12"/>
                    <a:pt x="27" y="14"/>
                  </a:cubicBezTo>
                  <a:cubicBezTo>
                    <a:pt x="27" y="16"/>
                    <a:pt x="26" y="18"/>
                    <a:pt x="25" y="18"/>
                  </a:cubicBezTo>
                  <a:cubicBezTo>
                    <a:pt x="24" y="19"/>
                    <a:pt x="23" y="19"/>
                    <a:pt x="22" y="19"/>
                  </a:cubicBezTo>
                  <a:cubicBezTo>
                    <a:pt x="23" y="20"/>
                    <a:pt x="25" y="20"/>
                    <a:pt x="25" y="21"/>
                  </a:cubicBezTo>
                  <a:cubicBezTo>
                    <a:pt x="26" y="22"/>
                    <a:pt x="26" y="23"/>
                    <a:pt x="26" y="24"/>
                  </a:cubicBezTo>
                  <a:cubicBezTo>
                    <a:pt x="26" y="26"/>
                    <a:pt x="26" y="26"/>
                    <a:pt x="26" y="26"/>
                  </a:cubicBezTo>
                  <a:cubicBezTo>
                    <a:pt x="26" y="26"/>
                    <a:pt x="26" y="27"/>
                    <a:pt x="26" y="27"/>
                  </a:cubicBezTo>
                  <a:cubicBezTo>
                    <a:pt x="26" y="28"/>
                    <a:pt x="27" y="28"/>
                    <a:pt x="27" y="29"/>
                  </a:cubicBezTo>
                  <a:cubicBezTo>
                    <a:pt x="27" y="29"/>
                    <a:pt x="27" y="29"/>
                    <a:pt x="27" y="29"/>
                  </a:cubicBezTo>
                  <a:cubicBezTo>
                    <a:pt x="23" y="29"/>
                    <a:pt x="23" y="29"/>
                    <a:pt x="23" y="29"/>
                  </a:cubicBezTo>
                  <a:cubicBezTo>
                    <a:pt x="23" y="29"/>
                    <a:pt x="23" y="29"/>
                    <a:pt x="23" y="29"/>
                  </a:cubicBezTo>
                  <a:cubicBezTo>
                    <a:pt x="23" y="29"/>
                    <a:pt x="23" y="28"/>
                    <a:pt x="23" y="28"/>
                  </a:cubicBezTo>
                  <a:cubicBezTo>
                    <a:pt x="23" y="28"/>
                    <a:pt x="23" y="28"/>
                    <a:pt x="23" y="28"/>
                  </a:cubicBezTo>
                  <a:cubicBezTo>
                    <a:pt x="23" y="26"/>
                    <a:pt x="23" y="26"/>
                    <a:pt x="23" y="26"/>
                  </a:cubicBezTo>
                  <a:cubicBezTo>
                    <a:pt x="23" y="24"/>
                    <a:pt x="23" y="22"/>
                    <a:pt x="21" y="21"/>
                  </a:cubicBezTo>
                  <a:cubicBezTo>
                    <a:pt x="21" y="21"/>
                    <a:pt x="19" y="21"/>
                    <a:pt x="17" y="21"/>
                  </a:cubicBezTo>
                  <a:cubicBezTo>
                    <a:pt x="15" y="21"/>
                    <a:pt x="15" y="21"/>
                    <a:pt x="15" y="21"/>
                  </a:cubicBezTo>
                  <a:cubicBezTo>
                    <a:pt x="15" y="29"/>
                    <a:pt x="15" y="29"/>
                    <a:pt x="15" y="29"/>
                  </a:cubicBezTo>
                  <a:cubicBezTo>
                    <a:pt x="11" y="29"/>
                    <a:pt x="11" y="29"/>
                    <a:pt x="11" y="29"/>
                  </a:cubicBezTo>
                  <a:cubicBezTo>
                    <a:pt x="11" y="9"/>
                    <a:pt x="11" y="9"/>
                    <a:pt x="11" y="9"/>
                  </a:cubicBezTo>
                  <a:lnTo>
                    <a:pt x="18" y="9"/>
                  </a:lnTo>
                  <a:close/>
                  <a:moveTo>
                    <a:pt x="22" y="12"/>
                  </a:moveTo>
                  <a:cubicBezTo>
                    <a:pt x="21" y="11"/>
                    <a:pt x="20" y="11"/>
                    <a:pt x="18" y="11"/>
                  </a:cubicBezTo>
                  <a:cubicBezTo>
                    <a:pt x="15" y="11"/>
                    <a:pt x="15" y="11"/>
                    <a:pt x="15" y="11"/>
                  </a:cubicBezTo>
                  <a:cubicBezTo>
                    <a:pt x="15" y="18"/>
                    <a:pt x="15" y="18"/>
                    <a:pt x="15" y="18"/>
                  </a:cubicBezTo>
                  <a:cubicBezTo>
                    <a:pt x="18" y="18"/>
                    <a:pt x="18" y="18"/>
                    <a:pt x="18" y="18"/>
                  </a:cubicBezTo>
                  <a:cubicBezTo>
                    <a:pt x="19" y="18"/>
                    <a:pt x="20" y="18"/>
                    <a:pt x="21" y="18"/>
                  </a:cubicBezTo>
                  <a:cubicBezTo>
                    <a:pt x="23" y="17"/>
                    <a:pt x="23" y="16"/>
                    <a:pt x="23" y="15"/>
                  </a:cubicBezTo>
                  <a:cubicBezTo>
                    <a:pt x="23" y="13"/>
                    <a:pt x="23" y="12"/>
                    <a:pt x="22"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0">
              <a:extLst>
                <a:ext uri="{FF2B5EF4-FFF2-40B4-BE49-F238E27FC236}">
                  <a16:creationId xmlns:a16="http://schemas.microsoft.com/office/drawing/2014/main" id="{5BA9C611-F829-3544-A47E-D1C154523334}"/>
                </a:ext>
              </a:extLst>
            </p:cNvPr>
            <p:cNvSpPr>
              <a:spLocks/>
            </p:cNvSpPr>
            <p:nvPr/>
          </p:nvSpPr>
          <p:spPr bwMode="auto">
            <a:xfrm>
              <a:off x="361" y="452"/>
              <a:ext cx="123" cy="169"/>
            </a:xfrm>
            <a:custGeom>
              <a:avLst/>
              <a:gdLst>
                <a:gd name="T0" fmla="*/ 33 w 121"/>
                <a:gd name="T1" fmla="*/ 112 h 166"/>
                <a:gd name="T2" fmla="*/ 63 w 121"/>
                <a:gd name="T3" fmla="*/ 139 h 166"/>
                <a:gd name="T4" fmla="*/ 88 w 121"/>
                <a:gd name="T5" fmla="*/ 122 h 166"/>
                <a:gd name="T6" fmla="*/ 5 w 121"/>
                <a:gd name="T7" fmla="*/ 47 h 166"/>
                <a:gd name="T8" fmla="*/ 62 w 121"/>
                <a:gd name="T9" fmla="*/ 0 h 166"/>
                <a:gd name="T10" fmla="*/ 119 w 121"/>
                <a:gd name="T11" fmla="*/ 43 h 166"/>
                <a:gd name="T12" fmla="*/ 88 w 121"/>
                <a:gd name="T13" fmla="*/ 50 h 166"/>
                <a:gd name="T14" fmla="*/ 62 w 121"/>
                <a:gd name="T15" fmla="*/ 27 h 166"/>
                <a:gd name="T16" fmla="*/ 38 w 121"/>
                <a:gd name="T17" fmla="*/ 44 h 166"/>
                <a:gd name="T18" fmla="*/ 121 w 121"/>
                <a:gd name="T19" fmla="*/ 118 h 166"/>
                <a:gd name="T20" fmla="*/ 62 w 121"/>
                <a:gd name="T21" fmla="*/ 166 h 166"/>
                <a:gd name="T22" fmla="*/ 1 w 121"/>
                <a:gd name="T23" fmla="*/ 119 h 166"/>
                <a:gd name="T24" fmla="*/ 33 w 121"/>
                <a:gd name="T25"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66">
                  <a:moveTo>
                    <a:pt x="33" y="112"/>
                  </a:moveTo>
                  <a:cubicBezTo>
                    <a:pt x="33" y="132"/>
                    <a:pt x="47" y="139"/>
                    <a:pt x="63" y="139"/>
                  </a:cubicBezTo>
                  <a:cubicBezTo>
                    <a:pt x="78" y="139"/>
                    <a:pt x="88" y="133"/>
                    <a:pt x="88" y="122"/>
                  </a:cubicBezTo>
                  <a:cubicBezTo>
                    <a:pt x="88" y="91"/>
                    <a:pt x="5" y="105"/>
                    <a:pt x="5" y="47"/>
                  </a:cubicBezTo>
                  <a:cubicBezTo>
                    <a:pt x="5" y="17"/>
                    <a:pt x="28" y="0"/>
                    <a:pt x="62" y="0"/>
                  </a:cubicBezTo>
                  <a:cubicBezTo>
                    <a:pt x="98" y="0"/>
                    <a:pt x="121" y="18"/>
                    <a:pt x="119" y="43"/>
                  </a:cubicBezTo>
                  <a:cubicBezTo>
                    <a:pt x="88" y="50"/>
                    <a:pt x="88" y="50"/>
                    <a:pt x="88" y="50"/>
                  </a:cubicBezTo>
                  <a:cubicBezTo>
                    <a:pt x="87" y="38"/>
                    <a:pt x="82" y="27"/>
                    <a:pt x="62" y="27"/>
                  </a:cubicBezTo>
                  <a:cubicBezTo>
                    <a:pt x="46" y="27"/>
                    <a:pt x="38" y="34"/>
                    <a:pt x="38" y="44"/>
                  </a:cubicBezTo>
                  <a:cubicBezTo>
                    <a:pt x="38" y="76"/>
                    <a:pt x="121" y="62"/>
                    <a:pt x="121" y="118"/>
                  </a:cubicBezTo>
                  <a:cubicBezTo>
                    <a:pt x="121" y="145"/>
                    <a:pt x="101" y="166"/>
                    <a:pt x="62" y="166"/>
                  </a:cubicBezTo>
                  <a:cubicBezTo>
                    <a:pt x="21" y="166"/>
                    <a:pt x="0" y="142"/>
                    <a:pt x="1" y="119"/>
                  </a:cubicBezTo>
                  <a:lnTo>
                    <a:pt x="3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1">
              <a:extLst>
                <a:ext uri="{FF2B5EF4-FFF2-40B4-BE49-F238E27FC236}">
                  <a16:creationId xmlns:a16="http://schemas.microsoft.com/office/drawing/2014/main" id="{A661A4F1-586A-3A42-BFC2-9AD8200A4E58}"/>
                </a:ext>
              </a:extLst>
            </p:cNvPr>
            <p:cNvSpPr>
              <a:spLocks/>
            </p:cNvSpPr>
            <p:nvPr/>
          </p:nvSpPr>
          <p:spPr bwMode="auto">
            <a:xfrm>
              <a:off x="507" y="504"/>
              <a:ext cx="104" cy="117"/>
            </a:xfrm>
            <a:custGeom>
              <a:avLst/>
              <a:gdLst>
                <a:gd name="T0" fmla="*/ 0 w 102"/>
                <a:gd name="T1" fmla="*/ 0 h 115"/>
                <a:gd name="T2" fmla="*/ 30 w 102"/>
                <a:gd name="T3" fmla="*/ 0 h 115"/>
                <a:gd name="T4" fmla="*/ 30 w 102"/>
                <a:gd name="T5" fmla="*/ 68 h 115"/>
                <a:gd name="T6" fmla="*/ 44 w 102"/>
                <a:gd name="T7" fmla="*/ 89 h 115"/>
                <a:gd name="T8" fmla="*/ 72 w 102"/>
                <a:gd name="T9" fmla="*/ 56 h 115"/>
                <a:gd name="T10" fmla="*/ 72 w 102"/>
                <a:gd name="T11" fmla="*/ 0 h 115"/>
                <a:gd name="T12" fmla="*/ 102 w 102"/>
                <a:gd name="T13" fmla="*/ 0 h 115"/>
                <a:gd name="T14" fmla="*/ 102 w 102"/>
                <a:gd name="T15" fmla="*/ 112 h 115"/>
                <a:gd name="T16" fmla="*/ 74 w 102"/>
                <a:gd name="T17" fmla="*/ 112 h 115"/>
                <a:gd name="T18" fmla="*/ 73 w 102"/>
                <a:gd name="T19" fmla="*/ 93 h 115"/>
                <a:gd name="T20" fmla="*/ 36 w 102"/>
                <a:gd name="T21" fmla="*/ 115 h 115"/>
                <a:gd name="T22" fmla="*/ 0 w 102"/>
                <a:gd name="T23" fmla="*/ 76 h 115"/>
                <a:gd name="T24" fmla="*/ 0 w 10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15">
                  <a:moveTo>
                    <a:pt x="0" y="0"/>
                  </a:moveTo>
                  <a:cubicBezTo>
                    <a:pt x="30" y="0"/>
                    <a:pt x="30" y="0"/>
                    <a:pt x="30" y="0"/>
                  </a:cubicBezTo>
                  <a:cubicBezTo>
                    <a:pt x="30" y="68"/>
                    <a:pt x="30" y="68"/>
                    <a:pt x="30" y="68"/>
                  </a:cubicBezTo>
                  <a:cubicBezTo>
                    <a:pt x="30" y="83"/>
                    <a:pt x="35" y="89"/>
                    <a:pt x="44" y="89"/>
                  </a:cubicBezTo>
                  <a:cubicBezTo>
                    <a:pt x="62" y="89"/>
                    <a:pt x="69" y="65"/>
                    <a:pt x="72" y="56"/>
                  </a:cubicBezTo>
                  <a:cubicBezTo>
                    <a:pt x="72" y="0"/>
                    <a:pt x="72" y="0"/>
                    <a:pt x="72" y="0"/>
                  </a:cubicBezTo>
                  <a:cubicBezTo>
                    <a:pt x="102" y="0"/>
                    <a:pt x="102" y="0"/>
                    <a:pt x="102" y="0"/>
                  </a:cubicBezTo>
                  <a:cubicBezTo>
                    <a:pt x="102" y="112"/>
                    <a:pt x="102" y="112"/>
                    <a:pt x="102" y="112"/>
                  </a:cubicBezTo>
                  <a:cubicBezTo>
                    <a:pt x="74" y="112"/>
                    <a:pt x="74" y="112"/>
                    <a:pt x="74" y="112"/>
                  </a:cubicBezTo>
                  <a:cubicBezTo>
                    <a:pt x="73" y="93"/>
                    <a:pt x="73" y="93"/>
                    <a:pt x="73" y="93"/>
                  </a:cubicBezTo>
                  <a:cubicBezTo>
                    <a:pt x="70" y="100"/>
                    <a:pt x="60" y="115"/>
                    <a:pt x="36" y="115"/>
                  </a:cubicBezTo>
                  <a:cubicBezTo>
                    <a:pt x="18" y="115"/>
                    <a:pt x="0" y="107"/>
                    <a:pt x="0" y="7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22">
              <a:extLst>
                <a:ext uri="{FF2B5EF4-FFF2-40B4-BE49-F238E27FC236}">
                  <a16:creationId xmlns:a16="http://schemas.microsoft.com/office/drawing/2014/main" id="{B060EB06-4BC1-9E4D-97CF-764FE9AEDF9B}"/>
                </a:ext>
              </a:extLst>
            </p:cNvPr>
            <p:cNvSpPr>
              <a:spLocks/>
            </p:cNvSpPr>
            <p:nvPr/>
          </p:nvSpPr>
          <p:spPr bwMode="auto">
            <a:xfrm>
              <a:off x="641" y="501"/>
              <a:ext cx="102" cy="117"/>
            </a:xfrm>
            <a:custGeom>
              <a:avLst/>
              <a:gdLst>
                <a:gd name="T0" fmla="*/ 0 w 101"/>
                <a:gd name="T1" fmla="*/ 3 h 115"/>
                <a:gd name="T2" fmla="*/ 28 w 101"/>
                <a:gd name="T3" fmla="*/ 3 h 115"/>
                <a:gd name="T4" fmla="*/ 28 w 101"/>
                <a:gd name="T5" fmla="*/ 22 h 115"/>
                <a:gd name="T6" fmla="*/ 65 w 101"/>
                <a:gd name="T7" fmla="*/ 0 h 115"/>
                <a:gd name="T8" fmla="*/ 101 w 101"/>
                <a:gd name="T9" fmla="*/ 38 h 115"/>
                <a:gd name="T10" fmla="*/ 101 w 101"/>
                <a:gd name="T11" fmla="*/ 115 h 115"/>
                <a:gd name="T12" fmla="*/ 71 w 101"/>
                <a:gd name="T13" fmla="*/ 115 h 115"/>
                <a:gd name="T14" fmla="*/ 71 w 101"/>
                <a:gd name="T15" fmla="*/ 46 h 115"/>
                <a:gd name="T16" fmla="*/ 57 w 101"/>
                <a:gd name="T17" fmla="*/ 25 h 115"/>
                <a:gd name="T18" fmla="*/ 30 w 101"/>
                <a:gd name="T19" fmla="*/ 59 h 115"/>
                <a:gd name="T20" fmla="*/ 30 w 101"/>
                <a:gd name="T21" fmla="*/ 115 h 115"/>
                <a:gd name="T22" fmla="*/ 0 w 101"/>
                <a:gd name="T23" fmla="*/ 115 h 115"/>
                <a:gd name="T24" fmla="*/ 0 w 101"/>
                <a:gd name="T25"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115">
                  <a:moveTo>
                    <a:pt x="0" y="3"/>
                  </a:moveTo>
                  <a:cubicBezTo>
                    <a:pt x="28" y="3"/>
                    <a:pt x="28" y="3"/>
                    <a:pt x="28" y="3"/>
                  </a:cubicBezTo>
                  <a:cubicBezTo>
                    <a:pt x="28" y="22"/>
                    <a:pt x="28" y="22"/>
                    <a:pt x="28" y="22"/>
                  </a:cubicBezTo>
                  <a:cubicBezTo>
                    <a:pt x="31" y="15"/>
                    <a:pt x="41" y="0"/>
                    <a:pt x="65" y="0"/>
                  </a:cubicBezTo>
                  <a:cubicBezTo>
                    <a:pt x="84" y="0"/>
                    <a:pt x="101" y="7"/>
                    <a:pt x="101" y="38"/>
                  </a:cubicBezTo>
                  <a:cubicBezTo>
                    <a:pt x="101" y="115"/>
                    <a:pt x="101" y="115"/>
                    <a:pt x="101" y="115"/>
                  </a:cubicBezTo>
                  <a:cubicBezTo>
                    <a:pt x="71" y="115"/>
                    <a:pt x="71" y="115"/>
                    <a:pt x="71" y="115"/>
                  </a:cubicBezTo>
                  <a:cubicBezTo>
                    <a:pt x="71" y="46"/>
                    <a:pt x="71" y="46"/>
                    <a:pt x="71" y="46"/>
                  </a:cubicBezTo>
                  <a:cubicBezTo>
                    <a:pt x="71" y="32"/>
                    <a:pt x="67" y="25"/>
                    <a:pt x="57" y="25"/>
                  </a:cubicBezTo>
                  <a:cubicBezTo>
                    <a:pt x="39" y="25"/>
                    <a:pt x="32" y="50"/>
                    <a:pt x="30" y="59"/>
                  </a:cubicBezTo>
                  <a:cubicBezTo>
                    <a:pt x="30" y="115"/>
                    <a:pt x="30" y="115"/>
                    <a:pt x="30" y="115"/>
                  </a:cubicBezTo>
                  <a:cubicBezTo>
                    <a:pt x="0" y="115"/>
                    <a:pt x="0" y="115"/>
                    <a:pt x="0" y="115"/>
                  </a:cubicBez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3">
              <a:extLst>
                <a:ext uri="{FF2B5EF4-FFF2-40B4-BE49-F238E27FC236}">
                  <a16:creationId xmlns:a16="http://schemas.microsoft.com/office/drawing/2014/main" id="{84A8E3D6-7208-BC42-B10C-A9BF69F742F4}"/>
                </a:ext>
              </a:extLst>
            </p:cNvPr>
            <p:cNvSpPr>
              <a:spLocks noEditPoints="1"/>
            </p:cNvSpPr>
            <p:nvPr/>
          </p:nvSpPr>
          <p:spPr bwMode="auto">
            <a:xfrm>
              <a:off x="822" y="455"/>
              <a:ext cx="124" cy="168"/>
            </a:xfrm>
            <a:custGeom>
              <a:avLst/>
              <a:gdLst>
                <a:gd name="T0" fmla="*/ 0 w 122"/>
                <a:gd name="T1" fmla="*/ 0 h 165"/>
                <a:gd name="T2" fmla="*/ 55 w 122"/>
                <a:gd name="T3" fmla="*/ 0 h 165"/>
                <a:gd name="T4" fmla="*/ 112 w 122"/>
                <a:gd name="T5" fmla="*/ 44 h 165"/>
                <a:gd name="T6" fmla="*/ 84 w 122"/>
                <a:gd name="T7" fmla="*/ 86 h 165"/>
                <a:gd name="T8" fmla="*/ 101 w 122"/>
                <a:gd name="T9" fmla="*/ 110 h 165"/>
                <a:gd name="T10" fmla="*/ 122 w 122"/>
                <a:gd name="T11" fmla="*/ 134 h 165"/>
                <a:gd name="T12" fmla="*/ 116 w 122"/>
                <a:gd name="T13" fmla="*/ 161 h 165"/>
                <a:gd name="T14" fmla="*/ 70 w 122"/>
                <a:gd name="T15" fmla="*/ 121 h 165"/>
                <a:gd name="T16" fmla="*/ 45 w 122"/>
                <a:gd name="T17" fmla="*/ 97 h 165"/>
                <a:gd name="T18" fmla="*/ 32 w 122"/>
                <a:gd name="T19" fmla="*/ 97 h 165"/>
                <a:gd name="T20" fmla="*/ 32 w 122"/>
                <a:gd name="T21" fmla="*/ 160 h 165"/>
                <a:gd name="T22" fmla="*/ 0 w 122"/>
                <a:gd name="T23" fmla="*/ 160 h 165"/>
                <a:gd name="T24" fmla="*/ 0 w 122"/>
                <a:gd name="T25" fmla="*/ 0 h 165"/>
                <a:gd name="T26" fmla="*/ 32 w 122"/>
                <a:gd name="T27" fmla="*/ 28 h 165"/>
                <a:gd name="T28" fmla="*/ 32 w 122"/>
                <a:gd name="T29" fmla="*/ 70 h 165"/>
                <a:gd name="T30" fmla="*/ 52 w 122"/>
                <a:gd name="T31" fmla="*/ 70 h 165"/>
                <a:gd name="T32" fmla="*/ 78 w 122"/>
                <a:gd name="T33" fmla="*/ 48 h 165"/>
                <a:gd name="T34" fmla="*/ 52 w 122"/>
                <a:gd name="T35" fmla="*/ 28 h 165"/>
                <a:gd name="T36" fmla="*/ 32 w 122"/>
                <a:gd name="T37" fmla="*/ 2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65">
                  <a:moveTo>
                    <a:pt x="0" y="0"/>
                  </a:moveTo>
                  <a:cubicBezTo>
                    <a:pt x="55" y="0"/>
                    <a:pt x="55" y="0"/>
                    <a:pt x="55" y="0"/>
                  </a:cubicBezTo>
                  <a:cubicBezTo>
                    <a:pt x="96" y="0"/>
                    <a:pt x="112" y="18"/>
                    <a:pt x="112" y="44"/>
                  </a:cubicBezTo>
                  <a:cubicBezTo>
                    <a:pt x="112" y="68"/>
                    <a:pt x="98" y="80"/>
                    <a:pt x="84" y="86"/>
                  </a:cubicBezTo>
                  <a:cubicBezTo>
                    <a:pt x="93" y="91"/>
                    <a:pt x="98" y="100"/>
                    <a:pt x="101" y="110"/>
                  </a:cubicBezTo>
                  <a:cubicBezTo>
                    <a:pt x="104" y="121"/>
                    <a:pt x="105" y="135"/>
                    <a:pt x="122" y="134"/>
                  </a:cubicBezTo>
                  <a:cubicBezTo>
                    <a:pt x="116" y="161"/>
                    <a:pt x="116" y="161"/>
                    <a:pt x="116" y="161"/>
                  </a:cubicBezTo>
                  <a:cubicBezTo>
                    <a:pt x="82" y="165"/>
                    <a:pt x="76" y="139"/>
                    <a:pt x="70" y="121"/>
                  </a:cubicBezTo>
                  <a:cubicBezTo>
                    <a:pt x="65" y="104"/>
                    <a:pt x="60" y="97"/>
                    <a:pt x="45" y="97"/>
                  </a:cubicBezTo>
                  <a:cubicBezTo>
                    <a:pt x="32" y="97"/>
                    <a:pt x="32" y="97"/>
                    <a:pt x="32" y="97"/>
                  </a:cubicBezTo>
                  <a:cubicBezTo>
                    <a:pt x="32" y="160"/>
                    <a:pt x="32" y="160"/>
                    <a:pt x="32" y="160"/>
                  </a:cubicBezTo>
                  <a:cubicBezTo>
                    <a:pt x="0" y="160"/>
                    <a:pt x="0" y="160"/>
                    <a:pt x="0" y="160"/>
                  </a:cubicBezTo>
                  <a:lnTo>
                    <a:pt x="0" y="0"/>
                  </a:lnTo>
                  <a:close/>
                  <a:moveTo>
                    <a:pt x="32" y="28"/>
                  </a:moveTo>
                  <a:cubicBezTo>
                    <a:pt x="32" y="70"/>
                    <a:pt x="32" y="70"/>
                    <a:pt x="32" y="70"/>
                  </a:cubicBezTo>
                  <a:cubicBezTo>
                    <a:pt x="52" y="70"/>
                    <a:pt x="52" y="70"/>
                    <a:pt x="52" y="70"/>
                  </a:cubicBezTo>
                  <a:cubicBezTo>
                    <a:pt x="71" y="70"/>
                    <a:pt x="78" y="61"/>
                    <a:pt x="78" y="48"/>
                  </a:cubicBezTo>
                  <a:cubicBezTo>
                    <a:pt x="78" y="34"/>
                    <a:pt x="70" y="28"/>
                    <a:pt x="52" y="28"/>
                  </a:cubicBezTo>
                  <a:lnTo>
                    <a:pt x="32"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4">
              <a:extLst>
                <a:ext uri="{FF2B5EF4-FFF2-40B4-BE49-F238E27FC236}">
                  <a16:creationId xmlns:a16="http://schemas.microsoft.com/office/drawing/2014/main" id="{FC42D9E5-077D-084C-A839-BA4E9EA04AE3}"/>
                </a:ext>
              </a:extLst>
            </p:cNvPr>
            <p:cNvSpPr>
              <a:spLocks noEditPoints="1"/>
            </p:cNvSpPr>
            <p:nvPr/>
          </p:nvSpPr>
          <p:spPr bwMode="auto">
            <a:xfrm>
              <a:off x="964" y="446"/>
              <a:ext cx="37" cy="172"/>
            </a:xfrm>
            <a:custGeom>
              <a:avLst/>
              <a:gdLst>
                <a:gd name="T0" fmla="*/ 18 w 36"/>
                <a:gd name="T1" fmla="*/ 0 h 169"/>
                <a:gd name="T2" fmla="*/ 36 w 36"/>
                <a:gd name="T3" fmla="*/ 18 h 169"/>
                <a:gd name="T4" fmla="*/ 18 w 36"/>
                <a:gd name="T5" fmla="*/ 36 h 169"/>
                <a:gd name="T6" fmla="*/ 0 w 36"/>
                <a:gd name="T7" fmla="*/ 18 h 169"/>
                <a:gd name="T8" fmla="*/ 18 w 36"/>
                <a:gd name="T9" fmla="*/ 0 h 169"/>
                <a:gd name="T10" fmla="*/ 3 w 36"/>
                <a:gd name="T11" fmla="*/ 57 h 169"/>
                <a:gd name="T12" fmla="*/ 33 w 36"/>
                <a:gd name="T13" fmla="*/ 57 h 169"/>
                <a:gd name="T14" fmla="*/ 33 w 36"/>
                <a:gd name="T15" fmla="*/ 169 h 169"/>
                <a:gd name="T16" fmla="*/ 3 w 36"/>
                <a:gd name="T17" fmla="*/ 169 h 169"/>
                <a:gd name="T18" fmla="*/ 3 w 36"/>
                <a:gd name="T19" fmla="*/ 5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69">
                  <a:moveTo>
                    <a:pt x="18" y="0"/>
                  </a:moveTo>
                  <a:cubicBezTo>
                    <a:pt x="28" y="0"/>
                    <a:pt x="36" y="8"/>
                    <a:pt x="36" y="18"/>
                  </a:cubicBezTo>
                  <a:cubicBezTo>
                    <a:pt x="36" y="28"/>
                    <a:pt x="28" y="36"/>
                    <a:pt x="18" y="36"/>
                  </a:cubicBezTo>
                  <a:cubicBezTo>
                    <a:pt x="8" y="36"/>
                    <a:pt x="0" y="28"/>
                    <a:pt x="0" y="18"/>
                  </a:cubicBezTo>
                  <a:cubicBezTo>
                    <a:pt x="0" y="8"/>
                    <a:pt x="8" y="0"/>
                    <a:pt x="18" y="0"/>
                  </a:cubicBezTo>
                  <a:close/>
                  <a:moveTo>
                    <a:pt x="3" y="57"/>
                  </a:moveTo>
                  <a:cubicBezTo>
                    <a:pt x="33" y="57"/>
                    <a:pt x="33" y="57"/>
                    <a:pt x="33" y="57"/>
                  </a:cubicBezTo>
                  <a:cubicBezTo>
                    <a:pt x="33" y="169"/>
                    <a:pt x="33" y="169"/>
                    <a:pt x="33" y="169"/>
                  </a:cubicBezTo>
                  <a:cubicBezTo>
                    <a:pt x="3" y="169"/>
                    <a:pt x="3" y="169"/>
                    <a:pt x="3" y="169"/>
                  </a:cubicBezTo>
                  <a:lnTo>
                    <a:pt x="3"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5">
              <a:extLst>
                <a:ext uri="{FF2B5EF4-FFF2-40B4-BE49-F238E27FC236}">
                  <a16:creationId xmlns:a16="http://schemas.microsoft.com/office/drawing/2014/main" id="{20AD87C3-BB5A-0A46-A265-5C05C8A08954}"/>
                </a:ext>
              </a:extLst>
            </p:cNvPr>
            <p:cNvSpPr>
              <a:spLocks/>
            </p:cNvSpPr>
            <p:nvPr/>
          </p:nvSpPr>
          <p:spPr bwMode="auto">
            <a:xfrm>
              <a:off x="1021" y="504"/>
              <a:ext cx="114" cy="114"/>
            </a:xfrm>
            <a:custGeom>
              <a:avLst/>
              <a:gdLst>
                <a:gd name="T0" fmla="*/ 0 w 112"/>
                <a:gd name="T1" fmla="*/ 0 h 112"/>
                <a:gd name="T2" fmla="*/ 32 w 112"/>
                <a:gd name="T3" fmla="*/ 0 h 112"/>
                <a:gd name="T4" fmla="*/ 53 w 112"/>
                <a:gd name="T5" fmla="*/ 56 h 112"/>
                <a:gd name="T6" fmla="*/ 57 w 112"/>
                <a:gd name="T7" fmla="*/ 73 h 112"/>
                <a:gd name="T8" fmla="*/ 62 w 112"/>
                <a:gd name="T9" fmla="*/ 56 h 112"/>
                <a:gd name="T10" fmla="*/ 80 w 112"/>
                <a:gd name="T11" fmla="*/ 0 h 112"/>
                <a:gd name="T12" fmla="*/ 112 w 112"/>
                <a:gd name="T13" fmla="*/ 0 h 112"/>
                <a:gd name="T14" fmla="*/ 69 w 112"/>
                <a:gd name="T15" fmla="*/ 112 h 112"/>
                <a:gd name="T16" fmla="*/ 43 w 112"/>
                <a:gd name="T17" fmla="*/ 112 h 112"/>
                <a:gd name="T18" fmla="*/ 0 w 112"/>
                <a:gd name="T1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12">
                  <a:moveTo>
                    <a:pt x="0" y="0"/>
                  </a:moveTo>
                  <a:cubicBezTo>
                    <a:pt x="32" y="0"/>
                    <a:pt x="32" y="0"/>
                    <a:pt x="32" y="0"/>
                  </a:cubicBezTo>
                  <a:cubicBezTo>
                    <a:pt x="53" y="56"/>
                    <a:pt x="53" y="56"/>
                    <a:pt x="53" y="56"/>
                  </a:cubicBezTo>
                  <a:cubicBezTo>
                    <a:pt x="55" y="61"/>
                    <a:pt x="56" y="67"/>
                    <a:pt x="57" y="73"/>
                  </a:cubicBezTo>
                  <a:cubicBezTo>
                    <a:pt x="58" y="67"/>
                    <a:pt x="60" y="61"/>
                    <a:pt x="62" y="56"/>
                  </a:cubicBezTo>
                  <a:cubicBezTo>
                    <a:pt x="80" y="0"/>
                    <a:pt x="80" y="0"/>
                    <a:pt x="80" y="0"/>
                  </a:cubicBezTo>
                  <a:cubicBezTo>
                    <a:pt x="112" y="0"/>
                    <a:pt x="112" y="0"/>
                    <a:pt x="112" y="0"/>
                  </a:cubicBezTo>
                  <a:cubicBezTo>
                    <a:pt x="69" y="112"/>
                    <a:pt x="69" y="112"/>
                    <a:pt x="69" y="112"/>
                  </a:cubicBezTo>
                  <a:cubicBezTo>
                    <a:pt x="43" y="112"/>
                    <a:pt x="43" y="112"/>
                    <a:pt x="43" y="112"/>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6">
              <a:extLst>
                <a:ext uri="{FF2B5EF4-FFF2-40B4-BE49-F238E27FC236}">
                  <a16:creationId xmlns:a16="http://schemas.microsoft.com/office/drawing/2014/main" id="{1737A577-B763-C641-928A-2ACE4DC9260C}"/>
                </a:ext>
              </a:extLst>
            </p:cNvPr>
            <p:cNvSpPr>
              <a:spLocks noEditPoints="1"/>
            </p:cNvSpPr>
            <p:nvPr/>
          </p:nvSpPr>
          <p:spPr bwMode="auto">
            <a:xfrm>
              <a:off x="1149" y="501"/>
              <a:ext cx="106" cy="120"/>
            </a:xfrm>
            <a:custGeom>
              <a:avLst/>
              <a:gdLst>
                <a:gd name="T0" fmla="*/ 32 w 104"/>
                <a:gd name="T1" fmla="*/ 66 h 118"/>
                <a:gd name="T2" fmla="*/ 56 w 104"/>
                <a:gd name="T3" fmla="*/ 95 h 118"/>
                <a:gd name="T4" fmla="*/ 78 w 104"/>
                <a:gd name="T5" fmla="*/ 82 h 118"/>
                <a:gd name="T6" fmla="*/ 104 w 104"/>
                <a:gd name="T7" fmla="*/ 88 h 118"/>
                <a:gd name="T8" fmla="*/ 56 w 104"/>
                <a:gd name="T9" fmla="*/ 118 h 118"/>
                <a:gd name="T10" fmla="*/ 0 w 104"/>
                <a:gd name="T11" fmla="*/ 59 h 118"/>
                <a:gd name="T12" fmla="*/ 55 w 104"/>
                <a:gd name="T13" fmla="*/ 0 h 118"/>
                <a:gd name="T14" fmla="*/ 104 w 104"/>
                <a:gd name="T15" fmla="*/ 53 h 118"/>
                <a:gd name="T16" fmla="*/ 104 w 104"/>
                <a:gd name="T17" fmla="*/ 66 h 118"/>
                <a:gd name="T18" fmla="*/ 32 w 104"/>
                <a:gd name="T19" fmla="*/ 66 h 118"/>
                <a:gd name="T20" fmla="*/ 32 w 104"/>
                <a:gd name="T21" fmla="*/ 45 h 118"/>
                <a:gd name="T22" fmla="*/ 73 w 104"/>
                <a:gd name="T23" fmla="*/ 45 h 118"/>
                <a:gd name="T24" fmla="*/ 73 w 104"/>
                <a:gd name="T25" fmla="*/ 43 h 118"/>
                <a:gd name="T26" fmla="*/ 55 w 104"/>
                <a:gd name="T27" fmla="*/ 23 h 118"/>
                <a:gd name="T28" fmla="*/ 32 w 104"/>
                <a:gd name="T29" fmla="*/ 4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18">
                  <a:moveTo>
                    <a:pt x="32" y="66"/>
                  </a:moveTo>
                  <a:cubicBezTo>
                    <a:pt x="33" y="83"/>
                    <a:pt x="38" y="95"/>
                    <a:pt x="56" y="95"/>
                  </a:cubicBezTo>
                  <a:cubicBezTo>
                    <a:pt x="69" y="95"/>
                    <a:pt x="75" y="90"/>
                    <a:pt x="78" y="82"/>
                  </a:cubicBezTo>
                  <a:cubicBezTo>
                    <a:pt x="104" y="88"/>
                    <a:pt x="104" y="88"/>
                    <a:pt x="104" y="88"/>
                  </a:cubicBezTo>
                  <a:cubicBezTo>
                    <a:pt x="98" y="108"/>
                    <a:pt x="83" y="118"/>
                    <a:pt x="56" y="118"/>
                  </a:cubicBezTo>
                  <a:cubicBezTo>
                    <a:pt x="20" y="118"/>
                    <a:pt x="0" y="99"/>
                    <a:pt x="0" y="59"/>
                  </a:cubicBezTo>
                  <a:cubicBezTo>
                    <a:pt x="0" y="29"/>
                    <a:pt x="13" y="0"/>
                    <a:pt x="55" y="0"/>
                  </a:cubicBezTo>
                  <a:cubicBezTo>
                    <a:pt x="87" y="0"/>
                    <a:pt x="104" y="18"/>
                    <a:pt x="104" y="53"/>
                  </a:cubicBezTo>
                  <a:cubicBezTo>
                    <a:pt x="104" y="66"/>
                    <a:pt x="104" y="66"/>
                    <a:pt x="104" y="66"/>
                  </a:cubicBezTo>
                  <a:lnTo>
                    <a:pt x="32" y="66"/>
                  </a:lnTo>
                  <a:close/>
                  <a:moveTo>
                    <a:pt x="32" y="45"/>
                  </a:moveTo>
                  <a:cubicBezTo>
                    <a:pt x="73" y="45"/>
                    <a:pt x="73" y="45"/>
                    <a:pt x="73" y="45"/>
                  </a:cubicBezTo>
                  <a:cubicBezTo>
                    <a:pt x="73" y="43"/>
                    <a:pt x="73" y="43"/>
                    <a:pt x="73" y="43"/>
                  </a:cubicBezTo>
                  <a:cubicBezTo>
                    <a:pt x="73" y="32"/>
                    <a:pt x="69" y="23"/>
                    <a:pt x="55" y="23"/>
                  </a:cubicBezTo>
                  <a:cubicBezTo>
                    <a:pt x="42" y="23"/>
                    <a:pt x="34" y="28"/>
                    <a:pt x="32"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7">
              <a:extLst>
                <a:ext uri="{FF2B5EF4-FFF2-40B4-BE49-F238E27FC236}">
                  <a16:creationId xmlns:a16="http://schemas.microsoft.com/office/drawing/2014/main" id="{4A2EF55B-0A02-9F4F-83CF-177707DD02CA}"/>
                </a:ext>
              </a:extLst>
            </p:cNvPr>
            <p:cNvSpPr>
              <a:spLocks/>
            </p:cNvSpPr>
            <p:nvPr/>
          </p:nvSpPr>
          <p:spPr bwMode="auto">
            <a:xfrm>
              <a:off x="1285" y="501"/>
              <a:ext cx="79" cy="117"/>
            </a:xfrm>
            <a:custGeom>
              <a:avLst/>
              <a:gdLst>
                <a:gd name="T0" fmla="*/ 0 w 78"/>
                <a:gd name="T1" fmla="*/ 3 h 115"/>
                <a:gd name="T2" fmla="*/ 28 w 78"/>
                <a:gd name="T3" fmla="*/ 3 h 115"/>
                <a:gd name="T4" fmla="*/ 28 w 78"/>
                <a:gd name="T5" fmla="*/ 22 h 115"/>
                <a:gd name="T6" fmla="*/ 58 w 78"/>
                <a:gd name="T7" fmla="*/ 0 h 115"/>
                <a:gd name="T8" fmla="*/ 78 w 78"/>
                <a:gd name="T9" fmla="*/ 9 h 115"/>
                <a:gd name="T10" fmla="*/ 61 w 78"/>
                <a:gd name="T11" fmla="*/ 33 h 115"/>
                <a:gd name="T12" fmla="*/ 51 w 78"/>
                <a:gd name="T13" fmla="*/ 26 h 115"/>
                <a:gd name="T14" fmla="*/ 30 w 78"/>
                <a:gd name="T15" fmla="*/ 57 h 115"/>
                <a:gd name="T16" fmla="*/ 30 w 78"/>
                <a:gd name="T17" fmla="*/ 115 h 115"/>
                <a:gd name="T18" fmla="*/ 0 w 78"/>
                <a:gd name="T19" fmla="*/ 115 h 115"/>
                <a:gd name="T20" fmla="*/ 0 w 78"/>
                <a:gd name="T21"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15">
                  <a:moveTo>
                    <a:pt x="0" y="3"/>
                  </a:moveTo>
                  <a:cubicBezTo>
                    <a:pt x="28" y="3"/>
                    <a:pt x="28" y="3"/>
                    <a:pt x="28" y="3"/>
                  </a:cubicBezTo>
                  <a:cubicBezTo>
                    <a:pt x="28" y="22"/>
                    <a:pt x="28" y="22"/>
                    <a:pt x="28" y="22"/>
                  </a:cubicBezTo>
                  <a:cubicBezTo>
                    <a:pt x="33" y="11"/>
                    <a:pt x="40" y="0"/>
                    <a:pt x="58" y="0"/>
                  </a:cubicBezTo>
                  <a:cubicBezTo>
                    <a:pt x="72" y="0"/>
                    <a:pt x="78" y="9"/>
                    <a:pt x="78" y="9"/>
                  </a:cubicBezTo>
                  <a:cubicBezTo>
                    <a:pt x="61" y="33"/>
                    <a:pt x="61" y="33"/>
                    <a:pt x="61" y="33"/>
                  </a:cubicBezTo>
                  <a:cubicBezTo>
                    <a:pt x="61" y="33"/>
                    <a:pt x="57" y="26"/>
                    <a:pt x="51" y="26"/>
                  </a:cubicBezTo>
                  <a:cubicBezTo>
                    <a:pt x="40" y="26"/>
                    <a:pt x="33" y="43"/>
                    <a:pt x="30" y="57"/>
                  </a:cubicBezTo>
                  <a:cubicBezTo>
                    <a:pt x="30" y="115"/>
                    <a:pt x="30" y="115"/>
                    <a:pt x="30" y="115"/>
                  </a:cubicBezTo>
                  <a:cubicBezTo>
                    <a:pt x="0" y="115"/>
                    <a:pt x="0" y="115"/>
                    <a:pt x="0" y="115"/>
                  </a:cubicBez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8">
              <a:extLst>
                <a:ext uri="{FF2B5EF4-FFF2-40B4-BE49-F238E27FC236}">
                  <a16:creationId xmlns:a16="http://schemas.microsoft.com/office/drawing/2014/main" id="{B7035AA0-0ABC-AC44-9790-F458F9ED8D18}"/>
                </a:ext>
              </a:extLst>
            </p:cNvPr>
            <p:cNvSpPr>
              <a:spLocks/>
            </p:cNvSpPr>
            <p:nvPr/>
          </p:nvSpPr>
          <p:spPr bwMode="auto">
            <a:xfrm>
              <a:off x="1434" y="455"/>
              <a:ext cx="129" cy="163"/>
            </a:xfrm>
            <a:custGeom>
              <a:avLst/>
              <a:gdLst>
                <a:gd name="T0" fmla="*/ 0 w 129"/>
                <a:gd name="T1" fmla="*/ 0 h 163"/>
                <a:gd name="T2" fmla="*/ 18 w 129"/>
                <a:gd name="T3" fmla="*/ 0 h 163"/>
                <a:gd name="T4" fmla="*/ 18 w 129"/>
                <a:gd name="T5" fmla="*/ 74 h 163"/>
                <a:gd name="T6" fmla="*/ 111 w 129"/>
                <a:gd name="T7" fmla="*/ 74 h 163"/>
                <a:gd name="T8" fmla="*/ 111 w 129"/>
                <a:gd name="T9" fmla="*/ 0 h 163"/>
                <a:gd name="T10" fmla="*/ 129 w 129"/>
                <a:gd name="T11" fmla="*/ 0 h 163"/>
                <a:gd name="T12" fmla="*/ 129 w 129"/>
                <a:gd name="T13" fmla="*/ 163 h 163"/>
                <a:gd name="T14" fmla="*/ 111 w 129"/>
                <a:gd name="T15" fmla="*/ 163 h 163"/>
                <a:gd name="T16" fmla="*/ 111 w 129"/>
                <a:gd name="T17" fmla="*/ 89 h 163"/>
                <a:gd name="T18" fmla="*/ 18 w 129"/>
                <a:gd name="T19" fmla="*/ 89 h 163"/>
                <a:gd name="T20" fmla="*/ 18 w 129"/>
                <a:gd name="T21" fmla="*/ 163 h 163"/>
                <a:gd name="T22" fmla="*/ 0 w 129"/>
                <a:gd name="T23" fmla="*/ 163 h 163"/>
                <a:gd name="T24" fmla="*/ 0 w 129"/>
                <a:gd name="T25"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63">
                  <a:moveTo>
                    <a:pt x="0" y="0"/>
                  </a:moveTo>
                  <a:lnTo>
                    <a:pt x="18" y="0"/>
                  </a:lnTo>
                  <a:lnTo>
                    <a:pt x="18" y="74"/>
                  </a:lnTo>
                  <a:lnTo>
                    <a:pt x="111" y="74"/>
                  </a:lnTo>
                  <a:lnTo>
                    <a:pt x="111" y="0"/>
                  </a:lnTo>
                  <a:lnTo>
                    <a:pt x="129" y="0"/>
                  </a:lnTo>
                  <a:lnTo>
                    <a:pt x="129" y="163"/>
                  </a:lnTo>
                  <a:lnTo>
                    <a:pt x="111" y="163"/>
                  </a:lnTo>
                  <a:lnTo>
                    <a:pt x="111" y="89"/>
                  </a:lnTo>
                  <a:lnTo>
                    <a:pt x="18" y="89"/>
                  </a:lnTo>
                  <a:lnTo>
                    <a:pt x="18" y="163"/>
                  </a:lnTo>
                  <a:lnTo>
                    <a:pt x="0" y="16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9">
              <a:extLst>
                <a:ext uri="{FF2B5EF4-FFF2-40B4-BE49-F238E27FC236}">
                  <a16:creationId xmlns:a16="http://schemas.microsoft.com/office/drawing/2014/main" id="{6102FD76-315B-984C-A2E9-CD5F8FD1675A}"/>
                </a:ext>
              </a:extLst>
            </p:cNvPr>
            <p:cNvSpPr>
              <a:spLocks noEditPoints="1"/>
            </p:cNvSpPr>
            <p:nvPr/>
          </p:nvSpPr>
          <p:spPr bwMode="auto">
            <a:xfrm>
              <a:off x="1598" y="502"/>
              <a:ext cx="95" cy="119"/>
            </a:xfrm>
            <a:custGeom>
              <a:avLst/>
              <a:gdLst>
                <a:gd name="T0" fmla="*/ 17 w 93"/>
                <a:gd name="T1" fmla="*/ 61 h 117"/>
                <a:gd name="T2" fmla="*/ 49 w 93"/>
                <a:gd name="T3" fmla="*/ 103 h 117"/>
                <a:gd name="T4" fmla="*/ 79 w 93"/>
                <a:gd name="T5" fmla="*/ 82 h 117"/>
                <a:gd name="T6" fmla="*/ 93 w 93"/>
                <a:gd name="T7" fmla="*/ 85 h 117"/>
                <a:gd name="T8" fmla="*/ 49 w 93"/>
                <a:gd name="T9" fmla="*/ 117 h 117"/>
                <a:gd name="T10" fmla="*/ 0 w 93"/>
                <a:gd name="T11" fmla="*/ 60 h 117"/>
                <a:gd name="T12" fmla="*/ 50 w 93"/>
                <a:gd name="T13" fmla="*/ 0 h 117"/>
                <a:gd name="T14" fmla="*/ 93 w 93"/>
                <a:gd name="T15" fmla="*/ 49 h 117"/>
                <a:gd name="T16" fmla="*/ 93 w 93"/>
                <a:gd name="T17" fmla="*/ 61 h 117"/>
                <a:gd name="T18" fmla="*/ 17 w 93"/>
                <a:gd name="T19" fmla="*/ 61 h 117"/>
                <a:gd name="T20" fmla="*/ 18 w 93"/>
                <a:gd name="T21" fmla="*/ 47 h 117"/>
                <a:gd name="T22" fmla="*/ 77 w 93"/>
                <a:gd name="T23" fmla="*/ 47 h 117"/>
                <a:gd name="T24" fmla="*/ 77 w 93"/>
                <a:gd name="T25" fmla="*/ 42 h 117"/>
                <a:gd name="T26" fmla="*/ 49 w 93"/>
                <a:gd name="T27" fmla="*/ 14 h 117"/>
                <a:gd name="T28" fmla="*/ 18 w 93"/>
                <a:gd name="T29" fmla="*/ 4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17">
                  <a:moveTo>
                    <a:pt x="17" y="61"/>
                  </a:moveTo>
                  <a:cubicBezTo>
                    <a:pt x="18" y="81"/>
                    <a:pt x="23" y="103"/>
                    <a:pt x="49" y="103"/>
                  </a:cubicBezTo>
                  <a:cubicBezTo>
                    <a:pt x="67" y="103"/>
                    <a:pt x="76" y="93"/>
                    <a:pt x="79" y="82"/>
                  </a:cubicBezTo>
                  <a:cubicBezTo>
                    <a:pt x="93" y="85"/>
                    <a:pt x="93" y="85"/>
                    <a:pt x="93" y="85"/>
                  </a:cubicBezTo>
                  <a:cubicBezTo>
                    <a:pt x="88" y="105"/>
                    <a:pt x="74" y="117"/>
                    <a:pt x="49" y="117"/>
                  </a:cubicBezTo>
                  <a:cubicBezTo>
                    <a:pt x="19" y="117"/>
                    <a:pt x="0" y="99"/>
                    <a:pt x="0" y="60"/>
                  </a:cubicBezTo>
                  <a:cubicBezTo>
                    <a:pt x="0" y="29"/>
                    <a:pt x="12" y="0"/>
                    <a:pt x="50" y="0"/>
                  </a:cubicBezTo>
                  <a:cubicBezTo>
                    <a:pt x="78" y="0"/>
                    <a:pt x="93" y="15"/>
                    <a:pt x="93" y="49"/>
                  </a:cubicBezTo>
                  <a:cubicBezTo>
                    <a:pt x="93" y="61"/>
                    <a:pt x="93" y="61"/>
                    <a:pt x="93" y="61"/>
                  </a:cubicBezTo>
                  <a:lnTo>
                    <a:pt x="17" y="61"/>
                  </a:lnTo>
                  <a:close/>
                  <a:moveTo>
                    <a:pt x="18" y="47"/>
                  </a:moveTo>
                  <a:cubicBezTo>
                    <a:pt x="77" y="47"/>
                    <a:pt x="77" y="47"/>
                    <a:pt x="77" y="47"/>
                  </a:cubicBezTo>
                  <a:cubicBezTo>
                    <a:pt x="77" y="42"/>
                    <a:pt x="77" y="42"/>
                    <a:pt x="77" y="42"/>
                  </a:cubicBezTo>
                  <a:cubicBezTo>
                    <a:pt x="77" y="26"/>
                    <a:pt x="67" y="14"/>
                    <a:pt x="49" y="14"/>
                  </a:cubicBezTo>
                  <a:cubicBezTo>
                    <a:pt x="33" y="14"/>
                    <a:pt x="21" y="25"/>
                    <a:pt x="18" y="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0">
              <a:extLst>
                <a:ext uri="{FF2B5EF4-FFF2-40B4-BE49-F238E27FC236}">
                  <a16:creationId xmlns:a16="http://schemas.microsoft.com/office/drawing/2014/main" id="{B572F248-C0FF-854A-8F5B-26568047BA91}"/>
                </a:ext>
              </a:extLst>
            </p:cNvPr>
            <p:cNvSpPr>
              <a:spLocks noEditPoints="1"/>
            </p:cNvSpPr>
            <p:nvPr/>
          </p:nvSpPr>
          <p:spPr bwMode="auto">
            <a:xfrm>
              <a:off x="1718" y="502"/>
              <a:ext cx="100" cy="120"/>
            </a:xfrm>
            <a:custGeom>
              <a:avLst/>
              <a:gdLst>
                <a:gd name="T0" fmla="*/ 71 w 99"/>
                <a:gd name="T1" fmla="*/ 96 h 118"/>
                <a:gd name="T2" fmla="*/ 34 w 99"/>
                <a:gd name="T3" fmla="*/ 117 h 118"/>
                <a:gd name="T4" fmla="*/ 0 w 99"/>
                <a:gd name="T5" fmla="*/ 88 h 118"/>
                <a:gd name="T6" fmla="*/ 69 w 99"/>
                <a:gd name="T7" fmla="*/ 50 h 118"/>
                <a:gd name="T8" fmla="*/ 69 w 99"/>
                <a:gd name="T9" fmla="*/ 43 h 118"/>
                <a:gd name="T10" fmla="*/ 45 w 99"/>
                <a:gd name="T11" fmla="*/ 14 h 118"/>
                <a:gd name="T12" fmla="*/ 19 w 99"/>
                <a:gd name="T13" fmla="*/ 37 h 118"/>
                <a:gd name="T14" fmla="*/ 4 w 99"/>
                <a:gd name="T15" fmla="*/ 35 h 118"/>
                <a:gd name="T16" fmla="*/ 46 w 99"/>
                <a:gd name="T17" fmla="*/ 0 h 118"/>
                <a:gd name="T18" fmla="*/ 85 w 99"/>
                <a:gd name="T19" fmla="*/ 40 h 118"/>
                <a:gd name="T20" fmla="*/ 85 w 99"/>
                <a:gd name="T21" fmla="*/ 86 h 118"/>
                <a:gd name="T22" fmla="*/ 99 w 99"/>
                <a:gd name="T23" fmla="*/ 101 h 118"/>
                <a:gd name="T24" fmla="*/ 96 w 99"/>
                <a:gd name="T25" fmla="*/ 116 h 118"/>
                <a:gd name="T26" fmla="*/ 71 w 99"/>
                <a:gd name="T27" fmla="*/ 96 h 118"/>
                <a:gd name="T28" fmla="*/ 69 w 99"/>
                <a:gd name="T29" fmla="*/ 63 h 118"/>
                <a:gd name="T30" fmla="*/ 17 w 99"/>
                <a:gd name="T31" fmla="*/ 86 h 118"/>
                <a:gd name="T32" fmla="*/ 37 w 99"/>
                <a:gd name="T33" fmla="*/ 103 h 118"/>
                <a:gd name="T34" fmla="*/ 69 w 99"/>
                <a:gd name="T35" fmla="*/ 75 h 118"/>
                <a:gd name="T36" fmla="*/ 69 w 99"/>
                <a:gd name="T37" fmla="*/ 6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118">
                  <a:moveTo>
                    <a:pt x="71" y="96"/>
                  </a:moveTo>
                  <a:cubicBezTo>
                    <a:pt x="66" y="107"/>
                    <a:pt x="52" y="117"/>
                    <a:pt x="34" y="117"/>
                  </a:cubicBezTo>
                  <a:cubicBezTo>
                    <a:pt x="17" y="117"/>
                    <a:pt x="0" y="108"/>
                    <a:pt x="0" y="88"/>
                  </a:cubicBezTo>
                  <a:cubicBezTo>
                    <a:pt x="0" y="63"/>
                    <a:pt x="27" y="50"/>
                    <a:pt x="69" y="50"/>
                  </a:cubicBezTo>
                  <a:cubicBezTo>
                    <a:pt x="69" y="43"/>
                    <a:pt x="69" y="43"/>
                    <a:pt x="69" y="43"/>
                  </a:cubicBezTo>
                  <a:cubicBezTo>
                    <a:pt x="69" y="22"/>
                    <a:pt x="64" y="14"/>
                    <a:pt x="45" y="14"/>
                  </a:cubicBezTo>
                  <a:cubicBezTo>
                    <a:pt x="29" y="14"/>
                    <a:pt x="18" y="20"/>
                    <a:pt x="19" y="37"/>
                  </a:cubicBezTo>
                  <a:cubicBezTo>
                    <a:pt x="4" y="35"/>
                    <a:pt x="4" y="35"/>
                    <a:pt x="4" y="35"/>
                  </a:cubicBezTo>
                  <a:cubicBezTo>
                    <a:pt x="1" y="13"/>
                    <a:pt x="17" y="0"/>
                    <a:pt x="46" y="0"/>
                  </a:cubicBezTo>
                  <a:cubicBezTo>
                    <a:pt x="74" y="0"/>
                    <a:pt x="85" y="12"/>
                    <a:pt x="85" y="40"/>
                  </a:cubicBezTo>
                  <a:cubicBezTo>
                    <a:pt x="85" y="86"/>
                    <a:pt x="85" y="86"/>
                    <a:pt x="85" y="86"/>
                  </a:cubicBezTo>
                  <a:cubicBezTo>
                    <a:pt x="85" y="95"/>
                    <a:pt x="84" y="104"/>
                    <a:pt x="99" y="101"/>
                  </a:cubicBezTo>
                  <a:cubicBezTo>
                    <a:pt x="96" y="116"/>
                    <a:pt x="96" y="116"/>
                    <a:pt x="96" y="116"/>
                  </a:cubicBezTo>
                  <a:cubicBezTo>
                    <a:pt x="76" y="118"/>
                    <a:pt x="71" y="107"/>
                    <a:pt x="71" y="96"/>
                  </a:cubicBezTo>
                  <a:close/>
                  <a:moveTo>
                    <a:pt x="69" y="63"/>
                  </a:moveTo>
                  <a:cubicBezTo>
                    <a:pt x="32" y="63"/>
                    <a:pt x="17" y="72"/>
                    <a:pt x="17" y="86"/>
                  </a:cubicBezTo>
                  <a:cubicBezTo>
                    <a:pt x="17" y="97"/>
                    <a:pt x="25" y="103"/>
                    <a:pt x="37" y="103"/>
                  </a:cubicBezTo>
                  <a:cubicBezTo>
                    <a:pt x="53" y="103"/>
                    <a:pt x="68" y="90"/>
                    <a:pt x="69" y="75"/>
                  </a:cubicBezTo>
                  <a:lnTo>
                    <a:pt x="69"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31">
              <a:extLst>
                <a:ext uri="{FF2B5EF4-FFF2-40B4-BE49-F238E27FC236}">
                  <a16:creationId xmlns:a16="http://schemas.microsoft.com/office/drawing/2014/main" id="{02FFFD20-ED1D-2445-A745-2E557A0B1A56}"/>
                </a:ext>
              </a:extLst>
            </p:cNvPr>
            <p:cNvSpPr>
              <a:spLocks noChangeArrowheads="1"/>
            </p:cNvSpPr>
            <p:nvPr/>
          </p:nvSpPr>
          <p:spPr bwMode="auto">
            <a:xfrm>
              <a:off x="1845" y="442"/>
              <a:ext cx="17"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2">
              <a:extLst>
                <a:ext uri="{FF2B5EF4-FFF2-40B4-BE49-F238E27FC236}">
                  <a16:creationId xmlns:a16="http://schemas.microsoft.com/office/drawing/2014/main" id="{8A33C2D0-80BE-5B41-AAEB-7DA274D7FF91}"/>
                </a:ext>
              </a:extLst>
            </p:cNvPr>
            <p:cNvSpPr>
              <a:spLocks/>
            </p:cNvSpPr>
            <p:nvPr/>
          </p:nvSpPr>
          <p:spPr bwMode="auto">
            <a:xfrm>
              <a:off x="1888" y="472"/>
              <a:ext cx="73" cy="148"/>
            </a:xfrm>
            <a:custGeom>
              <a:avLst/>
              <a:gdLst>
                <a:gd name="T0" fmla="*/ 0 w 72"/>
                <a:gd name="T1" fmla="*/ 33 h 146"/>
                <a:gd name="T2" fmla="*/ 20 w 72"/>
                <a:gd name="T3" fmla="*/ 33 h 146"/>
                <a:gd name="T4" fmla="*/ 21 w 72"/>
                <a:gd name="T5" fmla="*/ 0 h 146"/>
                <a:gd name="T6" fmla="*/ 35 w 72"/>
                <a:gd name="T7" fmla="*/ 0 h 146"/>
                <a:gd name="T8" fmla="*/ 35 w 72"/>
                <a:gd name="T9" fmla="*/ 33 h 146"/>
                <a:gd name="T10" fmla="*/ 67 w 72"/>
                <a:gd name="T11" fmla="*/ 33 h 146"/>
                <a:gd name="T12" fmla="*/ 67 w 72"/>
                <a:gd name="T13" fmla="*/ 47 h 146"/>
                <a:gd name="T14" fmla="*/ 35 w 72"/>
                <a:gd name="T15" fmla="*/ 47 h 146"/>
                <a:gd name="T16" fmla="*/ 35 w 72"/>
                <a:gd name="T17" fmla="*/ 111 h 146"/>
                <a:gd name="T18" fmla="*/ 47 w 72"/>
                <a:gd name="T19" fmla="*/ 133 h 146"/>
                <a:gd name="T20" fmla="*/ 60 w 72"/>
                <a:gd name="T21" fmla="*/ 121 h 146"/>
                <a:gd name="T22" fmla="*/ 72 w 72"/>
                <a:gd name="T23" fmla="*/ 126 h 146"/>
                <a:gd name="T24" fmla="*/ 44 w 72"/>
                <a:gd name="T25" fmla="*/ 146 h 146"/>
                <a:gd name="T26" fmla="*/ 19 w 72"/>
                <a:gd name="T27" fmla="*/ 112 h 146"/>
                <a:gd name="T28" fmla="*/ 19 w 72"/>
                <a:gd name="T29" fmla="*/ 47 h 146"/>
                <a:gd name="T30" fmla="*/ 0 w 72"/>
                <a:gd name="T31" fmla="*/ 47 h 146"/>
                <a:gd name="T32" fmla="*/ 0 w 72"/>
                <a:gd name="T33" fmla="*/ 3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46">
                  <a:moveTo>
                    <a:pt x="0" y="33"/>
                  </a:moveTo>
                  <a:cubicBezTo>
                    <a:pt x="20" y="33"/>
                    <a:pt x="20" y="33"/>
                    <a:pt x="20" y="33"/>
                  </a:cubicBezTo>
                  <a:cubicBezTo>
                    <a:pt x="21" y="0"/>
                    <a:pt x="21" y="0"/>
                    <a:pt x="21" y="0"/>
                  </a:cubicBezTo>
                  <a:cubicBezTo>
                    <a:pt x="35" y="0"/>
                    <a:pt x="35" y="0"/>
                    <a:pt x="35" y="0"/>
                  </a:cubicBezTo>
                  <a:cubicBezTo>
                    <a:pt x="35" y="33"/>
                    <a:pt x="35" y="33"/>
                    <a:pt x="35" y="33"/>
                  </a:cubicBezTo>
                  <a:cubicBezTo>
                    <a:pt x="67" y="33"/>
                    <a:pt x="67" y="33"/>
                    <a:pt x="67" y="33"/>
                  </a:cubicBezTo>
                  <a:cubicBezTo>
                    <a:pt x="67" y="47"/>
                    <a:pt x="67" y="47"/>
                    <a:pt x="67" y="47"/>
                  </a:cubicBezTo>
                  <a:cubicBezTo>
                    <a:pt x="35" y="47"/>
                    <a:pt x="35" y="47"/>
                    <a:pt x="35" y="47"/>
                  </a:cubicBezTo>
                  <a:cubicBezTo>
                    <a:pt x="35" y="111"/>
                    <a:pt x="35" y="111"/>
                    <a:pt x="35" y="111"/>
                  </a:cubicBezTo>
                  <a:cubicBezTo>
                    <a:pt x="35" y="126"/>
                    <a:pt x="38" y="133"/>
                    <a:pt x="47" y="133"/>
                  </a:cubicBezTo>
                  <a:cubicBezTo>
                    <a:pt x="53" y="133"/>
                    <a:pt x="57" y="129"/>
                    <a:pt x="60" y="121"/>
                  </a:cubicBezTo>
                  <a:cubicBezTo>
                    <a:pt x="72" y="126"/>
                    <a:pt x="72" y="126"/>
                    <a:pt x="72" y="126"/>
                  </a:cubicBezTo>
                  <a:cubicBezTo>
                    <a:pt x="67" y="137"/>
                    <a:pt x="59" y="146"/>
                    <a:pt x="44" y="146"/>
                  </a:cubicBezTo>
                  <a:cubicBezTo>
                    <a:pt x="24" y="146"/>
                    <a:pt x="19" y="129"/>
                    <a:pt x="19" y="112"/>
                  </a:cubicBezTo>
                  <a:cubicBezTo>
                    <a:pt x="19" y="47"/>
                    <a:pt x="19" y="47"/>
                    <a:pt x="19" y="47"/>
                  </a:cubicBezTo>
                  <a:cubicBezTo>
                    <a:pt x="0" y="47"/>
                    <a:pt x="0" y="47"/>
                    <a:pt x="0" y="47"/>
                  </a:cubicBez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3">
              <a:extLst>
                <a:ext uri="{FF2B5EF4-FFF2-40B4-BE49-F238E27FC236}">
                  <a16:creationId xmlns:a16="http://schemas.microsoft.com/office/drawing/2014/main" id="{AF2F46F6-4AED-C847-8666-E774937C5F8A}"/>
                </a:ext>
              </a:extLst>
            </p:cNvPr>
            <p:cNvSpPr>
              <a:spLocks/>
            </p:cNvSpPr>
            <p:nvPr/>
          </p:nvSpPr>
          <p:spPr bwMode="auto">
            <a:xfrm>
              <a:off x="1986" y="442"/>
              <a:ext cx="90" cy="176"/>
            </a:xfrm>
            <a:custGeom>
              <a:avLst/>
              <a:gdLst>
                <a:gd name="T0" fmla="*/ 74 w 89"/>
                <a:gd name="T1" fmla="*/ 96 h 173"/>
                <a:gd name="T2" fmla="*/ 55 w 89"/>
                <a:gd name="T3" fmla="*/ 73 h 173"/>
                <a:gd name="T4" fmla="*/ 17 w 89"/>
                <a:gd name="T5" fmla="*/ 112 h 173"/>
                <a:gd name="T6" fmla="*/ 17 w 89"/>
                <a:gd name="T7" fmla="*/ 173 h 173"/>
                <a:gd name="T8" fmla="*/ 0 w 89"/>
                <a:gd name="T9" fmla="*/ 173 h 173"/>
                <a:gd name="T10" fmla="*/ 0 w 89"/>
                <a:gd name="T11" fmla="*/ 0 h 173"/>
                <a:gd name="T12" fmla="*/ 17 w 89"/>
                <a:gd name="T13" fmla="*/ 0 h 173"/>
                <a:gd name="T14" fmla="*/ 17 w 89"/>
                <a:gd name="T15" fmla="*/ 84 h 173"/>
                <a:gd name="T16" fmla="*/ 56 w 89"/>
                <a:gd name="T17" fmla="*/ 59 h 173"/>
                <a:gd name="T18" fmla="*/ 89 w 89"/>
                <a:gd name="T19" fmla="*/ 92 h 173"/>
                <a:gd name="T20" fmla="*/ 89 w 89"/>
                <a:gd name="T21" fmla="*/ 173 h 173"/>
                <a:gd name="T22" fmla="*/ 74 w 89"/>
                <a:gd name="T23" fmla="*/ 173 h 173"/>
                <a:gd name="T24" fmla="*/ 74 w 89"/>
                <a:gd name="T25" fmla="*/ 9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173">
                  <a:moveTo>
                    <a:pt x="74" y="96"/>
                  </a:moveTo>
                  <a:cubicBezTo>
                    <a:pt x="74" y="79"/>
                    <a:pt x="67" y="73"/>
                    <a:pt x="55" y="73"/>
                  </a:cubicBezTo>
                  <a:cubicBezTo>
                    <a:pt x="28" y="73"/>
                    <a:pt x="19" y="102"/>
                    <a:pt x="17" y="112"/>
                  </a:cubicBezTo>
                  <a:cubicBezTo>
                    <a:pt x="17" y="173"/>
                    <a:pt x="17" y="173"/>
                    <a:pt x="17" y="173"/>
                  </a:cubicBezTo>
                  <a:cubicBezTo>
                    <a:pt x="0" y="173"/>
                    <a:pt x="0" y="173"/>
                    <a:pt x="0" y="173"/>
                  </a:cubicBezTo>
                  <a:cubicBezTo>
                    <a:pt x="0" y="0"/>
                    <a:pt x="0" y="0"/>
                    <a:pt x="0" y="0"/>
                  </a:cubicBezTo>
                  <a:cubicBezTo>
                    <a:pt x="17" y="0"/>
                    <a:pt x="17" y="0"/>
                    <a:pt x="17" y="0"/>
                  </a:cubicBezTo>
                  <a:cubicBezTo>
                    <a:pt x="17" y="84"/>
                    <a:pt x="17" y="84"/>
                    <a:pt x="17" y="84"/>
                  </a:cubicBezTo>
                  <a:cubicBezTo>
                    <a:pt x="21" y="76"/>
                    <a:pt x="31" y="59"/>
                    <a:pt x="56" y="59"/>
                  </a:cubicBezTo>
                  <a:cubicBezTo>
                    <a:pt x="76" y="59"/>
                    <a:pt x="89" y="70"/>
                    <a:pt x="89" y="92"/>
                  </a:cubicBezTo>
                  <a:cubicBezTo>
                    <a:pt x="89" y="173"/>
                    <a:pt x="89" y="173"/>
                    <a:pt x="89" y="173"/>
                  </a:cubicBezTo>
                  <a:cubicBezTo>
                    <a:pt x="74" y="173"/>
                    <a:pt x="74" y="173"/>
                    <a:pt x="74" y="173"/>
                  </a:cubicBezTo>
                  <a:lnTo>
                    <a:pt x="74"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Content Placeholder 1">
            <a:extLst>
              <a:ext uri="{FF2B5EF4-FFF2-40B4-BE49-F238E27FC236}">
                <a16:creationId xmlns:a16="http://schemas.microsoft.com/office/drawing/2014/main" id="{847771E1-ADDF-4C4C-92D1-898011DF24A1}"/>
              </a:ext>
            </a:extLst>
          </p:cNvPr>
          <p:cNvSpPr txBox="1">
            <a:spLocks/>
          </p:cNvSpPr>
          <p:nvPr/>
        </p:nvSpPr>
        <p:spPr>
          <a:xfrm>
            <a:off x="470140" y="1406003"/>
            <a:ext cx="6333860" cy="20229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Clr>
                <a:srgbClr val="162D61"/>
              </a:buClr>
              <a:buSzPct val="125000"/>
              <a:buNone/>
            </a:pPr>
            <a:endParaRPr lang="en-US" sz="4000">
              <a:latin typeface="Avenir 65 Medium"/>
              <a:cs typeface="Avenir 65 Medium"/>
            </a:endParaRPr>
          </a:p>
        </p:txBody>
      </p:sp>
      <p:pic>
        <p:nvPicPr>
          <p:cNvPr id="23" name="Picture 22" descr="A group of people standing next to a table with a ribbon&#10;&#10;Description automatically generated">
            <a:extLst>
              <a:ext uri="{FF2B5EF4-FFF2-40B4-BE49-F238E27FC236}">
                <a16:creationId xmlns:a16="http://schemas.microsoft.com/office/drawing/2014/main" id="{9D9E0A0B-F0C6-DAD2-5DC2-13D5A3C7C4F0}"/>
              </a:ext>
            </a:extLst>
          </p:cNvPr>
          <p:cNvPicPr>
            <a:picLocks noChangeAspect="1"/>
          </p:cNvPicPr>
          <p:nvPr/>
        </p:nvPicPr>
        <p:blipFill rotWithShape="1">
          <a:blip r:embed="rId3"/>
          <a:srcRect l="16293" r="22522" b="6903"/>
          <a:stretch/>
        </p:blipFill>
        <p:spPr>
          <a:xfrm>
            <a:off x="3403613" y="0"/>
            <a:ext cx="6800773" cy="5819670"/>
          </a:xfrm>
          <a:prstGeom prst="rect">
            <a:avLst/>
          </a:prstGeom>
        </p:spPr>
      </p:pic>
      <p:pic>
        <p:nvPicPr>
          <p:cNvPr id="2" name="Picture 1">
            <a:extLst>
              <a:ext uri="{FF2B5EF4-FFF2-40B4-BE49-F238E27FC236}">
                <a16:creationId xmlns:a16="http://schemas.microsoft.com/office/drawing/2014/main" id="{5DBC8EDC-C109-582C-4B31-04B6988F7DEA}"/>
              </a:ext>
            </a:extLst>
          </p:cNvPr>
          <p:cNvPicPr>
            <a:picLocks noChangeAspect="1"/>
          </p:cNvPicPr>
          <p:nvPr/>
        </p:nvPicPr>
        <p:blipFill>
          <a:blip r:embed="rId4"/>
          <a:stretch>
            <a:fillRect/>
          </a:stretch>
        </p:blipFill>
        <p:spPr>
          <a:xfrm>
            <a:off x="122190" y="5765750"/>
            <a:ext cx="4333875" cy="1057275"/>
          </a:xfrm>
          <a:prstGeom prst="rect">
            <a:avLst/>
          </a:prstGeom>
        </p:spPr>
      </p:pic>
      <p:sp>
        <p:nvSpPr>
          <p:cNvPr id="24" name="TextBox 23">
            <a:extLst>
              <a:ext uri="{FF2B5EF4-FFF2-40B4-BE49-F238E27FC236}">
                <a16:creationId xmlns:a16="http://schemas.microsoft.com/office/drawing/2014/main" id="{002EDA7C-1590-E84C-6EFD-75EACF817E8B}"/>
              </a:ext>
            </a:extLst>
          </p:cNvPr>
          <p:cNvSpPr txBox="1"/>
          <p:nvPr/>
        </p:nvSpPr>
        <p:spPr>
          <a:xfrm>
            <a:off x="122190" y="2130641"/>
            <a:ext cx="2958361" cy="2862322"/>
          </a:xfrm>
          <a:prstGeom prst="rect">
            <a:avLst/>
          </a:prstGeom>
          <a:noFill/>
        </p:spPr>
        <p:txBody>
          <a:bodyPr wrap="square">
            <a:spAutoFit/>
          </a:bodyPr>
          <a:lstStyle/>
          <a:p>
            <a:pPr marL="0" marR="0">
              <a:spcBef>
                <a:spcPts val="0"/>
              </a:spcBef>
              <a:spcAft>
                <a:spcPts val="0"/>
              </a:spcAft>
            </a:pPr>
            <a:r>
              <a:rPr lang="en-US" sz="1800">
                <a:solidFill>
                  <a:srgbClr val="000000"/>
                </a:solidFill>
                <a:effectLst/>
                <a:latin typeface="Times New Roman" panose="02020603050405020304" pitchFamily="18" charset="0"/>
                <a:ea typeface="Aptos" panose="020B0004020202020204" pitchFamily="34" charset="0"/>
                <a:cs typeface="Aptos" panose="020B0004020202020204" pitchFamily="34" charset="0"/>
              </a:rPr>
              <a:t>Food will be offered in a beautiful environment where guests can select what they want, with the same dignity and autonomy Dutchess Outreach is known for.”  </a:t>
            </a:r>
          </a:p>
          <a:p>
            <a:pPr marL="0" marR="0">
              <a:spcBef>
                <a:spcPts val="0"/>
              </a:spcBef>
              <a:spcAft>
                <a:spcPts val="0"/>
              </a:spcAft>
            </a:pPr>
            <a:endParaRPr lang="en-US">
              <a:solidFill>
                <a:srgbClr val="000000"/>
              </a:solidFill>
              <a:latin typeface="Times New Roman" panose="02020603050405020304" pitchFamily="18"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rgbClr val="000000"/>
                </a:solidFill>
                <a:effectLst/>
                <a:latin typeface="Times New Roman" panose="02020603050405020304" pitchFamily="18" charset="0"/>
                <a:ea typeface="Aptos" panose="020B0004020202020204" pitchFamily="34" charset="0"/>
                <a:cs typeface="Aptos" panose="020B0004020202020204" pitchFamily="34" charset="0"/>
              </a:rPr>
              <a:t>Renee S. </a:t>
            </a:r>
            <a:r>
              <a:rPr lang="en-US" sz="1800" err="1">
                <a:solidFill>
                  <a:srgbClr val="000000"/>
                </a:solidFill>
                <a:effectLst/>
                <a:latin typeface="Times New Roman" panose="02020603050405020304" pitchFamily="18" charset="0"/>
                <a:ea typeface="Aptos" panose="020B0004020202020204" pitchFamily="34" charset="0"/>
                <a:cs typeface="Aptos" panose="020B0004020202020204" pitchFamily="34" charset="0"/>
              </a:rPr>
              <a:t>Miccio</a:t>
            </a:r>
            <a:r>
              <a:rPr lang="en-US" sz="1800">
                <a:solidFill>
                  <a:srgbClr val="000000"/>
                </a:solidFill>
                <a:effectLst/>
                <a:latin typeface="Times New Roman" panose="02020603050405020304" pitchFamily="18" charset="0"/>
                <a:ea typeface="Aptos" panose="020B0004020202020204" pitchFamily="34" charset="0"/>
                <a:cs typeface="Aptos" panose="020B0004020202020204" pitchFamily="34" charset="0"/>
              </a:rPr>
              <a:t>, </a:t>
            </a:r>
          </a:p>
          <a:p>
            <a:pPr marL="0" marR="0">
              <a:spcBef>
                <a:spcPts val="0"/>
              </a:spcBef>
              <a:spcAft>
                <a:spcPts val="0"/>
              </a:spcAft>
            </a:pPr>
            <a:r>
              <a:rPr lang="en-US" sz="1800">
                <a:solidFill>
                  <a:srgbClr val="000000"/>
                </a:solidFill>
                <a:effectLst/>
                <a:latin typeface="Times New Roman" panose="02020603050405020304" pitchFamily="18" charset="0"/>
                <a:ea typeface="Aptos" panose="020B0004020202020204" pitchFamily="34" charset="0"/>
                <a:cs typeface="Aptos" panose="020B0004020202020204" pitchFamily="34" charset="0"/>
              </a:rPr>
              <a:t>Executive Director </a:t>
            </a:r>
          </a:p>
          <a:p>
            <a:pPr marL="0" marR="0">
              <a:spcBef>
                <a:spcPts val="0"/>
              </a:spcBef>
              <a:spcAft>
                <a:spcPts val="0"/>
              </a:spcAft>
            </a:pPr>
            <a:r>
              <a:rPr lang="en-US" sz="1800">
                <a:solidFill>
                  <a:srgbClr val="000000"/>
                </a:solidFill>
                <a:effectLst/>
                <a:latin typeface="Times New Roman" panose="02020603050405020304" pitchFamily="18" charset="0"/>
                <a:ea typeface="Aptos" panose="020B0004020202020204" pitchFamily="34" charset="0"/>
                <a:cs typeface="Aptos" panose="020B0004020202020204" pitchFamily="34" charset="0"/>
              </a:rPr>
              <a:t>Dutchess Outreach, </a:t>
            </a:r>
            <a:endParaRPr lang="en-US" sz="180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56056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splay of plants in a room&#10;&#10;Description automatically generated">
            <a:extLst>
              <a:ext uri="{FF2B5EF4-FFF2-40B4-BE49-F238E27FC236}">
                <a16:creationId xmlns:a16="http://schemas.microsoft.com/office/drawing/2014/main" id="{5076FE1C-675B-3254-65DA-5752E5EE08B7}"/>
              </a:ext>
            </a:extLst>
          </p:cNvPr>
          <p:cNvPicPr>
            <a:picLocks noChangeAspect="1"/>
          </p:cNvPicPr>
          <p:nvPr/>
        </p:nvPicPr>
        <p:blipFill>
          <a:blip r:embed="rId3"/>
          <a:srcRect t="25000"/>
          <a:stretch/>
        </p:blipFill>
        <p:spPr>
          <a:xfrm>
            <a:off x="20" y="-22"/>
            <a:ext cx="12191977" cy="6858022"/>
          </a:xfrm>
          <a:prstGeom prst="rect">
            <a:avLst/>
          </a:prstGeom>
        </p:spPr>
      </p:pic>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C072048-0480-B730-00F5-39FA04FC79C7}"/>
              </a:ext>
            </a:extLst>
          </p:cNvPr>
          <p:cNvSpPr>
            <a:spLocks noGrp="1"/>
          </p:cNvSpPr>
          <p:nvPr>
            <p:ph type="title"/>
          </p:nvPr>
        </p:nvSpPr>
        <p:spPr>
          <a:xfrm>
            <a:off x="643466" y="643467"/>
            <a:ext cx="5452529" cy="3569242"/>
          </a:xfrm>
        </p:spPr>
        <p:txBody>
          <a:bodyPr vert="horz" lIns="91440" tIns="45720" rIns="91440" bIns="45720" rtlCol="0" anchor="t">
            <a:normAutofit/>
          </a:bodyPr>
          <a:lstStyle/>
          <a:p>
            <a:endParaRPr lang="en-US" sz="5200">
              <a:solidFill>
                <a:srgbClr val="FFFFFF"/>
              </a:solidFill>
              <a:latin typeface="+mj-lt"/>
              <a:cs typeface="+mj-cs"/>
            </a:endParaRPr>
          </a:p>
        </p:txBody>
      </p:sp>
      <p:sp>
        <p:nvSpPr>
          <p:cNvPr id="2" name="Date Placeholder 1">
            <a:extLst>
              <a:ext uri="{FF2B5EF4-FFF2-40B4-BE49-F238E27FC236}">
                <a16:creationId xmlns:a16="http://schemas.microsoft.com/office/drawing/2014/main" id="{E0693371-0438-68D8-73C5-C4AE508F4ED6}"/>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E2B50643-A234-A94D-B2E5-A29A37C588B7}" type="datetime1">
              <a:rPr lang="en-US" sz="1200">
                <a:solidFill>
                  <a:srgbClr val="FFFFFF"/>
                </a:solidFill>
                <a:latin typeface="Calibri" panose="020F0502020204030204"/>
              </a:rPr>
              <a:pPr>
                <a:spcAft>
                  <a:spcPts val="600"/>
                </a:spcAft>
                <a:defRPr/>
              </a:pPr>
              <a:t>10/9/2024</a:t>
            </a:fld>
            <a:endParaRPr lang="en-US" sz="1200">
              <a:solidFill>
                <a:srgbClr val="FFFFFF"/>
              </a:solidFill>
              <a:latin typeface="Calibri" panose="020F0502020204030204"/>
            </a:endParaRPr>
          </a:p>
        </p:txBody>
      </p:sp>
      <p:sp>
        <p:nvSpPr>
          <p:cNvPr id="1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829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EBD1AA-EEEE-5669-5487-4BFA8B1C7C65}"/>
              </a:ext>
            </a:extLst>
          </p:cNvPr>
          <p:cNvSpPr>
            <a:spLocks noGrp="1"/>
          </p:cNvSpPr>
          <p:nvPr>
            <p:ph type="dt" sz="half" idx="10"/>
          </p:nvPr>
        </p:nvSpPr>
        <p:spPr/>
        <p:txBody>
          <a:bodyPr/>
          <a:lstStyle/>
          <a:p>
            <a:fld id="{C22F059C-D428-7E42-8D04-BDA2AABB60BA}" type="datetime1">
              <a:rPr lang="en-US" smtClean="0"/>
              <a:t>10/9/2024</a:t>
            </a:fld>
            <a:endParaRPr lang="en-US"/>
          </a:p>
        </p:txBody>
      </p:sp>
      <p:pic>
        <p:nvPicPr>
          <p:cNvPr id="4" name="Picture 3" descr="A sign with a group of vegetables on it&#10;&#10;Description automatically generated">
            <a:extLst>
              <a:ext uri="{FF2B5EF4-FFF2-40B4-BE49-F238E27FC236}">
                <a16:creationId xmlns:a16="http://schemas.microsoft.com/office/drawing/2014/main" id="{56ABB7FE-C9AD-2745-1AD6-E9EFEA16F2AC}"/>
              </a:ext>
            </a:extLst>
          </p:cNvPr>
          <p:cNvPicPr>
            <a:picLocks noChangeAspect="1"/>
          </p:cNvPicPr>
          <p:nvPr/>
        </p:nvPicPr>
        <p:blipFill rotWithShape="1">
          <a:blip r:embed="rId3"/>
          <a:srcRect l="11171" t="10723" r="26759" b="16116"/>
          <a:stretch/>
        </p:blipFill>
        <p:spPr>
          <a:xfrm>
            <a:off x="7123433" y="1611332"/>
            <a:ext cx="4703588" cy="4167970"/>
          </a:xfrm>
          <a:prstGeom prst="rect">
            <a:avLst/>
          </a:prstGeom>
        </p:spPr>
      </p:pic>
      <p:sp>
        <p:nvSpPr>
          <p:cNvPr id="5" name="TextBox 4">
            <a:extLst>
              <a:ext uri="{FF2B5EF4-FFF2-40B4-BE49-F238E27FC236}">
                <a16:creationId xmlns:a16="http://schemas.microsoft.com/office/drawing/2014/main" id="{C7988749-2198-AE39-AED6-8CA158C8370C}"/>
              </a:ext>
            </a:extLst>
          </p:cNvPr>
          <p:cNvSpPr txBox="1"/>
          <p:nvPr/>
        </p:nvSpPr>
        <p:spPr>
          <a:xfrm>
            <a:off x="6486124" y="176818"/>
            <a:ext cx="5484203" cy="1477328"/>
          </a:xfrm>
          <a:prstGeom prst="rect">
            <a:avLst/>
          </a:prstGeom>
          <a:noFill/>
        </p:spPr>
        <p:txBody>
          <a:bodyPr wrap="square">
            <a:spAutoFit/>
          </a:bodyPr>
          <a:lstStyle/>
          <a:p>
            <a:r>
              <a:rPr kumimoji="0" lang="en-US" sz="1800" b="0" i="1" u="none" strike="noStrike" kern="1200" cap="none" spc="0" normalizeH="0" baseline="0" noProof="0">
                <a:ln>
                  <a:noFill/>
                </a:ln>
                <a:solidFill>
                  <a:srgbClr val="000000"/>
                </a:solidFill>
                <a:effectLst/>
                <a:uLnTx/>
                <a:uFillTx/>
                <a:latin typeface="Aptos"/>
                <a:ea typeface="Aptos" panose="020B0004020202020204" pitchFamily="34" charset="0"/>
                <a:cs typeface="+mj-cs"/>
              </a:rPr>
              <a:t>“Sun River Health is proud to partner with </a:t>
            </a:r>
            <a:r>
              <a:rPr kumimoji="0" lang="en-US" sz="1800" b="1" i="1" u="none" strike="noStrike" kern="1200" cap="none" spc="0" normalizeH="0" baseline="0" noProof="0">
                <a:ln>
                  <a:noFill/>
                </a:ln>
                <a:solidFill>
                  <a:srgbClr val="000000"/>
                </a:solidFill>
                <a:effectLst/>
                <a:uLnTx/>
                <a:uFillTx/>
                <a:latin typeface="Aptos"/>
                <a:ea typeface="Aptos" panose="020B0004020202020204" pitchFamily="34" charset="0"/>
                <a:cs typeface="+mj-cs"/>
              </a:rPr>
              <a:t>Dutchess Outreach </a:t>
            </a:r>
            <a:r>
              <a:rPr kumimoji="0" lang="en-US" sz="1800" b="0" i="1" u="none" strike="noStrike" kern="1200" cap="none" spc="0" normalizeH="0" baseline="0" noProof="0">
                <a:ln>
                  <a:noFill/>
                </a:ln>
                <a:solidFill>
                  <a:srgbClr val="000000"/>
                </a:solidFill>
                <a:effectLst/>
                <a:uLnTx/>
                <a:uFillTx/>
                <a:latin typeface="Aptos"/>
                <a:ea typeface="Aptos" panose="020B0004020202020204" pitchFamily="34" charset="0"/>
                <a:cs typeface="+mj-cs"/>
              </a:rPr>
              <a:t>to open this mobile food pantry that will help so many in Amenia and throughout northeastern Dutchess County</a:t>
            </a:r>
            <a:r>
              <a:rPr kumimoji="0" lang="en-US" sz="1800" b="0" i="0" u="none" strike="noStrike" kern="1200" cap="none" spc="0" normalizeH="0" baseline="0" noProof="0">
                <a:ln>
                  <a:noFill/>
                </a:ln>
                <a:solidFill>
                  <a:srgbClr val="000000"/>
                </a:solidFill>
                <a:effectLst/>
                <a:uLnTx/>
                <a:uFillTx/>
                <a:latin typeface="Aptos"/>
                <a:ea typeface="Aptos" panose="020B0004020202020204" pitchFamily="34" charset="0"/>
                <a:cs typeface="+mj-cs"/>
              </a:rPr>
              <a:t>,” said </a:t>
            </a:r>
            <a:r>
              <a:rPr kumimoji="0" lang="en-US" sz="1800" b="1" i="0" u="none" strike="noStrike" kern="1200" cap="none" spc="0" normalizeH="0" baseline="0" noProof="0">
                <a:ln>
                  <a:noFill/>
                </a:ln>
                <a:solidFill>
                  <a:srgbClr val="000000"/>
                </a:solidFill>
                <a:effectLst/>
                <a:uLnTx/>
                <a:uFillTx/>
                <a:latin typeface="Aptos"/>
                <a:ea typeface="Aptos" panose="020B0004020202020204" pitchFamily="34" charset="0"/>
                <a:cs typeface="+mj-cs"/>
              </a:rPr>
              <a:t>Anne Kauffman Nolon, MPH, Sun River Health CEO</a:t>
            </a:r>
            <a:r>
              <a:rPr kumimoji="0" lang="en-US" sz="1800" b="0" i="0" u="none" strike="noStrike" kern="1200" cap="none" spc="0" normalizeH="0" baseline="0" noProof="0">
                <a:ln>
                  <a:noFill/>
                </a:ln>
                <a:solidFill>
                  <a:srgbClr val="000000"/>
                </a:solidFill>
                <a:effectLst/>
                <a:uLnTx/>
                <a:uFillTx/>
                <a:latin typeface="Aptos"/>
                <a:ea typeface="Aptos" panose="020B0004020202020204" pitchFamily="34" charset="0"/>
                <a:cs typeface="+mj-cs"/>
              </a:rPr>
              <a:t>. ”</a:t>
            </a:r>
            <a:endParaRPr lang="en-US">
              <a:solidFill>
                <a:srgbClr val="000000"/>
              </a:solidFill>
              <a:latin typeface="Aptos"/>
              <a:ea typeface="Aptos" panose="020B0004020202020204" pitchFamily="34" charset="0"/>
              <a:cs typeface="+mj-cs"/>
            </a:endParaRPr>
          </a:p>
        </p:txBody>
      </p:sp>
      <p:pic>
        <p:nvPicPr>
          <p:cNvPr id="6" name="Picture 5">
            <a:extLst>
              <a:ext uri="{FF2B5EF4-FFF2-40B4-BE49-F238E27FC236}">
                <a16:creationId xmlns:a16="http://schemas.microsoft.com/office/drawing/2014/main" id="{286956DD-03D4-09D7-BF31-725DA4233A3E}"/>
              </a:ext>
            </a:extLst>
          </p:cNvPr>
          <p:cNvPicPr>
            <a:picLocks noChangeAspect="1"/>
          </p:cNvPicPr>
          <p:nvPr/>
        </p:nvPicPr>
        <p:blipFill>
          <a:blip r:embed="rId4"/>
          <a:stretch>
            <a:fillRect/>
          </a:stretch>
        </p:blipFill>
        <p:spPr>
          <a:xfrm>
            <a:off x="2918558" y="5988369"/>
            <a:ext cx="3094001" cy="754800"/>
          </a:xfrm>
          <a:prstGeom prst="rect">
            <a:avLst/>
          </a:prstGeom>
        </p:spPr>
      </p:pic>
      <p:pic>
        <p:nvPicPr>
          <p:cNvPr id="7" name="Picture 6">
            <a:extLst>
              <a:ext uri="{FF2B5EF4-FFF2-40B4-BE49-F238E27FC236}">
                <a16:creationId xmlns:a16="http://schemas.microsoft.com/office/drawing/2014/main" id="{444B9420-D403-C8C6-F18D-124034803945}"/>
              </a:ext>
            </a:extLst>
          </p:cNvPr>
          <p:cNvPicPr>
            <a:picLocks noChangeAspect="1"/>
          </p:cNvPicPr>
          <p:nvPr/>
        </p:nvPicPr>
        <p:blipFill>
          <a:blip r:embed="rId5"/>
          <a:stretch>
            <a:fillRect/>
          </a:stretch>
        </p:blipFill>
        <p:spPr>
          <a:xfrm>
            <a:off x="6452503" y="5747257"/>
            <a:ext cx="4703589" cy="859957"/>
          </a:xfrm>
          <a:prstGeom prst="rect">
            <a:avLst/>
          </a:prstGeom>
        </p:spPr>
      </p:pic>
      <p:pic>
        <p:nvPicPr>
          <p:cNvPr id="3" name="Picture 2">
            <a:extLst>
              <a:ext uri="{FF2B5EF4-FFF2-40B4-BE49-F238E27FC236}">
                <a16:creationId xmlns:a16="http://schemas.microsoft.com/office/drawing/2014/main" id="{E280EE6E-7AB2-A36B-BE35-82BCF1490A7B}"/>
              </a:ext>
            </a:extLst>
          </p:cNvPr>
          <p:cNvPicPr>
            <a:picLocks noChangeAspect="1"/>
          </p:cNvPicPr>
          <p:nvPr/>
        </p:nvPicPr>
        <p:blipFill rotWithShape="1">
          <a:blip r:embed="rId6"/>
          <a:srcRect b="21057"/>
          <a:stretch/>
        </p:blipFill>
        <p:spPr>
          <a:xfrm>
            <a:off x="0" y="43328"/>
            <a:ext cx="6235644" cy="3691939"/>
          </a:xfrm>
          <a:prstGeom prst="rect">
            <a:avLst/>
          </a:prstGeom>
        </p:spPr>
      </p:pic>
      <p:sp>
        <p:nvSpPr>
          <p:cNvPr id="10" name="TextBox 9">
            <a:extLst>
              <a:ext uri="{FF2B5EF4-FFF2-40B4-BE49-F238E27FC236}">
                <a16:creationId xmlns:a16="http://schemas.microsoft.com/office/drawing/2014/main" id="{3E48C07E-33ED-DDED-E1A6-C21C95BC0CF8}"/>
              </a:ext>
            </a:extLst>
          </p:cNvPr>
          <p:cNvSpPr txBox="1"/>
          <p:nvPr/>
        </p:nvSpPr>
        <p:spPr>
          <a:xfrm>
            <a:off x="230501" y="4024976"/>
            <a:ext cx="6672960" cy="1754326"/>
          </a:xfrm>
          <a:prstGeom prst="rect">
            <a:avLst/>
          </a:prstGeom>
          <a:noFill/>
        </p:spPr>
        <p:txBody>
          <a:bodyPr wrap="square">
            <a:spAutoFit/>
          </a:bodyPr>
          <a:lstStyle/>
          <a:p>
            <a:r>
              <a:rPr kumimoji="0" lang="en-US" sz="1800" b="0" i="1" u="none" strike="noStrike" kern="1200" cap="none" spc="0" normalizeH="0" baseline="0" noProof="0">
                <a:ln>
                  <a:noFill/>
                </a:ln>
                <a:solidFill>
                  <a:srgbClr val="000000"/>
                </a:solidFill>
                <a:effectLst/>
                <a:uLnTx/>
                <a:uFillTx/>
                <a:latin typeface="Aptos"/>
                <a:ea typeface="Aptos" panose="020B0004020202020204" pitchFamily="34" charset="0"/>
                <a:cs typeface="+mj-cs"/>
              </a:rPr>
              <a:t>As I was reflecting on the impact that this kind of work can have on our patients, I was reminded of how this is exactly what Dr. Jack Geiger, the founder of the Community Health Center Movement, envisioned for all community health centers. </a:t>
            </a:r>
          </a:p>
          <a:p>
            <a:r>
              <a:rPr kumimoji="0" lang="en-US" sz="1800" b="0" i="1" u="none" strike="noStrike" kern="1200" cap="none" spc="0" normalizeH="0" baseline="0" noProof="0">
                <a:ln>
                  <a:noFill/>
                </a:ln>
                <a:solidFill>
                  <a:srgbClr val="000000"/>
                </a:solidFill>
                <a:effectLst/>
                <a:uLnTx/>
                <a:uFillTx/>
                <a:latin typeface="Aptos"/>
                <a:ea typeface="Aptos" panose="020B0004020202020204" pitchFamily="34" charset="0"/>
                <a:cs typeface="+mj-cs"/>
              </a:rPr>
              <a:t>He was well known for writing prescriptions for food to be filled at the local grocery at the very first health center. </a:t>
            </a:r>
            <a:endParaRPr lang="en-US" i="1"/>
          </a:p>
        </p:txBody>
      </p:sp>
    </p:spTree>
    <p:extLst>
      <p:ext uri="{BB962C8B-B14F-4D97-AF65-F5344CB8AC3E}">
        <p14:creationId xmlns:p14="http://schemas.microsoft.com/office/powerpoint/2010/main" val="1230457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4DEF480-2039-CFAB-5C81-C224AF984512}"/>
              </a:ext>
            </a:extLst>
          </p:cNvPr>
          <p:cNvSpPr>
            <a:spLocks noGrp="1"/>
          </p:cNvSpPr>
          <p:nvPr>
            <p:ph type="title"/>
          </p:nvPr>
        </p:nvSpPr>
        <p:spPr>
          <a:xfrm>
            <a:off x="318454" y="228347"/>
            <a:ext cx="5122557" cy="3878241"/>
          </a:xfrm>
        </p:spPr>
        <p:txBody>
          <a:bodyPr vert="horz" lIns="91440" tIns="45720" rIns="91440" bIns="45720" rtlCol="0" anchor="b">
            <a:normAutofit fontScale="90000"/>
          </a:bodyPr>
          <a:lstStyle/>
          <a:p>
            <a:pPr marL="0" marR="0">
              <a:spcBef>
                <a:spcPts val="0"/>
              </a:spcBef>
              <a:spcAft>
                <a:spcPts val="0"/>
              </a:spcAft>
            </a:pPr>
            <a:r>
              <a:rPr lang="en-US" sz="2200">
                <a:effectLst/>
                <a:latin typeface="Arima Madurai" panose="00000500000000000000" pitchFamily="2" charset="0"/>
                <a:ea typeface="Times New Roman" panose="02020603050405020304" pitchFamily="18" charset="0"/>
                <a:cs typeface="Arima Madurai" panose="00000500000000000000" pitchFamily="2" charset="0"/>
              </a:rPr>
              <a:t> </a:t>
            </a:r>
            <a:r>
              <a:rPr lang="en-US" sz="4000" b="1">
                <a:effectLst/>
                <a:latin typeface="Arima Madurai" panose="00000500000000000000" pitchFamily="2" charset="0"/>
                <a:ea typeface="Times New Roman" panose="02020603050405020304" pitchFamily="18" charset="0"/>
                <a:cs typeface="Arima Madurai" panose="00000500000000000000" pitchFamily="2" charset="0"/>
              </a:rPr>
              <a:t>Patient Voice &amp; Impact </a:t>
            </a:r>
            <a:br>
              <a:rPr lang="en-US" sz="1800">
                <a:effectLst/>
                <a:latin typeface="Aptos" panose="020B0004020202020204" pitchFamily="34" charset="0"/>
                <a:ea typeface="Aptos" panose="020B0004020202020204" pitchFamily="34" charset="0"/>
                <a:cs typeface="Aptos" panose="020B0004020202020204" pitchFamily="34" charset="0"/>
              </a:rPr>
            </a:b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Volunteering with Sun River Health has been a wonderful experience thus far. Everyone that utilizes the food pantry is grateful and kind, and I’ve enjoyed building rapport with newcomers and regulars alike. </a:t>
            </a:r>
            <a:b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br>
            <a:b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b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Fresh produce has become a luxury for many, and I feel that we are truly making a difference by providing nutrition to those in our community that may be struggling with financial instability.</a:t>
            </a:r>
            <a:b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br>
            <a:b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b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 I feel incredibly privileged to be in the position to help others, and I am thrilled that I've chosen to work with Sun River Health.   </a:t>
            </a:r>
            <a:r>
              <a:rPr lang="en-US" sz="1800" b="1">
                <a:solidFill>
                  <a:srgbClr val="000000"/>
                </a:solidFill>
                <a:effectLst/>
                <a:latin typeface="Arial" panose="020B0604020202020204" pitchFamily="34" charset="0"/>
                <a:ea typeface="Aptos" panose="020B0004020202020204" pitchFamily="34" charset="0"/>
                <a:cs typeface="Aptos" panose="020B0004020202020204" pitchFamily="34" charset="0"/>
              </a:rPr>
              <a:t>Tori, Amenia Patient</a:t>
            </a: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 </a:t>
            </a:r>
            <a:endParaRPr lang="en-US" sz="5400">
              <a:solidFill>
                <a:schemeClr val="tx1"/>
              </a:solidFill>
              <a:latin typeface="+mj-lt"/>
              <a:cs typeface="+mj-cs"/>
            </a:endParaRP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A070A3DA-30DF-7436-F216-BAC62DBB6905}"/>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E2B50643-A234-A94D-B2E5-A29A37C588B7}" type="datetime1">
              <a:rPr lang="en-US" sz="1200" smtClean="0">
                <a:solidFill>
                  <a:prstClr val="black">
                    <a:tint val="75000"/>
                  </a:prstClr>
                </a:solidFill>
                <a:latin typeface="Calibri" panose="020F0502020204030204"/>
              </a:rPr>
              <a:pPr>
                <a:spcAft>
                  <a:spcPts val="600"/>
                </a:spcAft>
                <a:defRPr/>
              </a:pPr>
              <a:t>10/9/2024</a:t>
            </a:fld>
            <a:endParaRPr lang="en-US" sz="1200">
              <a:solidFill>
                <a:prstClr val="black">
                  <a:tint val="75000"/>
                </a:prstClr>
              </a:solidFill>
              <a:latin typeface="Calibri" panose="020F0502020204030204"/>
            </a:endParaRPr>
          </a:p>
        </p:txBody>
      </p:sp>
      <p:pic>
        <p:nvPicPr>
          <p:cNvPr id="5" name="Picture 4" descr="A person standing in a room with shelves of food&#10;&#10;Description automatically generated">
            <a:extLst>
              <a:ext uri="{FF2B5EF4-FFF2-40B4-BE49-F238E27FC236}">
                <a16:creationId xmlns:a16="http://schemas.microsoft.com/office/drawing/2014/main" id="{95981D2E-1430-A929-8D71-07E4B3CDA132}"/>
              </a:ext>
            </a:extLst>
          </p:cNvPr>
          <p:cNvPicPr>
            <a:picLocks noChangeAspect="1"/>
          </p:cNvPicPr>
          <p:nvPr/>
        </p:nvPicPr>
        <p:blipFill>
          <a:blip r:embed="rId3"/>
          <a:srcRect t="20604" r="-1" b="462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5EB50690-CEBA-D7D5-E81A-003AD4ABE2D7}"/>
              </a:ext>
            </a:extLst>
          </p:cNvPr>
          <p:cNvSpPr txBox="1"/>
          <p:nvPr/>
        </p:nvSpPr>
        <p:spPr>
          <a:xfrm>
            <a:off x="500510" y="4581537"/>
            <a:ext cx="4811192" cy="1602746"/>
          </a:xfrm>
          <a:prstGeom prst="rect">
            <a:avLst/>
          </a:prstGeom>
          <a:noFill/>
        </p:spPr>
        <p:txBody>
          <a:bodyPr wrap="square">
            <a:spAutoFit/>
          </a:bodyPr>
          <a:lstStyle/>
          <a:p>
            <a:pPr marL="0" marR="0" algn="ctr">
              <a:lnSpc>
                <a:spcPct val="107000"/>
              </a:lnSpc>
              <a:spcBef>
                <a:spcPts val="0"/>
              </a:spcBef>
              <a:spcAft>
                <a:spcPts val="800"/>
              </a:spcAft>
            </a:pPr>
            <a:r>
              <a:rPr lang="en-US" sz="2000" b="1" kern="100">
                <a:effectLst/>
                <a:latin typeface="Calibri" panose="020F0502020204030204" pitchFamily="34" charset="0"/>
                <a:ea typeface="Aptos" panose="020B0004020202020204" pitchFamily="34" charset="0"/>
                <a:cs typeface="Times New Roman" panose="02020603050405020304" pitchFamily="18" charset="0"/>
              </a:rPr>
              <a:t>Dutchess Outreach Mobile Food Pantry March 2024:</a:t>
            </a:r>
          </a:p>
          <a:p>
            <a:pPr marL="0" marR="0">
              <a:lnSpc>
                <a:spcPct val="107000"/>
              </a:lnSpc>
              <a:spcBef>
                <a:spcPts val="0"/>
              </a:spcBef>
              <a:spcAft>
                <a:spcPts val="800"/>
              </a:spcAft>
            </a:pPr>
            <a:r>
              <a:rPr lang="en-US" sz="2000" b="1" kern="100">
                <a:effectLst/>
                <a:latin typeface="Calibri" panose="020F0502020204030204" pitchFamily="34" charset="0"/>
                <a:ea typeface="Aptos" panose="020B0004020202020204" pitchFamily="34" charset="0"/>
                <a:cs typeface="Times New Roman" panose="02020603050405020304" pitchFamily="18" charset="0"/>
              </a:rPr>
              <a:t> </a:t>
            </a:r>
            <a:r>
              <a:rPr lang="en-US" sz="2000" kern="100">
                <a:effectLst/>
                <a:latin typeface="Calibri" panose="020F0502020204030204" pitchFamily="34" charset="0"/>
                <a:ea typeface="Aptos" panose="020B0004020202020204" pitchFamily="34" charset="0"/>
                <a:cs typeface="Times New Roman" panose="02020603050405020304" pitchFamily="18" charset="0"/>
              </a:rPr>
              <a:t>Total number of households 318</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000" kern="100">
                <a:effectLst/>
                <a:latin typeface="Calibri" panose="020F0502020204030204" pitchFamily="34" charset="0"/>
                <a:ea typeface="Aptos" panose="020B0004020202020204" pitchFamily="34" charset="0"/>
                <a:cs typeface="Times New Roman" panose="02020603050405020304" pitchFamily="18" charset="0"/>
              </a:rPr>
              <a:t> Total number of people in households 868 </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98032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A6296E-2F61-48EA-52EB-C135C0381387}"/>
              </a:ext>
            </a:extLst>
          </p:cNvPr>
          <p:cNvSpPr>
            <a:spLocks noGrp="1"/>
          </p:cNvSpPr>
          <p:nvPr>
            <p:ph type="dt" sz="half" idx="10"/>
          </p:nvPr>
        </p:nvSpPr>
        <p:spPr/>
        <p:txBody>
          <a:bodyPr/>
          <a:lstStyle/>
          <a:p>
            <a:fld id="{E2B50643-A234-A94D-B2E5-A29A37C588B7}" type="datetime1">
              <a:rPr lang="en-US" smtClean="0"/>
              <a:t>10/9/2024</a:t>
            </a:fld>
            <a:endParaRPr lang="en-US"/>
          </a:p>
        </p:txBody>
      </p:sp>
      <p:sp>
        <p:nvSpPr>
          <p:cNvPr id="3" name="Title 2">
            <a:extLst>
              <a:ext uri="{FF2B5EF4-FFF2-40B4-BE49-F238E27FC236}">
                <a16:creationId xmlns:a16="http://schemas.microsoft.com/office/drawing/2014/main" id="{CC3D06AC-982B-942C-87F0-4BBCD7237491}"/>
              </a:ext>
            </a:extLst>
          </p:cNvPr>
          <p:cNvSpPr>
            <a:spLocks noGrp="1"/>
          </p:cNvSpPr>
          <p:nvPr>
            <p:ph type="title"/>
          </p:nvPr>
        </p:nvSpPr>
        <p:spPr>
          <a:xfrm>
            <a:off x="988067" y="852143"/>
            <a:ext cx="9342364" cy="499579"/>
          </a:xfrm>
        </p:spPr>
        <p:txBody>
          <a:bodyPr/>
          <a:lstStyle/>
          <a:p>
            <a:pPr algn="ctr"/>
            <a:r>
              <a:rPr lang="en-US" sz="3600" dirty="0"/>
              <a:t>Community  &amp; Patient Voice Testimonials</a:t>
            </a:r>
          </a:p>
        </p:txBody>
      </p:sp>
      <p:sp>
        <p:nvSpPr>
          <p:cNvPr id="5" name="TextBox 4">
            <a:extLst>
              <a:ext uri="{FF2B5EF4-FFF2-40B4-BE49-F238E27FC236}">
                <a16:creationId xmlns:a16="http://schemas.microsoft.com/office/drawing/2014/main" id="{3E4BDDB6-EB22-2C08-A8C9-474B124E12F7}"/>
              </a:ext>
            </a:extLst>
          </p:cNvPr>
          <p:cNvSpPr txBox="1"/>
          <p:nvPr/>
        </p:nvSpPr>
        <p:spPr>
          <a:xfrm>
            <a:off x="530086" y="1816341"/>
            <a:ext cx="4625010" cy="3447098"/>
          </a:xfrm>
          <a:prstGeom prst="rect">
            <a:avLst/>
          </a:prstGeom>
          <a:noFill/>
        </p:spPr>
        <p:txBody>
          <a:bodyPr wrap="square">
            <a:spAutoFit/>
          </a:bodyPr>
          <a:lstStyle/>
          <a:p>
            <a:pPr marL="0" marR="0">
              <a:spcBef>
                <a:spcPts val="0"/>
              </a:spcBef>
              <a:spcAft>
                <a:spcPts val="1200"/>
              </a:spcAft>
            </a:pPr>
            <a:r>
              <a:rPr lang="en-US" sz="1800" i="1" dirty="0">
                <a:effectLst/>
                <a:latin typeface="Aptos" panose="020B0004020202020204" pitchFamily="34" charset="0"/>
                <a:ea typeface="Times New Roman" panose="02020603050405020304" pitchFamily="18" charset="0"/>
                <a:cs typeface="Aptos" panose="020B0004020202020204" pitchFamily="34" charset="0"/>
              </a:rPr>
              <a:t>Hola me </a:t>
            </a:r>
            <a:r>
              <a:rPr lang="en-US" sz="1800" i="1" dirty="0" err="1">
                <a:effectLst/>
                <a:latin typeface="Aptos" panose="020B0004020202020204" pitchFamily="34" charset="0"/>
                <a:ea typeface="Times New Roman" panose="02020603050405020304" pitchFamily="18" charset="0"/>
                <a:cs typeface="Aptos" panose="020B0004020202020204" pitchFamily="34" charset="0"/>
              </a:rPr>
              <a:t>llamo</a:t>
            </a:r>
            <a:r>
              <a:rPr lang="en-US" sz="1800" i="1" dirty="0">
                <a:effectLst/>
                <a:latin typeface="Aptos" panose="020B0004020202020204" pitchFamily="34" charset="0"/>
                <a:ea typeface="Times New Roman" panose="02020603050405020304" pitchFamily="18" charset="0"/>
                <a:cs typeface="Aptos" panose="020B0004020202020204" pitchFamily="34" charset="0"/>
              </a:rPr>
              <a:t> Luisa mi </a:t>
            </a:r>
            <a:r>
              <a:rPr lang="en-US" sz="1800" i="1" dirty="0" err="1">
                <a:effectLst/>
                <a:latin typeface="Aptos" panose="020B0004020202020204" pitchFamily="34" charset="0"/>
                <a:ea typeface="Times New Roman" panose="02020603050405020304" pitchFamily="18" charset="0"/>
                <a:cs typeface="Aptos" panose="020B0004020202020204" pitchFamily="34" charset="0"/>
              </a:rPr>
              <a:t>familia</a:t>
            </a:r>
            <a:r>
              <a:rPr lang="en-US" sz="1800" i="1" dirty="0">
                <a:effectLst/>
                <a:latin typeface="Aptos" panose="020B0004020202020204" pitchFamily="34" charset="0"/>
                <a:ea typeface="Times New Roman" panose="02020603050405020304" pitchFamily="18" charset="0"/>
                <a:cs typeface="Aptos" panose="020B0004020202020204" pitchFamily="34" charset="0"/>
              </a:rPr>
              <a:t> es de 6 </a:t>
            </a:r>
            <a:r>
              <a:rPr lang="en-US" sz="1800" i="1" dirty="0" err="1">
                <a:effectLst/>
                <a:latin typeface="Aptos" panose="020B0004020202020204" pitchFamily="34" charset="0"/>
                <a:ea typeface="Times New Roman" panose="02020603050405020304" pitchFamily="18" charset="0"/>
                <a:cs typeface="Aptos" panose="020B0004020202020204" pitchFamily="34" charset="0"/>
              </a:rPr>
              <a:t>yo</a:t>
            </a:r>
            <a:r>
              <a:rPr lang="en-US" sz="1800" i="1" dirty="0">
                <a:effectLst/>
                <a:latin typeface="Aptos" panose="020B0004020202020204" pitchFamily="34" charset="0"/>
                <a:ea typeface="Times New Roman" panose="02020603050405020304" pitchFamily="18" charset="0"/>
                <a:cs typeface="Aptos" panose="020B0004020202020204" pitchFamily="34" charset="0"/>
              </a:rPr>
              <a:t> vivo </a:t>
            </a:r>
            <a:r>
              <a:rPr lang="en-US" sz="1800" i="1" dirty="0" err="1">
                <a:effectLst/>
                <a:latin typeface="Aptos" panose="020B0004020202020204" pitchFamily="34" charset="0"/>
                <a:ea typeface="Times New Roman" panose="02020603050405020304" pitchFamily="18" charset="0"/>
                <a:cs typeface="Aptos" panose="020B0004020202020204" pitchFamily="34" charset="0"/>
              </a:rPr>
              <a:t>en</a:t>
            </a:r>
            <a:r>
              <a:rPr lang="en-US" sz="1800" i="1" dirty="0">
                <a:effectLst/>
                <a:latin typeface="Aptos" panose="020B0004020202020204" pitchFamily="34" charset="0"/>
                <a:ea typeface="Times New Roman" panose="02020603050405020304" pitchFamily="18" charset="0"/>
                <a:cs typeface="Aptos" panose="020B0004020202020204" pitchFamily="34" charset="0"/>
              </a:rPr>
              <a:t> Sharon </a:t>
            </a:r>
            <a:r>
              <a:rPr lang="en-US" sz="1800" i="1" dirty="0" err="1">
                <a:effectLst/>
                <a:latin typeface="Aptos" panose="020B0004020202020204" pitchFamily="34" charset="0"/>
                <a:ea typeface="Times New Roman" panose="02020603050405020304" pitchFamily="18" charset="0"/>
                <a:cs typeface="Aptos" panose="020B0004020202020204" pitchFamily="34" charset="0"/>
              </a:rPr>
              <a:t>yo</a:t>
            </a:r>
            <a:r>
              <a:rPr lang="en-US" sz="1800" i="1" dirty="0">
                <a:effectLst/>
                <a:latin typeface="Aptos" panose="020B0004020202020204" pitchFamily="34" charset="0"/>
                <a:ea typeface="Times New Roman" panose="02020603050405020304" pitchFamily="18" charset="0"/>
                <a:cs typeface="Aptos" panose="020B0004020202020204" pitchFamily="34" charset="0"/>
              </a:rPr>
              <a:t> he </a:t>
            </a:r>
            <a:r>
              <a:rPr lang="en-US" sz="1800" i="1" dirty="0" err="1">
                <a:effectLst/>
                <a:latin typeface="Aptos" panose="020B0004020202020204" pitchFamily="34" charset="0"/>
                <a:ea typeface="Times New Roman" panose="02020603050405020304" pitchFamily="18" charset="0"/>
                <a:cs typeface="Aptos" panose="020B0004020202020204" pitchFamily="34" charset="0"/>
              </a:rPr>
              <a:t>recicibido</a:t>
            </a:r>
            <a:r>
              <a:rPr lang="en-US" sz="1800" i="1" dirty="0">
                <a:effectLst/>
                <a:latin typeface="Aptos" panose="020B0004020202020204" pitchFamily="34" charset="0"/>
                <a:ea typeface="Times New Roman" panose="02020603050405020304" pitchFamily="18" charset="0"/>
                <a:cs typeface="Aptos" panose="020B0004020202020204" pitchFamily="34" charset="0"/>
              </a:rPr>
              <a:t> comida </a:t>
            </a:r>
            <a:r>
              <a:rPr lang="en-US" sz="1800" i="1" dirty="0" err="1">
                <a:effectLst/>
                <a:latin typeface="Aptos" panose="020B0004020202020204" pitchFamily="34" charset="0"/>
                <a:ea typeface="Times New Roman" panose="02020603050405020304" pitchFamily="18" charset="0"/>
                <a:cs typeface="Aptos" panose="020B0004020202020204" pitchFamily="34" charset="0"/>
              </a:rPr>
              <a:t>en</a:t>
            </a:r>
            <a:r>
              <a:rPr lang="en-US" sz="1800" i="1" dirty="0">
                <a:effectLst/>
                <a:latin typeface="Aptos" panose="020B0004020202020204" pitchFamily="34" charset="0"/>
                <a:ea typeface="Times New Roman" panose="02020603050405020304" pitchFamily="18" charset="0"/>
                <a:cs typeface="Aptos" panose="020B0004020202020204" pitchFamily="34" charset="0"/>
              </a:rPr>
              <a:t> la </a:t>
            </a:r>
            <a:r>
              <a:rPr lang="en-US" sz="1800" i="1" dirty="0" err="1">
                <a:effectLst/>
                <a:latin typeface="Aptos" panose="020B0004020202020204" pitchFamily="34" charset="0"/>
                <a:ea typeface="Times New Roman" panose="02020603050405020304" pitchFamily="18" charset="0"/>
                <a:cs typeface="Aptos" panose="020B0004020202020204" pitchFamily="34" charset="0"/>
              </a:rPr>
              <a:t>clínica</a:t>
            </a:r>
            <a:r>
              <a:rPr lang="en-US" sz="1800" i="1" dirty="0">
                <a:effectLst/>
                <a:latin typeface="Aptos" panose="020B0004020202020204" pitchFamily="34" charset="0"/>
                <a:ea typeface="Times New Roman" panose="02020603050405020304" pitchFamily="18" charset="0"/>
                <a:cs typeface="Aptos" panose="020B0004020202020204" pitchFamily="34" charset="0"/>
              </a:rPr>
              <a:t> de Amenia para mi </a:t>
            </a:r>
            <a:r>
              <a:rPr lang="en-US" sz="1800" i="1" dirty="0" err="1">
                <a:effectLst/>
                <a:latin typeface="Aptos" panose="020B0004020202020204" pitchFamily="34" charset="0"/>
                <a:ea typeface="Times New Roman" panose="02020603050405020304" pitchFamily="18" charset="0"/>
                <a:cs typeface="Aptos" panose="020B0004020202020204" pitchFamily="34" charset="0"/>
              </a:rPr>
              <a:t>familia</a:t>
            </a:r>
            <a:r>
              <a:rPr lang="en-US" sz="1800" i="1" dirty="0">
                <a:effectLst/>
                <a:latin typeface="Aptos" panose="020B0004020202020204" pitchFamily="34" charset="0"/>
                <a:ea typeface="Times New Roman" panose="02020603050405020304" pitchFamily="18" charset="0"/>
                <a:cs typeface="Aptos" panose="020B0004020202020204" pitchFamily="34" charset="0"/>
              </a:rPr>
              <a:t> para </a:t>
            </a:r>
            <a:r>
              <a:rPr lang="en-US" sz="1800" i="1" dirty="0" err="1">
                <a:effectLst/>
                <a:latin typeface="Aptos" panose="020B0004020202020204" pitchFamily="34" charset="0"/>
                <a:ea typeface="Times New Roman" panose="02020603050405020304" pitchFamily="18" charset="0"/>
                <a:cs typeface="Aptos" panose="020B0004020202020204" pitchFamily="34" charset="0"/>
              </a:rPr>
              <a:t>mí</a:t>
            </a:r>
            <a:r>
              <a:rPr lang="en-US" sz="1800" i="1" dirty="0">
                <a:effectLst/>
                <a:latin typeface="Aptos" panose="020B0004020202020204" pitchFamily="34" charset="0"/>
                <a:ea typeface="Times New Roman" panose="02020603050405020304" pitchFamily="18" charset="0"/>
                <a:cs typeface="Aptos" panose="020B0004020202020204" pitchFamily="34" charset="0"/>
              </a:rPr>
              <a:t> es </a:t>
            </a:r>
            <a:r>
              <a:rPr lang="en-US" sz="1800" i="1" dirty="0" err="1">
                <a:effectLst/>
                <a:latin typeface="Aptos" panose="020B0004020202020204" pitchFamily="34" charset="0"/>
                <a:ea typeface="Times New Roman" panose="02020603050405020304" pitchFamily="18" charset="0"/>
                <a:cs typeface="Aptos" panose="020B0004020202020204" pitchFamily="34" charset="0"/>
              </a:rPr>
              <a:t>una</a:t>
            </a:r>
            <a:r>
              <a:rPr lang="en-US" sz="1800" i="1" dirty="0">
                <a:effectLst/>
                <a:latin typeface="Aptos" panose="020B0004020202020204" pitchFamily="34" charset="0"/>
                <a:ea typeface="Times New Roman" panose="02020603050405020304" pitchFamily="18" charset="0"/>
                <a:cs typeface="Aptos" panose="020B0004020202020204" pitchFamily="34" charset="0"/>
              </a:rPr>
              <a:t> gran </a:t>
            </a:r>
            <a:r>
              <a:rPr lang="en-US" sz="1800" i="1" dirty="0" err="1">
                <a:effectLst/>
                <a:latin typeface="Aptos" panose="020B0004020202020204" pitchFamily="34" charset="0"/>
                <a:ea typeface="Times New Roman" panose="02020603050405020304" pitchFamily="18" charset="0"/>
                <a:cs typeface="Aptos" panose="020B0004020202020204" pitchFamily="34" charset="0"/>
              </a:rPr>
              <a:t>ayuda</a:t>
            </a:r>
            <a:r>
              <a:rPr lang="en-US" sz="1800" i="1" dirty="0">
                <a:effectLst/>
                <a:latin typeface="Aptos" panose="020B0004020202020204" pitchFamily="34" charset="0"/>
                <a:ea typeface="Times New Roman" panose="02020603050405020304" pitchFamily="18" charset="0"/>
                <a:cs typeface="Aptos" panose="020B0004020202020204" pitchFamily="34" charset="0"/>
              </a:rPr>
              <a:t> y para </a:t>
            </a:r>
            <a:r>
              <a:rPr lang="en-US" sz="1800" i="1" dirty="0" err="1">
                <a:effectLst/>
                <a:latin typeface="Aptos" panose="020B0004020202020204" pitchFamily="34" charset="0"/>
                <a:ea typeface="Times New Roman" panose="02020603050405020304" pitchFamily="18" charset="0"/>
                <a:cs typeface="Aptos" panose="020B0004020202020204" pitchFamily="34" charset="0"/>
              </a:rPr>
              <a:t>otros</a:t>
            </a:r>
            <a:r>
              <a:rPr lang="en-US" sz="1800" i="1" dirty="0">
                <a:effectLst/>
                <a:latin typeface="Aptos" panose="020B0004020202020204" pitchFamily="34" charset="0"/>
                <a:ea typeface="Times New Roman" panose="02020603050405020304" pitchFamily="18" charset="0"/>
                <a:cs typeface="Aptos" panose="020B0004020202020204" pitchFamily="34" charset="0"/>
              </a:rPr>
              <a:t> </a:t>
            </a:r>
            <a:r>
              <a:rPr lang="en-US" sz="1800" i="1" dirty="0" err="1">
                <a:effectLst/>
                <a:latin typeface="Aptos" panose="020B0004020202020204" pitchFamily="34" charset="0"/>
                <a:ea typeface="Times New Roman" panose="02020603050405020304" pitchFamily="18" charset="0"/>
                <a:cs typeface="Aptos" panose="020B0004020202020204" pitchFamily="34" charset="0"/>
              </a:rPr>
              <a:t>familias</a:t>
            </a:r>
            <a:r>
              <a:rPr lang="en-US" sz="1800" i="1" dirty="0">
                <a:effectLst/>
                <a:latin typeface="Aptos" panose="020B0004020202020204" pitchFamily="34" charset="0"/>
                <a:ea typeface="Times New Roman" panose="02020603050405020304" pitchFamily="18" charset="0"/>
                <a:cs typeface="Aptos" panose="020B0004020202020204" pitchFamily="34" charset="0"/>
              </a:rPr>
              <a:t> </a:t>
            </a:r>
            <a:r>
              <a:rPr lang="en-US" sz="1800" i="1" dirty="0" err="1">
                <a:effectLst/>
                <a:latin typeface="Aptos" panose="020B0004020202020204" pitchFamily="34" charset="0"/>
                <a:ea typeface="Times New Roman" panose="02020603050405020304" pitchFamily="18" charset="0"/>
                <a:cs typeface="Aptos" panose="020B0004020202020204" pitchFamily="34" charset="0"/>
              </a:rPr>
              <a:t>también</a:t>
            </a:r>
            <a:r>
              <a:rPr lang="en-US" sz="1800" i="1" dirty="0">
                <a:effectLst/>
                <a:latin typeface="Aptos" panose="020B0004020202020204" pitchFamily="34" charset="0"/>
                <a:ea typeface="Times New Roman" panose="02020603050405020304" pitchFamily="18" charset="0"/>
                <a:cs typeface="Aptos" panose="020B0004020202020204" pitchFamily="34" charset="0"/>
              </a:rPr>
              <a:t> gracias </a:t>
            </a:r>
          </a:p>
          <a:p>
            <a:pPr marL="0" marR="0">
              <a:spcBef>
                <a:spcPts val="0"/>
              </a:spcBef>
              <a:spcAft>
                <a:spcPts val="1200"/>
              </a:spcAft>
            </a:pPr>
            <a:br>
              <a:rPr lang="en-US" sz="1800" dirty="0">
                <a:effectLst/>
                <a:latin typeface="Aptos" panose="020B0004020202020204" pitchFamily="34" charset="0"/>
                <a:ea typeface="Times New Roman" panose="02020603050405020304" pitchFamily="18" charset="0"/>
                <a:cs typeface="Aptos" panose="020B0004020202020204" pitchFamily="34" charset="0"/>
              </a:rPr>
            </a:br>
            <a:r>
              <a:rPr lang="en-US" sz="1800" dirty="0">
                <a:effectLst/>
                <a:latin typeface="Aptos" panose="020B0004020202020204" pitchFamily="34" charset="0"/>
                <a:ea typeface="Times New Roman" panose="02020603050405020304" pitchFamily="18" charset="0"/>
                <a:cs typeface="Aptos" panose="020B0004020202020204" pitchFamily="34" charset="0"/>
              </a:rPr>
              <a:t> </a:t>
            </a:r>
            <a:r>
              <a:rPr lang="en-US" sz="1800" b="1" dirty="0">
                <a:effectLst/>
                <a:latin typeface="Aptos" panose="020B0004020202020204" pitchFamily="34" charset="0"/>
                <a:ea typeface="Times New Roman" panose="02020603050405020304" pitchFamily="18" charset="0"/>
                <a:cs typeface="Aptos" panose="020B0004020202020204" pitchFamily="34" charset="0"/>
              </a:rPr>
              <a:t>Hello, My name is Luisa. </a:t>
            </a:r>
          </a:p>
          <a:p>
            <a:pPr marL="0" marR="0">
              <a:spcBef>
                <a:spcPts val="0"/>
              </a:spcBef>
              <a:spcAft>
                <a:spcPts val="1200"/>
              </a:spcAft>
            </a:pPr>
            <a:r>
              <a:rPr lang="en-US" sz="1800" b="1" dirty="0">
                <a:effectLst/>
                <a:latin typeface="Aptos" panose="020B0004020202020204" pitchFamily="34" charset="0"/>
                <a:ea typeface="Times New Roman" panose="02020603050405020304" pitchFamily="18" charset="0"/>
                <a:cs typeface="Aptos" panose="020B0004020202020204" pitchFamily="34" charset="0"/>
              </a:rPr>
              <a:t>I have six family members. I live in Sharon Ct. I have received food at the Amenia clinic , health center, for my family. For me it a big help and for other families as well.</a:t>
            </a:r>
            <a:endParaRPr lang="en-US" sz="2800" b="1" dirty="0">
              <a:effectLst/>
              <a:latin typeface="Aptos" panose="020B0004020202020204" pitchFamily="34" charset="0"/>
              <a:ea typeface="Aptos" panose="020B0004020202020204" pitchFamily="34" charset="0"/>
              <a:cs typeface="Aptos" panose="020B0004020202020204" pitchFamily="34" charset="0"/>
            </a:endParaRPr>
          </a:p>
        </p:txBody>
      </p:sp>
      <p:pic>
        <p:nvPicPr>
          <p:cNvPr id="7" name="Picture 6">
            <a:extLst>
              <a:ext uri="{FF2B5EF4-FFF2-40B4-BE49-F238E27FC236}">
                <a16:creationId xmlns:a16="http://schemas.microsoft.com/office/drawing/2014/main" id="{BF0AA88D-8F5D-C693-FDB6-E56DCB511BE1}"/>
              </a:ext>
            </a:extLst>
          </p:cNvPr>
          <p:cNvPicPr>
            <a:picLocks noChangeAspect="1"/>
          </p:cNvPicPr>
          <p:nvPr/>
        </p:nvPicPr>
        <p:blipFill>
          <a:blip r:embed="rId2"/>
          <a:stretch>
            <a:fillRect/>
          </a:stretch>
        </p:blipFill>
        <p:spPr>
          <a:xfrm>
            <a:off x="6096000" y="1351722"/>
            <a:ext cx="4276790" cy="4437504"/>
          </a:xfrm>
          <a:prstGeom prst="rect">
            <a:avLst/>
          </a:prstGeom>
        </p:spPr>
      </p:pic>
    </p:spTree>
    <p:extLst>
      <p:ext uri="{BB962C8B-B14F-4D97-AF65-F5344CB8AC3E}">
        <p14:creationId xmlns:p14="http://schemas.microsoft.com/office/powerpoint/2010/main" val="2066333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DC00"/>
        </a:solidFill>
        <a:effectLst/>
      </p:bgPr>
    </p:bg>
    <p:spTree>
      <p:nvGrpSpPr>
        <p:cNvPr id="1" name=""/>
        <p:cNvGrpSpPr/>
        <p:nvPr/>
      </p:nvGrpSpPr>
      <p:grpSpPr>
        <a:xfrm>
          <a:off x="0" y="0"/>
          <a:ext cx="0" cy="0"/>
          <a:chOff x="0" y="0"/>
          <a:chExt cx="0" cy="0"/>
        </a:xfrm>
      </p:grpSpPr>
      <p:grpSp>
        <p:nvGrpSpPr>
          <p:cNvPr id="4" name="Group 16">
            <a:extLst>
              <a:ext uri="{FF2B5EF4-FFF2-40B4-BE49-F238E27FC236}">
                <a16:creationId xmlns:a16="http://schemas.microsoft.com/office/drawing/2014/main" id="{DA03EF99-7A53-E343-A8FD-A0959B782BA5}"/>
              </a:ext>
            </a:extLst>
          </p:cNvPr>
          <p:cNvGrpSpPr>
            <a:grpSpLocks noChangeAspect="1"/>
          </p:cNvGrpSpPr>
          <p:nvPr/>
        </p:nvGrpSpPr>
        <p:grpSpPr bwMode="auto">
          <a:xfrm>
            <a:off x="8732332" y="5722038"/>
            <a:ext cx="2679704" cy="489811"/>
            <a:chOff x="361" y="245"/>
            <a:chExt cx="2068" cy="378"/>
          </a:xfrm>
        </p:grpSpPr>
        <p:sp>
          <p:nvSpPr>
            <p:cNvPr id="5" name="Oval 17">
              <a:extLst>
                <a:ext uri="{FF2B5EF4-FFF2-40B4-BE49-F238E27FC236}">
                  <a16:creationId xmlns:a16="http://schemas.microsoft.com/office/drawing/2014/main" id="{A02492E2-81B6-2E4F-B390-7955175D2E24}"/>
                </a:ext>
              </a:extLst>
            </p:cNvPr>
            <p:cNvSpPr>
              <a:spLocks noChangeArrowheads="1"/>
            </p:cNvSpPr>
            <p:nvPr/>
          </p:nvSpPr>
          <p:spPr bwMode="auto">
            <a:xfrm>
              <a:off x="2138" y="304"/>
              <a:ext cx="201" cy="20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18">
              <a:extLst>
                <a:ext uri="{FF2B5EF4-FFF2-40B4-BE49-F238E27FC236}">
                  <a16:creationId xmlns:a16="http://schemas.microsoft.com/office/drawing/2014/main" id="{83FCC9C5-03F2-DF44-B21F-2831F422A6F8}"/>
                </a:ext>
              </a:extLst>
            </p:cNvPr>
            <p:cNvSpPr>
              <a:spLocks noEditPoints="1"/>
            </p:cNvSpPr>
            <p:nvPr/>
          </p:nvSpPr>
          <p:spPr bwMode="auto">
            <a:xfrm>
              <a:off x="2111" y="245"/>
              <a:ext cx="292" cy="293"/>
            </a:xfrm>
            <a:custGeom>
              <a:avLst/>
              <a:gdLst>
                <a:gd name="T0" fmla="*/ 226 w 288"/>
                <a:gd name="T1" fmla="*/ 29 h 288"/>
                <a:gd name="T2" fmla="*/ 124 w 288"/>
                <a:gd name="T3" fmla="*/ 44 h 288"/>
                <a:gd name="T4" fmla="*/ 68 w 288"/>
                <a:gd name="T5" fmla="*/ 65 h 288"/>
                <a:gd name="T6" fmla="*/ 10 w 288"/>
                <a:gd name="T7" fmla="*/ 78 h 288"/>
                <a:gd name="T8" fmla="*/ 39 w 288"/>
                <a:gd name="T9" fmla="*/ 171 h 288"/>
                <a:gd name="T10" fmla="*/ 3 w 288"/>
                <a:gd name="T11" fmla="*/ 205 h 288"/>
                <a:gd name="T12" fmla="*/ 92 w 288"/>
                <a:gd name="T13" fmla="*/ 287 h 288"/>
                <a:gd name="T14" fmla="*/ 179 w 288"/>
                <a:gd name="T15" fmla="*/ 241 h 288"/>
                <a:gd name="T16" fmla="*/ 217 w 288"/>
                <a:gd name="T17" fmla="*/ 228 h 288"/>
                <a:gd name="T18" fmla="*/ 245 w 288"/>
                <a:gd name="T19" fmla="*/ 249 h 288"/>
                <a:gd name="T20" fmla="*/ 273 w 288"/>
                <a:gd name="T21" fmla="*/ 135 h 288"/>
                <a:gd name="T22" fmla="*/ 286 w 288"/>
                <a:gd name="T23" fmla="*/ 131 h 288"/>
                <a:gd name="T24" fmla="*/ 236 w 288"/>
                <a:gd name="T25" fmla="*/ 177 h 288"/>
                <a:gd name="T26" fmla="*/ 140 w 288"/>
                <a:gd name="T27" fmla="*/ 251 h 288"/>
                <a:gd name="T28" fmla="*/ 221 w 288"/>
                <a:gd name="T29" fmla="*/ 93 h 288"/>
                <a:gd name="T30" fmla="*/ 154 w 288"/>
                <a:gd name="T31" fmla="*/ 66 h 288"/>
                <a:gd name="T32" fmla="*/ 225 w 288"/>
                <a:gd name="T33" fmla="*/ 196 h 288"/>
                <a:gd name="T34" fmla="*/ 225 w 288"/>
                <a:gd name="T35" fmla="*/ 196 h 288"/>
                <a:gd name="T36" fmla="*/ 217 w 288"/>
                <a:gd name="T37" fmla="*/ 171 h 288"/>
                <a:gd name="T38" fmla="*/ 101 w 288"/>
                <a:gd name="T39" fmla="*/ 229 h 288"/>
                <a:gd name="T40" fmla="*/ 170 w 288"/>
                <a:gd name="T41" fmla="*/ 222 h 288"/>
                <a:gd name="T42" fmla="*/ 112 w 288"/>
                <a:gd name="T43" fmla="*/ 239 h 288"/>
                <a:gd name="T44" fmla="*/ 61 w 288"/>
                <a:gd name="T45" fmla="*/ 145 h 288"/>
                <a:gd name="T46" fmla="*/ 94 w 288"/>
                <a:gd name="T47" fmla="*/ 220 h 288"/>
                <a:gd name="T48" fmla="*/ 170 w 288"/>
                <a:gd name="T49" fmla="*/ 219 h 288"/>
                <a:gd name="T50" fmla="*/ 75 w 288"/>
                <a:gd name="T51" fmla="*/ 128 h 288"/>
                <a:gd name="T52" fmla="*/ 156 w 288"/>
                <a:gd name="T53" fmla="*/ 80 h 288"/>
                <a:gd name="T54" fmla="*/ 194 w 288"/>
                <a:gd name="T55" fmla="*/ 189 h 288"/>
                <a:gd name="T56" fmla="*/ 92 w 288"/>
                <a:gd name="T57" fmla="*/ 193 h 288"/>
                <a:gd name="T58" fmla="*/ 140 w 288"/>
                <a:gd name="T59" fmla="*/ 215 h 288"/>
                <a:gd name="T60" fmla="*/ 116 w 288"/>
                <a:gd name="T61" fmla="*/ 211 h 288"/>
                <a:gd name="T62" fmla="*/ 208 w 288"/>
                <a:gd name="T63" fmla="*/ 124 h 288"/>
                <a:gd name="T64" fmla="*/ 210 w 288"/>
                <a:gd name="T65" fmla="*/ 172 h 288"/>
                <a:gd name="T66" fmla="*/ 172 w 288"/>
                <a:gd name="T67" fmla="*/ 78 h 288"/>
                <a:gd name="T68" fmla="*/ 225 w 288"/>
                <a:gd name="T69" fmla="*/ 155 h 288"/>
                <a:gd name="T70" fmla="*/ 88 w 288"/>
                <a:gd name="T71" fmla="*/ 87 h 288"/>
                <a:gd name="T72" fmla="*/ 73 w 288"/>
                <a:gd name="T73" fmla="*/ 168 h 288"/>
                <a:gd name="T74" fmla="*/ 90 w 288"/>
                <a:gd name="T75" fmla="*/ 203 h 288"/>
                <a:gd name="T76" fmla="*/ 121 w 288"/>
                <a:gd name="T77" fmla="*/ 224 h 288"/>
                <a:gd name="T78" fmla="*/ 182 w 288"/>
                <a:gd name="T79" fmla="*/ 222 h 288"/>
                <a:gd name="T80" fmla="*/ 182 w 288"/>
                <a:gd name="T81" fmla="*/ 222 h 288"/>
                <a:gd name="T82" fmla="*/ 104 w 288"/>
                <a:gd name="T83" fmla="*/ 77 h 288"/>
                <a:gd name="T84" fmla="*/ 86 w 288"/>
                <a:gd name="T85" fmla="*/ 83 h 288"/>
                <a:gd name="T86" fmla="*/ 130 w 288"/>
                <a:gd name="T87" fmla="*/ 59 h 288"/>
                <a:gd name="T88" fmla="*/ 59 w 288"/>
                <a:gd name="T89" fmla="*/ 91 h 288"/>
                <a:gd name="T90" fmla="*/ 71 w 288"/>
                <a:gd name="T91" fmla="*/ 82 h 288"/>
                <a:gd name="T92" fmla="*/ 45 w 288"/>
                <a:gd name="T93" fmla="*/ 167 h 288"/>
                <a:gd name="T94" fmla="*/ 35 w 288"/>
                <a:gd name="T95" fmla="*/ 138 h 288"/>
                <a:gd name="T96" fmla="*/ 35 w 288"/>
                <a:gd name="T97" fmla="*/ 138 h 288"/>
                <a:gd name="T98" fmla="*/ 77 w 288"/>
                <a:gd name="T99" fmla="*/ 223 h 288"/>
                <a:gd name="T100" fmla="*/ 221 w 288"/>
                <a:gd name="T101" fmla="*/ 88 h 288"/>
                <a:gd name="T102" fmla="*/ 223 w 288"/>
                <a:gd name="T103" fmla="*/ 91 h 288"/>
                <a:gd name="T104" fmla="*/ 142 w 288"/>
                <a:gd name="T105" fmla="*/ 48 h 288"/>
                <a:gd name="T106" fmla="*/ 43 w 288"/>
                <a:gd name="T107" fmla="*/ 184 h 288"/>
                <a:gd name="T108" fmla="*/ 30 w 288"/>
                <a:gd name="T109" fmla="*/ 196 h 288"/>
                <a:gd name="T110" fmla="*/ 213 w 288"/>
                <a:gd name="T111" fmla="*/ 3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8" h="288">
                  <a:moveTo>
                    <a:pt x="286" y="131"/>
                  </a:moveTo>
                  <a:cubicBezTo>
                    <a:pt x="264" y="121"/>
                    <a:pt x="246" y="105"/>
                    <a:pt x="230" y="89"/>
                  </a:cubicBezTo>
                  <a:cubicBezTo>
                    <a:pt x="221" y="81"/>
                    <a:pt x="214" y="74"/>
                    <a:pt x="206" y="68"/>
                  </a:cubicBezTo>
                  <a:cubicBezTo>
                    <a:pt x="207" y="52"/>
                    <a:pt x="213" y="39"/>
                    <a:pt x="226" y="29"/>
                  </a:cubicBezTo>
                  <a:cubicBezTo>
                    <a:pt x="227" y="28"/>
                    <a:pt x="227" y="27"/>
                    <a:pt x="227" y="26"/>
                  </a:cubicBezTo>
                  <a:cubicBezTo>
                    <a:pt x="226" y="24"/>
                    <a:pt x="225" y="24"/>
                    <a:pt x="224" y="25"/>
                  </a:cubicBezTo>
                  <a:cubicBezTo>
                    <a:pt x="201" y="35"/>
                    <a:pt x="177" y="38"/>
                    <a:pt x="154" y="40"/>
                  </a:cubicBezTo>
                  <a:cubicBezTo>
                    <a:pt x="144" y="41"/>
                    <a:pt x="134" y="42"/>
                    <a:pt x="124" y="44"/>
                  </a:cubicBezTo>
                  <a:cubicBezTo>
                    <a:pt x="113" y="34"/>
                    <a:pt x="106" y="22"/>
                    <a:pt x="107" y="4"/>
                  </a:cubicBezTo>
                  <a:cubicBezTo>
                    <a:pt x="107" y="2"/>
                    <a:pt x="106" y="0"/>
                    <a:pt x="104" y="0"/>
                  </a:cubicBezTo>
                  <a:cubicBezTo>
                    <a:pt x="103" y="0"/>
                    <a:pt x="102" y="1"/>
                    <a:pt x="101" y="3"/>
                  </a:cubicBezTo>
                  <a:cubicBezTo>
                    <a:pt x="95" y="26"/>
                    <a:pt x="81" y="46"/>
                    <a:pt x="68" y="65"/>
                  </a:cubicBezTo>
                  <a:cubicBezTo>
                    <a:pt x="62" y="74"/>
                    <a:pt x="55" y="83"/>
                    <a:pt x="50" y="92"/>
                  </a:cubicBezTo>
                  <a:cubicBezTo>
                    <a:pt x="48" y="92"/>
                    <a:pt x="46" y="92"/>
                    <a:pt x="44" y="92"/>
                  </a:cubicBezTo>
                  <a:cubicBezTo>
                    <a:pt x="44" y="92"/>
                    <a:pt x="43" y="92"/>
                    <a:pt x="43" y="92"/>
                  </a:cubicBezTo>
                  <a:cubicBezTo>
                    <a:pt x="31" y="92"/>
                    <a:pt x="20" y="88"/>
                    <a:pt x="10" y="78"/>
                  </a:cubicBezTo>
                  <a:cubicBezTo>
                    <a:pt x="9" y="77"/>
                    <a:pt x="7" y="77"/>
                    <a:pt x="6" y="78"/>
                  </a:cubicBezTo>
                  <a:cubicBezTo>
                    <a:pt x="5" y="79"/>
                    <a:pt x="5" y="80"/>
                    <a:pt x="6" y="81"/>
                  </a:cubicBezTo>
                  <a:cubicBezTo>
                    <a:pt x="20" y="102"/>
                    <a:pt x="26" y="125"/>
                    <a:pt x="32" y="147"/>
                  </a:cubicBezTo>
                  <a:cubicBezTo>
                    <a:pt x="34" y="155"/>
                    <a:pt x="36" y="163"/>
                    <a:pt x="39" y="171"/>
                  </a:cubicBezTo>
                  <a:cubicBezTo>
                    <a:pt x="39" y="172"/>
                    <a:pt x="40" y="174"/>
                    <a:pt x="40" y="176"/>
                  </a:cubicBezTo>
                  <a:cubicBezTo>
                    <a:pt x="33" y="188"/>
                    <a:pt x="22" y="197"/>
                    <a:pt x="3" y="200"/>
                  </a:cubicBezTo>
                  <a:cubicBezTo>
                    <a:pt x="2" y="200"/>
                    <a:pt x="0" y="201"/>
                    <a:pt x="0" y="203"/>
                  </a:cubicBezTo>
                  <a:cubicBezTo>
                    <a:pt x="0" y="204"/>
                    <a:pt x="1" y="205"/>
                    <a:pt x="3" y="205"/>
                  </a:cubicBezTo>
                  <a:cubicBezTo>
                    <a:pt x="27" y="208"/>
                    <a:pt x="49" y="219"/>
                    <a:pt x="70" y="229"/>
                  </a:cubicBezTo>
                  <a:cubicBezTo>
                    <a:pt x="80" y="234"/>
                    <a:pt x="90" y="238"/>
                    <a:pt x="100" y="242"/>
                  </a:cubicBezTo>
                  <a:cubicBezTo>
                    <a:pt x="103" y="257"/>
                    <a:pt x="101" y="270"/>
                    <a:pt x="92" y="284"/>
                  </a:cubicBezTo>
                  <a:cubicBezTo>
                    <a:pt x="91" y="285"/>
                    <a:pt x="91" y="286"/>
                    <a:pt x="92" y="287"/>
                  </a:cubicBezTo>
                  <a:cubicBezTo>
                    <a:pt x="93" y="288"/>
                    <a:pt x="93" y="288"/>
                    <a:pt x="94" y="288"/>
                  </a:cubicBezTo>
                  <a:cubicBezTo>
                    <a:pt x="94" y="288"/>
                    <a:pt x="95" y="287"/>
                    <a:pt x="95" y="287"/>
                  </a:cubicBezTo>
                  <a:cubicBezTo>
                    <a:pt x="113" y="270"/>
                    <a:pt x="135" y="261"/>
                    <a:pt x="157" y="252"/>
                  </a:cubicBezTo>
                  <a:cubicBezTo>
                    <a:pt x="164" y="248"/>
                    <a:pt x="172" y="245"/>
                    <a:pt x="179" y="241"/>
                  </a:cubicBezTo>
                  <a:cubicBezTo>
                    <a:pt x="182" y="240"/>
                    <a:pt x="185" y="239"/>
                    <a:pt x="187" y="237"/>
                  </a:cubicBezTo>
                  <a:cubicBezTo>
                    <a:pt x="194" y="233"/>
                    <a:pt x="201" y="229"/>
                    <a:pt x="207" y="224"/>
                  </a:cubicBezTo>
                  <a:cubicBezTo>
                    <a:pt x="210" y="225"/>
                    <a:pt x="214" y="226"/>
                    <a:pt x="217" y="228"/>
                  </a:cubicBezTo>
                  <a:cubicBezTo>
                    <a:pt x="217" y="228"/>
                    <a:pt x="217" y="228"/>
                    <a:pt x="217" y="228"/>
                  </a:cubicBezTo>
                  <a:cubicBezTo>
                    <a:pt x="217" y="228"/>
                    <a:pt x="218" y="228"/>
                    <a:pt x="218" y="228"/>
                  </a:cubicBezTo>
                  <a:cubicBezTo>
                    <a:pt x="228" y="232"/>
                    <a:pt x="235" y="240"/>
                    <a:pt x="241" y="250"/>
                  </a:cubicBezTo>
                  <a:cubicBezTo>
                    <a:pt x="242" y="251"/>
                    <a:pt x="243" y="252"/>
                    <a:pt x="244" y="251"/>
                  </a:cubicBezTo>
                  <a:cubicBezTo>
                    <a:pt x="245" y="251"/>
                    <a:pt x="246" y="250"/>
                    <a:pt x="245" y="249"/>
                  </a:cubicBezTo>
                  <a:cubicBezTo>
                    <a:pt x="245" y="248"/>
                    <a:pt x="245" y="248"/>
                    <a:pt x="245" y="248"/>
                  </a:cubicBezTo>
                  <a:cubicBezTo>
                    <a:pt x="238" y="225"/>
                    <a:pt x="240" y="201"/>
                    <a:pt x="241" y="178"/>
                  </a:cubicBezTo>
                  <a:cubicBezTo>
                    <a:pt x="242" y="167"/>
                    <a:pt x="242" y="156"/>
                    <a:pt x="242" y="146"/>
                  </a:cubicBezTo>
                  <a:cubicBezTo>
                    <a:pt x="252" y="138"/>
                    <a:pt x="262" y="135"/>
                    <a:pt x="273" y="135"/>
                  </a:cubicBezTo>
                  <a:cubicBezTo>
                    <a:pt x="277" y="135"/>
                    <a:pt x="281" y="135"/>
                    <a:pt x="285" y="136"/>
                  </a:cubicBezTo>
                  <a:cubicBezTo>
                    <a:pt x="285" y="136"/>
                    <a:pt x="285" y="136"/>
                    <a:pt x="285" y="136"/>
                  </a:cubicBezTo>
                  <a:cubicBezTo>
                    <a:pt x="287" y="136"/>
                    <a:pt x="288" y="135"/>
                    <a:pt x="288" y="133"/>
                  </a:cubicBezTo>
                  <a:cubicBezTo>
                    <a:pt x="288" y="133"/>
                    <a:pt x="287" y="132"/>
                    <a:pt x="286" y="131"/>
                  </a:cubicBezTo>
                  <a:close/>
                  <a:moveTo>
                    <a:pt x="210" y="220"/>
                  </a:moveTo>
                  <a:cubicBezTo>
                    <a:pt x="217" y="213"/>
                    <a:pt x="223" y="206"/>
                    <a:pt x="228" y="197"/>
                  </a:cubicBezTo>
                  <a:cubicBezTo>
                    <a:pt x="232" y="189"/>
                    <a:pt x="234" y="182"/>
                    <a:pt x="236" y="174"/>
                  </a:cubicBezTo>
                  <a:cubicBezTo>
                    <a:pt x="236" y="175"/>
                    <a:pt x="236" y="176"/>
                    <a:pt x="236" y="177"/>
                  </a:cubicBezTo>
                  <a:cubicBezTo>
                    <a:pt x="235" y="197"/>
                    <a:pt x="235" y="217"/>
                    <a:pt x="238" y="236"/>
                  </a:cubicBezTo>
                  <a:cubicBezTo>
                    <a:pt x="231" y="228"/>
                    <a:pt x="222" y="223"/>
                    <a:pt x="210" y="220"/>
                  </a:cubicBezTo>
                  <a:close/>
                  <a:moveTo>
                    <a:pt x="105" y="244"/>
                  </a:moveTo>
                  <a:cubicBezTo>
                    <a:pt x="116" y="248"/>
                    <a:pt x="128" y="251"/>
                    <a:pt x="140" y="251"/>
                  </a:cubicBezTo>
                  <a:cubicBezTo>
                    <a:pt x="142" y="251"/>
                    <a:pt x="145" y="250"/>
                    <a:pt x="147" y="250"/>
                  </a:cubicBezTo>
                  <a:cubicBezTo>
                    <a:pt x="132" y="257"/>
                    <a:pt x="116" y="265"/>
                    <a:pt x="102" y="275"/>
                  </a:cubicBezTo>
                  <a:cubicBezTo>
                    <a:pt x="106" y="265"/>
                    <a:pt x="107" y="255"/>
                    <a:pt x="105" y="244"/>
                  </a:cubicBezTo>
                  <a:close/>
                  <a:moveTo>
                    <a:pt x="221" y="93"/>
                  </a:moveTo>
                  <a:cubicBezTo>
                    <a:pt x="231" y="106"/>
                    <a:pt x="235" y="122"/>
                    <a:pt x="237" y="138"/>
                  </a:cubicBezTo>
                  <a:cubicBezTo>
                    <a:pt x="235" y="129"/>
                    <a:pt x="231" y="121"/>
                    <a:pt x="228" y="115"/>
                  </a:cubicBezTo>
                  <a:cubicBezTo>
                    <a:pt x="214" y="92"/>
                    <a:pt x="188" y="76"/>
                    <a:pt x="161" y="71"/>
                  </a:cubicBezTo>
                  <a:cubicBezTo>
                    <a:pt x="159" y="69"/>
                    <a:pt x="157" y="68"/>
                    <a:pt x="154" y="66"/>
                  </a:cubicBezTo>
                  <a:cubicBezTo>
                    <a:pt x="150" y="64"/>
                    <a:pt x="146" y="61"/>
                    <a:pt x="142" y="58"/>
                  </a:cubicBezTo>
                  <a:cubicBezTo>
                    <a:pt x="147" y="57"/>
                    <a:pt x="152" y="56"/>
                    <a:pt x="157" y="56"/>
                  </a:cubicBezTo>
                  <a:cubicBezTo>
                    <a:pt x="182" y="56"/>
                    <a:pt x="204" y="69"/>
                    <a:pt x="221" y="93"/>
                  </a:cubicBezTo>
                  <a:close/>
                  <a:moveTo>
                    <a:pt x="225" y="196"/>
                  </a:moveTo>
                  <a:cubicBezTo>
                    <a:pt x="222" y="202"/>
                    <a:pt x="218" y="207"/>
                    <a:pt x="213" y="212"/>
                  </a:cubicBezTo>
                  <a:cubicBezTo>
                    <a:pt x="223" y="197"/>
                    <a:pt x="227" y="180"/>
                    <a:pt x="226" y="160"/>
                  </a:cubicBezTo>
                  <a:cubicBezTo>
                    <a:pt x="229" y="157"/>
                    <a:pt x="232" y="153"/>
                    <a:pt x="236" y="150"/>
                  </a:cubicBezTo>
                  <a:cubicBezTo>
                    <a:pt x="236" y="163"/>
                    <a:pt x="234" y="179"/>
                    <a:pt x="225" y="196"/>
                  </a:cubicBezTo>
                  <a:close/>
                  <a:moveTo>
                    <a:pt x="198" y="220"/>
                  </a:moveTo>
                  <a:cubicBezTo>
                    <a:pt x="194" y="220"/>
                    <a:pt x="189" y="219"/>
                    <a:pt x="184" y="219"/>
                  </a:cubicBezTo>
                  <a:cubicBezTo>
                    <a:pt x="194" y="209"/>
                    <a:pt x="202" y="196"/>
                    <a:pt x="207" y="182"/>
                  </a:cubicBezTo>
                  <a:cubicBezTo>
                    <a:pt x="210" y="178"/>
                    <a:pt x="213" y="175"/>
                    <a:pt x="217" y="171"/>
                  </a:cubicBezTo>
                  <a:cubicBezTo>
                    <a:pt x="217" y="170"/>
                    <a:pt x="218" y="169"/>
                    <a:pt x="219" y="168"/>
                  </a:cubicBezTo>
                  <a:cubicBezTo>
                    <a:pt x="219" y="187"/>
                    <a:pt x="213" y="206"/>
                    <a:pt x="198" y="220"/>
                  </a:cubicBezTo>
                  <a:close/>
                  <a:moveTo>
                    <a:pt x="103" y="236"/>
                  </a:moveTo>
                  <a:cubicBezTo>
                    <a:pt x="102" y="234"/>
                    <a:pt x="102" y="231"/>
                    <a:pt x="101" y="229"/>
                  </a:cubicBezTo>
                  <a:cubicBezTo>
                    <a:pt x="107" y="231"/>
                    <a:pt x="114" y="231"/>
                    <a:pt x="121" y="231"/>
                  </a:cubicBezTo>
                  <a:cubicBezTo>
                    <a:pt x="136" y="231"/>
                    <a:pt x="151" y="228"/>
                    <a:pt x="165" y="222"/>
                  </a:cubicBezTo>
                  <a:cubicBezTo>
                    <a:pt x="165" y="222"/>
                    <a:pt x="165" y="222"/>
                    <a:pt x="166" y="222"/>
                  </a:cubicBezTo>
                  <a:cubicBezTo>
                    <a:pt x="167" y="222"/>
                    <a:pt x="169" y="222"/>
                    <a:pt x="170" y="222"/>
                  </a:cubicBezTo>
                  <a:cubicBezTo>
                    <a:pt x="172" y="222"/>
                    <a:pt x="173" y="222"/>
                    <a:pt x="174" y="222"/>
                  </a:cubicBezTo>
                  <a:cubicBezTo>
                    <a:pt x="175" y="222"/>
                    <a:pt x="175" y="222"/>
                    <a:pt x="175" y="222"/>
                  </a:cubicBezTo>
                  <a:cubicBezTo>
                    <a:pt x="162" y="233"/>
                    <a:pt x="146" y="241"/>
                    <a:pt x="127" y="241"/>
                  </a:cubicBezTo>
                  <a:cubicBezTo>
                    <a:pt x="122" y="241"/>
                    <a:pt x="117" y="240"/>
                    <a:pt x="112" y="239"/>
                  </a:cubicBezTo>
                  <a:cubicBezTo>
                    <a:pt x="109" y="238"/>
                    <a:pt x="106" y="237"/>
                    <a:pt x="103" y="236"/>
                  </a:cubicBezTo>
                  <a:close/>
                  <a:moveTo>
                    <a:pt x="48" y="176"/>
                  </a:moveTo>
                  <a:cubicBezTo>
                    <a:pt x="53" y="167"/>
                    <a:pt x="57" y="157"/>
                    <a:pt x="61" y="146"/>
                  </a:cubicBezTo>
                  <a:cubicBezTo>
                    <a:pt x="61" y="146"/>
                    <a:pt x="61" y="146"/>
                    <a:pt x="61" y="145"/>
                  </a:cubicBezTo>
                  <a:cubicBezTo>
                    <a:pt x="63" y="156"/>
                    <a:pt x="67" y="167"/>
                    <a:pt x="72" y="176"/>
                  </a:cubicBezTo>
                  <a:cubicBezTo>
                    <a:pt x="74" y="180"/>
                    <a:pt x="77" y="183"/>
                    <a:pt x="79" y="186"/>
                  </a:cubicBezTo>
                  <a:cubicBezTo>
                    <a:pt x="82" y="193"/>
                    <a:pt x="85" y="198"/>
                    <a:pt x="87" y="204"/>
                  </a:cubicBezTo>
                  <a:cubicBezTo>
                    <a:pt x="90" y="210"/>
                    <a:pt x="92" y="215"/>
                    <a:pt x="94" y="220"/>
                  </a:cubicBezTo>
                  <a:cubicBezTo>
                    <a:pt x="74" y="214"/>
                    <a:pt x="56" y="200"/>
                    <a:pt x="48" y="176"/>
                  </a:cubicBezTo>
                  <a:close/>
                  <a:moveTo>
                    <a:pt x="178" y="219"/>
                  </a:moveTo>
                  <a:cubicBezTo>
                    <a:pt x="177" y="219"/>
                    <a:pt x="176" y="219"/>
                    <a:pt x="174" y="219"/>
                  </a:cubicBezTo>
                  <a:cubicBezTo>
                    <a:pt x="173" y="219"/>
                    <a:pt x="172" y="219"/>
                    <a:pt x="170" y="219"/>
                  </a:cubicBezTo>
                  <a:cubicBezTo>
                    <a:pt x="170" y="219"/>
                    <a:pt x="170" y="219"/>
                    <a:pt x="170" y="219"/>
                  </a:cubicBezTo>
                  <a:cubicBezTo>
                    <a:pt x="178" y="215"/>
                    <a:pt x="186" y="209"/>
                    <a:pt x="192" y="202"/>
                  </a:cubicBezTo>
                  <a:cubicBezTo>
                    <a:pt x="188" y="208"/>
                    <a:pt x="183" y="214"/>
                    <a:pt x="178" y="219"/>
                  </a:cubicBezTo>
                  <a:close/>
                  <a:moveTo>
                    <a:pt x="75" y="128"/>
                  </a:moveTo>
                  <a:cubicBezTo>
                    <a:pt x="77" y="116"/>
                    <a:pt x="81" y="106"/>
                    <a:pt x="87" y="98"/>
                  </a:cubicBezTo>
                  <a:cubicBezTo>
                    <a:pt x="91" y="94"/>
                    <a:pt x="96" y="91"/>
                    <a:pt x="102" y="88"/>
                  </a:cubicBezTo>
                  <a:cubicBezTo>
                    <a:pt x="115" y="81"/>
                    <a:pt x="128" y="78"/>
                    <a:pt x="140" y="78"/>
                  </a:cubicBezTo>
                  <a:cubicBezTo>
                    <a:pt x="146" y="78"/>
                    <a:pt x="151" y="78"/>
                    <a:pt x="156" y="80"/>
                  </a:cubicBezTo>
                  <a:cubicBezTo>
                    <a:pt x="157" y="80"/>
                    <a:pt x="159" y="81"/>
                    <a:pt x="161" y="81"/>
                  </a:cubicBezTo>
                  <a:cubicBezTo>
                    <a:pt x="166" y="84"/>
                    <a:pt x="171" y="87"/>
                    <a:pt x="176" y="90"/>
                  </a:cubicBezTo>
                  <a:cubicBezTo>
                    <a:pt x="187" y="99"/>
                    <a:pt x="197" y="110"/>
                    <a:pt x="202" y="125"/>
                  </a:cubicBezTo>
                  <a:cubicBezTo>
                    <a:pt x="209" y="149"/>
                    <a:pt x="206" y="171"/>
                    <a:pt x="194" y="189"/>
                  </a:cubicBezTo>
                  <a:cubicBezTo>
                    <a:pt x="183" y="199"/>
                    <a:pt x="171" y="207"/>
                    <a:pt x="154" y="209"/>
                  </a:cubicBezTo>
                  <a:cubicBezTo>
                    <a:pt x="149" y="210"/>
                    <a:pt x="145" y="210"/>
                    <a:pt x="140" y="210"/>
                  </a:cubicBezTo>
                  <a:cubicBezTo>
                    <a:pt x="140" y="210"/>
                    <a:pt x="140" y="210"/>
                    <a:pt x="140" y="210"/>
                  </a:cubicBezTo>
                  <a:cubicBezTo>
                    <a:pt x="121" y="210"/>
                    <a:pt x="105" y="204"/>
                    <a:pt x="92" y="193"/>
                  </a:cubicBezTo>
                  <a:cubicBezTo>
                    <a:pt x="85" y="186"/>
                    <a:pt x="81" y="179"/>
                    <a:pt x="77" y="171"/>
                  </a:cubicBezTo>
                  <a:cubicBezTo>
                    <a:pt x="73" y="157"/>
                    <a:pt x="71" y="143"/>
                    <a:pt x="75" y="128"/>
                  </a:cubicBezTo>
                  <a:close/>
                  <a:moveTo>
                    <a:pt x="140" y="215"/>
                  </a:moveTo>
                  <a:cubicBezTo>
                    <a:pt x="140" y="215"/>
                    <a:pt x="140" y="215"/>
                    <a:pt x="140" y="215"/>
                  </a:cubicBezTo>
                  <a:cubicBezTo>
                    <a:pt x="145" y="215"/>
                    <a:pt x="150" y="214"/>
                    <a:pt x="155" y="214"/>
                  </a:cubicBezTo>
                  <a:cubicBezTo>
                    <a:pt x="163" y="213"/>
                    <a:pt x="169" y="210"/>
                    <a:pt x="176" y="207"/>
                  </a:cubicBezTo>
                  <a:cubicBezTo>
                    <a:pt x="169" y="212"/>
                    <a:pt x="161" y="216"/>
                    <a:pt x="153" y="219"/>
                  </a:cubicBezTo>
                  <a:cubicBezTo>
                    <a:pt x="140" y="218"/>
                    <a:pt x="128" y="217"/>
                    <a:pt x="116" y="211"/>
                  </a:cubicBezTo>
                  <a:cubicBezTo>
                    <a:pt x="124" y="214"/>
                    <a:pt x="132" y="215"/>
                    <a:pt x="140" y="215"/>
                  </a:cubicBezTo>
                  <a:close/>
                  <a:moveTo>
                    <a:pt x="211" y="169"/>
                  </a:moveTo>
                  <a:cubicBezTo>
                    <a:pt x="211" y="168"/>
                    <a:pt x="211" y="168"/>
                    <a:pt x="211" y="167"/>
                  </a:cubicBezTo>
                  <a:cubicBezTo>
                    <a:pt x="214" y="155"/>
                    <a:pt x="214" y="141"/>
                    <a:pt x="208" y="124"/>
                  </a:cubicBezTo>
                  <a:cubicBezTo>
                    <a:pt x="214" y="134"/>
                    <a:pt x="217" y="146"/>
                    <a:pt x="218" y="157"/>
                  </a:cubicBezTo>
                  <a:cubicBezTo>
                    <a:pt x="218" y="158"/>
                    <a:pt x="219" y="160"/>
                    <a:pt x="219" y="162"/>
                  </a:cubicBezTo>
                  <a:cubicBezTo>
                    <a:pt x="217" y="164"/>
                    <a:pt x="215" y="166"/>
                    <a:pt x="213" y="168"/>
                  </a:cubicBezTo>
                  <a:cubicBezTo>
                    <a:pt x="212" y="169"/>
                    <a:pt x="211" y="171"/>
                    <a:pt x="210" y="172"/>
                  </a:cubicBezTo>
                  <a:cubicBezTo>
                    <a:pt x="210" y="171"/>
                    <a:pt x="210" y="170"/>
                    <a:pt x="211" y="169"/>
                  </a:cubicBezTo>
                  <a:close/>
                  <a:moveTo>
                    <a:pt x="225" y="155"/>
                  </a:moveTo>
                  <a:cubicBezTo>
                    <a:pt x="222" y="133"/>
                    <a:pt x="213" y="113"/>
                    <a:pt x="199" y="97"/>
                  </a:cubicBezTo>
                  <a:cubicBezTo>
                    <a:pt x="191" y="89"/>
                    <a:pt x="181" y="82"/>
                    <a:pt x="172" y="78"/>
                  </a:cubicBezTo>
                  <a:cubicBezTo>
                    <a:pt x="171" y="77"/>
                    <a:pt x="170" y="76"/>
                    <a:pt x="168" y="76"/>
                  </a:cubicBezTo>
                  <a:cubicBezTo>
                    <a:pt x="192" y="82"/>
                    <a:pt x="213" y="97"/>
                    <a:pt x="225" y="117"/>
                  </a:cubicBezTo>
                  <a:cubicBezTo>
                    <a:pt x="230" y="124"/>
                    <a:pt x="234" y="134"/>
                    <a:pt x="235" y="145"/>
                  </a:cubicBezTo>
                  <a:cubicBezTo>
                    <a:pt x="232" y="148"/>
                    <a:pt x="228" y="151"/>
                    <a:pt x="225" y="155"/>
                  </a:cubicBezTo>
                  <a:close/>
                  <a:moveTo>
                    <a:pt x="91" y="86"/>
                  </a:moveTo>
                  <a:cubicBezTo>
                    <a:pt x="78" y="95"/>
                    <a:pt x="70" y="106"/>
                    <a:pt x="64" y="119"/>
                  </a:cubicBezTo>
                  <a:cubicBezTo>
                    <a:pt x="65" y="110"/>
                    <a:pt x="67" y="101"/>
                    <a:pt x="71" y="92"/>
                  </a:cubicBezTo>
                  <a:cubicBezTo>
                    <a:pt x="77" y="91"/>
                    <a:pt x="82" y="89"/>
                    <a:pt x="88" y="87"/>
                  </a:cubicBezTo>
                  <a:cubicBezTo>
                    <a:pt x="89" y="86"/>
                    <a:pt x="90" y="86"/>
                    <a:pt x="92" y="86"/>
                  </a:cubicBezTo>
                  <a:cubicBezTo>
                    <a:pt x="91" y="86"/>
                    <a:pt x="91" y="86"/>
                    <a:pt x="91" y="86"/>
                  </a:cubicBezTo>
                  <a:close/>
                  <a:moveTo>
                    <a:pt x="73" y="118"/>
                  </a:moveTo>
                  <a:cubicBezTo>
                    <a:pt x="67" y="135"/>
                    <a:pt x="67" y="152"/>
                    <a:pt x="73" y="168"/>
                  </a:cubicBezTo>
                  <a:cubicBezTo>
                    <a:pt x="73" y="168"/>
                    <a:pt x="73" y="168"/>
                    <a:pt x="73" y="168"/>
                  </a:cubicBezTo>
                  <a:cubicBezTo>
                    <a:pt x="68" y="158"/>
                    <a:pt x="65" y="148"/>
                    <a:pt x="64" y="137"/>
                  </a:cubicBezTo>
                  <a:cubicBezTo>
                    <a:pt x="67" y="130"/>
                    <a:pt x="69" y="124"/>
                    <a:pt x="73" y="118"/>
                  </a:cubicBezTo>
                  <a:close/>
                  <a:moveTo>
                    <a:pt x="90" y="203"/>
                  </a:moveTo>
                  <a:cubicBezTo>
                    <a:pt x="89" y="200"/>
                    <a:pt x="87" y="197"/>
                    <a:pt x="86" y="194"/>
                  </a:cubicBezTo>
                  <a:cubicBezTo>
                    <a:pt x="90" y="198"/>
                    <a:pt x="95" y="201"/>
                    <a:pt x="100" y="204"/>
                  </a:cubicBezTo>
                  <a:cubicBezTo>
                    <a:pt x="114" y="216"/>
                    <a:pt x="129" y="220"/>
                    <a:pt x="146" y="221"/>
                  </a:cubicBezTo>
                  <a:cubicBezTo>
                    <a:pt x="138" y="223"/>
                    <a:pt x="129" y="224"/>
                    <a:pt x="121" y="224"/>
                  </a:cubicBezTo>
                  <a:cubicBezTo>
                    <a:pt x="113" y="224"/>
                    <a:pt x="106" y="223"/>
                    <a:pt x="98" y="221"/>
                  </a:cubicBezTo>
                  <a:cubicBezTo>
                    <a:pt x="96" y="215"/>
                    <a:pt x="93" y="209"/>
                    <a:pt x="90" y="203"/>
                  </a:cubicBezTo>
                  <a:close/>
                  <a:moveTo>
                    <a:pt x="182" y="222"/>
                  </a:moveTo>
                  <a:cubicBezTo>
                    <a:pt x="182" y="222"/>
                    <a:pt x="182" y="222"/>
                    <a:pt x="182" y="222"/>
                  </a:cubicBezTo>
                  <a:cubicBezTo>
                    <a:pt x="186" y="222"/>
                    <a:pt x="191" y="222"/>
                    <a:pt x="195" y="222"/>
                  </a:cubicBezTo>
                  <a:cubicBezTo>
                    <a:pt x="186" y="231"/>
                    <a:pt x="173" y="238"/>
                    <a:pt x="157" y="242"/>
                  </a:cubicBezTo>
                  <a:cubicBezTo>
                    <a:pt x="152" y="243"/>
                    <a:pt x="147" y="243"/>
                    <a:pt x="142" y="244"/>
                  </a:cubicBezTo>
                  <a:cubicBezTo>
                    <a:pt x="156" y="241"/>
                    <a:pt x="170" y="233"/>
                    <a:pt x="182" y="222"/>
                  </a:cubicBezTo>
                  <a:close/>
                  <a:moveTo>
                    <a:pt x="145" y="69"/>
                  </a:moveTo>
                  <a:cubicBezTo>
                    <a:pt x="144" y="69"/>
                    <a:pt x="143" y="69"/>
                    <a:pt x="143" y="69"/>
                  </a:cubicBezTo>
                  <a:cubicBezTo>
                    <a:pt x="131" y="69"/>
                    <a:pt x="121" y="71"/>
                    <a:pt x="112" y="75"/>
                  </a:cubicBezTo>
                  <a:cubicBezTo>
                    <a:pt x="109" y="75"/>
                    <a:pt x="107" y="76"/>
                    <a:pt x="104" y="77"/>
                  </a:cubicBezTo>
                  <a:cubicBezTo>
                    <a:pt x="113" y="70"/>
                    <a:pt x="123" y="64"/>
                    <a:pt x="133" y="61"/>
                  </a:cubicBezTo>
                  <a:cubicBezTo>
                    <a:pt x="137" y="64"/>
                    <a:pt x="141" y="66"/>
                    <a:pt x="145" y="69"/>
                  </a:cubicBezTo>
                  <a:close/>
                  <a:moveTo>
                    <a:pt x="98" y="79"/>
                  </a:moveTo>
                  <a:cubicBezTo>
                    <a:pt x="94" y="80"/>
                    <a:pt x="90" y="81"/>
                    <a:pt x="86" y="83"/>
                  </a:cubicBezTo>
                  <a:cubicBezTo>
                    <a:pt x="82" y="84"/>
                    <a:pt x="78" y="86"/>
                    <a:pt x="74" y="87"/>
                  </a:cubicBezTo>
                  <a:cubicBezTo>
                    <a:pt x="74" y="86"/>
                    <a:pt x="75" y="85"/>
                    <a:pt x="75" y="84"/>
                  </a:cubicBezTo>
                  <a:cubicBezTo>
                    <a:pt x="85" y="67"/>
                    <a:pt x="101" y="55"/>
                    <a:pt x="121" y="50"/>
                  </a:cubicBezTo>
                  <a:cubicBezTo>
                    <a:pt x="124" y="53"/>
                    <a:pt x="127" y="56"/>
                    <a:pt x="130" y="59"/>
                  </a:cubicBezTo>
                  <a:cubicBezTo>
                    <a:pt x="119" y="63"/>
                    <a:pt x="108" y="70"/>
                    <a:pt x="98" y="79"/>
                  </a:cubicBezTo>
                  <a:close/>
                  <a:moveTo>
                    <a:pt x="71" y="82"/>
                  </a:moveTo>
                  <a:cubicBezTo>
                    <a:pt x="70" y="84"/>
                    <a:pt x="69" y="86"/>
                    <a:pt x="68" y="89"/>
                  </a:cubicBezTo>
                  <a:cubicBezTo>
                    <a:pt x="65" y="90"/>
                    <a:pt x="62" y="90"/>
                    <a:pt x="59" y="91"/>
                  </a:cubicBezTo>
                  <a:cubicBezTo>
                    <a:pt x="64" y="84"/>
                    <a:pt x="68" y="76"/>
                    <a:pt x="74" y="69"/>
                  </a:cubicBezTo>
                  <a:cubicBezTo>
                    <a:pt x="84" y="54"/>
                    <a:pt x="95" y="37"/>
                    <a:pt x="102" y="19"/>
                  </a:cubicBezTo>
                  <a:cubicBezTo>
                    <a:pt x="105" y="30"/>
                    <a:pt x="110" y="39"/>
                    <a:pt x="117" y="47"/>
                  </a:cubicBezTo>
                  <a:cubicBezTo>
                    <a:pt x="97" y="52"/>
                    <a:pt x="82" y="64"/>
                    <a:pt x="71" y="82"/>
                  </a:cubicBezTo>
                  <a:close/>
                  <a:moveTo>
                    <a:pt x="66" y="94"/>
                  </a:moveTo>
                  <a:cubicBezTo>
                    <a:pt x="61" y="105"/>
                    <a:pt x="59" y="117"/>
                    <a:pt x="60" y="129"/>
                  </a:cubicBezTo>
                  <a:cubicBezTo>
                    <a:pt x="58" y="134"/>
                    <a:pt x="56" y="139"/>
                    <a:pt x="54" y="144"/>
                  </a:cubicBezTo>
                  <a:cubicBezTo>
                    <a:pt x="51" y="152"/>
                    <a:pt x="48" y="160"/>
                    <a:pt x="45" y="167"/>
                  </a:cubicBezTo>
                  <a:cubicBezTo>
                    <a:pt x="43" y="162"/>
                    <a:pt x="42" y="156"/>
                    <a:pt x="42" y="149"/>
                  </a:cubicBezTo>
                  <a:cubicBezTo>
                    <a:pt x="40" y="129"/>
                    <a:pt x="47" y="112"/>
                    <a:pt x="56" y="96"/>
                  </a:cubicBezTo>
                  <a:cubicBezTo>
                    <a:pt x="59" y="95"/>
                    <a:pt x="63" y="95"/>
                    <a:pt x="66" y="94"/>
                  </a:cubicBezTo>
                  <a:close/>
                  <a:moveTo>
                    <a:pt x="35" y="138"/>
                  </a:moveTo>
                  <a:cubicBezTo>
                    <a:pt x="30" y="122"/>
                    <a:pt x="25" y="105"/>
                    <a:pt x="17" y="90"/>
                  </a:cubicBezTo>
                  <a:cubicBezTo>
                    <a:pt x="26" y="95"/>
                    <a:pt x="35" y="98"/>
                    <a:pt x="46" y="98"/>
                  </a:cubicBezTo>
                  <a:cubicBezTo>
                    <a:pt x="46" y="98"/>
                    <a:pt x="47" y="98"/>
                    <a:pt x="47" y="98"/>
                  </a:cubicBezTo>
                  <a:cubicBezTo>
                    <a:pt x="40" y="110"/>
                    <a:pt x="36" y="124"/>
                    <a:pt x="35" y="138"/>
                  </a:cubicBezTo>
                  <a:close/>
                  <a:moveTo>
                    <a:pt x="97" y="228"/>
                  </a:moveTo>
                  <a:cubicBezTo>
                    <a:pt x="98" y="230"/>
                    <a:pt x="99" y="233"/>
                    <a:pt x="99" y="235"/>
                  </a:cubicBezTo>
                  <a:cubicBezTo>
                    <a:pt x="96" y="233"/>
                    <a:pt x="92" y="232"/>
                    <a:pt x="88" y="230"/>
                  </a:cubicBezTo>
                  <a:cubicBezTo>
                    <a:pt x="84" y="228"/>
                    <a:pt x="81" y="225"/>
                    <a:pt x="77" y="223"/>
                  </a:cubicBezTo>
                  <a:cubicBezTo>
                    <a:pt x="74" y="220"/>
                    <a:pt x="71" y="217"/>
                    <a:pt x="68" y="215"/>
                  </a:cubicBezTo>
                  <a:cubicBezTo>
                    <a:pt x="76" y="221"/>
                    <a:pt x="86" y="226"/>
                    <a:pt x="97" y="228"/>
                  </a:cubicBezTo>
                  <a:close/>
                  <a:moveTo>
                    <a:pt x="223" y="91"/>
                  </a:moveTo>
                  <a:cubicBezTo>
                    <a:pt x="223" y="90"/>
                    <a:pt x="222" y="89"/>
                    <a:pt x="221" y="88"/>
                  </a:cubicBezTo>
                  <a:cubicBezTo>
                    <a:pt x="223" y="90"/>
                    <a:pt x="224" y="91"/>
                    <a:pt x="226" y="93"/>
                  </a:cubicBezTo>
                  <a:cubicBezTo>
                    <a:pt x="240" y="106"/>
                    <a:pt x="256" y="120"/>
                    <a:pt x="273" y="130"/>
                  </a:cubicBezTo>
                  <a:cubicBezTo>
                    <a:pt x="261" y="130"/>
                    <a:pt x="250" y="133"/>
                    <a:pt x="240" y="141"/>
                  </a:cubicBezTo>
                  <a:cubicBezTo>
                    <a:pt x="239" y="123"/>
                    <a:pt x="235" y="106"/>
                    <a:pt x="223" y="91"/>
                  </a:cubicBezTo>
                  <a:close/>
                  <a:moveTo>
                    <a:pt x="157" y="54"/>
                  </a:moveTo>
                  <a:cubicBezTo>
                    <a:pt x="151" y="54"/>
                    <a:pt x="145" y="55"/>
                    <a:pt x="139" y="56"/>
                  </a:cubicBezTo>
                  <a:cubicBezTo>
                    <a:pt x="135" y="54"/>
                    <a:pt x="132" y="51"/>
                    <a:pt x="129" y="49"/>
                  </a:cubicBezTo>
                  <a:cubicBezTo>
                    <a:pt x="133" y="48"/>
                    <a:pt x="138" y="48"/>
                    <a:pt x="142" y="48"/>
                  </a:cubicBezTo>
                  <a:cubicBezTo>
                    <a:pt x="145" y="48"/>
                    <a:pt x="148" y="48"/>
                    <a:pt x="151" y="48"/>
                  </a:cubicBezTo>
                  <a:cubicBezTo>
                    <a:pt x="164" y="49"/>
                    <a:pt x="176" y="54"/>
                    <a:pt x="186" y="60"/>
                  </a:cubicBezTo>
                  <a:cubicBezTo>
                    <a:pt x="176" y="55"/>
                    <a:pt x="166" y="54"/>
                    <a:pt x="157" y="54"/>
                  </a:cubicBezTo>
                  <a:close/>
                  <a:moveTo>
                    <a:pt x="43" y="184"/>
                  </a:moveTo>
                  <a:cubicBezTo>
                    <a:pt x="44" y="185"/>
                    <a:pt x="45" y="187"/>
                    <a:pt x="46" y="189"/>
                  </a:cubicBezTo>
                  <a:cubicBezTo>
                    <a:pt x="51" y="201"/>
                    <a:pt x="58" y="211"/>
                    <a:pt x="67" y="220"/>
                  </a:cubicBezTo>
                  <a:cubicBezTo>
                    <a:pt x="52" y="213"/>
                    <a:pt x="36" y="206"/>
                    <a:pt x="19" y="202"/>
                  </a:cubicBezTo>
                  <a:cubicBezTo>
                    <a:pt x="23" y="200"/>
                    <a:pt x="27" y="198"/>
                    <a:pt x="30" y="196"/>
                  </a:cubicBezTo>
                  <a:cubicBezTo>
                    <a:pt x="35" y="193"/>
                    <a:pt x="39" y="189"/>
                    <a:pt x="43" y="184"/>
                  </a:cubicBezTo>
                  <a:close/>
                  <a:moveTo>
                    <a:pt x="201" y="64"/>
                  </a:moveTo>
                  <a:cubicBezTo>
                    <a:pt x="188" y="55"/>
                    <a:pt x="175" y="48"/>
                    <a:pt x="158" y="45"/>
                  </a:cubicBezTo>
                  <a:cubicBezTo>
                    <a:pt x="177" y="43"/>
                    <a:pt x="195" y="41"/>
                    <a:pt x="213" y="34"/>
                  </a:cubicBezTo>
                  <a:cubicBezTo>
                    <a:pt x="206" y="43"/>
                    <a:pt x="202" y="53"/>
                    <a:pt x="201" y="6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9">
              <a:extLst>
                <a:ext uri="{FF2B5EF4-FFF2-40B4-BE49-F238E27FC236}">
                  <a16:creationId xmlns:a16="http://schemas.microsoft.com/office/drawing/2014/main" id="{7F1F0A93-6D3A-9740-8B28-262894713A61}"/>
                </a:ext>
              </a:extLst>
            </p:cNvPr>
            <p:cNvSpPr>
              <a:spLocks noEditPoints="1"/>
            </p:cNvSpPr>
            <p:nvPr/>
          </p:nvSpPr>
          <p:spPr bwMode="auto">
            <a:xfrm>
              <a:off x="2391" y="459"/>
              <a:ext cx="38" cy="38"/>
            </a:xfrm>
            <a:custGeom>
              <a:avLst/>
              <a:gdLst>
                <a:gd name="T0" fmla="*/ 31 w 37"/>
                <a:gd name="T1" fmla="*/ 32 h 37"/>
                <a:gd name="T2" fmla="*/ 18 w 37"/>
                <a:gd name="T3" fmla="*/ 37 h 37"/>
                <a:gd name="T4" fmla="*/ 5 w 37"/>
                <a:gd name="T5" fmla="*/ 32 h 37"/>
                <a:gd name="T6" fmla="*/ 0 w 37"/>
                <a:gd name="T7" fmla="*/ 19 h 37"/>
                <a:gd name="T8" fmla="*/ 5 w 37"/>
                <a:gd name="T9" fmla="*/ 6 h 37"/>
                <a:gd name="T10" fmla="*/ 18 w 37"/>
                <a:gd name="T11" fmla="*/ 0 h 37"/>
                <a:gd name="T12" fmla="*/ 31 w 37"/>
                <a:gd name="T13" fmla="*/ 6 h 37"/>
                <a:gd name="T14" fmla="*/ 37 w 37"/>
                <a:gd name="T15" fmla="*/ 19 h 37"/>
                <a:gd name="T16" fmla="*/ 31 w 37"/>
                <a:gd name="T17" fmla="*/ 32 h 37"/>
                <a:gd name="T18" fmla="*/ 7 w 37"/>
                <a:gd name="T19" fmla="*/ 7 h 37"/>
                <a:gd name="T20" fmla="*/ 3 w 37"/>
                <a:gd name="T21" fmla="*/ 19 h 37"/>
                <a:gd name="T22" fmla="*/ 7 w 37"/>
                <a:gd name="T23" fmla="*/ 30 h 37"/>
                <a:gd name="T24" fmla="*/ 18 w 37"/>
                <a:gd name="T25" fmla="*/ 35 h 37"/>
                <a:gd name="T26" fmla="*/ 30 w 37"/>
                <a:gd name="T27" fmla="*/ 30 h 37"/>
                <a:gd name="T28" fmla="*/ 34 w 37"/>
                <a:gd name="T29" fmla="*/ 19 h 37"/>
                <a:gd name="T30" fmla="*/ 30 w 37"/>
                <a:gd name="T31" fmla="*/ 7 h 37"/>
                <a:gd name="T32" fmla="*/ 18 w 37"/>
                <a:gd name="T33" fmla="*/ 3 h 37"/>
                <a:gd name="T34" fmla="*/ 7 w 37"/>
                <a:gd name="T35" fmla="*/ 7 h 37"/>
                <a:gd name="T36" fmla="*/ 18 w 37"/>
                <a:gd name="T37" fmla="*/ 9 h 37"/>
                <a:gd name="T38" fmla="*/ 24 w 37"/>
                <a:gd name="T39" fmla="*/ 9 h 37"/>
                <a:gd name="T40" fmla="*/ 27 w 37"/>
                <a:gd name="T41" fmla="*/ 14 h 37"/>
                <a:gd name="T42" fmla="*/ 25 w 37"/>
                <a:gd name="T43" fmla="*/ 18 h 37"/>
                <a:gd name="T44" fmla="*/ 22 w 37"/>
                <a:gd name="T45" fmla="*/ 19 h 37"/>
                <a:gd name="T46" fmla="*/ 25 w 37"/>
                <a:gd name="T47" fmla="*/ 21 h 37"/>
                <a:gd name="T48" fmla="*/ 26 w 37"/>
                <a:gd name="T49" fmla="*/ 24 h 37"/>
                <a:gd name="T50" fmla="*/ 26 w 37"/>
                <a:gd name="T51" fmla="*/ 26 h 37"/>
                <a:gd name="T52" fmla="*/ 26 w 37"/>
                <a:gd name="T53" fmla="*/ 27 h 37"/>
                <a:gd name="T54" fmla="*/ 27 w 37"/>
                <a:gd name="T55" fmla="*/ 29 h 37"/>
                <a:gd name="T56" fmla="*/ 27 w 37"/>
                <a:gd name="T57" fmla="*/ 29 h 37"/>
                <a:gd name="T58" fmla="*/ 23 w 37"/>
                <a:gd name="T59" fmla="*/ 29 h 37"/>
                <a:gd name="T60" fmla="*/ 23 w 37"/>
                <a:gd name="T61" fmla="*/ 29 h 37"/>
                <a:gd name="T62" fmla="*/ 23 w 37"/>
                <a:gd name="T63" fmla="*/ 28 h 37"/>
                <a:gd name="T64" fmla="*/ 23 w 37"/>
                <a:gd name="T65" fmla="*/ 28 h 37"/>
                <a:gd name="T66" fmla="*/ 23 w 37"/>
                <a:gd name="T67" fmla="*/ 26 h 37"/>
                <a:gd name="T68" fmla="*/ 21 w 37"/>
                <a:gd name="T69" fmla="*/ 21 h 37"/>
                <a:gd name="T70" fmla="*/ 17 w 37"/>
                <a:gd name="T71" fmla="*/ 21 h 37"/>
                <a:gd name="T72" fmla="*/ 15 w 37"/>
                <a:gd name="T73" fmla="*/ 21 h 37"/>
                <a:gd name="T74" fmla="*/ 15 w 37"/>
                <a:gd name="T75" fmla="*/ 29 h 37"/>
                <a:gd name="T76" fmla="*/ 11 w 37"/>
                <a:gd name="T77" fmla="*/ 29 h 37"/>
                <a:gd name="T78" fmla="*/ 11 w 37"/>
                <a:gd name="T79" fmla="*/ 9 h 37"/>
                <a:gd name="T80" fmla="*/ 18 w 37"/>
                <a:gd name="T81" fmla="*/ 9 h 37"/>
                <a:gd name="T82" fmla="*/ 22 w 37"/>
                <a:gd name="T83" fmla="*/ 12 h 37"/>
                <a:gd name="T84" fmla="*/ 18 w 37"/>
                <a:gd name="T85" fmla="*/ 11 h 37"/>
                <a:gd name="T86" fmla="*/ 15 w 37"/>
                <a:gd name="T87" fmla="*/ 11 h 37"/>
                <a:gd name="T88" fmla="*/ 15 w 37"/>
                <a:gd name="T89" fmla="*/ 18 h 37"/>
                <a:gd name="T90" fmla="*/ 18 w 37"/>
                <a:gd name="T91" fmla="*/ 18 h 37"/>
                <a:gd name="T92" fmla="*/ 21 w 37"/>
                <a:gd name="T93" fmla="*/ 18 h 37"/>
                <a:gd name="T94" fmla="*/ 23 w 37"/>
                <a:gd name="T95" fmla="*/ 15 h 37"/>
                <a:gd name="T96" fmla="*/ 22 w 37"/>
                <a:gd name="T97" fmla="*/ 1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 h="37">
                  <a:moveTo>
                    <a:pt x="31" y="32"/>
                  </a:moveTo>
                  <a:cubicBezTo>
                    <a:pt x="28" y="35"/>
                    <a:pt x="24" y="37"/>
                    <a:pt x="18" y="37"/>
                  </a:cubicBezTo>
                  <a:cubicBezTo>
                    <a:pt x="13" y="37"/>
                    <a:pt x="9" y="35"/>
                    <a:pt x="5" y="32"/>
                  </a:cubicBezTo>
                  <a:cubicBezTo>
                    <a:pt x="2" y="28"/>
                    <a:pt x="0" y="24"/>
                    <a:pt x="0" y="19"/>
                  </a:cubicBezTo>
                  <a:cubicBezTo>
                    <a:pt x="0" y="14"/>
                    <a:pt x="2" y="9"/>
                    <a:pt x="5" y="6"/>
                  </a:cubicBezTo>
                  <a:cubicBezTo>
                    <a:pt x="9" y="2"/>
                    <a:pt x="13" y="0"/>
                    <a:pt x="18" y="0"/>
                  </a:cubicBezTo>
                  <a:cubicBezTo>
                    <a:pt x="24" y="0"/>
                    <a:pt x="28" y="2"/>
                    <a:pt x="31" y="6"/>
                  </a:cubicBezTo>
                  <a:cubicBezTo>
                    <a:pt x="35" y="9"/>
                    <a:pt x="37" y="14"/>
                    <a:pt x="37" y="19"/>
                  </a:cubicBezTo>
                  <a:cubicBezTo>
                    <a:pt x="37" y="24"/>
                    <a:pt x="35" y="28"/>
                    <a:pt x="31" y="32"/>
                  </a:cubicBezTo>
                  <a:close/>
                  <a:moveTo>
                    <a:pt x="7" y="7"/>
                  </a:moveTo>
                  <a:cubicBezTo>
                    <a:pt x="4" y="11"/>
                    <a:pt x="3" y="14"/>
                    <a:pt x="3" y="19"/>
                  </a:cubicBezTo>
                  <a:cubicBezTo>
                    <a:pt x="3" y="23"/>
                    <a:pt x="4" y="27"/>
                    <a:pt x="7" y="30"/>
                  </a:cubicBezTo>
                  <a:cubicBezTo>
                    <a:pt x="10" y="33"/>
                    <a:pt x="14" y="35"/>
                    <a:pt x="18" y="35"/>
                  </a:cubicBezTo>
                  <a:cubicBezTo>
                    <a:pt x="23" y="35"/>
                    <a:pt x="27" y="33"/>
                    <a:pt x="30" y="30"/>
                  </a:cubicBezTo>
                  <a:cubicBezTo>
                    <a:pt x="33" y="27"/>
                    <a:pt x="34" y="23"/>
                    <a:pt x="34" y="19"/>
                  </a:cubicBezTo>
                  <a:cubicBezTo>
                    <a:pt x="34" y="14"/>
                    <a:pt x="33" y="11"/>
                    <a:pt x="30" y="7"/>
                  </a:cubicBezTo>
                  <a:cubicBezTo>
                    <a:pt x="27" y="4"/>
                    <a:pt x="23" y="3"/>
                    <a:pt x="18" y="3"/>
                  </a:cubicBezTo>
                  <a:cubicBezTo>
                    <a:pt x="14" y="3"/>
                    <a:pt x="10" y="4"/>
                    <a:pt x="7" y="7"/>
                  </a:cubicBezTo>
                  <a:close/>
                  <a:moveTo>
                    <a:pt x="18" y="9"/>
                  </a:moveTo>
                  <a:cubicBezTo>
                    <a:pt x="21" y="9"/>
                    <a:pt x="22" y="9"/>
                    <a:pt x="24" y="9"/>
                  </a:cubicBezTo>
                  <a:cubicBezTo>
                    <a:pt x="26" y="10"/>
                    <a:pt x="27" y="12"/>
                    <a:pt x="27" y="14"/>
                  </a:cubicBezTo>
                  <a:cubicBezTo>
                    <a:pt x="27" y="16"/>
                    <a:pt x="26" y="18"/>
                    <a:pt x="25" y="18"/>
                  </a:cubicBezTo>
                  <a:cubicBezTo>
                    <a:pt x="24" y="19"/>
                    <a:pt x="23" y="19"/>
                    <a:pt x="22" y="19"/>
                  </a:cubicBezTo>
                  <a:cubicBezTo>
                    <a:pt x="23" y="20"/>
                    <a:pt x="25" y="20"/>
                    <a:pt x="25" y="21"/>
                  </a:cubicBezTo>
                  <a:cubicBezTo>
                    <a:pt x="26" y="22"/>
                    <a:pt x="26" y="23"/>
                    <a:pt x="26" y="24"/>
                  </a:cubicBezTo>
                  <a:cubicBezTo>
                    <a:pt x="26" y="26"/>
                    <a:pt x="26" y="26"/>
                    <a:pt x="26" y="26"/>
                  </a:cubicBezTo>
                  <a:cubicBezTo>
                    <a:pt x="26" y="26"/>
                    <a:pt x="26" y="27"/>
                    <a:pt x="26" y="27"/>
                  </a:cubicBezTo>
                  <a:cubicBezTo>
                    <a:pt x="26" y="28"/>
                    <a:pt x="27" y="28"/>
                    <a:pt x="27" y="29"/>
                  </a:cubicBezTo>
                  <a:cubicBezTo>
                    <a:pt x="27" y="29"/>
                    <a:pt x="27" y="29"/>
                    <a:pt x="27" y="29"/>
                  </a:cubicBezTo>
                  <a:cubicBezTo>
                    <a:pt x="23" y="29"/>
                    <a:pt x="23" y="29"/>
                    <a:pt x="23" y="29"/>
                  </a:cubicBezTo>
                  <a:cubicBezTo>
                    <a:pt x="23" y="29"/>
                    <a:pt x="23" y="29"/>
                    <a:pt x="23" y="29"/>
                  </a:cubicBezTo>
                  <a:cubicBezTo>
                    <a:pt x="23" y="29"/>
                    <a:pt x="23" y="28"/>
                    <a:pt x="23" y="28"/>
                  </a:cubicBezTo>
                  <a:cubicBezTo>
                    <a:pt x="23" y="28"/>
                    <a:pt x="23" y="28"/>
                    <a:pt x="23" y="28"/>
                  </a:cubicBezTo>
                  <a:cubicBezTo>
                    <a:pt x="23" y="26"/>
                    <a:pt x="23" y="26"/>
                    <a:pt x="23" y="26"/>
                  </a:cubicBezTo>
                  <a:cubicBezTo>
                    <a:pt x="23" y="24"/>
                    <a:pt x="23" y="22"/>
                    <a:pt x="21" y="21"/>
                  </a:cubicBezTo>
                  <a:cubicBezTo>
                    <a:pt x="21" y="21"/>
                    <a:pt x="19" y="21"/>
                    <a:pt x="17" y="21"/>
                  </a:cubicBezTo>
                  <a:cubicBezTo>
                    <a:pt x="15" y="21"/>
                    <a:pt x="15" y="21"/>
                    <a:pt x="15" y="21"/>
                  </a:cubicBezTo>
                  <a:cubicBezTo>
                    <a:pt x="15" y="29"/>
                    <a:pt x="15" y="29"/>
                    <a:pt x="15" y="29"/>
                  </a:cubicBezTo>
                  <a:cubicBezTo>
                    <a:pt x="11" y="29"/>
                    <a:pt x="11" y="29"/>
                    <a:pt x="11" y="29"/>
                  </a:cubicBezTo>
                  <a:cubicBezTo>
                    <a:pt x="11" y="9"/>
                    <a:pt x="11" y="9"/>
                    <a:pt x="11" y="9"/>
                  </a:cubicBezTo>
                  <a:lnTo>
                    <a:pt x="18" y="9"/>
                  </a:lnTo>
                  <a:close/>
                  <a:moveTo>
                    <a:pt x="22" y="12"/>
                  </a:moveTo>
                  <a:cubicBezTo>
                    <a:pt x="21" y="11"/>
                    <a:pt x="20" y="11"/>
                    <a:pt x="18" y="11"/>
                  </a:cubicBezTo>
                  <a:cubicBezTo>
                    <a:pt x="15" y="11"/>
                    <a:pt x="15" y="11"/>
                    <a:pt x="15" y="11"/>
                  </a:cubicBezTo>
                  <a:cubicBezTo>
                    <a:pt x="15" y="18"/>
                    <a:pt x="15" y="18"/>
                    <a:pt x="15" y="18"/>
                  </a:cubicBezTo>
                  <a:cubicBezTo>
                    <a:pt x="18" y="18"/>
                    <a:pt x="18" y="18"/>
                    <a:pt x="18" y="18"/>
                  </a:cubicBezTo>
                  <a:cubicBezTo>
                    <a:pt x="19" y="18"/>
                    <a:pt x="20" y="18"/>
                    <a:pt x="21" y="18"/>
                  </a:cubicBezTo>
                  <a:cubicBezTo>
                    <a:pt x="23" y="17"/>
                    <a:pt x="23" y="16"/>
                    <a:pt x="23" y="15"/>
                  </a:cubicBezTo>
                  <a:cubicBezTo>
                    <a:pt x="23" y="13"/>
                    <a:pt x="23" y="12"/>
                    <a:pt x="22"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0">
              <a:extLst>
                <a:ext uri="{FF2B5EF4-FFF2-40B4-BE49-F238E27FC236}">
                  <a16:creationId xmlns:a16="http://schemas.microsoft.com/office/drawing/2014/main" id="{5BA9C611-F829-3544-A47E-D1C154523334}"/>
                </a:ext>
              </a:extLst>
            </p:cNvPr>
            <p:cNvSpPr>
              <a:spLocks/>
            </p:cNvSpPr>
            <p:nvPr/>
          </p:nvSpPr>
          <p:spPr bwMode="auto">
            <a:xfrm>
              <a:off x="361" y="452"/>
              <a:ext cx="123" cy="169"/>
            </a:xfrm>
            <a:custGeom>
              <a:avLst/>
              <a:gdLst>
                <a:gd name="T0" fmla="*/ 33 w 121"/>
                <a:gd name="T1" fmla="*/ 112 h 166"/>
                <a:gd name="T2" fmla="*/ 63 w 121"/>
                <a:gd name="T3" fmla="*/ 139 h 166"/>
                <a:gd name="T4" fmla="*/ 88 w 121"/>
                <a:gd name="T5" fmla="*/ 122 h 166"/>
                <a:gd name="T6" fmla="*/ 5 w 121"/>
                <a:gd name="T7" fmla="*/ 47 h 166"/>
                <a:gd name="T8" fmla="*/ 62 w 121"/>
                <a:gd name="T9" fmla="*/ 0 h 166"/>
                <a:gd name="T10" fmla="*/ 119 w 121"/>
                <a:gd name="T11" fmla="*/ 43 h 166"/>
                <a:gd name="T12" fmla="*/ 88 w 121"/>
                <a:gd name="T13" fmla="*/ 50 h 166"/>
                <a:gd name="T14" fmla="*/ 62 w 121"/>
                <a:gd name="T15" fmla="*/ 27 h 166"/>
                <a:gd name="T16" fmla="*/ 38 w 121"/>
                <a:gd name="T17" fmla="*/ 44 h 166"/>
                <a:gd name="T18" fmla="*/ 121 w 121"/>
                <a:gd name="T19" fmla="*/ 118 h 166"/>
                <a:gd name="T20" fmla="*/ 62 w 121"/>
                <a:gd name="T21" fmla="*/ 166 h 166"/>
                <a:gd name="T22" fmla="*/ 1 w 121"/>
                <a:gd name="T23" fmla="*/ 119 h 166"/>
                <a:gd name="T24" fmla="*/ 33 w 121"/>
                <a:gd name="T25"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66">
                  <a:moveTo>
                    <a:pt x="33" y="112"/>
                  </a:moveTo>
                  <a:cubicBezTo>
                    <a:pt x="33" y="132"/>
                    <a:pt x="47" y="139"/>
                    <a:pt x="63" y="139"/>
                  </a:cubicBezTo>
                  <a:cubicBezTo>
                    <a:pt x="78" y="139"/>
                    <a:pt x="88" y="133"/>
                    <a:pt x="88" y="122"/>
                  </a:cubicBezTo>
                  <a:cubicBezTo>
                    <a:pt x="88" y="91"/>
                    <a:pt x="5" y="105"/>
                    <a:pt x="5" y="47"/>
                  </a:cubicBezTo>
                  <a:cubicBezTo>
                    <a:pt x="5" y="17"/>
                    <a:pt x="28" y="0"/>
                    <a:pt x="62" y="0"/>
                  </a:cubicBezTo>
                  <a:cubicBezTo>
                    <a:pt x="98" y="0"/>
                    <a:pt x="121" y="18"/>
                    <a:pt x="119" y="43"/>
                  </a:cubicBezTo>
                  <a:cubicBezTo>
                    <a:pt x="88" y="50"/>
                    <a:pt x="88" y="50"/>
                    <a:pt x="88" y="50"/>
                  </a:cubicBezTo>
                  <a:cubicBezTo>
                    <a:pt x="87" y="38"/>
                    <a:pt x="82" y="27"/>
                    <a:pt x="62" y="27"/>
                  </a:cubicBezTo>
                  <a:cubicBezTo>
                    <a:pt x="46" y="27"/>
                    <a:pt x="38" y="34"/>
                    <a:pt x="38" y="44"/>
                  </a:cubicBezTo>
                  <a:cubicBezTo>
                    <a:pt x="38" y="76"/>
                    <a:pt x="121" y="62"/>
                    <a:pt x="121" y="118"/>
                  </a:cubicBezTo>
                  <a:cubicBezTo>
                    <a:pt x="121" y="145"/>
                    <a:pt x="101" y="166"/>
                    <a:pt x="62" y="166"/>
                  </a:cubicBezTo>
                  <a:cubicBezTo>
                    <a:pt x="21" y="166"/>
                    <a:pt x="0" y="142"/>
                    <a:pt x="1" y="119"/>
                  </a:cubicBezTo>
                  <a:lnTo>
                    <a:pt x="3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1">
              <a:extLst>
                <a:ext uri="{FF2B5EF4-FFF2-40B4-BE49-F238E27FC236}">
                  <a16:creationId xmlns:a16="http://schemas.microsoft.com/office/drawing/2014/main" id="{A661A4F1-586A-3A42-BFC2-9AD8200A4E58}"/>
                </a:ext>
              </a:extLst>
            </p:cNvPr>
            <p:cNvSpPr>
              <a:spLocks/>
            </p:cNvSpPr>
            <p:nvPr/>
          </p:nvSpPr>
          <p:spPr bwMode="auto">
            <a:xfrm>
              <a:off x="507" y="504"/>
              <a:ext cx="104" cy="117"/>
            </a:xfrm>
            <a:custGeom>
              <a:avLst/>
              <a:gdLst>
                <a:gd name="T0" fmla="*/ 0 w 102"/>
                <a:gd name="T1" fmla="*/ 0 h 115"/>
                <a:gd name="T2" fmla="*/ 30 w 102"/>
                <a:gd name="T3" fmla="*/ 0 h 115"/>
                <a:gd name="T4" fmla="*/ 30 w 102"/>
                <a:gd name="T5" fmla="*/ 68 h 115"/>
                <a:gd name="T6" fmla="*/ 44 w 102"/>
                <a:gd name="T7" fmla="*/ 89 h 115"/>
                <a:gd name="T8" fmla="*/ 72 w 102"/>
                <a:gd name="T9" fmla="*/ 56 h 115"/>
                <a:gd name="T10" fmla="*/ 72 w 102"/>
                <a:gd name="T11" fmla="*/ 0 h 115"/>
                <a:gd name="T12" fmla="*/ 102 w 102"/>
                <a:gd name="T13" fmla="*/ 0 h 115"/>
                <a:gd name="T14" fmla="*/ 102 w 102"/>
                <a:gd name="T15" fmla="*/ 112 h 115"/>
                <a:gd name="T16" fmla="*/ 74 w 102"/>
                <a:gd name="T17" fmla="*/ 112 h 115"/>
                <a:gd name="T18" fmla="*/ 73 w 102"/>
                <a:gd name="T19" fmla="*/ 93 h 115"/>
                <a:gd name="T20" fmla="*/ 36 w 102"/>
                <a:gd name="T21" fmla="*/ 115 h 115"/>
                <a:gd name="T22" fmla="*/ 0 w 102"/>
                <a:gd name="T23" fmla="*/ 76 h 115"/>
                <a:gd name="T24" fmla="*/ 0 w 10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15">
                  <a:moveTo>
                    <a:pt x="0" y="0"/>
                  </a:moveTo>
                  <a:cubicBezTo>
                    <a:pt x="30" y="0"/>
                    <a:pt x="30" y="0"/>
                    <a:pt x="30" y="0"/>
                  </a:cubicBezTo>
                  <a:cubicBezTo>
                    <a:pt x="30" y="68"/>
                    <a:pt x="30" y="68"/>
                    <a:pt x="30" y="68"/>
                  </a:cubicBezTo>
                  <a:cubicBezTo>
                    <a:pt x="30" y="83"/>
                    <a:pt x="35" y="89"/>
                    <a:pt x="44" y="89"/>
                  </a:cubicBezTo>
                  <a:cubicBezTo>
                    <a:pt x="62" y="89"/>
                    <a:pt x="69" y="65"/>
                    <a:pt x="72" y="56"/>
                  </a:cubicBezTo>
                  <a:cubicBezTo>
                    <a:pt x="72" y="0"/>
                    <a:pt x="72" y="0"/>
                    <a:pt x="72" y="0"/>
                  </a:cubicBezTo>
                  <a:cubicBezTo>
                    <a:pt x="102" y="0"/>
                    <a:pt x="102" y="0"/>
                    <a:pt x="102" y="0"/>
                  </a:cubicBezTo>
                  <a:cubicBezTo>
                    <a:pt x="102" y="112"/>
                    <a:pt x="102" y="112"/>
                    <a:pt x="102" y="112"/>
                  </a:cubicBezTo>
                  <a:cubicBezTo>
                    <a:pt x="74" y="112"/>
                    <a:pt x="74" y="112"/>
                    <a:pt x="74" y="112"/>
                  </a:cubicBezTo>
                  <a:cubicBezTo>
                    <a:pt x="73" y="93"/>
                    <a:pt x="73" y="93"/>
                    <a:pt x="73" y="93"/>
                  </a:cubicBezTo>
                  <a:cubicBezTo>
                    <a:pt x="70" y="100"/>
                    <a:pt x="60" y="115"/>
                    <a:pt x="36" y="115"/>
                  </a:cubicBezTo>
                  <a:cubicBezTo>
                    <a:pt x="18" y="115"/>
                    <a:pt x="0" y="107"/>
                    <a:pt x="0" y="7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22">
              <a:extLst>
                <a:ext uri="{FF2B5EF4-FFF2-40B4-BE49-F238E27FC236}">
                  <a16:creationId xmlns:a16="http://schemas.microsoft.com/office/drawing/2014/main" id="{B060EB06-4BC1-9E4D-97CF-764FE9AEDF9B}"/>
                </a:ext>
              </a:extLst>
            </p:cNvPr>
            <p:cNvSpPr>
              <a:spLocks/>
            </p:cNvSpPr>
            <p:nvPr/>
          </p:nvSpPr>
          <p:spPr bwMode="auto">
            <a:xfrm>
              <a:off x="641" y="501"/>
              <a:ext cx="102" cy="117"/>
            </a:xfrm>
            <a:custGeom>
              <a:avLst/>
              <a:gdLst>
                <a:gd name="T0" fmla="*/ 0 w 101"/>
                <a:gd name="T1" fmla="*/ 3 h 115"/>
                <a:gd name="T2" fmla="*/ 28 w 101"/>
                <a:gd name="T3" fmla="*/ 3 h 115"/>
                <a:gd name="T4" fmla="*/ 28 w 101"/>
                <a:gd name="T5" fmla="*/ 22 h 115"/>
                <a:gd name="T6" fmla="*/ 65 w 101"/>
                <a:gd name="T7" fmla="*/ 0 h 115"/>
                <a:gd name="T8" fmla="*/ 101 w 101"/>
                <a:gd name="T9" fmla="*/ 38 h 115"/>
                <a:gd name="T10" fmla="*/ 101 w 101"/>
                <a:gd name="T11" fmla="*/ 115 h 115"/>
                <a:gd name="T12" fmla="*/ 71 w 101"/>
                <a:gd name="T13" fmla="*/ 115 h 115"/>
                <a:gd name="T14" fmla="*/ 71 w 101"/>
                <a:gd name="T15" fmla="*/ 46 h 115"/>
                <a:gd name="T16" fmla="*/ 57 w 101"/>
                <a:gd name="T17" fmla="*/ 25 h 115"/>
                <a:gd name="T18" fmla="*/ 30 w 101"/>
                <a:gd name="T19" fmla="*/ 59 h 115"/>
                <a:gd name="T20" fmla="*/ 30 w 101"/>
                <a:gd name="T21" fmla="*/ 115 h 115"/>
                <a:gd name="T22" fmla="*/ 0 w 101"/>
                <a:gd name="T23" fmla="*/ 115 h 115"/>
                <a:gd name="T24" fmla="*/ 0 w 101"/>
                <a:gd name="T25"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115">
                  <a:moveTo>
                    <a:pt x="0" y="3"/>
                  </a:moveTo>
                  <a:cubicBezTo>
                    <a:pt x="28" y="3"/>
                    <a:pt x="28" y="3"/>
                    <a:pt x="28" y="3"/>
                  </a:cubicBezTo>
                  <a:cubicBezTo>
                    <a:pt x="28" y="22"/>
                    <a:pt x="28" y="22"/>
                    <a:pt x="28" y="22"/>
                  </a:cubicBezTo>
                  <a:cubicBezTo>
                    <a:pt x="31" y="15"/>
                    <a:pt x="41" y="0"/>
                    <a:pt x="65" y="0"/>
                  </a:cubicBezTo>
                  <a:cubicBezTo>
                    <a:pt x="84" y="0"/>
                    <a:pt x="101" y="7"/>
                    <a:pt x="101" y="38"/>
                  </a:cubicBezTo>
                  <a:cubicBezTo>
                    <a:pt x="101" y="115"/>
                    <a:pt x="101" y="115"/>
                    <a:pt x="101" y="115"/>
                  </a:cubicBezTo>
                  <a:cubicBezTo>
                    <a:pt x="71" y="115"/>
                    <a:pt x="71" y="115"/>
                    <a:pt x="71" y="115"/>
                  </a:cubicBezTo>
                  <a:cubicBezTo>
                    <a:pt x="71" y="46"/>
                    <a:pt x="71" y="46"/>
                    <a:pt x="71" y="46"/>
                  </a:cubicBezTo>
                  <a:cubicBezTo>
                    <a:pt x="71" y="32"/>
                    <a:pt x="67" y="25"/>
                    <a:pt x="57" y="25"/>
                  </a:cubicBezTo>
                  <a:cubicBezTo>
                    <a:pt x="39" y="25"/>
                    <a:pt x="32" y="50"/>
                    <a:pt x="30" y="59"/>
                  </a:cubicBezTo>
                  <a:cubicBezTo>
                    <a:pt x="30" y="115"/>
                    <a:pt x="30" y="115"/>
                    <a:pt x="30" y="115"/>
                  </a:cubicBezTo>
                  <a:cubicBezTo>
                    <a:pt x="0" y="115"/>
                    <a:pt x="0" y="115"/>
                    <a:pt x="0" y="115"/>
                  </a:cubicBez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3">
              <a:extLst>
                <a:ext uri="{FF2B5EF4-FFF2-40B4-BE49-F238E27FC236}">
                  <a16:creationId xmlns:a16="http://schemas.microsoft.com/office/drawing/2014/main" id="{84A8E3D6-7208-BC42-B10C-A9BF69F742F4}"/>
                </a:ext>
              </a:extLst>
            </p:cNvPr>
            <p:cNvSpPr>
              <a:spLocks noEditPoints="1"/>
            </p:cNvSpPr>
            <p:nvPr/>
          </p:nvSpPr>
          <p:spPr bwMode="auto">
            <a:xfrm>
              <a:off x="822" y="455"/>
              <a:ext cx="124" cy="168"/>
            </a:xfrm>
            <a:custGeom>
              <a:avLst/>
              <a:gdLst>
                <a:gd name="T0" fmla="*/ 0 w 122"/>
                <a:gd name="T1" fmla="*/ 0 h 165"/>
                <a:gd name="T2" fmla="*/ 55 w 122"/>
                <a:gd name="T3" fmla="*/ 0 h 165"/>
                <a:gd name="T4" fmla="*/ 112 w 122"/>
                <a:gd name="T5" fmla="*/ 44 h 165"/>
                <a:gd name="T6" fmla="*/ 84 w 122"/>
                <a:gd name="T7" fmla="*/ 86 h 165"/>
                <a:gd name="T8" fmla="*/ 101 w 122"/>
                <a:gd name="T9" fmla="*/ 110 h 165"/>
                <a:gd name="T10" fmla="*/ 122 w 122"/>
                <a:gd name="T11" fmla="*/ 134 h 165"/>
                <a:gd name="T12" fmla="*/ 116 w 122"/>
                <a:gd name="T13" fmla="*/ 161 h 165"/>
                <a:gd name="T14" fmla="*/ 70 w 122"/>
                <a:gd name="T15" fmla="*/ 121 h 165"/>
                <a:gd name="T16" fmla="*/ 45 w 122"/>
                <a:gd name="T17" fmla="*/ 97 h 165"/>
                <a:gd name="T18" fmla="*/ 32 w 122"/>
                <a:gd name="T19" fmla="*/ 97 h 165"/>
                <a:gd name="T20" fmla="*/ 32 w 122"/>
                <a:gd name="T21" fmla="*/ 160 h 165"/>
                <a:gd name="T22" fmla="*/ 0 w 122"/>
                <a:gd name="T23" fmla="*/ 160 h 165"/>
                <a:gd name="T24" fmla="*/ 0 w 122"/>
                <a:gd name="T25" fmla="*/ 0 h 165"/>
                <a:gd name="T26" fmla="*/ 32 w 122"/>
                <a:gd name="T27" fmla="*/ 28 h 165"/>
                <a:gd name="T28" fmla="*/ 32 w 122"/>
                <a:gd name="T29" fmla="*/ 70 h 165"/>
                <a:gd name="T30" fmla="*/ 52 w 122"/>
                <a:gd name="T31" fmla="*/ 70 h 165"/>
                <a:gd name="T32" fmla="*/ 78 w 122"/>
                <a:gd name="T33" fmla="*/ 48 h 165"/>
                <a:gd name="T34" fmla="*/ 52 w 122"/>
                <a:gd name="T35" fmla="*/ 28 h 165"/>
                <a:gd name="T36" fmla="*/ 32 w 122"/>
                <a:gd name="T37" fmla="*/ 2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65">
                  <a:moveTo>
                    <a:pt x="0" y="0"/>
                  </a:moveTo>
                  <a:cubicBezTo>
                    <a:pt x="55" y="0"/>
                    <a:pt x="55" y="0"/>
                    <a:pt x="55" y="0"/>
                  </a:cubicBezTo>
                  <a:cubicBezTo>
                    <a:pt x="96" y="0"/>
                    <a:pt x="112" y="18"/>
                    <a:pt x="112" y="44"/>
                  </a:cubicBezTo>
                  <a:cubicBezTo>
                    <a:pt x="112" y="68"/>
                    <a:pt x="98" y="80"/>
                    <a:pt x="84" y="86"/>
                  </a:cubicBezTo>
                  <a:cubicBezTo>
                    <a:pt x="93" y="91"/>
                    <a:pt x="98" y="100"/>
                    <a:pt x="101" y="110"/>
                  </a:cubicBezTo>
                  <a:cubicBezTo>
                    <a:pt x="104" y="121"/>
                    <a:pt x="105" y="135"/>
                    <a:pt x="122" y="134"/>
                  </a:cubicBezTo>
                  <a:cubicBezTo>
                    <a:pt x="116" y="161"/>
                    <a:pt x="116" y="161"/>
                    <a:pt x="116" y="161"/>
                  </a:cubicBezTo>
                  <a:cubicBezTo>
                    <a:pt x="82" y="165"/>
                    <a:pt x="76" y="139"/>
                    <a:pt x="70" y="121"/>
                  </a:cubicBezTo>
                  <a:cubicBezTo>
                    <a:pt x="65" y="104"/>
                    <a:pt x="60" y="97"/>
                    <a:pt x="45" y="97"/>
                  </a:cubicBezTo>
                  <a:cubicBezTo>
                    <a:pt x="32" y="97"/>
                    <a:pt x="32" y="97"/>
                    <a:pt x="32" y="97"/>
                  </a:cubicBezTo>
                  <a:cubicBezTo>
                    <a:pt x="32" y="160"/>
                    <a:pt x="32" y="160"/>
                    <a:pt x="32" y="160"/>
                  </a:cubicBezTo>
                  <a:cubicBezTo>
                    <a:pt x="0" y="160"/>
                    <a:pt x="0" y="160"/>
                    <a:pt x="0" y="160"/>
                  </a:cubicBezTo>
                  <a:lnTo>
                    <a:pt x="0" y="0"/>
                  </a:lnTo>
                  <a:close/>
                  <a:moveTo>
                    <a:pt x="32" y="28"/>
                  </a:moveTo>
                  <a:cubicBezTo>
                    <a:pt x="32" y="70"/>
                    <a:pt x="32" y="70"/>
                    <a:pt x="32" y="70"/>
                  </a:cubicBezTo>
                  <a:cubicBezTo>
                    <a:pt x="52" y="70"/>
                    <a:pt x="52" y="70"/>
                    <a:pt x="52" y="70"/>
                  </a:cubicBezTo>
                  <a:cubicBezTo>
                    <a:pt x="71" y="70"/>
                    <a:pt x="78" y="61"/>
                    <a:pt x="78" y="48"/>
                  </a:cubicBezTo>
                  <a:cubicBezTo>
                    <a:pt x="78" y="34"/>
                    <a:pt x="70" y="28"/>
                    <a:pt x="52" y="28"/>
                  </a:cubicBezTo>
                  <a:lnTo>
                    <a:pt x="32"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4">
              <a:extLst>
                <a:ext uri="{FF2B5EF4-FFF2-40B4-BE49-F238E27FC236}">
                  <a16:creationId xmlns:a16="http://schemas.microsoft.com/office/drawing/2014/main" id="{FC42D9E5-077D-084C-A839-BA4E9EA04AE3}"/>
                </a:ext>
              </a:extLst>
            </p:cNvPr>
            <p:cNvSpPr>
              <a:spLocks noEditPoints="1"/>
            </p:cNvSpPr>
            <p:nvPr/>
          </p:nvSpPr>
          <p:spPr bwMode="auto">
            <a:xfrm>
              <a:off x="964" y="446"/>
              <a:ext cx="37" cy="172"/>
            </a:xfrm>
            <a:custGeom>
              <a:avLst/>
              <a:gdLst>
                <a:gd name="T0" fmla="*/ 18 w 36"/>
                <a:gd name="T1" fmla="*/ 0 h 169"/>
                <a:gd name="T2" fmla="*/ 36 w 36"/>
                <a:gd name="T3" fmla="*/ 18 h 169"/>
                <a:gd name="T4" fmla="*/ 18 w 36"/>
                <a:gd name="T5" fmla="*/ 36 h 169"/>
                <a:gd name="T6" fmla="*/ 0 w 36"/>
                <a:gd name="T7" fmla="*/ 18 h 169"/>
                <a:gd name="T8" fmla="*/ 18 w 36"/>
                <a:gd name="T9" fmla="*/ 0 h 169"/>
                <a:gd name="T10" fmla="*/ 3 w 36"/>
                <a:gd name="T11" fmla="*/ 57 h 169"/>
                <a:gd name="T12" fmla="*/ 33 w 36"/>
                <a:gd name="T13" fmla="*/ 57 h 169"/>
                <a:gd name="T14" fmla="*/ 33 w 36"/>
                <a:gd name="T15" fmla="*/ 169 h 169"/>
                <a:gd name="T16" fmla="*/ 3 w 36"/>
                <a:gd name="T17" fmla="*/ 169 h 169"/>
                <a:gd name="T18" fmla="*/ 3 w 36"/>
                <a:gd name="T19" fmla="*/ 5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69">
                  <a:moveTo>
                    <a:pt x="18" y="0"/>
                  </a:moveTo>
                  <a:cubicBezTo>
                    <a:pt x="28" y="0"/>
                    <a:pt x="36" y="8"/>
                    <a:pt x="36" y="18"/>
                  </a:cubicBezTo>
                  <a:cubicBezTo>
                    <a:pt x="36" y="28"/>
                    <a:pt x="28" y="36"/>
                    <a:pt x="18" y="36"/>
                  </a:cubicBezTo>
                  <a:cubicBezTo>
                    <a:pt x="8" y="36"/>
                    <a:pt x="0" y="28"/>
                    <a:pt x="0" y="18"/>
                  </a:cubicBezTo>
                  <a:cubicBezTo>
                    <a:pt x="0" y="8"/>
                    <a:pt x="8" y="0"/>
                    <a:pt x="18" y="0"/>
                  </a:cubicBezTo>
                  <a:close/>
                  <a:moveTo>
                    <a:pt x="3" y="57"/>
                  </a:moveTo>
                  <a:cubicBezTo>
                    <a:pt x="33" y="57"/>
                    <a:pt x="33" y="57"/>
                    <a:pt x="33" y="57"/>
                  </a:cubicBezTo>
                  <a:cubicBezTo>
                    <a:pt x="33" y="169"/>
                    <a:pt x="33" y="169"/>
                    <a:pt x="33" y="169"/>
                  </a:cubicBezTo>
                  <a:cubicBezTo>
                    <a:pt x="3" y="169"/>
                    <a:pt x="3" y="169"/>
                    <a:pt x="3" y="169"/>
                  </a:cubicBezTo>
                  <a:lnTo>
                    <a:pt x="3"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5">
              <a:extLst>
                <a:ext uri="{FF2B5EF4-FFF2-40B4-BE49-F238E27FC236}">
                  <a16:creationId xmlns:a16="http://schemas.microsoft.com/office/drawing/2014/main" id="{20AD87C3-BB5A-0A46-A265-5C05C8A08954}"/>
                </a:ext>
              </a:extLst>
            </p:cNvPr>
            <p:cNvSpPr>
              <a:spLocks/>
            </p:cNvSpPr>
            <p:nvPr/>
          </p:nvSpPr>
          <p:spPr bwMode="auto">
            <a:xfrm>
              <a:off x="1021" y="504"/>
              <a:ext cx="114" cy="114"/>
            </a:xfrm>
            <a:custGeom>
              <a:avLst/>
              <a:gdLst>
                <a:gd name="T0" fmla="*/ 0 w 112"/>
                <a:gd name="T1" fmla="*/ 0 h 112"/>
                <a:gd name="T2" fmla="*/ 32 w 112"/>
                <a:gd name="T3" fmla="*/ 0 h 112"/>
                <a:gd name="T4" fmla="*/ 53 w 112"/>
                <a:gd name="T5" fmla="*/ 56 h 112"/>
                <a:gd name="T6" fmla="*/ 57 w 112"/>
                <a:gd name="T7" fmla="*/ 73 h 112"/>
                <a:gd name="T8" fmla="*/ 62 w 112"/>
                <a:gd name="T9" fmla="*/ 56 h 112"/>
                <a:gd name="T10" fmla="*/ 80 w 112"/>
                <a:gd name="T11" fmla="*/ 0 h 112"/>
                <a:gd name="T12" fmla="*/ 112 w 112"/>
                <a:gd name="T13" fmla="*/ 0 h 112"/>
                <a:gd name="T14" fmla="*/ 69 w 112"/>
                <a:gd name="T15" fmla="*/ 112 h 112"/>
                <a:gd name="T16" fmla="*/ 43 w 112"/>
                <a:gd name="T17" fmla="*/ 112 h 112"/>
                <a:gd name="T18" fmla="*/ 0 w 112"/>
                <a:gd name="T1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12">
                  <a:moveTo>
                    <a:pt x="0" y="0"/>
                  </a:moveTo>
                  <a:cubicBezTo>
                    <a:pt x="32" y="0"/>
                    <a:pt x="32" y="0"/>
                    <a:pt x="32" y="0"/>
                  </a:cubicBezTo>
                  <a:cubicBezTo>
                    <a:pt x="53" y="56"/>
                    <a:pt x="53" y="56"/>
                    <a:pt x="53" y="56"/>
                  </a:cubicBezTo>
                  <a:cubicBezTo>
                    <a:pt x="55" y="61"/>
                    <a:pt x="56" y="67"/>
                    <a:pt x="57" y="73"/>
                  </a:cubicBezTo>
                  <a:cubicBezTo>
                    <a:pt x="58" y="67"/>
                    <a:pt x="60" y="61"/>
                    <a:pt x="62" y="56"/>
                  </a:cubicBezTo>
                  <a:cubicBezTo>
                    <a:pt x="80" y="0"/>
                    <a:pt x="80" y="0"/>
                    <a:pt x="80" y="0"/>
                  </a:cubicBezTo>
                  <a:cubicBezTo>
                    <a:pt x="112" y="0"/>
                    <a:pt x="112" y="0"/>
                    <a:pt x="112" y="0"/>
                  </a:cubicBezTo>
                  <a:cubicBezTo>
                    <a:pt x="69" y="112"/>
                    <a:pt x="69" y="112"/>
                    <a:pt x="69" y="112"/>
                  </a:cubicBezTo>
                  <a:cubicBezTo>
                    <a:pt x="43" y="112"/>
                    <a:pt x="43" y="112"/>
                    <a:pt x="43" y="112"/>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6">
              <a:extLst>
                <a:ext uri="{FF2B5EF4-FFF2-40B4-BE49-F238E27FC236}">
                  <a16:creationId xmlns:a16="http://schemas.microsoft.com/office/drawing/2014/main" id="{1737A577-B763-C641-928A-2ACE4DC9260C}"/>
                </a:ext>
              </a:extLst>
            </p:cNvPr>
            <p:cNvSpPr>
              <a:spLocks noEditPoints="1"/>
            </p:cNvSpPr>
            <p:nvPr/>
          </p:nvSpPr>
          <p:spPr bwMode="auto">
            <a:xfrm>
              <a:off x="1149" y="501"/>
              <a:ext cx="106" cy="120"/>
            </a:xfrm>
            <a:custGeom>
              <a:avLst/>
              <a:gdLst>
                <a:gd name="T0" fmla="*/ 32 w 104"/>
                <a:gd name="T1" fmla="*/ 66 h 118"/>
                <a:gd name="T2" fmla="*/ 56 w 104"/>
                <a:gd name="T3" fmla="*/ 95 h 118"/>
                <a:gd name="T4" fmla="*/ 78 w 104"/>
                <a:gd name="T5" fmla="*/ 82 h 118"/>
                <a:gd name="T6" fmla="*/ 104 w 104"/>
                <a:gd name="T7" fmla="*/ 88 h 118"/>
                <a:gd name="T8" fmla="*/ 56 w 104"/>
                <a:gd name="T9" fmla="*/ 118 h 118"/>
                <a:gd name="T10" fmla="*/ 0 w 104"/>
                <a:gd name="T11" fmla="*/ 59 h 118"/>
                <a:gd name="T12" fmla="*/ 55 w 104"/>
                <a:gd name="T13" fmla="*/ 0 h 118"/>
                <a:gd name="T14" fmla="*/ 104 w 104"/>
                <a:gd name="T15" fmla="*/ 53 h 118"/>
                <a:gd name="T16" fmla="*/ 104 w 104"/>
                <a:gd name="T17" fmla="*/ 66 h 118"/>
                <a:gd name="T18" fmla="*/ 32 w 104"/>
                <a:gd name="T19" fmla="*/ 66 h 118"/>
                <a:gd name="T20" fmla="*/ 32 w 104"/>
                <a:gd name="T21" fmla="*/ 45 h 118"/>
                <a:gd name="T22" fmla="*/ 73 w 104"/>
                <a:gd name="T23" fmla="*/ 45 h 118"/>
                <a:gd name="T24" fmla="*/ 73 w 104"/>
                <a:gd name="T25" fmla="*/ 43 h 118"/>
                <a:gd name="T26" fmla="*/ 55 w 104"/>
                <a:gd name="T27" fmla="*/ 23 h 118"/>
                <a:gd name="T28" fmla="*/ 32 w 104"/>
                <a:gd name="T29" fmla="*/ 4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18">
                  <a:moveTo>
                    <a:pt x="32" y="66"/>
                  </a:moveTo>
                  <a:cubicBezTo>
                    <a:pt x="33" y="83"/>
                    <a:pt x="38" y="95"/>
                    <a:pt x="56" y="95"/>
                  </a:cubicBezTo>
                  <a:cubicBezTo>
                    <a:pt x="69" y="95"/>
                    <a:pt x="75" y="90"/>
                    <a:pt x="78" y="82"/>
                  </a:cubicBezTo>
                  <a:cubicBezTo>
                    <a:pt x="104" y="88"/>
                    <a:pt x="104" y="88"/>
                    <a:pt x="104" y="88"/>
                  </a:cubicBezTo>
                  <a:cubicBezTo>
                    <a:pt x="98" y="108"/>
                    <a:pt x="83" y="118"/>
                    <a:pt x="56" y="118"/>
                  </a:cubicBezTo>
                  <a:cubicBezTo>
                    <a:pt x="20" y="118"/>
                    <a:pt x="0" y="99"/>
                    <a:pt x="0" y="59"/>
                  </a:cubicBezTo>
                  <a:cubicBezTo>
                    <a:pt x="0" y="29"/>
                    <a:pt x="13" y="0"/>
                    <a:pt x="55" y="0"/>
                  </a:cubicBezTo>
                  <a:cubicBezTo>
                    <a:pt x="87" y="0"/>
                    <a:pt x="104" y="18"/>
                    <a:pt x="104" y="53"/>
                  </a:cubicBezTo>
                  <a:cubicBezTo>
                    <a:pt x="104" y="66"/>
                    <a:pt x="104" y="66"/>
                    <a:pt x="104" y="66"/>
                  </a:cubicBezTo>
                  <a:lnTo>
                    <a:pt x="32" y="66"/>
                  </a:lnTo>
                  <a:close/>
                  <a:moveTo>
                    <a:pt x="32" y="45"/>
                  </a:moveTo>
                  <a:cubicBezTo>
                    <a:pt x="73" y="45"/>
                    <a:pt x="73" y="45"/>
                    <a:pt x="73" y="45"/>
                  </a:cubicBezTo>
                  <a:cubicBezTo>
                    <a:pt x="73" y="43"/>
                    <a:pt x="73" y="43"/>
                    <a:pt x="73" y="43"/>
                  </a:cubicBezTo>
                  <a:cubicBezTo>
                    <a:pt x="73" y="32"/>
                    <a:pt x="69" y="23"/>
                    <a:pt x="55" y="23"/>
                  </a:cubicBezTo>
                  <a:cubicBezTo>
                    <a:pt x="42" y="23"/>
                    <a:pt x="34" y="28"/>
                    <a:pt x="32"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7">
              <a:extLst>
                <a:ext uri="{FF2B5EF4-FFF2-40B4-BE49-F238E27FC236}">
                  <a16:creationId xmlns:a16="http://schemas.microsoft.com/office/drawing/2014/main" id="{4A2EF55B-0A02-9F4F-83CF-177707DD02CA}"/>
                </a:ext>
              </a:extLst>
            </p:cNvPr>
            <p:cNvSpPr>
              <a:spLocks/>
            </p:cNvSpPr>
            <p:nvPr/>
          </p:nvSpPr>
          <p:spPr bwMode="auto">
            <a:xfrm>
              <a:off x="1285" y="501"/>
              <a:ext cx="79" cy="117"/>
            </a:xfrm>
            <a:custGeom>
              <a:avLst/>
              <a:gdLst>
                <a:gd name="T0" fmla="*/ 0 w 78"/>
                <a:gd name="T1" fmla="*/ 3 h 115"/>
                <a:gd name="T2" fmla="*/ 28 w 78"/>
                <a:gd name="T3" fmla="*/ 3 h 115"/>
                <a:gd name="T4" fmla="*/ 28 w 78"/>
                <a:gd name="T5" fmla="*/ 22 h 115"/>
                <a:gd name="T6" fmla="*/ 58 w 78"/>
                <a:gd name="T7" fmla="*/ 0 h 115"/>
                <a:gd name="T8" fmla="*/ 78 w 78"/>
                <a:gd name="T9" fmla="*/ 9 h 115"/>
                <a:gd name="T10" fmla="*/ 61 w 78"/>
                <a:gd name="T11" fmla="*/ 33 h 115"/>
                <a:gd name="T12" fmla="*/ 51 w 78"/>
                <a:gd name="T13" fmla="*/ 26 h 115"/>
                <a:gd name="T14" fmla="*/ 30 w 78"/>
                <a:gd name="T15" fmla="*/ 57 h 115"/>
                <a:gd name="T16" fmla="*/ 30 w 78"/>
                <a:gd name="T17" fmla="*/ 115 h 115"/>
                <a:gd name="T18" fmla="*/ 0 w 78"/>
                <a:gd name="T19" fmla="*/ 115 h 115"/>
                <a:gd name="T20" fmla="*/ 0 w 78"/>
                <a:gd name="T21"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15">
                  <a:moveTo>
                    <a:pt x="0" y="3"/>
                  </a:moveTo>
                  <a:cubicBezTo>
                    <a:pt x="28" y="3"/>
                    <a:pt x="28" y="3"/>
                    <a:pt x="28" y="3"/>
                  </a:cubicBezTo>
                  <a:cubicBezTo>
                    <a:pt x="28" y="22"/>
                    <a:pt x="28" y="22"/>
                    <a:pt x="28" y="22"/>
                  </a:cubicBezTo>
                  <a:cubicBezTo>
                    <a:pt x="33" y="11"/>
                    <a:pt x="40" y="0"/>
                    <a:pt x="58" y="0"/>
                  </a:cubicBezTo>
                  <a:cubicBezTo>
                    <a:pt x="72" y="0"/>
                    <a:pt x="78" y="9"/>
                    <a:pt x="78" y="9"/>
                  </a:cubicBezTo>
                  <a:cubicBezTo>
                    <a:pt x="61" y="33"/>
                    <a:pt x="61" y="33"/>
                    <a:pt x="61" y="33"/>
                  </a:cubicBezTo>
                  <a:cubicBezTo>
                    <a:pt x="61" y="33"/>
                    <a:pt x="57" y="26"/>
                    <a:pt x="51" y="26"/>
                  </a:cubicBezTo>
                  <a:cubicBezTo>
                    <a:pt x="40" y="26"/>
                    <a:pt x="33" y="43"/>
                    <a:pt x="30" y="57"/>
                  </a:cubicBezTo>
                  <a:cubicBezTo>
                    <a:pt x="30" y="115"/>
                    <a:pt x="30" y="115"/>
                    <a:pt x="30" y="115"/>
                  </a:cubicBezTo>
                  <a:cubicBezTo>
                    <a:pt x="0" y="115"/>
                    <a:pt x="0" y="115"/>
                    <a:pt x="0" y="115"/>
                  </a:cubicBez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8">
              <a:extLst>
                <a:ext uri="{FF2B5EF4-FFF2-40B4-BE49-F238E27FC236}">
                  <a16:creationId xmlns:a16="http://schemas.microsoft.com/office/drawing/2014/main" id="{B7035AA0-0ABC-AC44-9790-F458F9ED8D18}"/>
                </a:ext>
              </a:extLst>
            </p:cNvPr>
            <p:cNvSpPr>
              <a:spLocks/>
            </p:cNvSpPr>
            <p:nvPr/>
          </p:nvSpPr>
          <p:spPr bwMode="auto">
            <a:xfrm>
              <a:off x="1434" y="455"/>
              <a:ext cx="129" cy="163"/>
            </a:xfrm>
            <a:custGeom>
              <a:avLst/>
              <a:gdLst>
                <a:gd name="T0" fmla="*/ 0 w 129"/>
                <a:gd name="T1" fmla="*/ 0 h 163"/>
                <a:gd name="T2" fmla="*/ 18 w 129"/>
                <a:gd name="T3" fmla="*/ 0 h 163"/>
                <a:gd name="T4" fmla="*/ 18 w 129"/>
                <a:gd name="T5" fmla="*/ 74 h 163"/>
                <a:gd name="T6" fmla="*/ 111 w 129"/>
                <a:gd name="T7" fmla="*/ 74 h 163"/>
                <a:gd name="T8" fmla="*/ 111 w 129"/>
                <a:gd name="T9" fmla="*/ 0 h 163"/>
                <a:gd name="T10" fmla="*/ 129 w 129"/>
                <a:gd name="T11" fmla="*/ 0 h 163"/>
                <a:gd name="T12" fmla="*/ 129 w 129"/>
                <a:gd name="T13" fmla="*/ 163 h 163"/>
                <a:gd name="T14" fmla="*/ 111 w 129"/>
                <a:gd name="T15" fmla="*/ 163 h 163"/>
                <a:gd name="T16" fmla="*/ 111 w 129"/>
                <a:gd name="T17" fmla="*/ 89 h 163"/>
                <a:gd name="T18" fmla="*/ 18 w 129"/>
                <a:gd name="T19" fmla="*/ 89 h 163"/>
                <a:gd name="T20" fmla="*/ 18 w 129"/>
                <a:gd name="T21" fmla="*/ 163 h 163"/>
                <a:gd name="T22" fmla="*/ 0 w 129"/>
                <a:gd name="T23" fmla="*/ 163 h 163"/>
                <a:gd name="T24" fmla="*/ 0 w 129"/>
                <a:gd name="T25"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63">
                  <a:moveTo>
                    <a:pt x="0" y="0"/>
                  </a:moveTo>
                  <a:lnTo>
                    <a:pt x="18" y="0"/>
                  </a:lnTo>
                  <a:lnTo>
                    <a:pt x="18" y="74"/>
                  </a:lnTo>
                  <a:lnTo>
                    <a:pt x="111" y="74"/>
                  </a:lnTo>
                  <a:lnTo>
                    <a:pt x="111" y="0"/>
                  </a:lnTo>
                  <a:lnTo>
                    <a:pt x="129" y="0"/>
                  </a:lnTo>
                  <a:lnTo>
                    <a:pt x="129" y="163"/>
                  </a:lnTo>
                  <a:lnTo>
                    <a:pt x="111" y="163"/>
                  </a:lnTo>
                  <a:lnTo>
                    <a:pt x="111" y="89"/>
                  </a:lnTo>
                  <a:lnTo>
                    <a:pt x="18" y="89"/>
                  </a:lnTo>
                  <a:lnTo>
                    <a:pt x="18" y="163"/>
                  </a:lnTo>
                  <a:lnTo>
                    <a:pt x="0" y="16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9">
              <a:extLst>
                <a:ext uri="{FF2B5EF4-FFF2-40B4-BE49-F238E27FC236}">
                  <a16:creationId xmlns:a16="http://schemas.microsoft.com/office/drawing/2014/main" id="{6102FD76-315B-984C-A2E9-CD5F8FD1675A}"/>
                </a:ext>
              </a:extLst>
            </p:cNvPr>
            <p:cNvSpPr>
              <a:spLocks noEditPoints="1"/>
            </p:cNvSpPr>
            <p:nvPr/>
          </p:nvSpPr>
          <p:spPr bwMode="auto">
            <a:xfrm>
              <a:off x="1598" y="502"/>
              <a:ext cx="95" cy="119"/>
            </a:xfrm>
            <a:custGeom>
              <a:avLst/>
              <a:gdLst>
                <a:gd name="T0" fmla="*/ 17 w 93"/>
                <a:gd name="T1" fmla="*/ 61 h 117"/>
                <a:gd name="T2" fmla="*/ 49 w 93"/>
                <a:gd name="T3" fmla="*/ 103 h 117"/>
                <a:gd name="T4" fmla="*/ 79 w 93"/>
                <a:gd name="T5" fmla="*/ 82 h 117"/>
                <a:gd name="T6" fmla="*/ 93 w 93"/>
                <a:gd name="T7" fmla="*/ 85 h 117"/>
                <a:gd name="T8" fmla="*/ 49 w 93"/>
                <a:gd name="T9" fmla="*/ 117 h 117"/>
                <a:gd name="T10" fmla="*/ 0 w 93"/>
                <a:gd name="T11" fmla="*/ 60 h 117"/>
                <a:gd name="T12" fmla="*/ 50 w 93"/>
                <a:gd name="T13" fmla="*/ 0 h 117"/>
                <a:gd name="T14" fmla="*/ 93 w 93"/>
                <a:gd name="T15" fmla="*/ 49 h 117"/>
                <a:gd name="T16" fmla="*/ 93 w 93"/>
                <a:gd name="T17" fmla="*/ 61 h 117"/>
                <a:gd name="T18" fmla="*/ 17 w 93"/>
                <a:gd name="T19" fmla="*/ 61 h 117"/>
                <a:gd name="T20" fmla="*/ 18 w 93"/>
                <a:gd name="T21" fmla="*/ 47 h 117"/>
                <a:gd name="T22" fmla="*/ 77 w 93"/>
                <a:gd name="T23" fmla="*/ 47 h 117"/>
                <a:gd name="T24" fmla="*/ 77 w 93"/>
                <a:gd name="T25" fmla="*/ 42 h 117"/>
                <a:gd name="T26" fmla="*/ 49 w 93"/>
                <a:gd name="T27" fmla="*/ 14 h 117"/>
                <a:gd name="T28" fmla="*/ 18 w 93"/>
                <a:gd name="T29" fmla="*/ 4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17">
                  <a:moveTo>
                    <a:pt x="17" y="61"/>
                  </a:moveTo>
                  <a:cubicBezTo>
                    <a:pt x="18" y="81"/>
                    <a:pt x="23" y="103"/>
                    <a:pt x="49" y="103"/>
                  </a:cubicBezTo>
                  <a:cubicBezTo>
                    <a:pt x="67" y="103"/>
                    <a:pt x="76" y="93"/>
                    <a:pt x="79" y="82"/>
                  </a:cubicBezTo>
                  <a:cubicBezTo>
                    <a:pt x="93" y="85"/>
                    <a:pt x="93" y="85"/>
                    <a:pt x="93" y="85"/>
                  </a:cubicBezTo>
                  <a:cubicBezTo>
                    <a:pt x="88" y="105"/>
                    <a:pt x="74" y="117"/>
                    <a:pt x="49" y="117"/>
                  </a:cubicBezTo>
                  <a:cubicBezTo>
                    <a:pt x="19" y="117"/>
                    <a:pt x="0" y="99"/>
                    <a:pt x="0" y="60"/>
                  </a:cubicBezTo>
                  <a:cubicBezTo>
                    <a:pt x="0" y="29"/>
                    <a:pt x="12" y="0"/>
                    <a:pt x="50" y="0"/>
                  </a:cubicBezTo>
                  <a:cubicBezTo>
                    <a:pt x="78" y="0"/>
                    <a:pt x="93" y="15"/>
                    <a:pt x="93" y="49"/>
                  </a:cubicBezTo>
                  <a:cubicBezTo>
                    <a:pt x="93" y="61"/>
                    <a:pt x="93" y="61"/>
                    <a:pt x="93" y="61"/>
                  </a:cubicBezTo>
                  <a:lnTo>
                    <a:pt x="17" y="61"/>
                  </a:lnTo>
                  <a:close/>
                  <a:moveTo>
                    <a:pt x="18" y="47"/>
                  </a:moveTo>
                  <a:cubicBezTo>
                    <a:pt x="77" y="47"/>
                    <a:pt x="77" y="47"/>
                    <a:pt x="77" y="47"/>
                  </a:cubicBezTo>
                  <a:cubicBezTo>
                    <a:pt x="77" y="42"/>
                    <a:pt x="77" y="42"/>
                    <a:pt x="77" y="42"/>
                  </a:cubicBezTo>
                  <a:cubicBezTo>
                    <a:pt x="77" y="26"/>
                    <a:pt x="67" y="14"/>
                    <a:pt x="49" y="14"/>
                  </a:cubicBezTo>
                  <a:cubicBezTo>
                    <a:pt x="33" y="14"/>
                    <a:pt x="21" y="25"/>
                    <a:pt x="18" y="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0">
              <a:extLst>
                <a:ext uri="{FF2B5EF4-FFF2-40B4-BE49-F238E27FC236}">
                  <a16:creationId xmlns:a16="http://schemas.microsoft.com/office/drawing/2014/main" id="{B572F248-C0FF-854A-8F5B-26568047BA91}"/>
                </a:ext>
              </a:extLst>
            </p:cNvPr>
            <p:cNvSpPr>
              <a:spLocks noEditPoints="1"/>
            </p:cNvSpPr>
            <p:nvPr/>
          </p:nvSpPr>
          <p:spPr bwMode="auto">
            <a:xfrm>
              <a:off x="1718" y="502"/>
              <a:ext cx="100" cy="120"/>
            </a:xfrm>
            <a:custGeom>
              <a:avLst/>
              <a:gdLst>
                <a:gd name="T0" fmla="*/ 71 w 99"/>
                <a:gd name="T1" fmla="*/ 96 h 118"/>
                <a:gd name="T2" fmla="*/ 34 w 99"/>
                <a:gd name="T3" fmla="*/ 117 h 118"/>
                <a:gd name="T4" fmla="*/ 0 w 99"/>
                <a:gd name="T5" fmla="*/ 88 h 118"/>
                <a:gd name="T6" fmla="*/ 69 w 99"/>
                <a:gd name="T7" fmla="*/ 50 h 118"/>
                <a:gd name="T8" fmla="*/ 69 w 99"/>
                <a:gd name="T9" fmla="*/ 43 h 118"/>
                <a:gd name="T10" fmla="*/ 45 w 99"/>
                <a:gd name="T11" fmla="*/ 14 h 118"/>
                <a:gd name="T12" fmla="*/ 19 w 99"/>
                <a:gd name="T13" fmla="*/ 37 h 118"/>
                <a:gd name="T14" fmla="*/ 4 w 99"/>
                <a:gd name="T15" fmla="*/ 35 h 118"/>
                <a:gd name="T16" fmla="*/ 46 w 99"/>
                <a:gd name="T17" fmla="*/ 0 h 118"/>
                <a:gd name="T18" fmla="*/ 85 w 99"/>
                <a:gd name="T19" fmla="*/ 40 h 118"/>
                <a:gd name="T20" fmla="*/ 85 w 99"/>
                <a:gd name="T21" fmla="*/ 86 h 118"/>
                <a:gd name="T22" fmla="*/ 99 w 99"/>
                <a:gd name="T23" fmla="*/ 101 h 118"/>
                <a:gd name="T24" fmla="*/ 96 w 99"/>
                <a:gd name="T25" fmla="*/ 116 h 118"/>
                <a:gd name="T26" fmla="*/ 71 w 99"/>
                <a:gd name="T27" fmla="*/ 96 h 118"/>
                <a:gd name="T28" fmla="*/ 69 w 99"/>
                <a:gd name="T29" fmla="*/ 63 h 118"/>
                <a:gd name="T30" fmla="*/ 17 w 99"/>
                <a:gd name="T31" fmla="*/ 86 h 118"/>
                <a:gd name="T32" fmla="*/ 37 w 99"/>
                <a:gd name="T33" fmla="*/ 103 h 118"/>
                <a:gd name="T34" fmla="*/ 69 w 99"/>
                <a:gd name="T35" fmla="*/ 75 h 118"/>
                <a:gd name="T36" fmla="*/ 69 w 99"/>
                <a:gd name="T37" fmla="*/ 6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118">
                  <a:moveTo>
                    <a:pt x="71" y="96"/>
                  </a:moveTo>
                  <a:cubicBezTo>
                    <a:pt x="66" y="107"/>
                    <a:pt x="52" y="117"/>
                    <a:pt x="34" y="117"/>
                  </a:cubicBezTo>
                  <a:cubicBezTo>
                    <a:pt x="17" y="117"/>
                    <a:pt x="0" y="108"/>
                    <a:pt x="0" y="88"/>
                  </a:cubicBezTo>
                  <a:cubicBezTo>
                    <a:pt x="0" y="63"/>
                    <a:pt x="27" y="50"/>
                    <a:pt x="69" y="50"/>
                  </a:cubicBezTo>
                  <a:cubicBezTo>
                    <a:pt x="69" y="43"/>
                    <a:pt x="69" y="43"/>
                    <a:pt x="69" y="43"/>
                  </a:cubicBezTo>
                  <a:cubicBezTo>
                    <a:pt x="69" y="22"/>
                    <a:pt x="64" y="14"/>
                    <a:pt x="45" y="14"/>
                  </a:cubicBezTo>
                  <a:cubicBezTo>
                    <a:pt x="29" y="14"/>
                    <a:pt x="18" y="20"/>
                    <a:pt x="19" y="37"/>
                  </a:cubicBezTo>
                  <a:cubicBezTo>
                    <a:pt x="4" y="35"/>
                    <a:pt x="4" y="35"/>
                    <a:pt x="4" y="35"/>
                  </a:cubicBezTo>
                  <a:cubicBezTo>
                    <a:pt x="1" y="13"/>
                    <a:pt x="17" y="0"/>
                    <a:pt x="46" y="0"/>
                  </a:cubicBezTo>
                  <a:cubicBezTo>
                    <a:pt x="74" y="0"/>
                    <a:pt x="85" y="12"/>
                    <a:pt x="85" y="40"/>
                  </a:cubicBezTo>
                  <a:cubicBezTo>
                    <a:pt x="85" y="86"/>
                    <a:pt x="85" y="86"/>
                    <a:pt x="85" y="86"/>
                  </a:cubicBezTo>
                  <a:cubicBezTo>
                    <a:pt x="85" y="95"/>
                    <a:pt x="84" y="104"/>
                    <a:pt x="99" y="101"/>
                  </a:cubicBezTo>
                  <a:cubicBezTo>
                    <a:pt x="96" y="116"/>
                    <a:pt x="96" y="116"/>
                    <a:pt x="96" y="116"/>
                  </a:cubicBezTo>
                  <a:cubicBezTo>
                    <a:pt x="76" y="118"/>
                    <a:pt x="71" y="107"/>
                    <a:pt x="71" y="96"/>
                  </a:cubicBezTo>
                  <a:close/>
                  <a:moveTo>
                    <a:pt x="69" y="63"/>
                  </a:moveTo>
                  <a:cubicBezTo>
                    <a:pt x="32" y="63"/>
                    <a:pt x="17" y="72"/>
                    <a:pt x="17" y="86"/>
                  </a:cubicBezTo>
                  <a:cubicBezTo>
                    <a:pt x="17" y="97"/>
                    <a:pt x="25" y="103"/>
                    <a:pt x="37" y="103"/>
                  </a:cubicBezTo>
                  <a:cubicBezTo>
                    <a:pt x="53" y="103"/>
                    <a:pt x="68" y="90"/>
                    <a:pt x="69" y="75"/>
                  </a:cubicBezTo>
                  <a:lnTo>
                    <a:pt x="69"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31">
              <a:extLst>
                <a:ext uri="{FF2B5EF4-FFF2-40B4-BE49-F238E27FC236}">
                  <a16:creationId xmlns:a16="http://schemas.microsoft.com/office/drawing/2014/main" id="{02FFFD20-ED1D-2445-A745-2E557A0B1A56}"/>
                </a:ext>
              </a:extLst>
            </p:cNvPr>
            <p:cNvSpPr>
              <a:spLocks noChangeArrowheads="1"/>
            </p:cNvSpPr>
            <p:nvPr/>
          </p:nvSpPr>
          <p:spPr bwMode="auto">
            <a:xfrm>
              <a:off x="1845" y="442"/>
              <a:ext cx="17"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2">
              <a:extLst>
                <a:ext uri="{FF2B5EF4-FFF2-40B4-BE49-F238E27FC236}">
                  <a16:creationId xmlns:a16="http://schemas.microsoft.com/office/drawing/2014/main" id="{8A33C2D0-80BE-5B41-AAEB-7DA274D7FF91}"/>
                </a:ext>
              </a:extLst>
            </p:cNvPr>
            <p:cNvSpPr>
              <a:spLocks/>
            </p:cNvSpPr>
            <p:nvPr/>
          </p:nvSpPr>
          <p:spPr bwMode="auto">
            <a:xfrm>
              <a:off x="1888" y="472"/>
              <a:ext cx="73" cy="148"/>
            </a:xfrm>
            <a:custGeom>
              <a:avLst/>
              <a:gdLst>
                <a:gd name="T0" fmla="*/ 0 w 72"/>
                <a:gd name="T1" fmla="*/ 33 h 146"/>
                <a:gd name="T2" fmla="*/ 20 w 72"/>
                <a:gd name="T3" fmla="*/ 33 h 146"/>
                <a:gd name="T4" fmla="*/ 21 w 72"/>
                <a:gd name="T5" fmla="*/ 0 h 146"/>
                <a:gd name="T6" fmla="*/ 35 w 72"/>
                <a:gd name="T7" fmla="*/ 0 h 146"/>
                <a:gd name="T8" fmla="*/ 35 w 72"/>
                <a:gd name="T9" fmla="*/ 33 h 146"/>
                <a:gd name="T10" fmla="*/ 67 w 72"/>
                <a:gd name="T11" fmla="*/ 33 h 146"/>
                <a:gd name="T12" fmla="*/ 67 w 72"/>
                <a:gd name="T13" fmla="*/ 47 h 146"/>
                <a:gd name="T14" fmla="*/ 35 w 72"/>
                <a:gd name="T15" fmla="*/ 47 h 146"/>
                <a:gd name="T16" fmla="*/ 35 w 72"/>
                <a:gd name="T17" fmla="*/ 111 h 146"/>
                <a:gd name="T18" fmla="*/ 47 w 72"/>
                <a:gd name="T19" fmla="*/ 133 h 146"/>
                <a:gd name="T20" fmla="*/ 60 w 72"/>
                <a:gd name="T21" fmla="*/ 121 h 146"/>
                <a:gd name="T22" fmla="*/ 72 w 72"/>
                <a:gd name="T23" fmla="*/ 126 h 146"/>
                <a:gd name="T24" fmla="*/ 44 w 72"/>
                <a:gd name="T25" fmla="*/ 146 h 146"/>
                <a:gd name="T26" fmla="*/ 19 w 72"/>
                <a:gd name="T27" fmla="*/ 112 h 146"/>
                <a:gd name="T28" fmla="*/ 19 w 72"/>
                <a:gd name="T29" fmla="*/ 47 h 146"/>
                <a:gd name="T30" fmla="*/ 0 w 72"/>
                <a:gd name="T31" fmla="*/ 47 h 146"/>
                <a:gd name="T32" fmla="*/ 0 w 72"/>
                <a:gd name="T33" fmla="*/ 3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46">
                  <a:moveTo>
                    <a:pt x="0" y="33"/>
                  </a:moveTo>
                  <a:cubicBezTo>
                    <a:pt x="20" y="33"/>
                    <a:pt x="20" y="33"/>
                    <a:pt x="20" y="33"/>
                  </a:cubicBezTo>
                  <a:cubicBezTo>
                    <a:pt x="21" y="0"/>
                    <a:pt x="21" y="0"/>
                    <a:pt x="21" y="0"/>
                  </a:cubicBezTo>
                  <a:cubicBezTo>
                    <a:pt x="35" y="0"/>
                    <a:pt x="35" y="0"/>
                    <a:pt x="35" y="0"/>
                  </a:cubicBezTo>
                  <a:cubicBezTo>
                    <a:pt x="35" y="33"/>
                    <a:pt x="35" y="33"/>
                    <a:pt x="35" y="33"/>
                  </a:cubicBezTo>
                  <a:cubicBezTo>
                    <a:pt x="67" y="33"/>
                    <a:pt x="67" y="33"/>
                    <a:pt x="67" y="33"/>
                  </a:cubicBezTo>
                  <a:cubicBezTo>
                    <a:pt x="67" y="47"/>
                    <a:pt x="67" y="47"/>
                    <a:pt x="67" y="47"/>
                  </a:cubicBezTo>
                  <a:cubicBezTo>
                    <a:pt x="35" y="47"/>
                    <a:pt x="35" y="47"/>
                    <a:pt x="35" y="47"/>
                  </a:cubicBezTo>
                  <a:cubicBezTo>
                    <a:pt x="35" y="111"/>
                    <a:pt x="35" y="111"/>
                    <a:pt x="35" y="111"/>
                  </a:cubicBezTo>
                  <a:cubicBezTo>
                    <a:pt x="35" y="126"/>
                    <a:pt x="38" y="133"/>
                    <a:pt x="47" y="133"/>
                  </a:cubicBezTo>
                  <a:cubicBezTo>
                    <a:pt x="53" y="133"/>
                    <a:pt x="57" y="129"/>
                    <a:pt x="60" y="121"/>
                  </a:cubicBezTo>
                  <a:cubicBezTo>
                    <a:pt x="72" y="126"/>
                    <a:pt x="72" y="126"/>
                    <a:pt x="72" y="126"/>
                  </a:cubicBezTo>
                  <a:cubicBezTo>
                    <a:pt x="67" y="137"/>
                    <a:pt x="59" y="146"/>
                    <a:pt x="44" y="146"/>
                  </a:cubicBezTo>
                  <a:cubicBezTo>
                    <a:pt x="24" y="146"/>
                    <a:pt x="19" y="129"/>
                    <a:pt x="19" y="112"/>
                  </a:cubicBezTo>
                  <a:cubicBezTo>
                    <a:pt x="19" y="47"/>
                    <a:pt x="19" y="47"/>
                    <a:pt x="19" y="47"/>
                  </a:cubicBezTo>
                  <a:cubicBezTo>
                    <a:pt x="0" y="47"/>
                    <a:pt x="0" y="47"/>
                    <a:pt x="0" y="47"/>
                  </a:cubicBez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3">
              <a:extLst>
                <a:ext uri="{FF2B5EF4-FFF2-40B4-BE49-F238E27FC236}">
                  <a16:creationId xmlns:a16="http://schemas.microsoft.com/office/drawing/2014/main" id="{AF2F46F6-4AED-C847-8666-E774937C5F8A}"/>
                </a:ext>
              </a:extLst>
            </p:cNvPr>
            <p:cNvSpPr>
              <a:spLocks/>
            </p:cNvSpPr>
            <p:nvPr/>
          </p:nvSpPr>
          <p:spPr bwMode="auto">
            <a:xfrm>
              <a:off x="1986" y="442"/>
              <a:ext cx="90" cy="176"/>
            </a:xfrm>
            <a:custGeom>
              <a:avLst/>
              <a:gdLst>
                <a:gd name="T0" fmla="*/ 74 w 89"/>
                <a:gd name="T1" fmla="*/ 96 h 173"/>
                <a:gd name="T2" fmla="*/ 55 w 89"/>
                <a:gd name="T3" fmla="*/ 73 h 173"/>
                <a:gd name="T4" fmla="*/ 17 w 89"/>
                <a:gd name="T5" fmla="*/ 112 h 173"/>
                <a:gd name="T6" fmla="*/ 17 w 89"/>
                <a:gd name="T7" fmla="*/ 173 h 173"/>
                <a:gd name="T8" fmla="*/ 0 w 89"/>
                <a:gd name="T9" fmla="*/ 173 h 173"/>
                <a:gd name="T10" fmla="*/ 0 w 89"/>
                <a:gd name="T11" fmla="*/ 0 h 173"/>
                <a:gd name="T12" fmla="*/ 17 w 89"/>
                <a:gd name="T13" fmla="*/ 0 h 173"/>
                <a:gd name="T14" fmla="*/ 17 w 89"/>
                <a:gd name="T15" fmla="*/ 84 h 173"/>
                <a:gd name="T16" fmla="*/ 56 w 89"/>
                <a:gd name="T17" fmla="*/ 59 h 173"/>
                <a:gd name="T18" fmla="*/ 89 w 89"/>
                <a:gd name="T19" fmla="*/ 92 h 173"/>
                <a:gd name="T20" fmla="*/ 89 w 89"/>
                <a:gd name="T21" fmla="*/ 173 h 173"/>
                <a:gd name="T22" fmla="*/ 74 w 89"/>
                <a:gd name="T23" fmla="*/ 173 h 173"/>
                <a:gd name="T24" fmla="*/ 74 w 89"/>
                <a:gd name="T25" fmla="*/ 9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173">
                  <a:moveTo>
                    <a:pt x="74" y="96"/>
                  </a:moveTo>
                  <a:cubicBezTo>
                    <a:pt x="74" y="79"/>
                    <a:pt x="67" y="73"/>
                    <a:pt x="55" y="73"/>
                  </a:cubicBezTo>
                  <a:cubicBezTo>
                    <a:pt x="28" y="73"/>
                    <a:pt x="19" y="102"/>
                    <a:pt x="17" y="112"/>
                  </a:cubicBezTo>
                  <a:cubicBezTo>
                    <a:pt x="17" y="173"/>
                    <a:pt x="17" y="173"/>
                    <a:pt x="17" y="173"/>
                  </a:cubicBezTo>
                  <a:cubicBezTo>
                    <a:pt x="0" y="173"/>
                    <a:pt x="0" y="173"/>
                    <a:pt x="0" y="173"/>
                  </a:cubicBezTo>
                  <a:cubicBezTo>
                    <a:pt x="0" y="0"/>
                    <a:pt x="0" y="0"/>
                    <a:pt x="0" y="0"/>
                  </a:cubicBezTo>
                  <a:cubicBezTo>
                    <a:pt x="17" y="0"/>
                    <a:pt x="17" y="0"/>
                    <a:pt x="17" y="0"/>
                  </a:cubicBezTo>
                  <a:cubicBezTo>
                    <a:pt x="17" y="84"/>
                    <a:pt x="17" y="84"/>
                    <a:pt x="17" y="84"/>
                  </a:cubicBezTo>
                  <a:cubicBezTo>
                    <a:pt x="21" y="76"/>
                    <a:pt x="31" y="59"/>
                    <a:pt x="56" y="59"/>
                  </a:cubicBezTo>
                  <a:cubicBezTo>
                    <a:pt x="76" y="59"/>
                    <a:pt x="89" y="70"/>
                    <a:pt x="89" y="92"/>
                  </a:cubicBezTo>
                  <a:cubicBezTo>
                    <a:pt x="89" y="173"/>
                    <a:pt x="89" y="173"/>
                    <a:pt x="89" y="173"/>
                  </a:cubicBezTo>
                  <a:cubicBezTo>
                    <a:pt x="74" y="173"/>
                    <a:pt x="74" y="173"/>
                    <a:pt x="74" y="173"/>
                  </a:cubicBezTo>
                  <a:lnTo>
                    <a:pt x="74"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Content Placeholder 1">
            <a:extLst>
              <a:ext uri="{FF2B5EF4-FFF2-40B4-BE49-F238E27FC236}">
                <a16:creationId xmlns:a16="http://schemas.microsoft.com/office/drawing/2014/main" id="{847771E1-ADDF-4C4C-92D1-898011DF24A1}"/>
              </a:ext>
            </a:extLst>
          </p:cNvPr>
          <p:cNvSpPr txBox="1">
            <a:spLocks/>
          </p:cNvSpPr>
          <p:nvPr/>
        </p:nvSpPr>
        <p:spPr>
          <a:xfrm>
            <a:off x="470140" y="1406003"/>
            <a:ext cx="6333860" cy="20229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Clr>
                <a:srgbClr val="162D61"/>
              </a:buClr>
              <a:buSzPct val="125000"/>
              <a:buNone/>
            </a:pPr>
            <a:endParaRPr lang="en-US" sz="4000">
              <a:latin typeface="Avenir 65 Medium"/>
              <a:cs typeface="Avenir 65 Medium"/>
            </a:endParaRPr>
          </a:p>
        </p:txBody>
      </p:sp>
      <p:sp>
        <p:nvSpPr>
          <p:cNvPr id="25" name="Title 24">
            <a:extLst>
              <a:ext uri="{FF2B5EF4-FFF2-40B4-BE49-F238E27FC236}">
                <a16:creationId xmlns:a16="http://schemas.microsoft.com/office/drawing/2014/main" id="{6170A697-1631-4122-8E84-FB5C58DEABCA}"/>
              </a:ext>
            </a:extLst>
          </p:cNvPr>
          <p:cNvSpPr>
            <a:spLocks noGrp="1"/>
          </p:cNvSpPr>
          <p:nvPr>
            <p:ph type="title" idx="4294967295"/>
          </p:nvPr>
        </p:nvSpPr>
        <p:spPr>
          <a:xfrm>
            <a:off x="939800" y="1406525"/>
            <a:ext cx="10955084" cy="5084763"/>
          </a:xfrm>
          <a:ln w="28575">
            <a:solidFill>
              <a:schemeClr val="tx1"/>
            </a:solidFill>
          </a:ln>
        </p:spPr>
        <p:txBody>
          <a:bodyPr/>
          <a:lstStyle/>
          <a:p>
            <a:pPr algn="ctr" eaLnBrk="0" fontAlgn="base" hangingPunct="0"/>
            <a:br>
              <a:rPr lang="en-US" sz="2800" b="1">
                <a:solidFill>
                  <a:srgbClr val="00B0F0"/>
                </a:solidFill>
              </a:rPr>
            </a:br>
            <a:endParaRPr lang="en-US"/>
          </a:p>
        </p:txBody>
      </p:sp>
      <p:sp>
        <p:nvSpPr>
          <p:cNvPr id="27" name="Text Box 2">
            <a:extLst>
              <a:ext uri="{FF2B5EF4-FFF2-40B4-BE49-F238E27FC236}">
                <a16:creationId xmlns:a16="http://schemas.microsoft.com/office/drawing/2014/main" id="{07DD575E-9338-4837-B37B-EBC91CC51BDD}"/>
              </a:ext>
            </a:extLst>
          </p:cNvPr>
          <p:cNvSpPr txBox="1">
            <a:spLocks noChangeArrowheads="1"/>
          </p:cNvSpPr>
          <p:nvPr/>
        </p:nvSpPr>
        <p:spPr bwMode="auto">
          <a:xfrm>
            <a:off x="1092795" y="504467"/>
            <a:ext cx="9827528" cy="91140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pPr>
            <a:r>
              <a:rPr lang="en-US" sz="2400" b="1">
                <a:latin typeface="Arima Madurai Medium" panose="00000600000000000000" pitchFamily="2" charset="0"/>
                <a:ea typeface="Calibri" panose="020F0502020204030204" pitchFamily="34" charset="0"/>
                <a:cs typeface="Arima Madurai Medium" panose="00000600000000000000" pitchFamily="2" charset="0"/>
              </a:rPr>
              <a:t>Eastern Dutchess County Rural Health Network</a:t>
            </a:r>
            <a:endParaRPr lang="en-US" b="1">
              <a:latin typeface="Arima Madurai Medium" panose="00000600000000000000" pitchFamily="2" charset="0"/>
              <a:ea typeface="Calibri" panose="020F0502020204030204" pitchFamily="34" charset="0"/>
              <a:cs typeface="Arima Madurai Medium" panose="00000600000000000000" pitchFamily="2" charset="0"/>
            </a:endParaRPr>
          </a:p>
          <a:p>
            <a:pPr algn="ctr">
              <a:lnSpc>
                <a:spcPct val="115000"/>
              </a:lnSpc>
            </a:pPr>
            <a:r>
              <a:rPr lang="en-US">
                <a:latin typeface="Arima Madurai Medium" panose="00000600000000000000" pitchFamily="2" charset="0"/>
                <a:ea typeface="Calibri" panose="020F0502020204030204" pitchFamily="34" charset="0"/>
                <a:cs typeface="Arima Madurai Medium" panose="00000600000000000000" pitchFamily="2" charset="0"/>
              </a:rPr>
              <a:t>Increasing Access ▪ Sharing Resources ▪ Promoting Rural Health Strengths</a:t>
            </a:r>
            <a:endParaRPr lang="en-US" sz="1600">
              <a:latin typeface="Arima Madurai Medium" panose="00000600000000000000" pitchFamily="2" charset="0"/>
              <a:ea typeface="Calibri" panose="020F0502020204030204" pitchFamily="34" charset="0"/>
              <a:cs typeface="Arima Madurai Medium" panose="00000600000000000000" pitchFamily="2" charset="0"/>
            </a:endParaRPr>
          </a:p>
        </p:txBody>
      </p:sp>
      <p:pic>
        <p:nvPicPr>
          <p:cNvPr id="2" name="Picture 1">
            <a:extLst>
              <a:ext uri="{FF2B5EF4-FFF2-40B4-BE49-F238E27FC236}">
                <a16:creationId xmlns:a16="http://schemas.microsoft.com/office/drawing/2014/main" id="{8E90C6AA-1D0D-054B-29E1-1D865F901024}"/>
              </a:ext>
            </a:extLst>
          </p:cNvPr>
          <p:cNvPicPr>
            <a:picLocks noChangeAspect="1"/>
          </p:cNvPicPr>
          <p:nvPr/>
        </p:nvPicPr>
        <p:blipFill>
          <a:blip r:embed="rId3"/>
          <a:stretch>
            <a:fillRect/>
          </a:stretch>
        </p:blipFill>
        <p:spPr>
          <a:xfrm>
            <a:off x="4798125" y="1936118"/>
            <a:ext cx="3957409" cy="3515357"/>
          </a:xfrm>
          <a:prstGeom prst="rect">
            <a:avLst/>
          </a:prstGeom>
        </p:spPr>
      </p:pic>
      <p:sp>
        <p:nvSpPr>
          <p:cNvPr id="3" name="TextBox 2">
            <a:extLst>
              <a:ext uri="{FF2B5EF4-FFF2-40B4-BE49-F238E27FC236}">
                <a16:creationId xmlns:a16="http://schemas.microsoft.com/office/drawing/2014/main" id="{A7484759-D347-F466-3507-15C9957E44C0}"/>
              </a:ext>
            </a:extLst>
          </p:cNvPr>
          <p:cNvSpPr txBox="1"/>
          <p:nvPr/>
        </p:nvSpPr>
        <p:spPr>
          <a:xfrm>
            <a:off x="939801" y="2886785"/>
            <a:ext cx="4013940" cy="2308324"/>
          </a:xfrm>
          <a:prstGeom prst="rect">
            <a:avLst/>
          </a:prstGeom>
          <a:noFill/>
        </p:spPr>
        <p:txBody>
          <a:bodyPr wrap="square" rtlCol="0">
            <a:spAutoFit/>
          </a:bodyPr>
          <a:lstStyle/>
          <a:p>
            <a:r>
              <a:rPr lang="en-US" sz="3600">
                <a:latin typeface="Arima Madurai Black" panose="00000A00000000000000" pitchFamily="2" charset="0"/>
                <a:cs typeface="Arima Madurai Black" panose="00000A00000000000000" pitchFamily="2" charset="0"/>
              </a:rPr>
              <a:t>Open Discussion..</a:t>
            </a:r>
          </a:p>
          <a:p>
            <a:endParaRPr lang="en-US" sz="3600">
              <a:latin typeface="Arima Madurai Black" panose="00000A00000000000000" pitchFamily="2" charset="0"/>
              <a:cs typeface="Arima Madurai Black" panose="00000A00000000000000" pitchFamily="2" charset="0"/>
            </a:endParaRPr>
          </a:p>
          <a:p>
            <a:r>
              <a:rPr lang="en-US" sz="3600">
                <a:latin typeface="Arima Madurai Black" panose="00000A00000000000000" pitchFamily="2" charset="0"/>
                <a:cs typeface="Arima Madurai Black" panose="00000A00000000000000" pitchFamily="2" charset="0"/>
              </a:rPr>
              <a:t>Reactions.. Thoughts?</a:t>
            </a:r>
          </a:p>
        </p:txBody>
      </p:sp>
      <p:sp>
        <p:nvSpPr>
          <p:cNvPr id="23" name="TextBox 22">
            <a:extLst>
              <a:ext uri="{FF2B5EF4-FFF2-40B4-BE49-F238E27FC236}">
                <a16:creationId xmlns:a16="http://schemas.microsoft.com/office/drawing/2014/main" id="{FC262EE7-8C65-5350-2963-9EC03D5672F8}"/>
              </a:ext>
            </a:extLst>
          </p:cNvPr>
          <p:cNvSpPr txBox="1"/>
          <p:nvPr/>
        </p:nvSpPr>
        <p:spPr>
          <a:xfrm>
            <a:off x="8856809" y="4536995"/>
            <a:ext cx="2956841" cy="646331"/>
          </a:xfrm>
          <a:prstGeom prst="rect">
            <a:avLst/>
          </a:prstGeom>
          <a:noFill/>
        </p:spPr>
        <p:txBody>
          <a:bodyPr wrap="square" rtlCol="0">
            <a:spAutoFit/>
          </a:bodyPr>
          <a:lstStyle/>
          <a:p>
            <a:r>
              <a:rPr lang="en-US" sz="3600">
                <a:latin typeface="Arima Madurai Black" panose="00000A00000000000000" pitchFamily="2" charset="0"/>
                <a:cs typeface="Arima Madurai Black" panose="00000A00000000000000" pitchFamily="2" charset="0"/>
              </a:rPr>
              <a:t>Thank You.</a:t>
            </a:r>
          </a:p>
        </p:txBody>
      </p:sp>
    </p:spTree>
    <p:extLst>
      <p:ext uri="{BB962C8B-B14F-4D97-AF65-F5344CB8AC3E}">
        <p14:creationId xmlns:p14="http://schemas.microsoft.com/office/powerpoint/2010/main" val="4272750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idx="4294967295"/>
          </p:nvPr>
        </p:nvSpPr>
        <p:spPr>
          <a:xfrm>
            <a:off x="5829068" y="1237124"/>
            <a:ext cx="6381750" cy="1500187"/>
          </a:xfrm>
          <a:noFill/>
        </p:spPr>
        <p:txBody>
          <a:bodyPr anchor="t">
            <a:normAutofit/>
          </a:bodyPr>
          <a:lstStyle/>
          <a:p>
            <a:pPr algn="ctr"/>
            <a:r>
              <a:rPr lang="en-US" sz="4000">
                <a:solidFill>
                  <a:srgbClr val="1E82BB"/>
                </a:solidFill>
                <a:latin typeface="Arima Madurai Black" panose="00000A00000000000000" pitchFamily="2" charset="0"/>
                <a:cs typeface="Arima Madurai Black" panose="00000A00000000000000" pitchFamily="2" charset="0"/>
              </a:rPr>
              <a:t>Who We Are</a:t>
            </a:r>
            <a:br>
              <a:rPr lang="en-US" sz="2800" b="0">
                <a:solidFill>
                  <a:srgbClr val="1E82BB"/>
                </a:solidFill>
                <a:latin typeface="Arima Madurai Black" panose="00000A00000000000000" pitchFamily="2" charset="0"/>
                <a:cs typeface="Arima Madurai Black" panose="00000A00000000000000" pitchFamily="2" charset="0"/>
              </a:rPr>
            </a:br>
            <a:r>
              <a:rPr lang="en-US" sz="2800">
                <a:latin typeface="Arima Madurai Black" panose="00000A00000000000000" pitchFamily="2" charset="0"/>
                <a:cs typeface="Arima Madurai Black" panose="00000A00000000000000" pitchFamily="2" charset="0"/>
              </a:rPr>
              <a:t> Our Enduring Legacy &amp; Our Mission</a:t>
            </a:r>
          </a:p>
        </p:txBody>
      </p:sp>
      <p:pic>
        <p:nvPicPr>
          <p:cNvPr id="9" name="feb5fc7b-45e7-4e4c-97e6-cc72bfad1631" descr="81575A13-1877-44BB-AB17-5A4A92F4BA8A@mifi">
            <a:extLst>
              <a:ext uri="{FF2B5EF4-FFF2-40B4-BE49-F238E27FC236}">
                <a16:creationId xmlns:a16="http://schemas.microsoft.com/office/drawing/2014/main" id="{22608073-E941-4166-A38D-84BCF5B611BF}"/>
              </a:ext>
            </a:extLst>
          </p:cNvPr>
          <p:cNvPicPr>
            <a:picLocks noChangeAspect="1" noChangeArrowheads="1"/>
          </p:cNvPicPr>
          <p:nvPr/>
        </p:nvPicPr>
        <p:blipFill>
          <a:blip r:embed="rId3" cstate="print"/>
          <a:srcRect/>
          <a:stretch>
            <a:fillRect/>
          </a:stretch>
        </p:blipFill>
        <p:spPr bwMode="auto">
          <a:xfrm>
            <a:off x="100361" y="1522804"/>
            <a:ext cx="5823088" cy="4100820"/>
          </a:xfrm>
          <a:prstGeom prst="rect">
            <a:avLst/>
          </a:prstGeom>
          <a:noFill/>
          <a:ln w="9525">
            <a:noFill/>
            <a:miter lim="800000"/>
            <a:headEnd/>
            <a:tailEnd/>
          </a:ln>
        </p:spPr>
      </p:pic>
      <p:sp>
        <p:nvSpPr>
          <p:cNvPr id="10" name="TextBox 9">
            <a:extLst>
              <a:ext uri="{FF2B5EF4-FFF2-40B4-BE49-F238E27FC236}">
                <a16:creationId xmlns:a16="http://schemas.microsoft.com/office/drawing/2014/main" id="{49FBEEDB-0FF5-4FF2-8749-BF6EF0CE7096}"/>
              </a:ext>
            </a:extLst>
          </p:cNvPr>
          <p:cNvSpPr txBox="1"/>
          <p:nvPr/>
        </p:nvSpPr>
        <p:spPr>
          <a:xfrm>
            <a:off x="243235" y="5623625"/>
            <a:ext cx="6238875" cy="461665"/>
          </a:xfrm>
          <a:prstGeom prst="rect">
            <a:avLst/>
          </a:prstGeom>
          <a:noFill/>
        </p:spPr>
        <p:txBody>
          <a:bodyPr wrap="square" rtlCol="0">
            <a:spAutoFit/>
          </a:bodyPr>
          <a:lstStyle/>
          <a:p>
            <a:r>
              <a:rPr lang="en-US" sz="1200" b="1">
                <a:solidFill>
                  <a:prstClr val="black">
                    <a:lumMod val="65000"/>
                    <a:lumOff val="35000"/>
                  </a:prstClr>
                </a:solidFill>
                <a:latin typeface="Arial"/>
              </a:rPr>
              <a:t>From Left to Right: Willie Mae Jackson, Pearl Woods, </a:t>
            </a:r>
          </a:p>
          <a:p>
            <a:r>
              <a:rPr lang="en-US" sz="1200" b="1">
                <a:solidFill>
                  <a:prstClr val="black">
                    <a:lumMod val="65000"/>
                    <a:lumOff val="35000"/>
                  </a:prstClr>
                </a:solidFill>
                <a:latin typeface="Arial"/>
              </a:rPr>
              <a:t>Rev. Jeannette Phillips, Anne Kauffman Nolon, Mary Woods.  </a:t>
            </a:r>
          </a:p>
        </p:txBody>
      </p:sp>
      <p:pic>
        <p:nvPicPr>
          <p:cNvPr id="2" name="Picture 1">
            <a:extLst>
              <a:ext uri="{FF2B5EF4-FFF2-40B4-BE49-F238E27FC236}">
                <a16:creationId xmlns:a16="http://schemas.microsoft.com/office/drawing/2014/main" id="{DDD93062-9C04-4D2E-AECE-3257261900F1}"/>
              </a:ext>
            </a:extLst>
          </p:cNvPr>
          <p:cNvPicPr>
            <a:picLocks noChangeAspect="1"/>
          </p:cNvPicPr>
          <p:nvPr/>
        </p:nvPicPr>
        <p:blipFill>
          <a:blip r:embed="rId4"/>
          <a:stretch>
            <a:fillRect/>
          </a:stretch>
        </p:blipFill>
        <p:spPr>
          <a:xfrm>
            <a:off x="6096000" y="2699305"/>
            <a:ext cx="6114818" cy="2462997"/>
          </a:xfrm>
          <a:prstGeom prst="rect">
            <a:avLst/>
          </a:prstGeom>
        </p:spPr>
      </p:pic>
      <p:pic>
        <p:nvPicPr>
          <p:cNvPr id="3" name="Picture 2">
            <a:extLst>
              <a:ext uri="{FF2B5EF4-FFF2-40B4-BE49-F238E27FC236}">
                <a16:creationId xmlns:a16="http://schemas.microsoft.com/office/drawing/2014/main" id="{FACF5585-C6D3-4787-9874-27B45FC4181B}"/>
              </a:ext>
            </a:extLst>
          </p:cNvPr>
          <p:cNvPicPr>
            <a:picLocks noChangeAspect="1"/>
          </p:cNvPicPr>
          <p:nvPr/>
        </p:nvPicPr>
        <p:blipFill>
          <a:blip r:embed="rId5"/>
          <a:stretch>
            <a:fillRect/>
          </a:stretch>
        </p:blipFill>
        <p:spPr>
          <a:xfrm>
            <a:off x="7345209" y="5508703"/>
            <a:ext cx="3524866" cy="648492"/>
          </a:xfrm>
          <a:prstGeom prst="rect">
            <a:avLst/>
          </a:prstGeom>
        </p:spPr>
      </p:pic>
    </p:spTree>
    <p:extLst>
      <p:ext uri="{BB962C8B-B14F-4D97-AF65-F5344CB8AC3E}">
        <p14:creationId xmlns:p14="http://schemas.microsoft.com/office/powerpoint/2010/main" val="1228511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E1A8AC-EA32-4A22-B749-6CF5970941EB}"/>
              </a:ext>
            </a:extLst>
          </p:cNvPr>
          <p:cNvSpPr>
            <a:spLocks noGrp="1"/>
          </p:cNvSpPr>
          <p:nvPr>
            <p:ph type="dt" sz="half" idx="10"/>
          </p:nvPr>
        </p:nvSpPr>
        <p:spPr/>
        <p:txBody>
          <a:bodyPr/>
          <a:lstStyle/>
          <a:p>
            <a:fld id="{E2B50643-A234-A94D-B2E5-A29A37C588B7}" type="datetime1">
              <a:rPr lang="en-US" smtClean="0"/>
              <a:t>10/9/2024</a:t>
            </a:fld>
            <a:endParaRPr lang="en-US"/>
          </a:p>
        </p:txBody>
      </p:sp>
      <p:sp>
        <p:nvSpPr>
          <p:cNvPr id="5" name="Title 4">
            <a:extLst>
              <a:ext uri="{FF2B5EF4-FFF2-40B4-BE49-F238E27FC236}">
                <a16:creationId xmlns:a16="http://schemas.microsoft.com/office/drawing/2014/main" id="{2CC017B3-D0B1-47DB-8872-788CF537918C}"/>
              </a:ext>
            </a:extLst>
          </p:cNvPr>
          <p:cNvSpPr>
            <a:spLocks noGrp="1"/>
          </p:cNvSpPr>
          <p:nvPr>
            <p:ph type="title"/>
          </p:nvPr>
        </p:nvSpPr>
        <p:spPr>
          <a:xfrm>
            <a:off x="123118" y="337067"/>
            <a:ext cx="8530276" cy="604534"/>
          </a:xfrm>
        </p:spPr>
        <p:txBody>
          <a:bodyPr/>
          <a:lstStyle/>
          <a:p>
            <a:r>
              <a:rPr lang="en-US" sz="3600"/>
              <a:t>FQCHC Primary Care Model: One Stop</a:t>
            </a:r>
          </a:p>
        </p:txBody>
      </p:sp>
      <p:sp>
        <p:nvSpPr>
          <p:cNvPr id="24" name="Content Placeholder 2">
            <a:extLst>
              <a:ext uri="{FF2B5EF4-FFF2-40B4-BE49-F238E27FC236}">
                <a16:creationId xmlns:a16="http://schemas.microsoft.com/office/drawing/2014/main" id="{737C0D43-D98E-B74E-951E-5DF2A6E9E90F}"/>
              </a:ext>
            </a:extLst>
          </p:cNvPr>
          <p:cNvSpPr txBox="1">
            <a:spLocks/>
          </p:cNvSpPr>
          <p:nvPr/>
        </p:nvSpPr>
        <p:spPr>
          <a:xfrm>
            <a:off x="3095398" y="1017544"/>
            <a:ext cx="5921188" cy="4471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atin typeface="Arima Madurai Medium" pitchFamily="2" charset="77"/>
              </a:rPr>
              <a:t>Medical Services</a:t>
            </a:r>
          </a:p>
        </p:txBody>
      </p:sp>
      <p:pic>
        <p:nvPicPr>
          <p:cNvPr id="35" name="Picture 34">
            <a:extLst>
              <a:ext uri="{FF2B5EF4-FFF2-40B4-BE49-F238E27FC236}">
                <a16:creationId xmlns:a16="http://schemas.microsoft.com/office/drawing/2014/main" id="{C0EE3598-A486-484A-8306-F5C72B7EBC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675" y="1915602"/>
            <a:ext cx="694216" cy="682744"/>
          </a:xfrm>
          <a:prstGeom prst="rect">
            <a:avLst/>
          </a:prstGeom>
        </p:spPr>
      </p:pic>
      <p:pic>
        <p:nvPicPr>
          <p:cNvPr id="11" name="Picture 10">
            <a:extLst>
              <a:ext uri="{FF2B5EF4-FFF2-40B4-BE49-F238E27FC236}">
                <a16:creationId xmlns:a16="http://schemas.microsoft.com/office/drawing/2014/main" id="{09F1217A-E719-4EB9-AEC1-5437FF5F4B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45614" y="1954320"/>
            <a:ext cx="511773" cy="675281"/>
          </a:xfrm>
          <a:prstGeom prst="rect">
            <a:avLst/>
          </a:prstGeom>
        </p:spPr>
      </p:pic>
      <p:pic>
        <p:nvPicPr>
          <p:cNvPr id="21" name="Picture 20">
            <a:extLst>
              <a:ext uri="{FF2B5EF4-FFF2-40B4-BE49-F238E27FC236}">
                <a16:creationId xmlns:a16="http://schemas.microsoft.com/office/drawing/2014/main" id="{FB8DCE39-45BA-48AC-8F1C-457F990B9E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8753" y="1913162"/>
            <a:ext cx="667139" cy="595884"/>
          </a:xfrm>
          <a:prstGeom prst="rect">
            <a:avLst/>
          </a:prstGeom>
        </p:spPr>
      </p:pic>
      <p:pic>
        <p:nvPicPr>
          <p:cNvPr id="27" name="Picture 26">
            <a:extLst>
              <a:ext uri="{FF2B5EF4-FFF2-40B4-BE49-F238E27FC236}">
                <a16:creationId xmlns:a16="http://schemas.microsoft.com/office/drawing/2014/main" id="{6D0C5C74-7265-4178-800F-78E02BABCA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37816" y="1923065"/>
            <a:ext cx="523721" cy="675281"/>
          </a:xfrm>
          <a:prstGeom prst="rect">
            <a:avLst/>
          </a:prstGeom>
        </p:spPr>
      </p:pic>
      <p:pic>
        <p:nvPicPr>
          <p:cNvPr id="29" name="Picture 28">
            <a:extLst>
              <a:ext uri="{FF2B5EF4-FFF2-40B4-BE49-F238E27FC236}">
                <a16:creationId xmlns:a16="http://schemas.microsoft.com/office/drawing/2014/main" id="{99685570-DE6A-435C-B802-F4FC95DE75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26874" y="4407616"/>
            <a:ext cx="700990" cy="482326"/>
          </a:xfrm>
          <a:prstGeom prst="rect">
            <a:avLst/>
          </a:prstGeom>
        </p:spPr>
      </p:pic>
      <p:pic>
        <p:nvPicPr>
          <p:cNvPr id="31" name="Picture 30">
            <a:extLst>
              <a:ext uri="{FF2B5EF4-FFF2-40B4-BE49-F238E27FC236}">
                <a16:creationId xmlns:a16="http://schemas.microsoft.com/office/drawing/2014/main" id="{420D1ACE-80CF-4F0E-A169-4D239F9A3EE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02249" y="1923065"/>
            <a:ext cx="671437" cy="675281"/>
          </a:xfrm>
          <a:prstGeom prst="rect">
            <a:avLst/>
          </a:prstGeom>
        </p:spPr>
      </p:pic>
      <p:pic>
        <p:nvPicPr>
          <p:cNvPr id="33" name="Picture 32">
            <a:extLst>
              <a:ext uri="{FF2B5EF4-FFF2-40B4-BE49-F238E27FC236}">
                <a16:creationId xmlns:a16="http://schemas.microsoft.com/office/drawing/2014/main" id="{08F8C1D2-BD4D-4912-9538-D99E6EB7F9E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40340" y="4214661"/>
            <a:ext cx="460309" cy="675281"/>
          </a:xfrm>
          <a:prstGeom prst="rect">
            <a:avLst/>
          </a:prstGeom>
        </p:spPr>
      </p:pic>
      <p:sp>
        <p:nvSpPr>
          <p:cNvPr id="3" name="TextBox 2">
            <a:extLst>
              <a:ext uri="{FF2B5EF4-FFF2-40B4-BE49-F238E27FC236}">
                <a16:creationId xmlns:a16="http://schemas.microsoft.com/office/drawing/2014/main" id="{BB12F61E-B23A-F441-BA49-BF545A909E7E}"/>
              </a:ext>
            </a:extLst>
          </p:cNvPr>
          <p:cNvSpPr txBox="1"/>
          <p:nvPr/>
        </p:nvSpPr>
        <p:spPr>
          <a:xfrm>
            <a:off x="234974" y="2763334"/>
            <a:ext cx="1413619" cy="430887"/>
          </a:xfrm>
          <a:prstGeom prst="rect">
            <a:avLst/>
          </a:prstGeom>
          <a:noFill/>
        </p:spPr>
        <p:txBody>
          <a:bodyPr wrap="square" lIns="0" tIns="0" rIns="0" bIns="0" rtlCol="0">
            <a:spAutoFit/>
          </a:bodyPr>
          <a:lstStyle/>
          <a:p>
            <a:pPr algn="ctr"/>
            <a:r>
              <a:rPr lang="en-US" sz="1400">
                <a:latin typeface="Arima Madurai ExtraLight" pitchFamily="2" charset="77"/>
                <a:cs typeface="Arima Madurai ExtraLight" pitchFamily="2" charset="77"/>
              </a:rPr>
              <a:t>Primary Care / Family Medicine</a:t>
            </a:r>
          </a:p>
        </p:txBody>
      </p:sp>
      <p:sp>
        <p:nvSpPr>
          <p:cNvPr id="26" name="TextBox 25">
            <a:extLst>
              <a:ext uri="{FF2B5EF4-FFF2-40B4-BE49-F238E27FC236}">
                <a16:creationId xmlns:a16="http://schemas.microsoft.com/office/drawing/2014/main" id="{666CC23D-AF4D-8845-8B65-84B90E11B3CE}"/>
              </a:ext>
            </a:extLst>
          </p:cNvPr>
          <p:cNvSpPr txBox="1"/>
          <p:nvPr/>
        </p:nvSpPr>
        <p:spPr>
          <a:xfrm>
            <a:off x="5339817" y="2763334"/>
            <a:ext cx="1413619" cy="215444"/>
          </a:xfrm>
          <a:prstGeom prst="rect">
            <a:avLst/>
          </a:prstGeom>
          <a:noFill/>
        </p:spPr>
        <p:txBody>
          <a:bodyPr wrap="square" lIns="0" tIns="0" rIns="0" bIns="0" rtlCol="0">
            <a:spAutoFit/>
          </a:bodyPr>
          <a:lstStyle/>
          <a:p>
            <a:pPr algn="ctr"/>
            <a:r>
              <a:rPr lang="en-US" sz="1400">
                <a:latin typeface="Arima Madurai ExtraLight" pitchFamily="2" charset="77"/>
                <a:cs typeface="Arima Madurai ExtraLight" pitchFamily="2" charset="77"/>
              </a:rPr>
              <a:t>Dental Care</a:t>
            </a:r>
          </a:p>
        </p:txBody>
      </p:sp>
      <p:sp>
        <p:nvSpPr>
          <p:cNvPr id="28" name="TextBox 27">
            <a:extLst>
              <a:ext uri="{FF2B5EF4-FFF2-40B4-BE49-F238E27FC236}">
                <a16:creationId xmlns:a16="http://schemas.microsoft.com/office/drawing/2014/main" id="{5D03A29B-B686-484F-A60F-0E2F3423ADC3}"/>
              </a:ext>
            </a:extLst>
          </p:cNvPr>
          <p:cNvSpPr txBox="1"/>
          <p:nvPr/>
        </p:nvSpPr>
        <p:spPr>
          <a:xfrm>
            <a:off x="3692868" y="2750160"/>
            <a:ext cx="1413619" cy="430887"/>
          </a:xfrm>
          <a:prstGeom prst="rect">
            <a:avLst/>
          </a:prstGeom>
          <a:noFill/>
        </p:spPr>
        <p:txBody>
          <a:bodyPr wrap="square" lIns="0" tIns="0" rIns="0" bIns="0" rtlCol="0">
            <a:spAutoFit/>
          </a:bodyPr>
          <a:lstStyle/>
          <a:p>
            <a:pPr algn="ctr"/>
            <a:r>
              <a:rPr lang="en-US" sz="1400">
                <a:latin typeface="Arima Madurai ExtraLight" pitchFamily="2" charset="77"/>
                <a:cs typeface="Arima Madurai ExtraLight" pitchFamily="2" charset="77"/>
              </a:rPr>
              <a:t>Women’s Health /</a:t>
            </a:r>
          </a:p>
          <a:p>
            <a:pPr algn="ctr"/>
            <a:r>
              <a:rPr lang="en-US" sz="1400">
                <a:latin typeface="Arima Madurai ExtraLight" pitchFamily="2" charset="77"/>
                <a:cs typeface="Arima Madurai ExtraLight" pitchFamily="2" charset="77"/>
              </a:rPr>
              <a:t>OB/GYN</a:t>
            </a:r>
          </a:p>
        </p:txBody>
      </p:sp>
      <p:sp>
        <p:nvSpPr>
          <p:cNvPr id="30" name="TextBox 29">
            <a:extLst>
              <a:ext uri="{FF2B5EF4-FFF2-40B4-BE49-F238E27FC236}">
                <a16:creationId xmlns:a16="http://schemas.microsoft.com/office/drawing/2014/main" id="{072B0E9C-E10C-F74A-AF23-2F1BB8CF81D3}"/>
              </a:ext>
            </a:extLst>
          </p:cNvPr>
          <p:cNvSpPr txBox="1"/>
          <p:nvPr/>
        </p:nvSpPr>
        <p:spPr>
          <a:xfrm>
            <a:off x="2104680" y="2742531"/>
            <a:ext cx="1413619" cy="215444"/>
          </a:xfrm>
          <a:prstGeom prst="rect">
            <a:avLst/>
          </a:prstGeom>
          <a:noFill/>
        </p:spPr>
        <p:txBody>
          <a:bodyPr wrap="square" lIns="0" tIns="0" rIns="0" bIns="0" rtlCol="0">
            <a:spAutoFit/>
          </a:bodyPr>
          <a:lstStyle/>
          <a:p>
            <a:pPr algn="ctr"/>
            <a:r>
              <a:rPr lang="en-US" sz="1400">
                <a:latin typeface="Arima Madurai ExtraLight" pitchFamily="2" charset="77"/>
                <a:cs typeface="Arima Madurai ExtraLight" pitchFamily="2" charset="77"/>
              </a:rPr>
              <a:t>Pediatrics</a:t>
            </a:r>
          </a:p>
        </p:txBody>
      </p:sp>
      <p:sp>
        <p:nvSpPr>
          <p:cNvPr id="32" name="TextBox 31">
            <a:extLst>
              <a:ext uri="{FF2B5EF4-FFF2-40B4-BE49-F238E27FC236}">
                <a16:creationId xmlns:a16="http://schemas.microsoft.com/office/drawing/2014/main" id="{AEA64078-89BD-DE45-9AD3-4E05E14C6BAD}"/>
              </a:ext>
            </a:extLst>
          </p:cNvPr>
          <p:cNvSpPr txBox="1"/>
          <p:nvPr/>
        </p:nvSpPr>
        <p:spPr>
          <a:xfrm>
            <a:off x="7085514" y="2712883"/>
            <a:ext cx="1413619" cy="430887"/>
          </a:xfrm>
          <a:prstGeom prst="rect">
            <a:avLst/>
          </a:prstGeom>
          <a:noFill/>
        </p:spPr>
        <p:txBody>
          <a:bodyPr wrap="square" lIns="0" tIns="0" rIns="0" bIns="0" rtlCol="0">
            <a:spAutoFit/>
          </a:bodyPr>
          <a:lstStyle/>
          <a:p>
            <a:pPr algn="ctr"/>
            <a:r>
              <a:rPr lang="en-US" sz="1400">
                <a:latin typeface="Arima Madurai ExtraLight" pitchFamily="2" charset="77"/>
                <a:cs typeface="Arima Madurai ExtraLight" pitchFamily="2" charset="77"/>
              </a:rPr>
              <a:t>Behavioral /</a:t>
            </a:r>
            <a:br>
              <a:rPr lang="en-US" sz="1400">
                <a:latin typeface="Arima Madurai ExtraLight" pitchFamily="2" charset="77"/>
                <a:cs typeface="Arima Madurai ExtraLight" pitchFamily="2" charset="77"/>
              </a:rPr>
            </a:br>
            <a:r>
              <a:rPr lang="en-US" sz="1400">
                <a:latin typeface="Arima Madurai ExtraLight" pitchFamily="2" charset="77"/>
                <a:cs typeface="Arima Madurai ExtraLight" pitchFamily="2" charset="77"/>
              </a:rPr>
              <a:t>Mental Health</a:t>
            </a:r>
          </a:p>
        </p:txBody>
      </p:sp>
      <p:sp>
        <p:nvSpPr>
          <p:cNvPr id="36" name="TextBox 35">
            <a:extLst>
              <a:ext uri="{FF2B5EF4-FFF2-40B4-BE49-F238E27FC236}">
                <a16:creationId xmlns:a16="http://schemas.microsoft.com/office/drawing/2014/main" id="{AB9FB7E4-CB96-FF48-A32D-64DF884BD2DF}"/>
              </a:ext>
            </a:extLst>
          </p:cNvPr>
          <p:cNvSpPr txBox="1"/>
          <p:nvPr/>
        </p:nvSpPr>
        <p:spPr>
          <a:xfrm>
            <a:off x="3681447" y="5129992"/>
            <a:ext cx="1413619" cy="430887"/>
          </a:xfrm>
          <a:prstGeom prst="rect">
            <a:avLst/>
          </a:prstGeom>
          <a:noFill/>
        </p:spPr>
        <p:txBody>
          <a:bodyPr wrap="square" lIns="0" tIns="0" rIns="0" bIns="0" rtlCol="0">
            <a:spAutoFit/>
          </a:bodyPr>
          <a:lstStyle/>
          <a:p>
            <a:pPr algn="ctr"/>
            <a:r>
              <a:rPr lang="en-US" sz="1400">
                <a:latin typeface="Arima Madurai ExtraLight" pitchFamily="2" charset="77"/>
                <a:cs typeface="Arima Madurai ExtraLight" pitchFamily="2" charset="77"/>
              </a:rPr>
              <a:t>Podiatry /</a:t>
            </a:r>
            <a:br>
              <a:rPr lang="en-US" sz="1400">
                <a:latin typeface="Arima Madurai ExtraLight" pitchFamily="2" charset="77"/>
                <a:cs typeface="Arima Madurai ExtraLight" pitchFamily="2" charset="77"/>
              </a:rPr>
            </a:br>
            <a:r>
              <a:rPr lang="en-US" sz="1400">
                <a:latin typeface="Arima Madurai ExtraLight" pitchFamily="2" charset="77"/>
                <a:cs typeface="Arima Madurai ExtraLight" pitchFamily="2" charset="77"/>
              </a:rPr>
              <a:t>Foot Care</a:t>
            </a:r>
          </a:p>
        </p:txBody>
      </p:sp>
      <p:sp>
        <p:nvSpPr>
          <p:cNvPr id="38" name="TextBox 37">
            <a:extLst>
              <a:ext uri="{FF2B5EF4-FFF2-40B4-BE49-F238E27FC236}">
                <a16:creationId xmlns:a16="http://schemas.microsoft.com/office/drawing/2014/main" id="{B7FB3FA8-2BB4-0344-9C2C-1820E4FAF1C5}"/>
              </a:ext>
            </a:extLst>
          </p:cNvPr>
          <p:cNvSpPr txBox="1"/>
          <p:nvPr/>
        </p:nvSpPr>
        <p:spPr>
          <a:xfrm>
            <a:off x="5389190" y="5173439"/>
            <a:ext cx="1413619" cy="215444"/>
          </a:xfrm>
          <a:prstGeom prst="rect">
            <a:avLst/>
          </a:prstGeom>
          <a:noFill/>
        </p:spPr>
        <p:txBody>
          <a:bodyPr wrap="square" lIns="0" tIns="0" rIns="0" bIns="0" rtlCol="0">
            <a:spAutoFit/>
          </a:bodyPr>
          <a:lstStyle/>
          <a:p>
            <a:pPr algn="ctr"/>
            <a:r>
              <a:rPr lang="en-US" sz="1400">
                <a:latin typeface="Arima Madurai ExtraLight" pitchFamily="2" charset="77"/>
                <a:cs typeface="Arima Madurai ExtraLight" pitchFamily="2" charset="77"/>
              </a:rPr>
              <a:t>Optometry</a:t>
            </a:r>
          </a:p>
        </p:txBody>
      </p:sp>
      <p:pic>
        <p:nvPicPr>
          <p:cNvPr id="15" name="Picture 14">
            <a:extLst>
              <a:ext uri="{FF2B5EF4-FFF2-40B4-BE49-F238E27FC236}">
                <a16:creationId xmlns:a16="http://schemas.microsoft.com/office/drawing/2014/main" id="{6C960534-A579-4A82-ADCC-CDA97C3C8DF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05040" y="4214661"/>
            <a:ext cx="531942" cy="675281"/>
          </a:xfrm>
          <a:prstGeom prst="rect">
            <a:avLst/>
          </a:prstGeom>
        </p:spPr>
      </p:pic>
      <p:pic>
        <p:nvPicPr>
          <p:cNvPr id="25" name="Picture 24">
            <a:extLst>
              <a:ext uri="{FF2B5EF4-FFF2-40B4-BE49-F238E27FC236}">
                <a16:creationId xmlns:a16="http://schemas.microsoft.com/office/drawing/2014/main" id="{6191A04C-F197-4742-A160-111ABAECFBE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04680" y="4214660"/>
            <a:ext cx="595138" cy="675281"/>
          </a:xfrm>
          <a:prstGeom prst="rect">
            <a:avLst/>
          </a:prstGeom>
        </p:spPr>
      </p:pic>
      <p:pic>
        <p:nvPicPr>
          <p:cNvPr id="37" name="Picture 36">
            <a:extLst>
              <a:ext uri="{FF2B5EF4-FFF2-40B4-BE49-F238E27FC236}">
                <a16:creationId xmlns:a16="http://schemas.microsoft.com/office/drawing/2014/main" id="{B8616264-AA2C-4984-B2D0-B912F149588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76832" y="4283770"/>
            <a:ext cx="465887" cy="675281"/>
          </a:xfrm>
          <a:prstGeom prst="rect">
            <a:avLst/>
          </a:prstGeom>
        </p:spPr>
      </p:pic>
      <p:pic>
        <p:nvPicPr>
          <p:cNvPr id="41" name="Picture 40">
            <a:extLst>
              <a:ext uri="{FF2B5EF4-FFF2-40B4-BE49-F238E27FC236}">
                <a16:creationId xmlns:a16="http://schemas.microsoft.com/office/drawing/2014/main" id="{8EDBEA6C-EEDB-4660-A707-8F41AE1FEC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191489" y="1896338"/>
            <a:ext cx="545426" cy="551736"/>
          </a:xfrm>
          <a:prstGeom prst="rect">
            <a:avLst/>
          </a:prstGeom>
        </p:spPr>
      </p:pic>
      <p:sp>
        <p:nvSpPr>
          <p:cNvPr id="34" name="TextBox 33">
            <a:extLst>
              <a:ext uri="{FF2B5EF4-FFF2-40B4-BE49-F238E27FC236}">
                <a16:creationId xmlns:a16="http://schemas.microsoft.com/office/drawing/2014/main" id="{40A5D0B9-0DD4-924B-9BED-0C96D7A9ADA2}"/>
              </a:ext>
            </a:extLst>
          </p:cNvPr>
          <p:cNvSpPr txBox="1"/>
          <p:nvPr/>
        </p:nvSpPr>
        <p:spPr>
          <a:xfrm>
            <a:off x="9464202" y="5169716"/>
            <a:ext cx="1413619" cy="430887"/>
          </a:xfrm>
          <a:prstGeom prst="rect">
            <a:avLst/>
          </a:prstGeom>
          <a:noFill/>
        </p:spPr>
        <p:txBody>
          <a:bodyPr wrap="square" lIns="0" tIns="0" rIns="0" bIns="0" rtlCol="0">
            <a:spAutoFit/>
          </a:bodyPr>
          <a:lstStyle/>
          <a:p>
            <a:pPr algn="ctr"/>
            <a:r>
              <a:rPr lang="en-US" sz="1400">
                <a:latin typeface="Arima Madurai ExtraLight" pitchFamily="2" charset="77"/>
                <a:cs typeface="Arima Madurai ExtraLight" pitchFamily="2" charset="77"/>
              </a:rPr>
              <a:t>HIV Care and Prevention</a:t>
            </a:r>
          </a:p>
        </p:txBody>
      </p:sp>
      <p:sp>
        <p:nvSpPr>
          <p:cNvPr id="40" name="TextBox 39">
            <a:extLst>
              <a:ext uri="{FF2B5EF4-FFF2-40B4-BE49-F238E27FC236}">
                <a16:creationId xmlns:a16="http://schemas.microsoft.com/office/drawing/2014/main" id="{4F1EE991-6082-574F-A59B-3407C3690190}"/>
              </a:ext>
            </a:extLst>
          </p:cNvPr>
          <p:cNvSpPr txBox="1"/>
          <p:nvPr/>
        </p:nvSpPr>
        <p:spPr>
          <a:xfrm>
            <a:off x="7602967" y="5129992"/>
            <a:ext cx="1413619" cy="430887"/>
          </a:xfrm>
          <a:prstGeom prst="rect">
            <a:avLst/>
          </a:prstGeom>
          <a:noFill/>
        </p:spPr>
        <p:txBody>
          <a:bodyPr wrap="square" lIns="0" tIns="0" rIns="0" bIns="0" rtlCol="0">
            <a:spAutoFit/>
          </a:bodyPr>
          <a:lstStyle/>
          <a:p>
            <a:pPr algn="ctr"/>
            <a:r>
              <a:rPr lang="en-US" sz="1400">
                <a:latin typeface="Arima Madurai ExtraLight" pitchFamily="2" charset="77"/>
                <a:cs typeface="Arima Madurai ExtraLight" pitchFamily="2" charset="77"/>
              </a:rPr>
              <a:t>Substance Use Disorder Services</a:t>
            </a:r>
          </a:p>
        </p:txBody>
      </p:sp>
      <p:sp>
        <p:nvSpPr>
          <p:cNvPr id="44" name="TextBox 43">
            <a:extLst>
              <a:ext uri="{FF2B5EF4-FFF2-40B4-BE49-F238E27FC236}">
                <a16:creationId xmlns:a16="http://schemas.microsoft.com/office/drawing/2014/main" id="{9BDCA13B-C417-2B4B-83A1-BADAB7B6C99A}"/>
              </a:ext>
            </a:extLst>
          </p:cNvPr>
          <p:cNvSpPr txBox="1"/>
          <p:nvPr/>
        </p:nvSpPr>
        <p:spPr>
          <a:xfrm>
            <a:off x="1743524" y="5117000"/>
            <a:ext cx="1413619" cy="430887"/>
          </a:xfrm>
          <a:prstGeom prst="rect">
            <a:avLst/>
          </a:prstGeom>
          <a:noFill/>
        </p:spPr>
        <p:txBody>
          <a:bodyPr wrap="square" lIns="0" tIns="0" rIns="0" bIns="0" rtlCol="0">
            <a:spAutoFit/>
          </a:bodyPr>
          <a:lstStyle/>
          <a:p>
            <a:pPr algn="ctr"/>
            <a:r>
              <a:rPr lang="en-US" sz="1400">
                <a:latin typeface="Arima Madurai ExtraLight" pitchFamily="2" charset="77"/>
                <a:cs typeface="Arima Madurai ExtraLight" pitchFamily="2" charset="77"/>
              </a:rPr>
              <a:t>Nutrition</a:t>
            </a:r>
            <a:br>
              <a:rPr lang="en-US" sz="1400">
                <a:latin typeface="Arima Madurai ExtraLight" pitchFamily="2" charset="77"/>
                <a:cs typeface="Arima Madurai ExtraLight" pitchFamily="2" charset="77"/>
              </a:rPr>
            </a:br>
            <a:r>
              <a:rPr lang="en-US" sz="1400">
                <a:latin typeface="Arima Madurai ExtraLight" pitchFamily="2" charset="77"/>
                <a:cs typeface="Arima Madurai ExtraLight" pitchFamily="2" charset="77"/>
              </a:rPr>
              <a:t>Services</a:t>
            </a:r>
          </a:p>
        </p:txBody>
      </p:sp>
      <p:sp>
        <p:nvSpPr>
          <p:cNvPr id="45" name="TextBox 44">
            <a:extLst>
              <a:ext uri="{FF2B5EF4-FFF2-40B4-BE49-F238E27FC236}">
                <a16:creationId xmlns:a16="http://schemas.microsoft.com/office/drawing/2014/main" id="{370EF8F5-BD55-4148-B478-201F29B234F7}"/>
              </a:ext>
            </a:extLst>
          </p:cNvPr>
          <p:cNvSpPr txBox="1"/>
          <p:nvPr/>
        </p:nvSpPr>
        <p:spPr>
          <a:xfrm>
            <a:off x="8765250" y="2784100"/>
            <a:ext cx="1413619" cy="215444"/>
          </a:xfrm>
          <a:prstGeom prst="rect">
            <a:avLst/>
          </a:prstGeom>
          <a:noFill/>
        </p:spPr>
        <p:txBody>
          <a:bodyPr wrap="square" lIns="0" tIns="0" rIns="0" bIns="0" rtlCol="0">
            <a:spAutoFit/>
          </a:bodyPr>
          <a:lstStyle/>
          <a:p>
            <a:pPr algn="ctr"/>
            <a:r>
              <a:rPr lang="en-US" sz="1400">
                <a:latin typeface="Arima Madurai ExtraLight" pitchFamily="2" charset="77"/>
                <a:cs typeface="Arima Madurai ExtraLight" pitchFamily="2" charset="77"/>
              </a:rPr>
              <a:t>Urgent Care</a:t>
            </a:r>
          </a:p>
        </p:txBody>
      </p:sp>
      <p:pic>
        <p:nvPicPr>
          <p:cNvPr id="39" name="Picture 38">
            <a:extLst>
              <a:ext uri="{FF2B5EF4-FFF2-40B4-BE49-F238E27FC236}">
                <a16:creationId xmlns:a16="http://schemas.microsoft.com/office/drawing/2014/main" id="{B500F745-0A1E-40E5-A34A-4908BD8DEA6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773253" y="1815539"/>
            <a:ext cx="503727" cy="675281"/>
          </a:xfrm>
          <a:prstGeom prst="rect">
            <a:avLst/>
          </a:prstGeom>
        </p:spPr>
      </p:pic>
      <p:sp>
        <p:nvSpPr>
          <p:cNvPr id="48" name="TextBox 47">
            <a:extLst>
              <a:ext uri="{FF2B5EF4-FFF2-40B4-BE49-F238E27FC236}">
                <a16:creationId xmlns:a16="http://schemas.microsoft.com/office/drawing/2014/main" id="{2AA12E7C-5D89-F14A-836A-F0BF0473079C}"/>
              </a:ext>
            </a:extLst>
          </p:cNvPr>
          <p:cNvSpPr txBox="1"/>
          <p:nvPr/>
        </p:nvSpPr>
        <p:spPr>
          <a:xfrm>
            <a:off x="10368839" y="2763334"/>
            <a:ext cx="1413619" cy="215444"/>
          </a:xfrm>
          <a:prstGeom prst="rect">
            <a:avLst/>
          </a:prstGeom>
          <a:noFill/>
        </p:spPr>
        <p:txBody>
          <a:bodyPr wrap="square" lIns="0" tIns="0" rIns="0" bIns="0" rtlCol="0">
            <a:spAutoFit/>
          </a:bodyPr>
          <a:lstStyle/>
          <a:p>
            <a:pPr algn="ctr"/>
            <a:r>
              <a:rPr lang="en-US" sz="1400">
                <a:latin typeface="Arima Madurai ExtraLight" pitchFamily="2" charset="77"/>
                <a:cs typeface="Arima Madurai ExtraLight" pitchFamily="2" charset="77"/>
              </a:rPr>
              <a:t>Telemedicine</a:t>
            </a:r>
          </a:p>
        </p:txBody>
      </p:sp>
      <p:sp>
        <p:nvSpPr>
          <p:cNvPr id="8" name="Content Placeholder 2">
            <a:extLst>
              <a:ext uri="{FF2B5EF4-FFF2-40B4-BE49-F238E27FC236}">
                <a16:creationId xmlns:a16="http://schemas.microsoft.com/office/drawing/2014/main" id="{5FAC93A5-004F-41CD-B187-A3FCB00F5FF2}"/>
              </a:ext>
            </a:extLst>
          </p:cNvPr>
          <p:cNvSpPr txBox="1">
            <a:spLocks/>
          </p:cNvSpPr>
          <p:nvPr/>
        </p:nvSpPr>
        <p:spPr>
          <a:xfrm>
            <a:off x="3057544" y="3335570"/>
            <a:ext cx="5921188" cy="4471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atin typeface="Arima Madurai Medium" pitchFamily="2" charset="77"/>
              </a:rPr>
              <a:t>Specialty Care</a:t>
            </a:r>
          </a:p>
        </p:txBody>
      </p:sp>
      <p:sp>
        <p:nvSpPr>
          <p:cNvPr id="10" name="Content Placeholder 2">
            <a:extLst>
              <a:ext uri="{FF2B5EF4-FFF2-40B4-BE49-F238E27FC236}">
                <a16:creationId xmlns:a16="http://schemas.microsoft.com/office/drawing/2014/main" id="{0F80636D-8570-44F0-8F60-47E06DB88036}"/>
              </a:ext>
            </a:extLst>
          </p:cNvPr>
          <p:cNvSpPr txBox="1">
            <a:spLocks/>
          </p:cNvSpPr>
          <p:nvPr/>
        </p:nvSpPr>
        <p:spPr>
          <a:xfrm>
            <a:off x="3277304" y="5869925"/>
            <a:ext cx="5921188" cy="4471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Arima Madurai Medium"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atin typeface="Arima Madurai Medium" pitchFamily="2" charset="77"/>
              </a:rPr>
              <a:t>Mobile Health Centers</a:t>
            </a:r>
          </a:p>
        </p:txBody>
      </p:sp>
    </p:spTree>
    <p:extLst>
      <p:ext uri="{BB962C8B-B14F-4D97-AF65-F5344CB8AC3E}">
        <p14:creationId xmlns:p14="http://schemas.microsoft.com/office/powerpoint/2010/main" val="2530763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221A97-C7CC-47E2-BF15-A45A5E65CFE9}"/>
              </a:ext>
            </a:extLst>
          </p:cNvPr>
          <p:cNvPicPr>
            <a:picLocks noChangeAspect="1"/>
          </p:cNvPicPr>
          <p:nvPr/>
        </p:nvPicPr>
        <p:blipFill rotWithShape="1">
          <a:blip r:embed="rId3"/>
          <a:srcRect l="3977" r="4034"/>
          <a:stretch/>
        </p:blipFill>
        <p:spPr>
          <a:xfrm>
            <a:off x="430385" y="736464"/>
            <a:ext cx="6859589" cy="6140322"/>
          </a:xfrm>
          <a:prstGeom prst="rect">
            <a:avLst/>
          </a:prstGeom>
        </p:spPr>
      </p:pic>
      <p:sp>
        <p:nvSpPr>
          <p:cNvPr id="7" name="Rectangle 6">
            <a:extLst>
              <a:ext uri="{FF2B5EF4-FFF2-40B4-BE49-F238E27FC236}">
                <a16:creationId xmlns:a16="http://schemas.microsoft.com/office/drawing/2014/main" id="{371380C0-DAFF-4E20-ADD2-1815F427A9CC}"/>
              </a:ext>
            </a:extLst>
          </p:cNvPr>
          <p:cNvSpPr/>
          <p:nvPr/>
        </p:nvSpPr>
        <p:spPr>
          <a:xfrm>
            <a:off x="7519386" y="2457584"/>
            <a:ext cx="4487084"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ma Madurai Medium" panose="00000600000000000000" pitchFamily="2" charset="0"/>
                <a:cs typeface="Arima Madurai Medium" panose="00000600000000000000" pitchFamily="2" charset="0"/>
              </a:rPr>
              <a:t>47 + sites throughout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ma Madurai Medium" panose="00000600000000000000" pitchFamily="2" charset="0"/>
                <a:cs typeface="Arima Madurai Medium" panose="00000600000000000000" pitchFamily="2" charset="0"/>
              </a:rPr>
              <a:t>Hudson Valley, Long Island and New York City</a:t>
            </a:r>
          </a:p>
        </p:txBody>
      </p:sp>
      <p:sp>
        <p:nvSpPr>
          <p:cNvPr id="9" name="TextBox 8">
            <a:extLst>
              <a:ext uri="{FF2B5EF4-FFF2-40B4-BE49-F238E27FC236}">
                <a16:creationId xmlns:a16="http://schemas.microsoft.com/office/drawing/2014/main" id="{E8FDC309-E75B-468C-8019-6AD0F98CA6FD}"/>
              </a:ext>
            </a:extLst>
          </p:cNvPr>
          <p:cNvSpPr txBox="1"/>
          <p:nvPr/>
        </p:nvSpPr>
        <p:spPr>
          <a:xfrm>
            <a:off x="7289974" y="1381633"/>
            <a:ext cx="490202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ma Madurai Black" panose="00000A00000000000000" pitchFamily="2" charset="0"/>
                <a:cs typeface="Arima Madurai Black" panose="00000A00000000000000" pitchFamily="2" charset="0"/>
              </a:rPr>
              <a:t>We have a health center near you:</a:t>
            </a:r>
          </a:p>
        </p:txBody>
      </p:sp>
      <p:pic>
        <p:nvPicPr>
          <p:cNvPr id="2" name="Picture 1">
            <a:extLst>
              <a:ext uri="{FF2B5EF4-FFF2-40B4-BE49-F238E27FC236}">
                <a16:creationId xmlns:a16="http://schemas.microsoft.com/office/drawing/2014/main" id="{91D2FBF5-71F2-2DDA-309F-B03B6AD52DF5}"/>
              </a:ext>
            </a:extLst>
          </p:cNvPr>
          <p:cNvPicPr>
            <a:picLocks noChangeAspect="1"/>
          </p:cNvPicPr>
          <p:nvPr/>
        </p:nvPicPr>
        <p:blipFill>
          <a:blip r:embed="rId4"/>
          <a:stretch>
            <a:fillRect/>
          </a:stretch>
        </p:blipFill>
        <p:spPr>
          <a:xfrm>
            <a:off x="7876358" y="5391159"/>
            <a:ext cx="3523793" cy="646232"/>
          </a:xfrm>
          <a:prstGeom prst="rect">
            <a:avLst/>
          </a:prstGeom>
        </p:spPr>
      </p:pic>
      <p:sp>
        <p:nvSpPr>
          <p:cNvPr id="3" name="Title 2">
            <a:extLst>
              <a:ext uri="{FF2B5EF4-FFF2-40B4-BE49-F238E27FC236}">
                <a16:creationId xmlns:a16="http://schemas.microsoft.com/office/drawing/2014/main" id="{2EAAF250-A83D-4794-0E5D-A28A01870266}"/>
              </a:ext>
            </a:extLst>
          </p:cNvPr>
          <p:cNvSpPr>
            <a:spLocks noGrp="1"/>
          </p:cNvSpPr>
          <p:nvPr>
            <p:ph type="title"/>
          </p:nvPr>
        </p:nvSpPr>
        <p:spPr>
          <a:xfrm>
            <a:off x="118443" y="143555"/>
            <a:ext cx="8228821" cy="1325563"/>
          </a:xfrm>
        </p:spPr>
        <p:txBody>
          <a:bodyPr/>
          <a:lstStyle/>
          <a:p>
            <a:r>
              <a:rPr lang="en-US"/>
              <a:t>Health Center Network Map</a:t>
            </a:r>
          </a:p>
        </p:txBody>
      </p:sp>
    </p:spTree>
    <p:extLst>
      <p:ext uri="{BB962C8B-B14F-4D97-AF65-F5344CB8AC3E}">
        <p14:creationId xmlns:p14="http://schemas.microsoft.com/office/powerpoint/2010/main" val="1933194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949E4-F992-8999-AEC0-D8B5C67F5A14}"/>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42A5EEB-6CE3-863D-E42E-D00991854A98}"/>
              </a:ext>
            </a:extLst>
          </p:cNvPr>
          <p:cNvSpPr>
            <a:spLocks noGrp="1"/>
          </p:cNvSpPr>
          <p:nvPr>
            <p:ph type="dt" sz="half" idx="10"/>
          </p:nvPr>
        </p:nvSpPr>
        <p:spPr/>
        <p:txBody>
          <a:bodyPr/>
          <a:lstStyle/>
          <a:p>
            <a:fld id="{C22F059C-D428-7E42-8D04-BDA2AABB60BA}" type="datetime1">
              <a:rPr lang="en-US" smtClean="0"/>
              <a:t>10/9/2024</a:t>
            </a:fld>
            <a:endParaRPr lang="en-US"/>
          </a:p>
        </p:txBody>
      </p:sp>
      <p:sp>
        <p:nvSpPr>
          <p:cNvPr id="5" name="Title 4">
            <a:extLst>
              <a:ext uri="{FF2B5EF4-FFF2-40B4-BE49-F238E27FC236}">
                <a16:creationId xmlns:a16="http://schemas.microsoft.com/office/drawing/2014/main" id="{7CD4EDB7-0F28-4F15-5B4D-9C034C3B953D}"/>
              </a:ext>
            </a:extLst>
          </p:cNvPr>
          <p:cNvSpPr>
            <a:spLocks noGrp="1"/>
          </p:cNvSpPr>
          <p:nvPr>
            <p:ph type="title" idx="4294967295"/>
          </p:nvPr>
        </p:nvSpPr>
        <p:spPr>
          <a:xfrm>
            <a:off x="1200727" y="307274"/>
            <a:ext cx="10801350" cy="379412"/>
          </a:xfrm>
        </p:spPr>
        <p:txBody>
          <a:bodyPr/>
          <a:lstStyle/>
          <a:p>
            <a:r>
              <a:rPr lang="en-US" sz="4000"/>
              <a:t>Sun River Health Eastern Dutchess  Leadership</a:t>
            </a:r>
            <a:br>
              <a:rPr lang="en-US" sz="4000"/>
            </a:br>
            <a:endParaRPr lang="en-US" sz="4000"/>
          </a:p>
        </p:txBody>
      </p:sp>
      <p:pic>
        <p:nvPicPr>
          <p:cNvPr id="6" name="Picture 5">
            <a:extLst>
              <a:ext uri="{FF2B5EF4-FFF2-40B4-BE49-F238E27FC236}">
                <a16:creationId xmlns:a16="http://schemas.microsoft.com/office/drawing/2014/main" id="{FD03B1D4-FA11-66CC-42E6-9734EE71EC0A}"/>
              </a:ext>
            </a:extLst>
          </p:cNvPr>
          <p:cNvPicPr>
            <a:picLocks noChangeAspect="1"/>
          </p:cNvPicPr>
          <p:nvPr/>
        </p:nvPicPr>
        <p:blipFill>
          <a:blip r:embed="rId3"/>
          <a:stretch>
            <a:fillRect/>
          </a:stretch>
        </p:blipFill>
        <p:spPr>
          <a:xfrm>
            <a:off x="8273493" y="5739939"/>
            <a:ext cx="3657917" cy="664522"/>
          </a:xfrm>
          <a:prstGeom prst="rect">
            <a:avLst/>
          </a:prstGeom>
        </p:spPr>
      </p:pic>
      <p:sp>
        <p:nvSpPr>
          <p:cNvPr id="9" name="TextBox 8">
            <a:extLst>
              <a:ext uri="{FF2B5EF4-FFF2-40B4-BE49-F238E27FC236}">
                <a16:creationId xmlns:a16="http://schemas.microsoft.com/office/drawing/2014/main" id="{979D6AE1-C768-0A77-61D6-D6DFF71B572F}"/>
              </a:ext>
            </a:extLst>
          </p:cNvPr>
          <p:cNvSpPr txBox="1"/>
          <p:nvPr/>
        </p:nvSpPr>
        <p:spPr>
          <a:xfrm>
            <a:off x="9555084" y="5075417"/>
            <a:ext cx="2493742" cy="664522"/>
          </a:xfrm>
          <a:prstGeom prst="rect">
            <a:avLst/>
          </a:prstGeom>
          <a:noFill/>
        </p:spPr>
        <p:txBody>
          <a:bodyPr wrap="square">
            <a:spAutoFit/>
          </a:bodyPr>
          <a:lstStyle/>
          <a:p>
            <a:pPr marL="0" marR="0" algn="ctr">
              <a:spcBef>
                <a:spcPts val="0"/>
              </a:spcBef>
              <a:spcAft>
                <a:spcPts val="0"/>
              </a:spcAft>
            </a:pPr>
            <a:r>
              <a:rPr lang="en-US">
                <a:solidFill>
                  <a:srgbClr val="000000"/>
                </a:solidFill>
                <a:effectLst/>
                <a:latin typeface="Calibri" panose="020F0502020204030204" pitchFamily="34" charset="0"/>
                <a:ea typeface="Calibri" panose="020F0502020204030204" pitchFamily="34" charset="0"/>
              </a:rPr>
              <a:t>Cherise Mc Daniels</a:t>
            </a:r>
            <a:endParaRPr lang="en-US">
              <a:effectLst/>
              <a:latin typeface="Calibri" panose="020F0502020204030204" pitchFamily="34" charset="0"/>
              <a:ea typeface="Calibri" panose="020F0502020204030204" pitchFamily="34" charset="0"/>
            </a:endParaRPr>
          </a:p>
          <a:p>
            <a:pPr marL="0" marR="0" algn="ctr">
              <a:spcBef>
                <a:spcPts val="0"/>
              </a:spcBef>
              <a:spcAft>
                <a:spcPts val="0"/>
              </a:spcAft>
            </a:pPr>
            <a:r>
              <a:rPr lang="en-US">
                <a:solidFill>
                  <a:srgbClr val="000000"/>
                </a:solidFill>
                <a:latin typeface="Calibri" panose="020F0502020204030204" pitchFamily="34" charset="0"/>
                <a:ea typeface="Calibri" panose="020F0502020204030204" pitchFamily="34" charset="0"/>
              </a:rPr>
              <a:t>Health Center Director</a:t>
            </a:r>
            <a:endParaRPr lang="en-US" sz="2000">
              <a:solidFill>
                <a:srgbClr val="000000"/>
              </a:solidFill>
              <a:latin typeface="Calibri" panose="020F0502020204030204" pitchFamily="34" charset="0"/>
              <a:ea typeface="Calibri" panose="020F0502020204030204" pitchFamily="34" charset="0"/>
            </a:endParaRPr>
          </a:p>
        </p:txBody>
      </p:sp>
      <p:sp>
        <p:nvSpPr>
          <p:cNvPr id="16" name="TextBox 15">
            <a:extLst>
              <a:ext uri="{FF2B5EF4-FFF2-40B4-BE49-F238E27FC236}">
                <a16:creationId xmlns:a16="http://schemas.microsoft.com/office/drawing/2014/main" id="{F550850C-0CC2-298B-F731-5073B56AB110}"/>
              </a:ext>
            </a:extLst>
          </p:cNvPr>
          <p:cNvSpPr txBox="1"/>
          <p:nvPr/>
        </p:nvSpPr>
        <p:spPr>
          <a:xfrm>
            <a:off x="2985482" y="4985613"/>
            <a:ext cx="3083292" cy="923330"/>
          </a:xfrm>
          <a:prstGeom prst="rect">
            <a:avLst/>
          </a:prstGeom>
          <a:noFill/>
        </p:spPr>
        <p:txBody>
          <a:bodyPr wrap="square">
            <a:spAutoFit/>
          </a:bodyPr>
          <a:lstStyle/>
          <a:p>
            <a:pPr algn="ctr"/>
            <a:r>
              <a:rPr lang="en-US">
                <a:latin typeface="Calibri" panose="020F0502020204030204" pitchFamily="34" charset="0"/>
                <a:cs typeface="Calibri" panose="020F0502020204030204" pitchFamily="34" charset="0"/>
              </a:rPr>
              <a:t>Sherry Wyckoff</a:t>
            </a:r>
          </a:p>
          <a:p>
            <a:pPr algn="ctr"/>
            <a:r>
              <a:rPr lang="en-US">
                <a:latin typeface="Calibri" panose="020F0502020204030204" pitchFamily="34" charset="0"/>
                <a:cs typeface="Calibri" panose="020F0502020204030204" pitchFamily="34" charset="0"/>
              </a:rPr>
              <a:t>VP Operations </a:t>
            </a:r>
          </a:p>
          <a:p>
            <a:pPr algn="ctr"/>
            <a:r>
              <a:rPr lang="en-US">
                <a:latin typeface="Calibri" panose="020F0502020204030204" pitchFamily="34" charset="0"/>
                <a:cs typeface="Calibri" panose="020F0502020204030204" pitchFamily="34" charset="0"/>
              </a:rPr>
              <a:t>Hudson Valley North Region</a:t>
            </a:r>
            <a:r>
              <a:rPr lang="en-US" sz="1600">
                <a:latin typeface="Calibri" panose="020F0502020204030204" pitchFamily="34" charset="0"/>
                <a:cs typeface="Calibri" panose="020F0502020204030204" pitchFamily="34" charset="0"/>
              </a:rPr>
              <a:t> </a:t>
            </a:r>
          </a:p>
        </p:txBody>
      </p:sp>
      <p:pic>
        <p:nvPicPr>
          <p:cNvPr id="7" name="Picture 6" descr="A person taking a selfie&#10;&#10;Description automatically generated">
            <a:extLst>
              <a:ext uri="{FF2B5EF4-FFF2-40B4-BE49-F238E27FC236}">
                <a16:creationId xmlns:a16="http://schemas.microsoft.com/office/drawing/2014/main" id="{520472FB-3DA6-6346-7B14-96155C498922}"/>
              </a:ext>
            </a:extLst>
          </p:cNvPr>
          <p:cNvPicPr>
            <a:picLocks noChangeAspect="1"/>
          </p:cNvPicPr>
          <p:nvPr/>
        </p:nvPicPr>
        <p:blipFill>
          <a:blip r:embed="rId4"/>
          <a:stretch>
            <a:fillRect/>
          </a:stretch>
        </p:blipFill>
        <p:spPr>
          <a:xfrm>
            <a:off x="9672500" y="2200341"/>
            <a:ext cx="2258910" cy="2655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258A16D3-1B8B-3BE9-432A-21EAC1A92737}"/>
              </a:ext>
            </a:extLst>
          </p:cNvPr>
          <p:cNvSpPr txBox="1"/>
          <p:nvPr/>
        </p:nvSpPr>
        <p:spPr>
          <a:xfrm>
            <a:off x="6534402" y="5093608"/>
            <a:ext cx="2649497" cy="646331"/>
          </a:xfrm>
          <a:prstGeom prst="rect">
            <a:avLst/>
          </a:prstGeom>
          <a:noFill/>
        </p:spPr>
        <p:txBody>
          <a:bodyPr wrap="square">
            <a:spAutoFit/>
          </a:bodyPr>
          <a:lstStyle/>
          <a:p>
            <a:pPr algn="ctr"/>
            <a:r>
              <a:rPr lang="en-US">
                <a:latin typeface="Calibri" panose="020F0502020204030204" pitchFamily="34" charset="0"/>
                <a:cs typeface="Calibri" panose="020F0502020204030204" pitchFamily="34" charset="0"/>
              </a:rPr>
              <a:t>Sharon D’Errico</a:t>
            </a:r>
          </a:p>
          <a:p>
            <a:pPr algn="ctr"/>
            <a:r>
              <a:rPr lang="en-US">
                <a:latin typeface="Calibri" panose="020F0502020204030204" pitchFamily="34" charset="0"/>
                <a:cs typeface="Calibri" panose="020F0502020204030204" pitchFamily="34" charset="0"/>
              </a:rPr>
              <a:t>WIC Director</a:t>
            </a:r>
            <a:r>
              <a:rPr lang="en-US" sz="1600">
                <a:latin typeface="Calibri" panose="020F0502020204030204" pitchFamily="34" charset="0"/>
                <a:cs typeface="Calibri" panose="020F0502020204030204" pitchFamily="34" charset="0"/>
              </a:rPr>
              <a:t> </a:t>
            </a:r>
          </a:p>
        </p:txBody>
      </p:sp>
      <p:sp>
        <p:nvSpPr>
          <p:cNvPr id="8" name="TextBox 7">
            <a:extLst>
              <a:ext uri="{FF2B5EF4-FFF2-40B4-BE49-F238E27FC236}">
                <a16:creationId xmlns:a16="http://schemas.microsoft.com/office/drawing/2014/main" id="{C3AE182A-7DCF-87AF-D08B-E90234B209D8}"/>
              </a:ext>
            </a:extLst>
          </p:cNvPr>
          <p:cNvSpPr txBox="1"/>
          <p:nvPr/>
        </p:nvSpPr>
        <p:spPr>
          <a:xfrm>
            <a:off x="253173" y="4983906"/>
            <a:ext cx="2884455" cy="923330"/>
          </a:xfrm>
          <a:prstGeom prst="rect">
            <a:avLst/>
          </a:prstGeom>
          <a:noFill/>
        </p:spPr>
        <p:txBody>
          <a:bodyPr wrap="square">
            <a:spAutoFit/>
          </a:bodyPr>
          <a:lstStyle/>
          <a:p>
            <a:pPr algn="ctr"/>
            <a:r>
              <a:rPr lang="en-US">
                <a:latin typeface="Calibri" panose="020F0502020204030204" pitchFamily="34" charset="0"/>
                <a:cs typeface="Calibri" panose="020F0502020204030204" pitchFamily="34" charset="0"/>
              </a:rPr>
              <a:t>Elizabeth L . Phillips</a:t>
            </a:r>
          </a:p>
          <a:p>
            <a:pPr algn="ctr"/>
            <a:r>
              <a:rPr lang="en-US">
                <a:latin typeface="Calibri" panose="020F0502020204030204" pitchFamily="34" charset="0"/>
                <a:cs typeface="Calibri" panose="020F0502020204030204" pitchFamily="34" charset="0"/>
              </a:rPr>
              <a:t>VP Community Engagement</a:t>
            </a:r>
          </a:p>
          <a:p>
            <a:pPr algn="ctr"/>
            <a:r>
              <a:rPr lang="en-US">
                <a:latin typeface="Calibri" panose="020F0502020204030204" pitchFamily="34" charset="0"/>
                <a:cs typeface="Calibri" panose="020F0502020204030204" pitchFamily="34" charset="0"/>
              </a:rPr>
              <a:t> EDRHN Director</a:t>
            </a:r>
            <a:r>
              <a:rPr lang="en-US" sz="1600">
                <a:latin typeface="Calibri" panose="020F0502020204030204" pitchFamily="34" charset="0"/>
                <a:cs typeface="Calibri" panose="020F0502020204030204" pitchFamily="34" charset="0"/>
              </a:rPr>
              <a:t> </a:t>
            </a:r>
          </a:p>
        </p:txBody>
      </p:sp>
      <p:pic>
        <p:nvPicPr>
          <p:cNvPr id="12" name="Picture 11" descr="A person smiling for a selfie&#10;&#10;Description automatically generated">
            <a:extLst>
              <a:ext uri="{FF2B5EF4-FFF2-40B4-BE49-F238E27FC236}">
                <a16:creationId xmlns:a16="http://schemas.microsoft.com/office/drawing/2014/main" id="{B578D802-6011-63FE-97AD-2DE91614BED0}"/>
              </a:ext>
            </a:extLst>
          </p:cNvPr>
          <p:cNvPicPr>
            <a:picLocks noChangeAspect="1"/>
          </p:cNvPicPr>
          <p:nvPr/>
        </p:nvPicPr>
        <p:blipFill>
          <a:blip r:embed="rId5"/>
          <a:stretch>
            <a:fillRect/>
          </a:stretch>
        </p:blipFill>
        <p:spPr>
          <a:xfrm>
            <a:off x="642736" y="1748719"/>
            <a:ext cx="2340878" cy="3121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person smiling at the camera&#10;&#10;Description automatically generated">
            <a:extLst>
              <a:ext uri="{FF2B5EF4-FFF2-40B4-BE49-F238E27FC236}">
                <a16:creationId xmlns:a16="http://schemas.microsoft.com/office/drawing/2014/main" id="{ADBC8914-CF61-8566-445C-9F5EF8FFD21F}"/>
              </a:ext>
            </a:extLst>
          </p:cNvPr>
          <p:cNvPicPr>
            <a:picLocks noChangeAspect="1"/>
          </p:cNvPicPr>
          <p:nvPr/>
        </p:nvPicPr>
        <p:blipFill>
          <a:blip r:embed="rId6"/>
          <a:stretch>
            <a:fillRect/>
          </a:stretch>
        </p:blipFill>
        <p:spPr>
          <a:xfrm>
            <a:off x="6509917" y="1320310"/>
            <a:ext cx="2698469" cy="3590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A close-up of a person smiling&#10;&#10;Description automatically generated">
            <a:extLst>
              <a:ext uri="{FF2B5EF4-FFF2-40B4-BE49-F238E27FC236}">
                <a16:creationId xmlns:a16="http://schemas.microsoft.com/office/drawing/2014/main" id="{7430BFF2-17E8-C39D-019C-E2653912368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3560124" y="1165897"/>
            <a:ext cx="2165380" cy="3689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9176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96323D-666A-1059-AEDA-88FDC1124476}"/>
              </a:ext>
            </a:extLst>
          </p:cNvPr>
          <p:cNvSpPr>
            <a:spLocks noGrp="1"/>
          </p:cNvSpPr>
          <p:nvPr>
            <p:ph type="dt" sz="half" idx="10"/>
          </p:nvPr>
        </p:nvSpPr>
        <p:spPr/>
        <p:txBody>
          <a:bodyPr/>
          <a:lstStyle/>
          <a:p>
            <a:fld id="{C22F059C-D428-7E42-8D04-BDA2AABB60BA}" type="datetime1">
              <a:rPr lang="en-US" smtClean="0"/>
              <a:t>10/9/2024</a:t>
            </a:fld>
            <a:endParaRPr lang="en-US"/>
          </a:p>
        </p:txBody>
      </p:sp>
      <p:grpSp>
        <p:nvGrpSpPr>
          <p:cNvPr id="3" name="Group 16">
            <a:extLst>
              <a:ext uri="{FF2B5EF4-FFF2-40B4-BE49-F238E27FC236}">
                <a16:creationId xmlns:a16="http://schemas.microsoft.com/office/drawing/2014/main" id="{1BC16511-68E2-7A3F-5F5C-4F9F66D67528}"/>
              </a:ext>
            </a:extLst>
          </p:cNvPr>
          <p:cNvGrpSpPr>
            <a:grpSpLocks noChangeAspect="1"/>
          </p:cNvGrpSpPr>
          <p:nvPr/>
        </p:nvGrpSpPr>
        <p:grpSpPr bwMode="auto">
          <a:xfrm>
            <a:off x="8089532" y="5646198"/>
            <a:ext cx="3832520" cy="700529"/>
            <a:chOff x="361" y="245"/>
            <a:chExt cx="2068" cy="378"/>
          </a:xfrm>
        </p:grpSpPr>
        <p:sp>
          <p:nvSpPr>
            <p:cNvPr id="5" name="Oval 17">
              <a:extLst>
                <a:ext uri="{FF2B5EF4-FFF2-40B4-BE49-F238E27FC236}">
                  <a16:creationId xmlns:a16="http://schemas.microsoft.com/office/drawing/2014/main" id="{7EFC93DD-8F9C-48FF-459E-60C5D62E0B3E}"/>
                </a:ext>
              </a:extLst>
            </p:cNvPr>
            <p:cNvSpPr>
              <a:spLocks noChangeArrowheads="1"/>
            </p:cNvSpPr>
            <p:nvPr/>
          </p:nvSpPr>
          <p:spPr bwMode="auto">
            <a:xfrm>
              <a:off x="2138" y="304"/>
              <a:ext cx="201" cy="201"/>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18">
              <a:extLst>
                <a:ext uri="{FF2B5EF4-FFF2-40B4-BE49-F238E27FC236}">
                  <a16:creationId xmlns:a16="http://schemas.microsoft.com/office/drawing/2014/main" id="{2FDD1FFA-D5D5-1598-B771-18757A7E7FCB}"/>
                </a:ext>
              </a:extLst>
            </p:cNvPr>
            <p:cNvSpPr>
              <a:spLocks noEditPoints="1"/>
            </p:cNvSpPr>
            <p:nvPr/>
          </p:nvSpPr>
          <p:spPr bwMode="auto">
            <a:xfrm>
              <a:off x="2111" y="245"/>
              <a:ext cx="292" cy="293"/>
            </a:xfrm>
            <a:custGeom>
              <a:avLst/>
              <a:gdLst>
                <a:gd name="T0" fmla="*/ 226 w 288"/>
                <a:gd name="T1" fmla="*/ 29 h 288"/>
                <a:gd name="T2" fmla="*/ 124 w 288"/>
                <a:gd name="T3" fmla="*/ 44 h 288"/>
                <a:gd name="T4" fmla="*/ 68 w 288"/>
                <a:gd name="T5" fmla="*/ 65 h 288"/>
                <a:gd name="T6" fmla="*/ 10 w 288"/>
                <a:gd name="T7" fmla="*/ 78 h 288"/>
                <a:gd name="T8" fmla="*/ 39 w 288"/>
                <a:gd name="T9" fmla="*/ 171 h 288"/>
                <a:gd name="T10" fmla="*/ 3 w 288"/>
                <a:gd name="T11" fmla="*/ 205 h 288"/>
                <a:gd name="T12" fmla="*/ 92 w 288"/>
                <a:gd name="T13" fmla="*/ 287 h 288"/>
                <a:gd name="T14" fmla="*/ 179 w 288"/>
                <a:gd name="T15" fmla="*/ 241 h 288"/>
                <a:gd name="T16" fmla="*/ 217 w 288"/>
                <a:gd name="T17" fmla="*/ 228 h 288"/>
                <a:gd name="T18" fmla="*/ 245 w 288"/>
                <a:gd name="T19" fmla="*/ 249 h 288"/>
                <a:gd name="T20" fmla="*/ 273 w 288"/>
                <a:gd name="T21" fmla="*/ 135 h 288"/>
                <a:gd name="T22" fmla="*/ 286 w 288"/>
                <a:gd name="T23" fmla="*/ 131 h 288"/>
                <a:gd name="T24" fmla="*/ 236 w 288"/>
                <a:gd name="T25" fmla="*/ 177 h 288"/>
                <a:gd name="T26" fmla="*/ 140 w 288"/>
                <a:gd name="T27" fmla="*/ 251 h 288"/>
                <a:gd name="T28" fmla="*/ 221 w 288"/>
                <a:gd name="T29" fmla="*/ 93 h 288"/>
                <a:gd name="T30" fmla="*/ 154 w 288"/>
                <a:gd name="T31" fmla="*/ 66 h 288"/>
                <a:gd name="T32" fmla="*/ 225 w 288"/>
                <a:gd name="T33" fmla="*/ 196 h 288"/>
                <a:gd name="T34" fmla="*/ 225 w 288"/>
                <a:gd name="T35" fmla="*/ 196 h 288"/>
                <a:gd name="T36" fmla="*/ 217 w 288"/>
                <a:gd name="T37" fmla="*/ 171 h 288"/>
                <a:gd name="T38" fmla="*/ 101 w 288"/>
                <a:gd name="T39" fmla="*/ 229 h 288"/>
                <a:gd name="T40" fmla="*/ 170 w 288"/>
                <a:gd name="T41" fmla="*/ 222 h 288"/>
                <a:gd name="T42" fmla="*/ 112 w 288"/>
                <a:gd name="T43" fmla="*/ 239 h 288"/>
                <a:gd name="T44" fmla="*/ 61 w 288"/>
                <a:gd name="T45" fmla="*/ 145 h 288"/>
                <a:gd name="T46" fmla="*/ 94 w 288"/>
                <a:gd name="T47" fmla="*/ 220 h 288"/>
                <a:gd name="T48" fmla="*/ 170 w 288"/>
                <a:gd name="T49" fmla="*/ 219 h 288"/>
                <a:gd name="T50" fmla="*/ 75 w 288"/>
                <a:gd name="T51" fmla="*/ 128 h 288"/>
                <a:gd name="T52" fmla="*/ 156 w 288"/>
                <a:gd name="T53" fmla="*/ 80 h 288"/>
                <a:gd name="T54" fmla="*/ 194 w 288"/>
                <a:gd name="T55" fmla="*/ 189 h 288"/>
                <a:gd name="T56" fmla="*/ 92 w 288"/>
                <a:gd name="T57" fmla="*/ 193 h 288"/>
                <a:gd name="T58" fmla="*/ 140 w 288"/>
                <a:gd name="T59" fmla="*/ 215 h 288"/>
                <a:gd name="T60" fmla="*/ 116 w 288"/>
                <a:gd name="T61" fmla="*/ 211 h 288"/>
                <a:gd name="T62" fmla="*/ 208 w 288"/>
                <a:gd name="T63" fmla="*/ 124 h 288"/>
                <a:gd name="T64" fmla="*/ 210 w 288"/>
                <a:gd name="T65" fmla="*/ 172 h 288"/>
                <a:gd name="T66" fmla="*/ 172 w 288"/>
                <a:gd name="T67" fmla="*/ 78 h 288"/>
                <a:gd name="T68" fmla="*/ 225 w 288"/>
                <a:gd name="T69" fmla="*/ 155 h 288"/>
                <a:gd name="T70" fmla="*/ 88 w 288"/>
                <a:gd name="T71" fmla="*/ 87 h 288"/>
                <a:gd name="T72" fmla="*/ 73 w 288"/>
                <a:gd name="T73" fmla="*/ 168 h 288"/>
                <a:gd name="T74" fmla="*/ 90 w 288"/>
                <a:gd name="T75" fmla="*/ 203 h 288"/>
                <a:gd name="T76" fmla="*/ 121 w 288"/>
                <a:gd name="T77" fmla="*/ 224 h 288"/>
                <a:gd name="T78" fmla="*/ 182 w 288"/>
                <a:gd name="T79" fmla="*/ 222 h 288"/>
                <a:gd name="T80" fmla="*/ 182 w 288"/>
                <a:gd name="T81" fmla="*/ 222 h 288"/>
                <a:gd name="T82" fmla="*/ 104 w 288"/>
                <a:gd name="T83" fmla="*/ 77 h 288"/>
                <a:gd name="T84" fmla="*/ 86 w 288"/>
                <a:gd name="T85" fmla="*/ 83 h 288"/>
                <a:gd name="T86" fmla="*/ 130 w 288"/>
                <a:gd name="T87" fmla="*/ 59 h 288"/>
                <a:gd name="T88" fmla="*/ 59 w 288"/>
                <a:gd name="T89" fmla="*/ 91 h 288"/>
                <a:gd name="T90" fmla="*/ 71 w 288"/>
                <a:gd name="T91" fmla="*/ 82 h 288"/>
                <a:gd name="T92" fmla="*/ 45 w 288"/>
                <a:gd name="T93" fmla="*/ 167 h 288"/>
                <a:gd name="T94" fmla="*/ 35 w 288"/>
                <a:gd name="T95" fmla="*/ 138 h 288"/>
                <a:gd name="T96" fmla="*/ 35 w 288"/>
                <a:gd name="T97" fmla="*/ 138 h 288"/>
                <a:gd name="T98" fmla="*/ 77 w 288"/>
                <a:gd name="T99" fmla="*/ 223 h 288"/>
                <a:gd name="T100" fmla="*/ 221 w 288"/>
                <a:gd name="T101" fmla="*/ 88 h 288"/>
                <a:gd name="T102" fmla="*/ 223 w 288"/>
                <a:gd name="T103" fmla="*/ 91 h 288"/>
                <a:gd name="T104" fmla="*/ 142 w 288"/>
                <a:gd name="T105" fmla="*/ 48 h 288"/>
                <a:gd name="T106" fmla="*/ 43 w 288"/>
                <a:gd name="T107" fmla="*/ 184 h 288"/>
                <a:gd name="T108" fmla="*/ 30 w 288"/>
                <a:gd name="T109" fmla="*/ 196 h 288"/>
                <a:gd name="T110" fmla="*/ 213 w 288"/>
                <a:gd name="T111" fmla="*/ 3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8" h="288">
                  <a:moveTo>
                    <a:pt x="286" y="131"/>
                  </a:moveTo>
                  <a:cubicBezTo>
                    <a:pt x="264" y="121"/>
                    <a:pt x="246" y="105"/>
                    <a:pt x="230" y="89"/>
                  </a:cubicBezTo>
                  <a:cubicBezTo>
                    <a:pt x="221" y="81"/>
                    <a:pt x="214" y="74"/>
                    <a:pt x="206" y="68"/>
                  </a:cubicBezTo>
                  <a:cubicBezTo>
                    <a:pt x="207" y="52"/>
                    <a:pt x="213" y="39"/>
                    <a:pt x="226" y="29"/>
                  </a:cubicBezTo>
                  <a:cubicBezTo>
                    <a:pt x="227" y="28"/>
                    <a:pt x="227" y="27"/>
                    <a:pt x="227" y="26"/>
                  </a:cubicBezTo>
                  <a:cubicBezTo>
                    <a:pt x="226" y="24"/>
                    <a:pt x="225" y="24"/>
                    <a:pt x="224" y="25"/>
                  </a:cubicBezTo>
                  <a:cubicBezTo>
                    <a:pt x="201" y="35"/>
                    <a:pt x="177" y="38"/>
                    <a:pt x="154" y="40"/>
                  </a:cubicBezTo>
                  <a:cubicBezTo>
                    <a:pt x="144" y="41"/>
                    <a:pt x="134" y="42"/>
                    <a:pt x="124" y="44"/>
                  </a:cubicBezTo>
                  <a:cubicBezTo>
                    <a:pt x="113" y="34"/>
                    <a:pt x="106" y="22"/>
                    <a:pt x="107" y="4"/>
                  </a:cubicBezTo>
                  <a:cubicBezTo>
                    <a:pt x="107" y="2"/>
                    <a:pt x="106" y="0"/>
                    <a:pt x="104" y="0"/>
                  </a:cubicBezTo>
                  <a:cubicBezTo>
                    <a:pt x="103" y="0"/>
                    <a:pt x="102" y="1"/>
                    <a:pt x="101" y="3"/>
                  </a:cubicBezTo>
                  <a:cubicBezTo>
                    <a:pt x="95" y="26"/>
                    <a:pt x="81" y="46"/>
                    <a:pt x="68" y="65"/>
                  </a:cubicBezTo>
                  <a:cubicBezTo>
                    <a:pt x="62" y="74"/>
                    <a:pt x="55" y="83"/>
                    <a:pt x="50" y="92"/>
                  </a:cubicBezTo>
                  <a:cubicBezTo>
                    <a:pt x="48" y="92"/>
                    <a:pt x="46" y="92"/>
                    <a:pt x="44" y="92"/>
                  </a:cubicBezTo>
                  <a:cubicBezTo>
                    <a:pt x="44" y="92"/>
                    <a:pt x="43" y="92"/>
                    <a:pt x="43" y="92"/>
                  </a:cubicBezTo>
                  <a:cubicBezTo>
                    <a:pt x="31" y="92"/>
                    <a:pt x="20" y="88"/>
                    <a:pt x="10" y="78"/>
                  </a:cubicBezTo>
                  <a:cubicBezTo>
                    <a:pt x="9" y="77"/>
                    <a:pt x="7" y="77"/>
                    <a:pt x="6" y="78"/>
                  </a:cubicBezTo>
                  <a:cubicBezTo>
                    <a:pt x="5" y="79"/>
                    <a:pt x="5" y="80"/>
                    <a:pt x="6" y="81"/>
                  </a:cubicBezTo>
                  <a:cubicBezTo>
                    <a:pt x="20" y="102"/>
                    <a:pt x="26" y="125"/>
                    <a:pt x="32" y="147"/>
                  </a:cubicBezTo>
                  <a:cubicBezTo>
                    <a:pt x="34" y="155"/>
                    <a:pt x="36" y="163"/>
                    <a:pt x="39" y="171"/>
                  </a:cubicBezTo>
                  <a:cubicBezTo>
                    <a:pt x="39" y="172"/>
                    <a:pt x="40" y="174"/>
                    <a:pt x="40" y="176"/>
                  </a:cubicBezTo>
                  <a:cubicBezTo>
                    <a:pt x="33" y="188"/>
                    <a:pt x="22" y="197"/>
                    <a:pt x="3" y="200"/>
                  </a:cubicBezTo>
                  <a:cubicBezTo>
                    <a:pt x="2" y="200"/>
                    <a:pt x="0" y="201"/>
                    <a:pt x="0" y="203"/>
                  </a:cubicBezTo>
                  <a:cubicBezTo>
                    <a:pt x="0" y="204"/>
                    <a:pt x="1" y="205"/>
                    <a:pt x="3" y="205"/>
                  </a:cubicBezTo>
                  <a:cubicBezTo>
                    <a:pt x="27" y="208"/>
                    <a:pt x="49" y="219"/>
                    <a:pt x="70" y="229"/>
                  </a:cubicBezTo>
                  <a:cubicBezTo>
                    <a:pt x="80" y="234"/>
                    <a:pt x="90" y="238"/>
                    <a:pt x="100" y="242"/>
                  </a:cubicBezTo>
                  <a:cubicBezTo>
                    <a:pt x="103" y="257"/>
                    <a:pt x="101" y="270"/>
                    <a:pt x="92" y="284"/>
                  </a:cubicBezTo>
                  <a:cubicBezTo>
                    <a:pt x="91" y="285"/>
                    <a:pt x="91" y="286"/>
                    <a:pt x="92" y="287"/>
                  </a:cubicBezTo>
                  <a:cubicBezTo>
                    <a:pt x="93" y="288"/>
                    <a:pt x="93" y="288"/>
                    <a:pt x="94" y="288"/>
                  </a:cubicBezTo>
                  <a:cubicBezTo>
                    <a:pt x="94" y="288"/>
                    <a:pt x="95" y="287"/>
                    <a:pt x="95" y="287"/>
                  </a:cubicBezTo>
                  <a:cubicBezTo>
                    <a:pt x="113" y="270"/>
                    <a:pt x="135" y="261"/>
                    <a:pt x="157" y="252"/>
                  </a:cubicBezTo>
                  <a:cubicBezTo>
                    <a:pt x="164" y="248"/>
                    <a:pt x="172" y="245"/>
                    <a:pt x="179" y="241"/>
                  </a:cubicBezTo>
                  <a:cubicBezTo>
                    <a:pt x="182" y="240"/>
                    <a:pt x="185" y="239"/>
                    <a:pt x="187" y="237"/>
                  </a:cubicBezTo>
                  <a:cubicBezTo>
                    <a:pt x="194" y="233"/>
                    <a:pt x="201" y="229"/>
                    <a:pt x="207" y="224"/>
                  </a:cubicBezTo>
                  <a:cubicBezTo>
                    <a:pt x="210" y="225"/>
                    <a:pt x="214" y="226"/>
                    <a:pt x="217" y="228"/>
                  </a:cubicBezTo>
                  <a:cubicBezTo>
                    <a:pt x="217" y="228"/>
                    <a:pt x="217" y="228"/>
                    <a:pt x="217" y="228"/>
                  </a:cubicBezTo>
                  <a:cubicBezTo>
                    <a:pt x="217" y="228"/>
                    <a:pt x="218" y="228"/>
                    <a:pt x="218" y="228"/>
                  </a:cubicBezTo>
                  <a:cubicBezTo>
                    <a:pt x="228" y="232"/>
                    <a:pt x="235" y="240"/>
                    <a:pt x="241" y="250"/>
                  </a:cubicBezTo>
                  <a:cubicBezTo>
                    <a:pt x="242" y="251"/>
                    <a:pt x="243" y="252"/>
                    <a:pt x="244" y="251"/>
                  </a:cubicBezTo>
                  <a:cubicBezTo>
                    <a:pt x="245" y="251"/>
                    <a:pt x="246" y="250"/>
                    <a:pt x="245" y="249"/>
                  </a:cubicBezTo>
                  <a:cubicBezTo>
                    <a:pt x="245" y="248"/>
                    <a:pt x="245" y="248"/>
                    <a:pt x="245" y="248"/>
                  </a:cubicBezTo>
                  <a:cubicBezTo>
                    <a:pt x="238" y="225"/>
                    <a:pt x="240" y="201"/>
                    <a:pt x="241" y="178"/>
                  </a:cubicBezTo>
                  <a:cubicBezTo>
                    <a:pt x="242" y="167"/>
                    <a:pt x="242" y="156"/>
                    <a:pt x="242" y="146"/>
                  </a:cubicBezTo>
                  <a:cubicBezTo>
                    <a:pt x="252" y="138"/>
                    <a:pt x="262" y="135"/>
                    <a:pt x="273" y="135"/>
                  </a:cubicBezTo>
                  <a:cubicBezTo>
                    <a:pt x="277" y="135"/>
                    <a:pt x="281" y="135"/>
                    <a:pt x="285" y="136"/>
                  </a:cubicBezTo>
                  <a:cubicBezTo>
                    <a:pt x="285" y="136"/>
                    <a:pt x="285" y="136"/>
                    <a:pt x="285" y="136"/>
                  </a:cubicBezTo>
                  <a:cubicBezTo>
                    <a:pt x="287" y="136"/>
                    <a:pt x="288" y="135"/>
                    <a:pt x="288" y="133"/>
                  </a:cubicBezTo>
                  <a:cubicBezTo>
                    <a:pt x="288" y="133"/>
                    <a:pt x="287" y="132"/>
                    <a:pt x="286" y="131"/>
                  </a:cubicBezTo>
                  <a:close/>
                  <a:moveTo>
                    <a:pt x="210" y="220"/>
                  </a:moveTo>
                  <a:cubicBezTo>
                    <a:pt x="217" y="213"/>
                    <a:pt x="223" y="206"/>
                    <a:pt x="228" y="197"/>
                  </a:cubicBezTo>
                  <a:cubicBezTo>
                    <a:pt x="232" y="189"/>
                    <a:pt x="234" y="182"/>
                    <a:pt x="236" y="174"/>
                  </a:cubicBezTo>
                  <a:cubicBezTo>
                    <a:pt x="236" y="175"/>
                    <a:pt x="236" y="176"/>
                    <a:pt x="236" y="177"/>
                  </a:cubicBezTo>
                  <a:cubicBezTo>
                    <a:pt x="235" y="197"/>
                    <a:pt x="235" y="217"/>
                    <a:pt x="238" y="236"/>
                  </a:cubicBezTo>
                  <a:cubicBezTo>
                    <a:pt x="231" y="228"/>
                    <a:pt x="222" y="223"/>
                    <a:pt x="210" y="220"/>
                  </a:cubicBezTo>
                  <a:close/>
                  <a:moveTo>
                    <a:pt x="105" y="244"/>
                  </a:moveTo>
                  <a:cubicBezTo>
                    <a:pt x="116" y="248"/>
                    <a:pt x="128" y="251"/>
                    <a:pt x="140" y="251"/>
                  </a:cubicBezTo>
                  <a:cubicBezTo>
                    <a:pt x="142" y="251"/>
                    <a:pt x="145" y="250"/>
                    <a:pt x="147" y="250"/>
                  </a:cubicBezTo>
                  <a:cubicBezTo>
                    <a:pt x="132" y="257"/>
                    <a:pt x="116" y="265"/>
                    <a:pt x="102" y="275"/>
                  </a:cubicBezTo>
                  <a:cubicBezTo>
                    <a:pt x="106" y="265"/>
                    <a:pt x="107" y="255"/>
                    <a:pt x="105" y="244"/>
                  </a:cubicBezTo>
                  <a:close/>
                  <a:moveTo>
                    <a:pt x="221" y="93"/>
                  </a:moveTo>
                  <a:cubicBezTo>
                    <a:pt x="231" y="106"/>
                    <a:pt x="235" y="122"/>
                    <a:pt x="237" y="138"/>
                  </a:cubicBezTo>
                  <a:cubicBezTo>
                    <a:pt x="235" y="129"/>
                    <a:pt x="231" y="121"/>
                    <a:pt x="228" y="115"/>
                  </a:cubicBezTo>
                  <a:cubicBezTo>
                    <a:pt x="214" y="92"/>
                    <a:pt x="188" y="76"/>
                    <a:pt x="161" y="71"/>
                  </a:cubicBezTo>
                  <a:cubicBezTo>
                    <a:pt x="159" y="69"/>
                    <a:pt x="157" y="68"/>
                    <a:pt x="154" y="66"/>
                  </a:cubicBezTo>
                  <a:cubicBezTo>
                    <a:pt x="150" y="64"/>
                    <a:pt x="146" y="61"/>
                    <a:pt x="142" y="58"/>
                  </a:cubicBezTo>
                  <a:cubicBezTo>
                    <a:pt x="147" y="57"/>
                    <a:pt x="152" y="56"/>
                    <a:pt x="157" y="56"/>
                  </a:cubicBezTo>
                  <a:cubicBezTo>
                    <a:pt x="182" y="56"/>
                    <a:pt x="204" y="69"/>
                    <a:pt x="221" y="93"/>
                  </a:cubicBezTo>
                  <a:close/>
                  <a:moveTo>
                    <a:pt x="225" y="196"/>
                  </a:moveTo>
                  <a:cubicBezTo>
                    <a:pt x="222" y="202"/>
                    <a:pt x="218" y="207"/>
                    <a:pt x="213" y="212"/>
                  </a:cubicBezTo>
                  <a:cubicBezTo>
                    <a:pt x="223" y="197"/>
                    <a:pt x="227" y="180"/>
                    <a:pt x="226" y="160"/>
                  </a:cubicBezTo>
                  <a:cubicBezTo>
                    <a:pt x="229" y="157"/>
                    <a:pt x="232" y="153"/>
                    <a:pt x="236" y="150"/>
                  </a:cubicBezTo>
                  <a:cubicBezTo>
                    <a:pt x="236" y="163"/>
                    <a:pt x="234" y="179"/>
                    <a:pt x="225" y="196"/>
                  </a:cubicBezTo>
                  <a:close/>
                  <a:moveTo>
                    <a:pt x="198" y="220"/>
                  </a:moveTo>
                  <a:cubicBezTo>
                    <a:pt x="194" y="220"/>
                    <a:pt x="189" y="219"/>
                    <a:pt x="184" y="219"/>
                  </a:cubicBezTo>
                  <a:cubicBezTo>
                    <a:pt x="194" y="209"/>
                    <a:pt x="202" y="196"/>
                    <a:pt x="207" y="182"/>
                  </a:cubicBezTo>
                  <a:cubicBezTo>
                    <a:pt x="210" y="178"/>
                    <a:pt x="213" y="175"/>
                    <a:pt x="217" y="171"/>
                  </a:cubicBezTo>
                  <a:cubicBezTo>
                    <a:pt x="217" y="170"/>
                    <a:pt x="218" y="169"/>
                    <a:pt x="219" y="168"/>
                  </a:cubicBezTo>
                  <a:cubicBezTo>
                    <a:pt x="219" y="187"/>
                    <a:pt x="213" y="206"/>
                    <a:pt x="198" y="220"/>
                  </a:cubicBezTo>
                  <a:close/>
                  <a:moveTo>
                    <a:pt x="103" y="236"/>
                  </a:moveTo>
                  <a:cubicBezTo>
                    <a:pt x="102" y="234"/>
                    <a:pt x="102" y="231"/>
                    <a:pt x="101" y="229"/>
                  </a:cubicBezTo>
                  <a:cubicBezTo>
                    <a:pt x="107" y="231"/>
                    <a:pt x="114" y="231"/>
                    <a:pt x="121" y="231"/>
                  </a:cubicBezTo>
                  <a:cubicBezTo>
                    <a:pt x="136" y="231"/>
                    <a:pt x="151" y="228"/>
                    <a:pt x="165" y="222"/>
                  </a:cubicBezTo>
                  <a:cubicBezTo>
                    <a:pt x="165" y="222"/>
                    <a:pt x="165" y="222"/>
                    <a:pt x="166" y="222"/>
                  </a:cubicBezTo>
                  <a:cubicBezTo>
                    <a:pt x="167" y="222"/>
                    <a:pt x="169" y="222"/>
                    <a:pt x="170" y="222"/>
                  </a:cubicBezTo>
                  <a:cubicBezTo>
                    <a:pt x="172" y="222"/>
                    <a:pt x="173" y="222"/>
                    <a:pt x="174" y="222"/>
                  </a:cubicBezTo>
                  <a:cubicBezTo>
                    <a:pt x="175" y="222"/>
                    <a:pt x="175" y="222"/>
                    <a:pt x="175" y="222"/>
                  </a:cubicBezTo>
                  <a:cubicBezTo>
                    <a:pt x="162" y="233"/>
                    <a:pt x="146" y="241"/>
                    <a:pt x="127" y="241"/>
                  </a:cubicBezTo>
                  <a:cubicBezTo>
                    <a:pt x="122" y="241"/>
                    <a:pt x="117" y="240"/>
                    <a:pt x="112" y="239"/>
                  </a:cubicBezTo>
                  <a:cubicBezTo>
                    <a:pt x="109" y="238"/>
                    <a:pt x="106" y="237"/>
                    <a:pt x="103" y="236"/>
                  </a:cubicBezTo>
                  <a:close/>
                  <a:moveTo>
                    <a:pt x="48" y="176"/>
                  </a:moveTo>
                  <a:cubicBezTo>
                    <a:pt x="53" y="167"/>
                    <a:pt x="57" y="157"/>
                    <a:pt x="61" y="146"/>
                  </a:cubicBezTo>
                  <a:cubicBezTo>
                    <a:pt x="61" y="146"/>
                    <a:pt x="61" y="146"/>
                    <a:pt x="61" y="145"/>
                  </a:cubicBezTo>
                  <a:cubicBezTo>
                    <a:pt x="63" y="156"/>
                    <a:pt x="67" y="167"/>
                    <a:pt x="72" y="176"/>
                  </a:cubicBezTo>
                  <a:cubicBezTo>
                    <a:pt x="74" y="180"/>
                    <a:pt x="77" y="183"/>
                    <a:pt x="79" y="186"/>
                  </a:cubicBezTo>
                  <a:cubicBezTo>
                    <a:pt x="82" y="193"/>
                    <a:pt x="85" y="198"/>
                    <a:pt x="87" y="204"/>
                  </a:cubicBezTo>
                  <a:cubicBezTo>
                    <a:pt x="90" y="210"/>
                    <a:pt x="92" y="215"/>
                    <a:pt x="94" y="220"/>
                  </a:cubicBezTo>
                  <a:cubicBezTo>
                    <a:pt x="74" y="214"/>
                    <a:pt x="56" y="200"/>
                    <a:pt x="48" y="176"/>
                  </a:cubicBezTo>
                  <a:close/>
                  <a:moveTo>
                    <a:pt x="178" y="219"/>
                  </a:moveTo>
                  <a:cubicBezTo>
                    <a:pt x="177" y="219"/>
                    <a:pt x="176" y="219"/>
                    <a:pt x="174" y="219"/>
                  </a:cubicBezTo>
                  <a:cubicBezTo>
                    <a:pt x="173" y="219"/>
                    <a:pt x="172" y="219"/>
                    <a:pt x="170" y="219"/>
                  </a:cubicBezTo>
                  <a:cubicBezTo>
                    <a:pt x="170" y="219"/>
                    <a:pt x="170" y="219"/>
                    <a:pt x="170" y="219"/>
                  </a:cubicBezTo>
                  <a:cubicBezTo>
                    <a:pt x="178" y="215"/>
                    <a:pt x="186" y="209"/>
                    <a:pt x="192" y="202"/>
                  </a:cubicBezTo>
                  <a:cubicBezTo>
                    <a:pt x="188" y="208"/>
                    <a:pt x="183" y="214"/>
                    <a:pt x="178" y="219"/>
                  </a:cubicBezTo>
                  <a:close/>
                  <a:moveTo>
                    <a:pt x="75" y="128"/>
                  </a:moveTo>
                  <a:cubicBezTo>
                    <a:pt x="77" y="116"/>
                    <a:pt x="81" y="106"/>
                    <a:pt x="87" y="98"/>
                  </a:cubicBezTo>
                  <a:cubicBezTo>
                    <a:pt x="91" y="94"/>
                    <a:pt x="96" y="91"/>
                    <a:pt x="102" y="88"/>
                  </a:cubicBezTo>
                  <a:cubicBezTo>
                    <a:pt x="115" y="81"/>
                    <a:pt x="128" y="78"/>
                    <a:pt x="140" y="78"/>
                  </a:cubicBezTo>
                  <a:cubicBezTo>
                    <a:pt x="146" y="78"/>
                    <a:pt x="151" y="78"/>
                    <a:pt x="156" y="80"/>
                  </a:cubicBezTo>
                  <a:cubicBezTo>
                    <a:pt x="157" y="80"/>
                    <a:pt x="159" y="81"/>
                    <a:pt x="161" y="81"/>
                  </a:cubicBezTo>
                  <a:cubicBezTo>
                    <a:pt x="166" y="84"/>
                    <a:pt x="171" y="87"/>
                    <a:pt x="176" y="90"/>
                  </a:cubicBezTo>
                  <a:cubicBezTo>
                    <a:pt x="187" y="99"/>
                    <a:pt x="197" y="110"/>
                    <a:pt x="202" y="125"/>
                  </a:cubicBezTo>
                  <a:cubicBezTo>
                    <a:pt x="209" y="149"/>
                    <a:pt x="206" y="171"/>
                    <a:pt x="194" y="189"/>
                  </a:cubicBezTo>
                  <a:cubicBezTo>
                    <a:pt x="183" y="199"/>
                    <a:pt x="171" y="207"/>
                    <a:pt x="154" y="209"/>
                  </a:cubicBezTo>
                  <a:cubicBezTo>
                    <a:pt x="149" y="210"/>
                    <a:pt x="145" y="210"/>
                    <a:pt x="140" y="210"/>
                  </a:cubicBezTo>
                  <a:cubicBezTo>
                    <a:pt x="140" y="210"/>
                    <a:pt x="140" y="210"/>
                    <a:pt x="140" y="210"/>
                  </a:cubicBezTo>
                  <a:cubicBezTo>
                    <a:pt x="121" y="210"/>
                    <a:pt x="105" y="204"/>
                    <a:pt x="92" y="193"/>
                  </a:cubicBezTo>
                  <a:cubicBezTo>
                    <a:pt x="85" y="186"/>
                    <a:pt x="81" y="179"/>
                    <a:pt x="77" y="171"/>
                  </a:cubicBezTo>
                  <a:cubicBezTo>
                    <a:pt x="73" y="157"/>
                    <a:pt x="71" y="143"/>
                    <a:pt x="75" y="128"/>
                  </a:cubicBezTo>
                  <a:close/>
                  <a:moveTo>
                    <a:pt x="140" y="215"/>
                  </a:moveTo>
                  <a:cubicBezTo>
                    <a:pt x="140" y="215"/>
                    <a:pt x="140" y="215"/>
                    <a:pt x="140" y="215"/>
                  </a:cubicBezTo>
                  <a:cubicBezTo>
                    <a:pt x="145" y="215"/>
                    <a:pt x="150" y="214"/>
                    <a:pt x="155" y="214"/>
                  </a:cubicBezTo>
                  <a:cubicBezTo>
                    <a:pt x="163" y="213"/>
                    <a:pt x="169" y="210"/>
                    <a:pt x="176" y="207"/>
                  </a:cubicBezTo>
                  <a:cubicBezTo>
                    <a:pt x="169" y="212"/>
                    <a:pt x="161" y="216"/>
                    <a:pt x="153" y="219"/>
                  </a:cubicBezTo>
                  <a:cubicBezTo>
                    <a:pt x="140" y="218"/>
                    <a:pt x="128" y="217"/>
                    <a:pt x="116" y="211"/>
                  </a:cubicBezTo>
                  <a:cubicBezTo>
                    <a:pt x="124" y="214"/>
                    <a:pt x="132" y="215"/>
                    <a:pt x="140" y="215"/>
                  </a:cubicBezTo>
                  <a:close/>
                  <a:moveTo>
                    <a:pt x="211" y="169"/>
                  </a:moveTo>
                  <a:cubicBezTo>
                    <a:pt x="211" y="168"/>
                    <a:pt x="211" y="168"/>
                    <a:pt x="211" y="167"/>
                  </a:cubicBezTo>
                  <a:cubicBezTo>
                    <a:pt x="214" y="155"/>
                    <a:pt x="214" y="141"/>
                    <a:pt x="208" y="124"/>
                  </a:cubicBezTo>
                  <a:cubicBezTo>
                    <a:pt x="214" y="134"/>
                    <a:pt x="217" y="146"/>
                    <a:pt x="218" y="157"/>
                  </a:cubicBezTo>
                  <a:cubicBezTo>
                    <a:pt x="218" y="158"/>
                    <a:pt x="219" y="160"/>
                    <a:pt x="219" y="162"/>
                  </a:cubicBezTo>
                  <a:cubicBezTo>
                    <a:pt x="217" y="164"/>
                    <a:pt x="215" y="166"/>
                    <a:pt x="213" y="168"/>
                  </a:cubicBezTo>
                  <a:cubicBezTo>
                    <a:pt x="212" y="169"/>
                    <a:pt x="211" y="171"/>
                    <a:pt x="210" y="172"/>
                  </a:cubicBezTo>
                  <a:cubicBezTo>
                    <a:pt x="210" y="171"/>
                    <a:pt x="210" y="170"/>
                    <a:pt x="211" y="169"/>
                  </a:cubicBezTo>
                  <a:close/>
                  <a:moveTo>
                    <a:pt x="225" y="155"/>
                  </a:moveTo>
                  <a:cubicBezTo>
                    <a:pt x="222" y="133"/>
                    <a:pt x="213" y="113"/>
                    <a:pt x="199" y="97"/>
                  </a:cubicBezTo>
                  <a:cubicBezTo>
                    <a:pt x="191" y="89"/>
                    <a:pt x="181" y="82"/>
                    <a:pt x="172" y="78"/>
                  </a:cubicBezTo>
                  <a:cubicBezTo>
                    <a:pt x="171" y="77"/>
                    <a:pt x="170" y="76"/>
                    <a:pt x="168" y="76"/>
                  </a:cubicBezTo>
                  <a:cubicBezTo>
                    <a:pt x="192" y="82"/>
                    <a:pt x="213" y="97"/>
                    <a:pt x="225" y="117"/>
                  </a:cubicBezTo>
                  <a:cubicBezTo>
                    <a:pt x="230" y="124"/>
                    <a:pt x="234" y="134"/>
                    <a:pt x="235" y="145"/>
                  </a:cubicBezTo>
                  <a:cubicBezTo>
                    <a:pt x="232" y="148"/>
                    <a:pt x="228" y="151"/>
                    <a:pt x="225" y="155"/>
                  </a:cubicBezTo>
                  <a:close/>
                  <a:moveTo>
                    <a:pt x="91" y="86"/>
                  </a:moveTo>
                  <a:cubicBezTo>
                    <a:pt x="78" y="95"/>
                    <a:pt x="70" y="106"/>
                    <a:pt x="64" y="119"/>
                  </a:cubicBezTo>
                  <a:cubicBezTo>
                    <a:pt x="65" y="110"/>
                    <a:pt x="67" y="101"/>
                    <a:pt x="71" y="92"/>
                  </a:cubicBezTo>
                  <a:cubicBezTo>
                    <a:pt x="77" y="91"/>
                    <a:pt x="82" y="89"/>
                    <a:pt x="88" y="87"/>
                  </a:cubicBezTo>
                  <a:cubicBezTo>
                    <a:pt x="89" y="86"/>
                    <a:pt x="90" y="86"/>
                    <a:pt x="92" y="86"/>
                  </a:cubicBezTo>
                  <a:cubicBezTo>
                    <a:pt x="91" y="86"/>
                    <a:pt x="91" y="86"/>
                    <a:pt x="91" y="86"/>
                  </a:cubicBezTo>
                  <a:close/>
                  <a:moveTo>
                    <a:pt x="73" y="118"/>
                  </a:moveTo>
                  <a:cubicBezTo>
                    <a:pt x="67" y="135"/>
                    <a:pt x="67" y="152"/>
                    <a:pt x="73" y="168"/>
                  </a:cubicBezTo>
                  <a:cubicBezTo>
                    <a:pt x="73" y="168"/>
                    <a:pt x="73" y="168"/>
                    <a:pt x="73" y="168"/>
                  </a:cubicBezTo>
                  <a:cubicBezTo>
                    <a:pt x="68" y="158"/>
                    <a:pt x="65" y="148"/>
                    <a:pt x="64" y="137"/>
                  </a:cubicBezTo>
                  <a:cubicBezTo>
                    <a:pt x="67" y="130"/>
                    <a:pt x="69" y="124"/>
                    <a:pt x="73" y="118"/>
                  </a:cubicBezTo>
                  <a:close/>
                  <a:moveTo>
                    <a:pt x="90" y="203"/>
                  </a:moveTo>
                  <a:cubicBezTo>
                    <a:pt x="89" y="200"/>
                    <a:pt x="87" y="197"/>
                    <a:pt x="86" y="194"/>
                  </a:cubicBezTo>
                  <a:cubicBezTo>
                    <a:pt x="90" y="198"/>
                    <a:pt x="95" y="201"/>
                    <a:pt x="100" y="204"/>
                  </a:cubicBezTo>
                  <a:cubicBezTo>
                    <a:pt x="114" y="216"/>
                    <a:pt x="129" y="220"/>
                    <a:pt x="146" y="221"/>
                  </a:cubicBezTo>
                  <a:cubicBezTo>
                    <a:pt x="138" y="223"/>
                    <a:pt x="129" y="224"/>
                    <a:pt x="121" y="224"/>
                  </a:cubicBezTo>
                  <a:cubicBezTo>
                    <a:pt x="113" y="224"/>
                    <a:pt x="106" y="223"/>
                    <a:pt x="98" y="221"/>
                  </a:cubicBezTo>
                  <a:cubicBezTo>
                    <a:pt x="96" y="215"/>
                    <a:pt x="93" y="209"/>
                    <a:pt x="90" y="203"/>
                  </a:cubicBezTo>
                  <a:close/>
                  <a:moveTo>
                    <a:pt x="182" y="222"/>
                  </a:moveTo>
                  <a:cubicBezTo>
                    <a:pt x="182" y="222"/>
                    <a:pt x="182" y="222"/>
                    <a:pt x="182" y="222"/>
                  </a:cubicBezTo>
                  <a:cubicBezTo>
                    <a:pt x="186" y="222"/>
                    <a:pt x="191" y="222"/>
                    <a:pt x="195" y="222"/>
                  </a:cubicBezTo>
                  <a:cubicBezTo>
                    <a:pt x="186" y="231"/>
                    <a:pt x="173" y="238"/>
                    <a:pt x="157" y="242"/>
                  </a:cubicBezTo>
                  <a:cubicBezTo>
                    <a:pt x="152" y="243"/>
                    <a:pt x="147" y="243"/>
                    <a:pt x="142" y="244"/>
                  </a:cubicBezTo>
                  <a:cubicBezTo>
                    <a:pt x="156" y="241"/>
                    <a:pt x="170" y="233"/>
                    <a:pt x="182" y="222"/>
                  </a:cubicBezTo>
                  <a:close/>
                  <a:moveTo>
                    <a:pt x="145" y="69"/>
                  </a:moveTo>
                  <a:cubicBezTo>
                    <a:pt x="144" y="69"/>
                    <a:pt x="143" y="69"/>
                    <a:pt x="143" y="69"/>
                  </a:cubicBezTo>
                  <a:cubicBezTo>
                    <a:pt x="131" y="69"/>
                    <a:pt x="121" y="71"/>
                    <a:pt x="112" y="75"/>
                  </a:cubicBezTo>
                  <a:cubicBezTo>
                    <a:pt x="109" y="75"/>
                    <a:pt x="107" y="76"/>
                    <a:pt x="104" y="77"/>
                  </a:cubicBezTo>
                  <a:cubicBezTo>
                    <a:pt x="113" y="70"/>
                    <a:pt x="123" y="64"/>
                    <a:pt x="133" y="61"/>
                  </a:cubicBezTo>
                  <a:cubicBezTo>
                    <a:pt x="137" y="64"/>
                    <a:pt x="141" y="66"/>
                    <a:pt x="145" y="69"/>
                  </a:cubicBezTo>
                  <a:close/>
                  <a:moveTo>
                    <a:pt x="98" y="79"/>
                  </a:moveTo>
                  <a:cubicBezTo>
                    <a:pt x="94" y="80"/>
                    <a:pt x="90" y="81"/>
                    <a:pt x="86" y="83"/>
                  </a:cubicBezTo>
                  <a:cubicBezTo>
                    <a:pt x="82" y="84"/>
                    <a:pt x="78" y="86"/>
                    <a:pt x="74" y="87"/>
                  </a:cubicBezTo>
                  <a:cubicBezTo>
                    <a:pt x="74" y="86"/>
                    <a:pt x="75" y="85"/>
                    <a:pt x="75" y="84"/>
                  </a:cubicBezTo>
                  <a:cubicBezTo>
                    <a:pt x="85" y="67"/>
                    <a:pt x="101" y="55"/>
                    <a:pt x="121" y="50"/>
                  </a:cubicBezTo>
                  <a:cubicBezTo>
                    <a:pt x="124" y="53"/>
                    <a:pt x="127" y="56"/>
                    <a:pt x="130" y="59"/>
                  </a:cubicBezTo>
                  <a:cubicBezTo>
                    <a:pt x="119" y="63"/>
                    <a:pt x="108" y="70"/>
                    <a:pt x="98" y="79"/>
                  </a:cubicBezTo>
                  <a:close/>
                  <a:moveTo>
                    <a:pt x="71" y="82"/>
                  </a:moveTo>
                  <a:cubicBezTo>
                    <a:pt x="70" y="84"/>
                    <a:pt x="69" y="86"/>
                    <a:pt x="68" y="89"/>
                  </a:cubicBezTo>
                  <a:cubicBezTo>
                    <a:pt x="65" y="90"/>
                    <a:pt x="62" y="90"/>
                    <a:pt x="59" y="91"/>
                  </a:cubicBezTo>
                  <a:cubicBezTo>
                    <a:pt x="64" y="84"/>
                    <a:pt x="68" y="76"/>
                    <a:pt x="74" y="69"/>
                  </a:cubicBezTo>
                  <a:cubicBezTo>
                    <a:pt x="84" y="54"/>
                    <a:pt x="95" y="37"/>
                    <a:pt x="102" y="19"/>
                  </a:cubicBezTo>
                  <a:cubicBezTo>
                    <a:pt x="105" y="30"/>
                    <a:pt x="110" y="39"/>
                    <a:pt x="117" y="47"/>
                  </a:cubicBezTo>
                  <a:cubicBezTo>
                    <a:pt x="97" y="52"/>
                    <a:pt x="82" y="64"/>
                    <a:pt x="71" y="82"/>
                  </a:cubicBezTo>
                  <a:close/>
                  <a:moveTo>
                    <a:pt x="66" y="94"/>
                  </a:moveTo>
                  <a:cubicBezTo>
                    <a:pt x="61" y="105"/>
                    <a:pt x="59" y="117"/>
                    <a:pt x="60" y="129"/>
                  </a:cubicBezTo>
                  <a:cubicBezTo>
                    <a:pt x="58" y="134"/>
                    <a:pt x="56" y="139"/>
                    <a:pt x="54" y="144"/>
                  </a:cubicBezTo>
                  <a:cubicBezTo>
                    <a:pt x="51" y="152"/>
                    <a:pt x="48" y="160"/>
                    <a:pt x="45" y="167"/>
                  </a:cubicBezTo>
                  <a:cubicBezTo>
                    <a:pt x="43" y="162"/>
                    <a:pt x="42" y="156"/>
                    <a:pt x="42" y="149"/>
                  </a:cubicBezTo>
                  <a:cubicBezTo>
                    <a:pt x="40" y="129"/>
                    <a:pt x="47" y="112"/>
                    <a:pt x="56" y="96"/>
                  </a:cubicBezTo>
                  <a:cubicBezTo>
                    <a:pt x="59" y="95"/>
                    <a:pt x="63" y="95"/>
                    <a:pt x="66" y="94"/>
                  </a:cubicBezTo>
                  <a:close/>
                  <a:moveTo>
                    <a:pt x="35" y="138"/>
                  </a:moveTo>
                  <a:cubicBezTo>
                    <a:pt x="30" y="122"/>
                    <a:pt x="25" y="105"/>
                    <a:pt x="17" y="90"/>
                  </a:cubicBezTo>
                  <a:cubicBezTo>
                    <a:pt x="26" y="95"/>
                    <a:pt x="35" y="98"/>
                    <a:pt x="46" y="98"/>
                  </a:cubicBezTo>
                  <a:cubicBezTo>
                    <a:pt x="46" y="98"/>
                    <a:pt x="47" y="98"/>
                    <a:pt x="47" y="98"/>
                  </a:cubicBezTo>
                  <a:cubicBezTo>
                    <a:pt x="40" y="110"/>
                    <a:pt x="36" y="124"/>
                    <a:pt x="35" y="138"/>
                  </a:cubicBezTo>
                  <a:close/>
                  <a:moveTo>
                    <a:pt x="97" y="228"/>
                  </a:moveTo>
                  <a:cubicBezTo>
                    <a:pt x="98" y="230"/>
                    <a:pt x="99" y="233"/>
                    <a:pt x="99" y="235"/>
                  </a:cubicBezTo>
                  <a:cubicBezTo>
                    <a:pt x="96" y="233"/>
                    <a:pt x="92" y="232"/>
                    <a:pt x="88" y="230"/>
                  </a:cubicBezTo>
                  <a:cubicBezTo>
                    <a:pt x="84" y="228"/>
                    <a:pt x="81" y="225"/>
                    <a:pt x="77" y="223"/>
                  </a:cubicBezTo>
                  <a:cubicBezTo>
                    <a:pt x="74" y="220"/>
                    <a:pt x="71" y="217"/>
                    <a:pt x="68" y="215"/>
                  </a:cubicBezTo>
                  <a:cubicBezTo>
                    <a:pt x="76" y="221"/>
                    <a:pt x="86" y="226"/>
                    <a:pt x="97" y="228"/>
                  </a:cubicBezTo>
                  <a:close/>
                  <a:moveTo>
                    <a:pt x="223" y="91"/>
                  </a:moveTo>
                  <a:cubicBezTo>
                    <a:pt x="223" y="90"/>
                    <a:pt x="222" y="89"/>
                    <a:pt x="221" y="88"/>
                  </a:cubicBezTo>
                  <a:cubicBezTo>
                    <a:pt x="223" y="90"/>
                    <a:pt x="224" y="91"/>
                    <a:pt x="226" y="93"/>
                  </a:cubicBezTo>
                  <a:cubicBezTo>
                    <a:pt x="240" y="106"/>
                    <a:pt x="256" y="120"/>
                    <a:pt x="273" y="130"/>
                  </a:cubicBezTo>
                  <a:cubicBezTo>
                    <a:pt x="261" y="130"/>
                    <a:pt x="250" y="133"/>
                    <a:pt x="240" y="141"/>
                  </a:cubicBezTo>
                  <a:cubicBezTo>
                    <a:pt x="239" y="123"/>
                    <a:pt x="235" y="106"/>
                    <a:pt x="223" y="91"/>
                  </a:cubicBezTo>
                  <a:close/>
                  <a:moveTo>
                    <a:pt x="157" y="54"/>
                  </a:moveTo>
                  <a:cubicBezTo>
                    <a:pt x="151" y="54"/>
                    <a:pt x="145" y="55"/>
                    <a:pt x="139" y="56"/>
                  </a:cubicBezTo>
                  <a:cubicBezTo>
                    <a:pt x="135" y="54"/>
                    <a:pt x="132" y="51"/>
                    <a:pt x="129" y="49"/>
                  </a:cubicBezTo>
                  <a:cubicBezTo>
                    <a:pt x="133" y="48"/>
                    <a:pt x="138" y="48"/>
                    <a:pt x="142" y="48"/>
                  </a:cubicBezTo>
                  <a:cubicBezTo>
                    <a:pt x="145" y="48"/>
                    <a:pt x="148" y="48"/>
                    <a:pt x="151" y="48"/>
                  </a:cubicBezTo>
                  <a:cubicBezTo>
                    <a:pt x="164" y="49"/>
                    <a:pt x="176" y="54"/>
                    <a:pt x="186" y="60"/>
                  </a:cubicBezTo>
                  <a:cubicBezTo>
                    <a:pt x="176" y="55"/>
                    <a:pt x="166" y="54"/>
                    <a:pt x="157" y="54"/>
                  </a:cubicBezTo>
                  <a:close/>
                  <a:moveTo>
                    <a:pt x="43" y="184"/>
                  </a:moveTo>
                  <a:cubicBezTo>
                    <a:pt x="44" y="185"/>
                    <a:pt x="45" y="187"/>
                    <a:pt x="46" y="189"/>
                  </a:cubicBezTo>
                  <a:cubicBezTo>
                    <a:pt x="51" y="201"/>
                    <a:pt x="58" y="211"/>
                    <a:pt x="67" y="220"/>
                  </a:cubicBezTo>
                  <a:cubicBezTo>
                    <a:pt x="52" y="213"/>
                    <a:pt x="36" y="206"/>
                    <a:pt x="19" y="202"/>
                  </a:cubicBezTo>
                  <a:cubicBezTo>
                    <a:pt x="23" y="200"/>
                    <a:pt x="27" y="198"/>
                    <a:pt x="30" y="196"/>
                  </a:cubicBezTo>
                  <a:cubicBezTo>
                    <a:pt x="35" y="193"/>
                    <a:pt x="39" y="189"/>
                    <a:pt x="43" y="184"/>
                  </a:cubicBezTo>
                  <a:close/>
                  <a:moveTo>
                    <a:pt x="201" y="64"/>
                  </a:moveTo>
                  <a:cubicBezTo>
                    <a:pt x="188" y="55"/>
                    <a:pt x="175" y="48"/>
                    <a:pt x="158" y="45"/>
                  </a:cubicBezTo>
                  <a:cubicBezTo>
                    <a:pt x="177" y="43"/>
                    <a:pt x="195" y="41"/>
                    <a:pt x="213" y="34"/>
                  </a:cubicBezTo>
                  <a:cubicBezTo>
                    <a:pt x="206" y="43"/>
                    <a:pt x="202" y="53"/>
                    <a:pt x="201" y="6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9">
              <a:extLst>
                <a:ext uri="{FF2B5EF4-FFF2-40B4-BE49-F238E27FC236}">
                  <a16:creationId xmlns:a16="http://schemas.microsoft.com/office/drawing/2014/main" id="{F26E0391-7890-7818-1E5A-4F270FA9B927}"/>
                </a:ext>
              </a:extLst>
            </p:cNvPr>
            <p:cNvSpPr>
              <a:spLocks noEditPoints="1"/>
            </p:cNvSpPr>
            <p:nvPr/>
          </p:nvSpPr>
          <p:spPr bwMode="auto">
            <a:xfrm>
              <a:off x="2391" y="459"/>
              <a:ext cx="38" cy="38"/>
            </a:xfrm>
            <a:custGeom>
              <a:avLst/>
              <a:gdLst>
                <a:gd name="T0" fmla="*/ 31 w 37"/>
                <a:gd name="T1" fmla="*/ 32 h 37"/>
                <a:gd name="T2" fmla="*/ 18 w 37"/>
                <a:gd name="T3" fmla="*/ 37 h 37"/>
                <a:gd name="T4" fmla="*/ 5 w 37"/>
                <a:gd name="T5" fmla="*/ 32 h 37"/>
                <a:gd name="T6" fmla="*/ 0 w 37"/>
                <a:gd name="T7" fmla="*/ 19 h 37"/>
                <a:gd name="T8" fmla="*/ 5 w 37"/>
                <a:gd name="T9" fmla="*/ 6 h 37"/>
                <a:gd name="T10" fmla="*/ 18 w 37"/>
                <a:gd name="T11" fmla="*/ 0 h 37"/>
                <a:gd name="T12" fmla="*/ 31 w 37"/>
                <a:gd name="T13" fmla="*/ 6 h 37"/>
                <a:gd name="T14" fmla="*/ 37 w 37"/>
                <a:gd name="T15" fmla="*/ 19 h 37"/>
                <a:gd name="T16" fmla="*/ 31 w 37"/>
                <a:gd name="T17" fmla="*/ 32 h 37"/>
                <a:gd name="T18" fmla="*/ 7 w 37"/>
                <a:gd name="T19" fmla="*/ 7 h 37"/>
                <a:gd name="T20" fmla="*/ 3 w 37"/>
                <a:gd name="T21" fmla="*/ 19 h 37"/>
                <a:gd name="T22" fmla="*/ 7 w 37"/>
                <a:gd name="T23" fmla="*/ 30 h 37"/>
                <a:gd name="T24" fmla="*/ 18 w 37"/>
                <a:gd name="T25" fmla="*/ 35 h 37"/>
                <a:gd name="T26" fmla="*/ 30 w 37"/>
                <a:gd name="T27" fmla="*/ 30 h 37"/>
                <a:gd name="T28" fmla="*/ 34 w 37"/>
                <a:gd name="T29" fmla="*/ 19 h 37"/>
                <a:gd name="T30" fmla="*/ 30 w 37"/>
                <a:gd name="T31" fmla="*/ 7 h 37"/>
                <a:gd name="T32" fmla="*/ 18 w 37"/>
                <a:gd name="T33" fmla="*/ 3 h 37"/>
                <a:gd name="T34" fmla="*/ 7 w 37"/>
                <a:gd name="T35" fmla="*/ 7 h 37"/>
                <a:gd name="T36" fmla="*/ 18 w 37"/>
                <a:gd name="T37" fmla="*/ 9 h 37"/>
                <a:gd name="T38" fmla="*/ 24 w 37"/>
                <a:gd name="T39" fmla="*/ 9 h 37"/>
                <a:gd name="T40" fmla="*/ 27 w 37"/>
                <a:gd name="T41" fmla="*/ 14 h 37"/>
                <a:gd name="T42" fmla="*/ 25 w 37"/>
                <a:gd name="T43" fmla="*/ 18 h 37"/>
                <a:gd name="T44" fmla="*/ 22 w 37"/>
                <a:gd name="T45" fmla="*/ 19 h 37"/>
                <a:gd name="T46" fmla="*/ 25 w 37"/>
                <a:gd name="T47" fmla="*/ 21 h 37"/>
                <a:gd name="T48" fmla="*/ 26 w 37"/>
                <a:gd name="T49" fmla="*/ 24 h 37"/>
                <a:gd name="T50" fmla="*/ 26 w 37"/>
                <a:gd name="T51" fmla="*/ 26 h 37"/>
                <a:gd name="T52" fmla="*/ 26 w 37"/>
                <a:gd name="T53" fmla="*/ 27 h 37"/>
                <a:gd name="T54" fmla="*/ 27 w 37"/>
                <a:gd name="T55" fmla="*/ 29 h 37"/>
                <a:gd name="T56" fmla="*/ 27 w 37"/>
                <a:gd name="T57" fmla="*/ 29 h 37"/>
                <a:gd name="T58" fmla="*/ 23 w 37"/>
                <a:gd name="T59" fmla="*/ 29 h 37"/>
                <a:gd name="T60" fmla="*/ 23 w 37"/>
                <a:gd name="T61" fmla="*/ 29 h 37"/>
                <a:gd name="T62" fmla="*/ 23 w 37"/>
                <a:gd name="T63" fmla="*/ 28 h 37"/>
                <a:gd name="T64" fmla="*/ 23 w 37"/>
                <a:gd name="T65" fmla="*/ 28 h 37"/>
                <a:gd name="T66" fmla="*/ 23 w 37"/>
                <a:gd name="T67" fmla="*/ 26 h 37"/>
                <a:gd name="T68" fmla="*/ 21 w 37"/>
                <a:gd name="T69" fmla="*/ 21 h 37"/>
                <a:gd name="T70" fmla="*/ 17 w 37"/>
                <a:gd name="T71" fmla="*/ 21 h 37"/>
                <a:gd name="T72" fmla="*/ 15 w 37"/>
                <a:gd name="T73" fmla="*/ 21 h 37"/>
                <a:gd name="T74" fmla="*/ 15 w 37"/>
                <a:gd name="T75" fmla="*/ 29 h 37"/>
                <a:gd name="T76" fmla="*/ 11 w 37"/>
                <a:gd name="T77" fmla="*/ 29 h 37"/>
                <a:gd name="T78" fmla="*/ 11 w 37"/>
                <a:gd name="T79" fmla="*/ 9 h 37"/>
                <a:gd name="T80" fmla="*/ 18 w 37"/>
                <a:gd name="T81" fmla="*/ 9 h 37"/>
                <a:gd name="T82" fmla="*/ 22 w 37"/>
                <a:gd name="T83" fmla="*/ 12 h 37"/>
                <a:gd name="T84" fmla="*/ 18 w 37"/>
                <a:gd name="T85" fmla="*/ 11 h 37"/>
                <a:gd name="T86" fmla="*/ 15 w 37"/>
                <a:gd name="T87" fmla="*/ 11 h 37"/>
                <a:gd name="T88" fmla="*/ 15 w 37"/>
                <a:gd name="T89" fmla="*/ 18 h 37"/>
                <a:gd name="T90" fmla="*/ 18 w 37"/>
                <a:gd name="T91" fmla="*/ 18 h 37"/>
                <a:gd name="T92" fmla="*/ 21 w 37"/>
                <a:gd name="T93" fmla="*/ 18 h 37"/>
                <a:gd name="T94" fmla="*/ 23 w 37"/>
                <a:gd name="T95" fmla="*/ 15 h 37"/>
                <a:gd name="T96" fmla="*/ 22 w 37"/>
                <a:gd name="T97" fmla="*/ 1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 h="37">
                  <a:moveTo>
                    <a:pt x="31" y="32"/>
                  </a:moveTo>
                  <a:cubicBezTo>
                    <a:pt x="28" y="35"/>
                    <a:pt x="24" y="37"/>
                    <a:pt x="18" y="37"/>
                  </a:cubicBezTo>
                  <a:cubicBezTo>
                    <a:pt x="13" y="37"/>
                    <a:pt x="9" y="35"/>
                    <a:pt x="5" y="32"/>
                  </a:cubicBezTo>
                  <a:cubicBezTo>
                    <a:pt x="2" y="28"/>
                    <a:pt x="0" y="24"/>
                    <a:pt x="0" y="19"/>
                  </a:cubicBezTo>
                  <a:cubicBezTo>
                    <a:pt x="0" y="14"/>
                    <a:pt x="2" y="9"/>
                    <a:pt x="5" y="6"/>
                  </a:cubicBezTo>
                  <a:cubicBezTo>
                    <a:pt x="9" y="2"/>
                    <a:pt x="13" y="0"/>
                    <a:pt x="18" y="0"/>
                  </a:cubicBezTo>
                  <a:cubicBezTo>
                    <a:pt x="24" y="0"/>
                    <a:pt x="28" y="2"/>
                    <a:pt x="31" y="6"/>
                  </a:cubicBezTo>
                  <a:cubicBezTo>
                    <a:pt x="35" y="9"/>
                    <a:pt x="37" y="14"/>
                    <a:pt x="37" y="19"/>
                  </a:cubicBezTo>
                  <a:cubicBezTo>
                    <a:pt x="37" y="24"/>
                    <a:pt x="35" y="28"/>
                    <a:pt x="31" y="32"/>
                  </a:cubicBezTo>
                  <a:close/>
                  <a:moveTo>
                    <a:pt x="7" y="7"/>
                  </a:moveTo>
                  <a:cubicBezTo>
                    <a:pt x="4" y="11"/>
                    <a:pt x="3" y="14"/>
                    <a:pt x="3" y="19"/>
                  </a:cubicBezTo>
                  <a:cubicBezTo>
                    <a:pt x="3" y="23"/>
                    <a:pt x="4" y="27"/>
                    <a:pt x="7" y="30"/>
                  </a:cubicBezTo>
                  <a:cubicBezTo>
                    <a:pt x="10" y="33"/>
                    <a:pt x="14" y="35"/>
                    <a:pt x="18" y="35"/>
                  </a:cubicBezTo>
                  <a:cubicBezTo>
                    <a:pt x="23" y="35"/>
                    <a:pt x="27" y="33"/>
                    <a:pt x="30" y="30"/>
                  </a:cubicBezTo>
                  <a:cubicBezTo>
                    <a:pt x="33" y="27"/>
                    <a:pt x="34" y="23"/>
                    <a:pt x="34" y="19"/>
                  </a:cubicBezTo>
                  <a:cubicBezTo>
                    <a:pt x="34" y="14"/>
                    <a:pt x="33" y="11"/>
                    <a:pt x="30" y="7"/>
                  </a:cubicBezTo>
                  <a:cubicBezTo>
                    <a:pt x="27" y="4"/>
                    <a:pt x="23" y="3"/>
                    <a:pt x="18" y="3"/>
                  </a:cubicBezTo>
                  <a:cubicBezTo>
                    <a:pt x="14" y="3"/>
                    <a:pt x="10" y="4"/>
                    <a:pt x="7" y="7"/>
                  </a:cubicBezTo>
                  <a:close/>
                  <a:moveTo>
                    <a:pt x="18" y="9"/>
                  </a:moveTo>
                  <a:cubicBezTo>
                    <a:pt x="21" y="9"/>
                    <a:pt x="22" y="9"/>
                    <a:pt x="24" y="9"/>
                  </a:cubicBezTo>
                  <a:cubicBezTo>
                    <a:pt x="26" y="10"/>
                    <a:pt x="27" y="12"/>
                    <a:pt x="27" y="14"/>
                  </a:cubicBezTo>
                  <a:cubicBezTo>
                    <a:pt x="27" y="16"/>
                    <a:pt x="26" y="18"/>
                    <a:pt x="25" y="18"/>
                  </a:cubicBezTo>
                  <a:cubicBezTo>
                    <a:pt x="24" y="19"/>
                    <a:pt x="23" y="19"/>
                    <a:pt x="22" y="19"/>
                  </a:cubicBezTo>
                  <a:cubicBezTo>
                    <a:pt x="23" y="20"/>
                    <a:pt x="25" y="20"/>
                    <a:pt x="25" y="21"/>
                  </a:cubicBezTo>
                  <a:cubicBezTo>
                    <a:pt x="26" y="22"/>
                    <a:pt x="26" y="23"/>
                    <a:pt x="26" y="24"/>
                  </a:cubicBezTo>
                  <a:cubicBezTo>
                    <a:pt x="26" y="26"/>
                    <a:pt x="26" y="26"/>
                    <a:pt x="26" y="26"/>
                  </a:cubicBezTo>
                  <a:cubicBezTo>
                    <a:pt x="26" y="26"/>
                    <a:pt x="26" y="27"/>
                    <a:pt x="26" y="27"/>
                  </a:cubicBezTo>
                  <a:cubicBezTo>
                    <a:pt x="26" y="28"/>
                    <a:pt x="27" y="28"/>
                    <a:pt x="27" y="29"/>
                  </a:cubicBezTo>
                  <a:cubicBezTo>
                    <a:pt x="27" y="29"/>
                    <a:pt x="27" y="29"/>
                    <a:pt x="27" y="29"/>
                  </a:cubicBezTo>
                  <a:cubicBezTo>
                    <a:pt x="23" y="29"/>
                    <a:pt x="23" y="29"/>
                    <a:pt x="23" y="29"/>
                  </a:cubicBezTo>
                  <a:cubicBezTo>
                    <a:pt x="23" y="29"/>
                    <a:pt x="23" y="29"/>
                    <a:pt x="23" y="29"/>
                  </a:cubicBezTo>
                  <a:cubicBezTo>
                    <a:pt x="23" y="29"/>
                    <a:pt x="23" y="28"/>
                    <a:pt x="23" y="28"/>
                  </a:cubicBezTo>
                  <a:cubicBezTo>
                    <a:pt x="23" y="28"/>
                    <a:pt x="23" y="28"/>
                    <a:pt x="23" y="28"/>
                  </a:cubicBezTo>
                  <a:cubicBezTo>
                    <a:pt x="23" y="26"/>
                    <a:pt x="23" y="26"/>
                    <a:pt x="23" y="26"/>
                  </a:cubicBezTo>
                  <a:cubicBezTo>
                    <a:pt x="23" y="24"/>
                    <a:pt x="23" y="22"/>
                    <a:pt x="21" y="21"/>
                  </a:cubicBezTo>
                  <a:cubicBezTo>
                    <a:pt x="21" y="21"/>
                    <a:pt x="19" y="21"/>
                    <a:pt x="17" y="21"/>
                  </a:cubicBezTo>
                  <a:cubicBezTo>
                    <a:pt x="15" y="21"/>
                    <a:pt x="15" y="21"/>
                    <a:pt x="15" y="21"/>
                  </a:cubicBezTo>
                  <a:cubicBezTo>
                    <a:pt x="15" y="29"/>
                    <a:pt x="15" y="29"/>
                    <a:pt x="15" y="29"/>
                  </a:cubicBezTo>
                  <a:cubicBezTo>
                    <a:pt x="11" y="29"/>
                    <a:pt x="11" y="29"/>
                    <a:pt x="11" y="29"/>
                  </a:cubicBezTo>
                  <a:cubicBezTo>
                    <a:pt x="11" y="9"/>
                    <a:pt x="11" y="9"/>
                    <a:pt x="11" y="9"/>
                  </a:cubicBezTo>
                  <a:lnTo>
                    <a:pt x="18" y="9"/>
                  </a:lnTo>
                  <a:close/>
                  <a:moveTo>
                    <a:pt x="22" y="12"/>
                  </a:moveTo>
                  <a:cubicBezTo>
                    <a:pt x="21" y="11"/>
                    <a:pt x="20" y="11"/>
                    <a:pt x="18" y="11"/>
                  </a:cubicBezTo>
                  <a:cubicBezTo>
                    <a:pt x="15" y="11"/>
                    <a:pt x="15" y="11"/>
                    <a:pt x="15" y="11"/>
                  </a:cubicBezTo>
                  <a:cubicBezTo>
                    <a:pt x="15" y="18"/>
                    <a:pt x="15" y="18"/>
                    <a:pt x="15" y="18"/>
                  </a:cubicBezTo>
                  <a:cubicBezTo>
                    <a:pt x="18" y="18"/>
                    <a:pt x="18" y="18"/>
                    <a:pt x="18" y="18"/>
                  </a:cubicBezTo>
                  <a:cubicBezTo>
                    <a:pt x="19" y="18"/>
                    <a:pt x="20" y="18"/>
                    <a:pt x="21" y="18"/>
                  </a:cubicBezTo>
                  <a:cubicBezTo>
                    <a:pt x="23" y="17"/>
                    <a:pt x="23" y="16"/>
                    <a:pt x="23" y="15"/>
                  </a:cubicBezTo>
                  <a:cubicBezTo>
                    <a:pt x="23" y="13"/>
                    <a:pt x="23" y="12"/>
                    <a:pt x="22"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0">
              <a:extLst>
                <a:ext uri="{FF2B5EF4-FFF2-40B4-BE49-F238E27FC236}">
                  <a16:creationId xmlns:a16="http://schemas.microsoft.com/office/drawing/2014/main" id="{F277628D-619B-4336-A656-4A7B492D5843}"/>
                </a:ext>
              </a:extLst>
            </p:cNvPr>
            <p:cNvSpPr>
              <a:spLocks/>
            </p:cNvSpPr>
            <p:nvPr/>
          </p:nvSpPr>
          <p:spPr bwMode="auto">
            <a:xfrm>
              <a:off x="361" y="452"/>
              <a:ext cx="123" cy="169"/>
            </a:xfrm>
            <a:custGeom>
              <a:avLst/>
              <a:gdLst>
                <a:gd name="T0" fmla="*/ 33 w 121"/>
                <a:gd name="T1" fmla="*/ 112 h 166"/>
                <a:gd name="T2" fmla="*/ 63 w 121"/>
                <a:gd name="T3" fmla="*/ 139 h 166"/>
                <a:gd name="T4" fmla="*/ 88 w 121"/>
                <a:gd name="T5" fmla="*/ 122 h 166"/>
                <a:gd name="T6" fmla="*/ 5 w 121"/>
                <a:gd name="T7" fmla="*/ 47 h 166"/>
                <a:gd name="T8" fmla="*/ 62 w 121"/>
                <a:gd name="T9" fmla="*/ 0 h 166"/>
                <a:gd name="T10" fmla="*/ 119 w 121"/>
                <a:gd name="T11" fmla="*/ 43 h 166"/>
                <a:gd name="T12" fmla="*/ 88 w 121"/>
                <a:gd name="T13" fmla="*/ 50 h 166"/>
                <a:gd name="T14" fmla="*/ 62 w 121"/>
                <a:gd name="T15" fmla="*/ 27 h 166"/>
                <a:gd name="T16" fmla="*/ 38 w 121"/>
                <a:gd name="T17" fmla="*/ 44 h 166"/>
                <a:gd name="T18" fmla="*/ 121 w 121"/>
                <a:gd name="T19" fmla="*/ 118 h 166"/>
                <a:gd name="T20" fmla="*/ 62 w 121"/>
                <a:gd name="T21" fmla="*/ 166 h 166"/>
                <a:gd name="T22" fmla="*/ 1 w 121"/>
                <a:gd name="T23" fmla="*/ 119 h 166"/>
                <a:gd name="T24" fmla="*/ 33 w 121"/>
                <a:gd name="T25" fmla="*/ 11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66">
                  <a:moveTo>
                    <a:pt x="33" y="112"/>
                  </a:moveTo>
                  <a:cubicBezTo>
                    <a:pt x="33" y="132"/>
                    <a:pt x="47" y="139"/>
                    <a:pt x="63" y="139"/>
                  </a:cubicBezTo>
                  <a:cubicBezTo>
                    <a:pt x="78" y="139"/>
                    <a:pt x="88" y="133"/>
                    <a:pt x="88" y="122"/>
                  </a:cubicBezTo>
                  <a:cubicBezTo>
                    <a:pt x="88" y="91"/>
                    <a:pt x="5" y="105"/>
                    <a:pt x="5" y="47"/>
                  </a:cubicBezTo>
                  <a:cubicBezTo>
                    <a:pt x="5" y="17"/>
                    <a:pt x="28" y="0"/>
                    <a:pt x="62" y="0"/>
                  </a:cubicBezTo>
                  <a:cubicBezTo>
                    <a:pt x="98" y="0"/>
                    <a:pt x="121" y="18"/>
                    <a:pt x="119" y="43"/>
                  </a:cubicBezTo>
                  <a:cubicBezTo>
                    <a:pt x="88" y="50"/>
                    <a:pt x="88" y="50"/>
                    <a:pt x="88" y="50"/>
                  </a:cubicBezTo>
                  <a:cubicBezTo>
                    <a:pt x="87" y="38"/>
                    <a:pt x="82" y="27"/>
                    <a:pt x="62" y="27"/>
                  </a:cubicBezTo>
                  <a:cubicBezTo>
                    <a:pt x="46" y="27"/>
                    <a:pt x="38" y="34"/>
                    <a:pt x="38" y="44"/>
                  </a:cubicBezTo>
                  <a:cubicBezTo>
                    <a:pt x="38" y="76"/>
                    <a:pt x="121" y="62"/>
                    <a:pt x="121" y="118"/>
                  </a:cubicBezTo>
                  <a:cubicBezTo>
                    <a:pt x="121" y="145"/>
                    <a:pt x="101" y="166"/>
                    <a:pt x="62" y="166"/>
                  </a:cubicBezTo>
                  <a:cubicBezTo>
                    <a:pt x="21" y="166"/>
                    <a:pt x="0" y="142"/>
                    <a:pt x="1" y="119"/>
                  </a:cubicBezTo>
                  <a:lnTo>
                    <a:pt x="33" y="1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1">
              <a:extLst>
                <a:ext uri="{FF2B5EF4-FFF2-40B4-BE49-F238E27FC236}">
                  <a16:creationId xmlns:a16="http://schemas.microsoft.com/office/drawing/2014/main" id="{AF708FB1-E3B2-BF31-5B55-9C0536666E2B}"/>
                </a:ext>
              </a:extLst>
            </p:cNvPr>
            <p:cNvSpPr>
              <a:spLocks/>
            </p:cNvSpPr>
            <p:nvPr/>
          </p:nvSpPr>
          <p:spPr bwMode="auto">
            <a:xfrm>
              <a:off x="507" y="504"/>
              <a:ext cx="104" cy="117"/>
            </a:xfrm>
            <a:custGeom>
              <a:avLst/>
              <a:gdLst>
                <a:gd name="T0" fmla="*/ 0 w 102"/>
                <a:gd name="T1" fmla="*/ 0 h 115"/>
                <a:gd name="T2" fmla="*/ 30 w 102"/>
                <a:gd name="T3" fmla="*/ 0 h 115"/>
                <a:gd name="T4" fmla="*/ 30 w 102"/>
                <a:gd name="T5" fmla="*/ 68 h 115"/>
                <a:gd name="T6" fmla="*/ 44 w 102"/>
                <a:gd name="T7" fmla="*/ 89 h 115"/>
                <a:gd name="T8" fmla="*/ 72 w 102"/>
                <a:gd name="T9" fmla="*/ 56 h 115"/>
                <a:gd name="T10" fmla="*/ 72 w 102"/>
                <a:gd name="T11" fmla="*/ 0 h 115"/>
                <a:gd name="T12" fmla="*/ 102 w 102"/>
                <a:gd name="T13" fmla="*/ 0 h 115"/>
                <a:gd name="T14" fmla="*/ 102 w 102"/>
                <a:gd name="T15" fmla="*/ 112 h 115"/>
                <a:gd name="T16" fmla="*/ 74 w 102"/>
                <a:gd name="T17" fmla="*/ 112 h 115"/>
                <a:gd name="T18" fmla="*/ 73 w 102"/>
                <a:gd name="T19" fmla="*/ 93 h 115"/>
                <a:gd name="T20" fmla="*/ 36 w 102"/>
                <a:gd name="T21" fmla="*/ 115 h 115"/>
                <a:gd name="T22" fmla="*/ 0 w 102"/>
                <a:gd name="T23" fmla="*/ 76 h 115"/>
                <a:gd name="T24" fmla="*/ 0 w 10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115">
                  <a:moveTo>
                    <a:pt x="0" y="0"/>
                  </a:moveTo>
                  <a:cubicBezTo>
                    <a:pt x="30" y="0"/>
                    <a:pt x="30" y="0"/>
                    <a:pt x="30" y="0"/>
                  </a:cubicBezTo>
                  <a:cubicBezTo>
                    <a:pt x="30" y="68"/>
                    <a:pt x="30" y="68"/>
                    <a:pt x="30" y="68"/>
                  </a:cubicBezTo>
                  <a:cubicBezTo>
                    <a:pt x="30" y="83"/>
                    <a:pt x="35" y="89"/>
                    <a:pt x="44" y="89"/>
                  </a:cubicBezTo>
                  <a:cubicBezTo>
                    <a:pt x="62" y="89"/>
                    <a:pt x="69" y="65"/>
                    <a:pt x="72" y="56"/>
                  </a:cubicBezTo>
                  <a:cubicBezTo>
                    <a:pt x="72" y="0"/>
                    <a:pt x="72" y="0"/>
                    <a:pt x="72" y="0"/>
                  </a:cubicBezTo>
                  <a:cubicBezTo>
                    <a:pt x="102" y="0"/>
                    <a:pt x="102" y="0"/>
                    <a:pt x="102" y="0"/>
                  </a:cubicBezTo>
                  <a:cubicBezTo>
                    <a:pt x="102" y="112"/>
                    <a:pt x="102" y="112"/>
                    <a:pt x="102" y="112"/>
                  </a:cubicBezTo>
                  <a:cubicBezTo>
                    <a:pt x="74" y="112"/>
                    <a:pt x="74" y="112"/>
                    <a:pt x="74" y="112"/>
                  </a:cubicBezTo>
                  <a:cubicBezTo>
                    <a:pt x="73" y="93"/>
                    <a:pt x="73" y="93"/>
                    <a:pt x="73" y="93"/>
                  </a:cubicBezTo>
                  <a:cubicBezTo>
                    <a:pt x="70" y="100"/>
                    <a:pt x="60" y="115"/>
                    <a:pt x="36" y="115"/>
                  </a:cubicBezTo>
                  <a:cubicBezTo>
                    <a:pt x="18" y="115"/>
                    <a:pt x="0" y="107"/>
                    <a:pt x="0" y="76"/>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2">
              <a:extLst>
                <a:ext uri="{FF2B5EF4-FFF2-40B4-BE49-F238E27FC236}">
                  <a16:creationId xmlns:a16="http://schemas.microsoft.com/office/drawing/2014/main" id="{47C8667D-2D7F-7DB2-AF46-8DD0FBC9A627}"/>
                </a:ext>
              </a:extLst>
            </p:cNvPr>
            <p:cNvSpPr>
              <a:spLocks/>
            </p:cNvSpPr>
            <p:nvPr/>
          </p:nvSpPr>
          <p:spPr bwMode="auto">
            <a:xfrm>
              <a:off x="641" y="501"/>
              <a:ext cx="102" cy="117"/>
            </a:xfrm>
            <a:custGeom>
              <a:avLst/>
              <a:gdLst>
                <a:gd name="T0" fmla="*/ 0 w 101"/>
                <a:gd name="T1" fmla="*/ 3 h 115"/>
                <a:gd name="T2" fmla="*/ 28 w 101"/>
                <a:gd name="T3" fmla="*/ 3 h 115"/>
                <a:gd name="T4" fmla="*/ 28 w 101"/>
                <a:gd name="T5" fmla="*/ 22 h 115"/>
                <a:gd name="T6" fmla="*/ 65 w 101"/>
                <a:gd name="T7" fmla="*/ 0 h 115"/>
                <a:gd name="T8" fmla="*/ 101 w 101"/>
                <a:gd name="T9" fmla="*/ 38 h 115"/>
                <a:gd name="T10" fmla="*/ 101 w 101"/>
                <a:gd name="T11" fmla="*/ 115 h 115"/>
                <a:gd name="T12" fmla="*/ 71 w 101"/>
                <a:gd name="T13" fmla="*/ 115 h 115"/>
                <a:gd name="T14" fmla="*/ 71 w 101"/>
                <a:gd name="T15" fmla="*/ 46 h 115"/>
                <a:gd name="T16" fmla="*/ 57 w 101"/>
                <a:gd name="T17" fmla="*/ 25 h 115"/>
                <a:gd name="T18" fmla="*/ 30 w 101"/>
                <a:gd name="T19" fmla="*/ 59 h 115"/>
                <a:gd name="T20" fmla="*/ 30 w 101"/>
                <a:gd name="T21" fmla="*/ 115 h 115"/>
                <a:gd name="T22" fmla="*/ 0 w 101"/>
                <a:gd name="T23" fmla="*/ 115 h 115"/>
                <a:gd name="T24" fmla="*/ 0 w 101"/>
                <a:gd name="T25"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115">
                  <a:moveTo>
                    <a:pt x="0" y="3"/>
                  </a:moveTo>
                  <a:cubicBezTo>
                    <a:pt x="28" y="3"/>
                    <a:pt x="28" y="3"/>
                    <a:pt x="28" y="3"/>
                  </a:cubicBezTo>
                  <a:cubicBezTo>
                    <a:pt x="28" y="22"/>
                    <a:pt x="28" y="22"/>
                    <a:pt x="28" y="22"/>
                  </a:cubicBezTo>
                  <a:cubicBezTo>
                    <a:pt x="31" y="15"/>
                    <a:pt x="41" y="0"/>
                    <a:pt x="65" y="0"/>
                  </a:cubicBezTo>
                  <a:cubicBezTo>
                    <a:pt x="84" y="0"/>
                    <a:pt x="101" y="7"/>
                    <a:pt x="101" y="38"/>
                  </a:cubicBezTo>
                  <a:cubicBezTo>
                    <a:pt x="101" y="115"/>
                    <a:pt x="101" y="115"/>
                    <a:pt x="101" y="115"/>
                  </a:cubicBezTo>
                  <a:cubicBezTo>
                    <a:pt x="71" y="115"/>
                    <a:pt x="71" y="115"/>
                    <a:pt x="71" y="115"/>
                  </a:cubicBezTo>
                  <a:cubicBezTo>
                    <a:pt x="71" y="46"/>
                    <a:pt x="71" y="46"/>
                    <a:pt x="71" y="46"/>
                  </a:cubicBezTo>
                  <a:cubicBezTo>
                    <a:pt x="71" y="32"/>
                    <a:pt x="67" y="25"/>
                    <a:pt x="57" y="25"/>
                  </a:cubicBezTo>
                  <a:cubicBezTo>
                    <a:pt x="39" y="25"/>
                    <a:pt x="32" y="50"/>
                    <a:pt x="30" y="59"/>
                  </a:cubicBezTo>
                  <a:cubicBezTo>
                    <a:pt x="30" y="115"/>
                    <a:pt x="30" y="115"/>
                    <a:pt x="30" y="115"/>
                  </a:cubicBezTo>
                  <a:cubicBezTo>
                    <a:pt x="0" y="115"/>
                    <a:pt x="0" y="115"/>
                    <a:pt x="0" y="115"/>
                  </a:cubicBez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3">
              <a:extLst>
                <a:ext uri="{FF2B5EF4-FFF2-40B4-BE49-F238E27FC236}">
                  <a16:creationId xmlns:a16="http://schemas.microsoft.com/office/drawing/2014/main" id="{7962757A-AF14-D67B-54AA-4EEE519ABD9D}"/>
                </a:ext>
              </a:extLst>
            </p:cNvPr>
            <p:cNvSpPr>
              <a:spLocks noEditPoints="1"/>
            </p:cNvSpPr>
            <p:nvPr/>
          </p:nvSpPr>
          <p:spPr bwMode="auto">
            <a:xfrm>
              <a:off x="822" y="455"/>
              <a:ext cx="124" cy="168"/>
            </a:xfrm>
            <a:custGeom>
              <a:avLst/>
              <a:gdLst>
                <a:gd name="T0" fmla="*/ 0 w 122"/>
                <a:gd name="T1" fmla="*/ 0 h 165"/>
                <a:gd name="T2" fmla="*/ 55 w 122"/>
                <a:gd name="T3" fmla="*/ 0 h 165"/>
                <a:gd name="T4" fmla="*/ 112 w 122"/>
                <a:gd name="T5" fmla="*/ 44 h 165"/>
                <a:gd name="T6" fmla="*/ 84 w 122"/>
                <a:gd name="T7" fmla="*/ 86 h 165"/>
                <a:gd name="T8" fmla="*/ 101 w 122"/>
                <a:gd name="T9" fmla="*/ 110 h 165"/>
                <a:gd name="T10" fmla="*/ 122 w 122"/>
                <a:gd name="T11" fmla="*/ 134 h 165"/>
                <a:gd name="T12" fmla="*/ 116 w 122"/>
                <a:gd name="T13" fmla="*/ 161 h 165"/>
                <a:gd name="T14" fmla="*/ 70 w 122"/>
                <a:gd name="T15" fmla="*/ 121 h 165"/>
                <a:gd name="T16" fmla="*/ 45 w 122"/>
                <a:gd name="T17" fmla="*/ 97 h 165"/>
                <a:gd name="T18" fmla="*/ 32 w 122"/>
                <a:gd name="T19" fmla="*/ 97 h 165"/>
                <a:gd name="T20" fmla="*/ 32 w 122"/>
                <a:gd name="T21" fmla="*/ 160 h 165"/>
                <a:gd name="T22" fmla="*/ 0 w 122"/>
                <a:gd name="T23" fmla="*/ 160 h 165"/>
                <a:gd name="T24" fmla="*/ 0 w 122"/>
                <a:gd name="T25" fmla="*/ 0 h 165"/>
                <a:gd name="T26" fmla="*/ 32 w 122"/>
                <a:gd name="T27" fmla="*/ 28 h 165"/>
                <a:gd name="T28" fmla="*/ 32 w 122"/>
                <a:gd name="T29" fmla="*/ 70 h 165"/>
                <a:gd name="T30" fmla="*/ 52 w 122"/>
                <a:gd name="T31" fmla="*/ 70 h 165"/>
                <a:gd name="T32" fmla="*/ 78 w 122"/>
                <a:gd name="T33" fmla="*/ 48 h 165"/>
                <a:gd name="T34" fmla="*/ 52 w 122"/>
                <a:gd name="T35" fmla="*/ 28 h 165"/>
                <a:gd name="T36" fmla="*/ 32 w 122"/>
                <a:gd name="T37" fmla="*/ 2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165">
                  <a:moveTo>
                    <a:pt x="0" y="0"/>
                  </a:moveTo>
                  <a:cubicBezTo>
                    <a:pt x="55" y="0"/>
                    <a:pt x="55" y="0"/>
                    <a:pt x="55" y="0"/>
                  </a:cubicBezTo>
                  <a:cubicBezTo>
                    <a:pt x="96" y="0"/>
                    <a:pt x="112" y="18"/>
                    <a:pt x="112" y="44"/>
                  </a:cubicBezTo>
                  <a:cubicBezTo>
                    <a:pt x="112" y="68"/>
                    <a:pt x="98" y="80"/>
                    <a:pt x="84" y="86"/>
                  </a:cubicBezTo>
                  <a:cubicBezTo>
                    <a:pt x="93" y="91"/>
                    <a:pt x="98" y="100"/>
                    <a:pt x="101" y="110"/>
                  </a:cubicBezTo>
                  <a:cubicBezTo>
                    <a:pt x="104" y="121"/>
                    <a:pt x="105" y="135"/>
                    <a:pt x="122" y="134"/>
                  </a:cubicBezTo>
                  <a:cubicBezTo>
                    <a:pt x="116" y="161"/>
                    <a:pt x="116" y="161"/>
                    <a:pt x="116" y="161"/>
                  </a:cubicBezTo>
                  <a:cubicBezTo>
                    <a:pt x="82" y="165"/>
                    <a:pt x="76" y="139"/>
                    <a:pt x="70" y="121"/>
                  </a:cubicBezTo>
                  <a:cubicBezTo>
                    <a:pt x="65" y="104"/>
                    <a:pt x="60" y="97"/>
                    <a:pt x="45" y="97"/>
                  </a:cubicBezTo>
                  <a:cubicBezTo>
                    <a:pt x="32" y="97"/>
                    <a:pt x="32" y="97"/>
                    <a:pt x="32" y="97"/>
                  </a:cubicBezTo>
                  <a:cubicBezTo>
                    <a:pt x="32" y="160"/>
                    <a:pt x="32" y="160"/>
                    <a:pt x="32" y="160"/>
                  </a:cubicBezTo>
                  <a:cubicBezTo>
                    <a:pt x="0" y="160"/>
                    <a:pt x="0" y="160"/>
                    <a:pt x="0" y="160"/>
                  </a:cubicBezTo>
                  <a:lnTo>
                    <a:pt x="0" y="0"/>
                  </a:lnTo>
                  <a:close/>
                  <a:moveTo>
                    <a:pt x="32" y="28"/>
                  </a:moveTo>
                  <a:cubicBezTo>
                    <a:pt x="32" y="70"/>
                    <a:pt x="32" y="70"/>
                    <a:pt x="32" y="70"/>
                  </a:cubicBezTo>
                  <a:cubicBezTo>
                    <a:pt x="52" y="70"/>
                    <a:pt x="52" y="70"/>
                    <a:pt x="52" y="70"/>
                  </a:cubicBezTo>
                  <a:cubicBezTo>
                    <a:pt x="71" y="70"/>
                    <a:pt x="78" y="61"/>
                    <a:pt x="78" y="48"/>
                  </a:cubicBezTo>
                  <a:cubicBezTo>
                    <a:pt x="78" y="34"/>
                    <a:pt x="70" y="28"/>
                    <a:pt x="52" y="28"/>
                  </a:cubicBezTo>
                  <a:lnTo>
                    <a:pt x="32"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4">
              <a:extLst>
                <a:ext uri="{FF2B5EF4-FFF2-40B4-BE49-F238E27FC236}">
                  <a16:creationId xmlns:a16="http://schemas.microsoft.com/office/drawing/2014/main" id="{4D985093-B997-0598-D1F0-E6EB93C53E61}"/>
                </a:ext>
              </a:extLst>
            </p:cNvPr>
            <p:cNvSpPr>
              <a:spLocks noEditPoints="1"/>
            </p:cNvSpPr>
            <p:nvPr/>
          </p:nvSpPr>
          <p:spPr bwMode="auto">
            <a:xfrm>
              <a:off x="964" y="446"/>
              <a:ext cx="37" cy="172"/>
            </a:xfrm>
            <a:custGeom>
              <a:avLst/>
              <a:gdLst>
                <a:gd name="T0" fmla="*/ 18 w 36"/>
                <a:gd name="T1" fmla="*/ 0 h 169"/>
                <a:gd name="T2" fmla="*/ 36 w 36"/>
                <a:gd name="T3" fmla="*/ 18 h 169"/>
                <a:gd name="T4" fmla="*/ 18 w 36"/>
                <a:gd name="T5" fmla="*/ 36 h 169"/>
                <a:gd name="T6" fmla="*/ 0 w 36"/>
                <a:gd name="T7" fmla="*/ 18 h 169"/>
                <a:gd name="T8" fmla="*/ 18 w 36"/>
                <a:gd name="T9" fmla="*/ 0 h 169"/>
                <a:gd name="T10" fmla="*/ 3 w 36"/>
                <a:gd name="T11" fmla="*/ 57 h 169"/>
                <a:gd name="T12" fmla="*/ 33 w 36"/>
                <a:gd name="T13" fmla="*/ 57 h 169"/>
                <a:gd name="T14" fmla="*/ 33 w 36"/>
                <a:gd name="T15" fmla="*/ 169 h 169"/>
                <a:gd name="T16" fmla="*/ 3 w 36"/>
                <a:gd name="T17" fmla="*/ 169 h 169"/>
                <a:gd name="T18" fmla="*/ 3 w 36"/>
                <a:gd name="T19" fmla="*/ 5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69">
                  <a:moveTo>
                    <a:pt x="18" y="0"/>
                  </a:moveTo>
                  <a:cubicBezTo>
                    <a:pt x="28" y="0"/>
                    <a:pt x="36" y="8"/>
                    <a:pt x="36" y="18"/>
                  </a:cubicBezTo>
                  <a:cubicBezTo>
                    <a:pt x="36" y="28"/>
                    <a:pt x="28" y="36"/>
                    <a:pt x="18" y="36"/>
                  </a:cubicBezTo>
                  <a:cubicBezTo>
                    <a:pt x="8" y="36"/>
                    <a:pt x="0" y="28"/>
                    <a:pt x="0" y="18"/>
                  </a:cubicBezTo>
                  <a:cubicBezTo>
                    <a:pt x="0" y="8"/>
                    <a:pt x="8" y="0"/>
                    <a:pt x="18" y="0"/>
                  </a:cubicBezTo>
                  <a:close/>
                  <a:moveTo>
                    <a:pt x="3" y="57"/>
                  </a:moveTo>
                  <a:cubicBezTo>
                    <a:pt x="33" y="57"/>
                    <a:pt x="33" y="57"/>
                    <a:pt x="33" y="57"/>
                  </a:cubicBezTo>
                  <a:cubicBezTo>
                    <a:pt x="33" y="169"/>
                    <a:pt x="33" y="169"/>
                    <a:pt x="33" y="169"/>
                  </a:cubicBezTo>
                  <a:cubicBezTo>
                    <a:pt x="3" y="169"/>
                    <a:pt x="3" y="169"/>
                    <a:pt x="3" y="169"/>
                  </a:cubicBezTo>
                  <a:lnTo>
                    <a:pt x="3"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5">
              <a:extLst>
                <a:ext uri="{FF2B5EF4-FFF2-40B4-BE49-F238E27FC236}">
                  <a16:creationId xmlns:a16="http://schemas.microsoft.com/office/drawing/2014/main" id="{002D482C-0F9C-6DC1-3ECB-BB83CB6F44A2}"/>
                </a:ext>
              </a:extLst>
            </p:cNvPr>
            <p:cNvSpPr>
              <a:spLocks/>
            </p:cNvSpPr>
            <p:nvPr/>
          </p:nvSpPr>
          <p:spPr bwMode="auto">
            <a:xfrm>
              <a:off x="1021" y="504"/>
              <a:ext cx="114" cy="114"/>
            </a:xfrm>
            <a:custGeom>
              <a:avLst/>
              <a:gdLst>
                <a:gd name="T0" fmla="*/ 0 w 112"/>
                <a:gd name="T1" fmla="*/ 0 h 112"/>
                <a:gd name="T2" fmla="*/ 32 w 112"/>
                <a:gd name="T3" fmla="*/ 0 h 112"/>
                <a:gd name="T4" fmla="*/ 53 w 112"/>
                <a:gd name="T5" fmla="*/ 56 h 112"/>
                <a:gd name="T6" fmla="*/ 57 w 112"/>
                <a:gd name="T7" fmla="*/ 73 h 112"/>
                <a:gd name="T8" fmla="*/ 62 w 112"/>
                <a:gd name="T9" fmla="*/ 56 h 112"/>
                <a:gd name="T10" fmla="*/ 80 w 112"/>
                <a:gd name="T11" fmla="*/ 0 h 112"/>
                <a:gd name="T12" fmla="*/ 112 w 112"/>
                <a:gd name="T13" fmla="*/ 0 h 112"/>
                <a:gd name="T14" fmla="*/ 69 w 112"/>
                <a:gd name="T15" fmla="*/ 112 h 112"/>
                <a:gd name="T16" fmla="*/ 43 w 112"/>
                <a:gd name="T17" fmla="*/ 112 h 112"/>
                <a:gd name="T18" fmla="*/ 0 w 112"/>
                <a:gd name="T1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12">
                  <a:moveTo>
                    <a:pt x="0" y="0"/>
                  </a:moveTo>
                  <a:cubicBezTo>
                    <a:pt x="32" y="0"/>
                    <a:pt x="32" y="0"/>
                    <a:pt x="32" y="0"/>
                  </a:cubicBezTo>
                  <a:cubicBezTo>
                    <a:pt x="53" y="56"/>
                    <a:pt x="53" y="56"/>
                    <a:pt x="53" y="56"/>
                  </a:cubicBezTo>
                  <a:cubicBezTo>
                    <a:pt x="55" y="61"/>
                    <a:pt x="56" y="67"/>
                    <a:pt x="57" y="73"/>
                  </a:cubicBezTo>
                  <a:cubicBezTo>
                    <a:pt x="58" y="67"/>
                    <a:pt x="60" y="61"/>
                    <a:pt x="62" y="56"/>
                  </a:cubicBezTo>
                  <a:cubicBezTo>
                    <a:pt x="80" y="0"/>
                    <a:pt x="80" y="0"/>
                    <a:pt x="80" y="0"/>
                  </a:cubicBezTo>
                  <a:cubicBezTo>
                    <a:pt x="112" y="0"/>
                    <a:pt x="112" y="0"/>
                    <a:pt x="112" y="0"/>
                  </a:cubicBezTo>
                  <a:cubicBezTo>
                    <a:pt x="69" y="112"/>
                    <a:pt x="69" y="112"/>
                    <a:pt x="69" y="112"/>
                  </a:cubicBezTo>
                  <a:cubicBezTo>
                    <a:pt x="43" y="112"/>
                    <a:pt x="43" y="112"/>
                    <a:pt x="43" y="112"/>
                  </a:cubicBez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6">
              <a:extLst>
                <a:ext uri="{FF2B5EF4-FFF2-40B4-BE49-F238E27FC236}">
                  <a16:creationId xmlns:a16="http://schemas.microsoft.com/office/drawing/2014/main" id="{ED6B5C3B-3BF1-56F4-AF74-958B2DA5A412}"/>
                </a:ext>
              </a:extLst>
            </p:cNvPr>
            <p:cNvSpPr>
              <a:spLocks noEditPoints="1"/>
            </p:cNvSpPr>
            <p:nvPr/>
          </p:nvSpPr>
          <p:spPr bwMode="auto">
            <a:xfrm>
              <a:off x="1149" y="501"/>
              <a:ext cx="106" cy="120"/>
            </a:xfrm>
            <a:custGeom>
              <a:avLst/>
              <a:gdLst>
                <a:gd name="T0" fmla="*/ 32 w 104"/>
                <a:gd name="T1" fmla="*/ 66 h 118"/>
                <a:gd name="T2" fmla="*/ 56 w 104"/>
                <a:gd name="T3" fmla="*/ 95 h 118"/>
                <a:gd name="T4" fmla="*/ 78 w 104"/>
                <a:gd name="T5" fmla="*/ 82 h 118"/>
                <a:gd name="T6" fmla="*/ 104 w 104"/>
                <a:gd name="T7" fmla="*/ 88 h 118"/>
                <a:gd name="T8" fmla="*/ 56 w 104"/>
                <a:gd name="T9" fmla="*/ 118 h 118"/>
                <a:gd name="T10" fmla="*/ 0 w 104"/>
                <a:gd name="T11" fmla="*/ 59 h 118"/>
                <a:gd name="T12" fmla="*/ 55 w 104"/>
                <a:gd name="T13" fmla="*/ 0 h 118"/>
                <a:gd name="T14" fmla="*/ 104 w 104"/>
                <a:gd name="T15" fmla="*/ 53 h 118"/>
                <a:gd name="T16" fmla="*/ 104 w 104"/>
                <a:gd name="T17" fmla="*/ 66 h 118"/>
                <a:gd name="T18" fmla="*/ 32 w 104"/>
                <a:gd name="T19" fmla="*/ 66 h 118"/>
                <a:gd name="T20" fmla="*/ 32 w 104"/>
                <a:gd name="T21" fmla="*/ 45 h 118"/>
                <a:gd name="T22" fmla="*/ 73 w 104"/>
                <a:gd name="T23" fmla="*/ 45 h 118"/>
                <a:gd name="T24" fmla="*/ 73 w 104"/>
                <a:gd name="T25" fmla="*/ 43 h 118"/>
                <a:gd name="T26" fmla="*/ 55 w 104"/>
                <a:gd name="T27" fmla="*/ 23 h 118"/>
                <a:gd name="T28" fmla="*/ 32 w 104"/>
                <a:gd name="T29" fmla="*/ 4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18">
                  <a:moveTo>
                    <a:pt x="32" y="66"/>
                  </a:moveTo>
                  <a:cubicBezTo>
                    <a:pt x="33" y="83"/>
                    <a:pt x="38" y="95"/>
                    <a:pt x="56" y="95"/>
                  </a:cubicBezTo>
                  <a:cubicBezTo>
                    <a:pt x="69" y="95"/>
                    <a:pt x="75" y="90"/>
                    <a:pt x="78" y="82"/>
                  </a:cubicBezTo>
                  <a:cubicBezTo>
                    <a:pt x="104" y="88"/>
                    <a:pt x="104" y="88"/>
                    <a:pt x="104" y="88"/>
                  </a:cubicBezTo>
                  <a:cubicBezTo>
                    <a:pt x="98" y="108"/>
                    <a:pt x="83" y="118"/>
                    <a:pt x="56" y="118"/>
                  </a:cubicBezTo>
                  <a:cubicBezTo>
                    <a:pt x="20" y="118"/>
                    <a:pt x="0" y="99"/>
                    <a:pt x="0" y="59"/>
                  </a:cubicBezTo>
                  <a:cubicBezTo>
                    <a:pt x="0" y="29"/>
                    <a:pt x="13" y="0"/>
                    <a:pt x="55" y="0"/>
                  </a:cubicBezTo>
                  <a:cubicBezTo>
                    <a:pt x="87" y="0"/>
                    <a:pt x="104" y="18"/>
                    <a:pt x="104" y="53"/>
                  </a:cubicBezTo>
                  <a:cubicBezTo>
                    <a:pt x="104" y="66"/>
                    <a:pt x="104" y="66"/>
                    <a:pt x="104" y="66"/>
                  </a:cubicBezTo>
                  <a:lnTo>
                    <a:pt x="32" y="66"/>
                  </a:lnTo>
                  <a:close/>
                  <a:moveTo>
                    <a:pt x="32" y="45"/>
                  </a:moveTo>
                  <a:cubicBezTo>
                    <a:pt x="73" y="45"/>
                    <a:pt x="73" y="45"/>
                    <a:pt x="73" y="45"/>
                  </a:cubicBezTo>
                  <a:cubicBezTo>
                    <a:pt x="73" y="43"/>
                    <a:pt x="73" y="43"/>
                    <a:pt x="73" y="43"/>
                  </a:cubicBezTo>
                  <a:cubicBezTo>
                    <a:pt x="73" y="32"/>
                    <a:pt x="69" y="23"/>
                    <a:pt x="55" y="23"/>
                  </a:cubicBezTo>
                  <a:cubicBezTo>
                    <a:pt x="42" y="23"/>
                    <a:pt x="34" y="28"/>
                    <a:pt x="32"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7">
              <a:extLst>
                <a:ext uri="{FF2B5EF4-FFF2-40B4-BE49-F238E27FC236}">
                  <a16:creationId xmlns:a16="http://schemas.microsoft.com/office/drawing/2014/main" id="{AFDCD83E-92E4-B9D4-D89A-BC6BC4C4F76A}"/>
                </a:ext>
              </a:extLst>
            </p:cNvPr>
            <p:cNvSpPr>
              <a:spLocks/>
            </p:cNvSpPr>
            <p:nvPr/>
          </p:nvSpPr>
          <p:spPr bwMode="auto">
            <a:xfrm>
              <a:off x="1285" y="501"/>
              <a:ext cx="79" cy="117"/>
            </a:xfrm>
            <a:custGeom>
              <a:avLst/>
              <a:gdLst>
                <a:gd name="T0" fmla="*/ 0 w 78"/>
                <a:gd name="T1" fmla="*/ 3 h 115"/>
                <a:gd name="T2" fmla="*/ 28 w 78"/>
                <a:gd name="T3" fmla="*/ 3 h 115"/>
                <a:gd name="T4" fmla="*/ 28 w 78"/>
                <a:gd name="T5" fmla="*/ 22 h 115"/>
                <a:gd name="T6" fmla="*/ 58 w 78"/>
                <a:gd name="T7" fmla="*/ 0 h 115"/>
                <a:gd name="T8" fmla="*/ 78 w 78"/>
                <a:gd name="T9" fmla="*/ 9 h 115"/>
                <a:gd name="T10" fmla="*/ 61 w 78"/>
                <a:gd name="T11" fmla="*/ 33 h 115"/>
                <a:gd name="T12" fmla="*/ 51 w 78"/>
                <a:gd name="T13" fmla="*/ 26 h 115"/>
                <a:gd name="T14" fmla="*/ 30 w 78"/>
                <a:gd name="T15" fmla="*/ 57 h 115"/>
                <a:gd name="T16" fmla="*/ 30 w 78"/>
                <a:gd name="T17" fmla="*/ 115 h 115"/>
                <a:gd name="T18" fmla="*/ 0 w 78"/>
                <a:gd name="T19" fmla="*/ 115 h 115"/>
                <a:gd name="T20" fmla="*/ 0 w 78"/>
                <a:gd name="T21"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115">
                  <a:moveTo>
                    <a:pt x="0" y="3"/>
                  </a:moveTo>
                  <a:cubicBezTo>
                    <a:pt x="28" y="3"/>
                    <a:pt x="28" y="3"/>
                    <a:pt x="28" y="3"/>
                  </a:cubicBezTo>
                  <a:cubicBezTo>
                    <a:pt x="28" y="22"/>
                    <a:pt x="28" y="22"/>
                    <a:pt x="28" y="22"/>
                  </a:cubicBezTo>
                  <a:cubicBezTo>
                    <a:pt x="33" y="11"/>
                    <a:pt x="40" y="0"/>
                    <a:pt x="58" y="0"/>
                  </a:cubicBezTo>
                  <a:cubicBezTo>
                    <a:pt x="72" y="0"/>
                    <a:pt x="78" y="9"/>
                    <a:pt x="78" y="9"/>
                  </a:cubicBezTo>
                  <a:cubicBezTo>
                    <a:pt x="61" y="33"/>
                    <a:pt x="61" y="33"/>
                    <a:pt x="61" y="33"/>
                  </a:cubicBezTo>
                  <a:cubicBezTo>
                    <a:pt x="61" y="33"/>
                    <a:pt x="57" y="26"/>
                    <a:pt x="51" y="26"/>
                  </a:cubicBezTo>
                  <a:cubicBezTo>
                    <a:pt x="40" y="26"/>
                    <a:pt x="33" y="43"/>
                    <a:pt x="30" y="57"/>
                  </a:cubicBezTo>
                  <a:cubicBezTo>
                    <a:pt x="30" y="115"/>
                    <a:pt x="30" y="115"/>
                    <a:pt x="30" y="115"/>
                  </a:cubicBezTo>
                  <a:cubicBezTo>
                    <a:pt x="0" y="115"/>
                    <a:pt x="0" y="115"/>
                    <a:pt x="0" y="115"/>
                  </a:cubicBez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8">
              <a:extLst>
                <a:ext uri="{FF2B5EF4-FFF2-40B4-BE49-F238E27FC236}">
                  <a16:creationId xmlns:a16="http://schemas.microsoft.com/office/drawing/2014/main" id="{CA38894F-1BFB-F2E7-BDBE-61CF2A4DFA2C}"/>
                </a:ext>
              </a:extLst>
            </p:cNvPr>
            <p:cNvSpPr>
              <a:spLocks/>
            </p:cNvSpPr>
            <p:nvPr/>
          </p:nvSpPr>
          <p:spPr bwMode="auto">
            <a:xfrm>
              <a:off x="1434" y="455"/>
              <a:ext cx="129" cy="163"/>
            </a:xfrm>
            <a:custGeom>
              <a:avLst/>
              <a:gdLst>
                <a:gd name="T0" fmla="*/ 0 w 129"/>
                <a:gd name="T1" fmla="*/ 0 h 163"/>
                <a:gd name="T2" fmla="*/ 18 w 129"/>
                <a:gd name="T3" fmla="*/ 0 h 163"/>
                <a:gd name="T4" fmla="*/ 18 w 129"/>
                <a:gd name="T5" fmla="*/ 74 h 163"/>
                <a:gd name="T6" fmla="*/ 111 w 129"/>
                <a:gd name="T7" fmla="*/ 74 h 163"/>
                <a:gd name="T8" fmla="*/ 111 w 129"/>
                <a:gd name="T9" fmla="*/ 0 h 163"/>
                <a:gd name="T10" fmla="*/ 129 w 129"/>
                <a:gd name="T11" fmla="*/ 0 h 163"/>
                <a:gd name="T12" fmla="*/ 129 w 129"/>
                <a:gd name="T13" fmla="*/ 163 h 163"/>
                <a:gd name="T14" fmla="*/ 111 w 129"/>
                <a:gd name="T15" fmla="*/ 163 h 163"/>
                <a:gd name="T16" fmla="*/ 111 w 129"/>
                <a:gd name="T17" fmla="*/ 89 h 163"/>
                <a:gd name="T18" fmla="*/ 18 w 129"/>
                <a:gd name="T19" fmla="*/ 89 h 163"/>
                <a:gd name="T20" fmla="*/ 18 w 129"/>
                <a:gd name="T21" fmla="*/ 163 h 163"/>
                <a:gd name="T22" fmla="*/ 0 w 129"/>
                <a:gd name="T23" fmla="*/ 163 h 163"/>
                <a:gd name="T24" fmla="*/ 0 w 129"/>
                <a:gd name="T25"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63">
                  <a:moveTo>
                    <a:pt x="0" y="0"/>
                  </a:moveTo>
                  <a:lnTo>
                    <a:pt x="18" y="0"/>
                  </a:lnTo>
                  <a:lnTo>
                    <a:pt x="18" y="74"/>
                  </a:lnTo>
                  <a:lnTo>
                    <a:pt x="111" y="74"/>
                  </a:lnTo>
                  <a:lnTo>
                    <a:pt x="111" y="0"/>
                  </a:lnTo>
                  <a:lnTo>
                    <a:pt x="129" y="0"/>
                  </a:lnTo>
                  <a:lnTo>
                    <a:pt x="129" y="163"/>
                  </a:lnTo>
                  <a:lnTo>
                    <a:pt x="111" y="163"/>
                  </a:lnTo>
                  <a:lnTo>
                    <a:pt x="111" y="89"/>
                  </a:lnTo>
                  <a:lnTo>
                    <a:pt x="18" y="89"/>
                  </a:lnTo>
                  <a:lnTo>
                    <a:pt x="18" y="163"/>
                  </a:lnTo>
                  <a:lnTo>
                    <a:pt x="0" y="16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9">
              <a:extLst>
                <a:ext uri="{FF2B5EF4-FFF2-40B4-BE49-F238E27FC236}">
                  <a16:creationId xmlns:a16="http://schemas.microsoft.com/office/drawing/2014/main" id="{4C3AB22B-D427-D4C8-6D80-997ED2E799B1}"/>
                </a:ext>
              </a:extLst>
            </p:cNvPr>
            <p:cNvSpPr>
              <a:spLocks noEditPoints="1"/>
            </p:cNvSpPr>
            <p:nvPr/>
          </p:nvSpPr>
          <p:spPr bwMode="auto">
            <a:xfrm>
              <a:off x="1598" y="502"/>
              <a:ext cx="95" cy="119"/>
            </a:xfrm>
            <a:custGeom>
              <a:avLst/>
              <a:gdLst>
                <a:gd name="T0" fmla="*/ 17 w 93"/>
                <a:gd name="T1" fmla="*/ 61 h 117"/>
                <a:gd name="T2" fmla="*/ 49 w 93"/>
                <a:gd name="T3" fmla="*/ 103 h 117"/>
                <a:gd name="T4" fmla="*/ 79 w 93"/>
                <a:gd name="T5" fmla="*/ 82 h 117"/>
                <a:gd name="T6" fmla="*/ 93 w 93"/>
                <a:gd name="T7" fmla="*/ 85 h 117"/>
                <a:gd name="T8" fmla="*/ 49 w 93"/>
                <a:gd name="T9" fmla="*/ 117 h 117"/>
                <a:gd name="T10" fmla="*/ 0 w 93"/>
                <a:gd name="T11" fmla="*/ 60 h 117"/>
                <a:gd name="T12" fmla="*/ 50 w 93"/>
                <a:gd name="T13" fmla="*/ 0 h 117"/>
                <a:gd name="T14" fmla="*/ 93 w 93"/>
                <a:gd name="T15" fmla="*/ 49 h 117"/>
                <a:gd name="T16" fmla="*/ 93 w 93"/>
                <a:gd name="T17" fmla="*/ 61 h 117"/>
                <a:gd name="T18" fmla="*/ 17 w 93"/>
                <a:gd name="T19" fmla="*/ 61 h 117"/>
                <a:gd name="T20" fmla="*/ 18 w 93"/>
                <a:gd name="T21" fmla="*/ 47 h 117"/>
                <a:gd name="T22" fmla="*/ 77 w 93"/>
                <a:gd name="T23" fmla="*/ 47 h 117"/>
                <a:gd name="T24" fmla="*/ 77 w 93"/>
                <a:gd name="T25" fmla="*/ 42 h 117"/>
                <a:gd name="T26" fmla="*/ 49 w 93"/>
                <a:gd name="T27" fmla="*/ 14 h 117"/>
                <a:gd name="T28" fmla="*/ 18 w 93"/>
                <a:gd name="T29" fmla="*/ 4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117">
                  <a:moveTo>
                    <a:pt x="17" y="61"/>
                  </a:moveTo>
                  <a:cubicBezTo>
                    <a:pt x="18" y="81"/>
                    <a:pt x="23" y="103"/>
                    <a:pt x="49" y="103"/>
                  </a:cubicBezTo>
                  <a:cubicBezTo>
                    <a:pt x="67" y="103"/>
                    <a:pt x="76" y="93"/>
                    <a:pt x="79" y="82"/>
                  </a:cubicBezTo>
                  <a:cubicBezTo>
                    <a:pt x="93" y="85"/>
                    <a:pt x="93" y="85"/>
                    <a:pt x="93" y="85"/>
                  </a:cubicBezTo>
                  <a:cubicBezTo>
                    <a:pt x="88" y="105"/>
                    <a:pt x="74" y="117"/>
                    <a:pt x="49" y="117"/>
                  </a:cubicBezTo>
                  <a:cubicBezTo>
                    <a:pt x="19" y="117"/>
                    <a:pt x="0" y="99"/>
                    <a:pt x="0" y="60"/>
                  </a:cubicBezTo>
                  <a:cubicBezTo>
                    <a:pt x="0" y="29"/>
                    <a:pt x="12" y="0"/>
                    <a:pt x="50" y="0"/>
                  </a:cubicBezTo>
                  <a:cubicBezTo>
                    <a:pt x="78" y="0"/>
                    <a:pt x="93" y="15"/>
                    <a:pt x="93" y="49"/>
                  </a:cubicBezTo>
                  <a:cubicBezTo>
                    <a:pt x="93" y="61"/>
                    <a:pt x="93" y="61"/>
                    <a:pt x="93" y="61"/>
                  </a:cubicBezTo>
                  <a:lnTo>
                    <a:pt x="17" y="61"/>
                  </a:lnTo>
                  <a:close/>
                  <a:moveTo>
                    <a:pt x="18" y="47"/>
                  </a:moveTo>
                  <a:cubicBezTo>
                    <a:pt x="77" y="47"/>
                    <a:pt x="77" y="47"/>
                    <a:pt x="77" y="47"/>
                  </a:cubicBezTo>
                  <a:cubicBezTo>
                    <a:pt x="77" y="42"/>
                    <a:pt x="77" y="42"/>
                    <a:pt x="77" y="42"/>
                  </a:cubicBezTo>
                  <a:cubicBezTo>
                    <a:pt x="77" y="26"/>
                    <a:pt x="67" y="14"/>
                    <a:pt x="49" y="14"/>
                  </a:cubicBezTo>
                  <a:cubicBezTo>
                    <a:pt x="33" y="14"/>
                    <a:pt x="21" y="25"/>
                    <a:pt x="18" y="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0">
              <a:extLst>
                <a:ext uri="{FF2B5EF4-FFF2-40B4-BE49-F238E27FC236}">
                  <a16:creationId xmlns:a16="http://schemas.microsoft.com/office/drawing/2014/main" id="{A8AF8576-46E0-27F0-D6C2-19F52BE0780E}"/>
                </a:ext>
              </a:extLst>
            </p:cNvPr>
            <p:cNvSpPr>
              <a:spLocks noEditPoints="1"/>
            </p:cNvSpPr>
            <p:nvPr/>
          </p:nvSpPr>
          <p:spPr bwMode="auto">
            <a:xfrm>
              <a:off x="1718" y="502"/>
              <a:ext cx="100" cy="120"/>
            </a:xfrm>
            <a:custGeom>
              <a:avLst/>
              <a:gdLst>
                <a:gd name="T0" fmla="*/ 71 w 99"/>
                <a:gd name="T1" fmla="*/ 96 h 118"/>
                <a:gd name="T2" fmla="*/ 34 w 99"/>
                <a:gd name="T3" fmla="*/ 117 h 118"/>
                <a:gd name="T4" fmla="*/ 0 w 99"/>
                <a:gd name="T5" fmla="*/ 88 h 118"/>
                <a:gd name="T6" fmla="*/ 69 w 99"/>
                <a:gd name="T7" fmla="*/ 50 h 118"/>
                <a:gd name="T8" fmla="*/ 69 w 99"/>
                <a:gd name="T9" fmla="*/ 43 h 118"/>
                <a:gd name="T10" fmla="*/ 45 w 99"/>
                <a:gd name="T11" fmla="*/ 14 h 118"/>
                <a:gd name="T12" fmla="*/ 19 w 99"/>
                <a:gd name="T13" fmla="*/ 37 h 118"/>
                <a:gd name="T14" fmla="*/ 4 w 99"/>
                <a:gd name="T15" fmla="*/ 35 h 118"/>
                <a:gd name="T16" fmla="*/ 46 w 99"/>
                <a:gd name="T17" fmla="*/ 0 h 118"/>
                <a:gd name="T18" fmla="*/ 85 w 99"/>
                <a:gd name="T19" fmla="*/ 40 h 118"/>
                <a:gd name="T20" fmla="*/ 85 w 99"/>
                <a:gd name="T21" fmla="*/ 86 h 118"/>
                <a:gd name="T22" fmla="*/ 99 w 99"/>
                <a:gd name="T23" fmla="*/ 101 h 118"/>
                <a:gd name="T24" fmla="*/ 96 w 99"/>
                <a:gd name="T25" fmla="*/ 116 h 118"/>
                <a:gd name="T26" fmla="*/ 71 w 99"/>
                <a:gd name="T27" fmla="*/ 96 h 118"/>
                <a:gd name="T28" fmla="*/ 69 w 99"/>
                <a:gd name="T29" fmla="*/ 63 h 118"/>
                <a:gd name="T30" fmla="*/ 17 w 99"/>
                <a:gd name="T31" fmla="*/ 86 h 118"/>
                <a:gd name="T32" fmla="*/ 37 w 99"/>
                <a:gd name="T33" fmla="*/ 103 h 118"/>
                <a:gd name="T34" fmla="*/ 69 w 99"/>
                <a:gd name="T35" fmla="*/ 75 h 118"/>
                <a:gd name="T36" fmla="*/ 69 w 99"/>
                <a:gd name="T37" fmla="*/ 6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118">
                  <a:moveTo>
                    <a:pt x="71" y="96"/>
                  </a:moveTo>
                  <a:cubicBezTo>
                    <a:pt x="66" y="107"/>
                    <a:pt x="52" y="117"/>
                    <a:pt x="34" y="117"/>
                  </a:cubicBezTo>
                  <a:cubicBezTo>
                    <a:pt x="17" y="117"/>
                    <a:pt x="0" y="108"/>
                    <a:pt x="0" y="88"/>
                  </a:cubicBezTo>
                  <a:cubicBezTo>
                    <a:pt x="0" y="63"/>
                    <a:pt x="27" y="50"/>
                    <a:pt x="69" y="50"/>
                  </a:cubicBezTo>
                  <a:cubicBezTo>
                    <a:pt x="69" y="43"/>
                    <a:pt x="69" y="43"/>
                    <a:pt x="69" y="43"/>
                  </a:cubicBezTo>
                  <a:cubicBezTo>
                    <a:pt x="69" y="22"/>
                    <a:pt x="64" y="14"/>
                    <a:pt x="45" y="14"/>
                  </a:cubicBezTo>
                  <a:cubicBezTo>
                    <a:pt x="29" y="14"/>
                    <a:pt x="18" y="20"/>
                    <a:pt x="19" y="37"/>
                  </a:cubicBezTo>
                  <a:cubicBezTo>
                    <a:pt x="4" y="35"/>
                    <a:pt x="4" y="35"/>
                    <a:pt x="4" y="35"/>
                  </a:cubicBezTo>
                  <a:cubicBezTo>
                    <a:pt x="1" y="13"/>
                    <a:pt x="17" y="0"/>
                    <a:pt x="46" y="0"/>
                  </a:cubicBezTo>
                  <a:cubicBezTo>
                    <a:pt x="74" y="0"/>
                    <a:pt x="85" y="12"/>
                    <a:pt x="85" y="40"/>
                  </a:cubicBezTo>
                  <a:cubicBezTo>
                    <a:pt x="85" y="86"/>
                    <a:pt x="85" y="86"/>
                    <a:pt x="85" y="86"/>
                  </a:cubicBezTo>
                  <a:cubicBezTo>
                    <a:pt x="85" y="95"/>
                    <a:pt x="84" y="104"/>
                    <a:pt x="99" y="101"/>
                  </a:cubicBezTo>
                  <a:cubicBezTo>
                    <a:pt x="96" y="116"/>
                    <a:pt x="96" y="116"/>
                    <a:pt x="96" y="116"/>
                  </a:cubicBezTo>
                  <a:cubicBezTo>
                    <a:pt x="76" y="118"/>
                    <a:pt x="71" y="107"/>
                    <a:pt x="71" y="96"/>
                  </a:cubicBezTo>
                  <a:close/>
                  <a:moveTo>
                    <a:pt x="69" y="63"/>
                  </a:moveTo>
                  <a:cubicBezTo>
                    <a:pt x="32" y="63"/>
                    <a:pt x="17" y="72"/>
                    <a:pt x="17" y="86"/>
                  </a:cubicBezTo>
                  <a:cubicBezTo>
                    <a:pt x="17" y="97"/>
                    <a:pt x="25" y="103"/>
                    <a:pt x="37" y="103"/>
                  </a:cubicBezTo>
                  <a:cubicBezTo>
                    <a:pt x="53" y="103"/>
                    <a:pt x="68" y="90"/>
                    <a:pt x="69" y="75"/>
                  </a:cubicBezTo>
                  <a:lnTo>
                    <a:pt x="69"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31">
              <a:extLst>
                <a:ext uri="{FF2B5EF4-FFF2-40B4-BE49-F238E27FC236}">
                  <a16:creationId xmlns:a16="http://schemas.microsoft.com/office/drawing/2014/main" id="{D28944EF-4141-C8CC-408F-72D83E53FBD7}"/>
                </a:ext>
              </a:extLst>
            </p:cNvPr>
            <p:cNvSpPr>
              <a:spLocks noChangeArrowheads="1"/>
            </p:cNvSpPr>
            <p:nvPr/>
          </p:nvSpPr>
          <p:spPr bwMode="auto">
            <a:xfrm>
              <a:off x="1845" y="442"/>
              <a:ext cx="17" cy="17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32">
              <a:extLst>
                <a:ext uri="{FF2B5EF4-FFF2-40B4-BE49-F238E27FC236}">
                  <a16:creationId xmlns:a16="http://schemas.microsoft.com/office/drawing/2014/main" id="{707D0D0B-C333-A7FA-4B1E-583F4CF1DAC7}"/>
                </a:ext>
              </a:extLst>
            </p:cNvPr>
            <p:cNvSpPr>
              <a:spLocks/>
            </p:cNvSpPr>
            <p:nvPr/>
          </p:nvSpPr>
          <p:spPr bwMode="auto">
            <a:xfrm>
              <a:off x="1888" y="472"/>
              <a:ext cx="73" cy="148"/>
            </a:xfrm>
            <a:custGeom>
              <a:avLst/>
              <a:gdLst>
                <a:gd name="T0" fmla="*/ 0 w 72"/>
                <a:gd name="T1" fmla="*/ 33 h 146"/>
                <a:gd name="T2" fmla="*/ 20 w 72"/>
                <a:gd name="T3" fmla="*/ 33 h 146"/>
                <a:gd name="T4" fmla="*/ 21 w 72"/>
                <a:gd name="T5" fmla="*/ 0 h 146"/>
                <a:gd name="T6" fmla="*/ 35 w 72"/>
                <a:gd name="T7" fmla="*/ 0 h 146"/>
                <a:gd name="T8" fmla="*/ 35 w 72"/>
                <a:gd name="T9" fmla="*/ 33 h 146"/>
                <a:gd name="T10" fmla="*/ 67 w 72"/>
                <a:gd name="T11" fmla="*/ 33 h 146"/>
                <a:gd name="T12" fmla="*/ 67 w 72"/>
                <a:gd name="T13" fmla="*/ 47 h 146"/>
                <a:gd name="T14" fmla="*/ 35 w 72"/>
                <a:gd name="T15" fmla="*/ 47 h 146"/>
                <a:gd name="T16" fmla="*/ 35 w 72"/>
                <a:gd name="T17" fmla="*/ 111 h 146"/>
                <a:gd name="T18" fmla="*/ 47 w 72"/>
                <a:gd name="T19" fmla="*/ 133 h 146"/>
                <a:gd name="T20" fmla="*/ 60 w 72"/>
                <a:gd name="T21" fmla="*/ 121 h 146"/>
                <a:gd name="T22" fmla="*/ 72 w 72"/>
                <a:gd name="T23" fmla="*/ 126 h 146"/>
                <a:gd name="T24" fmla="*/ 44 w 72"/>
                <a:gd name="T25" fmla="*/ 146 h 146"/>
                <a:gd name="T26" fmla="*/ 19 w 72"/>
                <a:gd name="T27" fmla="*/ 112 h 146"/>
                <a:gd name="T28" fmla="*/ 19 w 72"/>
                <a:gd name="T29" fmla="*/ 47 h 146"/>
                <a:gd name="T30" fmla="*/ 0 w 72"/>
                <a:gd name="T31" fmla="*/ 47 h 146"/>
                <a:gd name="T32" fmla="*/ 0 w 72"/>
                <a:gd name="T33" fmla="*/ 3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46">
                  <a:moveTo>
                    <a:pt x="0" y="33"/>
                  </a:moveTo>
                  <a:cubicBezTo>
                    <a:pt x="20" y="33"/>
                    <a:pt x="20" y="33"/>
                    <a:pt x="20" y="33"/>
                  </a:cubicBezTo>
                  <a:cubicBezTo>
                    <a:pt x="21" y="0"/>
                    <a:pt x="21" y="0"/>
                    <a:pt x="21" y="0"/>
                  </a:cubicBezTo>
                  <a:cubicBezTo>
                    <a:pt x="35" y="0"/>
                    <a:pt x="35" y="0"/>
                    <a:pt x="35" y="0"/>
                  </a:cubicBezTo>
                  <a:cubicBezTo>
                    <a:pt x="35" y="33"/>
                    <a:pt x="35" y="33"/>
                    <a:pt x="35" y="33"/>
                  </a:cubicBezTo>
                  <a:cubicBezTo>
                    <a:pt x="67" y="33"/>
                    <a:pt x="67" y="33"/>
                    <a:pt x="67" y="33"/>
                  </a:cubicBezTo>
                  <a:cubicBezTo>
                    <a:pt x="67" y="47"/>
                    <a:pt x="67" y="47"/>
                    <a:pt x="67" y="47"/>
                  </a:cubicBezTo>
                  <a:cubicBezTo>
                    <a:pt x="35" y="47"/>
                    <a:pt x="35" y="47"/>
                    <a:pt x="35" y="47"/>
                  </a:cubicBezTo>
                  <a:cubicBezTo>
                    <a:pt x="35" y="111"/>
                    <a:pt x="35" y="111"/>
                    <a:pt x="35" y="111"/>
                  </a:cubicBezTo>
                  <a:cubicBezTo>
                    <a:pt x="35" y="126"/>
                    <a:pt x="38" y="133"/>
                    <a:pt x="47" y="133"/>
                  </a:cubicBezTo>
                  <a:cubicBezTo>
                    <a:pt x="53" y="133"/>
                    <a:pt x="57" y="129"/>
                    <a:pt x="60" y="121"/>
                  </a:cubicBezTo>
                  <a:cubicBezTo>
                    <a:pt x="72" y="126"/>
                    <a:pt x="72" y="126"/>
                    <a:pt x="72" y="126"/>
                  </a:cubicBezTo>
                  <a:cubicBezTo>
                    <a:pt x="67" y="137"/>
                    <a:pt x="59" y="146"/>
                    <a:pt x="44" y="146"/>
                  </a:cubicBezTo>
                  <a:cubicBezTo>
                    <a:pt x="24" y="146"/>
                    <a:pt x="19" y="129"/>
                    <a:pt x="19" y="112"/>
                  </a:cubicBezTo>
                  <a:cubicBezTo>
                    <a:pt x="19" y="47"/>
                    <a:pt x="19" y="47"/>
                    <a:pt x="19" y="47"/>
                  </a:cubicBezTo>
                  <a:cubicBezTo>
                    <a:pt x="0" y="47"/>
                    <a:pt x="0" y="47"/>
                    <a:pt x="0" y="47"/>
                  </a:cubicBezTo>
                  <a:lnTo>
                    <a:pt x="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33">
              <a:extLst>
                <a:ext uri="{FF2B5EF4-FFF2-40B4-BE49-F238E27FC236}">
                  <a16:creationId xmlns:a16="http://schemas.microsoft.com/office/drawing/2014/main" id="{6C45C0A8-3EF7-C0A1-61D8-E5B1ABFDAEDD}"/>
                </a:ext>
              </a:extLst>
            </p:cNvPr>
            <p:cNvSpPr>
              <a:spLocks/>
            </p:cNvSpPr>
            <p:nvPr/>
          </p:nvSpPr>
          <p:spPr bwMode="auto">
            <a:xfrm>
              <a:off x="1986" y="442"/>
              <a:ext cx="90" cy="176"/>
            </a:xfrm>
            <a:custGeom>
              <a:avLst/>
              <a:gdLst>
                <a:gd name="T0" fmla="*/ 74 w 89"/>
                <a:gd name="T1" fmla="*/ 96 h 173"/>
                <a:gd name="T2" fmla="*/ 55 w 89"/>
                <a:gd name="T3" fmla="*/ 73 h 173"/>
                <a:gd name="T4" fmla="*/ 17 w 89"/>
                <a:gd name="T5" fmla="*/ 112 h 173"/>
                <a:gd name="T6" fmla="*/ 17 w 89"/>
                <a:gd name="T7" fmla="*/ 173 h 173"/>
                <a:gd name="T8" fmla="*/ 0 w 89"/>
                <a:gd name="T9" fmla="*/ 173 h 173"/>
                <a:gd name="T10" fmla="*/ 0 w 89"/>
                <a:gd name="T11" fmla="*/ 0 h 173"/>
                <a:gd name="T12" fmla="*/ 17 w 89"/>
                <a:gd name="T13" fmla="*/ 0 h 173"/>
                <a:gd name="T14" fmla="*/ 17 w 89"/>
                <a:gd name="T15" fmla="*/ 84 h 173"/>
                <a:gd name="T16" fmla="*/ 56 w 89"/>
                <a:gd name="T17" fmla="*/ 59 h 173"/>
                <a:gd name="T18" fmla="*/ 89 w 89"/>
                <a:gd name="T19" fmla="*/ 92 h 173"/>
                <a:gd name="T20" fmla="*/ 89 w 89"/>
                <a:gd name="T21" fmla="*/ 173 h 173"/>
                <a:gd name="T22" fmla="*/ 74 w 89"/>
                <a:gd name="T23" fmla="*/ 173 h 173"/>
                <a:gd name="T24" fmla="*/ 74 w 89"/>
                <a:gd name="T25" fmla="*/ 9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173">
                  <a:moveTo>
                    <a:pt x="74" y="96"/>
                  </a:moveTo>
                  <a:cubicBezTo>
                    <a:pt x="74" y="79"/>
                    <a:pt x="67" y="73"/>
                    <a:pt x="55" y="73"/>
                  </a:cubicBezTo>
                  <a:cubicBezTo>
                    <a:pt x="28" y="73"/>
                    <a:pt x="19" y="102"/>
                    <a:pt x="17" y="112"/>
                  </a:cubicBezTo>
                  <a:cubicBezTo>
                    <a:pt x="17" y="173"/>
                    <a:pt x="17" y="173"/>
                    <a:pt x="17" y="173"/>
                  </a:cubicBezTo>
                  <a:cubicBezTo>
                    <a:pt x="0" y="173"/>
                    <a:pt x="0" y="173"/>
                    <a:pt x="0" y="173"/>
                  </a:cubicBezTo>
                  <a:cubicBezTo>
                    <a:pt x="0" y="0"/>
                    <a:pt x="0" y="0"/>
                    <a:pt x="0" y="0"/>
                  </a:cubicBezTo>
                  <a:cubicBezTo>
                    <a:pt x="17" y="0"/>
                    <a:pt x="17" y="0"/>
                    <a:pt x="17" y="0"/>
                  </a:cubicBezTo>
                  <a:cubicBezTo>
                    <a:pt x="17" y="84"/>
                    <a:pt x="17" y="84"/>
                    <a:pt x="17" y="84"/>
                  </a:cubicBezTo>
                  <a:cubicBezTo>
                    <a:pt x="21" y="76"/>
                    <a:pt x="31" y="59"/>
                    <a:pt x="56" y="59"/>
                  </a:cubicBezTo>
                  <a:cubicBezTo>
                    <a:pt x="76" y="59"/>
                    <a:pt x="89" y="70"/>
                    <a:pt x="89" y="92"/>
                  </a:cubicBezTo>
                  <a:cubicBezTo>
                    <a:pt x="89" y="173"/>
                    <a:pt x="89" y="173"/>
                    <a:pt x="89" y="173"/>
                  </a:cubicBezTo>
                  <a:cubicBezTo>
                    <a:pt x="74" y="173"/>
                    <a:pt x="74" y="173"/>
                    <a:pt x="74" y="173"/>
                  </a:cubicBezTo>
                  <a:lnTo>
                    <a:pt x="74"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3" name="Picture 22" descr="A map of a county&#10;&#10;Description automatically generated">
            <a:extLst>
              <a:ext uri="{FF2B5EF4-FFF2-40B4-BE49-F238E27FC236}">
                <a16:creationId xmlns:a16="http://schemas.microsoft.com/office/drawing/2014/main" id="{8D0528AC-1A9D-ADA1-C7E8-9DFACF5B78A0}"/>
              </a:ext>
            </a:extLst>
          </p:cNvPr>
          <p:cNvPicPr>
            <a:picLocks noChangeAspect="1"/>
          </p:cNvPicPr>
          <p:nvPr/>
        </p:nvPicPr>
        <p:blipFill>
          <a:blip r:embed="rId3"/>
          <a:stretch>
            <a:fillRect/>
          </a:stretch>
        </p:blipFill>
        <p:spPr>
          <a:xfrm>
            <a:off x="220289" y="70527"/>
            <a:ext cx="6627979" cy="662797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4" name="Ink 23">
                <a:extLst>
                  <a:ext uri="{FF2B5EF4-FFF2-40B4-BE49-F238E27FC236}">
                    <a16:creationId xmlns:a16="http://schemas.microsoft.com/office/drawing/2014/main" id="{AE4B1F9C-9CB2-E575-7230-6768688A76A8}"/>
                  </a:ext>
                </a:extLst>
              </p14:cNvPr>
              <p14:cNvContentPartPr/>
              <p14:nvPr/>
            </p14:nvContentPartPr>
            <p14:xfrm>
              <a:off x="3151600" y="1163872"/>
              <a:ext cx="2878200" cy="4777920"/>
            </p14:xfrm>
          </p:contentPart>
        </mc:Choice>
        <mc:Fallback xmlns="">
          <p:pic>
            <p:nvPicPr>
              <p:cNvPr id="24" name="Ink 23">
                <a:extLst>
                  <a:ext uri="{FF2B5EF4-FFF2-40B4-BE49-F238E27FC236}">
                    <a16:creationId xmlns:a16="http://schemas.microsoft.com/office/drawing/2014/main" id="{AE4B1F9C-9CB2-E575-7230-6768688A76A8}"/>
                  </a:ext>
                </a:extLst>
              </p:cNvPr>
              <p:cNvPicPr/>
              <p:nvPr/>
            </p:nvPicPr>
            <p:blipFill>
              <a:blip r:embed="rId5"/>
              <a:stretch>
                <a:fillRect/>
              </a:stretch>
            </p:blipFill>
            <p:spPr>
              <a:xfrm>
                <a:off x="3142600" y="1154872"/>
                <a:ext cx="2895840" cy="4795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5" name="Ink 24">
                <a:extLst>
                  <a:ext uri="{FF2B5EF4-FFF2-40B4-BE49-F238E27FC236}">
                    <a16:creationId xmlns:a16="http://schemas.microsoft.com/office/drawing/2014/main" id="{500908A0-359D-3572-F435-29C5C1C8B50E}"/>
                  </a:ext>
                </a:extLst>
              </p14:cNvPr>
              <p14:cNvContentPartPr/>
              <p14:nvPr/>
            </p14:nvContentPartPr>
            <p14:xfrm>
              <a:off x="-1278853" y="274837"/>
              <a:ext cx="360" cy="360"/>
            </p14:xfrm>
          </p:contentPart>
        </mc:Choice>
        <mc:Fallback xmlns="">
          <p:pic>
            <p:nvPicPr>
              <p:cNvPr id="25" name="Ink 24">
                <a:extLst>
                  <a:ext uri="{FF2B5EF4-FFF2-40B4-BE49-F238E27FC236}">
                    <a16:creationId xmlns:a16="http://schemas.microsoft.com/office/drawing/2014/main" id="{500908A0-359D-3572-F435-29C5C1C8B50E}"/>
                  </a:ext>
                </a:extLst>
              </p:cNvPr>
              <p:cNvPicPr/>
              <p:nvPr/>
            </p:nvPicPr>
            <p:blipFill>
              <a:blip r:embed="rId7"/>
              <a:stretch>
                <a:fillRect/>
              </a:stretch>
            </p:blipFill>
            <p:spPr>
              <a:xfrm>
                <a:off x="-1287853" y="265837"/>
                <a:ext cx="18000" cy="18000"/>
              </a:xfrm>
              <a:prstGeom prst="rect">
                <a:avLst/>
              </a:prstGeom>
            </p:spPr>
          </p:pic>
        </mc:Fallback>
      </mc:AlternateContent>
      <p:sp>
        <p:nvSpPr>
          <p:cNvPr id="26" name="TextBox 25">
            <a:extLst>
              <a:ext uri="{FF2B5EF4-FFF2-40B4-BE49-F238E27FC236}">
                <a16:creationId xmlns:a16="http://schemas.microsoft.com/office/drawing/2014/main" id="{BCC8E9B3-8AFD-A056-46C4-71FFEF0A050E}"/>
              </a:ext>
            </a:extLst>
          </p:cNvPr>
          <p:cNvSpPr txBox="1"/>
          <p:nvPr/>
        </p:nvSpPr>
        <p:spPr>
          <a:xfrm>
            <a:off x="7041246" y="908987"/>
            <a:ext cx="4880806" cy="4339650"/>
          </a:xfrm>
          <a:prstGeom prst="rect">
            <a:avLst/>
          </a:prstGeom>
          <a:noFill/>
        </p:spPr>
        <p:txBody>
          <a:bodyPr wrap="square" rtlCol="0">
            <a:spAutoFit/>
          </a:bodyPr>
          <a:lstStyle/>
          <a:p>
            <a:pPr algn="ctr"/>
            <a:r>
              <a:rPr lang="en-US" sz="2400" b="1"/>
              <a:t>Eastern Dutchess Corridor:</a:t>
            </a:r>
          </a:p>
          <a:p>
            <a:pPr algn="ctr"/>
            <a:endParaRPr lang="en-US" sz="2400"/>
          </a:p>
          <a:p>
            <a:pPr algn="ctr"/>
            <a:r>
              <a:rPr lang="en-US" sz="2400"/>
              <a:t>Amenia</a:t>
            </a:r>
          </a:p>
          <a:p>
            <a:pPr algn="ctr"/>
            <a:r>
              <a:rPr lang="en-US" sz="2400"/>
              <a:t>Dover </a:t>
            </a:r>
          </a:p>
          <a:p>
            <a:pPr algn="ctr"/>
            <a:r>
              <a:rPr lang="en-US" sz="2400"/>
              <a:t>Millerton</a:t>
            </a:r>
          </a:p>
          <a:p>
            <a:pPr algn="ctr"/>
            <a:r>
              <a:rPr lang="en-US" sz="2400"/>
              <a:t>Millbrook</a:t>
            </a:r>
          </a:p>
          <a:p>
            <a:pPr algn="ctr"/>
            <a:r>
              <a:rPr lang="en-US" sz="2400"/>
              <a:t>Pawling</a:t>
            </a:r>
          </a:p>
          <a:p>
            <a:pPr algn="ctr"/>
            <a:r>
              <a:rPr lang="en-US" sz="2400"/>
              <a:t>Pine Plains</a:t>
            </a:r>
          </a:p>
          <a:p>
            <a:pPr algn="ctr"/>
            <a:r>
              <a:rPr lang="en-US" sz="2400"/>
              <a:t>Stanford</a:t>
            </a:r>
          </a:p>
          <a:p>
            <a:pPr algn="ctr"/>
            <a:endParaRPr lang="en-US" sz="2400"/>
          </a:p>
          <a:p>
            <a:endParaRPr lang="en-US"/>
          </a:p>
          <a:p>
            <a:endParaRPr lang="en-US"/>
          </a:p>
        </p:txBody>
      </p:sp>
    </p:spTree>
    <p:extLst>
      <p:ext uri="{BB962C8B-B14F-4D97-AF65-F5344CB8AC3E}">
        <p14:creationId xmlns:p14="http://schemas.microsoft.com/office/powerpoint/2010/main" val="3049230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EDCB8-29C6-3441-ACC0-56B3FD25D5B7}"/>
              </a:ext>
            </a:extLst>
          </p:cNvPr>
          <p:cNvSpPr>
            <a:spLocks noGrp="1"/>
          </p:cNvSpPr>
          <p:nvPr>
            <p:ph type="dt" sz="half" idx="10"/>
          </p:nvPr>
        </p:nvSpPr>
        <p:spPr/>
        <p:txBody>
          <a:bodyPr/>
          <a:lstStyle/>
          <a:p>
            <a:fld id="{C22F059C-D428-7E42-8D04-BDA2AABB60BA}" type="datetime1">
              <a:rPr lang="en-US" smtClean="0"/>
              <a:t>10/9/2024</a:t>
            </a:fld>
            <a:endParaRPr lang="en-US"/>
          </a:p>
        </p:txBody>
      </p:sp>
      <p:pic>
        <p:nvPicPr>
          <p:cNvPr id="3" name="Picture 2">
            <a:extLst>
              <a:ext uri="{FF2B5EF4-FFF2-40B4-BE49-F238E27FC236}">
                <a16:creationId xmlns:a16="http://schemas.microsoft.com/office/drawing/2014/main" id="{302D9A15-D96F-BA4F-B5EF-A60E85801A9D}"/>
              </a:ext>
            </a:extLst>
          </p:cNvPr>
          <p:cNvPicPr>
            <a:picLocks noChangeAspect="1"/>
          </p:cNvPicPr>
          <p:nvPr/>
        </p:nvPicPr>
        <p:blipFill rotWithShape="1">
          <a:blip r:embed="rId3"/>
          <a:srcRect l="1708" t="-1" r="32256" b="47567"/>
          <a:stretch/>
        </p:blipFill>
        <p:spPr>
          <a:xfrm flipH="1">
            <a:off x="0" y="5132481"/>
            <a:ext cx="12192000" cy="1740998"/>
          </a:xfrm>
          <a:prstGeom prst="rect">
            <a:avLst/>
          </a:prstGeom>
        </p:spPr>
      </p:pic>
      <p:sp>
        <p:nvSpPr>
          <p:cNvPr id="11" name="Title 22">
            <a:extLst>
              <a:ext uri="{FF2B5EF4-FFF2-40B4-BE49-F238E27FC236}">
                <a16:creationId xmlns:a16="http://schemas.microsoft.com/office/drawing/2014/main" id="{25C64B09-5E0A-4410-B3AF-2038CB813EB9}"/>
              </a:ext>
            </a:extLst>
          </p:cNvPr>
          <p:cNvSpPr txBox="1">
            <a:spLocks/>
          </p:cNvSpPr>
          <p:nvPr/>
        </p:nvSpPr>
        <p:spPr>
          <a:xfrm>
            <a:off x="2038549" y="578210"/>
            <a:ext cx="8604353" cy="3911685"/>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Arima Madurai Medium" pitchFamily="2" charset="77"/>
                <a:ea typeface="+mj-ea"/>
                <a:cs typeface="Arima Madurai Medium" pitchFamily="2" charset="77"/>
              </a:defRPr>
            </a:lvl1pPr>
          </a:lstStyle>
          <a:p>
            <a:pPr algn="ctr"/>
            <a:endParaRPr lang="en-US" sz="2400" b="1">
              <a:solidFill>
                <a:srgbClr val="0070C0"/>
              </a:solidFill>
            </a:endParaRPr>
          </a:p>
        </p:txBody>
      </p:sp>
      <p:sp>
        <p:nvSpPr>
          <p:cNvPr id="5" name="Title 4">
            <a:extLst>
              <a:ext uri="{FF2B5EF4-FFF2-40B4-BE49-F238E27FC236}">
                <a16:creationId xmlns:a16="http://schemas.microsoft.com/office/drawing/2014/main" id="{198B7AD6-BDEA-10B7-D733-17A8ADBBF767}"/>
              </a:ext>
            </a:extLst>
          </p:cNvPr>
          <p:cNvSpPr>
            <a:spLocks noGrp="1"/>
          </p:cNvSpPr>
          <p:nvPr>
            <p:ph type="title"/>
          </p:nvPr>
        </p:nvSpPr>
        <p:spPr>
          <a:xfrm>
            <a:off x="324425" y="0"/>
            <a:ext cx="5347447" cy="1325563"/>
          </a:xfrm>
        </p:spPr>
        <p:txBody>
          <a:bodyPr/>
          <a:lstStyle/>
          <a:p>
            <a:r>
              <a:rPr lang="en-US"/>
              <a:t>Quick Facts</a:t>
            </a:r>
          </a:p>
        </p:txBody>
      </p:sp>
      <p:sp>
        <p:nvSpPr>
          <p:cNvPr id="4" name="TextBox 3">
            <a:extLst>
              <a:ext uri="{FF2B5EF4-FFF2-40B4-BE49-F238E27FC236}">
                <a16:creationId xmlns:a16="http://schemas.microsoft.com/office/drawing/2014/main" id="{61F99329-032C-9021-D435-512607DAE4CA}"/>
              </a:ext>
            </a:extLst>
          </p:cNvPr>
          <p:cNvSpPr txBox="1"/>
          <p:nvPr/>
        </p:nvSpPr>
        <p:spPr>
          <a:xfrm>
            <a:off x="642896" y="1249184"/>
            <a:ext cx="10906207" cy="3908762"/>
          </a:xfrm>
          <a:prstGeom prst="rect">
            <a:avLst/>
          </a:prstGeom>
          <a:noFill/>
        </p:spPr>
        <p:txBody>
          <a:bodyPr wrap="square" lIns="91440" tIns="45720" rIns="91440" bIns="45720" anchor="t">
            <a:spAutoFit/>
          </a:bodyPr>
          <a:lstStyle/>
          <a:p>
            <a:endParaRPr lang="en-US" sz="2400" b="1">
              <a:latin typeface="Arima Madurai" panose="00000500000000000000" pitchFamily="2" charset="0"/>
              <a:cs typeface="Arima Madurai" panose="00000500000000000000" pitchFamily="2" charset="0"/>
            </a:endParaRPr>
          </a:p>
          <a:p>
            <a:pPr marL="285750" indent="-285750">
              <a:buFont typeface="Wingdings" panose="05000000000000000000" pitchFamily="2" charset="2"/>
              <a:buChar char="Ø"/>
            </a:pPr>
            <a:r>
              <a:rPr lang="en-US" sz="2800">
                <a:latin typeface="Arima Madurai"/>
                <a:cs typeface="Arima Madurai" panose="00000500000000000000" pitchFamily="2" charset="0"/>
              </a:rPr>
              <a:t>SRH provides primary care for 5752 patients at Eastern Dutchess sites in Amenia &amp; Dover.</a:t>
            </a:r>
          </a:p>
          <a:p>
            <a:endParaRPr lang="en-US" sz="2800">
              <a:latin typeface="Arima Madurai" panose="00000500000000000000" pitchFamily="2" charset="0"/>
              <a:cs typeface="Arima Madurai" panose="00000500000000000000" pitchFamily="2" charset="0"/>
            </a:endParaRPr>
          </a:p>
          <a:p>
            <a:pPr marL="285750" indent="-285750">
              <a:buFont typeface="Wingdings" panose="05000000000000000000" pitchFamily="2" charset="2"/>
              <a:buChar char="Ø"/>
            </a:pPr>
            <a:r>
              <a:rPr lang="en-US" sz="2800">
                <a:latin typeface="Arima Madurai" panose="00000500000000000000" pitchFamily="2" charset="0"/>
                <a:cs typeface="Arima Madurai" panose="00000500000000000000" pitchFamily="2" charset="0"/>
              </a:rPr>
              <a:t>Approximately </a:t>
            </a:r>
            <a:r>
              <a:rPr lang="en-US" sz="2800" b="1">
                <a:latin typeface="Arima Madurai" panose="00000500000000000000" pitchFamily="2" charset="0"/>
                <a:cs typeface="Arima Madurai" panose="00000500000000000000" pitchFamily="2" charset="0"/>
              </a:rPr>
              <a:t>10 pantries </a:t>
            </a:r>
            <a:r>
              <a:rPr lang="en-US" sz="2800">
                <a:latin typeface="Arima Madurai" panose="00000500000000000000" pitchFamily="2" charset="0"/>
                <a:cs typeface="Arima Madurai" panose="00000500000000000000" pitchFamily="2" charset="0"/>
              </a:rPr>
              <a:t>are operating in Eastern Dutchess/ Northeast area, based on Dutchess County Helpline App.</a:t>
            </a:r>
          </a:p>
          <a:p>
            <a:endParaRPr lang="en-US" sz="2800">
              <a:latin typeface="Arima Madurai" panose="00000500000000000000" pitchFamily="2" charset="0"/>
              <a:cs typeface="Arima Madurai" panose="00000500000000000000" pitchFamily="2" charset="0"/>
            </a:endParaRPr>
          </a:p>
          <a:p>
            <a:pPr marL="285750" indent="-285750">
              <a:buFont typeface="Wingdings" panose="05000000000000000000" pitchFamily="2" charset="2"/>
              <a:buChar char="Ø"/>
            </a:pPr>
            <a:r>
              <a:rPr lang="en-US" sz="2800" b="1">
                <a:latin typeface="Arima Madurai" panose="00000500000000000000" pitchFamily="2" charset="0"/>
                <a:cs typeface="Arima Madurai" panose="00000500000000000000" pitchFamily="2" charset="0"/>
              </a:rPr>
              <a:t>200 households </a:t>
            </a:r>
            <a:r>
              <a:rPr lang="en-US" sz="2800">
                <a:latin typeface="Arima Madurai" panose="00000500000000000000" pitchFamily="2" charset="0"/>
                <a:cs typeface="Arima Madurai" panose="00000500000000000000" pitchFamily="2" charset="0"/>
              </a:rPr>
              <a:t>are served under our WIC program at SRH Eastern Dutchess sites in Amenia &amp; Dover</a:t>
            </a:r>
          </a:p>
        </p:txBody>
      </p:sp>
    </p:spTree>
    <p:extLst>
      <p:ext uri="{BB962C8B-B14F-4D97-AF65-F5344CB8AC3E}">
        <p14:creationId xmlns:p14="http://schemas.microsoft.com/office/powerpoint/2010/main" val="2614790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58B961-4569-29BB-A2BD-AD34E3782CA5}"/>
              </a:ext>
            </a:extLst>
          </p:cNvPr>
          <p:cNvSpPr>
            <a:spLocks noGrp="1"/>
          </p:cNvSpPr>
          <p:nvPr>
            <p:ph type="dt" sz="half" idx="10"/>
          </p:nvPr>
        </p:nvSpPr>
        <p:spPr/>
        <p:txBody>
          <a:bodyPr/>
          <a:lstStyle/>
          <a:p>
            <a:fld id="{C22F059C-D428-7E42-8D04-BDA2AABB60BA}" type="datetime1">
              <a:rPr lang="en-US" smtClean="0"/>
              <a:t>10/9/2024</a:t>
            </a:fld>
            <a:endParaRPr lang="en-US"/>
          </a:p>
        </p:txBody>
      </p:sp>
      <p:sp>
        <p:nvSpPr>
          <p:cNvPr id="5" name="Title 4">
            <a:extLst>
              <a:ext uri="{FF2B5EF4-FFF2-40B4-BE49-F238E27FC236}">
                <a16:creationId xmlns:a16="http://schemas.microsoft.com/office/drawing/2014/main" id="{77B85879-AC21-2D64-475C-8EE280D77639}"/>
              </a:ext>
            </a:extLst>
          </p:cNvPr>
          <p:cNvSpPr>
            <a:spLocks noGrp="1"/>
          </p:cNvSpPr>
          <p:nvPr>
            <p:ph type="title"/>
          </p:nvPr>
        </p:nvSpPr>
        <p:spPr>
          <a:xfrm>
            <a:off x="234301" y="362264"/>
            <a:ext cx="3538709" cy="1345079"/>
          </a:xfrm>
        </p:spPr>
        <p:txBody>
          <a:bodyPr/>
          <a:lstStyle/>
          <a:p>
            <a:r>
              <a:rPr lang="en-US" sz="4000"/>
              <a:t>Patient Demographics </a:t>
            </a:r>
            <a:br>
              <a:rPr lang="en-US" sz="4000"/>
            </a:br>
            <a:r>
              <a:rPr lang="en-US" sz="1600" b="1">
                <a:solidFill>
                  <a:schemeClr val="tx1"/>
                </a:solidFill>
              </a:rPr>
              <a:t>Eastern Dutchess 2023 – to present</a:t>
            </a:r>
            <a:br>
              <a:rPr lang="en-US" sz="2000"/>
            </a:br>
            <a:r>
              <a:rPr lang="en-US" sz="4000"/>
              <a:t> </a:t>
            </a:r>
            <a:br>
              <a:rPr lang="en-US" sz="4000" b="1"/>
            </a:br>
            <a:br>
              <a:rPr lang="en-US"/>
            </a:br>
            <a:endParaRPr lang="en-US"/>
          </a:p>
        </p:txBody>
      </p:sp>
      <p:sp>
        <p:nvSpPr>
          <p:cNvPr id="3" name="TextBox 2">
            <a:extLst>
              <a:ext uri="{FF2B5EF4-FFF2-40B4-BE49-F238E27FC236}">
                <a16:creationId xmlns:a16="http://schemas.microsoft.com/office/drawing/2014/main" id="{5E597E24-F107-A78A-0B8E-88D71D9138B9}"/>
              </a:ext>
            </a:extLst>
          </p:cNvPr>
          <p:cNvSpPr txBox="1"/>
          <p:nvPr/>
        </p:nvSpPr>
        <p:spPr>
          <a:xfrm>
            <a:off x="749205" y="2405246"/>
            <a:ext cx="2881761" cy="1477328"/>
          </a:xfrm>
          <a:prstGeom prst="rect">
            <a:avLst/>
          </a:prstGeom>
          <a:noFill/>
        </p:spPr>
        <p:txBody>
          <a:bodyPr wrap="square" rtlCol="0">
            <a:spAutoFit/>
          </a:bodyPr>
          <a:lstStyle/>
          <a:p>
            <a:r>
              <a:rPr lang="en-US"/>
              <a:t>Age</a:t>
            </a:r>
          </a:p>
          <a:p>
            <a:endParaRPr lang="en-US"/>
          </a:p>
          <a:p>
            <a:r>
              <a:rPr lang="en-US"/>
              <a:t>Insurance Payor Status</a:t>
            </a:r>
          </a:p>
          <a:p>
            <a:endParaRPr lang="en-US"/>
          </a:p>
          <a:p>
            <a:endParaRPr lang="en-US"/>
          </a:p>
        </p:txBody>
      </p:sp>
      <p:pic>
        <p:nvPicPr>
          <p:cNvPr id="4" name="Picture 3" descr="A graph with numbers and a number&#10;&#10;Description automatically generated">
            <a:extLst>
              <a:ext uri="{FF2B5EF4-FFF2-40B4-BE49-F238E27FC236}">
                <a16:creationId xmlns:a16="http://schemas.microsoft.com/office/drawing/2014/main" id="{F30E1467-97C3-F1AB-F91B-459BFD642FE1}"/>
              </a:ext>
            </a:extLst>
          </p:cNvPr>
          <p:cNvPicPr>
            <a:picLocks noChangeAspect="1"/>
          </p:cNvPicPr>
          <p:nvPr/>
        </p:nvPicPr>
        <p:blipFill>
          <a:blip r:embed="rId3"/>
          <a:stretch>
            <a:fillRect/>
          </a:stretch>
        </p:blipFill>
        <p:spPr>
          <a:xfrm>
            <a:off x="4824056" y="-46109"/>
            <a:ext cx="7367944" cy="4397192"/>
          </a:xfrm>
          <a:prstGeom prst="rect">
            <a:avLst/>
          </a:prstGeom>
        </p:spPr>
      </p:pic>
      <p:pic>
        <p:nvPicPr>
          <p:cNvPr id="6" name="Picture 5">
            <a:extLst>
              <a:ext uri="{FF2B5EF4-FFF2-40B4-BE49-F238E27FC236}">
                <a16:creationId xmlns:a16="http://schemas.microsoft.com/office/drawing/2014/main" id="{4CC7482F-8248-3795-5498-F4495A9E1952}"/>
              </a:ext>
            </a:extLst>
          </p:cNvPr>
          <p:cNvPicPr>
            <a:picLocks noChangeAspect="1"/>
          </p:cNvPicPr>
          <p:nvPr/>
        </p:nvPicPr>
        <p:blipFill>
          <a:blip r:embed="rId4"/>
          <a:stretch>
            <a:fillRect/>
          </a:stretch>
        </p:blipFill>
        <p:spPr>
          <a:xfrm>
            <a:off x="1642369" y="4385376"/>
            <a:ext cx="10478610" cy="1057778"/>
          </a:xfrm>
          <a:prstGeom prst="rect">
            <a:avLst/>
          </a:prstGeom>
        </p:spPr>
      </p:pic>
    </p:spTree>
    <p:extLst>
      <p:ext uri="{BB962C8B-B14F-4D97-AF65-F5344CB8AC3E}">
        <p14:creationId xmlns:p14="http://schemas.microsoft.com/office/powerpoint/2010/main" val="31678410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F931352626264D9427E9706076D5FF" ma:contentTypeVersion="18" ma:contentTypeDescription="Create a new document." ma:contentTypeScope="" ma:versionID="494144cb826cd7c628b04db9209d0625">
  <xsd:schema xmlns:xsd="http://www.w3.org/2001/XMLSchema" xmlns:xs="http://www.w3.org/2001/XMLSchema" xmlns:p="http://schemas.microsoft.com/office/2006/metadata/properties" xmlns:ns3="b8cff884-37d7-45e8-a258-f712ad4f89cf" xmlns:ns4="46c8bafd-5c43-4f2d-b22f-7712fd48969d" targetNamespace="http://schemas.microsoft.com/office/2006/metadata/properties" ma:root="true" ma:fieldsID="7831aef2599b8c645a7a2deae220ab0d" ns3:_="" ns4:_="">
    <xsd:import namespace="b8cff884-37d7-45e8-a258-f712ad4f89cf"/>
    <xsd:import namespace="46c8bafd-5c43-4f2d-b22f-7712fd48969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cff884-37d7-45e8-a258-f712ad4f89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c8bafd-5c43-4f2d-b22f-7712fd48969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8cff884-37d7-45e8-a258-f712ad4f89c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C9535E-D4A1-4203-A534-F410EC7A9843}">
  <ds:schemaRefs>
    <ds:schemaRef ds:uri="46c8bafd-5c43-4f2d-b22f-7712fd48969d"/>
    <ds:schemaRef ds:uri="b8cff884-37d7-45e8-a258-f712ad4f89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3E6F81-1657-4429-B02D-F05228685FFE}">
  <ds:schemaRefs>
    <ds:schemaRef ds:uri="http://schemas.openxmlformats.org/package/2006/metadata/core-properties"/>
    <ds:schemaRef ds:uri="http://www.w3.org/XML/1998/namespace"/>
    <ds:schemaRef ds:uri="http://purl.org/dc/elements/1.1/"/>
    <ds:schemaRef ds:uri="http://schemas.microsoft.com/office/2006/documentManagement/types"/>
    <ds:schemaRef ds:uri="http://schemas.microsoft.com/office/infopath/2007/PartnerControls"/>
    <ds:schemaRef ds:uri="http://purl.org/dc/dcmitype/"/>
    <ds:schemaRef ds:uri="b8cff884-37d7-45e8-a258-f712ad4f89cf"/>
    <ds:schemaRef ds:uri="46c8bafd-5c43-4f2d-b22f-7712fd48969d"/>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701D6D2-80E0-4409-A622-AC7B7D786D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2723</Words>
  <Application>Microsoft Office PowerPoint</Application>
  <PresentationFormat>Widescreen</PresentationFormat>
  <Paragraphs>255</Paragraphs>
  <Slides>25</Slides>
  <Notes>24</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Growing Partnerships &amp; Removing Barriers from the Ground Up  </vt:lpstr>
      <vt:lpstr>PowerPoint Presentation</vt:lpstr>
      <vt:lpstr>Who We Are  Our Enduring Legacy &amp; Our Mission</vt:lpstr>
      <vt:lpstr>FQCHC Primary Care Model: One Stop</vt:lpstr>
      <vt:lpstr>Health Center Network Map</vt:lpstr>
      <vt:lpstr>Sun River Health Eastern Dutchess  Leadership </vt:lpstr>
      <vt:lpstr>PowerPoint Presentation</vt:lpstr>
      <vt:lpstr>Quick Facts</vt:lpstr>
      <vt:lpstr>Patient Demographics  Eastern Dutchess 2023 – to present    </vt:lpstr>
      <vt:lpstr>SRH Eastern Dutchess  Patient chronic conditions by ethnicity Jan 2023 – to present</vt:lpstr>
      <vt:lpstr>WIC is Essential at SRH</vt:lpstr>
      <vt:lpstr>PowerPoint Presentation</vt:lpstr>
      <vt:lpstr>PowerPoint Presentation</vt:lpstr>
      <vt:lpstr>Problems &amp; Puzzles</vt:lpstr>
      <vt:lpstr>Rural Food Desert in Eastern Dutchess </vt:lpstr>
      <vt:lpstr>EDRHN Retrospect</vt:lpstr>
      <vt:lpstr>Amenia Community Garden Project (CGP)</vt:lpstr>
      <vt:lpstr>PowerPoint Presentation</vt:lpstr>
      <vt:lpstr>PowerPoint Presentation</vt:lpstr>
      <vt:lpstr>PowerPoint Presentation</vt:lpstr>
      <vt:lpstr>PowerPoint Presentation</vt:lpstr>
      <vt:lpstr>PowerPoint Presentation</vt:lpstr>
      <vt:lpstr> Patient Voice &amp; Impact  Volunteering with Sun River Health has been a wonderful experience thus far. Everyone that utilizes the food pantry is grateful and kind, and I’ve enjoyed building rapport with newcomers and regulars alike.   Fresh produce has become a luxury for many, and I feel that we are truly making a difference by providing nutrition to those in our community that may be struggling with financial instability.   I feel incredibly privileged to be in the position to help others, and I am thrilled that I've chosen to work with Sun River Health.   Tori, Amenia Patient </vt:lpstr>
      <vt:lpstr>Community  &amp; Patient Voice Testimonials</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Liz Phillips</dc:creator>
  <cp:lastModifiedBy>Liz Phillips</cp:lastModifiedBy>
  <cp:revision>2</cp:revision>
  <cp:lastPrinted>2023-12-12T18:56:35Z</cp:lastPrinted>
  <dcterms:created xsi:type="dcterms:W3CDTF">2022-05-18T00:17:27Z</dcterms:created>
  <dcterms:modified xsi:type="dcterms:W3CDTF">2024-10-09T17:19:07Z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0x010100B2F931352626264D9427E9706076D5FF</vt:lpwstr>
  </property>
</Properties>
</file>