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296400"/>
  <p:embeddedFontLs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Source Code Pro" panose="020B060402020202020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9xB16jMI9QsKof4Vf/OOHUlT/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DEF3F3-E827-4323-9400-3C439A5FE734}">
  <a:tblStyle styleId="{71DEF3F3-E827-4323-9400-3C439A5FE73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8A03145-AB86-4167-8D6E-8ACFEFF254D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800" cy="466434"/>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66434"/>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8"/>
            <a:ext cx="2971800" cy="466433"/>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uralhealthinfo.org/data-explorer?id=213&amp;state=NY&amp;classification=Nonmetropolita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ruralhealthinfo.org/states/new-york" TargetMode="External"/><Relationship Id="rId4" Type="http://schemas.openxmlformats.org/officeDocument/2006/relationships/hyperlink" Target="https://www.commongroundhealth.org/insights/library?search=rura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uralhealthinfo.org/data-explorer?id=213&amp;state=NY&amp;classification=Nonmetropolita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ruralhealthinfo.org/states/new-york" TargetMode="External"/><Relationship Id="rId4" Type="http://schemas.openxmlformats.org/officeDocument/2006/relationships/hyperlink" Target="https://www.commongroundhealth.org/insights/library?search=rura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uralhealthinfo.org/data-explorer?id=213&amp;state=NY&amp;classification=Nonmetropolita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ruralhealthinfo.org/states/new-york" TargetMode="External"/><Relationship Id="rId4" Type="http://schemas.openxmlformats.org/officeDocument/2006/relationships/hyperlink" Target="https://www.commongroundhealth.org/insights/library?search=rur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Welcome, and thank you for being here. </a:t>
            </a:r>
            <a:endParaRPr/>
          </a:p>
          <a:p>
            <a:pPr marL="0" lvl="0" indent="0" algn="l" rtl="0">
              <a:spcBef>
                <a:spcPts val="0"/>
              </a:spcBef>
              <a:spcAft>
                <a:spcPts val="0"/>
              </a:spcAft>
              <a:buNone/>
            </a:pPr>
            <a:r>
              <a:rPr lang="en-US"/>
              <a:t>I’m Mary Maruscak, Director of Community Health Education from the Rural Health Network of SCNY. </a:t>
            </a:r>
            <a:endParaRPr/>
          </a:p>
          <a:p>
            <a:pPr marL="0" lvl="0" indent="0" algn="l" rtl="0">
              <a:spcBef>
                <a:spcPts val="0"/>
              </a:spcBef>
              <a:spcAft>
                <a:spcPts val="0"/>
              </a:spcAft>
              <a:buNone/>
            </a:pPr>
            <a:r>
              <a:rPr lang="en-US"/>
              <a:t>The training in which you’re about to participate was designed within our organization over the past several years, however we do update the data found within and we do sometimes tweak the content based on trainee feedback. After the training, you will receive an evaluation from me in addition to the one that those of you who are pursuing continuing education credits will receive. It will be very similar to the pre-eval you received, with some additional feedback questions that our very important to our data collection. </a:t>
            </a:r>
            <a:endParaRPr/>
          </a:p>
          <a:p>
            <a:pPr marL="0" lvl="0" indent="0" algn="l" rtl="0">
              <a:spcBef>
                <a:spcPts val="0"/>
              </a:spcBef>
              <a:spcAft>
                <a:spcPts val="0"/>
              </a:spcAft>
              <a:buNone/>
            </a:pPr>
            <a:r>
              <a:rPr lang="en-US"/>
              <a:t>I would like to also introduce Emma Nalin, Coordinator of our Social Determinants Measurement at RHN, and Eddie Ho, and AmeriCorps VISTA serving a year with our CHE team, who has been very helpful in updating the data for today’s training. </a:t>
            </a:r>
            <a:endParaRPr/>
          </a:p>
          <a:p>
            <a:pPr marL="0" lvl="0" indent="0" algn="l" rtl="0">
              <a:spcBef>
                <a:spcPts val="0"/>
              </a:spcBef>
              <a:spcAft>
                <a:spcPts val="0"/>
              </a:spcAft>
              <a:buNone/>
            </a:pPr>
            <a:endParaRPr/>
          </a:p>
        </p:txBody>
      </p:sp>
      <p:sp>
        <p:nvSpPr>
          <p:cNvPr id="128" name="Google Shape;128;p1: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007b92c56a_1_2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007b92c56a_1_21:notes"/>
          <p:cNvSpPr txBox="1">
            <a:spLocks noGrp="1"/>
          </p:cNvSpPr>
          <p:nvPr>
            <p:ph type="body" idx="1"/>
          </p:nvPr>
        </p:nvSpPr>
        <p:spPr>
          <a:xfrm>
            <a:off x="685800" y="4415790"/>
            <a:ext cx="5486400" cy="4183500"/>
          </a:xfrm>
          <a:prstGeom prst="rect">
            <a:avLst/>
          </a:prstGeom>
        </p:spPr>
        <p:txBody>
          <a:bodyPr spcFirstLastPara="1" wrap="square" lIns="92425" tIns="46200" rIns="92425" bIns="462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Living in a rural community is a social determinant of health - that is, the conditions, characteristics and culture of rural communities have an impact on rural people’s health.</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is just a sample of information about rural New York. In these charts, non-metropolitan is the middle bar. Rural communities face economic challenges and bring in less household income compared with urban New York and the rest of the country. Some of this is offset by lower cost of living, but there is still less wealth being accumulated and flowing through the economy in rural areas.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Rural New Yorkers are generally older than their urban counterparts, and rural communities are more racially homogenous. Other important factors to consider - by definition, rural New Yorkers have to travel further to access goods and services, and rural communities have lower population density.Rural New York has twice as many veterans as urban New York. In 2018, so pre-pandemic, rates of poverty and unemployment were about the same between rural and urban New York, although poverty looks much different in rural and urban areas.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Which social determinant of health do you think might have the strongest impact? Income - economic stability.</a:t>
            </a:r>
            <a:endParaRPr/>
          </a:p>
          <a:p>
            <a:pPr marL="0" lvl="0" indent="0" algn="l" rtl="0">
              <a:spcBef>
                <a:spcPts val="0"/>
              </a:spcBef>
              <a:spcAft>
                <a:spcPts val="0"/>
              </a:spcAft>
              <a:buClr>
                <a:schemeClr val="dk1"/>
              </a:buClr>
              <a:buFont typeface="Arial"/>
              <a:buNone/>
            </a:pPr>
            <a:r>
              <a:rPr lang="en-US">
                <a:solidFill>
                  <a:srgbClr val="202124"/>
                </a:solidFill>
                <a:highlight>
                  <a:srgbClr val="FFFFFF"/>
                </a:highlight>
                <a:latin typeface="Roboto"/>
                <a:ea typeface="Roboto"/>
                <a:cs typeface="Roboto"/>
                <a:sym typeface="Roboto"/>
              </a:rPr>
              <a:t>Perhaps the most powerful social determinant of health is </a:t>
            </a:r>
            <a:r>
              <a:rPr lang="en-US" b="1">
                <a:solidFill>
                  <a:srgbClr val="202124"/>
                </a:solidFill>
                <a:highlight>
                  <a:srgbClr val="FFFFFF"/>
                </a:highlight>
                <a:latin typeface="Roboto"/>
                <a:ea typeface="Roboto"/>
                <a:cs typeface="Roboto"/>
                <a:sym typeface="Roboto"/>
              </a:rPr>
              <a:t>income</a:t>
            </a:r>
            <a:r>
              <a:rPr lang="en-US">
                <a:solidFill>
                  <a:srgbClr val="202124"/>
                </a:solidFill>
                <a:highlight>
                  <a:srgbClr val="FFFFFF"/>
                </a:highlight>
                <a:latin typeface="Roboto"/>
                <a:ea typeface="Roboto"/>
                <a:cs typeface="Roboto"/>
                <a:sym typeface="Roboto"/>
              </a:rPr>
              <a:t>. All of us have seen too many patients who could not afford their medications, a healthy diet, or a proper place to live—and how this affected their health status. </a:t>
            </a:r>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3"/>
              </a:rPr>
              <a:t>https://www.ruralhealthinfo.org/data-explorer?id=213&amp;state=NY&amp;classification=Nonmetropolitan</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4"/>
              </a:rPr>
              <a:t>https://www.commongroundhealth.org/insights/library?search=rural</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5"/>
              </a:rPr>
              <a:t>https://www.ruralhealthinfo.org/states/new-york</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4</a:t>
            </a:r>
            <a:endParaRPr sz="17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5</a:t>
            </a:r>
            <a:endParaRPr sz="17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9901d73a3_0_24: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9901d73a3_0_24:notes"/>
          <p:cNvSpPr txBox="1">
            <a:spLocks noGrp="1"/>
          </p:cNvSpPr>
          <p:nvPr>
            <p:ph type="body" idx="1"/>
          </p:nvPr>
        </p:nvSpPr>
        <p:spPr>
          <a:xfrm>
            <a:off x="685800" y="4473892"/>
            <a:ext cx="54864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People in rural areas tend to have more chronic health conditions. </a:t>
            </a:r>
            <a:endParaRPr/>
          </a:p>
          <a:p>
            <a:pPr marL="0" lvl="0" indent="0" algn="l" rtl="0">
              <a:spcBef>
                <a:spcPts val="0"/>
              </a:spcBef>
              <a:spcAft>
                <a:spcPts val="0"/>
              </a:spcAft>
              <a:buNone/>
            </a:pPr>
            <a:r>
              <a:rPr lang="en-US">
                <a:solidFill>
                  <a:srgbClr val="333333"/>
                </a:solidFill>
                <a:highlight>
                  <a:srgbClr val="FFFFFF"/>
                </a:highlight>
                <a:latin typeface="Verdana"/>
                <a:ea typeface="Verdana"/>
                <a:cs typeface="Verdana"/>
                <a:sym typeface="Verdana"/>
              </a:rPr>
              <a:t>Line chart on the left is showing the metropolitan and nonmetropolitan proportion of the population with diagnosed diabetes from 2006 to 2017.</a:t>
            </a:r>
            <a:endParaRPr>
              <a:solidFill>
                <a:srgbClr val="333333"/>
              </a:solidFill>
              <a:highlight>
                <a:srgbClr val="FFFFFF"/>
              </a:highlight>
              <a:latin typeface="Verdana"/>
              <a:ea typeface="Verdana"/>
              <a:cs typeface="Verdana"/>
              <a:sym typeface="Verdana"/>
            </a:endParaRPr>
          </a:p>
          <a:p>
            <a:pPr marL="0" lvl="0" indent="0" algn="l" rtl="0">
              <a:spcBef>
                <a:spcPts val="0"/>
              </a:spcBef>
              <a:spcAft>
                <a:spcPts val="0"/>
              </a:spcAft>
              <a:buNone/>
            </a:pPr>
            <a:r>
              <a:rPr lang="en-US">
                <a:solidFill>
                  <a:srgbClr val="333333"/>
                </a:solidFill>
                <a:highlight>
                  <a:srgbClr val="FFFFFF"/>
                </a:highlight>
                <a:latin typeface="Verdana"/>
                <a:ea typeface="Verdana"/>
                <a:cs typeface="Verdana"/>
                <a:sym typeface="Verdana"/>
              </a:rPr>
              <a:t>The stacked bar chart on the right is showing the number of expected and potentially excess heart disease deaths per 100,000 population for metropolitan and nonmetropolitan counties.</a:t>
            </a:r>
            <a:endParaRPr>
              <a:solidFill>
                <a:srgbClr val="333333"/>
              </a:solidFill>
              <a:highlight>
                <a:srgbClr val="FFFFFF"/>
              </a:highlight>
              <a:latin typeface="Verdana"/>
              <a:ea typeface="Verdana"/>
              <a:cs typeface="Verdana"/>
              <a:sym typeface="Verdana"/>
            </a:endParaRPr>
          </a:p>
        </p:txBody>
      </p:sp>
      <p:sp>
        <p:nvSpPr>
          <p:cNvPr id="250" name="Google Shape;250;g109901d73a3_0_24:notes"/>
          <p:cNvSpPr txBox="1">
            <a:spLocks noGrp="1"/>
          </p:cNvSpPr>
          <p:nvPr>
            <p:ph type="sldNum" idx="12"/>
          </p:nvPr>
        </p:nvSpPr>
        <p:spPr>
          <a:xfrm>
            <a:off x="3884614" y="8829968"/>
            <a:ext cx="29718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9901d73a3_0_12: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09901d73a3_0_12:notes"/>
          <p:cNvSpPr txBox="1">
            <a:spLocks noGrp="1"/>
          </p:cNvSpPr>
          <p:nvPr>
            <p:ph type="body" idx="1"/>
          </p:nvPr>
        </p:nvSpPr>
        <p:spPr>
          <a:xfrm>
            <a:off x="685800" y="4473892"/>
            <a:ext cx="54864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Why would age be a health disparity? Well, think about that definition of health disparities that we talked about before. Certainly older people are marginalized. </a:t>
            </a:r>
            <a:endParaRPr/>
          </a:p>
          <a:p>
            <a:pPr marL="0" lvl="0" indent="0" algn="l" rtl="0">
              <a:spcBef>
                <a:spcPts val="0"/>
              </a:spcBef>
              <a:spcAft>
                <a:spcPts val="0"/>
              </a:spcAft>
              <a:buNone/>
            </a:pPr>
            <a:r>
              <a:rPr lang="en-US">
                <a:solidFill>
                  <a:srgbClr val="202124"/>
                </a:solidFill>
                <a:highlight>
                  <a:srgbClr val="FFFFFF"/>
                </a:highlight>
                <a:latin typeface="Roboto"/>
                <a:ea typeface="Roboto"/>
                <a:cs typeface="Roboto"/>
                <a:sym typeface="Roboto"/>
              </a:rPr>
              <a:t>To the extent that people are denied human or civil rights on the basis of how they are categorized and treated by others, they are socially excluded. Older people are described as marginalized when they are seen as not having the mental or physical capacity to survive as independent agents. And again, think about factors of rural life that may start to stack up for an older person.</a:t>
            </a:r>
            <a:endParaRPr/>
          </a:p>
          <a:p>
            <a:pPr marL="0" lvl="0" indent="0" algn="l" rtl="0">
              <a:spcBef>
                <a:spcPts val="0"/>
              </a:spcBef>
              <a:spcAft>
                <a:spcPts val="0"/>
              </a:spcAft>
              <a:buNone/>
            </a:pPr>
            <a:endParaRPr/>
          </a:p>
        </p:txBody>
      </p:sp>
      <p:sp>
        <p:nvSpPr>
          <p:cNvPr id="261" name="Google Shape;261;g109901d73a3_0_12:notes"/>
          <p:cNvSpPr txBox="1">
            <a:spLocks noGrp="1"/>
          </p:cNvSpPr>
          <p:nvPr>
            <p:ph type="sldNum" idx="12"/>
          </p:nvPr>
        </p:nvSpPr>
        <p:spPr>
          <a:xfrm>
            <a:off x="3884614" y="8829968"/>
            <a:ext cx="29718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007b92c56a_1_6: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007b92c56a_1_6:notes"/>
          <p:cNvSpPr txBox="1">
            <a:spLocks noGrp="1"/>
          </p:cNvSpPr>
          <p:nvPr>
            <p:ph type="body" idx="1"/>
          </p:nvPr>
        </p:nvSpPr>
        <p:spPr>
          <a:xfrm>
            <a:off x="685800" y="4415790"/>
            <a:ext cx="5486400" cy="4183500"/>
          </a:xfrm>
          <a:prstGeom prst="rect">
            <a:avLst/>
          </a:prstGeom>
        </p:spPr>
        <p:txBody>
          <a:bodyPr spcFirstLastPara="1" wrap="square" lIns="92425" tIns="46200" rIns="92425" bIns="462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Living in a rural community is a social determinant of health - that is, the conditions, characteristics and culture of rural communities have an impact on rural people’s health.</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is just a sample of information about rural New York. In these charts, non-metropolitan is the middle bar. Rural communities face economic challenges and bring in less household income compared with urban New York and the rest of the country. Some of this is offset by lower cost of living, but there is still less wealth being accumulated and flowing through the economy in rural areas.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Rural New Yorkers are generally older than their urban counterparts, and rural communities are more racially homogenous. Other important factors to consider - by definition, rural New Yorkers have to travel further to access goods and services, and rural communities have lower population density.Rural New York has twice as many veterans as urban New York. In 2018, so pre-pandemic, rates of poverty and unemployment were about the same between rural and urban New York, although poverty looks much different in rural and urban areas.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Which social determinant of health do you think might have the strongest impact? Income - economic stability.</a:t>
            </a:r>
            <a:endParaRPr/>
          </a:p>
          <a:p>
            <a:pPr marL="0" lvl="0" indent="0" algn="l" rtl="0">
              <a:spcBef>
                <a:spcPts val="0"/>
              </a:spcBef>
              <a:spcAft>
                <a:spcPts val="0"/>
              </a:spcAft>
              <a:buClr>
                <a:schemeClr val="dk1"/>
              </a:buClr>
              <a:buFont typeface="Arial"/>
              <a:buNone/>
            </a:pPr>
            <a:r>
              <a:rPr lang="en-US">
                <a:solidFill>
                  <a:srgbClr val="202124"/>
                </a:solidFill>
                <a:highlight>
                  <a:srgbClr val="FFFFFF"/>
                </a:highlight>
                <a:latin typeface="Roboto"/>
                <a:ea typeface="Roboto"/>
                <a:cs typeface="Roboto"/>
                <a:sym typeface="Roboto"/>
              </a:rPr>
              <a:t>Perhaps the most powerful social determinant of health is </a:t>
            </a:r>
            <a:r>
              <a:rPr lang="en-US" b="1">
                <a:solidFill>
                  <a:srgbClr val="202124"/>
                </a:solidFill>
                <a:highlight>
                  <a:srgbClr val="FFFFFF"/>
                </a:highlight>
                <a:latin typeface="Roboto"/>
                <a:ea typeface="Roboto"/>
                <a:cs typeface="Roboto"/>
                <a:sym typeface="Roboto"/>
              </a:rPr>
              <a:t>income</a:t>
            </a:r>
            <a:r>
              <a:rPr lang="en-US">
                <a:solidFill>
                  <a:srgbClr val="202124"/>
                </a:solidFill>
                <a:highlight>
                  <a:srgbClr val="FFFFFF"/>
                </a:highlight>
                <a:latin typeface="Roboto"/>
                <a:ea typeface="Roboto"/>
                <a:cs typeface="Roboto"/>
                <a:sym typeface="Roboto"/>
              </a:rPr>
              <a:t>. All of us have seen too many patients who could not afford their medications, a healthy diet, or a proper place to live—and how this affected their health status. </a:t>
            </a:r>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3"/>
              </a:rPr>
              <a:t>https://www.ruralhealthinfo.org/data-explorer?id=213&amp;state=NY&amp;classification=Nonmetropolitan</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4"/>
              </a:rPr>
              <a:t>https://www.commongroundhealth.org/insights/library?search=rural</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5"/>
              </a:rPr>
              <a:t>https://www.ruralhealthinfo.org/states/new-york</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4</a:t>
            </a:r>
            <a:endParaRPr sz="17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5</a:t>
            </a:r>
            <a:endParaRPr sz="17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c4a0d8a01_0_669: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10c4a0d8a01_0_669:notes"/>
          <p:cNvSpPr txBox="1">
            <a:spLocks noGrp="1"/>
          </p:cNvSpPr>
          <p:nvPr>
            <p:ph type="body" idx="1"/>
          </p:nvPr>
        </p:nvSpPr>
        <p:spPr>
          <a:xfrm>
            <a:off x="685800" y="4473892"/>
            <a:ext cx="54864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The gap between the death rates of rural and urban US residents has over the past two decades.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chart compares mortality rates in 1999 and 2019. It finds that death rates dropped in all groups except for middle aged rural white and Native American people.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new data and other studies show that “chronic disease is driving this trend as much as anything else,” Warraich said, including heart disease, lung disease, liver disease and even dementia. Factors in the rise include not just substance use or distress, he said, but also poor nutrition, lack of exercise, smoking, access to high-quality medical care and other systemic issues.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It doesn’t help that many rural hospitals have been closing, he said, more in 2020 than any previous year.</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From 1999 to 2019 the gap between rural and urban death rates grew from 62 per 100,000 to 169.5.</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In urban areas, the total rate went from 861.5 to 664.5. In rural areas it went from 923.8 to 834.</a:t>
            </a:r>
            <a:endParaRPr/>
          </a:p>
          <a:p>
            <a:pPr marL="0" lvl="0" indent="0" algn="l" rtl="0">
              <a:spcBef>
                <a:spcPts val="0"/>
              </a:spcBef>
              <a:spcAft>
                <a:spcPts val="0"/>
              </a:spcAft>
              <a:buNone/>
            </a:pPr>
            <a:endParaRPr/>
          </a:p>
        </p:txBody>
      </p:sp>
      <p:sp>
        <p:nvSpPr>
          <p:cNvPr id="285" name="Google Shape;285;g10c4a0d8a01_0_669:notes"/>
          <p:cNvSpPr txBox="1">
            <a:spLocks noGrp="1"/>
          </p:cNvSpPr>
          <p:nvPr>
            <p:ph type="sldNum" idx="12"/>
          </p:nvPr>
        </p:nvSpPr>
        <p:spPr>
          <a:xfrm>
            <a:off x="3884614" y="8829968"/>
            <a:ext cx="2971800" cy="4665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9901d73a3_0_30: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9901d73a3_0_30:notes"/>
          <p:cNvSpPr txBox="1">
            <a:spLocks noGrp="1"/>
          </p:cNvSpPr>
          <p:nvPr>
            <p:ph type="body" idx="1"/>
          </p:nvPr>
        </p:nvSpPr>
        <p:spPr>
          <a:xfrm>
            <a:off x="685800" y="4473892"/>
            <a:ext cx="54864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a:solidFill>
                  <a:srgbClr val="1B1B1B"/>
                </a:solidFill>
                <a:highlight>
                  <a:srgbClr val="FFFFFF"/>
                </a:highlight>
                <a:latin typeface="Roboto"/>
                <a:ea typeface="Roboto"/>
                <a:cs typeface="Roboto"/>
                <a:sym typeface="Roboto"/>
              </a:rPr>
              <a:t>Shortage designation identifies an area, population, or facility experiencing a shortage of health care services.</a:t>
            </a:r>
            <a:endParaRPr>
              <a:solidFill>
                <a:srgbClr val="1B1B1B"/>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1B1B1B"/>
                </a:solidFill>
                <a:highlight>
                  <a:srgbClr val="FFFFFF"/>
                </a:highlight>
                <a:latin typeface="Roboto"/>
                <a:ea typeface="Roboto"/>
                <a:cs typeface="Roboto"/>
                <a:sym typeface="Roboto"/>
              </a:rPr>
              <a:t>In this case, we’re talking about geographic HPSAs. A shortage of providers for an entire group of people within a defined geographic area</a:t>
            </a:r>
            <a:endParaRPr>
              <a:solidFill>
                <a:srgbClr val="1B1B1B"/>
              </a:solidFill>
              <a:highlight>
                <a:srgbClr val="FFFFFF"/>
              </a:highlight>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US">
                <a:solidFill>
                  <a:srgbClr val="404040"/>
                </a:solidFill>
                <a:latin typeface="Trebuchet MS"/>
                <a:ea typeface="Trebuchet MS"/>
                <a:cs typeface="Trebuchet MS"/>
                <a:sym typeface="Trebuchet MS"/>
              </a:rPr>
              <a:t>Only about </a:t>
            </a:r>
            <a:r>
              <a:rPr lang="en-US" b="1">
                <a:solidFill>
                  <a:srgbClr val="404040"/>
                </a:solidFill>
                <a:latin typeface="Trebuchet MS"/>
                <a:ea typeface="Trebuchet MS"/>
                <a:cs typeface="Trebuchet MS"/>
                <a:sym typeface="Trebuchet MS"/>
              </a:rPr>
              <a:t>10% of physicians practice </a:t>
            </a:r>
            <a:r>
              <a:rPr lang="en-US">
                <a:solidFill>
                  <a:srgbClr val="404040"/>
                </a:solidFill>
                <a:latin typeface="Trebuchet MS"/>
                <a:ea typeface="Trebuchet MS"/>
                <a:cs typeface="Trebuchet MS"/>
                <a:sym typeface="Trebuchet MS"/>
              </a:rPr>
              <a:t>in rural America despite the fact that nearly </a:t>
            </a:r>
            <a:r>
              <a:rPr lang="en-US" b="1">
                <a:solidFill>
                  <a:srgbClr val="404040"/>
                </a:solidFill>
                <a:latin typeface="Trebuchet MS"/>
                <a:ea typeface="Trebuchet MS"/>
                <a:cs typeface="Trebuchet MS"/>
                <a:sym typeface="Trebuchet MS"/>
              </a:rPr>
              <a:t>25% of the population lives </a:t>
            </a:r>
            <a:r>
              <a:rPr lang="en-US">
                <a:solidFill>
                  <a:srgbClr val="404040"/>
                </a:solidFill>
                <a:latin typeface="Trebuchet MS"/>
                <a:ea typeface="Trebuchet MS"/>
                <a:cs typeface="Trebuchet MS"/>
                <a:sym typeface="Trebuchet MS"/>
              </a:rPr>
              <a:t>in these areas</a:t>
            </a:r>
            <a:r>
              <a:rPr lang="en-US" baseline="30000">
                <a:solidFill>
                  <a:srgbClr val="404040"/>
                </a:solidFill>
                <a:latin typeface="Trebuchet MS"/>
                <a:ea typeface="Trebuchet MS"/>
                <a:cs typeface="Trebuchet MS"/>
                <a:sym typeface="Trebuchet MS"/>
              </a:rPr>
              <a:t>1</a:t>
            </a:r>
            <a:endParaRPr baseline="30000">
              <a:solidFill>
                <a:srgbClr val="404040"/>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a:solidFill>
                  <a:srgbClr val="404040"/>
                </a:solidFill>
                <a:latin typeface="Trebuchet MS"/>
                <a:ea typeface="Trebuchet MS"/>
                <a:cs typeface="Trebuchet MS"/>
                <a:sym typeface="Trebuchet MS"/>
              </a:rPr>
              <a:t>There are </a:t>
            </a:r>
            <a:r>
              <a:rPr lang="en-US" b="1">
                <a:solidFill>
                  <a:srgbClr val="404040"/>
                </a:solidFill>
                <a:latin typeface="Trebuchet MS"/>
                <a:ea typeface="Trebuchet MS"/>
                <a:cs typeface="Trebuchet MS"/>
                <a:sym typeface="Trebuchet MS"/>
              </a:rPr>
              <a:t>60 dentists per 100,000 </a:t>
            </a:r>
            <a:r>
              <a:rPr lang="en-US">
                <a:solidFill>
                  <a:srgbClr val="404040"/>
                </a:solidFill>
                <a:latin typeface="Trebuchet MS"/>
                <a:ea typeface="Trebuchet MS"/>
                <a:cs typeface="Trebuchet MS"/>
                <a:sym typeface="Trebuchet MS"/>
              </a:rPr>
              <a:t>population in urban areas versus </a:t>
            </a:r>
            <a:r>
              <a:rPr lang="en-US" b="1">
                <a:solidFill>
                  <a:srgbClr val="404040"/>
                </a:solidFill>
                <a:latin typeface="Trebuchet MS"/>
                <a:ea typeface="Trebuchet MS"/>
                <a:cs typeface="Trebuchet MS"/>
                <a:sym typeface="Trebuchet MS"/>
              </a:rPr>
              <a:t>40 per 100,000 </a:t>
            </a:r>
            <a:r>
              <a:rPr lang="en-US">
                <a:solidFill>
                  <a:srgbClr val="404040"/>
                </a:solidFill>
                <a:latin typeface="Trebuchet MS"/>
                <a:ea typeface="Trebuchet MS"/>
                <a:cs typeface="Trebuchet MS"/>
                <a:sym typeface="Trebuchet MS"/>
              </a:rPr>
              <a:t>in rural areas</a:t>
            </a:r>
            <a:r>
              <a:rPr lang="en-US" baseline="30000">
                <a:solidFill>
                  <a:srgbClr val="404040"/>
                </a:solidFill>
                <a:latin typeface="Trebuchet MS"/>
                <a:ea typeface="Trebuchet MS"/>
                <a:cs typeface="Trebuchet MS"/>
                <a:sym typeface="Trebuchet MS"/>
              </a:rPr>
              <a:t>1</a:t>
            </a:r>
            <a:endParaRPr baseline="30000">
              <a:solidFill>
                <a:srgbClr val="404040"/>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a:solidFill>
                  <a:srgbClr val="404040"/>
                </a:solidFill>
                <a:latin typeface="Trebuchet MS"/>
                <a:ea typeface="Trebuchet MS"/>
                <a:cs typeface="Trebuchet MS"/>
                <a:sym typeface="Trebuchet MS"/>
              </a:rPr>
              <a:t>There are </a:t>
            </a:r>
            <a:r>
              <a:rPr lang="en-US" b="1">
                <a:solidFill>
                  <a:srgbClr val="404040"/>
                </a:solidFill>
                <a:latin typeface="Trebuchet MS"/>
                <a:ea typeface="Trebuchet MS"/>
                <a:cs typeface="Trebuchet MS"/>
                <a:sym typeface="Trebuchet MS"/>
              </a:rPr>
              <a:t>2,157</a:t>
            </a:r>
            <a:r>
              <a:rPr lang="en-US">
                <a:solidFill>
                  <a:srgbClr val="404040"/>
                </a:solidFill>
                <a:latin typeface="Trebuchet MS"/>
                <a:ea typeface="Trebuchet MS"/>
                <a:cs typeface="Trebuchet MS"/>
                <a:sym typeface="Trebuchet MS"/>
              </a:rPr>
              <a:t> Health Professional Shortage Areas (HPSAs) in rural and frontier areas of all states and US territories compared to </a:t>
            </a:r>
            <a:r>
              <a:rPr lang="en-US" b="1">
                <a:solidFill>
                  <a:srgbClr val="404040"/>
                </a:solidFill>
                <a:latin typeface="Trebuchet MS"/>
                <a:ea typeface="Trebuchet MS"/>
                <a:cs typeface="Trebuchet MS"/>
                <a:sym typeface="Trebuchet MS"/>
              </a:rPr>
              <a:t>910</a:t>
            </a:r>
            <a:r>
              <a:rPr lang="en-US">
                <a:solidFill>
                  <a:srgbClr val="404040"/>
                </a:solidFill>
                <a:latin typeface="Trebuchet MS"/>
                <a:ea typeface="Trebuchet MS"/>
                <a:cs typeface="Trebuchet MS"/>
                <a:sym typeface="Trebuchet MS"/>
              </a:rPr>
              <a:t> in urban areas</a:t>
            </a:r>
            <a:r>
              <a:rPr lang="en-US" baseline="30000">
                <a:solidFill>
                  <a:srgbClr val="404040"/>
                </a:solidFill>
                <a:latin typeface="Trebuchet MS"/>
                <a:ea typeface="Trebuchet MS"/>
                <a:cs typeface="Trebuchet MS"/>
                <a:sym typeface="Trebuchet MS"/>
              </a:rPr>
              <a:t>1</a:t>
            </a:r>
            <a:endParaRPr baseline="30000">
              <a:solidFill>
                <a:srgbClr val="404040"/>
              </a:solidFill>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a:solidFill>
                  <a:srgbClr val="549E39"/>
                </a:solidFill>
                <a:latin typeface="Arial"/>
                <a:ea typeface="Arial"/>
                <a:cs typeface="Arial"/>
                <a:sym typeface="Arial"/>
              </a:rPr>
              <a:t>u</a:t>
            </a:r>
            <a:r>
              <a:rPr lang="en-US">
                <a:solidFill>
                  <a:srgbClr val="404040"/>
                </a:solidFill>
                <a:latin typeface="Trebuchet MS"/>
                <a:ea typeface="Trebuchet MS"/>
                <a:cs typeface="Trebuchet MS"/>
                <a:sym typeface="Trebuchet MS"/>
              </a:rPr>
              <a:t>Medicare patients experiencing a heart attack who were treated in rural hospitals were </a:t>
            </a:r>
            <a:r>
              <a:rPr lang="en-US" b="1">
                <a:solidFill>
                  <a:srgbClr val="404040"/>
                </a:solidFill>
                <a:latin typeface="Trebuchet MS"/>
                <a:ea typeface="Trebuchet MS"/>
                <a:cs typeface="Trebuchet MS"/>
                <a:sym typeface="Trebuchet MS"/>
              </a:rPr>
              <a:t>less likely to receive recommended treatments</a:t>
            </a:r>
            <a:r>
              <a:rPr lang="en-US">
                <a:solidFill>
                  <a:srgbClr val="404040"/>
                </a:solidFill>
                <a:latin typeface="Trebuchet MS"/>
                <a:ea typeface="Trebuchet MS"/>
                <a:cs typeface="Trebuchet MS"/>
                <a:sym typeface="Trebuchet MS"/>
              </a:rPr>
              <a:t> than those treated in urban hospitals and had </a:t>
            </a:r>
            <a:r>
              <a:rPr lang="en-US" b="1">
                <a:solidFill>
                  <a:srgbClr val="404040"/>
                </a:solidFill>
                <a:latin typeface="Trebuchet MS"/>
                <a:ea typeface="Trebuchet MS"/>
                <a:cs typeface="Trebuchet MS"/>
                <a:sym typeface="Trebuchet MS"/>
              </a:rPr>
              <a:t>higher adjusted 30-day post heart attack death rates </a:t>
            </a:r>
            <a:r>
              <a:rPr lang="en-US">
                <a:solidFill>
                  <a:srgbClr val="404040"/>
                </a:solidFill>
                <a:latin typeface="Trebuchet MS"/>
                <a:ea typeface="Trebuchet MS"/>
                <a:cs typeface="Trebuchet MS"/>
                <a:sym typeface="Trebuchet MS"/>
              </a:rPr>
              <a:t>from all causes than those in urban hospitals  </a:t>
            </a:r>
            <a:endParaRPr>
              <a:solidFill>
                <a:srgbClr val="404040"/>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50">
                <a:solidFill>
                  <a:srgbClr val="1B1B1B"/>
                </a:solidFill>
                <a:highlight>
                  <a:srgbClr val="FFFFFF"/>
                </a:highlight>
                <a:latin typeface="Roboto"/>
                <a:ea typeface="Roboto"/>
                <a:cs typeface="Roboto"/>
                <a:sym typeface="Roboto"/>
              </a:rPr>
              <a:t> </a:t>
            </a:r>
            <a:endParaRPr sz="1350">
              <a:solidFill>
                <a:srgbClr val="1B1B1B"/>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400">
                <a:latin typeface="Source Code Pro"/>
                <a:ea typeface="Source Code Pro"/>
                <a:cs typeface="Source Code Pro"/>
                <a:sym typeface="Source Code Pro"/>
              </a:rPr>
              <a:t>https://www.ruralhealthinfo.org/data-explorer?id=209&amp;state=NY</a:t>
            </a:r>
            <a:endParaRPr sz="1400">
              <a:latin typeface="Source Code Pro"/>
              <a:ea typeface="Source Code Pro"/>
              <a:cs typeface="Source Code Pro"/>
              <a:sym typeface="Source Code Pro"/>
            </a:endParaRPr>
          </a:p>
          <a:p>
            <a:pPr marL="0" lvl="0" indent="0" algn="l" rtl="0">
              <a:spcBef>
                <a:spcPts val="0"/>
              </a:spcBef>
              <a:spcAft>
                <a:spcPts val="0"/>
              </a:spcAft>
              <a:buNone/>
            </a:pPr>
            <a:endParaRPr/>
          </a:p>
        </p:txBody>
      </p:sp>
      <p:sp>
        <p:nvSpPr>
          <p:cNvPr id="292" name="Google Shape;292;g109901d73a3_0_30:notes"/>
          <p:cNvSpPr txBox="1">
            <a:spLocks noGrp="1"/>
          </p:cNvSpPr>
          <p:nvPr>
            <p:ph type="sldNum" idx="12"/>
          </p:nvPr>
        </p:nvSpPr>
        <p:spPr>
          <a:xfrm>
            <a:off x="3884614" y="8829968"/>
            <a:ext cx="29718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2: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2: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0" name="Google Shape;300;p32: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5: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Script: “As we discuss these concepts individually and talk about the strengths and weaknesses of each, we ask that you think about how they are overlap and are interrelated. Positive or negative, we’re very unlikely to see just one of these characteristics in a given person/family/community.” </a:t>
            </a:r>
            <a:endParaRPr/>
          </a:p>
          <a:p>
            <a:pPr marL="0" lvl="0" indent="0" algn="l" rtl="0">
              <a:spcBef>
                <a:spcPts val="0"/>
              </a:spcBef>
              <a:spcAft>
                <a:spcPts val="0"/>
              </a:spcAft>
              <a:buNone/>
            </a:pPr>
            <a:endParaRPr/>
          </a:p>
          <a:p>
            <a:pPr marL="0" lvl="0" indent="0" algn="l" rtl="0">
              <a:spcBef>
                <a:spcPts val="0"/>
              </a:spcBef>
              <a:spcAft>
                <a:spcPts val="0"/>
              </a:spcAft>
              <a:buNone/>
            </a:pPr>
            <a:r>
              <a:rPr lang="en-US"/>
              <a:t>Have a large printout of this image on an easel pad. In the next section, as audience members share strengths and weaknesses of each, write them on the printout. This visual will illustrate the intersection of characteristics and can then discuss (see slide 25)</a:t>
            </a:r>
            <a:endParaRPr/>
          </a:p>
        </p:txBody>
      </p:sp>
      <p:sp>
        <p:nvSpPr>
          <p:cNvPr id="309" name="Google Shape;309;p35: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c4a0d8a01_0_6: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c4a0d8a01_0_6:notes"/>
          <p:cNvSpPr txBox="1">
            <a:spLocks noGrp="1"/>
          </p:cNvSpPr>
          <p:nvPr>
            <p:ph type="body" idx="1"/>
          </p:nvPr>
        </p:nvSpPr>
        <p:spPr>
          <a:xfrm>
            <a:off x="685800" y="4473892"/>
            <a:ext cx="54864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37" name="Google Shape;137;g10c4a0d8a01_0_6:notes"/>
          <p:cNvSpPr txBox="1">
            <a:spLocks noGrp="1"/>
          </p:cNvSpPr>
          <p:nvPr>
            <p:ph type="sldNum" idx="12"/>
          </p:nvPr>
        </p:nvSpPr>
        <p:spPr>
          <a:xfrm>
            <a:off x="3884614" y="8829968"/>
            <a:ext cx="29718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The Rural Health Network of South Central New York has 5 main programs or areas of work, listed on the slide.</a:t>
            </a:r>
            <a:endParaRPr/>
          </a:p>
          <a:p>
            <a:pPr marL="0" lvl="0" indent="0" algn="l" rtl="0">
              <a:spcBef>
                <a:spcPts val="0"/>
              </a:spcBef>
              <a:spcAft>
                <a:spcPts val="0"/>
              </a:spcAft>
              <a:buNone/>
            </a:pPr>
            <a:endParaRPr/>
          </a:p>
          <a:p>
            <a:pPr marL="0" lvl="0" indent="0" algn="l" rtl="0">
              <a:spcBef>
                <a:spcPts val="0"/>
              </a:spcBef>
              <a:spcAft>
                <a:spcPts val="0"/>
              </a:spcAft>
              <a:buNone/>
            </a:pPr>
            <a:r>
              <a:rPr lang="en-US"/>
              <a:t>Our programs all vary in the counties and the regions that they cover, but combined we make up an 10 county region, with a historical service area of Broome, Tioga, and Delaware Counties. </a:t>
            </a:r>
            <a:endParaRPr/>
          </a:p>
        </p:txBody>
      </p:sp>
      <p:sp>
        <p:nvSpPr>
          <p:cNvPr id="145" name="Google Shape;145;p2: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Script: </a:t>
            </a:r>
            <a:endParaRPr/>
          </a:p>
          <a:p>
            <a:pPr marL="0" lvl="0" indent="0" algn="l" rtl="0">
              <a:spcBef>
                <a:spcPts val="0"/>
              </a:spcBef>
              <a:spcAft>
                <a:spcPts val="0"/>
              </a:spcAft>
              <a:buNone/>
            </a:pPr>
            <a:r>
              <a:rPr lang="en-US"/>
              <a:t>“These two definitions are both accurate and essentially are saying very similar things. They are different perspectives, though. “</a:t>
            </a:r>
            <a:endParaRPr/>
          </a:p>
          <a:p>
            <a:pPr marL="0" lvl="0" indent="0" algn="l" rtl="0">
              <a:spcBef>
                <a:spcPts val="0"/>
              </a:spcBef>
              <a:spcAft>
                <a:spcPts val="0"/>
              </a:spcAft>
              <a:buNone/>
            </a:pPr>
            <a:endParaRPr/>
          </a:p>
          <a:p>
            <a:pPr marL="0" lvl="0" indent="0" algn="l" rtl="0">
              <a:spcBef>
                <a:spcPts val="0"/>
              </a:spcBef>
              <a:spcAft>
                <a:spcPts val="0"/>
              </a:spcAft>
              <a:buNone/>
            </a:pPr>
            <a:r>
              <a:rPr lang="en-US"/>
              <a:t>Ask the audience: “Which one applies more to programmatic cultural competence, and which applies more to personal cultural competence?” </a:t>
            </a:r>
            <a:endParaRPr/>
          </a:p>
          <a:p>
            <a:pPr marL="0" lvl="0" indent="0" algn="l" rtl="0">
              <a:spcBef>
                <a:spcPts val="0"/>
              </a:spcBef>
              <a:spcAft>
                <a:spcPts val="0"/>
              </a:spcAft>
              <a:buNone/>
            </a:pPr>
            <a:r>
              <a:rPr lang="en-US"/>
              <a:t>Take one or two responses and move on. </a:t>
            </a:r>
            <a:endParaRPr/>
          </a:p>
          <a:p>
            <a:pPr marL="0" lvl="0" indent="0" algn="l" rtl="0">
              <a:spcBef>
                <a:spcPts val="0"/>
              </a:spcBef>
              <a:spcAft>
                <a:spcPts val="0"/>
              </a:spcAft>
              <a:buNone/>
            </a:pPr>
            <a:endParaRPr/>
          </a:p>
          <a:p>
            <a:pPr marL="0" lvl="0" indent="0" algn="l" rtl="0">
              <a:spcBef>
                <a:spcPts val="0"/>
              </a:spcBef>
              <a:spcAft>
                <a:spcPts val="0"/>
              </a:spcAft>
              <a:buNone/>
            </a:pPr>
            <a:r>
              <a:rPr lang="en-US"/>
              <a:t>Why is it important that we be culturally competent from both a personal perspective as well as organizational? </a:t>
            </a:r>
            <a:endParaRPr/>
          </a:p>
          <a:p>
            <a:pPr marL="0" lvl="0" indent="0" algn="l" rtl="0">
              <a:spcBef>
                <a:spcPts val="0"/>
              </a:spcBef>
              <a:spcAft>
                <a:spcPts val="0"/>
              </a:spcAft>
              <a:buNone/>
            </a:pPr>
            <a:r>
              <a:rPr lang="en-US"/>
              <a:t>When thinking about direct service, the attitudes that we adopt influence the way we interact, and also influence the way that others respond to us. We cannot build relationships with community members walking through the door or calling on the phone if we aren’t able to integrate this knowledge into our interactions with them. </a:t>
            </a:r>
            <a:endParaRPr/>
          </a:p>
          <a:p>
            <a:pPr marL="0" lvl="0" indent="0" algn="l" rtl="0">
              <a:spcBef>
                <a:spcPts val="0"/>
              </a:spcBef>
              <a:spcAft>
                <a:spcPts val="0"/>
              </a:spcAft>
              <a:buNone/>
            </a:pPr>
            <a:endParaRPr/>
          </a:p>
          <a:p>
            <a:pPr marL="0" lvl="0" indent="0" algn="l" rtl="0">
              <a:spcBef>
                <a:spcPts val="0"/>
              </a:spcBef>
              <a:spcAft>
                <a:spcPts val="0"/>
              </a:spcAft>
              <a:buNone/>
            </a:pPr>
            <a:r>
              <a:rPr lang="en-US"/>
              <a:t>Also, at RHN, think about the programs that we develop, the policies for which we advocate, the populations of people whose lives and health we hope to improve…we can’t do any of that effectively if we aren’t able to understand at a cultural level where those people are coming from. </a:t>
            </a:r>
            <a:endParaRPr/>
          </a:p>
          <a:p>
            <a:pPr marL="0" lvl="0" indent="0" algn="l" rtl="0">
              <a:spcBef>
                <a:spcPts val="0"/>
              </a:spcBef>
              <a:spcAft>
                <a:spcPts val="0"/>
              </a:spcAft>
              <a:buNone/>
            </a:pPr>
            <a:endParaRPr/>
          </a:p>
        </p:txBody>
      </p:sp>
      <p:sp>
        <p:nvSpPr>
          <p:cNvPr id="154" name="Google Shape;154;p6: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https://www.youtube.com/watch?v=AwfobcEkMi0</a:t>
            </a:r>
          </a:p>
          <a:p>
            <a:pPr marL="0" lvl="0" indent="0" algn="l" rtl="0">
              <a:spcBef>
                <a:spcPts val="0"/>
              </a:spcBef>
              <a:spcAft>
                <a:spcPts val="0"/>
              </a:spcAft>
              <a:buNone/>
            </a:pPr>
            <a:r>
              <a:rPr lang="en-US" dirty="0"/>
              <a:t>Script: </a:t>
            </a:r>
            <a:endParaRPr dirty="0"/>
          </a:p>
          <a:p>
            <a:pPr marL="0" lvl="0" indent="0" algn="l" rtl="0">
              <a:spcBef>
                <a:spcPts val="0"/>
              </a:spcBef>
              <a:spcAft>
                <a:spcPts val="0"/>
              </a:spcAft>
              <a:buNone/>
            </a:pPr>
            <a:r>
              <a:rPr lang="en-US" dirty="0"/>
              <a:t>Read bullet points. </a:t>
            </a:r>
            <a:endParaRPr dirty="0"/>
          </a:p>
          <a:p>
            <a:pPr marL="0" lvl="0" indent="0" algn="l" rtl="0">
              <a:spcBef>
                <a:spcPts val="0"/>
              </a:spcBef>
              <a:spcAft>
                <a:spcPts val="0"/>
              </a:spcAft>
              <a:buNone/>
            </a:pPr>
            <a:r>
              <a:rPr lang="en-US" dirty="0"/>
              <a:t>Read text with image. </a:t>
            </a:r>
            <a:endParaRPr dirty="0"/>
          </a:p>
          <a:p>
            <a:pPr marL="0" lvl="0" indent="0" algn="l" rtl="0">
              <a:spcBef>
                <a:spcPts val="0"/>
              </a:spcBef>
              <a:spcAft>
                <a:spcPts val="0"/>
              </a:spcAft>
              <a:buNone/>
            </a:pPr>
            <a:r>
              <a:rPr lang="en-US" dirty="0"/>
              <a:t>“We interpret situations based upon what we believe. That interpretation is what validates that belief, and that is how our mental models, for better or for worse, perpetuate.” </a:t>
            </a:r>
            <a:endParaRPr dirty="0"/>
          </a:p>
          <a:p>
            <a:pPr marL="0" lvl="0" indent="0" algn="l" rtl="0">
              <a:spcBef>
                <a:spcPts val="0"/>
              </a:spcBef>
              <a:spcAft>
                <a:spcPts val="0"/>
              </a:spcAft>
              <a:buNone/>
            </a:pPr>
            <a:r>
              <a:rPr lang="en-US" dirty="0"/>
              <a:t>Show video.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Script:</a:t>
            </a:r>
            <a:endParaRPr dirty="0"/>
          </a:p>
          <a:p>
            <a:pPr marL="0" lvl="0" indent="0" algn="l" rtl="0">
              <a:spcBef>
                <a:spcPts val="0"/>
              </a:spcBef>
              <a:spcAft>
                <a:spcPts val="0"/>
              </a:spcAft>
              <a:buNone/>
            </a:pPr>
            <a:r>
              <a:rPr lang="en-US" dirty="0"/>
              <a:t>“Mental Models work both ways. Our preconceived beliefs will influence our approach with working with people/families/communities of any culture, including rural. At the same time, the Mental Models of the people with whom we’re working, will influence how they respond to us.”</a:t>
            </a:r>
            <a:endParaRPr dirty="0"/>
          </a:p>
          <a:p>
            <a:pPr marL="0" lvl="0" indent="0" algn="l" rtl="0">
              <a:spcBef>
                <a:spcPts val="0"/>
              </a:spcBef>
              <a:spcAft>
                <a:spcPts val="0"/>
              </a:spcAft>
              <a:buNone/>
            </a:pPr>
            <a:endParaRPr dirty="0"/>
          </a:p>
        </p:txBody>
      </p:sp>
      <p:sp>
        <p:nvSpPr>
          <p:cNvPr id="162" name="Google Shape;162;p7: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First: Ask audience to interpret the slide. </a:t>
            </a:r>
            <a:br>
              <a:rPr lang="en-US"/>
            </a:br>
            <a:r>
              <a:rPr lang="en-US"/>
              <a:t>Script: </a:t>
            </a:r>
            <a:endParaRPr/>
          </a:p>
          <a:p>
            <a:pPr marL="0" lvl="0" indent="0" algn="l" rtl="0">
              <a:spcBef>
                <a:spcPts val="0"/>
              </a:spcBef>
              <a:spcAft>
                <a:spcPts val="0"/>
              </a:spcAft>
              <a:buNone/>
            </a:pPr>
            <a:r>
              <a:rPr lang="en-US"/>
              <a:t>“There is a difference between knowing about cultural differences and actually having the ability to deliver programming and services in a culturally competent way. This image is a very simple illustration of how we move through the process, but there are some important points to remember, here:</a:t>
            </a:r>
            <a:endParaRPr/>
          </a:p>
          <a:p>
            <a:pPr marL="0" lvl="0" indent="0" algn="l" rtl="0">
              <a:spcBef>
                <a:spcPts val="0"/>
              </a:spcBef>
              <a:spcAft>
                <a:spcPts val="0"/>
              </a:spcAft>
              <a:buNone/>
            </a:pPr>
            <a:endParaRPr/>
          </a:p>
          <a:p>
            <a:pPr marL="0" lvl="0" indent="0" algn="l" rtl="0">
              <a:spcBef>
                <a:spcPts val="0"/>
              </a:spcBef>
              <a:spcAft>
                <a:spcPts val="0"/>
              </a:spcAft>
              <a:buNone/>
            </a:pPr>
            <a:r>
              <a:rPr lang="en-US"/>
              <a:t>First, while we may be culturally competent in one area, or some areas, it doesn’t mean that we’re competent in all areas.</a:t>
            </a:r>
            <a:endParaRPr/>
          </a:p>
          <a:p>
            <a:pPr marL="0" lvl="0" indent="0" algn="l" rtl="0">
              <a:spcBef>
                <a:spcPts val="0"/>
              </a:spcBef>
              <a:spcAft>
                <a:spcPts val="0"/>
              </a:spcAft>
              <a:buNone/>
            </a:pPr>
            <a:r>
              <a:rPr lang="en-US"/>
              <a:t>Second, we need to operationalize how we move from knowing, to understanding, to functioning.”</a:t>
            </a:r>
            <a:endParaRPr/>
          </a:p>
          <a:p>
            <a:pPr marL="0" lvl="0" indent="0" algn="l" rtl="0">
              <a:spcBef>
                <a:spcPts val="0"/>
              </a:spcBef>
              <a:spcAft>
                <a:spcPts val="0"/>
              </a:spcAft>
              <a:buNone/>
            </a:pPr>
            <a:endParaRPr/>
          </a:p>
        </p:txBody>
      </p:sp>
      <p:sp>
        <p:nvSpPr>
          <p:cNvPr id="172" name="Google Shape;172;p8: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First: Ask the audience to interpret the slide. Does this better illustrate a path to becoming culturally competent?</a:t>
            </a:r>
            <a:endParaRPr/>
          </a:p>
          <a:p>
            <a:pPr marL="0" lvl="0" indent="0" algn="l" rtl="0">
              <a:spcBef>
                <a:spcPts val="0"/>
              </a:spcBef>
              <a:spcAft>
                <a:spcPts val="0"/>
              </a:spcAft>
              <a:buNone/>
            </a:pPr>
            <a:r>
              <a:rPr lang="en-US"/>
              <a:t>Script: </a:t>
            </a:r>
            <a:endParaRPr/>
          </a:p>
          <a:p>
            <a:pPr marL="0" lvl="0" indent="0" algn="l" rtl="0">
              <a:spcBef>
                <a:spcPts val="0"/>
              </a:spcBef>
              <a:spcAft>
                <a:spcPts val="0"/>
              </a:spcAft>
              <a:buNone/>
            </a:pPr>
            <a:r>
              <a:rPr lang="en-US"/>
              <a:t>“This image is a much more accurate way to show the steps of achieving cultural competence.” </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through the steps</a:t>
            </a:r>
            <a:endParaRPr/>
          </a:p>
          <a:p>
            <a:pPr marL="0" lvl="0" indent="0" algn="l" rtl="0">
              <a:spcBef>
                <a:spcPts val="0"/>
              </a:spcBef>
              <a:spcAft>
                <a:spcPts val="0"/>
              </a:spcAft>
              <a:buNone/>
            </a:pPr>
            <a:endParaRPr/>
          </a:p>
          <a:p>
            <a:pPr marL="0" lvl="0" indent="0" algn="l" rtl="0">
              <a:spcBef>
                <a:spcPts val="0"/>
              </a:spcBef>
              <a:spcAft>
                <a:spcPts val="0"/>
              </a:spcAft>
              <a:buNone/>
            </a:pPr>
            <a:r>
              <a:rPr lang="en-US"/>
              <a:t>“As you can see, achieving cultural competence is a cycle. We may learn the basics of a given culture, but as we get to the person/family/community, we’ll learn that we think we know is really only the tip of the iceberg. When that happens, we go back to the beginning of the cycle and we take that new knowledge and incorporate it what we already know.” </a:t>
            </a:r>
            <a:endParaRPr/>
          </a:p>
          <a:p>
            <a:pPr marL="0" lvl="0" indent="0" algn="l" rtl="0">
              <a:spcBef>
                <a:spcPts val="0"/>
              </a:spcBef>
              <a:spcAft>
                <a:spcPts val="0"/>
              </a:spcAft>
              <a:buNone/>
            </a:pPr>
            <a:r>
              <a:rPr lang="en-US"/>
              <a:t>“And you can enter this cycle at any point. Don’t assume that you know nothing. You may recognize, for example, that you that are already sensitive to alienating behaviors in this particular culture. If that’s the case, you might ask yourself how you can change your decision making processes to include the people you’re serving. Or, for an organizational example, you might already have policies in place to support the cultural diversity of the people you serve, and your next step is to evaluate those policies and make adjustments.”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7" name="Google Shape;187;p9: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642938" y="1162050"/>
            <a:ext cx="557371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473892"/>
            <a:ext cx="5486400"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Cultural competence in a hospital or care system produces numerous benefits for the organization, patients and community. Organizations that are culturally competent have improved health outcomes, increased respect and mutual understanding from patients, and increased participation from the local community. Additionally, organizations that are culturally competent may have lower costs and fewer care disparities.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 name="Google Shape;213;p10:notes"/>
          <p:cNvSpPr txBox="1">
            <a:spLocks noGrp="1"/>
          </p:cNvSpPr>
          <p:nvPr>
            <p:ph type="sldNum" idx="12"/>
          </p:nvPr>
        </p:nvSpPr>
        <p:spPr>
          <a:xfrm>
            <a:off x="3884614" y="8829968"/>
            <a:ext cx="2971800" cy="46643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c4a0d8a01_0_37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c4a0d8a01_0_372:notes"/>
          <p:cNvSpPr txBox="1">
            <a:spLocks noGrp="1"/>
          </p:cNvSpPr>
          <p:nvPr>
            <p:ph type="body" idx="1"/>
          </p:nvPr>
        </p:nvSpPr>
        <p:spPr>
          <a:xfrm>
            <a:off x="685800" y="4415790"/>
            <a:ext cx="5486400" cy="4183500"/>
          </a:xfrm>
          <a:prstGeom prst="rect">
            <a:avLst/>
          </a:prstGeom>
        </p:spPr>
        <p:txBody>
          <a:bodyPr spcFirstLastPara="1" wrap="square" lIns="92425" tIns="46200" rIns="92425" bIns="462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Living in a rural community is a social determinant of health - that is, the conditions, characteristics and culture of rural communities have an impact on rural people’s health.</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is just a sample of information about rural New York. In these charts, non-metropolitan is the middle bar. Rural communities face economic challenges and bring in less household income compared with urban New York and the rest of the country. Some of this is offset by lower cost of living, but there is still less wealth being accumulated and flowing through the economy in rural areas.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Rural New Yorkers are generally older than their urban counterparts, and rural communities are more racially homogenous. Other important factors to consider - by definition, rural New Yorkers have to travel further to access goods and services, and rural communities have lower population density.Rural New York has twice as many veterans as urban New York. In 2018, so pre-pandemic, rates of poverty and unemployment were about the same between rural and urban New York, although poverty looks much different in rural and urban areas. </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Which social determinant of health do you think might have the strongest impact? Income - economic stability.</a:t>
            </a:r>
            <a:endParaRPr/>
          </a:p>
          <a:p>
            <a:pPr marL="0" lvl="0" indent="0" algn="l" rtl="0">
              <a:spcBef>
                <a:spcPts val="0"/>
              </a:spcBef>
              <a:spcAft>
                <a:spcPts val="0"/>
              </a:spcAft>
              <a:buClr>
                <a:schemeClr val="dk1"/>
              </a:buClr>
              <a:buFont typeface="Arial"/>
              <a:buNone/>
            </a:pPr>
            <a:r>
              <a:rPr lang="en-US">
                <a:solidFill>
                  <a:srgbClr val="202124"/>
                </a:solidFill>
                <a:highlight>
                  <a:srgbClr val="FFFFFF"/>
                </a:highlight>
                <a:latin typeface="Roboto"/>
                <a:ea typeface="Roboto"/>
                <a:cs typeface="Roboto"/>
                <a:sym typeface="Roboto"/>
              </a:rPr>
              <a:t>Perhaps the most powerful social determinant of health is </a:t>
            </a:r>
            <a:r>
              <a:rPr lang="en-US" b="1">
                <a:solidFill>
                  <a:srgbClr val="202124"/>
                </a:solidFill>
                <a:highlight>
                  <a:srgbClr val="FFFFFF"/>
                </a:highlight>
                <a:latin typeface="Roboto"/>
                <a:ea typeface="Roboto"/>
                <a:cs typeface="Roboto"/>
                <a:sym typeface="Roboto"/>
              </a:rPr>
              <a:t>income</a:t>
            </a:r>
            <a:r>
              <a:rPr lang="en-US">
                <a:solidFill>
                  <a:srgbClr val="202124"/>
                </a:solidFill>
                <a:highlight>
                  <a:srgbClr val="FFFFFF"/>
                </a:highlight>
                <a:latin typeface="Roboto"/>
                <a:ea typeface="Roboto"/>
                <a:cs typeface="Roboto"/>
                <a:sym typeface="Roboto"/>
              </a:rPr>
              <a:t>. All of us have seen too many patients who could not afford their medications, a healthy diet, or a proper place to live—and how this affected their health status. </a:t>
            </a:r>
            <a:endParaRPr/>
          </a:p>
          <a:p>
            <a:pPr marL="0" lvl="0" indent="0" algn="l" rtl="0">
              <a:lnSpc>
                <a:spcPct val="115000"/>
              </a:lnSpc>
              <a:spcBef>
                <a:spcPts val="1600"/>
              </a:spcBef>
              <a:spcAft>
                <a:spcPts val="0"/>
              </a:spcAft>
              <a:buClr>
                <a:schemeClr val="dk1"/>
              </a:buClr>
              <a:buSzPts val="1100"/>
              <a:buFont typeface="Arial"/>
              <a:buNone/>
            </a:pPr>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3"/>
              </a:rPr>
              <a:t>https://www.ruralhealthinfo.org/data-explorer?id=213&amp;state=NY&amp;classification=Nonmetropolitan</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4"/>
              </a:rPr>
              <a:t>https://www.commongroundhealth.org/insights/library?search=rural</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5"/>
              </a:rPr>
              <a:t>https://www.ruralhealthinfo.org/states/new-york</a:t>
            </a: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sz="1200" u="sng">
              <a:solidFill>
                <a:schemeClr val="hlink"/>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4</a:t>
            </a:r>
            <a:endParaRPr sz="1700" b="1">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Do poll question 5</a:t>
            </a:r>
            <a:endParaRPr sz="17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10c4a0d8a01_0_249"/>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g10c4a0d8a01_0_249"/>
          <p:cNvSpPr txBox="1">
            <a:spLocks noGrp="1"/>
          </p:cNvSpPr>
          <p:nvPr>
            <p:ph type="ctrTitle"/>
          </p:nvPr>
        </p:nvSpPr>
        <p:spPr>
          <a:xfrm>
            <a:off x="415600" y="522867"/>
            <a:ext cx="11360700" cy="3587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a:endParaRPr/>
          </a:p>
        </p:txBody>
      </p:sp>
      <p:sp>
        <p:nvSpPr>
          <p:cNvPr id="16" name="Google Shape;16;g10c4a0d8a01_0_249"/>
          <p:cNvSpPr txBox="1">
            <a:spLocks noGrp="1"/>
          </p:cNvSpPr>
          <p:nvPr>
            <p:ph type="subTitle" idx="1"/>
          </p:nvPr>
        </p:nvSpPr>
        <p:spPr>
          <a:xfrm>
            <a:off x="415600" y="5187200"/>
            <a:ext cx="11360700" cy="941700"/>
          </a:xfrm>
          <a:prstGeom prst="rect">
            <a:avLst/>
          </a:prstGeom>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1"/>
              </a:buClr>
              <a:buSzPts val="2800"/>
              <a:buNone/>
              <a:defRPr sz="2800" b="1">
                <a:solidFill>
                  <a:schemeClr val="accent1"/>
                </a:solidFill>
              </a:defRPr>
            </a:lvl1pPr>
            <a:lvl2pPr lvl="1" algn="ctr">
              <a:lnSpc>
                <a:spcPct val="100000"/>
              </a:lnSpc>
              <a:spcBef>
                <a:spcPts val="0"/>
              </a:spcBef>
              <a:spcAft>
                <a:spcPts val="0"/>
              </a:spcAft>
              <a:buClr>
                <a:schemeClr val="accent1"/>
              </a:buClr>
              <a:buSzPts val="2800"/>
              <a:buNone/>
              <a:defRPr sz="2800" b="1">
                <a:solidFill>
                  <a:schemeClr val="accent1"/>
                </a:solidFill>
              </a:defRPr>
            </a:lvl2pPr>
            <a:lvl3pPr lvl="2" algn="ctr">
              <a:lnSpc>
                <a:spcPct val="100000"/>
              </a:lnSpc>
              <a:spcBef>
                <a:spcPts val="0"/>
              </a:spcBef>
              <a:spcAft>
                <a:spcPts val="0"/>
              </a:spcAft>
              <a:buClr>
                <a:schemeClr val="accent1"/>
              </a:buClr>
              <a:buSzPts val="2800"/>
              <a:buNone/>
              <a:defRPr sz="2800" b="1">
                <a:solidFill>
                  <a:schemeClr val="accent1"/>
                </a:solidFill>
              </a:defRPr>
            </a:lvl3pPr>
            <a:lvl4pPr lvl="3" algn="ctr">
              <a:lnSpc>
                <a:spcPct val="100000"/>
              </a:lnSpc>
              <a:spcBef>
                <a:spcPts val="0"/>
              </a:spcBef>
              <a:spcAft>
                <a:spcPts val="0"/>
              </a:spcAft>
              <a:buClr>
                <a:schemeClr val="accent1"/>
              </a:buClr>
              <a:buSzPts val="2800"/>
              <a:buNone/>
              <a:defRPr sz="2800" b="1">
                <a:solidFill>
                  <a:schemeClr val="accent1"/>
                </a:solidFill>
              </a:defRPr>
            </a:lvl4pPr>
            <a:lvl5pPr lvl="4" algn="ctr">
              <a:lnSpc>
                <a:spcPct val="100000"/>
              </a:lnSpc>
              <a:spcBef>
                <a:spcPts val="0"/>
              </a:spcBef>
              <a:spcAft>
                <a:spcPts val="0"/>
              </a:spcAft>
              <a:buClr>
                <a:schemeClr val="accent1"/>
              </a:buClr>
              <a:buSzPts val="2800"/>
              <a:buNone/>
              <a:defRPr sz="2800" b="1">
                <a:solidFill>
                  <a:schemeClr val="accent1"/>
                </a:solidFill>
              </a:defRPr>
            </a:lvl5pPr>
            <a:lvl6pPr lvl="5" algn="ctr">
              <a:lnSpc>
                <a:spcPct val="100000"/>
              </a:lnSpc>
              <a:spcBef>
                <a:spcPts val="0"/>
              </a:spcBef>
              <a:spcAft>
                <a:spcPts val="0"/>
              </a:spcAft>
              <a:buClr>
                <a:schemeClr val="accent1"/>
              </a:buClr>
              <a:buSzPts val="2800"/>
              <a:buNone/>
              <a:defRPr sz="2800" b="1">
                <a:solidFill>
                  <a:schemeClr val="accent1"/>
                </a:solidFill>
              </a:defRPr>
            </a:lvl6pPr>
            <a:lvl7pPr lvl="6" algn="ctr">
              <a:lnSpc>
                <a:spcPct val="100000"/>
              </a:lnSpc>
              <a:spcBef>
                <a:spcPts val="0"/>
              </a:spcBef>
              <a:spcAft>
                <a:spcPts val="0"/>
              </a:spcAft>
              <a:buClr>
                <a:schemeClr val="accent1"/>
              </a:buClr>
              <a:buSzPts val="2800"/>
              <a:buNone/>
              <a:defRPr sz="2800" b="1">
                <a:solidFill>
                  <a:schemeClr val="accent1"/>
                </a:solidFill>
              </a:defRPr>
            </a:lvl7pPr>
            <a:lvl8pPr lvl="7" algn="ctr">
              <a:lnSpc>
                <a:spcPct val="100000"/>
              </a:lnSpc>
              <a:spcBef>
                <a:spcPts val="0"/>
              </a:spcBef>
              <a:spcAft>
                <a:spcPts val="0"/>
              </a:spcAft>
              <a:buClr>
                <a:schemeClr val="accent1"/>
              </a:buClr>
              <a:buSzPts val="2800"/>
              <a:buNone/>
              <a:defRPr sz="2800" b="1">
                <a:solidFill>
                  <a:schemeClr val="accent1"/>
                </a:solidFill>
              </a:defRPr>
            </a:lvl8pPr>
            <a:lvl9pPr lvl="8" algn="ctr">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7" name="Google Shape;17;g10c4a0d8a01_0_2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0c4a0d8a01_0_286"/>
          <p:cNvSpPr txBox="1">
            <a:spLocks noGrp="1"/>
          </p:cNvSpPr>
          <p:nvPr>
            <p:ph type="title" hasCustomPrompt="1"/>
          </p:nvPr>
        </p:nvSpPr>
        <p:spPr>
          <a:xfrm>
            <a:off x="415600" y="1653700"/>
            <a:ext cx="11360700" cy="26424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lt1"/>
              </a:buClr>
              <a:buSzPts val="16000"/>
              <a:buNone/>
              <a:defRPr sz="16000">
                <a:solidFill>
                  <a:schemeClr val="lt1"/>
                </a:solidFill>
                <a:highlight>
                  <a:schemeClr val="accent1"/>
                </a:highlight>
              </a:defRPr>
            </a:lvl1pPr>
            <a:lvl2pPr lvl="1" algn="ctr">
              <a:spcBef>
                <a:spcPts val="0"/>
              </a:spcBef>
              <a:spcAft>
                <a:spcPts val="0"/>
              </a:spcAft>
              <a:buClr>
                <a:schemeClr val="lt1"/>
              </a:buClr>
              <a:buSzPts val="16000"/>
              <a:buNone/>
              <a:defRPr sz="16000">
                <a:solidFill>
                  <a:schemeClr val="lt1"/>
                </a:solidFill>
                <a:highlight>
                  <a:schemeClr val="accent1"/>
                </a:highlight>
              </a:defRPr>
            </a:lvl2pPr>
            <a:lvl3pPr lvl="2" algn="ctr">
              <a:spcBef>
                <a:spcPts val="0"/>
              </a:spcBef>
              <a:spcAft>
                <a:spcPts val="0"/>
              </a:spcAft>
              <a:buClr>
                <a:schemeClr val="lt1"/>
              </a:buClr>
              <a:buSzPts val="16000"/>
              <a:buNone/>
              <a:defRPr sz="16000">
                <a:solidFill>
                  <a:schemeClr val="lt1"/>
                </a:solidFill>
                <a:highlight>
                  <a:schemeClr val="accent1"/>
                </a:highlight>
              </a:defRPr>
            </a:lvl3pPr>
            <a:lvl4pPr lvl="3" algn="ctr">
              <a:spcBef>
                <a:spcPts val="0"/>
              </a:spcBef>
              <a:spcAft>
                <a:spcPts val="0"/>
              </a:spcAft>
              <a:buClr>
                <a:schemeClr val="lt1"/>
              </a:buClr>
              <a:buSzPts val="16000"/>
              <a:buNone/>
              <a:defRPr sz="16000">
                <a:solidFill>
                  <a:schemeClr val="lt1"/>
                </a:solidFill>
                <a:highlight>
                  <a:schemeClr val="accent1"/>
                </a:highlight>
              </a:defRPr>
            </a:lvl4pPr>
            <a:lvl5pPr lvl="4" algn="ctr">
              <a:spcBef>
                <a:spcPts val="0"/>
              </a:spcBef>
              <a:spcAft>
                <a:spcPts val="0"/>
              </a:spcAft>
              <a:buClr>
                <a:schemeClr val="lt1"/>
              </a:buClr>
              <a:buSzPts val="16000"/>
              <a:buNone/>
              <a:defRPr sz="16000">
                <a:solidFill>
                  <a:schemeClr val="lt1"/>
                </a:solidFill>
                <a:highlight>
                  <a:schemeClr val="accent1"/>
                </a:highlight>
              </a:defRPr>
            </a:lvl5pPr>
            <a:lvl6pPr lvl="5" algn="ctr">
              <a:spcBef>
                <a:spcPts val="0"/>
              </a:spcBef>
              <a:spcAft>
                <a:spcPts val="0"/>
              </a:spcAft>
              <a:buClr>
                <a:schemeClr val="lt1"/>
              </a:buClr>
              <a:buSzPts val="16000"/>
              <a:buNone/>
              <a:defRPr sz="16000">
                <a:solidFill>
                  <a:schemeClr val="lt1"/>
                </a:solidFill>
                <a:highlight>
                  <a:schemeClr val="accent1"/>
                </a:highlight>
              </a:defRPr>
            </a:lvl6pPr>
            <a:lvl7pPr lvl="6" algn="ctr">
              <a:spcBef>
                <a:spcPts val="0"/>
              </a:spcBef>
              <a:spcAft>
                <a:spcPts val="0"/>
              </a:spcAft>
              <a:buClr>
                <a:schemeClr val="lt1"/>
              </a:buClr>
              <a:buSzPts val="16000"/>
              <a:buNone/>
              <a:defRPr sz="16000">
                <a:solidFill>
                  <a:schemeClr val="lt1"/>
                </a:solidFill>
                <a:highlight>
                  <a:schemeClr val="accent1"/>
                </a:highlight>
              </a:defRPr>
            </a:lvl7pPr>
            <a:lvl8pPr lvl="7" algn="ctr">
              <a:spcBef>
                <a:spcPts val="0"/>
              </a:spcBef>
              <a:spcAft>
                <a:spcPts val="0"/>
              </a:spcAft>
              <a:buClr>
                <a:schemeClr val="lt1"/>
              </a:buClr>
              <a:buSzPts val="16000"/>
              <a:buNone/>
              <a:defRPr sz="16000">
                <a:solidFill>
                  <a:schemeClr val="lt1"/>
                </a:solidFill>
                <a:highlight>
                  <a:schemeClr val="accent1"/>
                </a:highlight>
              </a:defRPr>
            </a:lvl8pPr>
            <a:lvl9pPr lvl="8" algn="ctr">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52" name="Google Shape;52;g10c4a0d8a01_0_286"/>
          <p:cNvSpPr txBox="1">
            <a:spLocks noGrp="1"/>
          </p:cNvSpPr>
          <p:nvPr>
            <p:ph type="body" idx="1"/>
          </p:nvPr>
        </p:nvSpPr>
        <p:spPr>
          <a:xfrm>
            <a:off x="415600" y="44061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accent1"/>
              </a:buClr>
              <a:buSzPts val="2400"/>
              <a:buChar char="●"/>
              <a:defRPr>
                <a:solidFill>
                  <a:schemeClr val="accent1"/>
                </a:solidFill>
                <a:highlight>
                  <a:schemeClr val="dk1"/>
                </a:highlight>
              </a:defRPr>
            </a:lvl1pPr>
            <a:lvl2pPr marL="914400" lvl="1" indent="-349250" algn="ctr">
              <a:spcBef>
                <a:spcPts val="0"/>
              </a:spcBef>
              <a:spcAft>
                <a:spcPts val="0"/>
              </a:spcAft>
              <a:buClr>
                <a:schemeClr val="accent1"/>
              </a:buClr>
              <a:buSzPts val="1900"/>
              <a:buChar char="○"/>
              <a:defRPr>
                <a:solidFill>
                  <a:schemeClr val="accent1"/>
                </a:solidFill>
                <a:highlight>
                  <a:schemeClr val="dk1"/>
                </a:highlight>
              </a:defRPr>
            </a:lvl2pPr>
            <a:lvl3pPr marL="1371600" lvl="2" indent="-349250" algn="ctr">
              <a:spcBef>
                <a:spcPts val="0"/>
              </a:spcBef>
              <a:spcAft>
                <a:spcPts val="0"/>
              </a:spcAft>
              <a:buClr>
                <a:schemeClr val="accent1"/>
              </a:buClr>
              <a:buSzPts val="1900"/>
              <a:buChar char="■"/>
              <a:defRPr>
                <a:solidFill>
                  <a:schemeClr val="accent1"/>
                </a:solidFill>
                <a:highlight>
                  <a:schemeClr val="dk1"/>
                </a:highlight>
              </a:defRPr>
            </a:lvl3pPr>
            <a:lvl4pPr marL="1828800" lvl="3" indent="-349250" algn="ctr">
              <a:spcBef>
                <a:spcPts val="0"/>
              </a:spcBef>
              <a:spcAft>
                <a:spcPts val="0"/>
              </a:spcAft>
              <a:buClr>
                <a:schemeClr val="accent1"/>
              </a:buClr>
              <a:buSzPts val="1900"/>
              <a:buChar char="●"/>
              <a:defRPr>
                <a:solidFill>
                  <a:schemeClr val="accent1"/>
                </a:solidFill>
                <a:highlight>
                  <a:schemeClr val="dk1"/>
                </a:highlight>
              </a:defRPr>
            </a:lvl4pPr>
            <a:lvl5pPr marL="2286000" lvl="4" indent="-349250" algn="ctr">
              <a:spcBef>
                <a:spcPts val="0"/>
              </a:spcBef>
              <a:spcAft>
                <a:spcPts val="0"/>
              </a:spcAft>
              <a:buClr>
                <a:schemeClr val="accent1"/>
              </a:buClr>
              <a:buSzPts val="1900"/>
              <a:buChar char="○"/>
              <a:defRPr>
                <a:solidFill>
                  <a:schemeClr val="accent1"/>
                </a:solidFill>
                <a:highlight>
                  <a:schemeClr val="dk1"/>
                </a:highlight>
              </a:defRPr>
            </a:lvl5pPr>
            <a:lvl6pPr marL="2743200" lvl="5" indent="-349250" algn="ctr">
              <a:spcBef>
                <a:spcPts val="0"/>
              </a:spcBef>
              <a:spcAft>
                <a:spcPts val="0"/>
              </a:spcAft>
              <a:buClr>
                <a:schemeClr val="accent1"/>
              </a:buClr>
              <a:buSzPts val="1900"/>
              <a:buChar char="■"/>
              <a:defRPr>
                <a:solidFill>
                  <a:schemeClr val="accent1"/>
                </a:solidFill>
                <a:highlight>
                  <a:schemeClr val="dk1"/>
                </a:highlight>
              </a:defRPr>
            </a:lvl6pPr>
            <a:lvl7pPr marL="3200400" lvl="6" indent="-349250" algn="ctr">
              <a:spcBef>
                <a:spcPts val="0"/>
              </a:spcBef>
              <a:spcAft>
                <a:spcPts val="0"/>
              </a:spcAft>
              <a:buClr>
                <a:schemeClr val="accent1"/>
              </a:buClr>
              <a:buSzPts val="1900"/>
              <a:buChar char="●"/>
              <a:defRPr>
                <a:solidFill>
                  <a:schemeClr val="accent1"/>
                </a:solidFill>
                <a:highlight>
                  <a:schemeClr val="dk1"/>
                </a:highlight>
              </a:defRPr>
            </a:lvl7pPr>
            <a:lvl8pPr marL="3657600" lvl="7" indent="-349250" algn="ctr">
              <a:spcBef>
                <a:spcPts val="0"/>
              </a:spcBef>
              <a:spcAft>
                <a:spcPts val="0"/>
              </a:spcAft>
              <a:buClr>
                <a:schemeClr val="accent1"/>
              </a:buClr>
              <a:buSzPts val="1900"/>
              <a:buChar char="○"/>
              <a:defRPr>
                <a:solidFill>
                  <a:schemeClr val="accent1"/>
                </a:solidFill>
                <a:highlight>
                  <a:schemeClr val="dk1"/>
                </a:highlight>
              </a:defRPr>
            </a:lvl8pPr>
            <a:lvl9pPr marL="4114800" lvl="8" indent="-349250" algn="ctr">
              <a:spcBef>
                <a:spcPts val="0"/>
              </a:spcBef>
              <a:spcAft>
                <a:spcPts val="0"/>
              </a:spcAft>
              <a:buClr>
                <a:schemeClr val="accent1"/>
              </a:buClr>
              <a:buSzPts val="1900"/>
              <a:buChar char="■"/>
              <a:defRPr>
                <a:solidFill>
                  <a:schemeClr val="accent1"/>
                </a:solidFill>
                <a:highlight>
                  <a:schemeClr val="dk1"/>
                </a:highlight>
              </a:defRPr>
            </a:lvl9pPr>
          </a:lstStyle>
          <a:p>
            <a:endParaRPr/>
          </a:p>
        </p:txBody>
      </p:sp>
      <p:sp>
        <p:nvSpPr>
          <p:cNvPr id="53" name="Google Shape;53;g10c4a0d8a01_0_2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10c4a0d8a01_0_2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g10c4a0d8a01_0_292"/>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58" name="Google Shape;58;g10c4a0d8a01_0_292"/>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9" name="Google Shape;59;g10c4a0d8a01_0_29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g10c4a0d8a01_0_29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10c4a0d8a01_0_29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2"/>
        <p:cNvGrpSpPr/>
        <p:nvPr/>
      </p:nvGrpSpPr>
      <p:grpSpPr>
        <a:xfrm>
          <a:off x="0" y="0"/>
          <a:ext cx="0" cy="0"/>
          <a:chOff x="0" y="0"/>
          <a:chExt cx="0" cy="0"/>
        </a:xfrm>
      </p:grpSpPr>
      <p:sp>
        <p:nvSpPr>
          <p:cNvPr id="63" name="Google Shape;63;g10c4a0d8a01_0_298"/>
          <p:cNvSpPr txBox="1">
            <a:spLocks noGrp="1"/>
          </p:cNvSpPr>
          <p:nvPr>
            <p:ph type="title"/>
          </p:nvPr>
        </p:nvSpPr>
        <p:spPr>
          <a:xfrm>
            <a:off x="816864" y="228600"/>
            <a:ext cx="10871100" cy="99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5600"/>
              <a:buNone/>
              <a:defRPr/>
            </a:lvl2pPr>
            <a:lvl3pPr lvl="2" algn="l" rtl="0">
              <a:spcBef>
                <a:spcPts val="0"/>
              </a:spcBef>
              <a:spcAft>
                <a:spcPts val="0"/>
              </a:spcAft>
              <a:buSzPts val="5600"/>
              <a:buNone/>
              <a:defRPr/>
            </a:lvl3pPr>
            <a:lvl4pPr lvl="3" algn="l" rtl="0">
              <a:spcBef>
                <a:spcPts val="0"/>
              </a:spcBef>
              <a:spcAft>
                <a:spcPts val="0"/>
              </a:spcAft>
              <a:buSzPts val="5600"/>
              <a:buNone/>
              <a:defRPr/>
            </a:lvl4pPr>
            <a:lvl5pPr lvl="4" algn="l" rtl="0">
              <a:spcBef>
                <a:spcPts val="0"/>
              </a:spcBef>
              <a:spcAft>
                <a:spcPts val="0"/>
              </a:spcAft>
              <a:buSzPts val="5600"/>
              <a:buNone/>
              <a:defRPr/>
            </a:lvl5pPr>
            <a:lvl6pPr lvl="5" algn="l" rtl="0">
              <a:spcBef>
                <a:spcPts val="0"/>
              </a:spcBef>
              <a:spcAft>
                <a:spcPts val="0"/>
              </a:spcAft>
              <a:buSzPts val="5600"/>
              <a:buNone/>
              <a:defRPr/>
            </a:lvl6pPr>
            <a:lvl7pPr lvl="6" algn="l" rtl="0">
              <a:spcBef>
                <a:spcPts val="0"/>
              </a:spcBef>
              <a:spcAft>
                <a:spcPts val="0"/>
              </a:spcAft>
              <a:buSzPts val="5600"/>
              <a:buNone/>
              <a:defRPr/>
            </a:lvl7pPr>
            <a:lvl8pPr lvl="7" algn="l" rtl="0">
              <a:spcBef>
                <a:spcPts val="0"/>
              </a:spcBef>
              <a:spcAft>
                <a:spcPts val="0"/>
              </a:spcAft>
              <a:buSzPts val="5600"/>
              <a:buNone/>
              <a:defRPr/>
            </a:lvl8pPr>
            <a:lvl9pPr lvl="8" algn="l" rtl="0">
              <a:spcBef>
                <a:spcPts val="0"/>
              </a:spcBef>
              <a:spcAft>
                <a:spcPts val="0"/>
              </a:spcAft>
              <a:buSzPts val="5600"/>
              <a:buNone/>
              <a:defRPr/>
            </a:lvl9pPr>
          </a:lstStyle>
          <a:p>
            <a:endParaRPr/>
          </a:p>
        </p:txBody>
      </p:sp>
      <p:sp>
        <p:nvSpPr>
          <p:cNvPr id="64" name="Google Shape;64;g10c4a0d8a01_0_29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10c4a0d8a01_0_29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g10c4a0d8a01_0_29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a:solidFill>
                  <a:srgbClr val="FFFFFF"/>
                </a:solidFill>
                <a:latin typeface="Trebuchet MS"/>
                <a:ea typeface="Trebuchet MS"/>
                <a:cs typeface="Trebuchet MS"/>
                <a:sym typeface="Trebuchet MS"/>
              </a:defRPr>
            </a:lvl1pPr>
            <a:lvl2pPr marL="0" lvl="1" indent="0" algn="r" rtl="0">
              <a:spcBef>
                <a:spcPts val="0"/>
              </a:spcBef>
              <a:buNone/>
              <a:defRPr sz="900">
                <a:solidFill>
                  <a:srgbClr val="FFFFFF"/>
                </a:solidFill>
                <a:latin typeface="Trebuchet MS"/>
                <a:ea typeface="Trebuchet MS"/>
                <a:cs typeface="Trebuchet MS"/>
                <a:sym typeface="Trebuchet MS"/>
              </a:defRPr>
            </a:lvl2pPr>
            <a:lvl3pPr marL="0" lvl="2" indent="0" algn="r" rtl="0">
              <a:spcBef>
                <a:spcPts val="0"/>
              </a:spcBef>
              <a:buNone/>
              <a:defRPr sz="900">
                <a:solidFill>
                  <a:srgbClr val="FFFFFF"/>
                </a:solidFill>
                <a:latin typeface="Trebuchet MS"/>
                <a:ea typeface="Trebuchet MS"/>
                <a:cs typeface="Trebuchet MS"/>
                <a:sym typeface="Trebuchet MS"/>
              </a:defRPr>
            </a:lvl3pPr>
            <a:lvl4pPr marL="0" lvl="3" indent="0" algn="r" rtl="0">
              <a:spcBef>
                <a:spcPts val="0"/>
              </a:spcBef>
              <a:buNone/>
              <a:defRPr sz="900">
                <a:solidFill>
                  <a:srgbClr val="FFFFFF"/>
                </a:solidFill>
                <a:latin typeface="Trebuchet MS"/>
                <a:ea typeface="Trebuchet MS"/>
                <a:cs typeface="Trebuchet MS"/>
                <a:sym typeface="Trebuchet MS"/>
              </a:defRPr>
            </a:lvl4pPr>
            <a:lvl5pPr marL="0" lvl="4" indent="0" algn="r" rtl="0">
              <a:spcBef>
                <a:spcPts val="0"/>
              </a:spcBef>
              <a:buNone/>
              <a:defRPr sz="900">
                <a:solidFill>
                  <a:srgbClr val="FFFFFF"/>
                </a:solidFill>
                <a:latin typeface="Trebuchet MS"/>
                <a:ea typeface="Trebuchet MS"/>
                <a:cs typeface="Trebuchet MS"/>
                <a:sym typeface="Trebuchet MS"/>
              </a:defRPr>
            </a:lvl5pPr>
            <a:lvl6pPr marL="0" lvl="5" indent="0" algn="r" rtl="0">
              <a:spcBef>
                <a:spcPts val="0"/>
              </a:spcBef>
              <a:buNone/>
              <a:defRPr sz="900">
                <a:solidFill>
                  <a:srgbClr val="FFFFFF"/>
                </a:solidFill>
                <a:latin typeface="Trebuchet MS"/>
                <a:ea typeface="Trebuchet MS"/>
                <a:cs typeface="Trebuchet MS"/>
                <a:sym typeface="Trebuchet MS"/>
              </a:defRPr>
            </a:lvl6pPr>
            <a:lvl7pPr marL="0" lvl="6" indent="0" algn="r" rtl="0">
              <a:spcBef>
                <a:spcPts val="0"/>
              </a:spcBef>
              <a:buNone/>
              <a:defRPr sz="900">
                <a:solidFill>
                  <a:srgbClr val="FFFFFF"/>
                </a:solidFill>
                <a:latin typeface="Trebuchet MS"/>
                <a:ea typeface="Trebuchet MS"/>
                <a:cs typeface="Trebuchet MS"/>
                <a:sym typeface="Trebuchet MS"/>
              </a:defRPr>
            </a:lvl7pPr>
            <a:lvl8pPr marL="0" lvl="7" indent="0" algn="r" rtl="0">
              <a:spcBef>
                <a:spcPts val="0"/>
              </a:spcBef>
              <a:buNone/>
              <a:defRPr sz="900">
                <a:solidFill>
                  <a:srgbClr val="FFFFFF"/>
                </a:solidFill>
                <a:latin typeface="Trebuchet MS"/>
                <a:ea typeface="Trebuchet MS"/>
                <a:cs typeface="Trebuchet MS"/>
                <a:sym typeface="Trebuchet MS"/>
              </a:defRPr>
            </a:lvl8pPr>
            <a:lvl9pPr marL="0" lvl="8" indent="0" algn="r" rtl="0">
              <a:spcBef>
                <a:spcPts val="0"/>
              </a:spcBef>
              <a:buNone/>
              <a:defRPr sz="900">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g10c4a0d8a01_0_298"/>
          <p:cNvSpPr txBox="1">
            <a:spLocks noGrp="1"/>
          </p:cNvSpPr>
          <p:nvPr>
            <p:ph type="body" idx="1"/>
          </p:nvPr>
        </p:nvSpPr>
        <p:spPr>
          <a:xfrm>
            <a:off x="816864" y="1600200"/>
            <a:ext cx="10871100" cy="4495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
        <p:cNvGrpSpPr/>
        <p:nvPr/>
      </p:nvGrpSpPr>
      <p:grpSpPr>
        <a:xfrm>
          <a:off x="0" y="0"/>
          <a:ext cx="0" cy="0"/>
          <a:chOff x="0" y="0"/>
          <a:chExt cx="0" cy="0"/>
        </a:xfrm>
      </p:grpSpPr>
      <p:sp>
        <p:nvSpPr>
          <p:cNvPr id="73" name="Google Shape;73;g10c4a0d8a01_0_678"/>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74" name="Google Shape;74;g10c4a0d8a01_0_678"/>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75" name="Google Shape;75;g10c4a0d8a01_0_6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g10c4a0d8a01_0_68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8" name="Google Shape;78;g10c4a0d8a01_0_68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g10c4a0d8a01_0_68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1" name="Google Shape;81;g10c4a0d8a01_0_68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82" name="Google Shape;82;g10c4a0d8a01_0_6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g10c4a0d8a01_0_68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5" name="Google Shape;85;g10c4a0d8a01_0_68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6" name="Google Shape;86;g10c4a0d8a01_0_68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g10c4a0d8a01_0_6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g10c4a0d8a01_0_69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0" name="Google Shape;90;g10c4a0d8a01_0_69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g10c4a0d8a01_0_69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93" name="Google Shape;93;g10c4a0d8a01_0_69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g10c4a0d8a01_0_6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sp>
        <p:nvSpPr>
          <p:cNvPr id="19" name="Google Shape;19;g10c4a0d8a01_0_254"/>
          <p:cNvSpPr txBox="1">
            <a:spLocks noGrp="1"/>
          </p:cNvSpPr>
          <p:nvPr>
            <p:ph type="title"/>
          </p:nvPr>
        </p:nvSpPr>
        <p:spPr>
          <a:xfrm>
            <a:off x="3737000" y="1070000"/>
            <a:ext cx="4718100" cy="4718100"/>
          </a:xfrm>
          <a:prstGeom prst="rect">
            <a:avLst/>
          </a:prstGeom>
          <a:solidFill>
            <a:srgbClr val="FFFFFF"/>
          </a:solidFill>
        </p:spPr>
        <p:txBody>
          <a:bodyPr spcFirstLastPara="1" wrap="square" lIns="121900" tIns="121900" rIns="121900" bIns="121900" anchor="ctr"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0" name="Google Shape;20;g10c4a0d8a01_0_2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g10c4a0d8a01_0_701"/>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97" name="Google Shape;97;g10c4a0d8a01_0_70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g10c4a0d8a01_0_70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g10c4a0d8a01_0_704"/>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01" name="Google Shape;101;g10c4a0d8a01_0_704"/>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g10c4a0d8a01_0_704"/>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03" name="Google Shape;103;g10c4a0d8a01_0_7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g10c4a0d8a01_0_7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06" name="Google Shape;106;g10c4a0d8a01_0_7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g10c4a0d8a01_0_713"/>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09" name="Google Shape;109;g10c4a0d8a01_0_713"/>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10" name="Google Shape;110;g10c4a0d8a01_0_7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g10c4a0d8a01_0_7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g10c4a0d8a01_0_719"/>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115" name="Google Shape;115;g10c4a0d8a01_0_719"/>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16" name="Google Shape;116;g10c4a0d8a01_0_71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g10c4a0d8a01_0_71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10c4a0d8a01_0_71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9"/>
        <p:cNvGrpSpPr/>
        <p:nvPr/>
      </p:nvGrpSpPr>
      <p:grpSpPr>
        <a:xfrm>
          <a:off x="0" y="0"/>
          <a:ext cx="0" cy="0"/>
          <a:chOff x="0" y="0"/>
          <a:chExt cx="0" cy="0"/>
        </a:xfrm>
      </p:grpSpPr>
      <p:sp>
        <p:nvSpPr>
          <p:cNvPr id="120" name="Google Shape;120;g10c4a0d8a01_0_725"/>
          <p:cNvSpPr txBox="1">
            <a:spLocks noGrp="1"/>
          </p:cNvSpPr>
          <p:nvPr>
            <p:ph type="title"/>
          </p:nvPr>
        </p:nvSpPr>
        <p:spPr>
          <a:xfrm>
            <a:off x="816864" y="228600"/>
            <a:ext cx="10871100" cy="99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121" name="Google Shape;121;g10c4a0d8a01_0_72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10c4a0d8a01_0_72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10c4a0d8a01_0_72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900">
                <a:solidFill>
                  <a:srgbClr val="FFFFFF"/>
                </a:solidFill>
                <a:latin typeface="Trebuchet MS"/>
                <a:ea typeface="Trebuchet MS"/>
                <a:cs typeface="Trebuchet MS"/>
                <a:sym typeface="Trebuchet MS"/>
              </a:defRPr>
            </a:lvl1pPr>
            <a:lvl2pPr marL="0" lvl="1" indent="0" algn="r" rtl="0">
              <a:spcBef>
                <a:spcPts val="0"/>
              </a:spcBef>
              <a:buNone/>
              <a:defRPr sz="900">
                <a:solidFill>
                  <a:srgbClr val="FFFFFF"/>
                </a:solidFill>
                <a:latin typeface="Trebuchet MS"/>
                <a:ea typeface="Trebuchet MS"/>
                <a:cs typeface="Trebuchet MS"/>
                <a:sym typeface="Trebuchet MS"/>
              </a:defRPr>
            </a:lvl2pPr>
            <a:lvl3pPr marL="0" lvl="2" indent="0" algn="r" rtl="0">
              <a:spcBef>
                <a:spcPts val="0"/>
              </a:spcBef>
              <a:buNone/>
              <a:defRPr sz="900">
                <a:solidFill>
                  <a:srgbClr val="FFFFFF"/>
                </a:solidFill>
                <a:latin typeface="Trebuchet MS"/>
                <a:ea typeface="Trebuchet MS"/>
                <a:cs typeface="Trebuchet MS"/>
                <a:sym typeface="Trebuchet MS"/>
              </a:defRPr>
            </a:lvl3pPr>
            <a:lvl4pPr marL="0" lvl="3" indent="0" algn="r" rtl="0">
              <a:spcBef>
                <a:spcPts val="0"/>
              </a:spcBef>
              <a:buNone/>
              <a:defRPr sz="900">
                <a:solidFill>
                  <a:srgbClr val="FFFFFF"/>
                </a:solidFill>
                <a:latin typeface="Trebuchet MS"/>
                <a:ea typeface="Trebuchet MS"/>
                <a:cs typeface="Trebuchet MS"/>
                <a:sym typeface="Trebuchet MS"/>
              </a:defRPr>
            </a:lvl4pPr>
            <a:lvl5pPr marL="0" lvl="4" indent="0" algn="r" rtl="0">
              <a:spcBef>
                <a:spcPts val="0"/>
              </a:spcBef>
              <a:buNone/>
              <a:defRPr sz="900">
                <a:solidFill>
                  <a:srgbClr val="FFFFFF"/>
                </a:solidFill>
                <a:latin typeface="Trebuchet MS"/>
                <a:ea typeface="Trebuchet MS"/>
                <a:cs typeface="Trebuchet MS"/>
                <a:sym typeface="Trebuchet MS"/>
              </a:defRPr>
            </a:lvl5pPr>
            <a:lvl6pPr marL="0" lvl="5" indent="0" algn="r" rtl="0">
              <a:spcBef>
                <a:spcPts val="0"/>
              </a:spcBef>
              <a:buNone/>
              <a:defRPr sz="900">
                <a:solidFill>
                  <a:srgbClr val="FFFFFF"/>
                </a:solidFill>
                <a:latin typeface="Trebuchet MS"/>
                <a:ea typeface="Trebuchet MS"/>
                <a:cs typeface="Trebuchet MS"/>
                <a:sym typeface="Trebuchet MS"/>
              </a:defRPr>
            </a:lvl6pPr>
            <a:lvl7pPr marL="0" lvl="6" indent="0" algn="r" rtl="0">
              <a:spcBef>
                <a:spcPts val="0"/>
              </a:spcBef>
              <a:buNone/>
              <a:defRPr sz="900">
                <a:solidFill>
                  <a:srgbClr val="FFFFFF"/>
                </a:solidFill>
                <a:latin typeface="Trebuchet MS"/>
                <a:ea typeface="Trebuchet MS"/>
                <a:cs typeface="Trebuchet MS"/>
                <a:sym typeface="Trebuchet MS"/>
              </a:defRPr>
            </a:lvl7pPr>
            <a:lvl8pPr marL="0" lvl="7" indent="0" algn="r" rtl="0">
              <a:spcBef>
                <a:spcPts val="0"/>
              </a:spcBef>
              <a:buNone/>
              <a:defRPr sz="900">
                <a:solidFill>
                  <a:srgbClr val="FFFFFF"/>
                </a:solidFill>
                <a:latin typeface="Trebuchet MS"/>
                <a:ea typeface="Trebuchet MS"/>
                <a:cs typeface="Trebuchet MS"/>
                <a:sym typeface="Trebuchet MS"/>
              </a:defRPr>
            </a:lvl8pPr>
            <a:lvl9pPr marL="0" lvl="8" indent="0" algn="r" rtl="0">
              <a:spcBef>
                <a:spcPts val="0"/>
              </a:spcBef>
              <a:buNone/>
              <a:defRPr sz="900">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g10c4a0d8a01_0_725"/>
          <p:cNvSpPr txBox="1">
            <a:spLocks noGrp="1"/>
          </p:cNvSpPr>
          <p:nvPr>
            <p:ph type="body" idx="1"/>
          </p:nvPr>
        </p:nvSpPr>
        <p:spPr>
          <a:xfrm>
            <a:off x="816864" y="1600200"/>
            <a:ext cx="10871100" cy="4495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0c4a0d8a01_0_257"/>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3" name="Google Shape;23;g10c4a0d8a01_0_257"/>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g10c4a0d8a01_0_2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10c4a0d8a01_0_261"/>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a:endParaRPr/>
          </a:p>
        </p:txBody>
      </p:sp>
      <p:sp>
        <p:nvSpPr>
          <p:cNvPr id="27" name="Google Shape;27;g10c4a0d8a01_0_261"/>
          <p:cNvSpPr txBox="1">
            <a:spLocks noGrp="1"/>
          </p:cNvSpPr>
          <p:nvPr>
            <p:ph type="body" idx="1"/>
          </p:nvPr>
        </p:nvSpPr>
        <p:spPr>
          <a:xfrm>
            <a:off x="415600" y="1638233"/>
            <a:ext cx="5333100" cy="445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0c4a0d8a01_0_261"/>
          <p:cNvSpPr txBox="1">
            <a:spLocks noGrp="1"/>
          </p:cNvSpPr>
          <p:nvPr>
            <p:ph type="body" idx="2"/>
          </p:nvPr>
        </p:nvSpPr>
        <p:spPr>
          <a:xfrm>
            <a:off x="6443200" y="1638233"/>
            <a:ext cx="5333100" cy="44535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g10c4a0d8a01_0_2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10c4a0d8a01_0_266"/>
          <p:cNvSpPr txBox="1">
            <a:spLocks noGrp="1"/>
          </p:cNvSpPr>
          <p:nvPr>
            <p:ph type="title"/>
          </p:nvPr>
        </p:nvSpPr>
        <p:spPr>
          <a:xfrm>
            <a:off x="406400" y="412467"/>
            <a:ext cx="11383500" cy="997500"/>
          </a:xfrm>
          <a:prstGeom prst="rect">
            <a:avLst/>
          </a:prstGeom>
        </p:spPr>
        <p:txBody>
          <a:bodyPr spcFirstLastPara="1" wrap="square" lIns="121900" tIns="121900" rIns="121900" bIns="121900" anchor="t"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32" name="Google Shape;32;g10c4a0d8a01_0_2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10c4a0d8a01_0_26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sz="4000">
                <a:highlight>
                  <a:schemeClr val="dk1"/>
                </a:highlight>
              </a:defRPr>
            </a:lvl1pPr>
            <a:lvl2pPr lvl="1">
              <a:spcBef>
                <a:spcPts val="0"/>
              </a:spcBef>
              <a:spcAft>
                <a:spcPts val="0"/>
              </a:spcAft>
              <a:buSzPts val="4000"/>
              <a:buNone/>
              <a:defRPr sz="4000">
                <a:highlight>
                  <a:schemeClr val="dk1"/>
                </a:highlight>
              </a:defRPr>
            </a:lvl2pPr>
            <a:lvl3pPr lvl="2">
              <a:spcBef>
                <a:spcPts val="0"/>
              </a:spcBef>
              <a:spcAft>
                <a:spcPts val="0"/>
              </a:spcAft>
              <a:buSzPts val="4000"/>
              <a:buNone/>
              <a:defRPr sz="4000">
                <a:highlight>
                  <a:schemeClr val="dk1"/>
                </a:highlight>
              </a:defRPr>
            </a:lvl3pPr>
            <a:lvl4pPr lvl="3">
              <a:spcBef>
                <a:spcPts val="0"/>
              </a:spcBef>
              <a:spcAft>
                <a:spcPts val="0"/>
              </a:spcAft>
              <a:buSzPts val="4000"/>
              <a:buNone/>
              <a:defRPr sz="4000">
                <a:highlight>
                  <a:schemeClr val="dk1"/>
                </a:highlight>
              </a:defRPr>
            </a:lvl4pPr>
            <a:lvl5pPr lvl="4">
              <a:spcBef>
                <a:spcPts val="0"/>
              </a:spcBef>
              <a:spcAft>
                <a:spcPts val="0"/>
              </a:spcAft>
              <a:buSzPts val="4000"/>
              <a:buNone/>
              <a:defRPr sz="4000">
                <a:highlight>
                  <a:schemeClr val="dk1"/>
                </a:highlight>
              </a:defRPr>
            </a:lvl5pPr>
            <a:lvl6pPr lvl="5">
              <a:spcBef>
                <a:spcPts val="0"/>
              </a:spcBef>
              <a:spcAft>
                <a:spcPts val="0"/>
              </a:spcAft>
              <a:buSzPts val="4000"/>
              <a:buNone/>
              <a:defRPr sz="4000">
                <a:highlight>
                  <a:schemeClr val="dk1"/>
                </a:highlight>
              </a:defRPr>
            </a:lvl6pPr>
            <a:lvl7pPr lvl="6">
              <a:spcBef>
                <a:spcPts val="0"/>
              </a:spcBef>
              <a:spcAft>
                <a:spcPts val="0"/>
              </a:spcAft>
              <a:buSzPts val="4000"/>
              <a:buNone/>
              <a:defRPr sz="4000">
                <a:highlight>
                  <a:schemeClr val="dk1"/>
                </a:highlight>
              </a:defRPr>
            </a:lvl7pPr>
            <a:lvl8pPr lvl="7">
              <a:spcBef>
                <a:spcPts val="0"/>
              </a:spcBef>
              <a:spcAft>
                <a:spcPts val="0"/>
              </a:spcAft>
              <a:buSzPts val="4000"/>
              <a:buNone/>
              <a:defRPr sz="4000">
                <a:highlight>
                  <a:schemeClr val="dk1"/>
                </a:highlight>
              </a:defRPr>
            </a:lvl8pPr>
            <a:lvl9pPr lvl="8">
              <a:spcBef>
                <a:spcPts val="0"/>
              </a:spcBef>
              <a:spcAft>
                <a:spcPts val="0"/>
              </a:spcAft>
              <a:buSzPts val="4000"/>
              <a:buNone/>
              <a:defRPr sz="4000">
                <a:highlight>
                  <a:schemeClr val="dk1"/>
                </a:highlight>
              </a:defRPr>
            </a:lvl9pPr>
          </a:lstStyle>
          <a:p>
            <a:endParaRPr/>
          </a:p>
        </p:txBody>
      </p:sp>
      <p:sp>
        <p:nvSpPr>
          <p:cNvPr id="35" name="Google Shape;35;g10c4a0d8a01_0_26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g10c4a0d8a01_0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7"/>
        <p:cNvGrpSpPr/>
        <p:nvPr/>
      </p:nvGrpSpPr>
      <p:grpSpPr>
        <a:xfrm>
          <a:off x="0" y="0"/>
          <a:ext cx="0" cy="0"/>
          <a:chOff x="0" y="0"/>
          <a:chExt cx="0" cy="0"/>
        </a:xfrm>
      </p:grpSpPr>
      <p:sp>
        <p:nvSpPr>
          <p:cNvPr id="38" name="Google Shape;38;g10c4a0d8a01_0_273"/>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endParaRPr/>
          </a:p>
        </p:txBody>
      </p:sp>
      <p:sp>
        <p:nvSpPr>
          <p:cNvPr id="39" name="Google Shape;39;g10c4a0d8a01_0_2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10c4a0d8a01_0_276"/>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2" name="Google Shape;42;g10c4a0d8a01_0_276"/>
          <p:cNvCxnSpPr/>
          <p:nvPr/>
        </p:nvCxnSpPr>
        <p:spPr>
          <a:xfrm>
            <a:off x="6706233" y="5994000"/>
            <a:ext cx="624300" cy="0"/>
          </a:xfrm>
          <a:prstGeom prst="straightConnector1">
            <a:avLst/>
          </a:prstGeom>
          <a:noFill/>
          <a:ln w="28575" cap="flat" cmpd="sng">
            <a:solidFill>
              <a:schemeClr val="lt1"/>
            </a:solidFill>
            <a:prstDash val="solid"/>
            <a:round/>
            <a:headEnd type="none" w="sm" len="sm"/>
            <a:tailEnd type="none" w="sm" len="sm"/>
          </a:ln>
        </p:spPr>
      </p:cxnSp>
      <p:sp>
        <p:nvSpPr>
          <p:cNvPr id="43" name="Google Shape;43;g10c4a0d8a01_0_276"/>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44" name="Google Shape;44;g10c4a0d8a01_0_276"/>
          <p:cNvSpPr txBox="1">
            <a:spLocks noGrp="1"/>
          </p:cNvSpPr>
          <p:nvPr>
            <p:ph type="subTitle" idx="1"/>
          </p:nvPr>
        </p:nvSpPr>
        <p:spPr>
          <a:xfrm>
            <a:off x="354000" y="3793630"/>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5" name="Google Shape;45;g10c4a0d8a01_0_27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accent1"/>
              </a:buClr>
              <a:buSzPts val="2400"/>
              <a:buChar char="●"/>
              <a:defRPr>
                <a:solidFill>
                  <a:schemeClr val="accent1"/>
                </a:solidFill>
                <a:highlight>
                  <a:schemeClr val="lt1"/>
                </a:highlight>
              </a:defRPr>
            </a:lvl1pPr>
            <a:lvl2pPr marL="914400" lvl="1" indent="-349250">
              <a:spcBef>
                <a:spcPts val="0"/>
              </a:spcBef>
              <a:spcAft>
                <a:spcPts val="0"/>
              </a:spcAft>
              <a:buClr>
                <a:schemeClr val="accent1"/>
              </a:buClr>
              <a:buSzPts val="1900"/>
              <a:buChar char="○"/>
              <a:defRPr>
                <a:solidFill>
                  <a:schemeClr val="accent1"/>
                </a:solidFill>
                <a:highlight>
                  <a:schemeClr val="lt1"/>
                </a:highlight>
              </a:defRPr>
            </a:lvl2pPr>
            <a:lvl3pPr marL="1371600" lvl="2" indent="-349250">
              <a:spcBef>
                <a:spcPts val="0"/>
              </a:spcBef>
              <a:spcAft>
                <a:spcPts val="0"/>
              </a:spcAft>
              <a:buClr>
                <a:schemeClr val="accent1"/>
              </a:buClr>
              <a:buSzPts val="1900"/>
              <a:buChar char="■"/>
              <a:defRPr>
                <a:solidFill>
                  <a:schemeClr val="accent1"/>
                </a:solidFill>
                <a:highlight>
                  <a:schemeClr val="lt1"/>
                </a:highlight>
              </a:defRPr>
            </a:lvl3pPr>
            <a:lvl4pPr marL="1828800" lvl="3" indent="-349250">
              <a:spcBef>
                <a:spcPts val="0"/>
              </a:spcBef>
              <a:spcAft>
                <a:spcPts val="0"/>
              </a:spcAft>
              <a:buClr>
                <a:schemeClr val="accent1"/>
              </a:buClr>
              <a:buSzPts val="1900"/>
              <a:buChar char="●"/>
              <a:defRPr>
                <a:solidFill>
                  <a:schemeClr val="accent1"/>
                </a:solidFill>
                <a:highlight>
                  <a:schemeClr val="lt1"/>
                </a:highlight>
              </a:defRPr>
            </a:lvl4pPr>
            <a:lvl5pPr marL="2286000" lvl="4" indent="-349250">
              <a:spcBef>
                <a:spcPts val="0"/>
              </a:spcBef>
              <a:spcAft>
                <a:spcPts val="0"/>
              </a:spcAft>
              <a:buClr>
                <a:schemeClr val="accent1"/>
              </a:buClr>
              <a:buSzPts val="1900"/>
              <a:buChar char="○"/>
              <a:defRPr>
                <a:solidFill>
                  <a:schemeClr val="accent1"/>
                </a:solidFill>
                <a:highlight>
                  <a:schemeClr val="lt1"/>
                </a:highlight>
              </a:defRPr>
            </a:lvl5pPr>
            <a:lvl6pPr marL="2743200" lvl="5" indent="-349250">
              <a:spcBef>
                <a:spcPts val="0"/>
              </a:spcBef>
              <a:spcAft>
                <a:spcPts val="0"/>
              </a:spcAft>
              <a:buClr>
                <a:schemeClr val="accent1"/>
              </a:buClr>
              <a:buSzPts val="1900"/>
              <a:buChar char="■"/>
              <a:defRPr>
                <a:solidFill>
                  <a:schemeClr val="accent1"/>
                </a:solidFill>
                <a:highlight>
                  <a:schemeClr val="lt1"/>
                </a:highlight>
              </a:defRPr>
            </a:lvl6pPr>
            <a:lvl7pPr marL="3200400" lvl="6" indent="-349250">
              <a:spcBef>
                <a:spcPts val="0"/>
              </a:spcBef>
              <a:spcAft>
                <a:spcPts val="0"/>
              </a:spcAft>
              <a:buClr>
                <a:schemeClr val="accent1"/>
              </a:buClr>
              <a:buSzPts val="1900"/>
              <a:buChar char="●"/>
              <a:defRPr>
                <a:solidFill>
                  <a:schemeClr val="accent1"/>
                </a:solidFill>
                <a:highlight>
                  <a:schemeClr val="lt1"/>
                </a:highlight>
              </a:defRPr>
            </a:lvl7pPr>
            <a:lvl8pPr marL="3657600" lvl="7" indent="-349250">
              <a:spcBef>
                <a:spcPts val="0"/>
              </a:spcBef>
              <a:spcAft>
                <a:spcPts val="0"/>
              </a:spcAft>
              <a:buClr>
                <a:schemeClr val="accent1"/>
              </a:buClr>
              <a:buSzPts val="1900"/>
              <a:buChar char="○"/>
              <a:defRPr>
                <a:solidFill>
                  <a:schemeClr val="accent1"/>
                </a:solidFill>
                <a:highlight>
                  <a:schemeClr val="lt1"/>
                </a:highlight>
              </a:defRPr>
            </a:lvl8pPr>
            <a:lvl9pPr marL="4114800" lvl="8" indent="-349250">
              <a:spcBef>
                <a:spcPts val="0"/>
              </a:spcBef>
              <a:spcAft>
                <a:spcPts val="0"/>
              </a:spcAft>
              <a:buClr>
                <a:schemeClr val="accent1"/>
              </a:buClr>
              <a:buSzPts val="1900"/>
              <a:buChar char="■"/>
              <a:defRPr>
                <a:solidFill>
                  <a:schemeClr val="accent1"/>
                </a:solidFill>
                <a:highlight>
                  <a:schemeClr val="lt1"/>
                </a:highlight>
              </a:defRPr>
            </a:lvl9pPr>
          </a:lstStyle>
          <a:p>
            <a:endParaRPr/>
          </a:p>
        </p:txBody>
      </p:sp>
      <p:sp>
        <p:nvSpPr>
          <p:cNvPr id="46" name="Google Shape;46;g10c4a0d8a01_0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0c4a0d8a01_0_283"/>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stStyle>
          <a:p>
            <a:endParaRPr/>
          </a:p>
        </p:txBody>
      </p:sp>
      <p:sp>
        <p:nvSpPr>
          <p:cNvPr id="49" name="Google Shape;49;g10c4a0d8a01_0_2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9"/>
        <p:cNvGrpSpPr/>
        <p:nvPr/>
      </p:nvGrpSpPr>
      <p:grpSpPr>
        <a:xfrm>
          <a:off x="0" y="0"/>
          <a:ext cx="0" cy="0"/>
          <a:chOff x="0" y="0"/>
          <a:chExt cx="0" cy="0"/>
        </a:xfrm>
      </p:grpSpPr>
      <p:sp>
        <p:nvSpPr>
          <p:cNvPr id="10" name="Google Shape;10;g10c4a0d8a01_0_245"/>
          <p:cNvSpPr txBox="1">
            <a:spLocks noGrp="1"/>
          </p:cNvSpPr>
          <p:nvPr>
            <p:ph type="title"/>
          </p:nvPr>
        </p:nvSpPr>
        <p:spPr>
          <a:xfrm>
            <a:off x="415600" y="390467"/>
            <a:ext cx="11360700" cy="10680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1pPr>
            <a:lvl2pPr lvl="1">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2pPr>
            <a:lvl3pPr lvl="2">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3pPr>
            <a:lvl4pPr lvl="3">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4pPr>
            <a:lvl5pPr lvl="4">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5pPr>
            <a:lvl6pPr lvl="5">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6pPr>
            <a:lvl7pPr lvl="6">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7pPr>
            <a:lvl8pPr lvl="7">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8pPr>
            <a:lvl9pPr lvl="8">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9pPr>
          </a:lstStyle>
          <a:p>
            <a:endParaRPr/>
          </a:p>
        </p:txBody>
      </p:sp>
      <p:sp>
        <p:nvSpPr>
          <p:cNvPr id="11" name="Google Shape;11;g10c4a0d8a01_0_245"/>
          <p:cNvSpPr txBox="1">
            <a:spLocks noGrp="1"/>
          </p:cNvSpPr>
          <p:nvPr>
            <p:ph type="body" idx="1"/>
          </p:nvPr>
        </p:nvSpPr>
        <p:spPr>
          <a:xfrm>
            <a:off x="415600" y="1638233"/>
            <a:ext cx="11360700" cy="44535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Source Code Pro"/>
              <a:buChar char="●"/>
              <a:defRPr sz="2400">
                <a:solidFill>
                  <a:schemeClr val="dk2"/>
                </a:solidFill>
                <a:latin typeface="Source Code Pro"/>
                <a:ea typeface="Source Code Pro"/>
                <a:cs typeface="Source Code Pro"/>
                <a:sym typeface="Source Code Pro"/>
              </a:defRPr>
            </a:lvl1pPr>
            <a:lvl2pPr marL="914400" lvl="1"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2pPr>
            <a:lvl3pPr marL="1371600" lvl="2"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3pPr>
            <a:lvl4pPr marL="1828800" lvl="3"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4pPr>
            <a:lvl5pPr marL="2286000" lvl="4"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5pPr>
            <a:lvl6pPr marL="2743200" lvl="5"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6pPr>
            <a:lvl7pPr marL="3200400" lvl="6"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7pPr>
            <a:lvl8pPr marL="3657600" lvl="7"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8pPr>
            <a:lvl9pPr marL="4114800" lvl="8" indent="-34925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9pPr>
          </a:lstStyle>
          <a:p>
            <a:endParaRPr/>
          </a:p>
        </p:txBody>
      </p:sp>
      <p:sp>
        <p:nvSpPr>
          <p:cNvPr id="12" name="Google Shape;12;g10c4a0d8a01_0_2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Source Code Pro"/>
                <a:ea typeface="Source Code Pro"/>
                <a:cs typeface="Source Code Pro"/>
                <a:sym typeface="Source Code Pro"/>
              </a:defRPr>
            </a:lvl1pPr>
            <a:lvl2pPr lvl="1" algn="r">
              <a:buNone/>
              <a:defRPr sz="1300">
                <a:solidFill>
                  <a:schemeClr val="accent1"/>
                </a:solidFill>
                <a:latin typeface="Source Code Pro"/>
                <a:ea typeface="Source Code Pro"/>
                <a:cs typeface="Source Code Pro"/>
                <a:sym typeface="Source Code Pro"/>
              </a:defRPr>
            </a:lvl2pPr>
            <a:lvl3pPr lvl="2" algn="r">
              <a:buNone/>
              <a:defRPr sz="1300">
                <a:solidFill>
                  <a:schemeClr val="accent1"/>
                </a:solidFill>
                <a:latin typeface="Source Code Pro"/>
                <a:ea typeface="Source Code Pro"/>
                <a:cs typeface="Source Code Pro"/>
                <a:sym typeface="Source Code Pro"/>
              </a:defRPr>
            </a:lvl3pPr>
            <a:lvl4pPr lvl="3" algn="r">
              <a:buNone/>
              <a:defRPr sz="1300">
                <a:solidFill>
                  <a:schemeClr val="accent1"/>
                </a:solidFill>
                <a:latin typeface="Source Code Pro"/>
                <a:ea typeface="Source Code Pro"/>
                <a:cs typeface="Source Code Pro"/>
                <a:sym typeface="Source Code Pro"/>
              </a:defRPr>
            </a:lvl4pPr>
            <a:lvl5pPr lvl="4" algn="r">
              <a:buNone/>
              <a:defRPr sz="1300">
                <a:solidFill>
                  <a:schemeClr val="accent1"/>
                </a:solidFill>
                <a:latin typeface="Source Code Pro"/>
                <a:ea typeface="Source Code Pro"/>
                <a:cs typeface="Source Code Pro"/>
                <a:sym typeface="Source Code Pro"/>
              </a:defRPr>
            </a:lvl5pPr>
            <a:lvl6pPr lvl="5" algn="r">
              <a:buNone/>
              <a:defRPr sz="1300">
                <a:solidFill>
                  <a:schemeClr val="accent1"/>
                </a:solidFill>
                <a:latin typeface="Source Code Pro"/>
                <a:ea typeface="Source Code Pro"/>
                <a:cs typeface="Source Code Pro"/>
                <a:sym typeface="Source Code Pro"/>
              </a:defRPr>
            </a:lvl6pPr>
            <a:lvl7pPr lvl="6" algn="r">
              <a:buNone/>
              <a:defRPr sz="1300">
                <a:solidFill>
                  <a:schemeClr val="accent1"/>
                </a:solidFill>
                <a:latin typeface="Source Code Pro"/>
                <a:ea typeface="Source Code Pro"/>
                <a:cs typeface="Source Code Pro"/>
                <a:sym typeface="Source Code Pro"/>
              </a:defRPr>
            </a:lvl7pPr>
            <a:lvl8pPr lvl="7" algn="r">
              <a:buNone/>
              <a:defRPr sz="1300">
                <a:solidFill>
                  <a:schemeClr val="accent1"/>
                </a:solidFill>
                <a:latin typeface="Source Code Pro"/>
                <a:ea typeface="Source Code Pro"/>
                <a:cs typeface="Source Code Pro"/>
                <a:sym typeface="Source Code Pro"/>
              </a:defRPr>
            </a:lvl8pPr>
            <a:lvl9pPr lvl="8" algn="r">
              <a:buNone/>
              <a:defRPr sz="13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g10c4a0d8a01_0_6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70" name="Google Shape;70;g10c4a0d8a01_0_67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71" name="Google Shape;71;g10c4a0d8a01_0_6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AwfobcEkMi0?si=nXiL1BVMiF-KR-GN" TargetMode="Externa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AE49"/>
        </a:solidFill>
        <a:effectLst/>
      </p:bgPr>
    </p:bg>
    <p:spTree>
      <p:nvGrpSpPr>
        <p:cNvPr id="1" name="Shape 129"/>
        <p:cNvGrpSpPr/>
        <p:nvPr/>
      </p:nvGrpSpPr>
      <p:grpSpPr>
        <a:xfrm>
          <a:off x="0" y="0"/>
          <a:ext cx="0" cy="0"/>
          <a:chOff x="0" y="0"/>
          <a:chExt cx="0" cy="0"/>
        </a:xfrm>
      </p:grpSpPr>
      <p:sp>
        <p:nvSpPr>
          <p:cNvPr id="130" name="Google Shape;130;p1"/>
          <p:cNvSpPr txBox="1">
            <a:spLocks noGrp="1"/>
          </p:cNvSpPr>
          <p:nvPr>
            <p:ph type="ctrTitle"/>
          </p:nvPr>
        </p:nvSpPr>
        <p:spPr>
          <a:xfrm>
            <a:off x="381975" y="1661626"/>
            <a:ext cx="10323000" cy="3211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500"/>
              <a:buFont typeface="Open Sans"/>
              <a:buNone/>
            </a:pPr>
            <a:br>
              <a:rPr lang="en-US" sz="3500" b="1">
                <a:solidFill>
                  <a:schemeClr val="dk1"/>
                </a:solidFill>
                <a:latin typeface="Open Sans"/>
                <a:ea typeface="Open Sans"/>
                <a:cs typeface="Open Sans"/>
                <a:sym typeface="Open Sans"/>
              </a:rPr>
            </a:br>
            <a:br>
              <a:rPr lang="en-US" sz="5600" b="1">
                <a:solidFill>
                  <a:schemeClr val="dk1"/>
                </a:solidFill>
                <a:latin typeface="Open Sans"/>
                <a:ea typeface="Open Sans"/>
                <a:cs typeface="Open Sans"/>
                <a:sym typeface="Open Sans"/>
              </a:rPr>
            </a:br>
            <a:r>
              <a:rPr lang="en-US" sz="5600" b="1">
                <a:latin typeface="Open Sans"/>
                <a:ea typeface="Open Sans"/>
                <a:cs typeface="Open Sans"/>
                <a:sym typeface="Open Sans"/>
              </a:rPr>
              <a:t>Rural Cultural Competence</a:t>
            </a:r>
            <a:br>
              <a:rPr lang="en-US" sz="5600">
                <a:latin typeface="Open Sans"/>
                <a:ea typeface="Open Sans"/>
                <a:cs typeface="Open Sans"/>
                <a:sym typeface="Open Sans"/>
              </a:rPr>
            </a:br>
            <a:r>
              <a:rPr lang="en-US" sz="2400">
                <a:latin typeface="Open Sans"/>
                <a:ea typeface="Open Sans"/>
                <a:cs typeface="Open Sans"/>
                <a:sym typeface="Open Sans"/>
              </a:rPr>
              <a:t>Presented at the NYS Association of Rural Health Symposium September 19, 2024</a:t>
            </a:r>
            <a:br>
              <a:rPr lang="en-US" sz="5600">
                <a:solidFill>
                  <a:schemeClr val="dk1"/>
                </a:solidFill>
                <a:latin typeface="Open Sans"/>
                <a:ea typeface="Open Sans"/>
                <a:cs typeface="Open Sans"/>
                <a:sym typeface="Open Sans"/>
              </a:rPr>
            </a:br>
            <a:endParaRPr sz="5600">
              <a:solidFill>
                <a:schemeClr val="dk1"/>
              </a:solidFill>
              <a:latin typeface="Open Sans"/>
              <a:ea typeface="Open Sans"/>
              <a:cs typeface="Open Sans"/>
              <a:sym typeface="Open Sans"/>
            </a:endParaRPr>
          </a:p>
        </p:txBody>
      </p:sp>
      <p:sp>
        <p:nvSpPr>
          <p:cNvPr id="131" name="Google Shape;131;p1"/>
          <p:cNvSpPr txBox="1">
            <a:spLocks noGrp="1"/>
          </p:cNvSpPr>
          <p:nvPr>
            <p:ph type="subTitle" idx="1"/>
          </p:nvPr>
        </p:nvSpPr>
        <p:spPr>
          <a:xfrm>
            <a:off x="155401" y="4744050"/>
            <a:ext cx="7624200" cy="1872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1440"/>
              <a:buNone/>
            </a:pPr>
            <a:r>
              <a:rPr lang="en-US">
                <a:latin typeface="Open Sans"/>
                <a:ea typeface="Open Sans"/>
                <a:cs typeface="Open Sans"/>
                <a:sym typeface="Open Sans"/>
              </a:rPr>
              <a:t>Mary Maruscak 							</a:t>
            </a:r>
            <a:br>
              <a:rPr lang="en-US">
                <a:latin typeface="Open Sans"/>
                <a:ea typeface="Open Sans"/>
                <a:cs typeface="Open Sans"/>
                <a:sym typeface="Open Sans"/>
              </a:rPr>
            </a:br>
            <a:r>
              <a:rPr lang="en-US">
                <a:latin typeface="Open Sans"/>
                <a:ea typeface="Open Sans"/>
                <a:cs typeface="Open Sans"/>
                <a:sym typeface="Open Sans"/>
              </a:rPr>
              <a:t>Director, Community Health Education</a:t>
            </a:r>
            <a:br>
              <a:rPr lang="en-US">
                <a:latin typeface="Open Sans"/>
                <a:ea typeface="Open Sans"/>
                <a:cs typeface="Open Sans"/>
                <a:sym typeface="Open Sans"/>
              </a:rPr>
            </a:br>
            <a:r>
              <a:rPr lang="en-US" sz="2300">
                <a:latin typeface="Open Sans"/>
                <a:ea typeface="Open Sans"/>
                <a:cs typeface="Open Sans"/>
                <a:sym typeface="Open Sans"/>
              </a:rPr>
              <a:t>Rural Health Network of South Central New York</a:t>
            </a:r>
            <a:br>
              <a:rPr lang="en-US">
                <a:latin typeface="Open Sans"/>
                <a:ea typeface="Open Sans"/>
                <a:cs typeface="Open Sans"/>
                <a:sym typeface="Open Sans"/>
              </a:rPr>
            </a:br>
            <a:r>
              <a:rPr lang="en-US">
                <a:latin typeface="Open Sans"/>
                <a:ea typeface="Open Sans"/>
                <a:cs typeface="Open Sans"/>
                <a:sym typeface="Open Sans"/>
              </a:rPr>
              <a:t>mmaruscak@rhnscny.org</a:t>
            </a:r>
            <a:endParaRPr/>
          </a:p>
        </p:txBody>
      </p:sp>
      <p:pic>
        <p:nvPicPr>
          <p:cNvPr id="132" name="Google Shape;132;p1"/>
          <p:cNvPicPr preferRelativeResize="0"/>
          <p:nvPr/>
        </p:nvPicPr>
        <p:blipFill rotWithShape="1">
          <a:blip r:embed="rId3">
            <a:alphaModFix/>
          </a:blip>
          <a:srcRect/>
          <a:stretch/>
        </p:blipFill>
        <p:spPr>
          <a:xfrm>
            <a:off x="7569850" y="4674810"/>
            <a:ext cx="4391550" cy="2011389"/>
          </a:xfrm>
          <a:prstGeom prst="rect">
            <a:avLst/>
          </a:prstGeom>
          <a:noFill/>
          <a:ln>
            <a:noFill/>
          </a:ln>
        </p:spPr>
      </p:pic>
      <p:sp>
        <p:nvSpPr>
          <p:cNvPr id="133" name="Google Shape;133;p1"/>
          <p:cNvSpPr txBox="1"/>
          <p:nvPr/>
        </p:nvSpPr>
        <p:spPr>
          <a:xfrm>
            <a:off x="389650" y="6526800"/>
            <a:ext cx="31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007b92c56a_1_21"/>
          <p:cNvSpPr txBox="1">
            <a:spLocks noGrp="1"/>
          </p:cNvSpPr>
          <p:nvPr>
            <p:ph type="title"/>
          </p:nvPr>
        </p:nvSpPr>
        <p:spPr>
          <a:xfrm>
            <a:off x="247908" y="294047"/>
            <a:ext cx="15147600" cy="142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1300"/>
              <a:buNone/>
            </a:pPr>
            <a:r>
              <a:rPr lang="en-US" sz="3200">
                <a:latin typeface="Arial"/>
                <a:ea typeface="Arial"/>
                <a:cs typeface="Arial"/>
                <a:sym typeface="Arial"/>
              </a:rPr>
              <a:t>Median Household Income: Metro Vs. Nonmetro</a:t>
            </a:r>
            <a:endParaRPr sz="3200">
              <a:latin typeface="Arial"/>
              <a:ea typeface="Arial"/>
              <a:cs typeface="Arial"/>
              <a:sym typeface="Arial"/>
            </a:endParaRPr>
          </a:p>
        </p:txBody>
      </p:sp>
      <p:sp>
        <p:nvSpPr>
          <p:cNvPr id="236" name="Google Shape;236;g3007b92c56a_1_21"/>
          <p:cNvSpPr txBox="1"/>
          <p:nvPr/>
        </p:nvSpPr>
        <p:spPr>
          <a:xfrm>
            <a:off x="203158" y="5529025"/>
            <a:ext cx="36612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endParaRPr sz="1700" b="1"/>
          </a:p>
        </p:txBody>
      </p:sp>
      <p:sp>
        <p:nvSpPr>
          <p:cNvPr id="237" name="Google Shape;237;g3007b92c56a_1_21"/>
          <p:cNvSpPr txBox="1"/>
          <p:nvPr/>
        </p:nvSpPr>
        <p:spPr>
          <a:xfrm flipH="1">
            <a:off x="4021267" y="5523525"/>
            <a:ext cx="38295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endParaRPr sz="1700" b="1"/>
          </a:p>
        </p:txBody>
      </p:sp>
      <p:sp>
        <p:nvSpPr>
          <p:cNvPr id="238" name="Google Shape;238;g3007b92c56a_1_21"/>
          <p:cNvSpPr txBox="1"/>
          <p:nvPr/>
        </p:nvSpPr>
        <p:spPr>
          <a:xfrm flipH="1">
            <a:off x="8099375" y="5523525"/>
            <a:ext cx="3829500" cy="507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700" b="1"/>
          </a:p>
        </p:txBody>
      </p:sp>
      <p:pic>
        <p:nvPicPr>
          <p:cNvPr id="239" name="Google Shape;239;g3007b92c56a_1_21"/>
          <p:cNvPicPr preferRelativeResize="0"/>
          <p:nvPr/>
        </p:nvPicPr>
        <p:blipFill rotWithShape="1">
          <a:blip r:embed="rId3">
            <a:alphaModFix/>
          </a:blip>
          <a:srcRect/>
          <a:stretch/>
        </p:blipFill>
        <p:spPr>
          <a:xfrm>
            <a:off x="10514015" y="6071211"/>
            <a:ext cx="1469263" cy="457612"/>
          </a:xfrm>
          <a:prstGeom prst="rect">
            <a:avLst/>
          </a:prstGeom>
          <a:noFill/>
          <a:ln>
            <a:noFill/>
          </a:ln>
        </p:spPr>
      </p:pic>
      <p:sp>
        <p:nvSpPr>
          <p:cNvPr id="240" name="Google Shape;240;g3007b92c56a_1_21"/>
          <p:cNvSpPr txBox="1"/>
          <p:nvPr/>
        </p:nvSpPr>
        <p:spPr>
          <a:xfrm>
            <a:off x="457200" y="1337150"/>
            <a:ext cx="10913400" cy="3742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800">
              <a:solidFill>
                <a:srgbClr val="1B1B1B"/>
              </a:solidFill>
            </a:endParaRPr>
          </a:p>
        </p:txBody>
      </p:sp>
      <p:pic>
        <p:nvPicPr>
          <p:cNvPr id="241" name="Google Shape;241;g3007b92c56a_1_21"/>
          <p:cNvPicPr preferRelativeResize="0"/>
          <p:nvPr/>
        </p:nvPicPr>
        <p:blipFill>
          <a:blip r:embed="rId4">
            <a:alphaModFix/>
          </a:blip>
          <a:stretch>
            <a:fillRect/>
          </a:stretch>
        </p:blipFill>
        <p:spPr>
          <a:xfrm>
            <a:off x="97075" y="1270688"/>
            <a:ext cx="5957502" cy="4316625"/>
          </a:xfrm>
          <a:prstGeom prst="rect">
            <a:avLst/>
          </a:prstGeom>
          <a:noFill/>
          <a:ln>
            <a:noFill/>
          </a:ln>
        </p:spPr>
      </p:pic>
      <p:pic>
        <p:nvPicPr>
          <p:cNvPr id="242" name="Google Shape;242;g3007b92c56a_1_21"/>
          <p:cNvPicPr preferRelativeResize="0"/>
          <p:nvPr/>
        </p:nvPicPr>
        <p:blipFill>
          <a:blip r:embed="rId5">
            <a:alphaModFix/>
          </a:blip>
          <a:stretch>
            <a:fillRect/>
          </a:stretch>
        </p:blipFill>
        <p:spPr>
          <a:xfrm>
            <a:off x="5795300" y="1270699"/>
            <a:ext cx="6133576" cy="4507459"/>
          </a:xfrm>
          <a:prstGeom prst="rect">
            <a:avLst/>
          </a:prstGeom>
          <a:noFill/>
          <a:ln>
            <a:noFill/>
          </a:ln>
        </p:spPr>
      </p:pic>
      <p:sp>
        <p:nvSpPr>
          <p:cNvPr id="243" name="Google Shape;243;g3007b92c56a_1_21"/>
          <p:cNvSpPr txBox="1"/>
          <p:nvPr/>
        </p:nvSpPr>
        <p:spPr>
          <a:xfrm>
            <a:off x="11370600" y="1900800"/>
            <a:ext cx="6264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latin typeface="Source Code Pro"/>
                <a:ea typeface="Source Code Pro"/>
                <a:cs typeface="Source Code Pro"/>
                <a:sym typeface="Source Code Pro"/>
              </a:rPr>
              <a:t>$84k</a:t>
            </a:r>
            <a:endParaRPr b="1">
              <a:solidFill>
                <a:srgbClr val="1B1B1B"/>
              </a:solidFill>
              <a:latin typeface="Source Code Pro"/>
              <a:ea typeface="Source Code Pro"/>
              <a:cs typeface="Source Code Pro"/>
              <a:sym typeface="Source Code Pro"/>
            </a:endParaRPr>
          </a:p>
        </p:txBody>
      </p:sp>
      <p:sp>
        <p:nvSpPr>
          <p:cNvPr id="244" name="Google Shape;244;g3007b92c56a_1_21"/>
          <p:cNvSpPr txBox="1"/>
          <p:nvPr/>
        </p:nvSpPr>
        <p:spPr>
          <a:xfrm>
            <a:off x="11424600" y="3123600"/>
            <a:ext cx="767400" cy="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latin typeface="Source Code Pro"/>
                <a:ea typeface="Source Code Pro"/>
                <a:cs typeface="Source Code Pro"/>
                <a:sym typeface="Source Code Pro"/>
              </a:rPr>
              <a:t>$62k</a:t>
            </a:r>
            <a:endParaRPr b="1">
              <a:solidFill>
                <a:srgbClr val="1B1B1B"/>
              </a:solidFill>
              <a:latin typeface="Source Code Pro"/>
              <a:ea typeface="Source Code Pro"/>
              <a:cs typeface="Source Code Pro"/>
              <a:sym typeface="Source Code Pro"/>
            </a:endParaRPr>
          </a:p>
        </p:txBody>
      </p:sp>
      <p:sp>
        <p:nvSpPr>
          <p:cNvPr id="245" name="Google Shape;245;g3007b92c56a_1_21"/>
          <p:cNvSpPr txBox="1"/>
          <p:nvPr/>
        </p:nvSpPr>
        <p:spPr>
          <a:xfrm>
            <a:off x="5577225" y="1900825"/>
            <a:ext cx="767400" cy="6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latin typeface="Source Code Pro"/>
                <a:ea typeface="Source Code Pro"/>
                <a:cs typeface="Source Code Pro"/>
                <a:sym typeface="Source Code Pro"/>
              </a:rPr>
              <a:t>$81k</a:t>
            </a:r>
            <a:endParaRPr b="1">
              <a:solidFill>
                <a:srgbClr val="1B1B1B"/>
              </a:solidFill>
              <a:latin typeface="Source Code Pro"/>
              <a:ea typeface="Source Code Pro"/>
              <a:cs typeface="Source Code Pro"/>
              <a:sym typeface="Source Code Pro"/>
            </a:endParaRPr>
          </a:p>
        </p:txBody>
      </p:sp>
      <p:sp>
        <p:nvSpPr>
          <p:cNvPr id="246" name="Google Shape;246;g3007b92c56a_1_21"/>
          <p:cNvSpPr txBox="1"/>
          <p:nvPr/>
        </p:nvSpPr>
        <p:spPr>
          <a:xfrm>
            <a:off x="5577225" y="2887250"/>
            <a:ext cx="7674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latin typeface="Source Code Pro"/>
                <a:ea typeface="Source Code Pro"/>
                <a:cs typeface="Source Code Pro"/>
                <a:sym typeface="Source Code Pro"/>
              </a:rPr>
              <a:t>$59k</a:t>
            </a:r>
            <a:endParaRPr b="1">
              <a:solidFill>
                <a:srgbClr val="1B1B1B"/>
              </a:solidFill>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09901d73a3_0_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Arial"/>
                <a:ea typeface="Arial"/>
                <a:cs typeface="Arial"/>
                <a:sym typeface="Arial"/>
              </a:rPr>
              <a:t>Chronic Conditions </a:t>
            </a:r>
            <a:endParaRPr>
              <a:latin typeface="Arial"/>
              <a:ea typeface="Arial"/>
              <a:cs typeface="Arial"/>
              <a:sym typeface="Arial"/>
            </a:endParaRPr>
          </a:p>
        </p:txBody>
      </p:sp>
      <p:sp>
        <p:nvSpPr>
          <p:cNvPr id="253" name="Google Shape;253;g109901d73a3_0_24"/>
          <p:cNvSpPr txBox="1"/>
          <p:nvPr/>
        </p:nvSpPr>
        <p:spPr>
          <a:xfrm>
            <a:off x="5876125" y="2824775"/>
            <a:ext cx="870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254" name="Google Shape;254;g109901d73a3_0_24"/>
          <p:cNvPicPr preferRelativeResize="0"/>
          <p:nvPr/>
        </p:nvPicPr>
        <p:blipFill rotWithShape="1">
          <a:blip r:embed="rId3">
            <a:alphaModFix/>
          </a:blip>
          <a:srcRect/>
          <a:stretch/>
        </p:blipFill>
        <p:spPr>
          <a:xfrm>
            <a:off x="10551340" y="6327836"/>
            <a:ext cx="1469263" cy="457612"/>
          </a:xfrm>
          <a:prstGeom prst="rect">
            <a:avLst/>
          </a:prstGeom>
          <a:noFill/>
          <a:ln>
            <a:noFill/>
          </a:ln>
        </p:spPr>
      </p:pic>
      <p:pic>
        <p:nvPicPr>
          <p:cNvPr id="255" name="Google Shape;255;g109901d73a3_0_24"/>
          <p:cNvPicPr preferRelativeResize="0"/>
          <p:nvPr/>
        </p:nvPicPr>
        <p:blipFill>
          <a:blip r:embed="rId4">
            <a:alphaModFix/>
          </a:blip>
          <a:stretch>
            <a:fillRect/>
          </a:stretch>
        </p:blipFill>
        <p:spPr>
          <a:xfrm>
            <a:off x="152400" y="1282325"/>
            <a:ext cx="6270324" cy="4931351"/>
          </a:xfrm>
          <a:prstGeom prst="rect">
            <a:avLst/>
          </a:prstGeom>
          <a:noFill/>
          <a:ln>
            <a:noFill/>
          </a:ln>
        </p:spPr>
      </p:pic>
      <p:sp>
        <p:nvSpPr>
          <p:cNvPr id="256" name="Google Shape;256;g109901d73a3_0_24"/>
          <p:cNvSpPr txBox="1"/>
          <p:nvPr/>
        </p:nvSpPr>
        <p:spPr>
          <a:xfrm>
            <a:off x="5876125" y="1853850"/>
            <a:ext cx="8298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rPr>
              <a:t>10.6%</a:t>
            </a:r>
            <a:endParaRPr b="1">
              <a:solidFill>
                <a:srgbClr val="1B1B1B"/>
              </a:solidFill>
            </a:endParaRPr>
          </a:p>
        </p:txBody>
      </p:sp>
      <p:sp>
        <p:nvSpPr>
          <p:cNvPr id="257" name="Google Shape;257;g109901d73a3_0_24"/>
          <p:cNvSpPr txBox="1"/>
          <p:nvPr/>
        </p:nvSpPr>
        <p:spPr>
          <a:xfrm>
            <a:off x="5954425" y="2182650"/>
            <a:ext cx="6732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1B1B1B"/>
                </a:solidFill>
              </a:rPr>
              <a:t>9.9%</a:t>
            </a:r>
            <a:endParaRPr b="1">
              <a:solidFill>
                <a:srgbClr val="1B1B1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09901d73a3_0_12"/>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Arial"/>
                <a:ea typeface="Arial"/>
                <a:cs typeface="Arial"/>
                <a:sym typeface="Arial"/>
              </a:rPr>
              <a:t>Aging in Rural Places</a:t>
            </a:r>
            <a:endParaRPr>
              <a:latin typeface="Arial"/>
              <a:ea typeface="Arial"/>
              <a:cs typeface="Arial"/>
              <a:sym typeface="Arial"/>
            </a:endParaRPr>
          </a:p>
        </p:txBody>
      </p:sp>
      <p:graphicFrame>
        <p:nvGraphicFramePr>
          <p:cNvPr id="264" name="Google Shape;264;g109901d73a3_0_12"/>
          <p:cNvGraphicFramePr/>
          <p:nvPr/>
        </p:nvGraphicFramePr>
        <p:xfrm>
          <a:off x="6890425" y="2869100"/>
          <a:ext cx="3000000" cy="3000000"/>
        </p:xfrm>
        <a:graphic>
          <a:graphicData uri="http://schemas.openxmlformats.org/drawingml/2006/table">
            <a:tbl>
              <a:tblPr>
                <a:noFill/>
                <a:tableStyleId>{08A03145-AB86-4167-8D6E-8ACFEFF254D5}</a:tableStyleId>
              </a:tblPr>
              <a:tblGrid>
                <a:gridCol w="1769400">
                  <a:extLst>
                    <a:ext uri="{9D8B030D-6E8A-4147-A177-3AD203B41FA5}">
                      <a16:colId xmlns:a16="http://schemas.microsoft.com/office/drawing/2014/main" val="20000"/>
                    </a:ext>
                  </a:extLst>
                </a:gridCol>
                <a:gridCol w="3366025">
                  <a:extLst>
                    <a:ext uri="{9D8B030D-6E8A-4147-A177-3AD203B41FA5}">
                      <a16:colId xmlns:a16="http://schemas.microsoft.com/office/drawing/2014/main" val="20001"/>
                    </a:ext>
                  </a:extLst>
                </a:gridCol>
              </a:tblGrid>
              <a:tr h="658475">
                <a:tc>
                  <a:txBody>
                    <a:bodyPr/>
                    <a:lstStyle/>
                    <a:p>
                      <a:pPr marL="0" lvl="0" indent="0" algn="l" rtl="0">
                        <a:spcBef>
                          <a:spcPts val="0"/>
                        </a:spcBef>
                        <a:spcAft>
                          <a:spcPts val="0"/>
                        </a:spcAft>
                        <a:buNone/>
                      </a:pPr>
                      <a:r>
                        <a:rPr lang="en-US" sz="2100" b="1">
                          <a:solidFill>
                            <a:srgbClr val="FFFFFF"/>
                          </a:solidFill>
                          <a:latin typeface="Open Sans"/>
                          <a:ea typeface="Open Sans"/>
                          <a:cs typeface="Open Sans"/>
                          <a:sym typeface="Open Sans"/>
                        </a:rPr>
                        <a:t>Southern Tier County Type</a:t>
                      </a:r>
                      <a:endParaRPr sz="2100" b="1">
                        <a:solidFill>
                          <a:srgbClr val="FFFFFF"/>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52A01E"/>
                    </a:solidFill>
                  </a:tcPr>
                </a:tc>
                <a:tc>
                  <a:txBody>
                    <a:bodyPr/>
                    <a:lstStyle/>
                    <a:p>
                      <a:pPr marL="0" lvl="0" indent="0" algn="l" rtl="0">
                        <a:spcBef>
                          <a:spcPts val="0"/>
                        </a:spcBef>
                        <a:spcAft>
                          <a:spcPts val="0"/>
                        </a:spcAft>
                        <a:buNone/>
                      </a:pPr>
                      <a:r>
                        <a:rPr lang="en-US" sz="2100" b="1">
                          <a:solidFill>
                            <a:srgbClr val="FFFFFF"/>
                          </a:solidFill>
                          <a:latin typeface="Open Sans"/>
                          <a:ea typeface="Open Sans"/>
                          <a:cs typeface="Open Sans"/>
                          <a:sym typeface="Open Sans"/>
                        </a:rPr>
                        <a:t>Average of County Median Age, 2019</a:t>
                      </a:r>
                      <a:endParaRPr sz="2100">
                        <a:solidFill>
                          <a:srgbClr val="FFFFFF"/>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52A01E"/>
                    </a:solidFill>
                  </a:tcPr>
                </a:tc>
                <a:extLst>
                  <a:ext uri="{0D108BD9-81ED-4DB2-BD59-A6C34878D82A}">
                    <a16:rowId xmlns:a16="http://schemas.microsoft.com/office/drawing/2014/main" val="10000"/>
                  </a:ext>
                </a:extLst>
              </a:tr>
              <a:tr h="658475">
                <a:tc>
                  <a:txBody>
                    <a:bodyPr/>
                    <a:lstStyle/>
                    <a:p>
                      <a:pPr marL="0" lvl="0" indent="0" algn="l" rtl="0">
                        <a:spcBef>
                          <a:spcPts val="0"/>
                        </a:spcBef>
                        <a:spcAft>
                          <a:spcPts val="0"/>
                        </a:spcAft>
                        <a:buNone/>
                      </a:pPr>
                      <a:r>
                        <a:rPr lang="en-US" sz="2100" b="1">
                          <a:solidFill>
                            <a:schemeClr val="lt1"/>
                          </a:solidFill>
                          <a:latin typeface="Open Sans"/>
                          <a:ea typeface="Open Sans"/>
                          <a:cs typeface="Open Sans"/>
                          <a:sym typeface="Open Sans"/>
                        </a:rPr>
                        <a:t>Metro</a:t>
                      </a:r>
                      <a:endParaRPr sz="2100" b="1">
                        <a:solidFill>
                          <a:schemeClr val="lt1"/>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en-US" sz="2100" b="1">
                          <a:solidFill>
                            <a:schemeClr val="lt1"/>
                          </a:solidFill>
                          <a:latin typeface="Open Sans"/>
                          <a:ea typeface="Open Sans"/>
                          <a:cs typeface="Open Sans"/>
                          <a:sym typeface="Open Sans"/>
                        </a:rPr>
                        <a:t>39.4</a:t>
                      </a:r>
                      <a:endParaRPr sz="2100" b="1">
                        <a:solidFill>
                          <a:schemeClr val="lt1"/>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4A86E8"/>
                    </a:solidFill>
                  </a:tcPr>
                </a:tc>
                <a:extLst>
                  <a:ext uri="{0D108BD9-81ED-4DB2-BD59-A6C34878D82A}">
                    <a16:rowId xmlns:a16="http://schemas.microsoft.com/office/drawing/2014/main" val="10001"/>
                  </a:ext>
                </a:extLst>
              </a:tr>
              <a:tr h="658475">
                <a:tc>
                  <a:txBody>
                    <a:bodyPr/>
                    <a:lstStyle/>
                    <a:p>
                      <a:pPr marL="0" lvl="0" indent="0" algn="l" rtl="0">
                        <a:spcBef>
                          <a:spcPts val="0"/>
                        </a:spcBef>
                        <a:spcAft>
                          <a:spcPts val="0"/>
                        </a:spcAft>
                        <a:buNone/>
                      </a:pPr>
                      <a:r>
                        <a:rPr lang="en-US" sz="2100" b="1">
                          <a:solidFill>
                            <a:schemeClr val="lt1"/>
                          </a:solidFill>
                          <a:latin typeface="Open Sans"/>
                          <a:ea typeface="Open Sans"/>
                          <a:cs typeface="Open Sans"/>
                          <a:sym typeface="Open Sans"/>
                        </a:rPr>
                        <a:t>Non-metro</a:t>
                      </a:r>
                      <a:endParaRPr sz="2100" b="1">
                        <a:solidFill>
                          <a:schemeClr val="lt1"/>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en-US" sz="2100" b="1">
                          <a:solidFill>
                            <a:schemeClr val="lt1"/>
                          </a:solidFill>
                          <a:latin typeface="Open Sans"/>
                          <a:ea typeface="Open Sans"/>
                          <a:cs typeface="Open Sans"/>
                          <a:sym typeface="Open Sans"/>
                        </a:rPr>
                        <a:t>43.61</a:t>
                      </a:r>
                      <a:endParaRPr sz="2100" b="1">
                        <a:solidFill>
                          <a:schemeClr val="lt1"/>
                        </a:solidFill>
                        <a:latin typeface="Open Sans"/>
                        <a:ea typeface="Open Sans"/>
                        <a:cs typeface="Open Sans"/>
                        <a:sym typeface="Open Sans"/>
                      </a:endParaRPr>
                    </a:p>
                  </a:txBody>
                  <a:tcPr marL="63500" marR="63500" marT="63500" marB="63500">
                    <a:lnL w="12700" cap="flat" cmpd="sng">
                      <a:solidFill>
                        <a:srgbClr val="23AE49"/>
                      </a:solidFill>
                      <a:prstDash val="solid"/>
                      <a:round/>
                      <a:headEnd type="none" w="sm" len="sm"/>
                      <a:tailEnd type="none" w="sm" len="sm"/>
                    </a:lnL>
                    <a:lnR w="12700" cap="flat" cmpd="sng">
                      <a:solidFill>
                        <a:srgbClr val="23AE49"/>
                      </a:solidFill>
                      <a:prstDash val="solid"/>
                      <a:round/>
                      <a:headEnd type="none" w="sm" len="sm"/>
                      <a:tailEnd type="none" w="sm" len="sm"/>
                    </a:lnR>
                    <a:lnT w="12700" cap="flat" cmpd="sng">
                      <a:solidFill>
                        <a:srgbClr val="23AE49"/>
                      </a:solidFill>
                      <a:prstDash val="solid"/>
                      <a:round/>
                      <a:headEnd type="none" w="sm" len="sm"/>
                      <a:tailEnd type="none" w="sm" len="sm"/>
                    </a:lnT>
                    <a:lnB w="12700" cap="flat" cmpd="sng">
                      <a:solidFill>
                        <a:srgbClr val="23AE49"/>
                      </a:solidFill>
                      <a:prstDash val="solid"/>
                      <a:round/>
                      <a:headEnd type="none" w="sm" len="sm"/>
                      <a:tailEnd type="none" w="sm" len="sm"/>
                    </a:lnB>
                    <a:solidFill>
                      <a:srgbClr val="4A86E8"/>
                    </a:solidFill>
                  </a:tcPr>
                </a:tc>
                <a:extLst>
                  <a:ext uri="{0D108BD9-81ED-4DB2-BD59-A6C34878D82A}">
                    <a16:rowId xmlns:a16="http://schemas.microsoft.com/office/drawing/2014/main" val="10002"/>
                  </a:ext>
                </a:extLst>
              </a:tr>
            </a:tbl>
          </a:graphicData>
        </a:graphic>
      </p:graphicFrame>
      <p:pic>
        <p:nvPicPr>
          <p:cNvPr id="265" name="Google Shape;265;g109901d73a3_0_12"/>
          <p:cNvPicPr preferRelativeResize="0"/>
          <p:nvPr/>
        </p:nvPicPr>
        <p:blipFill rotWithShape="1">
          <a:blip r:embed="rId3">
            <a:alphaModFix/>
          </a:blip>
          <a:srcRect/>
          <a:stretch/>
        </p:blipFill>
        <p:spPr>
          <a:xfrm>
            <a:off x="181275" y="1384175"/>
            <a:ext cx="6616300" cy="5135450"/>
          </a:xfrm>
          <a:prstGeom prst="rect">
            <a:avLst/>
          </a:prstGeom>
          <a:noFill/>
          <a:ln>
            <a:noFill/>
          </a:ln>
        </p:spPr>
      </p:pic>
      <p:pic>
        <p:nvPicPr>
          <p:cNvPr id="266" name="Google Shape;266;g109901d73a3_0_12"/>
          <p:cNvPicPr preferRelativeResize="0"/>
          <p:nvPr/>
        </p:nvPicPr>
        <p:blipFill rotWithShape="1">
          <a:blip r:embed="rId4">
            <a:alphaModFix/>
          </a:blip>
          <a:srcRect/>
          <a:stretch/>
        </p:blipFill>
        <p:spPr>
          <a:xfrm>
            <a:off x="10514015" y="6071211"/>
            <a:ext cx="1469263" cy="457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007b92c56a_1_6"/>
          <p:cNvSpPr txBox="1">
            <a:spLocks noGrp="1"/>
          </p:cNvSpPr>
          <p:nvPr>
            <p:ph type="title"/>
          </p:nvPr>
        </p:nvSpPr>
        <p:spPr>
          <a:xfrm>
            <a:off x="247908" y="294047"/>
            <a:ext cx="15147600" cy="142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1300"/>
              <a:buNone/>
            </a:pPr>
            <a:r>
              <a:rPr lang="en-US" sz="3200">
                <a:latin typeface="Arial"/>
                <a:ea typeface="Arial"/>
                <a:cs typeface="Arial"/>
                <a:sym typeface="Arial"/>
              </a:rPr>
              <a:t>Overview of Rural Determinants of Health - New York State</a:t>
            </a:r>
            <a:endParaRPr sz="3200">
              <a:latin typeface="Arial"/>
              <a:ea typeface="Arial"/>
              <a:cs typeface="Arial"/>
              <a:sym typeface="Arial"/>
            </a:endParaRPr>
          </a:p>
        </p:txBody>
      </p:sp>
      <p:pic>
        <p:nvPicPr>
          <p:cNvPr id="272" name="Google Shape;272;g3007b92c56a_1_6"/>
          <p:cNvPicPr preferRelativeResize="0"/>
          <p:nvPr/>
        </p:nvPicPr>
        <p:blipFill>
          <a:blip r:embed="rId3">
            <a:alphaModFix/>
          </a:blip>
          <a:stretch>
            <a:fillRect/>
          </a:stretch>
        </p:blipFill>
        <p:spPr>
          <a:xfrm>
            <a:off x="203200" y="1176417"/>
            <a:ext cx="3661100" cy="4347100"/>
          </a:xfrm>
          <a:prstGeom prst="rect">
            <a:avLst/>
          </a:prstGeom>
          <a:noFill/>
          <a:ln>
            <a:noFill/>
          </a:ln>
        </p:spPr>
      </p:pic>
      <p:pic>
        <p:nvPicPr>
          <p:cNvPr id="273" name="Google Shape;273;g3007b92c56a_1_6"/>
          <p:cNvPicPr preferRelativeResize="0"/>
          <p:nvPr/>
        </p:nvPicPr>
        <p:blipFill>
          <a:blip r:embed="rId4">
            <a:alphaModFix/>
          </a:blip>
          <a:stretch>
            <a:fillRect/>
          </a:stretch>
        </p:blipFill>
        <p:spPr>
          <a:xfrm>
            <a:off x="247900" y="2049600"/>
            <a:ext cx="3524775" cy="3393625"/>
          </a:xfrm>
          <a:prstGeom prst="rect">
            <a:avLst/>
          </a:prstGeom>
          <a:noFill/>
          <a:ln>
            <a:noFill/>
          </a:ln>
        </p:spPr>
      </p:pic>
      <p:pic>
        <p:nvPicPr>
          <p:cNvPr id="274" name="Google Shape;274;g3007b92c56a_1_6"/>
          <p:cNvPicPr preferRelativeResize="0"/>
          <p:nvPr/>
        </p:nvPicPr>
        <p:blipFill>
          <a:blip r:embed="rId5">
            <a:alphaModFix/>
          </a:blip>
          <a:stretch>
            <a:fillRect/>
          </a:stretch>
        </p:blipFill>
        <p:spPr>
          <a:xfrm>
            <a:off x="3975421" y="1170946"/>
            <a:ext cx="3829567" cy="4358067"/>
          </a:xfrm>
          <a:prstGeom prst="rect">
            <a:avLst/>
          </a:prstGeom>
          <a:noFill/>
          <a:ln>
            <a:noFill/>
          </a:ln>
        </p:spPr>
      </p:pic>
      <p:pic>
        <p:nvPicPr>
          <p:cNvPr id="275" name="Google Shape;275;g3007b92c56a_1_6"/>
          <p:cNvPicPr preferRelativeResize="0"/>
          <p:nvPr/>
        </p:nvPicPr>
        <p:blipFill>
          <a:blip r:embed="rId6">
            <a:alphaModFix/>
          </a:blip>
          <a:stretch>
            <a:fillRect/>
          </a:stretch>
        </p:blipFill>
        <p:spPr>
          <a:xfrm>
            <a:off x="4059663" y="2049612"/>
            <a:ext cx="3661100" cy="3393625"/>
          </a:xfrm>
          <a:prstGeom prst="rect">
            <a:avLst/>
          </a:prstGeom>
          <a:noFill/>
          <a:ln>
            <a:noFill/>
          </a:ln>
        </p:spPr>
      </p:pic>
      <p:pic>
        <p:nvPicPr>
          <p:cNvPr id="276" name="Google Shape;276;g3007b92c56a_1_6"/>
          <p:cNvPicPr preferRelativeResize="0"/>
          <p:nvPr/>
        </p:nvPicPr>
        <p:blipFill>
          <a:blip r:embed="rId7">
            <a:alphaModFix/>
          </a:blip>
          <a:stretch>
            <a:fillRect/>
          </a:stretch>
        </p:blipFill>
        <p:spPr>
          <a:xfrm>
            <a:off x="8007758" y="1176429"/>
            <a:ext cx="3934799" cy="4347100"/>
          </a:xfrm>
          <a:prstGeom prst="rect">
            <a:avLst/>
          </a:prstGeom>
          <a:noFill/>
          <a:ln>
            <a:noFill/>
          </a:ln>
        </p:spPr>
      </p:pic>
      <p:pic>
        <p:nvPicPr>
          <p:cNvPr id="277" name="Google Shape;277;g3007b92c56a_1_6"/>
          <p:cNvPicPr preferRelativeResize="0"/>
          <p:nvPr/>
        </p:nvPicPr>
        <p:blipFill>
          <a:blip r:embed="rId8">
            <a:alphaModFix/>
          </a:blip>
          <a:stretch>
            <a:fillRect/>
          </a:stretch>
        </p:blipFill>
        <p:spPr>
          <a:xfrm>
            <a:off x="8127875" y="2009112"/>
            <a:ext cx="3677025" cy="3474650"/>
          </a:xfrm>
          <a:prstGeom prst="rect">
            <a:avLst/>
          </a:prstGeom>
          <a:noFill/>
          <a:ln w="9525" cap="flat" cmpd="sng">
            <a:solidFill>
              <a:srgbClr val="3F7818"/>
            </a:solidFill>
            <a:prstDash val="solid"/>
            <a:round/>
            <a:headEnd type="none" w="sm" len="sm"/>
            <a:tailEnd type="none" w="sm" len="sm"/>
          </a:ln>
        </p:spPr>
      </p:pic>
      <p:sp>
        <p:nvSpPr>
          <p:cNvPr id="278" name="Google Shape;278;g3007b92c56a_1_6"/>
          <p:cNvSpPr txBox="1"/>
          <p:nvPr/>
        </p:nvSpPr>
        <p:spPr>
          <a:xfrm>
            <a:off x="203158" y="5529025"/>
            <a:ext cx="3661200" cy="7695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700" b="1"/>
              <a:t>Median Household Income (2017)</a:t>
            </a:r>
            <a:endParaRPr sz="1700" b="1"/>
          </a:p>
        </p:txBody>
      </p:sp>
      <p:sp>
        <p:nvSpPr>
          <p:cNvPr id="279" name="Google Shape;279;g3007b92c56a_1_6"/>
          <p:cNvSpPr txBox="1"/>
          <p:nvPr/>
        </p:nvSpPr>
        <p:spPr>
          <a:xfrm flipH="1">
            <a:off x="4021267" y="5523525"/>
            <a:ext cx="38295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700" b="1"/>
              <a:t>Median Age (2018)</a:t>
            </a:r>
            <a:endParaRPr sz="1700" b="1"/>
          </a:p>
        </p:txBody>
      </p:sp>
      <p:sp>
        <p:nvSpPr>
          <p:cNvPr id="280" name="Google Shape;280;g3007b92c56a_1_6"/>
          <p:cNvSpPr txBox="1"/>
          <p:nvPr/>
        </p:nvSpPr>
        <p:spPr>
          <a:xfrm flipH="1">
            <a:off x="8099375" y="5523525"/>
            <a:ext cx="38295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700" b="1"/>
              <a:t>% White (2018)</a:t>
            </a:r>
            <a:endParaRPr sz="1700" b="1"/>
          </a:p>
        </p:txBody>
      </p:sp>
      <p:pic>
        <p:nvPicPr>
          <p:cNvPr id="281" name="Google Shape;281;g3007b92c56a_1_6"/>
          <p:cNvPicPr preferRelativeResize="0"/>
          <p:nvPr/>
        </p:nvPicPr>
        <p:blipFill rotWithShape="1">
          <a:blip r:embed="rId9">
            <a:alphaModFix/>
          </a:blip>
          <a:srcRect/>
          <a:stretch/>
        </p:blipFill>
        <p:spPr>
          <a:xfrm>
            <a:off x="10514015" y="6071211"/>
            <a:ext cx="1469263" cy="457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10c4a0d8a01_0_669"/>
          <p:cNvPicPr preferRelativeResize="0"/>
          <p:nvPr/>
        </p:nvPicPr>
        <p:blipFill rotWithShape="1">
          <a:blip r:embed="rId3">
            <a:alphaModFix/>
          </a:blip>
          <a:srcRect/>
          <a:stretch/>
        </p:blipFill>
        <p:spPr>
          <a:xfrm>
            <a:off x="134200" y="0"/>
            <a:ext cx="10515324" cy="6374625"/>
          </a:xfrm>
          <a:prstGeom prst="rect">
            <a:avLst/>
          </a:prstGeom>
          <a:noFill/>
          <a:ln>
            <a:noFill/>
          </a:ln>
        </p:spPr>
      </p:pic>
      <p:pic>
        <p:nvPicPr>
          <p:cNvPr id="288" name="Google Shape;288;g10c4a0d8a01_0_669"/>
          <p:cNvPicPr preferRelativeResize="0"/>
          <p:nvPr/>
        </p:nvPicPr>
        <p:blipFill rotWithShape="1">
          <a:blip r:embed="rId4">
            <a:alphaModFix/>
          </a:blip>
          <a:srcRect/>
          <a:stretch/>
        </p:blipFill>
        <p:spPr>
          <a:xfrm>
            <a:off x="10551340" y="6327836"/>
            <a:ext cx="1469263" cy="4576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09901d73a3_0_30"/>
          <p:cNvSpPr txBox="1"/>
          <p:nvPr/>
        </p:nvSpPr>
        <p:spPr>
          <a:xfrm>
            <a:off x="3247725" y="6457800"/>
            <a:ext cx="73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Code Pro"/>
                <a:ea typeface="Source Code Pro"/>
                <a:cs typeface="Source Code Pro"/>
                <a:sym typeface="Source Code Pro"/>
              </a:rPr>
              <a:t>https://www.ruralhealthinfo.org/charts/5?state=NY</a:t>
            </a:r>
            <a:endParaRPr>
              <a:latin typeface="Source Code Pro"/>
              <a:ea typeface="Source Code Pro"/>
              <a:cs typeface="Source Code Pro"/>
              <a:sym typeface="Source Code Pro"/>
            </a:endParaRPr>
          </a:p>
        </p:txBody>
      </p:sp>
      <p:pic>
        <p:nvPicPr>
          <p:cNvPr id="295" name="Google Shape;295;g109901d73a3_0_30"/>
          <p:cNvPicPr preferRelativeResize="0"/>
          <p:nvPr/>
        </p:nvPicPr>
        <p:blipFill rotWithShape="1">
          <a:blip r:embed="rId3">
            <a:alphaModFix/>
          </a:blip>
          <a:srcRect/>
          <a:stretch/>
        </p:blipFill>
        <p:spPr>
          <a:xfrm>
            <a:off x="10551340" y="6327836"/>
            <a:ext cx="1469263" cy="457612"/>
          </a:xfrm>
          <a:prstGeom prst="rect">
            <a:avLst/>
          </a:prstGeom>
          <a:noFill/>
          <a:ln>
            <a:noFill/>
          </a:ln>
        </p:spPr>
      </p:pic>
      <p:pic>
        <p:nvPicPr>
          <p:cNvPr id="296" name="Google Shape;296;g109901d73a3_0_30"/>
          <p:cNvPicPr preferRelativeResize="0"/>
          <p:nvPr/>
        </p:nvPicPr>
        <p:blipFill>
          <a:blip r:embed="rId4">
            <a:alphaModFix/>
          </a:blip>
          <a:stretch>
            <a:fillRect/>
          </a:stretch>
        </p:blipFill>
        <p:spPr>
          <a:xfrm>
            <a:off x="1882625" y="246775"/>
            <a:ext cx="8191500" cy="6019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406400" y="412467"/>
            <a:ext cx="11383500" cy="997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a:latin typeface="Arial"/>
                <a:ea typeface="Arial"/>
                <a:cs typeface="Arial"/>
                <a:sym typeface="Arial"/>
              </a:rPr>
              <a:t>Rural Strengths</a:t>
            </a:r>
            <a:endParaRPr>
              <a:latin typeface="Arial"/>
              <a:ea typeface="Arial"/>
              <a:cs typeface="Arial"/>
              <a:sym typeface="Arial"/>
            </a:endParaRPr>
          </a:p>
        </p:txBody>
      </p:sp>
      <p:pic>
        <p:nvPicPr>
          <p:cNvPr id="303" name="Google Shape;303;p32"/>
          <p:cNvPicPr preferRelativeResize="0"/>
          <p:nvPr/>
        </p:nvPicPr>
        <p:blipFill rotWithShape="1">
          <a:blip r:embed="rId3">
            <a:alphaModFix/>
          </a:blip>
          <a:srcRect l="11506" t="5233" r="4772" b="5813"/>
          <a:stretch/>
        </p:blipFill>
        <p:spPr>
          <a:xfrm>
            <a:off x="7590706" y="1673000"/>
            <a:ext cx="2906964" cy="4118200"/>
          </a:xfrm>
          <a:prstGeom prst="rect">
            <a:avLst/>
          </a:prstGeom>
          <a:noFill/>
          <a:ln>
            <a:noFill/>
          </a:ln>
        </p:spPr>
      </p:pic>
      <p:sp>
        <p:nvSpPr>
          <p:cNvPr id="304" name="Google Shape;304;p32"/>
          <p:cNvSpPr/>
          <p:nvPr/>
        </p:nvSpPr>
        <p:spPr>
          <a:xfrm>
            <a:off x="756745" y="1282262"/>
            <a:ext cx="6833961" cy="5109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chemeClr val="dk2"/>
                </a:solidFill>
              </a:rPr>
              <a:t>“I always say that when we start on the litany of things that are wrong with rural areas, they are poorer, they are sicker, they are older, have worse everything including health literacy, that </a:t>
            </a:r>
            <a:r>
              <a:rPr lang="en-US" sz="2400" b="1" i="1">
                <a:solidFill>
                  <a:schemeClr val="dk2"/>
                </a:solidFill>
              </a:rPr>
              <a:t>the strengths of people in rural areas are often ignored</a:t>
            </a:r>
            <a:r>
              <a:rPr lang="en-US" sz="2400" i="1">
                <a:solidFill>
                  <a:schemeClr val="dk2"/>
                </a:solidFill>
              </a:rPr>
              <a:t>,” Moser said. “People in rural areas tend to be more oriented to improving their community, they are not so self-interested. It’s more about improving the health of the community, the health of youngsters as well as the older folks. </a:t>
            </a:r>
            <a:r>
              <a:rPr lang="en-US" sz="2400" b="1" i="1">
                <a:solidFill>
                  <a:schemeClr val="dk2"/>
                </a:solidFill>
              </a:rPr>
              <a:t>And they really believe in the homegrown change</a:t>
            </a:r>
            <a:r>
              <a:rPr lang="en-US" sz="2400" i="1">
                <a:solidFill>
                  <a:schemeClr val="dk2"/>
                </a:solidFill>
              </a:rPr>
              <a:t>.”</a:t>
            </a:r>
            <a:endParaRPr>
              <a:solidFill>
                <a:schemeClr val="dk2"/>
              </a:solidFill>
            </a:endParaRPr>
          </a:p>
          <a:p>
            <a:pPr marL="0" marR="0" lvl="0" indent="0" algn="l" rtl="0">
              <a:spcBef>
                <a:spcPts val="0"/>
              </a:spcBef>
              <a:spcAft>
                <a:spcPts val="0"/>
              </a:spcAft>
              <a:buNone/>
            </a:pPr>
            <a:r>
              <a:rPr lang="en-US" sz="2400" i="1">
                <a:solidFill>
                  <a:schemeClr val="dk2"/>
                </a:solidFill>
              </a:rPr>
              <a:t>			</a:t>
            </a:r>
            <a:r>
              <a:rPr lang="en-US" sz="2400">
                <a:solidFill>
                  <a:schemeClr val="dk2"/>
                </a:solidFill>
              </a:rPr>
              <a:t>-Dr. Debra Moser</a:t>
            </a:r>
            <a:endParaRPr>
              <a:solidFill>
                <a:schemeClr val="dk2"/>
              </a:solidFill>
            </a:endParaRPr>
          </a:p>
          <a:p>
            <a:pPr marL="0" marR="0" lvl="0" indent="0" algn="l" rtl="0">
              <a:spcBef>
                <a:spcPts val="0"/>
              </a:spcBef>
              <a:spcAft>
                <a:spcPts val="0"/>
              </a:spcAft>
              <a:buNone/>
            </a:pPr>
            <a:r>
              <a:rPr lang="en-US" sz="1400" i="1">
                <a:solidFill>
                  <a:schemeClr val="dk2"/>
                </a:solidFill>
                <a:latin typeface="Trebuchet MS"/>
                <a:ea typeface="Trebuchet MS"/>
                <a:cs typeface="Trebuchet MS"/>
                <a:sym typeface="Trebuchet MS"/>
              </a:rPr>
              <a:t>https://www.ruralhealthinfo.org/rural-monitor/rural-health-literacy/</a:t>
            </a:r>
            <a:endParaRPr>
              <a:solidFill>
                <a:schemeClr val="dk2"/>
              </a:solidFill>
            </a:endParaRPr>
          </a:p>
        </p:txBody>
      </p:sp>
      <p:pic>
        <p:nvPicPr>
          <p:cNvPr id="305" name="Google Shape;305;p32"/>
          <p:cNvPicPr preferRelativeResize="0"/>
          <p:nvPr/>
        </p:nvPicPr>
        <p:blipFill rotWithShape="1">
          <a:blip r:embed="rId4">
            <a:alphaModFix/>
          </a:blip>
          <a:srcRect/>
          <a:stretch/>
        </p:blipFill>
        <p:spPr>
          <a:xfrm>
            <a:off x="10514015" y="6071211"/>
            <a:ext cx="1469263" cy="4576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title"/>
          </p:nvPr>
        </p:nvSpPr>
        <p:spPr>
          <a:xfrm>
            <a:off x="415600" y="390467"/>
            <a:ext cx="11360700" cy="1068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sz="5100">
                <a:latin typeface="Arial"/>
                <a:ea typeface="Arial"/>
                <a:cs typeface="Arial"/>
                <a:sym typeface="Arial"/>
              </a:rPr>
              <a:t>Rural Core Characteristics </a:t>
            </a:r>
            <a:endParaRPr sz="5100">
              <a:latin typeface="Arial"/>
              <a:ea typeface="Arial"/>
              <a:cs typeface="Arial"/>
              <a:sym typeface="Arial"/>
            </a:endParaRPr>
          </a:p>
        </p:txBody>
      </p:sp>
      <p:pic>
        <p:nvPicPr>
          <p:cNvPr id="312" name="Google Shape;312;p35"/>
          <p:cNvPicPr preferRelativeResize="0"/>
          <p:nvPr/>
        </p:nvPicPr>
        <p:blipFill rotWithShape="1">
          <a:blip r:embed="rId3">
            <a:alphaModFix/>
          </a:blip>
          <a:srcRect/>
          <a:stretch/>
        </p:blipFill>
        <p:spPr>
          <a:xfrm>
            <a:off x="1498620" y="1008381"/>
            <a:ext cx="8853809" cy="5764607"/>
          </a:xfrm>
          <a:prstGeom prst="rect">
            <a:avLst/>
          </a:prstGeom>
          <a:noFill/>
          <a:ln>
            <a:noFill/>
          </a:ln>
        </p:spPr>
      </p:pic>
      <p:pic>
        <p:nvPicPr>
          <p:cNvPr id="313" name="Google Shape;313;p35"/>
          <p:cNvPicPr preferRelativeResize="0"/>
          <p:nvPr/>
        </p:nvPicPr>
        <p:blipFill rotWithShape="1">
          <a:blip r:embed="rId4">
            <a:alphaModFix/>
          </a:blip>
          <a:srcRect/>
          <a:stretch/>
        </p:blipFill>
        <p:spPr>
          <a:xfrm>
            <a:off x="10514015" y="6071211"/>
            <a:ext cx="1469263" cy="4576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c4a0d8a01_0_6"/>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latin typeface="Arial"/>
                <a:ea typeface="Arial"/>
                <a:cs typeface="Arial"/>
                <a:sym typeface="Arial"/>
              </a:rPr>
              <a:t>Disclosure Statement</a:t>
            </a:r>
            <a:endParaRPr>
              <a:latin typeface="Arial"/>
              <a:ea typeface="Arial"/>
              <a:cs typeface="Arial"/>
              <a:sym typeface="Arial"/>
            </a:endParaRPr>
          </a:p>
        </p:txBody>
      </p:sp>
      <p:sp>
        <p:nvSpPr>
          <p:cNvPr id="140" name="Google Shape;140;g10c4a0d8a01_0_6"/>
          <p:cNvSpPr txBox="1">
            <a:spLocks noGrp="1"/>
          </p:cNvSpPr>
          <p:nvPr>
            <p:ph type="body" idx="1"/>
          </p:nvPr>
        </p:nvSpPr>
        <p:spPr>
          <a:xfrm>
            <a:off x="677323" y="2160600"/>
            <a:ext cx="10225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700" b="1">
                <a:solidFill>
                  <a:srgbClr val="222222"/>
                </a:solidFill>
                <a:highlight>
                  <a:srgbClr val="FFFFFF"/>
                </a:highlight>
                <a:latin typeface="Arial"/>
                <a:ea typeface="Arial"/>
                <a:cs typeface="Arial"/>
                <a:sym typeface="Arial"/>
              </a:rPr>
              <a:t>I have no financial interests, relationships, or conflicts of interest to disclose. </a:t>
            </a:r>
            <a:endParaRPr sz="4000" b="1"/>
          </a:p>
        </p:txBody>
      </p:sp>
      <p:pic>
        <p:nvPicPr>
          <p:cNvPr id="141" name="Google Shape;141;g10c4a0d8a01_0_6"/>
          <p:cNvPicPr preferRelativeResize="0"/>
          <p:nvPr/>
        </p:nvPicPr>
        <p:blipFill rotWithShape="1">
          <a:blip r:embed="rId3">
            <a:alphaModFix/>
          </a:blip>
          <a:srcRect/>
          <a:stretch/>
        </p:blipFill>
        <p:spPr>
          <a:xfrm>
            <a:off x="10514015" y="6071211"/>
            <a:ext cx="1469263" cy="457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
          <p:cNvPicPr preferRelativeResize="0"/>
          <p:nvPr/>
        </p:nvPicPr>
        <p:blipFill rotWithShape="1">
          <a:blip r:embed="rId3">
            <a:alphaModFix/>
          </a:blip>
          <a:srcRect/>
          <a:stretch/>
        </p:blipFill>
        <p:spPr>
          <a:xfrm>
            <a:off x="5590571" y="1960014"/>
            <a:ext cx="5093736" cy="3936069"/>
          </a:xfrm>
          <a:prstGeom prst="rect">
            <a:avLst/>
          </a:prstGeom>
          <a:solidFill>
            <a:schemeClr val="lt1"/>
          </a:solidFill>
          <a:ln>
            <a:noFill/>
          </a:ln>
        </p:spPr>
      </p:pic>
      <p:sp>
        <p:nvSpPr>
          <p:cNvPr id="148" name="Google Shape;148;p2"/>
          <p:cNvSpPr txBox="1">
            <a:spLocks noGrp="1"/>
          </p:cNvSpPr>
          <p:nvPr>
            <p:ph type="title"/>
          </p:nvPr>
        </p:nvSpPr>
        <p:spPr>
          <a:xfrm>
            <a:off x="362525" y="276800"/>
            <a:ext cx="9576300" cy="1422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300"/>
              <a:buFont typeface="Open Sans"/>
              <a:buNone/>
            </a:pPr>
            <a:r>
              <a:rPr lang="en-US" sz="3300" cap="none">
                <a:latin typeface="Arial"/>
                <a:ea typeface="Arial"/>
                <a:cs typeface="Arial"/>
                <a:sym typeface="Arial"/>
              </a:rPr>
              <a:t>Rural Health Network of South Central NY</a:t>
            </a:r>
            <a:r>
              <a:rPr lang="en-US" sz="5400" cap="none">
                <a:latin typeface="Arial"/>
                <a:ea typeface="Arial"/>
                <a:cs typeface="Arial"/>
                <a:sym typeface="Arial"/>
              </a:rPr>
              <a:t> </a:t>
            </a:r>
            <a:br>
              <a:rPr lang="en-US" sz="5400" cap="none">
                <a:latin typeface="Arial"/>
                <a:ea typeface="Arial"/>
                <a:cs typeface="Arial"/>
                <a:sym typeface="Arial"/>
              </a:rPr>
            </a:br>
            <a:endParaRPr sz="3300" u="sng" cap="none">
              <a:latin typeface="Arial"/>
              <a:ea typeface="Arial"/>
              <a:cs typeface="Arial"/>
              <a:sym typeface="Arial"/>
            </a:endParaRPr>
          </a:p>
        </p:txBody>
      </p:sp>
      <p:sp>
        <p:nvSpPr>
          <p:cNvPr id="149" name="Google Shape;149;p2"/>
          <p:cNvSpPr txBox="1">
            <a:spLocks noGrp="1"/>
          </p:cNvSpPr>
          <p:nvPr>
            <p:ph type="body" idx="1"/>
          </p:nvPr>
        </p:nvSpPr>
        <p:spPr>
          <a:xfrm>
            <a:off x="0" y="1377387"/>
            <a:ext cx="9938795" cy="477951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80000"/>
              <a:buFont typeface="Arial"/>
              <a:buChar char="•"/>
            </a:pPr>
            <a:r>
              <a:rPr lang="en-US" sz="2800" b="1">
                <a:latin typeface="Open Sans"/>
                <a:ea typeface="Open Sans"/>
                <a:cs typeface="Open Sans"/>
                <a:sym typeface="Open Sans"/>
              </a:rPr>
              <a:t>Our Programs:</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Community Health Services</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Getthere: Mobility Management</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Food and Health Network of SCNY</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Rural Health Service Corps </a:t>
            </a:r>
            <a:br>
              <a:rPr lang="en-US" sz="2400">
                <a:latin typeface="Open Sans"/>
                <a:ea typeface="Open Sans"/>
                <a:cs typeface="Open Sans"/>
                <a:sym typeface="Open Sans"/>
              </a:rPr>
            </a:br>
            <a:r>
              <a:rPr lang="en-US" sz="2400">
                <a:latin typeface="Open Sans"/>
                <a:ea typeface="Open Sans"/>
                <a:cs typeface="Open Sans"/>
                <a:sym typeface="Open Sans"/>
              </a:rPr>
              <a:t>(AmeriCorps and VISTA)</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Rural Health Planning</a:t>
            </a:r>
            <a:endParaRPr/>
          </a:p>
          <a:p>
            <a:pPr marL="742950" lvl="1" indent="-285750" algn="l" rtl="0">
              <a:lnSpc>
                <a:spcPct val="150000"/>
              </a:lnSpc>
              <a:spcBef>
                <a:spcPts val="1000"/>
              </a:spcBef>
              <a:spcAft>
                <a:spcPts val="0"/>
              </a:spcAft>
              <a:buSzPct val="80000"/>
              <a:buFont typeface="Arial"/>
              <a:buChar char="•"/>
            </a:pPr>
            <a:r>
              <a:rPr lang="en-US" sz="2400">
                <a:latin typeface="Open Sans"/>
                <a:ea typeface="Open Sans"/>
                <a:cs typeface="Open Sans"/>
                <a:sym typeface="Open Sans"/>
              </a:rPr>
              <a:t>Community Health Education</a:t>
            </a:r>
            <a:endParaRPr sz="2400">
              <a:latin typeface="Open Sans"/>
              <a:ea typeface="Open Sans"/>
              <a:cs typeface="Open Sans"/>
              <a:sym typeface="Open Sans"/>
            </a:endParaRPr>
          </a:p>
        </p:txBody>
      </p:sp>
      <p:sp>
        <p:nvSpPr>
          <p:cNvPr id="150" name="Google Shape;150;p2"/>
          <p:cNvSpPr txBox="1"/>
          <p:nvPr/>
        </p:nvSpPr>
        <p:spPr>
          <a:xfrm>
            <a:off x="10684307" y="2471460"/>
            <a:ext cx="1334100" cy="3170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1" u="none" strike="noStrike" cap="none">
                <a:solidFill>
                  <a:schemeClr val="accent1"/>
                </a:solidFill>
                <a:latin typeface="Open Sans"/>
                <a:ea typeface="Open Sans"/>
                <a:cs typeface="Open Sans"/>
                <a:sym typeface="Open Sans"/>
              </a:rPr>
              <a:t>Broome</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Chemung</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Chenango</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Cortland</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Delaware</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Madison</a:t>
            </a:r>
            <a:endParaRPr sz="2000" i="1">
              <a:solidFill>
                <a:schemeClr val="accent1"/>
              </a:solidFill>
              <a:latin typeface="Open Sans"/>
              <a:ea typeface="Open Sans"/>
              <a:cs typeface="Open Sans"/>
              <a:sym typeface="Open Sans"/>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Otsego</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Schuyler</a:t>
            </a:r>
            <a:endParaRPr sz="2000" i="1">
              <a:solidFill>
                <a:schemeClr val="accent1"/>
              </a:solidFill>
              <a:latin typeface="Open Sans"/>
              <a:ea typeface="Open Sans"/>
              <a:cs typeface="Open Sans"/>
              <a:sym typeface="Open Sans"/>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Tioga</a:t>
            </a:r>
            <a:endParaRPr>
              <a:solidFill>
                <a:schemeClr val="accent1"/>
              </a:solidFill>
            </a:endParaRPr>
          </a:p>
          <a:p>
            <a:pPr marL="0" marR="0" lvl="0" indent="0" algn="l" rtl="0">
              <a:spcBef>
                <a:spcPts val="0"/>
              </a:spcBef>
              <a:spcAft>
                <a:spcPts val="0"/>
              </a:spcAft>
              <a:buNone/>
            </a:pPr>
            <a:r>
              <a:rPr lang="en-US" sz="2000" i="1">
                <a:solidFill>
                  <a:schemeClr val="accent1"/>
                </a:solidFill>
                <a:latin typeface="Open Sans"/>
                <a:ea typeface="Open Sans"/>
                <a:cs typeface="Open Sans"/>
                <a:sym typeface="Open Sans"/>
              </a:rPr>
              <a:t>Tompkins</a:t>
            </a:r>
            <a:endParaRPr>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a:latin typeface="Arial"/>
                <a:ea typeface="Arial"/>
                <a:cs typeface="Arial"/>
                <a:sym typeface="Arial"/>
              </a:rPr>
              <a:t>What is Cultural Competence?</a:t>
            </a:r>
            <a:endParaRPr>
              <a:latin typeface="Arial"/>
              <a:ea typeface="Arial"/>
              <a:cs typeface="Arial"/>
              <a:sym typeface="Arial"/>
            </a:endParaRPr>
          </a:p>
        </p:txBody>
      </p:sp>
      <p:sp>
        <p:nvSpPr>
          <p:cNvPr id="157" name="Google Shape;157;p6"/>
          <p:cNvSpPr txBox="1">
            <a:spLocks noGrp="1"/>
          </p:cNvSpPr>
          <p:nvPr>
            <p:ph type="body" idx="1"/>
          </p:nvPr>
        </p:nvSpPr>
        <p:spPr>
          <a:xfrm>
            <a:off x="677334" y="1930401"/>
            <a:ext cx="8596668" cy="411096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2000"/>
              <a:buFont typeface="Arial"/>
              <a:buChar char="•"/>
            </a:pPr>
            <a:r>
              <a:rPr lang="en-US" sz="2500">
                <a:highlight>
                  <a:schemeClr val="lt1"/>
                </a:highlight>
                <a:latin typeface="Arial"/>
                <a:ea typeface="Arial"/>
                <a:cs typeface="Arial"/>
                <a:sym typeface="Arial"/>
              </a:rPr>
              <a:t>The integration and transformation of knowledge about individuals and groups of people into specific standards, policies, practices, and attitudes used in appropriate cultural settings to increase the quality of services, thereby producing better outcomes. </a:t>
            </a:r>
            <a:br>
              <a:rPr lang="en-US">
                <a:highlight>
                  <a:schemeClr val="lt1"/>
                </a:highlight>
                <a:latin typeface="Arial"/>
                <a:ea typeface="Arial"/>
                <a:cs typeface="Arial"/>
                <a:sym typeface="Arial"/>
              </a:rPr>
            </a:br>
            <a:r>
              <a:rPr lang="en-US" sz="1200">
                <a:highlight>
                  <a:schemeClr val="lt1"/>
                </a:highlight>
                <a:latin typeface="Arial"/>
                <a:ea typeface="Arial"/>
                <a:cs typeface="Arial"/>
                <a:sym typeface="Arial"/>
              </a:rPr>
              <a:t>Source: National Technical Assistance Center for State Mental Health Planning</a:t>
            </a:r>
            <a:br>
              <a:rPr lang="en-US" sz="1200">
                <a:highlight>
                  <a:schemeClr val="lt1"/>
                </a:highlight>
                <a:latin typeface="Arial"/>
                <a:ea typeface="Arial"/>
                <a:cs typeface="Arial"/>
                <a:sym typeface="Arial"/>
              </a:rPr>
            </a:br>
            <a:endParaRPr sz="1200">
              <a:highlight>
                <a:schemeClr val="lt1"/>
              </a:highlight>
              <a:latin typeface="Arial"/>
              <a:ea typeface="Arial"/>
              <a:cs typeface="Arial"/>
              <a:sym typeface="Arial"/>
            </a:endParaRPr>
          </a:p>
          <a:p>
            <a:pPr marL="342900" lvl="0" indent="-342900" algn="l" rtl="0">
              <a:spcBef>
                <a:spcPts val="1000"/>
              </a:spcBef>
              <a:spcAft>
                <a:spcPts val="0"/>
              </a:spcAft>
              <a:buSzPts val="2000"/>
              <a:buFont typeface="Arial"/>
              <a:buChar char="•"/>
            </a:pPr>
            <a:r>
              <a:rPr lang="en-US" sz="2500">
                <a:highlight>
                  <a:schemeClr val="lt1"/>
                </a:highlight>
                <a:latin typeface="Arial"/>
                <a:ea typeface="Arial"/>
                <a:cs typeface="Arial"/>
                <a:sym typeface="Arial"/>
              </a:rPr>
              <a:t>The ability to think, feel, and act in ways that acknowledge, respect and build upon ethnic, sociocultural, and linguistic diversity.</a:t>
            </a:r>
            <a:br>
              <a:rPr lang="en-US">
                <a:highlight>
                  <a:schemeClr val="lt1"/>
                </a:highlight>
                <a:latin typeface="Arial"/>
                <a:ea typeface="Arial"/>
                <a:cs typeface="Arial"/>
                <a:sym typeface="Arial"/>
              </a:rPr>
            </a:br>
            <a:r>
              <a:rPr lang="en-US" sz="1200">
                <a:highlight>
                  <a:schemeClr val="lt1"/>
                </a:highlight>
                <a:latin typeface="Arial"/>
                <a:ea typeface="Arial"/>
                <a:cs typeface="Arial"/>
                <a:sym typeface="Arial"/>
              </a:rPr>
              <a:t>Source: Lynch and Hanson, 1998 Cultural Competence</a:t>
            </a:r>
            <a:endParaRPr sz="1200">
              <a:highlight>
                <a:schemeClr val="lt1"/>
              </a:highlight>
              <a:latin typeface="Arial"/>
              <a:ea typeface="Arial"/>
              <a:cs typeface="Arial"/>
              <a:sym typeface="Arial"/>
            </a:endParaRPr>
          </a:p>
        </p:txBody>
      </p:sp>
      <p:pic>
        <p:nvPicPr>
          <p:cNvPr id="158" name="Google Shape;158;p6"/>
          <p:cNvPicPr preferRelativeResize="0"/>
          <p:nvPr/>
        </p:nvPicPr>
        <p:blipFill rotWithShape="1">
          <a:blip r:embed="rId3">
            <a:alphaModFix/>
          </a:blip>
          <a:srcRect/>
          <a:stretch/>
        </p:blipFill>
        <p:spPr>
          <a:xfrm>
            <a:off x="10514015" y="6071211"/>
            <a:ext cx="1469263" cy="457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a:latin typeface="Arial"/>
                <a:ea typeface="Arial"/>
                <a:cs typeface="Arial"/>
                <a:sym typeface="Arial"/>
              </a:rPr>
              <a:t>Mental Models</a:t>
            </a:r>
            <a:endParaRPr>
              <a:latin typeface="Arial"/>
              <a:ea typeface="Arial"/>
              <a:cs typeface="Arial"/>
              <a:sym typeface="Arial"/>
            </a:endParaRPr>
          </a:p>
        </p:txBody>
      </p:sp>
      <p:sp>
        <p:nvSpPr>
          <p:cNvPr id="165" name="Google Shape;165;p7"/>
          <p:cNvSpPr txBox="1">
            <a:spLocks noGrp="1"/>
          </p:cNvSpPr>
          <p:nvPr>
            <p:ph type="body" idx="1"/>
          </p:nvPr>
        </p:nvSpPr>
        <p:spPr>
          <a:xfrm>
            <a:off x="677334" y="161489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40"/>
              <a:buFont typeface="Arial"/>
              <a:buChar char="•"/>
            </a:pPr>
            <a:r>
              <a:rPr lang="en-US" sz="2300" dirty="0">
                <a:latin typeface="Arial"/>
                <a:ea typeface="Arial"/>
                <a:cs typeface="Arial"/>
                <a:sym typeface="Arial"/>
              </a:rPr>
              <a:t>Deeply held internal images of how the world works, which limit us to familiar ways of thinking and acting. </a:t>
            </a:r>
            <a:endParaRPr dirty="0">
              <a:latin typeface="Arial"/>
              <a:ea typeface="Arial"/>
              <a:cs typeface="Arial"/>
              <a:sym typeface="Arial"/>
            </a:endParaRPr>
          </a:p>
          <a:p>
            <a:pPr marL="342900" lvl="0" indent="-342900" algn="l" rtl="0">
              <a:spcBef>
                <a:spcPts val="1000"/>
              </a:spcBef>
              <a:spcAft>
                <a:spcPts val="0"/>
              </a:spcAft>
              <a:buSzPts val="1840"/>
              <a:buFont typeface="Arial"/>
              <a:buChar char="•"/>
            </a:pPr>
            <a:r>
              <a:rPr lang="en-US" sz="2300" dirty="0">
                <a:latin typeface="Arial"/>
                <a:ea typeface="Arial"/>
                <a:cs typeface="Arial"/>
                <a:sym typeface="Arial"/>
              </a:rPr>
              <a:t>Influence the way we make decisions and understand </a:t>
            </a:r>
            <a:br>
              <a:rPr lang="en-US" sz="2300" dirty="0">
                <a:latin typeface="Arial"/>
                <a:ea typeface="Arial"/>
                <a:cs typeface="Arial"/>
                <a:sym typeface="Arial"/>
              </a:rPr>
            </a:br>
            <a:r>
              <a:rPr lang="en-US" sz="2300" dirty="0">
                <a:latin typeface="Arial"/>
                <a:ea typeface="Arial"/>
                <a:cs typeface="Arial"/>
                <a:sym typeface="Arial"/>
              </a:rPr>
              <a:t>the world around us.</a:t>
            </a:r>
            <a:endParaRPr dirty="0">
              <a:latin typeface="Arial"/>
              <a:ea typeface="Arial"/>
              <a:cs typeface="Arial"/>
              <a:sym typeface="Arial"/>
            </a:endParaRPr>
          </a:p>
          <a:p>
            <a:pPr marL="342900" lvl="0" indent="-251459"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r>
              <a:rPr lang="en-US" dirty="0"/>
              <a:t> </a:t>
            </a:r>
            <a:endParaRPr dirty="0"/>
          </a:p>
        </p:txBody>
      </p:sp>
      <p:pic>
        <p:nvPicPr>
          <p:cNvPr id="166" name="Google Shape;166;p7"/>
          <p:cNvPicPr preferRelativeResize="0"/>
          <p:nvPr/>
        </p:nvPicPr>
        <p:blipFill rotWithShape="1">
          <a:blip r:embed="rId4">
            <a:alphaModFix/>
          </a:blip>
          <a:srcRect/>
          <a:stretch/>
        </p:blipFill>
        <p:spPr>
          <a:xfrm>
            <a:off x="8426875" y="2060426"/>
            <a:ext cx="3556400" cy="4073675"/>
          </a:xfrm>
          <a:prstGeom prst="rect">
            <a:avLst/>
          </a:prstGeom>
          <a:noFill/>
          <a:ln>
            <a:noFill/>
          </a:ln>
        </p:spPr>
      </p:pic>
      <p:pic>
        <p:nvPicPr>
          <p:cNvPr id="167" name="Google Shape;167;p7"/>
          <p:cNvPicPr preferRelativeResize="0"/>
          <p:nvPr/>
        </p:nvPicPr>
        <p:blipFill rotWithShape="1">
          <a:blip r:embed="rId5">
            <a:alphaModFix/>
          </a:blip>
          <a:srcRect/>
          <a:stretch/>
        </p:blipFill>
        <p:spPr>
          <a:xfrm>
            <a:off x="10514015" y="6071211"/>
            <a:ext cx="1469263" cy="457612"/>
          </a:xfrm>
          <a:prstGeom prst="rect">
            <a:avLst/>
          </a:prstGeom>
          <a:noFill/>
          <a:ln>
            <a:noFill/>
          </a:ln>
        </p:spPr>
      </p:pic>
      <p:pic>
        <p:nvPicPr>
          <p:cNvPr id="2" name="Online Media 1">
            <a:hlinkClick r:id="" action="ppaction://media"/>
            <a:extLst>
              <a:ext uri="{FF2B5EF4-FFF2-40B4-BE49-F238E27FC236}">
                <a16:creationId xmlns:a16="http://schemas.microsoft.com/office/drawing/2014/main" id="{845ED913-C309-494E-835A-9758E93DD839}"/>
              </a:ext>
            </a:extLst>
          </p:cNvPr>
          <p:cNvPicPr>
            <a:picLocks noRot="1" noChangeAspect="1"/>
          </p:cNvPicPr>
          <p:nvPr>
            <a:videoFile r:link="rId1"/>
          </p:nvPr>
        </p:nvPicPr>
        <p:blipFill>
          <a:blip r:embed="rId6"/>
          <a:stretch>
            <a:fillRect/>
          </a:stretch>
        </p:blipFill>
        <p:spPr>
          <a:xfrm>
            <a:off x="1089198" y="3438272"/>
            <a:ext cx="5455037" cy="3068458"/>
          </a:xfrm>
          <a:prstGeom prst="rect">
            <a:avLst/>
          </a:prstGeom>
        </p:spPr>
      </p:pic>
      <p:sp>
        <p:nvSpPr>
          <p:cNvPr id="3" name="Rectangle 2">
            <a:extLst>
              <a:ext uri="{FF2B5EF4-FFF2-40B4-BE49-F238E27FC236}">
                <a16:creationId xmlns:a16="http://schemas.microsoft.com/office/drawing/2014/main" id="{A0059D45-9919-43CB-8733-692E6A502E74}"/>
              </a:ext>
            </a:extLst>
          </p:cNvPr>
          <p:cNvSpPr/>
          <p:nvPr/>
        </p:nvSpPr>
        <p:spPr>
          <a:xfrm>
            <a:off x="961592" y="6550223"/>
            <a:ext cx="4083169" cy="307777"/>
          </a:xfrm>
          <a:prstGeom prst="rect">
            <a:avLst/>
          </a:prstGeom>
        </p:spPr>
        <p:txBody>
          <a:bodyPr wrap="none">
            <a:spAutoFit/>
          </a:bodyPr>
          <a:lstStyle/>
          <a:p>
            <a:r>
              <a:rPr lang="en-US" dirty="0"/>
              <a:t>https://www.youtube.com/watch?v=AwfobcEkMi0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677334" y="609600"/>
            <a:ext cx="9228666"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a:latin typeface="Arial"/>
                <a:ea typeface="Arial"/>
                <a:cs typeface="Arial"/>
                <a:sym typeface="Arial"/>
              </a:rPr>
              <a:t>How do we acquire Cultural Competence?</a:t>
            </a:r>
            <a:endParaRPr>
              <a:latin typeface="Arial"/>
              <a:ea typeface="Arial"/>
              <a:cs typeface="Arial"/>
              <a:sym typeface="Arial"/>
            </a:endParaRPr>
          </a:p>
        </p:txBody>
      </p:sp>
      <p:grpSp>
        <p:nvGrpSpPr>
          <p:cNvPr id="175" name="Google Shape;175;p8"/>
          <p:cNvGrpSpPr/>
          <p:nvPr/>
        </p:nvGrpSpPr>
        <p:grpSpPr>
          <a:xfrm>
            <a:off x="681564" y="1812245"/>
            <a:ext cx="8942868" cy="3904310"/>
            <a:chOff x="4230" y="0"/>
            <a:chExt cx="8942868" cy="3904310"/>
          </a:xfrm>
        </p:grpSpPr>
        <p:sp>
          <p:nvSpPr>
            <p:cNvPr id="176" name="Google Shape;176;p8"/>
            <p:cNvSpPr/>
            <p:nvPr/>
          </p:nvSpPr>
          <p:spPr>
            <a:xfrm>
              <a:off x="671349" y="0"/>
              <a:ext cx="7608629" cy="3904310"/>
            </a:xfrm>
            <a:prstGeom prst="rightArrow">
              <a:avLst>
                <a:gd name="adj1" fmla="val 50000"/>
                <a:gd name="adj2" fmla="val 50000"/>
              </a:avLst>
            </a:prstGeom>
            <a:solidFill>
              <a:srgbClr val="CFD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230" y="1171293"/>
              <a:ext cx="2841674" cy="1561724"/>
            </a:xfrm>
            <a:prstGeom prst="roundRect">
              <a:avLst>
                <a:gd name="adj" fmla="val 16667"/>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txBox="1"/>
            <p:nvPr/>
          </p:nvSpPr>
          <p:spPr>
            <a:xfrm>
              <a:off x="80467" y="1247530"/>
              <a:ext cx="2689200" cy="140925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Trebuchet MS"/>
                  <a:ea typeface="Trebuchet MS"/>
                  <a:cs typeface="Trebuchet MS"/>
                  <a:sym typeface="Trebuchet MS"/>
                </a:rPr>
                <a:t>Knowing</a:t>
              </a:r>
              <a:endParaRPr sz="3000">
                <a:solidFill>
                  <a:schemeClr val="lt1"/>
                </a:solidFill>
                <a:latin typeface="Trebuchet MS"/>
                <a:ea typeface="Trebuchet MS"/>
                <a:cs typeface="Trebuchet MS"/>
                <a:sym typeface="Trebuchet MS"/>
              </a:endParaRPr>
            </a:p>
          </p:txBody>
        </p:sp>
        <p:sp>
          <p:nvSpPr>
            <p:cNvPr id="179" name="Google Shape;179;p8"/>
            <p:cNvSpPr/>
            <p:nvPr/>
          </p:nvSpPr>
          <p:spPr>
            <a:xfrm>
              <a:off x="3054827" y="1171293"/>
              <a:ext cx="2841674" cy="1561724"/>
            </a:xfrm>
            <a:prstGeom prst="roundRect">
              <a:avLst>
                <a:gd name="adj" fmla="val 16667"/>
              </a:avLst>
            </a:prstGeom>
            <a:solidFill>
              <a:srgbClr val="A4C31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txBox="1"/>
            <p:nvPr/>
          </p:nvSpPr>
          <p:spPr>
            <a:xfrm>
              <a:off x="3131064" y="1247530"/>
              <a:ext cx="2689200" cy="140925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Trebuchet MS"/>
                  <a:ea typeface="Trebuchet MS"/>
                  <a:cs typeface="Trebuchet MS"/>
                  <a:sym typeface="Trebuchet MS"/>
                </a:rPr>
                <a:t>Understanding</a:t>
              </a:r>
              <a:endParaRPr sz="3000">
                <a:solidFill>
                  <a:schemeClr val="lt1"/>
                </a:solidFill>
                <a:latin typeface="Trebuchet MS"/>
                <a:ea typeface="Trebuchet MS"/>
                <a:cs typeface="Trebuchet MS"/>
                <a:sym typeface="Trebuchet MS"/>
              </a:endParaRPr>
            </a:p>
          </p:txBody>
        </p:sp>
        <p:sp>
          <p:nvSpPr>
            <p:cNvPr id="181" name="Google Shape;181;p8"/>
            <p:cNvSpPr/>
            <p:nvPr/>
          </p:nvSpPr>
          <p:spPr>
            <a:xfrm>
              <a:off x="6105424" y="1171293"/>
              <a:ext cx="2841674" cy="1561724"/>
            </a:xfrm>
            <a:prstGeom prst="roundRect">
              <a:avLst>
                <a:gd name="adj" fmla="val 16667"/>
              </a:avLst>
            </a:prstGeom>
            <a:solidFill>
              <a:srgbClr val="E7B91A"/>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txBox="1"/>
            <p:nvPr/>
          </p:nvSpPr>
          <p:spPr>
            <a:xfrm>
              <a:off x="6181661" y="1247530"/>
              <a:ext cx="2689200" cy="140925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Trebuchet MS"/>
                  <a:ea typeface="Trebuchet MS"/>
                  <a:cs typeface="Trebuchet MS"/>
                  <a:sym typeface="Trebuchet MS"/>
                </a:rPr>
                <a:t>Functioning</a:t>
              </a:r>
              <a:endParaRPr sz="3000">
                <a:solidFill>
                  <a:schemeClr val="lt1"/>
                </a:solidFill>
                <a:latin typeface="Trebuchet MS"/>
                <a:ea typeface="Trebuchet MS"/>
                <a:cs typeface="Trebuchet MS"/>
                <a:sym typeface="Trebuchet MS"/>
              </a:endParaRPr>
            </a:p>
          </p:txBody>
        </p:sp>
      </p:grpSp>
      <p:pic>
        <p:nvPicPr>
          <p:cNvPr id="183" name="Google Shape;183;p8"/>
          <p:cNvPicPr preferRelativeResize="0"/>
          <p:nvPr/>
        </p:nvPicPr>
        <p:blipFill rotWithShape="1">
          <a:blip r:embed="rId3">
            <a:alphaModFix/>
          </a:blip>
          <a:srcRect/>
          <a:stretch/>
        </p:blipFill>
        <p:spPr>
          <a:xfrm>
            <a:off x="10514015" y="6071211"/>
            <a:ext cx="1469263" cy="4576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9"/>
          <p:cNvGrpSpPr/>
          <p:nvPr/>
        </p:nvGrpSpPr>
        <p:grpSpPr>
          <a:xfrm>
            <a:off x="1691861" y="172600"/>
            <a:ext cx="7734335" cy="6156775"/>
            <a:chOff x="1661946" y="1143"/>
            <a:chExt cx="6056645" cy="6156775"/>
          </a:xfrm>
        </p:grpSpPr>
        <p:sp>
          <p:nvSpPr>
            <p:cNvPr id="190" name="Google Shape;190;p9"/>
            <p:cNvSpPr/>
            <p:nvPr/>
          </p:nvSpPr>
          <p:spPr>
            <a:xfrm>
              <a:off x="3861227" y="1143"/>
              <a:ext cx="1658083" cy="1077754"/>
            </a:xfrm>
            <a:prstGeom prst="roundRect">
              <a:avLst>
                <a:gd name="adj" fmla="val 16667"/>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txBox="1"/>
            <p:nvPr/>
          </p:nvSpPr>
          <p:spPr>
            <a:xfrm>
              <a:off x="3913839" y="53755"/>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Recognize the broad dimensions of culture</a:t>
              </a:r>
              <a:endParaRPr sz="1200" b="1">
                <a:solidFill>
                  <a:srgbClr val="1B1B1B"/>
                </a:solidFill>
                <a:latin typeface="Open Sans"/>
                <a:ea typeface="Open Sans"/>
                <a:cs typeface="Open Sans"/>
                <a:sym typeface="Open Sans"/>
              </a:endParaRPr>
            </a:p>
          </p:txBody>
        </p:sp>
        <p:sp>
          <p:nvSpPr>
            <p:cNvPr id="192" name="Google Shape;192;p9"/>
            <p:cNvSpPr/>
            <p:nvPr/>
          </p:nvSpPr>
          <p:spPr>
            <a:xfrm>
              <a:off x="2150758" y="540020"/>
              <a:ext cx="5079021" cy="5079021"/>
            </a:xfrm>
            <a:custGeom>
              <a:avLst/>
              <a:gdLst/>
              <a:ahLst/>
              <a:cxnLst/>
              <a:rect l="l" t="t" r="r" b="b"/>
              <a:pathLst>
                <a:path w="120000" h="120000" extrusionOk="0">
                  <a:moveTo>
                    <a:pt x="84517" y="5238"/>
                  </a:moveTo>
                  <a:lnTo>
                    <a:pt x="84517" y="5238"/>
                  </a:lnTo>
                  <a:cubicBezTo>
                    <a:pt x="89432" y="7438"/>
                    <a:pt x="94028" y="10290"/>
                    <a:pt x="98182" y="13717"/>
                  </a:cubicBezTo>
                </a:path>
              </a:pathLst>
            </a:custGeom>
            <a:noFill/>
            <a:ln w="12700" cap="rnd" cmpd="sng">
              <a:solidFill>
                <a:srgbClr val="52A0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6060508" y="1270898"/>
              <a:ext cx="1658083" cy="1077754"/>
            </a:xfrm>
            <a:prstGeom prst="roundRect">
              <a:avLst>
                <a:gd name="adj" fmla="val 16667"/>
              </a:avLst>
            </a:prstGeom>
            <a:solidFill>
              <a:srgbClr val="E4B91D"/>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txBox="1"/>
            <p:nvPr/>
          </p:nvSpPr>
          <p:spPr>
            <a:xfrm>
              <a:off x="6113120" y="1323510"/>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Respect families as the primary source for defining needs and priorities</a:t>
              </a:r>
              <a:endParaRPr sz="1200" b="1">
                <a:solidFill>
                  <a:srgbClr val="1B1B1B"/>
                </a:solidFill>
                <a:latin typeface="Open Sans"/>
                <a:ea typeface="Open Sans"/>
                <a:cs typeface="Open Sans"/>
                <a:sym typeface="Open Sans"/>
              </a:endParaRPr>
            </a:p>
          </p:txBody>
        </p:sp>
        <p:sp>
          <p:nvSpPr>
            <p:cNvPr id="195" name="Google Shape;195;p9"/>
            <p:cNvSpPr/>
            <p:nvPr/>
          </p:nvSpPr>
          <p:spPr>
            <a:xfrm>
              <a:off x="2150758" y="540020"/>
              <a:ext cx="5079021" cy="5079021"/>
            </a:xfrm>
            <a:custGeom>
              <a:avLst/>
              <a:gdLst/>
              <a:ahLst/>
              <a:cxnLst/>
              <a:rect l="l" t="t" r="r" b="b"/>
              <a:pathLst>
                <a:path w="120000" h="120000" extrusionOk="0">
                  <a:moveTo>
                    <a:pt x="119065" y="49447"/>
                  </a:moveTo>
                  <a:cubicBezTo>
                    <a:pt x="120312" y="56427"/>
                    <a:pt x="120312" y="63574"/>
                    <a:pt x="119065" y="70554"/>
                  </a:cubicBezTo>
                </a:path>
              </a:pathLst>
            </a:custGeom>
            <a:noFill/>
            <a:ln w="12700" cap="rnd" cmpd="sng">
              <a:solidFill>
                <a:srgbClr val="E4B9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6060508" y="3810409"/>
              <a:ext cx="1658083" cy="1077754"/>
            </a:xfrm>
            <a:prstGeom prst="roundRect">
              <a:avLst>
                <a:gd name="adj" fmla="val 16667"/>
              </a:avLst>
            </a:prstGeom>
            <a:solidFill>
              <a:srgbClr val="E76615"/>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txBox="1"/>
            <p:nvPr/>
          </p:nvSpPr>
          <p:spPr>
            <a:xfrm>
              <a:off x="6113120" y="3863021"/>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Increase sensitivity to alienating behaviors</a:t>
              </a:r>
              <a:endParaRPr sz="1200" b="1">
                <a:solidFill>
                  <a:srgbClr val="1B1B1B"/>
                </a:solidFill>
                <a:latin typeface="Open Sans"/>
                <a:ea typeface="Open Sans"/>
                <a:cs typeface="Open Sans"/>
                <a:sym typeface="Open Sans"/>
              </a:endParaRPr>
            </a:p>
          </p:txBody>
        </p:sp>
        <p:sp>
          <p:nvSpPr>
            <p:cNvPr id="198" name="Google Shape;198;p9"/>
            <p:cNvSpPr/>
            <p:nvPr/>
          </p:nvSpPr>
          <p:spPr>
            <a:xfrm>
              <a:off x="2150758" y="540020"/>
              <a:ext cx="5079021" cy="5079021"/>
            </a:xfrm>
            <a:custGeom>
              <a:avLst/>
              <a:gdLst/>
              <a:ahLst/>
              <a:cxnLst/>
              <a:rect l="l" t="t" r="r" b="b"/>
              <a:pathLst>
                <a:path w="120000" h="120000" extrusionOk="0">
                  <a:moveTo>
                    <a:pt x="98182" y="106283"/>
                  </a:moveTo>
                  <a:lnTo>
                    <a:pt x="98182" y="106283"/>
                  </a:lnTo>
                  <a:cubicBezTo>
                    <a:pt x="94028" y="109710"/>
                    <a:pt x="89432" y="112562"/>
                    <a:pt x="84517" y="114762"/>
                  </a:cubicBezTo>
                </a:path>
              </a:pathLst>
            </a:custGeom>
            <a:noFill/>
            <a:ln w="12700" cap="rnd" cmpd="sng">
              <a:solidFill>
                <a:srgbClr val="E766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861227" y="5080164"/>
              <a:ext cx="1658083" cy="1077754"/>
            </a:xfrm>
            <a:prstGeom prst="roundRect">
              <a:avLst>
                <a:gd name="adj" fmla="val 16667"/>
              </a:avLst>
            </a:prstGeom>
            <a:solidFill>
              <a:srgbClr val="C42D17"/>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txBox="1"/>
            <p:nvPr/>
          </p:nvSpPr>
          <p:spPr>
            <a:xfrm>
              <a:off x="3913839" y="5132776"/>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Change decision making processes to include families and the community</a:t>
              </a:r>
              <a:endParaRPr sz="1200" b="1">
                <a:solidFill>
                  <a:srgbClr val="1B1B1B"/>
                </a:solidFill>
                <a:latin typeface="Open Sans"/>
                <a:ea typeface="Open Sans"/>
                <a:cs typeface="Open Sans"/>
                <a:sym typeface="Open Sans"/>
              </a:endParaRPr>
            </a:p>
          </p:txBody>
        </p:sp>
        <p:sp>
          <p:nvSpPr>
            <p:cNvPr id="201" name="Google Shape;201;p9"/>
            <p:cNvSpPr/>
            <p:nvPr/>
          </p:nvSpPr>
          <p:spPr>
            <a:xfrm>
              <a:off x="2150758" y="540020"/>
              <a:ext cx="5079021" cy="5079021"/>
            </a:xfrm>
            <a:custGeom>
              <a:avLst/>
              <a:gdLst/>
              <a:ahLst/>
              <a:cxnLst/>
              <a:rect l="l" t="t" r="r" b="b"/>
              <a:pathLst>
                <a:path w="120000" h="120000" extrusionOk="0">
                  <a:moveTo>
                    <a:pt x="35483" y="114762"/>
                  </a:moveTo>
                  <a:lnTo>
                    <a:pt x="35483" y="114762"/>
                  </a:lnTo>
                  <a:cubicBezTo>
                    <a:pt x="30568" y="112562"/>
                    <a:pt x="25972" y="109710"/>
                    <a:pt x="21818" y="106283"/>
                  </a:cubicBezTo>
                </a:path>
              </a:pathLst>
            </a:custGeom>
            <a:noFill/>
            <a:ln w="12700" cap="rnd" cmpd="sng">
              <a:solidFill>
                <a:srgbClr val="C42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1661946" y="3810409"/>
              <a:ext cx="1658083" cy="1077754"/>
            </a:xfrm>
            <a:prstGeom prst="roundRect">
              <a:avLst>
                <a:gd name="adj" fmla="val 16667"/>
              </a:avLst>
            </a:prstGeom>
            <a:solidFill>
              <a:schemeClr val="accent6"/>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txBox="1"/>
            <p:nvPr/>
          </p:nvSpPr>
          <p:spPr>
            <a:xfrm>
              <a:off x="1714558" y="3863021"/>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Commit to structural and policy changes that support cultural diversity</a:t>
              </a:r>
              <a:endParaRPr sz="1200" b="1">
                <a:solidFill>
                  <a:srgbClr val="1B1B1B"/>
                </a:solidFill>
                <a:latin typeface="Open Sans"/>
                <a:ea typeface="Open Sans"/>
                <a:cs typeface="Open Sans"/>
                <a:sym typeface="Open Sans"/>
              </a:endParaRPr>
            </a:p>
          </p:txBody>
        </p:sp>
        <p:sp>
          <p:nvSpPr>
            <p:cNvPr id="204" name="Google Shape;204;p9"/>
            <p:cNvSpPr/>
            <p:nvPr/>
          </p:nvSpPr>
          <p:spPr>
            <a:xfrm>
              <a:off x="2150758" y="540020"/>
              <a:ext cx="5079021" cy="5079021"/>
            </a:xfrm>
            <a:custGeom>
              <a:avLst/>
              <a:gdLst/>
              <a:ahLst/>
              <a:cxnLst/>
              <a:rect l="l" t="t" r="r" b="b"/>
              <a:pathLst>
                <a:path w="120000" h="120000" extrusionOk="0">
                  <a:moveTo>
                    <a:pt x="935" y="70553"/>
                  </a:moveTo>
                  <a:cubicBezTo>
                    <a:pt x="-312" y="63573"/>
                    <a:pt x="-312" y="56426"/>
                    <a:pt x="935" y="49446"/>
                  </a:cubicBezTo>
                </a:path>
              </a:pathLst>
            </a:custGeom>
            <a:noFill/>
            <a:ln w="127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1661946" y="1270898"/>
              <a:ext cx="1658083" cy="1077754"/>
            </a:xfrm>
            <a:prstGeom prst="roundRect">
              <a:avLst>
                <a:gd name="adj" fmla="val 16667"/>
              </a:avLst>
            </a:prstGeom>
            <a:solidFill>
              <a:srgbClr val="52A01E"/>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txBox="1"/>
            <p:nvPr/>
          </p:nvSpPr>
          <p:spPr>
            <a:xfrm>
              <a:off x="1714558" y="1323510"/>
              <a:ext cx="1552859" cy="97253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r>
                <a:rPr lang="en-US" sz="1200" b="1">
                  <a:solidFill>
                    <a:srgbClr val="1B1B1B"/>
                  </a:solidFill>
                  <a:latin typeface="Open Sans"/>
                  <a:ea typeface="Open Sans"/>
                  <a:cs typeface="Open Sans"/>
                  <a:sym typeface="Open Sans"/>
                </a:rPr>
                <a:t>Make policy  and practice fluid to accommodate necessary adjustments</a:t>
              </a:r>
              <a:endParaRPr sz="1200" b="1">
                <a:solidFill>
                  <a:srgbClr val="1B1B1B"/>
                </a:solidFill>
                <a:latin typeface="Open Sans"/>
                <a:ea typeface="Open Sans"/>
                <a:cs typeface="Open Sans"/>
                <a:sym typeface="Open Sans"/>
              </a:endParaRPr>
            </a:p>
          </p:txBody>
        </p:sp>
        <p:sp>
          <p:nvSpPr>
            <p:cNvPr id="207" name="Google Shape;207;p9"/>
            <p:cNvSpPr/>
            <p:nvPr/>
          </p:nvSpPr>
          <p:spPr>
            <a:xfrm>
              <a:off x="2150758" y="540020"/>
              <a:ext cx="5079021" cy="5079021"/>
            </a:xfrm>
            <a:custGeom>
              <a:avLst/>
              <a:gdLst/>
              <a:ahLst/>
              <a:cxnLst/>
              <a:rect l="l" t="t" r="r" b="b"/>
              <a:pathLst>
                <a:path w="120000" h="120000" extrusionOk="0">
                  <a:moveTo>
                    <a:pt x="21818" y="13717"/>
                  </a:moveTo>
                  <a:lnTo>
                    <a:pt x="21818" y="13717"/>
                  </a:lnTo>
                  <a:cubicBezTo>
                    <a:pt x="25972" y="10290"/>
                    <a:pt x="30568" y="7438"/>
                    <a:pt x="35483" y="5238"/>
                  </a:cubicBezTo>
                </a:path>
              </a:pathLst>
            </a:custGeom>
            <a:noFill/>
            <a:ln w="12700" cap="rnd" cmpd="sng">
              <a:solidFill>
                <a:srgbClr val="52A0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9"/>
          <p:cNvSpPr txBox="1"/>
          <p:nvPr/>
        </p:nvSpPr>
        <p:spPr>
          <a:xfrm>
            <a:off x="4075416" y="2307021"/>
            <a:ext cx="29742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accent1"/>
                </a:solidFill>
                <a:latin typeface="Open Sans"/>
                <a:ea typeface="Open Sans"/>
                <a:cs typeface="Open Sans"/>
                <a:sym typeface="Open Sans"/>
              </a:rPr>
              <a:t>How do we acquire cultural competence?</a:t>
            </a:r>
            <a:endParaRPr sz="3500">
              <a:solidFill>
                <a:schemeClr val="accent1"/>
              </a:solidFill>
              <a:latin typeface="Open Sans"/>
              <a:ea typeface="Open Sans"/>
              <a:cs typeface="Open Sans"/>
              <a:sym typeface="Open Sans"/>
            </a:endParaRPr>
          </a:p>
        </p:txBody>
      </p:sp>
      <p:pic>
        <p:nvPicPr>
          <p:cNvPr id="209" name="Google Shape;209;p9"/>
          <p:cNvPicPr preferRelativeResize="0"/>
          <p:nvPr/>
        </p:nvPicPr>
        <p:blipFill rotWithShape="1">
          <a:blip r:embed="rId3">
            <a:alphaModFix/>
          </a:blip>
          <a:srcRect/>
          <a:stretch/>
        </p:blipFill>
        <p:spPr>
          <a:xfrm>
            <a:off x="10514015" y="6071211"/>
            <a:ext cx="1469263" cy="457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348589" y="168175"/>
            <a:ext cx="10871100" cy="99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Open Sans"/>
              <a:buNone/>
            </a:pPr>
            <a:r>
              <a:rPr lang="en-US" sz="4900" b="0">
                <a:latin typeface="Arial"/>
                <a:ea typeface="Arial"/>
                <a:cs typeface="Arial"/>
                <a:sym typeface="Arial"/>
              </a:rPr>
              <a:t>Why is it important?</a:t>
            </a:r>
            <a:endParaRPr sz="4900" b="0">
              <a:latin typeface="Arial"/>
              <a:ea typeface="Arial"/>
              <a:cs typeface="Arial"/>
              <a:sym typeface="Arial"/>
            </a:endParaRPr>
          </a:p>
        </p:txBody>
      </p:sp>
      <p:graphicFrame>
        <p:nvGraphicFramePr>
          <p:cNvPr id="216" name="Google Shape;216;p10"/>
          <p:cNvGraphicFramePr/>
          <p:nvPr/>
        </p:nvGraphicFramePr>
        <p:xfrm>
          <a:off x="409014" y="1219212"/>
          <a:ext cx="3000000" cy="3000000"/>
        </p:xfrm>
        <a:graphic>
          <a:graphicData uri="http://schemas.openxmlformats.org/drawingml/2006/table">
            <a:tbl>
              <a:tblPr firstRow="1" bandRow="1">
                <a:noFill/>
                <a:tableStyleId>{71DEF3F3-E827-4323-9400-3C439A5FE734}</a:tableStyleId>
              </a:tblPr>
              <a:tblGrid>
                <a:gridCol w="3039975">
                  <a:extLst>
                    <a:ext uri="{9D8B030D-6E8A-4147-A177-3AD203B41FA5}">
                      <a16:colId xmlns:a16="http://schemas.microsoft.com/office/drawing/2014/main" val="20000"/>
                    </a:ext>
                  </a:extLst>
                </a:gridCol>
              </a:tblGrid>
              <a:tr h="424625">
                <a:tc>
                  <a:txBody>
                    <a:bodyPr/>
                    <a:lstStyle/>
                    <a:p>
                      <a:pPr marL="0" marR="0" lvl="0" indent="0" algn="l" rtl="0">
                        <a:spcBef>
                          <a:spcPts val="0"/>
                        </a:spcBef>
                        <a:spcAft>
                          <a:spcPts val="0"/>
                        </a:spcAft>
                        <a:buNone/>
                      </a:pPr>
                      <a:r>
                        <a:rPr lang="en-US" sz="1800">
                          <a:latin typeface="Open Sans"/>
                          <a:ea typeface="Open Sans"/>
                          <a:cs typeface="Open Sans"/>
                          <a:sym typeface="Open Sans"/>
                        </a:rPr>
                        <a:t>Social Benefits</a:t>
                      </a:r>
                      <a:endParaRPr sz="1800">
                        <a:latin typeface="Open Sans"/>
                        <a:ea typeface="Open Sans"/>
                        <a:cs typeface="Open Sans"/>
                        <a:sym typeface="Open Sans"/>
                      </a:endParaRPr>
                    </a:p>
                  </a:txBody>
                  <a:tcPr marL="91450" marR="91450" marT="45725" marB="45725">
                    <a:lnB w="38100" cap="flat" cmpd="sng">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4301725">
                <a:tc>
                  <a:txBody>
                    <a:bodyPr/>
                    <a:lstStyle/>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mutual respect and understanding between client and organization</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trust</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Promotes inclusion of all community members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community participation and involvement in health issues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Assists clients and families in their care</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Promotes client and family responsibilities for health</a:t>
                      </a:r>
                      <a:endParaRPr b="1">
                        <a:solidFill>
                          <a:schemeClr val="accent1"/>
                        </a:solidFill>
                        <a:latin typeface="Arial"/>
                        <a:ea typeface="Arial"/>
                        <a:cs typeface="Arial"/>
                        <a:sym typeface="Arial"/>
                      </a:endParaRPr>
                    </a:p>
                  </a:txBody>
                  <a:tcPr marL="91450" marR="91450" marT="45725" marB="45725">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381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17" name="Google Shape;217;p10"/>
          <p:cNvGraphicFramePr/>
          <p:nvPr/>
        </p:nvGraphicFramePr>
        <p:xfrm>
          <a:off x="3874061" y="1219212"/>
          <a:ext cx="3000000" cy="3000000"/>
        </p:xfrm>
        <a:graphic>
          <a:graphicData uri="http://schemas.openxmlformats.org/drawingml/2006/table">
            <a:tbl>
              <a:tblPr firstRow="1" bandRow="1">
                <a:noFill/>
                <a:tableStyleId>{71DEF3F3-E827-4323-9400-3C439A5FE734}</a:tableStyleId>
              </a:tblPr>
              <a:tblGrid>
                <a:gridCol w="2846425">
                  <a:extLst>
                    <a:ext uri="{9D8B030D-6E8A-4147-A177-3AD203B41FA5}">
                      <a16:colId xmlns:a16="http://schemas.microsoft.com/office/drawing/2014/main" val="20000"/>
                    </a:ext>
                  </a:extLst>
                </a:gridCol>
              </a:tblGrid>
              <a:tr h="426675">
                <a:tc>
                  <a:txBody>
                    <a:bodyPr/>
                    <a:lstStyle/>
                    <a:p>
                      <a:pPr marL="0" marR="0" lvl="0" indent="0" algn="l" rtl="0">
                        <a:spcBef>
                          <a:spcPts val="0"/>
                        </a:spcBef>
                        <a:spcAft>
                          <a:spcPts val="0"/>
                        </a:spcAft>
                        <a:buNone/>
                      </a:pPr>
                      <a:r>
                        <a:rPr lang="en-US" sz="1800">
                          <a:latin typeface="Open Sans"/>
                          <a:ea typeface="Open Sans"/>
                          <a:cs typeface="Open Sans"/>
                          <a:sym typeface="Open Sans"/>
                        </a:rPr>
                        <a:t>Health Benefits</a:t>
                      </a:r>
                      <a:endParaRPr sz="1800">
                        <a:latin typeface="Open Sans"/>
                        <a:ea typeface="Open Sans"/>
                        <a:cs typeface="Open Sans"/>
                        <a:sym typeface="Open Sans"/>
                      </a:endParaRPr>
                    </a:p>
                  </a:txBody>
                  <a:tcPr marL="91450" marR="91450" marT="45725" marB="45725">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947125">
                <a:tc>
                  <a:txBody>
                    <a:bodyPr/>
                    <a:lstStyle/>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Improves client data collection</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preventative care by client</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Reduces care disparities in the client population</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cost savings from a reduction in medical errors, number of treatments and legal costs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Reduced the number of missed appointments</a:t>
                      </a:r>
                      <a:endParaRPr b="1">
                        <a:solidFill>
                          <a:schemeClr val="accent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18" name="Google Shape;218;p10"/>
          <p:cNvGraphicFramePr/>
          <p:nvPr/>
        </p:nvGraphicFramePr>
        <p:xfrm>
          <a:off x="6903860" y="1221687"/>
          <a:ext cx="3000000" cy="3000000"/>
        </p:xfrm>
        <a:graphic>
          <a:graphicData uri="http://schemas.openxmlformats.org/drawingml/2006/table">
            <a:tbl>
              <a:tblPr firstRow="1" bandRow="1">
                <a:noFill/>
                <a:tableStyleId>{71DEF3F3-E827-4323-9400-3C439A5FE734}</a:tableStyleId>
              </a:tblPr>
              <a:tblGrid>
                <a:gridCol w="3092550">
                  <a:extLst>
                    <a:ext uri="{9D8B030D-6E8A-4147-A177-3AD203B41FA5}">
                      <a16:colId xmlns:a16="http://schemas.microsoft.com/office/drawing/2014/main" val="20000"/>
                    </a:ext>
                  </a:extLst>
                </a:gridCol>
              </a:tblGrid>
              <a:tr h="483700">
                <a:tc>
                  <a:txBody>
                    <a:bodyPr/>
                    <a:lstStyle/>
                    <a:p>
                      <a:pPr marL="0" marR="0" lvl="0" indent="0" algn="l" rtl="0">
                        <a:spcBef>
                          <a:spcPts val="0"/>
                        </a:spcBef>
                        <a:spcAft>
                          <a:spcPts val="0"/>
                        </a:spcAft>
                        <a:buNone/>
                      </a:pPr>
                      <a:r>
                        <a:rPr lang="en-US" sz="1800">
                          <a:latin typeface="Open Sans"/>
                          <a:ea typeface="Open Sans"/>
                          <a:cs typeface="Open Sans"/>
                          <a:sym typeface="Open Sans"/>
                        </a:rPr>
                        <a:t>Business Benefits</a:t>
                      </a:r>
                      <a:endParaRPr sz="1800">
                        <a:latin typeface="Open Sans"/>
                        <a:ea typeface="Open Sans"/>
                        <a:cs typeface="Open Sans"/>
                        <a:sym typeface="Open Sans"/>
                      </a:endParaRPr>
                    </a:p>
                  </a:txBody>
                  <a:tcPr marL="91450" marR="91450" marT="45725" marB="45725">
                    <a:lnB w="381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885150">
                <a:tc>
                  <a:txBody>
                    <a:bodyPr/>
                    <a:lstStyle/>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Incorporates different  perspectives, ideas and strategies into the decision-making process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Decrease barriers that slow progress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Moves toward meeting legal and regulatory guidelines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Improves efficiency of care services</a:t>
                      </a:r>
                      <a:br>
                        <a:rPr lang="en-US" sz="1600" b="1">
                          <a:solidFill>
                            <a:schemeClr val="accent1"/>
                          </a:solidFill>
                          <a:latin typeface="Arial"/>
                          <a:ea typeface="Arial"/>
                          <a:cs typeface="Arial"/>
                          <a:sym typeface="Arial"/>
                        </a:rPr>
                      </a:br>
                      <a:endParaRPr sz="1600" b="1">
                        <a:solidFill>
                          <a:schemeClr val="accent1"/>
                        </a:solidFill>
                        <a:latin typeface="Arial"/>
                        <a:ea typeface="Arial"/>
                        <a:cs typeface="Arial"/>
                        <a:sym typeface="Arial"/>
                      </a:endParaRPr>
                    </a:p>
                    <a:p>
                      <a:pPr marL="285750" marR="0" lvl="0" indent="-285750" algn="l" rtl="0">
                        <a:spcBef>
                          <a:spcPts val="0"/>
                        </a:spcBef>
                        <a:spcAft>
                          <a:spcPts val="0"/>
                        </a:spcAft>
                        <a:buClr>
                          <a:schemeClr val="accent1"/>
                        </a:buClr>
                        <a:buSzPts val="1600"/>
                        <a:buChar char="•"/>
                      </a:pPr>
                      <a:r>
                        <a:rPr lang="en-US" sz="1600" b="1">
                          <a:solidFill>
                            <a:schemeClr val="accent1"/>
                          </a:solidFill>
                          <a:latin typeface="Arial"/>
                          <a:ea typeface="Arial"/>
                          <a:cs typeface="Arial"/>
                          <a:sym typeface="Arial"/>
                        </a:rPr>
                        <a:t>Increases the market share of the organization</a:t>
                      </a:r>
                      <a:endParaRPr b="1">
                        <a:solidFill>
                          <a:schemeClr val="accent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p>
                    <a:p>
                      <a:pPr marL="0" marR="0" lvl="0" indent="0" algn="l" rtl="0">
                        <a:spcBef>
                          <a:spcPts val="0"/>
                        </a:spcBef>
                        <a:spcAft>
                          <a:spcPts val="0"/>
                        </a:spcAft>
                        <a:buClr>
                          <a:schemeClr val="dk1"/>
                        </a:buClr>
                        <a:buSzPts val="1800"/>
                        <a:buFont typeface="Arial"/>
                        <a:buNone/>
                      </a:pPr>
                      <a:endParaRPr sz="1800"/>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9" name="Google Shape;219;p10"/>
          <p:cNvSpPr/>
          <p:nvPr/>
        </p:nvSpPr>
        <p:spPr>
          <a:xfrm>
            <a:off x="3723300" y="6590525"/>
            <a:ext cx="8468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accent1"/>
                </a:solidFill>
              </a:rPr>
              <a:t>Source: Becoming a Culturally Competent Health Care Organization, Signature Leadership Series</a:t>
            </a:r>
            <a:endParaRPr sz="1600">
              <a:solidFill>
                <a:schemeClr val="accent1"/>
              </a:solidFill>
            </a:endParaRPr>
          </a:p>
        </p:txBody>
      </p:sp>
      <p:pic>
        <p:nvPicPr>
          <p:cNvPr id="220" name="Google Shape;220;p10"/>
          <p:cNvPicPr preferRelativeResize="0"/>
          <p:nvPr/>
        </p:nvPicPr>
        <p:blipFill rotWithShape="1">
          <a:blip r:embed="rId3">
            <a:alphaModFix/>
          </a:blip>
          <a:srcRect/>
          <a:stretch/>
        </p:blipFill>
        <p:spPr>
          <a:xfrm>
            <a:off x="10494965" y="5648155"/>
            <a:ext cx="1469263" cy="45761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0c4a0d8a01_0_372"/>
          <p:cNvSpPr txBox="1">
            <a:spLocks noGrp="1"/>
          </p:cNvSpPr>
          <p:nvPr>
            <p:ph type="title"/>
          </p:nvPr>
        </p:nvSpPr>
        <p:spPr>
          <a:xfrm>
            <a:off x="247908" y="294047"/>
            <a:ext cx="15147600" cy="1424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1300"/>
              <a:buNone/>
            </a:pPr>
            <a:r>
              <a:rPr lang="en-US" sz="3200">
                <a:latin typeface="Arial"/>
                <a:ea typeface="Arial"/>
                <a:cs typeface="Arial"/>
                <a:sym typeface="Arial"/>
              </a:rPr>
              <a:t>Rural NY State Challenges</a:t>
            </a:r>
            <a:endParaRPr sz="3200">
              <a:latin typeface="Arial"/>
              <a:ea typeface="Arial"/>
              <a:cs typeface="Arial"/>
              <a:sym typeface="Arial"/>
            </a:endParaRPr>
          </a:p>
        </p:txBody>
      </p:sp>
      <p:sp>
        <p:nvSpPr>
          <p:cNvPr id="226" name="Google Shape;226;g10c4a0d8a01_0_372"/>
          <p:cNvSpPr txBox="1"/>
          <p:nvPr/>
        </p:nvSpPr>
        <p:spPr>
          <a:xfrm>
            <a:off x="203158" y="5529025"/>
            <a:ext cx="36612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endParaRPr sz="1700" b="1"/>
          </a:p>
        </p:txBody>
      </p:sp>
      <p:sp>
        <p:nvSpPr>
          <p:cNvPr id="227" name="Google Shape;227;g10c4a0d8a01_0_372"/>
          <p:cNvSpPr txBox="1"/>
          <p:nvPr/>
        </p:nvSpPr>
        <p:spPr>
          <a:xfrm flipH="1">
            <a:off x="4021267" y="5523525"/>
            <a:ext cx="3829500" cy="5079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endParaRPr sz="1700" b="1"/>
          </a:p>
        </p:txBody>
      </p:sp>
      <p:sp>
        <p:nvSpPr>
          <p:cNvPr id="228" name="Google Shape;228;g10c4a0d8a01_0_372"/>
          <p:cNvSpPr txBox="1"/>
          <p:nvPr/>
        </p:nvSpPr>
        <p:spPr>
          <a:xfrm flipH="1">
            <a:off x="8099375" y="5523525"/>
            <a:ext cx="3829500" cy="507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700" b="1"/>
          </a:p>
        </p:txBody>
      </p:sp>
      <p:pic>
        <p:nvPicPr>
          <p:cNvPr id="229" name="Google Shape;229;g10c4a0d8a01_0_372"/>
          <p:cNvPicPr preferRelativeResize="0"/>
          <p:nvPr/>
        </p:nvPicPr>
        <p:blipFill rotWithShape="1">
          <a:blip r:embed="rId3">
            <a:alphaModFix/>
          </a:blip>
          <a:srcRect/>
          <a:stretch/>
        </p:blipFill>
        <p:spPr>
          <a:xfrm>
            <a:off x="10514015" y="6071211"/>
            <a:ext cx="1469263" cy="457612"/>
          </a:xfrm>
          <a:prstGeom prst="rect">
            <a:avLst/>
          </a:prstGeom>
          <a:noFill/>
          <a:ln>
            <a:noFill/>
          </a:ln>
        </p:spPr>
      </p:pic>
      <p:sp>
        <p:nvSpPr>
          <p:cNvPr id="230" name="Google Shape;230;g10c4a0d8a01_0_372"/>
          <p:cNvSpPr txBox="1"/>
          <p:nvPr/>
        </p:nvSpPr>
        <p:spPr>
          <a:xfrm>
            <a:off x="457200" y="1337150"/>
            <a:ext cx="10913400" cy="37422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rgbClr val="1B1B1B"/>
              </a:buClr>
              <a:buSzPts val="2800"/>
              <a:buChar char="●"/>
            </a:pPr>
            <a:r>
              <a:rPr lang="en-US" sz="2800">
                <a:solidFill>
                  <a:srgbClr val="1B1B1B"/>
                </a:solidFill>
              </a:rPr>
              <a:t>Population Decline</a:t>
            </a:r>
            <a:endParaRPr sz="2800">
              <a:solidFill>
                <a:srgbClr val="1B1B1B"/>
              </a:solidFill>
            </a:endParaRPr>
          </a:p>
          <a:p>
            <a:pPr marL="457200" lvl="0" indent="-406400" algn="l" rtl="0">
              <a:spcBef>
                <a:spcPts val="0"/>
              </a:spcBef>
              <a:spcAft>
                <a:spcPts val="0"/>
              </a:spcAft>
              <a:buClr>
                <a:srgbClr val="1B1B1B"/>
              </a:buClr>
              <a:buSzPts val="2800"/>
              <a:buChar char="●"/>
            </a:pPr>
            <a:r>
              <a:rPr lang="en-US" sz="2800">
                <a:solidFill>
                  <a:srgbClr val="1B1B1B"/>
                </a:solidFill>
              </a:rPr>
              <a:t>Rapidly Aging </a:t>
            </a:r>
            <a:endParaRPr sz="2800">
              <a:solidFill>
                <a:srgbClr val="1B1B1B"/>
              </a:solidFill>
            </a:endParaRPr>
          </a:p>
          <a:p>
            <a:pPr marL="457200" lvl="0" indent="-406400" algn="l" rtl="0">
              <a:spcBef>
                <a:spcPts val="0"/>
              </a:spcBef>
              <a:spcAft>
                <a:spcPts val="0"/>
              </a:spcAft>
              <a:buClr>
                <a:srgbClr val="1B1B1B"/>
              </a:buClr>
              <a:buSzPts val="2800"/>
              <a:buChar char="●"/>
            </a:pPr>
            <a:r>
              <a:rPr lang="en-US" sz="2800">
                <a:solidFill>
                  <a:srgbClr val="1B1B1B"/>
                </a:solidFill>
              </a:rPr>
              <a:t>Economies - Labor force decline</a:t>
            </a:r>
            <a:endParaRPr sz="2800">
              <a:solidFill>
                <a:srgbClr val="1B1B1B"/>
              </a:solidFill>
            </a:endParaRPr>
          </a:p>
          <a:p>
            <a:pPr marL="457200" lvl="0" indent="-406400" algn="l" rtl="0">
              <a:spcBef>
                <a:spcPts val="0"/>
              </a:spcBef>
              <a:spcAft>
                <a:spcPts val="0"/>
              </a:spcAft>
              <a:buClr>
                <a:srgbClr val="1B1B1B"/>
              </a:buClr>
              <a:buSzPts val="2800"/>
              <a:buChar char="●"/>
            </a:pPr>
            <a:r>
              <a:rPr lang="en-US" sz="2800">
                <a:solidFill>
                  <a:srgbClr val="1B1B1B"/>
                </a:solidFill>
              </a:rPr>
              <a:t>Higher rates of chronic disease = higher rates of morbidity and mortality</a:t>
            </a:r>
            <a:endParaRPr sz="2800">
              <a:solidFill>
                <a:srgbClr val="1B1B1B"/>
              </a:solidFill>
            </a:endParaRPr>
          </a:p>
          <a:p>
            <a:pPr marL="457200" lvl="0" indent="-406400" algn="l" rtl="0">
              <a:spcBef>
                <a:spcPts val="0"/>
              </a:spcBef>
              <a:spcAft>
                <a:spcPts val="0"/>
              </a:spcAft>
              <a:buClr>
                <a:srgbClr val="1B1B1B"/>
              </a:buClr>
              <a:buSzPts val="2800"/>
              <a:buChar char="●"/>
            </a:pPr>
            <a:r>
              <a:rPr lang="en-US" sz="2800">
                <a:solidFill>
                  <a:srgbClr val="1B1B1B"/>
                </a:solidFill>
              </a:rPr>
              <a:t>Lower prevalence of positive health-related behaviors</a:t>
            </a:r>
            <a:endParaRPr sz="2800">
              <a:solidFill>
                <a:srgbClr val="1B1B1B"/>
              </a:solidFill>
            </a:endParaRPr>
          </a:p>
          <a:p>
            <a:pPr marL="457200" lvl="0" indent="-406400" algn="l" rtl="0">
              <a:spcBef>
                <a:spcPts val="0"/>
              </a:spcBef>
              <a:spcAft>
                <a:spcPts val="0"/>
              </a:spcAft>
              <a:buClr>
                <a:srgbClr val="1B1B1B"/>
              </a:buClr>
              <a:buSzPts val="2800"/>
              <a:buChar char="●"/>
            </a:pPr>
            <a:r>
              <a:rPr lang="en-US" sz="2800">
                <a:solidFill>
                  <a:srgbClr val="1B1B1B"/>
                </a:solidFill>
              </a:rPr>
              <a:t>Lower access to care</a:t>
            </a:r>
            <a:endParaRPr sz="2800">
              <a:solidFill>
                <a:srgbClr val="1B1B1B"/>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3252</Words>
  <Application>Microsoft Office PowerPoint</Application>
  <PresentationFormat>Widescreen</PresentationFormat>
  <Paragraphs>215</Paragraphs>
  <Slides>17</Slides>
  <Notes>17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Calibri</vt:lpstr>
      <vt:lpstr>Arial</vt:lpstr>
      <vt:lpstr>Amatic SC</vt:lpstr>
      <vt:lpstr>Roboto</vt:lpstr>
      <vt:lpstr>Trebuchet MS</vt:lpstr>
      <vt:lpstr>Source Code Pro</vt:lpstr>
      <vt:lpstr>Verdana</vt:lpstr>
      <vt:lpstr>Open Sans</vt:lpstr>
      <vt:lpstr>Beach Day</vt:lpstr>
      <vt:lpstr>Simple Light</vt:lpstr>
      <vt:lpstr>  Rural Cultural Competence Presented at the NYS Association of Rural Health Symposium September 19, 2024 </vt:lpstr>
      <vt:lpstr>Disclosure Statement</vt:lpstr>
      <vt:lpstr>Rural Health Network of South Central NY  </vt:lpstr>
      <vt:lpstr>What is Cultural Competence?</vt:lpstr>
      <vt:lpstr>Mental Models</vt:lpstr>
      <vt:lpstr>How do we acquire Cultural Competence?</vt:lpstr>
      <vt:lpstr>PowerPoint Presentation</vt:lpstr>
      <vt:lpstr>Why is it important?</vt:lpstr>
      <vt:lpstr>Rural NY State Challenges</vt:lpstr>
      <vt:lpstr>Median Household Income: Metro Vs. Nonmetro</vt:lpstr>
      <vt:lpstr>Chronic Conditions </vt:lpstr>
      <vt:lpstr>Aging in Rural Places</vt:lpstr>
      <vt:lpstr>Overview of Rural Determinants of Health - New York State</vt:lpstr>
      <vt:lpstr>PowerPoint Presentation</vt:lpstr>
      <vt:lpstr>PowerPoint Presentation</vt:lpstr>
      <vt:lpstr>Rural Strengths</vt:lpstr>
      <vt:lpstr>Rural Core Characteristics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Rural Cultural Competence Presented at the NYS Association of Rural Health Symposium September 19, 2024 </dc:title>
  <dc:creator>Cindy Martin</dc:creator>
  <cp:lastModifiedBy>Mary Maruscak</cp:lastModifiedBy>
  <cp:revision>1</cp:revision>
  <dcterms:created xsi:type="dcterms:W3CDTF">2018-09-20T14:58:49Z</dcterms:created>
  <dcterms:modified xsi:type="dcterms:W3CDTF">2024-09-16T19:32:02Z</dcterms:modified>
</cp:coreProperties>
</file>