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5"/>
  </p:sldMasterIdLst>
  <p:notesMasterIdLst>
    <p:notesMasterId r:id="rId21"/>
  </p:notesMasterIdLst>
  <p:sldIdLst>
    <p:sldId id="256" r:id="rId6"/>
    <p:sldId id="280" r:id="rId7"/>
    <p:sldId id="286" r:id="rId8"/>
    <p:sldId id="283" r:id="rId9"/>
    <p:sldId id="288" r:id="rId10"/>
    <p:sldId id="290" r:id="rId11"/>
    <p:sldId id="292" r:id="rId12"/>
    <p:sldId id="293" r:id="rId13"/>
    <p:sldId id="291" r:id="rId14"/>
    <p:sldId id="282" r:id="rId15"/>
    <p:sldId id="297" r:id="rId16"/>
    <p:sldId id="294" r:id="rId17"/>
    <p:sldId id="285" r:id="rId18"/>
    <p:sldId id="298" r:id="rId19"/>
    <p:sldId id="296" r:id="rId20"/>
  </p:sldIdLst>
  <p:sldSz cx="9144000" cy="54864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2880" userDrawn="1">
          <p15:clr>
            <a:srgbClr val="A4A3A4"/>
          </p15:clr>
        </p15:guide>
        <p15:guide id="3" pos="2808" userDrawn="1">
          <p15:clr>
            <a:srgbClr val="A4A3A4"/>
          </p15:clr>
        </p15:guide>
        <p15:guide id="4" pos="295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A733"/>
    <a:srgbClr val="56A705"/>
    <a:srgbClr val="004FC9"/>
    <a:srgbClr val="1BAFDE"/>
    <a:srgbClr val="6FA700"/>
    <a:srgbClr val="C4E79C"/>
    <a:srgbClr val="B7E9A0"/>
    <a:srgbClr val="B8E29F"/>
    <a:srgbClr val="B1E286"/>
    <a:srgbClr val="AFDF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2372" autoAdjust="0"/>
  </p:normalViewPr>
  <p:slideViewPr>
    <p:cSldViewPr snapToGrid="0" snapToObjects="1">
      <p:cViewPr varScale="1">
        <p:scale>
          <a:sx n="94" d="100"/>
          <a:sy n="94" d="100"/>
        </p:scale>
        <p:origin x="816" y="66"/>
      </p:cViewPr>
      <p:guideLst>
        <p:guide orient="horz" pos="1752"/>
        <p:guide pos="2880"/>
        <p:guide pos="2808"/>
        <p:guide pos="2952"/>
      </p:guideLst>
    </p:cSldViewPr>
  </p:slideViewPr>
  <p:notesTextViewPr>
    <p:cViewPr>
      <p:scale>
        <a:sx n="1" d="1"/>
        <a:sy n="1" d="1"/>
      </p:scale>
      <p:origin x="0" y="0"/>
    </p:cViewPr>
  </p:notesTextViewPr>
  <p:notesViewPr>
    <p:cSldViewPr snapToGrid="0" snapToObjects="1" showGuides="1">
      <p:cViewPr varScale="1">
        <p:scale>
          <a:sx n="66" d="100"/>
          <a:sy n="66" d="100"/>
        </p:scale>
        <p:origin x="2538"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796D3CA-2976-EC4F-A0C8-9427ACF286DF}" type="datetimeFigureOut">
              <a:rPr lang="en-US" smtClean="0"/>
              <a:t>9/16/2024</a:t>
            </a:fld>
            <a:endParaRPr lang="en-US"/>
          </a:p>
        </p:txBody>
      </p:sp>
      <p:sp>
        <p:nvSpPr>
          <p:cNvPr id="4" name="Slide Image Placeholder 3"/>
          <p:cNvSpPr>
            <a:spLocks noGrp="1" noRot="1" noChangeAspect="1"/>
          </p:cNvSpPr>
          <p:nvPr>
            <p:ph type="sldImg" idx="2"/>
          </p:nvPr>
        </p:nvSpPr>
        <p:spPr>
          <a:xfrm>
            <a:off x="893763" y="1163638"/>
            <a:ext cx="523557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FD91451-88B7-8C44-B8AB-DFEE0EFBC8F2}" type="slidenum">
              <a:rPr lang="en-US" smtClean="0"/>
              <a:t>‹#›</a:t>
            </a:fld>
            <a:endParaRPr lang="en-US"/>
          </a:p>
        </p:txBody>
      </p:sp>
    </p:spTree>
    <p:extLst>
      <p:ext uri="{BB962C8B-B14F-4D97-AF65-F5344CB8AC3E}">
        <p14:creationId xmlns:p14="http://schemas.microsoft.com/office/powerpoint/2010/main" val="99984701"/>
      </p:ext>
    </p:extLst>
  </p:cSld>
  <p:clrMap bg1="lt1" tx1="dk1" bg2="lt2" tx2="dk2" accent1="accent1" accent2="accent2" accent3="accent3" accent4="accent4" accent5="accent5" accent6="accent6" hlink="hlink" folHlink="folHlink"/>
  <p:notesStyle>
    <a:lvl1pPr marL="0" algn="l" defTabSz="702259" rtl="0" eaLnBrk="1" latinLnBrk="0" hangingPunct="1">
      <a:defRPr sz="922" kern="1200">
        <a:solidFill>
          <a:schemeClr val="tx1"/>
        </a:solidFill>
        <a:latin typeface="+mn-lt"/>
        <a:ea typeface="+mn-ea"/>
        <a:cs typeface="+mn-cs"/>
      </a:defRPr>
    </a:lvl1pPr>
    <a:lvl2pPr marL="351130" algn="l" defTabSz="702259" rtl="0" eaLnBrk="1" latinLnBrk="0" hangingPunct="1">
      <a:defRPr sz="922" kern="1200">
        <a:solidFill>
          <a:schemeClr val="tx1"/>
        </a:solidFill>
        <a:latin typeface="+mn-lt"/>
        <a:ea typeface="+mn-ea"/>
        <a:cs typeface="+mn-cs"/>
      </a:defRPr>
    </a:lvl2pPr>
    <a:lvl3pPr marL="702259" algn="l" defTabSz="702259" rtl="0" eaLnBrk="1" latinLnBrk="0" hangingPunct="1">
      <a:defRPr sz="922" kern="1200">
        <a:solidFill>
          <a:schemeClr val="tx1"/>
        </a:solidFill>
        <a:latin typeface="+mn-lt"/>
        <a:ea typeface="+mn-ea"/>
        <a:cs typeface="+mn-cs"/>
      </a:defRPr>
    </a:lvl3pPr>
    <a:lvl4pPr marL="1053389" algn="l" defTabSz="702259" rtl="0" eaLnBrk="1" latinLnBrk="0" hangingPunct="1">
      <a:defRPr sz="922" kern="1200">
        <a:solidFill>
          <a:schemeClr val="tx1"/>
        </a:solidFill>
        <a:latin typeface="+mn-lt"/>
        <a:ea typeface="+mn-ea"/>
        <a:cs typeface="+mn-cs"/>
      </a:defRPr>
    </a:lvl4pPr>
    <a:lvl5pPr marL="1404518" algn="l" defTabSz="702259" rtl="0" eaLnBrk="1" latinLnBrk="0" hangingPunct="1">
      <a:defRPr sz="922" kern="1200">
        <a:solidFill>
          <a:schemeClr val="tx1"/>
        </a:solidFill>
        <a:latin typeface="+mn-lt"/>
        <a:ea typeface="+mn-ea"/>
        <a:cs typeface="+mn-cs"/>
      </a:defRPr>
    </a:lvl5pPr>
    <a:lvl6pPr marL="1755648" algn="l" defTabSz="702259" rtl="0" eaLnBrk="1" latinLnBrk="0" hangingPunct="1">
      <a:defRPr sz="922" kern="1200">
        <a:solidFill>
          <a:schemeClr val="tx1"/>
        </a:solidFill>
        <a:latin typeface="+mn-lt"/>
        <a:ea typeface="+mn-ea"/>
        <a:cs typeface="+mn-cs"/>
      </a:defRPr>
    </a:lvl6pPr>
    <a:lvl7pPr marL="2106778" algn="l" defTabSz="702259" rtl="0" eaLnBrk="1" latinLnBrk="0" hangingPunct="1">
      <a:defRPr sz="922" kern="1200">
        <a:solidFill>
          <a:schemeClr val="tx1"/>
        </a:solidFill>
        <a:latin typeface="+mn-lt"/>
        <a:ea typeface="+mn-ea"/>
        <a:cs typeface="+mn-cs"/>
      </a:defRPr>
    </a:lvl7pPr>
    <a:lvl8pPr marL="2457907" algn="l" defTabSz="702259" rtl="0" eaLnBrk="1" latinLnBrk="0" hangingPunct="1">
      <a:defRPr sz="922" kern="1200">
        <a:solidFill>
          <a:schemeClr val="tx1"/>
        </a:solidFill>
        <a:latin typeface="+mn-lt"/>
        <a:ea typeface="+mn-ea"/>
        <a:cs typeface="+mn-cs"/>
      </a:defRPr>
    </a:lvl8pPr>
    <a:lvl9pPr marL="2809037" algn="l" defTabSz="702259" rtl="0" eaLnBrk="1" latinLnBrk="0" hangingPunct="1">
      <a:defRPr sz="9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91451-88B7-8C44-B8AB-DFEE0EFBC8F2}" type="slidenum">
              <a:rPr lang="en-US" smtClean="0"/>
              <a:t>0</a:t>
            </a:fld>
            <a:endParaRPr lang="en-US"/>
          </a:p>
        </p:txBody>
      </p:sp>
    </p:spTree>
    <p:extLst>
      <p:ext uri="{BB962C8B-B14F-4D97-AF65-F5344CB8AC3E}">
        <p14:creationId xmlns:p14="http://schemas.microsoft.com/office/powerpoint/2010/main" val="1093648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 use of a rapid cycle, quality</a:t>
            </a:r>
            <a:r>
              <a:rPr lang="en-US" baseline="0" dirty="0" smtClean="0"/>
              <a:t> improvement process that coalition members develop prototypes (programs, policies, practices) to implement in their community. There is no certainty in inputs or outcomes due to the complex dynamic nature of a community system, the IDPR process asks participants to initially develop a simplified version of the product to get some feedback on how it should work. Using that feedback, the prototypes are continuously refined,.  Based on a hub-developed data-driven headline that guides their work, hub members have the freedom to design and implement multiple prototypes to ascertain how each one works under the constraints of the system. </a:t>
            </a:r>
            <a:endParaRPr lang="en-US" dirty="0"/>
          </a:p>
        </p:txBody>
      </p:sp>
      <p:sp>
        <p:nvSpPr>
          <p:cNvPr id="4" name="Slide Number Placeholder 3"/>
          <p:cNvSpPr>
            <a:spLocks noGrp="1"/>
          </p:cNvSpPr>
          <p:nvPr>
            <p:ph type="sldNum" sz="quarter" idx="5"/>
          </p:nvPr>
        </p:nvSpPr>
        <p:spPr/>
        <p:txBody>
          <a:bodyPr/>
          <a:lstStyle/>
          <a:p>
            <a:fld id="{5FD91451-88B7-8C44-B8AB-DFEE0EFBC8F2}" type="slidenum">
              <a:rPr lang="en-US" smtClean="0"/>
              <a:t>9</a:t>
            </a:fld>
            <a:endParaRPr lang="en-US"/>
          </a:p>
        </p:txBody>
      </p:sp>
    </p:spTree>
    <p:extLst>
      <p:ext uri="{BB962C8B-B14F-4D97-AF65-F5344CB8AC3E}">
        <p14:creationId xmlns:p14="http://schemas.microsoft.com/office/powerpoint/2010/main" val="416655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91451-88B7-8C44-B8AB-DFEE0EFBC8F2}" type="slidenum">
              <a:rPr lang="en-US" smtClean="0"/>
              <a:t>10</a:t>
            </a:fld>
            <a:endParaRPr lang="en-US"/>
          </a:p>
        </p:txBody>
      </p:sp>
    </p:spTree>
    <p:extLst>
      <p:ext uri="{BB962C8B-B14F-4D97-AF65-F5344CB8AC3E}">
        <p14:creationId xmlns:p14="http://schemas.microsoft.com/office/powerpoint/2010/main" val="217310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91451-88B7-8C44-B8AB-DFEE0EFBC8F2}" type="slidenum">
              <a:rPr lang="en-US" smtClean="0"/>
              <a:t>11</a:t>
            </a:fld>
            <a:endParaRPr lang="en-US"/>
          </a:p>
        </p:txBody>
      </p:sp>
    </p:spTree>
    <p:extLst>
      <p:ext uri="{BB962C8B-B14F-4D97-AF65-F5344CB8AC3E}">
        <p14:creationId xmlns:p14="http://schemas.microsoft.com/office/powerpoint/2010/main" val="1365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91451-88B7-8C44-B8AB-DFEE0EFBC8F2}" type="slidenum">
              <a:rPr lang="en-US" smtClean="0"/>
              <a:t>12</a:t>
            </a:fld>
            <a:endParaRPr lang="en-US"/>
          </a:p>
        </p:txBody>
      </p:sp>
    </p:spTree>
    <p:extLst>
      <p:ext uri="{BB962C8B-B14F-4D97-AF65-F5344CB8AC3E}">
        <p14:creationId xmlns:p14="http://schemas.microsoft.com/office/powerpoint/2010/main" val="203460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22" b="0" i="0" u="none" strike="noStrike" kern="1200" dirty="0" smtClean="0">
                <a:solidFill>
                  <a:schemeClr val="tx1"/>
                </a:solidFill>
                <a:effectLst/>
                <a:latin typeface="+mn-lt"/>
                <a:ea typeface="+mn-ea"/>
                <a:cs typeface="+mn-cs"/>
              </a:rPr>
              <a:t>NIH proposal to further study this community-driven process was submitted in July, and will take place across 10 communities and 18 clinics (RCT) within 4 rural counties of New York</a:t>
            </a:r>
            <a:r>
              <a:rPr lang="en-US" sz="922" b="0" i="0" kern="1200" dirty="0" smtClean="0">
                <a:solidFill>
                  <a:schemeClr val="tx1"/>
                </a:solidFill>
                <a:effectLst/>
                <a:latin typeface="+mn-lt"/>
                <a:ea typeface="+mn-ea"/>
                <a:cs typeface="+mn-cs"/>
              </a:rPr>
              <a:t>​</a:t>
            </a:r>
          </a:p>
          <a:p>
            <a:pPr rtl="0" fontAlgn="base"/>
            <a:r>
              <a:rPr lang="en-US" sz="922" b="0" i="0" u="none" strike="noStrike" kern="1200" dirty="0" smtClean="0">
                <a:solidFill>
                  <a:schemeClr val="tx1"/>
                </a:solidFill>
                <a:effectLst/>
                <a:latin typeface="+mn-lt"/>
                <a:ea typeface="+mn-ea"/>
                <a:cs typeface="+mn-cs"/>
              </a:rPr>
              <a:t>Primary outcome is diabetes screening rates</a:t>
            </a:r>
            <a:endParaRPr lang="en-US" sz="922" b="0" i="0" kern="1200" dirty="0" smtClean="0">
              <a:solidFill>
                <a:schemeClr val="tx1"/>
              </a:solidFill>
              <a:effectLst/>
              <a:latin typeface="+mn-lt"/>
              <a:ea typeface="+mn-ea"/>
              <a:cs typeface="+mn-cs"/>
            </a:endParaRPr>
          </a:p>
          <a:p>
            <a:endParaRPr lang="en-US" dirty="0" smtClean="0">
              <a:latin typeface="Arial"/>
              <a:cs typeface="Arial"/>
            </a:endParaRPr>
          </a:p>
          <a:p>
            <a:r>
              <a:rPr lang="en-US" dirty="0" smtClean="0">
                <a:latin typeface="Arial"/>
                <a:cs typeface="Arial"/>
              </a:rPr>
              <a:t>Our study is challenging the dominant paradigm which has been met with some resistance from community partners</a:t>
            </a:r>
            <a:endParaRPr lang="en-US" dirty="0" smtClean="0"/>
          </a:p>
          <a:p>
            <a:pPr lvl="1"/>
            <a:r>
              <a:rPr lang="en-US" dirty="0" smtClean="0">
                <a:latin typeface="Arial"/>
                <a:cs typeface="Arial"/>
              </a:rPr>
              <a:t>What are the community rules that facilitate engaging in this process? </a:t>
            </a:r>
          </a:p>
          <a:p>
            <a:pPr lvl="1"/>
            <a:r>
              <a:rPr lang="en-US" dirty="0" smtClean="0">
                <a:latin typeface="Arial"/>
                <a:cs typeface="Arial"/>
              </a:rPr>
              <a:t>Knowing the above, how do we modify our process to help communities engage more effectively?</a:t>
            </a:r>
          </a:p>
          <a:p>
            <a:r>
              <a:rPr lang="en-US" dirty="0" smtClean="0">
                <a:latin typeface="Arial"/>
                <a:cs typeface="Arial"/>
              </a:rPr>
              <a:t>How do we effectively and efficiently measure community wide population health change</a:t>
            </a:r>
            <a:endParaRPr lang="en-US" dirty="0" smtClean="0"/>
          </a:p>
          <a:p>
            <a:pPr lvl="1"/>
            <a:r>
              <a:rPr lang="en-US" dirty="0" smtClean="0">
                <a:latin typeface="Arial"/>
                <a:cs typeface="Arial"/>
              </a:rPr>
              <a:t>Opportunity to build a better data system to capture local data (national priority within the Office of Rural Health at the CDC)</a:t>
            </a:r>
          </a:p>
          <a:p>
            <a:r>
              <a:rPr lang="en-US" dirty="0" smtClean="0">
                <a:latin typeface="Arial"/>
                <a:cs typeface="Arial"/>
              </a:rPr>
              <a:t>How do we build capacity for these new systems for long-term sustainability? </a:t>
            </a:r>
          </a:p>
          <a:p>
            <a:r>
              <a:rPr lang="en-US" dirty="0" smtClean="0">
                <a:latin typeface="Arial"/>
                <a:cs typeface="Arial"/>
              </a:rPr>
              <a:t>How do we translate this process to other population health concerns and in other contexts? </a:t>
            </a:r>
          </a:p>
          <a:p>
            <a:endParaRPr lang="en-US" dirty="0"/>
          </a:p>
        </p:txBody>
      </p:sp>
      <p:sp>
        <p:nvSpPr>
          <p:cNvPr id="4" name="Slide Number Placeholder 3"/>
          <p:cNvSpPr>
            <a:spLocks noGrp="1"/>
          </p:cNvSpPr>
          <p:nvPr>
            <p:ph type="sldNum" sz="quarter" idx="10"/>
          </p:nvPr>
        </p:nvSpPr>
        <p:spPr/>
        <p:txBody>
          <a:bodyPr/>
          <a:lstStyle/>
          <a:p>
            <a:fld id="{5FD91451-88B7-8C44-B8AB-DFEE0EFBC8F2}" type="slidenum">
              <a:rPr lang="en-US" smtClean="0"/>
              <a:t>13</a:t>
            </a:fld>
            <a:endParaRPr lang="en-US"/>
          </a:p>
        </p:txBody>
      </p:sp>
    </p:spTree>
    <p:extLst>
      <p:ext uri="{BB962C8B-B14F-4D97-AF65-F5344CB8AC3E}">
        <p14:creationId xmlns:p14="http://schemas.microsoft.com/office/powerpoint/2010/main" val="2666090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91451-88B7-8C44-B8AB-DFEE0EFBC8F2}" type="slidenum">
              <a:rPr lang="en-US" smtClean="0"/>
              <a:t>14</a:t>
            </a:fld>
            <a:endParaRPr lang="en-US"/>
          </a:p>
        </p:txBody>
      </p:sp>
    </p:spTree>
    <p:extLst>
      <p:ext uri="{BB962C8B-B14F-4D97-AF65-F5344CB8AC3E}">
        <p14:creationId xmlns:p14="http://schemas.microsoft.com/office/powerpoint/2010/main" val="146369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1451-88B7-8C44-B8AB-DFEE0EFBC8F2}" type="slidenum">
              <a:rPr lang="en-US" smtClean="0"/>
              <a:t>1</a:t>
            </a:fld>
            <a:endParaRPr lang="en-US"/>
          </a:p>
        </p:txBody>
      </p:sp>
    </p:spTree>
    <p:extLst>
      <p:ext uri="{BB962C8B-B14F-4D97-AF65-F5344CB8AC3E}">
        <p14:creationId xmlns:p14="http://schemas.microsoft.com/office/powerpoint/2010/main" val="427880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1451-88B7-8C44-B8AB-DFEE0EFBC8F2}" type="slidenum">
              <a:rPr lang="en-US" smtClean="0"/>
              <a:t>2</a:t>
            </a:fld>
            <a:endParaRPr lang="en-US"/>
          </a:p>
        </p:txBody>
      </p:sp>
    </p:spTree>
    <p:extLst>
      <p:ext uri="{BB962C8B-B14F-4D97-AF65-F5344CB8AC3E}">
        <p14:creationId xmlns:p14="http://schemas.microsoft.com/office/powerpoint/2010/main" val="240299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community?  Individuals, dyads,</a:t>
            </a:r>
            <a:r>
              <a:rPr lang="en-US" baseline="0" dirty="0" smtClean="0"/>
              <a:t> families, groups, organizations</a:t>
            </a:r>
            <a:r>
              <a:rPr lang="en-US" dirty="0" smtClean="0"/>
              <a:t> interacting</a:t>
            </a:r>
            <a:r>
              <a:rPr lang="en-US" baseline="0" dirty="0" smtClean="0"/>
              <a:t> (transacting) </a:t>
            </a:r>
            <a:r>
              <a:rPr lang="en-US" dirty="0" smtClean="0"/>
              <a:t>with </a:t>
            </a:r>
            <a:r>
              <a:rPr lang="en-US" dirty="0" smtClean="0"/>
              <a:t>one another in a variety of behavior </a:t>
            </a:r>
            <a:r>
              <a:rPr lang="en-US" dirty="0" smtClean="0"/>
              <a:t>settings</a:t>
            </a:r>
            <a:r>
              <a:rPr lang="en-US" baseline="0" dirty="0" smtClean="0"/>
              <a:t> within a defined geographic area. </a:t>
            </a:r>
            <a:r>
              <a:rPr lang="en-US" dirty="0" smtClean="0"/>
              <a:t>There</a:t>
            </a:r>
            <a:r>
              <a:rPr lang="en-US" baseline="0" dirty="0" smtClean="0"/>
              <a:t> are multiple centers of decision making (so it’s a decentralized system) about what services to provide and how to provide them and how to consume them.  And they base these decisions on the currently established rules, policies, normative behaviors and also the resources. And feedback is continuously flowing into the community which will impact future decisions, future rules, future norms etc. </a:t>
            </a:r>
            <a:endParaRPr lang="en-US" dirty="0" smtClean="0"/>
          </a:p>
          <a:p>
            <a:endParaRPr lang="en-US" dirty="0" smtClean="0"/>
          </a:p>
          <a:p>
            <a:r>
              <a:rPr lang="en-US" dirty="0" smtClean="0"/>
              <a:t>Complex, dynamic, </a:t>
            </a:r>
            <a:r>
              <a:rPr lang="en-US" dirty="0" smtClean="0"/>
              <a:t>ever-changing. </a:t>
            </a:r>
            <a:endParaRPr lang="en-US" dirty="0" smtClean="0"/>
          </a:p>
          <a:p>
            <a:endParaRPr lang="en-US" dirty="0" smtClean="0"/>
          </a:p>
        </p:txBody>
      </p:sp>
      <p:sp>
        <p:nvSpPr>
          <p:cNvPr id="4" name="Slide Number Placeholder 3"/>
          <p:cNvSpPr>
            <a:spLocks noGrp="1"/>
          </p:cNvSpPr>
          <p:nvPr>
            <p:ph type="sldNum" sz="quarter" idx="5"/>
          </p:nvPr>
        </p:nvSpPr>
        <p:spPr/>
        <p:txBody>
          <a:bodyPr/>
          <a:lstStyle/>
          <a:p>
            <a:fld id="{5FD91451-88B7-8C44-B8AB-DFEE0EFBC8F2}" type="slidenum">
              <a:rPr lang="en-US" smtClean="0"/>
              <a:t>3</a:t>
            </a:fld>
            <a:endParaRPr lang="en-US"/>
          </a:p>
        </p:txBody>
      </p:sp>
    </p:spTree>
    <p:extLst>
      <p:ext uri="{BB962C8B-B14F-4D97-AF65-F5344CB8AC3E}">
        <p14:creationId xmlns:p14="http://schemas.microsoft.com/office/powerpoint/2010/main" val="293620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0225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70225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Variability results from the</a:t>
            </a:r>
            <a:r>
              <a:rPr lang="en-US" baseline="0" dirty="0" smtClean="0"/>
              <a:t> local rules or norms (including culture) which dictate what services are provided. </a:t>
            </a:r>
          </a:p>
          <a:p>
            <a:pPr marL="0" indent="0">
              <a:buFont typeface="Arial" panose="020B0604020202020204" pitchFamily="34" charset="0"/>
              <a:buNone/>
            </a:pPr>
            <a:endParaRPr lang="en-US" dirty="0" smtClean="0"/>
          </a:p>
          <a:p>
            <a:pPr marL="291636" indent="-291636">
              <a:buFont typeface="Arial" panose="020B0604020202020204" pitchFamily="34" charset="0"/>
              <a:buChar char="•"/>
            </a:pPr>
            <a:r>
              <a:rPr lang="en-US" dirty="0" smtClean="0"/>
              <a:t>Making </a:t>
            </a:r>
            <a:r>
              <a:rPr lang="en-US" dirty="0" smtClean="0"/>
              <a:t>a decision to engage in health promotion and disease prevention programs is constrained</a:t>
            </a:r>
          </a:p>
          <a:p>
            <a:pPr marL="291636" indent="-291636">
              <a:buFont typeface="Arial" panose="020B0604020202020204" pitchFamily="34" charset="0"/>
              <a:buChar char="•"/>
            </a:pPr>
            <a:r>
              <a:rPr lang="en-US" dirty="0" smtClean="0"/>
              <a:t>Economics, safety, natural environment, built environment, education, politics all factor into an “individual” level decision</a:t>
            </a:r>
          </a:p>
          <a:p>
            <a:pPr marL="291636" indent="-291636">
              <a:buFont typeface="Arial" panose="020B0604020202020204" pitchFamily="34" charset="0"/>
              <a:buChar char="•"/>
            </a:pPr>
            <a:r>
              <a:rPr lang="en-US" dirty="0" smtClean="0"/>
              <a:t>In</a:t>
            </a:r>
            <a:r>
              <a:rPr lang="en-US" baseline="0" dirty="0" smtClean="0"/>
              <a:t> an effort to be efficient, health care and public health are trying to implement one-size fits all approaches through centralized decision making meaning community </a:t>
            </a:r>
            <a:r>
              <a:rPr lang="en-US" baseline="0" dirty="0" smtClean="0"/>
              <a:t>members have </a:t>
            </a:r>
            <a:r>
              <a:rPr lang="en-US" baseline="0" dirty="0" smtClean="0"/>
              <a:t>very little power to decide what is best for </a:t>
            </a:r>
            <a:r>
              <a:rPr lang="en-US" baseline="0" dirty="0" smtClean="0"/>
              <a:t>them.  Reducing a complex problem into its component parts (e.g. we’re going to solve diabetes prevention by instituting the NDPP), we have something we can measure. But we’re ignoring the complexity and constraints. </a:t>
            </a:r>
            <a:endParaRPr lang="en-US" dirty="0" smtClean="0"/>
          </a:p>
          <a:p>
            <a:r>
              <a:rPr lang="en-US" b="1" dirty="0" smtClean="0"/>
              <a:t>As public health professionals we don’t want to further contribute to dictating top-down what is best for a community</a:t>
            </a:r>
          </a:p>
          <a:p>
            <a:endParaRPr lang="en-US" b="1" dirty="0" smtClean="0"/>
          </a:p>
          <a:p>
            <a:r>
              <a:rPr lang="en-US" b="1" dirty="0" smtClean="0"/>
              <a:t>	We don’t have the granular data—just surveillance data</a:t>
            </a:r>
          </a:p>
          <a:p>
            <a:r>
              <a:rPr lang="en-US" b="1" dirty="0" smtClean="0"/>
              <a:t>	We don’t understand the rules (norms or policies) of any one community system (the constraints, assets)</a:t>
            </a:r>
          </a:p>
          <a:p>
            <a:endParaRPr lang="en-US" b="1" dirty="0"/>
          </a:p>
        </p:txBody>
      </p:sp>
      <p:sp>
        <p:nvSpPr>
          <p:cNvPr id="4" name="Slide Number Placeholder 3"/>
          <p:cNvSpPr>
            <a:spLocks noGrp="1"/>
          </p:cNvSpPr>
          <p:nvPr>
            <p:ph type="sldNum" sz="quarter" idx="5"/>
          </p:nvPr>
        </p:nvSpPr>
        <p:spPr/>
        <p:txBody>
          <a:bodyPr/>
          <a:lstStyle/>
          <a:p>
            <a:fld id="{5FD91451-88B7-8C44-B8AB-DFEE0EFBC8F2}" type="slidenum">
              <a:rPr lang="en-US" smtClean="0"/>
              <a:t>4</a:t>
            </a:fld>
            <a:endParaRPr lang="en-US"/>
          </a:p>
        </p:txBody>
      </p:sp>
    </p:spTree>
    <p:extLst>
      <p:ext uri="{BB962C8B-B14F-4D97-AF65-F5344CB8AC3E}">
        <p14:creationId xmlns:p14="http://schemas.microsoft.com/office/powerpoint/2010/main" val="294411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91451-88B7-8C44-B8AB-DFEE0EFBC8F2}" type="slidenum">
              <a:rPr lang="en-US" smtClean="0"/>
              <a:t>5</a:t>
            </a:fld>
            <a:endParaRPr lang="en-US"/>
          </a:p>
        </p:txBody>
      </p:sp>
    </p:spTree>
    <p:extLst>
      <p:ext uri="{BB962C8B-B14F-4D97-AF65-F5344CB8AC3E}">
        <p14:creationId xmlns:p14="http://schemas.microsoft.com/office/powerpoint/2010/main" val="9696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16726">
              <a:defRPr/>
            </a:pPr>
            <a:r>
              <a:rPr lang="en-US" dirty="0" smtClean="0"/>
              <a:t>Investigating</a:t>
            </a:r>
            <a:r>
              <a:rPr lang="en-US" baseline="0" dirty="0" smtClean="0"/>
              <a:t> the community—what are assets, who has the power to make decisions.  Knowing this will help the community make decisions about where their interventions could be most effective, or who to leverage. </a:t>
            </a:r>
          </a:p>
          <a:p>
            <a:pPr defTabSz="716726">
              <a:defRPr/>
            </a:pPr>
            <a:r>
              <a:rPr lang="en-US" baseline="0" dirty="0" smtClean="0"/>
              <a:t> </a:t>
            </a:r>
          </a:p>
          <a:p>
            <a:pPr defTabSz="716726">
              <a:defRPr/>
            </a:pPr>
            <a:r>
              <a:rPr lang="en-US" baseline="0" dirty="0" smtClean="0"/>
              <a:t>What is the current diabetes landscape (healthcare system data).  Help to develop a headline to follow</a:t>
            </a:r>
            <a:endParaRPr lang="en-US" dirty="0" smtClean="0"/>
          </a:p>
          <a:p>
            <a:pPr defTabSz="716726">
              <a:defRPr/>
            </a:pPr>
            <a:endParaRPr lang="en-US" dirty="0" smtClean="0"/>
          </a:p>
          <a:p>
            <a:pPr defTabSz="716726">
              <a:defRPr/>
            </a:pPr>
            <a:r>
              <a:rPr lang="en-US" dirty="0" smtClean="0"/>
              <a:t>The </a:t>
            </a:r>
            <a:r>
              <a:rPr lang="en-US" dirty="0" smtClean="0"/>
              <a:t>presence of local data presents the opportunity to decrease uncertainty in a system and motivates</a:t>
            </a:r>
            <a:r>
              <a:rPr lang="en-US" baseline="0" dirty="0" smtClean="0"/>
              <a:t> individuals to use the data to make decisions that improves the situation for themselves and their communities.  Local data are also important for timely feedback in the system as data allow local community members to see if and how an intervention is moving the system toward </a:t>
            </a:r>
            <a:r>
              <a:rPr lang="en-US" baseline="0" dirty="0" smtClean="0"/>
              <a:t>different </a:t>
            </a:r>
            <a:r>
              <a:rPr lang="en-US" baseline="0" dirty="0" smtClean="0"/>
              <a:t>outcomes.  Most conventional interventions rely on state or regional data from public health surveillance systems.  And for many rural communities, </a:t>
            </a:r>
            <a:r>
              <a:rPr lang="en-US" baseline="0" dirty="0" smtClean="0"/>
              <a:t>these </a:t>
            </a:r>
            <a:r>
              <a:rPr lang="en-US" baseline="0" dirty="0" smtClean="0"/>
              <a:t>data </a:t>
            </a:r>
            <a:r>
              <a:rPr lang="en-US" baseline="0" dirty="0" smtClean="0"/>
              <a:t>are </a:t>
            </a:r>
            <a:r>
              <a:rPr lang="en-US" baseline="0" dirty="0" smtClean="0"/>
              <a:t>suppressed, which may mask important community-level indicators or lead to overgeneralizing health concerns. </a:t>
            </a:r>
            <a:endParaRPr lang="en-US" dirty="0" smtClean="0"/>
          </a:p>
          <a:p>
            <a:endParaRPr lang="en-US" dirty="0"/>
          </a:p>
        </p:txBody>
      </p:sp>
      <p:sp>
        <p:nvSpPr>
          <p:cNvPr id="4" name="Slide Number Placeholder 3"/>
          <p:cNvSpPr>
            <a:spLocks noGrp="1"/>
          </p:cNvSpPr>
          <p:nvPr>
            <p:ph type="sldNum" sz="quarter" idx="5"/>
          </p:nvPr>
        </p:nvSpPr>
        <p:spPr/>
        <p:txBody>
          <a:bodyPr/>
          <a:lstStyle/>
          <a:p>
            <a:fld id="{5FD91451-88B7-8C44-B8AB-DFEE0EFBC8F2}" type="slidenum">
              <a:rPr lang="en-US" smtClean="0"/>
              <a:t>6</a:t>
            </a:fld>
            <a:endParaRPr lang="en-US"/>
          </a:p>
        </p:txBody>
      </p:sp>
    </p:spTree>
    <p:extLst>
      <p:ext uri="{BB962C8B-B14F-4D97-AF65-F5344CB8AC3E}">
        <p14:creationId xmlns:p14="http://schemas.microsoft.com/office/powerpoint/2010/main" val="406522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Prototype data.  </a:t>
            </a:r>
            <a:endParaRPr lang="en-US" dirty="0"/>
          </a:p>
        </p:txBody>
      </p:sp>
      <p:sp>
        <p:nvSpPr>
          <p:cNvPr id="4" name="Slide Number Placeholder 3"/>
          <p:cNvSpPr>
            <a:spLocks noGrp="1"/>
          </p:cNvSpPr>
          <p:nvPr>
            <p:ph type="sldNum" sz="quarter" idx="10"/>
          </p:nvPr>
        </p:nvSpPr>
        <p:spPr/>
        <p:txBody>
          <a:bodyPr/>
          <a:lstStyle/>
          <a:p>
            <a:fld id="{5FD91451-88B7-8C44-B8AB-DFEE0EFBC8F2}" type="slidenum">
              <a:rPr lang="en-US" smtClean="0"/>
              <a:t>7</a:t>
            </a:fld>
            <a:endParaRPr lang="en-US"/>
          </a:p>
        </p:txBody>
      </p:sp>
    </p:spTree>
    <p:extLst>
      <p:ext uri="{BB962C8B-B14F-4D97-AF65-F5344CB8AC3E}">
        <p14:creationId xmlns:p14="http://schemas.microsoft.com/office/powerpoint/2010/main" val="189015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a:t>
            </a:r>
            <a:r>
              <a:rPr lang="en-US" baseline="0" dirty="0" smtClean="0"/>
              <a:t> who are the providers and consumers of services; who can make the provision and consumption decisions.  Grass roots and grass tops</a:t>
            </a:r>
            <a:endParaRPr lang="en-US" dirty="0"/>
          </a:p>
        </p:txBody>
      </p:sp>
      <p:sp>
        <p:nvSpPr>
          <p:cNvPr id="4" name="Slide Number Placeholder 3"/>
          <p:cNvSpPr>
            <a:spLocks noGrp="1"/>
          </p:cNvSpPr>
          <p:nvPr>
            <p:ph type="sldNum" sz="quarter" idx="5"/>
          </p:nvPr>
        </p:nvSpPr>
        <p:spPr/>
        <p:txBody>
          <a:bodyPr/>
          <a:lstStyle/>
          <a:p>
            <a:fld id="{5FD91451-88B7-8C44-B8AB-DFEE0EFBC8F2}" type="slidenum">
              <a:rPr lang="en-US" smtClean="0"/>
              <a:t>8</a:t>
            </a:fld>
            <a:endParaRPr lang="en-US"/>
          </a:p>
        </p:txBody>
      </p:sp>
    </p:spTree>
    <p:extLst>
      <p:ext uri="{BB962C8B-B14F-4D97-AF65-F5344CB8AC3E}">
        <p14:creationId xmlns:p14="http://schemas.microsoft.com/office/powerpoint/2010/main" val="129641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AB39E5-0E88-ACEE-B0EA-86E43F3DB555}"/>
              </a:ext>
            </a:extLst>
          </p:cNvPr>
          <p:cNvSpPr>
            <a:spLocks noGrp="1"/>
          </p:cNvSpPr>
          <p:nvPr>
            <p:ph type="sldNum" sz="quarter" idx="10"/>
          </p:nvPr>
        </p:nvSpPr>
        <p:spPr/>
        <p:txBody>
          <a:bodyPr/>
          <a:lstStyle/>
          <a:p>
            <a:fld id="{8DF50C81-0ECB-4540-B320-9FA2D2560A6A}" type="slidenum">
              <a:rPr lang="en-US" smtClean="0"/>
              <a:t>‹#›</a:t>
            </a:fld>
            <a:endParaRPr lang="en-US"/>
          </a:p>
        </p:txBody>
      </p:sp>
    </p:spTree>
    <p:extLst>
      <p:ext uri="{BB962C8B-B14F-4D97-AF65-F5344CB8AC3E}">
        <p14:creationId xmlns:p14="http://schemas.microsoft.com/office/powerpoint/2010/main" val="353852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AA7F3B-37DC-94C9-2AD0-062830955BE3}"/>
              </a:ext>
            </a:extLst>
          </p:cNvPr>
          <p:cNvPicPr>
            <a:picLocks noChangeAspect="1"/>
          </p:cNvPicPr>
          <p:nvPr userDrawn="1"/>
        </p:nvPicPr>
        <p:blipFill>
          <a:blip r:embed="rId2"/>
          <a:stretch>
            <a:fillRect/>
          </a:stretch>
        </p:blipFill>
        <p:spPr>
          <a:xfrm>
            <a:off x="114300" y="113927"/>
            <a:ext cx="8915400" cy="685800"/>
          </a:xfrm>
          <a:prstGeom prst="rect">
            <a:avLst/>
          </a:prstGeom>
        </p:spPr>
      </p:pic>
      <p:sp>
        <p:nvSpPr>
          <p:cNvPr id="5" name="Slide Number Placeholder 4">
            <a:extLst>
              <a:ext uri="{FF2B5EF4-FFF2-40B4-BE49-F238E27FC236}">
                <a16:creationId xmlns:a16="http://schemas.microsoft.com/office/drawing/2014/main" id="{E89351C1-5F10-9BBC-0779-74060176F13F}"/>
              </a:ext>
            </a:extLst>
          </p:cNvPr>
          <p:cNvSpPr>
            <a:spLocks noGrp="1"/>
          </p:cNvSpPr>
          <p:nvPr>
            <p:ph type="sldNum" sz="quarter" idx="10"/>
          </p:nvPr>
        </p:nvSpPr>
        <p:spPr/>
        <p:txBody>
          <a:bodyPr/>
          <a:lstStyle/>
          <a:p>
            <a:fld id="{8DF50C81-0ECB-4540-B320-9FA2D2560A6A}" type="slidenum">
              <a:rPr lang="en-US" smtClean="0"/>
              <a:t>‹#›</a:t>
            </a:fld>
            <a:endParaRPr lang="en-US"/>
          </a:p>
        </p:txBody>
      </p:sp>
      <p:sp>
        <p:nvSpPr>
          <p:cNvPr id="8" name="TextBox 7">
            <a:extLst>
              <a:ext uri="{FF2B5EF4-FFF2-40B4-BE49-F238E27FC236}">
                <a16:creationId xmlns:a16="http://schemas.microsoft.com/office/drawing/2014/main" id="{AF8C4B7A-9347-1310-762B-36A9EE51796C}"/>
              </a:ext>
            </a:extLst>
          </p:cNvPr>
          <p:cNvSpPr txBox="1"/>
          <p:nvPr userDrawn="1"/>
        </p:nvSpPr>
        <p:spPr>
          <a:xfrm>
            <a:off x="266453" y="5217078"/>
            <a:ext cx="3177003" cy="123111"/>
          </a:xfrm>
          <a:prstGeom prst="rect">
            <a:avLst/>
          </a:prstGeom>
          <a:noFill/>
        </p:spPr>
        <p:txBody>
          <a:bodyPr wrap="square" lIns="0" tIns="0" rIns="0" bIns="0" rtlCol="0">
            <a:spAutoFit/>
          </a:bodyPr>
          <a:lstStyle/>
          <a:p>
            <a:r>
              <a:rPr lang="en-US" sz="800" dirty="0" smtClean="0">
                <a:solidFill>
                  <a:schemeClr val="bg1">
                    <a:lumMod val="50000"/>
                  </a:schemeClr>
                </a:solidFill>
                <a:latin typeface="Arial" panose="020B0604020202020204" pitchFamily="34" charset="0"/>
                <a:cs typeface="Arial" panose="020B0604020202020204" pitchFamily="34" charset="0"/>
              </a:rPr>
              <a:t>Center</a:t>
            </a:r>
            <a:r>
              <a:rPr lang="en-US" sz="800" baseline="0" dirty="0" smtClean="0">
                <a:solidFill>
                  <a:schemeClr val="bg1">
                    <a:lumMod val="50000"/>
                  </a:schemeClr>
                </a:solidFill>
                <a:latin typeface="Arial" panose="020B0604020202020204" pitchFamily="34" charset="0"/>
                <a:cs typeface="Arial" panose="020B0604020202020204" pitchFamily="34" charset="0"/>
              </a:rPr>
              <a:t> for Rural Community Health, Bassett Research Institute</a:t>
            </a:r>
            <a:endParaRPr lang="en-US" sz="800" dirty="0">
              <a:solidFill>
                <a:schemeClr val="bg1">
                  <a:lumMod val="50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F55F74E-D3C5-344F-5B51-69F070BB3370}"/>
              </a:ext>
            </a:extLst>
          </p:cNvPr>
          <p:cNvCxnSpPr/>
          <p:nvPr userDrawn="1"/>
        </p:nvCxnSpPr>
        <p:spPr>
          <a:xfrm>
            <a:off x="109508" y="5132584"/>
            <a:ext cx="892498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10;&#10;Description automatically generated">
            <a:extLst>
              <a:ext uri="{FF2B5EF4-FFF2-40B4-BE49-F238E27FC236}">
                <a16:creationId xmlns:a16="http://schemas.microsoft.com/office/drawing/2014/main" id="{A36E0C75-53FB-2921-6565-B0001BE83862}"/>
              </a:ext>
            </a:extLst>
          </p:cNvPr>
          <p:cNvPicPr>
            <a:picLocks noChangeAspect="1"/>
          </p:cNvPicPr>
          <p:nvPr userDrawn="1"/>
        </p:nvPicPr>
        <p:blipFill>
          <a:blip r:embed="rId3"/>
          <a:stretch>
            <a:fillRect/>
          </a:stretch>
        </p:blipFill>
        <p:spPr>
          <a:xfrm>
            <a:off x="6860907" y="206368"/>
            <a:ext cx="2018332" cy="439964"/>
          </a:xfrm>
          <a:prstGeom prst="rect">
            <a:avLst/>
          </a:prstGeom>
        </p:spPr>
      </p:pic>
    </p:spTree>
    <p:extLst>
      <p:ext uri="{BB962C8B-B14F-4D97-AF65-F5344CB8AC3E}">
        <p14:creationId xmlns:p14="http://schemas.microsoft.com/office/powerpoint/2010/main" val="3808682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66150" y="5125900"/>
            <a:ext cx="2057400" cy="292100"/>
          </a:xfrm>
          <a:prstGeom prst="rect">
            <a:avLst/>
          </a:prstGeom>
        </p:spPr>
        <p:txBody>
          <a:bodyPr vert="horz" lIns="91440" tIns="45720" rIns="91440" bIns="45720" rtlCol="0" anchor="ctr"/>
          <a:lstStyle>
            <a:lvl1pPr algn="r">
              <a:defRPr sz="900">
                <a:solidFill>
                  <a:schemeClr val="tx1">
                    <a:tint val="75000"/>
                  </a:schemeClr>
                </a:solidFill>
              </a:defRPr>
            </a:lvl1pPr>
          </a:lstStyle>
          <a:p>
            <a:fld id="{8DF50C81-0ECB-4540-B320-9FA2D2560A6A}" type="slidenum">
              <a:rPr lang="en-US" smtClean="0"/>
              <a:t>‹#›</a:t>
            </a:fld>
            <a:endParaRPr lang="en-US"/>
          </a:p>
        </p:txBody>
      </p:sp>
    </p:spTree>
    <p:extLst>
      <p:ext uri="{BB962C8B-B14F-4D97-AF65-F5344CB8AC3E}">
        <p14:creationId xmlns:p14="http://schemas.microsoft.com/office/powerpoint/2010/main" val="1256906462"/>
      </p:ext>
    </p:extLst>
  </p:cSld>
  <p:clrMap bg1="lt1" tx1="dk1" bg2="lt2" tx2="dk2" accent1="accent1" accent2="accent2" accent3="accent3" accent4="accent4" accent5="accent5" accent6="accent6" hlink="hlink" folHlink="folHlink"/>
  <p:sldLayoutIdLst>
    <p:sldLayoutId id="2147483661" r:id="rId1"/>
    <p:sldLayoutId id="2147483667"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kristin.pullyblank@bassett.org"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5AB234-C765-6C6C-C4C3-5635C815F040}"/>
              </a:ext>
            </a:extLst>
          </p:cNvPr>
          <p:cNvPicPr>
            <a:picLocks noChangeAspect="1"/>
          </p:cNvPicPr>
          <p:nvPr/>
        </p:nvPicPr>
        <p:blipFill>
          <a:blip r:embed="rId3"/>
          <a:srcRect/>
          <a:stretch/>
        </p:blipFill>
        <p:spPr>
          <a:xfrm>
            <a:off x="0" y="0"/>
            <a:ext cx="9144000" cy="5486400"/>
          </a:xfrm>
          <a:prstGeom prst="rect">
            <a:avLst/>
          </a:prstGeom>
        </p:spPr>
      </p:pic>
      <p:pic>
        <p:nvPicPr>
          <p:cNvPr id="5" name="Picture 4">
            <a:extLst>
              <a:ext uri="{FF2B5EF4-FFF2-40B4-BE49-F238E27FC236}">
                <a16:creationId xmlns:a16="http://schemas.microsoft.com/office/drawing/2014/main" id="{EEE5A79C-2EB3-3CD1-BD01-EE3756C82CDA}"/>
              </a:ext>
            </a:extLst>
          </p:cNvPr>
          <p:cNvPicPr>
            <a:picLocks noChangeAspect="1"/>
          </p:cNvPicPr>
          <p:nvPr/>
        </p:nvPicPr>
        <p:blipFill>
          <a:blip r:embed="rId4"/>
          <a:stretch>
            <a:fillRect/>
          </a:stretch>
        </p:blipFill>
        <p:spPr>
          <a:xfrm>
            <a:off x="3416301" y="648521"/>
            <a:ext cx="2707922" cy="491661"/>
          </a:xfrm>
          <a:prstGeom prst="rect">
            <a:avLst/>
          </a:prstGeom>
        </p:spPr>
      </p:pic>
      <p:sp>
        <p:nvSpPr>
          <p:cNvPr id="6" name="TextBox 5">
            <a:extLst>
              <a:ext uri="{FF2B5EF4-FFF2-40B4-BE49-F238E27FC236}">
                <a16:creationId xmlns:a16="http://schemas.microsoft.com/office/drawing/2014/main" id="{4B4724D6-D41D-36CA-0733-A352EE9A2F8B}"/>
              </a:ext>
            </a:extLst>
          </p:cNvPr>
          <p:cNvSpPr txBox="1"/>
          <p:nvPr/>
        </p:nvSpPr>
        <p:spPr>
          <a:xfrm>
            <a:off x="3416301" y="1566738"/>
            <a:ext cx="5341902" cy="2359620"/>
          </a:xfrm>
          <a:prstGeom prst="rect">
            <a:avLst/>
          </a:prstGeom>
          <a:noFill/>
        </p:spPr>
        <p:txBody>
          <a:bodyPr wrap="square" rtlCol="0">
            <a:spAutoFit/>
          </a:bodyPr>
          <a:lstStyle/>
          <a:p>
            <a:pPr>
              <a:spcBef>
                <a:spcPts val="400"/>
              </a:spcBef>
            </a:pPr>
            <a:r>
              <a:rPr lang="en-US" sz="3600" b="1" dirty="0" smtClean="0">
                <a:solidFill>
                  <a:schemeClr val="bg1"/>
                </a:solidFill>
                <a:latin typeface="Arial" panose="020B0604020202020204" pitchFamily="34" charset="0"/>
                <a:ea typeface="Tahoma" panose="020B0604030504040204" pitchFamily="34" charset="0"/>
                <a:cs typeface="Arial" panose="020B0604020202020204" pitchFamily="34" charset="0"/>
              </a:rPr>
              <a:t>Stakeholder-driven Community System Redesign	</a:t>
            </a:r>
            <a:endParaRPr lang="en-US" sz="3600" b="1"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spcBef>
                <a:spcPts val="400"/>
              </a:spcBef>
            </a:pPr>
            <a:r>
              <a:rPr lang="en-US" spc="300" dirty="0" smtClean="0">
                <a:solidFill>
                  <a:schemeClr val="bg1"/>
                </a:solidFill>
                <a:latin typeface="Arial" panose="020B0604020202020204" pitchFamily="34" charset="0"/>
                <a:ea typeface="Tahoma" panose="020B0604030504040204" pitchFamily="34" charset="0"/>
                <a:cs typeface="Arial" panose="020B0604020202020204" pitchFamily="34" charset="0"/>
              </a:rPr>
              <a:t>A Culturally Sensitive Approach to Improving Rural Population Health</a:t>
            </a:r>
            <a:endParaRPr lang="en-US" spc="3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 name="TextBox 1"/>
          <p:cNvSpPr txBox="1"/>
          <p:nvPr/>
        </p:nvSpPr>
        <p:spPr>
          <a:xfrm>
            <a:off x="97655" y="3923904"/>
            <a:ext cx="8353888" cy="1477328"/>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Kristin Pullyblank, PhD, RN</a:t>
            </a:r>
          </a:p>
          <a:p>
            <a:r>
              <a:rPr lang="en-US" dirty="0" smtClean="0">
                <a:solidFill>
                  <a:schemeClr val="bg1"/>
                </a:solidFill>
                <a:latin typeface="Arial" panose="020B0604020202020204" pitchFamily="34" charset="0"/>
                <a:cs typeface="Arial" panose="020B0604020202020204" pitchFamily="34" charset="0"/>
              </a:rPr>
              <a:t>Center for Rural Community Health, Bassett Research Institute</a:t>
            </a:r>
          </a:p>
          <a:p>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NYSARH Symposium</a:t>
            </a:r>
          </a:p>
          <a:p>
            <a:r>
              <a:rPr lang="en-US" dirty="0" smtClean="0">
                <a:solidFill>
                  <a:schemeClr val="bg1"/>
                </a:solidFill>
                <a:latin typeface="Arial" panose="020B0604020202020204" pitchFamily="34" charset="0"/>
                <a:cs typeface="Arial" panose="020B0604020202020204" pitchFamily="34" charset="0"/>
              </a:rPr>
              <a:t>September 19</a:t>
            </a:r>
            <a:r>
              <a:rPr lang="en-US" baseline="30000" dirty="0" smtClean="0">
                <a:solidFill>
                  <a:schemeClr val="bg1"/>
                </a:solidFill>
                <a:latin typeface="Arial" panose="020B0604020202020204" pitchFamily="34" charset="0"/>
                <a:cs typeface="Arial" panose="020B0604020202020204" pitchFamily="34" charset="0"/>
              </a:rPr>
              <a:t>th</a:t>
            </a:r>
            <a:r>
              <a:rPr lang="en-US" dirty="0" smtClean="0">
                <a:solidFill>
                  <a:schemeClr val="bg1"/>
                </a:solidFill>
                <a:latin typeface="Arial" panose="020B0604020202020204" pitchFamily="34" charset="0"/>
                <a:cs typeface="Arial" panose="020B0604020202020204" pitchFamily="34" charset="0"/>
              </a:rPr>
              <a:t>, 2024</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853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FD197-4C82-632D-92BE-CDCCB04F67DE}"/>
              </a:ext>
            </a:extLst>
          </p:cNvPr>
          <p:cNvSpPr>
            <a:spLocks noGrp="1"/>
          </p:cNvSpPr>
          <p:nvPr>
            <p:ph type="sldNum" sz="quarter" idx="10"/>
          </p:nvPr>
        </p:nvSpPr>
        <p:spPr/>
        <p:txBody>
          <a:bodyPr/>
          <a:lstStyle/>
          <a:p>
            <a:fld id="{8DF50C81-0ECB-4540-B320-9FA2D2560A6A}" type="slidenum">
              <a:rPr lang="en-US" smtClean="0"/>
              <a:t>9</a:t>
            </a:fld>
            <a:endParaRPr lang="en-US" dirty="0"/>
          </a:p>
        </p:txBody>
      </p:sp>
      <p:sp>
        <p:nvSpPr>
          <p:cNvPr id="3" name="Title 1">
            <a:extLst>
              <a:ext uri="{FF2B5EF4-FFF2-40B4-BE49-F238E27FC236}">
                <a16:creationId xmlns:a16="http://schemas.microsoft.com/office/drawing/2014/main" id="{69C8B81E-70F1-AD99-4F3B-3BF0B1E5D566}"/>
              </a:ext>
            </a:extLst>
          </p:cNvPr>
          <p:cNvSpPr txBox="1">
            <a:spLocks/>
          </p:cNvSpPr>
          <p:nvPr/>
        </p:nvSpPr>
        <p:spPr>
          <a:xfrm>
            <a:off x="299463" y="109500"/>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endParaRPr lang="en-US" sz="1500" b="1" dirty="0">
              <a:solidFill>
                <a:srgbClr val="8BDAF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64718" y="1148958"/>
            <a:ext cx="7614564" cy="3188484"/>
          </a:xfrm>
          <a:prstGeom prst="rect">
            <a:avLst/>
          </a:prstGeom>
        </p:spPr>
      </p:pic>
      <p:sp>
        <p:nvSpPr>
          <p:cNvPr id="6" name="Title 1">
            <a:extLst>
              <a:ext uri="{FF2B5EF4-FFF2-40B4-BE49-F238E27FC236}">
                <a16:creationId xmlns:a16="http://schemas.microsoft.com/office/drawing/2014/main" id="{69C8B81E-70F1-AD99-4F3B-3BF0B1E5D566}"/>
              </a:ext>
            </a:extLst>
          </p:cNvPr>
          <p:cNvSpPr txBox="1">
            <a:spLocks/>
          </p:cNvSpPr>
          <p:nvPr/>
        </p:nvSpPr>
        <p:spPr>
          <a:xfrm>
            <a:off x="451863" y="152554"/>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Rapid Prototyping Process-IDPR</a:t>
            </a:r>
            <a:endParaRPr lang="en-US" sz="1500" b="1" dirty="0">
              <a:solidFill>
                <a:srgbClr val="8BDAF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2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F50C81-0ECB-4540-B320-9FA2D2560A6A}" type="slidenum">
              <a:rPr lang="en-US" smtClean="0"/>
              <a:t>10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715896827"/>
              </p:ext>
            </p:extLst>
          </p:nvPr>
        </p:nvGraphicFramePr>
        <p:xfrm>
          <a:off x="461962" y="1027760"/>
          <a:ext cx="8220076" cy="3747844"/>
        </p:xfrm>
        <a:graphic>
          <a:graphicData uri="http://schemas.openxmlformats.org/drawingml/2006/table">
            <a:tbl>
              <a:tblPr firstRow="1" bandRow="1">
                <a:tableStyleId>{5C22544A-7EE6-4342-B048-85BDC9FD1C3A}</a:tableStyleId>
              </a:tblPr>
              <a:tblGrid>
                <a:gridCol w="1790245">
                  <a:extLst>
                    <a:ext uri="{9D8B030D-6E8A-4147-A177-3AD203B41FA5}">
                      <a16:colId xmlns:a16="http://schemas.microsoft.com/office/drawing/2014/main" val="202719066"/>
                    </a:ext>
                  </a:extLst>
                </a:gridCol>
                <a:gridCol w="1175253">
                  <a:extLst>
                    <a:ext uri="{9D8B030D-6E8A-4147-A177-3AD203B41FA5}">
                      <a16:colId xmlns:a16="http://schemas.microsoft.com/office/drawing/2014/main" val="1129068327"/>
                    </a:ext>
                  </a:extLst>
                </a:gridCol>
                <a:gridCol w="1089307">
                  <a:extLst>
                    <a:ext uri="{9D8B030D-6E8A-4147-A177-3AD203B41FA5}">
                      <a16:colId xmlns:a16="http://schemas.microsoft.com/office/drawing/2014/main" val="3888969265"/>
                    </a:ext>
                  </a:extLst>
                </a:gridCol>
                <a:gridCol w="1117235">
                  <a:extLst>
                    <a:ext uri="{9D8B030D-6E8A-4147-A177-3AD203B41FA5}">
                      <a16:colId xmlns:a16="http://schemas.microsoft.com/office/drawing/2014/main" val="1993488915"/>
                    </a:ext>
                  </a:extLst>
                </a:gridCol>
                <a:gridCol w="1224651">
                  <a:extLst>
                    <a:ext uri="{9D8B030D-6E8A-4147-A177-3AD203B41FA5}">
                      <a16:colId xmlns:a16="http://schemas.microsoft.com/office/drawing/2014/main" val="406366950"/>
                    </a:ext>
                  </a:extLst>
                </a:gridCol>
                <a:gridCol w="1005244">
                  <a:extLst>
                    <a:ext uri="{9D8B030D-6E8A-4147-A177-3AD203B41FA5}">
                      <a16:colId xmlns:a16="http://schemas.microsoft.com/office/drawing/2014/main" val="2853230128"/>
                    </a:ext>
                  </a:extLst>
                </a:gridCol>
                <a:gridCol w="818141">
                  <a:extLst>
                    <a:ext uri="{9D8B030D-6E8A-4147-A177-3AD203B41FA5}">
                      <a16:colId xmlns:a16="http://schemas.microsoft.com/office/drawing/2014/main" val="1764335735"/>
                    </a:ext>
                  </a:extLst>
                </a:gridCol>
              </a:tblGrid>
              <a:tr h="621024">
                <a:tc>
                  <a:txBody>
                    <a:bodyPr/>
                    <a:lstStyle/>
                    <a:p>
                      <a:endParaRPr lang="en-US" sz="1200" dirty="0"/>
                    </a:p>
                  </a:txBody>
                  <a:tcPr/>
                </a:tc>
                <a:tc>
                  <a:txBody>
                    <a:bodyPr/>
                    <a:lstStyle/>
                    <a:p>
                      <a:pPr lvl="0">
                        <a:buNone/>
                      </a:pPr>
                      <a:r>
                        <a:rPr lang="en-US" sz="1200" dirty="0" smtClean="0"/>
                        <a:t>Community A</a:t>
                      </a:r>
                      <a:endParaRPr lang="en-US" sz="1200" dirty="0"/>
                    </a:p>
                    <a:p>
                      <a:pPr lvl="0">
                        <a:buNone/>
                      </a:pPr>
                      <a:r>
                        <a:rPr lang="en-US" sz="1200" dirty="0"/>
                        <a:t>8/1/23-7/31/24</a:t>
                      </a:r>
                    </a:p>
                  </a:txBody>
                  <a:tcPr/>
                </a:tc>
                <a:tc>
                  <a:txBody>
                    <a:bodyPr/>
                    <a:lstStyle/>
                    <a:p>
                      <a:pPr lvl="0">
                        <a:buNone/>
                      </a:pPr>
                      <a:r>
                        <a:rPr lang="en-US" sz="1200" dirty="0" smtClean="0"/>
                        <a:t>Community A </a:t>
                      </a:r>
                      <a:r>
                        <a:rPr lang="en-US" sz="1200" dirty="0"/>
                        <a:t>Baseline</a:t>
                      </a:r>
                    </a:p>
                  </a:txBody>
                  <a:tcPr/>
                </a:tc>
                <a:tc>
                  <a:txBody>
                    <a:bodyPr/>
                    <a:lstStyle/>
                    <a:p>
                      <a:pPr lvl="0">
                        <a:buNone/>
                      </a:pPr>
                      <a:r>
                        <a:rPr lang="en-US" sz="1200" dirty="0"/>
                        <a:t>% change from project start</a:t>
                      </a:r>
                    </a:p>
                  </a:txBody>
                  <a:tcPr/>
                </a:tc>
                <a:tc>
                  <a:txBody>
                    <a:bodyPr/>
                    <a:lstStyle/>
                    <a:p>
                      <a:r>
                        <a:rPr lang="en-US" sz="1200" dirty="0" smtClean="0"/>
                        <a:t>Community B 8/1/23-7/31/24</a:t>
                      </a:r>
                      <a:endParaRPr lang="en-US" sz="1200" dirty="0"/>
                    </a:p>
                  </a:txBody>
                  <a:tcPr/>
                </a:tc>
                <a:tc>
                  <a:txBody>
                    <a:bodyPr/>
                    <a:lstStyle/>
                    <a:p>
                      <a:pPr lvl="0">
                        <a:buNone/>
                      </a:pPr>
                      <a:r>
                        <a:rPr lang="en-US" sz="1200" dirty="0" smtClean="0"/>
                        <a:t>Community</a:t>
                      </a:r>
                      <a:r>
                        <a:rPr lang="en-US" sz="1200" baseline="0" dirty="0" smtClean="0"/>
                        <a:t> B baseline</a:t>
                      </a:r>
                      <a:endParaRPr lang="en-US" sz="1200" dirty="0"/>
                    </a:p>
                  </a:txBody>
                  <a:tcPr/>
                </a:tc>
                <a:tc>
                  <a:txBody>
                    <a:bodyPr/>
                    <a:lstStyle/>
                    <a:p>
                      <a:pPr lvl="0">
                        <a:buNone/>
                      </a:pPr>
                      <a:r>
                        <a:rPr lang="en-US" sz="1200" dirty="0"/>
                        <a:t>% change from project start</a:t>
                      </a:r>
                    </a:p>
                  </a:txBody>
                  <a:tcPr/>
                </a:tc>
                <a:extLst>
                  <a:ext uri="{0D108BD9-81ED-4DB2-BD59-A6C34878D82A}">
                    <a16:rowId xmlns:a16="http://schemas.microsoft.com/office/drawing/2014/main" val="2939306104"/>
                  </a:ext>
                </a:extLst>
              </a:tr>
              <a:tr h="520718">
                <a:tc>
                  <a:txBody>
                    <a:bodyPr/>
                    <a:lstStyle/>
                    <a:p>
                      <a:r>
                        <a:rPr lang="en-US" sz="1200" dirty="0">
                          <a:solidFill>
                            <a:schemeClr val="tx1"/>
                          </a:solidFill>
                          <a:highlight>
                            <a:srgbClr val="FF00FF"/>
                          </a:highlight>
                        </a:rPr>
                        <a:t>% at risk for prediabetes</a:t>
                      </a:r>
                    </a:p>
                  </a:txBody>
                  <a:tcPr/>
                </a:tc>
                <a:tc>
                  <a:txBody>
                    <a:bodyPr/>
                    <a:lstStyle/>
                    <a:p>
                      <a:pPr lvl="0">
                        <a:buNone/>
                      </a:pPr>
                      <a:r>
                        <a:rPr lang="en-US" sz="1200" dirty="0">
                          <a:solidFill>
                            <a:schemeClr val="tx1"/>
                          </a:solidFill>
                        </a:rPr>
                        <a:t>71.4</a:t>
                      </a:r>
                      <a:endParaRPr lang="en-US" sz="1200" dirty="0"/>
                    </a:p>
                  </a:txBody>
                  <a:tcPr/>
                </a:tc>
                <a:tc>
                  <a:txBody>
                    <a:bodyPr/>
                    <a:lstStyle/>
                    <a:p>
                      <a:pPr lvl="0">
                        <a:buNone/>
                      </a:pPr>
                      <a:r>
                        <a:rPr lang="en-US" sz="1200" dirty="0">
                          <a:solidFill>
                            <a:schemeClr val="tx1"/>
                          </a:solidFill>
                        </a:rPr>
                        <a:t>65.7</a:t>
                      </a:r>
                      <a:endParaRPr lang="en-US" sz="1200"/>
                    </a:p>
                  </a:txBody>
                  <a:tcPr/>
                </a:tc>
                <a:tc>
                  <a:txBody>
                    <a:bodyPr/>
                    <a:lstStyle/>
                    <a:p>
                      <a:pPr lvl="0">
                        <a:buNone/>
                      </a:pPr>
                      <a:r>
                        <a:rPr lang="en-US" sz="1200" dirty="0">
                          <a:solidFill>
                            <a:srgbClr val="FF0000"/>
                          </a:solidFill>
                        </a:rPr>
                        <a:t>8.7%</a:t>
                      </a:r>
                    </a:p>
                  </a:txBody>
                  <a:tcPr/>
                </a:tc>
                <a:tc>
                  <a:txBody>
                    <a:bodyPr/>
                    <a:lstStyle/>
                    <a:p>
                      <a:r>
                        <a:rPr lang="en-US" sz="1200" dirty="0">
                          <a:solidFill>
                            <a:schemeClr val="tx1"/>
                          </a:solidFill>
                        </a:rPr>
                        <a:t>65.0</a:t>
                      </a:r>
                    </a:p>
                  </a:txBody>
                  <a:tcPr/>
                </a:tc>
                <a:tc>
                  <a:txBody>
                    <a:bodyPr/>
                    <a:lstStyle/>
                    <a:p>
                      <a:pPr lvl="0">
                        <a:buNone/>
                      </a:pPr>
                      <a:r>
                        <a:rPr lang="en-US" sz="1200" dirty="0">
                          <a:solidFill>
                            <a:schemeClr val="tx1"/>
                          </a:solidFill>
                        </a:rPr>
                        <a:t>66.2</a:t>
                      </a:r>
                      <a:endParaRPr lang="en-US" sz="1200" dirty="0"/>
                    </a:p>
                  </a:txBody>
                  <a:tcPr/>
                </a:tc>
                <a:tc>
                  <a:txBody>
                    <a:bodyPr/>
                    <a:lstStyle/>
                    <a:p>
                      <a:pPr lvl="0">
                        <a:buNone/>
                      </a:pPr>
                      <a:r>
                        <a:rPr lang="en-US" sz="1200" b="1" dirty="0">
                          <a:solidFill>
                            <a:srgbClr val="56A733"/>
                          </a:solidFill>
                        </a:rPr>
                        <a:t>-1.8%</a:t>
                      </a:r>
                    </a:p>
                  </a:txBody>
                  <a:tcPr/>
                </a:tc>
                <a:extLst>
                  <a:ext uri="{0D108BD9-81ED-4DB2-BD59-A6C34878D82A}">
                    <a16:rowId xmlns:a16="http://schemas.microsoft.com/office/drawing/2014/main" val="618175047"/>
                  </a:ext>
                </a:extLst>
              </a:tr>
              <a:tr h="310215">
                <a:tc>
                  <a:txBody>
                    <a:bodyPr/>
                    <a:lstStyle/>
                    <a:p>
                      <a:r>
                        <a:rPr lang="en-US" sz="1200" dirty="0"/>
                        <a:t>% at risk and screened</a:t>
                      </a:r>
                    </a:p>
                  </a:txBody>
                  <a:tcPr/>
                </a:tc>
                <a:tc>
                  <a:txBody>
                    <a:bodyPr/>
                    <a:lstStyle/>
                    <a:p>
                      <a:pPr lvl="0">
                        <a:buNone/>
                      </a:pPr>
                      <a:r>
                        <a:rPr lang="en-US" sz="1200" dirty="0"/>
                        <a:t>47.5</a:t>
                      </a:r>
                    </a:p>
                  </a:txBody>
                  <a:tcPr/>
                </a:tc>
                <a:tc>
                  <a:txBody>
                    <a:bodyPr/>
                    <a:lstStyle/>
                    <a:p>
                      <a:pPr lvl="0">
                        <a:buNone/>
                      </a:pPr>
                      <a:r>
                        <a:rPr lang="en-US" sz="1200" dirty="0"/>
                        <a:t>35.1</a:t>
                      </a:r>
                      <a:endParaRPr lang="en-US" sz="1200"/>
                    </a:p>
                  </a:txBody>
                  <a:tcPr/>
                </a:tc>
                <a:tc>
                  <a:txBody>
                    <a:bodyPr/>
                    <a:lstStyle/>
                    <a:p>
                      <a:pPr lvl="0">
                        <a:buNone/>
                      </a:pPr>
                      <a:r>
                        <a:rPr lang="en-US" sz="1200" b="1" dirty="0">
                          <a:solidFill>
                            <a:srgbClr val="56A733"/>
                          </a:solidFill>
                        </a:rPr>
                        <a:t>35.3%</a:t>
                      </a:r>
                    </a:p>
                  </a:txBody>
                  <a:tcPr/>
                </a:tc>
                <a:tc>
                  <a:txBody>
                    <a:bodyPr/>
                    <a:lstStyle/>
                    <a:p>
                      <a:r>
                        <a:rPr lang="en-US" sz="1200" dirty="0"/>
                        <a:t>16.6</a:t>
                      </a:r>
                    </a:p>
                  </a:txBody>
                  <a:tcPr/>
                </a:tc>
                <a:tc>
                  <a:txBody>
                    <a:bodyPr/>
                    <a:lstStyle/>
                    <a:p>
                      <a:pPr lvl="0">
                        <a:buNone/>
                      </a:pPr>
                      <a:r>
                        <a:rPr lang="en-US" sz="1200" dirty="0"/>
                        <a:t>12.2</a:t>
                      </a:r>
                    </a:p>
                  </a:txBody>
                  <a:tcPr/>
                </a:tc>
                <a:tc>
                  <a:txBody>
                    <a:bodyPr/>
                    <a:lstStyle/>
                    <a:p>
                      <a:pPr lvl="0">
                        <a:buNone/>
                      </a:pPr>
                      <a:r>
                        <a:rPr lang="en-US" sz="1200" b="1" dirty="0">
                          <a:solidFill>
                            <a:srgbClr val="56A733"/>
                          </a:solidFill>
                        </a:rPr>
                        <a:t>36.1%</a:t>
                      </a:r>
                    </a:p>
                  </a:txBody>
                  <a:tcPr/>
                </a:tc>
                <a:extLst>
                  <a:ext uri="{0D108BD9-81ED-4DB2-BD59-A6C34878D82A}">
                    <a16:rowId xmlns:a16="http://schemas.microsoft.com/office/drawing/2014/main" val="2564693508"/>
                  </a:ext>
                </a:extLst>
              </a:tr>
              <a:tr h="520718">
                <a:tc>
                  <a:txBody>
                    <a:bodyPr/>
                    <a:lstStyle/>
                    <a:p>
                      <a:r>
                        <a:rPr lang="en-US" sz="1200" dirty="0">
                          <a:solidFill>
                            <a:schemeClr val="tx1"/>
                          </a:solidFill>
                        </a:rPr>
                        <a:t>% confirmed prediabetes</a:t>
                      </a:r>
                    </a:p>
                  </a:txBody>
                  <a:tcPr/>
                </a:tc>
                <a:tc>
                  <a:txBody>
                    <a:bodyPr/>
                    <a:lstStyle/>
                    <a:p>
                      <a:pPr lvl="0">
                        <a:buNone/>
                      </a:pPr>
                      <a:r>
                        <a:rPr lang="en-US" sz="1200" dirty="0">
                          <a:solidFill>
                            <a:schemeClr val="tx1"/>
                          </a:solidFill>
                        </a:rPr>
                        <a:t>35.8</a:t>
                      </a:r>
                      <a:endParaRPr lang="en-US" sz="1200"/>
                    </a:p>
                  </a:txBody>
                  <a:tcPr/>
                </a:tc>
                <a:tc>
                  <a:txBody>
                    <a:bodyPr/>
                    <a:lstStyle/>
                    <a:p>
                      <a:pPr lvl="0">
                        <a:buNone/>
                      </a:pPr>
                      <a:r>
                        <a:rPr lang="en-US" sz="1200" dirty="0">
                          <a:solidFill>
                            <a:schemeClr val="tx1"/>
                          </a:solidFill>
                        </a:rPr>
                        <a:t>39.8</a:t>
                      </a:r>
                      <a:endParaRPr lang="en-US" sz="1200" dirty="0"/>
                    </a:p>
                  </a:txBody>
                  <a:tcPr/>
                </a:tc>
                <a:tc>
                  <a:txBody>
                    <a:bodyPr/>
                    <a:lstStyle/>
                    <a:p>
                      <a:pPr lvl="0">
                        <a:buNone/>
                      </a:pPr>
                      <a:r>
                        <a:rPr lang="en-US" sz="1200" b="0" dirty="0">
                          <a:solidFill>
                            <a:schemeClr val="tx1"/>
                          </a:solidFill>
                        </a:rPr>
                        <a:t>-9.8%</a:t>
                      </a:r>
                    </a:p>
                  </a:txBody>
                  <a:tcPr/>
                </a:tc>
                <a:tc>
                  <a:txBody>
                    <a:bodyPr/>
                    <a:lstStyle/>
                    <a:p>
                      <a:r>
                        <a:rPr lang="en-US" sz="1200" dirty="0">
                          <a:solidFill>
                            <a:schemeClr val="tx1"/>
                          </a:solidFill>
                        </a:rPr>
                        <a:t>29.8</a:t>
                      </a:r>
                    </a:p>
                  </a:txBody>
                  <a:tcPr/>
                </a:tc>
                <a:tc>
                  <a:txBody>
                    <a:bodyPr/>
                    <a:lstStyle/>
                    <a:p>
                      <a:pPr lvl="0">
                        <a:buNone/>
                      </a:pPr>
                      <a:r>
                        <a:rPr lang="en-US" sz="1200" dirty="0">
                          <a:solidFill>
                            <a:schemeClr val="tx1"/>
                          </a:solidFill>
                        </a:rPr>
                        <a:t>27.6</a:t>
                      </a:r>
                      <a:endParaRPr lang="en-US" sz="1200" dirty="0"/>
                    </a:p>
                  </a:txBody>
                  <a:tcPr/>
                </a:tc>
                <a:tc>
                  <a:txBody>
                    <a:bodyPr/>
                    <a:lstStyle/>
                    <a:p>
                      <a:pPr lvl="0">
                        <a:buNone/>
                      </a:pPr>
                      <a:r>
                        <a:rPr lang="en-US" sz="1200" dirty="0">
                          <a:solidFill>
                            <a:schemeClr val="tx1"/>
                          </a:solidFill>
                        </a:rPr>
                        <a:t>8.0%</a:t>
                      </a:r>
                    </a:p>
                  </a:txBody>
                  <a:tcPr/>
                </a:tc>
                <a:extLst>
                  <a:ext uri="{0D108BD9-81ED-4DB2-BD59-A6C34878D82A}">
                    <a16:rowId xmlns:a16="http://schemas.microsoft.com/office/drawing/2014/main" val="477514205"/>
                  </a:ext>
                </a:extLst>
              </a:tr>
              <a:tr h="310215">
                <a:tc>
                  <a:txBody>
                    <a:bodyPr/>
                    <a:lstStyle/>
                    <a:p>
                      <a:pPr lvl="0">
                        <a:buNone/>
                      </a:pPr>
                      <a:r>
                        <a:rPr lang="en-US" sz="1200" dirty="0">
                          <a:solidFill>
                            <a:schemeClr val="tx1"/>
                          </a:solidFill>
                          <a:highlight>
                            <a:srgbClr val="FF00FF"/>
                          </a:highlight>
                        </a:rPr>
                        <a:t>% living with diabetes</a:t>
                      </a:r>
                    </a:p>
                  </a:txBody>
                  <a:tcPr/>
                </a:tc>
                <a:tc>
                  <a:txBody>
                    <a:bodyPr/>
                    <a:lstStyle/>
                    <a:p>
                      <a:pPr lvl="0">
                        <a:buNone/>
                      </a:pPr>
                      <a:r>
                        <a:rPr lang="en-US" sz="1200" dirty="0">
                          <a:solidFill>
                            <a:schemeClr val="tx1"/>
                          </a:solidFill>
                        </a:rPr>
                        <a:t>15.9</a:t>
                      </a:r>
                      <a:endParaRPr lang="en-US" sz="1200"/>
                    </a:p>
                  </a:txBody>
                  <a:tcPr/>
                </a:tc>
                <a:tc>
                  <a:txBody>
                    <a:bodyPr/>
                    <a:lstStyle/>
                    <a:p>
                      <a:pPr lvl="0">
                        <a:buNone/>
                      </a:pPr>
                      <a:r>
                        <a:rPr lang="en-US" sz="1200" dirty="0">
                          <a:solidFill>
                            <a:schemeClr val="tx1"/>
                          </a:solidFill>
                        </a:rPr>
                        <a:t>12.7</a:t>
                      </a:r>
                      <a:endParaRPr lang="en-US" sz="1200"/>
                    </a:p>
                  </a:txBody>
                  <a:tcPr/>
                </a:tc>
                <a:tc>
                  <a:txBody>
                    <a:bodyPr/>
                    <a:lstStyle/>
                    <a:p>
                      <a:pPr lvl="0">
                        <a:buNone/>
                      </a:pPr>
                      <a:r>
                        <a:rPr lang="en-US" sz="1200" dirty="0">
                          <a:solidFill>
                            <a:srgbClr val="FF0000"/>
                          </a:solidFill>
                        </a:rPr>
                        <a:t>25.2%</a:t>
                      </a:r>
                    </a:p>
                  </a:txBody>
                  <a:tcPr/>
                </a:tc>
                <a:tc>
                  <a:txBody>
                    <a:bodyPr/>
                    <a:lstStyle/>
                    <a:p>
                      <a:pPr lvl="0">
                        <a:buNone/>
                      </a:pPr>
                      <a:r>
                        <a:rPr lang="en-US" sz="1200" dirty="0">
                          <a:solidFill>
                            <a:schemeClr val="tx1"/>
                          </a:solidFill>
                        </a:rPr>
                        <a:t>7.9</a:t>
                      </a:r>
                    </a:p>
                  </a:txBody>
                  <a:tcPr/>
                </a:tc>
                <a:tc>
                  <a:txBody>
                    <a:bodyPr/>
                    <a:lstStyle/>
                    <a:p>
                      <a:pPr lvl="0">
                        <a:buNone/>
                      </a:pPr>
                      <a:r>
                        <a:rPr lang="en-US" sz="1200" dirty="0">
                          <a:solidFill>
                            <a:schemeClr val="tx1"/>
                          </a:solidFill>
                        </a:rPr>
                        <a:t>6.8</a:t>
                      </a:r>
                      <a:endParaRPr lang="en-US" sz="1200" dirty="0"/>
                    </a:p>
                  </a:txBody>
                  <a:tcPr/>
                </a:tc>
                <a:tc>
                  <a:txBody>
                    <a:bodyPr/>
                    <a:lstStyle/>
                    <a:p>
                      <a:pPr lvl="0">
                        <a:buNone/>
                      </a:pPr>
                      <a:r>
                        <a:rPr lang="en-US" sz="1200" dirty="0">
                          <a:solidFill>
                            <a:srgbClr val="FF0000"/>
                          </a:solidFill>
                        </a:rPr>
                        <a:t>16.2%</a:t>
                      </a:r>
                    </a:p>
                  </a:txBody>
                  <a:tcPr/>
                </a:tc>
                <a:extLst>
                  <a:ext uri="{0D108BD9-81ED-4DB2-BD59-A6C34878D82A}">
                    <a16:rowId xmlns:a16="http://schemas.microsoft.com/office/drawing/2014/main" val="2537714906"/>
                  </a:ext>
                </a:extLst>
              </a:tr>
              <a:tr h="520718">
                <a:tc>
                  <a:txBody>
                    <a:bodyPr/>
                    <a:lstStyle/>
                    <a:p>
                      <a:pPr lvl="0">
                        <a:buNone/>
                      </a:pPr>
                      <a:r>
                        <a:rPr lang="en-US" sz="1200" dirty="0"/>
                        <a:t>% living with diabetes with current A1c</a:t>
                      </a:r>
                    </a:p>
                  </a:txBody>
                  <a:tcPr/>
                </a:tc>
                <a:tc>
                  <a:txBody>
                    <a:bodyPr/>
                    <a:lstStyle/>
                    <a:p>
                      <a:pPr lvl="0">
                        <a:buNone/>
                      </a:pPr>
                      <a:r>
                        <a:rPr lang="en-US" sz="1200" dirty="0"/>
                        <a:t>95.2</a:t>
                      </a:r>
                      <a:endParaRPr lang="en-US" sz="1200"/>
                    </a:p>
                  </a:txBody>
                  <a:tcPr/>
                </a:tc>
                <a:tc>
                  <a:txBody>
                    <a:bodyPr/>
                    <a:lstStyle/>
                    <a:p>
                      <a:pPr lvl="0">
                        <a:buNone/>
                      </a:pPr>
                      <a:r>
                        <a:rPr lang="en-US" sz="1200" dirty="0"/>
                        <a:t>84.2</a:t>
                      </a:r>
                      <a:endParaRPr lang="en-US" sz="1200"/>
                    </a:p>
                  </a:txBody>
                  <a:tcPr/>
                </a:tc>
                <a:tc>
                  <a:txBody>
                    <a:bodyPr/>
                    <a:lstStyle/>
                    <a:p>
                      <a:pPr lvl="0">
                        <a:buNone/>
                      </a:pPr>
                      <a:r>
                        <a:rPr lang="en-US" sz="1200" dirty="0"/>
                        <a:t>13.1%</a:t>
                      </a:r>
                    </a:p>
                  </a:txBody>
                  <a:tcPr/>
                </a:tc>
                <a:tc>
                  <a:txBody>
                    <a:bodyPr/>
                    <a:lstStyle/>
                    <a:p>
                      <a:pPr lvl="0">
                        <a:buNone/>
                      </a:pPr>
                      <a:r>
                        <a:rPr lang="en-US" sz="1200" dirty="0"/>
                        <a:t>92.8</a:t>
                      </a:r>
                    </a:p>
                  </a:txBody>
                  <a:tcPr/>
                </a:tc>
                <a:tc>
                  <a:txBody>
                    <a:bodyPr/>
                    <a:lstStyle/>
                    <a:p>
                      <a:pPr lvl="0">
                        <a:buNone/>
                      </a:pPr>
                      <a:r>
                        <a:rPr lang="en-US" sz="1200" dirty="0"/>
                        <a:t>79.6</a:t>
                      </a:r>
                    </a:p>
                  </a:txBody>
                  <a:tcPr/>
                </a:tc>
                <a:tc>
                  <a:txBody>
                    <a:bodyPr/>
                    <a:lstStyle/>
                    <a:p>
                      <a:pPr lvl="0">
                        <a:buNone/>
                      </a:pPr>
                      <a:r>
                        <a:rPr lang="en-US" sz="1200" dirty="0"/>
                        <a:t>16.6%</a:t>
                      </a:r>
                    </a:p>
                  </a:txBody>
                  <a:tcPr/>
                </a:tc>
                <a:extLst>
                  <a:ext uri="{0D108BD9-81ED-4DB2-BD59-A6C34878D82A}">
                    <a16:rowId xmlns:a16="http://schemas.microsoft.com/office/drawing/2014/main" val="3265434693"/>
                  </a:ext>
                </a:extLst>
              </a:tr>
              <a:tr h="742300">
                <a:tc>
                  <a:txBody>
                    <a:bodyPr/>
                    <a:lstStyle/>
                    <a:p>
                      <a:pPr lvl="0">
                        <a:buNone/>
                      </a:pPr>
                      <a:r>
                        <a:rPr lang="en-US" sz="1200" dirty="0"/>
                        <a:t>% of those living with diabetes  with current A1c above target</a:t>
                      </a:r>
                    </a:p>
                  </a:txBody>
                  <a:tcPr/>
                </a:tc>
                <a:tc>
                  <a:txBody>
                    <a:bodyPr/>
                    <a:lstStyle/>
                    <a:p>
                      <a:pPr lvl="0">
                        <a:buNone/>
                      </a:pPr>
                      <a:r>
                        <a:rPr lang="en-US" sz="1200" dirty="0"/>
                        <a:t>11.6</a:t>
                      </a:r>
                      <a:endParaRPr lang="en-US" sz="1200"/>
                    </a:p>
                  </a:txBody>
                  <a:tcPr/>
                </a:tc>
                <a:tc>
                  <a:txBody>
                    <a:bodyPr/>
                    <a:lstStyle/>
                    <a:p>
                      <a:pPr lvl="0">
                        <a:buNone/>
                      </a:pPr>
                      <a:r>
                        <a:rPr lang="en-US" sz="1200" dirty="0"/>
                        <a:t>14.4</a:t>
                      </a:r>
                      <a:endParaRPr lang="en-US" sz="1200"/>
                    </a:p>
                  </a:txBody>
                  <a:tcPr/>
                </a:tc>
                <a:tc>
                  <a:txBody>
                    <a:bodyPr/>
                    <a:lstStyle/>
                    <a:p>
                      <a:pPr lvl="0">
                        <a:buNone/>
                      </a:pPr>
                      <a:r>
                        <a:rPr lang="en-US" sz="1200" dirty="0"/>
                        <a:t>-19.4%</a:t>
                      </a:r>
                    </a:p>
                  </a:txBody>
                  <a:tcPr/>
                </a:tc>
                <a:tc>
                  <a:txBody>
                    <a:bodyPr/>
                    <a:lstStyle/>
                    <a:p>
                      <a:pPr lvl="0">
                        <a:buNone/>
                      </a:pPr>
                      <a:r>
                        <a:rPr lang="en-US" sz="1200" dirty="0"/>
                        <a:t>8.8</a:t>
                      </a:r>
                    </a:p>
                  </a:txBody>
                  <a:tcPr/>
                </a:tc>
                <a:tc>
                  <a:txBody>
                    <a:bodyPr/>
                    <a:lstStyle/>
                    <a:p>
                      <a:pPr lvl="0">
                        <a:buNone/>
                      </a:pPr>
                      <a:r>
                        <a:rPr lang="en-US" sz="1200" dirty="0"/>
                        <a:t>13.1</a:t>
                      </a:r>
                    </a:p>
                  </a:txBody>
                  <a:tcPr/>
                </a:tc>
                <a:tc>
                  <a:txBody>
                    <a:bodyPr/>
                    <a:lstStyle/>
                    <a:p>
                      <a:pPr lvl="0">
                        <a:buNone/>
                      </a:pPr>
                      <a:r>
                        <a:rPr lang="en-US" sz="1200" dirty="0"/>
                        <a:t>-32.8%</a:t>
                      </a:r>
                    </a:p>
                  </a:txBody>
                  <a:tcPr/>
                </a:tc>
                <a:extLst>
                  <a:ext uri="{0D108BD9-81ED-4DB2-BD59-A6C34878D82A}">
                    <a16:rowId xmlns:a16="http://schemas.microsoft.com/office/drawing/2014/main" val="2486245018"/>
                  </a:ext>
                </a:extLst>
              </a:tr>
            </a:tbl>
          </a:graphicData>
        </a:graphic>
      </p:graphicFrame>
    </p:spTree>
    <p:extLst>
      <p:ext uri="{BB962C8B-B14F-4D97-AF65-F5344CB8AC3E}">
        <p14:creationId xmlns:p14="http://schemas.microsoft.com/office/powerpoint/2010/main" val="368122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F50C81-0ECB-4540-B320-9FA2D2560A6A}" type="slidenum">
              <a:rPr lang="en-US" smtClean="0"/>
              <a:t>11</a:t>
            </a:fld>
            <a:endParaRPr lang="en-US"/>
          </a:p>
        </p:txBody>
      </p:sp>
      <p:sp>
        <p:nvSpPr>
          <p:cNvPr id="3" name="AutoShape 2" descr="A road with blue and red dots and white text&#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a:extLst>
              <a:ext uri="{FF2B5EF4-FFF2-40B4-BE49-F238E27FC236}">
                <a16:creationId xmlns:a16="http://schemas.microsoft.com/office/drawing/2014/main" id="{F9C80714-EA3E-F524-00E2-A4CEC6DEA5F6}"/>
              </a:ext>
            </a:extLst>
          </p:cNvPr>
          <p:cNvGrpSpPr/>
          <p:nvPr/>
        </p:nvGrpSpPr>
        <p:grpSpPr>
          <a:xfrm>
            <a:off x="19188359" y="5603986"/>
            <a:ext cx="7710815" cy="4436572"/>
            <a:chOff x="19188359" y="5603986"/>
            <a:chExt cx="7710815" cy="4436572"/>
          </a:xfrm>
        </p:grpSpPr>
        <p:sp>
          <p:nvSpPr>
            <p:cNvPr id="6" name="TextBox 5">
              <a:extLst>
                <a:ext uri="{FF2B5EF4-FFF2-40B4-BE49-F238E27FC236}">
                  <a16:creationId xmlns:a16="http://schemas.microsoft.com/office/drawing/2014/main" id="{7E7B9E12-A4E8-7993-3B5F-7D1D1D0A7804}"/>
                </a:ext>
              </a:extLst>
            </p:cNvPr>
            <p:cNvSpPr txBox="1">
              <a:spLocks noChangeArrowheads="1"/>
            </p:cNvSpPr>
            <p:nvPr/>
          </p:nvSpPr>
          <p:spPr bwMode="auto">
            <a:xfrm>
              <a:off x="20276463" y="5603986"/>
              <a:ext cx="54416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marL="0" marR="0" lvl="0" indent="0" algn="ctr" defTabSz="125333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29DBF"/>
                  </a:solidFill>
                  <a:effectLst/>
                  <a:uLnTx/>
                  <a:uFillTx/>
                  <a:latin typeface="Arial"/>
                  <a:ea typeface="ＭＳ Ｐゴシック"/>
                  <a:cs typeface="Arial"/>
                </a:rPr>
                <a:t>Community B</a:t>
              </a:r>
              <a:endParaRPr lang="en-US" sz="2400" b="1" i="0" u="none" strike="noStrike" kern="1200" cap="none" spc="0" normalizeH="0" baseline="0" noProof="0" dirty="0">
                <a:ln>
                  <a:noFill/>
                </a:ln>
                <a:solidFill>
                  <a:srgbClr val="129DBF"/>
                </a:solidFill>
                <a:effectLst/>
                <a:uLnTx/>
                <a:uFillTx/>
                <a:latin typeface="Arial" charset="0"/>
                <a:ea typeface="ＭＳ Ｐゴシック" charset="0"/>
                <a:cs typeface="Arial"/>
              </a:endParaRPr>
            </a:p>
          </p:txBody>
        </p:sp>
        <p:sp>
          <p:nvSpPr>
            <p:cNvPr id="7" name="TextBox 34">
              <a:extLst>
                <a:ext uri="{FF2B5EF4-FFF2-40B4-BE49-F238E27FC236}">
                  <a16:creationId xmlns:a16="http://schemas.microsoft.com/office/drawing/2014/main" id="{744B62A0-5B7B-B4A0-F039-1AC0546A0A1C}"/>
                </a:ext>
              </a:extLst>
            </p:cNvPr>
            <p:cNvSpPr txBox="1">
              <a:spLocks noChangeArrowheads="1"/>
            </p:cNvSpPr>
            <p:nvPr/>
          </p:nvSpPr>
          <p:spPr bwMode="auto">
            <a:xfrm>
              <a:off x="19488819" y="6033039"/>
              <a:ext cx="72101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marL="0" marR="0" lvl="0" indent="0" algn="ctr" defTabSz="125333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ＭＳ Ｐゴシック"/>
                  <a:cs typeface="Arial"/>
                </a:rPr>
                <a:t>12% of at-risk adults had been screened for prediabetes (baseline)</a:t>
              </a:r>
            </a:p>
          </p:txBody>
        </p:sp>
        <p:sp>
          <p:nvSpPr>
            <p:cNvPr id="8" name="Rectangle: Rounded Corners 13">
              <a:extLst>
                <a:ext uri="{FF2B5EF4-FFF2-40B4-BE49-F238E27FC236}">
                  <a16:creationId xmlns:a16="http://schemas.microsoft.com/office/drawing/2014/main" id="{A3C169AD-E076-752F-1ABC-190E5AC822A9}"/>
                </a:ext>
              </a:extLst>
            </p:cNvPr>
            <p:cNvSpPr/>
            <p:nvPr/>
          </p:nvSpPr>
          <p:spPr>
            <a:xfrm>
              <a:off x="19188359" y="6343322"/>
              <a:ext cx="7710815" cy="692162"/>
            </a:xfrm>
            <a:prstGeom prst="roundRect">
              <a:avLst/>
            </a:prstGeom>
            <a:noFill/>
            <a:ln w="38100">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5333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29DBF"/>
                  </a:solidFill>
                  <a:effectLst/>
                  <a:uLnTx/>
                  <a:uFillTx/>
                  <a:latin typeface="Arial"/>
                  <a:ea typeface="+mn-ea"/>
                  <a:cs typeface="+mn-cs"/>
                </a:rPr>
                <a:t>One-year Coalition Headline</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Calibri" panose="020F0502020204030204" pitchFamily="34" charset="0"/>
                </a:rPr>
                <a:t>Diabetes screening going up and more people aware of the condition and associated risks, as well as available resources, thanks to the collaborative work of the local diabetes community coalition.</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p>
          </p:txBody>
        </p:sp>
        <p:pic>
          <p:nvPicPr>
            <p:cNvPr id="9" name="Picture 8" descr="A road with blue and red dots and white text&#10;&#10;Description automatically generated">
              <a:extLst>
                <a:ext uri="{FF2B5EF4-FFF2-40B4-BE49-F238E27FC236}">
                  <a16:creationId xmlns:a16="http://schemas.microsoft.com/office/drawing/2014/main" id="{BAF40799-DBD5-D760-9575-1AA533048B86}"/>
                </a:ext>
              </a:extLst>
            </p:cNvPr>
            <p:cNvPicPr>
              <a:picLocks noChangeAspect="1"/>
            </p:cNvPicPr>
            <p:nvPr/>
          </p:nvPicPr>
          <p:blipFill>
            <a:blip r:embed="rId3"/>
            <a:stretch>
              <a:fillRect/>
            </a:stretch>
          </p:blipFill>
          <p:spPr>
            <a:xfrm>
              <a:off x="20088342" y="7084949"/>
              <a:ext cx="5812370" cy="2955609"/>
            </a:xfrm>
            <a:prstGeom prst="rect">
              <a:avLst/>
            </a:prstGeom>
          </p:spPr>
        </p:pic>
      </p:grpSp>
      <p:sp>
        <p:nvSpPr>
          <p:cNvPr id="16" name="Title 1">
            <a:extLst>
              <a:ext uri="{FF2B5EF4-FFF2-40B4-BE49-F238E27FC236}">
                <a16:creationId xmlns:a16="http://schemas.microsoft.com/office/drawing/2014/main" id="{69C8B81E-70F1-AD99-4F3B-3BF0B1E5D566}"/>
              </a:ext>
            </a:extLst>
          </p:cNvPr>
          <p:cNvSpPr txBox="1">
            <a:spLocks/>
          </p:cNvSpPr>
          <p:nvPr/>
        </p:nvSpPr>
        <p:spPr>
          <a:xfrm>
            <a:off x="451863" y="152554"/>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Progress</a:t>
            </a:r>
            <a:endParaRPr lang="en-US" sz="1500" b="1" dirty="0">
              <a:solidFill>
                <a:srgbClr val="8BDAF2"/>
              </a:solidFill>
              <a:latin typeface="Arial" panose="020B0604020202020204" pitchFamily="34" charset="0"/>
              <a:cs typeface="Arial" panose="020B0604020202020204" pitchFamily="34" charset="0"/>
            </a:endParaRPr>
          </a:p>
        </p:txBody>
      </p:sp>
      <p:pic>
        <p:nvPicPr>
          <p:cNvPr id="11" name="Picture 10" descr="A graph with a line going up&#10;&#10;Description automatically generated">
            <a:extLst>
              <a:ext uri="{FF2B5EF4-FFF2-40B4-BE49-F238E27FC236}">
                <a16:creationId xmlns:a16="http://schemas.microsoft.com/office/drawing/2014/main" id="{FB97EB7F-FE3B-C700-E11B-FFF313776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35" y="2343807"/>
            <a:ext cx="4724958" cy="2782093"/>
          </a:xfrm>
          <a:prstGeom prst="rect">
            <a:avLst/>
          </a:prstGeom>
        </p:spPr>
      </p:pic>
      <p:pic>
        <p:nvPicPr>
          <p:cNvPr id="12" name="Picture 11" descr="A graph with blue dots&#10;&#10;Description automatically generated">
            <a:extLst>
              <a:ext uri="{FF2B5EF4-FFF2-40B4-BE49-F238E27FC236}">
                <a16:creationId xmlns:a16="http://schemas.microsoft.com/office/drawing/2014/main" id="{F2FCF513-56A2-1326-95A3-622CFCA4E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532" y="973032"/>
            <a:ext cx="4609865" cy="2461284"/>
          </a:xfrm>
          <a:prstGeom prst="rect">
            <a:avLst/>
          </a:prstGeom>
        </p:spPr>
      </p:pic>
      <p:sp>
        <p:nvSpPr>
          <p:cNvPr id="4" name="Rectangle 3"/>
          <p:cNvSpPr/>
          <p:nvPr/>
        </p:nvSpPr>
        <p:spPr>
          <a:xfrm>
            <a:off x="4861593" y="973032"/>
            <a:ext cx="3767400" cy="43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cs typeface="Arial" panose="020B0604020202020204" pitchFamily="34" charset="0"/>
              </a:rPr>
              <a:t>Community System Changes Over Time</a:t>
            </a:r>
            <a:endParaRPr lang="en-US" sz="1200" dirty="0">
              <a:cs typeface="Arial" panose="020B0604020202020204" pitchFamily="34" charset="0"/>
            </a:endParaRPr>
          </a:p>
        </p:txBody>
      </p:sp>
      <p:sp>
        <p:nvSpPr>
          <p:cNvPr id="13" name="Rectangle 12"/>
          <p:cNvSpPr/>
          <p:nvPr/>
        </p:nvSpPr>
        <p:spPr>
          <a:xfrm>
            <a:off x="918900" y="2356304"/>
            <a:ext cx="3767400" cy="43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cs typeface="Arial" panose="020B0604020202020204" pitchFamily="34" charset="0"/>
              </a:rPr>
              <a:t>Reach Over </a:t>
            </a:r>
            <a:r>
              <a:rPr lang="en-US" sz="1200" dirty="0" smtClean="0">
                <a:cs typeface="Arial" panose="020B0604020202020204" pitchFamily="34" charset="0"/>
              </a:rPr>
              <a:t>Time</a:t>
            </a:r>
            <a:endParaRPr lang="en-US" sz="1200" dirty="0">
              <a:cs typeface="Arial" panose="020B0604020202020204" pitchFamily="34" charset="0"/>
            </a:endParaRPr>
          </a:p>
        </p:txBody>
      </p:sp>
    </p:spTree>
    <p:extLst>
      <p:ext uri="{BB962C8B-B14F-4D97-AF65-F5344CB8AC3E}">
        <p14:creationId xmlns:p14="http://schemas.microsoft.com/office/powerpoint/2010/main" val="109419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F50C81-0ECB-4540-B320-9FA2D2560A6A}" type="slidenum">
              <a:rPr lang="en-US" smtClean="0"/>
              <a:t>12</a:t>
            </a:fld>
            <a:endParaRPr lang="en-US"/>
          </a:p>
        </p:txBody>
      </p:sp>
      <p:sp>
        <p:nvSpPr>
          <p:cNvPr id="3" name="AutoShape 2" descr="A road with blue and red dots and white text&#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a:extLst>
              <a:ext uri="{FF2B5EF4-FFF2-40B4-BE49-F238E27FC236}">
                <a16:creationId xmlns:a16="http://schemas.microsoft.com/office/drawing/2014/main" id="{F9C80714-EA3E-F524-00E2-A4CEC6DEA5F6}"/>
              </a:ext>
            </a:extLst>
          </p:cNvPr>
          <p:cNvGrpSpPr/>
          <p:nvPr/>
        </p:nvGrpSpPr>
        <p:grpSpPr>
          <a:xfrm>
            <a:off x="19188359" y="5603986"/>
            <a:ext cx="7710815" cy="4436572"/>
            <a:chOff x="19188359" y="5603986"/>
            <a:chExt cx="7710815" cy="4436572"/>
          </a:xfrm>
        </p:grpSpPr>
        <p:sp>
          <p:nvSpPr>
            <p:cNvPr id="6" name="TextBox 5">
              <a:extLst>
                <a:ext uri="{FF2B5EF4-FFF2-40B4-BE49-F238E27FC236}">
                  <a16:creationId xmlns:a16="http://schemas.microsoft.com/office/drawing/2014/main" id="{7E7B9E12-A4E8-7993-3B5F-7D1D1D0A7804}"/>
                </a:ext>
              </a:extLst>
            </p:cNvPr>
            <p:cNvSpPr txBox="1">
              <a:spLocks noChangeArrowheads="1"/>
            </p:cNvSpPr>
            <p:nvPr/>
          </p:nvSpPr>
          <p:spPr bwMode="auto">
            <a:xfrm>
              <a:off x="20276463" y="5603986"/>
              <a:ext cx="54416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marL="0" marR="0" lvl="0" indent="0" algn="ctr" defTabSz="125333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29DBF"/>
                  </a:solidFill>
                  <a:effectLst/>
                  <a:uLnTx/>
                  <a:uFillTx/>
                  <a:latin typeface="Arial"/>
                  <a:ea typeface="ＭＳ Ｐゴシック"/>
                  <a:cs typeface="Arial"/>
                </a:rPr>
                <a:t>Community B</a:t>
              </a:r>
              <a:endParaRPr lang="en-US" sz="2400" b="1" i="0" u="none" strike="noStrike" kern="1200" cap="none" spc="0" normalizeH="0" baseline="0" noProof="0" dirty="0">
                <a:ln>
                  <a:noFill/>
                </a:ln>
                <a:solidFill>
                  <a:srgbClr val="129DBF"/>
                </a:solidFill>
                <a:effectLst/>
                <a:uLnTx/>
                <a:uFillTx/>
                <a:latin typeface="Arial" charset="0"/>
                <a:ea typeface="ＭＳ Ｐゴシック" charset="0"/>
                <a:cs typeface="Arial"/>
              </a:endParaRPr>
            </a:p>
          </p:txBody>
        </p:sp>
        <p:sp>
          <p:nvSpPr>
            <p:cNvPr id="7" name="TextBox 34">
              <a:extLst>
                <a:ext uri="{FF2B5EF4-FFF2-40B4-BE49-F238E27FC236}">
                  <a16:creationId xmlns:a16="http://schemas.microsoft.com/office/drawing/2014/main" id="{744B62A0-5B7B-B4A0-F039-1AC0546A0A1C}"/>
                </a:ext>
              </a:extLst>
            </p:cNvPr>
            <p:cNvSpPr txBox="1">
              <a:spLocks noChangeArrowheads="1"/>
            </p:cNvSpPr>
            <p:nvPr/>
          </p:nvSpPr>
          <p:spPr bwMode="auto">
            <a:xfrm>
              <a:off x="19488819" y="6033039"/>
              <a:ext cx="72101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marL="0" marR="0" lvl="0" indent="0" algn="ctr" defTabSz="125333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ＭＳ Ｐゴシック"/>
                  <a:cs typeface="Arial"/>
                </a:rPr>
                <a:t>12% of at-risk adults had been screened for prediabetes (baseline)</a:t>
              </a:r>
            </a:p>
          </p:txBody>
        </p:sp>
        <p:sp>
          <p:nvSpPr>
            <p:cNvPr id="8" name="Rectangle: Rounded Corners 13">
              <a:extLst>
                <a:ext uri="{FF2B5EF4-FFF2-40B4-BE49-F238E27FC236}">
                  <a16:creationId xmlns:a16="http://schemas.microsoft.com/office/drawing/2014/main" id="{A3C169AD-E076-752F-1ABC-190E5AC822A9}"/>
                </a:ext>
              </a:extLst>
            </p:cNvPr>
            <p:cNvSpPr/>
            <p:nvPr/>
          </p:nvSpPr>
          <p:spPr>
            <a:xfrm>
              <a:off x="19188359" y="6343322"/>
              <a:ext cx="7710815" cy="692162"/>
            </a:xfrm>
            <a:prstGeom prst="roundRect">
              <a:avLst/>
            </a:prstGeom>
            <a:noFill/>
            <a:ln w="38100">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5333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29DBF"/>
                  </a:solidFill>
                  <a:effectLst/>
                  <a:uLnTx/>
                  <a:uFillTx/>
                  <a:latin typeface="Arial"/>
                  <a:ea typeface="+mn-ea"/>
                  <a:cs typeface="+mn-cs"/>
                </a:rPr>
                <a:t>One-year Coalition Headline</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Calibri" panose="020F0502020204030204" pitchFamily="34" charset="0"/>
                </a:rPr>
                <a:t>Diabetes screening going up and more people aware of the condition and associated risks, as well as available resources, thanks to the collaborative work of the local diabetes community coalition.</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p>
          </p:txBody>
        </p:sp>
        <p:pic>
          <p:nvPicPr>
            <p:cNvPr id="9" name="Picture 8" descr="A road with blue and red dots and white text&#10;&#10;Description automatically generated">
              <a:extLst>
                <a:ext uri="{FF2B5EF4-FFF2-40B4-BE49-F238E27FC236}">
                  <a16:creationId xmlns:a16="http://schemas.microsoft.com/office/drawing/2014/main" id="{BAF40799-DBD5-D760-9575-1AA533048B86}"/>
                </a:ext>
              </a:extLst>
            </p:cNvPr>
            <p:cNvPicPr>
              <a:picLocks noChangeAspect="1"/>
            </p:cNvPicPr>
            <p:nvPr/>
          </p:nvPicPr>
          <p:blipFill>
            <a:blip r:embed="rId3"/>
            <a:stretch>
              <a:fillRect/>
            </a:stretch>
          </p:blipFill>
          <p:spPr>
            <a:xfrm>
              <a:off x="20088342" y="7084949"/>
              <a:ext cx="5812370" cy="2955609"/>
            </a:xfrm>
            <a:prstGeom prst="rect">
              <a:avLst/>
            </a:prstGeom>
          </p:spPr>
        </p:pic>
      </p:grpSp>
      <p:pic>
        <p:nvPicPr>
          <p:cNvPr id="15" name="Picture 14"/>
          <p:cNvPicPr>
            <a:picLocks noChangeAspect="1"/>
          </p:cNvPicPr>
          <p:nvPr/>
        </p:nvPicPr>
        <p:blipFill>
          <a:blip r:embed="rId4"/>
          <a:stretch>
            <a:fillRect/>
          </a:stretch>
        </p:blipFill>
        <p:spPr>
          <a:xfrm>
            <a:off x="715946" y="912286"/>
            <a:ext cx="7007217" cy="4071387"/>
          </a:xfrm>
          <a:prstGeom prst="rect">
            <a:avLst/>
          </a:prstGeom>
        </p:spPr>
      </p:pic>
      <p:sp>
        <p:nvSpPr>
          <p:cNvPr id="16" name="Title 1">
            <a:extLst>
              <a:ext uri="{FF2B5EF4-FFF2-40B4-BE49-F238E27FC236}">
                <a16:creationId xmlns:a16="http://schemas.microsoft.com/office/drawing/2014/main" id="{69C8B81E-70F1-AD99-4F3B-3BF0B1E5D566}"/>
              </a:ext>
            </a:extLst>
          </p:cNvPr>
          <p:cNvSpPr txBox="1">
            <a:spLocks/>
          </p:cNvSpPr>
          <p:nvPr/>
        </p:nvSpPr>
        <p:spPr>
          <a:xfrm>
            <a:off x="451863" y="152554"/>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Progress</a:t>
            </a:r>
            <a:endParaRPr lang="en-US" sz="1500" b="1" dirty="0">
              <a:solidFill>
                <a:srgbClr val="8BDAF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49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F50C81-0ECB-4540-B320-9FA2D2560A6A}" type="slidenum">
              <a:rPr lang="en-US" smtClean="0"/>
              <a:t>13</a:t>
            </a:fld>
            <a:endParaRPr lang="en-US"/>
          </a:p>
        </p:txBody>
      </p:sp>
      <p:sp>
        <p:nvSpPr>
          <p:cNvPr id="3" name="Title 1">
            <a:extLst>
              <a:ext uri="{FF2B5EF4-FFF2-40B4-BE49-F238E27FC236}">
                <a16:creationId xmlns:a16="http://schemas.microsoft.com/office/drawing/2014/main" id="{69C8B81E-70F1-AD99-4F3B-3BF0B1E5D566}"/>
              </a:ext>
            </a:extLst>
          </p:cNvPr>
          <p:cNvSpPr txBox="1">
            <a:spLocks/>
          </p:cNvSpPr>
          <p:nvPr/>
        </p:nvSpPr>
        <p:spPr>
          <a:xfrm>
            <a:off x="451863" y="152554"/>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What’s next?</a:t>
            </a:r>
            <a:endParaRPr lang="en-US" sz="1500" b="1" dirty="0">
              <a:solidFill>
                <a:srgbClr val="8BDAF2"/>
              </a:solidFill>
              <a:latin typeface="Arial" panose="020B0604020202020204" pitchFamily="34" charset="0"/>
              <a:cs typeface="Arial" panose="020B0604020202020204" pitchFamily="34" charset="0"/>
            </a:endParaRPr>
          </a:p>
        </p:txBody>
      </p:sp>
      <p:sp>
        <p:nvSpPr>
          <p:cNvPr id="4" name="TextBox 3"/>
          <p:cNvSpPr txBox="1"/>
          <p:nvPr/>
        </p:nvSpPr>
        <p:spPr>
          <a:xfrm>
            <a:off x="299463" y="1506071"/>
            <a:ext cx="7230890" cy="1754326"/>
          </a:xfrm>
          <a:prstGeom prst="rect">
            <a:avLst/>
          </a:prstGeom>
          <a:noFill/>
        </p:spPr>
        <p:txBody>
          <a:bodyPr wrap="square" rtlCol="0">
            <a:spAutoFit/>
          </a:bodyPr>
          <a:lstStyle/>
          <a:p>
            <a:pPr marL="342900" indent="-342900">
              <a:buAutoNum type="arabicPeriod"/>
            </a:pPr>
            <a:r>
              <a:rPr lang="en-US" dirty="0" smtClean="0"/>
              <a:t>Truly a community driven approach: our job is to provide TA around the process</a:t>
            </a:r>
            <a:endParaRPr lang="en-US" dirty="0" smtClean="0"/>
          </a:p>
          <a:p>
            <a:pPr marL="342900" indent="-342900">
              <a:buAutoNum type="arabicPeriod"/>
            </a:pPr>
            <a:r>
              <a:rPr lang="en-US" dirty="0" smtClean="0"/>
              <a:t>Ther</a:t>
            </a:r>
            <a:r>
              <a:rPr lang="en-US" dirty="0" smtClean="0"/>
              <a:t>e is some resistance from community partners because it is a new paradigm, a new way of doing things</a:t>
            </a:r>
            <a:endParaRPr lang="en-US" dirty="0" smtClean="0"/>
          </a:p>
          <a:p>
            <a:pPr marL="342900" indent="-342900">
              <a:buAutoNum type="arabicPeriod"/>
            </a:pPr>
            <a:r>
              <a:rPr lang="en-US" dirty="0" smtClean="0"/>
              <a:t>Long-term sustainability</a:t>
            </a:r>
          </a:p>
          <a:p>
            <a:pPr marL="342900" indent="-342900">
              <a:buAutoNum type="arabicPeriod"/>
            </a:pPr>
            <a:r>
              <a:rPr lang="en-US" dirty="0" smtClean="0"/>
              <a:t>Research opportunities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441" y="2781300"/>
            <a:ext cx="3291523" cy="1798204"/>
          </a:xfrm>
          <a:prstGeom prst="rect">
            <a:avLst/>
          </a:prstGeom>
        </p:spPr>
      </p:pic>
    </p:spTree>
    <p:extLst>
      <p:ext uri="{BB962C8B-B14F-4D97-AF65-F5344CB8AC3E}">
        <p14:creationId xmlns:p14="http://schemas.microsoft.com/office/powerpoint/2010/main" val="3098348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F50C81-0ECB-4540-B320-9FA2D2560A6A}" type="slidenum">
              <a:rPr lang="en-US" smtClean="0"/>
              <a:t>14</a:t>
            </a:fld>
            <a:endParaRPr lang="en-US"/>
          </a:p>
        </p:txBody>
      </p:sp>
      <p:sp>
        <p:nvSpPr>
          <p:cNvPr id="3" name="AutoShape 2" descr="A road with blue and red dots and white text&#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a:extLst>
              <a:ext uri="{FF2B5EF4-FFF2-40B4-BE49-F238E27FC236}">
                <a16:creationId xmlns:a16="http://schemas.microsoft.com/office/drawing/2014/main" id="{F9C80714-EA3E-F524-00E2-A4CEC6DEA5F6}"/>
              </a:ext>
            </a:extLst>
          </p:cNvPr>
          <p:cNvGrpSpPr/>
          <p:nvPr/>
        </p:nvGrpSpPr>
        <p:grpSpPr>
          <a:xfrm>
            <a:off x="19188359" y="5603986"/>
            <a:ext cx="7710815" cy="4436572"/>
            <a:chOff x="19188359" y="5603986"/>
            <a:chExt cx="7710815" cy="4436572"/>
          </a:xfrm>
        </p:grpSpPr>
        <p:sp>
          <p:nvSpPr>
            <p:cNvPr id="6" name="TextBox 5">
              <a:extLst>
                <a:ext uri="{FF2B5EF4-FFF2-40B4-BE49-F238E27FC236}">
                  <a16:creationId xmlns:a16="http://schemas.microsoft.com/office/drawing/2014/main" id="{7E7B9E12-A4E8-7993-3B5F-7D1D1D0A7804}"/>
                </a:ext>
              </a:extLst>
            </p:cNvPr>
            <p:cNvSpPr txBox="1">
              <a:spLocks noChangeArrowheads="1"/>
            </p:cNvSpPr>
            <p:nvPr/>
          </p:nvSpPr>
          <p:spPr bwMode="auto">
            <a:xfrm>
              <a:off x="20276463" y="5603986"/>
              <a:ext cx="54416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marL="0" marR="0" lvl="0" indent="0" algn="ctr" defTabSz="125333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29DBF"/>
                  </a:solidFill>
                  <a:effectLst/>
                  <a:uLnTx/>
                  <a:uFillTx/>
                  <a:latin typeface="Arial"/>
                  <a:ea typeface="ＭＳ Ｐゴシック"/>
                  <a:cs typeface="Arial"/>
                </a:rPr>
                <a:t>Community B</a:t>
              </a:r>
              <a:endParaRPr lang="en-US" sz="2400" b="1" i="0" u="none" strike="noStrike" kern="1200" cap="none" spc="0" normalizeH="0" baseline="0" noProof="0" dirty="0">
                <a:ln>
                  <a:noFill/>
                </a:ln>
                <a:solidFill>
                  <a:srgbClr val="129DBF"/>
                </a:solidFill>
                <a:effectLst/>
                <a:uLnTx/>
                <a:uFillTx/>
                <a:latin typeface="Arial" charset="0"/>
                <a:ea typeface="ＭＳ Ｐゴシック" charset="0"/>
                <a:cs typeface="Arial"/>
              </a:endParaRPr>
            </a:p>
          </p:txBody>
        </p:sp>
        <p:sp>
          <p:nvSpPr>
            <p:cNvPr id="7" name="TextBox 34">
              <a:extLst>
                <a:ext uri="{FF2B5EF4-FFF2-40B4-BE49-F238E27FC236}">
                  <a16:creationId xmlns:a16="http://schemas.microsoft.com/office/drawing/2014/main" id="{744B62A0-5B7B-B4A0-F039-1AC0546A0A1C}"/>
                </a:ext>
              </a:extLst>
            </p:cNvPr>
            <p:cNvSpPr txBox="1">
              <a:spLocks noChangeArrowheads="1"/>
            </p:cNvSpPr>
            <p:nvPr/>
          </p:nvSpPr>
          <p:spPr bwMode="auto">
            <a:xfrm>
              <a:off x="19488819" y="6033039"/>
              <a:ext cx="72101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marL="0" marR="0" lvl="0" indent="0" algn="ctr" defTabSz="125333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ＭＳ Ｐゴシック"/>
                  <a:cs typeface="Arial"/>
                </a:rPr>
                <a:t>12% of at-risk adults had been screened for prediabetes (baseline)</a:t>
              </a:r>
            </a:p>
          </p:txBody>
        </p:sp>
        <p:sp>
          <p:nvSpPr>
            <p:cNvPr id="8" name="Rectangle: Rounded Corners 13">
              <a:extLst>
                <a:ext uri="{FF2B5EF4-FFF2-40B4-BE49-F238E27FC236}">
                  <a16:creationId xmlns:a16="http://schemas.microsoft.com/office/drawing/2014/main" id="{A3C169AD-E076-752F-1ABC-190E5AC822A9}"/>
                </a:ext>
              </a:extLst>
            </p:cNvPr>
            <p:cNvSpPr/>
            <p:nvPr/>
          </p:nvSpPr>
          <p:spPr>
            <a:xfrm>
              <a:off x="19188359" y="6343322"/>
              <a:ext cx="7710815" cy="692162"/>
            </a:xfrm>
            <a:prstGeom prst="roundRect">
              <a:avLst/>
            </a:prstGeom>
            <a:noFill/>
            <a:ln w="38100">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5333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29DBF"/>
                  </a:solidFill>
                  <a:effectLst/>
                  <a:uLnTx/>
                  <a:uFillTx/>
                  <a:latin typeface="Arial"/>
                  <a:ea typeface="+mn-ea"/>
                  <a:cs typeface="+mn-cs"/>
                </a:rPr>
                <a:t>One-year Coalition Headline</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Calibri" panose="020F0502020204030204" pitchFamily="34" charset="0"/>
                </a:rPr>
                <a:t>Diabetes screening going up and more people aware of the condition and associated risks, as well as available resources, thanks to the collaborative work of the local diabetes community coalition.</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p>
          </p:txBody>
        </p:sp>
        <p:pic>
          <p:nvPicPr>
            <p:cNvPr id="9" name="Picture 8" descr="A road with blue and red dots and white text&#10;&#10;Description automatically generated">
              <a:extLst>
                <a:ext uri="{FF2B5EF4-FFF2-40B4-BE49-F238E27FC236}">
                  <a16:creationId xmlns:a16="http://schemas.microsoft.com/office/drawing/2014/main" id="{BAF40799-DBD5-D760-9575-1AA533048B86}"/>
                </a:ext>
              </a:extLst>
            </p:cNvPr>
            <p:cNvPicPr>
              <a:picLocks noChangeAspect="1"/>
            </p:cNvPicPr>
            <p:nvPr/>
          </p:nvPicPr>
          <p:blipFill>
            <a:blip r:embed="rId3"/>
            <a:stretch>
              <a:fillRect/>
            </a:stretch>
          </p:blipFill>
          <p:spPr>
            <a:xfrm>
              <a:off x="20088342" y="7084949"/>
              <a:ext cx="5812370" cy="2955609"/>
            </a:xfrm>
            <a:prstGeom prst="rect">
              <a:avLst/>
            </a:prstGeom>
          </p:spPr>
        </p:pic>
      </p:grpSp>
      <p:sp>
        <p:nvSpPr>
          <p:cNvPr id="16" name="Title 1">
            <a:extLst>
              <a:ext uri="{FF2B5EF4-FFF2-40B4-BE49-F238E27FC236}">
                <a16:creationId xmlns:a16="http://schemas.microsoft.com/office/drawing/2014/main" id="{69C8B81E-70F1-AD99-4F3B-3BF0B1E5D566}"/>
              </a:ext>
            </a:extLst>
          </p:cNvPr>
          <p:cNvSpPr txBox="1">
            <a:spLocks/>
          </p:cNvSpPr>
          <p:nvPr/>
        </p:nvSpPr>
        <p:spPr>
          <a:xfrm>
            <a:off x="451863" y="152554"/>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Want to Learn More?</a:t>
            </a:r>
            <a:endParaRPr lang="en-US" sz="1500" b="1" dirty="0">
              <a:solidFill>
                <a:srgbClr val="8BDAF2"/>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346" y="3996221"/>
            <a:ext cx="998483" cy="998483"/>
          </a:xfrm>
          <a:prstGeom prst="rect">
            <a:avLst/>
          </a:prstGeom>
        </p:spPr>
      </p:pic>
      <p:sp>
        <p:nvSpPr>
          <p:cNvPr id="14" name="TextBox 13"/>
          <p:cNvSpPr txBox="1"/>
          <p:nvPr/>
        </p:nvSpPr>
        <p:spPr>
          <a:xfrm>
            <a:off x="365125" y="3276408"/>
            <a:ext cx="4025463" cy="646331"/>
          </a:xfrm>
          <a:prstGeom prst="rect">
            <a:avLst/>
          </a:prstGeom>
          <a:noFill/>
        </p:spPr>
        <p:txBody>
          <a:bodyPr wrap="square" rtlCol="0">
            <a:spAutoFit/>
          </a:bodyPr>
          <a:lstStyle/>
          <a:p>
            <a:r>
              <a:rPr lang="en-US" sz="1200" dirty="0" smtClean="0"/>
              <a:t>Pullyblank et al. (2024) Community-engaged systems for population health improvement: A novel approach to improve diabetes outcomes in rural communities. </a:t>
            </a:r>
            <a:endParaRPr lang="en-US"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8505" y="3996221"/>
            <a:ext cx="982718" cy="982718"/>
          </a:xfrm>
          <a:prstGeom prst="rect">
            <a:avLst/>
          </a:prstGeom>
        </p:spPr>
      </p:pic>
      <p:sp>
        <p:nvSpPr>
          <p:cNvPr id="17" name="TextBox 16"/>
          <p:cNvSpPr txBox="1"/>
          <p:nvPr/>
        </p:nvSpPr>
        <p:spPr>
          <a:xfrm>
            <a:off x="5265681" y="3276409"/>
            <a:ext cx="4025463" cy="646331"/>
          </a:xfrm>
          <a:prstGeom prst="rect">
            <a:avLst/>
          </a:prstGeom>
          <a:noFill/>
        </p:spPr>
        <p:txBody>
          <a:bodyPr wrap="square" rtlCol="0">
            <a:spAutoFit/>
          </a:bodyPr>
          <a:lstStyle/>
          <a:p>
            <a:r>
              <a:rPr lang="en-US" sz="1200" dirty="0" smtClean="0"/>
              <a:t>Rosen et al. (2024) Investigate-Design-Practice-Reflect: An iterative community-engaged action process to improve population health. </a:t>
            </a:r>
            <a:endParaRPr lang="en-US" dirty="0"/>
          </a:p>
        </p:txBody>
      </p:sp>
      <p:sp>
        <p:nvSpPr>
          <p:cNvPr id="18" name="TextBox 17"/>
          <p:cNvSpPr txBox="1"/>
          <p:nvPr/>
        </p:nvSpPr>
        <p:spPr>
          <a:xfrm>
            <a:off x="843346" y="1345324"/>
            <a:ext cx="3614354" cy="923330"/>
          </a:xfrm>
          <a:prstGeom prst="rect">
            <a:avLst/>
          </a:prstGeom>
          <a:noFill/>
        </p:spPr>
        <p:txBody>
          <a:bodyPr wrap="square" rtlCol="0">
            <a:spAutoFit/>
          </a:bodyPr>
          <a:lstStyle/>
          <a:p>
            <a:r>
              <a:rPr lang="en-US" dirty="0" smtClean="0"/>
              <a:t>Kristin Pullyblank, PhD, RN</a:t>
            </a:r>
          </a:p>
          <a:p>
            <a:r>
              <a:rPr lang="en-US" dirty="0" smtClean="0">
                <a:hlinkClick r:id="rId6"/>
              </a:rPr>
              <a:t>kristin.pullyblank@bassett.org</a:t>
            </a:r>
            <a:endParaRPr lang="en-US" dirty="0" smtClean="0"/>
          </a:p>
          <a:p>
            <a:r>
              <a:rPr lang="en-US" dirty="0" smtClean="0"/>
              <a:t>607-547-6711</a:t>
            </a:r>
            <a:endParaRPr lang="en-US" dirty="0"/>
          </a:p>
        </p:txBody>
      </p:sp>
    </p:spTree>
    <p:extLst>
      <p:ext uri="{BB962C8B-B14F-4D97-AF65-F5344CB8AC3E}">
        <p14:creationId xmlns:p14="http://schemas.microsoft.com/office/powerpoint/2010/main" val="362517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FD197-4C82-632D-92BE-CDCCB04F67DE}"/>
              </a:ext>
            </a:extLst>
          </p:cNvPr>
          <p:cNvSpPr>
            <a:spLocks noGrp="1"/>
          </p:cNvSpPr>
          <p:nvPr>
            <p:ph type="sldNum" sz="quarter" idx="10"/>
          </p:nvPr>
        </p:nvSpPr>
        <p:spPr/>
        <p:txBody>
          <a:bodyPr/>
          <a:lstStyle/>
          <a:p>
            <a:fld id="{8DF50C81-0ECB-4540-B320-9FA2D2560A6A}" type="slidenum">
              <a:rPr lang="en-US" smtClean="0"/>
              <a:t>1</a:t>
            </a:fld>
            <a:endParaRPr lang="en-US" dirty="0"/>
          </a:p>
        </p:txBody>
      </p:sp>
      <p:sp>
        <p:nvSpPr>
          <p:cNvPr id="3" name="Title 1">
            <a:extLst>
              <a:ext uri="{FF2B5EF4-FFF2-40B4-BE49-F238E27FC236}">
                <a16:creationId xmlns:a16="http://schemas.microsoft.com/office/drawing/2014/main" id="{69C8B81E-70F1-AD99-4F3B-3BF0B1E5D566}"/>
              </a:ext>
            </a:extLst>
          </p:cNvPr>
          <p:cNvSpPr txBox="1">
            <a:spLocks/>
          </p:cNvSpPr>
          <p:nvPr/>
        </p:nvSpPr>
        <p:spPr>
          <a:xfrm>
            <a:off x="299463" y="109500"/>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Disclosures</a:t>
            </a:r>
            <a:endParaRPr lang="en-US" sz="1500" b="1" dirty="0">
              <a:solidFill>
                <a:srgbClr val="8BDAF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7161117-DBAE-5D52-5E99-1250ABDE0028}"/>
              </a:ext>
            </a:extLst>
          </p:cNvPr>
          <p:cNvSpPr txBox="1"/>
          <p:nvPr/>
        </p:nvSpPr>
        <p:spPr>
          <a:xfrm>
            <a:off x="2079414" y="2672080"/>
            <a:ext cx="7064586" cy="3163146"/>
          </a:xfrm>
          <a:prstGeom prst="rect">
            <a:avLst/>
          </a:prstGeom>
          <a:noFill/>
          <a:ln w="19050">
            <a:noFill/>
          </a:ln>
        </p:spPr>
        <p:txBody>
          <a:bodyPr vert="horz" wrap="square" lIns="0" tIns="0" rIns="0" bIns="0" rtlCol="0">
            <a:noAutofit/>
          </a:bodyPr>
          <a:lstStyle/>
          <a:p>
            <a:pPr>
              <a:spcAft>
                <a:spcPts val="1200"/>
              </a:spcAft>
            </a:pPr>
            <a:r>
              <a:rPr lang="en-US" sz="2000" b="1" dirty="0" smtClean="0">
                <a:latin typeface="Arial" panose="020B0604020202020204" pitchFamily="34" charset="0"/>
                <a:cs typeface="Arial" panose="020B0604020202020204" pitchFamily="34" charset="0"/>
              </a:rPr>
              <a:t>I have no conflicts of interest to disclose. </a:t>
            </a:r>
          </a:p>
          <a:p>
            <a:pPr>
              <a:spcAft>
                <a:spcPts val="1200"/>
              </a:spcAft>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140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FD197-4C82-632D-92BE-CDCCB04F67DE}"/>
              </a:ext>
            </a:extLst>
          </p:cNvPr>
          <p:cNvSpPr>
            <a:spLocks noGrp="1"/>
          </p:cNvSpPr>
          <p:nvPr>
            <p:ph type="sldNum" sz="quarter" idx="10"/>
          </p:nvPr>
        </p:nvSpPr>
        <p:spPr/>
        <p:txBody>
          <a:bodyPr/>
          <a:lstStyle/>
          <a:p>
            <a:fld id="{8DF50C81-0ECB-4540-B320-9FA2D2560A6A}" type="slidenum">
              <a:rPr lang="en-US" smtClean="0"/>
              <a:t>2</a:t>
            </a:fld>
            <a:endParaRPr lang="en-US" dirty="0"/>
          </a:p>
        </p:txBody>
      </p:sp>
      <p:sp>
        <p:nvSpPr>
          <p:cNvPr id="3" name="Title 1">
            <a:extLst>
              <a:ext uri="{FF2B5EF4-FFF2-40B4-BE49-F238E27FC236}">
                <a16:creationId xmlns:a16="http://schemas.microsoft.com/office/drawing/2014/main" id="{69C8B81E-70F1-AD99-4F3B-3BF0B1E5D566}"/>
              </a:ext>
            </a:extLst>
          </p:cNvPr>
          <p:cNvSpPr txBox="1">
            <a:spLocks/>
          </p:cNvSpPr>
          <p:nvPr/>
        </p:nvSpPr>
        <p:spPr>
          <a:xfrm>
            <a:off x="299463" y="109500"/>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Learning Objectives</a:t>
            </a:r>
            <a:endParaRPr lang="en-US" sz="1500" b="1" dirty="0">
              <a:solidFill>
                <a:srgbClr val="8BDAF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7161117-DBAE-5D52-5E99-1250ABDE0028}"/>
              </a:ext>
            </a:extLst>
          </p:cNvPr>
          <p:cNvSpPr txBox="1"/>
          <p:nvPr/>
        </p:nvSpPr>
        <p:spPr>
          <a:xfrm>
            <a:off x="776471" y="1544320"/>
            <a:ext cx="7064586" cy="3163146"/>
          </a:xfrm>
          <a:prstGeom prst="rect">
            <a:avLst/>
          </a:prstGeom>
          <a:noFill/>
          <a:ln w="19050">
            <a:noFill/>
          </a:ln>
        </p:spPr>
        <p:txBody>
          <a:bodyPr vert="horz" wrap="square" lIns="0" tIns="0" rIns="0" bIns="0" rtlCol="0">
            <a:noAutofit/>
          </a:bodyPr>
          <a:lstStyle/>
          <a:p>
            <a:pPr>
              <a:spcAft>
                <a:spcPts val="1200"/>
              </a:spcAft>
            </a:pPr>
            <a:r>
              <a:rPr lang="en-US" sz="2000" b="1" dirty="0" smtClean="0">
                <a:latin typeface="Arial" panose="020B0604020202020204" pitchFamily="34" charset="0"/>
                <a:cs typeface="Arial" panose="020B0604020202020204" pitchFamily="34" charset="0"/>
              </a:rPr>
              <a:t>At the end of this session, attendees will be able to:</a:t>
            </a:r>
          </a:p>
          <a:p>
            <a:pPr marL="342900" indent="-342900">
              <a:spcAft>
                <a:spcPts val="1200"/>
              </a:spcAft>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Understand how community-driven approaches to population health improvement are culturally sensitive and lead to better health outcomes</a:t>
            </a:r>
          </a:p>
          <a:p>
            <a:pPr marL="342900" indent="-342900">
              <a:spcAft>
                <a:spcPts val="1200"/>
              </a:spcAft>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Explain how establishing a local community data </a:t>
            </a:r>
            <a:r>
              <a:rPr lang="en-US" sz="2000" b="1" dirty="0" smtClean="0">
                <a:latin typeface="Arial" panose="020B0604020202020204" pitchFamily="34" charset="0"/>
                <a:cs typeface="Arial" panose="020B0604020202020204" pitchFamily="34" charset="0"/>
              </a:rPr>
              <a:t>monitoring </a:t>
            </a:r>
            <a:r>
              <a:rPr lang="en-US" sz="2000" b="1" dirty="0" smtClean="0">
                <a:latin typeface="Arial" panose="020B0604020202020204" pitchFamily="34" charset="0"/>
                <a:cs typeface="Arial" panose="020B0604020202020204" pitchFamily="34" charset="0"/>
              </a:rPr>
              <a:t>and feedback system to inform decision-making can lead to more equitable health outcomes</a:t>
            </a:r>
          </a:p>
          <a:p>
            <a:pPr marL="342900" indent="-342900">
              <a:spcAft>
                <a:spcPts val="1200"/>
              </a:spcAft>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Understand the utility of implementing a rapid-cycle community action process to coordinate rural whole-of-community social systems</a:t>
            </a:r>
          </a:p>
          <a:p>
            <a:pPr>
              <a:spcAft>
                <a:spcPts val="1200"/>
              </a:spcAft>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755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FD197-4C82-632D-92BE-CDCCB04F67DE}"/>
              </a:ext>
            </a:extLst>
          </p:cNvPr>
          <p:cNvSpPr>
            <a:spLocks noGrp="1"/>
          </p:cNvSpPr>
          <p:nvPr>
            <p:ph type="sldNum" sz="quarter" idx="10"/>
          </p:nvPr>
        </p:nvSpPr>
        <p:spPr/>
        <p:txBody>
          <a:bodyPr/>
          <a:lstStyle/>
          <a:p>
            <a:fld id="{8DF50C81-0ECB-4540-B320-9FA2D2560A6A}" type="slidenum">
              <a:rPr lang="en-US" smtClean="0"/>
              <a:t>3</a:t>
            </a:fld>
            <a:endParaRPr lang="en-US" dirty="0"/>
          </a:p>
        </p:txBody>
      </p:sp>
      <p:sp>
        <p:nvSpPr>
          <p:cNvPr id="3" name="Title 1">
            <a:extLst>
              <a:ext uri="{FF2B5EF4-FFF2-40B4-BE49-F238E27FC236}">
                <a16:creationId xmlns:a16="http://schemas.microsoft.com/office/drawing/2014/main" id="{69C8B81E-70F1-AD99-4F3B-3BF0B1E5D566}"/>
              </a:ext>
            </a:extLst>
          </p:cNvPr>
          <p:cNvSpPr txBox="1">
            <a:spLocks/>
          </p:cNvSpPr>
          <p:nvPr/>
        </p:nvSpPr>
        <p:spPr>
          <a:xfrm>
            <a:off x="299463" y="109500"/>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Community Systems and Population Health </a:t>
            </a:r>
            <a:endParaRPr lang="en-US" sz="1500" b="1" dirty="0">
              <a:solidFill>
                <a:srgbClr val="8BDAF2"/>
              </a:solidFill>
              <a:latin typeface="Arial" panose="020B0604020202020204" pitchFamily="34" charset="0"/>
              <a:cs typeface="Arial" panose="020B0604020202020204" pitchFamily="34" charset="0"/>
            </a:endParaRPr>
          </a:p>
        </p:txBody>
      </p:sp>
      <p:grpSp>
        <p:nvGrpSpPr>
          <p:cNvPr id="5" name="Group 4"/>
          <p:cNvGrpSpPr/>
          <p:nvPr/>
        </p:nvGrpSpPr>
        <p:grpSpPr>
          <a:xfrm>
            <a:off x="3017126" y="1375061"/>
            <a:ext cx="2601867" cy="2369656"/>
            <a:chOff x="772006" y="1971596"/>
            <a:chExt cx="3264088" cy="3138984"/>
          </a:xfrm>
          <a:effectLst>
            <a:outerShdw blurRad="50800" dist="38100" dir="2700000" algn="tl" rotWithShape="0">
              <a:prstClr val="black">
                <a:alpha val="40000"/>
              </a:prstClr>
            </a:outerShdw>
          </a:effectLst>
        </p:grpSpPr>
        <p:sp>
          <p:nvSpPr>
            <p:cNvPr id="7" name="Oval 6">
              <a:extLst>
                <a:ext uri="{FF2B5EF4-FFF2-40B4-BE49-F238E27FC236}">
                  <a16:creationId xmlns:a16="http://schemas.microsoft.com/office/drawing/2014/main" id="{D12BC5BC-A3CB-49C8-BD4C-952BCA6016A6}"/>
                </a:ext>
              </a:extLst>
            </p:cNvPr>
            <p:cNvSpPr/>
            <p:nvPr/>
          </p:nvSpPr>
          <p:spPr>
            <a:xfrm>
              <a:off x="772006" y="1971596"/>
              <a:ext cx="3264088" cy="3138984"/>
            </a:xfrm>
            <a:prstGeom prst="ellips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AC5853B-70A7-2EDF-6C9E-37B3B608E1A1}"/>
                </a:ext>
              </a:extLst>
            </p:cNvPr>
            <p:cNvSpPr/>
            <p:nvPr/>
          </p:nvSpPr>
          <p:spPr>
            <a:xfrm>
              <a:off x="2013044" y="2843284"/>
              <a:ext cx="875731" cy="864357"/>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590DA8-E624-1AC9-264B-400E6BB791F1}"/>
                </a:ext>
              </a:extLst>
            </p:cNvPr>
            <p:cNvSpPr txBox="1"/>
            <p:nvPr/>
          </p:nvSpPr>
          <p:spPr>
            <a:xfrm>
              <a:off x="1569492" y="2251686"/>
              <a:ext cx="1751462" cy="4892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Community</a:t>
              </a:r>
              <a:endParaRPr lang="en-US" dirty="0"/>
            </a:p>
          </p:txBody>
        </p:sp>
        <p:sp>
          <p:nvSpPr>
            <p:cNvPr id="10" name="TextBox 9">
              <a:extLst>
                <a:ext uri="{FF2B5EF4-FFF2-40B4-BE49-F238E27FC236}">
                  <a16:creationId xmlns:a16="http://schemas.microsoft.com/office/drawing/2014/main" id="{4D29AF4B-C415-AD54-784F-2BA73E6B7899}"/>
                </a:ext>
              </a:extLst>
            </p:cNvPr>
            <p:cNvSpPr txBox="1"/>
            <p:nvPr/>
          </p:nvSpPr>
          <p:spPr>
            <a:xfrm>
              <a:off x="2115402" y="3093493"/>
              <a:ext cx="741529" cy="346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ea typeface="Calibri"/>
                  <a:cs typeface="Calibri"/>
                </a:rPr>
                <a:t>Clinic</a:t>
              </a:r>
              <a:endParaRPr lang="en-US" sz="1100" dirty="0"/>
            </a:p>
          </p:txBody>
        </p:sp>
        <p:sp>
          <p:nvSpPr>
            <p:cNvPr id="11" name="Oval 10">
              <a:extLst>
                <a:ext uri="{FF2B5EF4-FFF2-40B4-BE49-F238E27FC236}">
                  <a16:creationId xmlns:a16="http://schemas.microsoft.com/office/drawing/2014/main" id="{E830E6A9-1B92-5A08-E216-18463A41C299}"/>
                </a:ext>
              </a:extLst>
            </p:cNvPr>
            <p:cNvSpPr/>
            <p:nvPr/>
          </p:nvSpPr>
          <p:spPr>
            <a:xfrm>
              <a:off x="1569492" y="4014716"/>
              <a:ext cx="750626" cy="705134"/>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ea typeface="Calibri"/>
                <a:cs typeface="Calibri"/>
              </a:endParaRPr>
            </a:p>
          </p:txBody>
        </p:sp>
        <p:sp>
          <p:nvSpPr>
            <p:cNvPr id="12" name="TextBox 11">
              <a:extLst>
                <a:ext uri="{FF2B5EF4-FFF2-40B4-BE49-F238E27FC236}">
                  <a16:creationId xmlns:a16="http://schemas.microsoft.com/office/drawing/2014/main" id="{50D2FD69-24B7-10CD-6854-FE539407F818}"/>
                </a:ext>
              </a:extLst>
            </p:cNvPr>
            <p:cNvSpPr txBox="1"/>
            <p:nvPr/>
          </p:nvSpPr>
          <p:spPr>
            <a:xfrm>
              <a:off x="1569492" y="4196686"/>
              <a:ext cx="784747" cy="5707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smtClean="0"/>
                <a:t>Fitness Center</a:t>
              </a:r>
              <a:endParaRPr lang="en-US" sz="1100" dirty="0"/>
            </a:p>
          </p:txBody>
        </p:sp>
        <p:sp>
          <p:nvSpPr>
            <p:cNvPr id="13" name="Oval 12">
              <a:extLst>
                <a:ext uri="{FF2B5EF4-FFF2-40B4-BE49-F238E27FC236}">
                  <a16:creationId xmlns:a16="http://schemas.microsoft.com/office/drawing/2014/main" id="{3ABD34EB-770D-027A-1F96-7C0EB4F09FB6}"/>
                </a:ext>
              </a:extLst>
            </p:cNvPr>
            <p:cNvSpPr/>
            <p:nvPr/>
          </p:nvSpPr>
          <p:spPr>
            <a:xfrm>
              <a:off x="2615819" y="3707641"/>
              <a:ext cx="875731" cy="864357"/>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Calibri"/>
                <a:cs typeface="Calibri"/>
              </a:endParaRPr>
            </a:p>
          </p:txBody>
        </p:sp>
        <p:sp>
          <p:nvSpPr>
            <p:cNvPr id="14" name="Oval 13">
              <a:extLst>
                <a:ext uri="{FF2B5EF4-FFF2-40B4-BE49-F238E27FC236}">
                  <a16:creationId xmlns:a16="http://schemas.microsoft.com/office/drawing/2014/main" id="{605468A5-A124-EB18-5937-47ADE09E13CC}"/>
                </a:ext>
              </a:extLst>
            </p:cNvPr>
            <p:cNvSpPr/>
            <p:nvPr/>
          </p:nvSpPr>
          <p:spPr>
            <a:xfrm>
              <a:off x="921223" y="2991135"/>
              <a:ext cx="875731" cy="864357"/>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ECACE1-739C-F1B8-396E-9142936CA7C6}"/>
                </a:ext>
              </a:extLst>
            </p:cNvPr>
            <p:cNvSpPr txBox="1"/>
            <p:nvPr/>
          </p:nvSpPr>
          <p:spPr>
            <a:xfrm>
              <a:off x="2706805" y="4003341"/>
              <a:ext cx="784746" cy="346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ea typeface="Calibri"/>
                  <a:cs typeface="Calibri"/>
                </a:rPr>
                <a:t>School</a:t>
              </a:r>
              <a:endParaRPr lang="en-US" sz="1100" dirty="0"/>
            </a:p>
          </p:txBody>
        </p:sp>
        <p:sp>
          <p:nvSpPr>
            <p:cNvPr id="16" name="TextBox 15">
              <a:extLst>
                <a:ext uri="{FF2B5EF4-FFF2-40B4-BE49-F238E27FC236}">
                  <a16:creationId xmlns:a16="http://schemas.microsoft.com/office/drawing/2014/main" id="{9DFDBE63-09CC-E74E-08DD-5DF40A339000}"/>
                </a:ext>
              </a:extLst>
            </p:cNvPr>
            <p:cNvSpPr txBox="1"/>
            <p:nvPr/>
          </p:nvSpPr>
          <p:spPr>
            <a:xfrm>
              <a:off x="1012208" y="3175827"/>
              <a:ext cx="887105" cy="5707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smtClean="0">
                  <a:ea typeface="Calibri"/>
                  <a:cs typeface="Calibri"/>
                </a:rPr>
                <a:t>Grocery store</a:t>
              </a:r>
              <a:endParaRPr lang="en-US" sz="1100" dirty="0">
                <a:ea typeface="Calibri"/>
                <a:cs typeface="Calibri"/>
              </a:endParaRPr>
            </a:p>
          </p:txBody>
        </p:sp>
        <p:sp>
          <p:nvSpPr>
            <p:cNvPr id="17" name="Oval 16">
              <a:extLst>
                <a:ext uri="{FF2B5EF4-FFF2-40B4-BE49-F238E27FC236}">
                  <a16:creationId xmlns:a16="http://schemas.microsoft.com/office/drawing/2014/main" id="{9CC69CD1-C676-A56D-AE0A-B248C37E4C96}"/>
                </a:ext>
              </a:extLst>
            </p:cNvPr>
            <p:cNvSpPr/>
            <p:nvPr/>
          </p:nvSpPr>
          <p:spPr>
            <a:xfrm>
              <a:off x="3116238" y="2740924"/>
              <a:ext cx="750626" cy="705134"/>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ea typeface="Calibri"/>
                <a:cs typeface="Calibri"/>
              </a:endParaRPr>
            </a:p>
          </p:txBody>
        </p:sp>
        <p:sp>
          <p:nvSpPr>
            <p:cNvPr id="18" name="TextBox 17">
              <a:extLst>
                <a:ext uri="{FF2B5EF4-FFF2-40B4-BE49-F238E27FC236}">
                  <a16:creationId xmlns:a16="http://schemas.microsoft.com/office/drawing/2014/main" id="{AC524E23-6758-B0C4-A22C-C830A2A3F069}"/>
                </a:ext>
              </a:extLst>
            </p:cNvPr>
            <p:cNvSpPr txBox="1"/>
            <p:nvPr/>
          </p:nvSpPr>
          <p:spPr>
            <a:xfrm>
              <a:off x="3218596" y="2991134"/>
              <a:ext cx="659640" cy="346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ea typeface="Calibri"/>
                  <a:cs typeface="Calibri"/>
                </a:rPr>
                <a:t>Home</a:t>
              </a:r>
              <a:endParaRPr lang="en-US" sz="1100"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19" y="954138"/>
            <a:ext cx="2108727" cy="135595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001" y="1051868"/>
            <a:ext cx="2347848" cy="1419111"/>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219" y="2554909"/>
            <a:ext cx="1988201" cy="1321765"/>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8267" y="3854950"/>
            <a:ext cx="1839433" cy="1226289"/>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7660" y="3001152"/>
            <a:ext cx="2362488" cy="1556062"/>
          </a:xfrm>
          <a:prstGeom prst="rect">
            <a:avLst/>
          </a:prstGeom>
        </p:spPr>
      </p:pic>
    </p:spTree>
    <p:extLst>
      <p:ext uri="{BB962C8B-B14F-4D97-AF65-F5344CB8AC3E}">
        <p14:creationId xmlns:p14="http://schemas.microsoft.com/office/powerpoint/2010/main" val="765173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FD197-4C82-632D-92BE-CDCCB04F67DE}"/>
              </a:ext>
            </a:extLst>
          </p:cNvPr>
          <p:cNvSpPr>
            <a:spLocks noGrp="1"/>
          </p:cNvSpPr>
          <p:nvPr>
            <p:ph type="sldNum" sz="quarter" idx="10"/>
          </p:nvPr>
        </p:nvSpPr>
        <p:spPr/>
        <p:txBody>
          <a:bodyPr/>
          <a:lstStyle/>
          <a:p>
            <a:fld id="{8DF50C81-0ECB-4540-B320-9FA2D2560A6A}" type="slidenum">
              <a:rPr lang="en-US" smtClean="0"/>
              <a:t>4</a:t>
            </a:fld>
            <a:endParaRPr lang="en-US" dirty="0"/>
          </a:p>
        </p:txBody>
      </p:sp>
      <p:sp>
        <p:nvSpPr>
          <p:cNvPr id="3" name="Title 1">
            <a:extLst>
              <a:ext uri="{FF2B5EF4-FFF2-40B4-BE49-F238E27FC236}">
                <a16:creationId xmlns:a16="http://schemas.microsoft.com/office/drawing/2014/main" id="{69C8B81E-70F1-AD99-4F3B-3BF0B1E5D566}"/>
              </a:ext>
            </a:extLst>
          </p:cNvPr>
          <p:cNvSpPr txBox="1">
            <a:spLocks/>
          </p:cNvSpPr>
          <p:nvPr/>
        </p:nvSpPr>
        <p:spPr>
          <a:xfrm>
            <a:off x="299463" y="109500"/>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Context Matters: So much variability</a:t>
            </a:r>
            <a:endParaRPr lang="en-US" sz="1500" b="1" dirty="0">
              <a:solidFill>
                <a:srgbClr val="8BDAF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10" y="1397285"/>
            <a:ext cx="3716760" cy="27326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910" y="3650060"/>
            <a:ext cx="1724025" cy="1352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1615" y="1383729"/>
            <a:ext cx="3816210" cy="282557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1615" y="3650060"/>
            <a:ext cx="1533525" cy="1314450"/>
          </a:xfrm>
          <a:prstGeom prst="rect">
            <a:avLst/>
          </a:prstGeom>
        </p:spPr>
      </p:pic>
      <p:sp>
        <p:nvSpPr>
          <p:cNvPr id="9" name="TextBox 8"/>
          <p:cNvSpPr txBox="1"/>
          <p:nvPr/>
        </p:nvSpPr>
        <p:spPr>
          <a:xfrm>
            <a:off x="410966" y="914669"/>
            <a:ext cx="2866651" cy="369332"/>
          </a:xfrm>
          <a:prstGeom prst="rect">
            <a:avLst/>
          </a:prstGeom>
          <a:noFill/>
        </p:spPr>
        <p:txBody>
          <a:bodyPr wrap="square" rtlCol="0">
            <a:spAutoFit/>
          </a:bodyPr>
          <a:lstStyle/>
          <a:p>
            <a:r>
              <a:rPr lang="en-US" dirty="0" smtClean="0"/>
              <a:t>Obesity by PCP availability</a:t>
            </a:r>
            <a:endParaRPr lang="en-US" dirty="0"/>
          </a:p>
        </p:txBody>
      </p:sp>
      <p:sp>
        <p:nvSpPr>
          <p:cNvPr id="10" name="TextBox 9"/>
          <p:cNvSpPr txBox="1"/>
          <p:nvPr/>
        </p:nvSpPr>
        <p:spPr>
          <a:xfrm>
            <a:off x="5196394" y="924943"/>
            <a:ext cx="3423624" cy="369332"/>
          </a:xfrm>
          <a:prstGeom prst="rect">
            <a:avLst/>
          </a:prstGeom>
          <a:noFill/>
        </p:spPr>
        <p:txBody>
          <a:bodyPr wrap="square" rtlCol="0">
            <a:spAutoFit/>
          </a:bodyPr>
          <a:lstStyle/>
          <a:p>
            <a:r>
              <a:rPr lang="en-US" dirty="0" smtClean="0"/>
              <a:t>Obesity by household income</a:t>
            </a:r>
            <a:endParaRPr lang="en-US" dirty="0"/>
          </a:p>
        </p:txBody>
      </p:sp>
    </p:spTree>
    <p:extLst>
      <p:ext uri="{BB962C8B-B14F-4D97-AF65-F5344CB8AC3E}">
        <p14:creationId xmlns:p14="http://schemas.microsoft.com/office/powerpoint/2010/main" val="444248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FD197-4C82-632D-92BE-CDCCB04F67DE}"/>
              </a:ext>
            </a:extLst>
          </p:cNvPr>
          <p:cNvSpPr>
            <a:spLocks noGrp="1"/>
          </p:cNvSpPr>
          <p:nvPr>
            <p:ph type="sldNum" sz="quarter" idx="10"/>
          </p:nvPr>
        </p:nvSpPr>
        <p:spPr/>
        <p:txBody>
          <a:bodyPr/>
          <a:lstStyle/>
          <a:p>
            <a:fld id="{8DF50C81-0ECB-4540-B320-9FA2D2560A6A}" type="slidenum">
              <a:rPr lang="en-US" smtClean="0"/>
              <a:t>5</a:t>
            </a:fld>
            <a:endParaRPr lang="en-US" dirty="0"/>
          </a:p>
        </p:txBody>
      </p:sp>
      <p:sp>
        <p:nvSpPr>
          <p:cNvPr id="3" name="Title 1">
            <a:extLst>
              <a:ext uri="{FF2B5EF4-FFF2-40B4-BE49-F238E27FC236}">
                <a16:creationId xmlns:a16="http://schemas.microsoft.com/office/drawing/2014/main" id="{69C8B81E-70F1-AD99-4F3B-3BF0B1E5D566}"/>
              </a:ext>
            </a:extLst>
          </p:cNvPr>
          <p:cNvSpPr txBox="1">
            <a:spLocks/>
          </p:cNvSpPr>
          <p:nvPr/>
        </p:nvSpPr>
        <p:spPr>
          <a:xfrm>
            <a:off x="299463" y="109500"/>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Essential Elements to a </a:t>
            </a:r>
            <a:r>
              <a:rPr lang="en-US" sz="2000" b="1" dirty="0" smtClean="0">
                <a:solidFill>
                  <a:schemeClr val="bg1"/>
                </a:solidFill>
                <a:latin typeface="Arial" panose="020B0604020202020204" pitchFamily="34" charset="0"/>
                <a:cs typeface="Arial" panose="020B0604020202020204" pitchFamily="34" charset="0"/>
              </a:rPr>
              <a:t>Community-Driven Approach </a:t>
            </a:r>
            <a:endParaRPr lang="en-US" sz="1500" b="1" dirty="0">
              <a:solidFill>
                <a:srgbClr val="8BDAF2"/>
              </a:solidFill>
              <a:latin typeface="Arial" panose="020B0604020202020204" pitchFamily="34" charset="0"/>
              <a:cs typeface="Arial" panose="020B0604020202020204" pitchFamily="34" charset="0"/>
            </a:endParaRPr>
          </a:p>
        </p:txBody>
      </p:sp>
      <p:sp>
        <p:nvSpPr>
          <p:cNvPr id="4" name="TextBox 3"/>
          <p:cNvSpPr txBox="1"/>
          <p:nvPr/>
        </p:nvSpPr>
        <p:spPr>
          <a:xfrm>
            <a:off x="299463" y="1506071"/>
            <a:ext cx="7230890" cy="2031325"/>
          </a:xfrm>
          <a:prstGeom prst="rect">
            <a:avLst/>
          </a:prstGeom>
          <a:noFill/>
        </p:spPr>
        <p:txBody>
          <a:bodyPr wrap="square" rtlCol="0">
            <a:spAutoFit/>
          </a:bodyPr>
          <a:lstStyle/>
          <a:p>
            <a:pPr marL="342900" indent="-342900">
              <a:buAutoNum type="arabicPeriod"/>
            </a:pPr>
            <a:r>
              <a:rPr lang="en-US" dirty="0" smtClean="0"/>
              <a:t>Create a data and monitoring feedback system to inform decision-making</a:t>
            </a:r>
          </a:p>
          <a:p>
            <a:pPr marL="342900" indent="-342900">
              <a:buAutoNum type="arabicPeriod"/>
            </a:pPr>
            <a:r>
              <a:rPr lang="en-US" dirty="0" smtClean="0"/>
              <a:t>Develop an information sharing hub so current assets/resources/capitals can be identified across the community and leveraged efficiently (ongoing learning system)</a:t>
            </a:r>
          </a:p>
          <a:p>
            <a:pPr marL="342900" indent="-342900">
              <a:buAutoNum type="arabicPeriod"/>
            </a:pPr>
            <a:r>
              <a:rPr lang="en-US" dirty="0" smtClean="0"/>
              <a:t>Establish a rapid prototyping process to test equitable solutions in a given community during a given time with the given constraints</a:t>
            </a:r>
            <a:endParaRPr lang="en-US" dirty="0"/>
          </a:p>
        </p:txBody>
      </p:sp>
    </p:spTree>
    <p:extLst>
      <p:ext uri="{BB962C8B-B14F-4D97-AF65-F5344CB8AC3E}">
        <p14:creationId xmlns:p14="http://schemas.microsoft.com/office/powerpoint/2010/main" val="1672317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FD197-4C82-632D-92BE-CDCCB04F67DE}"/>
              </a:ext>
            </a:extLst>
          </p:cNvPr>
          <p:cNvSpPr>
            <a:spLocks noGrp="1"/>
          </p:cNvSpPr>
          <p:nvPr>
            <p:ph type="sldNum" sz="quarter" idx="10"/>
          </p:nvPr>
        </p:nvSpPr>
        <p:spPr/>
        <p:txBody>
          <a:bodyPr/>
          <a:lstStyle/>
          <a:p>
            <a:fld id="{8DF50C81-0ECB-4540-B320-9FA2D2560A6A}" type="slidenum">
              <a:rPr lang="en-US" smtClean="0"/>
              <a:t>6</a:t>
            </a:fld>
            <a:endParaRPr lang="en-US" dirty="0"/>
          </a:p>
        </p:txBody>
      </p:sp>
      <p:sp>
        <p:nvSpPr>
          <p:cNvPr id="3" name="Title 1">
            <a:extLst>
              <a:ext uri="{FF2B5EF4-FFF2-40B4-BE49-F238E27FC236}">
                <a16:creationId xmlns:a16="http://schemas.microsoft.com/office/drawing/2014/main" id="{69C8B81E-70F1-AD99-4F3B-3BF0B1E5D566}"/>
              </a:ext>
            </a:extLst>
          </p:cNvPr>
          <p:cNvSpPr txBox="1">
            <a:spLocks/>
          </p:cNvSpPr>
          <p:nvPr/>
        </p:nvSpPr>
        <p:spPr>
          <a:xfrm>
            <a:off x="299463" y="109500"/>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endParaRPr lang="en-US" sz="1500" b="1" dirty="0">
              <a:solidFill>
                <a:srgbClr val="8BDAF2"/>
              </a:solidFill>
              <a:latin typeface="Arial" panose="020B0604020202020204" pitchFamily="34" charset="0"/>
              <a:cs typeface="Arial" panose="020B0604020202020204" pitchFamily="34" charset="0"/>
            </a:endParaRPr>
          </a:p>
        </p:txBody>
      </p:sp>
      <p:sp>
        <p:nvSpPr>
          <p:cNvPr id="55" name="Text Placeholder 1">
            <a:extLst>
              <a:ext uri="{FF2B5EF4-FFF2-40B4-BE49-F238E27FC236}">
                <a16:creationId xmlns:a16="http://schemas.microsoft.com/office/drawing/2014/main" id="{2FBF4AE7-06C2-394D-B813-D62D5DC56A1A}"/>
              </a:ext>
            </a:extLst>
          </p:cNvPr>
          <p:cNvSpPr txBox="1">
            <a:spLocks/>
          </p:cNvSpPr>
          <p:nvPr/>
        </p:nvSpPr>
        <p:spPr>
          <a:xfrm>
            <a:off x="706930" y="885836"/>
            <a:ext cx="3461034" cy="420054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anose="05000000000000000000" pitchFamily="2" charset="2"/>
              <a:buChar char="Ø"/>
            </a:pPr>
            <a:r>
              <a:rPr lang="en-US" sz="1800" dirty="0" smtClean="0"/>
              <a:t>Coalition Generated Data</a:t>
            </a:r>
          </a:p>
          <a:p>
            <a:pPr marL="800100" lvl="1" indent="-342900">
              <a:spcBef>
                <a:spcPts val="0"/>
              </a:spcBef>
              <a:buFont typeface="Wingdings" panose="05000000000000000000" pitchFamily="2" charset="2"/>
              <a:buChar char="Ø"/>
            </a:pPr>
            <a:r>
              <a:rPr lang="en-US" sz="1400" dirty="0" smtClean="0"/>
              <a:t>Place-Based Mapping</a:t>
            </a:r>
          </a:p>
          <a:p>
            <a:pPr marL="800100" lvl="1" indent="-342900">
              <a:spcBef>
                <a:spcPts val="0"/>
              </a:spcBef>
              <a:buFont typeface="Wingdings" panose="05000000000000000000" pitchFamily="2" charset="2"/>
              <a:buChar char="Ø"/>
            </a:pPr>
            <a:r>
              <a:rPr lang="en-US" sz="1400" dirty="0" smtClean="0"/>
              <a:t>Social Network &amp; Power Mapping</a:t>
            </a:r>
          </a:p>
          <a:p>
            <a:pPr marL="800100" lvl="1" indent="-342900">
              <a:spcBef>
                <a:spcPts val="0"/>
              </a:spcBef>
              <a:spcAft>
                <a:spcPts val="1200"/>
              </a:spcAft>
              <a:buFont typeface="Wingdings" panose="05000000000000000000" pitchFamily="2" charset="2"/>
              <a:buChar char="Ø"/>
            </a:pPr>
            <a:r>
              <a:rPr lang="en-US" sz="1400" dirty="0" smtClean="0"/>
              <a:t>Asset Mapping</a:t>
            </a:r>
          </a:p>
          <a:p>
            <a:pPr marL="342900" indent="-342900">
              <a:buFont typeface="Wingdings" panose="05000000000000000000" pitchFamily="2" charset="2"/>
              <a:buChar char="Ø"/>
            </a:pPr>
            <a:r>
              <a:rPr lang="en-US" sz="1800" dirty="0" smtClean="0"/>
              <a:t>Healthcare System Data</a:t>
            </a:r>
          </a:p>
          <a:p>
            <a:pPr marL="800100" lvl="1" indent="-342900">
              <a:spcBef>
                <a:spcPts val="0"/>
              </a:spcBef>
              <a:buFont typeface="Wingdings" panose="05000000000000000000" pitchFamily="2" charset="2"/>
              <a:buChar char="Ø"/>
            </a:pPr>
            <a:r>
              <a:rPr lang="en-US" sz="1400" dirty="0" smtClean="0"/>
              <a:t>% at risk for diabetes </a:t>
            </a:r>
          </a:p>
          <a:p>
            <a:pPr marL="800100" lvl="1" indent="-342900">
              <a:spcBef>
                <a:spcPts val="0"/>
              </a:spcBef>
              <a:buFont typeface="Wingdings" panose="05000000000000000000" pitchFamily="2" charset="2"/>
              <a:buChar char="Ø"/>
            </a:pPr>
            <a:r>
              <a:rPr lang="en-US" sz="1400" dirty="0" smtClean="0"/>
              <a:t>% screened</a:t>
            </a:r>
          </a:p>
          <a:p>
            <a:pPr marL="800100" lvl="1" indent="-342900">
              <a:lnSpc>
                <a:spcPct val="100000"/>
              </a:lnSpc>
              <a:spcBef>
                <a:spcPts val="0"/>
              </a:spcBef>
              <a:buFont typeface="Wingdings" panose="05000000000000000000" pitchFamily="2" charset="2"/>
              <a:buChar char="Ø"/>
            </a:pPr>
            <a:r>
              <a:rPr lang="en-US" sz="1400" dirty="0" smtClean="0"/>
              <a:t>% confirmed living with prediabetes</a:t>
            </a:r>
          </a:p>
          <a:p>
            <a:pPr marL="800100" lvl="1" indent="-342900">
              <a:lnSpc>
                <a:spcPct val="100000"/>
              </a:lnSpc>
              <a:spcBef>
                <a:spcPts val="0"/>
              </a:spcBef>
              <a:buFont typeface="Wingdings" panose="05000000000000000000" pitchFamily="2" charset="2"/>
              <a:buChar char="Ø"/>
            </a:pPr>
            <a:r>
              <a:rPr lang="en-US" sz="1400" dirty="0" smtClean="0"/>
              <a:t>% confirmed living with diabetes</a:t>
            </a:r>
          </a:p>
          <a:p>
            <a:pPr marL="342900" indent="-342900">
              <a:buFont typeface="Wingdings" panose="05000000000000000000" pitchFamily="2" charset="2"/>
              <a:buChar char="Ø"/>
            </a:pPr>
            <a:r>
              <a:rPr lang="en-US" sz="1800" dirty="0" smtClean="0"/>
              <a:t>Prototype data (determined by coalition members), possibly includes...</a:t>
            </a:r>
          </a:p>
          <a:p>
            <a:pPr marL="800100" lvl="1" indent="-342900">
              <a:spcBef>
                <a:spcPts val="0"/>
              </a:spcBef>
              <a:buFont typeface="Wingdings" panose="05000000000000000000" pitchFamily="2" charset="2"/>
              <a:buChar char="Ø"/>
            </a:pPr>
            <a:r>
              <a:rPr lang="en-US" sz="1400" dirty="0" smtClean="0"/>
              <a:t>Reach</a:t>
            </a:r>
          </a:p>
          <a:p>
            <a:pPr marL="800100" lvl="1" indent="-342900">
              <a:spcBef>
                <a:spcPts val="0"/>
              </a:spcBef>
              <a:buFont typeface="Wingdings" panose="05000000000000000000" pitchFamily="2" charset="2"/>
              <a:buChar char="Ø"/>
            </a:pPr>
            <a:r>
              <a:rPr lang="en-US" sz="1400" dirty="0" smtClean="0"/>
              <a:t>Effectiveness</a:t>
            </a:r>
          </a:p>
          <a:p>
            <a:pPr marL="800100" lvl="1" indent="-342900">
              <a:spcBef>
                <a:spcPts val="0"/>
              </a:spcBef>
              <a:buFont typeface="Wingdings" panose="05000000000000000000" pitchFamily="2" charset="2"/>
              <a:buChar char="Ø"/>
            </a:pPr>
            <a:r>
              <a:rPr lang="en-US" sz="1400" dirty="0" smtClean="0"/>
              <a:t>Implementation</a:t>
            </a:r>
          </a:p>
          <a:p>
            <a:pPr marL="800100" lvl="1" indent="-342900">
              <a:spcBef>
                <a:spcPts val="0"/>
              </a:spcBef>
              <a:buFont typeface="Wingdings" panose="05000000000000000000" pitchFamily="2" charset="2"/>
              <a:buChar char="Ø"/>
            </a:pPr>
            <a:r>
              <a:rPr lang="en-US" sz="1400" dirty="0" smtClean="0"/>
              <a:t>Adoption</a:t>
            </a:r>
            <a:endParaRPr lang="en-US" sz="1400" dirty="0"/>
          </a:p>
        </p:txBody>
      </p:sp>
      <p:sp>
        <p:nvSpPr>
          <p:cNvPr id="56" name="Title 1">
            <a:extLst>
              <a:ext uri="{FF2B5EF4-FFF2-40B4-BE49-F238E27FC236}">
                <a16:creationId xmlns:a16="http://schemas.microsoft.com/office/drawing/2014/main" id="{69C8B81E-70F1-AD99-4F3B-3BF0B1E5D566}"/>
              </a:ext>
            </a:extLst>
          </p:cNvPr>
          <p:cNvSpPr txBox="1">
            <a:spLocks/>
          </p:cNvSpPr>
          <p:nvPr/>
        </p:nvSpPr>
        <p:spPr>
          <a:xfrm>
            <a:off x="451863" y="152554"/>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Data Monitoring and Feedback System</a:t>
            </a:r>
            <a:endParaRPr lang="en-US" sz="1500" b="1" dirty="0">
              <a:solidFill>
                <a:srgbClr val="8BDAF2"/>
              </a:solidFill>
              <a:latin typeface="Arial" panose="020B0604020202020204" pitchFamily="34" charset="0"/>
              <a:cs typeface="Arial" panose="020B0604020202020204" pitchFamily="34" charset="0"/>
            </a:endParaRPr>
          </a:p>
        </p:txBody>
      </p:sp>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030" y="885835"/>
            <a:ext cx="4521546" cy="4471515"/>
          </a:xfrm>
          <a:prstGeom prst="rect">
            <a:avLst/>
          </a:prstGeom>
        </p:spPr>
      </p:pic>
    </p:spTree>
    <p:extLst>
      <p:ext uri="{BB962C8B-B14F-4D97-AF65-F5344CB8AC3E}">
        <p14:creationId xmlns:p14="http://schemas.microsoft.com/office/powerpoint/2010/main" val="3532851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F50C81-0ECB-4540-B320-9FA2D2560A6A}" type="slidenum">
              <a:rPr lang="en-US" smtClean="0"/>
              <a:t>7</a:t>
            </a:fld>
            <a:endParaRPr lang="en-US"/>
          </a:p>
        </p:txBody>
      </p:sp>
      <p:sp>
        <p:nvSpPr>
          <p:cNvPr id="3" name="Title 1">
            <a:extLst>
              <a:ext uri="{FF2B5EF4-FFF2-40B4-BE49-F238E27FC236}">
                <a16:creationId xmlns:a16="http://schemas.microsoft.com/office/drawing/2014/main" id="{69C8B81E-70F1-AD99-4F3B-3BF0B1E5D566}"/>
              </a:ext>
            </a:extLst>
          </p:cNvPr>
          <p:cNvSpPr txBox="1">
            <a:spLocks/>
          </p:cNvSpPr>
          <p:nvPr/>
        </p:nvSpPr>
        <p:spPr>
          <a:xfrm>
            <a:off x="451863" y="152554"/>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Data Monitoring and Feedback System</a:t>
            </a:r>
            <a:endParaRPr lang="en-US" sz="1500" b="1" dirty="0">
              <a:solidFill>
                <a:srgbClr val="8BDAF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25" y="1192604"/>
            <a:ext cx="6762750" cy="3286125"/>
          </a:xfrm>
          <a:prstGeom prst="rect">
            <a:avLst/>
          </a:prstGeom>
        </p:spPr>
      </p:pic>
    </p:spTree>
    <p:extLst>
      <p:ext uri="{BB962C8B-B14F-4D97-AF65-F5344CB8AC3E}">
        <p14:creationId xmlns:p14="http://schemas.microsoft.com/office/powerpoint/2010/main" val="404863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FD197-4C82-632D-92BE-CDCCB04F67DE}"/>
              </a:ext>
            </a:extLst>
          </p:cNvPr>
          <p:cNvSpPr>
            <a:spLocks noGrp="1"/>
          </p:cNvSpPr>
          <p:nvPr>
            <p:ph type="sldNum" sz="quarter" idx="10"/>
          </p:nvPr>
        </p:nvSpPr>
        <p:spPr/>
        <p:txBody>
          <a:bodyPr/>
          <a:lstStyle/>
          <a:p>
            <a:fld id="{8DF50C81-0ECB-4540-B320-9FA2D2560A6A}" type="slidenum">
              <a:rPr lang="en-US" smtClean="0"/>
              <a:t>8</a:t>
            </a:fld>
            <a:endParaRPr lang="en-US" dirty="0"/>
          </a:p>
        </p:txBody>
      </p:sp>
      <p:sp>
        <p:nvSpPr>
          <p:cNvPr id="3" name="Title 1">
            <a:extLst>
              <a:ext uri="{FF2B5EF4-FFF2-40B4-BE49-F238E27FC236}">
                <a16:creationId xmlns:a16="http://schemas.microsoft.com/office/drawing/2014/main" id="{69C8B81E-70F1-AD99-4F3B-3BF0B1E5D566}"/>
              </a:ext>
            </a:extLst>
          </p:cNvPr>
          <p:cNvSpPr txBox="1">
            <a:spLocks/>
          </p:cNvSpPr>
          <p:nvPr/>
        </p:nvSpPr>
        <p:spPr>
          <a:xfrm>
            <a:off x="299463" y="109500"/>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endParaRPr lang="en-US" sz="1500" b="1" dirty="0">
              <a:solidFill>
                <a:srgbClr val="8BDAF2"/>
              </a:solidFill>
              <a:latin typeface="Arial" panose="020B0604020202020204" pitchFamily="34" charset="0"/>
              <a:cs typeface="Arial" panose="020B0604020202020204" pitchFamily="34" charset="0"/>
            </a:endParaRPr>
          </a:p>
        </p:txBody>
      </p:sp>
      <p:sp>
        <p:nvSpPr>
          <p:cNvPr id="4" name="Rectangle 3"/>
          <p:cNvSpPr/>
          <p:nvPr/>
        </p:nvSpPr>
        <p:spPr>
          <a:xfrm>
            <a:off x="4450813" y="25585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grpSp>
        <p:nvGrpSpPr>
          <p:cNvPr id="42" name="Group 41"/>
          <p:cNvGrpSpPr/>
          <p:nvPr/>
        </p:nvGrpSpPr>
        <p:grpSpPr>
          <a:xfrm>
            <a:off x="584035" y="1202927"/>
            <a:ext cx="8150603" cy="3449878"/>
            <a:chOff x="831871" y="798047"/>
            <a:chExt cx="8150603" cy="3449878"/>
          </a:xfrm>
        </p:grpSpPr>
        <p:grpSp>
          <p:nvGrpSpPr>
            <p:cNvPr id="43" name="Group 42"/>
            <p:cNvGrpSpPr/>
            <p:nvPr/>
          </p:nvGrpSpPr>
          <p:grpSpPr>
            <a:xfrm>
              <a:off x="831871" y="1615754"/>
              <a:ext cx="5385511" cy="1975704"/>
              <a:chOff x="831871" y="1615754"/>
              <a:chExt cx="5385511" cy="1975704"/>
            </a:xfrm>
          </p:grpSpPr>
          <p:grpSp>
            <p:nvGrpSpPr>
              <p:cNvPr id="57" name="Group 56">
                <a:extLst>
                  <a:ext uri="{FF2B5EF4-FFF2-40B4-BE49-F238E27FC236}">
                    <a16:creationId xmlns:a16="http://schemas.microsoft.com/office/drawing/2014/main" id="{FE34E36F-6520-47D6-8617-622EE1F5AB1A}"/>
                  </a:ext>
                </a:extLst>
              </p:cNvPr>
              <p:cNvGrpSpPr/>
              <p:nvPr/>
            </p:nvGrpSpPr>
            <p:grpSpPr>
              <a:xfrm>
                <a:off x="2643111" y="1615754"/>
                <a:ext cx="3574271" cy="1962523"/>
                <a:chOff x="6393568" y="4716937"/>
                <a:chExt cx="3107318" cy="1962523"/>
              </a:xfrm>
            </p:grpSpPr>
            <p:sp>
              <p:nvSpPr>
                <p:cNvPr id="64" name="TextBox 63">
                  <a:extLst>
                    <a:ext uri="{FF2B5EF4-FFF2-40B4-BE49-F238E27FC236}">
                      <a16:creationId xmlns:a16="http://schemas.microsoft.com/office/drawing/2014/main" id="{3B6B6212-6835-4218-BAA2-552731F28AEA}"/>
                    </a:ext>
                  </a:extLst>
                </p:cNvPr>
                <p:cNvSpPr txBox="1"/>
                <p:nvPr/>
              </p:nvSpPr>
              <p:spPr>
                <a:xfrm>
                  <a:off x="7445767" y="5770122"/>
                  <a:ext cx="974799" cy="908864"/>
                </a:xfrm>
                <a:prstGeom prst="ellipse">
                  <a:avLst/>
                </a:prstGeom>
                <a:noFill/>
                <a:ln w="19050">
                  <a:solidFill>
                    <a:schemeClr val="accent4"/>
                  </a:solidFill>
                </a:ln>
              </p:spPr>
              <p:txBody>
                <a:bodyPr wrap="square" rtlCol="0">
                  <a:spAutoFit/>
                </a:bodyPr>
                <a:lstStyle/>
                <a:p>
                  <a:pPr algn="ctr"/>
                  <a:r>
                    <a:rPr lang="en-US" sz="1200" dirty="0"/>
                    <a:t>Health Care System(s)</a:t>
                  </a:r>
                </a:p>
              </p:txBody>
            </p:sp>
            <p:grpSp>
              <p:nvGrpSpPr>
                <p:cNvPr id="65" name="Group 64">
                  <a:extLst>
                    <a:ext uri="{FF2B5EF4-FFF2-40B4-BE49-F238E27FC236}">
                      <a16:creationId xmlns:a16="http://schemas.microsoft.com/office/drawing/2014/main" id="{7514A194-EF84-4768-9C6A-5CC6ED7B153E}"/>
                    </a:ext>
                  </a:extLst>
                </p:cNvPr>
                <p:cNvGrpSpPr/>
                <p:nvPr/>
              </p:nvGrpSpPr>
              <p:grpSpPr>
                <a:xfrm>
                  <a:off x="6393568" y="4716939"/>
                  <a:ext cx="932784" cy="900979"/>
                  <a:chOff x="6630449" y="5606477"/>
                  <a:chExt cx="932784" cy="900979"/>
                </a:xfrm>
              </p:grpSpPr>
              <p:sp>
                <p:nvSpPr>
                  <p:cNvPr id="89" name="TextBox 88">
                    <a:extLst>
                      <a:ext uri="{FF2B5EF4-FFF2-40B4-BE49-F238E27FC236}">
                        <a16:creationId xmlns:a16="http://schemas.microsoft.com/office/drawing/2014/main" id="{50F37BC9-77DE-4DF4-8376-B178752353CE}"/>
                      </a:ext>
                    </a:extLst>
                  </p:cNvPr>
                  <p:cNvSpPr txBox="1"/>
                  <p:nvPr/>
                </p:nvSpPr>
                <p:spPr>
                  <a:xfrm>
                    <a:off x="6630449" y="5826133"/>
                    <a:ext cx="932784" cy="461665"/>
                  </a:xfrm>
                  <a:prstGeom prst="rect">
                    <a:avLst/>
                  </a:prstGeom>
                  <a:noFill/>
                  <a:ln>
                    <a:noFill/>
                  </a:ln>
                </p:spPr>
                <p:txBody>
                  <a:bodyPr wrap="square" rtlCol="0">
                    <a:spAutoFit/>
                  </a:bodyPr>
                  <a:lstStyle/>
                  <a:p>
                    <a:pPr algn="ctr"/>
                    <a:r>
                      <a:rPr lang="en-US" sz="1200"/>
                      <a:t>Local Businesses</a:t>
                    </a:r>
                  </a:p>
                </p:txBody>
              </p:sp>
              <p:sp>
                <p:nvSpPr>
                  <p:cNvPr id="90" name="Oval 89">
                    <a:extLst>
                      <a:ext uri="{FF2B5EF4-FFF2-40B4-BE49-F238E27FC236}">
                        <a16:creationId xmlns:a16="http://schemas.microsoft.com/office/drawing/2014/main" id="{865CD80D-8266-493B-B01A-43610FB34938}"/>
                      </a:ext>
                    </a:extLst>
                  </p:cNvPr>
                  <p:cNvSpPr/>
                  <p:nvPr/>
                </p:nvSpPr>
                <p:spPr>
                  <a:xfrm>
                    <a:off x="6647611" y="5606477"/>
                    <a:ext cx="901437" cy="90097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959DA0D7-E576-4975-AB76-76EAD15E83BD}"/>
                    </a:ext>
                  </a:extLst>
                </p:cNvPr>
                <p:cNvGrpSpPr/>
                <p:nvPr/>
              </p:nvGrpSpPr>
              <p:grpSpPr>
                <a:xfrm>
                  <a:off x="8526088" y="5778481"/>
                  <a:ext cx="974798" cy="900979"/>
                  <a:chOff x="6630449" y="5606477"/>
                  <a:chExt cx="974798" cy="900979"/>
                </a:xfrm>
              </p:grpSpPr>
              <p:sp>
                <p:nvSpPr>
                  <p:cNvPr id="87" name="TextBox 86">
                    <a:extLst>
                      <a:ext uri="{FF2B5EF4-FFF2-40B4-BE49-F238E27FC236}">
                        <a16:creationId xmlns:a16="http://schemas.microsoft.com/office/drawing/2014/main" id="{104F9C6A-24EA-4843-ACBF-322FA69AA8DE}"/>
                      </a:ext>
                    </a:extLst>
                  </p:cNvPr>
                  <p:cNvSpPr txBox="1"/>
                  <p:nvPr/>
                </p:nvSpPr>
                <p:spPr>
                  <a:xfrm>
                    <a:off x="6630449" y="5826133"/>
                    <a:ext cx="974798" cy="461665"/>
                  </a:xfrm>
                  <a:prstGeom prst="rect">
                    <a:avLst/>
                  </a:prstGeom>
                  <a:noFill/>
                  <a:ln>
                    <a:noFill/>
                  </a:ln>
                </p:spPr>
                <p:txBody>
                  <a:bodyPr wrap="square" rtlCol="0">
                    <a:spAutoFit/>
                  </a:bodyPr>
                  <a:lstStyle/>
                  <a:p>
                    <a:pPr algn="ctr"/>
                    <a:r>
                      <a:rPr lang="en-US" sz="1200" dirty="0"/>
                      <a:t>Non-Profit Orgs</a:t>
                    </a:r>
                  </a:p>
                </p:txBody>
              </p:sp>
              <p:sp>
                <p:nvSpPr>
                  <p:cNvPr id="88" name="Oval 87">
                    <a:extLst>
                      <a:ext uri="{FF2B5EF4-FFF2-40B4-BE49-F238E27FC236}">
                        <a16:creationId xmlns:a16="http://schemas.microsoft.com/office/drawing/2014/main" id="{288A34D8-DF84-41EB-BCAE-6A30F15E8FBD}"/>
                      </a:ext>
                    </a:extLst>
                  </p:cNvPr>
                  <p:cNvSpPr/>
                  <p:nvPr/>
                </p:nvSpPr>
                <p:spPr>
                  <a:xfrm>
                    <a:off x="6647611" y="5606477"/>
                    <a:ext cx="901437" cy="90097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8E30163C-8952-4AAC-86E8-B1230E00E3B9}"/>
                    </a:ext>
                  </a:extLst>
                </p:cNvPr>
                <p:cNvGrpSpPr/>
                <p:nvPr/>
              </p:nvGrpSpPr>
              <p:grpSpPr>
                <a:xfrm>
                  <a:off x="7463026" y="4722199"/>
                  <a:ext cx="932784" cy="900979"/>
                  <a:chOff x="6630449" y="5606477"/>
                  <a:chExt cx="932784" cy="900979"/>
                </a:xfrm>
              </p:grpSpPr>
              <p:sp>
                <p:nvSpPr>
                  <p:cNvPr id="85" name="TextBox 84">
                    <a:extLst>
                      <a:ext uri="{FF2B5EF4-FFF2-40B4-BE49-F238E27FC236}">
                        <a16:creationId xmlns:a16="http://schemas.microsoft.com/office/drawing/2014/main" id="{EAD6F126-AAE2-42D2-AC55-A62243E675F9}"/>
                      </a:ext>
                    </a:extLst>
                  </p:cNvPr>
                  <p:cNvSpPr txBox="1"/>
                  <p:nvPr/>
                </p:nvSpPr>
                <p:spPr>
                  <a:xfrm>
                    <a:off x="6630449" y="5826133"/>
                    <a:ext cx="932784" cy="461665"/>
                  </a:xfrm>
                  <a:prstGeom prst="rect">
                    <a:avLst/>
                  </a:prstGeom>
                  <a:noFill/>
                  <a:ln>
                    <a:noFill/>
                  </a:ln>
                </p:spPr>
                <p:txBody>
                  <a:bodyPr wrap="square" rtlCol="0">
                    <a:spAutoFit/>
                  </a:bodyPr>
                  <a:lstStyle/>
                  <a:p>
                    <a:pPr algn="ctr"/>
                    <a:r>
                      <a:rPr lang="en-US" sz="1200"/>
                      <a:t>Local Pharmacies</a:t>
                    </a:r>
                  </a:p>
                </p:txBody>
              </p:sp>
              <p:sp>
                <p:nvSpPr>
                  <p:cNvPr id="86" name="Oval 85">
                    <a:extLst>
                      <a:ext uri="{FF2B5EF4-FFF2-40B4-BE49-F238E27FC236}">
                        <a16:creationId xmlns:a16="http://schemas.microsoft.com/office/drawing/2014/main" id="{23AEADA1-3158-4C33-A907-81E9E2CB0DAF}"/>
                      </a:ext>
                    </a:extLst>
                  </p:cNvPr>
                  <p:cNvSpPr/>
                  <p:nvPr/>
                </p:nvSpPr>
                <p:spPr>
                  <a:xfrm>
                    <a:off x="6647611" y="5606477"/>
                    <a:ext cx="901437" cy="90097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F04FAFE8-68F2-4140-BEAD-4645C2435005}"/>
                    </a:ext>
                  </a:extLst>
                </p:cNvPr>
                <p:cNvGrpSpPr/>
                <p:nvPr/>
              </p:nvGrpSpPr>
              <p:grpSpPr>
                <a:xfrm>
                  <a:off x="8539348" y="4716937"/>
                  <a:ext cx="932784" cy="900979"/>
                  <a:chOff x="6647611" y="5606477"/>
                  <a:chExt cx="932784" cy="900979"/>
                </a:xfrm>
              </p:grpSpPr>
              <p:sp>
                <p:nvSpPr>
                  <p:cNvPr id="83" name="TextBox 82">
                    <a:extLst>
                      <a:ext uri="{FF2B5EF4-FFF2-40B4-BE49-F238E27FC236}">
                        <a16:creationId xmlns:a16="http://schemas.microsoft.com/office/drawing/2014/main" id="{65932D92-8554-480F-A70D-B0EA8B5757AF}"/>
                      </a:ext>
                    </a:extLst>
                  </p:cNvPr>
                  <p:cNvSpPr txBox="1"/>
                  <p:nvPr/>
                </p:nvSpPr>
                <p:spPr>
                  <a:xfrm>
                    <a:off x="6647611" y="5757104"/>
                    <a:ext cx="932784" cy="646331"/>
                  </a:xfrm>
                  <a:prstGeom prst="rect">
                    <a:avLst/>
                  </a:prstGeom>
                  <a:noFill/>
                  <a:ln>
                    <a:noFill/>
                  </a:ln>
                </p:spPr>
                <p:txBody>
                  <a:bodyPr wrap="square" rtlCol="0">
                    <a:spAutoFit/>
                  </a:bodyPr>
                  <a:lstStyle/>
                  <a:p>
                    <a:pPr algn="ctr"/>
                    <a:r>
                      <a:rPr lang="en-US" sz="1200"/>
                      <a:t>Diabetes Prevention Program</a:t>
                    </a:r>
                  </a:p>
                </p:txBody>
              </p:sp>
              <p:sp>
                <p:nvSpPr>
                  <p:cNvPr id="84" name="Oval 83">
                    <a:extLst>
                      <a:ext uri="{FF2B5EF4-FFF2-40B4-BE49-F238E27FC236}">
                        <a16:creationId xmlns:a16="http://schemas.microsoft.com/office/drawing/2014/main" id="{187EA3E3-2DDE-4F14-8A8A-726DB6FE75C7}"/>
                      </a:ext>
                    </a:extLst>
                  </p:cNvPr>
                  <p:cNvSpPr/>
                  <p:nvPr/>
                </p:nvSpPr>
                <p:spPr>
                  <a:xfrm>
                    <a:off x="6647611" y="5606477"/>
                    <a:ext cx="901437" cy="90097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18A26A1C-380C-44DD-88D2-CCB07AC00732}"/>
                    </a:ext>
                  </a:extLst>
                </p:cNvPr>
                <p:cNvGrpSpPr/>
                <p:nvPr/>
              </p:nvGrpSpPr>
              <p:grpSpPr>
                <a:xfrm>
                  <a:off x="6393760" y="5770905"/>
                  <a:ext cx="974798" cy="900979"/>
                  <a:chOff x="6630449" y="5606477"/>
                  <a:chExt cx="974798" cy="900979"/>
                </a:xfrm>
              </p:grpSpPr>
              <p:sp>
                <p:nvSpPr>
                  <p:cNvPr id="81" name="TextBox 80">
                    <a:extLst>
                      <a:ext uri="{FF2B5EF4-FFF2-40B4-BE49-F238E27FC236}">
                        <a16:creationId xmlns:a16="http://schemas.microsoft.com/office/drawing/2014/main" id="{9592B797-F1D6-4BAC-8A24-F6C15913E0E5}"/>
                      </a:ext>
                    </a:extLst>
                  </p:cNvPr>
                  <p:cNvSpPr txBox="1"/>
                  <p:nvPr/>
                </p:nvSpPr>
                <p:spPr>
                  <a:xfrm>
                    <a:off x="6630449" y="5826133"/>
                    <a:ext cx="974798" cy="461665"/>
                  </a:xfrm>
                  <a:prstGeom prst="rect">
                    <a:avLst/>
                  </a:prstGeom>
                  <a:noFill/>
                  <a:ln>
                    <a:noFill/>
                  </a:ln>
                </p:spPr>
                <p:txBody>
                  <a:bodyPr wrap="square" rtlCol="0">
                    <a:spAutoFit/>
                  </a:bodyPr>
                  <a:lstStyle/>
                  <a:p>
                    <a:pPr algn="ctr"/>
                    <a:r>
                      <a:rPr lang="en-US" sz="1200"/>
                      <a:t>Health Department</a:t>
                    </a:r>
                  </a:p>
                </p:txBody>
              </p:sp>
              <p:sp>
                <p:nvSpPr>
                  <p:cNvPr id="82" name="Oval 81">
                    <a:extLst>
                      <a:ext uri="{FF2B5EF4-FFF2-40B4-BE49-F238E27FC236}">
                        <a16:creationId xmlns:a16="http://schemas.microsoft.com/office/drawing/2014/main" id="{4E6BAD21-6FB4-489F-AB72-7A23D053CF4A}"/>
                      </a:ext>
                    </a:extLst>
                  </p:cNvPr>
                  <p:cNvSpPr/>
                  <p:nvPr/>
                </p:nvSpPr>
                <p:spPr>
                  <a:xfrm>
                    <a:off x="6647611" y="5606477"/>
                    <a:ext cx="901437" cy="900979"/>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FF657975-0091-40C5-B406-ECA145F0DC23}"/>
                    </a:ext>
                  </a:extLst>
                </p:cNvPr>
                <p:cNvCxnSpPr>
                  <a:cxnSpLocks/>
                  <a:stCxn id="90" idx="4"/>
                  <a:endCxn id="82" idx="0"/>
                </p:cNvCxnSpPr>
                <p:nvPr/>
              </p:nvCxnSpPr>
              <p:spPr>
                <a:xfrm>
                  <a:off x="6861449" y="5617918"/>
                  <a:ext cx="192" cy="15298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86EA996-4624-4505-A06B-F9391A1BA5A9}"/>
                    </a:ext>
                  </a:extLst>
                </p:cNvPr>
                <p:cNvCxnSpPr>
                  <a:cxnSpLocks/>
                  <a:stCxn id="86" idx="4"/>
                  <a:endCxn id="64" idx="0"/>
                </p:cNvCxnSpPr>
                <p:nvPr/>
              </p:nvCxnSpPr>
              <p:spPr>
                <a:xfrm>
                  <a:off x="7930906" y="5623178"/>
                  <a:ext cx="2260" cy="14694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11D64A7-7D64-4098-8C00-1FBD38EFDB20}"/>
                    </a:ext>
                  </a:extLst>
                </p:cNvPr>
                <p:cNvCxnSpPr>
                  <a:stCxn id="84" idx="4"/>
                  <a:endCxn id="88" idx="0"/>
                </p:cNvCxnSpPr>
                <p:nvPr/>
              </p:nvCxnSpPr>
              <p:spPr>
                <a:xfrm>
                  <a:off x="8990067" y="5617916"/>
                  <a:ext cx="3902" cy="16056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2D184BC-A69A-42C2-92ED-E1B1F0891F62}"/>
                    </a:ext>
                  </a:extLst>
                </p:cNvPr>
                <p:cNvCxnSpPr>
                  <a:stCxn id="90" idx="6"/>
                  <a:endCxn id="86" idx="2"/>
                </p:cNvCxnSpPr>
                <p:nvPr/>
              </p:nvCxnSpPr>
              <p:spPr>
                <a:xfrm>
                  <a:off x="7312167" y="5167429"/>
                  <a:ext cx="168021" cy="526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7A2994A-A9EF-4E0E-BBF8-4611E29A5E57}"/>
                    </a:ext>
                  </a:extLst>
                </p:cNvPr>
                <p:cNvCxnSpPr>
                  <a:stCxn id="86" idx="6"/>
                  <a:endCxn id="84" idx="2"/>
                </p:cNvCxnSpPr>
                <p:nvPr/>
              </p:nvCxnSpPr>
              <p:spPr>
                <a:xfrm flipV="1">
                  <a:off x="8381625" y="5167427"/>
                  <a:ext cx="157723" cy="526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AE5CE4D-BBF1-4C9E-B4C7-A83345E0C707}"/>
                    </a:ext>
                  </a:extLst>
                </p:cNvPr>
                <p:cNvCxnSpPr>
                  <a:cxnSpLocks/>
                  <a:stCxn id="64" idx="6"/>
                  <a:endCxn id="88" idx="2"/>
                </p:cNvCxnSpPr>
                <p:nvPr/>
              </p:nvCxnSpPr>
              <p:spPr>
                <a:xfrm>
                  <a:off x="8420565" y="6224554"/>
                  <a:ext cx="122685" cy="441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74CB3D6-10F0-4D9D-82FC-CC464206E9A9}"/>
                    </a:ext>
                  </a:extLst>
                </p:cNvPr>
                <p:cNvCxnSpPr>
                  <a:cxnSpLocks/>
                  <a:stCxn id="82" idx="6"/>
                  <a:endCxn id="64" idx="2"/>
                </p:cNvCxnSpPr>
                <p:nvPr/>
              </p:nvCxnSpPr>
              <p:spPr>
                <a:xfrm>
                  <a:off x="7312359" y="6221395"/>
                  <a:ext cx="133407" cy="315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B5EEB04-69BC-4EC1-A5E3-7D64F00D466E}"/>
                    </a:ext>
                  </a:extLst>
                </p:cNvPr>
                <p:cNvCxnSpPr>
                  <a:cxnSpLocks/>
                  <a:stCxn id="90" idx="5"/>
                  <a:endCxn id="64" idx="1"/>
                </p:cNvCxnSpPr>
                <p:nvPr/>
              </p:nvCxnSpPr>
              <p:spPr>
                <a:xfrm>
                  <a:off x="7180155" y="5485973"/>
                  <a:ext cx="408368" cy="41724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E398E78-8E35-4AFF-8F8D-C39E03FCA92B}"/>
                    </a:ext>
                  </a:extLst>
                </p:cNvPr>
                <p:cNvCxnSpPr>
                  <a:stCxn id="82" idx="7"/>
                  <a:endCxn id="86" idx="3"/>
                </p:cNvCxnSpPr>
                <p:nvPr/>
              </p:nvCxnSpPr>
              <p:spPr>
                <a:xfrm flipV="1">
                  <a:off x="7180347" y="5491233"/>
                  <a:ext cx="431853" cy="41161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B08AE02-08FB-4F7B-BD59-25AAF82B10E7}"/>
                    </a:ext>
                  </a:extLst>
                </p:cNvPr>
                <p:cNvCxnSpPr>
                  <a:stCxn id="86" idx="5"/>
                  <a:endCxn id="88" idx="1"/>
                </p:cNvCxnSpPr>
                <p:nvPr/>
              </p:nvCxnSpPr>
              <p:spPr>
                <a:xfrm>
                  <a:off x="8249613" y="5491233"/>
                  <a:ext cx="425649" cy="41919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B75D5E4-023F-4BBA-A4AE-4E0E04C2E936}"/>
                    </a:ext>
                  </a:extLst>
                </p:cNvPr>
                <p:cNvCxnSpPr>
                  <a:cxnSpLocks/>
                  <a:stCxn id="84" idx="3"/>
                  <a:endCxn id="64" idx="7"/>
                </p:cNvCxnSpPr>
                <p:nvPr/>
              </p:nvCxnSpPr>
              <p:spPr>
                <a:xfrm flipH="1">
                  <a:off x="8277809" y="5485971"/>
                  <a:ext cx="393551" cy="41725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BE11C467-8731-4780-8F64-BD8C4727D4FB}"/>
                  </a:ext>
                </a:extLst>
              </p:cNvPr>
              <p:cNvGrpSpPr/>
              <p:nvPr/>
            </p:nvGrpSpPr>
            <p:grpSpPr>
              <a:xfrm>
                <a:off x="831871" y="1629409"/>
                <a:ext cx="1690534" cy="1962049"/>
                <a:chOff x="6454887" y="4716937"/>
                <a:chExt cx="1690534" cy="1962049"/>
              </a:xfrm>
            </p:grpSpPr>
            <p:sp>
              <p:nvSpPr>
                <p:cNvPr id="59" name="TextBox 58">
                  <a:extLst>
                    <a:ext uri="{FF2B5EF4-FFF2-40B4-BE49-F238E27FC236}">
                      <a16:creationId xmlns:a16="http://schemas.microsoft.com/office/drawing/2014/main" id="{C313C3A9-5AA0-4D59-BC0A-18F8A964D0D7}"/>
                    </a:ext>
                  </a:extLst>
                </p:cNvPr>
                <p:cNvSpPr txBox="1"/>
                <p:nvPr/>
              </p:nvSpPr>
              <p:spPr>
                <a:xfrm>
                  <a:off x="6454887" y="5038820"/>
                  <a:ext cx="1388456" cy="1320016"/>
                </a:xfrm>
                <a:prstGeom prst="ellipse">
                  <a:avLst/>
                </a:prstGeom>
                <a:solidFill>
                  <a:schemeClr val="accent3"/>
                </a:solidFill>
                <a:ln>
                  <a:solidFill>
                    <a:schemeClr val="accent4"/>
                  </a:solidFill>
                </a:ln>
              </p:spPr>
              <p:txBody>
                <a:bodyPr wrap="square" rtlCol="0">
                  <a:spAutoFit/>
                </a:bodyPr>
                <a:lstStyle/>
                <a:p>
                  <a:pPr algn="ctr"/>
                  <a:endParaRPr lang="en-US" sz="1100" b="1" dirty="0"/>
                </a:p>
                <a:p>
                  <a:pPr algn="ctr"/>
                  <a:r>
                    <a:rPr lang="en-US" sz="1100" b="1" dirty="0"/>
                    <a:t>Community </a:t>
                  </a:r>
                  <a:r>
                    <a:rPr lang="en-US" sz="1100" b="1" dirty="0" smtClean="0"/>
                    <a:t>Coalition/</a:t>
                  </a:r>
                  <a:endParaRPr lang="en-US" sz="1100" b="1" dirty="0"/>
                </a:p>
                <a:p>
                  <a:pPr algn="ctr"/>
                  <a:r>
                    <a:rPr lang="en-US" sz="1100" b="1" dirty="0"/>
                    <a:t>Hub</a:t>
                  </a:r>
                </a:p>
                <a:p>
                  <a:pPr algn="ctr"/>
                  <a:endParaRPr lang="en-US" sz="1100" b="1" dirty="0"/>
                </a:p>
              </p:txBody>
            </p:sp>
            <p:grpSp>
              <p:nvGrpSpPr>
                <p:cNvPr id="60" name="Group 59">
                  <a:extLst>
                    <a:ext uri="{FF2B5EF4-FFF2-40B4-BE49-F238E27FC236}">
                      <a16:creationId xmlns:a16="http://schemas.microsoft.com/office/drawing/2014/main" id="{E2054FF5-89EA-40A2-8AA4-127A31374467}"/>
                    </a:ext>
                  </a:extLst>
                </p:cNvPr>
                <p:cNvGrpSpPr/>
                <p:nvPr/>
              </p:nvGrpSpPr>
              <p:grpSpPr>
                <a:xfrm>
                  <a:off x="7847853" y="4716937"/>
                  <a:ext cx="297568" cy="1962049"/>
                  <a:chOff x="7872677" y="4716937"/>
                  <a:chExt cx="297568" cy="1962049"/>
                </a:xfrm>
              </p:grpSpPr>
              <p:cxnSp>
                <p:nvCxnSpPr>
                  <p:cNvPr id="61" name="Straight Connector 60">
                    <a:extLst>
                      <a:ext uri="{FF2B5EF4-FFF2-40B4-BE49-F238E27FC236}">
                        <a16:creationId xmlns:a16="http://schemas.microsoft.com/office/drawing/2014/main" id="{5E5F1A7F-3DAC-4713-811A-8097903160BB}"/>
                      </a:ext>
                    </a:extLst>
                  </p:cNvPr>
                  <p:cNvCxnSpPr/>
                  <p:nvPr/>
                </p:nvCxnSpPr>
                <p:spPr>
                  <a:xfrm>
                    <a:off x="7872677" y="4732221"/>
                    <a:ext cx="29756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C8D7688-4D8C-4A1A-BDB8-F8718DAD52EA}"/>
                      </a:ext>
                    </a:extLst>
                  </p:cNvPr>
                  <p:cNvCxnSpPr/>
                  <p:nvPr/>
                </p:nvCxnSpPr>
                <p:spPr>
                  <a:xfrm>
                    <a:off x="7872677" y="6665892"/>
                    <a:ext cx="29756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47A6C50-2F87-49CD-8255-6986A4A4C367}"/>
                      </a:ext>
                    </a:extLst>
                  </p:cNvPr>
                  <p:cNvCxnSpPr/>
                  <p:nvPr/>
                </p:nvCxnSpPr>
                <p:spPr>
                  <a:xfrm>
                    <a:off x="7891307" y="4716937"/>
                    <a:ext cx="0" cy="196204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grpSp>
        <p:grpSp>
          <p:nvGrpSpPr>
            <p:cNvPr id="44" name="Group 43"/>
            <p:cNvGrpSpPr/>
            <p:nvPr/>
          </p:nvGrpSpPr>
          <p:grpSpPr>
            <a:xfrm>
              <a:off x="6367227" y="798047"/>
              <a:ext cx="2615247" cy="3449878"/>
              <a:chOff x="6367227" y="798047"/>
              <a:chExt cx="2615247" cy="3449878"/>
            </a:xfrm>
          </p:grpSpPr>
          <p:sp>
            <p:nvSpPr>
              <p:cNvPr id="45" name="Oval 44">
                <a:extLst>
                  <a:ext uri="{FF2B5EF4-FFF2-40B4-BE49-F238E27FC236}">
                    <a16:creationId xmlns:a16="http://schemas.microsoft.com/office/drawing/2014/main" id="{0827A903-5435-4881-9B81-74A9BC860C9F}"/>
                  </a:ext>
                </a:extLst>
              </p:cNvPr>
              <p:cNvSpPr/>
              <p:nvPr/>
            </p:nvSpPr>
            <p:spPr>
              <a:xfrm>
                <a:off x="6367227" y="2186321"/>
                <a:ext cx="591498" cy="617844"/>
              </a:xfrm>
              <a:prstGeom prst="ellipse">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a:off x="6412756" y="798047"/>
                <a:ext cx="2569718" cy="3449878"/>
                <a:chOff x="6412756" y="798047"/>
                <a:chExt cx="2569718" cy="3449878"/>
              </a:xfrm>
            </p:grpSpPr>
            <p:sp>
              <p:nvSpPr>
                <p:cNvPr id="47" name="Oval 46">
                  <a:extLst>
                    <a:ext uri="{FF2B5EF4-FFF2-40B4-BE49-F238E27FC236}">
                      <a16:creationId xmlns:a16="http://schemas.microsoft.com/office/drawing/2014/main" id="{3B132EFA-DEB0-489E-83AE-D03985FC6994}"/>
                    </a:ext>
                  </a:extLst>
                </p:cNvPr>
                <p:cNvSpPr/>
                <p:nvPr/>
              </p:nvSpPr>
              <p:spPr>
                <a:xfrm>
                  <a:off x="7297172" y="1782517"/>
                  <a:ext cx="591498" cy="617844"/>
                </a:xfrm>
                <a:prstGeom prst="ellipse">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17430D4-FECC-4E45-A89A-58E9630B74C4}"/>
                    </a:ext>
                  </a:extLst>
                </p:cNvPr>
                <p:cNvSpPr/>
                <p:nvPr/>
              </p:nvSpPr>
              <p:spPr>
                <a:xfrm>
                  <a:off x="8143140" y="1224762"/>
                  <a:ext cx="591498" cy="617844"/>
                </a:xfrm>
                <a:prstGeom prst="ellipse">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CD0602C-B05F-4B3D-8188-26237EE7053B}"/>
                    </a:ext>
                  </a:extLst>
                </p:cNvPr>
                <p:cNvSpPr/>
                <p:nvPr/>
              </p:nvSpPr>
              <p:spPr>
                <a:xfrm>
                  <a:off x="7314804" y="3630081"/>
                  <a:ext cx="591498" cy="617844"/>
                </a:xfrm>
                <a:prstGeom prst="ellipse">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151D73-FBDF-4849-A608-231E0017EF26}"/>
                    </a:ext>
                  </a:extLst>
                </p:cNvPr>
                <p:cNvSpPr/>
                <p:nvPr/>
              </p:nvSpPr>
              <p:spPr>
                <a:xfrm>
                  <a:off x="8216853" y="3358738"/>
                  <a:ext cx="591498" cy="617844"/>
                </a:xfrm>
                <a:prstGeom prst="ellipse">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7AAA6C4-EA1D-4224-B366-C4CBFD63A621}"/>
                    </a:ext>
                  </a:extLst>
                </p:cNvPr>
                <p:cNvSpPr/>
                <p:nvPr/>
              </p:nvSpPr>
              <p:spPr>
                <a:xfrm>
                  <a:off x="8390976" y="2209232"/>
                  <a:ext cx="591498" cy="617844"/>
                </a:xfrm>
                <a:prstGeom prst="ellipse">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D6AC76D-10D7-4326-A7A1-EFEE87B68D8A}"/>
                    </a:ext>
                  </a:extLst>
                </p:cNvPr>
                <p:cNvSpPr/>
                <p:nvPr/>
              </p:nvSpPr>
              <p:spPr>
                <a:xfrm>
                  <a:off x="6590339" y="1033777"/>
                  <a:ext cx="591498" cy="617844"/>
                </a:xfrm>
                <a:prstGeom prst="ellipse">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2E4279C-55CF-49F7-BB53-5B3105DEA414}"/>
                    </a:ext>
                  </a:extLst>
                </p:cNvPr>
                <p:cNvSpPr/>
                <p:nvPr/>
              </p:nvSpPr>
              <p:spPr>
                <a:xfrm>
                  <a:off x="7405524" y="798047"/>
                  <a:ext cx="591498" cy="617844"/>
                </a:xfrm>
                <a:prstGeom prst="ellipse">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1126165-5FC4-49A3-A27D-3EBA84590FDB}"/>
                    </a:ext>
                  </a:extLst>
                </p:cNvPr>
                <p:cNvSpPr/>
                <p:nvPr/>
              </p:nvSpPr>
              <p:spPr>
                <a:xfrm>
                  <a:off x="6412756" y="3331719"/>
                  <a:ext cx="591498" cy="617844"/>
                </a:xfrm>
                <a:prstGeom prst="ellipse">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13673E7-959A-4C86-B12F-0B9ED18A52FB}"/>
                    </a:ext>
                  </a:extLst>
                </p:cNvPr>
                <p:cNvSpPr/>
                <p:nvPr/>
              </p:nvSpPr>
              <p:spPr>
                <a:xfrm>
                  <a:off x="7394762" y="2706299"/>
                  <a:ext cx="591498" cy="617844"/>
                </a:xfrm>
                <a:prstGeom prst="ellipse">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7999D7E-B7DD-4571-BCA5-8C549809AE47}"/>
                    </a:ext>
                  </a:extLst>
                </p:cNvPr>
                <p:cNvSpPr txBox="1"/>
                <p:nvPr/>
              </p:nvSpPr>
              <p:spPr>
                <a:xfrm>
                  <a:off x="6958851" y="2425957"/>
                  <a:ext cx="1848550" cy="261610"/>
                </a:xfrm>
                <a:prstGeom prst="rect">
                  <a:avLst/>
                </a:prstGeom>
                <a:noFill/>
              </p:spPr>
              <p:txBody>
                <a:bodyPr wrap="square" rtlCol="0">
                  <a:spAutoFit/>
                </a:bodyPr>
                <a:lstStyle/>
                <a:p>
                  <a:r>
                    <a:rPr lang="en-US" sz="1100" dirty="0"/>
                    <a:t>Unknown Local Agents</a:t>
                  </a:r>
                </a:p>
              </p:txBody>
            </p:sp>
          </p:grpSp>
        </p:grpSp>
      </p:grpSp>
      <p:sp>
        <p:nvSpPr>
          <p:cNvPr id="91" name="Title 1">
            <a:extLst>
              <a:ext uri="{FF2B5EF4-FFF2-40B4-BE49-F238E27FC236}">
                <a16:creationId xmlns:a16="http://schemas.microsoft.com/office/drawing/2014/main" id="{69C8B81E-70F1-AD99-4F3B-3BF0B1E5D566}"/>
              </a:ext>
            </a:extLst>
          </p:cNvPr>
          <p:cNvSpPr txBox="1">
            <a:spLocks/>
          </p:cNvSpPr>
          <p:nvPr/>
        </p:nvSpPr>
        <p:spPr>
          <a:xfrm>
            <a:off x="451863" y="152554"/>
            <a:ext cx="6182340" cy="690227"/>
          </a:xfrm>
          <a:prstGeom prst="rect">
            <a:avLst/>
          </a:prstGeom>
        </p:spPr>
        <p:txBody>
          <a:bodyPr vert="horz" wrap="square" lIns="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2000" b="1" dirty="0" smtClean="0">
                <a:solidFill>
                  <a:schemeClr val="bg1"/>
                </a:solidFill>
                <a:latin typeface="Arial" panose="020B0604020202020204" pitchFamily="34" charset="0"/>
                <a:cs typeface="Arial" panose="020B0604020202020204" pitchFamily="34" charset="0"/>
              </a:rPr>
              <a:t>Community Information Sharing Hub</a:t>
            </a:r>
            <a:endParaRPr lang="en-US" sz="1500" b="1" dirty="0">
              <a:solidFill>
                <a:srgbClr val="8BDAF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8960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sett_Master_PPT.potx [Read-Only]" id="{61020A7D-ABE9-41AA-A303-60CBE6833C0F}" vid="{F9880D43-9D05-4B8D-BE9D-31A891BBE2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_x0020_Preview xmlns="a5fa50d6-4b1e-460d-8bfa-c9d215ff6800">
      <Url>http://bhn.bassett.org/mib/corpcomm/PublishingImages/PPT_Master.png</Url>
      <Description>http://bhn.bassett.org/mib/corpcomm/PublishingImages/PPT_Master.png</Description>
    </Document_x0020_Preview>
    <_dlc_DocId xmlns="2265af9e-7178-4707-9fcb-27f08e7f5a1b">U6RAQ55DA7RC-190008713-7</_dlc_DocId>
    <_dlc_DocIdUrl xmlns="2265af9e-7178-4707-9fcb-27f08e7f5a1b">
      <Url>http://bhn.bassett.org/mib/corpcomm/_layouts/15/DocIdRedir.aspx?ID=U6RAQ55DA7RC-190008713-7</Url>
      <Description>U6RAQ55DA7RC-190008713-7</Description>
    </_dlc_DocIdUrl>
    <Document_x0020_Type xmlns="a5fa50d6-4b1e-460d-8bfa-c9d215ff6800">
      <Value>PowerPoint Template</Value>
    </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65BBE154E53340AE68799D1F0F8248" ma:contentTypeVersion="3" ma:contentTypeDescription="Create a new document." ma:contentTypeScope="" ma:versionID="b6b55b69945ac456102d284b1024df7f">
  <xsd:schema xmlns:xsd="http://www.w3.org/2001/XMLSchema" xmlns:xs="http://www.w3.org/2001/XMLSchema" xmlns:p="http://schemas.microsoft.com/office/2006/metadata/properties" xmlns:ns1="http://schemas.microsoft.com/sharepoint/v3" xmlns:ns2="2265af9e-7178-4707-9fcb-27f08e7f5a1b" xmlns:ns3="a5fa50d6-4b1e-460d-8bfa-c9d215ff6800" targetNamespace="http://schemas.microsoft.com/office/2006/metadata/properties" ma:root="true" ma:fieldsID="8c2b987a2de26894b5f57d6dace0050d" ns1:_="" ns2:_="" ns3:_="">
    <xsd:import namespace="http://schemas.microsoft.com/sharepoint/v3"/>
    <xsd:import namespace="2265af9e-7178-4707-9fcb-27f08e7f5a1b"/>
    <xsd:import namespace="a5fa50d6-4b1e-460d-8bfa-c9d215ff6800"/>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Document_x0020_Type" minOccurs="0"/>
                <xsd:element ref="ns3:Document_x0020_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65af9e-7178-4707-9fcb-27f08e7f5a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fa50d6-4b1e-460d-8bfa-c9d215ff6800" elementFormDefault="qualified">
    <xsd:import namespace="http://schemas.microsoft.com/office/2006/documentManagement/types"/>
    <xsd:import namespace="http://schemas.microsoft.com/office/infopath/2007/PartnerControls"/>
    <xsd:element name="Document_x0020_Type" ma:index="13" nillable="true" ma:displayName="Document Type" ma:internalName="Document_x0020_Type" ma:requiredMultiChoice="true">
      <xsd:complexType>
        <xsd:complexContent>
          <xsd:extension base="dms:MultiChoice">
            <xsd:sequence>
              <xsd:element name="Value" maxOccurs="unbounded" minOccurs="0" nillable="true">
                <xsd:simpleType>
                  <xsd:restriction base="dms:Choice">
                    <xsd:enumeration value="Template"/>
                    <xsd:enumeration value="PowerPoint Template"/>
                    <xsd:enumeration value="Communication Template"/>
                    <xsd:enumeration value="Map"/>
                    <xsd:enumeration value="Supplemental PP Images"/>
                    <xsd:enumeration value="None"/>
                  </xsd:restriction>
                </xsd:simpleType>
              </xsd:element>
            </xsd:sequence>
          </xsd:extension>
        </xsd:complexContent>
      </xsd:complexType>
    </xsd:element>
    <xsd:element name="Document_x0020_Preview" ma:index="14" nillable="true" ma:displayName="Document Preview" ma:format="Image" ma:internalName="Document_x0020_Preview">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519BA-14A1-4042-8449-9433BCE2A707}">
  <ds:schemaRefs>
    <ds:schemaRef ds:uri="http://purl.org/dc/elements/1.1/"/>
    <ds:schemaRef ds:uri="http://schemas.microsoft.com/office/2006/documentManagement/types"/>
    <ds:schemaRef ds:uri="http://purl.org/dc/dcmitype/"/>
    <ds:schemaRef ds:uri="http://schemas.microsoft.com/sharepoint/v3"/>
    <ds:schemaRef ds:uri="a5fa50d6-4b1e-460d-8bfa-c9d215ff6800"/>
    <ds:schemaRef ds:uri="http://schemas.microsoft.com/office/2006/metadata/properties"/>
    <ds:schemaRef ds:uri="http://schemas.microsoft.com/office/infopath/2007/PartnerControls"/>
    <ds:schemaRef ds:uri="http://purl.org/dc/terms/"/>
    <ds:schemaRef ds:uri="http://schemas.openxmlformats.org/package/2006/metadata/core-properties"/>
    <ds:schemaRef ds:uri="2265af9e-7178-4707-9fcb-27f08e7f5a1b"/>
    <ds:schemaRef ds:uri="http://www.w3.org/XML/1998/namespace"/>
  </ds:schemaRefs>
</ds:datastoreItem>
</file>

<file path=customXml/itemProps2.xml><?xml version="1.0" encoding="utf-8"?>
<ds:datastoreItem xmlns:ds="http://schemas.openxmlformats.org/officeDocument/2006/customXml" ds:itemID="{FFD6AA3C-FECF-4613-95B7-B823B2988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65af9e-7178-4707-9fcb-27f08e7f5a1b"/>
    <ds:schemaRef ds:uri="a5fa50d6-4b1e-460d-8bfa-c9d215ff68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348FCB-F13F-4C38-8075-32D151CF2981}">
  <ds:schemaRefs>
    <ds:schemaRef ds:uri="http://schemas.microsoft.com/sharepoint/events"/>
  </ds:schemaRefs>
</ds:datastoreItem>
</file>

<file path=customXml/itemProps4.xml><?xml version="1.0" encoding="utf-8"?>
<ds:datastoreItem xmlns:ds="http://schemas.openxmlformats.org/officeDocument/2006/customXml" ds:itemID="{BBF15AAE-961F-44FE-A694-20219311B8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NYSARH powerpoint</Template>
  <TotalTime>824</TotalTime>
  <Words>1436</Words>
  <Application>Microsoft Office PowerPoint</Application>
  <PresentationFormat>Custom</PresentationFormat>
  <Paragraphs>190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MARY IMOGENE BASSETT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kp</dc:creator>
  <cp:lastModifiedBy>kp</cp:lastModifiedBy>
  <cp:revision>31</cp:revision>
  <cp:lastPrinted>2024-09-16T13:28:46Z</cp:lastPrinted>
  <dcterms:created xsi:type="dcterms:W3CDTF">2024-08-28T15:20:41Z</dcterms:created>
  <dcterms:modified xsi:type="dcterms:W3CDTF">2024-09-16T17:51:16Z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84bf6b44-3268-4de8-a155-e2f9f6148993</vt:lpwstr>
  </property>
  <property fmtid="{D5CDD505-2E9C-101B-9397-08002B2CF9AE}" pid="3" name="ContentTypeId">
    <vt:lpwstr>0x0101007B65BBE154E53340AE68799D1F0F8248</vt:lpwstr>
  </property>
</Properties>
</file>