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1" r:id="rId1"/>
    <p:sldMasterId id="2147483679" r:id="rId2"/>
    <p:sldMasterId id="2147483695" r:id="rId3"/>
  </p:sldMasterIdLst>
  <p:notesMasterIdLst>
    <p:notesMasterId r:id="rId25"/>
  </p:notesMasterIdLst>
  <p:sldIdLst>
    <p:sldId id="372" r:id="rId4"/>
    <p:sldId id="329" r:id="rId5"/>
    <p:sldId id="373" r:id="rId6"/>
    <p:sldId id="379" r:id="rId7"/>
    <p:sldId id="376" r:id="rId8"/>
    <p:sldId id="375" r:id="rId9"/>
    <p:sldId id="371" r:id="rId10"/>
    <p:sldId id="370" r:id="rId11"/>
    <p:sldId id="377" r:id="rId12"/>
    <p:sldId id="256" r:id="rId13"/>
    <p:sldId id="257" r:id="rId14"/>
    <p:sldId id="258" r:id="rId15"/>
    <p:sldId id="259" r:id="rId16"/>
    <p:sldId id="380" r:id="rId17"/>
    <p:sldId id="381" r:id="rId18"/>
    <p:sldId id="382" r:id="rId19"/>
    <p:sldId id="383" r:id="rId20"/>
    <p:sldId id="353" r:id="rId21"/>
    <p:sldId id="378" r:id="rId22"/>
    <p:sldId id="369" r:id="rId23"/>
    <p:sldId id="270" r:id="rId2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2727"/>
    <a:srgbClr val="006937"/>
    <a:srgbClr val="07562F"/>
    <a:srgbClr val="F39703"/>
    <a:srgbClr val="D2481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59" autoAdjust="0"/>
    <p:restoredTop sz="86418"/>
  </p:normalViewPr>
  <p:slideViewPr>
    <p:cSldViewPr snapToGrid="0" snapToObjects="1">
      <p:cViewPr varScale="1">
        <p:scale>
          <a:sx n="96" d="100"/>
          <a:sy n="96" d="100"/>
        </p:scale>
        <p:origin x="2082" y="96"/>
      </p:cViewPr>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showGuides="1">
      <p:cViewPr varScale="1">
        <p:scale>
          <a:sx n="110" d="100"/>
          <a:sy n="110" d="100"/>
        </p:scale>
        <p:origin x="3096" y="16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B8BC49-878C-8E46-81D2-F90A7E4A9AAF}" type="datetimeFigureOut">
              <a:rPr lang="en-US" smtClean="0"/>
              <a:t>9/12/2024</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75466B8-CE9F-B14B-9C02-287E175BA3C7}" type="slidenum">
              <a:rPr lang="en-US" smtClean="0"/>
              <a:t>‹#›</a:t>
            </a:fld>
            <a:endParaRPr lang="en-US"/>
          </a:p>
        </p:txBody>
      </p:sp>
    </p:spTree>
    <p:extLst>
      <p:ext uri="{BB962C8B-B14F-4D97-AF65-F5344CB8AC3E}">
        <p14:creationId xmlns:p14="http://schemas.microsoft.com/office/powerpoint/2010/main" val="2376392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5466B8-CE9F-B14B-9C02-287E175BA3C7}" type="slidenum">
              <a:rPr lang="en-US" smtClean="0"/>
              <a:t>1</a:t>
            </a:fld>
            <a:endParaRPr lang="en-US"/>
          </a:p>
        </p:txBody>
      </p:sp>
    </p:spTree>
    <p:extLst>
      <p:ext uri="{BB962C8B-B14F-4D97-AF65-F5344CB8AC3E}">
        <p14:creationId xmlns:p14="http://schemas.microsoft.com/office/powerpoint/2010/main" val="507549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5466B8-CE9F-B14B-9C02-287E175BA3C7}" type="slidenum">
              <a:rPr lang="en-US" smtClean="0"/>
              <a:t>10</a:t>
            </a:fld>
            <a:endParaRPr lang="en-US"/>
          </a:p>
        </p:txBody>
      </p:sp>
    </p:spTree>
    <p:extLst>
      <p:ext uri="{BB962C8B-B14F-4D97-AF65-F5344CB8AC3E}">
        <p14:creationId xmlns:p14="http://schemas.microsoft.com/office/powerpoint/2010/main" val="55879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5466B8-CE9F-B14B-9C02-287E175BA3C7}" type="slidenum">
              <a:rPr lang="en-US" smtClean="0"/>
              <a:t>11</a:t>
            </a:fld>
            <a:endParaRPr lang="en-US"/>
          </a:p>
        </p:txBody>
      </p:sp>
    </p:spTree>
    <p:extLst>
      <p:ext uri="{BB962C8B-B14F-4D97-AF65-F5344CB8AC3E}">
        <p14:creationId xmlns:p14="http://schemas.microsoft.com/office/powerpoint/2010/main" val="17870293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5466B8-CE9F-B14B-9C02-287E175BA3C7}" type="slidenum">
              <a:rPr lang="en-US" smtClean="0"/>
              <a:t>12</a:t>
            </a:fld>
            <a:endParaRPr lang="en-US"/>
          </a:p>
        </p:txBody>
      </p:sp>
    </p:spTree>
    <p:extLst>
      <p:ext uri="{BB962C8B-B14F-4D97-AF65-F5344CB8AC3E}">
        <p14:creationId xmlns:p14="http://schemas.microsoft.com/office/powerpoint/2010/main" val="34419709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5466B8-CE9F-B14B-9C02-287E175BA3C7}" type="slidenum">
              <a:rPr lang="en-US" smtClean="0"/>
              <a:t>13</a:t>
            </a:fld>
            <a:endParaRPr lang="en-US"/>
          </a:p>
        </p:txBody>
      </p:sp>
    </p:spTree>
    <p:extLst>
      <p:ext uri="{BB962C8B-B14F-4D97-AF65-F5344CB8AC3E}">
        <p14:creationId xmlns:p14="http://schemas.microsoft.com/office/powerpoint/2010/main" val="9412224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5466B8-CE9F-B14B-9C02-287E175BA3C7}" type="slidenum">
              <a:rPr lang="en-US" smtClean="0"/>
              <a:t>14</a:t>
            </a:fld>
            <a:endParaRPr lang="en-US"/>
          </a:p>
        </p:txBody>
      </p:sp>
    </p:spTree>
    <p:extLst>
      <p:ext uri="{BB962C8B-B14F-4D97-AF65-F5344CB8AC3E}">
        <p14:creationId xmlns:p14="http://schemas.microsoft.com/office/powerpoint/2010/main" val="24656816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5466B8-CE9F-B14B-9C02-287E175BA3C7}" type="slidenum">
              <a:rPr lang="en-US" smtClean="0"/>
              <a:t>15</a:t>
            </a:fld>
            <a:endParaRPr lang="en-US"/>
          </a:p>
        </p:txBody>
      </p:sp>
    </p:spTree>
    <p:extLst>
      <p:ext uri="{BB962C8B-B14F-4D97-AF65-F5344CB8AC3E}">
        <p14:creationId xmlns:p14="http://schemas.microsoft.com/office/powerpoint/2010/main" val="16821410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5466B8-CE9F-B14B-9C02-287E175BA3C7}" type="slidenum">
              <a:rPr lang="en-US" smtClean="0"/>
              <a:t>16</a:t>
            </a:fld>
            <a:endParaRPr lang="en-US"/>
          </a:p>
        </p:txBody>
      </p:sp>
    </p:spTree>
    <p:extLst>
      <p:ext uri="{BB962C8B-B14F-4D97-AF65-F5344CB8AC3E}">
        <p14:creationId xmlns:p14="http://schemas.microsoft.com/office/powerpoint/2010/main" val="13880327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5466B8-CE9F-B14B-9C02-287E175BA3C7}" type="slidenum">
              <a:rPr lang="en-US" smtClean="0"/>
              <a:t>17</a:t>
            </a:fld>
            <a:endParaRPr lang="en-US"/>
          </a:p>
        </p:txBody>
      </p:sp>
    </p:spTree>
    <p:extLst>
      <p:ext uri="{BB962C8B-B14F-4D97-AF65-F5344CB8AC3E}">
        <p14:creationId xmlns:p14="http://schemas.microsoft.com/office/powerpoint/2010/main" val="15902849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5466B8-CE9F-B14B-9C02-287E175BA3C7}" type="slidenum">
              <a:rPr lang="en-US" smtClean="0"/>
              <a:t>18</a:t>
            </a:fld>
            <a:endParaRPr lang="en-US"/>
          </a:p>
        </p:txBody>
      </p:sp>
    </p:spTree>
    <p:extLst>
      <p:ext uri="{BB962C8B-B14F-4D97-AF65-F5344CB8AC3E}">
        <p14:creationId xmlns:p14="http://schemas.microsoft.com/office/powerpoint/2010/main" val="37756695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CCEC – OH! workgroup</a:t>
            </a:r>
          </a:p>
          <a:p>
            <a:r>
              <a:rPr lang="en-US" sz="1400" dirty="0"/>
              <a:t>Healthcare career exploration event</a:t>
            </a:r>
          </a:p>
          <a:p>
            <a:r>
              <a:rPr lang="en-US" sz="1400" dirty="0"/>
              <a:t>Internships</a:t>
            </a:r>
          </a:p>
          <a:p>
            <a:r>
              <a:rPr lang="en-US" sz="1400" dirty="0"/>
              <a:t>College Connections – how to get credits and/or certifications</a:t>
            </a:r>
          </a:p>
          <a:p>
            <a:r>
              <a:rPr lang="en-US" sz="1400" dirty="0"/>
              <a:t>Role models/mentors</a:t>
            </a:r>
          </a:p>
          <a:p>
            <a:r>
              <a:rPr lang="en-US" sz="1400" dirty="0"/>
              <a:t>Grow your own programs in high schools</a:t>
            </a:r>
          </a:p>
          <a:p>
            <a:r>
              <a:rPr lang="en-US" sz="1400" dirty="0"/>
              <a:t>Education – access and adjust current offerings, Develop and implement new innovative programming based on the needs of our communities, Foster collaboration and coordination, Integrate academic and workforce development initiatives, commit to social determinants of health work </a:t>
            </a:r>
          </a:p>
          <a:p>
            <a:r>
              <a:rPr lang="en-US" sz="1400" dirty="0"/>
              <a:t>Employer – pay, benefits, flexibility (why 7-3 or 8-4??), WELL-BEING  </a:t>
            </a:r>
          </a:p>
          <a:p>
            <a:endParaRPr lang="en-US" dirty="0"/>
          </a:p>
        </p:txBody>
      </p:sp>
      <p:sp>
        <p:nvSpPr>
          <p:cNvPr id="4" name="Slide Number Placeholder 3"/>
          <p:cNvSpPr>
            <a:spLocks noGrp="1"/>
          </p:cNvSpPr>
          <p:nvPr>
            <p:ph type="sldNum" sz="quarter" idx="5"/>
          </p:nvPr>
        </p:nvSpPr>
        <p:spPr/>
        <p:txBody>
          <a:bodyPr/>
          <a:lstStyle/>
          <a:p>
            <a:fld id="{775466B8-CE9F-B14B-9C02-287E175BA3C7}" type="slidenum">
              <a:rPr lang="en-US" smtClean="0"/>
              <a:t>19</a:t>
            </a:fld>
            <a:endParaRPr lang="en-US"/>
          </a:p>
        </p:txBody>
      </p:sp>
    </p:spTree>
    <p:extLst>
      <p:ext uri="{BB962C8B-B14F-4D97-AF65-F5344CB8AC3E}">
        <p14:creationId xmlns:p14="http://schemas.microsoft.com/office/powerpoint/2010/main" val="4239881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5466B8-CE9F-B14B-9C02-287E175BA3C7}" type="slidenum">
              <a:rPr lang="en-US" smtClean="0"/>
              <a:t>2</a:t>
            </a:fld>
            <a:endParaRPr lang="en-US"/>
          </a:p>
        </p:txBody>
      </p:sp>
    </p:spTree>
    <p:extLst>
      <p:ext uri="{BB962C8B-B14F-4D97-AF65-F5344CB8AC3E}">
        <p14:creationId xmlns:p14="http://schemas.microsoft.com/office/powerpoint/2010/main" val="36159068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5466B8-CE9F-B14B-9C02-287E175BA3C7}" type="slidenum">
              <a:rPr lang="en-US" smtClean="0"/>
              <a:t>20</a:t>
            </a:fld>
            <a:endParaRPr lang="en-US"/>
          </a:p>
        </p:txBody>
      </p:sp>
    </p:spTree>
    <p:extLst>
      <p:ext uri="{BB962C8B-B14F-4D97-AF65-F5344CB8AC3E}">
        <p14:creationId xmlns:p14="http://schemas.microsoft.com/office/powerpoint/2010/main" val="30581502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5466B8-CE9F-B14B-9C02-287E175BA3C7}" type="slidenum">
              <a:rPr lang="en-US" smtClean="0"/>
              <a:t>21</a:t>
            </a:fld>
            <a:endParaRPr lang="en-US"/>
          </a:p>
        </p:txBody>
      </p:sp>
    </p:spTree>
    <p:extLst>
      <p:ext uri="{BB962C8B-B14F-4D97-AF65-F5344CB8AC3E}">
        <p14:creationId xmlns:p14="http://schemas.microsoft.com/office/powerpoint/2010/main" val="226828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n-lt"/>
              </a:rPr>
              <a:t>The current healthcare workforce shortages are not new but have been exacerbated by the pandemic and its lingering effects.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n-lt"/>
              </a:rPr>
              <a:t>Extremely stressful working conditions, low wages for many, and the physical risks of direct care work contributed to many leaving the helping professions which has led to more significant labor shortages and heavy workloads that negatively affect access to care and quality of care.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1" kern="0" dirty="0">
                <a:effectLst/>
                <a:latin typeface="+mn-lt"/>
                <a:ea typeface="Times New Roman" panose="02020603050405020304" pitchFamily="18" charset="0"/>
              </a:rPr>
              <a:t>The COVID-19 pandemic caused major disruptions in our state’s health care delivery system as well as its workforce…Additionally, there were pandemic-related impacts on the health professions education pipeline, with reductions in clinical placements….       An analysis of health workforce employment trends suggests growing demand for workers in a wide array of health professions and occupations over the next 10 years. Given the current recruitment and retention challenges faced by health care providers, shortages of health care workers are likely to worsen… </a:t>
            </a:r>
            <a:r>
              <a:rPr lang="en-US" sz="1400" b="0" kern="0" dirty="0">
                <a:effectLst/>
                <a:latin typeface="+mn-lt"/>
                <a:ea typeface="Times New Roman" panose="02020603050405020304" pitchFamily="18" charset="0"/>
              </a:rPr>
              <a:t>(CHWS, 2022).</a:t>
            </a:r>
            <a:endParaRPr lang="en-US" sz="1400" b="1" kern="0" dirty="0">
              <a:effectLst/>
              <a:latin typeface="+mn-lt"/>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75466B8-CE9F-B14B-9C02-287E175BA3C7}" type="slidenum">
              <a:rPr lang="en-US" smtClean="0"/>
              <a:t>3</a:t>
            </a:fld>
            <a:endParaRPr lang="en-US"/>
          </a:p>
        </p:txBody>
      </p:sp>
    </p:spTree>
    <p:extLst>
      <p:ext uri="{BB962C8B-B14F-4D97-AF65-F5344CB8AC3E}">
        <p14:creationId xmlns:p14="http://schemas.microsoft.com/office/powerpoint/2010/main" val="2869288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5466B8-CE9F-B14B-9C02-287E175BA3C7}" type="slidenum">
              <a:rPr lang="en-US" smtClean="0"/>
              <a:t>4</a:t>
            </a:fld>
            <a:endParaRPr lang="en-US"/>
          </a:p>
        </p:txBody>
      </p:sp>
    </p:spTree>
    <p:extLst>
      <p:ext uri="{BB962C8B-B14F-4D97-AF65-F5344CB8AC3E}">
        <p14:creationId xmlns:p14="http://schemas.microsoft.com/office/powerpoint/2010/main" val="1611495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5466B8-CE9F-B14B-9C02-287E175BA3C7}" type="slidenum">
              <a:rPr lang="en-US" smtClean="0"/>
              <a:t>5</a:t>
            </a:fld>
            <a:endParaRPr lang="en-US"/>
          </a:p>
        </p:txBody>
      </p:sp>
    </p:spTree>
    <p:extLst>
      <p:ext uri="{BB962C8B-B14F-4D97-AF65-F5344CB8AC3E}">
        <p14:creationId xmlns:p14="http://schemas.microsoft.com/office/powerpoint/2010/main" val="3849796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effectLst/>
                <a:latin typeface="+mn-lt"/>
                <a:ea typeface="Times New Roman" panose="02020603050405020304" pitchFamily="18" charset="0"/>
              </a:rPr>
              <a:t>NYSDOL Significant Industries Report (2019) identified Health Care as a priority based on Employment, Growth rates, and Wage rates.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effectLst/>
                <a:latin typeface="+mn-lt"/>
                <a:ea typeface="Times New Roman" panose="02020603050405020304" pitchFamily="18" charset="0"/>
              </a:rPr>
              <a:t>These jobs pay living wage or lead to higher-wage jobs with additional education;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effectLst/>
                <a:latin typeface="+mn-lt"/>
                <a:ea typeface="Times New Roman" panose="02020603050405020304" pitchFamily="18" charset="0"/>
              </a:rPr>
              <a:t>The highest-demand job (Home Health Aide/ PCA) falls just above living-wage in targeted regions but offers a point of entry to higher-wage jobs for large numbers of workers, if colleges and employers can expand access. High growth and high turnover rates are incentivizing employers to support advancement.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effectLst/>
                <a:latin typeface="+mn-lt"/>
                <a:ea typeface="Times New Roman" panose="02020603050405020304" pitchFamily="18" charset="0"/>
              </a:rPr>
              <a:t>The second-highest demand job (RN) offers a family-supporting wage. </a:t>
            </a:r>
          </a:p>
          <a:p>
            <a:endParaRPr lang="en-US" dirty="0"/>
          </a:p>
        </p:txBody>
      </p:sp>
      <p:sp>
        <p:nvSpPr>
          <p:cNvPr id="4" name="Slide Number Placeholder 3"/>
          <p:cNvSpPr>
            <a:spLocks noGrp="1"/>
          </p:cNvSpPr>
          <p:nvPr>
            <p:ph type="sldNum" sz="quarter" idx="5"/>
          </p:nvPr>
        </p:nvSpPr>
        <p:spPr/>
        <p:txBody>
          <a:bodyPr/>
          <a:lstStyle/>
          <a:p>
            <a:fld id="{775466B8-CE9F-B14B-9C02-287E175BA3C7}" type="slidenum">
              <a:rPr lang="en-US" smtClean="0"/>
              <a:t>6</a:t>
            </a:fld>
            <a:endParaRPr lang="en-US"/>
          </a:p>
        </p:txBody>
      </p:sp>
    </p:spTree>
    <p:extLst>
      <p:ext uri="{BB962C8B-B14F-4D97-AF65-F5344CB8AC3E}">
        <p14:creationId xmlns:p14="http://schemas.microsoft.com/office/powerpoint/2010/main" val="2567071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5466B8-CE9F-B14B-9C02-287E175BA3C7}" type="slidenum">
              <a:rPr lang="en-US" smtClean="0"/>
              <a:t>7</a:t>
            </a:fld>
            <a:endParaRPr lang="en-US"/>
          </a:p>
        </p:txBody>
      </p:sp>
    </p:spTree>
    <p:extLst>
      <p:ext uri="{BB962C8B-B14F-4D97-AF65-F5344CB8AC3E}">
        <p14:creationId xmlns:p14="http://schemas.microsoft.com/office/powerpoint/2010/main" val="583543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OCC is lead – JCC, Broome, Cayuga, Corning, Genesee, Herkimer, Jefferson, North country, Schenectady, Tompkins-Cortland</a:t>
            </a:r>
          </a:p>
        </p:txBody>
      </p:sp>
      <p:sp>
        <p:nvSpPr>
          <p:cNvPr id="4" name="Slide Number Placeholder 3"/>
          <p:cNvSpPr>
            <a:spLocks noGrp="1"/>
          </p:cNvSpPr>
          <p:nvPr>
            <p:ph type="sldNum" sz="quarter" idx="5"/>
          </p:nvPr>
        </p:nvSpPr>
        <p:spPr/>
        <p:txBody>
          <a:bodyPr/>
          <a:lstStyle/>
          <a:p>
            <a:fld id="{775466B8-CE9F-B14B-9C02-287E175BA3C7}" type="slidenum">
              <a:rPr lang="en-US" smtClean="0"/>
              <a:t>8</a:t>
            </a:fld>
            <a:endParaRPr lang="en-US"/>
          </a:p>
        </p:txBody>
      </p:sp>
    </p:spTree>
    <p:extLst>
      <p:ext uri="{BB962C8B-B14F-4D97-AF65-F5344CB8AC3E}">
        <p14:creationId xmlns:p14="http://schemas.microsoft.com/office/powerpoint/2010/main" val="23458121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5466B8-CE9F-B14B-9C02-287E175BA3C7}" type="slidenum">
              <a:rPr lang="en-US" smtClean="0"/>
              <a:t>9</a:t>
            </a:fld>
            <a:endParaRPr lang="en-US"/>
          </a:p>
        </p:txBody>
      </p:sp>
    </p:spTree>
    <p:extLst>
      <p:ext uri="{BB962C8B-B14F-4D97-AF65-F5344CB8AC3E}">
        <p14:creationId xmlns:p14="http://schemas.microsoft.com/office/powerpoint/2010/main" val="38975322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2C5B44-C178-6E44-925E-B4269C185446}"/>
              </a:ext>
            </a:extLst>
          </p:cNvPr>
          <p:cNvPicPr>
            <a:picLocks noChangeAspect="1"/>
          </p:cNvPicPr>
          <p:nvPr userDrawn="1"/>
        </p:nvPicPr>
        <p:blipFill>
          <a:blip r:embed="rId2"/>
          <a:stretch>
            <a:fillRect/>
          </a:stretch>
        </p:blipFill>
        <p:spPr>
          <a:xfrm>
            <a:off x="3859181" y="1957973"/>
            <a:ext cx="1425636" cy="702918"/>
          </a:xfrm>
          <a:prstGeom prst="rect">
            <a:avLst/>
          </a:prstGeom>
        </p:spPr>
      </p:pic>
      <p:cxnSp>
        <p:nvCxnSpPr>
          <p:cNvPr id="6" name="Straight Connector 5">
            <a:extLst>
              <a:ext uri="{FF2B5EF4-FFF2-40B4-BE49-F238E27FC236}">
                <a16:creationId xmlns:a16="http://schemas.microsoft.com/office/drawing/2014/main" id="{E6817715-9E40-9F40-AAF6-D0D19E9FAE67}"/>
              </a:ext>
            </a:extLst>
          </p:cNvPr>
          <p:cNvCxnSpPr>
            <a:cxnSpLocks/>
          </p:cNvCxnSpPr>
          <p:nvPr userDrawn="1"/>
        </p:nvCxnSpPr>
        <p:spPr>
          <a:xfrm>
            <a:off x="993913" y="4170172"/>
            <a:ext cx="2594113"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Text Placeholder 9">
            <a:extLst>
              <a:ext uri="{FF2B5EF4-FFF2-40B4-BE49-F238E27FC236}">
                <a16:creationId xmlns:a16="http://schemas.microsoft.com/office/drawing/2014/main" id="{67D533D3-3093-6B46-A123-86AC322C06C4}"/>
              </a:ext>
            </a:extLst>
          </p:cNvPr>
          <p:cNvSpPr>
            <a:spLocks noGrp="1"/>
          </p:cNvSpPr>
          <p:nvPr>
            <p:ph type="body" sz="quarter" idx="10" hasCustomPrompt="1"/>
          </p:nvPr>
        </p:nvSpPr>
        <p:spPr>
          <a:xfrm>
            <a:off x="664995" y="3173971"/>
            <a:ext cx="7829550" cy="567204"/>
          </a:xfrm>
          <a:prstGeom prst="rect">
            <a:avLst/>
          </a:prstGeom>
        </p:spPr>
        <p:txBody>
          <a:bodyPr/>
          <a:lstStyle>
            <a:lvl1pPr marL="0" indent="0" algn="ctr">
              <a:buFontTx/>
              <a:buNone/>
              <a:defRPr sz="4800" b="1" i="0" spc="-150">
                <a:solidFill>
                  <a:schemeClr val="tx2"/>
                </a:solidFill>
                <a:latin typeface="Arial" panose="020B0604020202020204" pitchFamily="34" charset="0"/>
                <a:ea typeface="Helvetica Neue Condensed" panose="02000503000000020004" pitchFamily="2" charset="0"/>
                <a:cs typeface="Arial" panose="020B0604020202020204" pitchFamily="34" charset="0"/>
              </a:defRPr>
            </a:lvl1pPr>
            <a:lvl2pPr marL="457200" indent="0">
              <a:buFontTx/>
              <a:buNone/>
              <a:defRPr sz="2000">
                <a:solidFill>
                  <a:schemeClr val="bg1"/>
                </a:solidFill>
              </a:defRPr>
            </a:lvl2pPr>
          </a:lstStyle>
          <a:p>
            <a:pPr lvl="0"/>
            <a:r>
              <a:rPr lang="en-US" dirty="0"/>
              <a:t>POWERPOINT TEMPLATE</a:t>
            </a:r>
          </a:p>
        </p:txBody>
      </p:sp>
      <p:sp>
        <p:nvSpPr>
          <p:cNvPr id="9" name="Text Placeholder 6">
            <a:extLst>
              <a:ext uri="{FF2B5EF4-FFF2-40B4-BE49-F238E27FC236}">
                <a16:creationId xmlns:a16="http://schemas.microsoft.com/office/drawing/2014/main" id="{78AD9E43-762C-A241-9CC2-DC5211644897}"/>
              </a:ext>
            </a:extLst>
          </p:cNvPr>
          <p:cNvSpPr>
            <a:spLocks noGrp="1"/>
          </p:cNvSpPr>
          <p:nvPr>
            <p:ph type="body" sz="quarter" idx="12" hasCustomPrompt="1"/>
          </p:nvPr>
        </p:nvSpPr>
        <p:spPr>
          <a:xfrm>
            <a:off x="3698496" y="3977028"/>
            <a:ext cx="5124040" cy="343192"/>
          </a:xfrm>
          <a:prstGeom prst="rect">
            <a:avLst/>
          </a:prstGeom>
        </p:spPr>
        <p:txBody>
          <a:bodyPr/>
          <a:lstStyle>
            <a:lvl1pPr marL="0" indent="0">
              <a:buFontTx/>
              <a:buNone/>
              <a:defRPr sz="2400">
                <a:solidFill>
                  <a:schemeClr val="tx2"/>
                </a:solidFill>
                <a:latin typeface="Rockwell" panose="02060603020205020403" pitchFamily="18" charset="77"/>
              </a:defRPr>
            </a:lvl1pPr>
          </a:lstStyle>
          <a:p>
            <a:pPr lvl="0"/>
            <a:r>
              <a:rPr lang="en-US" dirty="0"/>
              <a:t>Jamestown Community College</a:t>
            </a:r>
          </a:p>
        </p:txBody>
      </p:sp>
    </p:spTree>
    <p:extLst>
      <p:ext uri="{BB962C8B-B14F-4D97-AF65-F5344CB8AC3E}">
        <p14:creationId xmlns:p14="http://schemas.microsoft.com/office/powerpoint/2010/main" val="860292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529" b="0" i="0">
                <a:solidFill>
                  <a:srgbClr val="2A2A2A"/>
                </a:solidFill>
                <a:latin typeface="Calibri"/>
                <a:cs typeface="Calibri"/>
              </a:defRPr>
            </a:lvl1pPr>
          </a:lstStyle>
          <a:p>
            <a:pPr marL="11206">
              <a:spcBef>
                <a:spcPts val="115"/>
              </a:spcBef>
            </a:pPr>
            <a:r>
              <a:rPr lang="en-US" spc="-49"/>
              <a:t>AUGUST</a:t>
            </a:r>
            <a:r>
              <a:rPr lang="en-US"/>
              <a:t> 2023</a:t>
            </a:r>
            <a:r>
              <a:rPr lang="en-US" spc="4"/>
              <a:t> </a:t>
            </a:r>
            <a:r>
              <a:rPr lang="en-US"/>
              <a:t>| </a:t>
            </a:r>
            <a:r>
              <a:rPr lang="en-US" spc="-31"/>
              <a:t>REV</a:t>
            </a:r>
            <a:r>
              <a:rPr lang="en-US" spc="4"/>
              <a:t> </a:t>
            </a:r>
            <a:r>
              <a:rPr lang="en-US"/>
              <a:t>05-</a:t>
            </a:r>
            <a:r>
              <a:rPr lang="en-US" spc="-22"/>
              <a:t>24</a:t>
            </a:r>
            <a:endParaRPr lang="en-US" spc="-22"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9/12/2024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040405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ogo">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0E638C44-C887-CC43-BEF4-3C8478372F79}"/>
              </a:ext>
            </a:extLst>
          </p:cNvPr>
          <p:cNvSpPr>
            <a:spLocks noGrp="1"/>
          </p:cNvSpPr>
          <p:nvPr>
            <p:ph type="body" sz="quarter" idx="10" hasCustomPrompt="1"/>
          </p:nvPr>
        </p:nvSpPr>
        <p:spPr>
          <a:xfrm>
            <a:off x="387626" y="586528"/>
            <a:ext cx="6773554" cy="378258"/>
          </a:xfrm>
          <a:prstGeom prst="rect">
            <a:avLst/>
          </a:prstGeom>
        </p:spPr>
        <p:txBody>
          <a:bodyPr/>
          <a:lstStyle>
            <a:lvl1pPr marL="0" indent="0">
              <a:buFontTx/>
              <a:buNone/>
              <a:defRPr sz="2800" b="0">
                <a:solidFill>
                  <a:schemeClr val="tx2"/>
                </a:solidFill>
                <a:latin typeface="Rockwell" panose="02060603020205020403" pitchFamily="18" charset="77"/>
              </a:defRPr>
            </a:lvl1pPr>
            <a:lvl2pPr marL="1600200" indent="-1143000">
              <a:tabLst/>
              <a:defRPr/>
            </a:lvl2pPr>
          </a:lstStyle>
          <a:p>
            <a:r>
              <a:rPr lang="en-US" dirty="0"/>
              <a:t>Headline copy here</a:t>
            </a:r>
          </a:p>
        </p:txBody>
      </p:sp>
      <p:sp>
        <p:nvSpPr>
          <p:cNvPr id="7" name="Text Placeholder 6">
            <a:extLst>
              <a:ext uri="{FF2B5EF4-FFF2-40B4-BE49-F238E27FC236}">
                <a16:creationId xmlns:a16="http://schemas.microsoft.com/office/drawing/2014/main" id="{5648290D-EA69-2445-8009-476A1E3D9D71}"/>
              </a:ext>
            </a:extLst>
          </p:cNvPr>
          <p:cNvSpPr>
            <a:spLocks noGrp="1"/>
          </p:cNvSpPr>
          <p:nvPr>
            <p:ph type="body" sz="quarter" idx="14"/>
          </p:nvPr>
        </p:nvSpPr>
        <p:spPr>
          <a:xfrm>
            <a:off x="666404" y="1153008"/>
            <a:ext cx="6370637" cy="4454525"/>
          </a:xfrm>
          <a:prstGeom prst="rect">
            <a:avLst/>
          </a:prstGeom>
        </p:spPr>
        <p:txBody>
          <a:bodyPr/>
          <a:lstStyle>
            <a:lvl1pPr marL="171450" indent="-171450">
              <a:buClr>
                <a:schemeClr val="tx2"/>
              </a:buClr>
              <a:buFont typeface="Wingdings" pitchFamily="2" charset="2"/>
              <a:buChar char="§"/>
              <a:defRPr>
                <a:solidFill>
                  <a:schemeClr val="tx1">
                    <a:lumMod val="75000"/>
                    <a:lumOff val="25000"/>
                  </a:schemeClr>
                </a:solidFill>
              </a:defRPr>
            </a:lvl1pPr>
            <a:lvl2pPr marL="514350" indent="-171450">
              <a:buClr>
                <a:schemeClr val="tx2"/>
              </a:buClr>
              <a:buFont typeface="Wingdings" pitchFamily="2" charset="2"/>
              <a:buChar char="§"/>
              <a:defRPr>
                <a:solidFill>
                  <a:schemeClr val="tx1">
                    <a:lumMod val="75000"/>
                    <a:lumOff val="25000"/>
                  </a:schemeClr>
                </a:solidFill>
              </a:defRPr>
            </a:lvl2pPr>
            <a:lvl3pPr marL="857250" indent="-171450">
              <a:buClr>
                <a:schemeClr val="tx2"/>
              </a:buClr>
              <a:buFont typeface="Wingdings" pitchFamily="2" charset="2"/>
              <a:buChar char="§"/>
              <a:defRPr>
                <a:solidFill>
                  <a:schemeClr val="tx1">
                    <a:lumMod val="75000"/>
                    <a:lumOff val="25000"/>
                  </a:schemeClr>
                </a:solidFill>
              </a:defRPr>
            </a:lvl3pPr>
            <a:lvl4pPr marL="1200150" indent="-171450">
              <a:buClr>
                <a:schemeClr val="tx2"/>
              </a:buClr>
              <a:buFont typeface="Wingdings" pitchFamily="2" charset="2"/>
              <a:buChar char="§"/>
              <a:defRPr>
                <a:solidFill>
                  <a:schemeClr val="tx1">
                    <a:lumMod val="75000"/>
                    <a:lumOff val="25000"/>
                  </a:schemeClr>
                </a:solidFill>
              </a:defRPr>
            </a:lvl4pPr>
            <a:lvl5pPr marL="1543050" indent="-171450">
              <a:buClr>
                <a:schemeClr val="tx2"/>
              </a:buClr>
              <a:buFont typeface="Wingdings" pitchFamily="2" charset="2"/>
              <a:buChar char="§"/>
              <a:defRPr>
                <a:solidFill>
                  <a:schemeClr val="tx1">
                    <a:lumMod val="75000"/>
                    <a:lumOff val="2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563408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o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AD9796BF-4E49-CF4D-9BA0-D7B208FAB86F}"/>
              </a:ext>
            </a:extLst>
          </p:cNvPr>
          <p:cNvSpPr>
            <a:spLocks noGrp="1"/>
          </p:cNvSpPr>
          <p:nvPr>
            <p:ph type="body" sz="quarter" idx="14"/>
          </p:nvPr>
        </p:nvSpPr>
        <p:spPr>
          <a:xfrm>
            <a:off x="666404" y="1153008"/>
            <a:ext cx="8020396" cy="4454525"/>
          </a:xfrm>
          <a:prstGeom prst="rect">
            <a:avLst/>
          </a:prstGeom>
        </p:spPr>
        <p:txBody>
          <a:bodyPr/>
          <a:lstStyle>
            <a:lvl1pPr marL="171450" indent="-171450">
              <a:buClr>
                <a:schemeClr val="tx2"/>
              </a:buClr>
              <a:buFont typeface="Wingdings" pitchFamily="2" charset="2"/>
              <a:buChar char="§"/>
              <a:defRPr>
                <a:solidFill>
                  <a:schemeClr val="tx1">
                    <a:lumMod val="75000"/>
                    <a:lumOff val="25000"/>
                  </a:schemeClr>
                </a:solidFill>
              </a:defRPr>
            </a:lvl1pPr>
            <a:lvl2pPr marL="514350" indent="-171450">
              <a:buClr>
                <a:schemeClr val="tx2"/>
              </a:buClr>
              <a:buFont typeface="Wingdings" pitchFamily="2" charset="2"/>
              <a:buChar char="§"/>
              <a:defRPr>
                <a:solidFill>
                  <a:schemeClr val="tx1">
                    <a:lumMod val="75000"/>
                    <a:lumOff val="25000"/>
                  </a:schemeClr>
                </a:solidFill>
              </a:defRPr>
            </a:lvl2pPr>
            <a:lvl3pPr marL="857250" indent="-171450">
              <a:buClr>
                <a:schemeClr val="tx2"/>
              </a:buClr>
              <a:buFont typeface="Wingdings" pitchFamily="2" charset="2"/>
              <a:buChar char="§"/>
              <a:defRPr>
                <a:solidFill>
                  <a:schemeClr val="tx1">
                    <a:lumMod val="75000"/>
                    <a:lumOff val="25000"/>
                  </a:schemeClr>
                </a:solidFill>
              </a:defRPr>
            </a:lvl3pPr>
            <a:lvl4pPr marL="1200150" indent="-171450">
              <a:buClr>
                <a:schemeClr val="tx2"/>
              </a:buClr>
              <a:buFont typeface="Wingdings" pitchFamily="2" charset="2"/>
              <a:buChar char="§"/>
              <a:defRPr>
                <a:solidFill>
                  <a:schemeClr val="tx1">
                    <a:lumMod val="75000"/>
                    <a:lumOff val="25000"/>
                  </a:schemeClr>
                </a:solidFill>
              </a:defRPr>
            </a:lvl4pPr>
            <a:lvl5pPr marL="1543050" indent="-171450">
              <a:buClr>
                <a:schemeClr val="tx2"/>
              </a:buClr>
              <a:buFont typeface="Wingdings" pitchFamily="2" charset="2"/>
              <a:buChar char="§"/>
              <a:defRPr>
                <a:solidFill>
                  <a:schemeClr val="tx1">
                    <a:lumMod val="75000"/>
                    <a:lumOff val="2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a:extLst>
              <a:ext uri="{FF2B5EF4-FFF2-40B4-BE49-F238E27FC236}">
                <a16:creationId xmlns:a16="http://schemas.microsoft.com/office/drawing/2014/main" id="{2DFB0EDA-E7BE-7C4A-AE3C-D93A89DAC8B4}"/>
              </a:ext>
            </a:extLst>
          </p:cNvPr>
          <p:cNvSpPr>
            <a:spLocks noGrp="1"/>
          </p:cNvSpPr>
          <p:nvPr>
            <p:ph type="body" sz="quarter" idx="10" hasCustomPrompt="1"/>
          </p:nvPr>
        </p:nvSpPr>
        <p:spPr>
          <a:xfrm>
            <a:off x="387626" y="586528"/>
            <a:ext cx="6773554" cy="378258"/>
          </a:xfrm>
          <a:prstGeom prst="rect">
            <a:avLst/>
          </a:prstGeom>
        </p:spPr>
        <p:txBody>
          <a:bodyPr/>
          <a:lstStyle>
            <a:lvl1pPr marL="0" indent="0">
              <a:buFontTx/>
              <a:buNone/>
              <a:defRPr sz="2800" b="0">
                <a:solidFill>
                  <a:schemeClr val="tx2"/>
                </a:solidFill>
                <a:latin typeface="Rockwell" panose="02060603020205020403" pitchFamily="18" charset="77"/>
              </a:defRPr>
            </a:lvl1pPr>
            <a:lvl2pPr marL="1600200" indent="-1143000">
              <a:tabLst/>
              <a:defRPr/>
            </a:lvl2pPr>
          </a:lstStyle>
          <a:p>
            <a:r>
              <a:rPr lang="en-US" dirty="0"/>
              <a:t>Headline copy here</a:t>
            </a:r>
          </a:p>
        </p:txBody>
      </p:sp>
    </p:spTree>
    <p:extLst>
      <p:ext uri="{BB962C8B-B14F-4D97-AF65-F5344CB8AC3E}">
        <p14:creationId xmlns:p14="http://schemas.microsoft.com/office/powerpoint/2010/main" val="3893270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39D5F59-E6F6-1E4B-A91C-0298B17EDAD6}"/>
              </a:ext>
            </a:extLst>
          </p:cNvPr>
          <p:cNvSpPr>
            <a:spLocks noGrp="1"/>
          </p:cNvSpPr>
          <p:nvPr>
            <p:ph type="pic" sz="quarter" idx="11"/>
          </p:nvPr>
        </p:nvSpPr>
        <p:spPr>
          <a:xfrm>
            <a:off x="5764213" y="0"/>
            <a:ext cx="3379787" cy="2881109"/>
          </a:xfrm>
          <a:prstGeom prst="rect">
            <a:avLst/>
          </a:prstGeom>
        </p:spPr>
        <p:txBody>
          <a:bodyPr/>
          <a:lstStyle>
            <a:lvl1pPr marL="0" indent="0">
              <a:buFontTx/>
              <a:buNone/>
              <a:defRPr/>
            </a:lvl1pPr>
          </a:lstStyle>
          <a:p>
            <a:endParaRPr lang="en-US"/>
          </a:p>
        </p:txBody>
      </p:sp>
      <p:sp>
        <p:nvSpPr>
          <p:cNvPr id="6" name="Picture Placeholder 2">
            <a:extLst>
              <a:ext uri="{FF2B5EF4-FFF2-40B4-BE49-F238E27FC236}">
                <a16:creationId xmlns:a16="http://schemas.microsoft.com/office/drawing/2014/main" id="{5DC49820-3F6F-CC4F-9180-754EE0201381}"/>
              </a:ext>
            </a:extLst>
          </p:cNvPr>
          <p:cNvSpPr>
            <a:spLocks noGrp="1"/>
          </p:cNvSpPr>
          <p:nvPr>
            <p:ph type="pic" sz="quarter" idx="12"/>
          </p:nvPr>
        </p:nvSpPr>
        <p:spPr>
          <a:xfrm>
            <a:off x="5764213" y="2882348"/>
            <a:ext cx="3379787" cy="2862470"/>
          </a:xfrm>
          <a:prstGeom prst="rect">
            <a:avLst/>
          </a:prstGeom>
        </p:spPr>
        <p:txBody>
          <a:bodyPr/>
          <a:lstStyle>
            <a:lvl1pPr marL="0" indent="0">
              <a:buFontTx/>
              <a:buNone/>
              <a:defRPr/>
            </a:lvl1pPr>
          </a:lstStyle>
          <a:p>
            <a:endParaRPr lang="en-US"/>
          </a:p>
        </p:txBody>
      </p:sp>
      <p:sp>
        <p:nvSpPr>
          <p:cNvPr id="10" name="Text Placeholder 6">
            <a:extLst>
              <a:ext uri="{FF2B5EF4-FFF2-40B4-BE49-F238E27FC236}">
                <a16:creationId xmlns:a16="http://schemas.microsoft.com/office/drawing/2014/main" id="{FB4FAFA8-9D99-FF49-A657-4CFD2328BAC1}"/>
              </a:ext>
            </a:extLst>
          </p:cNvPr>
          <p:cNvSpPr>
            <a:spLocks noGrp="1"/>
          </p:cNvSpPr>
          <p:nvPr>
            <p:ph type="body" sz="quarter" idx="14"/>
          </p:nvPr>
        </p:nvSpPr>
        <p:spPr>
          <a:xfrm>
            <a:off x="666405" y="1153008"/>
            <a:ext cx="3905596" cy="4454525"/>
          </a:xfrm>
          <a:prstGeom prst="rect">
            <a:avLst/>
          </a:prstGeom>
        </p:spPr>
        <p:txBody>
          <a:bodyPr/>
          <a:lstStyle>
            <a:lvl1pPr marL="171450" indent="-171450">
              <a:buClr>
                <a:schemeClr val="tx2"/>
              </a:buClr>
              <a:buFont typeface="Wingdings" pitchFamily="2" charset="2"/>
              <a:buChar char="§"/>
              <a:defRPr>
                <a:solidFill>
                  <a:schemeClr val="tx1">
                    <a:lumMod val="75000"/>
                    <a:lumOff val="25000"/>
                  </a:schemeClr>
                </a:solidFill>
              </a:defRPr>
            </a:lvl1pPr>
            <a:lvl2pPr marL="514350" indent="-171450">
              <a:buClr>
                <a:schemeClr val="tx2"/>
              </a:buClr>
              <a:buFont typeface="Wingdings" pitchFamily="2" charset="2"/>
              <a:buChar char="§"/>
              <a:defRPr>
                <a:solidFill>
                  <a:schemeClr val="tx1">
                    <a:lumMod val="75000"/>
                    <a:lumOff val="25000"/>
                  </a:schemeClr>
                </a:solidFill>
              </a:defRPr>
            </a:lvl2pPr>
            <a:lvl3pPr marL="857250" indent="-171450">
              <a:buClr>
                <a:schemeClr val="tx2"/>
              </a:buClr>
              <a:buFont typeface="Wingdings" pitchFamily="2" charset="2"/>
              <a:buChar char="§"/>
              <a:defRPr>
                <a:solidFill>
                  <a:schemeClr val="tx1">
                    <a:lumMod val="75000"/>
                    <a:lumOff val="25000"/>
                  </a:schemeClr>
                </a:solidFill>
              </a:defRPr>
            </a:lvl3pPr>
            <a:lvl4pPr marL="1200150" indent="-171450">
              <a:buClr>
                <a:schemeClr val="tx2"/>
              </a:buClr>
              <a:buFont typeface="Wingdings" pitchFamily="2" charset="2"/>
              <a:buChar char="§"/>
              <a:defRPr>
                <a:solidFill>
                  <a:schemeClr val="tx1">
                    <a:lumMod val="75000"/>
                    <a:lumOff val="25000"/>
                  </a:schemeClr>
                </a:solidFill>
              </a:defRPr>
            </a:lvl4pPr>
            <a:lvl5pPr marL="1543050" indent="-171450">
              <a:buClr>
                <a:schemeClr val="tx2"/>
              </a:buClr>
              <a:buFont typeface="Wingdings" pitchFamily="2" charset="2"/>
              <a:buChar char="§"/>
              <a:defRPr>
                <a:solidFill>
                  <a:schemeClr val="tx1">
                    <a:lumMod val="75000"/>
                    <a:lumOff val="2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a:extLst>
              <a:ext uri="{FF2B5EF4-FFF2-40B4-BE49-F238E27FC236}">
                <a16:creationId xmlns:a16="http://schemas.microsoft.com/office/drawing/2014/main" id="{73AAA99D-6DA5-E548-A27F-2E2222ED1C98}"/>
              </a:ext>
            </a:extLst>
          </p:cNvPr>
          <p:cNvSpPr>
            <a:spLocks noGrp="1"/>
          </p:cNvSpPr>
          <p:nvPr>
            <p:ph type="body" sz="quarter" idx="10" hasCustomPrompt="1"/>
          </p:nvPr>
        </p:nvSpPr>
        <p:spPr>
          <a:xfrm>
            <a:off x="387626" y="586528"/>
            <a:ext cx="6773554" cy="378258"/>
          </a:xfrm>
          <a:prstGeom prst="rect">
            <a:avLst/>
          </a:prstGeom>
        </p:spPr>
        <p:txBody>
          <a:bodyPr/>
          <a:lstStyle>
            <a:lvl1pPr marL="0" indent="0">
              <a:buFontTx/>
              <a:buNone/>
              <a:defRPr sz="2800" b="0">
                <a:solidFill>
                  <a:schemeClr val="tx2"/>
                </a:solidFill>
                <a:latin typeface="Rockwell" panose="02060603020205020403" pitchFamily="18" charset="77"/>
              </a:defRPr>
            </a:lvl1pPr>
            <a:lvl2pPr marL="1600200" indent="-1143000">
              <a:tabLst/>
              <a:defRPr/>
            </a:lvl2pPr>
          </a:lstStyle>
          <a:p>
            <a:r>
              <a:rPr lang="en-US" dirty="0"/>
              <a:t>Headline copy here</a:t>
            </a:r>
          </a:p>
        </p:txBody>
      </p:sp>
    </p:spTree>
    <p:extLst>
      <p:ext uri="{BB962C8B-B14F-4D97-AF65-F5344CB8AC3E}">
        <p14:creationId xmlns:p14="http://schemas.microsoft.com/office/powerpoint/2010/main" val="16057786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39D5F59-E6F6-1E4B-A91C-0298B17EDAD6}"/>
              </a:ext>
            </a:extLst>
          </p:cNvPr>
          <p:cNvSpPr>
            <a:spLocks noGrp="1"/>
          </p:cNvSpPr>
          <p:nvPr>
            <p:ph type="pic" sz="quarter" idx="11"/>
          </p:nvPr>
        </p:nvSpPr>
        <p:spPr>
          <a:xfrm>
            <a:off x="5764213" y="9938"/>
            <a:ext cx="3379787" cy="1920737"/>
          </a:xfrm>
          <a:prstGeom prst="rect">
            <a:avLst/>
          </a:prstGeom>
        </p:spPr>
        <p:txBody>
          <a:bodyPr/>
          <a:lstStyle>
            <a:lvl1pPr marL="0" indent="0">
              <a:buFontTx/>
              <a:buNone/>
              <a:defRPr/>
            </a:lvl1pPr>
          </a:lstStyle>
          <a:p>
            <a:endParaRPr lang="en-US"/>
          </a:p>
        </p:txBody>
      </p:sp>
      <p:sp>
        <p:nvSpPr>
          <p:cNvPr id="6" name="Picture Placeholder 2">
            <a:extLst>
              <a:ext uri="{FF2B5EF4-FFF2-40B4-BE49-F238E27FC236}">
                <a16:creationId xmlns:a16="http://schemas.microsoft.com/office/drawing/2014/main" id="{5DC49820-3F6F-CC4F-9180-754EE0201381}"/>
              </a:ext>
            </a:extLst>
          </p:cNvPr>
          <p:cNvSpPr>
            <a:spLocks noGrp="1"/>
          </p:cNvSpPr>
          <p:nvPr>
            <p:ph type="pic" sz="quarter" idx="12"/>
          </p:nvPr>
        </p:nvSpPr>
        <p:spPr>
          <a:xfrm>
            <a:off x="5764213" y="1907070"/>
            <a:ext cx="3379787" cy="1920737"/>
          </a:xfrm>
          <a:prstGeom prst="rect">
            <a:avLst/>
          </a:prstGeom>
        </p:spPr>
        <p:txBody>
          <a:bodyPr/>
          <a:lstStyle>
            <a:lvl1pPr marL="0" indent="0">
              <a:buFontTx/>
              <a:buNone/>
              <a:defRPr/>
            </a:lvl1pPr>
          </a:lstStyle>
          <a:p>
            <a:endParaRPr lang="en-US"/>
          </a:p>
        </p:txBody>
      </p:sp>
      <p:sp>
        <p:nvSpPr>
          <p:cNvPr id="7" name="Picture Placeholder 2">
            <a:extLst>
              <a:ext uri="{FF2B5EF4-FFF2-40B4-BE49-F238E27FC236}">
                <a16:creationId xmlns:a16="http://schemas.microsoft.com/office/drawing/2014/main" id="{72121A62-A8BE-AD44-9480-57F24405AA59}"/>
              </a:ext>
            </a:extLst>
          </p:cNvPr>
          <p:cNvSpPr>
            <a:spLocks noGrp="1"/>
          </p:cNvSpPr>
          <p:nvPr>
            <p:ph type="pic" sz="quarter" idx="13"/>
          </p:nvPr>
        </p:nvSpPr>
        <p:spPr>
          <a:xfrm>
            <a:off x="5764213" y="3814140"/>
            <a:ext cx="3379787" cy="1920737"/>
          </a:xfrm>
          <a:prstGeom prst="rect">
            <a:avLst/>
          </a:prstGeom>
        </p:spPr>
        <p:txBody>
          <a:bodyPr/>
          <a:lstStyle>
            <a:lvl1pPr marL="0" indent="0">
              <a:buFontTx/>
              <a:buNone/>
              <a:defRPr/>
            </a:lvl1pPr>
          </a:lstStyle>
          <a:p>
            <a:endParaRPr lang="en-US"/>
          </a:p>
        </p:txBody>
      </p:sp>
      <p:sp>
        <p:nvSpPr>
          <p:cNvPr id="11" name="Text Placeholder 6">
            <a:extLst>
              <a:ext uri="{FF2B5EF4-FFF2-40B4-BE49-F238E27FC236}">
                <a16:creationId xmlns:a16="http://schemas.microsoft.com/office/drawing/2014/main" id="{1D5BBA93-49D9-0D46-9CED-2435954B0AE3}"/>
              </a:ext>
            </a:extLst>
          </p:cNvPr>
          <p:cNvSpPr>
            <a:spLocks noGrp="1"/>
          </p:cNvSpPr>
          <p:nvPr>
            <p:ph type="body" sz="quarter" idx="14"/>
          </p:nvPr>
        </p:nvSpPr>
        <p:spPr>
          <a:xfrm>
            <a:off x="666405" y="1153008"/>
            <a:ext cx="3905596" cy="4454525"/>
          </a:xfrm>
          <a:prstGeom prst="rect">
            <a:avLst/>
          </a:prstGeom>
        </p:spPr>
        <p:txBody>
          <a:bodyPr/>
          <a:lstStyle>
            <a:lvl1pPr marL="171450" indent="-171450">
              <a:buClr>
                <a:schemeClr val="tx2"/>
              </a:buClr>
              <a:buFont typeface="Wingdings" pitchFamily="2" charset="2"/>
              <a:buChar char="§"/>
              <a:defRPr>
                <a:solidFill>
                  <a:schemeClr val="tx1">
                    <a:lumMod val="75000"/>
                    <a:lumOff val="25000"/>
                  </a:schemeClr>
                </a:solidFill>
              </a:defRPr>
            </a:lvl1pPr>
            <a:lvl2pPr marL="514350" indent="-171450">
              <a:buClr>
                <a:schemeClr val="tx2"/>
              </a:buClr>
              <a:buFont typeface="Wingdings" pitchFamily="2" charset="2"/>
              <a:buChar char="§"/>
              <a:defRPr>
                <a:solidFill>
                  <a:schemeClr val="tx1">
                    <a:lumMod val="75000"/>
                    <a:lumOff val="25000"/>
                  </a:schemeClr>
                </a:solidFill>
              </a:defRPr>
            </a:lvl2pPr>
            <a:lvl3pPr marL="857250" indent="-171450">
              <a:buClr>
                <a:schemeClr val="tx2"/>
              </a:buClr>
              <a:buFont typeface="Wingdings" pitchFamily="2" charset="2"/>
              <a:buChar char="§"/>
              <a:defRPr>
                <a:solidFill>
                  <a:schemeClr val="tx1">
                    <a:lumMod val="75000"/>
                    <a:lumOff val="25000"/>
                  </a:schemeClr>
                </a:solidFill>
              </a:defRPr>
            </a:lvl3pPr>
            <a:lvl4pPr marL="1200150" indent="-171450">
              <a:buClr>
                <a:schemeClr val="tx2"/>
              </a:buClr>
              <a:buFont typeface="Wingdings" pitchFamily="2" charset="2"/>
              <a:buChar char="§"/>
              <a:defRPr>
                <a:solidFill>
                  <a:schemeClr val="tx1">
                    <a:lumMod val="75000"/>
                    <a:lumOff val="25000"/>
                  </a:schemeClr>
                </a:solidFill>
              </a:defRPr>
            </a:lvl4pPr>
            <a:lvl5pPr marL="1543050" indent="-171450">
              <a:buClr>
                <a:schemeClr val="tx2"/>
              </a:buClr>
              <a:buFont typeface="Wingdings" pitchFamily="2" charset="2"/>
              <a:buChar char="§"/>
              <a:defRPr>
                <a:solidFill>
                  <a:schemeClr val="tx1">
                    <a:lumMod val="75000"/>
                    <a:lumOff val="2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a:extLst>
              <a:ext uri="{FF2B5EF4-FFF2-40B4-BE49-F238E27FC236}">
                <a16:creationId xmlns:a16="http://schemas.microsoft.com/office/drawing/2014/main" id="{B111B91D-7E25-B045-9D99-BC24005DF685}"/>
              </a:ext>
            </a:extLst>
          </p:cNvPr>
          <p:cNvSpPr>
            <a:spLocks noGrp="1"/>
          </p:cNvSpPr>
          <p:nvPr>
            <p:ph type="body" sz="quarter" idx="10" hasCustomPrompt="1"/>
          </p:nvPr>
        </p:nvSpPr>
        <p:spPr>
          <a:xfrm>
            <a:off x="387626" y="586528"/>
            <a:ext cx="6773554" cy="378258"/>
          </a:xfrm>
          <a:prstGeom prst="rect">
            <a:avLst/>
          </a:prstGeom>
        </p:spPr>
        <p:txBody>
          <a:bodyPr/>
          <a:lstStyle>
            <a:lvl1pPr marL="0" indent="0">
              <a:buFontTx/>
              <a:buNone/>
              <a:defRPr sz="2800" b="0">
                <a:solidFill>
                  <a:schemeClr val="tx2"/>
                </a:solidFill>
                <a:latin typeface="Rockwell" panose="02060603020205020403" pitchFamily="18" charset="77"/>
              </a:defRPr>
            </a:lvl1pPr>
            <a:lvl2pPr marL="1600200" indent="-1143000">
              <a:tabLst/>
              <a:defRPr/>
            </a:lvl2pPr>
          </a:lstStyle>
          <a:p>
            <a:r>
              <a:rPr lang="en-US" dirty="0"/>
              <a:t>Headline copy here</a:t>
            </a:r>
          </a:p>
        </p:txBody>
      </p:sp>
    </p:spTree>
    <p:extLst>
      <p:ext uri="{BB962C8B-B14F-4D97-AF65-F5344CB8AC3E}">
        <p14:creationId xmlns:p14="http://schemas.microsoft.com/office/powerpoint/2010/main" val="25162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ransition">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67D533D3-3093-6B46-A123-86AC322C06C4}"/>
              </a:ext>
            </a:extLst>
          </p:cNvPr>
          <p:cNvSpPr>
            <a:spLocks noGrp="1"/>
          </p:cNvSpPr>
          <p:nvPr>
            <p:ph type="body" sz="quarter" idx="10" hasCustomPrompt="1"/>
          </p:nvPr>
        </p:nvSpPr>
        <p:spPr>
          <a:xfrm>
            <a:off x="664995" y="2861796"/>
            <a:ext cx="7829550" cy="567204"/>
          </a:xfrm>
          <a:prstGeom prst="rect">
            <a:avLst/>
          </a:prstGeom>
        </p:spPr>
        <p:txBody>
          <a:bodyPr/>
          <a:lstStyle>
            <a:lvl1pPr marL="0" indent="0" algn="ctr">
              <a:buFontTx/>
              <a:buNone/>
              <a:defRPr sz="5400" b="1" i="0" spc="0">
                <a:solidFill>
                  <a:schemeClr val="tx2"/>
                </a:solidFill>
                <a:latin typeface="Arial" panose="020B0604020202020204" pitchFamily="34" charset="0"/>
                <a:ea typeface="Helvetica Neue Condensed" panose="02000503000000020004" pitchFamily="2" charset="0"/>
                <a:cs typeface="Arial" panose="020B0604020202020204" pitchFamily="34" charset="0"/>
              </a:defRPr>
            </a:lvl1pPr>
            <a:lvl2pPr marL="457200" indent="0">
              <a:buFontTx/>
              <a:buNone/>
              <a:defRPr sz="2000">
                <a:solidFill>
                  <a:schemeClr val="bg1"/>
                </a:solidFill>
              </a:defRPr>
            </a:lvl2pPr>
          </a:lstStyle>
          <a:p>
            <a:pPr lvl="0"/>
            <a:r>
              <a:rPr lang="en-US" dirty="0"/>
              <a:t>TRANSITION SLIDE</a:t>
            </a:r>
          </a:p>
        </p:txBody>
      </p:sp>
      <p:sp>
        <p:nvSpPr>
          <p:cNvPr id="9" name="Text Placeholder 6">
            <a:extLst>
              <a:ext uri="{FF2B5EF4-FFF2-40B4-BE49-F238E27FC236}">
                <a16:creationId xmlns:a16="http://schemas.microsoft.com/office/drawing/2014/main" id="{78AD9E43-762C-A241-9CC2-DC5211644897}"/>
              </a:ext>
            </a:extLst>
          </p:cNvPr>
          <p:cNvSpPr>
            <a:spLocks noGrp="1"/>
          </p:cNvSpPr>
          <p:nvPr>
            <p:ph type="body" sz="quarter" idx="12" hasCustomPrompt="1"/>
          </p:nvPr>
        </p:nvSpPr>
        <p:spPr>
          <a:xfrm>
            <a:off x="2009980" y="3678855"/>
            <a:ext cx="5124040" cy="343192"/>
          </a:xfrm>
          <a:prstGeom prst="rect">
            <a:avLst/>
          </a:prstGeom>
        </p:spPr>
        <p:txBody>
          <a:bodyPr/>
          <a:lstStyle>
            <a:lvl1pPr marL="0" indent="0" algn="ctr">
              <a:buFontTx/>
              <a:buNone/>
              <a:defRPr sz="2400">
                <a:solidFill>
                  <a:schemeClr val="tx2"/>
                </a:solidFill>
                <a:latin typeface="Rockwell" panose="02060603020205020403" pitchFamily="18" charset="77"/>
              </a:defRPr>
            </a:lvl1pPr>
          </a:lstStyle>
          <a:p>
            <a:pPr lvl="0"/>
            <a:r>
              <a:rPr lang="en-US" dirty="0"/>
              <a:t>Subhead copy goes here</a:t>
            </a:r>
          </a:p>
        </p:txBody>
      </p:sp>
      <p:grpSp>
        <p:nvGrpSpPr>
          <p:cNvPr id="11" name="Group 10">
            <a:extLst>
              <a:ext uri="{FF2B5EF4-FFF2-40B4-BE49-F238E27FC236}">
                <a16:creationId xmlns:a16="http://schemas.microsoft.com/office/drawing/2014/main" id="{BB0D0B4B-F35E-D147-82BA-EE818664143E}"/>
              </a:ext>
            </a:extLst>
          </p:cNvPr>
          <p:cNvGrpSpPr/>
          <p:nvPr userDrawn="1"/>
        </p:nvGrpSpPr>
        <p:grpSpPr>
          <a:xfrm>
            <a:off x="1441174" y="3871999"/>
            <a:ext cx="6281530" cy="0"/>
            <a:chOff x="1441174" y="4170172"/>
            <a:chExt cx="6281530" cy="0"/>
          </a:xfrm>
        </p:grpSpPr>
        <p:cxnSp>
          <p:nvCxnSpPr>
            <p:cNvPr id="6" name="Straight Connector 5">
              <a:extLst>
                <a:ext uri="{FF2B5EF4-FFF2-40B4-BE49-F238E27FC236}">
                  <a16:creationId xmlns:a16="http://schemas.microsoft.com/office/drawing/2014/main" id="{E6817715-9E40-9F40-AAF6-D0D19E9FAE67}"/>
                </a:ext>
              </a:extLst>
            </p:cNvPr>
            <p:cNvCxnSpPr>
              <a:cxnSpLocks/>
            </p:cNvCxnSpPr>
            <p:nvPr userDrawn="1"/>
          </p:nvCxnSpPr>
          <p:spPr>
            <a:xfrm>
              <a:off x="1441174" y="4170172"/>
              <a:ext cx="1282147"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D1842EB-42FE-0348-A31B-6F397C8D3371}"/>
                </a:ext>
              </a:extLst>
            </p:cNvPr>
            <p:cNvCxnSpPr>
              <a:cxnSpLocks/>
            </p:cNvCxnSpPr>
            <p:nvPr userDrawn="1"/>
          </p:nvCxnSpPr>
          <p:spPr>
            <a:xfrm>
              <a:off x="6440556" y="4170172"/>
              <a:ext cx="1282148"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61314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60A7D2-7F8E-8840-A5C9-D7C328B4CA33}"/>
              </a:ext>
            </a:extLst>
          </p:cNvPr>
          <p:cNvPicPr>
            <a:picLocks noChangeAspect="1"/>
          </p:cNvPicPr>
          <p:nvPr userDrawn="1"/>
        </p:nvPicPr>
        <p:blipFill>
          <a:blip r:embed="rId2"/>
          <a:stretch>
            <a:fillRect/>
          </a:stretch>
        </p:blipFill>
        <p:spPr>
          <a:xfrm>
            <a:off x="2976769" y="2188265"/>
            <a:ext cx="3162227" cy="2481470"/>
          </a:xfrm>
          <a:prstGeom prst="rect">
            <a:avLst/>
          </a:prstGeom>
        </p:spPr>
      </p:pic>
    </p:spTree>
    <p:extLst>
      <p:ext uri="{BB962C8B-B14F-4D97-AF65-F5344CB8AC3E}">
        <p14:creationId xmlns:p14="http://schemas.microsoft.com/office/powerpoint/2010/main" val="1815803481"/>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0E638C44-C887-CC43-BEF4-3C8478372F79}"/>
              </a:ext>
            </a:extLst>
          </p:cNvPr>
          <p:cNvSpPr>
            <a:spLocks noGrp="1"/>
          </p:cNvSpPr>
          <p:nvPr>
            <p:ph type="body" sz="quarter" idx="10" hasCustomPrompt="1"/>
          </p:nvPr>
        </p:nvSpPr>
        <p:spPr>
          <a:xfrm>
            <a:off x="387626" y="586528"/>
            <a:ext cx="6773554" cy="378258"/>
          </a:xfrm>
          <a:prstGeom prst="rect">
            <a:avLst/>
          </a:prstGeom>
        </p:spPr>
        <p:txBody>
          <a:bodyPr/>
          <a:lstStyle>
            <a:lvl1pPr marL="0" indent="0">
              <a:buFontTx/>
              <a:buNone/>
              <a:defRPr sz="2800" b="0">
                <a:solidFill>
                  <a:schemeClr val="tx2"/>
                </a:solidFill>
                <a:latin typeface="Rockwell" panose="02060603020205020403" pitchFamily="18" charset="77"/>
              </a:defRPr>
            </a:lvl1pPr>
            <a:lvl2pPr marL="1600200" indent="-1143000">
              <a:tabLst/>
              <a:defRPr/>
            </a:lvl2pPr>
          </a:lstStyle>
          <a:p>
            <a:r>
              <a:rPr lang="en-US" dirty="0"/>
              <a:t>Headline copy here</a:t>
            </a:r>
          </a:p>
        </p:txBody>
      </p:sp>
      <p:sp>
        <p:nvSpPr>
          <p:cNvPr id="7" name="Text Placeholder 6">
            <a:extLst>
              <a:ext uri="{FF2B5EF4-FFF2-40B4-BE49-F238E27FC236}">
                <a16:creationId xmlns:a16="http://schemas.microsoft.com/office/drawing/2014/main" id="{5648290D-EA69-2445-8009-476A1E3D9D71}"/>
              </a:ext>
            </a:extLst>
          </p:cNvPr>
          <p:cNvSpPr>
            <a:spLocks noGrp="1"/>
          </p:cNvSpPr>
          <p:nvPr>
            <p:ph type="body" sz="quarter" idx="14"/>
          </p:nvPr>
        </p:nvSpPr>
        <p:spPr>
          <a:xfrm>
            <a:off x="666404" y="1153008"/>
            <a:ext cx="6370637" cy="4454525"/>
          </a:xfrm>
          <a:prstGeom prst="rect">
            <a:avLst/>
          </a:prstGeom>
        </p:spPr>
        <p:txBody>
          <a:bodyPr/>
          <a:lstStyle>
            <a:lvl1pPr marL="171450" indent="-171450">
              <a:buClr>
                <a:schemeClr val="tx2"/>
              </a:buClr>
              <a:buFont typeface="Wingdings" pitchFamily="2" charset="2"/>
              <a:buChar char="§"/>
              <a:defRPr>
                <a:solidFill>
                  <a:schemeClr val="tx1">
                    <a:lumMod val="75000"/>
                    <a:lumOff val="25000"/>
                  </a:schemeClr>
                </a:solidFill>
              </a:defRPr>
            </a:lvl1pPr>
            <a:lvl2pPr marL="514350" indent="-171450">
              <a:buClr>
                <a:schemeClr val="tx2"/>
              </a:buClr>
              <a:buFont typeface="Wingdings" pitchFamily="2" charset="2"/>
              <a:buChar char="§"/>
              <a:defRPr>
                <a:solidFill>
                  <a:schemeClr val="tx1">
                    <a:lumMod val="75000"/>
                    <a:lumOff val="25000"/>
                  </a:schemeClr>
                </a:solidFill>
              </a:defRPr>
            </a:lvl2pPr>
            <a:lvl3pPr marL="857250" indent="-171450">
              <a:buClr>
                <a:schemeClr val="tx2"/>
              </a:buClr>
              <a:buFont typeface="Wingdings" pitchFamily="2" charset="2"/>
              <a:buChar char="§"/>
              <a:defRPr>
                <a:solidFill>
                  <a:schemeClr val="tx1">
                    <a:lumMod val="75000"/>
                    <a:lumOff val="25000"/>
                  </a:schemeClr>
                </a:solidFill>
              </a:defRPr>
            </a:lvl3pPr>
            <a:lvl4pPr marL="1200150" indent="-171450">
              <a:buClr>
                <a:schemeClr val="tx2"/>
              </a:buClr>
              <a:buFont typeface="Wingdings" pitchFamily="2" charset="2"/>
              <a:buChar char="§"/>
              <a:defRPr>
                <a:solidFill>
                  <a:schemeClr val="tx1">
                    <a:lumMod val="75000"/>
                    <a:lumOff val="25000"/>
                  </a:schemeClr>
                </a:solidFill>
              </a:defRPr>
            </a:lvl4pPr>
            <a:lvl5pPr marL="1543050" indent="-171450">
              <a:buClr>
                <a:schemeClr val="tx2"/>
              </a:buClr>
              <a:buFont typeface="Wingdings" pitchFamily="2" charset="2"/>
              <a:buChar char="§"/>
              <a:defRPr>
                <a:solidFill>
                  <a:schemeClr val="tx1">
                    <a:lumMod val="75000"/>
                    <a:lumOff val="2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74027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AD9796BF-4E49-CF4D-9BA0-D7B208FAB86F}"/>
              </a:ext>
            </a:extLst>
          </p:cNvPr>
          <p:cNvSpPr>
            <a:spLocks noGrp="1"/>
          </p:cNvSpPr>
          <p:nvPr>
            <p:ph type="body" sz="quarter" idx="14"/>
          </p:nvPr>
        </p:nvSpPr>
        <p:spPr>
          <a:xfrm>
            <a:off x="666404" y="1153008"/>
            <a:ext cx="8020396" cy="4454525"/>
          </a:xfrm>
          <a:prstGeom prst="rect">
            <a:avLst/>
          </a:prstGeom>
        </p:spPr>
        <p:txBody>
          <a:bodyPr/>
          <a:lstStyle>
            <a:lvl1pPr marL="171450" indent="-171450">
              <a:buClr>
                <a:schemeClr val="tx2"/>
              </a:buClr>
              <a:buFont typeface="Wingdings" pitchFamily="2" charset="2"/>
              <a:buChar char="§"/>
              <a:defRPr>
                <a:solidFill>
                  <a:schemeClr val="tx1">
                    <a:lumMod val="75000"/>
                    <a:lumOff val="25000"/>
                  </a:schemeClr>
                </a:solidFill>
              </a:defRPr>
            </a:lvl1pPr>
            <a:lvl2pPr marL="514350" indent="-171450">
              <a:buClr>
                <a:schemeClr val="tx2"/>
              </a:buClr>
              <a:buFont typeface="Wingdings" pitchFamily="2" charset="2"/>
              <a:buChar char="§"/>
              <a:defRPr>
                <a:solidFill>
                  <a:schemeClr val="tx1">
                    <a:lumMod val="75000"/>
                    <a:lumOff val="25000"/>
                  </a:schemeClr>
                </a:solidFill>
              </a:defRPr>
            </a:lvl2pPr>
            <a:lvl3pPr marL="857250" indent="-171450">
              <a:buClr>
                <a:schemeClr val="tx2"/>
              </a:buClr>
              <a:buFont typeface="Wingdings" pitchFamily="2" charset="2"/>
              <a:buChar char="§"/>
              <a:defRPr>
                <a:solidFill>
                  <a:schemeClr val="tx1">
                    <a:lumMod val="75000"/>
                    <a:lumOff val="25000"/>
                  </a:schemeClr>
                </a:solidFill>
              </a:defRPr>
            </a:lvl3pPr>
            <a:lvl4pPr marL="1200150" indent="-171450">
              <a:buClr>
                <a:schemeClr val="tx2"/>
              </a:buClr>
              <a:buFont typeface="Wingdings" pitchFamily="2" charset="2"/>
              <a:buChar char="§"/>
              <a:defRPr>
                <a:solidFill>
                  <a:schemeClr val="tx1">
                    <a:lumMod val="75000"/>
                    <a:lumOff val="25000"/>
                  </a:schemeClr>
                </a:solidFill>
              </a:defRPr>
            </a:lvl4pPr>
            <a:lvl5pPr marL="1543050" indent="-171450">
              <a:buClr>
                <a:schemeClr val="tx2"/>
              </a:buClr>
              <a:buFont typeface="Wingdings" pitchFamily="2" charset="2"/>
              <a:buChar char="§"/>
              <a:defRPr>
                <a:solidFill>
                  <a:schemeClr val="tx1">
                    <a:lumMod val="75000"/>
                    <a:lumOff val="2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a:extLst>
              <a:ext uri="{FF2B5EF4-FFF2-40B4-BE49-F238E27FC236}">
                <a16:creationId xmlns:a16="http://schemas.microsoft.com/office/drawing/2014/main" id="{2DFB0EDA-E7BE-7C4A-AE3C-D93A89DAC8B4}"/>
              </a:ext>
            </a:extLst>
          </p:cNvPr>
          <p:cNvSpPr>
            <a:spLocks noGrp="1"/>
          </p:cNvSpPr>
          <p:nvPr>
            <p:ph type="body" sz="quarter" idx="10" hasCustomPrompt="1"/>
          </p:nvPr>
        </p:nvSpPr>
        <p:spPr>
          <a:xfrm>
            <a:off x="387626" y="586528"/>
            <a:ext cx="6773554" cy="378258"/>
          </a:xfrm>
          <a:prstGeom prst="rect">
            <a:avLst/>
          </a:prstGeom>
        </p:spPr>
        <p:txBody>
          <a:bodyPr/>
          <a:lstStyle>
            <a:lvl1pPr marL="0" indent="0">
              <a:buFontTx/>
              <a:buNone/>
              <a:defRPr sz="2800" b="0">
                <a:solidFill>
                  <a:schemeClr val="tx2"/>
                </a:solidFill>
                <a:latin typeface="Rockwell" panose="02060603020205020403" pitchFamily="18" charset="77"/>
              </a:defRPr>
            </a:lvl1pPr>
            <a:lvl2pPr marL="1600200" indent="-1143000">
              <a:tabLst/>
              <a:defRPr/>
            </a:lvl2pPr>
          </a:lstStyle>
          <a:p>
            <a:r>
              <a:rPr lang="en-US" dirty="0"/>
              <a:t>Headline copy here</a:t>
            </a:r>
          </a:p>
        </p:txBody>
      </p:sp>
    </p:spTree>
    <p:extLst>
      <p:ext uri="{BB962C8B-B14F-4D97-AF65-F5344CB8AC3E}">
        <p14:creationId xmlns:p14="http://schemas.microsoft.com/office/powerpoint/2010/main" val="2447203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39D5F59-E6F6-1E4B-A91C-0298B17EDAD6}"/>
              </a:ext>
            </a:extLst>
          </p:cNvPr>
          <p:cNvSpPr>
            <a:spLocks noGrp="1"/>
          </p:cNvSpPr>
          <p:nvPr>
            <p:ph type="pic" sz="quarter" idx="11"/>
          </p:nvPr>
        </p:nvSpPr>
        <p:spPr>
          <a:xfrm>
            <a:off x="5764213" y="0"/>
            <a:ext cx="3379787" cy="2881109"/>
          </a:xfrm>
          <a:prstGeom prst="rect">
            <a:avLst/>
          </a:prstGeom>
        </p:spPr>
        <p:txBody>
          <a:bodyPr/>
          <a:lstStyle>
            <a:lvl1pPr marL="0" indent="0">
              <a:buFontTx/>
              <a:buNone/>
              <a:defRPr/>
            </a:lvl1pPr>
          </a:lstStyle>
          <a:p>
            <a:endParaRPr lang="en-US" dirty="0"/>
          </a:p>
        </p:txBody>
      </p:sp>
      <p:sp>
        <p:nvSpPr>
          <p:cNvPr id="6" name="Picture Placeholder 2">
            <a:extLst>
              <a:ext uri="{FF2B5EF4-FFF2-40B4-BE49-F238E27FC236}">
                <a16:creationId xmlns:a16="http://schemas.microsoft.com/office/drawing/2014/main" id="{5DC49820-3F6F-CC4F-9180-754EE0201381}"/>
              </a:ext>
            </a:extLst>
          </p:cNvPr>
          <p:cNvSpPr>
            <a:spLocks noGrp="1"/>
          </p:cNvSpPr>
          <p:nvPr>
            <p:ph type="pic" sz="quarter" idx="12"/>
          </p:nvPr>
        </p:nvSpPr>
        <p:spPr>
          <a:xfrm>
            <a:off x="5764213" y="2882348"/>
            <a:ext cx="3379787" cy="2862470"/>
          </a:xfrm>
          <a:prstGeom prst="rect">
            <a:avLst/>
          </a:prstGeom>
        </p:spPr>
        <p:txBody>
          <a:bodyPr/>
          <a:lstStyle>
            <a:lvl1pPr marL="0" indent="0">
              <a:buFontTx/>
              <a:buNone/>
              <a:defRPr/>
            </a:lvl1pPr>
          </a:lstStyle>
          <a:p>
            <a:endParaRPr lang="en-US"/>
          </a:p>
        </p:txBody>
      </p:sp>
      <p:sp>
        <p:nvSpPr>
          <p:cNvPr id="10" name="Text Placeholder 6">
            <a:extLst>
              <a:ext uri="{FF2B5EF4-FFF2-40B4-BE49-F238E27FC236}">
                <a16:creationId xmlns:a16="http://schemas.microsoft.com/office/drawing/2014/main" id="{FB4FAFA8-9D99-FF49-A657-4CFD2328BAC1}"/>
              </a:ext>
            </a:extLst>
          </p:cNvPr>
          <p:cNvSpPr>
            <a:spLocks noGrp="1"/>
          </p:cNvSpPr>
          <p:nvPr>
            <p:ph type="body" sz="quarter" idx="14"/>
          </p:nvPr>
        </p:nvSpPr>
        <p:spPr>
          <a:xfrm>
            <a:off x="666405" y="1153008"/>
            <a:ext cx="3905596" cy="4454525"/>
          </a:xfrm>
          <a:prstGeom prst="rect">
            <a:avLst/>
          </a:prstGeom>
        </p:spPr>
        <p:txBody>
          <a:bodyPr/>
          <a:lstStyle>
            <a:lvl1pPr marL="171450" indent="-171450">
              <a:buClr>
                <a:schemeClr val="tx2"/>
              </a:buClr>
              <a:buFont typeface="Wingdings" pitchFamily="2" charset="2"/>
              <a:buChar char="§"/>
              <a:defRPr>
                <a:solidFill>
                  <a:schemeClr val="tx1">
                    <a:lumMod val="75000"/>
                    <a:lumOff val="25000"/>
                  </a:schemeClr>
                </a:solidFill>
              </a:defRPr>
            </a:lvl1pPr>
            <a:lvl2pPr marL="514350" indent="-171450">
              <a:buClr>
                <a:schemeClr val="tx2"/>
              </a:buClr>
              <a:buFont typeface="Wingdings" pitchFamily="2" charset="2"/>
              <a:buChar char="§"/>
              <a:defRPr>
                <a:solidFill>
                  <a:schemeClr val="tx1">
                    <a:lumMod val="75000"/>
                    <a:lumOff val="25000"/>
                  </a:schemeClr>
                </a:solidFill>
              </a:defRPr>
            </a:lvl2pPr>
            <a:lvl3pPr marL="857250" indent="-171450">
              <a:buClr>
                <a:schemeClr val="tx2"/>
              </a:buClr>
              <a:buFont typeface="Wingdings" pitchFamily="2" charset="2"/>
              <a:buChar char="§"/>
              <a:defRPr>
                <a:solidFill>
                  <a:schemeClr val="tx1">
                    <a:lumMod val="75000"/>
                    <a:lumOff val="25000"/>
                  </a:schemeClr>
                </a:solidFill>
              </a:defRPr>
            </a:lvl3pPr>
            <a:lvl4pPr marL="1200150" indent="-171450">
              <a:buClr>
                <a:schemeClr val="tx2"/>
              </a:buClr>
              <a:buFont typeface="Wingdings" pitchFamily="2" charset="2"/>
              <a:buChar char="§"/>
              <a:defRPr>
                <a:solidFill>
                  <a:schemeClr val="tx1">
                    <a:lumMod val="75000"/>
                    <a:lumOff val="25000"/>
                  </a:schemeClr>
                </a:solidFill>
              </a:defRPr>
            </a:lvl4pPr>
            <a:lvl5pPr marL="1543050" indent="-171450">
              <a:buClr>
                <a:schemeClr val="tx2"/>
              </a:buClr>
              <a:buFont typeface="Wingdings" pitchFamily="2" charset="2"/>
              <a:buChar char="§"/>
              <a:defRPr>
                <a:solidFill>
                  <a:schemeClr val="tx1">
                    <a:lumMod val="75000"/>
                    <a:lumOff val="2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a:extLst>
              <a:ext uri="{FF2B5EF4-FFF2-40B4-BE49-F238E27FC236}">
                <a16:creationId xmlns:a16="http://schemas.microsoft.com/office/drawing/2014/main" id="{73AAA99D-6DA5-E548-A27F-2E2222ED1C98}"/>
              </a:ext>
            </a:extLst>
          </p:cNvPr>
          <p:cNvSpPr>
            <a:spLocks noGrp="1"/>
          </p:cNvSpPr>
          <p:nvPr>
            <p:ph type="body" sz="quarter" idx="10" hasCustomPrompt="1"/>
          </p:nvPr>
        </p:nvSpPr>
        <p:spPr>
          <a:xfrm>
            <a:off x="387626" y="586528"/>
            <a:ext cx="6773554" cy="378258"/>
          </a:xfrm>
          <a:prstGeom prst="rect">
            <a:avLst/>
          </a:prstGeom>
        </p:spPr>
        <p:txBody>
          <a:bodyPr/>
          <a:lstStyle>
            <a:lvl1pPr marL="0" indent="0">
              <a:buFontTx/>
              <a:buNone/>
              <a:defRPr sz="2800" b="0">
                <a:solidFill>
                  <a:schemeClr val="tx2"/>
                </a:solidFill>
                <a:latin typeface="Rockwell" panose="02060603020205020403" pitchFamily="18" charset="77"/>
              </a:defRPr>
            </a:lvl1pPr>
            <a:lvl2pPr marL="1600200" indent="-1143000">
              <a:tabLst/>
              <a:defRPr/>
            </a:lvl2pPr>
          </a:lstStyle>
          <a:p>
            <a:r>
              <a:rPr lang="en-US" dirty="0"/>
              <a:t>Headline copy here</a:t>
            </a:r>
          </a:p>
        </p:txBody>
      </p:sp>
    </p:spTree>
    <p:extLst>
      <p:ext uri="{BB962C8B-B14F-4D97-AF65-F5344CB8AC3E}">
        <p14:creationId xmlns:p14="http://schemas.microsoft.com/office/powerpoint/2010/main" val="1958051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39D5F59-E6F6-1E4B-A91C-0298B17EDAD6}"/>
              </a:ext>
            </a:extLst>
          </p:cNvPr>
          <p:cNvSpPr>
            <a:spLocks noGrp="1"/>
          </p:cNvSpPr>
          <p:nvPr>
            <p:ph type="pic" sz="quarter" idx="11"/>
          </p:nvPr>
        </p:nvSpPr>
        <p:spPr>
          <a:xfrm>
            <a:off x="5764213" y="9938"/>
            <a:ext cx="3379787" cy="1920737"/>
          </a:xfrm>
          <a:prstGeom prst="rect">
            <a:avLst/>
          </a:prstGeom>
        </p:spPr>
        <p:txBody>
          <a:bodyPr/>
          <a:lstStyle>
            <a:lvl1pPr marL="0" indent="0">
              <a:buFontTx/>
              <a:buNone/>
              <a:defRPr/>
            </a:lvl1pPr>
          </a:lstStyle>
          <a:p>
            <a:endParaRPr lang="en-US"/>
          </a:p>
        </p:txBody>
      </p:sp>
      <p:sp>
        <p:nvSpPr>
          <p:cNvPr id="6" name="Picture Placeholder 2">
            <a:extLst>
              <a:ext uri="{FF2B5EF4-FFF2-40B4-BE49-F238E27FC236}">
                <a16:creationId xmlns:a16="http://schemas.microsoft.com/office/drawing/2014/main" id="{5DC49820-3F6F-CC4F-9180-754EE0201381}"/>
              </a:ext>
            </a:extLst>
          </p:cNvPr>
          <p:cNvSpPr>
            <a:spLocks noGrp="1"/>
          </p:cNvSpPr>
          <p:nvPr>
            <p:ph type="pic" sz="quarter" idx="12"/>
          </p:nvPr>
        </p:nvSpPr>
        <p:spPr>
          <a:xfrm>
            <a:off x="5764213" y="1907070"/>
            <a:ext cx="3379787" cy="1920737"/>
          </a:xfrm>
          <a:prstGeom prst="rect">
            <a:avLst/>
          </a:prstGeom>
        </p:spPr>
        <p:txBody>
          <a:bodyPr/>
          <a:lstStyle>
            <a:lvl1pPr marL="0" indent="0">
              <a:buFontTx/>
              <a:buNone/>
              <a:defRPr/>
            </a:lvl1pPr>
          </a:lstStyle>
          <a:p>
            <a:endParaRPr lang="en-US"/>
          </a:p>
        </p:txBody>
      </p:sp>
      <p:sp>
        <p:nvSpPr>
          <p:cNvPr id="7" name="Picture Placeholder 2">
            <a:extLst>
              <a:ext uri="{FF2B5EF4-FFF2-40B4-BE49-F238E27FC236}">
                <a16:creationId xmlns:a16="http://schemas.microsoft.com/office/drawing/2014/main" id="{72121A62-A8BE-AD44-9480-57F24405AA59}"/>
              </a:ext>
            </a:extLst>
          </p:cNvPr>
          <p:cNvSpPr>
            <a:spLocks noGrp="1"/>
          </p:cNvSpPr>
          <p:nvPr>
            <p:ph type="pic" sz="quarter" idx="13"/>
          </p:nvPr>
        </p:nvSpPr>
        <p:spPr>
          <a:xfrm>
            <a:off x="5764213" y="3814140"/>
            <a:ext cx="3379787" cy="1920737"/>
          </a:xfrm>
          <a:prstGeom prst="rect">
            <a:avLst/>
          </a:prstGeom>
        </p:spPr>
        <p:txBody>
          <a:bodyPr/>
          <a:lstStyle>
            <a:lvl1pPr marL="0" indent="0">
              <a:buFontTx/>
              <a:buNone/>
              <a:defRPr/>
            </a:lvl1pPr>
          </a:lstStyle>
          <a:p>
            <a:endParaRPr lang="en-US"/>
          </a:p>
        </p:txBody>
      </p:sp>
      <p:sp>
        <p:nvSpPr>
          <p:cNvPr id="11" name="Text Placeholder 6">
            <a:extLst>
              <a:ext uri="{FF2B5EF4-FFF2-40B4-BE49-F238E27FC236}">
                <a16:creationId xmlns:a16="http://schemas.microsoft.com/office/drawing/2014/main" id="{1D5BBA93-49D9-0D46-9CED-2435954B0AE3}"/>
              </a:ext>
            </a:extLst>
          </p:cNvPr>
          <p:cNvSpPr>
            <a:spLocks noGrp="1"/>
          </p:cNvSpPr>
          <p:nvPr>
            <p:ph type="body" sz="quarter" idx="14"/>
          </p:nvPr>
        </p:nvSpPr>
        <p:spPr>
          <a:xfrm>
            <a:off x="666405" y="1153008"/>
            <a:ext cx="3905596" cy="4454525"/>
          </a:xfrm>
          <a:prstGeom prst="rect">
            <a:avLst/>
          </a:prstGeom>
        </p:spPr>
        <p:txBody>
          <a:bodyPr/>
          <a:lstStyle>
            <a:lvl1pPr marL="171450" indent="-171450">
              <a:buClr>
                <a:schemeClr val="tx2"/>
              </a:buClr>
              <a:buFont typeface="Wingdings" pitchFamily="2" charset="2"/>
              <a:buChar char="§"/>
              <a:defRPr>
                <a:solidFill>
                  <a:schemeClr val="tx1">
                    <a:lumMod val="75000"/>
                    <a:lumOff val="25000"/>
                  </a:schemeClr>
                </a:solidFill>
              </a:defRPr>
            </a:lvl1pPr>
            <a:lvl2pPr marL="514350" indent="-171450">
              <a:buClr>
                <a:schemeClr val="tx2"/>
              </a:buClr>
              <a:buFont typeface="Wingdings" pitchFamily="2" charset="2"/>
              <a:buChar char="§"/>
              <a:defRPr>
                <a:solidFill>
                  <a:schemeClr val="tx1">
                    <a:lumMod val="75000"/>
                    <a:lumOff val="25000"/>
                  </a:schemeClr>
                </a:solidFill>
              </a:defRPr>
            </a:lvl2pPr>
            <a:lvl3pPr marL="857250" indent="-171450">
              <a:buClr>
                <a:schemeClr val="tx2"/>
              </a:buClr>
              <a:buFont typeface="Wingdings" pitchFamily="2" charset="2"/>
              <a:buChar char="§"/>
              <a:defRPr>
                <a:solidFill>
                  <a:schemeClr val="tx1">
                    <a:lumMod val="75000"/>
                    <a:lumOff val="25000"/>
                  </a:schemeClr>
                </a:solidFill>
              </a:defRPr>
            </a:lvl3pPr>
            <a:lvl4pPr marL="1200150" indent="-171450">
              <a:buClr>
                <a:schemeClr val="tx2"/>
              </a:buClr>
              <a:buFont typeface="Wingdings" pitchFamily="2" charset="2"/>
              <a:buChar char="§"/>
              <a:defRPr>
                <a:solidFill>
                  <a:schemeClr val="tx1">
                    <a:lumMod val="75000"/>
                    <a:lumOff val="25000"/>
                  </a:schemeClr>
                </a:solidFill>
              </a:defRPr>
            </a:lvl4pPr>
            <a:lvl5pPr marL="1543050" indent="-171450">
              <a:buClr>
                <a:schemeClr val="tx2"/>
              </a:buClr>
              <a:buFont typeface="Wingdings" pitchFamily="2" charset="2"/>
              <a:buChar char="§"/>
              <a:defRPr>
                <a:solidFill>
                  <a:schemeClr val="tx1">
                    <a:lumMod val="75000"/>
                    <a:lumOff val="2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a:extLst>
              <a:ext uri="{FF2B5EF4-FFF2-40B4-BE49-F238E27FC236}">
                <a16:creationId xmlns:a16="http://schemas.microsoft.com/office/drawing/2014/main" id="{B111B91D-7E25-B045-9D99-BC24005DF685}"/>
              </a:ext>
            </a:extLst>
          </p:cNvPr>
          <p:cNvSpPr>
            <a:spLocks noGrp="1"/>
          </p:cNvSpPr>
          <p:nvPr>
            <p:ph type="body" sz="quarter" idx="10" hasCustomPrompt="1"/>
          </p:nvPr>
        </p:nvSpPr>
        <p:spPr>
          <a:xfrm>
            <a:off x="387626" y="586528"/>
            <a:ext cx="6773554" cy="378258"/>
          </a:xfrm>
          <a:prstGeom prst="rect">
            <a:avLst/>
          </a:prstGeom>
        </p:spPr>
        <p:txBody>
          <a:bodyPr/>
          <a:lstStyle>
            <a:lvl1pPr marL="0" indent="0">
              <a:buFontTx/>
              <a:buNone/>
              <a:defRPr sz="2800" b="0">
                <a:solidFill>
                  <a:schemeClr val="tx2"/>
                </a:solidFill>
                <a:latin typeface="Rockwell" panose="02060603020205020403" pitchFamily="18" charset="77"/>
              </a:defRPr>
            </a:lvl1pPr>
            <a:lvl2pPr marL="1600200" indent="-1143000">
              <a:tabLst/>
              <a:defRPr/>
            </a:lvl2pPr>
          </a:lstStyle>
          <a:p>
            <a:r>
              <a:rPr lang="en-US" dirty="0"/>
              <a:t>Headline copy here</a:t>
            </a:r>
          </a:p>
        </p:txBody>
      </p:sp>
    </p:spTree>
    <p:extLst>
      <p:ext uri="{BB962C8B-B14F-4D97-AF65-F5344CB8AC3E}">
        <p14:creationId xmlns:p14="http://schemas.microsoft.com/office/powerpoint/2010/main" val="2420127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346364" y="1277471"/>
            <a:ext cx="2715491" cy="3045759"/>
          </a:xfrm>
          <a:custGeom>
            <a:avLst/>
            <a:gdLst/>
            <a:ahLst/>
            <a:cxnLst/>
            <a:rect l="l" t="t" r="r" b="b"/>
            <a:pathLst>
              <a:path w="2987040" h="3451860">
                <a:moveTo>
                  <a:pt x="2834640" y="0"/>
                </a:moveTo>
                <a:lnTo>
                  <a:pt x="152400" y="0"/>
                </a:lnTo>
                <a:lnTo>
                  <a:pt x="104231" y="7769"/>
                </a:lnTo>
                <a:lnTo>
                  <a:pt x="62396" y="29405"/>
                </a:lnTo>
                <a:lnTo>
                  <a:pt x="29405" y="62396"/>
                </a:lnTo>
                <a:lnTo>
                  <a:pt x="7769" y="104231"/>
                </a:lnTo>
                <a:lnTo>
                  <a:pt x="0" y="152400"/>
                </a:lnTo>
                <a:lnTo>
                  <a:pt x="0" y="3299079"/>
                </a:lnTo>
                <a:lnTo>
                  <a:pt x="7769" y="3347247"/>
                </a:lnTo>
                <a:lnTo>
                  <a:pt x="29405" y="3389082"/>
                </a:lnTo>
                <a:lnTo>
                  <a:pt x="62396" y="3422073"/>
                </a:lnTo>
                <a:lnTo>
                  <a:pt x="104231" y="3443709"/>
                </a:lnTo>
                <a:lnTo>
                  <a:pt x="152400" y="3451479"/>
                </a:lnTo>
                <a:lnTo>
                  <a:pt x="2834640" y="3451479"/>
                </a:lnTo>
                <a:lnTo>
                  <a:pt x="2882808" y="3443709"/>
                </a:lnTo>
                <a:lnTo>
                  <a:pt x="2924643" y="3422073"/>
                </a:lnTo>
                <a:lnTo>
                  <a:pt x="2957634" y="3389082"/>
                </a:lnTo>
                <a:lnTo>
                  <a:pt x="2979270" y="3347247"/>
                </a:lnTo>
                <a:lnTo>
                  <a:pt x="2987040" y="3299079"/>
                </a:lnTo>
                <a:lnTo>
                  <a:pt x="2987040" y="152400"/>
                </a:lnTo>
                <a:lnTo>
                  <a:pt x="2979270" y="104231"/>
                </a:lnTo>
                <a:lnTo>
                  <a:pt x="2957634" y="62396"/>
                </a:lnTo>
                <a:lnTo>
                  <a:pt x="2924643" y="29405"/>
                </a:lnTo>
                <a:lnTo>
                  <a:pt x="2882808" y="7769"/>
                </a:lnTo>
                <a:lnTo>
                  <a:pt x="2834640" y="0"/>
                </a:lnTo>
                <a:close/>
              </a:path>
            </a:pathLst>
          </a:custGeom>
          <a:solidFill>
            <a:srgbClr val="B6CCD6"/>
          </a:solidFill>
        </p:spPr>
        <p:txBody>
          <a:bodyPr wrap="square" lIns="0" tIns="0" rIns="0" bIns="0" rtlCol="0"/>
          <a:lstStyle/>
          <a:p>
            <a:endParaRPr sz="1588"/>
          </a:p>
        </p:txBody>
      </p:sp>
      <p:sp>
        <p:nvSpPr>
          <p:cNvPr id="2" name="Holder 2"/>
          <p:cNvSpPr>
            <a:spLocks noGrp="1"/>
          </p:cNvSpPr>
          <p:nvPr>
            <p:ph type="title"/>
          </p:nvPr>
        </p:nvSpPr>
        <p:spPr/>
        <p:txBody>
          <a:bodyPr lIns="0" tIns="0" rIns="0" bIns="0"/>
          <a:lstStyle>
            <a:lvl1pPr>
              <a:defRPr sz="1941" b="0" i="0">
                <a:solidFill>
                  <a:schemeClr val="bg1"/>
                </a:solidFill>
                <a:latin typeface="Arial Narrow"/>
                <a:cs typeface="Arial Narrow"/>
              </a:defRPr>
            </a:lvl1pPr>
          </a:lstStyle>
          <a:p>
            <a:endParaRPr/>
          </a:p>
        </p:txBody>
      </p:sp>
      <p:sp>
        <p:nvSpPr>
          <p:cNvPr id="3" name="Holder 3"/>
          <p:cNvSpPr>
            <a:spLocks noGrp="1"/>
          </p:cNvSpPr>
          <p:nvPr>
            <p:ph sz="half" idx="2"/>
          </p:nvPr>
        </p:nvSpPr>
        <p:spPr>
          <a:xfrm>
            <a:off x="457200" y="1577340"/>
            <a:ext cx="3977640" cy="29084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29084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529" b="0" i="0">
                <a:solidFill>
                  <a:srgbClr val="2A2A2A"/>
                </a:solidFill>
                <a:latin typeface="Calibri"/>
                <a:cs typeface="Calibri"/>
              </a:defRPr>
            </a:lvl1pPr>
          </a:lstStyle>
          <a:p>
            <a:pPr marL="11206">
              <a:spcBef>
                <a:spcPts val="115"/>
              </a:spcBef>
            </a:pPr>
            <a:r>
              <a:rPr lang="en-US" spc="-49"/>
              <a:t>AUGUST</a:t>
            </a:r>
            <a:r>
              <a:rPr lang="en-US"/>
              <a:t> 2023</a:t>
            </a:r>
            <a:r>
              <a:rPr lang="en-US" spc="4"/>
              <a:t> </a:t>
            </a:r>
            <a:r>
              <a:rPr lang="en-US"/>
              <a:t>| </a:t>
            </a:r>
            <a:r>
              <a:rPr lang="en-US" spc="-31"/>
              <a:t>REV</a:t>
            </a:r>
            <a:r>
              <a:rPr lang="en-US" spc="4"/>
              <a:t> </a:t>
            </a:r>
            <a:r>
              <a:rPr lang="en-US"/>
              <a:t>05-</a:t>
            </a:r>
            <a:r>
              <a:rPr lang="en-US" spc="-22"/>
              <a:t>24</a:t>
            </a:r>
            <a:endParaRPr lang="en-US" spc="-22"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9/12/2024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590491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302690" y="1138913"/>
            <a:ext cx="1289627" cy="5521699"/>
          </a:xfrm>
          <a:custGeom>
            <a:avLst/>
            <a:gdLst/>
            <a:ahLst/>
            <a:cxnLst/>
            <a:rect l="l" t="t" r="r" b="b"/>
            <a:pathLst>
              <a:path w="1418589" h="6257925">
                <a:moveTo>
                  <a:pt x="1283093" y="0"/>
                </a:moveTo>
                <a:lnTo>
                  <a:pt x="135153" y="0"/>
                </a:lnTo>
                <a:lnTo>
                  <a:pt x="92436" y="6890"/>
                </a:lnTo>
                <a:lnTo>
                  <a:pt x="55335" y="26078"/>
                </a:lnTo>
                <a:lnTo>
                  <a:pt x="26078" y="55335"/>
                </a:lnTo>
                <a:lnTo>
                  <a:pt x="6890" y="92436"/>
                </a:lnTo>
                <a:lnTo>
                  <a:pt x="0" y="135153"/>
                </a:lnTo>
                <a:lnTo>
                  <a:pt x="0" y="6122492"/>
                </a:lnTo>
                <a:lnTo>
                  <a:pt x="6890" y="6165213"/>
                </a:lnTo>
                <a:lnTo>
                  <a:pt x="26078" y="6202315"/>
                </a:lnTo>
                <a:lnTo>
                  <a:pt x="55335" y="6231570"/>
                </a:lnTo>
                <a:lnTo>
                  <a:pt x="92436" y="6250756"/>
                </a:lnTo>
                <a:lnTo>
                  <a:pt x="135153" y="6257645"/>
                </a:lnTo>
                <a:lnTo>
                  <a:pt x="1283093" y="6257645"/>
                </a:lnTo>
                <a:lnTo>
                  <a:pt x="1325810" y="6250756"/>
                </a:lnTo>
                <a:lnTo>
                  <a:pt x="1362911" y="6231570"/>
                </a:lnTo>
                <a:lnTo>
                  <a:pt x="1392168" y="6202315"/>
                </a:lnTo>
                <a:lnTo>
                  <a:pt x="1411356" y="6165213"/>
                </a:lnTo>
                <a:lnTo>
                  <a:pt x="1418247" y="6122492"/>
                </a:lnTo>
                <a:lnTo>
                  <a:pt x="1418247" y="135153"/>
                </a:lnTo>
                <a:lnTo>
                  <a:pt x="1411356" y="92436"/>
                </a:lnTo>
                <a:lnTo>
                  <a:pt x="1392168" y="55335"/>
                </a:lnTo>
                <a:lnTo>
                  <a:pt x="1362911" y="26078"/>
                </a:lnTo>
                <a:lnTo>
                  <a:pt x="1325810" y="6890"/>
                </a:lnTo>
                <a:lnTo>
                  <a:pt x="1283093" y="0"/>
                </a:lnTo>
                <a:close/>
              </a:path>
            </a:pathLst>
          </a:custGeom>
          <a:solidFill>
            <a:srgbClr val="CFAAB9"/>
          </a:solidFill>
        </p:spPr>
        <p:txBody>
          <a:bodyPr wrap="square" lIns="0" tIns="0" rIns="0" bIns="0" rtlCol="0"/>
          <a:lstStyle/>
          <a:p>
            <a:endParaRPr sz="1588"/>
          </a:p>
        </p:txBody>
      </p:sp>
      <p:sp>
        <p:nvSpPr>
          <p:cNvPr id="17" name="bg object 17"/>
          <p:cNvSpPr/>
          <p:nvPr/>
        </p:nvSpPr>
        <p:spPr>
          <a:xfrm>
            <a:off x="1766582" y="1138913"/>
            <a:ext cx="1289627" cy="5521699"/>
          </a:xfrm>
          <a:custGeom>
            <a:avLst/>
            <a:gdLst/>
            <a:ahLst/>
            <a:cxnLst/>
            <a:rect l="l" t="t" r="r" b="b"/>
            <a:pathLst>
              <a:path w="1418589" h="6257925">
                <a:moveTo>
                  <a:pt x="1284122" y="0"/>
                </a:moveTo>
                <a:lnTo>
                  <a:pt x="134124" y="0"/>
                </a:lnTo>
                <a:lnTo>
                  <a:pt x="91729" y="6838"/>
                </a:lnTo>
                <a:lnTo>
                  <a:pt x="54910" y="25880"/>
                </a:lnTo>
                <a:lnTo>
                  <a:pt x="25877" y="54916"/>
                </a:lnTo>
                <a:lnTo>
                  <a:pt x="6837" y="91734"/>
                </a:lnTo>
                <a:lnTo>
                  <a:pt x="0" y="134124"/>
                </a:lnTo>
                <a:lnTo>
                  <a:pt x="0" y="6123520"/>
                </a:lnTo>
                <a:lnTo>
                  <a:pt x="6837" y="6165916"/>
                </a:lnTo>
                <a:lnTo>
                  <a:pt x="25877" y="6202734"/>
                </a:lnTo>
                <a:lnTo>
                  <a:pt x="54910" y="6231768"/>
                </a:lnTo>
                <a:lnTo>
                  <a:pt x="91729" y="6250808"/>
                </a:lnTo>
                <a:lnTo>
                  <a:pt x="134124" y="6257645"/>
                </a:lnTo>
                <a:lnTo>
                  <a:pt x="1284122" y="6257645"/>
                </a:lnTo>
                <a:lnTo>
                  <a:pt x="1326517" y="6250808"/>
                </a:lnTo>
                <a:lnTo>
                  <a:pt x="1363336" y="6231768"/>
                </a:lnTo>
                <a:lnTo>
                  <a:pt x="1392369" y="6202734"/>
                </a:lnTo>
                <a:lnTo>
                  <a:pt x="1411409" y="6165916"/>
                </a:lnTo>
                <a:lnTo>
                  <a:pt x="1418247" y="6123520"/>
                </a:lnTo>
                <a:lnTo>
                  <a:pt x="1418247" y="134124"/>
                </a:lnTo>
                <a:lnTo>
                  <a:pt x="1411409" y="91734"/>
                </a:lnTo>
                <a:lnTo>
                  <a:pt x="1392369" y="54916"/>
                </a:lnTo>
                <a:lnTo>
                  <a:pt x="1363336" y="25880"/>
                </a:lnTo>
                <a:lnTo>
                  <a:pt x="1326517" y="6838"/>
                </a:lnTo>
                <a:lnTo>
                  <a:pt x="1284122" y="0"/>
                </a:lnTo>
                <a:close/>
              </a:path>
            </a:pathLst>
          </a:custGeom>
          <a:solidFill>
            <a:srgbClr val="D0D3AB"/>
          </a:solidFill>
        </p:spPr>
        <p:txBody>
          <a:bodyPr wrap="square" lIns="0" tIns="0" rIns="0" bIns="0" rtlCol="0"/>
          <a:lstStyle/>
          <a:p>
            <a:endParaRPr sz="1588"/>
          </a:p>
        </p:txBody>
      </p:sp>
      <p:sp>
        <p:nvSpPr>
          <p:cNvPr id="18" name="bg object 18"/>
          <p:cNvSpPr/>
          <p:nvPr/>
        </p:nvSpPr>
        <p:spPr>
          <a:xfrm>
            <a:off x="3219821" y="1138913"/>
            <a:ext cx="2731077" cy="5521699"/>
          </a:xfrm>
          <a:custGeom>
            <a:avLst/>
            <a:gdLst/>
            <a:ahLst/>
            <a:cxnLst/>
            <a:rect l="l" t="t" r="r" b="b"/>
            <a:pathLst>
              <a:path w="3004184" h="6257925">
                <a:moveTo>
                  <a:pt x="2862732" y="0"/>
                </a:moveTo>
                <a:lnTo>
                  <a:pt x="141376" y="0"/>
                </a:lnTo>
                <a:lnTo>
                  <a:pt x="96690" y="7207"/>
                </a:lnTo>
                <a:lnTo>
                  <a:pt x="57881" y="27277"/>
                </a:lnTo>
                <a:lnTo>
                  <a:pt x="27277" y="57881"/>
                </a:lnTo>
                <a:lnTo>
                  <a:pt x="7207" y="96690"/>
                </a:lnTo>
                <a:lnTo>
                  <a:pt x="0" y="141376"/>
                </a:lnTo>
                <a:lnTo>
                  <a:pt x="0" y="6116269"/>
                </a:lnTo>
                <a:lnTo>
                  <a:pt x="7207" y="6160954"/>
                </a:lnTo>
                <a:lnTo>
                  <a:pt x="27277" y="6199764"/>
                </a:lnTo>
                <a:lnTo>
                  <a:pt x="57881" y="6230368"/>
                </a:lnTo>
                <a:lnTo>
                  <a:pt x="96690" y="6250438"/>
                </a:lnTo>
                <a:lnTo>
                  <a:pt x="141376" y="6257645"/>
                </a:lnTo>
                <a:lnTo>
                  <a:pt x="2862732" y="6257645"/>
                </a:lnTo>
                <a:lnTo>
                  <a:pt x="2907418" y="6250438"/>
                </a:lnTo>
                <a:lnTo>
                  <a:pt x="2946227" y="6230368"/>
                </a:lnTo>
                <a:lnTo>
                  <a:pt x="2976831" y="6199764"/>
                </a:lnTo>
                <a:lnTo>
                  <a:pt x="2996901" y="6160954"/>
                </a:lnTo>
                <a:lnTo>
                  <a:pt x="3004108" y="6116269"/>
                </a:lnTo>
                <a:lnTo>
                  <a:pt x="3004108" y="141376"/>
                </a:lnTo>
                <a:lnTo>
                  <a:pt x="2996901" y="96690"/>
                </a:lnTo>
                <a:lnTo>
                  <a:pt x="2976831" y="57881"/>
                </a:lnTo>
                <a:lnTo>
                  <a:pt x="2946227" y="27277"/>
                </a:lnTo>
                <a:lnTo>
                  <a:pt x="2907418" y="7207"/>
                </a:lnTo>
                <a:lnTo>
                  <a:pt x="2862732" y="0"/>
                </a:lnTo>
                <a:close/>
              </a:path>
            </a:pathLst>
          </a:custGeom>
          <a:solidFill>
            <a:srgbClr val="E0C57F"/>
          </a:solidFill>
        </p:spPr>
        <p:txBody>
          <a:bodyPr wrap="square" lIns="0" tIns="0" rIns="0" bIns="0" rtlCol="0"/>
          <a:lstStyle/>
          <a:p>
            <a:endParaRPr sz="1588"/>
          </a:p>
        </p:txBody>
      </p:sp>
      <p:sp>
        <p:nvSpPr>
          <p:cNvPr id="19" name="bg object 19"/>
          <p:cNvSpPr/>
          <p:nvPr/>
        </p:nvSpPr>
        <p:spPr>
          <a:xfrm>
            <a:off x="6111748" y="1138913"/>
            <a:ext cx="1289627" cy="5521699"/>
          </a:xfrm>
          <a:custGeom>
            <a:avLst/>
            <a:gdLst/>
            <a:ahLst/>
            <a:cxnLst/>
            <a:rect l="l" t="t" r="r" b="b"/>
            <a:pathLst>
              <a:path w="1418590" h="6257925">
                <a:moveTo>
                  <a:pt x="1279055" y="0"/>
                </a:moveTo>
                <a:lnTo>
                  <a:pt x="139191" y="0"/>
                </a:lnTo>
                <a:lnTo>
                  <a:pt x="95196" y="7096"/>
                </a:lnTo>
                <a:lnTo>
                  <a:pt x="56987" y="26856"/>
                </a:lnTo>
                <a:lnTo>
                  <a:pt x="26856" y="56987"/>
                </a:lnTo>
                <a:lnTo>
                  <a:pt x="7096" y="95196"/>
                </a:lnTo>
                <a:lnTo>
                  <a:pt x="0" y="139192"/>
                </a:lnTo>
                <a:lnTo>
                  <a:pt x="0" y="6118453"/>
                </a:lnTo>
                <a:lnTo>
                  <a:pt x="7096" y="6162448"/>
                </a:lnTo>
                <a:lnTo>
                  <a:pt x="26856" y="6200658"/>
                </a:lnTo>
                <a:lnTo>
                  <a:pt x="56987" y="6230789"/>
                </a:lnTo>
                <a:lnTo>
                  <a:pt x="95196" y="6250549"/>
                </a:lnTo>
                <a:lnTo>
                  <a:pt x="139191" y="6257645"/>
                </a:lnTo>
                <a:lnTo>
                  <a:pt x="1279055" y="6257645"/>
                </a:lnTo>
                <a:lnTo>
                  <a:pt x="1323050" y="6250549"/>
                </a:lnTo>
                <a:lnTo>
                  <a:pt x="1361259" y="6230789"/>
                </a:lnTo>
                <a:lnTo>
                  <a:pt x="1391390" y="6200658"/>
                </a:lnTo>
                <a:lnTo>
                  <a:pt x="1411150" y="6162448"/>
                </a:lnTo>
                <a:lnTo>
                  <a:pt x="1418247" y="6118453"/>
                </a:lnTo>
                <a:lnTo>
                  <a:pt x="1418247" y="139192"/>
                </a:lnTo>
                <a:lnTo>
                  <a:pt x="1411150" y="95196"/>
                </a:lnTo>
                <a:lnTo>
                  <a:pt x="1391390" y="56987"/>
                </a:lnTo>
                <a:lnTo>
                  <a:pt x="1361259" y="26856"/>
                </a:lnTo>
                <a:lnTo>
                  <a:pt x="1323050" y="7096"/>
                </a:lnTo>
                <a:lnTo>
                  <a:pt x="1279055" y="0"/>
                </a:lnTo>
                <a:close/>
              </a:path>
            </a:pathLst>
          </a:custGeom>
          <a:solidFill>
            <a:srgbClr val="BEB2C3"/>
          </a:solidFill>
        </p:spPr>
        <p:txBody>
          <a:bodyPr wrap="square" lIns="0" tIns="0" rIns="0" bIns="0" rtlCol="0"/>
          <a:lstStyle/>
          <a:p>
            <a:endParaRPr sz="1588"/>
          </a:p>
        </p:txBody>
      </p:sp>
      <p:sp>
        <p:nvSpPr>
          <p:cNvPr id="20" name="bg object 20"/>
          <p:cNvSpPr/>
          <p:nvPr/>
        </p:nvSpPr>
        <p:spPr>
          <a:xfrm>
            <a:off x="7552006" y="1138913"/>
            <a:ext cx="1289627" cy="5521699"/>
          </a:xfrm>
          <a:custGeom>
            <a:avLst/>
            <a:gdLst/>
            <a:ahLst/>
            <a:cxnLst/>
            <a:rect l="l" t="t" r="r" b="b"/>
            <a:pathLst>
              <a:path w="1418590" h="6257925">
                <a:moveTo>
                  <a:pt x="1276680" y="0"/>
                </a:moveTo>
                <a:lnTo>
                  <a:pt x="141554" y="0"/>
                </a:lnTo>
                <a:lnTo>
                  <a:pt x="96810" y="7217"/>
                </a:lnTo>
                <a:lnTo>
                  <a:pt x="57952" y="27315"/>
                </a:lnTo>
                <a:lnTo>
                  <a:pt x="27310" y="57961"/>
                </a:lnTo>
                <a:lnTo>
                  <a:pt x="7216" y="96822"/>
                </a:lnTo>
                <a:lnTo>
                  <a:pt x="0" y="141566"/>
                </a:lnTo>
                <a:lnTo>
                  <a:pt x="0" y="6116091"/>
                </a:lnTo>
                <a:lnTo>
                  <a:pt x="7216" y="6160834"/>
                </a:lnTo>
                <a:lnTo>
                  <a:pt x="27310" y="6199692"/>
                </a:lnTo>
                <a:lnTo>
                  <a:pt x="57952" y="6230334"/>
                </a:lnTo>
                <a:lnTo>
                  <a:pt x="96810" y="6250429"/>
                </a:lnTo>
                <a:lnTo>
                  <a:pt x="141554" y="6257645"/>
                </a:lnTo>
                <a:lnTo>
                  <a:pt x="1276680" y="6257645"/>
                </a:lnTo>
                <a:lnTo>
                  <a:pt x="1321423" y="6250429"/>
                </a:lnTo>
                <a:lnTo>
                  <a:pt x="1360281" y="6230334"/>
                </a:lnTo>
                <a:lnTo>
                  <a:pt x="1390923" y="6199692"/>
                </a:lnTo>
                <a:lnTo>
                  <a:pt x="1411018" y="6160834"/>
                </a:lnTo>
                <a:lnTo>
                  <a:pt x="1418234" y="6116091"/>
                </a:lnTo>
                <a:lnTo>
                  <a:pt x="1418234" y="141566"/>
                </a:lnTo>
                <a:lnTo>
                  <a:pt x="1411018" y="96822"/>
                </a:lnTo>
                <a:lnTo>
                  <a:pt x="1390923" y="57961"/>
                </a:lnTo>
                <a:lnTo>
                  <a:pt x="1360281" y="27315"/>
                </a:lnTo>
                <a:lnTo>
                  <a:pt x="1321423" y="7217"/>
                </a:lnTo>
                <a:lnTo>
                  <a:pt x="1276680" y="0"/>
                </a:lnTo>
                <a:close/>
              </a:path>
            </a:pathLst>
          </a:custGeom>
          <a:solidFill>
            <a:srgbClr val="A2C2CC"/>
          </a:solidFill>
        </p:spPr>
        <p:txBody>
          <a:bodyPr wrap="square" lIns="0" tIns="0" rIns="0" bIns="0" rtlCol="0"/>
          <a:lstStyle/>
          <a:p>
            <a:endParaRPr sz="1588"/>
          </a:p>
        </p:txBody>
      </p:sp>
      <p:sp>
        <p:nvSpPr>
          <p:cNvPr id="2" name="Holder 2"/>
          <p:cNvSpPr>
            <a:spLocks noGrp="1"/>
          </p:cNvSpPr>
          <p:nvPr>
            <p:ph type="title"/>
          </p:nvPr>
        </p:nvSpPr>
        <p:spPr/>
        <p:txBody>
          <a:bodyPr lIns="0" tIns="0" rIns="0" bIns="0"/>
          <a:lstStyle>
            <a:lvl1pPr>
              <a:defRPr sz="1941" b="0" i="0">
                <a:solidFill>
                  <a:schemeClr val="bg1"/>
                </a:solidFill>
                <a:latin typeface="Arial Narrow"/>
                <a:cs typeface="Arial Narrow"/>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defRPr sz="529" b="0" i="0">
                <a:solidFill>
                  <a:srgbClr val="2A2A2A"/>
                </a:solidFill>
                <a:latin typeface="Calibri"/>
                <a:cs typeface="Calibri"/>
              </a:defRPr>
            </a:lvl1pPr>
          </a:lstStyle>
          <a:p>
            <a:pPr marL="11206">
              <a:spcBef>
                <a:spcPts val="115"/>
              </a:spcBef>
            </a:pPr>
            <a:r>
              <a:rPr lang="en-US" spc="-49"/>
              <a:t>AUGUST</a:t>
            </a:r>
            <a:r>
              <a:rPr lang="en-US"/>
              <a:t> 2023</a:t>
            </a:r>
            <a:r>
              <a:rPr lang="en-US" spc="4"/>
              <a:t> </a:t>
            </a:r>
            <a:r>
              <a:rPr lang="en-US"/>
              <a:t>| </a:t>
            </a:r>
            <a:r>
              <a:rPr lang="en-US" spc="-31"/>
              <a:t>REV</a:t>
            </a:r>
            <a:r>
              <a:rPr lang="en-US" spc="4"/>
              <a:t> </a:t>
            </a:r>
            <a:r>
              <a:rPr lang="en-US"/>
              <a:t>05-</a:t>
            </a:r>
            <a:r>
              <a:rPr lang="en-US" spc="-22"/>
              <a:t>24</a:t>
            </a:r>
            <a:endParaRPr lang="en-US" spc="-22"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9/12/2024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161154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image" Target="../media/image3.jp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5.jpg"/><Relationship Id="rId5" Type="http://schemas.openxmlformats.org/officeDocument/2006/relationships/theme" Target="../theme/theme3.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4087532"/>
      </p:ext>
    </p:extLst>
  </p:cSld>
  <p:clrMap bg1="lt1" tx1="dk1" bg2="lt2" tx2="dk2" accent1="accent1" accent2="accent2" accent3="accent3" accent4="accent4" accent5="accent5" accent6="accent6" hlink="hlink" folHlink="folHlink"/>
  <p:sldLayoutIdLst>
    <p:sldLayoutId id="2147483683" r:id="rId1"/>
    <p:sldLayoutId id="2147483700" r:id="rId2"/>
    <p:sldLayoutId id="2147483687"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41641416"/>
      </p:ext>
    </p:extLst>
  </p:cSld>
  <p:clrMap bg1="lt1" tx1="dk1" bg2="lt2" tx2="dk2" accent1="accent1" accent2="accent2" accent3="accent3" accent4="accent4" accent5="accent5" accent6="accent6" hlink="hlink" folHlink="folHlink"/>
  <p:sldLayoutIdLst>
    <p:sldLayoutId id="2147483680" r:id="rId1"/>
    <p:sldLayoutId id="2147483689" r:id="rId2"/>
    <p:sldLayoutId id="2147483694" r:id="rId3"/>
    <p:sldLayoutId id="2147483693" r:id="rId4"/>
    <p:sldLayoutId id="2147483701" r:id="rId5"/>
    <p:sldLayoutId id="2147483702" r:id="rId6"/>
    <p:sldLayoutId id="2147483703" r:id="rId7"/>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288" userDrawn="1">
          <p15:clr>
            <a:srgbClr val="F26B43"/>
          </p15:clr>
        </p15:guide>
        <p15:guide id="4" pos="5472"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2143679"/>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pos="288">
          <p15:clr>
            <a:srgbClr val="F26B43"/>
          </p15:clr>
        </p15:guide>
        <p15:guide id="4" pos="547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hyperlink" Target="https://dol.ny.gov/jobs-demand-today" TargetMode="External"/><Relationship Id="rId13" Type="http://schemas.openxmlformats.org/officeDocument/2006/relationships/hyperlink" Target="https://www.onetonline.org/" TargetMode="External"/><Relationship Id="rId3" Type="http://schemas.openxmlformats.org/officeDocument/2006/relationships/image" Target="../media/image9.png"/><Relationship Id="rId7" Type="http://schemas.openxmlformats.org/officeDocument/2006/relationships/hyperlink" Target="http://www.cnyworks.com/" TargetMode="External"/><Relationship Id="rId12" Type="http://schemas.openxmlformats.org/officeDocument/2006/relationships/hyperlink" Target="https://www.mynextmove.org/"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12.png"/><Relationship Id="rId11" Type="http://schemas.openxmlformats.org/officeDocument/2006/relationships/hyperlink" Target="https://www.careeronestop.org/" TargetMode="External"/><Relationship Id="rId5" Type="http://schemas.openxmlformats.org/officeDocument/2006/relationships/image" Target="../media/image11.png"/><Relationship Id="rId15" Type="http://schemas.openxmlformats.org/officeDocument/2006/relationships/hyperlink" Target="https://www.bls.gov/careeroutlook/about.htm" TargetMode="External"/><Relationship Id="rId10" Type="http://schemas.openxmlformats.org/officeDocument/2006/relationships/hyperlink" Target="https://jobzone.labor.ny.gov/jz/views/jobzone/guest.jsf" TargetMode="External"/><Relationship Id="rId4" Type="http://schemas.openxmlformats.org/officeDocument/2006/relationships/image" Target="../media/image10.png"/><Relationship Id="rId9" Type="http://schemas.openxmlformats.org/officeDocument/2006/relationships/hyperlink" Target="https://careerzone.labor.ny.gov/jz/views/careerzone/index.jsf" TargetMode="External"/><Relationship Id="rId14" Type="http://schemas.openxmlformats.org/officeDocument/2006/relationships/hyperlink" Target="https://www.bls.gov/ooh/"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hyperlink" Target="https://www.syracuseeoc.com/all-programs" TargetMode="External"/><Relationship Id="rId2" Type="http://schemas.openxmlformats.org/officeDocument/2006/relationships/notesSlide" Target="../notesSlides/notesSlide13.xml"/><Relationship Id="rId1" Type="http://schemas.openxmlformats.org/officeDocument/2006/relationships/slideLayout" Target="../slideLayouts/slideLayout10.xml"/><Relationship Id="rId5" Type="http://schemas.openxmlformats.org/officeDocument/2006/relationships/hyperlink" Target="https://www.sunyocc.edu/schools#hwhs" TargetMode="External"/><Relationship Id="rId4" Type="http://schemas.openxmlformats.org/officeDocument/2006/relationships/hyperlink" Target="https://www.ocmboces.org/adulted"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dol.ny.gov/jobs-demand-today" TargetMode="External"/><Relationship Id="rId13" Type="http://schemas.openxmlformats.org/officeDocument/2006/relationships/hyperlink" Target="https://www.onetonline.org/" TargetMode="External"/><Relationship Id="rId3" Type="http://schemas.openxmlformats.org/officeDocument/2006/relationships/image" Target="../media/image18.png"/><Relationship Id="rId7" Type="http://schemas.openxmlformats.org/officeDocument/2006/relationships/hyperlink" Target="http://www.cnyworks.com/" TargetMode="External"/><Relationship Id="rId12" Type="http://schemas.openxmlformats.org/officeDocument/2006/relationships/hyperlink" Target="https://www.mynextmove.org/" TargetMode="External"/><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21.png"/><Relationship Id="rId11" Type="http://schemas.openxmlformats.org/officeDocument/2006/relationships/hyperlink" Target="https://www.careeronestop.org/" TargetMode="External"/><Relationship Id="rId5" Type="http://schemas.openxmlformats.org/officeDocument/2006/relationships/image" Target="../media/image20.png"/><Relationship Id="rId15" Type="http://schemas.openxmlformats.org/officeDocument/2006/relationships/hyperlink" Target="https://www.bls.gov/careeroutlook/about.htm" TargetMode="External"/><Relationship Id="rId10" Type="http://schemas.openxmlformats.org/officeDocument/2006/relationships/hyperlink" Target="https://jobzone.labor.ny.gov/jz/views/jobzone/guest.jsf" TargetMode="External"/><Relationship Id="rId4" Type="http://schemas.openxmlformats.org/officeDocument/2006/relationships/image" Target="../media/image19.png"/><Relationship Id="rId9" Type="http://schemas.openxmlformats.org/officeDocument/2006/relationships/hyperlink" Target="https://careerzone.labor.ny.gov/jz/views/careerzone/index.jsf" TargetMode="External"/><Relationship Id="rId14" Type="http://schemas.openxmlformats.org/officeDocument/2006/relationships/hyperlink" Target="https://www.bls.gov/ooh/"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hyperlink" Target="https://www.syracuseeoc.com/all-programs" TargetMode="External"/><Relationship Id="rId2" Type="http://schemas.openxmlformats.org/officeDocument/2006/relationships/notesSlide" Target="../notesSlides/notesSlide17.xml"/><Relationship Id="rId1" Type="http://schemas.openxmlformats.org/officeDocument/2006/relationships/slideLayout" Target="../slideLayouts/slideLayout10.xml"/><Relationship Id="rId5" Type="http://schemas.openxmlformats.org/officeDocument/2006/relationships/hyperlink" Target="https://www.sunyocc.edu/schools#hwhs" TargetMode="External"/><Relationship Id="rId4" Type="http://schemas.openxmlformats.org/officeDocument/2006/relationships/hyperlink" Target="https://www.ocmboces.org/adulted"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mailto:ChristineSchuyler@mail.sunyjcc.edu"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85A2A01-061D-7044-4956-975BEEAAE6BA}"/>
              </a:ext>
            </a:extLst>
          </p:cNvPr>
          <p:cNvSpPr>
            <a:spLocks noGrp="1"/>
          </p:cNvSpPr>
          <p:nvPr>
            <p:ph type="body" sz="quarter" idx="10"/>
          </p:nvPr>
        </p:nvSpPr>
        <p:spPr>
          <a:xfrm>
            <a:off x="664995" y="2448282"/>
            <a:ext cx="7829550" cy="567204"/>
          </a:xfrm>
        </p:spPr>
        <p:txBody>
          <a:bodyPr/>
          <a:lstStyle/>
          <a:p>
            <a:r>
              <a:rPr lang="en-US" sz="4000" dirty="0"/>
              <a:t>Operation Healthcare</a:t>
            </a:r>
          </a:p>
          <a:p>
            <a:endParaRPr lang="en-US" dirty="0"/>
          </a:p>
        </p:txBody>
      </p:sp>
      <p:sp>
        <p:nvSpPr>
          <p:cNvPr id="3" name="Text Placeholder 2">
            <a:extLst>
              <a:ext uri="{FF2B5EF4-FFF2-40B4-BE49-F238E27FC236}">
                <a16:creationId xmlns:a16="http://schemas.microsoft.com/office/drawing/2014/main" id="{4037E7FF-5C73-AB62-F206-7BFDE540C3DE}"/>
              </a:ext>
            </a:extLst>
          </p:cNvPr>
          <p:cNvSpPr>
            <a:spLocks noGrp="1"/>
          </p:cNvSpPr>
          <p:nvPr>
            <p:ph type="body" sz="quarter" idx="12"/>
          </p:nvPr>
        </p:nvSpPr>
        <p:spPr>
          <a:xfrm>
            <a:off x="1361661" y="3678854"/>
            <a:ext cx="6420678" cy="1519311"/>
          </a:xfrm>
        </p:spPr>
        <p:txBody>
          <a:bodyPr/>
          <a:lstStyle/>
          <a:p>
            <a:r>
              <a:rPr lang="en-US" sz="2800" b="1" dirty="0"/>
              <a:t>Careers </a:t>
            </a:r>
          </a:p>
          <a:p>
            <a:r>
              <a:rPr lang="en-US" sz="2800" b="1" dirty="0"/>
              <a:t>that have everyone </a:t>
            </a:r>
          </a:p>
          <a:p>
            <a:r>
              <a:rPr lang="en-US" sz="2800" b="1" dirty="0"/>
              <a:t>Buzzing</a:t>
            </a:r>
          </a:p>
        </p:txBody>
      </p:sp>
      <p:sp>
        <p:nvSpPr>
          <p:cNvPr id="4" name="Text Placeholder 2">
            <a:extLst>
              <a:ext uri="{FF2B5EF4-FFF2-40B4-BE49-F238E27FC236}">
                <a16:creationId xmlns:a16="http://schemas.microsoft.com/office/drawing/2014/main" id="{E95FAB4A-89BA-E8DE-BD20-4DF2B2FD75C5}"/>
              </a:ext>
            </a:extLst>
          </p:cNvPr>
          <p:cNvSpPr txBox="1">
            <a:spLocks/>
          </p:cNvSpPr>
          <p:nvPr/>
        </p:nvSpPr>
        <p:spPr>
          <a:xfrm>
            <a:off x="3815228" y="5484815"/>
            <a:ext cx="5124040" cy="343192"/>
          </a:xfrm>
          <a:prstGeom prst="rect">
            <a:avLst/>
          </a:prstGeom>
        </p:spPr>
        <p:txBody>
          <a:bodyPr/>
          <a:lstStyle>
            <a:lvl1pPr marL="0" indent="0" algn="ctr" defTabSz="914400" rtl="0" eaLnBrk="1" latinLnBrk="0" hangingPunct="1">
              <a:lnSpc>
                <a:spcPct val="90000"/>
              </a:lnSpc>
              <a:spcBef>
                <a:spcPts val="1000"/>
              </a:spcBef>
              <a:buFontTx/>
              <a:buNone/>
              <a:defRPr sz="2400" kern="1200">
                <a:solidFill>
                  <a:schemeClr val="tx2"/>
                </a:solidFill>
                <a:latin typeface="Rockwell" panose="02060603020205020403" pitchFamily="18"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Christine Schuyler, BSN, RN, MHA</a:t>
            </a:r>
          </a:p>
        </p:txBody>
      </p:sp>
      <p:pic>
        <p:nvPicPr>
          <p:cNvPr id="5" name="Picture 4" descr="Jamestown Community College full color logo.">
            <a:extLst>
              <a:ext uri="{FF2B5EF4-FFF2-40B4-BE49-F238E27FC236}">
                <a16:creationId xmlns:a16="http://schemas.microsoft.com/office/drawing/2014/main" id="{3395C910-D313-DB4F-6268-F0F19EC18D10}"/>
              </a:ext>
            </a:extLst>
          </p:cNvPr>
          <p:cNvPicPr>
            <a:picLocks noChangeAspect="1"/>
          </p:cNvPicPr>
          <p:nvPr/>
        </p:nvPicPr>
        <p:blipFill>
          <a:blip r:embed="rId3"/>
          <a:stretch>
            <a:fillRect/>
          </a:stretch>
        </p:blipFill>
        <p:spPr>
          <a:xfrm>
            <a:off x="3627270" y="827528"/>
            <a:ext cx="1905000" cy="1143000"/>
          </a:xfrm>
          <a:prstGeom prst="rect">
            <a:avLst/>
          </a:prstGeom>
        </p:spPr>
      </p:pic>
    </p:spTree>
    <p:extLst>
      <p:ext uri="{BB962C8B-B14F-4D97-AF65-F5344CB8AC3E}">
        <p14:creationId xmlns:p14="http://schemas.microsoft.com/office/powerpoint/2010/main" val="11250370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93912" y="1278642"/>
            <a:ext cx="2389094" cy="2647715"/>
          </a:xfrm>
          <a:prstGeom prst="rect">
            <a:avLst/>
          </a:prstGeom>
        </p:spPr>
        <p:txBody>
          <a:bodyPr vert="horz" wrap="square" lIns="0" tIns="91887" rIns="0" bIns="0" rtlCol="0">
            <a:spAutoFit/>
          </a:bodyPr>
          <a:lstStyle/>
          <a:p>
            <a:pPr marL="11206">
              <a:spcBef>
                <a:spcPts val="723"/>
              </a:spcBef>
              <a:tabLst>
                <a:tab pos="2377455" algn="l"/>
              </a:tabLst>
            </a:pPr>
            <a:r>
              <a:rPr sz="1235" b="1" u="sng" spc="-128" dirty="0">
                <a:solidFill>
                  <a:srgbClr val="231F20"/>
                </a:solidFill>
                <a:uFill>
                  <a:solidFill>
                    <a:srgbClr val="231F20"/>
                  </a:solidFill>
                </a:uFill>
                <a:latin typeface="Century Gothic"/>
                <a:cs typeface="Century Gothic"/>
              </a:rPr>
              <a:t>Introduction</a:t>
            </a:r>
            <a:r>
              <a:rPr sz="1235" b="1" u="sng" spc="-75" dirty="0">
                <a:solidFill>
                  <a:srgbClr val="231F20"/>
                </a:solidFill>
                <a:uFill>
                  <a:solidFill>
                    <a:srgbClr val="231F20"/>
                  </a:solidFill>
                </a:uFill>
                <a:latin typeface="Century Gothic"/>
                <a:cs typeface="Century Gothic"/>
              </a:rPr>
              <a:t> </a:t>
            </a:r>
            <a:r>
              <a:rPr sz="1235" b="1" u="sng" spc="-212" dirty="0">
                <a:solidFill>
                  <a:srgbClr val="231F20"/>
                </a:solidFill>
                <a:uFill>
                  <a:solidFill>
                    <a:srgbClr val="231F20"/>
                  </a:solidFill>
                </a:uFill>
                <a:latin typeface="Century Gothic"/>
                <a:cs typeface="Century Gothic"/>
              </a:rPr>
              <a:t>and</a:t>
            </a:r>
            <a:r>
              <a:rPr sz="1235" b="1" u="sng" spc="-71" dirty="0">
                <a:solidFill>
                  <a:srgbClr val="231F20"/>
                </a:solidFill>
                <a:uFill>
                  <a:solidFill>
                    <a:srgbClr val="231F20"/>
                  </a:solidFill>
                </a:uFill>
                <a:latin typeface="Century Gothic"/>
                <a:cs typeface="Century Gothic"/>
              </a:rPr>
              <a:t> </a:t>
            </a:r>
            <a:r>
              <a:rPr sz="1235" b="1" u="sng" spc="-224" dirty="0">
                <a:solidFill>
                  <a:srgbClr val="231F20"/>
                </a:solidFill>
                <a:uFill>
                  <a:solidFill>
                    <a:srgbClr val="231F20"/>
                  </a:solidFill>
                </a:uFill>
                <a:latin typeface="Century Gothic"/>
                <a:cs typeface="Century Gothic"/>
              </a:rPr>
              <a:t>Map</a:t>
            </a:r>
            <a:r>
              <a:rPr sz="1235" b="1" u="sng" spc="-71" dirty="0">
                <a:solidFill>
                  <a:srgbClr val="231F20"/>
                </a:solidFill>
                <a:uFill>
                  <a:solidFill>
                    <a:srgbClr val="231F20"/>
                  </a:solidFill>
                </a:uFill>
                <a:latin typeface="Century Gothic"/>
                <a:cs typeface="Century Gothic"/>
              </a:rPr>
              <a:t> </a:t>
            </a:r>
            <a:r>
              <a:rPr sz="1235" b="1" u="sng" spc="-9" dirty="0">
                <a:solidFill>
                  <a:srgbClr val="231F20"/>
                </a:solidFill>
                <a:uFill>
                  <a:solidFill>
                    <a:srgbClr val="231F20"/>
                  </a:solidFill>
                </a:uFill>
                <a:latin typeface="Century Gothic"/>
                <a:cs typeface="Century Gothic"/>
              </a:rPr>
              <a:t>Overview</a:t>
            </a:r>
            <a:r>
              <a:rPr sz="1235" b="1" u="sng" dirty="0">
                <a:solidFill>
                  <a:srgbClr val="231F20"/>
                </a:solidFill>
                <a:uFill>
                  <a:solidFill>
                    <a:srgbClr val="231F20"/>
                  </a:solidFill>
                </a:uFill>
                <a:latin typeface="Century Gothic"/>
                <a:cs typeface="Century Gothic"/>
              </a:rPr>
              <a:t>	</a:t>
            </a:r>
            <a:endParaRPr sz="1235">
              <a:latin typeface="Century Gothic"/>
              <a:cs typeface="Century Gothic"/>
            </a:endParaRPr>
          </a:p>
          <a:p>
            <a:pPr marL="11206" marR="5043">
              <a:lnSpc>
                <a:spcPct val="104200"/>
              </a:lnSpc>
              <a:spcBef>
                <a:spcPts val="494"/>
              </a:spcBef>
            </a:pPr>
            <a:r>
              <a:rPr sz="1059" spc="-18" dirty="0">
                <a:solidFill>
                  <a:srgbClr val="231F20"/>
                </a:solidFill>
                <a:latin typeface="Arial Narrow"/>
                <a:cs typeface="Arial Narrow"/>
              </a:rPr>
              <a:t>Begin</a:t>
            </a:r>
            <a:r>
              <a:rPr sz="1059" spc="-22" dirty="0">
                <a:solidFill>
                  <a:srgbClr val="231F20"/>
                </a:solidFill>
                <a:latin typeface="Arial Narrow"/>
                <a:cs typeface="Arial Narrow"/>
              </a:rPr>
              <a:t> </a:t>
            </a:r>
            <a:r>
              <a:rPr sz="1059" spc="-9" dirty="0">
                <a:solidFill>
                  <a:srgbClr val="231F20"/>
                </a:solidFill>
                <a:latin typeface="Arial Narrow"/>
                <a:cs typeface="Arial Narrow"/>
              </a:rPr>
              <a:t>working</a:t>
            </a:r>
            <a:r>
              <a:rPr sz="1059" spc="-22" dirty="0">
                <a:solidFill>
                  <a:srgbClr val="231F20"/>
                </a:solidFill>
                <a:latin typeface="Arial Narrow"/>
                <a:cs typeface="Arial Narrow"/>
              </a:rPr>
              <a:t> </a:t>
            </a:r>
            <a:r>
              <a:rPr sz="1059" spc="-9" dirty="0">
                <a:solidFill>
                  <a:srgbClr val="231F20"/>
                </a:solidFill>
                <a:latin typeface="Arial Narrow"/>
                <a:cs typeface="Arial Narrow"/>
              </a:rPr>
              <a:t>toward</a:t>
            </a:r>
            <a:r>
              <a:rPr sz="1059" spc="-22" dirty="0">
                <a:solidFill>
                  <a:srgbClr val="231F20"/>
                </a:solidFill>
                <a:latin typeface="Arial Narrow"/>
                <a:cs typeface="Arial Narrow"/>
              </a:rPr>
              <a:t> </a:t>
            </a:r>
            <a:r>
              <a:rPr sz="1059" dirty="0">
                <a:solidFill>
                  <a:srgbClr val="231F20"/>
                </a:solidFill>
                <a:latin typeface="Arial Narrow"/>
                <a:cs typeface="Arial Narrow"/>
              </a:rPr>
              <a:t>a</a:t>
            </a:r>
            <a:r>
              <a:rPr sz="1059" spc="-18" dirty="0">
                <a:solidFill>
                  <a:srgbClr val="231F20"/>
                </a:solidFill>
                <a:latin typeface="Arial Narrow"/>
                <a:cs typeface="Arial Narrow"/>
              </a:rPr>
              <a:t> </a:t>
            </a:r>
            <a:r>
              <a:rPr sz="1059" dirty="0">
                <a:solidFill>
                  <a:srgbClr val="231F20"/>
                </a:solidFill>
                <a:latin typeface="Arial Narrow"/>
                <a:cs typeface="Arial Narrow"/>
              </a:rPr>
              <a:t>life-</a:t>
            </a:r>
            <a:r>
              <a:rPr sz="1059" spc="-9" dirty="0">
                <a:solidFill>
                  <a:srgbClr val="231F20"/>
                </a:solidFill>
                <a:latin typeface="Arial Narrow"/>
                <a:cs typeface="Arial Narrow"/>
              </a:rPr>
              <a:t>changing</a:t>
            </a:r>
            <a:r>
              <a:rPr sz="1059" spc="-22" dirty="0">
                <a:solidFill>
                  <a:srgbClr val="231F20"/>
                </a:solidFill>
                <a:latin typeface="Arial Narrow"/>
                <a:cs typeface="Arial Narrow"/>
              </a:rPr>
              <a:t> </a:t>
            </a:r>
            <a:r>
              <a:rPr sz="1059" spc="-9" dirty="0">
                <a:solidFill>
                  <a:srgbClr val="231F20"/>
                </a:solidFill>
                <a:latin typeface="Arial Narrow"/>
                <a:cs typeface="Arial Narrow"/>
              </a:rPr>
              <a:t>opportunity </a:t>
            </a:r>
            <a:r>
              <a:rPr sz="1059" dirty="0">
                <a:solidFill>
                  <a:srgbClr val="231F20"/>
                </a:solidFill>
                <a:latin typeface="Arial Narrow"/>
                <a:cs typeface="Arial Narrow"/>
              </a:rPr>
              <a:t>with</a:t>
            </a:r>
            <a:r>
              <a:rPr sz="1059" spc="-31" dirty="0">
                <a:solidFill>
                  <a:srgbClr val="231F20"/>
                </a:solidFill>
                <a:latin typeface="Arial Narrow"/>
                <a:cs typeface="Arial Narrow"/>
              </a:rPr>
              <a:t> </a:t>
            </a:r>
            <a:r>
              <a:rPr sz="1059" dirty="0">
                <a:solidFill>
                  <a:srgbClr val="231F20"/>
                </a:solidFill>
                <a:latin typeface="Arial Narrow"/>
                <a:cs typeface="Arial Narrow"/>
              </a:rPr>
              <a:t>a</a:t>
            </a:r>
            <a:r>
              <a:rPr sz="1059" spc="-26" dirty="0">
                <a:solidFill>
                  <a:srgbClr val="231F20"/>
                </a:solidFill>
                <a:latin typeface="Arial Narrow"/>
                <a:cs typeface="Arial Narrow"/>
              </a:rPr>
              <a:t> </a:t>
            </a:r>
            <a:r>
              <a:rPr sz="1059" spc="-9" dirty="0">
                <a:solidFill>
                  <a:srgbClr val="231F20"/>
                </a:solidFill>
                <a:latin typeface="Arial Narrow"/>
                <a:cs typeface="Arial Narrow"/>
              </a:rPr>
              <a:t>career</a:t>
            </a:r>
            <a:r>
              <a:rPr sz="1059" spc="-31" dirty="0">
                <a:solidFill>
                  <a:srgbClr val="231F20"/>
                </a:solidFill>
                <a:latin typeface="Arial Narrow"/>
                <a:cs typeface="Arial Narrow"/>
              </a:rPr>
              <a:t> </a:t>
            </a:r>
            <a:r>
              <a:rPr sz="1059" dirty="0">
                <a:solidFill>
                  <a:srgbClr val="231F20"/>
                </a:solidFill>
                <a:latin typeface="Arial Narrow"/>
                <a:cs typeface="Arial Narrow"/>
              </a:rPr>
              <a:t>in</a:t>
            </a:r>
            <a:r>
              <a:rPr sz="1059" spc="-26" dirty="0">
                <a:solidFill>
                  <a:srgbClr val="231F20"/>
                </a:solidFill>
                <a:latin typeface="Arial Narrow"/>
                <a:cs typeface="Arial Narrow"/>
              </a:rPr>
              <a:t> </a:t>
            </a:r>
            <a:r>
              <a:rPr sz="1059" spc="-9" dirty="0">
                <a:solidFill>
                  <a:srgbClr val="231F20"/>
                </a:solidFill>
                <a:latin typeface="Arial Narrow"/>
                <a:cs typeface="Arial Narrow"/>
              </a:rPr>
              <a:t>healthcare!</a:t>
            </a:r>
            <a:endParaRPr sz="1059">
              <a:latin typeface="Arial Narrow"/>
              <a:cs typeface="Arial Narrow"/>
            </a:endParaRPr>
          </a:p>
          <a:p>
            <a:pPr marL="11206">
              <a:spcBef>
                <a:spcPts val="494"/>
              </a:spcBef>
            </a:pPr>
            <a:r>
              <a:rPr sz="1059" b="1" spc="-53" dirty="0">
                <a:solidFill>
                  <a:srgbClr val="FFFFFF"/>
                </a:solidFill>
                <a:latin typeface="Century Gothic"/>
                <a:cs typeface="Century Gothic"/>
              </a:rPr>
              <a:t>This</a:t>
            </a:r>
            <a:r>
              <a:rPr sz="1059" b="1" spc="-84" dirty="0">
                <a:solidFill>
                  <a:srgbClr val="FFFFFF"/>
                </a:solidFill>
                <a:latin typeface="Century Gothic"/>
                <a:cs typeface="Century Gothic"/>
              </a:rPr>
              <a:t> </a:t>
            </a:r>
            <a:r>
              <a:rPr sz="1059" b="1" spc="-221" dirty="0">
                <a:solidFill>
                  <a:srgbClr val="FFFFFF"/>
                </a:solidFill>
                <a:latin typeface="Century Gothic"/>
                <a:cs typeface="Century Gothic"/>
              </a:rPr>
              <a:t>map</a:t>
            </a:r>
            <a:r>
              <a:rPr sz="1059" b="1" spc="-79" dirty="0">
                <a:solidFill>
                  <a:srgbClr val="FFFFFF"/>
                </a:solidFill>
                <a:latin typeface="Century Gothic"/>
                <a:cs typeface="Century Gothic"/>
              </a:rPr>
              <a:t> </a:t>
            </a:r>
            <a:r>
              <a:rPr sz="1059" b="1" spc="-26" dirty="0">
                <a:solidFill>
                  <a:srgbClr val="FFFFFF"/>
                </a:solidFill>
                <a:latin typeface="Century Gothic"/>
                <a:cs typeface="Century Gothic"/>
              </a:rPr>
              <a:t>is</a:t>
            </a:r>
            <a:r>
              <a:rPr sz="1059" b="1" spc="-79" dirty="0">
                <a:solidFill>
                  <a:srgbClr val="FFFFFF"/>
                </a:solidFill>
                <a:latin typeface="Century Gothic"/>
                <a:cs typeface="Century Gothic"/>
              </a:rPr>
              <a:t> </a:t>
            </a:r>
            <a:r>
              <a:rPr sz="1059" b="1" spc="-202" dirty="0">
                <a:solidFill>
                  <a:srgbClr val="FFFFFF"/>
                </a:solidFill>
                <a:latin typeface="Century Gothic"/>
                <a:cs typeface="Century Gothic"/>
              </a:rPr>
              <a:t>a</a:t>
            </a:r>
            <a:r>
              <a:rPr sz="1059" b="1" spc="-79" dirty="0">
                <a:solidFill>
                  <a:srgbClr val="FFFFFF"/>
                </a:solidFill>
                <a:latin typeface="Century Gothic"/>
                <a:cs typeface="Century Gothic"/>
              </a:rPr>
              <a:t> </a:t>
            </a:r>
            <a:r>
              <a:rPr sz="1059" b="1" spc="-101" dirty="0">
                <a:solidFill>
                  <a:srgbClr val="FFFFFF"/>
                </a:solidFill>
                <a:latin typeface="Century Gothic"/>
                <a:cs typeface="Century Gothic"/>
              </a:rPr>
              <a:t>tool</a:t>
            </a:r>
            <a:r>
              <a:rPr sz="1059" b="1" spc="-84" dirty="0">
                <a:solidFill>
                  <a:srgbClr val="FFFFFF"/>
                </a:solidFill>
                <a:latin typeface="Century Gothic"/>
                <a:cs typeface="Century Gothic"/>
              </a:rPr>
              <a:t> </a:t>
            </a:r>
            <a:r>
              <a:rPr sz="1059" b="1" spc="-101" dirty="0">
                <a:solidFill>
                  <a:srgbClr val="FFFFFF"/>
                </a:solidFill>
                <a:latin typeface="Century Gothic"/>
                <a:cs typeface="Century Gothic"/>
              </a:rPr>
              <a:t>to</a:t>
            </a:r>
            <a:r>
              <a:rPr sz="1059" b="1" spc="-79" dirty="0">
                <a:solidFill>
                  <a:srgbClr val="FFFFFF"/>
                </a:solidFill>
                <a:latin typeface="Century Gothic"/>
                <a:cs typeface="Century Gothic"/>
              </a:rPr>
              <a:t> </a:t>
            </a:r>
            <a:r>
              <a:rPr sz="1059" b="1" spc="-141" dirty="0">
                <a:solidFill>
                  <a:srgbClr val="FFFFFF"/>
                </a:solidFill>
                <a:latin typeface="Century Gothic"/>
                <a:cs typeface="Century Gothic"/>
              </a:rPr>
              <a:t>help</a:t>
            </a:r>
            <a:r>
              <a:rPr sz="1059" b="1" spc="-79" dirty="0">
                <a:solidFill>
                  <a:srgbClr val="FFFFFF"/>
                </a:solidFill>
                <a:latin typeface="Century Gothic"/>
                <a:cs typeface="Century Gothic"/>
              </a:rPr>
              <a:t> </a:t>
            </a:r>
            <a:r>
              <a:rPr sz="1059" b="1" spc="-154" dirty="0">
                <a:solidFill>
                  <a:srgbClr val="FFFFFF"/>
                </a:solidFill>
                <a:latin typeface="Century Gothic"/>
                <a:cs typeface="Century Gothic"/>
              </a:rPr>
              <a:t>guide</a:t>
            </a:r>
            <a:r>
              <a:rPr sz="1059" b="1" spc="-79" dirty="0">
                <a:solidFill>
                  <a:srgbClr val="FFFFFF"/>
                </a:solidFill>
                <a:latin typeface="Century Gothic"/>
                <a:cs typeface="Century Gothic"/>
              </a:rPr>
              <a:t> </a:t>
            </a:r>
            <a:r>
              <a:rPr sz="1059" b="1" spc="-154" dirty="0">
                <a:solidFill>
                  <a:srgbClr val="FFFFFF"/>
                </a:solidFill>
                <a:latin typeface="Century Gothic"/>
                <a:cs typeface="Century Gothic"/>
              </a:rPr>
              <a:t>your</a:t>
            </a:r>
            <a:r>
              <a:rPr sz="1059" b="1" spc="-84" dirty="0">
                <a:solidFill>
                  <a:srgbClr val="FFFFFF"/>
                </a:solidFill>
                <a:latin typeface="Century Gothic"/>
                <a:cs typeface="Century Gothic"/>
              </a:rPr>
              <a:t> </a:t>
            </a:r>
            <a:r>
              <a:rPr sz="1059" b="1" spc="-18" dirty="0">
                <a:solidFill>
                  <a:srgbClr val="FFFFFF"/>
                </a:solidFill>
                <a:latin typeface="Century Gothic"/>
                <a:cs typeface="Century Gothic"/>
              </a:rPr>
              <a:t>path.</a:t>
            </a:r>
            <a:endParaRPr sz="1059">
              <a:latin typeface="Century Gothic"/>
              <a:cs typeface="Century Gothic"/>
            </a:endParaRPr>
          </a:p>
          <a:p>
            <a:pPr marL="11206" marR="4483">
              <a:lnSpc>
                <a:spcPct val="104200"/>
              </a:lnSpc>
              <a:spcBef>
                <a:spcPts val="441"/>
              </a:spcBef>
            </a:pPr>
            <a:r>
              <a:rPr sz="1059" spc="-35" dirty="0">
                <a:solidFill>
                  <a:srgbClr val="231F20"/>
                </a:solidFill>
                <a:latin typeface="Arial Narrow"/>
                <a:cs typeface="Arial Narrow"/>
              </a:rPr>
              <a:t>We’ve</a:t>
            </a:r>
            <a:r>
              <a:rPr sz="1059" spc="-4" dirty="0">
                <a:solidFill>
                  <a:srgbClr val="231F20"/>
                </a:solidFill>
                <a:latin typeface="Arial Narrow"/>
                <a:cs typeface="Arial Narrow"/>
              </a:rPr>
              <a:t> </a:t>
            </a:r>
            <a:r>
              <a:rPr sz="1059" dirty="0">
                <a:solidFill>
                  <a:srgbClr val="231F20"/>
                </a:solidFill>
                <a:latin typeface="Arial Narrow"/>
                <a:cs typeface="Arial Narrow"/>
              </a:rPr>
              <a:t>partnered</a:t>
            </a:r>
            <a:r>
              <a:rPr sz="1059" spc="-4" dirty="0">
                <a:solidFill>
                  <a:srgbClr val="231F20"/>
                </a:solidFill>
                <a:latin typeface="Arial Narrow"/>
                <a:cs typeface="Arial Narrow"/>
              </a:rPr>
              <a:t> </a:t>
            </a:r>
            <a:r>
              <a:rPr sz="1059" dirty="0">
                <a:solidFill>
                  <a:srgbClr val="231F20"/>
                </a:solidFill>
                <a:latin typeface="Arial Narrow"/>
                <a:cs typeface="Arial Narrow"/>
              </a:rPr>
              <a:t>with</a:t>
            </a:r>
            <a:r>
              <a:rPr sz="1059" spc="-4" dirty="0">
                <a:solidFill>
                  <a:srgbClr val="231F20"/>
                </a:solidFill>
                <a:latin typeface="Arial Narrow"/>
                <a:cs typeface="Arial Narrow"/>
              </a:rPr>
              <a:t> </a:t>
            </a:r>
            <a:r>
              <a:rPr sz="1059" dirty="0">
                <a:solidFill>
                  <a:srgbClr val="231F20"/>
                </a:solidFill>
                <a:latin typeface="Arial Narrow"/>
                <a:cs typeface="Arial Narrow"/>
              </a:rPr>
              <a:t>local</a:t>
            </a:r>
            <a:r>
              <a:rPr sz="1059" spc="-4" dirty="0">
                <a:solidFill>
                  <a:srgbClr val="231F20"/>
                </a:solidFill>
                <a:latin typeface="Arial Narrow"/>
                <a:cs typeface="Arial Narrow"/>
              </a:rPr>
              <a:t> </a:t>
            </a:r>
            <a:r>
              <a:rPr sz="1059" spc="-9" dirty="0">
                <a:solidFill>
                  <a:srgbClr val="231F20"/>
                </a:solidFill>
                <a:latin typeface="Arial Narrow"/>
                <a:cs typeface="Arial Narrow"/>
              </a:rPr>
              <a:t>employers,</a:t>
            </a:r>
            <a:r>
              <a:rPr sz="1059" spc="-4" dirty="0">
                <a:solidFill>
                  <a:srgbClr val="231F20"/>
                </a:solidFill>
                <a:latin typeface="Arial Narrow"/>
                <a:cs typeface="Arial Narrow"/>
              </a:rPr>
              <a:t> </a:t>
            </a:r>
            <a:r>
              <a:rPr sz="1059" spc="-9" dirty="0">
                <a:solidFill>
                  <a:srgbClr val="231F20"/>
                </a:solidFill>
                <a:latin typeface="Arial Narrow"/>
                <a:cs typeface="Arial Narrow"/>
              </a:rPr>
              <a:t>identified </a:t>
            </a:r>
            <a:r>
              <a:rPr sz="1059" dirty="0">
                <a:solidFill>
                  <a:srgbClr val="231F20"/>
                </a:solidFill>
                <a:latin typeface="Arial Narrow"/>
                <a:cs typeface="Arial Narrow"/>
              </a:rPr>
              <a:t>in</a:t>
            </a:r>
            <a:r>
              <a:rPr sz="1059" spc="-22" dirty="0">
                <a:solidFill>
                  <a:srgbClr val="231F20"/>
                </a:solidFill>
                <a:latin typeface="Arial Narrow"/>
                <a:cs typeface="Arial Narrow"/>
              </a:rPr>
              <a:t> </a:t>
            </a:r>
            <a:r>
              <a:rPr sz="1059" dirty="0">
                <a:solidFill>
                  <a:srgbClr val="231F20"/>
                </a:solidFill>
                <a:latin typeface="Arial Narrow"/>
                <a:cs typeface="Arial Narrow"/>
              </a:rPr>
              <a:t>demand</a:t>
            </a:r>
            <a:r>
              <a:rPr sz="1059" spc="-22" dirty="0">
                <a:solidFill>
                  <a:srgbClr val="231F20"/>
                </a:solidFill>
                <a:latin typeface="Arial Narrow"/>
                <a:cs typeface="Arial Narrow"/>
              </a:rPr>
              <a:t> </a:t>
            </a:r>
            <a:r>
              <a:rPr sz="1059" dirty="0">
                <a:solidFill>
                  <a:srgbClr val="231F20"/>
                </a:solidFill>
                <a:latin typeface="Arial Narrow"/>
                <a:cs typeface="Arial Narrow"/>
              </a:rPr>
              <a:t>jobs,</a:t>
            </a:r>
            <a:r>
              <a:rPr sz="1059" spc="-22" dirty="0">
                <a:solidFill>
                  <a:srgbClr val="231F20"/>
                </a:solidFill>
                <a:latin typeface="Arial Narrow"/>
                <a:cs typeface="Arial Narrow"/>
              </a:rPr>
              <a:t> </a:t>
            </a:r>
            <a:r>
              <a:rPr sz="1059" dirty="0">
                <a:solidFill>
                  <a:srgbClr val="231F20"/>
                </a:solidFill>
                <a:latin typeface="Arial Narrow"/>
                <a:cs typeface="Arial Narrow"/>
              </a:rPr>
              <a:t>and</a:t>
            </a:r>
            <a:r>
              <a:rPr sz="1059" spc="-18" dirty="0">
                <a:solidFill>
                  <a:srgbClr val="231F20"/>
                </a:solidFill>
                <a:latin typeface="Arial Narrow"/>
                <a:cs typeface="Arial Narrow"/>
              </a:rPr>
              <a:t> </a:t>
            </a:r>
            <a:r>
              <a:rPr sz="1059" dirty="0">
                <a:solidFill>
                  <a:srgbClr val="231F20"/>
                </a:solidFill>
                <a:latin typeface="Arial Narrow"/>
                <a:cs typeface="Arial Narrow"/>
              </a:rPr>
              <a:t>highlighted</a:t>
            </a:r>
            <a:r>
              <a:rPr sz="1059" spc="-22" dirty="0">
                <a:solidFill>
                  <a:srgbClr val="231F20"/>
                </a:solidFill>
                <a:latin typeface="Arial Narrow"/>
                <a:cs typeface="Arial Narrow"/>
              </a:rPr>
              <a:t> </a:t>
            </a:r>
            <a:r>
              <a:rPr sz="1059" spc="-9" dirty="0">
                <a:solidFill>
                  <a:srgbClr val="231F20"/>
                </a:solidFill>
                <a:latin typeface="Arial Narrow"/>
                <a:cs typeface="Arial Narrow"/>
              </a:rPr>
              <a:t>some</a:t>
            </a:r>
            <a:r>
              <a:rPr sz="1059" spc="-22" dirty="0">
                <a:solidFill>
                  <a:srgbClr val="231F20"/>
                </a:solidFill>
                <a:latin typeface="Arial Narrow"/>
                <a:cs typeface="Arial Narrow"/>
              </a:rPr>
              <a:t> </a:t>
            </a:r>
            <a:r>
              <a:rPr sz="1059" dirty="0">
                <a:solidFill>
                  <a:srgbClr val="231F20"/>
                </a:solidFill>
                <a:latin typeface="Arial Narrow"/>
                <a:cs typeface="Arial Narrow"/>
              </a:rPr>
              <a:t>of</a:t>
            </a:r>
            <a:r>
              <a:rPr sz="1059" spc="-18" dirty="0">
                <a:solidFill>
                  <a:srgbClr val="231F20"/>
                </a:solidFill>
                <a:latin typeface="Arial Narrow"/>
                <a:cs typeface="Arial Narrow"/>
              </a:rPr>
              <a:t> </a:t>
            </a:r>
            <a:r>
              <a:rPr sz="1059" spc="-22" dirty="0">
                <a:solidFill>
                  <a:srgbClr val="231F20"/>
                </a:solidFill>
                <a:latin typeface="Arial Narrow"/>
                <a:cs typeface="Arial Narrow"/>
              </a:rPr>
              <a:t>the </a:t>
            </a:r>
            <a:r>
              <a:rPr sz="1059" dirty="0">
                <a:solidFill>
                  <a:srgbClr val="231F20"/>
                </a:solidFill>
                <a:latin typeface="Arial Narrow"/>
                <a:cs typeface="Arial Narrow"/>
              </a:rPr>
              <a:t>opportunities</a:t>
            </a:r>
            <a:r>
              <a:rPr sz="1059" spc="9" dirty="0">
                <a:solidFill>
                  <a:srgbClr val="231F20"/>
                </a:solidFill>
                <a:latin typeface="Arial Narrow"/>
                <a:cs typeface="Arial Narrow"/>
              </a:rPr>
              <a:t> </a:t>
            </a:r>
            <a:r>
              <a:rPr sz="1059" dirty="0">
                <a:solidFill>
                  <a:srgbClr val="231F20"/>
                </a:solidFill>
                <a:latin typeface="Arial Narrow"/>
                <a:cs typeface="Arial Narrow"/>
              </a:rPr>
              <a:t>for</a:t>
            </a:r>
            <a:r>
              <a:rPr sz="1059" spc="9" dirty="0">
                <a:solidFill>
                  <a:srgbClr val="231F20"/>
                </a:solidFill>
                <a:latin typeface="Arial Narrow"/>
                <a:cs typeface="Arial Narrow"/>
              </a:rPr>
              <a:t> </a:t>
            </a:r>
            <a:r>
              <a:rPr sz="1059" spc="-9" dirty="0">
                <a:solidFill>
                  <a:srgbClr val="231F20"/>
                </a:solidFill>
                <a:latin typeface="Arial Narrow"/>
                <a:cs typeface="Arial Narrow"/>
              </a:rPr>
              <a:t>advancement</a:t>
            </a:r>
            <a:r>
              <a:rPr sz="1059" spc="9" dirty="0">
                <a:solidFill>
                  <a:srgbClr val="231F20"/>
                </a:solidFill>
                <a:latin typeface="Arial Narrow"/>
                <a:cs typeface="Arial Narrow"/>
              </a:rPr>
              <a:t> </a:t>
            </a:r>
            <a:r>
              <a:rPr sz="1059" dirty="0">
                <a:solidFill>
                  <a:srgbClr val="231F20"/>
                </a:solidFill>
                <a:latin typeface="Arial Narrow"/>
                <a:cs typeface="Arial Narrow"/>
              </a:rPr>
              <a:t>right</a:t>
            </a:r>
            <a:r>
              <a:rPr sz="1059" spc="13" dirty="0">
                <a:solidFill>
                  <a:srgbClr val="231F20"/>
                </a:solidFill>
                <a:latin typeface="Arial Narrow"/>
                <a:cs typeface="Arial Narrow"/>
              </a:rPr>
              <a:t> </a:t>
            </a:r>
            <a:r>
              <a:rPr sz="1059" spc="-18" dirty="0">
                <a:solidFill>
                  <a:srgbClr val="231F20"/>
                </a:solidFill>
                <a:latin typeface="Arial Narrow"/>
                <a:cs typeface="Arial Narrow"/>
              </a:rPr>
              <a:t>here</a:t>
            </a:r>
            <a:r>
              <a:rPr sz="1059" spc="9" dirty="0">
                <a:solidFill>
                  <a:srgbClr val="231F20"/>
                </a:solidFill>
                <a:latin typeface="Arial Narrow"/>
                <a:cs typeface="Arial Narrow"/>
              </a:rPr>
              <a:t> </a:t>
            </a:r>
            <a:r>
              <a:rPr sz="1059" spc="-22" dirty="0">
                <a:solidFill>
                  <a:srgbClr val="231F20"/>
                </a:solidFill>
                <a:latin typeface="Arial Narrow"/>
                <a:cs typeface="Arial Narrow"/>
              </a:rPr>
              <a:t>in </a:t>
            </a:r>
            <a:r>
              <a:rPr sz="1059" spc="-9" dirty="0">
                <a:solidFill>
                  <a:srgbClr val="231F20"/>
                </a:solidFill>
                <a:latin typeface="Arial Narrow"/>
                <a:cs typeface="Arial Narrow"/>
              </a:rPr>
              <a:t>Central</a:t>
            </a:r>
            <a:r>
              <a:rPr sz="1059" spc="-40" dirty="0">
                <a:solidFill>
                  <a:srgbClr val="231F20"/>
                </a:solidFill>
                <a:latin typeface="Arial Narrow"/>
                <a:cs typeface="Arial Narrow"/>
              </a:rPr>
              <a:t> </a:t>
            </a:r>
            <a:r>
              <a:rPr sz="1059" spc="-35" dirty="0">
                <a:solidFill>
                  <a:srgbClr val="231F20"/>
                </a:solidFill>
                <a:latin typeface="Arial Narrow"/>
                <a:cs typeface="Arial Narrow"/>
              </a:rPr>
              <a:t>New</a:t>
            </a:r>
            <a:r>
              <a:rPr sz="1059" spc="-31" dirty="0">
                <a:solidFill>
                  <a:srgbClr val="231F20"/>
                </a:solidFill>
                <a:latin typeface="Arial Narrow"/>
                <a:cs typeface="Arial Narrow"/>
              </a:rPr>
              <a:t> </a:t>
            </a:r>
            <a:r>
              <a:rPr sz="1059" spc="-40" dirty="0">
                <a:solidFill>
                  <a:srgbClr val="231F20"/>
                </a:solidFill>
                <a:latin typeface="Arial Narrow"/>
                <a:cs typeface="Arial Narrow"/>
              </a:rPr>
              <a:t>York.</a:t>
            </a:r>
            <a:r>
              <a:rPr sz="1059" spc="-31" dirty="0">
                <a:solidFill>
                  <a:srgbClr val="231F20"/>
                </a:solidFill>
                <a:latin typeface="Arial Narrow"/>
                <a:cs typeface="Arial Narrow"/>
              </a:rPr>
              <a:t> </a:t>
            </a:r>
            <a:r>
              <a:rPr sz="1059" spc="-18" dirty="0">
                <a:solidFill>
                  <a:srgbClr val="231F20"/>
                </a:solidFill>
                <a:latin typeface="Arial Narrow"/>
                <a:cs typeface="Arial Narrow"/>
              </a:rPr>
              <a:t>Whether</a:t>
            </a:r>
            <a:r>
              <a:rPr sz="1059" spc="-31" dirty="0">
                <a:solidFill>
                  <a:srgbClr val="231F20"/>
                </a:solidFill>
                <a:latin typeface="Arial Narrow"/>
                <a:cs typeface="Arial Narrow"/>
              </a:rPr>
              <a:t> </a:t>
            </a:r>
            <a:r>
              <a:rPr sz="1059" spc="-18" dirty="0">
                <a:solidFill>
                  <a:srgbClr val="231F20"/>
                </a:solidFill>
                <a:latin typeface="Arial Narrow"/>
                <a:cs typeface="Arial Narrow"/>
              </a:rPr>
              <a:t>you</a:t>
            </a:r>
            <a:r>
              <a:rPr sz="1059" spc="-31" dirty="0">
                <a:solidFill>
                  <a:srgbClr val="231F20"/>
                </a:solidFill>
                <a:latin typeface="Arial Narrow"/>
                <a:cs typeface="Arial Narrow"/>
              </a:rPr>
              <a:t> </a:t>
            </a:r>
            <a:r>
              <a:rPr sz="1059" spc="-22" dirty="0">
                <a:solidFill>
                  <a:srgbClr val="231F20"/>
                </a:solidFill>
                <a:latin typeface="Arial Narrow"/>
                <a:cs typeface="Arial Narrow"/>
              </a:rPr>
              <a:t>have</a:t>
            </a:r>
            <a:r>
              <a:rPr sz="1059" spc="-31" dirty="0">
                <a:solidFill>
                  <a:srgbClr val="231F20"/>
                </a:solidFill>
                <a:latin typeface="Arial Narrow"/>
                <a:cs typeface="Arial Narrow"/>
              </a:rPr>
              <a:t> </a:t>
            </a:r>
            <a:r>
              <a:rPr sz="1059" dirty="0">
                <a:solidFill>
                  <a:srgbClr val="231F20"/>
                </a:solidFill>
                <a:latin typeface="Arial Narrow"/>
                <a:cs typeface="Arial Narrow"/>
              </a:rPr>
              <a:t>a</a:t>
            </a:r>
            <a:r>
              <a:rPr sz="1059" spc="-31" dirty="0">
                <a:solidFill>
                  <a:srgbClr val="231F20"/>
                </a:solidFill>
                <a:latin typeface="Arial Narrow"/>
                <a:cs typeface="Arial Narrow"/>
              </a:rPr>
              <a:t> </a:t>
            </a:r>
            <a:r>
              <a:rPr sz="1059" spc="-84" dirty="0">
                <a:solidFill>
                  <a:srgbClr val="231F20"/>
                </a:solidFill>
                <a:latin typeface="Arial Narrow"/>
                <a:cs typeface="Arial Narrow"/>
              </a:rPr>
              <a:t>GED</a:t>
            </a:r>
            <a:r>
              <a:rPr sz="1059" spc="-31" dirty="0">
                <a:solidFill>
                  <a:srgbClr val="231F20"/>
                </a:solidFill>
                <a:latin typeface="Arial Narrow"/>
                <a:cs typeface="Arial Narrow"/>
              </a:rPr>
              <a:t> </a:t>
            </a:r>
            <a:r>
              <a:rPr sz="1059" spc="-22" dirty="0">
                <a:solidFill>
                  <a:srgbClr val="231F20"/>
                </a:solidFill>
                <a:latin typeface="Arial Narrow"/>
                <a:cs typeface="Arial Narrow"/>
              </a:rPr>
              <a:t>or </a:t>
            </a:r>
            <a:r>
              <a:rPr sz="1059" spc="-9" dirty="0">
                <a:solidFill>
                  <a:srgbClr val="231F20"/>
                </a:solidFill>
                <a:latin typeface="Arial Narrow"/>
                <a:cs typeface="Arial Narrow"/>
              </a:rPr>
              <a:t>already</a:t>
            </a:r>
            <a:r>
              <a:rPr sz="1059" spc="-31" dirty="0">
                <a:solidFill>
                  <a:srgbClr val="231F20"/>
                </a:solidFill>
                <a:latin typeface="Arial Narrow"/>
                <a:cs typeface="Arial Narrow"/>
              </a:rPr>
              <a:t> </a:t>
            </a:r>
            <a:r>
              <a:rPr sz="1059" spc="-22" dirty="0">
                <a:solidFill>
                  <a:srgbClr val="231F20"/>
                </a:solidFill>
                <a:latin typeface="Arial Narrow"/>
                <a:cs typeface="Arial Narrow"/>
              </a:rPr>
              <a:t>have</a:t>
            </a:r>
            <a:r>
              <a:rPr sz="1059" spc="-26" dirty="0">
                <a:solidFill>
                  <a:srgbClr val="231F20"/>
                </a:solidFill>
                <a:latin typeface="Arial Narrow"/>
                <a:cs typeface="Arial Narrow"/>
              </a:rPr>
              <a:t> </a:t>
            </a:r>
            <a:r>
              <a:rPr sz="1059" dirty="0">
                <a:solidFill>
                  <a:srgbClr val="231F20"/>
                </a:solidFill>
                <a:latin typeface="Arial Narrow"/>
                <a:cs typeface="Arial Narrow"/>
              </a:rPr>
              <a:t>a</a:t>
            </a:r>
            <a:r>
              <a:rPr sz="1059" spc="-26" dirty="0">
                <a:solidFill>
                  <a:srgbClr val="231F20"/>
                </a:solidFill>
                <a:latin typeface="Arial Narrow"/>
                <a:cs typeface="Arial Narrow"/>
              </a:rPr>
              <a:t> </a:t>
            </a:r>
            <a:r>
              <a:rPr sz="1059" spc="-9" dirty="0">
                <a:solidFill>
                  <a:srgbClr val="231F20"/>
                </a:solidFill>
                <a:latin typeface="Arial Narrow"/>
                <a:cs typeface="Arial Narrow"/>
              </a:rPr>
              <a:t>college</a:t>
            </a:r>
            <a:r>
              <a:rPr sz="1059" spc="-26" dirty="0">
                <a:solidFill>
                  <a:srgbClr val="231F20"/>
                </a:solidFill>
                <a:latin typeface="Arial Narrow"/>
                <a:cs typeface="Arial Narrow"/>
              </a:rPr>
              <a:t> </a:t>
            </a:r>
            <a:r>
              <a:rPr sz="1059" spc="-18" dirty="0">
                <a:solidFill>
                  <a:srgbClr val="231F20"/>
                </a:solidFill>
                <a:latin typeface="Arial Narrow"/>
                <a:cs typeface="Arial Narrow"/>
              </a:rPr>
              <a:t>degree,</a:t>
            </a:r>
            <a:r>
              <a:rPr sz="1059" spc="-31" dirty="0">
                <a:solidFill>
                  <a:srgbClr val="231F20"/>
                </a:solidFill>
                <a:latin typeface="Arial Narrow"/>
                <a:cs typeface="Arial Narrow"/>
              </a:rPr>
              <a:t> </a:t>
            </a:r>
            <a:r>
              <a:rPr sz="1059" spc="-35" dirty="0">
                <a:solidFill>
                  <a:srgbClr val="231F20"/>
                </a:solidFill>
                <a:latin typeface="Arial Narrow"/>
                <a:cs typeface="Arial Narrow"/>
              </a:rPr>
              <a:t>we</a:t>
            </a:r>
            <a:r>
              <a:rPr sz="1059" spc="-26" dirty="0">
                <a:solidFill>
                  <a:srgbClr val="231F20"/>
                </a:solidFill>
                <a:latin typeface="Arial Narrow"/>
                <a:cs typeface="Arial Narrow"/>
              </a:rPr>
              <a:t> </a:t>
            </a:r>
            <a:r>
              <a:rPr sz="1059" dirty="0">
                <a:solidFill>
                  <a:srgbClr val="231F20"/>
                </a:solidFill>
                <a:latin typeface="Arial Narrow"/>
                <a:cs typeface="Arial Narrow"/>
              </a:rPr>
              <a:t>can</a:t>
            </a:r>
            <a:r>
              <a:rPr sz="1059" spc="-26" dirty="0">
                <a:solidFill>
                  <a:srgbClr val="231F20"/>
                </a:solidFill>
                <a:latin typeface="Arial Narrow"/>
                <a:cs typeface="Arial Narrow"/>
              </a:rPr>
              <a:t> </a:t>
            </a:r>
            <a:r>
              <a:rPr sz="1059" dirty="0">
                <a:solidFill>
                  <a:srgbClr val="231F20"/>
                </a:solidFill>
                <a:latin typeface="Arial Narrow"/>
                <a:cs typeface="Arial Narrow"/>
              </a:rPr>
              <a:t>help</a:t>
            </a:r>
            <a:r>
              <a:rPr sz="1059" spc="-26" dirty="0">
                <a:solidFill>
                  <a:srgbClr val="231F20"/>
                </a:solidFill>
                <a:latin typeface="Arial Narrow"/>
                <a:cs typeface="Arial Narrow"/>
              </a:rPr>
              <a:t> </a:t>
            </a:r>
            <a:r>
              <a:rPr sz="1059" spc="-22" dirty="0">
                <a:solidFill>
                  <a:srgbClr val="231F20"/>
                </a:solidFill>
                <a:latin typeface="Arial Narrow"/>
                <a:cs typeface="Arial Narrow"/>
              </a:rPr>
              <a:t>you </a:t>
            </a:r>
            <a:r>
              <a:rPr sz="1059" dirty="0">
                <a:solidFill>
                  <a:srgbClr val="231F20"/>
                </a:solidFill>
                <a:latin typeface="Arial Narrow"/>
                <a:cs typeface="Arial Narrow"/>
              </a:rPr>
              <a:t>identify</a:t>
            </a:r>
            <a:r>
              <a:rPr sz="1059" spc="-22" dirty="0">
                <a:solidFill>
                  <a:srgbClr val="231F20"/>
                </a:solidFill>
                <a:latin typeface="Arial Narrow"/>
                <a:cs typeface="Arial Narrow"/>
              </a:rPr>
              <a:t> </a:t>
            </a:r>
            <a:r>
              <a:rPr sz="1059" dirty="0">
                <a:solidFill>
                  <a:srgbClr val="231F20"/>
                </a:solidFill>
                <a:latin typeface="Arial Narrow"/>
                <a:cs typeface="Arial Narrow"/>
              </a:rPr>
              <a:t>a</a:t>
            </a:r>
            <a:r>
              <a:rPr sz="1059" spc="-18" dirty="0">
                <a:solidFill>
                  <a:srgbClr val="231F20"/>
                </a:solidFill>
                <a:latin typeface="Arial Narrow"/>
                <a:cs typeface="Arial Narrow"/>
              </a:rPr>
              <a:t> </a:t>
            </a:r>
            <a:r>
              <a:rPr sz="1059" dirty="0">
                <a:solidFill>
                  <a:srgbClr val="231F20"/>
                </a:solidFill>
                <a:latin typeface="Arial Narrow"/>
                <a:cs typeface="Arial Narrow"/>
              </a:rPr>
              <a:t>path</a:t>
            </a:r>
            <a:r>
              <a:rPr sz="1059" spc="-18" dirty="0">
                <a:solidFill>
                  <a:srgbClr val="231F20"/>
                </a:solidFill>
                <a:latin typeface="Arial Narrow"/>
                <a:cs typeface="Arial Narrow"/>
              </a:rPr>
              <a:t> </a:t>
            </a:r>
            <a:r>
              <a:rPr sz="1059" dirty="0">
                <a:solidFill>
                  <a:srgbClr val="231F20"/>
                </a:solidFill>
                <a:latin typeface="Arial Narrow"/>
                <a:cs typeface="Arial Narrow"/>
              </a:rPr>
              <a:t>that</a:t>
            </a:r>
            <a:r>
              <a:rPr sz="1059" spc="-18" dirty="0">
                <a:solidFill>
                  <a:srgbClr val="231F20"/>
                </a:solidFill>
                <a:latin typeface="Arial Narrow"/>
                <a:cs typeface="Arial Narrow"/>
              </a:rPr>
              <a:t> </a:t>
            </a:r>
            <a:r>
              <a:rPr sz="1059" dirty="0">
                <a:solidFill>
                  <a:srgbClr val="231F20"/>
                </a:solidFill>
                <a:latin typeface="Arial Narrow"/>
                <a:cs typeface="Arial Narrow"/>
              </a:rPr>
              <a:t>is</a:t>
            </a:r>
            <a:r>
              <a:rPr sz="1059" spc="-18" dirty="0">
                <a:solidFill>
                  <a:srgbClr val="231F20"/>
                </a:solidFill>
                <a:latin typeface="Arial Narrow"/>
                <a:cs typeface="Arial Narrow"/>
              </a:rPr>
              <a:t> </a:t>
            </a:r>
            <a:r>
              <a:rPr sz="1059" dirty="0">
                <a:solidFill>
                  <a:srgbClr val="231F20"/>
                </a:solidFill>
                <a:latin typeface="Arial Narrow"/>
                <a:cs typeface="Arial Narrow"/>
              </a:rPr>
              <a:t>right</a:t>
            </a:r>
            <a:r>
              <a:rPr sz="1059" spc="-18" dirty="0">
                <a:solidFill>
                  <a:srgbClr val="231F20"/>
                </a:solidFill>
                <a:latin typeface="Arial Narrow"/>
                <a:cs typeface="Arial Narrow"/>
              </a:rPr>
              <a:t> </a:t>
            </a:r>
            <a:r>
              <a:rPr sz="1059" dirty="0">
                <a:solidFill>
                  <a:srgbClr val="231F20"/>
                </a:solidFill>
                <a:latin typeface="Arial Narrow"/>
                <a:cs typeface="Arial Narrow"/>
              </a:rPr>
              <a:t>for</a:t>
            </a:r>
            <a:r>
              <a:rPr sz="1059" spc="-18" dirty="0">
                <a:solidFill>
                  <a:srgbClr val="231F20"/>
                </a:solidFill>
                <a:latin typeface="Arial Narrow"/>
                <a:cs typeface="Arial Narrow"/>
              </a:rPr>
              <a:t> you </a:t>
            </a:r>
            <a:r>
              <a:rPr sz="1059" spc="-229" dirty="0">
                <a:solidFill>
                  <a:srgbClr val="231F20"/>
                </a:solidFill>
                <a:latin typeface="Arial Narrow"/>
                <a:cs typeface="Arial Narrow"/>
              </a:rPr>
              <a:t>—</a:t>
            </a:r>
            <a:r>
              <a:rPr sz="1059" spc="-18" dirty="0">
                <a:solidFill>
                  <a:srgbClr val="231F20"/>
                </a:solidFill>
                <a:latin typeface="Arial Narrow"/>
                <a:cs typeface="Arial Narrow"/>
              </a:rPr>
              <a:t> </a:t>
            </a:r>
            <a:r>
              <a:rPr sz="1059" dirty="0">
                <a:solidFill>
                  <a:srgbClr val="231F20"/>
                </a:solidFill>
                <a:latin typeface="Arial Narrow"/>
                <a:cs typeface="Arial Narrow"/>
              </a:rPr>
              <a:t>and</a:t>
            </a:r>
            <a:r>
              <a:rPr sz="1059" spc="-18" dirty="0">
                <a:solidFill>
                  <a:srgbClr val="231F20"/>
                </a:solidFill>
                <a:latin typeface="Arial Narrow"/>
                <a:cs typeface="Arial Narrow"/>
              </a:rPr>
              <a:t> </a:t>
            </a:r>
            <a:r>
              <a:rPr sz="1059" spc="-22" dirty="0">
                <a:solidFill>
                  <a:srgbClr val="231F20"/>
                </a:solidFill>
                <a:latin typeface="Arial Narrow"/>
                <a:cs typeface="Arial Narrow"/>
              </a:rPr>
              <a:t>the </a:t>
            </a:r>
            <a:r>
              <a:rPr sz="1059" spc="-9" dirty="0">
                <a:solidFill>
                  <a:srgbClr val="231F20"/>
                </a:solidFill>
                <a:latin typeface="Arial Narrow"/>
                <a:cs typeface="Arial Narrow"/>
              </a:rPr>
              <a:t>resources</a:t>
            </a:r>
            <a:r>
              <a:rPr sz="1059" spc="-18" dirty="0">
                <a:solidFill>
                  <a:srgbClr val="231F20"/>
                </a:solidFill>
                <a:latin typeface="Arial Narrow"/>
                <a:cs typeface="Arial Narrow"/>
              </a:rPr>
              <a:t> </a:t>
            </a:r>
            <a:r>
              <a:rPr sz="1059" dirty="0">
                <a:solidFill>
                  <a:srgbClr val="231F20"/>
                </a:solidFill>
                <a:latin typeface="Arial Narrow"/>
                <a:cs typeface="Arial Narrow"/>
              </a:rPr>
              <a:t>and</a:t>
            </a:r>
            <a:r>
              <a:rPr sz="1059" spc="-18" dirty="0">
                <a:solidFill>
                  <a:srgbClr val="231F20"/>
                </a:solidFill>
                <a:latin typeface="Arial Narrow"/>
                <a:cs typeface="Arial Narrow"/>
              </a:rPr>
              <a:t> </a:t>
            </a:r>
            <a:r>
              <a:rPr sz="1059" dirty="0">
                <a:solidFill>
                  <a:srgbClr val="231F20"/>
                </a:solidFill>
                <a:latin typeface="Arial Narrow"/>
                <a:cs typeface="Arial Narrow"/>
              </a:rPr>
              <a:t>education</a:t>
            </a:r>
            <a:r>
              <a:rPr sz="1059" spc="-13" dirty="0">
                <a:solidFill>
                  <a:srgbClr val="231F20"/>
                </a:solidFill>
                <a:latin typeface="Arial Narrow"/>
                <a:cs typeface="Arial Narrow"/>
              </a:rPr>
              <a:t> </a:t>
            </a:r>
            <a:r>
              <a:rPr sz="1059" dirty="0">
                <a:solidFill>
                  <a:srgbClr val="231F20"/>
                </a:solidFill>
                <a:latin typeface="Arial Narrow"/>
                <a:cs typeface="Arial Narrow"/>
              </a:rPr>
              <a:t>and</a:t>
            </a:r>
            <a:r>
              <a:rPr sz="1059" spc="-18" dirty="0">
                <a:solidFill>
                  <a:srgbClr val="231F20"/>
                </a:solidFill>
                <a:latin typeface="Arial Narrow"/>
                <a:cs typeface="Arial Narrow"/>
              </a:rPr>
              <a:t> </a:t>
            </a:r>
            <a:r>
              <a:rPr sz="1059" dirty="0">
                <a:solidFill>
                  <a:srgbClr val="231F20"/>
                </a:solidFill>
                <a:latin typeface="Arial Narrow"/>
                <a:cs typeface="Arial Narrow"/>
              </a:rPr>
              <a:t>training</a:t>
            </a:r>
            <a:r>
              <a:rPr sz="1059" spc="-13" dirty="0">
                <a:solidFill>
                  <a:srgbClr val="231F20"/>
                </a:solidFill>
                <a:latin typeface="Arial Narrow"/>
                <a:cs typeface="Arial Narrow"/>
              </a:rPr>
              <a:t> </a:t>
            </a:r>
            <a:r>
              <a:rPr sz="1059" spc="-9" dirty="0">
                <a:solidFill>
                  <a:srgbClr val="231F20"/>
                </a:solidFill>
                <a:latin typeface="Arial Narrow"/>
                <a:cs typeface="Arial Narrow"/>
              </a:rPr>
              <a:t>programs </a:t>
            </a:r>
            <a:r>
              <a:rPr sz="1059" dirty="0">
                <a:solidFill>
                  <a:srgbClr val="231F20"/>
                </a:solidFill>
                <a:latin typeface="Arial Narrow"/>
                <a:cs typeface="Arial Narrow"/>
              </a:rPr>
              <a:t>to</a:t>
            </a:r>
            <a:r>
              <a:rPr sz="1059" spc="-35" dirty="0">
                <a:solidFill>
                  <a:srgbClr val="231F20"/>
                </a:solidFill>
                <a:latin typeface="Arial Narrow"/>
                <a:cs typeface="Arial Narrow"/>
              </a:rPr>
              <a:t> </a:t>
            </a:r>
            <a:r>
              <a:rPr sz="1059" spc="-18" dirty="0">
                <a:solidFill>
                  <a:srgbClr val="231F20"/>
                </a:solidFill>
                <a:latin typeface="Arial Narrow"/>
                <a:cs typeface="Arial Narrow"/>
              </a:rPr>
              <a:t>get</a:t>
            </a:r>
            <a:r>
              <a:rPr sz="1059" spc="-31" dirty="0">
                <a:solidFill>
                  <a:srgbClr val="231F20"/>
                </a:solidFill>
                <a:latin typeface="Arial Narrow"/>
                <a:cs typeface="Arial Narrow"/>
              </a:rPr>
              <a:t> </a:t>
            </a:r>
            <a:r>
              <a:rPr sz="1059" spc="-18" dirty="0">
                <a:solidFill>
                  <a:srgbClr val="231F20"/>
                </a:solidFill>
                <a:latin typeface="Arial Narrow"/>
                <a:cs typeface="Arial Narrow"/>
              </a:rPr>
              <a:t>you</a:t>
            </a:r>
            <a:r>
              <a:rPr sz="1059" spc="-35" dirty="0">
                <a:solidFill>
                  <a:srgbClr val="231F20"/>
                </a:solidFill>
                <a:latin typeface="Arial Narrow"/>
                <a:cs typeface="Arial Narrow"/>
              </a:rPr>
              <a:t> </a:t>
            </a:r>
            <a:r>
              <a:rPr sz="1059" dirty="0">
                <a:solidFill>
                  <a:srgbClr val="231F20"/>
                </a:solidFill>
                <a:latin typeface="Arial Narrow"/>
                <a:cs typeface="Arial Narrow"/>
              </a:rPr>
              <a:t>there.</a:t>
            </a:r>
            <a:r>
              <a:rPr sz="1059" spc="-31" dirty="0">
                <a:solidFill>
                  <a:srgbClr val="231F20"/>
                </a:solidFill>
                <a:latin typeface="Arial Narrow"/>
                <a:cs typeface="Arial Narrow"/>
              </a:rPr>
              <a:t> </a:t>
            </a:r>
            <a:r>
              <a:rPr sz="1059" spc="-62" dirty="0">
                <a:solidFill>
                  <a:srgbClr val="231F20"/>
                </a:solidFill>
                <a:latin typeface="Arial Narrow"/>
                <a:cs typeface="Arial Narrow"/>
              </a:rPr>
              <a:t>We</a:t>
            </a:r>
            <a:r>
              <a:rPr sz="1059" spc="-35" dirty="0">
                <a:solidFill>
                  <a:srgbClr val="231F20"/>
                </a:solidFill>
                <a:latin typeface="Arial Narrow"/>
                <a:cs typeface="Arial Narrow"/>
              </a:rPr>
              <a:t> </a:t>
            </a:r>
            <a:r>
              <a:rPr sz="1059" spc="-9" dirty="0">
                <a:solidFill>
                  <a:srgbClr val="231F20"/>
                </a:solidFill>
                <a:latin typeface="Arial Narrow"/>
                <a:cs typeface="Arial Narrow"/>
              </a:rPr>
              <a:t>are</a:t>
            </a:r>
            <a:r>
              <a:rPr sz="1059" spc="-31" dirty="0">
                <a:solidFill>
                  <a:srgbClr val="231F20"/>
                </a:solidFill>
                <a:latin typeface="Arial Narrow"/>
                <a:cs typeface="Arial Narrow"/>
              </a:rPr>
              <a:t> </a:t>
            </a:r>
            <a:r>
              <a:rPr sz="1059" spc="-18" dirty="0">
                <a:solidFill>
                  <a:srgbClr val="231F20"/>
                </a:solidFill>
                <a:latin typeface="Arial Narrow"/>
                <a:cs typeface="Arial Narrow"/>
              </a:rPr>
              <a:t>here</a:t>
            </a:r>
            <a:r>
              <a:rPr sz="1059" spc="-35" dirty="0">
                <a:solidFill>
                  <a:srgbClr val="231F20"/>
                </a:solidFill>
                <a:latin typeface="Arial Narrow"/>
                <a:cs typeface="Arial Narrow"/>
              </a:rPr>
              <a:t> </a:t>
            </a:r>
            <a:r>
              <a:rPr sz="1059" dirty="0">
                <a:solidFill>
                  <a:srgbClr val="231F20"/>
                </a:solidFill>
                <a:latin typeface="Arial Narrow"/>
                <a:cs typeface="Arial Narrow"/>
              </a:rPr>
              <a:t>to</a:t>
            </a:r>
            <a:r>
              <a:rPr sz="1059" spc="-31" dirty="0">
                <a:solidFill>
                  <a:srgbClr val="231F20"/>
                </a:solidFill>
                <a:latin typeface="Arial Narrow"/>
                <a:cs typeface="Arial Narrow"/>
              </a:rPr>
              <a:t> </a:t>
            </a:r>
            <a:r>
              <a:rPr sz="1059" dirty="0">
                <a:solidFill>
                  <a:srgbClr val="231F20"/>
                </a:solidFill>
                <a:latin typeface="Arial Narrow"/>
                <a:cs typeface="Arial Narrow"/>
              </a:rPr>
              <a:t>help</a:t>
            </a:r>
            <a:r>
              <a:rPr sz="1059" spc="-35" dirty="0">
                <a:solidFill>
                  <a:srgbClr val="231F20"/>
                </a:solidFill>
                <a:latin typeface="Arial Narrow"/>
                <a:cs typeface="Arial Narrow"/>
              </a:rPr>
              <a:t> </a:t>
            </a:r>
            <a:r>
              <a:rPr sz="1059" spc="-18" dirty="0">
                <a:solidFill>
                  <a:srgbClr val="231F20"/>
                </a:solidFill>
                <a:latin typeface="Arial Narrow"/>
                <a:cs typeface="Arial Narrow"/>
              </a:rPr>
              <a:t>you</a:t>
            </a:r>
            <a:r>
              <a:rPr sz="1059" spc="-31" dirty="0">
                <a:solidFill>
                  <a:srgbClr val="231F20"/>
                </a:solidFill>
                <a:latin typeface="Arial Narrow"/>
                <a:cs typeface="Arial Narrow"/>
              </a:rPr>
              <a:t> </a:t>
            </a:r>
            <a:r>
              <a:rPr sz="1059" spc="-18" dirty="0">
                <a:solidFill>
                  <a:srgbClr val="231F20"/>
                </a:solidFill>
                <a:latin typeface="Arial Narrow"/>
                <a:cs typeface="Arial Narrow"/>
              </a:rPr>
              <a:t>learn </a:t>
            </a:r>
            <a:r>
              <a:rPr sz="1059" dirty="0">
                <a:solidFill>
                  <a:srgbClr val="231F20"/>
                </a:solidFill>
                <a:latin typeface="Arial Narrow"/>
                <a:cs typeface="Arial Narrow"/>
              </a:rPr>
              <a:t>what</a:t>
            </a:r>
            <a:r>
              <a:rPr sz="1059" spc="-31" dirty="0">
                <a:solidFill>
                  <a:srgbClr val="231F20"/>
                </a:solidFill>
                <a:latin typeface="Arial Narrow"/>
                <a:cs typeface="Arial Narrow"/>
              </a:rPr>
              <a:t> </a:t>
            </a:r>
            <a:r>
              <a:rPr sz="1059" spc="-18" dirty="0">
                <a:solidFill>
                  <a:srgbClr val="231F20"/>
                </a:solidFill>
                <a:latin typeface="Arial Narrow"/>
                <a:cs typeface="Arial Narrow"/>
              </a:rPr>
              <a:t>you</a:t>
            </a:r>
            <a:r>
              <a:rPr sz="1059" spc="-26" dirty="0">
                <a:solidFill>
                  <a:srgbClr val="231F20"/>
                </a:solidFill>
                <a:latin typeface="Arial Narrow"/>
                <a:cs typeface="Arial Narrow"/>
              </a:rPr>
              <a:t> </a:t>
            </a:r>
            <a:r>
              <a:rPr sz="1059" spc="-9" dirty="0">
                <a:solidFill>
                  <a:srgbClr val="231F20"/>
                </a:solidFill>
                <a:latin typeface="Arial Narrow"/>
                <a:cs typeface="Arial Narrow"/>
              </a:rPr>
              <a:t>need</a:t>
            </a:r>
            <a:r>
              <a:rPr sz="1059" spc="-26" dirty="0">
                <a:solidFill>
                  <a:srgbClr val="231F20"/>
                </a:solidFill>
                <a:latin typeface="Arial Narrow"/>
                <a:cs typeface="Arial Narrow"/>
              </a:rPr>
              <a:t> </a:t>
            </a:r>
            <a:r>
              <a:rPr sz="1059" dirty="0">
                <a:solidFill>
                  <a:srgbClr val="231F20"/>
                </a:solidFill>
                <a:latin typeface="Arial Narrow"/>
                <a:cs typeface="Arial Narrow"/>
              </a:rPr>
              <a:t>to</a:t>
            </a:r>
            <a:r>
              <a:rPr sz="1059" spc="-26" dirty="0">
                <a:solidFill>
                  <a:srgbClr val="231F20"/>
                </a:solidFill>
                <a:latin typeface="Arial Narrow"/>
                <a:cs typeface="Arial Narrow"/>
              </a:rPr>
              <a:t> </a:t>
            </a:r>
            <a:r>
              <a:rPr sz="1059" spc="-9" dirty="0">
                <a:solidFill>
                  <a:srgbClr val="231F20"/>
                </a:solidFill>
                <a:latin typeface="Arial Narrow"/>
                <a:cs typeface="Arial Narrow"/>
              </a:rPr>
              <a:t>know</a:t>
            </a:r>
            <a:r>
              <a:rPr sz="1059" spc="-31" dirty="0">
                <a:solidFill>
                  <a:srgbClr val="231F20"/>
                </a:solidFill>
                <a:latin typeface="Arial Narrow"/>
                <a:cs typeface="Arial Narrow"/>
              </a:rPr>
              <a:t> </a:t>
            </a:r>
            <a:r>
              <a:rPr sz="1059" spc="-9" dirty="0">
                <a:solidFill>
                  <a:srgbClr val="231F20"/>
                </a:solidFill>
                <a:latin typeface="Arial Narrow"/>
                <a:cs typeface="Arial Narrow"/>
              </a:rPr>
              <a:t>so</a:t>
            </a:r>
            <a:r>
              <a:rPr sz="1059" spc="-26" dirty="0">
                <a:solidFill>
                  <a:srgbClr val="231F20"/>
                </a:solidFill>
                <a:latin typeface="Arial Narrow"/>
                <a:cs typeface="Arial Narrow"/>
              </a:rPr>
              <a:t> </a:t>
            </a:r>
            <a:r>
              <a:rPr sz="1059" spc="-18" dirty="0">
                <a:solidFill>
                  <a:srgbClr val="231F20"/>
                </a:solidFill>
                <a:latin typeface="Arial Narrow"/>
                <a:cs typeface="Arial Narrow"/>
              </a:rPr>
              <a:t>you</a:t>
            </a:r>
            <a:r>
              <a:rPr sz="1059" spc="-26" dirty="0">
                <a:solidFill>
                  <a:srgbClr val="231F20"/>
                </a:solidFill>
                <a:latin typeface="Arial Narrow"/>
                <a:cs typeface="Arial Narrow"/>
              </a:rPr>
              <a:t> </a:t>
            </a:r>
            <a:r>
              <a:rPr sz="1059" dirty="0">
                <a:solidFill>
                  <a:srgbClr val="231F20"/>
                </a:solidFill>
                <a:latin typeface="Arial Narrow"/>
                <a:cs typeface="Arial Narrow"/>
              </a:rPr>
              <a:t>can</a:t>
            </a:r>
            <a:r>
              <a:rPr sz="1059" spc="-26" dirty="0">
                <a:solidFill>
                  <a:srgbClr val="231F20"/>
                </a:solidFill>
                <a:latin typeface="Arial Narrow"/>
                <a:cs typeface="Arial Narrow"/>
              </a:rPr>
              <a:t> </a:t>
            </a:r>
            <a:r>
              <a:rPr sz="1059" dirty="0">
                <a:solidFill>
                  <a:srgbClr val="231F20"/>
                </a:solidFill>
                <a:latin typeface="Arial Narrow"/>
                <a:cs typeface="Arial Narrow"/>
              </a:rPr>
              <a:t>start</a:t>
            </a:r>
            <a:r>
              <a:rPr sz="1059" spc="-31" dirty="0">
                <a:solidFill>
                  <a:srgbClr val="231F20"/>
                </a:solidFill>
                <a:latin typeface="Arial Narrow"/>
                <a:cs typeface="Arial Narrow"/>
              </a:rPr>
              <a:t> </a:t>
            </a:r>
            <a:r>
              <a:rPr sz="1059" spc="-9" dirty="0">
                <a:solidFill>
                  <a:srgbClr val="231F20"/>
                </a:solidFill>
                <a:latin typeface="Arial Narrow"/>
                <a:cs typeface="Arial Narrow"/>
              </a:rPr>
              <a:t>changing </a:t>
            </a:r>
            <a:r>
              <a:rPr sz="1059" spc="-18" dirty="0">
                <a:solidFill>
                  <a:srgbClr val="231F20"/>
                </a:solidFill>
                <a:latin typeface="Arial Narrow"/>
                <a:cs typeface="Arial Narrow"/>
              </a:rPr>
              <a:t>your </a:t>
            </a:r>
            <a:r>
              <a:rPr sz="1059" dirty="0">
                <a:solidFill>
                  <a:srgbClr val="231F20"/>
                </a:solidFill>
                <a:latin typeface="Arial Narrow"/>
                <a:cs typeface="Arial Narrow"/>
              </a:rPr>
              <a:t>life</a:t>
            </a:r>
            <a:r>
              <a:rPr sz="1059" spc="-18" dirty="0">
                <a:solidFill>
                  <a:srgbClr val="231F20"/>
                </a:solidFill>
                <a:latin typeface="Arial Narrow"/>
                <a:cs typeface="Arial Narrow"/>
              </a:rPr>
              <a:t> </a:t>
            </a:r>
            <a:r>
              <a:rPr sz="1059" dirty="0">
                <a:solidFill>
                  <a:srgbClr val="231F20"/>
                </a:solidFill>
                <a:latin typeface="Arial Narrow"/>
                <a:cs typeface="Arial Narrow"/>
              </a:rPr>
              <a:t>and</a:t>
            </a:r>
            <a:r>
              <a:rPr sz="1059" spc="-13" dirty="0">
                <a:solidFill>
                  <a:srgbClr val="231F20"/>
                </a:solidFill>
                <a:latin typeface="Arial Narrow"/>
                <a:cs typeface="Arial Narrow"/>
              </a:rPr>
              <a:t> </a:t>
            </a:r>
            <a:r>
              <a:rPr sz="1059" spc="-18" dirty="0">
                <a:solidFill>
                  <a:srgbClr val="231F20"/>
                </a:solidFill>
                <a:latin typeface="Arial Narrow"/>
                <a:cs typeface="Arial Narrow"/>
              </a:rPr>
              <a:t>your </a:t>
            </a:r>
            <a:r>
              <a:rPr sz="1059" dirty="0">
                <a:solidFill>
                  <a:srgbClr val="231F20"/>
                </a:solidFill>
                <a:latin typeface="Arial Narrow"/>
                <a:cs typeface="Arial Narrow"/>
              </a:rPr>
              <a:t>family’s</a:t>
            </a:r>
            <a:r>
              <a:rPr sz="1059" spc="-13" dirty="0">
                <a:solidFill>
                  <a:srgbClr val="231F20"/>
                </a:solidFill>
                <a:latin typeface="Arial Narrow"/>
                <a:cs typeface="Arial Narrow"/>
              </a:rPr>
              <a:t> </a:t>
            </a:r>
            <a:r>
              <a:rPr sz="1059" dirty="0">
                <a:solidFill>
                  <a:srgbClr val="231F20"/>
                </a:solidFill>
                <a:latin typeface="Arial Narrow"/>
                <a:cs typeface="Arial Narrow"/>
              </a:rPr>
              <a:t>life</a:t>
            </a:r>
            <a:r>
              <a:rPr sz="1059" spc="-18" dirty="0">
                <a:solidFill>
                  <a:srgbClr val="231F20"/>
                </a:solidFill>
                <a:latin typeface="Arial Narrow"/>
                <a:cs typeface="Arial Narrow"/>
              </a:rPr>
              <a:t> </a:t>
            </a:r>
            <a:r>
              <a:rPr sz="1059" spc="-9" dirty="0">
                <a:solidFill>
                  <a:srgbClr val="231F20"/>
                </a:solidFill>
                <a:latin typeface="Arial Narrow"/>
                <a:cs typeface="Arial Narrow"/>
              </a:rPr>
              <a:t>today.</a:t>
            </a:r>
            <a:endParaRPr sz="1059">
              <a:latin typeface="Arial Narrow"/>
              <a:cs typeface="Arial Narrow"/>
            </a:endParaRPr>
          </a:p>
        </p:txBody>
      </p:sp>
      <p:grpSp>
        <p:nvGrpSpPr>
          <p:cNvPr id="3" name="object 3"/>
          <p:cNvGrpSpPr/>
          <p:nvPr/>
        </p:nvGrpSpPr>
        <p:grpSpPr>
          <a:xfrm>
            <a:off x="470647" y="336177"/>
            <a:ext cx="8202706" cy="793376"/>
            <a:chOff x="381000" y="381000"/>
            <a:chExt cx="9296400" cy="899160"/>
          </a:xfrm>
        </p:grpSpPr>
        <p:sp>
          <p:nvSpPr>
            <p:cNvPr id="4" name="object 4"/>
            <p:cNvSpPr/>
            <p:nvPr/>
          </p:nvSpPr>
          <p:spPr>
            <a:xfrm>
              <a:off x="381000" y="381000"/>
              <a:ext cx="9296400" cy="899160"/>
            </a:xfrm>
            <a:custGeom>
              <a:avLst/>
              <a:gdLst/>
              <a:ahLst/>
              <a:cxnLst/>
              <a:rect l="l" t="t" r="r" b="b"/>
              <a:pathLst>
                <a:path w="9296400" h="899160">
                  <a:moveTo>
                    <a:pt x="9144000" y="0"/>
                  </a:moveTo>
                  <a:lnTo>
                    <a:pt x="152400" y="0"/>
                  </a:lnTo>
                  <a:lnTo>
                    <a:pt x="104231" y="7769"/>
                  </a:lnTo>
                  <a:lnTo>
                    <a:pt x="62396" y="29405"/>
                  </a:lnTo>
                  <a:lnTo>
                    <a:pt x="29405" y="62396"/>
                  </a:lnTo>
                  <a:lnTo>
                    <a:pt x="7769" y="104231"/>
                  </a:lnTo>
                  <a:lnTo>
                    <a:pt x="0" y="152400"/>
                  </a:lnTo>
                  <a:lnTo>
                    <a:pt x="0" y="746760"/>
                  </a:lnTo>
                  <a:lnTo>
                    <a:pt x="7769" y="794928"/>
                  </a:lnTo>
                  <a:lnTo>
                    <a:pt x="29405" y="836763"/>
                  </a:lnTo>
                  <a:lnTo>
                    <a:pt x="62396" y="869754"/>
                  </a:lnTo>
                  <a:lnTo>
                    <a:pt x="104231" y="891390"/>
                  </a:lnTo>
                  <a:lnTo>
                    <a:pt x="152400" y="899160"/>
                  </a:lnTo>
                  <a:lnTo>
                    <a:pt x="9144000" y="899160"/>
                  </a:lnTo>
                  <a:lnTo>
                    <a:pt x="9192168" y="891390"/>
                  </a:lnTo>
                  <a:lnTo>
                    <a:pt x="9234003" y="869754"/>
                  </a:lnTo>
                  <a:lnTo>
                    <a:pt x="9266994" y="836763"/>
                  </a:lnTo>
                  <a:lnTo>
                    <a:pt x="9288630" y="794928"/>
                  </a:lnTo>
                  <a:lnTo>
                    <a:pt x="9296400" y="746760"/>
                  </a:lnTo>
                  <a:lnTo>
                    <a:pt x="9296400" y="152400"/>
                  </a:lnTo>
                  <a:lnTo>
                    <a:pt x="9288630" y="104231"/>
                  </a:lnTo>
                  <a:lnTo>
                    <a:pt x="9266994" y="62396"/>
                  </a:lnTo>
                  <a:lnTo>
                    <a:pt x="9234003" y="29405"/>
                  </a:lnTo>
                  <a:lnTo>
                    <a:pt x="9192168" y="7769"/>
                  </a:lnTo>
                  <a:lnTo>
                    <a:pt x="9144000" y="0"/>
                  </a:lnTo>
                  <a:close/>
                </a:path>
              </a:pathLst>
            </a:custGeom>
            <a:solidFill>
              <a:srgbClr val="649AAA"/>
            </a:solidFill>
          </p:spPr>
          <p:txBody>
            <a:bodyPr wrap="square" lIns="0" tIns="0" rIns="0" bIns="0" rtlCol="0"/>
            <a:lstStyle/>
            <a:p>
              <a:endParaRPr sz="1588"/>
            </a:p>
          </p:txBody>
        </p:sp>
        <p:sp>
          <p:nvSpPr>
            <p:cNvPr id="5" name="object 5"/>
            <p:cNvSpPr/>
            <p:nvPr/>
          </p:nvSpPr>
          <p:spPr>
            <a:xfrm>
              <a:off x="533400" y="811832"/>
              <a:ext cx="8991600" cy="0"/>
            </a:xfrm>
            <a:custGeom>
              <a:avLst/>
              <a:gdLst/>
              <a:ahLst/>
              <a:cxnLst/>
              <a:rect l="l" t="t" r="r" b="b"/>
              <a:pathLst>
                <a:path w="8991600">
                  <a:moveTo>
                    <a:pt x="0" y="0"/>
                  </a:moveTo>
                  <a:lnTo>
                    <a:pt x="8991600" y="0"/>
                  </a:lnTo>
                </a:path>
              </a:pathLst>
            </a:custGeom>
            <a:ln w="6350">
              <a:solidFill>
                <a:srgbClr val="FFFFFF"/>
              </a:solidFill>
            </a:ln>
          </p:spPr>
          <p:txBody>
            <a:bodyPr wrap="square" lIns="0" tIns="0" rIns="0" bIns="0" rtlCol="0"/>
            <a:lstStyle/>
            <a:p>
              <a:endParaRPr sz="1588"/>
            </a:p>
          </p:txBody>
        </p:sp>
      </p:grpSp>
      <p:sp>
        <p:nvSpPr>
          <p:cNvPr id="6" name="object 6"/>
          <p:cNvSpPr txBox="1">
            <a:spLocks noGrp="1"/>
          </p:cNvSpPr>
          <p:nvPr>
            <p:ph type="title"/>
          </p:nvPr>
        </p:nvSpPr>
        <p:spPr>
          <a:xfrm>
            <a:off x="134471" y="0"/>
            <a:ext cx="0" cy="18087824"/>
          </a:xfrm>
          <a:prstGeom prst="rect">
            <a:avLst/>
          </a:prstGeom>
        </p:spPr>
        <p:txBody>
          <a:bodyPr vert="horz" wrap="square" lIns="0" tIns="153213" rIns="0" bIns="0" rtlCol="0">
            <a:spAutoFit/>
          </a:bodyPr>
          <a:lstStyle/>
          <a:p>
            <a:pPr marL="89652">
              <a:lnSpc>
                <a:spcPct val="100000"/>
              </a:lnSpc>
              <a:spcBef>
                <a:spcPts val="88"/>
              </a:spcBef>
            </a:pPr>
            <a:r>
              <a:rPr spc="-26" dirty="0"/>
              <a:t>Healthcare</a:t>
            </a:r>
            <a:r>
              <a:rPr spc="-84" dirty="0"/>
              <a:t> </a:t>
            </a:r>
            <a:r>
              <a:rPr spc="-57" dirty="0"/>
              <a:t>Pathways</a:t>
            </a:r>
            <a:r>
              <a:rPr spc="-79" dirty="0"/>
              <a:t> </a:t>
            </a:r>
            <a:r>
              <a:rPr spc="-18" dirty="0"/>
              <a:t>In</a:t>
            </a:r>
            <a:r>
              <a:rPr spc="-79" dirty="0"/>
              <a:t> </a:t>
            </a:r>
            <a:r>
              <a:rPr spc="-35" dirty="0"/>
              <a:t>Central</a:t>
            </a:r>
            <a:r>
              <a:rPr spc="-84" dirty="0"/>
              <a:t> </a:t>
            </a:r>
            <a:r>
              <a:rPr spc="-71" dirty="0"/>
              <a:t>New</a:t>
            </a:r>
            <a:r>
              <a:rPr spc="-79" dirty="0"/>
              <a:t> </a:t>
            </a:r>
            <a:r>
              <a:rPr spc="-9" dirty="0"/>
              <a:t>York:</a:t>
            </a:r>
          </a:p>
          <a:p>
            <a:pPr marL="89652">
              <a:lnSpc>
                <a:spcPct val="100000"/>
              </a:lnSpc>
              <a:spcBef>
                <a:spcPts val="53"/>
              </a:spcBef>
              <a:tabLst>
                <a:tab pos="8023840" algn="l"/>
              </a:tabLst>
            </a:pPr>
            <a:r>
              <a:rPr b="1" u="sng" spc="-212" dirty="0">
                <a:uFill>
                  <a:solidFill>
                    <a:srgbClr val="FFFFFF"/>
                  </a:solidFill>
                </a:uFill>
                <a:latin typeface="Century Gothic"/>
                <a:cs typeface="Century Gothic"/>
              </a:rPr>
              <a:t>Nursing</a:t>
            </a:r>
            <a:r>
              <a:rPr b="1" u="sng" spc="-199" dirty="0">
                <a:uFill>
                  <a:solidFill>
                    <a:srgbClr val="FFFFFF"/>
                  </a:solidFill>
                </a:uFill>
                <a:latin typeface="Century Gothic"/>
                <a:cs typeface="Century Gothic"/>
              </a:rPr>
              <a:t> </a:t>
            </a:r>
            <a:r>
              <a:rPr b="1" u="sng" spc="-340" dirty="0">
                <a:uFill>
                  <a:solidFill>
                    <a:srgbClr val="FFFFFF"/>
                  </a:solidFill>
                </a:uFill>
                <a:latin typeface="Century Gothic"/>
                <a:cs typeface="Century Gothic"/>
              </a:rPr>
              <a:t>and</a:t>
            </a:r>
            <a:r>
              <a:rPr b="1" u="sng" spc="-194" dirty="0">
                <a:uFill>
                  <a:solidFill>
                    <a:srgbClr val="FFFFFF"/>
                  </a:solidFill>
                </a:uFill>
                <a:latin typeface="Century Gothic"/>
                <a:cs typeface="Century Gothic"/>
              </a:rPr>
              <a:t> </a:t>
            </a:r>
            <a:r>
              <a:rPr b="1" u="sng" spc="-9" dirty="0">
                <a:uFill>
                  <a:solidFill>
                    <a:srgbClr val="FFFFFF"/>
                  </a:solidFill>
                </a:uFill>
                <a:latin typeface="Century Gothic"/>
                <a:cs typeface="Century Gothic"/>
              </a:rPr>
              <a:t>Administration</a:t>
            </a:r>
            <a:r>
              <a:rPr b="1" u="sng" dirty="0">
                <a:uFill>
                  <a:solidFill>
                    <a:srgbClr val="FFFFFF"/>
                  </a:solidFill>
                </a:uFill>
                <a:latin typeface="Century Gothic"/>
                <a:cs typeface="Century Gothic"/>
              </a:rPr>
              <a:t>	</a:t>
            </a:r>
          </a:p>
        </p:txBody>
      </p:sp>
      <p:pic>
        <p:nvPicPr>
          <p:cNvPr id="7" name="object 7"/>
          <p:cNvPicPr/>
          <p:nvPr/>
        </p:nvPicPr>
        <p:blipFill>
          <a:blip r:embed="rId3" cstate="print"/>
          <a:stretch>
            <a:fillRect/>
          </a:stretch>
        </p:blipFill>
        <p:spPr>
          <a:xfrm>
            <a:off x="3258237" y="1289180"/>
            <a:ext cx="2626408" cy="1662449"/>
          </a:xfrm>
          <a:prstGeom prst="rect">
            <a:avLst/>
          </a:prstGeom>
        </p:spPr>
      </p:pic>
      <p:pic>
        <p:nvPicPr>
          <p:cNvPr id="8" name="object 8"/>
          <p:cNvPicPr/>
          <p:nvPr/>
        </p:nvPicPr>
        <p:blipFill>
          <a:blip r:embed="rId4" cstate="print"/>
          <a:stretch>
            <a:fillRect/>
          </a:stretch>
        </p:blipFill>
        <p:spPr>
          <a:xfrm>
            <a:off x="470647" y="4444253"/>
            <a:ext cx="2626412" cy="1662448"/>
          </a:xfrm>
          <a:prstGeom prst="rect">
            <a:avLst/>
          </a:prstGeom>
        </p:spPr>
      </p:pic>
      <p:pic>
        <p:nvPicPr>
          <p:cNvPr id="9" name="object 9"/>
          <p:cNvPicPr/>
          <p:nvPr/>
        </p:nvPicPr>
        <p:blipFill>
          <a:blip r:embed="rId5" cstate="print"/>
          <a:stretch>
            <a:fillRect/>
          </a:stretch>
        </p:blipFill>
        <p:spPr>
          <a:xfrm>
            <a:off x="3254188" y="3074894"/>
            <a:ext cx="1247999" cy="1247999"/>
          </a:xfrm>
          <a:prstGeom prst="rect">
            <a:avLst/>
          </a:prstGeom>
        </p:spPr>
      </p:pic>
      <p:pic>
        <p:nvPicPr>
          <p:cNvPr id="10" name="object 10"/>
          <p:cNvPicPr/>
          <p:nvPr/>
        </p:nvPicPr>
        <p:blipFill>
          <a:blip r:embed="rId6" cstate="print"/>
          <a:stretch>
            <a:fillRect/>
          </a:stretch>
        </p:blipFill>
        <p:spPr>
          <a:xfrm>
            <a:off x="4636647" y="3074894"/>
            <a:ext cx="1247999" cy="1247999"/>
          </a:xfrm>
          <a:prstGeom prst="rect">
            <a:avLst/>
          </a:prstGeom>
        </p:spPr>
      </p:pic>
      <p:sp>
        <p:nvSpPr>
          <p:cNvPr id="11" name="object 11"/>
          <p:cNvSpPr txBox="1"/>
          <p:nvPr/>
        </p:nvSpPr>
        <p:spPr>
          <a:xfrm>
            <a:off x="3247031" y="4265508"/>
            <a:ext cx="2649071" cy="2109620"/>
          </a:xfrm>
          <a:prstGeom prst="rect">
            <a:avLst/>
          </a:prstGeom>
        </p:spPr>
        <p:txBody>
          <a:bodyPr vert="horz" wrap="square" lIns="0" tIns="101413" rIns="0" bIns="0" rtlCol="0">
            <a:spAutoFit/>
          </a:bodyPr>
          <a:lstStyle/>
          <a:p>
            <a:pPr marL="11206">
              <a:spcBef>
                <a:spcPts val="799"/>
              </a:spcBef>
              <a:tabLst>
                <a:tab pos="2637445" algn="l"/>
              </a:tabLst>
            </a:pPr>
            <a:r>
              <a:rPr sz="1235" b="1" u="sng" spc="-124" dirty="0">
                <a:solidFill>
                  <a:srgbClr val="231F20"/>
                </a:solidFill>
                <a:uFill>
                  <a:solidFill>
                    <a:srgbClr val="231F20"/>
                  </a:solidFill>
                </a:uFill>
                <a:latin typeface="Century Gothic"/>
                <a:cs typeface="Century Gothic"/>
              </a:rPr>
              <a:t>Nursing</a:t>
            </a:r>
            <a:r>
              <a:rPr sz="1235" b="1" u="sng" spc="-71" dirty="0">
                <a:solidFill>
                  <a:srgbClr val="231F20"/>
                </a:solidFill>
                <a:uFill>
                  <a:solidFill>
                    <a:srgbClr val="231F20"/>
                  </a:solidFill>
                </a:uFill>
                <a:latin typeface="Century Gothic"/>
                <a:cs typeface="Century Gothic"/>
              </a:rPr>
              <a:t> </a:t>
            </a:r>
            <a:r>
              <a:rPr sz="1235" b="1" u="sng" spc="-212" dirty="0">
                <a:solidFill>
                  <a:srgbClr val="231F20"/>
                </a:solidFill>
                <a:uFill>
                  <a:solidFill>
                    <a:srgbClr val="231F20"/>
                  </a:solidFill>
                </a:uFill>
                <a:latin typeface="Century Gothic"/>
                <a:cs typeface="Century Gothic"/>
              </a:rPr>
              <a:t>and</a:t>
            </a:r>
            <a:r>
              <a:rPr sz="1235" b="1" u="sng" spc="-71" dirty="0">
                <a:solidFill>
                  <a:srgbClr val="231F20"/>
                </a:solidFill>
                <a:uFill>
                  <a:solidFill>
                    <a:srgbClr val="231F20"/>
                  </a:solidFill>
                </a:uFill>
                <a:latin typeface="Century Gothic"/>
                <a:cs typeface="Century Gothic"/>
              </a:rPr>
              <a:t> </a:t>
            </a:r>
            <a:r>
              <a:rPr sz="1235" b="1" u="sng" spc="-124" dirty="0">
                <a:solidFill>
                  <a:srgbClr val="231F20"/>
                </a:solidFill>
                <a:uFill>
                  <a:solidFill>
                    <a:srgbClr val="231F20"/>
                  </a:solidFill>
                </a:uFill>
                <a:latin typeface="Century Gothic"/>
                <a:cs typeface="Century Gothic"/>
              </a:rPr>
              <a:t>Administration</a:t>
            </a:r>
            <a:r>
              <a:rPr sz="1235" b="1" u="sng" spc="-71" dirty="0">
                <a:solidFill>
                  <a:srgbClr val="231F20"/>
                </a:solidFill>
                <a:uFill>
                  <a:solidFill>
                    <a:srgbClr val="231F20"/>
                  </a:solidFill>
                </a:uFill>
                <a:latin typeface="Century Gothic"/>
                <a:cs typeface="Century Gothic"/>
              </a:rPr>
              <a:t> </a:t>
            </a:r>
            <a:r>
              <a:rPr sz="1235" b="1" u="sng" spc="-176" dirty="0">
                <a:solidFill>
                  <a:srgbClr val="231F20"/>
                </a:solidFill>
                <a:uFill>
                  <a:solidFill>
                    <a:srgbClr val="231F20"/>
                  </a:solidFill>
                </a:uFill>
                <a:latin typeface="Century Gothic"/>
                <a:cs typeface="Century Gothic"/>
              </a:rPr>
              <a:t>Career</a:t>
            </a:r>
            <a:r>
              <a:rPr sz="1235" b="1" u="sng" spc="-71" dirty="0">
                <a:solidFill>
                  <a:srgbClr val="231F20"/>
                </a:solidFill>
                <a:uFill>
                  <a:solidFill>
                    <a:srgbClr val="231F20"/>
                  </a:solidFill>
                </a:uFill>
                <a:latin typeface="Century Gothic"/>
                <a:cs typeface="Century Gothic"/>
              </a:rPr>
              <a:t> </a:t>
            </a:r>
            <a:r>
              <a:rPr sz="1235" b="1" u="sng" spc="-18" dirty="0">
                <a:solidFill>
                  <a:srgbClr val="231F20"/>
                </a:solidFill>
                <a:uFill>
                  <a:solidFill>
                    <a:srgbClr val="231F20"/>
                  </a:solidFill>
                </a:uFill>
                <a:latin typeface="Century Gothic"/>
                <a:cs typeface="Century Gothic"/>
              </a:rPr>
              <a:t>Paths</a:t>
            </a:r>
            <a:r>
              <a:rPr sz="1235" b="1" u="sng" dirty="0">
                <a:solidFill>
                  <a:srgbClr val="231F20"/>
                </a:solidFill>
                <a:uFill>
                  <a:solidFill>
                    <a:srgbClr val="231F20"/>
                  </a:solidFill>
                </a:uFill>
                <a:latin typeface="Century Gothic"/>
                <a:cs typeface="Century Gothic"/>
              </a:rPr>
              <a:t>	</a:t>
            </a:r>
            <a:endParaRPr sz="1235">
              <a:latin typeface="Century Gothic"/>
              <a:cs typeface="Century Gothic"/>
            </a:endParaRPr>
          </a:p>
          <a:p>
            <a:pPr marL="11206" marR="17930">
              <a:lnSpc>
                <a:spcPct val="101899"/>
              </a:lnSpc>
              <a:spcBef>
                <a:spcPts val="441"/>
              </a:spcBef>
            </a:pPr>
            <a:r>
              <a:rPr sz="794" spc="-9" dirty="0">
                <a:solidFill>
                  <a:srgbClr val="231F20"/>
                </a:solidFill>
                <a:latin typeface="Arial Narrow"/>
                <a:cs typeface="Arial Narrow"/>
              </a:rPr>
              <a:t>Healthcare</a:t>
            </a:r>
            <a:r>
              <a:rPr sz="794" spc="-4" dirty="0">
                <a:solidFill>
                  <a:srgbClr val="231F20"/>
                </a:solidFill>
                <a:latin typeface="Arial Narrow"/>
                <a:cs typeface="Arial Narrow"/>
              </a:rPr>
              <a:t> </a:t>
            </a:r>
            <a:r>
              <a:rPr sz="794" spc="-18" dirty="0">
                <a:solidFill>
                  <a:srgbClr val="231F20"/>
                </a:solidFill>
                <a:latin typeface="Arial Narrow"/>
                <a:cs typeface="Arial Narrow"/>
              </a:rPr>
              <a:t>careers</a:t>
            </a:r>
            <a:r>
              <a:rPr sz="794" dirty="0">
                <a:solidFill>
                  <a:srgbClr val="231F20"/>
                </a:solidFill>
                <a:latin typeface="Arial Narrow"/>
                <a:cs typeface="Arial Narrow"/>
              </a:rPr>
              <a:t> in </a:t>
            </a:r>
            <a:r>
              <a:rPr sz="794" spc="-9" dirty="0">
                <a:solidFill>
                  <a:srgbClr val="231F20"/>
                </a:solidFill>
                <a:latin typeface="Arial Narrow"/>
                <a:cs typeface="Arial Narrow"/>
              </a:rPr>
              <a:t>nursing</a:t>
            </a:r>
            <a:r>
              <a:rPr sz="794" dirty="0">
                <a:solidFill>
                  <a:srgbClr val="231F20"/>
                </a:solidFill>
                <a:latin typeface="Arial Narrow"/>
                <a:cs typeface="Arial Narrow"/>
              </a:rPr>
              <a:t> and administration </a:t>
            </a:r>
            <a:r>
              <a:rPr sz="794" spc="-18" dirty="0">
                <a:solidFill>
                  <a:srgbClr val="231F20"/>
                </a:solidFill>
                <a:latin typeface="Arial Narrow"/>
                <a:cs typeface="Arial Narrow"/>
              </a:rPr>
              <a:t>range</a:t>
            </a:r>
            <a:r>
              <a:rPr sz="794" dirty="0">
                <a:solidFill>
                  <a:srgbClr val="231F20"/>
                </a:solidFill>
                <a:latin typeface="Arial Narrow"/>
                <a:cs typeface="Arial Narrow"/>
              </a:rPr>
              <a:t> from taking </a:t>
            </a:r>
            <a:r>
              <a:rPr sz="794" spc="-18" dirty="0">
                <a:solidFill>
                  <a:srgbClr val="231F20"/>
                </a:solidFill>
                <a:latin typeface="Arial Narrow"/>
                <a:cs typeface="Arial Narrow"/>
              </a:rPr>
              <a:t>care</a:t>
            </a:r>
            <a:r>
              <a:rPr sz="794" spc="441" dirty="0">
                <a:solidFill>
                  <a:srgbClr val="231F20"/>
                </a:solidFill>
                <a:latin typeface="Arial Narrow"/>
                <a:cs typeface="Arial Narrow"/>
              </a:rPr>
              <a:t> </a:t>
            </a:r>
            <a:r>
              <a:rPr sz="794" dirty="0">
                <a:solidFill>
                  <a:srgbClr val="231F20"/>
                </a:solidFill>
                <a:latin typeface="Arial Narrow"/>
                <a:cs typeface="Arial Narrow"/>
              </a:rPr>
              <a:t>of patients, to maintaining medical </a:t>
            </a:r>
            <a:r>
              <a:rPr sz="794" spc="-9" dirty="0">
                <a:solidFill>
                  <a:srgbClr val="231F20"/>
                </a:solidFill>
                <a:latin typeface="Arial Narrow"/>
                <a:cs typeface="Arial Narrow"/>
              </a:rPr>
              <a:t>records,</a:t>
            </a:r>
            <a:r>
              <a:rPr sz="794" dirty="0">
                <a:solidFill>
                  <a:srgbClr val="231F20"/>
                </a:solidFill>
                <a:latin typeface="Arial Narrow"/>
                <a:cs typeface="Arial Narrow"/>
              </a:rPr>
              <a:t> </a:t>
            </a:r>
            <a:r>
              <a:rPr sz="794" spc="-9" dirty="0">
                <a:solidFill>
                  <a:srgbClr val="231F20"/>
                </a:solidFill>
                <a:latin typeface="Arial Narrow"/>
                <a:cs typeface="Arial Narrow"/>
              </a:rPr>
              <a:t>leading</a:t>
            </a:r>
            <a:r>
              <a:rPr sz="794" dirty="0">
                <a:solidFill>
                  <a:srgbClr val="231F20"/>
                </a:solidFill>
                <a:latin typeface="Arial Narrow"/>
                <a:cs typeface="Arial Narrow"/>
              </a:rPr>
              <a:t> healthcare </a:t>
            </a:r>
            <a:r>
              <a:rPr sz="794" spc="-9" dirty="0">
                <a:solidFill>
                  <a:srgbClr val="231F20"/>
                </a:solidFill>
                <a:latin typeface="Arial Narrow"/>
                <a:cs typeface="Arial Narrow"/>
              </a:rPr>
              <a:t>teams</a:t>
            </a:r>
            <a:r>
              <a:rPr sz="794" spc="441" dirty="0">
                <a:solidFill>
                  <a:srgbClr val="231F20"/>
                </a:solidFill>
                <a:latin typeface="Arial Narrow"/>
                <a:cs typeface="Arial Narrow"/>
              </a:rPr>
              <a:t> </a:t>
            </a:r>
            <a:r>
              <a:rPr sz="794" dirty="0">
                <a:solidFill>
                  <a:srgbClr val="231F20"/>
                </a:solidFill>
                <a:latin typeface="Arial Narrow"/>
                <a:cs typeface="Arial Narrow"/>
              </a:rPr>
              <a:t>and</a:t>
            </a:r>
            <a:r>
              <a:rPr sz="794" spc="-9" dirty="0">
                <a:solidFill>
                  <a:srgbClr val="231F20"/>
                </a:solidFill>
                <a:latin typeface="Arial Narrow"/>
                <a:cs typeface="Arial Narrow"/>
              </a:rPr>
              <a:t> </a:t>
            </a:r>
            <a:r>
              <a:rPr sz="794" dirty="0">
                <a:solidFill>
                  <a:srgbClr val="231F20"/>
                </a:solidFill>
                <a:latin typeface="Arial Narrow"/>
                <a:cs typeface="Arial Narrow"/>
              </a:rPr>
              <a:t>more!</a:t>
            </a:r>
            <a:r>
              <a:rPr sz="794" spc="-9" dirty="0">
                <a:solidFill>
                  <a:srgbClr val="231F20"/>
                </a:solidFill>
                <a:latin typeface="Arial Narrow"/>
                <a:cs typeface="Arial Narrow"/>
              </a:rPr>
              <a:t> </a:t>
            </a:r>
            <a:r>
              <a:rPr sz="794" spc="-18" dirty="0">
                <a:solidFill>
                  <a:srgbClr val="231F20"/>
                </a:solidFill>
                <a:latin typeface="Arial Narrow"/>
                <a:cs typeface="Arial Narrow"/>
              </a:rPr>
              <a:t>Whether</a:t>
            </a:r>
            <a:r>
              <a:rPr sz="794" spc="-9" dirty="0">
                <a:solidFill>
                  <a:srgbClr val="231F20"/>
                </a:solidFill>
                <a:latin typeface="Arial Narrow"/>
                <a:cs typeface="Arial Narrow"/>
              </a:rPr>
              <a:t> </a:t>
            </a:r>
            <a:r>
              <a:rPr sz="794" spc="-18" dirty="0">
                <a:solidFill>
                  <a:srgbClr val="231F20"/>
                </a:solidFill>
                <a:latin typeface="Arial Narrow"/>
                <a:cs typeface="Arial Narrow"/>
              </a:rPr>
              <a:t>you</a:t>
            </a:r>
            <a:r>
              <a:rPr sz="794" spc="-4" dirty="0">
                <a:solidFill>
                  <a:srgbClr val="231F20"/>
                </a:solidFill>
                <a:latin typeface="Arial Narrow"/>
                <a:cs typeface="Arial Narrow"/>
              </a:rPr>
              <a:t> </a:t>
            </a:r>
            <a:r>
              <a:rPr sz="794" dirty="0">
                <a:solidFill>
                  <a:srgbClr val="231F20"/>
                </a:solidFill>
                <a:latin typeface="Arial Narrow"/>
                <a:cs typeface="Arial Narrow"/>
              </a:rPr>
              <a:t>like</a:t>
            </a:r>
            <a:r>
              <a:rPr sz="794" spc="-9" dirty="0">
                <a:solidFill>
                  <a:srgbClr val="231F20"/>
                </a:solidFill>
                <a:latin typeface="Arial Narrow"/>
                <a:cs typeface="Arial Narrow"/>
              </a:rPr>
              <a:t> </a:t>
            </a:r>
            <a:r>
              <a:rPr sz="794" dirty="0">
                <a:solidFill>
                  <a:srgbClr val="231F20"/>
                </a:solidFill>
                <a:latin typeface="Arial Narrow"/>
                <a:cs typeface="Arial Narrow"/>
              </a:rPr>
              <a:t>to</a:t>
            </a:r>
            <a:r>
              <a:rPr sz="794" spc="-9" dirty="0">
                <a:solidFill>
                  <a:srgbClr val="231F20"/>
                </a:solidFill>
                <a:latin typeface="Arial Narrow"/>
                <a:cs typeface="Arial Narrow"/>
              </a:rPr>
              <a:t> </a:t>
            </a:r>
            <a:r>
              <a:rPr sz="794" dirty="0">
                <a:solidFill>
                  <a:srgbClr val="231F20"/>
                </a:solidFill>
                <a:latin typeface="Arial Narrow"/>
                <a:cs typeface="Arial Narrow"/>
              </a:rPr>
              <a:t>help</a:t>
            </a:r>
            <a:r>
              <a:rPr sz="794" spc="-4" dirty="0">
                <a:solidFill>
                  <a:srgbClr val="231F20"/>
                </a:solidFill>
                <a:latin typeface="Arial Narrow"/>
                <a:cs typeface="Arial Narrow"/>
              </a:rPr>
              <a:t> </a:t>
            </a:r>
            <a:r>
              <a:rPr sz="794" dirty="0">
                <a:solidFill>
                  <a:srgbClr val="231F20"/>
                </a:solidFill>
                <a:latin typeface="Arial Narrow"/>
                <a:cs typeface="Arial Narrow"/>
              </a:rPr>
              <a:t>people,</a:t>
            </a:r>
            <a:r>
              <a:rPr sz="794" spc="-9" dirty="0">
                <a:solidFill>
                  <a:srgbClr val="231F20"/>
                </a:solidFill>
                <a:latin typeface="Arial Narrow"/>
                <a:cs typeface="Arial Narrow"/>
              </a:rPr>
              <a:t> </a:t>
            </a:r>
            <a:r>
              <a:rPr sz="794" spc="-18" dirty="0">
                <a:solidFill>
                  <a:srgbClr val="231F20"/>
                </a:solidFill>
                <a:latin typeface="Arial Narrow"/>
                <a:cs typeface="Arial Narrow"/>
              </a:rPr>
              <a:t>are</a:t>
            </a:r>
            <a:r>
              <a:rPr sz="794" spc="-9" dirty="0">
                <a:solidFill>
                  <a:srgbClr val="231F20"/>
                </a:solidFill>
                <a:latin typeface="Arial Narrow"/>
                <a:cs typeface="Arial Narrow"/>
              </a:rPr>
              <a:t> </a:t>
            </a:r>
            <a:r>
              <a:rPr sz="794" dirty="0">
                <a:solidFill>
                  <a:srgbClr val="231F20"/>
                </a:solidFill>
                <a:latin typeface="Arial Narrow"/>
                <a:cs typeface="Arial Narrow"/>
              </a:rPr>
              <a:t>detail-oriented,</a:t>
            </a:r>
            <a:r>
              <a:rPr sz="794" spc="-9" dirty="0">
                <a:solidFill>
                  <a:srgbClr val="231F20"/>
                </a:solidFill>
                <a:latin typeface="Arial Narrow"/>
                <a:cs typeface="Arial Narrow"/>
              </a:rPr>
              <a:t> or</a:t>
            </a:r>
            <a:r>
              <a:rPr sz="794" spc="-4" dirty="0">
                <a:solidFill>
                  <a:srgbClr val="231F20"/>
                </a:solidFill>
                <a:latin typeface="Arial Narrow"/>
                <a:cs typeface="Arial Narrow"/>
              </a:rPr>
              <a:t> </a:t>
            </a:r>
            <a:r>
              <a:rPr sz="794" spc="-18" dirty="0">
                <a:solidFill>
                  <a:srgbClr val="231F20"/>
                </a:solidFill>
                <a:latin typeface="Arial Narrow"/>
                <a:cs typeface="Arial Narrow"/>
              </a:rPr>
              <a:t>want</a:t>
            </a:r>
            <a:r>
              <a:rPr sz="794" spc="441" dirty="0">
                <a:solidFill>
                  <a:srgbClr val="231F20"/>
                </a:solidFill>
                <a:latin typeface="Arial Narrow"/>
                <a:cs typeface="Arial Narrow"/>
              </a:rPr>
              <a:t> </a:t>
            </a:r>
            <a:r>
              <a:rPr sz="794" dirty="0">
                <a:solidFill>
                  <a:srgbClr val="231F20"/>
                </a:solidFill>
                <a:latin typeface="Arial Narrow"/>
                <a:cs typeface="Arial Narrow"/>
              </a:rPr>
              <a:t>to</a:t>
            </a:r>
            <a:r>
              <a:rPr sz="794" spc="-31" dirty="0">
                <a:solidFill>
                  <a:srgbClr val="231F20"/>
                </a:solidFill>
                <a:latin typeface="Arial Narrow"/>
                <a:cs typeface="Arial Narrow"/>
              </a:rPr>
              <a:t> </a:t>
            </a:r>
            <a:r>
              <a:rPr sz="794" spc="-9" dirty="0">
                <a:solidFill>
                  <a:srgbClr val="231F20"/>
                </a:solidFill>
                <a:latin typeface="Arial Narrow"/>
                <a:cs typeface="Arial Narrow"/>
              </a:rPr>
              <a:t>manage</a:t>
            </a:r>
            <a:r>
              <a:rPr sz="794" spc="-18" dirty="0">
                <a:solidFill>
                  <a:srgbClr val="231F20"/>
                </a:solidFill>
                <a:latin typeface="Arial Narrow"/>
                <a:cs typeface="Arial Narrow"/>
              </a:rPr>
              <a:t> </a:t>
            </a:r>
            <a:r>
              <a:rPr sz="794" dirty="0">
                <a:solidFill>
                  <a:srgbClr val="231F20"/>
                </a:solidFill>
                <a:latin typeface="Arial Narrow"/>
                <a:cs typeface="Arial Narrow"/>
              </a:rPr>
              <a:t>healthcare</a:t>
            </a:r>
            <a:r>
              <a:rPr sz="794" spc="-18" dirty="0">
                <a:solidFill>
                  <a:srgbClr val="231F20"/>
                </a:solidFill>
                <a:latin typeface="Arial Narrow"/>
                <a:cs typeface="Arial Narrow"/>
              </a:rPr>
              <a:t> </a:t>
            </a:r>
            <a:r>
              <a:rPr sz="794" spc="-9" dirty="0">
                <a:solidFill>
                  <a:srgbClr val="231F20"/>
                </a:solidFill>
                <a:latin typeface="Arial Narrow"/>
                <a:cs typeface="Arial Narrow"/>
              </a:rPr>
              <a:t>services,</a:t>
            </a:r>
            <a:r>
              <a:rPr sz="794" spc="-18" dirty="0">
                <a:solidFill>
                  <a:srgbClr val="231F20"/>
                </a:solidFill>
                <a:latin typeface="Arial Narrow"/>
                <a:cs typeface="Arial Narrow"/>
              </a:rPr>
              <a:t> </a:t>
            </a:r>
            <a:r>
              <a:rPr sz="794" spc="-9" dirty="0">
                <a:solidFill>
                  <a:srgbClr val="231F20"/>
                </a:solidFill>
                <a:latin typeface="Arial Narrow"/>
                <a:cs typeface="Arial Narrow"/>
              </a:rPr>
              <a:t>there’s</a:t>
            </a:r>
            <a:r>
              <a:rPr sz="794" spc="-18" dirty="0">
                <a:solidFill>
                  <a:srgbClr val="231F20"/>
                </a:solidFill>
                <a:latin typeface="Arial Narrow"/>
                <a:cs typeface="Arial Narrow"/>
              </a:rPr>
              <a:t> </a:t>
            </a:r>
            <a:r>
              <a:rPr sz="794" dirty="0">
                <a:solidFill>
                  <a:srgbClr val="231F20"/>
                </a:solidFill>
                <a:latin typeface="Arial Narrow"/>
                <a:cs typeface="Arial Narrow"/>
              </a:rPr>
              <a:t>a</a:t>
            </a:r>
            <a:r>
              <a:rPr sz="794" spc="-18" dirty="0">
                <a:solidFill>
                  <a:srgbClr val="231F20"/>
                </a:solidFill>
                <a:latin typeface="Arial Narrow"/>
                <a:cs typeface="Arial Narrow"/>
              </a:rPr>
              <a:t> career </a:t>
            </a:r>
            <a:r>
              <a:rPr sz="794" dirty="0">
                <a:solidFill>
                  <a:srgbClr val="231F20"/>
                </a:solidFill>
                <a:latin typeface="Arial Narrow"/>
                <a:cs typeface="Arial Narrow"/>
              </a:rPr>
              <a:t>for</a:t>
            </a:r>
            <a:r>
              <a:rPr sz="794" spc="-18" dirty="0">
                <a:solidFill>
                  <a:srgbClr val="231F20"/>
                </a:solidFill>
                <a:latin typeface="Arial Narrow"/>
                <a:cs typeface="Arial Narrow"/>
              </a:rPr>
              <a:t> you.</a:t>
            </a:r>
            <a:endParaRPr sz="794">
              <a:latin typeface="Arial Narrow"/>
              <a:cs typeface="Arial Narrow"/>
            </a:endParaRPr>
          </a:p>
          <a:p>
            <a:pPr marL="11206" marR="29137">
              <a:lnSpc>
                <a:spcPct val="101899"/>
              </a:lnSpc>
              <a:spcBef>
                <a:spcPts val="441"/>
              </a:spcBef>
            </a:pPr>
            <a:r>
              <a:rPr sz="794" b="1" spc="-137" dirty="0">
                <a:solidFill>
                  <a:srgbClr val="005E91"/>
                </a:solidFill>
                <a:latin typeface="Century Gothic"/>
                <a:cs typeface="Century Gothic"/>
              </a:rPr>
              <a:t>Page</a:t>
            </a:r>
            <a:r>
              <a:rPr sz="794" b="1" spc="-57" dirty="0">
                <a:solidFill>
                  <a:srgbClr val="005E91"/>
                </a:solidFill>
                <a:latin typeface="Century Gothic"/>
                <a:cs typeface="Century Gothic"/>
              </a:rPr>
              <a:t> </a:t>
            </a:r>
            <a:r>
              <a:rPr sz="794" b="1" spc="-40" dirty="0">
                <a:solidFill>
                  <a:srgbClr val="005E91"/>
                </a:solidFill>
                <a:latin typeface="Century Gothic"/>
                <a:cs typeface="Century Gothic"/>
              </a:rPr>
              <a:t>2</a:t>
            </a:r>
            <a:r>
              <a:rPr sz="794" b="1" spc="-57" dirty="0">
                <a:solidFill>
                  <a:srgbClr val="005E91"/>
                </a:solidFill>
                <a:latin typeface="Century Gothic"/>
                <a:cs typeface="Century Gothic"/>
              </a:rPr>
              <a:t> </a:t>
            </a:r>
            <a:r>
              <a:rPr sz="794" dirty="0">
                <a:solidFill>
                  <a:srgbClr val="231F20"/>
                </a:solidFill>
                <a:latin typeface="Arial Narrow"/>
                <a:cs typeface="Arial Narrow"/>
              </a:rPr>
              <a:t>is</a:t>
            </a:r>
            <a:r>
              <a:rPr sz="794" spc="-18" dirty="0">
                <a:solidFill>
                  <a:srgbClr val="231F20"/>
                </a:solidFill>
                <a:latin typeface="Arial Narrow"/>
                <a:cs typeface="Arial Narrow"/>
              </a:rPr>
              <a:t> </a:t>
            </a:r>
            <a:r>
              <a:rPr sz="794" dirty="0">
                <a:solidFill>
                  <a:srgbClr val="231F20"/>
                </a:solidFill>
                <a:latin typeface="Arial Narrow"/>
                <a:cs typeface="Arial Narrow"/>
              </a:rPr>
              <a:t>a</a:t>
            </a:r>
            <a:r>
              <a:rPr sz="794" spc="-18" dirty="0">
                <a:solidFill>
                  <a:srgbClr val="231F20"/>
                </a:solidFill>
                <a:latin typeface="Arial Narrow"/>
                <a:cs typeface="Arial Narrow"/>
              </a:rPr>
              <a:t> career </a:t>
            </a:r>
            <a:r>
              <a:rPr sz="794" dirty="0">
                <a:solidFill>
                  <a:srgbClr val="231F20"/>
                </a:solidFill>
                <a:latin typeface="Arial Narrow"/>
                <a:cs typeface="Arial Narrow"/>
              </a:rPr>
              <a:t>map</a:t>
            </a:r>
            <a:r>
              <a:rPr sz="794" spc="-13" dirty="0">
                <a:solidFill>
                  <a:srgbClr val="231F20"/>
                </a:solidFill>
                <a:latin typeface="Arial Narrow"/>
                <a:cs typeface="Arial Narrow"/>
              </a:rPr>
              <a:t> </a:t>
            </a:r>
            <a:r>
              <a:rPr sz="794" dirty="0">
                <a:solidFill>
                  <a:srgbClr val="231F20"/>
                </a:solidFill>
                <a:latin typeface="Arial Narrow"/>
                <a:cs typeface="Arial Narrow"/>
              </a:rPr>
              <a:t>that</a:t>
            </a:r>
            <a:r>
              <a:rPr sz="794" spc="-18" dirty="0">
                <a:solidFill>
                  <a:srgbClr val="231F20"/>
                </a:solidFill>
                <a:latin typeface="Arial Narrow"/>
                <a:cs typeface="Arial Narrow"/>
              </a:rPr>
              <a:t> </a:t>
            </a:r>
            <a:r>
              <a:rPr sz="794" spc="-22" dirty="0">
                <a:solidFill>
                  <a:srgbClr val="231F20"/>
                </a:solidFill>
                <a:latin typeface="Arial Narrow"/>
                <a:cs typeface="Arial Narrow"/>
              </a:rPr>
              <a:t>shows</a:t>
            </a:r>
            <a:r>
              <a:rPr sz="794" spc="-18" dirty="0">
                <a:solidFill>
                  <a:srgbClr val="231F20"/>
                </a:solidFill>
                <a:latin typeface="Arial Narrow"/>
                <a:cs typeface="Arial Narrow"/>
              </a:rPr>
              <a:t> </a:t>
            </a:r>
            <a:r>
              <a:rPr sz="794" spc="-9" dirty="0">
                <a:solidFill>
                  <a:srgbClr val="231F20"/>
                </a:solidFill>
                <a:latin typeface="Arial Narrow"/>
                <a:cs typeface="Arial Narrow"/>
              </a:rPr>
              <a:t>some</a:t>
            </a:r>
            <a:r>
              <a:rPr sz="794" spc="-18" dirty="0">
                <a:solidFill>
                  <a:srgbClr val="231F20"/>
                </a:solidFill>
                <a:latin typeface="Arial Narrow"/>
                <a:cs typeface="Arial Narrow"/>
              </a:rPr>
              <a:t> </a:t>
            </a:r>
            <a:r>
              <a:rPr sz="794" dirty="0">
                <a:solidFill>
                  <a:srgbClr val="231F20"/>
                </a:solidFill>
                <a:latin typeface="Arial Narrow"/>
                <a:cs typeface="Arial Narrow"/>
              </a:rPr>
              <a:t>of</a:t>
            </a:r>
            <a:r>
              <a:rPr sz="794" spc="-18" dirty="0">
                <a:solidFill>
                  <a:srgbClr val="231F20"/>
                </a:solidFill>
                <a:latin typeface="Arial Narrow"/>
                <a:cs typeface="Arial Narrow"/>
              </a:rPr>
              <a:t> </a:t>
            </a:r>
            <a:r>
              <a:rPr sz="794" dirty="0">
                <a:solidFill>
                  <a:srgbClr val="231F20"/>
                </a:solidFill>
                <a:latin typeface="Arial Narrow"/>
                <a:cs typeface="Arial Narrow"/>
              </a:rPr>
              <a:t>the</a:t>
            </a:r>
            <a:r>
              <a:rPr sz="794" spc="-18" dirty="0">
                <a:solidFill>
                  <a:srgbClr val="231F20"/>
                </a:solidFill>
                <a:latin typeface="Arial Narrow"/>
                <a:cs typeface="Arial Narrow"/>
              </a:rPr>
              <a:t> </a:t>
            </a:r>
            <a:r>
              <a:rPr sz="794" dirty="0">
                <a:solidFill>
                  <a:srgbClr val="231F20"/>
                </a:solidFill>
                <a:latin typeface="Arial Narrow"/>
                <a:cs typeface="Arial Narrow"/>
              </a:rPr>
              <a:t>most</a:t>
            </a:r>
            <a:r>
              <a:rPr sz="794" spc="-18" dirty="0">
                <a:solidFill>
                  <a:srgbClr val="231F20"/>
                </a:solidFill>
                <a:latin typeface="Arial Narrow"/>
                <a:cs typeface="Arial Narrow"/>
              </a:rPr>
              <a:t> </a:t>
            </a:r>
            <a:r>
              <a:rPr sz="794" dirty="0">
                <a:solidFill>
                  <a:srgbClr val="231F20"/>
                </a:solidFill>
                <a:latin typeface="Arial Narrow"/>
                <a:cs typeface="Arial Narrow"/>
              </a:rPr>
              <a:t>in</a:t>
            </a:r>
            <a:r>
              <a:rPr sz="794" spc="-18" dirty="0">
                <a:solidFill>
                  <a:srgbClr val="231F20"/>
                </a:solidFill>
                <a:latin typeface="Arial Narrow"/>
                <a:cs typeface="Arial Narrow"/>
              </a:rPr>
              <a:t> </a:t>
            </a:r>
            <a:r>
              <a:rPr sz="794" dirty="0">
                <a:solidFill>
                  <a:srgbClr val="231F20"/>
                </a:solidFill>
                <a:latin typeface="Arial Narrow"/>
                <a:cs typeface="Arial Narrow"/>
              </a:rPr>
              <a:t>demand</a:t>
            </a:r>
            <a:r>
              <a:rPr sz="794" spc="-13" dirty="0">
                <a:solidFill>
                  <a:srgbClr val="231F20"/>
                </a:solidFill>
                <a:latin typeface="Arial Narrow"/>
                <a:cs typeface="Arial Narrow"/>
              </a:rPr>
              <a:t> </a:t>
            </a:r>
            <a:r>
              <a:rPr sz="794" dirty="0">
                <a:solidFill>
                  <a:srgbClr val="231F20"/>
                </a:solidFill>
                <a:latin typeface="Arial Narrow"/>
                <a:cs typeface="Arial Narrow"/>
              </a:rPr>
              <a:t>jobs</a:t>
            </a:r>
            <a:r>
              <a:rPr sz="794" spc="-18" dirty="0">
                <a:solidFill>
                  <a:srgbClr val="231F20"/>
                </a:solidFill>
                <a:latin typeface="Arial Narrow"/>
                <a:cs typeface="Arial Narrow"/>
              </a:rPr>
              <a:t> </a:t>
            </a:r>
            <a:r>
              <a:rPr sz="794" spc="-22" dirty="0">
                <a:solidFill>
                  <a:srgbClr val="231F20"/>
                </a:solidFill>
                <a:latin typeface="Arial Narrow"/>
                <a:cs typeface="Arial Narrow"/>
              </a:rPr>
              <a:t>in</a:t>
            </a:r>
            <a:r>
              <a:rPr sz="794" spc="441" dirty="0">
                <a:solidFill>
                  <a:srgbClr val="231F20"/>
                </a:solidFill>
                <a:latin typeface="Arial Narrow"/>
                <a:cs typeface="Arial Narrow"/>
              </a:rPr>
              <a:t> </a:t>
            </a:r>
            <a:r>
              <a:rPr sz="794" spc="-9" dirty="0">
                <a:solidFill>
                  <a:srgbClr val="231F20"/>
                </a:solidFill>
                <a:latin typeface="Arial Narrow"/>
                <a:cs typeface="Arial Narrow"/>
              </a:rPr>
              <a:t>Central</a:t>
            </a:r>
            <a:r>
              <a:rPr sz="794" spc="-18" dirty="0">
                <a:solidFill>
                  <a:srgbClr val="231F20"/>
                </a:solidFill>
                <a:latin typeface="Arial Narrow"/>
                <a:cs typeface="Arial Narrow"/>
              </a:rPr>
              <a:t> </a:t>
            </a:r>
            <a:r>
              <a:rPr sz="794" spc="-26" dirty="0">
                <a:solidFill>
                  <a:srgbClr val="231F20"/>
                </a:solidFill>
                <a:latin typeface="Arial Narrow"/>
                <a:cs typeface="Arial Narrow"/>
              </a:rPr>
              <a:t>New</a:t>
            </a:r>
            <a:r>
              <a:rPr sz="794" spc="-18" dirty="0">
                <a:solidFill>
                  <a:srgbClr val="231F20"/>
                </a:solidFill>
                <a:latin typeface="Arial Narrow"/>
                <a:cs typeface="Arial Narrow"/>
              </a:rPr>
              <a:t> </a:t>
            </a:r>
            <a:r>
              <a:rPr sz="794" spc="-35" dirty="0">
                <a:solidFill>
                  <a:srgbClr val="231F20"/>
                </a:solidFill>
                <a:latin typeface="Arial Narrow"/>
                <a:cs typeface="Arial Narrow"/>
              </a:rPr>
              <a:t>York.</a:t>
            </a:r>
            <a:r>
              <a:rPr sz="794" spc="-18" dirty="0">
                <a:solidFill>
                  <a:srgbClr val="231F20"/>
                </a:solidFill>
                <a:latin typeface="Arial Narrow"/>
                <a:cs typeface="Arial Narrow"/>
              </a:rPr>
              <a:t> </a:t>
            </a:r>
            <a:r>
              <a:rPr sz="794" spc="-44" dirty="0">
                <a:solidFill>
                  <a:srgbClr val="231F20"/>
                </a:solidFill>
                <a:latin typeface="Arial Narrow"/>
                <a:cs typeface="Arial Narrow"/>
              </a:rPr>
              <a:t>The</a:t>
            </a:r>
            <a:r>
              <a:rPr sz="794" spc="-18" dirty="0">
                <a:solidFill>
                  <a:srgbClr val="231F20"/>
                </a:solidFill>
                <a:latin typeface="Arial Narrow"/>
                <a:cs typeface="Arial Narrow"/>
              </a:rPr>
              <a:t> arrows are </a:t>
            </a:r>
            <a:r>
              <a:rPr sz="794" dirty="0">
                <a:solidFill>
                  <a:srgbClr val="231F20"/>
                </a:solidFill>
                <a:latin typeface="Arial Narrow"/>
                <a:cs typeface="Arial Narrow"/>
              </a:rPr>
              <a:t>a</a:t>
            </a:r>
            <a:r>
              <a:rPr sz="794" spc="-18" dirty="0">
                <a:solidFill>
                  <a:srgbClr val="231F20"/>
                </a:solidFill>
                <a:latin typeface="Arial Narrow"/>
                <a:cs typeface="Arial Narrow"/>
              </a:rPr>
              <a:t> </a:t>
            </a:r>
            <a:r>
              <a:rPr sz="794" spc="-9" dirty="0">
                <a:solidFill>
                  <a:srgbClr val="231F20"/>
                </a:solidFill>
                <a:latin typeface="Arial Narrow"/>
                <a:cs typeface="Arial Narrow"/>
              </a:rPr>
              <a:t>guide</a:t>
            </a:r>
            <a:r>
              <a:rPr sz="794" spc="-18" dirty="0">
                <a:solidFill>
                  <a:srgbClr val="231F20"/>
                </a:solidFill>
                <a:latin typeface="Arial Narrow"/>
                <a:cs typeface="Arial Narrow"/>
              </a:rPr>
              <a:t> </a:t>
            </a:r>
            <a:r>
              <a:rPr sz="794" dirty="0">
                <a:solidFill>
                  <a:srgbClr val="231F20"/>
                </a:solidFill>
                <a:latin typeface="Arial Narrow"/>
                <a:cs typeface="Arial Narrow"/>
              </a:rPr>
              <a:t>to</a:t>
            </a:r>
            <a:r>
              <a:rPr sz="794" spc="-18" dirty="0">
                <a:solidFill>
                  <a:srgbClr val="231F20"/>
                </a:solidFill>
                <a:latin typeface="Arial Narrow"/>
                <a:cs typeface="Arial Narrow"/>
              </a:rPr>
              <a:t> show</a:t>
            </a:r>
            <a:r>
              <a:rPr sz="794" spc="-13" dirty="0">
                <a:solidFill>
                  <a:srgbClr val="231F20"/>
                </a:solidFill>
                <a:latin typeface="Arial Narrow"/>
                <a:cs typeface="Arial Narrow"/>
              </a:rPr>
              <a:t> </a:t>
            </a:r>
            <a:r>
              <a:rPr sz="794" spc="-18" dirty="0">
                <a:solidFill>
                  <a:srgbClr val="231F20"/>
                </a:solidFill>
                <a:latin typeface="Arial Narrow"/>
                <a:cs typeface="Arial Narrow"/>
              </a:rPr>
              <a:t>how you </a:t>
            </a:r>
            <a:r>
              <a:rPr sz="794" dirty="0">
                <a:solidFill>
                  <a:srgbClr val="231F20"/>
                </a:solidFill>
                <a:latin typeface="Arial Narrow"/>
                <a:cs typeface="Arial Narrow"/>
              </a:rPr>
              <a:t>might</a:t>
            </a:r>
            <a:r>
              <a:rPr sz="794" spc="-18" dirty="0">
                <a:solidFill>
                  <a:srgbClr val="231F20"/>
                </a:solidFill>
                <a:latin typeface="Arial Narrow"/>
                <a:cs typeface="Arial Narrow"/>
              </a:rPr>
              <a:t> move</a:t>
            </a:r>
            <a:r>
              <a:rPr sz="794" spc="441" dirty="0">
                <a:solidFill>
                  <a:srgbClr val="231F20"/>
                </a:solidFill>
                <a:latin typeface="Arial Narrow"/>
                <a:cs typeface="Arial Narrow"/>
              </a:rPr>
              <a:t> </a:t>
            </a:r>
            <a:r>
              <a:rPr sz="794" dirty="0">
                <a:solidFill>
                  <a:srgbClr val="231F20"/>
                </a:solidFill>
                <a:latin typeface="Arial Narrow"/>
                <a:cs typeface="Arial Narrow"/>
              </a:rPr>
              <a:t>from</a:t>
            </a:r>
            <a:r>
              <a:rPr sz="794" spc="-22" dirty="0">
                <a:solidFill>
                  <a:srgbClr val="231F20"/>
                </a:solidFill>
                <a:latin typeface="Arial Narrow"/>
                <a:cs typeface="Arial Narrow"/>
              </a:rPr>
              <a:t> </a:t>
            </a:r>
            <a:r>
              <a:rPr sz="794" spc="-9" dirty="0">
                <a:solidFill>
                  <a:srgbClr val="231F20"/>
                </a:solidFill>
                <a:latin typeface="Arial Narrow"/>
                <a:cs typeface="Arial Narrow"/>
              </a:rPr>
              <a:t>one</a:t>
            </a:r>
            <a:r>
              <a:rPr sz="794" spc="-18" dirty="0">
                <a:solidFill>
                  <a:srgbClr val="231F20"/>
                </a:solidFill>
                <a:latin typeface="Arial Narrow"/>
                <a:cs typeface="Arial Narrow"/>
              </a:rPr>
              <a:t> </a:t>
            </a:r>
            <a:r>
              <a:rPr sz="794" dirty="0">
                <a:solidFill>
                  <a:srgbClr val="231F20"/>
                </a:solidFill>
                <a:latin typeface="Arial Narrow"/>
                <a:cs typeface="Arial Narrow"/>
              </a:rPr>
              <a:t>healthcare</a:t>
            </a:r>
            <a:r>
              <a:rPr sz="794" spc="-18" dirty="0">
                <a:solidFill>
                  <a:srgbClr val="231F20"/>
                </a:solidFill>
                <a:latin typeface="Arial Narrow"/>
                <a:cs typeface="Arial Narrow"/>
              </a:rPr>
              <a:t> </a:t>
            </a:r>
            <a:r>
              <a:rPr sz="794" dirty="0">
                <a:solidFill>
                  <a:srgbClr val="231F20"/>
                </a:solidFill>
                <a:latin typeface="Arial Narrow"/>
                <a:cs typeface="Arial Narrow"/>
              </a:rPr>
              <a:t>job</a:t>
            </a:r>
            <a:r>
              <a:rPr sz="794" spc="-18" dirty="0">
                <a:solidFill>
                  <a:srgbClr val="231F20"/>
                </a:solidFill>
                <a:latin typeface="Arial Narrow"/>
                <a:cs typeface="Arial Narrow"/>
              </a:rPr>
              <a:t> </a:t>
            </a:r>
            <a:r>
              <a:rPr sz="794" dirty="0">
                <a:solidFill>
                  <a:srgbClr val="231F20"/>
                </a:solidFill>
                <a:latin typeface="Arial Narrow"/>
                <a:cs typeface="Arial Narrow"/>
              </a:rPr>
              <a:t>to</a:t>
            </a:r>
            <a:r>
              <a:rPr sz="794" spc="-18" dirty="0">
                <a:solidFill>
                  <a:srgbClr val="231F20"/>
                </a:solidFill>
                <a:latin typeface="Arial Narrow"/>
                <a:cs typeface="Arial Narrow"/>
              </a:rPr>
              <a:t> </a:t>
            </a:r>
            <a:r>
              <a:rPr sz="794" dirty="0">
                <a:solidFill>
                  <a:srgbClr val="231F20"/>
                </a:solidFill>
                <a:latin typeface="Arial Narrow"/>
                <a:cs typeface="Arial Narrow"/>
              </a:rPr>
              <a:t>the</a:t>
            </a:r>
            <a:r>
              <a:rPr sz="794" spc="-18" dirty="0">
                <a:solidFill>
                  <a:srgbClr val="231F20"/>
                </a:solidFill>
                <a:latin typeface="Arial Narrow"/>
                <a:cs typeface="Arial Narrow"/>
              </a:rPr>
              <a:t> </a:t>
            </a:r>
            <a:r>
              <a:rPr sz="794" spc="-9" dirty="0">
                <a:solidFill>
                  <a:srgbClr val="231F20"/>
                </a:solidFill>
                <a:latin typeface="Arial Narrow"/>
                <a:cs typeface="Arial Narrow"/>
              </a:rPr>
              <a:t>next.</a:t>
            </a:r>
            <a:r>
              <a:rPr sz="794" spc="-18" dirty="0">
                <a:solidFill>
                  <a:srgbClr val="231F20"/>
                </a:solidFill>
                <a:latin typeface="Arial Narrow"/>
                <a:cs typeface="Arial Narrow"/>
              </a:rPr>
              <a:t> Keep </a:t>
            </a:r>
            <a:r>
              <a:rPr sz="794" dirty="0">
                <a:solidFill>
                  <a:srgbClr val="231F20"/>
                </a:solidFill>
                <a:latin typeface="Arial Narrow"/>
                <a:cs typeface="Arial Narrow"/>
              </a:rPr>
              <a:t>in</a:t>
            </a:r>
            <a:r>
              <a:rPr sz="794" spc="-18" dirty="0">
                <a:solidFill>
                  <a:srgbClr val="231F20"/>
                </a:solidFill>
                <a:latin typeface="Arial Narrow"/>
                <a:cs typeface="Arial Narrow"/>
              </a:rPr>
              <a:t> </a:t>
            </a:r>
            <a:r>
              <a:rPr sz="794" dirty="0">
                <a:solidFill>
                  <a:srgbClr val="231F20"/>
                </a:solidFill>
                <a:latin typeface="Arial Narrow"/>
                <a:cs typeface="Arial Narrow"/>
              </a:rPr>
              <a:t>mind,</a:t>
            </a:r>
            <a:r>
              <a:rPr sz="794" spc="-18" dirty="0">
                <a:solidFill>
                  <a:srgbClr val="231F20"/>
                </a:solidFill>
                <a:latin typeface="Arial Narrow"/>
                <a:cs typeface="Arial Narrow"/>
              </a:rPr>
              <a:t> you </a:t>
            </a:r>
            <a:r>
              <a:rPr sz="794" dirty="0">
                <a:solidFill>
                  <a:srgbClr val="231F20"/>
                </a:solidFill>
                <a:latin typeface="Arial Narrow"/>
                <a:cs typeface="Arial Narrow"/>
              </a:rPr>
              <a:t>do</a:t>
            </a:r>
            <a:r>
              <a:rPr sz="794" spc="-18" dirty="0">
                <a:solidFill>
                  <a:srgbClr val="231F20"/>
                </a:solidFill>
                <a:latin typeface="Arial Narrow"/>
                <a:cs typeface="Arial Narrow"/>
              </a:rPr>
              <a:t> </a:t>
            </a:r>
            <a:r>
              <a:rPr sz="794" dirty="0">
                <a:solidFill>
                  <a:srgbClr val="231F20"/>
                </a:solidFill>
                <a:latin typeface="Arial Narrow"/>
                <a:cs typeface="Arial Narrow"/>
              </a:rPr>
              <a:t>not</a:t>
            </a:r>
            <a:r>
              <a:rPr sz="794" spc="-18" dirty="0">
                <a:solidFill>
                  <a:srgbClr val="231F20"/>
                </a:solidFill>
                <a:latin typeface="Arial Narrow"/>
                <a:cs typeface="Arial Narrow"/>
              </a:rPr>
              <a:t> </a:t>
            </a:r>
            <a:r>
              <a:rPr sz="794" spc="-22" dirty="0">
                <a:solidFill>
                  <a:srgbClr val="231F20"/>
                </a:solidFill>
                <a:latin typeface="Arial Narrow"/>
                <a:cs typeface="Arial Narrow"/>
              </a:rPr>
              <a:t>have</a:t>
            </a:r>
            <a:r>
              <a:rPr sz="794" spc="-18" dirty="0">
                <a:solidFill>
                  <a:srgbClr val="231F20"/>
                </a:solidFill>
                <a:latin typeface="Arial Narrow"/>
                <a:cs typeface="Arial Narrow"/>
              </a:rPr>
              <a:t> </a:t>
            </a:r>
            <a:r>
              <a:rPr sz="794" spc="-22" dirty="0">
                <a:solidFill>
                  <a:srgbClr val="231F20"/>
                </a:solidFill>
                <a:latin typeface="Arial Narrow"/>
                <a:cs typeface="Arial Narrow"/>
              </a:rPr>
              <a:t>to</a:t>
            </a:r>
            <a:r>
              <a:rPr sz="794" spc="441" dirty="0">
                <a:solidFill>
                  <a:srgbClr val="231F20"/>
                </a:solidFill>
                <a:latin typeface="Arial Narrow"/>
                <a:cs typeface="Arial Narrow"/>
              </a:rPr>
              <a:t> </a:t>
            </a:r>
            <a:r>
              <a:rPr sz="794" dirty="0">
                <a:solidFill>
                  <a:srgbClr val="231F20"/>
                </a:solidFill>
                <a:latin typeface="Arial Narrow"/>
                <a:cs typeface="Arial Narrow"/>
              </a:rPr>
              <a:t>start</a:t>
            </a:r>
            <a:r>
              <a:rPr sz="794" spc="-18" dirty="0">
                <a:solidFill>
                  <a:srgbClr val="231F20"/>
                </a:solidFill>
                <a:latin typeface="Arial Narrow"/>
                <a:cs typeface="Arial Narrow"/>
              </a:rPr>
              <a:t> </a:t>
            </a:r>
            <a:r>
              <a:rPr sz="794" dirty="0">
                <a:solidFill>
                  <a:srgbClr val="231F20"/>
                </a:solidFill>
                <a:latin typeface="Arial Narrow"/>
                <a:cs typeface="Arial Narrow"/>
              </a:rPr>
              <a:t>from</a:t>
            </a:r>
            <a:r>
              <a:rPr sz="794" spc="-18" dirty="0">
                <a:solidFill>
                  <a:srgbClr val="231F20"/>
                </a:solidFill>
                <a:latin typeface="Arial Narrow"/>
                <a:cs typeface="Arial Narrow"/>
              </a:rPr>
              <a:t> </a:t>
            </a:r>
            <a:r>
              <a:rPr sz="794" dirty="0">
                <a:solidFill>
                  <a:srgbClr val="231F20"/>
                </a:solidFill>
                <a:latin typeface="Arial Narrow"/>
                <a:cs typeface="Arial Narrow"/>
              </a:rPr>
              <a:t>the</a:t>
            </a:r>
            <a:r>
              <a:rPr sz="794" spc="-18" dirty="0">
                <a:solidFill>
                  <a:srgbClr val="231F20"/>
                </a:solidFill>
                <a:latin typeface="Arial Narrow"/>
                <a:cs typeface="Arial Narrow"/>
              </a:rPr>
              <a:t> </a:t>
            </a:r>
            <a:r>
              <a:rPr sz="794" spc="-9" dirty="0">
                <a:solidFill>
                  <a:srgbClr val="231F20"/>
                </a:solidFill>
                <a:latin typeface="Arial Narrow"/>
                <a:cs typeface="Arial Narrow"/>
              </a:rPr>
              <a:t>beginning</a:t>
            </a:r>
            <a:r>
              <a:rPr sz="794" spc="-18" dirty="0">
                <a:solidFill>
                  <a:srgbClr val="231F20"/>
                </a:solidFill>
                <a:latin typeface="Arial Narrow"/>
                <a:cs typeface="Arial Narrow"/>
              </a:rPr>
              <a:t> </a:t>
            </a:r>
            <a:r>
              <a:rPr sz="794" dirty="0">
                <a:solidFill>
                  <a:srgbClr val="231F20"/>
                </a:solidFill>
                <a:latin typeface="Arial Narrow"/>
                <a:cs typeface="Arial Narrow"/>
              </a:rPr>
              <a:t>to</a:t>
            </a:r>
            <a:r>
              <a:rPr sz="794" spc="-18" dirty="0">
                <a:solidFill>
                  <a:srgbClr val="231F20"/>
                </a:solidFill>
                <a:latin typeface="Arial Narrow"/>
                <a:cs typeface="Arial Narrow"/>
              </a:rPr>
              <a:t> move</a:t>
            </a:r>
            <a:r>
              <a:rPr sz="794" spc="-13" dirty="0">
                <a:solidFill>
                  <a:srgbClr val="231F20"/>
                </a:solidFill>
                <a:latin typeface="Arial Narrow"/>
                <a:cs typeface="Arial Narrow"/>
              </a:rPr>
              <a:t> </a:t>
            </a:r>
            <a:r>
              <a:rPr sz="794" dirty="0">
                <a:solidFill>
                  <a:srgbClr val="231F20"/>
                </a:solidFill>
                <a:latin typeface="Arial Narrow"/>
                <a:cs typeface="Arial Narrow"/>
              </a:rPr>
              <a:t>through.</a:t>
            </a:r>
            <a:r>
              <a:rPr sz="794" spc="-18" dirty="0">
                <a:solidFill>
                  <a:srgbClr val="231F20"/>
                </a:solidFill>
                <a:latin typeface="Arial Narrow"/>
                <a:cs typeface="Arial Narrow"/>
              </a:rPr>
              <a:t> </a:t>
            </a:r>
            <a:r>
              <a:rPr sz="794" spc="-9" dirty="0">
                <a:solidFill>
                  <a:srgbClr val="231F20"/>
                </a:solidFill>
                <a:latin typeface="Arial Narrow"/>
                <a:cs typeface="Arial Narrow"/>
              </a:rPr>
              <a:t>With</a:t>
            </a:r>
            <a:r>
              <a:rPr sz="794" spc="-18" dirty="0">
                <a:solidFill>
                  <a:srgbClr val="231F20"/>
                </a:solidFill>
                <a:latin typeface="Arial Narrow"/>
                <a:cs typeface="Arial Narrow"/>
              </a:rPr>
              <a:t> </a:t>
            </a:r>
            <a:r>
              <a:rPr sz="794" dirty="0">
                <a:solidFill>
                  <a:srgbClr val="231F20"/>
                </a:solidFill>
                <a:latin typeface="Arial Narrow"/>
                <a:cs typeface="Arial Narrow"/>
              </a:rPr>
              <a:t>a</a:t>
            </a:r>
            <a:r>
              <a:rPr sz="794" spc="-18" dirty="0">
                <a:solidFill>
                  <a:srgbClr val="231F20"/>
                </a:solidFill>
                <a:latin typeface="Arial Narrow"/>
                <a:cs typeface="Arial Narrow"/>
              </a:rPr>
              <a:t> mix </a:t>
            </a:r>
            <a:r>
              <a:rPr sz="794" dirty="0">
                <a:solidFill>
                  <a:srgbClr val="231F20"/>
                </a:solidFill>
                <a:latin typeface="Arial Narrow"/>
                <a:cs typeface="Arial Narrow"/>
              </a:rPr>
              <a:t>of</a:t>
            </a:r>
            <a:r>
              <a:rPr sz="794" spc="-13" dirty="0">
                <a:solidFill>
                  <a:srgbClr val="231F20"/>
                </a:solidFill>
                <a:latin typeface="Arial Narrow"/>
                <a:cs typeface="Arial Narrow"/>
              </a:rPr>
              <a:t> </a:t>
            </a:r>
            <a:r>
              <a:rPr sz="794" dirty="0">
                <a:solidFill>
                  <a:srgbClr val="231F20"/>
                </a:solidFill>
                <a:latin typeface="Arial Narrow"/>
                <a:cs typeface="Arial Narrow"/>
              </a:rPr>
              <a:t>either</a:t>
            </a:r>
            <a:r>
              <a:rPr sz="794" spc="-18" dirty="0">
                <a:solidFill>
                  <a:srgbClr val="231F20"/>
                </a:solidFill>
                <a:latin typeface="Arial Narrow"/>
                <a:cs typeface="Arial Narrow"/>
              </a:rPr>
              <a:t> </a:t>
            </a:r>
            <a:r>
              <a:rPr sz="794" spc="-9" dirty="0">
                <a:solidFill>
                  <a:srgbClr val="231F20"/>
                </a:solidFill>
                <a:latin typeface="Arial Narrow"/>
                <a:cs typeface="Arial Narrow"/>
              </a:rPr>
              <a:t>education</a:t>
            </a:r>
            <a:r>
              <a:rPr sz="794" spc="441" dirty="0">
                <a:solidFill>
                  <a:srgbClr val="231F20"/>
                </a:solidFill>
                <a:latin typeface="Arial Narrow"/>
                <a:cs typeface="Arial Narrow"/>
              </a:rPr>
              <a:t> </a:t>
            </a:r>
            <a:r>
              <a:rPr sz="794" dirty="0">
                <a:solidFill>
                  <a:srgbClr val="231F20"/>
                </a:solidFill>
                <a:latin typeface="Arial Narrow"/>
                <a:cs typeface="Arial Narrow"/>
              </a:rPr>
              <a:t>and/or</a:t>
            </a:r>
            <a:r>
              <a:rPr sz="794" spc="-4" dirty="0">
                <a:solidFill>
                  <a:srgbClr val="231F20"/>
                </a:solidFill>
                <a:latin typeface="Arial Narrow"/>
                <a:cs typeface="Arial Narrow"/>
              </a:rPr>
              <a:t> </a:t>
            </a:r>
            <a:r>
              <a:rPr sz="794" dirty="0">
                <a:solidFill>
                  <a:srgbClr val="231F20"/>
                </a:solidFill>
                <a:latin typeface="Arial Narrow"/>
                <a:cs typeface="Arial Narrow"/>
              </a:rPr>
              <a:t>training, </a:t>
            </a:r>
            <a:r>
              <a:rPr sz="794" spc="-18" dirty="0">
                <a:solidFill>
                  <a:srgbClr val="231F20"/>
                </a:solidFill>
                <a:latin typeface="Arial Narrow"/>
                <a:cs typeface="Arial Narrow"/>
              </a:rPr>
              <a:t>you</a:t>
            </a:r>
            <a:r>
              <a:rPr sz="794" dirty="0">
                <a:solidFill>
                  <a:srgbClr val="231F20"/>
                </a:solidFill>
                <a:latin typeface="Arial Narrow"/>
                <a:cs typeface="Arial Narrow"/>
              </a:rPr>
              <a:t> can </a:t>
            </a:r>
            <a:r>
              <a:rPr sz="794" spc="-9" dirty="0">
                <a:solidFill>
                  <a:srgbClr val="231F20"/>
                </a:solidFill>
                <a:latin typeface="Arial Narrow"/>
                <a:cs typeface="Arial Narrow"/>
              </a:rPr>
              <a:t>begin</a:t>
            </a:r>
            <a:r>
              <a:rPr sz="794" dirty="0">
                <a:solidFill>
                  <a:srgbClr val="231F20"/>
                </a:solidFill>
                <a:latin typeface="Arial Narrow"/>
                <a:cs typeface="Arial Narrow"/>
              </a:rPr>
              <a:t> in almost </a:t>
            </a:r>
            <a:r>
              <a:rPr sz="794" spc="-18" dirty="0">
                <a:solidFill>
                  <a:srgbClr val="231F20"/>
                </a:solidFill>
                <a:latin typeface="Arial Narrow"/>
                <a:cs typeface="Arial Narrow"/>
              </a:rPr>
              <a:t>any</a:t>
            </a:r>
            <a:r>
              <a:rPr sz="794" dirty="0">
                <a:solidFill>
                  <a:srgbClr val="231F20"/>
                </a:solidFill>
                <a:latin typeface="Arial Narrow"/>
                <a:cs typeface="Arial Narrow"/>
              </a:rPr>
              <a:t> </a:t>
            </a:r>
            <a:r>
              <a:rPr sz="794" spc="-18" dirty="0">
                <a:solidFill>
                  <a:srgbClr val="231F20"/>
                </a:solidFill>
                <a:latin typeface="Arial Narrow"/>
                <a:cs typeface="Arial Narrow"/>
              </a:rPr>
              <a:t>job.</a:t>
            </a:r>
            <a:endParaRPr sz="794">
              <a:latin typeface="Arial Narrow"/>
              <a:cs typeface="Arial Narrow"/>
            </a:endParaRPr>
          </a:p>
          <a:p>
            <a:pPr marL="11206" marR="96936">
              <a:lnSpc>
                <a:spcPct val="101899"/>
              </a:lnSpc>
              <a:spcBef>
                <a:spcPts val="441"/>
              </a:spcBef>
            </a:pPr>
            <a:r>
              <a:rPr sz="794" b="1" spc="-137" dirty="0">
                <a:solidFill>
                  <a:srgbClr val="005E91"/>
                </a:solidFill>
                <a:latin typeface="Century Gothic"/>
                <a:cs typeface="Century Gothic"/>
              </a:rPr>
              <a:t>Page</a:t>
            </a:r>
            <a:r>
              <a:rPr sz="794" b="1" spc="-57" dirty="0">
                <a:solidFill>
                  <a:srgbClr val="005E91"/>
                </a:solidFill>
                <a:latin typeface="Century Gothic"/>
                <a:cs typeface="Century Gothic"/>
              </a:rPr>
              <a:t> </a:t>
            </a:r>
            <a:r>
              <a:rPr sz="794" b="1" spc="-40" dirty="0">
                <a:solidFill>
                  <a:srgbClr val="005E91"/>
                </a:solidFill>
                <a:latin typeface="Century Gothic"/>
                <a:cs typeface="Century Gothic"/>
              </a:rPr>
              <a:t>3</a:t>
            </a:r>
            <a:r>
              <a:rPr sz="794" b="1" spc="-57" dirty="0">
                <a:solidFill>
                  <a:srgbClr val="005E91"/>
                </a:solidFill>
                <a:latin typeface="Century Gothic"/>
                <a:cs typeface="Century Gothic"/>
              </a:rPr>
              <a:t> </a:t>
            </a:r>
            <a:r>
              <a:rPr sz="794" dirty="0">
                <a:solidFill>
                  <a:srgbClr val="231F20"/>
                </a:solidFill>
                <a:latin typeface="Arial Narrow"/>
                <a:cs typeface="Arial Narrow"/>
              </a:rPr>
              <a:t>can</a:t>
            </a:r>
            <a:r>
              <a:rPr sz="794" spc="-18" dirty="0">
                <a:solidFill>
                  <a:srgbClr val="231F20"/>
                </a:solidFill>
                <a:latin typeface="Arial Narrow"/>
                <a:cs typeface="Arial Narrow"/>
              </a:rPr>
              <a:t> </a:t>
            </a:r>
            <a:r>
              <a:rPr sz="794" dirty="0">
                <a:solidFill>
                  <a:srgbClr val="231F20"/>
                </a:solidFill>
                <a:latin typeface="Arial Narrow"/>
                <a:cs typeface="Arial Narrow"/>
              </a:rPr>
              <a:t>be</a:t>
            </a:r>
            <a:r>
              <a:rPr sz="794" spc="-18" dirty="0">
                <a:solidFill>
                  <a:srgbClr val="231F20"/>
                </a:solidFill>
                <a:latin typeface="Arial Narrow"/>
                <a:cs typeface="Arial Narrow"/>
              </a:rPr>
              <a:t> </a:t>
            </a:r>
            <a:r>
              <a:rPr sz="794" spc="-9" dirty="0">
                <a:solidFill>
                  <a:srgbClr val="231F20"/>
                </a:solidFill>
                <a:latin typeface="Arial Narrow"/>
                <a:cs typeface="Arial Narrow"/>
              </a:rPr>
              <a:t>used</a:t>
            </a:r>
            <a:r>
              <a:rPr sz="794" spc="-18" dirty="0">
                <a:solidFill>
                  <a:srgbClr val="231F20"/>
                </a:solidFill>
                <a:latin typeface="Arial Narrow"/>
                <a:cs typeface="Arial Narrow"/>
              </a:rPr>
              <a:t> </a:t>
            </a:r>
            <a:r>
              <a:rPr sz="794" spc="-9" dirty="0">
                <a:solidFill>
                  <a:srgbClr val="231F20"/>
                </a:solidFill>
                <a:latin typeface="Arial Narrow"/>
                <a:cs typeface="Arial Narrow"/>
              </a:rPr>
              <a:t>along</a:t>
            </a:r>
            <a:r>
              <a:rPr sz="794" spc="-13" dirty="0">
                <a:solidFill>
                  <a:srgbClr val="231F20"/>
                </a:solidFill>
                <a:latin typeface="Arial Narrow"/>
                <a:cs typeface="Arial Narrow"/>
              </a:rPr>
              <a:t> </a:t>
            </a:r>
            <a:r>
              <a:rPr sz="794" dirty="0">
                <a:solidFill>
                  <a:srgbClr val="231F20"/>
                </a:solidFill>
                <a:latin typeface="Arial Narrow"/>
                <a:cs typeface="Arial Narrow"/>
              </a:rPr>
              <a:t>with</a:t>
            </a:r>
            <a:r>
              <a:rPr sz="794" spc="-18" dirty="0">
                <a:solidFill>
                  <a:srgbClr val="231F20"/>
                </a:solidFill>
                <a:latin typeface="Arial Narrow"/>
                <a:cs typeface="Arial Narrow"/>
              </a:rPr>
              <a:t> page </a:t>
            </a:r>
            <a:r>
              <a:rPr sz="794" dirty="0">
                <a:solidFill>
                  <a:srgbClr val="231F20"/>
                </a:solidFill>
                <a:latin typeface="Arial Narrow"/>
                <a:cs typeface="Arial Narrow"/>
              </a:rPr>
              <a:t>2</a:t>
            </a:r>
            <a:r>
              <a:rPr sz="794" spc="-18" dirty="0">
                <a:solidFill>
                  <a:srgbClr val="231F20"/>
                </a:solidFill>
                <a:latin typeface="Arial Narrow"/>
                <a:cs typeface="Arial Narrow"/>
              </a:rPr>
              <a:t> </a:t>
            </a:r>
            <a:r>
              <a:rPr sz="794" dirty="0">
                <a:solidFill>
                  <a:srgbClr val="231F20"/>
                </a:solidFill>
                <a:latin typeface="Arial Narrow"/>
                <a:cs typeface="Arial Narrow"/>
              </a:rPr>
              <a:t>and</a:t>
            </a:r>
            <a:r>
              <a:rPr sz="794" spc="-18" dirty="0">
                <a:solidFill>
                  <a:srgbClr val="231F20"/>
                </a:solidFill>
                <a:latin typeface="Arial Narrow"/>
                <a:cs typeface="Arial Narrow"/>
              </a:rPr>
              <a:t> </a:t>
            </a:r>
            <a:r>
              <a:rPr sz="794" spc="-22" dirty="0">
                <a:solidFill>
                  <a:srgbClr val="231F20"/>
                </a:solidFill>
                <a:latin typeface="Arial Narrow"/>
                <a:cs typeface="Arial Narrow"/>
              </a:rPr>
              <a:t>shows</a:t>
            </a:r>
            <a:r>
              <a:rPr sz="794" spc="-18" dirty="0">
                <a:solidFill>
                  <a:srgbClr val="231F20"/>
                </a:solidFill>
                <a:latin typeface="Arial Narrow"/>
                <a:cs typeface="Arial Narrow"/>
              </a:rPr>
              <a:t> </a:t>
            </a:r>
            <a:r>
              <a:rPr sz="794" dirty="0">
                <a:solidFill>
                  <a:srgbClr val="231F20"/>
                </a:solidFill>
                <a:latin typeface="Arial Narrow"/>
                <a:cs typeface="Arial Narrow"/>
              </a:rPr>
              <a:t>brief</a:t>
            </a:r>
            <a:r>
              <a:rPr sz="794" spc="-18" dirty="0">
                <a:solidFill>
                  <a:srgbClr val="231F20"/>
                </a:solidFill>
                <a:latin typeface="Arial Narrow"/>
                <a:cs typeface="Arial Narrow"/>
              </a:rPr>
              <a:t> </a:t>
            </a:r>
            <a:r>
              <a:rPr sz="794" dirty="0">
                <a:solidFill>
                  <a:srgbClr val="231F20"/>
                </a:solidFill>
                <a:latin typeface="Arial Narrow"/>
                <a:cs typeface="Arial Narrow"/>
              </a:rPr>
              <a:t>descriptions</a:t>
            </a:r>
            <a:r>
              <a:rPr sz="794" spc="-13" dirty="0">
                <a:solidFill>
                  <a:srgbClr val="231F20"/>
                </a:solidFill>
                <a:latin typeface="Arial Narrow"/>
                <a:cs typeface="Arial Narrow"/>
              </a:rPr>
              <a:t> </a:t>
            </a:r>
            <a:r>
              <a:rPr sz="794" spc="-22" dirty="0">
                <a:solidFill>
                  <a:srgbClr val="231F20"/>
                </a:solidFill>
                <a:latin typeface="Arial Narrow"/>
                <a:cs typeface="Arial Narrow"/>
              </a:rPr>
              <a:t>of</a:t>
            </a:r>
            <a:r>
              <a:rPr sz="794" spc="441" dirty="0">
                <a:solidFill>
                  <a:srgbClr val="231F20"/>
                </a:solidFill>
                <a:latin typeface="Arial Narrow"/>
                <a:cs typeface="Arial Narrow"/>
              </a:rPr>
              <a:t> </a:t>
            </a:r>
            <a:r>
              <a:rPr sz="794" spc="-9" dirty="0">
                <a:solidFill>
                  <a:srgbClr val="231F20"/>
                </a:solidFill>
                <a:latin typeface="Arial Narrow"/>
                <a:cs typeface="Arial Narrow"/>
              </a:rPr>
              <a:t>each</a:t>
            </a:r>
            <a:r>
              <a:rPr sz="794" spc="-18" dirty="0">
                <a:solidFill>
                  <a:srgbClr val="231F20"/>
                </a:solidFill>
                <a:latin typeface="Arial Narrow"/>
                <a:cs typeface="Arial Narrow"/>
              </a:rPr>
              <a:t> </a:t>
            </a:r>
            <a:r>
              <a:rPr sz="794" dirty="0">
                <a:solidFill>
                  <a:srgbClr val="231F20"/>
                </a:solidFill>
                <a:latin typeface="Arial Narrow"/>
                <a:cs typeface="Arial Narrow"/>
              </a:rPr>
              <a:t>job</a:t>
            </a:r>
            <a:r>
              <a:rPr sz="794" spc="-18" dirty="0">
                <a:solidFill>
                  <a:srgbClr val="231F20"/>
                </a:solidFill>
                <a:latin typeface="Arial Narrow"/>
                <a:cs typeface="Arial Narrow"/>
              </a:rPr>
              <a:t> </a:t>
            </a:r>
            <a:r>
              <a:rPr sz="794" dirty="0">
                <a:solidFill>
                  <a:srgbClr val="231F20"/>
                </a:solidFill>
                <a:latin typeface="Arial Narrow"/>
                <a:cs typeface="Arial Narrow"/>
              </a:rPr>
              <a:t>on</a:t>
            </a:r>
            <a:r>
              <a:rPr sz="794" spc="-18" dirty="0">
                <a:solidFill>
                  <a:srgbClr val="231F20"/>
                </a:solidFill>
                <a:latin typeface="Arial Narrow"/>
                <a:cs typeface="Arial Narrow"/>
              </a:rPr>
              <a:t> </a:t>
            </a:r>
            <a:r>
              <a:rPr sz="794" dirty="0">
                <a:solidFill>
                  <a:srgbClr val="231F20"/>
                </a:solidFill>
                <a:latin typeface="Arial Narrow"/>
                <a:cs typeface="Arial Narrow"/>
              </a:rPr>
              <a:t>the</a:t>
            </a:r>
            <a:r>
              <a:rPr sz="794" spc="-13" dirty="0">
                <a:solidFill>
                  <a:srgbClr val="231F20"/>
                </a:solidFill>
                <a:latin typeface="Arial Narrow"/>
                <a:cs typeface="Arial Narrow"/>
              </a:rPr>
              <a:t> </a:t>
            </a:r>
            <a:r>
              <a:rPr sz="794" spc="-18" dirty="0">
                <a:solidFill>
                  <a:srgbClr val="231F20"/>
                </a:solidFill>
                <a:latin typeface="Arial Narrow"/>
                <a:cs typeface="Arial Narrow"/>
              </a:rPr>
              <a:t>career map.</a:t>
            </a:r>
            <a:endParaRPr sz="794">
              <a:latin typeface="Arial Narrow"/>
              <a:cs typeface="Arial Narrow"/>
            </a:endParaRPr>
          </a:p>
          <a:p>
            <a:pPr marL="11206" marR="25774">
              <a:lnSpc>
                <a:spcPct val="101899"/>
              </a:lnSpc>
              <a:spcBef>
                <a:spcPts val="441"/>
              </a:spcBef>
            </a:pPr>
            <a:r>
              <a:rPr sz="794" b="1" spc="-137" dirty="0">
                <a:solidFill>
                  <a:srgbClr val="005E91"/>
                </a:solidFill>
                <a:latin typeface="Century Gothic"/>
                <a:cs typeface="Century Gothic"/>
              </a:rPr>
              <a:t>Page</a:t>
            </a:r>
            <a:r>
              <a:rPr sz="794" b="1" spc="-57" dirty="0">
                <a:solidFill>
                  <a:srgbClr val="005E91"/>
                </a:solidFill>
                <a:latin typeface="Century Gothic"/>
                <a:cs typeface="Century Gothic"/>
              </a:rPr>
              <a:t> </a:t>
            </a:r>
            <a:r>
              <a:rPr sz="794" b="1" spc="-40" dirty="0">
                <a:solidFill>
                  <a:srgbClr val="005E91"/>
                </a:solidFill>
                <a:latin typeface="Century Gothic"/>
                <a:cs typeface="Century Gothic"/>
              </a:rPr>
              <a:t>4</a:t>
            </a:r>
            <a:r>
              <a:rPr sz="794" b="1" spc="-57" dirty="0">
                <a:solidFill>
                  <a:srgbClr val="005E91"/>
                </a:solidFill>
                <a:latin typeface="Century Gothic"/>
                <a:cs typeface="Century Gothic"/>
              </a:rPr>
              <a:t> </a:t>
            </a:r>
            <a:r>
              <a:rPr sz="794" spc="-9" dirty="0">
                <a:solidFill>
                  <a:srgbClr val="231F20"/>
                </a:solidFill>
                <a:latin typeface="Arial Narrow"/>
                <a:cs typeface="Arial Narrow"/>
              </a:rPr>
              <a:t>provides</a:t>
            </a:r>
            <a:r>
              <a:rPr sz="794" spc="-18" dirty="0">
                <a:solidFill>
                  <a:srgbClr val="231F20"/>
                </a:solidFill>
                <a:latin typeface="Arial Narrow"/>
                <a:cs typeface="Arial Narrow"/>
              </a:rPr>
              <a:t> </a:t>
            </a:r>
            <a:r>
              <a:rPr sz="794" dirty="0">
                <a:solidFill>
                  <a:srgbClr val="231F20"/>
                </a:solidFill>
                <a:latin typeface="Arial Narrow"/>
                <a:cs typeface="Arial Narrow"/>
              </a:rPr>
              <a:t>an</a:t>
            </a:r>
            <a:r>
              <a:rPr sz="794" spc="-18" dirty="0">
                <a:solidFill>
                  <a:srgbClr val="231F20"/>
                </a:solidFill>
                <a:latin typeface="Arial Narrow"/>
                <a:cs typeface="Arial Narrow"/>
              </a:rPr>
              <a:t> overview</a:t>
            </a:r>
            <a:r>
              <a:rPr sz="794" spc="-13" dirty="0">
                <a:solidFill>
                  <a:srgbClr val="231F20"/>
                </a:solidFill>
                <a:latin typeface="Arial Narrow"/>
                <a:cs typeface="Arial Narrow"/>
              </a:rPr>
              <a:t> </a:t>
            </a:r>
            <a:r>
              <a:rPr sz="794" dirty="0">
                <a:solidFill>
                  <a:srgbClr val="231F20"/>
                </a:solidFill>
                <a:latin typeface="Arial Narrow"/>
                <a:cs typeface="Arial Narrow"/>
              </a:rPr>
              <a:t>of</a:t>
            </a:r>
            <a:r>
              <a:rPr sz="794" spc="-18" dirty="0">
                <a:solidFill>
                  <a:srgbClr val="231F20"/>
                </a:solidFill>
                <a:latin typeface="Arial Narrow"/>
                <a:cs typeface="Arial Narrow"/>
              </a:rPr>
              <a:t> </a:t>
            </a:r>
            <a:r>
              <a:rPr sz="794" spc="-9" dirty="0">
                <a:solidFill>
                  <a:srgbClr val="231F20"/>
                </a:solidFill>
                <a:latin typeface="Arial Narrow"/>
                <a:cs typeface="Arial Narrow"/>
              </a:rPr>
              <a:t>some</a:t>
            </a:r>
            <a:r>
              <a:rPr sz="794" spc="-18" dirty="0">
                <a:solidFill>
                  <a:srgbClr val="231F20"/>
                </a:solidFill>
                <a:latin typeface="Arial Narrow"/>
                <a:cs typeface="Arial Narrow"/>
              </a:rPr>
              <a:t> </a:t>
            </a:r>
            <a:r>
              <a:rPr sz="794" dirty="0">
                <a:solidFill>
                  <a:srgbClr val="231F20"/>
                </a:solidFill>
                <a:latin typeface="Arial Narrow"/>
                <a:cs typeface="Arial Narrow"/>
              </a:rPr>
              <a:t>of</a:t>
            </a:r>
            <a:r>
              <a:rPr sz="794" spc="-18" dirty="0">
                <a:solidFill>
                  <a:srgbClr val="231F20"/>
                </a:solidFill>
                <a:latin typeface="Arial Narrow"/>
                <a:cs typeface="Arial Narrow"/>
              </a:rPr>
              <a:t> </a:t>
            </a:r>
            <a:r>
              <a:rPr sz="794" dirty="0">
                <a:solidFill>
                  <a:srgbClr val="231F20"/>
                </a:solidFill>
                <a:latin typeface="Arial Narrow"/>
                <a:cs typeface="Arial Narrow"/>
              </a:rPr>
              <a:t>the</a:t>
            </a:r>
            <a:r>
              <a:rPr sz="794" spc="-18" dirty="0">
                <a:solidFill>
                  <a:srgbClr val="231F20"/>
                </a:solidFill>
                <a:latin typeface="Arial Narrow"/>
                <a:cs typeface="Arial Narrow"/>
              </a:rPr>
              <a:t> </a:t>
            </a:r>
            <a:r>
              <a:rPr sz="794" dirty="0">
                <a:solidFill>
                  <a:srgbClr val="231F20"/>
                </a:solidFill>
                <a:latin typeface="Arial Narrow"/>
                <a:cs typeface="Arial Narrow"/>
              </a:rPr>
              <a:t>educational</a:t>
            </a:r>
            <a:r>
              <a:rPr sz="794" spc="-18" dirty="0">
                <a:solidFill>
                  <a:srgbClr val="231F20"/>
                </a:solidFill>
                <a:latin typeface="Arial Narrow"/>
                <a:cs typeface="Arial Narrow"/>
              </a:rPr>
              <a:t> </a:t>
            </a:r>
            <a:r>
              <a:rPr sz="794" dirty="0">
                <a:solidFill>
                  <a:srgbClr val="231F20"/>
                </a:solidFill>
                <a:latin typeface="Arial Narrow"/>
                <a:cs typeface="Arial Narrow"/>
              </a:rPr>
              <a:t>paths</a:t>
            </a:r>
            <a:r>
              <a:rPr sz="794" spc="-18" dirty="0">
                <a:solidFill>
                  <a:srgbClr val="231F20"/>
                </a:solidFill>
                <a:latin typeface="Arial Narrow"/>
                <a:cs typeface="Arial Narrow"/>
              </a:rPr>
              <a:t> </a:t>
            </a:r>
            <a:r>
              <a:rPr sz="794" spc="-9" dirty="0">
                <a:solidFill>
                  <a:srgbClr val="231F20"/>
                </a:solidFill>
                <a:latin typeface="Arial Narrow"/>
                <a:cs typeface="Arial Narrow"/>
              </a:rPr>
              <a:t>available</a:t>
            </a:r>
            <a:r>
              <a:rPr sz="794" spc="441" dirty="0">
                <a:solidFill>
                  <a:srgbClr val="231F20"/>
                </a:solidFill>
                <a:latin typeface="Arial Narrow"/>
                <a:cs typeface="Arial Narrow"/>
              </a:rPr>
              <a:t> </a:t>
            </a:r>
            <a:r>
              <a:rPr sz="794" dirty="0">
                <a:solidFill>
                  <a:srgbClr val="231F20"/>
                </a:solidFill>
                <a:latin typeface="Arial Narrow"/>
                <a:cs typeface="Arial Narrow"/>
              </a:rPr>
              <a:t>in</a:t>
            </a:r>
            <a:r>
              <a:rPr sz="794" spc="-31" dirty="0">
                <a:solidFill>
                  <a:srgbClr val="231F20"/>
                </a:solidFill>
                <a:latin typeface="Arial Narrow"/>
                <a:cs typeface="Arial Narrow"/>
              </a:rPr>
              <a:t> </a:t>
            </a:r>
            <a:r>
              <a:rPr sz="794" spc="-9" dirty="0">
                <a:solidFill>
                  <a:srgbClr val="231F20"/>
                </a:solidFill>
                <a:latin typeface="Arial Narrow"/>
                <a:cs typeface="Arial Narrow"/>
              </a:rPr>
              <a:t>Central</a:t>
            </a:r>
            <a:r>
              <a:rPr sz="794" spc="-26" dirty="0">
                <a:solidFill>
                  <a:srgbClr val="231F20"/>
                </a:solidFill>
                <a:latin typeface="Arial Narrow"/>
                <a:cs typeface="Arial Narrow"/>
              </a:rPr>
              <a:t> New</a:t>
            </a:r>
            <a:r>
              <a:rPr sz="794" spc="-31" dirty="0">
                <a:solidFill>
                  <a:srgbClr val="231F20"/>
                </a:solidFill>
                <a:latin typeface="Arial Narrow"/>
                <a:cs typeface="Arial Narrow"/>
              </a:rPr>
              <a:t> </a:t>
            </a:r>
            <a:r>
              <a:rPr sz="794" spc="-22" dirty="0">
                <a:solidFill>
                  <a:srgbClr val="231F20"/>
                </a:solidFill>
                <a:latin typeface="Arial Narrow"/>
                <a:cs typeface="Arial Narrow"/>
              </a:rPr>
              <a:t>York</a:t>
            </a:r>
            <a:r>
              <a:rPr sz="794" spc="128" dirty="0">
                <a:solidFill>
                  <a:srgbClr val="231F20"/>
                </a:solidFill>
                <a:latin typeface="Arial Narrow"/>
                <a:cs typeface="Arial Narrow"/>
              </a:rPr>
              <a:t> </a:t>
            </a:r>
            <a:r>
              <a:rPr sz="794" dirty="0">
                <a:solidFill>
                  <a:srgbClr val="231F20"/>
                </a:solidFill>
                <a:latin typeface="Arial Narrow"/>
                <a:cs typeface="Arial Narrow"/>
              </a:rPr>
              <a:t>to</a:t>
            </a:r>
            <a:r>
              <a:rPr sz="794" spc="-31" dirty="0">
                <a:solidFill>
                  <a:srgbClr val="231F20"/>
                </a:solidFill>
                <a:latin typeface="Arial Narrow"/>
                <a:cs typeface="Arial Narrow"/>
              </a:rPr>
              <a:t> </a:t>
            </a:r>
            <a:r>
              <a:rPr sz="794" dirty="0">
                <a:solidFill>
                  <a:srgbClr val="231F20"/>
                </a:solidFill>
                <a:latin typeface="Arial Narrow"/>
                <a:cs typeface="Arial Narrow"/>
              </a:rPr>
              <a:t>help</a:t>
            </a:r>
            <a:r>
              <a:rPr sz="794" spc="-26" dirty="0">
                <a:solidFill>
                  <a:srgbClr val="231F20"/>
                </a:solidFill>
                <a:latin typeface="Arial Narrow"/>
                <a:cs typeface="Arial Narrow"/>
              </a:rPr>
              <a:t> </a:t>
            </a:r>
            <a:r>
              <a:rPr sz="794" spc="-18" dirty="0">
                <a:solidFill>
                  <a:srgbClr val="231F20"/>
                </a:solidFill>
                <a:latin typeface="Arial Narrow"/>
                <a:cs typeface="Arial Narrow"/>
              </a:rPr>
              <a:t>you</a:t>
            </a:r>
            <a:r>
              <a:rPr sz="794" spc="-31" dirty="0">
                <a:solidFill>
                  <a:srgbClr val="231F20"/>
                </a:solidFill>
                <a:latin typeface="Arial Narrow"/>
                <a:cs typeface="Arial Narrow"/>
              </a:rPr>
              <a:t> </a:t>
            </a:r>
            <a:r>
              <a:rPr sz="794" spc="-9" dirty="0">
                <a:solidFill>
                  <a:srgbClr val="231F20"/>
                </a:solidFill>
                <a:latin typeface="Arial Narrow"/>
                <a:cs typeface="Arial Narrow"/>
              </a:rPr>
              <a:t>enter</a:t>
            </a:r>
            <a:r>
              <a:rPr sz="794" spc="-26" dirty="0">
                <a:solidFill>
                  <a:srgbClr val="231F20"/>
                </a:solidFill>
                <a:latin typeface="Arial Narrow"/>
                <a:cs typeface="Arial Narrow"/>
              </a:rPr>
              <a:t> </a:t>
            </a:r>
            <a:r>
              <a:rPr sz="794" spc="-9" dirty="0">
                <a:solidFill>
                  <a:srgbClr val="231F20"/>
                </a:solidFill>
                <a:latin typeface="Arial Narrow"/>
                <a:cs typeface="Arial Narrow"/>
              </a:rPr>
              <a:t>or</a:t>
            </a:r>
            <a:r>
              <a:rPr sz="794" spc="-26" dirty="0">
                <a:solidFill>
                  <a:srgbClr val="231F20"/>
                </a:solidFill>
                <a:latin typeface="Arial Narrow"/>
                <a:cs typeface="Arial Narrow"/>
              </a:rPr>
              <a:t> </a:t>
            </a:r>
            <a:r>
              <a:rPr sz="794" spc="-9" dirty="0">
                <a:solidFill>
                  <a:srgbClr val="231F20"/>
                </a:solidFill>
                <a:latin typeface="Arial Narrow"/>
                <a:cs typeface="Arial Narrow"/>
              </a:rPr>
              <a:t>advance</a:t>
            </a:r>
            <a:r>
              <a:rPr sz="794" spc="-31" dirty="0">
                <a:solidFill>
                  <a:srgbClr val="231F20"/>
                </a:solidFill>
                <a:latin typeface="Arial Narrow"/>
                <a:cs typeface="Arial Narrow"/>
              </a:rPr>
              <a:t> </a:t>
            </a:r>
            <a:r>
              <a:rPr sz="794" dirty="0">
                <a:solidFill>
                  <a:srgbClr val="231F20"/>
                </a:solidFill>
                <a:latin typeface="Arial Narrow"/>
                <a:cs typeface="Arial Narrow"/>
              </a:rPr>
              <a:t>in</a:t>
            </a:r>
            <a:r>
              <a:rPr sz="794" spc="-26" dirty="0">
                <a:solidFill>
                  <a:srgbClr val="231F20"/>
                </a:solidFill>
                <a:latin typeface="Arial Narrow"/>
                <a:cs typeface="Arial Narrow"/>
              </a:rPr>
              <a:t> </a:t>
            </a:r>
            <a:r>
              <a:rPr sz="794" spc="-9" dirty="0">
                <a:solidFill>
                  <a:srgbClr val="231F20"/>
                </a:solidFill>
                <a:latin typeface="Arial Narrow"/>
                <a:cs typeface="Arial Narrow"/>
              </a:rPr>
              <a:t>these</a:t>
            </a:r>
            <a:r>
              <a:rPr sz="794" spc="-31" dirty="0">
                <a:solidFill>
                  <a:srgbClr val="231F20"/>
                </a:solidFill>
                <a:latin typeface="Arial Narrow"/>
                <a:cs typeface="Arial Narrow"/>
              </a:rPr>
              <a:t> </a:t>
            </a:r>
            <a:r>
              <a:rPr sz="794" spc="-9" dirty="0">
                <a:solidFill>
                  <a:srgbClr val="231F20"/>
                </a:solidFill>
                <a:latin typeface="Arial Narrow"/>
                <a:cs typeface="Arial Narrow"/>
              </a:rPr>
              <a:t>careers.</a:t>
            </a:r>
            <a:endParaRPr sz="794">
              <a:latin typeface="Arial Narrow"/>
              <a:cs typeface="Arial Narrow"/>
            </a:endParaRPr>
          </a:p>
        </p:txBody>
      </p:sp>
      <p:grpSp>
        <p:nvGrpSpPr>
          <p:cNvPr id="12" name="object 12"/>
          <p:cNvGrpSpPr/>
          <p:nvPr/>
        </p:nvGrpSpPr>
        <p:grpSpPr>
          <a:xfrm>
            <a:off x="6035487" y="1277471"/>
            <a:ext cx="2637865" cy="5244353"/>
            <a:chOff x="6687819" y="1447800"/>
            <a:chExt cx="2989580" cy="5943600"/>
          </a:xfrm>
        </p:grpSpPr>
        <p:sp>
          <p:nvSpPr>
            <p:cNvPr id="13" name="object 13"/>
            <p:cNvSpPr/>
            <p:nvPr/>
          </p:nvSpPr>
          <p:spPr>
            <a:xfrm>
              <a:off x="6687819" y="1447800"/>
              <a:ext cx="2989580" cy="5943600"/>
            </a:xfrm>
            <a:custGeom>
              <a:avLst/>
              <a:gdLst/>
              <a:ahLst/>
              <a:cxnLst/>
              <a:rect l="l" t="t" r="r" b="b"/>
              <a:pathLst>
                <a:path w="2989579" h="5943600">
                  <a:moveTo>
                    <a:pt x="2837180" y="0"/>
                  </a:moveTo>
                  <a:lnTo>
                    <a:pt x="152400" y="0"/>
                  </a:lnTo>
                  <a:lnTo>
                    <a:pt x="104231" y="7769"/>
                  </a:lnTo>
                  <a:lnTo>
                    <a:pt x="62396" y="29405"/>
                  </a:lnTo>
                  <a:lnTo>
                    <a:pt x="29405" y="62396"/>
                  </a:lnTo>
                  <a:lnTo>
                    <a:pt x="7769" y="104231"/>
                  </a:lnTo>
                  <a:lnTo>
                    <a:pt x="0" y="152400"/>
                  </a:lnTo>
                  <a:lnTo>
                    <a:pt x="0" y="5791200"/>
                  </a:lnTo>
                  <a:lnTo>
                    <a:pt x="7769" y="5839368"/>
                  </a:lnTo>
                  <a:lnTo>
                    <a:pt x="29405" y="5881203"/>
                  </a:lnTo>
                  <a:lnTo>
                    <a:pt x="62396" y="5914194"/>
                  </a:lnTo>
                  <a:lnTo>
                    <a:pt x="104231" y="5935830"/>
                  </a:lnTo>
                  <a:lnTo>
                    <a:pt x="152400" y="5943600"/>
                  </a:lnTo>
                  <a:lnTo>
                    <a:pt x="2837180" y="5943600"/>
                  </a:lnTo>
                  <a:lnTo>
                    <a:pt x="2885348" y="5935830"/>
                  </a:lnTo>
                  <a:lnTo>
                    <a:pt x="2927183" y="5914194"/>
                  </a:lnTo>
                  <a:lnTo>
                    <a:pt x="2960174" y="5881203"/>
                  </a:lnTo>
                  <a:lnTo>
                    <a:pt x="2981810" y="5839368"/>
                  </a:lnTo>
                  <a:lnTo>
                    <a:pt x="2989580" y="5791200"/>
                  </a:lnTo>
                  <a:lnTo>
                    <a:pt x="2989580" y="152400"/>
                  </a:lnTo>
                  <a:lnTo>
                    <a:pt x="2981810" y="104231"/>
                  </a:lnTo>
                  <a:lnTo>
                    <a:pt x="2960174" y="62396"/>
                  </a:lnTo>
                  <a:lnTo>
                    <a:pt x="2927183" y="29405"/>
                  </a:lnTo>
                  <a:lnTo>
                    <a:pt x="2885348" y="7769"/>
                  </a:lnTo>
                  <a:lnTo>
                    <a:pt x="2837180" y="0"/>
                  </a:lnTo>
                  <a:close/>
                </a:path>
              </a:pathLst>
            </a:custGeom>
            <a:solidFill>
              <a:srgbClr val="B6CCD6"/>
            </a:solidFill>
          </p:spPr>
          <p:txBody>
            <a:bodyPr wrap="square" lIns="0" tIns="0" rIns="0" bIns="0" rtlCol="0"/>
            <a:lstStyle/>
            <a:p>
              <a:endParaRPr sz="1588"/>
            </a:p>
          </p:txBody>
        </p:sp>
        <p:sp>
          <p:nvSpPr>
            <p:cNvPr id="14" name="object 14"/>
            <p:cNvSpPr/>
            <p:nvPr/>
          </p:nvSpPr>
          <p:spPr>
            <a:xfrm>
              <a:off x="6840219" y="4664278"/>
              <a:ext cx="2684780" cy="0"/>
            </a:xfrm>
            <a:custGeom>
              <a:avLst/>
              <a:gdLst/>
              <a:ahLst/>
              <a:cxnLst/>
              <a:rect l="l" t="t" r="r" b="b"/>
              <a:pathLst>
                <a:path w="2684779">
                  <a:moveTo>
                    <a:pt x="0" y="0"/>
                  </a:moveTo>
                  <a:lnTo>
                    <a:pt x="2684780" y="0"/>
                  </a:lnTo>
                </a:path>
              </a:pathLst>
            </a:custGeom>
            <a:ln w="6350">
              <a:solidFill>
                <a:srgbClr val="231F20"/>
              </a:solidFill>
            </a:ln>
          </p:spPr>
          <p:txBody>
            <a:bodyPr wrap="square" lIns="0" tIns="0" rIns="0" bIns="0" rtlCol="0"/>
            <a:lstStyle/>
            <a:p>
              <a:endParaRPr sz="1588"/>
            </a:p>
          </p:txBody>
        </p:sp>
      </p:grpSp>
      <p:sp>
        <p:nvSpPr>
          <p:cNvPr id="15" name="object 15"/>
          <p:cNvSpPr txBox="1"/>
          <p:nvPr/>
        </p:nvSpPr>
        <p:spPr>
          <a:xfrm>
            <a:off x="6158752" y="1356091"/>
            <a:ext cx="2391335" cy="2424027"/>
          </a:xfrm>
          <a:prstGeom prst="rect">
            <a:avLst/>
          </a:prstGeom>
        </p:spPr>
        <p:txBody>
          <a:bodyPr vert="horz" wrap="square" lIns="0" tIns="11206" rIns="0" bIns="0" rtlCol="0">
            <a:spAutoFit/>
          </a:bodyPr>
          <a:lstStyle/>
          <a:p>
            <a:pPr marL="11206">
              <a:lnSpc>
                <a:spcPts val="1253"/>
              </a:lnSpc>
              <a:spcBef>
                <a:spcPts val="88"/>
              </a:spcBef>
            </a:pPr>
            <a:r>
              <a:rPr sz="1059" spc="-93" dirty="0">
                <a:solidFill>
                  <a:srgbClr val="231F20"/>
                </a:solidFill>
                <a:latin typeface="Arial Narrow"/>
                <a:cs typeface="Arial Narrow"/>
              </a:rPr>
              <a:t>Career</a:t>
            </a:r>
            <a:r>
              <a:rPr sz="1059" dirty="0">
                <a:solidFill>
                  <a:srgbClr val="231F20"/>
                </a:solidFill>
                <a:latin typeface="Arial Narrow"/>
                <a:cs typeface="Arial Narrow"/>
              </a:rPr>
              <a:t> </a:t>
            </a:r>
            <a:r>
              <a:rPr sz="1059" spc="-62" dirty="0">
                <a:solidFill>
                  <a:srgbClr val="231F20"/>
                </a:solidFill>
                <a:latin typeface="Arial Narrow"/>
                <a:cs typeface="Arial Narrow"/>
              </a:rPr>
              <a:t>Exploration,</a:t>
            </a:r>
            <a:r>
              <a:rPr sz="1059" spc="4" dirty="0">
                <a:solidFill>
                  <a:srgbClr val="231F20"/>
                </a:solidFill>
                <a:latin typeface="Arial Narrow"/>
                <a:cs typeface="Arial Narrow"/>
              </a:rPr>
              <a:t> </a:t>
            </a:r>
            <a:r>
              <a:rPr sz="1059" spc="-97" dirty="0">
                <a:solidFill>
                  <a:srgbClr val="231F20"/>
                </a:solidFill>
                <a:latin typeface="Arial Narrow"/>
                <a:cs typeface="Arial Narrow"/>
              </a:rPr>
              <a:t>Job</a:t>
            </a:r>
            <a:r>
              <a:rPr sz="1059" spc="4" dirty="0">
                <a:solidFill>
                  <a:srgbClr val="231F20"/>
                </a:solidFill>
                <a:latin typeface="Arial Narrow"/>
                <a:cs typeface="Arial Narrow"/>
              </a:rPr>
              <a:t> </a:t>
            </a:r>
            <a:r>
              <a:rPr sz="1059" spc="-79" dirty="0">
                <a:solidFill>
                  <a:srgbClr val="231F20"/>
                </a:solidFill>
                <a:latin typeface="Arial Narrow"/>
                <a:cs typeface="Arial Narrow"/>
              </a:rPr>
              <a:t>Search</a:t>
            </a:r>
            <a:r>
              <a:rPr sz="1059" spc="4" dirty="0">
                <a:solidFill>
                  <a:srgbClr val="231F20"/>
                </a:solidFill>
                <a:latin typeface="Arial Narrow"/>
                <a:cs typeface="Arial Narrow"/>
              </a:rPr>
              <a:t> </a:t>
            </a:r>
            <a:r>
              <a:rPr sz="1059" spc="-84" dirty="0">
                <a:solidFill>
                  <a:srgbClr val="231F20"/>
                </a:solidFill>
                <a:latin typeface="Arial Narrow"/>
                <a:cs typeface="Arial Narrow"/>
              </a:rPr>
              <a:t>Resources</a:t>
            </a:r>
            <a:r>
              <a:rPr sz="1059" spc="4" dirty="0">
                <a:solidFill>
                  <a:srgbClr val="231F20"/>
                </a:solidFill>
                <a:latin typeface="Arial Narrow"/>
                <a:cs typeface="Arial Narrow"/>
              </a:rPr>
              <a:t> </a:t>
            </a:r>
            <a:r>
              <a:rPr sz="1059" spc="-344" dirty="0">
                <a:solidFill>
                  <a:srgbClr val="231F20"/>
                </a:solidFill>
                <a:latin typeface="Arial Narrow"/>
                <a:cs typeface="Arial Narrow"/>
              </a:rPr>
              <a:t>—</a:t>
            </a:r>
            <a:endParaRPr sz="1059">
              <a:latin typeface="Arial Narrow"/>
              <a:cs typeface="Arial Narrow"/>
            </a:endParaRPr>
          </a:p>
          <a:p>
            <a:pPr marL="11206">
              <a:lnSpc>
                <a:spcPts val="1253"/>
              </a:lnSpc>
              <a:tabLst>
                <a:tab pos="2379696" algn="l"/>
              </a:tabLst>
            </a:pPr>
            <a:r>
              <a:rPr sz="1059" b="1" u="sng" spc="-101" dirty="0">
                <a:solidFill>
                  <a:srgbClr val="231F20"/>
                </a:solidFill>
                <a:uFill>
                  <a:solidFill>
                    <a:srgbClr val="231F20"/>
                  </a:solidFill>
                </a:uFill>
                <a:latin typeface="Arial Narrow"/>
                <a:cs typeface="Arial Narrow"/>
              </a:rPr>
              <a:t>Local</a:t>
            </a:r>
            <a:r>
              <a:rPr sz="1059" b="1" u="sng" spc="35" dirty="0">
                <a:solidFill>
                  <a:srgbClr val="231F20"/>
                </a:solidFill>
                <a:uFill>
                  <a:solidFill>
                    <a:srgbClr val="231F20"/>
                  </a:solidFill>
                </a:uFill>
                <a:latin typeface="Arial Narrow"/>
                <a:cs typeface="Arial Narrow"/>
              </a:rPr>
              <a:t> </a:t>
            </a:r>
            <a:r>
              <a:rPr sz="1059" b="1" u="sng" spc="-110" dirty="0">
                <a:solidFill>
                  <a:srgbClr val="231F20"/>
                </a:solidFill>
                <a:uFill>
                  <a:solidFill>
                    <a:srgbClr val="231F20"/>
                  </a:solidFill>
                </a:uFill>
                <a:latin typeface="Arial Narrow"/>
                <a:cs typeface="Arial Narrow"/>
              </a:rPr>
              <a:t>and</a:t>
            </a:r>
            <a:r>
              <a:rPr sz="1059" b="1" u="sng" spc="40" dirty="0">
                <a:solidFill>
                  <a:srgbClr val="231F20"/>
                </a:solidFill>
                <a:uFill>
                  <a:solidFill>
                    <a:srgbClr val="231F20"/>
                  </a:solidFill>
                </a:uFill>
                <a:latin typeface="Arial Narrow"/>
                <a:cs typeface="Arial Narrow"/>
              </a:rPr>
              <a:t> </a:t>
            </a:r>
            <a:r>
              <a:rPr sz="1059" b="1" u="sng" spc="-9" dirty="0">
                <a:solidFill>
                  <a:srgbClr val="231F20"/>
                </a:solidFill>
                <a:uFill>
                  <a:solidFill>
                    <a:srgbClr val="231F20"/>
                  </a:solidFill>
                </a:uFill>
                <a:latin typeface="Arial Narrow"/>
                <a:cs typeface="Arial Narrow"/>
              </a:rPr>
              <a:t>State</a:t>
            </a:r>
            <a:r>
              <a:rPr sz="1059" b="1" u="sng" dirty="0">
                <a:solidFill>
                  <a:srgbClr val="231F20"/>
                </a:solidFill>
                <a:uFill>
                  <a:solidFill>
                    <a:srgbClr val="231F20"/>
                  </a:solidFill>
                </a:uFill>
                <a:latin typeface="Arial Narrow"/>
                <a:cs typeface="Arial Narrow"/>
              </a:rPr>
              <a:t>	</a:t>
            </a:r>
            <a:endParaRPr sz="1059">
              <a:latin typeface="Arial Narrow"/>
              <a:cs typeface="Arial Narrow"/>
            </a:endParaRPr>
          </a:p>
          <a:p>
            <a:pPr marL="11206" marR="84049">
              <a:lnSpc>
                <a:spcPct val="101899"/>
              </a:lnSpc>
              <a:spcBef>
                <a:spcPts val="476"/>
              </a:spcBef>
            </a:pPr>
            <a:r>
              <a:rPr sz="794" b="1" spc="-159" dirty="0">
                <a:solidFill>
                  <a:srgbClr val="FFFFFF"/>
                </a:solidFill>
                <a:latin typeface="Century Gothic"/>
                <a:cs typeface="Century Gothic"/>
                <a:hlinkClick r:id="rId7"/>
              </a:rPr>
              <a:t>CNY</a:t>
            </a:r>
            <a:r>
              <a:rPr sz="794" b="1" spc="-35" dirty="0">
                <a:solidFill>
                  <a:srgbClr val="FFFFFF"/>
                </a:solidFill>
                <a:latin typeface="Century Gothic"/>
                <a:cs typeface="Century Gothic"/>
                <a:hlinkClick r:id="rId7"/>
              </a:rPr>
              <a:t> </a:t>
            </a:r>
            <a:r>
              <a:rPr sz="794" b="1" spc="-97" dirty="0">
                <a:solidFill>
                  <a:srgbClr val="FFFFFF"/>
                </a:solidFill>
                <a:latin typeface="Century Gothic"/>
                <a:cs typeface="Century Gothic"/>
                <a:hlinkClick r:id="rId7"/>
              </a:rPr>
              <a:t>Works</a:t>
            </a:r>
            <a:r>
              <a:rPr sz="794" b="1" spc="-31" dirty="0">
                <a:solidFill>
                  <a:srgbClr val="FFFFFF"/>
                </a:solidFill>
                <a:latin typeface="Century Gothic"/>
                <a:cs typeface="Century Gothic"/>
                <a:hlinkClick r:id="rId7"/>
              </a:rPr>
              <a:t> </a:t>
            </a:r>
            <a:r>
              <a:rPr sz="794" b="1" spc="-115" dirty="0">
                <a:solidFill>
                  <a:srgbClr val="FFFFFF"/>
                </a:solidFill>
                <a:latin typeface="Century Gothic"/>
                <a:cs typeface="Century Gothic"/>
                <a:hlinkClick r:id="rId7"/>
              </a:rPr>
              <a:t>Career</a:t>
            </a:r>
            <a:r>
              <a:rPr sz="794" b="1" spc="-31" dirty="0">
                <a:solidFill>
                  <a:srgbClr val="FFFFFF"/>
                </a:solidFill>
                <a:latin typeface="Century Gothic"/>
                <a:cs typeface="Century Gothic"/>
                <a:hlinkClick r:id="rId7"/>
              </a:rPr>
              <a:t> </a:t>
            </a:r>
            <a:r>
              <a:rPr sz="794" b="1" spc="-101" dirty="0">
                <a:solidFill>
                  <a:srgbClr val="FFFFFF"/>
                </a:solidFill>
                <a:latin typeface="Century Gothic"/>
                <a:cs typeface="Century Gothic"/>
                <a:hlinkClick r:id="rId7"/>
              </a:rPr>
              <a:t>Center</a:t>
            </a:r>
            <a:r>
              <a:rPr sz="794" b="1" spc="-35" dirty="0">
                <a:solidFill>
                  <a:srgbClr val="FFFFFF"/>
                </a:solidFill>
                <a:latin typeface="Century Gothic"/>
                <a:cs typeface="Century Gothic"/>
                <a:hlinkClick r:id="rId7"/>
              </a:rPr>
              <a:t> </a:t>
            </a:r>
            <a:r>
              <a:rPr sz="794" b="1" spc="-106" dirty="0">
                <a:solidFill>
                  <a:srgbClr val="FFFFFF"/>
                </a:solidFill>
                <a:latin typeface="Century Gothic"/>
                <a:cs typeface="Century Gothic"/>
                <a:hlinkClick r:id="rId7"/>
              </a:rPr>
              <a:t>(www.cnyworks.com/)</a:t>
            </a:r>
            <a:r>
              <a:rPr sz="794" b="1" spc="-106" dirty="0">
                <a:solidFill>
                  <a:srgbClr val="FFFFFF"/>
                </a:solidFill>
                <a:latin typeface="Century Gothic"/>
                <a:cs typeface="Century Gothic"/>
              </a:rPr>
              <a:t>:</a:t>
            </a:r>
            <a:r>
              <a:rPr sz="794" b="1" spc="-31" dirty="0">
                <a:solidFill>
                  <a:srgbClr val="FFFFFF"/>
                </a:solidFill>
                <a:latin typeface="Century Gothic"/>
                <a:cs typeface="Century Gothic"/>
              </a:rPr>
              <a:t> </a:t>
            </a:r>
            <a:r>
              <a:rPr sz="794" spc="-9" dirty="0">
                <a:solidFill>
                  <a:srgbClr val="231F20"/>
                </a:solidFill>
                <a:latin typeface="Arial Narrow"/>
                <a:cs typeface="Arial Narrow"/>
              </a:rPr>
              <a:t>Provides</a:t>
            </a:r>
            <a:r>
              <a:rPr sz="794" spc="441" dirty="0">
                <a:solidFill>
                  <a:srgbClr val="231F20"/>
                </a:solidFill>
                <a:latin typeface="Arial Narrow"/>
                <a:cs typeface="Arial Narrow"/>
              </a:rPr>
              <a:t> </a:t>
            </a:r>
            <a:r>
              <a:rPr sz="794" spc="-9" dirty="0">
                <a:solidFill>
                  <a:srgbClr val="231F20"/>
                </a:solidFill>
                <a:latin typeface="Arial Narrow"/>
                <a:cs typeface="Arial Narrow"/>
              </a:rPr>
              <a:t>free</a:t>
            </a:r>
            <a:r>
              <a:rPr sz="794" spc="-13" dirty="0">
                <a:solidFill>
                  <a:srgbClr val="231F20"/>
                </a:solidFill>
                <a:latin typeface="Arial Narrow"/>
                <a:cs typeface="Arial Narrow"/>
              </a:rPr>
              <a:t> </a:t>
            </a:r>
            <a:r>
              <a:rPr sz="794" spc="-18" dirty="0">
                <a:solidFill>
                  <a:srgbClr val="231F20"/>
                </a:solidFill>
                <a:latin typeface="Arial Narrow"/>
                <a:cs typeface="Arial Narrow"/>
              </a:rPr>
              <a:t>career</a:t>
            </a:r>
            <a:r>
              <a:rPr sz="794" spc="-13" dirty="0">
                <a:solidFill>
                  <a:srgbClr val="231F20"/>
                </a:solidFill>
                <a:latin typeface="Arial Narrow"/>
                <a:cs typeface="Arial Narrow"/>
              </a:rPr>
              <a:t> </a:t>
            </a:r>
            <a:r>
              <a:rPr sz="794" spc="-9" dirty="0">
                <a:solidFill>
                  <a:srgbClr val="231F20"/>
                </a:solidFill>
                <a:latin typeface="Arial Narrow"/>
                <a:cs typeface="Arial Narrow"/>
              </a:rPr>
              <a:t>services</a:t>
            </a:r>
            <a:r>
              <a:rPr sz="794" spc="-13" dirty="0">
                <a:solidFill>
                  <a:srgbClr val="231F20"/>
                </a:solidFill>
                <a:latin typeface="Arial Narrow"/>
                <a:cs typeface="Arial Narrow"/>
              </a:rPr>
              <a:t> </a:t>
            </a:r>
            <a:r>
              <a:rPr sz="794" dirty="0">
                <a:solidFill>
                  <a:srgbClr val="231F20"/>
                </a:solidFill>
                <a:latin typeface="Arial Narrow"/>
                <a:cs typeface="Arial Narrow"/>
              </a:rPr>
              <a:t>to</a:t>
            </a:r>
            <a:r>
              <a:rPr sz="794" spc="-9" dirty="0">
                <a:solidFill>
                  <a:srgbClr val="231F20"/>
                </a:solidFill>
                <a:latin typeface="Arial Narrow"/>
                <a:cs typeface="Arial Narrow"/>
              </a:rPr>
              <a:t> </a:t>
            </a:r>
            <a:r>
              <a:rPr sz="794" dirty="0">
                <a:solidFill>
                  <a:srgbClr val="231F20"/>
                </a:solidFill>
                <a:latin typeface="Arial Narrow"/>
                <a:cs typeface="Arial Narrow"/>
              </a:rPr>
              <a:t>job</a:t>
            </a:r>
            <a:r>
              <a:rPr sz="794" spc="-13" dirty="0">
                <a:solidFill>
                  <a:srgbClr val="231F20"/>
                </a:solidFill>
                <a:latin typeface="Arial Narrow"/>
                <a:cs typeface="Arial Narrow"/>
              </a:rPr>
              <a:t> </a:t>
            </a:r>
            <a:r>
              <a:rPr sz="794" spc="-18" dirty="0">
                <a:solidFill>
                  <a:srgbClr val="231F20"/>
                </a:solidFill>
                <a:latin typeface="Arial Narrow"/>
                <a:cs typeface="Arial Narrow"/>
              </a:rPr>
              <a:t>seekers,</a:t>
            </a:r>
            <a:r>
              <a:rPr sz="794" spc="-13" dirty="0">
                <a:solidFill>
                  <a:srgbClr val="231F20"/>
                </a:solidFill>
                <a:latin typeface="Arial Narrow"/>
                <a:cs typeface="Arial Narrow"/>
              </a:rPr>
              <a:t> </a:t>
            </a:r>
            <a:r>
              <a:rPr sz="794" spc="-18" dirty="0">
                <a:solidFill>
                  <a:srgbClr val="231F20"/>
                </a:solidFill>
                <a:latin typeface="Arial Narrow"/>
                <a:cs typeface="Arial Narrow"/>
              </a:rPr>
              <a:t>workers</a:t>
            </a:r>
            <a:r>
              <a:rPr sz="794" spc="-13" dirty="0">
                <a:solidFill>
                  <a:srgbClr val="231F20"/>
                </a:solidFill>
                <a:latin typeface="Arial Narrow"/>
                <a:cs typeface="Arial Narrow"/>
              </a:rPr>
              <a:t> </a:t>
            </a:r>
            <a:r>
              <a:rPr sz="794" dirty="0">
                <a:solidFill>
                  <a:srgbClr val="231F20"/>
                </a:solidFill>
                <a:latin typeface="Arial Narrow"/>
                <a:cs typeface="Arial Narrow"/>
              </a:rPr>
              <a:t>and</a:t>
            </a:r>
            <a:r>
              <a:rPr sz="794" spc="-9" dirty="0">
                <a:solidFill>
                  <a:srgbClr val="231F20"/>
                </a:solidFill>
                <a:latin typeface="Arial Narrow"/>
                <a:cs typeface="Arial Narrow"/>
              </a:rPr>
              <a:t> helps</a:t>
            </a:r>
            <a:r>
              <a:rPr sz="794" spc="-13" dirty="0">
                <a:solidFill>
                  <a:srgbClr val="231F20"/>
                </a:solidFill>
                <a:latin typeface="Arial Narrow"/>
                <a:cs typeface="Arial Narrow"/>
              </a:rPr>
              <a:t> </a:t>
            </a:r>
            <a:r>
              <a:rPr sz="794" spc="-18" dirty="0">
                <a:solidFill>
                  <a:srgbClr val="231F20"/>
                </a:solidFill>
                <a:latin typeface="Arial Narrow"/>
                <a:cs typeface="Arial Narrow"/>
              </a:rPr>
              <a:t>match</a:t>
            </a:r>
            <a:r>
              <a:rPr sz="794" spc="441" dirty="0">
                <a:solidFill>
                  <a:srgbClr val="231F20"/>
                </a:solidFill>
                <a:latin typeface="Arial Narrow"/>
                <a:cs typeface="Arial Narrow"/>
              </a:rPr>
              <a:t> </a:t>
            </a:r>
            <a:r>
              <a:rPr sz="794" spc="-9" dirty="0">
                <a:solidFill>
                  <a:srgbClr val="231F20"/>
                </a:solidFill>
                <a:latin typeface="Arial Narrow"/>
                <a:cs typeface="Arial Narrow"/>
              </a:rPr>
              <a:t>jobseekers</a:t>
            </a:r>
            <a:r>
              <a:rPr sz="794" spc="-18" dirty="0">
                <a:solidFill>
                  <a:srgbClr val="231F20"/>
                </a:solidFill>
                <a:latin typeface="Arial Narrow"/>
                <a:cs typeface="Arial Narrow"/>
              </a:rPr>
              <a:t> </a:t>
            </a:r>
            <a:r>
              <a:rPr sz="794" dirty="0">
                <a:solidFill>
                  <a:srgbClr val="231F20"/>
                </a:solidFill>
                <a:latin typeface="Arial Narrow"/>
                <a:cs typeface="Arial Narrow"/>
              </a:rPr>
              <a:t>to</a:t>
            </a:r>
            <a:r>
              <a:rPr sz="794" spc="-13" dirty="0">
                <a:solidFill>
                  <a:srgbClr val="231F20"/>
                </a:solidFill>
                <a:latin typeface="Arial Narrow"/>
                <a:cs typeface="Arial Narrow"/>
              </a:rPr>
              <a:t> </a:t>
            </a:r>
            <a:r>
              <a:rPr sz="794" dirty="0">
                <a:solidFill>
                  <a:srgbClr val="231F20"/>
                </a:solidFill>
                <a:latin typeface="Arial Narrow"/>
                <a:cs typeface="Arial Narrow"/>
              </a:rPr>
              <a:t>job</a:t>
            </a:r>
            <a:r>
              <a:rPr sz="794" spc="-13" dirty="0">
                <a:solidFill>
                  <a:srgbClr val="231F20"/>
                </a:solidFill>
                <a:latin typeface="Arial Narrow"/>
                <a:cs typeface="Arial Narrow"/>
              </a:rPr>
              <a:t> </a:t>
            </a:r>
            <a:r>
              <a:rPr sz="794" spc="-9" dirty="0">
                <a:solidFill>
                  <a:srgbClr val="231F20"/>
                </a:solidFill>
                <a:latin typeface="Arial Narrow"/>
                <a:cs typeface="Arial Narrow"/>
              </a:rPr>
              <a:t>openings</a:t>
            </a:r>
            <a:r>
              <a:rPr sz="794" spc="-13" dirty="0">
                <a:solidFill>
                  <a:srgbClr val="231F20"/>
                </a:solidFill>
                <a:latin typeface="Arial Narrow"/>
                <a:cs typeface="Arial Narrow"/>
              </a:rPr>
              <a:t> </a:t>
            </a:r>
            <a:r>
              <a:rPr sz="794" dirty="0">
                <a:solidFill>
                  <a:srgbClr val="231F20"/>
                </a:solidFill>
                <a:latin typeface="Arial Narrow"/>
                <a:cs typeface="Arial Narrow"/>
              </a:rPr>
              <a:t>with</a:t>
            </a:r>
            <a:r>
              <a:rPr sz="794" spc="-13" dirty="0">
                <a:solidFill>
                  <a:srgbClr val="231F20"/>
                </a:solidFill>
                <a:latin typeface="Arial Narrow"/>
                <a:cs typeface="Arial Narrow"/>
              </a:rPr>
              <a:t> </a:t>
            </a:r>
            <a:r>
              <a:rPr sz="794" dirty="0">
                <a:solidFill>
                  <a:srgbClr val="231F20"/>
                </a:solidFill>
                <a:latin typeface="Arial Narrow"/>
                <a:cs typeface="Arial Narrow"/>
              </a:rPr>
              <a:t>local</a:t>
            </a:r>
            <a:r>
              <a:rPr sz="794" spc="-13" dirty="0">
                <a:solidFill>
                  <a:srgbClr val="231F20"/>
                </a:solidFill>
                <a:latin typeface="Arial Narrow"/>
                <a:cs typeface="Arial Narrow"/>
              </a:rPr>
              <a:t> </a:t>
            </a:r>
            <a:r>
              <a:rPr sz="794" spc="-9" dirty="0">
                <a:solidFill>
                  <a:srgbClr val="231F20"/>
                </a:solidFill>
                <a:latin typeface="Arial Narrow"/>
                <a:cs typeface="Arial Narrow"/>
              </a:rPr>
              <a:t>employers</a:t>
            </a:r>
            <a:r>
              <a:rPr sz="794" spc="-13" dirty="0">
                <a:solidFill>
                  <a:srgbClr val="231F20"/>
                </a:solidFill>
                <a:latin typeface="Arial Narrow"/>
                <a:cs typeface="Arial Narrow"/>
              </a:rPr>
              <a:t> </a:t>
            </a:r>
            <a:r>
              <a:rPr sz="794" spc="-18" dirty="0">
                <a:solidFill>
                  <a:srgbClr val="231F20"/>
                </a:solidFill>
                <a:latin typeface="Arial Narrow"/>
                <a:cs typeface="Arial Narrow"/>
              </a:rPr>
              <a:t>who</a:t>
            </a:r>
            <a:r>
              <a:rPr sz="794" spc="-13" dirty="0">
                <a:solidFill>
                  <a:srgbClr val="231F20"/>
                </a:solidFill>
                <a:latin typeface="Arial Narrow"/>
                <a:cs typeface="Arial Narrow"/>
              </a:rPr>
              <a:t> </a:t>
            </a:r>
            <a:r>
              <a:rPr sz="794" spc="-18" dirty="0">
                <a:solidFill>
                  <a:srgbClr val="231F20"/>
                </a:solidFill>
                <a:latin typeface="Arial Narrow"/>
                <a:cs typeface="Arial Narrow"/>
              </a:rPr>
              <a:t>are</a:t>
            </a:r>
            <a:r>
              <a:rPr sz="794" spc="-13" dirty="0">
                <a:solidFill>
                  <a:srgbClr val="231F20"/>
                </a:solidFill>
                <a:latin typeface="Arial Narrow"/>
                <a:cs typeface="Arial Narrow"/>
              </a:rPr>
              <a:t> </a:t>
            </a:r>
            <a:r>
              <a:rPr sz="794" spc="-9" dirty="0">
                <a:solidFill>
                  <a:srgbClr val="231F20"/>
                </a:solidFill>
                <a:latin typeface="Arial Narrow"/>
                <a:cs typeface="Arial Narrow"/>
              </a:rPr>
              <a:t>hiring.</a:t>
            </a:r>
            <a:r>
              <a:rPr sz="794" spc="441" dirty="0">
                <a:solidFill>
                  <a:srgbClr val="231F20"/>
                </a:solidFill>
                <a:latin typeface="Arial Narrow"/>
                <a:cs typeface="Arial Narrow"/>
              </a:rPr>
              <a:t> </a:t>
            </a:r>
            <a:r>
              <a:rPr sz="794" spc="-22" dirty="0">
                <a:solidFill>
                  <a:srgbClr val="231F20"/>
                </a:solidFill>
                <a:latin typeface="Arial Narrow"/>
                <a:cs typeface="Arial Narrow"/>
              </a:rPr>
              <a:t>Register</a:t>
            </a:r>
            <a:r>
              <a:rPr sz="794" spc="-4" dirty="0">
                <a:solidFill>
                  <a:srgbClr val="231F20"/>
                </a:solidFill>
                <a:latin typeface="Arial Narrow"/>
                <a:cs typeface="Arial Narrow"/>
              </a:rPr>
              <a:t> </a:t>
            </a:r>
            <a:r>
              <a:rPr sz="794" dirty="0">
                <a:solidFill>
                  <a:srgbClr val="231F20"/>
                </a:solidFill>
                <a:latin typeface="Arial Narrow"/>
                <a:cs typeface="Arial Narrow"/>
              </a:rPr>
              <a:t>with</a:t>
            </a:r>
            <a:r>
              <a:rPr sz="794" spc="-4" dirty="0">
                <a:solidFill>
                  <a:srgbClr val="231F20"/>
                </a:solidFill>
                <a:latin typeface="Arial Narrow"/>
                <a:cs typeface="Arial Narrow"/>
              </a:rPr>
              <a:t> </a:t>
            </a:r>
            <a:r>
              <a:rPr sz="794" spc="-75" dirty="0">
                <a:solidFill>
                  <a:srgbClr val="231F20"/>
                </a:solidFill>
                <a:latin typeface="Arial Narrow"/>
                <a:cs typeface="Arial Narrow"/>
              </a:rPr>
              <a:t>CNY</a:t>
            </a:r>
            <a:r>
              <a:rPr sz="794" spc="-4" dirty="0">
                <a:solidFill>
                  <a:srgbClr val="231F20"/>
                </a:solidFill>
                <a:latin typeface="Arial Narrow"/>
                <a:cs typeface="Arial Narrow"/>
              </a:rPr>
              <a:t> </a:t>
            </a:r>
            <a:r>
              <a:rPr sz="794" spc="-26" dirty="0">
                <a:solidFill>
                  <a:srgbClr val="231F20"/>
                </a:solidFill>
                <a:latin typeface="Arial Narrow"/>
                <a:cs typeface="Arial Narrow"/>
              </a:rPr>
              <a:t>Works</a:t>
            </a:r>
            <a:r>
              <a:rPr sz="794" spc="-4" dirty="0">
                <a:solidFill>
                  <a:srgbClr val="231F20"/>
                </a:solidFill>
                <a:latin typeface="Arial Narrow"/>
                <a:cs typeface="Arial Narrow"/>
              </a:rPr>
              <a:t> </a:t>
            </a:r>
            <a:r>
              <a:rPr sz="794" dirty="0">
                <a:solidFill>
                  <a:srgbClr val="231F20"/>
                </a:solidFill>
                <a:latin typeface="Arial Narrow"/>
                <a:cs typeface="Arial Narrow"/>
              </a:rPr>
              <a:t>to </a:t>
            </a:r>
            <a:r>
              <a:rPr sz="794" spc="-18" dirty="0">
                <a:solidFill>
                  <a:srgbClr val="231F20"/>
                </a:solidFill>
                <a:latin typeface="Arial Narrow"/>
                <a:cs typeface="Arial Narrow"/>
              </a:rPr>
              <a:t>receive</a:t>
            </a:r>
            <a:r>
              <a:rPr sz="794" spc="-4" dirty="0">
                <a:solidFill>
                  <a:srgbClr val="231F20"/>
                </a:solidFill>
                <a:latin typeface="Arial Narrow"/>
                <a:cs typeface="Arial Narrow"/>
              </a:rPr>
              <a:t> </a:t>
            </a:r>
            <a:r>
              <a:rPr sz="794" spc="-9" dirty="0">
                <a:solidFill>
                  <a:srgbClr val="231F20"/>
                </a:solidFill>
                <a:latin typeface="Arial Narrow"/>
                <a:cs typeface="Arial Narrow"/>
              </a:rPr>
              <a:t>assistance</a:t>
            </a:r>
            <a:r>
              <a:rPr sz="794" spc="-4" dirty="0">
                <a:solidFill>
                  <a:srgbClr val="231F20"/>
                </a:solidFill>
                <a:latin typeface="Arial Narrow"/>
                <a:cs typeface="Arial Narrow"/>
              </a:rPr>
              <a:t> </a:t>
            </a:r>
            <a:r>
              <a:rPr sz="794" dirty="0">
                <a:solidFill>
                  <a:srgbClr val="231F20"/>
                </a:solidFill>
                <a:latin typeface="Arial Narrow"/>
                <a:cs typeface="Arial Narrow"/>
              </a:rPr>
              <a:t>with</a:t>
            </a:r>
            <a:r>
              <a:rPr sz="794" spc="-4" dirty="0">
                <a:solidFill>
                  <a:srgbClr val="231F20"/>
                </a:solidFill>
                <a:latin typeface="Arial Narrow"/>
                <a:cs typeface="Arial Narrow"/>
              </a:rPr>
              <a:t> </a:t>
            </a:r>
            <a:r>
              <a:rPr sz="794" spc="-9" dirty="0">
                <a:solidFill>
                  <a:srgbClr val="231F20"/>
                </a:solidFill>
                <a:latin typeface="Arial Narrow"/>
                <a:cs typeface="Arial Narrow"/>
              </a:rPr>
              <a:t>exploring</a:t>
            </a:r>
            <a:r>
              <a:rPr sz="794" spc="441" dirty="0">
                <a:solidFill>
                  <a:srgbClr val="231F20"/>
                </a:solidFill>
                <a:latin typeface="Arial Narrow"/>
                <a:cs typeface="Arial Narrow"/>
              </a:rPr>
              <a:t> </a:t>
            </a:r>
            <a:r>
              <a:rPr sz="794" spc="-18" dirty="0">
                <a:solidFill>
                  <a:srgbClr val="231F20"/>
                </a:solidFill>
                <a:latin typeface="Arial Narrow"/>
                <a:cs typeface="Arial Narrow"/>
              </a:rPr>
              <a:t>career</a:t>
            </a:r>
            <a:r>
              <a:rPr sz="794" spc="-13" dirty="0">
                <a:solidFill>
                  <a:srgbClr val="231F20"/>
                </a:solidFill>
                <a:latin typeface="Arial Narrow"/>
                <a:cs typeface="Arial Narrow"/>
              </a:rPr>
              <a:t> </a:t>
            </a:r>
            <a:r>
              <a:rPr sz="794" dirty="0">
                <a:solidFill>
                  <a:srgbClr val="231F20"/>
                </a:solidFill>
                <a:latin typeface="Arial Narrow"/>
                <a:cs typeface="Arial Narrow"/>
              </a:rPr>
              <a:t>paths,</a:t>
            </a:r>
            <a:r>
              <a:rPr sz="794" spc="-9" dirty="0">
                <a:solidFill>
                  <a:srgbClr val="231F20"/>
                </a:solidFill>
                <a:latin typeface="Arial Narrow"/>
                <a:cs typeface="Arial Narrow"/>
              </a:rPr>
              <a:t> </a:t>
            </a:r>
            <a:r>
              <a:rPr sz="794" dirty="0">
                <a:solidFill>
                  <a:srgbClr val="231F20"/>
                </a:solidFill>
                <a:latin typeface="Arial Narrow"/>
                <a:cs typeface="Arial Narrow"/>
              </a:rPr>
              <a:t>finding</a:t>
            </a:r>
            <a:r>
              <a:rPr sz="794" spc="-13" dirty="0">
                <a:solidFill>
                  <a:srgbClr val="231F20"/>
                </a:solidFill>
                <a:latin typeface="Arial Narrow"/>
                <a:cs typeface="Arial Narrow"/>
              </a:rPr>
              <a:t> </a:t>
            </a:r>
            <a:r>
              <a:rPr sz="794" dirty="0">
                <a:solidFill>
                  <a:srgbClr val="231F20"/>
                </a:solidFill>
                <a:latin typeface="Arial Narrow"/>
                <a:cs typeface="Arial Narrow"/>
              </a:rPr>
              <a:t>a</a:t>
            </a:r>
            <a:r>
              <a:rPr sz="794" spc="-9" dirty="0">
                <a:solidFill>
                  <a:srgbClr val="231F20"/>
                </a:solidFill>
                <a:latin typeface="Arial Narrow"/>
                <a:cs typeface="Arial Narrow"/>
              </a:rPr>
              <a:t> </a:t>
            </a:r>
            <a:r>
              <a:rPr sz="794" dirty="0">
                <a:solidFill>
                  <a:srgbClr val="231F20"/>
                </a:solidFill>
                <a:latin typeface="Arial Narrow"/>
                <a:cs typeface="Arial Narrow"/>
              </a:rPr>
              <a:t>job,</a:t>
            </a:r>
            <a:r>
              <a:rPr sz="794" spc="-9" dirty="0">
                <a:solidFill>
                  <a:srgbClr val="231F20"/>
                </a:solidFill>
                <a:latin typeface="Arial Narrow"/>
                <a:cs typeface="Arial Narrow"/>
              </a:rPr>
              <a:t> or</a:t>
            </a:r>
            <a:r>
              <a:rPr sz="794" spc="-13" dirty="0">
                <a:solidFill>
                  <a:srgbClr val="231F20"/>
                </a:solidFill>
                <a:latin typeface="Arial Narrow"/>
                <a:cs typeface="Arial Narrow"/>
              </a:rPr>
              <a:t> </a:t>
            </a:r>
            <a:r>
              <a:rPr sz="794" spc="-9" dirty="0">
                <a:solidFill>
                  <a:srgbClr val="231F20"/>
                </a:solidFill>
                <a:latin typeface="Arial Narrow"/>
                <a:cs typeface="Arial Narrow"/>
              </a:rPr>
              <a:t>accessing </a:t>
            </a:r>
            <a:r>
              <a:rPr sz="794" spc="-18" dirty="0">
                <a:solidFill>
                  <a:srgbClr val="231F20"/>
                </a:solidFill>
                <a:latin typeface="Arial Narrow"/>
                <a:cs typeface="Arial Narrow"/>
              </a:rPr>
              <a:t>resources</a:t>
            </a:r>
            <a:r>
              <a:rPr sz="794" spc="-9" dirty="0">
                <a:solidFill>
                  <a:srgbClr val="231F20"/>
                </a:solidFill>
                <a:latin typeface="Arial Narrow"/>
                <a:cs typeface="Arial Narrow"/>
              </a:rPr>
              <a:t> </a:t>
            </a:r>
            <a:r>
              <a:rPr sz="794" dirty="0">
                <a:solidFill>
                  <a:srgbClr val="231F20"/>
                </a:solidFill>
                <a:latin typeface="Arial Narrow"/>
                <a:cs typeface="Arial Narrow"/>
              </a:rPr>
              <a:t>and</a:t>
            </a:r>
            <a:r>
              <a:rPr sz="794" spc="-13" dirty="0">
                <a:solidFill>
                  <a:srgbClr val="231F20"/>
                </a:solidFill>
                <a:latin typeface="Arial Narrow"/>
                <a:cs typeface="Arial Narrow"/>
              </a:rPr>
              <a:t> </a:t>
            </a:r>
            <a:r>
              <a:rPr sz="794" spc="-9" dirty="0">
                <a:solidFill>
                  <a:srgbClr val="231F20"/>
                </a:solidFill>
                <a:latin typeface="Arial Narrow"/>
                <a:cs typeface="Arial Narrow"/>
              </a:rPr>
              <a:t>support</a:t>
            </a:r>
            <a:r>
              <a:rPr sz="794" spc="441" dirty="0">
                <a:solidFill>
                  <a:srgbClr val="231F20"/>
                </a:solidFill>
                <a:latin typeface="Arial Narrow"/>
                <a:cs typeface="Arial Narrow"/>
              </a:rPr>
              <a:t> </a:t>
            </a:r>
            <a:r>
              <a:rPr sz="794" spc="-9" dirty="0">
                <a:solidFill>
                  <a:srgbClr val="231F20"/>
                </a:solidFill>
                <a:latin typeface="Arial Narrow"/>
                <a:cs typeface="Arial Narrow"/>
              </a:rPr>
              <a:t>needed</a:t>
            </a:r>
            <a:r>
              <a:rPr sz="794" spc="-13" dirty="0">
                <a:solidFill>
                  <a:srgbClr val="231F20"/>
                </a:solidFill>
                <a:latin typeface="Arial Narrow"/>
                <a:cs typeface="Arial Narrow"/>
              </a:rPr>
              <a:t> </a:t>
            </a:r>
            <a:r>
              <a:rPr sz="794" dirty="0">
                <a:solidFill>
                  <a:srgbClr val="231F20"/>
                </a:solidFill>
                <a:latin typeface="Arial Narrow"/>
                <a:cs typeface="Arial Narrow"/>
              </a:rPr>
              <a:t>to</a:t>
            </a:r>
            <a:r>
              <a:rPr sz="794" spc="-13" dirty="0">
                <a:solidFill>
                  <a:srgbClr val="231F20"/>
                </a:solidFill>
                <a:latin typeface="Arial Narrow"/>
                <a:cs typeface="Arial Narrow"/>
              </a:rPr>
              <a:t> </a:t>
            </a:r>
            <a:r>
              <a:rPr sz="794" spc="-9" dirty="0">
                <a:solidFill>
                  <a:srgbClr val="231F20"/>
                </a:solidFill>
                <a:latin typeface="Arial Narrow"/>
                <a:cs typeface="Arial Narrow"/>
              </a:rPr>
              <a:t>gain</a:t>
            </a:r>
            <a:r>
              <a:rPr sz="794" spc="-13" dirty="0">
                <a:solidFill>
                  <a:srgbClr val="231F20"/>
                </a:solidFill>
                <a:latin typeface="Arial Narrow"/>
                <a:cs typeface="Arial Narrow"/>
              </a:rPr>
              <a:t> </a:t>
            </a:r>
            <a:r>
              <a:rPr sz="794" spc="-18" dirty="0">
                <a:solidFill>
                  <a:srgbClr val="231F20"/>
                </a:solidFill>
                <a:latin typeface="Arial Narrow"/>
                <a:cs typeface="Arial Narrow"/>
              </a:rPr>
              <a:t>new</a:t>
            </a:r>
            <a:r>
              <a:rPr sz="794" spc="-13" dirty="0">
                <a:solidFill>
                  <a:srgbClr val="231F20"/>
                </a:solidFill>
                <a:latin typeface="Arial Narrow"/>
                <a:cs typeface="Arial Narrow"/>
              </a:rPr>
              <a:t> </a:t>
            </a:r>
            <a:r>
              <a:rPr sz="794" dirty="0">
                <a:solidFill>
                  <a:srgbClr val="231F20"/>
                </a:solidFill>
                <a:latin typeface="Arial Narrow"/>
                <a:cs typeface="Arial Narrow"/>
              </a:rPr>
              <a:t>credentials</a:t>
            </a:r>
            <a:r>
              <a:rPr sz="794" spc="-13" dirty="0">
                <a:solidFill>
                  <a:srgbClr val="231F20"/>
                </a:solidFill>
                <a:latin typeface="Arial Narrow"/>
                <a:cs typeface="Arial Narrow"/>
              </a:rPr>
              <a:t> </a:t>
            </a:r>
            <a:r>
              <a:rPr sz="794" spc="-9" dirty="0">
                <a:solidFill>
                  <a:srgbClr val="231F20"/>
                </a:solidFill>
                <a:latin typeface="Arial Narrow"/>
                <a:cs typeface="Arial Narrow"/>
              </a:rPr>
              <a:t>or</a:t>
            </a:r>
            <a:r>
              <a:rPr sz="794" spc="-13" dirty="0">
                <a:solidFill>
                  <a:srgbClr val="231F20"/>
                </a:solidFill>
                <a:latin typeface="Arial Narrow"/>
                <a:cs typeface="Arial Narrow"/>
              </a:rPr>
              <a:t> </a:t>
            </a:r>
            <a:r>
              <a:rPr sz="794" dirty="0">
                <a:solidFill>
                  <a:srgbClr val="231F20"/>
                </a:solidFill>
                <a:latin typeface="Arial Narrow"/>
                <a:cs typeface="Arial Narrow"/>
              </a:rPr>
              <a:t>skills</a:t>
            </a:r>
            <a:r>
              <a:rPr sz="794" spc="-13" dirty="0">
                <a:solidFill>
                  <a:srgbClr val="231F20"/>
                </a:solidFill>
                <a:latin typeface="Arial Narrow"/>
                <a:cs typeface="Arial Narrow"/>
              </a:rPr>
              <a:t> </a:t>
            </a:r>
            <a:r>
              <a:rPr sz="794" dirty="0">
                <a:solidFill>
                  <a:srgbClr val="231F20"/>
                </a:solidFill>
                <a:latin typeface="Arial Narrow"/>
                <a:cs typeface="Arial Narrow"/>
              </a:rPr>
              <a:t>to</a:t>
            </a:r>
            <a:r>
              <a:rPr sz="794" spc="-13" dirty="0">
                <a:solidFill>
                  <a:srgbClr val="231F20"/>
                </a:solidFill>
                <a:latin typeface="Arial Narrow"/>
                <a:cs typeface="Arial Narrow"/>
              </a:rPr>
              <a:t> </a:t>
            </a:r>
            <a:r>
              <a:rPr sz="794" spc="-9" dirty="0">
                <a:solidFill>
                  <a:srgbClr val="231F20"/>
                </a:solidFill>
                <a:latin typeface="Arial Narrow"/>
                <a:cs typeface="Arial Narrow"/>
              </a:rPr>
              <a:t>enter</a:t>
            </a:r>
            <a:r>
              <a:rPr sz="794" spc="-13" dirty="0">
                <a:solidFill>
                  <a:srgbClr val="231F20"/>
                </a:solidFill>
                <a:latin typeface="Arial Narrow"/>
                <a:cs typeface="Arial Narrow"/>
              </a:rPr>
              <a:t> </a:t>
            </a:r>
            <a:r>
              <a:rPr sz="794" spc="-9" dirty="0">
                <a:solidFill>
                  <a:srgbClr val="231F20"/>
                </a:solidFill>
                <a:latin typeface="Arial Narrow"/>
                <a:cs typeface="Arial Narrow"/>
              </a:rPr>
              <a:t>employment</a:t>
            </a:r>
            <a:r>
              <a:rPr sz="794" spc="-13" dirty="0">
                <a:solidFill>
                  <a:srgbClr val="231F20"/>
                </a:solidFill>
                <a:latin typeface="Arial Narrow"/>
                <a:cs typeface="Arial Narrow"/>
              </a:rPr>
              <a:t> </a:t>
            </a:r>
            <a:r>
              <a:rPr sz="794" spc="-22" dirty="0">
                <a:solidFill>
                  <a:srgbClr val="231F20"/>
                </a:solidFill>
                <a:latin typeface="Arial Narrow"/>
                <a:cs typeface="Arial Narrow"/>
              </a:rPr>
              <a:t>or</a:t>
            </a:r>
            <a:r>
              <a:rPr sz="794" spc="441" dirty="0">
                <a:solidFill>
                  <a:srgbClr val="231F20"/>
                </a:solidFill>
                <a:latin typeface="Arial Narrow"/>
                <a:cs typeface="Arial Narrow"/>
              </a:rPr>
              <a:t> </a:t>
            </a:r>
            <a:r>
              <a:rPr sz="794" spc="-9" dirty="0">
                <a:solidFill>
                  <a:srgbClr val="231F20"/>
                </a:solidFill>
                <a:latin typeface="Arial Narrow"/>
                <a:cs typeface="Arial Narrow"/>
              </a:rPr>
              <a:t>advancing</a:t>
            </a:r>
            <a:r>
              <a:rPr sz="794" spc="-18" dirty="0">
                <a:solidFill>
                  <a:srgbClr val="231F20"/>
                </a:solidFill>
                <a:latin typeface="Arial Narrow"/>
                <a:cs typeface="Arial Narrow"/>
              </a:rPr>
              <a:t> </a:t>
            </a:r>
            <a:r>
              <a:rPr sz="794" dirty="0">
                <a:solidFill>
                  <a:srgbClr val="231F20"/>
                </a:solidFill>
                <a:latin typeface="Arial Narrow"/>
                <a:cs typeface="Arial Narrow"/>
              </a:rPr>
              <a:t>in</a:t>
            </a:r>
            <a:r>
              <a:rPr sz="794" spc="-18" dirty="0">
                <a:solidFill>
                  <a:srgbClr val="231F20"/>
                </a:solidFill>
                <a:latin typeface="Arial Narrow"/>
                <a:cs typeface="Arial Narrow"/>
              </a:rPr>
              <a:t> your </a:t>
            </a:r>
            <a:r>
              <a:rPr sz="794" spc="-9" dirty="0">
                <a:solidFill>
                  <a:srgbClr val="231F20"/>
                </a:solidFill>
                <a:latin typeface="Arial Narrow"/>
                <a:cs typeface="Arial Narrow"/>
              </a:rPr>
              <a:t>career.</a:t>
            </a:r>
            <a:endParaRPr sz="794">
              <a:latin typeface="Arial Narrow"/>
              <a:cs typeface="Arial Narrow"/>
            </a:endParaRPr>
          </a:p>
          <a:p>
            <a:pPr marL="11206" marR="58274">
              <a:lnSpc>
                <a:spcPct val="101899"/>
              </a:lnSpc>
              <a:spcBef>
                <a:spcPts val="437"/>
              </a:spcBef>
            </a:pPr>
            <a:r>
              <a:rPr sz="794" b="1" spc="-115" dirty="0">
                <a:solidFill>
                  <a:srgbClr val="FFFFFF"/>
                </a:solidFill>
                <a:latin typeface="Century Gothic"/>
                <a:cs typeface="Century Gothic"/>
                <a:hlinkClick r:id="rId8"/>
              </a:rPr>
              <a:t>NYSDOL</a:t>
            </a:r>
            <a:r>
              <a:rPr sz="794" b="1" spc="-26" dirty="0">
                <a:solidFill>
                  <a:srgbClr val="FFFFFF"/>
                </a:solidFill>
                <a:latin typeface="Century Gothic"/>
                <a:cs typeface="Century Gothic"/>
                <a:hlinkClick r:id="rId8"/>
              </a:rPr>
              <a:t> </a:t>
            </a:r>
            <a:r>
              <a:rPr sz="794" b="1" spc="-124" dirty="0">
                <a:solidFill>
                  <a:srgbClr val="FFFFFF"/>
                </a:solidFill>
                <a:latin typeface="Century Gothic"/>
                <a:cs typeface="Century Gothic"/>
                <a:hlinkClick r:id="rId8"/>
              </a:rPr>
              <a:t>Jobs</a:t>
            </a:r>
            <a:r>
              <a:rPr sz="794" b="1" spc="-26" dirty="0">
                <a:solidFill>
                  <a:srgbClr val="FFFFFF"/>
                </a:solidFill>
                <a:latin typeface="Century Gothic"/>
                <a:cs typeface="Century Gothic"/>
                <a:hlinkClick r:id="rId8"/>
              </a:rPr>
              <a:t> </a:t>
            </a:r>
            <a:r>
              <a:rPr sz="794" b="1" spc="-57" dirty="0">
                <a:solidFill>
                  <a:srgbClr val="FFFFFF"/>
                </a:solidFill>
                <a:latin typeface="Century Gothic"/>
                <a:cs typeface="Century Gothic"/>
                <a:hlinkClick r:id="rId8"/>
              </a:rPr>
              <a:t>in</a:t>
            </a:r>
            <a:r>
              <a:rPr sz="794" b="1" spc="-26" dirty="0">
                <a:solidFill>
                  <a:srgbClr val="FFFFFF"/>
                </a:solidFill>
                <a:latin typeface="Century Gothic"/>
                <a:cs typeface="Century Gothic"/>
                <a:hlinkClick r:id="rId8"/>
              </a:rPr>
              <a:t> </a:t>
            </a:r>
            <a:r>
              <a:rPr sz="794" b="1" spc="-150" dirty="0">
                <a:solidFill>
                  <a:srgbClr val="FFFFFF"/>
                </a:solidFill>
                <a:latin typeface="Century Gothic"/>
                <a:cs typeface="Century Gothic"/>
                <a:hlinkClick r:id="rId8"/>
              </a:rPr>
              <a:t>Demand</a:t>
            </a:r>
            <a:r>
              <a:rPr sz="794" b="1" spc="-26" dirty="0">
                <a:solidFill>
                  <a:srgbClr val="FFFFFF"/>
                </a:solidFill>
                <a:latin typeface="Century Gothic"/>
                <a:cs typeface="Century Gothic"/>
                <a:hlinkClick r:id="rId8"/>
              </a:rPr>
              <a:t> </a:t>
            </a:r>
            <a:r>
              <a:rPr sz="794" b="1" spc="-146" dirty="0">
                <a:solidFill>
                  <a:srgbClr val="FFFFFF"/>
                </a:solidFill>
                <a:latin typeface="Century Gothic"/>
                <a:cs typeface="Century Gothic"/>
                <a:hlinkClick r:id="rId8"/>
              </a:rPr>
              <a:t>Today</a:t>
            </a:r>
            <a:r>
              <a:rPr sz="794" b="1" spc="-22" dirty="0">
                <a:solidFill>
                  <a:srgbClr val="FFFFFF"/>
                </a:solidFill>
                <a:latin typeface="Century Gothic"/>
                <a:cs typeface="Century Gothic"/>
                <a:hlinkClick r:id="rId8"/>
              </a:rPr>
              <a:t> </a:t>
            </a:r>
            <a:r>
              <a:rPr sz="794" b="1" spc="-97" dirty="0">
                <a:solidFill>
                  <a:srgbClr val="FFFFFF"/>
                </a:solidFill>
                <a:latin typeface="Century Gothic"/>
                <a:cs typeface="Century Gothic"/>
                <a:hlinkClick r:id="rId8"/>
              </a:rPr>
              <a:t>(dol.ny.gov/jobs-</a:t>
            </a:r>
            <a:r>
              <a:rPr sz="794" b="1" spc="-18" dirty="0">
                <a:solidFill>
                  <a:srgbClr val="FFFFFF"/>
                </a:solidFill>
                <a:latin typeface="Century Gothic"/>
                <a:cs typeface="Century Gothic"/>
                <a:hlinkClick r:id="rId8"/>
              </a:rPr>
              <a:t>demand-</a:t>
            </a:r>
            <a:r>
              <a:rPr sz="794" b="1" spc="-18" dirty="0">
                <a:solidFill>
                  <a:srgbClr val="FFFFFF"/>
                </a:solidFill>
                <a:latin typeface="Century Gothic"/>
                <a:cs typeface="Century Gothic"/>
              </a:rPr>
              <a:t> </a:t>
            </a:r>
            <a:r>
              <a:rPr sz="794" b="1" spc="-101" dirty="0">
                <a:solidFill>
                  <a:srgbClr val="FFFFFF"/>
                </a:solidFill>
                <a:latin typeface="Century Gothic"/>
                <a:cs typeface="Century Gothic"/>
                <a:hlinkClick r:id="rId8"/>
              </a:rPr>
              <a:t>today):</a:t>
            </a:r>
            <a:r>
              <a:rPr sz="794" b="1" spc="-53" dirty="0">
                <a:solidFill>
                  <a:srgbClr val="FFFFFF"/>
                </a:solidFill>
                <a:latin typeface="Century Gothic"/>
                <a:cs typeface="Century Gothic"/>
              </a:rPr>
              <a:t> </a:t>
            </a:r>
            <a:r>
              <a:rPr sz="794" spc="-22" dirty="0">
                <a:solidFill>
                  <a:srgbClr val="231F20"/>
                </a:solidFill>
                <a:latin typeface="Arial Narrow"/>
                <a:cs typeface="Arial Narrow"/>
              </a:rPr>
              <a:t>Learn</a:t>
            </a:r>
            <a:r>
              <a:rPr sz="794" spc="-13" dirty="0">
                <a:solidFill>
                  <a:srgbClr val="231F20"/>
                </a:solidFill>
                <a:latin typeface="Arial Narrow"/>
                <a:cs typeface="Arial Narrow"/>
              </a:rPr>
              <a:t> </a:t>
            </a:r>
            <a:r>
              <a:rPr sz="794" spc="-9" dirty="0">
                <a:solidFill>
                  <a:srgbClr val="231F20"/>
                </a:solidFill>
                <a:latin typeface="Arial Narrow"/>
                <a:cs typeface="Arial Narrow"/>
              </a:rPr>
              <a:t>more </a:t>
            </a:r>
            <a:r>
              <a:rPr sz="794" dirty="0">
                <a:solidFill>
                  <a:srgbClr val="231F20"/>
                </a:solidFill>
                <a:latin typeface="Arial Narrow"/>
                <a:cs typeface="Arial Narrow"/>
              </a:rPr>
              <a:t>about</a:t>
            </a:r>
            <a:r>
              <a:rPr sz="794" spc="-13" dirty="0">
                <a:solidFill>
                  <a:srgbClr val="231F20"/>
                </a:solidFill>
                <a:latin typeface="Arial Narrow"/>
                <a:cs typeface="Arial Narrow"/>
              </a:rPr>
              <a:t> </a:t>
            </a:r>
            <a:r>
              <a:rPr sz="794" dirty="0">
                <a:solidFill>
                  <a:srgbClr val="231F20"/>
                </a:solidFill>
                <a:latin typeface="Arial Narrow"/>
                <a:cs typeface="Arial Narrow"/>
              </a:rPr>
              <a:t>jobs</a:t>
            </a:r>
            <a:r>
              <a:rPr sz="794" spc="-13" dirty="0">
                <a:solidFill>
                  <a:srgbClr val="231F20"/>
                </a:solidFill>
                <a:latin typeface="Arial Narrow"/>
                <a:cs typeface="Arial Narrow"/>
              </a:rPr>
              <a:t> </a:t>
            </a:r>
            <a:r>
              <a:rPr sz="794" dirty="0">
                <a:solidFill>
                  <a:srgbClr val="231F20"/>
                </a:solidFill>
                <a:latin typeface="Arial Narrow"/>
                <a:cs typeface="Arial Narrow"/>
              </a:rPr>
              <a:t>in</a:t>
            </a:r>
            <a:r>
              <a:rPr sz="794" spc="-9" dirty="0">
                <a:solidFill>
                  <a:srgbClr val="231F20"/>
                </a:solidFill>
                <a:latin typeface="Arial Narrow"/>
                <a:cs typeface="Arial Narrow"/>
              </a:rPr>
              <a:t> each</a:t>
            </a:r>
            <a:r>
              <a:rPr sz="794" spc="-13" dirty="0">
                <a:solidFill>
                  <a:srgbClr val="231F20"/>
                </a:solidFill>
                <a:latin typeface="Arial Narrow"/>
                <a:cs typeface="Arial Narrow"/>
              </a:rPr>
              <a:t> </a:t>
            </a:r>
            <a:r>
              <a:rPr sz="794" spc="-9" dirty="0">
                <a:solidFill>
                  <a:srgbClr val="231F20"/>
                </a:solidFill>
                <a:latin typeface="Arial Narrow"/>
                <a:cs typeface="Arial Narrow"/>
              </a:rPr>
              <a:t>region,</a:t>
            </a:r>
            <a:r>
              <a:rPr sz="794" spc="-13" dirty="0">
                <a:solidFill>
                  <a:srgbClr val="231F20"/>
                </a:solidFill>
                <a:latin typeface="Arial Narrow"/>
                <a:cs typeface="Arial Narrow"/>
              </a:rPr>
              <a:t> </a:t>
            </a:r>
            <a:r>
              <a:rPr sz="794" dirty="0">
                <a:solidFill>
                  <a:srgbClr val="231F20"/>
                </a:solidFill>
                <a:latin typeface="Arial Narrow"/>
                <a:cs typeface="Arial Narrow"/>
              </a:rPr>
              <a:t>including</a:t>
            </a:r>
            <a:r>
              <a:rPr sz="794" spc="-9" dirty="0">
                <a:solidFill>
                  <a:srgbClr val="231F20"/>
                </a:solidFill>
                <a:latin typeface="Arial Narrow"/>
                <a:cs typeface="Arial Narrow"/>
              </a:rPr>
              <a:t> number</a:t>
            </a:r>
            <a:r>
              <a:rPr sz="794" spc="441" dirty="0">
                <a:solidFill>
                  <a:srgbClr val="231F20"/>
                </a:solidFill>
                <a:latin typeface="Arial Narrow"/>
                <a:cs typeface="Arial Narrow"/>
              </a:rPr>
              <a:t> </a:t>
            </a:r>
            <a:r>
              <a:rPr sz="794" dirty="0">
                <a:solidFill>
                  <a:srgbClr val="231F20"/>
                </a:solidFill>
                <a:latin typeface="Arial Narrow"/>
                <a:cs typeface="Arial Narrow"/>
              </a:rPr>
              <a:t>of</a:t>
            </a:r>
            <a:r>
              <a:rPr sz="794" spc="-18" dirty="0">
                <a:solidFill>
                  <a:srgbClr val="231F20"/>
                </a:solidFill>
                <a:latin typeface="Arial Narrow"/>
                <a:cs typeface="Arial Narrow"/>
              </a:rPr>
              <a:t> </a:t>
            </a:r>
            <a:r>
              <a:rPr sz="794" spc="-9" dirty="0">
                <a:solidFill>
                  <a:srgbClr val="231F20"/>
                </a:solidFill>
                <a:latin typeface="Arial Narrow"/>
                <a:cs typeface="Arial Narrow"/>
              </a:rPr>
              <a:t>openings</a:t>
            </a:r>
            <a:r>
              <a:rPr sz="794" spc="-13" dirty="0">
                <a:solidFill>
                  <a:srgbClr val="231F20"/>
                </a:solidFill>
                <a:latin typeface="Arial Narrow"/>
                <a:cs typeface="Arial Narrow"/>
              </a:rPr>
              <a:t> </a:t>
            </a:r>
            <a:r>
              <a:rPr sz="794" dirty="0">
                <a:solidFill>
                  <a:srgbClr val="231F20"/>
                </a:solidFill>
                <a:latin typeface="Arial Narrow"/>
                <a:cs typeface="Arial Narrow"/>
              </a:rPr>
              <a:t>and</a:t>
            </a:r>
            <a:r>
              <a:rPr sz="794" spc="-13" dirty="0">
                <a:solidFill>
                  <a:srgbClr val="231F20"/>
                </a:solidFill>
                <a:latin typeface="Arial Narrow"/>
                <a:cs typeface="Arial Narrow"/>
              </a:rPr>
              <a:t> </a:t>
            </a:r>
            <a:r>
              <a:rPr sz="794" spc="-18" dirty="0">
                <a:solidFill>
                  <a:srgbClr val="231F20"/>
                </a:solidFill>
                <a:latin typeface="Arial Narrow"/>
                <a:cs typeface="Arial Narrow"/>
              </a:rPr>
              <a:t>pay.</a:t>
            </a:r>
            <a:endParaRPr sz="794">
              <a:latin typeface="Arial Narrow"/>
              <a:cs typeface="Arial Narrow"/>
            </a:endParaRPr>
          </a:p>
          <a:p>
            <a:pPr marL="11206" marR="81807">
              <a:lnSpc>
                <a:spcPct val="101899"/>
              </a:lnSpc>
              <a:spcBef>
                <a:spcPts val="441"/>
              </a:spcBef>
            </a:pPr>
            <a:r>
              <a:rPr sz="794" b="1" spc="-115" dirty="0">
                <a:solidFill>
                  <a:srgbClr val="FFFFFF"/>
                </a:solidFill>
                <a:latin typeface="Century Gothic"/>
                <a:cs typeface="Century Gothic"/>
              </a:rPr>
              <a:t>CareerZone</a:t>
            </a:r>
            <a:r>
              <a:rPr sz="794" b="1" spc="4" dirty="0">
                <a:solidFill>
                  <a:srgbClr val="FFFFFF"/>
                </a:solidFill>
                <a:latin typeface="Century Gothic"/>
                <a:cs typeface="Century Gothic"/>
              </a:rPr>
              <a:t> </a:t>
            </a:r>
            <a:r>
              <a:rPr sz="794" b="1" spc="-97" dirty="0">
                <a:solidFill>
                  <a:srgbClr val="FFFFFF"/>
                </a:solidFill>
                <a:latin typeface="Century Gothic"/>
                <a:cs typeface="Century Gothic"/>
              </a:rPr>
              <a:t>(</a:t>
            </a:r>
            <a:r>
              <a:rPr sz="794" b="1" spc="-97" dirty="0">
                <a:solidFill>
                  <a:srgbClr val="FFFFFF"/>
                </a:solidFill>
                <a:latin typeface="Century Gothic"/>
                <a:cs typeface="Century Gothic"/>
                <a:hlinkClick r:id="rId9"/>
              </a:rPr>
              <a:t>www.careerzone.ny.gov/jz/views/careerzone/</a:t>
            </a:r>
            <a:r>
              <a:rPr sz="794" b="1" spc="441" dirty="0">
                <a:solidFill>
                  <a:srgbClr val="FFFFFF"/>
                </a:solidFill>
                <a:latin typeface="Century Gothic"/>
                <a:cs typeface="Century Gothic"/>
              </a:rPr>
              <a:t> </a:t>
            </a:r>
            <a:r>
              <a:rPr sz="794" b="1" spc="-62" dirty="0">
                <a:solidFill>
                  <a:srgbClr val="FFFFFF"/>
                </a:solidFill>
                <a:latin typeface="Century Gothic"/>
                <a:cs typeface="Century Gothic"/>
                <a:hlinkClick r:id="rId9"/>
              </a:rPr>
              <a:t>index.jsf</a:t>
            </a:r>
            <a:r>
              <a:rPr sz="794" b="1" spc="-62" dirty="0">
                <a:solidFill>
                  <a:srgbClr val="FFFFFF"/>
                </a:solidFill>
                <a:latin typeface="Century Gothic"/>
                <a:cs typeface="Century Gothic"/>
              </a:rPr>
              <a:t>):</a:t>
            </a:r>
            <a:r>
              <a:rPr sz="794" b="1" spc="-22" dirty="0">
                <a:solidFill>
                  <a:srgbClr val="FFFFFF"/>
                </a:solidFill>
                <a:latin typeface="Century Gothic"/>
                <a:cs typeface="Century Gothic"/>
              </a:rPr>
              <a:t> </a:t>
            </a:r>
            <a:r>
              <a:rPr sz="794" spc="-26" dirty="0">
                <a:solidFill>
                  <a:srgbClr val="231F20"/>
                </a:solidFill>
                <a:latin typeface="Arial Narrow"/>
                <a:cs typeface="Arial Narrow"/>
              </a:rPr>
              <a:t>Career</a:t>
            </a:r>
            <a:r>
              <a:rPr sz="794" spc="18" dirty="0">
                <a:solidFill>
                  <a:srgbClr val="231F20"/>
                </a:solidFill>
                <a:latin typeface="Arial Narrow"/>
                <a:cs typeface="Arial Narrow"/>
              </a:rPr>
              <a:t> </a:t>
            </a:r>
            <a:r>
              <a:rPr sz="794" spc="-9" dirty="0">
                <a:solidFill>
                  <a:srgbClr val="231F20"/>
                </a:solidFill>
                <a:latin typeface="Arial Narrow"/>
                <a:cs typeface="Arial Narrow"/>
              </a:rPr>
              <a:t>exploration</a:t>
            </a:r>
            <a:r>
              <a:rPr sz="794" spc="18" dirty="0">
                <a:solidFill>
                  <a:srgbClr val="231F20"/>
                </a:solidFill>
                <a:latin typeface="Arial Narrow"/>
                <a:cs typeface="Arial Narrow"/>
              </a:rPr>
              <a:t> </a:t>
            </a:r>
            <a:r>
              <a:rPr sz="794" spc="-18" dirty="0">
                <a:solidFill>
                  <a:srgbClr val="231F20"/>
                </a:solidFill>
                <a:latin typeface="Arial Narrow"/>
                <a:cs typeface="Arial Narrow"/>
              </a:rPr>
              <a:t>resources</a:t>
            </a:r>
            <a:r>
              <a:rPr sz="794" spc="18" dirty="0">
                <a:solidFill>
                  <a:srgbClr val="231F20"/>
                </a:solidFill>
                <a:latin typeface="Arial Narrow"/>
                <a:cs typeface="Arial Narrow"/>
              </a:rPr>
              <a:t> </a:t>
            </a:r>
            <a:r>
              <a:rPr sz="794" spc="-9" dirty="0">
                <a:solidFill>
                  <a:srgbClr val="231F20"/>
                </a:solidFill>
                <a:latin typeface="Arial Narrow"/>
                <a:cs typeface="Arial Narrow"/>
              </a:rPr>
              <a:t>(targeted</a:t>
            </a:r>
            <a:r>
              <a:rPr sz="794" spc="18" dirty="0">
                <a:solidFill>
                  <a:srgbClr val="231F20"/>
                </a:solidFill>
                <a:latin typeface="Arial Narrow"/>
                <a:cs typeface="Arial Narrow"/>
              </a:rPr>
              <a:t> </a:t>
            </a:r>
            <a:r>
              <a:rPr sz="794" dirty="0">
                <a:solidFill>
                  <a:srgbClr val="231F20"/>
                </a:solidFill>
                <a:latin typeface="Arial Narrow"/>
                <a:cs typeface="Arial Narrow"/>
              </a:rPr>
              <a:t>for</a:t>
            </a:r>
            <a:r>
              <a:rPr sz="794" spc="18" dirty="0">
                <a:solidFill>
                  <a:srgbClr val="231F20"/>
                </a:solidFill>
                <a:latin typeface="Arial Narrow"/>
                <a:cs typeface="Arial Narrow"/>
              </a:rPr>
              <a:t> </a:t>
            </a:r>
            <a:r>
              <a:rPr sz="794" spc="-9" dirty="0">
                <a:solidFill>
                  <a:srgbClr val="231F20"/>
                </a:solidFill>
                <a:latin typeface="Arial Narrow"/>
                <a:cs typeface="Arial Narrow"/>
              </a:rPr>
              <a:t>youth).</a:t>
            </a:r>
            <a:r>
              <a:rPr sz="794" spc="441" dirty="0">
                <a:solidFill>
                  <a:srgbClr val="231F20"/>
                </a:solidFill>
                <a:latin typeface="Arial Narrow"/>
                <a:cs typeface="Arial Narrow"/>
              </a:rPr>
              <a:t> </a:t>
            </a:r>
            <a:r>
              <a:rPr sz="794" spc="-9" dirty="0">
                <a:solidFill>
                  <a:srgbClr val="231F20"/>
                </a:solidFill>
                <a:latin typeface="Arial Narrow"/>
                <a:cs typeface="Arial Narrow"/>
              </a:rPr>
              <a:t>Sponsored</a:t>
            </a:r>
            <a:r>
              <a:rPr sz="794" spc="-18" dirty="0">
                <a:solidFill>
                  <a:srgbClr val="231F20"/>
                </a:solidFill>
                <a:latin typeface="Arial Narrow"/>
                <a:cs typeface="Arial Narrow"/>
              </a:rPr>
              <a:t> by </a:t>
            </a:r>
            <a:r>
              <a:rPr sz="794" spc="-9" dirty="0">
                <a:solidFill>
                  <a:srgbClr val="231F20"/>
                </a:solidFill>
                <a:latin typeface="Arial Narrow"/>
                <a:cs typeface="Arial Narrow"/>
              </a:rPr>
              <a:t>NYSDOL.</a:t>
            </a:r>
            <a:endParaRPr sz="794">
              <a:latin typeface="Arial Narrow"/>
              <a:cs typeface="Arial Narrow"/>
            </a:endParaRPr>
          </a:p>
          <a:p>
            <a:pPr marL="11206" marR="110384">
              <a:lnSpc>
                <a:spcPct val="101899"/>
              </a:lnSpc>
              <a:spcBef>
                <a:spcPts val="441"/>
              </a:spcBef>
            </a:pPr>
            <a:r>
              <a:rPr sz="794" b="1" spc="-128" dirty="0">
                <a:solidFill>
                  <a:srgbClr val="FFFFFF"/>
                </a:solidFill>
                <a:latin typeface="Century Gothic"/>
                <a:cs typeface="Century Gothic"/>
              </a:rPr>
              <a:t>JobZone</a:t>
            </a:r>
            <a:r>
              <a:rPr sz="794" b="1" spc="-9" dirty="0">
                <a:solidFill>
                  <a:srgbClr val="FFFFFF"/>
                </a:solidFill>
                <a:latin typeface="Century Gothic"/>
                <a:cs typeface="Century Gothic"/>
              </a:rPr>
              <a:t> </a:t>
            </a:r>
            <a:r>
              <a:rPr sz="794" b="1" spc="-106" dirty="0">
                <a:solidFill>
                  <a:srgbClr val="FFFFFF"/>
                </a:solidFill>
                <a:latin typeface="Century Gothic"/>
                <a:cs typeface="Century Gothic"/>
              </a:rPr>
              <a:t>(</a:t>
            </a:r>
            <a:r>
              <a:rPr sz="794" b="1" spc="-106" dirty="0">
                <a:solidFill>
                  <a:srgbClr val="FFFFFF"/>
                </a:solidFill>
                <a:latin typeface="Century Gothic"/>
                <a:cs typeface="Century Gothic"/>
                <a:hlinkClick r:id="rId10"/>
              </a:rPr>
              <a:t>www.jobzone.ny.gov/</a:t>
            </a:r>
            <a:r>
              <a:rPr sz="794" b="1" spc="-106" dirty="0">
                <a:solidFill>
                  <a:srgbClr val="FFFFFF"/>
                </a:solidFill>
                <a:latin typeface="Century Gothic"/>
                <a:cs typeface="Century Gothic"/>
              </a:rPr>
              <a:t>):</a:t>
            </a:r>
            <a:r>
              <a:rPr sz="794" b="1" spc="-9" dirty="0">
                <a:solidFill>
                  <a:srgbClr val="FFFFFF"/>
                </a:solidFill>
                <a:latin typeface="Century Gothic"/>
                <a:cs typeface="Century Gothic"/>
              </a:rPr>
              <a:t> </a:t>
            </a:r>
            <a:r>
              <a:rPr sz="794" spc="-26" dirty="0">
                <a:solidFill>
                  <a:srgbClr val="231F20"/>
                </a:solidFill>
                <a:latin typeface="Arial Narrow"/>
                <a:cs typeface="Arial Narrow"/>
              </a:rPr>
              <a:t>Career</a:t>
            </a:r>
            <a:r>
              <a:rPr sz="794" spc="31" dirty="0">
                <a:solidFill>
                  <a:srgbClr val="231F20"/>
                </a:solidFill>
                <a:latin typeface="Arial Narrow"/>
                <a:cs typeface="Arial Narrow"/>
              </a:rPr>
              <a:t> </a:t>
            </a:r>
            <a:r>
              <a:rPr sz="794" spc="-9" dirty="0">
                <a:solidFill>
                  <a:srgbClr val="231F20"/>
                </a:solidFill>
                <a:latin typeface="Arial Narrow"/>
                <a:cs typeface="Arial Narrow"/>
              </a:rPr>
              <a:t>exploration</a:t>
            </a:r>
            <a:r>
              <a:rPr sz="794" spc="31" dirty="0">
                <a:solidFill>
                  <a:srgbClr val="231F20"/>
                </a:solidFill>
                <a:latin typeface="Arial Narrow"/>
                <a:cs typeface="Arial Narrow"/>
              </a:rPr>
              <a:t> </a:t>
            </a:r>
            <a:r>
              <a:rPr sz="794" spc="-9" dirty="0">
                <a:solidFill>
                  <a:srgbClr val="231F20"/>
                </a:solidFill>
                <a:latin typeface="Arial Narrow"/>
                <a:cs typeface="Arial Narrow"/>
              </a:rPr>
              <a:t>resource</a:t>
            </a:r>
            <a:r>
              <a:rPr sz="794" spc="441" dirty="0">
                <a:solidFill>
                  <a:srgbClr val="231F20"/>
                </a:solidFill>
                <a:latin typeface="Arial Narrow"/>
                <a:cs typeface="Arial Narrow"/>
              </a:rPr>
              <a:t> </a:t>
            </a:r>
            <a:r>
              <a:rPr sz="794" spc="-9" dirty="0">
                <a:solidFill>
                  <a:srgbClr val="231F20"/>
                </a:solidFill>
                <a:latin typeface="Arial Narrow"/>
                <a:cs typeface="Arial Narrow"/>
              </a:rPr>
              <a:t>(targeted </a:t>
            </a:r>
            <a:r>
              <a:rPr sz="794" dirty="0">
                <a:solidFill>
                  <a:srgbClr val="231F20"/>
                </a:solidFill>
                <a:latin typeface="Arial Narrow"/>
                <a:cs typeface="Arial Narrow"/>
              </a:rPr>
              <a:t>for</a:t>
            </a:r>
            <a:r>
              <a:rPr sz="794" spc="-4" dirty="0">
                <a:solidFill>
                  <a:srgbClr val="231F20"/>
                </a:solidFill>
                <a:latin typeface="Arial Narrow"/>
                <a:cs typeface="Arial Narrow"/>
              </a:rPr>
              <a:t> </a:t>
            </a:r>
            <a:r>
              <a:rPr sz="794" dirty="0">
                <a:solidFill>
                  <a:srgbClr val="231F20"/>
                </a:solidFill>
                <a:latin typeface="Arial Narrow"/>
                <a:cs typeface="Arial Narrow"/>
              </a:rPr>
              <a:t>adults).</a:t>
            </a:r>
            <a:r>
              <a:rPr sz="794" spc="-9" dirty="0">
                <a:solidFill>
                  <a:srgbClr val="231F20"/>
                </a:solidFill>
                <a:latin typeface="Arial Narrow"/>
                <a:cs typeface="Arial Narrow"/>
              </a:rPr>
              <a:t> Sponsored</a:t>
            </a:r>
            <a:r>
              <a:rPr sz="794" spc="-4" dirty="0">
                <a:solidFill>
                  <a:srgbClr val="231F20"/>
                </a:solidFill>
                <a:latin typeface="Arial Narrow"/>
                <a:cs typeface="Arial Narrow"/>
              </a:rPr>
              <a:t> </a:t>
            </a:r>
            <a:r>
              <a:rPr sz="794" spc="-18" dirty="0">
                <a:solidFill>
                  <a:srgbClr val="231F20"/>
                </a:solidFill>
                <a:latin typeface="Arial Narrow"/>
                <a:cs typeface="Arial Narrow"/>
              </a:rPr>
              <a:t>by</a:t>
            </a:r>
            <a:r>
              <a:rPr sz="794" spc="-4" dirty="0">
                <a:solidFill>
                  <a:srgbClr val="231F20"/>
                </a:solidFill>
                <a:latin typeface="Arial Narrow"/>
                <a:cs typeface="Arial Narrow"/>
              </a:rPr>
              <a:t> </a:t>
            </a:r>
            <a:r>
              <a:rPr sz="794" spc="-9" dirty="0">
                <a:solidFill>
                  <a:srgbClr val="231F20"/>
                </a:solidFill>
                <a:latin typeface="Arial Narrow"/>
                <a:cs typeface="Arial Narrow"/>
              </a:rPr>
              <a:t>NYSDOL.</a:t>
            </a:r>
            <a:endParaRPr sz="794">
              <a:latin typeface="Arial Narrow"/>
              <a:cs typeface="Arial Narrow"/>
            </a:endParaRPr>
          </a:p>
        </p:txBody>
      </p:sp>
      <p:sp>
        <p:nvSpPr>
          <p:cNvPr id="18" name="object 18"/>
          <p:cNvSpPr txBox="1">
            <a:spLocks noGrp="1"/>
          </p:cNvSpPr>
          <p:nvPr>
            <p:ph type="ftr" sz="quarter" idx="5"/>
          </p:nvPr>
        </p:nvSpPr>
        <p:spPr>
          <a:xfrm>
            <a:off x="134471" y="0"/>
            <a:ext cx="0" cy="1561929"/>
          </a:xfrm>
          <a:prstGeom prst="rect">
            <a:avLst/>
          </a:prstGeom>
        </p:spPr>
        <p:txBody>
          <a:bodyPr vert="horz" wrap="square" lIns="0" tIns="14568" rIns="0" bIns="0" rtlCol="0">
            <a:spAutoFit/>
          </a:bodyPr>
          <a:lstStyle/>
          <a:p>
            <a:pPr marL="11206">
              <a:spcBef>
                <a:spcPts val="115"/>
              </a:spcBef>
            </a:pPr>
            <a:r>
              <a:rPr spc="-49" dirty="0"/>
              <a:t>AUGUST</a:t>
            </a:r>
            <a:r>
              <a:rPr dirty="0"/>
              <a:t> 2023</a:t>
            </a:r>
            <a:r>
              <a:rPr spc="4" dirty="0"/>
              <a:t> </a:t>
            </a:r>
            <a:r>
              <a:rPr dirty="0"/>
              <a:t>| </a:t>
            </a:r>
            <a:r>
              <a:rPr spc="-31" dirty="0"/>
              <a:t>REV</a:t>
            </a:r>
            <a:r>
              <a:rPr spc="4" dirty="0"/>
              <a:t> </a:t>
            </a:r>
            <a:r>
              <a:rPr dirty="0"/>
              <a:t>05-</a:t>
            </a:r>
            <a:r>
              <a:rPr spc="-22" dirty="0"/>
              <a:t>24</a:t>
            </a:r>
          </a:p>
        </p:txBody>
      </p:sp>
      <p:sp>
        <p:nvSpPr>
          <p:cNvPr id="16" name="object 16"/>
          <p:cNvSpPr txBox="1"/>
          <p:nvPr/>
        </p:nvSpPr>
        <p:spPr>
          <a:xfrm>
            <a:off x="6158753" y="3922238"/>
            <a:ext cx="2276475" cy="174309"/>
          </a:xfrm>
          <a:prstGeom prst="rect">
            <a:avLst/>
          </a:prstGeom>
        </p:spPr>
        <p:txBody>
          <a:bodyPr vert="horz" wrap="square" lIns="0" tIns="11206" rIns="0" bIns="0" rtlCol="0">
            <a:spAutoFit/>
          </a:bodyPr>
          <a:lstStyle/>
          <a:p>
            <a:pPr marL="11206">
              <a:spcBef>
                <a:spcPts val="88"/>
              </a:spcBef>
            </a:pPr>
            <a:r>
              <a:rPr sz="1059" spc="-93" dirty="0">
                <a:solidFill>
                  <a:srgbClr val="231F20"/>
                </a:solidFill>
                <a:latin typeface="Arial Narrow"/>
                <a:cs typeface="Arial Narrow"/>
              </a:rPr>
              <a:t>Career</a:t>
            </a:r>
            <a:r>
              <a:rPr sz="1059" spc="-4" dirty="0">
                <a:solidFill>
                  <a:srgbClr val="231F20"/>
                </a:solidFill>
                <a:latin typeface="Arial Narrow"/>
                <a:cs typeface="Arial Narrow"/>
              </a:rPr>
              <a:t> </a:t>
            </a:r>
            <a:r>
              <a:rPr sz="1059" spc="-62" dirty="0">
                <a:solidFill>
                  <a:srgbClr val="231F20"/>
                </a:solidFill>
                <a:latin typeface="Arial Narrow"/>
                <a:cs typeface="Arial Narrow"/>
              </a:rPr>
              <a:t>Exploration,</a:t>
            </a:r>
            <a:r>
              <a:rPr sz="1059" dirty="0">
                <a:solidFill>
                  <a:srgbClr val="231F20"/>
                </a:solidFill>
                <a:latin typeface="Arial Narrow"/>
                <a:cs typeface="Arial Narrow"/>
              </a:rPr>
              <a:t> </a:t>
            </a:r>
            <a:r>
              <a:rPr sz="1059" spc="-97" dirty="0">
                <a:solidFill>
                  <a:srgbClr val="231F20"/>
                </a:solidFill>
                <a:latin typeface="Arial Narrow"/>
                <a:cs typeface="Arial Narrow"/>
              </a:rPr>
              <a:t>Job</a:t>
            </a:r>
            <a:r>
              <a:rPr sz="1059" dirty="0">
                <a:solidFill>
                  <a:srgbClr val="231F20"/>
                </a:solidFill>
                <a:latin typeface="Arial Narrow"/>
                <a:cs typeface="Arial Narrow"/>
              </a:rPr>
              <a:t> </a:t>
            </a:r>
            <a:r>
              <a:rPr sz="1059" spc="-79" dirty="0">
                <a:solidFill>
                  <a:srgbClr val="231F20"/>
                </a:solidFill>
                <a:latin typeface="Arial Narrow"/>
                <a:cs typeface="Arial Narrow"/>
              </a:rPr>
              <a:t>Search</a:t>
            </a:r>
            <a:r>
              <a:rPr sz="1059" spc="-4" dirty="0">
                <a:solidFill>
                  <a:srgbClr val="231F20"/>
                </a:solidFill>
                <a:latin typeface="Arial Narrow"/>
                <a:cs typeface="Arial Narrow"/>
              </a:rPr>
              <a:t> </a:t>
            </a:r>
            <a:r>
              <a:rPr sz="1059" spc="-84" dirty="0">
                <a:solidFill>
                  <a:srgbClr val="231F20"/>
                </a:solidFill>
                <a:latin typeface="Arial Narrow"/>
                <a:cs typeface="Arial Narrow"/>
              </a:rPr>
              <a:t>Resources</a:t>
            </a:r>
            <a:r>
              <a:rPr sz="1059" dirty="0">
                <a:solidFill>
                  <a:srgbClr val="231F20"/>
                </a:solidFill>
                <a:latin typeface="Arial Narrow"/>
                <a:cs typeface="Arial Narrow"/>
              </a:rPr>
              <a:t> </a:t>
            </a:r>
            <a:r>
              <a:rPr sz="1059" spc="-300" dirty="0">
                <a:solidFill>
                  <a:srgbClr val="231F20"/>
                </a:solidFill>
                <a:latin typeface="Arial Narrow"/>
                <a:cs typeface="Arial Narrow"/>
              </a:rPr>
              <a:t>—</a:t>
            </a:r>
            <a:r>
              <a:rPr sz="1059" spc="40" dirty="0">
                <a:solidFill>
                  <a:srgbClr val="231F20"/>
                </a:solidFill>
                <a:latin typeface="Arial Narrow"/>
                <a:cs typeface="Arial Narrow"/>
              </a:rPr>
              <a:t> </a:t>
            </a:r>
            <a:r>
              <a:rPr sz="1059" b="1" spc="-62" dirty="0">
                <a:solidFill>
                  <a:srgbClr val="231F20"/>
                </a:solidFill>
                <a:latin typeface="Arial Narrow"/>
                <a:cs typeface="Arial Narrow"/>
              </a:rPr>
              <a:t>National</a:t>
            </a:r>
            <a:endParaRPr sz="1059">
              <a:latin typeface="Arial Narrow"/>
              <a:cs typeface="Arial Narrow"/>
            </a:endParaRPr>
          </a:p>
        </p:txBody>
      </p:sp>
      <p:sp>
        <p:nvSpPr>
          <p:cNvPr id="17" name="object 17"/>
          <p:cNvSpPr txBox="1"/>
          <p:nvPr/>
        </p:nvSpPr>
        <p:spPr>
          <a:xfrm>
            <a:off x="6158753" y="4146356"/>
            <a:ext cx="2395257" cy="2024220"/>
          </a:xfrm>
          <a:prstGeom prst="rect">
            <a:avLst/>
          </a:prstGeom>
        </p:spPr>
        <p:txBody>
          <a:bodyPr vert="horz" wrap="square" lIns="0" tIns="8965" rIns="0" bIns="0" rtlCol="0">
            <a:spAutoFit/>
          </a:bodyPr>
          <a:lstStyle/>
          <a:p>
            <a:pPr marL="11206" marR="29137">
              <a:lnSpc>
                <a:spcPct val="101899"/>
              </a:lnSpc>
              <a:spcBef>
                <a:spcPts val="71"/>
              </a:spcBef>
            </a:pPr>
            <a:r>
              <a:rPr sz="794" b="1" spc="-115" dirty="0">
                <a:solidFill>
                  <a:srgbClr val="FFFFFF"/>
                </a:solidFill>
                <a:latin typeface="Century Gothic"/>
                <a:cs typeface="Century Gothic"/>
                <a:hlinkClick r:id="rId11"/>
              </a:rPr>
              <a:t>CareerOneStop</a:t>
            </a:r>
            <a:r>
              <a:rPr sz="794" b="1" spc="9" dirty="0">
                <a:solidFill>
                  <a:srgbClr val="FFFFFF"/>
                </a:solidFill>
                <a:latin typeface="Century Gothic"/>
                <a:cs typeface="Century Gothic"/>
                <a:hlinkClick r:id="rId11"/>
              </a:rPr>
              <a:t> </a:t>
            </a:r>
            <a:r>
              <a:rPr sz="794" b="1" spc="-97" dirty="0">
                <a:solidFill>
                  <a:srgbClr val="FFFFFF"/>
                </a:solidFill>
                <a:latin typeface="Century Gothic"/>
                <a:cs typeface="Century Gothic"/>
                <a:hlinkClick r:id="rId11"/>
              </a:rPr>
              <a:t>(www.careeronestop.org/):</a:t>
            </a:r>
            <a:r>
              <a:rPr sz="794" b="1" spc="9" dirty="0">
                <a:solidFill>
                  <a:srgbClr val="FFFFFF"/>
                </a:solidFill>
                <a:latin typeface="Century Gothic"/>
                <a:cs typeface="Century Gothic"/>
              </a:rPr>
              <a:t> </a:t>
            </a:r>
            <a:r>
              <a:rPr sz="794" spc="-26" dirty="0">
                <a:solidFill>
                  <a:srgbClr val="231F20"/>
                </a:solidFill>
                <a:latin typeface="Arial Narrow"/>
                <a:cs typeface="Arial Narrow"/>
              </a:rPr>
              <a:t>Career</a:t>
            </a:r>
            <a:r>
              <a:rPr sz="794" spc="49" dirty="0">
                <a:solidFill>
                  <a:srgbClr val="231F20"/>
                </a:solidFill>
                <a:latin typeface="Arial Narrow"/>
                <a:cs typeface="Arial Narrow"/>
              </a:rPr>
              <a:t> </a:t>
            </a:r>
            <a:r>
              <a:rPr sz="794" spc="-9" dirty="0">
                <a:solidFill>
                  <a:srgbClr val="231F20"/>
                </a:solidFill>
                <a:latin typeface="Arial Narrow"/>
                <a:cs typeface="Arial Narrow"/>
              </a:rPr>
              <a:t>exploration</a:t>
            </a:r>
            <a:r>
              <a:rPr sz="794" spc="441" dirty="0">
                <a:solidFill>
                  <a:srgbClr val="231F20"/>
                </a:solidFill>
                <a:latin typeface="Arial Narrow"/>
                <a:cs typeface="Arial Narrow"/>
              </a:rPr>
              <a:t> </a:t>
            </a:r>
            <a:r>
              <a:rPr sz="794" dirty="0">
                <a:solidFill>
                  <a:srgbClr val="231F20"/>
                </a:solidFill>
                <a:latin typeface="Arial Narrow"/>
                <a:cs typeface="Arial Narrow"/>
              </a:rPr>
              <a:t>tools,</a:t>
            </a:r>
            <a:r>
              <a:rPr sz="794" spc="4" dirty="0">
                <a:solidFill>
                  <a:srgbClr val="231F20"/>
                </a:solidFill>
                <a:latin typeface="Arial Narrow"/>
                <a:cs typeface="Arial Narrow"/>
              </a:rPr>
              <a:t> </a:t>
            </a:r>
            <a:r>
              <a:rPr sz="794" spc="-9" dirty="0">
                <a:solidFill>
                  <a:srgbClr val="231F20"/>
                </a:solidFill>
                <a:latin typeface="Arial Narrow"/>
                <a:cs typeface="Arial Narrow"/>
              </a:rPr>
              <a:t>assessments,</a:t>
            </a:r>
            <a:r>
              <a:rPr sz="794" spc="9" dirty="0">
                <a:solidFill>
                  <a:srgbClr val="231F20"/>
                </a:solidFill>
                <a:latin typeface="Arial Narrow"/>
                <a:cs typeface="Arial Narrow"/>
              </a:rPr>
              <a:t> </a:t>
            </a:r>
            <a:r>
              <a:rPr sz="794" dirty="0">
                <a:solidFill>
                  <a:srgbClr val="231F20"/>
                </a:solidFill>
                <a:latin typeface="Arial Narrow"/>
                <a:cs typeface="Arial Narrow"/>
              </a:rPr>
              <a:t>information</a:t>
            </a:r>
            <a:r>
              <a:rPr sz="794" spc="9" dirty="0">
                <a:solidFill>
                  <a:srgbClr val="231F20"/>
                </a:solidFill>
                <a:latin typeface="Arial Narrow"/>
                <a:cs typeface="Arial Narrow"/>
              </a:rPr>
              <a:t> </a:t>
            </a:r>
            <a:r>
              <a:rPr sz="794" dirty="0">
                <a:solidFill>
                  <a:srgbClr val="231F20"/>
                </a:solidFill>
                <a:latin typeface="Arial Narrow"/>
                <a:cs typeface="Arial Narrow"/>
              </a:rPr>
              <a:t>about</a:t>
            </a:r>
            <a:r>
              <a:rPr sz="794" spc="9" dirty="0">
                <a:solidFill>
                  <a:srgbClr val="231F20"/>
                </a:solidFill>
                <a:latin typeface="Arial Narrow"/>
                <a:cs typeface="Arial Narrow"/>
              </a:rPr>
              <a:t> </a:t>
            </a:r>
            <a:r>
              <a:rPr sz="794" spc="-9" dirty="0">
                <a:solidFill>
                  <a:srgbClr val="231F20"/>
                </a:solidFill>
                <a:latin typeface="Arial Narrow"/>
                <a:cs typeface="Arial Narrow"/>
              </a:rPr>
              <a:t>careers.</a:t>
            </a:r>
            <a:r>
              <a:rPr sz="794" spc="9" dirty="0">
                <a:solidFill>
                  <a:srgbClr val="231F20"/>
                </a:solidFill>
                <a:latin typeface="Arial Narrow"/>
                <a:cs typeface="Arial Narrow"/>
              </a:rPr>
              <a:t> </a:t>
            </a:r>
            <a:r>
              <a:rPr sz="794" spc="-18" dirty="0">
                <a:solidFill>
                  <a:srgbClr val="231F20"/>
                </a:solidFill>
                <a:latin typeface="Arial Narrow"/>
                <a:cs typeface="Arial Narrow"/>
              </a:rPr>
              <a:t>Links</a:t>
            </a:r>
            <a:r>
              <a:rPr sz="794" spc="9" dirty="0">
                <a:solidFill>
                  <a:srgbClr val="231F20"/>
                </a:solidFill>
                <a:latin typeface="Arial Narrow"/>
                <a:cs typeface="Arial Narrow"/>
              </a:rPr>
              <a:t> </a:t>
            </a:r>
            <a:r>
              <a:rPr sz="794" spc="-22" dirty="0">
                <a:solidFill>
                  <a:srgbClr val="231F20"/>
                </a:solidFill>
                <a:latin typeface="Arial Narrow"/>
                <a:cs typeface="Arial Narrow"/>
              </a:rPr>
              <a:t>to</a:t>
            </a:r>
            <a:r>
              <a:rPr sz="794" spc="441" dirty="0">
                <a:solidFill>
                  <a:srgbClr val="231F20"/>
                </a:solidFill>
                <a:latin typeface="Arial Narrow"/>
                <a:cs typeface="Arial Narrow"/>
              </a:rPr>
              <a:t> </a:t>
            </a:r>
            <a:r>
              <a:rPr sz="794" spc="-9" dirty="0">
                <a:solidFill>
                  <a:srgbClr val="231F20"/>
                </a:solidFill>
                <a:latin typeface="Arial Narrow"/>
                <a:cs typeface="Arial Narrow"/>
              </a:rPr>
              <a:t>hundreds</a:t>
            </a:r>
            <a:r>
              <a:rPr sz="794" spc="-13" dirty="0">
                <a:solidFill>
                  <a:srgbClr val="231F20"/>
                </a:solidFill>
                <a:latin typeface="Arial Narrow"/>
                <a:cs typeface="Arial Narrow"/>
              </a:rPr>
              <a:t> </a:t>
            </a:r>
            <a:r>
              <a:rPr sz="794" dirty="0">
                <a:solidFill>
                  <a:srgbClr val="231F20"/>
                </a:solidFill>
                <a:latin typeface="Arial Narrow"/>
                <a:cs typeface="Arial Narrow"/>
              </a:rPr>
              <a:t>of</a:t>
            </a:r>
            <a:r>
              <a:rPr sz="794" spc="-9" dirty="0">
                <a:solidFill>
                  <a:srgbClr val="231F20"/>
                </a:solidFill>
                <a:latin typeface="Arial Narrow"/>
                <a:cs typeface="Arial Narrow"/>
              </a:rPr>
              <a:t> </a:t>
            </a:r>
            <a:r>
              <a:rPr sz="794" dirty="0">
                <a:solidFill>
                  <a:srgbClr val="231F20"/>
                </a:solidFill>
                <a:latin typeface="Arial Narrow"/>
                <a:cs typeface="Arial Narrow"/>
              </a:rPr>
              <a:t>occupational</a:t>
            </a:r>
            <a:r>
              <a:rPr sz="794" spc="-9" dirty="0">
                <a:solidFill>
                  <a:srgbClr val="231F20"/>
                </a:solidFill>
                <a:latin typeface="Arial Narrow"/>
                <a:cs typeface="Arial Narrow"/>
              </a:rPr>
              <a:t> </a:t>
            </a:r>
            <a:r>
              <a:rPr sz="794" dirty="0">
                <a:solidFill>
                  <a:srgbClr val="231F20"/>
                </a:solidFill>
                <a:latin typeface="Arial Narrow"/>
                <a:cs typeface="Arial Narrow"/>
              </a:rPr>
              <a:t>profiles</a:t>
            </a:r>
            <a:r>
              <a:rPr sz="794" spc="-9" dirty="0">
                <a:solidFill>
                  <a:srgbClr val="231F20"/>
                </a:solidFill>
                <a:latin typeface="Arial Narrow"/>
                <a:cs typeface="Arial Narrow"/>
              </a:rPr>
              <a:t> </a:t>
            </a:r>
            <a:r>
              <a:rPr sz="794" dirty="0">
                <a:solidFill>
                  <a:srgbClr val="231F20"/>
                </a:solidFill>
                <a:latin typeface="Arial Narrow"/>
                <a:cs typeface="Arial Narrow"/>
              </a:rPr>
              <a:t>with</a:t>
            </a:r>
            <a:r>
              <a:rPr sz="794" spc="-9" dirty="0">
                <a:solidFill>
                  <a:srgbClr val="231F20"/>
                </a:solidFill>
                <a:latin typeface="Arial Narrow"/>
                <a:cs typeface="Arial Narrow"/>
              </a:rPr>
              <a:t> </a:t>
            </a:r>
            <a:r>
              <a:rPr sz="794" dirty="0">
                <a:solidFill>
                  <a:srgbClr val="231F20"/>
                </a:solidFill>
                <a:latin typeface="Arial Narrow"/>
                <a:cs typeface="Arial Narrow"/>
              </a:rPr>
              <a:t>data</a:t>
            </a:r>
            <a:r>
              <a:rPr sz="794" spc="-9" dirty="0">
                <a:solidFill>
                  <a:srgbClr val="231F20"/>
                </a:solidFill>
                <a:latin typeface="Arial Narrow"/>
                <a:cs typeface="Arial Narrow"/>
              </a:rPr>
              <a:t> </a:t>
            </a:r>
            <a:r>
              <a:rPr sz="794" dirty="0">
                <a:solidFill>
                  <a:srgbClr val="231F20"/>
                </a:solidFill>
                <a:latin typeface="Arial Narrow"/>
                <a:cs typeface="Arial Narrow"/>
              </a:rPr>
              <a:t>available</a:t>
            </a:r>
            <a:r>
              <a:rPr sz="794" spc="-9" dirty="0">
                <a:solidFill>
                  <a:srgbClr val="231F20"/>
                </a:solidFill>
                <a:latin typeface="Arial Narrow"/>
                <a:cs typeface="Arial Narrow"/>
              </a:rPr>
              <a:t> </a:t>
            </a:r>
            <a:r>
              <a:rPr sz="794" spc="-18" dirty="0">
                <a:solidFill>
                  <a:srgbClr val="231F20"/>
                </a:solidFill>
                <a:latin typeface="Arial Narrow"/>
                <a:cs typeface="Arial Narrow"/>
              </a:rPr>
              <a:t>by</a:t>
            </a:r>
            <a:r>
              <a:rPr sz="794" spc="-9" dirty="0">
                <a:solidFill>
                  <a:srgbClr val="231F20"/>
                </a:solidFill>
                <a:latin typeface="Arial Narrow"/>
                <a:cs typeface="Arial Narrow"/>
              </a:rPr>
              <a:t> </a:t>
            </a:r>
            <a:r>
              <a:rPr sz="794" spc="-18" dirty="0">
                <a:solidFill>
                  <a:srgbClr val="231F20"/>
                </a:solidFill>
                <a:latin typeface="Arial Narrow"/>
                <a:cs typeface="Arial Narrow"/>
              </a:rPr>
              <a:t>state</a:t>
            </a:r>
            <a:r>
              <a:rPr sz="794" spc="441" dirty="0">
                <a:solidFill>
                  <a:srgbClr val="231F20"/>
                </a:solidFill>
                <a:latin typeface="Arial Narrow"/>
                <a:cs typeface="Arial Narrow"/>
              </a:rPr>
              <a:t> </a:t>
            </a:r>
            <a:r>
              <a:rPr sz="794" dirty="0">
                <a:solidFill>
                  <a:srgbClr val="231F20"/>
                </a:solidFill>
                <a:latin typeface="Arial Narrow"/>
                <a:cs typeface="Arial Narrow"/>
              </a:rPr>
              <a:t>and</a:t>
            </a:r>
            <a:r>
              <a:rPr sz="794" spc="-18" dirty="0">
                <a:solidFill>
                  <a:srgbClr val="231F20"/>
                </a:solidFill>
                <a:latin typeface="Arial Narrow"/>
                <a:cs typeface="Arial Narrow"/>
              </a:rPr>
              <a:t> </a:t>
            </a:r>
            <a:r>
              <a:rPr sz="794" dirty="0">
                <a:solidFill>
                  <a:srgbClr val="231F20"/>
                </a:solidFill>
                <a:latin typeface="Arial Narrow"/>
                <a:cs typeface="Arial Narrow"/>
              </a:rPr>
              <a:t>metro</a:t>
            </a:r>
            <a:r>
              <a:rPr sz="794" spc="-18" dirty="0">
                <a:solidFill>
                  <a:srgbClr val="231F20"/>
                </a:solidFill>
                <a:latin typeface="Arial Narrow"/>
                <a:cs typeface="Arial Narrow"/>
              </a:rPr>
              <a:t> </a:t>
            </a:r>
            <a:r>
              <a:rPr sz="794" spc="-9" dirty="0">
                <a:solidFill>
                  <a:srgbClr val="231F20"/>
                </a:solidFill>
                <a:latin typeface="Arial Narrow"/>
                <a:cs typeface="Arial Narrow"/>
              </a:rPr>
              <a:t>area.</a:t>
            </a:r>
            <a:r>
              <a:rPr sz="794" spc="-13" dirty="0">
                <a:solidFill>
                  <a:srgbClr val="231F20"/>
                </a:solidFill>
                <a:latin typeface="Arial Narrow"/>
                <a:cs typeface="Arial Narrow"/>
              </a:rPr>
              <a:t> </a:t>
            </a:r>
            <a:r>
              <a:rPr sz="794" spc="-31" dirty="0">
                <a:solidFill>
                  <a:srgbClr val="231F20"/>
                </a:solidFill>
                <a:latin typeface="Arial Narrow"/>
                <a:cs typeface="Arial Narrow"/>
              </a:rPr>
              <a:t>There</a:t>
            </a:r>
            <a:r>
              <a:rPr sz="794" spc="-18" dirty="0">
                <a:solidFill>
                  <a:srgbClr val="231F20"/>
                </a:solidFill>
                <a:latin typeface="Arial Narrow"/>
                <a:cs typeface="Arial Narrow"/>
              </a:rPr>
              <a:t> </a:t>
            </a:r>
            <a:r>
              <a:rPr sz="794" dirty="0">
                <a:solidFill>
                  <a:srgbClr val="231F20"/>
                </a:solidFill>
                <a:latin typeface="Arial Narrow"/>
                <a:cs typeface="Arial Narrow"/>
              </a:rPr>
              <a:t>is</a:t>
            </a:r>
            <a:r>
              <a:rPr sz="794" spc="-18" dirty="0">
                <a:solidFill>
                  <a:srgbClr val="231F20"/>
                </a:solidFill>
                <a:latin typeface="Arial Narrow"/>
                <a:cs typeface="Arial Narrow"/>
              </a:rPr>
              <a:t> </a:t>
            </a:r>
            <a:r>
              <a:rPr sz="794" dirty="0">
                <a:solidFill>
                  <a:srgbClr val="231F20"/>
                </a:solidFill>
                <a:latin typeface="Arial Narrow"/>
                <a:cs typeface="Arial Narrow"/>
              </a:rPr>
              <a:t>a</a:t>
            </a:r>
            <a:r>
              <a:rPr sz="794" spc="-13" dirty="0">
                <a:solidFill>
                  <a:srgbClr val="231F20"/>
                </a:solidFill>
                <a:latin typeface="Arial Narrow"/>
                <a:cs typeface="Arial Narrow"/>
              </a:rPr>
              <a:t> </a:t>
            </a:r>
            <a:r>
              <a:rPr sz="794" spc="-9" dirty="0">
                <a:solidFill>
                  <a:srgbClr val="231F20"/>
                </a:solidFill>
                <a:latin typeface="Arial Narrow"/>
                <a:cs typeface="Arial Narrow"/>
              </a:rPr>
              <a:t>salary</a:t>
            </a:r>
            <a:r>
              <a:rPr sz="794" spc="-18" dirty="0">
                <a:solidFill>
                  <a:srgbClr val="231F20"/>
                </a:solidFill>
                <a:latin typeface="Arial Narrow"/>
                <a:cs typeface="Arial Narrow"/>
              </a:rPr>
              <a:t> </a:t>
            </a:r>
            <a:r>
              <a:rPr sz="794" dirty="0">
                <a:solidFill>
                  <a:srgbClr val="231F20"/>
                </a:solidFill>
                <a:latin typeface="Arial Narrow"/>
                <a:cs typeface="Arial Narrow"/>
              </a:rPr>
              <a:t>info</a:t>
            </a:r>
            <a:r>
              <a:rPr sz="794" spc="-18" dirty="0">
                <a:solidFill>
                  <a:srgbClr val="231F20"/>
                </a:solidFill>
                <a:latin typeface="Arial Narrow"/>
                <a:cs typeface="Arial Narrow"/>
              </a:rPr>
              <a:t> </a:t>
            </a:r>
            <a:r>
              <a:rPr sz="794" dirty="0">
                <a:solidFill>
                  <a:srgbClr val="231F20"/>
                </a:solidFill>
                <a:latin typeface="Arial Narrow"/>
                <a:cs typeface="Arial Narrow"/>
              </a:rPr>
              <a:t>tool</a:t>
            </a:r>
            <a:r>
              <a:rPr sz="794" spc="-13" dirty="0">
                <a:solidFill>
                  <a:srgbClr val="231F20"/>
                </a:solidFill>
                <a:latin typeface="Arial Narrow"/>
                <a:cs typeface="Arial Narrow"/>
              </a:rPr>
              <a:t> </a:t>
            </a:r>
            <a:r>
              <a:rPr sz="794" dirty="0">
                <a:solidFill>
                  <a:srgbClr val="231F20"/>
                </a:solidFill>
                <a:latin typeface="Arial Narrow"/>
                <a:cs typeface="Arial Narrow"/>
              </a:rPr>
              <a:t>to</a:t>
            </a:r>
            <a:r>
              <a:rPr sz="794" spc="-18" dirty="0">
                <a:solidFill>
                  <a:srgbClr val="231F20"/>
                </a:solidFill>
                <a:latin typeface="Arial Narrow"/>
                <a:cs typeface="Arial Narrow"/>
              </a:rPr>
              <a:t> search </a:t>
            </a:r>
            <a:r>
              <a:rPr sz="794" dirty="0">
                <a:solidFill>
                  <a:srgbClr val="231F20"/>
                </a:solidFill>
                <a:latin typeface="Arial Narrow"/>
                <a:cs typeface="Arial Narrow"/>
              </a:rPr>
              <a:t>for</a:t>
            </a:r>
            <a:r>
              <a:rPr sz="794" spc="-13" dirty="0">
                <a:solidFill>
                  <a:srgbClr val="231F20"/>
                </a:solidFill>
                <a:latin typeface="Arial Narrow"/>
                <a:cs typeface="Arial Narrow"/>
              </a:rPr>
              <a:t> </a:t>
            </a:r>
            <a:r>
              <a:rPr sz="794" spc="-26" dirty="0">
                <a:solidFill>
                  <a:srgbClr val="231F20"/>
                </a:solidFill>
                <a:latin typeface="Arial Narrow"/>
                <a:cs typeface="Arial Narrow"/>
              </a:rPr>
              <a:t>wages</a:t>
            </a:r>
            <a:r>
              <a:rPr sz="794" spc="-18" dirty="0">
                <a:solidFill>
                  <a:srgbClr val="231F20"/>
                </a:solidFill>
                <a:latin typeface="Arial Narrow"/>
                <a:cs typeface="Arial Narrow"/>
              </a:rPr>
              <a:t> </a:t>
            </a:r>
            <a:r>
              <a:rPr sz="794" spc="-22" dirty="0">
                <a:solidFill>
                  <a:srgbClr val="231F20"/>
                </a:solidFill>
                <a:latin typeface="Arial Narrow"/>
                <a:cs typeface="Arial Narrow"/>
              </a:rPr>
              <a:t>by</a:t>
            </a:r>
            <a:r>
              <a:rPr sz="794" spc="441" dirty="0">
                <a:solidFill>
                  <a:srgbClr val="231F20"/>
                </a:solidFill>
                <a:latin typeface="Arial Narrow"/>
                <a:cs typeface="Arial Narrow"/>
              </a:rPr>
              <a:t> </a:t>
            </a:r>
            <a:r>
              <a:rPr sz="794" spc="-18" dirty="0">
                <a:solidFill>
                  <a:srgbClr val="231F20"/>
                </a:solidFill>
                <a:latin typeface="Arial Narrow"/>
                <a:cs typeface="Arial Narrow"/>
              </a:rPr>
              <a:t>zip</a:t>
            </a:r>
            <a:r>
              <a:rPr sz="794" spc="-31" dirty="0">
                <a:solidFill>
                  <a:srgbClr val="231F20"/>
                </a:solidFill>
                <a:latin typeface="Arial Narrow"/>
                <a:cs typeface="Arial Narrow"/>
              </a:rPr>
              <a:t> </a:t>
            </a:r>
            <a:r>
              <a:rPr sz="794" spc="-9" dirty="0">
                <a:solidFill>
                  <a:srgbClr val="231F20"/>
                </a:solidFill>
                <a:latin typeface="Arial Narrow"/>
                <a:cs typeface="Arial Narrow"/>
              </a:rPr>
              <a:t>code.</a:t>
            </a:r>
            <a:endParaRPr sz="794">
              <a:latin typeface="Arial Narrow"/>
              <a:cs typeface="Arial Narrow"/>
            </a:endParaRPr>
          </a:p>
          <a:p>
            <a:pPr marL="11206" marR="23534">
              <a:lnSpc>
                <a:spcPct val="101899"/>
              </a:lnSpc>
              <a:spcBef>
                <a:spcPts val="437"/>
              </a:spcBef>
            </a:pPr>
            <a:r>
              <a:rPr sz="794" b="1" spc="-141" dirty="0">
                <a:solidFill>
                  <a:srgbClr val="FFFFFF"/>
                </a:solidFill>
                <a:latin typeface="Century Gothic"/>
                <a:cs typeface="Century Gothic"/>
              </a:rPr>
              <a:t>MyNextMove</a:t>
            </a:r>
            <a:r>
              <a:rPr sz="794" b="1" spc="-13" dirty="0">
                <a:solidFill>
                  <a:srgbClr val="FFFFFF"/>
                </a:solidFill>
                <a:latin typeface="Century Gothic"/>
                <a:cs typeface="Century Gothic"/>
              </a:rPr>
              <a:t> </a:t>
            </a:r>
            <a:r>
              <a:rPr sz="794" b="1" spc="-115" dirty="0">
                <a:solidFill>
                  <a:srgbClr val="FFFFFF"/>
                </a:solidFill>
                <a:latin typeface="Century Gothic"/>
                <a:cs typeface="Century Gothic"/>
              </a:rPr>
              <a:t>(</a:t>
            </a:r>
            <a:r>
              <a:rPr sz="794" b="1" spc="-115" dirty="0">
                <a:solidFill>
                  <a:srgbClr val="FFFFFF"/>
                </a:solidFill>
                <a:latin typeface="Century Gothic"/>
                <a:cs typeface="Century Gothic"/>
                <a:hlinkClick r:id="rId12"/>
              </a:rPr>
              <a:t>www.mynextmove.org/</a:t>
            </a:r>
            <a:r>
              <a:rPr sz="794" b="1" spc="-115" dirty="0">
                <a:solidFill>
                  <a:srgbClr val="FFFFFF"/>
                </a:solidFill>
                <a:latin typeface="Century Gothic"/>
                <a:cs typeface="Century Gothic"/>
              </a:rPr>
              <a:t>):</a:t>
            </a:r>
            <a:r>
              <a:rPr sz="794" b="1" spc="-13" dirty="0">
                <a:solidFill>
                  <a:srgbClr val="FFFFFF"/>
                </a:solidFill>
                <a:latin typeface="Century Gothic"/>
                <a:cs typeface="Century Gothic"/>
              </a:rPr>
              <a:t> </a:t>
            </a:r>
            <a:r>
              <a:rPr sz="794" spc="-22" dirty="0">
                <a:solidFill>
                  <a:srgbClr val="231F20"/>
                </a:solidFill>
                <a:latin typeface="Arial Narrow"/>
                <a:cs typeface="Arial Narrow"/>
              </a:rPr>
              <a:t>An</a:t>
            </a:r>
            <a:r>
              <a:rPr sz="794" spc="26" dirty="0">
                <a:solidFill>
                  <a:srgbClr val="231F20"/>
                </a:solidFill>
                <a:latin typeface="Arial Narrow"/>
                <a:cs typeface="Arial Narrow"/>
              </a:rPr>
              <a:t> </a:t>
            </a:r>
            <a:r>
              <a:rPr sz="794" dirty="0">
                <a:solidFill>
                  <a:srgbClr val="231F20"/>
                </a:solidFill>
                <a:latin typeface="Arial Narrow"/>
                <a:cs typeface="Arial Narrow"/>
              </a:rPr>
              <a:t>interactive</a:t>
            </a:r>
            <a:r>
              <a:rPr sz="794" spc="22" dirty="0">
                <a:solidFill>
                  <a:srgbClr val="231F20"/>
                </a:solidFill>
                <a:latin typeface="Arial Narrow"/>
                <a:cs typeface="Arial Narrow"/>
              </a:rPr>
              <a:t> </a:t>
            </a:r>
            <a:r>
              <a:rPr sz="794" dirty="0">
                <a:solidFill>
                  <a:srgbClr val="231F20"/>
                </a:solidFill>
                <a:latin typeface="Arial Narrow"/>
                <a:cs typeface="Arial Narrow"/>
              </a:rPr>
              <a:t>tool</a:t>
            </a:r>
            <a:r>
              <a:rPr sz="794" spc="26" dirty="0">
                <a:solidFill>
                  <a:srgbClr val="231F20"/>
                </a:solidFill>
                <a:latin typeface="Arial Narrow"/>
                <a:cs typeface="Arial Narrow"/>
              </a:rPr>
              <a:t> </a:t>
            </a:r>
            <a:r>
              <a:rPr sz="794" spc="-22" dirty="0">
                <a:solidFill>
                  <a:srgbClr val="231F20"/>
                </a:solidFill>
                <a:latin typeface="Arial Narrow"/>
                <a:cs typeface="Arial Narrow"/>
              </a:rPr>
              <a:t>for</a:t>
            </a:r>
            <a:r>
              <a:rPr sz="794" spc="441" dirty="0">
                <a:solidFill>
                  <a:srgbClr val="231F20"/>
                </a:solidFill>
                <a:latin typeface="Arial Narrow"/>
                <a:cs typeface="Arial Narrow"/>
              </a:rPr>
              <a:t> </a:t>
            </a:r>
            <a:r>
              <a:rPr sz="794" dirty="0">
                <a:solidFill>
                  <a:srgbClr val="231F20"/>
                </a:solidFill>
                <a:latin typeface="Arial Narrow"/>
                <a:cs typeface="Arial Narrow"/>
              </a:rPr>
              <a:t>job</a:t>
            </a:r>
            <a:r>
              <a:rPr sz="794" spc="-4" dirty="0">
                <a:solidFill>
                  <a:srgbClr val="231F20"/>
                </a:solidFill>
                <a:latin typeface="Arial Narrow"/>
                <a:cs typeface="Arial Narrow"/>
              </a:rPr>
              <a:t> </a:t>
            </a:r>
            <a:r>
              <a:rPr sz="794" spc="-22" dirty="0">
                <a:solidFill>
                  <a:srgbClr val="231F20"/>
                </a:solidFill>
                <a:latin typeface="Arial Narrow"/>
                <a:cs typeface="Arial Narrow"/>
              </a:rPr>
              <a:t>seekers</a:t>
            </a:r>
            <a:r>
              <a:rPr sz="794" spc="-4" dirty="0">
                <a:solidFill>
                  <a:srgbClr val="231F20"/>
                </a:solidFill>
                <a:latin typeface="Arial Narrow"/>
                <a:cs typeface="Arial Narrow"/>
              </a:rPr>
              <a:t> </a:t>
            </a:r>
            <a:r>
              <a:rPr sz="794" dirty="0">
                <a:solidFill>
                  <a:srgbClr val="231F20"/>
                </a:solidFill>
                <a:latin typeface="Arial Narrow"/>
                <a:cs typeface="Arial Narrow"/>
              </a:rPr>
              <a:t>and</a:t>
            </a:r>
            <a:r>
              <a:rPr sz="794" spc="-4" dirty="0">
                <a:solidFill>
                  <a:srgbClr val="231F20"/>
                </a:solidFill>
                <a:latin typeface="Arial Narrow"/>
                <a:cs typeface="Arial Narrow"/>
              </a:rPr>
              <a:t> </a:t>
            </a:r>
            <a:r>
              <a:rPr sz="794" dirty="0">
                <a:solidFill>
                  <a:srgbClr val="231F20"/>
                </a:solidFill>
                <a:latin typeface="Arial Narrow"/>
                <a:cs typeface="Arial Narrow"/>
              </a:rPr>
              <a:t>students</a:t>
            </a:r>
            <a:r>
              <a:rPr sz="794" spc="-4" dirty="0">
                <a:solidFill>
                  <a:srgbClr val="231F20"/>
                </a:solidFill>
                <a:latin typeface="Arial Narrow"/>
                <a:cs typeface="Arial Narrow"/>
              </a:rPr>
              <a:t> </a:t>
            </a:r>
            <a:r>
              <a:rPr sz="794" dirty="0">
                <a:solidFill>
                  <a:srgbClr val="231F20"/>
                </a:solidFill>
                <a:latin typeface="Arial Narrow"/>
                <a:cs typeface="Arial Narrow"/>
              </a:rPr>
              <a:t>to</a:t>
            </a:r>
            <a:r>
              <a:rPr sz="794" spc="-4" dirty="0">
                <a:solidFill>
                  <a:srgbClr val="231F20"/>
                </a:solidFill>
                <a:latin typeface="Arial Narrow"/>
                <a:cs typeface="Arial Narrow"/>
              </a:rPr>
              <a:t> </a:t>
            </a:r>
            <a:r>
              <a:rPr sz="794" spc="-18" dirty="0">
                <a:solidFill>
                  <a:srgbClr val="231F20"/>
                </a:solidFill>
                <a:latin typeface="Arial Narrow"/>
                <a:cs typeface="Arial Narrow"/>
              </a:rPr>
              <a:t>explore</a:t>
            </a:r>
            <a:r>
              <a:rPr sz="794" spc="-4" dirty="0">
                <a:solidFill>
                  <a:srgbClr val="231F20"/>
                </a:solidFill>
                <a:latin typeface="Arial Narrow"/>
                <a:cs typeface="Arial Narrow"/>
              </a:rPr>
              <a:t> </a:t>
            </a:r>
            <a:r>
              <a:rPr sz="794" spc="-18" dirty="0">
                <a:solidFill>
                  <a:srgbClr val="231F20"/>
                </a:solidFill>
                <a:latin typeface="Arial Narrow"/>
                <a:cs typeface="Arial Narrow"/>
              </a:rPr>
              <a:t>career</a:t>
            </a:r>
            <a:r>
              <a:rPr sz="794" spc="-4" dirty="0">
                <a:solidFill>
                  <a:srgbClr val="231F20"/>
                </a:solidFill>
                <a:latin typeface="Arial Narrow"/>
                <a:cs typeface="Arial Narrow"/>
              </a:rPr>
              <a:t> </a:t>
            </a:r>
            <a:r>
              <a:rPr sz="794" dirty="0">
                <a:solidFill>
                  <a:srgbClr val="231F20"/>
                </a:solidFill>
                <a:latin typeface="Arial Narrow"/>
                <a:cs typeface="Arial Narrow"/>
              </a:rPr>
              <a:t>options</a:t>
            </a:r>
            <a:r>
              <a:rPr sz="794" spc="-4" dirty="0">
                <a:solidFill>
                  <a:srgbClr val="231F20"/>
                </a:solidFill>
                <a:latin typeface="Arial Narrow"/>
                <a:cs typeface="Arial Narrow"/>
              </a:rPr>
              <a:t> </a:t>
            </a:r>
            <a:r>
              <a:rPr sz="794" dirty="0">
                <a:solidFill>
                  <a:srgbClr val="231F20"/>
                </a:solidFill>
                <a:latin typeface="Arial Narrow"/>
                <a:cs typeface="Arial Narrow"/>
              </a:rPr>
              <a:t>and</a:t>
            </a:r>
            <a:r>
              <a:rPr sz="794" spc="-4" dirty="0">
                <a:solidFill>
                  <a:srgbClr val="231F20"/>
                </a:solidFill>
                <a:latin typeface="Arial Narrow"/>
                <a:cs typeface="Arial Narrow"/>
              </a:rPr>
              <a:t> </a:t>
            </a:r>
            <a:r>
              <a:rPr sz="794" spc="-9" dirty="0">
                <a:solidFill>
                  <a:srgbClr val="231F20"/>
                </a:solidFill>
                <a:latin typeface="Arial Narrow"/>
                <a:cs typeface="Arial Narrow"/>
              </a:rPr>
              <a:t>interests.</a:t>
            </a:r>
            <a:endParaRPr sz="794">
              <a:latin typeface="Arial Narrow"/>
              <a:cs typeface="Arial Narrow"/>
            </a:endParaRPr>
          </a:p>
          <a:p>
            <a:pPr marL="11206" marR="24654" algn="just">
              <a:lnSpc>
                <a:spcPct val="101899"/>
              </a:lnSpc>
              <a:spcBef>
                <a:spcPts val="441"/>
              </a:spcBef>
            </a:pPr>
            <a:r>
              <a:rPr sz="794" b="1" spc="-128" dirty="0">
                <a:solidFill>
                  <a:srgbClr val="FFFFFF"/>
                </a:solidFill>
                <a:latin typeface="Century Gothic"/>
                <a:cs typeface="Century Gothic"/>
              </a:rPr>
              <a:t>Occupational</a:t>
            </a:r>
            <a:r>
              <a:rPr sz="794" b="1" spc="93" dirty="0">
                <a:solidFill>
                  <a:srgbClr val="FFFFFF"/>
                </a:solidFill>
                <a:latin typeface="Century Gothic"/>
                <a:cs typeface="Century Gothic"/>
              </a:rPr>
              <a:t> </a:t>
            </a:r>
            <a:r>
              <a:rPr sz="794" b="1" spc="-93" dirty="0">
                <a:solidFill>
                  <a:srgbClr val="FFFFFF"/>
                </a:solidFill>
                <a:latin typeface="Century Gothic"/>
                <a:cs typeface="Century Gothic"/>
              </a:rPr>
              <a:t>Information</a:t>
            </a:r>
            <a:r>
              <a:rPr sz="794" b="1" spc="93" dirty="0">
                <a:solidFill>
                  <a:srgbClr val="FFFFFF"/>
                </a:solidFill>
                <a:latin typeface="Century Gothic"/>
                <a:cs typeface="Century Gothic"/>
              </a:rPr>
              <a:t> </a:t>
            </a:r>
            <a:r>
              <a:rPr sz="794" b="1" spc="-128" dirty="0">
                <a:solidFill>
                  <a:srgbClr val="FFFFFF"/>
                </a:solidFill>
                <a:latin typeface="Century Gothic"/>
                <a:cs typeface="Century Gothic"/>
              </a:rPr>
              <a:t>Network</a:t>
            </a:r>
            <a:r>
              <a:rPr sz="794" b="1" spc="93" dirty="0">
                <a:solidFill>
                  <a:srgbClr val="FFFFFF"/>
                </a:solidFill>
                <a:latin typeface="Century Gothic"/>
                <a:cs typeface="Century Gothic"/>
              </a:rPr>
              <a:t> </a:t>
            </a:r>
            <a:r>
              <a:rPr sz="794" b="1" spc="-71" dirty="0">
                <a:solidFill>
                  <a:srgbClr val="FFFFFF"/>
                </a:solidFill>
                <a:latin typeface="Century Gothic"/>
                <a:cs typeface="Century Gothic"/>
              </a:rPr>
              <a:t>(O*NET)</a:t>
            </a:r>
            <a:r>
              <a:rPr sz="794" b="1" spc="93" dirty="0">
                <a:solidFill>
                  <a:srgbClr val="FFFFFF"/>
                </a:solidFill>
                <a:latin typeface="Century Gothic"/>
                <a:cs typeface="Century Gothic"/>
              </a:rPr>
              <a:t> </a:t>
            </a:r>
            <a:r>
              <a:rPr sz="794" b="1" spc="-93" dirty="0">
                <a:solidFill>
                  <a:srgbClr val="FFFFFF"/>
                </a:solidFill>
                <a:latin typeface="Century Gothic"/>
                <a:cs typeface="Century Gothic"/>
              </a:rPr>
              <a:t>(</a:t>
            </a:r>
            <a:r>
              <a:rPr sz="794" b="1" spc="-93" dirty="0">
                <a:solidFill>
                  <a:srgbClr val="FFFFFF"/>
                </a:solidFill>
                <a:latin typeface="Century Gothic"/>
                <a:cs typeface="Century Gothic"/>
                <a:hlinkClick r:id="rId13"/>
              </a:rPr>
              <a:t>www.onetonline.</a:t>
            </a:r>
            <a:r>
              <a:rPr sz="794" b="1" spc="441" dirty="0">
                <a:solidFill>
                  <a:srgbClr val="FFFFFF"/>
                </a:solidFill>
                <a:latin typeface="Century Gothic"/>
                <a:cs typeface="Century Gothic"/>
              </a:rPr>
              <a:t> </a:t>
            </a:r>
            <a:r>
              <a:rPr sz="794" b="1" spc="-66" dirty="0">
                <a:solidFill>
                  <a:srgbClr val="FFFFFF"/>
                </a:solidFill>
                <a:latin typeface="Century Gothic"/>
                <a:cs typeface="Century Gothic"/>
                <a:hlinkClick r:id="rId13"/>
              </a:rPr>
              <a:t>org/</a:t>
            </a:r>
            <a:r>
              <a:rPr sz="794" b="1" spc="-66" dirty="0">
                <a:solidFill>
                  <a:srgbClr val="FFFFFF"/>
                </a:solidFill>
                <a:latin typeface="Century Gothic"/>
                <a:cs typeface="Century Gothic"/>
              </a:rPr>
              <a:t>):</a:t>
            </a:r>
            <a:r>
              <a:rPr sz="794" b="1" spc="9" dirty="0">
                <a:solidFill>
                  <a:srgbClr val="FFFFFF"/>
                </a:solidFill>
                <a:latin typeface="Century Gothic"/>
                <a:cs typeface="Century Gothic"/>
              </a:rPr>
              <a:t> </a:t>
            </a:r>
            <a:r>
              <a:rPr sz="794" spc="-18" dirty="0">
                <a:solidFill>
                  <a:srgbClr val="231F20"/>
                </a:solidFill>
                <a:latin typeface="Arial Narrow"/>
                <a:cs typeface="Arial Narrow"/>
              </a:rPr>
              <a:t>Search</a:t>
            </a:r>
            <a:r>
              <a:rPr sz="794" spc="-26" dirty="0">
                <a:solidFill>
                  <a:srgbClr val="231F20"/>
                </a:solidFill>
                <a:latin typeface="Arial Narrow"/>
                <a:cs typeface="Arial Narrow"/>
              </a:rPr>
              <a:t> </a:t>
            </a:r>
            <a:r>
              <a:rPr sz="794" spc="-9" dirty="0">
                <a:solidFill>
                  <a:srgbClr val="231F20"/>
                </a:solidFill>
                <a:latin typeface="Arial Narrow"/>
                <a:cs typeface="Arial Narrow"/>
              </a:rPr>
              <a:t>or</a:t>
            </a:r>
            <a:r>
              <a:rPr sz="794" dirty="0">
                <a:solidFill>
                  <a:srgbClr val="231F20"/>
                </a:solidFill>
                <a:latin typeface="Arial Narrow"/>
                <a:cs typeface="Arial Narrow"/>
              </a:rPr>
              <a:t> </a:t>
            </a:r>
            <a:r>
              <a:rPr sz="794" spc="-18" dirty="0">
                <a:solidFill>
                  <a:srgbClr val="231F20"/>
                </a:solidFill>
                <a:latin typeface="Arial Narrow"/>
                <a:cs typeface="Arial Narrow"/>
              </a:rPr>
              <a:t>browse</a:t>
            </a:r>
            <a:r>
              <a:rPr sz="794" spc="9" dirty="0">
                <a:solidFill>
                  <a:srgbClr val="231F20"/>
                </a:solidFill>
                <a:latin typeface="Arial Narrow"/>
                <a:cs typeface="Arial Narrow"/>
              </a:rPr>
              <a:t> </a:t>
            </a:r>
            <a:r>
              <a:rPr sz="794" dirty="0">
                <a:solidFill>
                  <a:srgbClr val="231F20"/>
                </a:solidFill>
                <a:latin typeface="Arial Narrow"/>
                <a:cs typeface="Arial Narrow"/>
              </a:rPr>
              <a:t>900+</a:t>
            </a:r>
            <a:r>
              <a:rPr sz="794" spc="9" dirty="0">
                <a:solidFill>
                  <a:srgbClr val="231F20"/>
                </a:solidFill>
                <a:latin typeface="Arial Narrow"/>
                <a:cs typeface="Arial Narrow"/>
              </a:rPr>
              <a:t> </a:t>
            </a:r>
            <a:r>
              <a:rPr sz="794" dirty="0">
                <a:solidFill>
                  <a:srgbClr val="231F20"/>
                </a:solidFill>
                <a:latin typeface="Arial Narrow"/>
                <a:cs typeface="Arial Narrow"/>
              </a:rPr>
              <a:t>occupations</a:t>
            </a:r>
            <a:r>
              <a:rPr sz="794" spc="9" dirty="0">
                <a:solidFill>
                  <a:srgbClr val="231F20"/>
                </a:solidFill>
                <a:latin typeface="Arial Narrow"/>
                <a:cs typeface="Arial Narrow"/>
              </a:rPr>
              <a:t> </a:t>
            </a:r>
            <a:r>
              <a:rPr sz="794" spc="-9" dirty="0">
                <a:solidFill>
                  <a:srgbClr val="231F20"/>
                </a:solidFill>
                <a:latin typeface="Arial Narrow"/>
                <a:cs typeface="Arial Narrow"/>
              </a:rPr>
              <a:t>based</a:t>
            </a:r>
            <a:r>
              <a:rPr sz="794" spc="9" dirty="0">
                <a:solidFill>
                  <a:srgbClr val="231F20"/>
                </a:solidFill>
                <a:latin typeface="Arial Narrow"/>
                <a:cs typeface="Arial Narrow"/>
              </a:rPr>
              <a:t> </a:t>
            </a:r>
            <a:r>
              <a:rPr sz="794" dirty="0">
                <a:solidFill>
                  <a:srgbClr val="231F20"/>
                </a:solidFill>
                <a:latin typeface="Arial Narrow"/>
                <a:cs typeface="Arial Narrow"/>
              </a:rPr>
              <a:t>on</a:t>
            </a:r>
            <a:r>
              <a:rPr sz="794" spc="9" dirty="0">
                <a:solidFill>
                  <a:srgbClr val="231F20"/>
                </a:solidFill>
                <a:latin typeface="Arial Narrow"/>
                <a:cs typeface="Arial Narrow"/>
              </a:rPr>
              <a:t> </a:t>
            </a:r>
            <a:r>
              <a:rPr sz="794" spc="-18" dirty="0">
                <a:solidFill>
                  <a:srgbClr val="231F20"/>
                </a:solidFill>
                <a:latin typeface="Arial Narrow"/>
                <a:cs typeface="Arial Narrow"/>
              </a:rPr>
              <a:t>your</a:t>
            </a:r>
            <a:r>
              <a:rPr sz="794" spc="9" dirty="0">
                <a:solidFill>
                  <a:srgbClr val="231F20"/>
                </a:solidFill>
                <a:latin typeface="Arial Narrow"/>
                <a:cs typeface="Arial Narrow"/>
              </a:rPr>
              <a:t> </a:t>
            </a:r>
            <a:r>
              <a:rPr sz="794" spc="-9" dirty="0">
                <a:solidFill>
                  <a:srgbClr val="231F20"/>
                </a:solidFill>
                <a:latin typeface="Arial Narrow"/>
                <a:cs typeface="Arial Narrow"/>
              </a:rPr>
              <a:t>goals</a:t>
            </a:r>
            <a:r>
              <a:rPr sz="794" spc="441" dirty="0">
                <a:solidFill>
                  <a:srgbClr val="231F20"/>
                </a:solidFill>
                <a:latin typeface="Arial Narrow"/>
                <a:cs typeface="Arial Narrow"/>
              </a:rPr>
              <a:t> </a:t>
            </a:r>
            <a:r>
              <a:rPr sz="794" dirty="0">
                <a:solidFill>
                  <a:srgbClr val="231F20"/>
                </a:solidFill>
                <a:latin typeface="Arial Narrow"/>
                <a:cs typeface="Arial Narrow"/>
              </a:rPr>
              <a:t>and</a:t>
            </a:r>
            <a:r>
              <a:rPr sz="794" spc="-26" dirty="0">
                <a:solidFill>
                  <a:srgbClr val="231F20"/>
                </a:solidFill>
                <a:latin typeface="Arial Narrow"/>
                <a:cs typeface="Arial Narrow"/>
              </a:rPr>
              <a:t> </a:t>
            </a:r>
            <a:r>
              <a:rPr sz="794" spc="-9" dirty="0">
                <a:solidFill>
                  <a:srgbClr val="231F20"/>
                </a:solidFill>
                <a:latin typeface="Arial Narrow"/>
                <a:cs typeface="Arial Narrow"/>
              </a:rPr>
              <a:t>needs.</a:t>
            </a:r>
            <a:endParaRPr sz="794">
              <a:latin typeface="Arial Narrow"/>
              <a:cs typeface="Arial Narrow"/>
            </a:endParaRPr>
          </a:p>
          <a:p>
            <a:pPr marL="11206" marR="4483">
              <a:lnSpc>
                <a:spcPct val="101899"/>
              </a:lnSpc>
              <a:spcBef>
                <a:spcPts val="441"/>
              </a:spcBef>
            </a:pPr>
            <a:r>
              <a:rPr sz="794" b="1" spc="-9" dirty="0">
                <a:solidFill>
                  <a:srgbClr val="FFFFFF"/>
                </a:solidFill>
                <a:latin typeface="Century Gothic"/>
                <a:cs typeface="Century Gothic"/>
              </a:rPr>
              <a:t>BLS</a:t>
            </a:r>
            <a:r>
              <a:rPr sz="794" b="1" spc="-26" dirty="0">
                <a:solidFill>
                  <a:srgbClr val="FFFFFF"/>
                </a:solidFill>
                <a:latin typeface="Century Gothic"/>
                <a:cs typeface="Century Gothic"/>
              </a:rPr>
              <a:t> </a:t>
            </a:r>
            <a:r>
              <a:rPr sz="794" b="1" spc="-119" dirty="0">
                <a:solidFill>
                  <a:srgbClr val="FFFFFF"/>
                </a:solidFill>
                <a:latin typeface="Century Gothic"/>
                <a:cs typeface="Century Gothic"/>
              </a:rPr>
              <a:t>Occupational</a:t>
            </a:r>
            <a:r>
              <a:rPr sz="794" b="1" spc="-26" dirty="0">
                <a:solidFill>
                  <a:srgbClr val="FFFFFF"/>
                </a:solidFill>
                <a:latin typeface="Century Gothic"/>
                <a:cs typeface="Century Gothic"/>
              </a:rPr>
              <a:t> </a:t>
            </a:r>
            <a:r>
              <a:rPr sz="794" b="1" spc="-106" dirty="0">
                <a:solidFill>
                  <a:srgbClr val="FFFFFF"/>
                </a:solidFill>
                <a:latin typeface="Century Gothic"/>
                <a:cs typeface="Century Gothic"/>
              </a:rPr>
              <a:t>Outlook</a:t>
            </a:r>
            <a:r>
              <a:rPr sz="794" b="1" spc="-26" dirty="0">
                <a:solidFill>
                  <a:srgbClr val="FFFFFF"/>
                </a:solidFill>
                <a:latin typeface="Century Gothic"/>
                <a:cs typeface="Century Gothic"/>
              </a:rPr>
              <a:t> </a:t>
            </a:r>
            <a:r>
              <a:rPr sz="794" b="1" spc="-137" dirty="0">
                <a:solidFill>
                  <a:srgbClr val="FFFFFF"/>
                </a:solidFill>
                <a:latin typeface="Century Gothic"/>
                <a:cs typeface="Century Gothic"/>
              </a:rPr>
              <a:t>Handbook</a:t>
            </a:r>
            <a:r>
              <a:rPr sz="794" b="1" spc="-26" dirty="0">
                <a:solidFill>
                  <a:srgbClr val="FFFFFF"/>
                </a:solidFill>
                <a:latin typeface="Century Gothic"/>
                <a:cs typeface="Century Gothic"/>
              </a:rPr>
              <a:t> </a:t>
            </a:r>
            <a:r>
              <a:rPr sz="794" b="1" spc="-44" dirty="0">
                <a:solidFill>
                  <a:srgbClr val="FFFFFF"/>
                </a:solidFill>
                <a:latin typeface="Century Gothic"/>
                <a:cs typeface="Century Gothic"/>
              </a:rPr>
              <a:t>(</a:t>
            </a:r>
            <a:r>
              <a:rPr sz="794" b="1" spc="-44" dirty="0">
                <a:solidFill>
                  <a:srgbClr val="FFFFFF"/>
                </a:solidFill>
                <a:latin typeface="Century Gothic"/>
                <a:cs typeface="Century Gothic"/>
                <a:hlinkClick r:id="rId14"/>
              </a:rPr>
              <a:t>www.bls.gov/ooh/</a:t>
            </a:r>
            <a:r>
              <a:rPr sz="794" b="1" spc="-44" dirty="0">
                <a:solidFill>
                  <a:srgbClr val="FFFFFF"/>
                </a:solidFill>
                <a:latin typeface="Century Gothic"/>
                <a:cs typeface="Century Gothic"/>
              </a:rPr>
              <a:t>)</a:t>
            </a:r>
            <a:r>
              <a:rPr sz="794" b="1" spc="441" dirty="0">
                <a:solidFill>
                  <a:srgbClr val="FFFFFF"/>
                </a:solidFill>
                <a:latin typeface="Century Gothic"/>
                <a:cs typeface="Century Gothic"/>
              </a:rPr>
              <a:t> </a:t>
            </a:r>
            <a:r>
              <a:rPr sz="794" b="1" spc="-141" dirty="0">
                <a:solidFill>
                  <a:srgbClr val="FFFFFF"/>
                </a:solidFill>
                <a:latin typeface="Century Gothic"/>
                <a:cs typeface="Century Gothic"/>
              </a:rPr>
              <a:t>and</a:t>
            </a:r>
            <a:r>
              <a:rPr sz="794" b="1" spc="-44" dirty="0">
                <a:solidFill>
                  <a:srgbClr val="FFFFFF"/>
                </a:solidFill>
                <a:latin typeface="Century Gothic"/>
                <a:cs typeface="Century Gothic"/>
              </a:rPr>
              <a:t> </a:t>
            </a:r>
            <a:r>
              <a:rPr sz="794" b="1" spc="-115" dirty="0">
                <a:solidFill>
                  <a:srgbClr val="FFFFFF"/>
                </a:solidFill>
                <a:latin typeface="Century Gothic"/>
                <a:cs typeface="Century Gothic"/>
              </a:rPr>
              <a:t>Career</a:t>
            </a:r>
            <a:r>
              <a:rPr sz="794" b="1" spc="-40" dirty="0">
                <a:solidFill>
                  <a:srgbClr val="FFFFFF"/>
                </a:solidFill>
                <a:latin typeface="Century Gothic"/>
                <a:cs typeface="Century Gothic"/>
              </a:rPr>
              <a:t> </a:t>
            </a:r>
            <a:r>
              <a:rPr sz="794" b="1" spc="-106" dirty="0">
                <a:solidFill>
                  <a:srgbClr val="FFFFFF"/>
                </a:solidFill>
                <a:latin typeface="Century Gothic"/>
                <a:cs typeface="Century Gothic"/>
              </a:rPr>
              <a:t>Outlook</a:t>
            </a:r>
            <a:r>
              <a:rPr sz="794" b="1" spc="-44" dirty="0">
                <a:solidFill>
                  <a:srgbClr val="FFFFFF"/>
                </a:solidFill>
                <a:latin typeface="Century Gothic"/>
                <a:cs typeface="Century Gothic"/>
              </a:rPr>
              <a:t> </a:t>
            </a:r>
            <a:r>
              <a:rPr sz="794" b="1" spc="-88" dirty="0">
                <a:solidFill>
                  <a:srgbClr val="FFFFFF"/>
                </a:solidFill>
                <a:latin typeface="Century Gothic"/>
                <a:cs typeface="Century Gothic"/>
              </a:rPr>
              <a:t>(</a:t>
            </a:r>
            <a:r>
              <a:rPr sz="794" b="1" spc="-88" dirty="0">
                <a:solidFill>
                  <a:srgbClr val="FFFFFF"/>
                </a:solidFill>
                <a:latin typeface="Century Gothic"/>
                <a:cs typeface="Century Gothic"/>
                <a:hlinkClick r:id="rId15"/>
              </a:rPr>
              <a:t>www.bls.gov/careeroutlook/about.htm</a:t>
            </a:r>
            <a:r>
              <a:rPr sz="794" b="1" spc="-88" dirty="0">
                <a:solidFill>
                  <a:srgbClr val="FFFFFF"/>
                </a:solidFill>
                <a:latin typeface="Century Gothic"/>
                <a:cs typeface="Century Gothic"/>
              </a:rPr>
              <a:t>):</a:t>
            </a:r>
            <a:r>
              <a:rPr sz="794" b="1" spc="-26" dirty="0">
                <a:solidFill>
                  <a:srgbClr val="FFFFFF"/>
                </a:solidFill>
                <a:latin typeface="Century Gothic"/>
                <a:cs typeface="Century Gothic"/>
              </a:rPr>
              <a:t> </a:t>
            </a:r>
            <a:r>
              <a:rPr sz="794" spc="-26" dirty="0">
                <a:solidFill>
                  <a:srgbClr val="231F20"/>
                </a:solidFill>
                <a:latin typeface="Arial Narrow"/>
                <a:cs typeface="Arial Narrow"/>
              </a:rPr>
              <a:t>View</a:t>
            </a:r>
            <a:r>
              <a:rPr sz="794" spc="-18" dirty="0">
                <a:solidFill>
                  <a:srgbClr val="231F20"/>
                </a:solidFill>
                <a:latin typeface="Arial Narrow"/>
                <a:cs typeface="Arial Narrow"/>
              </a:rPr>
              <a:t> </a:t>
            </a:r>
            <a:r>
              <a:rPr sz="794" spc="-9" dirty="0">
                <a:solidFill>
                  <a:srgbClr val="231F20"/>
                </a:solidFill>
                <a:latin typeface="Arial Narrow"/>
                <a:cs typeface="Arial Narrow"/>
              </a:rPr>
              <a:t>summary</a:t>
            </a:r>
            <a:r>
              <a:rPr sz="794" spc="-13" dirty="0">
                <a:solidFill>
                  <a:srgbClr val="231F20"/>
                </a:solidFill>
                <a:latin typeface="Arial Narrow"/>
                <a:cs typeface="Arial Narrow"/>
              </a:rPr>
              <a:t> </a:t>
            </a:r>
            <a:r>
              <a:rPr sz="794" dirty="0">
                <a:solidFill>
                  <a:srgbClr val="231F20"/>
                </a:solidFill>
                <a:latin typeface="Arial Narrow"/>
                <a:cs typeface="Arial Narrow"/>
              </a:rPr>
              <a:t>of</a:t>
            </a:r>
            <a:r>
              <a:rPr sz="794" spc="-13" dirty="0">
                <a:solidFill>
                  <a:srgbClr val="231F20"/>
                </a:solidFill>
                <a:latin typeface="Arial Narrow"/>
                <a:cs typeface="Arial Narrow"/>
              </a:rPr>
              <a:t> </a:t>
            </a:r>
            <a:r>
              <a:rPr sz="794" spc="-9" dirty="0">
                <a:solidFill>
                  <a:srgbClr val="231F20"/>
                </a:solidFill>
                <a:latin typeface="Arial Narrow"/>
                <a:cs typeface="Arial Narrow"/>
              </a:rPr>
              <a:t>each</a:t>
            </a:r>
            <a:r>
              <a:rPr sz="794" spc="-18" dirty="0">
                <a:solidFill>
                  <a:srgbClr val="231F20"/>
                </a:solidFill>
                <a:latin typeface="Arial Narrow"/>
                <a:cs typeface="Arial Narrow"/>
              </a:rPr>
              <a:t> </a:t>
            </a:r>
            <a:r>
              <a:rPr sz="794" dirty="0">
                <a:solidFill>
                  <a:srgbClr val="231F20"/>
                </a:solidFill>
                <a:latin typeface="Arial Narrow"/>
                <a:cs typeface="Arial Narrow"/>
              </a:rPr>
              <a:t>occupation,</a:t>
            </a:r>
            <a:r>
              <a:rPr sz="794" spc="-13" dirty="0">
                <a:solidFill>
                  <a:srgbClr val="231F20"/>
                </a:solidFill>
                <a:latin typeface="Arial Narrow"/>
                <a:cs typeface="Arial Narrow"/>
              </a:rPr>
              <a:t> </a:t>
            </a:r>
            <a:r>
              <a:rPr sz="794" spc="-18" dirty="0">
                <a:solidFill>
                  <a:srgbClr val="231F20"/>
                </a:solidFill>
                <a:latin typeface="Arial Narrow"/>
                <a:cs typeface="Arial Narrow"/>
              </a:rPr>
              <a:t>overview</a:t>
            </a:r>
            <a:r>
              <a:rPr sz="794" spc="-13" dirty="0">
                <a:solidFill>
                  <a:srgbClr val="231F20"/>
                </a:solidFill>
                <a:latin typeface="Arial Narrow"/>
                <a:cs typeface="Arial Narrow"/>
              </a:rPr>
              <a:t> </a:t>
            </a:r>
            <a:r>
              <a:rPr sz="794" dirty="0">
                <a:solidFill>
                  <a:srgbClr val="231F20"/>
                </a:solidFill>
                <a:latin typeface="Arial Narrow"/>
                <a:cs typeface="Arial Narrow"/>
              </a:rPr>
              <a:t>of</a:t>
            </a:r>
            <a:r>
              <a:rPr sz="794" spc="-18" dirty="0">
                <a:solidFill>
                  <a:srgbClr val="231F20"/>
                </a:solidFill>
                <a:latin typeface="Arial Narrow"/>
                <a:cs typeface="Arial Narrow"/>
              </a:rPr>
              <a:t> </a:t>
            </a:r>
            <a:r>
              <a:rPr sz="794" spc="-9" dirty="0">
                <a:solidFill>
                  <a:srgbClr val="231F20"/>
                </a:solidFill>
                <a:latin typeface="Arial Narrow"/>
                <a:cs typeface="Arial Narrow"/>
              </a:rPr>
              <a:t>what</a:t>
            </a:r>
            <a:r>
              <a:rPr sz="794" spc="-13" dirty="0">
                <a:solidFill>
                  <a:srgbClr val="231F20"/>
                </a:solidFill>
                <a:latin typeface="Arial Narrow"/>
                <a:cs typeface="Arial Narrow"/>
              </a:rPr>
              <a:t> </a:t>
            </a:r>
            <a:r>
              <a:rPr sz="794" spc="-9" dirty="0">
                <a:solidFill>
                  <a:srgbClr val="231F20"/>
                </a:solidFill>
                <a:latin typeface="Arial Narrow"/>
                <a:cs typeface="Arial Narrow"/>
              </a:rPr>
              <a:t>they</a:t>
            </a:r>
            <a:r>
              <a:rPr sz="794" spc="-18" dirty="0">
                <a:solidFill>
                  <a:srgbClr val="231F20"/>
                </a:solidFill>
                <a:latin typeface="Arial Narrow"/>
                <a:cs typeface="Arial Narrow"/>
              </a:rPr>
              <a:t> </a:t>
            </a:r>
            <a:r>
              <a:rPr sz="794" dirty="0">
                <a:solidFill>
                  <a:srgbClr val="231F20"/>
                </a:solidFill>
                <a:latin typeface="Arial Narrow"/>
                <a:cs typeface="Arial Narrow"/>
              </a:rPr>
              <a:t>do,</a:t>
            </a:r>
            <a:r>
              <a:rPr sz="794" spc="-13" dirty="0">
                <a:solidFill>
                  <a:srgbClr val="231F20"/>
                </a:solidFill>
                <a:latin typeface="Arial Narrow"/>
                <a:cs typeface="Arial Narrow"/>
              </a:rPr>
              <a:t> </a:t>
            </a:r>
            <a:r>
              <a:rPr sz="794" spc="-18" dirty="0">
                <a:solidFill>
                  <a:srgbClr val="231F20"/>
                </a:solidFill>
                <a:latin typeface="Arial Narrow"/>
                <a:cs typeface="Arial Narrow"/>
              </a:rPr>
              <a:t>pay,</a:t>
            </a:r>
            <a:r>
              <a:rPr sz="794" spc="441" dirty="0">
                <a:solidFill>
                  <a:srgbClr val="231F20"/>
                </a:solidFill>
                <a:latin typeface="Arial Narrow"/>
                <a:cs typeface="Arial Narrow"/>
              </a:rPr>
              <a:t> </a:t>
            </a:r>
            <a:r>
              <a:rPr sz="794" dirty="0">
                <a:solidFill>
                  <a:srgbClr val="231F20"/>
                </a:solidFill>
                <a:latin typeface="Arial Narrow"/>
                <a:cs typeface="Arial Narrow"/>
              </a:rPr>
              <a:t>job</a:t>
            </a:r>
            <a:r>
              <a:rPr sz="794" spc="-4" dirty="0">
                <a:solidFill>
                  <a:srgbClr val="231F20"/>
                </a:solidFill>
                <a:latin typeface="Arial Narrow"/>
                <a:cs typeface="Arial Narrow"/>
              </a:rPr>
              <a:t> </a:t>
            </a:r>
            <a:r>
              <a:rPr sz="794" dirty="0">
                <a:solidFill>
                  <a:srgbClr val="231F20"/>
                </a:solidFill>
                <a:latin typeface="Arial Narrow"/>
                <a:cs typeface="Arial Narrow"/>
              </a:rPr>
              <a:t>outlook,</a:t>
            </a:r>
            <a:r>
              <a:rPr sz="794" spc="-4" dirty="0">
                <a:solidFill>
                  <a:srgbClr val="231F20"/>
                </a:solidFill>
                <a:latin typeface="Arial Narrow"/>
                <a:cs typeface="Arial Narrow"/>
              </a:rPr>
              <a:t> </a:t>
            </a:r>
            <a:r>
              <a:rPr sz="794" dirty="0">
                <a:solidFill>
                  <a:srgbClr val="231F20"/>
                </a:solidFill>
                <a:latin typeface="Arial Narrow"/>
                <a:cs typeface="Arial Narrow"/>
              </a:rPr>
              <a:t>state and</a:t>
            </a:r>
            <a:r>
              <a:rPr sz="794" spc="-4" dirty="0">
                <a:solidFill>
                  <a:srgbClr val="231F20"/>
                </a:solidFill>
                <a:latin typeface="Arial Narrow"/>
                <a:cs typeface="Arial Narrow"/>
              </a:rPr>
              <a:t> </a:t>
            </a:r>
            <a:r>
              <a:rPr sz="794" spc="-9" dirty="0">
                <a:solidFill>
                  <a:srgbClr val="231F20"/>
                </a:solidFill>
                <a:latin typeface="Arial Narrow"/>
                <a:cs typeface="Arial Narrow"/>
              </a:rPr>
              <a:t>regional</a:t>
            </a:r>
            <a:r>
              <a:rPr sz="794" spc="-4" dirty="0">
                <a:solidFill>
                  <a:srgbClr val="231F20"/>
                </a:solidFill>
                <a:latin typeface="Arial Narrow"/>
                <a:cs typeface="Arial Narrow"/>
              </a:rPr>
              <a:t> </a:t>
            </a:r>
            <a:r>
              <a:rPr sz="794" dirty="0">
                <a:solidFill>
                  <a:srgbClr val="231F20"/>
                </a:solidFill>
                <a:latin typeface="Arial Narrow"/>
                <a:cs typeface="Arial Narrow"/>
              </a:rPr>
              <a:t>information, and</a:t>
            </a:r>
            <a:r>
              <a:rPr sz="794" spc="-4" dirty="0">
                <a:solidFill>
                  <a:srgbClr val="231F20"/>
                </a:solidFill>
                <a:latin typeface="Arial Narrow"/>
                <a:cs typeface="Arial Narrow"/>
              </a:rPr>
              <a:t> </a:t>
            </a:r>
            <a:r>
              <a:rPr sz="794" dirty="0">
                <a:solidFill>
                  <a:srgbClr val="231F20"/>
                </a:solidFill>
                <a:latin typeface="Arial Narrow"/>
                <a:cs typeface="Arial Narrow"/>
              </a:rPr>
              <a:t>links</a:t>
            </a:r>
            <a:r>
              <a:rPr sz="794" spc="-4" dirty="0">
                <a:solidFill>
                  <a:srgbClr val="231F20"/>
                </a:solidFill>
                <a:latin typeface="Arial Narrow"/>
                <a:cs typeface="Arial Narrow"/>
              </a:rPr>
              <a:t> </a:t>
            </a:r>
            <a:r>
              <a:rPr sz="794" dirty="0">
                <a:solidFill>
                  <a:srgbClr val="231F20"/>
                </a:solidFill>
                <a:latin typeface="Arial Narrow"/>
                <a:cs typeface="Arial Narrow"/>
              </a:rPr>
              <a:t>to </a:t>
            </a:r>
            <a:r>
              <a:rPr sz="794" spc="-9" dirty="0">
                <a:solidFill>
                  <a:srgbClr val="231F20"/>
                </a:solidFill>
                <a:latin typeface="Arial Narrow"/>
                <a:cs typeface="Arial Narrow"/>
              </a:rPr>
              <a:t>videos</a:t>
            </a:r>
            <a:r>
              <a:rPr sz="794" spc="441" dirty="0">
                <a:solidFill>
                  <a:srgbClr val="231F20"/>
                </a:solidFill>
                <a:latin typeface="Arial Narrow"/>
                <a:cs typeface="Arial Narrow"/>
              </a:rPr>
              <a:t> </a:t>
            </a:r>
            <a:r>
              <a:rPr sz="794" dirty="0">
                <a:solidFill>
                  <a:srgbClr val="231F20"/>
                </a:solidFill>
                <a:latin typeface="Arial Narrow"/>
                <a:cs typeface="Arial Narrow"/>
              </a:rPr>
              <a:t>and</a:t>
            </a:r>
            <a:r>
              <a:rPr sz="794" spc="-31" dirty="0">
                <a:solidFill>
                  <a:srgbClr val="231F20"/>
                </a:solidFill>
                <a:latin typeface="Arial Narrow"/>
                <a:cs typeface="Arial Narrow"/>
              </a:rPr>
              <a:t> </a:t>
            </a:r>
            <a:r>
              <a:rPr sz="794" dirty="0">
                <a:solidFill>
                  <a:srgbClr val="231F20"/>
                </a:solidFill>
                <a:latin typeface="Arial Narrow"/>
                <a:cs typeface="Arial Narrow"/>
              </a:rPr>
              <a:t>other</a:t>
            </a:r>
            <a:r>
              <a:rPr sz="794" spc="-31" dirty="0">
                <a:solidFill>
                  <a:srgbClr val="231F20"/>
                </a:solidFill>
                <a:latin typeface="Arial Narrow"/>
                <a:cs typeface="Arial Narrow"/>
              </a:rPr>
              <a:t> </a:t>
            </a:r>
            <a:r>
              <a:rPr sz="794" spc="-9" dirty="0">
                <a:solidFill>
                  <a:srgbClr val="231F20"/>
                </a:solidFill>
                <a:latin typeface="Arial Narrow"/>
                <a:cs typeface="Arial Narrow"/>
              </a:rPr>
              <a:t>resources.</a:t>
            </a:r>
            <a:endParaRPr sz="794">
              <a:latin typeface="Arial Narrow"/>
              <a:cs typeface="Arial Narrow"/>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81435" y="5963049"/>
            <a:ext cx="714375" cy="409614"/>
          </a:xfrm>
          <a:prstGeom prst="rect">
            <a:avLst/>
          </a:prstGeom>
        </p:spPr>
        <p:txBody>
          <a:bodyPr vert="horz" wrap="square" lIns="0" tIns="24653" rIns="0" bIns="0" rtlCol="0">
            <a:spAutoFit/>
          </a:bodyPr>
          <a:lstStyle/>
          <a:p>
            <a:pPr marL="11206" marR="4483" algn="ctr">
              <a:lnSpc>
                <a:spcPts val="971"/>
              </a:lnSpc>
              <a:spcBef>
                <a:spcPts val="194"/>
              </a:spcBef>
            </a:pPr>
            <a:r>
              <a:rPr sz="882" b="1" spc="-168" dirty="0">
                <a:solidFill>
                  <a:srgbClr val="221F1F"/>
                </a:solidFill>
                <a:latin typeface="Century Gothic"/>
                <a:cs typeface="Century Gothic"/>
              </a:rPr>
              <a:t>No</a:t>
            </a:r>
            <a:r>
              <a:rPr sz="882" b="1" spc="-44" dirty="0">
                <a:solidFill>
                  <a:srgbClr val="221F1F"/>
                </a:solidFill>
                <a:latin typeface="Century Gothic"/>
                <a:cs typeface="Century Gothic"/>
              </a:rPr>
              <a:t> </a:t>
            </a:r>
            <a:r>
              <a:rPr sz="882" b="1" spc="-128" dirty="0">
                <a:solidFill>
                  <a:srgbClr val="221F1F"/>
                </a:solidFill>
                <a:latin typeface="Century Gothic"/>
                <a:cs typeface="Century Gothic"/>
              </a:rPr>
              <a:t>Experience</a:t>
            </a:r>
            <a:r>
              <a:rPr sz="882" b="1" spc="-40" dirty="0">
                <a:solidFill>
                  <a:srgbClr val="221F1F"/>
                </a:solidFill>
                <a:latin typeface="Century Gothic"/>
                <a:cs typeface="Century Gothic"/>
              </a:rPr>
              <a:t> </a:t>
            </a:r>
            <a:r>
              <a:rPr sz="882" b="1" spc="-353" dirty="0">
                <a:solidFill>
                  <a:srgbClr val="221F1F"/>
                </a:solidFill>
                <a:latin typeface="Century Gothic"/>
                <a:cs typeface="Century Gothic"/>
              </a:rPr>
              <a:t>—</a:t>
            </a:r>
            <a:r>
              <a:rPr sz="882" b="1" dirty="0">
                <a:solidFill>
                  <a:srgbClr val="221F1F"/>
                </a:solidFill>
                <a:latin typeface="Century Gothic"/>
                <a:cs typeface="Century Gothic"/>
              </a:rPr>
              <a:t> </a:t>
            </a:r>
            <a:r>
              <a:rPr sz="882" dirty="0">
                <a:solidFill>
                  <a:srgbClr val="221F1F"/>
                </a:solidFill>
                <a:latin typeface="Franklin Gothic Medium Cond"/>
                <a:cs typeface="Franklin Gothic Medium Cond"/>
              </a:rPr>
              <a:t>High</a:t>
            </a:r>
            <a:r>
              <a:rPr sz="882" spc="-22" dirty="0">
                <a:solidFill>
                  <a:srgbClr val="221F1F"/>
                </a:solidFill>
                <a:latin typeface="Franklin Gothic Medium Cond"/>
                <a:cs typeface="Franklin Gothic Medium Cond"/>
              </a:rPr>
              <a:t> </a:t>
            </a:r>
            <a:r>
              <a:rPr sz="882" spc="-9" dirty="0">
                <a:solidFill>
                  <a:srgbClr val="221F1F"/>
                </a:solidFill>
                <a:latin typeface="Franklin Gothic Medium Cond"/>
                <a:cs typeface="Franklin Gothic Medium Cond"/>
              </a:rPr>
              <a:t>School</a:t>
            </a:r>
            <a:r>
              <a:rPr sz="882" spc="-18" dirty="0">
                <a:solidFill>
                  <a:srgbClr val="221F1F"/>
                </a:solidFill>
                <a:latin typeface="Franklin Gothic Medium Cond"/>
                <a:cs typeface="Franklin Gothic Medium Cond"/>
              </a:rPr>
              <a:t> </a:t>
            </a:r>
            <a:r>
              <a:rPr sz="882" spc="-22" dirty="0">
                <a:solidFill>
                  <a:srgbClr val="221F1F"/>
                </a:solidFill>
                <a:latin typeface="Franklin Gothic Medium Cond"/>
                <a:cs typeface="Franklin Gothic Medium Cond"/>
              </a:rPr>
              <a:t>or</a:t>
            </a:r>
            <a:r>
              <a:rPr sz="882" spc="441" dirty="0">
                <a:solidFill>
                  <a:srgbClr val="221F1F"/>
                </a:solidFill>
                <a:latin typeface="Franklin Gothic Medium Cond"/>
                <a:cs typeface="Franklin Gothic Medium Cond"/>
              </a:rPr>
              <a:t> </a:t>
            </a:r>
            <a:r>
              <a:rPr sz="882" spc="-9" dirty="0">
                <a:solidFill>
                  <a:srgbClr val="221F1F"/>
                </a:solidFill>
                <a:latin typeface="Franklin Gothic Medium Cond"/>
                <a:cs typeface="Franklin Gothic Medium Cond"/>
              </a:rPr>
              <a:t>Equivalent</a:t>
            </a:r>
            <a:endParaRPr sz="882">
              <a:latin typeface="Franklin Gothic Medium Cond"/>
              <a:cs typeface="Franklin Gothic Medium Cond"/>
            </a:endParaRPr>
          </a:p>
        </p:txBody>
      </p:sp>
      <p:sp>
        <p:nvSpPr>
          <p:cNvPr id="3" name="object 3"/>
          <p:cNvSpPr txBox="1"/>
          <p:nvPr/>
        </p:nvSpPr>
        <p:spPr>
          <a:xfrm>
            <a:off x="1952068" y="5963050"/>
            <a:ext cx="1035424" cy="666095"/>
          </a:xfrm>
          <a:prstGeom prst="rect">
            <a:avLst/>
          </a:prstGeom>
        </p:spPr>
        <p:txBody>
          <a:bodyPr vert="horz" wrap="square" lIns="0" tIns="24653" rIns="0" bIns="0" rtlCol="0">
            <a:spAutoFit/>
          </a:bodyPr>
          <a:lstStyle/>
          <a:p>
            <a:pPr marL="11206" marR="4483" indent="-560" algn="ctr">
              <a:lnSpc>
                <a:spcPts val="971"/>
              </a:lnSpc>
              <a:spcBef>
                <a:spcPts val="194"/>
              </a:spcBef>
            </a:pPr>
            <a:r>
              <a:rPr sz="882" b="1" spc="-146" dirty="0">
                <a:solidFill>
                  <a:srgbClr val="221F1F"/>
                </a:solidFill>
                <a:latin typeface="Century Gothic"/>
                <a:cs typeface="Century Gothic"/>
              </a:rPr>
              <a:t>Some</a:t>
            </a:r>
            <a:r>
              <a:rPr sz="882" b="1" spc="-35" dirty="0">
                <a:solidFill>
                  <a:srgbClr val="221F1F"/>
                </a:solidFill>
                <a:latin typeface="Century Gothic"/>
                <a:cs typeface="Century Gothic"/>
              </a:rPr>
              <a:t> </a:t>
            </a:r>
            <a:r>
              <a:rPr sz="882" b="1" spc="-128" dirty="0">
                <a:solidFill>
                  <a:srgbClr val="221F1F"/>
                </a:solidFill>
                <a:latin typeface="Century Gothic"/>
                <a:cs typeface="Century Gothic"/>
              </a:rPr>
              <a:t>Experience</a:t>
            </a:r>
            <a:r>
              <a:rPr sz="882" b="1" spc="-35" dirty="0">
                <a:solidFill>
                  <a:srgbClr val="221F1F"/>
                </a:solidFill>
                <a:latin typeface="Century Gothic"/>
                <a:cs typeface="Century Gothic"/>
              </a:rPr>
              <a:t> </a:t>
            </a:r>
            <a:r>
              <a:rPr sz="882" b="1" spc="-22" dirty="0">
                <a:solidFill>
                  <a:srgbClr val="221F1F"/>
                </a:solidFill>
                <a:latin typeface="Century Gothic"/>
                <a:cs typeface="Century Gothic"/>
              </a:rPr>
              <a:t>or </a:t>
            </a:r>
            <a:r>
              <a:rPr sz="882" b="1" spc="-110" dirty="0">
                <a:solidFill>
                  <a:srgbClr val="221F1F"/>
                </a:solidFill>
                <a:latin typeface="Century Gothic"/>
                <a:cs typeface="Century Gothic"/>
              </a:rPr>
              <a:t>Credential</a:t>
            </a:r>
            <a:r>
              <a:rPr sz="882" b="1" spc="-57" dirty="0">
                <a:solidFill>
                  <a:srgbClr val="221F1F"/>
                </a:solidFill>
                <a:latin typeface="Century Gothic"/>
                <a:cs typeface="Century Gothic"/>
              </a:rPr>
              <a:t> </a:t>
            </a:r>
            <a:r>
              <a:rPr sz="882" b="1" spc="-300" dirty="0">
                <a:solidFill>
                  <a:srgbClr val="221F1F"/>
                </a:solidFill>
                <a:latin typeface="Century Gothic"/>
                <a:cs typeface="Century Gothic"/>
              </a:rPr>
              <a:t>—</a:t>
            </a:r>
            <a:r>
              <a:rPr sz="882" b="1" spc="-57" dirty="0">
                <a:solidFill>
                  <a:srgbClr val="221F1F"/>
                </a:solidFill>
                <a:latin typeface="Century Gothic"/>
                <a:cs typeface="Century Gothic"/>
              </a:rPr>
              <a:t> </a:t>
            </a:r>
            <a:r>
              <a:rPr sz="882" spc="-9" dirty="0">
                <a:solidFill>
                  <a:srgbClr val="221F1F"/>
                </a:solidFill>
                <a:latin typeface="Franklin Gothic Medium Cond"/>
                <a:cs typeface="Franklin Gothic Medium Cond"/>
              </a:rPr>
              <a:t>Vocational,</a:t>
            </a:r>
            <a:r>
              <a:rPr sz="882" spc="441" dirty="0">
                <a:solidFill>
                  <a:srgbClr val="221F1F"/>
                </a:solidFill>
                <a:latin typeface="Franklin Gothic Medium Cond"/>
                <a:cs typeface="Franklin Gothic Medium Cond"/>
              </a:rPr>
              <a:t> </a:t>
            </a:r>
            <a:r>
              <a:rPr sz="882" dirty="0">
                <a:solidFill>
                  <a:srgbClr val="221F1F"/>
                </a:solidFill>
                <a:latin typeface="Franklin Gothic Medium Cond"/>
                <a:cs typeface="Franklin Gothic Medium Cond"/>
              </a:rPr>
              <a:t>Postsecondary</a:t>
            </a:r>
            <a:r>
              <a:rPr sz="882" spc="-40" dirty="0">
                <a:solidFill>
                  <a:srgbClr val="221F1F"/>
                </a:solidFill>
                <a:latin typeface="Franklin Gothic Medium Cond"/>
                <a:cs typeface="Franklin Gothic Medium Cond"/>
              </a:rPr>
              <a:t> </a:t>
            </a:r>
            <a:r>
              <a:rPr sz="882" spc="-9" dirty="0">
                <a:solidFill>
                  <a:srgbClr val="221F1F"/>
                </a:solidFill>
                <a:latin typeface="Franklin Gothic Medium Cond"/>
                <a:cs typeface="Franklin Gothic Medium Cond"/>
              </a:rPr>
              <a:t>Creden-</a:t>
            </a:r>
            <a:r>
              <a:rPr sz="882" spc="441" dirty="0">
                <a:solidFill>
                  <a:srgbClr val="221F1F"/>
                </a:solidFill>
                <a:latin typeface="Franklin Gothic Medium Cond"/>
                <a:cs typeface="Franklin Gothic Medium Cond"/>
              </a:rPr>
              <a:t> </a:t>
            </a:r>
            <a:r>
              <a:rPr sz="882" dirty="0">
                <a:solidFill>
                  <a:srgbClr val="221F1F"/>
                </a:solidFill>
                <a:latin typeface="Franklin Gothic Medium Cond"/>
                <a:cs typeface="Franklin Gothic Medium Cond"/>
              </a:rPr>
              <a:t>tial,</a:t>
            </a:r>
            <a:r>
              <a:rPr sz="882" spc="-26" dirty="0">
                <a:solidFill>
                  <a:srgbClr val="221F1F"/>
                </a:solidFill>
                <a:latin typeface="Franklin Gothic Medium Cond"/>
                <a:cs typeface="Franklin Gothic Medium Cond"/>
              </a:rPr>
              <a:t> </a:t>
            </a:r>
            <a:r>
              <a:rPr sz="882" dirty="0">
                <a:solidFill>
                  <a:srgbClr val="221F1F"/>
                </a:solidFill>
                <a:latin typeface="Franklin Gothic Medium Cond"/>
                <a:cs typeface="Franklin Gothic Medium Cond"/>
              </a:rPr>
              <a:t>or</a:t>
            </a:r>
            <a:r>
              <a:rPr sz="882" spc="-26" dirty="0">
                <a:solidFill>
                  <a:srgbClr val="221F1F"/>
                </a:solidFill>
                <a:latin typeface="Franklin Gothic Medium Cond"/>
                <a:cs typeface="Franklin Gothic Medium Cond"/>
              </a:rPr>
              <a:t> </a:t>
            </a:r>
            <a:r>
              <a:rPr sz="882" spc="-9" dirty="0">
                <a:solidFill>
                  <a:srgbClr val="221F1F"/>
                </a:solidFill>
                <a:latin typeface="Franklin Gothic Medium Cond"/>
                <a:cs typeface="Franklin Gothic Medium Cond"/>
              </a:rPr>
              <a:t>On-the-</a:t>
            </a:r>
            <a:r>
              <a:rPr sz="882" spc="-22" dirty="0">
                <a:solidFill>
                  <a:srgbClr val="221F1F"/>
                </a:solidFill>
                <a:latin typeface="Franklin Gothic Medium Cond"/>
                <a:cs typeface="Franklin Gothic Medium Cond"/>
              </a:rPr>
              <a:t>Job</a:t>
            </a:r>
            <a:r>
              <a:rPr sz="882" spc="441" dirty="0">
                <a:solidFill>
                  <a:srgbClr val="221F1F"/>
                </a:solidFill>
                <a:latin typeface="Franklin Gothic Medium Cond"/>
                <a:cs typeface="Franklin Gothic Medium Cond"/>
              </a:rPr>
              <a:t> </a:t>
            </a:r>
            <a:r>
              <a:rPr sz="882" spc="-9" dirty="0">
                <a:solidFill>
                  <a:srgbClr val="221F1F"/>
                </a:solidFill>
                <a:latin typeface="Franklin Gothic Medium Cond"/>
                <a:cs typeface="Franklin Gothic Medium Cond"/>
              </a:rPr>
              <a:t>Training</a:t>
            </a:r>
            <a:endParaRPr sz="882">
              <a:latin typeface="Franklin Gothic Medium Cond"/>
              <a:cs typeface="Franklin Gothic Medium Cond"/>
            </a:endParaRPr>
          </a:p>
        </p:txBody>
      </p:sp>
      <p:sp>
        <p:nvSpPr>
          <p:cNvPr id="4" name="object 4"/>
          <p:cNvSpPr txBox="1"/>
          <p:nvPr/>
        </p:nvSpPr>
        <p:spPr>
          <a:xfrm>
            <a:off x="6209408" y="5963050"/>
            <a:ext cx="965387" cy="408860"/>
          </a:xfrm>
          <a:prstGeom prst="rect">
            <a:avLst/>
          </a:prstGeom>
        </p:spPr>
        <p:txBody>
          <a:bodyPr vert="horz" wrap="square" lIns="0" tIns="11206" rIns="0" bIns="0" rtlCol="0">
            <a:spAutoFit/>
          </a:bodyPr>
          <a:lstStyle/>
          <a:p>
            <a:pPr algn="ctr">
              <a:lnSpc>
                <a:spcPts val="1015"/>
              </a:lnSpc>
              <a:spcBef>
                <a:spcPts val="88"/>
              </a:spcBef>
            </a:pPr>
            <a:r>
              <a:rPr sz="882" b="1" spc="-79" dirty="0">
                <a:solidFill>
                  <a:srgbClr val="221F1F"/>
                </a:solidFill>
                <a:latin typeface="Century Gothic"/>
                <a:cs typeface="Century Gothic"/>
              </a:rPr>
              <a:t>Significant</a:t>
            </a:r>
            <a:r>
              <a:rPr sz="882" b="1" spc="-22" dirty="0">
                <a:solidFill>
                  <a:srgbClr val="221F1F"/>
                </a:solidFill>
                <a:latin typeface="Century Gothic"/>
                <a:cs typeface="Century Gothic"/>
              </a:rPr>
              <a:t> </a:t>
            </a:r>
            <a:r>
              <a:rPr sz="882" b="1" spc="-106" dirty="0">
                <a:solidFill>
                  <a:srgbClr val="221F1F"/>
                </a:solidFill>
                <a:latin typeface="Century Gothic"/>
                <a:cs typeface="Century Gothic"/>
              </a:rPr>
              <a:t>Experience</a:t>
            </a:r>
            <a:endParaRPr sz="882">
              <a:latin typeface="Century Gothic"/>
              <a:cs typeface="Century Gothic"/>
            </a:endParaRPr>
          </a:p>
          <a:p>
            <a:pPr marL="62756" marR="56593" algn="ctr">
              <a:lnSpc>
                <a:spcPts val="971"/>
              </a:lnSpc>
              <a:spcBef>
                <a:spcPts val="62"/>
              </a:spcBef>
            </a:pPr>
            <a:r>
              <a:rPr sz="882" b="1" spc="-300" dirty="0">
                <a:solidFill>
                  <a:srgbClr val="221F1F"/>
                </a:solidFill>
                <a:latin typeface="Century Gothic"/>
                <a:cs typeface="Century Gothic"/>
              </a:rPr>
              <a:t>—</a:t>
            </a:r>
            <a:r>
              <a:rPr sz="882" b="1" spc="-75" dirty="0">
                <a:solidFill>
                  <a:srgbClr val="221F1F"/>
                </a:solidFill>
                <a:latin typeface="Century Gothic"/>
                <a:cs typeface="Century Gothic"/>
              </a:rPr>
              <a:t> </a:t>
            </a:r>
            <a:r>
              <a:rPr sz="882" spc="-9" dirty="0">
                <a:solidFill>
                  <a:srgbClr val="221F1F"/>
                </a:solidFill>
                <a:latin typeface="Franklin Gothic Medium Cond"/>
                <a:cs typeface="Franklin Gothic Medium Cond"/>
              </a:rPr>
              <a:t>Bachelor’s</a:t>
            </a:r>
            <a:r>
              <a:rPr sz="882" spc="18" dirty="0">
                <a:solidFill>
                  <a:srgbClr val="221F1F"/>
                </a:solidFill>
                <a:latin typeface="Franklin Gothic Medium Cond"/>
                <a:cs typeface="Franklin Gothic Medium Cond"/>
              </a:rPr>
              <a:t> </a:t>
            </a:r>
            <a:r>
              <a:rPr sz="882" spc="-9" dirty="0">
                <a:solidFill>
                  <a:srgbClr val="221F1F"/>
                </a:solidFill>
                <a:latin typeface="Franklin Gothic Medium Cond"/>
                <a:cs typeface="Franklin Gothic Medium Cond"/>
              </a:rPr>
              <a:t>Degree</a:t>
            </a:r>
            <a:r>
              <a:rPr sz="882" spc="441" dirty="0">
                <a:solidFill>
                  <a:srgbClr val="221F1F"/>
                </a:solidFill>
                <a:latin typeface="Franklin Gothic Medium Cond"/>
                <a:cs typeface="Franklin Gothic Medium Cond"/>
              </a:rPr>
              <a:t> </a:t>
            </a:r>
            <a:r>
              <a:rPr sz="882" dirty="0">
                <a:solidFill>
                  <a:srgbClr val="221F1F"/>
                </a:solidFill>
                <a:latin typeface="Franklin Gothic Medium Cond"/>
                <a:cs typeface="Franklin Gothic Medium Cond"/>
              </a:rPr>
              <a:t>or</a:t>
            </a:r>
            <a:r>
              <a:rPr sz="882" spc="-22" dirty="0">
                <a:solidFill>
                  <a:srgbClr val="221F1F"/>
                </a:solidFill>
                <a:latin typeface="Franklin Gothic Medium Cond"/>
                <a:cs typeface="Franklin Gothic Medium Cond"/>
              </a:rPr>
              <a:t> </a:t>
            </a:r>
            <a:r>
              <a:rPr sz="882" spc="-9" dirty="0">
                <a:solidFill>
                  <a:srgbClr val="221F1F"/>
                </a:solidFill>
                <a:latin typeface="Franklin Gothic Medium Cond"/>
                <a:cs typeface="Franklin Gothic Medium Cond"/>
              </a:rPr>
              <a:t>Higher</a:t>
            </a:r>
            <a:endParaRPr sz="882">
              <a:latin typeface="Franklin Gothic Medium Cond"/>
              <a:cs typeface="Franklin Gothic Medium Cond"/>
            </a:endParaRPr>
          </a:p>
        </p:txBody>
      </p:sp>
      <p:sp>
        <p:nvSpPr>
          <p:cNvPr id="5" name="object 5"/>
          <p:cNvSpPr txBox="1"/>
          <p:nvPr/>
        </p:nvSpPr>
        <p:spPr>
          <a:xfrm>
            <a:off x="7707971" y="5963049"/>
            <a:ext cx="763681" cy="409614"/>
          </a:xfrm>
          <a:prstGeom prst="rect">
            <a:avLst/>
          </a:prstGeom>
        </p:spPr>
        <p:txBody>
          <a:bodyPr vert="horz" wrap="square" lIns="0" tIns="24653" rIns="0" bIns="0" rtlCol="0">
            <a:spAutoFit/>
          </a:bodyPr>
          <a:lstStyle/>
          <a:p>
            <a:pPr marL="11206" marR="4483" algn="ctr">
              <a:lnSpc>
                <a:spcPts val="971"/>
              </a:lnSpc>
              <a:spcBef>
                <a:spcPts val="194"/>
              </a:spcBef>
            </a:pPr>
            <a:r>
              <a:rPr sz="882" b="1" spc="-106" dirty="0">
                <a:solidFill>
                  <a:srgbClr val="221F1F"/>
                </a:solidFill>
                <a:latin typeface="Century Gothic"/>
                <a:cs typeface="Century Gothic"/>
              </a:rPr>
              <a:t>Highly</a:t>
            </a:r>
            <a:r>
              <a:rPr sz="882" b="1" spc="-53" dirty="0">
                <a:solidFill>
                  <a:srgbClr val="221F1F"/>
                </a:solidFill>
                <a:latin typeface="Century Gothic"/>
                <a:cs typeface="Century Gothic"/>
              </a:rPr>
              <a:t> </a:t>
            </a:r>
            <a:r>
              <a:rPr sz="882" b="1" spc="-79" dirty="0">
                <a:solidFill>
                  <a:srgbClr val="221F1F"/>
                </a:solidFill>
                <a:latin typeface="Century Gothic"/>
                <a:cs typeface="Century Gothic"/>
              </a:rPr>
              <a:t>Significant</a:t>
            </a:r>
            <a:r>
              <a:rPr sz="882" b="1" spc="441" dirty="0">
                <a:solidFill>
                  <a:srgbClr val="221F1F"/>
                </a:solidFill>
                <a:latin typeface="Century Gothic"/>
                <a:cs typeface="Century Gothic"/>
              </a:rPr>
              <a:t> </a:t>
            </a:r>
            <a:r>
              <a:rPr sz="882" b="1" spc="-128" dirty="0">
                <a:solidFill>
                  <a:srgbClr val="221F1F"/>
                </a:solidFill>
                <a:latin typeface="Century Gothic"/>
                <a:cs typeface="Century Gothic"/>
              </a:rPr>
              <a:t>Experience</a:t>
            </a:r>
            <a:r>
              <a:rPr sz="882" b="1" spc="-9" dirty="0">
                <a:solidFill>
                  <a:srgbClr val="221F1F"/>
                </a:solidFill>
                <a:latin typeface="Century Gothic"/>
                <a:cs typeface="Century Gothic"/>
              </a:rPr>
              <a:t> </a:t>
            </a:r>
            <a:r>
              <a:rPr sz="882" b="1" spc="-344" dirty="0">
                <a:solidFill>
                  <a:srgbClr val="221F1F"/>
                </a:solidFill>
                <a:latin typeface="Century Gothic"/>
                <a:cs typeface="Century Gothic"/>
              </a:rPr>
              <a:t>—</a:t>
            </a:r>
            <a:r>
              <a:rPr sz="882" b="1" spc="-9" dirty="0">
                <a:solidFill>
                  <a:srgbClr val="221F1F"/>
                </a:solidFill>
                <a:latin typeface="Century Gothic"/>
                <a:cs typeface="Century Gothic"/>
              </a:rPr>
              <a:t> </a:t>
            </a:r>
            <a:r>
              <a:rPr sz="882" spc="-9" dirty="0">
                <a:solidFill>
                  <a:srgbClr val="221F1F"/>
                </a:solidFill>
                <a:latin typeface="Franklin Gothic Medium Cond"/>
                <a:cs typeface="Franklin Gothic Medium Cond"/>
              </a:rPr>
              <a:t>Advanced</a:t>
            </a:r>
            <a:r>
              <a:rPr sz="882" spc="4" dirty="0">
                <a:solidFill>
                  <a:srgbClr val="221F1F"/>
                </a:solidFill>
                <a:latin typeface="Franklin Gothic Medium Cond"/>
                <a:cs typeface="Franklin Gothic Medium Cond"/>
              </a:rPr>
              <a:t> </a:t>
            </a:r>
            <a:r>
              <a:rPr sz="882" spc="-9" dirty="0">
                <a:solidFill>
                  <a:srgbClr val="221F1F"/>
                </a:solidFill>
                <a:latin typeface="Franklin Gothic Medium Cond"/>
                <a:cs typeface="Franklin Gothic Medium Cond"/>
              </a:rPr>
              <a:t>Degree</a:t>
            </a:r>
            <a:endParaRPr sz="882">
              <a:latin typeface="Franklin Gothic Medium Cond"/>
              <a:cs typeface="Franklin Gothic Medium Cond"/>
            </a:endParaRPr>
          </a:p>
        </p:txBody>
      </p:sp>
      <p:sp>
        <p:nvSpPr>
          <p:cNvPr id="6" name="object 6"/>
          <p:cNvSpPr txBox="1"/>
          <p:nvPr/>
        </p:nvSpPr>
        <p:spPr>
          <a:xfrm>
            <a:off x="3784119" y="5963049"/>
            <a:ext cx="1623732" cy="409614"/>
          </a:xfrm>
          <a:prstGeom prst="rect">
            <a:avLst/>
          </a:prstGeom>
        </p:spPr>
        <p:txBody>
          <a:bodyPr vert="horz" wrap="square" lIns="0" tIns="24653" rIns="0" bIns="0" rtlCol="0">
            <a:spAutoFit/>
          </a:bodyPr>
          <a:lstStyle/>
          <a:p>
            <a:pPr marL="11206" marR="4483" algn="ctr">
              <a:lnSpc>
                <a:spcPts val="971"/>
              </a:lnSpc>
              <a:spcBef>
                <a:spcPts val="194"/>
              </a:spcBef>
            </a:pPr>
            <a:r>
              <a:rPr sz="882" b="1" spc="-132" dirty="0">
                <a:solidFill>
                  <a:srgbClr val="221F1F"/>
                </a:solidFill>
                <a:latin typeface="Century Gothic"/>
                <a:cs typeface="Century Gothic"/>
              </a:rPr>
              <a:t>Moderate</a:t>
            </a:r>
            <a:r>
              <a:rPr sz="882" b="1" spc="-22" dirty="0">
                <a:solidFill>
                  <a:srgbClr val="221F1F"/>
                </a:solidFill>
                <a:latin typeface="Century Gothic"/>
                <a:cs typeface="Century Gothic"/>
              </a:rPr>
              <a:t> </a:t>
            </a:r>
            <a:r>
              <a:rPr sz="882" b="1" spc="-128" dirty="0">
                <a:solidFill>
                  <a:srgbClr val="221F1F"/>
                </a:solidFill>
                <a:latin typeface="Century Gothic"/>
                <a:cs typeface="Century Gothic"/>
              </a:rPr>
              <a:t>Experience</a:t>
            </a:r>
            <a:r>
              <a:rPr sz="882" b="1" spc="-18" dirty="0">
                <a:solidFill>
                  <a:srgbClr val="221F1F"/>
                </a:solidFill>
                <a:latin typeface="Century Gothic"/>
                <a:cs typeface="Century Gothic"/>
              </a:rPr>
              <a:t> </a:t>
            </a:r>
            <a:r>
              <a:rPr sz="882" b="1" spc="-344" dirty="0">
                <a:solidFill>
                  <a:srgbClr val="221F1F"/>
                </a:solidFill>
                <a:latin typeface="Century Gothic"/>
                <a:cs typeface="Century Gothic"/>
              </a:rPr>
              <a:t>—</a:t>
            </a:r>
            <a:r>
              <a:rPr sz="882" b="1" spc="441" dirty="0">
                <a:solidFill>
                  <a:srgbClr val="221F1F"/>
                </a:solidFill>
                <a:latin typeface="Century Gothic"/>
                <a:cs typeface="Century Gothic"/>
              </a:rPr>
              <a:t> </a:t>
            </a:r>
            <a:r>
              <a:rPr sz="882" dirty="0">
                <a:solidFill>
                  <a:srgbClr val="221F1F"/>
                </a:solidFill>
                <a:latin typeface="Franklin Gothic Medium Cond"/>
                <a:cs typeface="Franklin Gothic Medium Cond"/>
              </a:rPr>
              <a:t>Postsecondary</a:t>
            </a:r>
            <a:r>
              <a:rPr sz="882" spc="-26" dirty="0">
                <a:solidFill>
                  <a:srgbClr val="221F1F"/>
                </a:solidFill>
                <a:latin typeface="Franklin Gothic Medium Cond"/>
                <a:cs typeface="Franklin Gothic Medium Cond"/>
              </a:rPr>
              <a:t> </a:t>
            </a:r>
            <a:r>
              <a:rPr sz="882" dirty="0">
                <a:solidFill>
                  <a:srgbClr val="221F1F"/>
                </a:solidFill>
                <a:latin typeface="Franklin Gothic Medium Cond"/>
                <a:cs typeface="Franklin Gothic Medium Cond"/>
              </a:rPr>
              <a:t>Credential</a:t>
            </a:r>
            <a:r>
              <a:rPr sz="882" spc="-26" dirty="0">
                <a:solidFill>
                  <a:srgbClr val="221F1F"/>
                </a:solidFill>
                <a:latin typeface="Franklin Gothic Medium Cond"/>
                <a:cs typeface="Franklin Gothic Medium Cond"/>
              </a:rPr>
              <a:t> </a:t>
            </a:r>
            <a:r>
              <a:rPr sz="882" dirty="0">
                <a:solidFill>
                  <a:srgbClr val="221F1F"/>
                </a:solidFill>
                <a:latin typeface="Franklin Gothic Medium Cond"/>
                <a:cs typeface="Franklin Gothic Medium Cond"/>
              </a:rPr>
              <a:t>&amp;</a:t>
            </a:r>
            <a:r>
              <a:rPr sz="882" spc="-26" dirty="0">
                <a:solidFill>
                  <a:srgbClr val="221F1F"/>
                </a:solidFill>
                <a:latin typeface="Franklin Gothic Medium Cond"/>
                <a:cs typeface="Franklin Gothic Medium Cond"/>
              </a:rPr>
              <a:t> </a:t>
            </a:r>
            <a:r>
              <a:rPr sz="882" spc="-9" dirty="0">
                <a:solidFill>
                  <a:srgbClr val="221F1F"/>
                </a:solidFill>
                <a:latin typeface="Franklin Gothic Medium Cond"/>
                <a:cs typeface="Franklin Gothic Medium Cond"/>
              </a:rPr>
              <a:t>On-the-</a:t>
            </a:r>
            <a:r>
              <a:rPr sz="882" spc="-22" dirty="0">
                <a:solidFill>
                  <a:srgbClr val="221F1F"/>
                </a:solidFill>
                <a:latin typeface="Franklin Gothic Medium Cond"/>
                <a:cs typeface="Franklin Gothic Medium Cond"/>
              </a:rPr>
              <a:t>Job</a:t>
            </a:r>
            <a:r>
              <a:rPr sz="882" spc="441" dirty="0">
                <a:solidFill>
                  <a:srgbClr val="221F1F"/>
                </a:solidFill>
                <a:latin typeface="Franklin Gothic Medium Cond"/>
                <a:cs typeface="Franklin Gothic Medium Cond"/>
              </a:rPr>
              <a:t> </a:t>
            </a:r>
            <a:r>
              <a:rPr sz="882" spc="-9" dirty="0">
                <a:solidFill>
                  <a:srgbClr val="221F1F"/>
                </a:solidFill>
                <a:latin typeface="Franklin Gothic Medium Cond"/>
                <a:cs typeface="Franklin Gothic Medium Cond"/>
              </a:rPr>
              <a:t>Training</a:t>
            </a:r>
            <a:r>
              <a:rPr sz="882" spc="-26" dirty="0">
                <a:solidFill>
                  <a:srgbClr val="221F1F"/>
                </a:solidFill>
                <a:latin typeface="Franklin Gothic Medium Cond"/>
                <a:cs typeface="Franklin Gothic Medium Cond"/>
              </a:rPr>
              <a:t> </a:t>
            </a:r>
            <a:r>
              <a:rPr sz="882" dirty="0">
                <a:solidFill>
                  <a:srgbClr val="221F1F"/>
                </a:solidFill>
                <a:latin typeface="Franklin Gothic Medium Cond"/>
                <a:cs typeface="Franklin Gothic Medium Cond"/>
              </a:rPr>
              <a:t>or</a:t>
            </a:r>
            <a:r>
              <a:rPr sz="882" spc="-22" dirty="0">
                <a:solidFill>
                  <a:srgbClr val="221F1F"/>
                </a:solidFill>
                <a:latin typeface="Franklin Gothic Medium Cond"/>
                <a:cs typeface="Franklin Gothic Medium Cond"/>
              </a:rPr>
              <a:t> </a:t>
            </a:r>
            <a:r>
              <a:rPr sz="882" dirty="0">
                <a:solidFill>
                  <a:srgbClr val="221F1F"/>
                </a:solidFill>
                <a:latin typeface="Franklin Gothic Medium Cond"/>
                <a:cs typeface="Franklin Gothic Medium Cond"/>
              </a:rPr>
              <a:t>Associate</a:t>
            </a:r>
            <a:r>
              <a:rPr sz="882" spc="-26" dirty="0">
                <a:solidFill>
                  <a:srgbClr val="221F1F"/>
                </a:solidFill>
                <a:latin typeface="Franklin Gothic Medium Cond"/>
                <a:cs typeface="Franklin Gothic Medium Cond"/>
              </a:rPr>
              <a:t> </a:t>
            </a:r>
            <a:r>
              <a:rPr sz="882" spc="-9" dirty="0">
                <a:solidFill>
                  <a:srgbClr val="221F1F"/>
                </a:solidFill>
                <a:latin typeface="Franklin Gothic Medium Cond"/>
                <a:cs typeface="Franklin Gothic Medium Cond"/>
              </a:rPr>
              <a:t>Degree</a:t>
            </a:r>
            <a:endParaRPr sz="882">
              <a:latin typeface="Franklin Gothic Medium Cond"/>
              <a:cs typeface="Franklin Gothic Medium Cond"/>
            </a:endParaRPr>
          </a:p>
        </p:txBody>
      </p:sp>
      <p:grpSp>
        <p:nvGrpSpPr>
          <p:cNvPr id="7" name="object 7"/>
          <p:cNvGrpSpPr/>
          <p:nvPr/>
        </p:nvGrpSpPr>
        <p:grpSpPr>
          <a:xfrm>
            <a:off x="531801" y="1251858"/>
            <a:ext cx="8088406" cy="4650441"/>
            <a:chOff x="450308" y="1418772"/>
            <a:chExt cx="9166860" cy="5270500"/>
          </a:xfrm>
        </p:grpSpPr>
        <p:sp>
          <p:nvSpPr>
            <p:cNvPr id="8" name="object 8"/>
            <p:cNvSpPr/>
            <p:nvPr/>
          </p:nvSpPr>
          <p:spPr>
            <a:xfrm>
              <a:off x="1648998" y="1754746"/>
              <a:ext cx="377825" cy="0"/>
            </a:xfrm>
            <a:custGeom>
              <a:avLst/>
              <a:gdLst/>
              <a:ahLst/>
              <a:cxnLst/>
              <a:rect l="l" t="t" r="r" b="b"/>
              <a:pathLst>
                <a:path w="377825">
                  <a:moveTo>
                    <a:pt x="0" y="0"/>
                  </a:moveTo>
                  <a:lnTo>
                    <a:pt x="377329" y="0"/>
                  </a:lnTo>
                </a:path>
              </a:pathLst>
            </a:custGeom>
            <a:ln w="25400">
              <a:solidFill>
                <a:srgbClr val="221F1F"/>
              </a:solidFill>
            </a:ln>
          </p:spPr>
          <p:txBody>
            <a:bodyPr wrap="square" lIns="0" tIns="0" rIns="0" bIns="0" rtlCol="0"/>
            <a:lstStyle/>
            <a:p>
              <a:endParaRPr sz="1588"/>
            </a:p>
          </p:txBody>
        </p:sp>
        <p:pic>
          <p:nvPicPr>
            <p:cNvPr id="9" name="object 9"/>
            <p:cNvPicPr/>
            <p:nvPr/>
          </p:nvPicPr>
          <p:blipFill>
            <a:blip r:embed="rId3" cstate="print"/>
            <a:stretch>
              <a:fillRect/>
            </a:stretch>
          </p:blipFill>
          <p:spPr>
            <a:xfrm>
              <a:off x="1975735" y="1711689"/>
              <a:ext cx="79629" cy="86118"/>
            </a:xfrm>
            <a:prstGeom prst="rect">
              <a:avLst/>
            </a:prstGeom>
          </p:spPr>
        </p:pic>
        <p:sp>
          <p:nvSpPr>
            <p:cNvPr id="10" name="object 10"/>
            <p:cNvSpPr/>
            <p:nvPr/>
          </p:nvSpPr>
          <p:spPr>
            <a:xfrm>
              <a:off x="1847223" y="2718723"/>
              <a:ext cx="179705" cy="0"/>
            </a:xfrm>
            <a:custGeom>
              <a:avLst/>
              <a:gdLst/>
              <a:ahLst/>
              <a:cxnLst/>
              <a:rect l="l" t="t" r="r" b="b"/>
              <a:pathLst>
                <a:path w="179705">
                  <a:moveTo>
                    <a:pt x="0" y="0"/>
                  </a:moveTo>
                  <a:lnTo>
                    <a:pt x="179108" y="0"/>
                  </a:lnTo>
                </a:path>
              </a:pathLst>
            </a:custGeom>
            <a:ln w="25400">
              <a:solidFill>
                <a:srgbClr val="221F1F"/>
              </a:solidFill>
            </a:ln>
          </p:spPr>
          <p:txBody>
            <a:bodyPr wrap="square" lIns="0" tIns="0" rIns="0" bIns="0" rtlCol="0"/>
            <a:lstStyle/>
            <a:p>
              <a:endParaRPr sz="1588"/>
            </a:p>
          </p:txBody>
        </p:sp>
        <p:sp>
          <p:nvSpPr>
            <p:cNvPr id="11" name="object 11"/>
            <p:cNvSpPr/>
            <p:nvPr/>
          </p:nvSpPr>
          <p:spPr>
            <a:xfrm>
              <a:off x="1975735" y="2675665"/>
              <a:ext cx="80010" cy="86360"/>
            </a:xfrm>
            <a:custGeom>
              <a:avLst/>
              <a:gdLst/>
              <a:ahLst/>
              <a:cxnLst/>
              <a:rect l="l" t="t" r="r" b="b"/>
              <a:pathLst>
                <a:path w="80010" h="86360">
                  <a:moveTo>
                    <a:pt x="36563" y="0"/>
                  </a:moveTo>
                  <a:lnTo>
                    <a:pt x="0" y="0"/>
                  </a:lnTo>
                  <a:lnTo>
                    <a:pt x="43091" y="43053"/>
                  </a:lnTo>
                  <a:lnTo>
                    <a:pt x="0" y="86118"/>
                  </a:lnTo>
                  <a:lnTo>
                    <a:pt x="36563" y="86118"/>
                  </a:lnTo>
                  <a:lnTo>
                    <a:pt x="79629" y="43053"/>
                  </a:lnTo>
                  <a:lnTo>
                    <a:pt x="36563" y="0"/>
                  </a:lnTo>
                  <a:close/>
                </a:path>
              </a:pathLst>
            </a:custGeom>
            <a:solidFill>
              <a:srgbClr val="221F1F"/>
            </a:solidFill>
          </p:spPr>
          <p:txBody>
            <a:bodyPr wrap="square" lIns="0" tIns="0" rIns="0" bIns="0" rtlCol="0"/>
            <a:lstStyle/>
            <a:p>
              <a:endParaRPr sz="1588"/>
            </a:p>
          </p:txBody>
        </p:sp>
        <p:sp>
          <p:nvSpPr>
            <p:cNvPr id="12" name="object 12"/>
            <p:cNvSpPr/>
            <p:nvPr/>
          </p:nvSpPr>
          <p:spPr>
            <a:xfrm>
              <a:off x="3253181" y="2718024"/>
              <a:ext cx="210185" cy="0"/>
            </a:xfrm>
            <a:custGeom>
              <a:avLst/>
              <a:gdLst/>
              <a:ahLst/>
              <a:cxnLst/>
              <a:rect l="l" t="t" r="r" b="b"/>
              <a:pathLst>
                <a:path w="210185">
                  <a:moveTo>
                    <a:pt x="0" y="0"/>
                  </a:moveTo>
                  <a:lnTo>
                    <a:pt x="209880" y="0"/>
                  </a:lnTo>
                </a:path>
              </a:pathLst>
            </a:custGeom>
            <a:ln w="25400">
              <a:solidFill>
                <a:srgbClr val="221F1F"/>
              </a:solidFill>
            </a:ln>
          </p:spPr>
          <p:txBody>
            <a:bodyPr wrap="square" lIns="0" tIns="0" rIns="0" bIns="0" rtlCol="0"/>
            <a:lstStyle/>
            <a:p>
              <a:endParaRPr sz="1588"/>
            </a:p>
          </p:txBody>
        </p:sp>
        <p:sp>
          <p:nvSpPr>
            <p:cNvPr id="13" name="object 13"/>
            <p:cNvSpPr/>
            <p:nvPr/>
          </p:nvSpPr>
          <p:spPr>
            <a:xfrm>
              <a:off x="1647135" y="3156671"/>
              <a:ext cx="208279" cy="0"/>
            </a:xfrm>
            <a:custGeom>
              <a:avLst/>
              <a:gdLst/>
              <a:ahLst/>
              <a:cxnLst/>
              <a:rect l="l" t="t" r="r" b="b"/>
              <a:pathLst>
                <a:path w="208280">
                  <a:moveTo>
                    <a:pt x="0" y="0"/>
                  </a:moveTo>
                  <a:lnTo>
                    <a:pt x="208140" y="0"/>
                  </a:lnTo>
                </a:path>
              </a:pathLst>
            </a:custGeom>
            <a:ln w="25400">
              <a:solidFill>
                <a:srgbClr val="221F1F"/>
              </a:solidFill>
            </a:ln>
          </p:spPr>
          <p:txBody>
            <a:bodyPr wrap="square" lIns="0" tIns="0" rIns="0" bIns="0" rtlCol="0"/>
            <a:lstStyle/>
            <a:p>
              <a:endParaRPr sz="1588"/>
            </a:p>
          </p:txBody>
        </p:sp>
        <p:sp>
          <p:nvSpPr>
            <p:cNvPr id="14" name="object 14"/>
            <p:cNvSpPr/>
            <p:nvPr/>
          </p:nvSpPr>
          <p:spPr>
            <a:xfrm>
              <a:off x="1847223" y="3668030"/>
              <a:ext cx="179705" cy="0"/>
            </a:xfrm>
            <a:custGeom>
              <a:avLst/>
              <a:gdLst/>
              <a:ahLst/>
              <a:cxnLst/>
              <a:rect l="l" t="t" r="r" b="b"/>
              <a:pathLst>
                <a:path w="179705">
                  <a:moveTo>
                    <a:pt x="0" y="0"/>
                  </a:moveTo>
                  <a:lnTo>
                    <a:pt x="179108" y="0"/>
                  </a:lnTo>
                </a:path>
              </a:pathLst>
            </a:custGeom>
            <a:ln w="25400">
              <a:solidFill>
                <a:srgbClr val="221F1F"/>
              </a:solidFill>
            </a:ln>
          </p:spPr>
          <p:txBody>
            <a:bodyPr wrap="square" lIns="0" tIns="0" rIns="0" bIns="0" rtlCol="0"/>
            <a:lstStyle/>
            <a:p>
              <a:endParaRPr sz="1588"/>
            </a:p>
          </p:txBody>
        </p:sp>
        <p:sp>
          <p:nvSpPr>
            <p:cNvPr id="15" name="object 15"/>
            <p:cNvSpPr/>
            <p:nvPr/>
          </p:nvSpPr>
          <p:spPr>
            <a:xfrm>
              <a:off x="1975735" y="3624972"/>
              <a:ext cx="80010" cy="86360"/>
            </a:xfrm>
            <a:custGeom>
              <a:avLst/>
              <a:gdLst/>
              <a:ahLst/>
              <a:cxnLst/>
              <a:rect l="l" t="t" r="r" b="b"/>
              <a:pathLst>
                <a:path w="80010" h="86360">
                  <a:moveTo>
                    <a:pt x="36563" y="0"/>
                  </a:moveTo>
                  <a:lnTo>
                    <a:pt x="0" y="0"/>
                  </a:lnTo>
                  <a:lnTo>
                    <a:pt x="43091" y="43053"/>
                  </a:lnTo>
                  <a:lnTo>
                    <a:pt x="0" y="86118"/>
                  </a:lnTo>
                  <a:lnTo>
                    <a:pt x="36563" y="86118"/>
                  </a:lnTo>
                  <a:lnTo>
                    <a:pt x="79629" y="43053"/>
                  </a:lnTo>
                  <a:lnTo>
                    <a:pt x="36563" y="0"/>
                  </a:lnTo>
                  <a:close/>
                </a:path>
              </a:pathLst>
            </a:custGeom>
            <a:solidFill>
              <a:srgbClr val="221F1F"/>
            </a:solidFill>
          </p:spPr>
          <p:txBody>
            <a:bodyPr wrap="square" lIns="0" tIns="0" rIns="0" bIns="0" rtlCol="0"/>
            <a:lstStyle/>
            <a:p>
              <a:endParaRPr sz="1588"/>
            </a:p>
          </p:txBody>
        </p:sp>
        <p:sp>
          <p:nvSpPr>
            <p:cNvPr id="16" name="object 16"/>
            <p:cNvSpPr/>
            <p:nvPr/>
          </p:nvSpPr>
          <p:spPr>
            <a:xfrm>
              <a:off x="3252673" y="3668030"/>
              <a:ext cx="96520" cy="0"/>
            </a:xfrm>
            <a:custGeom>
              <a:avLst/>
              <a:gdLst/>
              <a:ahLst/>
              <a:cxnLst/>
              <a:rect l="l" t="t" r="r" b="b"/>
              <a:pathLst>
                <a:path w="96520">
                  <a:moveTo>
                    <a:pt x="0" y="0"/>
                  </a:moveTo>
                  <a:lnTo>
                    <a:pt x="96316" y="0"/>
                  </a:lnTo>
                </a:path>
              </a:pathLst>
            </a:custGeom>
            <a:ln w="25400">
              <a:solidFill>
                <a:srgbClr val="221F1F"/>
              </a:solidFill>
            </a:ln>
          </p:spPr>
          <p:txBody>
            <a:bodyPr wrap="square" lIns="0" tIns="0" rIns="0" bIns="0" rtlCol="0"/>
            <a:lstStyle/>
            <a:p>
              <a:endParaRPr sz="1588"/>
            </a:p>
          </p:txBody>
        </p:sp>
        <p:sp>
          <p:nvSpPr>
            <p:cNvPr id="17" name="object 17"/>
            <p:cNvSpPr/>
            <p:nvPr/>
          </p:nvSpPr>
          <p:spPr>
            <a:xfrm>
              <a:off x="3246386" y="4501031"/>
              <a:ext cx="96520" cy="0"/>
            </a:xfrm>
            <a:custGeom>
              <a:avLst/>
              <a:gdLst/>
              <a:ahLst/>
              <a:cxnLst/>
              <a:rect l="l" t="t" r="r" b="b"/>
              <a:pathLst>
                <a:path w="96520">
                  <a:moveTo>
                    <a:pt x="0" y="0"/>
                  </a:moveTo>
                  <a:lnTo>
                    <a:pt x="96316" y="0"/>
                  </a:lnTo>
                </a:path>
              </a:pathLst>
            </a:custGeom>
            <a:ln w="25400">
              <a:solidFill>
                <a:srgbClr val="221F1F"/>
              </a:solidFill>
            </a:ln>
          </p:spPr>
          <p:txBody>
            <a:bodyPr wrap="square" lIns="0" tIns="0" rIns="0" bIns="0" rtlCol="0"/>
            <a:lstStyle/>
            <a:p>
              <a:endParaRPr sz="1588"/>
            </a:p>
          </p:txBody>
        </p:sp>
        <p:sp>
          <p:nvSpPr>
            <p:cNvPr id="18" name="object 18"/>
            <p:cNvSpPr/>
            <p:nvPr/>
          </p:nvSpPr>
          <p:spPr>
            <a:xfrm>
              <a:off x="3245862" y="5370705"/>
              <a:ext cx="1007110" cy="0"/>
            </a:xfrm>
            <a:custGeom>
              <a:avLst/>
              <a:gdLst/>
              <a:ahLst/>
              <a:cxnLst/>
              <a:rect l="l" t="t" r="r" b="b"/>
              <a:pathLst>
                <a:path w="1007110">
                  <a:moveTo>
                    <a:pt x="0" y="0"/>
                  </a:moveTo>
                  <a:lnTo>
                    <a:pt x="1006843" y="0"/>
                  </a:lnTo>
                </a:path>
              </a:pathLst>
            </a:custGeom>
            <a:ln w="25400">
              <a:solidFill>
                <a:srgbClr val="221F1F"/>
              </a:solidFill>
            </a:ln>
          </p:spPr>
          <p:txBody>
            <a:bodyPr wrap="square" lIns="0" tIns="0" rIns="0" bIns="0" rtlCol="0"/>
            <a:lstStyle/>
            <a:p>
              <a:endParaRPr sz="1588"/>
            </a:p>
          </p:txBody>
        </p:sp>
        <p:sp>
          <p:nvSpPr>
            <p:cNvPr id="19" name="object 19"/>
            <p:cNvSpPr/>
            <p:nvPr/>
          </p:nvSpPr>
          <p:spPr>
            <a:xfrm>
              <a:off x="3439601" y="3450902"/>
              <a:ext cx="179705" cy="0"/>
            </a:xfrm>
            <a:custGeom>
              <a:avLst/>
              <a:gdLst/>
              <a:ahLst/>
              <a:cxnLst/>
              <a:rect l="l" t="t" r="r" b="b"/>
              <a:pathLst>
                <a:path w="179704">
                  <a:moveTo>
                    <a:pt x="0" y="0"/>
                  </a:moveTo>
                  <a:lnTo>
                    <a:pt x="179108" y="0"/>
                  </a:lnTo>
                </a:path>
              </a:pathLst>
            </a:custGeom>
            <a:ln w="25400">
              <a:solidFill>
                <a:srgbClr val="221F1F"/>
              </a:solidFill>
            </a:ln>
          </p:spPr>
          <p:txBody>
            <a:bodyPr wrap="square" lIns="0" tIns="0" rIns="0" bIns="0" rtlCol="0"/>
            <a:lstStyle/>
            <a:p>
              <a:endParaRPr sz="1588"/>
            </a:p>
          </p:txBody>
        </p:sp>
        <p:sp>
          <p:nvSpPr>
            <p:cNvPr id="20" name="object 20"/>
            <p:cNvSpPr/>
            <p:nvPr/>
          </p:nvSpPr>
          <p:spPr>
            <a:xfrm>
              <a:off x="3568113" y="3407844"/>
              <a:ext cx="80010" cy="86360"/>
            </a:xfrm>
            <a:custGeom>
              <a:avLst/>
              <a:gdLst/>
              <a:ahLst/>
              <a:cxnLst/>
              <a:rect l="l" t="t" r="r" b="b"/>
              <a:pathLst>
                <a:path w="80010" h="86360">
                  <a:moveTo>
                    <a:pt x="36563" y="0"/>
                  </a:moveTo>
                  <a:lnTo>
                    <a:pt x="0" y="0"/>
                  </a:lnTo>
                  <a:lnTo>
                    <a:pt x="43091" y="43053"/>
                  </a:lnTo>
                  <a:lnTo>
                    <a:pt x="0" y="86118"/>
                  </a:lnTo>
                  <a:lnTo>
                    <a:pt x="36563" y="86118"/>
                  </a:lnTo>
                  <a:lnTo>
                    <a:pt x="79629" y="43053"/>
                  </a:lnTo>
                  <a:lnTo>
                    <a:pt x="36563" y="0"/>
                  </a:lnTo>
                  <a:close/>
                </a:path>
              </a:pathLst>
            </a:custGeom>
            <a:solidFill>
              <a:srgbClr val="221F1F"/>
            </a:solidFill>
          </p:spPr>
          <p:txBody>
            <a:bodyPr wrap="square" lIns="0" tIns="0" rIns="0" bIns="0" rtlCol="0"/>
            <a:lstStyle/>
            <a:p>
              <a:endParaRPr sz="1588"/>
            </a:p>
          </p:txBody>
        </p:sp>
        <p:sp>
          <p:nvSpPr>
            <p:cNvPr id="21" name="object 21"/>
            <p:cNvSpPr/>
            <p:nvPr/>
          </p:nvSpPr>
          <p:spPr>
            <a:xfrm>
              <a:off x="3438645" y="4502772"/>
              <a:ext cx="167005" cy="0"/>
            </a:xfrm>
            <a:custGeom>
              <a:avLst/>
              <a:gdLst/>
              <a:ahLst/>
              <a:cxnLst/>
              <a:rect l="l" t="t" r="r" b="b"/>
              <a:pathLst>
                <a:path w="167004">
                  <a:moveTo>
                    <a:pt x="0" y="0"/>
                  </a:moveTo>
                  <a:lnTo>
                    <a:pt x="166509" y="0"/>
                  </a:lnTo>
                </a:path>
              </a:pathLst>
            </a:custGeom>
            <a:ln w="25400">
              <a:solidFill>
                <a:srgbClr val="221F1F"/>
              </a:solidFill>
            </a:ln>
          </p:spPr>
          <p:txBody>
            <a:bodyPr wrap="square" lIns="0" tIns="0" rIns="0" bIns="0" rtlCol="0"/>
            <a:lstStyle/>
            <a:p>
              <a:endParaRPr sz="1588"/>
            </a:p>
          </p:txBody>
        </p:sp>
        <p:sp>
          <p:nvSpPr>
            <p:cNvPr id="22" name="object 22"/>
            <p:cNvSpPr/>
            <p:nvPr/>
          </p:nvSpPr>
          <p:spPr>
            <a:xfrm>
              <a:off x="3554561" y="4459714"/>
              <a:ext cx="80010" cy="86360"/>
            </a:xfrm>
            <a:custGeom>
              <a:avLst/>
              <a:gdLst/>
              <a:ahLst/>
              <a:cxnLst/>
              <a:rect l="l" t="t" r="r" b="b"/>
              <a:pathLst>
                <a:path w="80010" h="86360">
                  <a:moveTo>
                    <a:pt x="36563" y="0"/>
                  </a:moveTo>
                  <a:lnTo>
                    <a:pt x="0" y="0"/>
                  </a:lnTo>
                  <a:lnTo>
                    <a:pt x="43091" y="43052"/>
                  </a:lnTo>
                  <a:lnTo>
                    <a:pt x="0" y="86118"/>
                  </a:lnTo>
                  <a:lnTo>
                    <a:pt x="36563" y="86118"/>
                  </a:lnTo>
                  <a:lnTo>
                    <a:pt x="79629" y="43052"/>
                  </a:lnTo>
                  <a:lnTo>
                    <a:pt x="36563" y="0"/>
                  </a:lnTo>
                  <a:close/>
                </a:path>
              </a:pathLst>
            </a:custGeom>
            <a:solidFill>
              <a:srgbClr val="221F1F"/>
            </a:solidFill>
          </p:spPr>
          <p:txBody>
            <a:bodyPr wrap="square" lIns="0" tIns="0" rIns="0" bIns="0" rtlCol="0"/>
            <a:lstStyle/>
            <a:p>
              <a:endParaRPr sz="1588"/>
            </a:p>
          </p:txBody>
        </p:sp>
        <p:sp>
          <p:nvSpPr>
            <p:cNvPr id="23" name="object 23"/>
            <p:cNvSpPr/>
            <p:nvPr/>
          </p:nvSpPr>
          <p:spPr>
            <a:xfrm>
              <a:off x="4839365" y="4502772"/>
              <a:ext cx="370840" cy="0"/>
            </a:xfrm>
            <a:custGeom>
              <a:avLst/>
              <a:gdLst/>
              <a:ahLst/>
              <a:cxnLst/>
              <a:rect l="l" t="t" r="r" b="b"/>
              <a:pathLst>
                <a:path w="370839">
                  <a:moveTo>
                    <a:pt x="0" y="0"/>
                  </a:moveTo>
                  <a:lnTo>
                    <a:pt x="370446" y="0"/>
                  </a:lnTo>
                </a:path>
              </a:pathLst>
            </a:custGeom>
            <a:ln w="25400">
              <a:solidFill>
                <a:srgbClr val="221F1F"/>
              </a:solidFill>
            </a:ln>
          </p:spPr>
          <p:txBody>
            <a:bodyPr wrap="square" lIns="0" tIns="0" rIns="0" bIns="0" rtlCol="0"/>
            <a:lstStyle/>
            <a:p>
              <a:endParaRPr sz="1588"/>
            </a:p>
          </p:txBody>
        </p:sp>
        <p:pic>
          <p:nvPicPr>
            <p:cNvPr id="24" name="object 24"/>
            <p:cNvPicPr/>
            <p:nvPr/>
          </p:nvPicPr>
          <p:blipFill>
            <a:blip r:embed="rId4" cstate="print"/>
            <a:stretch>
              <a:fillRect/>
            </a:stretch>
          </p:blipFill>
          <p:spPr>
            <a:xfrm>
              <a:off x="5159213" y="4459714"/>
              <a:ext cx="79628" cy="86118"/>
            </a:xfrm>
            <a:prstGeom prst="rect">
              <a:avLst/>
            </a:prstGeom>
          </p:spPr>
        </p:pic>
        <p:sp>
          <p:nvSpPr>
            <p:cNvPr id="25" name="object 25"/>
            <p:cNvSpPr/>
            <p:nvPr/>
          </p:nvSpPr>
          <p:spPr>
            <a:xfrm>
              <a:off x="6438769" y="4502772"/>
              <a:ext cx="372745" cy="0"/>
            </a:xfrm>
            <a:custGeom>
              <a:avLst/>
              <a:gdLst/>
              <a:ahLst/>
              <a:cxnLst/>
              <a:rect l="l" t="t" r="r" b="b"/>
              <a:pathLst>
                <a:path w="372745">
                  <a:moveTo>
                    <a:pt x="0" y="0"/>
                  </a:moveTo>
                  <a:lnTo>
                    <a:pt x="372237" y="0"/>
                  </a:lnTo>
                </a:path>
              </a:pathLst>
            </a:custGeom>
            <a:ln w="25400">
              <a:solidFill>
                <a:srgbClr val="221F1F"/>
              </a:solidFill>
            </a:ln>
          </p:spPr>
          <p:txBody>
            <a:bodyPr wrap="square" lIns="0" tIns="0" rIns="0" bIns="0" rtlCol="0"/>
            <a:lstStyle/>
            <a:p>
              <a:endParaRPr sz="1588"/>
            </a:p>
          </p:txBody>
        </p:sp>
        <p:pic>
          <p:nvPicPr>
            <p:cNvPr id="26" name="object 26"/>
            <p:cNvPicPr/>
            <p:nvPr/>
          </p:nvPicPr>
          <p:blipFill>
            <a:blip r:embed="rId5" cstate="print"/>
            <a:stretch>
              <a:fillRect/>
            </a:stretch>
          </p:blipFill>
          <p:spPr>
            <a:xfrm>
              <a:off x="6760411" y="4459714"/>
              <a:ext cx="79628" cy="86118"/>
            </a:xfrm>
            <a:prstGeom prst="rect">
              <a:avLst/>
            </a:prstGeom>
          </p:spPr>
        </p:pic>
        <p:sp>
          <p:nvSpPr>
            <p:cNvPr id="27" name="object 27"/>
            <p:cNvSpPr/>
            <p:nvPr/>
          </p:nvSpPr>
          <p:spPr>
            <a:xfrm>
              <a:off x="1847223" y="4464044"/>
              <a:ext cx="179705" cy="0"/>
            </a:xfrm>
            <a:custGeom>
              <a:avLst/>
              <a:gdLst/>
              <a:ahLst/>
              <a:cxnLst/>
              <a:rect l="l" t="t" r="r" b="b"/>
              <a:pathLst>
                <a:path w="179705">
                  <a:moveTo>
                    <a:pt x="0" y="0"/>
                  </a:moveTo>
                  <a:lnTo>
                    <a:pt x="179108" y="0"/>
                  </a:lnTo>
                </a:path>
              </a:pathLst>
            </a:custGeom>
            <a:ln w="25400">
              <a:solidFill>
                <a:srgbClr val="221F1F"/>
              </a:solidFill>
            </a:ln>
          </p:spPr>
          <p:txBody>
            <a:bodyPr wrap="square" lIns="0" tIns="0" rIns="0" bIns="0" rtlCol="0"/>
            <a:lstStyle/>
            <a:p>
              <a:endParaRPr sz="1588"/>
            </a:p>
          </p:txBody>
        </p:sp>
        <p:sp>
          <p:nvSpPr>
            <p:cNvPr id="28" name="object 28"/>
            <p:cNvSpPr/>
            <p:nvPr/>
          </p:nvSpPr>
          <p:spPr>
            <a:xfrm>
              <a:off x="1975735" y="4420986"/>
              <a:ext cx="80010" cy="86360"/>
            </a:xfrm>
            <a:custGeom>
              <a:avLst/>
              <a:gdLst/>
              <a:ahLst/>
              <a:cxnLst/>
              <a:rect l="l" t="t" r="r" b="b"/>
              <a:pathLst>
                <a:path w="80010" h="86360">
                  <a:moveTo>
                    <a:pt x="36563" y="0"/>
                  </a:moveTo>
                  <a:lnTo>
                    <a:pt x="0" y="0"/>
                  </a:lnTo>
                  <a:lnTo>
                    <a:pt x="43091" y="43053"/>
                  </a:lnTo>
                  <a:lnTo>
                    <a:pt x="0" y="86118"/>
                  </a:lnTo>
                  <a:lnTo>
                    <a:pt x="36563" y="86118"/>
                  </a:lnTo>
                  <a:lnTo>
                    <a:pt x="79629" y="43053"/>
                  </a:lnTo>
                  <a:lnTo>
                    <a:pt x="36563" y="0"/>
                  </a:lnTo>
                  <a:close/>
                </a:path>
              </a:pathLst>
            </a:custGeom>
            <a:solidFill>
              <a:srgbClr val="221F1F"/>
            </a:solidFill>
          </p:spPr>
          <p:txBody>
            <a:bodyPr wrap="square" lIns="0" tIns="0" rIns="0" bIns="0" rtlCol="0"/>
            <a:lstStyle/>
            <a:p>
              <a:endParaRPr sz="1588"/>
            </a:p>
          </p:txBody>
        </p:sp>
        <p:sp>
          <p:nvSpPr>
            <p:cNvPr id="29" name="object 29"/>
            <p:cNvSpPr/>
            <p:nvPr/>
          </p:nvSpPr>
          <p:spPr>
            <a:xfrm>
              <a:off x="1847223" y="5405283"/>
              <a:ext cx="179705" cy="0"/>
            </a:xfrm>
            <a:custGeom>
              <a:avLst/>
              <a:gdLst/>
              <a:ahLst/>
              <a:cxnLst/>
              <a:rect l="l" t="t" r="r" b="b"/>
              <a:pathLst>
                <a:path w="179705">
                  <a:moveTo>
                    <a:pt x="0" y="0"/>
                  </a:moveTo>
                  <a:lnTo>
                    <a:pt x="179108" y="0"/>
                  </a:lnTo>
                </a:path>
              </a:pathLst>
            </a:custGeom>
            <a:ln w="25400">
              <a:solidFill>
                <a:srgbClr val="221F1F"/>
              </a:solidFill>
            </a:ln>
          </p:spPr>
          <p:txBody>
            <a:bodyPr wrap="square" lIns="0" tIns="0" rIns="0" bIns="0" rtlCol="0"/>
            <a:lstStyle/>
            <a:p>
              <a:endParaRPr sz="1588"/>
            </a:p>
          </p:txBody>
        </p:sp>
        <p:sp>
          <p:nvSpPr>
            <p:cNvPr id="30" name="object 30"/>
            <p:cNvSpPr/>
            <p:nvPr/>
          </p:nvSpPr>
          <p:spPr>
            <a:xfrm>
              <a:off x="1975735" y="5362225"/>
              <a:ext cx="80010" cy="86360"/>
            </a:xfrm>
            <a:custGeom>
              <a:avLst/>
              <a:gdLst/>
              <a:ahLst/>
              <a:cxnLst/>
              <a:rect l="l" t="t" r="r" b="b"/>
              <a:pathLst>
                <a:path w="80010" h="86360">
                  <a:moveTo>
                    <a:pt x="36563" y="0"/>
                  </a:moveTo>
                  <a:lnTo>
                    <a:pt x="0" y="0"/>
                  </a:lnTo>
                  <a:lnTo>
                    <a:pt x="43091" y="43053"/>
                  </a:lnTo>
                  <a:lnTo>
                    <a:pt x="0" y="86118"/>
                  </a:lnTo>
                  <a:lnTo>
                    <a:pt x="36563" y="86118"/>
                  </a:lnTo>
                  <a:lnTo>
                    <a:pt x="79629" y="43053"/>
                  </a:lnTo>
                  <a:lnTo>
                    <a:pt x="36563" y="0"/>
                  </a:lnTo>
                  <a:close/>
                </a:path>
              </a:pathLst>
            </a:custGeom>
            <a:solidFill>
              <a:srgbClr val="221F1F"/>
            </a:solidFill>
          </p:spPr>
          <p:txBody>
            <a:bodyPr wrap="square" lIns="0" tIns="0" rIns="0" bIns="0" rtlCol="0"/>
            <a:lstStyle/>
            <a:p>
              <a:endParaRPr sz="1588"/>
            </a:p>
          </p:txBody>
        </p:sp>
        <p:sp>
          <p:nvSpPr>
            <p:cNvPr id="31" name="object 31"/>
            <p:cNvSpPr/>
            <p:nvPr/>
          </p:nvSpPr>
          <p:spPr>
            <a:xfrm>
              <a:off x="3246643" y="5617637"/>
              <a:ext cx="1965960" cy="0"/>
            </a:xfrm>
            <a:custGeom>
              <a:avLst/>
              <a:gdLst/>
              <a:ahLst/>
              <a:cxnLst/>
              <a:rect l="l" t="t" r="r" b="b"/>
              <a:pathLst>
                <a:path w="1965960">
                  <a:moveTo>
                    <a:pt x="0" y="0"/>
                  </a:moveTo>
                  <a:lnTo>
                    <a:pt x="1965452" y="0"/>
                  </a:lnTo>
                </a:path>
              </a:pathLst>
            </a:custGeom>
            <a:ln w="25400">
              <a:solidFill>
                <a:srgbClr val="221F1F"/>
              </a:solidFill>
            </a:ln>
          </p:spPr>
          <p:txBody>
            <a:bodyPr wrap="square" lIns="0" tIns="0" rIns="0" bIns="0" rtlCol="0"/>
            <a:lstStyle/>
            <a:p>
              <a:endParaRPr sz="1588"/>
            </a:p>
          </p:txBody>
        </p:sp>
        <p:pic>
          <p:nvPicPr>
            <p:cNvPr id="32" name="object 32"/>
            <p:cNvPicPr/>
            <p:nvPr/>
          </p:nvPicPr>
          <p:blipFill>
            <a:blip r:embed="rId6" cstate="print"/>
            <a:stretch>
              <a:fillRect/>
            </a:stretch>
          </p:blipFill>
          <p:spPr>
            <a:xfrm>
              <a:off x="5161497" y="5574580"/>
              <a:ext cx="79628" cy="86118"/>
            </a:xfrm>
            <a:prstGeom prst="rect">
              <a:avLst/>
            </a:prstGeom>
          </p:spPr>
        </p:pic>
        <p:sp>
          <p:nvSpPr>
            <p:cNvPr id="33" name="object 33"/>
            <p:cNvSpPr/>
            <p:nvPr/>
          </p:nvSpPr>
          <p:spPr>
            <a:xfrm>
              <a:off x="1847223" y="6382711"/>
              <a:ext cx="179705" cy="0"/>
            </a:xfrm>
            <a:custGeom>
              <a:avLst/>
              <a:gdLst/>
              <a:ahLst/>
              <a:cxnLst/>
              <a:rect l="l" t="t" r="r" b="b"/>
              <a:pathLst>
                <a:path w="179705">
                  <a:moveTo>
                    <a:pt x="0" y="0"/>
                  </a:moveTo>
                  <a:lnTo>
                    <a:pt x="179108" y="0"/>
                  </a:lnTo>
                </a:path>
              </a:pathLst>
            </a:custGeom>
            <a:ln w="25400">
              <a:solidFill>
                <a:srgbClr val="221F1F"/>
              </a:solidFill>
            </a:ln>
          </p:spPr>
          <p:txBody>
            <a:bodyPr wrap="square" lIns="0" tIns="0" rIns="0" bIns="0" rtlCol="0"/>
            <a:lstStyle/>
            <a:p>
              <a:endParaRPr sz="1588"/>
            </a:p>
          </p:txBody>
        </p:sp>
        <p:sp>
          <p:nvSpPr>
            <p:cNvPr id="34" name="object 34"/>
            <p:cNvSpPr/>
            <p:nvPr/>
          </p:nvSpPr>
          <p:spPr>
            <a:xfrm>
              <a:off x="1975735" y="6339653"/>
              <a:ext cx="80010" cy="86360"/>
            </a:xfrm>
            <a:custGeom>
              <a:avLst/>
              <a:gdLst/>
              <a:ahLst/>
              <a:cxnLst/>
              <a:rect l="l" t="t" r="r" b="b"/>
              <a:pathLst>
                <a:path w="80010" h="86360">
                  <a:moveTo>
                    <a:pt x="36563" y="0"/>
                  </a:moveTo>
                  <a:lnTo>
                    <a:pt x="0" y="0"/>
                  </a:lnTo>
                  <a:lnTo>
                    <a:pt x="43091" y="43053"/>
                  </a:lnTo>
                  <a:lnTo>
                    <a:pt x="0" y="86118"/>
                  </a:lnTo>
                  <a:lnTo>
                    <a:pt x="36563" y="86118"/>
                  </a:lnTo>
                  <a:lnTo>
                    <a:pt x="79629" y="43053"/>
                  </a:lnTo>
                  <a:lnTo>
                    <a:pt x="36563" y="0"/>
                  </a:lnTo>
                  <a:close/>
                </a:path>
              </a:pathLst>
            </a:custGeom>
            <a:solidFill>
              <a:srgbClr val="221F1F"/>
            </a:solidFill>
          </p:spPr>
          <p:txBody>
            <a:bodyPr wrap="square" lIns="0" tIns="0" rIns="0" bIns="0" rtlCol="0"/>
            <a:lstStyle/>
            <a:p>
              <a:endParaRPr sz="1588"/>
            </a:p>
          </p:txBody>
        </p:sp>
        <p:sp>
          <p:nvSpPr>
            <p:cNvPr id="35" name="object 35"/>
            <p:cNvSpPr/>
            <p:nvPr/>
          </p:nvSpPr>
          <p:spPr>
            <a:xfrm>
              <a:off x="6438117" y="1754746"/>
              <a:ext cx="377825" cy="0"/>
            </a:xfrm>
            <a:custGeom>
              <a:avLst/>
              <a:gdLst/>
              <a:ahLst/>
              <a:cxnLst/>
              <a:rect l="l" t="t" r="r" b="b"/>
              <a:pathLst>
                <a:path w="377825">
                  <a:moveTo>
                    <a:pt x="0" y="0"/>
                  </a:moveTo>
                  <a:lnTo>
                    <a:pt x="377329" y="0"/>
                  </a:lnTo>
                </a:path>
              </a:pathLst>
            </a:custGeom>
            <a:ln w="25400">
              <a:solidFill>
                <a:srgbClr val="221F1F"/>
              </a:solidFill>
            </a:ln>
          </p:spPr>
          <p:txBody>
            <a:bodyPr wrap="square" lIns="0" tIns="0" rIns="0" bIns="0" rtlCol="0"/>
            <a:lstStyle/>
            <a:p>
              <a:endParaRPr sz="1588"/>
            </a:p>
          </p:txBody>
        </p:sp>
        <p:pic>
          <p:nvPicPr>
            <p:cNvPr id="36" name="object 36"/>
            <p:cNvPicPr/>
            <p:nvPr/>
          </p:nvPicPr>
          <p:blipFill>
            <a:blip r:embed="rId3" cstate="print"/>
            <a:stretch>
              <a:fillRect/>
            </a:stretch>
          </p:blipFill>
          <p:spPr>
            <a:xfrm>
              <a:off x="6764853" y="1711689"/>
              <a:ext cx="79628" cy="86118"/>
            </a:xfrm>
            <a:prstGeom prst="rect">
              <a:avLst/>
            </a:prstGeom>
          </p:spPr>
        </p:pic>
        <p:sp>
          <p:nvSpPr>
            <p:cNvPr id="37" name="object 37"/>
            <p:cNvSpPr/>
            <p:nvPr/>
          </p:nvSpPr>
          <p:spPr>
            <a:xfrm>
              <a:off x="3050862" y="1754746"/>
              <a:ext cx="2159635" cy="0"/>
            </a:xfrm>
            <a:custGeom>
              <a:avLst/>
              <a:gdLst/>
              <a:ahLst/>
              <a:cxnLst/>
              <a:rect l="l" t="t" r="r" b="b"/>
              <a:pathLst>
                <a:path w="2159635">
                  <a:moveTo>
                    <a:pt x="0" y="0"/>
                  </a:moveTo>
                  <a:lnTo>
                    <a:pt x="2159546" y="0"/>
                  </a:lnTo>
                </a:path>
              </a:pathLst>
            </a:custGeom>
            <a:ln w="25400">
              <a:solidFill>
                <a:srgbClr val="221F1F"/>
              </a:solidFill>
            </a:ln>
          </p:spPr>
          <p:txBody>
            <a:bodyPr wrap="square" lIns="0" tIns="0" rIns="0" bIns="0" rtlCol="0"/>
            <a:lstStyle/>
            <a:p>
              <a:endParaRPr sz="1588"/>
            </a:p>
          </p:txBody>
        </p:sp>
        <p:pic>
          <p:nvPicPr>
            <p:cNvPr id="38" name="object 38"/>
            <p:cNvPicPr/>
            <p:nvPr/>
          </p:nvPicPr>
          <p:blipFill>
            <a:blip r:embed="rId3" cstate="print"/>
            <a:stretch>
              <a:fillRect/>
            </a:stretch>
          </p:blipFill>
          <p:spPr>
            <a:xfrm>
              <a:off x="5159810" y="1711689"/>
              <a:ext cx="79628" cy="86118"/>
            </a:xfrm>
            <a:prstGeom prst="rect">
              <a:avLst/>
            </a:prstGeom>
          </p:spPr>
        </p:pic>
        <p:sp>
          <p:nvSpPr>
            <p:cNvPr id="39" name="object 39"/>
            <p:cNvSpPr/>
            <p:nvPr/>
          </p:nvSpPr>
          <p:spPr>
            <a:xfrm>
              <a:off x="1847223" y="1753933"/>
              <a:ext cx="0" cy="4629150"/>
            </a:xfrm>
            <a:custGeom>
              <a:avLst/>
              <a:gdLst/>
              <a:ahLst/>
              <a:cxnLst/>
              <a:rect l="l" t="t" r="r" b="b"/>
              <a:pathLst>
                <a:path h="4629150">
                  <a:moveTo>
                    <a:pt x="0" y="0"/>
                  </a:moveTo>
                  <a:lnTo>
                    <a:pt x="0" y="4628781"/>
                  </a:lnTo>
                </a:path>
              </a:pathLst>
            </a:custGeom>
            <a:ln w="25400">
              <a:solidFill>
                <a:srgbClr val="221F1F"/>
              </a:solidFill>
            </a:ln>
          </p:spPr>
          <p:txBody>
            <a:bodyPr wrap="square" lIns="0" tIns="0" rIns="0" bIns="0" rtlCol="0"/>
            <a:lstStyle/>
            <a:p>
              <a:endParaRPr sz="1588"/>
            </a:p>
          </p:txBody>
        </p:sp>
        <p:sp>
          <p:nvSpPr>
            <p:cNvPr id="40" name="object 40"/>
            <p:cNvSpPr/>
            <p:nvPr/>
          </p:nvSpPr>
          <p:spPr>
            <a:xfrm>
              <a:off x="3451391" y="2718024"/>
              <a:ext cx="0" cy="1782445"/>
            </a:xfrm>
            <a:custGeom>
              <a:avLst/>
              <a:gdLst/>
              <a:ahLst/>
              <a:cxnLst/>
              <a:rect l="l" t="t" r="r" b="b"/>
              <a:pathLst>
                <a:path h="1782445">
                  <a:moveTo>
                    <a:pt x="0" y="0"/>
                  </a:moveTo>
                  <a:lnTo>
                    <a:pt x="0" y="1781822"/>
                  </a:lnTo>
                </a:path>
              </a:pathLst>
            </a:custGeom>
            <a:ln w="25400">
              <a:solidFill>
                <a:srgbClr val="221F1F"/>
              </a:solidFill>
            </a:ln>
          </p:spPr>
          <p:txBody>
            <a:bodyPr wrap="square" lIns="0" tIns="0" rIns="0" bIns="0" rtlCol="0"/>
            <a:lstStyle/>
            <a:p>
              <a:endParaRPr sz="1588"/>
            </a:p>
          </p:txBody>
        </p:sp>
        <p:sp>
          <p:nvSpPr>
            <p:cNvPr id="41" name="object 41"/>
            <p:cNvSpPr/>
            <p:nvPr/>
          </p:nvSpPr>
          <p:spPr>
            <a:xfrm>
              <a:off x="4240994" y="5038565"/>
              <a:ext cx="635" cy="345440"/>
            </a:xfrm>
            <a:custGeom>
              <a:avLst/>
              <a:gdLst/>
              <a:ahLst/>
              <a:cxnLst/>
              <a:rect l="l" t="t" r="r" b="b"/>
              <a:pathLst>
                <a:path w="635" h="345439">
                  <a:moveTo>
                    <a:pt x="419" y="0"/>
                  </a:moveTo>
                  <a:lnTo>
                    <a:pt x="0" y="345262"/>
                  </a:lnTo>
                </a:path>
              </a:pathLst>
            </a:custGeom>
            <a:ln w="25400">
              <a:solidFill>
                <a:srgbClr val="221F1F"/>
              </a:solidFill>
            </a:ln>
          </p:spPr>
          <p:txBody>
            <a:bodyPr wrap="square" lIns="0" tIns="0" rIns="0" bIns="0" rtlCol="0"/>
            <a:lstStyle/>
            <a:p>
              <a:endParaRPr sz="1588"/>
            </a:p>
          </p:txBody>
        </p:sp>
        <p:pic>
          <p:nvPicPr>
            <p:cNvPr id="42" name="object 42"/>
            <p:cNvPicPr/>
            <p:nvPr/>
          </p:nvPicPr>
          <p:blipFill>
            <a:blip r:embed="rId7" cstate="print"/>
            <a:stretch>
              <a:fillRect/>
            </a:stretch>
          </p:blipFill>
          <p:spPr>
            <a:xfrm>
              <a:off x="4198291" y="5009538"/>
              <a:ext cx="86169" cy="79667"/>
            </a:xfrm>
            <a:prstGeom prst="rect">
              <a:avLst/>
            </a:prstGeom>
          </p:spPr>
        </p:pic>
        <p:sp>
          <p:nvSpPr>
            <p:cNvPr id="43" name="object 43"/>
            <p:cNvSpPr/>
            <p:nvPr/>
          </p:nvSpPr>
          <p:spPr>
            <a:xfrm>
              <a:off x="3347424" y="3655561"/>
              <a:ext cx="1905" cy="1716405"/>
            </a:xfrm>
            <a:custGeom>
              <a:avLst/>
              <a:gdLst/>
              <a:ahLst/>
              <a:cxnLst/>
              <a:rect l="l" t="t" r="r" b="b"/>
              <a:pathLst>
                <a:path w="1904" h="1716404">
                  <a:moveTo>
                    <a:pt x="1447" y="0"/>
                  </a:moveTo>
                  <a:lnTo>
                    <a:pt x="0" y="1716189"/>
                  </a:lnTo>
                </a:path>
              </a:pathLst>
            </a:custGeom>
            <a:ln w="25400">
              <a:solidFill>
                <a:srgbClr val="221F1F"/>
              </a:solidFill>
            </a:ln>
          </p:spPr>
          <p:txBody>
            <a:bodyPr wrap="square" lIns="0" tIns="0" rIns="0" bIns="0" rtlCol="0"/>
            <a:lstStyle/>
            <a:p>
              <a:endParaRPr sz="1588"/>
            </a:p>
          </p:txBody>
        </p:sp>
        <p:sp>
          <p:nvSpPr>
            <p:cNvPr id="44" name="object 44"/>
            <p:cNvSpPr/>
            <p:nvPr/>
          </p:nvSpPr>
          <p:spPr>
            <a:xfrm>
              <a:off x="5802747" y="5007113"/>
              <a:ext cx="2586355" cy="137160"/>
            </a:xfrm>
            <a:custGeom>
              <a:avLst/>
              <a:gdLst/>
              <a:ahLst/>
              <a:cxnLst/>
              <a:rect l="l" t="t" r="r" b="b"/>
              <a:pathLst>
                <a:path w="2586354" h="137160">
                  <a:moveTo>
                    <a:pt x="2586164" y="136918"/>
                  </a:moveTo>
                  <a:lnTo>
                    <a:pt x="0" y="136918"/>
                  </a:lnTo>
                  <a:lnTo>
                    <a:pt x="0" y="0"/>
                  </a:lnTo>
                </a:path>
              </a:pathLst>
            </a:custGeom>
            <a:ln w="25400">
              <a:solidFill>
                <a:srgbClr val="221F1F"/>
              </a:solidFill>
            </a:ln>
          </p:spPr>
          <p:txBody>
            <a:bodyPr wrap="square" lIns="0" tIns="0" rIns="0" bIns="0" rtlCol="0"/>
            <a:lstStyle/>
            <a:p>
              <a:endParaRPr sz="1588"/>
            </a:p>
          </p:txBody>
        </p:sp>
        <p:pic>
          <p:nvPicPr>
            <p:cNvPr id="45" name="object 45"/>
            <p:cNvPicPr/>
            <p:nvPr/>
          </p:nvPicPr>
          <p:blipFill>
            <a:blip r:embed="rId3" cstate="print"/>
            <a:stretch>
              <a:fillRect/>
            </a:stretch>
          </p:blipFill>
          <p:spPr>
            <a:xfrm>
              <a:off x="8338318" y="5100970"/>
              <a:ext cx="79628" cy="86118"/>
            </a:xfrm>
            <a:prstGeom prst="rect">
              <a:avLst/>
            </a:prstGeom>
          </p:spPr>
        </p:pic>
        <p:sp>
          <p:nvSpPr>
            <p:cNvPr id="46" name="object 46"/>
            <p:cNvSpPr/>
            <p:nvPr/>
          </p:nvSpPr>
          <p:spPr>
            <a:xfrm>
              <a:off x="450303" y="1444954"/>
              <a:ext cx="9166860" cy="5244465"/>
            </a:xfrm>
            <a:custGeom>
              <a:avLst/>
              <a:gdLst/>
              <a:ahLst/>
              <a:cxnLst/>
              <a:rect l="l" t="t" r="r" b="b"/>
              <a:pathLst>
                <a:path w="9166860" h="5244465">
                  <a:moveTo>
                    <a:pt x="1198689" y="1733143"/>
                  </a:moveTo>
                  <a:lnTo>
                    <a:pt x="1190421" y="1692211"/>
                  </a:lnTo>
                  <a:lnTo>
                    <a:pt x="1167879" y="1658772"/>
                  </a:lnTo>
                  <a:lnTo>
                    <a:pt x="1134452" y="1636242"/>
                  </a:lnTo>
                  <a:lnTo>
                    <a:pt x="1093520" y="1627974"/>
                  </a:lnTo>
                  <a:lnTo>
                    <a:pt x="105168" y="1627974"/>
                  </a:lnTo>
                  <a:lnTo>
                    <a:pt x="64236" y="1636242"/>
                  </a:lnTo>
                  <a:lnTo>
                    <a:pt x="30810" y="1658772"/>
                  </a:lnTo>
                  <a:lnTo>
                    <a:pt x="8267" y="1692211"/>
                  </a:lnTo>
                  <a:lnTo>
                    <a:pt x="0" y="1733143"/>
                  </a:lnTo>
                  <a:lnTo>
                    <a:pt x="0" y="2135568"/>
                  </a:lnTo>
                  <a:lnTo>
                    <a:pt x="8267" y="2176500"/>
                  </a:lnTo>
                  <a:lnTo>
                    <a:pt x="30810" y="2209927"/>
                  </a:lnTo>
                  <a:lnTo>
                    <a:pt x="64236" y="2232469"/>
                  </a:lnTo>
                  <a:lnTo>
                    <a:pt x="105168" y="2240737"/>
                  </a:lnTo>
                  <a:lnTo>
                    <a:pt x="1093520" y="2240737"/>
                  </a:lnTo>
                  <a:lnTo>
                    <a:pt x="1134452" y="2232469"/>
                  </a:lnTo>
                  <a:lnTo>
                    <a:pt x="1167879" y="2209927"/>
                  </a:lnTo>
                  <a:lnTo>
                    <a:pt x="1190421" y="2176500"/>
                  </a:lnTo>
                  <a:lnTo>
                    <a:pt x="1198689" y="2135568"/>
                  </a:lnTo>
                  <a:lnTo>
                    <a:pt x="1198689" y="1733143"/>
                  </a:lnTo>
                  <a:close/>
                </a:path>
                <a:path w="9166860" h="5244465">
                  <a:moveTo>
                    <a:pt x="1198689" y="414959"/>
                  </a:moveTo>
                  <a:lnTo>
                    <a:pt x="1190421" y="374027"/>
                  </a:lnTo>
                  <a:lnTo>
                    <a:pt x="1167879" y="340601"/>
                  </a:lnTo>
                  <a:lnTo>
                    <a:pt x="1134452" y="318058"/>
                  </a:lnTo>
                  <a:lnTo>
                    <a:pt x="1093520" y="309791"/>
                  </a:lnTo>
                  <a:lnTo>
                    <a:pt x="105168" y="309791"/>
                  </a:lnTo>
                  <a:lnTo>
                    <a:pt x="64236" y="318058"/>
                  </a:lnTo>
                  <a:lnTo>
                    <a:pt x="30810" y="340601"/>
                  </a:lnTo>
                  <a:lnTo>
                    <a:pt x="8267" y="374027"/>
                  </a:lnTo>
                  <a:lnTo>
                    <a:pt x="0" y="414959"/>
                  </a:lnTo>
                  <a:lnTo>
                    <a:pt x="0" y="817384"/>
                  </a:lnTo>
                  <a:lnTo>
                    <a:pt x="8267" y="858329"/>
                  </a:lnTo>
                  <a:lnTo>
                    <a:pt x="30810" y="891755"/>
                  </a:lnTo>
                  <a:lnTo>
                    <a:pt x="64236" y="914298"/>
                  </a:lnTo>
                  <a:lnTo>
                    <a:pt x="105168" y="922553"/>
                  </a:lnTo>
                  <a:lnTo>
                    <a:pt x="1093520" y="922553"/>
                  </a:lnTo>
                  <a:lnTo>
                    <a:pt x="1134452" y="914298"/>
                  </a:lnTo>
                  <a:lnTo>
                    <a:pt x="1167879" y="891755"/>
                  </a:lnTo>
                  <a:lnTo>
                    <a:pt x="1190421" y="858329"/>
                  </a:lnTo>
                  <a:lnTo>
                    <a:pt x="1198689" y="817384"/>
                  </a:lnTo>
                  <a:lnTo>
                    <a:pt x="1198689" y="414959"/>
                  </a:lnTo>
                  <a:close/>
                </a:path>
                <a:path w="9166860" h="5244465">
                  <a:moveTo>
                    <a:pt x="2799905" y="4736541"/>
                  </a:moveTo>
                  <a:lnTo>
                    <a:pt x="2791637" y="4695609"/>
                  </a:lnTo>
                  <a:lnTo>
                    <a:pt x="2769095" y="4662182"/>
                  </a:lnTo>
                  <a:lnTo>
                    <a:pt x="2735669" y="4639640"/>
                  </a:lnTo>
                  <a:lnTo>
                    <a:pt x="2694736" y="4631372"/>
                  </a:lnTo>
                  <a:lnTo>
                    <a:pt x="1706384" y="4631372"/>
                  </a:lnTo>
                  <a:lnTo>
                    <a:pt x="1665452" y="4639640"/>
                  </a:lnTo>
                  <a:lnTo>
                    <a:pt x="1632026" y="4662182"/>
                  </a:lnTo>
                  <a:lnTo>
                    <a:pt x="1609483" y="4695609"/>
                  </a:lnTo>
                  <a:lnTo>
                    <a:pt x="1601216" y="4736541"/>
                  </a:lnTo>
                  <a:lnTo>
                    <a:pt x="1601216" y="5138966"/>
                  </a:lnTo>
                  <a:lnTo>
                    <a:pt x="1609483" y="5179911"/>
                  </a:lnTo>
                  <a:lnTo>
                    <a:pt x="1632026" y="5213337"/>
                  </a:lnTo>
                  <a:lnTo>
                    <a:pt x="1665452" y="5235880"/>
                  </a:lnTo>
                  <a:lnTo>
                    <a:pt x="1706384" y="5244135"/>
                  </a:lnTo>
                  <a:lnTo>
                    <a:pt x="2694736" y="5244135"/>
                  </a:lnTo>
                  <a:lnTo>
                    <a:pt x="2735669" y="5235880"/>
                  </a:lnTo>
                  <a:lnTo>
                    <a:pt x="2769095" y="5213337"/>
                  </a:lnTo>
                  <a:lnTo>
                    <a:pt x="2791637" y="5179911"/>
                  </a:lnTo>
                  <a:lnTo>
                    <a:pt x="2799905" y="5138966"/>
                  </a:lnTo>
                  <a:lnTo>
                    <a:pt x="2799905" y="4736541"/>
                  </a:lnTo>
                  <a:close/>
                </a:path>
                <a:path w="9166860" h="5244465">
                  <a:moveTo>
                    <a:pt x="2803728" y="3958056"/>
                  </a:moveTo>
                  <a:lnTo>
                    <a:pt x="2795460" y="3917111"/>
                  </a:lnTo>
                  <a:lnTo>
                    <a:pt x="2772930" y="3883685"/>
                  </a:lnTo>
                  <a:lnTo>
                    <a:pt x="2739491" y="3861143"/>
                  </a:lnTo>
                  <a:lnTo>
                    <a:pt x="2698559" y="3852888"/>
                  </a:lnTo>
                  <a:lnTo>
                    <a:pt x="1710207" y="3852888"/>
                  </a:lnTo>
                  <a:lnTo>
                    <a:pt x="1669275" y="3861143"/>
                  </a:lnTo>
                  <a:lnTo>
                    <a:pt x="1635848" y="3883685"/>
                  </a:lnTo>
                  <a:lnTo>
                    <a:pt x="1613306" y="3917111"/>
                  </a:lnTo>
                  <a:lnTo>
                    <a:pt x="1605038" y="3958056"/>
                  </a:lnTo>
                  <a:lnTo>
                    <a:pt x="1605038" y="4360481"/>
                  </a:lnTo>
                  <a:lnTo>
                    <a:pt x="1613306" y="4401413"/>
                  </a:lnTo>
                  <a:lnTo>
                    <a:pt x="1635848" y="4434840"/>
                  </a:lnTo>
                  <a:lnTo>
                    <a:pt x="1669275" y="4457382"/>
                  </a:lnTo>
                  <a:lnTo>
                    <a:pt x="1710207" y="4465650"/>
                  </a:lnTo>
                  <a:lnTo>
                    <a:pt x="2698559" y="4465650"/>
                  </a:lnTo>
                  <a:lnTo>
                    <a:pt x="2739491" y="4457382"/>
                  </a:lnTo>
                  <a:lnTo>
                    <a:pt x="2772930" y="4434840"/>
                  </a:lnTo>
                  <a:lnTo>
                    <a:pt x="2795460" y="4401413"/>
                  </a:lnTo>
                  <a:lnTo>
                    <a:pt x="2803728" y="4360481"/>
                  </a:lnTo>
                  <a:lnTo>
                    <a:pt x="2803728" y="3958056"/>
                  </a:lnTo>
                  <a:close/>
                </a:path>
                <a:path w="9166860" h="5244465">
                  <a:moveTo>
                    <a:pt x="2803728" y="2839758"/>
                  </a:moveTo>
                  <a:lnTo>
                    <a:pt x="2795460" y="2798826"/>
                  </a:lnTo>
                  <a:lnTo>
                    <a:pt x="2772930" y="2765399"/>
                  </a:lnTo>
                  <a:lnTo>
                    <a:pt x="2739491" y="2742857"/>
                  </a:lnTo>
                  <a:lnTo>
                    <a:pt x="2698559" y="2734589"/>
                  </a:lnTo>
                  <a:lnTo>
                    <a:pt x="1710207" y="2734589"/>
                  </a:lnTo>
                  <a:lnTo>
                    <a:pt x="1669275" y="2742857"/>
                  </a:lnTo>
                  <a:lnTo>
                    <a:pt x="1635848" y="2765399"/>
                  </a:lnTo>
                  <a:lnTo>
                    <a:pt x="1613306" y="2798826"/>
                  </a:lnTo>
                  <a:lnTo>
                    <a:pt x="1605038" y="2839758"/>
                  </a:lnTo>
                  <a:lnTo>
                    <a:pt x="1605038" y="3242183"/>
                  </a:lnTo>
                  <a:lnTo>
                    <a:pt x="1613306" y="3283115"/>
                  </a:lnTo>
                  <a:lnTo>
                    <a:pt x="1635848" y="3316554"/>
                  </a:lnTo>
                  <a:lnTo>
                    <a:pt x="1669275" y="3339084"/>
                  </a:lnTo>
                  <a:lnTo>
                    <a:pt x="1710207" y="3347351"/>
                  </a:lnTo>
                  <a:lnTo>
                    <a:pt x="2698559" y="3347351"/>
                  </a:lnTo>
                  <a:lnTo>
                    <a:pt x="2739491" y="3339084"/>
                  </a:lnTo>
                  <a:lnTo>
                    <a:pt x="2772930" y="3316554"/>
                  </a:lnTo>
                  <a:lnTo>
                    <a:pt x="2795460" y="3283115"/>
                  </a:lnTo>
                  <a:lnTo>
                    <a:pt x="2803728" y="3242183"/>
                  </a:lnTo>
                  <a:lnTo>
                    <a:pt x="2803728" y="2839758"/>
                  </a:lnTo>
                  <a:close/>
                </a:path>
                <a:path w="9166860" h="5244465">
                  <a:moveTo>
                    <a:pt x="2803728" y="2039162"/>
                  </a:moveTo>
                  <a:lnTo>
                    <a:pt x="2795460" y="1998230"/>
                  </a:lnTo>
                  <a:lnTo>
                    <a:pt x="2772930" y="1964791"/>
                  </a:lnTo>
                  <a:lnTo>
                    <a:pt x="2739491" y="1942261"/>
                  </a:lnTo>
                  <a:lnTo>
                    <a:pt x="2698559" y="1933994"/>
                  </a:lnTo>
                  <a:lnTo>
                    <a:pt x="1710207" y="1933994"/>
                  </a:lnTo>
                  <a:lnTo>
                    <a:pt x="1669275" y="1942261"/>
                  </a:lnTo>
                  <a:lnTo>
                    <a:pt x="1635848" y="1964791"/>
                  </a:lnTo>
                  <a:lnTo>
                    <a:pt x="1613306" y="1998230"/>
                  </a:lnTo>
                  <a:lnTo>
                    <a:pt x="1605038" y="2039162"/>
                  </a:lnTo>
                  <a:lnTo>
                    <a:pt x="1605038" y="2441587"/>
                  </a:lnTo>
                  <a:lnTo>
                    <a:pt x="1613306" y="2482519"/>
                  </a:lnTo>
                  <a:lnTo>
                    <a:pt x="1635848" y="2515959"/>
                  </a:lnTo>
                  <a:lnTo>
                    <a:pt x="1669275" y="2538488"/>
                  </a:lnTo>
                  <a:lnTo>
                    <a:pt x="1710207" y="2546756"/>
                  </a:lnTo>
                  <a:lnTo>
                    <a:pt x="2698559" y="2546756"/>
                  </a:lnTo>
                  <a:lnTo>
                    <a:pt x="2739491" y="2538488"/>
                  </a:lnTo>
                  <a:lnTo>
                    <a:pt x="2772930" y="2515959"/>
                  </a:lnTo>
                  <a:lnTo>
                    <a:pt x="2795460" y="2482519"/>
                  </a:lnTo>
                  <a:lnTo>
                    <a:pt x="2803728" y="2441587"/>
                  </a:lnTo>
                  <a:lnTo>
                    <a:pt x="2803728" y="2039162"/>
                  </a:lnTo>
                  <a:close/>
                </a:path>
                <a:path w="9166860" h="5244465">
                  <a:moveTo>
                    <a:pt x="2803728" y="1243126"/>
                  </a:moveTo>
                  <a:lnTo>
                    <a:pt x="2795460" y="1202182"/>
                  </a:lnTo>
                  <a:lnTo>
                    <a:pt x="2772930" y="1168755"/>
                  </a:lnTo>
                  <a:lnTo>
                    <a:pt x="2739491" y="1146213"/>
                  </a:lnTo>
                  <a:lnTo>
                    <a:pt x="2698559" y="1137958"/>
                  </a:lnTo>
                  <a:lnTo>
                    <a:pt x="1710207" y="1137958"/>
                  </a:lnTo>
                  <a:lnTo>
                    <a:pt x="1669275" y="1146213"/>
                  </a:lnTo>
                  <a:lnTo>
                    <a:pt x="1635848" y="1168755"/>
                  </a:lnTo>
                  <a:lnTo>
                    <a:pt x="1613306" y="1202182"/>
                  </a:lnTo>
                  <a:lnTo>
                    <a:pt x="1605038" y="1243126"/>
                  </a:lnTo>
                  <a:lnTo>
                    <a:pt x="1605038" y="1645551"/>
                  </a:lnTo>
                  <a:lnTo>
                    <a:pt x="1613306" y="1686483"/>
                  </a:lnTo>
                  <a:lnTo>
                    <a:pt x="1635848" y="1719910"/>
                  </a:lnTo>
                  <a:lnTo>
                    <a:pt x="1669275" y="1742452"/>
                  </a:lnTo>
                  <a:lnTo>
                    <a:pt x="1710207" y="1750720"/>
                  </a:lnTo>
                  <a:lnTo>
                    <a:pt x="2698559" y="1750720"/>
                  </a:lnTo>
                  <a:lnTo>
                    <a:pt x="2739491" y="1742452"/>
                  </a:lnTo>
                  <a:lnTo>
                    <a:pt x="2772930" y="1719910"/>
                  </a:lnTo>
                  <a:lnTo>
                    <a:pt x="2795460" y="1686483"/>
                  </a:lnTo>
                  <a:lnTo>
                    <a:pt x="2803728" y="1645551"/>
                  </a:lnTo>
                  <a:lnTo>
                    <a:pt x="2803728" y="1243126"/>
                  </a:lnTo>
                  <a:close/>
                </a:path>
                <a:path w="9166860" h="5244465">
                  <a:moveTo>
                    <a:pt x="2803728" y="105168"/>
                  </a:moveTo>
                  <a:lnTo>
                    <a:pt x="2795460" y="64236"/>
                  </a:lnTo>
                  <a:lnTo>
                    <a:pt x="2772930" y="30810"/>
                  </a:lnTo>
                  <a:lnTo>
                    <a:pt x="2739491" y="8267"/>
                  </a:lnTo>
                  <a:lnTo>
                    <a:pt x="2698559" y="0"/>
                  </a:lnTo>
                  <a:lnTo>
                    <a:pt x="1710207" y="0"/>
                  </a:lnTo>
                  <a:lnTo>
                    <a:pt x="1669275" y="8267"/>
                  </a:lnTo>
                  <a:lnTo>
                    <a:pt x="1635848" y="30810"/>
                  </a:lnTo>
                  <a:lnTo>
                    <a:pt x="1613306" y="64236"/>
                  </a:lnTo>
                  <a:lnTo>
                    <a:pt x="1605038" y="105168"/>
                  </a:lnTo>
                  <a:lnTo>
                    <a:pt x="1605038" y="507593"/>
                  </a:lnTo>
                  <a:lnTo>
                    <a:pt x="1613306" y="548538"/>
                  </a:lnTo>
                  <a:lnTo>
                    <a:pt x="1635848" y="581964"/>
                  </a:lnTo>
                  <a:lnTo>
                    <a:pt x="1669275" y="604494"/>
                  </a:lnTo>
                  <a:lnTo>
                    <a:pt x="1710207" y="612762"/>
                  </a:lnTo>
                  <a:lnTo>
                    <a:pt x="2698559" y="612762"/>
                  </a:lnTo>
                  <a:lnTo>
                    <a:pt x="2739491" y="604494"/>
                  </a:lnTo>
                  <a:lnTo>
                    <a:pt x="2772930" y="581964"/>
                  </a:lnTo>
                  <a:lnTo>
                    <a:pt x="2795460" y="548538"/>
                  </a:lnTo>
                  <a:lnTo>
                    <a:pt x="2803728" y="507593"/>
                  </a:lnTo>
                  <a:lnTo>
                    <a:pt x="2803728" y="105168"/>
                  </a:lnTo>
                  <a:close/>
                </a:path>
                <a:path w="9166860" h="5244465">
                  <a:moveTo>
                    <a:pt x="4390758" y="3056661"/>
                  </a:moveTo>
                  <a:lnTo>
                    <a:pt x="4382490" y="3015729"/>
                  </a:lnTo>
                  <a:lnTo>
                    <a:pt x="4359948" y="2982303"/>
                  </a:lnTo>
                  <a:lnTo>
                    <a:pt x="4326521" y="2959760"/>
                  </a:lnTo>
                  <a:lnTo>
                    <a:pt x="4285589" y="2951492"/>
                  </a:lnTo>
                  <a:lnTo>
                    <a:pt x="3297237" y="2951492"/>
                  </a:lnTo>
                  <a:lnTo>
                    <a:pt x="3256305" y="2959760"/>
                  </a:lnTo>
                  <a:lnTo>
                    <a:pt x="3222866" y="2982303"/>
                  </a:lnTo>
                  <a:lnTo>
                    <a:pt x="3200336" y="3015729"/>
                  </a:lnTo>
                  <a:lnTo>
                    <a:pt x="3192068" y="3056661"/>
                  </a:lnTo>
                  <a:lnTo>
                    <a:pt x="3192068" y="3459086"/>
                  </a:lnTo>
                  <a:lnTo>
                    <a:pt x="3200336" y="3500031"/>
                  </a:lnTo>
                  <a:lnTo>
                    <a:pt x="3222866" y="3533457"/>
                  </a:lnTo>
                  <a:lnTo>
                    <a:pt x="3256305" y="3555987"/>
                  </a:lnTo>
                  <a:lnTo>
                    <a:pt x="3297237" y="3564255"/>
                  </a:lnTo>
                  <a:lnTo>
                    <a:pt x="4285589" y="3564255"/>
                  </a:lnTo>
                  <a:lnTo>
                    <a:pt x="4326521" y="3555987"/>
                  </a:lnTo>
                  <a:lnTo>
                    <a:pt x="4359948" y="3533457"/>
                  </a:lnTo>
                  <a:lnTo>
                    <a:pt x="4382490" y="3500031"/>
                  </a:lnTo>
                  <a:lnTo>
                    <a:pt x="4390758" y="3459086"/>
                  </a:lnTo>
                  <a:lnTo>
                    <a:pt x="4390758" y="3056661"/>
                  </a:lnTo>
                  <a:close/>
                </a:path>
                <a:path w="9166860" h="5244465">
                  <a:moveTo>
                    <a:pt x="4397819" y="1929676"/>
                  </a:moveTo>
                  <a:lnTo>
                    <a:pt x="4389552" y="1888744"/>
                  </a:lnTo>
                  <a:lnTo>
                    <a:pt x="4367009" y="1855304"/>
                  </a:lnTo>
                  <a:lnTo>
                    <a:pt x="4333583" y="1832775"/>
                  </a:lnTo>
                  <a:lnTo>
                    <a:pt x="4292651" y="1824507"/>
                  </a:lnTo>
                  <a:lnTo>
                    <a:pt x="3304298" y="1824507"/>
                  </a:lnTo>
                  <a:lnTo>
                    <a:pt x="3263366" y="1832775"/>
                  </a:lnTo>
                  <a:lnTo>
                    <a:pt x="3229940" y="1855304"/>
                  </a:lnTo>
                  <a:lnTo>
                    <a:pt x="3207397" y="1888744"/>
                  </a:lnTo>
                  <a:lnTo>
                    <a:pt x="3199130" y="1929676"/>
                  </a:lnTo>
                  <a:lnTo>
                    <a:pt x="3199130" y="2332101"/>
                  </a:lnTo>
                  <a:lnTo>
                    <a:pt x="3207397" y="2373033"/>
                  </a:lnTo>
                  <a:lnTo>
                    <a:pt x="3229940" y="2406472"/>
                  </a:lnTo>
                  <a:lnTo>
                    <a:pt x="3263366" y="2429002"/>
                  </a:lnTo>
                  <a:lnTo>
                    <a:pt x="3304298" y="2437269"/>
                  </a:lnTo>
                  <a:lnTo>
                    <a:pt x="4292651" y="2437269"/>
                  </a:lnTo>
                  <a:lnTo>
                    <a:pt x="4333583" y="2429002"/>
                  </a:lnTo>
                  <a:lnTo>
                    <a:pt x="4367009" y="2406472"/>
                  </a:lnTo>
                  <a:lnTo>
                    <a:pt x="4389552" y="2373033"/>
                  </a:lnTo>
                  <a:lnTo>
                    <a:pt x="4397819" y="2332101"/>
                  </a:lnTo>
                  <a:lnTo>
                    <a:pt x="4397819" y="1929676"/>
                  </a:lnTo>
                  <a:close/>
                </a:path>
                <a:path w="9166860" h="5244465">
                  <a:moveTo>
                    <a:pt x="5987808" y="4309122"/>
                  </a:moveTo>
                  <a:lnTo>
                    <a:pt x="5979541" y="4268190"/>
                  </a:lnTo>
                  <a:lnTo>
                    <a:pt x="5956998" y="4234751"/>
                  </a:lnTo>
                  <a:lnTo>
                    <a:pt x="5923572" y="4212221"/>
                  </a:lnTo>
                  <a:lnTo>
                    <a:pt x="5882640" y="4203954"/>
                  </a:lnTo>
                  <a:lnTo>
                    <a:pt x="4894288" y="4203954"/>
                  </a:lnTo>
                  <a:lnTo>
                    <a:pt x="4853356" y="4212221"/>
                  </a:lnTo>
                  <a:lnTo>
                    <a:pt x="4819929" y="4234751"/>
                  </a:lnTo>
                  <a:lnTo>
                    <a:pt x="4797387" y="4268190"/>
                  </a:lnTo>
                  <a:lnTo>
                    <a:pt x="4789119" y="4309122"/>
                  </a:lnTo>
                  <a:lnTo>
                    <a:pt x="4789119" y="4711547"/>
                  </a:lnTo>
                  <a:lnTo>
                    <a:pt x="4797387" y="4752479"/>
                  </a:lnTo>
                  <a:lnTo>
                    <a:pt x="4819929" y="4785906"/>
                  </a:lnTo>
                  <a:lnTo>
                    <a:pt x="4853356" y="4808448"/>
                  </a:lnTo>
                  <a:lnTo>
                    <a:pt x="4894288" y="4816716"/>
                  </a:lnTo>
                  <a:lnTo>
                    <a:pt x="5882640" y="4816716"/>
                  </a:lnTo>
                  <a:lnTo>
                    <a:pt x="5923572" y="4808448"/>
                  </a:lnTo>
                  <a:lnTo>
                    <a:pt x="5956998" y="4785906"/>
                  </a:lnTo>
                  <a:lnTo>
                    <a:pt x="5979541" y="4752479"/>
                  </a:lnTo>
                  <a:lnTo>
                    <a:pt x="5987808" y="4711547"/>
                  </a:lnTo>
                  <a:lnTo>
                    <a:pt x="5987808" y="4309122"/>
                  </a:lnTo>
                  <a:close/>
                </a:path>
                <a:path w="9166860" h="5244465">
                  <a:moveTo>
                    <a:pt x="5987808" y="3056661"/>
                  </a:moveTo>
                  <a:lnTo>
                    <a:pt x="5979541" y="3015729"/>
                  </a:lnTo>
                  <a:lnTo>
                    <a:pt x="5956998" y="2982303"/>
                  </a:lnTo>
                  <a:lnTo>
                    <a:pt x="5923572" y="2959760"/>
                  </a:lnTo>
                  <a:lnTo>
                    <a:pt x="5882640" y="2951492"/>
                  </a:lnTo>
                  <a:lnTo>
                    <a:pt x="4894288" y="2951492"/>
                  </a:lnTo>
                  <a:lnTo>
                    <a:pt x="4853356" y="2959760"/>
                  </a:lnTo>
                  <a:lnTo>
                    <a:pt x="4819929" y="2982303"/>
                  </a:lnTo>
                  <a:lnTo>
                    <a:pt x="4797387" y="3015729"/>
                  </a:lnTo>
                  <a:lnTo>
                    <a:pt x="4789119" y="3056661"/>
                  </a:lnTo>
                  <a:lnTo>
                    <a:pt x="4789119" y="3459086"/>
                  </a:lnTo>
                  <a:lnTo>
                    <a:pt x="4797387" y="3500031"/>
                  </a:lnTo>
                  <a:lnTo>
                    <a:pt x="4819929" y="3533457"/>
                  </a:lnTo>
                  <a:lnTo>
                    <a:pt x="4853356" y="3555987"/>
                  </a:lnTo>
                  <a:lnTo>
                    <a:pt x="4894288" y="3564255"/>
                  </a:lnTo>
                  <a:lnTo>
                    <a:pt x="5882640" y="3564255"/>
                  </a:lnTo>
                  <a:lnTo>
                    <a:pt x="5923572" y="3555987"/>
                  </a:lnTo>
                  <a:lnTo>
                    <a:pt x="5956998" y="3533457"/>
                  </a:lnTo>
                  <a:lnTo>
                    <a:pt x="5979541" y="3500031"/>
                  </a:lnTo>
                  <a:lnTo>
                    <a:pt x="5987808" y="3459086"/>
                  </a:lnTo>
                  <a:lnTo>
                    <a:pt x="5987808" y="3056661"/>
                  </a:lnTo>
                  <a:close/>
                </a:path>
                <a:path w="9166860" h="5244465">
                  <a:moveTo>
                    <a:pt x="5987808" y="440372"/>
                  </a:moveTo>
                  <a:lnTo>
                    <a:pt x="5979541" y="399427"/>
                  </a:lnTo>
                  <a:lnTo>
                    <a:pt x="5956998" y="366001"/>
                  </a:lnTo>
                  <a:lnTo>
                    <a:pt x="5923572" y="343458"/>
                  </a:lnTo>
                  <a:lnTo>
                    <a:pt x="5882640" y="335203"/>
                  </a:lnTo>
                  <a:lnTo>
                    <a:pt x="4894288" y="335203"/>
                  </a:lnTo>
                  <a:lnTo>
                    <a:pt x="4853356" y="343458"/>
                  </a:lnTo>
                  <a:lnTo>
                    <a:pt x="4819929" y="366001"/>
                  </a:lnTo>
                  <a:lnTo>
                    <a:pt x="4797387" y="399427"/>
                  </a:lnTo>
                  <a:lnTo>
                    <a:pt x="4789119" y="440372"/>
                  </a:lnTo>
                  <a:lnTo>
                    <a:pt x="4789119" y="842797"/>
                  </a:lnTo>
                  <a:lnTo>
                    <a:pt x="4797387" y="883729"/>
                  </a:lnTo>
                  <a:lnTo>
                    <a:pt x="4819929" y="917155"/>
                  </a:lnTo>
                  <a:lnTo>
                    <a:pt x="4853356" y="939698"/>
                  </a:lnTo>
                  <a:lnTo>
                    <a:pt x="4894288" y="947966"/>
                  </a:lnTo>
                  <a:lnTo>
                    <a:pt x="5882640" y="947966"/>
                  </a:lnTo>
                  <a:lnTo>
                    <a:pt x="5923572" y="939698"/>
                  </a:lnTo>
                  <a:lnTo>
                    <a:pt x="5956998" y="917155"/>
                  </a:lnTo>
                  <a:lnTo>
                    <a:pt x="5979541" y="883729"/>
                  </a:lnTo>
                  <a:lnTo>
                    <a:pt x="5987808" y="842797"/>
                  </a:lnTo>
                  <a:lnTo>
                    <a:pt x="5987808" y="440372"/>
                  </a:lnTo>
                  <a:close/>
                </a:path>
                <a:path w="9166860" h="5244465">
                  <a:moveTo>
                    <a:pt x="7590498" y="3044520"/>
                  </a:moveTo>
                  <a:lnTo>
                    <a:pt x="7582230" y="3003588"/>
                  </a:lnTo>
                  <a:lnTo>
                    <a:pt x="7559688" y="2970161"/>
                  </a:lnTo>
                  <a:lnTo>
                    <a:pt x="7526261" y="2947619"/>
                  </a:lnTo>
                  <a:lnTo>
                    <a:pt x="7485329" y="2939351"/>
                  </a:lnTo>
                  <a:lnTo>
                    <a:pt x="6496977" y="2939351"/>
                  </a:lnTo>
                  <a:lnTo>
                    <a:pt x="6456045" y="2947619"/>
                  </a:lnTo>
                  <a:lnTo>
                    <a:pt x="6422618" y="2970161"/>
                  </a:lnTo>
                  <a:lnTo>
                    <a:pt x="6400076" y="3003588"/>
                  </a:lnTo>
                  <a:lnTo>
                    <a:pt x="6391808" y="3044520"/>
                  </a:lnTo>
                  <a:lnTo>
                    <a:pt x="6391808" y="3446945"/>
                  </a:lnTo>
                  <a:lnTo>
                    <a:pt x="6400076" y="3487890"/>
                  </a:lnTo>
                  <a:lnTo>
                    <a:pt x="6422618" y="3521316"/>
                  </a:lnTo>
                  <a:lnTo>
                    <a:pt x="6456045" y="3543846"/>
                  </a:lnTo>
                  <a:lnTo>
                    <a:pt x="6496977" y="3552113"/>
                  </a:lnTo>
                  <a:lnTo>
                    <a:pt x="7485329" y="3552113"/>
                  </a:lnTo>
                  <a:lnTo>
                    <a:pt x="7526261" y="3543846"/>
                  </a:lnTo>
                  <a:lnTo>
                    <a:pt x="7559688" y="3521316"/>
                  </a:lnTo>
                  <a:lnTo>
                    <a:pt x="7582230" y="3487890"/>
                  </a:lnTo>
                  <a:lnTo>
                    <a:pt x="7590498" y="3446945"/>
                  </a:lnTo>
                  <a:lnTo>
                    <a:pt x="7590498" y="3044520"/>
                  </a:lnTo>
                  <a:close/>
                </a:path>
                <a:path w="9166860" h="5244465">
                  <a:moveTo>
                    <a:pt x="7590498" y="439686"/>
                  </a:moveTo>
                  <a:lnTo>
                    <a:pt x="7582230" y="398754"/>
                  </a:lnTo>
                  <a:lnTo>
                    <a:pt x="7559688" y="365328"/>
                  </a:lnTo>
                  <a:lnTo>
                    <a:pt x="7526261" y="342785"/>
                  </a:lnTo>
                  <a:lnTo>
                    <a:pt x="7485329" y="334518"/>
                  </a:lnTo>
                  <a:lnTo>
                    <a:pt x="6496977" y="334518"/>
                  </a:lnTo>
                  <a:lnTo>
                    <a:pt x="6456045" y="342785"/>
                  </a:lnTo>
                  <a:lnTo>
                    <a:pt x="6422618" y="365328"/>
                  </a:lnTo>
                  <a:lnTo>
                    <a:pt x="6400076" y="398754"/>
                  </a:lnTo>
                  <a:lnTo>
                    <a:pt x="6391808" y="439686"/>
                  </a:lnTo>
                  <a:lnTo>
                    <a:pt x="6391808" y="842111"/>
                  </a:lnTo>
                  <a:lnTo>
                    <a:pt x="6400076" y="883056"/>
                  </a:lnTo>
                  <a:lnTo>
                    <a:pt x="6422618" y="916482"/>
                  </a:lnTo>
                  <a:lnTo>
                    <a:pt x="6456045" y="939012"/>
                  </a:lnTo>
                  <a:lnTo>
                    <a:pt x="6496977" y="947280"/>
                  </a:lnTo>
                  <a:lnTo>
                    <a:pt x="7485329" y="947280"/>
                  </a:lnTo>
                  <a:lnTo>
                    <a:pt x="7526261" y="939012"/>
                  </a:lnTo>
                  <a:lnTo>
                    <a:pt x="7559688" y="916482"/>
                  </a:lnTo>
                  <a:lnTo>
                    <a:pt x="7582230" y="883056"/>
                  </a:lnTo>
                  <a:lnTo>
                    <a:pt x="7590498" y="842111"/>
                  </a:lnTo>
                  <a:lnTo>
                    <a:pt x="7590498" y="439686"/>
                  </a:lnTo>
                  <a:close/>
                </a:path>
                <a:path w="9166860" h="5244465">
                  <a:moveTo>
                    <a:pt x="9166657" y="3667607"/>
                  </a:moveTo>
                  <a:lnTo>
                    <a:pt x="9158389" y="3626675"/>
                  </a:lnTo>
                  <a:lnTo>
                    <a:pt x="9135847" y="3593249"/>
                  </a:lnTo>
                  <a:lnTo>
                    <a:pt x="9102420" y="3570706"/>
                  </a:lnTo>
                  <a:lnTo>
                    <a:pt x="9061488" y="3562439"/>
                  </a:lnTo>
                  <a:lnTo>
                    <a:pt x="8073136" y="3562439"/>
                  </a:lnTo>
                  <a:lnTo>
                    <a:pt x="8032204" y="3570706"/>
                  </a:lnTo>
                  <a:lnTo>
                    <a:pt x="7998777" y="3593249"/>
                  </a:lnTo>
                  <a:lnTo>
                    <a:pt x="7976235" y="3626675"/>
                  </a:lnTo>
                  <a:lnTo>
                    <a:pt x="7967967" y="3667607"/>
                  </a:lnTo>
                  <a:lnTo>
                    <a:pt x="7967967" y="4070032"/>
                  </a:lnTo>
                  <a:lnTo>
                    <a:pt x="7976235" y="4110977"/>
                  </a:lnTo>
                  <a:lnTo>
                    <a:pt x="7998777" y="4144403"/>
                  </a:lnTo>
                  <a:lnTo>
                    <a:pt x="8032204" y="4166946"/>
                  </a:lnTo>
                  <a:lnTo>
                    <a:pt x="8073136" y="4175201"/>
                  </a:lnTo>
                  <a:lnTo>
                    <a:pt x="9061488" y="4175201"/>
                  </a:lnTo>
                  <a:lnTo>
                    <a:pt x="9102420" y="4166946"/>
                  </a:lnTo>
                  <a:lnTo>
                    <a:pt x="9135847" y="4144403"/>
                  </a:lnTo>
                  <a:lnTo>
                    <a:pt x="9158389" y="4110977"/>
                  </a:lnTo>
                  <a:lnTo>
                    <a:pt x="9166657" y="4070032"/>
                  </a:lnTo>
                  <a:lnTo>
                    <a:pt x="9166657" y="3667607"/>
                  </a:lnTo>
                  <a:close/>
                </a:path>
              </a:pathLst>
            </a:custGeom>
            <a:solidFill>
              <a:srgbClr val="FFFFFF"/>
            </a:solidFill>
          </p:spPr>
          <p:txBody>
            <a:bodyPr wrap="square" lIns="0" tIns="0" rIns="0" bIns="0" rtlCol="0"/>
            <a:lstStyle/>
            <a:p>
              <a:endParaRPr sz="1588"/>
            </a:p>
          </p:txBody>
        </p:sp>
        <p:sp>
          <p:nvSpPr>
            <p:cNvPr id="47" name="object 47"/>
            <p:cNvSpPr/>
            <p:nvPr/>
          </p:nvSpPr>
          <p:spPr>
            <a:xfrm>
              <a:off x="450310" y="1419451"/>
              <a:ext cx="1198880" cy="671195"/>
            </a:xfrm>
            <a:custGeom>
              <a:avLst/>
              <a:gdLst/>
              <a:ahLst/>
              <a:cxnLst/>
              <a:rect l="l" t="t" r="r" b="b"/>
              <a:pathLst>
                <a:path w="1198880" h="671194">
                  <a:moveTo>
                    <a:pt x="1088669" y="0"/>
                  </a:moveTo>
                  <a:lnTo>
                    <a:pt x="110020" y="0"/>
                  </a:lnTo>
                  <a:lnTo>
                    <a:pt x="67197" y="8646"/>
                  </a:lnTo>
                  <a:lnTo>
                    <a:pt x="32226" y="32226"/>
                  </a:lnTo>
                  <a:lnTo>
                    <a:pt x="8646" y="67197"/>
                  </a:lnTo>
                  <a:lnTo>
                    <a:pt x="0" y="110020"/>
                  </a:lnTo>
                  <a:lnTo>
                    <a:pt x="0" y="670598"/>
                  </a:lnTo>
                  <a:lnTo>
                    <a:pt x="1198689" y="670598"/>
                  </a:lnTo>
                  <a:lnTo>
                    <a:pt x="1198689" y="110020"/>
                  </a:lnTo>
                  <a:lnTo>
                    <a:pt x="1190042" y="67197"/>
                  </a:lnTo>
                  <a:lnTo>
                    <a:pt x="1166463" y="32226"/>
                  </a:lnTo>
                  <a:lnTo>
                    <a:pt x="1131491" y="8646"/>
                  </a:lnTo>
                  <a:lnTo>
                    <a:pt x="1088669" y="0"/>
                  </a:lnTo>
                  <a:close/>
                </a:path>
              </a:pathLst>
            </a:custGeom>
            <a:solidFill>
              <a:srgbClr val="AE718A"/>
            </a:solidFill>
          </p:spPr>
          <p:txBody>
            <a:bodyPr wrap="square" lIns="0" tIns="0" rIns="0" bIns="0" rtlCol="0"/>
            <a:lstStyle/>
            <a:p>
              <a:endParaRPr sz="1588"/>
            </a:p>
          </p:txBody>
        </p:sp>
        <p:sp>
          <p:nvSpPr>
            <p:cNvPr id="48" name="object 48"/>
            <p:cNvSpPr/>
            <p:nvPr/>
          </p:nvSpPr>
          <p:spPr>
            <a:xfrm>
              <a:off x="2051519" y="1421142"/>
              <a:ext cx="1202690" cy="4989195"/>
            </a:xfrm>
            <a:custGeom>
              <a:avLst/>
              <a:gdLst/>
              <a:ahLst/>
              <a:cxnLst/>
              <a:rect l="l" t="t" r="r" b="b"/>
              <a:pathLst>
                <a:path w="1202689" h="4989195">
                  <a:moveTo>
                    <a:pt x="1198689" y="4724679"/>
                  </a:moveTo>
                  <a:lnTo>
                    <a:pt x="1192517" y="4694047"/>
                  </a:lnTo>
                  <a:lnTo>
                    <a:pt x="1175651" y="4669040"/>
                  </a:lnTo>
                  <a:lnTo>
                    <a:pt x="1150645" y="4652188"/>
                  </a:lnTo>
                  <a:lnTo>
                    <a:pt x="1120013" y="4646003"/>
                  </a:lnTo>
                  <a:lnTo>
                    <a:pt x="78676" y="4646003"/>
                  </a:lnTo>
                  <a:lnTo>
                    <a:pt x="48056" y="4652188"/>
                  </a:lnTo>
                  <a:lnTo>
                    <a:pt x="23050" y="4669040"/>
                  </a:lnTo>
                  <a:lnTo>
                    <a:pt x="6184" y="4694047"/>
                  </a:lnTo>
                  <a:lnTo>
                    <a:pt x="0" y="4724679"/>
                  </a:lnTo>
                  <a:lnTo>
                    <a:pt x="0" y="4988903"/>
                  </a:lnTo>
                  <a:lnTo>
                    <a:pt x="1198689" y="4988903"/>
                  </a:lnTo>
                  <a:lnTo>
                    <a:pt x="1198689" y="4724679"/>
                  </a:lnTo>
                  <a:close/>
                </a:path>
                <a:path w="1202689" h="4989195">
                  <a:moveTo>
                    <a:pt x="1202512" y="911085"/>
                  </a:moveTo>
                  <a:lnTo>
                    <a:pt x="1193876" y="868260"/>
                  </a:lnTo>
                  <a:lnTo>
                    <a:pt x="1170292" y="833297"/>
                  </a:lnTo>
                  <a:lnTo>
                    <a:pt x="1135316" y="809713"/>
                  </a:lnTo>
                  <a:lnTo>
                    <a:pt x="1092492" y="801065"/>
                  </a:lnTo>
                  <a:lnTo>
                    <a:pt x="113842" y="801065"/>
                  </a:lnTo>
                  <a:lnTo>
                    <a:pt x="71031" y="809713"/>
                  </a:lnTo>
                  <a:lnTo>
                    <a:pt x="36055" y="833297"/>
                  </a:lnTo>
                  <a:lnTo>
                    <a:pt x="12471" y="868260"/>
                  </a:lnTo>
                  <a:lnTo>
                    <a:pt x="3822" y="911085"/>
                  </a:lnTo>
                  <a:lnTo>
                    <a:pt x="3822" y="1471663"/>
                  </a:lnTo>
                  <a:lnTo>
                    <a:pt x="1202512" y="1471663"/>
                  </a:lnTo>
                  <a:lnTo>
                    <a:pt x="1202512" y="911085"/>
                  </a:lnTo>
                  <a:close/>
                </a:path>
                <a:path w="1202689" h="4989195">
                  <a:moveTo>
                    <a:pt x="1202524" y="2827883"/>
                  </a:moveTo>
                  <a:lnTo>
                    <a:pt x="1196340" y="2797264"/>
                  </a:lnTo>
                  <a:lnTo>
                    <a:pt x="1179474" y="2772257"/>
                  </a:lnTo>
                  <a:lnTo>
                    <a:pt x="1154468" y="2755392"/>
                  </a:lnTo>
                  <a:lnTo>
                    <a:pt x="1123848" y="2749207"/>
                  </a:lnTo>
                  <a:lnTo>
                    <a:pt x="82511" y="2749207"/>
                  </a:lnTo>
                  <a:lnTo>
                    <a:pt x="51879" y="2755392"/>
                  </a:lnTo>
                  <a:lnTo>
                    <a:pt x="26873" y="2772257"/>
                  </a:lnTo>
                  <a:lnTo>
                    <a:pt x="10007" y="2797264"/>
                  </a:lnTo>
                  <a:lnTo>
                    <a:pt x="3835" y="2827883"/>
                  </a:lnTo>
                  <a:lnTo>
                    <a:pt x="3835" y="3092107"/>
                  </a:lnTo>
                  <a:lnTo>
                    <a:pt x="1202524" y="3092107"/>
                  </a:lnTo>
                  <a:lnTo>
                    <a:pt x="1202524" y="2827883"/>
                  </a:lnTo>
                  <a:close/>
                </a:path>
                <a:path w="1202689" h="4989195">
                  <a:moveTo>
                    <a:pt x="1202524" y="2027288"/>
                  </a:moveTo>
                  <a:lnTo>
                    <a:pt x="1196340" y="1996668"/>
                  </a:lnTo>
                  <a:lnTo>
                    <a:pt x="1179474" y="1971662"/>
                  </a:lnTo>
                  <a:lnTo>
                    <a:pt x="1154468" y="1954796"/>
                  </a:lnTo>
                  <a:lnTo>
                    <a:pt x="1123848" y="1948611"/>
                  </a:lnTo>
                  <a:lnTo>
                    <a:pt x="82511" y="1948611"/>
                  </a:lnTo>
                  <a:lnTo>
                    <a:pt x="51879" y="1954796"/>
                  </a:lnTo>
                  <a:lnTo>
                    <a:pt x="26873" y="1971662"/>
                  </a:lnTo>
                  <a:lnTo>
                    <a:pt x="10007" y="1996668"/>
                  </a:lnTo>
                  <a:lnTo>
                    <a:pt x="3835" y="2027288"/>
                  </a:lnTo>
                  <a:lnTo>
                    <a:pt x="3835" y="2291511"/>
                  </a:lnTo>
                  <a:lnTo>
                    <a:pt x="1202524" y="2291511"/>
                  </a:lnTo>
                  <a:lnTo>
                    <a:pt x="1202524" y="2027288"/>
                  </a:lnTo>
                  <a:close/>
                </a:path>
                <a:path w="1202689" h="4989195">
                  <a:moveTo>
                    <a:pt x="1202524" y="78676"/>
                  </a:moveTo>
                  <a:lnTo>
                    <a:pt x="1196340" y="48044"/>
                  </a:lnTo>
                  <a:lnTo>
                    <a:pt x="1179474" y="23037"/>
                  </a:lnTo>
                  <a:lnTo>
                    <a:pt x="1154468" y="6172"/>
                  </a:lnTo>
                  <a:lnTo>
                    <a:pt x="1123848" y="0"/>
                  </a:lnTo>
                  <a:lnTo>
                    <a:pt x="82511" y="0"/>
                  </a:lnTo>
                  <a:lnTo>
                    <a:pt x="51879" y="6172"/>
                  </a:lnTo>
                  <a:lnTo>
                    <a:pt x="26873" y="23037"/>
                  </a:lnTo>
                  <a:lnTo>
                    <a:pt x="10007" y="48044"/>
                  </a:lnTo>
                  <a:lnTo>
                    <a:pt x="3835" y="78676"/>
                  </a:lnTo>
                  <a:lnTo>
                    <a:pt x="3835" y="342900"/>
                  </a:lnTo>
                  <a:lnTo>
                    <a:pt x="1202524" y="342900"/>
                  </a:lnTo>
                  <a:lnTo>
                    <a:pt x="1202524" y="78676"/>
                  </a:lnTo>
                  <a:close/>
                </a:path>
              </a:pathLst>
            </a:custGeom>
            <a:solidFill>
              <a:srgbClr val="9FA452"/>
            </a:solidFill>
          </p:spPr>
          <p:txBody>
            <a:bodyPr wrap="square" lIns="0" tIns="0" rIns="0" bIns="0" rtlCol="0"/>
            <a:lstStyle/>
            <a:p>
              <a:endParaRPr sz="1588"/>
            </a:p>
          </p:txBody>
        </p:sp>
        <p:sp>
          <p:nvSpPr>
            <p:cNvPr id="49" name="object 49"/>
            <p:cNvSpPr/>
            <p:nvPr/>
          </p:nvSpPr>
          <p:spPr>
            <a:xfrm>
              <a:off x="3649440" y="2908757"/>
              <a:ext cx="1198880" cy="671195"/>
            </a:xfrm>
            <a:custGeom>
              <a:avLst/>
              <a:gdLst/>
              <a:ahLst/>
              <a:cxnLst/>
              <a:rect l="l" t="t" r="r" b="b"/>
              <a:pathLst>
                <a:path w="1198879" h="671195">
                  <a:moveTo>
                    <a:pt x="1088669" y="0"/>
                  </a:moveTo>
                  <a:lnTo>
                    <a:pt x="110020" y="0"/>
                  </a:lnTo>
                  <a:lnTo>
                    <a:pt x="67197" y="8646"/>
                  </a:lnTo>
                  <a:lnTo>
                    <a:pt x="32226" y="32226"/>
                  </a:lnTo>
                  <a:lnTo>
                    <a:pt x="8646" y="67197"/>
                  </a:lnTo>
                  <a:lnTo>
                    <a:pt x="0" y="110020"/>
                  </a:lnTo>
                  <a:lnTo>
                    <a:pt x="0" y="670598"/>
                  </a:lnTo>
                  <a:lnTo>
                    <a:pt x="1198689" y="670598"/>
                  </a:lnTo>
                  <a:lnTo>
                    <a:pt x="1198689" y="110020"/>
                  </a:lnTo>
                  <a:lnTo>
                    <a:pt x="1190042" y="67197"/>
                  </a:lnTo>
                  <a:lnTo>
                    <a:pt x="1166463" y="32226"/>
                  </a:lnTo>
                  <a:lnTo>
                    <a:pt x="1131491" y="8646"/>
                  </a:lnTo>
                  <a:lnTo>
                    <a:pt x="1088669" y="0"/>
                  </a:lnTo>
                  <a:close/>
                </a:path>
              </a:pathLst>
            </a:custGeom>
            <a:solidFill>
              <a:srgbClr val="CE9F1D"/>
            </a:solidFill>
          </p:spPr>
          <p:txBody>
            <a:bodyPr wrap="square" lIns="0" tIns="0" rIns="0" bIns="0" rtlCol="0"/>
            <a:lstStyle/>
            <a:p>
              <a:endParaRPr sz="1588"/>
            </a:p>
          </p:txBody>
        </p:sp>
        <p:sp>
          <p:nvSpPr>
            <p:cNvPr id="50" name="object 50"/>
            <p:cNvSpPr/>
            <p:nvPr/>
          </p:nvSpPr>
          <p:spPr>
            <a:xfrm>
              <a:off x="6842112" y="1418780"/>
              <a:ext cx="1198880" cy="3275965"/>
            </a:xfrm>
            <a:custGeom>
              <a:avLst/>
              <a:gdLst/>
              <a:ahLst/>
              <a:cxnLst/>
              <a:rect l="l" t="t" r="r" b="b"/>
              <a:pathLst>
                <a:path w="1198879" h="3275965">
                  <a:moveTo>
                    <a:pt x="1198689" y="2714853"/>
                  </a:moveTo>
                  <a:lnTo>
                    <a:pt x="1190040" y="2672029"/>
                  </a:lnTo>
                  <a:lnTo>
                    <a:pt x="1166469" y="2637053"/>
                  </a:lnTo>
                  <a:lnTo>
                    <a:pt x="1131493" y="2613482"/>
                  </a:lnTo>
                  <a:lnTo>
                    <a:pt x="1088669" y="2604833"/>
                  </a:lnTo>
                  <a:lnTo>
                    <a:pt x="110020" y="2604833"/>
                  </a:lnTo>
                  <a:lnTo>
                    <a:pt x="67195" y="2613482"/>
                  </a:lnTo>
                  <a:lnTo>
                    <a:pt x="32232" y="2637053"/>
                  </a:lnTo>
                  <a:lnTo>
                    <a:pt x="8648" y="2672029"/>
                  </a:lnTo>
                  <a:lnTo>
                    <a:pt x="0" y="2714853"/>
                  </a:lnTo>
                  <a:lnTo>
                    <a:pt x="0" y="3275431"/>
                  </a:lnTo>
                  <a:lnTo>
                    <a:pt x="1198689" y="3275431"/>
                  </a:lnTo>
                  <a:lnTo>
                    <a:pt x="1198689" y="2714853"/>
                  </a:lnTo>
                  <a:close/>
                </a:path>
                <a:path w="1198879" h="3275965">
                  <a:moveTo>
                    <a:pt x="1198689" y="110020"/>
                  </a:moveTo>
                  <a:lnTo>
                    <a:pt x="1190040" y="67195"/>
                  </a:lnTo>
                  <a:lnTo>
                    <a:pt x="1166469" y="32219"/>
                  </a:lnTo>
                  <a:lnTo>
                    <a:pt x="1131493" y="8648"/>
                  </a:lnTo>
                  <a:lnTo>
                    <a:pt x="1088669" y="0"/>
                  </a:lnTo>
                  <a:lnTo>
                    <a:pt x="110020" y="0"/>
                  </a:lnTo>
                  <a:lnTo>
                    <a:pt x="67195" y="8648"/>
                  </a:lnTo>
                  <a:lnTo>
                    <a:pt x="32232" y="32219"/>
                  </a:lnTo>
                  <a:lnTo>
                    <a:pt x="8648" y="67195"/>
                  </a:lnTo>
                  <a:lnTo>
                    <a:pt x="0" y="110020"/>
                  </a:lnTo>
                  <a:lnTo>
                    <a:pt x="0" y="670598"/>
                  </a:lnTo>
                  <a:lnTo>
                    <a:pt x="1198689" y="670598"/>
                  </a:lnTo>
                  <a:lnTo>
                    <a:pt x="1198689" y="110020"/>
                  </a:lnTo>
                  <a:close/>
                </a:path>
              </a:pathLst>
            </a:custGeom>
            <a:solidFill>
              <a:srgbClr val="92809B"/>
            </a:solidFill>
          </p:spPr>
          <p:txBody>
            <a:bodyPr wrap="square" lIns="0" tIns="0" rIns="0" bIns="0" rtlCol="0"/>
            <a:lstStyle/>
            <a:p>
              <a:endParaRPr sz="1588"/>
            </a:p>
          </p:txBody>
        </p:sp>
        <p:sp>
          <p:nvSpPr>
            <p:cNvPr id="51" name="object 51"/>
            <p:cNvSpPr/>
            <p:nvPr/>
          </p:nvSpPr>
          <p:spPr>
            <a:xfrm>
              <a:off x="8418280" y="4646696"/>
              <a:ext cx="1198880" cy="671195"/>
            </a:xfrm>
            <a:custGeom>
              <a:avLst/>
              <a:gdLst/>
              <a:ahLst/>
              <a:cxnLst/>
              <a:rect l="l" t="t" r="r" b="b"/>
              <a:pathLst>
                <a:path w="1198879" h="671195">
                  <a:moveTo>
                    <a:pt x="1088669" y="0"/>
                  </a:moveTo>
                  <a:lnTo>
                    <a:pt x="110020" y="0"/>
                  </a:lnTo>
                  <a:lnTo>
                    <a:pt x="67197" y="8646"/>
                  </a:lnTo>
                  <a:lnTo>
                    <a:pt x="32226" y="32226"/>
                  </a:lnTo>
                  <a:lnTo>
                    <a:pt x="8646" y="67197"/>
                  </a:lnTo>
                  <a:lnTo>
                    <a:pt x="0" y="110020"/>
                  </a:lnTo>
                  <a:lnTo>
                    <a:pt x="0" y="670598"/>
                  </a:lnTo>
                  <a:lnTo>
                    <a:pt x="1198689" y="670598"/>
                  </a:lnTo>
                  <a:lnTo>
                    <a:pt x="1198689" y="110020"/>
                  </a:lnTo>
                  <a:lnTo>
                    <a:pt x="1190042" y="67197"/>
                  </a:lnTo>
                  <a:lnTo>
                    <a:pt x="1166463" y="32226"/>
                  </a:lnTo>
                  <a:lnTo>
                    <a:pt x="1131491" y="8646"/>
                  </a:lnTo>
                  <a:lnTo>
                    <a:pt x="1088669" y="0"/>
                  </a:lnTo>
                  <a:close/>
                </a:path>
              </a:pathLst>
            </a:custGeom>
            <a:solidFill>
              <a:srgbClr val="649AAA"/>
            </a:solidFill>
          </p:spPr>
          <p:txBody>
            <a:bodyPr wrap="square" lIns="0" tIns="0" rIns="0" bIns="0" rtlCol="0"/>
            <a:lstStyle/>
            <a:p>
              <a:endParaRPr sz="1588"/>
            </a:p>
          </p:txBody>
        </p:sp>
        <p:sp>
          <p:nvSpPr>
            <p:cNvPr id="52" name="object 52"/>
            <p:cNvSpPr/>
            <p:nvPr/>
          </p:nvSpPr>
          <p:spPr>
            <a:xfrm>
              <a:off x="3642372" y="1419453"/>
              <a:ext cx="2795905" cy="4539615"/>
            </a:xfrm>
            <a:custGeom>
              <a:avLst/>
              <a:gdLst/>
              <a:ahLst/>
              <a:cxnLst/>
              <a:rect l="l" t="t" r="r" b="b"/>
              <a:pathLst>
                <a:path w="2795904" h="4539615">
                  <a:moveTo>
                    <a:pt x="1198689" y="2726321"/>
                  </a:moveTo>
                  <a:lnTo>
                    <a:pt x="1190040" y="2683497"/>
                  </a:lnTo>
                  <a:lnTo>
                    <a:pt x="1166456" y="2648521"/>
                  </a:lnTo>
                  <a:lnTo>
                    <a:pt x="1131493" y="2624950"/>
                  </a:lnTo>
                  <a:lnTo>
                    <a:pt x="1088669" y="2616301"/>
                  </a:lnTo>
                  <a:lnTo>
                    <a:pt x="110020" y="2616301"/>
                  </a:lnTo>
                  <a:lnTo>
                    <a:pt x="67195" y="2624950"/>
                  </a:lnTo>
                  <a:lnTo>
                    <a:pt x="32219" y="2648521"/>
                  </a:lnTo>
                  <a:lnTo>
                    <a:pt x="8648" y="2683497"/>
                  </a:lnTo>
                  <a:lnTo>
                    <a:pt x="0" y="2726321"/>
                  </a:lnTo>
                  <a:lnTo>
                    <a:pt x="0" y="3286899"/>
                  </a:lnTo>
                  <a:lnTo>
                    <a:pt x="1198689" y="3286899"/>
                  </a:lnTo>
                  <a:lnTo>
                    <a:pt x="1198689" y="2726321"/>
                  </a:lnTo>
                  <a:close/>
                </a:path>
                <a:path w="2795904" h="4539615">
                  <a:moveTo>
                    <a:pt x="2795740" y="3978770"/>
                  </a:moveTo>
                  <a:lnTo>
                    <a:pt x="2787091" y="3935958"/>
                  </a:lnTo>
                  <a:lnTo>
                    <a:pt x="2763520" y="3900982"/>
                  </a:lnTo>
                  <a:lnTo>
                    <a:pt x="2728544" y="3877399"/>
                  </a:lnTo>
                  <a:lnTo>
                    <a:pt x="2685719" y="3868750"/>
                  </a:lnTo>
                  <a:lnTo>
                    <a:pt x="1707070" y="3868750"/>
                  </a:lnTo>
                  <a:lnTo>
                    <a:pt x="1664246" y="3877399"/>
                  </a:lnTo>
                  <a:lnTo>
                    <a:pt x="1629283" y="3900982"/>
                  </a:lnTo>
                  <a:lnTo>
                    <a:pt x="1605699" y="3935958"/>
                  </a:lnTo>
                  <a:lnTo>
                    <a:pt x="1597050" y="3978770"/>
                  </a:lnTo>
                  <a:lnTo>
                    <a:pt x="1597050" y="4539348"/>
                  </a:lnTo>
                  <a:lnTo>
                    <a:pt x="2795740" y="4539348"/>
                  </a:lnTo>
                  <a:lnTo>
                    <a:pt x="2795740" y="3978770"/>
                  </a:lnTo>
                  <a:close/>
                </a:path>
                <a:path w="2795904" h="4539615">
                  <a:moveTo>
                    <a:pt x="2795740" y="2726321"/>
                  </a:moveTo>
                  <a:lnTo>
                    <a:pt x="2787091" y="2683497"/>
                  </a:lnTo>
                  <a:lnTo>
                    <a:pt x="2763520" y="2648521"/>
                  </a:lnTo>
                  <a:lnTo>
                    <a:pt x="2728544" y="2624950"/>
                  </a:lnTo>
                  <a:lnTo>
                    <a:pt x="2685719" y="2616301"/>
                  </a:lnTo>
                  <a:lnTo>
                    <a:pt x="1707070" y="2616301"/>
                  </a:lnTo>
                  <a:lnTo>
                    <a:pt x="1664246" y="2624950"/>
                  </a:lnTo>
                  <a:lnTo>
                    <a:pt x="1629283" y="2648521"/>
                  </a:lnTo>
                  <a:lnTo>
                    <a:pt x="1605699" y="2683497"/>
                  </a:lnTo>
                  <a:lnTo>
                    <a:pt x="1597050" y="2726321"/>
                  </a:lnTo>
                  <a:lnTo>
                    <a:pt x="1597050" y="3286899"/>
                  </a:lnTo>
                  <a:lnTo>
                    <a:pt x="2795740" y="3286899"/>
                  </a:lnTo>
                  <a:lnTo>
                    <a:pt x="2795740" y="2726321"/>
                  </a:lnTo>
                  <a:close/>
                </a:path>
                <a:path w="2795904" h="4539615">
                  <a:moveTo>
                    <a:pt x="2795740" y="110020"/>
                  </a:moveTo>
                  <a:lnTo>
                    <a:pt x="2787091" y="67195"/>
                  </a:lnTo>
                  <a:lnTo>
                    <a:pt x="2763520" y="32232"/>
                  </a:lnTo>
                  <a:lnTo>
                    <a:pt x="2728544" y="8648"/>
                  </a:lnTo>
                  <a:lnTo>
                    <a:pt x="2685719" y="0"/>
                  </a:lnTo>
                  <a:lnTo>
                    <a:pt x="1707070" y="0"/>
                  </a:lnTo>
                  <a:lnTo>
                    <a:pt x="1664246" y="8648"/>
                  </a:lnTo>
                  <a:lnTo>
                    <a:pt x="1629283" y="32232"/>
                  </a:lnTo>
                  <a:lnTo>
                    <a:pt x="1605699" y="67195"/>
                  </a:lnTo>
                  <a:lnTo>
                    <a:pt x="1597050" y="110020"/>
                  </a:lnTo>
                  <a:lnTo>
                    <a:pt x="1597050" y="670598"/>
                  </a:lnTo>
                  <a:lnTo>
                    <a:pt x="2795740" y="670598"/>
                  </a:lnTo>
                  <a:lnTo>
                    <a:pt x="2795740" y="110020"/>
                  </a:lnTo>
                  <a:close/>
                </a:path>
              </a:pathLst>
            </a:custGeom>
            <a:solidFill>
              <a:srgbClr val="CE9F1D"/>
            </a:solidFill>
          </p:spPr>
          <p:txBody>
            <a:bodyPr wrap="square" lIns="0" tIns="0" rIns="0" bIns="0" rtlCol="0"/>
            <a:lstStyle/>
            <a:p>
              <a:endParaRPr sz="1588"/>
            </a:p>
          </p:txBody>
        </p:sp>
        <p:sp>
          <p:nvSpPr>
            <p:cNvPr id="53" name="object 53"/>
            <p:cNvSpPr/>
            <p:nvPr/>
          </p:nvSpPr>
          <p:spPr>
            <a:xfrm>
              <a:off x="2055354" y="4962535"/>
              <a:ext cx="1198880" cy="671195"/>
            </a:xfrm>
            <a:custGeom>
              <a:avLst/>
              <a:gdLst/>
              <a:ahLst/>
              <a:cxnLst/>
              <a:rect l="l" t="t" r="r" b="b"/>
              <a:pathLst>
                <a:path w="1198879" h="671195">
                  <a:moveTo>
                    <a:pt x="1088669" y="0"/>
                  </a:moveTo>
                  <a:lnTo>
                    <a:pt x="110020" y="0"/>
                  </a:lnTo>
                  <a:lnTo>
                    <a:pt x="67197" y="8646"/>
                  </a:lnTo>
                  <a:lnTo>
                    <a:pt x="32226" y="32226"/>
                  </a:lnTo>
                  <a:lnTo>
                    <a:pt x="8646" y="67197"/>
                  </a:lnTo>
                  <a:lnTo>
                    <a:pt x="0" y="110020"/>
                  </a:lnTo>
                  <a:lnTo>
                    <a:pt x="0" y="670598"/>
                  </a:lnTo>
                  <a:lnTo>
                    <a:pt x="1198689" y="670598"/>
                  </a:lnTo>
                  <a:lnTo>
                    <a:pt x="1198689" y="110020"/>
                  </a:lnTo>
                  <a:lnTo>
                    <a:pt x="1190042" y="67197"/>
                  </a:lnTo>
                  <a:lnTo>
                    <a:pt x="1166463" y="32226"/>
                  </a:lnTo>
                  <a:lnTo>
                    <a:pt x="1131491" y="8646"/>
                  </a:lnTo>
                  <a:lnTo>
                    <a:pt x="1088669" y="0"/>
                  </a:lnTo>
                  <a:close/>
                </a:path>
              </a:pathLst>
            </a:custGeom>
            <a:solidFill>
              <a:srgbClr val="9FA452"/>
            </a:solidFill>
          </p:spPr>
          <p:txBody>
            <a:bodyPr wrap="square" lIns="0" tIns="0" rIns="0" bIns="0" rtlCol="0"/>
            <a:lstStyle/>
            <a:p>
              <a:endParaRPr sz="1588"/>
            </a:p>
          </p:txBody>
        </p:sp>
        <p:sp>
          <p:nvSpPr>
            <p:cNvPr id="54" name="object 54"/>
            <p:cNvSpPr/>
            <p:nvPr/>
          </p:nvSpPr>
          <p:spPr>
            <a:xfrm>
              <a:off x="450310" y="2708710"/>
              <a:ext cx="1198880" cy="671195"/>
            </a:xfrm>
            <a:custGeom>
              <a:avLst/>
              <a:gdLst/>
              <a:ahLst/>
              <a:cxnLst/>
              <a:rect l="l" t="t" r="r" b="b"/>
              <a:pathLst>
                <a:path w="1198880" h="671195">
                  <a:moveTo>
                    <a:pt x="1088669" y="0"/>
                  </a:moveTo>
                  <a:lnTo>
                    <a:pt x="110020" y="0"/>
                  </a:lnTo>
                  <a:lnTo>
                    <a:pt x="67197" y="8646"/>
                  </a:lnTo>
                  <a:lnTo>
                    <a:pt x="32226" y="32226"/>
                  </a:lnTo>
                  <a:lnTo>
                    <a:pt x="8646" y="67197"/>
                  </a:lnTo>
                  <a:lnTo>
                    <a:pt x="0" y="110020"/>
                  </a:lnTo>
                  <a:lnTo>
                    <a:pt x="0" y="670598"/>
                  </a:lnTo>
                  <a:lnTo>
                    <a:pt x="1198689" y="670598"/>
                  </a:lnTo>
                  <a:lnTo>
                    <a:pt x="1198689" y="110020"/>
                  </a:lnTo>
                  <a:lnTo>
                    <a:pt x="1190042" y="67197"/>
                  </a:lnTo>
                  <a:lnTo>
                    <a:pt x="1166463" y="32226"/>
                  </a:lnTo>
                  <a:lnTo>
                    <a:pt x="1131491" y="8646"/>
                  </a:lnTo>
                  <a:lnTo>
                    <a:pt x="1088669" y="0"/>
                  </a:lnTo>
                  <a:close/>
                </a:path>
              </a:pathLst>
            </a:custGeom>
            <a:solidFill>
              <a:srgbClr val="AE718A"/>
            </a:solidFill>
          </p:spPr>
          <p:txBody>
            <a:bodyPr wrap="square" lIns="0" tIns="0" rIns="0" bIns="0" rtlCol="0"/>
            <a:lstStyle/>
            <a:p>
              <a:endParaRPr sz="1588"/>
            </a:p>
          </p:txBody>
        </p:sp>
      </p:grpSp>
      <p:sp>
        <p:nvSpPr>
          <p:cNvPr id="55" name="object 55"/>
          <p:cNvSpPr txBox="1"/>
          <p:nvPr/>
        </p:nvSpPr>
        <p:spPr>
          <a:xfrm>
            <a:off x="771140" y="3020128"/>
            <a:ext cx="573741" cy="147058"/>
          </a:xfrm>
          <a:prstGeom prst="rect">
            <a:avLst/>
          </a:prstGeom>
        </p:spPr>
        <p:txBody>
          <a:bodyPr vert="horz" wrap="square" lIns="0" tIns="11206" rIns="0" bIns="0" rtlCol="0">
            <a:spAutoFit/>
          </a:bodyPr>
          <a:lstStyle/>
          <a:p>
            <a:pPr marL="11206">
              <a:spcBef>
                <a:spcPts val="88"/>
              </a:spcBef>
            </a:pPr>
            <a:r>
              <a:rPr sz="882" dirty="0">
                <a:solidFill>
                  <a:srgbClr val="221F1F"/>
                </a:solidFill>
                <a:latin typeface="Franklin Gothic Medium Cond"/>
                <a:cs typeface="Franklin Gothic Medium Cond"/>
              </a:rPr>
              <a:t>$28K</a:t>
            </a:r>
            <a:r>
              <a:rPr sz="882" spc="-31" dirty="0">
                <a:solidFill>
                  <a:srgbClr val="221F1F"/>
                </a:solidFill>
                <a:latin typeface="Franklin Gothic Medium Cond"/>
                <a:cs typeface="Franklin Gothic Medium Cond"/>
              </a:rPr>
              <a:t> </a:t>
            </a:r>
            <a:r>
              <a:rPr sz="882" dirty="0">
                <a:solidFill>
                  <a:srgbClr val="221F1F"/>
                </a:solidFill>
                <a:latin typeface="Franklin Gothic Medium Cond"/>
                <a:cs typeface="Franklin Gothic Medium Cond"/>
              </a:rPr>
              <a:t>–</a:t>
            </a:r>
            <a:r>
              <a:rPr sz="882" spc="-26" dirty="0">
                <a:solidFill>
                  <a:srgbClr val="221F1F"/>
                </a:solidFill>
                <a:latin typeface="Franklin Gothic Medium Cond"/>
                <a:cs typeface="Franklin Gothic Medium Cond"/>
              </a:rPr>
              <a:t> </a:t>
            </a:r>
            <a:r>
              <a:rPr sz="882" spc="-18" dirty="0">
                <a:solidFill>
                  <a:srgbClr val="221F1F"/>
                </a:solidFill>
                <a:latin typeface="Franklin Gothic Medium Cond"/>
                <a:cs typeface="Franklin Gothic Medium Cond"/>
              </a:rPr>
              <a:t>$37K</a:t>
            </a:r>
            <a:endParaRPr sz="882">
              <a:latin typeface="Franklin Gothic Medium Cond"/>
              <a:cs typeface="Franklin Gothic Medium Cond"/>
            </a:endParaRPr>
          </a:p>
        </p:txBody>
      </p:sp>
      <p:sp>
        <p:nvSpPr>
          <p:cNvPr id="56" name="object 56"/>
          <p:cNvSpPr txBox="1"/>
          <p:nvPr/>
        </p:nvSpPr>
        <p:spPr>
          <a:xfrm>
            <a:off x="668495" y="2603157"/>
            <a:ext cx="783851" cy="147058"/>
          </a:xfrm>
          <a:prstGeom prst="rect">
            <a:avLst/>
          </a:prstGeom>
        </p:spPr>
        <p:txBody>
          <a:bodyPr vert="horz" wrap="square" lIns="0" tIns="11206" rIns="0" bIns="0" rtlCol="0">
            <a:spAutoFit/>
          </a:bodyPr>
          <a:lstStyle/>
          <a:p>
            <a:pPr marL="11206">
              <a:spcBef>
                <a:spcPts val="88"/>
              </a:spcBef>
            </a:pPr>
            <a:r>
              <a:rPr sz="882" dirty="0">
                <a:solidFill>
                  <a:srgbClr val="221F1F"/>
                </a:solidFill>
                <a:latin typeface="Franklin Gothic Medium Cond"/>
                <a:cs typeface="Franklin Gothic Medium Cond"/>
              </a:rPr>
              <a:t>Orderly</a:t>
            </a:r>
            <a:r>
              <a:rPr sz="882" spc="146" dirty="0">
                <a:solidFill>
                  <a:srgbClr val="221F1F"/>
                </a:solidFill>
                <a:latin typeface="Franklin Gothic Medium Cond"/>
                <a:cs typeface="Franklin Gothic Medium Cond"/>
              </a:rPr>
              <a:t> </a:t>
            </a:r>
            <a:r>
              <a:rPr sz="882" spc="-9" dirty="0">
                <a:solidFill>
                  <a:srgbClr val="221F1F"/>
                </a:solidFill>
                <a:latin typeface="Franklin Gothic Medium Cond"/>
                <a:cs typeface="Franklin Gothic Medium Cond"/>
              </a:rPr>
              <a:t>(31-1132)</a:t>
            </a:r>
            <a:endParaRPr sz="882">
              <a:latin typeface="Franklin Gothic Medium Cond"/>
              <a:cs typeface="Franklin Gothic Medium Cond"/>
            </a:endParaRPr>
          </a:p>
        </p:txBody>
      </p:sp>
      <p:sp>
        <p:nvSpPr>
          <p:cNvPr id="57" name="object 57"/>
          <p:cNvSpPr txBox="1"/>
          <p:nvPr/>
        </p:nvSpPr>
        <p:spPr>
          <a:xfrm>
            <a:off x="773606" y="1869620"/>
            <a:ext cx="573741" cy="147058"/>
          </a:xfrm>
          <a:prstGeom prst="rect">
            <a:avLst/>
          </a:prstGeom>
        </p:spPr>
        <p:txBody>
          <a:bodyPr vert="horz" wrap="square" lIns="0" tIns="11206" rIns="0" bIns="0" rtlCol="0">
            <a:spAutoFit/>
          </a:bodyPr>
          <a:lstStyle/>
          <a:p>
            <a:pPr marL="11206">
              <a:spcBef>
                <a:spcPts val="88"/>
              </a:spcBef>
            </a:pPr>
            <a:r>
              <a:rPr sz="882" dirty="0">
                <a:solidFill>
                  <a:srgbClr val="221F1F"/>
                </a:solidFill>
                <a:latin typeface="Franklin Gothic Medium Cond"/>
                <a:cs typeface="Franklin Gothic Medium Cond"/>
              </a:rPr>
              <a:t>$28K</a:t>
            </a:r>
            <a:r>
              <a:rPr sz="882" spc="-31" dirty="0">
                <a:solidFill>
                  <a:srgbClr val="221F1F"/>
                </a:solidFill>
                <a:latin typeface="Franklin Gothic Medium Cond"/>
                <a:cs typeface="Franklin Gothic Medium Cond"/>
              </a:rPr>
              <a:t> </a:t>
            </a:r>
            <a:r>
              <a:rPr sz="882" dirty="0">
                <a:solidFill>
                  <a:srgbClr val="221F1F"/>
                </a:solidFill>
                <a:latin typeface="Franklin Gothic Medium Cond"/>
                <a:cs typeface="Franklin Gothic Medium Cond"/>
              </a:rPr>
              <a:t>–</a:t>
            </a:r>
            <a:r>
              <a:rPr sz="882" spc="-26" dirty="0">
                <a:solidFill>
                  <a:srgbClr val="221F1F"/>
                </a:solidFill>
                <a:latin typeface="Franklin Gothic Medium Cond"/>
                <a:cs typeface="Franklin Gothic Medium Cond"/>
              </a:rPr>
              <a:t> </a:t>
            </a:r>
            <a:r>
              <a:rPr sz="882" spc="-18" dirty="0">
                <a:solidFill>
                  <a:srgbClr val="221F1F"/>
                </a:solidFill>
                <a:latin typeface="Franklin Gothic Medium Cond"/>
                <a:cs typeface="Franklin Gothic Medium Cond"/>
              </a:rPr>
              <a:t>$37K</a:t>
            </a:r>
            <a:endParaRPr sz="882">
              <a:latin typeface="Franklin Gothic Medium Cond"/>
              <a:cs typeface="Franklin Gothic Medium Cond"/>
            </a:endParaRPr>
          </a:p>
        </p:txBody>
      </p:sp>
      <p:sp>
        <p:nvSpPr>
          <p:cNvPr id="58" name="object 58"/>
          <p:cNvSpPr txBox="1"/>
          <p:nvPr/>
        </p:nvSpPr>
        <p:spPr>
          <a:xfrm>
            <a:off x="664349" y="1400765"/>
            <a:ext cx="792816" cy="281373"/>
          </a:xfrm>
          <a:prstGeom prst="rect">
            <a:avLst/>
          </a:prstGeom>
        </p:spPr>
        <p:txBody>
          <a:bodyPr vert="horz" wrap="square" lIns="0" tIns="24652" rIns="0" bIns="0" rtlCol="0">
            <a:spAutoFit/>
          </a:bodyPr>
          <a:lstStyle/>
          <a:p>
            <a:pPr marL="181545" marR="4483" indent="-170899">
              <a:lnSpc>
                <a:spcPts val="971"/>
              </a:lnSpc>
              <a:spcBef>
                <a:spcPts val="193"/>
              </a:spcBef>
            </a:pPr>
            <a:r>
              <a:rPr sz="882" spc="-9" dirty="0">
                <a:solidFill>
                  <a:srgbClr val="221F1F"/>
                </a:solidFill>
                <a:latin typeface="Franklin Gothic Medium Cond"/>
                <a:cs typeface="Franklin Gothic Medium Cond"/>
              </a:rPr>
              <a:t>Receptionist,</a:t>
            </a:r>
            <a:r>
              <a:rPr sz="882" spc="44" dirty="0">
                <a:solidFill>
                  <a:srgbClr val="221F1F"/>
                </a:solidFill>
                <a:latin typeface="Franklin Gothic Medium Cond"/>
                <a:cs typeface="Franklin Gothic Medium Cond"/>
              </a:rPr>
              <a:t> </a:t>
            </a:r>
            <a:r>
              <a:rPr sz="882" spc="-9" dirty="0">
                <a:solidFill>
                  <a:srgbClr val="221F1F"/>
                </a:solidFill>
                <a:latin typeface="Franklin Gothic Medium Cond"/>
                <a:cs typeface="Franklin Gothic Medium Cond"/>
              </a:rPr>
              <a:t>Clerk</a:t>
            </a:r>
            <a:r>
              <a:rPr sz="882" spc="441" dirty="0">
                <a:solidFill>
                  <a:srgbClr val="221F1F"/>
                </a:solidFill>
                <a:latin typeface="Franklin Gothic Medium Cond"/>
                <a:cs typeface="Franklin Gothic Medium Cond"/>
              </a:rPr>
              <a:t> </a:t>
            </a:r>
            <a:r>
              <a:rPr sz="882" spc="-9" dirty="0">
                <a:solidFill>
                  <a:srgbClr val="221F1F"/>
                </a:solidFill>
                <a:latin typeface="Franklin Gothic Medium Cond"/>
                <a:cs typeface="Franklin Gothic Medium Cond"/>
              </a:rPr>
              <a:t>(43-4171)</a:t>
            </a:r>
            <a:endParaRPr sz="882">
              <a:latin typeface="Franklin Gothic Medium Cond"/>
              <a:cs typeface="Franklin Gothic Medium Cond"/>
            </a:endParaRPr>
          </a:p>
        </p:txBody>
      </p:sp>
      <p:sp>
        <p:nvSpPr>
          <p:cNvPr id="59" name="object 59"/>
          <p:cNvSpPr txBox="1"/>
          <p:nvPr/>
        </p:nvSpPr>
        <p:spPr>
          <a:xfrm>
            <a:off x="2045025" y="2047457"/>
            <a:ext cx="848846" cy="409613"/>
          </a:xfrm>
          <a:prstGeom prst="rect">
            <a:avLst/>
          </a:prstGeom>
        </p:spPr>
        <p:txBody>
          <a:bodyPr vert="horz" wrap="square" lIns="0" tIns="24652" rIns="0" bIns="0" rtlCol="0">
            <a:spAutoFit/>
          </a:bodyPr>
          <a:lstStyle/>
          <a:p>
            <a:pPr marL="11206" marR="4483" indent="61636" algn="just">
              <a:lnSpc>
                <a:spcPts val="971"/>
              </a:lnSpc>
              <a:spcBef>
                <a:spcPts val="193"/>
              </a:spcBef>
            </a:pPr>
            <a:r>
              <a:rPr sz="882" dirty="0">
                <a:solidFill>
                  <a:srgbClr val="221F1F"/>
                </a:solidFill>
                <a:latin typeface="Franklin Gothic Medium Cond"/>
                <a:cs typeface="Franklin Gothic Medium Cond"/>
              </a:rPr>
              <a:t>Certified</a:t>
            </a:r>
            <a:r>
              <a:rPr sz="882" spc="4" dirty="0">
                <a:solidFill>
                  <a:srgbClr val="221F1F"/>
                </a:solidFill>
                <a:latin typeface="Franklin Gothic Medium Cond"/>
                <a:cs typeface="Franklin Gothic Medium Cond"/>
              </a:rPr>
              <a:t> </a:t>
            </a:r>
            <a:r>
              <a:rPr sz="882" spc="-9" dirty="0">
                <a:solidFill>
                  <a:srgbClr val="221F1F"/>
                </a:solidFill>
                <a:latin typeface="Franklin Gothic Medium Cond"/>
                <a:cs typeface="Franklin Gothic Medium Cond"/>
              </a:rPr>
              <a:t>Medical</a:t>
            </a:r>
            <a:r>
              <a:rPr sz="882" spc="441" dirty="0">
                <a:solidFill>
                  <a:srgbClr val="221F1F"/>
                </a:solidFill>
                <a:latin typeface="Franklin Gothic Medium Cond"/>
                <a:cs typeface="Franklin Gothic Medium Cond"/>
              </a:rPr>
              <a:t> </a:t>
            </a:r>
            <a:r>
              <a:rPr sz="882" spc="-9" dirty="0">
                <a:solidFill>
                  <a:srgbClr val="221F1F"/>
                </a:solidFill>
                <a:latin typeface="Franklin Gothic Medium Cond"/>
                <a:cs typeface="Franklin Gothic Medium Cond"/>
              </a:rPr>
              <a:t>Assistant/Medical</a:t>
            </a:r>
            <a:r>
              <a:rPr sz="882" spc="441" dirty="0">
                <a:solidFill>
                  <a:srgbClr val="221F1F"/>
                </a:solidFill>
                <a:latin typeface="Franklin Gothic Medium Cond"/>
                <a:cs typeface="Franklin Gothic Medium Cond"/>
              </a:rPr>
              <a:t> </a:t>
            </a:r>
            <a:r>
              <a:rPr sz="882" dirty="0">
                <a:solidFill>
                  <a:srgbClr val="221F1F"/>
                </a:solidFill>
                <a:latin typeface="Franklin Gothic Medium Cond"/>
                <a:cs typeface="Franklin Gothic Medium Cond"/>
              </a:rPr>
              <a:t>Assistant</a:t>
            </a:r>
            <a:r>
              <a:rPr sz="882" spc="-4" dirty="0">
                <a:solidFill>
                  <a:srgbClr val="221F1F"/>
                </a:solidFill>
                <a:latin typeface="Franklin Gothic Medium Cond"/>
                <a:cs typeface="Franklin Gothic Medium Cond"/>
              </a:rPr>
              <a:t> </a:t>
            </a:r>
            <a:r>
              <a:rPr sz="882" spc="-9" dirty="0">
                <a:solidFill>
                  <a:srgbClr val="221F1F"/>
                </a:solidFill>
                <a:latin typeface="Franklin Gothic Medium Cond"/>
                <a:cs typeface="Franklin Gothic Medium Cond"/>
              </a:rPr>
              <a:t>(31-</a:t>
            </a:r>
            <a:r>
              <a:rPr sz="882" spc="-18" dirty="0">
                <a:solidFill>
                  <a:srgbClr val="221F1F"/>
                </a:solidFill>
                <a:latin typeface="Franklin Gothic Medium Cond"/>
                <a:cs typeface="Franklin Gothic Medium Cond"/>
              </a:rPr>
              <a:t>9092)</a:t>
            </a:r>
            <a:endParaRPr sz="882">
              <a:latin typeface="Franklin Gothic Medium Cond"/>
              <a:cs typeface="Franklin Gothic Medium Cond"/>
            </a:endParaRPr>
          </a:p>
        </p:txBody>
      </p:sp>
      <p:sp>
        <p:nvSpPr>
          <p:cNvPr id="60" name="object 60"/>
          <p:cNvSpPr txBox="1"/>
          <p:nvPr/>
        </p:nvSpPr>
        <p:spPr>
          <a:xfrm>
            <a:off x="2090409" y="1254865"/>
            <a:ext cx="761440" cy="281373"/>
          </a:xfrm>
          <a:prstGeom prst="rect">
            <a:avLst/>
          </a:prstGeom>
        </p:spPr>
        <p:txBody>
          <a:bodyPr vert="horz" wrap="square" lIns="0" tIns="24652" rIns="0" bIns="0" rtlCol="0">
            <a:spAutoFit/>
          </a:bodyPr>
          <a:lstStyle/>
          <a:p>
            <a:pPr marL="165856" marR="4483" indent="-155210">
              <a:lnSpc>
                <a:spcPts val="971"/>
              </a:lnSpc>
              <a:spcBef>
                <a:spcPts val="193"/>
              </a:spcBef>
            </a:pPr>
            <a:r>
              <a:rPr sz="882" dirty="0">
                <a:solidFill>
                  <a:srgbClr val="221F1F"/>
                </a:solidFill>
                <a:latin typeface="Franklin Gothic Medium Cond"/>
                <a:cs typeface="Franklin Gothic Medium Cond"/>
              </a:rPr>
              <a:t>Medical</a:t>
            </a:r>
            <a:r>
              <a:rPr sz="882" spc="-35" dirty="0">
                <a:solidFill>
                  <a:srgbClr val="221F1F"/>
                </a:solidFill>
                <a:latin typeface="Franklin Gothic Medium Cond"/>
                <a:cs typeface="Franklin Gothic Medium Cond"/>
              </a:rPr>
              <a:t> </a:t>
            </a:r>
            <a:r>
              <a:rPr sz="882" spc="-9" dirty="0">
                <a:solidFill>
                  <a:srgbClr val="221F1F"/>
                </a:solidFill>
                <a:latin typeface="Franklin Gothic Medium Cond"/>
                <a:cs typeface="Franklin Gothic Medium Cond"/>
              </a:rPr>
              <a:t>Secretary</a:t>
            </a:r>
            <a:r>
              <a:rPr sz="882" spc="441" dirty="0">
                <a:solidFill>
                  <a:srgbClr val="221F1F"/>
                </a:solidFill>
                <a:latin typeface="Franklin Gothic Medium Cond"/>
                <a:cs typeface="Franklin Gothic Medium Cond"/>
              </a:rPr>
              <a:t> </a:t>
            </a:r>
            <a:r>
              <a:rPr sz="882" spc="-9" dirty="0">
                <a:solidFill>
                  <a:srgbClr val="221F1F"/>
                </a:solidFill>
                <a:latin typeface="Franklin Gothic Medium Cond"/>
                <a:cs typeface="Franklin Gothic Medium Cond"/>
              </a:rPr>
              <a:t>(43-6013)</a:t>
            </a:r>
            <a:endParaRPr sz="882">
              <a:latin typeface="Franklin Gothic Medium Cond"/>
              <a:cs typeface="Franklin Gothic Medium Cond"/>
            </a:endParaRPr>
          </a:p>
        </p:txBody>
      </p:sp>
      <p:sp>
        <p:nvSpPr>
          <p:cNvPr id="61" name="object 61"/>
          <p:cNvSpPr txBox="1"/>
          <p:nvPr/>
        </p:nvSpPr>
        <p:spPr>
          <a:xfrm>
            <a:off x="2184090" y="1596420"/>
            <a:ext cx="573741" cy="147058"/>
          </a:xfrm>
          <a:prstGeom prst="rect">
            <a:avLst/>
          </a:prstGeom>
        </p:spPr>
        <p:txBody>
          <a:bodyPr vert="horz" wrap="square" lIns="0" tIns="11206" rIns="0" bIns="0" rtlCol="0">
            <a:spAutoFit/>
          </a:bodyPr>
          <a:lstStyle/>
          <a:p>
            <a:pPr marL="11206">
              <a:spcBef>
                <a:spcPts val="88"/>
              </a:spcBef>
            </a:pPr>
            <a:r>
              <a:rPr sz="882" dirty="0">
                <a:solidFill>
                  <a:srgbClr val="221F1F"/>
                </a:solidFill>
                <a:latin typeface="Franklin Gothic Medium Cond"/>
                <a:cs typeface="Franklin Gothic Medium Cond"/>
              </a:rPr>
              <a:t>$31K</a:t>
            </a:r>
            <a:r>
              <a:rPr sz="882" spc="-31" dirty="0">
                <a:solidFill>
                  <a:srgbClr val="221F1F"/>
                </a:solidFill>
                <a:latin typeface="Franklin Gothic Medium Cond"/>
                <a:cs typeface="Franklin Gothic Medium Cond"/>
              </a:rPr>
              <a:t> </a:t>
            </a:r>
            <a:r>
              <a:rPr sz="882" dirty="0">
                <a:solidFill>
                  <a:srgbClr val="221F1F"/>
                </a:solidFill>
                <a:latin typeface="Franklin Gothic Medium Cond"/>
                <a:cs typeface="Franklin Gothic Medium Cond"/>
              </a:rPr>
              <a:t>–</a:t>
            </a:r>
            <a:r>
              <a:rPr sz="882" spc="-26" dirty="0">
                <a:solidFill>
                  <a:srgbClr val="221F1F"/>
                </a:solidFill>
                <a:latin typeface="Franklin Gothic Medium Cond"/>
                <a:cs typeface="Franklin Gothic Medium Cond"/>
              </a:rPr>
              <a:t> </a:t>
            </a:r>
            <a:r>
              <a:rPr sz="882" spc="-18" dirty="0">
                <a:solidFill>
                  <a:srgbClr val="221F1F"/>
                </a:solidFill>
                <a:latin typeface="Franklin Gothic Medium Cond"/>
                <a:cs typeface="Franklin Gothic Medium Cond"/>
              </a:rPr>
              <a:t>$46K</a:t>
            </a:r>
            <a:endParaRPr sz="882">
              <a:latin typeface="Franklin Gothic Medium Cond"/>
              <a:cs typeface="Franklin Gothic Medium Cond"/>
            </a:endParaRPr>
          </a:p>
        </p:txBody>
      </p:sp>
      <p:sp>
        <p:nvSpPr>
          <p:cNvPr id="62" name="object 62"/>
          <p:cNvSpPr txBox="1"/>
          <p:nvPr/>
        </p:nvSpPr>
        <p:spPr>
          <a:xfrm>
            <a:off x="2193727" y="2599571"/>
            <a:ext cx="573741" cy="147058"/>
          </a:xfrm>
          <a:prstGeom prst="rect">
            <a:avLst/>
          </a:prstGeom>
        </p:spPr>
        <p:txBody>
          <a:bodyPr vert="horz" wrap="square" lIns="0" tIns="11206" rIns="0" bIns="0" rtlCol="0">
            <a:spAutoFit/>
          </a:bodyPr>
          <a:lstStyle/>
          <a:p>
            <a:pPr marL="11206">
              <a:spcBef>
                <a:spcPts val="88"/>
              </a:spcBef>
            </a:pPr>
            <a:r>
              <a:rPr sz="882" dirty="0">
                <a:solidFill>
                  <a:srgbClr val="221F1F"/>
                </a:solidFill>
                <a:latin typeface="Franklin Gothic Medium Cond"/>
                <a:cs typeface="Franklin Gothic Medium Cond"/>
              </a:rPr>
              <a:t>$30K</a:t>
            </a:r>
            <a:r>
              <a:rPr sz="882" spc="-31" dirty="0">
                <a:solidFill>
                  <a:srgbClr val="221F1F"/>
                </a:solidFill>
                <a:latin typeface="Franklin Gothic Medium Cond"/>
                <a:cs typeface="Franklin Gothic Medium Cond"/>
              </a:rPr>
              <a:t> </a:t>
            </a:r>
            <a:r>
              <a:rPr sz="882" dirty="0">
                <a:solidFill>
                  <a:srgbClr val="221F1F"/>
                </a:solidFill>
                <a:latin typeface="Franklin Gothic Medium Cond"/>
                <a:cs typeface="Franklin Gothic Medium Cond"/>
              </a:rPr>
              <a:t>–</a:t>
            </a:r>
            <a:r>
              <a:rPr sz="882" spc="-26" dirty="0">
                <a:solidFill>
                  <a:srgbClr val="221F1F"/>
                </a:solidFill>
                <a:latin typeface="Franklin Gothic Medium Cond"/>
                <a:cs typeface="Franklin Gothic Medium Cond"/>
              </a:rPr>
              <a:t> </a:t>
            </a:r>
            <a:r>
              <a:rPr sz="882" spc="-18" dirty="0">
                <a:solidFill>
                  <a:srgbClr val="221F1F"/>
                </a:solidFill>
                <a:latin typeface="Franklin Gothic Medium Cond"/>
                <a:cs typeface="Franklin Gothic Medium Cond"/>
              </a:rPr>
              <a:t>$43K</a:t>
            </a:r>
            <a:endParaRPr sz="882">
              <a:latin typeface="Franklin Gothic Medium Cond"/>
              <a:cs typeface="Franklin Gothic Medium Cond"/>
            </a:endParaRPr>
          </a:p>
        </p:txBody>
      </p:sp>
      <p:sp>
        <p:nvSpPr>
          <p:cNvPr id="63" name="object 63"/>
          <p:cNvSpPr txBox="1"/>
          <p:nvPr/>
        </p:nvSpPr>
        <p:spPr>
          <a:xfrm>
            <a:off x="3561965" y="2653247"/>
            <a:ext cx="628650" cy="409613"/>
          </a:xfrm>
          <a:prstGeom prst="rect">
            <a:avLst/>
          </a:prstGeom>
        </p:spPr>
        <p:txBody>
          <a:bodyPr vert="horz" wrap="square" lIns="0" tIns="24652" rIns="0" bIns="0" rtlCol="0">
            <a:spAutoFit/>
          </a:bodyPr>
          <a:lstStyle/>
          <a:p>
            <a:pPr marL="99738" marR="4483" indent="-89092">
              <a:lnSpc>
                <a:spcPts val="971"/>
              </a:lnSpc>
              <a:spcBef>
                <a:spcPts val="193"/>
              </a:spcBef>
            </a:pPr>
            <a:r>
              <a:rPr sz="882" dirty="0">
                <a:solidFill>
                  <a:srgbClr val="221F1F"/>
                </a:solidFill>
                <a:latin typeface="Franklin Gothic Medium Cond"/>
                <a:cs typeface="Franklin Gothic Medium Cond"/>
              </a:rPr>
              <a:t>Medical</a:t>
            </a:r>
            <a:r>
              <a:rPr sz="882" spc="-35" dirty="0">
                <a:solidFill>
                  <a:srgbClr val="221F1F"/>
                </a:solidFill>
                <a:latin typeface="Franklin Gothic Medium Cond"/>
                <a:cs typeface="Franklin Gothic Medium Cond"/>
              </a:rPr>
              <a:t> </a:t>
            </a:r>
            <a:r>
              <a:rPr sz="882" spc="-18" dirty="0">
                <a:solidFill>
                  <a:srgbClr val="221F1F"/>
                </a:solidFill>
                <a:latin typeface="Franklin Gothic Medium Cond"/>
                <a:cs typeface="Franklin Gothic Medium Cond"/>
              </a:rPr>
              <a:t>Billing</a:t>
            </a:r>
            <a:r>
              <a:rPr sz="882" spc="441" dirty="0">
                <a:solidFill>
                  <a:srgbClr val="221F1F"/>
                </a:solidFill>
                <a:latin typeface="Franklin Gothic Medium Cond"/>
                <a:cs typeface="Franklin Gothic Medium Cond"/>
              </a:rPr>
              <a:t> </a:t>
            </a:r>
            <a:r>
              <a:rPr sz="882" spc="-9" dirty="0">
                <a:solidFill>
                  <a:srgbClr val="221F1F"/>
                </a:solidFill>
                <a:latin typeface="Franklin Gothic Medium Cond"/>
                <a:cs typeface="Franklin Gothic Medium Cond"/>
              </a:rPr>
              <a:t>Specialist</a:t>
            </a:r>
            <a:r>
              <a:rPr sz="882" spc="441" dirty="0">
                <a:solidFill>
                  <a:srgbClr val="221F1F"/>
                </a:solidFill>
                <a:latin typeface="Franklin Gothic Medium Cond"/>
                <a:cs typeface="Franklin Gothic Medium Cond"/>
              </a:rPr>
              <a:t> </a:t>
            </a:r>
            <a:r>
              <a:rPr sz="882" spc="-9" dirty="0">
                <a:solidFill>
                  <a:srgbClr val="221F1F"/>
                </a:solidFill>
                <a:latin typeface="Franklin Gothic Medium Cond"/>
                <a:cs typeface="Franklin Gothic Medium Cond"/>
              </a:rPr>
              <a:t>(43-3021)</a:t>
            </a:r>
            <a:endParaRPr sz="882">
              <a:latin typeface="Franklin Gothic Medium Cond"/>
              <a:cs typeface="Franklin Gothic Medium Cond"/>
            </a:endParaRPr>
          </a:p>
        </p:txBody>
      </p:sp>
      <p:sp>
        <p:nvSpPr>
          <p:cNvPr id="64" name="object 64"/>
          <p:cNvSpPr txBox="1"/>
          <p:nvPr/>
        </p:nvSpPr>
        <p:spPr>
          <a:xfrm>
            <a:off x="3600177" y="3205361"/>
            <a:ext cx="573741" cy="147058"/>
          </a:xfrm>
          <a:prstGeom prst="rect">
            <a:avLst/>
          </a:prstGeom>
        </p:spPr>
        <p:txBody>
          <a:bodyPr vert="horz" wrap="square" lIns="0" tIns="11206" rIns="0" bIns="0" rtlCol="0">
            <a:spAutoFit/>
          </a:bodyPr>
          <a:lstStyle/>
          <a:p>
            <a:pPr marL="11206">
              <a:spcBef>
                <a:spcPts val="88"/>
              </a:spcBef>
            </a:pPr>
            <a:r>
              <a:rPr sz="882" dirty="0">
                <a:solidFill>
                  <a:srgbClr val="221F1F"/>
                </a:solidFill>
                <a:latin typeface="Franklin Gothic Medium Cond"/>
                <a:cs typeface="Franklin Gothic Medium Cond"/>
              </a:rPr>
              <a:t>$37K</a:t>
            </a:r>
            <a:r>
              <a:rPr sz="882" spc="-31" dirty="0">
                <a:solidFill>
                  <a:srgbClr val="221F1F"/>
                </a:solidFill>
                <a:latin typeface="Franklin Gothic Medium Cond"/>
                <a:cs typeface="Franklin Gothic Medium Cond"/>
              </a:rPr>
              <a:t> </a:t>
            </a:r>
            <a:r>
              <a:rPr sz="882" dirty="0">
                <a:solidFill>
                  <a:srgbClr val="221F1F"/>
                </a:solidFill>
                <a:latin typeface="Franklin Gothic Medium Cond"/>
                <a:cs typeface="Franklin Gothic Medium Cond"/>
              </a:rPr>
              <a:t>–</a:t>
            </a:r>
            <a:r>
              <a:rPr sz="882" spc="-26" dirty="0">
                <a:solidFill>
                  <a:srgbClr val="221F1F"/>
                </a:solidFill>
                <a:latin typeface="Franklin Gothic Medium Cond"/>
                <a:cs typeface="Franklin Gothic Medium Cond"/>
              </a:rPr>
              <a:t> </a:t>
            </a:r>
            <a:r>
              <a:rPr sz="882" spc="-18" dirty="0">
                <a:solidFill>
                  <a:srgbClr val="221F1F"/>
                </a:solidFill>
                <a:latin typeface="Franklin Gothic Medium Cond"/>
                <a:cs typeface="Franklin Gothic Medium Cond"/>
              </a:rPr>
              <a:t>$48K</a:t>
            </a:r>
            <a:endParaRPr sz="882">
              <a:latin typeface="Franklin Gothic Medium Cond"/>
              <a:cs typeface="Franklin Gothic Medium Cond"/>
            </a:endParaRPr>
          </a:p>
        </p:txBody>
      </p:sp>
      <p:sp>
        <p:nvSpPr>
          <p:cNvPr id="65" name="object 65"/>
          <p:cNvSpPr txBox="1"/>
          <p:nvPr/>
        </p:nvSpPr>
        <p:spPr>
          <a:xfrm>
            <a:off x="6219104" y="1276941"/>
            <a:ext cx="948018" cy="789013"/>
          </a:xfrm>
          <a:prstGeom prst="rect">
            <a:avLst/>
          </a:prstGeom>
        </p:spPr>
        <p:txBody>
          <a:bodyPr vert="horz" wrap="square" lIns="0" tIns="24652" rIns="0" bIns="0" rtlCol="0">
            <a:spAutoFit/>
          </a:bodyPr>
          <a:lstStyle/>
          <a:p>
            <a:pPr marL="11206" marR="4483" algn="ctr">
              <a:lnSpc>
                <a:spcPts val="971"/>
              </a:lnSpc>
              <a:spcBef>
                <a:spcPts val="193"/>
              </a:spcBef>
            </a:pPr>
            <a:r>
              <a:rPr sz="882" spc="-9" dirty="0">
                <a:solidFill>
                  <a:srgbClr val="221F1F"/>
                </a:solidFill>
                <a:latin typeface="Franklin Gothic Medium Cond"/>
                <a:cs typeface="Franklin Gothic Medium Cond"/>
              </a:rPr>
              <a:t>Registered</a:t>
            </a:r>
            <a:r>
              <a:rPr sz="882" spc="35" dirty="0">
                <a:solidFill>
                  <a:srgbClr val="221F1F"/>
                </a:solidFill>
                <a:latin typeface="Franklin Gothic Medium Cond"/>
                <a:cs typeface="Franklin Gothic Medium Cond"/>
              </a:rPr>
              <a:t> </a:t>
            </a:r>
            <a:r>
              <a:rPr sz="882" spc="-9" dirty="0">
                <a:solidFill>
                  <a:srgbClr val="221F1F"/>
                </a:solidFill>
                <a:latin typeface="Franklin Gothic Medium Cond"/>
                <a:cs typeface="Franklin Gothic Medium Cond"/>
              </a:rPr>
              <a:t>Health</a:t>
            </a:r>
            <a:r>
              <a:rPr sz="882" spc="441" dirty="0">
                <a:solidFill>
                  <a:srgbClr val="221F1F"/>
                </a:solidFill>
                <a:latin typeface="Franklin Gothic Medium Cond"/>
                <a:cs typeface="Franklin Gothic Medium Cond"/>
              </a:rPr>
              <a:t> </a:t>
            </a:r>
            <a:r>
              <a:rPr sz="882" spc="-9" dirty="0">
                <a:solidFill>
                  <a:srgbClr val="221F1F"/>
                </a:solidFill>
                <a:latin typeface="Franklin Gothic Medium Cond"/>
                <a:cs typeface="Franklin Gothic Medium Cond"/>
              </a:rPr>
              <a:t>Information</a:t>
            </a:r>
            <a:r>
              <a:rPr sz="882" spc="31" dirty="0">
                <a:solidFill>
                  <a:srgbClr val="221F1F"/>
                </a:solidFill>
                <a:latin typeface="Franklin Gothic Medium Cond"/>
                <a:cs typeface="Franklin Gothic Medium Cond"/>
              </a:rPr>
              <a:t> </a:t>
            </a:r>
            <a:r>
              <a:rPr sz="882" spc="-18" dirty="0">
                <a:solidFill>
                  <a:srgbClr val="221F1F"/>
                </a:solidFill>
                <a:latin typeface="Franklin Gothic Medium Cond"/>
                <a:cs typeface="Franklin Gothic Medium Cond"/>
              </a:rPr>
              <a:t>Technician</a:t>
            </a:r>
            <a:r>
              <a:rPr sz="882" spc="441" dirty="0">
                <a:solidFill>
                  <a:srgbClr val="221F1F"/>
                </a:solidFill>
                <a:latin typeface="Franklin Gothic Medium Cond"/>
                <a:cs typeface="Franklin Gothic Medium Cond"/>
              </a:rPr>
              <a:t> </a:t>
            </a:r>
            <a:r>
              <a:rPr sz="882" spc="-9" dirty="0">
                <a:solidFill>
                  <a:srgbClr val="221F1F"/>
                </a:solidFill>
                <a:latin typeface="Franklin Gothic Medium Cond"/>
                <a:cs typeface="Franklin Gothic Medium Cond"/>
              </a:rPr>
              <a:t>Administrator</a:t>
            </a:r>
            <a:endParaRPr sz="882">
              <a:latin typeface="Franklin Gothic Medium Cond"/>
              <a:cs typeface="Franklin Gothic Medium Cond"/>
            </a:endParaRPr>
          </a:p>
          <a:p>
            <a:pPr algn="ctr">
              <a:lnSpc>
                <a:spcPts val="953"/>
              </a:lnSpc>
            </a:pPr>
            <a:r>
              <a:rPr sz="882" spc="-9" dirty="0">
                <a:solidFill>
                  <a:srgbClr val="221F1F"/>
                </a:solidFill>
                <a:latin typeface="Franklin Gothic Medium Cond"/>
                <a:cs typeface="Franklin Gothic Medium Cond"/>
              </a:rPr>
              <a:t>(11-9111)</a:t>
            </a:r>
            <a:endParaRPr sz="882">
              <a:latin typeface="Franklin Gothic Medium Cond"/>
              <a:cs typeface="Franklin Gothic Medium Cond"/>
            </a:endParaRPr>
          </a:p>
          <a:p>
            <a:pPr marL="21853" algn="ctr">
              <a:spcBef>
                <a:spcPts val="860"/>
              </a:spcBef>
            </a:pPr>
            <a:r>
              <a:rPr sz="882" dirty="0">
                <a:solidFill>
                  <a:srgbClr val="221F1F"/>
                </a:solidFill>
                <a:latin typeface="Franklin Gothic Medium Cond"/>
                <a:cs typeface="Franklin Gothic Medium Cond"/>
              </a:rPr>
              <a:t>$78K</a:t>
            </a:r>
            <a:r>
              <a:rPr sz="882" spc="-31" dirty="0">
                <a:solidFill>
                  <a:srgbClr val="221F1F"/>
                </a:solidFill>
                <a:latin typeface="Franklin Gothic Medium Cond"/>
                <a:cs typeface="Franklin Gothic Medium Cond"/>
              </a:rPr>
              <a:t> </a:t>
            </a:r>
            <a:r>
              <a:rPr sz="882" dirty="0">
                <a:solidFill>
                  <a:srgbClr val="221F1F"/>
                </a:solidFill>
                <a:latin typeface="Franklin Gothic Medium Cond"/>
                <a:cs typeface="Franklin Gothic Medium Cond"/>
              </a:rPr>
              <a:t>–</a:t>
            </a:r>
            <a:r>
              <a:rPr sz="882" spc="-26" dirty="0">
                <a:solidFill>
                  <a:srgbClr val="221F1F"/>
                </a:solidFill>
                <a:latin typeface="Franklin Gothic Medium Cond"/>
                <a:cs typeface="Franklin Gothic Medium Cond"/>
              </a:rPr>
              <a:t> </a:t>
            </a:r>
            <a:r>
              <a:rPr sz="882" spc="-9" dirty="0">
                <a:solidFill>
                  <a:srgbClr val="221F1F"/>
                </a:solidFill>
                <a:latin typeface="Franklin Gothic Medium Cond"/>
                <a:cs typeface="Franklin Gothic Medium Cond"/>
              </a:rPr>
              <a:t>$136K</a:t>
            </a:r>
            <a:endParaRPr sz="882">
              <a:latin typeface="Franklin Gothic Medium Cond"/>
              <a:cs typeface="Franklin Gothic Medium Cond"/>
            </a:endParaRPr>
          </a:p>
        </p:txBody>
      </p:sp>
      <p:sp>
        <p:nvSpPr>
          <p:cNvPr id="66" name="object 66"/>
          <p:cNvSpPr txBox="1"/>
          <p:nvPr/>
        </p:nvSpPr>
        <p:spPr>
          <a:xfrm>
            <a:off x="6295417" y="3637011"/>
            <a:ext cx="796178" cy="409613"/>
          </a:xfrm>
          <a:prstGeom prst="rect">
            <a:avLst/>
          </a:prstGeom>
        </p:spPr>
        <p:txBody>
          <a:bodyPr vert="horz" wrap="square" lIns="0" tIns="24652" rIns="0" bIns="0" rtlCol="0">
            <a:spAutoFit/>
          </a:bodyPr>
          <a:lstStyle/>
          <a:p>
            <a:pPr marL="11206" marR="4483" indent="-560" algn="ctr">
              <a:lnSpc>
                <a:spcPts val="971"/>
              </a:lnSpc>
              <a:spcBef>
                <a:spcPts val="193"/>
              </a:spcBef>
            </a:pPr>
            <a:r>
              <a:rPr sz="882" dirty="0">
                <a:solidFill>
                  <a:srgbClr val="221F1F"/>
                </a:solidFill>
                <a:latin typeface="Franklin Gothic Medium Cond"/>
                <a:cs typeface="Franklin Gothic Medium Cond"/>
              </a:rPr>
              <a:t>Medical</a:t>
            </a:r>
            <a:r>
              <a:rPr sz="882" spc="-22" dirty="0">
                <a:solidFill>
                  <a:srgbClr val="221F1F"/>
                </a:solidFill>
                <a:latin typeface="Franklin Gothic Medium Cond"/>
                <a:cs typeface="Franklin Gothic Medium Cond"/>
              </a:rPr>
              <a:t> </a:t>
            </a:r>
            <a:r>
              <a:rPr sz="882" dirty="0">
                <a:solidFill>
                  <a:srgbClr val="221F1F"/>
                </a:solidFill>
                <a:latin typeface="Franklin Gothic Medium Cond"/>
                <a:cs typeface="Franklin Gothic Medium Cond"/>
              </a:rPr>
              <a:t>&amp;</a:t>
            </a:r>
            <a:r>
              <a:rPr sz="882" spc="-22" dirty="0">
                <a:solidFill>
                  <a:srgbClr val="221F1F"/>
                </a:solidFill>
                <a:latin typeface="Franklin Gothic Medium Cond"/>
                <a:cs typeface="Franklin Gothic Medium Cond"/>
              </a:rPr>
              <a:t> </a:t>
            </a:r>
            <a:r>
              <a:rPr sz="882" spc="-9" dirty="0">
                <a:solidFill>
                  <a:srgbClr val="221F1F"/>
                </a:solidFill>
                <a:latin typeface="Franklin Gothic Medium Cond"/>
                <a:cs typeface="Franklin Gothic Medium Cond"/>
              </a:rPr>
              <a:t>Health</a:t>
            </a:r>
            <a:r>
              <a:rPr sz="882" spc="441" dirty="0">
                <a:solidFill>
                  <a:srgbClr val="221F1F"/>
                </a:solidFill>
                <a:latin typeface="Franklin Gothic Medium Cond"/>
                <a:cs typeface="Franklin Gothic Medium Cond"/>
              </a:rPr>
              <a:t> </a:t>
            </a:r>
            <a:r>
              <a:rPr sz="882" dirty="0">
                <a:solidFill>
                  <a:srgbClr val="221F1F"/>
                </a:solidFill>
                <a:latin typeface="Franklin Gothic Medium Cond"/>
                <a:cs typeface="Franklin Gothic Medium Cond"/>
              </a:rPr>
              <a:t>Services</a:t>
            </a:r>
            <a:r>
              <a:rPr sz="882" spc="4" dirty="0">
                <a:solidFill>
                  <a:srgbClr val="221F1F"/>
                </a:solidFill>
                <a:latin typeface="Franklin Gothic Medium Cond"/>
                <a:cs typeface="Franklin Gothic Medium Cond"/>
              </a:rPr>
              <a:t> </a:t>
            </a:r>
            <a:r>
              <a:rPr sz="882" spc="-9" dirty="0">
                <a:solidFill>
                  <a:srgbClr val="221F1F"/>
                </a:solidFill>
                <a:latin typeface="Franklin Gothic Medium Cond"/>
                <a:cs typeface="Franklin Gothic Medium Cond"/>
              </a:rPr>
              <a:t>Managers</a:t>
            </a:r>
            <a:r>
              <a:rPr sz="882" spc="441" dirty="0">
                <a:solidFill>
                  <a:srgbClr val="221F1F"/>
                </a:solidFill>
                <a:latin typeface="Franklin Gothic Medium Cond"/>
                <a:cs typeface="Franklin Gothic Medium Cond"/>
              </a:rPr>
              <a:t> </a:t>
            </a:r>
            <a:r>
              <a:rPr sz="882" spc="-9" dirty="0">
                <a:solidFill>
                  <a:srgbClr val="221F1F"/>
                </a:solidFill>
                <a:latin typeface="Franklin Gothic Medium Cond"/>
                <a:cs typeface="Franklin Gothic Medium Cond"/>
              </a:rPr>
              <a:t>(11-</a:t>
            </a:r>
            <a:r>
              <a:rPr sz="882" spc="-18" dirty="0">
                <a:solidFill>
                  <a:srgbClr val="221F1F"/>
                </a:solidFill>
                <a:latin typeface="Franklin Gothic Medium Cond"/>
                <a:cs typeface="Franklin Gothic Medium Cond"/>
              </a:rPr>
              <a:t>9111)</a:t>
            </a:r>
            <a:endParaRPr sz="882">
              <a:latin typeface="Franklin Gothic Medium Cond"/>
              <a:cs typeface="Franklin Gothic Medium Cond"/>
            </a:endParaRPr>
          </a:p>
        </p:txBody>
      </p:sp>
      <p:sp>
        <p:nvSpPr>
          <p:cNvPr id="67" name="object 67"/>
          <p:cNvSpPr txBox="1"/>
          <p:nvPr/>
        </p:nvSpPr>
        <p:spPr>
          <a:xfrm>
            <a:off x="6389098" y="4189125"/>
            <a:ext cx="630331" cy="147058"/>
          </a:xfrm>
          <a:prstGeom prst="rect">
            <a:avLst/>
          </a:prstGeom>
        </p:spPr>
        <p:txBody>
          <a:bodyPr vert="horz" wrap="square" lIns="0" tIns="11206" rIns="0" bIns="0" rtlCol="0">
            <a:spAutoFit/>
          </a:bodyPr>
          <a:lstStyle/>
          <a:p>
            <a:pPr marL="11206">
              <a:spcBef>
                <a:spcPts val="88"/>
              </a:spcBef>
            </a:pPr>
            <a:r>
              <a:rPr sz="882" dirty="0">
                <a:solidFill>
                  <a:srgbClr val="221F1F"/>
                </a:solidFill>
                <a:latin typeface="Franklin Gothic Medium Cond"/>
                <a:cs typeface="Franklin Gothic Medium Cond"/>
              </a:rPr>
              <a:t>$78K</a:t>
            </a:r>
            <a:r>
              <a:rPr sz="882" spc="-31" dirty="0">
                <a:solidFill>
                  <a:srgbClr val="221F1F"/>
                </a:solidFill>
                <a:latin typeface="Franklin Gothic Medium Cond"/>
                <a:cs typeface="Franklin Gothic Medium Cond"/>
              </a:rPr>
              <a:t> </a:t>
            </a:r>
            <a:r>
              <a:rPr sz="882" dirty="0">
                <a:solidFill>
                  <a:srgbClr val="221F1F"/>
                </a:solidFill>
                <a:latin typeface="Franklin Gothic Medium Cond"/>
                <a:cs typeface="Franklin Gothic Medium Cond"/>
              </a:rPr>
              <a:t>–</a:t>
            </a:r>
            <a:r>
              <a:rPr sz="882" spc="-26" dirty="0">
                <a:solidFill>
                  <a:srgbClr val="221F1F"/>
                </a:solidFill>
                <a:latin typeface="Franklin Gothic Medium Cond"/>
                <a:cs typeface="Franklin Gothic Medium Cond"/>
              </a:rPr>
              <a:t> </a:t>
            </a:r>
            <a:r>
              <a:rPr sz="882" spc="-9" dirty="0">
                <a:solidFill>
                  <a:srgbClr val="221F1F"/>
                </a:solidFill>
                <a:latin typeface="Franklin Gothic Medium Cond"/>
                <a:cs typeface="Franklin Gothic Medium Cond"/>
              </a:rPr>
              <a:t>$136K</a:t>
            </a:r>
            <a:endParaRPr sz="882">
              <a:latin typeface="Franklin Gothic Medium Cond"/>
              <a:cs typeface="Franklin Gothic Medium Cond"/>
            </a:endParaRPr>
          </a:p>
        </p:txBody>
      </p:sp>
      <p:sp>
        <p:nvSpPr>
          <p:cNvPr id="68" name="object 68"/>
          <p:cNvSpPr txBox="1"/>
          <p:nvPr/>
        </p:nvSpPr>
        <p:spPr>
          <a:xfrm>
            <a:off x="7704668" y="4248404"/>
            <a:ext cx="758638" cy="281373"/>
          </a:xfrm>
          <a:prstGeom prst="rect">
            <a:avLst/>
          </a:prstGeom>
        </p:spPr>
        <p:txBody>
          <a:bodyPr vert="horz" wrap="square" lIns="0" tIns="24652" rIns="0" bIns="0" rtlCol="0">
            <a:spAutoFit/>
          </a:bodyPr>
          <a:lstStyle/>
          <a:p>
            <a:pPr marL="164735" marR="4483" indent="-154089">
              <a:lnSpc>
                <a:spcPts val="971"/>
              </a:lnSpc>
              <a:spcBef>
                <a:spcPts val="193"/>
              </a:spcBef>
            </a:pPr>
            <a:r>
              <a:rPr sz="882" dirty="0">
                <a:solidFill>
                  <a:srgbClr val="221F1F"/>
                </a:solidFill>
                <a:latin typeface="Franklin Gothic Medium Cond"/>
                <a:cs typeface="Franklin Gothic Medium Cond"/>
              </a:rPr>
              <a:t>Nurse</a:t>
            </a:r>
            <a:r>
              <a:rPr sz="882" spc="-9" dirty="0">
                <a:solidFill>
                  <a:srgbClr val="221F1F"/>
                </a:solidFill>
                <a:latin typeface="Franklin Gothic Medium Cond"/>
                <a:cs typeface="Franklin Gothic Medium Cond"/>
              </a:rPr>
              <a:t> Practitioner</a:t>
            </a:r>
            <a:r>
              <a:rPr sz="882" spc="441" dirty="0">
                <a:solidFill>
                  <a:srgbClr val="221F1F"/>
                </a:solidFill>
                <a:latin typeface="Franklin Gothic Medium Cond"/>
                <a:cs typeface="Franklin Gothic Medium Cond"/>
              </a:rPr>
              <a:t> </a:t>
            </a:r>
            <a:r>
              <a:rPr sz="882" spc="-9" dirty="0">
                <a:solidFill>
                  <a:srgbClr val="221F1F"/>
                </a:solidFill>
                <a:latin typeface="Franklin Gothic Medium Cond"/>
                <a:cs typeface="Franklin Gothic Medium Cond"/>
              </a:rPr>
              <a:t>(29-1171)</a:t>
            </a:r>
            <a:endParaRPr sz="882">
              <a:latin typeface="Franklin Gothic Medium Cond"/>
              <a:cs typeface="Franklin Gothic Medium Cond"/>
            </a:endParaRPr>
          </a:p>
        </p:txBody>
      </p:sp>
      <p:sp>
        <p:nvSpPr>
          <p:cNvPr id="69" name="object 69"/>
          <p:cNvSpPr txBox="1"/>
          <p:nvPr/>
        </p:nvSpPr>
        <p:spPr>
          <a:xfrm>
            <a:off x="7751508" y="4738886"/>
            <a:ext cx="686921" cy="147058"/>
          </a:xfrm>
          <a:prstGeom prst="rect">
            <a:avLst/>
          </a:prstGeom>
        </p:spPr>
        <p:txBody>
          <a:bodyPr vert="horz" wrap="square" lIns="0" tIns="11206" rIns="0" bIns="0" rtlCol="0">
            <a:spAutoFit/>
          </a:bodyPr>
          <a:lstStyle/>
          <a:p>
            <a:pPr marL="11206">
              <a:spcBef>
                <a:spcPts val="88"/>
              </a:spcBef>
            </a:pPr>
            <a:r>
              <a:rPr sz="882" spc="-9" dirty="0">
                <a:solidFill>
                  <a:srgbClr val="221F1F"/>
                </a:solidFill>
                <a:latin typeface="Franklin Gothic Medium Cond"/>
                <a:cs typeface="Franklin Gothic Medium Cond"/>
              </a:rPr>
              <a:t>$100K</a:t>
            </a:r>
            <a:r>
              <a:rPr sz="882" spc="-13" dirty="0">
                <a:solidFill>
                  <a:srgbClr val="221F1F"/>
                </a:solidFill>
                <a:latin typeface="Franklin Gothic Medium Cond"/>
                <a:cs typeface="Franklin Gothic Medium Cond"/>
              </a:rPr>
              <a:t> </a:t>
            </a:r>
            <a:r>
              <a:rPr sz="882" dirty="0">
                <a:solidFill>
                  <a:srgbClr val="221F1F"/>
                </a:solidFill>
                <a:latin typeface="Franklin Gothic Medium Cond"/>
                <a:cs typeface="Franklin Gothic Medium Cond"/>
              </a:rPr>
              <a:t>–</a:t>
            </a:r>
            <a:r>
              <a:rPr sz="882" spc="-9" dirty="0">
                <a:solidFill>
                  <a:srgbClr val="221F1F"/>
                </a:solidFill>
                <a:latin typeface="Franklin Gothic Medium Cond"/>
                <a:cs typeface="Franklin Gothic Medium Cond"/>
              </a:rPr>
              <a:t> $130K</a:t>
            </a:r>
            <a:endParaRPr sz="882">
              <a:latin typeface="Franklin Gothic Medium Cond"/>
              <a:cs typeface="Franklin Gothic Medium Cond"/>
            </a:endParaRPr>
          </a:p>
        </p:txBody>
      </p:sp>
      <p:sp>
        <p:nvSpPr>
          <p:cNvPr id="70" name="object 70"/>
          <p:cNvSpPr txBox="1"/>
          <p:nvPr/>
        </p:nvSpPr>
        <p:spPr>
          <a:xfrm>
            <a:off x="3515013" y="3647657"/>
            <a:ext cx="709893" cy="409613"/>
          </a:xfrm>
          <a:prstGeom prst="rect">
            <a:avLst/>
          </a:prstGeom>
        </p:spPr>
        <p:txBody>
          <a:bodyPr vert="horz" wrap="square" lIns="0" tIns="24652" rIns="0" bIns="0" rtlCol="0">
            <a:spAutoFit/>
          </a:bodyPr>
          <a:lstStyle/>
          <a:p>
            <a:pPr marL="173140" marR="166416" algn="ctr">
              <a:lnSpc>
                <a:spcPts val="971"/>
              </a:lnSpc>
              <a:spcBef>
                <a:spcPts val="193"/>
              </a:spcBef>
            </a:pPr>
            <a:r>
              <a:rPr sz="882" spc="-9" dirty="0">
                <a:solidFill>
                  <a:srgbClr val="221F1F"/>
                </a:solidFill>
                <a:latin typeface="Franklin Gothic Medium Cond"/>
                <a:cs typeface="Franklin Gothic Medium Cond"/>
              </a:rPr>
              <a:t>Licensed</a:t>
            </a:r>
            <a:r>
              <a:rPr sz="882" spc="441" dirty="0">
                <a:solidFill>
                  <a:srgbClr val="221F1F"/>
                </a:solidFill>
                <a:latin typeface="Franklin Gothic Medium Cond"/>
                <a:cs typeface="Franklin Gothic Medium Cond"/>
              </a:rPr>
              <a:t> </a:t>
            </a:r>
            <a:r>
              <a:rPr sz="882" spc="-9" dirty="0">
                <a:solidFill>
                  <a:srgbClr val="221F1F"/>
                </a:solidFill>
                <a:latin typeface="Franklin Gothic Medium Cond"/>
                <a:cs typeface="Franklin Gothic Medium Cond"/>
              </a:rPr>
              <a:t>Practical</a:t>
            </a:r>
            <a:endParaRPr sz="882">
              <a:latin typeface="Franklin Gothic Medium Cond"/>
              <a:cs typeface="Franklin Gothic Medium Cond"/>
            </a:endParaRPr>
          </a:p>
          <a:p>
            <a:pPr algn="ctr">
              <a:lnSpc>
                <a:spcPts val="953"/>
              </a:lnSpc>
            </a:pPr>
            <a:r>
              <a:rPr sz="882" dirty="0">
                <a:solidFill>
                  <a:srgbClr val="221F1F"/>
                </a:solidFill>
                <a:latin typeface="Franklin Gothic Medium Cond"/>
                <a:cs typeface="Franklin Gothic Medium Cond"/>
              </a:rPr>
              <a:t>Nurse</a:t>
            </a:r>
            <a:r>
              <a:rPr sz="882" spc="9" dirty="0">
                <a:solidFill>
                  <a:srgbClr val="221F1F"/>
                </a:solidFill>
                <a:latin typeface="Franklin Gothic Medium Cond"/>
                <a:cs typeface="Franklin Gothic Medium Cond"/>
              </a:rPr>
              <a:t> </a:t>
            </a:r>
            <a:r>
              <a:rPr sz="882" spc="-9" dirty="0">
                <a:solidFill>
                  <a:srgbClr val="221F1F"/>
                </a:solidFill>
                <a:latin typeface="Franklin Gothic Medium Cond"/>
                <a:cs typeface="Franklin Gothic Medium Cond"/>
              </a:rPr>
              <a:t>(29-2061)</a:t>
            </a:r>
            <a:endParaRPr sz="882">
              <a:latin typeface="Franklin Gothic Medium Cond"/>
              <a:cs typeface="Franklin Gothic Medium Cond"/>
            </a:endParaRPr>
          </a:p>
        </p:txBody>
      </p:sp>
      <p:sp>
        <p:nvSpPr>
          <p:cNvPr id="71" name="object 71"/>
          <p:cNvSpPr txBox="1"/>
          <p:nvPr/>
        </p:nvSpPr>
        <p:spPr>
          <a:xfrm>
            <a:off x="3594238" y="4199771"/>
            <a:ext cx="573741" cy="147058"/>
          </a:xfrm>
          <a:prstGeom prst="rect">
            <a:avLst/>
          </a:prstGeom>
        </p:spPr>
        <p:txBody>
          <a:bodyPr vert="horz" wrap="square" lIns="0" tIns="11206" rIns="0" bIns="0" rtlCol="0">
            <a:spAutoFit/>
          </a:bodyPr>
          <a:lstStyle/>
          <a:p>
            <a:pPr marL="11206">
              <a:spcBef>
                <a:spcPts val="88"/>
              </a:spcBef>
            </a:pPr>
            <a:r>
              <a:rPr sz="882" dirty="0">
                <a:solidFill>
                  <a:srgbClr val="221F1F"/>
                </a:solidFill>
                <a:latin typeface="Franklin Gothic Medium Cond"/>
                <a:cs typeface="Franklin Gothic Medium Cond"/>
              </a:rPr>
              <a:t>$46K</a:t>
            </a:r>
            <a:r>
              <a:rPr sz="882" spc="-31" dirty="0">
                <a:solidFill>
                  <a:srgbClr val="221F1F"/>
                </a:solidFill>
                <a:latin typeface="Franklin Gothic Medium Cond"/>
                <a:cs typeface="Franklin Gothic Medium Cond"/>
              </a:rPr>
              <a:t> </a:t>
            </a:r>
            <a:r>
              <a:rPr sz="882" dirty="0">
                <a:solidFill>
                  <a:srgbClr val="221F1F"/>
                </a:solidFill>
                <a:latin typeface="Franklin Gothic Medium Cond"/>
                <a:cs typeface="Franklin Gothic Medium Cond"/>
              </a:rPr>
              <a:t>–</a:t>
            </a:r>
            <a:r>
              <a:rPr sz="882" spc="-26" dirty="0">
                <a:solidFill>
                  <a:srgbClr val="221F1F"/>
                </a:solidFill>
                <a:latin typeface="Franklin Gothic Medium Cond"/>
                <a:cs typeface="Franklin Gothic Medium Cond"/>
              </a:rPr>
              <a:t> </a:t>
            </a:r>
            <a:r>
              <a:rPr sz="882" spc="-18" dirty="0">
                <a:solidFill>
                  <a:srgbClr val="221F1F"/>
                </a:solidFill>
                <a:latin typeface="Franklin Gothic Medium Cond"/>
                <a:cs typeface="Franklin Gothic Medium Cond"/>
              </a:rPr>
              <a:t>$60K</a:t>
            </a:r>
            <a:endParaRPr sz="882">
              <a:latin typeface="Franklin Gothic Medium Cond"/>
              <a:cs typeface="Franklin Gothic Medium Cond"/>
            </a:endParaRPr>
          </a:p>
        </p:txBody>
      </p:sp>
      <p:sp>
        <p:nvSpPr>
          <p:cNvPr id="72" name="object 72"/>
          <p:cNvSpPr txBox="1"/>
          <p:nvPr/>
        </p:nvSpPr>
        <p:spPr>
          <a:xfrm>
            <a:off x="4919783" y="3709289"/>
            <a:ext cx="718857" cy="281373"/>
          </a:xfrm>
          <a:prstGeom prst="rect">
            <a:avLst/>
          </a:prstGeom>
        </p:spPr>
        <p:txBody>
          <a:bodyPr vert="horz" wrap="square" lIns="0" tIns="24652" rIns="0" bIns="0" rtlCol="0">
            <a:spAutoFit/>
          </a:bodyPr>
          <a:lstStyle/>
          <a:p>
            <a:pPr marL="145124" marR="4483" indent="-134478">
              <a:lnSpc>
                <a:spcPts val="971"/>
              </a:lnSpc>
              <a:spcBef>
                <a:spcPts val="193"/>
              </a:spcBef>
            </a:pPr>
            <a:r>
              <a:rPr sz="882" spc="-9" dirty="0">
                <a:solidFill>
                  <a:srgbClr val="221F1F"/>
                </a:solidFill>
                <a:latin typeface="Franklin Gothic Medium Cond"/>
                <a:cs typeface="Franklin Gothic Medium Cond"/>
              </a:rPr>
              <a:t>Registered</a:t>
            </a:r>
            <a:r>
              <a:rPr sz="882" spc="40" dirty="0">
                <a:solidFill>
                  <a:srgbClr val="221F1F"/>
                </a:solidFill>
                <a:latin typeface="Franklin Gothic Medium Cond"/>
                <a:cs typeface="Franklin Gothic Medium Cond"/>
              </a:rPr>
              <a:t> </a:t>
            </a:r>
            <a:r>
              <a:rPr sz="882" spc="-9" dirty="0">
                <a:solidFill>
                  <a:srgbClr val="221F1F"/>
                </a:solidFill>
                <a:latin typeface="Franklin Gothic Medium Cond"/>
                <a:cs typeface="Franklin Gothic Medium Cond"/>
              </a:rPr>
              <a:t>Nurse</a:t>
            </a:r>
            <a:r>
              <a:rPr sz="882" spc="441" dirty="0">
                <a:solidFill>
                  <a:srgbClr val="221F1F"/>
                </a:solidFill>
                <a:latin typeface="Franklin Gothic Medium Cond"/>
                <a:cs typeface="Franklin Gothic Medium Cond"/>
              </a:rPr>
              <a:t> </a:t>
            </a:r>
            <a:r>
              <a:rPr sz="882" spc="-9" dirty="0">
                <a:solidFill>
                  <a:srgbClr val="221F1F"/>
                </a:solidFill>
                <a:latin typeface="Franklin Gothic Medium Cond"/>
                <a:cs typeface="Franklin Gothic Medium Cond"/>
              </a:rPr>
              <a:t>(29-1141)</a:t>
            </a:r>
            <a:endParaRPr sz="882">
              <a:latin typeface="Franklin Gothic Medium Cond"/>
              <a:cs typeface="Franklin Gothic Medium Cond"/>
            </a:endParaRPr>
          </a:p>
        </p:txBody>
      </p:sp>
      <p:sp>
        <p:nvSpPr>
          <p:cNvPr id="73" name="object 73"/>
          <p:cNvSpPr txBox="1"/>
          <p:nvPr/>
        </p:nvSpPr>
        <p:spPr>
          <a:xfrm>
            <a:off x="5003490" y="4199771"/>
            <a:ext cx="573741" cy="147058"/>
          </a:xfrm>
          <a:prstGeom prst="rect">
            <a:avLst/>
          </a:prstGeom>
        </p:spPr>
        <p:txBody>
          <a:bodyPr vert="horz" wrap="square" lIns="0" tIns="11206" rIns="0" bIns="0" rtlCol="0">
            <a:spAutoFit/>
          </a:bodyPr>
          <a:lstStyle/>
          <a:p>
            <a:pPr marL="11206">
              <a:spcBef>
                <a:spcPts val="88"/>
              </a:spcBef>
            </a:pPr>
            <a:r>
              <a:rPr sz="882" dirty="0">
                <a:solidFill>
                  <a:srgbClr val="221F1F"/>
                </a:solidFill>
                <a:latin typeface="Franklin Gothic Medium Cond"/>
                <a:cs typeface="Franklin Gothic Medium Cond"/>
              </a:rPr>
              <a:t>$62K</a:t>
            </a:r>
            <a:r>
              <a:rPr sz="882" spc="-31" dirty="0">
                <a:solidFill>
                  <a:srgbClr val="221F1F"/>
                </a:solidFill>
                <a:latin typeface="Franklin Gothic Medium Cond"/>
                <a:cs typeface="Franklin Gothic Medium Cond"/>
              </a:rPr>
              <a:t> </a:t>
            </a:r>
            <a:r>
              <a:rPr sz="882" dirty="0">
                <a:solidFill>
                  <a:srgbClr val="221F1F"/>
                </a:solidFill>
                <a:latin typeface="Franklin Gothic Medium Cond"/>
                <a:cs typeface="Franklin Gothic Medium Cond"/>
              </a:rPr>
              <a:t>–</a:t>
            </a:r>
            <a:r>
              <a:rPr sz="882" spc="-26" dirty="0">
                <a:solidFill>
                  <a:srgbClr val="221F1F"/>
                </a:solidFill>
                <a:latin typeface="Franklin Gothic Medium Cond"/>
                <a:cs typeface="Franklin Gothic Medium Cond"/>
              </a:rPr>
              <a:t> </a:t>
            </a:r>
            <a:r>
              <a:rPr sz="882" spc="-18" dirty="0">
                <a:solidFill>
                  <a:srgbClr val="221F1F"/>
                </a:solidFill>
                <a:latin typeface="Franklin Gothic Medium Cond"/>
                <a:cs typeface="Franklin Gothic Medium Cond"/>
              </a:rPr>
              <a:t>$98K</a:t>
            </a:r>
            <a:endParaRPr sz="882">
              <a:latin typeface="Franklin Gothic Medium Cond"/>
              <a:cs typeface="Franklin Gothic Medium Cond"/>
            </a:endParaRPr>
          </a:p>
        </p:txBody>
      </p:sp>
      <p:sp>
        <p:nvSpPr>
          <p:cNvPr id="74" name="object 74"/>
          <p:cNvSpPr txBox="1"/>
          <p:nvPr/>
        </p:nvSpPr>
        <p:spPr>
          <a:xfrm>
            <a:off x="4842462" y="1400765"/>
            <a:ext cx="873499" cy="281373"/>
          </a:xfrm>
          <a:prstGeom prst="rect">
            <a:avLst/>
          </a:prstGeom>
        </p:spPr>
        <p:txBody>
          <a:bodyPr vert="horz" wrap="square" lIns="0" tIns="24652" rIns="0" bIns="0" rtlCol="0">
            <a:spAutoFit/>
          </a:bodyPr>
          <a:lstStyle/>
          <a:p>
            <a:pPr marL="11206" marR="4483" indent="85169">
              <a:lnSpc>
                <a:spcPts val="971"/>
              </a:lnSpc>
              <a:spcBef>
                <a:spcPts val="193"/>
              </a:spcBef>
            </a:pPr>
            <a:r>
              <a:rPr sz="882" dirty="0">
                <a:solidFill>
                  <a:srgbClr val="221F1F"/>
                </a:solidFill>
                <a:latin typeface="Franklin Gothic Medium Cond"/>
                <a:cs typeface="Franklin Gothic Medium Cond"/>
              </a:rPr>
              <a:t>Medical</a:t>
            </a:r>
            <a:r>
              <a:rPr sz="882" spc="-35" dirty="0">
                <a:solidFill>
                  <a:srgbClr val="221F1F"/>
                </a:solidFill>
                <a:latin typeface="Franklin Gothic Medium Cond"/>
                <a:cs typeface="Franklin Gothic Medium Cond"/>
              </a:rPr>
              <a:t> </a:t>
            </a:r>
            <a:r>
              <a:rPr sz="882" spc="-9" dirty="0">
                <a:solidFill>
                  <a:srgbClr val="221F1F"/>
                </a:solidFill>
                <a:latin typeface="Franklin Gothic Medium Cond"/>
                <a:cs typeface="Franklin Gothic Medium Cond"/>
              </a:rPr>
              <a:t>Records</a:t>
            </a:r>
            <a:r>
              <a:rPr sz="882" spc="441" dirty="0">
                <a:solidFill>
                  <a:srgbClr val="221F1F"/>
                </a:solidFill>
                <a:latin typeface="Franklin Gothic Medium Cond"/>
                <a:cs typeface="Franklin Gothic Medium Cond"/>
              </a:rPr>
              <a:t> </a:t>
            </a:r>
            <a:r>
              <a:rPr sz="882" spc="-9" dirty="0">
                <a:solidFill>
                  <a:srgbClr val="221F1F"/>
                </a:solidFill>
                <a:latin typeface="Franklin Gothic Medium Cond"/>
                <a:cs typeface="Franklin Gothic Medium Cond"/>
              </a:rPr>
              <a:t>Specialist</a:t>
            </a:r>
            <a:r>
              <a:rPr sz="882" spc="26" dirty="0">
                <a:solidFill>
                  <a:srgbClr val="221F1F"/>
                </a:solidFill>
                <a:latin typeface="Franklin Gothic Medium Cond"/>
                <a:cs typeface="Franklin Gothic Medium Cond"/>
              </a:rPr>
              <a:t> </a:t>
            </a:r>
            <a:r>
              <a:rPr sz="882" spc="-9" dirty="0">
                <a:solidFill>
                  <a:srgbClr val="221F1F"/>
                </a:solidFill>
                <a:latin typeface="Franklin Gothic Medium Cond"/>
                <a:cs typeface="Franklin Gothic Medium Cond"/>
              </a:rPr>
              <a:t>(29-2072)</a:t>
            </a:r>
            <a:endParaRPr sz="882">
              <a:latin typeface="Franklin Gothic Medium Cond"/>
              <a:cs typeface="Franklin Gothic Medium Cond"/>
            </a:endParaRPr>
          </a:p>
        </p:txBody>
      </p:sp>
      <p:sp>
        <p:nvSpPr>
          <p:cNvPr id="75" name="object 75"/>
          <p:cNvSpPr txBox="1"/>
          <p:nvPr/>
        </p:nvSpPr>
        <p:spPr>
          <a:xfrm>
            <a:off x="5003378" y="1891247"/>
            <a:ext cx="573741" cy="147058"/>
          </a:xfrm>
          <a:prstGeom prst="rect">
            <a:avLst/>
          </a:prstGeom>
        </p:spPr>
        <p:txBody>
          <a:bodyPr vert="horz" wrap="square" lIns="0" tIns="11206" rIns="0" bIns="0" rtlCol="0">
            <a:spAutoFit/>
          </a:bodyPr>
          <a:lstStyle/>
          <a:p>
            <a:pPr marL="11206">
              <a:spcBef>
                <a:spcPts val="88"/>
              </a:spcBef>
            </a:pPr>
            <a:r>
              <a:rPr sz="882" dirty="0">
                <a:solidFill>
                  <a:srgbClr val="221F1F"/>
                </a:solidFill>
                <a:latin typeface="Franklin Gothic Medium Cond"/>
                <a:cs typeface="Franklin Gothic Medium Cond"/>
              </a:rPr>
              <a:t>$46K</a:t>
            </a:r>
            <a:r>
              <a:rPr sz="882" spc="-31" dirty="0">
                <a:solidFill>
                  <a:srgbClr val="221F1F"/>
                </a:solidFill>
                <a:latin typeface="Franklin Gothic Medium Cond"/>
                <a:cs typeface="Franklin Gothic Medium Cond"/>
              </a:rPr>
              <a:t> </a:t>
            </a:r>
            <a:r>
              <a:rPr sz="882" dirty="0">
                <a:solidFill>
                  <a:srgbClr val="221F1F"/>
                </a:solidFill>
                <a:latin typeface="Franklin Gothic Medium Cond"/>
                <a:cs typeface="Franklin Gothic Medium Cond"/>
              </a:rPr>
              <a:t>–</a:t>
            </a:r>
            <a:r>
              <a:rPr sz="882" spc="-26" dirty="0">
                <a:solidFill>
                  <a:srgbClr val="221F1F"/>
                </a:solidFill>
                <a:latin typeface="Franklin Gothic Medium Cond"/>
                <a:cs typeface="Franklin Gothic Medium Cond"/>
              </a:rPr>
              <a:t> </a:t>
            </a:r>
            <a:r>
              <a:rPr sz="882" spc="-18" dirty="0">
                <a:solidFill>
                  <a:srgbClr val="221F1F"/>
                </a:solidFill>
                <a:latin typeface="Franklin Gothic Medium Cond"/>
                <a:cs typeface="Franklin Gothic Medium Cond"/>
              </a:rPr>
              <a:t>$60K</a:t>
            </a:r>
            <a:endParaRPr sz="882">
              <a:latin typeface="Franklin Gothic Medium Cond"/>
              <a:cs typeface="Franklin Gothic Medium Cond"/>
            </a:endParaRPr>
          </a:p>
        </p:txBody>
      </p:sp>
      <p:sp>
        <p:nvSpPr>
          <p:cNvPr id="76" name="object 76"/>
          <p:cNvSpPr txBox="1"/>
          <p:nvPr/>
        </p:nvSpPr>
        <p:spPr>
          <a:xfrm>
            <a:off x="4901405" y="4752781"/>
            <a:ext cx="755837" cy="409613"/>
          </a:xfrm>
          <a:prstGeom prst="rect">
            <a:avLst/>
          </a:prstGeom>
        </p:spPr>
        <p:txBody>
          <a:bodyPr vert="horz" wrap="square" lIns="0" tIns="24652" rIns="0" bIns="0" rtlCol="0">
            <a:spAutoFit/>
          </a:bodyPr>
          <a:lstStyle/>
          <a:p>
            <a:pPr marL="11206" marR="4483" algn="ctr">
              <a:lnSpc>
                <a:spcPts val="971"/>
              </a:lnSpc>
              <a:spcBef>
                <a:spcPts val="193"/>
              </a:spcBef>
            </a:pPr>
            <a:r>
              <a:rPr sz="882" spc="-9" dirty="0">
                <a:solidFill>
                  <a:srgbClr val="221F1F"/>
                </a:solidFill>
                <a:latin typeface="Franklin Gothic Medium Cond"/>
                <a:cs typeface="Franklin Gothic Medium Cond"/>
              </a:rPr>
              <a:t>Physical</a:t>
            </a:r>
            <a:r>
              <a:rPr sz="882" spc="-4" dirty="0">
                <a:solidFill>
                  <a:srgbClr val="221F1F"/>
                </a:solidFill>
                <a:latin typeface="Franklin Gothic Medium Cond"/>
                <a:cs typeface="Franklin Gothic Medium Cond"/>
              </a:rPr>
              <a:t> </a:t>
            </a:r>
            <a:r>
              <a:rPr sz="882" spc="-9" dirty="0">
                <a:solidFill>
                  <a:srgbClr val="221F1F"/>
                </a:solidFill>
                <a:latin typeface="Franklin Gothic Medium Cond"/>
                <a:cs typeface="Franklin Gothic Medium Cond"/>
              </a:rPr>
              <a:t>Therapist</a:t>
            </a:r>
            <a:r>
              <a:rPr sz="882" spc="441" dirty="0">
                <a:solidFill>
                  <a:srgbClr val="221F1F"/>
                </a:solidFill>
                <a:latin typeface="Franklin Gothic Medium Cond"/>
                <a:cs typeface="Franklin Gothic Medium Cond"/>
              </a:rPr>
              <a:t> </a:t>
            </a:r>
            <a:r>
              <a:rPr sz="882" spc="-9" dirty="0">
                <a:solidFill>
                  <a:srgbClr val="221F1F"/>
                </a:solidFill>
                <a:latin typeface="Franklin Gothic Medium Cond"/>
                <a:cs typeface="Franklin Gothic Medium Cond"/>
              </a:rPr>
              <a:t>Assistant</a:t>
            </a:r>
            <a:endParaRPr sz="882">
              <a:latin typeface="Franklin Gothic Medium Cond"/>
              <a:cs typeface="Franklin Gothic Medium Cond"/>
            </a:endParaRPr>
          </a:p>
          <a:p>
            <a:pPr marL="19611" algn="ctr">
              <a:lnSpc>
                <a:spcPts val="953"/>
              </a:lnSpc>
            </a:pPr>
            <a:r>
              <a:rPr sz="882" spc="-9" dirty="0">
                <a:solidFill>
                  <a:srgbClr val="221F1F"/>
                </a:solidFill>
                <a:latin typeface="Franklin Gothic Medium Cond"/>
                <a:cs typeface="Franklin Gothic Medium Cond"/>
              </a:rPr>
              <a:t>(31-2021)</a:t>
            </a:r>
            <a:endParaRPr sz="882">
              <a:latin typeface="Franklin Gothic Medium Cond"/>
              <a:cs typeface="Franklin Gothic Medium Cond"/>
            </a:endParaRPr>
          </a:p>
        </p:txBody>
      </p:sp>
      <p:sp>
        <p:nvSpPr>
          <p:cNvPr id="77" name="object 77"/>
          <p:cNvSpPr txBox="1"/>
          <p:nvPr/>
        </p:nvSpPr>
        <p:spPr>
          <a:xfrm>
            <a:off x="5003378" y="5304895"/>
            <a:ext cx="573741" cy="147058"/>
          </a:xfrm>
          <a:prstGeom prst="rect">
            <a:avLst/>
          </a:prstGeom>
        </p:spPr>
        <p:txBody>
          <a:bodyPr vert="horz" wrap="square" lIns="0" tIns="11206" rIns="0" bIns="0" rtlCol="0">
            <a:spAutoFit/>
          </a:bodyPr>
          <a:lstStyle/>
          <a:p>
            <a:pPr marL="11206">
              <a:spcBef>
                <a:spcPts val="88"/>
              </a:spcBef>
            </a:pPr>
            <a:r>
              <a:rPr sz="882" dirty="0">
                <a:solidFill>
                  <a:srgbClr val="221F1F"/>
                </a:solidFill>
                <a:latin typeface="Franklin Gothic Medium Cond"/>
                <a:cs typeface="Franklin Gothic Medium Cond"/>
              </a:rPr>
              <a:t>$49K</a:t>
            </a:r>
            <a:r>
              <a:rPr sz="882" spc="-31" dirty="0">
                <a:solidFill>
                  <a:srgbClr val="221F1F"/>
                </a:solidFill>
                <a:latin typeface="Franklin Gothic Medium Cond"/>
                <a:cs typeface="Franklin Gothic Medium Cond"/>
              </a:rPr>
              <a:t> </a:t>
            </a:r>
            <a:r>
              <a:rPr sz="882" dirty="0">
                <a:solidFill>
                  <a:srgbClr val="221F1F"/>
                </a:solidFill>
                <a:latin typeface="Franklin Gothic Medium Cond"/>
                <a:cs typeface="Franklin Gothic Medium Cond"/>
              </a:rPr>
              <a:t>–</a:t>
            </a:r>
            <a:r>
              <a:rPr sz="882" spc="-26" dirty="0">
                <a:solidFill>
                  <a:srgbClr val="221F1F"/>
                </a:solidFill>
                <a:latin typeface="Franklin Gothic Medium Cond"/>
                <a:cs typeface="Franklin Gothic Medium Cond"/>
              </a:rPr>
              <a:t> </a:t>
            </a:r>
            <a:r>
              <a:rPr sz="882" spc="-18" dirty="0">
                <a:solidFill>
                  <a:srgbClr val="221F1F"/>
                </a:solidFill>
                <a:latin typeface="Franklin Gothic Medium Cond"/>
                <a:cs typeface="Franklin Gothic Medium Cond"/>
              </a:rPr>
              <a:t>$76K</a:t>
            </a:r>
            <a:endParaRPr sz="882">
              <a:latin typeface="Franklin Gothic Medium Cond"/>
              <a:cs typeface="Franklin Gothic Medium Cond"/>
            </a:endParaRPr>
          </a:p>
        </p:txBody>
      </p:sp>
      <p:sp>
        <p:nvSpPr>
          <p:cNvPr id="78" name="object 78"/>
          <p:cNvSpPr txBox="1"/>
          <p:nvPr/>
        </p:nvSpPr>
        <p:spPr>
          <a:xfrm>
            <a:off x="2182857" y="2976985"/>
            <a:ext cx="573741" cy="494060"/>
          </a:xfrm>
          <a:prstGeom prst="rect">
            <a:avLst/>
          </a:prstGeom>
        </p:spPr>
        <p:txBody>
          <a:bodyPr vert="horz" wrap="square" lIns="0" tIns="24652" rIns="0" bIns="0" rtlCol="0">
            <a:spAutoFit/>
          </a:bodyPr>
          <a:lstStyle/>
          <a:p>
            <a:pPr marL="72282" marR="8965" indent="-56593">
              <a:lnSpc>
                <a:spcPts val="971"/>
              </a:lnSpc>
              <a:spcBef>
                <a:spcPts val="193"/>
              </a:spcBef>
            </a:pPr>
            <a:r>
              <a:rPr sz="882" spc="-9" dirty="0">
                <a:solidFill>
                  <a:srgbClr val="221F1F"/>
                </a:solidFill>
                <a:latin typeface="Franklin Gothic Medium Cond"/>
                <a:cs typeface="Franklin Gothic Medium Cond"/>
              </a:rPr>
              <a:t>Phlebotomist</a:t>
            </a:r>
            <a:r>
              <a:rPr sz="882" spc="441" dirty="0">
                <a:solidFill>
                  <a:srgbClr val="221F1F"/>
                </a:solidFill>
                <a:latin typeface="Franklin Gothic Medium Cond"/>
                <a:cs typeface="Franklin Gothic Medium Cond"/>
              </a:rPr>
              <a:t> </a:t>
            </a:r>
            <a:r>
              <a:rPr sz="882" spc="-9" dirty="0">
                <a:solidFill>
                  <a:srgbClr val="221F1F"/>
                </a:solidFill>
                <a:latin typeface="Franklin Gothic Medium Cond"/>
                <a:cs typeface="Franklin Gothic Medium Cond"/>
              </a:rPr>
              <a:t>(31-</a:t>
            </a:r>
            <a:r>
              <a:rPr sz="882" spc="-18" dirty="0">
                <a:solidFill>
                  <a:srgbClr val="221F1F"/>
                </a:solidFill>
                <a:latin typeface="Franklin Gothic Medium Cond"/>
                <a:cs typeface="Franklin Gothic Medium Cond"/>
              </a:rPr>
              <a:t>9097)</a:t>
            </a:r>
            <a:endParaRPr sz="882">
              <a:latin typeface="Franklin Gothic Medium Cond"/>
              <a:cs typeface="Franklin Gothic Medium Cond"/>
            </a:endParaRPr>
          </a:p>
          <a:p>
            <a:pPr marL="11206">
              <a:spcBef>
                <a:spcPts val="596"/>
              </a:spcBef>
            </a:pPr>
            <a:r>
              <a:rPr sz="882" dirty="0">
                <a:solidFill>
                  <a:srgbClr val="221F1F"/>
                </a:solidFill>
                <a:latin typeface="Franklin Gothic Medium Cond"/>
                <a:cs typeface="Franklin Gothic Medium Cond"/>
              </a:rPr>
              <a:t>$30K</a:t>
            </a:r>
            <a:r>
              <a:rPr sz="882" spc="-31" dirty="0">
                <a:solidFill>
                  <a:srgbClr val="221F1F"/>
                </a:solidFill>
                <a:latin typeface="Franklin Gothic Medium Cond"/>
                <a:cs typeface="Franklin Gothic Medium Cond"/>
              </a:rPr>
              <a:t> </a:t>
            </a:r>
            <a:r>
              <a:rPr sz="882" dirty="0">
                <a:solidFill>
                  <a:srgbClr val="221F1F"/>
                </a:solidFill>
                <a:latin typeface="Franklin Gothic Medium Cond"/>
                <a:cs typeface="Franklin Gothic Medium Cond"/>
              </a:rPr>
              <a:t>–</a:t>
            </a:r>
            <a:r>
              <a:rPr sz="882" spc="-26" dirty="0">
                <a:solidFill>
                  <a:srgbClr val="221F1F"/>
                </a:solidFill>
                <a:latin typeface="Franklin Gothic Medium Cond"/>
                <a:cs typeface="Franklin Gothic Medium Cond"/>
              </a:rPr>
              <a:t> </a:t>
            </a:r>
            <a:r>
              <a:rPr sz="882" spc="-18" dirty="0">
                <a:solidFill>
                  <a:srgbClr val="221F1F"/>
                </a:solidFill>
                <a:latin typeface="Franklin Gothic Medium Cond"/>
                <a:cs typeface="Franklin Gothic Medium Cond"/>
              </a:rPr>
              <a:t>$45K</a:t>
            </a:r>
            <a:endParaRPr sz="882">
              <a:latin typeface="Franklin Gothic Medium Cond"/>
              <a:cs typeface="Franklin Gothic Medium Cond"/>
            </a:endParaRPr>
          </a:p>
        </p:txBody>
      </p:sp>
      <p:sp>
        <p:nvSpPr>
          <p:cNvPr id="79" name="object 79"/>
          <p:cNvSpPr txBox="1"/>
          <p:nvPr/>
        </p:nvSpPr>
        <p:spPr>
          <a:xfrm>
            <a:off x="2118200" y="3679482"/>
            <a:ext cx="703169" cy="494060"/>
          </a:xfrm>
          <a:prstGeom prst="rect">
            <a:avLst/>
          </a:prstGeom>
        </p:spPr>
        <p:txBody>
          <a:bodyPr vert="horz" wrap="square" lIns="0" tIns="24652" rIns="0" bIns="0" rtlCol="0">
            <a:spAutoFit/>
          </a:bodyPr>
          <a:lstStyle/>
          <a:p>
            <a:pPr marL="137279" marR="4483" indent="-126633">
              <a:lnSpc>
                <a:spcPts val="971"/>
              </a:lnSpc>
              <a:spcBef>
                <a:spcPts val="193"/>
              </a:spcBef>
            </a:pPr>
            <a:r>
              <a:rPr sz="882" dirty="0">
                <a:solidFill>
                  <a:srgbClr val="221F1F"/>
                </a:solidFill>
                <a:latin typeface="Franklin Gothic Medium Cond"/>
                <a:cs typeface="Franklin Gothic Medium Cond"/>
              </a:rPr>
              <a:t>EMT</a:t>
            </a:r>
            <a:r>
              <a:rPr sz="882" spc="-4" dirty="0">
                <a:solidFill>
                  <a:srgbClr val="221F1F"/>
                </a:solidFill>
                <a:latin typeface="Franklin Gothic Medium Cond"/>
                <a:cs typeface="Franklin Gothic Medium Cond"/>
              </a:rPr>
              <a:t> </a:t>
            </a:r>
            <a:r>
              <a:rPr sz="882" spc="-9" dirty="0">
                <a:solidFill>
                  <a:srgbClr val="221F1F"/>
                </a:solidFill>
                <a:latin typeface="Franklin Gothic Medium Cond"/>
                <a:cs typeface="Franklin Gothic Medium Cond"/>
              </a:rPr>
              <a:t>(Certificate)</a:t>
            </a:r>
            <a:r>
              <a:rPr sz="882" spc="441" dirty="0">
                <a:solidFill>
                  <a:srgbClr val="221F1F"/>
                </a:solidFill>
                <a:latin typeface="Franklin Gothic Medium Cond"/>
                <a:cs typeface="Franklin Gothic Medium Cond"/>
              </a:rPr>
              <a:t> </a:t>
            </a:r>
            <a:r>
              <a:rPr sz="882" spc="-9" dirty="0">
                <a:solidFill>
                  <a:srgbClr val="221F1F"/>
                </a:solidFill>
                <a:latin typeface="Franklin Gothic Medium Cond"/>
                <a:cs typeface="Franklin Gothic Medium Cond"/>
              </a:rPr>
              <a:t>(29-</a:t>
            </a:r>
            <a:r>
              <a:rPr sz="882" spc="-18" dirty="0">
                <a:solidFill>
                  <a:srgbClr val="221F1F"/>
                </a:solidFill>
                <a:latin typeface="Franklin Gothic Medium Cond"/>
                <a:cs typeface="Franklin Gothic Medium Cond"/>
              </a:rPr>
              <a:t>2042)</a:t>
            </a:r>
            <a:endParaRPr sz="882">
              <a:latin typeface="Franklin Gothic Medium Cond"/>
              <a:cs typeface="Franklin Gothic Medium Cond"/>
            </a:endParaRPr>
          </a:p>
          <a:p>
            <a:pPr marL="75644">
              <a:spcBef>
                <a:spcPts val="644"/>
              </a:spcBef>
            </a:pPr>
            <a:r>
              <a:rPr sz="882" dirty="0">
                <a:solidFill>
                  <a:srgbClr val="221F1F"/>
                </a:solidFill>
                <a:latin typeface="Franklin Gothic Medium Cond"/>
                <a:cs typeface="Franklin Gothic Medium Cond"/>
              </a:rPr>
              <a:t>$29K</a:t>
            </a:r>
            <a:r>
              <a:rPr sz="882" spc="-31" dirty="0">
                <a:solidFill>
                  <a:srgbClr val="221F1F"/>
                </a:solidFill>
                <a:latin typeface="Franklin Gothic Medium Cond"/>
                <a:cs typeface="Franklin Gothic Medium Cond"/>
              </a:rPr>
              <a:t> </a:t>
            </a:r>
            <a:r>
              <a:rPr sz="882" dirty="0">
                <a:solidFill>
                  <a:srgbClr val="221F1F"/>
                </a:solidFill>
                <a:latin typeface="Franklin Gothic Medium Cond"/>
                <a:cs typeface="Franklin Gothic Medium Cond"/>
              </a:rPr>
              <a:t>–</a:t>
            </a:r>
            <a:r>
              <a:rPr sz="882" spc="-26" dirty="0">
                <a:solidFill>
                  <a:srgbClr val="221F1F"/>
                </a:solidFill>
                <a:latin typeface="Franklin Gothic Medium Cond"/>
                <a:cs typeface="Franklin Gothic Medium Cond"/>
              </a:rPr>
              <a:t> </a:t>
            </a:r>
            <a:r>
              <a:rPr sz="882" spc="-18" dirty="0">
                <a:solidFill>
                  <a:srgbClr val="221F1F"/>
                </a:solidFill>
                <a:latin typeface="Franklin Gothic Medium Cond"/>
                <a:cs typeface="Franklin Gothic Medium Cond"/>
              </a:rPr>
              <a:t>$38K</a:t>
            </a:r>
            <a:endParaRPr sz="882">
              <a:latin typeface="Franklin Gothic Medium Cond"/>
              <a:cs typeface="Franklin Gothic Medium Cond"/>
            </a:endParaRPr>
          </a:p>
        </p:txBody>
      </p:sp>
      <p:sp>
        <p:nvSpPr>
          <p:cNvPr id="80" name="object 80"/>
          <p:cNvSpPr txBox="1"/>
          <p:nvPr/>
        </p:nvSpPr>
        <p:spPr>
          <a:xfrm>
            <a:off x="2091418" y="5357114"/>
            <a:ext cx="750234" cy="494060"/>
          </a:xfrm>
          <a:prstGeom prst="rect">
            <a:avLst/>
          </a:prstGeom>
        </p:spPr>
        <p:txBody>
          <a:bodyPr vert="horz" wrap="square" lIns="0" tIns="24652" rIns="0" bIns="0" rtlCol="0">
            <a:spAutoFit/>
          </a:bodyPr>
          <a:lstStyle/>
          <a:p>
            <a:pPr marL="11206" marR="4483" algn="ctr">
              <a:lnSpc>
                <a:spcPts val="971"/>
              </a:lnSpc>
              <a:spcBef>
                <a:spcPts val="193"/>
              </a:spcBef>
            </a:pPr>
            <a:r>
              <a:rPr sz="882" dirty="0">
                <a:solidFill>
                  <a:srgbClr val="221F1F"/>
                </a:solidFill>
                <a:latin typeface="Franklin Gothic Medium Cond"/>
                <a:cs typeface="Franklin Gothic Medium Cond"/>
              </a:rPr>
              <a:t>Home</a:t>
            </a:r>
            <a:r>
              <a:rPr sz="882" spc="-44" dirty="0">
                <a:solidFill>
                  <a:srgbClr val="221F1F"/>
                </a:solidFill>
                <a:latin typeface="Franklin Gothic Medium Cond"/>
                <a:cs typeface="Franklin Gothic Medium Cond"/>
              </a:rPr>
              <a:t> </a:t>
            </a:r>
            <a:r>
              <a:rPr sz="882" dirty="0">
                <a:solidFill>
                  <a:srgbClr val="221F1F"/>
                </a:solidFill>
                <a:latin typeface="Franklin Gothic Medium Cond"/>
                <a:cs typeface="Franklin Gothic Medium Cond"/>
              </a:rPr>
              <a:t>Health</a:t>
            </a:r>
            <a:r>
              <a:rPr sz="882" spc="-40" dirty="0">
                <a:solidFill>
                  <a:srgbClr val="221F1F"/>
                </a:solidFill>
                <a:latin typeface="Franklin Gothic Medium Cond"/>
                <a:cs typeface="Franklin Gothic Medium Cond"/>
              </a:rPr>
              <a:t> </a:t>
            </a:r>
            <a:r>
              <a:rPr sz="882" spc="-18" dirty="0">
                <a:solidFill>
                  <a:srgbClr val="221F1F"/>
                </a:solidFill>
                <a:latin typeface="Franklin Gothic Medium Cond"/>
                <a:cs typeface="Franklin Gothic Medium Cond"/>
              </a:rPr>
              <a:t>Aide</a:t>
            </a:r>
            <a:r>
              <a:rPr sz="882" spc="441" dirty="0">
                <a:solidFill>
                  <a:srgbClr val="221F1F"/>
                </a:solidFill>
                <a:latin typeface="Franklin Gothic Medium Cond"/>
                <a:cs typeface="Franklin Gothic Medium Cond"/>
              </a:rPr>
              <a:t> </a:t>
            </a:r>
            <a:r>
              <a:rPr sz="882" spc="-9" dirty="0">
                <a:solidFill>
                  <a:srgbClr val="221F1F"/>
                </a:solidFill>
                <a:latin typeface="Franklin Gothic Medium Cond"/>
                <a:cs typeface="Franklin Gothic Medium Cond"/>
              </a:rPr>
              <a:t>(31-1121)</a:t>
            </a:r>
            <a:endParaRPr sz="882">
              <a:latin typeface="Franklin Gothic Medium Cond"/>
              <a:cs typeface="Franklin Gothic Medium Cond"/>
            </a:endParaRPr>
          </a:p>
          <a:p>
            <a:pPr algn="ctr">
              <a:spcBef>
                <a:spcPts val="609"/>
              </a:spcBef>
            </a:pPr>
            <a:r>
              <a:rPr sz="882" dirty="0">
                <a:solidFill>
                  <a:srgbClr val="221F1F"/>
                </a:solidFill>
                <a:latin typeface="Franklin Gothic Medium Cond"/>
                <a:cs typeface="Franklin Gothic Medium Cond"/>
              </a:rPr>
              <a:t>$24K</a:t>
            </a:r>
            <a:r>
              <a:rPr sz="882" spc="-31" dirty="0">
                <a:solidFill>
                  <a:srgbClr val="221F1F"/>
                </a:solidFill>
                <a:latin typeface="Franklin Gothic Medium Cond"/>
                <a:cs typeface="Franklin Gothic Medium Cond"/>
              </a:rPr>
              <a:t> </a:t>
            </a:r>
            <a:r>
              <a:rPr sz="882" dirty="0">
                <a:solidFill>
                  <a:srgbClr val="221F1F"/>
                </a:solidFill>
                <a:latin typeface="Franklin Gothic Medium Cond"/>
                <a:cs typeface="Franklin Gothic Medium Cond"/>
              </a:rPr>
              <a:t>–</a:t>
            </a:r>
            <a:r>
              <a:rPr sz="882" spc="-26" dirty="0">
                <a:solidFill>
                  <a:srgbClr val="221F1F"/>
                </a:solidFill>
                <a:latin typeface="Franklin Gothic Medium Cond"/>
                <a:cs typeface="Franklin Gothic Medium Cond"/>
              </a:rPr>
              <a:t> </a:t>
            </a:r>
            <a:r>
              <a:rPr sz="882" spc="-18" dirty="0">
                <a:solidFill>
                  <a:srgbClr val="221F1F"/>
                </a:solidFill>
                <a:latin typeface="Franklin Gothic Medium Cond"/>
                <a:cs typeface="Franklin Gothic Medium Cond"/>
              </a:rPr>
              <a:t>$30K</a:t>
            </a:r>
            <a:endParaRPr sz="882">
              <a:latin typeface="Franklin Gothic Medium Cond"/>
              <a:cs typeface="Franklin Gothic Medium Cond"/>
            </a:endParaRPr>
          </a:p>
        </p:txBody>
      </p:sp>
      <p:sp>
        <p:nvSpPr>
          <p:cNvPr id="81" name="object 81"/>
          <p:cNvSpPr txBox="1"/>
          <p:nvPr/>
        </p:nvSpPr>
        <p:spPr>
          <a:xfrm>
            <a:off x="2030010" y="4403718"/>
            <a:ext cx="879101" cy="776189"/>
          </a:xfrm>
          <a:prstGeom prst="rect">
            <a:avLst/>
          </a:prstGeom>
        </p:spPr>
        <p:txBody>
          <a:bodyPr vert="horz" wrap="square" lIns="0" tIns="24652" rIns="0" bIns="0" rtlCol="0">
            <a:spAutoFit/>
          </a:bodyPr>
          <a:lstStyle/>
          <a:p>
            <a:pPr marL="11206" marR="4483" algn="ctr">
              <a:lnSpc>
                <a:spcPts val="971"/>
              </a:lnSpc>
              <a:spcBef>
                <a:spcPts val="193"/>
              </a:spcBef>
            </a:pPr>
            <a:r>
              <a:rPr sz="882" dirty="0">
                <a:solidFill>
                  <a:srgbClr val="221F1F"/>
                </a:solidFill>
                <a:latin typeface="Franklin Gothic Medium Cond"/>
                <a:cs typeface="Franklin Gothic Medium Cond"/>
              </a:rPr>
              <a:t>Certified</a:t>
            </a:r>
            <a:r>
              <a:rPr sz="882" spc="4" dirty="0">
                <a:solidFill>
                  <a:srgbClr val="221F1F"/>
                </a:solidFill>
                <a:latin typeface="Franklin Gothic Medium Cond"/>
                <a:cs typeface="Franklin Gothic Medium Cond"/>
              </a:rPr>
              <a:t> </a:t>
            </a:r>
            <a:r>
              <a:rPr sz="882" spc="-9" dirty="0">
                <a:solidFill>
                  <a:srgbClr val="221F1F"/>
                </a:solidFill>
                <a:latin typeface="Franklin Gothic Medium Cond"/>
                <a:cs typeface="Franklin Gothic Medium Cond"/>
              </a:rPr>
              <a:t>Nurse</a:t>
            </a:r>
            <a:r>
              <a:rPr sz="882" spc="441" dirty="0">
                <a:solidFill>
                  <a:srgbClr val="221F1F"/>
                </a:solidFill>
                <a:latin typeface="Franklin Gothic Medium Cond"/>
                <a:cs typeface="Franklin Gothic Medium Cond"/>
              </a:rPr>
              <a:t> </a:t>
            </a:r>
            <a:r>
              <a:rPr sz="882" spc="-9" dirty="0">
                <a:solidFill>
                  <a:srgbClr val="221F1F"/>
                </a:solidFill>
                <a:latin typeface="Franklin Gothic Medium Cond"/>
                <a:cs typeface="Franklin Gothic Medium Cond"/>
              </a:rPr>
              <a:t>Assistant/Nursing</a:t>
            </a:r>
            <a:r>
              <a:rPr sz="882" spc="441" dirty="0">
                <a:solidFill>
                  <a:srgbClr val="221F1F"/>
                </a:solidFill>
                <a:latin typeface="Franklin Gothic Medium Cond"/>
                <a:cs typeface="Franklin Gothic Medium Cond"/>
              </a:rPr>
              <a:t> </a:t>
            </a:r>
            <a:r>
              <a:rPr sz="882" dirty="0">
                <a:solidFill>
                  <a:srgbClr val="221F1F"/>
                </a:solidFill>
                <a:latin typeface="Franklin Gothic Medium Cond"/>
                <a:cs typeface="Franklin Gothic Medium Cond"/>
              </a:rPr>
              <a:t>Assistant</a:t>
            </a:r>
            <a:r>
              <a:rPr sz="882" spc="-22" dirty="0">
                <a:solidFill>
                  <a:srgbClr val="221F1F"/>
                </a:solidFill>
                <a:latin typeface="Franklin Gothic Medium Cond"/>
                <a:cs typeface="Franklin Gothic Medium Cond"/>
              </a:rPr>
              <a:t> </a:t>
            </a:r>
            <a:r>
              <a:rPr sz="882" dirty="0">
                <a:solidFill>
                  <a:srgbClr val="221F1F"/>
                </a:solidFill>
                <a:latin typeface="Franklin Gothic Medium Cond"/>
                <a:cs typeface="Franklin Gothic Medium Cond"/>
              </a:rPr>
              <a:t>or</a:t>
            </a:r>
            <a:r>
              <a:rPr sz="882" spc="-22" dirty="0">
                <a:solidFill>
                  <a:srgbClr val="221F1F"/>
                </a:solidFill>
                <a:latin typeface="Franklin Gothic Medium Cond"/>
                <a:cs typeface="Franklin Gothic Medium Cond"/>
              </a:rPr>
              <a:t> </a:t>
            </a:r>
            <a:r>
              <a:rPr sz="882" spc="-9" dirty="0">
                <a:solidFill>
                  <a:srgbClr val="221F1F"/>
                </a:solidFill>
                <a:latin typeface="Franklin Gothic Medium Cond"/>
                <a:cs typeface="Franklin Gothic Medium Cond"/>
              </a:rPr>
              <a:t>Personal</a:t>
            </a:r>
            <a:r>
              <a:rPr sz="882" spc="441" dirty="0">
                <a:solidFill>
                  <a:srgbClr val="221F1F"/>
                </a:solidFill>
                <a:latin typeface="Franklin Gothic Medium Cond"/>
                <a:cs typeface="Franklin Gothic Medium Cond"/>
              </a:rPr>
              <a:t> </a:t>
            </a:r>
            <a:r>
              <a:rPr sz="882" dirty="0">
                <a:solidFill>
                  <a:srgbClr val="221F1F"/>
                </a:solidFill>
                <a:latin typeface="Franklin Gothic Medium Cond"/>
                <a:cs typeface="Franklin Gothic Medium Cond"/>
              </a:rPr>
              <a:t>Care</a:t>
            </a:r>
            <a:r>
              <a:rPr sz="882" spc="-18" dirty="0">
                <a:solidFill>
                  <a:srgbClr val="221F1F"/>
                </a:solidFill>
                <a:latin typeface="Franklin Gothic Medium Cond"/>
                <a:cs typeface="Franklin Gothic Medium Cond"/>
              </a:rPr>
              <a:t> </a:t>
            </a:r>
            <a:r>
              <a:rPr sz="882" dirty="0">
                <a:solidFill>
                  <a:srgbClr val="221F1F"/>
                </a:solidFill>
                <a:latin typeface="Franklin Gothic Medium Cond"/>
                <a:cs typeface="Franklin Gothic Medium Cond"/>
              </a:rPr>
              <a:t>Aide</a:t>
            </a:r>
            <a:r>
              <a:rPr sz="882" spc="-18" dirty="0">
                <a:solidFill>
                  <a:srgbClr val="221F1F"/>
                </a:solidFill>
                <a:latin typeface="Franklin Gothic Medium Cond"/>
                <a:cs typeface="Franklin Gothic Medium Cond"/>
              </a:rPr>
              <a:t> </a:t>
            </a:r>
            <a:r>
              <a:rPr sz="882" spc="-9" dirty="0">
                <a:solidFill>
                  <a:srgbClr val="221F1F"/>
                </a:solidFill>
                <a:latin typeface="Franklin Gothic Medium Cond"/>
                <a:cs typeface="Franklin Gothic Medium Cond"/>
              </a:rPr>
              <a:t>(31-1131)</a:t>
            </a:r>
            <a:endParaRPr sz="882">
              <a:latin typeface="Franklin Gothic Medium Cond"/>
              <a:cs typeface="Franklin Gothic Medium Cond"/>
            </a:endParaRPr>
          </a:p>
          <a:p>
            <a:pPr marL="10646" algn="ctr">
              <a:spcBef>
                <a:spcPts val="767"/>
              </a:spcBef>
            </a:pPr>
            <a:r>
              <a:rPr sz="882" dirty="0">
                <a:solidFill>
                  <a:srgbClr val="221F1F"/>
                </a:solidFill>
                <a:latin typeface="Franklin Gothic Medium Cond"/>
                <a:cs typeface="Franklin Gothic Medium Cond"/>
              </a:rPr>
              <a:t>$29K</a:t>
            </a:r>
            <a:r>
              <a:rPr sz="882" spc="-31" dirty="0">
                <a:solidFill>
                  <a:srgbClr val="221F1F"/>
                </a:solidFill>
                <a:latin typeface="Franklin Gothic Medium Cond"/>
                <a:cs typeface="Franklin Gothic Medium Cond"/>
              </a:rPr>
              <a:t> </a:t>
            </a:r>
            <a:r>
              <a:rPr sz="882" dirty="0">
                <a:solidFill>
                  <a:srgbClr val="221F1F"/>
                </a:solidFill>
                <a:latin typeface="Franklin Gothic Medium Cond"/>
                <a:cs typeface="Franklin Gothic Medium Cond"/>
              </a:rPr>
              <a:t>–</a:t>
            </a:r>
            <a:r>
              <a:rPr sz="882" spc="-26" dirty="0">
                <a:solidFill>
                  <a:srgbClr val="221F1F"/>
                </a:solidFill>
                <a:latin typeface="Franklin Gothic Medium Cond"/>
                <a:cs typeface="Franklin Gothic Medium Cond"/>
              </a:rPr>
              <a:t> </a:t>
            </a:r>
            <a:r>
              <a:rPr sz="882" spc="-18" dirty="0">
                <a:solidFill>
                  <a:srgbClr val="221F1F"/>
                </a:solidFill>
                <a:latin typeface="Franklin Gothic Medium Cond"/>
                <a:cs typeface="Franklin Gothic Medium Cond"/>
              </a:rPr>
              <a:t>$37K</a:t>
            </a:r>
            <a:endParaRPr sz="882">
              <a:latin typeface="Franklin Gothic Medium Cond"/>
              <a:cs typeface="Franklin Gothic Medium Cond"/>
            </a:endParaRPr>
          </a:p>
        </p:txBody>
      </p:sp>
      <p:grpSp>
        <p:nvGrpSpPr>
          <p:cNvPr id="82" name="object 82"/>
          <p:cNvGrpSpPr/>
          <p:nvPr/>
        </p:nvGrpSpPr>
        <p:grpSpPr>
          <a:xfrm>
            <a:off x="428254" y="238297"/>
            <a:ext cx="8287871" cy="784412"/>
            <a:chOff x="332955" y="270070"/>
            <a:chExt cx="9392920" cy="889000"/>
          </a:xfrm>
        </p:grpSpPr>
        <p:sp>
          <p:nvSpPr>
            <p:cNvPr id="83" name="object 83"/>
            <p:cNvSpPr/>
            <p:nvPr/>
          </p:nvSpPr>
          <p:spPr>
            <a:xfrm>
              <a:off x="332955" y="270070"/>
              <a:ext cx="9392920" cy="889000"/>
            </a:xfrm>
            <a:custGeom>
              <a:avLst/>
              <a:gdLst/>
              <a:ahLst/>
              <a:cxnLst/>
              <a:rect l="l" t="t" r="r" b="b"/>
              <a:pathLst>
                <a:path w="9392920" h="889000">
                  <a:moveTo>
                    <a:pt x="9244990" y="0"/>
                  </a:moveTo>
                  <a:lnTo>
                    <a:pt x="147497" y="0"/>
                  </a:lnTo>
                  <a:lnTo>
                    <a:pt x="100878" y="7519"/>
                  </a:lnTo>
                  <a:lnTo>
                    <a:pt x="60388" y="28459"/>
                  </a:lnTo>
                  <a:lnTo>
                    <a:pt x="28459" y="60388"/>
                  </a:lnTo>
                  <a:lnTo>
                    <a:pt x="7519" y="100878"/>
                  </a:lnTo>
                  <a:lnTo>
                    <a:pt x="0" y="147497"/>
                  </a:lnTo>
                  <a:lnTo>
                    <a:pt x="0" y="741502"/>
                  </a:lnTo>
                  <a:lnTo>
                    <a:pt x="7519" y="788121"/>
                  </a:lnTo>
                  <a:lnTo>
                    <a:pt x="28459" y="828611"/>
                  </a:lnTo>
                  <a:lnTo>
                    <a:pt x="60388" y="860540"/>
                  </a:lnTo>
                  <a:lnTo>
                    <a:pt x="100878" y="881480"/>
                  </a:lnTo>
                  <a:lnTo>
                    <a:pt x="147497" y="889000"/>
                  </a:lnTo>
                  <a:lnTo>
                    <a:pt x="9244990" y="889000"/>
                  </a:lnTo>
                  <a:lnTo>
                    <a:pt x="9291609" y="881480"/>
                  </a:lnTo>
                  <a:lnTo>
                    <a:pt x="9332099" y="860540"/>
                  </a:lnTo>
                  <a:lnTo>
                    <a:pt x="9364028" y="828611"/>
                  </a:lnTo>
                  <a:lnTo>
                    <a:pt x="9384968" y="788121"/>
                  </a:lnTo>
                  <a:lnTo>
                    <a:pt x="9392488" y="741502"/>
                  </a:lnTo>
                  <a:lnTo>
                    <a:pt x="9392488" y="147497"/>
                  </a:lnTo>
                  <a:lnTo>
                    <a:pt x="9384968" y="100878"/>
                  </a:lnTo>
                  <a:lnTo>
                    <a:pt x="9364028" y="60388"/>
                  </a:lnTo>
                  <a:lnTo>
                    <a:pt x="9332099" y="28459"/>
                  </a:lnTo>
                  <a:lnTo>
                    <a:pt x="9291609" y="7519"/>
                  </a:lnTo>
                  <a:lnTo>
                    <a:pt x="9244990" y="0"/>
                  </a:lnTo>
                  <a:close/>
                </a:path>
              </a:pathLst>
            </a:custGeom>
            <a:solidFill>
              <a:srgbClr val="649AAA"/>
            </a:solidFill>
          </p:spPr>
          <p:txBody>
            <a:bodyPr wrap="square" lIns="0" tIns="0" rIns="0" bIns="0" rtlCol="0"/>
            <a:lstStyle/>
            <a:p>
              <a:endParaRPr sz="1588"/>
            </a:p>
          </p:txBody>
        </p:sp>
        <p:sp>
          <p:nvSpPr>
            <p:cNvPr id="84" name="object 84"/>
            <p:cNvSpPr/>
            <p:nvPr/>
          </p:nvSpPr>
          <p:spPr>
            <a:xfrm>
              <a:off x="444080" y="649008"/>
              <a:ext cx="9116060" cy="0"/>
            </a:xfrm>
            <a:custGeom>
              <a:avLst/>
              <a:gdLst/>
              <a:ahLst/>
              <a:cxnLst/>
              <a:rect l="l" t="t" r="r" b="b"/>
              <a:pathLst>
                <a:path w="9116060">
                  <a:moveTo>
                    <a:pt x="0" y="0"/>
                  </a:moveTo>
                  <a:lnTo>
                    <a:pt x="9115882" y="0"/>
                  </a:lnTo>
                </a:path>
              </a:pathLst>
            </a:custGeom>
            <a:ln w="6350">
              <a:solidFill>
                <a:srgbClr val="FFFFFF"/>
              </a:solidFill>
            </a:ln>
          </p:spPr>
          <p:txBody>
            <a:bodyPr wrap="square" lIns="0" tIns="0" rIns="0" bIns="0" rtlCol="0"/>
            <a:lstStyle/>
            <a:p>
              <a:endParaRPr sz="1588"/>
            </a:p>
          </p:txBody>
        </p:sp>
        <p:sp>
          <p:nvSpPr>
            <p:cNvPr id="85" name="object 85"/>
            <p:cNvSpPr/>
            <p:nvPr/>
          </p:nvSpPr>
          <p:spPr>
            <a:xfrm>
              <a:off x="444080" y="1013788"/>
              <a:ext cx="9116060" cy="0"/>
            </a:xfrm>
            <a:custGeom>
              <a:avLst/>
              <a:gdLst/>
              <a:ahLst/>
              <a:cxnLst/>
              <a:rect l="l" t="t" r="r" b="b"/>
              <a:pathLst>
                <a:path w="9116060">
                  <a:moveTo>
                    <a:pt x="0" y="0"/>
                  </a:moveTo>
                  <a:lnTo>
                    <a:pt x="9115882" y="0"/>
                  </a:lnTo>
                </a:path>
              </a:pathLst>
            </a:custGeom>
            <a:ln w="6350">
              <a:solidFill>
                <a:srgbClr val="FFFFFF"/>
              </a:solidFill>
            </a:ln>
          </p:spPr>
          <p:txBody>
            <a:bodyPr wrap="square" lIns="0" tIns="0" rIns="0" bIns="0" rtlCol="0"/>
            <a:lstStyle/>
            <a:p>
              <a:endParaRPr sz="1588"/>
            </a:p>
          </p:txBody>
        </p:sp>
      </p:grpSp>
      <p:sp>
        <p:nvSpPr>
          <p:cNvPr id="86" name="object 86"/>
          <p:cNvSpPr txBox="1">
            <a:spLocks noGrp="1"/>
          </p:cNvSpPr>
          <p:nvPr>
            <p:ph type="title"/>
          </p:nvPr>
        </p:nvSpPr>
        <p:spPr>
          <a:xfrm>
            <a:off x="134471" y="0"/>
            <a:ext cx="0" cy="14360372"/>
          </a:xfrm>
          <a:prstGeom prst="rect">
            <a:avLst/>
          </a:prstGeom>
        </p:spPr>
        <p:txBody>
          <a:bodyPr vert="horz" wrap="square" lIns="0" tIns="11206" rIns="0" bIns="0" rtlCol="0">
            <a:spAutoFit/>
          </a:bodyPr>
          <a:lstStyle/>
          <a:p>
            <a:pPr marL="11206">
              <a:lnSpc>
                <a:spcPct val="100000"/>
              </a:lnSpc>
              <a:spcBef>
                <a:spcPts val="88"/>
              </a:spcBef>
            </a:pPr>
            <a:r>
              <a:rPr spc="-66" dirty="0"/>
              <a:t>Career</a:t>
            </a:r>
            <a:r>
              <a:rPr spc="-93" dirty="0"/>
              <a:t> </a:t>
            </a:r>
            <a:r>
              <a:rPr spc="-44" dirty="0"/>
              <a:t>Paths</a:t>
            </a:r>
            <a:r>
              <a:rPr spc="-88" dirty="0"/>
              <a:t> </a:t>
            </a:r>
            <a:r>
              <a:rPr spc="-18" dirty="0"/>
              <a:t>In</a:t>
            </a:r>
            <a:r>
              <a:rPr spc="-93" dirty="0"/>
              <a:t> </a:t>
            </a:r>
            <a:r>
              <a:rPr spc="-9" dirty="0"/>
              <a:t>Healthcare:</a:t>
            </a:r>
          </a:p>
          <a:p>
            <a:pPr marL="11206">
              <a:lnSpc>
                <a:spcPct val="100000"/>
              </a:lnSpc>
              <a:spcBef>
                <a:spcPts val="53"/>
              </a:spcBef>
            </a:pPr>
            <a:r>
              <a:rPr b="1" spc="-212" dirty="0">
                <a:latin typeface="Century Gothic"/>
                <a:cs typeface="Century Gothic"/>
              </a:rPr>
              <a:t>Nursing</a:t>
            </a:r>
            <a:r>
              <a:rPr b="1" spc="-199" dirty="0">
                <a:latin typeface="Century Gothic"/>
                <a:cs typeface="Century Gothic"/>
              </a:rPr>
              <a:t> </a:t>
            </a:r>
            <a:r>
              <a:rPr b="1" spc="-340" dirty="0">
                <a:latin typeface="Century Gothic"/>
                <a:cs typeface="Century Gothic"/>
              </a:rPr>
              <a:t>and</a:t>
            </a:r>
            <a:r>
              <a:rPr b="1" spc="-194" dirty="0">
                <a:latin typeface="Century Gothic"/>
                <a:cs typeface="Century Gothic"/>
              </a:rPr>
              <a:t> Administration</a:t>
            </a:r>
          </a:p>
        </p:txBody>
      </p:sp>
      <p:sp>
        <p:nvSpPr>
          <p:cNvPr id="87" name="object 87"/>
          <p:cNvSpPr txBox="1">
            <a:spLocks noGrp="1"/>
          </p:cNvSpPr>
          <p:nvPr>
            <p:ph type="ftr" sz="quarter" idx="5"/>
          </p:nvPr>
        </p:nvSpPr>
        <p:spPr>
          <a:xfrm>
            <a:off x="134471" y="0"/>
            <a:ext cx="0" cy="1561929"/>
          </a:xfrm>
          <a:prstGeom prst="rect">
            <a:avLst/>
          </a:prstGeom>
        </p:spPr>
        <p:txBody>
          <a:bodyPr vert="horz" wrap="square" lIns="0" tIns="14568" rIns="0" bIns="0" rtlCol="0">
            <a:spAutoFit/>
          </a:bodyPr>
          <a:lstStyle/>
          <a:p>
            <a:pPr marL="11206">
              <a:spcBef>
                <a:spcPts val="115"/>
              </a:spcBef>
            </a:pPr>
            <a:r>
              <a:rPr spc="-49" dirty="0"/>
              <a:t>AUGUST</a:t>
            </a:r>
            <a:r>
              <a:rPr dirty="0"/>
              <a:t> 2023</a:t>
            </a:r>
            <a:r>
              <a:rPr spc="4" dirty="0"/>
              <a:t> </a:t>
            </a:r>
            <a:r>
              <a:rPr dirty="0"/>
              <a:t>| </a:t>
            </a:r>
            <a:r>
              <a:rPr spc="-31" dirty="0"/>
              <a:t>REV</a:t>
            </a:r>
            <a:r>
              <a:rPr spc="4" dirty="0"/>
              <a:t> </a:t>
            </a:r>
            <a:r>
              <a:rPr dirty="0"/>
              <a:t>05-</a:t>
            </a:r>
            <a:r>
              <a:rPr spc="-22" dirty="0"/>
              <a:t>24</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ftr" sz="quarter" idx="5"/>
          </p:nvPr>
        </p:nvSpPr>
        <p:spPr>
          <a:xfrm>
            <a:off x="134471" y="0"/>
            <a:ext cx="0" cy="1561929"/>
          </a:xfrm>
          <a:prstGeom prst="rect">
            <a:avLst/>
          </a:prstGeom>
        </p:spPr>
        <p:txBody>
          <a:bodyPr vert="horz" wrap="square" lIns="0" tIns="14568" rIns="0" bIns="0" rtlCol="0">
            <a:spAutoFit/>
          </a:bodyPr>
          <a:lstStyle/>
          <a:p>
            <a:pPr marL="11206">
              <a:spcBef>
                <a:spcPts val="115"/>
              </a:spcBef>
            </a:pPr>
            <a:r>
              <a:rPr spc="-49" dirty="0"/>
              <a:t>AUGUST</a:t>
            </a:r>
            <a:r>
              <a:rPr dirty="0"/>
              <a:t> 2023</a:t>
            </a:r>
            <a:r>
              <a:rPr spc="4" dirty="0"/>
              <a:t> </a:t>
            </a:r>
            <a:r>
              <a:rPr dirty="0"/>
              <a:t>| </a:t>
            </a:r>
            <a:r>
              <a:rPr spc="-31" dirty="0"/>
              <a:t>REV</a:t>
            </a:r>
            <a:r>
              <a:rPr spc="4" dirty="0"/>
              <a:t> </a:t>
            </a:r>
            <a:r>
              <a:rPr dirty="0"/>
              <a:t>05-</a:t>
            </a:r>
            <a:r>
              <a:rPr spc="-22" dirty="0"/>
              <a:t>24</a:t>
            </a:r>
          </a:p>
        </p:txBody>
      </p:sp>
      <p:graphicFrame>
        <p:nvGraphicFramePr>
          <p:cNvPr id="2" name="object 2"/>
          <p:cNvGraphicFramePr>
            <a:graphicFrameLocks noGrp="1"/>
          </p:cNvGraphicFramePr>
          <p:nvPr/>
        </p:nvGraphicFramePr>
        <p:xfrm>
          <a:off x="470647" y="319368"/>
          <a:ext cx="8197103" cy="6345889"/>
        </p:xfrm>
        <a:graphic>
          <a:graphicData uri="http://schemas.openxmlformats.org/drawingml/2006/table">
            <a:tbl>
              <a:tblPr firstRow="1" bandRow="1">
                <a:tableStyleId>{2D5ABB26-0587-4C30-8999-92F81FD0307C}</a:tableStyleId>
              </a:tblPr>
              <a:tblGrid>
                <a:gridCol w="8197103">
                  <a:extLst>
                    <a:ext uri="{9D8B030D-6E8A-4147-A177-3AD203B41FA5}">
                      <a16:colId xmlns:a16="http://schemas.microsoft.com/office/drawing/2014/main" val="20000"/>
                    </a:ext>
                  </a:extLst>
                </a:gridCol>
              </a:tblGrid>
              <a:tr h="311524">
                <a:tc>
                  <a:txBody>
                    <a:bodyPr/>
                    <a:lstStyle/>
                    <a:p>
                      <a:pPr marL="50800">
                        <a:lnSpc>
                          <a:spcPct val="100000"/>
                        </a:lnSpc>
                        <a:spcBef>
                          <a:spcPts val="565"/>
                        </a:spcBef>
                      </a:pPr>
                      <a:r>
                        <a:rPr sz="1100" b="1" spc="-185" dirty="0">
                          <a:solidFill>
                            <a:srgbClr val="FFFFFF"/>
                          </a:solidFill>
                          <a:latin typeface="Century Gothic"/>
                          <a:cs typeface="Century Gothic"/>
                        </a:rPr>
                        <a:t>Occupation</a:t>
                      </a:r>
                      <a:r>
                        <a:rPr sz="1100" b="1" spc="-90" dirty="0">
                          <a:solidFill>
                            <a:srgbClr val="FFFFFF"/>
                          </a:solidFill>
                          <a:latin typeface="Century Gothic"/>
                          <a:cs typeface="Century Gothic"/>
                        </a:rPr>
                        <a:t> </a:t>
                      </a:r>
                      <a:r>
                        <a:rPr sz="1100" b="1" spc="-55" dirty="0">
                          <a:solidFill>
                            <a:srgbClr val="FFFFFF"/>
                          </a:solidFill>
                          <a:latin typeface="Century Gothic"/>
                          <a:cs typeface="Century Gothic"/>
                        </a:rPr>
                        <a:t>Title</a:t>
                      </a:r>
                      <a:r>
                        <a:rPr sz="1100" b="1" spc="-85" dirty="0">
                          <a:solidFill>
                            <a:srgbClr val="FFFFFF"/>
                          </a:solidFill>
                          <a:latin typeface="Century Gothic"/>
                          <a:cs typeface="Century Gothic"/>
                        </a:rPr>
                        <a:t> </a:t>
                      </a:r>
                      <a:r>
                        <a:rPr sz="1100" b="1" spc="-150" dirty="0">
                          <a:solidFill>
                            <a:srgbClr val="FFFFFF"/>
                          </a:solidFill>
                          <a:latin typeface="Century Gothic"/>
                          <a:cs typeface="Century Gothic"/>
                        </a:rPr>
                        <a:t>(SOC)</a:t>
                      </a:r>
                      <a:r>
                        <a:rPr sz="1100" b="1" spc="-90" dirty="0">
                          <a:solidFill>
                            <a:srgbClr val="FFFFFF"/>
                          </a:solidFill>
                          <a:latin typeface="Century Gothic"/>
                          <a:cs typeface="Century Gothic"/>
                        </a:rPr>
                        <a:t> </a:t>
                      </a:r>
                      <a:r>
                        <a:rPr sz="1100" b="1" spc="-409" dirty="0">
                          <a:solidFill>
                            <a:srgbClr val="FFFFFF"/>
                          </a:solidFill>
                          <a:latin typeface="Century Gothic"/>
                          <a:cs typeface="Century Gothic"/>
                        </a:rPr>
                        <a:t>—</a:t>
                      </a:r>
                      <a:r>
                        <a:rPr sz="1100" b="1" spc="170" dirty="0">
                          <a:solidFill>
                            <a:srgbClr val="FFFFFF"/>
                          </a:solidFill>
                          <a:latin typeface="Century Gothic"/>
                          <a:cs typeface="Century Gothic"/>
                        </a:rPr>
                        <a:t> </a:t>
                      </a:r>
                      <a:r>
                        <a:rPr sz="1100" b="1" i="1" spc="-114" dirty="0">
                          <a:solidFill>
                            <a:srgbClr val="FFFFFF"/>
                          </a:solidFill>
                          <a:latin typeface="Gill Sans MT"/>
                          <a:cs typeface="Gill Sans MT"/>
                        </a:rPr>
                        <a:t>Typical</a:t>
                      </a:r>
                      <a:r>
                        <a:rPr sz="1100" b="1" i="1" spc="-85" dirty="0">
                          <a:solidFill>
                            <a:srgbClr val="FFFFFF"/>
                          </a:solidFill>
                          <a:latin typeface="Gill Sans MT"/>
                          <a:cs typeface="Gill Sans MT"/>
                        </a:rPr>
                        <a:t> </a:t>
                      </a:r>
                      <a:r>
                        <a:rPr sz="1100" b="1" i="1" spc="-70" dirty="0">
                          <a:solidFill>
                            <a:srgbClr val="FFFFFF"/>
                          </a:solidFill>
                          <a:latin typeface="Gill Sans MT"/>
                          <a:cs typeface="Gill Sans MT"/>
                        </a:rPr>
                        <a:t>Job</a:t>
                      </a:r>
                      <a:r>
                        <a:rPr sz="1100" b="1" i="1" spc="-80" dirty="0">
                          <a:solidFill>
                            <a:srgbClr val="FFFFFF"/>
                          </a:solidFill>
                          <a:latin typeface="Gill Sans MT"/>
                          <a:cs typeface="Gill Sans MT"/>
                        </a:rPr>
                        <a:t> </a:t>
                      </a:r>
                      <a:r>
                        <a:rPr sz="1100" b="1" i="1" spc="-75" dirty="0">
                          <a:solidFill>
                            <a:srgbClr val="FFFFFF"/>
                          </a:solidFill>
                          <a:latin typeface="Gill Sans MT"/>
                          <a:cs typeface="Gill Sans MT"/>
                        </a:rPr>
                        <a:t>Titles</a:t>
                      </a:r>
                      <a:r>
                        <a:rPr sz="1100" b="1" i="1" spc="-80" dirty="0">
                          <a:solidFill>
                            <a:srgbClr val="FFFFFF"/>
                          </a:solidFill>
                          <a:latin typeface="Gill Sans MT"/>
                          <a:cs typeface="Gill Sans MT"/>
                        </a:rPr>
                        <a:t> </a:t>
                      </a:r>
                      <a:r>
                        <a:rPr sz="1100" b="1" i="1" spc="-60" dirty="0">
                          <a:solidFill>
                            <a:srgbClr val="FFFFFF"/>
                          </a:solidFill>
                          <a:latin typeface="Gill Sans MT"/>
                          <a:cs typeface="Gill Sans MT"/>
                        </a:rPr>
                        <a:t>used</a:t>
                      </a:r>
                      <a:r>
                        <a:rPr sz="1100" b="1" i="1" spc="-85" dirty="0">
                          <a:solidFill>
                            <a:srgbClr val="FFFFFF"/>
                          </a:solidFill>
                          <a:latin typeface="Gill Sans MT"/>
                          <a:cs typeface="Gill Sans MT"/>
                        </a:rPr>
                        <a:t> </a:t>
                      </a:r>
                      <a:r>
                        <a:rPr sz="1100" b="1" i="1" spc="-120" dirty="0">
                          <a:solidFill>
                            <a:srgbClr val="FFFFFF"/>
                          </a:solidFill>
                          <a:latin typeface="Gill Sans MT"/>
                          <a:cs typeface="Gill Sans MT"/>
                        </a:rPr>
                        <a:t>by</a:t>
                      </a:r>
                      <a:r>
                        <a:rPr sz="1100" b="1" i="1" spc="-80" dirty="0">
                          <a:solidFill>
                            <a:srgbClr val="FFFFFF"/>
                          </a:solidFill>
                          <a:latin typeface="Gill Sans MT"/>
                          <a:cs typeface="Gill Sans MT"/>
                        </a:rPr>
                        <a:t> </a:t>
                      </a:r>
                      <a:r>
                        <a:rPr sz="1100" b="1" i="1" spc="-100" dirty="0">
                          <a:solidFill>
                            <a:srgbClr val="FFFFFF"/>
                          </a:solidFill>
                          <a:latin typeface="Gill Sans MT"/>
                          <a:cs typeface="Gill Sans MT"/>
                        </a:rPr>
                        <a:t>Employers</a:t>
                      </a:r>
                      <a:r>
                        <a:rPr sz="1100" b="1" i="1" spc="-80" dirty="0">
                          <a:solidFill>
                            <a:srgbClr val="FFFFFF"/>
                          </a:solidFill>
                          <a:latin typeface="Gill Sans MT"/>
                          <a:cs typeface="Gill Sans MT"/>
                        </a:rPr>
                        <a:t> </a:t>
                      </a:r>
                      <a:r>
                        <a:rPr sz="1100" b="1" spc="-409" dirty="0">
                          <a:solidFill>
                            <a:srgbClr val="FFFFFF"/>
                          </a:solidFill>
                          <a:latin typeface="Century Gothic"/>
                          <a:cs typeface="Century Gothic"/>
                        </a:rPr>
                        <a:t>—</a:t>
                      </a:r>
                      <a:r>
                        <a:rPr sz="1100" b="1" spc="-85" dirty="0">
                          <a:solidFill>
                            <a:srgbClr val="FFFFFF"/>
                          </a:solidFill>
                          <a:latin typeface="Century Gothic"/>
                          <a:cs typeface="Century Gothic"/>
                        </a:rPr>
                        <a:t> </a:t>
                      </a:r>
                      <a:r>
                        <a:rPr sz="1100" b="1" spc="-195" dirty="0">
                          <a:solidFill>
                            <a:srgbClr val="FFFFFF"/>
                          </a:solidFill>
                          <a:latin typeface="Century Gothic"/>
                          <a:cs typeface="Century Gothic"/>
                        </a:rPr>
                        <a:t>Overview</a:t>
                      </a:r>
                      <a:r>
                        <a:rPr sz="1100" b="1" spc="-90" dirty="0">
                          <a:solidFill>
                            <a:srgbClr val="FFFFFF"/>
                          </a:solidFill>
                          <a:latin typeface="Century Gothic"/>
                          <a:cs typeface="Century Gothic"/>
                        </a:rPr>
                        <a:t> </a:t>
                      </a:r>
                      <a:r>
                        <a:rPr sz="1100" b="1" spc="-110" dirty="0">
                          <a:solidFill>
                            <a:srgbClr val="FFFFFF"/>
                          </a:solidFill>
                          <a:latin typeface="Century Gothic"/>
                          <a:cs typeface="Century Gothic"/>
                        </a:rPr>
                        <a:t>of</a:t>
                      </a:r>
                      <a:r>
                        <a:rPr sz="1100" b="1" spc="-85" dirty="0">
                          <a:solidFill>
                            <a:srgbClr val="FFFFFF"/>
                          </a:solidFill>
                          <a:latin typeface="Century Gothic"/>
                          <a:cs typeface="Century Gothic"/>
                        </a:rPr>
                        <a:t> </a:t>
                      </a:r>
                      <a:r>
                        <a:rPr sz="1100" b="1" spc="-25" dirty="0">
                          <a:solidFill>
                            <a:srgbClr val="FFFFFF"/>
                          </a:solidFill>
                          <a:latin typeface="Century Gothic"/>
                          <a:cs typeface="Century Gothic"/>
                        </a:rPr>
                        <a:t>Job</a:t>
                      </a:r>
                      <a:endParaRPr sz="1100">
                        <a:latin typeface="Century Gothic"/>
                        <a:cs typeface="Century Gothic"/>
                      </a:endParaRPr>
                    </a:p>
                  </a:txBody>
                  <a:tcPr marL="0" marR="0" marT="63313" marB="0">
                    <a:solidFill>
                      <a:srgbClr val="231F20"/>
                    </a:solidFill>
                  </a:tcPr>
                </a:tc>
                <a:extLst>
                  <a:ext uri="{0D108BD9-81ED-4DB2-BD59-A6C34878D82A}">
                    <a16:rowId xmlns:a16="http://schemas.microsoft.com/office/drawing/2014/main" val="10000"/>
                  </a:ext>
                </a:extLst>
              </a:tr>
              <a:tr h="273424">
                <a:tc>
                  <a:txBody>
                    <a:bodyPr/>
                    <a:lstStyle/>
                    <a:p>
                      <a:pPr marL="50800" marR="328930">
                        <a:lnSpc>
                          <a:spcPts val="950"/>
                        </a:lnSpc>
                        <a:spcBef>
                          <a:spcPts val="280"/>
                        </a:spcBef>
                      </a:pPr>
                      <a:r>
                        <a:rPr sz="800" b="1" spc="-85" dirty="0">
                          <a:solidFill>
                            <a:srgbClr val="231F20"/>
                          </a:solidFill>
                          <a:latin typeface="Arial Narrow"/>
                          <a:cs typeface="Arial Narrow"/>
                        </a:rPr>
                        <a:t>Orderly</a:t>
                      </a:r>
                      <a:r>
                        <a:rPr sz="800" b="1" spc="20" dirty="0">
                          <a:solidFill>
                            <a:srgbClr val="231F20"/>
                          </a:solidFill>
                          <a:latin typeface="Arial Narrow"/>
                          <a:cs typeface="Arial Narrow"/>
                        </a:rPr>
                        <a:t> </a:t>
                      </a:r>
                      <a:r>
                        <a:rPr sz="800" b="1" spc="-40" dirty="0">
                          <a:solidFill>
                            <a:srgbClr val="231F20"/>
                          </a:solidFill>
                          <a:latin typeface="Arial Narrow"/>
                          <a:cs typeface="Arial Narrow"/>
                        </a:rPr>
                        <a:t>(31-</a:t>
                      </a:r>
                      <a:r>
                        <a:rPr sz="800" b="1" spc="-35" dirty="0">
                          <a:solidFill>
                            <a:srgbClr val="231F20"/>
                          </a:solidFill>
                          <a:latin typeface="Arial Narrow"/>
                          <a:cs typeface="Arial Narrow"/>
                        </a:rPr>
                        <a:t>1132)</a:t>
                      </a:r>
                      <a:r>
                        <a:rPr sz="800" b="1" spc="35" dirty="0">
                          <a:solidFill>
                            <a:srgbClr val="231F20"/>
                          </a:solidFill>
                          <a:latin typeface="Arial Narrow"/>
                          <a:cs typeface="Arial Narrow"/>
                        </a:rPr>
                        <a:t> </a:t>
                      </a:r>
                      <a:r>
                        <a:rPr sz="800" i="1" spc="-400" dirty="0">
                          <a:latin typeface="Gill Sans MT"/>
                          <a:cs typeface="Gill Sans MT"/>
                        </a:rPr>
                        <a:t>—</a:t>
                      </a:r>
                      <a:r>
                        <a:rPr sz="800" i="1" spc="-65" dirty="0">
                          <a:latin typeface="Gill Sans MT"/>
                          <a:cs typeface="Gill Sans MT"/>
                        </a:rPr>
                        <a:t> Attendant, </a:t>
                      </a:r>
                      <a:r>
                        <a:rPr sz="800" i="1" spc="-75" dirty="0">
                          <a:latin typeface="Gill Sans MT"/>
                          <a:cs typeface="Gill Sans MT"/>
                        </a:rPr>
                        <a:t>Orderly,</a:t>
                      </a:r>
                      <a:r>
                        <a:rPr sz="800" i="1" spc="-70" dirty="0">
                          <a:latin typeface="Gill Sans MT"/>
                          <a:cs typeface="Gill Sans MT"/>
                        </a:rPr>
                        <a:t> </a:t>
                      </a:r>
                      <a:r>
                        <a:rPr sz="800" i="1" spc="-60" dirty="0">
                          <a:latin typeface="Gill Sans MT"/>
                          <a:cs typeface="Gill Sans MT"/>
                        </a:rPr>
                        <a:t>Patient</a:t>
                      </a:r>
                      <a:r>
                        <a:rPr sz="800" i="1" spc="-5" dirty="0">
                          <a:latin typeface="Gill Sans MT"/>
                          <a:cs typeface="Gill Sans MT"/>
                        </a:rPr>
                        <a:t> </a:t>
                      </a:r>
                      <a:r>
                        <a:rPr sz="800" i="1" spc="-85" dirty="0">
                          <a:latin typeface="Gill Sans MT"/>
                          <a:cs typeface="Gill Sans MT"/>
                        </a:rPr>
                        <a:t>Care</a:t>
                      </a:r>
                      <a:r>
                        <a:rPr sz="800" i="1" spc="-70" dirty="0">
                          <a:latin typeface="Gill Sans MT"/>
                          <a:cs typeface="Gill Sans MT"/>
                        </a:rPr>
                        <a:t> </a:t>
                      </a:r>
                      <a:r>
                        <a:rPr sz="800" i="1" spc="-50" dirty="0">
                          <a:latin typeface="Gill Sans MT"/>
                          <a:cs typeface="Gill Sans MT"/>
                        </a:rPr>
                        <a:t>Assistant</a:t>
                      </a:r>
                      <a:r>
                        <a:rPr sz="800" i="1" spc="-5" dirty="0">
                          <a:latin typeface="Gill Sans MT"/>
                          <a:cs typeface="Gill Sans MT"/>
                        </a:rPr>
                        <a:t> </a:t>
                      </a:r>
                      <a:r>
                        <a:rPr sz="800" i="1" spc="-55" dirty="0">
                          <a:latin typeface="Gill Sans MT"/>
                          <a:cs typeface="Gill Sans MT"/>
                        </a:rPr>
                        <a:t>(PCA),</a:t>
                      </a:r>
                      <a:r>
                        <a:rPr sz="800" i="1" spc="-70" dirty="0">
                          <a:latin typeface="Gill Sans MT"/>
                          <a:cs typeface="Gill Sans MT"/>
                        </a:rPr>
                        <a:t> </a:t>
                      </a:r>
                      <a:r>
                        <a:rPr sz="800" i="1" spc="-60" dirty="0">
                          <a:latin typeface="Gill Sans MT"/>
                          <a:cs typeface="Gill Sans MT"/>
                        </a:rPr>
                        <a:t>Patient</a:t>
                      </a:r>
                      <a:r>
                        <a:rPr sz="800" i="1" spc="-5" dirty="0">
                          <a:latin typeface="Gill Sans MT"/>
                          <a:cs typeface="Gill Sans MT"/>
                        </a:rPr>
                        <a:t> </a:t>
                      </a:r>
                      <a:r>
                        <a:rPr sz="800" i="1" spc="-85" dirty="0">
                          <a:latin typeface="Gill Sans MT"/>
                          <a:cs typeface="Gill Sans MT"/>
                        </a:rPr>
                        <a:t>Care</a:t>
                      </a:r>
                      <a:r>
                        <a:rPr sz="800" i="1" spc="-65" dirty="0">
                          <a:latin typeface="Gill Sans MT"/>
                          <a:cs typeface="Gill Sans MT"/>
                        </a:rPr>
                        <a:t> </a:t>
                      </a:r>
                      <a:r>
                        <a:rPr sz="800" i="1" spc="-80" dirty="0">
                          <a:latin typeface="Gill Sans MT"/>
                          <a:cs typeface="Gill Sans MT"/>
                        </a:rPr>
                        <a:t>Technician</a:t>
                      </a:r>
                      <a:r>
                        <a:rPr sz="800" i="1" spc="-10" dirty="0">
                          <a:latin typeface="Gill Sans MT"/>
                          <a:cs typeface="Gill Sans MT"/>
                        </a:rPr>
                        <a:t> </a:t>
                      </a:r>
                      <a:r>
                        <a:rPr sz="800" i="1" spc="-55" dirty="0">
                          <a:latin typeface="Gill Sans MT"/>
                          <a:cs typeface="Gill Sans MT"/>
                        </a:rPr>
                        <a:t>(PCT),</a:t>
                      </a:r>
                      <a:r>
                        <a:rPr sz="800" i="1" spc="-65" dirty="0">
                          <a:latin typeface="Gill Sans MT"/>
                          <a:cs typeface="Gill Sans MT"/>
                        </a:rPr>
                        <a:t> </a:t>
                      </a:r>
                      <a:r>
                        <a:rPr sz="800" i="1" spc="-60" dirty="0">
                          <a:latin typeface="Gill Sans MT"/>
                          <a:cs typeface="Gill Sans MT"/>
                        </a:rPr>
                        <a:t>Patient</a:t>
                      </a:r>
                      <a:r>
                        <a:rPr sz="800" i="1" spc="-10" dirty="0">
                          <a:latin typeface="Gill Sans MT"/>
                          <a:cs typeface="Gill Sans MT"/>
                        </a:rPr>
                        <a:t> </a:t>
                      </a:r>
                      <a:r>
                        <a:rPr sz="800" i="1" spc="-50" dirty="0">
                          <a:latin typeface="Gill Sans MT"/>
                          <a:cs typeface="Gill Sans MT"/>
                        </a:rPr>
                        <a:t>Escort,</a:t>
                      </a:r>
                      <a:r>
                        <a:rPr sz="800" i="1" spc="-65" dirty="0">
                          <a:latin typeface="Gill Sans MT"/>
                          <a:cs typeface="Gill Sans MT"/>
                        </a:rPr>
                        <a:t> </a:t>
                      </a:r>
                      <a:r>
                        <a:rPr sz="800" i="1" spc="-60" dirty="0">
                          <a:latin typeface="Gill Sans MT"/>
                          <a:cs typeface="Gill Sans MT"/>
                        </a:rPr>
                        <a:t>Patient</a:t>
                      </a:r>
                      <a:r>
                        <a:rPr sz="800" i="1" spc="-70" dirty="0">
                          <a:latin typeface="Gill Sans MT"/>
                          <a:cs typeface="Gill Sans MT"/>
                        </a:rPr>
                        <a:t> </a:t>
                      </a:r>
                      <a:r>
                        <a:rPr sz="800" i="1" spc="-80" dirty="0">
                          <a:latin typeface="Gill Sans MT"/>
                          <a:cs typeface="Gill Sans MT"/>
                        </a:rPr>
                        <a:t>Transporter,</a:t>
                      </a:r>
                      <a:r>
                        <a:rPr sz="800" i="1" spc="-120" dirty="0">
                          <a:latin typeface="Gill Sans MT"/>
                          <a:cs typeface="Gill Sans MT"/>
                        </a:rPr>
                        <a:t> </a:t>
                      </a:r>
                      <a:r>
                        <a:rPr sz="800" i="1" spc="-80" dirty="0">
                          <a:latin typeface="Gill Sans MT"/>
                          <a:cs typeface="Gill Sans MT"/>
                        </a:rPr>
                        <a:t>Transporter</a:t>
                      </a:r>
                      <a:r>
                        <a:rPr sz="800" i="1" spc="-10" dirty="0">
                          <a:latin typeface="Gill Sans MT"/>
                          <a:cs typeface="Gill Sans MT"/>
                        </a:rPr>
                        <a:t> </a:t>
                      </a:r>
                      <a:r>
                        <a:rPr sz="800" i="1" spc="-400" dirty="0">
                          <a:latin typeface="Gill Sans MT"/>
                          <a:cs typeface="Gill Sans MT"/>
                        </a:rPr>
                        <a:t>—</a:t>
                      </a:r>
                      <a:r>
                        <a:rPr sz="800" i="1" spc="-35" dirty="0">
                          <a:latin typeface="Gill Sans MT"/>
                          <a:cs typeface="Gill Sans MT"/>
                        </a:rPr>
                        <a:t> </a:t>
                      </a:r>
                      <a:r>
                        <a:rPr sz="800" spc="-70" dirty="0">
                          <a:latin typeface="Arial Narrow"/>
                          <a:cs typeface="Arial Narrow"/>
                        </a:rPr>
                        <a:t>Transport</a:t>
                      </a:r>
                      <a:r>
                        <a:rPr sz="800" spc="10" dirty="0">
                          <a:latin typeface="Arial Narrow"/>
                          <a:cs typeface="Arial Narrow"/>
                        </a:rPr>
                        <a:t> </a:t>
                      </a:r>
                      <a:r>
                        <a:rPr sz="800" spc="-45" dirty="0">
                          <a:latin typeface="Arial Narrow"/>
                          <a:cs typeface="Arial Narrow"/>
                        </a:rPr>
                        <a:t>patients</a:t>
                      </a:r>
                      <a:r>
                        <a:rPr sz="800" spc="10" dirty="0">
                          <a:latin typeface="Arial Narrow"/>
                          <a:cs typeface="Arial Narrow"/>
                        </a:rPr>
                        <a:t> </a:t>
                      </a:r>
                      <a:r>
                        <a:rPr sz="800" spc="-35" dirty="0">
                          <a:latin typeface="Arial Narrow"/>
                          <a:cs typeface="Arial Narrow"/>
                        </a:rPr>
                        <a:t>to</a:t>
                      </a:r>
                      <a:r>
                        <a:rPr sz="800" spc="10" dirty="0">
                          <a:latin typeface="Arial Narrow"/>
                          <a:cs typeface="Arial Narrow"/>
                        </a:rPr>
                        <a:t> </a:t>
                      </a:r>
                      <a:r>
                        <a:rPr sz="800" spc="-75" dirty="0">
                          <a:latin typeface="Arial Narrow"/>
                          <a:cs typeface="Arial Narrow"/>
                        </a:rPr>
                        <a:t>areas</a:t>
                      </a:r>
                      <a:r>
                        <a:rPr sz="800" spc="10" dirty="0">
                          <a:latin typeface="Arial Narrow"/>
                          <a:cs typeface="Arial Narrow"/>
                        </a:rPr>
                        <a:t> </a:t>
                      </a:r>
                      <a:r>
                        <a:rPr sz="800" spc="-75" dirty="0">
                          <a:latin typeface="Arial Narrow"/>
                          <a:cs typeface="Arial Narrow"/>
                        </a:rPr>
                        <a:t>such</a:t>
                      </a:r>
                      <a:r>
                        <a:rPr sz="800" spc="10" dirty="0">
                          <a:latin typeface="Arial Narrow"/>
                          <a:cs typeface="Arial Narrow"/>
                        </a:rPr>
                        <a:t> </a:t>
                      </a:r>
                      <a:r>
                        <a:rPr sz="800" spc="-85" dirty="0">
                          <a:latin typeface="Arial Narrow"/>
                          <a:cs typeface="Arial Narrow"/>
                        </a:rPr>
                        <a:t>as</a:t>
                      </a:r>
                      <a:r>
                        <a:rPr sz="800" spc="10" dirty="0">
                          <a:latin typeface="Arial Narrow"/>
                          <a:cs typeface="Arial Narrow"/>
                        </a:rPr>
                        <a:t> </a:t>
                      </a:r>
                      <a:r>
                        <a:rPr sz="800" spc="-60" dirty="0">
                          <a:latin typeface="Arial Narrow"/>
                          <a:cs typeface="Arial Narrow"/>
                        </a:rPr>
                        <a:t>operating</a:t>
                      </a:r>
                      <a:r>
                        <a:rPr sz="800" spc="5" dirty="0">
                          <a:latin typeface="Arial Narrow"/>
                          <a:cs typeface="Arial Narrow"/>
                        </a:rPr>
                        <a:t> </a:t>
                      </a:r>
                      <a:r>
                        <a:rPr sz="800" spc="-75" dirty="0">
                          <a:latin typeface="Arial Narrow"/>
                          <a:cs typeface="Arial Narrow"/>
                        </a:rPr>
                        <a:t>rooms</a:t>
                      </a:r>
                      <a:r>
                        <a:rPr sz="800" spc="10" dirty="0">
                          <a:latin typeface="Arial Narrow"/>
                          <a:cs typeface="Arial Narrow"/>
                        </a:rPr>
                        <a:t> </a:t>
                      </a:r>
                      <a:r>
                        <a:rPr sz="800" spc="-60" dirty="0">
                          <a:latin typeface="Arial Narrow"/>
                          <a:cs typeface="Arial Narrow"/>
                        </a:rPr>
                        <a:t>or</a:t>
                      </a:r>
                      <a:r>
                        <a:rPr sz="800" spc="10" dirty="0">
                          <a:latin typeface="Arial Narrow"/>
                          <a:cs typeface="Arial Narrow"/>
                        </a:rPr>
                        <a:t> </a:t>
                      </a:r>
                      <a:r>
                        <a:rPr sz="800" spc="-85" dirty="0">
                          <a:latin typeface="Arial Narrow"/>
                          <a:cs typeface="Arial Narrow"/>
                        </a:rPr>
                        <a:t>x-</a:t>
                      </a:r>
                      <a:r>
                        <a:rPr sz="800" spc="-80" dirty="0">
                          <a:latin typeface="Arial Narrow"/>
                          <a:cs typeface="Arial Narrow"/>
                        </a:rPr>
                        <a:t>ray</a:t>
                      </a:r>
                      <a:r>
                        <a:rPr sz="800" spc="10" dirty="0">
                          <a:latin typeface="Arial Narrow"/>
                          <a:cs typeface="Arial Narrow"/>
                        </a:rPr>
                        <a:t> </a:t>
                      </a:r>
                      <a:r>
                        <a:rPr sz="800" spc="-75" dirty="0">
                          <a:latin typeface="Arial Narrow"/>
                          <a:cs typeface="Arial Narrow"/>
                        </a:rPr>
                        <a:t>rooms</a:t>
                      </a:r>
                      <a:r>
                        <a:rPr sz="800" spc="10" dirty="0">
                          <a:latin typeface="Arial Narrow"/>
                          <a:cs typeface="Arial Narrow"/>
                        </a:rPr>
                        <a:t> </a:t>
                      </a:r>
                      <a:r>
                        <a:rPr sz="800" spc="-70" dirty="0">
                          <a:latin typeface="Arial Narrow"/>
                          <a:cs typeface="Arial Narrow"/>
                        </a:rPr>
                        <a:t>using</a:t>
                      </a:r>
                      <a:r>
                        <a:rPr sz="800" spc="10" dirty="0">
                          <a:latin typeface="Arial Narrow"/>
                          <a:cs typeface="Arial Narrow"/>
                        </a:rPr>
                        <a:t> </a:t>
                      </a:r>
                      <a:r>
                        <a:rPr sz="800" spc="-65" dirty="0">
                          <a:latin typeface="Arial Narrow"/>
                          <a:cs typeface="Arial Narrow"/>
                        </a:rPr>
                        <a:t>wheelchairs,</a:t>
                      </a:r>
                      <a:r>
                        <a:rPr sz="800" spc="10" dirty="0">
                          <a:latin typeface="Arial Narrow"/>
                          <a:cs typeface="Arial Narrow"/>
                        </a:rPr>
                        <a:t> </a:t>
                      </a:r>
                      <a:r>
                        <a:rPr sz="800" spc="-55" dirty="0">
                          <a:latin typeface="Arial Narrow"/>
                          <a:cs typeface="Arial Narrow"/>
                        </a:rPr>
                        <a:t>stretchers,</a:t>
                      </a:r>
                      <a:r>
                        <a:rPr sz="800" spc="10" dirty="0">
                          <a:latin typeface="Arial Narrow"/>
                          <a:cs typeface="Arial Narrow"/>
                        </a:rPr>
                        <a:t> </a:t>
                      </a:r>
                      <a:r>
                        <a:rPr sz="800" spc="-25" dirty="0">
                          <a:latin typeface="Arial Narrow"/>
                          <a:cs typeface="Arial Narrow"/>
                        </a:rPr>
                        <a:t>or</a:t>
                      </a:r>
                      <a:r>
                        <a:rPr sz="800" spc="500" dirty="0">
                          <a:latin typeface="Arial Narrow"/>
                          <a:cs typeface="Arial Narrow"/>
                        </a:rPr>
                        <a:t> </a:t>
                      </a:r>
                      <a:r>
                        <a:rPr sz="800" spc="-75" dirty="0">
                          <a:latin typeface="Arial Narrow"/>
                          <a:cs typeface="Arial Narrow"/>
                        </a:rPr>
                        <a:t>moveable</a:t>
                      </a:r>
                      <a:r>
                        <a:rPr sz="800" dirty="0">
                          <a:latin typeface="Arial Narrow"/>
                          <a:cs typeface="Arial Narrow"/>
                        </a:rPr>
                        <a:t> </a:t>
                      </a:r>
                      <a:r>
                        <a:rPr sz="800" spc="-60" dirty="0">
                          <a:latin typeface="Arial Narrow"/>
                          <a:cs typeface="Arial Narrow"/>
                        </a:rPr>
                        <a:t>beds.</a:t>
                      </a:r>
                      <a:r>
                        <a:rPr sz="800" dirty="0">
                          <a:latin typeface="Arial Narrow"/>
                          <a:cs typeface="Arial Narrow"/>
                        </a:rPr>
                        <a:t> </a:t>
                      </a:r>
                      <a:r>
                        <a:rPr sz="800" spc="-95" dirty="0">
                          <a:latin typeface="Arial Narrow"/>
                          <a:cs typeface="Arial Narrow"/>
                        </a:rPr>
                        <a:t>May</a:t>
                      </a:r>
                      <a:r>
                        <a:rPr sz="800" dirty="0">
                          <a:latin typeface="Arial Narrow"/>
                          <a:cs typeface="Arial Narrow"/>
                        </a:rPr>
                        <a:t> </a:t>
                      </a:r>
                      <a:r>
                        <a:rPr sz="800" spc="-45" dirty="0">
                          <a:latin typeface="Arial Narrow"/>
                          <a:cs typeface="Arial Narrow"/>
                        </a:rPr>
                        <a:t>maintain</a:t>
                      </a:r>
                      <a:r>
                        <a:rPr sz="800" dirty="0">
                          <a:latin typeface="Arial Narrow"/>
                          <a:cs typeface="Arial Narrow"/>
                        </a:rPr>
                        <a:t> </a:t>
                      </a:r>
                      <a:r>
                        <a:rPr sz="800" spc="-65" dirty="0">
                          <a:latin typeface="Arial Narrow"/>
                          <a:cs typeface="Arial Narrow"/>
                        </a:rPr>
                        <a:t>stocks</a:t>
                      </a:r>
                      <a:r>
                        <a:rPr sz="800" spc="5" dirty="0">
                          <a:latin typeface="Arial Narrow"/>
                          <a:cs typeface="Arial Narrow"/>
                        </a:rPr>
                        <a:t> </a:t>
                      </a:r>
                      <a:r>
                        <a:rPr sz="800" spc="-50" dirty="0">
                          <a:latin typeface="Arial Narrow"/>
                          <a:cs typeface="Arial Narrow"/>
                        </a:rPr>
                        <a:t>of</a:t>
                      </a:r>
                      <a:r>
                        <a:rPr sz="800" dirty="0">
                          <a:latin typeface="Arial Narrow"/>
                          <a:cs typeface="Arial Narrow"/>
                        </a:rPr>
                        <a:t> </a:t>
                      </a:r>
                      <a:r>
                        <a:rPr sz="800" spc="-60" dirty="0">
                          <a:latin typeface="Arial Narrow"/>
                          <a:cs typeface="Arial Narrow"/>
                        </a:rPr>
                        <a:t>supplies</a:t>
                      </a:r>
                      <a:r>
                        <a:rPr sz="800" dirty="0">
                          <a:latin typeface="Arial Narrow"/>
                          <a:cs typeface="Arial Narrow"/>
                        </a:rPr>
                        <a:t> </a:t>
                      </a:r>
                      <a:r>
                        <a:rPr sz="800" spc="-60" dirty="0">
                          <a:latin typeface="Arial Narrow"/>
                          <a:cs typeface="Arial Narrow"/>
                        </a:rPr>
                        <a:t>or</a:t>
                      </a:r>
                      <a:r>
                        <a:rPr sz="800" dirty="0">
                          <a:latin typeface="Arial Narrow"/>
                          <a:cs typeface="Arial Narrow"/>
                        </a:rPr>
                        <a:t> </a:t>
                      </a:r>
                      <a:r>
                        <a:rPr sz="800" spc="-60" dirty="0">
                          <a:latin typeface="Arial Narrow"/>
                          <a:cs typeface="Arial Narrow"/>
                        </a:rPr>
                        <a:t>clean</a:t>
                      </a:r>
                      <a:r>
                        <a:rPr sz="800" dirty="0">
                          <a:latin typeface="Arial Narrow"/>
                          <a:cs typeface="Arial Narrow"/>
                        </a:rPr>
                        <a:t> </a:t>
                      </a:r>
                      <a:r>
                        <a:rPr sz="800" spc="-65" dirty="0">
                          <a:latin typeface="Arial Narrow"/>
                          <a:cs typeface="Arial Narrow"/>
                        </a:rPr>
                        <a:t>and</a:t>
                      </a:r>
                      <a:r>
                        <a:rPr sz="800" spc="5" dirty="0">
                          <a:latin typeface="Arial Narrow"/>
                          <a:cs typeface="Arial Narrow"/>
                        </a:rPr>
                        <a:t> </a:t>
                      </a:r>
                      <a:r>
                        <a:rPr sz="800" spc="-50" dirty="0">
                          <a:latin typeface="Arial Narrow"/>
                          <a:cs typeface="Arial Narrow"/>
                        </a:rPr>
                        <a:t>transport</a:t>
                      </a:r>
                      <a:r>
                        <a:rPr sz="800" dirty="0">
                          <a:latin typeface="Arial Narrow"/>
                          <a:cs typeface="Arial Narrow"/>
                        </a:rPr>
                        <a:t> </a:t>
                      </a:r>
                      <a:r>
                        <a:rPr sz="800" spc="-55" dirty="0">
                          <a:latin typeface="Arial Narrow"/>
                          <a:cs typeface="Arial Narrow"/>
                        </a:rPr>
                        <a:t>equipment.</a:t>
                      </a:r>
                      <a:r>
                        <a:rPr sz="800" dirty="0">
                          <a:latin typeface="Arial Narrow"/>
                          <a:cs typeface="Arial Narrow"/>
                        </a:rPr>
                        <a:t> </a:t>
                      </a:r>
                      <a:r>
                        <a:rPr sz="800" spc="-80" dirty="0">
                          <a:latin typeface="Arial Narrow"/>
                          <a:cs typeface="Arial Narrow"/>
                        </a:rPr>
                        <a:t>CareerOneStop,</a:t>
                      </a:r>
                      <a:r>
                        <a:rPr sz="800" dirty="0">
                          <a:latin typeface="Arial Narrow"/>
                          <a:cs typeface="Arial Narrow"/>
                        </a:rPr>
                        <a:t> </a:t>
                      </a:r>
                      <a:r>
                        <a:rPr sz="800" spc="-10" dirty="0">
                          <a:latin typeface="Arial Narrow"/>
                          <a:cs typeface="Arial Narrow"/>
                        </a:rPr>
                        <a:t>ONET.</a:t>
                      </a:r>
                      <a:endParaRPr sz="800">
                        <a:latin typeface="Arial Narrow"/>
                        <a:cs typeface="Arial Narrow"/>
                      </a:endParaRPr>
                    </a:p>
                  </a:txBody>
                  <a:tcPr marL="0" marR="0" marT="31376" marB="0">
                    <a:lnB w="12700">
                      <a:solidFill>
                        <a:srgbClr val="FFFFFF"/>
                      </a:solidFill>
                      <a:prstDash val="solid"/>
                    </a:lnB>
                    <a:solidFill>
                      <a:srgbClr val="D6BAC8"/>
                    </a:solidFill>
                  </a:tcPr>
                </a:tc>
                <a:extLst>
                  <a:ext uri="{0D108BD9-81ED-4DB2-BD59-A6C34878D82A}">
                    <a16:rowId xmlns:a16="http://schemas.microsoft.com/office/drawing/2014/main" val="10001"/>
                  </a:ext>
                </a:extLst>
              </a:tr>
              <a:tr h="295835">
                <a:tc>
                  <a:txBody>
                    <a:bodyPr/>
                    <a:lstStyle/>
                    <a:p>
                      <a:pPr marL="50800" marR="237490">
                        <a:lnSpc>
                          <a:spcPts val="950"/>
                        </a:lnSpc>
                        <a:spcBef>
                          <a:spcPts val="390"/>
                        </a:spcBef>
                      </a:pPr>
                      <a:r>
                        <a:rPr sz="800" b="1" spc="-75" dirty="0">
                          <a:solidFill>
                            <a:srgbClr val="231F20"/>
                          </a:solidFill>
                          <a:latin typeface="Arial Narrow"/>
                          <a:cs typeface="Arial Narrow"/>
                        </a:rPr>
                        <a:t>Receptionist,</a:t>
                      </a:r>
                      <a:r>
                        <a:rPr sz="800" b="1" spc="-35" dirty="0">
                          <a:solidFill>
                            <a:srgbClr val="231F20"/>
                          </a:solidFill>
                          <a:latin typeface="Arial Narrow"/>
                          <a:cs typeface="Arial Narrow"/>
                        </a:rPr>
                        <a:t> </a:t>
                      </a:r>
                      <a:r>
                        <a:rPr sz="800" b="1" spc="-70" dirty="0">
                          <a:solidFill>
                            <a:srgbClr val="231F20"/>
                          </a:solidFill>
                          <a:latin typeface="Arial Narrow"/>
                          <a:cs typeface="Arial Narrow"/>
                        </a:rPr>
                        <a:t>Clerk</a:t>
                      </a:r>
                      <a:r>
                        <a:rPr sz="800" b="1" spc="25" dirty="0">
                          <a:solidFill>
                            <a:srgbClr val="231F20"/>
                          </a:solidFill>
                          <a:latin typeface="Arial Narrow"/>
                          <a:cs typeface="Arial Narrow"/>
                        </a:rPr>
                        <a:t> </a:t>
                      </a:r>
                      <a:r>
                        <a:rPr sz="800" b="1" spc="-40" dirty="0">
                          <a:solidFill>
                            <a:srgbClr val="231F20"/>
                          </a:solidFill>
                          <a:latin typeface="Arial Narrow"/>
                          <a:cs typeface="Arial Narrow"/>
                        </a:rPr>
                        <a:t>(43-</a:t>
                      </a:r>
                      <a:r>
                        <a:rPr sz="800" b="1" spc="-35" dirty="0">
                          <a:solidFill>
                            <a:srgbClr val="231F20"/>
                          </a:solidFill>
                          <a:latin typeface="Arial Narrow"/>
                          <a:cs typeface="Arial Narrow"/>
                        </a:rPr>
                        <a:t>4171)</a:t>
                      </a:r>
                      <a:r>
                        <a:rPr sz="800" b="1" spc="25" dirty="0">
                          <a:solidFill>
                            <a:srgbClr val="231F20"/>
                          </a:solidFill>
                          <a:latin typeface="Arial Narrow"/>
                          <a:cs typeface="Arial Narrow"/>
                        </a:rPr>
                        <a:t> </a:t>
                      </a:r>
                      <a:r>
                        <a:rPr sz="800" i="1" spc="-400" dirty="0">
                          <a:latin typeface="Gill Sans MT"/>
                          <a:cs typeface="Gill Sans MT"/>
                        </a:rPr>
                        <a:t>—</a:t>
                      </a:r>
                      <a:r>
                        <a:rPr sz="800" i="1" spc="-5" dirty="0">
                          <a:latin typeface="Gill Sans MT"/>
                          <a:cs typeface="Gill Sans MT"/>
                        </a:rPr>
                        <a:t> </a:t>
                      </a:r>
                      <a:r>
                        <a:rPr sz="800" i="1" spc="-80" dirty="0">
                          <a:latin typeface="Gill Sans MT"/>
                          <a:cs typeface="Gill Sans MT"/>
                        </a:rPr>
                        <a:t>Clerk</a:t>
                      </a:r>
                      <a:r>
                        <a:rPr sz="800" i="1" spc="-5" dirty="0">
                          <a:latin typeface="Gill Sans MT"/>
                          <a:cs typeface="Gill Sans MT"/>
                        </a:rPr>
                        <a:t> </a:t>
                      </a:r>
                      <a:r>
                        <a:rPr sz="800" i="1" spc="-45" dirty="0">
                          <a:latin typeface="Gill Sans MT"/>
                          <a:cs typeface="Gill Sans MT"/>
                        </a:rPr>
                        <a:t>Specialist,</a:t>
                      </a:r>
                      <a:r>
                        <a:rPr sz="800" i="1" spc="-60" dirty="0">
                          <a:latin typeface="Gill Sans MT"/>
                          <a:cs typeface="Gill Sans MT"/>
                        </a:rPr>
                        <a:t> </a:t>
                      </a:r>
                      <a:r>
                        <a:rPr sz="800" i="1" spc="-70" dirty="0">
                          <a:latin typeface="Gill Sans MT"/>
                          <a:cs typeface="Gill Sans MT"/>
                        </a:rPr>
                        <a:t>Front</a:t>
                      </a:r>
                      <a:r>
                        <a:rPr sz="800" i="1" spc="-5" dirty="0">
                          <a:latin typeface="Gill Sans MT"/>
                          <a:cs typeface="Gill Sans MT"/>
                        </a:rPr>
                        <a:t> </a:t>
                      </a:r>
                      <a:r>
                        <a:rPr sz="800" i="1" spc="-95" dirty="0">
                          <a:latin typeface="Gill Sans MT"/>
                          <a:cs typeface="Gill Sans MT"/>
                        </a:rPr>
                        <a:t>Desk</a:t>
                      </a:r>
                      <a:r>
                        <a:rPr sz="800" i="1" spc="-5" dirty="0">
                          <a:latin typeface="Gill Sans MT"/>
                          <a:cs typeface="Gill Sans MT"/>
                        </a:rPr>
                        <a:t> </a:t>
                      </a:r>
                      <a:r>
                        <a:rPr sz="800" i="1" spc="-55" dirty="0">
                          <a:latin typeface="Gill Sans MT"/>
                          <a:cs typeface="Gill Sans MT"/>
                        </a:rPr>
                        <a:t>Receptionist,</a:t>
                      </a:r>
                      <a:r>
                        <a:rPr sz="800" i="1" spc="-65" dirty="0">
                          <a:latin typeface="Gill Sans MT"/>
                          <a:cs typeface="Gill Sans MT"/>
                        </a:rPr>
                        <a:t> </a:t>
                      </a:r>
                      <a:r>
                        <a:rPr sz="800" i="1" spc="-70" dirty="0">
                          <a:latin typeface="Gill Sans MT"/>
                          <a:cs typeface="Gill Sans MT"/>
                        </a:rPr>
                        <a:t>Greeter,</a:t>
                      </a:r>
                      <a:r>
                        <a:rPr sz="800" i="1" spc="-65" dirty="0">
                          <a:latin typeface="Gill Sans MT"/>
                          <a:cs typeface="Gill Sans MT"/>
                        </a:rPr>
                        <a:t> </a:t>
                      </a:r>
                      <a:r>
                        <a:rPr sz="800" i="1" spc="-110" dirty="0">
                          <a:latin typeface="Gill Sans MT"/>
                          <a:cs typeface="Gill Sans MT"/>
                        </a:rPr>
                        <a:t>Member</a:t>
                      </a:r>
                      <a:r>
                        <a:rPr sz="800" i="1" spc="-5" dirty="0">
                          <a:latin typeface="Gill Sans MT"/>
                          <a:cs typeface="Gill Sans MT"/>
                        </a:rPr>
                        <a:t> </a:t>
                      </a:r>
                      <a:r>
                        <a:rPr sz="800" i="1" spc="-55" dirty="0">
                          <a:latin typeface="Gill Sans MT"/>
                          <a:cs typeface="Gill Sans MT"/>
                        </a:rPr>
                        <a:t>Service</a:t>
                      </a:r>
                      <a:r>
                        <a:rPr sz="800" i="1" spc="-5" dirty="0">
                          <a:latin typeface="Gill Sans MT"/>
                          <a:cs typeface="Gill Sans MT"/>
                        </a:rPr>
                        <a:t> </a:t>
                      </a:r>
                      <a:r>
                        <a:rPr sz="800" i="1" spc="-60" dirty="0">
                          <a:latin typeface="Gill Sans MT"/>
                          <a:cs typeface="Gill Sans MT"/>
                        </a:rPr>
                        <a:t>Representative, </a:t>
                      </a:r>
                      <a:r>
                        <a:rPr sz="800" i="1" spc="-70" dirty="0">
                          <a:latin typeface="Gill Sans MT"/>
                          <a:cs typeface="Gill Sans MT"/>
                        </a:rPr>
                        <a:t>Office</a:t>
                      </a:r>
                      <a:r>
                        <a:rPr sz="800" i="1" spc="-65" dirty="0">
                          <a:latin typeface="Gill Sans MT"/>
                          <a:cs typeface="Gill Sans MT"/>
                        </a:rPr>
                        <a:t> </a:t>
                      </a:r>
                      <a:r>
                        <a:rPr sz="800" i="1" spc="-45" dirty="0">
                          <a:latin typeface="Gill Sans MT"/>
                          <a:cs typeface="Gill Sans MT"/>
                        </a:rPr>
                        <a:t>Assistant,</a:t>
                      </a:r>
                      <a:r>
                        <a:rPr sz="800" i="1" spc="-60" dirty="0">
                          <a:latin typeface="Gill Sans MT"/>
                          <a:cs typeface="Gill Sans MT"/>
                        </a:rPr>
                        <a:t> </a:t>
                      </a:r>
                      <a:r>
                        <a:rPr sz="800" i="1" spc="-55" dirty="0">
                          <a:latin typeface="Gill Sans MT"/>
                          <a:cs typeface="Gill Sans MT"/>
                        </a:rPr>
                        <a:t>Receptionist,</a:t>
                      </a:r>
                      <a:r>
                        <a:rPr sz="800" i="1" spc="-65" dirty="0">
                          <a:latin typeface="Gill Sans MT"/>
                          <a:cs typeface="Gill Sans MT"/>
                        </a:rPr>
                        <a:t> Scheduler</a:t>
                      </a:r>
                      <a:r>
                        <a:rPr sz="800" i="1" spc="-5" dirty="0">
                          <a:latin typeface="Gill Sans MT"/>
                          <a:cs typeface="Gill Sans MT"/>
                        </a:rPr>
                        <a:t> </a:t>
                      </a:r>
                      <a:r>
                        <a:rPr sz="800" i="1" spc="-400" dirty="0">
                          <a:latin typeface="Gill Sans MT"/>
                          <a:cs typeface="Gill Sans MT"/>
                        </a:rPr>
                        <a:t>—</a:t>
                      </a:r>
                      <a:r>
                        <a:rPr sz="800" i="1" spc="-30" dirty="0">
                          <a:latin typeface="Gill Sans MT"/>
                          <a:cs typeface="Gill Sans MT"/>
                        </a:rPr>
                        <a:t> </a:t>
                      </a:r>
                      <a:r>
                        <a:rPr sz="800" spc="-95" dirty="0">
                          <a:latin typeface="Arial Narrow"/>
                          <a:cs typeface="Arial Narrow"/>
                        </a:rPr>
                        <a:t>Answer</a:t>
                      </a:r>
                      <a:r>
                        <a:rPr sz="800" spc="10" dirty="0">
                          <a:latin typeface="Arial Narrow"/>
                          <a:cs typeface="Arial Narrow"/>
                        </a:rPr>
                        <a:t> </a:t>
                      </a:r>
                      <a:r>
                        <a:rPr sz="800" spc="-50" dirty="0">
                          <a:latin typeface="Arial Narrow"/>
                          <a:cs typeface="Arial Narrow"/>
                        </a:rPr>
                        <a:t>inquiries</a:t>
                      </a:r>
                      <a:r>
                        <a:rPr sz="800" spc="15" dirty="0">
                          <a:latin typeface="Arial Narrow"/>
                          <a:cs typeface="Arial Narrow"/>
                        </a:rPr>
                        <a:t> </a:t>
                      </a:r>
                      <a:r>
                        <a:rPr sz="800" spc="-65" dirty="0">
                          <a:latin typeface="Arial Narrow"/>
                          <a:cs typeface="Arial Narrow"/>
                        </a:rPr>
                        <a:t>and</a:t>
                      </a:r>
                      <a:r>
                        <a:rPr sz="800" spc="10" dirty="0">
                          <a:latin typeface="Arial Narrow"/>
                          <a:cs typeface="Arial Narrow"/>
                        </a:rPr>
                        <a:t> </a:t>
                      </a:r>
                      <a:r>
                        <a:rPr sz="800" spc="-65" dirty="0">
                          <a:latin typeface="Arial Narrow"/>
                          <a:cs typeface="Arial Narrow"/>
                        </a:rPr>
                        <a:t>provide</a:t>
                      </a:r>
                      <a:r>
                        <a:rPr sz="800" spc="15" dirty="0">
                          <a:latin typeface="Arial Narrow"/>
                          <a:cs typeface="Arial Narrow"/>
                        </a:rPr>
                        <a:t> </a:t>
                      </a:r>
                      <a:r>
                        <a:rPr sz="800" spc="-50" dirty="0">
                          <a:latin typeface="Arial Narrow"/>
                          <a:cs typeface="Arial Narrow"/>
                        </a:rPr>
                        <a:t>information</a:t>
                      </a:r>
                      <a:r>
                        <a:rPr sz="800" spc="10" dirty="0">
                          <a:latin typeface="Arial Narrow"/>
                          <a:cs typeface="Arial Narrow"/>
                        </a:rPr>
                        <a:t> </a:t>
                      </a:r>
                      <a:r>
                        <a:rPr sz="800" spc="-35" dirty="0">
                          <a:latin typeface="Arial Narrow"/>
                          <a:cs typeface="Arial Narrow"/>
                        </a:rPr>
                        <a:t>to</a:t>
                      </a:r>
                      <a:r>
                        <a:rPr sz="800" spc="15" dirty="0">
                          <a:latin typeface="Arial Narrow"/>
                          <a:cs typeface="Arial Narrow"/>
                        </a:rPr>
                        <a:t> </a:t>
                      </a:r>
                      <a:r>
                        <a:rPr sz="800" spc="-45" dirty="0">
                          <a:latin typeface="Arial Narrow"/>
                          <a:cs typeface="Arial Narrow"/>
                        </a:rPr>
                        <a:t>the</a:t>
                      </a:r>
                      <a:r>
                        <a:rPr sz="800" spc="15" dirty="0">
                          <a:latin typeface="Arial Narrow"/>
                          <a:cs typeface="Arial Narrow"/>
                        </a:rPr>
                        <a:t> </a:t>
                      </a:r>
                      <a:r>
                        <a:rPr sz="800" spc="-65" dirty="0">
                          <a:latin typeface="Arial Narrow"/>
                          <a:cs typeface="Arial Narrow"/>
                        </a:rPr>
                        <a:t>general</a:t>
                      </a:r>
                      <a:r>
                        <a:rPr sz="800" spc="10" dirty="0">
                          <a:latin typeface="Arial Narrow"/>
                          <a:cs typeface="Arial Narrow"/>
                        </a:rPr>
                        <a:t> </a:t>
                      </a:r>
                      <a:r>
                        <a:rPr sz="800" spc="-40" dirty="0">
                          <a:latin typeface="Arial Narrow"/>
                          <a:cs typeface="Arial Narrow"/>
                        </a:rPr>
                        <a:t>public,</a:t>
                      </a:r>
                      <a:r>
                        <a:rPr sz="800" spc="15" dirty="0">
                          <a:latin typeface="Arial Narrow"/>
                          <a:cs typeface="Arial Narrow"/>
                        </a:rPr>
                        <a:t> </a:t>
                      </a:r>
                      <a:r>
                        <a:rPr sz="800" spc="-65" dirty="0">
                          <a:latin typeface="Arial Narrow"/>
                          <a:cs typeface="Arial Narrow"/>
                        </a:rPr>
                        <a:t>customers,</a:t>
                      </a:r>
                      <a:r>
                        <a:rPr sz="800" spc="10" dirty="0">
                          <a:latin typeface="Arial Narrow"/>
                          <a:cs typeface="Arial Narrow"/>
                        </a:rPr>
                        <a:t> </a:t>
                      </a:r>
                      <a:r>
                        <a:rPr sz="800" spc="-50" dirty="0">
                          <a:latin typeface="Arial Narrow"/>
                          <a:cs typeface="Arial Narrow"/>
                        </a:rPr>
                        <a:t>visitors,</a:t>
                      </a:r>
                      <a:r>
                        <a:rPr sz="800" spc="15" dirty="0">
                          <a:latin typeface="Arial Narrow"/>
                          <a:cs typeface="Arial Narrow"/>
                        </a:rPr>
                        <a:t> </a:t>
                      </a:r>
                      <a:r>
                        <a:rPr sz="800" spc="-65" dirty="0">
                          <a:latin typeface="Arial Narrow"/>
                          <a:cs typeface="Arial Narrow"/>
                        </a:rPr>
                        <a:t>and</a:t>
                      </a:r>
                      <a:r>
                        <a:rPr sz="800" spc="10" dirty="0">
                          <a:latin typeface="Arial Narrow"/>
                          <a:cs typeface="Arial Narrow"/>
                        </a:rPr>
                        <a:t> </a:t>
                      </a:r>
                      <a:r>
                        <a:rPr sz="800" spc="-10" dirty="0">
                          <a:latin typeface="Arial Narrow"/>
                          <a:cs typeface="Arial Narrow"/>
                        </a:rPr>
                        <a:t>other</a:t>
                      </a:r>
                      <a:r>
                        <a:rPr sz="800" spc="500" dirty="0">
                          <a:latin typeface="Arial Narrow"/>
                          <a:cs typeface="Arial Narrow"/>
                        </a:rPr>
                        <a:t> </a:t>
                      </a:r>
                      <a:r>
                        <a:rPr sz="800" spc="-50" dirty="0">
                          <a:latin typeface="Arial Narrow"/>
                          <a:cs typeface="Arial Narrow"/>
                        </a:rPr>
                        <a:t>interested</a:t>
                      </a:r>
                      <a:r>
                        <a:rPr sz="800" dirty="0">
                          <a:latin typeface="Arial Narrow"/>
                          <a:cs typeface="Arial Narrow"/>
                        </a:rPr>
                        <a:t> </a:t>
                      </a:r>
                      <a:r>
                        <a:rPr sz="800" spc="-45" dirty="0">
                          <a:latin typeface="Arial Narrow"/>
                          <a:cs typeface="Arial Narrow"/>
                        </a:rPr>
                        <a:t>parties</a:t>
                      </a:r>
                      <a:r>
                        <a:rPr sz="800" spc="5" dirty="0">
                          <a:latin typeface="Arial Narrow"/>
                          <a:cs typeface="Arial Narrow"/>
                        </a:rPr>
                        <a:t> </a:t>
                      </a:r>
                      <a:r>
                        <a:rPr sz="800" spc="-65" dirty="0">
                          <a:latin typeface="Arial Narrow"/>
                          <a:cs typeface="Arial Narrow"/>
                        </a:rPr>
                        <a:t>regarding</a:t>
                      </a:r>
                      <a:r>
                        <a:rPr sz="800" spc="5" dirty="0">
                          <a:latin typeface="Arial Narrow"/>
                          <a:cs typeface="Arial Narrow"/>
                        </a:rPr>
                        <a:t> </a:t>
                      </a:r>
                      <a:r>
                        <a:rPr sz="800" spc="-45" dirty="0">
                          <a:latin typeface="Arial Narrow"/>
                          <a:cs typeface="Arial Narrow"/>
                        </a:rPr>
                        <a:t>activities</a:t>
                      </a:r>
                      <a:r>
                        <a:rPr sz="800" spc="5" dirty="0">
                          <a:latin typeface="Arial Narrow"/>
                          <a:cs typeface="Arial Narrow"/>
                        </a:rPr>
                        <a:t> </a:t>
                      </a:r>
                      <a:r>
                        <a:rPr sz="800" spc="-60" dirty="0">
                          <a:latin typeface="Arial Narrow"/>
                          <a:cs typeface="Arial Narrow"/>
                        </a:rPr>
                        <a:t>conducted</a:t>
                      </a:r>
                      <a:r>
                        <a:rPr sz="800" spc="5" dirty="0">
                          <a:latin typeface="Arial Narrow"/>
                          <a:cs typeface="Arial Narrow"/>
                        </a:rPr>
                        <a:t> </a:t>
                      </a:r>
                      <a:r>
                        <a:rPr sz="800" spc="-40" dirty="0">
                          <a:latin typeface="Arial Narrow"/>
                          <a:cs typeface="Arial Narrow"/>
                        </a:rPr>
                        <a:t>at</a:t>
                      </a:r>
                      <a:r>
                        <a:rPr sz="800" spc="5" dirty="0">
                          <a:latin typeface="Arial Narrow"/>
                          <a:cs typeface="Arial Narrow"/>
                        </a:rPr>
                        <a:t> </a:t>
                      </a:r>
                      <a:r>
                        <a:rPr sz="800" spc="-55" dirty="0">
                          <a:latin typeface="Arial Narrow"/>
                          <a:cs typeface="Arial Narrow"/>
                        </a:rPr>
                        <a:t>establishment</a:t>
                      </a:r>
                      <a:r>
                        <a:rPr sz="800" spc="5" dirty="0">
                          <a:latin typeface="Arial Narrow"/>
                          <a:cs typeface="Arial Narrow"/>
                        </a:rPr>
                        <a:t> </a:t>
                      </a:r>
                      <a:r>
                        <a:rPr sz="800" spc="-65" dirty="0">
                          <a:latin typeface="Arial Narrow"/>
                          <a:cs typeface="Arial Narrow"/>
                        </a:rPr>
                        <a:t>and</a:t>
                      </a:r>
                      <a:r>
                        <a:rPr sz="800" spc="5" dirty="0">
                          <a:latin typeface="Arial Narrow"/>
                          <a:cs typeface="Arial Narrow"/>
                        </a:rPr>
                        <a:t> </a:t>
                      </a:r>
                      <a:r>
                        <a:rPr sz="800" spc="-45" dirty="0">
                          <a:latin typeface="Arial Narrow"/>
                          <a:cs typeface="Arial Narrow"/>
                        </a:rPr>
                        <a:t>location</a:t>
                      </a:r>
                      <a:r>
                        <a:rPr sz="800" dirty="0">
                          <a:latin typeface="Arial Narrow"/>
                          <a:cs typeface="Arial Narrow"/>
                        </a:rPr>
                        <a:t> </a:t>
                      </a:r>
                      <a:r>
                        <a:rPr sz="800" spc="-50" dirty="0">
                          <a:latin typeface="Arial Narrow"/>
                          <a:cs typeface="Arial Narrow"/>
                        </a:rPr>
                        <a:t>of</a:t>
                      </a:r>
                      <a:r>
                        <a:rPr sz="800" spc="5" dirty="0">
                          <a:latin typeface="Arial Narrow"/>
                          <a:cs typeface="Arial Narrow"/>
                        </a:rPr>
                        <a:t> </a:t>
                      </a:r>
                      <a:r>
                        <a:rPr sz="800" spc="-55" dirty="0">
                          <a:latin typeface="Arial Narrow"/>
                          <a:cs typeface="Arial Narrow"/>
                        </a:rPr>
                        <a:t>departments,</a:t>
                      </a:r>
                      <a:r>
                        <a:rPr sz="800" spc="5" dirty="0">
                          <a:latin typeface="Arial Narrow"/>
                          <a:cs typeface="Arial Narrow"/>
                        </a:rPr>
                        <a:t> </a:t>
                      </a:r>
                      <a:r>
                        <a:rPr sz="800" spc="-50" dirty="0">
                          <a:latin typeface="Arial Narrow"/>
                          <a:cs typeface="Arial Narrow"/>
                        </a:rPr>
                        <a:t>offices,</a:t>
                      </a:r>
                      <a:r>
                        <a:rPr sz="800" spc="5" dirty="0">
                          <a:latin typeface="Arial Narrow"/>
                          <a:cs typeface="Arial Narrow"/>
                        </a:rPr>
                        <a:t> </a:t>
                      </a:r>
                      <a:r>
                        <a:rPr sz="800" spc="-65" dirty="0">
                          <a:latin typeface="Arial Narrow"/>
                          <a:cs typeface="Arial Narrow"/>
                        </a:rPr>
                        <a:t>and</a:t>
                      </a:r>
                      <a:r>
                        <a:rPr sz="800" spc="5" dirty="0">
                          <a:latin typeface="Arial Narrow"/>
                          <a:cs typeface="Arial Narrow"/>
                        </a:rPr>
                        <a:t> </a:t>
                      </a:r>
                      <a:r>
                        <a:rPr sz="800" spc="-80" dirty="0">
                          <a:latin typeface="Arial Narrow"/>
                          <a:cs typeface="Arial Narrow"/>
                        </a:rPr>
                        <a:t>employees</a:t>
                      </a:r>
                      <a:r>
                        <a:rPr sz="800" spc="5" dirty="0">
                          <a:latin typeface="Arial Narrow"/>
                          <a:cs typeface="Arial Narrow"/>
                        </a:rPr>
                        <a:t> </a:t>
                      </a:r>
                      <a:r>
                        <a:rPr sz="800" spc="-45" dirty="0">
                          <a:latin typeface="Arial Narrow"/>
                          <a:cs typeface="Arial Narrow"/>
                        </a:rPr>
                        <a:t>within</a:t>
                      </a:r>
                      <a:r>
                        <a:rPr sz="800" spc="5" dirty="0">
                          <a:latin typeface="Arial Narrow"/>
                          <a:cs typeface="Arial Narrow"/>
                        </a:rPr>
                        <a:t> </a:t>
                      </a:r>
                      <a:r>
                        <a:rPr sz="800" spc="-45" dirty="0">
                          <a:latin typeface="Arial Narrow"/>
                          <a:cs typeface="Arial Narrow"/>
                        </a:rPr>
                        <a:t>the</a:t>
                      </a:r>
                      <a:r>
                        <a:rPr sz="800" spc="5" dirty="0">
                          <a:latin typeface="Arial Narrow"/>
                          <a:cs typeface="Arial Narrow"/>
                        </a:rPr>
                        <a:t> </a:t>
                      </a:r>
                      <a:r>
                        <a:rPr sz="800" spc="-10" dirty="0">
                          <a:latin typeface="Arial Narrow"/>
                          <a:cs typeface="Arial Narrow"/>
                        </a:rPr>
                        <a:t>organization.</a:t>
                      </a:r>
                      <a:endParaRPr sz="800">
                        <a:latin typeface="Arial Narrow"/>
                        <a:cs typeface="Arial Narrow"/>
                      </a:endParaRPr>
                    </a:p>
                  </a:txBody>
                  <a:tcPr marL="0" marR="0" marT="43703" marB="0">
                    <a:lnT w="12700">
                      <a:solidFill>
                        <a:srgbClr val="FFFFFF"/>
                      </a:solidFill>
                      <a:prstDash val="solid"/>
                    </a:lnT>
                    <a:lnB w="12700">
                      <a:solidFill>
                        <a:srgbClr val="FFFFFF"/>
                      </a:solidFill>
                      <a:prstDash val="solid"/>
                    </a:lnB>
                    <a:solidFill>
                      <a:srgbClr val="D6BAC8"/>
                    </a:solidFill>
                  </a:tcPr>
                </a:tc>
                <a:extLst>
                  <a:ext uri="{0D108BD9-81ED-4DB2-BD59-A6C34878D82A}">
                    <a16:rowId xmlns:a16="http://schemas.microsoft.com/office/drawing/2014/main" val="10002"/>
                  </a:ext>
                </a:extLst>
              </a:tr>
              <a:tr h="309282">
                <a:tc>
                  <a:txBody>
                    <a:bodyPr/>
                    <a:lstStyle/>
                    <a:p>
                      <a:pPr marL="50800" marR="167640">
                        <a:lnSpc>
                          <a:spcPts val="950"/>
                        </a:lnSpc>
                        <a:spcBef>
                          <a:spcPts val="450"/>
                        </a:spcBef>
                      </a:pPr>
                      <a:r>
                        <a:rPr sz="800" b="1" spc="-70" dirty="0">
                          <a:solidFill>
                            <a:srgbClr val="231F20"/>
                          </a:solidFill>
                          <a:latin typeface="Arial Narrow"/>
                          <a:cs typeface="Arial Narrow"/>
                        </a:rPr>
                        <a:t>Medical</a:t>
                      </a:r>
                      <a:r>
                        <a:rPr sz="800" b="1" spc="15" dirty="0">
                          <a:solidFill>
                            <a:srgbClr val="231F20"/>
                          </a:solidFill>
                          <a:latin typeface="Arial Narrow"/>
                          <a:cs typeface="Arial Narrow"/>
                        </a:rPr>
                        <a:t> </a:t>
                      </a:r>
                      <a:r>
                        <a:rPr sz="800" b="1" spc="-80" dirty="0">
                          <a:solidFill>
                            <a:srgbClr val="231F20"/>
                          </a:solidFill>
                          <a:latin typeface="Arial Narrow"/>
                          <a:cs typeface="Arial Narrow"/>
                        </a:rPr>
                        <a:t>Secretary</a:t>
                      </a:r>
                      <a:r>
                        <a:rPr sz="800" b="1" spc="15" dirty="0">
                          <a:solidFill>
                            <a:srgbClr val="231F20"/>
                          </a:solidFill>
                          <a:latin typeface="Arial Narrow"/>
                          <a:cs typeface="Arial Narrow"/>
                        </a:rPr>
                        <a:t> </a:t>
                      </a:r>
                      <a:r>
                        <a:rPr sz="800" b="1" spc="-45" dirty="0">
                          <a:solidFill>
                            <a:srgbClr val="231F20"/>
                          </a:solidFill>
                          <a:latin typeface="Arial Narrow"/>
                          <a:cs typeface="Arial Narrow"/>
                        </a:rPr>
                        <a:t>(43-</a:t>
                      </a:r>
                      <a:r>
                        <a:rPr sz="800" b="1" spc="-40" dirty="0">
                          <a:solidFill>
                            <a:srgbClr val="231F20"/>
                          </a:solidFill>
                          <a:latin typeface="Arial Narrow"/>
                          <a:cs typeface="Arial Narrow"/>
                        </a:rPr>
                        <a:t>6013)</a:t>
                      </a:r>
                      <a:r>
                        <a:rPr sz="800" b="1" spc="25" dirty="0">
                          <a:solidFill>
                            <a:srgbClr val="231F20"/>
                          </a:solidFill>
                          <a:latin typeface="Arial Narrow"/>
                          <a:cs typeface="Arial Narrow"/>
                        </a:rPr>
                        <a:t> </a:t>
                      </a:r>
                      <a:r>
                        <a:rPr sz="800" i="1" spc="-400" dirty="0">
                          <a:latin typeface="Gill Sans MT"/>
                          <a:cs typeface="Gill Sans MT"/>
                        </a:rPr>
                        <a:t>—</a:t>
                      </a:r>
                      <a:r>
                        <a:rPr sz="800" i="1" spc="-15" dirty="0">
                          <a:latin typeface="Gill Sans MT"/>
                          <a:cs typeface="Gill Sans MT"/>
                        </a:rPr>
                        <a:t> </a:t>
                      </a:r>
                      <a:r>
                        <a:rPr sz="800" i="1" spc="-60" dirty="0">
                          <a:latin typeface="Gill Sans MT"/>
                          <a:cs typeface="Gill Sans MT"/>
                        </a:rPr>
                        <a:t>Clinic</a:t>
                      </a:r>
                      <a:r>
                        <a:rPr sz="800" i="1" spc="-15" dirty="0">
                          <a:latin typeface="Gill Sans MT"/>
                          <a:cs typeface="Gill Sans MT"/>
                        </a:rPr>
                        <a:t> </a:t>
                      </a:r>
                      <a:r>
                        <a:rPr sz="800" i="1" spc="-75" dirty="0">
                          <a:latin typeface="Gill Sans MT"/>
                          <a:cs typeface="Gill Sans MT"/>
                        </a:rPr>
                        <a:t>Office</a:t>
                      </a:r>
                      <a:r>
                        <a:rPr sz="800" i="1" spc="-70" dirty="0">
                          <a:latin typeface="Gill Sans MT"/>
                          <a:cs typeface="Gill Sans MT"/>
                        </a:rPr>
                        <a:t> </a:t>
                      </a:r>
                      <a:r>
                        <a:rPr sz="800" i="1" spc="-50" dirty="0">
                          <a:latin typeface="Gill Sans MT"/>
                          <a:cs typeface="Gill Sans MT"/>
                        </a:rPr>
                        <a:t>Assistant,</a:t>
                      </a:r>
                      <a:r>
                        <a:rPr sz="800" i="1" spc="-75" dirty="0">
                          <a:latin typeface="Gill Sans MT"/>
                          <a:cs typeface="Gill Sans MT"/>
                        </a:rPr>
                        <a:t> Front</a:t>
                      </a:r>
                      <a:r>
                        <a:rPr sz="800" i="1" spc="-15" dirty="0">
                          <a:latin typeface="Gill Sans MT"/>
                          <a:cs typeface="Gill Sans MT"/>
                        </a:rPr>
                        <a:t> </a:t>
                      </a:r>
                      <a:r>
                        <a:rPr sz="800" i="1" spc="-100" dirty="0">
                          <a:latin typeface="Gill Sans MT"/>
                          <a:cs typeface="Gill Sans MT"/>
                        </a:rPr>
                        <a:t>Desk</a:t>
                      </a:r>
                      <a:r>
                        <a:rPr sz="800" i="1" spc="-15" dirty="0">
                          <a:latin typeface="Gill Sans MT"/>
                          <a:cs typeface="Gill Sans MT"/>
                        </a:rPr>
                        <a:t> </a:t>
                      </a:r>
                      <a:r>
                        <a:rPr sz="800" i="1" spc="-60" dirty="0">
                          <a:latin typeface="Gill Sans MT"/>
                          <a:cs typeface="Gill Sans MT"/>
                        </a:rPr>
                        <a:t>Receptionist,</a:t>
                      </a:r>
                      <a:r>
                        <a:rPr sz="800" i="1" spc="-75" dirty="0">
                          <a:latin typeface="Gill Sans MT"/>
                          <a:cs typeface="Gill Sans MT"/>
                        </a:rPr>
                        <a:t> </a:t>
                      </a:r>
                      <a:r>
                        <a:rPr sz="800" i="1" spc="-85" dirty="0">
                          <a:latin typeface="Gill Sans MT"/>
                          <a:cs typeface="Gill Sans MT"/>
                        </a:rPr>
                        <a:t>Medical</a:t>
                      </a:r>
                      <a:r>
                        <a:rPr sz="800" i="1" spc="-15" dirty="0">
                          <a:latin typeface="Gill Sans MT"/>
                          <a:cs typeface="Gill Sans MT"/>
                        </a:rPr>
                        <a:t> </a:t>
                      </a:r>
                      <a:r>
                        <a:rPr sz="800" i="1" spc="-75" dirty="0">
                          <a:latin typeface="Gill Sans MT"/>
                          <a:cs typeface="Gill Sans MT"/>
                        </a:rPr>
                        <a:t>Office</a:t>
                      </a:r>
                      <a:r>
                        <a:rPr sz="800" i="1" spc="-15" dirty="0">
                          <a:latin typeface="Gill Sans MT"/>
                          <a:cs typeface="Gill Sans MT"/>
                        </a:rPr>
                        <a:t> </a:t>
                      </a:r>
                      <a:r>
                        <a:rPr sz="800" i="1" spc="-50" dirty="0">
                          <a:latin typeface="Gill Sans MT"/>
                          <a:cs typeface="Gill Sans MT"/>
                        </a:rPr>
                        <a:t>Specialist,</a:t>
                      </a:r>
                      <a:r>
                        <a:rPr sz="800" i="1" spc="-75" dirty="0">
                          <a:latin typeface="Gill Sans MT"/>
                          <a:cs typeface="Gill Sans MT"/>
                        </a:rPr>
                        <a:t> </a:t>
                      </a:r>
                      <a:r>
                        <a:rPr sz="800" i="1" spc="-85" dirty="0">
                          <a:latin typeface="Gill Sans MT"/>
                          <a:cs typeface="Gill Sans MT"/>
                        </a:rPr>
                        <a:t>Medical</a:t>
                      </a:r>
                      <a:r>
                        <a:rPr sz="800" i="1" spc="-15" dirty="0">
                          <a:latin typeface="Gill Sans MT"/>
                          <a:cs typeface="Gill Sans MT"/>
                        </a:rPr>
                        <a:t> </a:t>
                      </a:r>
                      <a:r>
                        <a:rPr sz="800" i="1" spc="-60" dirty="0">
                          <a:latin typeface="Gill Sans MT"/>
                          <a:cs typeface="Gill Sans MT"/>
                        </a:rPr>
                        <a:t>Receptionist,</a:t>
                      </a:r>
                      <a:r>
                        <a:rPr sz="800" i="1" spc="-70" dirty="0">
                          <a:latin typeface="Gill Sans MT"/>
                          <a:cs typeface="Gill Sans MT"/>
                        </a:rPr>
                        <a:t> </a:t>
                      </a:r>
                      <a:r>
                        <a:rPr sz="800" i="1" spc="-85" dirty="0">
                          <a:latin typeface="Gill Sans MT"/>
                          <a:cs typeface="Gill Sans MT"/>
                        </a:rPr>
                        <a:t>Medical</a:t>
                      </a:r>
                      <a:r>
                        <a:rPr sz="800" i="1" spc="-15" dirty="0">
                          <a:latin typeface="Gill Sans MT"/>
                          <a:cs typeface="Gill Sans MT"/>
                        </a:rPr>
                        <a:t> </a:t>
                      </a:r>
                      <a:r>
                        <a:rPr sz="800" i="1" spc="-60" dirty="0">
                          <a:latin typeface="Gill Sans MT"/>
                          <a:cs typeface="Gill Sans MT"/>
                        </a:rPr>
                        <a:t>Secretary,</a:t>
                      </a:r>
                      <a:r>
                        <a:rPr sz="800" i="1" spc="-75" dirty="0">
                          <a:latin typeface="Gill Sans MT"/>
                          <a:cs typeface="Gill Sans MT"/>
                        </a:rPr>
                        <a:t> </a:t>
                      </a:r>
                      <a:r>
                        <a:rPr sz="800" i="1" spc="-55" dirty="0">
                          <a:latin typeface="Gill Sans MT"/>
                          <a:cs typeface="Gill Sans MT"/>
                        </a:rPr>
                        <a:t>Physician</a:t>
                      </a:r>
                      <a:r>
                        <a:rPr sz="800" i="1" spc="-15" dirty="0">
                          <a:latin typeface="Gill Sans MT"/>
                          <a:cs typeface="Gill Sans MT"/>
                        </a:rPr>
                        <a:t> </a:t>
                      </a:r>
                      <a:r>
                        <a:rPr sz="800" i="1" spc="-75" dirty="0">
                          <a:latin typeface="Gill Sans MT"/>
                          <a:cs typeface="Gill Sans MT"/>
                        </a:rPr>
                        <a:t>Office</a:t>
                      </a:r>
                      <a:r>
                        <a:rPr sz="800" i="1" spc="-15" dirty="0">
                          <a:latin typeface="Gill Sans MT"/>
                          <a:cs typeface="Gill Sans MT"/>
                        </a:rPr>
                        <a:t> </a:t>
                      </a:r>
                      <a:r>
                        <a:rPr sz="800" i="1" spc="-50" dirty="0">
                          <a:latin typeface="Gill Sans MT"/>
                          <a:cs typeface="Gill Sans MT"/>
                        </a:rPr>
                        <a:t>Specialist,</a:t>
                      </a:r>
                      <a:r>
                        <a:rPr sz="800" i="1" spc="-75" dirty="0">
                          <a:latin typeface="Gill Sans MT"/>
                          <a:cs typeface="Gill Sans MT"/>
                        </a:rPr>
                        <a:t> </a:t>
                      </a:r>
                      <a:r>
                        <a:rPr sz="800" i="1" spc="-60" dirty="0">
                          <a:latin typeface="Gill Sans MT"/>
                          <a:cs typeface="Gill Sans MT"/>
                        </a:rPr>
                        <a:t>Secretary,</a:t>
                      </a:r>
                      <a:r>
                        <a:rPr sz="800" i="1" spc="-75" dirty="0">
                          <a:latin typeface="Gill Sans MT"/>
                          <a:cs typeface="Gill Sans MT"/>
                        </a:rPr>
                        <a:t> </a:t>
                      </a:r>
                      <a:r>
                        <a:rPr sz="800" i="1" spc="-90" dirty="0">
                          <a:latin typeface="Gill Sans MT"/>
                          <a:cs typeface="Gill Sans MT"/>
                        </a:rPr>
                        <a:t>Unit</a:t>
                      </a:r>
                      <a:r>
                        <a:rPr sz="800" i="1" spc="-15" dirty="0">
                          <a:latin typeface="Gill Sans MT"/>
                          <a:cs typeface="Gill Sans MT"/>
                        </a:rPr>
                        <a:t> </a:t>
                      </a:r>
                      <a:r>
                        <a:rPr sz="800" i="1" spc="-70" dirty="0">
                          <a:latin typeface="Gill Sans MT"/>
                          <a:cs typeface="Gill Sans MT"/>
                        </a:rPr>
                        <a:t>Clerk, </a:t>
                      </a:r>
                      <a:r>
                        <a:rPr sz="800" i="1" spc="-90" dirty="0">
                          <a:latin typeface="Gill Sans MT"/>
                          <a:cs typeface="Gill Sans MT"/>
                        </a:rPr>
                        <a:t>Unit</a:t>
                      </a:r>
                      <a:r>
                        <a:rPr sz="800" i="1" spc="-15" dirty="0">
                          <a:latin typeface="Gill Sans MT"/>
                          <a:cs typeface="Gill Sans MT"/>
                        </a:rPr>
                        <a:t> </a:t>
                      </a:r>
                      <a:r>
                        <a:rPr sz="800" i="1" spc="-75" dirty="0">
                          <a:latin typeface="Gill Sans MT"/>
                          <a:cs typeface="Gill Sans MT"/>
                        </a:rPr>
                        <a:t>Support</a:t>
                      </a:r>
                      <a:r>
                        <a:rPr sz="800" i="1" spc="-15" dirty="0">
                          <a:latin typeface="Gill Sans MT"/>
                          <a:cs typeface="Gill Sans MT"/>
                        </a:rPr>
                        <a:t> </a:t>
                      </a:r>
                      <a:r>
                        <a:rPr sz="800" i="1" spc="-65" dirty="0">
                          <a:latin typeface="Gill Sans MT"/>
                          <a:cs typeface="Gill Sans MT"/>
                        </a:rPr>
                        <a:t>Representative,</a:t>
                      </a:r>
                      <a:r>
                        <a:rPr sz="800" i="1" spc="-135" dirty="0">
                          <a:latin typeface="Gill Sans MT"/>
                          <a:cs typeface="Gill Sans MT"/>
                        </a:rPr>
                        <a:t> </a:t>
                      </a:r>
                      <a:r>
                        <a:rPr sz="800" i="1" spc="-150" dirty="0">
                          <a:latin typeface="Gill Sans MT"/>
                          <a:cs typeface="Gill Sans MT"/>
                        </a:rPr>
                        <a:t>Ward</a:t>
                      </a:r>
                      <a:r>
                        <a:rPr sz="800" i="1" spc="-15" dirty="0">
                          <a:latin typeface="Gill Sans MT"/>
                          <a:cs typeface="Gill Sans MT"/>
                        </a:rPr>
                        <a:t> </a:t>
                      </a:r>
                      <a:r>
                        <a:rPr sz="800" i="1" spc="-85" dirty="0">
                          <a:latin typeface="Gill Sans MT"/>
                          <a:cs typeface="Gill Sans MT"/>
                        </a:rPr>
                        <a:t>Clerk</a:t>
                      </a:r>
                      <a:r>
                        <a:rPr sz="800" i="1" spc="-15" dirty="0">
                          <a:latin typeface="Gill Sans MT"/>
                          <a:cs typeface="Gill Sans MT"/>
                        </a:rPr>
                        <a:t> </a:t>
                      </a:r>
                      <a:r>
                        <a:rPr sz="800" i="1" spc="-400" dirty="0">
                          <a:latin typeface="Gill Sans MT"/>
                          <a:cs typeface="Gill Sans MT"/>
                        </a:rPr>
                        <a:t>—</a:t>
                      </a:r>
                      <a:r>
                        <a:rPr sz="800" i="1" spc="-40" dirty="0">
                          <a:latin typeface="Gill Sans MT"/>
                          <a:cs typeface="Gill Sans MT"/>
                        </a:rPr>
                        <a:t> </a:t>
                      </a:r>
                      <a:r>
                        <a:rPr sz="800" spc="-75" dirty="0">
                          <a:latin typeface="Arial Narrow"/>
                          <a:cs typeface="Arial Narrow"/>
                        </a:rPr>
                        <a:t>Perform</a:t>
                      </a:r>
                      <a:r>
                        <a:rPr sz="800" spc="10" dirty="0">
                          <a:latin typeface="Arial Narrow"/>
                          <a:cs typeface="Arial Narrow"/>
                        </a:rPr>
                        <a:t> </a:t>
                      </a:r>
                      <a:r>
                        <a:rPr sz="800" spc="-10" dirty="0">
                          <a:latin typeface="Arial Narrow"/>
                          <a:cs typeface="Arial Narrow"/>
                        </a:rPr>
                        <a:t>secretarial</a:t>
                      </a:r>
                      <a:r>
                        <a:rPr sz="800" spc="500" dirty="0">
                          <a:latin typeface="Arial Narrow"/>
                          <a:cs typeface="Arial Narrow"/>
                        </a:rPr>
                        <a:t> </a:t>
                      </a:r>
                      <a:r>
                        <a:rPr sz="800" spc="-55" dirty="0">
                          <a:latin typeface="Arial Narrow"/>
                          <a:cs typeface="Arial Narrow"/>
                        </a:rPr>
                        <a:t>duties</a:t>
                      </a:r>
                      <a:r>
                        <a:rPr sz="800" dirty="0">
                          <a:latin typeface="Arial Narrow"/>
                          <a:cs typeface="Arial Narrow"/>
                        </a:rPr>
                        <a:t> </a:t>
                      </a:r>
                      <a:r>
                        <a:rPr sz="800" spc="-75" dirty="0">
                          <a:latin typeface="Arial Narrow"/>
                          <a:cs typeface="Arial Narrow"/>
                        </a:rPr>
                        <a:t>using</a:t>
                      </a:r>
                      <a:r>
                        <a:rPr sz="800" spc="5" dirty="0">
                          <a:latin typeface="Arial Narrow"/>
                          <a:cs typeface="Arial Narrow"/>
                        </a:rPr>
                        <a:t> </a:t>
                      </a:r>
                      <a:r>
                        <a:rPr sz="800" spc="-55" dirty="0">
                          <a:latin typeface="Arial Narrow"/>
                          <a:cs typeface="Arial Narrow"/>
                        </a:rPr>
                        <a:t>specific</a:t>
                      </a:r>
                      <a:r>
                        <a:rPr sz="800" spc="5" dirty="0">
                          <a:latin typeface="Arial Narrow"/>
                          <a:cs typeface="Arial Narrow"/>
                        </a:rPr>
                        <a:t> </a:t>
                      </a:r>
                      <a:r>
                        <a:rPr sz="800" spc="-80" dirty="0">
                          <a:latin typeface="Arial Narrow"/>
                          <a:cs typeface="Arial Narrow"/>
                        </a:rPr>
                        <a:t>knowledge</a:t>
                      </a:r>
                      <a:r>
                        <a:rPr sz="800" spc="5" dirty="0">
                          <a:latin typeface="Arial Narrow"/>
                          <a:cs typeface="Arial Narrow"/>
                        </a:rPr>
                        <a:t> </a:t>
                      </a:r>
                      <a:r>
                        <a:rPr sz="800" spc="-45" dirty="0">
                          <a:latin typeface="Arial Narrow"/>
                          <a:cs typeface="Arial Narrow"/>
                        </a:rPr>
                        <a:t>of</a:t>
                      </a:r>
                      <a:r>
                        <a:rPr sz="800" spc="5" dirty="0">
                          <a:latin typeface="Arial Narrow"/>
                          <a:cs typeface="Arial Narrow"/>
                        </a:rPr>
                        <a:t> </a:t>
                      </a:r>
                      <a:r>
                        <a:rPr sz="800" spc="-60" dirty="0">
                          <a:latin typeface="Arial Narrow"/>
                          <a:cs typeface="Arial Narrow"/>
                        </a:rPr>
                        <a:t>medical</a:t>
                      </a:r>
                      <a:r>
                        <a:rPr sz="800" spc="5" dirty="0">
                          <a:latin typeface="Arial Narrow"/>
                          <a:cs typeface="Arial Narrow"/>
                        </a:rPr>
                        <a:t> </a:t>
                      </a:r>
                      <a:r>
                        <a:rPr sz="800" spc="-65" dirty="0">
                          <a:latin typeface="Arial Narrow"/>
                          <a:cs typeface="Arial Narrow"/>
                        </a:rPr>
                        <a:t>terminology</a:t>
                      </a:r>
                      <a:r>
                        <a:rPr sz="800" spc="5" dirty="0">
                          <a:latin typeface="Arial Narrow"/>
                          <a:cs typeface="Arial Narrow"/>
                        </a:rPr>
                        <a:t> </a:t>
                      </a:r>
                      <a:r>
                        <a:rPr sz="800" spc="-70" dirty="0">
                          <a:latin typeface="Arial Narrow"/>
                          <a:cs typeface="Arial Narrow"/>
                        </a:rPr>
                        <a:t>and</a:t>
                      </a:r>
                      <a:r>
                        <a:rPr sz="800" spc="5" dirty="0">
                          <a:latin typeface="Arial Narrow"/>
                          <a:cs typeface="Arial Narrow"/>
                        </a:rPr>
                        <a:t> </a:t>
                      </a:r>
                      <a:r>
                        <a:rPr sz="800" spc="-50" dirty="0">
                          <a:latin typeface="Arial Narrow"/>
                          <a:cs typeface="Arial Narrow"/>
                        </a:rPr>
                        <a:t>hospital,</a:t>
                      </a:r>
                      <a:r>
                        <a:rPr sz="800" spc="5" dirty="0">
                          <a:latin typeface="Arial Narrow"/>
                          <a:cs typeface="Arial Narrow"/>
                        </a:rPr>
                        <a:t> </a:t>
                      </a:r>
                      <a:r>
                        <a:rPr sz="800" spc="-40" dirty="0">
                          <a:latin typeface="Arial Narrow"/>
                          <a:cs typeface="Arial Narrow"/>
                        </a:rPr>
                        <a:t>clinic,</a:t>
                      </a:r>
                      <a:r>
                        <a:rPr sz="800" spc="5" dirty="0">
                          <a:latin typeface="Arial Narrow"/>
                          <a:cs typeface="Arial Narrow"/>
                        </a:rPr>
                        <a:t> </a:t>
                      </a:r>
                      <a:r>
                        <a:rPr sz="800" spc="-55" dirty="0">
                          <a:latin typeface="Arial Narrow"/>
                          <a:cs typeface="Arial Narrow"/>
                        </a:rPr>
                        <a:t>or</a:t>
                      </a:r>
                      <a:r>
                        <a:rPr sz="800" spc="5" dirty="0">
                          <a:latin typeface="Arial Narrow"/>
                          <a:cs typeface="Arial Narrow"/>
                        </a:rPr>
                        <a:t> </a:t>
                      </a:r>
                      <a:r>
                        <a:rPr sz="800" spc="-60" dirty="0">
                          <a:latin typeface="Arial Narrow"/>
                          <a:cs typeface="Arial Narrow"/>
                        </a:rPr>
                        <a:t>laboratory</a:t>
                      </a:r>
                      <a:r>
                        <a:rPr sz="800" spc="5" dirty="0">
                          <a:latin typeface="Arial Narrow"/>
                          <a:cs typeface="Arial Narrow"/>
                        </a:rPr>
                        <a:t> </a:t>
                      </a:r>
                      <a:r>
                        <a:rPr sz="800" spc="-70" dirty="0">
                          <a:latin typeface="Arial Narrow"/>
                          <a:cs typeface="Arial Narrow"/>
                        </a:rPr>
                        <a:t>procedures.</a:t>
                      </a:r>
                      <a:r>
                        <a:rPr sz="800" spc="5" dirty="0">
                          <a:latin typeface="Arial Narrow"/>
                          <a:cs typeface="Arial Narrow"/>
                        </a:rPr>
                        <a:t> </a:t>
                      </a:r>
                      <a:r>
                        <a:rPr sz="800" spc="-65" dirty="0">
                          <a:latin typeface="Arial Narrow"/>
                          <a:cs typeface="Arial Narrow"/>
                        </a:rPr>
                        <a:t>Duties</a:t>
                      </a:r>
                      <a:r>
                        <a:rPr sz="800" spc="5" dirty="0">
                          <a:latin typeface="Arial Narrow"/>
                          <a:cs typeface="Arial Narrow"/>
                        </a:rPr>
                        <a:t> </a:t>
                      </a:r>
                      <a:r>
                        <a:rPr sz="800" spc="-100" dirty="0">
                          <a:latin typeface="Arial Narrow"/>
                          <a:cs typeface="Arial Narrow"/>
                        </a:rPr>
                        <a:t>may</a:t>
                      </a:r>
                      <a:r>
                        <a:rPr sz="800" spc="5" dirty="0">
                          <a:latin typeface="Arial Narrow"/>
                          <a:cs typeface="Arial Narrow"/>
                        </a:rPr>
                        <a:t> </a:t>
                      </a:r>
                      <a:r>
                        <a:rPr sz="800" spc="-60" dirty="0">
                          <a:latin typeface="Arial Narrow"/>
                          <a:cs typeface="Arial Narrow"/>
                        </a:rPr>
                        <a:t>include</a:t>
                      </a:r>
                      <a:r>
                        <a:rPr sz="800" spc="5" dirty="0">
                          <a:latin typeface="Arial Narrow"/>
                          <a:cs typeface="Arial Narrow"/>
                        </a:rPr>
                        <a:t> </a:t>
                      </a:r>
                      <a:r>
                        <a:rPr sz="800" spc="-70" dirty="0">
                          <a:latin typeface="Arial Narrow"/>
                          <a:cs typeface="Arial Narrow"/>
                        </a:rPr>
                        <a:t>scheduling</a:t>
                      </a:r>
                      <a:r>
                        <a:rPr sz="800" spc="5" dirty="0">
                          <a:latin typeface="Arial Narrow"/>
                          <a:cs typeface="Arial Narrow"/>
                        </a:rPr>
                        <a:t> </a:t>
                      </a:r>
                      <a:r>
                        <a:rPr sz="800" spc="-60" dirty="0">
                          <a:latin typeface="Arial Narrow"/>
                          <a:cs typeface="Arial Narrow"/>
                        </a:rPr>
                        <a:t>appointments,</a:t>
                      </a:r>
                      <a:r>
                        <a:rPr sz="800" spc="5" dirty="0">
                          <a:latin typeface="Arial Narrow"/>
                          <a:cs typeface="Arial Narrow"/>
                        </a:rPr>
                        <a:t> </a:t>
                      </a:r>
                      <a:r>
                        <a:rPr sz="800" spc="-40" dirty="0">
                          <a:latin typeface="Arial Narrow"/>
                          <a:cs typeface="Arial Narrow"/>
                        </a:rPr>
                        <a:t>billing</a:t>
                      </a:r>
                      <a:r>
                        <a:rPr sz="800" spc="5" dirty="0">
                          <a:latin typeface="Arial Narrow"/>
                          <a:cs typeface="Arial Narrow"/>
                        </a:rPr>
                        <a:t> </a:t>
                      </a:r>
                      <a:r>
                        <a:rPr sz="800" spc="-50" dirty="0">
                          <a:latin typeface="Arial Narrow"/>
                          <a:cs typeface="Arial Narrow"/>
                        </a:rPr>
                        <a:t>patients,</a:t>
                      </a:r>
                      <a:r>
                        <a:rPr sz="800" spc="5" dirty="0">
                          <a:latin typeface="Arial Narrow"/>
                          <a:cs typeface="Arial Narrow"/>
                        </a:rPr>
                        <a:t> </a:t>
                      </a:r>
                      <a:r>
                        <a:rPr sz="800" spc="-70" dirty="0">
                          <a:latin typeface="Arial Narrow"/>
                          <a:cs typeface="Arial Narrow"/>
                        </a:rPr>
                        <a:t>and</a:t>
                      </a:r>
                      <a:r>
                        <a:rPr sz="800" spc="5" dirty="0">
                          <a:latin typeface="Arial Narrow"/>
                          <a:cs typeface="Arial Narrow"/>
                        </a:rPr>
                        <a:t> </a:t>
                      </a:r>
                      <a:r>
                        <a:rPr sz="800" spc="-60" dirty="0">
                          <a:latin typeface="Arial Narrow"/>
                          <a:cs typeface="Arial Narrow"/>
                        </a:rPr>
                        <a:t>compiling</a:t>
                      </a:r>
                      <a:r>
                        <a:rPr sz="800" spc="5" dirty="0">
                          <a:latin typeface="Arial Narrow"/>
                          <a:cs typeface="Arial Narrow"/>
                        </a:rPr>
                        <a:t> </a:t>
                      </a:r>
                      <a:r>
                        <a:rPr sz="800" spc="-70" dirty="0">
                          <a:latin typeface="Arial Narrow"/>
                          <a:cs typeface="Arial Narrow"/>
                        </a:rPr>
                        <a:t>and</a:t>
                      </a:r>
                      <a:r>
                        <a:rPr sz="800" spc="5" dirty="0">
                          <a:latin typeface="Arial Narrow"/>
                          <a:cs typeface="Arial Narrow"/>
                        </a:rPr>
                        <a:t> </a:t>
                      </a:r>
                      <a:r>
                        <a:rPr sz="800" spc="-65" dirty="0">
                          <a:latin typeface="Arial Narrow"/>
                          <a:cs typeface="Arial Narrow"/>
                        </a:rPr>
                        <a:t>recording</a:t>
                      </a:r>
                      <a:r>
                        <a:rPr sz="800" spc="5" dirty="0">
                          <a:latin typeface="Arial Narrow"/>
                          <a:cs typeface="Arial Narrow"/>
                        </a:rPr>
                        <a:t> </a:t>
                      </a:r>
                      <a:r>
                        <a:rPr sz="800" spc="-60" dirty="0">
                          <a:latin typeface="Arial Narrow"/>
                          <a:cs typeface="Arial Narrow"/>
                        </a:rPr>
                        <a:t>medical</a:t>
                      </a:r>
                      <a:r>
                        <a:rPr sz="800" spc="5" dirty="0">
                          <a:latin typeface="Arial Narrow"/>
                          <a:cs typeface="Arial Narrow"/>
                        </a:rPr>
                        <a:t> </a:t>
                      </a:r>
                      <a:r>
                        <a:rPr sz="800" spc="-50" dirty="0">
                          <a:latin typeface="Arial Narrow"/>
                          <a:cs typeface="Arial Narrow"/>
                        </a:rPr>
                        <a:t>charts,</a:t>
                      </a:r>
                      <a:r>
                        <a:rPr sz="800" spc="5" dirty="0">
                          <a:latin typeface="Arial Narrow"/>
                          <a:cs typeface="Arial Narrow"/>
                        </a:rPr>
                        <a:t> </a:t>
                      </a:r>
                      <a:r>
                        <a:rPr sz="800" spc="-55" dirty="0">
                          <a:latin typeface="Arial Narrow"/>
                          <a:cs typeface="Arial Narrow"/>
                        </a:rPr>
                        <a:t>reports,</a:t>
                      </a:r>
                      <a:r>
                        <a:rPr sz="800" spc="5" dirty="0">
                          <a:latin typeface="Arial Narrow"/>
                          <a:cs typeface="Arial Narrow"/>
                        </a:rPr>
                        <a:t> </a:t>
                      </a:r>
                      <a:r>
                        <a:rPr sz="800" spc="-70" dirty="0">
                          <a:latin typeface="Arial Narrow"/>
                          <a:cs typeface="Arial Narrow"/>
                        </a:rPr>
                        <a:t>and</a:t>
                      </a:r>
                      <a:r>
                        <a:rPr sz="800" spc="5" dirty="0">
                          <a:latin typeface="Arial Narrow"/>
                          <a:cs typeface="Arial Narrow"/>
                        </a:rPr>
                        <a:t> </a:t>
                      </a:r>
                      <a:r>
                        <a:rPr sz="800" spc="-10" dirty="0">
                          <a:latin typeface="Arial Narrow"/>
                          <a:cs typeface="Arial Narrow"/>
                        </a:rPr>
                        <a:t>correspondence.</a:t>
                      </a:r>
                      <a:endParaRPr sz="800">
                        <a:latin typeface="Arial Narrow"/>
                        <a:cs typeface="Arial Narrow"/>
                      </a:endParaRPr>
                    </a:p>
                  </a:txBody>
                  <a:tcPr marL="0" marR="0" marT="50426" marB="0">
                    <a:lnT w="12700">
                      <a:solidFill>
                        <a:srgbClr val="FFFFFF"/>
                      </a:solidFill>
                      <a:prstDash val="solid"/>
                    </a:lnT>
                    <a:lnB w="12700">
                      <a:solidFill>
                        <a:srgbClr val="FFFFFF"/>
                      </a:solidFill>
                      <a:prstDash val="solid"/>
                    </a:lnB>
                    <a:solidFill>
                      <a:srgbClr val="DADCBB"/>
                    </a:solidFill>
                  </a:tcPr>
                </a:tc>
                <a:extLst>
                  <a:ext uri="{0D108BD9-81ED-4DB2-BD59-A6C34878D82A}">
                    <a16:rowId xmlns:a16="http://schemas.microsoft.com/office/drawing/2014/main" val="10003"/>
                  </a:ext>
                </a:extLst>
              </a:tr>
              <a:tr h="375956">
                <a:tc>
                  <a:txBody>
                    <a:bodyPr/>
                    <a:lstStyle/>
                    <a:p>
                      <a:pPr marL="50800" marR="158750" algn="just">
                        <a:lnSpc>
                          <a:spcPts val="950"/>
                        </a:lnSpc>
                        <a:spcBef>
                          <a:spcPts val="275"/>
                        </a:spcBef>
                      </a:pPr>
                      <a:r>
                        <a:rPr sz="800" b="1" spc="-60" dirty="0">
                          <a:solidFill>
                            <a:srgbClr val="231F20"/>
                          </a:solidFill>
                          <a:latin typeface="Arial Narrow"/>
                          <a:cs typeface="Arial Narrow"/>
                        </a:rPr>
                        <a:t>Certified</a:t>
                      </a:r>
                      <a:r>
                        <a:rPr sz="800" b="1" spc="-25" dirty="0">
                          <a:solidFill>
                            <a:srgbClr val="231F20"/>
                          </a:solidFill>
                          <a:latin typeface="Arial Narrow"/>
                          <a:cs typeface="Arial Narrow"/>
                        </a:rPr>
                        <a:t> </a:t>
                      </a:r>
                      <a:r>
                        <a:rPr sz="800" b="1" spc="-65" dirty="0">
                          <a:solidFill>
                            <a:srgbClr val="231F20"/>
                          </a:solidFill>
                          <a:latin typeface="Arial Narrow"/>
                          <a:cs typeface="Arial Narrow"/>
                        </a:rPr>
                        <a:t>Medical</a:t>
                      </a:r>
                      <a:r>
                        <a:rPr sz="800" b="1" spc="-70" dirty="0">
                          <a:solidFill>
                            <a:srgbClr val="231F20"/>
                          </a:solidFill>
                          <a:latin typeface="Arial Narrow"/>
                          <a:cs typeface="Arial Narrow"/>
                        </a:rPr>
                        <a:t> </a:t>
                      </a:r>
                      <a:r>
                        <a:rPr sz="800" b="1" spc="-55" dirty="0">
                          <a:solidFill>
                            <a:srgbClr val="231F20"/>
                          </a:solidFill>
                          <a:latin typeface="Arial Narrow"/>
                          <a:cs typeface="Arial Narrow"/>
                        </a:rPr>
                        <a:t>Assistant/Medical</a:t>
                      </a:r>
                      <a:r>
                        <a:rPr sz="800" b="1" spc="-70" dirty="0">
                          <a:solidFill>
                            <a:srgbClr val="231F20"/>
                          </a:solidFill>
                          <a:latin typeface="Arial Narrow"/>
                          <a:cs typeface="Arial Narrow"/>
                        </a:rPr>
                        <a:t> </a:t>
                      </a:r>
                      <a:r>
                        <a:rPr sz="800" b="1" spc="-75" dirty="0">
                          <a:solidFill>
                            <a:srgbClr val="231F20"/>
                          </a:solidFill>
                          <a:latin typeface="Arial Narrow"/>
                          <a:cs typeface="Arial Narrow"/>
                        </a:rPr>
                        <a:t>Assistant</a:t>
                      </a:r>
                      <a:r>
                        <a:rPr sz="800" b="1" spc="-25" dirty="0">
                          <a:solidFill>
                            <a:srgbClr val="231F20"/>
                          </a:solidFill>
                          <a:latin typeface="Arial Narrow"/>
                          <a:cs typeface="Arial Narrow"/>
                        </a:rPr>
                        <a:t> </a:t>
                      </a:r>
                      <a:r>
                        <a:rPr sz="800" b="1" spc="-35" dirty="0">
                          <a:solidFill>
                            <a:srgbClr val="231F20"/>
                          </a:solidFill>
                          <a:latin typeface="Arial Narrow"/>
                          <a:cs typeface="Arial Narrow"/>
                        </a:rPr>
                        <a:t>(31-9092)</a:t>
                      </a:r>
                      <a:r>
                        <a:rPr sz="800" b="1" spc="-15" dirty="0">
                          <a:solidFill>
                            <a:srgbClr val="231F20"/>
                          </a:solidFill>
                          <a:latin typeface="Arial Narrow"/>
                          <a:cs typeface="Arial Narrow"/>
                        </a:rPr>
                        <a:t> </a:t>
                      </a:r>
                      <a:r>
                        <a:rPr sz="800" i="1" spc="-400" dirty="0">
                          <a:latin typeface="Gill Sans MT"/>
                          <a:cs typeface="Gill Sans MT"/>
                        </a:rPr>
                        <a:t>—</a:t>
                      </a:r>
                      <a:r>
                        <a:rPr sz="800" i="1" spc="-60" dirty="0">
                          <a:latin typeface="Gill Sans MT"/>
                          <a:cs typeface="Gill Sans MT"/>
                        </a:rPr>
                        <a:t> Certified </a:t>
                      </a:r>
                      <a:r>
                        <a:rPr sz="800" i="1" spc="-75" dirty="0">
                          <a:latin typeface="Gill Sans MT"/>
                          <a:cs typeface="Gill Sans MT"/>
                        </a:rPr>
                        <a:t>Medical</a:t>
                      </a:r>
                      <a:r>
                        <a:rPr sz="800" i="1" spc="-105" dirty="0">
                          <a:latin typeface="Gill Sans MT"/>
                          <a:cs typeface="Gill Sans MT"/>
                        </a:rPr>
                        <a:t> </a:t>
                      </a:r>
                      <a:r>
                        <a:rPr sz="800" i="1" spc="-45" dirty="0">
                          <a:latin typeface="Gill Sans MT"/>
                          <a:cs typeface="Gill Sans MT"/>
                        </a:rPr>
                        <a:t>Assistant</a:t>
                      </a:r>
                      <a:r>
                        <a:rPr sz="800" i="1" spc="-60" dirty="0">
                          <a:latin typeface="Gill Sans MT"/>
                          <a:cs typeface="Gill Sans MT"/>
                        </a:rPr>
                        <a:t> </a:t>
                      </a:r>
                      <a:r>
                        <a:rPr sz="800" i="1" spc="-80" dirty="0">
                          <a:latin typeface="Gill Sans MT"/>
                          <a:cs typeface="Gill Sans MT"/>
                        </a:rPr>
                        <a:t>(CMA),</a:t>
                      </a:r>
                      <a:r>
                        <a:rPr sz="800" i="1" spc="-105" dirty="0">
                          <a:latin typeface="Gill Sans MT"/>
                          <a:cs typeface="Gill Sans MT"/>
                        </a:rPr>
                        <a:t> </a:t>
                      </a:r>
                      <a:r>
                        <a:rPr sz="800" i="1" spc="-70" dirty="0">
                          <a:latin typeface="Gill Sans MT"/>
                          <a:cs typeface="Gill Sans MT"/>
                        </a:rPr>
                        <a:t>Chiropractor</a:t>
                      </a:r>
                      <a:r>
                        <a:rPr sz="800" i="1" spc="-105" dirty="0">
                          <a:latin typeface="Gill Sans MT"/>
                          <a:cs typeface="Gill Sans MT"/>
                        </a:rPr>
                        <a:t> </a:t>
                      </a:r>
                      <a:r>
                        <a:rPr sz="800" i="1" spc="-40" dirty="0">
                          <a:latin typeface="Gill Sans MT"/>
                          <a:cs typeface="Gill Sans MT"/>
                        </a:rPr>
                        <a:t>Assistant,</a:t>
                      </a:r>
                      <a:r>
                        <a:rPr sz="800" i="1" spc="-105" dirty="0">
                          <a:latin typeface="Gill Sans MT"/>
                          <a:cs typeface="Gill Sans MT"/>
                        </a:rPr>
                        <a:t> </a:t>
                      </a:r>
                      <a:r>
                        <a:rPr sz="800" i="1" spc="-50" dirty="0">
                          <a:latin typeface="Gill Sans MT"/>
                          <a:cs typeface="Gill Sans MT"/>
                        </a:rPr>
                        <a:t>Clinical</a:t>
                      </a:r>
                      <a:r>
                        <a:rPr sz="800" i="1" spc="-60" dirty="0">
                          <a:latin typeface="Gill Sans MT"/>
                          <a:cs typeface="Gill Sans MT"/>
                        </a:rPr>
                        <a:t> </a:t>
                      </a:r>
                      <a:r>
                        <a:rPr sz="800" i="1" spc="-75" dirty="0">
                          <a:latin typeface="Gill Sans MT"/>
                          <a:cs typeface="Gill Sans MT"/>
                        </a:rPr>
                        <a:t>Medical</a:t>
                      </a:r>
                      <a:r>
                        <a:rPr sz="800" i="1" spc="-105" dirty="0">
                          <a:latin typeface="Gill Sans MT"/>
                          <a:cs typeface="Gill Sans MT"/>
                        </a:rPr>
                        <a:t> </a:t>
                      </a:r>
                      <a:r>
                        <a:rPr sz="800" i="1" spc="-40" dirty="0">
                          <a:latin typeface="Gill Sans MT"/>
                          <a:cs typeface="Gill Sans MT"/>
                        </a:rPr>
                        <a:t>Assistant,</a:t>
                      </a:r>
                      <a:r>
                        <a:rPr sz="800" i="1" spc="-105" dirty="0">
                          <a:latin typeface="Gill Sans MT"/>
                          <a:cs typeface="Gill Sans MT"/>
                        </a:rPr>
                        <a:t> </a:t>
                      </a:r>
                      <a:r>
                        <a:rPr sz="800" i="1" spc="-65" dirty="0">
                          <a:latin typeface="Gill Sans MT"/>
                          <a:cs typeface="Gill Sans MT"/>
                        </a:rPr>
                        <a:t>Doctor’s</a:t>
                      </a:r>
                      <a:r>
                        <a:rPr sz="800" i="1" spc="-105" dirty="0">
                          <a:latin typeface="Gill Sans MT"/>
                          <a:cs typeface="Gill Sans MT"/>
                        </a:rPr>
                        <a:t> </a:t>
                      </a:r>
                      <a:r>
                        <a:rPr sz="800" i="1" spc="-40" dirty="0">
                          <a:latin typeface="Gill Sans MT"/>
                          <a:cs typeface="Gill Sans MT"/>
                        </a:rPr>
                        <a:t>Assistant,</a:t>
                      </a:r>
                      <a:r>
                        <a:rPr sz="800" i="1" spc="-105" dirty="0">
                          <a:latin typeface="Gill Sans MT"/>
                          <a:cs typeface="Gill Sans MT"/>
                        </a:rPr>
                        <a:t> </a:t>
                      </a:r>
                      <a:r>
                        <a:rPr sz="800" i="1" spc="-85" dirty="0">
                          <a:latin typeface="Gill Sans MT"/>
                          <a:cs typeface="Gill Sans MT"/>
                        </a:rPr>
                        <a:t>Health</a:t>
                      </a:r>
                      <a:r>
                        <a:rPr sz="800" i="1" spc="-105" dirty="0">
                          <a:latin typeface="Gill Sans MT"/>
                          <a:cs typeface="Gill Sans MT"/>
                        </a:rPr>
                        <a:t> </a:t>
                      </a:r>
                      <a:r>
                        <a:rPr sz="800" i="1" spc="-40" dirty="0">
                          <a:latin typeface="Gill Sans MT"/>
                          <a:cs typeface="Gill Sans MT"/>
                        </a:rPr>
                        <a:t>Assistant,</a:t>
                      </a:r>
                      <a:r>
                        <a:rPr sz="800" i="1" spc="-105" dirty="0">
                          <a:latin typeface="Gill Sans MT"/>
                          <a:cs typeface="Gill Sans MT"/>
                        </a:rPr>
                        <a:t> </a:t>
                      </a:r>
                      <a:r>
                        <a:rPr sz="800" i="1" spc="-75" dirty="0">
                          <a:latin typeface="Gill Sans MT"/>
                          <a:cs typeface="Gill Sans MT"/>
                        </a:rPr>
                        <a:t>Ophthalmic</a:t>
                      </a:r>
                      <a:r>
                        <a:rPr sz="800" i="1" spc="-105" dirty="0">
                          <a:latin typeface="Gill Sans MT"/>
                          <a:cs typeface="Gill Sans MT"/>
                        </a:rPr>
                        <a:t> </a:t>
                      </a:r>
                      <a:r>
                        <a:rPr sz="800" i="1" spc="-40" dirty="0">
                          <a:latin typeface="Gill Sans MT"/>
                          <a:cs typeface="Gill Sans MT"/>
                        </a:rPr>
                        <a:t>Assistant,</a:t>
                      </a:r>
                      <a:r>
                        <a:rPr sz="800" i="1" spc="-105" dirty="0">
                          <a:latin typeface="Gill Sans MT"/>
                          <a:cs typeface="Gill Sans MT"/>
                        </a:rPr>
                        <a:t> </a:t>
                      </a:r>
                      <a:r>
                        <a:rPr sz="800" i="1" spc="-65" dirty="0">
                          <a:latin typeface="Gill Sans MT"/>
                          <a:cs typeface="Gill Sans MT"/>
                        </a:rPr>
                        <a:t>Ophthalmological</a:t>
                      </a:r>
                      <a:r>
                        <a:rPr sz="800" i="1" spc="-105" dirty="0">
                          <a:latin typeface="Gill Sans MT"/>
                          <a:cs typeface="Gill Sans MT"/>
                        </a:rPr>
                        <a:t> </a:t>
                      </a:r>
                      <a:r>
                        <a:rPr sz="800" i="1" spc="-40" dirty="0">
                          <a:latin typeface="Gill Sans MT"/>
                          <a:cs typeface="Gill Sans MT"/>
                        </a:rPr>
                        <a:t>Assistant,</a:t>
                      </a:r>
                      <a:r>
                        <a:rPr sz="800" i="1" spc="-105" dirty="0">
                          <a:latin typeface="Gill Sans MT"/>
                          <a:cs typeface="Gill Sans MT"/>
                        </a:rPr>
                        <a:t> </a:t>
                      </a:r>
                      <a:r>
                        <a:rPr sz="800" i="1" spc="-75" dirty="0">
                          <a:latin typeface="Gill Sans MT"/>
                          <a:cs typeface="Gill Sans MT"/>
                        </a:rPr>
                        <a:t>Optometric</a:t>
                      </a:r>
                      <a:r>
                        <a:rPr sz="800" i="1" spc="-105" dirty="0">
                          <a:latin typeface="Gill Sans MT"/>
                          <a:cs typeface="Gill Sans MT"/>
                        </a:rPr>
                        <a:t> </a:t>
                      </a:r>
                      <a:r>
                        <a:rPr sz="800" i="1" spc="-40" dirty="0">
                          <a:latin typeface="Gill Sans MT"/>
                          <a:cs typeface="Gill Sans MT"/>
                        </a:rPr>
                        <a:t>Assistant,</a:t>
                      </a:r>
                      <a:r>
                        <a:rPr sz="800" i="1" spc="-35" dirty="0">
                          <a:latin typeface="Gill Sans MT"/>
                          <a:cs typeface="Gill Sans MT"/>
                        </a:rPr>
                        <a:t> </a:t>
                      </a:r>
                      <a:r>
                        <a:rPr sz="800" i="1" spc="-70" dirty="0">
                          <a:latin typeface="Gill Sans MT"/>
                          <a:cs typeface="Gill Sans MT"/>
                        </a:rPr>
                        <a:t>Outpatient</a:t>
                      </a:r>
                      <a:r>
                        <a:rPr sz="800" i="1" spc="-60" dirty="0">
                          <a:latin typeface="Gill Sans MT"/>
                          <a:cs typeface="Gill Sans MT"/>
                        </a:rPr>
                        <a:t> </a:t>
                      </a:r>
                      <a:r>
                        <a:rPr sz="800" i="1" spc="-70" dirty="0">
                          <a:latin typeface="Gill Sans MT"/>
                          <a:cs typeface="Gill Sans MT"/>
                        </a:rPr>
                        <a:t>Surgery</a:t>
                      </a:r>
                      <a:r>
                        <a:rPr sz="800" i="1" spc="-105" dirty="0">
                          <a:latin typeface="Gill Sans MT"/>
                          <a:cs typeface="Gill Sans MT"/>
                        </a:rPr>
                        <a:t> </a:t>
                      </a:r>
                      <a:r>
                        <a:rPr sz="800" i="1" spc="-40" dirty="0">
                          <a:latin typeface="Gill Sans MT"/>
                          <a:cs typeface="Gill Sans MT"/>
                        </a:rPr>
                        <a:t>Assistant,</a:t>
                      </a:r>
                      <a:r>
                        <a:rPr sz="800" i="1" spc="-105" dirty="0">
                          <a:latin typeface="Gill Sans MT"/>
                          <a:cs typeface="Gill Sans MT"/>
                        </a:rPr>
                        <a:t> </a:t>
                      </a:r>
                      <a:r>
                        <a:rPr sz="800" i="1" spc="-60" dirty="0">
                          <a:latin typeface="Gill Sans MT"/>
                          <a:cs typeface="Gill Sans MT"/>
                        </a:rPr>
                        <a:t>Registered </a:t>
                      </a:r>
                      <a:r>
                        <a:rPr sz="800" i="1" spc="-75" dirty="0">
                          <a:latin typeface="Gill Sans MT"/>
                          <a:cs typeface="Gill Sans MT"/>
                        </a:rPr>
                        <a:t>Medical</a:t>
                      </a:r>
                      <a:r>
                        <a:rPr sz="800" i="1" spc="-105" dirty="0">
                          <a:latin typeface="Gill Sans MT"/>
                          <a:cs typeface="Gill Sans MT"/>
                        </a:rPr>
                        <a:t> </a:t>
                      </a:r>
                      <a:r>
                        <a:rPr sz="800" i="1" spc="-45" dirty="0">
                          <a:latin typeface="Gill Sans MT"/>
                          <a:cs typeface="Gill Sans MT"/>
                        </a:rPr>
                        <a:t>Assistant</a:t>
                      </a:r>
                      <a:r>
                        <a:rPr sz="800" i="1" spc="-60" dirty="0">
                          <a:latin typeface="Gill Sans MT"/>
                          <a:cs typeface="Gill Sans MT"/>
                        </a:rPr>
                        <a:t> </a:t>
                      </a:r>
                      <a:r>
                        <a:rPr sz="800" i="1" spc="-90" dirty="0">
                          <a:latin typeface="Gill Sans MT"/>
                          <a:cs typeface="Gill Sans MT"/>
                        </a:rPr>
                        <a:t>(RMA)</a:t>
                      </a:r>
                      <a:r>
                        <a:rPr sz="800" i="1" spc="-60" dirty="0">
                          <a:latin typeface="Gill Sans MT"/>
                          <a:cs typeface="Gill Sans MT"/>
                        </a:rPr>
                        <a:t> </a:t>
                      </a:r>
                      <a:r>
                        <a:rPr sz="800" i="1" spc="-400" dirty="0">
                          <a:latin typeface="Gill Sans MT"/>
                          <a:cs typeface="Gill Sans MT"/>
                        </a:rPr>
                        <a:t>—</a:t>
                      </a:r>
                      <a:r>
                        <a:rPr sz="800" i="1" spc="-80" dirty="0">
                          <a:latin typeface="Gill Sans MT"/>
                          <a:cs typeface="Gill Sans MT"/>
                        </a:rPr>
                        <a:t> </a:t>
                      </a:r>
                      <a:r>
                        <a:rPr sz="800" spc="-65" dirty="0">
                          <a:latin typeface="Arial Narrow"/>
                          <a:cs typeface="Arial Narrow"/>
                        </a:rPr>
                        <a:t>Perform</a:t>
                      </a:r>
                      <a:r>
                        <a:rPr sz="800" spc="-35" dirty="0">
                          <a:latin typeface="Arial Narrow"/>
                          <a:cs typeface="Arial Narrow"/>
                        </a:rPr>
                        <a:t> </a:t>
                      </a:r>
                      <a:r>
                        <a:rPr sz="800" spc="-50" dirty="0">
                          <a:latin typeface="Arial Narrow"/>
                          <a:cs typeface="Arial Narrow"/>
                        </a:rPr>
                        <a:t>administrative</a:t>
                      </a:r>
                      <a:r>
                        <a:rPr sz="800" spc="-35" dirty="0">
                          <a:latin typeface="Arial Narrow"/>
                          <a:cs typeface="Arial Narrow"/>
                        </a:rPr>
                        <a:t> </a:t>
                      </a:r>
                      <a:r>
                        <a:rPr sz="800" spc="-65" dirty="0">
                          <a:latin typeface="Arial Narrow"/>
                          <a:cs typeface="Arial Narrow"/>
                        </a:rPr>
                        <a:t>and</a:t>
                      </a:r>
                      <a:r>
                        <a:rPr sz="800" spc="-35" dirty="0">
                          <a:latin typeface="Arial Narrow"/>
                          <a:cs typeface="Arial Narrow"/>
                        </a:rPr>
                        <a:t> </a:t>
                      </a:r>
                      <a:r>
                        <a:rPr sz="800" spc="-40" dirty="0">
                          <a:latin typeface="Arial Narrow"/>
                          <a:cs typeface="Arial Narrow"/>
                        </a:rPr>
                        <a:t>certain</a:t>
                      </a:r>
                      <a:r>
                        <a:rPr sz="800" spc="-35" dirty="0">
                          <a:latin typeface="Arial Narrow"/>
                          <a:cs typeface="Arial Narrow"/>
                        </a:rPr>
                        <a:t> clinical </a:t>
                      </a:r>
                      <a:r>
                        <a:rPr sz="800" spc="-45" dirty="0">
                          <a:latin typeface="Arial Narrow"/>
                          <a:cs typeface="Arial Narrow"/>
                        </a:rPr>
                        <a:t>duties</a:t>
                      </a:r>
                      <a:r>
                        <a:rPr sz="800" spc="-35" dirty="0">
                          <a:latin typeface="Arial Narrow"/>
                          <a:cs typeface="Arial Narrow"/>
                        </a:rPr>
                        <a:t> </a:t>
                      </a:r>
                      <a:r>
                        <a:rPr sz="800" spc="-65" dirty="0">
                          <a:latin typeface="Arial Narrow"/>
                          <a:cs typeface="Arial Narrow"/>
                        </a:rPr>
                        <a:t>under</a:t>
                      </a:r>
                      <a:r>
                        <a:rPr sz="800" spc="-35" dirty="0">
                          <a:latin typeface="Arial Narrow"/>
                          <a:cs typeface="Arial Narrow"/>
                        </a:rPr>
                        <a:t> </a:t>
                      </a:r>
                      <a:r>
                        <a:rPr sz="800" spc="-45" dirty="0">
                          <a:latin typeface="Arial Narrow"/>
                          <a:cs typeface="Arial Narrow"/>
                        </a:rPr>
                        <a:t>the</a:t>
                      </a:r>
                      <a:r>
                        <a:rPr sz="800" spc="-35" dirty="0">
                          <a:latin typeface="Arial Narrow"/>
                          <a:cs typeface="Arial Narrow"/>
                        </a:rPr>
                        <a:t> </a:t>
                      </a:r>
                      <a:r>
                        <a:rPr sz="800" spc="-40" dirty="0">
                          <a:latin typeface="Arial Narrow"/>
                          <a:cs typeface="Arial Narrow"/>
                        </a:rPr>
                        <a:t>direction</a:t>
                      </a:r>
                      <a:r>
                        <a:rPr sz="800" spc="-35" dirty="0">
                          <a:latin typeface="Arial Narrow"/>
                          <a:cs typeface="Arial Narrow"/>
                        </a:rPr>
                        <a:t> </a:t>
                      </a:r>
                      <a:r>
                        <a:rPr sz="800" spc="-45" dirty="0">
                          <a:latin typeface="Arial Narrow"/>
                          <a:cs typeface="Arial Narrow"/>
                        </a:rPr>
                        <a:t>of</a:t>
                      </a:r>
                      <a:r>
                        <a:rPr sz="800" spc="-35" dirty="0">
                          <a:latin typeface="Arial Narrow"/>
                          <a:cs typeface="Arial Narrow"/>
                        </a:rPr>
                        <a:t> </a:t>
                      </a:r>
                      <a:r>
                        <a:rPr sz="800" spc="-65" dirty="0">
                          <a:latin typeface="Arial Narrow"/>
                          <a:cs typeface="Arial Narrow"/>
                        </a:rPr>
                        <a:t>a</a:t>
                      </a:r>
                      <a:r>
                        <a:rPr sz="800" spc="-35" dirty="0">
                          <a:latin typeface="Arial Narrow"/>
                          <a:cs typeface="Arial Narrow"/>
                        </a:rPr>
                        <a:t> </a:t>
                      </a:r>
                      <a:r>
                        <a:rPr sz="800" spc="-55" dirty="0">
                          <a:latin typeface="Arial Narrow"/>
                          <a:cs typeface="Arial Narrow"/>
                        </a:rPr>
                        <a:t>physician.</a:t>
                      </a:r>
                      <a:r>
                        <a:rPr sz="800" spc="-35" dirty="0">
                          <a:latin typeface="Arial Narrow"/>
                          <a:cs typeface="Arial Narrow"/>
                        </a:rPr>
                        <a:t> </a:t>
                      </a:r>
                      <a:r>
                        <a:rPr sz="800" spc="-55" dirty="0">
                          <a:latin typeface="Arial Narrow"/>
                          <a:cs typeface="Arial Narrow"/>
                        </a:rPr>
                        <a:t>Administrative</a:t>
                      </a:r>
                      <a:r>
                        <a:rPr sz="800" spc="-35" dirty="0">
                          <a:latin typeface="Arial Narrow"/>
                          <a:cs typeface="Arial Narrow"/>
                        </a:rPr>
                        <a:t> </a:t>
                      </a:r>
                      <a:r>
                        <a:rPr sz="800" spc="-45" dirty="0">
                          <a:latin typeface="Arial Narrow"/>
                          <a:cs typeface="Arial Narrow"/>
                        </a:rPr>
                        <a:t>duties</a:t>
                      </a:r>
                      <a:r>
                        <a:rPr sz="800" spc="-35" dirty="0">
                          <a:latin typeface="Arial Narrow"/>
                          <a:cs typeface="Arial Narrow"/>
                        </a:rPr>
                        <a:t> </a:t>
                      </a:r>
                      <a:r>
                        <a:rPr sz="800" spc="-95" dirty="0">
                          <a:latin typeface="Arial Narrow"/>
                          <a:cs typeface="Arial Narrow"/>
                        </a:rPr>
                        <a:t>may</a:t>
                      </a:r>
                      <a:r>
                        <a:rPr sz="800" spc="-35" dirty="0">
                          <a:latin typeface="Arial Narrow"/>
                          <a:cs typeface="Arial Narrow"/>
                        </a:rPr>
                        <a:t> </a:t>
                      </a:r>
                      <a:r>
                        <a:rPr sz="800" spc="-50" dirty="0">
                          <a:latin typeface="Arial Narrow"/>
                          <a:cs typeface="Arial Narrow"/>
                        </a:rPr>
                        <a:t>include</a:t>
                      </a:r>
                      <a:r>
                        <a:rPr sz="800" spc="-35" dirty="0">
                          <a:latin typeface="Arial Narrow"/>
                          <a:cs typeface="Arial Narrow"/>
                        </a:rPr>
                        <a:t> </a:t>
                      </a:r>
                      <a:r>
                        <a:rPr sz="800" spc="-60" dirty="0">
                          <a:latin typeface="Arial Narrow"/>
                          <a:cs typeface="Arial Narrow"/>
                        </a:rPr>
                        <a:t>scheduling</a:t>
                      </a:r>
                      <a:r>
                        <a:rPr sz="800" spc="-35" dirty="0">
                          <a:latin typeface="Arial Narrow"/>
                          <a:cs typeface="Arial Narrow"/>
                        </a:rPr>
                        <a:t> </a:t>
                      </a:r>
                      <a:r>
                        <a:rPr sz="800" spc="-50" dirty="0">
                          <a:latin typeface="Arial Narrow"/>
                          <a:cs typeface="Arial Narrow"/>
                        </a:rPr>
                        <a:t>appointments,</a:t>
                      </a:r>
                      <a:r>
                        <a:rPr sz="800" spc="-35" dirty="0">
                          <a:latin typeface="Arial Narrow"/>
                          <a:cs typeface="Arial Narrow"/>
                        </a:rPr>
                        <a:t> </a:t>
                      </a:r>
                      <a:r>
                        <a:rPr sz="800" spc="-45" dirty="0">
                          <a:latin typeface="Arial Narrow"/>
                          <a:cs typeface="Arial Narrow"/>
                        </a:rPr>
                        <a:t>maintaining</a:t>
                      </a:r>
                      <a:r>
                        <a:rPr sz="800" spc="-35" dirty="0">
                          <a:latin typeface="Arial Narrow"/>
                          <a:cs typeface="Arial Narrow"/>
                        </a:rPr>
                        <a:t> </a:t>
                      </a:r>
                      <a:r>
                        <a:rPr sz="800" spc="-50" dirty="0">
                          <a:latin typeface="Arial Narrow"/>
                          <a:cs typeface="Arial Narrow"/>
                        </a:rPr>
                        <a:t>medical</a:t>
                      </a:r>
                      <a:r>
                        <a:rPr sz="800" spc="-35" dirty="0">
                          <a:latin typeface="Arial Narrow"/>
                          <a:cs typeface="Arial Narrow"/>
                        </a:rPr>
                        <a:t> </a:t>
                      </a:r>
                      <a:r>
                        <a:rPr sz="800" spc="-60" dirty="0">
                          <a:latin typeface="Arial Narrow"/>
                          <a:cs typeface="Arial Narrow"/>
                        </a:rPr>
                        <a:t>records,</a:t>
                      </a:r>
                      <a:r>
                        <a:rPr sz="800" spc="-35" dirty="0">
                          <a:latin typeface="Arial Narrow"/>
                          <a:cs typeface="Arial Narrow"/>
                        </a:rPr>
                        <a:t> </a:t>
                      </a:r>
                      <a:r>
                        <a:rPr sz="800" spc="-30" dirty="0">
                          <a:latin typeface="Arial Narrow"/>
                          <a:cs typeface="Arial Narrow"/>
                        </a:rPr>
                        <a:t>billing,</a:t>
                      </a:r>
                      <a:r>
                        <a:rPr sz="800" spc="-35" dirty="0">
                          <a:latin typeface="Arial Narrow"/>
                          <a:cs typeface="Arial Narrow"/>
                        </a:rPr>
                        <a:t> </a:t>
                      </a:r>
                      <a:r>
                        <a:rPr sz="800" spc="-65" dirty="0">
                          <a:latin typeface="Arial Narrow"/>
                          <a:cs typeface="Arial Narrow"/>
                        </a:rPr>
                        <a:t>and</a:t>
                      </a:r>
                      <a:r>
                        <a:rPr sz="800" spc="-35" dirty="0">
                          <a:latin typeface="Arial Narrow"/>
                          <a:cs typeface="Arial Narrow"/>
                        </a:rPr>
                        <a:t> </a:t>
                      </a:r>
                      <a:r>
                        <a:rPr sz="800" spc="-60" dirty="0">
                          <a:latin typeface="Arial Narrow"/>
                          <a:cs typeface="Arial Narrow"/>
                        </a:rPr>
                        <a:t>coding</a:t>
                      </a:r>
                      <a:r>
                        <a:rPr sz="800" spc="-35" dirty="0">
                          <a:latin typeface="Arial Narrow"/>
                          <a:cs typeface="Arial Narrow"/>
                        </a:rPr>
                        <a:t> </a:t>
                      </a:r>
                      <a:r>
                        <a:rPr sz="800" spc="-45" dirty="0">
                          <a:latin typeface="Arial Narrow"/>
                          <a:cs typeface="Arial Narrow"/>
                        </a:rPr>
                        <a:t>information</a:t>
                      </a:r>
                      <a:r>
                        <a:rPr sz="800" spc="-35" dirty="0">
                          <a:latin typeface="Arial Narrow"/>
                          <a:cs typeface="Arial Narrow"/>
                        </a:rPr>
                        <a:t> </a:t>
                      </a:r>
                      <a:r>
                        <a:rPr sz="800" spc="-45" dirty="0">
                          <a:latin typeface="Arial Narrow"/>
                          <a:cs typeface="Arial Narrow"/>
                        </a:rPr>
                        <a:t>for</a:t>
                      </a:r>
                      <a:r>
                        <a:rPr sz="800" spc="-35" dirty="0">
                          <a:latin typeface="Arial Narrow"/>
                          <a:cs typeface="Arial Narrow"/>
                        </a:rPr>
                        <a:t> </a:t>
                      </a:r>
                      <a:r>
                        <a:rPr sz="800" spc="-60" dirty="0">
                          <a:latin typeface="Arial Narrow"/>
                          <a:cs typeface="Arial Narrow"/>
                        </a:rPr>
                        <a:t>insurance</a:t>
                      </a:r>
                      <a:r>
                        <a:rPr sz="800" spc="-35" dirty="0">
                          <a:latin typeface="Arial Narrow"/>
                          <a:cs typeface="Arial Narrow"/>
                        </a:rPr>
                        <a:t> </a:t>
                      </a:r>
                      <a:r>
                        <a:rPr sz="800" spc="-65" dirty="0">
                          <a:latin typeface="Arial Narrow"/>
                          <a:cs typeface="Arial Narrow"/>
                        </a:rPr>
                        <a:t>purposes.</a:t>
                      </a:r>
                      <a:r>
                        <a:rPr sz="800" spc="-35" dirty="0">
                          <a:latin typeface="Arial Narrow"/>
                          <a:cs typeface="Arial Narrow"/>
                        </a:rPr>
                        <a:t> </a:t>
                      </a:r>
                      <a:r>
                        <a:rPr sz="800" spc="-45" dirty="0">
                          <a:latin typeface="Arial Narrow"/>
                          <a:cs typeface="Arial Narrow"/>
                        </a:rPr>
                        <a:t>Clinical</a:t>
                      </a:r>
                      <a:r>
                        <a:rPr sz="800" spc="-35" dirty="0">
                          <a:latin typeface="Arial Narrow"/>
                          <a:cs typeface="Arial Narrow"/>
                        </a:rPr>
                        <a:t> </a:t>
                      </a:r>
                      <a:r>
                        <a:rPr sz="800" spc="-45" dirty="0">
                          <a:latin typeface="Arial Narrow"/>
                          <a:cs typeface="Arial Narrow"/>
                        </a:rPr>
                        <a:t>duties</a:t>
                      </a:r>
                      <a:r>
                        <a:rPr sz="800" spc="-35" dirty="0">
                          <a:latin typeface="Arial Narrow"/>
                          <a:cs typeface="Arial Narrow"/>
                        </a:rPr>
                        <a:t> </a:t>
                      </a:r>
                      <a:r>
                        <a:rPr sz="800" spc="-95" dirty="0">
                          <a:latin typeface="Arial Narrow"/>
                          <a:cs typeface="Arial Narrow"/>
                        </a:rPr>
                        <a:t>may</a:t>
                      </a:r>
                      <a:r>
                        <a:rPr sz="800" spc="-35" dirty="0">
                          <a:latin typeface="Arial Narrow"/>
                          <a:cs typeface="Arial Narrow"/>
                        </a:rPr>
                        <a:t> </a:t>
                      </a:r>
                      <a:r>
                        <a:rPr sz="800" spc="-50" dirty="0">
                          <a:latin typeface="Arial Narrow"/>
                          <a:cs typeface="Arial Narrow"/>
                        </a:rPr>
                        <a:t>include</a:t>
                      </a:r>
                      <a:r>
                        <a:rPr sz="800" spc="-35" dirty="0">
                          <a:latin typeface="Arial Narrow"/>
                          <a:cs typeface="Arial Narrow"/>
                        </a:rPr>
                        <a:t> </a:t>
                      </a:r>
                      <a:r>
                        <a:rPr sz="800" spc="-50" dirty="0">
                          <a:latin typeface="Arial Narrow"/>
                          <a:cs typeface="Arial Narrow"/>
                        </a:rPr>
                        <a:t>taking</a:t>
                      </a:r>
                      <a:r>
                        <a:rPr sz="800" spc="-35" dirty="0">
                          <a:latin typeface="Arial Narrow"/>
                          <a:cs typeface="Arial Narrow"/>
                        </a:rPr>
                        <a:t> </a:t>
                      </a:r>
                      <a:r>
                        <a:rPr sz="800" spc="-65" dirty="0">
                          <a:latin typeface="Arial Narrow"/>
                          <a:cs typeface="Arial Narrow"/>
                        </a:rPr>
                        <a:t>and</a:t>
                      </a:r>
                      <a:r>
                        <a:rPr sz="800" spc="-35" dirty="0">
                          <a:latin typeface="Arial Narrow"/>
                          <a:cs typeface="Arial Narrow"/>
                        </a:rPr>
                        <a:t> </a:t>
                      </a:r>
                      <a:r>
                        <a:rPr sz="800" spc="-60" dirty="0">
                          <a:latin typeface="Arial Narrow"/>
                          <a:cs typeface="Arial Narrow"/>
                        </a:rPr>
                        <a:t>recording</a:t>
                      </a:r>
                      <a:r>
                        <a:rPr sz="800" spc="-35" dirty="0">
                          <a:latin typeface="Arial Narrow"/>
                          <a:cs typeface="Arial Narrow"/>
                        </a:rPr>
                        <a:t> vital </a:t>
                      </a:r>
                      <a:r>
                        <a:rPr sz="800" spc="-70" dirty="0">
                          <a:latin typeface="Arial Narrow"/>
                          <a:cs typeface="Arial Narrow"/>
                        </a:rPr>
                        <a:t>signs</a:t>
                      </a:r>
                      <a:r>
                        <a:rPr sz="800" spc="-35" dirty="0">
                          <a:latin typeface="Arial Narrow"/>
                          <a:cs typeface="Arial Narrow"/>
                        </a:rPr>
                        <a:t> </a:t>
                      </a:r>
                      <a:r>
                        <a:rPr sz="800" spc="-65" dirty="0">
                          <a:latin typeface="Arial Narrow"/>
                          <a:cs typeface="Arial Narrow"/>
                        </a:rPr>
                        <a:t>and</a:t>
                      </a:r>
                      <a:r>
                        <a:rPr sz="800" spc="-35" dirty="0">
                          <a:latin typeface="Arial Narrow"/>
                          <a:cs typeface="Arial Narrow"/>
                        </a:rPr>
                        <a:t> </a:t>
                      </a:r>
                      <a:r>
                        <a:rPr sz="800" spc="-50" dirty="0">
                          <a:latin typeface="Arial Narrow"/>
                          <a:cs typeface="Arial Narrow"/>
                        </a:rPr>
                        <a:t>medical</a:t>
                      </a:r>
                      <a:r>
                        <a:rPr sz="800" spc="-35" dirty="0">
                          <a:latin typeface="Arial Narrow"/>
                          <a:cs typeface="Arial Narrow"/>
                        </a:rPr>
                        <a:t> </a:t>
                      </a:r>
                      <a:r>
                        <a:rPr sz="800" spc="-45" dirty="0">
                          <a:latin typeface="Arial Narrow"/>
                          <a:cs typeface="Arial Narrow"/>
                        </a:rPr>
                        <a:t>histories,</a:t>
                      </a:r>
                      <a:r>
                        <a:rPr sz="800" spc="-35" dirty="0">
                          <a:latin typeface="Arial Narrow"/>
                          <a:cs typeface="Arial Narrow"/>
                        </a:rPr>
                        <a:t> </a:t>
                      </a:r>
                      <a:r>
                        <a:rPr sz="800" spc="-60" dirty="0">
                          <a:latin typeface="Arial Narrow"/>
                          <a:cs typeface="Arial Narrow"/>
                        </a:rPr>
                        <a:t>preparing</a:t>
                      </a:r>
                      <a:r>
                        <a:rPr sz="800" spc="-35" dirty="0">
                          <a:latin typeface="Arial Narrow"/>
                          <a:cs typeface="Arial Narrow"/>
                        </a:rPr>
                        <a:t> </a:t>
                      </a:r>
                      <a:r>
                        <a:rPr sz="800" spc="-45" dirty="0">
                          <a:latin typeface="Arial Narrow"/>
                          <a:cs typeface="Arial Narrow"/>
                        </a:rPr>
                        <a:t>patients</a:t>
                      </a:r>
                      <a:r>
                        <a:rPr sz="800" spc="-35" dirty="0">
                          <a:latin typeface="Arial Narrow"/>
                          <a:cs typeface="Arial Narrow"/>
                        </a:rPr>
                        <a:t> </a:t>
                      </a:r>
                      <a:r>
                        <a:rPr sz="800" spc="-45" dirty="0">
                          <a:latin typeface="Arial Narrow"/>
                          <a:cs typeface="Arial Narrow"/>
                        </a:rPr>
                        <a:t>for</a:t>
                      </a:r>
                      <a:r>
                        <a:rPr sz="800" spc="-35" dirty="0">
                          <a:latin typeface="Arial Narrow"/>
                          <a:cs typeface="Arial Narrow"/>
                        </a:rPr>
                        <a:t> </a:t>
                      </a:r>
                      <a:r>
                        <a:rPr sz="800" spc="-55" dirty="0">
                          <a:latin typeface="Arial Narrow"/>
                          <a:cs typeface="Arial Narrow"/>
                        </a:rPr>
                        <a:t>examination,</a:t>
                      </a:r>
                      <a:r>
                        <a:rPr sz="800" spc="-35" dirty="0">
                          <a:latin typeface="Arial Narrow"/>
                          <a:cs typeface="Arial Narrow"/>
                        </a:rPr>
                        <a:t> </a:t>
                      </a:r>
                      <a:r>
                        <a:rPr sz="800" spc="-65" dirty="0">
                          <a:latin typeface="Arial Narrow"/>
                          <a:cs typeface="Arial Narrow"/>
                        </a:rPr>
                        <a:t>drawing</a:t>
                      </a:r>
                      <a:r>
                        <a:rPr sz="800" spc="-35" dirty="0">
                          <a:latin typeface="Arial Narrow"/>
                          <a:cs typeface="Arial Narrow"/>
                        </a:rPr>
                        <a:t> </a:t>
                      </a:r>
                      <a:r>
                        <a:rPr sz="800" spc="-45" dirty="0">
                          <a:latin typeface="Arial Narrow"/>
                          <a:cs typeface="Arial Narrow"/>
                        </a:rPr>
                        <a:t>blood,</a:t>
                      </a:r>
                      <a:r>
                        <a:rPr sz="800" spc="-35" dirty="0">
                          <a:latin typeface="Arial Narrow"/>
                          <a:cs typeface="Arial Narrow"/>
                        </a:rPr>
                        <a:t> </a:t>
                      </a:r>
                      <a:r>
                        <a:rPr sz="800" spc="-65" dirty="0">
                          <a:latin typeface="Arial Narrow"/>
                          <a:cs typeface="Arial Narrow"/>
                        </a:rPr>
                        <a:t>and</a:t>
                      </a:r>
                      <a:r>
                        <a:rPr sz="800" spc="-35" dirty="0">
                          <a:latin typeface="Arial Narrow"/>
                          <a:cs typeface="Arial Narrow"/>
                        </a:rPr>
                        <a:t> </a:t>
                      </a:r>
                      <a:r>
                        <a:rPr sz="800" spc="-50" dirty="0">
                          <a:latin typeface="Arial Narrow"/>
                          <a:cs typeface="Arial Narrow"/>
                        </a:rPr>
                        <a:t>administering</a:t>
                      </a:r>
                      <a:r>
                        <a:rPr sz="800" spc="-35" dirty="0">
                          <a:latin typeface="Arial Narrow"/>
                          <a:cs typeface="Arial Narrow"/>
                        </a:rPr>
                        <a:t> </a:t>
                      </a:r>
                      <a:r>
                        <a:rPr sz="800" spc="-55" dirty="0">
                          <a:latin typeface="Arial Narrow"/>
                          <a:cs typeface="Arial Narrow"/>
                        </a:rPr>
                        <a:t>medications</a:t>
                      </a:r>
                      <a:r>
                        <a:rPr sz="800" spc="-35" dirty="0">
                          <a:latin typeface="Arial Narrow"/>
                          <a:cs typeface="Arial Narrow"/>
                        </a:rPr>
                        <a:t> </a:t>
                      </a:r>
                      <a:r>
                        <a:rPr sz="800" spc="-80" dirty="0">
                          <a:latin typeface="Arial Narrow"/>
                          <a:cs typeface="Arial Narrow"/>
                        </a:rPr>
                        <a:t>as</a:t>
                      </a:r>
                      <a:r>
                        <a:rPr sz="800" spc="-35" dirty="0">
                          <a:latin typeface="Arial Narrow"/>
                          <a:cs typeface="Arial Narrow"/>
                        </a:rPr>
                        <a:t> </a:t>
                      </a:r>
                      <a:r>
                        <a:rPr sz="800" spc="-50" dirty="0">
                          <a:latin typeface="Arial Narrow"/>
                          <a:cs typeface="Arial Narrow"/>
                        </a:rPr>
                        <a:t>directed</a:t>
                      </a:r>
                      <a:r>
                        <a:rPr sz="800" spc="-35" dirty="0">
                          <a:latin typeface="Arial Narrow"/>
                          <a:cs typeface="Arial Narrow"/>
                        </a:rPr>
                        <a:t> </a:t>
                      </a:r>
                      <a:r>
                        <a:rPr sz="800" spc="-90" dirty="0">
                          <a:latin typeface="Arial Narrow"/>
                          <a:cs typeface="Arial Narrow"/>
                        </a:rPr>
                        <a:t>by</a:t>
                      </a:r>
                      <a:r>
                        <a:rPr sz="800" spc="-35" dirty="0">
                          <a:latin typeface="Arial Narrow"/>
                          <a:cs typeface="Arial Narrow"/>
                        </a:rPr>
                        <a:t> </a:t>
                      </a:r>
                      <a:r>
                        <a:rPr sz="800" spc="-55" dirty="0">
                          <a:latin typeface="Arial Narrow"/>
                          <a:cs typeface="Arial Narrow"/>
                        </a:rPr>
                        <a:t>physician.</a:t>
                      </a:r>
                      <a:endParaRPr sz="800">
                        <a:latin typeface="Arial Narrow"/>
                        <a:cs typeface="Arial Narrow"/>
                      </a:endParaRPr>
                    </a:p>
                  </a:txBody>
                  <a:tcPr marL="0" marR="0" marT="30816" marB="0">
                    <a:lnT w="12700">
                      <a:solidFill>
                        <a:srgbClr val="FFFFFF"/>
                      </a:solidFill>
                      <a:prstDash val="solid"/>
                    </a:lnT>
                    <a:lnB w="12700">
                      <a:solidFill>
                        <a:srgbClr val="FFFFFF"/>
                      </a:solidFill>
                      <a:prstDash val="solid"/>
                    </a:lnB>
                    <a:solidFill>
                      <a:srgbClr val="DADCBB"/>
                    </a:solidFill>
                  </a:tcPr>
                </a:tc>
                <a:extLst>
                  <a:ext uri="{0D108BD9-81ED-4DB2-BD59-A6C34878D82A}">
                    <a16:rowId xmlns:a16="http://schemas.microsoft.com/office/drawing/2014/main" val="10004"/>
                  </a:ext>
                </a:extLst>
              </a:tr>
              <a:tr h="281828">
                <a:tc>
                  <a:txBody>
                    <a:bodyPr/>
                    <a:lstStyle/>
                    <a:p>
                      <a:pPr marL="50800" marR="178435">
                        <a:lnSpc>
                          <a:spcPts val="950"/>
                        </a:lnSpc>
                        <a:spcBef>
                          <a:spcPts val="330"/>
                        </a:spcBef>
                      </a:pPr>
                      <a:r>
                        <a:rPr sz="800" b="1" spc="-75" dirty="0">
                          <a:solidFill>
                            <a:srgbClr val="231F20"/>
                          </a:solidFill>
                          <a:latin typeface="Arial Narrow"/>
                          <a:cs typeface="Arial Narrow"/>
                        </a:rPr>
                        <a:t>Phlebotomist</a:t>
                      </a:r>
                      <a:r>
                        <a:rPr sz="800" b="1" spc="15" dirty="0">
                          <a:solidFill>
                            <a:srgbClr val="231F20"/>
                          </a:solidFill>
                          <a:latin typeface="Arial Narrow"/>
                          <a:cs typeface="Arial Narrow"/>
                        </a:rPr>
                        <a:t> </a:t>
                      </a:r>
                      <a:r>
                        <a:rPr sz="800" b="1" spc="-40" dirty="0">
                          <a:solidFill>
                            <a:srgbClr val="231F20"/>
                          </a:solidFill>
                          <a:latin typeface="Arial Narrow"/>
                          <a:cs typeface="Arial Narrow"/>
                        </a:rPr>
                        <a:t>(31-</a:t>
                      </a:r>
                      <a:r>
                        <a:rPr sz="800" b="1" spc="-35" dirty="0">
                          <a:solidFill>
                            <a:srgbClr val="231F20"/>
                          </a:solidFill>
                          <a:latin typeface="Arial Narrow"/>
                          <a:cs typeface="Arial Narrow"/>
                        </a:rPr>
                        <a:t>9097)</a:t>
                      </a:r>
                      <a:r>
                        <a:rPr sz="800" b="1" spc="35" dirty="0">
                          <a:solidFill>
                            <a:srgbClr val="231F20"/>
                          </a:solidFill>
                          <a:latin typeface="Arial Narrow"/>
                          <a:cs typeface="Arial Narrow"/>
                        </a:rPr>
                        <a:t> </a:t>
                      </a:r>
                      <a:r>
                        <a:rPr sz="800" i="1" spc="-400" dirty="0">
                          <a:latin typeface="Gill Sans MT"/>
                          <a:cs typeface="Gill Sans MT"/>
                        </a:rPr>
                        <a:t>—</a:t>
                      </a:r>
                      <a:r>
                        <a:rPr sz="800" i="1" spc="-15" dirty="0">
                          <a:latin typeface="Gill Sans MT"/>
                          <a:cs typeface="Gill Sans MT"/>
                        </a:rPr>
                        <a:t> </a:t>
                      </a:r>
                      <a:r>
                        <a:rPr sz="800" i="1" spc="-70" dirty="0">
                          <a:latin typeface="Gill Sans MT"/>
                          <a:cs typeface="Gill Sans MT"/>
                        </a:rPr>
                        <a:t>Lab</a:t>
                      </a:r>
                      <a:r>
                        <a:rPr sz="800" i="1" spc="-10" dirty="0">
                          <a:latin typeface="Gill Sans MT"/>
                          <a:cs typeface="Gill Sans MT"/>
                        </a:rPr>
                        <a:t> </a:t>
                      </a:r>
                      <a:r>
                        <a:rPr sz="800" i="1" spc="-55" dirty="0">
                          <a:latin typeface="Gill Sans MT"/>
                          <a:cs typeface="Gill Sans MT"/>
                        </a:rPr>
                        <a:t>Liaison</a:t>
                      </a:r>
                      <a:r>
                        <a:rPr sz="800" i="1" spc="-70" dirty="0">
                          <a:latin typeface="Gill Sans MT"/>
                          <a:cs typeface="Gill Sans MT"/>
                        </a:rPr>
                        <a:t> Technician,</a:t>
                      </a:r>
                      <a:r>
                        <a:rPr sz="800" i="1" spc="-65" dirty="0">
                          <a:latin typeface="Gill Sans MT"/>
                          <a:cs typeface="Gill Sans MT"/>
                        </a:rPr>
                        <a:t> </a:t>
                      </a:r>
                      <a:r>
                        <a:rPr sz="800" i="1" spc="-90" dirty="0">
                          <a:latin typeface="Gill Sans MT"/>
                          <a:cs typeface="Gill Sans MT"/>
                        </a:rPr>
                        <a:t>Mobile</a:t>
                      </a:r>
                      <a:r>
                        <a:rPr sz="800" i="1" spc="-15" dirty="0">
                          <a:latin typeface="Gill Sans MT"/>
                          <a:cs typeface="Gill Sans MT"/>
                        </a:rPr>
                        <a:t> </a:t>
                      </a:r>
                      <a:r>
                        <a:rPr sz="800" i="1" spc="-80" dirty="0">
                          <a:latin typeface="Gill Sans MT"/>
                          <a:cs typeface="Gill Sans MT"/>
                        </a:rPr>
                        <a:t>Examiner,</a:t>
                      </a:r>
                      <a:r>
                        <a:rPr sz="800" i="1" spc="-65" dirty="0">
                          <a:latin typeface="Gill Sans MT"/>
                          <a:cs typeface="Gill Sans MT"/>
                        </a:rPr>
                        <a:t> </a:t>
                      </a:r>
                      <a:r>
                        <a:rPr sz="800" i="1" spc="-60" dirty="0">
                          <a:latin typeface="Gill Sans MT"/>
                          <a:cs typeface="Gill Sans MT"/>
                        </a:rPr>
                        <a:t>Patient</a:t>
                      </a:r>
                      <a:r>
                        <a:rPr sz="800" i="1" spc="-15" dirty="0">
                          <a:latin typeface="Gill Sans MT"/>
                          <a:cs typeface="Gill Sans MT"/>
                        </a:rPr>
                        <a:t> </a:t>
                      </a:r>
                      <a:r>
                        <a:rPr sz="800" i="1" spc="-55" dirty="0">
                          <a:latin typeface="Gill Sans MT"/>
                          <a:cs typeface="Gill Sans MT"/>
                        </a:rPr>
                        <a:t>Service</a:t>
                      </a:r>
                      <a:r>
                        <a:rPr sz="800" i="1" spc="-65" dirty="0">
                          <a:latin typeface="Gill Sans MT"/>
                          <a:cs typeface="Gill Sans MT"/>
                        </a:rPr>
                        <a:t> </a:t>
                      </a:r>
                      <a:r>
                        <a:rPr sz="800" i="1" spc="-80" dirty="0">
                          <a:latin typeface="Gill Sans MT"/>
                          <a:cs typeface="Gill Sans MT"/>
                        </a:rPr>
                        <a:t>Technician</a:t>
                      </a:r>
                      <a:r>
                        <a:rPr sz="800" i="1" spc="-15" dirty="0">
                          <a:latin typeface="Gill Sans MT"/>
                          <a:cs typeface="Gill Sans MT"/>
                        </a:rPr>
                        <a:t> </a:t>
                      </a:r>
                      <a:r>
                        <a:rPr sz="800" i="1" spc="-45" dirty="0">
                          <a:latin typeface="Gill Sans MT"/>
                          <a:cs typeface="Gill Sans MT"/>
                        </a:rPr>
                        <a:t>(PST),</a:t>
                      </a:r>
                      <a:r>
                        <a:rPr sz="800" i="1" spc="-65" dirty="0">
                          <a:latin typeface="Gill Sans MT"/>
                          <a:cs typeface="Gill Sans MT"/>
                        </a:rPr>
                        <a:t> </a:t>
                      </a:r>
                      <a:r>
                        <a:rPr sz="800" i="1" spc="-70" dirty="0">
                          <a:latin typeface="Gill Sans MT"/>
                          <a:cs typeface="Gill Sans MT"/>
                        </a:rPr>
                        <a:t>Phlebotomy Technician, </a:t>
                      </a:r>
                      <a:r>
                        <a:rPr sz="800" i="1" spc="-65" dirty="0">
                          <a:latin typeface="Gill Sans MT"/>
                          <a:cs typeface="Gill Sans MT"/>
                        </a:rPr>
                        <a:t>Registered</a:t>
                      </a:r>
                      <a:r>
                        <a:rPr sz="800" i="1" spc="-10" dirty="0">
                          <a:latin typeface="Gill Sans MT"/>
                          <a:cs typeface="Gill Sans MT"/>
                        </a:rPr>
                        <a:t> </a:t>
                      </a:r>
                      <a:r>
                        <a:rPr sz="800" i="1" spc="-60" dirty="0">
                          <a:latin typeface="Gill Sans MT"/>
                          <a:cs typeface="Gill Sans MT"/>
                        </a:rPr>
                        <a:t>Phlebotomist</a:t>
                      </a:r>
                      <a:r>
                        <a:rPr sz="800" i="1" spc="-15" dirty="0">
                          <a:latin typeface="Gill Sans MT"/>
                          <a:cs typeface="Gill Sans MT"/>
                        </a:rPr>
                        <a:t> </a:t>
                      </a:r>
                      <a:r>
                        <a:rPr sz="800" i="1" spc="-400" dirty="0">
                          <a:latin typeface="Gill Sans MT"/>
                          <a:cs typeface="Gill Sans MT"/>
                        </a:rPr>
                        <a:t>—</a:t>
                      </a:r>
                      <a:r>
                        <a:rPr sz="800" i="1" spc="-35" dirty="0">
                          <a:latin typeface="Gill Sans MT"/>
                          <a:cs typeface="Gill Sans MT"/>
                        </a:rPr>
                        <a:t> </a:t>
                      </a:r>
                      <a:r>
                        <a:rPr sz="800" spc="-90" dirty="0">
                          <a:latin typeface="Arial Narrow"/>
                          <a:cs typeface="Arial Narrow"/>
                        </a:rPr>
                        <a:t>Draw</a:t>
                      </a:r>
                      <a:r>
                        <a:rPr sz="800" spc="5" dirty="0">
                          <a:latin typeface="Arial Narrow"/>
                          <a:cs typeface="Arial Narrow"/>
                        </a:rPr>
                        <a:t> </a:t>
                      </a:r>
                      <a:r>
                        <a:rPr sz="800" spc="-50" dirty="0">
                          <a:latin typeface="Arial Narrow"/>
                          <a:cs typeface="Arial Narrow"/>
                        </a:rPr>
                        <a:t>blood</a:t>
                      </a:r>
                      <a:r>
                        <a:rPr sz="800" spc="10" dirty="0">
                          <a:latin typeface="Arial Narrow"/>
                          <a:cs typeface="Arial Narrow"/>
                        </a:rPr>
                        <a:t> </a:t>
                      </a:r>
                      <a:r>
                        <a:rPr sz="800" spc="-45" dirty="0">
                          <a:latin typeface="Arial Narrow"/>
                          <a:cs typeface="Arial Narrow"/>
                        </a:rPr>
                        <a:t>for</a:t>
                      </a:r>
                      <a:r>
                        <a:rPr sz="800" spc="5" dirty="0">
                          <a:latin typeface="Arial Narrow"/>
                          <a:cs typeface="Arial Narrow"/>
                        </a:rPr>
                        <a:t> </a:t>
                      </a:r>
                      <a:r>
                        <a:rPr sz="800" spc="-45" dirty="0">
                          <a:latin typeface="Arial Narrow"/>
                          <a:cs typeface="Arial Narrow"/>
                        </a:rPr>
                        <a:t>tests,</a:t>
                      </a:r>
                      <a:r>
                        <a:rPr sz="800" spc="5" dirty="0">
                          <a:latin typeface="Arial Narrow"/>
                          <a:cs typeface="Arial Narrow"/>
                        </a:rPr>
                        <a:t> </a:t>
                      </a:r>
                      <a:r>
                        <a:rPr sz="800" spc="-55" dirty="0">
                          <a:latin typeface="Arial Narrow"/>
                          <a:cs typeface="Arial Narrow"/>
                        </a:rPr>
                        <a:t>transfusions,</a:t>
                      </a:r>
                      <a:r>
                        <a:rPr sz="800" spc="10" dirty="0">
                          <a:latin typeface="Arial Narrow"/>
                          <a:cs typeface="Arial Narrow"/>
                        </a:rPr>
                        <a:t> </a:t>
                      </a:r>
                      <a:r>
                        <a:rPr sz="800" spc="-55" dirty="0">
                          <a:latin typeface="Arial Narrow"/>
                          <a:cs typeface="Arial Narrow"/>
                        </a:rPr>
                        <a:t>donations,</a:t>
                      </a:r>
                      <a:r>
                        <a:rPr sz="800" spc="5" dirty="0">
                          <a:latin typeface="Arial Narrow"/>
                          <a:cs typeface="Arial Narrow"/>
                        </a:rPr>
                        <a:t> </a:t>
                      </a:r>
                      <a:r>
                        <a:rPr sz="800" spc="-60" dirty="0">
                          <a:latin typeface="Arial Narrow"/>
                          <a:cs typeface="Arial Narrow"/>
                        </a:rPr>
                        <a:t>or</a:t>
                      </a:r>
                      <a:r>
                        <a:rPr sz="800" spc="10" dirty="0">
                          <a:latin typeface="Arial Narrow"/>
                          <a:cs typeface="Arial Narrow"/>
                        </a:rPr>
                        <a:t> </a:t>
                      </a:r>
                      <a:r>
                        <a:rPr sz="800" spc="-65" dirty="0">
                          <a:latin typeface="Arial Narrow"/>
                          <a:cs typeface="Arial Narrow"/>
                        </a:rPr>
                        <a:t>research.</a:t>
                      </a:r>
                      <a:r>
                        <a:rPr sz="800" spc="5" dirty="0">
                          <a:latin typeface="Arial Narrow"/>
                          <a:cs typeface="Arial Narrow"/>
                        </a:rPr>
                        <a:t> </a:t>
                      </a:r>
                      <a:r>
                        <a:rPr sz="800" spc="-95" dirty="0">
                          <a:latin typeface="Arial Narrow"/>
                          <a:cs typeface="Arial Narrow"/>
                        </a:rPr>
                        <a:t>May</a:t>
                      </a:r>
                      <a:r>
                        <a:rPr sz="800" spc="5" dirty="0">
                          <a:latin typeface="Arial Narrow"/>
                          <a:cs typeface="Arial Narrow"/>
                        </a:rPr>
                        <a:t> </a:t>
                      </a:r>
                      <a:r>
                        <a:rPr sz="800" spc="-60" dirty="0">
                          <a:latin typeface="Arial Narrow"/>
                          <a:cs typeface="Arial Narrow"/>
                        </a:rPr>
                        <a:t>explain</a:t>
                      </a:r>
                      <a:r>
                        <a:rPr sz="800" spc="10" dirty="0">
                          <a:latin typeface="Arial Narrow"/>
                          <a:cs typeface="Arial Narrow"/>
                        </a:rPr>
                        <a:t> </a:t>
                      </a:r>
                      <a:r>
                        <a:rPr sz="800" spc="-45" dirty="0">
                          <a:latin typeface="Arial Narrow"/>
                          <a:cs typeface="Arial Narrow"/>
                        </a:rPr>
                        <a:t>the</a:t>
                      </a:r>
                      <a:r>
                        <a:rPr sz="800" spc="5" dirty="0">
                          <a:latin typeface="Arial Narrow"/>
                          <a:cs typeface="Arial Narrow"/>
                        </a:rPr>
                        <a:t> </a:t>
                      </a:r>
                      <a:r>
                        <a:rPr sz="800" spc="-65" dirty="0">
                          <a:latin typeface="Arial Narrow"/>
                          <a:cs typeface="Arial Narrow"/>
                        </a:rPr>
                        <a:t>procedure</a:t>
                      </a:r>
                      <a:r>
                        <a:rPr sz="800" spc="5" dirty="0">
                          <a:latin typeface="Arial Narrow"/>
                          <a:cs typeface="Arial Narrow"/>
                        </a:rPr>
                        <a:t> </a:t>
                      </a:r>
                      <a:r>
                        <a:rPr sz="800" spc="-35" dirty="0">
                          <a:latin typeface="Arial Narrow"/>
                          <a:cs typeface="Arial Narrow"/>
                        </a:rPr>
                        <a:t>to</a:t>
                      </a:r>
                      <a:r>
                        <a:rPr sz="800" spc="10" dirty="0">
                          <a:latin typeface="Arial Narrow"/>
                          <a:cs typeface="Arial Narrow"/>
                        </a:rPr>
                        <a:t> </a:t>
                      </a:r>
                      <a:r>
                        <a:rPr sz="800" spc="-45" dirty="0">
                          <a:latin typeface="Arial Narrow"/>
                          <a:cs typeface="Arial Narrow"/>
                        </a:rPr>
                        <a:t>patients</a:t>
                      </a:r>
                      <a:r>
                        <a:rPr sz="800" spc="5" dirty="0">
                          <a:latin typeface="Arial Narrow"/>
                          <a:cs typeface="Arial Narrow"/>
                        </a:rPr>
                        <a:t> </a:t>
                      </a:r>
                      <a:r>
                        <a:rPr sz="800" spc="-25" dirty="0">
                          <a:latin typeface="Arial Narrow"/>
                          <a:cs typeface="Arial Narrow"/>
                        </a:rPr>
                        <a:t>and</a:t>
                      </a:r>
                      <a:r>
                        <a:rPr sz="800" spc="500" dirty="0">
                          <a:latin typeface="Arial Narrow"/>
                          <a:cs typeface="Arial Narrow"/>
                        </a:rPr>
                        <a:t> </a:t>
                      </a:r>
                      <a:r>
                        <a:rPr sz="800" spc="-55" dirty="0">
                          <a:latin typeface="Arial Narrow"/>
                          <a:cs typeface="Arial Narrow"/>
                        </a:rPr>
                        <a:t>assist</a:t>
                      </a:r>
                      <a:r>
                        <a:rPr sz="800" spc="-15" dirty="0">
                          <a:latin typeface="Arial Narrow"/>
                          <a:cs typeface="Arial Narrow"/>
                        </a:rPr>
                        <a:t> </a:t>
                      </a:r>
                      <a:r>
                        <a:rPr sz="800" spc="-40" dirty="0">
                          <a:latin typeface="Arial Narrow"/>
                          <a:cs typeface="Arial Narrow"/>
                        </a:rPr>
                        <a:t>in</a:t>
                      </a:r>
                      <a:r>
                        <a:rPr sz="800" spc="-10" dirty="0">
                          <a:latin typeface="Arial Narrow"/>
                          <a:cs typeface="Arial Narrow"/>
                        </a:rPr>
                        <a:t> </a:t>
                      </a:r>
                      <a:r>
                        <a:rPr sz="800" spc="-45" dirty="0">
                          <a:latin typeface="Arial Narrow"/>
                          <a:cs typeface="Arial Narrow"/>
                        </a:rPr>
                        <a:t>the</a:t>
                      </a:r>
                      <a:r>
                        <a:rPr sz="800" spc="-10" dirty="0">
                          <a:latin typeface="Arial Narrow"/>
                          <a:cs typeface="Arial Narrow"/>
                        </a:rPr>
                        <a:t> </a:t>
                      </a:r>
                      <a:r>
                        <a:rPr sz="800" spc="-75" dirty="0">
                          <a:latin typeface="Arial Narrow"/>
                          <a:cs typeface="Arial Narrow"/>
                        </a:rPr>
                        <a:t>recovery</a:t>
                      </a:r>
                      <a:r>
                        <a:rPr sz="800" spc="-10" dirty="0">
                          <a:latin typeface="Arial Narrow"/>
                          <a:cs typeface="Arial Narrow"/>
                        </a:rPr>
                        <a:t> </a:t>
                      </a:r>
                      <a:r>
                        <a:rPr sz="800" spc="-50" dirty="0">
                          <a:latin typeface="Arial Narrow"/>
                          <a:cs typeface="Arial Narrow"/>
                        </a:rPr>
                        <a:t>of</a:t>
                      </a:r>
                      <a:r>
                        <a:rPr sz="800" spc="-10" dirty="0">
                          <a:latin typeface="Arial Narrow"/>
                          <a:cs typeface="Arial Narrow"/>
                        </a:rPr>
                        <a:t> </a:t>
                      </a:r>
                      <a:r>
                        <a:rPr sz="800" spc="-45" dirty="0">
                          <a:latin typeface="Arial Narrow"/>
                          <a:cs typeface="Arial Narrow"/>
                        </a:rPr>
                        <a:t>patients</a:t>
                      </a:r>
                      <a:r>
                        <a:rPr sz="800" spc="-10" dirty="0">
                          <a:latin typeface="Arial Narrow"/>
                          <a:cs typeface="Arial Narrow"/>
                        </a:rPr>
                        <a:t> </a:t>
                      </a:r>
                      <a:r>
                        <a:rPr sz="800" spc="-50" dirty="0">
                          <a:latin typeface="Arial Narrow"/>
                          <a:cs typeface="Arial Narrow"/>
                        </a:rPr>
                        <a:t>with</a:t>
                      </a:r>
                      <a:r>
                        <a:rPr sz="800" spc="-10" dirty="0">
                          <a:latin typeface="Arial Narrow"/>
                          <a:cs typeface="Arial Narrow"/>
                        </a:rPr>
                        <a:t> </a:t>
                      </a:r>
                      <a:r>
                        <a:rPr sz="800" spc="-80" dirty="0">
                          <a:latin typeface="Arial Narrow"/>
                          <a:cs typeface="Arial Narrow"/>
                        </a:rPr>
                        <a:t>adverse</a:t>
                      </a:r>
                      <a:r>
                        <a:rPr sz="800" spc="-10" dirty="0">
                          <a:latin typeface="Arial Narrow"/>
                          <a:cs typeface="Arial Narrow"/>
                        </a:rPr>
                        <a:t> reactions.</a:t>
                      </a:r>
                      <a:endParaRPr sz="800">
                        <a:latin typeface="Arial Narrow"/>
                        <a:cs typeface="Arial Narrow"/>
                      </a:endParaRPr>
                    </a:p>
                  </a:txBody>
                  <a:tcPr marL="0" marR="0" marT="36979" marB="0">
                    <a:lnT w="12700">
                      <a:solidFill>
                        <a:srgbClr val="FFFFFF"/>
                      </a:solidFill>
                      <a:prstDash val="solid"/>
                    </a:lnT>
                    <a:lnB w="12700">
                      <a:solidFill>
                        <a:srgbClr val="FFFFFF"/>
                      </a:solidFill>
                      <a:prstDash val="solid"/>
                    </a:lnB>
                    <a:solidFill>
                      <a:srgbClr val="DADCBB"/>
                    </a:solidFill>
                  </a:tcPr>
                </a:tc>
                <a:extLst>
                  <a:ext uri="{0D108BD9-81ED-4DB2-BD59-A6C34878D82A}">
                    <a16:rowId xmlns:a16="http://schemas.microsoft.com/office/drawing/2014/main" val="10005"/>
                  </a:ext>
                </a:extLst>
              </a:tr>
              <a:tr h="201706">
                <a:tc>
                  <a:txBody>
                    <a:bodyPr/>
                    <a:lstStyle/>
                    <a:p>
                      <a:pPr marL="50800">
                        <a:lnSpc>
                          <a:spcPct val="100000"/>
                        </a:lnSpc>
                        <a:spcBef>
                          <a:spcPts val="305"/>
                        </a:spcBef>
                      </a:pPr>
                      <a:r>
                        <a:rPr sz="800" b="1" spc="-110" dirty="0">
                          <a:solidFill>
                            <a:srgbClr val="231F20"/>
                          </a:solidFill>
                          <a:latin typeface="Arial Narrow"/>
                          <a:cs typeface="Arial Narrow"/>
                        </a:rPr>
                        <a:t>EMT</a:t>
                      </a:r>
                      <a:r>
                        <a:rPr sz="800" b="1" spc="10" dirty="0">
                          <a:solidFill>
                            <a:srgbClr val="231F20"/>
                          </a:solidFill>
                          <a:latin typeface="Arial Narrow"/>
                          <a:cs typeface="Arial Narrow"/>
                        </a:rPr>
                        <a:t> </a:t>
                      </a:r>
                      <a:r>
                        <a:rPr sz="800" b="1" spc="-55" dirty="0">
                          <a:solidFill>
                            <a:srgbClr val="231F20"/>
                          </a:solidFill>
                          <a:latin typeface="Arial Narrow"/>
                          <a:cs typeface="Arial Narrow"/>
                        </a:rPr>
                        <a:t>(Certificate)</a:t>
                      </a:r>
                      <a:r>
                        <a:rPr sz="800" b="1" spc="20" dirty="0">
                          <a:solidFill>
                            <a:srgbClr val="231F20"/>
                          </a:solidFill>
                          <a:latin typeface="Arial Narrow"/>
                          <a:cs typeface="Arial Narrow"/>
                        </a:rPr>
                        <a:t> </a:t>
                      </a:r>
                      <a:r>
                        <a:rPr sz="800" i="1" spc="-65" dirty="0">
                          <a:latin typeface="Gill Sans MT"/>
                          <a:cs typeface="Gill Sans MT"/>
                        </a:rPr>
                        <a:t>(29-</a:t>
                      </a:r>
                      <a:r>
                        <a:rPr sz="800" i="1" spc="-70" dirty="0">
                          <a:latin typeface="Gill Sans MT"/>
                          <a:cs typeface="Gill Sans MT"/>
                        </a:rPr>
                        <a:t>2042)</a:t>
                      </a:r>
                      <a:r>
                        <a:rPr sz="800" i="1" spc="-20" dirty="0">
                          <a:latin typeface="Gill Sans MT"/>
                          <a:cs typeface="Gill Sans MT"/>
                        </a:rPr>
                        <a:t> </a:t>
                      </a:r>
                      <a:r>
                        <a:rPr sz="800" i="1" spc="-400" dirty="0">
                          <a:latin typeface="Gill Sans MT"/>
                          <a:cs typeface="Gill Sans MT"/>
                        </a:rPr>
                        <a:t>—</a:t>
                      </a:r>
                      <a:r>
                        <a:rPr sz="800" i="1" spc="-25" dirty="0">
                          <a:latin typeface="Gill Sans MT"/>
                          <a:cs typeface="Gill Sans MT"/>
                        </a:rPr>
                        <a:t> </a:t>
                      </a:r>
                      <a:r>
                        <a:rPr sz="800" i="1" spc="-130" dirty="0">
                          <a:latin typeface="Gill Sans MT"/>
                          <a:cs typeface="Gill Sans MT"/>
                        </a:rPr>
                        <a:t>EMT,</a:t>
                      </a:r>
                      <a:r>
                        <a:rPr sz="800" i="1" spc="-75" dirty="0">
                          <a:latin typeface="Gill Sans MT"/>
                          <a:cs typeface="Gill Sans MT"/>
                        </a:rPr>
                        <a:t> </a:t>
                      </a:r>
                      <a:r>
                        <a:rPr sz="800" i="1" spc="-45" dirty="0">
                          <a:latin typeface="Gill Sans MT"/>
                          <a:cs typeface="Gill Sans MT"/>
                        </a:rPr>
                        <a:t>First</a:t>
                      </a:r>
                      <a:r>
                        <a:rPr sz="800" i="1" spc="-20" dirty="0">
                          <a:latin typeface="Gill Sans MT"/>
                          <a:cs typeface="Gill Sans MT"/>
                        </a:rPr>
                        <a:t> </a:t>
                      </a:r>
                      <a:r>
                        <a:rPr sz="800" i="1" spc="-75" dirty="0">
                          <a:latin typeface="Gill Sans MT"/>
                          <a:cs typeface="Gill Sans MT"/>
                        </a:rPr>
                        <a:t>Responder</a:t>
                      </a:r>
                      <a:r>
                        <a:rPr sz="800" i="1" spc="-25" dirty="0">
                          <a:latin typeface="Gill Sans MT"/>
                          <a:cs typeface="Gill Sans MT"/>
                        </a:rPr>
                        <a:t> </a:t>
                      </a:r>
                      <a:r>
                        <a:rPr sz="800" i="1" spc="-400" dirty="0">
                          <a:latin typeface="Gill Sans MT"/>
                          <a:cs typeface="Gill Sans MT"/>
                        </a:rPr>
                        <a:t>—</a:t>
                      </a:r>
                      <a:r>
                        <a:rPr sz="800" i="1" spc="-45" dirty="0">
                          <a:latin typeface="Gill Sans MT"/>
                          <a:cs typeface="Gill Sans MT"/>
                        </a:rPr>
                        <a:t> </a:t>
                      </a:r>
                      <a:r>
                        <a:rPr sz="800" spc="-95" dirty="0">
                          <a:latin typeface="Arial Narrow"/>
                          <a:cs typeface="Arial Narrow"/>
                        </a:rPr>
                        <a:t>Assess</a:t>
                      </a:r>
                      <a:r>
                        <a:rPr sz="800" dirty="0">
                          <a:latin typeface="Arial Narrow"/>
                          <a:cs typeface="Arial Narrow"/>
                        </a:rPr>
                        <a:t> </a:t>
                      </a:r>
                      <a:r>
                        <a:rPr sz="800" spc="-45" dirty="0">
                          <a:latin typeface="Arial Narrow"/>
                          <a:cs typeface="Arial Narrow"/>
                        </a:rPr>
                        <a:t>injuries</a:t>
                      </a:r>
                      <a:r>
                        <a:rPr sz="800" dirty="0">
                          <a:latin typeface="Arial Narrow"/>
                          <a:cs typeface="Arial Narrow"/>
                        </a:rPr>
                        <a:t> </a:t>
                      </a:r>
                      <a:r>
                        <a:rPr sz="800" spc="-65" dirty="0">
                          <a:latin typeface="Arial Narrow"/>
                          <a:cs typeface="Arial Narrow"/>
                        </a:rPr>
                        <a:t>and</a:t>
                      </a:r>
                      <a:r>
                        <a:rPr sz="800" spc="-5" dirty="0">
                          <a:latin typeface="Arial Narrow"/>
                          <a:cs typeface="Arial Narrow"/>
                        </a:rPr>
                        <a:t> </a:t>
                      </a:r>
                      <a:r>
                        <a:rPr sz="800" spc="-55" dirty="0">
                          <a:latin typeface="Arial Narrow"/>
                          <a:cs typeface="Arial Narrow"/>
                        </a:rPr>
                        <a:t>illnesses</a:t>
                      </a:r>
                      <a:r>
                        <a:rPr sz="800" dirty="0">
                          <a:latin typeface="Arial Narrow"/>
                          <a:cs typeface="Arial Narrow"/>
                        </a:rPr>
                        <a:t> </a:t>
                      </a:r>
                      <a:r>
                        <a:rPr sz="800" spc="-65" dirty="0">
                          <a:latin typeface="Arial Narrow"/>
                          <a:cs typeface="Arial Narrow"/>
                        </a:rPr>
                        <a:t>and</a:t>
                      </a:r>
                      <a:r>
                        <a:rPr sz="800" spc="-5" dirty="0">
                          <a:latin typeface="Arial Narrow"/>
                          <a:cs typeface="Arial Narrow"/>
                        </a:rPr>
                        <a:t> </a:t>
                      </a:r>
                      <a:r>
                        <a:rPr sz="800" spc="-55" dirty="0">
                          <a:latin typeface="Arial Narrow"/>
                          <a:cs typeface="Arial Narrow"/>
                        </a:rPr>
                        <a:t>administer</a:t>
                      </a:r>
                      <a:r>
                        <a:rPr sz="800" dirty="0">
                          <a:latin typeface="Arial Narrow"/>
                          <a:cs typeface="Arial Narrow"/>
                        </a:rPr>
                        <a:t> </a:t>
                      </a:r>
                      <a:r>
                        <a:rPr sz="800" spc="-55" dirty="0">
                          <a:latin typeface="Arial Narrow"/>
                          <a:cs typeface="Arial Narrow"/>
                        </a:rPr>
                        <a:t>basic</a:t>
                      </a:r>
                      <a:r>
                        <a:rPr sz="800" dirty="0">
                          <a:latin typeface="Arial Narrow"/>
                          <a:cs typeface="Arial Narrow"/>
                        </a:rPr>
                        <a:t> </a:t>
                      </a:r>
                      <a:r>
                        <a:rPr sz="800" spc="-85" dirty="0">
                          <a:latin typeface="Arial Narrow"/>
                          <a:cs typeface="Arial Narrow"/>
                        </a:rPr>
                        <a:t>emergency</a:t>
                      </a:r>
                      <a:r>
                        <a:rPr sz="800" spc="-5" dirty="0">
                          <a:latin typeface="Arial Narrow"/>
                          <a:cs typeface="Arial Narrow"/>
                        </a:rPr>
                        <a:t> </a:t>
                      </a:r>
                      <a:r>
                        <a:rPr sz="800" spc="-55" dirty="0">
                          <a:latin typeface="Arial Narrow"/>
                          <a:cs typeface="Arial Narrow"/>
                        </a:rPr>
                        <a:t>medical</a:t>
                      </a:r>
                      <a:r>
                        <a:rPr sz="800" dirty="0">
                          <a:latin typeface="Arial Narrow"/>
                          <a:cs typeface="Arial Narrow"/>
                        </a:rPr>
                        <a:t> </a:t>
                      </a:r>
                      <a:r>
                        <a:rPr sz="800" spc="-55" dirty="0">
                          <a:latin typeface="Arial Narrow"/>
                          <a:cs typeface="Arial Narrow"/>
                        </a:rPr>
                        <a:t>care.</a:t>
                      </a:r>
                      <a:r>
                        <a:rPr sz="800" dirty="0">
                          <a:latin typeface="Arial Narrow"/>
                          <a:cs typeface="Arial Narrow"/>
                        </a:rPr>
                        <a:t> </a:t>
                      </a:r>
                      <a:r>
                        <a:rPr sz="800" spc="-95" dirty="0">
                          <a:latin typeface="Arial Narrow"/>
                          <a:cs typeface="Arial Narrow"/>
                        </a:rPr>
                        <a:t>May</a:t>
                      </a:r>
                      <a:r>
                        <a:rPr sz="800" spc="-5" dirty="0">
                          <a:latin typeface="Arial Narrow"/>
                          <a:cs typeface="Arial Narrow"/>
                        </a:rPr>
                        <a:t> </a:t>
                      </a:r>
                      <a:r>
                        <a:rPr sz="800" spc="-50" dirty="0">
                          <a:latin typeface="Arial Narrow"/>
                          <a:cs typeface="Arial Narrow"/>
                        </a:rPr>
                        <a:t>transport</a:t>
                      </a:r>
                      <a:r>
                        <a:rPr sz="800" dirty="0">
                          <a:latin typeface="Arial Narrow"/>
                          <a:cs typeface="Arial Narrow"/>
                        </a:rPr>
                        <a:t> </a:t>
                      </a:r>
                      <a:r>
                        <a:rPr sz="800" spc="-50" dirty="0">
                          <a:latin typeface="Arial Narrow"/>
                          <a:cs typeface="Arial Narrow"/>
                        </a:rPr>
                        <a:t>injured</a:t>
                      </a:r>
                      <a:r>
                        <a:rPr sz="800" dirty="0">
                          <a:latin typeface="Arial Narrow"/>
                          <a:cs typeface="Arial Narrow"/>
                        </a:rPr>
                        <a:t> </a:t>
                      </a:r>
                      <a:r>
                        <a:rPr sz="800" spc="-60" dirty="0">
                          <a:latin typeface="Arial Narrow"/>
                          <a:cs typeface="Arial Narrow"/>
                        </a:rPr>
                        <a:t>or</a:t>
                      </a:r>
                      <a:r>
                        <a:rPr sz="800" spc="-5" dirty="0">
                          <a:latin typeface="Arial Narrow"/>
                          <a:cs typeface="Arial Narrow"/>
                        </a:rPr>
                        <a:t> </a:t>
                      </a:r>
                      <a:r>
                        <a:rPr sz="800" spc="-55" dirty="0">
                          <a:latin typeface="Arial Narrow"/>
                          <a:cs typeface="Arial Narrow"/>
                        </a:rPr>
                        <a:t>sick</a:t>
                      </a:r>
                      <a:r>
                        <a:rPr sz="800" dirty="0">
                          <a:latin typeface="Arial Narrow"/>
                          <a:cs typeface="Arial Narrow"/>
                        </a:rPr>
                        <a:t> </a:t>
                      </a:r>
                      <a:r>
                        <a:rPr sz="800" spc="-75" dirty="0">
                          <a:latin typeface="Arial Narrow"/>
                          <a:cs typeface="Arial Narrow"/>
                        </a:rPr>
                        <a:t>persons</a:t>
                      </a:r>
                      <a:r>
                        <a:rPr sz="800" spc="-5" dirty="0">
                          <a:latin typeface="Arial Narrow"/>
                          <a:cs typeface="Arial Narrow"/>
                        </a:rPr>
                        <a:t> </a:t>
                      </a:r>
                      <a:r>
                        <a:rPr sz="800" spc="-35" dirty="0">
                          <a:latin typeface="Arial Narrow"/>
                          <a:cs typeface="Arial Narrow"/>
                        </a:rPr>
                        <a:t>to</a:t>
                      </a:r>
                      <a:r>
                        <a:rPr sz="800" dirty="0">
                          <a:latin typeface="Arial Narrow"/>
                          <a:cs typeface="Arial Narrow"/>
                        </a:rPr>
                        <a:t> </a:t>
                      </a:r>
                      <a:r>
                        <a:rPr sz="800" spc="-55" dirty="0">
                          <a:latin typeface="Arial Narrow"/>
                          <a:cs typeface="Arial Narrow"/>
                        </a:rPr>
                        <a:t>medical</a:t>
                      </a:r>
                      <a:r>
                        <a:rPr sz="800" dirty="0">
                          <a:latin typeface="Arial Narrow"/>
                          <a:cs typeface="Arial Narrow"/>
                        </a:rPr>
                        <a:t> </a:t>
                      </a:r>
                      <a:r>
                        <a:rPr sz="800" spc="-10" dirty="0">
                          <a:latin typeface="Arial Narrow"/>
                          <a:cs typeface="Arial Narrow"/>
                        </a:rPr>
                        <a:t>facilities.</a:t>
                      </a:r>
                      <a:endParaRPr sz="800">
                        <a:latin typeface="Arial Narrow"/>
                        <a:cs typeface="Arial Narrow"/>
                      </a:endParaRPr>
                    </a:p>
                  </a:txBody>
                  <a:tcPr marL="0" marR="0" marT="34178" marB="0">
                    <a:lnT w="12700">
                      <a:solidFill>
                        <a:srgbClr val="FFFFFF"/>
                      </a:solidFill>
                      <a:prstDash val="solid"/>
                    </a:lnT>
                    <a:lnB w="12700">
                      <a:solidFill>
                        <a:srgbClr val="FFFFFF"/>
                      </a:solidFill>
                      <a:prstDash val="solid"/>
                    </a:lnB>
                    <a:solidFill>
                      <a:srgbClr val="DADCBB"/>
                    </a:solidFill>
                  </a:tcPr>
                </a:tc>
                <a:extLst>
                  <a:ext uri="{0D108BD9-81ED-4DB2-BD59-A6C34878D82A}">
                    <a16:rowId xmlns:a16="http://schemas.microsoft.com/office/drawing/2014/main" val="10006"/>
                  </a:ext>
                </a:extLst>
              </a:tr>
              <a:tr h="416859">
                <a:tc>
                  <a:txBody>
                    <a:bodyPr/>
                    <a:lstStyle/>
                    <a:p>
                      <a:pPr marL="50800" marR="86360" algn="just">
                        <a:lnSpc>
                          <a:spcPts val="950"/>
                        </a:lnSpc>
                        <a:spcBef>
                          <a:spcPts val="455"/>
                        </a:spcBef>
                      </a:pPr>
                      <a:r>
                        <a:rPr sz="800" b="1" spc="-60" dirty="0">
                          <a:solidFill>
                            <a:srgbClr val="231F20"/>
                          </a:solidFill>
                          <a:latin typeface="Arial Narrow"/>
                          <a:cs typeface="Arial Narrow"/>
                        </a:rPr>
                        <a:t>Certified</a:t>
                      </a:r>
                      <a:r>
                        <a:rPr sz="800" b="1" spc="-25" dirty="0">
                          <a:solidFill>
                            <a:srgbClr val="231F20"/>
                          </a:solidFill>
                          <a:latin typeface="Arial Narrow"/>
                          <a:cs typeface="Arial Narrow"/>
                        </a:rPr>
                        <a:t> </a:t>
                      </a:r>
                      <a:r>
                        <a:rPr sz="800" b="1" spc="-85" dirty="0">
                          <a:solidFill>
                            <a:srgbClr val="231F20"/>
                          </a:solidFill>
                          <a:latin typeface="Arial Narrow"/>
                          <a:cs typeface="Arial Narrow"/>
                        </a:rPr>
                        <a:t>Nurse</a:t>
                      </a:r>
                      <a:r>
                        <a:rPr sz="800" b="1" spc="-70" dirty="0">
                          <a:solidFill>
                            <a:srgbClr val="231F20"/>
                          </a:solidFill>
                          <a:latin typeface="Arial Narrow"/>
                          <a:cs typeface="Arial Narrow"/>
                        </a:rPr>
                        <a:t> </a:t>
                      </a:r>
                      <a:r>
                        <a:rPr sz="800" b="1" spc="-60" dirty="0">
                          <a:solidFill>
                            <a:srgbClr val="231F20"/>
                          </a:solidFill>
                          <a:latin typeface="Arial Narrow"/>
                          <a:cs typeface="Arial Narrow"/>
                        </a:rPr>
                        <a:t>Assistant/Nursing</a:t>
                      </a:r>
                      <a:r>
                        <a:rPr sz="800" b="1" spc="-70" dirty="0">
                          <a:solidFill>
                            <a:srgbClr val="231F20"/>
                          </a:solidFill>
                          <a:latin typeface="Arial Narrow"/>
                          <a:cs typeface="Arial Narrow"/>
                        </a:rPr>
                        <a:t> </a:t>
                      </a:r>
                      <a:r>
                        <a:rPr sz="800" b="1" spc="-75" dirty="0">
                          <a:solidFill>
                            <a:srgbClr val="231F20"/>
                          </a:solidFill>
                          <a:latin typeface="Arial Narrow"/>
                          <a:cs typeface="Arial Narrow"/>
                        </a:rPr>
                        <a:t>Assistant</a:t>
                      </a:r>
                      <a:r>
                        <a:rPr sz="800" b="1" spc="-25" dirty="0">
                          <a:solidFill>
                            <a:srgbClr val="231F20"/>
                          </a:solidFill>
                          <a:latin typeface="Arial Narrow"/>
                          <a:cs typeface="Arial Narrow"/>
                        </a:rPr>
                        <a:t> </a:t>
                      </a:r>
                      <a:r>
                        <a:rPr sz="800" b="1" spc="-90" dirty="0">
                          <a:solidFill>
                            <a:srgbClr val="231F20"/>
                          </a:solidFill>
                          <a:latin typeface="Arial Narrow"/>
                          <a:cs typeface="Arial Narrow"/>
                        </a:rPr>
                        <a:t>Or</a:t>
                      </a:r>
                      <a:r>
                        <a:rPr sz="800" b="1" spc="-25" dirty="0">
                          <a:solidFill>
                            <a:srgbClr val="231F20"/>
                          </a:solidFill>
                          <a:latin typeface="Arial Narrow"/>
                          <a:cs typeface="Arial Narrow"/>
                        </a:rPr>
                        <a:t> </a:t>
                      </a:r>
                      <a:r>
                        <a:rPr sz="800" b="1" spc="-75" dirty="0">
                          <a:solidFill>
                            <a:srgbClr val="231F20"/>
                          </a:solidFill>
                          <a:latin typeface="Arial Narrow"/>
                          <a:cs typeface="Arial Narrow"/>
                        </a:rPr>
                        <a:t>Personal</a:t>
                      </a:r>
                      <a:r>
                        <a:rPr sz="800" b="1" spc="-25" dirty="0">
                          <a:solidFill>
                            <a:srgbClr val="231F20"/>
                          </a:solidFill>
                          <a:latin typeface="Arial Narrow"/>
                          <a:cs typeface="Arial Narrow"/>
                        </a:rPr>
                        <a:t> </a:t>
                      </a:r>
                      <a:r>
                        <a:rPr sz="800" b="1" spc="-85" dirty="0">
                          <a:solidFill>
                            <a:srgbClr val="231F20"/>
                          </a:solidFill>
                          <a:latin typeface="Arial Narrow"/>
                          <a:cs typeface="Arial Narrow"/>
                        </a:rPr>
                        <a:t>Care</a:t>
                      </a:r>
                      <a:r>
                        <a:rPr sz="800" b="1" spc="-70" dirty="0">
                          <a:solidFill>
                            <a:srgbClr val="231F20"/>
                          </a:solidFill>
                          <a:latin typeface="Arial Narrow"/>
                          <a:cs typeface="Arial Narrow"/>
                        </a:rPr>
                        <a:t> </a:t>
                      </a:r>
                      <a:r>
                        <a:rPr sz="800" b="1" spc="-95" dirty="0">
                          <a:solidFill>
                            <a:srgbClr val="231F20"/>
                          </a:solidFill>
                          <a:latin typeface="Arial Narrow"/>
                          <a:cs typeface="Arial Narrow"/>
                        </a:rPr>
                        <a:t>Aide</a:t>
                      </a:r>
                      <a:r>
                        <a:rPr sz="800" b="1" spc="155" dirty="0">
                          <a:solidFill>
                            <a:srgbClr val="231F20"/>
                          </a:solidFill>
                          <a:latin typeface="Arial Narrow"/>
                          <a:cs typeface="Arial Narrow"/>
                        </a:rPr>
                        <a:t> </a:t>
                      </a:r>
                      <a:r>
                        <a:rPr sz="800" b="1" spc="-35" dirty="0">
                          <a:solidFill>
                            <a:srgbClr val="231F20"/>
                          </a:solidFill>
                          <a:latin typeface="Arial Narrow"/>
                          <a:cs typeface="Arial Narrow"/>
                        </a:rPr>
                        <a:t>(31-1131)</a:t>
                      </a:r>
                      <a:r>
                        <a:rPr sz="800" b="1" spc="-15" dirty="0">
                          <a:solidFill>
                            <a:srgbClr val="231F20"/>
                          </a:solidFill>
                          <a:latin typeface="Arial Narrow"/>
                          <a:cs typeface="Arial Narrow"/>
                        </a:rPr>
                        <a:t> </a:t>
                      </a:r>
                      <a:r>
                        <a:rPr sz="800" i="1" spc="-400" dirty="0">
                          <a:latin typeface="Gill Sans MT"/>
                          <a:cs typeface="Gill Sans MT"/>
                        </a:rPr>
                        <a:t>—</a:t>
                      </a:r>
                      <a:r>
                        <a:rPr sz="800" i="1" spc="-60" dirty="0">
                          <a:latin typeface="Gill Sans MT"/>
                          <a:cs typeface="Gill Sans MT"/>
                        </a:rPr>
                        <a:t> Certified </a:t>
                      </a:r>
                      <a:r>
                        <a:rPr sz="800" i="1" spc="-70" dirty="0">
                          <a:latin typeface="Gill Sans MT"/>
                          <a:cs typeface="Gill Sans MT"/>
                        </a:rPr>
                        <a:t>Medication</a:t>
                      </a:r>
                      <a:r>
                        <a:rPr sz="800" i="1" spc="-105" dirty="0">
                          <a:latin typeface="Gill Sans MT"/>
                          <a:cs typeface="Gill Sans MT"/>
                        </a:rPr>
                        <a:t> </a:t>
                      </a:r>
                      <a:r>
                        <a:rPr sz="800" i="1" spc="-75" dirty="0">
                          <a:latin typeface="Gill Sans MT"/>
                          <a:cs typeface="Gill Sans MT"/>
                        </a:rPr>
                        <a:t>Aide</a:t>
                      </a:r>
                      <a:r>
                        <a:rPr sz="800" i="1" spc="-60" dirty="0">
                          <a:latin typeface="Gill Sans MT"/>
                          <a:cs typeface="Gill Sans MT"/>
                        </a:rPr>
                        <a:t> </a:t>
                      </a:r>
                      <a:r>
                        <a:rPr sz="800" i="1" spc="-80" dirty="0">
                          <a:latin typeface="Gill Sans MT"/>
                          <a:cs typeface="Gill Sans MT"/>
                        </a:rPr>
                        <a:t>(CMA),</a:t>
                      </a:r>
                      <a:r>
                        <a:rPr sz="800" i="1" spc="-105" dirty="0">
                          <a:latin typeface="Gill Sans MT"/>
                          <a:cs typeface="Gill Sans MT"/>
                        </a:rPr>
                        <a:t> </a:t>
                      </a:r>
                      <a:r>
                        <a:rPr sz="800" i="1" spc="-60" dirty="0">
                          <a:latin typeface="Gill Sans MT"/>
                          <a:cs typeface="Gill Sans MT"/>
                        </a:rPr>
                        <a:t>Certified </a:t>
                      </a:r>
                      <a:r>
                        <a:rPr sz="800" i="1" spc="-90" dirty="0">
                          <a:latin typeface="Gill Sans MT"/>
                          <a:cs typeface="Gill Sans MT"/>
                        </a:rPr>
                        <a:t>Nurse</a:t>
                      </a:r>
                      <a:r>
                        <a:rPr sz="800" i="1" spc="-105" dirty="0">
                          <a:latin typeface="Gill Sans MT"/>
                          <a:cs typeface="Gill Sans MT"/>
                        </a:rPr>
                        <a:t> </a:t>
                      </a:r>
                      <a:r>
                        <a:rPr sz="800" i="1" spc="-75" dirty="0">
                          <a:latin typeface="Gill Sans MT"/>
                          <a:cs typeface="Gill Sans MT"/>
                        </a:rPr>
                        <a:t>Aide</a:t>
                      </a:r>
                      <a:r>
                        <a:rPr sz="800" i="1" spc="-60" dirty="0">
                          <a:latin typeface="Gill Sans MT"/>
                          <a:cs typeface="Gill Sans MT"/>
                        </a:rPr>
                        <a:t> </a:t>
                      </a:r>
                      <a:r>
                        <a:rPr sz="800" i="1" spc="-75" dirty="0">
                          <a:latin typeface="Gill Sans MT"/>
                          <a:cs typeface="Gill Sans MT"/>
                        </a:rPr>
                        <a:t>(CNA),</a:t>
                      </a:r>
                      <a:r>
                        <a:rPr sz="800" i="1" spc="-105" dirty="0">
                          <a:latin typeface="Gill Sans MT"/>
                          <a:cs typeface="Gill Sans MT"/>
                        </a:rPr>
                        <a:t> </a:t>
                      </a:r>
                      <a:r>
                        <a:rPr sz="800" i="1" spc="-60" dirty="0">
                          <a:latin typeface="Gill Sans MT"/>
                          <a:cs typeface="Gill Sans MT"/>
                        </a:rPr>
                        <a:t>Certified </a:t>
                      </a:r>
                      <a:r>
                        <a:rPr sz="800" i="1" spc="-75" dirty="0">
                          <a:latin typeface="Gill Sans MT"/>
                          <a:cs typeface="Gill Sans MT"/>
                        </a:rPr>
                        <a:t>Nurses</a:t>
                      </a:r>
                      <a:r>
                        <a:rPr sz="800" i="1" spc="-105" dirty="0">
                          <a:latin typeface="Gill Sans MT"/>
                          <a:cs typeface="Gill Sans MT"/>
                        </a:rPr>
                        <a:t> </a:t>
                      </a:r>
                      <a:r>
                        <a:rPr sz="800" i="1" spc="-75" dirty="0">
                          <a:latin typeface="Gill Sans MT"/>
                          <a:cs typeface="Gill Sans MT"/>
                        </a:rPr>
                        <a:t>Aide</a:t>
                      </a:r>
                      <a:r>
                        <a:rPr sz="800" i="1" spc="-60" dirty="0">
                          <a:latin typeface="Gill Sans MT"/>
                          <a:cs typeface="Gill Sans MT"/>
                        </a:rPr>
                        <a:t> </a:t>
                      </a:r>
                      <a:r>
                        <a:rPr sz="800" i="1" spc="-75" dirty="0">
                          <a:latin typeface="Gill Sans MT"/>
                          <a:cs typeface="Gill Sans MT"/>
                        </a:rPr>
                        <a:t>(CNA),</a:t>
                      </a:r>
                      <a:r>
                        <a:rPr sz="800" i="1" spc="-105" dirty="0">
                          <a:latin typeface="Gill Sans MT"/>
                          <a:cs typeface="Gill Sans MT"/>
                        </a:rPr>
                        <a:t> </a:t>
                      </a:r>
                      <a:r>
                        <a:rPr sz="800" i="1" spc="-60" dirty="0">
                          <a:latin typeface="Gill Sans MT"/>
                          <a:cs typeface="Gill Sans MT"/>
                        </a:rPr>
                        <a:t>Certified </a:t>
                      </a:r>
                      <a:r>
                        <a:rPr sz="800" i="1" spc="-80" dirty="0">
                          <a:latin typeface="Gill Sans MT"/>
                          <a:cs typeface="Gill Sans MT"/>
                        </a:rPr>
                        <a:t>Nursing</a:t>
                      </a:r>
                      <a:r>
                        <a:rPr sz="800" i="1" spc="-105" dirty="0">
                          <a:latin typeface="Gill Sans MT"/>
                          <a:cs typeface="Gill Sans MT"/>
                        </a:rPr>
                        <a:t> </a:t>
                      </a:r>
                      <a:r>
                        <a:rPr sz="800" i="1" spc="-45" dirty="0">
                          <a:latin typeface="Gill Sans MT"/>
                          <a:cs typeface="Gill Sans MT"/>
                        </a:rPr>
                        <a:t>Assistant</a:t>
                      </a:r>
                      <a:r>
                        <a:rPr sz="800" i="1" spc="-60" dirty="0">
                          <a:latin typeface="Gill Sans MT"/>
                          <a:cs typeface="Gill Sans MT"/>
                        </a:rPr>
                        <a:t> </a:t>
                      </a:r>
                      <a:r>
                        <a:rPr sz="800" i="1" spc="-75" dirty="0">
                          <a:latin typeface="Gill Sans MT"/>
                          <a:cs typeface="Gill Sans MT"/>
                        </a:rPr>
                        <a:t>(CNA),</a:t>
                      </a:r>
                      <a:r>
                        <a:rPr sz="800" i="1" spc="-105" dirty="0">
                          <a:latin typeface="Gill Sans MT"/>
                          <a:cs typeface="Gill Sans MT"/>
                        </a:rPr>
                        <a:t> </a:t>
                      </a:r>
                      <a:r>
                        <a:rPr sz="800" i="1" spc="-55" dirty="0">
                          <a:latin typeface="Gill Sans MT"/>
                          <a:cs typeface="Gill Sans MT"/>
                        </a:rPr>
                        <a:t>Licensed</a:t>
                      </a:r>
                      <a:r>
                        <a:rPr sz="800" i="1" spc="-60" dirty="0">
                          <a:latin typeface="Gill Sans MT"/>
                          <a:cs typeface="Gill Sans MT"/>
                        </a:rPr>
                        <a:t> </a:t>
                      </a:r>
                      <a:r>
                        <a:rPr sz="800" i="1" spc="-80" dirty="0">
                          <a:latin typeface="Gill Sans MT"/>
                          <a:cs typeface="Gill Sans MT"/>
                        </a:rPr>
                        <a:t>Nursing</a:t>
                      </a:r>
                      <a:r>
                        <a:rPr sz="800" i="1" spc="-105" dirty="0">
                          <a:latin typeface="Gill Sans MT"/>
                          <a:cs typeface="Gill Sans MT"/>
                        </a:rPr>
                        <a:t> </a:t>
                      </a:r>
                      <a:r>
                        <a:rPr sz="800" i="1" spc="-45" dirty="0">
                          <a:latin typeface="Gill Sans MT"/>
                          <a:cs typeface="Gill Sans MT"/>
                        </a:rPr>
                        <a:t>Assistant</a:t>
                      </a:r>
                      <a:r>
                        <a:rPr sz="800" i="1" spc="-60" dirty="0">
                          <a:latin typeface="Gill Sans MT"/>
                          <a:cs typeface="Gill Sans MT"/>
                        </a:rPr>
                        <a:t> </a:t>
                      </a:r>
                      <a:r>
                        <a:rPr sz="800" i="1" spc="-85" dirty="0">
                          <a:latin typeface="Gill Sans MT"/>
                          <a:cs typeface="Gill Sans MT"/>
                        </a:rPr>
                        <a:t>(LNA)</a:t>
                      </a:r>
                      <a:r>
                        <a:rPr sz="800" i="1" spc="-60" dirty="0">
                          <a:latin typeface="Gill Sans MT"/>
                          <a:cs typeface="Gill Sans MT"/>
                        </a:rPr>
                        <a:t> </a:t>
                      </a:r>
                      <a:r>
                        <a:rPr sz="800" i="1" spc="-400" dirty="0">
                          <a:latin typeface="Gill Sans MT"/>
                          <a:cs typeface="Gill Sans MT"/>
                        </a:rPr>
                        <a:t>—</a:t>
                      </a:r>
                      <a:r>
                        <a:rPr sz="800" i="1" spc="-80" dirty="0">
                          <a:latin typeface="Gill Sans MT"/>
                          <a:cs typeface="Gill Sans MT"/>
                        </a:rPr>
                        <a:t> </a:t>
                      </a:r>
                      <a:r>
                        <a:rPr sz="800" spc="-70" dirty="0">
                          <a:latin typeface="Arial Narrow"/>
                          <a:cs typeface="Arial Narrow"/>
                        </a:rPr>
                        <a:t>Nurses’</a:t>
                      </a:r>
                      <a:r>
                        <a:rPr sz="800" spc="-35" dirty="0">
                          <a:latin typeface="Arial Narrow"/>
                          <a:cs typeface="Arial Narrow"/>
                        </a:rPr>
                        <a:t> </a:t>
                      </a:r>
                      <a:r>
                        <a:rPr sz="800" spc="-65" dirty="0">
                          <a:latin typeface="Arial Narrow"/>
                          <a:cs typeface="Arial Narrow"/>
                        </a:rPr>
                        <a:t>Aide,</a:t>
                      </a:r>
                      <a:r>
                        <a:rPr sz="800" spc="-40" dirty="0">
                          <a:latin typeface="Arial Narrow"/>
                          <a:cs typeface="Arial Narrow"/>
                        </a:rPr>
                        <a:t> </a:t>
                      </a:r>
                      <a:r>
                        <a:rPr sz="800" spc="-65" dirty="0">
                          <a:latin typeface="Arial Narrow"/>
                          <a:cs typeface="Arial Narrow"/>
                        </a:rPr>
                        <a:t>Nursing</a:t>
                      </a:r>
                      <a:r>
                        <a:rPr sz="800" spc="-35" dirty="0">
                          <a:latin typeface="Arial Narrow"/>
                          <a:cs typeface="Arial Narrow"/>
                        </a:rPr>
                        <a:t> </a:t>
                      </a:r>
                      <a:r>
                        <a:rPr sz="800" spc="-65" dirty="0">
                          <a:latin typeface="Arial Narrow"/>
                          <a:cs typeface="Arial Narrow"/>
                        </a:rPr>
                        <a:t>Aide,</a:t>
                      </a:r>
                      <a:r>
                        <a:rPr sz="800" spc="-35" dirty="0">
                          <a:latin typeface="Arial Narrow"/>
                          <a:cs typeface="Arial Narrow"/>
                        </a:rPr>
                        <a:t> </a:t>
                      </a:r>
                      <a:r>
                        <a:rPr sz="800" spc="-65" dirty="0">
                          <a:latin typeface="Arial Narrow"/>
                          <a:cs typeface="Arial Narrow"/>
                        </a:rPr>
                        <a:t>Nursing</a:t>
                      </a:r>
                      <a:r>
                        <a:rPr sz="800" spc="-35" dirty="0">
                          <a:latin typeface="Arial Narrow"/>
                          <a:cs typeface="Arial Narrow"/>
                        </a:rPr>
                        <a:t> </a:t>
                      </a:r>
                      <a:r>
                        <a:rPr sz="800" spc="-55" dirty="0">
                          <a:latin typeface="Arial Narrow"/>
                          <a:cs typeface="Arial Narrow"/>
                        </a:rPr>
                        <a:t>Assistant,</a:t>
                      </a:r>
                      <a:r>
                        <a:rPr sz="800" spc="-35" dirty="0">
                          <a:latin typeface="Arial Narrow"/>
                          <a:cs typeface="Arial Narrow"/>
                        </a:rPr>
                        <a:t> </a:t>
                      </a:r>
                      <a:r>
                        <a:rPr sz="800" spc="-50" dirty="0">
                          <a:latin typeface="Arial Narrow"/>
                          <a:cs typeface="Arial Narrow"/>
                        </a:rPr>
                        <a:t>Patient</a:t>
                      </a:r>
                      <a:r>
                        <a:rPr sz="800" spc="-35" dirty="0">
                          <a:latin typeface="Arial Narrow"/>
                          <a:cs typeface="Arial Narrow"/>
                        </a:rPr>
                        <a:t> </a:t>
                      </a:r>
                      <a:r>
                        <a:rPr sz="800" spc="-90" dirty="0">
                          <a:latin typeface="Arial Narrow"/>
                          <a:cs typeface="Arial Narrow"/>
                        </a:rPr>
                        <a:t>Care</a:t>
                      </a:r>
                      <a:r>
                        <a:rPr sz="800" spc="-35" dirty="0">
                          <a:latin typeface="Arial Narrow"/>
                          <a:cs typeface="Arial Narrow"/>
                        </a:rPr>
                        <a:t> </a:t>
                      </a:r>
                      <a:r>
                        <a:rPr sz="800" spc="-55" dirty="0">
                          <a:latin typeface="Arial Narrow"/>
                          <a:cs typeface="Arial Narrow"/>
                        </a:rPr>
                        <a:t>Assistant</a:t>
                      </a:r>
                      <a:r>
                        <a:rPr sz="800" spc="-35" dirty="0">
                          <a:latin typeface="Arial Narrow"/>
                          <a:cs typeface="Arial Narrow"/>
                        </a:rPr>
                        <a:t> </a:t>
                      </a:r>
                      <a:r>
                        <a:rPr sz="800" spc="-75" dirty="0">
                          <a:latin typeface="Arial Narrow"/>
                          <a:cs typeface="Arial Narrow"/>
                        </a:rPr>
                        <a:t>(PCA),</a:t>
                      </a:r>
                      <a:r>
                        <a:rPr sz="800" spc="-35" dirty="0">
                          <a:latin typeface="Arial Narrow"/>
                          <a:cs typeface="Arial Narrow"/>
                        </a:rPr>
                        <a:t> </a:t>
                      </a:r>
                      <a:r>
                        <a:rPr sz="800" spc="-55" dirty="0">
                          <a:latin typeface="Arial Narrow"/>
                          <a:cs typeface="Arial Narrow"/>
                        </a:rPr>
                        <a:t>State</a:t>
                      </a:r>
                      <a:r>
                        <a:rPr sz="800" spc="-35" dirty="0">
                          <a:latin typeface="Arial Narrow"/>
                          <a:cs typeface="Arial Narrow"/>
                        </a:rPr>
                        <a:t> </a:t>
                      </a:r>
                      <a:r>
                        <a:rPr sz="800" spc="-85" dirty="0">
                          <a:latin typeface="Arial Narrow"/>
                          <a:cs typeface="Arial Narrow"/>
                        </a:rPr>
                        <a:t>Tested</a:t>
                      </a:r>
                      <a:r>
                        <a:rPr sz="800" spc="-35" dirty="0">
                          <a:latin typeface="Arial Narrow"/>
                          <a:cs typeface="Arial Narrow"/>
                        </a:rPr>
                        <a:t> </a:t>
                      </a:r>
                      <a:r>
                        <a:rPr sz="800" spc="-65" dirty="0">
                          <a:latin typeface="Arial Narrow"/>
                          <a:cs typeface="Arial Narrow"/>
                        </a:rPr>
                        <a:t>Nursing</a:t>
                      </a:r>
                      <a:r>
                        <a:rPr sz="800" spc="-35" dirty="0">
                          <a:latin typeface="Arial Narrow"/>
                          <a:cs typeface="Arial Narrow"/>
                        </a:rPr>
                        <a:t> </a:t>
                      </a:r>
                      <a:r>
                        <a:rPr sz="800" spc="-55" dirty="0">
                          <a:latin typeface="Arial Narrow"/>
                          <a:cs typeface="Arial Narrow"/>
                        </a:rPr>
                        <a:t>Assistant</a:t>
                      </a:r>
                      <a:r>
                        <a:rPr sz="800" spc="-35" dirty="0">
                          <a:latin typeface="Arial Narrow"/>
                          <a:cs typeface="Arial Narrow"/>
                        </a:rPr>
                        <a:t> </a:t>
                      </a:r>
                      <a:r>
                        <a:rPr sz="800" spc="-90" dirty="0">
                          <a:latin typeface="Arial Narrow"/>
                          <a:cs typeface="Arial Narrow"/>
                        </a:rPr>
                        <a:t>(STNA)</a:t>
                      </a:r>
                      <a:r>
                        <a:rPr sz="800" spc="-35" dirty="0">
                          <a:latin typeface="Arial Narrow"/>
                          <a:cs typeface="Arial Narrow"/>
                        </a:rPr>
                        <a:t> </a:t>
                      </a:r>
                      <a:r>
                        <a:rPr sz="800" spc="-254" dirty="0">
                          <a:latin typeface="Arial Narrow"/>
                          <a:cs typeface="Arial Narrow"/>
                        </a:rPr>
                        <a:t>—</a:t>
                      </a:r>
                      <a:r>
                        <a:rPr sz="800" spc="-35" dirty="0">
                          <a:latin typeface="Arial Narrow"/>
                          <a:cs typeface="Arial Narrow"/>
                        </a:rPr>
                        <a:t> </a:t>
                      </a:r>
                      <a:r>
                        <a:rPr sz="800" spc="-75" dirty="0">
                          <a:latin typeface="Arial Narrow"/>
                          <a:cs typeface="Arial Narrow"/>
                        </a:rPr>
                        <a:t>Provide</a:t>
                      </a:r>
                      <a:r>
                        <a:rPr sz="800" spc="-35" dirty="0">
                          <a:latin typeface="Arial Narrow"/>
                          <a:cs typeface="Arial Narrow"/>
                        </a:rPr>
                        <a:t> </a:t>
                      </a:r>
                      <a:r>
                        <a:rPr sz="800" spc="-55" dirty="0">
                          <a:latin typeface="Arial Narrow"/>
                          <a:cs typeface="Arial Narrow"/>
                        </a:rPr>
                        <a:t>or</a:t>
                      </a:r>
                      <a:r>
                        <a:rPr sz="800" spc="-35" dirty="0">
                          <a:latin typeface="Arial Narrow"/>
                          <a:cs typeface="Arial Narrow"/>
                        </a:rPr>
                        <a:t> </a:t>
                      </a:r>
                      <a:r>
                        <a:rPr sz="800" spc="-55" dirty="0">
                          <a:latin typeface="Arial Narrow"/>
                          <a:cs typeface="Arial Narrow"/>
                        </a:rPr>
                        <a:t>assist</a:t>
                      </a:r>
                      <a:r>
                        <a:rPr sz="800" spc="-35" dirty="0">
                          <a:latin typeface="Arial Narrow"/>
                          <a:cs typeface="Arial Narrow"/>
                        </a:rPr>
                        <a:t> </a:t>
                      </a:r>
                      <a:r>
                        <a:rPr sz="800" spc="-45" dirty="0">
                          <a:latin typeface="Arial Narrow"/>
                          <a:cs typeface="Arial Narrow"/>
                        </a:rPr>
                        <a:t>with</a:t>
                      </a:r>
                      <a:r>
                        <a:rPr sz="800" spc="-35" dirty="0">
                          <a:latin typeface="Arial Narrow"/>
                          <a:cs typeface="Arial Narrow"/>
                        </a:rPr>
                        <a:t> </a:t>
                      </a:r>
                      <a:r>
                        <a:rPr sz="800" spc="-55" dirty="0">
                          <a:latin typeface="Arial Narrow"/>
                          <a:cs typeface="Arial Narrow"/>
                        </a:rPr>
                        <a:t>basic</a:t>
                      </a:r>
                      <a:r>
                        <a:rPr sz="800" spc="-35" dirty="0">
                          <a:latin typeface="Arial Narrow"/>
                          <a:cs typeface="Arial Narrow"/>
                        </a:rPr>
                        <a:t> </a:t>
                      </a:r>
                      <a:r>
                        <a:rPr sz="800" spc="-65" dirty="0">
                          <a:latin typeface="Arial Narrow"/>
                          <a:cs typeface="Arial Narrow"/>
                        </a:rPr>
                        <a:t>care</a:t>
                      </a:r>
                      <a:r>
                        <a:rPr sz="800" spc="-35" dirty="0">
                          <a:latin typeface="Arial Narrow"/>
                          <a:cs typeface="Arial Narrow"/>
                        </a:rPr>
                        <a:t> </a:t>
                      </a:r>
                      <a:r>
                        <a:rPr sz="800" spc="-55" dirty="0">
                          <a:latin typeface="Arial Narrow"/>
                          <a:cs typeface="Arial Narrow"/>
                        </a:rPr>
                        <a:t>or</a:t>
                      </a:r>
                      <a:r>
                        <a:rPr sz="800" spc="-35" dirty="0">
                          <a:latin typeface="Arial Narrow"/>
                          <a:cs typeface="Arial Narrow"/>
                        </a:rPr>
                        <a:t> </a:t>
                      </a:r>
                      <a:r>
                        <a:rPr sz="800" spc="-50" dirty="0">
                          <a:latin typeface="Arial Narrow"/>
                          <a:cs typeface="Arial Narrow"/>
                        </a:rPr>
                        <a:t>support</a:t>
                      </a:r>
                      <a:r>
                        <a:rPr sz="800" spc="-35" dirty="0">
                          <a:latin typeface="Arial Narrow"/>
                          <a:cs typeface="Arial Narrow"/>
                        </a:rPr>
                        <a:t> </a:t>
                      </a:r>
                      <a:r>
                        <a:rPr sz="800" spc="-65" dirty="0">
                          <a:latin typeface="Arial Narrow"/>
                          <a:cs typeface="Arial Narrow"/>
                        </a:rPr>
                        <a:t>under</a:t>
                      </a:r>
                      <a:r>
                        <a:rPr sz="800" spc="-35" dirty="0">
                          <a:latin typeface="Arial Narrow"/>
                          <a:cs typeface="Arial Narrow"/>
                        </a:rPr>
                        <a:t> </a:t>
                      </a:r>
                      <a:r>
                        <a:rPr sz="800" spc="-45" dirty="0">
                          <a:latin typeface="Arial Narrow"/>
                          <a:cs typeface="Arial Narrow"/>
                        </a:rPr>
                        <a:t>the</a:t>
                      </a:r>
                      <a:r>
                        <a:rPr sz="800" spc="-35" dirty="0">
                          <a:latin typeface="Arial Narrow"/>
                          <a:cs typeface="Arial Narrow"/>
                        </a:rPr>
                        <a:t> </a:t>
                      </a:r>
                      <a:r>
                        <a:rPr sz="800" spc="-40" dirty="0">
                          <a:latin typeface="Arial Narrow"/>
                          <a:cs typeface="Arial Narrow"/>
                        </a:rPr>
                        <a:t>direction</a:t>
                      </a:r>
                      <a:r>
                        <a:rPr sz="800" spc="-35" dirty="0">
                          <a:latin typeface="Arial Narrow"/>
                          <a:cs typeface="Arial Narrow"/>
                        </a:rPr>
                        <a:t> </a:t>
                      </a:r>
                      <a:r>
                        <a:rPr sz="800" spc="-45" dirty="0">
                          <a:latin typeface="Arial Narrow"/>
                          <a:cs typeface="Arial Narrow"/>
                        </a:rPr>
                        <a:t>of</a:t>
                      </a:r>
                      <a:r>
                        <a:rPr sz="800" spc="-35" dirty="0">
                          <a:latin typeface="Arial Narrow"/>
                          <a:cs typeface="Arial Narrow"/>
                        </a:rPr>
                        <a:t> </a:t>
                      </a:r>
                      <a:r>
                        <a:rPr sz="800" spc="-50" dirty="0">
                          <a:latin typeface="Arial Narrow"/>
                          <a:cs typeface="Arial Narrow"/>
                        </a:rPr>
                        <a:t>onsite</a:t>
                      </a:r>
                      <a:r>
                        <a:rPr sz="800" spc="-35" dirty="0">
                          <a:latin typeface="Arial Narrow"/>
                          <a:cs typeface="Arial Narrow"/>
                        </a:rPr>
                        <a:t> </a:t>
                      </a:r>
                      <a:r>
                        <a:rPr sz="800" spc="-55" dirty="0">
                          <a:latin typeface="Arial Narrow"/>
                          <a:cs typeface="Arial Narrow"/>
                        </a:rPr>
                        <a:t>licensed</a:t>
                      </a:r>
                      <a:r>
                        <a:rPr sz="800" spc="-35" dirty="0">
                          <a:latin typeface="Arial Narrow"/>
                          <a:cs typeface="Arial Narrow"/>
                        </a:rPr>
                        <a:t> </a:t>
                      </a:r>
                      <a:r>
                        <a:rPr sz="800" spc="-60" dirty="0">
                          <a:latin typeface="Arial Narrow"/>
                          <a:cs typeface="Arial Narrow"/>
                        </a:rPr>
                        <a:t>nursing</a:t>
                      </a:r>
                      <a:r>
                        <a:rPr sz="800" spc="-35" dirty="0">
                          <a:latin typeface="Arial Narrow"/>
                          <a:cs typeface="Arial Narrow"/>
                        </a:rPr>
                        <a:t> staff. </a:t>
                      </a:r>
                      <a:r>
                        <a:rPr sz="800" spc="-65" dirty="0">
                          <a:latin typeface="Arial Narrow"/>
                          <a:cs typeface="Arial Narrow"/>
                        </a:rPr>
                        <a:t>Perform</a:t>
                      </a:r>
                      <a:r>
                        <a:rPr sz="800" spc="-35" dirty="0">
                          <a:latin typeface="Arial Narrow"/>
                          <a:cs typeface="Arial Narrow"/>
                        </a:rPr>
                        <a:t> </a:t>
                      </a:r>
                      <a:r>
                        <a:rPr sz="800" spc="-45" dirty="0">
                          <a:latin typeface="Arial Narrow"/>
                          <a:cs typeface="Arial Narrow"/>
                        </a:rPr>
                        <a:t>duties</a:t>
                      </a:r>
                      <a:r>
                        <a:rPr sz="800" spc="-35" dirty="0">
                          <a:latin typeface="Arial Narrow"/>
                          <a:cs typeface="Arial Narrow"/>
                        </a:rPr>
                        <a:t> </a:t>
                      </a:r>
                      <a:r>
                        <a:rPr sz="800" spc="-70" dirty="0">
                          <a:latin typeface="Arial Narrow"/>
                          <a:cs typeface="Arial Narrow"/>
                        </a:rPr>
                        <a:t>such</a:t>
                      </a:r>
                      <a:r>
                        <a:rPr sz="800" spc="-35" dirty="0">
                          <a:latin typeface="Arial Narrow"/>
                          <a:cs typeface="Arial Narrow"/>
                        </a:rPr>
                        <a:t> </a:t>
                      </a:r>
                      <a:r>
                        <a:rPr sz="800" spc="-80" dirty="0">
                          <a:latin typeface="Arial Narrow"/>
                          <a:cs typeface="Arial Narrow"/>
                        </a:rPr>
                        <a:t>as</a:t>
                      </a:r>
                      <a:r>
                        <a:rPr sz="800" spc="-35" dirty="0">
                          <a:latin typeface="Arial Narrow"/>
                          <a:cs typeface="Arial Narrow"/>
                        </a:rPr>
                        <a:t> </a:t>
                      </a:r>
                      <a:r>
                        <a:rPr sz="800" spc="-50" dirty="0">
                          <a:latin typeface="Arial Narrow"/>
                          <a:cs typeface="Arial Narrow"/>
                        </a:rPr>
                        <a:t>monitoring</a:t>
                      </a:r>
                      <a:r>
                        <a:rPr sz="800" spc="-35" dirty="0">
                          <a:latin typeface="Arial Narrow"/>
                          <a:cs typeface="Arial Narrow"/>
                        </a:rPr>
                        <a:t> </a:t>
                      </a:r>
                      <a:r>
                        <a:rPr sz="800" spc="-45" dirty="0">
                          <a:latin typeface="Arial Narrow"/>
                          <a:cs typeface="Arial Narrow"/>
                        </a:rPr>
                        <a:t>of</a:t>
                      </a:r>
                      <a:r>
                        <a:rPr sz="800" spc="-35" dirty="0">
                          <a:latin typeface="Arial Narrow"/>
                          <a:cs typeface="Arial Narrow"/>
                        </a:rPr>
                        <a:t> </a:t>
                      </a:r>
                      <a:r>
                        <a:rPr sz="800" spc="-45" dirty="0">
                          <a:latin typeface="Arial Narrow"/>
                          <a:cs typeface="Arial Narrow"/>
                        </a:rPr>
                        <a:t>health</a:t>
                      </a:r>
                      <a:r>
                        <a:rPr sz="800" spc="-35" dirty="0">
                          <a:latin typeface="Arial Narrow"/>
                          <a:cs typeface="Arial Narrow"/>
                        </a:rPr>
                        <a:t> </a:t>
                      </a:r>
                      <a:r>
                        <a:rPr sz="800" spc="-45" dirty="0">
                          <a:latin typeface="Arial Narrow"/>
                          <a:cs typeface="Arial Narrow"/>
                        </a:rPr>
                        <a:t>status,</a:t>
                      </a:r>
                      <a:r>
                        <a:rPr sz="800" spc="-35" dirty="0">
                          <a:latin typeface="Arial Narrow"/>
                          <a:cs typeface="Arial Narrow"/>
                        </a:rPr>
                        <a:t> </a:t>
                      </a:r>
                      <a:r>
                        <a:rPr sz="800" spc="-55" dirty="0">
                          <a:latin typeface="Arial Narrow"/>
                          <a:cs typeface="Arial Narrow"/>
                        </a:rPr>
                        <a:t>feeding,</a:t>
                      </a:r>
                      <a:r>
                        <a:rPr sz="800" spc="-20" dirty="0">
                          <a:latin typeface="Arial Narrow"/>
                          <a:cs typeface="Arial Narrow"/>
                        </a:rPr>
                        <a:t> </a:t>
                      </a:r>
                      <a:r>
                        <a:rPr sz="800" spc="-50" dirty="0">
                          <a:latin typeface="Arial Narrow"/>
                          <a:cs typeface="Arial Narrow"/>
                        </a:rPr>
                        <a:t>bathing,</a:t>
                      </a:r>
                      <a:r>
                        <a:rPr sz="800" spc="-35" dirty="0">
                          <a:latin typeface="Arial Narrow"/>
                          <a:cs typeface="Arial Narrow"/>
                        </a:rPr>
                        <a:t> </a:t>
                      </a:r>
                      <a:r>
                        <a:rPr sz="800" spc="-60" dirty="0">
                          <a:latin typeface="Arial Narrow"/>
                          <a:cs typeface="Arial Narrow"/>
                        </a:rPr>
                        <a:t>dressing,</a:t>
                      </a:r>
                      <a:r>
                        <a:rPr sz="800" spc="-35" dirty="0">
                          <a:latin typeface="Arial Narrow"/>
                          <a:cs typeface="Arial Narrow"/>
                        </a:rPr>
                        <a:t> </a:t>
                      </a:r>
                      <a:r>
                        <a:rPr sz="800" spc="-60" dirty="0">
                          <a:latin typeface="Arial Narrow"/>
                          <a:cs typeface="Arial Narrow"/>
                        </a:rPr>
                        <a:t>grooming,</a:t>
                      </a:r>
                      <a:r>
                        <a:rPr sz="800" spc="-35" dirty="0">
                          <a:latin typeface="Arial Narrow"/>
                          <a:cs typeface="Arial Narrow"/>
                        </a:rPr>
                        <a:t> toileting, </a:t>
                      </a:r>
                      <a:r>
                        <a:rPr sz="800" spc="-55" dirty="0">
                          <a:latin typeface="Arial Narrow"/>
                          <a:cs typeface="Arial Narrow"/>
                        </a:rPr>
                        <a:t>or</a:t>
                      </a:r>
                      <a:r>
                        <a:rPr sz="800" spc="-35" dirty="0">
                          <a:latin typeface="Arial Narrow"/>
                          <a:cs typeface="Arial Narrow"/>
                        </a:rPr>
                        <a:t> </a:t>
                      </a:r>
                      <a:r>
                        <a:rPr sz="800" spc="-50" dirty="0">
                          <a:latin typeface="Arial Narrow"/>
                          <a:cs typeface="Arial Narrow"/>
                        </a:rPr>
                        <a:t>ambulation</a:t>
                      </a:r>
                      <a:r>
                        <a:rPr sz="800" spc="-35" dirty="0">
                          <a:latin typeface="Arial Narrow"/>
                          <a:cs typeface="Arial Narrow"/>
                        </a:rPr>
                        <a:t> </a:t>
                      </a:r>
                      <a:r>
                        <a:rPr sz="800" spc="-45" dirty="0">
                          <a:latin typeface="Arial Narrow"/>
                          <a:cs typeface="Arial Narrow"/>
                        </a:rPr>
                        <a:t>of</a:t>
                      </a:r>
                      <a:r>
                        <a:rPr sz="800" spc="-35" dirty="0">
                          <a:latin typeface="Arial Narrow"/>
                          <a:cs typeface="Arial Narrow"/>
                        </a:rPr>
                        <a:t> </a:t>
                      </a:r>
                      <a:r>
                        <a:rPr sz="800" spc="-45" dirty="0">
                          <a:latin typeface="Arial Narrow"/>
                          <a:cs typeface="Arial Narrow"/>
                        </a:rPr>
                        <a:t>patients</a:t>
                      </a:r>
                      <a:r>
                        <a:rPr sz="800" spc="-35" dirty="0">
                          <a:latin typeface="Arial Narrow"/>
                          <a:cs typeface="Arial Narrow"/>
                        </a:rPr>
                        <a:t> in </a:t>
                      </a:r>
                      <a:r>
                        <a:rPr sz="800" spc="-65" dirty="0">
                          <a:latin typeface="Arial Narrow"/>
                          <a:cs typeface="Arial Narrow"/>
                        </a:rPr>
                        <a:t>a</a:t>
                      </a:r>
                      <a:r>
                        <a:rPr sz="800" spc="-35" dirty="0">
                          <a:latin typeface="Arial Narrow"/>
                          <a:cs typeface="Arial Narrow"/>
                        </a:rPr>
                        <a:t> </a:t>
                      </a:r>
                      <a:r>
                        <a:rPr sz="800" spc="-45" dirty="0">
                          <a:latin typeface="Arial Narrow"/>
                          <a:cs typeface="Arial Narrow"/>
                        </a:rPr>
                        <a:t>health</a:t>
                      </a:r>
                      <a:r>
                        <a:rPr sz="800" spc="-35" dirty="0">
                          <a:latin typeface="Arial Narrow"/>
                          <a:cs typeface="Arial Narrow"/>
                        </a:rPr>
                        <a:t> </a:t>
                      </a:r>
                      <a:r>
                        <a:rPr sz="800" spc="-55" dirty="0">
                          <a:latin typeface="Arial Narrow"/>
                          <a:cs typeface="Arial Narrow"/>
                        </a:rPr>
                        <a:t>or</a:t>
                      </a:r>
                      <a:r>
                        <a:rPr sz="800" spc="-35" dirty="0">
                          <a:latin typeface="Arial Narrow"/>
                          <a:cs typeface="Arial Narrow"/>
                        </a:rPr>
                        <a:t> </a:t>
                      </a:r>
                      <a:r>
                        <a:rPr sz="800" spc="-60" dirty="0">
                          <a:latin typeface="Arial Narrow"/>
                          <a:cs typeface="Arial Narrow"/>
                        </a:rPr>
                        <a:t>nursing</a:t>
                      </a:r>
                      <a:r>
                        <a:rPr sz="800" spc="-35" dirty="0">
                          <a:latin typeface="Arial Narrow"/>
                          <a:cs typeface="Arial Narrow"/>
                        </a:rPr>
                        <a:t> facility. </a:t>
                      </a:r>
                      <a:r>
                        <a:rPr sz="800" spc="-95" dirty="0">
                          <a:latin typeface="Arial Narrow"/>
                          <a:cs typeface="Arial Narrow"/>
                        </a:rPr>
                        <a:t>May</a:t>
                      </a:r>
                      <a:r>
                        <a:rPr sz="800" spc="-35" dirty="0">
                          <a:latin typeface="Arial Narrow"/>
                          <a:cs typeface="Arial Narrow"/>
                        </a:rPr>
                        <a:t> </a:t>
                      </a:r>
                      <a:r>
                        <a:rPr sz="800" spc="-50" dirty="0">
                          <a:latin typeface="Arial Narrow"/>
                          <a:cs typeface="Arial Narrow"/>
                        </a:rPr>
                        <a:t>include</a:t>
                      </a:r>
                      <a:r>
                        <a:rPr sz="800" spc="-35" dirty="0">
                          <a:latin typeface="Arial Narrow"/>
                          <a:cs typeface="Arial Narrow"/>
                        </a:rPr>
                        <a:t> </a:t>
                      </a:r>
                      <a:r>
                        <a:rPr sz="800" spc="-50" dirty="0">
                          <a:latin typeface="Arial Narrow"/>
                          <a:cs typeface="Arial Narrow"/>
                        </a:rPr>
                        <a:t>medication</a:t>
                      </a:r>
                      <a:r>
                        <a:rPr sz="800" spc="-35" dirty="0">
                          <a:latin typeface="Arial Narrow"/>
                          <a:cs typeface="Arial Narrow"/>
                        </a:rPr>
                        <a:t> </a:t>
                      </a:r>
                      <a:r>
                        <a:rPr sz="800" spc="-45" dirty="0">
                          <a:latin typeface="Arial Narrow"/>
                          <a:cs typeface="Arial Narrow"/>
                        </a:rPr>
                        <a:t>administration</a:t>
                      </a:r>
                      <a:r>
                        <a:rPr sz="800" spc="-35" dirty="0">
                          <a:latin typeface="Arial Narrow"/>
                          <a:cs typeface="Arial Narrow"/>
                        </a:rPr>
                        <a:t> </a:t>
                      </a:r>
                      <a:r>
                        <a:rPr sz="800" spc="-65" dirty="0">
                          <a:latin typeface="Arial Narrow"/>
                          <a:cs typeface="Arial Narrow"/>
                        </a:rPr>
                        <a:t>and</a:t>
                      </a:r>
                      <a:r>
                        <a:rPr sz="800" spc="-35" dirty="0">
                          <a:latin typeface="Arial Narrow"/>
                          <a:cs typeface="Arial Narrow"/>
                        </a:rPr>
                        <a:t> </a:t>
                      </a:r>
                      <a:r>
                        <a:rPr sz="800" spc="-50" dirty="0">
                          <a:latin typeface="Arial Narrow"/>
                          <a:cs typeface="Arial Narrow"/>
                        </a:rPr>
                        <a:t>other</a:t>
                      </a:r>
                      <a:r>
                        <a:rPr sz="800" spc="-35" dirty="0">
                          <a:latin typeface="Arial Narrow"/>
                          <a:cs typeface="Arial Narrow"/>
                        </a:rPr>
                        <a:t> </a:t>
                      </a:r>
                      <a:r>
                        <a:rPr sz="800" spc="-50" dirty="0">
                          <a:latin typeface="Arial Narrow"/>
                          <a:cs typeface="Arial Narrow"/>
                        </a:rPr>
                        <a:t>health-related</a:t>
                      </a:r>
                      <a:r>
                        <a:rPr sz="800" spc="-35" dirty="0">
                          <a:latin typeface="Arial Narrow"/>
                          <a:cs typeface="Arial Narrow"/>
                        </a:rPr>
                        <a:t> </a:t>
                      </a:r>
                      <a:r>
                        <a:rPr sz="800" spc="-50" dirty="0">
                          <a:latin typeface="Arial Narrow"/>
                          <a:cs typeface="Arial Narrow"/>
                        </a:rPr>
                        <a:t>tasks.</a:t>
                      </a:r>
                      <a:r>
                        <a:rPr sz="800" spc="-35" dirty="0">
                          <a:latin typeface="Arial Narrow"/>
                          <a:cs typeface="Arial Narrow"/>
                        </a:rPr>
                        <a:t> </a:t>
                      </a:r>
                      <a:r>
                        <a:rPr sz="800" spc="-55" dirty="0">
                          <a:latin typeface="Arial Narrow"/>
                          <a:cs typeface="Arial Narrow"/>
                        </a:rPr>
                        <a:t>Includes</a:t>
                      </a:r>
                      <a:r>
                        <a:rPr sz="800" spc="-35" dirty="0">
                          <a:latin typeface="Arial Narrow"/>
                          <a:cs typeface="Arial Narrow"/>
                        </a:rPr>
                        <a:t> </a:t>
                      </a:r>
                      <a:r>
                        <a:rPr sz="800" spc="-60" dirty="0">
                          <a:latin typeface="Arial Narrow"/>
                          <a:cs typeface="Arial Narrow"/>
                        </a:rPr>
                        <a:t>nursing</a:t>
                      </a:r>
                      <a:r>
                        <a:rPr sz="800" spc="-35" dirty="0">
                          <a:latin typeface="Arial Narrow"/>
                          <a:cs typeface="Arial Narrow"/>
                        </a:rPr>
                        <a:t> </a:t>
                      </a:r>
                      <a:r>
                        <a:rPr sz="800" spc="-65" dirty="0">
                          <a:latin typeface="Arial Narrow"/>
                          <a:cs typeface="Arial Narrow"/>
                        </a:rPr>
                        <a:t>care</a:t>
                      </a:r>
                      <a:r>
                        <a:rPr sz="800" spc="-35" dirty="0">
                          <a:latin typeface="Arial Narrow"/>
                          <a:cs typeface="Arial Narrow"/>
                        </a:rPr>
                        <a:t> </a:t>
                      </a:r>
                      <a:r>
                        <a:rPr sz="800" spc="-45" dirty="0">
                          <a:latin typeface="Arial Narrow"/>
                          <a:cs typeface="Arial Narrow"/>
                        </a:rPr>
                        <a:t>attendants,</a:t>
                      </a:r>
                      <a:r>
                        <a:rPr sz="800" spc="-35" dirty="0">
                          <a:latin typeface="Arial Narrow"/>
                          <a:cs typeface="Arial Narrow"/>
                        </a:rPr>
                        <a:t> </a:t>
                      </a:r>
                      <a:r>
                        <a:rPr sz="800" spc="-60" dirty="0">
                          <a:latin typeface="Arial Narrow"/>
                          <a:cs typeface="Arial Narrow"/>
                        </a:rPr>
                        <a:t>nursing</a:t>
                      </a:r>
                      <a:r>
                        <a:rPr sz="800" spc="-35" dirty="0">
                          <a:latin typeface="Arial Narrow"/>
                          <a:cs typeface="Arial Narrow"/>
                        </a:rPr>
                        <a:t> </a:t>
                      </a:r>
                      <a:r>
                        <a:rPr sz="800" spc="-50" dirty="0">
                          <a:latin typeface="Arial Narrow"/>
                          <a:cs typeface="Arial Narrow"/>
                        </a:rPr>
                        <a:t>aides,</a:t>
                      </a:r>
                      <a:r>
                        <a:rPr sz="800" spc="-35" dirty="0">
                          <a:latin typeface="Arial Narrow"/>
                          <a:cs typeface="Arial Narrow"/>
                        </a:rPr>
                        <a:t> </a:t>
                      </a:r>
                      <a:r>
                        <a:rPr sz="800" spc="-65" dirty="0">
                          <a:latin typeface="Arial Narrow"/>
                          <a:cs typeface="Arial Narrow"/>
                        </a:rPr>
                        <a:t>and</a:t>
                      </a:r>
                      <a:r>
                        <a:rPr sz="800" spc="-35" dirty="0">
                          <a:latin typeface="Arial Narrow"/>
                          <a:cs typeface="Arial Narrow"/>
                        </a:rPr>
                        <a:t> </a:t>
                      </a:r>
                      <a:r>
                        <a:rPr sz="800" spc="-60" dirty="0">
                          <a:latin typeface="Arial Narrow"/>
                          <a:cs typeface="Arial Narrow"/>
                        </a:rPr>
                        <a:t>nursing</a:t>
                      </a:r>
                      <a:r>
                        <a:rPr sz="800" spc="-35" dirty="0">
                          <a:latin typeface="Arial Narrow"/>
                          <a:cs typeface="Arial Narrow"/>
                        </a:rPr>
                        <a:t> </a:t>
                      </a:r>
                      <a:r>
                        <a:rPr sz="800" spc="-45" dirty="0">
                          <a:latin typeface="Arial Narrow"/>
                          <a:cs typeface="Arial Narrow"/>
                        </a:rPr>
                        <a:t>attendants.</a:t>
                      </a:r>
                      <a:endParaRPr sz="800">
                        <a:latin typeface="Arial Narrow"/>
                        <a:cs typeface="Arial Narrow"/>
                      </a:endParaRPr>
                    </a:p>
                  </a:txBody>
                  <a:tcPr marL="0" marR="0" marT="50987" marB="0">
                    <a:lnT w="12700">
                      <a:solidFill>
                        <a:srgbClr val="FFFFFF"/>
                      </a:solidFill>
                      <a:prstDash val="solid"/>
                    </a:lnT>
                    <a:lnB w="12700">
                      <a:solidFill>
                        <a:srgbClr val="FFFFFF"/>
                      </a:solidFill>
                      <a:prstDash val="solid"/>
                    </a:lnB>
                    <a:solidFill>
                      <a:srgbClr val="DADCBB"/>
                    </a:solidFill>
                  </a:tcPr>
                </a:tc>
                <a:extLst>
                  <a:ext uri="{0D108BD9-81ED-4DB2-BD59-A6C34878D82A}">
                    <a16:rowId xmlns:a16="http://schemas.microsoft.com/office/drawing/2014/main" val="10007"/>
                  </a:ext>
                </a:extLst>
              </a:tr>
              <a:tr h="503144">
                <a:tc>
                  <a:txBody>
                    <a:bodyPr/>
                    <a:lstStyle/>
                    <a:p>
                      <a:pPr marL="50800" algn="just">
                        <a:lnSpc>
                          <a:spcPts val="1015"/>
                        </a:lnSpc>
                        <a:spcBef>
                          <a:spcPts val="229"/>
                        </a:spcBef>
                      </a:pPr>
                      <a:r>
                        <a:rPr sz="800" b="1" spc="-110" dirty="0">
                          <a:solidFill>
                            <a:srgbClr val="231F20"/>
                          </a:solidFill>
                          <a:latin typeface="Arial Narrow"/>
                          <a:cs typeface="Arial Narrow"/>
                        </a:rPr>
                        <a:t>Home</a:t>
                      </a:r>
                      <a:r>
                        <a:rPr sz="800" b="1" spc="15" dirty="0">
                          <a:solidFill>
                            <a:srgbClr val="231F20"/>
                          </a:solidFill>
                          <a:latin typeface="Arial Narrow"/>
                          <a:cs typeface="Arial Narrow"/>
                        </a:rPr>
                        <a:t> </a:t>
                      </a:r>
                      <a:r>
                        <a:rPr sz="800" b="1" spc="-70" dirty="0">
                          <a:solidFill>
                            <a:srgbClr val="231F20"/>
                          </a:solidFill>
                          <a:latin typeface="Arial Narrow"/>
                          <a:cs typeface="Arial Narrow"/>
                        </a:rPr>
                        <a:t>Health</a:t>
                      </a:r>
                      <a:r>
                        <a:rPr sz="800" b="1" spc="-40" dirty="0">
                          <a:solidFill>
                            <a:srgbClr val="231F20"/>
                          </a:solidFill>
                          <a:latin typeface="Arial Narrow"/>
                          <a:cs typeface="Arial Narrow"/>
                        </a:rPr>
                        <a:t> </a:t>
                      </a:r>
                      <a:r>
                        <a:rPr sz="800" b="1" spc="-95" dirty="0">
                          <a:solidFill>
                            <a:srgbClr val="231F20"/>
                          </a:solidFill>
                          <a:latin typeface="Arial Narrow"/>
                          <a:cs typeface="Arial Narrow"/>
                        </a:rPr>
                        <a:t>Aide</a:t>
                      </a:r>
                      <a:r>
                        <a:rPr sz="800" b="1" spc="15" dirty="0">
                          <a:solidFill>
                            <a:srgbClr val="231F20"/>
                          </a:solidFill>
                          <a:latin typeface="Arial Narrow"/>
                          <a:cs typeface="Arial Narrow"/>
                        </a:rPr>
                        <a:t> </a:t>
                      </a:r>
                      <a:r>
                        <a:rPr sz="800" b="1" spc="-40" dirty="0">
                          <a:solidFill>
                            <a:srgbClr val="231F20"/>
                          </a:solidFill>
                          <a:latin typeface="Arial Narrow"/>
                          <a:cs typeface="Arial Narrow"/>
                        </a:rPr>
                        <a:t>(31-</a:t>
                      </a:r>
                      <a:r>
                        <a:rPr sz="800" b="1" spc="-35" dirty="0">
                          <a:solidFill>
                            <a:srgbClr val="231F20"/>
                          </a:solidFill>
                          <a:latin typeface="Arial Narrow"/>
                          <a:cs typeface="Arial Narrow"/>
                        </a:rPr>
                        <a:t>1121)</a:t>
                      </a:r>
                      <a:r>
                        <a:rPr sz="800" b="1" spc="30" dirty="0">
                          <a:solidFill>
                            <a:srgbClr val="231F20"/>
                          </a:solidFill>
                          <a:latin typeface="Arial Narrow"/>
                          <a:cs typeface="Arial Narrow"/>
                        </a:rPr>
                        <a:t> </a:t>
                      </a:r>
                      <a:r>
                        <a:rPr sz="800" i="1" spc="-400" dirty="0">
                          <a:latin typeface="Gill Sans MT"/>
                          <a:cs typeface="Gill Sans MT"/>
                        </a:rPr>
                        <a:t>—</a:t>
                      </a:r>
                      <a:r>
                        <a:rPr sz="800" i="1" spc="-20" dirty="0">
                          <a:latin typeface="Gill Sans MT"/>
                          <a:cs typeface="Gill Sans MT"/>
                        </a:rPr>
                        <a:t> </a:t>
                      </a:r>
                      <a:r>
                        <a:rPr sz="800" i="1" spc="-60" dirty="0">
                          <a:latin typeface="Gill Sans MT"/>
                          <a:cs typeface="Gill Sans MT"/>
                        </a:rPr>
                        <a:t>Caregiver/Certified</a:t>
                      </a:r>
                      <a:r>
                        <a:rPr sz="800" i="1" spc="-15" dirty="0">
                          <a:latin typeface="Gill Sans MT"/>
                          <a:cs typeface="Gill Sans MT"/>
                        </a:rPr>
                        <a:t> </a:t>
                      </a:r>
                      <a:r>
                        <a:rPr sz="800" i="1" spc="-125" dirty="0">
                          <a:latin typeface="Gill Sans MT"/>
                          <a:cs typeface="Gill Sans MT"/>
                        </a:rPr>
                        <a:t>Home</a:t>
                      </a:r>
                      <a:r>
                        <a:rPr sz="800" i="1" spc="-15" dirty="0">
                          <a:latin typeface="Gill Sans MT"/>
                          <a:cs typeface="Gill Sans MT"/>
                        </a:rPr>
                        <a:t> </a:t>
                      </a:r>
                      <a:r>
                        <a:rPr sz="800" i="1" spc="-90" dirty="0">
                          <a:latin typeface="Gill Sans MT"/>
                          <a:cs typeface="Gill Sans MT"/>
                        </a:rPr>
                        <a:t>Health</a:t>
                      </a:r>
                      <a:r>
                        <a:rPr sz="800" i="1" spc="-70" dirty="0">
                          <a:latin typeface="Gill Sans MT"/>
                          <a:cs typeface="Gill Sans MT"/>
                        </a:rPr>
                        <a:t> </a:t>
                      </a:r>
                      <a:r>
                        <a:rPr sz="800" i="1" spc="-75" dirty="0">
                          <a:latin typeface="Gill Sans MT"/>
                          <a:cs typeface="Gill Sans MT"/>
                        </a:rPr>
                        <a:t>Aide</a:t>
                      </a:r>
                      <a:r>
                        <a:rPr sz="800" i="1" spc="-15" dirty="0">
                          <a:latin typeface="Gill Sans MT"/>
                          <a:cs typeface="Gill Sans MT"/>
                        </a:rPr>
                        <a:t> </a:t>
                      </a:r>
                      <a:r>
                        <a:rPr sz="800" i="1" spc="-100" dirty="0">
                          <a:latin typeface="Gill Sans MT"/>
                          <a:cs typeface="Gill Sans MT"/>
                        </a:rPr>
                        <a:t>(CHHA),</a:t>
                      </a:r>
                      <a:r>
                        <a:rPr sz="800" i="1" spc="-75" dirty="0">
                          <a:latin typeface="Gill Sans MT"/>
                          <a:cs typeface="Gill Sans MT"/>
                        </a:rPr>
                        <a:t> </a:t>
                      </a:r>
                      <a:r>
                        <a:rPr sz="800" i="1" spc="-65" dirty="0">
                          <a:latin typeface="Gill Sans MT"/>
                          <a:cs typeface="Gill Sans MT"/>
                        </a:rPr>
                        <a:t>Certified</a:t>
                      </a:r>
                      <a:r>
                        <a:rPr sz="800" i="1" spc="-15" dirty="0">
                          <a:latin typeface="Gill Sans MT"/>
                          <a:cs typeface="Gill Sans MT"/>
                        </a:rPr>
                        <a:t> </a:t>
                      </a:r>
                      <a:r>
                        <a:rPr sz="800" i="1" spc="-80" dirty="0">
                          <a:latin typeface="Gill Sans MT"/>
                          <a:cs typeface="Gill Sans MT"/>
                        </a:rPr>
                        <a:t>Medical</a:t>
                      </a:r>
                      <a:r>
                        <a:rPr sz="800" i="1" spc="-70" dirty="0">
                          <a:latin typeface="Gill Sans MT"/>
                          <a:cs typeface="Gill Sans MT"/>
                        </a:rPr>
                        <a:t> </a:t>
                      </a:r>
                      <a:r>
                        <a:rPr sz="800" i="1" spc="-75" dirty="0">
                          <a:latin typeface="Gill Sans MT"/>
                          <a:cs typeface="Gill Sans MT"/>
                        </a:rPr>
                        <a:t>Aide</a:t>
                      </a:r>
                      <a:r>
                        <a:rPr sz="800" i="1" spc="-15" dirty="0">
                          <a:latin typeface="Gill Sans MT"/>
                          <a:cs typeface="Gill Sans MT"/>
                        </a:rPr>
                        <a:t> </a:t>
                      </a:r>
                      <a:r>
                        <a:rPr sz="800" i="1" spc="-85" dirty="0">
                          <a:latin typeface="Gill Sans MT"/>
                          <a:cs typeface="Gill Sans MT"/>
                        </a:rPr>
                        <a:t>(CMA),</a:t>
                      </a:r>
                      <a:r>
                        <a:rPr sz="800" i="1" spc="-70" dirty="0">
                          <a:latin typeface="Gill Sans MT"/>
                          <a:cs typeface="Gill Sans MT"/>
                        </a:rPr>
                        <a:t> </a:t>
                      </a:r>
                      <a:r>
                        <a:rPr sz="800" i="1" spc="-65" dirty="0">
                          <a:latin typeface="Gill Sans MT"/>
                          <a:cs typeface="Gill Sans MT"/>
                        </a:rPr>
                        <a:t>Certified</a:t>
                      </a:r>
                      <a:r>
                        <a:rPr sz="800" i="1" spc="-15" dirty="0">
                          <a:latin typeface="Gill Sans MT"/>
                          <a:cs typeface="Gill Sans MT"/>
                        </a:rPr>
                        <a:t> </a:t>
                      </a:r>
                      <a:r>
                        <a:rPr sz="800" i="1" spc="-80" dirty="0">
                          <a:latin typeface="Gill Sans MT"/>
                          <a:cs typeface="Gill Sans MT"/>
                        </a:rPr>
                        <a:t>Nurses</a:t>
                      </a:r>
                      <a:r>
                        <a:rPr sz="800" i="1" spc="-75" dirty="0">
                          <a:latin typeface="Gill Sans MT"/>
                          <a:cs typeface="Gill Sans MT"/>
                        </a:rPr>
                        <a:t> Aide</a:t>
                      </a:r>
                      <a:r>
                        <a:rPr sz="800" i="1" spc="-15" dirty="0">
                          <a:latin typeface="Gill Sans MT"/>
                          <a:cs typeface="Gill Sans MT"/>
                        </a:rPr>
                        <a:t> </a:t>
                      </a:r>
                      <a:r>
                        <a:rPr sz="800" i="1" spc="-80" dirty="0">
                          <a:latin typeface="Gill Sans MT"/>
                          <a:cs typeface="Gill Sans MT"/>
                        </a:rPr>
                        <a:t>(CNA),</a:t>
                      </a:r>
                      <a:r>
                        <a:rPr sz="800" i="1" spc="-70" dirty="0">
                          <a:latin typeface="Gill Sans MT"/>
                          <a:cs typeface="Gill Sans MT"/>
                        </a:rPr>
                        <a:t> </a:t>
                      </a:r>
                      <a:r>
                        <a:rPr sz="800" i="1" spc="-125" dirty="0">
                          <a:latin typeface="Gill Sans MT"/>
                          <a:cs typeface="Gill Sans MT"/>
                        </a:rPr>
                        <a:t>Home</a:t>
                      </a:r>
                      <a:r>
                        <a:rPr sz="800" i="1" spc="-70" dirty="0">
                          <a:latin typeface="Gill Sans MT"/>
                          <a:cs typeface="Gill Sans MT"/>
                        </a:rPr>
                        <a:t> </a:t>
                      </a:r>
                      <a:r>
                        <a:rPr sz="800" i="1" spc="-65" dirty="0">
                          <a:latin typeface="Gill Sans MT"/>
                          <a:cs typeface="Gill Sans MT"/>
                        </a:rPr>
                        <a:t>Attendant,</a:t>
                      </a:r>
                      <a:r>
                        <a:rPr sz="800" i="1" spc="-75" dirty="0">
                          <a:latin typeface="Gill Sans MT"/>
                          <a:cs typeface="Gill Sans MT"/>
                        </a:rPr>
                        <a:t> </a:t>
                      </a:r>
                      <a:r>
                        <a:rPr sz="800" i="1" spc="-125" dirty="0">
                          <a:latin typeface="Gill Sans MT"/>
                          <a:cs typeface="Gill Sans MT"/>
                        </a:rPr>
                        <a:t>Home</a:t>
                      </a:r>
                      <a:r>
                        <a:rPr sz="800" i="1" spc="-15" dirty="0">
                          <a:latin typeface="Gill Sans MT"/>
                          <a:cs typeface="Gill Sans MT"/>
                        </a:rPr>
                        <a:t> </a:t>
                      </a:r>
                      <a:r>
                        <a:rPr sz="800" i="1" spc="-85" dirty="0">
                          <a:latin typeface="Gill Sans MT"/>
                          <a:cs typeface="Gill Sans MT"/>
                        </a:rPr>
                        <a:t>Care</a:t>
                      </a:r>
                      <a:r>
                        <a:rPr sz="800" i="1" spc="-70" dirty="0">
                          <a:latin typeface="Gill Sans MT"/>
                          <a:cs typeface="Gill Sans MT"/>
                        </a:rPr>
                        <a:t> </a:t>
                      </a:r>
                      <a:r>
                        <a:rPr sz="800" i="1" spc="-60" dirty="0">
                          <a:latin typeface="Gill Sans MT"/>
                          <a:cs typeface="Gill Sans MT"/>
                        </a:rPr>
                        <a:t>Aide,</a:t>
                      </a:r>
                      <a:r>
                        <a:rPr sz="800" i="1" spc="-70" dirty="0">
                          <a:latin typeface="Gill Sans MT"/>
                          <a:cs typeface="Gill Sans MT"/>
                        </a:rPr>
                        <a:t> </a:t>
                      </a:r>
                      <a:r>
                        <a:rPr sz="800" i="1" spc="-125" dirty="0">
                          <a:latin typeface="Gill Sans MT"/>
                          <a:cs typeface="Gill Sans MT"/>
                        </a:rPr>
                        <a:t>Home</a:t>
                      </a:r>
                      <a:r>
                        <a:rPr sz="800" i="1" spc="-15" dirty="0">
                          <a:latin typeface="Gill Sans MT"/>
                          <a:cs typeface="Gill Sans MT"/>
                        </a:rPr>
                        <a:t> </a:t>
                      </a:r>
                      <a:r>
                        <a:rPr sz="800" i="1" spc="-90" dirty="0">
                          <a:latin typeface="Gill Sans MT"/>
                          <a:cs typeface="Gill Sans MT"/>
                        </a:rPr>
                        <a:t>Health</a:t>
                      </a:r>
                      <a:r>
                        <a:rPr sz="800" i="1" spc="-75" dirty="0">
                          <a:latin typeface="Gill Sans MT"/>
                          <a:cs typeface="Gill Sans MT"/>
                        </a:rPr>
                        <a:t> Aide</a:t>
                      </a:r>
                      <a:r>
                        <a:rPr sz="800" i="1" spc="-15" dirty="0">
                          <a:latin typeface="Gill Sans MT"/>
                          <a:cs typeface="Gill Sans MT"/>
                        </a:rPr>
                        <a:t> </a:t>
                      </a:r>
                      <a:r>
                        <a:rPr sz="800" i="1" spc="-95" dirty="0">
                          <a:latin typeface="Gill Sans MT"/>
                          <a:cs typeface="Gill Sans MT"/>
                        </a:rPr>
                        <a:t>(HHA),</a:t>
                      </a:r>
                      <a:r>
                        <a:rPr sz="800" i="1" spc="-70" dirty="0">
                          <a:latin typeface="Gill Sans MT"/>
                          <a:cs typeface="Gill Sans MT"/>
                        </a:rPr>
                        <a:t> </a:t>
                      </a:r>
                      <a:r>
                        <a:rPr sz="800" i="1" spc="-125" dirty="0">
                          <a:latin typeface="Gill Sans MT"/>
                          <a:cs typeface="Gill Sans MT"/>
                        </a:rPr>
                        <a:t>Home</a:t>
                      </a:r>
                      <a:r>
                        <a:rPr sz="800" i="1" spc="-15" dirty="0">
                          <a:latin typeface="Gill Sans MT"/>
                          <a:cs typeface="Gill Sans MT"/>
                        </a:rPr>
                        <a:t> </a:t>
                      </a:r>
                      <a:r>
                        <a:rPr sz="800" i="1" spc="-90" dirty="0">
                          <a:latin typeface="Gill Sans MT"/>
                          <a:cs typeface="Gill Sans MT"/>
                        </a:rPr>
                        <a:t>Health</a:t>
                      </a:r>
                      <a:r>
                        <a:rPr sz="800" i="1" spc="-15" dirty="0">
                          <a:latin typeface="Gill Sans MT"/>
                          <a:cs typeface="Gill Sans MT"/>
                        </a:rPr>
                        <a:t> </a:t>
                      </a:r>
                      <a:r>
                        <a:rPr sz="800" i="1" spc="-60" dirty="0">
                          <a:latin typeface="Gill Sans MT"/>
                          <a:cs typeface="Gill Sans MT"/>
                        </a:rPr>
                        <a:t>Provider,</a:t>
                      </a:r>
                      <a:r>
                        <a:rPr sz="800" i="1" spc="-75" dirty="0">
                          <a:latin typeface="Gill Sans MT"/>
                          <a:cs typeface="Gill Sans MT"/>
                        </a:rPr>
                        <a:t> </a:t>
                      </a:r>
                      <a:r>
                        <a:rPr sz="800" i="1" spc="-80" dirty="0">
                          <a:latin typeface="Gill Sans MT"/>
                          <a:cs typeface="Gill Sans MT"/>
                        </a:rPr>
                        <a:t>Hospice</a:t>
                      </a:r>
                      <a:r>
                        <a:rPr sz="800" i="1" spc="-70" dirty="0">
                          <a:latin typeface="Gill Sans MT"/>
                          <a:cs typeface="Gill Sans MT"/>
                        </a:rPr>
                        <a:t> </a:t>
                      </a:r>
                      <a:r>
                        <a:rPr sz="800" i="1" spc="-60" dirty="0">
                          <a:latin typeface="Gill Sans MT"/>
                          <a:cs typeface="Gill Sans MT"/>
                        </a:rPr>
                        <a:t>Aide,</a:t>
                      </a:r>
                      <a:r>
                        <a:rPr sz="800" i="1" spc="-70" dirty="0">
                          <a:latin typeface="Gill Sans MT"/>
                          <a:cs typeface="Gill Sans MT"/>
                        </a:rPr>
                        <a:t> </a:t>
                      </a:r>
                      <a:r>
                        <a:rPr sz="800" i="1" spc="-60" dirty="0">
                          <a:latin typeface="Gill Sans MT"/>
                          <a:cs typeface="Gill Sans MT"/>
                        </a:rPr>
                        <a:t>In</a:t>
                      </a:r>
                      <a:r>
                        <a:rPr sz="800" i="1" spc="-15" dirty="0">
                          <a:latin typeface="Gill Sans MT"/>
                          <a:cs typeface="Gill Sans MT"/>
                        </a:rPr>
                        <a:t> </a:t>
                      </a:r>
                      <a:r>
                        <a:rPr sz="800" i="1" spc="-125" dirty="0">
                          <a:latin typeface="Gill Sans MT"/>
                          <a:cs typeface="Gill Sans MT"/>
                        </a:rPr>
                        <a:t>Home</a:t>
                      </a:r>
                      <a:r>
                        <a:rPr sz="800" i="1" spc="-15" dirty="0">
                          <a:latin typeface="Gill Sans MT"/>
                          <a:cs typeface="Gill Sans MT"/>
                        </a:rPr>
                        <a:t> </a:t>
                      </a:r>
                      <a:r>
                        <a:rPr sz="800" i="1" spc="-10" dirty="0">
                          <a:latin typeface="Gill Sans MT"/>
                          <a:cs typeface="Gill Sans MT"/>
                        </a:rPr>
                        <a:t>Caregiver</a:t>
                      </a:r>
                      <a:endParaRPr sz="800">
                        <a:latin typeface="Gill Sans MT"/>
                        <a:cs typeface="Gill Sans MT"/>
                      </a:endParaRPr>
                    </a:p>
                    <a:p>
                      <a:pPr marL="50800" marR="108585" algn="just">
                        <a:lnSpc>
                          <a:spcPts val="950"/>
                        </a:lnSpc>
                        <a:spcBef>
                          <a:spcPts val="75"/>
                        </a:spcBef>
                      </a:pPr>
                      <a:r>
                        <a:rPr sz="800" i="1" spc="-400" dirty="0">
                          <a:latin typeface="Gill Sans MT"/>
                          <a:cs typeface="Gill Sans MT"/>
                        </a:rPr>
                        <a:t>—</a:t>
                      </a:r>
                      <a:r>
                        <a:rPr sz="800" i="1" spc="-80" dirty="0">
                          <a:latin typeface="Gill Sans MT"/>
                          <a:cs typeface="Gill Sans MT"/>
                        </a:rPr>
                        <a:t> </a:t>
                      </a:r>
                      <a:r>
                        <a:rPr sz="800" spc="-45" dirty="0">
                          <a:latin typeface="Arial Narrow"/>
                          <a:cs typeface="Arial Narrow"/>
                        </a:rPr>
                        <a:t>Monitor</a:t>
                      </a:r>
                      <a:r>
                        <a:rPr sz="800" spc="-35" dirty="0">
                          <a:latin typeface="Arial Narrow"/>
                          <a:cs typeface="Arial Narrow"/>
                        </a:rPr>
                        <a:t> </a:t>
                      </a:r>
                      <a:r>
                        <a:rPr sz="800" spc="-45" dirty="0">
                          <a:latin typeface="Arial Narrow"/>
                          <a:cs typeface="Arial Narrow"/>
                        </a:rPr>
                        <a:t>the</a:t>
                      </a:r>
                      <a:r>
                        <a:rPr sz="800" spc="-35" dirty="0">
                          <a:latin typeface="Arial Narrow"/>
                          <a:cs typeface="Arial Narrow"/>
                        </a:rPr>
                        <a:t> </a:t>
                      </a:r>
                      <a:r>
                        <a:rPr sz="800" spc="-45" dirty="0">
                          <a:latin typeface="Arial Narrow"/>
                          <a:cs typeface="Arial Narrow"/>
                        </a:rPr>
                        <a:t>health</a:t>
                      </a:r>
                      <a:r>
                        <a:rPr sz="800" spc="-35" dirty="0">
                          <a:latin typeface="Arial Narrow"/>
                          <a:cs typeface="Arial Narrow"/>
                        </a:rPr>
                        <a:t> </a:t>
                      </a:r>
                      <a:r>
                        <a:rPr sz="800" spc="-50" dirty="0">
                          <a:latin typeface="Arial Narrow"/>
                          <a:cs typeface="Arial Narrow"/>
                        </a:rPr>
                        <a:t>status</a:t>
                      </a:r>
                      <a:r>
                        <a:rPr sz="800" spc="-35" dirty="0">
                          <a:latin typeface="Arial Narrow"/>
                          <a:cs typeface="Arial Narrow"/>
                        </a:rPr>
                        <a:t> </a:t>
                      </a:r>
                      <a:r>
                        <a:rPr sz="800" spc="-45" dirty="0">
                          <a:latin typeface="Arial Narrow"/>
                          <a:cs typeface="Arial Narrow"/>
                        </a:rPr>
                        <a:t>of</a:t>
                      </a:r>
                      <a:r>
                        <a:rPr sz="800" spc="-35" dirty="0">
                          <a:latin typeface="Arial Narrow"/>
                          <a:cs typeface="Arial Narrow"/>
                        </a:rPr>
                        <a:t> </a:t>
                      </a:r>
                      <a:r>
                        <a:rPr sz="800" spc="-65" dirty="0">
                          <a:latin typeface="Arial Narrow"/>
                          <a:cs typeface="Arial Narrow"/>
                        </a:rPr>
                        <a:t>an</a:t>
                      </a:r>
                      <a:r>
                        <a:rPr sz="800" spc="-35" dirty="0">
                          <a:latin typeface="Arial Narrow"/>
                          <a:cs typeface="Arial Narrow"/>
                        </a:rPr>
                        <a:t> </a:t>
                      </a:r>
                      <a:r>
                        <a:rPr sz="800" spc="-45" dirty="0">
                          <a:latin typeface="Arial Narrow"/>
                          <a:cs typeface="Arial Narrow"/>
                        </a:rPr>
                        <a:t>individual</a:t>
                      </a:r>
                      <a:r>
                        <a:rPr sz="800" spc="-35" dirty="0">
                          <a:latin typeface="Arial Narrow"/>
                          <a:cs typeface="Arial Narrow"/>
                        </a:rPr>
                        <a:t> </a:t>
                      </a:r>
                      <a:r>
                        <a:rPr sz="800" spc="-50" dirty="0">
                          <a:latin typeface="Arial Narrow"/>
                          <a:cs typeface="Arial Narrow"/>
                        </a:rPr>
                        <a:t>with</a:t>
                      </a:r>
                      <a:r>
                        <a:rPr sz="800" spc="-35" dirty="0">
                          <a:latin typeface="Arial Narrow"/>
                          <a:cs typeface="Arial Narrow"/>
                        </a:rPr>
                        <a:t> disabilities </a:t>
                      </a:r>
                      <a:r>
                        <a:rPr sz="800" spc="-55" dirty="0">
                          <a:latin typeface="Arial Narrow"/>
                          <a:cs typeface="Arial Narrow"/>
                        </a:rPr>
                        <a:t>or</a:t>
                      </a:r>
                      <a:r>
                        <a:rPr sz="800" spc="-35" dirty="0">
                          <a:latin typeface="Arial Narrow"/>
                          <a:cs typeface="Arial Narrow"/>
                        </a:rPr>
                        <a:t> </a:t>
                      </a:r>
                      <a:r>
                        <a:rPr sz="800" spc="-40" dirty="0">
                          <a:latin typeface="Arial Narrow"/>
                          <a:cs typeface="Arial Narrow"/>
                        </a:rPr>
                        <a:t>illness,</a:t>
                      </a:r>
                      <a:r>
                        <a:rPr sz="800" spc="-35" dirty="0">
                          <a:latin typeface="Arial Narrow"/>
                          <a:cs typeface="Arial Narrow"/>
                        </a:rPr>
                        <a:t> </a:t>
                      </a:r>
                      <a:r>
                        <a:rPr sz="800" spc="-65" dirty="0">
                          <a:latin typeface="Arial Narrow"/>
                          <a:cs typeface="Arial Narrow"/>
                        </a:rPr>
                        <a:t>and</a:t>
                      </a:r>
                      <a:r>
                        <a:rPr sz="800" spc="-35" dirty="0">
                          <a:latin typeface="Arial Narrow"/>
                          <a:cs typeface="Arial Narrow"/>
                        </a:rPr>
                        <a:t> </a:t>
                      </a:r>
                      <a:r>
                        <a:rPr sz="800" spc="-65" dirty="0">
                          <a:latin typeface="Arial Narrow"/>
                          <a:cs typeface="Arial Narrow"/>
                        </a:rPr>
                        <a:t>address</a:t>
                      </a:r>
                      <a:r>
                        <a:rPr sz="800" spc="-35" dirty="0">
                          <a:latin typeface="Arial Narrow"/>
                          <a:cs typeface="Arial Narrow"/>
                        </a:rPr>
                        <a:t> their </a:t>
                      </a:r>
                      <a:r>
                        <a:rPr sz="800" spc="-50" dirty="0">
                          <a:latin typeface="Arial Narrow"/>
                          <a:cs typeface="Arial Narrow"/>
                        </a:rPr>
                        <a:t>health-related</a:t>
                      </a:r>
                      <a:r>
                        <a:rPr sz="800" spc="-35" dirty="0">
                          <a:latin typeface="Arial Narrow"/>
                          <a:cs typeface="Arial Narrow"/>
                        </a:rPr>
                        <a:t> </a:t>
                      </a:r>
                      <a:r>
                        <a:rPr sz="800" spc="-65" dirty="0">
                          <a:latin typeface="Arial Narrow"/>
                          <a:cs typeface="Arial Narrow"/>
                        </a:rPr>
                        <a:t>needs,</a:t>
                      </a:r>
                      <a:r>
                        <a:rPr sz="800" spc="-35" dirty="0">
                          <a:latin typeface="Arial Narrow"/>
                          <a:cs typeface="Arial Narrow"/>
                        </a:rPr>
                        <a:t> </a:t>
                      </a:r>
                      <a:r>
                        <a:rPr sz="800" spc="-70" dirty="0">
                          <a:latin typeface="Arial Narrow"/>
                          <a:cs typeface="Arial Narrow"/>
                        </a:rPr>
                        <a:t>such</a:t>
                      </a:r>
                      <a:r>
                        <a:rPr sz="800" spc="-35" dirty="0">
                          <a:latin typeface="Arial Narrow"/>
                          <a:cs typeface="Arial Narrow"/>
                        </a:rPr>
                        <a:t> </a:t>
                      </a:r>
                      <a:r>
                        <a:rPr sz="800" spc="-80" dirty="0">
                          <a:latin typeface="Arial Narrow"/>
                          <a:cs typeface="Arial Narrow"/>
                        </a:rPr>
                        <a:t>as</a:t>
                      </a:r>
                      <a:r>
                        <a:rPr sz="800" spc="-35" dirty="0">
                          <a:latin typeface="Arial Narrow"/>
                          <a:cs typeface="Arial Narrow"/>
                        </a:rPr>
                        <a:t> </a:t>
                      </a:r>
                      <a:r>
                        <a:rPr sz="800" spc="-70" dirty="0">
                          <a:latin typeface="Arial Narrow"/>
                          <a:cs typeface="Arial Narrow"/>
                        </a:rPr>
                        <a:t>changing</a:t>
                      </a:r>
                      <a:r>
                        <a:rPr sz="800" spc="-35" dirty="0">
                          <a:latin typeface="Arial Narrow"/>
                          <a:cs typeface="Arial Narrow"/>
                        </a:rPr>
                        <a:t> </a:t>
                      </a:r>
                      <a:r>
                        <a:rPr sz="800" spc="-70" dirty="0">
                          <a:latin typeface="Arial Narrow"/>
                          <a:cs typeface="Arial Narrow"/>
                        </a:rPr>
                        <a:t>bandages,</a:t>
                      </a:r>
                      <a:r>
                        <a:rPr sz="800" spc="-35" dirty="0">
                          <a:latin typeface="Arial Narrow"/>
                          <a:cs typeface="Arial Narrow"/>
                        </a:rPr>
                        <a:t> </a:t>
                      </a:r>
                      <a:r>
                        <a:rPr sz="800" spc="-65" dirty="0">
                          <a:latin typeface="Arial Narrow"/>
                          <a:cs typeface="Arial Narrow"/>
                        </a:rPr>
                        <a:t>dressing</a:t>
                      </a:r>
                      <a:r>
                        <a:rPr sz="800" spc="-35" dirty="0">
                          <a:latin typeface="Arial Narrow"/>
                          <a:cs typeface="Arial Narrow"/>
                        </a:rPr>
                        <a:t> </a:t>
                      </a:r>
                      <a:r>
                        <a:rPr sz="800" spc="-70" dirty="0">
                          <a:latin typeface="Arial Narrow"/>
                          <a:cs typeface="Arial Narrow"/>
                        </a:rPr>
                        <a:t>wounds,</a:t>
                      </a:r>
                      <a:r>
                        <a:rPr sz="800" spc="-35" dirty="0">
                          <a:latin typeface="Arial Narrow"/>
                          <a:cs typeface="Arial Narrow"/>
                        </a:rPr>
                        <a:t> </a:t>
                      </a:r>
                      <a:r>
                        <a:rPr sz="800" spc="-55" dirty="0">
                          <a:latin typeface="Arial Narrow"/>
                          <a:cs typeface="Arial Narrow"/>
                        </a:rPr>
                        <a:t>or</a:t>
                      </a:r>
                      <a:r>
                        <a:rPr sz="800" spc="-35" dirty="0">
                          <a:latin typeface="Arial Narrow"/>
                          <a:cs typeface="Arial Narrow"/>
                        </a:rPr>
                        <a:t> </a:t>
                      </a:r>
                      <a:r>
                        <a:rPr sz="800" spc="-50" dirty="0">
                          <a:latin typeface="Arial Narrow"/>
                          <a:cs typeface="Arial Narrow"/>
                        </a:rPr>
                        <a:t>administering</a:t>
                      </a:r>
                      <a:r>
                        <a:rPr sz="800" spc="-35" dirty="0">
                          <a:latin typeface="Arial Narrow"/>
                          <a:cs typeface="Arial Narrow"/>
                        </a:rPr>
                        <a:t> </a:t>
                      </a:r>
                      <a:r>
                        <a:rPr sz="800" spc="-45" dirty="0">
                          <a:latin typeface="Arial Narrow"/>
                          <a:cs typeface="Arial Narrow"/>
                        </a:rPr>
                        <a:t>medication.</a:t>
                      </a:r>
                      <a:r>
                        <a:rPr sz="800" spc="-35" dirty="0">
                          <a:latin typeface="Arial Narrow"/>
                          <a:cs typeface="Arial Narrow"/>
                        </a:rPr>
                        <a:t> </a:t>
                      </a:r>
                      <a:r>
                        <a:rPr sz="800" spc="-90" dirty="0">
                          <a:latin typeface="Arial Narrow"/>
                          <a:cs typeface="Arial Narrow"/>
                        </a:rPr>
                        <a:t>Work</a:t>
                      </a:r>
                      <a:r>
                        <a:rPr sz="800" spc="-35" dirty="0">
                          <a:latin typeface="Arial Narrow"/>
                          <a:cs typeface="Arial Narrow"/>
                        </a:rPr>
                        <a:t> </a:t>
                      </a:r>
                      <a:r>
                        <a:rPr sz="800" spc="-45" dirty="0">
                          <a:latin typeface="Arial Narrow"/>
                          <a:cs typeface="Arial Narrow"/>
                        </a:rPr>
                        <a:t>is</a:t>
                      </a:r>
                      <a:r>
                        <a:rPr sz="800" spc="-35" dirty="0">
                          <a:latin typeface="Arial Narrow"/>
                          <a:cs typeface="Arial Narrow"/>
                        </a:rPr>
                        <a:t> </a:t>
                      </a:r>
                      <a:r>
                        <a:rPr sz="800" spc="-55" dirty="0">
                          <a:latin typeface="Arial Narrow"/>
                          <a:cs typeface="Arial Narrow"/>
                        </a:rPr>
                        <a:t>performed</a:t>
                      </a:r>
                      <a:r>
                        <a:rPr sz="800" spc="-35" dirty="0">
                          <a:latin typeface="Arial Narrow"/>
                          <a:cs typeface="Arial Narrow"/>
                        </a:rPr>
                        <a:t> </a:t>
                      </a:r>
                      <a:r>
                        <a:rPr sz="800" spc="-65" dirty="0">
                          <a:latin typeface="Arial Narrow"/>
                          <a:cs typeface="Arial Narrow"/>
                        </a:rPr>
                        <a:t>under</a:t>
                      </a:r>
                      <a:r>
                        <a:rPr sz="800" spc="-35" dirty="0">
                          <a:latin typeface="Arial Narrow"/>
                          <a:cs typeface="Arial Narrow"/>
                        </a:rPr>
                        <a:t> </a:t>
                      </a:r>
                      <a:r>
                        <a:rPr sz="800" spc="-45" dirty="0">
                          <a:latin typeface="Arial Narrow"/>
                          <a:cs typeface="Arial Narrow"/>
                        </a:rPr>
                        <a:t>the</a:t>
                      </a:r>
                      <a:r>
                        <a:rPr sz="800" spc="-35" dirty="0">
                          <a:latin typeface="Arial Narrow"/>
                          <a:cs typeface="Arial Narrow"/>
                        </a:rPr>
                        <a:t> </a:t>
                      </a:r>
                      <a:r>
                        <a:rPr sz="800" spc="-40" dirty="0">
                          <a:latin typeface="Arial Narrow"/>
                          <a:cs typeface="Arial Narrow"/>
                        </a:rPr>
                        <a:t>direction</a:t>
                      </a:r>
                      <a:r>
                        <a:rPr sz="800" spc="-35" dirty="0">
                          <a:latin typeface="Arial Narrow"/>
                          <a:cs typeface="Arial Narrow"/>
                        </a:rPr>
                        <a:t> </a:t>
                      </a:r>
                      <a:r>
                        <a:rPr sz="800" spc="-45" dirty="0">
                          <a:latin typeface="Arial Narrow"/>
                          <a:cs typeface="Arial Narrow"/>
                        </a:rPr>
                        <a:t>of</a:t>
                      </a:r>
                      <a:r>
                        <a:rPr sz="800" spc="-35" dirty="0">
                          <a:latin typeface="Arial Narrow"/>
                          <a:cs typeface="Arial Narrow"/>
                        </a:rPr>
                        <a:t> </a:t>
                      </a:r>
                      <a:r>
                        <a:rPr sz="800" spc="-40" dirty="0">
                          <a:latin typeface="Arial Narrow"/>
                          <a:cs typeface="Arial Narrow"/>
                        </a:rPr>
                        <a:t>offsite</a:t>
                      </a:r>
                      <a:r>
                        <a:rPr sz="800" spc="-35" dirty="0">
                          <a:latin typeface="Arial Narrow"/>
                          <a:cs typeface="Arial Narrow"/>
                        </a:rPr>
                        <a:t> </a:t>
                      </a:r>
                      <a:r>
                        <a:rPr sz="800" spc="-55" dirty="0">
                          <a:latin typeface="Arial Narrow"/>
                          <a:cs typeface="Arial Narrow"/>
                        </a:rPr>
                        <a:t>or</a:t>
                      </a:r>
                      <a:r>
                        <a:rPr sz="800" spc="-35" dirty="0">
                          <a:latin typeface="Arial Narrow"/>
                          <a:cs typeface="Arial Narrow"/>
                        </a:rPr>
                        <a:t> intermittent </a:t>
                      </a:r>
                      <a:r>
                        <a:rPr sz="800" spc="-50" dirty="0">
                          <a:latin typeface="Arial Narrow"/>
                          <a:cs typeface="Arial Narrow"/>
                        </a:rPr>
                        <a:t>onsite</a:t>
                      </a:r>
                      <a:r>
                        <a:rPr sz="800" spc="-40" dirty="0">
                          <a:latin typeface="Arial Narrow"/>
                          <a:cs typeface="Arial Narrow"/>
                        </a:rPr>
                        <a:t> </a:t>
                      </a:r>
                      <a:r>
                        <a:rPr sz="800" spc="-55" dirty="0">
                          <a:latin typeface="Arial Narrow"/>
                          <a:cs typeface="Arial Narrow"/>
                        </a:rPr>
                        <a:t>licensed</a:t>
                      </a:r>
                      <a:r>
                        <a:rPr sz="800" spc="-35" dirty="0">
                          <a:latin typeface="Arial Narrow"/>
                          <a:cs typeface="Arial Narrow"/>
                        </a:rPr>
                        <a:t> </a:t>
                      </a:r>
                      <a:r>
                        <a:rPr sz="800" spc="-60" dirty="0">
                          <a:latin typeface="Arial Narrow"/>
                          <a:cs typeface="Arial Narrow"/>
                        </a:rPr>
                        <a:t>nursing</a:t>
                      </a:r>
                      <a:r>
                        <a:rPr sz="800" spc="-35" dirty="0">
                          <a:latin typeface="Arial Narrow"/>
                          <a:cs typeface="Arial Narrow"/>
                        </a:rPr>
                        <a:t> staff. </a:t>
                      </a:r>
                      <a:r>
                        <a:rPr sz="800" spc="-75" dirty="0">
                          <a:latin typeface="Arial Narrow"/>
                          <a:cs typeface="Arial Narrow"/>
                        </a:rPr>
                        <a:t>Provide</a:t>
                      </a:r>
                      <a:r>
                        <a:rPr sz="800" spc="-35" dirty="0">
                          <a:latin typeface="Arial Narrow"/>
                          <a:cs typeface="Arial Narrow"/>
                        </a:rPr>
                        <a:t> </a:t>
                      </a:r>
                      <a:r>
                        <a:rPr sz="800" spc="-60" dirty="0">
                          <a:latin typeface="Arial Narrow"/>
                          <a:cs typeface="Arial Narrow"/>
                        </a:rPr>
                        <a:t>assistance</a:t>
                      </a:r>
                      <a:r>
                        <a:rPr sz="800" spc="-35" dirty="0">
                          <a:latin typeface="Arial Narrow"/>
                          <a:cs typeface="Arial Narrow"/>
                        </a:rPr>
                        <a:t> </a:t>
                      </a:r>
                      <a:r>
                        <a:rPr sz="800" spc="-45" dirty="0">
                          <a:latin typeface="Arial Narrow"/>
                          <a:cs typeface="Arial Narrow"/>
                        </a:rPr>
                        <a:t>with</a:t>
                      </a:r>
                      <a:r>
                        <a:rPr sz="800" spc="-35" dirty="0">
                          <a:latin typeface="Arial Narrow"/>
                          <a:cs typeface="Arial Narrow"/>
                        </a:rPr>
                        <a:t> </a:t>
                      </a:r>
                      <a:r>
                        <a:rPr sz="800" spc="-45" dirty="0">
                          <a:latin typeface="Arial Narrow"/>
                          <a:cs typeface="Arial Narrow"/>
                        </a:rPr>
                        <a:t>routine</a:t>
                      </a:r>
                      <a:r>
                        <a:rPr sz="800" spc="-35" dirty="0">
                          <a:latin typeface="Arial Narrow"/>
                          <a:cs typeface="Arial Narrow"/>
                        </a:rPr>
                        <a:t> </a:t>
                      </a:r>
                      <a:r>
                        <a:rPr sz="800" spc="-55" dirty="0">
                          <a:latin typeface="Arial Narrow"/>
                          <a:cs typeface="Arial Narrow"/>
                        </a:rPr>
                        <a:t>healthcare</a:t>
                      </a:r>
                      <a:r>
                        <a:rPr sz="800" spc="-35" dirty="0">
                          <a:latin typeface="Arial Narrow"/>
                          <a:cs typeface="Arial Narrow"/>
                        </a:rPr>
                        <a:t> </a:t>
                      </a:r>
                      <a:r>
                        <a:rPr sz="800" spc="-60" dirty="0">
                          <a:latin typeface="Arial Narrow"/>
                          <a:cs typeface="Arial Narrow"/>
                        </a:rPr>
                        <a:t>tasks</a:t>
                      </a:r>
                      <a:r>
                        <a:rPr sz="800" spc="-35" dirty="0">
                          <a:latin typeface="Arial Narrow"/>
                          <a:cs typeface="Arial Narrow"/>
                        </a:rPr>
                        <a:t> </a:t>
                      </a:r>
                      <a:r>
                        <a:rPr sz="800" spc="-55" dirty="0">
                          <a:latin typeface="Arial Narrow"/>
                          <a:cs typeface="Arial Narrow"/>
                        </a:rPr>
                        <a:t>or</a:t>
                      </a:r>
                      <a:r>
                        <a:rPr sz="800" spc="-35" dirty="0">
                          <a:latin typeface="Arial Narrow"/>
                          <a:cs typeface="Arial Narrow"/>
                        </a:rPr>
                        <a:t> </a:t>
                      </a:r>
                      <a:r>
                        <a:rPr sz="800" spc="-40" dirty="0">
                          <a:latin typeface="Arial Narrow"/>
                          <a:cs typeface="Arial Narrow"/>
                        </a:rPr>
                        <a:t>activities</a:t>
                      </a:r>
                      <a:r>
                        <a:rPr sz="800" spc="-35" dirty="0">
                          <a:latin typeface="Arial Narrow"/>
                          <a:cs typeface="Arial Narrow"/>
                        </a:rPr>
                        <a:t> </a:t>
                      </a:r>
                      <a:r>
                        <a:rPr sz="800" spc="-45" dirty="0">
                          <a:latin typeface="Arial Narrow"/>
                          <a:cs typeface="Arial Narrow"/>
                        </a:rPr>
                        <a:t>of</a:t>
                      </a:r>
                      <a:r>
                        <a:rPr sz="800" spc="-35" dirty="0">
                          <a:latin typeface="Arial Narrow"/>
                          <a:cs typeface="Arial Narrow"/>
                        </a:rPr>
                        <a:t> </a:t>
                      </a:r>
                      <a:r>
                        <a:rPr sz="800" spc="-50" dirty="0">
                          <a:latin typeface="Arial Narrow"/>
                          <a:cs typeface="Arial Narrow"/>
                        </a:rPr>
                        <a:t>daily</a:t>
                      </a:r>
                      <a:r>
                        <a:rPr sz="800" spc="-35" dirty="0">
                          <a:latin typeface="Arial Narrow"/>
                          <a:cs typeface="Arial Narrow"/>
                        </a:rPr>
                        <a:t> </a:t>
                      </a:r>
                      <a:r>
                        <a:rPr sz="800" spc="-45" dirty="0">
                          <a:latin typeface="Arial Narrow"/>
                          <a:cs typeface="Arial Narrow"/>
                        </a:rPr>
                        <a:t>living,</a:t>
                      </a:r>
                      <a:r>
                        <a:rPr sz="800" spc="-35" dirty="0">
                          <a:latin typeface="Arial Narrow"/>
                          <a:cs typeface="Arial Narrow"/>
                        </a:rPr>
                        <a:t> </a:t>
                      </a:r>
                      <a:r>
                        <a:rPr sz="800" spc="-70" dirty="0">
                          <a:latin typeface="Arial Narrow"/>
                          <a:cs typeface="Arial Narrow"/>
                        </a:rPr>
                        <a:t>such</a:t>
                      </a:r>
                      <a:r>
                        <a:rPr sz="800" spc="-35" dirty="0">
                          <a:latin typeface="Arial Narrow"/>
                          <a:cs typeface="Arial Narrow"/>
                        </a:rPr>
                        <a:t> </a:t>
                      </a:r>
                      <a:r>
                        <a:rPr sz="800" spc="-80" dirty="0">
                          <a:latin typeface="Arial Narrow"/>
                          <a:cs typeface="Arial Narrow"/>
                        </a:rPr>
                        <a:t>as</a:t>
                      </a:r>
                      <a:r>
                        <a:rPr sz="800" spc="-35" dirty="0">
                          <a:latin typeface="Arial Narrow"/>
                          <a:cs typeface="Arial Narrow"/>
                        </a:rPr>
                        <a:t> </a:t>
                      </a:r>
                      <a:r>
                        <a:rPr sz="800" spc="-55" dirty="0">
                          <a:latin typeface="Arial Narrow"/>
                          <a:cs typeface="Arial Narrow"/>
                        </a:rPr>
                        <a:t>feeding,</a:t>
                      </a:r>
                      <a:r>
                        <a:rPr sz="800" spc="-35" dirty="0">
                          <a:latin typeface="Arial Narrow"/>
                          <a:cs typeface="Arial Narrow"/>
                        </a:rPr>
                        <a:t> </a:t>
                      </a:r>
                      <a:r>
                        <a:rPr sz="800" spc="-50" dirty="0">
                          <a:latin typeface="Arial Narrow"/>
                          <a:cs typeface="Arial Narrow"/>
                        </a:rPr>
                        <a:t>bathing,</a:t>
                      </a:r>
                      <a:r>
                        <a:rPr sz="800" spc="-35" dirty="0">
                          <a:latin typeface="Arial Narrow"/>
                          <a:cs typeface="Arial Narrow"/>
                        </a:rPr>
                        <a:t> toileting, </a:t>
                      </a:r>
                      <a:r>
                        <a:rPr sz="800" spc="-55" dirty="0">
                          <a:latin typeface="Arial Narrow"/>
                          <a:cs typeface="Arial Narrow"/>
                        </a:rPr>
                        <a:t>or</a:t>
                      </a:r>
                      <a:r>
                        <a:rPr sz="800" spc="-35" dirty="0">
                          <a:latin typeface="Arial Narrow"/>
                          <a:cs typeface="Arial Narrow"/>
                        </a:rPr>
                        <a:t> </a:t>
                      </a:r>
                      <a:r>
                        <a:rPr sz="800" spc="-45" dirty="0">
                          <a:latin typeface="Arial Narrow"/>
                          <a:cs typeface="Arial Narrow"/>
                        </a:rPr>
                        <a:t>ambulation.</a:t>
                      </a:r>
                      <a:r>
                        <a:rPr sz="800" spc="-35" dirty="0">
                          <a:latin typeface="Arial Narrow"/>
                          <a:cs typeface="Arial Narrow"/>
                        </a:rPr>
                        <a:t> </a:t>
                      </a:r>
                      <a:r>
                        <a:rPr sz="800" spc="-95" dirty="0">
                          <a:latin typeface="Arial Narrow"/>
                          <a:cs typeface="Arial Narrow"/>
                        </a:rPr>
                        <a:t>May</a:t>
                      </a:r>
                      <a:r>
                        <a:rPr sz="800" spc="-35" dirty="0">
                          <a:latin typeface="Arial Narrow"/>
                          <a:cs typeface="Arial Narrow"/>
                        </a:rPr>
                        <a:t> </a:t>
                      </a:r>
                      <a:r>
                        <a:rPr sz="800" spc="-55" dirty="0">
                          <a:latin typeface="Arial Narrow"/>
                          <a:cs typeface="Arial Narrow"/>
                        </a:rPr>
                        <a:t>also</a:t>
                      </a:r>
                      <a:r>
                        <a:rPr sz="800" spc="-35" dirty="0">
                          <a:latin typeface="Arial Narrow"/>
                          <a:cs typeface="Arial Narrow"/>
                        </a:rPr>
                        <a:t> </a:t>
                      </a:r>
                      <a:r>
                        <a:rPr sz="800" spc="-50" dirty="0">
                          <a:latin typeface="Arial Narrow"/>
                          <a:cs typeface="Arial Narrow"/>
                        </a:rPr>
                        <a:t>help</a:t>
                      </a:r>
                      <a:r>
                        <a:rPr sz="800" spc="-35" dirty="0">
                          <a:latin typeface="Arial Narrow"/>
                          <a:cs typeface="Arial Narrow"/>
                        </a:rPr>
                        <a:t> </a:t>
                      </a:r>
                      <a:r>
                        <a:rPr sz="800" spc="-45" dirty="0">
                          <a:latin typeface="Arial Narrow"/>
                          <a:cs typeface="Arial Narrow"/>
                        </a:rPr>
                        <a:t>with</a:t>
                      </a:r>
                      <a:r>
                        <a:rPr sz="800" spc="-35" dirty="0">
                          <a:latin typeface="Arial Narrow"/>
                          <a:cs typeface="Arial Narrow"/>
                        </a:rPr>
                        <a:t> </a:t>
                      </a:r>
                      <a:r>
                        <a:rPr sz="800" spc="-60" dirty="0">
                          <a:latin typeface="Arial Narrow"/>
                          <a:cs typeface="Arial Narrow"/>
                        </a:rPr>
                        <a:t>tasks</a:t>
                      </a:r>
                      <a:r>
                        <a:rPr sz="800" spc="-35" dirty="0">
                          <a:latin typeface="Arial Narrow"/>
                          <a:cs typeface="Arial Narrow"/>
                        </a:rPr>
                        <a:t> </a:t>
                      </a:r>
                      <a:r>
                        <a:rPr sz="800" spc="-70" dirty="0">
                          <a:latin typeface="Arial Narrow"/>
                          <a:cs typeface="Arial Narrow"/>
                        </a:rPr>
                        <a:t>such</a:t>
                      </a:r>
                      <a:r>
                        <a:rPr sz="800" spc="-35" dirty="0">
                          <a:latin typeface="Arial Narrow"/>
                          <a:cs typeface="Arial Narrow"/>
                        </a:rPr>
                        <a:t> </a:t>
                      </a:r>
                      <a:r>
                        <a:rPr sz="800" spc="-80" dirty="0">
                          <a:latin typeface="Arial Narrow"/>
                          <a:cs typeface="Arial Narrow"/>
                        </a:rPr>
                        <a:t>as</a:t>
                      </a:r>
                      <a:r>
                        <a:rPr sz="800" spc="-35" dirty="0">
                          <a:latin typeface="Arial Narrow"/>
                          <a:cs typeface="Arial Narrow"/>
                        </a:rPr>
                        <a:t> </a:t>
                      </a:r>
                      <a:r>
                        <a:rPr sz="800" spc="-60" dirty="0">
                          <a:latin typeface="Arial Narrow"/>
                          <a:cs typeface="Arial Narrow"/>
                        </a:rPr>
                        <a:t>preparing</a:t>
                      </a:r>
                      <a:r>
                        <a:rPr sz="800" spc="-35" dirty="0">
                          <a:latin typeface="Arial Narrow"/>
                          <a:cs typeface="Arial Narrow"/>
                        </a:rPr>
                        <a:t> </a:t>
                      </a:r>
                      <a:r>
                        <a:rPr sz="800" spc="-60" dirty="0">
                          <a:latin typeface="Arial Narrow"/>
                          <a:cs typeface="Arial Narrow"/>
                        </a:rPr>
                        <a:t>meals,</a:t>
                      </a:r>
                      <a:r>
                        <a:rPr sz="800" spc="-35" dirty="0">
                          <a:latin typeface="Arial Narrow"/>
                          <a:cs typeface="Arial Narrow"/>
                        </a:rPr>
                        <a:t> </a:t>
                      </a:r>
                      <a:r>
                        <a:rPr sz="800" spc="-60" dirty="0">
                          <a:latin typeface="Arial Narrow"/>
                          <a:cs typeface="Arial Narrow"/>
                        </a:rPr>
                        <a:t>doing</a:t>
                      </a:r>
                      <a:r>
                        <a:rPr sz="800" spc="-35" dirty="0">
                          <a:latin typeface="Arial Narrow"/>
                          <a:cs typeface="Arial Narrow"/>
                        </a:rPr>
                        <a:t> </a:t>
                      </a:r>
                      <a:r>
                        <a:rPr sz="800" spc="-30" dirty="0">
                          <a:latin typeface="Arial Narrow"/>
                          <a:cs typeface="Arial Narrow"/>
                        </a:rPr>
                        <a:t>light</a:t>
                      </a:r>
                      <a:r>
                        <a:rPr sz="800" spc="-35" dirty="0">
                          <a:latin typeface="Arial Narrow"/>
                          <a:cs typeface="Arial Narrow"/>
                        </a:rPr>
                        <a:t> </a:t>
                      </a:r>
                      <a:r>
                        <a:rPr sz="800" spc="-65" dirty="0">
                          <a:latin typeface="Arial Narrow"/>
                          <a:cs typeface="Arial Narrow"/>
                        </a:rPr>
                        <a:t>housekeeping,</a:t>
                      </a:r>
                      <a:r>
                        <a:rPr sz="800" spc="-35" dirty="0">
                          <a:latin typeface="Arial Narrow"/>
                          <a:cs typeface="Arial Narrow"/>
                        </a:rPr>
                        <a:t> </a:t>
                      </a:r>
                      <a:r>
                        <a:rPr sz="800" spc="-65" dirty="0">
                          <a:latin typeface="Arial Narrow"/>
                          <a:cs typeface="Arial Narrow"/>
                        </a:rPr>
                        <a:t>and</a:t>
                      </a:r>
                      <a:r>
                        <a:rPr sz="800" spc="-35" dirty="0">
                          <a:latin typeface="Arial Narrow"/>
                          <a:cs typeface="Arial Narrow"/>
                        </a:rPr>
                        <a:t> </a:t>
                      </a:r>
                      <a:r>
                        <a:rPr sz="800" spc="-60" dirty="0">
                          <a:latin typeface="Arial Narrow"/>
                          <a:cs typeface="Arial Narrow"/>
                        </a:rPr>
                        <a:t>doing</a:t>
                      </a:r>
                      <a:r>
                        <a:rPr sz="800" spc="-35" dirty="0">
                          <a:latin typeface="Arial Narrow"/>
                          <a:cs typeface="Arial Narrow"/>
                        </a:rPr>
                        <a:t> </a:t>
                      </a:r>
                      <a:r>
                        <a:rPr sz="800" spc="-55" dirty="0">
                          <a:latin typeface="Arial Narrow"/>
                          <a:cs typeface="Arial Narrow"/>
                        </a:rPr>
                        <a:t>laundry</a:t>
                      </a:r>
                      <a:r>
                        <a:rPr sz="800" spc="-35" dirty="0">
                          <a:latin typeface="Arial Narrow"/>
                          <a:cs typeface="Arial Narrow"/>
                        </a:rPr>
                        <a:t> </a:t>
                      </a:r>
                      <a:r>
                        <a:rPr sz="800" spc="-65" dirty="0">
                          <a:latin typeface="Arial Narrow"/>
                          <a:cs typeface="Arial Narrow"/>
                        </a:rPr>
                        <a:t>depending</a:t>
                      </a:r>
                      <a:r>
                        <a:rPr sz="800" spc="-35" dirty="0">
                          <a:latin typeface="Arial Narrow"/>
                          <a:cs typeface="Arial Narrow"/>
                        </a:rPr>
                        <a:t> </a:t>
                      </a:r>
                      <a:r>
                        <a:rPr sz="800" spc="-70" dirty="0">
                          <a:latin typeface="Arial Narrow"/>
                          <a:cs typeface="Arial Narrow"/>
                        </a:rPr>
                        <a:t>on</a:t>
                      </a:r>
                      <a:r>
                        <a:rPr sz="800" spc="-35" dirty="0">
                          <a:latin typeface="Arial Narrow"/>
                          <a:cs typeface="Arial Narrow"/>
                        </a:rPr>
                        <a:t> </a:t>
                      </a:r>
                      <a:r>
                        <a:rPr sz="800" spc="-45" dirty="0">
                          <a:latin typeface="Arial Narrow"/>
                          <a:cs typeface="Arial Narrow"/>
                        </a:rPr>
                        <a:t>the</a:t>
                      </a:r>
                      <a:r>
                        <a:rPr sz="800" spc="-35" dirty="0">
                          <a:latin typeface="Arial Narrow"/>
                          <a:cs typeface="Arial Narrow"/>
                        </a:rPr>
                        <a:t> </a:t>
                      </a:r>
                      <a:r>
                        <a:rPr sz="800" spc="-40" dirty="0">
                          <a:latin typeface="Arial Narrow"/>
                          <a:cs typeface="Arial Narrow"/>
                        </a:rPr>
                        <a:t>patient’s</a:t>
                      </a:r>
                      <a:r>
                        <a:rPr sz="800" spc="-35" dirty="0">
                          <a:latin typeface="Arial Narrow"/>
                          <a:cs typeface="Arial Narrow"/>
                        </a:rPr>
                        <a:t> </a:t>
                      </a:r>
                      <a:r>
                        <a:rPr sz="800" spc="-30" dirty="0">
                          <a:latin typeface="Arial Narrow"/>
                          <a:cs typeface="Arial Narrow"/>
                        </a:rPr>
                        <a:t>abilities.</a:t>
                      </a:r>
                      <a:endParaRPr sz="800">
                        <a:latin typeface="Arial Narrow"/>
                        <a:cs typeface="Arial Narrow"/>
                      </a:endParaRPr>
                    </a:p>
                  </a:txBody>
                  <a:tcPr marL="0" marR="0" marT="25773" marB="0">
                    <a:lnT w="12700">
                      <a:solidFill>
                        <a:srgbClr val="FFFFFF"/>
                      </a:solidFill>
                      <a:prstDash val="solid"/>
                    </a:lnT>
                    <a:lnB w="12700">
                      <a:solidFill>
                        <a:srgbClr val="FFFFFF"/>
                      </a:solidFill>
                      <a:prstDash val="solid"/>
                    </a:lnB>
                    <a:solidFill>
                      <a:srgbClr val="DADCBB"/>
                    </a:solidFill>
                  </a:tcPr>
                </a:tc>
                <a:extLst>
                  <a:ext uri="{0D108BD9-81ED-4DB2-BD59-A6C34878D82A}">
                    <a16:rowId xmlns:a16="http://schemas.microsoft.com/office/drawing/2014/main" val="10008"/>
                  </a:ext>
                </a:extLst>
              </a:tr>
              <a:tr h="389964">
                <a:tc>
                  <a:txBody>
                    <a:bodyPr/>
                    <a:lstStyle/>
                    <a:p>
                      <a:pPr marL="50800" marR="67310" algn="just">
                        <a:lnSpc>
                          <a:spcPts val="950"/>
                        </a:lnSpc>
                        <a:spcBef>
                          <a:spcPts val="335"/>
                        </a:spcBef>
                      </a:pPr>
                      <a:r>
                        <a:rPr sz="800" b="1" spc="-65" dirty="0">
                          <a:solidFill>
                            <a:srgbClr val="231F20"/>
                          </a:solidFill>
                          <a:latin typeface="Arial Narrow"/>
                          <a:cs typeface="Arial Narrow"/>
                        </a:rPr>
                        <a:t>Medical</a:t>
                      </a:r>
                      <a:r>
                        <a:rPr sz="800" b="1" spc="-25" dirty="0">
                          <a:solidFill>
                            <a:srgbClr val="231F20"/>
                          </a:solidFill>
                          <a:latin typeface="Arial Narrow"/>
                          <a:cs typeface="Arial Narrow"/>
                        </a:rPr>
                        <a:t> </a:t>
                      </a:r>
                      <a:r>
                        <a:rPr sz="800" b="1" spc="-90" dirty="0">
                          <a:solidFill>
                            <a:srgbClr val="231F20"/>
                          </a:solidFill>
                          <a:latin typeface="Arial Narrow"/>
                          <a:cs typeface="Arial Narrow"/>
                        </a:rPr>
                        <a:t>Records</a:t>
                      </a:r>
                      <a:r>
                        <a:rPr sz="800" b="1" spc="-25" dirty="0">
                          <a:solidFill>
                            <a:srgbClr val="231F20"/>
                          </a:solidFill>
                          <a:latin typeface="Arial Narrow"/>
                          <a:cs typeface="Arial Narrow"/>
                        </a:rPr>
                        <a:t> </a:t>
                      </a:r>
                      <a:r>
                        <a:rPr sz="800" b="1" spc="-70" dirty="0">
                          <a:solidFill>
                            <a:srgbClr val="231F20"/>
                          </a:solidFill>
                          <a:latin typeface="Arial Narrow"/>
                          <a:cs typeface="Arial Narrow"/>
                        </a:rPr>
                        <a:t>Specialist</a:t>
                      </a:r>
                      <a:r>
                        <a:rPr sz="800" b="1" spc="-25" dirty="0">
                          <a:solidFill>
                            <a:srgbClr val="231F20"/>
                          </a:solidFill>
                          <a:latin typeface="Arial Narrow"/>
                          <a:cs typeface="Arial Narrow"/>
                        </a:rPr>
                        <a:t> </a:t>
                      </a:r>
                      <a:r>
                        <a:rPr sz="800" b="1" spc="-35" dirty="0">
                          <a:solidFill>
                            <a:srgbClr val="231F20"/>
                          </a:solidFill>
                          <a:latin typeface="Arial Narrow"/>
                          <a:cs typeface="Arial Narrow"/>
                        </a:rPr>
                        <a:t>(29-2072)</a:t>
                      </a:r>
                      <a:r>
                        <a:rPr sz="800" b="1" spc="-15" dirty="0">
                          <a:solidFill>
                            <a:srgbClr val="231F20"/>
                          </a:solidFill>
                          <a:latin typeface="Arial Narrow"/>
                          <a:cs typeface="Arial Narrow"/>
                        </a:rPr>
                        <a:t> </a:t>
                      </a:r>
                      <a:r>
                        <a:rPr sz="800" i="1" spc="-400" dirty="0">
                          <a:latin typeface="Gill Sans MT"/>
                          <a:cs typeface="Gill Sans MT"/>
                        </a:rPr>
                        <a:t>—</a:t>
                      </a:r>
                      <a:r>
                        <a:rPr sz="800" i="1" spc="-60" dirty="0">
                          <a:latin typeface="Gill Sans MT"/>
                          <a:cs typeface="Gill Sans MT"/>
                        </a:rPr>
                        <a:t> </a:t>
                      </a:r>
                      <a:r>
                        <a:rPr sz="800" i="1" spc="-75" dirty="0">
                          <a:latin typeface="Gill Sans MT"/>
                          <a:cs typeface="Gill Sans MT"/>
                        </a:rPr>
                        <a:t>Medical</a:t>
                      </a:r>
                      <a:r>
                        <a:rPr sz="800" i="1" spc="-60" dirty="0">
                          <a:latin typeface="Gill Sans MT"/>
                          <a:cs typeface="Gill Sans MT"/>
                        </a:rPr>
                        <a:t> Records</a:t>
                      </a:r>
                      <a:r>
                        <a:rPr sz="800" i="1" spc="-105" dirty="0">
                          <a:latin typeface="Gill Sans MT"/>
                          <a:cs typeface="Gill Sans MT"/>
                        </a:rPr>
                        <a:t> </a:t>
                      </a:r>
                      <a:r>
                        <a:rPr sz="800" i="1" spc="-50" dirty="0">
                          <a:latin typeface="Gill Sans MT"/>
                          <a:cs typeface="Gill Sans MT"/>
                        </a:rPr>
                        <a:t>Analyst,</a:t>
                      </a:r>
                      <a:r>
                        <a:rPr sz="800" i="1" spc="-105" dirty="0">
                          <a:latin typeface="Gill Sans MT"/>
                          <a:cs typeface="Gill Sans MT"/>
                        </a:rPr>
                        <a:t> </a:t>
                      </a:r>
                      <a:r>
                        <a:rPr sz="800" i="1" spc="-75" dirty="0">
                          <a:latin typeface="Gill Sans MT"/>
                          <a:cs typeface="Gill Sans MT"/>
                        </a:rPr>
                        <a:t>Medical</a:t>
                      </a:r>
                      <a:r>
                        <a:rPr sz="800" i="1" spc="-60" dirty="0">
                          <a:latin typeface="Gill Sans MT"/>
                          <a:cs typeface="Gill Sans MT"/>
                        </a:rPr>
                        <a:t> Records </a:t>
                      </a:r>
                      <a:r>
                        <a:rPr sz="800" i="1" spc="-70" dirty="0">
                          <a:latin typeface="Gill Sans MT"/>
                          <a:cs typeface="Gill Sans MT"/>
                        </a:rPr>
                        <a:t>Director</a:t>
                      </a:r>
                      <a:r>
                        <a:rPr sz="800" i="1" spc="-60" dirty="0">
                          <a:latin typeface="Gill Sans MT"/>
                          <a:cs typeface="Gill Sans MT"/>
                        </a:rPr>
                        <a:t> </a:t>
                      </a:r>
                      <a:r>
                        <a:rPr sz="800" i="1" spc="-400" dirty="0">
                          <a:latin typeface="Gill Sans MT"/>
                          <a:cs typeface="Gill Sans MT"/>
                        </a:rPr>
                        <a:t>—</a:t>
                      </a:r>
                      <a:r>
                        <a:rPr sz="800" i="1" spc="-80" dirty="0">
                          <a:latin typeface="Gill Sans MT"/>
                          <a:cs typeface="Gill Sans MT"/>
                        </a:rPr>
                        <a:t> </a:t>
                      </a:r>
                      <a:r>
                        <a:rPr sz="800" spc="-75" dirty="0">
                          <a:latin typeface="Arial Narrow"/>
                          <a:cs typeface="Arial Narrow"/>
                        </a:rPr>
                        <a:t>Apply</a:t>
                      </a:r>
                      <a:r>
                        <a:rPr sz="800" spc="-35" dirty="0">
                          <a:latin typeface="Arial Narrow"/>
                          <a:cs typeface="Arial Narrow"/>
                        </a:rPr>
                        <a:t> </a:t>
                      </a:r>
                      <a:r>
                        <a:rPr sz="800" spc="-75" dirty="0">
                          <a:latin typeface="Arial Narrow"/>
                          <a:cs typeface="Arial Narrow"/>
                        </a:rPr>
                        <a:t>knowledge</a:t>
                      </a:r>
                      <a:r>
                        <a:rPr sz="800" spc="-35" dirty="0">
                          <a:latin typeface="Arial Narrow"/>
                          <a:cs typeface="Arial Narrow"/>
                        </a:rPr>
                        <a:t> </a:t>
                      </a:r>
                      <a:r>
                        <a:rPr sz="800" spc="-45" dirty="0">
                          <a:latin typeface="Arial Narrow"/>
                          <a:cs typeface="Arial Narrow"/>
                        </a:rPr>
                        <a:t>of</a:t>
                      </a:r>
                      <a:r>
                        <a:rPr sz="800" spc="-35" dirty="0">
                          <a:latin typeface="Arial Narrow"/>
                          <a:cs typeface="Arial Narrow"/>
                        </a:rPr>
                        <a:t> </a:t>
                      </a:r>
                      <a:r>
                        <a:rPr sz="800" spc="-55" dirty="0">
                          <a:latin typeface="Arial Narrow"/>
                          <a:cs typeface="Arial Narrow"/>
                        </a:rPr>
                        <a:t>healthcare</a:t>
                      </a:r>
                      <a:r>
                        <a:rPr sz="800" spc="-35" dirty="0">
                          <a:latin typeface="Arial Narrow"/>
                          <a:cs typeface="Arial Narrow"/>
                        </a:rPr>
                        <a:t> </a:t>
                      </a:r>
                      <a:r>
                        <a:rPr sz="800" spc="-65" dirty="0">
                          <a:latin typeface="Arial Narrow"/>
                          <a:cs typeface="Arial Narrow"/>
                        </a:rPr>
                        <a:t>and</a:t>
                      </a:r>
                      <a:r>
                        <a:rPr sz="800" spc="-35" dirty="0">
                          <a:latin typeface="Arial Narrow"/>
                          <a:cs typeface="Arial Narrow"/>
                        </a:rPr>
                        <a:t> </a:t>
                      </a:r>
                      <a:r>
                        <a:rPr sz="800" spc="-45" dirty="0">
                          <a:latin typeface="Arial Narrow"/>
                          <a:cs typeface="Arial Narrow"/>
                        </a:rPr>
                        <a:t>information</a:t>
                      </a:r>
                      <a:r>
                        <a:rPr sz="800" spc="-35" dirty="0">
                          <a:latin typeface="Arial Narrow"/>
                          <a:cs typeface="Arial Narrow"/>
                        </a:rPr>
                        <a:t> </a:t>
                      </a:r>
                      <a:r>
                        <a:rPr sz="800" spc="-80" dirty="0">
                          <a:latin typeface="Arial Narrow"/>
                          <a:cs typeface="Arial Narrow"/>
                        </a:rPr>
                        <a:t>systems</a:t>
                      </a:r>
                      <a:r>
                        <a:rPr sz="800" spc="-35" dirty="0">
                          <a:latin typeface="Arial Narrow"/>
                          <a:cs typeface="Arial Narrow"/>
                        </a:rPr>
                        <a:t> </a:t>
                      </a:r>
                      <a:r>
                        <a:rPr sz="800" spc="-30" dirty="0">
                          <a:latin typeface="Arial Narrow"/>
                          <a:cs typeface="Arial Narrow"/>
                        </a:rPr>
                        <a:t>to</a:t>
                      </a:r>
                      <a:r>
                        <a:rPr sz="800" spc="-35" dirty="0">
                          <a:latin typeface="Arial Narrow"/>
                          <a:cs typeface="Arial Narrow"/>
                        </a:rPr>
                        <a:t> </a:t>
                      </a:r>
                      <a:r>
                        <a:rPr sz="800" spc="-55" dirty="0">
                          <a:latin typeface="Arial Narrow"/>
                          <a:cs typeface="Arial Narrow"/>
                        </a:rPr>
                        <a:t>assist</a:t>
                      </a:r>
                      <a:r>
                        <a:rPr sz="800" spc="-35" dirty="0">
                          <a:latin typeface="Arial Narrow"/>
                          <a:cs typeface="Arial Narrow"/>
                        </a:rPr>
                        <a:t> in </a:t>
                      </a:r>
                      <a:r>
                        <a:rPr sz="800" spc="-45" dirty="0">
                          <a:latin typeface="Arial Narrow"/>
                          <a:cs typeface="Arial Narrow"/>
                        </a:rPr>
                        <a:t>the</a:t>
                      </a:r>
                      <a:r>
                        <a:rPr sz="800" spc="-35" dirty="0">
                          <a:latin typeface="Arial Narrow"/>
                          <a:cs typeface="Arial Narrow"/>
                        </a:rPr>
                        <a:t> </a:t>
                      </a:r>
                      <a:r>
                        <a:rPr sz="800" spc="-60" dirty="0">
                          <a:latin typeface="Arial Narrow"/>
                          <a:cs typeface="Arial Narrow"/>
                        </a:rPr>
                        <a:t>design,</a:t>
                      </a:r>
                      <a:r>
                        <a:rPr sz="800" spc="-35" dirty="0">
                          <a:latin typeface="Arial Narrow"/>
                          <a:cs typeface="Arial Narrow"/>
                        </a:rPr>
                        <a:t> </a:t>
                      </a:r>
                      <a:r>
                        <a:rPr sz="800" spc="-60" dirty="0">
                          <a:latin typeface="Arial Narrow"/>
                          <a:cs typeface="Arial Narrow"/>
                        </a:rPr>
                        <a:t>development,</a:t>
                      </a:r>
                      <a:r>
                        <a:rPr sz="800" spc="-35" dirty="0">
                          <a:latin typeface="Arial Narrow"/>
                          <a:cs typeface="Arial Narrow"/>
                        </a:rPr>
                        <a:t> </a:t>
                      </a:r>
                      <a:r>
                        <a:rPr sz="800" spc="-65" dirty="0">
                          <a:latin typeface="Arial Narrow"/>
                          <a:cs typeface="Arial Narrow"/>
                        </a:rPr>
                        <a:t>and</a:t>
                      </a:r>
                      <a:r>
                        <a:rPr sz="800" spc="-35" dirty="0">
                          <a:latin typeface="Arial Narrow"/>
                          <a:cs typeface="Arial Narrow"/>
                        </a:rPr>
                        <a:t> </a:t>
                      </a:r>
                      <a:r>
                        <a:rPr sz="800" spc="-50" dirty="0">
                          <a:latin typeface="Arial Narrow"/>
                          <a:cs typeface="Arial Narrow"/>
                        </a:rPr>
                        <a:t>continued</a:t>
                      </a:r>
                      <a:r>
                        <a:rPr sz="800" spc="-35" dirty="0">
                          <a:latin typeface="Arial Narrow"/>
                          <a:cs typeface="Arial Narrow"/>
                        </a:rPr>
                        <a:t> </a:t>
                      </a:r>
                      <a:r>
                        <a:rPr sz="800" spc="-40" dirty="0">
                          <a:latin typeface="Arial Narrow"/>
                          <a:cs typeface="Arial Narrow"/>
                        </a:rPr>
                        <a:t>modification</a:t>
                      </a:r>
                      <a:r>
                        <a:rPr sz="800" spc="-35" dirty="0">
                          <a:latin typeface="Arial Narrow"/>
                          <a:cs typeface="Arial Narrow"/>
                        </a:rPr>
                        <a:t> </a:t>
                      </a:r>
                      <a:r>
                        <a:rPr sz="800" spc="-65" dirty="0">
                          <a:latin typeface="Arial Narrow"/>
                          <a:cs typeface="Arial Narrow"/>
                        </a:rPr>
                        <a:t>and</a:t>
                      </a:r>
                      <a:r>
                        <a:rPr sz="800" spc="-35" dirty="0">
                          <a:latin typeface="Arial Narrow"/>
                          <a:cs typeface="Arial Narrow"/>
                        </a:rPr>
                        <a:t> </a:t>
                      </a:r>
                      <a:r>
                        <a:rPr sz="800" spc="-65" dirty="0">
                          <a:latin typeface="Arial Narrow"/>
                          <a:cs typeface="Arial Narrow"/>
                        </a:rPr>
                        <a:t>analysis</a:t>
                      </a:r>
                      <a:r>
                        <a:rPr sz="800" spc="-35" dirty="0">
                          <a:latin typeface="Arial Narrow"/>
                          <a:cs typeface="Arial Narrow"/>
                        </a:rPr>
                        <a:t> </a:t>
                      </a:r>
                      <a:r>
                        <a:rPr sz="800" spc="-45" dirty="0">
                          <a:latin typeface="Arial Narrow"/>
                          <a:cs typeface="Arial Narrow"/>
                        </a:rPr>
                        <a:t>of</a:t>
                      </a:r>
                      <a:r>
                        <a:rPr sz="800" spc="-35" dirty="0">
                          <a:latin typeface="Arial Narrow"/>
                          <a:cs typeface="Arial Narrow"/>
                        </a:rPr>
                        <a:t> </a:t>
                      </a:r>
                      <a:r>
                        <a:rPr sz="800" spc="-60" dirty="0">
                          <a:latin typeface="Arial Narrow"/>
                          <a:cs typeface="Arial Narrow"/>
                        </a:rPr>
                        <a:t>computerized</a:t>
                      </a:r>
                      <a:r>
                        <a:rPr sz="800" spc="-35" dirty="0">
                          <a:latin typeface="Arial Narrow"/>
                          <a:cs typeface="Arial Narrow"/>
                        </a:rPr>
                        <a:t> </a:t>
                      </a:r>
                      <a:r>
                        <a:rPr sz="800" spc="-55" dirty="0">
                          <a:latin typeface="Arial Narrow"/>
                          <a:cs typeface="Arial Narrow"/>
                        </a:rPr>
                        <a:t>healthcare</a:t>
                      </a:r>
                      <a:r>
                        <a:rPr sz="800" spc="-40" dirty="0">
                          <a:latin typeface="Arial Narrow"/>
                          <a:cs typeface="Arial Narrow"/>
                        </a:rPr>
                        <a:t> </a:t>
                      </a:r>
                      <a:r>
                        <a:rPr sz="800" spc="-70" dirty="0">
                          <a:latin typeface="Arial Narrow"/>
                          <a:cs typeface="Arial Narrow"/>
                        </a:rPr>
                        <a:t>systems.</a:t>
                      </a:r>
                      <a:r>
                        <a:rPr sz="800" spc="-35" dirty="0">
                          <a:latin typeface="Arial Narrow"/>
                          <a:cs typeface="Arial Narrow"/>
                        </a:rPr>
                        <a:t> </a:t>
                      </a:r>
                      <a:r>
                        <a:rPr sz="800" spc="-50" dirty="0">
                          <a:latin typeface="Arial Narrow"/>
                          <a:cs typeface="Arial Narrow"/>
                        </a:rPr>
                        <a:t>Abstract,</a:t>
                      </a:r>
                      <a:r>
                        <a:rPr sz="800" spc="-35" dirty="0">
                          <a:latin typeface="Arial Narrow"/>
                          <a:cs typeface="Arial Narrow"/>
                        </a:rPr>
                        <a:t> collect, </a:t>
                      </a:r>
                      <a:r>
                        <a:rPr sz="800" spc="-65" dirty="0">
                          <a:latin typeface="Arial Narrow"/>
                          <a:cs typeface="Arial Narrow"/>
                        </a:rPr>
                        <a:t>and</a:t>
                      </a:r>
                      <a:r>
                        <a:rPr sz="800" spc="-35" dirty="0">
                          <a:latin typeface="Arial Narrow"/>
                          <a:cs typeface="Arial Narrow"/>
                        </a:rPr>
                        <a:t> </a:t>
                      </a:r>
                      <a:r>
                        <a:rPr sz="800" spc="-75" dirty="0">
                          <a:latin typeface="Arial Narrow"/>
                          <a:cs typeface="Arial Narrow"/>
                        </a:rPr>
                        <a:t>analyze</a:t>
                      </a:r>
                      <a:r>
                        <a:rPr sz="800" spc="-35" dirty="0">
                          <a:latin typeface="Arial Narrow"/>
                          <a:cs typeface="Arial Narrow"/>
                        </a:rPr>
                        <a:t> </a:t>
                      </a:r>
                      <a:r>
                        <a:rPr sz="800" spc="-50" dirty="0">
                          <a:latin typeface="Arial Narrow"/>
                          <a:cs typeface="Arial Narrow"/>
                        </a:rPr>
                        <a:t>treatment</a:t>
                      </a:r>
                      <a:r>
                        <a:rPr sz="800" spc="-35" dirty="0">
                          <a:latin typeface="Arial Narrow"/>
                          <a:cs typeface="Arial Narrow"/>
                        </a:rPr>
                        <a:t> </a:t>
                      </a:r>
                      <a:r>
                        <a:rPr sz="800" spc="-65" dirty="0">
                          <a:latin typeface="Arial Narrow"/>
                          <a:cs typeface="Arial Narrow"/>
                        </a:rPr>
                        <a:t>and</a:t>
                      </a:r>
                      <a:r>
                        <a:rPr sz="800" spc="-35" dirty="0">
                          <a:latin typeface="Arial Narrow"/>
                          <a:cs typeface="Arial Narrow"/>
                        </a:rPr>
                        <a:t> </a:t>
                      </a:r>
                      <a:r>
                        <a:rPr sz="800" spc="-55" dirty="0">
                          <a:latin typeface="Arial Narrow"/>
                          <a:cs typeface="Arial Narrow"/>
                        </a:rPr>
                        <a:t>followup</a:t>
                      </a:r>
                      <a:r>
                        <a:rPr sz="800" spc="-35" dirty="0">
                          <a:latin typeface="Arial Narrow"/>
                          <a:cs typeface="Arial Narrow"/>
                        </a:rPr>
                        <a:t> </a:t>
                      </a:r>
                      <a:r>
                        <a:rPr sz="800" spc="-45" dirty="0">
                          <a:latin typeface="Arial Narrow"/>
                          <a:cs typeface="Arial Narrow"/>
                        </a:rPr>
                        <a:t>information</a:t>
                      </a:r>
                      <a:r>
                        <a:rPr sz="800" spc="-35" dirty="0">
                          <a:latin typeface="Arial Narrow"/>
                          <a:cs typeface="Arial Narrow"/>
                        </a:rPr>
                        <a:t> </a:t>
                      </a:r>
                      <a:r>
                        <a:rPr sz="800" spc="-45" dirty="0">
                          <a:latin typeface="Arial Narrow"/>
                          <a:cs typeface="Arial Narrow"/>
                        </a:rPr>
                        <a:t>of</a:t>
                      </a:r>
                      <a:r>
                        <a:rPr sz="800" spc="-35" dirty="0">
                          <a:latin typeface="Arial Narrow"/>
                          <a:cs typeface="Arial Narrow"/>
                        </a:rPr>
                        <a:t> </a:t>
                      </a:r>
                      <a:r>
                        <a:rPr sz="800" spc="-40" dirty="0">
                          <a:latin typeface="Arial Narrow"/>
                          <a:cs typeface="Arial Narrow"/>
                        </a:rPr>
                        <a:t>patients.</a:t>
                      </a:r>
                      <a:r>
                        <a:rPr sz="800" spc="-35" dirty="0">
                          <a:latin typeface="Arial Narrow"/>
                          <a:cs typeface="Arial Narrow"/>
                        </a:rPr>
                        <a:t> </a:t>
                      </a:r>
                      <a:r>
                        <a:rPr sz="800" spc="-95" dirty="0">
                          <a:latin typeface="Arial Narrow"/>
                          <a:cs typeface="Arial Narrow"/>
                        </a:rPr>
                        <a:t>May</a:t>
                      </a:r>
                      <a:r>
                        <a:rPr sz="800" spc="-35" dirty="0">
                          <a:latin typeface="Arial Narrow"/>
                          <a:cs typeface="Arial Narrow"/>
                        </a:rPr>
                        <a:t> </a:t>
                      </a:r>
                      <a:r>
                        <a:rPr sz="800" spc="-60" dirty="0">
                          <a:latin typeface="Arial Narrow"/>
                          <a:cs typeface="Arial Narrow"/>
                        </a:rPr>
                        <a:t>educate</a:t>
                      </a:r>
                      <a:r>
                        <a:rPr sz="800" spc="-35" dirty="0">
                          <a:latin typeface="Arial Narrow"/>
                          <a:cs typeface="Arial Narrow"/>
                        </a:rPr>
                        <a:t> staff </a:t>
                      </a:r>
                      <a:r>
                        <a:rPr sz="800" spc="-65" dirty="0">
                          <a:latin typeface="Arial Narrow"/>
                          <a:cs typeface="Arial Narrow"/>
                        </a:rPr>
                        <a:t>and</a:t>
                      </a:r>
                      <a:r>
                        <a:rPr sz="800" spc="-35" dirty="0">
                          <a:latin typeface="Arial Narrow"/>
                          <a:cs typeface="Arial Narrow"/>
                        </a:rPr>
                        <a:t> </a:t>
                      </a:r>
                      <a:r>
                        <a:rPr sz="800" spc="-55" dirty="0">
                          <a:latin typeface="Arial Narrow"/>
                          <a:cs typeface="Arial Narrow"/>
                        </a:rPr>
                        <a:t>assist</a:t>
                      </a:r>
                      <a:r>
                        <a:rPr sz="800" spc="-35" dirty="0">
                          <a:latin typeface="Arial Narrow"/>
                          <a:cs typeface="Arial Narrow"/>
                        </a:rPr>
                        <a:t> in </a:t>
                      </a:r>
                      <a:r>
                        <a:rPr sz="800" spc="-55" dirty="0">
                          <a:latin typeface="Arial Narrow"/>
                          <a:cs typeface="Arial Narrow"/>
                        </a:rPr>
                        <a:t>problem</a:t>
                      </a:r>
                      <a:r>
                        <a:rPr sz="800" spc="-35" dirty="0">
                          <a:latin typeface="Arial Narrow"/>
                          <a:cs typeface="Arial Narrow"/>
                        </a:rPr>
                        <a:t> </a:t>
                      </a:r>
                      <a:r>
                        <a:rPr sz="800" spc="-65" dirty="0">
                          <a:latin typeface="Arial Narrow"/>
                          <a:cs typeface="Arial Narrow"/>
                        </a:rPr>
                        <a:t>solving</a:t>
                      </a:r>
                      <a:r>
                        <a:rPr sz="800" spc="-35" dirty="0">
                          <a:latin typeface="Arial Narrow"/>
                          <a:cs typeface="Arial Narrow"/>
                        </a:rPr>
                        <a:t> </a:t>
                      </a:r>
                      <a:r>
                        <a:rPr sz="800" spc="-30" dirty="0">
                          <a:latin typeface="Arial Narrow"/>
                          <a:cs typeface="Arial Narrow"/>
                        </a:rPr>
                        <a:t>to</a:t>
                      </a:r>
                      <a:r>
                        <a:rPr sz="800" spc="-35" dirty="0">
                          <a:latin typeface="Arial Narrow"/>
                          <a:cs typeface="Arial Narrow"/>
                        </a:rPr>
                        <a:t> </a:t>
                      </a:r>
                      <a:r>
                        <a:rPr sz="800" spc="-60" dirty="0">
                          <a:latin typeface="Arial Narrow"/>
                          <a:cs typeface="Arial Narrow"/>
                        </a:rPr>
                        <a:t>promote</a:t>
                      </a:r>
                      <a:r>
                        <a:rPr sz="800" spc="-35" dirty="0">
                          <a:latin typeface="Arial Narrow"/>
                          <a:cs typeface="Arial Narrow"/>
                        </a:rPr>
                        <a:t> </a:t>
                      </a:r>
                      <a:r>
                        <a:rPr sz="800" spc="-45" dirty="0">
                          <a:latin typeface="Arial Narrow"/>
                          <a:cs typeface="Arial Narrow"/>
                        </a:rPr>
                        <a:t>the</a:t>
                      </a:r>
                      <a:r>
                        <a:rPr sz="800" spc="-35" dirty="0">
                          <a:latin typeface="Arial Narrow"/>
                          <a:cs typeface="Arial Narrow"/>
                        </a:rPr>
                        <a:t> </a:t>
                      </a:r>
                      <a:r>
                        <a:rPr sz="800" spc="-45" dirty="0">
                          <a:latin typeface="Arial Narrow"/>
                          <a:cs typeface="Arial Narrow"/>
                        </a:rPr>
                        <a:t>implementation</a:t>
                      </a:r>
                      <a:r>
                        <a:rPr sz="800" spc="-35" dirty="0">
                          <a:latin typeface="Arial Narrow"/>
                          <a:cs typeface="Arial Narrow"/>
                        </a:rPr>
                        <a:t> </a:t>
                      </a:r>
                      <a:r>
                        <a:rPr sz="800" spc="-45" dirty="0">
                          <a:latin typeface="Arial Narrow"/>
                          <a:cs typeface="Arial Narrow"/>
                        </a:rPr>
                        <a:t>of</a:t>
                      </a:r>
                      <a:r>
                        <a:rPr sz="800" spc="-35" dirty="0">
                          <a:latin typeface="Arial Narrow"/>
                          <a:cs typeface="Arial Narrow"/>
                        </a:rPr>
                        <a:t> </a:t>
                      </a:r>
                      <a:r>
                        <a:rPr sz="800" spc="-45" dirty="0">
                          <a:latin typeface="Arial Narrow"/>
                          <a:cs typeface="Arial Narrow"/>
                        </a:rPr>
                        <a:t>the</a:t>
                      </a:r>
                      <a:r>
                        <a:rPr sz="800" spc="-35" dirty="0">
                          <a:latin typeface="Arial Narrow"/>
                          <a:cs typeface="Arial Narrow"/>
                        </a:rPr>
                        <a:t> </a:t>
                      </a:r>
                      <a:r>
                        <a:rPr sz="800" spc="-55" dirty="0">
                          <a:latin typeface="Arial Narrow"/>
                          <a:cs typeface="Arial Narrow"/>
                        </a:rPr>
                        <a:t>healthcare</a:t>
                      </a:r>
                      <a:r>
                        <a:rPr sz="800" spc="-35" dirty="0">
                          <a:latin typeface="Arial Narrow"/>
                          <a:cs typeface="Arial Narrow"/>
                        </a:rPr>
                        <a:t> </a:t>
                      </a:r>
                      <a:r>
                        <a:rPr sz="800" spc="-45" dirty="0">
                          <a:latin typeface="Arial Narrow"/>
                          <a:cs typeface="Arial Narrow"/>
                        </a:rPr>
                        <a:t>information</a:t>
                      </a:r>
                      <a:r>
                        <a:rPr sz="800" spc="-35" dirty="0">
                          <a:latin typeface="Arial Narrow"/>
                          <a:cs typeface="Arial Narrow"/>
                        </a:rPr>
                        <a:t> </a:t>
                      </a:r>
                      <a:r>
                        <a:rPr sz="800" spc="-70" dirty="0">
                          <a:latin typeface="Arial Narrow"/>
                          <a:cs typeface="Arial Narrow"/>
                        </a:rPr>
                        <a:t>system.</a:t>
                      </a:r>
                      <a:r>
                        <a:rPr sz="800" spc="-35" dirty="0">
                          <a:latin typeface="Arial Narrow"/>
                          <a:cs typeface="Arial Narrow"/>
                        </a:rPr>
                        <a:t> </a:t>
                      </a:r>
                      <a:r>
                        <a:rPr sz="800" spc="-95" dirty="0">
                          <a:latin typeface="Arial Narrow"/>
                          <a:cs typeface="Arial Narrow"/>
                        </a:rPr>
                        <a:t>May</a:t>
                      </a:r>
                      <a:r>
                        <a:rPr sz="800" spc="-35" dirty="0">
                          <a:latin typeface="Arial Narrow"/>
                          <a:cs typeface="Arial Narrow"/>
                        </a:rPr>
                        <a:t> </a:t>
                      </a:r>
                      <a:r>
                        <a:rPr sz="800" spc="-60" dirty="0">
                          <a:latin typeface="Arial Narrow"/>
                          <a:cs typeface="Arial Narrow"/>
                        </a:rPr>
                        <a:t>design,</a:t>
                      </a:r>
                      <a:r>
                        <a:rPr sz="800" spc="-35" dirty="0">
                          <a:latin typeface="Arial Narrow"/>
                          <a:cs typeface="Arial Narrow"/>
                        </a:rPr>
                        <a:t> </a:t>
                      </a:r>
                      <a:r>
                        <a:rPr sz="800" spc="-60" dirty="0">
                          <a:latin typeface="Arial Narrow"/>
                          <a:cs typeface="Arial Narrow"/>
                        </a:rPr>
                        <a:t>develop,</a:t>
                      </a:r>
                      <a:r>
                        <a:rPr sz="800" spc="-35" dirty="0">
                          <a:latin typeface="Arial Narrow"/>
                          <a:cs typeface="Arial Narrow"/>
                        </a:rPr>
                        <a:t> test, </a:t>
                      </a:r>
                      <a:r>
                        <a:rPr sz="800" spc="-65" dirty="0">
                          <a:latin typeface="Arial Narrow"/>
                          <a:cs typeface="Arial Narrow"/>
                        </a:rPr>
                        <a:t>and</a:t>
                      </a:r>
                      <a:r>
                        <a:rPr sz="800" spc="-35" dirty="0">
                          <a:latin typeface="Arial Narrow"/>
                          <a:cs typeface="Arial Narrow"/>
                        </a:rPr>
                        <a:t> </a:t>
                      </a:r>
                      <a:r>
                        <a:rPr sz="800" spc="-50" dirty="0">
                          <a:latin typeface="Arial Narrow"/>
                          <a:cs typeface="Arial Narrow"/>
                        </a:rPr>
                        <a:t>implement</a:t>
                      </a:r>
                      <a:r>
                        <a:rPr sz="800" spc="-35" dirty="0">
                          <a:latin typeface="Arial Narrow"/>
                          <a:cs typeface="Arial Narrow"/>
                        </a:rPr>
                        <a:t> </a:t>
                      </a:r>
                      <a:r>
                        <a:rPr sz="800" spc="-65" dirty="0">
                          <a:latin typeface="Arial Narrow"/>
                          <a:cs typeface="Arial Narrow"/>
                        </a:rPr>
                        <a:t>databases</a:t>
                      </a:r>
                      <a:r>
                        <a:rPr sz="800" spc="-50" dirty="0">
                          <a:latin typeface="Arial Narrow"/>
                          <a:cs typeface="Arial Narrow"/>
                        </a:rPr>
                        <a:t> </a:t>
                      </a:r>
                      <a:r>
                        <a:rPr sz="800" spc="-45" dirty="0">
                          <a:latin typeface="Arial Narrow"/>
                          <a:cs typeface="Arial Narrow"/>
                        </a:rPr>
                        <a:t>with</a:t>
                      </a:r>
                      <a:r>
                        <a:rPr sz="800" spc="-35" dirty="0">
                          <a:latin typeface="Arial Narrow"/>
                          <a:cs typeface="Arial Narrow"/>
                        </a:rPr>
                        <a:t> </a:t>
                      </a:r>
                      <a:r>
                        <a:rPr sz="800" spc="-55" dirty="0">
                          <a:latin typeface="Arial Narrow"/>
                          <a:cs typeface="Arial Narrow"/>
                        </a:rPr>
                        <a:t>complete</a:t>
                      </a:r>
                      <a:r>
                        <a:rPr sz="800" spc="-35" dirty="0">
                          <a:latin typeface="Arial Narrow"/>
                          <a:cs typeface="Arial Narrow"/>
                        </a:rPr>
                        <a:t> </a:t>
                      </a:r>
                      <a:r>
                        <a:rPr sz="800" spc="-50" dirty="0">
                          <a:latin typeface="Arial Narrow"/>
                          <a:cs typeface="Arial Narrow"/>
                        </a:rPr>
                        <a:t>history,</a:t>
                      </a:r>
                      <a:r>
                        <a:rPr sz="800" spc="-35" dirty="0">
                          <a:latin typeface="Arial Narrow"/>
                          <a:cs typeface="Arial Narrow"/>
                        </a:rPr>
                        <a:t> </a:t>
                      </a:r>
                      <a:r>
                        <a:rPr sz="800" spc="-55" dirty="0">
                          <a:latin typeface="Arial Narrow"/>
                          <a:cs typeface="Arial Narrow"/>
                        </a:rPr>
                        <a:t>diagnosis,</a:t>
                      </a:r>
                      <a:r>
                        <a:rPr sz="800" spc="-35" dirty="0">
                          <a:latin typeface="Arial Narrow"/>
                          <a:cs typeface="Arial Narrow"/>
                        </a:rPr>
                        <a:t> </a:t>
                      </a:r>
                      <a:r>
                        <a:rPr sz="800" spc="-45" dirty="0">
                          <a:latin typeface="Arial Narrow"/>
                          <a:cs typeface="Arial Narrow"/>
                        </a:rPr>
                        <a:t>treatment,</a:t>
                      </a:r>
                      <a:r>
                        <a:rPr sz="800" spc="-35" dirty="0">
                          <a:latin typeface="Arial Narrow"/>
                          <a:cs typeface="Arial Narrow"/>
                        </a:rPr>
                        <a:t> </a:t>
                      </a:r>
                      <a:r>
                        <a:rPr sz="800" spc="-65" dirty="0">
                          <a:latin typeface="Arial Narrow"/>
                          <a:cs typeface="Arial Narrow"/>
                        </a:rPr>
                        <a:t>and</a:t>
                      </a:r>
                      <a:r>
                        <a:rPr sz="800" spc="-35" dirty="0">
                          <a:latin typeface="Arial Narrow"/>
                          <a:cs typeface="Arial Narrow"/>
                        </a:rPr>
                        <a:t> </a:t>
                      </a:r>
                      <a:r>
                        <a:rPr sz="800" spc="-45" dirty="0">
                          <a:latin typeface="Arial Narrow"/>
                          <a:cs typeface="Arial Narrow"/>
                        </a:rPr>
                        <a:t>health</a:t>
                      </a:r>
                      <a:r>
                        <a:rPr sz="800" spc="-35" dirty="0">
                          <a:latin typeface="Arial Narrow"/>
                          <a:cs typeface="Arial Narrow"/>
                        </a:rPr>
                        <a:t> </a:t>
                      </a:r>
                      <a:r>
                        <a:rPr sz="800" spc="-50" dirty="0">
                          <a:latin typeface="Arial Narrow"/>
                          <a:cs typeface="Arial Narrow"/>
                        </a:rPr>
                        <a:t>status</a:t>
                      </a:r>
                      <a:r>
                        <a:rPr sz="800" spc="-35" dirty="0">
                          <a:latin typeface="Arial Narrow"/>
                          <a:cs typeface="Arial Narrow"/>
                        </a:rPr>
                        <a:t> </a:t>
                      </a:r>
                      <a:r>
                        <a:rPr sz="800" spc="-30" dirty="0">
                          <a:latin typeface="Arial Narrow"/>
                          <a:cs typeface="Arial Narrow"/>
                        </a:rPr>
                        <a:t>to</a:t>
                      </a:r>
                      <a:r>
                        <a:rPr sz="800" spc="-35" dirty="0">
                          <a:latin typeface="Arial Narrow"/>
                          <a:cs typeface="Arial Narrow"/>
                        </a:rPr>
                        <a:t> </a:t>
                      </a:r>
                      <a:r>
                        <a:rPr sz="800" spc="-50" dirty="0">
                          <a:latin typeface="Arial Narrow"/>
                          <a:cs typeface="Arial Narrow"/>
                        </a:rPr>
                        <a:t>help</a:t>
                      </a:r>
                      <a:r>
                        <a:rPr sz="800" spc="-35" dirty="0">
                          <a:latin typeface="Arial Narrow"/>
                          <a:cs typeface="Arial Narrow"/>
                        </a:rPr>
                        <a:t> </a:t>
                      </a:r>
                      <a:r>
                        <a:rPr sz="800" spc="-45" dirty="0">
                          <a:latin typeface="Arial Narrow"/>
                          <a:cs typeface="Arial Narrow"/>
                        </a:rPr>
                        <a:t>monitor</a:t>
                      </a:r>
                      <a:r>
                        <a:rPr sz="800" spc="-35" dirty="0">
                          <a:latin typeface="Arial Narrow"/>
                          <a:cs typeface="Arial Narrow"/>
                        </a:rPr>
                        <a:t> </a:t>
                      </a:r>
                      <a:r>
                        <a:rPr sz="800" spc="-65" dirty="0">
                          <a:latin typeface="Arial Narrow"/>
                          <a:cs typeface="Arial Narrow"/>
                        </a:rPr>
                        <a:t>diseases.</a:t>
                      </a:r>
                      <a:endParaRPr sz="800">
                        <a:latin typeface="Arial Narrow"/>
                        <a:cs typeface="Arial Narrow"/>
                      </a:endParaRPr>
                    </a:p>
                  </a:txBody>
                  <a:tcPr marL="0" marR="0" marT="37540" marB="0">
                    <a:lnT w="12700">
                      <a:solidFill>
                        <a:srgbClr val="FFFFFF"/>
                      </a:solidFill>
                      <a:prstDash val="solid"/>
                    </a:lnT>
                    <a:lnB w="12700">
                      <a:solidFill>
                        <a:srgbClr val="FFFFFF"/>
                      </a:solidFill>
                      <a:prstDash val="solid"/>
                    </a:lnB>
                    <a:solidFill>
                      <a:srgbClr val="E7D08E"/>
                    </a:solidFill>
                  </a:tcPr>
                </a:tc>
                <a:extLst>
                  <a:ext uri="{0D108BD9-81ED-4DB2-BD59-A6C34878D82A}">
                    <a16:rowId xmlns:a16="http://schemas.microsoft.com/office/drawing/2014/main" val="10009"/>
                  </a:ext>
                </a:extLst>
              </a:tr>
              <a:tr h="281828">
                <a:tc>
                  <a:txBody>
                    <a:bodyPr/>
                    <a:lstStyle/>
                    <a:p>
                      <a:pPr marL="50800" marR="172720">
                        <a:lnSpc>
                          <a:spcPts val="950"/>
                        </a:lnSpc>
                        <a:spcBef>
                          <a:spcPts val="330"/>
                        </a:spcBef>
                      </a:pPr>
                      <a:r>
                        <a:rPr sz="800" b="1" spc="-65" dirty="0">
                          <a:solidFill>
                            <a:srgbClr val="231F20"/>
                          </a:solidFill>
                          <a:latin typeface="Arial Narrow"/>
                          <a:cs typeface="Arial Narrow"/>
                        </a:rPr>
                        <a:t>Medical</a:t>
                      </a:r>
                      <a:r>
                        <a:rPr sz="800" b="1" spc="20" dirty="0">
                          <a:solidFill>
                            <a:srgbClr val="231F20"/>
                          </a:solidFill>
                          <a:latin typeface="Arial Narrow"/>
                          <a:cs typeface="Arial Narrow"/>
                        </a:rPr>
                        <a:t> </a:t>
                      </a:r>
                      <a:r>
                        <a:rPr sz="800" b="1" spc="-60" dirty="0">
                          <a:solidFill>
                            <a:srgbClr val="231F20"/>
                          </a:solidFill>
                          <a:latin typeface="Arial Narrow"/>
                          <a:cs typeface="Arial Narrow"/>
                        </a:rPr>
                        <a:t>Billing</a:t>
                      </a:r>
                      <a:r>
                        <a:rPr sz="800" b="1" spc="25" dirty="0">
                          <a:solidFill>
                            <a:srgbClr val="231F20"/>
                          </a:solidFill>
                          <a:latin typeface="Arial Narrow"/>
                          <a:cs typeface="Arial Narrow"/>
                        </a:rPr>
                        <a:t> </a:t>
                      </a:r>
                      <a:r>
                        <a:rPr sz="800" b="1" spc="-70" dirty="0">
                          <a:solidFill>
                            <a:srgbClr val="231F20"/>
                          </a:solidFill>
                          <a:latin typeface="Arial Narrow"/>
                          <a:cs typeface="Arial Narrow"/>
                        </a:rPr>
                        <a:t>Specialist</a:t>
                      </a:r>
                      <a:r>
                        <a:rPr sz="800" b="1" spc="25" dirty="0">
                          <a:solidFill>
                            <a:srgbClr val="231F20"/>
                          </a:solidFill>
                          <a:latin typeface="Arial Narrow"/>
                          <a:cs typeface="Arial Narrow"/>
                        </a:rPr>
                        <a:t> </a:t>
                      </a:r>
                      <a:r>
                        <a:rPr sz="800" b="1" spc="-40" dirty="0">
                          <a:solidFill>
                            <a:srgbClr val="231F20"/>
                          </a:solidFill>
                          <a:latin typeface="Arial Narrow"/>
                          <a:cs typeface="Arial Narrow"/>
                        </a:rPr>
                        <a:t>(43-</a:t>
                      </a:r>
                      <a:r>
                        <a:rPr sz="800" b="1" spc="-35" dirty="0">
                          <a:solidFill>
                            <a:srgbClr val="231F20"/>
                          </a:solidFill>
                          <a:latin typeface="Arial Narrow"/>
                          <a:cs typeface="Arial Narrow"/>
                        </a:rPr>
                        <a:t>3021)</a:t>
                      </a:r>
                      <a:r>
                        <a:rPr sz="800" b="1" spc="35" dirty="0">
                          <a:solidFill>
                            <a:srgbClr val="231F20"/>
                          </a:solidFill>
                          <a:latin typeface="Arial Narrow"/>
                          <a:cs typeface="Arial Narrow"/>
                        </a:rPr>
                        <a:t> </a:t>
                      </a:r>
                      <a:r>
                        <a:rPr sz="800" i="1" spc="-400" dirty="0">
                          <a:latin typeface="Gill Sans MT"/>
                          <a:cs typeface="Gill Sans MT"/>
                        </a:rPr>
                        <a:t>—</a:t>
                      </a:r>
                      <a:r>
                        <a:rPr sz="800" i="1" spc="-65" dirty="0">
                          <a:latin typeface="Gill Sans MT"/>
                          <a:cs typeface="Gill Sans MT"/>
                        </a:rPr>
                        <a:t> </a:t>
                      </a:r>
                      <a:r>
                        <a:rPr sz="800" i="1" spc="-75" dirty="0">
                          <a:latin typeface="Gill Sans MT"/>
                          <a:cs typeface="Gill Sans MT"/>
                        </a:rPr>
                        <a:t>Account</a:t>
                      </a:r>
                      <a:r>
                        <a:rPr sz="800" i="1" spc="-5" dirty="0">
                          <a:latin typeface="Gill Sans MT"/>
                          <a:cs typeface="Gill Sans MT"/>
                        </a:rPr>
                        <a:t> </a:t>
                      </a:r>
                      <a:r>
                        <a:rPr sz="800" i="1" spc="-50" dirty="0">
                          <a:latin typeface="Gill Sans MT"/>
                          <a:cs typeface="Gill Sans MT"/>
                        </a:rPr>
                        <a:t>Services</a:t>
                      </a:r>
                      <a:r>
                        <a:rPr sz="800" i="1" spc="-10" dirty="0">
                          <a:latin typeface="Gill Sans MT"/>
                          <a:cs typeface="Gill Sans MT"/>
                        </a:rPr>
                        <a:t> </a:t>
                      </a:r>
                      <a:r>
                        <a:rPr sz="800" i="1" spc="-65" dirty="0">
                          <a:latin typeface="Gill Sans MT"/>
                          <a:cs typeface="Gill Sans MT"/>
                        </a:rPr>
                        <a:t>Representative</a:t>
                      </a:r>
                      <a:r>
                        <a:rPr sz="800" i="1" spc="-5" dirty="0">
                          <a:latin typeface="Gill Sans MT"/>
                          <a:cs typeface="Gill Sans MT"/>
                        </a:rPr>
                        <a:t> </a:t>
                      </a:r>
                      <a:r>
                        <a:rPr sz="800" i="1" spc="-60" dirty="0">
                          <a:latin typeface="Gill Sans MT"/>
                          <a:cs typeface="Gill Sans MT"/>
                        </a:rPr>
                        <a:t>(Accounts</a:t>
                      </a:r>
                      <a:r>
                        <a:rPr sz="800" i="1" spc="-5" dirty="0">
                          <a:latin typeface="Gill Sans MT"/>
                          <a:cs typeface="Gill Sans MT"/>
                        </a:rPr>
                        <a:t> </a:t>
                      </a:r>
                      <a:r>
                        <a:rPr sz="800" i="1" spc="-50" dirty="0">
                          <a:latin typeface="Gill Sans MT"/>
                          <a:cs typeface="Gill Sans MT"/>
                        </a:rPr>
                        <a:t>Services</a:t>
                      </a:r>
                      <a:r>
                        <a:rPr sz="800" i="1" spc="-10" dirty="0">
                          <a:latin typeface="Gill Sans MT"/>
                          <a:cs typeface="Gill Sans MT"/>
                        </a:rPr>
                        <a:t> </a:t>
                      </a:r>
                      <a:r>
                        <a:rPr sz="800" i="1" spc="-55" dirty="0">
                          <a:latin typeface="Gill Sans MT"/>
                          <a:cs typeface="Gill Sans MT"/>
                        </a:rPr>
                        <a:t>Rep),</a:t>
                      </a:r>
                      <a:r>
                        <a:rPr sz="800" i="1" spc="-65" dirty="0">
                          <a:latin typeface="Gill Sans MT"/>
                          <a:cs typeface="Gill Sans MT"/>
                        </a:rPr>
                        <a:t> </a:t>
                      </a:r>
                      <a:r>
                        <a:rPr sz="800" i="1" spc="-50" dirty="0">
                          <a:latin typeface="Gill Sans MT"/>
                          <a:cs typeface="Gill Sans MT"/>
                        </a:rPr>
                        <a:t>Biller,</a:t>
                      </a:r>
                      <a:r>
                        <a:rPr sz="800" i="1" spc="-65" dirty="0">
                          <a:latin typeface="Gill Sans MT"/>
                          <a:cs typeface="Gill Sans MT"/>
                        </a:rPr>
                        <a:t> </a:t>
                      </a:r>
                      <a:r>
                        <a:rPr sz="800" i="1" spc="-50" dirty="0">
                          <a:latin typeface="Gill Sans MT"/>
                          <a:cs typeface="Gill Sans MT"/>
                        </a:rPr>
                        <a:t>Billing</a:t>
                      </a:r>
                      <a:r>
                        <a:rPr sz="800" i="1" spc="-5" dirty="0">
                          <a:latin typeface="Gill Sans MT"/>
                          <a:cs typeface="Gill Sans MT"/>
                        </a:rPr>
                        <a:t> </a:t>
                      </a:r>
                      <a:r>
                        <a:rPr sz="800" i="1" spc="-65" dirty="0">
                          <a:latin typeface="Gill Sans MT"/>
                          <a:cs typeface="Gill Sans MT"/>
                        </a:rPr>
                        <a:t>Clerk, </a:t>
                      </a:r>
                      <a:r>
                        <a:rPr sz="800" i="1" spc="-50" dirty="0">
                          <a:latin typeface="Gill Sans MT"/>
                          <a:cs typeface="Gill Sans MT"/>
                        </a:rPr>
                        <a:t>Billing</a:t>
                      </a:r>
                      <a:r>
                        <a:rPr sz="800" i="1" spc="-5" dirty="0">
                          <a:latin typeface="Gill Sans MT"/>
                          <a:cs typeface="Gill Sans MT"/>
                        </a:rPr>
                        <a:t> </a:t>
                      </a:r>
                      <a:r>
                        <a:rPr sz="800" i="1" spc="-70" dirty="0">
                          <a:latin typeface="Gill Sans MT"/>
                          <a:cs typeface="Gill Sans MT"/>
                        </a:rPr>
                        <a:t>Coordinator,</a:t>
                      </a:r>
                      <a:r>
                        <a:rPr sz="800" i="1" spc="-65" dirty="0">
                          <a:latin typeface="Gill Sans MT"/>
                          <a:cs typeface="Gill Sans MT"/>
                        </a:rPr>
                        <a:t> </a:t>
                      </a:r>
                      <a:r>
                        <a:rPr sz="800" i="1" spc="-75" dirty="0">
                          <a:latin typeface="Gill Sans MT"/>
                          <a:cs typeface="Gill Sans MT"/>
                        </a:rPr>
                        <a:t>Item</a:t>
                      </a:r>
                      <a:r>
                        <a:rPr sz="800" i="1" spc="-10" dirty="0">
                          <a:latin typeface="Gill Sans MT"/>
                          <a:cs typeface="Gill Sans MT"/>
                        </a:rPr>
                        <a:t> </a:t>
                      </a:r>
                      <a:r>
                        <a:rPr sz="800" i="1" spc="-55" dirty="0">
                          <a:latin typeface="Gill Sans MT"/>
                          <a:cs typeface="Gill Sans MT"/>
                        </a:rPr>
                        <a:t>Processing</a:t>
                      </a:r>
                      <a:r>
                        <a:rPr sz="800" i="1" spc="-5" dirty="0">
                          <a:latin typeface="Gill Sans MT"/>
                          <a:cs typeface="Gill Sans MT"/>
                        </a:rPr>
                        <a:t> </a:t>
                      </a:r>
                      <a:r>
                        <a:rPr sz="800" i="1" spc="-80" dirty="0">
                          <a:latin typeface="Gill Sans MT"/>
                          <a:cs typeface="Gill Sans MT"/>
                        </a:rPr>
                        <a:t>Clerk</a:t>
                      </a:r>
                      <a:r>
                        <a:rPr sz="800" i="1" spc="-10" dirty="0">
                          <a:latin typeface="Gill Sans MT"/>
                          <a:cs typeface="Gill Sans MT"/>
                        </a:rPr>
                        <a:t> </a:t>
                      </a:r>
                      <a:r>
                        <a:rPr sz="800" i="1" spc="-35" dirty="0">
                          <a:latin typeface="Gill Sans MT"/>
                          <a:cs typeface="Gill Sans MT"/>
                        </a:rPr>
                        <a:t>(IP</a:t>
                      </a:r>
                      <a:r>
                        <a:rPr sz="800" i="1" spc="-5" dirty="0">
                          <a:latin typeface="Gill Sans MT"/>
                          <a:cs typeface="Gill Sans MT"/>
                        </a:rPr>
                        <a:t> </a:t>
                      </a:r>
                      <a:r>
                        <a:rPr sz="800" i="1" spc="-60" dirty="0">
                          <a:latin typeface="Gill Sans MT"/>
                          <a:cs typeface="Gill Sans MT"/>
                        </a:rPr>
                        <a:t>Clerk),</a:t>
                      </a:r>
                      <a:r>
                        <a:rPr sz="800" i="1" spc="-65" dirty="0">
                          <a:latin typeface="Gill Sans MT"/>
                          <a:cs typeface="Gill Sans MT"/>
                        </a:rPr>
                        <a:t> </a:t>
                      </a:r>
                      <a:r>
                        <a:rPr sz="800" i="1" spc="-80" dirty="0">
                          <a:latin typeface="Gill Sans MT"/>
                          <a:cs typeface="Gill Sans MT"/>
                        </a:rPr>
                        <a:t>Medical</a:t>
                      </a:r>
                      <a:r>
                        <a:rPr sz="800" i="1" spc="-5" dirty="0">
                          <a:latin typeface="Gill Sans MT"/>
                          <a:cs typeface="Gill Sans MT"/>
                        </a:rPr>
                        <a:t> </a:t>
                      </a:r>
                      <a:r>
                        <a:rPr sz="800" i="1" spc="-50" dirty="0">
                          <a:latin typeface="Gill Sans MT"/>
                          <a:cs typeface="Gill Sans MT"/>
                        </a:rPr>
                        <a:t>Biller,</a:t>
                      </a:r>
                      <a:r>
                        <a:rPr sz="800" i="1" spc="-65" dirty="0">
                          <a:latin typeface="Gill Sans MT"/>
                          <a:cs typeface="Gill Sans MT"/>
                        </a:rPr>
                        <a:t> </a:t>
                      </a:r>
                      <a:r>
                        <a:rPr sz="800" i="1" spc="-60" dirty="0">
                          <a:latin typeface="Gill Sans MT"/>
                          <a:cs typeface="Gill Sans MT"/>
                        </a:rPr>
                        <a:t>Pre-</a:t>
                      </a:r>
                      <a:r>
                        <a:rPr sz="800" i="1" spc="-65" dirty="0">
                          <a:latin typeface="Gill Sans MT"/>
                          <a:cs typeface="Gill Sans MT"/>
                        </a:rPr>
                        <a:t>Audit</a:t>
                      </a:r>
                      <a:r>
                        <a:rPr sz="800" i="1" spc="-10" dirty="0">
                          <a:latin typeface="Gill Sans MT"/>
                          <a:cs typeface="Gill Sans MT"/>
                        </a:rPr>
                        <a:t> </a:t>
                      </a:r>
                      <a:r>
                        <a:rPr sz="800" i="1" spc="-65" dirty="0">
                          <a:latin typeface="Gill Sans MT"/>
                          <a:cs typeface="Gill Sans MT"/>
                        </a:rPr>
                        <a:t>Clerk, </a:t>
                      </a:r>
                      <a:r>
                        <a:rPr sz="800" i="1" spc="-70" dirty="0">
                          <a:latin typeface="Gill Sans MT"/>
                          <a:cs typeface="Gill Sans MT"/>
                        </a:rPr>
                        <a:t>Statement</a:t>
                      </a:r>
                      <a:r>
                        <a:rPr sz="800" i="1" spc="-5" dirty="0">
                          <a:latin typeface="Gill Sans MT"/>
                          <a:cs typeface="Gill Sans MT"/>
                        </a:rPr>
                        <a:t> </a:t>
                      </a:r>
                      <a:r>
                        <a:rPr sz="800" i="1" spc="-65" dirty="0">
                          <a:latin typeface="Gill Sans MT"/>
                          <a:cs typeface="Gill Sans MT"/>
                        </a:rPr>
                        <a:t>Clerk, </a:t>
                      </a:r>
                      <a:r>
                        <a:rPr sz="800" i="1" spc="-70" dirty="0">
                          <a:latin typeface="Gill Sans MT"/>
                          <a:cs typeface="Gill Sans MT"/>
                        </a:rPr>
                        <a:t>Statement</a:t>
                      </a:r>
                      <a:r>
                        <a:rPr sz="800" i="1" spc="-5" dirty="0">
                          <a:latin typeface="Gill Sans MT"/>
                          <a:cs typeface="Gill Sans MT"/>
                        </a:rPr>
                        <a:t> </a:t>
                      </a:r>
                      <a:r>
                        <a:rPr sz="800" i="1" spc="-65" dirty="0">
                          <a:latin typeface="Gill Sans MT"/>
                          <a:cs typeface="Gill Sans MT"/>
                        </a:rPr>
                        <a:t>Distribution</a:t>
                      </a:r>
                      <a:r>
                        <a:rPr sz="800" i="1" spc="-10" dirty="0">
                          <a:latin typeface="Gill Sans MT"/>
                          <a:cs typeface="Gill Sans MT"/>
                        </a:rPr>
                        <a:t> </a:t>
                      </a:r>
                      <a:r>
                        <a:rPr sz="800" i="1" spc="-65" dirty="0">
                          <a:latin typeface="Gill Sans MT"/>
                          <a:cs typeface="Gill Sans MT"/>
                        </a:rPr>
                        <a:t>Clerk, </a:t>
                      </a:r>
                      <a:r>
                        <a:rPr sz="800" i="1" spc="-10" dirty="0">
                          <a:latin typeface="Gill Sans MT"/>
                          <a:cs typeface="Gill Sans MT"/>
                        </a:rPr>
                        <a:t>State- </a:t>
                      </a:r>
                      <a:r>
                        <a:rPr sz="800" i="1" spc="-90" dirty="0">
                          <a:latin typeface="Gill Sans MT"/>
                          <a:cs typeface="Gill Sans MT"/>
                        </a:rPr>
                        <a:t>ment</a:t>
                      </a:r>
                      <a:r>
                        <a:rPr sz="800" i="1" spc="-20" dirty="0">
                          <a:latin typeface="Gill Sans MT"/>
                          <a:cs typeface="Gill Sans MT"/>
                        </a:rPr>
                        <a:t> </a:t>
                      </a:r>
                      <a:r>
                        <a:rPr sz="800" i="1" spc="-50" dirty="0">
                          <a:latin typeface="Gill Sans MT"/>
                          <a:cs typeface="Gill Sans MT"/>
                        </a:rPr>
                        <a:t>Services</a:t>
                      </a:r>
                      <a:r>
                        <a:rPr sz="800" i="1" spc="-15" dirty="0">
                          <a:latin typeface="Gill Sans MT"/>
                          <a:cs typeface="Gill Sans MT"/>
                        </a:rPr>
                        <a:t> </a:t>
                      </a:r>
                      <a:r>
                        <a:rPr sz="800" i="1" spc="-65" dirty="0">
                          <a:latin typeface="Gill Sans MT"/>
                          <a:cs typeface="Gill Sans MT"/>
                        </a:rPr>
                        <a:t>Representative</a:t>
                      </a:r>
                      <a:r>
                        <a:rPr sz="800" i="1" spc="-20" dirty="0">
                          <a:latin typeface="Gill Sans MT"/>
                          <a:cs typeface="Gill Sans MT"/>
                        </a:rPr>
                        <a:t> </a:t>
                      </a:r>
                      <a:r>
                        <a:rPr sz="800" i="1" spc="-70" dirty="0">
                          <a:latin typeface="Gill Sans MT"/>
                          <a:cs typeface="Gill Sans MT"/>
                        </a:rPr>
                        <a:t>(Statement</a:t>
                      </a:r>
                      <a:r>
                        <a:rPr sz="800" i="1" spc="-15" dirty="0">
                          <a:latin typeface="Gill Sans MT"/>
                          <a:cs typeface="Gill Sans MT"/>
                        </a:rPr>
                        <a:t> </a:t>
                      </a:r>
                      <a:r>
                        <a:rPr sz="800" i="1" spc="-50" dirty="0">
                          <a:latin typeface="Gill Sans MT"/>
                          <a:cs typeface="Gill Sans MT"/>
                        </a:rPr>
                        <a:t>Services</a:t>
                      </a:r>
                      <a:r>
                        <a:rPr sz="800" i="1" spc="-15" dirty="0">
                          <a:latin typeface="Gill Sans MT"/>
                          <a:cs typeface="Gill Sans MT"/>
                        </a:rPr>
                        <a:t> </a:t>
                      </a:r>
                      <a:r>
                        <a:rPr sz="800" i="1" spc="-75" dirty="0">
                          <a:latin typeface="Gill Sans MT"/>
                          <a:cs typeface="Gill Sans MT"/>
                        </a:rPr>
                        <a:t>Rep)</a:t>
                      </a:r>
                      <a:r>
                        <a:rPr sz="800" i="1" spc="-20" dirty="0">
                          <a:latin typeface="Gill Sans MT"/>
                          <a:cs typeface="Gill Sans MT"/>
                        </a:rPr>
                        <a:t> </a:t>
                      </a:r>
                      <a:r>
                        <a:rPr sz="800" i="1" spc="-400" dirty="0">
                          <a:latin typeface="Gill Sans MT"/>
                          <a:cs typeface="Gill Sans MT"/>
                        </a:rPr>
                        <a:t>—</a:t>
                      </a:r>
                      <a:r>
                        <a:rPr sz="800" i="1" spc="-40" dirty="0">
                          <a:latin typeface="Gill Sans MT"/>
                          <a:cs typeface="Gill Sans MT"/>
                        </a:rPr>
                        <a:t> </a:t>
                      </a:r>
                      <a:r>
                        <a:rPr sz="800" spc="-65" dirty="0">
                          <a:latin typeface="Arial Narrow"/>
                          <a:cs typeface="Arial Narrow"/>
                        </a:rPr>
                        <a:t>Compile,</a:t>
                      </a:r>
                      <a:r>
                        <a:rPr sz="800" spc="5" dirty="0">
                          <a:latin typeface="Arial Narrow"/>
                          <a:cs typeface="Arial Narrow"/>
                        </a:rPr>
                        <a:t> </a:t>
                      </a:r>
                      <a:r>
                        <a:rPr sz="800" spc="-60" dirty="0">
                          <a:latin typeface="Arial Narrow"/>
                          <a:cs typeface="Arial Narrow"/>
                        </a:rPr>
                        <a:t>compute,</a:t>
                      </a:r>
                      <a:r>
                        <a:rPr sz="800" dirty="0">
                          <a:latin typeface="Arial Narrow"/>
                          <a:cs typeface="Arial Narrow"/>
                        </a:rPr>
                        <a:t> </a:t>
                      </a:r>
                      <a:r>
                        <a:rPr sz="800" spc="-65" dirty="0">
                          <a:latin typeface="Arial Narrow"/>
                          <a:cs typeface="Arial Narrow"/>
                        </a:rPr>
                        <a:t>and</a:t>
                      </a:r>
                      <a:r>
                        <a:rPr sz="800" spc="5" dirty="0">
                          <a:latin typeface="Arial Narrow"/>
                          <a:cs typeface="Arial Narrow"/>
                        </a:rPr>
                        <a:t> </a:t>
                      </a:r>
                      <a:r>
                        <a:rPr sz="800" spc="-60" dirty="0">
                          <a:latin typeface="Arial Narrow"/>
                          <a:cs typeface="Arial Narrow"/>
                        </a:rPr>
                        <a:t>record</a:t>
                      </a:r>
                      <a:r>
                        <a:rPr sz="800" dirty="0">
                          <a:latin typeface="Arial Narrow"/>
                          <a:cs typeface="Arial Narrow"/>
                        </a:rPr>
                        <a:t> </a:t>
                      </a:r>
                      <a:r>
                        <a:rPr sz="800" spc="-35" dirty="0">
                          <a:latin typeface="Arial Narrow"/>
                          <a:cs typeface="Arial Narrow"/>
                        </a:rPr>
                        <a:t>billing,</a:t>
                      </a:r>
                      <a:r>
                        <a:rPr sz="800" spc="5" dirty="0">
                          <a:latin typeface="Arial Narrow"/>
                          <a:cs typeface="Arial Narrow"/>
                        </a:rPr>
                        <a:t> </a:t>
                      </a:r>
                      <a:r>
                        <a:rPr sz="800" spc="-55" dirty="0">
                          <a:latin typeface="Arial Narrow"/>
                          <a:cs typeface="Arial Narrow"/>
                        </a:rPr>
                        <a:t>accounting,</a:t>
                      </a:r>
                      <a:r>
                        <a:rPr sz="800" dirty="0">
                          <a:latin typeface="Arial Narrow"/>
                          <a:cs typeface="Arial Narrow"/>
                        </a:rPr>
                        <a:t> </a:t>
                      </a:r>
                      <a:r>
                        <a:rPr sz="800" spc="-35" dirty="0">
                          <a:latin typeface="Arial Narrow"/>
                          <a:cs typeface="Arial Narrow"/>
                        </a:rPr>
                        <a:t>statistical,</a:t>
                      </a:r>
                      <a:r>
                        <a:rPr sz="800" spc="5" dirty="0">
                          <a:latin typeface="Arial Narrow"/>
                          <a:cs typeface="Arial Narrow"/>
                        </a:rPr>
                        <a:t> </a:t>
                      </a:r>
                      <a:r>
                        <a:rPr sz="800" spc="-65" dirty="0">
                          <a:latin typeface="Arial Narrow"/>
                          <a:cs typeface="Arial Narrow"/>
                        </a:rPr>
                        <a:t>and</a:t>
                      </a:r>
                      <a:r>
                        <a:rPr sz="800" dirty="0">
                          <a:latin typeface="Arial Narrow"/>
                          <a:cs typeface="Arial Narrow"/>
                        </a:rPr>
                        <a:t> </a:t>
                      </a:r>
                      <a:r>
                        <a:rPr sz="800" spc="-55" dirty="0">
                          <a:latin typeface="Arial Narrow"/>
                          <a:cs typeface="Arial Narrow"/>
                        </a:rPr>
                        <a:t>other</a:t>
                      </a:r>
                      <a:r>
                        <a:rPr sz="800" spc="5" dirty="0">
                          <a:latin typeface="Arial Narrow"/>
                          <a:cs typeface="Arial Narrow"/>
                        </a:rPr>
                        <a:t> </a:t>
                      </a:r>
                      <a:r>
                        <a:rPr sz="800" spc="-55" dirty="0">
                          <a:latin typeface="Arial Narrow"/>
                          <a:cs typeface="Arial Narrow"/>
                        </a:rPr>
                        <a:t>numerical</a:t>
                      </a:r>
                      <a:r>
                        <a:rPr sz="800" dirty="0">
                          <a:latin typeface="Arial Narrow"/>
                          <a:cs typeface="Arial Narrow"/>
                        </a:rPr>
                        <a:t> </a:t>
                      </a:r>
                      <a:r>
                        <a:rPr sz="800" spc="-50" dirty="0">
                          <a:latin typeface="Arial Narrow"/>
                          <a:cs typeface="Arial Narrow"/>
                        </a:rPr>
                        <a:t>data</a:t>
                      </a:r>
                      <a:r>
                        <a:rPr sz="800" spc="5" dirty="0">
                          <a:latin typeface="Arial Narrow"/>
                          <a:cs typeface="Arial Narrow"/>
                        </a:rPr>
                        <a:t> </a:t>
                      </a:r>
                      <a:r>
                        <a:rPr sz="800" spc="-45" dirty="0">
                          <a:latin typeface="Arial Narrow"/>
                          <a:cs typeface="Arial Narrow"/>
                        </a:rPr>
                        <a:t>for</a:t>
                      </a:r>
                      <a:r>
                        <a:rPr sz="800" dirty="0">
                          <a:latin typeface="Arial Narrow"/>
                          <a:cs typeface="Arial Narrow"/>
                        </a:rPr>
                        <a:t> </a:t>
                      </a:r>
                      <a:r>
                        <a:rPr sz="800" spc="-35" dirty="0">
                          <a:latin typeface="Arial Narrow"/>
                          <a:cs typeface="Arial Narrow"/>
                        </a:rPr>
                        <a:t>billing</a:t>
                      </a:r>
                      <a:r>
                        <a:rPr sz="800" spc="5" dirty="0">
                          <a:latin typeface="Arial Narrow"/>
                          <a:cs typeface="Arial Narrow"/>
                        </a:rPr>
                        <a:t> </a:t>
                      </a:r>
                      <a:r>
                        <a:rPr sz="800" spc="-65" dirty="0">
                          <a:latin typeface="Arial Narrow"/>
                          <a:cs typeface="Arial Narrow"/>
                        </a:rPr>
                        <a:t>purposes.</a:t>
                      </a:r>
                      <a:r>
                        <a:rPr sz="800" dirty="0">
                          <a:latin typeface="Arial Narrow"/>
                          <a:cs typeface="Arial Narrow"/>
                        </a:rPr>
                        <a:t> </a:t>
                      </a:r>
                      <a:r>
                        <a:rPr sz="800" spc="-80" dirty="0">
                          <a:latin typeface="Arial Narrow"/>
                          <a:cs typeface="Arial Narrow"/>
                        </a:rPr>
                        <a:t>Prepare</a:t>
                      </a:r>
                      <a:r>
                        <a:rPr sz="800" spc="5" dirty="0">
                          <a:latin typeface="Arial Narrow"/>
                          <a:cs typeface="Arial Narrow"/>
                        </a:rPr>
                        <a:t> </a:t>
                      </a:r>
                      <a:r>
                        <a:rPr sz="800" spc="-35" dirty="0">
                          <a:latin typeface="Arial Narrow"/>
                          <a:cs typeface="Arial Narrow"/>
                        </a:rPr>
                        <a:t>billing</a:t>
                      </a:r>
                      <a:r>
                        <a:rPr sz="800" dirty="0">
                          <a:latin typeface="Arial Narrow"/>
                          <a:cs typeface="Arial Narrow"/>
                        </a:rPr>
                        <a:t> </a:t>
                      </a:r>
                      <a:r>
                        <a:rPr sz="800" spc="-65" dirty="0">
                          <a:latin typeface="Arial Narrow"/>
                          <a:cs typeface="Arial Narrow"/>
                        </a:rPr>
                        <a:t>invoices</a:t>
                      </a:r>
                      <a:r>
                        <a:rPr sz="800" spc="5" dirty="0">
                          <a:latin typeface="Arial Narrow"/>
                          <a:cs typeface="Arial Narrow"/>
                        </a:rPr>
                        <a:t> </a:t>
                      </a:r>
                      <a:r>
                        <a:rPr sz="800" spc="-45" dirty="0">
                          <a:latin typeface="Arial Narrow"/>
                          <a:cs typeface="Arial Narrow"/>
                        </a:rPr>
                        <a:t>for</a:t>
                      </a:r>
                      <a:r>
                        <a:rPr sz="800" dirty="0">
                          <a:latin typeface="Arial Narrow"/>
                          <a:cs typeface="Arial Narrow"/>
                        </a:rPr>
                        <a:t> </a:t>
                      </a:r>
                      <a:r>
                        <a:rPr sz="800" spc="-70" dirty="0">
                          <a:latin typeface="Arial Narrow"/>
                          <a:cs typeface="Arial Narrow"/>
                        </a:rPr>
                        <a:t>services</a:t>
                      </a:r>
                      <a:r>
                        <a:rPr sz="800" spc="5" dirty="0">
                          <a:latin typeface="Arial Narrow"/>
                          <a:cs typeface="Arial Narrow"/>
                        </a:rPr>
                        <a:t> </a:t>
                      </a:r>
                      <a:r>
                        <a:rPr sz="800" spc="-70" dirty="0">
                          <a:latin typeface="Arial Narrow"/>
                          <a:cs typeface="Arial Narrow"/>
                        </a:rPr>
                        <a:t>rendered</a:t>
                      </a:r>
                      <a:r>
                        <a:rPr sz="800" dirty="0">
                          <a:latin typeface="Arial Narrow"/>
                          <a:cs typeface="Arial Narrow"/>
                        </a:rPr>
                        <a:t> </a:t>
                      </a:r>
                      <a:r>
                        <a:rPr sz="800" spc="-60" dirty="0">
                          <a:latin typeface="Arial Narrow"/>
                          <a:cs typeface="Arial Narrow"/>
                        </a:rPr>
                        <a:t>or</a:t>
                      </a:r>
                      <a:r>
                        <a:rPr sz="800" spc="5" dirty="0">
                          <a:latin typeface="Arial Narrow"/>
                          <a:cs typeface="Arial Narrow"/>
                        </a:rPr>
                        <a:t> </a:t>
                      </a:r>
                      <a:r>
                        <a:rPr sz="800" spc="-45" dirty="0">
                          <a:latin typeface="Arial Narrow"/>
                          <a:cs typeface="Arial Narrow"/>
                        </a:rPr>
                        <a:t>for</a:t>
                      </a:r>
                      <a:r>
                        <a:rPr sz="800" dirty="0">
                          <a:latin typeface="Arial Narrow"/>
                          <a:cs typeface="Arial Narrow"/>
                        </a:rPr>
                        <a:t> </a:t>
                      </a:r>
                      <a:r>
                        <a:rPr sz="800" spc="-60" dirty="0">
                          <a:latin typeface="Arial Narrow"/>
                          <a:cs typeface="Arial Narrow"/>
                        </a:rPr>
                        <a:t>delivery</a:t>
                      </a:r>
                      <a:r>
                        <a:rPr sz="800" spc="5" dirty="0">
                          <a:latin typeface="Arial Narrow"/>
                          <a:cs typeface="Arial Narrow"/>
                        </a:rPr>
                        <a:t> </a:t>
                      </a:r>
                      <a:r>
                        <a:rPr sz="800" spc="-60" dirty="0">
                          <a:latin typeface="Arial Narrow"/>
                          <a:cs typeface="Arial Narrow"/>
                        </a:rPr>
                        <a:t>or</a:t>
                      </a:r>
                      <a:r>
                        <a:rPr sz="800" dirty="0">
                          <a:latin typeface="Arial Narrow"/>
                          <a:cs typeface="Arial Narrow"/>
                        </a:rPr>
                        <a:t> </a:t>
                      </a:r>
                      <a:r>
                        <a:rPr sz="800" spc="-60" dirty="0">
                          <a:latin typeface="Arial Narrow"/>
                          <a:cs typeface="Arial Narrow"/>
                        </a:rPr>
                        <a:t>shipment</a:t>
                      </a:r>
                      <a:r>
                        <a:rPr sz="800" spc="5" dirty="0">
                          <a:latin typeface="Arial Narrow"/>
                          <a:cs typeface="Arial Narrow"/>
                        </a:rPr>
                        <a:t> </a:t>
                      </a:r>
                      <a:r>
                        <a:rPr sz="800" spc="-50" dirty="0">
                          <a:latin typeface="Arial Narrow"/>
                          <a:cs typeface="Arial Narrow"/>
                        </a:rPr>
                        <a:t>of</a:t>
                      </a:r>
                      <a:r>
                        <a:rPr sz="800" dirty="0">
                          <a:latin typeface="Arial Narrow"/>
                          <a:cs typeface="Arial Narrow"/>
                        </a:rPr>
                        <a:t> </a:t>
                      </a:r>
                      <a:r>
                        <a:rPr sz="800" spc="-10" dirty="0">
                          <a:latin typeface="Arial Narrow"/>
                          <a:cs typeface="Arial Narrow"/>
                        </a:rPr>
                        <a:t>goods.</a:t>
                      </a:r>
                      <a:endParaRPr sz="800">
                        <a:latin typeface="Arial Narrow"/>
                        <a:cs typeface="Arial Narrow"/>
                      </a:endParaRPr>
                    </a:p>
                  </a:txBody>
                  <a:tcPr marL="0" marR="0" marT="36979" marB="0">
                    <a:lnT w="12700">
                      <a:solidFill>
                        <a:srgbClr val="FFFFFF"/>
                      </a:solidFill>
                      <a:prstDash val="solid"/>
                    </a:lnT>
                    <a:lnB w="12700">
                      <a:solidFill>
                        <a:srgbClr val="FFFFFF"/>
                      </a:solidFill>
                      <a:prstDash val="solid"/>
                    </a:lnB>
                    <a:solidFill>
                      <a:srgbClr val="E7D08E"/>
                    </a:solidFill>
                  </a:tcPr>
                </a:tc>
                <a:extLst>
                  <a:ext uri="{0D108BD9-81ED-4DB2-BD59-A6C34878D82A}">
                    <a16:rowId xmlns:a16="http://schemas.microsoft.com/office/drawing/2014/main" val="10010"/>
                  </a:ext>
                </a:extLst>
              </a:tr>
              <a:tr h="389964">
                <a:tc>
                  <a:txBody>
                    <a:bodyPr/>
                    <a:lstStyle/>
                    <a:p>
                      <a:pPr marL="50800" marR="229235" algn="just">
                        <a:lnSpc>
                          <a:spcPts val="950"/>
                        </a:lnSpc>
                        <a:spcBef>
                          <a:spcPts val="335"/>
                        </a:spcBef>
                      </a:pPr>
                      <a:r>
                        <a:rPr sz="800" b="1" spc="-85" dirty="0">
                          <a:solidFill>
                            <a:srgbClr val="231F20"/>
                          </a:solidFill>
                          <a:latin typeface="Arial Narrow"/>
                          <a:cs typeface="Arial Narrow"/>
                        </a:rPr>
                        <a:t>Licensed</a:t>
                      </a:r>
                      <a:r>
                        <a:rPr sz="800" b="1" spc="-25" dirty="0">
                          <a:solidFill>
                            <a:srgbClr val="231F20"/>
                          </a:solidFill>
                          <a:latin typeface="Arial Narrow"/>
                          <a:cs typeface="Arial Narrow"/>
                        </a:rPr>
                        <a:t> </a:t>
                      </a:r>
                      <a:r>
                        <a:rPr sz="800" b="1" spc="-60" dirty="0">
                          <a:solidFill>
                            <a:srgbClr val="231F20"/>
                          </a:solidFill>
                          <a:latin typeface="Arial Narrow"/>
                          <a:cs typeface="Arial Narrow"/>
                        </a:rPr>
                        <a:t>Practical</a:t>
                      </a:r>
                      <a:r>
                        <a:rPr sz="800" b="1" spc="-25" dirty="0">
                          <a:solidFill>
                            <a:srgbClr val="231F20"/>
                          </a:solidFill>
                          <a:latin typeface="Arial Narrow"/>
                          <a:cs typeface="Arial Narrow"/>
                        </a:rPr>
                        <a:t> </a:t>
                      </a:r>
                      <a:r>
                        <a:rPr sz="800" b="1" spc="-85" dirty="0">
                          <a:solidFill>
                            <a:srgbClr val="231F20"/>
                          </a:solidFill>
                          <a:latin typeface="Arial Narrow"/>
                          <a:cs typeface="Arial Narrow"/>
                        </a:rPr>
                        <a:t>Nurse</a:t>
                      </a:r>
                      <a:r>
                        <a:rPr sz="800" b="1" spc="-25" dirty="0">
                          <a:solidFill>
                            <a:srgbClr val="231F20"/>
                          </a:solidFill>
                          <a:latin typeface="Arial Narrow"/>
                          <a:cs typeface="Arial Narrow"/>
                        </a:rPr>
                        <a:t> </a:t>
                      </a:r>
                      <a:r>
                        <a:rPr sz="800" b="1" spc="-35" dirty="0">
                          <a:solidFill>
                            <a:srgbClr val="231F20"/>
                          </a:solidFill>
                          <a:latin typeface="Arial Narrow"/>
                          <a:cs typeface="Arial Narrow"/>
                        </a:rPr>
                        <a:t>(29-2061)</a:t>
                      </a:r>
                      <a:r>
                        <a:rPr sz="800" b="1" spc="-15" dirty="0">
                          <a:solidFill>
                            <a:srgbClr val="231F20"/>
                          </a:solidFill>
                          <a:latin typeface="Arial Narrow"/>
                          <a:cs typeface="Arial Narrow"/>
                        </a:rPr>
                        <a:t> </a:t>
                      </a:r>
                      <a:r>
                        <a:rPr sz="800" i="1" spc="-400" dirty="0">
                          <a:latin typeface="Gill Sans MT"/>
                          <a:cs typeface="Gill Sans MT"/>
                        </a:rPr>
                        <a:t>—</a:t>
                      </a:r>
                      <a:r>
                        <a:rPr sz="800" i="1" spc="-60" dirty="0">
                          <a:latin typeface="Gill Sans MT"/>
                          <a:cs typeface="Gill Sans MT"/>
                        </a:rPr>
                        <a:t> </a:t>
                      </a:r>
                      <a:r>
                        <a:rPr sz="800" i="1" spc="-85" dirty="0">
                          <a:latin typeface="Gill Sans MT"/>
                          <a:cs typeface="Gill Sans MT"/>
                        </a:rPr>
                        <a:t>Charge</a:t>
                      </a:r>
                      <a:r>
                        <a:rPr sz="800" i="1" spc="-60" dirty="0">
                          <a:latin typeface="Gill Sans MT"/>
                          <a:cs typeface="Gill Sans MT"/>
                        </a:rPr>
                        <a:t> </a:t>
                      </a:r>
                      <a:r>
                        <a:rPr sz="800" i="1" spc="-70" dirty="0">
                          <a:latin typeface="Gill Sans MT"/>
                          <a:cs typeface="Gill Sans MT"/>
                        </a:rPr>
                        <a:t>Nurse,</a:t>
                      </a:r>
                      <a:r>
                        <a:rPr sz="800" i="1" spc="-105" dirty="0">
                          <a:latin typeface="Gill Sans MT"/>
                          <a:cs typeface="Gill Sans MT"/>
                        </a:rPr>
                        <a:t> </a:t>
                      </a:r>
                      <a:r>
                        <a:rPr sz="800" i="1" spc="-50" dirty="0">
                          <a:latin typeface="Gill Sans MT"/>
                          <a:cs typeface="Gill Sans MT"/>
                        </a:rPr>
                        <a:t>Clinic</a:t>
                      </a:r>
                      <a:r>
                        <a:rPr sz="800" i="1" spc="-60" dirty="0">
                          <a:latin typeface="Gill Sans MT"/>
                          <a:cs typeface="Gill Sans MT"/>
                        </a:rPr>
                        <a:t> </a:t>
                      </a:r>
                      <a:r>
                        <a:rPr sz="800" i="1" spc="-55" dirty="0">
                          <a:latin typeface="Gill Sans MT"/>
                          <a:cs typeface="Gill Sans MT"/>
                        </a:rPr>
                        <a:t>Licensed</a:t>
                      </a:r>
                      <a:r>
                        <a:rPr sz="800" i="1" spc="-60" dirty="0">
                          <a:latin typeface="Gill Sans MT"/>
                          <a:cs typeface="Gill Sans MT"/>
                        </a:rPr>
                        <a:t> </a:t>
                      </a:r>
                      <a:r>
                        <a:rPr sz="800" i="1" spc="-45" dirty="0">
                          <a:latin typeface="Gill Sans MT"/>
                          <a:cs typeface="Gill Sans MT"/>
                        </a:rPr>
                        <a:t>Practical</a:t>
                      </a:r>
                      <a:r>
                        <a:rPr sz="800" i="1" spc="-60" dirty="0">
                          <a:latin typeface="Gill Sans MT"/>
                          <a:cs typeface="Gill Sans MT"/>
                        </a:rPr>
                        <a:t> </a:t>
                      </a:r>
                      <a:r>
                        <a:rPr sz="800" i="1" spc="-90" dirty="0">
                          <a:latin typeface="Gill Sans MT"/>
                          <a:cs typeface="Gill Sans MT"/>
                        </a:rPr>
                        <a:t>Nurse</a:t>
                      </a:r>
                      <a:r>
                        <a:rPr sz="800" i="1" spc="-60" dirty="0">
                          <a:latin typeface="Gill Sans MT"/>
                          <a:cs typeface="Gill Sans MT"/>
                        </a:rPr>
                        <a:t> </a:t>
                      </a:r>
                      <a:r>
                        <a:rPr sz="800" i="1" spc="-50" dirty="0">
                          <a:latin typeface="Gill Sans MT"/>
                          <a:cs typeface="Gill Sans MT"/>
                        </a:rPr>
                        <a:t>(Clinic</a:t>
                      </a:r>
                      <a:r>
                        <a:rPr sz="800" i="1" spc="-60" dirty="0">
                          <a:latin typeface="Gill Sans MT"/>
                          <a:cs typeface="Gill Sans MT"/>
                        </a:rPr>
                        <a:t> LPN),</a:t>
                      </a:r>
                      <a:r>
                        <a:rPr sz="800" i="1" spc="-105" dirty="0">
                          <a:latin typeface="Gill Sans MT"/>
                          <a:cs typeface="Gill Sans MT"/>
                        </a:rPr>
                        <a:t> </a:t>
                      </a:r>
                      <a:r>
                        <a:rPr sz="800" i="1" spc="-50" dirty="0">
                          <a:latin typeface="Gill Sans MT"/>
                          <a:cs typeface="Gill Sans MT"/>
                        </a:rPr>
                        <a:t>Clinic</a:t>
                      </a:r>
                      <a:r>
                        <a:rPr sz="800" i="1" spc="-60" dirty="0">
                          <a:latin typeface="Gill Sans MT"/>
                          <a:cs typeface="Gill Sans MT"/>
                        </a:rPr>
                        <a:t> </a:t>
                      </a:r>
                      <a:r>
                        <a:rPr sz="800" i="1" spc="-70" dirty="0">
                          <a:latin typeface="Gill Sans MT"/>
                          <a:cs typeface="Gill Sans MT"/>
                        </a:rPr>
                        <a:t>Nurse,</a:t>
                      </a:r>
                      <a:r>
                        <a:rPr sz="800" i="1" spc="-105" dirty="0">
                          <a:latin typeface="Gill Sans MT"/>
                          <a:cs typeface="Gill Sans MT"/>
                        </a:rPr>
                        <a:t> </a:t>
                      </a:r>
                      <a:r>
                        <a:rPr sz="800" i="1" spc="-120" dirty="0">
                          <a:latin typeface="Gill Sans MT"/>
                          <a:cs typeface="Gill Sans MT"/>
                        </a:rPr>
                        <a:t>Home</a:t>
                      </a:r>
                      <a:r>
                        <a:rPr sz="800" i="1" spc="-60" dirty="0">
                          <a:latin typeface="Gill Sans MT"/>
                          <a:cs typeface="Gill Sans MT"/>
                        </a:rPr>
                        <a:t> </a:t>
                      </a:r>
                      <a:r>
                        <a:rPr sz="800" i="1" spc="-85" dirty="0">
                          <a:latin typeface="Gill Sans MT"/>
                          <a:cs typeface="Gill Sans MT"/>
                        </a:rPr>
                        <a:t>Health</a:t>
                      </a:r>
                      <a:r>
                        <a:rPr sz="800" i="1" spc="-60" dirty="0">
                          <a:latin typeface="Gill Sans MT"/>
                          <a:cs typeface="Gill Sans MT"/>
                        </a:rPr>
                        <a:t> </a:t>
                      </a:r>
                      <a:r>
                        <a:rPr sz="800" i="1" spc="-55" dirty="0">
                          <a:latin typeface="Gill Sans MT"/>
                          <a:cs typeface="Gill Sans MT"/>
                        </a:rPr>
                        <a:t>Licensed</a:t>
                      </a:r>
                      <a:r>
                        <a:rPr sz="800" i="1" spc="-60" dirty="0">
                          <a:latin typeface="Gill Sans MT"/>
                          <a:cs typeface="Gill Sans MT"/>
                        </a:rPr>
                        <a:t> </a:t>
                      </a:r>
                      <a:r>
                        <a:rPr sz="800" i="1" spc="-45" dirty="0">
                          <a:latin typeface="Gill Sans MT"/>
                          <a:cs typeface="Gill Sans MT"/>
                        </a:rPr>
                        <a:t>Practical</a:t>
                      </a:r>
                      <a:r>
                        <a:rPr sz="800" i="1" spc="-60" dirty="0">
                          <a:latin typeface="Gill Sans MT"/>
                          <a:cs typeface="Gill Sans MT"/>
                        </a:rPr>
                        <a:t> </a:t>
                      </a:r>
                      <a:r>
                        <a:rPr sz="800" i="1" spc="-90" dirty="0">
                          <a:latin typeface="Gill Sans MT"/>
                          <a:cs typeface="Gill Sans MT"/>
                        </a:rPr>
                        <a:t>Nurse</a:t>
                      </a:r>
                      <a:r>
                        <a:rPr sz="800" i="1" spc="-60" dirty="0">
                          <a:latin typeface="Gill Sans MT"/>
                          <a:cs typeface="Gill Sans MT"/>
                        </a:rPr>
                        <a:t> </a:t>
                      </a:r>
                      <a:r>
                        <a:rPr sz="800" i="1" spc="-100" dirty="0">
                          <a:latin typeface="Gill Sans MT"/>
                          <a:cs typeface="Gill Sans MT"/>
                        </a:rPr>
                        <a:t>(Home</a:t>
                      </a:r>
                      <a:r>
                        <a:rPr sz="800" i="1" spc="-60" dirty="0">
                          <a:latin typeface="Gill Sans MT"/>
                          <a:cs typeface="Gill Sans MT"/>
                        </a:rPr>
                        <a:t> </a:t>
                      </a:r>
                      <a:r>
                        <a:rPr sz="800" i="1" spc="-85" dirty="0">
                          <a:latin typeface="Gill Sans MT"/>
                          <a:cs typeface="Gill Sans MT"/>
                        </a:rPr>
                        <a:t>Health</a:t>
                      </a:r>
                      <a:r>
                        <a:rPr sz="800" i="1" spc="-60" dirty="0">
                          <a:latin typeface="Gill Sans MT"/>
                          <a:cs typeface="Gill Sans MT"/>
                        </a:rPr>
                        <a:t> LPN),</a:t>
                      </a:r>
                      <a:r>
                        <a:rPr sz="800" i="1" spc="-105" dirty="0">
                          <a:latin typeface="Gill Sans MT"/>
                          <a:cs typeface="Gill Sans MT"/>
                        </a:rPr>
                        <a:t> </a:t>
                      </a:r>
                      <a:r>
                        <a:rPr sz="800" i="1" spc="-55" dirty="0">
                          <a:latin typeface="Gill Sans MT"/>
                          <a:cs typeface="Gill Sans MT"/>
                        </a:rPr>
                        <a:t>Licensed</a:t>
                      </a:r>
                      <a:r>
                        <a:rPr sz="800" i="1" spc="-105" dirty="0">
                          <a:latin typeface="Gill Sans MT"/>
                          <a:cs typeface="Gill Sans MT"/>
                        </a:rPr>
                        <a:t> </a:t>
                      </a:r>
                      <a:r>
                        <a:rPr sz="800" i="1" spc="-60" dirty="0">
                          <a:latin typeface="Gill Sans MT"/>
                          <a:cs typeface="Gill Sans MT"/>
                        </a:rPr>
                        <a:t>Vocational </a:t>
                      </a:r>
                      <a:r>
                        <a:rPr sz="800" i="1" spc="-90" dirty="0">
                          <a:latin typeface="Gill Sans MT"/>
                          <a:cs typeface="Gill Sans MT"/>
                        </a:rPr>
                        <a:t>Nurse</a:t>
                      </a:r>
                      <a:r>
                        <a:rPr sz="800" i="1" spc="-60" dirty="0">
                          <a:latin typeface="Gill Sans MT"/>
                          <a:cs typeface="Gill Sans MT"/>
                        </a:rPr>
                        <a:t> </a:t>
                      </a:r>
                      <a:r>
                        <a:rPr sz="800" i="1" spc="-75" dirty="0">
                          <a:latin typeface="Gill Sans MT"/>
                          <a:cs typeface="Gill Sans MT"/>
                        </a:rPr>
                        <a:t>(LVN),</a:t>
                      </a:r>
                      <a:r>
                        <a:rPr sz="800" i="1" spc="-105" dirty="0">
                          <a:latin typeface="Gill Sans MT"/>
                          <a:cs typeface="Gill Sans MT"/>
                        </a:rPr>
                        <a:t> </a:t>
                      </a:r>
                      <a:r>
                        <a:rPr sz="800" i="1" spc="-65" dirty="0">
                          <a:latin typeface="Gill Sans MT"/>
                          <a:cs typeface="Gill Sans MT"/>
                        </a:rPr>
                        <a:t>Office</a:t>
                      </a:r>
                      <a:r>
                        <a:rPr sz="800" i="1" spc="-60" dirty="0">
                          <a:latin typeface="Gill Sans MT"/>
                          <a:cs typeface="Gill Sans MT"/>
                        </a:rPr>
                        <a:t> </a:t>
                      </a:r>
                      <a:r>
                        <a:rPr sz="800" i="1" spc="-70" dirty="0">
                          <a:latin typeface="Gill Sans MT"/>
                          <a:cs typeface="Gill Sans MT"/>
                        </a:rPr>
                        <a:t>Nurse,</a:t>
                      </a:r>
                      <a:r>
                        <a:rPr sz="800" i="1" spc="-105" dirty="0">
                          <a:latin typeface="Gill Sans MT"/>
                          <a:cs typeface="Gill Sans MT"/>
                        </a:rPr>
                        <a:t> </a:t>
                      </a:r>
                      <a:r>
                        <a:rPr sz="800" i="1" spc="-50" dirty="0">
                          <a:latin typeface="Gill Sans MT"/>
                          <a:cs typeface="Gill Sans MT"/>
                        </a:rPr>
                        <a:t>Pediatric</a:t>
                      </a:r>
                      <a:r>
                        <a:rPr sz="800" i="1" spc="-60" dirty="0">
                          <a:latin typeface="Gill Sans MT"/>
                          <a:cs typeface="Gill Sans MT"/>
                        </a:rPr>
                        <a:t> </a:t>
                      </a:r>
                      <a:r>
                        <a:rPr sz="800" i="1" spc="-95" dirty="0">
                          <a:latin typeface="Gill Sans MT"/>
                          <a:cs typeface="Gill Sans MT"/>
                        </a:rPr>
                        <a:t>LPN</a:t>
                      </a:r>
                      <a:r>
                        <a:rPr sz="800" i="1" spc="-60" dirty="0">
                          <a:latin typeface="Gill Sans MT"/>
                          <a:cs typeface="Gill Sans MT"/>
                        </a:rPr>
                        <a:t> </a:t>
                      </a:r>
                      <a:r>
                        <a:rPr sz="800" i="1" spc="-50" dirty="0">
                          <a:latin typeface="Gill Sans MT"/>
                          <a:cs typeface="Gill Sans MT"/>
                        </a:rPr>
                        <a:t>(Pediatric</a:t>
                      </a:r>
                      <a:r>
                        <a:rPr sz="800" i="1" spc="-60" dirty="0">
                          <a:latin typeface="Gill Sans MT"/>
                          <a:cs typeface="Gill Sans MT"/>
                        </a:rPr>
                        <a:t> Licensed</a:t>
                      </a:r>
                      <a:r>
                        <a:rPr sz="800" i="1" spc="-40" dirty="0">
                          <a:latin typeface="Gill Sans MT"/>
                          <a:cs typeface="Gill Sans MT"/>
                        </a:rPr>
                        <a:t> </a:t>
                      </a:r>
                      <a:r>
                        <a:rPr sz="800" i="1" spc="-45" dirty="0">
                          <a:latin typeface="Gill Sans MT"/>
                          <a:cs typeface="Gill Sans MT"/>
                        </a:rPr>
                        <a:t>Practical</a:t>
                      </a:r>
                      <a:r>
                        <a:rPr sz="800" i="1" spc="-60" dirty="0">
                          <a:latin typeface="Gill Sans MT"/>
                          <a:cs typeface="Gill Sans MT"/>
                        </a:rPr>
                        <a:t> </a:t>
                      </a:r>
                      <a:r>
                        <a:rPr sz="800" i="1" spc="-65" dirty="0">
                          <a:latin typeface="Gill Sans MT"/>
                          <a:cs typeface="Gill Sans MT"/>
                        </a:rPr>
                        <a:t>Nurse),</a:t>
                      </a:r>
                      <a:r>
                        <a:rPr sz="800" i="1" spc="-105" dirty="0">
                          <a:latin typeface="Gill Sans MT"/>
                          <a:cs typeface="Gill Sans MT"/>
                        </a:rPr>
                        <a:t> </a:t>
                      </a:r>
                      <a:r>
                        <a:rPr sz="800" i="1" spc="-55" dirty="0">
                          <a:latin typeface="Gill Sans MT"/>
                          <a:cs typeface="Gill Sans MT"/>
                        </a:rPr>
                        <a:t>Private</a:t>
                      </a:r>
                      <a:r>
                        <a:rPr sz="800" i="1" spc="-60" dirty="0">
                          <a:latin typeface="Gill Sans MT"/>
                          <a:cs typeface="Gill Sans MT"/>
                        </a:rPr>
                        <a:t> </a:t>
                      </a:r>
                      <a:r>
                        <a:rPr sz="800" i="1" spc="-85" dirty="0">
                          <a:latin typeface="Gill Sans MT"/>
                          <a:cs typeface="Gill Sans MT"/>
                        </a:rPr>
                        <a:t>Duty</a:t>
                      </a:r>
                      <a:r>
                        <a:rPr sz="800" i="1" spc="-60" dirty="0">
                          <a:latin typeface="Gill Sans MT"/>
                          <a:cs typeface="Gill Sans MT"/>
                        </a:rPr>
                        <a:t> </a:t>
                      </a:r>
                      <a:r>
                        <a:rPr sz="800" i="1" spc="-70" dirty="0">
                          <a:latin typeface="Gill Sans MT"/>
                          <a:cs typeface="Gill Sans MT"/>
                        </a:rPr>
                        <a:t>Nurse,</a:t>
                      </a:r>
                      <a:r>
                        <a:rPr sz="800" i="1" spc="-105" dirty="0">
                          <a:latin typeface="Gill Sans MT"/>
                          <a:cs typeface="Gill Sans MT"/>
                        </a:rPr>
                        <a:t> </a:t>
                      </a:r>
                      <a:r>
                        <a:rPr sz="800" i="1" spc="-60" dirty="0">
                          <a:latin typeface="Gill Sans MT"/>
                          <a:cs typeface="Gill Sans MT"/>
                        </a:rPr>
                        <a:t>Radiation </a:t>
                      </a:r>
                      <a:r>
                        <a:rPr sz="800" i="1" spc="-70" dirty="0">
                          <a:latin typeface="Gill Sans MT"/>
                          <a:cs typeface="Gill Sans MT"/>
                        </a:rPr>
                        <a:t>Oncology</a:t>
                      </a:r>
                      <a:r>
                        <a:rPr sz="800" i="1" spc="-60" dirty="0">
                          <a:latin typeface="Gill Sans MT"/>
                          <a:cs typeface="Gill Sans MT"/>
                        </a:rPr>
                        <a:t> </a:t>
                      </a:r>
                      <a:r>
                        <a:rPr sz="800" i="1" spc="-70" dirty="0">
                          <a:latin typeface="Gill Sans MT"/>
                          <a:cs typeface="Gill Sans MT"/>
                        </a:rPr>
                        <a:t>Nurse,</a:t>
                      </a:r>
                      <a:r>
                        <a:rPr sz="800" i="1" spc="-150" dirty="0">
                          <a:latin typeface="Gill Sans MT"/>
                          <a:cs typeface="Gill Sans MT"/>
                        </a:rPr>
                        <a:t> </a:t>
                      </a:r>
                      <a:r>
                        <a:rPr sz="800" i="1" spc="-85" dirty="0">
                          <a:latin typeface="Gill Sans MT"/>
                          <a:cs typeface="Gill Sans MT"/>
                        </a:rPr>
                        <a:t>Triage</a:t>
                      </a:r>
                      <a:r>
                        <a:rPr sz="800" i="1" spc="-60" dirty="0">
                          <a:latin typeface="Gill Sans MT"/>
                          <a:cs typeface="Gill Sans MT"/>
                        </a:rPr>
                        <a:t> </a:t>
                      </a:r>
                      <a:r>
                        <a:rPr sz="800" i="1" spc="-95" dirty="0">
                          <a:latin typeface="Gill Sans MT"/>
                          <a:cs typeface="Gill Sans MT"/>
                        </a:rPr>
                        <a:t>LPN</a:t>
                      </a:r>
                      <a:r>
                        <a:rPr sz="800" i="1" spc="-60" dirty="0">
                          <a:latin typeface="Gill Sans MT"/>
                          <a:cs typeface="Gill Sans MT"/>
                        </a:rPr>
                        <a:t> </a:t>
                      </a:r>
                      <a:r>
                        <a:rPr sz="800" i="1" spc="-75" dirty="0">
                          <a:latin typeface="Gill Sans MT"/>
                          <a:cs typeface="Gill Sans MT"/>
                        </a:rPr>
                        <a:t>(Triage</a:t>
                      </a:r>
                      <a:r>
                        <a:rPr sz="800" i="1" spc="-60" dirty="0">
                          <a:latin typeface="Gill Sans MT"/>
                          <a:cs typeface="Gill Sans MT"/>
                        </a:rPr>
                        <a:t> </a:t>
                      </a:r>
                      <a:r>
                        <a:rPr sz="800" i="1" spc="-55" dirty="0">
                          <a:latin typeface="Gill Sans MT"/>
                          <a:cs typeface="Gill Sans MT"/>
                        </a:rPr>
                        <a:t>Licensed</a:t>
                      </a:r>
                      <a:r>
                        <a:rPr sz="800" i="1" spc="-60" dirty="0">
                          <a:latin typeface="Gill Sans MT"/>
                          <a:cs typeface="Gill Sans MT"/>
                        </a:rPr>
                        <a:t> </a:t>
                      </a:r>
                      <a:r>
                        <a:rPr sz="800" i="1" spc="-45" dirty="0">
                          <a:latin typeface="Gill Sans MT"/>
                          <a:cs typeface="Gill Sans MT"/>
                        </a:rPr>
                        <a:t>Practical</a:t>
                      </a:r>
                      <a:r>
                        <a:rPr sz="800" i="1" spc="-60" dirty="0">
                          <a:latin typeface="Gill Sans MT"/>
                          <a:cs typeface="Gill Sans MT"/>
                        </a:rPr>
                        <a:t> </a:t>
                      </a:r>
                      <a:r>
                        <a:rPr sz="800" i="1" spc="-75" dirty="0">
                          <a:latin typeface="Gill Sans MT"/>
                          <a:cs typeface="Gill Sans MT"/>
                        </a:rPr>
                        <a:t>Nurse)</a:t>
                      </a:r>
                      <a:r>
                        <a:rPr sz="800" i="1" spc="-60" dirty="0">
                          <a:latin typeface="Gill Sans MT"/>
                          <a:cs typeface="Gill Sans MT"/>
                        </a:rPr>
                        <a:t> </a:t>
                      </a:r>
                      <a:r>
                        <a:rPr sz="800" i="1" spc="-400" dirty="0">
                          <a:latin typeface="Gill Sans MT"/>
                          <a:cs typeface="Gill Sans MT"/>
                        </a:rPr>
                        <a:t>—</a:t>
                      </a:r>
                      <a:r>
                        <a:rPr sz="800" i="1" spc="-80" dirty="0">
                          <a:latin typeface="Gill Sans MT"/>
                          <a:cs typeface="Gill Sans MT"/>
                        </a:rPr>
                        <a:t> </a:t>
                      </a:r>
                      <a:r>
                        <a:rPr sz="800" spc="-90" dirty="0">
                          <a:latin typeface="Arial Narrow"/>
                          <a:cs typeface="Arial Narrow"/>
                        </a:rPr>
                        <a:t>Care</a:t>
                      </a:r>
                      <a:r>
                        <a:rPr sz="800" spc="-35" dirty="0">
                          <a:latin typeface="Arial Narrow"/>
                          <a:cs typeface="Arial Narrow"/>
                        </a:rPr>
                        <a:t> </a:t>
                      </a:r>
                      <a:r>
                        <a:rPr sz="800" spc="-45" dirty="0">
                          <a:latin typeface="Arial Narrow"/>
                          <a:cs typeface="Arial Narrow"/>
                        </a:rPr>
                        <a:t>for</a:t>
                      </a:r>
                      <a:r>
                        <a:rPr sz="800" spc="-35" dirty="0">
                          <a:latin typeface="Arial Narrow"/>
                          <a:cs typeface="Arial Narrow"/>
                        </a:rPr>
                        <a:t> </a:t>
                      </a:r>
                      <a:r>
                        <a:rPr sz="800" spc="-10" dirty="0">
                          <a:latin typeface="Arial Narrow"/>
                          <a:cs typeface="Arial Narrow"/>
                        </a:rPr>
                        <a:t>ill,</a:t>
                      </a:r>
                      <a:r>
                        <a:rPr sz="800" spc="-35" dirty="0">
                          <a:latin typeface="Arial Narrow"/>
                          <a:cs typeface="Arial Narrow"/>
                        </a:rPr>
                        <a:t> </a:t>
                      </a:r>
                      <a:r>
                        <a:rPr sz="800" spc="-45" dirty="0">
                          <a:latin typeface="Arial Narrow"/>
                          <a:cs typeface="Arial Narrow"/>
                        </a:rPr>
                        <a:t>injured,</a:t>
                      </a:r>
                      <a:r>
                        <a:rPr sz="800" spc="-35" dirty="0">
                          <a:latin typeface="Arial Narrow"/>
                          <a:cs typeface="Arial Narrow"/>
                        </a:rPr>
                        <a:t> </a:t>
                      </a:r>
                      <a:r>
                        <a:rPr sz="800" spc="-55" dirty="0">
                          <a:latin typeface="Arial Narrow"/>
                          <a:cs typeface="Arial Narrow"/>
                        </a:rPr>
                        <a:t>or</a:t>
                      </a:r>
                      <a:r>
                        <a:rPr sz="800" spc="-35" dirty="0">
                          <a:latin typeface="Arial Narrow"/>
                          <a:cs typeface="Arial Narrow"/>
                        </a:rPr>
                        <a:t> </a:t>
                      </a:r>
                      <a:r>
                        <a:rPr sz="800" spc="-65" dirty="0">
                          <a:latin typeface="Arial Narrow"/>
                          <a:cs typeface="Arial Narrow"/>
                        </a:rPr>
                        <a:t>convalescing</a:t>
                      </a:r>
                      <a:r>
                        <a:rPr sz="800" spc="-35" dirty="0">
                          <a:latin typeface="Arial Narrow"/>
                          <a:cs typeface="Arial Narrow"/>
                        </a:rPr>
                        <a:t> </a:t>
                      </a:r>
                      <a:r>
                        <a:rPr sz="800" spc="-45" dirty="0">
                          <a:latin typeface="Arial Narrow"/>
                          <a:cs typeface="Arial Narrow"/>
                        </a:rPr>
                        <a:t>patients</a:t>
                      </a:r>
                      <a:r>
                        <a:rPr sz="800" spc="-35" dirty="0">
                          <a:latin typeface="Arial Narrow"/>
                          <a:cs typeface="Arial Narrow"/>
                        </a:rPr>
                        <a:t> </a:t>
                      </a:r>
                      <a:r>
                        <a:rPr sz="800" spc="-55" dirty="0">
                          <a:latin typeface="Arial Narrow"/>
                          <a:cs typeface="Arial Narrow"/>
                        </a:rPr>
                        <a:t>or</a:t>
                      </a:r>
                      <a:r>
                        <a:rPr sz="800" spc="-35" dirty="0">
                          <a:latin typeface="Arial Narrow"/>
                          <a:cs typeface="Arial Narrow"/>
                        </a:rPr>
                        <a:t> </a:t>
                      </a:r>
                      <a:r>
                        <a:rPr sz="800" spc="-70" dirty="0">
                          <a:latin typeface="Arial Narrow"/>
                          <a:cs typeface="Arial Narrow"/>
                        </a:rPr>
                        <a:t>persons</a:t>
                      </a:r>
                      <a:r>
                        <a:rPr sz="800" spc="-35" dirty="0">
                          <a:latin typeface="Arial Narrow"/>
                          <a:cs typeface="Arial Narrow"/>
                        </a:rPr>
                        <a:t> </a:t>
                      </a:r>
                      <a:r>
                        <a:rPr sz="800" spc="-45" dirty="0">
                          <a:latin typeface="Arial Narrow"/>
                          <a:cs typeface="Arial Narrow"/>
                        </a:rPr>
                        <a:t>with</a:t>
                      </a:r>
                      <a:r>
                        <a:rPr sz="800" spc="-35" dirty="0">
                          <a:latin typeface="Arial Narrow"/>
                          <a:cs typeface="Arial Narrow"/>
                        </a:rPr>
                        <a:t> disabilities in </a:t>
                      </a:r>
                      <a:r>
                        <a:rPr sz="800" spc="-45" dirty="0">
                          <a:latin typeface="Arial Narrow"/>
                          <a:cs typeface="Arial Narrow"/>
                        </a:rPr>
                        <a:t>hospitals,</a:t>
                      </a:r>
                      <a:r>
                        <a:rPr sz="800" spc="-35" dirty="0">
                          <a:latin typeface="Arial Narrow"/>
                          <a:cs typeface="Arial Narrow"/>
                        </a:rPr>
                        <a:t> </a:t>
                      </a:r>
                      <a:r>
                        <a:rPr sz="800" spc="-60" dirty="0">
                          <a:latin typeface="Arial Narrow"/>
                          <a:cs typeface="Arial Narrow"/>
                        </a:rPr>
                        <a:t>nursing</a:t>
                      </a:r>
                      <a:r>
                        <a:rPr sz="800" spc="-35" dirty="0">
                          <a:latin typeface="Arial Narrow"/>
                          <a:cs typeface="Arial Narrow"/>
                        </a:rPr>
                        <a:t> </a:t>
                      </a:r>
                      <a:r>
                        <a:rPr sz="800" spc="-70" dirty="0">
                          <a:latin typeface="Arial Narrow"/>
                          <a:cs typeface="Arial Narrow"/>
                        </a:rPr>
                        <a:t>homes,</a:t>
                      </a:r>
                      <a:r>
                        <a:rPr sz="800" spc="-35" dirty="0">
                          <a:latin typeface="Arial Narrow"/>
                          <a:cs typeface="Arial Narrow"/>
                        </a:rPr>
                        <a:t> </a:t>
                      </a:r>
                      <a:r>
                        <a:rPr sz="800" spc="-40" dirty="0">
                          <a:latin typeface="Arial Narrow"/>
                          <a:cs typeface="Arial Narrow"/>
                        </a:rPr>
                        <a:t>clinics,</a:t>
                      </a:r>
                      <a:r>
                        <a:rPr sz="800" spc="-35" dirty="0">
                          <a:latin typeface="Arial Narrow"/>
                          <a:cs typeface="Arial Narrow"/>
                        </a:rPr>
                        <a:t> </a:t>
                      </a:r>
                      <a:r>
                        <a:rPr sz="800" spc="-50" dirty="0">
                          <a:latin typeface="Arial Narrow"/>
                          <a:cs typeface="Arial Narrow"/>
                        </a:rPr>
                        <a:t>private</a:t>
                      </a:r>
                      <a:r>
                        <a:rPr sz="800" spc="-35" dirty="0">
                          <a:latin typeface="Arial Narrow"/>
                          <a:cs typeface="Arial Narrow"/>
                        </a:rPr>
                        <a:t> </a:t>
                      </a:r>
                      <a:r>
                        <a:rPr sz="800" spc="-70" dirty="0">
                          <a:latin typeface="Arial Narrow"/>
                          <a:cs typeface="Arial Narrow"/>
                        </a:rPr>
                        <a:t>homes,</a:t>
                      </a:r>
                      <a:r>
                        <a:rPr sz="800" spc="-35" dirty="0">
                          <a:latin typeface="Arial Narrow"/>
                          <a:cs typeface="Arial Narrow"/>
                        </a:rPr>
                        <a:t> </a:t>
                      </a:r>
                      <a:r>
                        <a:rPr sz="800" spc="-65" dirty="0">
                          <a:latin typeface="Arial Narrow"/>
                          <a:cs typeface="Arial Narrow"/>
                        </a:rPr>
                        <a:t>group</a:t>
                      </a:r>
                      <a:r>
                        <a:rPr sz="800" spc="-35" dirty="0">
                          <a:latin typeface="Arial Narrow"/>
                          <a:cs typeface="Arial Narrow"/>
                        </a:rPr>
                        <a:t> </a:t>
                      </a:r>
                      <a:r>
                        <a:rPr sz="800" spc="-70" dirty="0">
                          <a:latin typeface="Arial Narrow"/>
                          <a:cs typeface="Arial Narrow"/>
                        </a:rPr>
                        <a:t>homes,</a:t>
                      </a:r>
                      <a:r>
                        <a:rPr sz="800" spc="-35" dirty="0">
                          <a:latin typeface="Arial Narrow"/>
                          <a:cs typeface="Arial Narrow"/>
                        </a:rPr>
                        <a:t> </a:t>
                      </a:r>
                      <a:r>
                        <a:rPr sz="800" spc="-65" dirty="0">
                          <a:latin typeface="Arial Narrow"/>
                          <a:cs typeface="Arial Narrow"/>
                        </a:rPr>
                        <a:t>and</a:t>
                      </a:r>
                      <a:r>
                        <a:rPr sz="800" spc="-35" dirty="0">
                          <a:latin typeface="Arial Narrow"/>
                          <a:cs typeface="Arial Narrow"/>
                        </a:rPr>
                        <a:t> </a:t>
                      </a:r>
                      <a:r>
                        <a:rPr sz="800" spc="-45" dirty="0">
                          <a:latin typeface="Arial Narrow"/>
                          <a:cs typeface="Arial Narrow"/>
                        </a:rPr>
                        <a:t>similar</a:t>
                      </a:r>
                      <a:r>
                        <a:rPr sz="800" spc="-35" dirty="0">
                          <a:latin typeface="Arial Narrow"/>
                          <a:cs typeface="Arial Narrow"/>
                        </a:rPr>
                        <a:t> institutions. </a:t>
                      </a:r>
                      <a:r>
                        <a:rPr sz="800" spc="-95" dirty="0">
                          <a:latin typeface="Arial Narrow"/>
                          <a:cs typeface="Arial Narrow"/>
                        </a:rPr>
                        <a:t>May</a:t>
                      </a:r>
                      <a:r>
                        <a:rPr sz="800" spc="-35" dirty="0">
                          <a:latin typeface="Arial Narrow"/>
                          <a:cs typeface="Arial Narrow"/>
                        </a:rPr>
                        <a:t> </a:t>
                      </a:r>
                      <a:r>
                        <a:rPr sz="800" spc="-75" dirty="0">
                          <a:latin typeface="Arial Narrow"/>
                          <a:cs typeface="Arial Narrow"/>
                        </a:rPr>
                        <a:t>work</a:t>
                      </a:r>
                      <a:r>
                        <a:rPr sz="800" spc="-35" dirty="0">
                          <a:latin typeface="Arial Narrow"/>
                          <a:cs typeface="Arial Narrow"/>
                        </a:rPr>
                        <a:t> </a:t>
                      </a:r>
                      <a:r>
                        <a:rPr sz="800" spc="-65" dirty="0">
                          <a:latin typeface="Arial Narrow"/>
                          <a:cs typeface="Arial Narrow"/>
                        </a:rPr>
                        <a:t>under</a:t>
                      </a:r>
                      <a:r>
                        <a:rPr sz="800" spc="-35" dirty="0">
                          <a:latin typeface="Arial Narrow"/>
                          <a:cs typeface="Arial Narrow"/>
                        </a:rPr>
                        <a:t> </a:t>
                      </a:r>
                      <a:r>
                        <a:rPr sz="800" spc="-45" dirty="0">
                          <a:latin typeface="Arial Narrow"/>
                          <a:cs typeface="Arial Narrow"/>
                        </a:rPr>
                        <a:t>the</a:t>
                      </a:r>
                      <a:r>
                        <a:rPr sz="800" spc="-35" dirty="0">
                          <a:latin typeface="Arial Narrow"/>
                          <a:cs typeface="Arial Narrow"/>
                        </a:rPr>
                        <a:t> </a:t>
                      </a:r>
                      <a:r>
                        <a:rPr sz="800" spc="-60" dirty="0">
                          <a:latin typeface="Arial Narrow"/>
                          <a:cs typeface="Arial Narrow"/>
                        </a:rPr>
                        <a:t>supervision</a:t>
                      </a:r>
                      <a:r>
                        <a:rPr sz="800" spc="-35" dirty="0">
                          <a:latin typeface="Arial Narrow"/>
                          <a:cs typeface="Arial Narrow"/>
                        </a:rPr>
                        <a:t> </a:t>
                      </a:r>
                      <a:r>
                        <a:rPr sz="800" spc="-45" dirty="0">
                          <a:latin typeface="Arial Narrow"/>
                          <a:cs typeface="Arial Narrow"/>
                        </a:rPr>
                        <a:t>of</a:t>
                      </a:r>
                      <a:r>
                        <a:rPr sz="800" spc="-35" dirty="0">
                          <a:latin typeface="Arial Narrow"/>
                          <a:cs typeface="Arial Narrow"/>
                        </a:rPr>
                        <a:t> </a:t>
                      </a:r>
                      <a:r>
                        <a:rPr sz="800" spc="-65" dirty="0">
                          <a:latin typeface="Arial Narrow"/>
                          <a:cs typeface="Arial Narrow"/>
                        </a:rPr>
                        <a:t>a</a:t>
                      </a:r>
                      <a:r>
                        <a:rPr sz="800" spc="-35" dirty="0">
                          <a:latin typeface="Arial Narrow"/>
                          <a:cs typeface="Arial Narrow"/>
                        </a:rPr>
                        <a:t> </a:t>
                      </a:r>
                      <a:r>
                        <a:rPr sz="800" spc="-55" dirty="0">
                          <a:latin typeface="Arial Narrow"/>
                          <a:cs typeface="Arial Narrow"/>
                        </a:rPr>
                        <a:t>registered</a:t>
                      </a:r>
                      <a:r>
                        <a:rPr sz="800" spc="-35" dirty="0">
                          <a:latin typeface="Arial Narrow"/>
                          <a:cs typeface="Arial Narrow"/>
                        </a:rPr>
                        <a:t> </a:t>
                      </a:r>
                      <a:r>
                        <a:rPr sz="800" spc="-60" dirty="0">
                          <a:latin typeface="Arial Narrow"/>
                          <a:cs typeface="Arial Narrow"/>
                        </a:rPr>
                        <a:t>nurse.</a:t>
                      </a:r>
                      <a:r>
                        <a:rPr sz="800" spc="-35" dirty="0">
                          <a:latin typeface="Arial Narrow"/>
                          <a:cs typeface="Arial Narrow"/>
                        </a:rPr>
                        <a:t> </a:t>
                      </a:r>
                      <a:r>
                        <a:rPr sz="800" spc="-65" dirty="0">
                          <a:latin typeface="Arial Narrow"/>
                          <a:cs typeface="Arial Narrow"/>
                        </a:rPr>
                        <a:t>Licensing</a:t>
                      </a:r>
                      <a:r>
                        <a:rPr sz="800" spc="-35" dirty="0">
                          <a:latin typeface="Arial Narrow"/>
                          <a:cs typeface="Arial Narrow"/>
                        </a:rPr>
                        <a:t> </a:t>
                      </a:r>
                      <a:r>
                        <a:rPr sz="800" spc="-50" dirty="0">
                          <a:latin typeface="Arial Narrow"/>
                          <a:cs typeface="Arial Narrow"/>
                        </a:rPr>
                        <a:t>required.</a:t>
                      </a:r>
                      <a:endParaRPr sz="800">
                        <a:latin typeface="Arial Narrow"/>
                        <a:cs typeface="Arial Narrow"/>
                      </a:endParaRPr>
                    </a:p>
                  </a:txBody>
                  <a:tcPr marL="0" marR="0" marT="37540" marB="0">
                    <a:lnT w="12700">
                      <a:solidFill>
                        <a:srgbClr val="FFFFFF"/>
                      </a:solidFill>
                      <a:prstDash val="solid"/>
                    </a:lnT>
                    <a:lnB w="12700">
                      <a:solidFill>
                        <a:srgbClr val="FFFFFF"/>
                      </a:solidFill>
                      <a:prstDash val="solid"/>
                    </a:lnB>
                    <a:solidFill>
                      <a:srgbClr val="E7D08E"/>
                    </a:solidFill>
                  </a:tcPr>
                </a:tc>
                <a:extLst>
                  <a:ext uri="{0D108BD9-81ED-4DB2-BD59-A6C34878D82A}">
                    <a16:rowId xmlns:a16="http://schemas.microsoft.com/office/drawing/2014/main" val="10011"/>
                  </a:ext>
                </a:extLst>
              </a:tr>
              <a:tr h="422462">
                <a:tc>
                  <a:txBody>
                    <a:bodyPr/>
                    <a:lstStyle/>
                    <a:p>
                      <a:pPr marL="50800" marR="168910" algn="just">
                        <a:lnSpc>
                          <a:spcPts val="950"/>
                        </a:lnSpc>
                        <a:spcBef>
                          <a:spcPts val="484"/>
                        </a:spcBef>
                      </a:pPr>
                      <a:r>
                        <a:rPr sz="800" b="1" spc="-75" dirty="0">
                          <a:solidFill>
                            <a:srgbClr val="231F20"/>
                          </a:solidFill>
                          <a:latin typeface="Arial Narrow"/>
                          <a:cs typeface="Arial Narrow"/>
                        </a:rPr>
                        <a:t>Registered</a:t>
                      </a:r>
                      <a:r>
                        <a:rPr sz="800" b="1" spc="-25" dirty="0">
                          <a:solidFill>
                            <a:srgbClr val="231F20"/>
                          </a:solidFill>
                          <a:latin typeface="Arial Narrow"/>
                          <a:cs typeface="Arial Narrow"/>
                        </a:rPr>
                        <a:t> </a:t>
                      </a:r>
                      <a:r>
                        <a:rPr sz="800" b="1" spc="-85" dirty="0">
                          <a:solidFill>
                            <a:srgbClr val="231F20"/>
                          </a:solidFill>
                          <a:latin typeface="Arial Narrow"/>
                          <a:cs typeface="Arial Narrow"/>
                        </a:rPr>
                        <a:t>Nurse</a:t>
                      </a:r>
                      <a:r>
                        <a:rPr sz="800" b="1" spc="-25" dirty="0">
                          <a:solidFill>
                            <a:srgbClr val="231F20"/>
                          </a:solidFill>
                          <a:latin typeface="Arial Narrow"/>
                          <a:cs typeface="Arial Narrow"/>
                        </a:rPr>
                        <a:t> </a:t>
                      </a:r>
                      <a:r>
                        <a:rPr sz="800" b="1" spc="-35" dirty="0">
                          <a:solidFill>
                            <a:srgbClr val="231F20"/>
                          </a:solidFill>
                          <a:latin typeface="Arial Narrow"/>
                          <a:cs typeface="Arial Narrow"/>
                        </a:rPr>
                        <a:t>(29-1141)</a:t>
                      </a:r>
                      <a:r>
                        <a:rPr sz="800" b="1" spc="-15" dirty="0">
                          <a:solidFill>
                            <a:srgbClr val="231F20"/>
                          </a:solidFill>
                          <a:latin typeface="Arial Narrow"/>
                          <a:cs typeface="Arial Narrow"/>
                        </a:rPr>
                        <a:t> </a:t>
                      </a:r>
                      <a:r>
                        <a:rPr sz="800" i="1" spc="-400" dirty="0">
                          <a:latin typeface="Gill Sans MT"/>
                          <a:cs typeface="Gill Sans MT"/>
                        </a:rPr>
                        <a:t>—</a:t>
                      </a:r>
                      <a:r>
                        <a:rPr sz="800" i="1" spc="-60" dirty="0">
                          <a:latin typeface="Gill Sans MT"/>
                          <a:cs typeface="Gill Sans MT"/>
                        </a:rPr>
                        <a:t> Certified </a:t>
                      </a:r>
                      <a:r>
                        <a:rPr sz="800" i="1" spc="-80" dirty="0">
                          <a:latin typeface="Gill Sans MT"/>
                          <a:cs typeface="Gill Sans MT"/>
                        </a:rPr>
                        <a:t>Operating</a:t>
                      </a:r>
                      <a:r>
                        <a:rPr sz="800" i="1" spc="-60" dirty="0">
                          <a:latin typeface="Gill Sans MT"/>
                          <a:cs typeface="Gill Sans MT"/>
                        </a:rPr>
                        <a:t> </a:t>
                      </a:r>
                      <a:r>
                        <a:rPr sz="800" i="1" spc="-90" dirty="0">
                          <a:latin typeface="Gill Sans MT"/>
                          <a:cs typeface="Gill Sans MT"/>
                        </a:rPr>
                        <a:t>Room</a:t>
                      </a:r>
                      <a:r>
                        <a:rPr sz="800" i="1" spc="-60" dirty="0">
                          <a:latin typeface="Gill Sans MT"/>
                          <a:cs typeface="Gill Sans MT"/>
                        </a:rPr>
                        <a:t> </a:t>
                      </a:r>
                      <a:r>
                        <a:rPr sz="800" i="1" spc="-90" dirty="0">
                          <a:latin typeface="Gill Sans MT"/>
                          <a:cs typeface="Gill Sans MT"/>
                        </a:rPr>
                        <a:t>Nurse</a:t>
                      </a:r>
                      <a:r>
                        <a:rPr sz="800" i="1" spc="-60" dirty="0">
                          <a:latin typeface="Gill Sans MT"/>
                          <a:cs typeface="Gill Sans MT"/>
                        </a:rPr>
                        <a:t> </a:t>
                      </a:r>
                      <a:r>
                        <a:rPr sz="800" i="1" spc="-85" dirty="0">
                          <a:latin typeface="Gill Sans MT"/>
                          <a:cs typeface="Gill Sans MT"/>
                        </a:rPr>
                        <a:t>(CNOR),</a:t>
                      </a:r>
                      <a:r>
                        <a:rPr sz="800" i="1" spc="-105" dirty="0">
                          <a:latin typeface="Gill Sans MT"/>
                          <a:cs typeface="Gill Sans MT"/>
                        </a:rPr>
                        <a:t> </a:t>
                      </a:r>
                      <a:r>
                        <a:rPr sz="800" i="1" spc="-85" dirty="0">
                          <a:latin typeface="Gill Sans MT"/>
                          <a:cs typeface="Gill Sans MT"/>
                        </a:rPr>
                        <a:t>Charge</a:t>
                      </a:r>
                      <a:r>
                        <a:rPr sz="800" i="1" spc="-60" dirty="0">
                          <a:latin typeface="Gill Sans MT"/>
                          <a:cs typeface="Gill Sans MT"/>
                        </a:rPr>
                        <a:t> </a:t>
                      </a:r>
                      <a:r>
                        <a:rPr sz="800" i="1" spc="-70" dirty="0">
                          <a:latin typeface="Gill Sans MT"/>
                          <a:cs typeface="Gill Sans MT"/>
                        </a:rPr>
                        <a:t>Nurse,</a:t>
                      </a:r>
                      <a:r>
                        <a:rPr sz="800" i="1" spc="-105" dirty="0">
                          <a:latin typeface="Gill Sans MT"/>
                          <a:cs typeface="Gill Sans MT"/>
                        </a:rPr>
                        <a:t> </a:t>
                      </a:r>
                      <a:r>
                        <a:rPr sz="800" i="1" spc="-80" dirty="0">
                          <a:latin typeface="Gill Sans MT"/>
                          <a:cs typeface="Gill Sans MT"/>
                        </a:rPr>
                        <a:t>Emergency</a:t>
                      </a:r>
                      <a:r>
                        <a:rPr sz="800" i="1" spc="-60" dirty="0">
                          <a:latin typeface="Gill Sans MT"/>
                          <a:cs typeface="Gill Sans MT"/>
                        </a:rPr>
                        <a:t> </a:t>
                      </a:r>
                      <a:r>
                        <a:rPr sz="800" i="1" spc="-80" dirty="0">
                          <a:latin typeface="Gill Sans MT"/>
                          <a:cs typeface="Gill Sans MT"/>
                        </a:rPr>
                        <a:t>Department</a:t>
                      </a:r>
                      <a:r>
                        <a:rPr sz="800" i="1" spc="-60" dirty="0">
                          <a:latin typeface="Gill Sans MT"/>
                          <a:cs typeface="Gill Sans MT"/>
                        </a:rPr>
                        <a:t> </a:t>
                      </a:r>
                      <a:r>
                        <a:rPr sz="800" i="1" spc="-140" dirty="0">
                          <a:latin typeface="Gill Sans MT"/>
                          <a:cs typeface="Gill Sans MT"/>
                        </a:rPr>
                        <a:t>RN</a:t>
                      </a:r>
                      <a:r>
                        <a:rPr sz="800" i="1" spc="-60" dirty="0">
                          <a:latin typeface="Gill Sans MT"/>
                          <a:cs typeface="Gill Sans MT"/>
                        </a:rPr>
                        <a:t> </a:t>
                      </a:r>
                      <a:r>
                        <a:rPr sz="800" i="1" spc="-75" dirty="0">
                          <a:latin typeface="Gill Sans MT"/>
                          <a:cs typeface="Gill Sans MT"/>
                        </a:rPr>
                        <a:t>(Emergency</a:t>
                      </a:r>
                      <a:r>
                        <a:rPr sz="800" i="1" spc="-60" dirty="0">
                          <a:latin typeface="Gill Sans MT"/>
                          <a:cs typeface="Gill Sans MT"/>
                        </a:rPr>
                        <a:t> </a:t>
                      </a:r>
                      <a:r>
                        <a:rPr sz="800" i="1" spc="-80" dirty="0">
                          <a:latin typeface="Gill Sans MT"/>
                          <a:cs typeface="Gill Sans MT"/>
                        </a:rPr>
                        <a:t>Department</a:t>
                      </a:r>
                      <a:r>
                        <a:rPr sz="800" i="1" spc="-60" dirty="0">
                          <a:latin typeface="Gill Sans MT"/>
                          <a:cs typeface="Gill Sans MT"/>
                        </a:rPr>
                        <a:t> Registered </a:t>
                      </a:r>
                      <a:r>
                        <a:rPr sz="800" i="1" spc="-65" dirty="0">
                          <a:latin typeface="Gill Sans MT"/>
                          <a:cs typeface="Gill Sans MT"/>
                        </a:rPr>
                        <a:t>Nurse),</a:t>
                      </a:r>
                      <a:r>
                        <a:rPr sz="800" i="1" spc="-105" dirty="0">
                          <a:latin typeface="Gill Sans MT"/>
                          <a:cs typeface="Gill Sans MT"/>
                        </a:rPr>
                        <a:t> </a:t>
                      </a:r>
                      <a:r>
                        <a:rPr sz="800" i="1" spc="-70" dirty="0">
                          <a:latin typeface="Gill Sans MT"/>
                          <a:cs typeface="Gill Sans MT"/>
                        </a:rPr>
                        <a:t>Oncology</a:t>
                      </a:r>
                      <a:r>
                        <a:rPr sz="800" i="1" spc="-60" dirty="0">
                          <a:latin typeface="Gill Sans MT"/>
                          <a:cs typeface="Gill Sans MT"/>
                        </a:rPr>
                        <a:t> </a:t>
                      </a:r>
                      <a:r>
                        <a:rPr sz="800" i="1" spc="-140" dirty="0">
                          <a:latin typeface="Gill Sans MT"/>
                          <a:cs typeface="Gill Sans MT"/>
                        </a:rPr>
                        <a:t>RN</a:t>
                      </a:r>
                      <a:r>
                        <a:rPr sz="800" i="1" spc="-60" dirty="0">
                          <a:latin typeface="Gill Sans MT"/>
                          <a:cs typeface="Gill Sans MT"/>
                        </a:rPr>
                        <a:t> </a:t>
                      </a:r>
                      <a:r>
                        <a:rPr sz="800" i="1" spc="-65" dirty="0">
                          <a:latin typeface="Gill Sans MT"/>
                          <a:cs typeface="Gill Sans MT"/>
                        </a:rPr>
                        <a:t>(Oncology</a:t>
                      </a:r>
                      <a:r>
                        <a:rPr sz="800" i="1" spc="-60" dirty="0">
                          <a:latin typeface="Gill Sans MT"/>
                          <a:cs typeface="Gill Sans MT"/>
                        </a:rPr>
                        <a:t> Registered </a:t>
                      </a:r>
                      <a:r>
                        <a:rPr sz="800" i="1" spc="-65" dirty="0">
                          <a:latin typeface="Gill Sans MT"/>
                          <a:cs typeface="Gill Sans MT"/>
                        </a:rPr>
                        <a:t>Nurse),</a:t>
                      </a:r>
                      <a:r>
                        <a:rPr sz="800" i="1" spc="-105" dirty="0">
                          <a:latin typeface="Gill Sans MT"/>
                          <a:cs typeface="Gill Sans MT"/>
                        </a:rPr>
                        <a:t> </a:t>
                      </a:r>
                      <a:r>
                        <a:rPr sz="800" i="1" spc="-80" dirty="0">
                          <a:latin typeface="Gill Sans MT"/>
                          <a:cs typeface="Gill Sans MT"/>
                        </a:rPr>
                        <a:t>Operating</a:t>
                      </a:r>
                      <a:r>
                        <a:rPr sz="800" i="1" spc="-60" dirty="0">
                          <a:latin typeface="Gill Sans MT"/>
                          <a:cs typeface="Gill Sans MT"/>
                        </a:rPr>
                        <a:t> </a:t>
                      </a:r>
                      <a:r>
                        <a:rPr sz="800" i="1" spc="-90" dirty="0">
                          <a:latin typeface="Gill Sans MT"/>
                          <a:cs typeface="Gill Sans MT"/>
                        </a:rPr>
                        <a:t>Room</a:t>
                      </a:r>
                      <a:r>
                        <a:rPr sz="800" i="1" spc="-60" dirty="0">
                          <a:latin typeface="Gill Sans MT"/>
                          <a:cs typeface="Gill Sans MT"/>
                        </a:rPr>
                        <a:t> Registered </a:t>
                      </a:r>
                      <a:r>
                        <a:rPr sz="800" i="1" spc="-90" dirty="0">
                          <a:latin typeface="Gill Sans MT"/>
                          <a:cs typeface="Gill Sans MT"/>
                        </a:rPr>
                        <a:t>Nurse</a:t>
                      </a:r>
                      <a:r>
                        <a:rPr sz="800" i="1" spc="-60" dirty="0">
                          <a:latin typeface="Gill Sans MT"/>
                          <a:cs typeface="Gill Sans MT"/>
                        </a:rPr>
                        <a:t> </a:t>
                      </a:r>
                      <a:r>
                        <a:rPr sz="800" i="1" spc="-85" dirty="0">
                          <a:latin typeface="Gill Sans MT"/>
                          <a:cs typeface="Gill Sans MT"/>
                        </a:rPr>
                        <a:t>(OR</a:t>
                      </a:r>
                      <a:r>
                        <a:rPr sz="800" i="1" spc="-60" dirty="0">
                          <a:latin typeface="Gill Sans MT"/>
                          <a:cs typeface="Gill Sans MT"/>
                        </a:rPr>
                        <a:t> </a:t>
                      </a:r>
                      <a:r>
                        <a:rPr sz="800" i="1" spc="-75" dirty="0">
                          <a:latin typeface="Gill Sans MT"/>
                          <a:cs typeface="Gill Sans MT"/>
                        </a:rPr>
                        <a:t>RN),</a:t>
                      </a:r>
                      <a:r>
                        <a:rPr sz="800" i="1" spc="-105" dirty="0">
                          <a:latin typeface="Gill Sans MT"/>
                          <a:cs typeface="Gill Sans MT"/>
                        </a:rPr>
                        <a:t> </a:t>
                      </a:r>
                      <a:r>
                        <a:rPr sz="800" i="1" spc="-40" dirty="0">
                          <a:latin typeface="Gill Sans MT"/>
                          <a:cs typeface="Gill Sans MT"/>
                        </a:rPr>
                        <a:t>Psychi-</a:t>
                      </a:r>
                      <a:r>
                        <a:rPr sz="800" i="1" spc="-15" dirty="0">
                          <a:latin typeface="Gill Sans MT"/>
                          <a:cs typeface="Gill Sans MT"/>
                        </a:rPr>
                        <a:t> </a:t>
                      </a:r>
                      <a:r>
                        <a:rPr sz="800" i="1" spc="-50" dirty="0">
                          <a:latin typeface="Gill Sans MT"/>
                          <a:cs typeface="Gill Sans MT"/>
                        </a:rPr>
                        <a:t>atric</a:t>
                      </a:r>
                      <a:r>
                        <a:rPr sz="800" i="1" spc="-60" dirty="0">
                          <a:latin typeface="Gill Sans MT"/>
                          <a:cs typeface="Gill Sans MT"/>
                        </a:rPr>
                        <a:t> </a:t>
                      </a:r>
                      <a:r>
                        <a:rPr sz="800" i="1" spc="-140" dirty="0">
                          <a:latin typeface="Gill Sans MT"/>
                          <a:cs typeface="Gill Sans MT"/>
                        </a:rPr>
                        <a:t>RN</a:t>
                      </a:r>
                      <a:r>
                        <a:rPr sz="800" i="1" spc="-60" dirty="0">
                          <a:latin typeface="Gill Sans MT"/>
                          <a:cs typeface="Gill Sans MT"/>
                        </a:rPr>
                        <a:t> </a:t>
                      </a:r>
                      <a:r>
                        <a:rPr sz="800" i="1" spc="-40" dirty="0">
                          <a:latin typeface="Gill Sans MT"/>
                          <a:cs typeface="Gill Sans MT"/>
                        </a:rPr>
                        <a:t>(Psychiatric</a:t>
                      </a:r>
                      <a:r>
                        <a:rPr sz="800" i="1" spc="-60" dirty="0">
                          <a:latin typeface="Gill Sans MT"/>
                          <a:cs typeface="Gill Sans MT"/>
                        </a:rPr>
                        <a:t> Registered </a:t>
                      </a:r>
                      <a:r>
                        <a:rPr sz="800" i="1" spc="-65" dirty="0">
                          <a:latin typeface="Gill Sans MT"/>
                          <a:cs typeface="Gill Sans MT"/>
                        </a:rPr>
                        <a:t>Nurse),</a:t>
                      </a:r>
                      <a:r>
                        <a:rPr sz="800" i="1" spc="-105" dirty="0">
                          <a:latin typeface="Gill Sans MT"/>
                          <a:cs typeface="Gill Sans MT"/>
                        </a:rPr>
                        <a:t> </a:t>
                      </a:r>
                      <a:r>
                        <a:rPr sz="800" i="1" spc="-55" dirty="0">
                          <a:latin typeface="Gill Sans MT"/>
                          <a:cs typeface="Gill Sans MT"/>
                        </a:rPr>
                        <a:t>Relief</a:t>
                      </a:r>
                      <a:r>
                        <a:rPr sz="800" i="1" spc="-60" dirty="0">
                          <a:latin typeface="Gill Sans MT"/>
                          <a:cs typeface="Gill Sans MT"/>
                        </a:rPr>
                        <a:t> </a:t>
                      </a:r>
                      <a:r>
                        <a:rPr sz="800" i="1" spc="-85" dirty="0">
                          <a:latin typeface="Gill Sans MT"/>
                          <a:cs typeface="Gill Sans MT"/>
                        </a:rPr>
                        <a:t>Charge</a:t>
                      </a:r>
                      <a:r>
                        <a:rPr sz="800" i="1" spc="-60" dirty="0">
                          <a:latin typeface="Gill Sans MT"/>
                          <a:cs typeface="Gill Sans MT"/>
                        </a:rPr>
                        <a:t> </a:t>
                      </a:r>
                      <a:r>
                        <a:rPr sz="800" i="1" spc="-70" dirty="0">
                          <a:latin typeface="Gill Sans MT"/>
                          <a:cs typeface="Gill Sans MT"/>
                        </a:rPr>
                        <a:t>Nurse,</a:t>
                      </a:r>
                      <a:r>
                        <a:rPr sz="800" i="1" spc="-105" dirty="0">
                          <a:latin typeface="Gill Sans MT"/>
                          <a:cs typeface="Gill Sans MT"/>
                        </a:rPr>
                        <a:t> </a:t>
                      </a:r>
                      <a:r>
                        <a:rPr sz="800" i="1" spc="-55" dirty="0">
                          <a:latin typeface="Gill Sans MT"/>
                          <a:cs typeface="Gill Sans MT"/>
                        </a:rPr>
                        <a:t>School</a:t>
                      </a:r>
                      <a:r>
                        <a:rPr sz="800" i="1" spc="-60" dirty="0">
                          <a:latin typeface="Gill Sans MT"/>
                          <a:cs typeface="Gill Sans MT"/>
                        </a:rPr>
                        <a:t> </a:t>
                      </a:r>
                      <a:r>
                        <a:rPr sz="800" i="1" spc="-70" dirty="0">
                          <a:latin typeface="Gill Sans MT"/>
                          <a:cs typeface="Gill Sans MT"/>
                        </a:rPr>
                        <a:t>Nurse,</a:t>
                      </a:r>
                      <a:r>
                        <a:rPr sz="800" i="1" spc="-105" dirty="0">
                          <a:latin typeface="Gill Sans MT"/>
                          <a:cs typeface="Gill Sans MT"/>
                        </a:rPr>
                        <a:t> </a:t>
                      </a:r>
                      <a:r>
                        <a:rPr sz="800" i="1" spc="-50" dirty="0">
                          <a:latin typeface="Gill Sans MT"/>
                          <a:cs typeface="Gill Sans MT"/>
                        </a:rPr>
                        <a:t>Staff</a:t>
                      </a:r>
                      <a:r>
                        <a:rPr sz="800" i="1" spc="-60" dirty="0">
                          <a:latin typeface="Gill Sans MT"/>
                          <a:cs typeface="Gill Sans MT"/>
                        </a:rPr>
                        <a:t> </a:t>
                      </a:r>
                      <a:r>
                        <a:rPr sz="800" i="1" spc="-70" dirty="0">
                          <a:latin typeface="Gill Sans MT"/>
                          <a:cs typeface="Gill Sans MT"/>
                        </a:rPr>
                        <a:t>Nurse,</a:t>
                      </a:r>
                      <a:r>
                        <a:rPr sz="800" i="1" spc="-105" dirty="0">
                          <a:latin typeface="Gill Sans MT"/>
                          <a:cs typeface="Gill Sans MT"/>
                        </a:rPr>
                        <a:t> </a:t>
                      </a:r>
                      <a:r>
                        <a:rPr sz="800" i="1" spc="-50" dirty="0">
                          <a:latin typeface="Gill Sans MT"/>
                          <a:cs typeface="Gill Sans MT"/>
                        </a:rPr>
                        <a:t>Staff</a:t>
                      </a:r>
                      <a:r>
                        <a:rPr sz="800" i="1" spc="-60" dirty="0">
                          <a:latin typeface="Gill Sans MT"/>
                          <a:cs typeface="Gill Sans MT"/>
                        </a:rPr>
                        <a:t> </a:t>
                      </a:r>
                      <a:r>
                        <a:rPr sz="800" i="1" spc="-140" dirty="0">
                          <a:latin typeface="Gill Sans MT"/>
                          <a:cs typeface="Gill Sans MT"/>
                        </a:rPr>
                        <a:t>RN</a:t>
                      </a:r>
                      <a:r>
                        <a:rPr sz="800" i="1" spc="-60" dirty="0">
                          <a:latin typeface="Gill Sans MT"/>
                          <a:cs typeface="Gill Sans MT"/>
                        </a:rPr>
                        <a:t> </a:t>
                      </a:r>
                      <a:r>
                        <a:rPr sz="800" i="1" spc="-45" dirty="0">
                          <a:latin typeface="Gill Sans MT"/>
                          <a:cs typeface="Gill Sans MT"/>
                        </a:rPr>
                        <a:t>(Staff</a:t>
                      </a:r>
                      <a:r>
                        <a:rPr sz="800" i="1" spc="-60" dirty="0">
                          <a:latin typeface="Gill Sans MT"/>
                          <a:cs typeface="Gill Sans MT"/>
                        </a:rPr>
                        <a:t> Registered </a:t>
                      </a:r>
                      <a:r>
                        <a:rPr sz="800" i="1" spc="-75" dirty="0">
                          <a:latin typeface="Gill Sans MT"/>
                          <a:cs typeface="Gill Sans MT"/>
                        </a:rPr>
                        <a:t>Nurse)</a:t>
                      </a:r>
                      <a:r>
                        <a:rPr sz="800" i="1" spc="-60" dirty="0">
                          <a:latin typeface="Gill Sans MT"/>
                          <a:cs typeface="Gill Sans MT"/>
                        </a:rPr>
                        <a:t> </a:t>
                      </a:r>
                      <a:r>
                        <a:rPr sz="800" i="1" spc="-400" dirty="0">
                          <a:latin typeface="Gill Sans MT"/>
                          <a:cs typeface="Gill Sans MT"/>
                        </a:rPr>
                        <a:t>—</a:t>
                      </a:r>
                      <a:r>
                        <a:rPr sz="800" i="1" spc="-80" dirty="0">
                          <a:latin typeface="Gill Sans MT"/>
                          <a:cs typeface="Gill Sans MT"/>
                        </a:rPr>
                        <a:t> </a:t>
                      </a:r>
                      <a:r>
                        <a:rPr sz="800" spc="-95" dirty="0">
                          <a:latin typeface="Arial Narrow"/>
                          <a:cs typeface="Arial Narrow"/>
                        </a:rPr>
                        <a:t>Assess</a:t>
                      </a:r>
                      <a:r>
                        <a:rPr sz="800" spc="-35" dirty="0">
                          <a:latin typeface="Arial Narrow"/>
                          <a:cs typeface="Arial Narrow"/>
                        </a:rPr>
                        <a:t> </a:t>
                      </a:r>
                      <a:r>
                        <a:rPr sz="800" spc="-40" dirty="0">
                          <a:latin typeface="Arial Narrow"/>
                          <a:cs typeface="Arial Narrow"/>
                        </a:rPr>
                        <a:t>patient</a:t>
                      </a:r>
                      <a:r>
                        <a:rPr sz="800" spc="-35" dirty="0">
                          <a:latin typeface="Arial Narrow"/>
                          <a:cs typeface="Arial Narrow"/>
                        </a:rPr>
                        <a:t> </a:t>
                      </a:r>
                      <a:r>
                        <a:rPr sz="800" spc="-45" dirty="0">
                          <a:latin typeface="Arial Narrow"/>
                          <a:cs typeface="Arial Narrow"/>
                        </a:rPr>
                        <a:t>health</a:t>
                      </a:r>
                      <a:r>
                        <a:rPr sz="800" spc="-35" dirty="0">
                          <a:latin typeface="Arial Narrow"/>
                          <a:cs typeface="Arial Narrow"/>
                        </a:rPr>
                        <a:t> </a:t>
                      </a:r>
                      <a:r>
                        <a:rPr sz="800" spc="-60" dirty="0">
                          <a:latin typeface="Arial Narrow"/>
                          <a:cs typeface="Arial Narrow"/>
                        </a:rPr>
                        <a:t>problems</a:t>
                      </a:r>
                      <a:r>
                        <a:rPr sz="800" spc="-35" dirty="0">
                          <a:latin typeface="Arial Narrow"/>
                          <a:cs typeface="Arial Narrow"/>
                        </a:rPr>
                        <a:t> </a:t>
                      </a:r>
                      <a:r>
                        <a:rPr sz="800" spc="-65" dirty="0">
                          <a:latin typeface="Arial Narrow"/>
                          <a:cs typeface="Arial Narrow"/>
                        </a:rPr>
                        <a:t>and</a:t>
                      </a:r>
                      <a:r>
                        <a:rPr sz="800" spc="-35" dirty="0">
                          <a:latin typeface="Arial Narrow"/>
                          <a:cs typeface="Arial Narrow"/>
                        </a:rPr>
                        <a:t> </a:t>
                      </a:r>
                      <a:r>
                        <a:rPr sz="800" spc="-65" dirty="0">
                          <a:latin typeface="Arial Narrow"/>
                          <a:cs typeface="Arial Narrow"/>
                        </a:rPr>
                        <a:t>needs,</a:t>
                      </a:r>
                      <a:r>
                        <a:rPr sz="800" spc="-35" dirty="0">
                          <a:latin typeface="Arial Narrow"/>
                          <a:cs typeface="Arial Narrow"/>
                        </a:rPr>
                        <a:t> </a:t>
                      </a:r>
                      <a:r>
                        <a:rPr sz="800" spc="-65" dirty="0">
                          <a:latin typeface="Arial Narrow"/>
                          <a:cs typeface="Arial Narrow"/>
                        </a:rPr>
                        <a:t>develop</a:t>
                      </a:r>
                      <a:r>
                        <a:rPr sz="800" spc="-35" dirty="0">
                          <a:latin typeface="Arial Narrow"/>
                          <a:cs typeface="Arial Narrow"/>
                        </a:rPr>
                        <a:t> </a:t>
                      </a:r>
                      <a:r>
                        <a:rPr sz="800" spc="-65" dirty="0">
                          <a:latin typeface="Arial Narrow"/>
                          <a:cs typeface="Arial Narrow"/>
                        </a:rPr>
                        <a:t>and</a:t>
                      </a:r>
                      <a:r>
                        <a:rPr sz="800" spc="-35" dirty="0">
                          <a:latin typeface="Arial Narrow"/>
                          <a:cs typeface="Arial Narrow"/>
                        </a:rPr>
                        <a:t> </a:t>
                      </a:r>
                      <a:r>
                        <a:rPr sz="800" spc="-50" dirty="0">
                          <a:latin typeface="Arial Narrow"/>
                          <a:cs typeface="Arial Narrow"/>
                        </a:rPr>
                        <a:t>implement</a:t>
                      </a:r>
                      <a:r>
                        <a:rPr sz="800" spc="-35" dirty="0">
                          <a:latin typeface="Arial Narrow"/>
                          <a:cs typeface="Arial Narrow"/>
                        </a:rPr>
                        <a:t> </a:t>
                      </a:r>
                      <a:r>
                        <a:rPr sz="800" spc="-60" dirty="0">
                          <a:latin typeface="Arial Narrow"/>
                          <a:cs typeface="Arial Narrow"/>
                        </a:rPr>
                        <a:t>nursing</a:t>
                      </a:r>
                      <a:r>
                        <a:rPr sz="800" spc="-35" dirty="0">
                          <a:latin typeface="Arial Narrow"/>
                          <a:cs typeface="Arial Narrow"/>
                        </a:rPr>
                        <a:t> </a:t>
                      </a:r>
                      <a:r>
                        <a:rPr sz="800" spc="-65" dirty="0">
                          <a:latin typeface="Arial Narrow"/>
                          <a:cs typeface="Arial Narrow"/>
                        </a:rPr>
                        <a:t>care</a:t>
                      </a:r>
                      <a:r>
                        <a:rPr sz="800" spc="-35" dirty="0">
                          <a:latin typeface="Arial Narrow"/>
                          <a:cs typeface="Arial Narrow"/>
                        </a:rPr>
                        <a:t> </a:t>
                      </a:r>
                      <a:r>
                        <a:rPr sz="800" spc="-50" dirty="0">
                          <a:latin typeface="Arial Narrow"/>
                          <a:cs typeface="Arial Narrow"/>
                        </a:rPr>
                        <a:t>plans,</a:t>
                      </a:r>
                      <a:r>
                        <a:rPr sz="800" spc="-35" dirty="0">
                          <a:latin typeface="Arial Narrow"/>
                          <a:cs typeface="Arial Narrow"/>
                        </a:rPr>
                        <a:t> </a:t>
                      </a:r>
                      <a:r>
                        <a:rPr sz="800" spc="-65" dirty="0">
                          <a:latin typeface="Arial Narrow"/>
                          <a:cs typeface="Arial Narrow"/>
                        </a:rPr>
                        <a:t>and</a:t>
                      </a:r>
                      <a:r>
                        <a:rPr sz="800" spc="-35" dirty="0">
                          <a:latin typeface="Arial Narrow"/>
                          <a:cs typeface="Arial Narrow"/>
                        </a:rPr>
                        <a:t> </a:t>
                      </a:r>
                      <a:r>
                        <a:rPr sz="800" spc="-45" dirty="0">
                          <a:latin typeface="Arial Narrow"/>
                          <a:cs typeface="Arial Narrow"/>
                        </a:rPr>
                        <a:t>maintain</a:t>
                      </a:r>
                      <a:r>
                        <a:rPr sz="800" spc="-35" dirty="0">
                          <a:latin typeface="Arial Narrow"/>
                          <a:cs typeface="Arial Narrow"/>
                        </a:rPr>
                        <a:t> </a:t>
                      </a:r>
                      <a:r>
                        <a:rPr sz="800" spc="-50" dirty="0">
                          <a:latin typeface="Arial Narrow"/>
                          <a:cs typeface="Arial Narrow"/>
                        </a:rPr>
                        <a:t>medical</a:t>
                      </a:r>
                      <a:r>
                        <a:rPr sz="800" spc="-35" dirty="0">
                          <a:latin typeface="Arial Narrow"/>
                          <a:cs typeface="Arial Narrow"/>
                        </a:rPr>
                        <a:t> </a:t>
                      </a:r>
                      <a:r>
                        <a:rPr sz="800" spc="-60" dirty="0">
                          <a:latin typeface="Arial Narrow"/>
                          <a:cs typeface="Arial Narrow"/>
                        </a:rPr>
                        <a:t>records.</a:t>
                      </a:r>
                      <a:r>
                        <a:rPr sz="800" spc="-35" dirty="0">
                          <a:latin typeface="Arial Narrow"/>
                          <a:cs typeface="Arial Narrow"/>
                        </a:rPr>
                        <a:t> </a:t>
                      </a:r>
                      <a:r>
                        <a:rPr sz="800" spc="-60" dirty="0">
                          <a:latin typeface="Arial Narrow"/>
                          <a:cs typeface="Arial Narrow"/>
                        </a:rPr>
                        <a:t>Administer</a:t>
                      </a:r>
                      <a:r>
                        <a:rPr sz="800" spc="-40" dirty="0">
                          <a:latin typeface="Arial Narrow"/>
                          <a:cs typeface="Arial Narrow"/>
                        </a:rPr>
                        <a:t> </a:t>
                      </a:r>
                      <a:r>
                        <a:rPr sz="800" spc="-60" dirty="0">
                          <a:latin typeface="Arial Narrow"/>
                          <a:cs typeface="Arial Narrow"/>
                        </a:rPr>
                        <a:t>nursing</a:t>
                      </a:r>
                      <a:r>
                        <a:rPr sz="800" spc="-35" dirty="0">
                          <a:latin typeface="Arial Narrow"/>
                          <a:cs typeface="Arial Narrow"/>
                        </a:rPr>
                        <a:t> </a:t>
                      </a:r>
                      <a:r>
                        <a:rPr sz="800" spc="-65" dirty="0">
                          <a:latin typeface="Arial Narrow"/>
                          <a:cs typeface="Arial Narrow"/>
                        </a:rPr>
                        <a:t>care</a:t>
                      </a:r>
                      <a:r>
                        <a:rPr sz="800" spc="-35" dirty="0">
                          <a:latin typeface="Arial Narrow"/>
                          <a:cs typeface="Arial Narrow"/>
                        </a:rPr>
                        <a:t> </a:t>
                      </a:r>
                      <a:r>
                        <a:rPr sz="800" spc="-30" dirty="0">
                          <a:latin typeface="Arial Narrow"/>
                          <a:cs typeface="Arial Narrow"/>
                        </a:rPr>
                        <a:t>to</a:t>
                      </a:r>
                      <a:r>
                        <a:rPr sz="800" spc="-35" dirty="0">
                          <a:latin typeface="Arial Narrow"/>
                          <a:cs typeface="Arial Narrow"/>
                        </a:rPr>
                        <a:t> </a:t>
                      </a:r>
                      <a:r>
                        <a:rPr sz="800" spc="-10" dirty="0">
                          <a:latin typeface="Arial Narrow"/>
                          <a:cs typeface="Arial Narrow"/>
                        </a:rPr>
                        <a:t>ill,</a:t>
                      </a:r>
                      <a:r>
                        <a:rPr sz="800" spc="-35" dirty="0">
                          <a:latin typeface="Arial Narrow"/>
                          <a:cs typeface="Arial Narrow"/>
                        </a:rPr>
                        <a:t> </a:t>
                      </a:r>
                      <a:r>
                        <a:rPr sz="800" spc="-45" dirty="0">
                          <a:latin typeface="Arial Narrow"/>
                          <a:cs typeface="Arial Narrow"/>
                        </a:rPr>
                        <a:t>injured,</a:t>
                      </a:r>
                      <a:r>
                        <a:rPr sz="800" spc="-35" dirty="0">
                          <a:latin typeface="Arial Narrow"/>
                          <a:cs typeface="Arial Narrow"/>
                        </a:rPr>
                        <a:t> </a:t>
                      </a:r>
                      <a:r>
                        <a:rPr sz="800" spc="-60" dirty="0">
                          <a:latin typeface="Arial Narrow"/>
                          <a:cs typeface="Arial Narrow"/>
                        </a:rPr>
                        <a:t>convalescent,</a:t>
                      </a:r>
                      <a:r>
                        <a:rPr sz="800" spc="-35" dirty="0">
                          <a:latin typeface="Arial Narrow"/>
                          <a:cs typeface="Arial Narrow"/>
                        </a:rPr>
                        <a:t> </a:t>
                      </a:r>
                      <a:r>
                        <a:rPr sz="800" spc="-55" dirty="0">
                          <a:latin typeface="Arial Narrow"/>
                          <a:cs typeface="Arial Narrow"/>
                        </a:rPr>
                        <a:t>or</a:t>
                      </a:r>
                      <a:r>
                        <a:rPr sz="800" spc="-35" dirty="0">
                          <a:latin typeface="Arial Narrow"/>
                          <a:cs typeface="Arial Narrow"/>
                        </a:rPr>
                        <a:t> </a:t>
                      </a:r>
                      <a:r>
                        <a:rPr sz="800" spc="-50" dirty="0">
                          <a:latin typeface="Arial Narrow"/>
                          <a:cs typeface="Arial Narrow"/>
                        </a:rPr>
                        <a:t>disabled</a:t>
                      </a:r>
                      <a:r>
                        <a:rPr sz="800" spc="-35" dirty="0">
                          <a:latin typeface="Arial Narrow"/>
                          <a:cs typeface="Arial Narrow"/>
                        </a:rPr>
                        <a:t> </a:t>
                      </a:r>
                      <a:r>
                        <a:rPr sz="800" spc="-40" dirty="0">
                          <a:latin typeface="Arial Narrow"/>
                          <a:cs typeface="Arial Narrow"/>
                        </a:rPr>
                        <a:t>patients.</a:t>
                      </a:r>
                      <a:r>
                        <a:rPr sz="800" spc="-35" dirty="0">
                          <a:latin typeface="Arial Narrow"/>
                          <a:cs typeface="Arial Narrow"/>
                        </a:rPr>
                        <a:t> </a:t>
                      </a:r>
                      <a:r>
                        <a:rPr sz="800" spc="-95" dirty="0">
                          <a:latin typeface="Arial Narrow"/>
                          <a:cs typeface="Arial Narrow"/>
                        </a:rPr>
                        <a:t>May</a:t>
                      </a:r>
                      <a:r>
                        <a:rPr sz="800" spc="-35" dirty="0">
                          <a:latin typeface="Arial Narrow"/>
                          <a:cs typeface="Arial Narrow"/>
                        </a:rPr>
                        <a:t> </a:t>
                      </a:r>
                      <a:r>
                        <a:rPr sz="800" spc="-70" dirty="0">
                          <a:latin typeface="Arial Narrow"/>
                          <a:cs typeface="Arial Narrow"/>
                        </a:rPr>
                        <a:t>advise</a:t>
                      </a:r>
                      <a:r>
                        <a:rPr sz="800" spc="-35" dirty="0">
                          <a:latin typeface="Arial Narrow"/>
                          <a:cs typeface="Arial Narrow"/>
                        </a:rPr>
                        <a:t> </a:t>
                      </a:r>
                      <a:r>
                        <a:rPr sz="800" spc="-45" dirty="0">
                          <a:latin typeface="Arial Narrow"/>
                          <a:cs typeface="Arial Narrow"/>
                        </a:rPr>
                        <a:t>patients</a:t>
                      </a:r>
                      <a:r>
                        <a:rPr sz="800" spc="-35" dirty="0">
                          <a:latin typeface="Arial Narrow"/>
                          <a:cs typeface="Arial Narrow"/>
                        </a:rPr>
                        <a:t> </a:t>
                      </a:r>
                      <a:r>
                        <a:rPr sz="800" spc="-65" dirty="0">
                          <a:latin typeface="Arial Narrow"/>
                          <a:cs typeface="Arial Narrow"/>
                        </a:rPr>
                        <a:t>on</a:t>
                      </a:r>
                      <a:r>
                        <a:rPr sz="800" spc="-35" dirty="0">
                          <a:latin typeface="Arial Narrow"/>
                          <a:cs typeface="Arial Narrow"/>
                        </a:rPr>
                        <a:t> </a:t>
                      </a:r>
                      <a:r>
                        <a:rPr sz="800" spc="-45" dirty="0">
                          <a:latin typeface="Arial Narrow"/>
                          <a:cs typeface="Arial Narrow"/>
                        </a:rPr>
                        <a:t>health</a:t>
                      </a:r>
                      <a:r>
                        <a:rPr sz="800" spc="-35" dirty="0">
                          <a:latin typeface="Arial Narrow"/>
                          <a:cs typeface="Arial Narrow"/>
                        </a:rPr>
                        <a:t> </a:t>
                      </a:r>
                      <a:r>
                        <a:rPr sz="800" spc="-60" dirty="0">
                          <a:latin typeface="Arial Narrow"/>
                          <a:cs typeface="Arial Narrow"/>
                        </a:rPr>
                        <a:t>maintenance</a:t>
                      </a:r>
                      <a:r>
                        <a:rPr sz="800" spc="-35" dirty="0">
                          <a:latin typeface="Arial Narrow"/>
                          <a:cs typeface="Arial Narrow"/>
                        </a:rPr>
                        <a:t> </a:t>
                      </a:r>
                      <a:r>
                        <a:rPr sz="800" spc="-65" dirty="0">
                          <a:latin typeface="Arial Narrow"/>
                          <a:cs typeface="Arial Narrow"/>
                        </a:rPr>
                        <a:t>and</a:t>
                      </a:r>
                      <a:r>
                        <a:rPr sz="800" spc="-35" dirty="0">
                          <a:latin typeface="Arial Narrow"/>
                          <a:cs typeface="Arial Narrow"/>
                        </a:rPr>
                        <a:t> </a:t>
                      </a:r>
                      <a:r>
                        <a:rPr sz="800" spc="-70" dirty="0">
                          <a:latin typeface="Arial Narrow"/>
                          <a:cs typeface="Arial Narrow"/>
                        </a:rPr>
                        <a:t>disease</a:t>
                      </a:r>
                      <a:r>
                        <a:rPr sz="800" spc="-35" dirty="0">
                          <a:latin typeface="Arial Narrow"/>
                          <a:cs typeface="Arial Narrow"/>
                        </a:rPr>
                        <a:t> </a:t>
                      </a:r>
                      <a:r>
                        <a:rPr sz="800" spc="-55" dirty="0">
                          <a:latin typeface="Arial Narrow"/>
                          <a:cs typeface="Arial Narrow"/>
                        </a:rPr>
                        <a:t>prevention</a:t>
                      </a:r>
                      <a:r>
                        <a:rPr sz="800" spc="-35" dirty="0">
                          <a:latin typeface="Arial Narrow"/>
                          <a:cs typeface="Arial Narrow"/>
                        </a:rPr>
                        <a:t> </a:t>
                      </a:r>
                      <a:r>
                        <a:rPr sz="800" spc="-55" dirty="0">
                          <a:latin typeface="Arial Narrow"/>
                          <a:cs typeface="Arial Narrow"/>
                        </a:rPr>
                        <a:t>or</a:t>
                      </a:r>
                      <a:r>
                        <a:rPr sz="800" spc="-35" dirty="0">
                          <a:latin typeface="Arial Narrow"/>
                          <a:cs typeface="Arial Narrow"/>
                        </a:rPr>
                        <a:t> </a:t>
                      </a:r>
                      <a:r>
                        <a:rPr sz="800" spc="-60" dirty="0">
                          <a:latin typeface="Arial Narrow"/>
                          <a:cs typeface="Arial Narrow"/>
                        </a:rPr>
                        <a:t>provide</a:t>
                      </a:r>
                      <a:r>
                        <a:rPr sz="800" spc="-35" dirty="0">
                          <a:latin typeface="Arial Narrow"/>
                          <a:cs typeface="Arial Narrow"/>
                        </a:rPr>
                        <a:t> </a:t>
                      </a:r>
                      <a:r>
                        <a:rPr sz="800" spc="-75" dirty="0">
                          <a:latin typeface="Arial Narrow"/>
                          <a:cs typeface="Arial Narrow"/>
                        </a:rPr>
                        <a:t>case</a:t>
                      </a:r>
                      <a:r>
                        <a:rPr sz="800" spc="-35" dirty="0">
                          <a:latin typeface="Arial Narrow"/>
                          <a:cs typeface="Arial Narrow"/>
                        </a:rPr>
                        <a:t> </a:t>
                      </a:r>
                      <a:r>
                        <a:rPr sz="800" spc="-65" dirty="0">
                          <a:latin typeface="Arial Narrow"/>
                          <a:cs typeface="Arial Narrow"/>
                        </a:rPr>
                        <a:t>management.</a:t>
                      </a:r>
                      <a:r>
                        <a:rPr sz="800" spc="-35" dirty="0">
                          <a:latin typeface="Arial Narrow"/>
                          <a:cs typeface="Arial Narrow"/>
                        </a:rPr>
                        <a:t> </a:t>
                      </a:r>
                      <a:r>
                        <a:rPr sz="800" spc="-65" dirty="0">
                          <a:latin typeface="Arial Narrow"/>
                          <a:cs typeface="Arial Narrow"/>
                        </a:rPr>
                        <a:t>Licensing</a:t>
                      </a:r>
                      <a:r>
                        <a:rPr sz="800" spc="-35" dirty="0">
                          <a:latin typeface="Arial Narrow"/>
                          <a:cs typeface="Arial Narrow"/>
                        </a:rPr>
                        <a:t> </a:t>
                      </a:r>
                      <a:r>
                        <a:rPr sz="800" spc="-55" dirty="0">
                          <a:latin typeface="Arial Narrow"/>
                          <a:cs typeface="Arial Narrow"/>
                        </a:rPr>
                        <a:t>or</a:t>
                      </a:r>
                      <a:r>
                        <a:rPr sz="800" spc="-35" dirty="0">
                          <a:latin typeface="Arial Narrow"/>
                          <a:cs typeface="Arial Narrow"/>
                        </a:rPr>
                        <a:t> </a:t>
                      </a:r>
                      <a:r>
                        <a:rPr sz="800" spc="-45" dirty="0">
                          <a:latin typeface="Arial Narrow"/>
                          <a:cs typeface="Arial Narrow"/>
                        </a:rPr>
                        <a:t>registration</a:t>
                      </a:r>
                      <a:r>
                        <a:rPr sz="800" spc="-35" dirty="0">
                          <a:latin typeface="Arial Narrow"/>
                          <a:cs typeface="Arial Narrow"/>
                        </a:rPr>
                        <a:t> </a:t>
                      </a:r>
                      <a:r>
                        <a:rPr sz="800" spc="-50" dirty="0">
                          <a:latin typeface="Arial Narrow"/>
                          <a:cs typeface="Arial Narrow"/>
                        </a:rPr>
                        <a:t>required.</a:t>
                      </a:r>
                      <a:endParaRPr sz="800">
                        <a:latin typeface="Arial Narrow"/>
                        <a:cs typeface="Arial Narrow"/>
                      </a:endParaRPr>
                    </a:p>
                  </a:txBody>
                  <a:tcPr marL="0" marR="0" marT="54348" marB="0">
                    <a:lnT w="12700">
                      <a:solidFill>
                        <a:srgbClr val="FFFFFF"/>
                      </a:solidFill>
                      <a:prstDash val="solid"/>
                    </a:lnT>
                    <a:lnB w="12700">
                      <a:solidFill>
                        <a:srgbClr val="FFFFFF"/>
                      </a:solidFill>
                      <a:prstDash val="solid"/>
                    </a:lnB>
                    <a:solidFill>
                      <a:srgbClr val="E7D08E"/>
                    </a:solidFill>
                  </a:tcPr>
                </a:tc>
                <a:extLst>
                  <a:ext uri="{0D108BD9-81ED-4DB2-BD59-A6C34878D82A}">
                    <a16:rowId xmlns:a16="http://schemas.microsoft.com/office/drawing/2014/main" val="10012"/>
                  </a:ext>
                </a:extLst>
              </a:tr>
              <a:tr h="543485">
                <a:tc>
                  <a:txBody>
                    <a:bodyPr/>
                    <a:lstStyle/>
                    <a:p>
                      <a:pPr marL="50800" marR="116839">
                        <a:lnSpc>
                          <a:spcPts val="950"/>
                        </a:lnSpc>
                        <a:spcBef>
                          <a:spcPts val="550"/>
                        </a:spcBef>
                      </a:pPr>
                      <a:r>
                        <a:rPr sz="800" b="1" spc="-85" dirty="0">
                          <a:solidFill>
                            <a:srgbClr val="231F20"/>
                          </a:solidFill>
                          <a:latin typeface="Arial Narrow"/>
                          <a:cs typeface="Arial Narrow"/>
                        </a:rPr>
                        <a:t>Physical</a:t>
                      </a:r>
                      <a:r>
                        <a:rPr sz="800" b="1" spc="-30" dirty="0">
                          <a:solidFill>
                            <a:srgbClr val="231F20"/>
                          </a:solidFill>
                          <a:latin typeface="Arial Narrow"/>
                          <a:cs typeface="Arial Narrow"/>
                        </a:rPr>
                        <a:t> </a:t>
                      </a:r>
                      <a:r>
                        <a:rPr sz="800" b="1" spc="-80" dirty="0">
                          <a:solidFill>
                            <a:srgbClr val="231F20"/>
                          </a:solidFill>
                          <a:latin typeface="Arial Narrow"/>
                          <a:cs typeface="Arial Narrow"/>
                        </a:rPr>
                        <a:t>Therapist</a:t>
                      </a:r>
                      <a:r>
                        <a:rPr sz="800" b="1" spc="-30" dirty="0">
                          <a:solidFill>
                            <a:srgbClr val="231F20"/>
                          </a:solidFill>
                          <a:latin typeface="Arial Narrow"/>
                          <a:cs typeface="Arial Narrow"/>
                        </a:rPr>
                        <a:t> </a:t>
                      </a:r>
                      <a:r>
                        <a:rPr sz="800" b="1" spc="-70" dirty="0">
                          <a:solidFill>
                            <a:srgbClr val="231F20"/>
                          </a:solidFill>
                          <a:latin typeface="Arial Narrow"/>
                          <a:cs typeface="Arial Narrow"/>
                        </a:rPr>
                        <a:t>Assistant</a:t>
                      </a:r>
                      <a:r>
                        <a:rPr sz="800" b="1" spc="265" dirty="0">
                          <a:solidFill>
                            <a:srgbClr val="231F20"/>
                          </a:solidFill>
                          <a:latin typeface="Arial Narrow"/>
                          <a:cs typeface="Arial Narrow"/>
                        </a:rPr>
                        <a:t> </a:t>
                      </a:r>
                      <a:r>
                        <a:rPr sz="800" b="1" spc="-40" dirty="0">
                          <a:solidFill>
                            <a:srgbClr val="231F20"/>
                          </a:solidFill>
                          <a:latin typeface="Arial Narrow"/>
                          <a:cs typeface="Arial Narrow"/>
                        </a:rPr>
                        <a:t>(31-</a:t>
                      </a:r>
                      <a:r>
                        <a:rPr sz="800" b="1" spc="-35" dirty="0">
                          <a:solidFill>
                            <a:srgbClr val="231F20"/>
                          </a:solidFill>
                          <a:latin typeface="Arial Narrow"/>
                          <a:cs typeface="Arial Narrow"/>
                        </a:rPr>
                        <a:t>2021)</a:t>
                      </a:r>
                      <a:r>
                        <a:rPr sz="800" b="1" spc="40" dirty="0">
                          <a:solidFill>
                            <a:srgbClr val="231F20"/>
                          </a:solidFill>
                          <a:latin typeface="Arial Narrow"/>
                          <a:cs typeface="Arial Narrow"/>
                        </a:rPr>
                        <a:t> </a:t>
                      </a:r>
                      <a:r>
                        <a:rPr sz="800" i="1" spc="-400" dirty="0">
                          <a:latin typeface="Gill Sans MT"/>
                          <a:cs typeface="Gill Sans MT"/>
                        </a:rPr>
                        <a:t>—</a:t>
                      </a:r>
                      <a:r>
                        <a:rPr sz="800" i="1" dirty="0">
                          <a:latin typeface="Gill Sans MT"/>
                          <a:cs typeface="Gill Sans MT"/>
                        </a:rPr>
                        <a:t> </a:t>
                      </a:r>
                      <a:r>
                        <a:rPr sz="800" i="1" spc="-65" dirty="0">
                          <a:latin typeface="Gill Sans MT"/>
                          <a:cs typeface="Gill Sans MT"/>
                        </a:rPr>
                        <a:t>Certified</a:t>
                      </a:r>
                      <a:r>
                        <a:rPr sz="800" i="1" dirty="0">
                          <a:latin typeface="Gill Sans MT"/>
                          <a:cs typeface="Gill Sans MT"/>
                        </a:rPr>
                        <a:t> </a:t>
                      </a:r>
                      <a:r>
                        <a:rPr sz="800" i="1" spc="-50" dirty="0">
                          <a:latin typeface="Gill Sans MT"/>
                          <a:cs typeface="Gill Sans MT"/>
                        </a:rPr>
                        <a:t>Physical</a:t>
                      </a:r>
                      <a:r>
                        <a:rPr sz="800" i="1" spc="-60" dirty="0">
                          <a:latin typeface="Gill Sans MT"/>
                          <a:cs typeface="Gill Sans MT"/>
                        </a:rPr>
                        <a:t> </a:t>
                      </a:r>
                      <a:r>
                        <a:rPr sz="800" i="1" spc="-75" dirty="0">
                          <a:latin typeface="Gill Sans MT"/>
                          <a:cs typeface="Gill Sans MT"/>
                        </a:rPr>
                        <a:t>Therapist</a:t>
                      </a:r>
                      <a:r>
                        <a:rPr sz="800" i="1" spc="-60" dirty="0">
                          <a:latin typeface="Gill Sans MT"/>
                          <a:cs typeface="Gill Sans MT"/>
                        </a:rPr>
                        <a:t> </a:t>
                      </a:r>
                      <a:r>
                        <a:rPr sz="800" i="1" spc="-50" dirty="0">
                          <a:latin typeface="Gill Sans MT"/>
                          <a:cs typeface="Gill Sans MT"/>
                        </a:rPr>
                        <a:t>Assistant</a:t>
                      </a:r>
                      <a:r>
                        <a:rPr sz="800" i="1" dirty="0">
                          <a:latin typeface="Gill Sans MT"/>
                          <a:cs typeface="Gill Sans MT"/>
                        </a:rPr>
                        <a:t> </a:t>
                      </a:r>
                      <a:r>
                        <a:rPr sz="800" i="1" spc="-75" dirty="0">
                          <a:latin typeface="Gill Sans MT"/>
                          <a:cs typeface="Gill Sans MT"/>
                        </a:rPr>
                        <a:t>(CPTA),</a:t>
                      </a:r>
                      <a:r>
                        <a:rPr sz="800" i="1" spc="-60" dirty="0">
                          <a:latin typeface="Gill Sans MT"/>
                          <a:cs typeface="Gill Sans MT"/>
                        </a:rPr>
                        <a:t> </a:t>
                      </a:r>
                      <a:r>
                        <a:rPr sz="800" i="1" spc="-125" dirty="0">
                          <a:latin typeface="Gill Sans MT"/>
                          <a:cs typeface="Gill Sans MT"/>
                        </a:rPr>
                        <a:t>Home</a:t>
                      </a:r>
                      <a:r>
                        <a:rPr sz="800" i="1" spc="-5" dirty="0">
                          <a:latin typeface="Gill Sans MT"/>
                          <a:cs typeface="Gill Sans MT"/>
                        </a:rPr>
                        <a:t> </a:t>
                      </a:r>
                      <a:r>
                        <a:rPr sz="800" i="1" spc="-85" dirty="0">
                          <a:latin typeface="Gill Sans MT"/>
                          <a:cs typeface="Gill Sans MT"/>
                        </a:rPr>
                        <a:t>Care</a:t>
                      </a:r>
                      <a:r>
                        <a:rPr sz="800" i="1" dirty="0">
                          <a:latin typeface="Gill Sans MT"/>
                          <a:cs typeface="Gill Sans MT"/>
                        </a:rPr>
                        <a:t> </a:t>
                      </a:r>
                      <a:r>
                        <a:rPr sz="800" i="1" spc="-50" dirty="0">
                          <a:latin typeface="Gill Sans MT"/>
                          <a:cs typeface="Gill Sans MT"/>
                        </a:rPr>
                        <a:t>Physical</a:t>
                      </a:r>
                      <a:r>
                        <a:rPr sz="800" i="1" spc="-60" dirty="0">
                          <a:latin typeface="Gill Sans MT"/>
                          <a:cs typeface="Gill Sans MT"/>
                        </a:rPr>
                        <a:t> </a:t>
                      </a:r>
                      <a:r>
                        <a:rPr sz="800" i="1" spc="-95" dirty="0">
                          <a:latin typeface="Gill Sans MT"/>
                          <a:cs typeface="Gill Sans MT"/>
                        </a:rPr>
                        <a:t>Therapy</a:t>
                      </a:r>
                      <a:r>
                        <a:rPr sz="800" i="1" spc="-60" dirty="0">
                          <a:latin typeface="Gill Sans MT"/>
                          <a:cs typeface="Gill Sans MT"/>
                        </a:rPr>
                        <a:t> </a:t>
                      </a:r>
                      <a:r>
                        <a:rPr sz="800" i="1" spc="-45" dirty="0">
                          <a:latin typeface="Gill Sans MT"/>
                          <a:cs typeface="Gill Sans MT"/>
                        </a:rPr>
                        <a:t>Assistant,</a:t>
                      </a:r>
                      <a:r>
                        <a:rPr sz="800" i="1" spc="-60" dirty="0">
                          <a:latin typeface="Gill Sans MT"/>
                          <a:cs typeface="Gill Sans MT"/>
                        </a:rPr>
                        <a:t> </a:t>
                      </a:r>
                      <a:r>
                        <a:rPr sz="800" i="1" spc="-125" dirty="0">
                          <a:latin typeface="Gill Sans MT"/>
                          <a:cs typeface="Gill Sans MT"/>
                        </a:rPr>
                        <a:t>Home</a:t>
                      </a:r>
                      <a:r>
                        <a:rPr sz="800" i="1" dirty="0">
                          <a:latin typeface="Gill Sans MT"/>
                          <a:cs typeface="Gill Sans MT"/>
                        </a:rPr>
                        <a:t> </a:t>
                      </a:r>
                      <a:r>
                        <a:rPr sz="800" i="1" spc="-90" dirty="0">
                          <a:latin typeface="Gill Sans MT"/>
                          <a:cs typeface="Gill Sans MT"/>
                        </a:rPr>
                        <a:t>Health</a:t>
                      </a:r>
                      <a:r>
                        <a:rPr sz="800" i="1" dirty="0">
                          <a:latin typeface="Gill Sans MT"/>
                          <a:cs typeface="Gill Sans MT"/>
                        </a:rPr>
                        <a:t> </a:t>
                      </a:r>
                      <a:r>
                        <a:rPr sz="800" i="1" spc="-50" dirty="0">
                          <a:latin typeface="Gill Sans MT"/>
                          <a:cs typeface="Gill Sans MT"/>
                        </a:rPr>
                        <a:t>Physical</a:t>
                      </a:r>
                      <a:r>
                        <a:rPr sz="800" i="1" spc="-60" dirty="0">
                          <a:latin typeface="Gill Sans MT"/>
                          <a:cs typeface="Gill Sans MT"/>
                        </a:rPr>
                        <a:t> </a:t>
                      </a:r>
                      <a:r>
                        <a:rPr sz="800" i="1" spc="-75" dirty="0">
                          <a:latin typeface="Gill Sans MT"/>
                          <a:cs typeface="Gill Sans MT"/>
                        </a:rPr>
                        <a:t>Therapist</a:t>
                      </a:r>
                      <a:r>
                        <a:rPr sz="800" i="1" spc="-60" dirty="0">
                          <a:latin typeface="Gill Sans MT"/>
                          <a:cs typeface="Gill Sans MT"/>
                        </a:rPr>
                        <a:t> </a:t>
                      </a:r>
                      <a:r>
                        <a:rPr sz="800" i="1" spc="-45" dirty="0">
                          <a:latin typeface="Gill Sans MT"/>
                          <a:cs typeface="Gill Sans MT"/>
                        </a:rPr>
                        <a:t>Assistant,</a:t>
                      </a:r>
                      <a:r>
                        <a:rPr sz="800" i="1" spc="-60" dirty="0">
                          <a:latin typeface="Gill Sans MT"/>
                          <a:cs typeface="Gill Sans MT"/>
                        </a:rPr>
                        <a:t> Licensed</a:t>
                      </a:r>
                      <a:r>
                        <a:rPr sz="800" i="1" dirty="0">
                          <a:latin typeface="Gill Sans MT"/>
                          <a:cs typeface="Gill Sans MT"/>
                        </a:rPr>
                        <a:t> </a:t>
                      </a:r>
                      <a:r>
                        <a:rPr sz="800" i="1" spc="-50" dirty="0">
                          <a:latin typeface="Gill Sans MT"/>
                          <a:cs typeface="Gill Sans MT"/>
                        </a:rPr>
                        <a:t>Physical</a:t>
                      </a:r>
                      <a:r>
                        <a:rPr sz="800" i="1" spc="-60" dirty="0">
                          <a:latin typeface="Gill Sans MT"/>
                          <a:cs typeface="Gill Sans MT"/>
                        </a:rPr>
                        <a:t> </a:t>
                      </a:r>
                      <a:r>
                        <a:rPr sz="800" i="1" spc="-75" dirty="0">
                          <a:latin typeface="Gill Sans MT"/>
                          <a:cs typeface="Gill Sans MT"/>
                        </a:rPr>
                        <a:t>Therapist</a:t>
                      </a:r>
                      <a:r>
                        <a:rPr sz="800" i="1" spc="-60" dirty="0">
                          <a:latin typeface="Gill Sans MT"/>
                          <a:cs typeface="Gill Sans MT"/>
                        </a:rPr>
                        <a:t> </a:t>
                      </a:r>
                      <a:r>
                        <a:rPr sz="800" i="1" spc="-50" dirty="0">
                          <a:latin typeface="Gill Sans MT"/>
                          <a:cs typeface="Gill Sans MT"/>
                        </a:rPr>
                        <a:t>Assistant</a:t>
                      </a:r>
                      <a:r>
                        <a:rPr sz="800" i="1" dirty="0">
                          <a:latin typeface="Gill Sans MT"/>
                          <a:cs typeface="Gill Sans MT"/>
                        </a:rPr>
                        <a:t> </a:t>
                      </a:r>
                      <a:r>
                        <a:rPr sz="800" i="1" spc="-70" dirty="0">
                          <a:latin typeface="Gill Sans MT"/>
                          <a:cs typeface="Gill Sans MT"/>
                        </a:rPr>
                        <a:t>(LPTA),</a:t>
                      </a:r>
                      <a:r>
                        <a:rPr sz="800" i="1" spc="-60" dirty="0">
                          <a:latin typeface="Gill Sans MT"/>
                          <a:cs typeface="Gill Sans MT"/>
                        </a:rPr>
                        <a:t> Licensed</a:t>
                      </a:r>
                      <a:r>
                        <a:rPr sz="800" i="1" spc="-5" dirty="0">
                          <a:latin typeface="Gill Sans MT"/>
                          <a:cs typeface="Gill Sans MT"/>
                        </a:rPr>
                        <a:t> </a:t>
                      </a:r>
                      <a:r>
                        <a:rPr sz="800" i="1" spc="-50" dirty="0">
                          <a:latin typeface="Gill Sans MT"/>
                          <a:cs typeface="Gill Sans MT"/>
                        </a:rPr>
                        <a:t>Physical</a:t>
                      </a:r>
                      <a:r>
                        <a:rPr sz="800" i="1" spc="-60" dirty="0">
                          <a:latin typeface="Gill Sans MT"/>
                          <a:cs typeface="Gill Sans MT"/>
                        </a:rPr>
                        <a:t> </a:t>
                      </a:r>
                      <a:r>
                        <a:rPr sz="800" i="1" spc="-95" dirty="0">
                          <a:latin typeface="Gill Sans MT"/>
                          <a:cs typeface="Gill Sans MT"/>
                        </a:rPr>
                        <a:t>Therapy</a:t>
                      </a:r>
                      <a:r>
                        <a:rPr sz="800" i="1" spc="-60" dirty="0">
                          <a:latin typeface="Gill Sans MT"/>
                          <a:cs typeface="Gill Sans MT"/>
                        </a:rPr>
                        <a:t> </a:t>
                      </a:r>
                      <a:r>
                        <a:rPr sz="800" i="1" spc="-10" dirty="0">
                          <a:latin typeface="Gill Sans MT"/>
                          <a:cs typeface="Gill Sans MT"/>
                        </a:rPr>
                        <a:t>Assistant, </a:t>
                      </a:r>
                      <a:r>
                        <a:rPr sz="800" i="1" spc="-75" dirty="0">
                          <a:latin typeface="Gill Sans MT"/>
                          <a:cs typeface="Gill Sans MT"/>
                        </a:rPr>
                        <a:t>Outpatient</a:t>
                      </a:r>
                      <a:r>
                        <a:rPr sz="800" i="1" spc="-10" dirty="0">
                          <a:latin typeface="Gill Sans MT"/>
                          <a:cs typeface="Gill Sans MT"/>
                        </a:rPr>
                        <a:t> </a:t>
                      </a:r>
                      <a:r>
                        <a:rPr sz="800" i="1" spc="-50" dirty="0">
                          <a:latin typeface="Gill Sans MT"/>
                          <a:cs typeface="Gill Sans MT"/>
                        </a:rPr>
                        <a:t>Physical</a:t>
                      </a:r>
                      <a:r>
                        <a:rPr sz="800" i="1" spc="-65" dirty="0">
                          <a:latin typeface="Gill Sans MT"/>
                          <a:cs typeface="Gill Sans MT"/>
                        </a:rPr>
                        <a:t> </a:t>
                      </a:r>
                      <a:r>
                        <a:rPr sz="800" i="1" spc="-75" dirty="0">
                          <a:latin typeface="Gill Sans MT"/>
                          <a:cs typeface="Gill Sans MT"/>
                        </a:rPr>
                        <a:t>Therapist</a:t>
                      </a:r>
                      <a:r>
                        <a:rPr sz="800" i="1" spc="-60" dirty="0">
                          <a:latin typeface="Gill Sans MT"/>
                          <a:cs typeface="Gill Sans MT"/>
                        </a:rPr>
                        <a:t> </a:t>
                      </a:r>
                      <a:r>
                        <a:rPr sz="800" i="1" spc="-45" dirty="0">
                          <a:latin typeface="Gill Sans MT"/>
                          <a:cs typeface="Gill Sans MT"/>
                        </a:rPr>
                        <a:t>Assistant,</a:t>
                      </a:r>
                      <a:r>
                        <a:rPr sz="800" i="1" spc="-65" dirty="0">
                          <a:latin typeface="Gill Sans MT"/>
                          <a:cs typeface="Gill Sans MT"/>
                        </a:rPr>
                        <a:t> </a:t>
                      </a:r>
                      <a:r>
                        <a:rPr sz="800" i="1" spc="-60" dirty="0">
                          <a:latin typeface="Gill Sans MT"/>
                          <a:cs typeface="Gill Sans MT"/>
                        </a:rPr>
                        <a:t>Per</a:t>
                      </a:r>
                      <a:r>
                        <a:rPr sz="800" i="1" spc="-5" dirty="0">
                          <a:latin typeface="Gill Sans MT"/>
                          <a:cs typeface="Gill Sans MT"/>
                        </a:rPr>
                        <a:t> </a:t>
                      </a:r>
                      <a:r>
                        <a:rPr sz="800" i="1" spc="-105" dirty="0">
                          <a:latin typeface="Gill Sans MT"/>
                          <a:cs typeface="Gill Sans MT"/>
                        </a:rPr>
                        <a:t>Diem</a:t>
                      </a:r>
                      <a:r>
                        <a:rPr sz="800" i="1" spc="-10" dirty="0">
                          <a:latin typeface="Gill Sans MT"/>
                          <a:cs typeface="Gill Sans MT"/>
                        </a:rPr>
                        <a:t> </a:t>
                      </a:r>
                      <a:r>
                        <a:rPr sz="800" i="1" spc="-50" dirty="0">
                          <a:latin typeface="Gill Sans MT"/>
                          <a:cs typeface="Gill Sans MT"/>
                        </a:rPr>
                        <a:t>Physical</a:t>
                      </a:r>
                      <a:r>
                        <a:rPr sz="800" i="1" spc="-60" dirty="0">
                          <a:latin typeface="Gill Sans MT"/>
                          <a:cs typeface="Gill Sans MT"/>
                        </a:rPr>
                        <a:t> </a:t>
                      </a:r>
                      <a:r>
                        <a:rPr sz="800" i="1" spc="-75" dirty="0">
                          <a:latin typeface="Gill Sans MT"/>
                          <a:cs typeface="Gill Sans MT"/>
                        </a:rPr>
                        <a:t>Therapist</a:t>
                      </a:r>
                      <a:r>
                        <a:rPr sz="800" i="1" spc="-65" dirty="0">
                          <a:latin typeface="Gill Sans MT"/>
                          <a:cs typeface="Gill Sans MT"/>
                        </a:rPr>
                        <a:t> </a:t>
                      </a:r>
                      <a:r>
                        <a:rPr sz="800" i="1" spc="-50" dirty="0">
                          <a:latin typeface="Gill Sans MT"/>
                          <a:cs typeface="Gill Sans MT"/>
                        </a:rPr>
                        <a:t>Assistant</a:t>
                      </a:r>
                      <a:r>
                        <a:rPr sz="800" i="1" spc="-10" dirty="0">
                          <a:latin typeface="Gill Sans MT"/>
                          <a:cs typeface="Gill Sans MT"/>
                        </a:rPr>
                        <a:t> </a:t>
                      </a:r>
                      <a:r>
                        <a:rPr sz="800" i="1" spc="-55" dirty="0">
                          <a:latin typeface="Gill Sans MT"/>
                          <a:cs typeface="Gill Sans MT"/>
                        </a:rPr>
                        <a:t>(Per</a:t>
                      </a:r>
                      <a:r>
                        <a:rPr sz="800" i="1" spc="-5" dirty="0">
                          <a:latin typeface="Gill Sans MT"/>
                          <a:cs typeface="Gill Sans MT"/>
                        </a:rPr>
                        <a:t> </a:t>
                      </a:r>
                      <a:r>
                        <a:rPr sz="800" i="1" spc="-105" dirty="0">
                          <a:latin typeface="Gill Sans MT"/>
                          <a:cs typeface="Gill Sans MT"/>
                        </a:rPr>
                        <a:t>Diem</a:t>
                      </a:r>
                      <a:r>
                        <a:rPr sz="800" i="1" spc="-5" dirty="0">
                          <a:latin typeface="Gill Sans MT"/>
                          <a:cs typeface="Gill Sans MT"/>
                        </a:rPr>
                        <a:t> </a:t>
                      </a:r>
                      <a:r>
                        <a:rPr sz="800" i="1" spc="-80" dirty="0">
                          <a:latin typeface="Gill Sans MT"/>
                          <a:cs typeface="Gill Sans MT"/>
                        </a:rPr>
                        <a:t>PTA),</a:t>
                      </a:r>
                      <a:r>
                        <a:rPr sz="800" i="1" spc="-65" dirty="0">
                          <a:latin typeface="Gill Sans MT"/>
                          <a:cs typeface="Gill Sans MT"/>
                        </a:rPr>
                        <a:t> </a:t>
                      </a:r>
                      <a:r>
                        <a:rPr sz="800" i="1" spc="-50" dirty="0">
                          <a:latin typeface="Gill Sans MT"/>
                          <a:cs typeface="Gill Sans MT"/>
                        </a:rPr>
                        <a:t>Physical</a:t>
                      </a:r>
                      <a:r>
                        <a:rPr sz="800" i="1" spc="-65" dirty="0">
                          <a:latin typeface="Gill Sans MT"/>
                          <a:cs typeface="Gill Sans MT"/>
                        </a:rPr>
                        <a:t> </a:t>
                      </a:r>
                      <a:r>
                        <a:rPr sz="800" i="1" spc="-75" dirty="0">
                          <a:latin typeface="Gill Sans MT"/>
                          <a:cs typeface="Gill Sans MT"/>
                        </a:rPr>
                        <a:t>Therapist</a:t>
                      </a:r>
                      <a:r>
                        <a:rPr sz="800" i="1" spc="-60" dirty="0">
                          <a:latin typeface="Gill Sans MT"/>
                          <a:cs typeface="Gill Sans MT"/>
                        </a:rPr>
                        <a:t> </a:t>
                      </a:r>
                      <a:r>
                        <a:rPr sz="800" i="1" spc="-50" dirty="0">
                          <a:latin typeface="Gill Sans MT"/>
                          <a:cs typeface="Gill Sans MT"/>
                        </a:rPr>
                        <a:t>Assistant</a:t>
                      </a:r>
                      <a:r>
                        <a:rPr sz="800" i="1" spc="-10" dirty="0">
                          <a:latin typeface="Gill Sans MT"/>
                          <a:cs typeface="Gill Sans MT"/>
                        </a:rPr>
                        <a:t> </a:t>
                      </a:r>
                      <a:r>
                        <a:rPr sz="800" i="1" spc="-70" dirty="0">
                          <a:latin typeface="Gill Sans MT"/>
                          <a:cs typeface="Gill Sans MT"/>
                        </a:rPr>
                        <a:t>(PTA),</a:t>
                      </a:r>
                      <a:r>
                        <a:rPr sz="800" i="1" spc="-65" dirty="0">
                          <a:latin typeface="Gill Sans MT"/>
                          <a:cs typeface="Gill Sans MT"/>
                        </a:rPr>
                        <a:t> </a:t>
                      </a:r>
                      <a:r>
                        <a:rPr sz="800" i="1" spc="-50" dirty="0">
                          <a:latin typeface="Gill Sans MT"/>
                          <a:cs typeface="Gill Sans MT"/>
                        </a:rPr>
                        <a:t>Physical</a:t>
                      </a:r>
                      <a:r>
                        <a:rPr sz="800" i="1" spc="-60" dirty="0">
                          <a:latin typeface="Gill Sans MT"/>
                          <a:cs typeface="Gill Sans MT"/>
                        </a:rPr>
                        <a:t> </a:t>
                      </a:r>
                      <a:r>
                        <a:rPr sz="800" i="1" spc="-95" dirty="0">
                          <a:latin typeface="Gill Sans MT"/>
                          <a:cs typeface="Gill Sans MT"/>
                        </a:rPr>
                        <a:t>Therapy</a:t>
                      </a:r>
                      <a:r>
                        <a:rPr sz="800" i="1" spc="-65" dirty="0">
                          <a:latin typeface="Gill Sans MT"/>
                          <a:cs typeface="Gill Sans MT"/>
                        </a:rPr>
                        <a:t> </a:t>
                      </a:r>
                      <a:r>
                        <a:rPr sz="800" i="1" spc="-50" dirty="0">
                          <a:latin typeface="Gill Sans MT"/>
                          <a:cs typeface="Gill Sans MT"/>
                        </a:rPr>
                        <a:t>Assistant</a:t>
                      </a:r>
                      <a:r>
                        <a:rPr sz="800" i="1" spc="-5" dirty="0">
                          <a:latin typeface="Gill Sans MT"/>
                          <a:cs typeface="Gill Sans MT"/>
                        </a:rPr>
                        <a:t> </a:t>
                      </a:r>
                      <a:r>
                        <a:rPr sz="800" i="1" spc="-85" dirty="0">
                          <a:latin typeface="Gill Sans MT"/>
                          <a:cs typeface="Gill Sans MT"/>
                        </a:rPr>
                        <a:t>(PTA)</a:t>
                      </a:r>
                      <a:r>
                        <a:rPr sz="800" i="1" spc="-10" dirty="0">
                          <a:latin typeface="Gill Sans MT"/>
                          <a:cs typeface="Gill Sans MT"/>
                        </a:rPr>
                        <a:t> </a:t>
                      </a:r>
                      <a:r>
                        <a:rPr sz="800" i="1" spc="-400" dirty="0">
                          <a:latin typeface="Gill Sans MT"/>
                          <a:cs typeface="Gill Sans MT"/>
                        </a:rPr>
                        <a:t>—</a:t>
                      </a:r>
                      <a:r>
                        <a:rPr sz="800" i="1" spc="-30" dirty="0">
                          <a:latin typeface="Gill Sans MT"/>
                          <a:cs typeface="Gill Sans MT"/>
                        </a:rPr>
                        <a:t> </a:t>
                      </a:r>
                      <a:r>
                        <a:rPr sz="800" spc="-70" dirty="0">
                          <a:latin typeface="Arial Narrow"/>
                          <a:cs typeface="Arial Narrow"/>
                        </a:rPr>
                        <a:t>Assist</a:t>
                      </a:r>
                      <a:r>
                        <a:rPr sz="800" spc="10" dirty="0">
                          <a:latin typeface="Arial Narrow"/>
                          <a:cs typeface="Arial Narrow"/>
                        </a:rPr>
                        <a:t> </a:t>
                      </a:r>
                      <a:r>
                        <a:rPr sz="800" spc="-60" dirty="0">
                          <a:latin typeface="Arial Narrow"/>
                          <a:cs typeface="Arial Narrow"/>
                        </a:rPr>
                        <a:t>physical</a:t>
                      </a:r>
                      <a:r>
                        <a:rPr sz="800" spc="15" dirty="0">
                          <a:latin typeface="Arial Narrow"/>
                          <a:cs typeface="Arial Narrow"/>
                        </a:rPr>
                        <a:t> </a:t>
                      </a:r>
                      <a:r>
                        <a:rPr sz="800" spc="-50" dirty="0">
                          <a:latin typeface="Arial Narrow"/>
                          <a:cs typeface="Arial Narrow"/>
                        </a:rPr>
                        <a:t>therapists</a:t>
                      </a:r>
                      <a:r>
                        <a:rPr sz="800" spc="10" dirty="0">
                          <a:latin typeface="Arial Narrow"/>
                          <a:cs typeface="Arial Narrow"/>
                        </a:rPr>
                        <a:t> </a:t>
                      </a:r>
                      <a:r>
                        <a:rPr sz="800" spc="-40" dirty="0">
                          <a:latin typeface="Arial Narrow"/>
                          <a:cs typeface="Arial Narrow"/>
                        </a:rPr>
                        <a:t>in</a:t>
                      </a:r>
                      <a:r>
                        <a:rPr sz="800" spc="10" dirty="0">
                          <a:latin typeface="Arial Narrow"/>
                          <a:cs typeface="Arial Narrow"/>
                        </a:rPr>
                        <a:t> </a:t>
                      </a:r>
                      <a:r>
                        <a:rPr sz="800" spc="-60" dirty="0">
                          <a:latin typeface="Arial Narrow"/>
                          <a:cs typeface="Arial Narrow"/>
                        </a:rPr>
                        <a:t>providing</a:t>
                      </a:r>
                      <a:r>
                        <a:rPr sz="800" spc="15" dirty="0">
                          <a:latin typeface="Arial Narrow"/>
                          <a:cs typeface="Arial Narrow"/>
                        </a:rPr>
                        <a:t> </a:t>
                      </a:r>
                      <a:r>
                        <a:rPr sz="800" spc="-60" dirty="0">
                          <a:latin typeface="Arial Narrow"/>
                          <a:cs typeface="Arial Narrow"/>
                        </a:rPr>
                        <a:t>physical</a:t>
                      </a:r>
                      <a:r>
                        <a:rPr sz="800" spc="10" dirty="0">
                          <a:latin typeface="Arial Narrow"/>
                          <a:cs typeface="Arial Narrow"/>
                        </a:rPr>
                        <a:t> </a:t>
                      </a:r>
                      <a:r>
                        <a:rPr sz="800" spc="-65" dirty="0">
                          <a:latin typeface="Arial Narrow"/>
                          <a:cs typeface="Arial Narrow"/>
                        </a:rPr>
                        <a:t>therapy</a:t>
                      </a:r>
                      <a:r>
                        <a:rPr sz="800" spc="10" dirty="0">
                          <a:latin typeface="Arial Narrow"/>
                          <a:cs typeface="Arial Narrow"/>
                        </a:rPr>
                        <a:t> </a:t>
                      </a:r>
                      <a:r>
                        <a:rPr sz="800" spc="-55" dirty="0">
                          <a:latin typeface="Arial Narrow"/>
                          <a:cs typeface="Arial Narrow"/>
                        </a:rPr>
                        <a:t>treatments</a:t>
                      </a:r>
                      <a:r>
                        <a:rPr sz="800" spc="15" dirty="0">
                          <a:latin typeface="Arial Narrow"/>
                          <a:cs typeface="Arial Narrow"/>
                        </a:rPr>
                        <a:t> </a:t>
                      </a:r>
                      <a:r>
                        <a:rPr sz="800" spc="-65" dirty="0">
                          <a:latin typeface="Arial Narrow"/>
                          <a:cs typeface="Arial Narrow"/>
                        </a:rPr>
                        <a:t>and</a:t>
                      </a:r>
                      <a:r>
                        <a:rPr sz="800" spc="10" dirty="0">
                          <a:latin typeface="Arial Narrow"/>
                          <a:cs typeface="Arial Narrow"/>
                        </a:rPr>
                        <a:t> </a:t>
                      </a:r>
                      <a:r>
                        <a:rPr sz="800" spc="-65" dirty="0">
                          <a:latin typeface="Arial Narrow"/>
                          <a:cs typeface="Arial Narrow"/>
                        </a:rPr>
                        <a:t>procedures.</a:t>
                      </a:r>
                      <a:r>
                        <a:rPr sz="800" spc="10" dirty="0">
                          <a:latin typeface="Arial Narrow"/>
                          <a:cs typeface="Arial Narrow"/>
                        </a:rPr>
                        <a:t> </a:t>
                      </a:r>
                      <a:r>
                        <a:rPr sz="800" spc="-85" dirty="0">
                          <a:latin typeface="Arial Narrow"/>
                          <a:cs typeface="Arial Narrow"/>
                        </a:rPr>
                        <a:t>May,</a:t>
                      </a:r>
                      <a:r>
                        <a:rPr sz="800" spc="15" dirty="0">
                          <a:latin typeface="Arial Narrow"/>
                          <a:cs typeface="Arial Narrow"/>
                        </a:rPr>
                        <a:t> </a:t>
                      </a:r>
                      <a:r>
                        <a:rPr sz="800" spc="-25" dirty="0">
                          <a:latin typeface="Arial Narrow"/>
                          <a:cs typeface="Arial Narrow"/>
                        </a:rPr>
                        <a:t>in</a:t>
                      </a:r>
                      <a:r>
                        <a:rPr sz="800" spc="500" dirty="0">
                          <a:latin typeface="Arial Narrow"/>
                          <a:cs typeface="Arial Narrow"/>
                        </a:rPr>
                        <a:t> </a:t>
                      </a:r>
                      <a:r>
                        <a:rPr sz="800" spc="-70" dirty="0">
                          <a:latin typeface="Arial Narrow"/>
                          <a:cs typeface="Arial Narrow"/>
                        </a:rPr>
                        <a:t>accordance</a:t>
                      </a:r>
                      <a:r>
                        <a:rPr sz="800" spc="-5" dirty="0">
                          <a:latin typeface="Arial Narrow"/>
                          <a:cs typeface="Arial Narrow"/>
                        </a:rPr>
                        <a:t> </a:t>
                      </a:r>
                      <a:r>
                        <a:rPr sz="800" spc="-50" dirty="0">
                          <a:latin typeface="Arial Narrow"/>
                          <a:cs typeface="Arial Narrow"/>
                        </a:rPr>
                        <a:t>with</a:t>
                      </a:r>
                      <a:r>
                        <a:rPr sz="800" spc="-5" dirty="0">
                          <a:latin typeface="Arial Narrow"/>
                          <a:cs typeface="Arial Narrow"/>
                        </a:rPr>
                        <a:t> </a:t>
                      </a:r>
                      <a:r>
                        <a:rPr sz="800" spc="-45" dirty="0">
                          <a:latin typeface="Arial Narrow"/>
                          <a:cs typeface="Arial Narrow"/>
                        </a:rPr>
                        <a:t>state</a:t>
                      </a:r>
                      <a:r>
                        <a:rPr sz="800" dirty="0">
                          <a:latin typeface="Arial Narrow"/>
                          <a:cs typeface="Arial Narrow"/>
                        </a:rPr>
                        <a:t> </a:t>
                      </a:r>
                      <a:r>
                        <a:rPr sz="800" spc="-65" dirty="0">
                          <a:latin typeface="Arial Narrow"/>
                          <a:cs typeface="Arial Narrow"/>
                        </a:rPr>
                        <a:t>laws,</a:t>
                      </a:r>
                      <a:r>
                        <a:rPr sz="800" spc="-5" dirty="0">
                          <a:latin typeface="Arial Narrow"/>
                          <a:cs typeface="Arial Narrow"/>
                        </a:rPr>
                        <a:t> </a:t>
                      </a:r>
                      <a:r>
                        <a:rPr sz="800" spc="-55" dirty="0">
                          <a:latin typeface="Arial Narrow"/>
                          <a:cs typeface="Arial Narrow"/>
                        </a:rPr>
                        <a:t>assist</a:t>
                      </a:r>
                      <a:r>
                        <a:rPr sz="800" dirty="0">
                          <a:latin typeface="Arial Narrow"/>
                          <a:cs typeface="Arial Narrow"/>
                        </a:rPr>
                        <a:t> </a:t>
                      </a:r>
                      <a:r>
                        <a:rPr sz="800" spc="-40" dirty="0">
                          <a:latin typeface="Arial Narrow"/>
                          <a:cs typeface="Arial Narrow"/>
                        </a:rPr>
                        <a:t>in</a:t>
                      </a:r>
                      <a:r>
                        <a:rPr sz="800" spc="-5" dirty="0">
                          <a:latin typeface="Arial Narrow"/>
                          <a:cs typeface="Arial Narrow"/>
                        </a:rPr>
                        <a:t> </a:t>
                      </a:r>
                      <a:r>
                        <a:rPr sz="800" spc="-50" dirty="0">
                          <a:latin typeface="Arial Narrow"/>
                          <a:cs typeface="Arial Narrow"/>
                        </a:rPr>
                        <a:t>the</a:t>
                      </a:r>
                      <a:r>
                        <a:rPr sz="800" dirty="0">
                          <a:latin typeface="Arial Narrow"/>
                          <a:cs typeface="Arial Narrow"/>
                        </a:rPr>
                        <a:t> </a:t>
                      </a:r>
                      <a:r>
                        <a:rPr sz="800" spc="-65" dirty="0">
                          <a:latin typeface="Arial Narrow"/>
                          <a:cs typeface="Arial Narrow"/>
                        </a:rPr>
                        <a:t>development</a:t>
                      </a:r>
                      <a:r>
                        <a:rPr sz="800" spc="-5" dirty="0">
                          <a:latin typeface="Arial Narrow"/>
                          <a:cs typeface="Arial Narrow"/>
                        </a:rPr>
                        <a:t> </a:t>
                      </a:r>
                      <a:r>
                        <a:rPr sz="800" spc="-50" dirty="0">
                          <a:latin typeface="Arial Narrow"/>
                          <a:cs typeface="Arial Narrow"/>
                        </a:rPr>
                        <a:t>of</a:t>
                      </a:r>
                      <a:r>
                        <a:rPr sz="800" dirty="0">
                          <a:latin typeface="Arial Narrow"/>
                          <a:cs typeface="Arial Narrow"/>
                        </a:rPr>
                        <a:t> </a:t>
                      </a:r>
                      <a:r>
                        <a:rPr sz="800" spc="-50" dirty="0">
                          <a:latin typeface="Arial Narrow"/>
                          <a:cs typeface="Arial Narrow"/>
                        </a:rPr>
                        <a:t>treatment</a:t>
                      </a:r>
                      <a:r>
                        <a:rPr sz="800" spc="-5" dirty="0">
                          <a:latin typeface="Arial Narrow"/>
                          <a:cs typeface="Arial Narrow"/>
                        </a:rPr>
                        <a:t> </a:t>
                      </a:r>
                      <a:r>
                        <a:rPr sz="800" spc="-55" dirty="0">
                          <a:latin typeface="Arial Narrow"/>
                          <a:cs typeface="Arial Narrow"/>
                        </a:rPr>
                        <a:t>plans,</a:t>
                      </a:r>
                      <a:r>
                        <a:rPr sz="800" dirty="0">
                          <a:latin typeface="Arial Narrow"/>
                          <a:cs typeface="Arial Narrow"/>
                        </a:rPr>
                        <a:t> </a:t>
                      </a:r>
                      <a:r>
                        <a:rPr sz="800" spc="-60" dirty="0">
                          <a:latin typeface="Arial Narrow"/>
                          <a:cs typeface="Arial Narrow"/>
                        </a:rPr>
                        <a:t>carry</a:t>
                      </a:r>
                      <a:r>
                        <a:rPr sz="800" spc="-5" dirty="0">
                          <a:latin typeface="Arial Narrow"/>
                          <a:cs typeface="Arial Narrow"/>
                        </a:rPr>
                        <a:t> </a:t>
                      </a:r>
                      <a:r>
                        <a:rPr sz="800" spc="-45" dirty="0">
                          <a:latin typeface="Arial Narrow"/>
                          <a:cs typeface="Arial Narrow"/>
                        </a:rPr>
                        <a:t>out</a:t>
                      </a:r>
                      <a:r>
                        <a:rPr sz="800" dirty="0">
                          <a:latin typeface="Arial Narrow"/>
                          <a:cs typeface="Arial Narrow"/>
                        </a:rPr>
                        <a:t> </a:t>
                      </a:r>
                      <a:r>
                        <a:rPr sz="800" spc="-50" dirty="0">
                          <a:latin typeface="Arial Narrow"/>
                          <a:cs typeface="Arial Narrow"/>
                        </a:rPr>
                        <a:t>routine</a:t>
                      </a:r>
                      <a:r>
                        <a:rPr sz="800" spc="-5" dirty="0">
                          <a:latin typeface="Arial Narrow"/>
                          <a:cs typeface="Arial Narrow"/>
                        </a:rPr>
                        <a:t> </a:t>
                      </a:r>
                      <a:r>
                        <a:rPr sz="800" spc="-50" dirty="0">
                          <a:latin typeface="Arial Narrow"/>
                          <a:cs typeface="Arial Narrow"/>
                        </a:rPr>
                        <a:t>functions,</a:t>
                      </a:r>
                      <a:r>
                        <a:rPr sz="800" dirty="0">
                          <a:latin typeface="Arial Narrow"/>
                          <a:cs typeface="Arial Narrow"/>
                        </a:rPr>
                        <a:t> </a:t>
                      </a:r>
                      <a:r>
                        <a:rPr sz="800" spc="-65" dirty="0">
                          <a:latin typeface="Arial Narrow"/>
                          <a:cs typeface="Arial Narrow"/>
                        </a:rPr>
                        <a:t>document</a:t>
                      </a:r>
                      <a:r>
                        <a:rPr sz="800" spc="-5" dirty="0">
                          <a:latin typeface="Arial Narrow"/>
                          <a:cs typeface="Arial Narrow"/>
                        </a:rPr>
                        <a:t> </a:t>
                      </a:r>
                      <a:r>
                        <a:rPr sz="800" spc="-45" dirty="0">
                          <a:latin typeface="Arial Narrow"/>
                          <a:cs typeface="Arial Narrow"/>
                        </a:rPr>
                        <a:t>the</a:t>
                      </a:r>
                      <a:r>
                        <a:rPr sz="800" dirty="0">
                          <a:latin typeface="Arial Narrow"/>
                          <a:cs typeface="Arial Narrow"/>
                        </a:rPr>
                        <a:t> </a:t>
                      </a:r>
                      <a:r>
                        <a:rPr sz="800" spc="-75" dirty="0">
                          <a:latin typeface="Arial Narrow"/>
                          <a:cs typeface="Arial Narrow"/>
                        </a:rPr>
                        <a:t>progress</a:t>
                      </a:r>
                      <a:r>
                        <a:rPr sz="800" spc="-5" dirty="0">
                          <a:latin typeface="Arial Narrow"/>
                          <a:cs typeface="Arial Narrow"/>
                        </a:rPr>
                        <a:t> </a:t>
                      </a:r>
                      <a:r>
                        <a:rPr sz="800" spc="-50" dirty="0">
                          <a:latin typeface="Arial Narrow"/>
                          <a:cs typeface="Arial Narrow"/>
                        </a:rPr>
                        <a:t>of</a:t>
                      </a:r>
                      <a:r>
                        <a:rPr sz="800" dirty="0">
                          <a:latin typeface="Arial Narrow"/>
                          <a:cs typeface="Arial Narrow"/>
                        </a:rPr>
                        <a:t> </a:t>
                      </a:r>
                      <a:r>
                        <a:rPr sz="800" spc="-50" dirty="0">
                          <a:latin typeface="Arial Narrow"/>
                          <a:cs typeface="Arial Narrow"/>
                        </a:rPr>
                        <a:t>treatment,</a:t>
                      </a:r>
                      <a:r>
                        <a:rPr sz="800" spc="-5" dirty="0">
                          <a:latin typeface="Arial Narrow"/>
                          <a:cs typeface="Arial Narrow"/>
                        </a:rPr>
                        <a:t> </a:t>
                      </a:r>
                      <a:r>
                        <a:rPr sz="800" spc="-65" dirty="0">
                          <a:latin typeface="Arial Narrow"/>
                          <a:cs typeface="Arial Narrow"/>
                        </a:rPr>
                        <a:t>and</a:t>
                      </a:r>
                      <a:r>
                        <a:rPr sz="800" dirty="0">
                          <a:latin typeface="Arial Narrow"/>
                          <a:cs typeface="Arial Narrow"/>
                        </a:rPr>
                        <a:t> </a:t>
                      </a:r>
                      <a:r>
                        <a:rPr sz="800" spc="-55" dirty="0">
                          <a:latin typeface="Arial Narrow"/>
                          <a:cs typeface="Arial Narrow"/>
                        </a:rPr>
                        <a:t>modify</a:t>
                      </a:r>
                      <a:r>
                        <a:rPr sz="800" spc="-5" dirty="0">
                          <a:latin typeface="Arial Narrow"/>
                          <a:cs typeface="Arial Narrow"/>
                        </a:rPr>
                        <a:t> </a:t>
                      </a:r>
                      <a:r>
                        <a:rPr sz="800" spc="-50" dirty="0">
                          <a:latin typeface="Arial Narrow"/>
                          <a:cs typeface="Arial Narrow"/>
                        </a:rPr>
                        <a:t>specific</a:t>
                      </a:r>
                      <a:r>
                        <a:rPr sz="800" spc="-5" dirty="0">
                          <a:latin typeface="Arial Narrow"/>
                          <a:cs typeface="Arial Narrow"/>
                        </a:rPr>
                        <a:t> </a:t>
                      </a:r>
                      <a:r>
                        <a:rPr sz="800" spc="-55" dirty="0">
                          <a:latin typeface="Arial Narrow"/>
                          <a:cs typeface="Arial Narrow"/>
                        </a:rPr>
                        <a:t>treatments</a:t>
                      </a:r>
                      <a:r>
                        <a:rPr sz="800" dirty="0">
                          <a:latin typeface="Arial Narrow"/>
                          <a:cs typeface="Arial Narrow"/>
                        </a:rPr>
                        <a:t> </a:t>
                      </a:r>
                      <a:r>
                        <a:rPr sz="800" spc="-40" dirty="0">
                          <a:latin typeface="Arial Narrow"/>
                          <a:cs typeface="Arial Narrow"/>
                        </a:rPr>
                        <a:t>in</a:t>
                      </a:r>
                      <a:r>
                        <a:rPr sz="800" spc="-5" dirty="0">
                          <a:latin typeface="Arial Narrow"/>
                          <a:cs typeface="Arial Narrow"/>
                        </a:rPr>
                        <a:t> </a:t>
                      </a:r>
                      <a:r>
                        <a:rPr sz="800" spc="-70" dirty="0">
                          <a:latin typeface="Arial Narrow"/>
                          <a:cs typeface="Arial Narrow"/>
                        </a:rPr>
                        <a:t>accordance</a:t>
                      </a:r>
                      <a:r>
                        <a:rPr sz="800" dirty="0">
                          <a:latin typeface="Arial Narrow"/>
                          <a:cs typeface="Arial Narrow"/>
                        </a:rPr>
                        <a:t> </a:t>
                      </a:r>
                      <a:r>
                        <a:rPr sz="800" spc="-50" dirty="0">
                          <a:latin typeface="Arial Narrow"/>
                          <a:cs typeface="Arial Narrow"/>
                        </a:rPr>
                        <a:t>with</a:t>
                      </a:r>
                      <a:r>
                        <a:rPr sz="800" spc="-5" dirty="0">
                          <a:latin typeface="Arial Narrow"/>
                          <a:cs typeface="Arial Narrow"/>
                        </a:rPr>
                        <a:t> </a:t>
                      </a:r>
                      <a:r>
                        <a:rPr sz="800" spc="-40" dirty="0">
                          <a:latin typeface="Arial Narrow"/>
                          <a:cs typeface="Arial Narrow"/>
                        </a:rPr>
                        <a:t>patient</a:t>
                      </a:r>
                      <a:r>
                        <a:rPr sz="800" dirty="0">
                          <a:latin typeface="Arial Narrow"/>
                          <a:cs typeface="Arial Narrow"/>
                        </a:rPr>
                        <a:t> </a:t>
                      </a:r>
                      <a:r>
                        <a:rPr sz="800" spc="-55" dirty="0">
                          <a:latin typeface="Arial Narrow"/>
                          <a:cs typeface="Arial Narrow"/>
                        </a:rPr>
                        <a:t>status</a:t>
                      </a:r>
                      <a:r>
                        <a:rPr sz="800" spc="-5" dirty="0">
                          <a:latin typeface="Arial Narrow"/>
                          <a:cs typeface="Arial Narrow"/>
                        </a:rPr>
                        <a:t> </a:t>
                      </a:r>
                      <a:r>
                        <a:rPr sz="800" spc="-65" dirty="0">
                          <a:latin typeface="Arial Narrow"/>
                          <a:cs typeface="Arial Narrow"/>
                        </a:rPr>
                        <a:t>and</a:t>
                      </a:r>
                      <a:r>
                        <a:rPr sz="800" dirty="0">
                          <a:latin typeface="Arial Narrow"/>
                          <a:cs typeface="Arial Narrow"/>
                        </a:rPr>
                        <a:t> </a:t>
                      </a:r>
                      <a:r>
                        <a:rPr sz="800" spc="-45" dirty="0">
                          <a:latin typeface="Arial Narrow"/>
                          <a:cs typeface="Arial Narrow"/>
                        </a:rPr>
                        <a:t>within</a:t>
                      </a:r>
                      <a:r>
                        <a:rPr sz="800" spc="-5" dirty="0">
                          <a:latin typeface="Arial Narrow"/>
                          <a:cs typeface="Arial Narrow"/>
                        </a:rPr>
                        <a:t> </a:t>
                      </a:r>
                      <a:r>
                        <a:rPr sz="800" spc="-45" dirty="0">
                          <a:latin typeface="Arial Narrow"/>
                          <a:cs typeface="Arial Narrow"/>
                        </a:rPr>
                        <a:t>the</a:t>
                      </a:r>
                      <a:r>
                        <a:rPr sz="800" dirty="0">
                          <a:latin typeface="Arial Narrow"/>
                          <a:cs typeface="Arial Narrow"/>
                        </a:rPr>
                        <a:t> </a:t>
                      </a:r>
                      <a:r>
                        <a:rPr sz="800" spc="-75" dirty="0">
                          <a:latin typeface="Arial Narrow"/>
                          <a:cs typeface="Arial Narrow"/>
                        </a:rPr>
                        <a:t>scope</a:t>
                      </a:r>
                      <a:r>
                        <a:rPr sz="800" spc="-5" dirty="0">
                          <a:latin typeface="Arial Narrow"/>
                          <a:cs typeface="Arial Narrow"/>
                        </a:rPr>
                        <a:t> </a:t>
                      </a:r>
                      <a:r>
                        <a:rPr sz="800" spc="-50" dirty="0">
                          <a:latin typeface="Arial Narrow"/>
                          <a:cs typeface="Arial Narrow"/>
                        </a:rPr>
                        <a:t>of</a:t>
                      </a:r>
                      <a:r>
                        <a:rPr sz="800" dirty="0">
                          <a:latin typeface="Arial Narrow"/>
                          <a:cs typeface="Arial Narrow"/>
                        </a:rPr>
                        <a:t> </a:t>
                      </a:r>
                      <a:r>
                        <a:rPr sz="800" spc="-50" dirty="0">
                          <a:latin typeface="Arial Narrow"/>
                          <a:cs typeface="Arial Narrow"/>
                        </a:rPr>
                        <a:t>treatment</a:t>
                      </a:r>
                      <a:r>
                        <a:rPr sz="800" spc="-5" dirty="0">
                          <a:latin typeface="Arial Narrow"/>
                          <a:cs typeface="Arial Narrow"/>
                        </a:rPr>
                        <a:t> </a:t>
                      </a:r>
                      <a:r>
                        <a:rPr sz="800" spc="-60" dirty="0">
                          <a:latin typeface="Arial Narrow"/>
                          <a:cs typeface="Arial Narrow"/>
                        </a:rPr>
                        <a:t>plans</a:t>
                      </a:r>
                      <a:r>
                        <a:rPr sz="800" dirty="0">
                          <a:latin typeface="Arial Narrow"/>
                          <a:cs typeface="Arial Narrow"/>
                        </a:rPr>
                        <a:t> </a:t>
                      </a:r>
                      <a:r>
                        <a:rPr sz="800" spc="-10" dirty="0">
                          <a:latin typeface="Arial Narrow"/>
                          <a:cs typeface="Arial Narrow"/>
                        </a:rPr>
                        <a:t>established</a:t>
                      </a:r>
                      <a:r>
                        <a:rPr sz="800" spc="500" dirty="0">
                          <a:latin typeface="Arial Narrow"/>
                          <a:cs typeface="Arial Narrow"/>
                        </a:rPr>
                        <a:t> </a:t>
                      </a:r>
                      <a:r>
                        <a:rPr sz="800" spc="-95" dirty="0">
                          <a:latin typeface="Arial Narrow"/>
                          <a:cs typeface="Arial Narrow"/>
                        </a:rPr>
                        <a:t>by</a:t>
                      </a:r>
                      <a:r>
                        <a:rPr sz="800" dirty="0">
                          <a:latin typeface="Arial Narrow"/>
                          <a:cs typeface="Arial Narrow"/>
                        </a:rPr>
                        <a:t> </a:t>
                      </a:r>
                      <a:r>
                        <a:rPr sz="800" spc="-70" dirty="0">
                          <a:latin typeface="Arial Narrow"/>
                          <a:cs typeface="Arial Narrow"/>
                        </a:rPr>
                        <a:t>a</a:t>
                      </a:r>
                      <a:r>
                        <a:rPr sz="800" spc="5" dirty="0">
                          <a:latin typeface="Arial Narrow"/>
                          <a:cs typeface="Arial Narrow"/>
                        </a:rPr>
                        <a:t> </a:t>
                      </a:r>
                      <a:r>
                        <a:rPr sz="800" spc="-60" dirty="0">
                          <a:latin typeface="Arial Narrow"/>
                          <a:cs typeface="Arial Narrow"/>
                        </a:rPr>
                        <a:t>physical</a:t>
                      </a:r>
                      <a:r>
                        <a:rPr sz="800" dirty="0">
                          <a:latin typeface="Arial Narrow"/>
                          <a:cs typeface="Arial Narrow"/>
                        </a:rPr>
                        <a:t> </a:t>
                      </a:r>
                      <a:r>
                        <a:rPr sz="800" spc="-45" dirty="0">
                          <a:latin typeface="Arial Narrow"/>
                          <a:cs typeface="Arial Narrow"/>
                        </a:rPr>
                        <a:t>therapist.</a:t>
                      </a:r>
                      <a:r>
                        <a:rPr sz="800" spc="5" dirty="0">
                          <a:latin typeface="Arial Narrow"/>
                          <a:cs typeface="Arial Narrow"/>
                        </a:rPr>
                        <a:t> </a:t>
                      </a:r>
                      <a:r>
                        <a:rPr sz="800" spc="-75" dirty="0">
                          <a:latin typeface="Arial Narrow"/>
                          <a:cs typeface="Arial Narrow"/>
                        </a:rPr>
                        <a:t>Generally</a:t>
                      </a:r>
                      <a:r>
                        <a:rPr sz="800" dirty="0">
                          <a:latin typeface="Arial Narrow"/>
                          <a:cs typeface="Arial Narrow"/>
                        </a:rPr>
                        <a:t> </a:t>
                      </a:r>
                      <a:r>
                        <a:rPr sz="800" spc="-60" dirty="0">
                          <a:latin typeface="Arial Narrow"/>
                          <a:cs typeface="Arial Narrow"/>
                        </a:rPr>
                        <a:t>requires</a:t>
                      </a:r>
                      <a:r>
                        <a:rPr sz="800" spc="5" dirty="0">
                          <a:latin typeface="Arial Narrow"/>
                          <a:cs typeface="Arial Narrow"/>
                        </a:rPr>
                        <a:t> </a:t>
                      </a:r>
                      <a:r>
                        <a:rPr sz="800" spc="-50" dirty="0">
                          <a:latin typeface="Arial Narrow"/>
                          <a:cs typeface="Arial Narrow"/>
                        </a:rPr>
                        <a:t>formal</a:t>
                      </a:r>
                      <a:r>
                        <a:rPr sz="800" dirty="0">
                          <a:latin typeface="Arial Narrow"/>
                          <a:cs typeface="Arial Narrow"/>
                        </a:rPr>
                        <a:t> </a:t>
                      </a:r>
                      <a:r>
                        <a:rPr sz="800" spc="-10" dirty="0">
                          <a:latin typeface="Arial Narrow"/>
                          <a:cs typeface="Arial Narrow"/>
                        </a:rPr>
                        <a:t>training.</a:t>
                      </a:r>
                      <a:endParaRPr sz="800">
                        <a:latin typeface="Arial Narrow"/>
                        <a:cs typeface="Arial Narrow"/>
                      </a:endParaRPr>
                    </a:p>
                  </a:txBody>
                  <a:tcPr marL="0" marR="0" marT="61632" marB="0">
                    <a:lnT w="12700">
                      <a:solidFill>
                        <a:srgbClr val="FFFFFF"/>
                      </a:solidFill>
                      <a:prstDash val="solid"/>
                    </a:lnT>
                    <a:lnB w="12700">
                      <a:solidFill>
                        <a:srgbClr val="FFFFFF"/>
                      </a:solidFill>
                      <a:prstDash val="solid"/>
                    </a:lnB>
                    <a:solidFill>
                      <a:srgbClr val="E7D08E"/>
                    </a:solidFill>
                  </a:tcPr>
                </a:tc>
                <a:extLst>
                  <a:ext uri="{0D108BD9-81ED-4DB2-BD59-A6C34878D82A}">
                    <a16:rowId xmlns:a16="http://schemas.microsoft.com/office/drawing/2014/main" val="10013"/>
                  </a:ext>
                </a:extLst>
              </a:tr>
              <a:tr h="428625">
                <a:tc>
                  <a:txBody>
                    <a:bodyPr/>
                    <a:lstStyle/>
                    <a:p>
                      <a:pPr marL="50800" marR="209550">
                        <a:lnSpc>
                          <a:spcPts val="950"/>
                        </a:lnSpc>
                        <a:spcBef>
                          <a:spcPts val="509"/>
                        </a:spcBef>
                      </a:pPr>
                      <a:r>
                        <a:rPr sz="800" b="1" spc="-80" dirty="0">
                          <a:solidFill>
                            <a:srgbClr val="231F20"/>
                          </a:solidFill>
                          <a:latin typeface="Arial Narrow"/>
                          <a:cs typeface="Arial Narrow"/>
                        </a:rPr>
                        <a:t>Registered</a:t>
                      </a:r>
                      <a:r>
                        <a:rPr sz="800" b="1" spc="30" dirty="0">
                          <a:solidFill>
                            <a:srgbClr val="231F20"/>
                          </a:solidFill>
                          <a:latin typeface="Arial Narrow"/>
                          <a:cs typeface="Arial Narrow"/>
                        </a:rPr>
                        <a:t> </a:t>
                      </a:r>
                      <a:r>
                        <a:rPr sz="800" b="1" spc="-70" dirty="0">
                          <a:solidFill>
                            <a:srgbClr val="231F20"/>
                          </a:solidFill>
                          <a:latin typeface="Arial Narrow"/>
                          <a:cs typeface="Arial Narrow"/>
                        </a:rPr>
                        <a:t>Health</a:t>
                      </a:r>
                      <a:r>
                        <a:rPr sz="800" b="1" spc="35" dirty="0">
                          <a:solidFill>
                            <a:srgbClr val="231F20"/>
                          </a:solidFill>
                          <a:latin typeface="Arial Narrow"/>
                          <a:cs typeface="Arial Narrow"/>
                        </a:rPr>
                        <a:t> </a:t>
                      </a:r>
                      <a:r>
                        <a:rPr sz="800" b="1" spc="-70" dirty="0">
                          <a:solidFill>
                            <a:srgbClr val="231F20"/>
                          </a:solidFill>
                          <a:latin typeface="Arial Narrow"/>
                          <a:cs typeface="Arial Narrow"/>
                        </a:rPr>
                        <a:t>Information</a:t>
                      </a:r>
                      <a:r>
                        <a:rPr sz="800" b="1" spc="-30" dirty="0">
                          <a:solidFill>
                            <a:srgbClr val="231F20"/>
                          </a:solidFill>
                          <a:latin typeface="Arial Narrow"/>
                          <a:cs typeface="Arial Narrow"/>
                        </a:rPr>
                        <a:t> </a:t>
                      </a:r>
                      <a:r>
                        <a:rPr sz="800" b="1" spc="-90" dirty="0">
                          <a:solidFill>
                            <a:srgbClr val="231F20"/>
                          </a:solidFill>
                          <a:latin typeface="Arial Narrow"/>
                          <a:cs typeface="Arial Narrow"/>
                        </a:rPr>
                        <a:t>Technician</a:t>
                      </a:r>
                      <a:r>
                        <a:rPr sz="800" b="1" spc="-25" dirty="0">
                          <a:solidFill>
                            <a:srgbClr val="231F20"/>
                          </a:solidFill>
                          <a:latin typeface="Arial Narrow"/>
                          <a:cs typeface="Arial Narrow"/>
                        </a:rPr>
                        <a:t> </a:t>
                      </a:r>
                      <a:r>
                        <a:rPr sz="800" b="1" spc="-75" dirty="0">
                          <a:solidFill>
                            <a:srgbClr val="231F20"/>
                          </a:solidFill>
                          <a:latin typeface="Arial Narrow"/>
                          <a:cs typeface="Arial Narrow"/>
                        </a:rPr>
                        <a:t>Administrator</a:t>
                      </a:r>
                      <a:r>
                        <a:rPr sz="800" b="1" spc="30" dirty="0">
                          <a:solidFill>
                            <a:srgbClr val="231F20"/>
                          </a:solidFill>
                          <a:latin typeface="Arial Narrow"/>
                          <a:cs typeface="Arial Narrow"/>
                        </a:rPr>
                        <a:t> </a:t>
                      </a:r>
                      <a:r>
                        <a:rPr sz="800" b="1" spc="-40" dirty="0">
                          <a:solidFill>
                            <a:srgbClr val="231F20"/>
                          </a:solidFill>
                          <a:latin typeface="Arial Narrow"/>
                          <a:cs typeface="Arial Narrow"/>
                        </a:rPr>
                        <a:t>(11-</a:t>
                      </a:r>
                      <a:r>
                        <a:rPr sz="800" b="1" spc="-35" dirty="0">
                          <a:solidFill>
                            <a:srgbClr val="231F20"/>
                          </a:solidFill>
                          <a:latin typeface="Arial Narrow"/>
                          <a:cs typeface="Arial Narrow"/>
                        </a:rPr>
                        <a:t>9111)</a:t>
                      </a:r>
                      <a:r>
                        <a:rPr sz="800" b="1" spc="45" dirty="0">
                          <a:solidFill>
                            <a:srgbClr val="231F20"/>
                          </a:solidFill>
                          <a:latin typeface="Arial Narrow"/>
                          <a:cs typeface="Arial Narrow"/>
                        </a:rPr>
                        <a:t> </a:t>
                      </a:r>
                      <a:r>
                        <a:rPr sz="800" i="1" spc="-400" dirty="0">
                          <a:latin typeface="Gill Sans MT"/>
                          <a:cs typeface="Gill Sans MT"/>
                        </a:rPr>
                        <a:t>—</a:t>
                      </a:r>
                      <a:r>
                        <a:rPr sz="800" i="1" spc="5" dirty="0">
                          <a:latin typeface="Gill Sans MT"/>
                          <a:cs typeface="Gill Sans MT"/>
                        </a:rPr>
                        <a:t> </a:t>
                      </a:r>
                      <a:r>
                        <a:rPr sz="800" i="1" spc="-75" dirty="0">
                          <a:latin typeface="Gill Sans MT"/>
                          <a:cs typeface="Gill Sans MT"/>
                        </a:rPr>
                        <a:t>Cancer</a:t>
                      </a:r>
                      <a:r>
                        <a:rPr sz="800" i="1" dirty="0">
                          <a:latin typeface="Gill Sans MT"/>
                          <a:cs typeface="Gill Sans MT"/>
                        </a:rPr>
                        <a:t> </a:t>
                      </a:r>
                      <a:r>
                        <a:rPr sz="800" i="1" spc="-80" dirty="0">
                          <a:latin typeface="Gill Sans MT"/>
                          <a:cs typeface="Gill Sans MT"/>
                        </a:rPr>
                        <a:t>Center</a:t>
                      </a:r>
                      <a:r>
                        <a:rPr sz="800" i="1" spc="5" dirty="0">
                          <a:latin typeface="Gill Sans MT"/>
                          <a:cs typeface="Gill Sans MT"/>
                        </a:rPr>
                        <a:t> </a:t>
                      </a:r>
                      <a:r>
                        <a:rPr sz="800" i="1" spc="-70" dirty="0">
                          <a:latin typeface="Gill Sans MT"/>
                          <a:cs typeface="Gill Sans MT"/>
                        </a:rPr>
                        <a:t>Director,</a:t>
                      </a:r>
                      <a:r>
                        <a:rPr sz="800" i="1" spc="-55" dirty="0">
                          <a:latin typeface="Gill Sans MT"/>
                          <a:cs typeface="Gill Sans MT"/>
                        </a:rPr>
                        <a:t> Clinical</a:t>
                      </a:r>
                      <a:r>
                        <a:rPr sz="800" i="1" dirty="0">
                          <a:latin typeface="Gill Sans MT"/>
                          <a:cs typeface="Gill Sans MT"/>
                        </a:rPr>
                        <a:t> </a:t>
                      </a:r>
                      <a:r>
                        <a:rPr sz="800" i="1" spc="-70" dirty="0">
                          <a:latin typeface="Gill Sans MT"/>
                          <a:cs typeface="Gill Sans MT"/>
                        </a:rPr>
                        <a:t>Director,</a:t>
                      </a:r>
                      <a:r>
                        <a:rPr sz="800" i="1" spc="-55" dirty="0">
                          <a:latin typeface="Gill Sans MT"/>
                          <a:cs typeface="Gill Sans MT"/>
                        </a:rPr>
                        <a:t> </a:t>
                      </a:r>
                      <a:r>
                        <a:rPr sz="800" i="1" spc="-90" dirty="0">
                          <a:latin typeface="Gill Sans MT"/>
                          <a:cs typeface="Gill Sans MT"/>
                        </a:rPr>
                        <a:t>Health</a:t>
                      </a:r>
                      <a:r>
                        <a:rPr sz="800" i="1" dirty="0">
                          <a:latin typeface="Gill Sans MT"/>
                          <a:cs typeface="Gill Sans MT"/>
                        </a:rPr>
                        <a:t> </a:t>
                      </a:r>
                      <a:r>
                        <a:rPr sz="800" i="1" spc="-70" dirty="0">
                          <a:latin typeface="Gill Sans MT"/>
                          <a:cs typeface="Gill Sans MT"/>
                        </a:rPr>
                        <a:t>Information</a:t>
                      </a:r>
                      <a:r>
                        <a:rPr sz="800" i="1" spc="5" dirty="0">
                          <a:latin typeface="Gill Sans MT"/>
                          <a:cs typeface="Gill Sans MT"/>
                        </a:rPr>
                        <a:t> </a:t>
                      </a:r>
                      <a:r>
                        <a:rPr sz="800" i="1" spc="-95" dirty="0">
                          <a:latin typeface="Gill Sans MT"/>
                          <a:cs typeface="Gill Sans MT"/>
                        </a:rPr>
                        <a:t>Management</a:t>
                      </a:r>
                      <a:r>
                        <a:rPr sz="800" i="1" dirty="0">
                          <a:latin typeface="Gill Sans MT"/>
                          <a:cs typeface="Gill Sans MT"/>
                        </a:rPr>
                        <a:t> </a:t>
                      </a:r>
                      <a:r>
                        <a:rPr sz="800" i="1" spc="-75" dirty="0">
                          <a:latin typeface="Gill Sans MT"/>
                          <a:cs typeface="Gill Sans MT"/>
                        </a:rPr>
                        <a:t>Director</a:t>
                      </a:r>
                      <a:r>
                        <a:rPr sz="800" i="1" spc="5" dirty="0">
                          <a:latin typeface="Gill Sans MT"/>
                          <a:cs typeface="Gill Sans MT"/>
                        </a:rPr>
                        <a:t> </a:t>
                      </a:r>
                      <a:r>
                        <a:rPr sz="800" i="1" spc="-125" dirty="0">
                          <a:latin typeface="Gill Sans MT"/>
                          <a:cs typeface="Gill Sans MT"/>
                        </a:rPr>
                        <a:t>(HIM</a:t>
                      </a:r>
                      <a:r>
                        <a:rPr sz="800" i="1" dirty="0">
                          <a:latin typeface="Gill Sans MT"/>
                          <a:cs typeface="Gill Sans MT"/>
                        </a:rPr>
                        <a:t> </a:t>
                      </a:r>
                      <a:r>
                        <a:rPr sz="800" i="1" spc="-60" dirty="0">
                          <a:latin typeface="Gill Sans MT"/>
                          <a:cs typeface="Gill Sans MT"/>
                        </a:rPr>
                        <a:t>Director),</a:t>
                      </a:r>
                      <a:r>
                        <a:rPr sz="800" i="1" spc="-55" dirty="0">
                          <a:latin typeface="Gill Sans MT"/>
                          <a:cs typeface="Gill Sans MT"/>
                        </a:rPr>
                        <a:t> </a:t>
                      </a:r>
                      <a:r>
                        <a:rPr sz="800" i="1" spc="-90" dirty="0">
                          <a:latin typeface="Gill Sans MT"/>
                          <a:cs typeface="Gill Sans MT"/>
                        </a:rPr>
                        <a:t>Health</a:t>
                      </a:r>
                      <a:r>
                        <a:rPr sz="800" i="1" dirty="0">
                          <a:latin typeface="Gill Sans MT"/>
                          <a:cs typeface="Gill Sans MT"/>
                        </a:rPr>
                        <a:t> </a:t>
                      </a:r>
                      <a:r>
                        <a:rPr sz="800" i="1" spc="-70" dirty="0">
                          <a:latin typeface="Gill Sans MT"/>
                          <a:cs typeface="Gill Sans MT"/>
                        </a:rPr>
                        <a:t>Information</a:t>
                      </a:r>
                      <a:r>
                        <a:rPr sz="800" i="1" spc="5" dirty="0">
                          <a:latin typeface="Gill Sans MT"/>
                          <a:cs typeface="Gill Sans MT"/>
                        </a:rPr>
                        <a:t> </a:t>
                      </a:r>
                      <a:r>
                        <a:rPr sz="800" i="1" spc="-100" dirty="0">
                          <a:latin typeface="Gill Sans MT"/>
                          <a:cs typeface="Gill Sans MT"/>
                        </a:rPr>
                        <a:t>Manager</a:t>
                      </a:r>
                      <a:r>
                        <a:rPr sz="800" i="1" dirty="0">
                          <a:latin typeface="Gill Sans MT"/>
                          <a:cs typeface="Gill Sans MT"/>
                        </a:rPr>
                        <a:t> </a:t>
                      </a:r>
                      <a:r>
                        <a:rPr sz="800" i="1" spc="-125" dirty="0">
                          <a:latin typeface="Gill Sans MT"/>
                          <a:cs typeface="Gill Sans MT"/>
                        </a:rPr>
                        <a:t>(HIM</a:t>
                      </a:r>
                      <a:r>
                        <a:rPr sz="800" i="1" spc="5" dirty="0">
                          <a:latin typeface="Gill Sans MT"/>
                          <a:cs typeface="Gill Sans MT"/>
                        </a:rPr>
                        <a:t> </a:t>
                      </a:r>
                      <a:r>
                        <a:rPr sz="800" i="1" spc="-80" dirty="0">
                          <a:latin typeface="Gill Sans MT"/>
                          <a:cs typeface="Gill Sans MT"/>
                        </a:rPr>
                        <a:t>Manager),</a:t>
                      </a:r>
                      <a:r>
                        <a:rPr sz="800" i="1" spc="-60" dirty="0">
                          <a:latin typeface="Gill Sans MT"/>
                          <a:cs typeface="Gill Sans MT"/>
                        </a:rPr>
                        <a:t> </a:t>
                      </a:r>
                      <a:r>
                        <a:rPr sz="800" i="1" spc="-80" dirty="0">
                          <a:latin typeface="Gill Sans MT"/>
                          <a:cs typeface="Gill Sans MT"/>
                        </a:rPr>
                        <a:t>Healthcare</a:t>
                      </a:r>
                      <a:r>
                        <a:rPr sz="800" i="1" spc="5" dirty="0">
                          <a:latin typeface="Gill Sans MT"/>
                          <a:cs typeface="Gill Sans MT"/>
                        </a:rPr>
                        <a:t> </a:t>
                      </a:r>
                      <a:r>
                        <a:rPr sz="800" i="1" spc="-65" dirty="0">
                          <a:latin typeface="Gill Sans MT"/>
                          <a:cs typeface="Gill Sans MT"/>
                        </a:rPr>
                        <a:t>System</a:t>
                      </a:r>
                      <a:r>
                        <a:rPr sz="800" i="1" dirty="0">
                          <a:latin typeface="Gill Sans MT"/>
                          <a:cs typeface="Gill Sans MT"/>
                        </a:rPr>
                        <a:t> </a:t>
                      </a:r>
                      <a:r>
                        <a:rPr sz="800" i="1" spc="-70" dirty="0">
                          <a:latin typeface="Gill Sans MT"/>
                          <a:cs typeface="Gill Sans MT"/>
                        </a:rPr>
                        <a:t>Director,</a:t>
                      </a:r>
                      <a:r>
                        <a:rPr sz="800" i="1" spc="-55" dirty="0">
                          <a:latin typeface="Gill Sans MT"/>
                          <a:cs typeface="Gill Sans MT"/>
                        </a:rPr>
                        <a:t> </a:t>
                      </a:r>
                      <a:r>
                        <a:rPr sz="800" i="1" spc="-10" dirty="0">
                          <a:latin typeface="Gill Sans MT"/>
                          <a:cs typeface="Gill Sans MT"/>
                        </a:rPr>
                        <a:t>Medical </a:t>
                      </a:r>
                      <a:r>
                        <a:rPr sz="800" i="1" spc="-65" dirty="0">
                          <a:latin typeface="Gill Sans MT"/>
                          <a:cs typeface="Gill Sans MT"/>
                        </a:rPr>
                        <a:t>Records</a:t>
                      </a:r>
                      <a:r>
                        <a:rPr sz="800" i="1" spc="-15" dirty="0">
                          <a:latin typeface="Gill Sans MT"/>
                          <a:cs typeface="Gill Sans MT"/>
                        </a:rPr>
                        <a:t> </a:t>
                      </a:r>
                      <a:r>
                        <a:rPr sz="800" i="1" spc="-70" dirty="0">
                          <a:latin typeface="Gill Sans MT"/>
                          <a:cs typeface="Gill Sans MT"/>
                        </a:rPr>
                        <a:t>Director,</a:t>
                      </a:r>
                      <a:r>
                        <a:rPr sz="800" i="1" spc="-65" dirty="0">
                          <a:latin typeface="Gill Sans MT"/>
                          <a:cs typeface="Gill Sans MT"/>
                        </a:rPr>
                        <a:t> </a:t>
                      </a:r>
                      <a:r>
                        <a:rPr sz="800" i="1" spc="-80" dirty="0">
                          <a:latin typeface="Gill Sans MT"/>
                          <a:cs typeface="Gill Sans MT"/>
                        </a:rPr>
                        <a:t>Medical</a:t>
                      </a:r>
                      <a:r>
                        <a:rPr sz="800" i="1" spc="-10" dirty="0">
                          <a:latin typeface="Gill Sans MT"/>
                          <a:cs typeface="Gill Sans MT"/>
                        </a:rPr>
                        <a:t> </a:t>
                      </a:r>
                      <a:r>
                        <a:rPr sz="800" i="1" spc="-65" dirty="0">
                          <a:latin typeface="Gill Sans MT"/>
                          <a:cs typeface="Gill Sans MT"/>
                        </a:rPr>
                        <a:t>Records</a:t>
                      </a:r>
                      <a:r>
                        <a:rPr sz="800" i="1" spc="-10" dirty="0">
                          <a:latin typeface="Gill Sans MT"/>
                          <a:cs typeface="Gill Sans MT"/>
                        </a:rPr>
                        <a:t> </a:t>
                      </a:r>
                      <a:r>
                        <a:rPr sz="800" i="1" spc="-90" dirty="0">
                          <a:latin typeface="Gill Sans MT"/>
                          <a:cs typeface="Gill Sans MT"/>
                        </a:rPr>
                        <a:t>Manager,</a:t>
                      </a:r>
                      <a:r>
                        <a:rPr sz="800" i="1" spc="-70" dirty="0">
                          <a:latin typeface="Gill Sans MT"/>
                          <a:cs typeface="Gill Sans MT"/>
                        </a:rPr>
                        <a:t> </a:t>
                      </a:r>
                      <a:r>
                        <a:rPr sz="800" i="1" spc="-90" dirty="0">
                          <a:latin typeface="Gill Sans MT"/>
                          <a:cs typeface="Gill Sans MT"/>
                        </a:rPr>
                        <a:t>Mental</a:t>
                      </a:r>
                      <a:r>
                        <a:rPr sz="800" i="1" spc="-10" dirty="0">
                          <a:latin typeface="Gill Sans MT"/>
                          <a:cs typeface="Gill Sans MT"/>
                        </a:rPr>
                        <a:t> </a:t>
                      </a:r>
                      <a:r>
                        <a:rPr sz="800" i="1" spc="-90" dirty="0">
                          <a:latin typeface="Gill Sans MT"/>
                          <a:cs typeface="Gill Sans MT"/>
                        </a:rPr>
                        <a:t>Health</a:t>
                      </a:r>
                      <a:r>
                        <a:rPr sz="800" i="1" spc="-10" dirty="0">
                          <a:latin typeface="Gill Sans MT"/>
                          <a:cs typeface="Gill Sans MT"/>
                        </a:rPr>
                        <a:t> </a:t>
                      </a:r>
                      <a:r>
                        <a:rPr sz="800" i="1" spc="-75" dirty="0">
                          <a:latin typeface="Gill Sans MT"/>
                          <a:cs typeface="Gill Sans MT"/>
                        </a:rPr>
                        <a:t>Program</a:t>
                      </a:r>
                      <a:r>
                        <a:rPr sz="800" i="1" spc="-10" dirty="0">
                          <a:latin typeface="Gill Sans MT"/>
                          <a:cs typeface="Gill Sans MT"/>
                        </a:rPr>
                        <a:t> </a:t>
                      </a:r>
                      <a:r>
                        <a:rPr sz="800" i="1" spc="-90" dirty="0">
                          <a:latin typeface="Gill Sans MT"/>
                          <a:cs typeface="Gill Sans MT"/>
                        </a:rPr>
                        <a:t>Manager,</a:t>
                      </a:r>
                      <a:r>
                        <a:rPr sz="800" i="1" spc="-70" dirty="0">
                          <a:latin typeface="Gill Sans MT"/>
                          <a:cs typeface="Gill Sans MT"/>
                        </a:rPr>
                        <a:t> </a:t>
                      </a:r>
                      <a:r>
                        <a:rPr sz="800" i="1" spc="-95" dirty="0">
                          <a:latin typeface="Gill Sans MT"/>
                          <a:cs typeface="Gill Sans MT"/>
                        </a:rPr>
                        <a:t>Nurse</a:t>
                      </a:r>
                      <a:r>
                        <a:rPr sz="800" i="1" spc="-10" dirty="0">
                          <a:latin typeface="Gill Sans MT"/>
                          <a:cs typeface="Gill Sans MT"/>
                        </a:rPr>
                        <a:t> </a:t>
                      </a:r>
                      <a:r>
                        <a:rPr sz="800" i="1" spc="-90" dirty="0">
                          <a:latin typeface="Gill Sans MT"/>
                          <a:cs typeface="Gill Sans MT"/>
                        </a:rPr>
                        <a:t>Manager,</a:t>
                      </a:r>
                      <a:r>
                        <a:rPr sz="800" i="1" spc="-65" dirty="0">
                          <a:latin typeface="Gill Sans MT"/>
                          <a:cs typeface="Gill Sans MT"/>
                        </a:rPr>
                        <a:t> </a:t>
                      </a:r>
                      <a:r>
                        <a:rPr sz="800" i="1" spc="-85" dirty="0">
                          <a:latin typeface="Gill Sans MT"/>
                          <a:cs typeface="Gill Sans MT"/>
                        </a:rPr>
                        <a:t>Nursing</a:t>
                      </a:r>
                      <a:r>
                        <a:rPr sz="800" i="1" spc="-10" dirty="0">
                          <a:latin typeface="Gill Sans MT"/>
                          <a:cs typeface="Gill Sans MT"/>
                        </a:rPr>
                        <a:t> </a:t>
                      </a:r>
                      <a:r>
                        <a:rPr sz="800" i="1" spc="-70" dirty="0">
                          <a:latin typeface="Gill Sans MT"/>
                          <a:cs typeface="Gill Sans MT"/>
                        </a:rPr>
                        <a:t>Director)</a:t>
                      </a:r>
                      <a:r>
                        <a:rPr sz="800" i="1" spc="-10" dirty="0">
                          <a:latin typeface="Gill Sans MT"/>
                          <a:cs typeface="Gill Sans MT"/>
                        </a:rPr>
                        <a:t> </a:t>
                      </a:r>
                      <a:r>
                        <a:rPr sz="800" i="1" spc="-400" dirty="0">
                          <a:latin typeface="Gill Sans MT"/>
                          <a:cs typeface="Gill Sans MT"/>
                        </a:rPr>
                        <a:t>—</a:t>
                      </a:r>
                      <a:r>
                        <a:rPr sz="800" i="1" spc="-40" dirty="0">
                          <a:latin typeface="Gill Sans MT"/>
                          <a:cs typeface="Gill Sans MT"/>
                        </a:rPr>
                        <a:t> </a:t>
                      </a:r>
                      <a:r>
                        <a:rPr sz="800" spc="-65" dirty="0">
                          <a:latin typeface="Arial Narrow"/>
                          <a:cs typeface="Arial Narrow"/>
                        </a:rPr>
                        <a:t>Plan,</a:t>
                      </a:r>
                      <a:r>
                        <a:rPr sz="800" spc="10" dirty="0">
                          <a:latin typeface="Arial Narrow"/>
                          <a:cs typeface="Arial Narrow"/>
                        </a:rPr>
                        <a:t> </a:t>
                      </a:r>
                      <a:r>
                        <a:rPr sz="800" spc="-40" dirty="0">
                          <a:latin typeface="Arial Narrow"/>
                          <a:cs typeface="Arial Narrow"/>
                        </a:rPr>
                        <a:t>direct,</a:t>
                      </a:r>
                      <a:r>
                        <a:rPr sz="800" spc="10" dirty="0">
                          <a:latin typeface="Arial Narrow"/>
                          <a:cs typeface="Arial Narrow"/>
                        </a:rPr>
                        <a:t> </a:t>
                      </a:r>
                      <a:r>
                        <a:rPr sz="800" spc="-60" dirty="0">
                          <a:latin typeface="Arial Narrow"/>
                          <a:cs typeface="Arial Narrow"/>
                        </a:rPr>
                        <a:t>or</a:t>
                      </a:r>
                      <a:r>
                        <a:rPr sz="800" spc="5" dirty="0">
                          <a:latin typeface="Arial Narrow"/>
                          <a:cs typeface="Arial Narrow"/>
                        </a:rPr>
                        <a:t> </a:t>
                      </a:r>
                      <a:r>
                        <a:rPr sz="800" spc="-55" dirty="0">
                          <a:latin typeface="Arial Narrow"/>
                          <a:cs typeface="Arial Narrow"/>
                        </a:rPr>
                        <a:t>coordinate</a:t>
                      </a:r>
                      <a:r>
                        <a:rPr sz="800" spc="10" dirty="0">
                          <a:latin typeface="Arial Narrow"/>
                          <a:cs typeface="Arial Narrow"/>
                        </a:rPr>
                        <a:t> </a:t>
                      </a:r>
                      <a:r>
                        <a:rPr sz="800" spc="-55" dirty="0">
                          <a:latin typeface="Arial Narrow"/>
                          <a:cs typeface="Arial Narrow"/>
                        </a:rPr>
                        <a:t>medical</a:t>
                      </a:r>
                      <a:r>
                        <a:rPr sz="800" spc="5" dirty="0">
                          <a:latin typeface="Arial Narrow"/>
                          <a:cs typeface="Arial Narrow"/>
                        </a:rPr>
                        <a:t> </a:t>
                      </a:r>
                      <a:r>
                        <a:rPr sz="800" spc="-65" dirty="0">
                          <a:latin typeface="Arial Narrow"/>
                          <a:cs typeface="Arial Narrow"/>
                        </a:rPr>
                        <a:t>and</a:t>
                      </a:r>
                      <a:r>
                        <a:rPr sz="800" spc="10" dirty="0">
                          <a:latin typeface="Arial Narrow"/>
                          <a:cs typeface="Arial Narrow"/>
                        </a:rPr>
                        <a:t> </a:t>
                      </a:r>
                      <a:r>
                        <a:rPr sz="800" spc="-50" dirty="0">
                          <a:latin typeface="Arial Narrow"/>
                          <a:cs typeface="Arial Narrow"/>
                        </a:rPr>
                        <a:t>health</a:t>
                      </a:r>
                      <a:r>
                        <a:rPr sz="800" spc="10" dirty="0">
                          <a:latin typeface="Arial Narrow"/>
                          <a:cs typeface="Arial Narrow"/>
                        </a:rPr>
                        <a:t> </a:t>
                      </a:r>
                      <a:r>
                        <a:rPr sz="800" spc="-70" dirty="0">
                          <a:latin typeface="Arial Narrow"/>
                          <a:cs typeface="Arial Narrow"/>
                        </a:rPr>
                        <a:t>services</a:t>
                      </a:r>
                      <a:r>
                        <a:rPr sz="800" spc="5" dirty="0">
                          <a:latin typeface="Arial Narrow"/>
                          <a:cs typeface="Arial Narrow"/>
                        </a:rPr>
                        <a:t> </a:t>
                      </a:r>
                      <a:r>
                        <a:rPr sz="800" spc="-40" dirty="0">
                          <a:latin typeface="Arial Narrow"/>
                          <a:cs typeface="Arial Narrow"/>
                        </a:rPr>
                        <a:t>in</a:t>
                      </a:r>
                      <a:r>
                        <a:rPr sz="800" spc="10" dirty="0">
                          <a:latin typeface="Arial Narrow"/>
                          <a:cs typeface="Arial Narrow"/>
                        </a:rPr>
                        <a:t> </a:t>
                      </a:r>
                      <a:r>
                        <a:rPr sz="800" spc="-50" dirty="0">
                          <a:latin typeface="Arial Narrow"/>
                          <a:cs typeface="Arial Narrow"/>
                        </a:rPr>
                        <a:t>hospitals,</a:t>
                      </a:r>
                      <a:r>
                        <a:rPr sz="800" spc="5" dirty="0">
                          <a:latin typeface="Arial Narrow"/>
                          <a:cs typeface="Arial Narrow"/>
                        </a:rPr>
                        <a:t> </a:t>
                      </a:r>
                      <a:r>
                        <a:rPr sz="800" spc="-40" dirty="0">
                          <a:latin typeface="Arial Narrow"/>
                          <a:cs typeface="Arial Narrow"/>
                        </a:rPr>
                        <a:t>clinics,</a:t>
                      </a:r>
                      <a:r>
                        <a:rPr sz="800" spc="10" dirty="0">
                          <a:latin typeface="Arial Narrow"/>
                          <a:cs typeface="Arial Narrow"/>
                        </a:rPr>
                        <a:t> </a:t>
                      </a:r>
                      <a:r>
                        <a:rPr sz="800" spc="-80" dirty="0">
                          <a:latin typeface="Arial Narrow"/>
                          <a:cs typeface="Arial Narrow"/>
                        </a:rPr>
                        <a:t>managed</a:t>
                      </a:r>
                      <a:r>
                        <a:rPr sz="800" spc="5" dirty="0">
                          <a:latin typeface="Arial Narrow"/>
                          <a:cs typeface="Arial Narrow"/>
                        </a:rPr>
                        <a:t> </a:t>
                      </a:r>
                      <a:r>
                        <a:rPr sz="800" spc="-65" dirty="0">
                          <a:latin typeface="Arial Narrow"/>
                          <a:cs typeface="Arial Narrow"/>
                        </a:rPr>
                        <a:t>care</a:t>
                      </a:r>
                      <a:r>
                        <a:rPr sz="800" spc="10" dirty="0">
                          <a:latin typeface="Arial Narrow"/>
                          <a:cs typeface="Arial Narrow"/>
                        </a:rPr>
                        <a:t> </a:t>
                      </a:r>
                      <a:r>
                        <a:rPr sz="800" spc="-60" dirty="0">
                          <a:latin typeface="Arial Narrow"/>
                          <a:cs typeface="Arial Narrow"/>
                        </a:rPr>
                        <a:t>organizations,</a:t>
                      </a:r>
                      <a:r>
                        <a:rPr sz="800" spc="10" dirty="0">
                          <a:latin typeface="Arial Narrow"/>
                          <a:cs typeface="Arial Narrow"/>
                        </a:rPr>
                        <a:t> </a:t>
                      </a:r>
                      <a:r>
                        <a:rPr sz="800" spc="-40" dirty="0">
                          <a:latin typeface="Arial Narrow"/>
                          <a:cs typeface="Arial Narrow"/>
                        </a:rPr>
                        <a:t>public</a:t>
                      </a:r>
                      <a:r>
                        <a:rPr sz="800" spc="5" dirty="0">
                          <a:latin typeface="Arial Narrow"/>
                          <a:cs typeface="Arial Narrow"/>
                        </a:rPr>
                        <a:t> </a:t>
                      </a:r>
                      <a:r>
                        <a:rPr sz="800" spc="-50" dirty="0">
                          <a:latin typeface="Arial Narrow"/>
                          <a:cs typeface="Arial Narrow"/>
                        </a:rPr>
                        <a:t>health</a:t>
                      </a:r>
                      <a:r>
                        <a:rPr sz="800" spc="10" dirty="0">
                          <a:latin typeface="Arial Narrow"/>
                          <a:cs typeface="Arial Narrow"/>
                        </a:rPr>
                        <a:t> </a:t>
                      </a:r>
                      <a:r>
                        <a:rPr sz="800" spc="-70" dirty="0">
                          <a:latin typeface="Arial Narrow"/>
                          <a:cs typeface="Arial Narrow"/>
                        </a:rPr>
                        <a:t>agencies,</a:t>
                      </a:r>
                      <a:r>
                        <a:rPr sz="800" spc="5" dirty="0">
                          <a:latin typeface="Arial Narrow"/>
                          <a:cs typeface="Arial Narrow"/>
                        </a:rPr>
                        <a:t> </a:t>
                      </a:r>
                      <a:r>
                        <a:rPr sz="800" spc="-60" dirty="0">
                          <a:latin typeface="Arial Narrow"/>
                          <a:cs typeface="Arial Narrow"/>
                        </a:rPr>
                        <a:t>or</a:t>
                      </a:r>
                      <a:r>
                        <a:rPr sz="800" spc="10" dirty="0">
                          <a:latin typeface="Arial Narrow"/>
                          <a:cs typeface="Arial Narrow"/>
                        </a:rPr>
                        <a:t> </a:t>
                      </a:r>
                      <a:r>
                        <a:rPr sz="800" spc="-10" dirty="0">
                          <a:latin typeface="Arial Narrow"/>
                          <a:cs typeface="Arial Narrow"/>
                        </a:rPr>
                        <a:t>similar</a:t>
                      </a:r>
                      <a:r>
                        <a:rPr sz="800" spc="500" dirty="0">
                          <a:latin typeface="Arial Narrow"/>
                          <a:cs typeface="Arial Narrow"/>
                        </a:rPr>
                        <a:t> </a:t>
                      </a:r>
                      <a:r>
                        <a:rPr sz="800" spc="-10" dirty="0">
                          <a:latin typeface="Arial Narrow"/>
                          <a:cs typeface="Arial Narrow"/>
                        </a:rPr>
                        <a:t>organizations.</a:t>
                      </a:r>
                      <a:endParaRPr sz="800">
                        <a:latin typeface="Arial Narrow"/>
                        <a:cs typeface="Arial Narrow"/>
                      </a:endParaRPr>
                    </a:p>
                  </a:txBody>
                  <a:tcPr marL="0" marR="0" marT="57149" marB="0">
                    <a:lnT w="12700">
                      <a:solidFill>
                        <a:srgbClr val="FFFFFF"/>
                      </a:solidFill>
                      <a:prstDash val="solid"/>
                    </a:lnT>
                    <a:lnB w="12700">
                      <a:solidFill>
                        <a:srgbClr val="FFFFFF"/>
                      </a:solidFill>
                      <a:prstDash val="solid"/>
                    </a:lnB>
                    <a:solidFill>
                      <a:srgbClr val="C9C1CF"/>
                    </a:solidFill>
                  </a:tcPr>
                </a:tc>
                <a:extLst>
                  <a:ext uri="{0D108BD9-81ED-4DB2-BD59-A6C34878D82A}">
                    <a16:rowId xmlns:a16="http://schemas.microsoft.com/office/drawing/2014/main" val="10014"/>
                  </a:ext>
                </a:extLst>
              </a:tr>
              <a:tr h="336176">
                <a:tc>
                  <a:txBody>
                    <a:bodyPr/>
                    <a:lstStyle/>
                    <a:p>
                      <a:pPr marL="50800" marR="316230">
                        <a:lnSpc>
                          <a:spcPts val="950"/>
                        </a:lnSpc>
                        <a:spcBef>
                          <a:spcPts val="570"/>
                        </a:spcBef>
                      </a:pPr>
                      <a:r>
                        <a:rPr sz="800" b="1" spc="-65" dirty="0">
                          <a:solidFill>
                            <a:srgbClr val="231F20"/>
                          </a:solidFill>
                          <a:latin typeface="Arial Narrow"/>
                          <a:cs typeface="Arial Narrow"/>
                        </a:rPr>
                        <a:t>Medical</a:t>
                      </a:r>
                      <a:r>
                        <a:rPr sz="800" b="1" spc="20" dirty="0">
                          <a:solidFill>
                            <a:srgbClr val="231F20"/>
                          </a:solidFill>
                          <a:latin typeface="Arial Narrow"/>
                          <a:cs typeface="Arial Narrow"/>
                        </a:rPr>
                        <a:t> </a:t>
                      </a:r>
                      <a:r>
                        <a:rPr sz="800" b="1" spc="-50" dirty="0">
                          <a:solidFill>
                            <a:srgbClr val="231F20"/>
                          </a:solidFill>
                          <a:latin typeface="Arial Narrow"/>
                          <a:cs typeface="Arial Narrow"/>
                        </a:rPr>
                        <a:t>&amp;</a:t>
                      </a:r>
                      <a:r>
                        <a:rPr sz="800" b="1" spc="25" dirty="0">
                          <a:solidFill>
                            <a:srgbClr val="231F20"/>
                          </a:solidFill>
                          <a:latin typeface="Arial Narrow"/>
                          <a:cs typeface="Arial Narrow"/>
                        </a:rPr>
                        <a:t> </a:t>
                      </a:r>
                      <a:r>
                        <a:rPr sz="800" b="1" spc="-70" dirty="0">
                          <a:solidFill>
                            <a:srgbClr val="231F20"/>
                          </a:solidFill>
                          <a:latin typeface="Arial Narrow"/>
                          <a:cs typeface="Arial Narrow"/>
                        </a:rPr>
                        <a:t>Health</a:t>
                      </a:r>
                      <a:r>
                        <a:rPr sz="800" b="1" spc="25" dirty="0">
                          <a:solidFill>
                            <a:srgbClr val="231F20"/>
                          </a:solidFill>
                          <a:latin typeface="Arial Narrow"/>
                          <a:cs typeface="Arial Narrow"/>
                        </a:rPr>
                        <a:t> </a:t>
                      </a:r>
                      <a:r>
                        <a:rPr sz="800" b="1" spc="-85" dirty="0">
                          <a:solidFill>
                            <a:srgbClr val="231F20"/>
                          </a:solidFill>
                          <a:latin typeface="Arial Narrow"/>
                          <a:cs typeface="Arial Narrow"/>
                        </a:rPr>
                        <a:t>Services</a:t>
                      </a:r>
                      <a:r>
                        <a:rPr sz="800" b="1" spc="25" dirty="0">
                          <a:solidFill>
                            <a:srgbClr val="231F20"/>
                          </a:solidFill>
                          <a:latin typeface="Arial Narrow"/>
                          <a:cs typeface="Arial Narrow"/>
                        </a:rPr>
                        <a:t> </a:t>
                      </a:r>
                      <a:r>
                        <a:rPr sz="800" b="1" spc="-80" dirty="0">
                          <a:solidFill>
                            <a:srgbClr val="231F20"/>
                          </a:solidFill>
                          <a:latin typeface="Arial Narrow"/>
                          <a:cs typeface="Arial Narrow"/>
                        </a:rPr>
                        <a:t>Managers</a:t>
                      </a:r>
                      <a:r>
                        <a:rPr sz="800" b="1" spc="25" dirty="0">
                          <a:solidFill>
                            <a:srgbClr val="231F20"/>
                          </a:solidFill>
                          <a:latin typeface="Arial Narrow"/>
                          <a:cs typeface="Arial Narrow"/>
                        </a:rPr>
                        <a:t> </a:t>
                      </a:r>
                      <a:r>
                        <a:rPr sz="800" b="1" spc="-40" dirty="0">
                          <a:solidFill>
                            <a:srgbClr val="231F20"/>
                          </a:solidFill>
                          <a:latin typeface="Arial Narrow"/>
                          <a:cs typeface="Arial Narrow"/>
                        </a:rPr>
                        <a:t>(11-</a:t>
                      </a:r>
                      <a:r>
                        <a:rPr sz="800" b="1" spc="-35" dirty="0">
                          <a:solidFill>
                            <a:srgbClr val="231F20"/>
                          </a:solidFill>
                          <a:latin typeface="Arial Narrow"/>
                          <a:cs typeface="Arial Narrow"/>
                        </a:rPr>
                        <a:t>9111)</a:t>
                      </a:r>
                      <a:r>
                        <a:rPr sz="800" b="1" spc="35" dirty="0">
                          <a:solidFill>
                            <a:srgbClr val="231F20"/>
                          </a:solidFill>
                          <a:latin typeface="Arial Narrow"/>
                          <a:cs typeface="Arial Narrow"/>
                        </a:rPr>
                        <a:t> </a:t>
                      </a:r>
                      <a:r>
                        <a:rPr sz="800" i="1" spc="-400" dirty="0">
                          <a:latin typeface="Gill Sans MT"/>
                          <a:cs typeface="Gill Sans MT"/>
                        </a:rPr>
                        <a:t>—</a:t>
                      </a:r>
                      <a:r>
                        <a:rPr sz="800" i="1" spc="-5" dirty="0">
                          <a:latin typeface="Gill Sans MT"/>
                          <a:cs typeface="Gill Sans MT"/>
                        </a:rPr>
                        <a:t> </a:t>
                      </a:r>
                      <a:r>
                        <a:rPr sz="800" i="1" spc="-75" dirty="0">
                          <a:latin typeface="Gill Sans MT"/>
                          <a:cs typeface="Gill Sans MT"/>
                        </a:rPr>
                        <a:t>Cancer</a:t>
                      </a:r>
                      <a:r>
                        <a:rPr sz="800" i="1" spc="-10" dirty="0">
                          <a:latin typeface="Gill Sans MT"/>
                          <a:cs typeface="Gill Sans MT"/>
                        </a:rPr>
                        <a:t> </a:t>
                      </a:r>
                      <a:r>
                        <a:rPr sz="800" i="1" spc="-80" dirty="0">
                          <a:latin typeface="Gill Sans MT"/>
                          <a:cs typeface="Gill Sans MT"/>
                        </a:rPr>
                        <a:t>Center</a:t>
                      </a:r>
                      <a:r>
                        <a:rPr sz="800" i="1" spc="-5" dirty="0">
                          <a:latin typeface="Gill Sans MT"/>
                          <a:cs typeface="Gill Sans MT"/>
                        </a:rPr>
                        <a:t> </a:t>
                      </a:r>
                      <a:r>
                        <a:rPr sz="800" i="1" spc="-70" dirty="0">
                          <a:latin typeface="Gill Sans MT"/>
                          <a:cs typeface="Gill Sans MT"/>
                        </a:rPr>
                        <a:t>Director,</a:t>
                      </a:r>
                      <a:r>
                        <a:rPr sz="800" i="1" spc="-65" dirty="0">
                          <a:latin typeface="Gill Sans MT"/>
                          <a:cs typeface="Gill Sans MT"/>
                        </a:rPr>
                        <a:t> </a:t>
                      </a:r>
                      <a:r>
                        <a:rPr sz="800" i="1" spc="-55" dirty="0">
                          <a:latin typeface="Gill Sans MT"/>
                          <a:cs typeface="Gill Sans MT"/>
                        </a:rPr>
                        <a:t>Clinical</a:t>
                      </a:r>
                      <a:r>
                        <a:rPr sz="800" i="1" spc="-5" dirty="0">
                          <a:latin typeface="Gill Sans MT"/>
                          <a:cs typeface="Gill Sans MT"/>
                        </a:rPr>
                        <a:t> </a:t>
                      </a:r>
                      <a:r>
                        <a:rPr sz="800" i="1" spc="-70" dirty="0">
                          <a:latin typeface="Gill Sans MT"/>
                          <a:cs typeface="Gill Sans MT"/>
                        </a:rPr>
                        <a:t>Director,</a:t>
                      </a:r>
                      <a:r>
                        <a:rPr sz="800" i="1" spc="-65" dirty="0">
                          <a:latin typeface="Gill Sans MT"/>
                          <a:cs typeface="Gill Sans MT"/>
                        </a:rPr>
                        <a:t> </a:t>
                      </a:r>
                      <a:r>
                        <a:rPr sz="800" i="1" spc="-90" dirty="0">
                          <a:latin typeface="Gill Sans MT"/>
                          <a:cs typeface="Gill Sans MT"/>
                        </a:rPr>
                        <a:t>Health</a:t>
                      </a:r>
                      <a:r>
                        <a:rPr sz="800" i="1" spc="-10" dirty="0">
                          <a:latin typeface="Gill Sans MT"/>
                          <a:cs typeface="Gill Sans MT"/>
                        </a:rPr>
                        <a:t> </a:t>
                      </a:r>
                      <a:r>
                        <a:rPr sz="800" i="1" spc="-70" dirty="0">
                          <a:latin typeface="Gill Sans MT"/>
                          <a:cs typeface="Gill Sans MT"/>
                        </a:rPr>
                        <a:t>Information</a:t>
                      </a:r>
                      <a:r>
                        <a:rPr sz="800" i="1" spc="-5" dirty="0">
                          <a:latin typeface="Gill Sans MT"/>
                          <a:cs typeface="Gill Sans MT"/>
                        </a:rPr>
                        <a:t> </a:t>
                      </a:r>
                      <a:r>
                        <a:rPr sz="800" i="1" spc="-95" dirty="0">
                          <a:latin typeface="Gill Sans MT"/>
                          <a:cs typeface="Gill Sans MT"/>
                        </a:rPr>
                        <a:t>Management</a:t>
                      </a:r>
                      <a:r>
                        <a:rPr sz="800" i="1" spc="-5" dirty="0">
                          <a:latin typeface="Gill Sans MT"/>
                          <a:cs typeface="Gill Sans MT"/>
                        </a:rPr>
                        <a:t> </a:t>
                      </a:r>
                      <a:r>
                        <a:rPr sz="800" i="1" spc="-75" dirty="0">
                          <a:latin typeface="Gill Sans MT"/>
                          <a:cs typeface="Gill Sans MT"/>
                        </a:rPr>
                        <a:t>Director</a:t>
                      </a:r>
                      <a:r>
                        <a:rPr sz="800" i="1" spc="-10" dirty="0">
                          <a:latin typeface="Gill Sans MT"/>
                          <a:cs typeface="Gill Sans MT"/>
                        </a:rPr>
                        <a:t> </a:t>
                      </a:r>
                      <a:r>
                        <a:rPr sz="800" i="1" spc="-125" dirty="0">
                          <a:latin typeface="Gill Sans MT"/>
                          <a:cs typeface="Gill Sans MT"/>
                        </a:rPr>
                        <a:t>(HIM</a:t>
                      </a:r>
                      <a:r>
                        <a:rPr sz="800" i="1" spc="-5" dirty="0">
                          <a:latin typeface="Gill Sans MT"/>
                          <a:cs typeface="Gill Sans MT"/>
                        </a:rPr>
                        <a:t> </a:t>
                      </a:r>
                      <a:r>
                        <a:rPr sz="800" i="1" spc="-60" dirty="0">
                          <a:latin typeface="Gill Sans MT"/>
                          <a:cs typeface="Gill Sans MT"/>
                        </a:rPr>
                        <a:t>Director),</a:t>
                      </a:r>
                      <a:r>
                        <a:rPr sz="800" i="1" spc="-65" dirty="0">
                          <a:latin typeface="Gill Sans MT"/>
                          <a:cs typeface="Gill Sans MT"/>
                        </a:rPr>
                        <a:t> </a:t>
                      </a:r>
                      <a:r>
                        <a:rPr sz="800" i="1" spc="-90" dirty="0">
                          <a:latin typeface="Gill Sans MT"/>
                          <a:cs typeface="Gill Sans MT"/>
                        </a:rPr>
                        <a:t>Health</a:t>
                      </a:r>
                      <a:r>
                        <a:rPr sz="800" i="1" spc="-5" dirty="0">
                          <a:latin typeface="Gill Sans MT"/>
                          <a:cs typeface="Gill Sans MT"/>
                        </a:rPr>
                        <a:t> </a:t>
                      </a:r>
                      <a:r>
                        <a:rPr sz="800" i="1" spc="-70" dirty="0">
                          <a:latin typeface="Gill Sans MT"/>
                          <a:cs typeface="Gill Sans MT"/>
                        </a:rPr>
                        <a:t>Information</a:t>
                      </a:r>
                      <a:r>
                        <a:rPr sz="800" i="1" spc="-10" dirty="0">
                          <a:latin typeface="Gill Sans MT"/>
                          <a:cs typeface="Gill Sans MT"/>
                        </a:rPr>
                        <a:t> </a:t>
                      </a:r>
                      <a:r>
                        <a:rPr sz="800" i="1" spc="-100" dirty="0">
                          <a:latin typeface="Gill Sans MT"/>
                          <a:cs typeface="Gill Sans MT"/>
                        </a:rPr>
                        <a:t>Manager</a:t>
                      </a:r>
                      <a:r>
                        <a:rPr sz="800" i="1" spc="-5" dirty="0">
                          <a:latin typeface="Gill Sans MT"/>
                          <a:cs typeface="Gill Sans MT"/>
                        </a:rPr>
                        <a:t> </a:t>
                      </a:r>
                      <a:r>
                        <a:rPr sz="800" i="1" spc="-125" dirty="0">
                          <a:latin typeface="Gill Sans MT"/>
                          <a:cs typeface="Gill Sans MT"/>
                        </a:rPr>
                        <a:t>(HIM</a:t>
                      </a:r>
                      <a:r>
                        <a:rPr sz="800" i="1" spc="-5" dirty="0">
                          <a:latin typeface="Gill Sans MT"/>
                          <a:cs typeface="Gill Sans MT"/>
                        </a:rPr>
                        <a:t> </a:t>
                      </a:r>
                      <a:r>
                        <a:rPr sz="800" i="1" spc="-80" dirty="0">
                          <a:latin typeface="Gill Sans MT"/>
                          <a:cs typeface="Gill Sans MT"/>
                        </a:rPr>
                        <a:t>Manager),</a:t>
                      </a:r>
                      <a:r>
                        <a:rPr sz="800" i="1" spc="-65" dirty="0">
                          <a:latin typeface="Gill Sans MT"/>
                          <a:cs typeface="Gill Sans MT"/>
                        </a:rPr>
                        <a:t> </a:t>
                      </a:r>
                      <a:r>
                        <a:rPr sz="800" i="1" spc="-80" dirty="0">
                          <a:latin typeface="Gill Sans MT"/>
                          <a:cs typeface="Gill Sans MT"/>
                        </a:rPr>
                        <a:t>Healthcare</a:t>
                      </a:r>
                      <a:r>
                        <a:rPr sz="800" i="1" spc="-5" dirty="0">
                          <a:latin typeface="Gill Sans MT"/>
                          <a:cs typeface="Gill Sans MT"/>
                        </a:rPr>
                        <a:t> </a:t>
                      </a:r>
                      <a:r>
                        <a:rPr sz="800" i="1" spc="-65" dirty="0">
                          <a:latin typeface="Gill Sans MT"/>
                          <a:cs typeface="Gill Sans MT"/>
                        </a:rPr>
                        <a:t>System</a:t>
                      </a:r>
                      <a:r>
                        <a:rPr sz="800" i="1" spc="-10" dirty="0">
                          <a:latin typeface="Gill Sans MT"/>
                          <a:cs typeface="Gill Sans MT"/>
                        </a:rPr>
                        <a:t> </a:t>
                      </a:r>
                      <a:r>
                        <a:rPr sz="800" i="1" spc="-70" dirty="0">
                          <a:latin typeface="Gill Sans MT"/>
                          <a:cs typeface="Gill Sans MT"/>
                        </a:rPr>
                        <a:t>Director,</a:t>
                      </a:r>
                      <a:r>
                        <a:rPr sz="800" i="1" spc="-65" dirty="0">
                          <a:latin typeface="Gill Sans MT"/>
                          <a:cs typeface="Gill Sans MT"/>
                        </a:rPr>
                        <a:t> </a:t>
                      </a:r>
                      <a:r>
                        <a:rPr sz="800" i="1" spc="-80" dirty="0">
                          <a:latin typeface="Gill Sans MT"/>
                          <a:cs typeface="Gill Sans MT"/>
                        </a:rPr>
                        <a:t>Medical</a:t>
                      </a:r>
                      <a:r>
                        <a:rPr sz="800" i="1" spc="-5" dirty="0">
                          <a:latin typeface="Gill Sans MT"/>
                          <a:cs typeface="Gill Sans MT"/>
                        </a:rPr>
                        <a:t> </a:t>
                      </a:r>
                      <a:r>
                        <a:rPr sz="800" i="1" spc="-65" dirty="0">
                          <a:latin typeface="Gill Sans MT"/>
                          <a:cs typeface="Gill Sans MT"/>
                        </a:rPr>
                        <a:t>Records</a:t>
                      </a:r>
                      <a:r>
                        <a:rPr sz="800" i="1" spc="-5" dirty="0">
                          <a:latin typeface="Gill Sans MT"/>
                          <a:cs typeface="Gill Sans MT"/>
                        </a:rPr>
                        <a:t> </a:t>
                      </a:r>
                      <a:r>
                        <a:rPr sz="800" i="1" spc="-10" dirty="0">
                          <a:latin typeface="Gill Sans MT"/>
                          <a:cs typeface="Gill Sans MT"/>
                        </a:rPr>
                        <a:t>Director, </a:t>
                      </a:r>
                      <a:r>
                        <a:rPr sz="800" i="1" spc="-80" dirty="0">
                          <a:latin typeface="Gill Sans MT"/>
                          <a:cs typeface="Gill Sans MT"/>
                        </a:rPr>
                        <a:t>Medical</a:t>
                      </a:r>
                      <a:r>
                        <a:rPr sz="800" i="1" spc="-25" dirty="0">
                          <a:latin typeface="Gill Sans MT"/>
                          <a:cs typeface="Gill Sans MT"/>
                        </a:rPr>
                        <a:t> </a:t>
                      </a:r>
                      <a:r>
                        <a:rPr sz="800" i="1" spc="-65" dirty="0">
                          <a:latin typeface="Gill Sans MT"/>
                          <a:cs typeface="Gill Sans MT"/>
                        </a:rPr>
                        <a:t>Records</a:t>
                      </a:r>
                      <a:r>
                        <a:rPr sz="800" i="1" spc="-15" dirty="0">
                          <a:latin typeface="Gill Sans MT"/>
                          <a:cs typeface="Gill Sans MT"/>
                        </a:rPr>
                        <a:t> </a:t>
                      </a:r>
                      <a:r>
                        <a:rPr sz="800" i="1" spc="-90" dirty="0">
                          <a:latin typeface="Gill Sans MT"/>
                          <a:cs typeface="Gill Sans MT"/>
                        </a:rPr>
                        <a:t>Manager,</a:t>
                      </a:r>
                      <a:r>
                        <a:rPr sz="800" i="1" spc="-65" dirty="0">
                          <a:latin typeface="Gill Sans MT"/>
                          <a:cs typeface="Gill Sans MT"/>
                        </a:rPr>
                        <a:t> </a:t>
                      </a:r>
                      <a:r>
                        <a:rPr sz="800" i="1" spc="-90" dirty="0">
                          <a:latin typeface="Gill Sans MT"/>
                          <a:cs typeface="Gill Sans MT"/>
                        </a:rPr>
                        <a:t>Mental</a:t>
                      </a:r>
                      <a:r>
                        <a:rPr sz="800" i="1" spc="-15" dirty="0">
                          <a:latin typeface="Gill Sans MT"/>
                          <a:cs typeface="Gill Sans MT"/>
                        </a:rPr>
                        <a:t> </a:t>
                      </a:r>
                      <a:r>
                        <a:rPr sz="800" i="1" spc="-90" dirty="0">
                          <a:latin typeface="Gill Sans MT"/>
                          <a:cs typeface="Gill Sans MT"/>
                        </a:rPr>
                        <a:t>Health</a:t>
                      </a:r>
                      <a:r>
                        <a:rPr sz="800" i="1" spc="-10" dirty="0">
                          <a:latin typeface="Gill Sans MT"/>
                          <a:cs typeface="Gill Sans MT"/>
                        </a:rPr>
                        <a:t> </a:t>
                      </a:r>
                      <a:r>
                        <a:rPr sz="800" i="1" spc="-75" dirty="0">
                          <a:latin typeface="Gill Sans MT"/>
                          <a:cs typeface="Gill Sans MT"/>
                        </a:rPr>
                        <a:t>Program</a:t>
                      </a:r>
                      <a:r>
                        <a:rPr sz="800" i="1" spc="-15" dirty="0">
                          <a:latin typeface="Gill Sans MT"/>
                          <a:cs typeface="Gill Sans MT"/>
                        </a:rPr>
                        <a:t> </a:t>
                      </a:r>
                      <a:r>
                        <a:rPr sz="800" i="1" spc="-90" dirty="0">
                          <a:latin typeface="Gill Sans MT"/>
                          <a:cs typeface="Gill Sans MT"/>
                        </a:rPr>
                        <a:t>Manager,</a:t>
                      </a:r>
                      <a:r>
                        <a:rPr sz="800" i="1" spc="-70" dirty="0">
                          <a:latin typeface="Gill Sans MT"/>
                          <a:cs typeface="Gill Sans MT"/>
                        </a:rPr>
                        <a:t> </a:t>
                      </a:r>
                      <a:r>
                        <a:rPr sz="800" i="1" spc="-95" dirty="0">
                          <a:latin typeface="Gill Sans MT"/>
                          <a:cs typeface="Gill Sans MT"/>
                        </a:rPr>
                        <a:t>Nurse</a:t>
                      </a:r>
                      <a:r>
                        <a:rPr sz="800" i="1" spc="-10" dirty="0">
                          <a:latin typeface="Gill Sans MT"/>
                          <a:cs typeface="Gill Sans MT"/>
                        </a:rPr>
                        <a:t> </a:t>
                      </a:r>
                      <a:r>
                        <a:rPr sz="800" i="1" spc="-90" dirty="0">
                          <a:latin typeface="Gill Sans MT"/>
                          <a:cs typeface="Gill Sans MT"/>
                        </a:rPr>
                        <a:t>Manager,</a:t>
                      </a:r>
                      <a:r>
                        <a:rPr sz="800" i="1" spc="-70" dirty="0">
                          <a:latin typeface="Gill Sans MT"/>
                          <a:cs typeface="Gill Sans MT"/>
                        </a:rPr>
                        <a:t> </a:t>
                      </a:r>
                      <a:r>
                        <a:rPr sz="800" i="1" spc="-85" dirty="0">
                          <a:latin typeface="Gill Sans MT"/>
                          <a:cs typeface="Gill Sans MT"/>
                        </a:rPr>
                        <a:t>Nursing</a:t>
                      </a:r>
                      <a:r>
                        <a:rPr sz="800" i="1" spc="-15" dirty="0">
                          <a:latin typeface="Gill Sans MT"/>
                          <a:cs typeface="Gill Sans MT"/>
                        </a:rPr>
                        <a:t> </a:t>
                      </a:r>
                      <a:r>
                        <a:rPr sz="800" i="1" spc="-70" dirty="0">
                          <a:latin typeface="Gill Sans MT"/>
                          <a:cs typeface="Gill Sans MT"/>
                        </a:rPr>
                        <a:t>Director)</a:t>
                      </a:r>
                      <a:r>
                        <a:rPr sz="800" i="1" spc="-10" dirty="0">
                          <a:latin typeface="Gill Sans MT"/>
                          <a:cs typeface="Gill Sans MT"/>
                        </a:rPr>
                        <a:t> </a:t>
                      </a:r>
                      <a:r>
                        <a:rPr sz="800" i="1" spc="-400" dirty="0">
                          <a:latin typeface="Gill Sans MT"/>
                          <a:cs typeface="Gill Sans MT"/>
                        </a:rPr>
                        <a:t>—</a:t>
                      </a:r>
                      <a:r>
                        <a:rPr sz="800" i="1" spc="-40" dirty="0">
                          <a:latin typeface="Gill Sans MT"/>
                          <a:cs typeface="Gill Sans MT"/>
                        </a:rPr>
                        <a:t> </a:t>
                      </a:r>
                      <a:r>
                        <a:rPr sz="800" spc="-65" dirty="0">
                          <a:latin typeface="Arial Narrow"/>
                          <a:cs typeface="Arial Narrow"/>
                        </a:rPr>
                        <a:t>Plan,</a:t>
                      </a:r>
                      <a:r>
                        <a:rPr sz="800" spc="10" dirty="0">
                          <a:latin typeface="Arial Narrow"/>
                          <a:cs typeface="Arial Narrow"/>
                        </a:rPr>
                        <a:t> </a:t>
                      </a:r>
                      <a:r>
                        <a:rPr sz="800" spc="-40" dirty="0">
                          <a:latin typeface="Arial Narrow"/>
                          <a:cs typeface="Arial Narrow"/>
                        </a:rPr>
                        <a:t>direct,</a:t>
                      </a:r>
                      <a:r>
                        <a:rPr sz="800" spc="5" dirty="0">
                          <a:latin typeface="Arial Narrow"/>
                          <a:cs typeface="Arial Narrow"/>
                        </a:rPr>
                        <a:t> </a:t>
                      </a:r>
                      <a:r>
                        <a:rPr sz="800" spc="-60" dirty="0">
                          <a:latin typeface="Arial Narrow"/>
                          <a:cs typeface="Arial Narrow"/>
                        </a:rPr>
                        <a:t>or</a:t>
                      </a:r>
                      <a:r>
                        <a:rPr sz="800" spc="5" dirty="0">
                          <a:latin typeface="Arial Narrow"/>
                          <a:cs typeface="Arial Narrow"/>
                        </a:rPr>
                        <a:t> </a:t>
                      </a:r>
                      <a:r>
                        <a:rPr sz="800" spc="-55" dirty="0">
                          <a:latin typeface="Arial Narrow"/>
                          <a:cs typeface="Arial Narrow"/>
                        </a:rPr>
                        <a:t>coordinate</a:t>
                      </a:r>
                      <a:r>
                        <a:rPr sz="800" spc="5" dirty="0">
                          <a:latin typeface="Arial Narrow"/>
                          <a:cs typeface="Arial Narrow"/>
                        </a:rPr>
                        <a:t> </a:t>
                      </a:r>
                      <a:r>
                        <a:rPr sz="800" spc="-55" dirty="0">
                          <a:latin typeface="Arial Narrow"/>
                          <a:cs typeface="Arial Narrow"/>
                        </a:rPr>
                        <a:t>medical</a:t>
                      </a:r>
                      <a:r>
                        <a:rPr sz="800" spc="5" dirty="0">
                          <a:latin typeface="Arial Narrow"/>
                          <a:cs typeface="Arial Narrow"/>
                        </a:rPr>
                        <a:t> </a:t>
                      </a:r>
                      <a:r>
                        <a:rPr sz="800" spc="-65" dirty="0">
                          <a:latin typeface="Arial Narrow"/>
                          <a:cs typeface="Arial Narrow"/>
                        </a:rPr>
                        <a:t>and</a:t>
                      </a:r>
                      <a:r>
                        <a:rPr sz="800" spc="10" dirty="0">
                          <a:latin typeface="Arial Narrow"/>
                          <a:cs typeface="Arial Narrow"/>
                        </a:rPr>
                        <a:t> </a:t>
                      </a:r>
                      <a:r>
                        <a:rPr sz="800" spc="-50" dirty="0">
                          <a:latin typeface="Arial Narrow"/>
                          <a:cs typeface="Arial Narrow"/>
                        </a:rPr>
                        <a:t>health</a:t>
                      </a:r>
                      <a:r>
                        <a:rPr sz="800" spc="5" dirty="0">
                          <a:latin typeface="Arial Narrow"/>
                          <a:cs typeface="Arial Narrow"/>
                        </a:rPr>
                        <a:t> </a:t>
                      </a:r>
                      <a:r>
                        <a:rPr sz="800" spc="-70" dirty="0">
                          <a:latin typeface="Arial Narrow"/>
                          <a:cs typeface="Arial Narrow"/>
                        </a:rPr>
                        <a:t>services</a:t>
                      </a:r>
                      <a:r>
                        <a:rPr sz="800" spc="5" dirty="0">
                          <a:latin typeface="Arial Narrow"/>
                          <a:cs typeface="Arial Narrow"/>
                        </a:rPr>
                        <a:t> </a:t>
                      </a:r>
                      <a:r>
                        <a:rPr sz="800" spc="-40" dirty="0">
                          <a:latin typeface="Arial Narrow"/>
                          <a:cs typeface="Arial Narrow"/>
                        </a:rPr>
                        <a:t>in</a:t>
                      </a:r>
                      <a:r>
                        <a:rPr sz="800" spc="5" dirty="0">
                          <a:latin typeface="Arial Narrow"/>
                          <a:cs typeface="Arial Narrow"/>
                        </a:rPr>
                        <a:t> </a:t>
                      </a:r>
                      <a:r>
                        <a:rPr sz="800" spc="-50" dirty="0">
                          <a:latin typeface="Arial Narrow"/>
                          <a:cs typeface="Arial Narrow"/>
                        </a:rPr>
                        <a:t>hospitals,</a:t>
                      </a:r>
                      <a:r>
                        <a:rPr sz="800" spc="10" dirty="0">
                          <a:latin typeface="Arial Narrow"/>
                          <a:cs typeface="Arial Narrow"/>
                        </a:rPr>
                        <a:t> </a:t>
                      </a:r>
                      <a:r>
                        <a:rPr sz="800" spc="-40" dirty="0">
                          <a:latin typeface="Arial Narrow"/>
                          <a:cs typeface="Arial Narrow"/>
                        </a:rPr>
                        <a:t>clinics,</a:t>
                      </a:r>
                      <a:r>
                        <a:rPr sz="800" spc="5" dirty="0">
                          <a:latin typeface="Arial Narrow"/>
                          <a:cs typeface="Arial Narrow"/>
                        </a:rPr>
                        <a:t> </a:t>
                      </a:r>
                      <a:r>
                        <a:rPr sz="800" spc="-80" dirty="0">
                          <a:latin typeface="Arial Narrow"/>
                          <a:cs typeface="Arial Narrow"/>
                        </a:rPr>
                        <a:t>managed</a:t>
                      </a:r>
                      <a:r>
                        <a:rPr sz="800" spc="5" dirty="0">
                          <a:latin typeface="Arial Narrow"/>
                          <a:cs typeface="Arial Narrow"/>
                        </a:rPr>
                        <a:t> </a:t>
                      </a:r>
                      <a:r>
                        <a:rPr sz="800" spc="-65" dirty="0">
                          <a:latin typeface="Arial Narrow"/>
                          <a:cs typeface="Arial Narrow"/>
                        </a:rPr>
                        <a:t>care</a:t>
                      </a:r>
                      <a:r>
                        <a:rPr sz="800" spc="5" dirty="0">
                          <a:latin typeface="Arial Narrow"/>
                          <a:cs typeface="Arial Narrow"/>
                        </a:rPr>
                        <a:t> </a:t>
                      </a:r>
                      <a:r>
                        <a:rPr sz="800" spc="-60" dirty="0">
                          <a:latin typeface="Arial Narrow"/>
                          <a:cs typeface="Arial Narrow"/>
                        </a:rPr>
                        <a:t>organizations,</a:t>
                      </a:r>
                      <a:r>
                        <a:rPr sz="800" spc="5" dirty="0">
                          <a:latin typeface="Arial Narrow"/>
                          <a:cs typeface="Arial Narrow"/>
                        </a:rPr>
                        <a:t> </a:t>
                      </a:r>
                      <a:r>
                        <a:rPr sz="800" spc="-40" dirty="0">
                          <a:latin typeface="Arial Narrow"/>
                          <a:cs typeface="Arial Narrow"/>
                        </a:rPr>
                        <a:t>public</a:t>
                      </a:r>
                      <a:r>
                        <a:rPr sz="800" spc="10" dirty="0">
                          <a:latin typeface="Arial Narrow"/>
                          <a:cs typeface="Arial Narrow"/>
                        </a:rPr>
                        <a:t> </a:t>
                      </a:r>
                      <a:r>
                        <a:rPr sz="800" spc="-50" dirty="0">
                          <a:latin typeface="Arial Narrow"/>
                          <a:cs typeface="Arial Narrow"/>
                        </a:rPr>
                        <a:t>health</a:t>
                      </a:r>
                      <a:r>
                        <a:rPr sz="800" spc="5" dirty="0">
                          <a:latin typeface="Arial Narrow"/>
                          <a:cs typeface="Arial Narrow"/>
                        </a:rPr>
                        <a:t> </a:t>
                      </a:r>
                      <a:r>
                        <a:rPr sz="800" spc="-70" dirty="0">
                          <a:latin typeface="Arial Narrow"/>
                          <a:cs typeface="Arial Narrow"/>
                        </a:rPr>
                        <a:t>agencies,</a:t>
                      </a:r>
                      <a:r>
                        <a:rPr sz="800" spc="5" dirty="0">
                          <a:latin typeface="Arial Narrow"/>
                          <a:cs typeface="Arial Narrow"/>
                        </a:rPr>
                        <a:t> </a:t>
                      </a:r>
                      <a:r>
                        <a:rPr sz="800" spc="-60" dirty="0">
                          <a:latin typeface="Arial Narrow"/>
                          <a:cs typeface="Arial Narrow"/>
                        </a:rPr>
                        <a:t>or</a:t>
                      </a:r>
                      <a:r>
                        <a:rPr sz="800" spc="5" dirty="0">
                          <a:latin typeface="Arial Narrow"/>
                          <a:cs typeface="Arial Narrow"/>
                        </a:rPr>
                        <a:t> </a:t>
                      </a:r>
                      <a:r>
                        <a:rPr sz="800" spc="-45" dirty="0">
                          <a:latin typeface="Arial Narrow"/>
                          <a:cs typeface="Arial Narrow"/>
                        </a:rPr>
                        <a:t>similar</a:t>
                      </a:r>
                      <a:r>
                        <a:rPr sz="800" spc="10" dirty="0">
                          <a:latin typeface="Arial Narrow"/>
                          <a:cs typeface="Arial Narrow"/>
                        </a:rPr>
                        <a:t> </a:t>
                      </a:r>
                      <a:r>
                        <a:rPr sz="800" spc="-10" dirty="0">
                          <a:latin typeface="Arial Narrow"/>
                          <a:cs typeface="Arial Narrow"/>
                        </a:rPr>
                        <a:t>organizations.</a:t>
                      </a:r>
                      <a:endParaRPr sz="800">
                        <a:latin typeface="Arial Narrow"/>
                        <a:cs typeface="Arial Narrow"/>
                      </a:endParaRPr>
                    </a:p>
                  </a:txBody>
                  <a:tcPr marL="0" marR="0" marT="63874" marB="0">
                    <a:lnT w="12700">
                      <a:solidFill>
                        <a:srgbClr val="FFFFFF"/>
                      </a:solidFill>
                      <a:prstDash val="solid"/>
                    </a:lnT>
                    <a:lnB w="12700">
                      <a:solidFill>
                        <a:srgbClr val="FFFFFF"/>
                      </a:solidFill>
                      <a:prstDash val="solid"/>
                    </a:lnB>
                    <a:solidFill>
                      <a:srgbClr val="C9C1CF"/>
                    </a:solidFill>
                  </a:tcPr>
                </a:tc>
                <a:extLst>
                  <a:ext uri="{0D108BD9-81ED-4DB2-BD59-A6C34878D82A}">
                    <a16:rowId xmlns:a16="http://schemas.microsoft.com/office/drawing/2014/main" val="10015"/>
                  </a:ext>
                </a:extLst>
              </a:tr>
              <a:tr h="452157">
                <a:tc>
                  <a:txBody>
                    <a:bodyPr/>
                    <a:lstStyle/>
                    <a:p>
                      <a:pPr marL="50800" marR="79375">
                        <a:lnSpc>
                          <a:spcPts val="950"/>
                        </a:lnSpc>
                        <a:spcBef>
                          <a:spcPts val="615"/>
                        </a:spcBef>
                      </a:pPr>
                      <a:r>
                        <a:rPr sz="800" b="1" spc="-90" dirty="0">
                          <a:solidFill>
                            <a:srgbClr val="231F20"/>
                          </a:solidFill>
                          <a:latin typeface="Arial Narrow"/>
                          <a:cs typeface="Arial Narrow"/>
                        </a:rPr>
                        <a:t>Nurse</a:t>
                      </a:r>
                      <a:r>
                        <a:rPr sz="800" b="1" spc="15" dirty="0">
                          <a:solidFill>
                            <a:srgbClr val="231F20"/>
                          </a:solidFill>
                          <a:latin typeface="Arial Narrow"/>
                          <a:cs typeface="Arial Narrow"/>
                        </a:rPr>
                        <a:t> </a:t>
                      </a:r>
                      <a:r>
                        <a:rPr sz="800" b="1" spc="-65" dirty="0">
                          <a:solidFill>
                            <a:srgbClr val="231F20"/>
                          </a:solidFill>
                          <a:latin typeface="Arial Narrow"/>
                          <a:cs typeface="Arial Narrow"/>
                        </a:rPr>
                        <a:t>Practitioner</a:t>
                      </a:r>
                      <a:r>
                        <a:rPr sz="800" b="1" spc="15" dirty="0">
                          <a:solidFill>
                            <a:srgbClr val="231F20"/>
                          </a:solidFill>
                          <a:latin typeface="Arial Narrow"/>
                          <a:cs typeface="Arial Narrow"/>
                        </a:rPr>
                        <a:t> </a:t>
                      </a:r>
                      <a:r>
                        <a:rPr sz="800" b="1" spc="-45" dirty="0">
                          <a:solidFill>
                            <a:srgbClr val="231F20"/>
                          </a:solidFill>
                          <a:latin typeface="Arial Narrow"/>
                          <a:cs typeface="Arial Narrow"/>
                        </a:rPr>
                        <a:t>(29-</a:t>
                      </a:r>
                      <a:r>
                        <a:rPr sz="800" b="1" spc="-40" dirty="0">
                          <a:solidFill>
                            <a:srgbClr val="231F20"/>
                          </a:solidFill>
                          <a:latin typeface="Arial Narrow"/>
                          <a:cs typeface="Arial Narrow"/>
                        </a:rPr>
                        <a:t>1171)</a:t>
                      </a:r>
                      <a:r>
                        <a:rPr sz="800" b="1" spc="30" dirty="0">
                          <a:solidFill>
                            <a:srgbClr val="231F20"/>
                          </a:solidFill>
                          <a:latin typeface="Arial Narrow"/>
                          <a:cs typeface="Arial Narrow"/>
                        </a:rPr>
                        <a:t> </a:t>
                      </a:r>
                      <a:r>
                        <a:rPr sz="800" i="1" spc="-400" dirty="0">
                          <a:latin typeface="Gill Sans MT"/>
                          <a:cs typeface="Gill Sans MT"/>
                        </a:rPr>
                        <a:t>—</a:t>
                      </a:r>
                      <a:r>
                        <a:rPr sz="800" i="1" spc="-70" dirty="0">
                          <a:latin typeface="Gill Sans MT"/>
                          <a:cs typeface="Gill Sans MT"/>
                        </a:rPr>
                        <a:t> </a:t>
                      </a:r>
                      <a:r>
                        <a:rPr sz="800" i="1" spc="-130" dirty="0">
                          <a:latin typeface="Gill Sans MT"/>
                          <a:cs typeface="Gill Sans MT"/>
                        </a:rPr>
                        <a:t>ACNP</a:t>
                      </a:r>
                      <a:r>
                        <a:rPr sz="800" i="1" spc="-15" dirty="0">
                          <a:latin typeface="Gill Sans MT"/>
                          <a:cs typeface="Gill Sans MT"/>
                        </a:rPr>
                        <a:t> </a:t>
                      </a:r>
                      <a:r>
                        <a:rPr sz="800" i="1" spc="-70" dirty="0">
                          <a:latin typeface="Gill Sans MT"/>
                          <a:cs typeface="Gill Sans MT"/>
                        </a:rPr>
                        <a:t>(Acute</a:t>
                      </a:r>
                      <a:r>
                        <a:rPr sz="800" i="1" spc="-10" dirty="0">
                          <a:latin typeface="Gill Sans MT"/>
                          <a:cs typeface="Gill Sans MT"/>
                        </a:rPr>
                        <a:t> </a:t>
                      </a:r>
                      <a:r>
                        <a:rPr sz="800" i="1" spc="-90" dirty="0">
                          <a:latin typeface="Gill Sans MT"/>
                          <a:cs typeface="Gill Sans MT"/>
                        </a:rPr>
                        <a:t>Care</a:t>
                      </a:r>
                      <a:r>
                        <a:rPr sz="800" i="1" spc="-15" dirty="0">
                          <a:latin typeface="Gill Sans MT"/>
                          <a:cs typeface="Gill Sans MT"/>
                        </a:rPr>
                        <a:t> </a:t>
                      </a:r>
                      <a:r>
                        <a:rPr sz="800" i="1" spc="-90" dirty="0">
                          <a:latin typeface="Gill Sans MT"/>
                          <a:cs typeface="Gill Sans MT"/>
                        </a:rPr>
                        <a:t>Nurse</a:t>
                      </a:r>
                      <a:r>
                        <a:rPr sz="800" i="1" spc="-15" dirty="0">
                          <a:latin typeface="Gill Sans MT"/>
                          <a:cs typeface="Gill Sans MT"/>
                        </a:rPr>
                        <a:t> </a:t>
                      </a:r>
                      <a:r>
                        <a:rPr sz="800" i="1" spc="-60" dirty="0">
                          <a:latin typeface="Gill Sans MT"/>
                          <a:cs typeface="Gill Sans MT"/>
                        </a:rPr>
                        <a:t>Practitioner),</a:t>
                      </a:r>
                      <a:r>
                        <a:rPr sz="800" i="1" spc="-130" dirty="0">
                          <a:latin typeface="Gill Sans MT"/>
                          <a:cs typeface="Gill Sans MT"/>
                        </a:rPr>
                        <a:t> </a:t>
                      </a:r>
                      <a:r>
                        <a:rPr sz="800" i="1" spc="-80" dirty="0">
                          <a:latin typeface="Gill Sans MT"/>
                          <a:cs typeface="Gill Sans MT"/>
                        </a:rPr>
                        <a:t>Adult</a:t>
                      </a:r>
                      <a:r>
                        <a:rPr sz="800" i="1" spc="-15" dirty="0">
                          <a:latin typeface="Gill Sans MT"/>
                          <a:cs typeface="Gill Sans MT"/>
                        </a:rPr>
                        <a:t> </a:t>
                      </a:r>
                      <a:r>
                        <a:rPr sz="800" i="1" spc="-90" dirty="0">
                          <a:latin typeface="Gill Sans MT"/>
                          <a:cs typeface="Gill Sans MT"/>
                        </a:rPr>
                        <a:t>Nurse</a:t>
                      </a:r>
                      <a:r>
                        <a:rPr sz="800" i="1" spc="-10" dirty="0">
                          <a:latin typeface="Gill Sans MT"/>
                          <a:cs typeface="Gill Sans MT"/>
                        </a:rPr>
                        <a:t> </a:t>
                      </a:r>
                      <a:r>
                        <a:rPr sz="800" i="1" spc="-65" dirty="0">
                          <a:latin typeface="Gill Sans MT"/>
                          <a:cs typeface="Gill Sans MT"/>
                        </a:rPr>
                        <a:t>Practitioner,</a:t>
                      </a:r>
                      <a:r>
                        <a:rPr sz="800" i="1" spc="-135" dirty="0">
                          <a:latin typeface="Gill Sans MT"/>
                          <a:cs typeface="Gill Sans MT"/>
                        </a:rPr>
                        <a:t> </a:t>
                      </a:r>
                      <a:r>
                        <a:rPr sz="800" i="1" spc="-90" dirty="0">
                          <a:latin typeface="Gill Sans MT"/>
                          <a:cs typeface="Gill Sans MT"/>
                        </a:rPr>
                        <a:t>Advanced</a:t>
                      </a:r>
                      <a:r>
                        <a:rPr sz="800" i="1" spc="-10" dirty="0">
                          <a:latin typeface="Gill Sans MT"/>
                          <a:cs typeface="Gill Sans MT"/>
                        </a:rPr>
                        <a:t> </a:t>
                      </a:r>
                      <a:r>
                        <a:rPr sz="800" i="1" spc="-60" dirty="0">
                          <a:latin typeface="Gill Sans MT"/>
                          <a:cs typeface="Gill Sans MT"/>
                        </a:rPr>
                        <a:t>Practice</a:t>
                      </a:r>
                      <a:r>
                        <a:rPr sz="800" i="1" spc="-15" dirty="0">
                          <a:latin typeface="Gill Sans MT"/>
                          <a:cs typeface="Gill Sans MT"/>
                        </a:rPr>
                        <a:t> </a:t>
                      </a:r>
                      <a:r>
                        <a:rPr sz="800" i="1" spc="-70" dirty="0">
                          <a:latin typeface="Gill Sans MT"/>
                          <a:cs typeface="Gill Sans MT"/>
                        </a:rPr>
                        <a:t>Registered</a:t>
                      </a:r>
                      <a:r>
                        <a:rPr sz="800" i="1" spc="-10" dirty="0">
                          <a:latin typeface="Gill Sans MT"/>
                          <a:cs typeface="Gill Sans MT"/>
                        </a:rPr>
                        <a:t> </a:t>
                      </a:r>
                      <a:r>
                        <a:rPr sz="800" i="1" spc="-90" dirty="0">
                          <a:latin typeface="Gill Sans MT"/>
                          <a:cs typeface="Gill Sans MT"/>
                        </a:rPr>
                        <a:t>Nurse</a:t>
                      </a:r>
                      <a:r>
                        <a:rPr sz="800" i="1" spc="-15" dirty="0">
                          <a:latin typeface="Gill Sans MT"/>
                          <a:cs typeface="Gill Sans MT"/>
                        </a:rPr>
                        <a:t> </a:t>
                      </a:r>
                      <a:r>
                        <a:rPr sz="800" i="1" spc="-75" dirty="0">
                          <a:latin typeface="Gill Sans MT"/>
                          <a:cs typeface="Gill Sans MT"/>
                        </a:rPr>
                        <a:t>(APRN),</a:t>
                      </a:r>
                      <a:r>
                        <a:rPr sz="800" i="1" spc="-130" dirty="0">
                          <a:latin typeface="Gill Sans MT"/>
                          <a:cs typeface="Gill Sans MT"/>
                        </a:rPr>
                        <a:t> </a:t>
                      </a:r>
                      <a:r>
                        <a:rPr sz="800" i="1" spc="-120" dirty="0">
                          <a:latin typeface="Gill Sans MT"/>
                          <a:cs typeface="Gill Sans MT"/>
                        </a:rPr>
                        <a:t>ARNP</a:t>
                      </a:r>
                      <a:r>
                        <a:rPr sz="800" i="1" spc="-15" dirty="0">
                          <a:latin typeface="Gill Sans MT"/>
                          <a:cs typeface="Gill Sans MT"/>
                        </a:rPr>
                        <a:t> </a:t>
                      </a:r>
                      <a:r>
                        <a:rPr sz="800" i="1" spc="-55" dirty="0">
                          <a:latin typeface="Gill Sans MT"/>
                          <a:cs typeface="Gill Sans MT"/>
                        </a:rPr>
                        <a:t>Specialist</a:t>
                      </a:r>
                      <a:r>
                        <a:rPr sz="800" i="1" spc="-15" dirty="0">
                          <a:latin typeface="Gill Sans MT"/>
                          <a:cs typeface="Gill Sans MT"/>
                        </a:rPr>
                        <a:t> </a:t>
                      </a:r>
                      <a:r>
                        <a:rPr sz="800" i="1" spc="-80" dirty="0">
                          <a:latin typeface="Gill Sans MT"/>
                          <a:cs typeface="Gill Sans MT"/>
                        </a:rPr>
                        <a:t>(Advanced</a:t>
                      </a:r>
                      <a:r>
                        <a:rPr sz="800" i="1" spc="-10" dirty="0">
                          <a:latin typeface="Gill Sans MT"/>
                          <a:cs typeface="Gill Sans MT"/>
                        </a:rPr>
                        <a:t> </a:t>
                      </a:r>
                      <a:r>
                        <a:rPr sz="800" i="1" spc="-70" dirty="0">
                          <a:latin typeface="Gill Sans MT"/>
                          <a:cs typeface="Gill Sans MT"/>
                        </a:rPr>
                        <a:t>Registered</a:t>
                      </a:r>
                      <a:r>
                        <a:rPr sz="800" i="1" spc="-15" dirty="0">
                          <a:latin typeface="Gill Sans MT"/>
                          <a:cs typeface="Gill Sans MT"/>
                        </a:rPr>
                        <a:t> </a:t>
                      </a:r>
                      <a:r>
                        <a:rPr sz="800" i="1" spc="-90" dirty="0">
                          <a:latin typeface="Gill Sans MT"/>
                          <a:cs typeface="Gill Sans MT"/>
                        </a:rPr>
                        <a:t>Nurse</a:t>
                      </a:r>
                      <a:r>
                        <a:rPr sz="800" i="1" spc="-15" dirty="0">
                          <a:latin typeface="Gill Sans MT"/>
                          <a:cs typeface="Gill Sans MT"/>
                        </a:rPr>
                        <a:t> </a:t>
                      </a:r>
                      <a:r>
                        <a:rPr sz="800" i="1" spc="-65" dirty="0">
                          <a:latin typeface="Gill Sans MT"/>
                          <a:cs typeface="Gill Sans MT"/>
                        </a:rPr>
                        <a:t>Practitioner</a:t>
                      </a:r>
                      <a:r>
                        <a:rPr sz="800" i="1" spc="-10" dirty="0">
                          <a:latin typeface="Gill Sans MT"/>
                          <a:cs typeface="Gill Sans MT"/>
                        </a:rPr>
                        <a:t> </a:t>
                      </a:r>
                      <a:r>
                        <a:rPr sz="800" i="1" spc="-50" dirty="0">
                          <a:latin typeface="Gill Sans MT"/>
                          <a:cs typeface="Gill Sans MT"/>
                        </a:rPr>
                        <a:t>Specialist),</a:t>
                      </a:r>
                      <a:r>
                        <a:rPr sz="800" i="1" spc="-75" dirty="0">
                          <a:latin typeface="Gill Sans MT"/>
                          <a:cs typeface="Gill Sans MT"/>
                        </a:rPr>
                        <a:t> Family</a:t>
                      </a:r>
                      <a:r>
                        <a:rPr sz="800" i="1" spc="-10" dirty="0">
                          <a:latin typeface="Gill Sans MT"/>
                          <a:cs typeface="Gill Sans MT"/>
                        </a:rPr>
                        <a:t> </a:t>
                      </a:r>
                      <a:r>
                        <a:rPr sz="800" i="1" spc="-90" dirty="0">
                          <a:latin typeface="Gill Sans MT"/>
                          <a:cs typeface="Gill Sans MT"/>
                        </a:rPr>
                        <a:t>Nurse</a:t>
                      </a:r>
                      <a:r>
                        <a:rPr sz="800" i="1" spc="-15" dirty="0">
                          <a:latin typeface="Gill Sans MT"/>
                          <a:cs typeface="Gill Sans MT"/>
                        </a:rPr>
                        <a:t> </a:t>
                      </a:r>
                      <a:r>
                        <a:rPr sz="800" i="1" spc="-65" dirty="0">
                          <a:latin typeface="Gill Sans MT"/>
                          <a:cs typeface="Gill Sans MT"/>
                        </a:rPr>
                        <a:t>Practitioner</a:t>
                      </a:r>
                      <a:r>
                        <a:rPr sz="800" i="1" spc="-15" dirty="0">
                          <a:latin typeface="Gill Sans MT"/>
                          <a:cs typeface="Gill Sans MT"/>
                        </a:rPr>
                        <a:t> </a:t>
                      </a:r>
                      <a:r>
                        <a:rPr sz="800" i="1" spc="-65" dirty="0">
                          <a:latin typeface="Gill Sans MT"/>
                          <a:cs typeface="Gill Sans MT"/>
                        </a:rPr>
                        <a:t>(FNP),</a:t>
                      </a:r>
                      <a:r>
                        <a:rPr sz="800" i="1" spc="-70" dirty="0">
                          <a:latin typeface="Gill Sans MT"/>
                          <a:cs typeface="Gill Sans MT"/>
                        </a:rPr>
                        <a:t> </a:t>
                      </a:r>
                      <a:r>
                        <a:rPr sz="800" i="1" spc="-75" dirty="0">
                          <a:latin typeface="Gill Sans MT"/>
                          <a:cs typeface="Gill Sans MT"/>
                        </a:rPr>
                        <a:t>Family</a:t>
                      </a:r>
                      <a:r>
                        <a:rPr sz="800" i="1" spc="-15" dirty="0">
                          <a:latin typeface="Gill Sans MT"/>
                          <a:cs typeface="Gill Sans MT"/>
                        </a:rPr>
                        <a:t> </a:t>
                      </a:r>
                      <a:r>
                        <a:rPr sz="800" i="1" spc="-10" dirty="0">
                          <a:latin typeface="Gill Sans MT"/>
                          <a:cs typeface="Gill Sans MT"/>
                        </a:rPr>
                        <a:t>Practice </a:t>
                      </a:r>
                      <a:r>
                        <a:rPr sz="800" i="1" spc="-70" dirty="0">
                          <a:latin typeface="Gill Sans MT"/>
                          <a:cs typeface="Gill Sans MT"/>
                        </a:rPr>
                        <a:t>Certified</a:t>
                      </a:r>
                      <a:r>
                        <a:rPr sz="800" i="1" spc="-80" dirty="0">
                          <a:latin typeface="Gill Sans MT"/>
                          <a:cs typeface="Gill Sans MT"/>
                        </a:rPr>
                        <a:t> </a:t>
                      </a:r>
                      <a:r>
                        <a:rPr sz="800" i="1" spc="-90" dirty="0">
                          <a:latin typeface="Gill Sans MT"/>
                          <a:cs typeface="Gill Sans MT"/>
                        </a:rPr>
                        <a:t>Advanced</a:t>
                      </a:r>
                      <a:r>
                        <a:rPr sz="800" i="1" spc="-15" dirty="0">
                          <a:latin typeface="Gill Sans MT"/>
                          <a:cs typeface="Gill Sans MT"/>
                        </a:rPr>
                        <a:t> </a:t>
                      </a:r>
                      <a:r>
                        <a:rPr sz="800" i="1" spc="-70" dirty="0">
                          <a:latin typeface="Gill Sans MT"/>
                          <a:cs typeface="Gill Sans MT"/>
                        </a:rPr>
                        <a:t>Registered</a:t>
                      </a:r>
                      <a:r>
                        <a:rPr sz="800" i="1" spc="-15" dirty="0">
                          <a:latin typeface="Gill Sans MT"/>
                          <a:cs typeface="Gill Sans MT"/>
                        </a:rPr>
                        <a:t> </a:t>
                      </a:r>
                      <a:r>
                        <a:rPr sz="800" i="1" spc="-90" dirty="0">
                          <a:latin typeface="Gill Sans MT"/>
                          <a:cs typeface="Gill Sans MT"/>
                        </a:rPr>
                        <a:t>Nurse</a:t>
                      </a:r>
                      <a:r>
                        <a:rPr sz="800" i="1" spc="-20" dirty="0">
                          <a:latin typeface="Gill Sans MT"/>
                          <a:cs typeface="Gill Sans MT"/>
                        </a:rPr>
                        <a:t> </a:t>
                      </a:r>
                      <a:r>
                        <a:rPr sz="800" i="1" spc="-65" dirty="0">
                          <a:latin typeface="Gill Sans MT"/>
                          <a:cs typeface="Gill Sans MT"/>
                        </a:rPr>
                        <a:t>Practitioner,</a:t>
                      </a:r>
                      <a:r>
                        <a:rPr sz="800" i="1" spc="-75" dirty="0">
                          <a:latin typeface="Gill Sans MT"/>
                          <a:cs typeface="Gill Sans MT"/>
                        </a:rPr>
                        <a:t> </a:t>
                      </a:r>
                      <a:r>
                        <a:rPr sz="800" i="1" spc="-70" dirty="0">
                          <a:latin typeface="Gill Sans MT"/>
                          <a:cs typeface="Gill Sans MT"/>
                        </a:rPr>
                        <a:t>Gastroenterology</a:t>
                      </a:r>
                      <a:r>
                        <a:rPr sz="800" i="1" spc="-15" dirty="0">
                          <a:latin typeface="Gill Sans MT"/>
                          <a:cs typeface="Gill Sans MT"/>
                        </a:rPr>
                        <a:t> </a:t>
                      </a:r>
                      <a:r>
                        <a:rPr sz="800" i="1" spc="-90" dirty="0">
                          <a:latin typeface="Gill Sans MT"/>
                          <a:cs typeface="Gill Sans MT"/>
                        </a:rPr>
                        <a:t>Nurse</a:t>
                      </a:r>
                      <a:r>
                        <a:rPr sz="800" i="1" spc="-15" dirty="0">
                          <a:latin typeface="Gill Sans MT"/>
                          <a:cs typeface="Gill Sans MT"/>
                        </a:rPr>
                        <a:t> </a:t>
                      </a:r>
                      <a:r>
                        <a:rPr sz="800" i="1" spc="-65" dirty="0">
                          <a:latin typeface="Gill Sans MT"/>
                          <a:cs typeface="Gill Sans MT"/>
                        </a:rPr>
                        <a:t>Practitioner,</a:t>
                      </a:r>
                      <a:r>
                        <a:rPr sz="800" i="1" spc="-75" dirty="0">
                          <a:latin typeface="Gill Sans MT"/>
                          <a:cs typeface="Gill Sans MT"/>
                        </a:rPr>
                        <a:t> </a:t>
                      </a:r>
                      <a:r>
                        <a:rPr sz="800" i="1" spc="-90" dirty="0">
                          <a:latin typeface="Gill Sans MT"/>
                          <a:cs typeface="Gill Sans MT"/>
                        </a:rPr>
                        <a:t>Nurse</a:t>
                      </a:r>
                      <a:r>
                        <a:rPr sz="800" i="1" spc="-20" dirty="0">
                          <a:latin typeface="Gill Sans MT"/>
                          <a:cs typeface="Gill Sans MT"/>
                        </a:rPr>
                        <a:t> </a:t>
                      </a:r>
                      <a:r>
                        <a:rPr sz="800" i="1" spc="-65" dirty="0">
                          <a:latin typeface="Gill Sans MT"/>
                          <a:cs typeface="Gill Sans MT"/>
                        </a:rPr>
                        <a:t>Practitioner</a:t>
                      </a:r>
                      <a:r>
                        <a:rPr sz="800" i="1" spc="-15" dirty="0">
                          <a:latin typeface="Gill Sans MT"/>
                          <a:cs typeface="Gill Sans MT"/>
                        </a:rPr>
                        <a:t> </a:t>
                      </a:r>
                      <a:r>
                        <a:rPr sz="800" i="1" spc="-60" dirty="0">
                          <a:latin typeface="Gill Sans MT"/>
                          <a:cs typeface="Gill Sans MT"/>
                        </a:rPr>
                        <a:t>(NP),</a:t>
                      </a:r>
                      <a:r>
                        <a:rPr sz="800" i="1" spc="-75" dirty="0">
                          <a:latin typeface="Gill Sans MT"/>
                          <a:cs typeface="Gill Sans MT"/>
                        </a:rPr>
                        <a:t> </a:t>
                      </a:r>
                      <a:r>
                        <a:rPr sz="800" i="1" spc="-60" dirty="0">
                          <a:latin typeface="Gill Sans MT"/>
                          <a:cs typeface="Gill Sans MT"/>
                        </a:rPr>
                        <a:t>Pediatric</a:t>
                      </a:r>
                      <a:r>
                        <a:rPr sz="800" i="1" spc="-20" dirty="0">
                          <a:latin typeface="Gill Sans MT"/>
                          <a:cs typeface="Gill Sans MT"/>
                        </a:rPr>
                        <a:t> </a:t>
                      </a:r>
                      <a:r>
                        <a:rPr sz="800" i="1" spc="-90" dirty="0">
                          <a:latin typeface="Gill Sans MT"/>
                          <a:cs typeface="Gill Sans MT"/>
                        </a:rPr>
                        <a:t>Nurse</a:t>
                      </a:r>
                      <a:r>
                        <a:rPr sz="800" i="1" spc="-15" dirty="0">
                          <a:latin typeface="Gill Sans MT"/>
                          <a:cs typeface="Gill Sans MT"/>
                        </a:rPr>
                        <a:t> </a:t>
                      </a:r>
                      <a:r>
                        <a:rPr sz="800" i="1" spc="-65" dirty="0">
                          <a:latin typeface="Gill Sans MT"/>
                          <a:cs typeface="Gill Sans MT"/>
                        </a:rPr>
                        <a:t>Practitioner</a:t>
                      </a:r>
                      <a:r>
                        <a:rPr sz="800" i="1" spc="-15" dirty="0">
                          <a:latin typeface="Gill Sans MT"/>
                          <a:cs typeface="Gill Sans MT"/>
                        </a:rPr>
                        <a:t> </a:t>
                      </a:r>
                      <a:r>
                        <a:rPr sz="800" i="1" spc="-60" dirty="0">
                          <a:latin typeface="Gill Sans MT"/>
                          <a:cs typeface="Gill Sans MT"/>
                        </a:rPr>
                        <a:t>(PNP),</a:t>
                      </a:r>
                      <a:r>
                        <a:rPr sz="800" i="1" spc="-135" dirty="0">
                          <a:latin typeface="Gill Sans MT"/>
                          <a:cs typeface="Gill Sans MT"/>
                        </a:rPr>
                        <a:t> </a:t>
                      </a:r>
                      <a:r>
                        <a:rPr sz="800" i="1" spc="-114" dirty="0">
                          <a:latin typeface="Gill Sans MT"/>
                          <a:cs typeface="Gill Sans MT"/>
                        </a:rPr>
                        <a:t>Women’s</a:t>
                      </a:r>
                      <a:r>
                        <a:rPr sz="800" i="1" spc="-15" dirty="0">
                          <a:latin typeface="Gill Sans MT"/>
                          <a:cs typeface="Gill Sans MT"/>
                        </a:rPr>
                        <a:t> </a:t>
                      </a:r>
                      <a:r>
                        <a:rPr sz="800" i="1" spc="-85" dirty="0">
                          <a:latin typeface="Gill Sans MT"/>
                          <a:cs typeface="Gill Sans MT"/>
                        </a:rPr>
                        <a:t>Health</a:t>
                      </a:r>
                      <a:r>
                        <a:rPr sz="800" i="1" spc="-20" dirty="0">
                          <a:latin typeface="Gill Sans MT"/>
                          <a:cs typeface="Gill Sans MT"/>
                        </a:rPr>
                        <a:t> </a:t>
                      </a:r>
                      <a:r>
                        <a:rPr sz="800" i="1" spc="-90" dirty="0">
                          <a:latin typeface="Gill Sans MT"/>
                          <a:cs typeface="Gill Sans MT"/>
                        </a:rPr>
                        <a:t>Care</a:t>
                      </a:r>
                      <a:r>
                        <a:rPr sz="800" i="1" spc="-15" dirty="0">
                          <a:latin typeface="Gill Sans MT"/>
                          <a:cs typeface="Gill Sans MT"/>
                        </a:rPr>
                        <a:t> </a:t>
                      </a:r>
                      <a:r>
                        <a:rPr sz="800" i="1" spc="-90" dirty="0">
                          <a:latin typeface="Gill Sans MT"/>
                          <a:cs typeface="Gill Sans MT"/>
                        </a:rPr>
                        <a:t>Nurse</a:t>
                      </a:r>
                      <a:r>
                        <a:rPr sz="800" i="1" spc="-20" dirty="0">
                          <a:latin typeface="Gill Sans MT"/>
                          <a:cs typeface="Gill Sans MT"/>
                        </a:rPr>
                        <a:t> </a:t>
                      </a:r>
                      <a:r>
                        <a:rPr sz="800" i="1" spc="-60" dirty="0">
                          <a:latin typeface="Gill Sans MT"/>
                          <a:cs typeface="Gill Sans MT"/>
                        </a:rPr>
                        <a:t>Practitioner)</a:t>
                      </a:r>
                      <a:r>
                        <a:rPr sz="800" i="1" spc="-15" dirty="0">
                          <a:latin typeface="Gill Sans MT"/>
                          <a:cs typeface="Gill Sans MT"/>
                        </a:rPr>
                        <a:t> </a:t>
                      </a:r>
                      <a:r>
                        <a:rPr sz="800" i="1" spc="-400" dirty="0">
                          <a:latin typeface="Gill Sans MT"/>
                          <a:cs typeface="Gill Sans MT"/>
                        </a:rPr>
                        <a:t>—</a:t>
                      </a:r>
                      <a:r>
                        <a:rPr sz="800" i="1" spc="-40" dirty="0">
                          <a:latin typeface="Gill Sans MT"/>
                          <a:cs typeface="Gill Sans MT"/>
                        </a:rPr>
                        <a:t> </a:t>
                      </a:r>
                      <a:r>
                        <a:rPr sz="800" spc="-85" dirty="0">
                          <a:latin typeface="Arial Narrow"/>
                          <a:cs typeface="Arial Narrow"/>
                        </a:rPr>
                        <a:t>Diagnose</a:t>
                      </a:r>
                      <a:r>
                        <a:rPr sz="800" spc="5" dirty="0">
                          <a:latin typeface="Arial Narrow"/>
                          <a:cs typeface="Arial Narrow"/>
                        </a:rPr>
                        <a:t> </a:t>
                      </a:r>
                      <a:r>
                        <a:rPr sz="800" spc="-70" dirty="0">
                          <a:latin typeface="Arial Narrow"/>
                          <a:cs typeface="Arial Narrow"/>
                        </a:rPr>
                        <a:t>and</a:t>
                      </a:r>
                      <a:r>
                        <a:rPr sz="800" spc="5" dirty="0">
                          <a:latin typeface="Arial Narrow"/>
                          <a:cs typeface="Arial Narrow"/>
                        </a:rPr>
                        <a:t> </a:t>
                      </a:r>
                      <a:r>
                        <a:rPr sz="800" spc="-45" dirty="0">
                          <a:latin typeface="Arial Narrow"/>
                          <a:cs typeface="Arial Narrow"/>
                        </a:rPr>
                        <a:t>treat</a:t>
                      </a:r>
                      <a:r>
                        <a:rPr sz="800" spc="10" dirty="0">
                          <a:latin typeface="Arial Narrow"/>
                          <a:cs typeface="Arial Narrow"/>
                        </a:rPr>
                        <a:t> </a:t>
                      </a:r>
                      <a:r>
                        <a:rPr sz="800" spc="-60" dirty="0">
                          <a:latin typeface="Arial Narrow"/>
                          <a:cs typeface="Arial Narrow"/>
                        </a:rPr>
                        <a:t>acute,</a:t>
                      </a:r>
                      <a:r>
                        <a:rPr sz="800" spc="5" dirty="0">
                          <a:latin typeface="Arial Narrow"/>
                          <a:cs typeface="Arial Narrow"/>
                        </a:rPr>
                        <a:t> </a:t>
                      </a:r>
                      <a:r>
                        <a:rPr sz="800" spc="-55" dirty="0">
                          <a:latin typeface="Arial Narrow"/>
                          <a:cs typeface="Arial Narrow"/>
                        </a:rPr>
                        <a:t>episodic,</a:t>
                      </a:r>
                      <a:r>
                        <a:rPr sz="800" spc="10" dirty="0">
                          <a:latin typeface="Arial Narrow"/>
                          <a:cs typeface="Arial Narrow"/>
                        </a:rPr>
                        <a:t> </a:t>
                      </a:r>
                      <a:r>
                        <a:rPr sz="800" spc="-55" dirty="0">
                          <a:latin typeface="Arial Narrow"/>
                          <a:cs typeface="Arial Narrow"/>
                        </a:rPr>
                        <a:t>or</a:t>
                      </a:r>
                      <a:r>
                        <a:rPr sz="800" spc="5" dirty="0">
                          <a:latin typeface="Arial Narrow"/>
                          <a:cs typeface="Arial Narrow"/>
                        </a:rPr>
                        <a:t> </a:t>
                      </a:r>
                      <a:r>
                        <a:rPr sz="800" spc="-65" dirty="0">
                          <a:latin typeface="Arial Narrow"/>
                          <a:cs typeface="Arial Narrow"/>
                        </a:rPr>
                        <a:t>chronic</a:t>
                      </a:r>
                      <a:r>
                        <a:rPr sz="800" spc="10" dirty="0">
                          <a:latin typeface="Arial Narrow"/>
                          <a:cs typeface="Arial Narrow"/>
                        </a:rPr>
                        <a:t> </a:t>
                      </a:r>
                      <a:r>
                        <a:rPr sz="800" spc="-50" dirty="0">
                          <a:latin typeface="Arial Narrow"/>
                          <a:cs typeface="Arial Narrow"/>
                        </a:rPr>
                        <a:t>illness,</a:t>
                      </a:r>
                      <a:r>
                        <a:rPr sz="800" spc="5" dirty="0">
                          <a:latin typeface="Arial Narrow"/>
                          <a:cs typeface="Arial Narrow"/>
                        </a:rPr>
                        <a:t> </a:t>
                      </a:r>
                      <a:r>
                        <a:rPr sz="800" spc="-65" dirty="0">
                          <a:latin typeface="Arial Narrow"/>
                          <a:cs typeface="Arial Narrow"/>
                        </a:rPr>
                        <a:t>independently</a:t>
                      </a:r>
                      <a:r>
                        <a:rPr sz="800" spc="10" dirty="0">
                          <a:latin typeface="Arial Narrow"/>
                          <a:cs typeface="Arial Narrow"/>
                        </a:rPr>
                        <a:t> </a:t>
                      </a:r>
                      <a:r>
                        <a:rPr sz="800" spc="-25" dirty="0">
                          <a:latin typeface="Arial Narrow"/>
                          <a:cs typeface="Arial Narrow"/>
                        </a:rPr>
                        <a:t>or</a:t>
                      </a:r>
                      <a:r>
                        <a:rPr sz="800" spc="500" dirty="0">
                          <a:latin typeface="Arial Narrow"/>
                          <a:cs typeface="Arial Narrow"/>
                        </a:rPr>
                        <a:t> </a:t>
                      </a:r>
                      <a:r>
                        <a:rPr sz="800" spc="-80" dirty="0">
                          <a:latin typeface="Arial Narrow"/>
                          <a:cs typeface="Arial Narrow"/>
                        </a:rPr>
                        <a:t>as</a:t>
                      </a:r>
                      <a:r>
                        <a:rPr sz="800" spc="-15" dirty="0">
                          <a:latin typeface="Arial Narrow"/>
                          <a:cs typeface="Arial Narrow"/>
                        </a:rPr>
                        <a:t> </a:t>
                      </a:r>
                      <a:r>
                        <a:rPr sz="800" spc="-40" dirty="0">
                          <a:latin typeface="Arial Narrow"/>
                          <a:cs typeface="Arial Narrow"/>
                        </a:rPr>
                        <a:t>part</a:t>
                      </a:r>
                      <a:r>
                        <a:rPr sz="800" spc="-10" dirty="0">
                          <a:latin typeface="Arial Narrow"/>
                          <a:cs typeface="Arial Narrow"/>
                        </a:rPr>
                        <a:t> </a:t>
                      </a:r>
                      <a:r>
                        <a:rPr sz="800" spc="-45" dirty="0">
                          <a:latin typeface="Arial Narrow"/>
                          <a:cs typeface="Arial Narrow"/>
                        </a:rPr>
                        <a:t>of</a:t>
                      </a:r>
                      <a:r>
                        <a:rPr sz="800" spc="-10" dirty="0">
                          <a:latin typeface="Arial Narrow"/>
                          <a:cs typeface="Arial Narrow"/>
                        </a:rPr>
                        <a:t> </a:t>
                      </a:r>
                      <a:r>
                        <a:rPr sz="800" spc="-70" dirty="0">
                          <a:latin typeface="Arial Narrow"/>
                          <a:cs typeface="Arial Narrow"/>
                        </a:rPr>
                        <a:t>a</a:t>
                      </a:r>
                      <a:r>
                        <a:rPr sz="800" spc="-10" dirty="0">
                          <a:latin typeface="Arial Narrow"/>
                          <a:cs typeface="Arial Narrow"/>
                        </a:rPr>
                        <a:t> </a:t>
                      </a:r>
                      <a:r>
                        <a:rPr sz="800" spc="-65" dirty="0">
                          <a:latin typeface="Arial Narrow"/>
                          <a:cs typeface="Arial Narrow"/>
                        </a:rPr>
                        <a:t>healthcare</a:t>
                      </a:r>
                      <a:r>
                        <a:rPr sz="800" spc="-10" dirty="0">
                          <a:latin typeface="Arial Narrow"/>
                          <a:cs typeface="Arial Narrow"/>
                        </a:rPr>
                        <a:t> </a:t>
                      </a:r>
                      <a:r>
                        <a:rPr sz="800" spc="-60" dirty="0">
                          <a:latin typeface="Arial Narrow"/>
                          <a:cs typeface="Arial Narrow"/>
                        </a:rPr>
                        <a:t>team.</a:t>
                      </a:r>
                      <a:r>
                        <a:rPr sz="800" spc="-10" dirty="0">
                          <a:latin typeface="Arial Narrow"/>
                          <a:cs typeface="Arial Narrow"/>
                        </a:rPr>
                        <a:t> </a:t>
                      </a:r>
                      <a:r>
                        <a:rPr sz="800" spc="-100" dirty="0">
                          <a:latin typeface="Arial Narrow"/>
                          <a:cs typeface="Arial Narrow"/>
                        </a:rPr>
                        <a:t>May</a:t>
                      </a:r>
                      <a:r>
                        <a:rPr sz="800" spc="-10" dirty="0">
                          <a:latin typeface="Arial Narrow"/>
                          <a:cs typeface="Arial Narrow"/>
                        </a:rPr>
                        <a:t> </a:t>
                      </a:r>
                      <a:r>
                        <a:rPr sz="800" spc="-70" dirty="0">
                          <a:latin typeface="Arial Narrow"/>
                          <a:cs typeface="Arial Narrow"/>
                        </a:rPr>
                        <a:t>focus</a:t>
                      </a:r>
                      <a:r>
                        <a:rPr sz="800" spc="-10" dirty="0">
                          <a:latin typeface="Arial Narrow"/>
                          <a:cs typeface="Arial Narrow"/>
                        </a:rPr>
                        <a:t> </a:t>
                      </a:r>
                      <a:r>
                        <a:rPr sz="800" spc="-70" dirty="0">
                          <a:latin typeface="Arial Narrow"/>
                          <a:cs typeface="Arial Narrow"/>
                        </a:rPr>
                        <a:t>on</a:t>
                      </a:r>
                      <a:r>
                        <a:rPr sz="800" spc="-10" dirty="0">
                          <a:latin typeface="Arial Narrow"/>
                          <a:cs typeface="Arial Narrow"/>
                        </a:rPr>
                        <a:t> </a:t>
                      </a:r>
                      <a:r>
                        <a:rPr sz="800" spc="-55" dirty="0">
                          <a:latin typeface="Arial Narrow"/>
                          <a:cs typeface="Arial Narrow"/>
                        </a:rPr>
                        <a:t>health</a:t>
                      </a:r>
                      <a:r>
                        <a:rPr sz="800" spc="-10" dirty="0">
                          <a:latin typeface="Arial Narrow"/>
                          <a:cs typeface="Arial Narrow"/>
                        </a:rPr>
                        <a:t> </a:t>
                      </a:r>
                      <a:r>
                        <a:rPr sz="800" spc="-60" dirty="0">
                          <a:latin typeface="Arial Narrow"/>
                          <a:cs typeface="Arial Narrow"/>
                        </a:rPr>
                        <a:t>promotion</a:t>
                      </a:r>
                      <a:r>
                        <a:rPr sz="800" spc="-10" dirty="0">
                          <a:latin typeface="Arial Narrow"/>
                          <a:cs typeface="Arial Narrow"/>
                        </a:rPr>
                        <a:t> </a:t>
                      </a:r>
                      <a:r>
                        <a:rPr sz="800" spc="-70" dirty="0">
                          <a:latin typeface="Arial Narrow"/>
                          <a:cs typeface="Arial Narrow"/>
                        </a:rPr>
                        <a:t>and</a:t>
                      </a:r>
                      <a:r>
                        <a:rPr sz="800" spc="-10" dirty="0">
                          <a:latin typeface="Arial Narrow"/>
                          <a:cs typeface="Arial Narrow"/>
                        </a:rPr>
                        <a:t> </a:t>
                      </a:r>
                      <a:r>
                        <a:rPr sz="800" spc="-75" dirty="0">
                          <a:latin typeface="Arial Narrow"/>
                          <a:cs typeface="Arial Narrow"/>
                        </a:rPr>
                        <a:t>disease</a:t>
                      </a:r>
                      <a:r>
                        <a:rPr sz="800" spc="-10" dirty="0">
                          <a:latin typeface="Arial Narrow"/>
                          <a:cs typeface="Arial Narrow"/>
                        </a:rPr>
                        <a:t> </a:t>
                      </a:r>
                      <a:r>
                        <a:rPr sz="800" spc="-60" dirty="0">
                          <a:latin typeface="Arial Narrow"/>
                          <a:cs typeface="Arial Narrow"/>
                        </a:rPr>
                        <a:t>prevention.</a:t>
                      </a:r>
                      <a:r>
                        <a:rPr sz="800" spc="-10" dirty="0">
                          <a:latin typeface="Arial Narrow"/>
                          <a:cs typeface="Arial Narrow"/>
                        </a:rPr>
                        <a:t> </a:t>
                      </a:r>
                      <a:r>
                        <a:rPr sz="800" spc="-100" dirty="0">
                          <a:latin typeface="Arial Narrow"/>
                          <a:cs typeface="Arial Narrow"/>
                        </a:rPr>
                        <a:t>May</a:t>
                      </a:r>
                      <a:r>
                        <a:rPr sz="800" spc="-10" dirty="0">
                          <a:latin typeface="Arial Narrow"/>
                          <a:cs typeface="Arial Narrow"/>
                        </a:rPr>
                        <a:t> </a:t>
                      </a:r>
                      <a:r>
                        <a:rPr sz="800" spc="-65" dirty="0">
                          <a:latin typeface="Arial Narrow"/>
                          <a:cs typeface="Arial Narrow"/>
                        </a:rPr>
                        <a:t>order,</a:t>
                      </a:r>
                      <a:r>
                        <a:rPr sz="800" spc="-10" dirty="0">
                          <a:latin typeface="Arial Narrow"/>
                          <a:cs typeface="Arial Narrow"/>
                        </a:rPr>
                        <a:t> </a:t>
                      </a:r>
                      <a:r>
                        <a:rPr sz="800" spc="-55" dirty="0">
                          <a:latin typeface="Arial Narrow"/>
                          <a:cs typeface="Arial Narrow"/>
                        </a:rPr>
                        <a:t>perform,</a:t>
                      </a:r>
                      <a:r>
                        <a:rPr sz="800" spc="-10" dirty="0">
                          <a:latin typeface="Arial Narrow"/>
                          <a:cs typeface="Arial Narrow"/>
                        </a:rPr>
                        <a:t> </a:t>
                      </a:r>
                      <a:r>
                        <a:rPr sz="800" spc="-55" dirty="0">
                          <a:latin typeface="Arial Narrow"/>
                          <a:cs typeface="Arial Narrow"/>
                        </a:rPr>
                        <a:t>or</a:t>
                      </a:r>
                      <a:r>
                        <a:rPr sz="800" spc="-10" dirty="0">
                          <a:latin typeface="Arial Narrow"/>
                          <a:cs typeface="Arial Narrow"/>
                        </a:rPr>
                        <a:t> </a:t>
                      </a:r>
                      <a:r>
                        <a:rPr sz="800" spc="-50" dirty="0">
                          <a:latin typeface="Arial Narrow"/>
                          <a:cs typeface="Arial Narrow"/>
                        </a:rPr>
                        <a:t>interpret</a:t>
                      </a:r>
                      <a:r>
                        <a:rPr sz="800" spc="-10" dirty="0">
                          <a:latin typeface="Arial Narrow"/>
                          <a:cs typeface="Arial Narrow"/>
                        </a:rPr>
                        <a:t> </a:t>
                      </a:r>
                      <a:r>
                        <a:rPr sz="800" spc="-60" dirty="0">
                          <a:latin typeface="Arial Narrow"/>
                          <a:cs typeface="Arial Narrow"/>
                        </a:rPr>
                        <a:t>diagnostic</a:t>
                      </a:r>
                      <a:r>
                        <a:rPr sz="800" spc="-10" dirty="0">
                          <a:latin typeface="Arial Narrow"/>
                          <a:cs typeface="Arial Narrow"/>
                        </a:rPr>
                        <a:t> </a:t>
                      </a:r>
                      <a:r>
                        <a:rPr sz="800" spc="-50" dirty="0">
                          <a:latin typeface="Arial Narrow"/>
                          <a:cs typeface="Arial Narrow"/>
                        </a:rPr>
                        <a:t>tests</a:t>
                      </a:r>
                      <a:r>
                        <a:rPr sz="800" spc="-10" dirty="0">
                          <a:latin typeface="Arial Narrow"/>
                          <a:cs typeface="Arial Narrow"/>
                        </a:rPr>
                        <a:t> </a:t>
                      </a:r>
                      <a:r>
                        <a:rPr sz="800" spc="-80" dirty="0">
                          <a:latin typeface="Arial Narrow"/>
                          <a:cs typeface="Arial Narrow"/>
                        </a:rPr>
                        <a:t>such</a:t>
                      </a:r>
                      <a:r>
                        <a:rPr sz="800" spc="-10" dirty="0">
                          <a:latin typeface="Arial Narrow"/>
                          <a:cs typeface="Arial Narrow"/>
                        </a:rPr>
                        <a:t> </a:t>
                      </a:r>
                      <a:r>
                        <a:rPr sz="800" spc="-80" dirty="0">
                          <a:latin typeface="Arial Narrow"/>
                          <a:cs typeface="Arial Narrow"/>
                        </a:rPr>
                        <a:t>as</a:t>
                      </a:r>
                      <a:r>
                        <a:rPr sz="800" spc="-10" dirty="0">
                          <a:latin typeface="Arial Narrow"/>
                          <a:cs typeface="Arial Narrow"/>
                        </a:rPr>
                        <a:t> </a:t>
                      </a:r>
                      <a:r>
                        <a:rPr sz="800" spc="-45" dirty="0">
                          <a:latin typeface="Arial Narrow"/>
                          <a:cs typeface="Arial Narrow"/>
                        </a:rPr>
                        <a:t>lab</a:t>
                      </a:r>
                      <a:r>
                        <a:rPr sz="800" spc="-10" dirty="0">
                          <a:latin typeface="Arial Narrow"/>
                          <a:cs typeface="Arial Narrow"/>
                        </a:rPr>
                        <a:t> </a:t>
                      </a:r>
                      <a:r>
                        <a:rPr sz="800" spc="-80" dirty="0">
                          <a:latin typeface="Arial Narrow"/>
                          <a:cs typeface="Arial Narrow"/>
                        </a:rPr>
                        <a:t>work</a:t>
                      </a:r>
                      <a:r>
                        <a:rPr sz="800" spc="-10" dirty="0">
                          <a:latin typeface="Arial Narrow"/>
                          <a:cs typeface="Arial Narrow"/>
                        </a:rPr>
                        <a:t> </a:t>
                      </a:r>
                      <a:r>
                        <a:rPr sz="800" spc="-70" dirty="0">
                          <a:latin typeface="Arial Narrow"/>
                          <a:cs typeface="Arial Narrow"/>
                        </a:rPr>
                        <a:t>and</a:t>
                      </a:r>
                      <a:r>
                        <a:rPr sz="800" spc="-10" dirty="0">
                          <a:latin typeface="Arial Narrow"/>
                          <a:cs typeface="Arial Narrow"/>
                        </a:rPr>
                        <a:t> </a:t>
                      </a:r>
                      <a:r>
                        <a:rPr sz="800" spc="-110" dirty="0">
                          <a:latin typeface="Arial Narrow"/>
                          <a:cs typeface="Arial Narrow"/>
                        </a:rPr>
                        <a:t>x</a:t>
                      </a:r>
                      <a:r>
                        <a:rPr sz="800" spc="-10" dirty="0">
                          <a:latin typeface="Arial Narrow"/>
                          <a:cs typeface="Arial Narrow"/>
                        </a:rPr>
                        <a:t> </a:t>
                      </a:r>
                      <a:r>
                        <a:rPr sz="800" spc="-75" dirty="0">
                          <a:latin typeface="Arial Narrow"/>
                          <a:cs typeface="Arial Narrow"/>
                        </a:rPr>
                        <a:t>rays.</a:t>
                      </a:r>
                      <a:r>
                        <a:rPr sz="800" spc="-10" dirty="0">
                          <a:latin typeface="Arial Narrow"/>
                          <a:cs typeface="Arial Narrow"/>
                        </a:rPr>
                        <a:t> </a:t>
                      </a:r>
                      <a:r>
                        <a:rPr sz="800" spc="-100" dirty="0">
                          <a:latin typeface="Arial Narrow"/>
                          <a:cs typeface="Arial Narrow"/>
                        </a:rPr>
                        <a:t>May</a:t>
                      </a:r>
                      <a:r>
                        <a:rPr sz="800" spc="-10" dirty="0">
                          <a:latin typeface="Arial Narrow"/>
                          <a:cs typeface="Arial Narrow"/>
                        </a:rPr>
                        <a:t> </a:t>
                      </a:r>
                      <a:r>
                        <a:rPr sz="800" spc="-65" dirty="0">
                          <a:latin typeface="Arial Narrow"/>
                          <a:cs typeface="Arial Narrow"/>
                        </a:rPr>
                        <a:t>prescribe</a:t>
                      </a:r>
                      <a:r>
                        <a:rPr sz="800" spc="-10" dirty="0">
                          <a:latin typeface="Arial Narrow"/>
                          <a:cs typeface="Arial Narrow"/>
                        </a:rPr>
                        <a:t> </a:t>
                      </a:r>
                      <a:r>
                        <a:rPr sz="800" spc="-55" dirty="0">
                          <a:latin typeface="Arial Narrow"/>
                          <a:cs typeface="Arial Narrow"/>
                        </a:rPr>
                        <a:t>medication.</a:t>
                      </a:r>
                      <a:r>
                        <a:rPr sz="800" spc="-10" dirty="0">
                          <a:latin typeface="Arial Narrow"/>
                          <a:cs typeface="Arial Narrow"/>
                        </a:rPr>
                        <a:t> </a:t>
                      </a:r>
                      <a:r>
                        <a:rPr sz="800" spc="-65" dirty="0">
                          <a:latin typeface="Arial Narrow"/>
                          <a:cs typeface="Arial Narrow"/>
                        </a:rPr>
                        <a:t>Must</a:t>
                      </a:r>
                      <a:r>
                        <a:rPr sz="800" spc="-10" dirty="0">
                          <a:latin typeface="Arial Narrow"/>
                          <a:cs typeface="Arial Narrow"/>
                        </a:rPr>
                        <a:t> </a:t>
                      </a:r>
                      <a:r>
                        <a:rPr sz="800" spc="-70" dirty="0">
                          <a:latin typeface="Arial Narrow"/>
                          <a:cs typeface="Arial Narrow"/>
                        </a:rPr>
                        <a:t>be</a:t>
                      </a:r>
                      <a:r>
                        <a:rPr sz="800" spc="-10" dirty="0">
                          <a:latin typeface="Arial Narrow"/>
                          <a:cs typeface="Arial Narrow"/>
                        </a:rPr>
                        <a:t> </a:t>
                      </a:r>
                      <a:r>
                        <a:rPr sz="800" spc="-65" dirty="0">
                          <a:latin typeface="Arial Narrow"/>
                          <a:cs typeface="Arial Narrow"/>
                        </a:rPr>
                        <a:t>registered</a:t>
                      </a:r>
                      <a:r>
                        <a:rPr sz="800" spc="-10" dirty="0">
                          <a:latin typeface="Arial Narrow"/>
                          <a:cs typeface="Arial Narrow"/>
                        </a:rPr>
                        <a:t> </a:t>
                      </a:r>
                      <a:r>
                        <a:rPr sz="800" spc="-80" dirty="0">
                          <a:latin typeface="Arial Narrow"/>
                          <a:cs typeface="Arial Narrow"/>
                        </a:rPr>
                        <a:t>nurses</a:t>
                      </a:r>
                      <a:r>
                        <a:rPr sz="800" spc="-10" dirty="0">
                          <a:latin typeface="Arial Narrow"/>
                          <a:cs typeface="Arial Narrow"/>
                        </a:rPr>
                        <a:t> </a:t>
                      </a:r>
                      <a:r>
                        <a:rPr sz="800" spc="-95" dirty="0">
                          <a:latin typeface="Arial Narrow"/>
                          <a:cs typeface="Arial Narrow"/>
                        </a:rPr>
                        <a:t>who</a:t>
                      </a:r>
                      <a:r>
                        <a:rPr sz="800" spc="-10" dirty="0">
                          <a:latin typeface="Arial Narrow"/>
                          <a:cs typeface="Arial Narrow"/>
                        </a:rPr>
                        <a:t> </a:t>
                      </a:r>
                      <a:r>
                        <a:rPr sz="800" spc="-90" dirty="0">
                          <a:latin typeface="Arial Narrow"/>
                          <a:cs typeface="Arial Narrow"/>
                        </a:rPr>
                        <a:t>have</a:t>
                      </a:r>
                      <a:r>
                        <a:rPr sz="800" spc="-10" dirty="0">
                          <a:latin typeface="Arial Narrow"/>
                          <a:cs typeface="Arial Narrow"/>
                        </a:rPr>
                        <a:t> </a:t>
                      </a:r>
                      <a:r>
                        <a:rPr sz="800" spc="-65" dirty="0">
                          <a:latin typeface="Arial Narrow"/>
                          <a:cs typeface="Arial Narrow"/>
                        </a:rPr>
                        <a:t>specialized</a:t>
                      </a:r>
                      <a:r>
                        <a:rPr sz="800" spc="-10" dirty="0">
                          <a:latin typeface="Arial Narrow"/>
                          <a:cs typeface="Arial Narrow"/>
                        </a:rPr>
                        <a:t> </a:t>
                      </a:r>
                      <a:r>
                        <a:rPr sz="800" spc="-70" dirty="0">
                          <a:latin typeface="Arial Narrow"/>
                          <a:cs typeface="Arial Narrow"/>
                        </a:rPr>
                        <a:t>graduate</a:t>
                      </a:r>
                      <a:r>
                        <a:rPr sz="800" spc="-10" dirty="0">
                          <a:latin typeface="Arial Narrow"/>
                          <a:cs typeface="Arial Narrow"/>
                        </a:rPr>
                        <a:t> education.</a:t>
                      </a:r>
                      <a:endParaRPr sz="800">
                        <a:latin typeface="Arial Narrow"/>
                        <a:cs typeface="Arial Narrow"/>
                      </a:endParaRPr>
                    </a:p>
                  </a:txBody>
                  <a:tcPr marL="0" marR="0" marT="68916" marB="0">
                    <a:lnT w="12700">
                      <a:solidFill>
                        <a:srgbClr val="FFFFFF"/>
                      </a:solidFill>
                      <a:prstDash val="solid"/>
                    </a:lnT>
                    <a:lnB w="38100">
                      <a:solidFill>
                        <a:srgbClr val="231F20"/>
                      </a:solidFill>
                      <a:prstDash val="solid"/>
                    </a:lnB>
                    <a:solidFill>
                      <a:srgbClr val="B0CDD6"/>
                    </a:solidFill>
                  </a:tcPr>
                </a:tc>
                <a:extLst>
                  <a:ext uri="{0D108BD9-81ED-4DB2-BD59-A6C34878D82A}">
                    <a16:rowId xmlns:a16="http://schemas.microsoft.com/office/drawing/2014/main" val="10016"/>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470647" y="319368"/>
          <a:ext cx="8202703" cy="6514691"/>
        </p:xfrm>
        <a:graphic>
          <a:graphicData uri="http://schemas.openxmlformats.org/drawingml/2006/table">
            <a:tbl>
              <a:tblPr firstRow="1" bandRow="1">
                <a:tableStyleId>{2D5ABB26-0587-4C30-8999-92F81FD0307C}</a:tableStyleId>
              </a:tblPr>
              <a:tblGrid>
                <a:gridCol w="1640541">
                  <a:extLst>
                    <a:ext uri="{9D8B030D-6E8A-4147-A177-3AD203B41FA5}">
                      <a16:colId xmlns:a16="http://schemas.microsoft.com/office/drawing/2014/main" val="20000"/>
                    </a:ext>
                  </a:extLst>
                </a:gridCol>
                <a:gridCol w="1640541">
                  <a:extLst>
                    <a:ext uri="{9D8B030D-6E8A-4147-A177-3AD203B41FA5}">
                      <a16:colId xmlns:a16="http://schemas.microsoft.com/office/drawing/2014/main" val="20001"/>
                    </a:ext>
                  </a:extLst>
                </a:gridCol>
                <a:gridCol w="1640541">
                  <a:extLst>
                    <a:ext uri="{9D8B030D-6E8A-4147-A177-3AD203B41FA5}">
                      <a16:colId xmlns:a16="http://schemas.microsoft.com/office/drawing/2014/main" val="20002"/>
                    </a:ext>
                  </a:extLst>
                </a:gridCol>
                <a:gridCol w="1640540">
                  <a:extLst>
                    <a:ext uri="{9D8B030D-6E8A-4147-A177-3AD203B41FA5}">
                      <a16:colId xmlns:a16="http://schemas.microsoft.com/office/drawing/2014/main" val="20003"/>
                    </a:ext>
                  </a:extLst>
                </a:gridCol>
                <a:gridCol w="1640540">
                  <a:extLst>
                    <a:ext uri="{9D8B030D-6E8A-4147-A177-3AD203B41FA5}">
                      <a16:colId xmlns:a16="http://schemas.microsoft.com/office/drawing/2014/main" val="20004"/>
                    </a:ext>
                  </a:extLst>
                </a:gridCol>
              </a:tblGrid>
              <a:tr h="336176">
                <a:tc>
                  <a:txBody>
                    <a:bodyPr/>
                    <a:lstStyle/>
                    <a:p>
                      <a:pPr algn="ctr">
                        <a:lnSpc>
                          <a:spcPct val="100000"/>
                        </a:lnSpc>
                        <a:spcBef>
                          <a:spcPts val="765"/>
                        </a:spcBef>
                      </a:pPr>
                      <a:r>
                        <a:rPr sz="1000" b="1" spc="-155" dirty="0">
                          <a:solidFill>
                            <a:srgbClr val="FFFFFF"/>
                          </a:solidFill>
                          <a:latin typeface="Century Gothic"/>
                          <a:cs typeface="Century Gothic"/>
                        </a:rPr>
                        <a:t>Career</a:t>
                      </a:r>
                      <a:r>
                        <a:rPr sz="1000" b="1" spc="-60" dirty="0">
                          <a:solidFill>
                            <a:srgbClr val="FFFFFF"/>
                          </a:solidFill>
                          <a:latin typeface="Century Gothic"/>
                          <a:cs typeface="Century Gothic"/>
                        </a:rPr>
                        <a:t> </a:t>
                      </a:r>
                      <a:r>
                        <a:rPr sz="1000" b="1" spc="-40" dirty="0">
                          <a:solidFill>
                            <a:srgbClr val="FFFFFF"/>
                          </a:solidFill>
                          <a:latin typeface="Century Gothic"/>
                          <a:cs typeface="Century Gothic"/>
                        </a:rPr>
                        <a:t>Opportunities</a:t>
                      </a:r>
                      <a:endParaRPr sz="1000">
                        <a:latin typeface="Century Gothic"/>
                        <a:cs typeface="Century Gothic"/>
                      </a:endParaRPr>
                    </a:p>
                  </a:txBody>
                  <a:tcPr marL="0" marR="0" marT="85725" marB="0">
                    <a:lnR w="76200">
                      <a:solidFill>
                        <a:srgbClr val="FFFFFF"/>
                      </a:solidFill>
                      <a:prstDash val="solid"/>
                    </a:lnR>
                    <a:lnB w="76200">
                      <a:solidFill>
                        <a:srgbClr val="FFFFFF"/>
                      </a:solidFill>
                      <a:prstDash val="solid"/>
                    </a:lnB>
                    <a:solidFill>
                      <a:srgbClr val="005E91"/>
                    </a:solidFill>
                  </a:tcPr>
                </a:tc>
                <a:tc>
                  <a:txBody>
                    <a:bodyPr/>
                    <a:lstStyle/>
                    <a:p>
                      <a:pPr algn="ctr">
                        <a:lnSpc>
                          <a:spcPct val="100000"/>
                        </a:lnSpc>
                        <a:spcBef>
                          <a:spcPts val="765"/>
                        </a:spcBef>
                      </a:pPr>
                      <a:r>
                        <a:rPr sz="1000" b="1" spc="-25" dirty="0">
                          <a:solidFill>
                            <a:srgbClr val="FFFFFF"/>
                          </a:solidFill>
                          <a:latin typeface="Century Gothic"/>
                          <a:cs typeface="Century Gothic"/>
                        </a:rPr>
                        <a:t>EOC</a:t>
                      </a:r>
                      <a:endParaRPr sz="1000">
                        <a:latin typeface="Century Gothic"/>
                        <a:cs typeface="Century Gothic"/>
                      </a:endParaRPr>
                    </a:p>
                  </a:txBody>
                  <a:tcPr marL="0" marR="0" marT="85725" marB="0">
                    <a:lnL w="76200">
                      <a:solidFill>
                        <a:srgbClr val="FFFFFF"/>
                      </a:solidFill>
                      <a:prstDash val="solid"/>
                    </a:lnL>
                    <a:lnR w="76200">
                      <a:solidFill>
                        <a:srgbClr val="FFFFFF"/>
                      </a:solidFill>
                      <a:prstDash val="solid"/>
                    </a:lnR>
                    <a:lnB w="76200">
                      <a:solidFill>
                        <a:srgbClr val="FFFFFF"/>
                      </a:solidFill>
                      <a:prstDash val="solid"/>
                    </a:lnB>
                    <a:solidFill>
                      <a:srgbClr val="005E91"/>
                    </a:solidFill>
                  </a:tcPr>
                </a:tc>
                <a:tc>
                  <a:txBody>
                    <a:bodyPr/>
                    <a:lstStyle/>
                    <a:p>
                      <a:pPr algn="ctr">
                        <a:lnSpc>
                          <a:spcPct val="100000"/>
                        </a:lnSpc>
                        <a:spcBef>
                          <a:spcPts val="765"/>
                        </a:spcBef>
                      </a:pPr>
                      <a:r>
                        <a:rPr sz="1000" b="1" spc="-10" dirty="0">
                          <a:solidFill>
                            <a:srgbClr val="FFFFFF"/>
                          </a:solidFill>
                          <a:latin typeface="Century Gothic"/>
                          <a:cs typeface="Century Gothic"/>
                        </a:rPr>
                        <a:t>BOCES</a:t>
                      </a:r>
                      <a:endParaRPr sz="1000">
                        <a:latin typeface="Century Gothic"/>
                        <a:cs typeface="Century Gothic"/>
                      </a:endParaRPr>
                    </a:p>
                  </a:txBody>
                  <a:tcPr marL="0" marR="0" marT="85725" marB="0">
                    <a:lnL w="76200">
                      <a:solidFill>
                        <a:srgbClr val="FFFFFF"/>
                      </a:solidFill>
                      <a:prstDash val="solid"/>
                    </a:lnL>
                    <a:lnR w="76200">
                      <a:solidFill>
                        <a:srgbClr val="FFFFFF"/>
                      </a:solidFill>
                      <a:prstDash val="solid"/>
                    </a:lnR>
                    <a:lnB w="76200">
                      <a:solidFill>
                        <a:srgbClr val="FFFFFF"/>
                      </a:solidFill>
                      <a:prstDash val="solid"/>
                    </a:lnB>
                    <a:solidFill>
                      <a:srgbClr val="005E91"/>
                    </a:solidFill>
                  </a:tcPr>
                </a:tc>
                <a:tc>
                  <a:txBody>
                    <a:bodyPr/>
                    <a:lstStyle/>
                    <a:p>
                      <a:pPr algn="ctr">
                        <a:lnSpc>
                          <a:spcPct val="100000"/>
                        </a:lnSpc>
                        <a:spcBef>
                          <a:spcPts val="765"/>
                        </a:spcBef>
                      </a:pPr>
                      <a:r>
                        <a:rPr sz="1000" b="1" spc="-305" dirty="0">
                          <a:solidFill>
                            <a:srgbClr val="FFFFFF"/>
                          </a:solidFill>
                          <a:latin typeface="Century Gothic"/>
                          <a:cs typeface="Century Gothic"/>
                        </a:rPr>
                        <a:t>OCC</a:t>
                      </a:r>
                      <a:endParaRPr sz="1000">
                        <a:latin typeface="Century Gothic"/>
                        <a:cs typeface="Century Gothic"/>
                      </a:endParaRPr>
                    </a:p>
                  </a:txBody>
                  <a:tcPr marL="0" marR="0" marT="85725" marB="0">
                    <a:lnL w="76200">
                      <a:solidFill>
                        <a:srgbClr val="FFFFFF"/>
                      </a:solidFill>
                      <a:prstDash val="solid"/>
                    </a:lnL>
                    <a:lnR w="76200">
                      <a:solidFill>
                        <a:srgbClr val="FFFFFF"/>
                      </a:solidFill>
                      <a:prstDash val="solid"/>
                    </a:lnR>
                    <a:lnB w="76200">
                      <a:solidFill>
                        <a:srgbClr val="FFFFFF"/>
                      </a:solidFill>
                      <a:prstDash val="solid"/>
                    </a:lnB>
                    <a:solidFill>
                      <a:srgbClr val="005E91"/>
                    </a:solidFill>
                  </a:tcPr>
                </a:tc>
                <a:tc>
                  <a:txBody>
                    <a:bodyPr/>
                    <a:lstStyle/>
                    <a:p>
                      <a:pPr algn="ctr">
                        <a:lnSpc>
                          <a:spcPct val="100000"/>
                        </a:lnSpc>
                        <a:spcBef>
                          <a:spcPts val="765"/>
                        </a:spcBef>
                      </a:pPr>
                      <a:r>
                        <a:rPr sz="1000" b="1" spc="-10" dirty="0">
                          <a:solidFill>
                            <a:srgbClr val="FFFFFF"/>
                          </a:solidFill>
                          <a:latin typeface="Century Gothic"/>
                          <a:cs typeface="Century Gothic"/>
                        </a:rPr>
                        <a:t>NOTES</a:t>
                      </a:r>
                      <a:endParaRPr sz="1000">
                        <a:latin typeface="Century Gothic"/>
                        <a:cs typeface="Century Gothic"/>
                      </a:endParaRPr>
                    </a:p>
                  </a:txBody>
                  <a:tcPr marL="0" marR="0" marT="85725" marB="0">
                    <a:lnL w="76200">
                      <a:solidFill>
                        <a:srgbClr val="FFFFFF"/>
                      </a:solidFill>
                      <a:prstDash val="solid"/>
                    </a:lnL>
                    <a:lnB w="76200">
                      <a:solidFill>
                        <a:srgbClr val="FFFFFF"/>
                      </a:solidFill>
                      <a:prstDash val="solid"/>
                    </a:lnB>
                    <a:solidFill>
                      <a:srgbClr val="005E91"/>
                    </a:solidFill>
                  </a:tcPr>
                </a:tc>
                <a:extLst>
                  <a:ext uri="{0D108BD9-81ED-4DB2-BD59-A6C34878D82A}">
                    <a16:rowId xmlns:a16="http://schemas.microsoft.com/office/drawing/2014/main" val="10000"/>
                  </a:ext>
                </a:extLst>
              </a:tr>
              <a:tr h="336176">
                <a:tc>
                  <a:txBody>
                    <a:bodyPr/>
                    <a:lstStyle/>
                    <a:p>
                      <a:pPr marR="17145" algn="ctr">
                        <a:lnSpc>
                          <a:spcPct val="100000"/>
                        </a:lnSpc>
                        <a:spcBef>
                          <a:spcPts val="765"/>
                        </a:spcBef>
                      </a:pPr>
                      <a:r>
                        <a:rPr sz="1000" dirty="0">
                          <a:solidFill>
                            <a:srgbClr val="231F20"/>
                          </a:solidFill>
                          <a:latin typeface="Arial Narrow"/>
                          <a:cs typeface="Arial Narrow"/>
                        </a:rPr>
                        <a:t>Medical</a:t>
                      </a:r>
                      <a:r>
                        <a:rPr sz="1000" spc="10" dirty="0">
                          <a:solidFill>
                            <a:srgbClr val="231F20"/>
                          </a:solidFill>
                          <a:latin typeface="Arial Narrow"/>
                          <a:cs typeface="Arial Narrow"/>
                        </a:rPr>
                        <a:t> </a:t>
                      </a:r>
                      <a:r>
                        <a:rPr sz="1000" spc="-10" dirty="0">
                          <a:solidFill>
                            <a:srgbClr val="231F20"/>
                          </a:solidFill>
                          <a:latin typeface="Arial Narrow"/>
                          <a:cs typeface="Arial Narrow"/>
                        </a:rPr>
                        <a:t>Secretary</a:t>
                      </a:r>
                      <a:endParaRPr sz="1000">
                        <a:latin typeface="Arial Narrow"/>
                        <a:cs typeface="Arial Narrow"/>
                      </a:endParaRPr>
                    </a:p>
                  </a:txBody>
                  <a:tcPr marL="0" marR="0" marT="85725" marB="0">
                    <a:lnR w="76200">
                      <a:solidFill>
                        <a:srgbClr val="FFFFFF"/>
                      </a:solidFill>
                      <a:prstDash val="solid"/>
                    </a:lnR>
                    <a:lnT w="76200">
                      <a:solidFill>
                        <a:srgbClr val="FFFFFF"/>
                      </a:solidFill>
                      <a:prstDash val="solid"/>
                    </a:lnT>
                    <a:lnB w="12700">
                      <a:solidFill>
                        <a:srgbClr val="FFFFFF"/>
                      </a:solidFill>
                      <a:prstDash val="solid"/>
                    </a:lnB>
                    <a:solidFill>
                      <a:srgbClr val="E0EAED"/>
                    </a:solidFill>
                  </a:tcPr>
                </a:tc>
                <a:tc>
                  <a:txBody>
                    <a:bodyPr/>
                    <a:lstStyle/>
                    <a:p>
                      <a:pPr marR="17145" algn="ctr">
                        <a:lnSpc>
                          <a:spcPct val="100000"/>
                        </a:lnSpc>
                        <a:spcBef>
                          <a:spcPts val="765"/>
                        </a:spcBef>
                      </a:pPr>
                      <a:r>
                        <a:rPr sz="1000" dirty="0">
                          <a:solidFill>
                            <a:srgbClr val="231F20"/>
                          </a:solidFill>
                          <a:latin typeface="Arial Narrow"/>
                          <a:cs typeface="Arial Narrow"/>
                        </a:rPr>
                        <a:t>Medical</a:t>
                      </a:r>
                      <a:r>
                        <a:rPr sz="1000" spc="10" dirty="0">
                          <a:solidFill>
                            <a:srgbClr val="231F20"/>
                          </a:solidFill>
                          <a:latin typeface="Arial Narrow"/>
                          <a:cs typeface="Arial Narrow"/>
                        </a:rPr>
                        <a:t> </a:t>
                      </a:r>
                      <a:r>
                        <a:rPr sz="1000" spc="-10" dirty="0">
                          <a:solidFill>
                            <a:srgbClr val="231F20"/>
                          </a:solidFill>
                          <a:latin typeface="Arial Narrow"/>
                          <a:cs typeface="Arial Narrow"/>
                        </a:rPr>
                        <a:t>Secretary</a:t>
                      </a:r>
                      <a:endParaRPr sz="1000">
                        <a:latin typeface="Arial Narrow"/>
                        <a:cs typeface="Arial Narrow"/>
                      </a:endParaRPr>
                    </a:p>
                  </a:txBody>
                  <a:tcPr marL="0" marR="0" marT="85725" marB="0">
                    <a:lnL w="76200">
                      <a:solidFill>
                        <a:srgbClr val="FFFFFF"/>
                      </a:solidFill>
                      <a:prstDash val="solid"/>
                    </a:lnL>
                    <a:lnR w="76200">
                      <a:solidFill>
                        <a:srgbClr val="FFFFFF"/>
                      </a:solidFill>
                      <a:prstDash val="solid"/>
                    </a:lnR>
                    <a:lnT w="76200">
                      <a:solidFill>
                        <a:srgbClr val="FFFFFF"/>
                      </a:solidFill>
                      <a:prstDash val="solid"/>
                    </a:lnT>
                    <a:lnB w="12700">
                      <a:solidFill>
                        <a:srgbClr val="FFFFFF"/>
                      </a:solidFill>
                      <a:prstDash val="solid"/>
                    </a:lnB>
                    <a:solidFill>
                      <a:srgbClr val="C1D6DD"/>
                    </a:solidFill>
                  </a:tcPr>
                </a:tc>
                <a:tc>
                  <a:txBody>
                    <a:bodyPr/>
                    <a:lstStyle/>
                    <a:p>
                      <a:pPr>
                        <a:lnSpc>
                          <a:spcPct val="100000"/>
                        </a:lnSpc>
                      </a:pPr>
                      <a:endParaRPr sz="1000">
                        <a:latin typeface="Times New Roman"/>
                        <a:cs typeface="Times New Roman"/>
                      </a:endParaRPr>
                    </a:p>
                  </a:txBody>
                  <a:tcPr marL="0" marR="0" marT="0" marB="0">
                    <a:lnL w="76200">
                      <a:solidFill>
                        <a:srgbClr val="FFFFFF"/>
                      </a:solidFill>
                      <a:prstDash val="solid"/>
                    </a:lnL>
                    <a:lnR w="76200">
                      <a:solidFill>
                        <a:srgbClr val="FFFFFF"/>
                      </a:solidFill>
                      <a:prstDash val="solid"/>
                    </a:lnR>
                    <a:lnT w="76200">
                      <a:solidFill>
                        <a:srgbClr val="FFFFFF"/>
                      </a:solidFill>
                      <a:prstDash val="solid"/>
                    </a:lnT>
                    <a:lnB w="12700">
                      <a:solidFill>
                        <a:srgbClr val="FFFFFF"/>
                      </a:solidFill>
                      <a:prstDash val="solid"/>
                    </a:lnB>
                    <a:solidFill>
                      <a:srgbClr val="A2C2CC"/>
                    </a:solidFill>
                  </a:tcPr>
                </a:tc>
                <a:tc>
                  <a:txBody>
                    <a:bodyPr/>
                    <a:lstStyle/>
                    <a:p>
                      <a:pPr marR="17780" algn="ctr">
                        <a:lnSpc>
                          <a:spcPct val="100000"/>
                        </a:lnSpc>
                        <a:spcBef>
                          <a:spcPts val="765"/>
                        </a:spcBef>
                      </a:pPr>
                      <a:r>
                        <a:rPr sz="1000" dirty="0">
                          <a:solidFill>
                            <a:srgbClr val="231F20"/>
                          </a:solidFill>
                          <a:latin typeface="Arial Narrow"/>
                          <a:cs typeface="Arial Narrow"/>
                        </a:rPr>
                        <a:t>Health</a:t>
                      </a:r>
                      <a:r>
                        <a:rPr sz="1000" spc="-45" dirty="0">
                          <a:solidFill>
                            <a:srgbClr val="231F20"/>
                          </a:solidFill>
                          <a:latin typeface="Arial Narrow"/>
                          <a:cs typeface="Arial Narrow"/>
                        </a:rPr>
                        <a:t> </a:t>
                      </a:r>
                      <a:r>
                        <a:rPr sz="1000" dirty="0">
                          <a:solidFill>
                            <a:srgbClr val="231F20"/>
                          </a:solidFill>
                          <a:latin typeface="Arial Narrow"/>
                          <a:cs typeface="Arial Narrow"/>
                        </a:rPr>
                        <a:t>Studies</a:t>
                      </a:r>
                      <a:r>
                        <a:rPr sz="1000" spc="-45" dirty="0">
                          <a:solidFill>
                            <a:srgbClr val="231F20"/>
                          </a:solidFill>
                          <a:latin typeface="Arial Narrow"/>
                          <a:cs typeface="Arial Narrow"/>
                        </a:rPr>
                        <a:t> </a:t>
                      </a:r>
                      <a:r>
                        <a:rPr sz="1000" spc="-20" dirty="0">
                          <a:solidFill>
                            <a:srgbClr val="231F20"/>
                          </a:solidFill>
                          <a:latin typeface="Arial Narrow"/>
                          <a:cs typeface="Arial Narrow"/>
                        </a:rPr>
                        <a:t>Cert.</a:t>
                      </a:r>
                      <a:endParaRPr sz="1000">
                        <a:latin typeface="Arial Narrow"/>
                        <a:cs typeface="Arial Narrow"/>
                      </a:endParaRPr>
                    </a:p>
                  </a:txBody>
                  <a:tcPr marL="0" marR="0" marT="85725" marB="0">
                    <a:lnL w="76200">
                      <a:solidFill>
                        <a:srgbClr val="FFFFFF"/>
                      </a:solidFill>
                      <a:prstDash val="solid"/>
                    </a:lnL>
                    <a:lnR w="76200">
                      <a:solidFill>
                        <a:srgbClr val="FFFFFF"/>
                      </a:solidFill>
                      <a:prstDash val="solid"/>
                    </a:lnR>
                    <a:lnT w="76200">
                      <a:solidFill>
                        <a:srgbClr val="FFFFFF"/>
                      </a:solidFill>
                      <a:prstDash val="solid"/>
                    </a:lnT>
                    <a:lnB w="12700">
                      <a:solidFill>
                        <a:srgbClr val="FFFFFF"/>
                      </a:solidFill>
                      <a:prstDash val="solid"/>
                    </a:lnB>
                    <a:solidFill>
                      <a:srgbClr val="83AEBA"/>
                    </a:solidFill>
                  </a:tcPr>
                </a:tc>
                <a:tc rowSpan="15">
                  <a:txBody>
                    <a:bodyPr/>
                    <a:lstStyle/>
                    <a:p>
                      <a:pPr>
                        <a:lnSpc>
                          <a:spcPct val="100000"/>
                        </a:lnSpc>
                      </a:pPr>
                      <a:endParaRPr sz="1000">
                        <a:latin typeface="Times New Roman"/>
                        <a:cs typeface="Times New Roman"/>
                      </a:endParaRPr>
                    </a:p>
                  </a:txBody>
                  <a:tcPr marL="0" marR="0" marT="0" marB="0">
                    <a:lnL w="76200">
                      <a:solidFill>
                        <a:srgbClr val="FFFFFF"/>
                      </a:solidFill>
                      <a:prstDash val="solid"/>
                    </a:lnL>
                    <a:lnT w="76200">
                      <a:solidFill>
                        <a:srgbClr val="FFFFFF"/>
                      </a:solidFill>
                      <a:prstDash val="solid"/>
                    </a:lnT>
                    <a:lnB w="38100">
                      <a:solidFill>
                        <a:srgbClr val="231F20"/>
                      </a:solidFill>
                      <a:prstDash val="solid"/>
                    </a:lnB>
                  </a:tcPr>
                </a:tc>
                <a:extLst>
                  <a:ext uri="{0D108BD9-81ED-4DB2-BD59-A6C34878D82A}">
                    <a16:rowId xmlns:a16="http://schemas.microsoft.com/office/drawing/2014/main" val="10001"/>
                  </a:ext>
                </a:extLst>
              </a:tr>
              <a:tr h="336176">
                <a:tc>
                  <a:txBody>
                    <a:bodyPr/>
                    <a:lstStyle/>
                    <a:p>
                      <a:pPr marR="17145" algn="ctr">
                        <a:lnSpc>
                          <a:spcPct val="100000"/>
                        </a:lnSpc>
                        <a:spcBef>
                          <a:spcPts val="765"/>
                        </a:spcBef>
                      </a:pPr>
                      <a:r>
                        <a:rPr sz="1000" dirty="0">
                          <a:solidFill>
                            <a:srgbClr val="231F20"/>
                          </a:solidFill>
                          <a:latin typeface="Arial Narrow"/>
                          <a:cs typeface="Arial Narrow"/>
                        </a:rPr>
                        <a:t>Medical</a:t>
                      </a:r>
                      <a:r>
                        <a:rPr sz="1000" spc="10" dirty="0">
                          <a:solidFill>
                            <a:srgbClr val="231F20"/>
                          </a:solidFill>
                          <a:latin typeface="Arial Narrow"/>
                          <a:cs typeface="Arial Narrow"/>
                        </a:rPr>
                        <a:t> </a:t>
                      </a:r>
                      <a:r>
                        <a:rPr sz="1000" spc="-10" dirty="0">
                          <a:solidFill>
                            <a:srgbClr val="231F20"/>
                          </a:solidFill>
                          <a:latin typeface="Arial Narrow"/>
                          <a:cs typeface="Arial Narrow"/>
                        </a:rPr>
                        <a:t>Assistant</a:t>
                      </a:r>
                      <a:endParaRPr sz="1000">
                        <a:latin typeface="Arial Narrow"/>
                        <a:cs typeface="Arial Narrow"/>
                      </a:endParaRPr>
                    </a:p>
                  </a:txBody>
                  <a:tcPr marL="0" marR="0" marT="85725" marB="0">
                    <a:lnR w="76200">
                      <a:solidFill>
                        <a:srgbClr val="FFFFFF"/>
                      </a:solidFill>
                      <a:prstDash val="solid"/>
                    </a:lnR>
                    <a:lnT w="12700">
                      <a:solidFill>
                        <a:srgbClr val="FFFFFF"/>
                      </a:solidFill>
                      <a:prstDash val="solid"/>
                    </a:lnT>
                    <a:lnB w="12700">
                      <a:solidFill>
                        <a:srgbClr val="FFFFFF"/>
                      </a:solidFill>
                      <a:prstDash val="solid"/>
                    </a:lnB>
                    <a:solidFill>
                      <a:srgbClr val="E0EAED"/>
                    </a:solidFill>
                  </a:tcPr>
                </a:tc>
                <a:tc>
                  <a:txBody>
                    <a:bodyPr/>
                    <a:lstStyle/>
                    <a:p>
                      <a:pPr>
                        <a:lnSpc>
                          <a:spcPct val="100000"/>
                        </a:lnSpc>
                      </a:pPr>
                      <a:endParaRPr sz="1000">
                        <a:latin typeface="Times New Roman"/>
                        <a:cs typeface="Times New Roman"/>
                      </a:endParaRPr>
                    </a:p>
                  </a:txBody>
                  <a:tcPr marL="0" marR="0" marT="0" marB="0">
                    <a:lnL w="76200">
                      <a:solidFill>
                        <a:srgbClr val="FFFFFF"/>
                      </a:solidFill>
                      <a:prstDash val="solid"/>
                    </a:lnL>
                    <a:lnR w="76200">
                      <a:solidFill>
                        <a:srgbClr val="FFFFFF"/>
                      </a:solidFill>
                      <a:prstDash val="solid"/>
                    </a:lnR>
                    <a:lnT w="12700">
                      <a:solidFill>
                        <a:srgbClr val="FFFFFF"/>
                      </a:solidFill>
                      <a:prstDash val="solid"/>
                    </a:lnT>
                    <a:lnB w="12700">
                      <a:solidFill>
                        <a:srgbClr val="FFFFFF"/>
                      </a:solidFill>
                      <a:prstDash val="solid"/>
                    </a:lnB>
                    <a:solidFill>
                      <a:srgbClr val="C1D6DD"/>
                    </a:solidFill>
                  </a:tcPr>
                </a:tc>
                <a:tc>
                  <a:txBody>
                    <a:bodyPr/>
                    <a:lstStyle/>
                    <a:p>
                      <a:pPr marR="18415" algn="ctr">
                        <a:lnSpc>
                          <a:spcPct val="100000"/>
                        </a:lnSpc>
                        <a:spcBef>
                          <a:spcPts val="765"/>
                        </a:spcBef>
                      </a:pPr>
                      <a:r>
                        <a:rPr sz="1000" dirty="0">
                          <a:solidFill>
                            <a:srgbClr val="231F20"/>
                          </a:solidFill>
                          <a:latin typeface="Arial Narrow"/>
                          <a:cs typeface="Arial Narrow"/>
                        </a:rPr>
                        <a:t>Medical</a:t>
                      </a:r>
                      <a:r>
                        <a:rPr sz="1000" spc="10" dirty="0">
                          <a:solidFill>
                            <a:srgbClr val="231F20"/>
                          </a:solidFill>
                          <a:latin typeface="Arial Narrow"/>
                          <a:cs typeface="Arial Narrow"/>
                        </a:rPr>
                        <a:t> </a:t>
                      </a:r>
                      <a:r>
                        <a:rPr sz="1000" spc="-10" dirty="0">
                          <a:solidFill>
                            <a:srgbClr val="231F20"/>
                          </a:solidFill>
                          <a:latin typeface="Arial Narrow"/>
                          <a:cs typeface="Arial Narrow"/>
                        </a:rPr>
                        <a:t>Assisting</a:t>
                      </a:r>
                      <a:endParaRPr sz="1000">
                        <a:latin typeface="Arial Narrow"/>
                        <a:cs typeface="Arial Narrow"/>
                      </a:endParaRPr>
                    </a:p>
                  </a:txBody>
                  <a:tcPr marL="0" marR="0" marT="85725" marB="0">
                    <a:lnL w="76200">
                      <a:solidFill>
                        <a:srgbClr val="FFFFFF"/>
                      </a:solidFill>
                      <a:prstDash val="solid"/>
                    </a:lnL>
                    <a:lnR w="76200">
                      <a:solidFill>
                        <a:srgbClr val="FFFFFF"/>
                      </a:solidFill>
                      <a:prstDash val="solid"/>
                    </a:lnR>
                    <a:lnT w="12700">
                      <a:solidFill>
                        <a:srgbClr val="FFFFFF"/>
                      </a:solidFill>
                      <a:prstDash val="solid"/>
                    </a:lnT>
                    <a:lnB w="12700">
                      <a:solidFill>
                        <a:srgbClr val="FFFFFF"/>
                      </a:solidFill>
                      <a:prstDash val="solid"/>
                    </a:lnB>
                    <a:solidFill>
                      <a:srgbClr val="A2C2CC"/>
                    </a:solidFill>
                  </a:tcPr>
                </a:tc>
                <a:tc>
                  <a:txBody>
                    <a:bodyPr/>
                    <a:lstStyle/>
                    <a:p>
                      <a:pPr marR="18415" algn="ctr">
                        <a:lnSpc>
                          <a:spcPct val="100000"/>
                        </a:lnSpc>
                        <a:spcBef>
                          <a:spcPts val="765"/>
                        </a:spcBef>
                      </a:pPr>
                      <a:r>
                        <a:rPr sz="1000" dirty="0">
                          <a:solidFill>
                            <a:srgbClr val="231F20"/>
                          </a:solidFill>
                          <a:latin typeface="Arial Narrow"/>
                          <a:cs typeface="Arial Narrow"/>
                        </a:rPr>
                        <a:t>Medical</a:t>
                      </a:r>
                      <a:r>
                        <a:rPr sz="1000" spc="-15" dirty="0">
                          <a:solidFill>
                            <a:srgbClr val="231F20"/>
                          </a:solidFill>
                          <a:latin typeface="Arial Narrow"/>
                          <a:cs typeface="Arial Narrow"/>
                        </a:rPr>
                        <a:t> </a:t>
                      </a:r>
                      <a:r>
                        <a:rPr sz="1000" dirty="0">
                          <a:solidFill>
                            <a:srgbClr val="231F20"/>
                          </a:solidFill>
                          <a:latin typeface="Arial Narrow"/>
                          <a:cs typeface="Arial Narrow"/>
                        </a:rPr>
                        <a:t>Assistant</a:t>
                      </a:r>
                      <a:r>
                        <a:rPr sz="1000" spc="-10" dirty="0">
                          <a:solidFill>
                            <a:srgbClr val="231F20"/>
                          </a:solidFill>
                          <a:latin typeface="Arial Narrow"/>
                          <a:cs typeface="Arial Narrow"/>
                        </a:rPr>
                        <a:t> Training</a:t>
                      </a:r>
                      <a:endParaRPr sz="1000">
                        <a:latin typeface="Arial Narrow"/>
                        <a:cs typeface="Arial Narrow"/>
                      </a:endParaRPr>
                    </a:p>
                  </a:txBody>
                  <a:tcPr marL="0" marR="0" marT="85725" marB="0">
                    <a:lnL w="76200">
                      <a:solidFill>
                        <a:srgbClr val="FFFFFF"/>
                      </a:solidFill>
                      <a:prstDash val="solid"/>
                    </a:lnL>
                    <a:lnR w="76200">
                      <a:solidFill>
                        <a:srgbClr val="FFFFFF"/>
                      </a:solidFill>
                      <a:prstDash val="solid"/>
                    </a:lnR>
                    <a:lnT w="12700">
                      <a:solidFill>
                        <a:srgbClr val="FFFFFF"/>
                      </a:solidFill>
                      <a:prstDash val="solid"/>
                    </a:lnT>
                    <a:lnB w="12700">
                      <a:solidFill>
                        <a:srgbClr val="FFFFFF"/>
                      </a:solidFill>
                      <a:prstDash val="solid"/>
                    </a:lnB>
                    <a:solidFill>
                      <a:srgbClr val="83AEBA"/>
                    </a:solidFill>
                  </a:tcPr>
                </a:tc>
                <a:tc vMerge="1">
                  <a:txBody>
                    <a:bodyPr/>
                    <a:lstStyle/>
                    <a:p>
                      <a:endParaRPr/>
                    </a:p>
                  </a:txBody>
                  <a:tcPr marL="0" marR="0" marT="0" marB="0">
                    <a:lnL w="76200">
                      <a:solidFill>
                        <a:srgbClr val="FFFFFF"/>
                      </a:solidFill>
                      <a:prstDash val="solid"/>
                    </a:lnL>
                    <a:lnT w="76200">
                      <a:solidFill>
                        <a:srgbClr val="FFFFFF"/>
                      </a:solidFill>
                      <a:prstDash val="solid"/>
                    </a:lnT>
                    <a:lnB w="38100">
                      <a:solidFill>
                        <a:srgbClr val="231F20"/>
                      </a:solidFill>
                      <a:prstDash val="solid"/>
                    </a:lnB>
                  </a:tcPr>
                </a:tc>
                <a:extLst>
                  <a:ext uri="{0D108BD9-81ED-4DB2-BD59-A6C34878D82A}">
                    <a16:rowId xmlns:a16="http://schemas.microsoft.com/office/drawing/2014/main" val="10002"/>
                  </a:ext>
                </a:extLst>
              </a:tr>
              <a:tr h="336176">
                <a:tc>
                  <a:txBody>
                    <a:bodyPr/>
                    <a:lstStyle/>
                    <a:p>
                      <a:pPr marR="17780" algn="ctr">
                        <a:lnSpc>
                          <a:spcPct val="100000"/>
                        </a:lnSpc>
                        <a:spcBef>
                          <a:spcPts val="765"/>
                        </a:spcBef>
                      </a:pPr>
                      <a:r>
                        <a:rPr sz="1000" spc="-10" dirty="0">
                          <a:solidFill>
                            <a:srgbClr val="231F20"/>
                          </a:solidFill>
                          <a:latin typeface="Arial Narrow"/>
                          <a:cs typeface="Arial Narrow"/>
                        </a:rPr>
                        <a:t>Phlebotomist</a:t>
                      </a:r>
                      <a:endParaRPr sz="1000">
                        <a:latin typeface="Arial Narrow"/>
                        <a:cs typeface="Arial Narrow"/>
                      </a:endParaRPr>
                    </a:p>
                  </a:txBody>
                  <a:tcPr marL="0" marR="0" marT="85725" marB="0">
                    <a:lnR w="76200">
                      <a:solidFill>
                        <a:srgbClr val="FFFFFF"/>
                      </a:solidFill>
                      <a:prstDash val="solid"/>
                    </a:lnR>
                    <a:lnT w="12700">
                      <a:solidFill>
                        <a:srgbClr val="FFFFFF"/>
                      </a:solidFill>
                      <a:prstDash val="solid"/>
                    </a:lnT>
                    <a:lnB w="12700">
                      <a:solidFill>
                        <a:srgbClr val="FFFFFF"/>
                      </a:solidFill>
                      <a:prstDash val="solid"/>
                    </a:lnB>
                    <a:solidFill>
                      <a:srgbClr val="E0EAED"/>
                    </a:solidFill>
                  </a:tcPr>
                </a:tc>
                <a:tc>
                  <a:txBody>
                    <a:bodyPr/>
                    <a:lstStyle/>
                    <a:p>
                      <a:pPr marR="18415" algn="ctr">
                        <a:lnSpc>
                          <a:spcPct val="100000"/>
                        </a:lnSpc>
                        <a:spcBef>
                          <a:spcPts val="765"/>
                        </a:spcBef>
                      </a:pPr>
                      <a:r>
                        <a:rPr sz="1000" spc="-10" dirty="0">
                          <a:solidFill>
                            <a:srgbClr val="231F20"/>
                          </a:solidFill>
                          <a:latin typeface="Arial Narrow"/>
                          <a:cs typeface="Arial Narrow"/>
                        </a:rPr>
                        <a:t>Phlebotomy</a:t>
                      </a:r>
                      <a:r>
                        <a:rPr sz="1000" spc="-20" dirty="0">
                          <a:solidFill>
                            <a:srgbClr val="231F20"/>
                          </a:solidFill>
                          <a:latin typeface="Arial Narrow"/>
                          <a:cs typeface="Arial Narrow"/>
                        </a:rPr>
                        <a:t> </a:t>
                      </a:r>
                      <a:r>
                        <a:rPr sz="1000" spc="-10" dirty="0">
                          <a:solidFill>
                            <a:srgbClr val="231F20"/>
                          </a:solidFill>
                          <a:latin typeface="Arial Narrow"/>
                          <a:cs typeface="Arial Narrow"/>
                        </a:rPr>
                        <a:t>(PCP)</a:t>
                      </a:r>
                      <a:endParaRPr sz="1000">
                        <a:latin typeface="Arial Narrow"/>
                        <a:cs typeface="Arial Narrow"/>
                      </a:endParaRPr>
                    </a:p>
                  </a:txBody>
                  <a:tcPr marL="0" marR="0" marT="85725" marB="0">
                    <a:lnL w="76200">
                      <a:solidFill>
                        <a:srgbClr val="FFFFFF"/>
                      </a:solidFill>
                      <a:prstDash val="solid"/>
                    </a:lnL>
                    <a:lnR w="76200">
                      <a:solidFill>
                        <a:srgbClr val="FFFFFF"/>
                      </a:solidFill>
                      <a:prstDash val="solid"/>
                    </a:lnR>
                    <a:lnT w="12700">
                      <a:solidFill>
                        <a:srgbClr val="FFFFFF"/>
                      </a:solidFill>
                      <a:prstDash val="solid"/>
                    </a:lnT>
                    <a:lnB w="12700">
                      <a:solidFill>
                        <a:srgbClr val="FFFFFF"/>
                      </a:solidFill>
                      <a:prstDash val="solid"/>
                    </a:lnB>
                    <a:solidFill>
                      <a:srgbClr val="C1D6DD"/>
                    </a:solidFill>
                  </a:tcPr>
                </a:tc>
                <a:tc>
                  <a:txBody>
                    <a:bodyPr/>
                    <a:lstStyle/>
                    <a:p>
                      <a:pPr marR="17780" algn="ctr">
                        <a:lnSpc>
                          <a:spcPct val="100000"/>
                        </a:lnSpc>
                        <a:spcBef>
                          <a:spcPts val="765"/>
                        </a:spcBef>
                      </a:pPr>
                      <a:r>
                        <a:rPr sz="1000" spc="-10" dirty="0">
                          <a:solidFill>
                            <a:srgbClr val="231F20"/>
                          </a:solidFill>
                          <a:latin typeface="Arial Narrow"/>
                          <a:cs typeface="Arial Narrow"/>
                        </a:rPr>
                        <a:t>Phlebotomy</a:t>
                      </a:r>
                      <a:endParaRPr sz="1000">
                        <a:latin typeface="Arial Narrow"/>
                        <a:cs typeface="Arial Narrow"/>
                      </a:endParaRPr>
                    </a:p>
                  </a:txBody>
                  <a:tcPr marL="0" marR="0" marT="85725" marB="0">
                    <a:lnL w="76200">
                      <a:solidFill>
                        <a:srgbClr val="FFFFFF"/>
                      </a:solidFill>
                      <a:prstDash val="solid"/>
                    </a:lnL>
                    <a:lnR w="76200">
                      <a:solidFill>
                        <a:srgbClr val="FFFFFF"/>
                      </a:solidFill>
                      <a:prstDash val="solid"/>
                    </a:lnR>
                    <a:lnT w="12700">
                      <a:solidFill>
                        <a:srgbClr val="FFFFFF"/>
                      </a:solidFill>
                      <a:prstDash val="solid"/>
                    </a:lnT>
                    <a:lnB w="12700">
                      <a:solidFill>
                        <a:srgbClr val="FFFFFF"/>
                      </a:solidFill>
                      <a:prstDash val="solid"/>
                    </a:lnB>
                    <a:solidFill>
                      <a:srgbClr val="A2C2CC"/>
                    </a:solidFill>
                  </a:tcPr>
                </a:tc>
                <a:tc>
                  <a:txBody>
                    <a:bodyPr/>
                    <a:lstStyle/>
                    <a:p>
                      <a:pPr marR="18415" algn="ctr">
                        <a:lnSpc>
                          <a:spcPct val="100000"/>
                        </a:lnSpc>
                        <a:spcBef>
                          <a:spcPts val="765"/>
                        </a:spcBef>
                      </a:pPr>
                      <a:r>
                        <a:rPr sz="1000" spc="-10" dirty="0">
                          <a:solidFill>
                            <a:srgbClr val="231F20"/>
                          </a:solidFill>
                          <a:latin typeface="Arial Narrow"/>
                          <a:cs typeface="Arial Narrow"/>
                        </a:rPr>
                        <a:t>Phlebotomy</a:t>
                      </a:r>
                      <a:r>
                        <a:rPr sz="1000" spc="-20" dirty="0">
                          <a:solidFill>
                            <a:srgbClr val="231F20"/>
                          </a:solidFill>
                          <a:latin typeface="Arial Narrow"/>
                          <a:cs typeface="Arial Narrow"/>
                        </a:rPr>
                        <a:t> </a:t>
                      </a:r>
                      <a:r>
                        <a:rPr sz="1000" spc="-10" dirty="0">
                          <a:solidFill>
                            <a:srgbClr val="231F20"/>
                          </a:solidFill>
                          <a:latin typeface="Arial Narrow"/>
                          <a:cs typeface="Arial Narrow"/>
                        </a:rPr>
                        <a:t>Training</a:t>
                      </a:r>
                      <a:endParaRPr sz="1000">
                        <a:latin typeface="Arial Narrow"/>
                        <a:cs typeface="Arial Narrow"/>
                      </a:endParaRPr>
                    </a:p>
                  </a:txBody>
                  <a:tcPr marL="0" marR="0" marT="85725" marB="0">
                    <a:lnL w="76200">
                      <a:solidFill>
                        <a:srgbClr val="FFFFFF"/>
                      </a:solidFill>
                      <a:prstDash val="solid"/>
                    </a:lnL>
                    <a:lnR w="76200">
                      <a:solidFill>
                        <a:srgbClr val="FFFFFF"/>
                      </a:solidFill>
                      <a:prstDash val="solid"/>
                    </a:lnR>
                    <a:lnT w="12700">
                      <a:solidFill>
                        <a:srgbClr val="FFFFFF"/>
                      </a:solidFill>
                      <a:prstDash val="solid"/>
                    </a:lnT>
                    <a:lnB w="12700">
                      <a:solidFill>
                        <a:srgbClr val="FFFFFF"/>
                      </a:solidFill>
                      <a:prstDash val="solid"/>
                    </a:lnB>
                    <a:solidFill>
                      <a:srgbClr val="83AEBA"/>
                    </a:solidFill>
                  </a:tcPr>
                </a:tc>
                <a:tc vMerge="1">
                  <a:txBody>
                    <a:bodyPr/>
                    <a:lstStyle/>
                    <a:p>
                      <a:endParaRPr/>
                    </a:p>
                  </a:txBody>
                  <a:tcPr marL="0" marR="0" marT="0" marB="0">
                    <a:lnL w="76200">
                      <a:solidFill>
                        <a:srgbClr val="FFFFFF"/>
                      </a:solidFill>
                      <a:prstDash val="solid"/>
                    </a:lnL>
                    <a:lnT w="76200">
                      <a:solidFill>
                        <a:srgbClr val="FFFFFF"/>
                      </a:solidFill>
                      <a:prstDash val="solid"/>
                    </a:lnT>
                    <a:lnB w="38100">
                      <a:solidFill>
                        <a:srgbClr val="231F20"/>
                      </a:solidFill>
                      <a:prstDash val="solid"/>
                    </a:lnB>
                  </a:tcPr>
                </a:tc>
                <a:extLst>
                  <a:ext uri="{0D108BD9-81ED-4DB2-BD59-A6C34878D82A}">
                    <a16:rowId xmlns:a16="http://schemas.microsoft.com/office/drawing/2014/main" val="10003"/>
                  </a:ext>
                </a:extLst>
              </a:tr>
              <a:tr h="336176">
                <a:tc>
                  <a:txBody>
                    <a:bodyPr/>
                    <a:lstStyle/>
                    <a:p>
                      <a:pPr marL="648970" marR="285750" indent="-381635">
                        <a:lnSpc>
                          <a:spcPts val="1300"/>
                        </a:lnSpc>
                        <a:spcBef>
                          <a:spcPts val="175"/>
                        </a:spcBef>
                      </a:pPr>
                      <a:r>
                        <a:rPr sz="1000" spc="-10" dirty="0">
                          <a:solidFill>
                            <a:srgbClr val="231F20"/>
                          </a:solidFill>
                          <a:latin typeface="Arial Narrow"/>
                          <a:cs typeface="Arial Narrow"/>
                        </a:rPr>
                        <a:t>Central</a:t>
                      </a:r>
                      <a:r>
                        <a:rPr sz="1000" spc="-35" dirty="0">
                          <a:solidFill>
                            <a:srgbClr val="231F20"/>
                          </a:solidFill>
                          <a:latin typeface="Arial Narrow"/>
                          <a:cs typeface="Arial Narrow"/>
                        </a:rPr>
                        <a:t> </a:t>
                      </a:r>
                      <a:r>
                        <a:rPr sz="1000" dirty="0">
                          <a:solidFill>
                            <a:srgbClr val="231F20"/>
                          </a:solidFill>
                          <a:latin typeface="Arial Narrow"/>
                          <a:cs typeface="Arial Narrow"/>
                        </a:rPr>
                        <a:t>Sterile</a:t>
                      </a:r>
                      <a:r>
                        <a:rPr sz="1000" spc="-30" dirty="0">
                          <a:solidFill>
                            <a:srgbClr val="231F20"/>
                          </a:solidFill>
                          <a:latin typeface="Arial Narrow"/>
                          <a:cs typeface="Arial Narrow"/>
                        </a:rPr>
                        <a:t> </a:t>
                      </a:r>
                      <a:r>
                        <a:rPr sz="1000" spc="-10" dirty="0">
                          <a:solidFill>
                            <a:srgbClr val="231F20"/>
                          </a:solidFill>
                          <a:latin typeface="Arial Narrow"/>
                          <a:cs typeface="Arial Narrow"/>
                        </a:rPr>
                        <a:t>Processing Technician</a:t>
                      </a:r>
                      <a:endParaRPr sz="1000">
                        <a:latin typeface="Arial Narrow"/>
                        <a:cs typeface="Arial Narrow"/>
                      </a:endParaRPr>
                    </a:p>
                  </a:txBody>
                  <a:tcPr marL="0" marR="0" marT="19610" marB="0">
                    <a:lnR w="76200">
                      <a:solidFill>
                        <a:srgbClr val="FFFFFF"/>
                      </a:solidFill>
                      <a:prstDash val="solid"/>
                    </a:lnR>
                    <a:lnT w="12700">
                      <a:solidFill>
                        <a:srgbClr val="FFFFFF"/>
                      </a:solidFill>
                      <a:prstDash val="solid"/>
                    </a:lnT>
                    <a:lnB w="12700">
                      <a:solidFill>
                        <a:srgbClr val="FFFFFF"/>
                      </a:solidFill>
                      <a:prstDash val="solid"/>
                    </a:lnB>
                    <a:solidFill>
                      <a:srgbClr val="E0EAED"/>
                    </a:solidFill>
                  </a:tcPr>
                </a:tc>
                <a:tc>
                  <a:txBody>
                    <a:bodyPr/>
                    <a:lstStyle/>
                    <a:p>
                      <a:pPr>
                        <a:lnSpc>
                          <a:spcPct val="100000"/>
                        </a:lnSpc>
                      </a:pPr>
                      <a:endParaRPr sz="1000">
                        <a:latin typeface="Times New Roman"/>
                        <a:cs typeface="Times New Roman"/>
                      </a:endParaRPr>
                    </a:p>
                  </a:txBody>
                  <a:tcPr marL="0" marR="0" marT="0" marB="0">
                    <a:lnL w="76200">
                      <a:solidFill>
                        <a:srgbClr val="FFFFFF"/>
                      </a:solidFill>
                      <a:prstDash val="solid"/>
                    </a:lnL>
                    <a:lnR w="76200">
                      <a:solidFill>
                        <a:srgbClr val="FFFFFF"/>
                      </a:solidFill>
                      <a:prstDash val="solid"/>
                    </a:lnR>
                    <a:lnT w="12700">
                      <a:solidFill>
                        <a:srgbClr val="FFFFFF"/>
                      </a:solidFill>
                      <a:prstDash val="solid"/>
                    </a:lnT>
                    <a:lnB w="12700">
                      <a:solidFill>
                        <a:srgbClr val="FFFFFF"/>
                      </a:solidFill>
                      <a:prstDash val="solid"/>
                    </a:lnB>
                    <a:solidFill>
                      <a:srgbClr val="C1D6DD"/>
                    </a:solidFill>
                  </a:tcPr>
                </a:tc>
                <a:tc>
                  <a:txBody>
                    <a:bodyPr/>
                    <a:lstStyle/>
                    <a:p>
                      <a:pPr marR="18415" algn="ctr">
                        <a:lnSpc>
                          <a:spcPct val="100000"/>
                        </a:lnSpc>
                        <a:spcBef>
                          <a:spcPts val="765"/>
                        </a:spcBef>
                      </a:pPr>
                      <a:r>
                        <a:rPr sz="1000" spc="-10" dirty="0">
                          <a:solidFill>
                            <a:srgbClr val="231F20"/>
                          </a:solidFill>
                          <a:latin typeface="Arial Narrow"/>
                          <a:cs typeface="Arial Narrow"/>
                        </a:rPr>
                        <a:t>Central</a:t>
                      </a:r>
                      <a:r>
                        <a:rPr sz="1000" spc="-35" dirty="0">
                          <a:solidFill>
                            <a:srgbClr val="231F20"/>
                          </a:solidFill>
                          <a:latin typeface="Arial Narrow"/>
                          <a:cs typeface="Arial Narrow"/>
                        </a:rPr>
                        <a:t> </a:t>
                      </a:r>
                      <a:r>
                        <a:rPr sz="1000" dirty="0">
                          <a:solidFill>
                            <a:srgbClr val="231F20"/>
                          </a:solidFill>
                          <a:latin typeface="Arial Narrow"/>
                          <a:cs typeface="Arial Narrow"/>
                        </a:rPr>
                        <a:t>Sterile</a:t>
                      </a:r>
                      <a:r>
                        <a:rPr sz="1000" spc="-30" dirty="0">
                          <a:solidFill>
                            <a:srgbClr val="231F20"/>
                          </a:solidFill>
                          <a:latin typeface="Arial Narrow"/>
                          <a:cs typeface="Arial Narrow"/>
                        </a:rPr>
                        <a:t> </a:t>
                      </a:r>
                      <a:r>
                        <a:rPr sz="1000" spc="-10" dirty="0">
                          <a:solidFill>
                            <a:srgbClr val="231F20"/>
                          </a:solidFill>
                          <a:latin typeface="Arial Narrow"/>
                          <a:cs typeface="Arial Narrow"/>
                        </a:rPr>
                        <a:t>Processing</a:t>
                      </a:r>
                      <a:endParaRPr sz="1000">
                        <a:latin typeface="Arial Narrow"/>
                        <a:cs typeface="Arial Narrow"/>
                      </a:endParaRPr>
                    </a:p>
                  </a:txBody>
                  <a:tcPr marL="0" marR="0" marT="85725" marB="0">
                    <a:lnL w="76200">
                      <a:solidFill>
                        <a:srgbClr val="FFFFFF"/>
                      </a:solidFill>
                      <a:prstDash val="solid"/>
                    </a:lnL>
                    <a:lnR w="76200">
                      <a:solidFill>
                        <a:srgbClr val="FFFFFF"/>
                      </a:solidFill>
                      <a:prstDash val="solid"/>
                    </a:lnR>
                    <a:lnT w="12700">
                      <a:solidFill>
                        <a:srgbClr val="FFFFFF"/>
                      </a:solidFill>
                      <a:prstDash val="solid"/>
                    </a:lnT>
                    <a:lnB w="12700">
                      <a:solidFill>
                        <a:srgbClr val="FFFFFF"/>
                      </a:solidFill>
                      <a:prstDash val="solid"/>
                    </a:lnB>
                    <a:solidFill>
                      <a:srgbClr val="A2C2CC"/>
                    </a:solidFill>
                  </a:tcPr>
                </a:tc>
                <a:tc>
                  <a:txBody>
                    <a:bodyPr/>
                    <a:lstStyle/>
                    <a:p>
                      <a:pPr>
                        <a:lnSpc>
                          <a:spcPct val="100000"/>
                        </a:lnSpc>
                      </a:pPr>
                      <a:endParaRPr sz="1000">
                        <a:latin typeface="Times New Roman"/>
                        <a:cs typeface="Times New Roman"/>
                      </a:endParaRPr>
                    </a:p>
                  </a:txBody>
                  <a:tcPr marL="0" marR="0" marT="0" marB="0">
                    <a:lnL w="76200">
                      <a:solidFill>
                        <a:srgbClr val="FFFFFF"/>
                      </a:solidFill>
                      <a:prstDash val="solid"/>
                    </a:lnL>
                    <a:lnR w="76200">
                      <a:solidFill>
                        <a:srgbClr val="FFFFFF"/>
                      </a:solidFill>
                      <a:prstDash val="solid"/>
                    </a:lnR>
                    <a:lnT w="12700">
                      <a:solidFill>
                        <a:srgbClr val="FFFFFF"/>
                      </a:solidFill>
                      <a:prstDash val="solid"/>
                    </a:lnT>
                    <a:lnB w="12700">
                      <a:solidFill>
                        <a:srgbClr val="FFFFFF"/>
                      </a:solidFill>
                      <a:prstDash val="solid"/>
                    </a:lnB>
                    <a:solidFill>
                      <a:srgbClr val="83AEBA"/>
                    </a:solidFill>
                  </a:tcPr>
                </a:tc>
                <a:tc vMerge="1">
                  <a:txBody>
                    <a:bodyPr/>
                    <a:lstStyle/>
                    <a:p>
                      <a:endParaRPr/>
                    </a:p>
                  </a:txBody>
                  <a:tcPr marL="0" marR="0" marT="0" marB="0">
                    <a:lnL w="76200">
                      <a:solidFill>
                        <a:srgbClr val="FFFFFF"/>
                      </a:solidFill>
                      <a:prstDash val="solid"/>
                    </a:lnL>
                    <a:lnT w="76200">
                      <a:solidFill>
                        <a:srgbClr val="FFFFFF"/>
                      </a:solidFill>
                      <a:prstDash val="solid"/>
                    </a:lnT>
                    <a:lnB w="38100">
                      <a:solidFill>
                        <a:srgbClr val="231F20"/>
                      </a:solidFill>
                      <a:prstDash val="solid"/>
                    </a:lnB>
                  </a:tcPr>
                </a:tc>
                <a:extLst>
                  <a:ext uri="{0D108BD9-81ED-4DB2-BD59-A6C34878D82A}">
                    <a16:rowId xmlns:a16="http://schemas.microsoft.com/office/drawing/2014/main" val="10004"/>
                  </a:ext>
                </a:extLst>
              </a:tr>
              <a:tr h="336176">
                <a:tc>
                  <a:txBody>
                    <a:bodyPr/>
                    <a:lstStyle/>
                    <a:p>
                      <a:pPr marR="18415" algn="ctr">
                        <a:lnSpc>
                          <a:spcPct val="100000"/>
                        </a:lnSpc>
                        <a:spcBef>
                          <a:spcPts val="765"/>
                        </a:spcBef>
                      </a:pPr>
                      <a:r>
                        <a:rPr sz="1000" spc="-85" dirty="0">
                          <a:solidFill>
                            <a:srgbClr val="231F20"/>
                          </a:solidFill>
                          <a:latin typeface="Arial Narrow"/>
                          <a:cs typeface="Arial Narrow"/>
                        </a:rPr>
                        <a:t>EMT</a:t>
                      </a:r>
                      <a:r>
                        <a:rPr sz="1000" spc="-35" dirty="0">
                          <a:solidFill>
                            <a:srgbClr val="231F20"/>
                          </a:solidFill>
                          <a:latin typeface="Arial Narrow"/>
                          <a:cs typeface="Arial Narrow"/>
                        </a:rPr>
                        <a:t> </a:t>
                      </a:r>
                      <a:r>
                        <a:rPr sz="1000" spc="-10" dirty="0">
                          <a:solidFill>
                            <a:srgbClr val="231F20"/>
                          </a:solidFill>
                          <a:latin typeface="Arial Narrow"/>
                          <a:cs typeface="Arial Narrow"/>
                        </a:rPr>
                        <a:t>Certificate</a:t>
                      </a:r>
                      <a:endParaRPr sz="1000">
                        <a:latin typeface="Arial Narrow"/>
                        <a:cs typeface="Arial Narrow"/>
                      </a:endParaRPr>
                    </a:p>
                  </a:txBody>
                  <a:tcPr marL="0" marR="0" marT="85725" marB="0">
                    <a:lnR w="76200">
                      <a:solidFill>
                        <a:srgbClr val="FFFFFF"/>
                      </a:solidFill>
                      <a:prstDash val="solid"/>
                    </a:lnR>
                    <a:lnT w="12700">
                      <a:solidFill>
                        <a:srgbClr val="FFFFFF"/>
                      </a:solidFill>
                      <a:prstDash val="solid"/>
                    </a:lnT>
                    <a:lnB w="12700">
                      <a:solidFill>
                        <a:srgbClr val="FFFFFF"/>
                      </a:solidFill>
                      <a:prstDash val="solid"/>
                    </a:lnB>
                    <a:solidFill>
                      <a:srgbClr val="E0EAED"/>
                    </a:solidFill>
                  </a:tcPr>
                </a:tc>
                <a:tc>
                  <a:txBody>
                    <a:bodyPr/>
                    <a:lstStyle/>
                    <a:p>
                      <a:pPr>
                        <a:lnSpc>
                          <a:spcPct val="100000"/>
                        </a:lnSpc>
                      </a:pPr>
                      <a:endParaRPr sz="1000">
                        <a:latin typeface="Times New Roman"/>
                        <a:cs typeface="Times New Roman"/>
                      </a:endParaRPr>
                    </a:p>
                  </a:txBody>
                  <a:tcPr marL="0" marR="0" marT="0" marB="0">
                    <a:lnL w="76200">
                      <a:solidFill>
                        <a:srgbClr val="FFFFFF"/>
                      </a:solidFill>
                      <a:prstDash val="solid"/>
                    </a:lnL>
                    <a:lnR w="76200">
                      <a:solidFill>
                        <a:srgbClr val="FFFFFF"/>
                      </a:solidFill>
                      <a:prstDash val="solid"/>
                    </a:lnR>
                    <a:lnT w="12700">
                      <a:solidFill>
                        <a:srgbClr val="FFFFFF"/>
                      </a:solidFill>
                      <a:prstDash val="solid"/>
                    </a:lnT>
                    <a:lnB w="12700">
                      <a:solidFill>
                        <a:srgbClr val="FFFFFF"/>
                      </a:solidFill>
                      <a:prstDash val="solid"/>
                    </a:lnB>
                    <a:solidFill>
                      <a:srgbClr val="C1D6DD"/>
                    </a:solidFill>
                  </a:tcPr>
                </a:tc>
                <a:tc>
                  <a:txBody>
                    <a:bodyPr/>
                    <a:lstStyle/>
                    <a:p>
                      <a:pPr>
                        <a:lnSpc>
                          <a:spcPct val="100000"/>
                        </a:lnSpc>
                      </a:pPr>
                      <a:endParaRPr sz="1000">
                        <a:latin typeface="Times New Roman"/>
                        <a:cs typeface="Times New Roman"/>
                      </a:endParaRPr>
                    </a:p>
                  </a:txBody>
                  <a:tcPr marL="0" marR="0" marT="0" marB="0">
                    <a:lnL w="76200">
                      <a:solidFill>
                        <a:srgbClr val="FFFFFF"/>
                      </a:solidFill>
                      <a:prstDash val="solid"/>
                    </a:lnL>
                    <a:lnR w="76200">
                      <a:solidFill>
                        <a:srgbClr val="FFFFFF"/>
                      </a:solidFill>
                      <a:prstDash val="solid"/>
                    </a:lnR>
                    <a:lnT w="12700">
                      <a:solidFill>
                        <a:srgbClr val="FFFFFF"/>
                      </a:solidFill>
                      <a:prstDash val="solid"/>
                    </a:lnT>
                    <a:lnB w="12700">
                      <a:solidFill>
                        <a:srgbClr val="FFFFFF"/>
                      </a:solidFill>
                      <a:prstDash val="solid"/>
                    </a:lnB>
                    <a:solidFill>
                      <a:srgbClr val="A2C2CC"/>
                    </a:solidFill>
                  </a:tcPr>
                </a:tc>
                <a:tc>
                  <a:txBody>
                    <a:bodyPr/>
                    <a:lstStyle/>
                    <a:p>
                      <a:pPr marR="17145" algn="ctr">
                        <a:lnSpc>
                          <a:spcPct val="100000"/>
                        </a:lnSpc>
                        <a:spcBef>
                          <a:spcPts val="765"/>
                        </a:spcBef>
                      </a:pPr>
                      <a:r>
                        <a:rPr sz="1000" spc="-85" dirty="0">
                          <a:solidFill>
                            <a:srgbClr val="231F20"/>
                          </a:solidFill>
                          <a:latin typeface="Arial Narrow"/>
                          <a:cs typeface="Arial Narrow"/>
                        </a:rPr>
                        <a:t>EMT</a:t>
                      </a:r>
                      <a:r>
                        <a:rPr sz="1000" spc="-25" dirty="0">
                          <a:solidFill>
                            <a:srgbClr val="231F20"/>
                          </a:solidFill>
                          <a:latin typeface="Arial Narrow"/>
                          <a:cs typeface="Arial Narrow"/>
                        </a:rPr>
                        <a:t> </a:t>
                      </a:r>
                      <a:r>
                        <a:rPr sz="1000" spc="-10" dirty="0">
                          <a:solidFill>
                            <a:srgbClr val="231F20"/>
                          </a:solidFill>
                          <a:latin typeface="Arial Narrow"/>
                          <a:cs typeface="Arial Narrow"/>
                        </a:rPr>
                        <a:t>Cert.</a:t>
                      </a:r>
                      <a:r>
                        <a:rPr sz="1000" spc="-25" dirty="0">
                          <a:solidFill>
                            <a:srgbClr val="231F20"/>
                          </a:solidFill>
                          <a:latin typeface="Arial Narrow"/>
                          <a:cs typeface="Arial Narrow"/>
                        </a:rPr>
                        <a:t> </a:t>
                      </a:r>
                      <a:r>
                        <a:rPr sz="1000" spc="-10" dirty="0">
                          <a:solidFill>
                            <a:srgbClr val="231F20"/>
                          </a:solidFill>
                          <a:latin typeface="Arial Narrow"/>
                          <a:cs typeface="Arial Narrow"/>
                        </a:rPr>
                        <a:t>Training</a:t>
                      </a:r>
                      <a:endParaRPr sz="1000">
                        <a:latin typeface="Arial Narrow"/>
                        <a:cs typeface="Arial Narrow"/>
                      </a:endParaRPr>
                    </a:p>
                  </a:txBody>
                  <a:tcPr marL="0" marR="0" marT="85725" marB="0">
                    <a:lnL w="76200">
                      <a:solidFill>
                        <a:srgbClr val="FFFFFF"/>
                      </a:solidFill>
                      <a:prstDash val="solid"/>
                    </a:lnL>
                    <a:lnR w="76200">
                      <a:solidFill>
                        <a:srgbClr val="FFFFFF"/>
                      </a:solidFill>
                      <a:prstDash val="solid"/>
                    </a:lnR>
                    <a:lnT w="12700">
                      <a:solidFill>
                        <a:srgbClr val="FFFFFF"/>
                      </a:solidFill>
                      <a:prstDash val="solid"/>
                    </a:lnT>
                    <a:lnB w="12700">
                      <a:solidFill>
                        <a:srgbClr val="FFFFFF"/>
                      </a:solidFill>
                      <a:prstDash val="solid"/>
                    </a:lnB>
                    <a:solidFill>
                      <a:srgbClr val="83AEBA"/>
                    </a:solidFill>
                  </a:tcPr>
                </a:tc>
                <a:tc vMerge="1">
                  <a:txBody>
                    <a:bodyPr/>
                    <a:lstStyle/>
                    <a:p>
                      <a:endParaRPr/>
                    </a:p>
                  </a:txBody>
                  <a:tcPr marL="0" marR="0" marT="0" marB="0">
                    <a:lnL w="76200">
                      <a:solidFill>
                        <a:srgbClr val="FFFFFF"/>
                      </a:solidFill>
                      <a:prstDash val="solid"/>
                    </a:lnL>
                    <a:lnT w="76200">
                      <a:solidFill>
                        <a:srgbClr val="FFFFFF"/>
                      </a:solidFill>
                      <a:prstDash val="solid"/>
                    </a:lnT>
                    <a:lnB w="38100">
                      <a:solidFill>
                        <a:srgbClr val="231F20"/>
                      </a:solidFill>
                      <a:prstDash val="solid"/>
                    </a:lnB>
                  </a:tcPr>
                </a:tc>
                <a:extLst>
                  <a:ext uri="{0D108BD9-81ED-4DB2-BD59-A6C34878D82A}">
                    <a16:rowId xmlns:a16="http://schemas.microsoft.com/office/drawing/2014/main" val="10005"/>
                  </a:ext>
                </a:extLst>
              </a:tr>
              <a:tr h="336176">
                <a:tc>
                  <a:txBody>
                    <a:bodyPr/>
                    <a:lstStyle/>
                    <a:p>
                      <a:pPr marR="18415" algn="ctr">
                        <a:lnSpc>
                          <a:spcPct val="100000"/>
                        </a:lnSpc>
                        <a:spcBef>
                          <a:spcPts val="765"/>
                        </a:spcBef>
                      </a:pPr>
                      <a:r>
                        <a:rPr sz="1000" dirty="0">
                          <a:solidFill>
                            <a:srgbClr val="231F20"/>
                          </a:solidFill>
                          <a:latin typeface="Arial Narrow"/>
                          <a:cs typeface="Arial Narrow"/>
                        </a:rPr>
                        <a:t>Certified</a:t>
                      </a:r>
                      <a:r>
                        <a:rPr sz="1000" spc="-25" dirty="0">
                          <a:solidFill>
                            <a:srgbClr val="231F20"/>
                          </a:solidFill>
                          <a:latin typeface="Arial Narrow"/>
                          <a:cs typeface="Arial Narrow"/>
                        </a:rPr>
                        <a:t> </a:t>
                      </a:r>
                      <a:r>
                        <a:rPr sz="1000" spc="-10" dirty="0">
                          <a:solidFill>
                            <a:srgbClr val="231F20"/>
                          </a:solidFill>
                          <a:latin typeface="Arial Narrow"/>
                          <a:cs typeface="Arial Narrow"/>
                        </a:rPr>
                        <a:t>Nursing</a:t>
                      </a:r>
                      <a:r>
                        <a:rPr sz="1000" spc="-25" dirty="0">
                          <a:solidFill>
                            <a:srgbClr val="231F20"/>
                          </a:solidFill>
                          <a:latin typeface="Arial Narrow"/>
                          <a:cs typeface="Arial Narrow"/>
                        </a:rPr>
                        <a:t> </a:t>
                      </a:r>
                      <a:r>
                        <a:rPr sz="1000" spc="-10" dirty="0">
                          <a:solidFill>
                            <a:srgbClr val="231F20"/>
                          </a:solidFill>
                          <a:latin typeface="Arial Narrow"/>
                          <a:cs typeface="Arial Narrow"/>
                        </a:rPr>
                        <a:t>Assistant</a:t>
                      </a:r>
                      <a:endParaRPr sz="1000">
                        <a:latin typeface="Arial Narrow"/>
                        <a:cs typeface="Arial Narrow"/>
                      </a:endParaRPr>
                    </a:p>
                  </a:txBody>
                  <a:tcPr marL="0" marR="0" marT="85725" marB="0">
                    <a:lnR w="76200">
                      <a:solidFill>
                        <a:srgbClr val="FFFFFF"/>
                      </a:solidFill>
                      <a:prstDash val="solid"/>
                    </a:lnR>
                    <a:lnT w="12700">
                      <a:solidFill>
                        <a:srgbClr val="FFFFFF"/>
                      </a:solidFill>
                      <a:prstDash val="solid"/>
                    </a:lnT>
                    <a:lnB w="12700">
                      <a:solidFill>
                        <a:srgbClr val="FFFFFF"/>
                      </a:solidFill>
                      <a:prstDash val="solid"/>
                    </a:lnB>
                    <a:solidFill>
                      <a:srgbClr val="E0EAED"/>
                    </a:solidFill>
                  </a:tcPr>
                </a:tc>
                <a:tc>
                  <a:txBody>
                    <a:bodyPr/>
                    <a:lstStyle/>
                    <a:p>
                      <a:pPr marR="18415" algn="ctr">
                        <a:lnSpc>
                          <a:spcPct val="100000"/>
                        </a:lnSpc>
                        <a:spcBef>
                          <a:spcPts val="765"/>
                        </a:spcBef>
                      </a:pPr>
                      <a:r>
                        <a:rPr sz="1000" dirty="0">
                          <a:solidFill>
                            <a:srgbClr val="231F20"/>
                          </a:solidFill>
                          <a:latin typeface="Arial Narrow"/>
                          <a:cs typeface="Arial Narrow"/>
                        </a:rPr>
                        <a:t>Certified</a:t>
                      </a:r>
                      <a:r>
                        <a:rPr sz="1000" spc="-25" dirty="0">
                          <a:solidFill>
                            <a:srgbClr val="231F20"/>
                          </a:solidFill>
                          <a:latin typeface="Arial Narrow"/>
                          <a:cs typeface="Arial Narrow"/>
                        </a:rPr>
                        <a:t> </a:t>
                      </a:r>
                      <a:r>
                        <a:rPr sz="1000" spc="-20" dirty="0">
                          <a:solidFill>
                            <a:srgbClr val="231F20"/>
                          </a:solidFill>
                          <a:latin typeface="Arial Narrow"/>
                          <a:cs typeface="Arial Narrow"/>
                        </a:rPr>
                        <a:t>Nurse</a:t>
                      </a:r>
                      <a:r>
                        <a:rPr sz="1000" spc="-25" dirty="0">
                          <a:solidFill>
                            <a:srgbClr val="231F20"/>
                          </a:solidFill>
                          <a:latin typeface="Arial Narrow"/>
                          <a:cs typeface="Arial Narrow"/>
                        </a:rPr>
                        <a:t> </a:t>
                      </a:r>
                      <a:r>
                        <a:rPr sz="1000" spc="-10" dirty="0">
                          <a:solidFill>
                            <a:srgbClr val="231F20"/>
                          </a:solidFill>
                          <a:latin typeface="Arial Narrow"/>
                          <a:cs typeface="Arial Narrow"/>
                        </a:rPr>
                        <a:t>Aide</a:t>
                      </a:r>
                      <a:r>
                        <a:rPr sz="1000" spc="-20" dirty="0">
                          <a:solidFill>
                            <a:srgbClr val="231F20"/>
                          </a:solidFill>
                          <a:latin typeface="Arial Narrow"/>
                          <a:cs typeface="Arial Narrow"/>
                        </a:rPr>
                        <a:t> (CNA)</a:t>
                      </a:r>
                      <a:endParaRPr sz="1000">
                        <a:latin typeface="Arial Narrow"/>
                        <a:cs typeface="Arial Narrow"/>
                      </a:endParaRPr>
                    </a:p>
                  </a:txBody>
                  <a:tcPr marL="0" marR="0" marT="85725" marB="0">
                    <a:lnL w="76200">
                      <a:solidFill>
                        <a:srgbClr val="FFFFFF"/>
                      </a:solidFill>
                      <a:prstDash val="solid"/>
                    </a:lnL>
                    <a:lnR w="76200">
                      <a:solidFill>
                        <a:srgbClr val="FFFFFF"/>
                      </a:solidFill>
                      <a:prstDash val="solid"/>
                    </a:lnR>
                    <a:lnT w="12700">
                      <a:solidFill>
                        <a:srgbClr val="FFFFFF"/>
                      </a:solidFill>
                      <a:prstDash val="solid"/>
                    </a:lnT>
                    <a:lnB w="12700">
                      <a:solidFill>
                        <a:srgbClr val="FFFFFF"/>
                      </a:solidFill>
                      <a:prstDash val="solid"/>
                    </a:lnB>
                    <a:solidFill>
                      <a:srgbClr val="C1D6DD"/>
                    </a:solidFill>
                  </a:tcPr>
                </a:tc>
                <a:tc>
                  <a:txBody>
                    <a:bodyPr/>
                    <a:lstStyle/>
                    <a:p>
                      <a:pPr>
                        <a:lnSpc>
                          <a:spcPct val="100000"/>
                        </a:lnSpc>
                      </a:pPr>
                      <a:endParaRPr sz="1000">
                        <a:latin typeface="Times New Roman"/>
                        <a:cs typeface="Times New Roman"/>
                      </a:endParaRPr>
                    </a:p>
                  </a:txBody>
                  <a:tcPr marL="0" marR="0" marT="0" marB="0">
                    <a:lnL w="76200">
                      <a:solidFill>
                        <a:srgbClr val="FFFFFF"/>
                      </a:solidFill>
                      <a:prstDash val="solid"/>
                    </a:lnL>
                    <a:lnR w="76200">
                      <a:solidFill>
                        <a:srgbClr val="FFFFFF"/>
                      </a:solidFill>
                      <a:prstDash val="solid"/>
                    </a:lnR>
                    <a:lnT w="12700">
                      <a:solidFill>
                        <a:srgbClr val="FFFFFF"/>
                      </a:solidFill>
                      <a:prstDash val="solid"/>
                    </a:lnT>
                    <a:lnB w="12700">
                      <a:solidFill>
                        <a:srgbClr val="FFFFFF"/>
                      </a:solidFill>
                      <a:prstDash val="solid"/>
                    </a:lnB>
                    <a:solidFill>
                      <a:srgbClr val="A2C2CC"/>
                    </a:solidFill>
                  </a:tcPr>
                </a:tc>
                <a:tc>
                  <a:txBody>
                    <a:bodyPr/>
                    <a:lstStyle/>
                    <a:p>
                      <a:pPr marR="18415" algn="ctr">
                        <a:lnSpc>
                          <a:spcPct val="100000"/>
                        </a:lnSpc>
                        <a:spcBef>
                          <a:spcPts val="765"/>
                        </a:spcBef>
                      </a:pPr>
                      <a:r>
                        <a:rPr sz="1000" dirty="0">
                          <a:solidFill>
                            <a:srgbClr val="231F20"/>
                          </a:solidFill>
                          <a:latin typeface="Arial Narrow"/>
                          <a:cs typeface="Arial Narrow"/>
                        </a:rPr>
                        <a:t>Certified</a:t>
                      </a:r>
                      <a:r>
                        <a:rPr sz="1000" spc="-25" dirty="0">
                          <a:solidFill>
                            <a:srgbClr val="231F20"/>
                          </a:solidFill>
                          <a:latin typeface="Arial Narrow"/>
                          <a:cs typeface="Arial Narrow"/>
                        </a:rPr>
                        <a:t> </a:t>
                      </a:r>
                      <a:r>
                        <a:rPr sz="1000" spc="-10" dirty="0">
                          <a:solidFill>
                            <a:srgbClr val="231F20"/>
                          </a:solidFill>
                          <a:latin typeface="Arial Narrow"/>
                          <a:cs typeface="Arial Narrow"/>
                        </a:rPr>
                        <a:t>Nursing</a:t>
                      </a:r>
                      <a:r>
                        <a:rPr sz="1000" spc="-25" dirty="0">
                          <a:solidFill>
                            <a:srgbClr val="231F20"/>
                          </a:solidFill>
                          <a:latin typeface="Arial Narrow"/>
                          <a:cs typeface="Arial Narrow"/>
                        </a:rPr>
                        <a:t> </a:t>
                      </a:r>
                      <a:r>
                        <a:rPr sz="1000" spc="-10" dirty="0">
                          <a:solidFill>
                            <a:srgbClr val="231F20"/>
                          </a:solidFill>
                          <a:latin typeface="Arial Narrow"/>
                          <a:cs typeface="Arial Narrow"/>
                        </a:rPr>
                        <a:t>Assistant</a:t>
                      </a:r>
                      <a:endParaRPr sz="1000">
                        <a:latin typeface="Arial Narrow"/>
                        <a:cs typeface="Arial Narrow"/>
                      </a:endParaRPr>
                    </a:p>
                  </a:txBody>
                  <a:tcPr marL="0" marR="0" marT="85725" marB="0">
                    <a:lnL w="76200">
                      <a:solidFill>
                        <a:srgbClr val="FFFFFF"/>
                      </a:solidFill>
                      <a:prstDash val="solid"/>
                    </a:lnL>
                    <a:lnR w="76200">
                      <a:solidFill>
                        <a:srgbClr val="FFFFFF"/>
                      </a:solidFill>
                      <a:prstDash val="solid"/>
                    </a:lnR>
                    <a:lnT w="12700">
                      <a:solidFill>
                        <a:srgbClr val="FFFFFF"/>
                      </a:solidFill>
                      <a:prstDash val="solid"/>
                    </a:lnT>
                    <a:lnB w="12700">
                      <a:solidFill>
                        <a:srgbClr val="FFFFFF"/>
                      </a:solidFill>
                      <a:prstDash val="solid"/>
                    </a:lnB>
                    <a:solidFill>
                      <a:srgbClr val="83AEBA"/>
                    </a:solidFill>
                  </a:tcPr>
                </a:tc>
                <a:tc vMerge="1">
                  <a:txBody>
                    <a:bodyPr/>
                    <a:lstStyle/>
                    <a:p>
                      <a:endParaRPr/>
                    </a:p>
                  </a:txBody>
                  <a:tcPr marL="0" marR="0" marT="0" marB="0">
                    <a:lnL w="76200">
                      <a:solidFill>
                        <a:srgbClr val="FFFFFF"/>
                      </a:solidFill>
                      <a:prstDash val="solid"/>
                    </a:lnL>
                    <a:lnT w="76200">
                      <a:solidFill>
                        <a:srgbClr val="FFFFFF"/>
                      </a:solidFill>
                      <a:prstDash val="solid"/>
                    </a:lnT>
                    <a:lnB w="38100">
                      <a:solidFill>
                        <a:srgbClr val="231F20"/>
                      </a:solidFill>
                      <a:prstDash val="solid"/>
                    </a:lnB>
                  </a:tcPr>
                </a:tc>
                <a:extLst>
                  <a:ext uri="{0D108BD9-81ED-4DB2-BD59-A6C34878D82A}">
                    <a16:rowId xmlns:a16="http://schemas.microsoft.com/office/drawing/2014/main" val="10006"/>
                  </a:ext>
                </a:extLst>
              </a:tr>
              <a:tr h="336176">
                <a:tc>
                  <a:txBody>
                    <a:bodyPr/>
                    <a:lstStyle/>
                    <a:p>
                      <a:pPr marR="18415" algn="ctr">
                        <a:lnSpc>
                          <a:spcPct val="100000"/>
                        </a:lnSpc>
                        <a:spcBef>
                          <a:spcPts val="765"/>
                        </a:spcBef>
                      </a:pPr>
                      <a:r>
                        <a:rPr sz="1000" spc="-20" dirty="0">
                          <a:solidFill>
                            <a:srgbClr val="231F20"/>
                          </a:solidFill>
                          <a:latin typeface="Arial Narrow"/>
                          <a:cs typeface="Arial Narrow"/>
                        </a:rPr>
                        <a:t>Home</a:t>
                      </a:r>
                      <a:r>
                        <a:rPr sz="1000" spc="-35" dirty="0">
                          <a:solidFill>
                            <a:srgbClr val="231F20"/>
                          </a:solidFill>
                          <a:latin typeface="Arial Narrow"/>
                          <a:cs typeface="Arial Narrow"/>
                        </a:rPr>
                        <a:t> </a:t>
                      </a:r>
                      <a:r>
                        <a:rPr sz="1000" dirty="0">
                          <a:solidFill>
                            <a:srgbClr val="231F20"/>
                          </a:solidFill>
                          <a:latin typeface="Arial Narrow"/>
                          <a:cs typeface="Arial Narrow"/>
                        </a:rPr>
                        <a:t>Health</a:t>
                      </a:r>
                      <a:r>
                        <a:rPr sz="1000" spc="-30" dirty="0">
                          <a:solidFill>
                            <a:srgbClr val="231F20"/>
                          </a:solidFill>
                          <a:latin typeface="Arial Narrow"/>
                          <a:cs typeface="Arial Narrow"/>
                        </a:rPr>
                        <a:t> </a:t>
                      </a:r>
                      <a:r>
                        <a:rPr sz="1000" spc="-20" dirty="0">
                          <a:solidFill>
                            <a:srgbClr val="231F20"/>
                          </a:solidFill>
                          <a:latin typeface="Arial Narrow"/>
                          <a:cs typeface="Arial Narrow"/>
                        </a:rPr>
                        <a:t>Aide</a:t>
                      </a:r>
                      <a:endParaRPr sz="1000">
                        <a:latin typeface="Arial Narrow"/>
                        <a:cs typeface="Arial Narrow"/>
                      </a:endParaRPr>
                    </a:p>
                  </a:txBody>
                  <a:tcPr marL="0" marR="0" marT="85725" marB="0">
                    <a:lnR w="76200">
                      <a:solidFill>
                        <a:srgbClr val="FFFFFF"/>
                      </a:solidFill>
                      <a:prstDash val="solid"/>
                    </a:lnR>
                    <a:lnT w="12700">
                      <a:solidFill>
                        <a:srgbClr val="FFFFFF"/>
                      </a:solidFill>
                      <a:prstDash val="solid"/>
                    </a:lnT>
                    <a:lnB w="12700">
                      <a:solidFill>
                        <a:srgbClr val="FFFFFF"/>
                      </a:solidFill>
                      <a:prstDash val="solid"/>
                    </a:lnB>
                    <a:solidFill>
                      <a:srgbClr val="E0EAED"/>
                    </a:solidFill>
                  </a:tcPr>
                </a:tc>
                <a:tc>
                  <a:txBody>
                    <a:bodyPr/>
                    <a:lstStyle/>
                    <a:p>
                      <a:pPr>
                        <a:lnSpc>
                          <a:spcPct val="100000"/>
                        </a:lnSpc>
                      </a:pPr>
                      <a:endParaRPr sz="1000">
                        <a:latin typeface="Times New Roman"/>
                        <a:cs typeface="Times New Roman"/>
                      </a:endParaRPr>
                    </a:p>
                  </a:txBody>
                  <a:tcPr marL="0" marR="0" marT="0" marB="0">
                    <a:lnL w="76200">
                      <a:solidFill>
                        <a:srgbClr val="FFFFFF"/>
                      </a:solidFill>
                      <a:prstDash val="solid"/>
                    </a:lnL>
                    <a:lnR w="76200">
                      <a:solidFill>
                        <a:srgbClr val="FFFFFF"/>
                      </a:solidFill>
                      <a:prstDash val="solid"/>
                    </a:lnR>
                    <a:lnT w="12700">
                      <a:solidFill>
                        <a:srgbClr val="FFFFFF"/>
                      </a:solidFill>
                      <a:prstDash val="solid"/>
                    </a:lnT>
                    <a:lnB w="12700">
                      <a:solidFill>
                        <a:srgbClr val="FFFFFF"/>
                      </a:solidFill>
                      <a:prstDash val="solid"/>
                    </a:lnB>
                    <a:solidFill>
                      <a:srgbClr val="C1D6DD"/>
                    </a:solidFill>
                  </a:tcPr>
                </a:tc>
                <a:tc>
                  <a:txBody>
                    <a:bodyPr/>
                    <a:lstStyle/>
                    <a:p>
                      <a:pPr>
                        <a:lnSpc>
                          <a:spcPct val="100000"/>
                        </a:lnSpc>
                      </a:pPr>
                      <a:endParaRPr sz="1000">
                        <a:latin typeface="Times New Roman"/>
                        <a:cs typeface="Times New Roman"/>
                      </a:endParaRPr>
                    </a:p>
                  </a:txBody>
                  <a:tcPr marL="0" marR="0" marT="0" marB="0">
                    <a:lnL w="76200">
                      <a:solidFill>
                        <a:srgbClr val="FFFFFF"/>
                      </a:solidFill>
                      <a:prstDash val="solid"/>
                    </a:lnL>
                    <a:lnR w="76200">
                      <a:solidFill>
                        <a:srgbClr val="FFFFFF"/>
                      </a:solidFill>
                      <a:prstDash val="solid"/>
                    </a:lnR>
                    <a:lnT w="12700">
                      <a:solidFill>
                        <a:srgbClr val="FFFFFF"/>
                      </a:solidFill>
                      <a:prstDash val="solid"/>
                    </a:lnT>
                    <a:lnB w="12700">
                      <a:solidFill>
                        <a:srgbClr val="FFFFFF"/>
                      </a:solidFill>
                      <a:prstDash val="solid"/>
                    </a:lnB>
                    <a:solidFill>
                      <a:srgbClr val="A2C2CC"/>
                    </a:solidFill>
                  </a:tcPr>
                </a:tc>
                <a:tc>
                  <a:txBody>
                    <a:bodyPr/>
                    <a:lstStyle/>
                    <a:p>
                      <a:pPr marR="17145" algn="ctr">
                        <a:lnSpc>
                          <a:spcPct val="100000"/>
                        </a:lnSpc>
                        <a:spcBef>
                          <a:spcPts val="765"/>
                        </a:spcBef>
                      </a:pPr>
                      <a:r>
                        <a:rPr sz="1000" spc="-20" dirty="0">
                          <a:solidFill>
                            <a:srgbClr val="231F20"/>
                          </a:solidFill>
                          <a:latin typeface="Arial Narrow"/>
                          <a:cs typeface="Arial Narrow"/>
                        </a:rPr>
                        <a:t>Home</a:t>
                      </a:r>
                      <a:r>
                        <a:rPr sz="1000" spc="-35" dirty="0">
                          <a:solidFill>
                            <a:srgbClr val="231F20"/>
                          </a:solidFill>
                          <a:latin typeface="Arial Narrow"/>
                          <a:cs typeface="Arial Narrow"/>
                        </a:rPr>
                        <a:t> </a:t>
                      </a:r>
                      <a:r>
                        <a:rPr sz="1000" dirty="0">
                          <a:solidFill>
                            <a:srgbClr val="231F20"/>
                          </a:solidFill>
                          <a:latin typeface="Arial Narrow"/>
                          <a:cs typeface="Arial Narrow"/>
                        </a:rPr>
                        <a:t>Health</a:t>
                      </a:r>
                      <a:r>
                        <a:rPr sz="1000" spc="-30" dirty="0">
                          <a:solidFill>
                            <a:srgbClr val="231F20"/>
                          </a:solidFill>
                          <a:latin typeface="Arial Narrow"/>
                          <a:cs typeface="Arial Narrow"/>
                        </a:rPr>
                        <a:t> </a:t>
                      </a:r>
                      <a:r>
                        <a:rPr sz="1000" spc="-20" dirty="0">
                          <a:solidFill>
                            <a:srgbClr val="231F20"/>
                          </a:solidFill>
                          <a:latin typeface="Arial Narrow"/>
                          <a:cs typeface="Arial Narrow"/>
                        </a:rPr>
                        <a:t>Aide</a:t>
                      </a:r>
                      <a:endParaRPr sz="1000">
                        <a:latin typeface="Arial Narrow"/>
                        <a:cs typeface="Arial Narrow"/>
                      </a:endParaRPr>
                    </a:p>
                  </a:txBody>
                  <a:tcPr marL="0" marR="0" marT="85725" marB="0">
                    <a:lnL w="76200">
                      <a:solidFill>
                        <a:srgbClr val="FFFFFF"/>
                      </a:solidFill>
                      <a:prstDash val="solid"/>
                    </a:lnL>
                    <a:lnR w="76200">
                      <a:solidFill>
                        <a:srgbClr val="FFFFFF"/>
                      </a:solidFill>
                      <a:prstDash val="solid"/>
                    </a:lnR>
                    <a:lnT w="12700">
                      <a:solidFill>
                        <a:srgbClr val="FFFFFF"/>
                      </a:solidFill>
                      <a:prstDash val="solid"/>
                    </a:lnT>
                    <a:lnB w="12700">
                      <a:solidFill>
                        <a:srgbClr val="FFFFFF"/>
                      </a:solidFill>
                      <a:prstDash val="solid"/>
                    </a:lnB>
                    <a:solidFill>
                      <a:srgbClr val="83AEBA"/>
                    </a:solidFill>
                  </a:tcPr>
                </a:tc>
                <a:tc vMerge="1">
                  <a:txBody>
                    <a:bodyPr/>
                    <a:lstStyle/>
                    <a:p>
                      <a:endParaRPr/>
                    </a:p>
                  </a:txBody>
                  <a:tcPr marL="0" marR="0" marT="0" marB="0">
                    <a:lnL w="76200">
                      <a:solidFill>
                        <a:srgbClr val="FFFFFF"/>
                      </a:solidFill>
                      <a:prstDash val="solid"/>
                    </a:lnL>
                    <a:lnT w="76200">
                      <a:solidFill>
                        <a:srgbClr val="FFFFFF"/>
                      </a:solidFill>
                      <a:prstDash val="solid"/>
                    </a:lnT>
                    <a:lnB w="38100">
                      <a:solidFill>
                        <a:srgbClr val="231F20"/>
                      </a:solidFill>
                      <a:prstDash val="solid"/>
                    </a:lnB>
                  </a:tcPr>
                </a:tc>
                <a:extLst>
                  <a:ext uri="{0D108BD9-81ED-4DB2-BD59-A6C34878D82A}">
                    <a16:rowId xmlns:a16="http://schemas.microsoft.com/office/drawing/2014/main" val="10007"/>
                  </a:ext>
                </a:extLst>
              </a:tr>
              <a:tr h="317126">
                <a:tc>
                  <a:txBody>
                    <a:bodyPr/>
                    <a:lstStyle/>
                    <a:p>
                      <a:pPr marR="17780" algn="ctr">
                        <a:lnSpc>
                          <a:spcPct val="100000"/>
                        </a:lnSpc>
                        <a:spcBef>
                          <a:spcPts val="680"/>
                        </a:spcBef>
                      </a:pPr>
                      <a:r>
                        <a:rPr sz="1000" dirty="0">
                          <a:solidFill>
                            <a:srgbClr val="231F20"/>
                          </a:solidFill>
                          <a:latin typeface="Arial Narrow"/>
                          <a:cs typeface="Arial Narrow"/>
                        </a:rPr>
                        <a:t>Medical</a:t>
                      </a:r>
                      <a:r>
                        <a:rPr sz="1000" spc="-5" dirty="0">
                          <a:solidFill>
                            <a:srgbClr val="231F20"/>
                          </a:solidFill>
                          <a:latin typeface="Arial Narrow"/>
                          <a:cs typeface="Arial Narrow"/>
                        </a:rPr>
                        <a:t> </a:t>
                      </a:r>
                      <a:r>
                        <a:rPr sz="1000" dirty="0">
                          <a:solidFill>
                            <a:srgbClr val="231F20"/>
                          </a:solidFill>
                          <a:latin typeface="Arial Narrow"/>
                          <a:cs typeface="Arial Narrow"/>
                        </a:rPr>
                        <a:t>Billing</a:t>
                      </a:r>
                      <a:r>
                        <a:rPr sz="1000" spc="-5" dirty="0">
                          <a:solidFill>
                            <a:srgbClr val="231F20"/>
                          </a:solidFill>
                          <a:latin typeface="Arial Narrow"/>
                          <a:cs typeface="Arial Narrow"/>
                        </a:rPr>
                        <a:t> </a:t>
                      </a:r>
                      <a:r>
                        <a:rPr sz="1000" spc="-10" dirty="0">
                          <a:solidFill>
                            <a:srgbClr val="231F20"/>
                          </a:solidFill>
                          <a:latin typeface="Arial Narrow"/>
                          <a:cs typeface="Arial Narrow"/>
                        </a:rPr>
                        <a:t>Specialist</a:t>
                      </a:r>
                      <a:endParaRPr sz="1000">
                        <a:latin typeface="Arial Narrow"/>
                        <a:cs typeface="Arial Narrow"/>
                      </a:endParaRPr>
                    </a:p>
                  </a:txBody>
                  <a:tcPr marL="0" marR="0" marT="76200" marB="0">
                    <a:lnR w="76200">
                      <a:solidFill>
                        <a:srgbClr val="FFFFFF"/>
                      </a:solidFill>
                      <a:prstDash val="solid"/>
                    </a:lnR>
                    <a:lnT w="12700">
                      <a:solidFill>
                        <a:srgbClr val="FFFFFF"/>
                      </a:solidFill>
                      <a:prstDash val="solid"/>
                    </a:lnT>
                    <a:lnB w="12700">
                      <a:solidFill>
                        <a:srgbClr val="FFFFFF"/>
                      </a:solidFill>
                      <a:prstDash val="solid"/>
                    </a:lnB>
                    <a:solidFill>
                      <a:srgbClr val="E0EAED"/>
                    </a:solidFill>
                  </a:tcPr>
                </a:tc>
                <a:tc>
                  <a:txBody>
                    <a:bodyPr/>
                    <a:lstStyle/>
                    <a:p>
                      <a:pPr marR="17145" algn="ctr">
                        <a:lnSpc>
                          <a:spcPct val="100000"/>
                        </a:lnSpc>
                        <a:spcBef>
                          <a:spcPts val="680"/>
                        </a:spcBef>
                      </a:pPr>
                      <a:r>
                        <a:rPr sz="1000" dirty="0">
                          <a:solidFill>
                            <a:srgbClr val="231F20"/>
                          </a:solidFill>
                          <a:latin typeface="Arial Narrow"/>
                          <a:cs typeface="Arial Narrow"/>
                        </a:rPr>
                        <a:t>Medical</a:t>
                      </a:r>
                      <a:r>
                        <a:rPr sz="1000" spc="-20" dirty="0">
                          <a:solidFill>
                            <a:srgbClr val="231F20"/>
                          </a:solidFill>
                          <a:latin typeface="Arial Narrow"/>
                          <a:cs typeface="Arial Narrow"/>
                        </a:rPr>
                        <a:t> </a:t>
                      </a:r>
                      <a:r>
                        <a:rPr sz="1000" dirty="0">
                          <a:solidFill>
                            <a:srgbClr val="231F20"/>
                          </a:solidFill>
                          <a:latin typeface="Arial Narrow"/>
                          <a:cs typeface="Arial Narrow"/>
                        </a:rPr>
                        <a:t>Billing</a:t>
                      </a:r>
                      <a:r>
                        <a:rPr sz="1000" spc="-20" dirty="0">
                          <a:solidFill>
                            <a:srgbClr val="231F20"/>
                          </a:solidFill>
                          <a:latin typeface="Arial Narrow"/>
                          <a:cs typeface="Arial Narrow"/>
                        </a:rPr>
                        <a:t> </a:t>
                      </a:r>
                      <a:r>
                        <a:rPr sz="1000" spc="70" dirty="0">
                          <a:solidFill>
                            <a:srgbClr val="231F20"/>
                          </a:solidFill>
                          <a:latin typeface="Arial Narrow"/>
                          <a:cs typeface="Arial Narrow"/>
                        </a:rPr>
                        <a:t>&amp;</a:t>
                      </a:r>
                      <a:r>
                        <a:rPr sz="1000" spc="-15" dirty="0">
                          <a:solidFill>
                            <a:srgbClr val="231F20"/>
                          </a:solidFill>
                          <a:latin typeface="Arial Narrow"/>
                          <a:cs typeface="Arial Narrow"/>
                        </a:rPr>
                        <a:t> </a:t>
                      </a:r>
                      <a:r>
                        <a:rPr sz="1000" spc="-10" dirty="0">
                          <a:solidFill>
                            <a:srgbClr val="231F20"/>
                          </a:solidFill>
                          <a:latin typeface="Arial Narrow"/>
                          <a:cs typeface="Arial Narrow"/>
                        </a:rPr>
                        <a:t>Coding</a:t>
                      </a:r>
                      <a:endParaRPr sz="1000">
                        <a:latin typeface="Arial Narrow"/>
                        <a:cs typeface="Arial Narrow"/>
                      </a:endParaRPr>
                    </a:p>
                  </a:txBody>
                  <a:tcPr marL="0" marR="0" marT="76200" marB="0">
                    <a:lnL w="76200">
                      <a:solidFill>
                        <a:srgbClr val="FFFFFF"/>
                      </a:solidFill>
                      <a:prstDash val="solid"/>
                    </a:lnL>
                    <a:lnR w="76200">
                      <a:solidFill>
                        <a:srgbClr val="FFFFFF"/>
                      </a:solidFill>
                      <a:prstDash val="solid"/>
                    </a:lnR>
                    <a:lnT w="12700">
                      <a:solidFill>
                        <a:srgbClr val="FFFFFF"/>
                      </a:solidFill>
                      <a:prstDash val="solid"/>
                    </a:lnT>
                    <a:lnB w="12700">
                      <a:solidFill>
                        <a:srgbClr val="FFFFFF"/>
                      </a:solidFill>
                      <a:prstDash val="solid"/>
                    </a:lnB>
                    <a:solidFill>
                      <a:srgbClr val="C1D6DD"/>
                    </a:solidFill>
                  </a:tcPr>
                </a:tc>
                <a:tc>
                  <a:txBody>
                    <a:bodyPr/>
                    <a:lstStyle/>
                    <a:p>
                      <a:pPr marR="18415" algn="ctr">
                        <a:lnSpc>
                          <a:spcPct val="100000"/>
                        </a:lnSpc>
                        <a:spcBef>
                          <a:spcPts val="680"/>
                        </a:spcBef>
                      </a:pPr>
                      <a:r>
                        <a:rPr sz="1000" dirty="0">
                          <a:solidFill>
                            <a:srgbClr val="231F20"/>
                          </a:solidFill>
                          <a:latin typeface="Arial Narrow"/>
                          <a:cs typeface="Arial Narrow"/>
                        </a:rPr>
                        <a:t>Medical</a:t>
                      </a:r>
                      <a:r>
                        <a:rPr sz="1000" spc="-20" dirty="0">
                          <a:solidFill>
                            <a:srgbClr val="231F20"/>
                          </a:solidFill>
                          <a:latin typeface="Arial Narrow"/>
                          <a:cs typeface="Arial Narrow"/>
                        </a:rPr>
                        <a:t> </a:t>
                      </a:r>
                      <a:r>
                        <a:rPr sz="1000" dirty="0">
                          <a:solidFill>
                            <a:srgbClr val="231F20"/>
                          </a:solidFill>
                          <a:latin typeface="Arial Narrow"/>
                          <a:cs typeface="Arial Narrow"/>
                        </a:rPr>
                        <a:t>Billing</a:t>
                      </a:r>
                      <a:r>
                        <a:rPr sz="1000" spc="-20" dirty="0">
                          <a:solidFill>
                            <a:srgbClr val="231F20"/>
                          </a:solidFill>
                          <a:latin typeface="Arial Narrow"/>
                          <a:cs typeface="Arial Narrow"/>
                        </a:rPr>
                        <a:t> </a:t>
                      </a:r>
                      <a:r>
                        <a:rPr sz="1000" spc="70" dirty="0">
                          <a:solidFill>
                            <a:srgbClr val="231F20"/>
                          </a:solidFill>
                          <a:latin typeface="Arial Narrow"/>
                          <a:cs typeface="Arial Narrow"/>
                        </a:rPr>
                        <a:t>&amp;</a:t>
                      </a:r>
                      <a:r>
                        <a:rPr sz="1000" spc="-15" dirty="0">
                          <a:solidFill>
                            <a:srgbClr val="231F20"/>
                          </a:solidFill>
                          <a:latin typeface="Arial Narrow"/>
                          <a:cs typeface="Arial Narrow"/>
                        </a:rPr>
                        <a:t> </a:t>
                      </a:r>
                      <a:r>
                        <a:rPr sz="1000" spc="-10" dirty="0">
                          <a:solidFill>
                            <a:srgbClr val="231F20"/>
                          </a:solidFill>
                          <a:latin typeface="Arial Narrow"/>
                          <a:cs typeface="Arial Narrow"/>
                        </a:rPr>
                        <a:t>Coding</a:t>
                      </a:r>
                      <a:endParaRPr sz="1000">
                        <a:latin typeface="Arial Narrow"/>
                        <a:cs typeface="Arial Narrow"/>
                      </a:endParaRPr>
                    </a:p>
                  </a:txBody>
                  <a:tcPr marL="0" marR="0" marT="76200" marB="0">
                    <a:lnL w="76200">
                      <a:solidFill>
                        <a:srgbClr val="FFFFFF"/>
                      </a:solidFill>
                      <a:prstDash val="solid"/>
                    </a:lnL>
                    <a:lnR w="76200">
                      <a:solidFill>
                        <a:srgbClr val="FFFFFF"/>
                      </a:solidFill>
                      <a:prstDash val="solid"/>
                    </a:lnR>
                    <a:lnT w="12700">
                      <a:solidFill>
                        <a:srgbClr val="FFFFFF"/>
                      </a:solidFill>
                      <a:prstDash val="solid"/>
                    </a:lnT>
                    <a:lnB w="12700">
                      <a:solidFill>
                        <a:srgbClr val="FFFFFF"/>
                      </a:solidFill>
                      <a:prstDash val="solid"/>
                    </a:lnB>
                    <a:solidFill>
                      <a:srgbClr val="A2C2CC"/>
                    </a:solidFill>
                  </a:tcPr>
                </a:tc>
                <a:tc>
                  <a:txBody>
                    <a:bodyPr/>
                    <a:lstStyle/>
                    <a:p>
                      <a:pPr marL="326390" marR="135890" indent="-208915">
                        <a:lnSpc>
                          <a:spcPts val="1300"/>
                        </a:lnSpc>
                        <a:spcBef>
                          <a:spcPts val="90"/>
                        </a:spcBef>
                      </a:pPr>
                      <a:r>
                        <a:rPr sz="1000" dirty="0">
                          <a:solidFill>
                            <a:srgbClr val="231F20"/>
                          </a:solidFill>
                          <a:latin typeface="Arial Narrow"/>
                          <a:cs typeface="Arial Narrow"/>
                        </a:rPr>
                        <a:t>Health Information </a:t>
                      </a:r>
                      <a:r>
                        <a:rPr sz="1000" spc="-10" dirty="0">
                          <a:solidFill>
                            <a:srgbClr val="231F20"/>
                          </a:solidFill>
                          <a:latin typeface="Arial Narrow"/>
                          <a:cs typeface="Arial Narrow"/>
                        </a:rPr>
                        <a:t>Technology/ </a:t>
                      </a:r>
                      <a:r>
                        <a:rPr sz="1000" dirty="0">
                          <a:solidFill>
                            <a:srgbClr val="231F20"/>
                          </a:solidFill>
                          <a:latin typeface="Arial Narrow"/>
                          <a:cs typeface="Arial Narrow"/>
                        </a:rPr>
                        <a:t>Medical</a:t>
                      </a:r>
                      <a:r>
                        <a:rPr sz="1000" spc="5" dirty="0">
                          <a:solidFill>
                            <a:srgbClr val="231F20"/>
                          </a:solidFill>
                          <a:latin typeface="Arial Narrow"/>
                          <a:cs typeface="Arial Narrow"/>
                        </a:rPr>
                        <a:t> </a:t>
                      </a:r>
                      <a:r>
                        <a:rPr sz="1000" spc="-25" dirty="0">
                          <a:solidFill>
                            <a:srgbClr val="231F20"/>
                          </a:solidFill>
                          <a:latin typeface="Arial Narrow"/>
                          <a:cs typeface="Arial Narrow"/>
                        </a:rPr>
                        <a:t>Records</a:t>
                      </a:r>
                      <a:r>
                        <a:rPr sz="1000" spc="5" dirty="0">
                          <a:solidFill>
                            <a:srgbClr val="231F20"/>
                          </a:solidFill>
                          <a:latin typeface="Arial Narrow"/>
                          <a:cs typeface="Arial Narrow"/>
                        </a:rPr>
                        <a:t> </a:t>
                      </a:r>
                      <a:r>
                        <a:rPr sz="1000" spc="-10" dirty="0">
                          <a:solidFill>
                            <a:srgbClr val="231F20"/>
                          </a:solidFill>
                          <a:latin typeface="Arial Narrow"/>
                          <a:cs typeface="Arial Narrow"/>
                        </a:rPr>
                        <a:t>A.A.S.</a:t>
                      </a:r>
                      <a:endParaRPr sz="1000">
                        <a:latin typeface="Arial Narrow"/>
                        <a:cs typeface="Arial Narrow"/>
                      </a:endParaRPr>
                    </a:p>
                  </a:txBody>
                  <a:tcPr marL="0" marR="0" marT="10085" marB="0">
                    <a:lnL w="76200">
                      <a:solidFill>
                        <a:srgbClr val="FFFFFF"/>
                      </a:solidFill>
                      <a:prstDash val="solid"/>
                    </a:lnL>
                    <a:lnR w="76200">
                      <a:solidFill>
                        <a:srgbClr val="FFFFFF"/>
                      </a:solidFill>
                      <a:prstDash val="solid"/>
                    </a:lnR>
                    <a:lnT w="12700">
                      <a:solidFill>
                        <a:srgbClr val="FFFFFF"/>
                      </a:solidFill>
                      <a:prstDash val="solid"/>
                    </a:lnT>
                    <a:lnB w="12700">
                      <a:solidFill>
                        <a:srgbClr val="FFFFFF"/>
                      </a:solidFill>
                      <a:prstDash val="solid"/>
                    </a:lnB>
                    <a:solidFill>
                      <a:srgbClr val="83AEBA"/>
                    </a:solidFill>
                  </a:tcPr>
                </a:tc>
                <a:tc vMerge="1">
                  <a:txBody>
                    <a:bodyPr/>
                    <a:lstStyle/>
                    <a:p>
                      <a:endParaRPr/>
                    </a:p>
                  </a:txBody>
                  <a:tcPr marL="0" marR="0" marT="0" marB="0">
                    <a:lnL w="76200">
                      <a:solidFill>
                        <a:srgbClr val="FFFFFF"/>
                      </a:solidFill>
                      <a:prstDash val="solid"/>
                    </a:lnL>
                    <a:lnT w="76200">
                      <a:solidFill>
                        <a:srgbClr val="FFFFFF"/>
                      </a:solidFill>
                      <a:prstDash val="solid"/>
                    </a:lnT>
                    <a:lnB w="38100">
                      <a:solidFill>
                        <a:srgbClr val="231F20"/>
                      </a:solidFill>
                      <a:prstDash val="solid"/>
                    </a:lnB>
                  </a:tcPr>
                </a:tc>
                <a:extLst>
                  <a:ext uri="{0D108BD9-81ED-4DB2-BD59-A6C34878D82A}">
                    <a16:rowId xmlns:a16="http://schemas.microsoft.com/office/drawing/2014/main" val="10008"/>
                  </a:ext>
                </a:extLst>
              </a:tr>
              <a:tr h="556372">
                <a:tc>
                  <a:txBody>
                    <a:bodyPr/>
                    <a:lstStyle/>
                    <a:p>
                      <a:pPr>
                        <a:lnSpc>
                          <a:spcPct val="100000"/>
                        </a:lnSpc>
                        <a:spcBef>
                          <a:spcPts val="484"/>
                        </a:spcBef>
                      </a:pPr>
                      <a:endParaRPr sz="1000">
                        <a:latin typeface="Times New Roman"/>
                        <a:cs typeface="Times New Roman"/>
                      </a:endParaRPr>
                    </a:p>
                    <a:p>
                      <a:pPr marR="17780" algn="ctr">
                        <a:lnSpc>
                          <a:spcPct val="100000"/>
                        </a:lnSpc>
                      </a:pPr>
                      <a:r>
                        <a:rPr sz="1000" dirty="0">
                          <a:solidFill>
                            <a:srgbClr val="231F20"/>
                          </a:solidFill>
                          <a:latin typeface="Arial Narrow"/>
                          <a:cs typeface="Arial Narrow"/>
                        </a:rPr>
                        <a:t>Medical</a:t>
                      </a:r>
                      <a:r>
                        <a:rPr sz="1000" spc="5" dirty="0">
                          <a:solidFill>
                            <a:srgbClr val="231F20"/>
                          </a:solidFill>
                          <a:latin typeface="Arial Narrow"/>
                          <a:cs typeface="Arial Narrow"/>
                        </a:rPr>
                        <a:t> </a:t>
                      </a:r>
                      <a:r>
                        <a:rPr sz="1000" spc="-25" dirty="0">
                          <a:solidFill>
                            <a:srgbClr val="231F20"/>
                          </a:solidFill>
                          <a:latin typeface="Arial Narrow"/>
                          <a:cs typeface="Arial Narrow"/>
                        </a:rPr>
                        <a:t>Records</a:t>
                      </a:r>
                      <a:r>
                        <a:rPr sz="1000" spc="5" dirty="0">
                          <a:solidFill>
                            <a:srgbClr val="231F20"/>
                          </a:solidFill>
                          <a:latin typeface="Arial Narrow"/>
                          <a:cs typeface="Arial Narrow"/>
                        </a:rPr>
                        <a:t> </a:t>
                      </a:r>
                      <a:r>
                        <a:rPr sz="1000" spc="-10" dirty="0">
                          <a:solidFill>
                            <a:srgbClr val="231F20"/>
                          </a:solidFill>
                          <a:latin typeface="Arial Narrow"/>
                          <a:cs typeface="Arial Narrow"/>
                        </a:rPr>
                        <a:t>Specialist</a:t>
                      </a:r>
                      <a:endParaRPr sz="1000">
                        <a:latin typeface="Arial Narrow"/>
                        <a:cs typeface="Arial Narrow"/>
                      </a:endParaRPr>
                    </a:p>
                  </a:txBody>
                  <a:tcPr marL="0" marR="0" marT="54348" marB="0">
                    <a:lnR w="76200">
                      <a:solidFill>
                        <a:srgbClr val="FFFFFF"/>
                      </a:solidFill>
                      <a:prstDash val="solid"/>
                    </a:lnR>
                    <a:lnT w="12700">
                      <a:solidFill>
                        <a:srgbClr val="FFFFFF"/>
                      </a:solidFill>
                      <a:prstDash val="solid"/>
                    </a:lnT>
                    <a:lnB w="12700">
                      <a:solidFill>
                        <a:srgbClr val="FFFFFF"/>
                      </a:solidFill>
                      <a:prstDash val="solid"/>
                    </a:lnB>
                    <a:solidFill>
                      <a:srgbClr val="E0EAED"/>
                    </a:solidFill>
                  </a:tcPr>
                </a:tc>
                <a:tc>
                  <a:txBody>
                    <a:bodyPr/>
                    <a:lstStyle/>
                    <a:p>
                      <a:pPr>
                        <a:lnSpc>
                          <a:spcPct val="100000"/>
                        </a:lnSpc>
                      </a:pPr>
                      <a:endParaRPr sz="1000">
                        <a:latin typeface="Times New Roman"/>
                        <a:cs typeface="Times New Roman"/>
                      </a:endParaRPr>
                    </a:p>
                  </a:txBody>
                  <a:tcPr marL="0" marR="0" marT="0" marB="0">
                    <a:lnL w="76200">
                      <a:solidFill>
                        <a:srgbClr val="FFFFFF"/>
                      </a:solidFill>
                      <a:prstDash val="solid"/>
                    </a:lnL>
                    <a:lnR w="76200">
                      <a:solidFill>
                        <a:srgbClr val="FFFFFF"/>
                      </a:solidFill>
                      <a:prstDash val="solid"/>
                    </a:lnR>
                    <a:lnT w="12700">
                      <a:solidFill>
                        <a:srgbClr val="FFFFFF"/>
                      </a:solidFill>
                      <a:prstDash val="solid"/>
                    </a:lnT>
                    <a:lnB w="12700">
                      <a:solidFill>
                        <a:srgbClr val="FFFFFF"/>
                      </a:solidFill>
                      <a:prstDash val="solid"/>
                    </a:lnB>
                    <a:solidFill>
                      <a:srgbClr val="C1D6DD"/>
                    </a:solidFill>
                  </a:tcPr>
                </a:tc>
                <a:tc>
                  <a:txBody>
                    <a:bodyPr/>
                    <a:lstStyle/>
                    <a:p>
                      <a:pPr>
                        <a:lnSpc>
                          <a:spcPct val="100000"/>
                        </a:lnSpc>
                      </a:pPr>
                      <a:endParaRPr sz="1000">
                        <a:latin typeface="Times New Roman"/>
                        <a:cs typeface="Times New Roman"/>
                      </a:endParaRPr>
                    </a:p>
                  </a:txBody>
                  <a:tcPr marL="0" marR="0" marT="0" marB="0">
                    <a:lnL w="76200">
                      <a:solidFill>
                        <a:srgbClr val="FFFFFF"/>
                      </a:solidFill>
                      <a:prstDash val="solid"/>
                    </a:lnL>
                    <a:lnR w="76200">
                      <a:solidFill>
                        <a:srgbClr val="FFFFFF"/>
                      </a:solidFill>
                      <a:prstDash val="solid"/>
                    </a:lnR>
                    <a:lnT w="12700">
                      <a:solidFill>
                        <a:srgbClr val="FFFFFF"/>
                      </a:solidFill>
                      <a:prstDash val="solid"/>
                    </a:lnT>
                    <a:lnB w="12700">
                      <a:solidFill>
                        <a:srgbClr val="FFFFFF"/>
                      </a:solidFill>
                      <a:prstDash val="solid"/>
                    </a:lnB>
                    <a:solidFill>
                      <a:srgbClr val="A2C2CC"/>
                    </a:solidFill>
                  </a:tcPr>
                </a:tc>
                <a:tc>
                  <a:txBody>
                    <a:bodyPr/>
                    <a:lstStyle/>
                    <a:p>
                      <a:pPr marL="326390" marR="135890" indent="-208915">
                        <a:lnSpc>
                          <a:spcPts val="1300"/>
                        </a:lnSpc>
                        <a:spcBef>
                          <a:spcPts val="1160"/>
                        </a:spcBef>
                      </a:pPr>
                      <a:r>
                        <a:rPr sz="1000" dirty="0">
                          <a:solidFill>
                            <a:srgbClr val="231F20"/>
                          </a:solidFill>
                          <a:latin typeface="Arial Narrow"/>
                          <a:cs typeface="Arial Narrow"/>
                        </a:rPr>
                        <a:t>Health Information </a:t>
                      </a:r>
                      <a:r>
                        <a:rPr sz="1000" spc="-10" dirty="0">
                          <a:solidFill>
                            <a:srgbClr val="231F20"/>
                          </a:solidFill>
                          <a:latin typeface="Arial Narrow"/>
                          <a:cs typeface="Arial Narrow"/>
                        </a:rPr>
                        <a:t>Technology/ </a:t>
                      </a:r>
                      <a:r>
                        <a:rPr sz="1000" dirty="0">
                          <a:solidFill>
                            <a:srgbClr val="231F20"/>
                          </a:solidFill>
                          <a:latin typeface="Arial Narrow"/>
                          <a:cs typeface="Arial Narrow"/>
                        </a:rPr>
                        <a:t>Medical</a:t>
                      </a:r>
                      <a:r>
                        <a:rPr sz="1000" spc="5" dirty="0">
                          <a:solidFill>
                            <a:srgbClr val="231F20"/>
                          </a:solidFill>
                          <a:latin typeface="Arial Narrow"/>
                          <a:cs typeface="Arial Narrow"/>
                        </a:rPr>
                        <a:t> </a:t>
                      </a:r>
                      <a:r>
                        <a:rPr sz="1000" spc="-25" dirty="0">
                          <a:solidFill>
                            <a:srgbClr val="231F20"/>
                          </a:solidFill>
                          <a:latin typeface="Arial Narrow"/>
                          <a:cs typeface="Arial Narrow"/>
                        </a:rPr>
                        <a:t>Records</a:t>
                      </a:r>
                      <a:r>
                        <a:rPr sz="1000" spc="5" dirty="0">
                          <a:solidFill>
                            <a:srgbClr val="231F20"/>
                          </a:solidFill>
                          <a:latin typeface="Arial Narrow"/>
                          <a:cs typeface="Arial Narrow"/>
                        </a:rPr>
                        <a:t> </a:t>
                      </a:r>
                      <a:r>
                        <a:rPr sz="1000" spc="-10" dirty="0">
                          <a:solidFill>
                            <a:srgbClr val="231F20"/>
                          </a:solidFill>
                          <a:latin typeface="Arial Narrow"/>
                          <a:cs typeface="Arial Narrow"/>
                        </a:rPr>
                        <a:t>A.A.S.</a:t>
                      </a:r>
                      <a:endParaRPr sz="1000">
                        <a:latin typeface="Arial Narrow"/>
                        <a:cs typeface="Arial Narrow"/>
                      </a:endParaRPr>
                    </a:p>
                  </a:txBody>
                  <a:tcPr marL="0" marR="0" marT="129988" marB="0">
                    <a:lnL w="76200">
                      <a:solidFill>
                        <a:srgbClr val="FFFFFF"/>
                      </a:solidFill>
                      <a:prstDash val="solid"/>
                    </a:lnL>
                    <a:lnR w="76200">
                      <a:solidFill>
                        <a:srgbClr val="FFFFFF"/>
                      </a:solidFill>
                      <a:prstDash val="solid"/>
                    </a:lnR>
                    <a:lnT w="12700">
                      <a:solidFill>
                        <a:srgbClr val="FFFFFF"/>
                      </a:solidFill>
                      <a:prstDash val="solid"/>
                    </a:lnT>
                    <a:lnB w="12700">
                      <a:solidFill>
                        <a:srgbClr val="FFFFFF"/>
                      </a:solidFill>
                      <a:prstDash val="solid"/>
                    </a:lnB>
                    <a:solidFill>
                      <a:srgbClr val="83AEBA"/>
                    </a:solidFill>
                  </a:tcPr>
                </a:tc>
                <a:tc vMerge="1">
                  <a:txBody>
                    <a:bodyPr/>
                    <a:lstStyle/>
                    <a:p>
                      <a:endParaRPr/>
                    </a:p>
                  </a:txBody>
                  <a:tcPr marL="0" marR="0" marT="0" marB="0">
                    <a:lnL w="76200">
                      <a:solidFill>
                        <a:srgbClr val="FFFFFF"/>
                      </a:solidFill>
                      <a:prstDash val="solid"/>
                    </a:lnL>
                    <a:lnT w="76200">
                      <a:solidFill>
                        <a:srgbClr val="FFFFFF"/>
                      </a:solidFill>
                      <a:prstDash val="solid"/>
                    </a:lnT>
                    <a:lnB w="38100">
                      <a:solidFill>
                        <a:srgbClr val="231F20"/>
                      </a:solidFill>
                      <a:prstDash val="solid"/>
                    </a:lnB>
                  </a:tcPr>
                </a:tc>
                <a:extLst>
                  <a:ext uri="{0D108BD9-81ED-4DB2-BD59-A6C34878D82A}">
                    <a16:rowId xmlns:a16="http://schemas.microsoft.com/office/drawing/2014/main" val="10009"/>
                  </a:ext>
                </a:extLst>
              </a:tr>
              <a:tr h="336176">
                <a:tc>
                  <a:txBody>
                    <a:bodyPr/>
                    <a:lstStyle/>
                    <a:p>
                      <a:pPr marR="18415" algn="ctr">
                        <a:lnSpc>
                          <a:spcPct val="100000"/>
                        </a:lnSpc>
                        <a:spcBef>
                          <a:spcPts val="765"/>
                        </a:spcBef>
                      </a:pPr>
                      <a:r>
                        <a:rPr sz="1000" spc="-10" dirty="0">
                          <a:solidFill>
                            <a:srgbClr val="231F20"/>
                          </a:solidFill>
                          <a:latin typeface="Arial Narrow"/>
                          <a:cs typeface="Arial Narrow"/>
                        </a:rPr>
                        <a:t>Licensed</a:t>
                      </a:r>
                      <a:r>
                        <a:rPr sz="1000" spc="-25" dirty="0">
                          <a:solidFill>
                            <a:srgbClr val="231F20"/>
                          </a:solidFill>
                          <a:latin typeface="Arial Narrow"/>
                          <a:cs typeface="Arial Narrow"/>
                        </a:rPr>
                        <a:t> </a:t>
                      </a:r>
                      <a:r>
                        <a:rPr sz="1000" dirty="0">
                          <a:solidFill>
                            <a:srgbClr val="231F20"/>
                          </a:solidFill>
                          <a:latin typeface="Arial Narrow"/>
                          <a:cs typeface="Arial Narrow"/>
                        </a:rPr>
                        <a:t>Practical</a:t>
                      </a:r>
                      <a:r>
                        <a:rPr sz="1000" spc="-20" dirty="0">
                          <a:solidFill>
                            <a:srgbClr val="231F20"/>
                          </a:solidFill>
                          <a:latin typeface="Arial Narrow"/>
                          <a:cs typeface="Arial Narrow"/>
                        </a:rPr>
                        <a:t> Nurse </a:t>
                      </a:r>
                      <a:r>
                        <a:rPr sz="1000" spc="-10" dirty="0">
                          <a:solidFill>
                            <a:srgbClr val="231F20"/>
                          </a:solidFill>
                          <a:latin typeface="Arial Narrow"/>
                          <a:cs typeface="Arial Narrow"/>
                        </a:rPr>
                        <a:t>(LPN)</a:t>
                      </a:r>
                      <a:endParaRPr sz="1000">
                        <a:latin typeface="Arial Narrow"/>
                        <a:cs typeface="Arial Narrow"/>
                      </a:endParaRPr>
                    </a:p>
                  </a:txBody>
                  <a:tcPr marL="0" marR="0" marT="85725" marB="0">
                    <a:lnR w="76200">
                      <a:solidFill>
                        <a:srgbClr val="FFFFFF"/>
                      </a:solidFill>
                      <a:prstDash val="solid"/>
                    </a:lnR>
                    <a:lnT w="12700">
                      <a:solidFill>
                        <a:srgbClr val="FFFFFF"/>
                      </a:solidFill>
                      <a:prstDash val="solid"/>
                    </a:lnT>
                    <a:lnB w="12700">
                      <a:solidFill>
                        <a:srgbClr val="FFFFFF"/>
                      </a:solidFill>
                      <a:prstDash val="solid"/>
                    </a:lnB>
                    <a:solidFill>
                      <a:srgbClr val="E0EAED"/>
                    </a:solidFill>
                  </a:tcPr>
                </a:tc>
                <a:tc>
                  <a:txBody>
                    <a:bodyPr/>
                    <a:lstStyle/>
                    <a:p>
                      <a:pPr>
                        <a:lnSpc>
                          <a:spcPct val="100000"/>
                        </a:lnSpc>
                      </a:pPr>
                      <a:endParaRPr sz="1000">
                        <a:latin typeface="Times New Roman"/>
                        <a:cs typeface="Times New Roman"/>
                      </a:endParaRPr>
                    </a:p>
                  </a:txBody>
                  <a:tcPr marL="0" marR="0" marT="0" marB="0">
                    <a:lnL w="76200">
                      <a:solidFill>
                        <a:srgbClr val="FFFFFF"/>
                      </a:solidFill>
                      <a:prstDash val="solid"/>
                    </a:lnL>
                    <a:lnR w="76200">
                      <a:solidFill>
                        <a:srgbClr val="FFFFFF"/>
                      </a:solidFill>
                      <a:prstDash val="solid"/>
                    </a:lnR>
                    <a:lnT w="12700">
                      <a:solidFill>
                        <a:srgbClr val="FFFFFF"/>
                      </a:solidFill>
                      <a:prstDash val="solid"/>
                    </a:lnT>
                    <a:lnB w="12700">
                      <a:solidFill>
                        <a:srgbClr val="FFFFFF"/>
                      </a:solidFill>
                      <a:prstDash val="solid"/>
                    </a:lnB>
                    <a:solidFill>
                      <a:srgbClr val="C1D6DD"/>
                    </a:solidFill>
                  </a:tcPr>
                </a:tc>
                <a:tc>
                  <a:txBody>
                    <a:bodyPr/>
                    <a:lstStyle/>
                    <a:p>
                      <a:pPr marR="18415" algn="ctr">
                        <a:lnSpc>
                          <a:spcPct val="100000"/>
                        </a:lnSpc>
                        <a:spcBef>
                          <a:spcPts val="765"/>
                        </a:spcBef>
                      </a:pPr>
                      <a:r>
                        <a:rPr sz="1000" dirty="0">
                          <a:solidFill>
                            <a:srgbClr val="231F20"/>
                          </a:solidFill>
                          <a:latin typeface="Arial Narrow"/>
                          <a:cs typeface="Arial Narrow"/>
                        </a:rPr>
                        <a:t>Practical</a:t>
                      </a:r>
                      <a:r>
                        <a:rPr sz="1000" spc="-25" dirty="0">
                          <a:solidFill>
                            <a:srgbClr val="231F20"/>
                          </a:solidFill>
                          <a:latin typeface="Arial Narrow"/>
                          <a:cs typeface="Arial Narrow"/>
                        </a:rPr>
                        <a:t> </a:t>
                      </a:r>
                      <a:r>
                        <a:rPr sz="1000" spc="-10" dirty="0">
                          <a:solidFill>
                            <a:srgbClr val="231F20"/>
                          </a:solidFill>
                          <a:latin typeface="Arial Narrow"/>
                          <a:cs typeface="Arial Narrow"/>
                        </a:rPr>
                        <a:t>Nurse</a:t>
                      </a:r>
                      <a:endParaRPr sz="1000">
                        <a:latin typeface="Arial Narrow"/>
                        <a:cs typeface="Arial Narrow"/>
                      </a:endParaRPr>
                    </a:p>
                  </a:txBody>
                  <a:tcPr marL="0" marR="0" marT="85725" marB="0">
                    <a:lnL w="76200">
                      <a:solidFill>
                        <a:srgbClr val="FFFFFF"/>
                      </a:solidFill>
                      <a:prstDash val="solid"/>
                    </a:lnL>
                    <a:lnR w="76200">
                      <a:solidFill>
                        <a:srgbClr val="FFFFFF"/>
                      </a:solidFill>
                      <a:prstDash val="solid"/>
                    </a:lnR>
                    <a:lnT w="12700">
                      <a:solidFill>
                        <a:srgbClr val="FFFFFF"/>
                      </a:solidFill>
                      <a:prstDash val="solid"/>
                    </a:lnT>
                    <a:lnB w="12700">
                      <a:solidFill>
                        <a:srgbClr val="FFFFFF"/>
                      </a:solidFill>
                      <a:prstDash val="solid"/>
                    </a:lnB>
                    <a:solidFill>
                      <a:srgbClr val="A2C2CC"/>
                    </a:solidFill>
                  </a:tcPr>
                </a:tc>
                <a:tc>
                  <a:txBody>
                    <a:bodyPr/>
                    <a:lstStyle/>
                    <a:p>
                      <a:pPr>
                        <a:lnSpc>
                          <a:spcPct val="100000"/>
                        </a:lnSpc>
                      </a:pPr>
                      <a:endParaRPr sz="1000">
                        <a:latin typeface="Times New Roman"/>
                        <a:cs typeface="Times New Roman"/>
                      </a:endParaRPr>
                    </a:p>
                  </a:txBody>
                  <a:tcPr marL="0" marR="0" marT="0" marB="0">
                    <a:lnL w="76200">
                      <a:solidFill>
                        <a:srgbClr val="FFFFFF"/>
                      </a:solidFill>
                      <a:prstDash val="solid"/>
                    </a:lnL>
                    <a:lnR w="76200">
                      <a:solidFill>
                        <a:srgbClr val="FFFFFF"/>
                      </a:solidFill>
                      <a:prstDash val="solid"/>
                    </a:lnR>
                    <a:lnT w="12700">
                      <a:solidFill>
                        <a:srgbClr val="FFFFFF"/>
                      </a:solidFill>
                      <a:prstDash val="solid"/>
                    </a:lnT>
                    <a:lnB w="12700">
                      <a:solidFill>
                        <a:srgbClr val="FFFFFF"/>
                      </a:solidFill>
                      <a:prstDash val="solid"/>
                    </a:lnB>
                    <a:solidFill>
                      <a:srgbClr val="83AEBA"/>
                    </a:solidFill>
                  </a:tcPr>
                </a:tc>
                <a:tc vMerge="1">
                  <a:txBody>
                    <a:bodyPr/>
                    <a:lstStyle/>
                    <a:p>
                      <a:endParaRPr/>
                    </a:p>
                  </a:txBody>
                  <a:tcPr marL="0" marR="0" marT="0" marB="0">
                    <a:lnL w="76200">
                      <a:solidFill>
                        <a:srgbClr val="FFFFFF"/>
                      </a:solidFill>
                      <a:prstDash val="solid"/>
                    </a:lnL>
                    <a:lnT w="76200">
                      <a:solidFill>
                        <a:srgbClr val="FFFFFF"/>
                      </a:solidFill>
                      <a:prstDash val="solid"/>
                    </a:lnT>
                    <a:lnB w="38100">
                      <a:solidFill>
                        <a:srgbClr val="231F20"/>
                      </a:solidFill>
                      <a:prstDash val="solid"/>
                    </a:lnB>
                  </a:tcPr>
                </a:tc>
                <a:extLst>
                  <a:ext uri="{0D108BD9-81ED-4DB2-BD59-A6C34878D82A}">
                    <a16:rowId xmlns:a16="http://schemas.microsoft.com/office/drawing/2014/main" val="10010"/>
                  </a:ext>
                </a:extLst>
              </a:tr>
              <a:tr h="336176">
                <a:tc>
                  <a:txBody>
                    <a:bodyPr/>
                    <a:lstStyle/>
                    <a:p>
                      <a:pPr marR="18415" algn="ctr">
                        <a:lnSpc>
                          <a:spcPct val="100000"/>
                        </a:lnSpc>
                        <a:spcBef>
                          <a:spcPts val="765"/>
                        </a:spcBef>
                      </a:pPr>
                      <a:r>
                        <a:rPr sz="1000" spc="-20" dirty="0">
                          <a:solidFill>
                            <a:srgbClr val="231F20"/>
                          </a:solidFill>
                          <a:latin typeface="Arial Narrow"/>
                          <a:cs typeface="Arial Narrow"/>
                        </a:rPr>
                        <a:t>Registered</a:t>
                      </a:r>
                      <a:r>
                        <a:rPr sz="1000" spc="-5" dirty="0">
                          <a:solidFill>
                            <a:srgbClr val="231F20"/>
                          </a:solidFill>
                          <a:latin typeface="Arial Narrow"/>
                          <a:cs typeface="Arial Narrow"/>
                        </a:rPr>
                        <a:t> </a:t>
                      </a:r>
                      <a:r>
                        <a:rPr sz="1000" spc="-20" dirty="0">
                          <a:solidFill>
                            <a:srgbClr val="231F20"/>
                          </a:solidFill>
                          <a:latin typeface="Arial Narrow"/>
                          <a:cs typeface="Arial Narrow"/>
                        </a:rPr>
                        <a:t>Nurse</a:t>
                      </a:r>
                      <a:r>
                        <a:rPr sz="1000" spc="-5" dirty="0">
                          <a:solidFill>
                            <a:srgbClr val="231F20"/>
                          </a:solidFill>
                          <a:latin typeface="Arial Narrow"/>
                          <a:cs typeface="Arial Narrow"/>
                        </a:rPr>
                        <a:t> </a:t>
                      </a:r>
                      <a:r>
                        <a:rPr sz="1000" spc="-20" dirty="0">
                          <a:solidFill>
                            <a:srgbClr val="231F20"/>
                          </a:solidFill>
                          <a:latin typeface="Arial Narrow"/>
                          <a:cs typeface="Arial Narrow"/>
                        </a:rPr>
                        <a:t>(RN)</a:t>
                      </a:r>
                      <a:endParaRPr sz="1000">
                        <a:latin typeface="Arial Narrow"/>
                        <a:cs typeface="Arial Narrow"/>
                      </a:endParaRPr>
                    </a:p>
                  </a:txBody>
                  <a:tcPr marL="0" marR="0" marT="85725" marB="0">
                    <a:lnR w="76200">
                      <a:solidFill>
                        <a:srgbClr val="FFFFFF"/>
                      </a:solidFill>
                      <a:prstDash val="solid"/>
                    </a:lnR>
                    <a:lnT w="12700">
                      <a:solidFill>
                        <a:srgbClr val="FFFFFF"/>
                      </a:solidFill>
                      <a:prstDash val="solid"/>
                    </a:lnT>
                    <a:lnB w="12700">
                      <a:solidFill>
                        <a:srgbClr val="FFFFFF"/>
                      </a:solidFill>
                      <a:prstDash val="solid"/>
                    </a:lnB>
                    <a:solidFill>
                      <a:srgbClr val="E0EAED"/>
                    </a:solidFill>
                  </a:tcPr>
                </a:tc>
                <a:tc>
                  <a:txBody>
                    <a:bodyPr/>
                    <a:lstStyle/>
                    <a:p>
                      <a:pPr>
                        <a:lnSpc>
                          <a:spcPct val="100000"/>
                        </a:lnSpc>
                      </a:pPr>
                      <a:endParaRPr sz="1000">
                        <a:latin typeface="Times New Roman"/>
                        <a:cs typeface="Times New Roman"/>
                      </a:endParaRPr>
                    </a:p>
                  </a:txBody>
                  <a:tcPr marL="0" marR="0" marT="0" marB="0">
                    <a:lnL w="76200">
                      <a:solidFill>
                        <a:srgbClr val="FFFFFF"/>
                      </a:solidFill>
                      <a:prstDash val="solid"/>
                    </a:lnL>
                    <a:lnR w="76200">
                      <a:solidFill>
                        <a:srgbClr val="FFFFFF"/>
                      </a:solidFill>
                      <a:prstDash val="solid"/>
                    </a:lnR>
                    <a:lnT w="12700">
                      <a:solidFill>
                        <a:srgbClr val="FFFFFF"/>
                      </a:solidFill>
                      <a:prstDash val="solid"/>
                    </a:lnT>
                    <a:lnB w="12700">
                      <a:solidFill>
                        <a:srgbClr val="FFFFFF"/>
                      </a:solidFill>
                      <a:prstDash val="solid"/>
                    </a:lnB>
                    <a:solidFill>
                      <a:srgbClr val="C1D6DD"/>
                    </a:solidFill>
                  </a:tcPr>
                </a:tc>
                <a:tc>
                  <a:txBody>
                    <a:bodyPr/>
                    <a:lstStyle/>
                    <a:p>
                      <a:pPr>
                        <a:lnSpc>
                          <a:spcPct val="100000"/>
                        </a:lnSpc>
                      </a:pPr>
                      <a:endParaRPr sz="1000">
                        <a:latin typeface="Times New Roman"/>
                        <a:cs typeface="Times New Roman"/>
                      </a:endParaRPr>
                    </a:p>
                  </a:txBody>
                  <a:tcPr marL="0" marR="0" marT="0" marB="0">
                    <a:lnL w="76200">
                      <a:solidFill>
                        <a:srgbClr val="FFFFFF"/>
                      </a:solidFill>
                      <a:prstDash val="solid"/>
                    </a:lnL>
                    <a:lnR w="76200">
                      <a:solidFill>
                        <a:srgbClr val="FFFFFF"/>
                      </a:solidFill>
                      <a:prstDash val="solid"/>
                    </a:lnR>
                    <a:lnT w="12700">
                      <a:solidFill>
                        <a:srgbClr val="FFFFFF"/>
                      </a:solidFill>
                      <a:prstDash val="solid"/>
                    </a:lnT>
                    <a:lnB w="12700">
                      <a:solidFill>
                        <a:srgbClr val="FFFFFF"/>
                      </a:solidFill>
                      <a:prstDash val="solid"/>
                    </a:lnB>
                    <a:solidFill>
                      <a:srgbClr val="A2C2CC"/>
                    </a:solidFill>
                  </a:tcPr>
                </a:tc>
                <a:tc>
                  <a:txBody>
                    <a:bodyPr/>
                    <a:lstStyle/>
                    <a:p>
                      <a:pPr marR="17780" algn="ctr">
                        <a:lnSpc>
                          <a:spcPct val="100000"/>
                        </a:lnSpc>
                        <a:spcBef>
                          <a:spcPts val="765"/>
                        </a:spcBef>
                      </a:pPr>
                      <a:r>
                        <a:rPr sz="1000" spc="-10" dirty="0">
                          <a:solidFill>
                            <a:srgbClr val="231F20"/>
                          </a:solidFill>
                          <a:latin typeface="Arial Narrow"/>
                          <a:cs typeface="Arial Narrow"/>
                        </a:rPr>
                        <a:t>Nursing</a:t>
                      </a:r>
                      <a:r>
                        <a:rPr sz="1000" spc="-45" dirty="0">
                          <a:solidFill>
                            <a:srgbClr val="231F20"/>
                          </a:solidFill>
                          <a:latin typeface="Arial Narrow"/>
                          <a:cs typeface="Arial Narrow"/>
                        </a:rPr>
                        <a:t> </a:t>
                      </a:r>
                      <a:r>
                        <a:rPr sz="1000" spc="-10" dirty="0">
                          <a:solidFill>
                            <a:srgbClr val="231F20"/>
                          </a:solidFill>
                          <a:latin typeface="Arial Narrow"/>
                          <a:cs typeface="Arial Narrow"/>
                        </a:rPr>
                        <a:t>A.A.S.</a:t>
                      </a:r>
                      <a:endParaRPr sz="1000">
                        <a:latin typeface="Arial Narrow"/>
                        <a:cs typeface="Arial Narrow"/>
                      </a:endParaRPr>
                    </a:p>
                  </a:txBody>
                  <a:tcPr marL="0" marR="0" marT="85725" marB="0">
                    <a:lnL w="76200">
                      <a:solidFill>
                        <a:srgbClr val="FFFFFF"/>
                      </a:solidFill>
                      <a:prstDash val="solid"/>
                    </a:lnL>
                    <a:lnR w="76200">
                      <a:solidFill>
                        <a:srgbClr val="FFFFFF"/>
                      </a:solidFill>
                      <a:prstDash val="solid"/>
                    </a:lnR>
                    <a:lnT w="12700">
                      <a:solidFill>
                        <a:srgbClr val="FFFFFF"/>
                      </a:solidFill>
                      <a:prstDash val="solid"/>
                    </a:lnT>
                    <a:lnB w="12700">
                      <a:solidFill>
                        <a:srgbClr val="FFFFFF"/>
                      </a:solidFill>
                      <a:prstDash val="solid"/>
                    </a:lnB>
                    <a:solidFill>
                      <a:srgbClr val="83AEBA"/>
                    </a:solidFill>
                  </a:tcPr>
                </a:tc>
                <a:tc vMerge="1">
                  <a:txBody>
                    <a:bodyPr/>
                    <a:lstStyle/>
                    <a:p>
                      <a:endParaRPr/>
                    </a:p>
                  </a:txBody>
                  <a:tcPr marL="0" marR="0" marT="0" marB="0">
                    <a:lnL w="76200">
                      <a:solidFill>
                        <a:srgbClr val="FFFFFF"/>
                      </a:solidFill>
                      <a:prstDash val="solid"/>
                    </a:lnL>
                    <a:lnT w="76200">
                      <a:solidFill>
                        <a:srgbClr val="FFFFFF"/>
                      </a:solidFill>
                      <a:prstDash val="solid"/>
                    </a:lnT>
                    <a:lnB w="38100">
                      <a:solidFill>
                        <a:srgbClr val="231F20"/>
                      </a:solidFill>
                      <a:prstDash val="solid"/>
                    </a:lnB>
                  </a:tcPr>
                </a:tc>
                <a:extLst>
                  <a:ext uri="{0D108BD9-81ED-4DB2-BD59-A6C34878D82A}">
                    <a16:rowId xmlns:a16="http://schemas.microsoft.com/office/drawing/2014/main" val="10011"/>
                  </a:ext>
                </a:extLst>
              </a:tr>
              <a:tr h="317126">
                <a:tc>
                  <a:txBody>
                    <a:bodyPr/>
                    <a:lstStyle/>
                    <a:p>
                      <a:pPr marR="18415" algn="ctr">
                        <a:lnSpc>
                          <a:spcPct val="100000"/>
                        </a:lnSpc>
                        <a:spcBef>
                          <a:spcPts val="680"/>
                        </a:spcBef>
                      </a:pPr>
                      <a:r>
                        <a:rPr sz="1000" spc="-20" dirty="0">
                          <a:solidFill>
                            <a:srgbClr val="231F20"/>
                          </a:solidFill>
                          <a:latin typeface="Arial Narrow"/>
                          <a:cs typeface="Arial Narrow"/>
                        </a:rPr>
                        <a:t>Physical</a:t>
                      </a:r>
                      <a:r>
                        <a:rPr sz="1000" spc="-25" dirty="0">
                          <a:solidFill>
                            <a:srgbClr val="231F20"/>
                          </a:solidFill>
                          <a:latin typeface="Arial Narrow"/>
                          <a:cs typeface="Arial Narrow"/>
                        </a:rPr>
                        <a:t> </a:t>
                      </a:r>
                      <a:r>
                        <a:rPr sz="1000" spc="-10" dirty="0">
                          <a:solidFill>
                            <a:srgbClr val="231F20"/>
                          </a:solidFill>
                          <a:latin typeface="Arial Narrow"/>
                          <a:cs typeface="Arial Narrow"/>
                        </a:rPr>
                        <a:t>Therapist</a:t>
                      </a:r>
                      <a:r>
                        <a:rPr sz="1000" spc="-25" dirty="0">
                          <a:solidFill>
                            <a:srgbClr val="231F20"/>
                          </a:solidFill>
                          <a:latin typeface="Arial Narrow"/>
                          <a:cs typeface="Arial Narrow"/>
                        </a:rPr>
                        <a:t> </a:t>
                      </a:r>
                      <a:r>
                        <a:rPr sz="1000" dirty="0">
                          <a:solidFill>
                            <a:srgbClr val="231F20"/>
                          </a:solidFill>
                          <a:latin typeface="Arial Narrow"/>
                          <a:cs typeface="Arial Narrow"/>
                        </a:rPr>
                        <a:t>Assistant</a:t>
                      </a:r>
                      <a:r>
                        <a:rPr sz="1000" spc="-20" dirty="0">
                          <a:solidFill>
                            <a:srgbClr val="231F20"/>
                          </a:solidFill>
                          <a:latin typeface="Arial Narrow"/>
                          <a:cs typeface="Arial Narrow"/>
                        </a:rPr>
                        <a:t> </a:t>
                      </a:r>
                      <a:r>
                        <a:rPr sz="1000" spc="-10" dirty="0">
                          <a:solidFill>
                            <a:srgbClr val="231F20"/>
                          </a:solidFill>
                          <a:latin typeface="Arial Narrow"/>
                          <a:cs typeface="Arial Narrow"/>
                        </a:rPr>
                        <a:t>(PTA)</a:t>
                      </a:r>
                      <a:endParaRPr sz="1000">
                        <a:latin typeface="Arial Narrow"/>
                        <a:cs typeface="Arial Narrow"/>
                      </a:endParaRPr>
                    </a:p>
                  </a:txBody>
                  <a:tcPr marL="0" marR="0" marT="76200" marB="0">
                    <a:lnR w="76200">
                      <a:solidFill>
                        <a:srgbClr val="FFFFFF"/>
                      </a:solidFill>
                      <a:prstDash val="solid"/>
                    </a:lnR>
                    <a:lnT w="12700">
                      <a:solidFill>
                        <a:srgbClr val="FFFFFF"/>
                      </a:solidFill>
                      <a:prstDash val="solid"/>
                    </a:lnT>
                    <a:lnB w="12700">
                      <a:solidFill>
                        <a:srgbClr val="FFFFFF"/>
                      </a:solidFill>
                      <a:prstDash val="solid"/>
                    </a:lnB>
                    <a:solidFill>
                      <a:srgbClr val="E0EAED"/>
                    </a:solidFill>
                  </a:tcPr>
                </a:tc>
                <a:tc>
                  <a:txBody>
                    <a:bodyPr/>
                    <a:lstStyle/>
                    <a:p>
                      <a:pPr>
                        <a:lnSpc>
                          <a:spcPct val="100000"/>
                        </a:lnSpc>
                      </a:pPr>
                      <a:endParaRPr sz="1000">
                        <a:latin typeface="Times New Roman"/>
                        <a:cs typeface="Times New Roman"/>
                      </a:endParaRPr>
                    </a:p>
                  </a:txBody>
                  <a:tcPr marL="0" marR="0" marT="0" marB="0">
                    <a:lnL w="76200">
                      <a:solidFill>
                        <a:srgbClr val="FFFFFF"/>
                      </a:solidFill>
                      <a:prstDash val="solid"/>
                    </a:lnL>
                    <a:lnR w="76200">
                      <a:solidFill>
                        <a:srgbClr val="FFFFFF"/>
                      </a:solidFill>
                      <a:prstDash val="solid"/>
                    </a:lnR>
                    <a:lnT w="12700">
                      <a:solidFill>
                        <a:srgbClr val="FFFFFF"/>
                      </a:solidFill>
                      <a:prstDash val="solid"/>
                    </a:lnT>
                    <a:lnB w="12700">
                      <a:solidFill>
                        <a:srgbClr val="FFFFFF"/>
                      </a:solidFill>
                      <a:prstDash val="solid"/>
                    </a:lnB>
                    <a:solidFill>
                      <a:srgbClr val="C1D6DD"/>
                    </a:solidFill>
                  </a:tcPr>
                </a:tc>
                <a:tc>
                  <a:txBody>
                    <a:bodyPr/>
                    <a:lstStyle/>
                    <a:p>
                      <a:pPr>
                        <a:lnSpc>
                          <a:spcPct val="100000"/>
                        </a:lnSpc>
                      </a:pPr>
                      <a:endParaRPr sz="1000">
                        <a:latin typeface="Times New Roman"/>
                        <a:cs typeface="Times New Roman"/>
                      </a:endParaRPr>
                    </a:p>
                  </a:txBody>
                  <a:tcPr marL="0" marR="0" marT="0" marB="0">
                    <a:lnL w="76200">
                      <a:solidFill>
                        <a:srgbClr val="FFFFFF"/>
                      </a:solidFill>
                      <a:prstDash val="solid"/>
                    </a:lnL>
                    <a:lnR w="76200">
                      <a:solidFill>
                        <a:srgbClr val="FFFFFF"/>
                      </a:solidFill>
                      <a:prstDash val="solid"/>
                    </a:lnR>
                    <a:lnT w="12700">
                      <a:solidFill>
                        <a:srgbClr val="FFFFFF"/>
                      </a:solidFill>
                      <a:prstDash val="solid"/>
                    </a:lnT>
                    <a:lnB w="12700">
                      <a:solidFill>
                        <a:srgbClr val="FFFFFF"/>
                      </a:solidFill>
                      <a:prstDash val="solid"/>
                    </a:lnB>
                    <a:solidFill>
                      <a:srgbClr val="A2C2CC"/>
                    </a:solidFill>
                  </a:tcPr>
                </a:tc>
                <a:tc>
                  <a:txBody>
                    <a:bodyPr/>
                    <a:lstStyle/>
                    <a:p>
                      <a:pPr marL="760730" marR="90170" indent="-688340">
                        <a:lnSpc>
                          <a:spcPts val="1300"/>
                        </a:lnSpc>
                        <a:spcBef>
                          <a:spcPts val="90"/>
                        </a:spcBef>
                      </a:pPr>
                      <a:r>
                        <a:rPr sz="1000" spc="-20" dirty="0">
                          <a:solidFill>
                            <a:srgbClr val="231F20"/>
                          </a:solidFill>
                          <a:latin typeface="Arial Narrow"/>
                          <a:cs typeface="Arial Narrow"/>
                        </a:rPr>
                        <a:t>Physical</a:t>
                      </a:r>
                      <a:r>
                        <a:rPr sz="1000" spc="-25" dirty="0">
                          <a:solidFill>
                            <a:srgbClr val="231F20"/>
                          </a:solidFill>
                          <a:latin typeface="Arial Narrow"/>
                          <a:cs typeface="Arial Narrow"/>
                        </a:rPr>
                        <a:t> </a:t>
                      </a:r>
                      <a:r>
                        <a:rPr sz="1000" spc="-10" dirty="0">
                          <a:solidFill>
                            <a:srgbClr val="231F20"/>
                          </a:solidFill>
                          <a:latin typeface="Arial Narrow"/>
                          <a:cs typeface="Arial Narrow"/>
                        </a:rPr>
                        <a:t>Therapist</a:t>
                      </a:r>
                      <a:r>
                        <a:rPr sz="1000" spc="-25" dirty="0">
                          <a:solidFill>
                            <a:srgbClr val="231F20"/>
                          </a:solidFill>
                          <a:latin typeface="Arial Narrow"/>
                          <a:cs typeface="Arial Narrow"/>
                        </a:rPr>
                        <a:t> </a:t>
                      </a:r>
                      <a:r>
                        <a:rPr sz="1000" dirty="0">
                          <a:solidFill>
                            <a:srgbClr val="231F20"/>
                          </a:solidFill>
                          <a:latin typeface="Arial Narrow"/>
                          <a:cs typeface="Arial Narrow"/>
                        </a:rPr>
                        <a:t>Assistant</a:t>
                      </a:r>
                      <a:r>
                        <a:rPr sz="1000" spc="-20" dirty="0">
                          <a:solidFill>
                            <a:srgbClr val="231F20"/>
                          </a:solidFill>
                          <a:latin typeface="Arial Narrow"/>
                          <a:cs typeface="Arial Narrow"/>
                        </a:rPr>
                        <a:t> </a:t>
                      </a:r>
                      <a:r>
                        <a:rPr sz="1000" spc="-60" dirty="0">
                          <a:solidFill>
                            <a:srgbClr val="231F20"/>
                          </a:solidFill>
                          <a:latin typeface="Arial Narrow"/>
                          <a:cs typeface="Arial Narrow"/>
                        </a:rPr>
                        <a:t>(PTA)</a:t>
                      </a:r>
                      <a:r>
                        <a:rPr sz="1000" spc="-10" dirty="0">
                          <a:solidFill>
                            <a:srgbClr val="231F20"/>
                          </a:solidFill>
                          <a:latin typeface="Arial Narrow"/>
                          <a:cs typeface="Arial Narrow"/>
                        </a:rPr>
                        <a:t> A.A.S.</a:t>
                      </a:r>
                      <a:endParaRPr sz="1000">
                        <a:latin typeface="Arial Narrow"/>
                        <a:cs typeface="Arial Narrow"/>
                      </a:endParaRPr>
                    </a:p>
                  </a:txBody>
                  <a:tcPr marL="0" marR="0" marT="10085" marB="0">
                    <a:lnL w="76200">
                      <a:solidFill>
                        <a:srgbClr val="FFFFFF"/>
                      </a:solidFill>
                      <a:prstDash val="solid"/>
                    </a:lnL>
                    <a:lnR w="76200">
                      <a:solidFill>
                        <a:srgbClr val="FFFFFF"/>
                      </a:solidFill>
                      <a:prstDash val="solid"/>
                    </a:lnR>
                    <a:lnT w="12700">
                      <a:solidFill>
                        <a:srgbClr val="FFFFFF"/>
                      </a:solidFill>
                      <a:prstDash val="solid"/>
                    </a:lnT>
                    <a:lnB w="12700">
                      <a:solidFill>
                        <a:srgbClr val="FFFFFF"/>
                      </a:solidFill>
                      <a:prstDash val="solid"/>
                    </a:lnB>
                    <a:solidFill>
                      <a:srgbClr val="83AEBA"/>
                    </a:solidFill>
                  </a:tcPr>
                </a:tc>
                <a:tc vMerge="1">
                  <a:txBody>
                    <a:bodyPr/>
                    <a:lstStyle/>
                    <a:p>
                      <a:endParaRPr/>
                    </a:p>
                  </a:txBody>
                  <a:tcPr marL="0" marR="0" marT="0" marB="0">
                    <a:lnL w="76200">
                      <a:solidFill>
                        <a:srgbClr val="FFFFFF"/>
                      </a:solidFill>
                      <a:prstDash val="solid"/>
                    </a:lnL>
                    <a:lnT w="76200">
                      <a:solidFill>
                        <a:srgbClr val="FFFFFF"/>
                      </a:solidFill>
                      <a:prstDash val="solid"/>
                    </a:lnT>
                    <a:lnB w="38100">
                      <a:solidFill>
                        <a:srgbClr val="231F20"/>
                      </a:solidFill>
                      <a:prstDash val="solid"/>
                    </a:lnB>
                  </a:tcPr>
                </a:tc>
                <a:extLst>
                  <a:ext uri="{0D108BD9-81ED-4DB2-BD59-A6C34878D82A}">
                    <a16:rowId xmlns:a16="http://schemas.microsoft.com/office/drawing/2014/main" val="10012"/>
                  </a:ext>
                </a:extLst>
              </a:tr>
              <a:tr h="317126">
                <a:tc>
                  <a:txBody>
                    <a:bodyPr/>
                    <a:lstStyle/>
                    <a:p>
                      <a:pPr marL="694690" marR="267970" indent="-445134">
                        <a:lnSpc>
                          <a:spcPts val="1300"/>
                        </a:lnSpc>
                        <a:spcBef>
                          <a:spcPts val="90"/>
                        </a:spcBef>
                      </a:pPr>
                      <a:r>
                        <a:rPr sz="1000" dirty="0">
                          <a:solidFill>
                            <a:srgbClr val="231F20"/>
                          </a:solidFill>
                          <a:latin typeface="Arial Narrow"/>
                          <a:cs typeface="Arial Narrow"/>
                        </a:rPr>
                        <a:t>Medical</a:t>
                      </a:r>
                      <a:r>
                        <a:rPr sz="1000" spc="-30" dirty="0">
                          <a:solidFill>
                            <a:srgbClr val="231F20"/>
                          </a:solidFill>
                          <a:latin typeface="Arial Narrow"/>
                          <a:cs typeface="Arial Narrow"/>
                        </a:rPr>
                        <a:t> </a:t>
                      </a:r>
                      <a:r>
                        <a:rPr sz="1000" spc="70" dirty="0">
                          <a:solidFill>
                            <a:srgbClr val="231F20"/>
                          </a:solidFill>
                          <a:latin typeface="Arial Narrow"/>
                          <a:cs typeface="Arial Narrow"/>
                        </a:rPr>
                        <a:t>&amp;</a:t>
                      </a:r>
                      <a:r>
                        <a:rPr sz="1000" spc="-30" dirty="0">
                          <a:solidFill>
                            <a:srgbClr val="231F20"/>
                          </a:solidFill>
                          <a:latin typeface="Arial Narrow"/>
                          <a:cs typeface="Arial Narrow"/>
                        </a:rPr>
                        <a:t> </a:t>
                      </a:r>
                      <a:r>
                        <a:rPr sz="1000" dirty="0">
                          <a:solidFill>
                            <a:srgbClr val="231F20"/>
                          </a:solidFill>
                          <a:latin typeface="Arial Narrow"/>
                          <a:cs typeface="Arial Narrow"/>
                        </a:rPr>
                        <a:t>Health</a:t>
                      </a:r>
                      <a:r>
                        <a:rPr sz="1000" spc="-25" dirty="0">
                          <a:solidFill>
                            <a:srgbClr val="231F20"/>
                          </a:solidFill>
                          <a:latin typeface="Arial Narrow"/>
                          <a:cs typeface="Arial Narrow"/>
                        </a:rPr>
                        <a:t> </a:t>
                      </a:r>
                      <a:r>
                        <a:rPr sz="1000" spc="-10" dirty="0">
                          <a:solidFill>
                            <a:srgbClr val="231F20"/>
                          </a:solidFill>
                          <a:latin typeface="Arial Narrow"/>
                          <a:cs typeface="Arial Narrow"/>
                        </a:rPr>
                        <a:t>Services Manager</a:t>
                      </a:r>
                      <a:endParaRPr sz="1000">
                        <a:latin typeface="Arial Narrow"/>
                        <a:cs typeface="Arial Narrow"/>
                      </a:endParaRPr>
                    </a:p>
                  </a:txBody>
                  <a:tcPr marL="0" marR="0" marT="10085" marB="0">
                    <a:lnR w="76200">
                      <a:solidFill>
                        <a:srgbClr val="FFFFFF"/>
                      </a:solidFill>
                      <a:prstDash val="solid"/>
                    </a:lnR>
                    <a:lnT w="12700">
                      <a:solidFill>
                        <a:srgbClr val="FFFFFF"/>
                      </a:solidFill>
                      <a:prstDash val="solid"/>
                    </a:lnT>
                    <a:lnB w="12700">
                      <a:solidFill>
                        <a:srgbClr val="FFFFFF"/>
                      </a:solidFill>
                      <a:prstDash val="solid"/>
                    </a:lnB>
                    <a:solidFill>
                      <a:srgbClr val="E0EAED"/>
                    </a:solidFill>
                  </a:tcPr>
                </a:tc>
                <a:tc>
                  <a:txBody>
                    <a:bodyPr/>
                    <a:lstStyle/>
                    <a:p>
                      <a:pPr>
                        <a:lnSpc>
                          <a:spcPct val="100000"/>
                        </a:lnSpc>
                      </a:pPr>
                      <a:endParaRPr sz="1000">
                        <a:latin typeface="Times New Roman"/>
                        <a:cs typeface="Times New Roman"/>
                      </a:endParaRPr>
                    </a:p>
                  </a:txBody>
                  <a:tcPr marL="0" marR="0" marT="0" marB="0">
                    <a:lnL w="76200">
                      <a:solidFill>
                        <a:srgbClr val="FFFFFF"/>
                      </a:solidFill>
                      <a:prstDash val="solid"/>
                    </a:lnL>
                    <a:lnR w="76200">
                      <a:solidFill>
                        <a:srgbClr val="FFFFFF"/>
                      </a:solidFill>
                      <a:prstDash val="solid"/>
                    </a:lnR>
                    <a:lnT w="12700">
                      <a:solidFill>
                        <a:srgbClr val="FFFFFF"/>
                      </a:solidFill>
                      <a:prstDash val="solid"/>
                    </a:lnT>
                    <a:lnB w="12700">
                      <a:solidFill>
                        <a:srgbClr val="FFFFFF"/>
                      </a:solidFill>
                      <a:prstDash val="solid"/>
                    </a:lnB>
                    <a:solidFill>
                      <a:srgbClr val="C1D6DD"/>
                    </a:solidFill>
                  </a:tcPr>
                </a:tc>
                <a:tc>
                  <a:txBody>
                    <a:bodyPr/>
                    <a:lstStyle/>
                    <a:p>
                      <a:pPr>
                        <a:lnSpc>
                          <a:spcPct val="100000"/>
                        </a:lnSpc>
                      </a:pPr>
                      <a:endParaRPr sz="1000">
                        <a:latin typeface="Times New Roman"/>
                        <a:cs typeface="Times New Roman"/>
                      </a:endParaRPr>
                    </a:p>
                  </a:txBody>
                  <a:tcPr marL="0" marR="0" marT="0" marB="0">
                    <a:lnL w="76200">
                      <a:solidFill>
                        <a:srgbClr val="FFFFFF"/>
                      </a:solidFill>
                      <a:prstDash val="solid"/>
                    </a:lnL>
                    <a:lnR w="76200">
                      <a:solidFill>
                        <a:srgbClr val="FFFFFF"/>
                      </a:solidFill>
                      <a:prstDash val="solid"/>
                    </a:lnR>
                    <a:lnT w="12700">
                      <a:solidFill>
                        <a:srgbClr val="FFFFFF"/>
                      </a:solidFill>
                      <a:prstDash val="solid"/>
                    </a:lnT>
                    <a:lnB w="12700">
                      <a:solidFill>
                        <a:srgbClr val="FFFFFF"/>
                      </a:solidFill>
                      <a:prstDash val="solid"/>
                    </a:lnB>
                    <a:solidFill>
                      <a:srgbClr val="A2C2CC"/>
                    </a:solidFill>
                  </a:tcPr>
                </a:tc>
                <a:tc>
                  <a:txBody>
                    <a:bodyPr/>
                    <a:lstStyle/>
                    <a:p>
                      <a:pPr marR="18415" algn="ctr">
                        <a:lnSpc>
                          <a:spcPct val="100000"/>
                        </a:lnSpc>
                        <a:spcBef>
                          <a:spcPts val="680"/>
                        </a:spcBef>
                      </a:pPr>
                      <a:r>
                        <a:rPr sz="1000" spc="-10" dirty="0">
                          <a:solidFill>
                            <a:srgbClr val="231F20"/>
                          </a:solidFill>
                          <a:latin typeface="Arial Narrow"/>
                          <a:cs typeface="Arial Narrow"/>
                        </a:rPr>
                        <a:t>Healthcare</a:t>
                      </a:r>
                      <a:r>
                        <a:rPr sz="1000" spc="55" dirty="0">
                          <a:solidFill>
                            <a:srgbClr val="231F20"/>
                          </a:solidFill>
                          <a:latin typeface="Arial Narrow"/>
                          <a:cs typeface="Arial Narrow"/>
                        </a:rPr>
                        <a:t> </a:t>
                      </a:r>
                      <a:r>
                        <a:rPr sz="1000" dirty="0">
                          <a:solidFill>
                            <a:srgbClr val="231F20"/>
                          </a:solidFill>
                          <a:latin typeface="Arial Narrow"/>
                          <a:cs typeface="Arial Narrow"/>
                        </a:rPr>
                        <a:t>Administration</a:t>
                      </a:r>
                      <a:r>
                        <a:rPr sz="1000" spc="60" dirty="0">
                          <a:solidFill>
                            <a:srgbClr val="231F20"/>
                          </a:solidFill>
                          <a:latin typeface="Arial Narrow"/>
                          <a:cs typeface="Arial Narrow"/>
                        </a:rPr>
                        <a:t> </a:t>
                      </a:r>
                      <a:r>
                        <a:rPr sz="1000" spc="-20" dirty="0">
                          <a:solidFill>
                            <a:srgbClr val="231F20"/>
                          </a:solidFill>
                          <a:latin typeface="Arial Narrow"/>
                          <a:cs typeface="Arial Narrow"/>
                        </a:rPr>
                        <a:t>A.S.</a:t>
                      </a:r>
                      <a:endParaRPr sz="1000">
                        <a:latin typeface="Arial Narrow"/>
                        <a:cs typeface="Arial Narrow"/>
                      </a:endParaRPr>
                    </a:p>
                  </a:txBody>
                  <a:tcPr marL="0" marR="0" marT="76200" marB="0">
                    <a:lnL w="76200">
                      <a:solidFill>
                        <a:srgbClr val="FFFFFF"/>
                      </a:solidFill>
                      <a:prstDash val="solid"/>
                    </a:lnL>
                    <a:lnR w="76200">
                      <a:solidFill>
                        <a:srgbClr val="FFFFFF"/>
                      </a:solidFill>
                      <a:prstDash val="solid"/>
                    </a:lnR>
                    <a:lnT w="12700">
                      <a:solidFill>
                        <a:srgbClr val="FFFFFF"/>
                      </a:solidFill>
                      <a:prstDash val="solid"/>
                    </a:lnT>
                    <a:lnB w="12700">
                      <a:solidFill>
                        <a:srgbClr val="FFFFFF"/>
                      </a:solidFill>
                      <a:prstDash val="solid"/>
                    </a:lnB>
                    <a:solidFill>
                      <a:srgbClr val="83AEBA"/>
                    </a:solidFill>
                  </a:tcPr>
                </a:tc>
                <a:tc vMerge="1">
                  <a:txBody>
                    <a:bodyPr/>
                    <a:lstStyle/>
                    <a:p>
                      <a:endParaRPr/>
                    </a:p>
                  </a:txBody>
                  <a:tcPr marL="0" marR="0" marT="0" marB="0">
                    <a:lnL w="76200">
                      <a:solidFill>
                        <a:srgbClr val="FFFFFF"/>
                      </a:solidFill>
                      <a:prstDash val="solid"/>
                    </a:lnL>
                    <a:lnT w="76200">
                      <a:solidFill>
                        <a:srgbClr val="FFFFFF"/>
                      </a:solidFill>
                      <a:prstDash val="solid"/>
                    </a:lnT>
                    <a:lnB w="38100">
                      <a:solidFill>
                        <a:srgbClr val="231F20"/>
                      </a:solidFill>
                      <a:prstDash val="solid"/>
                    </a:lnB>
                  </a:tcPr>
                </a:tc>
                <a:extLst>
                  <a:ext uri="{0D108BD9-81ED-4DB2-BD59-A6C34878D82A}">
                    <a16:rowId xmlns:a16="http://schemas.microsoft.com/office/drawing/2014/main" val="10013"/>
                  </a:ext>
                </a:extLst>
              </a:tr>
              <a:tr h="462803">
                <a:tc>
                  <a:txBody>
                    <a:bodyPr/>
                    <a:lstStyle/>
                    <a:p>
                      <a:pPr marL="294005" marR="179705" indent="-132715">
                        <a:lnSpc>
                          <a:spcPts val="1300"/>
                        </a:lnSpc>
                        <a:spcBef>
                          <a:spcPts val="740"/>
                        </a:spcBef>
                      </a:pPr>
                      <a:r>
                        <a:rPr sz="1000" spc="-20" dirty="0">
                          <a:solidFill>
                            <a:srgbClr val="231F20"/>
                          </a:solidFill>
                          <a:latin typeface="Arial Narrow"/>
                          <a:cs typeface="Arial Narrow"/>
                        </a:rPr>
                        <a:t>Registered </a:t>
                      </a:r>
                      <a:r>
                        <a:rPr sz="1000" dirty="0">
                          <a:solidFill>
                            <a:srgbClr val="231F20"/>
                          </a:solidFill>
                          <a:latin typeface="Arial Narrow"/>
                          <a:cs typeface="Arial Narrow"/>
                        </a:rPr>
                        <a:t>Health</a:t>
                      </a:r>
                      <a:r>
                        <a:rPr sz="1000" spc="-20" dirty="0">
                          <a:solidFill>
                            <a:srgbClr val="231F20"/>
                          </a:solidFill>
                          <a:latin typeface="Arial Narrow"/>
                          <a:cs typeface="Arial Narrow"/>
                        </a:rPr>
                        <a:t> </a:t>
                      </a:r>
                      <a:r>
                        <a:rPr sz="1000" spc="-10" dirty="0">
                          <a:solidFill>
                            <a:srgbClr val="231F20"/>
                          </a:solidFill>
                          <a:latin typeface="Arial Narrow"/>
                          <a:cs typeface="Arial Narrow"/>
                        </a:rPr>
                        <a:t>Information </a:t>
                      </a:r>
                      <a:r>
                        <a:rPr sz="1000" spc="-25" dirty="0">
                          <a:solidFill>
                            <a:srgbClr val="231F20"/>
                          </a:solidFill>
                          <a:latin typeface="Arial Narrow"/>
                          <a:cs typeface="Arial Narrow"/>
                        </a:rPr>
                        <a:t>Technician</a:t>
                      </a:r>
                      <a:r>
                        <a:rPr sz="1000" spc="30" dirty="0">
                          <a:solidFill>
                            <a:srgbClr val="231F20"/>
                          </a:solidFill>
                          <a:latin typeface="Arial Narrow"/>
                          <a:cs typeface="Arial Narrow"/>
                        </a:rPr>
                        <a:t> </a:t>
                      </a:r>
                      <a:r>
                        <a:rPr sz="1000" spc="-10" dirty="0">
                          <a:solidFill>
                            <a:srgbClr val="231F20"/>
                          </a:solidFill>
                          <a:latin typeface="Arial Narrow"/>
                          <a:cs typeface="Arial Narrow"/>
                        </a:rPr>
                        <a:t>Administrator</a:t>
                      </a:r>
                      <a:endParaRPr sz="1000">
                        <a:latin typeface="Arial Narrow"/>
                        <a:cs typeface="Arial Narrow"/>
                      </a:endParaRPr>
                    </a:p>
                  </a:txBody>
                  <a:tcPr marL="0" marR="0" marT="82924" marB="0">
                    <a:lnR w="76200">
                      <a:solidFill>
                        <a:srgbClr val="FFFFFF"/>
                      </a:solidFill>
                      <a:prstDash val="solid"/>
                    </a:lnR>
                    <a:lnT w="12700">
                      <a:solidFill>
                        <a:srgbClr val="FFFFFF"/>
                      </a:solidFill>
                      <a:prstDash val="solid"/>
                    </a:lnT>
                    <a:lnB w="12700">
                      <a:solidFill>
                        <a:srgbClr val="FFFFFF"/>
                      </a:solidFill>
                      <a:prstDash val="solid"/>
                    </a:lnB>
                    <a:solidFill>
                      <a:srgbClr val="E0EAED"/>
                    </a:solidFill>
                  </a:tcPr>
                </a:tc>
                <a:tc>
                  <a:txBody>
                    <a:bodyPr/>
                    <a:lstStyle/>
                    <a:p>
                      <a:pPr>
                        <a:lnSpc>
                          <a:spcPct val="100000"/>
                        </a:lnSpc>
                      </a:pPr>
                      <a:endParaRPr sz="1000">
                        <a:latin typeface="Times New Roman"/>
                        <a:cs typeface="Times New Roman"/>
                      </a:endParaRPr>
                    </a:p>
                  </a:txBody>
                  <a:tcPr marL="0" marR="0" marT="0" marB="0">
                    <a:lnL w="76200">
                      <a:solidFill>
                        <a:srgbClr val="FFFFFF"/>
                      </a:solidFill>
                      <a:prstDash val="solid"/>
                    </a:lnL>
                    <a:lnR w="76200">
                      <a:solidFill>
                        <a:srgbClr val="FFFFFF"/>
                      </a:solidFill>
                      <a:prstDash val="solid"/>
                    </a:lnR>
                    <a:lnT w="12700">
                      <a:solidFill>
                        <a:srgbClr val="FFFFFF"/>
                      </a:solidFill>
                      <a:prstDash val="solid"/>
                    </a:lnT>
                    <a:lnB w="12700">
                      <a:solidFill>
                        <a:srgbClr val="FFFFFF"/>
                      </a:solidFill>
                      <a:prstDash val="solid"/>
                    </a:lnB>
                    <a:solidFill>
                      <a:srgbClr val="C1D6DD"/>
                    </a:solidFill>
                  </a:tcPr>
                </a:tc>
                <a:tc>
                  <a:txBody>
                    <a:bodyPr/>
                    <a:lstStyle/>
                    <a:p>
                      <a:pPr>
                        <a:lnSpc>
                          <a:spcPct val="100000"/>
                        </a:lnSpc>
                      </a:pPr>
                      <a:endParaRPr sz="1000">
                        <a:latin typeface="Times New Roman"/>
                        <a:cs typeface="Times New Roman"/>
                      </a:endParaRPr>
                    </a:p>
                  </a:txBody>
                  <a:tcPr marL="0" marR="0" marT="0" marB="0">
                    <a:lnL w="76200">
                      <a:solidFill>
                        <a:srgbClr val="FFFFFF"/>
                      </a:solidFill>
                      <a:prstDash val="solid"/>
                    </a:lnL>
                    <a:lnR w="76200">
                      <a:solidFill>
                        <a:srgbClr val="FFFFFF"/>
                      </a:solidFill>
                      <a:prstDash val="solid"/>
                    </a:lnR>
                    <a:lnT w="12700">
                      <a:solidFill>
                        <a:srgbClr val="FFFFFF"/>
                      </a:solidFill>
                      <a:prstDash val="solid"/>
                    </a:lnT>
                    <a:lnB w="12700">
                      <a:solidFill>
                        <a:srgbClr val="FFFFFF"/>
                      </a:solidFill>
                      <a:prstDash val="solid"/>
                    </a:lnB>
                    <a:solidFill>
                      <a:srgbClr val="A2C2CC"/>
                    </a:solidFill>
                  </a:tcPr>
                </a:tc>
                <a:tc>
                  <a:txBody>
                    <a:bodyPr/>
                    <a:lstStyle/>
                    <a:p>
                      <a:pPr marL="118110" marR="135890" algn="ctr">
                        <a:lnSpc>
                          <a:spcPts val="1300"/>
                        </a:lnSpc>
                        <a:spcBef>
                          <a:spcPts val="90"/>
                        </a:spcBef>
                      </a:pPr>
                      <a:r>
                        <a:rPr sz="1000" dirty="0">
                          <a:solidFill>
                            <a:srgbClr val="231F20"/>
                          </a:solidFill>
                          <a:latin typeface="Arial Narrow"/>
                          <a:cs typeface="Arial Narrow"/>
                        </a:rPr>
                        <a:t>Health Information </a:t>
                      </a:r>
                      <a:r>
                        <a:rPr sz="1000" spc="-10" dirty="0">
                          <a:solidFill>
                            <a:srgbClr val="231F20"/>
                          </a:solidFill>
                          <a:latin typeface="Arial Narrow"/>
                          <a:cs typeface="Arial Narrow"/>
                        </a:rPr>
                        <a:t>Technology/ </a:t>
                      </a:r>
                      <a:r>
                        <a:rPr sz="1000" dirty="0">
                          <a:solidFill>
                            <a:srgbClr val="231F20"/>
                          </a:solidFill>
                          <a:latin typeface="Arial Narrow"/>
                          <a:cs typeface="Arial Narrow"/>
                        </a:rPr>
                        <a:t>Medical</a:t>
                      </a:r>
                      <a:r>
                        <a:rPr sz="1000" spc="5" dirty="0">
                          <a:solidFill>
                            <a:srgbClr val="231F20"/>
                          </a:solidFill>
                          <a:latin typeface="Arial Narrow"/>
                          <a:cs typeface="Arial Narrow"/>
                        </a:rPr>
                        <a:t> </a:t>
                      </a:r>
                      <a:r>
                        <a:rPr sz="1000" spc="-25" dirty="0">
                          <a:solidFill>
                            <a:srgbClr val="231F20"/>
                          </a:solidFill>
                          <a:latin typeface="Arial Narrow"/>
                          <a:cs typeface="Arial Narrow"/>
                        </a:rPr>
                        <a:t>Records</a:t>
                      </a:r>
                      <a:r>
                        <a:rPr sz="1000" spc="5" dirty="0">
                          <a:solidFill>
                            <a:srgbClr val="231F20"/>
                          </a:solidFill>
                          <a:latin typeface="Arial Narrow"/>
                          <a:cs typeface="Arial Narrow"/>
                        </a:rPr>
                        <a:t> </a:t>
                      </a:r>
                      <a:r>
                        <a:rPr sz="1000" spc="-10" dirty="0">
                          <a:solidFill>
                            <a:srgbClr val="231F20"/>
                          </a:solidFill>
                          <a:latin typeface="Arial Narrow"/>
                          <a:cs typeface="Arial Narrow"/>
                        </a:rPr>
                        <a:t>A.A.S.</a:t>
                      </a:r>
                      <a:endParaRPr sz="1000">
                        <a:latin typeface="Arial Narrow"/>
                        <a:cs typeface="Arial Narrow"/>
                      </a:endParaRPr>
                    </a:p>
                    <a:p>
                      <a:pPr marR="18415" algn="ctr">
                        <a:lnSpc>
                          <a:spcPts val="1260"/>
                        </a:lnSpc>
                      </a:pPr>
                      <a:r>
                        <a:rPr sz="1000" dirty="0">
                          <a:solidFill>
                            <a:srgbClr val="231F20"/>
                          </a:solidFill>
                          <a:latin typeface="Arial Narrow"/>
                          <a:cs typeface="Arial Narrow"/>
                        </a:rPr>
                        <a:t>(+</a:t>
                      </a:r>
                      <a:r>
                        <a:rPr sz="1000" spc="-35" dirty="0">
                          <a:solidFill>
                            <a:srgbClr val="231F20"/>
                          </a:solidFill>
                          <a:latin typeface="Arial Narrow"/>
                          <a:cs typeface="Arial Narrow"/>
                        </a:rPr>
                        <a:t> </a:t>
                      </a:r>
                      <a:r>
                        <a:rPr sz="1000" spc="-10" dirty="0">
                          <a:solidFill>
                            <a:srgbClr val="231F20"/>
                          </a:solidFill>
                          <a:latin typeface="Arial Narrow"/>
                          <a:cs typeface="Arial Narrow"/>
                        </a:rPr>
                        <a:t>transfer)</a:t>
                      </a:r>
                      <a:endParaRPr sz="1000">
                        <a:latin typeface="Arial Narrow"/>
                        <a:cs typeface="Arial Narrow"/>
                      </a:endParaRPr>
                    </a:p>
                  </a:txBody>
                  <a:tcPr marL="0" marR="0" marT="10085" marB="0">
                    <a:lnL w="76200">
                      <a:solidFill>
                        <a:srgbClr val="FFFFFF"/>
                      </a:solidFill>
                      <a:prstDash val="solid"/>
                    </a:lnL>
                    <a:lnR w="76200">
                      <a:solidFill>
                        <a:srgbClr val="FFFFFF"/>
                      </a:solidFill>
                      <a:prstDash val="solid"/>
                    </a:lnR>
                    <a:lnT w="12700">
                      <a:solidFill>
                        <a:srgbClr val="FFFFFF"/>
                      </a:solidFill>
                      <a:prstDash val="solid"/>
                    </a:lnT>
                    <a:lnB w="12700">
                      <a:solidFill>
                        <a:srgbClr val="FFFFFF"/>
                      </a:solidFill>
                      <a:prstDash val="solid"/>
                    </a:lnB>
                    <a:solidFill>
                      <a:srgbClr val="83AEBA"/>
                    </a:solidFill>
                  </a:tcPr>
                </a:tc>
                <a:tc vMerge="1">
                  <a:txBody>
                    <a:bodyPr/>
                    <a:lstStyle/>
                    <a:p>
                      <a:endParaRPr/>
                    </a:p>
                  </a:txBody>
                  <a:tcPr marL="0" marR="0" marT="0" marB="0">
                    <a:lnL w="76200">
                      <a:solidFill>
                        <a:srgbClr val="FFFFFF"/>
                      </a:solidFill>
                      <a:prstDash val="solid"/>
                    </a:lnL>
                    <a:lnT w="76200">
                      <a:solidFill>
                        <a:srgbClr val="FFFFFF"/>
                      </a:solidFill>
                      <a:prstDash val="solid"/>
                    </a:lnT>
                    <a:lnB w="38100">
                      <a:solidFill>
                        <a:srgbClr val="231F20"/>
                      </a:solidFill>
                      <a:prstDash val="solid"/>
                    </a:lnB>
                  </a:tcPr>
                </a:tc>
                <a:extLst>
                  <a:ext uri="{0D108BD9-81ED-4DB2-BD59-A6C34878D82A}">
                    <a16:rowId xmlns:a16="http://schemas.microsoft.com/office/drawing/2014/main" val="10014"/>
                  </a:ext>
                </a:extLst>
              </a:tr>
              <a:tr h="405093">
                <a:tc>
                  <a:txBody>
                    <a:bodyPr/>
                    <a:lstStyle/>
                    <a:p>
                      <a:pPr marR="17145" algn="ctr">
                        <a:lnSpc>
                          <a:spcPct val="100000"/>
                        </a:lnSpc>
                        <a:spcBef>
                          <a:spcPts val="1075"/>
                        </a:spcBef>
                      </a:pPr>
                      <a:r>
                        <a:rPr sz="1000" spc="-20" dirty="0">
                          <a:solidFill>
                            <a:srgbClr val="231F20"/>
                          </a:solidFill>
                          <a:latin typeface="Arial Narrow"/>
                          <a:cs typeface="Arial Narrow"/>
                        </a:rPr>
                        <a:t>Nurse </a:t>
                      </a:r>
                      <a:r>
                        <a:rPr sz="1000" spc="-10" dirty="0">
                          <a:solidFill>
                            <a:srgbClr val="231F20"/>
                          </a:solidFill>
                          <a:latin typeface="Arial Narrow"/>
                          <a:cs typeface="Arial Narrow"/>
                        </a:rPr>
                        <a:t>Practitioner</a:t>
                      </a:r>
                      <a:endParaRPr sz="1000">
                        <a:latin typeface="Arial Narrow"/>
                        <a:cs typeface="Arial Narrow"/>
                      </a:endParaRPr>
                    </a:p>
                  </a:txBody>
                  <a:tcPr marL="0" marR="0" marT="120463" marB="0">
                    <a:lnR w="76200">
                      <a:solidFill>
                        <a:srgbClr val="FFFFFF"/>
                      </a:solidFill>
                      <a:prstDash val="solid"/>
                    </a:lnR>
                    <a:lnT w="12700">
                      <a:solidFill>
                        <a:srgbClr val="FFFFFF"/>
                      </a:solidFill>
                      <a:prstDash val="solid"/>
                    </a:lnT>
                    <a:lnB w="38100">
                      <a:solidFill>
                        <a:srgbClr val="231F20"/>
                      </a:solidFill>
                      <a:prstDash val="solid"/>
                    </a:lnB>
                    <a:solidFill>
                      <a:srgbClr val="E0EAED"/>
                    </a:solidFill>
                  </a:tcPr>
                </a:tc>
                <a:tc>
                  <a:txBody>
                    <a:bodyPr/>
                    <a:lstStyle/>
                    <a:p>
                      <a:pPr>
                        <a:lnSpc>
                          <a:spcPct val="100000"/>
                        </a:lnSpc>
                      </a:pPr>
                      <a:endParaRPr sz="1000">
                        <a:latin typeface="Times New Roman"/>
                        <a:cs typeface="Times New Roman"/>
                      </a:endParaRPr>
                    </a:p>
                  </a:txBody>
                  <a:tcPr marL="0" marR="0" marT="0" marB="0">
                    <a:lnL w="76200">
                      <a:solidFill>
                        <a:srgbClr val="FFFFFF"/>
                      </a:solidFill>
                      <a:prstDash val="solid"/>
                    </a:lnL>
                    <a:lnR w="76200">
                      <a:solidFill>
                        <a:srgbClr val="FFFFFF"/>
                      </a:solidFill>
                      <a:prstDash val="solid"/>
                    </a:lnR>
                    <a:lnT w="12700">
                      <a:solidFill>
                        <a:srgbClr val="FFFFFF"/>
                      </a:solidFill>
                      <a:prstDash val="solid"/>
                    </a:lnT>
                    <a:lnB w="38100">
                      <a:solidFill>
                        <a:srgbClr val="231F20"/>
                      </a:solidFill>
                      <a:prstDash val="solid"/>
                    </a:lnB>
                    <a:solidFill>
                      <a:srgbClr val="C1D6DD"/>
                    </a:solidFill>
                  </a:tcPr>
                </a:tc>
                <a:tc>
                  <a:txBody>
                    <a:bodyPr/>
                    <a:lstStyle/>
                    <a:p>
                      <a:pPr>
                        <a:lnSpc>
                          <a:spcPct val="100000"/>
                        </a:lnSpc>
                      </a:pPr>
                      <a:endParaRPr sz="1000">
                        <a:latin typeface="Times New Roman"/>
                        <a:cs typeface="Times New Roman"/>
                      </a:endParaRPr>
                    </a:p>
                  </a:txBody>
                  <a:tcPr marL="0" marR="0" marT="0" marB="0">
                    <a:lnL w="76200">
                      <a:solidFill>
                        <a:srgbClr val="FFFFFF"/>
                      </a:solidFill>
                      <a:prstDash val="solid"/>
                    </a:lnL>
                    <a:lnR w="76200">
                      <a:solidFill>
                        <a:srgbClr val="FFFFFF"/>
                      </a:solidFill>
                      <a:prstDash val="solid"/>
                    </a:lnR>
                    <a:lnT w="12700">
                      <a:solidFill>
                        <a:srgbClr val="FFFFFF"/>
                      </a:solidFill>
                      <a:prstDash val="solid"/>
                    </a:lnT>
                    <a:lnB w="38100">
                      <a:solidFill>
                        <a:srgbClr val="231F20"/>
                      </a:solidFill>
                      <a:prstDash val="solid"/>
                    </a:lnB>
                    <a:solidFill>
                      <a:srgbClr val="A2C2CC"/>
                    </a:solidFill>
                  </a:tcPr>
                </a:tc>
                <a:tc>
                  <a:txBody>
                    <a:bodyPr/>
                    <a:lstStyle/>
                    <a:p>
                      <a:pPr marR="18415" algn="ctr">
                        <a:lnSpc>
                          <a:spcPct val="100000"/>
                        </a:lnSpc>
                        <a:spcBef>
                          <a:spcPts val="1075"/>
                        </a:spcBef>
                      </a:pPr>
                      <a:r>
                        <a:rPr sz="1000" spc="-10" dirty="0">
                          <a:solidFill>
                            <a:srgbClr val="231F20"/>
                          </a:solidFill>
                          <a:latin typeface="Arial Narrow"/>
                          <a:cs typeface="Arial Narrow"/>
                        </a:rPr>
                        <a:t>Nursing</a:t>
                      </a:r>
                      <a:r>
                        <a:rPr sz="1000" spc="-35" dirty="0">
                          <a:solidFill>
                            <a:srgbClr val="231F20"/>
                          </a:solidFill>
                          <a:latin typeface="Arial Narrow"/>
                          <a:cs typeface="Arial Narrow"/>
                        </a:rPr>
                        <a:t> </a:t>
                      </a:r>
                      <a:r>
                        <a:rPr sz="1000" spc="-25" dirty="0">
                          <a:solidFill>
                            <a:srgbClr val="231F20"/>
                          </a:solidFill>
                          <a:latin typeface="Arial Narrow"/>
                          <a:cs typeface="Arial Narrow"/>
                        </a:rPr>
                        <a:t>A.A.S.</a:t>
                      </a:r>
                      <a:r>
                        <a:rPr sz="1000" spc="-35" dirty="0">
                          <a:solidFill>
                            <a:srgbClr val="231F20"/>
                          </a:solidFill>
                          <a:latin typeface="Arial Narrow"/>
                          <a:cs typeface="Arial Narrow"/>
                        </a:rPr>
                        <a:t> </a:t>
                      </a:r>
                      <a:r>
                        <a:rPr sz="1000" dirty="0">
                          <a:solidFill>
                            <a:srgbClr val="231F20"/>
                          </a:solidFill>
                          <a:latin typeface="Arial Narrow"/>
                          <a:cs typeface="Arial Narrow"/>
                        </a:rPr>
                        <a:t>(+</a:t>
                      </a:r>
                      <a:r>
                        <a:rPr sz="1000" spc="-30" dirty="0">
                          <a:solidFill>
                            <a:srgbClr val="231F20"/>
                          </a:solidFill>
                          <a:latin typeface="Arial Narrow"/>
                          <a:cs typeface="Arial Narrow"/>
                        </a:rPr>
                        <a:t> </a:t>
                      </a:r>
                      <a:r>
                        <a:rPr sz="1000" spc="-10" dirty="0">
                          <a:solidFill>
                            <a:srgbClr val="231F20"/>
                          </a:solidFill>
                          <a:latin typeface="Arial Narrow"/>
                          <a:cs typeface="Arial Narrow"/>
                        </a:rPr>
                        <a:t>transfer)</a:t>
                      </a:r>
                      <a:endParaRPr sz="1000">
                        <a:latin typeface="Arial Narrow"/>
                        <a:cs typeface="Arial Narrow"/>
                      </a:endParaRPr>
                    </a:p>
                  </a:txBody>
                  <a:tcPr marL="0" marR="0" marT="120463" marB="0">
                    <a:lnL w="76200">
                      <a:solidFill>
                        <a:srgbClr val="FFFFFF"/>
                      </a:solidFill>
                      <a:prstDash val="solid"/>
                    </a:lnL>
                    <a:lnR w="76200">
                      <a:solidFill>
                        <a:srgbClr val="FFFFFF"/>
                      </a:solidFill>
                      <a:prstDash val="solid"/>
                    </a:lnR>
                    <a:lnT w="12700">
                      <a:solidFill>
                        <a:srgbClr val="FFFFFF"/>
                      </a:solidFill>
                      <a:prstDash val="solid"/>
                    </a:lnT>
                    <a:lnB w="38100">
                      <a:solidFill>
                        <a:srgbClr val="231F20"/>
                      </a:solidFill>
                      <a:prstDash val="solid"/>
                    </a:lnB>
                    <a:solidFill>
                      <a:srgbClr val="83AEBA"/>
                    </a:solidFill>
                  </a:tcPr>
                </a:tc>
                <a:tc vMerge="1">
                  <a:txBody>
                    <a:bodyPr/>
                    <a:lstStyle/>
                    <a:p>
                      <a:endParaRPr/>
                    </a:p>
                  </a:txBody>
                  <a:tcPr marL="0" marR="0" marT="0" marB="0">
                    <a:lnL w="76200">
                      <a:solidFill>
                        <a:srgbClr val="FFFFFF"/>
                      </a:solidFill>
                      <a:prstDash val="solid"/>
                    </a:lnL>
                    <a:lnT w="76200">
                      <a:solidFill>
                        <a:srgbClr val="FFFFFF"/>
                      </a:solidFill>
                      <a:prstDash val="solid"/>
                    </a:lnT>
                    <a:lnB w="38100">
                      <a:solidFill>
                        <a:srgbClr val="231F20"/>
                      </a:solidFill>
                      <a:prstDash val="solid"/>
                    </a:lnB>
                  </a:tcPr>
                </a:tc>
                <a:extLst>
                  <a:ext uri="{0D108BD9-81ED-4DB2-BD59-A6C34878D82A}">
                    <a16:rowId xmlns:a16="http://schemas.microsoft.com/office/drawing/2014/main" val="10015"/>
                  </a:ext>
                </a:extLst>
              </a:tr>
            </a:tbl>
          </a:graphicData>
        </a:graphic>
      </p:graphicFrame>
      <p:sp>
        <p:nvSpPr>
          <p:cNvPr id="3" name="object 3"/>
          <p:cNvSpPr/>
          <p:nvPr/>
        </p:nvSpPr>
        <p:spPr>
          <a:xfrm>
            <a:off x="7070912" y="1003193"/>
            <a:ext cx="1602441" cy="0"/>
          </a:xfrm>
          <a:custGeom>
            <a:avLst/>
            <a:gdLst/>
            <a:ahLst/>
            <a:cxnLst/>
            <a:rect l="l" t="t" r="r" b="b"/>
            <a:pathLst>
              <a:path w="1816100">
                <a:moveTo>
                  <a:pt x="0" y="0"/>
                </a:moveTo>
                <a:lnTo>
                  <a:pt x="1816100" y="0"/>
                </a:lnTo>
              </a:path>
            </a:pathLst>
          </a:custGeom>
          <a:ln w="6350">
            <a:solidFill>
              <a:srgbClr val="A2C2CC"/>
            </a:solidFill>
          </a:ln>
        </p:spPr>
        <p:txBody>
          <a:bodyPr wrap="square" lIns="0" tIns="0" rIns="0" bIns="0" rtlCol="0"/>
          <a:lstStyle/>
          <a:p>
            <a:endParaRPr sz="1588"/>
          </a:p>
        </p:txBody>
      </p:sp>
      <p:sp>
        <p:nvSpPr>
          <p:cNvPr id="4" name="object 4"/>
          <p:cNvSpPr/>
          <p:nvPr/>
        </p:nvSpPr>
        <p:spPr>
          <a:xfrm>
            <a:off x="7070912" y="1339369"/>
            <a:ext cx="1602441" cy="0"/>
          </a:xfrm>
          <a:custGeom>
            <a:avLst/>
            <a:gdLst/>
            <a:ahLst/>
            <a:cxnLst/>
            <a:rect l="l" t="t" r="r" b="b"/>
            <a:pathLst>
              <a:path w="1816100">
                <a:moveTo>
                  <a:pt x="0" y="0"/>
                </a:moveTo>
                <a:lnTo>
                  <a:pt x="1816100" y="0"/>
                </a:lnTo>
              </a:path>
            </a:pathLst>
          </a:custGeom>
          <a:ln w="6350">
            <a:solidFill>
              <a:srgbClr val="A2C2CC"/>
            </a:solidFill>
          </a:ln>
        </p:spPr>
        <p:txBody>
          <a:bodyPr wrap="square" lIns="0" tIns="0" rIns="0" bIns="0" rtlCol="0"/>
          <a:lstStyle/>
          <a:p>
            <a:endParaRPr sz="1588"/>
          </a:p>
        </p:txBody>
      </p:sp>
      <p:sp>
        <p:nvSpPr>
          <p:cNvPr id="5" name="object 5"/>
          <p:cNvSpPr/>
          <p:nvPr/>
        </p:nvSpPr>
        <p:spPr>
          <a:xfrm>
            <a:off x="7070912" y="1675546"/>
            <a:ext cx="1602441" cy="0"/>
          </a:xfrm>
          <a:custGeom>
            <a:avLst/>
            <a:gdLst/>
            <a:ahLst/>
            <a:cxnLst/>
            <a:rect l="l" t="t" r="r" b="b"/>
            <a:pathLst>
              <a:path w="1816100">
                <a:moveTo>
                  <a:pt x="0" y="0"/>
                </a:moveTo>
                <a:lnTo>
                  <a:pt x="1816100" y="0"/>
                </a:lnTo>
              </a:path>
            </a:pathLst>
          </a:custGeom>
          <a:ln w="6350">
            <a:solidFill>
              <a:srgbClr val="A2C2CC"/>
            </a:solidFill>
          </a:ln>
        </p:spPr>
        <p:txBody>
          <a:bodyPr wrap="square" lIns="0" tIns="0" rIns="0" bIns="0" rtlCol="0"/>
          <a:lstStyle/>
          <a:p>
            <a:endParaRPr sz="1588"/>
          </a:p>
        </p:txBody>
      </p:sp>
      <p:sp>
        <p:nvSpPr>
          <p:cNvPr id="6" name="object 6"/>
          <p:cNvSpPr/>
          <p:nvPr/>
        </p:nvSpPr>
        <p:spPr>
          <a:xfrm>
            <a:off x="7070912" y="2011722"/>
            <a:ext cx="1602441" cy="0"/>
          </a:xfrm>
          <a:custGeom>
            <a:avLst/>
            <a:gdLst/>
            <a:ahLst/>
            <a:cxnLst/>
            <a:rect l="l" t="t" r="r" b="b"/>
            <a:pathLst>
              <a:path w="1816100">
                <a:moveTo>
                  <a:pt x="0" y="0"/>
                </a:moveTo>
                <a:lnTo>
                  <a:pt x="1816100" y="0"/>
                </a:lnTo>
              </a:path>
            </a:pathLst>
          </a:custGeom>
          <a:ln w="6350">
            <a:solidFill>
              <a:srgbClr val="A2C2CC"/>
            </a:solidFill>
          </a:ln>
        </p:spPr>
        <p:txBody>
          <a:bodyPr wrap="square" lIns="0" tIns="0" rIns="0" bIns="0" rtlCol="0"/>
          <a:lstStyle/>
          <a:p>
            <a:endParaRPr sz="1588"/>
          </a:p>
        </p:txBody>
      </p:sp>
      <p:sp>
        <p:nvSpPr>
          <p:cNvPr id="7" name="object 7"/>
          <p:cNvSpPr/>
          <p:nvPr/>
        </p:nvSpPr>
        <p:spPr>
          <a:xfrm>
            <a:off x="7070912" y="2347899"/>
            <a:ext cx="1602441" cy="0"/>
          </a:xfrm>
          <a:custGeom>
            <a:avLst/>
            <a:gdLst/>
            <a:ahLst/>
            <a:cxnLst/>
            <a:rect l="l" t="t" r="r" b="b"/>
            <a:pathLst>
              <a:path w="1816100">
                <a:moveTo>
                  <a:pt x="0" y="0"/>
                </a:moveTo>
                <a:lnTo>
                  <a:pt x="1816100" y="0"/>
                </a:lnTo>
              </a:path>
            </a:pathLst>
          </a:custGeom>
          <a:ln w="6350">
            <a:solidFill>
              <a:srgbClr val="A2C2CC"/>
            </a:solidFill>
          </a:ln>
        </p:spPr>
        <p:txBody>
          <a:bodyPr wrap="square" lIns="0" tIns="0" rIns="0" bIns="0" rtlCol="0"/>
          <a:lstStyle/>
          <a:p>
            <a:endParaRPr sz="1588"/>
          </a:p>
        </p:txBody>
      </p:sp>
      <p:sp>
        <p:nvSpPr>
          <p:cNvPr id="8" name="object 8"/>
          <p:cNvSpPr/>
          <p:nvPr/>
        </p:nvSpPr>
        <p:spPr>
          <a:xfrm>
            <a:off x="7070912" y="2684075"/>
            <a:ext cx="1602441" cy="0"/>
          </a:xfrm>
          <a:custGeom>
            <a:avLst/>
            <a:gdLst/>
            <a:ahLst/>
            <a:cxnLst/>
            <a:rect l="l" t="t" r="r" b="b"/>
            <a:pathLst>
              <a:path w="1816100">
                <a:moveTo>
                  <a:pt x="0" y="0"/>
                </a:moveTo>
                <a:lnTo>
                  <a:pt x="1816100" y="0"/>
                </a:lnTo>
              </a:path>
            </a:pathLst>
          </a:custGeom>
          <a:ln w="6350">
            <a:solidFill>
              <a:srgbClr val="A2C2CC"/>
            </a:solidFill>
          </a:ln>
        </p:spPr>
        <p:txBody>
          <a:bodyPr wrap="square" lIns="0" tIns="0" rIns="0" bIns="0" rtlCol="0"/>
          <a:lstStyle/>
          <a:p>
            <a:endParaRPr sz="1588"/>
          </a:p>
        </p:txBody>
      </p:sp>
      <p:sp>
        <p:nvSpPr>
          <p:cNvPr id="9" name="object 9"/>
          <p:cNvSpPr/>
          <p:nvPr/>
        </p:nvSpPr>
        <p:spPr>
          <a:xfrm>
            <a:off x="7070912" y="3020252"/>
            <a:ext cx="1602441" cy="0"/>
          </a:xfrm>
          <a:custGeom>
            <a:avLst/>
            <a:gdLst/>
            <a:ahLst/>
            <a:cxnLst/>
            <a:rect l="l" t="t" r="r" b="b"/>
            <a:pathLst>
              <a:path w="1816100">
                <a:moveTo>
                  <a:pt x="0" y="0"/>
                </a:moveTo>
                <a:lnTo>
                  <a:pt x="1816100" y="0"/>
                </a:lnTo>
              </a:path>
            </a:pathLst>
          </a:custGeom>
          <a:ln w="6350">
            <a:solidFill>
              <a:srgbClr val="A2C2CC"/>
            </a:solidFill>
          </a:ln>
        </p:spPr>
        <p:txBody>
          <a:bodyPr wrap="square" lIns="0" tIns="0" rIns="0" bIns="0" rtlCol="0"/>
          <a:lstStyle/>
          <a:p>
            <a:endParaRPr sz="1588"/>
          </a:p>
        </p:txBody>
      </p:sp>
      <p:sp>
        <p:nvSpPr>
          <p:cNvPr id="10" name="object 10"/>
          <p:cNvSpPr/>
          <p:nvPr/>
        </p:nvSpPr>
        <p:spPr>
          <a:xfrm>
            <a:off x="7070912" y="3356428"/>
            <a:ext cx="1602441" cy="0"/>
          </a:xfrm>
          <a:custGeom>
            <a:avLst/>
            <a:gdLst/>
            <a:ahLst/>
            <a:cxnLst/>
            <a:rect l="l" t="t" r="r" b="b"/>
            <a:pathLst>
              <a:path w="1816100">
                <a:moveTo>
                  <a:pt x="0" y="0"/>
                </a:moveTo>
                <a:lnTo>
                  <a:pt x="1816100" y="0"/>
                </a:lnTo>
              </a:path>
            </a:pathLst>
          </a:custGeom>
          <a:ln w="6350">
            <a:solidFill>
              <a:srgbClr val="A2C2CC"/>
            </a:solidFill>
          </a:ln>
        </p:spPr>
        <p:txBody>
          <a:bodyPr wrap="square" lIns="0" tIns="0" rIns="0" bIns="0" rtlCol="0"/>
          <a:lstStyle/>
          <a:p>
            <a:endParaRPr sz="1588"/>
          </a:p>
        </p:txBody>
      </p:sp>
      <p:sp>
        <p:nvSpPr>
          <p:cNvPr id="11" name="object 11"/>
          <p:cNvSpPr/>
          <p:nvPr/>
        </p:nvSpPr>
        <p:spPr>
          <a:xfrm>
            <a:off x="7070912" y="3692605"/>
            <a:ext cx="1602441" cy="0"/>
          </a:xfrm>
          <a:custGeom>
            <a:avLst/>
            <a:gdLst/>
            <a:ahLst/>
            <a:cxnLst/>
            <a:rect l="l" t="t" r="r" b="b"/>
            <a:pathLst>
              <a:path w="1816100">
                <a:moveTo>
                  <a:pt x="0" y="0"/>
                </a:moveTo>
                <a:lnTo>
                  <a:pt x="1816100" y="0"/>
                </a:lnTo>
              </a:path>
            </a:pathLst>
          </a:custGeom>
          <a:ln w="6350">
            <a:solidFill>
              <a:srgbClr val="A2C2CC"/>
            </a:solidFill>
          </a:ln>
        </p:spPr>
        <p:txBody>
          <a:bodyPr wrap="square" lIns="0" tIns="0" rIns="0" bIns="0" rtlCol="0"/>
          <a:lstStyle/>
          <a:p>
            <a:endParaRPr sz="1588"/>
          </a:p>
        </p:txBody>
      </p:sp>
      <p:sp>
        <p:nvSpPr>
          <p:cNvPr id="12" name="object 12"/>
          <p:cNvSpPr/>
          <p:nvPr/>
        </p:nvSpPr>
        <p:spPr>
          <a:xfrm>
            <a:off x="7070912" y="4028781"/>
            <a:ext cx="1602441" cy="0"/>
          </a:xfrm>
          <a:custGeom>
            <a:avLst/>
            <a:gdLst/>
            <a:ahLst/>
            <a:cxnLst/>
            <a:rect l="l" t="t" r="r" b="b"/>
            <a:pathLst>
              <a:path w="1816100">
                <a:moveTo>
                  <a:pt x="0" y="0"/>
                </a:moveTo>
                <a:lnTo>
                  <a:pt x="1816100" y="0"/>
                </a:lnTo>
              </a:path>
            </a:pathLst>
          </a:custGeom>
          <a:ln w="6350">
            <a:solidFill>
              <a:srgbClr val="A2C2CC"/>
            </a:solidFill>
          </a:ln>
        </p:spPr>
        <p:txBody>
          <a:bodyPr wrap="square" lIns="0" tIns="0" rIns="0" bIns="0" rtlCol="0"/>
          <a:lstStyle/>
          <a:p>
            <a:endParaRPr sz="1588"/>
          </a:p>
        </p:txBody>
      </p:sp>
      <p:sp>
        <p:nvSpPr>
          <p:cNvPr id="13" name="object 13"/>
          <p:cNvSpPr/>
          <p:nvPr/>
        </p:nvSpPr>
        <p:spPr>
          <a:xfrm>
            <a:off x="7070912" y="4364958"/>
            <a:ext cx="1602441" cy="0"/>
          </a:xfrm>
          <a:custGeom>
            <a:avLst/>
            <a:gdLst/>
            <a:ahLst/>
            <a:cxnLst/>
            <a:rect l="l" t="t" r="r" b="b"/>
            <a:pathLst>
              <a:path w="1816100">
                <a:moveTo>
                  <a:pt x="0" y="0"/>
                </a:moveTo>
                <a:lnTo>
                  <a:pt x="1816100" y="0"/>
                </a:lnTo>
              </a:path>
            </a:pathLst>
          </a:custGeom>
          <a:ln w="6350">
            <a:solidFill>
              <a:srgbClr val="A2C2CC"/>
            </a:solidFill>
          </a:ln>
        </p:spPr>
        <p:txBody>
          <a:bodyPr wrap="square" lIns="0" tIns="0" rIns="0" bIns="0" rtlCol="0"/>
          <a:lstStyle/>
          <a:p>
            <a:endParaRPr sz="1588"/>
          </a:p>
        </p:txBody>
      </p:sp>
      <p:sp>
        <p:nvSpPr>
          <p:cNvPr id="14" name="object 14"/>
          <p:cNvSpPr/>
          <p:nvPr/>
        </p:nvSpPr>
        <p:spPr>
          <a:xfrm>
            <a:off x="7070912" y="4701134"/>
            <a:ext cx="1602441" cy="0"/>
          </a:xfrm>
          <a:custGeom>
            <a:avLst/>
            <a:gdLst/>
            <a:ahLst/>
            <a:cxnLst/>
            <a:rect l="l" t="t" r="r" b="b"/>
            <a:pathLst>
              <a:path w="1816100">
                <a:moveTo>
                  <a:pt x="0" y="0"/>
                </a:moveTo>
                <a:lnTo>
                  <a:pt x="1816100" y="0"/>
                </a:lnTo>
              </a:path>
            </a:pathLst>
          </a:custGeom>
          <a:ln w="6350">
            <a:solidFill>
              <a:srgbClr val="A2C2CC"/>
            </a:solidFill>
          </a:ln>
        </p:spPr>
        <p:txBody>
          <a:bodyPr wrap="square" lIns="0" tIns="0" rIns="0" bIns="0" rtlCol="0"/>
          <a:lstStyle/>
          <a:p>
            <a:endParaRPr sz="1588"/>
          </a:p>
        </p:txBody>
      </p:sp>
      <p:sp>
        <p:nvSpPr>
          <p:cNvPr id="15" name="object 15"/>
          <p:cNvSpPr/>
          <p:nvPr/>
        </p:nvSpPr>
        <p:spPr>
          <a:xfrm>
            <a:off x="7070912" y="5037311"/>
            <a:ext cx="1602441" cy="0"/>
          </a:xfrm>
          <a:custGeom>
            <a:avLst/>
            <a:gdLst/>
            <a:ahLst/>
            <a:cxnLst/>
            <a:rect l="l" t="t" r="r" b="b"/>
            <a:pathLst>
              <a:path w="1816100">
                <a:moveTo>
                  <a:pt x="0" y="0"/>
                </a:moveTo>
                <a:lnTo>
                  <a:pt x="1816100" y="0"/>
                </a:lnTo>
              </a:path>
            </a:pathLst>
          </a:custGeom>
          <a:ln w="6350">
            <a:solidFill>
              <a:srgbClr val="A2C2CC"/>
            </a:solidFill>
          </a:ln>
        </p:spPr>
        <p:txBody>
          <a:bodyPr wrap="square" lIns="0" tIns="0" rIns="0" bIns="0" rtlCol="0"/>
          <a:lstStyle/>
          <a:p>
            <a:endParaRPr sz="1588"/>
          </a:p>
        </p:txBody>
      </p:sp>
      <p:sp>
        <p:nvSpPr>
          <p:cNvPr id="16" name="object 16"/>
          <p:cNvSpPr/>
          <p:nvPr/>
        </p:nvSpPr>
        <p:spPr>
          <a:xfrm>
            <a:off x="7070912" y="5373487"/>
            <a:ext cx="1602441" cy="0"/>
          </a:xfrm>
          <a:custGeom>
            <a:avLst/>
            <a:gdLst/>
            <a:ahLst/>
            <a:cxnLst/>
            <a:rect l="l" t="t" r="r" b="b"/>
            <a:pathLst>
              <a:path w="1816100">
                <a:moveTo>
                  <a:pt x="0" y="0"/>
                </a:moveTo>
                <a:lnTo>
                  <a:pt x="1816100" y="0"/>
                </a:lnTo>
              </a:path>
            </a:pathLst>
          </a:custGeom>
          <a:ln w="6350">
            <a:solidFill>
              <a:srgbClr val="A2C2CC"/>
            </a:solidFill>
          </a:ln>
        </p:spPr>
        <p:txBody>
          <a:bodyPr wrap="square" lIns="0" tIns="0" rIns="0" bIns="0" rtlCol="0"/>
          <a:lstStyle/>
          <a:p>
            <a:endParaRPr sz="1588"/>
          </a:p>
        </p:txBody>
      </p:sp>
      <p:sp>
        <p:nvSpPr>
          <p:cNvPr id="17" name="object 17"/>
          <p:cNvSpPr/>
          <p:nvPr/>
        </p:nvSpPr>
        <p:spPr>
          <a:xfrm>
            <a:off x="7070912" y="5709664"/>
            <a:ext cx="1602441" cy="0"/>
          </a:xfrm>
          <a:custGeom>
            <a:avLst/>
            <a:gdLst/>
            <a:ahLst/>
            <a:cxnLst/>
            <a:rect l="l" t="t" r="r" b="b"/>
            <a:pathLst>
              <a:path w="1816100">
                <a:moveTo>
                  <a:pt x="0" y="0"/>
                </a:moveTo>
                <a:lnTo>
                  <a:pt x="1816100" y="0"/>
                </a:lnTo>
              </a:path>
            </a:pathLst>
          </a:custGeom>
          <a:ln w="6350">
            <a:solidFill>
              <a:srgbClr val="A2C2CC"/>
            </a:solidFill>
          </a:ln>
        </p:spPr>
        <p:txBody>
          <a:bodyPr wrap="square" lIns="0" tIns="0" rIns="0" bIns="0" rtlCol="0"/>
          <a:lstStyle/>
          <a:p>
            <a:endParaRPr sz="1588"/>
          </a:p>
        </p:txBody>
      </p:sp>
      <p:sp>
        <p:nvSpPr>
          <p:cNvPr id="18" name="object 18"/>
          <p:cNvSpPr txBox="1"/>
          <p:nvPr/>
        </p:nvSpPr>
        <p:spPr>
          <a:xfrm>
            <a:off x="459441" y="6127420"/>
            <a:ext cx="1787899" cy="333263"/>
          </a:xfrm>
          <a:prstGeom prst="rect">
            <a:avLst/>
          </a:prstGeom>
        </p:spPr>
        <p:txBody>
          <a:bodyPr vert="horz" wrap="square" lIns="0" tIns="11206" rIns="0" bIns="0" rtlCol="0">
            <a:spAutoFit/>
          </a:bodyPr>
          <a:lstStyle/>
          <a:p>
            <a:pPr marL="11206">
              <a:lnSpc>
                <a:spcPts val="1253"/>
              </a:lnSpc>
              <a:spcBef>
                <a:spcPts val="88"/>
              </a:spcBef>
            </a:pPr>
            <a:r>
              <a:rPr sz="1059" b="1" spc="-150" dirty="0">
                <a:solidFill>
                  <a:srgbClr val="231F20"/>
                </a:solidFill>
                <a:latin typeface="Century Gothic"/>
                <a:cs typeface="Century Gothic"/>
              </a:rPr>
              <a:t>AAS</a:t>
            </a:r>
            <a:r>
              <a:rPr sz="1059" b="1" spc="-128" dirty="0">
                <a:solidFill>
                  <a:srgbClr val="231F20"/>
                </a:solidFill>
                <a:latin typeface="Century Gothic"/>
                <a:cs typeface="Century Gothic"/>
              </a:rPr>
              <a:t> </a:t>
            </a:r>
            <a:r>
              <a:rPr sz="1059" dirty="0">
                <a:solidFill>
                  <a:srgbClr val="231F20"/>
                </a:solidFill>
                <a:latin typeface="Arial Narrow"/>
                <a:cs typeface="Arial Narrow"/>
              </a:rPr>
              <a:t>=</a:t>
            </a:r>
            <a:r>
              <a:rPr sz="1059" spc="234" dirty="0">
                <a:solidFill>
                  <a:srgbClr val="231F20"/>
                </a:solidFill>
                <a:latin typeface="Arial Narrow"/>
                <a:cs typeface="Arial Narrow"/>
              </a:rPr>
              <a:t> </a:t>
            </a:r>
            <a:r>
              <a:rPr sz="1059" spc="-9" dirty="0">
                <a:solidFill>
                  <a:srgbClr val="231F20"/>
                </a:solidFill>
                <a:latin typeface="Arial Narrow"/>
                <a:cs typeface="Arial Narrow"/>
              </a:rPr>
              <a:t>Associate</a:t>
            </a:r>
            <a:r>
              <a:rPr sz="1059" spc="-26" dirty="0">
                <a:solidFill>
                  <a:srgbClr val="231F20"/>
                </a:solidFill>
                <a:latin typeface="Arial Narrow"/>
                <a:cs typeface="Arial Narrow"/>
              </a:rPr>
              <a:t> </a:t>
            </a:r>
            <a:r>
              <a:rPr sz="1059" dirty="0">
                <a:solidFill>
                  <a:srgbClr val="231F20"/>
                </a:solidFill>
                <a:latin typeface="Arial Narrow"/>
                <a:cs typeface="Arial Narrow"/>
              </a:rPr>
              <a:t>of</a:t>
            </a:r>
            <a:r>
              <a:rPr sz="1059" spc="-26" dirty="0">
                <a:solidFill>
                  <a:srgbClr val="231F20"/>
                </a:solidFill>
                <a:latin typeface="Arial Narrow"/>
                <a:cs typeface="Arial Narrow"/>
              </a:rPr>
              <a:t> </a:t>
            </a:r>
            <a:r>
              <a:rPr sz="1059" dirty="0">
                <a:solidFill>
                  <a:srgbClr val="231F20"/>
                </a:solidFill>
                <a:latin typeface="Arial Narrow"/>
                <a:cs typeface="Arial Narrow"/>
              </a:rPr>
              <a:t>Applied</a:t>
            </a:r>
            <a:r>
              <a:rPr sz="1059" spc="-26" dirty="0">
                <a:solidFill>
                  <a:srgbClr val="231F20"/>
                </a:solidFill>
                <a:latin typeface="Arial Narrow"/>
                <a:cs typeface="Arial Narrow"/>
              </a:rPr>
              <a:t> </a:t>
            </a:r>
            <a:r>
              <a:rPr sz="1059" spc="-9" dirty="0">
                <a:solidFill>
                  <a:srgbClr val="231F20"/>
                </a:solidFill>
                <a:latin typeface="Arial Narrow"/>
                <a:cs typeface="Arial Narrow"/>
              </a:rPr>
              <a:t>Science</a:t>
            </a:r>
            <a:endParaRPr sz="1059">
              <a:latin typeface="Arial Narrow"/>
              <a:cs typeface="Arial Narrow"/>
            </a:endParaRPr>
          </a:p>
          <a:p>
            <a:pPr marL="11206">
              <a:lnSpc>
                <a:spcPts val="1253"/>
              </a:lnSpc>
            </a:pPr>
            <a:r>
              <a:rPr sz="1059" b="1" dirty="0">
                <a:solidFill>
                  <a:srgbClr val="231F20"/>
                </a:solidFill>
                <a:latin typeface="Century Gothic"/>
                <a:cs typeface="Century Gothic"/>
              </a:rPr>
              <a:t>AS</a:t>
            </a:r>
            <a:r>
              <a:rPr sz="1059" b="1" spc="349" dirty="0">
                <a:solidFill>
                  <a:srgbClr val="231F20"/>
                </a:solidFill>
                <a:latin typeface="Century Gothic"/>
                <a:cs typeface="Century Gothic"/>
              </a:rPr>
              <a:t> </a:t>
            </a:r>
            <a:r>
              <a:rPr sz="1059" dirty="0">
                <a:solidFill>
                  <a:srgbClr val="231F20"/>
                </a:solidFill>
                <a:latin typeface="Arial Narrow"/>
                <a:cs typeface="Arial Narrow"/>
              </a:rPr>
              <a:t>=</a:t>
            </a:r>
            <a:r>
              <a:rPr sz="1059" spc="146" dirty="0">
                <a:solidFill>
                  <a:srgbClr val="231F20"/>
                </a:solidFill>
                <a:latin typeface="Arial Narrow"/>
                <a:cs typeface="Arial Narrow"/>
              </a:rPr>
              <a:t> </a:t>
            </a:r>
            <a:r>
              <a:rPr sz="1059" spc="-9" dirty="0">
                <a:solidFill>
                  <a:srgbClr val="231F20"/>
                </a:solidFill>
                <a:latin typeface="Arial Narrow"/>
                <a:cs typeface="Arial Narrow"/>
              </a:rPr>
              <a:t>Associate</a:t>
            </a:r>
            <a:r>
              <a:rPr sz="1059" spc="-49" dirty="0">
                <a:solidFill>
                  <a:srgbClr val="231F20"/>
                </a:solidFill>
                <a:latin typeface="Arial Narrow"/>
                <a:cs typeface="Arial Narrow"/>
              </a:rPr>
              <a:t> </a:t>
            </a:r>
            <a:r>
              <a:rPr sz="1059" dirty="0">
                <a:solidFill>
                  <a:srgbClr val="231F20"/>
                </a:solidFill>
                <a:latin typeface="Arial Narrow"/>
                <a:cs typeface="Arial Narrow"/>
              </a:rPr>
              <a:t>of</a:t>
            </a:r>
            <a:r>
              <a:rPr sz="1059" spc="-62" dirty="0">
                <a:solidFill>
                  <a:srgbClr val="231F20"/>
                </a:solidFill>
                <a:latin typeface="Arial Narrow"/>
                <a:cs typeface="Arial Narrow"/>
              </a:rPr>
              <a:t> </a:t>
            </a:r>
            <a:r>
              <a:rPr sz="1059" spc="-9" dirty="0">
                <a:solidFill>
                  <a:srgbClr val="231F20"/>
                </a:solidFill>
                <a:latin typeface="Arial Narrow"/>
                <a:cs typeface="Arial Narrow"/>
              </a:rPr>
              <a:t>Science</a:t>
            </a:r>
            <a:endParaRPr sz="1059">
              <a:latin typeface="Arial Narrow"/>
              <a:cs typeface="Arial Narrow"/>
            </a:endParaRPr>
          </a:p>
        </p:txBody>
      </p:sp>
      <p:sp>
        <p:nvSpPr>
          <p:cNvPr id="20" name="object 20"/>
          <p:cNvSpPr txBox="1">
            <a:spLocks noGrp="1"/>
          </p:cNvSpPr>
          <p:nvPr>
            <p:ph type="ftr" sz="quarter" idx="5"/>
          </p:nvPr>
        </p:nvSpPr>
        <p:spPr>
          <a:xfrm>
            <a:off x="134471" y="0"/>
            <a:ext cx="0" cy="1561929"/>
          </a:xfrm>
          <a:prstGeom prst="rect">
            <a:avLst/>
          </a:prstGeom>
        </p:spPr>
        <p:txBody>
          <a:bodyPr vert="horz" wrap="square" lIns="0" tIns="14568" rIns="0" bIns="0" rtlCol="0">
            <a:spAutoFit/>
          </a:bodyPr>
          <a:lstStyle/>
          <a:p>
            <a:pPr marL="11206">
              <a:spcBef>
                <a:spcPts val="115"/>
              </a:spcBef>
            </a:pPr>
            <a:r>
              <a:rPr spc="-49" dirty="0"/>
              <a:t>AUGUST</a:t>
            </a:r>
            <a:r>
              <a:rPr dirty="0"/>
              <a:t> 2023</a:t>
            </a:r>
            <a:r>
              <a:rPr spc="4" dirty="0"/>
              <a:t> </a:t>
            </a:r>
            <a:r>
              <a:rPr dirty="0"/>
              <a:t>| </a:t>
            </a:r>
            <a:r>
              <a:rPr spc="-31" dirty="0"/>
              <a:t>REV</a:t>
            </a:r>
            <a:r>
              <a:rPr spc="4" dirty="0"/>
              <a:t> </a:t>
            </a:r>
            <a:r>
              <a:rPr dirty="0"/>
              <a:t>05-</a:t>
            </a:r>
            <a:r>
              <a:rPr spc="-22" dirty="0"/>
              <a:t>24</a:t>
            </a:r>
          </a:p>
        </p:txBody>
      </p:sp>
      <p:sp>
        <p:nvSpPr>
          <p:cNvPr id="19" name="object 19"/>
          <p:cNvSpPr txBox="1"/>
          <p:nvPr/>
        </p:nvSpPr>
        <p:spPr>
          <a:xfrm>
            <a:off x="3787588" y="6127420"/>
            <a:ext cx="2085415" cy="487151"/>
          </a:xfrm>
          <a:prstGeom prst="rect">
            <a:avLst/>
          </a:prstGeom>
        </p:spPr>
        <p:txBody>
          <a:bodyPr vert="horz" wrap="square" lIns="0" tIns="11206" rIns="0" bIns="0" rtlCol="0">
            <a:spAutoFit/>
          </a:bodyPr>
          <a:lstStyle/>
          <a:p>
            <a:pPr marL="11206">
              <a:lnSpc>
                <a:spcPts val="1253"/>
              </a:lnSpc>
              <a:spcBef>
                <a:spcPts val="88"/>
              </a:spcBef>
            </a:pPr>
            <a:r>
              <a:rPr sz="1059" b="1" spc="-150" dirty="0">
                <a:solidFill>
                  <a:srgbClr val="231F20"/>
                </a:solidFill>
                <a:latin typeface="Century Gothic"/>
                <a:cs typeface="Century Gothic"/>
              </a:rPr>
              <a:t>EOC:</a:t>
            </a:r>
            <a:r>
              <a:rPr sz="1059" b="1" spc="119" dirty="0">
                <a:solidFill>
                  <a:srgbClr val="231F20"/>
                </a:solidFill>
                <a:latin typeface="Century Gothic"/>
                <a:cs typeface="Century Gothic"/>
              </a:rPr>
              <a:t> </a:t>
            </a:r>
            <a:r>
              <a:rPr sz="1059" spc="-9" dirty="0">
                <a:solidFill>
                  <a:srgbClr val="231F20"/>
                </a:solidFill>
                <a:latin typeface="Arial Narrow"/>
                <a:cs typeface="Arial Narrow"/>
                <a:hlinkClick r:id="rId3"/>
              </a:rPr>
              <a:t>www.syracuseeoc.com/all-programs</a:t>
            </a:r>
            <a:endParaRPr sz="1059">
              <a:latin typeface="Arial Narrow"/>
              <a:cs typeface="Arial Narrow"/>
            </a:endParaRPr>
          </a:p>
          <a:p>
            <a:pPr marL="11206">
              <a:lnSpc>
                <a:spcPts val="1235"/>
              </a:lnSpc>
            </a:pPr>
            <a:r>
              <a:rPr sz="1059" b="1" spc="-110" dirty="0">
                <a:solidFill>
                  <a:srgbClr val="231F20"/>
                </a:solidFill>
                <a:latin typeface="Century Gothic"/>
                <a:cs typeface="Century Gothic"/>
              </a:rPr>
              <a:t>BOCES:</a:t>
            </a:r>
            <a:r>
              <a:rPr sz="1059" b="1" spc="-66" dirty="0">
                <a:solidFill>
                  <a:srgbClr val="231F20"/>
                </a:solidFill>
                <a:latin typeface="Century Gothic"/>
                <a:cs typeface="Century Gothic"/>
              </a:rPr>
              <a:t> </a:t>
            </a:r>
            <a:r>
              <a:rPr sz="1059" spc="-9" dirty="0">
                <a:solidFill>
                  <a:srgbClr val="231F20"/>
                </a:solidFill>
                <a:latin typeface="Arial Narrow"/>
                <a:cs typeface="Arial Narrow"/>
                <a:hlinkClick r:id="rId4"/>
              </a:rPr>
              <a:t>www.ocmboces.org/adulted</a:t>
            </a:r>
            <a:endParaRPr sz="1059">
              <a:latin typeface="Arial Narrow"/>
              <a:cs typeface="Arial Narrow"/>
            </a:endParaRPr>
          </a:p>
          <a:p>
            <a:pPr marL="11206">
              <a:lnSpc>
                <a:spcPts val="1253"/>
              </a:lnSpc>
            </a:pPr>
            <a:r>
              <a:rPr sz="1059" b="1" spc="-202" dirty="0">
                <a:solidFill>
                  <a:srgbClr val="231F20"/>
                </a:solidFill>
                <a:latin typeface="Century Gothic"/>
                <a:cs typeface="Century Gothic"/>
              </a:rPr>
              <a:t>OCC:</a:t>
            </a:r>
            <a:r>
              <a:rPr sz="1059" b="1" spc="-71" dirty="0">
                <a:solidFill>
                  <a:srgbClr val="231F20"/>
                </a:solidFill>
                <a:latin typeface="Century Gothic"/>
                <a:cs typeface="Century Gothic"/>
              </a:rPr>
              <a:t> </a:t>
            </a:r>
            <a:r>
              <a:rPr sz="1059" spc="-9" dirty="0">
                <a:solidFill>
                  <a:srgbClr val="231F20"/>
                </a:solidFill>
                <a:latin typeface="Arial Narrow"/>
                <a:cs typeface="Arial Narrow"/>
                <a:hlinkClick r:id="rId5"/>
              </a:rPr>
              <a:t>www.sunyocc.edu/schools#hwhs</a:t>
            </a:r>
            <a:endParaRPr sz="1059">
              <a:latin typeface="Arial Narrow"/>
              <a:cs typeface="Arial Narrow"/>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93912" y="1278642"/>
            <a:ext cx="2389094" cy="2647715"/>
          </a:xfrm>
          <a:prstGeom prst="rect">
            <a:avLst/>
          </a:prstGeom>
        </p:spPr>
        <p:txBody>
          <a:bodyPr vert="horz" wrap="square" lIns="0" tIns="91887" rIns="0" bIns="0" rtlCol="0">
            <a:spAutoFit/>
          </a:bodyPr>
          <a:lstStyle/>
          <a:p>
            <a:pPr marL="11206">
              <a:spcBef>
                <a:spcPts val="723"/>
              </a:spcBef>
              <a:tabLst>
                <a:tab pos="2377455" algn="l"/>
              </a:tabLst>
            </a:pPr>
            <a:r>
              <a:rPr sz="1235" b="1" u="sng" spc="-128" dirty="0">
                <a:solidFill>
                  <a:srgbClr val="231F20"/>
                </a:solidFill>
                <a:uFill>
                  <a:solidFill>
                    <a:srgbClr val="231F20"/>
                  </a:solidFill>
                </a:uFill>
                <a:latin typeface="Century Gothic"/>
                <a:cs typeface="Century Gothic"/>
              </a:rPr>
              <a:t>Introduction</a:t>
            </a:r>
            <a:r>
              <a:rPr sz="1235" b="1" u="sng" spc="-75" dirty="0">
                <a:solidFill>
                  <a:srgbClr val="231F20"/>
                </a:solidFill>
                <a:uFill>
                  <a:solidFill>
                    <a:srgbClr val="231F20"/>
                  </a:solidFill>
                </a:uFill>
                <a:latin typeface="Century Gothic"/>
                <a:cs typeface="Century Gothic"/>
              </a:rPr>
              <a:t> </a:t>
            </a:r>
            <a:r>
              <a:rPr sz="1235" b="1" u="sng" spc="-212" dirty="0">
                <a:solidFill>
                  <a:srgbClr val="231F20"/>
                </a:solidFill>
                <a:uFill>
                  <a:solidFill>
                    <a:srgbClr val="231F20"/>
                  </a:solidFill>
                </a:uFill>
                <a:latin typeface="Century Gothic"/>
                <a:cs typeface="Century Gothic"/>
              </a:rPr>
              <a:t>and</a:t>
            </a:r>
            <a:r>
              <a:rPr sz="1235" b="1" u="sng" spc="-71" dirty="0">
                <a:solidFill>
                  <a:srgbClr val="231F20"/>
                </a:solidFill>
                <a:uFill>
                  <a:solidFill>
                    <a:srgbClr val="231F20"/>
                  </a:solidFill>
                </a:uFill>
                <a:latin typeface="Century Gothic"/>
                <a:cs typeface="Century Gothic"/>
              </a:rPr>
              <a:t> </a:t>
            </a:r>
            <a:r>
              <a:rPr sz="1235" b="1" u="sng" spc="-224" dirty="0">
                <a:solidFill>
                  <a:srgbClr val="231F20"/>
                </a:solidFill>
                <a:uFill>
                  <a:solidFill>
                    <a:srgbClr val="231F20"/>
                  </a:solidFill>
                </a:uFill>
                <a:latin typeface="Century Gothic"/>
                <a:cs typeface="Century Gothic"/>
              </a:rPr>
              <a:t>Map</a:t>
            </a:r>
            <a:r>
              <a:rPr sz="1235" b="1" u="sng" spc="-71" dirty="0">
                <a:solidFill>
                  <a:srgbClr val="231F20"/>
                </a:solidFill>
                <a:uFill>
                  <a:solidFill>
                    <a:srgbClr val="231F20"/>
                  </a:solidFill>
                </a:uFill>
                <a:latin typeface="Century Gothic"/>
                <a:cs typeface="Century Gothic"/>
              </a:rPr>
              <a:t> </a:t>
            </a:r>
            <a:r>
              <a:rPr sz="1235" b="1" u="sng" spc="-9" dirty="0">
                <a:solidFill>
                  <a:srgbClr val="231F20"/>
                </a:solidFill>
                <a:uFill>
                  <a:solidFill>
                    <a:srgbClr val="231F20"/>
                  </a:solidFill>
                </a:uFill>
                <a:latin typeface="Century Gothic"/>
                <a:cs typeface="Century Gothic"/>
              </a:rPr>
              <a:t>Overview</a:t>
            </a:r>
            <a:r>
              <a:rPr sz="1235" b="1" u="sng" dirty="0">
                <a:solidFill>
                  <a:srgbClr val="231F20"/>
                </a:solidFill>
                <a:uFill>
                  <a:solidFill>
                    <a:srgbClr val="231F20"/>
                  </a:solidFill>
                </a:uFill>
                <a:latin typeface="Century Gothic"/>
                <a:cs typeface="Century Gothic"/>
              </a:rPr>
              <a:t>	</a:t>
            </a:r>
            <a:endParaRPr sz="1235">
              <a:latin typeface="Century Gothic"/>
              <a:cs typeface="Century Gothic"/>
            </a:endParaRPr>
          </a:p>
          <a:p>
            <a:pPr marL="11206" marR="5043">
              <a:lnSpc>
                <a:spcPct val="104200"/>
              </a:lnSpc>
              <a:spcBef>
                <a:spcPts val="494"/>
              </a:spcBef>
            </a:pPr>
            <a:r>
              <a:rPr sz="1059" spc="-18" dirty="0">
                <a:solidFill>
                  <a:srgbClr val="231F20"/>
                </a:solidFill>
                <a:latin typeface="Arial Narrow"/>
                <a:cs typeface="Arial Narrow"/>
              </a:rPr>
              <a:t>Begin</a:t>
            </a:r>
            <a:r>
              <a:rPr sz="1059" spc="-22" dirty="0">
                <a:solidFill>
                  <a:srgbClr val="231F20"/>
                </a:solidFill>
                <a:latin typeface="Arial Narrow"/>
                <a:cs typeface="Arial Narrow"/>
              </a:rPr>
              <a:t> </a:t>
            </a:r>
            <a:r>
              <a:rPr sz="1059" spc="-9" dirty="0">
                <a:solidFill>
                  <a:srgbClr val="231F20"/>
                </a:solidFill>
                <a:latin typeface="Arial Narrow"/>
                <a:cs typeface="Arial Narrow"/>
              </a:rPr>
              <a:t>working</a:t>
            </a:r>
            <a:r>
              <a:rPr sz="1059" spc="-22" dirty="0">
                <a:solidFill>
                  <a:srgbClr val="231F20"/>
                </a:solidFill>
                <a:latin typeface="Arial Narrow"/>
                <a:cs typeface="Arial Narrow"/>
              </a:rPr>
              <a:t> </a:t>
            </a:r>
            <a:r>
              <a:rPr sz="1059" spc="-9" dirty="0">
                <a:solidFill>
                  <a:srgbClr val="231F20"/>
                </a:solidFill>
                <a:latin typeface="Arial Narrow"/>
                <a:cs typeface="Arial Narrow"/>
              </a:rPr>
              <a:t>toward</a:t>
            </a:r>
            <a:r>
              <a:rPr sz="1059" spc="-22" dirty="0">
                <a:solidFill>
                  <a:srgbClr val="231F20"/>
                </a:solidFill>
                <a:latin typeface="Arial Narrow"/>
                <a:cs typeface="Arial Narrow"/>
              </a:rPr>
              <a:t> </a:t>
            </a:r>
            <a:r>
              <a:rPr sz="1059" dirty="0">
                <a:solidFill>
                  <a:srgbClr val="231F20"/>
                </a:solidFill>
                <a:latin typeface="Arial Narrow"/>
                <a:cs typeface="Arial Narrow"/>
              </a:rPr>
              <a:t>a</a:t>
            </a:r>
            <a:r>
              <a:rPr sz="1059" spc="-18" dirty="0">
                <a:solidFill>
                  <a:srgbClr val="231F20"/>
                </a:solidFill>
                <a:latin typeface="Arial Narrow"/>
                <a:cs typeface="Arial Narrow"/>
              </a:rPr>
              <a:t> </a:t>
            </a:r>
            <a:r>
              <a:rPr sz="1059" dirty="0">
                <a:solidFill>
                  <a:srgbClr val="231F20"/>
                </a:solidFill>
                <a:latin typeface="Arial Narrow"/>
                <a:cs typeface="Arial Narrow"/>
              </a:rPr>
              <a:t>life-</a:t>
            </a:r>
            <a:r>
              <a:rPr sz="1059" spc="-9" dirty="0">
                <a:solidFill>
                  <a:srgbClr val="231F20"/>
                </a:solidFill>
                <a:latin typeface="Arial Narrow"/>
                <a:cs typeface="Arial Narrow"/>
              </a:rPr>
              <a:t>changing</a:t>
            </a:r>
            <a:r>
              <a:rPr sz="1059" spc="-22" dirty="0">
                <a:solidFill>
                  <a:srgbClr val="231F20"/>
                </a:solidFill>
                <a:latin typeface="Arial Narrow"/>
                <a:cs typeface="Arial Narrow"/>
              </a:rPr>
              <a:t> </a:t>
            </a:r>
            <a:r>
              <a:rPr sz="1059" spc="-9" dirty="0">
                <a:solidFill>
                  <a:srgbClr val="231F20"/>
                </a:solidFill>
                <a:latin typeface="Arial Narrow"/>
                <a:cs typeface="Arial Narrow"/>
              </a:rPr>
              <a:t>opportunity </a:t>
            </a:r>
            <a:r>
              <a:rPr sz="1059" dirty="0">
                <a:solidFill>
                  <a:srgbClr val="231F20"/>
                </a:solidFill>
                <a:latin typeface="Arial Narrow"/>
                <a:cs typeface="Arial Narrow"/>
              </a:rPr>
              <a:t>with</a:t>
            </a:r>
            <a:r>
              <a:rPr sz="1059" spc="-31" dirty="0">
                <a:solidFill>
                  <a:srgbClr val="231F20"/>
                </a:solidFill>
                <a:latin typeface="Arial Narrow"/>
                <a:cs typeface="Arial Narrow"/>
              </a:rPr>
              <a:t> </a:t>
            </a:r>
            <a:r>
              <a:rPr sz="1059" dirty="0">
                <a:solidFill>
                  <a:srgbClr val="231F20"/>
                </a:solidFill>
                <a:latin typeface="Arial Narrow"/>
                <a:cs typeface="Arial Narrow"/>
              </a:rPr>
              <a:t>a</a:t>
            </a:r>
            <a:r>
              <a:rPr sz="1059" spc="-26" dirty="0">
                <a:solidFill>
                  <a:srgbClr val="231F20"/>
                </a:solidFill>
                <a:latin typeface="Arial Narrow"/>
                <a:cs typeface="Arial Narrow"/>
              </a:rPr>
              <a:t> </a:t>
            </a:r>
            <a:r>
              <a:rPr sz="1059" spc="-9" dirty="0">
                <a:solidFill>
                  <a:srgbClr val="231F20"/>
                </a:solidFill>
                <a:latin typeface="Arial Narrow"/>
                <a:cs typeface="Arial Narrow"/>
              </a:rPr>
              <a:t>career</a:t>
            </a:r>
            <a:r>
              <a:rPr sz="1059" spc="-31" dirty="0">
                <a:solidFill>
                  <a:srgbClr val="231F20"/>
                </a:solidFill>
                <a:latin typeface="Arial Narrow"/>
                <a:cs typeface="Arial Narrow"/>
              </a:rPr>
              <a:t> </a:t>
            </a:r>
            <a:r>
              <a:rPr sz="1059" dirty="0">
                <a:solidFill>
                  <a:srgbClr val="231F20"/>
                </a:solidFill>
                <a:latin typeface="Arial Narrow"/>
                <a:cs typeface="Arial Narrow"/>
              </a:rPr>
              <a:t>in</a:t>
            </a:r>
            <a:r>
              <a:rPr sz="1059" spc="-26" dirty="0">
                <a:solidFill>
                  <a:srgbClr val="231F20"/>
                </a:solidFill>
                <a:latin typeface="Arial Narrow"/>
                <a:cs typeface="Arial Narrow"/>
              </a:rPr>
              <a:t> </a:t>
            </a:r>
            <a:r>
              <a:rPr sz="1059" spc="-9" dirty="0">
                <a:solidFill>
                  <a:srgbClr val="231F20"/>
                </a:solidFill>
                <a:latin typeface="Arial Narrow"/>
                <a:cs typeface="Arial Narrow"/>
              </a:rPr>
              <a:t>healthcare!</a:t>
            </a:r>
            <a:endParaRPr sz="1059">
              <a:latin typeface="Arial Narrow"/>
              <a:cs typeface="Arial Narrow"/>
            </a:endParaRPr>
          </a:p>
          <a:p>
            <a:pPr marL="11206">
              <a:spcBef>
                <a:spcPts val="494"/>
              </a:spcBef>
            </a:pPr>
            <a:r>
              <a:rPr sz="1059" b="1" spc="-53" dirty="0">
                <a:solidFill>
                  <a:srgbClr val="FFFFFF"/>
                </a:solidFill>
                <a:latin typeface="Century Gothic"/>
                <a:cs typeface="Century Gothic"/>
              </a:rPr>
              <a:t>This</a:t>
            </a:r>
            <a:r>
              <a:rPr sz="1059" b="1" spc="-84" dirty="0">
                <a:solidFill>
                  <a:srgbClr val="FFFFFF"/>
                </a:solidFill>
                <a:latin typeface="Century Gothic"/>
                <a:cs typeface="Century Gothic"/>
              </a:rPr>
              <a:t> </a:t>
            </a:r>
            <a:r>
              <a:rPr sz="1059" b="1" spc="-221" dirty="0">
                <a:solidFill>
                  <a:srgbClr val="FFFFFF"/>
                </a:solidFill>
                <a:latin typeface="Century Gothic"/>
                <a:cs typeface="Century Gothic"/>
              </a:rPr>
              <a:t>map</a:t>
            </a:r>
            <a:r>
              <a:rPr sz="1059" b="1" spc="-79" dirty="0">
                <a:solidFill>
                  <a:srgbClr val="FFFFFF"/>
                </a:solidFill>
                <a:latin typeface="Century Gothic"/>
                <a:cs typeface="Century Gothic"/>
              </a:rPr>
              <a:t> </a:t>
            </a:r>
            <a:r>
              <a:rPr sz="1059" b="1" spc="-26" dirty="0">
                <a:solidFill>
                  <a:srgbClr val="FFFFFF"/>
                </a:solidFill>
                <a:latin typeface="Century Gothic"/>
                <a:cs typeface="Century Gothic"/>
              </a:rPr>
              <a:t>is</a:t>
            </a:r>
            <a:r>
              <a:rPr sz="1059" b="1" spc="-79" dirty="0">
                <a:solidFill>
                  <a:srgbClr val="FFFFFF"/>
                </a:solidFill>
                <a:latin typeface="Century Gothic"/>
                <a:cs typeface="Century Gothic"/>
              </a:rPr>
              <a:t> </a:t>
            </a:r>
            <a:r>
              <a:rPr sz="1059" b="1" spc="-202" dirty="0">
                <a:solidFill>
                  <a:srgbClr val="FFFFFF"/>
                </a:solidFill>
                <a:latin typeface="Century Gothic"/>
                <a:cs typeface="Century Gothic"/>
              </a:rPr>
              <a:t>a</a:t>
            </a:r>
            <a:r>
              <a:rPr sz="1059" b="1" spc="-79" dirty="0">
                <a:solidFill>
                  <a:srgbClr val="FFFFFF"/>
                </a:solidFill>
                <a:latin typeface="Century Gothic"/>
                <a:cs typeface="Century Gothic"/>
              </a:rPr>
              <a:t> </a:t>
            </a:r>
            <a:r>
              <a:rPr sz="1059" b="1" spc="-101" dirty="0">
                <a:solidFill>
                  <a:srgbClr val="FFFFFF"/>
                </a:solidFill>
                <a:latin typeface="Century Gothic"/>
                <a:cs typeface="Century Gothic"/>
              </a:rPr>
              <a:t>tool</a:t>
            </a:r>
            <a:r>
              <a:rPr sz="1059" b="1" spc="-84" dirty="0">
                <a:solidFill>
                  <a:srgbClr val="FFFFFF"/>
                </a:solidFill>
                <a:latin typeface="Century Gothic"/>
                <a:cs typeface="Century Gothic"/>
              </a:rPr>
              <a:t> </a:t>
            </a:r>
            <a:r>
              <a:rPr sz="1059" b="1" spc="-101" dirty="0">
                <a:solidFill>
                  <a:srgbClr val="FFFFFF"/>
                </a:solidFill>
                <a:latin typeface="Century Gothic"/>
                <a:cs typeface="Century Gothic"/>
              </a:rPr>
              <a:t>to</a:t>
            </a:r>
            <a:r>
              <a:rPr sz="1059" b="1" spc="-79" dirty="0">
                <a:solidFill>
                  <a:srgbClr val="FFFFFF"/>
                </a:solidFill>
                <a:latin typeface="Century Gothic"/>
                <a:cs typeface="Century Gothic"/>
              </a:rPr>
              <a:t> </a:t>
            </a:r>
            <a:r>
              <a:rPr sz="1059" b="1" spc="-141" dirty="0">
                <a:solidFill>
                  <a:srgbClr val="FFFFFF"/>
                </a:solidFill>
                <a:latin typeface="Century Gothic"/>
                <a:cs typeface="Century Gothic"/>
              </a:rPr>
              <a:t>help</a:t>
            </a:r>
            <a:r>
              <a:rPr sz="1059" b="1" spc="-79" dirty="0">
                <a:solidFill>
                  <a:srgbClr val="FFFFFF"/>
                </a:solidFill>
                <a:latin typeface="Century Gothic"/>
                <a:cs typeface="Century Gothic"/>
              </a:rPr>
              <a:t> </a:t>
            </a:r>
            <a:r>
              <a:rPr sz="1059" b="1" spc="-154" dirty="0">
                <a:solidFill>
                  <a:srgbClr val="FFFFFF"/>
                </a:solidFill>
                <a:latin typeface="Century Gothic"/>
                <a:cs typeface="Century Gothic"/>
              </a:rPr>
              <a:t>guide</a:t>
            </a:r>
            <a:r>
              <a:rPr sz="1059" b="1" spc="-79" dirty="0">
                <a:solidFill>
                  <a:srgbClr val="FFFFFF"/>
                </a:solidFill>
                <a:latin typeface="Century Gothic"/>
                <a:cs typeface="Century Gothic"/>
              </a:rPr>
              <a:t> </a:t>
            </a:r>
            <a:r>
              <a:rPr sz="1059" b="1" spc="-154" dirty="0">
                <a:solidFill>
                  <a:srgbClr val="FFFFFF"/>
                </a:solidFill>
                <a:latin typeface="Century Gothic"/>
                <a:cs typeface="Century Gothic"/>
              </a:rPr>
              <a:t>your</a:t>
            </a:r>
            <a:r>
              <a:rPr sz="1059" b="1" spc="-84" dirty="0">
                <a:solidFill>
                  <a:srgbClr val="FFFFFF"/>
                </a:solidFill>
                <a:latin typeface="Century Gothic"/>
                <a:cs typeface="Century Gothic"/>
              </a:rPr>
              <a:t> </a:t>
            </a:r>
            <a:r>
              <a:rPr sz="1059" b="1" spc="-18" dirty="0">
                <a:solidFill>
                  <a:srgbClr val="FFFFFF"/>
                </a:solidFill>
                <a:latin typeface="Century Gothic"/>
                <a:cs typeface="Century Gothic"/>
              </a:rPr>
              <a:t>path.</a:t>
            </a:r>
            <a:endParaRPr sz="1059">
              <a:latin typeface="Century Gothic"/>
              <a:cs typeface="Century Gothic"/>
            </a:endParaRPr>
          </a:p>
          <a:p>
            <a:pPr marL="11206" marR="4483">
              <a:lnSpc>
                <a:spcPct val="104200"/>
              </a:lnSpc>
              <a:spcBef>
                <a:spcPts val="441"/>
              </a:spcBef>
            </a:pPr>
            <a:r>
              <a:rPr sz="1059" spc="-35" dirty="0">
                <a:solidFill>
                  <a:srgbClr val="231F20"/>
                </a:solidFill>
                <a:latin typeface="Arial Narrow"/>
                <a:cs typeface="Arial Narrow"/>
              </a:rPr>
              <a:t>We’ve</a:t>
            </a:r>
            <a:r>
              <a:rPr sz="1059" spc="-4" dirty="0">
                <a:solidFill>
                  <a:srgbClr val="231F20"/>
                </a:solidFill>
                <a:latin typeface="Arial Narrow"/>
                <a:cs typeface="Arial Narrow"/>
              </a:rPr>
              <a:t> </a:t>
            </a:r>
            <a:r>
              <a:rPr sz="1059" dirty="0">
                <a:solidFill>
                  <a:srgbClr val="231F20"/>
                </a:solidFill>
                <a:latin typeface="Arial Narrow"/>
                <a:cs typeface="Arial Narrow"/>
              </a:rPr>
              <a:t>partnered</a:t>
            </a:r>
            <a:r>
              <a:rPr sz="1059" spc="-4" dirty="0">
                <a:solidFill>
                  <a:srgbClr val="231F20"/>
                </a:solidFill>
                <a:latin typeface="Arial Narrow"/>
                <a:cs typeface="Arial Narrow"/>
              </a:rPr>
              <a:t> </a:t>
            </a:r>
            <a:r>
              <a:rPr sz="1059" dirty="0">
                <a:solidFill>
                  <a:srgbClr val="231F20"/>
                </a:solidFill>
                <a:latin typeface="Arial Narrow"/>
                <a:cs typeface="Arial Narrow"/>
              </a:rPr>
              <a:t>with</a:t>
            </a:r>
            <a:r>
              <a:rPr sz="1059" spc="-4" dirty="0">
                <a:solidFill>
                  <a:srgbClr val="231F20"/>
                </a:solidFill>
                <a:latin typeface="Arial Narrow"/>
                <a:cs typeface="Arial Narrow"/>
              </a:rPr>
              <a:t> </a:t>
            </a:r>
            <a:r>
              <a:rPr sz="1059" dirty="0">
                <a:solidFill>
                  <a:srgbClr val="231F20"/>
                </a:solidFill>
                <a:latin typeface="Arial Narrow"/>
                <a:cs typeface="Arial Narrow"/>
              </a:rPr>
              <a:t>local</a:t>
            </a:r>
            <a:r>
              <a:rPr sz="1059" spc="-4" dirty="0">
                <a:solidFill>
                  <a:srgbClr val="231F20"/>
                </a:solidFill>
                <a:latin typeface="Arial Narrow"/>
                <a:cs typeface="Arial Narrow"/>
              </a:rPr>
              <a:t> </a:t>
            </a:r>
            <a:r>
              <a:rPr sz="1059" spc="-9" dirty="0">
                <a:solidFill>
                  <a:srgbClr val="231F20"/>
                </a:solidFill>
                <a:latin typeface="Arial Narrow"/>
                <a:cs typeface="Arial Narrow"/>
              </a:rPr>
              <a:t>employers,</a:t>
            </a:r>
            <a:r>
              <a:rPr sz="1059" spc="-4" dirty="0">
                <a:solidFill>
                  <a:srgbClr val="231F20"/>
                </a:solidFill>
                <a:latin typeface="Arial Narrow"/>
                <a:cs typeface="Arial Narrow"/>
              </a:rPr>
              <a:t> </a:t>
            </a:r>
            <a:r>
              <a:rPr sz="1059" spc="-9" dirty="0">
                <a:solidFill>
                  <a:srgbClr val="231F20"/>
                </a:solidFill>
                <a:latin typeface="Arial Narrow"/>
                <a:cs typeface="Arial Narrow"/>
              </a:rPr>
              <a:t>identified </a:t>
            </a:r>
            <a:r>
              <a:rPr sz="1059" dirty="0">
                <a:solidFill>
                  <a:srgbClr val="231F20"/>
                </a:solidFill>
                <a:latin typeface="Arial Narrow"/>
                <a:cs typeface="Arial Narrow"/>
              </a:rPr>
              <a:t>in</a:t>
            </a:r>
            <a:r>
              <a:rPr sz="1059" spc="-22" dirty="0">
                <a:solidFill>
                  <a:srgbClr val="231F20"/>
                </a:solidFill>
                <a:latin typeface="Arial Narrow"/>
                <a:cs typeface="Arial Narrow"/>
              </a:rPr>
              <a:t> </a:t>
            </a:r>
            <a:r>
              <a:rPr sz="1059" dirty="0">
                <a:solidFill>
                  <a:srgbClr val="231F20"/>
                </a:solidFill>
                <a:latin typeface="Arial Narrow"/>
                <a:cs typeface="Arial Narrow"/>
              </a:rPr>
              <a:t>demand</a:t>
            </a:r>
            <a:r>
              <a:rPr sz="1059" spc="-22" dirty="0">
                <a:solidFill>
                  <a:srgbClr val="231F20"/>
                </a:solidFill>
                <a:latin typeface="Arial Narrow"/>
                <a:cs typeface="Arial Narrow"/>
              </a:rPr>
              <a:t> </a:t>
            </a:r>
            <a:r>
              <a:rPr sz="1059" dirty="0">
                <a:solidFill>
                  <a:srgbClr val="231F20"/>
                </a:solidFill>
                <a:latin typeface="Arial Narrow"/>
                <a:cs typeface="Arial Narrow"/>
              </a:rPr>
              <a:t>jobs,</a:t>
            </a:r>
            <a:r>
              <a:rPr sz="1059" spc="-22" dirty="0">
                <a:solidFill>
                  <a:srgbClr val="231F20"/>
                </a:solidFill>
                <a:latin typeface="Arial Narrow"/>
                <a:cs typeface="Arial Narrow"/>
              </a:rPr>
              <a:t> </a:t>
            </a:r>
            <a:r>
              <a:rPr sz="1059" dirty="0">
                <a:solidFill>
                  <a:srgbClr val="231F20"/>
                </a:solidFill>
                <a:latin typeface="Arial Narrow"/>
                <a:cs typeface="Arial Narrow"/>
              </a:rPr>
              <a:t>and</a:t>
            </a:r>
            <a:r>
              <a:rPr sz="1059" spc="-18" dirty="0">
                <a:solidFill>
                  <a:srgbClr val="231F20"/>
                </a:solidFill>
                <a:latin typeface="Arial Narrow"/>
                <a:cs typeface="Arial Narrow"/>
              </a:rPr>
              <a:t> </a:t>
            </a:r>
            <a:r>
              <a:rPr sz="1059" dirty="0">
                <a:solidFill>
                  <a:srgbClr val="231F20"/>
                </a:solidFill>
                <a:latin typeface="Arial Narrow"/>
                <a:cs typeface="Arial Narrow"/>
              </a:rPr>
              <a:t>highlighted</a:t>
            </a:r>
            <a:r>
              <a:rPr sz="1059" spc="-22" dirty="0">
                <a:solidFill>
                  <a:srgbClr val="231F20"/>
                </a:solidFill>
                <a:latin typeface="Arial Narrow"/>
                <a:cs typeface="Arial Narrow"/>
              </a:rPr>
              <a:t> </a:t>
            </a:r>
            <a:r>
              <a:rPr sz="1059" spc="-9" dirty="0">
                <a:solidFill>
                  <a:srgbClr val="231F20"/>
                </a:solidFill>
                <a:latin typeface="Arial Narrow"/>
                <a:cs typeface="Arial Narrow"/>
              </a:rPr>
              <a:t>some</a:t>
            </a:r>
            <a:r>
              <a:rPr sz="1059" spc="-22" dirty="0">
                <a:solidFill>
                  <a:srgbClr val="231F20"/>
                </a:solidFill>
                <a:latin typeface="Arial Narrow"/>
                <a:cs typeface="Arial Narrow"/>
              </a:rPr>
              <a:t> </a:t>
            </a:r>
            <a:r>
              <a:rPr sz="1059" dirty="0">
                <a:solidFill>
                  <a:srgbClr val="231F20"/>
                </a:solidFill>
                <a:latin typeface="Arial Narrow"/>
                <a:cs typeface="Arial Narrow"/>
              </a:rPr>
              <a:t>of</a:t>
            </a:r>
            <a:r>
              <a:rPr sz="1059" spc="-18" dirty="0">
                <a:solidFill>
                  <a:srgbClr val="231F20"/>
                </a:solidFill>
                <a:latin typeface="Arial Narrow"/>
                <a:cs typeface="Arial Narrow"/>
              </a:rPr>
              <a:t> </a:t>
            </a:r>
            <a:r>
              <a:rPr sz="1059" spc="-22" dirty="0">
                <a:solidFill>
                  <a:srgbClr val="231F20"/>
                </a:solidFill>
                <a:latin typeface="Arial Narrow"/>
                <a:cs typeface="Arial Narrow"/>
              </a:rPr>
              <a:t>the </a:t>
            </a:r>
            <a:r>
              <a:rPr sz="1059" dirty="0">
                <a:solidFill>
                  <a:srgbClr val="231F20"/>
                </a:solidFill>
                <a:latin typeface="Arial Narrow"/>
                <a:cs typeface="Arial Narrow"/>
              </a:rPr>
              <a:t>opportunities</a:t>
            </a:r>
            <a:r>
              <a:rPr sz="1059" spc="9" dirty="0">
                <a:solidFill>
                  <a:srgbClr val="231F20"/>
                </a:solidFill>
                <a:latin typeface="Arial Narrow"/>
                <a:cs typeface="Arial Narrow"/>
              </a:rPr>
              <a:t> </a:t>
            </a:r>
            <a:r>
              <a:rPr sz="1059" dirty="0">
                <a:solidFill>
                  <a:srgbClr val="231F20"/>
                </a:solidFill>
                <a:latin typeface="Arial Narrow"/>
                <a:cs typeface="Arial Narrow"/>
              </a:rPr>
              <a:t>for</a:t>
            </a:r>
            <a:r>
              <a:rPr sz="1059" spc="9" dirty="0">
                <a:solidFill>
                  <a:srgbClr val="231F20"/>
                </a:solidFill>
                <a:latin typeface="Arial Narrow"/>
                <a:cs typeface="Arial Narrow"/>
              </a:rPr>
              <a:t> </a:t>
            </a:r>
            <a:r>
              <a:rPr sz="1059" spc="-9" dirty="0">
                <a:solidFill>
                  <a:srgbClr val="231F20"/>
                </a:solidFill>
                <a:latin typeface="Arial Narrow"/>
                <a:cs typeface="Arial Narrow"/>
              </a:rPr>
              <a:t>advancement</a:t>
            </a:r>
            <a:r>
              <a:rPr sz="1059" spc="9" dirty="0">
                <a:solidFill>
                  <a:srgbClr val="231F20"/>
                </a:solidFill>
                <a:latin typeface="Arial Narrow"/>
                <a:cs typeface="Arial Narrow"/>
              </a:rPr>
              <a:t> </a:t>
            </a:r>
            <a:r>
              <a:rPr sz="1059" dirty="0">
                <a:solidFill>
                  <a:srgbClr val="231F20"/>
                </a:solidFill>
                <a:latin typeface="Arial Narrow"/>
                <a:cs typeface="Arial Narrow"/>
              </a:rPr>
              <a:t>right</a:t>
            </a:r>
            <a:r>
              <a:rPr sz="1059" spc="13" dirty="0">
                <a:solidFill>
                  <a:srgbClr val="231F20"/>
                </a:solidFill>
                <a:latin typeface="Arial Narrow"/>
                <a:cs typeface="Arial Narrow"/>
              </a:rPr>
              <a:t> </a:t>
            </a:r>
            <a:r>
              <a:rPr sz="1059" spc="-18" dirty="0">
                <a:solidFill>
                  <a:srgbClr val="231F20"/>
                </a:solidFill>
                <a:latin typeface="Arial Narrow"/>
                <a:cs typeface="Arial Narrow"/>
              </a:rPr>
              <a:t>here</a:t>
            </a:r>
            <a:r>
              <a:rPr sz="1059" spc="9" dirty="0">
                <a:solidFill>
                  <a:srgbClr val="231F20"/>
                </a:solidFill>
                <a:latin typeface="Arial Narrow"/>
                <a:cs typeface="Arial Narrow"/>
              </a:rPr>
              <a:t> </a:t>
            </a:r>
            <a:r>
              <a:rPr sz="1059" spc="-22" dirty="0">
                <a:solidFill>
                  <a:srgbClr val="231F20"/>
                </a:solidFill>
                <a:latin typeface="Arial Narrow"/>
                <a:cs typeface="Arial Narrow"/>
              </a:rPr>
              <a:t>in </a:t>
            </a:r>
            <a:r>
              <a:rPr sz="1059" spc="-9" dirty="0">
                <a:solidFill>
                  <a:srgbClr val="231F20"/>
                </a:solidFill>
                <a:latin typeface="Arial Narrow"/>
                <a:cs typeface="Arial Narrow"/>
              </a:rPr>
              <a:t>Central</a:t>
            </a:r>
            <a:r>
              <a:rPr sz="1059" spc="-40" dirty="0">
                <a:solidFill>
                  <a:srgbClr val="231F20"/>
                </a:solidFill>
                <a:latin typeface="Arial Narrow"/>
                <a:cs typeface="Arial Narrow"/>
              </a:rPr>
              <a:t> </a:t>
            </a:r>
            <a:r>
              <a:rPr sz="1059" spc="-35" dirty="0">
                <a:solidFill>
                  <a:srgbClr val="231F20"/>
                </a:solidFill>
                <a:latin typeface="Arial Narrow"/>
                <a:cs typeface="Arial Narrow"/>
              </a:rPr>
              <a:t>New</a:t>
            </a:r>
            <a:r>
              <a:rPr sz="1059" spc="-31" dirty="0">
                <a:solidFill>
                  <a:srgbClr val="231F20"/>
                </a:solidFill>
                <a:latin typeface="Arial Narrow"/>
                <a:cs typeface="Arial Narrow"/>
              </a:rPr>
              <a:t> </a:t>
            </a:r>
            <a:r>
              <a:rPr sz="1059" spc="-40" dirty="0">
                <a:solidFill>
                  <a:srgbClr val="231F20"/>
                </a:solidFill>
                <a:latin typeface="Arial Narrow"/>
                <a:cs typeface="Arial Narrow"/>
              </a:rPr>
              <a:t>York.</a:t>
            </a:r>
            <a:r>
              <a:rPr sz="1059" spc="-31" dirty="0">
                <a:solidFill>
                  <a:srgbClr val="231F20"/>
                </a:solidFill>
                <a:latin typeface="Arial Narrow"/>
                <a:cs typeface="Arial Narrow"/>
              </a:rPr>
              <a:t> </a:t>
            </a:r>
            <a:r>
              <a:rPr sz="1059" spc="-18" dirty="0">
                <a:solidFill>
                  <a:srgbClr val="231F20"/>
                </a:solidFill>
                <a:latin typeface="Arial Narrow"/>
                <a:cs typeface="Arial Narrow"/>
              </a:rPr>
              <a:t>Whether</a:t>
            </a:r>
            <a:r>
              <a:rPr sz="1059" spc="-31" dirty="0">
                <a:solidFill>
                  <a:srgbClr val="231F20"/>
                </a:solidFill>
                <a:latin typeface="Arial Narrow"/>
                <a:cs typeface="Arial Narrow"/>
              </a:rPr>
              <a:t> </a:t>
            </a:r>
            <a:r>
              <a:rPr sz="1059" spc="-18" dirty="0">
                <a:solidFill>
                  <a:srgbClr val="231F20"/>
                </a:solidFill>
                <a:latin typeface="Arial Narrow"/>
                <a:cs typeface="Arial Narrow"/>
              </a:rPr>
              <a:t>you</a:t>
            </a:r>
            <a:r>
              <a:rPr sz="1059" spc="-31" dirty="0">
                <a:solidFill>
                  <a:srgbClr val="231F20"/>
                </a:solidFill>
                <a:latin typeface="Arial Narrow"/>
                <a:cs typeface="Arial Narrow"/>
              </a:rPr>
              <a:t> </a:t>
            </a:r>
            <a:r>
              <a:rPr sz="1059" spc="-22" dirty="0">
                <a:solidFill>
                  <a:srgbClr val="231F20"/>
                </a:solidFill>
                <a:latin typeface="Arial Narrow"/>
                <a:cs typeface="Arial Narrow"/>
              </a:rPr>
              <a:t>have</a:t>
            </a:r>
            <a:r>
              <a:rPr sz="1059" spc="-31" dirty="0">
                <a:solidFill>
                  <a:srgbClr val="231F20"/>
                </a:solidFill>
                <a:latin typeface="Arial Narrow"/>
                <a:cs typeface="Arial Narrow"/>
              </a:rPr>
              <a:t> </a:t>
            </a:r>
            <a:r>
              <a:rPr sz="1059" dirty="0">
                <a:solidFill>
                  <a:srgbClr val="231F20"/>
                </a:solidFill>
                <a:latin typeface="Arial Narrow"/>
                <a:cs typeface="Arial Narrow"/>
              </a:rPr>
              <a:t>a</a:t>
            </a:r>
            <a:r>
              <a:rPr sz="1059" spc="-31" dirty="0">
                <a:solidFill>
                  <a:srgbClr val="231F20"/>
                </a:solidFill>
                <a:latin typeface="Arial Narrow"/>
                <a:cs typeface="Arial Narrow"/>
              </a:rPr>
              <a:t> </a:t>
            </a:r>
            <a:r>
              <a:rPr sz="1059" spc="-84" dirty="0">
                <a:solidFill>
                  <a:srgbClr val="231F20"/>
                </a:solidFill>
                <a:latin typeface="Arial Narrow"/>
                <a:cs typeface="Arial Narrow"/>
              </a:rPr>
              <a:t>GED</a:t>
            </a:r>
            <a:r>
              <a:rPr sz="1059" spc="-31" dirty="0">
                <a:solidFill>
                  <a:srgbClr val="231F20"/>
                </a:solidFill>
                <a:latin typeface="Arial Narrow"/>
                <a:cs typeface="Arial Narrow"/>
              </a:rPr>
              <a:t> </a:t>
            </a:r>
            <a:r>
              <a:rPr sz="1059" spc="-22" dirty="0">
                <a:solidFill>
                  <a:srgbClr val="231F20"/>
                </a:solidFill>
                <a:latin typeface="Arial Narrow"/>
                <a:cs typeface="Arial Narrow"/>
              </a:rPr>
              <a:t>or </a:t>
            </a:r>
            <a:r>
              <a:rPr sz="1059" spc="-9" dirty="0">
                <a:solidFill>
                  <a:srgbClr val="231F20"/>
                </a:solidFill>
                <a:latin typeface="Arial Narrow"/>
                <a:cs typeface="Arial Narrow"/>
              </a:rPr>
              <a:t>already</a:t>
            </a:r>
            <a:r>
              <a:rPr sz="1059" spc="-31" dirty="0">
                <a:solidFill>
                  <a:srgbClr val="231F20"/>
                </a:solidFill>
                <a:latin typeface="Arial Narrow"/>
                <a:cs typeface="Arial Narrow"/>
              </a:rPr>
              <a:t> </a:t>
            </a:r>
            <a:r>
              <a:rPr sz="1059" spc="-22" dirty="0">
                <a:solidFill>
                  <a:srgbClr val="231F20"/>
                </a:solidFill>
                <a:latin typeface="Arial Narrow"/>
                <a:cs typeface="Arial Narrow"/>
              </a:rPr>
              <a:t>have</a:t>
            </a:r>
            <a:r>
              <a:rPr sz="1059" spc="-26" dirty="0">
                <a:solidFill>
                  <a:srgbClr val="231F20"/>
                </a:solidFill>
                <a:latin typeface="Arial Narrow"/>
                <a:cs typeface="Arial Narrow"/>
              </a:rPr>
              <a:t> </a:t>
            </a:r>
            <a:r>
              <a:rPr sz="1059" dirty="0">
                <a:solidFill>
                  <a:srgbClr val="231F20"/>
                </a:solidFill>
                <a:latin typeface="Arial Narrow"/>
                <a:cs typeface="Arial Narrow"/>
              </a:rPr>
              <a:t>a</a:t>
            </a:r>
            <a:r>
              <a:rPr sz="1059" spc="-26" dirty="0">
                <a:solidFill>
                  <a:srgbClr val="231F20"/>
                </a:solidFill>
                <a:latin typeface="Arial Narrow"/>
                <a:cs typeface="Arial Narrow"/>
              </a:rPr>
              <a:t> </a:t>
            </a:r>
            <a:r>
              <a:rPr sz="1059" spc="-9" dirty="0">
                <a:solidFill>
                  <a:srgbClr val="231F20"/>
                </a:solidFill>
                <a:latin typeface="Arial Narrow"/>
                <a:cs typeface="Arial Narrow"/>
              </a:rPr>
              <a:t>college</a:t>
            </a:r>
            <a:r>
              <a:rPr sz="1059" spc="-26" dirty="0">
                <a:solidFill>
                  <a:srgbClr val="231F20"/>
                </a:solidFill>
                <a:latin typeface="Arial Narrow"/>
                <a:cs typeface="Arial Narrow"/>
              </a:rPr>
              <a:t> </a:t>
            </a:r>
            <a:r>
              <a:rPr sz="1059" spc="-18" dirty="0">
                <a:solidFill>
                  <a:srgbClr val="231F20"/>
                </a:solidFill>
                <a:latin typeface="Arial Narrow"/>
                <a:cs typeface="Arial Narrow"/>
              </a:rPr>
              <a:t>degree,</a:t>
            </a:r>
            <a:r>
              <a:rPr sz="1059" spc="-31" dirty="0">
                <a:solidFill>
                  <a:srgbClr val="231F20"/>
                </a:solidFill>
                <a:latin typeface="Arial Narrow"/>
                <a:cs typeface="Arial Narrow"/>
              </a:rPr>
              <a:t> </a:t>
            </a:r>
            <a:r>
              <a:rPr sz="1059" spc="-35" dirty="0">
                <a:solidFill>
                  <a:srgbClr val="231F20"/>
                </a:solidFill>
                <a:latin typeface="Arial Narrow"/>
                <a:cs typeface="Arial Narrow"/>
              </a:rPr>
              <a:t>we</a:t>
            </a:r>
            <a:r>
              <a:rPr sz="1059" spc="-26" dirty="0">
                <a:solidFill>
                  <a:srgbClr val="231F20"/>
                </a:solidFill>
                <a:latin typeface="Arial Narrow"/>
                <a:cs typeface="Arial Narrow"/>
              </a:rPr>
              <a:t> </a:t>
            </a:r>
            <a:r>
              <a:rPr sz="1059" dirty="0">
                <a:solidFill>
                  <a:srgbClr val="231F20"/>
                </a:solidFill>
                <a:latin typeface="Arial Narrow"/>
                <a:cs typeface="Arial Narrow"/>
              </a:rPr>
              <a:t>can</a:t>
            </a:r>
            <a:r>
              <a:rPr sz="1059" spc="-26" dirty="0">
                <a:solidFill>
                  <a:srgbClr val="231F20"/>
                </a:solidFill>
                <a:latin typeface="Arial Narrow"/>
                <a:cs typeface="Arial Narrow"/>
              </a:rPr>
              <a:t> </a:t>
            </a:r>
            <a:r>
              <a:rPr sz="1059" dirty="0">
                <a:solidFill>
                  <a:srgbClr val="231F20"/>
                </a:solidFill>
                <a:latin typeface="Arial Narrow"/>
                <a:cs typeface="Arial Narrow"/>
              </a:rPr>
              <a:t>help</a:t>
            </a:r>
            <a:r>
              <a:rPr sz="1059" spc="-26" dirty="0">
                <a:solidFill>
                  <a:srgbClr val="231F20"/>
                </a:solidFill>
                <a:latin typeface="Arial Narrow"/>
                <a:cs typeface="Arial Narrow"/>
              </a:rPr>
              <a:t> </a:t>
            </a:r>
            <a:r>
              <a:rPr sz="1059" spc="-22" dirty="0">
                <a:solidFill>
                  <a:srgbClr val="231F20"/>
                </a:solidFill>
                <a:latin typeface="Arial Narrow"/>
                <a:cs typeface="Arial Narrow"/>
              </a:rPr>
              <a:t>you </a:t>
            </a:r>
            <a:r>
              <a:rPr sz="1059" dirty="0">
                <a:solidFill>
                  <a:srgbClr val="231F20"/>
                </a:solidFill>
                <a:latin typeface="Arial Narrow"/>
                <a:cs typeface="Arial Narrow"/>
              </a:rPr>
              <a:t>identify</a:t>
            </a:r>
            <a:r>
              <a:rPr sz="1059" spc="-18" dirty="0">
                <a:solidFill>
                  <a:srgbClr val="231F20"/>
                </a:solidFill>
                <a:latin typeface="Arial Narrow"/>
                <a:cs typeface="Arial Narrow"/>
              </a:rPr>
              <a:t> </a:t>
            </a:r>
            <a:r>
              <a:rPr sz="1059" dirty="0">
                <a:solidFill>
                  <a:srgbClr val="231F20"/>
                </a:solidFill>
                <a:latin typeface="Arial Narrow"/>
                <a:cs typeface="Arial Narrow"/>
              </a:rPr>
              <a:t>a</a:t>
            </a:r>
            <a:r>
              <a:rPr sz="1059" spc="-18" dirty="0">
                <a:solidFill>
                  <a:srgbClr val="231F20"/>
                </a:solidFill>
                <a:latin typeface="Arial Narrow"/>
                <a:cs typeface="Arial Narrow"/>
              </a:rPr>
              <a:t> </a:t>
            </a:r>
            <a:r>
              <a:rPr sz="1059" dirty="0">
                <a:solidFill>
                  <a:srgbClr val="231F20"/>
                </a:solidFill>
                <a:latin typeface="Arial Narrow"/>
                <a:cs typeface="Arial Narrow"/>
              </a:rPr>
              <a:t>path</a:t>
            </a:r>
            <a:r>
              <a:rPr sz="1059" spc="-13" dirty="0">
                <a:solidFill>
                  <a:srgbClr val="231F20"/>
                </a:solidFill>
                <a:latin typeface="Arial Narrow"/>
                <a:cs typeface="Arial Narrow"/>
              </a:rPr>
              <a:t> </a:t>
            </a:r>
            <a:r>
              <a:rPr sz="1059" dirty="0">
                <a:solidFill>
                  <a:srgbClr val="231F20"/>
                </a:solidFill>
                <a:latin typeface="Arial Narrow"/>
                <a:cs typeface="Arial Narrow"/>
              </a:rPr>
              <a:t>that</a:t>
            </a:r>
            <a:r>
              <a:rPr sz="1059" spc="-18" dirty="0">
                <a:solidFill>
                  <a:srgbClr val="231F20"/>
                </a:solidFill>
                <a:latin typeface="Arial Narrow"/>
                <a:cs typeface="Arial Narrow"/>
              </a:rPr>
              <a:t> </a:t>
            </a:r>
            <a:r>
              <a:rPr sz="1059" dirty="0">
                <a:solidFill>
                  <a:srgbClr val="231F20"/>
                </a:solidFill>
                <a:latin typeface="Arial Narrow"/>
                <a:cs typeface="Arial Narrow"/>
              </a:rPr>
              <a:t>is</a:t>
            </a:r>
            <a:r>
              <a:rPr sz="1059" spc="-18" dirty="0">
                <a:solidFill>
                  <a:srgbClr val="231F20"/>
                </a:solidFill>
                <a:latin typeface="Arial Narrow"/>
                <a:cs typeface="Arial Narrow"/>
              </a:rPr>
              <a:t> </a:t>
            </a:r>
            <a:r>
              <a:rPr sz="1059" dirty="0">
                <a:solidFill>
                  <a:srgbClr val="231F20"/>
                </a:solidFill>
                <a:latin typeface="Arial Narrow"/>
                <a:cs typeface="Arial Narrow"/>
              </a:rPr>
              <a:t>right</a:t>
            </a:r>
            <a:r>
              <a:rPr sz="1059" spc="-13" dirty="0">
                <a:solidFill>
                  <a:srgbClr val="231F20"/>
                </a:solidFill>
                <a:latin typeface="Arial Narrow"/>
                <a:cs typeface="Arial Narrow"/>
              </a:rPr>
              <a:t> </a:t>
            </a:r>
            <a:r>
              <a:rPr sz="1059" dirty="0">
                <a:solidFill>
                  <a:srgbClr val="231F20"/>
                </a:solidFill>
                <a:latin typeface="Arial Narrow"/>
                <a:cs typeface="Arial Narrow"/>
              </a:rPr>
              <a:t>for</a:t>
            </a:r>
            <a:r>
              <a:rPr sz="1059" spc="-18" dirty="0">
                <a:solidFill>
                  <a:srgbClr val="231F20"/>
                </a:solidFill>
                <a:latin typeface="Arial Narrow"/>
                <a:cs typeface="Arial Narrow"/>
              </a:rPr>
              <a:t> you </a:t>
            </a:r>
            <a:r>
              <a:rPr sz="1059" dirty="0">
                <a:solidFill>
                  <a:srgbClr val="231F20"/>
                </a:solidFill>
                <a:latin typeface="Arial Narrow"/>
                <a:cs typeface="Arial Narrow"/>
              </a:rPr>
              <a:t>-</a:t>
            </a:r>
            <a:r>
              <a:rPr sz="1059" spc="-13" dirty="0">
                <a:solidFill>
                  <a:srgbClr val="231F20"/>
                </a:solidFill>
                <a:latin typeface="Arial Narrow"/>
                <a:cs typeface="Arial Narrow"/>
              </a:rPr>
              <a:t> </a:t>
            </a:r>
            <a:r>
              <a:rPr sz="1059" dirty="0">
                <a:solidFill>
                  <a:srgbClr val="231F20"/>
                </a:solidFill>
                <a:latin typeface="Arial Narrow"/>
                <a:cs typeface="Arial Narrow"/>
              </a:rPr>
              <a:t>and</a:t>
            </a:r>
            <a:r>
              <a:rPr sz="1059" spc="-18" dirty="0">
                <a:solidFill>
                  <a:srgbClr val="231F20"/>
                </a:solidFill>
                <a:latin typeface="Arial Narrow"/>
                <a:cs typeface="Arial Narrow"/>
              </a:rPr>
              <a:t> </a:t>
            </a:r>
            <a:r>
              <a:rPr sz="1059" spc="-22" dirty="0">
                <a:solidFill>
                  <a:srgbClr val="231F20"/>
                </a:solidFill>
                <a:latin typeface="Arial Narrow"/>
                <a:cs typeface="Arial Narrow"/>
              </a:rPr>
              <a:t>the </a:t>
            </a:r>
            <a:r>
              <a:rPr sz="1059" spc="-9" dirty="0">
                <a:solidFill>
                  <a:srgbClr val="231F20"/>
                </a:solidFill>
                <a:latin typeface="Arial Narrow"/>
                <a:cs typeface="Arial Narrow"/>
              </a:rPr>
              <a:t>resources</a:t>
            </a:r>
            <a:r>
              <a:rPr sz="1059" spc="-18" dirty="0">
                <a:solidFill>
                  <a:srgbClr val="231F20"/>
                </a:solidFill>
                <a:latin typeface="Arial Narrow"/>
                <a:cs typeface="Arial Narrow"/>
              </a:rPr>
              <a:t> </a:t>
            </a:r>
            <a:r>
              <a:rPr sz="1059" dirty="0">
                <a:solidFill>
                  <a:srgbClr val="231F20"/>
                </a:solidFill>
                <a:latin typeface="Arial Narrow"/>
                <a:cs typeface="Arial Narrow"/>
              </a:rPr>
              <a:t>and</a:t>
            </a:r>
            <a:r>
              <a:rPr sz="1059" spc="-18" dirty="0">
                <a:solidFill>
                  <a:srgbClr val="231F20"/>
                </a:solidFill>
                <a:latin typeface="Arial Narrow"/>
                <a:cs typeface="Arial Narrow"/>
              </a:rPr>
              <a:t> </a:t>
            </a:r>
            <a:r>
              <a:rPr sz="1059" dirty="0">
                <a:solidFill>
                  <a:srgbClr val="231F20"/>
                </a:solidFill>
                <a:latin typeface="Arial Narrow"/>
                <a:cs typeface="Arial Narrow"/>
              </a:rPr>
              <a:t>education</a:t>
            </a:r>
            <a:r>
              <a:rPr sz="1059" spc="-13" dirty="0">
                <a:solidFill>
                  <a:srgbClr val="231F20"/>
                </a:solidFill>
                <a:latin typeface="Arial Narrow"/>
                <a:cs typeface="Arial Narrow"/>
              </a:rPr>
              <a:t> </a:t>
            </a:r>
            <a:r>
              <a:rPr sz="1059" dirty="0">
                <a:solidFill>
                  <a:srgbClr val="231F20"/>
                </a:solidFill>
                <a:latin typeface="Arial Narrow"/>
                <a:cs typeface="Arial Narrow"/>
              </a:rPr>
              <a:t>and</a:t>
            </a:r>
            <a:r>
              <a:rPr sz="1059" spc="-18" dirty="0">
                <a:solidFill>
                  <a:srgbClr val="231F20"/>
                </a:solidFill>
                <a:latin typeface="Arial Narrow"/>
                <a:cs typeface="Arial Narrow"/>
              </a:rPr>
              <a:t> </a:t>
            </a:r>
            <a:r>
              <a:rPr sz="1059" dirty="0">
                <a:solidFill>
                  <a:srgbClr val="231F20"/>
                </a:solidFill>
                <a:latin typeface="Arial Narrow"/>
                <a:cs typeface="Arial Narrow"/>
              </a:rPr>
              <a:t>training</a:t>
            </a:r>
            <a:r>
              <a:rPr sz="1059" spc="-13" dirty="0">
                <a:solidFill>
                  <a:srgbClr val="231F20"/>
                </a:solidFill>
                <a:latin typeface="Arial Narrow"/>
                <a:cs typeface="Arial Narrow"/>
              </a:rPr>
              <a:t> </a:t>
            </a:r>
            <a:r>
              <a:rPr sz="1059" spc="-9" dirty="0">
                <a:solidFill>
                  <a:srgbClr val="231F20"/>
                </a:solidFill>
                <a:latin typeface="Arial Narrow"/>
                <a:cs typeface="Arial Narrow"/>
              </a:rPr>
              <a:t>programs </a:t>
            </a:r>
            <a:r>
              <a:rPr sz="1059" dirty="0">
                <a:solidFill>
                  <a:srgbClr val="231F20"/>
                </a:solidFill>
                <a:latin typeface="Arial Narrow"/>
                <a:cs typeface="Arial Narrow"/>
              </a:rPr>
              <a:t>to</a:t>
            </a:r>
            <a:r>
              <a:rPr sz="1059" spc="-35" dirty="0">
                <a:solidFill>
                  <a:srgbClr val="231F20"/>
                </a:solidFill>
                <a:latin typeface="Arial Narrow"/>
                <a:cs typeface="Arial Narrow"/>
              </a:rPr>
              <a:t> </a:t>
            </a:r>
            <a:r>
              <a:rPr sz="1059" spc="-18" dirty="0">
                <a:solidFill>
                  <a:srgbClr val="231F20"/>
                </a:solidFill>
                <a:latin typeface="Arial Narrow"/>
                <a:cs typeface="Arial Narrow"/>
              </a:rPr>
              <a:t>get</a:t>
            </a:r>
            <a:r>
              <a:rPr sz="1059" spc="-31" dirty="0">
                <a:solidFill>
                  <a:srgbClr val="231F20"/>
                </a:solidFill>
                <a:latin typeface="Arial Narrow"/>
                <a:cs typeface="Arial Narrow"/>
              </a:rPr>
              <a:t> </a:t>
            </a:r>
            <a:r>
              <a:rPr sz="1059" spc="-18" dirty="0">
                <a:solidFill>
                  <a:srgbClr val="231F20"/>
                </a:solidFill>
                <a:latin typeface="Arial Narrow"/>
                <a:cs typeface="Arial Narrow"/>
              </a:rPr>
              <a:t>you</a:t>
            </a:r>
            <a:r>
              <a:rPr sz="1059" spc="-35" dirty="0">
                <a:solidFill>
                  <a:srgbClr val="231F20"/>
                </a:solidFill>
                <a:latin typeface="Arial Narrow"/>
                <a:cs typeface="Arial Narrow"/>
              </a:rPr>
              <a:t> </a:t>
            </a:r>
            <a:r>
              <a:rPr sz="1059" dirty="0">
                <a:solidFill>
                  <a:srgbClr val="231F20"/>
                </a:solidFill>
                <a:latin typeface="Arial Narrow"/>
                <a:cs typeface="Arial Narrow"/>
              </a:rPr>
              <a:t>there.</a:t>
            </a:r>
            <a:r>
              <a:rPr sz="1059" spc="-31" dirty="0">
                <a:solidFill>
                  <a:srgbClr val="231F20"/>
                </a:solidFill>
                <a:latin typeface="Arial Narrow"/>
                <a:cs typeface="Arial Narrow"/>
              </a:rPr>
              <a:t> </a:t>
            </a:r>
            <a:r>
              <a:rPr sz="1059" spc="-62" dirty="0">
                <a:solidFill>
                  <a:srgbClr val="231F20"/>
                </a:solidFill>
                <a:latin typeface="Arial Narrow"/>
                <a:cs typeface="Arial Narrow"/>
              </a:rPr>
              <a:t>We</a:t>
            </a:r>
            <a:r>
              <a:rPr sz="1059" spc="-35" dirty="0">
                <a:solidFill>
                  <a:srgbClr val="231F20"/>
                </a:solidFill>
                <a:latin typeface="Arial Narrow"/>
                <a:cs typeface="Arial Narrow"/>
              </a:rPr>
              <a:t> </a:t>
            </a:r>
            <a:r>
              <a:rPr sz="1059" spc="-9" dirty="0">
                <a:solidFill>
                  <a:srgbClr val="231F20"/>
                </a:solidFill>
                <a:latin typeface="Arial Narrow"/>
                <a:cs typeface="Arial Narrow"/>
              </a:rPr>
              <a:t>are</a:t>
            </a:r>
            <a:r>
              <a:rPr sz="1059" spc="-31" dirty="0">
                <a:solidFill>
                  <a:srgbClr val="231F20"/>
                </a:solidFill>
                <a:latin typeface="Arial Narrow"/>
                <a:cs typeface="Arial Narrow"/>
              </a:rPr>
              <a:t> </a:t>
            </a:r>
            <a:r>
              <a:rPr sz="1059" spc="-18" dirty="0">
                <a:solidFill>
                  <a:srgbClr val="231F20"/>
                </a:solidFill>
                <a:latin typeface="Arial Narrow"/>
                <a:cs typeface="Arial Narrow"/>
              </a:rPr>
              <a:t>here</a:t>
            </a:r>
            <a:r>
              <a:rPr sz="1059" spc="-35" dirty="0">
                <a:solidFill>
                  <a:srgbClr val="231F20"/>
                </a:solidFill>
                <a:latin typeface="Arial Narrow"/>
                <a:cs typeface="Arial Narrow"/>
              </a:rPr>
              <a:t> </a:t>
            </a:r>
            <a:r>
              <a:rPr sz="1059" dirty="0">
                <a:solidFill>
                  <a:srgbClr val="231F20"/>
                </a:solidFill>
                <a:latin typeface="Arial Narrow"/>
                <a:cs typeface="Arial Narrow"/>
              </a:rPr>
              <a:t>to</a:t>
            </a:r>
            <a:r>
              <a:rPr sz="1059" spc="-31" dirty="0">
                <a:solidFill>
                  <a:srgbClr val="231F20"/>
                </a:solidFill>
                <a:latin typeface="Arial Narrow"/>
                <a:cs typeface="Arial Narrow"/>
              </a:rPr>
              <a:t> </a:t>
            </a:r>
            <a:r>
              <a:rPr sz="1059" dirty="0">
                <a:solidFill>
                  <a:srgbClr val="231F20"/>
                </a:solidFill>
                <a:latin typeface="Arial Narrow"/>
                <a:cs typeface="Arial Narrow"/>
              </a:rPr>
              <a:t>help</a:t>
            </a:r>
            <a:r>
              <a:rPr sz="1059" spc="-35" dirty="0">
                <a:solidFill>
                  <a:srgbClr val="231F20"/>
                </a:solidFill>
                <a:latin typeface="Arial Narrow"/>
                <a:cs typeface="Arial Narrow"/>
              </a:rPr>
              <a:t> </a:t>
            </a:r>
            <a:r>
              <a:rPr sz="1059" spc="-18" dirty="0">
                <a:solidFill>
                  <a:srgbClr val="231F20"/>
                </a:solidFill>
                <a:latin typeface="Arial Narrow"/>
                <a:cs typeface="Arial Narrow"/>
              </a:rPr>
              <a:t>you</a:t>
            </a:r>
            <a:r>
              <a:rPr sz="1059" spc="-31" dirty="0">
                <a:solidFill>
                  <a:srgbClr val="231F20"/>
                </a:solidFill>
                <a:latin typeface="Arial Narrow"/>
                <a:cs typeface="Arial Narrow"/>
              </a:rPr>
              <a:t> </a:t>
            </a:r>
            <a:r>
              <a:rPr sz="1059" spc="-18" dirty="0">
                <a:solidFill>
                  <a:srgbClr val="231F20"/>
                </a:solidFill>
                <a:latin typeface="Arial Narrow"/>
                <a:cs typeface="Arial Narrow"/>
              </a:rPr>
              <a:t>learn </a:t>
            </a:r>
            <a:r>
              <a:rPr sz="1059" dirty="0">
                <a:solidFill>
                  <a:srgbClr val="231F20"/>
                </a:solidFill>
                <a:latin typeface="Arial Narrow"/>
                <a:cs typeface="Arial Narrow"/>
              </a:rPr>
              <a:t>what</a:t>
            </a:r>
            <a:r>
              <a:rPr sz="1059" spc="-31" dirty="0">
                <a:solidFill>
                  <a:srgbClr val="231F20"/>
                </a:solidFill>
                <a:latin typeface="Arial Narrow"/>
                <a:cs typeface="Arial Narrow"/>
              </a:rPr>
              <a:t> </a:t>
            </a:r>
            <a:r>
              <a:rPr sz="1059" spc="-18" dirty="0">
                <a:solidFill>
                  <a:srgbClr val="231F20"/>
                </a:solidFill>
                <a:latin typeface="Arial Narrow"/>
                <a:cs typeface="Arial Narrow"/>
              </a:rPr>
              <a:t>you</a:t>
            </a:r>
            <a:r>
              <a:rPr sz="1059" spc="-26" dirty="0">
                <a:solidFill>
                  <a:srgbClr val="231F20"/>
                </a:solidFill>
                <a:latin typeface="Arial Narrow"/>
                <a:cs typeface="Arial Narrow"/>
              </a:rPr>
              <a:t> </a:t>
            </a:r>
            <a:r>
              <a:rPr sz="1059" spc="-9" dirty="0">
                <a:solidFill>
                  <a:srgbClr val="231F20"/>
                </a:solidFill>
                <a:latin typeface="Arial Narrow"/>
                <a:cs typeface="Arial Narrow"/>
              </a:rPr>
              <a:t>need</a:t>
            </a:r>
            <a:r>
              <a:rPr sz="1059" spc="-26" dirty="0">
                <a:solidFill>
                  <a:srgbClr val="231F20"/>
                </a:solidFill>
                <a:latin typeface="Arial Narrow"/>
                <a:cs typeface="Arial Narrow"/>
              </a:rPr>
              <a:t> </a:t>
            </a:r>
            <a:r>
              <a:rPr sz="1059" dirty="0">
                <a:solidFill>
                  <a:srgbClr val="231F20"/>
                </a:solidFill>
                <a:latin typeface="Arial Narrow"/>
                <a:cs typeface="Arial Narrow"/>
              </a:rPr>
              <a:t>to</a:t>
            </a:r>
            <a:r>
              <a:rPr sz="1059" spc="-26" dirty="0">
                <a:solidFill>
                  <a:srgbClr val="231F20"/>
                </a:solidFill>
                <a:latin typeface="Arial Narrow"/>
                <a:cs typeface="Arial Narrow"/>
              </a:rPr>
              <a:t> </a:t>
            </a:r>
            <a:r>
              <a:rPr sz="1059" spc="-9" dirty="0">
                <a:solidFill>
                  <a:srgbClr val="231F20"/>
                </a:solidFill>
                <a:latin typeface="Arial Narrow"/>
                <a:cs typeface="Arial Narrow"/>
              </a:rPr>
              <a:t>know</a:t>
            </a:r>
            <a:r>
              <a:rPr sz="1059" spc="-31" dirty="0">
                <a:solidFill>
                  <a:srgbClr val="231F20"/>
                </a:solidFill>
                <a:latin typeface="Arial Narrow"/>
                <a:cs typeface="Arial Narrow"/>
              </a:rPr>
              <a:t> </a:t>
            </a:r>
            <a:r>
              <a:rPr sz="1059" spc="-9" dirty="0">
                <a:solidFill>
                  <a:srgbClr val="231F20"/>
                </a:solidFill>
                <a:latin typeface="Arial Narrow"/>
                <a:cs typeface="Arial Narrow"/>
              </a:rPr>
              <a:t>so</a:t>
            </a:r>
            <a:r>
              <a:rPr sz="1059" spc="-26" dirty="0">
                <a:solidFill>
                  <a:srgbClr val="231F20"/>
                </a:solidFill>
                <a:latin typeface="Arial Narrow"/>
                <a:cs typeface="Arial Narrow"/>
              </a:rPr>
              <a:t> </a:t>
            </a:r>
            <a:r>
              <a:rPr sz="1059" spc="-18" dirty="0">
                <a:solidFill>
                  <a:srgbClr val="231F20"/>
                </a:solidFill>
                <a:latin typeface="Arial Narrow"/>
                <a:cs typeface="Arial Narrow"/>
              </a:rPr>
              <a:t>you</a:t>
            </a:r>
            <a:r>
              <a:rPr sz="1059" spc="-26" dirty="0">
                <a:solidFill>
                  <a:srgbClr val="231F20"/>
                </a:solidFill>
                <a:latin typeface="Arial Narrow"/>
                <a:cs typeface="Arial Narrow"/>
              </a:rPr>
              <a:t> </a:t>
            </a:r>
            <a:r>
              <a:rPr sz="1059" dirty="0">
                <a:solidFill>
                  <a:srgbClr val="231F20"/>
                </a:solidFill>
                <a:latin typeface="Arial Narrow"/>
                <a:cs typeface="Arial Narrow"/>
              </a:rPr>
              <a:t>can</a:t>
            </a:r>
            <a:r>
              <a:rPr sz="1059" spc="-26" dirty="0">
                <a:solidFill>
                  <a:srgbClr val="231F20"/>
                </a:solidFill>
                <a:latin typeface="Arial Narrow"/>
                <a:cs typeface="Arial Narrow"/>
              </a:rPr>
              <a:t> </a:t>
            </a:r>
            <a:r>
              <a:rPr sz="1059" dirty="0">
                <a:solidFill>
                  <a:srgbClr val="231F20"/>
                </a:solidFill>
                <a:latin typeface="Arial Narrow"/>
                <a:cs typeface="Arial Narrow"/>
              </a:rPr>
              <a:t>start</a:t>
            </a:r>
            <a:r>
              <a:rPr sz="1059" spc="-31" dirty="0">
                <a:solidFill>
                  <a:srgbClr val="231F20"/>
                </a:solidFill>
                <a:latin typeface="Arial Narrow"/>
                <a:cs typeface="Arial Narrow"/>
              </a:rPr>
              <a:t> </a:t>
            </a:r>
            <a:r>
              <a:rPr sz="1059" spc="-9" dirty="0">
                <a:solidFill>
                  <a:srgbClr val="231F20"/>
                </a:solidFill>
                <a:latin typeface="Arial Narrow"/>
                <a:cs typeface="Arial Narrow"/>
              </a:rPr>
              <a:t>changing </a:t>
            </a:r>
            <a:r>
              <a:rPr sz="1059" spc="-18" dirty="0">
                <a:solidFill>
                  <a:srgbClr val="231F20"/>
                </a:solidFill>
                <a:latin typeface="Arial Narrow"/>
                <a:cs typeface="Arial Narrow"/>
              </a:rPr>
              <a:t>your </a:t>
            </a:r>
            <a:r>
              <a:rPr sz="1059" dirty="0">
                <a:solidFill>
                  <a:srgbClr val="231F20"/>
                </a:solidFill>
                <a:latin typeface="Arial Narrow"/>
                <a:cs typeface="Arial Narrow"/>
              </a:rPr>
              <a:t>life</a:t>
            </a:r>
            <a:r>
              <a:rPr sz="1059" spc="-18" dirty="0">
                <a:solidFill>
                  <a:srgbClr val="231F20"/>
                </a:solidFill>
                <a:latin typeface="Arial Narrow"/>
                <a:cs typeface="Arial Narrow"/>
              </a:rPr>
              <a:t> </a:t>
            </a:r>
            <a:r>
              <a:rPr sz="1059" dirty="0">
                <a:solidFill>
                  <a:srgbClr val="231F20"/>
                </a:solidFill>
                <a:latin typeface="Arial Narrow"/>
                <a:cs typeface="Arial Narrow"/>
              </a:rPr>
              <a:t>and</a:t>
            </a:r>
            <a:r>
              <a:rPr sz="1059" spc="-13" dirty="0">
                <a:solidFill>
                  <a:srgbClr val="231F20"/>
                </a:solidFill>
                <a:latin typeface="Arial Narrow"/>
                <a:cs typeface="Arial Narrow"/>
              </a:rPr>
              <a:t> </a:t>
            </a:r>
            <a:r>
              <a:rPr sz="1059" spc="-18" dirty="0">
                <a:solidFill>
                  <a:srgbClr val="231F20"/>
                </a:solidFill>
                <a:latin typeface="Arial Narrow"/>
                <a:cs typeface="Arial Narrow"/>
              </a:rPr>
              <a:t>your </a:t>
            </a:r>
            <a:r>
              <a:rPr sz="1059" dirty="0">
                <a:solidFill>
                  <a:srgbClr val="231F20"/>
                </a:solidFill>
                <a:latin typeface="Arial Narrow"/>
                <a:cs typeface="Arial Narrow"/>
              </a:rPr>
              <a:t>family’s</a:t>
            </a:r>
            <a:r>
              <a:rPr sz="1059" spc="-13" dirty="0">
                <a:solidFill>
                  <a:srgbClr val="231F20"/>
                </a:solidFill>
                <a:latin typeface="Arial Narrow"/>
                <a:cs typeface="Arial Narrow"/>
              </a:rPr>
              <a:t> </a:t>
            </a:r>
            <a:r>
              <a:rPr sz="1059" dirty="0">
                <a:solidFill>
                  <a:srgbClr val="231F20"/>
                </a:solidFill>
                <a:latin typeface="Arial Narrow"/>
                <a:cs typeface="Arial Narrow"/>
              </a:rPr>
              <a:t>life</a:t>
            </a:r>
            <a:r>
              <a:rPr sz="1059" spc="-18" dirty="0">
                <a:solidFill>
                  <a:srgbClr val="231F20"/>
                </a:solidFill>
                <a:latin typeface="Arial Narrow"/>
                <a:cs typeface="Arial Narrow"/>
              </a:rPr>
              <a:t> </a:t>
            </a:r>
            <a:r>
              <a:rPr sz="1059" spc="-9" dirty="0">
                <a:solidFill>
                  <a:srgbClr val="231F20"/>
                </a:solidFill>
                <a:latin typeface="Arial Narrow"/>
                <a:cs typeface="Arial Narrow"/>
              </a:rPr>
              <a:t>today.</a:t>
            </a:r>
            <a:endParaRPr sz="1059">
              <a:latin typeface="Arial Narrow"/>
              <a:cs typeface="Arial Narrow"/>
            </a:endParaRPr>
          </a:p>
        </p:txBody>
      </p:sp>
      <p:grpSp>
        <p:nvGrpSpPr>
          <p:cNvPr id="3" name="object 3"/>
          <p:cNvGrpSpPr/>
          <p:nvPr/>
        </p:nvGrpSpPr>
        <p:grpSpPr>
          <a:xfrm>
            <a:off x="470647" y="336177"/>
            <a:ext cx="8202706" cy="793376"/>
            <a:chOff x="381000" y="381000"/>
            <a:chExt cx="9296400" cy="899160"/>
          </a:xfrm>
        </p:grpSpPr>
        <p:sp>
          <p:nvSpPr>
            <p:cNvPr id="4" name="object 4"/>
            <p:cNvSpPr/>
            <p:nvPr/>
          </p:nvSpPr>
          <p:spPr>
            <a:xfrm>
              <a:off x="381000" y="381000"/>
              <a:ext cx="9296400" cy="899160"/>
            </a:xfrm>
            <a:custGeom>
              <a:avLst/>
              <a:gdLst/>
              <a:ahLst/>
              <a:cxnLst/>
              <a:rect l="l" t="t" r="r" b="b"/>
              <a:pathLst>
                <a:path w="9296400" h="899160">
                  <a:moveTo>
                    <a:pt x="9144000" y="0"/>
                  </a:moveTo>
                  <a:lnTo>
                    <a:pt x="152400" y="0"/>
                  </a:lnTo>
                  <a:lnTo>
                    <a:pt x="104231" y="7769"/>
                  </a:lnTo>
                  <a:lnTo>
                    <a:pt x="62396" y="29405"/>
                  </a:lnTo>
                  <a:lnTo>
                    <a:pt x="29405" y="62396"/>
                  </a:lnTo>
                  <a:lnTo>
                    <a:pt x="7769" y="104231"/>
                  </a:lnTo>
                  <a:lnTo>
                    <a:pt x="0" y="152400"/>
                  </a:lnTo>
                  <a:lnTo>
                    <a:pt x="0" y="746760"/>
                  </a:lnTo>
                  <a:lnTo>
                    <a:pt x="7769" y="794928"/>
                  </a:lnTo>
                  <a:lnTo>
                    <a:pt x="29405" y="836763"/>
                  </a:lnTo>
                  <a:lnTo>
                    <a:pt x="62396" y="869754"/>
                  </a:lnTo>
                  <a:lnTo>
                    <a:pt x="104231" y="891390"/>
                  </a:lnTo>
                  <a:lnTo>
                    <a:pt x="152400" y="899160"/>
                  </a:lnTo>
                  <a:lnTo>
                    <a:pt x="9144000" y="899160"/>
                  </a:lnTo>
                  <a:lnTo>
                    <a:pt x="9192168" y="891390"/>
                  </a:lnTo>
                  <a:lnTo>
                    <a:pt x="9234003" y="869754"/>
                  </a:lnTo>
                  <a:lnTo>
                    <a:pt x="9266994" y="836763"/>
                  </a:lnTo>
                  <a:lnTo>
                    <a:pt x="9288630" y="794928"/>
                  </a:lnTo>
                  <a:lnTo>
                    <a:pt x="9296400" y="746760"/>
                  </a:lnTo>
                  <a:lnTo>
                    <a:pt x="9296400" y="152400"/>
                  </a:lnTo>
                  <a:lnTo>
                    <a:pt x="9288630" y="104231"/>
                  </a:lnTo>
                  <a:lnTo>
                    <a:pt x="9266994" y="62396"/>
                  </a:lnTo>
                  <a:lnTo>
                    <a:pt x="9234003" y="29405"/>
                  </a:lnTo>
                  <a:lnTo>
                    <a:pt x="9192168" y="7769"/>
                  </a:lnTo>
                  <a:lnTo>
                    <a:pt x="9144000" y="0"/>
                  </a:lnTo>
                  <a:close/>
                </a:path>
              </a:pathLst>
            </a:custGeom>
            <a:solidFill>
              <a:srgbClr val="92809B"/>
            </a:solidFill>
          </p:spPr>
          <p:txBody>
            <a:bodyPr wrap="square" lIns="0" tIns="0" rIns="0" bIns="0" rtlCol="0"/>
            <a:lstStyle/>
            <a:p>
              <a:endParaRPr sz="1588"/>
            </a:p>
          </p:txBody>
        </p:sp>
        <p:sp>
          <p:nvSpPr>
            <p:cNvPr id="5" name="object 5"/>
            <p:cNvSpPr/>
            <p:nvPr/>
          </p:nvSpPr>
          <p:spPr>
            <a:xfrm>
              <a:off x="533400" y="811832"/>
              <a:ext cx="8991600" cy="0"/>
            </a:xfrm>
            <a:custGeom>
              <a:avLst/>
              <a:gdLst/>
              <a:ahLst/>
              <a:cxnLst/>
              <a:rect l="l" t="t" r="r" b="b"/>
              <a:pathLst>
                <a:path w="8991600">
                  <a:moveTo>
                    <a:pt x="0" y="0"/>
                  </a:moveTo>
                  <a:lnTo>
                    <a:pt x="8991600" y="0"/>
                  </a:lnTo>
                </a:path>
              </a:pathLst>
            </a:custGeom>
            <a:ln w="6350">
              <a:solidFill>
                <a:srgbClr val="FFFFFF"/>
              </a:solidFill>
            </a:ln>
          </p:spPr>
          <p:txBody>
            <a:bodyPr wrap="square" lIns="0" tIns="0" rIns="0" bIns="0" rtlCol="0"/>
            <a:lstStyle/>
            <a:p>
              <a:endParaRPr sz="1588"/>
            </a:p>
          </p:txBody>
        </p:sp>
      </p:grpSp>
      <p:sp>
        <p:nvSpPr>
          <p:cNvPr id="6" name="object 6"/>
          <p:cNvSpPr txBox="1">
            <a:spLocks noGrp="1"/>
          </p:cNvSpPr>
          <p:nvPr>
            <p:ph type="title"/>
          </p:nvPr>
        </p:nvSpPr>
        <p:spPr>
          <a:xfrm>
            <a:off x="134471" y="0"/>
            <a:ext cx="0" cy="15783957"/>
          </a:xfrm>
          <a:prstGeom prst="rect">
            <a:avLst/>
          </a:prstGeom>
        </p:spPr>
        <p:txBody>
          <a:bodyPr vert="horz" wrap="square" lIns="0" tIns="237892" rIns="0" bIns="0" rtlCol="0">
            <a:spAutoFit/>
          </a:bodyPr>
          <a:lstStyle/>
          <a:p>
            <a:pPr marL="89652">
              <a:lnSpc>
                <a:spcPct val="100000"/>
              </a:lnSpc>
              <a:spcBef>
                <a:spcPts val="88"/>
              </a:spcBef>
            </a:pPr>
            <a:r>
              <a:rPr spc="-26" dirty="0"/>
              <a:t>Healthcare</a:t>
            </a:r>
            <a:r>
              <a:rPr spc="-84" dirty="0"/>
              <a:t> </a:t>
            </a:r>
            <a:r>
              <a:rPr spc="-57" dirty="0"/>
              <a:t>Pathways</a:t>
            </a:r>
            <a:r>
              <a:rPr spc="-79" dirty="0"/>
              <a:t> </a:t>
            </a:r>
            <a:r>
              <a:rPr spc="-18" dirty="0"/>
              <a:t>In</a:t>
            </a:r>
            <a:r>
              <a:rPr spc="-79" dirty="0"/>
              <a:t> </a:t>
            </a:r>
            <a:r>
              <a:rPr spc="-35" dirty="0"/>
              <a:t>Central</a:t>
            </a:r>
            <a:r>
              <a:rPr spc="-84" dirty="0"/>
              <a:t> </a:t>
            </a:r>
            <a:r>
              <a:rPr spc="-71" dirty="0"/>
              <a:t>New</a:t>
            </a:r>
            <a:r>
              <a:rPr spc="-79" dirty="0"/>
              <a:t> </a:t>
            </a:r>
            <a:r>
              <a:rPr spc="-9" dirty="0"/>
              <a:t>York:</a:t>
            </a:r>
          </a:p>
          <a:p>
            <a:pPr marL="89652">
              <a:lnSpc>
                <a:spcPct val="100000"/>
              </a:lnSpc>
              <a:spcBef>
                <a:spcPts val="53"/>
              </a:spcBef>
              <a:tabLst>
                <a:tab pos="8023840" algn="l"/>
              </a:tabLst>
            </a:pPr>
            <a:r>
              <a:rPr b="1" u="sng" spc="-221" dirty="0">
                <a:uFill>
                  <a:solidFill>
                    <a:srgbClr val="FFFFFF"/>
                  </a:solidFill>
                </a:uFill>
                <a:latin typeface="Century Gothic"/>
                <a:cs typeface="Century Gothic"/>
              </a:rPr>
              <a:t>Health</a:t>
            </a:r>
            <a:r>
              <a:rPr b="1" u="sng" spc="-172" dirty="0">
                <a:uFill>
                  <a:solidFill>
                    <a:srgbClr val="FFFFFF"/>
                  </a:solidFill>
                </a:uFill>
                <a:latin typeface="Century Gothic"/>
                <a:cs typeface="Century Gothic"/>
              </a:rPr>
              <a:t> </a:t>
            </a:r>
            <a:r>
              <a:rPr b="1" u="sng" spc="-269" dirty="0">
                <a:uFill>
                  <a:solidFill>
                    <a:srgbClr val="FFFFFF"/>
                  </a:solidFill>
                </a:uFill>
                <a:latin typeface="Century Gothic"/>
                <a:cs typeface="Century Gothic"/>
              </a:rPr>
              <a:t>Technician</a:t>
            </a:r>
            <a:r>
              <a:rPr b="1" u="sng" dirty="0">
                <a:uFill>
                  <a:solidFill>
                    <a:srgbClr val="FFFFFF"/>
                  </a:solidFill>
                </a:uFill>
                <a:latin typeface="Century Gothic"/>
                <a:cs typeface="Century Gothic"/>
              </a:rPr>
              <a:t>	</a:t>
            </a:r>
          </a:p>
        </p:txBody>
      </p:sp>
      <p:pic>
        <p:nvPicPr>
          <p:cNvPr id="7" name="object 7"/>
          <p:cNvPicPr/>
          <p:nvPr/>
        </p:nvPicPr>
        <p:blipFill>
          <a:blip r:embed="rId3" cstate="print"/>
          <a:stretch>
            <a:fillRect/>
          </a:stretch>
        </p:blipFill>
        <p:spPr>
          <a:xfrm>
            <a:off x="3258237" y="1289180"/>
            <a:ext cx="2626408" cy="1662449"/>
          </a:xfrm>
          <a:prstGeom prst="rect">
            <a:avLst/>
          </a:prstGeom>
        </p:spPr>
      </p:pic>
      <p:pic>
        <p:nvPicPr>
          <p:cNvPr id="8" name="object 8"/>
          <p:cNvPicPr/>
          <p:nvPr/>
        </p:nvPicPr>
        <p:blipFill>
          <a:blip r:embed="rId4" cstate="print"/>
          <a:stretch>
            <a:fillRect/>
          </a:stretch>
        </p:blipFill>
        <p:spPr>
          <a:xfrm>
            <a:off x="470647" y="4455459"/>
            <a:ext cx="2626412" cy="1662448"/>
          </a:xfrm>
          <a:prstGeom prst="rect">
            <a:avLst/>
          </a:prstGeom>
        </p:spPr>
      </p:pic>
      <p:pic>
        <p:nvPicPr>
          <p:cNvPr id="9" name="object 9"/>
          <p:cNvPicPr/>
          <p:nvPr/>
        </p:nvPicPr>
        <p:blipFill>
          <a:blip r:embed="rId5" cstate="print"/>
          <a:stretch>
            <a:fillRect/>
          </a:stretch>
        </p:blipFill>
        <p:spPr>
          <a:xfrm>
            <a:off x="3254188" y="3074894"/>
            <a:ext cx="1247999" cy="1247999"/>
          </a:xfrm>
          <a:prstGeom prst="rect">
            <a:avLst/>
          </a:prstGeom>
        </p:spPr>
      </p:pic>
      <p:pic>
        <p:nvPicPr>
          <p:cNvPr id="10" name="object 10"/>
          <p:cNvPicPr/>
          <p:nvPr/>
        </p:nvPicPr>
        <p:blipFill>
          <a:blip r:embed="rId6" cstate="print"/>
          <a:stretch>
            <a:fillRect/>
          </a:stretch>
        </p:blipFill>
        <p:spPr>
          <a:xfrm>
            <a:off x="4636647" y="3074894"/>
            <a:ext cx="1247999" cy="1247999"/>
          </a:xfrm>
          <a:prstGeom prst="rect">
            <a:avLst/>
          </a:prstGeom>
        </p:spPr>
      </p:pic>
      <p:sp>
        <p:nvSpPr>
          <p:cNvPr id="11" name="object 11"/>
          <p:cNvSpPr txBox="1"/>
          <p:nvPr/>
        </p:nvSpPr>
        <p:spPr>
          <a:xfrm>
            <a:off x="3247031" y="4265508"/>
            <a:ext cx="2649071" cy="2109620"/>
          </a:xfrm>
          <a:prstGeom prst="rect">
            <a:avLst/>
          </a:prstGeom>
        </p:spPr>
        <p:txBody>
          <a:bodyPr vert="horz" wrap="square" lIns="0" tIns="101413" rIns="0" bIns="0" rtlCol="0">
            <a:spAutoFit/>
          </a:bodyPr>
          <a:lstStyle/>
          <a:p>
            <a:pPr marL="11206">
              <a:spcBef>
                <a:spcPts val="799"/>
              </a:spcBef>
              <a:tabLst>
                <a:tab pos="2637445" algn="l"/>
              </a:tabLst>
            </a:pPr>
            <a:r>
              <a:rPr sz="1235" b="1" u="sng" spc="-132" dirty="0">
                <a:solidFill>
                  <a:srgbClr val="231F20"/>
                </a:solidFill>
                <a:uFill>
                  <a:solidFill>
                    <a:srgbClr val="231F20"/>
                  </a:solidFill>
                </a:uFill>
                <a:latin typeface="Century Gothic"/>
                <a:cs typeface="Century Gothic"/>
              </a:rPr>
              <a:t>Health</a:t>
            </a:r>
            <a:r>
              <a:rPr sz="1235" b="1" u="sng" spc="-75" dirty="0">
                <a:solidFill>
                  <a:srgbClr val="231F20"/>
                </a:solidFill>
                <a:uFill>
                  <a:solidFill>
                    <a:srgbClr val="231F20"/>
                  </a:solidFill>
                </a:uFill>
                <a:latin typeface="Century Gothic"/>
                <a:cs typeface="Century Gothic"/>
              </a:rPr>
              <a:t> </a:t>
            </a:r>
            <a:r>
              <a:rPr sz="1235" b="1" u="sng" spc="-159" dirty="0">
                <a:solidFill>
                  <a:srgbClr val="231F20"/>
                </a:solidFill>
                <a:uFill>
                  <a:solidFill>
                    <a:srgbClr val="231F20"/>
                  </a:solidFill>
                </a:uFill>
                <a:latin typeface="Century Gothic"/>
                <a:cs typeface="Century Gothic"/>
              </a:rPr>
              <a:t>Technician</a:t>
            </a:r>
            <a:r>
              <a:rPr sz="1235" b="1" u="sng" spc="-71" dirty="0">
                <a:solidFill>
                  <a:srgbClr val="231F20"/>
                </a:solidFill>
                <a:uFill>
                  <a:solidFill>
                    <a:srgbClr val="231F20"/>
                  </a:solidFill>
                </a:uFill>
                <a:latin typeface="Century Gothic"/>
                <a:cs typeface="Century Gothic"/>
              </a:rPr>
              <a:t> </a:t>
            </a:r>
            <a:r>
              <a:rPr sz="1235" b="1" u="sng" spc="-176" dirty="0">
                <a:solidFill>
                  <a:srgbClr val="231F20"/>
                </a:solidFill>
                <a:uFill>
                  <a:solidFill>
                    <a:srgbClr val="231F20"/>
                  </a:solidFill>
                </a:uFill>
                <a:latin typeface="Century Gothic"/>
                <a:cs typeface="Century Gothic"/>
              </a:rPr>
              <a:t>Career</a:t>
            </a:r>
            <a:r>
              <a:rPr sz="1235" b="1" u="sng" spc="-71" dirty="0">
                <a:solidFill>
                  <a:srgbClr val="231F20"/>
                </a:solidFill>
                <a:uFill>
                  <a:solidFill>
                    <a:srgbClr val="231F20"/>
                  </a:solidFill>
                </a:uFill>
                <a:latin typeface="Century Gothic"/>
                <a:cs typeface="Century Gothic"/>
              </a:rPr>
              <a:t> </a:t>
            </a:r>
            <a:r>
              <a:rPr sz="1235" b="1" u="sng" spc="-18" dirty="0">
                <a:solidFill>
                  <a:srgbClr val="231F20"/>
                </a:solidFill>
                <a:uFill>
                  <a:solidFill>
                    <a:srgbClr val="231F20"/>
                  </a:solidFill>
                </a:uFill>
                <a:latin typeface="Century Gothic"/>
                <a:cs typeface="Century Gothic"/>
              </a:rPr>
              <a:t>Paths</a:t>
            </a:r>
            <a:r>
              <a:rPr sz="1235" b="1" u="sng" dirty="0">
                <a:solidFill>
                  <a:srgbClr val="231F20"/>
                </a:solidFill>
                <a:uFill>
                  <a:solidFill>
                    <a:srgbClr val="231F20"/>
                  </a:solidFill>
                </a:uFill>
                <a:latin typeface="Century Gothic"/>
                <a:cs typeface="Century Gothic"/>
              </a:rPr>
              <a:t>	</a:t>
            </a:r>
            <a:endParaRPr sz="1235">
              <a:latin typeface="Century Gothic"/>
              <a:cs typeface="Century Gothic"/>
            </a:endParaRPr>
          </a:p>
          <a:p>
            <a:pPr marL="11206" marR="57713">
              <a:lnSpc>
                <a:spcPct val="101899"/>
              </a:lnSpc>
              <a:spcBef>
                <a:spcPts val="441"/>
              </a:spcBef>
            </a:pPr>
            <a:r>
              <a:rPr sz="794" spc="-9" dirty="0">
                <a:solidFill>
                  <a:srgbClr val="231F20"/>
                </a:solidFill>
                <a:latin typeface="Arial Narrow"/>
                <a:cs typeface="Arial Narrow"/>
              </a:rPr>
              <a:t>Healthcare </a:t>
            </a:r>
            <a:r>
              <a:rPr sz="794" dirty="0">
                <a:solidFill>
                  <a:srgbClr val="231F20"/>
                </a:solidFill>
                <a:latin typeface="Arial Narrow"/>
                <a:cs typeface="Arial Narrow"/>
              </a:rPr>
              <a:t>technician</a:t>
            </a:r>
            <a:r>
              <a:rPr sz="794" spc="-4" dirty="0">
                <a:solidFill>
                  <a:srgbClr val="231F20"/>
                </a:solidFill>
                <a:latin typeface="Arial Narrow"/>
                <a:cs typeface="Arial Narrow"/>
              </a:rPr>
              <a:t> </a:t>
            </a:r>
            <a:r>
              <a:rPr sz="794" spc="-18" dirty="0">
                <a:solidFill>
                  <a:srgbClr val="231F20"/>
                </a:solidFill>
                <a:latin typeface="Arial Narrow"/>
                <a:cs typeface="Arial Narrow"/>
              </a:rPr>
              <a:t>careers</a:t>
            </a:r>
            <a:r>
              <a:rPr sz="794" spc="-4" dirty="0">
                <a:solidFill>
                  <a:srgbClr val="231F20"/>
                </a:solidFill>
                <a:latin typeface="Arial Narrow"/>
                <a:cs typeface="Arial Narrow"/>
              </a:rPr>
              <a:t> </a:t>
            </a:r>
            <a:r>
              <a:rPr sz="794" spc="-18" dirty="0">
                <a:solidFill>
                  <a:srgbClr val="231F20"/>
                </a:solidFill>
                <a:latin typeface="Arial Narrow"/>
                <a:cs typeface="Arial Narrow"/>
              </a:rPr>
              <a:t>range</a:t>
            </a:r>
            <a:r>
              <a:rPr sz="794" spc="-9" dirty="0">
                <a:solidFill>
                  <a:srgbClr val="231F20"/>
                </a:solidFill>
                <a:latin typeface="Arial Narrow"/>
                <a:cs typeface="Arial Narrow"/>
              </a:rPr>
              <a:t> </a:t>
            </a:r>
            <a:r>
              <a:rPr sz="794" dirty="0">
                <a:solidFill>
                  <a:srgbClr val="231F20"/>
                </a:solidFill>
                <a:latin typeface="Arial Narrow"/>
                <a:cs typeface="Arial Narrow"/>
              </a:rPr>
              <a:t>from</a:t>
            </a:r>
            <a:r>
              <a:rPr sz="794" spc="-4" dirty="0">
                <a:solidFill>
                  <a:srgbClr val="231F20"/>
                </a:solidFill>
                <a:latin typeface="Arial Narrow"/>
                <a:cs typeface="Arial Narrow"/>
              </a:rPr>
              <a:t> </a:t>
            </a:r>
            <a:r>
              <a:rPr sz="794" dirty="0">
                <a:solidFill>
                  <a:srgbClr val="231F20"/>
                </a:solidFill>
                <a:latin typeface="Arial Narrow"/>
                <a:cs typeface="Arial Narrow"/>
              </a:rPr>
              <a:t>taking</a:t>
            </a:r>
            <a:r>
              <a:rPr sz="794" spc="-4" dirty="0">
                <a:solidFill>
                  <a:srgbClr val="231F20"/>
                </a:solidFill>
                <a:latin typeface="Arial Narrow"/>
                <a:cs typeface="Arial Narrow"/>
              </a:rPr>
              <a:t> </a:t>
            </a:r>
            <a:r>
              <a:rPr sz="794" spc="-9" dirty="0">
                <a:solidFill>
                  <a:srgbClr val="231F20"/>
                </a:solidFill>
                <a:latin typeface="Arial Narrow"/>
                <a:cs typeface="Arial Narrow"/>
              </a:rPr>
              <a:t>care</a:t>
            </a:r>
            <a:r>
              <a:rPr sz="794" spc="-4" dirty="0">
                <a:solidFill>
                  <a:srgbClr val="231F20"/>
                </a:solidFill>
                <a:latin typeface="Arial Narrow"/>
                <a:cs typeface="Arial Narrow"/>
              </a:rPr>
              <a:t> </a:t>
            </a:r>
            <a:r>
              <a:rPr sz="794" dirty="0">
                <a:solidFill>
                  <a:srgbClr val="231F20"/>
                </a:solidFill>
                <a:latin typeface="Arial Narrow"/>
                <a:cs typeface="Arial Narrow"/>
              </a:rPr>
              <a:t>of</a:t>
            </a:r>
            <a:r>
              <a:rPr sz="794" spc="-9" dirty="0">
                <a:solidFill>
                  <a:srgbClr val="231F20"/>
                </a:solidFill>
                <a:latin typeface="Arial Narrow"/>
                <a:cs typeface="Arial Narrow"/>
              </a:rPr>
              <a:t> </a:t>
            </a:r>
            <a:r>
              <a:rPr sz="794" dirty="0">
                <a:solidFill>
                  <a:srgbClr val="231F20"/>
                </a:solidFill>
                <a:latin typeface="Arial Narrow"/>
                <a:cs typeface="Arial Narrow"/>
              </a:rPr>
              <a:t>patients,</a:t>
            </a:r>
            <a:r>
              <a:rPr sz="794" spc="-4" dirty="0">
                <a:solidFill>
                  <a:srgbClr val="231F20"/>
                </a:solidFill>
                <a:latin typeface="Arial Narrow"/>
                <a:cs typeface="Arial Narrow"/>
              </a:rPr>
              <a:t> </a:t>
            </a:r>
            <a:r>
              <a:rPr sz="794" spc="-22" dirty="0">
                <a:solidFill>
                  <a:srgbClr val="231F20"/>
                </a:solidFill>
                <a:latin typeface="Arial Narrow"/>
                <a:cs typeface="Arial Narrow"/>
              </a:rPr>
              <a:t>to</a:t>
            </a:r>
            <a:r>
              <a:rPr sz="794" spc="441" dirty="0">
                <a:solidFill>
                  <a:srgbClr val="231F20"/>
                </a:solidFill>
                <a:latin typeface="Arial Narrow"/>
                <a:cs typeface="Arial Narrow"/>
              </a:rPr>
              <a:t> </a:t>
            </a:r>
            <a:r>
              <a:rPr sz="794" dirty="0">
                <a:solidFill>
                  <a:srgbClr val="231F20"/>
                </a:solidFill>
                <a:latin typeface="Arial Narrow"/>
                <a:cs typeface="Arial Narrow"/>
              </a:rPr>
              <a:t>maintaining</a:t>
            </a:r>
            <a:r>
              <a:rPr sz="794" spc="-13" dirty="0">
                <a:solidFill>
                  <a:srgbClr val="231F20"/>
                </a:solidFill>
                <a:latin typeface="Arial Narrow"/>
                <a:cs typeface="Arial Narrow"/>
              </a:rPr>
              <a:t> </a:t>
            </a:r>
            <a:r>
              <a:rPr sz="794" dirty="0">
                <a:solidFill>
                  <a:srgbClr val="231F20"/>
                </a:solidFill>
                <a:latin typeface="Arial Narrow"/>
                <a:cs typeface="Arial Narrow"/>
              </a:rPr>
              <a:t>medical</a:t>
            </a:r>
            <a:r>
              <a:rPr sz="794" spc="-13" dirty="0">
                <a:solidFill>
                  <a:srgbClr val="231F20"/>
                </a:solidFill>
                <a:latin typeface="Arial Narrow"/>
                <a:cs typeface="Arial Narrow"/>
              </a:rPr>
              <a:t> </a:t>
            </a:r>
            <a:r>
              <a:rPr sz="794" spc="-9" dirty="0">
                <a:solidFill>
                  <a:srgbClr val="231F20"/>
                </a:solidFill>
                <a:latin typeface="Arial Narrow"/>
                <a:cs typeface="Arial Narrow"/>
              </a:rPr>
              <a:t>records, leading</a:t>
            </a:r>
            <a:r>
              <a:rPr sz="794" spc="-13" dirty="0">
                <a:solidFill>
                  <a:srgbClr val="231F20"/>
                </a:solidFill>
                <a:latin typeface="Arial Narrow"/>
                <a:cs typeface="Arial Narrow"/>
              </a:rPr>
              <a:t> </a:t>
            </a:r>
            <a:r>
              <a:rPr sz="794" dirty="0">
                <a:solidFill>
                  <a:srgbClr val="231F20"/>
                </a:solidFill>
                <a:latin typeface="Arial Narrow"/>
                <a:cs typeface="Arial Narrow"/>
              </a:rPr>
              <a:t>healthcare</a:t>
            </a:r>
            <a:r>
              <a:rPr sz="794" spc="-9" dirty="0">
                <a:solidFill>
                  <a:srgbClr val="231F20"/>
                </a:solidFill>
                <a:latin typeface="Arial Narrow"/>
                <a:cs typeface="Arial Narrow"/>
              </a:rPr>
              <a:t> </a:t>
            </a:r>
            <a:r>
              <a:rPr sz="794" dirty="0">
                <a:solidFill>
                  <a:srgbClr val="231F20"/>
                </a:solidFill>
                <a:latin typeface="Arial Narrow"/>
                <a:cs typeface="Arial Narrow"/>
              </a:rPr>
              <a:t>teams</a:t>
            </a:r>
            <a:r>
              <a:rPr sz="794" spc="-13" dirty="0">
                <a:solidFill>
                  <a:srgbClr val="231F20"/>
                </a:solidFill>
                <a:latin typeface="Arial Narrow"/>
                <a:cs typeface="Arial Narrow"/>
              </a:rPr>
              <a:t> </a:t>
            </a:r>
            <a:r>
              <a:rPr sz="794" dirty="0">
                <a:solidFill>
                  <a:srgbClr val="231F20"/>
                </a:solidFill>
                <a:latin typeface="Arial Narrow"/>
                <a:cs typeface="Arial Narrow"/>
              </a:rPr>
              <a:t>and</a:t>
            </a:r>
            <a:r>
              <a:rPr sz="794" spc="-9" dirty="0">
                <a:solidFill>
                  <a:srgbClr val="231F20"/>
                </a:solidFill>
                <a:latin typeface="Arial Narrow"/>
                <a:cs typeface="Arial Narrow"/>
              </a:rPr>
              <a:t> </a:t>
            </a:r>
            <a:r>
              <a:rPr sz="794" spc="-18" dirty="0">
                <a:solidFill>
                  <a:srgbClr val="231F20"/>
                </a:solidFill>
                <a:latin typeface="Arial Narrow"/>
                <a:cs typeface="Arial Narrow"/>
              </a:rPr>
              <a:t>more!</a:t>
            </a:r>
            <a:r>
              <a:rPr sz="794" spc="441" dirty="0">
                <a:solidFill>
                  <a:srgbClr val="231F20"/>
                </a:solidFill>
                <a:latin typeface="Arial Narrow"/>
                <a:cs typeface="Arial Narrow"/>
              </a:rPr>
              <a:t> </a:t>
            </a:r>
            <a:r>
              <a:rPr sz="794" spc="-18" dirty="0">
                <a:solidFill>
                  <a:srgbClr val="231F20"/>
                </a:solidFill>
                <a:latin typeface="Arial Narrow"/>
                <a:cs typeface="Arial Narrow"/>
              </a:rPr>
              <a:t>Whether</a:t>
            </a:r>
            <a:r>
              <a:rPr sz="794" spc="-9" dirty="0">
                <a:solidFill>
                  <a:srgbClr val="231F20"/>
                </a:solidFill>
                <a:latin typeface="Arial Narrow"/>
                <a:cs typeface="Arial Narrow"/>
              </a:rPr>
              <a:t> </a:t>
            </a:r>
            <a:r>
              <a:rPr sz="794" spc="-18" dirty="0">
                <a:solidFill>
                  <a:srgbClr val="231F20"/>
                </a:solidFill>
                <a:latin typeface="Arial Narrow"/>
                <a:cs typeface="Arial Narrow"/>
              </a:rPr>
              <a:t>you</a:t>
            </a:r>
            <a:r>
              <a:rPr sz="794" spc="-9" dirty="0">
                <a:solidFill>
                  <a:srgbClr val="231F20"/>
                </a:solidFill>
                <a:latin typeface="Arial Narrow"/>
                <a:cs typeface="Arial Narrow"/>
              </a:rPr>
              <a:t> </a:t>
            </a:r>
            <a:r>
              <a:rPr sz="794" dirty="0">
                <a:solidFill>
                  <a:srgbClr val="231F20"/>
                </a:solidFill>
                <a:latin typeface="Arial Narrow"/>
                <a:cs typeface="Arial Narrow"/>
              </a:rPr>
              <a:t>like</a:t>
            </a:r>
            <a:r>
              <a:rPr sz="794" spc="-9" dirty="0">
                <a:solidFill>
                  <a:srgbClr val="231F20"/>
                </a:solidFill>
                <a:latin typeface="Arial Narrow"/>
                <a:cs typeface="Arial Narrow"/>
              </a:rPr>
              <a:t> </a:t>
            </a:r>
            <a:r>
              <a:rPr sz="794" dirty="0">
                <a:solidFill>
                  <a:srgbClr val="231F20"/>
                </a:solidFill>
                <a:latin typeface="Arial Narrow"/>
                <a:cs typeface="Arial Narrow"/>
              </a:rPr>
              <a:t>to</a:t>
            </a:r>
            <a:r>
              <a:rPr sz="794" spc="-9" dirty="0">
                <a:solidFill>
                  <a:srgbClr val="231F20"/>
                </a:solidFill>
                <a:latin typeface="Arial Narrow"/>
                <a:cs typeface="Arial Narrow"/>
              </a:rPr>
              <a:t> </a:t>
            </a:r>
            <a:r>
              <a:rPr sz="794" dirty="0">
                <a:solidFill>
                  <a:srgbClr val="231F20"/>
                </a:solidFill>
                <a:latin typeface="Arial Narrow"/>
                <a:cs typeface="Arial Narrow"/>
              </a:rPr>
              <a:t>help</a:t>
            </a:r>
            <a:r>
              <a:rPr sz="794" spc="-4" dirty="0">
                <a:solidFill>
                  <a:srgbClr val="231F20"/>
                </a:solidFill>
                <a:latin typeface="Arial Narrow"/>
                <a:cs typeface="Arial Narrow"/>
              </a:rPr>
              <a:t> </a:t>
            </a:r>
            <a:r>
              <a:rPr sz="794" dirty="0">
                <a:solidFill>
                  <a:srgbClr val="231F20"/>
                </a:solidFill>
                <a:latin typeface="Arial Narrow"/>
                <a:cs typeface="Arial Narrow"/>
              </a:rPr>
              <a:t>people,</a:t>
            </a:r>
            <a:r>
              <a:rPr sz="794" spc="-9" dirty="0">
                <a:solidFill>
                  <a:srgbClr val="231F20"/>
                </a:solidFill>
                <a:latin typeface="Arial Narrow"/>
                <a:cs typeface="Arial Narrow"/>
              </a:rPr>
              <a:t> </a:t>
            </a:r>
            <a:r>
              <a:rPr sz="794" spc="-18" dirty="0">
                <a:solidFill>
                  <a:srgbClr val="231F20"/>
                </a:solidFill>
                <a:latin typeface="Arial Narrow"/>
                <a:cs typeface="Arial Narrow"/>
              </a:rPr>
              <a:t>are</a:t>
            </a:r>
            <a:r>
              <a:rPr sz="794" spc="-9" dirty="0">
                <a:solidFill>
                  <a:srgbClr val="231F20"/>
                </a:solidFill>
                <a:latin typeface="Arial Narrow"/>
                <a:cs typeface="Arial Narrow"/>
              </a:rPr>
              <a:t> </a:t>
            </a:r>
            <a:r>
              <a:rPr sz="794" dirty="0">
                <a:solidFill>
                  <a:srgbClr val="231F20"/>
                </a:solidFill>
                <a:latin typeface="Arial Narrow"/>
                <a:cs typeface="Arial Narrow"/>
              </a:rPr>
              <a:t>detail-oriented,</a:t>
            </a:r>
            <a:r>
              <a:rPr sz="794" spc="-9" dirty="0">
                <a:solidFill>
                  <a:srgbClr val="231F20"/>
                </a:solidFill>
                <a:latin typeface="Arial Narrow"/>
                <a:cs typeface="Arial Narrow"/>
              </a:rPr>
              <a:t> or</a:t>
            </a:r>
            <a:r>
              <a:rPr sz="794" spc="-4" dirty="0">
                <a:solidFill>
                  <a:srgbClr val="231F20"/>
                </a:solidFill>
                <a:latin typeface="Arial Narrow"/>
                <a:cs typeface="Arial Narrow"/>
              </a:rPr>
              <a:t> </a:t>
            </a:r>
            <a:r>
              <a:rPr sz="794" spc="-9" dirty="0">
                <a:solidFill>
                  <a:srgbClr val="231F20"/>
                </a:solidFill>
                <a:latin typeface="Arial Narrow"/>
                <a:cs typeface="Arial Narrow"/>
              </a:rPr>
              <a:t>want </a:t>
            </a:r>
            <a:r>
              <a:rPr sz="794" dirty="0">
                <a:solidFill>
                  <a:srgbClr val="231F20"/>
                </a:solidFill>
                <a:latin typeface="Arial Narrow"/>
                <a:cs typeface="Arial Narrow"/>
              </a:rPr>
              <a:t>to</a:t>
            </a:r>
            <a:r>
              <a:rPr sz="794" spc="-9" dirty="0">
                <a:solidFill>
                  <a:srgbClr val="231F20"/>
                </a:solidFill>
                <a:latin typeface="Arial Narrow"/>
                <a:cs typeface="Arial Narrow"/>
              </a:rPr>
              <a:t> manage</a:t>
            </a:r>
            <a:r>
              <a:rPr sz="794" spc="441" dirty="0">
                <a:solidFill>
                  <a:srgbClr val="231F20"/>
                </a:solidFill>
                <a:latin typeface="Arial Narrow"/>
                <a:cs typeface="Arial Narrow"/>
              </a:rPr>
              <a:t> </a:t>
            </a:r>
            <a:r>
              <a:rPr sz="794" dirty="0">
                <a:solidFill>
                  <a:srgbClr val="231F20"/>
                </a:solidFill>
                <a:latin typeface="Arial Narrow"/>
                <a:cs typeface="Arial Narrow"/>
              </a:rPr>
              <a:t>healthcare</a:t>
            </a:r>
            <a:r>
              <a:rPr sz="794" spc="-22" dirty="0">
                <a:solidFill>
                  <a:srgbClr val="231F20"/>
                </a:solidFill>
                <a:latin typeface="Arial Narrow"/>
                <a:cs typeface="Arial Narrow"/>
              </a:rPr>
              <a:t> </a:t>
            </a:r>
            <a:r>
              <a:rPr sz="794" spc="-9" dirty="0">
                <a:solidFill>
                  <a:srgbClr val="231F20"/>
                </a:solidFill>
                <a:latin typeface="Arial Narrow"/>
                <a:cs typeface="Arial Narrow"/>
              </a:rPr>
              <a:t>services,</a:t>
            </a:r>
            <a:r>
              <a:rPr sz="794" spc="-18" dirty="0">
                <a:solidFill>
                  <a:srgbClr val="231F20"/>
                </a:solidFill>
                <a:latin typeface="Arial Narrow"/>
                <a:cs typeface="Arial Narrow"/>
              </a:rPr>
              <a:t> </a:t>
            </a:r>
            <a:r>
              <a:rPr sz="794" spc="-9" dirty="0">
                <a:solidFill>
                  <a:srgbClr val="231F20"/>
                </a:solidFill>
                <a:latin typeface="Arial Narrow"/>
                <a:cs typeface="Arial Narrow"/>
              </a:rPr>
              <a:t>there’s</a:t>
            </a:r>
            <a:r>
              <a:rPr sz="794" spc="-18" dirty="0">
                <a:solidFill>
                  <a:srgbClr val="231F20"/>
                </a:solidFill>
                <a:latin typeface="Arial Narrow"/>
                <a:cs typeface="Arial Narrow"/>
              </a:rPr>
              <a:t> </a:t>
            </a:r>
            <a:r>
              <a:rPr sz="794" dirty="0">
                <a:solidFill>
                  <a:srgbClr val="231F20"/>
                </a:solidFill>
                <a:latin typeface="Arial Narrow"/>
                <a:cs typeface="Arial Narrow"/>
              </a:rPr>
              <a:t>a</a:t>
            </a:r>
            <a:r>
              <a:rPr sz="794" spc="-18" dirty="0">
                <a:solidFill>
                  <a:srgbClr val="231F20"/>
                </a:solidFill>
                <a:latin typeface="Arial Narrow"/>
                <a:cs typeface="Arial Narrow"/>
              </a:rPr>
              <a:t> career</a:t>
            </a:r>
            <a:r>
              <a:rPr sz="794" spc="-22" dirty="0">
                <a:solidFill>
                  <a:srgbClr val="231F20"/>
                </a:solidFill>
                <a:latin typeface="Arial Narrow"/>
                <a:cs typeface="Arial Narrow"/>
              </a:rPr>
              <a:t> </a:t>
            </a:r>
            <a:r>
              <a:rPr sz="794" dirty="0">
                <a:solidFill>
                  <a:srgbClr val="231F20"/>
                </a:solidFill>
                <a:latin typeface="Arial Narrow"/>
                <a:cs typeface="Arial Narrow"/>
              </a:rPr>
              <a:t>for</a:t>
            </a:r>
            <a:r>
              <a:rPr sz="794" spc="-18" dirty="0">
                <a:solidFill>
                  <a:srgbClr val="231F20"/>
                </a:solidFill>
                <a:latin typeface="Arial Narrow"/>
                <a:cs typeface="Arial Narrow"/>
              </a:rPr>
              <a:t> you.</a:t>
            </a:r>
            <a:endParaRPr sz="794">
              <a:latin typeface="Arial Narrow"/>
              <a:cs typeface="Arial Narrow"/>
            </a:endParaRPr>
          </a:p>
          <a:p>
            <a:pPr marL="11206" marR="29137">
              <a:lnSpc>
                <a:spcPct val="101899"/>
              </a:lnSpc>
              <a:spcBef>
                <a:spcPts val="441"/>
              </a:spcBef>
            </a:pPr>
            <a:r>
              <a:rPr sz="794" b="1" spc="-137" dirty="0">
                <a:solidFill>
                  <a:srgbClr val="231F20"/>
                </a:solidFill>
                <a:latin typeface="Century Gothic"/>
                <a:cs typeface="Century Gothic"/>
              </a:rPr>
              <a:t>Page</a:t>
            </a:r>
            <a:r>
              <a:rPr sz="794" b="1" spc="-57" dirty="0">
                <a:solidFill>
                  <a:srgbClr val="231F20"/>
                </a:solidFill>
                <a:latin typeface="Century Gothic"/>
                <a:cs typeface="Century Gothic"/>
              </a:rPr>
              <a:t> </a:t>
            </a:r>
            <a:r>
              <a:rPr sz="794" b="1" spc="-40" dirty="0">
                <a:solidFill>
                  <a:srgbClr val="231F20"/>
                </a:solidFill>
                <a:latin typeface="Century Gothic"/>
                <a:cs typeface="Century Gothic"/>
              </a:rPr>
              <a:t>2</a:t>
            </a:r>
            <a:r>
              <a:rPr sz="794" b="1" spc="-57" dirty="0">
                <a:solidFill>
                  <a:srgbClr val="231F20"/>
                </a:solidFill>
                <a:latin typeface="Century Gothic"/>
                <a:cs typeface="Century Gothic"/>
              </a:rPr>
              <a:t> </a:t>
            </a:r>
            <a:r>
              <a:rPr sz="794" dirty="0">
                <a:solidFill>
                  <a:srgbClr val="231F20"/>
                </a:solidFill>
                <a:latin typeface="Arial Narrow"/>
                <a:cs typeface="Arial Narrow"/>
              </a:rPr>
              <a:t>is</a:t>
            </a:r>
            <a:r>
              <a:rPr sz="794" spc="-18" dirty="0">
                <a:solidFill>
                  <a:srgbClr val="231F20"/>
                </a:solidFill>
                <a:latin typeface="Arial Narrow"/>
                <a:cs typeface="Arial Narrow"/>
              </a:rPr>
              <a:t> </a:t>
            </a:r>
            <a:r>
              <a:rPr sz="794" dirty="0">
                <a:solidFill>
                  <a:srgbClr val="231F20"/>
                </a:solidFill>
                <a:latin typeface="Arial Narrow"/>
                <a:cs typeface="Arial Narrow"/>
              </a:rPr>
              <a:t>a</a:t>
            </a:r>
            <a:r>
              <a:rPr sz="794" spc="-18" dirty="0">
                <a:solidFill>
                  <a:srgbClr val="231F20"/>
                </a:solidFill>
                <a:latin typeface="Arial Narrow"/>
                <a:cs typeface="Arial Narrow"/>
              </a:rPr>
              <a:t> career </a:t>
            </a:r>
            <a:r>
              <a:rPr sz="794" dirty="0">
                <a:solidFill>
                  <a:srgbClr val="231F20"/>
                </a:solidFill>
                <a:latin typeface="Arial Narrow"/>
                <a:cs typeface="Arial Narrow"/>
              </a:rPr>
              <a:t>map</a:t>
            </a:r>
            <a:r>
              <a:rPr sz="794" spc="-13" dirty="0">
                <a:solidFill>
                  <a:srgbClr val="231F20"/>
                </a:solidFill>
                <a:latin typeface="Arial Narrow"/>
                <a:cs typeface="Arial Narrow"/>
              </a:rPr>
              <a:t> </a:t>
            </a:r>
            <a:r>
              <a:rPr sz="794" dirty="0">
                <a:solidFill>
                  <a:srgbClr val="231F20"/>
                </a:solidFill>
                <a:latin typeface="Arial Narrow"/>
                <a:cs typeface="Arial Narrow"/>
              </a:rPr>
              <a:t>that</a:t>
            </a:r>
            <a:r>
              <a:rPr sz="794" spc="-18" dirty="0">
                <a:solidFill>
                  <a:srgbClr val="231F20"/>
                </a:solidFill>
                <a:latin typeface="Arial Narrow"/>
                <a:cs typeface="Arial Narrow"/>
              </a:rPr>
              <a:t> </a:t>
            </a:r>
            <a:r>
              <a:rPr sz="794" spc="-22" dirty="0">
                <a:solidFill>
                  <a:srgbClr val="231F20"/>
                </a:solidFill>
                <a:latin typeface="Arial Narrow"/>
                <a:cs typeface="Arial Narrow"/>
              </a:rPr>
              <a:t>shows</a:t>
            </a:r>
            <a:r>
              <a:rPr sz="794" spc="-18" dirty="0">
                <a:solidFill>
                  <a:srgbClr val="231F20"/>
                </a:solidFill>
                <a:latin typeface="Arial Narrow"/>
                <a:cs typeface="Arial Narrow"/>
              </a:rPr>
              <a:t> </a:t>
            </a:r>
            <a:r>
              <a:rPr sz="794" spc="-9" dirty="0">
                <a:solidFill>
                  <a:srgbClr val="231F20"/>
                </a:solidFill>
                <a:latin typeface="Arial Narrow"/>
                <a:cs typeface="Arial Narrow"/>
              </a:rPr>
              <a:t>some</a:t>
            </a:r>
            <a:r>
              <a:rPr sz="794" spc="-18" dirty="0">
                <a:solidFill>
                  <a:srgbClr val="231F20"/>
                </a:solidFill>
                <a:latin typeface="Arial Narrow"/>
                <a:cs typeface="Arial Narrow"/>
              </a:rPr>
              <a:t> </a:t>
            </a:r>
            <a:r>
              <a:rPr sz="794" dirty="0">
                <a:solidFill>
                  <a:srgbClr val="231F20"/>
                </a:solidFill>
                <a:latin typeface="Arial Narrow"/>
                <a:cs typeface="Arial Narrow"/>
              </a:rPr>
              <a:t>of</a:t>
            </a:r>
            <a:r>
              <a:rPr sz="794" spc="-18" dirty="0">
                <a:solidFill>
                  <a:srgbClr val="231F20"/>
                </a:solidFill>
                <a:latin typeface="Arial Narrow"/>
                <a:cs typeface="Arial Narrow"/>
              </a:rPr>
              <a:t> </a:t>
            </a:r>
            <a:r>
              <a:rPr sz="794" dirty="0">
                <a:solidFill>
                  <a:srgbClr val="231F20"/>
                </a:solidFill>
                <a:latin typeface="Arial Narrow"/>
                <a:cs typeface="Arial Narrow"/>
              </a:rPr>
              <a:t>the</a:t>
            </a:r>
            <a:r>
              <a:rPr sz="794" spc="-18" dirty="0">
                <a:solidFill>
                  <a:srgbClr val="231F20"/>
                </a:solidFill>
                <a:latin typeface="Arial Narrow"/>
                <a:cs typeface="Arial Narrow"/>
              </a:rPr>
              <a:t> </a:t>
            </a:r>
            <a:r>
              <a:rPr sz="794" dirty="0">
                <a:solidFill>
                  <a:srgbClr val="231F20"/>
                </a:solidFill>
                <a:latin typeface="Arial Narrow"/>
                <a:cs typeface="Arial Narrow"/>
              </a:rPr>
              <a:t>most</a:t>
            </a:r>
            <a:r>
              <a:rPr sz="794" spc="-18" dirty="0">
                <a:solidFill>
                  <a:srgbClr val="231F20"/>
                </a:solidFill>
                <a:latin typeface="Arial Narrow"/>
                <a:cs typeface="Arial Narrow"/>
              </a:rPr>
              <a:t> </a:t>
            </a:r>
            <a:r>
              <a:rPr sz="794" dirty="0">
                <a:solidFill>
                  <a:srgbClr val="231F20"/>
                </a:solidFill>
                <a:latin typeface="Arial Narrow"/>
                <a:cs typeface="Arial Narrow"/>
              </a:rPr>
              <a:t>in</a:t>
            </a:r>
            <a:r>
              <a:rPr sz="794" spc="-18" dirty="0">
                <a:solidFill>
                  <a:srgbClr val="231F20"/>
                </a:solidFill>
                <a:latin typeface="Arial Narrow"/>
                <a:cs typeface="Arial Narrow"/>
              </a:rPr>
              <a:t> </a:t>
            </a:r>
            <a:r>
              <a:rPr sz="794" dirty="0">
                <a:solidFill>
                  <a:srgbClr val="231F20"/>
                </a:solidFill>
                <a:latin typeface="Arial Narrow"/>
                <a:cs typeface="Arial Narrow"/>
              </a:rPr>
              <a:t>demand</a:t>
            </a:r>
            <a:r>
              <a:rPr sz="794" spc="-13" dirty="0">
                <a:solidFill>
                  <a:srgbClr val="231F20"/>
                </a:solidFill>
                <a:latin typeface="Arial Narrow"/>
                <a:cs typeface="Arial Narrow"/>
              </a:rPr>
              <a:t> </a:t>
            </a:r>
            <a:r>
              <a:rPr sz="794" dirty="0">
                <a:solidFill>
                  <a:srgbClr val="231F20"/>
                </a:solidFill>
                <a:latin typeface="Arial Narrow"/>
                <a:cs typeface="Arial Narrow"/>
              </a:rPr>
              <a:t>jobs</a:t>
            </a:r>
            <a:r>
              <a:rPr sz="794" spc="-18" dirty="0">
                <a:solidFill>
                  <a:srgbClr val="231F20"/>
                </a:solidFill>
                <a:latin typeface="Arial Narrow"/>
                <a:cs typeface="Arial Narrow"/>
              </a:rPr>
              <a:t> </a:t>
            </a:r>
            <a:r>
              <a:rPr sz="794" spc="-22" dirty="0">
                <a:solidFill>
                  <a:srgbClr val="231F20"/>
                </a:solidFill>
                <a:latin typeface="Arial Narrow"/>
                <a:cs typeface="Arial Narrow"/>
              </a:rPr>
              <a:t>in</a:t>
            </a:r>
            <a:r>
              <a:rPr sz="794" spc="441" dirty="0">
                <a:solidFill>
                  <a:srgbClr val="231F20"/>
                </a:solidFill>
                <a:latin typeface="Arial Narrow"/>
                <a:cs typeface="Arial Narrow"/>
              </a:rPr>
              <a:t> </a:t>
            </a:r>
            <a:r>
              <a:rPr sz="794" spc="-9" dirty="0">
                <a:solidFill>
                  <a:srgbClr val="231F20"/>
                </a:solidFill>
                <a:latin typeface="Arial Narrow"/>
                <a:cs typeface="Arial Narrow"/>
              </a:rPr>
              <a:t>Central</a:t>
            </a:r>
            <a:r>
              <a:rPr sz="794" spc="-18" dirty="0">
                <a:solidFill>
                  <a:srgbClr val="231F20"/>
                </a:solidFill>
                <a:latin typeface="Arial Narrow"/>
                <a:cs typeface="Arial Narrow"/>
              </a:rPr>
              <a:t> </a:t>
            </a:r>
            <a:r>
              <a:rPr sz="794" spc="-26" dirty="0">
                <a:solidFill>
                  <a:srgbClr val="231F20"/>
                </a:solidFill>
                <a:latin typeface="Arial Narrow"/>
                <a:cs typeface="Arial Narrow"/>
              </a:rPr>
              <a:t>New</a:t>
            </a:r>
            <a:r>
              <a:rPr sz="794" spc="-18" dirty="0">
                <a:solidFill>
                  <a:srgbClr val="231F20"/>
                </a:solidFill>
                <a:latin typeface="Arial Narrow"/>
                <a:cs typeface="Arial Narrow"/>
              </a:rPr>
              <a:t> </a:t>
            </a:r>
            <a:r>
              <a:rPr sz="794" spc="-35" dirty="0">
                <a:solidFill>
                  <a:srgbClr val="231F20"/>
                </a:solidFill>
                <a:latin typeface="Arial Narrow"/>
                <a:cs typeface="Arial Narrow"/>
              </a:rPr>
              <a:t>York.</a:t>
            </a:r>
            <a:r>
              <a:rPr sz="794" spc="-18" dirty="0">
                <a:solidFill>
                  <a:srgbClr val="231F20"/>
                </a:solidFill>
                <a:latin typeface="Arial Narrow"/>
                <a:cs typeface="Arial Narrow"/>
              </a:rPr>
              <a:t> </a:t>
            </a:r>
            <a:r>
              <a:rPr sz="794" spc="-44" dirty="0">
                <a:solidFill>
                  <a:srgbClr val="231F20"/>
                </a:solidFill>
                <a:latin typeface="Arial Narrow"/>
                <a:cs typeface="Arial Narrow"/>
              </a:rPr>
              <a:t>The</a:t>
            </a:r>
            <a:r>
              <a:rPr sz="794" spc="-18" dirty="0">
                <a:solidFill>
                  <a:srgbClr val="231F20"/>
                </a:solidFill>
                <a:latin typeface="Arial Narrow"/>
                <a:cs typeface="Arial Narrow"/>
              </a:rPr>
              <a:t> arrows are </a:t>
            </a:r>
            <a:r>
              <a:rPr sz="794" dirty="0">
                <a:solidFill>
                  <a:srgbClr val="231F20"/>
                </a:solidFill>
                <a:latin typeface="Arial Narrow"/>
                <a:cs typeface="Arial Narrow"/>
              </a:rPr>
              <a:t>a</a:t>
            </a:r>
            <a:r>
              <a:rPr sz="794" spc="-18" dirty="0">
                <a:solidFill>
                  <a:srgbClr val="231F20"/>
                </a:solidFill>
                <a:latin typeface="Arial Narrow"/>
                <a:cs typeface="Arial Narrow"/>
              </a:rPr>
              <a:t> </a:t>
            </a:r>
            <a:r>
              <a:rPr sz="794" spc="-9" dirty="0">
                <a:solidFill>
                  <a:srgbClr val="231F20"/>
                </a:solidFill>
                <a:latin typeface="Arial Narrow"/>
                <a:cs typeface="Arial Narrow"/>
              </a:rPr>
              <a:t>guide</a:t>
            </a:r>
            <a:r>
              <a:rPr sz="794" spc="-18" dirty="0">
                <a:solidFill>
                  <a:srgbClr val="231F20"/>
                </a:solidFill>
                <a:latin typeface="Arial Narrow"/>
                <a:cs typeface="Arial Narrow"/>
              </a:rPr>
              <a:t> </a:t>
            </a:r>
            <a:r>
              <a:rPr sz="794" dirty="0">
                <a:solidFill>
                  <a:srgbClr val="231F20"/>
                </a:solidFill>
                <a:latin typeface="Arial Narrow"/>
                <a:cs typeface="Arial Narrow"/>
              </a:rPr>
              <a:t>to</a:t>
            </a:r>
            <a:r>
              <a:rPr sz="794" spc="-18" dirty="0">
                <a:solidFill>
                  <a:srgbClr val="231F20"/>
                </a:solidFill>
                <a:latin typeface="Arial Narrow"/>
                <a:cs typeface="Arial Narrow"/>
              </a:rPr>
              <a:t> show</a:t>
            </a:r>
            <a:r>
              <a:rPr sz="794" spc="-13" dirty="0">
                <a:solidFill>
                  <a:srgbClr val="231F20"/>
                </a:solidFill>
                <a:latin typeface="Arial Narrow"/>
                <a:cs typeface="Arial Narrow"/>
              </a:rPr>
              <a:t> </a:t>
            </a:r>
            <a:r>
              <a:rPr sz="794" spc="-18" dirty="0">
                <a:solidFill>
                  <a:srgbClr val="231F20"/>
                </a:solidFill>
                <a:latin typeface="Arial Narrow"/>
                <a:cs typeface="Arial Narrow"/>
              </a:rPr>
              <a:t>how you </a:t>
            </a:r>
            <a:r>
              <a:rPr sz="794" dirty="0">
                <a:solidFill>
                  <a:srgbClr val="231F20"/>
                </a:solidFill>
                <a:latin typeface="Arial Narrow"/>
                <a:cs typeface="Arial Narrow"/>
              </a:rPr>
              <a:t>might</a:t>
            </a:r>
            <a:r>
              <a:rPr sz="794" spc="-18" dirty="0">
                <a:solidFill>
                  <a:srgbClr val="231F20"/>
                </a:solidFill>
                <a:latin typeface="Arial Narrow"/>
                <a:cs typeface="Arial Narrow"/>
              </a:rPr>
              <a:t> move</a:t>
            </a:r>
            <a:r>
              <a:rPr sz="794" spc="441" dirty="0">
                <a:solidFill>
                  <a:srgbClr val="231F20"/>
                </a:solidFill>
                <a:latin typeface="Arial Narrow"/>
                <a:cs typeface="Arial Narrow"/>
              </a:rPr>
              <a:t> </a:t>
            </a:r>
            <a:r>
              <a:rPr sz="794" dirty="0">
                <a:solidFill>
                  <a:srgbClr val="231F20"/>
                </a:solidFill>
                <a:latin typeface="Arial Narrow"/>
                <a:cs typeface="Arial Narrow"/>
              </a:rPr>
              <a:t>from</a:t>
            </a:r>
            <a:r>
              <a:rPr sz="794" spc="-22" dirty="0">
                <a:solidFill>
                  <a:srgbClr val="231F20"/>
                </a:solidFill>
                <a:latin typeface="Arial Narrow"/>
                <a:cs typeface="Arial Narrow"/>
              </a:rPr>
              <a:t> </a:t>
            </a:r>
            <a:r>
              <a:rPr sz="794" spc="-9" dirty="0">
                <a:solidFill>
                  <a:srgbClr val="231F20"/>
                </a:solidFill>
                <a:latin typeface="Arial Narrow"/>
                <a:cs typeface="Arial Narrow"/>
              </a:rPr>
              <a:t>one</a:t>
            </a:r>
            <a:r>
              <a:rPr sz="794" spc="-18" dirty="0">
                <a:solidFill>
                  <a:srgbClr val="231F20"/>
                </a:solidFill>
                <a:latin typeface="Arial Narrow"/>
                <a:cs typeface="Arial Narrow"/>
              </a:rPr>
              <a:t> </a:t>
            </a:r>
            <a:r>
              <a:rPr sz="794" dirty="0">
                <a:solidFill>
                  <a:srgbClr val="231F20"/>
                </a:solidFill>
                <a:latin typeface="Arial Narrow"/>
                <a:cs typeface="Arial Narrow"/>
              </a:rPr>
              <a:t>healthcare</a:t>
            </a:r>
            <a:r>
              <a:rPr sz="794" spc="-18" dirty="0">
                <a:solidFill>
                  <a:srgbClr val="231F20"/>
                </a:solidFill>
                <a:latin typeface="Arial Narrow"/>
                <a:cs typeface="Arial Narrow"/>
              </a:rPr>
              <a:t> </a:t>
            </a:r>
            <a:r>
              <a:rPr sz="794" dirty="0">
                <a:solidFill>
                  <a:srgbClr val="231F20"/>
                </a:solidFill>
                <a:latin typeface="Arial Narrow"/>
                <a:cs typeface="Arial Narrow"/>
              </a:rPr>
              <a:t>job</a:t>
            </a:r>
            <a:r>
              <a:rPr sz="794" spc="-18" dirty="0">
                <a:solidFill>
                  <a:srgbClr val="231F20"/>
                </a:solidFill>
                <a:latin typeface="Arial Narrow"/>
                <a:cs typeface="Arial Narrow"/>
              </a:rPr>
              <a:t> </a:t>
            </a:r>
            <a:r>
              <a:rPr sz="794" dirty="0">
                <a:solidFill>
                  <a:srgbClr val="231F20"/>
                </a:solidFill>
                <a:latin typeface="Arial Narrow"/>
                <a:cs typeface="Arial Narrow"/>
              </a:rPr>
              <a:t>to</a:t>
            </a:r>
            <a:r>
              <a:rPr sz="794" spc="-18" dirty="0">
                <a:solidFill>
                  <a:srgbClr val="231F20"/>
                </a:solidFill>
                <a:latin typeface="Arial Narrow"/>
                <a:cs typeface="Arial Narrow"/>
              </a:rPr>
              <a:t> </a:t>
            </a:r>
            <a:r>
              <a:rPr sz="794" dirty="0">
                <a:solidFill>
                  <a:srgbClr val="231F20"/>
                </a:solidFill>
                <a:latin typeface="Arial Narrow"/>
                <a:cs typeface="Arial Narrow"/>
              </a:rPr>
              <a:t>the</a:t>
            </a:r>
            <a:r>
              <a:rPr sz="794" spc="-18" dirty="0">
                <a:solidFill>
                  <a:srgbClr val="231F20"/>
                </a:solidFill>
                <a:latin typeface="Arial Narrow"/>
                <a:cs typeface="Arial Narrow"/>
              </a:rPr>
              <a:t> </a:t>
            </a:r>
            <a:r>
              <a:rPr sz="794" spc="-9" dirty="0">
                <a:solidFill>
                  <a:srgbClr val="231F20"/>
                </a:solidFill>
                <a:latin typeface="Arial Narrow"/>
                <a:cs typeface="Arial Narrow"/>
              </a:rPr>
              <a:t>next.</a:t>
            </a:r>
            <a:r>
              <a:rPr sz="794" spc="-18" dirty="0">
                <a:solidFill>
                  <a:srgbClr val="231F20"/>
                </a:solidFill>
                <a:latin typeface="Arial Narrow"/>
                <a:cs typeface="Arial Narrow"/>
              </a:rPr>
              <a:t> Keep </a:t>
            </a:r>
            <a:r>
              <a:rPr sz="794" dirty="0">
                <a:solidFill>
                  <a:srgbClr val="231F20"/>
                </a:solidFill>
                <a:latin typeface="Arial Narrow"/>
                <a:cs typeface="Arial Narrow"/>
              </a:rPr>
              <a:t>in</a:t>
            </a:r>
            <a:r>
              <a:rPr sz="794" spc="-18" dirty="0">
                <a:solidFill>
                  <a:srgbClr val="231F20"/>
                </a:solidFill>
                <a:latin typeface="Arial Narrow"/>
                <a:cs typeface="Arial Narrow"/>
              </a:rPr>
              <a:t> </a:t>
            </a:r>
            <a:r>
              <a:rPr sz="794" dirty="0">
                <a:solidFill>
                  <a:srgbClr val="231F20"/>
                </a:solidFill>
                <a:latin typeface="Arial Narrow"/>
                <a:cs typeface="Arial Narrow"/>
              </a:rPr>
              <a:t>mind,</a:t>
            </a:r>
            <a:r>
              <a:rPr sz="794" spc="-18" dirty="0">
                <a:solidFill>
                  <a:srgbClr val="231F20"/>
                </a:solidFill>
                <a:latin typeface="Arial Narrow"/>
                <a:cs typeface="Arial Narrow"/>
              </a:rPr>
              <a:t> you </a:t>
            </a:r>
            <a:r>
              <a:rPr sz="794" dirty="0">
                <a:solidFill>
                  <a:srgbClr val="231F20"/>
                </a:solidFill>
                <a:latin typeface="Arial Narrow"/>
                <a:cs typeface="Arial Narrow"/>
              </a:rPr>
              <a:t>do</a:t>
            </a:r>
            <a:r>
              <a:rPr sz="794" spc="-18" dirty="0">
                <a:solidFill>
                  <a:srgbClr val="231F20"/>
                </a:solidFill>
                <a:latin typeface="Arial Narrow"/>
                <a:cs typeface="Arial Narrow"/>
              </a:rPr>
              <a:t> </a:t>
            </a:r>
            <a:r>
              <a:rPr sz="794" dirty="0">
                <a:solidFill>
                  <a:srgbClr val="231F20"/>
                </a:solidFill>
                <a:latin typeface="Arial Narrow"/>
                <a:cs typeface="Arial Narrow"/>
              </a:rPr>
              <a:t>not</a:t>
            </a:r>
            <a:r>
              <a:rPr sz="794" spc="-18" dirty="0">
                <a:solidFill>
                  <a:srgbClr val="231F20"/>
                </a:solidFill>
                <a:latin typeface="Arial Narrow"/>
                <a:cs typeface="Arial Narrow"/>
              </a:rPr>
              <a:t> </a:t>
            </a:r>
            <a:r>
              <a:rPr sz="794" spc="-22" dirty="0">
                <a:solidFill>
                  <a:srgbClr val="231F20"/>
                </a:solidFill>
                <a:latin typeface="Arial Narrow"/>
                <a:cs typeface="Arial Narrow"/>
              </a:rPr>
              <a:t>have</a:t>
            </a:r>
            <a:r>
              <a:rPr sz="794" spc="-18" dirty="0">
                <a:solidFill>
                  <a:srgbClr val="231F20"/>
                </a:solidFill>
                <a:latin typeface="Arial Narrow"/>
                <a:cs typeface="Arial Narrow"/>
              </a:rPr>
              <a:t> </a:t>
            </a:r>
            <a:r>
              <a:rPr sz="794" spc="-22" dirty="0">
                <a:solidFill>
                  <a:srgbClr val="231F20"/>
                </a:solidFill>
                <a:latin typeface="Arial Narrow"/>
                <a:cs typeface="Arial Narrow"/>
              </a:rPr>
              <a:t>to</a:t>
            </a:r>
            <a:r>
              <a:rPr sz="794" spc="441" dirty="0">
                <a:solidFill>
                  <a:srgbClr val="231F20"/>
                </a:solidFill>
                <a:latin typeface="Arial Narrow"/>
                <a:cs typeface="Arial Narrow"/>
              </a:rPr>
              <a:t> </a:t>
            </a:r>
            <a:r>
              <a:rPr sz="794" dirty="0">
                <a:solidFill>
                  <a:srgbClr val="231F20"/>
                </a:solidFill>
                <a:latin typeface="Arial Narrow"/>
                <a:cs typeface="Arial Narrow"/>
              </a:rPr>
              <a:t>start</a:t>
            </a:r>
            <a:r>
              <a:rPr sz="794" spc="-18" dirty="0">
                <a:solidFill>
                  <a:srgbClr val="231F20"/>
                </a:solidFill>
                <a:latin typeface="Arial Narrow"/>
                <a:cs typeface="Arial Narrow"/>
              </a:rPr>
              <a:t> </a:t>
            </a:r>
            <a:r>
              <a:rPr sz="794" dirty="0">
                <a:solidFill>
                  <a:srgbClr val="231F20"/>
                </a:solidFill>
                <a:latin typeface="Arial Narrow"/>
                <a:cs typeface="Arial Narrow"/>
              </a:rPr>
              <a:t>from</a:t>
            </a:r>
            <a:r>
              <a:rPr sz="794" spc="-18" dirty="0">
                <a:solidFill>
                  <a:srgbClr val="231F20"/>
                </a:solidFill>
                <a:latin typeface="Arial Narrow"/>
                <a:cs typeface="Arial Narrow"/>
              </a:rPr>
              <a:t> </a:t>
            </a:r>
            <a:r>
              <a:rPr sz="794" dirty="0">
                <a:solidFill>
                  <a:srgbClr val="231F20"/>
                </a:solidFill>
                <a:latin typeface="Arial Narrow"/>
                <a:cs typeface="Arial Narrow"/>
              </a:rPr>
              <a:t>the</a:t>
            </a:r>
            <a:r>
              <a:rPr sz="794" spc="-18" dirty="0">
                <a:solidFill>
                  <a:srgbClr val="231F20"/>
                </a:solidFill>
                <a:latin typeface="Arial Narrow"/>
                <a:cs typeface="Arial Narrow"/>
              </a:rPr>
              <a:t> </a:t>
            </a:r>
            <a:r>
              <a:rPr sz="794" spc="-9" dirty="0">
                <a:solidFill>
                  <a:srgbClr val="231F20"/>
                </a:solidFill>
                <a:latin typeface="Arial Narrow"/>
                <a:cs typeface="Arial Narrow"/>
              </a:rPr>
              <a:t>beginning</a:t>
            </a:r>
            <a:r>
              <a:rPr sz="794" spc="-18" dirty="0">
                <a:solidFill>
                  <a:srgbClr val="231F20"/>
                </a:solidFill>
                <a:latin typeface="Arial Narrow"/>
                <a:cs typeface="Arial Narrow"/>
              </a:rPr>
              <a:t> </a:t>
            </a:r>
            <a:r>
              <a:rPr sz="794" dirty="0">
                <a:solidFill>
                  <a:srgbClr val="231F20"/>
                </a:solidFill>
                <a:latin typeface="Arial Narrow"/>
                <a:cs typeface="Arial Narrow"/>
              </a:rPr>
              <a:t>to</a:t>
            </a:r>
            <a:r>
              <a:rPr sz="794" spc="-18" dirty="0">
                <a:solidFill>
                  <a:srgbClr val="231F20"/>
                </a:solidFill>
                <a:latin typeface="Arial Narrow"/>
                <a:cs typeface="Arial Narrow"/>
              </a:rPr>
              <a:t> move</a:t>
            </a:r>
            <a:r>
              <a:rPr sz="794" spc="-13" dirty="0">
                <a:solidFill>
                  <a:srgbClr val="231F20"/>
                </a:solidFill>
                <a:latin typeface="Arial Narrow"/>
                <a:cs typeface="Arial Narrow"/>
              </a:rPr>
              <a:t> </a:t>
            </a:r>
            <a:r>
              <a:rPr sz="794" dirty="0">
                <a:solidFill>
                  <a:srgbClr val="231F20"/>
                </a:solidFill>
                <a:latin typeface="Arial Narrow"/>
                <a:cs typeface="Arial Narrow"/>
              </a:rPr>
              <a:t>through.</a:t>
            </a:r>
            <a:r>
              <a:rPr sz="794" spc="-18" dirty="0">
                <a:solidFill>
                  <a:srgbClr val="231F20"/>
                </a:solidFill>
                <a:latin typeface="Arial Narrow"/>
                <a:cs typeface="Arial Narrow"/>
              </a:rPr>
              <a:t> </a:t>
            </a:r>
            <a:r>
              <a:rPr sz="794" spc="-9" dirty="0">
                <a:solidFill>
                  <a:srgbClr val="231F20"/>
                </a:solidFill>
                <a:latin typeface="Arial Narrow"/>
                <a:cs typeface="Arial Narrow"/>
              </a:rPr>
              <a:t>With</a:t>
            </a:r>
            <a:r>
              <a:rPr sz="794" spc="-18" dirty="0">
                <a:solidFill>
                  <a:srgbClr val="231F20"/>
                </a:solidFill>
                <a:latin typeface="Arial Narrow"/>
                <a:cs typeface="Arial Narrow"/>
              </a:rPr>
              <a:t> </a:t>
            </a:r>
            <a:r>
              <a:rPr sz="794" dirty="0">
                <a:solidFill>
                  <a:srgbClr val="231F20"/>
                </a:solidFill>
                <a:latin typeface="Arial Narrow"/>
                <a:cs typeface="Arial Narrow"/>
              </a:rPr>
              <a:t>a</a:t>
            </a:r>
            <a:r>
              <a:rPr sz="794" spc="-18" dirty="0">
                <a:solidFill>
                  <a:srgbClr val="231F20"/>
                </a:solidFill>
                <a:latin typeface="Arial Narrow"/>
                <a:cs typeface="Arial Narrow"/>
              </a:rPr>
              <a:t> mix </a:t>
            </a:r>
            <a:r>
              <a:rPr sz="794" dirty="0">
                <a:solidFill>
                  <a:srgbClr val="231F20"/>
                </a:solidFill>
                <a:latin typeface="Arial Narrow"/>
                <a:cs typeface="Arial Narrow"/>
              </a:rPr>
              <a:t>of</a:t>
            </a:r>
            <a:r>
              <a:rPr sz="794" spc="-13" dirty="0">
                <a:solidFill>
                  <a:srgbClr val="231F20"/>
                </a:solidFill>
                <a:latin typeface="Arial Narrow"/>
                <a:cs typeface="Arial Narrow"/>
              </a:rPr>
              <a:t> </a:t>
            </a:r>
            <a:r>
              <a:rPr sz="794" dirty="0">
                <a:solidFill>
                  <a:srgbClr val="231F20"/>
                </a:solidFill>
                <a:latin typeface="Arial Narrow"/>
                <a:cs typeface="Arial Narrow"/>
              </a:rPr>
              <a:t>either</a:t>
            </a:r>
            <a:r>
              <a:rPr sz="794" spc="-18" dirty="0">
                <a:solidFill>
                  <a:srgbClr val="231F20"/>
                </a:solidFill>
                <a:latin typeface="Arial Narrow"/>
                <a:cs typeface="Arial Narrow"/>
              </a:rPr>
              <a:t> </a:t>
            </a:r>
            <a:r>
              <a:rPr sz="794" spc="-9" dirty="0">
                <a:solidFill>
                  <a:srgbClr val="231F20"/>
                </a:solidFill>
                <a:latin typeface="Arial Narrow"/>
                <a:cs typeface="Arial Narrow"/>
              </a:rPr>
              <a:t>education</a:t>
            </a:r>
            <a:r>
              <a:rPr sz="794" spc="441" dirty="0">
                <a:solidFill>
                  <a:srgbClr val="231F20"/>
                </a:solidFill>
                <a:latin typeface="Arial Narrow"/>
                <a:cs typeface="Arial Narrow"/>
              </a:rPr>
              <a:t> </a:t>
            </a:r>
            <a:r>
              <a:rPr sz="794" dirty="0">
                <a:solidFill>
                  <a:srgbClr val="231F20"/>
                </a:solidFill>
                <a:latin typeface="Arial Narrow"/>
                <a:cs typeface="Arial Narrow"/>
              </a:rPr>
              <a:t>and/or</a:t>
            </a:r>
            <a:r>
              <a:rPr sz="794" spc="-4" dirty="0">
                <a:solidFill>
                  <a:srgbClr val="231F20"/>
                </a:solidFill>
                <a:latin typeface="Arial Narrow"/>
                <a:cs typeface="Arial Narrow"/>
              </a:rPr>
              <a:t> </a:t>
            </a:r>
            <a:r>
              <a:rPr sz="794" dirty="0">
                <a:solidFill>
                  <a:srgbClr val="231F20"/>
                </a:solidFill>
                <a:latin typeface="Arial Narrow"/>
                <a:cs typeface="Arial Narrow"/>
              </a:rPr>
              <a:t>training, </a:t>
            </a:r>
            <a:r>
              <a:rPr sz="794" spc="-18" dirty="0">
                <a:solidFill>
                  <a:srgbClr val="231F20"/>
                </a:solidFill>
                <a:latin typeface="Arial Narrow"/>
                <a:cs typeface="Arial Narrow"/>
              </a:rPr>
              <a:t>you</a:t>
            </a:r>
            <a:r>
              <a:rPr sz="794" dirty="0">
                <a:solidFill>
                  <a:srgbClr val="231F20"/>
                </a:solidFill>
                <a:latin typeface="Arial Narrow"/>
                <a:cs typeface="Arial Narrow"/>
              </a:rPr>
              <a:t> can </a:t>
            </a:r>
            <a:r>
              <a:rPr sz="794" spc="-9" dirty="0">
                <a:solidFill>
                  <a:srgbClr val="231F20"/>
                </a:solidFill>
                <a:latin typeface="Arial Narrow"/>
                <a:cs typeface="Arial Narrow"/>
              </a:rPr>
              <a:t>begin</a:t>
            </a:r>
            <a:r>
              <a:rPr sz="794" dirty="0">
                <a:solidFill>
                  <a:srgbClr val="231F20"/>
                </a:solidFill>
                <a:latin typeface="Arial Narrow"/>
                <a:cs typeface="Arial Narrow"/>
              </a:rPr>
              <a:t> in almost </a:t>
            </a:r>
            <a:r>
              <a:rPr sz="794" spc="-18" dirty="0">
                <a:solidFill>
                  <a:srgbClr val="231F20"/>
                </a:solidFill>
                <a:latin typeface="Arial Narrow"/>
                <a:cs typeface="Arial Narrow"/>
              </a:rPr>
              <a:t>any</a:t>
            </a:r>
            <a:r>
              <a:rPr sz="794" dirty="0">
                <a:solidFill>
                  <a:srgbClr val="231F20"/>
                </a:solidFill>
                <a:latin typeface="Arial Narrow"/>
                <a:cs typeface="Arial Narrow"/>
              </a:rPr>
              <a:t> </a:t>
            </a:r>
            <a:r>
              <a:rPr sz="794" spc="-18" dirty="0">
                <a:solidFill>
                  <a:srgbClr val="231F20"/>
                </a:solidFill>
                <a:latin typeface="Arial Narrow"/>
                <a:cs typeface="Arial Narrow"/>
              </a:rPr>
              <a:t>job.</a:t>
            </a:r>
            <a:endParaRPr sz="794">
              <a:latin typeface="Arial Narrow"/>
              <a:cs typeface="Arial Narrow"/>
            </a:endParaRPr>
          </a:p>
          <a:p>
            <a:pPr marL="11206" marR="96936">
              <a:lnSpc>
                <a:spcPct val="101899"/>
              </a:lnSpc>
              <a:spcBef>
                <a:spcPts val="441"/>
              </a:spcBef>
            </a:pPr>
            <a:r>
              <a:rPr sz="794" b="1" spc="-137" dirty="0">
                <a:solidFill>
                  <a:srgbClr val="231F20"/>
                </a:solidFill>
                <a:latin typeface="Century Gothic"/>
                <a:cs typeface="Century Gothic"/>
              </a:rPr>
              <a:t>Page</a:t>
            </a:r>
            <a:r>
              <a:rPr sz="794" b="1" spc="-57" dirty="0">
                <a:solidFill>
                  <a:srgbClr val="231F20"/>
                </a:solidFill>
                <a:latin typeface="Century Gothic"/>
                <a:cs typeface="Century Gothic"/>
              </a:rPr>
              <a:t> </a:t>
            </a:r>
            <a:r>
              <a:rPr sz="794" b="1" spc="-40" dirty="0">
                <a:solidFill>
                  <a:srgbClr val="231F20"/>
                </a:solidFill>
                <a:latin typeface="Century Gothic"/>
                <a:cs typeface="Century Gothic"/>
              </a:rPr>
              <a:t>3</a:t>
            </a:r>
            <a:r>
              <a:rPr sz="794" b="1" spc="-57" dirty="0">
                <a:solidFill>
                  <a:srgbClr val="231F20"/>
                </a:solidFill>
                <a:latin typeface="Century Gothic"/>
                <a:cs typeface="Century Gothic"/>
              </a:rPr>
              <a:t> </a:t>
            </a:r>
            <a:r>
              <a:rPr sz="794" dirty="0">
                <a:solidFill>
                  <a:srgbClr val="231F20"/>
                </a:solidFill>
                <a:latin typeface="Arial Narrow"/>
                <a:cs typeface="Arial Narrow"/>
              </a:rPr>
              <a:t>can</a:t>
            </a:r>
            <a:r>
              <a:rPr sz="794" spc="-18" dirty="0">
                <a:solidFill>
                  <a:srgbClr val="231F20"/>
                </a:solidFill>
                <a:latin typeface="Arial Narrow"/>
                <a:cs typeface="Arial Narrow"/>
              </a:rPr>
              <a:t> </a:t>
            </a:r>
            <a:r>
              <a:rPr sz="794" dirty="0">
                <a:solidFill>
                  <a:srgbClr val="231F20"/>
                </a:solidFill>
                <a:latin typeface="Arial Narrow"/>
                <a:cs typeface="Arial Narrow"/>
              </a:rPr>
              <a:t>be</a:t>
            </a:r>
            <a:r>
              <a:rPr sz="794" spc="-18" dirty="0">
                <a:solidFill>
                  <a:srgbClr val="231F20"/>
                </a:solidFill>
                <a:latin typeface="Arial Narrow"/>
                <a:cs typeface="Arial Narrow"/>
              </a:rPr>
              <a:t> </a:t>
            </a:r>
            <a:r>
              <a:rPr sz="794" spc="-9" dirty="0">
                <a:solidFill>
                  <a:srgbClr val="231F20"/>
                </a:solidFill>
                <a:latin typeface="Arial Narrow"/>
                <a:cs typeface="Arial Narrow"/>
              </a:rPr>
              <a:t>used</a:t>
            </a:r>
            <a:r>
              <a:rPr sz="794" spc="-18" dirty="0">
                <a:solidFill>
                  <a:srgbClr val="231F20"/>
                </a:solidFill>
                <a:latin typeface="Arial Narrow"/>
                <a:cs typeface="Arial Narrow"/>
              </a:rPr>
              <a:t> </a:t>
            </a:r>
            <a:r>
              <a:rPr sz="794" spc="-9" dirty="0">
                <a:solidFill>
                  <a:srgbClr val="231F20"/>
                </a:solidFill>
                <a:latin typeface="Arial Narrow"/>
                <a:cs typeface="Arial Narrow"/>
              </a:rPr>
              <a:t>along</a:t>
            </a:r>
            <a:r>
              <a:rPr sz="794" spc="-13" dirty="0">
                <a:solidFill>
                  <a:srgbClr val="231F20"/>
                </a:solidFill>
                <a:latin typeface="Arial Narrow"/>
                <a:cs typeface="Arial Narrow"/>
              </a:rPr>
              <a:t> </a:t>
            </a:r>
            <a:r>
              <a:rPr sz="794" dirty="0">
                <a:solidFill>
                  <a:srgbClr val="231F20"/>
                </a:solidFill>
                <a:latin typeface="Arial Narrow"/>
                <a:cs typeface="Arial Narrow"/>
              </a:rPr>
              <a:t>with</a:t>
            </a:r>
            <a:r>
              <a:rPr sz="794" spc="-18" dirty="0">
                <a:solidFill>
                  <a:srgbClr val="231F20"/>
                </a:solidFill>
                <a:latin typeface="Arial Narrow"/>
                <a:cs typeface="Arial Narrow"/>
              </a:rPr>
              <a:t> page </a:t>
            </a:r>
            <a:r>
              <a:rPr sz="794" dirty="0">
                <a:solidFill>
                  <a:srgbClr val="231F20"/>
                </a:solidFill>
                <a:latin typeface="Arial Narrow"/>
                <a:cs typeface="Arial Narrow"/>
              </a:rPr>
              <a:t>2</a:t>
            </a:r>
            <a:r>
              <a:rPr sz="794" spc="-18" dirty="0">
                <a:solidFill>
                  <a:srgbClr val="231F20"/>
                </a:solidFill>
                <a:latin typeface="Arial Narrow"/>
                <a:cs typeface="Arial Narrow"/>
              </a:rPr>
              <a:t> </a:t>
            </a:r>
            <a:r>
              <a:rPr sz="794" dirty="0">
                <a:solidFill>
                  <a:srgbClr val="231F20"/>
                </a:solidFill>
                <a:latin typeface="Arial Narrow"/>
                <a:cs typeface="Arial Narrow"/>
              </a:rPr>
              <a:t>and</a:t>
            </a:r>
            <a:r>
              <a:rPr sz="794" spc="-18" dirty="0">
                <a:solidFill>
                  <a:srgbClr val="231F20"/>
                </a:solidFill>
                <a:latin typeface="Arial Narrow"/>
                <a:cs typeface="Arial Narrow"/>
              </a:rPr>
              <a:t> </a:t>
            </a:r>
            <a:r>
              <a:rPr sz="794" spc="-22" dirty="0">
                <a:solidFill>
                  <a:srgbClr val="231F20"/>
                </a:solidFill>
                <a:latin typeface="Arial Narrow"/>
                <a:cs typeface="Arial Narrow"/>
              </a:rPr>
              <a:t>shows</a:t>
            </a:r>
            <a:r>
              <a:rPr sz="794" spc="-18" dirty="0">
                <a:solidFill>
                  <a:srgbClr val="231F20"/>
                </a:solidFill>
                <a:latin typeface="Arial Narrow"/>
                <a:cs typeface="Arial Narrow"/>
              </a:rPr>
              <a:t> </a:t>
            </a:r>
            <a:r>
              <a:rPr sz="794" dirty="0">
                <a:solidFill>
                  <a:srgbClr val="231F20"/>
                </a:solidFill>
                <a:latin typeface="Arial Narrow"/>
                <a:cs typeface="Arial Narrow"/>
              </a:rPr>
              <a:t>brief</a:t>
            </a:r>
            <a:r>
              <a:rPr sz="794" spc="-18" dirty="0">
                <a:solidFill>
                  <a:srgbClr val="231F20"/>
                </a:solidFill>
                <a:latin typeface="Arial Narrow"/>
                <a:cs typeface="Arial Narrow"/>
              </a:rPr>
              <a:t> </a:t>
            </a:r>
            <a:r>
              <a:rPr sz="794" dirty="0">
                <a:solidFill>
                  <a:srgbClr val="231F20"/>
                </a:solidFill>
                <a:latin typeface="Arial Narrow"/>
                <a:cs typeface="Arial Narrow"/>
              </a:rPr>
              <a:t>descriptions</a:t>
            </a:r>
            <a:r>
              <a:rPr sz="794" spc="-13" dirty="0">
                <a:solidFill>
                  <a:srgbClr val="231F20"/>
                </a:solidFill>
                <a:latin typeface="Arial Narrow"/>
                <a:cs typeface="Arial Narrow"/>
              </a:rPr>
              <a:t> </a:t>
            </a:r>
            <a:r>
              <a:rPr sz="794" spc="-22" dirty="0">
                <a:solidFill>
                  <a:srgbClr val="231F20"/>
                </a:solidFill>
                <a:latin typeface="Arial Narrow"/>
                <a:cs typeface="Arial Narrow"/>
              </a:rPr>
              <a:t>of</a:t>
            </a:r>
            <a:r>
              <a:rPr sz="794" spc="441" dirty="0">
                <a:solidFill>
                  <a:srgbClr val="231F20"/>
                </a:solidFill>
                <a:latin typeface="Arial Narrow"/>
                <a:cs typeface="Arial Narrow"/>
              </a:rPr>
              <a:t> </a:t>
            </a:r>
            <a:r>
              <a:rPr sz="794" spc="-9" dirty="0">
                <a:solidFill>
                  <a:srgbClr val="231F20"/>
                </a:solidFill>
                <a:latin typeface="Arial Narrow"/>
                <a:cs typeface="Arial Narrow"/>
              </a:rPr>
              <a:t>each</a:t>
            </a:r>
            <a:r>
              <a:rPr sz="794" spc="-18" dirty="0">
                <a:solidFill>
                  <a:srgbClr val="231F20"/>
                </a:solidFill>
                <a:latin typeface="Arial Narrow"/>
                <a:cs typeface="Arial Narrow"/>
              </a:rPr>
              <a:t> </a:t>
            </a:r>
            <a:r>
              <a:rPr sz="794" dirty="0">
                <a:solidFill>
                  <a:srgbClr val="231F20"/>
                </a:solidFill>
                <a:latin typeface="Arial Narrow"/>
                <a:cs typeface="Arial Narrow"/>
              </a:rPr>
              <a:t>job</a:t>
            </a:r>
            <a:r>
              <a:rPr sz="794" spc="-18" dirty="0">
                <a:solidFill>
                  <a:srgbClr val="231F20"/>
                </a:solidFill>
                <a:latin typeface="Arial Narrow"/>
                <a:cs typeface="Arial Narrow"/>
              </a:rPr>
              <a:t> </a:t>
            </a:r>
            <a:r>
              <a:rPr sz="794" dirty="0">
                <a:solidFill>
                  <a:srgbClr val="231F20"/>
                </a:solidFill>
                <a:latin typeface="Arial Narrow"/>
                <a:cs typeface="Arial Narrow"/>
              </a:rPr>
              <a:t>on</a:t>
            </a:r>
            <a:r>
              <a:rPr sz="794" spc="-18" dirty="0">
                <a:solidFill>
                  <a:srgbClr val="231F20"/>
                </a:solidFill>
                <a:latin typeface="Arial Narrow"/>
                <a:cs typeface="Arial Narrow"/>
              </a:rPr>
              <a:t> </a:t>
            </a:r>
            <a:r>
              <a:rPr sz="794" dirty="0">
                <a:solidFill>
                  <a:srgbClr val="231F20"/>
                </a:solidFill>
                <a:latin typeface="Arial Narrow"/>
                <a:cs typeface="Arial Narrow"/>
              </a:rPr>
              <a:t>the</a:t>
            </a:r>
            <a:r>
              <a:rPr sz="794" spc="-13" dirty="0">
                <a:solidFill>
                  <a:srgbClr val="231F20"/>
                </a:solidFill>
                <a:latin typeface="Arial Narrow"/>
                <a:cs typeface="Arial Narrow"/>
              </a:rPr>
              <a:t> </a:t>
            </a:r>
            <a:r>
              <a:rPr sz="794" spc="-18" dirty="0">
                <a:solidFill>
                  <a:srgbClr val="231F20"/>
                </a:solidFill>
                <a:latin typeface="Arial Narrow"/>
                <a:cs typeface="Arial Narrow"/>
              </a:rPr>
              <a:t>career map.</a:t>
            </a:r>
            <a:endParaRPr sz="794">
              <a:latin typeface="Arial Narrow"/>
              <a:cs typeface="Arial Narrow"/>
            </a:endParaRPr>
          </a:p>
          <a:p>
            <a:pPr marL="11206" marR="25774">
              <a:lnSpc>
                <a:spcPct val="101899"/>
              </a:lnSpc>
              <a:spcBef>
                <a:spcPts val="441"/>
              </a:spcBef>
            </a:pPr>
            <a:r>
              <a:rPr sz="794" b="1" spc="-137" dirty="0">
                <a:solidFill>
                  <a:srgbClr val="231F20"/>
                </a:solidFill>
                <a:latin typeface="Century Gothic"/>
                <a:cs typeface="Century Gothic"/>
              </a:rPr>
              <a:t>Page</a:t>
            </a:r>
            <a:r>
              <a:rPr sz="794" b="1" spc="-57" dirty="0">
                <a:solidFill>
                  <a:srgbClr val="231F20"/>
                </a:solidFill>
                <a:latin typeface="Century Gothic"/>
                <a:cs typeface="Century Gothic"/>
              </a:rPr>
              <a:t> </a:t>
            </a:r>
            <a:r>
              <a:rPr sz="794" b="1" spc="-40" dirty="0">
                <a:solidFill>
                  <a:srgbClr val="231F20"/>
                </a:solidFill>
                <a:latin typeface="Century Gothic"/>
                <a:cs typeface="Century Gothic"/>
              </a:rPr>
              <a:t>4</a:t>
            </a:r>
            <a:r>
              <a:rPr sz="794" b="1" spc="-57" dirty="0">
                <a:solidFill>
                  <a:srgbClr val="231F20"/>
                </a:solidFill>
                <a:latin typeface="Century Gothic"/>
                <a:cs typeface="Century Gothic"/>
              </a:rPr>
              <a:t> </a:t>
            </a:r>
            <a:r>
              <a:rPr sz="794" spc="-9" dirty="0">
                <a:solidFill>
                  <a:srgbClr val="231F20"/>
                </a:solidFill>
                <a:latin typeface="Arial Narrow"/>
                <a:cs typeface="Arial Narrow"/>
              </a:rPr>
              <a:t>provides</a:t>
            </a:r>
            <a:r>
              <a:rPr sz="794" spc="-18" dirty="0">
                <a:solidFill>
                  <a:srgbClr val="231F20"/>
                </a:solidFill>
                <a:latin typeface="Arial Narrow"/>
                <a:cs typeface="Arial Narrow"/>
              </a:rPr>
              <a:t> </a:t>
            </a:r>
            <a:r>
              <a:rPr sz="794" dirty="0">
                <a:solidFill>
                  <a:srgbClr val="231F20"/>
                </a:solidFill>
                <a:latin typeface="Arial Narrow"/>
                <a:cs typeface="Arial Narrow"/>
              </a:rPr>
              <a:t>an</a:t>
            </a:r>
            <a:r>
              <a:rPr sz="794" spc="-18" dirty="0">
                <a:solidFill>
                  <a:srgbClr val="231F20"/>
                </a:solidFill>
                <a:latin typeface="Arial Narrow"/>
                <a:cs typeface="Arial Narrow"/>
              </a:rPr>
              <a:t> overview</a:t>
            </a:r>
            <a:r>
              <a:rPr sz="794" spc="-13" dirty="0">
                <a:solidFill>
                  <a:srgbClr val="231F20"/>
                </a:solidFill>
                <a:latin typeface="Arial Narrow"/>
                <a:cs typeface="Arial Narrow"/>
              </a:rPr>
              <a:t> </a:t>
            </a:r>
            <a:r>
              <a:rPr sz="794" dirty="0">
                <a:solidFill>
                  <a:srgbClr val="231F20"/>
                </a:solidFill>
                <a:latin typeface="Arial Narrow"/>
                <a:cs typeface="Arial Narrow"/>
              </a:rPr>
              <a:t>of</a:t>
            </a:r>
            <a:r>
              <a:rPr sz="794" spc="-18" dirty="0">
                <a:solidFill>
                  <a:srgbClr val="231F20"/>
                </a:solidFill>
                <a:latin typeface="Arial Narrow"/>
                <a:cs typeface="Arial Narrow"/>
              </a:rPr>
              <a:t> </a:t>
            </a:r>
            <a:r>
              <a:rPr sz="794" spc="-9" dirty="0">
                <a:solidFill>
                  <a:srgbClr val="231F20"/>
                </a:solidFill>
                <a:latin typeface="Arial Narrow"/>
                <a:cs typeface="Arial Narrow"/>
              </a:rPr>
              <a:t>some</a:t>
            </a:r>
            <a:r>
              <a:rPr sz="794" spc="-18" dirty="0">
                <a:solidFill>
                  <a:srgbClr val="231F20"/>
                </a:solidFill>
                <a:latin typeface="Arial Narrow"/>
                <a:cs typeface="Arial Narrow"/>
              </a:rPr>
              <a:t> </a:t>
            </a:r>
            <a:r>
              <a:rPr sz="794" dirty="0">
                <a:solidFill>
                  <a:srgbClr val="231F20"/>
                </a:solidFill>
                <a:latin typeface="Arial Narrow"/>
                <a:cs typeface="Arial Narrow"/>
              </a:rPr>
              <a:t>of</a:t>
            </a:r>
            <a:r>
              <a:rPr sz="794" spc="-18" dirty="0">
                <a:solidFill>
                  <a:srgbClr val="231F20"/>
                </a:solidFill>
                <a:latin typeface="Arial Narrow"/>
                <a:cs typeface="Arial Narrow"/>
              </a:rPr>
              <a:t> </a:t>
            </a:r>
            <a:r>
              <a:rPr sz="794" dirty="0">
                <a:solidFill>
                  <a:srgbClr val="231F20"/>
                </a:solidFill>
                <a:latin typeface="Arial Narrow"/>
                <a:cs typeface="Arial Narrow"/>
              </a:rPr>
              <a:t>the</a:t>
            </a:r>
            <a:r>
              <a:rPr sz="794" spc="-18" dirty="0">
                <a:solidFill>
                  <a:srgbClr val="231F20"/>
                </a:solidFill>
                <a:latin typeface="Arial Narrow"/>
                <a:cs typeface="Arial Narrow"/>
              </a:rPr>
              <a:t> </a:t>
            </a:r>
            <a:r>
              <a:rPr sz="794" dirty="0">
                <a:solidFill>
                  <a:srgbClr val="231F20"/>
                </a:solidFill>
                <a:latin typeface="Arial Narrow"/>
                <a:cs typeface="Arial Narrow"/>
              </a:rPr>
              <a:t>educational</a:t>
            </a:r>
            <a:r>
              <a:rPr sz="794" spc="-18" dirty="0">
                <a:solidFill>
                  <a:srgbClr val="231F20"/>
                </a:solidFill>
                <a:latin typeface="Arial Narrow"/>
                <a:cs typeface="Arial Narrow"/>
              </a:rPr>
              <a:t> </a:t>
            </a:r>
            <a:r>
              <a:rPr sz="794" dirty="0">
                <a:solidFill>
                  <a:srgbClr val="231F20"/>
                </a:solidFill>
                <a:latin typeface="Arial Narrow"/>
                <a:cs typeface="Arial Narrow"/>
              </a:rPr>
              <a:t>paths</a:t>
            </a:r>
            <a:r>
              <a:rPr sz="794" spc="-18" dirty="0">
                <a:solidFill>
                  <a:srgbClr val="231F20"/>
                </a:solidFill>
                <a:latin typeface="Arial Narrow"/>
                <a:cs typeface="Arial Narrow"/>
              </a:rPr>
              <a:t> </a:t>
            </a:r>
            <a:r>
              <a:rPr sz="794" spc="-9" dirty="0">
                <a:solidFill>
                  <a:srgbClr val="231F20"/>
                </a:solidFill>
                <a:latin typeface="Arial Narrow"/>
                <a:cs typeface="Arial Narrow"/>
              </a:rPr>
              <a:t>available</a:t>
            </a:r>
            <a:r>
              <a:rPr sz="794" spc="441" dirty="0">
                <a:solidFill>
                  <a:srgbClr val="231F20"/>
                </a:solidFill>
                <a:latin typeface="Arial Narrow"/>
                <a:cs typeface="Arial Narrow"/>
              </a:rPr>
              <a:t> </a:t>
            </a:r>
            <a:r>
              <a:rPr sz="794" dirty="0">
                <a:solidFill>
                  <a:srgbClr val="231F20"/>
                </a:solidFill>
                <a:latin typeface="Arial Narrow"/>
                <a:cs typeface="Arial Narrow"/>
              </a:rPr>
              <a:t>in</a:t>
            </a:r>
            <a:r>
              <a:rPr sz="794" spc="-22" dirty="0">
                <a:solidFill>
                  <a:srgbClr val="231F20"/>
                </a:solidFill>
                <a:latin typeface="Arial Narrow"/>
                <a:cs typeface="Arial Narrow"/>
              </a:rPr>
              <a:t> </a:t>
            </a:r>
            <a:r>
              <a:rPr sz="794" spc="-75" dirty="0">
                <a:solidFill>
                  <a:srgbClr val="231F20"/>
                </a:solidFill>
                <a:latin typeface="Arial Narrow"/>
                <a:cs typeface="Arial Narrow"/>
              </a:rPr>
              <a:t>CNY</a:t>
            </a:r>
            <a:r>
              <a:rPr sz="794" spc="-18" dirty="0">
                <a:solidFill>
                  <a:srgbClr val="231F20"/>
                </a:solidFill>
                <a:latin typeface="Arial Narrow"/>
                <a:cs typeface="Arial Narrow"/>
              </a:rPr>
              <a:t> </a:t>
            </a:r>
            <a:r>
              <a:rPr sz="794" dirty="0">
                <a:solidFill>
                  <a:srgbClr val="231F20"/>
                </a:solidFill>
                <a:latin typeface="Arial Narrow"/>
                <a:cs typeface="Arial Narrow"/>
              </a:rPr>
              <a:t>to</a:t>
            </a:r>
            <a:r>
              <a:rPr sz="794" spc="-22" dirty="0">
                <a:solidFill>
                  <a:srgbClr val="231F20"/>
                </a:solidFill>
                <a:latin typeface="Arial Narrow"/>
                <a:cs typeface="Arial Narrow"/>
              </a:rPr>
              <a:t> </a:t>
            </a:r>
            <a:r>
              <a:rPr sz="794" dirty="0">
                <a:solidFill>
                  <a:srgbClr val="231F20"/>
                </a:solidFill>
                <a:latin typeface="Arial Narrow"/>
                <a:cs typeface="Arial Narrow"/>
              </a:rPr>
              <a:t>help</a:t>
            </a:r>
            <a:r>
              <a:rPr sz="794" spc="-18" dirty="0">
                <a:solidFill>
                  <a:srgbClr val="231F20"/>
                </a:solidFill>
                <a:latin typeface="Arial Narrow"/>
                <a:cs typeface="Arial Narrow"/>
              </a:rPr>
              <a:t> you</a:t>
            </a:r>
            <a:r>
              <a:rPr sz="794" spc="-22" dirty="0">
                <a:solidFill>
                  <a:srgbClr val="231F20"/>
                </a:solidFill>
                <a:latin typeface="Arial Narrow"/>
                <a:cs typeface="Arial Narrow"/>
              </a:rPr>
              <a:t> </a:t>
            </a:r>
            <a:r>
              <a:rPr sz="794" spc="-9" dirty="0">
                <a:solidFill>
                  <a:srgbClr val="231F20"/>
                </a:solidFill>
                <a:latin typeface="Arial Narrow"/>
                <a:cs typeface="Arial Narrow"/>
              </a:rPr>
              <a:t>enter</a:t>
            </a:r>
            <a:r>
              <a:rPr sz="794" spc="-18" dirty="0">
                <a:solidFill>
                  <a:srgbClr val="231F20"/>
                </a:solidFill>
                <a:latin typeface="Arial Narrow"/>
                <a:cs typeface="Arial Narrow"/>
              </a:rPr>
              <a:t> </a:t>
            </a:r>
            <a:r>
              <a:rPr sz="794" spc="-9" dirty="0">
                <a:solidFill>
                  <a:srgbClr val="231F20"/>
                </a:solidFill>
                <a:latin typeface="Arial Narrow"/>
                <a:cs typeface="Arial Narrow"/>
              </a:rPr>
              <a:t>or</a:t>
            </a:r>
            <a:r>
              <a:rPr sz="794" spc="-22" dirty="0">
                <a:solidFill>
                  <a:srgbClr val="231F20"/>
                </a:solidFill>
                <a:latin typeface="Arial Narrow"/>
                <a:cs typeface="Arial Narrow"/>
              </a:rPr>
              <a:t> </a:t>
            </a:r>
            <a:r>
              <a:rPr sz="794" spc="-9" dirty="0">
                <a:solidFill>
                  <a:srgbClr val="231F20"/>
                </a:solidFill>
                <a:latin typeface="Arial Narrow"/>
                <a:cs typeface="Arial Narrow"/>
              </a:rPr>
              <a:t>advance</a:t>
            </a:r>
            <a:r>
              <a:rPr sz="794" spc="-18" dirty="0">
                <a:solidFill>
                  <a:srgbClr val="231F20"/>
                </a:solidFill>
                <a:latin typeface="Arial Narrow"/>
                <a:cs typeface="Arial Narrow"/>
              </a:rPr>
              <a:t> </a:t>
            </a:r>
            <a:r>
              <a:rPr sz="794" dirty="0">
                <a:solidFill>
                  <a:srgbClr val="231F20"/>
                </a:solidFill>
                <a:latin typeface="Arial Narrow"/>
                <a:cs typeface="Arial Narrow"/>
              </a:rPr>
              <a:t>in</a:t>
            </a:r>
            <a:r>
              <a:rPr sz="794" spc="-22" dirty="0">
                <a:solidFill>
                  <a:srgbClr val="231F20"/>
                </a:solidFill>
                <a:latin typeface="Arial Narrow"/>
                <a:cs typeface="Arial Narrow"/>
              </a:rPr>
              <a:t> </a:t>
            </a:r>
            <a:r>
              <a:rPr sz="794" spc="-9" dirty="0">
                <a:solidFill>
                  <a:srgbClr val="231F20"/>
                </a:solidFill>
                <a:latin typeface="Arial Narrow"/>
                <a:cs typeface="Arial Narrow"/>
              </a:rPr>
              <a:t>these</a:t>
            </a:r>
            <a:r>
              <a:rPr sz="794" spc="-18" dirty="0">
                <a:solidFill>
                  <a:srgbClr val="231F20"/>
                </a:solidFill>
                <a:latin typeface="Arial Narrow"/>
                <a:cs typeface="Arial Narrow"/>
              </a:rPr>
              <a:t> </a:t>
            </a:r>
            <a:r>
              <a:rPr sz="794" spc="-9" dirty="0">
                <a:solidFill>
                  <a:srgbClr val="231F20"/>
                </a:solidFill>
                <a:latin typeface="Arial Narrow"/>
                <a:cs typeface="Arial Narrow"/>
              </a:rPr>
              <a:t>careers.</a:t>
            </a:r>
            <a:endParaRPr sz="794">
              <a:latin typeface="Arial Narrow"/>
              <a:cs typeface="Arial Narrow"/>
            </a:endParaRPr>
          </a:p>
        </p:txBody>
      </p:sp>
      <p:grpSp>
        <p:nvGrpSpPr>
          <p:cNvPr id="12" name="object 12"/>
          <p:cNvGrpSpPr/>
          <p:nvPr/>
        </p:nvGrpSpPr>
        <p:grpSpPr>
          <a:xfrm>
            <a:off x="6035487" y="1277471"/>
            <a:ext cx="2637865" cy="5244353"/>
            <a:chOff x="6687819" y="1447800"/>
            <a:chExt cx="2989580" cy="5943600"/>
          </a:xfrm>
        </p:grpSpPr>
        <p:sp>
          <p:nvSpPr>
            <p:cNvPr id="13" name="object 13"/>
            <p:cNvSpPr/>
            <p:nvPr/>
          </p:nvSpPr>
          <p:spPr>
            <a:xfrm>
              <a:off x="6687819" y="1447800"/>
              <a:ext cx="2989580" cy="5943600"/>
            </a:xfrm>
            <a:custGeom>
              <a:avLst/>
              <a:gdLst/>
              <a:ahLst/>
              <a:cxnLst/>
              <a:rect l="l" t="t" r="r" b="b"/>
              <a:pathLst>
                <a:path w="2989579" h="5943600">
                  <a:moveTo>
                    <a:pt x="2837180" y="0"/>
                  </a:moveTo>
                  <a:lnTo>
                    <a:pt x="152400" y="0"/>
                  </a:lnTo>
                  <a:lnTo>
                    <a:pt x="104231" y="7769"/>
                  </a:lnTo>
                  <a:lnTo>
                    <a:pt x="62396" y="29405"/>
                  </a:lnTo>
                  <a:lnTo>
                    <a:pt x="29405" y="62396"/>
                  </a:lnTo>
                  <a:lnTo>
                    <a:pt x="7769" y="104231"/>
                  </a:lnTo>
                  <a:lnTo>
                    <a:pt x="0" y="152400"/>
                  </a:lnTo>
                  <a:lnTo>
                    <a:pt x="0" y="5791200"/>
                  </a:lnTo>
                  <a:lnTo>
                    <a:pt x="7769" y="5839368"/>
                  </a:lnTo>
                  <a:lnTo>
                    <a:pt x="29405" y="5881203"/>
                  </a:lnTo>
                  <a:lnTo>
                    <a:pt x="62396" y="5914194"/>
                  </a:lnTo>
                  <a:lnTo>
                    <a:pt x="104231" y="5935830"/>
                  </a:lnTo>
                  <a:lnTo>
                    <a:pt x="152400" y="5943600"/>
                  </a:lnTo>
                  <a:lnTo>
                    <a:pt x="2837180" y="5943600"/>
                  </a:lnTo>
                  <a:lnTo>
                    <a:pt x="2885348" y="5935830"/>
                  </a:lnTo>
                  <a:lnTo>
                    <a:pt x="2927183" y="5914194"/>
                  </a:lnTo>
                  <a:lnTo>
                    <a:pt x="2960174" y="5881203"/>
                  </a:lnTo>
                  <a:lnTo>
                    <a:pt x="2981810" y="5839368"/>
                  </a:lnTo>
                  <a:lnTo>
                    <a:pt x="2989580" y="5791200"/>
                  </a:lnTo>
                  <a:lnTo>
                    <a:pt x="2989580" y="152400"/>
                  </a:lnTo>
                  <a:lnTo>
                    <a:pt x="2981810" y="104231"/>
                  </a:lnTo>
                  <a:lnTo>
                    <a:pt x="2960174" y="62396"/>
                  </a:lnTo>
                  <a:lnTo>
                    <a:pt x="2927183" y="29405"/>
                  </a:lnTo>
                  <a:lnTo>
                    <a:pt x="2885348" y="7769"/>
                  </a:lnTo>
                  <a:lnTo>
                    <a:pt x="2837180" y="0"/>
                  </a:lnTo>
                  <a:close/>
                </a:path>
              </a:pathLst>
            </a:custGeom>
            <a:solidFill>
              <a:srgbClr val="C4BDCB"/>
            </a:solidFill>
          </p:spPr>
          <p:txBody>
            <a:bodyPr wrap="square" lIns="0" tIns="0" rIns="0" bIns="0" rtlCol="0"/>
            <a:lstStyle/>
            <a:p>
              <a:endParaRPr sz="1588"/>
            </a:p>
          </p:txBody>
        </p:sp>
        <p:sp>
          <p:nvSpPr>
            <p:cNvPr id="14" name="object 14"/>
            <p:cNvSpPr/>
            <p:nvPr/>
          </p:nvSpPr>
          <p:spPr>
            <a:xfrm>
              <a:off x="6840219" y="4664278"/>
              <a:ext cx="2684780" cy="0"/>
            </a:xfrm>
            <a:custGeom>
              <a:avLst/>
              <a:gdLst/>
              <a:ahLst/>
              <a:cxnLst/>
              <a:rect l="l" t="t" r="r" b="b"/>
              <a:pathLst>
                <a:path w="2684779">
                  <a:moveTo>
                    <a:pt x="0" y="0"/>
                  </a:moveTo>
                  <a:lnTo>
                    <a:pt x="2684780" y="0"/>
                  </a:lnTo>
                </a:path>
              </a:pathLst>
            </a:custGeom>
            <a:ln w="6350">
              <a:solidFill>
                <a:srgbClr val="231F20"/>
              </a:solidFill>
            </a:ln>
          </p:spPr>
          <p:txBody>
            <a:bodyPr wrap="square" lIns="0" tIns="0" rIns="0" bIns="0" rtlCol="0"/>
            <a:lstStyle/>
            <a:p>
              <a:endParaRPr sz="1588"/>
            </a:p>
          </p:txBody>
        </p:sp>
      </p:grpSp>
      <p:sp>
        <p:nvSpPr>
          <p:cNvPr id="15" name="object 15"/>
          <p:cNvSpPr txBox="1"/>
          <p:nvPr/>
        </p:nvSpPr>
        <p:spPr>
          <a:xfrm>
            <a:off x="6158752" y="1356091"/>
            <a:ext cx="2391335" cy="2424027"/>
          </a:xfrm>
          <a:prstGeom prst="rect">
            <a:avLst/>
          </a:prstGeom>
        </p:spPr>
        <p:txBody>
          <a:bodyPr vert="horz" wrap="square" lIns="0" tIns="11206" rIns="0" bIns="0" rtlCol="0">
            <a:spAutoFit/>
          </a:bodyPr>
          <a:lstStyle/>
          <a:p>
            <a:pPr marL="11206">
              <a:lnSpc>
                <a:spcPts val="1253"/>
              </a:lnSpc>
              <a:spcBef>
                <a:spcPts val="88"/>
              </a:spcBef>
            </a:pPr>
            <a:r>
              <a:rPr sz="1059" spc="-93" dirty="0">
                <a:solidFill>
                  <a:srgbClr val="231F20"/>
                </a:solidFill>
                <a:latin typeface="Arial Narrow"/>
                <a:cs typeface="Arial Narrow"/>
              </a:rPr>
              <a:t>Career</a:t>
            </a:r>
            <a:r>
              <a:rPr sz="1059" dirty="0">
                <a:solidFill>
                  <a:srgbClr val="231F20"/>
                </a:solidFill>
                <a:latin typeface="Arial Narrow"/>
                <a:cs typeface="Arial Narrow"/>
              </a:rPr>
              <a:t> </a:t>
            </a:r>
            <a:r>
              <a:rPr sz="1059" spc="-62" dirty="0">
                <a:solidFill>
                  <a:srgbClr val="231F20"/>
                </a:solidFill>
                <a:latin typeface="Arial Narrow"/>
                <a:cs typeface="Arial Narrow"/>
              </a:rPr>
              <a:t>Exploration,</a:t>
            </a:r>
            <a:r>
              <a:rPr sz="1059" spc="4" dirty="0">
                <a:solidFill>
                  <a:srgbClr val="231F20"/>
                </a:solidFill>
                <a:latin typeface="Arial Narrow"/>
                <a:cs typeface="Arial Narrow"/>
              </a:rPr>
              <a:t> </a:t>
            </a:r>
            <a:r>
              <a:rPr sz="1059" spc="-97" dirty="0">
                <a:solidFill>
                  <a:srgbClr val="231F20"/>
                </a:solidFill>
                <a:latin typeface="Arial Narrow"/>
                <a:cs typeface="Arial Narrow"/>
              </a:rPr>
              <a:t>Job</a:t>
            </a:r>
            <a:r>
              <a:rPr sz="1059" spc="4" dirty="0">
                <a:solidFill>
                  <a:srgbClr val="231F20"/>
                </a:solidFill>
                <a:latin typeface="Arial Narrow"/>
                <a:cs typeface="Arial Narrow"/>
              </a:rPr>
              <a:t> </a:t>
            </a:r>
            <a:r>
              <a:rPr sz="1059" spc="-79" dirty="0">
                <a:solidFill>
                  <a:srgbClr val="231F20"/>
                </a:solidFill>
                <a:latin typeface="Arial Narrow"/>
                <a:cs typeface="Arial Narrow"/>
              </a:rPr>
              <a:t>Search</a:t>
            </a:r>
            <a:r>
              <a:rPr sz="1059" spc="4" dirty="0">
                <a:solidFill>
                  <a:srgbClr val="231F20"/>
                </a:solidFill>
                <a:latin typeface="Arial Narrow"/>
                <a:cs typeface="Arial Narrow"/>
              </a:rPr>
              <a:t> </a:t>
            </a:r>
            <a:r>
              <a:rPr sz="1059" spc="-84" dirty="0">
                <a:solidFill>
                  <a:srgbClr val="231F20"/>
                </a:solidFill>
                <a:latin typeface="Arial Narrow"/>
                <a:cs typeface="Arial Narrow"/>
              </a:rPr>
              <a:t>Resources</a:t>
            </a:r>
            <a:r>
              <a:rPr sz="1059" spc="4" dirty="0">
                <a:solidFill>
                  <a:srgbClr val="231F20"/>
                </a:solidFill>
                <a:latin typeface="Arial Narrow"/>
                <a:cs typeface="Arial Narrow"/>
              </a:rPr>
              <a:t> </a:t>
            </a:r>
            <a:r>
              <a:rPr sz="1059" spc="-344" dirty="0">
                <a:solidFill>
                  <a:srgbClr val="231F20"/>
                </a:solidFill>
                <a:latin typeface="Arial Narrow"/>
                <a:cs typeface="Arial Narrow"/>
              </a:rPr>
              <a:t>—</a:t>
            </a:r>
            <a:endParaRPr sz="1059">
              <a:latin typeface="Arial Narrow"/>
              <a:cs typeface="Arial Narrow"/>
            </a:endParaRPr>
          </a:p>
          <a:p>
            <a:pPr marL="11206">
              <a:lnSpc>
                <a:spcPts val="1253"/>
              </a:lnSpc>
              <a:tabLst>
                <a:tab pos="2379696" algn="l"/>
              </a:tabLst>
            </a:pPr>
            <a:r>
              <a:rPr sz="1059" b="1" u="sng" spc="-101" dirty="0">
                <a:solidFill>
                  <a:srgbClr val="231F20"/>
                </a:solidFill>
                <a:uFill>
                  <a:solidFill>
                    <a:srgbClr val="231F20"/>
                  </a:solidFill>
                </a:uFill>
                <a:latin typeface="Arial Narrow"/>
                <a:cs typeface="Arial Narrow"/>
              </a:rPr>
              <a:t>Local</a:t>
            </a:r>
            <a:r>
              <a:rPr sz="1059" b="1" u="sng" spc="35" dirty="0">
                <a:solidFill>
                  <a:srgbClr val="231F20"/>
                </a:solidFill>
                <a:uFill>
                  <a:solidFill>
                    <a:srgbClr val="231F20"/>
                  </a:solidFill>
                </a:uFill>
                <a:latin typeface="Arial Narrow"/>
                <a:cs typeface="Arial Narrow"/>
              </a:rPr>
              <a:t> </a:t>
            </a:r>
            <a:r>
              <a:rPr sz="1059" b="1" u="sng" spc="-110" dirty="0">
                <a:solidFill>
                  <a:srgbClr val="231F20"/>
                </a:solidFill>
                <a:uFill>
                  <a:solidFill>
                    <a:srgbClr val="231F20"/>
                  </a:solidFill>
                </a:uFill>
                <a:latin typeface="Arial Narrow"/>
                <a:cs typeface="Arial Narrow"/>
              </a:rPr>
              <a:t>and</a:t>
            </a:r>
            <a:r>
              <a:rPr sz="1059" b="1" u="sng" spc="40" dirty="0">
                <a:solidFill>
                  <a:srgbClr val="231F20"/>
                </a:solidFill>
                <a:uFill>
                  <a:solidFill>
                    <a:srgbClr val="231F20"/>
                  </a:solidFill>
                </a:uFill>
                <a:latin typeface="Arial Narrow"/>
                <a:cs typeface="Arial Narrow"/>
              </a:rPr>
              <a:t> </a:t>
            </a:r>
            <a:r>
              <a:rPr sz="1059" b="1" u="sng" spc="-9" dirty="0">
                <a:solidFill>
                  <a:srgbClr val="231F20"/>
                </a:solidFill>
                <a:uFill>
                  <a:solidFill>
                    <a:srgbClr val="231F20"/>
                  </a:solidFill>
                </a:uFill>
                <a:latin typeface="Arial Narrow"/>
                <a:cs typeface="Arial Narrow"/>
              </a:rPr>
              <a:t>State</a:t>
            </a:r>
            <a:r>
              <a:rPr sz="1059" b="1" u="sng" dirty="0">
                <a:solidFill>
                  <a:srgbClr val="231F20"/>
                </a:solidFill>
                <a:uFill>
                  <a:solidFill>
                    <a:srgbClr val="231F20"/>
                  </a:solidFill>
                </a:uFill>
                <a:latin typeface="Arial Narrow"/>
                <a:cs typeface="Arial Narrow"/>
              </a:rPr>
              <a:t>	</a:t>
            </a:r>
            <a:endParaRPr sz="1059">
              <a:latin typeface="Arial Narrow"/>
              <a:cs typeface="Arial Narrow"/>
            </a:endParaRPr>
          </a:p>
          <a:p>
            <a:pPr marL="11206" marR="84049">
              <a:lnSpc>
                <a:spcPct val="101899"/>
              </a:lnSpc>
              <a:spcBef>
                <a:spcPts val="476"/>
              </a:spcBef>
            </a:pPr>
            <a:r>
              <a:rPr sz="794" b="1" spc="-159" dirty="0">
                <a:solidFill>
                  <a:srgbClr val="FFFFFF"/>
                </a:solidFill>
                <a:latin typeface="Century Gothic"/>
                <a:cs typeface="Century Gothic"/>
                <a:hlinkClick r:id="rId7"/>
              </a:rPr>
              <a:t>CNY</a:t>
            </a:r>
            <a:r>
              <a:rPr sz="794" b="1" spc="-35" dirty="0">
                <a:solidFill>
                  <a:srgbClr val="FFFFFF"/>
                </a:solidFill>
                <a:latin typeface="Century Gothic"/>
                <a:cs typeface="Century Gothic"/>
                <a:hlinkClick r:id="rId7"/>
              </a:rPr>
              <a:t> </a:t>
            </a:r>
            <a:r>
              <a:rPr sz="794" b="1" spc="-97" dirty="0">
                <a:solidFill>
                  <a:srgbClr val="FFFFFF"/>
                </a:solidFill>
                <a:latin typeface="Century Gothic"/>
                <a:cs typeface="Century Gothic"/>
                <a:hlinkClick r:id="rId7"/>
              </a:rPr>
              <a:t>Works</a:t>
            </a:r>
            <a:r>
              <a:rPr sz="794" b="1" spc="-31" dirty="0">
                <a:solidFill>
                  <a:srgbClr val="FFFFFF"/>
                </a:solidFill>
                <a:latin typeface="Century Gothic"/>
                <a:cs typeface="Century Gothic"/>
                <a:hlinkClick r:id="rId7"/>
              </a:rPr>
              <a:t> </a:t>
            </a:r>
            <a:r>
              <a:rPr sz="794" b="1" spc="-115" dirty="0">
                <a:solidFill>
                  <a:srgbClr val="FFFFFF"/>
                </a:solidFill>
                <a:latin typeface="Century Gothic"/>
                <a:cs typeface="Century Gothic"/>
                <a:hlinkClick r:id="rId7"/>
              </a:rPr>
              <a:t>Career</a:t>
            </a:r>
            <a:r>
              <a:rPr sz="794" b="1" spc="-31" dirty="0">
                <a:solidFill>
                  <a:srgbClr val="FFFFFF"/>
                </a:solidFill>
                <a:latin typeface="Century Gothic"/>
                <a:cs typeface="Century Gothic"/>
                <a:hlinkClick r:id="rId7"/>
              </a:rPr>
              <a:t> </a:t>
            </a:r>
            <a:r>
              <a:rPr sz="794" b="1" spc="-101" dirty="0">
                <a:solidFill>
                  <a:srgbClr val="FFFFFF"/>
                </a:solidFill>
                <a:latin typeface="Century Gothic"/>
                <a:cs typeface="Century Gothic"/>
                <a:hlinkClick r:id="rId7"/>
              </a:rPr>
              <a:t>Center</a:t>
            </a:r>
            <a:r>
              <a:rPr sz="794" b="1" spc="-35" dirty="0">
                <a:solidFill>
                  <a:srgbClr val="FFFFFF"/>
                </a:solidFill>
                <a:latin typeface="Century Gothic"/>
                <a:cs typeface="Century Gothic"/>
                <a:hlinkClick r:id="rId7"/>
              </a:rPr>
              <a:t> </a:t>
            </a:r>
            <a:r>
              <a:rPr sz="794" b="1" spc="-106" dirty="0">
                <a:solidFill>
                  <a:srgbClr val="FFFFFF"/>
                </a:solidFill>
                <a:latin typeface="Century Gothic"/>
                <a:cs typeface="Century Gothic"/>
                <a:hlinkClick r:id="rId7"/>
              </a:rPr>
              <a:t>(www.cnyworks.com/)</a:t>
            </a:r>
            <a:r>
              <a:rPr sz="794" b="1" spc="-106" dirty="0">
                <a:solidFill>
                  <a:srgbClr val="FFFFFF"/>
                </a:solidFill>
                <a:latin typeface="Century Gothic"/>
                <a:cs typeface="Century Gothic"/>
              </a:rPr>
              <a:t>:</a:t>
            </a:r>
            <a:r>
              <a:rPr sz="794" b="1" spc="-31" dirty="0">
                <a:solidFill>
                  <a:srgbClr val="FFFFFF"/>
                </a:solidFill>
                <a:latin typeface="Century Gothic"/>
                <a:cs typeface="Century Gothic"/>
              </a:rPr>
              <a:t> </a:t>
            </a:r>
            <a:r>
              <a:rPr sz="794" spc="-9" dirty="0">
                <a:solidFill>
                  <a:srgbClr val="231F20"/>
                </a:solidFill>
                <a:latin typeface="Arial Narrow"/>
                <a:cs typeface="Arial Narrow"/>
              </a:rPr>
              <a:t>Provides</a:t>
            </a:r>
            <a:r>
              <a:rPr sz="794" spc="441" dirty="0">
                <a:solidFill>
                  <a:srgbClr val="231F20"/>
                </a:solidFill>
                <a:latin typeface="Arial Narrow"/>
                <a:cs typeface="Arial Narrow"/>
              </a:rPr>
              <a:t> </a:t>
            </a:r>
            <a:r>
              <a:rPr sz="794" spc="-9" dirty="0">
                <a:solidFill>
                  <a:srgbClr val="231F20"/>
                </a:solidFill>
                <a:latin typeface="Arial Narrow"/>
                <a:cs typeface="Arial Narrow"/>
              </a:rPr>
              <a:t>free</a:t>
            </a:r>
            <a:r>
              <a:rPr sz="794" spc="-13" dirty="0">
                <a:solidFill>
                  <a:srgbClr val="231F20"/>
                </a:solidFill>
                <a:latin typeface="Arial Narrow"/>
                <a:cs typeface="Arial Narrow"/>
              </a:rPr>
              <a:t> </a:t>
            </a:r>
            <a:r>
              <a:rPr sz="794" spc="-18" dirty="0">
                <a:solidFill>
                  <a:srgbClr val="231F20"/>
                </a:solidFill>
                <a:latin typeface="Arial Narrow"/>
                <a:cs typeface="Arial Narrow"/>
              </a:rPr>
              <a:t>career</a:t>
            </a:r>
            <a:r>
              <a:rPr sz="794" spc="-13" dirty="0">
                <a:solidFill>
                  <a:srgbClr val="231F20"/>
                </a:solidFill>
                <a:latin typeface="Arial Narrow"/>
                <a:cs typeface="Arial Narrow"/>
              </a:rPr>
              <a:t> </a:t>
            </a:r>
            <a:r>
              <a:rPr sz="794" spc="-9" dirty="0">
                <a:solidFill>
                  <a:srgbClr val="231F20"/>
                </a:solidFill>
                <a:latin typeface="Arial Narrow"/>
                <a:cs typeface="Arial Narrow"/>
              </a:rPr>
              <a:t>services</a:t>
            </a:r>
            <a:r>
              <a:rPr sz="794" spc="-13" dirty="0">
                <a:solidFill>
                  <a:srgbClr val="231F20"/>
                </a:solidFill>
                <a:latin typeface="Arial Narrow"/>
                <a:cs typeface="Arial Narrow"/>
              </a:rPr>
              <a:t> </a:t>
            </a:r>
            <a:r>
              <a:rPr sz="794" dirty="0">
                <a:solidFill>
                  <a:srgbClr val="231F20"/>
                </a:solidFill>
                <a:latin typeface="Arial Narrow"/>
                <a:cs typeface="Arial Narrow"/>
              </a:rPr>
              <a:t>to</a:t>
            </a:r>
            <a:r>
              <a:rPr sz="794" spc="-9" dirty="0">
                <a:solidFill>
                  <a:srgbClr val="231F20"/>
                </a:solidFill>
                <a:latin typeface="Arial Narrow"/>
                <a:cs typeface="Arial Narrow"/>
              </a:rPr>
              <a:t> </a:t>
            </a:r>
            <a:r>
              <a:rPr sz="794" dirty="0">
                <a:solidFill>
                  <a:srgbClr val="231F20"/>
                </a:solidFill>
                <a:latin typeface="Arial Narrow"/>
                <a:cs typeface="Arial Narrow"/>
              </a:rPr>
              <a:t>job</a:t>
            </a:r>
            <a:r>
              <a:rPr sz="794" spc="-13" dirty="0">
                <a:solidFill>
                  <a:srgbClr val="231F20"/>
                </a:solidFill>
                <a:latin typeface="Arial Narrow"/>
                <a:cs typeface="Arial Narrow"/>
              </a:rPr>
              <a:t> </a:t>
            </a:r>
            <a:r>
              <a:rPr sz="794" spc="-18" dirty="0">
                <a:solidFill>
                  <a:srgbClr val="231F20"/>
                </a:solidFill>
                <a:latin typeface="Arial Narrow"/>
                <a:cs typeface="Arial Narrow"/>
              </a:rPr>
              <a:t>seekers,</a:t>
            </a:r>
            <a:r>
              <a:rPr sz="794" spc="-13" dirty="0">
                <a:solidFill>
                  <a:srgbClr val="231F20"/>
                </a:solidFill>
                <a:latin typeface="Arial Narrow"/>
                <a:cs typeface="Arial Narrow"/>
              </a:rPr>
              <a:t> </a:t>
            </a:r>
            <a:r>
              <a:rPr sz="794" spc="-18" dirty="0">
                <a:solidFill>
                  <a:srgbClr val="231F20"/>
                </a:solidFill>
                <a:latin typeface="Arial Narrow"/>
                <a:cs typeface="Arial Narrow"/>
              </a:rPr>
              <a:t>workers</a:t>
            </a:r>
            <a:r>
              <a:rPr sz="794" spc="-13" dirty="0">
                <a:solidFill>
                  <a:srgbClr val="231F20"/>
                </a:solidFill>
                <a:latin typeface="Arial Narrow"/>
                <a:cs typeface="Arial Narrow"/>
              </a:rPr>
              <a:t> </a:t>
            </a:r>
            <a:r>
              <a:rPr sz="794" dirty="0">
                <a:solidFill>
                  <a:srgbClr val="231F20"/>
                </a:solidFill>
                <a:latin typeface="Arial Narrow"/>
                <a:cs typeface="Arial Narrow"/>
              </a:rPr>
              <a:t>and</a:t>
            </a:r>
            <a:r>
              <a:rPr sz="794" spc="-9" dirty="0">
                <a:solidFill>
                  <a:srgbClr val="231F20"/>
                </a:solidFill>
                <a:latin typeface="Arial Narrow"/>
                <a:cs typeface="Arial Narrow"/>
              </a:rPr>
              <a:t> helps</a:t>
            </a:r>
            <a:r>
              <a:rPr sz="794" spc="-13" dirty="0">
                <a:solidFill>
                  <a:srgbClr val="231F20"/>
                </a:solidFill>
                <a:latin typeface="Arial Narrow"/>
                <a:cs typeface="Arial Narrow"/>
              </a:rPr>
              <a:t> </a:t>
            </a:r>
            <a:r>
              <a:rPr sz="794" spc="-18" dirty="0">
                <a:solidFill>
                  <a:srgbClr val="231F20"/>
                </a:solidFill>
                <a:latin typeface="Arial Narrow"/>
                <a:cs typeface="Arial Narrow"/>
              </a:rPr>
              <a:t>match</a:t>
            </a:r>
            <a:r>
              <a:rPr sz="794" spc="441" dirty="0">
                <a:solidFill>
                  <a:srgbClr val="231F20"/>
                </a:solidFill>
                <a:latin typeface="Arial Narrow"/>
                <a:cs typeface="Arial Narrow"/>
              </a:rPr>
              <a:t> </a:t>
            </a:r>
            <a:r>
              <a:rPr sz="794" spc="-9" dirty="0">
                <a:solidFill>
                  <a:srgbClr val="231F20"/>
                </a:solidFill>
                <a:latin typeface="Arial Narrow"/>
                <a:cs typeface="Arial Narrow"/>
              </a:rPr>
              <a:t>jobseekers</a:t>
            </a:r>
            <a:r>
              <a:rPr sz="794" spc="-18" dirty="0">
                <a:solidFill>
                  <a:srgbClr val="231F20"/>
                </a:solidFill>
                <a:latin typeface="Arial Narrow"/>
                <a:cs typeface="Arial Narrow"/>
              </a:rPr>
              <a:t> </a:t>
            </a:r>
            <a:r>
              <a:rPr sz="794" dirty="0">
                <a:solidFill>
                  <a:srgbClr val="231F20"/>
                </a:solidFill>
                <a:latin typeface="Arial Narrow"/>
                <a:cs typeface="Arial Narrow"/>
              </a:rPr>
              <a:t>to</a:t>
            </a:r>
            <a:r>
              <a:rPr sz="794" spc="-13" dirty="0">
                <a:solidFill>
                  <a:srgbClr val="231F20"/>
                </a:solidFill>
                <a:latin typeface="Arial Narrow"/>
                <a:cs typeface="Arial Narrow"/>
              </a:rPr>
              <a:t> </a:t>
            </a:r>
            <a:r>
              <a:rPr sz="794" dirty="0">
                <a:solidFill>
                  <a:srgbClr val="231F20"/>
                </a:solidFill>
                <a:latin typeface="Arial Narrow"/>
                <a:cs typeface="Arial Narrow"/>
              </a:rPr>
              <a:t>job</a:t>
            </a:r>
            <a:r>
              <a:rPr sz="794" spc="-13" dirty="0">
                <a:solidFill>
                  <a:srgbClr val="231F20"/>
                </a:solidFill>
                <a:latin typeface="Arial Narrow"/>
                <a:cs typeface="Arial Narrow"/>
              </a:rPr>
              <a:t> </a:t>
            </a:r>
            <a:r>
              <a:rPr sz="794" spc="-9" dirty="0">
                <a:solidFill>
                  <a:srgbClr val="231F20"/>
                </a:solidFill>
                <a:latin typeface="Arial Narrow"/>
                <a:cs typeface="Arial Narrow"/>
              </a:rPr>
              <a:t>openings</a:t>
            </a:r>
            <a:r>
              <a:rPr sz="794" spc="-13" dirty="0">
                <a:solidFill>
                  <a:srgbClr val="231F20"/>
                </a:solidFill>
                <a:latin typeface="Arial Narrow"/>
                <a:cs typeface="Arial Narrow"/>
              </a:rPr>
              <a:t> </a:t>
            </a:r>
            <a:r>
              <a:rPr sz="794" dirty="0">
                <a:solidFill>
                  <a:srgbClr val="231F20"/>
                </a:solidFill>
                <a:latin typeface="Arial Narrow"/>
                <a:cs typeface="Arial Narrow"/>
              </a:rPr>
              <a:t>with</a:t>
            </a:r>
            <a:r>
              <a:rPr sz="794" spc="-13" dirty="0">
                <a:solidFill>
                  <a:srgbClr val="231F20"/>
                </a:solidFill>
                <a:latin typeface="Arial Narrow"/>
                <a:cs typeface="Arial Narrow"/>
              </a:rPr>
              <a:t> </a:t>
            </a:r>
            <a:r>
              <a:rPr sz="794" dirty="0">
                <a:solidFill>
                  <a:srgbClr val="231F20"/>
                </a:solidFill>
                <a:latin typeface="Arial Narrow"/>
                <a:cs typeface="Arial Narrow"/>
              </a:rPr>
              <a:t>local</a:t>
            </a:r>
            <a:r>
              <a:rPr sz="794" spc="-13" dirty="0">
                <a:solidFill>
                  <a:srgbClr val="231F20"/>
                </a:solidFill>
                <a:latin typeface="Arial Narrow"/>
                <a:cs typeface="Arial Narrow"/>
              </a:rPr>
              <a:t> </a:t>
            </a:r>
            <a:r>
              <a:rPr sz="794" spc="-9" dirty="0">
                <a:solidFill>
                  <a:srgbClr val="231F20"/>
                </a:solidFill>
                <a:latin typeface="Arial Narrow"/>
                <a:cs typeface="Arial Narrow"/>
              </a:rPr>
              <a:t>employers</a:t>
            </a:r>
            <a:r>
              <a:rPr sz="794" spc="-13" dirty="0">
                <a:solidFill>
                  <a:srgbClr val="231F20"/>
                </a:solidFill>
                <a:latin typeface="Arial Narrow"/>
                <a:cs typeface="Arial Narrow"/>
              </a:rPr>
              <a:t> </a:t>
            </a:r>
            <a:r>
              <a:rPr sz="794" spc="-18" dirty="0">
                <a:solidFill>
                  <a:srgbClr val="231F20"/>
                </a:solidFill>
                <a:latin typeface="Arial Narrow"/>
                <a:cs typeface="Arial Narrow"/>
              </a:rPr>
              <a:t>who</a:t>
            </a:r>
            <a:r>
              <a:rPr sz="794" spc="-13" dirty="0">
                <a:solidFill>
                  <a:srgbClr val="231F20"/>
                </a:solidFill>
                <a:latin typeface="Arial Narrow"/>
                <a:cs typeface="Arial Narrow"/>
              </a:rPr>
              <a:t> </a:t>
            </a:r>
            <a:r>
              <a:rPr sz="794" spc="-18" dirty="0">
                <a:solidFill>
                  <a:srgbClr val="231F20"/>
                </a:solidFill>
                <a:latin typeface="Arial Narrow"/>
                <a:cs typeface="Arial Narrow"/>
              </a:rPr>
              <a:t>are</a:t>
            </a:r>
            <a:r>
              <a:rPr sz="794" spc="-13" dirty="0">
                <a:solidFill>
                  <a:srgbClr val="231F20"/>
                </a:solidFill>
                <a:latin typeface="Arial Narrow"/>
                <a:cs typeface="Arial Narrow"/>
              </a:rPr>
              <a:t> </a:t>
            </a:r>
            <a:r>
              <a:rPr sz="794" spc="-9" dirty="0">
                <a:solidFill>
                  <a:srgbClr val="231F20"/>
                </a:solidFill>
                <a:latin typeface="Arial Narrow"/>
                <a:cs typeface="Arial Narrow"/>
              </a:rPr>
              <a:t>hiring.</a:t>
            </a:r>
            <a:r>
              <a:rPr sz="794" spc="441" dirty="0">
                <a:solidFill>
                  <a:srgbClr val="231F20"/>
                </a:solidFill>
                <a:latin typeface="Arial Narrow"/>
                <a:cs typeface="Arial Narrow"/>
              </a:rPr>
              <a:t> </a:t>
            </a:r>
            <a:r>
              <a:rPr sz="794" spc="-22" dirty="0">
                <a:solidFill>
                  <a:srgbClr val="231F20"/>
                </a:solidFill>
                <a:latin typeface="Arial Narrow"/>
                <a:cs typeface="Arial Narrow"/>
              </a:rPr>
              <a:t>Register</a:t>
            </a:r>
            <a:r>
              <a:rPr sz="794" spc="-4" dirty="0">
                <a:solidFill>
                  <a:srgbClr val="231F20"/>
                </a:solidFill>
                <a:latin typeface="Arial Narrow"/>
                <a:cs typeface="Arial Narrow"/>
              </a:rPr>
              <a:t> </a:t>
            </a:r>
            <a:r>
              <a:rPr sz="794" dirty="0">
                <a:solidFill>
                  <a:srgbClr val="231F20"/>
                </a:solidFill>
                <a:latin typeface="Arial Narrow"/>
                <a:cs typeface="Arial Narrow"/>
              </a:rPr>
              <a:t>with</a:t>
            </a:r>
            <a:r>
              <a:rPr sz="794" spc="-4" dirty="0">
                <a:solidFill>
                  <a:srgbClr val="231F20"/>
                </a:solidFill>
                <a:latin typeface="Arial Narrow"/>
                <a:cs typeface="Arial Narrow"/>
              </a:rPr>
              <a:t> </a:t>
            </a:r>
            <a:r>
              <a:rPr sz="794" spc="-75" dirty="0">
                <a:solidFill>
                  <a:srgbClr val="231F20"/>
                </a:solidFill>
                <a:latin typeface="Arial Narrow"/>
                <a:cs typeface="Arial Narrow"/>
              </a:rPr>
              <a:t>CNY</a:t>
            </a:r>
            <a:r>
              <a:rPr sz="794" spc="-4" dirty="0">
                <a:solidFill>
                  <a:srgbClr val="231F20"/>
                </a:solidFill>
                <a:latin typeface="Arial Narrow"/>
                <a:cs typeface="Arial Narrow"/>
              </a:rPr>
              <a:t> </a:t>
            </a:r>
            <a:r>
              <a:rPr sz="794" spc="-26" dirty="0">
                <a:solidFill>
                  <a:srgbClr val="231F20"/>
                </a:solidFill>
                <a:latin typeface="Arial Narrow"/>
                <a:cs typeface="Arial Narrow"/>
              </a:rPr>
              <a:t>Works</a:t>
            </a:r>
            <a:r>
              <a:rPr sz="794" spc="-4" dirty="0">
                <a:solidFill>
                  <a:srgbClr val="231F20"/>
                </a:solidFill>
                <a:latin typeface="Arial Narrow"/>
                <a:cs typeface="Arial Narrow"/>
              </a:rPr>
              <a:t> </a:t>
            </a:r>
            <a:r>
              <a:rPr sz="794" dirty="0">
                <a:solidFill>
                  <a:srgbClr val="231F20"/>
                </a:solidFill>
                <a:latin typeface="Arial Narrow"/>
                <a:cs typeface="Arial Narrow"/>
              </a:rPr>
              <a:t>to </a:t>
            </a:r>
            <a:r>
              <a:rPr sz="794" spc="-18" dirty="0">
                <a:solidFill>
                  <a:srgbClr val="231F20"/>
                </a:solidFill>
                <a:latin typeface="Arial Narrow"/>
                <a:cs typeface="Arial Narrow"/>
              </a:rPr>
              <a:t>receive</a:t>
            </a:r>
            <a:r>
              <a:rPr sz="794" spc="-4" dirty="0">
                <a:solidFill>
                  <a:srgbClr val="231F20"/>
                </a:solidFill>
                <a:latin typeface="Arial Narrow"/>
                <a:cs typeface="Arial Narrow"/>
              </a:rPr>
              <a:t> </a:t>
            </a:r>
            <a:r>
              <a:rPr sz="794" spc="-9" dirty="0">
                <a:solidFill>
                  <a:srgbClr val="231F20"/>
                </a:solidFill>
                <a:latin typeface="Arial Narrow"/>
                <a:cs typeface="Arial Narrow"/>
              </a:rPr>
              <a:t>assistance</a:t>
            </a:r>
            <a:r>
              <a:rPr sz="794" spc="-4" dirty="0">
                <a:solidFill>
                  <a:srgbClr val="231F20"/>
                </a:solidFill>
                <a:latin typeface="Arial Narrow"/>
                <a:cs typeface="Arial Narrow"/>
              </a:rPr>
              <a:t> </a:t>
            </a:r>
            <a:r>
              <a:rPr sz="794" dirty="0">
                <a:solidFill>
                  <a:srgbClr val="231F20"/>
                </a:solidFill>
                <a:latin typeface="Arial Narrow"/>
                <a:cs typeface="Arial Narrow"/>
              </a:rPr>
              <a:t>with</a:t>
            </a:r>
            <a:r>
              <a:rPr sz="794" spc="-4" dirty="0">
                <a:solidFill>
                  <a:srgbClr val="231F20"/>
                </a:solidFill>
                <a:latin typeface="Arial Narrow"/>
                <a:cs typeface="Arial Narrow"/>
              </a:rPr>
              <a:t> </a:t>
            </a:r>
            <a:r>
              <a:rPr sz="794" spc="-9" dirty="0">
                <a:solidFill>
                  <a:srgbClr val="231F20"/>
                </a:solidFill>
                <a:latin typeface="Arial Narrow"/>
                <a:cs typeface="Arial Narrow"/>
              </a:rPr>
              <a:t>exploring</a:t>
            </a:r>
            <a:r>
              <a:rPr sz="794" spc="441" dirty="0">
                <a:solidFill>
                  <a:srgbClr val="231F20"/>
                </a:solidFill>
                <a:latin typeface="Arial Narrow"/>
                <a:cs typeface="Arial Narrow"/>
              </a:rPr>
              <a:t> </a:t>
            </a:r>
            <a:r>
              <a:rPr sz="794" spc="-18" dirty="0">
                <a:solidFill>
                  <a:srgbClr val="231F20"/>
                </a:solidFill>
                <a:latin typeface="Arial Narrow"/>
                <a:cs typeface="Arial Narrow"/>
              </a:rPr>
              <a:t>career</a:t>
            </a:r>
            <a:r>
              <a:rPr sz="794" spc="-13" dirty="0">
                <a:solidFill>
                  <a:srgbClr val="231F20"/>
                </a:solidFill>
                <a:latin typeface="Arial Narrow"/>
                <a:cs typeface="Arial Narrow"/>
              </a:rPr>
              <a:t> </a:t>
            </a:r>
            <a:r>
              <a:rPr sz="794" dirty="0">
                <a:solidFill>
                  <a:srgbClr val="231F20"/>
                </a:solidFill>
                <a:latin typeface="Arial Narrow"/>
                <a:cs typeface="Arial Narrow"/>
              </a:rPr>
              <a:t>paths,</a:t>
            </a:r>
            <a:r>
              <a:rPr sz="794" spc="-9" dirty="0">
                <a:solidFill>
                  <a:srgbClr val="231F20"/>
                </a:solidFill>
                <a:latin typeface="Arial Narrow"/>
                <a:cs typeface="Arial Narrow"/>
              </a:rPr>
              <a:t> </a:t>
            </a:r>
            <a:r>
              <a:rPr sz="794" dirty="0">
                <a:solidFill>
                  <a:srgbClr val="231F20"/>
                </a:solidFill>
                <a:latin typeface="Arial Narrow"/>
                <a:cs typeface="Arial Narrow"/>
              </a:rPr>
              <a:t>finding</a:t>
            </a:r>
            <a:r>
              <a:rPr sz="794" spc="-13" dirty="0">
                <a:solidFill>
                  <a:srgbClr val="231F20"/>
                </a:solidFill>
                <a:latin typeface="Arial Narrow"/>
                <a:cs typeface="Arial Narrow"/>
              </a:rPr>
              <a:t> </a:t>
            </a:r>
            <a:r>
              <a:rPr sz="794" dirty="0">
                <a:solidFill>
                  <a:srgbClr val="231F20"/>
                </a:solidFill>
                <a:latin typeface="Arial Narrow"/>
                <a:cs typeface="Arial Narrow"/>
              </a:rPr>
              <a:t>a</a:t>
            </a:r>
            <a:r>
              <a:rPr sz="794" spc="-9" dirty="0">
                <a:solidFill>
                  <a:srgbClr val="231F20"/>
                </a:solidFill>
                <a:latin typeface="Arial Narrow"/>
                <a:cs typeface="Arial Narrow"/>
              </a:rPr>
              <a:t> </a:t>
            </a:r>
            <a:r>
              <a:rPr sz="794" dirty="0">
                <a:solidFill>
                  <a:srgbClr val="231F20"/>
                </a:solidFill>
                <a:latin typeface="Arial Narrow"/>
                <a:cs typeface="Arial Narrow"/>
              </a:rPr>
              <a:t>job,</a:t>
            </a:r>
            <a:r>
              <a:rPr sz="794" spc="-9" dirty="0">
                <a:solidFill>
                  <a:srgbClr val="231F20"/>
                </a:solidFill>
                <a:latin typeface="Arial Narrow"/>
                <a:cs typeface="Arial Narrow"/>
              </a:rPr>
              <a:t> or</a:t>
            </a:r>
            <a:r>
              <a:rPr sz="794" spc="-13" dirty="0">
                <a:solidFill>
                  <a:srgbClr val="231F20"/>
                </a:solidFill>
                <a:latin typeface="Arial Narrow"/>
                <a:cs typeface="Arial Narrow"/>
              </a:rPr>
              <a:t> </a:t>
            </a:r>
            <a:r>
              <a:rPr sz="794" spc="-9" dirty="0">
                <a:solidFill>
                  <a:srgbClr val="231F20"/>
                </a:solidFill>
                <a:latin typeface="Arial Narrow"/>
                <a:cs typeface="Arial Narrow"/>
              </a:rPr>
              <a:t>accessing </a:t>
            </a:r>
            <a:r>
              <a:rPr sz="794" spc="-18" dirty="0">
                <a:solidFill>
                  <a:srgbClr val="231F20"/>
                </a:solidFill>
                <a:latin typeface="Arial Narrow"/>
                <a:cs typeface="Arial Narrow"/>
              </a:rPr>
              <a:t>resources</a:t>
            </a:r>
            <a:r>
              <a:rPr sz="794" spc="-9" dirty="0">
                <a:solidFill>
                  <a:srgbClr val="231F20"/>
                </a:solidFill>
                <a:latin typeface="Arial Narrow"/>
                <a:cs typeface="Arial Narrow"/>
              </a:rPr>
              <a:t> </a:t>
            </a:r>
            <a:r>
              <a:rPr sz="794" dirty="0">
                <a:solidFill>
                  <a:srgbClr val="231F20"/>
                </a:solidFill>
                <a:latin typeface="Arial Narrow"/>
                <a:cs typeface="Arial Narrow"/>
              </a:rPr>
              <a:t>and</a:t>
            </a:r>
            <a:r>
              <a:rPr sz="794" spc="-13" dirty="0">
                <a:solidFill>
                  <a:srgbClr val="231F20"/>
                </a:solidFill>
                <a:latin typeface="Arial Narrow"/>
                <a:cs typeface="Arial Narrow"/>
              </a:rPr>
              <a:t> </a:t>
            </a:r>
            <a:r>
              <a:rPr sz="794" spc="-9" dirty="0">
                <a:solidFill>
                  <a:srgbClr val="231F20"/>
                </a:solidFill>
                <a:latin typeface="Arial Narrow"/>
                <a:cs typeface="Arial Narrow"/>
              </a:rPr>
              <a:t>support</a:t>
            </a:r>
            <a:r>
              <a:rPr sz="794" spc="441" dirty="0">
                <a:solidFill>
                  <a:srgbClr val="231F20"/>
                </a:solidFill>
                <a:latin typeface="Arial Narrow"/>
                <a:cs typeface="Arial Narrow"/>
              </a:rPr>
              <a:t> </a:t>
            </a:r>
            <a:r>
              <a:rPr sz="794" spc="-9" dirty="0">
                <a:solidFill>
                  <a:srgbClr val="231F20"/>
                </a:solidFill>
                <a:latin typeface="Arial Narrow"/>
                <a:cs typeface="Arial Narrow"/>
              </a:rPr>
              <a:t>needed</a:t>
            </a:r>
            <a:r>
              <a:rPr sz="794" spc="-13" dirty="0">
                <a:solidFill>
                  <a:srgbClr val="231F20"/>
                </a:solidFill>
                <a:latin typeface="Arial Narrow"/>
                <a:cs typeface="Arial Narrow"/>
              </a:rPr>
              <a:t> </a:t>
            </a:r>
            <a:r>
              <a:rPr sz="794" dirty="0">
                <a:solidFill>
                  <a:srgbClr val="231F20"/>
                </a:solidFill>
                <a:latin typeface="Arial Narrow"/>
                <a:cs typeface="Arial Narrow"/>
              </a:rPr>
              <a:t>to</a:t>
            </a:r>
            <a:r>
              <a:rPr sz="794" spc="-13" dirty="0">
                <a:solidFill>
                  <a:srgbClr val="231F20"/>
                </a:solidFill>
                <a:latin typeface="Arial Narrow"/>
                <a:cs typeface="Arial Narrow"/>
              </a:rPr>
              <a:t> </a:t>
            </a:r>
            <a:r>
              <a:rPr sz="794" spc="-9" dirty="0">
                <a:solidFill>
                  <a:srgbClr val="231F20"/>
                </a:solidFill>
                <a:latin typeface="Arial Narrow"/>
                <a:cs typeface="Arial Narrow"/>
              </a:rPr>
              <a:t>gain</a:t>
            </a:r>
            <a:r>
              <a:rPr sz="794" spc="-13" dirty="0">
                <a:solidFill>
                  <a:srgbClr val="231F20"/>
                </a:solidFill>
                <a:latin typeface="Arial Narrow"/>
                <a:cs typeface="Arial Narrow"/>
              </a:rPr>
              <a:t> </a:t>
            </a:r>
            <a:r>
              <a:rPr sz="794" spc="-18" dirty="0">
                <a:solidFill>
                  <a:srgbClr val="231F20"/>
                </a:solidFill>
                <a:latin typeface="Arial Narrow"/>
                <a:cs typeface="Arial Narrow"/>
              </a:rPr>
              <a:t>new</a:t>
            </a:r>
            <a:r>
              <a:rPr sz="794" spc="-13" dirty="0">
                <a:solidFill>
                  <a:srgbClr val="231F20"/>
                </a:solidFill>
                <a:latin typeface="Arial Narrow"/>
                <a:cs typeface="Arial Narrow"/>
              </a:rPr>
              <a:t> </a:t>
            </a:r>
            <a:r>
              <a:rPr sz="794" dirty="0">
                <a:solidFill>
                  <a:srgbClr val="231F20"/>
                </a:solidFill>
                <a:latin typeface="Arial Narrow"/>
                <a:cs typeface="Arial Narrow"/>
              </a:rPr>
              <a:t>credentials</a:t>
            </a:r>
            <a:r>
              <a:rPr sz="794" spc="-13" dirty="0">
                <a:solidFill>
                  <a:srgbClr val="231F20"/>
                </a:solidFill>
                <a:latin typeface="Arial Narrow"/>
                <a:cs typeface="Arial Narrow"/>
              </a:rPr>
              <a:t> </a:t>
            </a:r>
            <a:r>
              <a:rPr sz="794" spc="-9" dirty="0">
                <a:solidFill>
                  <a:srgbClr val="231F20"/>
                </a:solidFill>
                <a:latin typeface="Arial Narrow"/>
                <a:cs typeface="Arial Narrow"/>
              </a:rPr>
              <a:t>or</a:t>
            </a:r>
            <a:r>
              <a:rPr sz="794" spc="-13" dirty="0">
                <a:solidFill>
                  <a:srgbClr val="231F20"/>
                </a:solidFill>
                <a:latin typeface="Arial Narrow"/>
                <a:cs typeface="Arial Narrow"/>
              </a:rPr>
              <a:t> </a:t>
            </a:r>
            <a:r>
              <a:rPr sz="794" dirty="0">
                <a:solidFill>
                  <a:srgbClr val="231F20"/>
                </a:solidFill>
                <a:latin typeface="Arial Narrow"/>
                <a:cs typeface="Arial Narrow"/>
              </a:rPr>
              <a:t>skills</a:t>
            </a:r>
            <a:r>
              <a:rPr sz="794" spc="-13" dirty="0">
                <a:solidFill>
                  <a:srgbClr val="231F20"/>
                </a:solidFill>
                <a:latin typeface="Arial Narrow"/>
                <a:cs typeface="Arial Narrow"/>
              </a:rPr>
              <a:t> </a:t>
            </a:r>
            <a:r>
              <a:rPr sz="794" dirty="0">
                <a:solidFill>
                  <a:srgbClr val="231F20"/>
                </a:solidFill>
                <a:latin typeface="Arial Narrow"/>
                <a:cs typeface="Arial Narrow"/>
              </a:rPr>
              <a:t>to</a:t>
            </a:r>
            <a:r>
              <a:rPr sz="794" spc="-13" dirty="0">
                <a:solidFill>
                  <a:srgbClr val="231F20"/>
                </a:solidFill>
                <a:latin typeface="Arial Narrow"/>
                <a:cs typeface="Arial Narrow"/>
              </a:rPr>
              <a:t> </a:t>
            </a:r>
            <a:r>
              <a:rPr sz="794" spc="-9" dirty="0">
                <a:solidFill>
                  <a:srgbClr val="231F20"/>
                </a:solidFill>
                <a:latin typeface="Arial Narrow"/>
                <a:cs typeface="Arial Narrow"/>
              </a:rPr>
              <a:t>enter</a:t>
            </a:r>
            <a:r>
              <a:rPr sz="794" spc="-13" dirty="0">
                <a:solidFill>
                  <a:srgbClr val="231F20"/>
                </a:solidFill>
                <a:latin typeface="Arial Narrow"/>
                <a:cs typeface="Arial Narrow"/>
              </a:rPr>
              <a:t> </a:t>
            </a:r>
            <a:r>
              <a:rPr sz="794" spc="-9" dirty="0">
                <a:solidFill>
                  <a:srgbClr val="231F20"/>
                </a:solidFill>
                <a:latin typeface="Arial Narrow"/>
                <a:cs typeface="Arial Narrow"/>
              </a:rPr>
              <a:t>employment</a:t>
            </a:r>
            <a:r>
              <a:rPr sz="794" spc="-13" dirty="0">
                <a:solidFill>
                  <a:srgbClr val="231F20"/>
                </a:solidFill>
                <a:latin typeface="Arial Narrow"/>
                <a:cs typeface="Arial Narrow"/>
              </a:rPr>
              <a:t> </a:t>
            </a:r>
            <a:r>
              <a:rPr sz="794" spc="-22" dirty="0">
                <a:solidFill>
                  <a:srgbClr val="231F20"/>
                </a:solidFill>
                <a:latin typeface="Arial Narrow"/>
                <a:cs typeface="Arial Narrow"/>
              </a:rPr>
              <a:t>or</a:t>
            </a:r>
            <a:r>
              <a:rPr sz="794" spc="441" dirty="0">
                <a:solidFill>
                  <a:srgbClr val="231F20"/>
                </a:solidFill>
                <a:latin typeface="Arial Narrow"/>
                <a:cs typeface="Arial Narrow"/>
              </a:rPr>
              <a:t> </a:t>
            </a:r>
            <a:r>
              <a:rPr sz="794" spc="-9" dirty="0">
                <a:solidFill>
                  <a:srgbClr val="231F20"/>
                </a:solidFill>
                <a:latin typeface="Arial Narrow"/>
                <a:cs typeface="Arial Narrow"/>
              </a:rPr>
              <a:t>advancing</a:t>
            </a:r>
            <a:r>
              <a:rPr sz="794" spc="-18" dirty="0">
                <a:solidFill>
                  <a:srgbClr val="231F20"/>
                </a:solidFill>
                <a:latin typeface="Arial Narrow"/>
                <a:cs typeface="Arial Narrow"/>
              </a:rPr>
              <a:t> </a:t>
            </a:r>
            <a:r>
              <a:rPr sz="794" dirty="0">
                <a:solidFill>
                  <a:srgbClr val="231F20"/>
                </a:solidFill>
                <a:latin typeface="Arial Narrow"/>
                <a:cs typeface="Arial Narrow"/>
              </a:rPr>
              <a:t>in</a:t>
            </a:r>
            <a:r>
              <a:rPr sz="794" spc="-18" dirty="0">
                <a:solidFill>
                  <a:srgbClr val="231F20"/>
                </a:solidFill>
                <a:latin typeface="Arial Narrow"/>
                <a:cs typeface="Arial Narrow"/>
              </a:rPr>
              <a:t> your </a:t>
            </a:r>
            <a:r>
              <a:rPr sz="794" spc="-9" dirty="0">
                <a:solidFill>
                  <a:srgbClr val="231F20"/>
                </a:solidFill>
                <a:latin typeface="Arial Narrow"/>
                <a:cs typeface="Arial Narrow"/>
              </a:rPr>
              <a:t>career.</a:t>
            </a:r>
            <a:endParaRPr sz="794">
              <a:latin typeface="Arial Narrow"/>
              <a:cs typeface="Arial Narrow"/>
            </a:endParaRPr>
          </a:p>
          <a:p>
            <a:pPr marL="11206" marR="58274">
              <a:lnSpc>
                <a:spcPct val="101899"/>
              </a:lnSpc>
              <a:spcBef>
                <a:spcPts val="437"/>
              </a:spcBef>
            </a:pPr>
            <a:r>
              <a:rPr sz="794" b="1" spc="-115" dirty="0">
                <a:solidFill>
                  <a:srgbClr val="FFFFFF"/>
                </a:solidFill>
                <a:latin typeface="Century Gothic"/>
                <a:cs typeface="Century Gothic"/>
                <a:hlinkClick r:id="rId8"/>
              </a:rPr>
              <a:t>NYSDOL</a:t>
            </a:r>
            <a:r>
              <a:rPr sz="794" b="1" spc="-26" dirty="0">
                <a:solidFill>
                  <a:srgbClr val="FFFFFF"/>
                </a:solidFill>
                <a:latin typeface="Century Gothic"/>
                <a:cs typeface="Century Gothic"/>
                <a:hlinkClick r:id="rId8"/>
              </a:rPr>
              <a:t> </a:t>
            </a:r>
            <a:r>
              <a:rPr sz="794" b="1" spc="-124" dirty="0">
                <a:solidFill>
                  <a:srgbClr val="FFFFFF"/>
                </a:solidFill>
                <a:latin typeface="Century Gothic"/>
                <a:cs typeface="Century Gothic"/>
                <a:hlinkClick r:id="rId8"/>
              </a:rPr>
              <a:t>Jobs</a:t>
            </a:r>
            <a:r>
              <a:rPr sz="794" b="1" spc="-26" dirty="0">
                <a:solidFill>
                  <a:srgbClr val="FFFFFF"/>
                </a:solidFill>
                <a:latin typeface="Century Gothic"/>
                <a:cs typeface="Century Gothic"/>
                <a:hlinkClick r:id="rId8"/>
              </a:rPr>
              <a:t> </a:t>
            </a:r>
            <a:r>
              <a:rPr sz="794" b="1" spc="-57" dirty="0">
                <a:solidFill>
                  <a:srgbClr val="FFFFFF"/>
                </a:solidFill>
                <a:latin typeface="Century Gothic"/>
                <a:cs typeface="Century Gothic"/>
                <a:hlinkClick r:id="rId8"/>
              </a:rPr>
              <a:t>in</a:t>
            </a:r>
            <a:r>
              <a:rPr sz="794" b="1" spc="-26" dirty="0">
                <a:solidFill>
                  <a:srgbClr val="FFFFFF"/>
                </a:solidFill>
                <a:latin typeface="Century Gothic"/>
                <a:cs typeface="Century Gothic"/>
                <a:hlinkClick r:id="rId8"/>
              </a:rPr>
              <a:t> </a:t>
            </a:r>
            <a:r>
              <a:rPr sz="794" b="1" spc="-150" dirty="0">
                <a:solidFill>
                  <a:srgbClr val="FFFFFF"/>
                </a:solidFill>
                <a:latin typeface="Century Gothic"/>
                <a:cs typeface="Century Gothic"/>
                <a:hlinkClick r:id="rId8"/>
              </a:rPr>
              <a:t>Demand</a:t>
            </a:r>
            <a:r>
              <a:rPr sz="794" b="1" spc="-26" dirty="0">
                <a:solidFill>
                  <a:srgbClr val="FFFFFF"/>
                </a:solidFill>
                <a:latin typeface="Century Gothic"/>
                <a:cs typeface="Century Gothic"/>
                <a:hlinkClick r:id="rId8"/>
              </a:rPr>
              <a:t> </a:t>
            </a:r>
            <a:r>
              <a:rPr sz="794" b="1" spc="-146" dirty="0">
                <a:solidFill>
                  <a:srgbClr val="FFFFFF"/>
                </a:solidFill>
                <a:latin typeface="Century Gothic"/>
                <a:cs typeface="Century Gothic"/>
                <a:hlinkClick r:id="rId8"/>
              </a:rPr>
              <a:t>Today</a:t>
            </a:r>
            <a:r>
              <a:rPr sz="794" b="1" spc="-22" dirty="0">
                <a:solidFill>
                  <a:srgbClr val="FFFFFF"/>
                </a:solidFill>
                <a:latin typeface="Century Gothic"/>
                <a:cs typeface="Century Gothic"/>
                <a:hlinkClick r:id="rId8"/>
              </a:rPr>
              <a:t> </a:t>
            </a:r>
            <a:r>
              <a:rPr sz="794" b="1" spc="-97" dirty="0">
                <a:solidFill>
                  <a:srgbClr val="FFFFFF"/>
                </a:solidFill>
                <a:latin typeface="Century Gothic"/>
                <a:cs typeface="Century Gothic"/>
                <a:hlinkClick r:id="rId8"/>
              </a:rPr>
              <a:t>(dol.ny.gov/jobs-</a:t>
            </a:r>
            <a:r>
              <a:rPr sz="794" b="1" spc="-18" dirty="0">
                <a:solidFill>
                  <a:srgbClr val="FFFFFF"/>
                </a:solidFill>
                <a:latin typeface="Century Gothic"/>
                <a:cs typeface="Century Gothic"/>
                <a:hlinkClick r:id="rId8"/>
              </a:rPr>
              <a:t>demand-</a:t>
            </a:r>
            <a:r>
              <a:rPr sz="794" b="1" spc="-18" dirty="0">
                <a:solidFill>
                  <a:srgbClr val="FFFFFF"/>
                </a:solidFill>
                <a:latin typeface="Century Gothic"/>
                <a:cs typeface="Century Gothic"/>
              </a:rPr>
              <a:t> </a:t>
            </a:r>
            <a:r>
              <a:rPr sz="794" b="1" spc="-101" dirty="0">
                <a:solidFill>
                  <a:srgbClr val="FFFFFF"/>
                </a:solidFill>
                <a:latin typeface="Century Gothic"/>
                <a:cs typeface="Century Gothic"/>
                <a:hlinkClick r:id="rId8"/>
              </a:rPr>
              <a:t>today):</a:t>
            </a:r>
            <a:r>
              <a:rPr sz="794" b="1" spc="-53" dirty="0">
                <a:solidFill>
                  <a:srgbClr val="FFFFFF"/>
                </a:solidFill>
                <a:latin typeface="Century Gothic"/>
                <a:cs typeface="Century Gothic"/>
              </a:rPr>
              <a:t> </a:t>
            </a:r>
            <a:r>
              <a:rPr sz="794" spc="-22" dirty="0">
                <a:solidFill>
                  <a:srgbClr val="231F20"/>
                </a:solidFill>
                <a:latin typeface="Arial Narrow"/>
                <a:cs typeface="Arial Narrow"/>
              </a:rPr>
              <a:t>Learn</a:t>
            </a:r>
            <a:r>
              <a:rPr sz="794" spc="-13" dirty="0">
                <a:solidFill>
                  <a:srgbClr val="231F20"/>
                </a:solidFill>
                <a:latin typeface="Arial Narrow"/>
                <a:cs typeface="Arial Narrow"/>
              </a:rPr>
              <a:t> </a:t>
            </a:r>
            <a:r>
              <a:rPr sz="794" spc="-9" dirty="0">
                <a:solidFill>
                  <a:srgbClr val="231F20"/>
                </a:solidFill>
                <a:latin typeface="Arial Narrow"/>
                <a:cs typeface="Arial Narrow"/>
              </a:rPr>
              <a:t>more </a:t>
            </a:r>
            <a:r>
              <a:rPr sz="794" dirty="0">
                <a:solidFill>
                  <a:srgbClr val="231F20"/>
                </a:solidFill>
                <a:latin typeface="Arial Narrow"/>
                <a:cs typeface="Arial Narrow"/>
              </a:rPr>
              <a:t>about</a:t>
            </a:r>
            <a:r>
              <a:rPr sz="794" spc="-13" dirty="0">
                <a:solidFill>
                  <a:srgbClr val="231F20"/>
                </a:solidFill>
                <a:latin typeface="Arial Narrow"/>
                <a:cs typeface="Arial Narrow"/>
              </a:rPr>
              <a:t> </a:t>
            </a:r>
            <a:r>
              <a:rPr sz="794" dirty="0">
                <a:solidFill>
                  <a:srgbClr val="231F20"/>
                </a:solidFill>
                <a:latin typeface="Arial Narrow"/>
                <a:cs typeface="Arial Narrow"/>
              </a:rPr>
              <a:t>jobs</a:t>
            </a:r>
            <a:r>
              <a:rPr sz="794" spc="-13" dirty="0">
                <a:solidFill>
                  <a:srgbClr val="231F20"/>
                </a:solidFill>
                <a:latin typeface="Arial Narrow"/>
                <a:cs typeface="Arial Narrow"/>
              </a:rPr>
              <a:t> </a:t>
            </a:r>
            <a:r>
              <a:rPr sz="794" dirty="0">
                <a:solidFill>
                  <a:srgbClr val="231F20"/>
                </a:solidFill>
                <a:latin typeface="Arial Narrow"/>
                <a:cs typeface="Arial Narrow"/>
              </a:rPr>
              <a:t>in</a:t>
            </a:r>
            <a:r>
              <a:rPr sz="794" spc="-9" dirty="0">
                <a:solidFill>
                  <a:srgbClr val="231F20"/>
                </a:solidFill>
                <a:latin typeface="Arial Narrow"/>
                <a:cs typeface="Arial Narrow"/>
              </a:rPr>
              <a:t> each</a:t>
            </a:r>
            <a:r>
              <a:rPr sz="794" spc="-13" dirty="0">
                <a:solidFill>
                  <a:srgbClr val="231F20"/>
                </a:solidFill>
                <a:latin typeface="Arial Narrow"/>
                <a:cs typeface="Arial Narrow"/>
              </a:rPr>
              <a:t> </a:t>
            </a:r>
            <a:r>
              <a:rPr sz="794" spc="-9" dirty="0">
                <a:solidFill>
                  <a:srgbClr val="231F20"/>
                </a:solidFill>
                <a:latin typeface="Arial Narrow"/>
                <a:cs typeface="Arial Narrow"/>
              </a:rPr>
              <a:t>region,</a:t>
            </a:r>
            <a:r>
              <a:rPr sz="794" spc="-13" dirty="0">
                <a:solidFill>
                  <a:srgbClr val="231F20"/>
                </a:solidFill>
                <a:latin typeface="Arial Narrow"/>
                <a:cs typeface="Arial Narrow"/>
              </a:rPr>
              <a:t> </a:t>
            </a:r>
            <a:r>
              <a:rPr sz="794" dirty="0">
                <a:solidFill>
                  <a:srgbClr val="231F20"/>
                </a:solidFill>
                <a:latin typeface="Arial Narrow"/>
                <a:cs typeface="Arial Narrow"/>
              </a:rPr>
              <a:t>including</a:t>
            </a:r>
            <a:r>
              <a:rPr sz="794" spc="-9" dirty="0">
                <a:solidFill>
                  <a:srgbClr val="231F20"/>
                </a:solidFill>
                <a:latin typeface="Arial Narrow"/>
                <a:cs typeface="Arial Narrow"/>
              </a:rPr>
              <a:t> number</a:t>
            </a:r>
            <a:r>
              <a:rPr sz="794" spc="441" dirty="0">
                <a:solidFill>
                  <a:srgbClr val="231F20"/>
                </a:solidFill>
                <a:latin typeface="Arial Narrow"/>
                <a:cs typeface="Arial Narrow"/>
              </a:rPr>
              <a:t> </a:t>
            </a:r>
            <a:r>
              <a:rPr sz="794" dirty="0">
                <a:solidFill>
                  <a:srgbClr val="231F20"/>
                </a:solidFill>
                <a:latin typeface="Arial Narrow"/>
                <a:cs typeface="Arial Narrow"/>
              </a:rPr>
              <a:t>of</a:t>
            </a:r>
            <a:r>
              <a:rPr sz="794" spc="-18" dirty="0">
                <a:solidFill>
                  <a:srgbClr val="231F20"/>
                </a:solidFill>
                <a:latin typeface="Arial Narrow"/>
                <a:cs typeface="Arial Narrow"/>
              </a:rPr>
              <a:t> </a:t>
            </a:r>
            <a:r>
              <a:rPr sz="794" spc="-9" dirty="0">
                <a:solidFill>
                  <a:srgbClr val="231F20"/>
                </a:solidFill>
                <a:latin typeface="Arial Narrow"/>
                <a:cs typeface="Arial Narrow"/>
              </a:rPr>
              <a:t>openings</a:t>
            </a:r>
            <a:r>
              <a:rPr sz="794" spc="-13" dirty="0">
                <a:solidFill>
                  <a:srgbClr val="231F20"/>
                </a:solidFill>
                <a:latin typeface="Arial Narrow"/>
                <a:cs typeface="Arial Narrow"/>
              </a:rPr>
              <a:t> </a:t>
            </a:r>
            <a:r>
              <a:rPr sz="794" dirty="0">
                <a:solidFill>
                  <a:srgbClr val="231F20"/>
                </a:solidFill>
                <a:latin typeface="Arial Narrow"/>
                <a:cs typeface="Arial Narrow"/>
              </a:rPr>
              <a:t>and</a:t>
            </a:r>
            <a:r>
              <a:rPr sz="794" spc="-13" dirty="0">
                <a:solidFill>
                  <a:srgbClr val="231F20"/>
                </a:solidFill>
                <a:latin typeface="Arial Narrow"/>
                <a:cs typeface="Arial Narrow"/>
              </a:rPr>
              <a:t> </a:t>
            </a:r>
            <a:r>
              <a:rPr sz="794" spc="-18" dirty="0">
                <a:solidFill>
                  <a:srgbClr val="231F20"/>
                </a:solidFill>
                <a:latin typeface="Arial Narrow"/>
                <a:cs typeface="Arial Narrow"/>
              </a:rPr>
              <a:t>pay.</a:t>
            </a:r>
            <a:endParaRPr sz="794">
              <a:latin typeface="Arial Narrow"/>
              <a:cs typeface="Arial Narrow"/>
            </a:endParaRPr>
          </a:p>
          <a:p>
            <a:pPr marL="11206" marR="81807">
              <a:lnSpc>
                <a:spcPct val="101899"/>
              </a:lnSpc>
              <a:spcBef>
                <a:spcPts val="441"/>
              </a:spcBef>
            </a:pPr>
            <a:r>
              <a:rPr sz="794" b="1" spc="-115" dirty="0">
                <a:solidFill>
                  <a:srgbClr val="FFFFFF"/>
                </a:solidFill>
                <a:latin typeface="Century Gothic"/>
                <a:cs typeface="Century Gothic"/>
              </a:rPr>
              <a:t>CareerZone</a:t>
            </a:r>
            <a:r>
              <a:rPr sz="794" b="1" spc="4" dirty="0">
                <a:solidFill>
                  <a:srgbClr val="FFFFFF"/>
                </a:solidFill>
                <a:latin typeface="Century Gothic"/>
                <a:cs typeface="Century Gothic"/>
              </a:rPr>
              <a:t> </a:t>
            </a:r>
            <a:r>
              <a:rPr sz="794" b="1" spc="-97" dirty="0">
                <a:solidFill>
                  <a:srgbClr val="FFFFFF"/>
                </a:solidFill>
                <a:latin typeface="Century Gothic"/>
                <a:cs typeface="Century Gothic"/>
              </a:rPr>
              <a:t>(</a:t>
            </a:r>
            <a:r>
              <a:rPr sz="794" b="1" spc="-97" dirty="0">
                <a:solidFill>
                  <a:srgbClr val="FFFFFF"/>
                </a:solidFill>
                <a:latin typeface="Century Gothic"/>
                <a:cs typeface="Century Gothic"/>
                <a:hlinkClick r:id="rId9"/>
              </a:rPr>
              <a:t>www.careerzone.ny.gov/jz/views/careerzone/</a:t>
            </a:r>
            <a:r>
              <a:rPr sz="794" b="1" spc="441" dirty="0">
                <a:solidFill>
                  <a:srgbClr val="FFFFFF"/>
                </a:solidFill>
                <a:latin typeface="Century Gothic"/>
                <a:cs typeface="Century Gothic"/>
              </a:rPr>
              <a:t> </a:t>
            </a:r>
            <a:r>
              <a:rPr sz="794" b="1" spc="-62" dirty="0">
                <a:solidFill>
                  <a:srgbClr val="FFFFFF"/>
                </a:solidFill>
                <a:latin typeface="Century Gothic"/>
                <a:cs typeface="Century Gothic"/>
                <a:hlinkClick r:id="rId9"/>
              </a:rPr>
              <a:t>index.jsf</a:t>
            </a:r>
            <a:r>
              <a:rPr sz="794" b="1" spc="-62" dirty="0">
                <a:solidFill>
                  <a:srgbClr val="FFFFFF"/>
                </a:solidFill>
                <a:latin typeface="Century Gothic"/>
                <a:cs typeface="Century Gothic"/>
              </a:rPr>
              <a:t>):</a:t>
            </a:r>
            <a:r>
              <a:rPr sz="794" b="1" spc="-22" dirty="0">
                <a:solidFill>
                  <a:srgbClr val="FFFFFF"/>
                </a:solidFill>
                <a:latin typeface="Century Gothic"/>
                <a:cs typeface="Century Gothic"/>
              </a:rPr>
              <a:t> </a:t>
            </a:r>
            <a:r>
              <a:rPr sz="794" spc="-26" dirty="0">
                <a:solidFill>
                  <a:srgbClr val="231F20"/>
                </a:solidFill>
                <a:latin typeface="Arial Narrow"/>
                <a:cs typeface="Arial Narrow"/>
              </a:rPr>
              <a:t>Career</a:t>
            </a:r>
            <a:r>
              <a:rPr sz="794" spc="18" dirty="0">
                <a:solidFill>
                  <a:srgbClr val="231F20"/>
                </a:solidFill>
                <a:latin typeface="Arial Narrow"/>
                <a:cs typeface="Arial Narrow"/>
              </a:rPr>
              <a:t> </a:t>
            </a:r>
            <a:r>
              <a:rPr sz="794" spc="-9" dirty="0">
                <a:solidFill>
                  <a:srgbClr val="231F20"/>
                </a:solidFill>
                <a:latin typeface="Arial Narrow"/>
                <a:cs typeface="Arial Narrow"/>
              </a:rPr>
              <a:t>exploration</a:t>
            </a:r>
            <a:r>
              <a:rPr sz="794" spc="18" dirty="0">
                <a:solidFill>
                  <a:srgbClr val="231F20"/>
                </a:solidFill>
                <a:latin typeface="Arial Narrow"/>
                <a:cs typeface="Arial Narrow"/>
              </a:rPr>
              <a:t> </a:t>
            </a:r>
            <a:r>
              <a:rPr sz="794" spc="-18" dirty="0">
                <a:solidFill>
                  <a:srgbClr val="231F20"/>
                </a:solidFill>
                <a:latin typeface="Arial Narrow"/>
                <a:cs typeface="Arial Narrow"/>
              </a:rPr>
              <a:t>resources</a:t>
            </a:r>
            <a:r>
              <a:rPr sz="794" spc="18" dirty="0">
                <a:solidFill>
                  <a:srgbClr val="231F20"/>
                </a:solidFill>
                <a:latin typeface="Arial Narrow"/>
                <a:cs typeface="Arial Narrow"/>
              </a:rPr>
              <a:t> </a:t>
            </a:r>
            <a:r>
              <a:rPr sz="794" spc="-9" dirty="0">
                <a:solidFill>
                  <a:srgbClr val="231F20"/>
                </a:solidFill>
                <a:latin typeface="Arial Narrow"/>
                <a:cs typeface="Arial Narrow"/>
              </a:rPr>
              <a:t>(targeted</a:t>
            </a:r>
            <a:r>
              <a:rPr sz="794" spc="18" dirty="0">
                <a:solidFill>
                  <a:srgbClr val="231F20"/>
                </a:solidFill>
                <a:latin typeface="Arial Narrow"/>
                <a:cs typeface="Arial Narrow"/>
              </a:rPr>
              <a:t> </a:t>
            </a:r>
            <a:r>
              <a:rPr sz="794" dirty="0">
                <a:solidFill>
                  <a:srgbClr val="231F20"/>
                </a:solidFill>
                <a:latin typeface="Arial Narrow"/>
                <a:cs typeface="Arial Narrow"/>
              </a:rPr>
              <a:t>for</a:t>
            </a:r>
            <a:r>
              <a:rPr sz="794" spc="18" dirty="0">
                <a:solidFill>
                  <a:srgbClr val="231F20"/>
                </a:solidFill>
                <a:latin typeface="Arial Narrow"/>
                <a:cs typeface="Arial Narrow"/>
              </a:rPr>
              <a:t> </a:t>
            </a:r>
            <a:r>
              <a:rPr sz="794" spc="-9" dirty="0">
                <a:solidFill>
                  <a:srgbClr val="231F20"/>
                </a:solidFill>
                <a:latin typeface="Arial Narrow"/>
                <a:cs typeface="Arial Narrow"/>
              </a:rPr>
              <a:t>youth).</a:t>
            </a:r>
            <a:r>
              <a:rPr sz="794" spc="441" dirty="0">
                <a:solidFill>
                  <a:srgbClr val="231F20"/>
                </a:solidFill>
                <a:latin typeface="Arial Narrow"/>
                <a:cs typeface="Arial Narrow"/>
              </a:rPr>
              <a:t> </a:t>
            </a:r>
            <a:r>
              <a:rPr sz="794" spc="-9" dirty="0">
                <a:solidFill>
                  <a:srgbClr val="231F20"/>
                </a:solidFill>
                <a:latin typeface="Arial Narrow"/>
                <a:cs typeface="Arial Narrow"/>
              </a:rPr>
              <a:t>Sponsored</a:t>
            </a:r>
            <a:r>
              <a:rPr sz="794" spc="-18" dirty="0">
                <a:solidFill>
                  <a:srgbClr val="231F20"/>
                </a:solidFill>
                <a:latin typeface="Arial Narrow"/>
                <a:cs typeface="Arial Narrow"/>
              </a:rPr>
              <a:t> by </a:t>
            </a:r>
            <a:r>
              <a:rPr sz="794" spc="-9" dirty="0">
                <a:solidFill>
                  <a:srgbClr val="231F20"/>
                </a:solidFill>
                <a:latin typeface="Arial Narrow"/>
                <a:cs typeface="Arial Narrow"/>
              </a:rPr>
              <a:t>NYSDOL.</a:t>
            </a:r>
            <a:endParaRPr sz="794">
              <a:latin typeface="Arial Narrow"/>
              <a:cs typeface="Arial Narrow"/>
            </a:endParaRPr>
          </a:p>
          <a:p>
            <a:pPr marL="11206" marR="110384">
              <a:lnSpc>
                <a:spcPct val="101899"/>
              </a:lnSpc>
              <a:spcBef>
                <a:spcPts val="441"/>
              </a:spcBef>
            </a:pPr>
            <a:r>
              <a:rPr sz="794" b="1" spc="-128" dirty="0">
                <a:solidFill>
                  <a:srgbClr val="FFFFFF"/>
                </a:solidFill>
                <a:latin typeface="Century Gothic"/>
                <a:cs typeface="Century Gothic"/>
              </a:rPr>
              <a:t>JobZone</a:t>
            </a:r>
            <a:r>
              <a:rPr sz="794" b="1" spc="-9" dirty="0">
                <a:solidFill>
                  <a:srgbClr val="FFFFFF"/>
                </a:solidFill>
                <a:latin typeface="Century Gothic"/>
                <a:cs typeface="Century Gothic"/>
              </a:rPr>
              <a:t> </a:t>
            </a:r>
            <a:r>
              <a:rPr sz="794" b="1" spc="-106" dirty="0">
                <a:solidFill>
                  <a:srgbClr val="FFFFFF"/>
                </a:solidFill>
                <a:latin typeface="Century Gothic"/>
                <a:cs typeface="Century Gothic"/>
              </a:rPr>
              <a:t>(</a:t>
            </a:r>
            <a:r>
              <a:rPr sz="794" b="1" spc="-106" dirty="0">
                <a:solidFill>
                  <a:srgbClr val="FFFFFF"/>
                </a:solidFill>
                <a:latin typeface="Century Gothic"/>
                <a:cs typeface="Century Gothic"/>
                <a:hlinkClick r:id="rId10"/>
              </a:rPr>
              <a:t>www.jobzone.ny.gov/</a:t>
            </a:r>
            <a:r>
              <a:rPr sz="794" b="1" spc="-106" dirty="0">
                <a:solidFill>
                  <a:srgbClr val="FFFFFF"/>
                </a:solidFill>
                <a:latin typeface="Century Gothic"/>
                <a:cs typeface="Century Gothic"/>
              </a:rPr>
              <a:t>):</a:t>
            </a:r>
            <a:r>
              <a:rPr sz="794" b="1" spc="-9" dirty="0">
                <a:solidFill>
                  <a:srgbClr val="FFFFFF"/>
                </a:solidFill>
                <a:latin typeface="Century Gothic"/>
                <a:cs typeface="Century Gothic"/>
              </a:rPr>
              <a:t> </a:t>
            </a:r>
            <a:r>
              <a:rPr sz="794" spc="-26" dirty="0">
                <a:solidFill>
                  <a:srgbClr val="231F20"/>
                </a:solidFill>
                <a:latin typeface="Arial Narrow"/>
                <a:cs typeface="Arial Narrow"/>
              </a:rPr>
              <a:t>Career</a:t>
            </a:r>
            <a:r>
              <a:rPr sz="794" spc="31" dirty="0">
                <a:solidFill>
                  <a:srgbClr val="231F20"/>
                </a:solidFill>
                <a:latin typeface="Arial Narrow"/>
                <a:cs typeface="Arial Narrow"/>
              </a:rPr>
              <a:t> </a:t>
            </a:r>
            <a:r>
              <a:rPr sz="794" spc="-9" dirty="0">
                <a:solidFill>
                  <a:srgbClr val="231F20"/>
                </a:solidFill>
                <a:latin typeface="Arial Narrow"/>
                <a:cs typeface="Arial Narrow"/>
              </a:rPr>
              <a:t>exploration</a:t>
            </a:r>
            <a:r>
              <a:rPr sz="794" spc="31" dirty="0">
                <a:solidFill>
                  <a:srgbClr val="231F20"/>
                </a:solidFill>
                <a:latin typeface="Arial Narrow"/>
                <a:cs typeface="Arial Narrow"/>
              </a:rPr>
              <a:t> </a:t>
            </a:r>
            <a:r>
              <a:rPr sz="794" spc="-9" dirty="0">
                <a:solidFill>
                  <a:srgbClr val="231F20"/>
                </a:solidFill>
                <a:latin typeface="Arial Narrow"/>
                <a:cs typeface="Arial Narrow"/>
              </a:rPr>
              <a:t>resource</a:t>
            </a:r>
            <a:r>
              <a:rPr sz="794" spc="441" dirty="0">
                <a:solidFill>
                  <a:srgbClr val="231F20"/>
                </a:solidFill>
                <a:latin typeface="Arial Narrow"/>
                <a:cs typeface="Arial Narrow"/>
              </a:rPr>
              <a:t> </a:t>
            </a:r>
            <a:r>
              <a:rPr sz="794" spc="-9" dirty="0">
                <a:solidFill>
                  <a:srgbClr val="231F20"/>
                </a:solidFill>
                <a:latin typeface="Arial Narrow"/>
                <a:cs typeface="Arial Narrow"/>
              </a:rPr>
              <a:t>(targeted </a:t>
            </a:r>
            <a:r>
              <a:rPr sz="794" dirty="0">
                <a:solidFill>
                  <a:srgbClr val="231F20"/>
                </a:solidFill>
                <a:latin typeface="Arial Narrow"/>
                <a:cs typeface="Arial Narrow"/>
              </a:rPr>
              <a:t>for</a:t>
            </a:r>
            <a:r>
              <a:rPr sz="794" spc="-4" dirty="0">
                <a:solidFill>
                  <a:srgbClr val="231F20"/>
                </a:solidFill>
                <a:latin typeface="Arial Narrow"/>
                <a:cs typeface="Arial Narrow"/>
              </a:rPr>
              <a:t> </a:t>
            </a:r>
            <a:r>
              <a:rPr sz="794" dirty="0">
                <a:solidFill>
                  <a:srgbClr val="231F20"/>
                </a:solidFill>
                <a:latin typeface="Arial Narrow"/>
                <a:cs typeface="Arial Narrow"/>
              </a:rPr>
              <a:t>adults).</a:t>
            </a:r>
            <a:r>
              <a:rPr sz="794" spc="-9" dirty="0">
                <a:solidFill>
                  <a:srgbClr val="231F20"/>
                </a:solidFill>
                <a:latin typeface="Arial Narrow"/>
                <a:cs typeface="Arial Narrow"/>
              </a:rPr>
              <a:t> Sponsored</a:t>
            </a:r>
            <a:r>
              <a:rPr sz="794" spc="-4" dirty="0">
                <a:solidFill>
                  <a:srgbClr val="231F20"/>
                </a:solidFill>
                <a:latin typeface="Arial Narrow"/>
                <a:cs typeface="Arial Narrow"/>
              </a:rPr>
              <a:t> </a:t>
            </a:r>
            <a:r>
              <a:rPr sz="794" spc="-18" dirty="0">
                <a:solidFill>
                  <a:srgbClr val="231F20"/>
                </a:solidFill>
                <a:latin typeface="Arial Narrow"/>
                <a:cs typeface="Arial Narrow"/>
              </a:rPr>
              <a:t>by</a:t>
            </a:r>
            <a:r>
              <a:rPr sz="794" spc="-4" dirty="0">
                <a:solidFill>
                  <a:srgbClr val="231F20"/>
                </a:solidFill>
                <a:latin typeface="Arial Narrow"/>
                <a:cs typeface="Arial Narrow"/>
              </a:rPr>
              <a:t> </a:t>
            </a:r>
            <a:r>
              <a:rPr sz="794" spc="-9" dirty="0">
                <a:solidFill>
                  <a:srgbClr val="231F20"/>
                </a:solidFill>
                <a:latin typeface="Arial Narrow"/>
                <a:cs typeface="Arial Narrow"/>
              </a:rPr>
              <a:t>NYSDOL.</a:t>
            </a:r>
            <a:endParaRPr sz="794">
              <a:latin typeface="Arial Narrow"/>
              <a:cs typeface="Arial Narrow"/>
            </a:endParaRPr>
          </a:p>
        </p:txBody>
      </p:sp>
      <p:sp>
        <p:nvSpPr>
          <p:cNvPr id="18" name="object 18"/>
          <p:cNvSpPr txBox="1">
            <a:spLocks noGrp="1"/>
          </p:cNvSpPr>
          <p:nvPr>
            <p:ph type="ftr" sz="quarter" idx="5"/>
          </p:nvPr>
        </p:nvSpPr>
        <p:spPr>
          <a:xfrm>
            <a:off x="134471" y="0"/>
            <a:ext cx="0" cy="1561929"/>
          </a:xfrm>
          <a:prstGeom prst="rect">
            <a:avLst/>
          </a:prstGeom>
        </p:spPr>
        <p:txBody>
          <a:bodyPr vert="horz" wrap="square" lIns="0" tIns="14568" rIns="0" bIns="0" rtlCol="0">
            <a:spAutoFit/>
          </a:bodyPr>
          <a:lstStyle/>
          <a:p>
            <a:pPr marL="11206">
              <a:spcBef>
                <a:spcPts val="115"/>
              </a:spcBef>
            </a:pPr>
            <a:r>
              <a:rPr spc="-49" dirty="0"/>
              <a:t>AUGUST</a:t>
            </a:r>
            <a:r>
              <a:rPr dirty="0"/>
              <a:t> 2023</a:t>
            </a:r>
            <a:r>
              <a:rPr spc="4" dirty="0"/>
              <a:t> </a:t>
            </a:r>
            <a:r>
              <a:rPr dirty="0"/>
              <a:t>| </a:t>
            </a:r>
            <a:r>
              <a:rPr spc="-31" dirty="0"/>
              <a:t>REV</a:t>
            </a:r>
            <a:r>
              <a:rPr spc="4" dirty="0"/>
              <a:t> </a:t>
            </a:r>
            <a:r>
              <a:rPr dirty="0"/>
              <a:t>05-</a:t>
            </a:r>
            <a:r>
              <a:rPr spc="-22" dirty="0"/>
              <a:t>24</a:t>
            </a:r>
          </a:p>
        </p:txBody>
      </p:sp>
      <p:sp>
        <p:nvSpPr>
          <p:cNvPr id="16" name="object 16"/>
          <p:cNvSpPr txBox="1"/>
          <p:nvPr/>
        </p:nvSpPr>
        <p:spPr>
          <a:xfrm>
            <a:off x="6158753" y="3922238"/>
            <a:ext cx="2276475" cy="174309"/>
          </a:xfrm>
          <a:prstGeom prst="rect">
            <a:avLst/>
          </a:prstGeom>
        </p:spPr>
        <p:txBody>
          <a:bodyPr vert="horz" wrap="square" lIns="0" tIns="11206" rIns="0" bIns="0" rtlCol="0">
            <a:spAutoFit/>
          </a:bodyPr>
          <a:lstStyle/>
          <a:p>
            <a:pPr marL="11206">
              <a:spcBef>
                <a:spcPts val="88"/>
              </a:spcBef>
            </a:pPr>
            <a:r>
              <a:rPr sz="1059" spc="-93" dirty="0">
                <a:solidFill>
                  <a:srgbClr val="231F20"/>
                </a:solidFill>
                <a:latin typeface="Arial Narrow"/>
                <a:cs typeface="Arial Narrow"/>
              </a:rPr>
              <a:t>Career</a:t>
            </a:r>
            <a:r>
              <a:rPr sz="1059" spc="-4" dirty="0">
                <a:solidFill>
                  <a:srgbClr val="231F20"/>
                </a:solidFill>
                <a:latin typeface="Arial Narrow"/>
                <a:cs typeface="Arial Narrow"/>
              </a:rPr>
              <a:t> </a:t>
            </a:r>
            <a:r>
              <a:rPr sz="1059" spc="-62" dirty="0">
                <a:solidFill>
                  <a:srgbClr val="231F20"/>
                </a:solidFill>
                <a:latin typeface="Arial Narrow"/>
                <a:cs typeface="Arial Narrow"/>
              </a:rPr>
              <a:t>Exploration,</a:t>
            </a:r>
            <a:r>
              <a:rPr sz="1059" dirty="0">
                <a:solidFill>
                  <a:srgbClr val="231F20"/>
                </a:solidFill>
                <a:latin typeface="Arial Narrow"/>
                <a:cs typeface="Arial Narrow"/>
              </a:rPr>
              <a:t> </a:t>
            </a:r>
            <a:r>
              <a:rPr sz="1059" spc="-97" dirty="0">
                <a:solidFill>
                  <a:srgbClr val="231F20"/>
                </a:solidFill>
                <a:latin typeface="Arial Narrow"/>
                <a:cs typeface="Arial Narrow"/>
              </a:rPr>
              <a:t>Job</a:t>
            </a:r>
            <a:r>
              <a:rPr sz="1059" dirty="0">
                <a:solidFill>
                  <a:srgbClr val="231F20"/>
                </a:solidFill>
                <a:latin typeface="Arial Narrow"/>
                <a:cs typeface="Arial Narrow"/>
              </a:rPr>
              <a:t> </a:t>
            </a:r>
            <a:r>
              <a:rPr sz="1059" spc="-79" dirty="0">
                <a:solidFill>
                  <a:srgbClr val="231F20"/>
                </a:solidFill>
                <a:latin typeface="Arial Narrow"/>
                <a:cs typeface="Arial Narrow"/>
              </a:rPr>
              <a:t>Search</a:t>
            </a:r>
            <a:r>
              <a:rPr sz="1059" spc="-4" dirty="0">
                <a:solidFill>
                  <a:srgbClr val="231F20"/>
                </a:solidFill>
                <a:latin typeface="Arial Narrow"/>
                <a:cs typeface="Arial Narrow"/>
              </a:rPr>
              <a:t> </a:t>
            </a:r>
            <a:r>
              <a:rPr sz="1059" spc="-84" dirty="0">
                <a:solidFill>
                  <a:srgbClr val="231F20"/>
                </a:solidFill>
                <a:latin typeface="Arial Narrow"/>
                <a:cs typeface="Arial Narrow"/>
              </a:rPr>
              <a:t>Resources</a:t>
            </a:r>
            <a:r>
              <a:rPr sz="1059" dirty="0">
                <a:solidFill>
                  <a:srgbClr val="231F20"/>
                </a:solidFill>
                <a:latin typeface="Arial Narrow"/>
                <a:cs typeface="Arial Narrow"/>
              </a:rPr>
              <a:t> </a:t>
            </a:r>
            <a:r>
              <a:rPr sz="1059" spc="-300" dirty="0">
                <a:solidFill>
                  <a:srgbClr val="231F20"/>
                </a:solidFill>
                <a:latin typeface="Arial Narrow"/>
                <a:cs typeface="Arial Narrow"/>
              </a:rPr>
              <a:t>—</a:t>
            </a:r>
            <a:r>
              <a:rPr sz="1059" spc="40" dirty="0">
                <a:solidFill>
                  <a:srgbClr val="231F20"/>
                </a:solidFill>
                <a:latin typeface="Arial Narrow"/>
                <a:cs typeface="Arial Narrow"/>
              </a:rPr>
              <a:t> </a:t>
            </a:r>
            <a:r>
              <a:rPr sz="1059" b="1" spc="-62" dirty="0">
                <a:solidFill>
                  <a:srgbClr val="231F20"/>
                </a:solidFill>
                <a:latin typeface="Arial Narrow"/>
                <a:cs typeface="Arial Narrow"/>
              </a:rPr>
              <a:t>National</a:t>
            </a:r>
            <a:endParaRPr sz="1059">
              <a:latin typeface="Arial Narrow"/>
              <a:cs typeface="Arial Narrow"/>
            </a:endParaRPr>
          </a:p>
        </p:txBody>
      </p:sp>
      <p:sp>
        <p:nvSpPr>
          <p:cNvPr id="17" name="object 17"/>
          <p:cNvSpPr txBox="1"/>
          <p:nvPr/>
        </p:nvSpPr>
        <p:spPr>
          <a:xfrm>
            <a:off x="6158753" y="4146356"/>
            <a:ext cx="2395257" cy="2024220"/>
          </a:xfrm>
          <a:prstGeom prst="rect">
            <a:avLst/>
          </a:prstGeom>
        </p:spPr>
        <p:txBody>
          <a:bodyPr vert="horz" wrap="square" lIns="0" tIns="8965" rIns="0" bIns="0" rtlCol="0">
            <a:spAutoFit/>
          </a:bodyPr>
          <a:lstStyle/>
          <a:p>
            <a:pPr marL="11206" marR="29137">
              <a:lnSpc>
                <a:spcPct val="101899"/>
              </a:lnSpc>
              <a:spcBef>
                <a:spcPts val="71"/>
              </a:spcBef>
            </a:pPr>
            <a:r>
              <a:rPr sz="794" b="1" spc="-115" dirty="0">
                <a:solidFill>
                  <a:srgbClr val="FFFFFF"/>
                </a:solidFill>
                <a:latin typeface="Century Gothic"/>
                <a:cs typeface="Century Gothic"/>
                <a:hlinkClick r:id="rId11"/>
              </a:rPr>
              <a:t>CareerOneStop</a:t>
            </a:r>
            <a:r>
              <a:rPr sz="794" b="1" spc="9" dirty="0">
                <a:solidFill>
                  <a:srgbClr val="FFFFFF"/>
                </a:solidFill>
                <a:latin typeface="Century Gothic"/>
                <a:cs typeface="Century Gothic"/>
                <a:hlinkClick r:id="rId11"/>
              </a:rPr>
              <a:t> </a:t>
            </a:r>
            <a:r>
              <a:rPr sz="794" b="1" spc="-97" dirty="0">
                <a:solidFill>
                  <a:srgbClr val="FFFFFF"/>
                </a:solidFill>
                <a:latin typeface="Century Gothic"/>
                <a:cs typeface="Century Gothic"/>
                <a:hlinkClick r:id="rId11"/>
              </a:rPr>
              <a:t>(www.careeronestop.org/):</a:t>
            </a:r>
            <a:r>
              <a:rPr sz="794" b="1" spc="9" dirty="0">
                <a:solidFill>
                  <a:srgbClr val="FFFFFF"/>
                </a:solidFill>
                <a:latin typeface="Century Gothic"/>
                <a:cs typeface="Century Gothic"/>
              </a:rPr>
              <a:t> </a:t>
            </a:r>
            <a:r>
              <a:rPr sz="794" spc="-26" dirty="0">
                <a:solidFill>
                  <a:srgbClr val="231F20"/>
                </a:solidFill>
                <a:latin typeface="Arial Narrow"/>
                <a:cs typeface="Arial Narrow"/>
              </a:rPr>
              <a:t>Career</a:t>
            </a:r>
            <a:r>
              <a:rPr sz="794" spc="49" dirty="0">
                <a:solidFill>
                  <a:srgbClr val="231F20"/>
                </a:solidFill>
                <a:latin typeface="Arial Narrow"/>
                <a:cs typeface="Arial Narrow"/>
              </a:rPr>
              <a:t> </a:t>
            </a:r>
            <a:r>
              <a:rPr sz="794" spc="-9" dirty="0">
                <a:solidFill>
                  <a:srgbClr val="231F20"/>
                </a:solidFill>
                <a:latin typeface="Arial Narrow"/>
                <a:cs typeface="Arial Narrow"/>
              </a:rPr>
              <a:t>exploration</a:t>
            </a:r>
            <a:r>
              <a:rPr sz="794" spc="441" dirty="0">
                <a:solidFill>
                  <a:srgbClr val="231F20"/>
                </a:solidFill>
                <a:latin typeface="Arial Narrow"/>
                <a:cs typeface="Arial Narrow"/>
              </a:rPr>
              <a:t> </a:t>
            </a:r>
            <a:r>
              <a:rPr sz="794" dirty="0">
                <a:solidFill>
                  <a:srgbClr val="231F20"/>
                </a:solidFill>
                <a:latin typeface="Arial Narrow"/>
                <a:cs typeface="Arial Narrow"/>
              </a:rPr>
              <a:t>tools,</a:t>
            </a:r>
            <a:r>
              <a:rPr sz="794" spc="4" dirty="0">
                <a:solidFill>
                  <a:srgbClr val="231F20"/>
                </a:solidFill>
                <a:latin typeface="Arial Narrow"/>
                <a:cs typeface="Arial Narrow"/>
              </a:rPr>
              <a:t> </a:t>
            </a:r>
            <a:r>
              <a:rPr sz="794" spc="-9" dirty="0">
                <a:solidFill>
                  <a:srgbClr val="231F20"/>
                </a:solidFill>
                <a:latin typeface="Arial Narrow"/>
                <a:cs typeface="Arial Narrow"/>
              </a:rPr>
              <a:t>assessments,</a:t>
            </a:r>
            <a:r>
              <a:rPr sz="794" spc="9" dirty="0">
                <a:solidFill>
                  <a:srgbClr val="231F20"/>
                </a:solidFill>
                <a:latin typeface="Arial Narrow"/>
                <a:cs typeface="Arial Narrow"/>
              </a:rPr>
              <a:t> </a:t>
            </a:r>
            <a:r>
              <a:rPr sz="794" dirty="0">
                <a:solidFill>
                  <a:srgbClr val="231F20"/>
                </a:solidFill>
                <a:latin typeface="Arial Narrow"/>
                <a:cs typeface="Arial Narrow"/>
              </a:rPr>
              <a:t>information</a:t>
            </a:r>
            <a:r>
              <a:rPr sz="794" spc="9" dirty="0">
                <a:solidFill>
                  <a:srgbClr val="231F20"/>
                </a:solidFill>
                <a:latin typeface="Arial Narrow"/>
                <a:cs typeface="Arial Narrow"/>
              </a:rPr>
              <a:t> </a:t>
            </a:r>
            <a:r>
              <a:rPr sz="794" dirty="0">
                <a:solidFill>
                  <a:srgbClr val="231F20"/>
                </a:solidFill>
                <a:latin typeface="Arial Narrow"/>
                <a:cs typeface="Arial Narrow"/>
              </a:rPr>
              <a:t>about</a:t>
            </a:r>
            <a:r>
              <a:rPr sz="794" spc="9" dirty="0">
                <a:solidFill>
                  <a:srgbClr val="231F20"/>
                </a:solidFill>
                <a:latin typeface="Arial Narrow"/>
                <a:cs typeface="Arial Narrow"/>
              </a:rPr>
              <a:t> </a:t>
            </a:r>
            <a:r>
              <a:rPr sz="794" spc="-9" dirty="0">
                <a:solidFill>
                  <a:srgbClr val="231F20"/>
                </a:solidFill>
                <a:latin typeface="Arial Narrow"/>
                <a:cs typeface="Arial Narrow"/>
              </a:rPr>
              <a:t>careers.</a:t>
            </a:r>
            <a:r>
              <a:rPr sz="794" spc="9" dirty="0">
                <a:solidFill>
                  <a:srgbClr val="231F20"/>
                </a:solidFill>
                <a:latin typeface="Arial Narrow"/>
                <a:cs typeface="Arial Narrow"/>
              </a:rPr>
              <a:t> </a:t>
            </a:r>
            <a:r>
              <a:rPr sz="794" spc="-18" dirty="0">
                <a:solidFill>
                  <a:srgbClr val="231F20"/>
                </a:solidFill>
                <a:latin typeface="Arial Narrow"/>
                <a:cs typeface="Arial Narrow"/>
              </a:rPr>
              <a:t>Links</a:t>
            </a:r>
            <a:r>
              <a:rPr sz="794" spc="9" dirty="0">
                <a:solidFill>
                  <a:srgbClr val="231F20"/>
                </a:solidFill>
                <a:latin typeface="Arial Narrow"/>
                <a:cs typeface="Arial Narrow"/>
              </a:rPr>
              <a:t> </a:t>
            </a:r>
            <a:r>
              <a:rPr sz="794" spc="-22" dirty="0">
                <a:solidFill>
                  <a:srgbClr val="231F20"/>
                </a:solidFill>
                <a:latin typeface="Arial Narrow"/>
                <a:cs typeface="Arial Narrow"/>
              </a:rPr>
              <a:t>to</a:t>
            </a:r>
            <a:r>
              <a:rPr sz="794" spc="441" dirty="0">
                <a:solidFill>
                  <a:srgbClr val="231F20"/>
                </a:solidFill>
                <a:latin typeface="Arial Narrow"/>
                <a:cs typeface="Arial Narrow"/>
              </a:rPr>
              <a:t> </a:t>
            </a:r>
            <a:r>
              <a:rPr sz="794" spc="-9" dirty="0">
                <a:solidFill>
                  <a:srgbClr val="231F20"/>
                </a:solidFill>
                <a:latin typeface="Arial Narrow"/>
                <a:cs typeface="Arial Narrow"/>
              </a:rPr>
              <a:t>hundreds</a:t>
            </a:r>
            <a:r>
              <a:rPr sz="794" spc="-13" dirty="0">
                <a:solidFill>
                  <a:srgbClr val="231F20"/>
                </a:solidFill>
                <a:latin typeface="Arial Narrow"/>
                <a:cs typeface="Arial Narrow"/>
              </a:rPr>
              <a:t> </a:t>
            </a:r>
            <a:r>
              <a:rPr sz="794" dirty="0">
                <a:solidFill>
                  <a:srgbClr val="231F20"/>
                </a:solidFill>
                <a:latin typeface="Arial Narrow"/>
                <a:cs typeface="Arial Narrow"/>
              </a:rPr>
              <a:t>of</a:t>
            </a:r>
            <a:r>
              <a:rPr sz="794" spc="-9" dirty="0">
                <a:solidFill>
                  <a:srgbClr val="231F20"/>
                </a:solidFill>
                <a:latin typeface="Arial Narrow"/>
                <a:cs typeface="Arial Narrow"/>
              </a:rPr>
              <a:t> </a:t>
            </a:r>
            <a:r>
              <a:rPr sz="794" dirty="0">
                <a:solidFill>
                  <a:srgbClr val="231F20"/>
                </a:solidFill>
                <a:latin typeface="Arial Narrow"/>
                <a:cs typeface="Arial Narrow"/>
              </a:rPr>
              <a:t>occupational</a:t>
            </a:r>
            <a:r>
              <a:rPr sz="794" spc="-9" dirty="0">
                <a:solidFill>
                  <a:srgbClr val="231F20"/>
                </a:solidFill>
                <a:latin typeface="Arial Narrow"/>
                <a:cs typeface="Arial Narrow"/>
              </a:rPr>
              <a:t> </a:t>
            </a:r>
            <a:r>
              <a:rPr sz="794" dirty="0">
                <a:solidFill>
                  <a:srgbClr val="231F20"/>
                </a:solidFill>
                <a:latin typeface="Arial Narrow"/>
                <a:cs typeface="Arial Narrow"/>
              </a:rPr>
              <a:t>profiles</a:t>
            </a:r>
            <a:r>
              <a:rPr sz="794" spc="-9" dirty="0">
                <a:solidFill>
                  <a:srgbClr val="231F20"/>
                </a:solidFill>
                <a:latin typeface="Arial Narrow"/>
                <a:cs typeface="Arial Narrow"/>
              </a:rPr>
              <a:t> </a:t>
            </a:r>
            <a:r>
              <a:rPr sz="794" dirty="0">
                <a:solidFill>
                  <a:srgbClr val="231F20"/>
                </a:solidFill>
                <a:latin typeface="Arial Narrow"/>
                <a:cs typeface="Arial Narrow"/>
              </a:rPr>
              <a:t>with</a:t>
            </a:r>
            <a:r>
              <a:rPr sz="794" spc="-9" dirty="0">
                <a:solidFill>
                  <a:srgbClr val="231F20"/>
                </a:solidFill>
                <a:latin typeface="Arial Narrow"/>
                <a:cs typeface="Arial Narrow"/>
              </a:rPr>
              <a:t> </a:t>
            </a:r>
            <a:r>
              <a:rPr sz="794" dirty="0">
                <a:solidFill>
                  <a:srgbClr val="231F20"/>
                </a:solidFill>
                <a:latin typeface="Arial Narrow"/>
                <a:cs typeface="Arial Narrow"/>
              </a:rPr>
              <a:t>data</a:t>
            </a:r>
            <a:r>
              <a:rPr sz="794" spc="-9" dirty="0">
                <a:solidFill>
                  <a:srgbClr val="231F20"/>
                </a:solidFill>
                <a:latin typeface="Arial Narrow"/>
                <a:cs typeface="Arial Narrow"/>
              </a:rPr>
              <a:t> </a:t>
            </a:r>
            <a:r>
              <a:rPr sz="794" dirty="0">
                <a:solidFill>
                  <a:srgbClr val="231F20"/>
                </a:solidFill>
                <a:latin typeface="Arial Narrow"/>
                <a:cs typeface="Arial Narrow"/>
              </a:rPr>
              <a:t>available</a:t>
            </a:r>
            <a:r>
              <a:rPr sz="794" spc="-9" dirty="0">
                <a:solidFill>
                  <a:srgbClr val="231F20"/>
                </a:solidFill>
                <a:latin typeface="Arial Narrow"/>
                <a:cs typeface="Arial Narrow"/>
              </a:rPr>
              <a:t> </a:t>
            </a:r>
            <a:r>
              <a:rPr sz="794" spc="-18" dirty="0">
                <a:solidFill>
                  <a:srgbClr val="231F20"/>
                </a:solidFill>
                <a:latin typeface="Arial Narrow"/>
                <a:cs typeface="Arial Narrow"/>
              </a:rPr>
              <a:t>by</a:t>
            </a:r>
            <a:r>
              <a:rPr sz="794" spc="-9" dirty="0">
                <a:solidFill>
                  <a:srgbClr val="231F20"/>
                </a:solidFill>
                <a:latin typeface="Arial Narrow"/>
                <a:cs typeface="Arial Narrow"/>
              </a:rPr>
              <a:t> </a:t>
            </a:r>
            <a:r>
              <a:rPr sz="794" spc="-18" dirty="0">
                <a:solidFill>
                  <a:srgbClr val="231F20"/>
                </a:solidFill>
                <a:latin typeface="Arial Narrow"/>
                <a:cs typeface="Arial Narrow"/>
              </a:rPr>
              <a:t>state</a:t>
            </a:r>
            <a:r>
              <a:rPr sz="794" spc="441" dirty="0">
                <a:solidFill>
                  <a:srgbClr val="231F20"/>
                </a:solidFill>
                <a:latin typeface="Arial Narrow"/>
                <a:cs typeface="Arial Narrow"/>
              </a:rPr>
              <a:t> </a:t>
            </a:r>
            <a:r>
              <a:rPr sz="794" dirty="0">
                <a:solidFill>
                  <a:srgbClr val="231F20"/>
                </a:solidFill>
                <a:latin typeface="Arial Narrow"/>
                <a:cs typeface="Arial Narrow"/>
              </a:rPr>
              <a:t>and</a:t>
            </a:r>
            <a:r>
              <a:rPr sz="794" spc="-18" dirty="0">
                <a:solidFill>
                  <a:srgbClr val="231F20"/>
                </a:solidFill>
                <a:latin typeface="Arial Narrow"/>
                <a:cs typeface="Arial Narrow"/>
              </a:rPr>
              <a:t> </a:t>
            </a:r>
            <a:r>
              <a:rPr sz="794" dirty="0">
                <a:solidFill>
                  <a:srgbClr val="231F20"/>
                </a:solidFill>
                <a:latin typeface="Arial Narrow"/>
                <a:cs typeface="Arial Narrow"/>
              </a:rPr>
              <a:t>metro</a:t>
            </a:r>
            <a:r>
              <a:rPr sz="794" spc="-18" dirty="0">
                <a:solidFill>
                  <a:srgbClr val="231F20"/>
                </a:solidFill>
                <a:latin typeface="Arial Narrow"/>
                <a:cs typeface="Arial Narrow"/>
              </a:rPr>
              <a:t> </a:t>
            </a:r>
            <a:r>
              <a:rPr sz="794" spc="-9" dirty="0">
                <a:solidFill>
                  <a:srgbClr val="231F20"/>
                </a:solidFill>
                <a:latin typeface="Arial Narrow"/>
                <a:cs typeface="Arial Narrow"/>
              </a:rPr>
              <a:t>area.</a:t>
            </a:r>
            <a:r>
              <a:rPr sz="794" spc="-13" dirty="0">
                <a:solidFill>
                  <a:srgbClr val="231F20"/>
                </a:solidFill>
                <a:latin typeface="Arial Narrow"/>
                <a:cs typeface="Arial Narrow"/>
              </a:rPr>
              <a:t> </a:t>
            </a:r>
            <a:r>
              <a:rPr sz="794" spc="-31" dirty="0">
                <a:solidFill>
                  <a:srgbClr val="231F20"/>
                </a:solidFill>
                <a:latin typeface="Arial Narrow"/>
                <a:cs typeface="Arial Narrow"/>
              </a:rPr>
              <a:t>There</a:t>
            </a:r>
            <a:r>
              <a:rPr sz="794" spc="-18" dirty="0">
                <a:solidFill>
                  <a:srgbClr val="231F20"/>
                </a:solidFill>
                <a:latin typeface="Arial Narrow"/>
                <a:cs typeface="Arial Narrow"/>
              </a:rPr>
              <a:t> </a:t>
            </a:r>
            <a:r>
              <a:rPr sz="794" dirty="0">
                <a:solidFill>
                  <a:srgbClr val="231F20"/>
                </a:solidFill>
                <a:latin typeface="Arial Narrow"/>
                <a:cs typeface="Arial Narrow"/>
              </a:rPr>
              <a:t>is</a:t>
            </a:r>
            <a:r>
              <a:rPr sz="794" spc="-18" dirty="0">
                <a:solidFill>
                  <a:srgbClr val="231F20"/>
                </a:solidFill>
                <a:latin typeface="Arial Narrow"/>
                <a:cs typeface="Arial Narrow"/>
              </a:rPr>
              <a:t> </a:t>
            </a:r>
            <a:r>
              <a:rPr sz="794" dirty="0">
                <a:solidFill>
                  <a:srgbClr val="231F20"/>
                </a:solidFill>
                <a:latin typeface="Arial Narrow"/>
                <a:cs typeface="Arial Narrow"/>
              </a:rPr>
              <a:t>a</a:t>
            </a:r>
            <a:r>
              <a:rPr sz="794" spc="-13" dirty="0">
                <a:solidFill>
                  <a:srgbClr val="231F20"/>
                </a:solidFill>
                <a:latin typeface="Arial Narrow"/>
                <a:cs typeface="Arial Narrow"/>
              </a:rPr>
              <a:t> </a:t>
            </a:r>
            <a:r>
              <a:rPr sz="794" spc="-9" dirty="0">
                <a:solidFill>
                  <a:srgbClr val="231F20"/>
                </a:solidFill>
                <a:latin typeface="Arial Narrow"/>
                <a:cs typeface="Arial Narrow"/>
              </a:rPr>
              <a:t>salary</a:t>
            </a:r>
            <a:r>
              <a:rPr sz="794" spc="-18" dirty="0">
                <a:solidFill>
                  <a:srgbClr val="231F20"/>
                </a:solidFill>
                <a:latin typeface="Arial Narrow"/>
                <a:cs typeface="Arial Narrow"/>
              </a:rPr>
              <a:t> </a:t>
            </a:r>
            <a:r>
              <a:rPr sz="794" dirty="0">
                <a:solidFill>
                  <a:srgbClr val="231F20"/>
                </a:solidFill>
                <a:latin typeface="Arial Narrow"/>
                <a:cs typeface="Arial Narrow"/>
              </a:rPr>
              <a:t>info</a:t>
            </a:r>
            <a:r>
              <a:rPr sz="794" spc="-18" dirty="0">
                <a:solidFill>
                  <a:srgbClr val="231F20"/>
                </a:solidFill>
                <a:latin typeface="Arial Narrow"/>
                <a:cs typeface="Arial Narrow"/>
              </a:rPr>
              <a:t> </a:t>
            </a:r>
            <a:r>
              <a:rPr sz="794" dirty="0">
                <a:solidFill>
                  <a:srgbClr val="231F20"/>
                </a:solidFill>
                <a:latin typeface="Arial Narrow"/>
                <a:cs typeface="Arial Narrow"/>
              </a:rPr>
              <a:t>tool</a:t>
            </a:r>
            <a:r>
              <a:rPr sz="794" spc="-13" dirty="0">
                <a:solidFill>
                  <a:srgbClr val="231F20"/>
                </a:solidFill>
                <a:latin typeface="Arial Narrow"/>
                <a:cs typeface="Arial Narrow"/>
              </a:rPr>
              <a:t> </a:t>
            </a:r>
            <a:r>
              <a:rPr sz="794" dirty="0">
                <a:solidFill>
                  <a:srgbClr val="231F20"/>
                </a:solidFill>
                <a:latin typeface="Arial Narrow"/>
                <a:cs typeface="Arial Narrow"/>
              </a:rPr>
              <a:t>to</a:t>
            </a:r>
            <a:r>
              <a:rPr sz="794" spc="-18" dirty="0">
                <a:solidFill>
                  <a:srgbClr val="231F20"/>
                </a:solidFill>
                <a:latin typeface="Arial Narrow"/>
                <a:cs typeface="Arial Narrow"/>
              </a:rPr>
              <a:t> search </a:t>
            </a:r>
            <a:r>
              <a:rPr sz="794" dirty="0">
                <a:solidFill>
                  <a:srgbClr val="231F20"/>
                </a:solidFill>
                <a:latin typeface="Arial Narrow"/>
                <a:cs typeface="Arial Narrow"/>
              </a:rPr>
              <a:t>for</a:t>
            </a:r>
            <a:r>
              <a:rPr sz="794" spc="-13" dirty="0">
                <a:solidFill>
                  <a:srgbClr val="231F20"/>
                </a:solidFill>
                <a:latin typeface="Arial Narrow"/>
                <a:cs typeface="Arial Narrow"/>
              </a:rPr>
              <a:t> </a:t>
            </a:r>
            <a:r>
              <a:rPr sz="794" spc="-26" dirty="0">
                <a:solidFill>
                  <a:srgbClr val="231F20"/>
                </a:solidFill>
                <a:latin typeface="Arial Narrow"/>
                <a:cs typeface="Arial Narrow"/>
              </a:rPr>
              <a:t>wages</a:t>
            </a:r>
            <a:r>
              <a:rPr sz="794" spc="-18" dirty="0">
                <a:solidFill>
                  <a:srgbClr val="231F20"/>
                </a:solidFill>
                <a:latin typeface="Arial Narrow"/>
                <a:cs typeface="Arial Narrow"/>
              </a:rPr>
              <a:t> </a:t>
            </a:r>
            <a:r>
              <a:rPr sz="794" spc="-22" dirty="0">
                <a:solidFill>
                  <a:srgbClr val="231F20"/>
                </a:solidFill>
                <a:latin typeface="Arial Narrow"/>
                <a:cs typeface="Arial Narrow"/>
              </a:rPr>
              <a:t>by</a:t>
            </a:r>
            <a:r>
              <a:rPr sz="794" spc="441" dirty="0">
                <a:solidFill>
                  <a:srgbClr val="231F20"/>
                </a:solidFill>
                <a:latin typeface="Arial Narrow"/>
                <a:cs typeface="Arial Narrow"/>
              </a:rPr>
              <a:t> </a:t>
            </a:r>
            <a:r>
              <a:rPr sz="794" spc="-18" dirty="0">
                <a:solidFill>
                  <a:srgbClr val="231F20"/>
                </a:solidFill>
                <a:latin typeface="Arial Narrow"/>
                <a:cs typeface="Arial Narrow"/>
              </a:rPr>
              <a:t>zip</a:t>
            </a:r>
            <a:r>
              <a:rPr sz="794" spc="-31" dirty="0">
                <a:solidFill>
                  <a:srgbClr val="231F20"/>
                </a:solidFill>
                <a:latin typeface="Arial Narrow"/>
                <a:cs typeface="Arial Narrow"/>
              </a:rPr>
              <a:t> </a:t>
            </a:r>
            <a:r>
              <a:rPr sz="794" spc="-9" dirty="0">
                <a:solidFill>
                  <a:srgbClr val="231F20"/>
                </a:solidFill>
                <a:latin typeface="Arial Narrow"/>
                <a:cs typeface="Arial Narrow"/>
              </a:rPr>
              <a:t>code.</a:t>
            </a:r>
            <a:endParaRPr sz="794">
              <a:latin typeface="Arial Narrow"/>
              <a:cs typeface="Arial Narrow"/>
            </a:endParaRPr>
          </a:p>
          <a:p>
            <a:pPr marL="11206" marR="23534">
              <a:lnSpc>
                <a:spcPct val="101899"/>
              </a:lnSpc>
              <a:spcBef>
                <a:spcPts val="437"/>
              </a:spcBef>
            </a:pPr>
            <a:r>
              <a:rPr sz="794" b="1" spc="-141" dirty="0">
                <a:solidFill>
                  <a:srgbClr val="FFFFFF"/>
                </a:solidFill>
                <a:latin typeface="Century Gothic"/>
                <a:cs typeface="Century Gothic"/>
              </a:rPr>
              <a:t>MyNextMove</a:t>
            </a:r>
            <a:r>
              <a:rPr sz="794" b="1" spc="-13" dirty="0">
                <a:solidFill>
                  <a:srgbClr val="FFFFFF"/>
                </a:solidFill>
                <a:latin typeface="Century Gothic"/>
                <a:cs typeface="Century Gothic"/>
              </a:rPr>
              <a:t> </a:t>
            </a:r>
            <a:r>
              <a:rPr sz="794" b="1" spc="-115" dirty="0">
                <a:solidFill>
                  <a:srgbClr val="FFFFFF"/>
                </a:solidFill>
                <a:latin typeface="Century Gothic"/>
                <a:cs typeface="Century Gothic"/>
              </a:rPr>
              <a:t>(</a:t>
            </a:r>
            <a:r>
              <a:rPr sz="794" b="1" spc="-115" dirty="0">
                <a:solidFill>
                  <a:srgbClr val="FFFFFF"/>
                </a:solidFill>
                <a:latin typeface="Century Gothic"/>
                <a:cs typeface="Century Gothic"/>
                <a:hlinkClick r:id="rId12"/>
              </a:rPr>
              <a:t>www.mynextmove.org/</a:t>
            </a:r>
            <a:r>
              <a:rPr sz="794" b="1" spc="-115" dirty="0">
                <a:solidFill>
                  <a:srgbClr val="FFFFFF"/>
                </a:solidFill>
                <a:latin typeface="Century Gothic"/>
                <a:cs typeface="Century Gothic"/>
              </a:rPr>
              <a:t>):</a:t>
            </a:r>
            <a:r>
              <a:rPr sz="794" b="1" spc="-13" dirty="0">
                <a:solidFill>
                  <a:srgbClr val="FFFFFF"/>
                </a:solidFill>
                <a:latin typeface="Century Gothic"/>
                <a:cs typeface="Century Gothic"/>
              </a:rPr>
              <a:t> </a:t>
            </a:r>
            <a:r>
              <a:rPr sz="794" spc="-22" dirty="0">
                <a:solidFill>
                  <a:srgbClr val="231F20"/>
                </a:solidFill>
                <a:latin typeface="Arial Narrow"/>
                <a:cs typeface="Arial Narrow"/>
              </a:rPr>
              <a:t>An</a:t>
            </a:r>
            <a:r>
              <a:rPr sz="794" spc="26" dirty="0">
                <a:solidFill>
                  <a:srgbClr val="231F20"/>
                </a:solidFill>
                <a:latin typeface="Arial Narrow"/>
                <a:cs typeface="Arial Narrow"/>
              </a:rPr>
              <a:t> </a:t>
            </a:r>
            <a:r>
              <a:rPr sz="794" dirty="0">
                <a:solidFill>
                  <a:srgbClr val="231F20"/>
                </a:solidFill>
                <a:latin typeface="Arial Narrow"/>
                <a:cs typeface="Arial Narrow"/>
              </a:rPr>
              <a:t>interactive</a:t>
            </a:r>
            <a:r>
              <a:rPr sz="794" spc="22" dirty="0">
                <a:solidFill>
                  <a:srgbClr val="231F20"/>
                </a:solidFill>
                <a:latin typeface="Arial Narrow"/>
                <a:cs typeface="Arial Narrow"/>
              </a:rPr>
              <a:t> </a:t>
            </a:r>
            <a:r>
              <a:rPr sz="794" dirty="0">
                <a:solidFill>
                  <a:srgbClr val="231F20"/>
                </a:solidFill>
                <a:latin typeface="Arial Narrow"/>
                <a:cs typeface="Arial Narrow"/>
              </a:rPr>
              <a:t>tool</a:t>
            </a:r>
            <a:r>
              <a:rPr sz="794" spc="26" dirty="0">
                <a:solidFill>
                  <a:srgbClr val="231F20"/>
                </a:solidFill>
                <a:latin typeface="Arial Narrow"/>
                <a:cs typeface="Arial Narrow"/>
              </a:rPr>
              <a:t> </a:t>
            </a:r>
            <a:r>
              <a:rPr sz="794" spc="-22" dirty="0">
                <a:solidFill>
                  <a:srgbClr val="231F20"/>
                </a:solidFill>
                <a:latin typeface="Arial Narrow"/>
                <a:cs typeface="Arial Narrow"/>
              </a:rPr>
              <a:t>for</a:t>
            </a:r>
            <a:r>
              <a:rPr sz="794" spc="441" dirty="0">
                <a:solidFill>
                  <a:srgbClr val="231F20"/>
                </a:solidFill>
                <a:latin typeface="Arial Narrow"/>
                <a:cs typeface="Arial Narrow"/>
              </a:rPr>
              <a:t> </a:t>
            </a:r>
            <a:r>
              <a:rPr sz="794" dirty="0">
                <a:solidFill>
                  <a:srgbClr val="231F20"/>
                </a:solidFill>
                <a:latin typeface="Arial Narrow"/>
                <a:cs typeface="Arial Narrow"/>
              </a:rPr>
              <a:t>job</a:t>
            </a:r>
            <a:r>
              <a:rPr sz="794" spc="-4" dirty="0">
                <a:solidFill>
                  <a:srgbClr val="231F20"/>
                </a:solidFill>
                <a:latin typeface="Arial Narrow"/>
                <a:cs typeface="Arial Narrow"/>
              </a:rPr>
              <a:t> </a:t>
            </a:r>
            <a:r>
              <a:rPr sz="794" spc="-22" dirty="0">
                <a:solidFill>
                  <a:srgbClr val="231F20"/>
                </a:solidFill>
                <a:latin typeface="Arial Narrow"/>
                <a:cs typeface="Arial Narrow"/>
              </a:rPr>
              <a:t>seekers</a:t>
            </a:r>
            <a:r>
              <a:rPr sz="794" spc="-4" dirty="0">
                <a:solidFill>
                  <a:srgbClr val="231F20"/>
                </a:solidFill>
                <a:latin typeface="Arial Narrow"/>
                <a:cs typeface="Arial Narrow"/>
              </a:rPr>
              <a:t> </a:t>
            </a:r>
            <a:r>
              <a:rPr sz="794" dirty="0">
                <a:solidFill>
                  <a:srgbClr val="231F20"/>
                </a:solidFill>
                <a:latin typeface="Arial Narrow"/>
                <a:cs typeface="Arial Narrow"/>
              </a:rPr>
              <a:t>and</a:t>
            </a:r>
            <a:r>
              <a:rPr sz="794" spc="-4" dirty="0">
                <a:solidFill>
                  <a:srgbClr val="231F20"/>
                </a:solidFill>
                <a:latin typeface="Arial Narrow"/>
                <a:cs typeface="Arial Narrow"/>
              </a:rPr>
              <a:t> </a:t>
            </a:r>
            <a:r>
              <a:rPr sz="794" dirty="0">
                <a:solidFill>
                  <a:srgbClr val="231F20"/>
                </a:solidFill>
                <a:latin typeface="Arial Narrow"/>
                <a:cs typeface="Arial Narrow"/>
              </a:rPr>
              <a:t>students</a:t>
            </a:r>
            <a:r>
              <a:rPr sz="794" spc="-4" dirty="0">
                <a:solidFill>
                  <a:srgbClr val="231F20"/>
                </a:solidFill>
                <a:latin typeface="Arial Narrow"/>
                <a:cs typeface="Arial Narrow"/>
              </a:rPr>
              <a:t> </a:t>
            </a:r>
            <a:r>
              <a:rPr sz="794" dirty="0">
                <a:solidFill>
                  <a:srgbClr val="231F20"/>
                </a:solidFill>
                <a:latin typeface="Arial Narrow"/>
                <a:cs typeface="Arial Narrow"/>
              </a:rPr>
              <a:t>to</a:t>
            </a:r>
            <a:r>
              <a:rPr sz="794" spc="-4" dirty="0">
                <a:solidFill>
                  <a:srgbClr val="231F20"/>
                </a:solidFill>
                <a:latin typeface="Arial Narrow"/>
                <a:cs typeface="Arial Narrow"/>
              </a:rPr>
              <a:t> </a:t>
            </a:r>
            <a:r>
              <a:rPr sz="794" spc="-18" dirty="0">
                <a:solidFill>
                  <a:srgbClr val="231F20"/>
                </a:solidFill>
                <a:latin typeface="Arial Narrow"/>
                <a:cs typeface="Arial Narrow"/>
              </a:rPr>
              <a:t>explore</a:t>
            </a:r>
            <a:r>
              <a:rPr sz="794" spc="-4" dirty="0">
                <a:solidFill>
                  <a:srgbClr val="231F20"/>
                </a:solidFill>
                <a:latin typeface="Arial Narrow"/>
                <a:cs typeface="Arial Narrow"/>
              </a:rPr>
              <a:t> </a:t>
            </a:r>
            <a:r>
              <a:rPr sz="794" spc="-18" dirty="0">
                <a:solidFill>
                  <a:srgbClr val="231F20"/>
                </a:solidFill>
                <a:latin typeface="Arial Narrow"/>
                <a:cs typeface="Arial Narrow"/>
              </a:rPr>
              <a:t>career</a:t>
            </a:r>
            <a:r>
              <a:rPr sz="794" spc="-4" dirty="0">
                <a:solidFill>
                  <a:srgbClr val="231F20"/>
                </a:solidFill>
                <a:latin typeface="Arial Narrow"/>
                <a:cs typeface="Arial Narrow"/>
              </a:rPr>
              <a:t> </a:t>
            </a:r>
            <a:r>
              <a:rPr sz="794" dirty="0">
                <a:solidFill>
                  <a:srgbClr val="231F20"/>
                </a:solidFill>
                <a:latin typeface="Arial Narrow"/>
                <a:cs typeface="Arial Narrow"/>
              </a:rPr>
              <a:t>options</a:t>
            </a:r>
            <a:r>
              <a:rPr sz="794" spc="-4" dirty="0">
                <a:solidFill>
                  <a:srgbClr val="231F20"/>
                </a:solidFill>
                <a:latin typeface="Arial Narrow"/>
                <a:cs typeface="Arial Narrow"/>
              </a:rPr>
              <a:t> </a:t>
            </a:r>
            <a:r>
              <a:rPr sz="794" dirty="0">
                <a:solidFill>
                  <a:srgbClr val="231F20"/>
                </a:solidFill>
                <a:latin typeface="Arial Narrow"/>
                <a:cs typeface="Arial Narrow"/>
              </a:rPr>
              <a:t>and</a:t>
            </a:r>
            <a:r>
              <a:rPr sz="794" spc="-4" dirty="0">
                <a:solidFill>
                  <a:srgbClr val="231F20"/>
                </a:solidFill>
                <a:latin typeface="Arial Narrow"/>
                <a:cs typeface="Arial Narrow"/>
              </a:rPr>
              <a:t> </a:t>
            </a:r>
            <a:r>
              <a:rPr sz="794" spc="-9" dirty="0">
                <a:solidFill>
                  <a:srgbClr val="231F20"/>
                </a:solidFill>
                <a:latin typeface="Arial Narrow"/>
                <a:cs typeface="Arial Narrow"/>
              </a:rPr>
              <a:t>interests.</a:t>
            </a:r>
            <a:endParaRPr sz="794">
              <a:latin typeface="Arial Narrow"/>
              <a:cs typeface="Arial Narrow"/>
            </a:endParaRPr>
          </a:p>
          <a:p>
            <a:pPr marL="11206" marR="24654" algn="just">
              <a:lnSpc>
                <a:spcPct val="101899"/>
              </a:lnSpc>
              <a:spcBef>
                <a:spcPts val="441"/>
              </a:spcBef>
            </a:pPr>
            <a:r>
              <a:rPr sz="794" b="1" spc="-128" dirty="0">
                <a:solidFill>
                  <a:srgbClr val="FFFFFF"/>
                </a:solidFill>
                <a:latin typeface="Century Gothic"/>
                <a:cs typeface="Century Gothic"/>
              </a:rPr>
              <a:t>Occupational</a:t>
            </a:r>
            <a:r>
              <a:rPr sz="794" b="1" spc="93" dirty="0">
                <a:solidFill>
                  <a:srgbClr val="FFFFFF"/>
                </a:solidFill>
                <a:latin typeface="Century Gothic"/>
                <a:cs typeface="Century Gothic"/>
              </a:rPr>
              <a:t> </a:t>
            </a:r>
            <a:r>
              <a:rPr sz="794" b="1" spc="-93" dirty="0">
                <a:solidFill>
                  <a:srgbClr val="FFFFFF"/>
                </a:solidFill>
                <a:latin typeface="Century Gothic"/>
                <a:cs typeface="Century Gothic"/>
              </a:rPr>
              <a:t>Information</a:t>
            </a:r>
            <a:r>
              <a:rPr sz="794" b="1" spc="93" dirty="0">
                <a:solidFill>
                  <a:srgbClr val="FFFFFF"/>
                </a:solidFill>
                <a:latin typeface="Century Gothic"/>
                <a:cs typeface="Century Gothic"/>
              </a:rPr>
              <a:t> </a:t>
            </a:r>
            <a:r>
              <a:rPr sz="794" b="1" spc="-128" dirty="0">
                <a:solidFill>
                  <a:srgbClr val="FFFFFF"/>
                </a:solidFill>
                <a:latin typeface="Century Gothic"/>
                <a:cs typeface="Century Gothic"/>
              </a:rPr>
              <a:t>Network</a:t>
            </a:r>
            <a:r>
              <a:rPr sz="794" b="1" spc="93" dirty="0">
                <a:solidFill>
                  <a:srgbClr val="FFFFFF"/>
                </a:solidFill>
                <a:latin typeface="Century Gothic"/>
                <a:cs typeface="Century Gothic"/>
              </a:rPr>
              <a:t> </a:t>
            </a:r>
            <a:r>
              <a:rPr sz="794" b="1" spc="-71" dirty="0">
                <a:solidFill>
                  <a:srgbClr val="FFFFFF"/>
                </a:solidFill>
                <a:latin typeface="Century Gothic"/>
                <a:cs typeface="Century Gothic"/>
              </a:rPr>
              <a:t>(O*NET)</a:t>
            </a:r>
            <a:r>
              <a:rPr sz="794" b="1" spc="93" dirty="0">
                <a:solidFill>
                  <a:srgbClr val="FFFFFF"/>
                </a:solidFill>
                <a:latin typeface="Century Gothic"/>
                <a:cs typeface="Century Gothic"/>
              </a:rPr>
              <a:t> </a:t>
            </a:r>
            <a:r>
              <a:rPr sz="794" b="1" spc="-93" dirty="0">
                <a:solidFill>
                  <a:srgbClr val="FFFFFF"/>
                </a:solidFill>
                <a:latin typeface="Century Gothic"/>
                <a:cs typeface="Century Gothic"/>
              </a:rPr>
              <a:t>(</a:t>
            </a:r>
            <a:r>
              <a:rPr sz="794" b="1" spc="-93" dirty="0">
                <a:solidFill>
                  <a:srgbClr val="FFFFFF"/>
                </a:solidFill>
                <a:latin typeface="Century Gothic"/>
                <a:cs typeface="Century Gothic"/>
                <a:hlinkClick r:id="rId13"/>
              </a:rPr>
              <a:t>www.onetonline.</a:t>
            </a:r>
            <a:r>
              <a:rPr sz="794" b="1" spc="441" dirty="0">
                <a:solidFill>
                  <a:srgbClr val="FFFFFF"/>
                </a:solidFill>
                <a:latin typeface="Century Gothic"/>
                <a:cs typeface="Century Gothic"/>
              </a:rPr>
              <a:t> </a:t>
            </a:r>
            <a:r>
              <a:rPr sz="794" b="1" spc="-66" dirty="0">
                <a:solidFill>
                  <a:srgbClr val="FFFFFF"/>
                </a:solidFill>
                <a:latin typeface="Century Gothic"/>
                <a:cs typeface="Century Gothic"/>
                <a:hlinkClick r:id="rId13"/>
              </a:rPr>
              <a:t>org/</a:t>
            </a:r>
            <a:r>
              <a:rPr sz="794" b="1" spc="-66" dirty="0">
                <a:solidFill>
                  <a:srgbClr val="FFFFFF"/>
                </a:solidFill>
                <a:latin typeface="Century Gothic"/>
                <a:cs typeface="Century Gothic"/>
              </a:rPr>
              <a:t>):</a:t>
            </a:r>
            <a:r>
              <a:rPr sz="794" b="1" spc="9" dirty="0">
                <a:solidFill>
                  <a:srgbClr val="FFFFFF"/>
                </a:solidFill>
                <a:latin typeface="Century Gothic"/>
                <a:cs typeface="Century Gothic"/>
              </a:rPr>
              <a:t> </a:t>
            </a:r>
            <a:r>
              <a:rPr sz="794" spc="-18" dirty="0">
                <a:solidFill>
                  <a:srgbClr val="231F20"/>
                </a:solidFill>
                <a:latin typeface="Arial Narrow"/>
                <a:cs typeface="Arial Narrow"/>
              </a:rPr>
              <a:t>Search</a:t>
            </a:r>
            <a:r>
              <a:rPr sz="794" spc="-26" dirty="0">
                <a:solidFill>
                  <a:srgbClr val="231F20"/>
                </a:solidFill>
                <a:latin typeface="Arial Narrow"/>
                <a:cs typeface="Arial Narrow"/>
              </a:rPr>
              <a:t> </a:t>
            </a:r>
            <a:r>
              <a:rPr sz="794" spc="-9" dirty="0">
                <a:solidFill>
                  <a:srgbClr val="231F20"/>
                </a:solidFill>
                <a:latin typeface="Arial Narrow"/>
                <a:cs typeface="Arial Narrow"/>
              </a:rPr>
              <a:t>or</a:t>
            </a:r>
            <a:r>
              <a:rPr sz="794" dirty="0">
                <a:solidFill>
                  <a:srgbClr val="231F20"/>
                </a:solidFill>
                <a:latin typeface="Arial Narrow"/>
                <a:cs typeface="Arial Narrow"/>
              </a:rPr>
              <a:t> </a:t>
            </a:r>
            <a:r>
              <a:rPr sz="794" spc="-18" dirty="0">
                <a:solidFill>
                  <a:srgbClr val="231F20"/>
                </a:solidFill>
                <a:latin typeface="Arial Narrow"/>
                <a:cs typeface="Arial Narrow"/>
              </a:rPr>
              <a:t>browse</a:t>
            </a:r>
            <a:r>
              <a:rPr sz="794" spc="9" dirty="0">
                <a:solidFill>
                  <a:srgbClr val="231F20"/>
                </a:solidFill>
                <a:latin typeface="Arial Narrow"/>
                <a:cs typeface="Arial Narrow"/>
              </a:rPr>
              <a:t> </a:t>
            </a:r>
            <a:r>
              <a:rPr sz="794" dirty="0">
                <a:solidFill>
                  <a:srgbClr val="231F20"/>
                </a:solidFill>
                <a:latin typeface="Arial Narrow"/>
                <a:cs typeface="Arial Narrow"/>
              </a:rPr>
              <a:t>900+</a:t>
            </a:r>
            <a:r>
              <a:rPr sz="794" spc="9" dirty="0">
                <a:solidFill>
                  <a:srgbClr val="231F20"/>
                </a:solidFill>
                <a:latin typeface="Arial Narrow"/>
                <a:cs typeface="Arial Narrow"/>
              </a:rPr>
              <a:t> </a:t>
            </a:r>
            <a:r>
              <a:rPr sz="794" dirty="0">
                <a:solidFill>
                  <a:srgbClr val="231F20"/>
                </a:solidFill>
                <a:latin typeface="Arial Narrow"/>
                <a:cs typeface="Arial Narrow"/>
              </a:rPr>
              <a:t>occupations</a:t>
            </a:r>
            <a:r>
              <a:rPr sz="794" spc="9" dirty="0">
                <a:solidFill>
                  <a:srgbClr val="231F20"/>
                </a:solidFill>
                <a:latin typeface="Arial Narrow"/>
                <a:cs typeface="Arial Narrow"/>
              </a:rPr>
              <a:t> </a:t>
            </a:r>
            <a:r>
              <a:rPr sz="794" spc="-9" dirty="0">
                <a:solidFill>
                  <a:srgbClr val="231F20"/>
                </a:solidFill>
                <a:latin typeface="Arial Narrow"/>
                <a:cs typeface="Arial Narrow"/>
              </a:rPr>
              <a:t>based</a:t>
            </a:r>
            <a:r>
              <a:rPr sz="794" spc="9" dirty="0">
                <a:solidFill>
                  <a:srgbClr val="231F20"/>
                </a:solidFill>
                <a:latin typeface="Arial Narrow"/>
                <a:cs typeface="Arial Narrow"/>
              </a:rPr>
              <a:t> </a:t>
            </a:r>
            <a:r>
              <a:rPr sz="794" dirty="0">
                <a:solidFill>
                  <a:srgbClr val="231F20"/>
                </a:solidFill>
                <a:latin typeface="Arial Narrow"/>
                <a:cs typeface="Arial Narrow"/>
              </a:rPr>
              <a:t>on</a:t>
            </a:r>
            <a:r>
              <a:rPr sz="794" spc="9" dirty="0">
                <a:solidFill>
                  <a:srgbClr val="231F20"/>
                </a:solidFill>
                <a:latin typeface="Arial Narrow"/>
                <a:cs typeface="Arial Narrow"/>
              </a:rPr>
              <a:t> </a:t>
            </a:r>
            <a:r>
              <a:rPr sz="794" spc="-18" dirty="0">
                <a:solidFill>
                  <a:srgbClr val="231F20"/>
                </a:solidFill>
                <a:latin typeface="Arial Narrow"/>
                <a:cs typeface="Arial Narrow"/>
              </a:rPr>
              <a:t>your</a:t>
            </a:r>
            <a:r>
              <a:rPr sz="794" spc="9" dirty="0">
                <a:solidFill>
                  <a:srgbClr val="231F20"/>
                </a:solidFill>
                <a:latin typeface="Arial Narrow"/>
                <a:cs typeface="Arial Narrow"/>
              </a:rPr>
              <a:t> </a:t>
            </a:r>
            <a:r>
              <a:rPr sz="794" spc="-9" dirty="0">
                <a:solidFill>
                  <a:srgbClr val="231F20"/>
                </a:solidFill>
                <a:latin typeface="Arial Narrow"/>
                <a:cs typeface="Arial Narrow"/>
              </a:rPr>
              <a:t>goals</a:t>
            </a:r>
            <a:r>
              <a:rPr sz="794" spc="441" dirty="0">
                <a:solidFill>
                  <a:srgbClr val="231F20"/>
                </a:solidFill>
                <a:latin typeface="Arial Narrow"/>
                <a:cs typeface="Arial Narrow"/>
              </a:rPr>
              <a:t> </a:t>
            </a:r>
            <a:r>
              <a:rPr sz="794" dirty="0">
                <a:solidFill>
                  <a:srgbClr val="231F20"/>
                </a:solidFill>
                <a:latin typeface="Arial Narrow"/>
                <a:cs typeface="Arial Narrow"/>
              </a:rPr>
              <a:t>and</a:t>
            </a:r>
            <a:r>
              <a:rPr sz="794" spc="-26" dirty="0">
                <a:solidFill>
                  <a:srgbClr val="231F20"/>
                </a:solidFill>
                <a:latin typeface="Arial Narrow"/>
                <a:cs typeface="Arial Narrow"/>
              </a:rPr>
              <a:t> </a:t>
            </a:r>
            <a:r>
              <a:rPr sz="794" spc="-9" dirty="0">
                <a:solidFill>
                  <a:srgbClr val="231F20"/>
                </a:solidFill>
                <a:latin typeface="Arial Narrow"/>
                <a:cs typeface="Arial Narrow"/>
              </a:rPr>
              <a:t>needs.</a:t>
            </a:r>
            <a:endParaRPr sz="794">
              <a:latin typeface="Arial Narrow"/>
              <a:cs typeface="Arial Narrow"/>
            </a:endParaRPr>
          </a:p>
          <a:p>
            <a:pPr marL="11206" marR="4483">
              <a:lnSpc>
                <a:spcPct val="101899"/>
              </a:lnSpc>
              <a:spcBef>
                <a:spcPts val="441"/>
              </a:spcBef>
            </a:pPr>
            <a:r>
              <a:rPr sz="794" b="1" spc="-9" dirty="0">
                <a:solidFill>
                  <a:srgbClr val="FFFFFF"/>
                </a:solidFill>
                <a:latin typeface="Century Gothic"/>
                <a:cs typeface="Century Gothic"/>
              </a:rPr>
              <a:t>BLS</a:t>
            </a:r>
            <a:r>
              <a:rPr sz="794" b="1" spc="-26" dirty="0">
                <a:solidFill>
                  <a:srgbClr val="FFFFFF"/>
                </a:solidFill>
                <a:latin typeface="Century Gothic"/>
                <a:cs typeface="Century Gothic"/>
              </a:rPr>
              <a:t> </a:t>
            </a:r>
            <a:r>
              <a:rPr sz="794" b="1" spc="-119" dirty="0">
                <a:solidFill>
                  <a:srgbClr val="FFFFFF"/>
                </a:solidFill>
                <a:latin typeface="Century Gothic"/>
                <a:cs typeface="Century Gothic"/>
              </a:rPr>
              <a:t>Occupational</a:t>
            </a:r>
            <a:r>
              <a:rPr sz="794" b="1" spc="-26" dirty="0">
                <a:solidFill>
                  <a:srgbClr val="FFFFFF"/>
                </a:solidFill>
                <a:latin typeface="Century Gothic"/>
                <a:cs typeface="Century Gothic"/>
              </a:rPr>
              <a:t> </a:t>
            </a:r>
            <a:r>
              <a:rPr sz="794" b="1" spc="-106" dirty="0">
                <a:solidFill>
                  <a:srgbClr val="FFFFFF"/>
                </a:solidFill>
                <a:latin typeface="Century Gothic"/>
                <a:cs typeface="Century Gothic"/>
              </a:rPr>
              <a:t>Outlook</a:t>
            </a:r>
            <a:r>
              <a:rPr sz="794" b="1" spc="-26" dirty="0">
                <a:solidFill>
                  <a:srgbClr val="FFFFFF"/>
                </a:solidFill>
                <a:latin typeface="Century Gothic"/>
                <a:cs typeface="Century Gothic"/>
              </a:rPr>
              <a:t> </a:t>
            </a:r>
            <a:r>
              <a:rPr sz="794" b="1" spc="-137" dirty="0">
                <a:solidFill>
                  <a:srgbClr val="FFFFFF"/>
                </a:solidFill>
                <a:latin typeface="Century Gothic"/>
                <a:cs typeface="Century Gothic"/>
              </a:rPr>
              <a:t>Handbook</a:t>
            </a:r>
            <a:r>
              <a:rPr sz="794" b="1" spc="-26" dirty="0">
                <a:solidFill>
                  <a:srgbClr val="FFFFFF"/>
                </a:solidFill>
                <a:latin typeface="Century Gothic"/>
                <a:cs typeface="Century Gothic"/>
              </a:rPr>
              <a:t> </a:t>
            </a:r>
            <a:r>
              <a:rPr sz="794" b="1" spc="-44" dirty="0">
                <a:solidFill>
                  <a:srgbClr val="FFFFFF"/>
                </a:solidFill>
                <a:latin typeface="Century Gothic"/>
                <a:cs typeface="Century Gothic"/>
              </a:rPr>
              <a:t>(</a:t>
            </a:r>
            <a:r>
              <a:rPr sz="794" b="1" spc="-44" dirty="0">
                <a:solidFill>
                  <a:srgbClr val="FFFFFF"/>
                </a:solidFill>
                <a:latin typeface="Century Gothic"/>
                <a:cs typeface="Century Gothic"/>
                <a:hlinkClick r:id="rId14"/>
              </a:rPr>
              <a:t>www.bls.gov/ooh/</a:t>
            </a:r>
            <a:r>
              <a:rPr sz="794" b="1" spc="-44" dirty="0">
                <a:solidFill>
                  <a:srgbClr val="FFFFFF"/>
                </a:solidFill>
                <a:latin typeface="Century Gothic"/>
                <a:cs typeface="Century Gothic"/>
              </a:rPr>
              <a:t>)</a:t>
            </a:r>
            <a:r>
              <a:rPr sz="794" b="1" spc="441" dirty="0">
                <a:solidFill>
                  <a:srgbClr val="FFFFFF"/>
                </a:solidFill>
                <a:latin typeface="Century Gothic"/>
                <a:cs typeface="Century Gothic"/>
              </a:rPr>
              <a:t> </a:t>
            </a:r>
            <a:r>
              <a:rPr sz="794" b="1" spc="-141" dirty="0">
                <a:solidFill>
                  <a:srgbClr val="FFFFFF"/>
                </a:solidFill>
                <a:latin typeface="Century Gothic"/>
                <a:cs typeface="Century Gothic"/>
              </a:rPr>
              <a:t>and</a:t>
            </a:r>
            <a:r>
              <a:rPr sz="794" b="1" spc="-44" dirty="0">
                <a:solidFill>
                  <a:srgbClr val="FFFFFF"/>
                </a:solidFill>
                <a:latin typeface="Century Gothic"/>
                <a:cs typeface="Century Gothic"/>
              </a:rPr>
              <a:t> </a:t>
            </a:r>
            <a:r>
              <a:rPr sz="794" b="1" spc="-115" dirty="0">
                <a:solidFill>
                  <a:srgbClr val="FFFFFF"/>
                </a:solidFill>
                <a:latin typeface="Century Gothic"/>
                <a:cs typeface="Century Gothic"/>
              </a:rPr>
              <a:t>Career</a:t>
            </a:r>
            <a:r>
              <a:rPr sz="794" b="1" spc="-40" dirty="0">
                <a:solidFill>
                  <a:srgbClr val="FFFFFF"/>
                </a:solidFill>
                <a:latin typeface="Century Gothic"/>
                <a:cs typeface="Century Gothic"/>
              </a:rPr>
              <a:t> </a:t>
            </a:r>
            <a:r>
              <a:rPr sz="794" b="1" spc="-106" dirty="0">
                <a:solidFill>
                  <a:srgbClr val="FFFFFF"/>
                </a:solidFill>
                <a:latin typeface="Century Gothic"/>
                <a:cs typeface="Century Gothic"/>
              </a:rPr>
              <a:t>Outlook</a:t>
            </a:r>
            <a:r>
              <a:rPr sz="794" b="1" spc="-44" dirty="0">
                <a:solidFill>
                  <a:srgbClr val="FFFFFF"/>
                </a:solidFill>
                <a:latin typeface="Century Gothic"/>
                <a:cs typeface="Century Gothic"/>
              </a:rPr>
              <a:t> </a:t>
            </a:r>
            <a:r>
              <a:rPr sz="794" b="1" spc="-88" dirty="0">
                <a:solidFill>
                  <a:srgbClr val="FFFFFF"/>
                </a:solidFill>
                <a:latin typeface="Century Gothic"/>
                <a:cs typeface="Century Gothic"/>
              </a:rPr>
              <a:t>(</a:t>
            </a:r>
            <a:r>
              <a:rPr sz="794" b="1" spc="-88" dirty="0">
                <a:solidFill>
                  <a:srgbClr val="FFFFFF"/>
                </a:solidFill>
                <a:latin typeface="Century Gothic"/>
                <a:cs typeface="Century Gothic"/>
                <a:hlinkClick r:id="rId15"/>
              </a:rPr>
              <a:t>www.bls.gov/careeroutlook/about.htm</a:t>
            </a:r>
            <a:r>
              <a:rPr sz="794" b="1" spc="-88" dirty="0">
                <a:solidFill>
                  <a:srgbClr val="FFFFFF"/>
                </a:solidFill>
                <a:latin typeface="Century Gothic"/>
                <a:cs typeface="Century Gothic"/>
              </a:rPr>
              <a:t>):</a:t>
            </a:r>
            <a:r>
              <a:rPr sz="794" b="1" spc="-26" dirty="0">
                <a:solidFill>
                  <a:srgbClr val="FFFFFF"/>
                </a:solidFill>
                <a:latin typeface="Century Gothic"/>
                <a:cs typeface="Century Gothic"/>
              </a:rPr>
              <a:t> </a:t>
            </a:r>
            <a:r>
              <a:rPr sz="794" spc="-26" dirty="0">
                <a:solidFill>
                  <a:srgbClr val="231F20"/>
                </a:solidFill>
                <a:latin typeface="Arial Narrow"/>
                <a:cs typeface="Arial Narrow"/>
              </a:rPr>
              <a:t>View</a:t>
            </a:r>
            <a:r>
              <a:rPr sz="794" spc="-18" dirty="0">
                <a:solidFill>
                  <a:srgbClr val="231F20"/>
                </a:solidFill>
                <a:latin typeface="Arial Narrow"/>
                <a:cs typeface="Arial Narrow"/>
              </a:rPr>
              <a:t> </a:t>
            </a:r>
            <a:r>
              <a:rPr sz="794" spc="-9" dirty="0">
                <a:solidFill>
                  <a:srgbClr val="231F20"/>
                </a:solidFill>
                <a:latin typeface="Arial Narrow"/>
                <a:cs typeface="Arial Narrow"/>
              </a:rPr>
              <a:t>summary</a:t>
            </a:r>
            <a:r>
              <a:rPr sz="794" spc="-13" dirty="0">
                <a:solidFill>
                  <a:srgbClr val="231F20"/>
                </a:solidFill>
                <a:latin typeface="Arial Narrow"/>
                <a:cs typeface="Arial Narrow"/>
              </a:rPr>
              <a:t> </a:t>
            </a:r>
            <a:r>
              <a:rPr sz="794" dirty="0">
                <a:solidFill>
                  <a:srgbClr val="231F20"/>
                </a:solidFill>
                <a:latin typeface="Arial Narrow"/>
                <a:cs typeface="Arial Narrow"/>
              </a:rPr>
              <a:t>of</a:t>
            </a:r>
            <a:r>
              <a:rPr sz="794" spc="-13" dirty="0">
                <a:solidFill>
                  <a:srgbClr val="231F20"/>
                </a:solidFill>
                <a:latin typeface="Arial Narrow"/>
                <a:cs typeface="Arial Narrow"/>
              </a:rPr>
              <a:t> </a:t>
            </a:r>
            <a:r>
              <a:rPr sz="794" spc="-9" dirty="0">
                <a:solidFill>
                  <a:srgbClr val="231F20"/>
                </a:solidFill>
                <a:latin typeface="Arial Narrow"/>
                <a:cs typeface="Arial Narrow"/>
              </a:rPr>
              <a:t>each</a:t>
            </a:r>
            <a:r>
              <a:rPr sz="794" spc="-18" dirty="0">
                <a:solidFill>
                  <a:srgbClr val="231F20"/>
                </a:solidFill>
                <a:latin typeface="Arial Narrow"/>
                <a:cs typeface="Arial Narrow"/>
              </a:rPr>
              <a:t> </a:t>
            </a:r>
            <a:r>
              <a:rPr sz="794" dirty="0">
                <a:solidFill>
                  <a:srgbClr val="231F20"/>
                </a:solidFill>
                <a:latin typeface="Arial Narrow"/>
                <a:cs typeface="Arial Narrow"/>
              </a:rPr>
              <a:t>occupation,</a:t>
            </a:r>
            <a:r>
              <a:rPr sz="794" spc="-13" dirty="0">
                <a:solidFill>
                  <a:srgbClr val="231F20"/>
                </a:solidFill>
                <a:latin typeface="Arial Narrow"/>
                <a:cs typeface="Arial Narrow"/>
              </a:rPr>
              <a:t> </a:t>
            </a:r>
            <a:r>
              <a:rPr sz="794" spc="-18" dirty="0">
                <a:solidFill>
                  <a:srgbClr val="231F20"/>
                </a:solidFill>
                <a:latin typeface="Arial Narrow"/>
                <a:cs typeface="Arial Narrow"/>
              </a:rPr>
              <a:t>overview</a:t>
            </a:r>
            <a:r>
              <a:rPr sz="794" spc="-13" dirty="0">
                <a:solidFill>
                  <a:srgbClr val="231F20"/>
                </a:solidFill>
                <a:latin typeface="Arial Narrow"/>
                <a:cs typeface="Arial Narrow"/>
              </a:rPr>
              <a:t> </a:t>
            </a:r>
            <a:r>
              <a:rPr sz="794" dirty="0">
                <a:solidFill>
                  <a:srgbClr val="231F20"/>
                </a:solidFill>
                <a:latin typeface="Arial Narrow"/>
                <a:cs typeface="Arial Narrow"/>
              </a:rPr>
              <a:t>of</a:t>
            </a:r>
            <a:r>
              <a:rPr sz="794" spc="-18" dirty="0">
                <a:solidFill>
                  <a:srgbClr val="231F20"/>
                </a:solidFill>
                <a:latin typeface="Arial Narrow"/>
                <a:cs typeface="Arial Narrow"/>
              </a:rPr>
              <a:t> </a:t>
            </a:r>
            <a:r>
              <a:rPr sz="794" spc="-9" dirty="0">
                <a:solidFill>
                  <a:srgbClr val="231F20"/>
                </a:solidFill>
                <a:latin typeface="Arial Narrow"/>
                <a:cs typeface="Arial Narrow"/>
              </a:rPr>
              <a:t>what</a:t>
            </a:r>
            <a:r>
              <a:rPr sz="794" spc="-13" dirty="0">
                <a:solidFill>
                  <a:srgbClr val="231F20"/>
                </a:solidFill>
                <a:latin typeface="Arial Narrow"/>
                <a:cs typeface="Arial Narrow"/>
              </a:rPr>
              <a:t> </a:t>
            </a:r>
            <a:r>
              <a:rPr sz="794" spc="-9" dirty="0">
                <a:solidFill>
                  <a:srgbClr val="231F20"/>
                </a:solidFill>
                <a:latin typeface="Arial Narrow"/>
                <a:cs typeface="Arial Narrow"/>
              </a:rPr>
              <a:t>they</a:t>
            </a:r>
            <a:r>
              <a:rPr sz="794" spc="-18" dirty="0">
                <a:solidFill>
                  <a:srgbClr val="231F20"/>
                </a:solidFill>
                <a:latin typeface="Arial Narrow"/>
                <a:cs typeface="Arial Narrow"/>
              </a:rPr>
              <a:t> </a:t>
            </a:r>
            <a:r>
              <a:rPr sz="794" dirty="0">
                <a:solidFill>
                  <a:srgbClr val="231F20"/>
                </a:solidFill>
                <a:latin typeface="Arial Narrow"/>
                <a:cs typeface="Arial Narrow"/>
              </a:rPr>
              <a:t>do,</a:t>
            </a:r>
            <a:r>
              <a:rPr sz="794" spc="-13" dirty="0">
                <a:solidFill>
                  <a:srgbClr val="231F20"/>
                </a:solidFill>
                <a:latin typeface="Arial Narrow"/>
                <a:cs typeface="Arial Narrow"/>
              </a:rPr>
              <a:t> </a:t>
            </a:r>
            <a:r>
              <a:rPr sz="794" spc="-18" dirty="0">
                <a:solidFill>
                  <a:srgbClr val="231F20"/>
                </a:solidFill>
                <a:latin typeface="Arial Narrow"/>
                <a:cs typeface="Arial Narrow"/>
              </a:rPr>
              <a:t>pay,</a:t>
            </a:r>
            <a:r>
              <a:rPr sz="794" spc="441" dirty="0">
                <a:solidFill>
                  <a:srgbClr val="231F20"/>
                </a:solidFill>
                <a:latin typeface="Arial Narrow"/>
                <a:cs typeface="Arial Narrow"/>
              </a:rPr>
              <a:t> </a:t>
            </a:r>
            <a:r>
              <a:rPr sz="794" dirty="0">
                <a:solidFill>
                  <a:srgbClr val="231F20"/>
                </a:solidFill>
                <a:latin typeface="Arial Narrow"/>
                <a:cs typeface="Arial Narrow"/>
              </a:rPr>
              <a:t>job</a:t>
            </a:r>
            <a:r>
              <a:rPr sz="794" spc="-4" dirty="0">
                <a:solidFill>
                  <a:srgbClr val="231F20"/>
                </a:solidFill>
                <a:latin typeface="Arial Narrow"/>
                <a:cs typeface="Arial Narrow"/>
              </a:rPr>
              <a:t> </a:t>
            </a:r>
            <a:r>
              <a:rPr sz="794" dirty="0">
                <a:solidFill>
                  <a:srgbClr val="231F20"/>
                </a:solidFill>
                <a:latin typeface="Arial Narrow"/>
                <a:cs typeface="Arial Narrow"/>
              </a:rPr>
              <a:t>outlook,</a:t>
            </a:r>
            <a:r>
              <a:rPr sz="794" spc="-4" dirty="0">
                <a:solidFill>
                  <a:srgbClr val="231F20"/>
                </a:solidFill>
                <a:latin typeface="Arial Narrow"/>
                <a:cs typeface="Arial Narrow"/>
              </a:rPr>
              <a:t> </a:t>
            </a:r>
            <a:r>
              <a:rPr sz="794" dirty="0">
                <a:solidFill>
                  <a:srgbClr val="231F20"/>
                </a:solidFill>
                <a:latin typeface="Arial Narrow"/>
                <a:cs typeface="Arial Narrow"/>
              </a:rPr>
              <a:t>state and</a:t>
            </a:r>
            <a:r>
              <a:rPr sz="794" spc="-4" dirty="0">
                <a:solidFill>
                  <a:srgbClr val="231F20"/>
                </a:solidFill>
                <a:latin typeface="Arial Narrow"/>
                <a:cs typeface="Arial Narrow"/>
              </a:rPr>
              <a:t> </a:t>
            </a:r>
            <a:r>
              <a:rPr sz="794" spc="-9" dirty="0">
                <a:solidFill>
                  <a:srgbClr val="231F20"/>
                </a:solidFill>
                <a:latin typeface="Arial Narrow"/>
                <a:cs typeface="Arial Narrow"/>
              </a:rPr>
              <a:t>regional</a:t>
            </a:r>
            <a:r>
              <a:rPr sz="794" spc="-4" dirty="0">
                <a:solidFill>
                  <a:srgbClr val="231F20"/>
                </a:solidFill>
                <a:latin typeface="Arial Narrow"/>
                <a:cs typeface="Arial Narrow"/>
              </a:rPr>
              <a:t> </a:t>
            </a:r>
            <a:r>
              <a:rPr sz="794" dirty="0">
                <a:solidFill>
                  <a:srgbClr val="231F20"/>
                </a:solidFill>
                <a:latin typeface="Arial Narrow"/>
                <a:cs typeface="Arial Narrow"/>
              </a:rPr>
              <a:t>information, and</a:t>
            </a:r>
            <a:r>
              <a:rPr sz="794" spc="-4" dirty="0">
                <a:solidFill>
                  <a:srgbClr val="231F20"/>
                </a:solidFill>
                <a:latin typeface="Arial Narrow"/>
                <a:cs typeface="Arial Narrow"/>
              </a:rPr>
              <a:t> </a:t>
            </a:r>
            <a:r>
              <a:rPr sz="794" dirty="0">
                <a:solidFill>
                  <a:srgbClr val="231F20"/>
                </a:solidFill>
                <a:latin typeface="Arial Narrow"/>
                <a:cs typeface="Arial Narrow"/>
              </a:rPr>
              <a:t>links</a:t>
            </a:r>
            <a:r>
              <a:rPr sz="794" spc="-4" dirty="0">
                <a:solidFill>
                  <a:srgbClr val="231F20"/>
                </a:solidFill>
                <a:latin typeface="Arial Narrow"/>
                <a:cs typeface="Arial Narrow"/>
              </a:rPr>
              <a:t> </a:t>
            </a:r>
            <a:r>
              <a:rPr sz="794" dirty="0">
                <a:solidFill>
                  <a:srgbClr val="231F20"/>
                </a:solidFill>
                <a:latin typeface="Arial Narrow"/>
                <a:cs typeface="Arial Narrow"/>
              </a:rPr>
              <a:t>to </a:t>
            </a:r>
            <a:r>
              <a:rPr sz="794" spc="-9" dirty="0">
                <a:solidFill>
                  <a:srgbClr val="231F20"/>
                </a:solidFill>
                <a:latin typeface="Arial Narrow"/>
                <a:cs typeface="Arial Narrow"/>
              </a:rPr>
              <a:t>videos</a:t>
            </a:r>
            <a:r>
              <a:rPr sz="794" spc="441" dirty="0">
                <a:solidFill>
                  <a:srgbClr val="231F20"/>
                </a:solidFill>
                <a:latin typeface="Arial Narrow"/>
                <a:cs typeface="Arial Narrow"/>
              </a:rPr>
              <a:t> </a:t>
            </a:r>
            <a:r>
              <a:rPr sz="794" dirty="0">
                <a:solidFill>
                  <a:srgbClr val="231F20"/>
                </a:solidFill>
                <a:latin typeface="Arial Narrow"/>
                <a:cs typeface="Arial Narrow"/>
              </a:rPr>
              <a:t>and</a:t>
            </a:r>
            <a:r>
              <a:rPr sz="794" spc="-31" dirty="0">
                <a:solidFill>
                  <a:srgbClr val="231F20"/>
                </a:solidFill>
                <a:latin typeface="Arial Narrow"/>
                <a:cs typeface="Arial Narrow"/>
              </a:rPr>
              <a:t> </a:t>
            </a:r>
            <a:r>
              <a:rPr sz="794" dirty="0">
                <a:solidFill>
                  <a:srgbClr val="231F20"/>
                </a:solidFill>
                <a:latin typeface="Arial Narrow"/>
                <a:cs typeface="Arial Narrow"/>
              </a:rPr>
              <a:t>other</a:t>
            </a:r>
            <a:r>
              <a:rPr sz="794" spc="-31" dirty="0">
                <a:solidFill>
                  <a:srgbClr val="231F20"/>
                </a:solidFill>
                <a:latin typeface="Arial Narrow"/>
                <a:cs typeface="Arial Narrow"/>
              </a:rPr>
              <a:t> </a:t>
            </a:r>
            <a:r>
              <a:rPr sz="794" spc="-9" dirty="0">
                <a:solidFill>
                  <a:srgbClr val="231F20"/>
                </a:solidFill>
                <a:latin typeface="Arial Narrow"/>
                <a:cs typeface="Arial Narrow"/>
              </a:rPr>
              <a:t>resources.</a:t>
            </a:r>
            <a:endParaRPr sz="794">
              <a:latin typeface="Arial Narrow"/>
              <a:cs typeface="Arial Narrow"/>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4219" y="6097288"/>
            <a:ext cx="714375" cy="409614"/>
          </a:xfrm>
          <a:prstGeom prst="rect">
            <a:avLst/>
          </a:prstGeom>
        </p:spPr>
        <p:txBody>
          <a:bodyPr vert="horz" wrap="square" lIns="0" tIns="24653" rIns="0" bIns="0" rtlCol="0">
            <a:spAutoFit/>
          </a:bodyPr>
          <a:lstStyle/>
          <a:p>
            <a:pPr marL="10646" marR="4483" algn="ctr">
              <a:lnSpc>
                <a:spcPts val="971"/>
              </a:lnSpc>
              <a:spcBef>
                <a:spcPts val="194"/>
              </a:spcBef>
            </a:pPr>
            <a:r>
              <a:rPr sz="882" b="1" spc="-168" dirty="0">
                <a:solidFill>
                  <a:srgbClr val="221F1F"/>
                </a:solidFill>
                <a:latin typeface="Century Gothic"/>
                <a:cs typeface="Century Gothic"/>
              </a:rPr>
              <a:t>No</a:t>
            </a:r>
            <a:r>
              <a:rPr sz="882" b="1" spc="-44" dirty="0">
                <a:solidFill>
                  <a:srgbClr val="221F1F"/>
                </a:solidFill>
                <a:latin typeface="Century Gothic"/>
                <a:cs typeface="Century Gothic"/>
              </a:rPr>
              <a:t> </a:t>
            </a:r>
            <a:r>
              <a:rPr sz="882" b="1" spc="-128" dirty="0">
                <a:solidFill>
                  <a:srgbClr val="221F1F"/>
                </a:solidFill>
                <a:latin typeface="Century Gothic"/>
                <a:cs typeface="Century Gothic"/>
              </a:rPr>
              <a:t>Experience</a:t>
            </a:r>
            <a:r>
              <a:rPr sz="882" b="1" spc="-40" dirty="0">
                <a:solidFill>
                  <a:srgbClr val="221F1F"/>
                </a:solidFill>
                <a:latin typeface="Century Gothic"/>
                <a:cs typeface="Century Gothic"/>
              </a:rPr>
              <a:t> </a:t>
            </a:r>
            <a:r>
              <a:rPr sz="882" b="1" spc="-353" dirty="0">
                <a:solidFill>
                  <a:srgbClr val="221F1F"/>
                </a:solidFill>
                <a:latin typeface="Century Gothic"/>
                <a:cs typeface="Century Gothic"/>
              </a:rPr>
              <a:t>—</a:t>
            </a:r>
            <a:r>
              <a:rPr sz="882" b="1" spc="-53" dirty="0">
                <a:solidFill>
                  <a:srgbClr val="221F1F"/>
                </a:solidFill>
                <a:latin typeface="Century Gothic"/>
                <a:cs typeface="Century Gothic"/>
              </a:rPr>
              <a:t> </a:t>
            </a:r>
            <a:r>
              <a:rPr sz="882" spc="-53" dirty="0">
                <a:solidFill>
                  <a:srgbClr val="221F1F"/>
                </a:solidFill>
                <a:latin typeface="Calibri"/>
                <a:cs typeface="Calibri"/>
              </a:rPr>
              <a:t>High</a:t>
            </a:r>
            <a:r>
              <a:rPr sz="882" spc="-9" dirty="0">
                <a:solidFill>
                  <a:srgbClr val="221F1F"/>
                </a:solidFill>
                <a:latin typeface="Calibri"/>
                <a:cs typeface="Calibri"/>
              </a:rPr>
              <a:t> </a:t>
            </a:r>
            <a:r>
              <a:rPr sz="882" spc="-35" dirty="0">
                <a:solidFill>
                  <a:srgbClr val="221F1F"/>
                </a:solidFill>
                <a:latin typeface="Calibri"/>
                <a:cs typeface="Calibri"/>
              </a:rPr>
              <a:t>School</a:t>
            </a:r>
            <a:r>
              <a:rPr sz="882" spc="-9" dirty="0">
                <a:solidFill>
                  <a:srgbClr val="221F1F"/>
                </a:solidFill>
                <a:latin typeface="Calibri"/>
                <a:cs typeface="Calibri"/>
              </a:rPr>
              <a:t> </a:t>
            </a:r>
            <a:r>
              <a:rPr sz="882" spc="-22" dirty="0">
                <a:solidFill>
                  <a:srgbClr val="221F1F"/>
                </a:solidFill>
                <a:latin typeface="Calibri"/>
                <a:cs typeface="Calibri"/>
              </a:rPr>
              <a:t>or</a:t>
            </a:r>
            <a:r>
              <a:rPr sz="882" spc="-9" dirty="0">
                <a:solidFill>
                  <a:srgbClr val="221F1F"/>
                </a:solidFill>
                <a:latin typeface="Calibri"/>
                <a:cs typeface="Calibri"/>
              </a:rPr>
              <a:t> Equivalent</a:t>
            </a:r>
            <a:endParaRPr sz="882">
              <a:latin typeface="Calibri"/>
              <a:cs typeface="Calibri"/>
            </a:endParaRPr>
          </a:p>
        </p:txBody>
      </p:sp>
      <p:sp>
        <p:nvSpPr>
          <p:cNvPr id="3" name="object 3"/>
          <p:cNvSpPr txBox="1"/>
          <p:nvPr/>
        </p:nvSpPr>
        <p:spPr>
          <a:xfrm>
            <a:off x="1822106" y="6216967"/>
            <a:ext cx="1860737" cy="409614"/>
          </a:xfrm>
          <a:prstGeom prst="rect">
            <a:avLst/>
          </a:prstGeom>
        </p:spPr>
        <p:txBody>
          <a:bodyPr vert="horz" wrap="square" lIns="0" tIns="24653" rIns="0" bIns="0" rtlCol="0">
            <a:spAutoFit/>
          </a:bodyPr>
          <a:lstStyle/>
          <a:p>
            <a:pPr marL="11206" marR="4483" algn="ctr">
              <a:lnSpc>
                <a:spcPts val="971"/>
              </a:lnSpc>
              <a:spcBef>
                <a:spcPts val="194"/>
              </a:spcBef>
            </a:pPr>
            <a:r>
              <a:rPr sz="882" b="1" spc="-146" dirty="0">
                <a:solidFill>
                  <a:srgbClr val="221F1F"/>
                </a:solidFill>
                <a:latin typeface="Century Gothic"/>
                <a:cs typeface="Century Gothic"/>
              </a:rPr>
              <a:t>Some</a:t>
            </a:r>
            <a:r>
              <a:rPr sz="882" b="1" spc="-53" dirty="0">
                <a:solidFill>
                  <a:srgbClr val="221F1F"/>
                </a:solidFill>
                <a:latin typeface="Century Gothic"/>
                <a:cs typeface="Century Gothic"/>
              </a:rPr>
              <a:t> </a:t>
            </a:r>
            <a:r>
              <a:rPr sz="882" b="1" spc="-128" dirty="0">
                <a:solidFill>
                  <a:srgbClr val="221F1F"/>
                </a:solidFill>
                <a:latin typeface="Century Gothic"/>
                <a:cs typeface="Century Gothic"/>
              </a:rPr>
              <a:t>Experience</a:t>
            </a:r>
            <a:r>
              <a:rPr sz="882" b="1" spc="-49" dirty="0">
                <a:solidFill>
                  <a:srgbClr val="221F1F"/>
                </a:solidFill>
                <a:latin typeface="Century Gothic"/>
                <a:cs typeface="Century Gothic"/>
              </a:rPr>
              <a:t> </a:t>
            </a:r>
            <a:r>
              <a:rPr sz="882" b="1" spc="-106" dirty="0">
                <a:solidFill>
                  <a:srgbClr val="221F1F"/>
                </a:solidFill>
                <a:latin typeface="Century Gothic"/>
                <a:cs typeface="Century Gothic"/>
              </a:rPr>
              <a:t>orCredential</a:t>
            </a:r>
            <a:r>
              <a:rPr sz="882" b="1" spc="-53" dirty="0">
                <a:solidFill>
                  <a:srgbClr val="221F1F"/>
                </a:solidFill>
                <a:latin typeface="Century Gothic"/>
                <a:cs typeface="Century Gothic"/>
              </a:rPr>
              <a:t> </a:t>
            </a:r>
            <a:r>
              <a:rPr sz="882" b="1" spc="-300" dirty="0">
                <a:solidFill>
                  <a:srgbClr val="221F1F"/>
                </a:solidFill>
                <a:latin typeface="Century Gothic"/>
                <a:cs typeface="Century Gothic"/>
              </a:rPr>
              <a:t>—</a:t>
            </a:r>
            <a:r>
              <a:rPr sz="882" b="1" spc="-49" dirty="0">
                <a:solidFill>
                  <a:srgbClr val="221F1F"/>
                </a:solidFill>
                <a:latin typeface="Century Gothic"/>
                <a:cs typeface="Century Gothic"/>
              </a:rPr>
              <a:t> </a:t>
            </a:r>
            <a:r>
              <a:rPr sz="882" spc="-40" dirty="0">
                <a:solidFill>
                  <a:srgbClr val="221F1F"/>
                </a:solidFill>
                <a:latin typeface="Calibri"/>
                <a:cs typeface="Calibri"/>
              </a:rPr>
              <a:t>Vocational,</a:t>
            </a:r>
            <a:r>
              <a:rPr sz="882" spc="441" dirty="0">
                <a:solidFill>
                  <a:srgbClr val="221F1F"/>
                </a:solidFill>
                <a:latin typeface="Calibri"/>
                <a:cs typeface="Calibri"/>
              </a:rPr>
              <a:t> </a:t>
            </a:r>
            <a:r>
              <a:rPr sz="882" spc="-49" dirty="0">
                <a:solidFill>
                  <a:srgbClr val="221F1F"/>
                </a:solidFill>
                <a:latin typeface="Calibri"/>
                <a:cs typeface="Calibri"/>
              </a:rPr>
              <a:t>Postsecondary</a:t>
            </a:r>
            <a:r>
              <a:rPr sz="882" spc="35" dirty="0">
                <a:solidFill>
                  <a:srgbClr val="221F1F"/>
                </a:solidFill>
                <a:latin typeface="Calibri"/>
                <a:cs typeface="Calibri"/>
              </a:rPr>
              <a:t> </a:t>
            </a:r>
            <a:r>
              <a:rPr sz="882" spc="-44" dirty="0">
                <a:solidFill>
                  <a:srgbClr val="221F1F"/>
                </a:solidFill>
                <a:latin typeface="Calibri"/>
                <a:cs typeface="Calibri"/>
              </a:rPr>
              <a:t>Credential,</a:t>
            </a:r>
            <a:r>
              <a:rPr sz="882" spc="35" dirty="0">
                <a:solidFill>
                  <a:srgbClr val="221F1F"/>
                </a:solidFill>
                <a:latin typeface="Calibri"/>
                <a:cs typeface="Calibri"/>
              </a:rPr>
              <a:t> </a:t>
            </a:r>
            <a:r>
              <a:rPr sz="882" spc="-22" dirty="0">
                <a:solidFill>
                  <a:srgbClr val="221F1F"/>
                </a:solidFill>
                <a:latin typeface="Calibri"/>
                <a:cs typeface="Calibri"/>
              </a:rPr>
              <a:t>or</a:t>
            </a:r>
            <a:endParaRPr sz="882">
              <a:latin typeface="Calibri"/>
              <a:cs typeface="Calibri"/>
            </a:endParaRPr>
          </a:p>
          <a:p>
            <a:pPr algn="ctr">
              <a:lnSpc>
                <a:spcPts val="953"/>
              </a:lnSpc>
            </a:pPr>
            <a:r>
              <a:rPr sz="882" spc="-62" dirty="0">
                <a:solidFill>
                  <a:srgbClr val="221F1F"/>
                </a:solidFill>
                <a:latin typeface="Calibri"/>
                <a:cs typeface="Calibri"/>
              </a:rPr>
              <a:t>On-</a:t>
            </a:r>
            <a:r>
              <a:rPr sz="882" spc="-57" dirty="0">
                <a:solidFill>
                  <a:srgbClr val="221F1F"/>
                </a:solidFill>
                <a:latin typeface="Calibri"/>
                <a:cs typeface="Calibri"/>
              </a:rPr>
              <a:t>the-</a:t>
            </a:r>
            <a:r>
              <a:rPr sz="882" spc="-49" dirty="0">
                <a:solidFill>
                  <a:srgbClr val="221F1F"/>
                </a:solidFill>
                <a:latin typeface="Calibri"/>
                <a:cs typeface="Calibri"/>
              </a:rPr>
              <a:t>Job</a:t>
            </a:r>
            <a:r>
              <a:rPr sz="882" spc="13" dirty="0">
                <a:solidFill>
                  <a:srgbClr val="221F1F"/>
                </a:solidFill>
                <a:latin typeface="Calibri"/>
                <a:cs typeface="Calibri"/>
              </a:rPr>
              <a:t> </a:t>
            </a:r>
            <a:r>
              <a:rPr sz="882" spc="-9" dirty="0">
                <a:solidFill>
                  <a:srgbClr val="221F1F"/>
                </a:solidFill>
                <a:latin typeface="Calibri"/>
                <a:cs typeface="Calibri"/>
              </a:rPr>
              <a:t>Training</a:t>
            </a:r>
            <a:endParaRPr sz="882">
              <a:latin typeface="Calibri"/>
              <a:cs typeface="Calibri"/>
            </a:endParaRPr>
          </a:p>
        </p:txBody>
      </p:sp>
      <p:sp>
        <p:nvSpPr>
          <p:cNvPr id="4" name="object 4"/>
          <p:cNvSpPr txBox="1"/>
          <p:nvPr/>
        </p:nvSpPr>
        <p:spPr>
          <a:xfrm>
            <a:off x="6562418" y="6082497"/>
            <a:ext cx="861171" cy="537855"/>
          </a:xfrm>
          <a:prstGeom prst="rect">
            <a:avLst/>
          </a:prstGeom>
        </p:spPr>
        <p:txBody>
          <a:bodyPr vert="horz" wrap="square" lIns="0" tIns="24653" rIns="0" bIns="0" rtlCol="0">
            <a:spAutoFit/>
          </a:bodyPr>
          <a:lstStyle/>
          <a:p>
            <a:pPr marL="198355" marR="192190" indent="-560" algn="ctr">
              <a:lnSpc>
                <a:spcPts val="971"/>
              </a:lnSpc>
              <a:spcBef>
                <a:spcPts val="194"/>
              </a:spcBef>
            </a:pPr>
            <a:r>
              <a:rPr sz="882" b="1" spc="-75" dirty="0">
                <a:solidFill>
                  <a:srgbClr val="221F1F"/>
                </a:solidFill>
                <a:latin typeface="Century Gothic"/>
                <a:cs typeface="Century Gothic"/>
              </a:rPr>
              <a:t>Significant</a:t>
            </a:r>
            <a:r>
              <a:rPr sz="882" b="1" spc="441" dirty="0">
                <a:solidFill>
                  <a:srgbClr val="221F1F"/>
                </a:solidFill>
                <a:latin typeface="Century Gothic"/>
                <a:cs typeface="Century Gothic"/>
              </a:rPr>
              <a:t> </a:t>
            </a:r>
            <a:r>
              <a:rPr sz="882" b="1" spc="-128" dirty="0">
                <a:solidFill>
                  <a:srgbClr val="221F1F"/>
                </a:solidFill>
                <a:latin typeface="Century Gothic"/>
                <a:cs typeface="Century Gothic"/>
              </a:rPr>
              <a:t>Experience</a:t>
            </a:r>
            <a:endParaRPr sz="882">
              <a:latin typeface="Century Gothic"/>
              <a:cs typeface="Century Gothic"/>
            </a:endParaRPr>
          </a:p>
          <a:p>
            <a:pPr marL="11206" marR="4483" algn="ctr">
              <a:lnSpc>
                <a:spcPts val="971"/>
              </a:lnSpc>
            </a:pPr>
            <a:r>
              <a:rPr sz="882" b="1" spc="-300" dirty="0">
                <a:solidFill>
                  <a:srgbClr val="221F1F"/>
                </a:solidFill>
                <a:latin typeface="Century Gothic"/>
                <a:cs typeface="Century Gothic"/>
              </a:rPr>
              <a:t>—</a:t>
            </a:r>
            <a:r>
              <a:rPr sz="882" b="1" spc="-62" dirty="0">
                <a:solidFill>
                  <a:srgbClr val="221F1F"/>
                </a:solidFill>
                <a:latin typeface="Century Gothic"/>
                <a:cs typeface="Century Gothic"/>
              </a:rPr>
              <a:t> </a:t>
            </a:r>
            <a:r>
              <a:rPr sz="882" spc="-40" dirty="0">
                <a:solidFill>
                  <a:srgbClr val="221F1F"/>
                </a:solidFill>
                <a:latin typeface="Calibri"/>
                <a:cs typeface="Calibri"/>
              </a:rPr>
              <a:t>Bachelor’s</a:t>
            </a:r>
            <a:r>
              <a:rPr sz="882" spc="-9" dirty="0">
                <a:solidFill>
                  <a:srgbClr val="221F1F"/>
                </a:solidFill>
                <a:latin typeface="Calibri"/>
                <a:cs typeface="Calibri"/>
              </a:rPr>
              <a:t> </a:t>
            </a:r>
            <a:r>
              <a:rPr sz="882" spc="-57" dirty="0">
                <a:solidFill>
                  <a:srgbClr val="221F1F"/>
                </a:solidFill>
                <a:latin typeface="Calibri"/>
                <a:cs typeface="Calibri"/>
              </a:rPr>
              <a:t>Degree</a:t>
            </a:r>
            <a:r>
              <a:rPr sz="882" spc="441" dirty="0">
                <a:solidFill>
                  <a:srgbClr val="221F1F"/>
                </a:solidFill>
                <a:latin typeface="Calibri"/>
                <a:cs typeface="Calibri"/>
              </a:rPr>
              <a:t> </a:t>
            </a:r>
            <a:r>
              <a:rPr sz="882" spc="-71" dirty="0">
                <a:solidFill>
                  <a:srgbClr val="221F1F"/>
                </a:solidFill>
                <a:latin typeface="Calibri"/>
                <a:cs typeface="Calibri"/>
              </a:rPr>
              <a:t>or</a:t>
            </a:r>
            <a:r>
              <a:rPr sz="882" spc="-40" dirty="0">
                <a:solidFill>
                  <a:srgbClr val="221F1F"/>
                </a:solidFill>
                <a:latin typeface="Calibri"/>
                <a:cs typeface="Calibri"/>
              </a:rPr>
              <a:t> </a:t>
            </a:r>
            <a:r>
              <a:rPr sz="882" spc="-9" dirty="0">
                <a:solidFill>
                  <a:srgbClr val="221F1F"/>
                </a:solidFill>
                <a:latin typeface="Calibri"/>
                <a:cs typeface="Calibri"/>
              </a:rPr>
              <a:t>Higher</a:t>
            </a:r>
            <a:endParaRPr sz="882">
              <a:latin typeface="Calibri"/>
              <a:cs typeface="Calibri"/>
            </a:endParaRPr>
          </a:p>
        </p:txBody>
      </p:sp>
      <p:sp>
        <p:nvSpPr>
          <p:cNvPr id="5" name="object 5"/>
          <p:cNvSpPr txBox="1"/>
          <p:nvPr/>
        </p:nvSpPr>
        <p:spPr>
          <a:xfrm>
            <a:off x="7819606" y="6082496"/>
            <a:ext cx="763681" cy="409614"/>
          </a:xfrm>
          <a:prstGeom prst="rect">
            <a:avLst/>
          </a:prstGeom>
        </p:spPr>
        <p:txBody>
          <a:bodyPr vert="horz" wrap="square" lIns="0" tIns="24653" rIns="0" bIns="0" rtlCol="0">
            <a:spAutoFit/>
          </a:bodyPr>
          <a:lstStyle/>
          <a:p>
            <a:pPr marL="11206" marR="4483" algn="ctr">
              <a:lnSpc>
                <a:spcPts val="971"/>
              </a:lnSpc>
              <a:spcBef>
                <a:spcPts val="194"/>
              </a:spcBef>
            </a:pPr>
            <a:r>
              <a:rPr sz="882" b="1" spc="-106" dirty="0">
                <a:solidFill>
                  <a:srgbClr val="221F1F"/>
                </a:solidFill>
                <a:latin typeface="Century Gothic"/>
                <a:cs typeface="Century Gothic"/>
              </a:rPr>
              <a:t>Highly</a:t>
            </a:r>
            <a:r>
              <a:rPr sz="882" b="1" spc="-53" dirty="0">
                <a:solidFill>
                  <a:srgbClr val="221F1F"/>
                </a:solidFill>
                <a:latin typeface="Century Gothic"/>
                <a:cs typeface="Century Gothic"/>
              </a:rPr>
              <a:t> </a:t>
            </a:r>
            <a:r>
              <a:rPr sz="882" b="1" spc="-79" dirty="0">
                <a:solidFill>
                  <a:srgbClr val="221F1F"/>
                </a:solidFill>
                <a:latin typeface="Century Gothic"/>
                <a:cs typeface="Century Gothic"/>
              </a:rPr>
              <a:t>Significant</a:t>
            </a:r>
            <a:r>
              <a:rPr sz="882" b="1" spc="441" dirty="0">
                <a:solidFill>
                  <a:srgbClr val="221F1F"/>
                </a:solidFill>
                <a:latin typeface="Century Gothic"/>
                <a:cs typeface="Century Gothic"/>
              </a:rPr>
              <a:t> </a:t>
            </a:r>
            <a:r>
              <a:rPr sz="882" b="1" spc="-128" dirty="0">
                <a:solidFill>
                  <a:srgbClr val="221F1F"/>
                </a:solidFill>
                <a:latin typeface="Century Gothic"/>
                <a:cs typeface="Century Gothic"/>
              </a:rPr>
              <a:t>Experience</a:t>
            </a:r>
            <a:r>
              <a:rPr sz="882" b="1" spc="-9" dirty="0">
                <a:solidFill>
                  <a:srgbClr val="221F1F"/>
                </a:solidFill>
                <a:latin typeface="Century Gothic"/>
                <a:cs typeface="Century Gothic"/>
              </a:rPr>
              <a:t> </a:t>
            </a:r>
            <a:r>
              <a:rPr sz="882" b="1" spc="-344" dirty="0">
                <a:solidFill>
                  <a:srgbClr val="221F1F"/>
                </a:solidFill>
                <a:latin typeface="Century Gothic"/>
                <a:cs typeface="Century Gothic"/>
              </a:rPr>
              <a:t>—</a:t>
            </a:r>
            <a:r>
              <a:rPr sz="882" b="1" spc="-57" dirty="0">
                <a:solidFill>
                  <a:srgbClr val="221F1F"/>
                </a:solidFill>
                <a:latin typeface="Century Gothic"/>
                <a:cs typeface="Century Gothic"/>
              </a:rPr>
              <a:t> </a:t>
            </a:r>
            <a:r>
              <a:rPr sz="882" spc="-57" dirty="0">
                <a:solidFill>
                  <a:srgbClr val="221F1F"/>
                </a:solidFill>
                <a:latin typeface="Calibri"/>
                <a:cs typeface="Calibri"/>
              </a:rPr>
              <a:t>Advanced</a:t>
            </a:r>
            <a:r>
              <a:rPr sz="882" spc="-9" dirty="0">
                <a:solidFill>
                  <a:srgbClr val="221F1F"/>
                </a:solidFill>
                <a:latin typeface="Calibri"/>
                <a:cs typeface="Calibri"/>
              </a:rPr>
              <a:t> </a:t>
            </a:r>
            <a:r>
              <a:rPr sz="882" spc="-18" dirty="0">
                <a:solidFill>
                  <a:srgbClr val="221F1F"/>
                </a:solidFill>
                <a:latin typeface="Calibri"/>
                <a:cs typeface="Calibri"/>
              </a:rPr>
              <a:t>Degree</a:t>
            </a:r>
            <a:endParaRPr sz="882">
              <a:latin typeface="Calibri"/>
              <a:cs typeface="Calibri"/>
            </a:endParaRPr>
          </a:p>
        </p:txBody>
      </p:sp>
      <p:sp>
        <p:nvSpPr>
          <p:cNvPr id="6" name="object 6"/>
          <p:cNvSpPr txBox="1"/>
          <p:nvPr/>
        </p:nvSpPr>
        <p:spPr>
          <a:xfrm>
            <a:off x="4367857" y="6216967"/>
            <a:ext cx="1623732" cy="409614"/>
          </a:xfrm>
          <a:prstGeom prst="rect">
            <a:avLst/>
          </a:prstGeom>
        </p:spPr>
        <p:txBody>
          <a:bodyPr vert="horz" wrap="square" lIns="0" tIns="24653" rIns="0" bIns="0" rtlCol="0">
            <a:spAutoFit/>
          </a:bodyPr>
          <a:lstStyle/>
          <a:p>
            <a:pPr marL="11206" marR="4483" algn="ctr">
              <a:lnSpc>
                <a:spcPts val="971"/>
              </a:lnSpc>
              <a:spcBef>
                <a:spcPts val="194"/>
              </a:spcBef>
            </a:pPr>
            <a:r>
              <a:rPr sz="882" b="1" spc="-132" dirty="0">
                <a:solidFill>
                  <a:srgbClr val="221F1F"/>
                </a:solidFill>
                <a:latin typeface="Century Gothic"/>
                <a:cs typeface="Century Gothic"/>
              </a:rPr>
              <a:t>Moderate</a:t>
            </a:r>
            <a:r>
              <a:rPr sz="882" b="1" spc="-22" dirty="0">
                <a:solidFill>
                  <a:srgbClr val="221F1F"/>
                </a:solidFill>
                <a:latin typeface="Century Gothic"/>
                <a:cs typeface="Century Gothic"/>
              </a:rPr>
              <a:t> </a:t>
            </a:r>
            <a:r>
              <a:rPr sz="882" b="1" spc="-128" dirty="0">
                <a:solidFill>
                  <a:srgbClr val="221F1F"/>
                </a:solidFill>
                <a:latin typeface="Century Gothic"/>
                <a:cs typeface="Century Gothic"/>
              </a:rPr>
              <a:t>Experience</a:t>
            </a:r>
            <a:r>
              <a:rPr sz="882" b="1" spc="-18" dirty="0">
                <a:solidFill>
                  <a:srgbClr val="221F1F"/>
                </a:solidFill>
                <a:latin typeface="Century Gothic"/>
                <a:cs typeface="Century Gothic"/>
              </a:rPr>
              <a:t> </a:t>
            </a:r>
            <a:r>
              <a:rPr sz="882" b="1" spc="-344" dirty="0">
                <a:solidFill>
                  <a:srgbClr val="221F1F"/>
                </a:solidFill>
                <a:latin typeface="Century Gothic"/>
                <a:cs typeface="Century Gothic"/>
              </a:rPr>
              <a:t>—</a:t>
            </a:r>
            <a:r>
              <a:rPr sz="882" b="1" spc="441" dirty="0">
                <a:solidFill>
                  <a:srgbClr val="221F1F"/>
                </a:solidFill>
                <a:latin typeface="Century Gothic"/>
                <a:cs typeface="Century Gothic"/>
              </a:rPr>
              <a:t> </a:t>
            </a:r>
            <a:r>
              <a:rPr sz="882" spc="-49" dirty="0">
                <a:solidFill>
                  <a:srgbClr val="221F1F"/>
                </a:solidFill>
                <a:latin typeface="Calibri"/>
                <a:cs typeface="Calibri"/>
              </a:rPr>
              <a:t>Postsecondary</a:t>
            </a:r>
            <a:r>
              <a:rPr sz="882" spc="18" dirty="0">
                <a:solidFill>
                  <a:srgbClr val="221F1F"/>
                </a:solidFill>
                <a:latin typeface="Calibri"/>
                <a:cs typeface="Calibri"/>
              </a:rPr>
              <a:t> </a:t>
            </a:r>
            <a:r>
              <a:rPr sz="882" spc="-44" dirty="0">
                <a:solidFill>
                  <a:srgbClr val="221F1F"/>
                </a:solidFill>
                <a:latin typeface="Calibri"/>
                <a:cs typeface="Calibri"/>
              </a:rPr>
              <a:t>Credential</a:t>
            </a:r>
            <a:r>
              <a:rPr sz="882" spc="18" dirty="0">
                <a:solidFill>
                  <a:srgbClr val="221F1F"/>
                </a:solidFill>
                <a:latin typeface="Calibri"/>
                <a:cs typeface="Calibri"/>
              </a:rPr>
              <a:t> </a:t>
            </a:r>
            <a:r>
              <a:rPr sz="882" spc="-57" dirty="0">
                <a:solidFill>
                  <a:srgbClr val="221F1F"/>
                </a:solidFill>
                <a:latin typeface="Calibri"/>
                <a:cs typeface="Calibri"/>
              </a:rPr>
              <a:t>&amp;</a:t>
            </a:r>
            <a:r>
              <a:rPr sz="882" spc="18" dirty="0">
                <a:solidFill>
                  <a:srgbClr val="221F1F"/>
                </a:solidFill>
                <a:latin typeface="Calibri"/>
                <a:cs typeface="Calibri"/>
              </a:rPr>
              <a:t> </a:t>
            </a:r>
            <a:r>
              <a:rPr sz="882" spc="-62" dirty="0">
                <a:solidFill>
                  <a:srgbClr val="221F1F"/>
                </a:solidFill>
                <a:latin typeface="Calibri"/>
                <a:cs typeface="Calibri"/>
              </a:rPr>
              <a:t>On-</a:t>
            </a:r>
            <a:r>
              <a:rPr sz="882" spc="-57" dirty="0">
                <a:solidFill>
                  <a:srgbClr val="221F1F"/>
                </a:solidFill>
                <a:latin typeface="Calibri"/>
                <a:cs typeface="Calibri"/>
              </a:rPr>
              <a:t>the-</a:t>
            </a:r>
            <a:r>
              <a:rPr sz="882" spc="-26" dirty="0">
                <a:solidFill>
                  <a:srgbClr val="221F1F"/>
                </a:solidFill>
                <a:latin typeface="Calibri"/>
                <a:cs typeface="Calibri"/>
              </a:rPr>
              <a:t>Job</a:t>
            </a:r>
            <a:r>
              <a:rPr sz="882" spc="441" dirty="0">
                <a:solidFill>
                  <a:srgbClr val="221F1F"/>
                </a:solidFill>
                <a:latin typeface="Calibri"/>
                <a:cs typeface="Calibri"/>
              </a:rPr>
              <a:t> </a:t>
            </a:r>
            <a:r>
              <a:rPr sz="882" spc="-57" dirty="0">
                <a:solidFill>
                  <a:srgbClr val="221F1F"/>
                </a:solidFill>
                <a:latin typeface="Calibri"/>
                <a:cs typeface="Calibri"/>
              </a:rPr>
              <a:t>Training</a:t>
            </a:r>
            <a:r>
              <a:rPr sz="882" dirty="0">
                <a:solidFill>
                  <a:srgbClr val="221F1F"/>
                </a:solidFill>
                <a:latin typeface="Calibri"/>
                <a:cs typeface="Calibri"/>
              </a:rPr>
              <a:t> </a:t>
            </a:r>
            <a:r>
              <a:rPr sz="882" spc="-71" dirty="0">
                <a:solidFill>
                  <a:srgbClr val="221F1F"/>
                </a:solidFill>
                <a:latin typeface="Calibri"/>
                <a:cs typeface="Calibri"/>
              </a:rPr>
              <a:t>or</a:t>
            </a:r>
            <a:r>
              <a:rPr sz="882" spc="4" dirty="0">
                <a:solidFill>
                  <a:srgbClr val="221F1F"/>
                </a:solidFill>
                <a:latin typeface="Calibri"/>
                <a:cs typeface="Calibri"/>
              </a:rPr>
              <a:t> </a:t>
            </a:r>
            <a:r>
              <a:rPr sz="882" spc="-40" dirty="0">
                <a:solidFill>
                  <a:srgbClr val="221F1F"/>
                </a:solidFill>
                <a:latin typeface="Calibri"/>
                <a:cs typeface="Calibri"/>
              </a:rPr>
              <a:t>Associate</a:t>
            </a:r>
            <a:r>
              <a:rPr sz="882" dirty="0">
                <a:solidFill>
                  <a:srgbClr val="221F1F"/>
                </a:solidFill>
                <a:latin typeface="Calibri"/>
                <a:cs typeface="Calibri"/>
              </a:rPr>
              <a:t> </a:t>
            </a:r>
            <a:r>
              <a:rPr sz="882" spc="-9" dirty="0">
                <a:solidFill>
                  <a:srgbClr val="221F1F"/>
                </a:solidFill>
                <a:latin typeface="Calibri"/>
                <a:cs typeface="Calibri"/>
              </a:rPr>
              <a:t>Degree</a:t>
            </a:r>
            <a:endParaRPr sz="882">
              <a:latin typeface="Calibri"/>
              <a:cs typeface="Calibri"/>
            </a:endParaRPr>
          </a:p>
        </p:txBody>
      </p:sp>
      <p:grpSp>
        <p:nvGrpSpPr>
          <p:cNvPr id="7" name="object 7"/>
          <p:cNvGrpSpPr/>
          <p:nvPr/>
        </p:nvGrpSpPr>
        <p:grpSpPr>
          <a:xfrm>
            <a:off x="518227" y="1123437"/>
            <a:ext cx="8103534" cy="5089712"/>
            <a:chOff x="434924" y="1273229"/>
            <a:chExt cx="9184005" cy="5768340"/>
          </a:xfrm>
        </p:grpSpPr>
        <p:sp>
          <p:nvSpPr>
            <p:cNvPr id="8" name="object 8"/>
            <p:cNvSpPr/>
            <p:nvPr/>
          </p:nvSpPr>
          <p:spPr>
            <a:xfrm>
              <a:off x="1374176" y="1792328"/>
              <a:ext cx="1659889" cy="0"/>
            </a:xfrm>
            <a:custGeom>
              <a:avLst/>
              <a:gdLst/>
              <a:ahLst/>
              <a:cxnLst/>
              <a:rect l="l" t="t" r="r" b="b"/>
              <a:pathLst>
                <a:path w="1659889">
                  <a:moveTo>
                    <a:pt x="0" y="0"/>
                  </a:moveTo>
                  <a:lnTo>
                    <a:pt x="1659889" y="0"/>
                  </a:lnTo>
                </a:path>
              </a:pathLst>
            </a:custGeom>
            <a:ln w="25400">
              <a:solidFill>
                <a:srgbClr val="221F20"/>
              </a:solidFill>
            </a:ln>
          </p:spPr>
          <p:txBody>
            <a:bodyPr wrap="square" lIns="0" tIns="0" rIns="0" bIns="0" rtlCol="0"/>
            <a:lstStyle/>
            <a:p>
              <a:endParaRPr sz="1588"/>
            </a:p>
          </p:txBody>
        </p:sp>
        <p:pic>
          <p:nvPicPr>
            <p:cNvPr id="9" name="object 9"/>
            <p:cNvPicPr/>
            <p:nvPr/>
          </p:nvPicPr>
          <p:blipFill>
            <a:blip r:embed="rId3" cstate="print"/>
            <a:stretch>
              <a:fillRect/>
            </a:stretch>
          </p:blipFill>
          <p:spPr>
            <a:xfrm>
              <a:off x="2983478" y="1749270"/>
              <a:ext cx="79629" cy="86118"/>
            </a:xfrm>
            <a:prstGeom prst="rect">
              <a:avLst/>
            </a:prstGeom>
          </p:spPr>
        </p:pic>
        <p:sp>
          <p:nvSpPr>
            <p:cNvPr id="10" name="object 10"/>
            <p:cNvSpPr/>
            <p:nvPr/>
          </p:nvSpPr>
          <p:spPr>
            <a:xfrm>
              <a:off x="1847256" y="3653282"/>
              <a:ext cx="179705" cy="0"/>
            </a:xfrm>
            <a:custGeom>
              <a:avLst/>
              <a:gdLst/>
              <a:ahLst/>
              <a:cxnLst/>
              <a:rect l="l" t="t" r="r" b="b"/>
              <a:pathLst>
                <a:path w="179705">
                  <a:moveTo>
                    <a:pt x="0" y="0"/>
                  </a:moveTo>
                  <a:lnTo>
                    <a:pt x="179108" y="0"/>
                  </a:lnTo>
                </a:path>
              </a:pathLst>
            </a:custGeom>
            <a:ln w="25400">
              <a:solidFill>
                <a:srgbClr val="221F20"/>
              </a:solidFill>
            </a:ln>
          </p:spPr>
          <p:txBody>
            <a:bodyPr wrap="square" lIns="0" tIns="0" rIns="0" bIns="0" rtlCol="0"/>
            <a:lstStyle/>
            <a:p>
              <a:endParaRPr sz="1588"/>
            </a:p>
          </p:txBody>
        </p:sp>
        <p:sp>
          <p:nvSpPr>
            <p:cNvPr id="11" name="object 11"/>
            <p:cNvSpPr/>
            <p:nvPr/>
          </p:nvSpPr>
          <p:spPr>
            <a:xfrm>
              <a:off x="1975768" y="3610224"/>
              <a:ext cx="80010" cy="86360"/>
            </a:xfrm>
            <a:custGeom>
              <a:avLst/>
              <a:gdLst/>
              <a:ahLst/>
              <a:cxnLst/>
              <a:rect l="l" t="t" r="r" b="b"/>
              <a:pathLst>
                <a:path w="80010" h="86360">
                  <a:moveTo>
                    <a:pt x="36563" y="0"/>
                  </a:moveTo>
                  <a:lnTo>
                    <a:pt x="0" y="0"/>
                  </a:lnTo>
                  <a:lnTo>
                    <a:pt x="43091" y="43053"/>
                  </a:lnTo>
                  <a:lnTo>
                    <a:pt x="0" y="86118"/>
                  </a:lnTo>
                  <a:lnTo>
                    <a:pt x="36563" y="86118"/>
                  </a:lnTo>
                  <a:lnTo>
                    <a:pt x="79629" y="43053"/>
                  </a:lnTo>
                  <a:lnTo>
                    <a:pt x="36563" y="0"/>
                  </a:lnTo>
                  <a:close/>
                </a:path>
              </a:pathLst>
            </a:custGeom>
            <a:solidFill>
              <a:srgbClr val="221F20"/>
            </a:solidFill>
          </p:spPr>
          <p:txBody>
            <a:bodyPr wrap="square" lIns="0" tIns="0" rIns="0" bIns="0" rtlCol="0"/>
            <a:lstStyle/>
            <a:p>
              <a:endParaRPr sz="1588"/>
            </a:p>
          </p:txBody>
        </p:sp>
        <p:sp>
          <p:nvSpPr>
            <p:cNvPr id="12" name="object 12"/>
            <p:cNvSpPr/>
            <p:nvPr/>
          </p:nvSpPr>
          <p:spPr>
            <a:xfrm>
              <a:off x="1363173" y="3835113"/>
              <a:ext cx="216535" cy="0"/>
            </a:xfrm>
            <a:custGeom>
              <a:avLst/>
              <a:gdLst/>
              <a:ahLst/>
              <a:cxnLst/>
              <a:rect l="l" t="t" r="r" b="b"/>
              <a:pathLst>
                <a:path w="216534">
                  <a:moveTo>
                    <a:pt x="0" y="0"/>
                  </a:moveTo>
                  <a:lnTo>
                    <a:pt x="216001" y="0"/>
                  </a:lnTo>
                </a:path>
              </a:pathLst>
            </a:custGeom>
            <a:ln w="25400">
              <a:solidFill>
                <a:srgbClr val="221F20"/>
              </a:solidFill>
            </a:ln>
          </p:spPr>
          <p:txBody>
            <a:bodyPr wrap="square" lIns="0" tIns="0" rIns="0" bIns="0" rtlCol="0"/>
            <a:lstStyle/>
            <a:p>
              <a:endParaRPr sz="1588"/>
            </a:p>
          </p:txBody>
        </p:sp>
        <p:sp>
          <p:nvSpPr>
            <p:cNvPr id="13" name="object 13"/>
            <p:cNvSpPr/>
            <p:nvPr/>
          </p:nvSpPr>
          <p:spPr>
            <a:xfrm>
              <a:off x="2856626" y="4513814"/>
              <a:ext cx="1243965" cy="0"/>
            </a:xfrm>
            <a:custGeom>
              <a:avLst/>
              <a:gdLst/>
              <a:ahLst/>
              <a:cxnLst/>
              <a:rect l="l" t="t" r="r" b="b"/>
              <a:pathLst>
                <a:path w="1243964">
                  <a:moveTo>
                    <a:pt x="0" y="0"/>
                  </a:moveTo>
                  <a:lnTo>
                    <a:pt x="1243634" y="0"/>
                  </a:lnTo>
                </a:path>
              </a:pathLst>
            </a:custGeom>
            <a:ln w="25400">
              <a:solidFill>
                <a:srgbClr val="221F20"/>
              </a:solidFill>
            </a:ln>
          </p:spPr>
          <p:txBody>
            <a:bodyPr wrap="square" lIns="0" tIns="0" rIns="0" bIns="0" rtlCol="0"/>
            <a:lstStyle/>
            <a:p>
              <a:endParaRPr sz="1588"/>
            </a:p>
          </p:txBody>
        </p:sp>
        <p:sp>
          <p:nvSpPr>
            <p:cNvPr id="14" name="object 14"/>
            <p:cNvSpPr/>
            <p:nvPr/>
          </p:nvSpPr>
          <p:spPr>
            <a:xfrm>
              <a:off x="5600771" y="4646331"/>
              <a:ext cx="1670050" cy="0"/>
            </a:xfrm>
            <a:custGeom>
              <a:avLst/>
              <a:gdLst/>
              <a:ahLst/>
              <a:cxnLst/>
              <a:rect l="l" t="t" r="r" b="b"/>
              <a:pathLst>
                <a:path w="1670050">
                  <a:moveTo>
                    <a:pt x="0" y="0"/>
                  </a:moveTo>
                  <a:lnTo>
                    <a:pt x="1669973" y="0"/>
                  </a:lnTo>
                </a:path>
              </a:pathLst>
            </a:custGeom>
            <a:ln w="25400">
              <a:solidFill>
                <a:srgbClr val="221F20"/>
              </a:solidFill>
            </a:ln>
          </p:spPr>
          <p:txBody>
            <a:bodyPr wrap="square" lIns="0" tIns="0" rIns="0" bIns="0" rtlCol="0"/>
            <a:lstStyle/>
            <a:p>
              <a:endParaRPr sz="1588"/>
            </a:p>
          </p:txBody>
        </p:sp>
        <p:pic>
          <p:nvPicPr>
            <p:cNvPr id="15" name="object 15"/>
            <p:cNvPicPr/>
            <p:nvPr/>
          </p:nvPicPr>
          <p:blipFill>
            <a:blip r:embed="rId3" cstate="print"/>
            <a:stretch>
              <a:fillRect/>
            </a:stretch>
          </p:blipFill>
          <p:spPr>
            <a:xfrm>
              <a:off x="7220149" y="4603273"/>
              <a:ext cx="79628" cy="86118"/>
            </a:xfrm>
            <a:prstGeom prst="rect">
              <a:avLst/>
            </a:prstGeom>
          </p:spPr>
        </p:pic>
        <p:sp>
          <p:nvSpPr>
            <p:cNvPr id="16" name="object 16"/>
            <p:cNvSpPr/>
            <p:nvPr/>
          </p:nvSpPr>
          <p:spPr>
            <a:xfrm>
              <a:off x="1584330" y="3643547"/>
              <a:ext cx="179705" cy="0"/>
            </a:xfrm>
            <a:custGeom>
              <a:avLst/>
              <a:gdLst/>
              <a:ahLst/>
              <a:cxnLst/>
              <a:rect l="l" t="t" r="r" b="b"/>
              <a:pathLst>
                <a:path w="179705">
                  <a:moveTo>
                    <a:pt x="0" y="0"/>
                  </a:moveTo>
                  <a:lnTo>
                    <a:pt x="179108" y="0"/>
                  </a:lnTo>
                </a:path>
              </a:pathLst>
            </a:custGeom>
            <a:ln w="25400">
              <a:solidFill>
                <a:srgbClr val="221F20"/>
              </a:solidFill>
            </a:ln>
          </p:spPr>
          <p:txBody>
            <a:bodyPr wrap="square" lIns="0" tIns="0" rIns="0" bIns="0" rtlCol="0"/>
            <a:lstStyle/>
            <a:p>
              <a:endParaRPr sz="1588"/>
            </a:p>
          </p:txBody>
        </p:sp>
        <p:sp>
          <p:nvSpPr>
            <p:cNvPr id="17" name="object 17"/>
            <p:cNvSpPr/>
            <p:nvPr/>
          </p:nvSpPr>
          <p:spPr>
            <a:xfrm>
              <a:off x="1712840" y="3600489"/>
              <a:ext cx="80010" cy="86360"/>
            </a:xfrm>
            <a:custGeom>
              <a:avLst/>
              <a:gdLst/>
              <a:ahLst/>
              <a:cxnLst/>
              <a:rect l="l" t="t" r="r" b="b"/>
              <a:pathLst>
                <a:path w="80010" h="86360">
                  <a:moveTo>
                    <a:pt x="36563" y="0"/>
                  </a:moveTo>
                  <a:lnTo>
                    <a:pt x="0" y="0"/>
                  </a:lnTo>
                  <a:lnTo>
                    <a:pt x="43091" y="43053"/>
                  </a:lnTo>
                  <a:lnTo>
                    <a:pt x="0" y="86118"/>
                  </a:lnTo>
                  <a:lnTo>
                    <a:pt x="36563" y="86118"/>
                  </a:lnTo>
                  <a:lnTo>
                    <a:pt x="79629" y="43053"/>
                  </a:lnTo>
                  <a:lnTo>
                    <a:pt x="36563" y="0"/>
                  </a:lnTo>
                  <a:close/>
                </a:path>
              </a:pathLst>
            </a:custGeom>
            <a:solidFill>
              <a:srgbClr val="221F20"/>
            </a:solidFill>
          </p:spPr>
          <p:txBody>
            <a:bodyPr wrap="square" lIns="0" tIns="0" rIns="0" bIns="0" rtlCol="0"/>
            <a:lstStyle/>
            <a:p>
              <a:endParaRPr sz="1588"/>
            </a:p>
          </p:txBody>
        </p:sp>
        <p:sp>
          <p:nvSpPr>
            <p:cNvPr id="18" name="object 18"/>
            <p:cNvSpPr/>
            <p:nvPr/>
          </p:nvSpPr>
          <p:spPr>
            <a:xfrm>
              <a:off x="8457553" y="4513814"/>
              <a:ext cx="179705" cy="0"/>
            </a:xfrm>
            <a:custGeom>
              <a:avLst/>
              <a:gdLst/>
              <a:ahLst/>
              <a:cxnLst/>
              <a:rect l="l" t="t" r="r" b="b"/>
              <a:pathLst>
                <a:path w="179704">
                  <a:moveTo>
                    <a:pt x="0" y="0"/>
                  </a:moveTo>
                  <a:lnTo>
                    <a:pt x="179108" y="0"/>
                  </a:lnTo>
                </a:path>
              </a:pathLst>
            </a:custGeom>
            <a:ln w="25400">
              <a:solidFill>
                <a:srgbClr val="221F20"/>
              </a:solidFill>
            </a:ln>
          </p:spPr>
          <p:txBody>
            <a:bodyPr wrap="square" lIns="0" tIns="0" rIns="0" bIns="0" rtlCol="0"/>
            <a:lstStyle/>
            <a:p>
              <a:endParaRPr sz="1588"/>
            </a:p>
          </p:txBody>
        </p:sp>
        <p:sp>
          <p:nvSpPr>
            <p:cNvPr id="19" name="object 19"/>
            <p:cNvSpPr/>
            <p:nvPr/>
          </p:nvSpPr>
          <p:spPr>
            <a:xfrm>
              <a:off x="8586063" y="4470756"/>
              <a:ext cx="80010" cy="86360"/>
            </a:xfrm>
            <a:custGeom>
              <a:avLst/>
              <a:gdLst/>
              <a:ahLst/>
              <a:cxnLst/>
              <a:rect l="l" t="t" r="r" b="b"/>
              <a:pathLst>
                <a:path w="80009" h="86360">
                  <a:moveTo>
                    <a:pt x="36563" y="0"/>
                  </a:moveTo>
                  <a:lnTo>
                    <a:pt x="0" y="0"/>
                  </a:lnTo>
                  <a:lnTo>
                    <a:pt x="43091" y="43053"/>
                  </a:lnTo>
                  <a:lnTo>
                    <a:pt x="0" y="86118"/>
                  </a:lnTo>
                  <a:lnTo>
                    <a:pt x="36563" y="86118"/>
                  </a:lnTo>
                  <a:lnTo>
                    <a:pt x="79629" y="43053"/>
                  </a:lnTo>
                  <a:lnTo>
                    <a:pt x="36563" y="0"/>
                  </a:lnTo>
                  <a:close/>
                </a:path>
              </a:pathLst>
            </a:custGeom>
            <a:solidFill>
              <a:srgbClr val="221F20"/>
            </a:solidFill>
          </p:spPr>
          <p:txBody>
            <a:bodyPr wrap="square" lIns="0" tIns="0" rIns="0" bIns="0" rtlCol="0"/>
            <a:lstStyle/>
            <a:p>
              <a:endParaRPr sz="1588"/>
            </a:p>
          </p:txBody>
        </p:sp>
        <p:sp>
          <p:nvSpPr>
            <p:cNvPr id="20" name="object 20"/>
            <p:cNvSpPr/>
            <p:nvPr/>
          </p:nvSpPr>
          <p:spPr>
            <a:xfrm>
              <a:off x="1573467" y="4569156"/>
              <a:ext cx="196215" cy="0"/>
            </a:xfrm>
            <a:custGeom>
              <a:avLst/>
              <a:gdLst/>
              <a:ahLst/>
              <a:cxnLst/>
              <a:rect l="l" t="t" r="r" b="b"/>
              <a:pathLst>
                <a:path w="196214">
                  <a:moveTo>
                    <a:pt x="0" y="0"/>
                  </a:moveTo>
                  <a:lnTo>
                    <a:pt x="195897" y="0"/>
                  </a:lnTo>
                </a:path>
              </a:pathLst>
            </a:custGeom>
            <a:ln w="25400">
              <a:solidFill>
                <a:srgbClr val="221F20"/>
              </a:solidFill>
            </a:ln>
          </p:spPr>
          <p:txBody>
            <a:bodyPr wrap="square" lIns="0" tIns="0" rIns="0" bIns="0" rtlCol="0"/>
            <a:lstStyle/>
            <a:p>
              <a:endParaRPr sz="1588"/>
            </a:p>
          </p:txBody>
        </p:sp>
        <p:sp>
          <p:nvSpPr>
            <p:cNvPr id="21" name="object 21"/>
            <p:cNvSpPr/>
            <p:nvPr/>
          </p:nvSpPr>
          <p:spPr>
            <a:xfrm>
              <a:off x="1718768" y="4526099"/>
              <a:ext cx="80010" cy="86360"/>
            </a:xfrm>
            <a:custGeom>
              <a:avLst/>
              <a:gdLst/>
              <a:ahLst/>
              <a:cxnLst/>
              <a:rect l="l" t="t" r="r" b="b"/>
              <a:pathLst>
                <a:path w="80010" h="86360">
                  <a:moveTo>
                    <a:pt x="36563" y="0"/>
                  </a:moveTo>
                  <a:lnTo>
                    <a:pt x="0" y="0"/>
                  </a:lnTo>
                  <a:lnTo>
                    <a:pt x="43091" y="43052"/>
                  </a:lnTo>
                  <a:lnTo>
                    <a:pt x="0" y="86118"/>
                  </a:lnTo>
                  <a:lnTo>
                    <a:pt x="36563" y="86118"/>
                  </a:lnTo>
                  <a:lnTo>
                    <a:pt x="79629" y="43052"/>
                  </a:lnTo>
                  <a:lnTo>
                    <a:pt x="36563" y="0"/>
                  </a:lnTo>
                  <a:close/>
                </a:path>
              </a:pathLst>
            </a:custGeom>
            <a:solidFill>
              <a:srgbClr val="221F20"/>
            </a:solidFill>
          </p:spPr>
          <p:txBody>
            <a:bodyPr wrap="square" lIns="0" tIns="0" rIns="0" bIns="0" rtlCol="0"/>
            <a:lstStyle/>
            <a:p>
              <a:endParaRPr sz="1588"/>
            </a:p>
          </p:txBody>
        </p:sp>
        <p:sp>
          <p:nvSpPr>
            <p:cNvPr id="22" name="object 22"/>
            <p:cNvSpPr/>
            <p:nvPr/>
          </p:nvSpPr>
          <p:spPr>
            <a:xfrm>
              <a:off x="1573467" y="5494766"/>
              <a:ext cx="196215" cy="0"/>
            </a:xfrm>
            <a:custGeom>
              <a:avLst/>
              <a:gdLst/>
              <a:ahLst/>
              <a:cxnLst/>
              <a:rect l="l" t="t" r="r" b="b"/>
              <a:pathLst>
                <a:path w="196214">
                  <a:moveTo>
                    <a:pt x="0" y="0"/>
                  </a:moveTo>
                  <a:lnTo>
                    <a:pt x="195897" y="0"/>
                  </a:lnTo>
                </a:path>
              </a:pathLst>
            </a:custGeom>
            <a:ln w="25400">
              <a:solidFill>
                <a:srgbClr val="221F20"/>
              </a:solidFill>
            </a:ln>
          </p:spPr>
          <p:txBody>
            <a:bodyPr wrap="square" lIns="0" tIns="0" rIns="0" bIns="0" rtlCol="0"/>
            <a:lstStyle/>
            <a:p>
              <a:endParaRPr sz="1588"/>
            </a:p>
          </p:txBody>
        </p:sp>
        <p:sp>
          <p:nvSpPr>
            <p:cNvPr id="23" name="object 23"/>
            <p:cNvSpPr/>
            <p:nvPr/>
          </p:nvSpPr>
          <p:spPr>
            <a:xfrm>
              <a:off x="1718768" y="5451708"/>
              <a:ext cx="80010" cy="86360"/>
            </a:xfrm>
            <a:custGeom>
              <a:avLst/>
              <a:gdLst/>
              <a:ahLst/>
              <a:cxnLst/>
              <a:rect l="l" t="t" r="r" b="b"/>
              <a:pathLst>
                <a:path w="80010" h="86360">
                  <a:moveTo>
                    <a:pt x="36563" y="0"/>
                  </a:moveTo>
                  <a:lnTo>
                    <a:pt x="0" y="0"/>
                  </a:lnTo>
                  <a:lnTo>
                    <a:pt x="43091" y="43053"/>
                  </a:lnTo>
                  <a:lnTo>
                    <a:pt x="0" y="86118"/>
                  </a:lnTo>
                  <a:lnTo>
                    <a:pt x="36563" y="86118"/>
                  </a:lnTo>
                  <a:lnTo>
                    <a:pt x="79629" y="43053"/>
                  </a:lnTo>
                  <a:lnTo>
                    <a:pt x="36563" y="0"/>
                  </a:lnTo>
                  <a:close/>
                </a:path>
              </a:pathLst>
            </a:custGeom>
            <a:solidFill>
              <a:srgbClr val="221F20"/>
            </a:solidFill>
          </p:spPr>
          <p:txBody>
            <a:bodyPr wrap="square" lIns="0" tIns="0" rIns="0" bIns="0" rtlCol="0"/>
            <a:lstStyle/>
            <a:p>
              <a:endParaRPr sz="1588"/>
            </a:p>
          </p:txBody>
        </p:sp>
        <p:sp>
          <p:nvSpPr>
            <p:cNvPr id="24" name="object 24"/>
            <p:cNvSpPr/>
            <p:nvPr/>
          </p:nvSpPr>
          <p:spPr>
            <a:xfrm>
              <a:off x="1573467" y="6505741"/>
              <a:ext cx="196215" cy="0"/>
            </a:xfrm>
            <a:custGeom>
              <a:avLst/>
              <a:gdLst/>
              <a:ahLst/>
              <a:cxnLst/>
              <a:rect l="l" t="t" r="r" b="b"/>
              <a:pathLst>
                <a:path w="196214">
                  <a:moveTo>
                    <a:pt x="0" y="0"/>
                  </a:moveTo>
                  <a:lnTo>
                    <a:pt x="195897" y="0"/>
                  </a:lnTo>
                </a:path>
              </a:pathLst>
            </a:custGeom>
            <a:ln w="25400">
              <a:solidFill>
                <a:srgbClr val="221F20"/>
              </a:solidFill>
            </a:ln>
          </p:spPr>
          <p:txBody>
            <a:bodyPr wrap="square" lIns="0" tIns="0" rIns="0" bIns="0" rtlCol="0"/>
            <a:lstStyle/>
            <a:p>
              <a:endParaRPr sz="1588"/>
            </a:p>
          </p:txBody>
        </p:sp>
        <p:sp>
          <p:nvSpPr>
            <p:cNvPr id="25" name="object 25"/>
            <p:cNvSpPr/>
            <p:nvPr/>
          </p:nvSpPr>
          <p:spPr>
            <a:xfrm>
              <a:off x="1718768" y="6462683"/>
              <a:ext cx="80010" cy="86360"/>
            </a:xfrm>
            <a:custGeom>
              <a:avLst/>
              <a:gdLst/>
              <a:ahLst/>
              <a:cxnLst/>
              <a:rect l="l" t="t" r="r" b="b"/>
              <a:pathLst>
                <a:path w="80010" h="86359">
                  <a:moveTo>
                    <a:pt x="36563" y="0"/>
                  </a:moveTo>
                  <a:lnTo>
                    <a:pt x="0" y="0"/>
                  </a:lnTo>
                  <a:lnTo>
                    <a:pt x="43091" y="43052"/>
                  </a:lnTo>
                  <a:lnTo>
                    <a:pt x="0" y="86118"/>
                  </a:lnTo>
                  <a:lnTo>
                    <a:pt x="36563" y="86118"/>
                  </a:lnTo>
                  <a:lnTo>
                    <a:pt x="79629" y="43052"/>
                  </a:lnTo>
                  <a:lnTo>
                    <a:pt x="36563" y="0"/>
                  </a:lnTo>
                  <a:close/>
                </a:path>
              </a:pathLst>
            </a:custGeom>
            <a:solidFill>
              <a:srgbClr val="221F20"/>
            </a:solidFill>
          </p:spPr>
          <p:txBody>
            <a:bodyPr wrap="square" lIns="0" tIns="0" rIns="0" bIns="0" rtlCol="0"/>
            <a:lstStyle/>
            <a:p>
              <a:endParaRPr sz="1588"/>
            </a:p>
          </p:txBody>
        </p:sp>
        <p:sp>
          <p:nvSpPr>
            <p:cNvPr id="26" name="object 26"/>
            <p:cNvSpPr/>
            <p:nvPr/>
          </p:nvSpPr>
          <p:spPr>
            <a:xfrm>
              <a:off x="4839398" y="4488023"/>
              <a:ext cx="370840" cy="0"/>
            </a:xfrm>
            <a:custGeom>
              <a:avLst/>
              <a:gdLst/>
              <a:ahLst/>
              <a:cxnLst/>
              <a:rect l="l" t="t" r="r" b="b"/>
              <a:pathLst>
                <a:path w="370839">
                  <a:moveTo>
                    <a:pt x="0" y="0"/>
                  </a:moveTo>
                  <a:lnTo>
                    <a:pt x="370446" y="0"/>
                  </a:lnTo>
                </a:path>
              </a:pathLst>
            </a:custGeom>
            <a:ln w="25400">
              <a:solidFill>
                <a:srgbClr val="221F20"/>
              </a:solidFill>
            </a:ln>
          </p:spPr>
          <p:txBody>
            <a:bodyPr wrap="square" lIns="0" tIns="0" rIns="0" bIns="0" rtlCol="0"/>
            <a:lstStyle/>
            <a:p>
              <a:endParaRPr sz="1588"/>
            </a:p>
          </p:txBody>
        </p:sp>
        <p:pic>
          <p:nvPicPr>
            <p:cNvPr id="27" name="object 27"/>
            <p:cNvPicPr/>
            <p:nvPr/>
          </p:nvPicPr>
          <p:blipFill>
            <a:blip r:embed="rId3" cstate="print"/>
            <a:stretch>
              <a:fillRect/>
            </a:stretch>
          </p:blipFill>
          <p:spPr>
            <a:xfrm>
              <a:off x="5159246" y="4444965"/>
              <a:ext cx="79628" cy="86118"/>
            </a:xfrm>
            <a:prstGeom prst="rect">
              <a:avLst/>
            </a:prstGeom>
          </p:spPr>
        </p:pic>
        <p:sp>
          <p:nvSpPr>
            <p:cNvPr id="28" name="object 28"/>
            <p:cNvSpPr/>
            <p:nvPr/>
          </p:nvSpPr>
          <p:spPr>
            <a:xfrm>
              <a:off x="4116876" y="2690393"/>
              <a:ext cx="408940" cy="0"/>
            </a:xfrm>
            <a:custGeom>
              <a:avLst/>
              <a:gdLst/>
              <a:ahLst/>
              <a:cxnLst/>
              <a:rect l="l" t="t" r="r" b="b"/>
              <a:pathLst>
                <a:path w="408939">
                  <a:moveTo>
                    <a:pt x="0" y="0"/>
                  </a:moveTo>
                  <a:lnTo>
                    <a:pt x="408762" y="0"/>
                  </a:lnTo>
                </a:path>
              </a:pathLst>
            </a:custGeom>
            <a:ln w="25400">
              <a:solidFill>
                <a:srgbClr val="221F20"/>
              </a:solidFill>
            </a:ln>
          </p:spPr>
          <p:txBody>
            <a:bodyPr wrap="square" lIns="0" tIns="0" rIns="0" bIns="0" rtlCol="0"/>
            <a:lstStyle/>
            <a:p>
              <a:endParaRPr sz="1588"/>
            </a:p>
          </p:txBody>
        </p:sp>
        <p:pic>
          <p:nvPicPr>
            <p:cNvPr id="29" name="object 29"/>
            <p:cNvPicPr/>
            <p:nvPr/>
          </p:nvPicPr>
          <p:blipFill>
            <a:blip r:embed="rId4" cstate="print"/>
            <a:stretch>
              <a:fillRect/>
            </a:stretch>
          </p:blipFill>
          <p:spPr>
            <a:xfrm>
              <a:off x="4475044" y="2647335"/>
              <a:ext cx="79628" cy="86118"/>
            </a:xfrm>
            <a:prstGeom prst="rect">
              <a:avLst/>
            </a:prstGeom>
          </p:spPr>
        </p:pic>
        <p:sp>
          <p:nvSpPr>
            <p:cNvPr id="30" name="object 30"/>
            <p:cNvSpPr/>
            <p:nvPr/>
          </p:nvSpPr>
          <p:spPr>
            <a:xfrm>
              <a:off x="5593984" y="2690393"/>
              <a:ext cx="3062605" cy="0"/>
            </a:xfrm>
            <a:custGeom>
              <a:avLst/>
              <a:gdLst/>
              <a:ahLst/>
              <a:cxnLst/>
              <a:rect l="l" t="t" r="r" b="b"/>
              <a:pathLst>
                <a:path w="3062604">
                  <a:moveTo>
                    <a:pt x="0" y="0"/>
                  </a:moveTo>
                  <a:lnTo>
                    <a:pt x="3062173" y="0"/>
                  </a:lnTo>
                </a:path>
              </a:pathLst>
            </a:custGeom>
            <a:ln w="25400">
              <a:solidFill>
                <a:srgbClr val="221F20"/>
              </a:solidFill>
            </a:ln>
          </p:spPr>
          <p:txBody>
            <a:bodyPr wrap="square" lIns="0" tIns="0" rIns="0" bIns="0" rtlCol="0"/>
            <a:lstStyle/>
            <a:p>
              <a:endParaRPr sz="1588"/>
            </a:p>
          </p:txBody>
        </p:sp>
        <p:pic>
          <p:nvPicPr>
            <p:cNvPr id="31" name="object 31"/>
            <p:cNvPicPr/>
            <p:nvPr/>
          </p:nvPicPr>
          <p:blipFill>
            <a:blip r:embed="rId3" cstate="print"/>
            <a:stretch>
              <a:fillRect/>
            </a:stretch>
          </p:blipFill>
          <p:spPr>
            <a:xfrm>
              <a:off x="8605561" y="2647335"/>
              <a:ext cx="79628" cy="86118"/>
            </a:xfrm>
            <a:prstGeom prst="rect">
              <a:avLst/>
            </a:prstGeom>
          </p:spPr>
        </p:pic>
        <p:sp>
          <p:nvSpPr>
            <p:cNvPr id="32" name="object 32"/>
            <p:cNvSpPr/>
            <p:nvPr/>
          </p:nvSpPr>
          <p:spPr>
            <a:xfrm>
              <a:off x="5593984" y="3527486"/>
              <a:ext cx="3049905" cy="0"/>
            </a:xfrm>
            <a:custGeom>
              <a:avLst/>
              <a:gdLst/>
              <a:ahLst/>
              <a:cxnLst/>
              <a:rect l="l" t="t" r="r" b="b"/>
              <a:pathLst>
                <a:path w="3049904">
                  <a:moveTo>
                    <a:pt x="0" y="0"/>
                  </a:moveTo>
                  <a:lnTo>
                    <a:pt x="3049473" y="0"/>
                  </a:lnTo>
                </a:path>
              </a:pathLst>
            </a:custGeom>
            <a:ln w="25400">
              <a:solidFill>
                <a:srgbClr val="221F20"/>
              </a:solidFill>
            </a:ln>
          </p:spPr>
          <p:txBody>
            <a:bodyPr wrap="square" lIns="0" tIns="0" rIns="0" bIns="0" rtlCol="0"/>
            <a:lstStyle/>
            <a:p>
              <a:endParaRPr sz="1588"/>
            </a:p>
          </p:txBody>
        </p:sp>
        <p:pic>
          <p:nvPicPr>
            <p:cNvPr id="33" name="object 33"/>
            <p:cNvPicPr/>
            <p:nvPr/>
          </p:nvPicPr>
          <p:blipFill>
            <a:blip r:embed="rId3" cstate="print"/>
            <a:stretch>
              <a:fillRect/>
            </a:stretch>
          </p:blipFill>
          <p:spPr>
            <a:xfrm>
              <a:off x="8592861" y="3484428"/>
              <a:ext cx="79628" cy="86118"/>
            </a:xfrm>
            <a:prstGeom prst="rect">
              <a:avLst/>
            </a:prstGeom>
          </p:spPr>
        </p:pic>
        <p:sp>
          <p:nvSpPr>
            <p:cNvPr id="34" name="object 34"/>
            <p:cNvSpPr/>
            <p:nvPr/>
          </p:nvSpPr>
          <p:spPr>
            <a:xfrm>
              <a:off x="4116876" y="1789343"/>
              <a:ext cx="408940" cy="0"/>
            </a:xfrm>
            <a:custGeom>
              <a:avLst/>
              <a:gdLst/>
              <a:ahLst/>
              <a:cxnLst/>
              <a:rect l="l" t="t" r="r" b="b"/>
              <a:pathLst>
                <a:path w="408939">
                  <a:moveTo>
                    <a:pt x="0" y="0"/>
                  </a:moveTo>
                  <a:lnTo>
                    <a:pt x="408762" y="0"/>
                  </a:lnTo>
                </a:path>
              </a:pathLst>
            </a:custGeom>
            <a:ln w="25400">
              <a:solidFill>
                <a:srgbClr val="221F20"/>
              </a:solidFill>
            </a:ln>
          </p:spPr>
          <p:txBody>
            <a:bodyPr wrap="square" lIns="0" tIns="0" rIns="0" bIns="0" rtlCol="0"/>
            <a:lstStyle/>
            <a:p>
              <a:endParaRPr sz="1588"/>
            </a:p>
          </p:txBody>
        </p:sp>
        <p:pic>
          <p:nvPicPr>
            <p:cNvPr id="35" name="object 35"/>
            <p:cNvPicPr/>
            <p:nvPr/>
          </p:nvPicPr>
          <p:blipFill>
            <a:blip r:embed="rId4" cstate="print"/>
            <a:stretch>
              <a:fillRect/>
            </a:stretch>
          </p:blipFill>
          <p:spPr>
            <a:xfrm>
              <a:off x="4475044" y="1746285"/>
              <a:ext cx="79628" cy="86118"/>
            </a:xfrm>
            <a:prstGeom prst="rect">
              <a:avLst/>
            </a:prstGeom>
          </p:spPr>
        </p:pic>
        <p:sp>
          <p:nvSpPr>
            <p:cNvPr id="36" name="object 36"/>
            <p:cNvSpPr/>
            <p:nvPr/>
          </p:nvSpPr>
          <p:spPr>
            <a:xfrm>
              <a:off x="1847256" y="4449296"/>
              <a:ext cx="179705" cy="0"/>
            </a:xfrm>
            <a:custGeom>
              <a:avLst/>
              <a:gdLst/>
              <a:ahLst/>
              <a:cxnLst/>
              <a:rect l="l" t="t" r="r" b="b"/>
              <a:pathLst>
                <a:path w="179705">
                  <a:moveTo>
                    <a:pt x="0" y="0"/>
                  </a:moveTo>
                  <a:lnTo>
                    <a:pt x="179108" y="0"/>
                  </a:lnTo>
                </a:path>
              </a:pathLst>
            </a:custGeom>
            <a:ln w="25400">
              <a:solidFill>
                <a:srgbClr val="221F20"/>
              </a:solidFill>
            </a:ln>
          </p:spPr>
          <p:txBody>
            <a:bodyPr wrap="square" lIns="0" tIns="0" rIns="0" bIns="0" rtlCol="0"/>
            <a:lstStyle/>
            <a:p>
              <a:endParaRPr sz="1588"/>
            </a:p>
          </p:txBody>
        </p:sp>
        <p:sp>
          <p:nvSpPr>
            <p:cNvPr id="37" name="object 37"/>
            <p:cNvSpPr/>
            <p:nvPr/>
          </p:nvSpPr>
          <p:spPr>
            <a:xfrm>
              <a:off x="1975768" y="4406238"/>
              <a:ext cx="80010" cy="86360"/>
            </a:xfrm>
            <a:custGeom>
              <a:avLst/>
              <a:gdLst/>
              <a:ahLst/>
              <a:cxnLst/>
              <a:rect l="l" t="t" r="r" b="b"/>
              <a:pathLst>
                <a:path w="80010" h="86360">
                  <a:moveTo>
                    <a:pt x="36563" y="0"/>
                  </a:moveTo>
                  <a:lnTo>
                    <a:pt x="0" y="0"/>
                  </a:lnTo>
                  <a:lnTo>
                    <a:pt x="43091" y="43053"/>
                  </a:lnTo>
                  <a:lnTo>
                    <a:pt x="0" y="86118"/>
                  </a:lnTo>
                  <a:lnTo>
                    <a:pt x="36563" y="86118"/>
                  </a:lnTo>
                  <a:lnTo>
                    <a:pt x="79629" y="43053"/>
                  </a:lnTo>
                  <a:lnTo>
                    <a:pt x="36563" y="0"/>
                  </a:lnTo>
                  <a:close/>
                </a:path>
              </a:pathLst>
            </a:custGeom>
            <a:solidFill>
              <a:srgbClr val="221F20"/>
            </a:solidFill>
          </p:spPr>
          <p:txBody>
            <a:bodyPr wrap="square" lIns="0" tIns="0" rIns="0" bIns="0" rtlCol="0"/>
            <a:lstStyle/>
            <a:p>
              <a:endParaRPr sz="1588"/>
            </a:p>
          </p:txBody>
        </p:sp>
        <p:sp>
          <p:nvSpPr>
            <p:cNvPr id="38" name="object 38"/>
            <p:cNvSpPr/>
            <p:nvPr/>
          </p:nvSpPr>
          <p:spPr>
            <a:xfrm>
              <a:off x="1847256" y="5390535"/>
              <a:ext cx="179705" cy="0"/>
            </a:xfrm>
            <a:custGeom>
              <a:avLst/>
              <a:gdLst/>
              <a:ahLst/>
              <a:cxnLst/>
              <a:rect l="l" t="t" r="r" b="b"/>
              <a:pathLst>
                <a:path w="179705">
                  <a:moveTo>
                    <a:pt x="0" y="0"/>
                  </a:moveTo>
                  <a:lnTo>
                    <a:pt x="179108" y="0"/>
                  </a:lnTo>
                </a:path>
              </a:pathLst>
            </a:custGeom>
            <a:ln w="25400">
              <a:solidFill>
                <a:srgbClr val="221F20"/>
              </a:solidFill>
            </a:ln>
          </p:spPr>
          <p:txBody>
            <a:bodyPr wrap="square" lIns="0" tIns="0" rIns="0" bIns="0" rtlCol="0"/>
            <a:lstStyle/>
            <a:p>
              <a:endParaRPr sz="1588"/>
            </a:p>
          </p:txBody>
        </p:sp>
        <p:sp>
          <p:nvSpPr>
            <p:cNvPr id="39" name="object 39"/>
            <p:cNvSpPr/>
            <p:nvPr/>
          </p:nvSpPr>
          <p:spPr>
            <a:xfrm>
              <a:off x="1975768" y="5347477"/>
              <a:ext cx="80010" cy="86360"/>
            </a:xfrm>
            <a:custGeom>
              <a:avLst/>
              <a:gdLst/>
              <a:ahLst/>
              <a:cxnLst/>
              <a:rect l="l" t="t" r="r" b="b"/>
              <a:pathLst>
                <a:path w="80010" h="86360">
                  <a:moveTo>
                    <a:pt x="36563" y="0"/>
                  </a:moveTo>
                  <a:lnTo>
                    <a:pt x="0" y="0"/>
                  </a:lnTo>
                  <a:lnTo>
                    <a:pt x="43091" y="43053"/>
                  </a:lnTo>
                  <a:lnTo>
                    <a:pt x="0" y="86118"/>
                  </a:lnTo>
                  <a:lnTo>
                    <a:pt x="36563" y="86118"/>
                  </a:lnTo>
                  <a:lnTo>
                    <a:pt x="79629" y="43053"/>
                  </a:lnTo>
                  <a:lnTo>
                    <a:pt x="36563" y="0"/>
                  </a:lnTo>
                  <a:close/>
                </a:path>
              </a:pathLst>
            </a:custGeom>
            <a:solidFill>
              <a:srgbClr val="221F20"/>
            </a:solidFill>
          </p:spPr>
          <p:txBody>
            <a:bodyPr wrap="square" lIns="0" tIns="0" rIns="0" bIns="0" rtlCol="0"/>
            <a:lstStyle/>
            <a:p>
              <a:endParaRPr sz="1588"/>
            </a:p>
          </p:txBody>
        </p:sp>
        <p:sp>
          <p:nvSpPr>
            <p:cNvPr id="40" name="object 40"/>
            <p:cNvSpPr/>
            <p:nvPr/>
          </p:nvSpPr>
          <p:spPr>
            <a:xfrm>
              <a:off x="2846130" y="6505741"/>
              <a:ext cx="1674495" cy="0"/>
            </a:xfrm>
            <a:custGeom>
              <a:avLst/>
              <a:gdLst/>
              <a:ahLst/>
              <a:cxnLst/>
              <a:rect l="l" t="t" r="r" b="b"/>
              <a:pathLst>
                <a:path w="1674495">
                  <a:moveTo>
                    <a:pt x="0" y="0"/>
                  </a:moveTo>
                  <a:lnTo>
                    <a:pt x="1674177" y="0"/>
                  </a:lnTo>
                </a:path>
              </a:pathLst>
            </a:custGeom>
            <a:ln w="25400">
              <a:solidFill>
                <a:srgbClr val="221F20"/>
              </a:solidFill>
            </a:ln>
          </p:spPr>
          <p:txBody>
            <a:bodyPr wrap="square" lIns="0" tIns="0" rIns="0" bIns="0" rtlCol="0"/>
            <a:lstStyle/>
            <a:p>
              <a:endParaRPr sz="1588"/>
            </a:p>
          </p:txBody>
        </p:sp>
        <p:pic>
          <p:nvPicPr>
            <p:cNvPr id="41" name="object 41"/>
            <p:cNvPicPr/>
            <p:nvPr/>
          </p:nvPicPr>
          <p:blipFill>
            <a:blip r:embed="rId4" cstate="print"/>
            <a:stretch>
              <a:fillRect/>
            </a:stretch>
          </p:blipFill>
          <p:spPr>
            <a:xfrm>
              <a:off x="4469719" y="6462683"/>
              <a:ext cx="79628" cy="86118"/>
            </a:xfrm>
            <a:prstGeom prst="rect">
              <a:avLst/>
            </a:prstGeom>
          </p:spPr>
        </p:pic>
        <p:sp>
          <p:nvSpPr>
            <p:cNvPr id="42" name="object 42"/>
            <p:cNvSpPr/>
            <p:nvPr/>
          </p:nvSpPr>
          <p:spPr>
            <a:xfrm>
              <a:off x="1847256" y="6367962"/>
              <a:ext cx="179705" cy="0"/>
            </a:xfrm>
            <a:custGeom>
              <a:avLst/>
              <a:gdLst/>
              <a:ahLst/>
              <a:cxnLst/>
              <a:rect l="l" t="t" r="r" b="b"/>
              <a:pathLst>
                <a:path w="179705">
                  <a:moveTo>
                    <a:pt x="0" y="0"/>
                  </a:moveTo>
                  <a:lnTo>
                    <a:pt x="179108" y="0"/>
                  </a:lnTo>
                </a:path>
              </a:pathLst>
            </a:custGeom>
            <a:ln w="25400">
              <a:solidFill>
                <a:srgbClr val="221F20"/>
              </a:solidFill>
            </a:ln>
          </p:spPr>
          <p:txBody>
            <a:bodyPr wrap="square" lIns="0" tIns="0" rIns="0" bIns="0" rtlCol="0"/>
            <a:lstStyle/>
            <a:p>
              <a:endParaRPr sz="1588"/>
            </a:p>
          </p:txBody>
        </p:sp>
        <p:sp>
          <p:nvSpPr>
            <p:cNvPr id="43" name="object 43"/>
            <p:cNvSpPr/>
            <p:nvPr/>
          </p:nvSpPr>
          <p:spPr>
            <a:xfrm>
              <a:off x="1975768" y="6324905"/>
              <a:ext cx="80010" cy="86360"/>
            </a:xfrm>
            <a:custGeom>
              <a:avLst/>
              <a:gdLst/>
              <a:ahLst/>
              <a:cxnLst/>
              <a:rect l="l" t="t" r="r" b="b"/>
              <a:pathLst>
                <a:path w="80010" h="86360">
                  <a:moveTo>
                    <a:pt x="36563" y="0"/>
                  </a:moveTo>
                  <a:lnTo>
                    <a:pt x="0" y="0"/>
                  </a:lnTo>
                  <a:lnTo>
                    <a:pt x="43091" y="43053"/>
                  </a:lnTo>
                  <a:lnTo>
                    <a:pt x="0" y="86118"/>
                  </a:lnTo>
                  <a:lnTo>
                    <a:pt x="36563" y="86118"/>
                  </a:lnTo>
                  <a:lnTo>
                    <a:pt x="79629" y="43053"/>
                  </a:lnTo>
                  <a:lnTo>
                    <a:pt x="36563" y="0"/>
                  </a:lnTo>
                  <a:close/>
                </a:path>
              </a:pathLst>
            </a:custGeom>
            <a:solidFill>
              <a:srgbClr val="221F20"/>
            </a:solidFill>
          </p:spPr>
          <p:txBody>
            <a:bodyPr wrap="square" lIns="0" tIns="0" rIns="0" bIns="0" rtlCol="0"/>
            <a:lstStyle/>
            <a:p>
              <a:endParaRPr sz="1588"/>
            </a:p>
          </p:txBody>
        </p:sp>
        <p:sp>
          <p:nvSpPr>
            <p:cNvPr id="44" name="object 44"/>
            <p:cNvSpPr/>
            <p:nvPr/>
          </p:nvSpPr>
          <p:spPr>
            <a:xfrm>
              <a:off x="1584766" y="1792328"/>
              <a:ext cx="0" cy="5236845"/>
            </a:xfrm>
            <a:custGeom>
              <a:avLst/>
              <a:gdLst/>
              <a:ahLst/>
              <a:cxnLst/>
              <a:rect l="l" t="t" r="r" b="b"/>
              <a:pathLst>
                <a:path h="5236845">
                  <a:moveTo>
                    <a:pt x="0" y="0"/>
                  </a:moveTo>
                  <a:lnTo>
                    <a:pt x="0" y="5236464"/>
                  </a:lnTo>
                </a:path>
              </a:pathLst>
            </a:custGeom>
            <a:ln w="25400">
              <a:solidFill>
                <a:srgbClr val="221F20"/>
              </a:solidFill>
            </a:ln>
          </p:spPr>
          <p:txBody>
            <a:bodyPr wrap="square" lIns="0" tIns="0" rIns="0" bIns="0" rtlCol="0"/>
            <a:lstStyle/>
            <a:p>
              <a:endParaRPr sz="1588"/>
            </a:p>
          </p:txBody>
        </p:sp>
        <p:sp>
          <p:nvSpPr>
            <p:cNvPr id="45" name="object 45"/>
            <p:cNvSpPr/>
            <p:nvPr/>
          </p:nvSpPr>
          <p:spPr>
            <a:xfrm>
              <a:off x="1570795" y="5479289"/>
              <a:ext cx="4231005" cy="1550035"/>
            </a:xfrm>
            <a:custGeom>
              <a:avLst/>
              <a:gdLst/>
              <a:ahLst/>
              <a:cxnLst/>
              <a:rect l="l" t="t" r="r" b="b"/>
              <a:pathLst>
                <a:path w="4231005" h="1550034">
                  <a:moveTo>
                    <a:pt x="0" y="1549501"/>
                  </a:moveTo>
                  <a:lnTo>
                    <a:pt x="4140911" y="1549501"/>
                  </a:lnTo>
                  <a:lnTo>
                    <a:pt x="4140911" y="0"/>
                  </a:lnTo>
                  <a:lnTo>
                    <a:pt x="4230789" y="0"/>
                  </a:lnTo>
                </a:path>
              </a:pathLst>
            </a:custGeom>
            <a:ln w="25400">
              <a:solidFill>
                <a:srgbClr val="221F20"/>
              </a:solidFill>
            </a:ln>
          </p:spPr>
          <p:txBody>
            <a:bodyPr wrap="square" lIns="0" tIns="0" rIns="0" bIns="0" rtlCol="0"/>
            <a:lstStyle/>
            <a:p>
              <a:endParaRPr sz="1588"/>
            </a:p>
          </p:txBody>
        </p:sp>
        <p:pic>
          <p:nvPicPr>
            <p:cNvPr id="46" name="object 46"/>
            <p:cNvPicPr/>
            <p:nvPr/>
          </p:nvPicPr>
          <p:blipFill>
            <a:blip r:embed="rId5" cstate="print"/>
            <a:stretch>
              <a:fillRect/>
            </a:stretch>
          </p:blipFill>
          <p:spPr>
            <a:xfrm>
              <a:off x="5750990" y="5436228"/>
              <a:ext cx="79628" cy="86118"/>
            </a:xfrm>
            <a:prstGeom prst="rect">
              <a:avLst/>
            </a:prstGeom>
          </p:spPr>
        </p:pic>
        <p:sp>
          <p:nvSpPr>
            <p:cNvPr id="47" name="object 47"/>
            <p:cNvSpPr/>
            <p:nvPr/>
          </p:nvSpPr>
          <p:spPr>
            <a:xfrm>
              <a:off x="2327440" y="2712998"/>
              <a:ext cx="2746375" cy="443230"/>
            </a:xfrm>
            <a:custGeom>
              <a:avLst/>
              <a:gdLst/>
              <a:ahLst/>
              <a:cxnLst/>
              <a:rect l="l" t="t" r="r" b="b"/>
              <a:pathLst>
                <a:path w="2746375" h="443230">
                  <a:moveTo>
                    <a:pt x="2745803" y="381787"/>
                  </a:moveTo>
                  <a:lnTo>
                    <a:pt x="2745803" y="442861"/>
                  </a:lnTo>
                  <a:lnTo>
                    <a:pt x="0" y="442861"/>
                  </a:lnTo>
                  <a:lnTo>
                    <a:pt x="0" y="0"/>
                  </a:lnTo>
                </a:path>
              </a:pathLst>
            </a:custGeom>
            <a:ln w="25399">
              <a:solidFill>
                <a:srgbClr val="221F20"/>
              </a:solidFill>
            </a:ln>
          </p:spPr>
          <p:txBody>
            <a:bodyPr wrap="square" lIns="0" tIns="0" rIns="0" bIns="0" rtlCol="0"/>
            <a:lstStyle/>
            <a:p>
              <a:endParaRPr sz="1588"/>
            </a:p>
          </p:txBody>
        </p:sp>
        <p:pic>
          <p:nvPicPr>
            <p:cNvPr id="48" name="object 48"/>
            <p:cNvPicPr/>
            <p:nvPr/>
          </p:nvPicPr>
          <p:blipFill>
            <a:blip r:embed="rId6" cstate="print"/>
            <a:stretch>
              <a:fillRect/>
            </a:stretch>
          </p:blipFill>
          <p:spPr>
            <a:xfrm>
              <a:off x="5030182" y="3065750"/>
              <a:ext cx="86118" cy="79628"/>
            </a:xfrm>
            <a:prstGeom prst="rect">
              <a:avLst/>
            </a:prstGeom>
          </p:spPr>
        </p:pic>
        <p:sp>
          <p:nvSpPr>
            <p:cNvPr id="49" name="object 49"/>
            <p:cNvSpPr/>
            <p:nvPr/>
          </p:nvSpPr>
          <p:spPr>
            <a:xfrm>
              <a:off x="4331421" y="1799868"/>
              <a:ext cx="4819650" cy="495300"/>
            </a:xfrm>
            <a:custGeom>
              <a:avLst/>
              <a:gdLst/>
              <a:ahLst/>
              <a:cxnLst/>
              <a:rect l="l" t="t" r="r" b="b"/>
              <a:pathLst>
                <a:path w="4819650" h="495300">
                  <a:moveTo>
                    <a:pt x="4819053" y="223875"/>
                  </a:moveTo>
                  <a:lnTo>
                    <a:pt x="4819053" y="494817"/>
                  </a:lnTo>
                  <a:lnTo>
                    <a:pt x="0" y="494817"/>
                  </a:lnTo>
                  <a:lnTo>
                    <a:pt x="0" y="0"/>
                  </a:lnTo>
                </a:path>
              </a:pathLst>
            </a:custGeom>
            <a:ln w="23634">
              <a:solidFill>
                <a:srgbClr val="221F20"/>
              </a:solidFill>
            </a:ln>
          </p:spPr>
          <p:txBody>
            <a:bodyPr wrap="square" lIns="0" tIns="0" rIns="0" bIns="0" rtlCol="0"/>
            <a:lstStyle/>
            <a:p>
              <a:endParaRPr sz="1588"/>
            </a:p>
          </p:txBody>
        </p:sp>
        <p:pic>
          <p:nvPicPr>
            <p:cNvPr id="50" name="object 50"/>
            <p:cNvPicPr/>
            <p:nvPr/>
          </p:nvPicPr>
          <p:blipFill>
            <a:blip r:embed="rId7" cstate="print"/>
            <a:stretch>
              <a:fillRect/>
            </a:stretch>
          </p:blipFill>
          <p:spPr>
            <a:xfrm>
              <a:off x="9110398" y="1996725"/>
              <a:ext cx="80149" cy="74104"/>
            </a:xfrm>
            <a:prstGeom prst="rect">
              <a:avLst/>
            </a:prstGeom>
          </p:spPr>
        </p:pic>
        <p:sp>
          <p:nvSpPr>
            <p:cNvPr id="51" name="object 51"/>
            <p:cNvSpPr/>
            <p:nvPr/>
          </p:nvSpPr>
          <p:spPr>
            <a:xfrm>
              <a:off x="2850620" y="3640994"/>
              <a:ext cx="113030" cy="1854200"/>
            </a:xfrm>
            <a:custGeom>
              <a:avLst/>
              <a:gdLst/>
              <a:ahLst/>
              <a:cxnLst/>
              <a:rect l="l" t="t" r="r" b="b"/>
              <a:pathLst>
                <a:path w="113030" h="1854200">
                  <a:moveTo>
                    <a:pt x="0" y="0"/>
                  </a:moveTo>
                  <a:lnTo>
                    <a:pt x="112864" y="0"/>
                  </a:lnTo>
                  <a:lnTo>
                    <a:pt x="112864" y="1853768"/>
                  </a:lnTo>
                  <a:lnTo>
                    <a:pt x="0" y="1853768"/>
                  </a:lnTo>
                </a:path>
              </a:pathLst>
            </a:custGeom>
            <a:ln w="25400">
              <a:solidFill>
                <a:srgbClr val="221F20"/>
              </a:solidFill>
            </a:ln>
          </p:spPr>
          <p:txBody>
            <a:bodyPr wrap="square" lIns="0" tIns="0" rIns="0" bIns="0" rtlCol="0"/>
            <a:lstStyle/>
            <a:p>
              <a:endParaRPr sz="1588"/>
            </a:p>
          </p:txBody>
        </p:sp>
        <p:sp>
          <p:nvSpPr>
            <p:cNvPr id="52" name="object 52"/>
            <p:cNvSpPr/>
            <p:nvPr/>
          </p:nvSpPr>
          <p:spPr>
            <a:xfrm>
              <a:off x="4100260" y="3695480"/>
              <a:ext cx="428625" cy="1714500"/>
            </a:xfrm>
            <a:custGeom>
              <a:avLst/>
              <a:gdLst/>
              <a:ahLst/>
              <a:cxnLst/>
              <a:rect l="l" t="t" r="r" b="b"/>
              <a:pathLst>
                <a:path w="428625" h="1714500">
                  <a:moveTo>
                    <a:pt x="428434" y="0"/>
                  </a:moveTo>
                  <a:lnTo>
                    <a:pt x="0" y="0"/>
                  </a:lnTo>
                  <a:lnTo>
                    <a:pt x="0" y="1714245"/>
                  </a:lnTo>
                  <a:lnTo>
                    <a:pt x="424243" y="1714245"/>
                  </a:lnTo>
                </a:path>
              </a:pathLst>
            </a:custGeom>
            <a:ln w="25400">
              <a:solidFill>
                <a:srgbClr val="221F20"/>
              </a:solidFill>
            </a:ln>
          </p:spPr>
          <p:txBody>
            <a:bodyPr wrap="square" lIns="0" tIns="0" rIns="0" bIns="0" rtlCol="0"/>
            <a:lstStyle/>
            <a:p>
              <a:endParaRPr sz="1588"/>
            </a:p>
          </p:txBody>
        </p:sp>
        <p:pic>
          <p:nvPicPr>
            <p:cNvPr id="53" name="object 53"/>
            <p:cNvPicPr/>
            <p:nvPr/>
          </p:nvPicPr>
          <p:blipFill>
            <a:blip r:embed="rId3" cstate="print"/>
            <a:stretch>
              <a:fillRect/>
            </a:stretch>
          </p:blipFill>
          <p:spPr>
            <a:xfrm>
              <a:off x="4478101" y="3652419"/>
              <a:ext cx="79628" cy="86118"/>
            </a:xfrm>
            <a:prstGeom prst="rect">
              <a:avLst/>
            </a:prstGeom>
          </p:spPr>
        </p:pic>
        <p:pic>
          <p:nvPicPr>
            <p:cNvPr id="54" name="object 54"/>
            <p:cNvPicPr/>
            <p:nvPr/>
          </p:nvPicPr>
          <p:blipFill>
            <a:blip r:embed="rId3" cstate="print"/>
            <a:stretch>
              <a:fillRect/>
            </a:stretch>
          </p:blipFill>
          <p:spPr>
            <a:xfrm>
              <a:off x="4473910" y="5366664"/>
              <a:ext cx="79628" cy="86118"/>
            </a:xfrm>
            <a:prstGeom prst="rect">
              <a:avLst/>
            </a:prstGeom>
          </p:spPr>
        </p:pic>
        <p:sp>
          <p:nvSpPr>
            <p:cNvPr id="55" name="object 55"/>
            <p:cNvSpPr/>
            <p:nvPr/>
          </p:nvSpPr>
          <p:spPr>
            <a:xfrm>
              <a:off x="5702085" y="6162702"/>
              <a:ext cx="90170" cy="0"/>
            </a:xfrm>
            <a:custGeom>
              <a:avLst/>
              <a:gdLst/>
              <a:ahLst/>
              <a:cxnLst/>
              <a:rect l="l" t="t" r="r" b="b"/>
              <a:pathLst>
                <a:path w="90170">
                  <a:moveTo>
                    <a:pt x="0" y="0"/>
                  </a:moveTo>
                  <a:lnTo>
                    <a:pt x="89877" y="0"/>
                  </a:lnTo>
                </a:path>
              </a:pathLst>
            </a:custGeom>
            <a:ln w="25400">
              <a:solidFill>
                <a:srgbClr val="221F20"/>
              </a:solidFill>
            </a:ln>
          </p:spPr>
          <p:txBody>
            <a:bodyPr wrap="square" lIns="0" tIns="0" rIns="0" bIns="0" rtlCol="0"/>
            <a:lstStyle/>
            <a:p>
              <a:endParaRPr sz="1588"/>
            </a:p>
          </p:txBody>
        </p:sp>
        <p:sp>
          <p:nvSpPr>
            <p:cNvPr id="56" name="object 56"/>
            <p:cNvSpPr/>
            <p:nvPr/>
          </p:nvSpPr>
          <p:spPr>
            <a:xfrm>
              <a:off x="5741371" y="6119645"/>
              <a:ext cx="80010" cy="86360"/>
            </a:xfrm>
            <a:custGeom>
              <a:avLst/>
              <a:gdLst/>
              <a:ahLst/>
              <a:cxnLst/>
              <a:rect l="l" t="t" r="r" b="b"/>
              <a:pathLst>
                <a:path w="80010" h="86360">
                  <a:moveTo>
                    <a:pt x="36563" y="0"/>
                  </a:moveTo>
                  <a:lnTo>
                    <a:pt x="0" y="0"/>
                  </a:lnTo>
                  <a:lnTo>
                    <a:pt x="43091" y="43052"/>
                  </a:lnTo>
                  <a:lnTo>
                    <a:pt x="0" y="86118"/>
                  </a:lnTo>
                  <a:lnTo>
                    <a:pt x="36563" y="86118"/>
                  </a:lnTo>
                  <a:lnTo>
                    <a:pt x="79629" y="43052"/>
                  </a:lnTo>
                  <a:lnTo>
                    <a:pt x="36563" y="0"/>
                  </a:lnTo>
                  <a:close/>
                </a:path>
              </a:pathLst>
            </a:custGeom>
            <a:solidFill>
              <a:srgbClr val="221F20"/>
            </a:solidFill>
          </p:spPr>
          <p:txBody>
            <a:bodyPr wrap="square" lIns="0" tIns="0" rIns="0" bIns="0" rtlCol="0"/>
            <a:lstStyle/>
            <a:p>
              <a:endParaRPr sz="1588"/>
            </a:p>
          </p:txBody>
        </p:sp>
        <p:sp>
          <p:nvSpPr>
            <p:cNvPr id="57" name="object 57"/>
            <p:cNvSpPr/>
            <p:nvPr/>
          </p:nvSpPr>
          <p:spPr>
            <a:xfrm>
              <a:off x="1377842" y="2690393"/>
              <a:ext cx="1665605" cy="0"/>
            </a:xfrm>
            <a:custGeom>
              <a:avLst/>
              <a:gdLst/>
              <a:ahLst/>
              <a:cxnLst/>
              <a:rect l="l" t="t" r="r" b="b"/>
              <a:pathLst>
                <a:path w="1665605">
                  <a:moveTo>
                    <a:pt x="0" y="0"/>
                  </a:moveTo>
                  <a:lnTo>
                    <a:pt x="1665147" y="0"/>
                  </a:lnTo>
                </a:path>
              </a:pathLst>
            </a:custGeom>
            <a:ln w="25400">
              <a:solidFill>
                <a:srgbClr val="221F20"/>
              </a:solidFill>
            </a:ln>
          </p:spPr>
          <p:txBody>
            <a:bodyPr wrap="square" lIns="0" tIns="0" rIns="0" bIns="0" rtlCol="0"/>
            <a:lstStyle/>
            <a:p>
              <a:endParaRPr sz="1588"/>
            </a:p>
          </p:txBody>
        </p:sp>
        <p:pic>
          <p:nvPicPr>
            <p:cNvPr id="58" name="object 58"/>
            <p:cNvPicPr/>
            <p:nvPr/>
          </p:nvPicPr>
          <p:blipFill>
            <a:blip r:embed="rId3" cstate="print"/>
            <a:stretch>
              <a:fillRect/>
            </a:stretch>
          </p:blipFill>
          <p:spPr>
            <a:xfrm>
              <a:off x="2992399" y="2647335"/>
              <a:ext cx="79629" cy="86118"/>
            </a:xfrm>
            <a:prstGeom prst="rect">
              <a:avLst/>
            </a:prstGeom>
          </p:spPr>
        </p:pic>
        <p:sp>
          <p:nvSpPr>
            <p:cNvPr id="59" name="object 59"/>
            <p:cNvSpPr/>
            <p:nvPr/>
          </p:nvSpPr>
          <p:spPr>
            <a:xfrm>
              <a:off x="4335772" y="2690393"/>
              <a:ext cx="0" cy="728345"/>
            </a:xfrm>
            <a:custGeom>
              <a:avLst/>
              <a:gdLst/>
              <a:ahLst/>
              <a:cxnLst/>
              <a:rect l="l" t="t" r="r" b="b"/>
              <a:pathLst>
                <a:path h="728345">
                  <a:moveTo>
                    <a:pt x="0" y="0"/>
                  </a:moveTo>
                  <a:lnTo>
                    <a:pt x="0" y="728116"/>
                  </a:lnTo>
                </a:path>
              </a:pathLst>
            </a:custGeom>
            <a:ln w="25400">
              <a:solidFill>
                <a:srgbClr val="221F20"/>
              </a:solidFill>
            </a:ln>
          </p:spPr>
          <p:txBody>
            <a:bodyPr wrap="square" lIns="0" tIns="0" rIns="0" bIns="0" rtlCol="0"/>
            <a:lstStyle/>
            <a:p>
              <a:endParaRPr sz="1588"/>
            </a:p>
          </p:txBody>
        </p:sp>
        <p:sp>
          <p:nvSpPr>
            <p:cNvPr id="60" name="object 60"/>
            <p:cNvSpPr/>
            <p:nvPr/>
          </p:nvSpPr>
          <p:spPr>
            <a:xfrm>
              <a:off x="4335591" y="3415720"/>
              <a:ext cx="189865" cy="0"/>
            </a:xfrm>
            <a:custGeom>
              <a:avLst/>
              <a:gdLst/>
              <a:ahLst/>
              <a:cxnLst/>
              <a:rect l="l" t="t" r="r" b="b"/>
              <a:pathLst>
                <a:path w="189864">
                  <a:moveTo>
                    <a:pt x="0" y="0"/>
                  </a:moveTo>
                  <a:lnTo>
                    <a:pt x="189611" y="0"/>
                  </a:lnTo>
                </a:path>
              </a:pathLst>
            </a:custGeom>
            <a:ln w="25400">
              <a:solidFill>
                <a:srgbClr val="221F20"/>
              </a:solidFill>
            </a:ln>
          </p:spPr>
          <p:txBody>
            <a:bodyPr wrap="square" lIns="0" tIns="0" rIns="0" bIns="0" rtlCol="0"/>
            <a:lstStyle/>
            <a:p>
              <a:endParaRPr sz="1588"/>
            </a:p>
          </p:txBody>
        </p:sp>
        <p:sp>
          <p:nvSpPr>
            <p:cNvPr id="61" name="object 61"/>
            <p:cNvSpPr/>
            <p:nvPr/>
          </p:nvSpPr>
          <p:spPr>
            <a:xfrm>
              <a:off x="4474608" y="3372662"/>
              <a:ext cx="80010" cy="86360"/>
            </a:xfrm>
            <a:custGeom>
              <a:avLst/>
              <a:gdLst/>
              <a:ahLst/>
              <a:cxnLst/>
              <a:rect l="l" t="t" r="r" b="b"/>
              <a:pathLst>
                <a:path w="80010" h="86360">
                  <a:moveTo>
                    <a:pt x="36563" y="0"/>
                  </a:moveTo>
                  <a:lnTo>
                    <a:pt x="0" y="0"/>
                  </a:lnTo>
                  <a:lnTo>
                    <a:pt x="43091" y="43053"/>
                  </a:lnTo>
                  <a:lnTo>
                    <a:pt x="0" y="86118"/>
                  </a:lnTo>
                  <a:lnTo>
                    <a:pt x="36563" y="86118"/>
                  </a:lnTo>
                  <a:lnTo>
                    <a:pt x="79629" y="43053"/>
                  </a:lnTo>
                  <a:lnTo>
                    <a:pt x="36563" y="0"/>
                  </a:lnTo>
                  <a:close/>
                </a:path>
              </a:pathLst>
            </a:custGeom>
            <a:solidFill>
              <a:srgbClr val="221F20"/>
            </a:solidFill>
          </p:spPr>
          <p:txBody>
            <a:bodyPr wrap="square" lIns="0" tIns="0" rIns="0" bIns="0" rtlCol="0"/>
            <a:lstStyle/>
            <a:p>
              <a:endParaRPr sz="1588"/>
            </a:p>
          </p:txBody>
        </p:sp>
        <p:sp>
          <p:nvSpPr>
            <p:cNvPr id="62" name="object 62"/>
            <p:cNvSpPr/>
            <p:nvPr/>
          </p:nvSpPr>
          <p:spPr>
            <a:xfrm>
              <a:off x="4098002" y="4646331"/>
              <a:ext cx="424815" cy="0"/>
            </a:xfrm>
            <a:custGeom>
              <a:avLst/>
              <a:gdLst/>
              <a:ahLst/>
              <a:cxnLst/>
              <a:rect l="l" t="t" r="r" b="b"/>
              <a:pathLst>
                <a:path w="424814">
                  <a:moveTo>
                    <a:pt x="0" y="0"/>
                  </a:moveTo>
                  <a:lnTo>
                    <a:pt x="424243" y="0"/>
                  </a:lnTo>
                </a:path>
              </a:pathLst>
            </a:custGeom>
            <a:ln w="25400">
              <a:solidFill>
                <a:srgbClr val="221F20"/>
              </a:solidFill>
            </a:ln>
          </p:spPr>
          <p:txBody>
            <a:bodyPr wrap="square" lIns="0" tIns="0" rIns="0" bIns="0" rtlCol="0"/>
            <a:lstStyle/>
            <a:p>
              <a:endParaRPr sz="1588"/>
            </a:p>
          </p:txBody>
        </p:sp>
        <p:pic>
          <p:nvPicPr>
            <p:cNvPr id="63" name="object 63"/>
            <p:cNvPicPr/>
            <p:nvPr/>
          </p:nvPicPr>
          <p:blipFill>
            <a:blip r:embed="rId3" cstate="print"/>
            <a:stretch>
              <a:fillRect/>
            </a:stretch>
          </p:blipFill>
          <p:spPr>
            <a:xfrm>
              <a:off x="4471653" y="4603273"/>
              <a:ext cx="79628" cy="86118"/>
            </a:xfrm>
            <a:prstGeom prst="rect">
              <a:avLst/>
            </a:prstGeom>
          </p:spPr>
        </p:pic>
        <p:sp>
          <p:nvSpPr>
            <p:cNvPr id="64" name="object 64"/>
            <p:cNvSpPr/>
            <p:nvPr/>
          </p:nvSpPr>
          <p:spPr>
            <a:xfrm>
              <a:off x="435978" y="3838470"/>
              <a:ext cx="935355" cy="269240"/>
            </a:xfrm>
            <a:custGeom>
              <a:avLst/>
              <a:gdLst/>
              <a:ahLst/>
              <a:cxnLst/>
              <a:rect l="l" t="t" r="r" b="b"/>
              <a:pathLst>
                <a:path w="935355" h="269239">
                  <a:moveTo>
                    <a:pt x="934994" y="0"/>
                  </a:moveTo>
                  <a:lnTo>
                    <a:pt x="0" y="0"/>
                  </a:lnTo>
                  <a:lnTo>
                    <a:pt x="0" y="154787"/>
                  </a:lnTo>
                  <a:lnTo>
                    <a:pt x="8981" y="199275"/>
                  </a:lnTo>
                  <a:lnTo>
                    <a:pt x="33475" y="235607"/>
                  </a:lnTo>
                  <a:lnTo>
                    <a:pt x="69806" y="260104"/>
                  </a:lnTo>
                  <a:lnTo>
                    <a:pt x="114300" y="269087"/>
                  </a:lnTo>
                  <a:lnTo>
                    <a:pt x="820699" y="269087"/>
                  </a:lnTo>
                  <a:lnTo>
                    <a:pt x="865192" y="260104"/>
                  </a:lnTo>
                  <a:lnTo>
                    <a:pt x="901523" y="235607"/>
                  </a:lnTo>
                  <a:lnTo>
                    <a:pt x="926017" y="199275"/>
                  </a:lnTo>
                  <a:lnTo>
                    <a:pt x="934999" y="154787"/>
                  </a:lnTo>
                  <a:lnTo>
                    <a:pt x="934994" y="0"/>
                  </a:lnTo>
                  <a:close/>
                </a:path>
              </a:pathLst>
            </a:custGeom>
            <a:solidFill>
              <a:srgbClr val="FFFFFF"/>
            </a:solidFill>
          </p:spPr>
          <p:txBody>
            <a:bodyPr wrap="square" lIns="0" tIns="0" rIns="0" bIns="0" rtlCol="0"/>
            <a:lstStyle/>
            <a:p>
              <a:endParaRPr sz="1588"/>
            </a:p>
          </p:txBody>
        </p:sp>
        <p:sp>
          <p:nvSpPr>
            <p:cNvPr id="65" name="object 65"/>
            <p:cNvSpPr/>
            <p:nvPr/>
          </p:nvSpPr>
          <p:spPr>
            <a:xfrm>
              <a:off x="434924" y="3167876"/>
              <a:ext cx="936625" cy="671195"/>
            </a:xfrm>
            <a:custGeom>
              <a:avLst/>
              <a:gdLst/>
              <a:ahLst/>
              <a:cxnLst/>
              <a:rect l="l" t="t" r="r" b="b"/>
              <a:pathLst>
                <a:path w="936625" h="671195">
                  <a:moveTo>
                    <a:pt x="821740" y="0"/>
                  </a:moveTo>
                  <a:lnTo>
                    <a:pt x="114299" y="0"/>
                  </a:lnTo>
                  <a:lnTo>
                    <a:pt x="69812" y="8981"/>
                  </a:lnTo>
                  <a:lnTo>
                    <a:pt x="33480" y="33475"/>
                  </a:lnTo>
                  <a:lnTo>
                    <a:pt x="8983" y="69806"/>
                  </a:lnTo>
                  <a:lnTo>
                    <a:pt x="0" y="114300"/>
                  </a:lnTo>
                  <a:lnTo>
                    <a:pt x="0" y="670585"/>
                  </a:lnTo>
                  <a:lnTo>
                    <a:pt x="936040" y="670585"/>
                  </a:lnTo>
                  <a:lnTo>
                    <a:pt x="936040" y="114300"/>
                  </a:lnTo>
                  <a:lnTo>
                    <a:pt x="927059" y="69806"/>
                  </a:lnTo>
                  <a:lnTo>
                    <a:pt x="902565" y="33475"/>
                  </a:lnTo>
                  <a:lnTo>
                    <a:pt x="866233" y="8981"/>
                  </a:lnTo>
                  <a:lnTo>
                    <a:pt x="821740" y="0"/>
                  </a:lnTo>
                  <a:close/>
                </a:path>
              </a:pathLst>
            </a:custGeom>
            <a:solidFill>
              <a:srgbClr val="AE718B"/>
            </a:solidFill>
          </p:spPr>
          <p:txBody>
            <a:bodyPr wrap="square" lIns="0" tIns="0" rIns="0" bIns="0" rtlCol="0"/>
            <a:lstStyle/>
            <a:p>
              <a:endParaRPr sz="1588"/>
            </a:p>
          </p:txBody>
        </p:sp>
        <p:sp>
          <p:nvSpPr>
            <p:cNvPr id="66" name="object 66"/>
            <p:cNvSpPr/>
            <p:nvPr/>
          </p:nvSpPr>
          <p:spPr>
            <a:xfrm>
              <a:off x="435978" y="1943823"/>
              <a:ext cx="935355" cy="269240"/>
            </a:xfrm>
            <a:custGeom>
              <a:avLst/>
              <a:gdLst/>
              <a:ahLst/>
              <a:cxnLst/>
              <a:rect l="l" t="t" r="r" b="b"/>
              <a:pathLst>
                <a:path w="935355" h="269239">
                  <a:moveTo>
                    <a:pt x="934994" y="0"/>
                  </a:moveTo>
                  <a:lnTo>
                    <a:pt x="0" y="0"/>
                  </a:lnTo>
                  <a:lnTo>
                    <a:pt x="0" y="154787"/>
                  </a:lnTo>
                  <a:lnTo>
                    <a:pt x="8981" y="199275"/>
                  </a:lnTo>
                  <a:lnTo>
                    <a:pt x="33475" y="235607"/>
                  </a:lnTo>
                  <a:lnTo>
                    <a:pt x="69806" y="260104"/>
                  </a:lnTo>
                  <a:lnTo>
                    <a:pt x="114300" y="269087"/>
                  </a:lnTo>
                  <a:lnTo>
                    <a:pt x="820699" y="269087"/>
                  </a:lnTo>
                  <a:lnTo>
                    <a:pt x="865192" y="260104"/>
                  </a:lnTo>
                  <a:lnTo>
                    <a:pt x="901523" y="235607"/>
                  </a:lnTo>
                  <a:lnTo>
                    <a:pt x="926017" y="199275"/>
                  </a:lnTo>
                  <a:lnTo>
                    <a:pt x="934999" y="154787"/>
                  </a:lnTo>
                  <a:lnTo>
                    <a:pt x="934994" y="0"/>
                  </a:lnTo>
                  <a:close/>
                </a:path>
              </a:pathLst>
            </a:custGeom>
            <a:solidFill>
              <a:srgbClr val="FFFFFF"/>
            </a:solidFill>
          </p:spPr>
          <p:txBody>
            <a:bodyPr wrap="square" lIns="0" tIns="0" rIns="0" bIns="0" rtlCol="0"/>
            <a:lstStyle/>
            <a:p>
              <a:endParaRPr sz="1588"/>
            </a:p>
          </p:txBody>
        </p:sp>
        <p:sp>
          <p:nvSpPr>
            <p:cNvPr id="67" name="object 67"/>
            <p:cNvSpPr/>
            <p:nvPr/>
          </p:nvSpPr>
          <p:spPr>
            <a:xfrm>
              <a:off x="434924" y="1273229"/>
              <a:ext cx="936625" cy="671195"/>
            </a:xfrm>
            <a:custGeom>
              <a:avLst/>
              <a:gdLst/>
              <a:ahLst/>
              <a:cxnLst/>
              <a:rect l="l" t="t" r="r" b="b"/>
              <a:pathLst>
                <a:path w="936625" h="671194">
                  <a:moveTo>
                    <a:pt x="821740" y="0"/>
                  </a:moveTo>
                  <a:lnTo>
                    <a:pt x="114299" y="0"/>
                  </a:lnTo>
                  <a:lnTo>
                    <a:pt x="69812" y="8981"/>
                  </a:lnTo>
                  <a:lnTo>
                    <a:pt x="33480" y="33475"/>
                  </a:lnTo>
                  <a:lnTo>
                    <a:pt x="8983" y="69806"/>
                  </a:lnTo>
                  <a:lnTo>
                    <a:pt x="0" y="114300"/>
                  </a:lnTo>
                  <a:lnTo>
                    <a:pt x="0" y="670585"/>
                  </a:lnTo>
                  <a:lnTo>
                    <a:pt x="936040" y="670585"/>
                  </a:lnTo>
                  <a:lnTo>
                    <a:pt x="936040" y="114300"/>
                  </a:lnTo>
                  <a:lnTo>
                    <a:pt x="927059" y="69806"/>
                  </a:lnTo>
                  <a:lnTo>
                    <a:pt x="902565" y="33475"/>
                  </a:lnTo>
                  <a:lnTo>
                    <a:pt x="866233" y="8981"/>
                  </a:lnTo>
                  <a:lnTo>
                    <a:pt x="821740" y="0"/>
                  </a:lnTo>
                  <a:close/>
                </a:path>
              </a:pathLst>
            </a:custGeom>
            <a:solidFill>
              <a:srgbClr val="AE718B"/>
            </a:solidFill>
          </p:spPr>
          <p:txBody>
            <a:bodyPr wrap="square" lIns="0" tIns="0" rIns="0" bIns="0" rtlCol="0"/>
            <a:lstStyle/>
            <a:p>
              <a:endParaRPr sz="1588"/>
            </a:p>
          </p:txBody>
        </p:sp>
        <p:sp>
          <p:nvSpPr>
            <p:cNvPr id="68" name="object 68"/>
            <p:cNvSpPr/>
            <p:nvPr/>
          </p:nvSpPr>
          <p:spPr>
            <a:xfrm>
              <a:off x="435452" y="2759933"/>
              <a:ext cx="935355" cy="269240"/>
            </a:xfrm>
            <a:custGeom>
              <a:avLst/>
              <a:gdLst/>
              <a:ahLst/>
              <a:cxnLst/>
              <a:rect l="l" t="t" r="r" b="b"/>
              <a:pathLst>
                <a:path w="935355" h="269239">
                  <a:moveTo>
                    <a:pt x="934986" y="0"/>
                  </a:moveTo>
                  <a:lnTo>
                    <a:pt x="0" y="0"/>
                  </a:lnTo>
                  <a:lnTo>
                    <a:pt x="0" y="154787"/>
                  </a:lnTo>
                  <a:lnTo>
                    <a:pt x="8981" y="199280"/>
                  </a:lnTo>
                  <a:lnTo>
                    <a:pt x="33475" y="235611"/>
                  </a:lnTo>
                  <a:lnTo>
                    <a:pt x="69806" y="260106"/>
                  </a:lnTo>
                  <a:lnTo>
                    <a:pt x="114300" y="269087"/>
                  </a:lnTo>
                  <a:lnTo>
                    <a:pt x="820699" y="269087"/>
                  </a:lnTo>
                  <a:lnTo>
                    <a:pt x="865192" y="260106"/>
                  </a:lnTo>
                  <a:lnTo>
                    <a:pt x="901523" y="235611"/>
                  </a:lnTo>
                  <a:lnTo>
                    <a:pt x="926017" y="199280"/>
                  </a:lnTo>
                  <a:lnTo>
                    <a:pt x="934999" y="154787"/>
                  </a:lnTo>
                  <a:lnTo>
                    <a:pt x="934986" y="0"/>
                  </a:lnTo>
                  <a:close/>
                </a:path>
              </a:pathLst>
            </a:custGeom>
            <a:solidFill>
              <a:srgbClr val="FFFFFF"/>
            </a:solidFill>
          </p:spPr>
          <p:txBody>
            <a:bodyPr wrap="square" lIns="0" tIns="0" rIns="0" bIns="0" rtlCol="0"/>
            <a:lstStyle/>
            <a:p>
              <a:endParaRPr sz="1588"/>
            </a:p>
          </p:txBody>
        </p:sp>
        <p:sp>
          <p:nvSpPr>
            <p:cNvPr id="69" name="object 69"/>
            <p:cNvSpPr/>
            <p:nvPr/>
          </p:nvSpPr>
          <p:spPr>
            <a:xfrm>
              <a:off x="434936" y="2351765"/>
              <a:ext cx="936625" cy="408305"/>
            </a:xfrm>
            <a:custGeom>
              <a:avLst/>
              <a:gdLst/>
              <a:ahLst/>
              <a:cxnLst/>
              <a:rect l="l" t="t" r="r" b="b"/>
              <a:pathLst>
                <a:path w="936625" h="408305">
                  <a:moveTo>
                    <a:pt x="846861" y="0"/>
                  </a:moveTo>
                  <a:lnTo>
                    <a:pt x="89179" y="0"/>
                  </a:lnTo>
                  <a:lnTo>
                    <a:pt x="54467" y="7008"/>
                  </a:lnTo>
                  <a:lnTo>
                    <a:pt x="26120" y="26120"/>
                  </a:lnTo>
                  <a:lnTo>
                    <a:pt x="7008" y="54467"/>
                  </a:lnTo>
                  <a:lnTo>
                    <a:pt x="0" y="89179"/>
                  </a:lnTo>
                  <a:lnTo>
                    <a:pt x="0" y="408165"/>
                  </a:lnTo>
                  <a:lnTo>
                    <a:pt x="936040" y="408165"/>
                  </a:lnTo>
                  <a:lnTo>
                    <a:pt x="936040" y="89179"/>
                  </a:lnTo>
                  <a:lnTo>
                    <a:pt x="929032" y="54467"/>
                  </a:lnTo>
                  <a:lnTo>
                    <a:pt x="909920" y="26120"/>
                  </a:lnTo>
                  <a:lnTo>
                    <a:pt x="881573" y="7008"/>
                  </a:lnTo>
                  <a:lnTo>
                    <a:pt x="846861" y="0"/>
                  </a:lnTo>
                  <a:close/>
                </a:path>
              </a:pathLst>
            </a:custGeom>
            <a:solidFill>
              <a:srgbClr val="AE718B"/>
            </a:solidFill>
          </p:spPr>
          <p:txBody>
            <a:bodyPr wrap="square" lIns="0" tIns="0" rIns="0" bIns="0" rtlCol="0"/>
            <a:lstStyle/>
            <a:p>
              <a:endParaRPr sz="1588"/>
            </a:p>
          </p:txBody>
        </p:sp>
        <p:sp>
          <p:nvSpPr>
            <p:cNvPr id="70" name="object 70"/>
            <p:cNvSpPr/>
            <p:nvPr/>
          </p:nvSpPr>
          <p:spPr>
            <a:xfrm>
              <a:off x="7305455" y="4594898"/>
              <a:ext cx="935355" cy="269240"/>
            </a:xfrm>
            <a:custGeom>
              <a:avLst/>
              <a:gdLst/>
              <a:ahLst/>
              <a:cxnLst/>
              <a:rect l="l" t="t" r="r" b="b"/>
              <a:pathLst>
                <a:path w="935354" h="269239">
                  <a:moveTo>
                    <a:pt x="934986" y="0"/>
                  </a:moveTo>
                  <a:lnTo>
                    <a:pt x="0" y="0"/>
                  </a:lnTo>
                  <a:lnTo>
                    <a:pt x="0" y="154787"/>
                  </a:lnTo>
                  <a:lnTo>
                    <a:pt x="8981" y="199280"/>
                  </a:lnTo>
                  <a:lnTo>
                    <a:pt x="33475" y="235611"/>
                  </a:lnTo>
                  <a:lnTo>
                    <a:pt x="69806" y="260106"/>
                  </a:lnTo>
                  <a:lnTo>
                    <a:pt x="114299" y="269087"/>
                  </a:lnTo>
                  <a:lnTo>
                    <a:pt x="820699" y="269087"/>
                  </a:lnTo>
                  <a:lnTo>
                    <a:pt x="865192" y="260106"/>
                  </a:lnTo>
                  <a:lnTo>
                    <a:pt x="901523" y="235611"/>
                  </a:lnTo>
                  <a:lnTo>
                    <a:pt x="926017" y="199280"/>
                  </a:lnTo>
                  <a:lnTo>
                    <a:pt x="934999" y="154787"/>
                  </a:lnTo>
                  <a:lnTo>
                    <a:pt x="934986" y="0"/>
                  </a:lnTo>
                  <a:close/>
                </a:path>
              </a:pathLst>
            </a:custGeom>
            <a:solidFill>
              <a:srgbClr val="FFFFFF"/>
            </a:solidFill>
          </p:spPr>
          <p:txBody>
            <a:bodyPr wrap="square" lIns="0" tIns="0" rIns="0" bIns="0" rtlCol="0"/>
            <a:lstStyle/>
            <a:p>
              <a:endParaRPr sz="1588"/>
            </a:p>
          </p:txBody>
        </p:sp>
        <p:sp>
          <p:nvSpPr>
            <p:cNvPr id="71" name="object 71"/>
            <p:cNvSpPr/>
            <p:nvPr/>
          </p:nvSpPr>
          <p:spPr>
            <a:xfrm>
              <a:off x="7304941" y="4186730"/>
              <a:ext cx="936625" cy="408305"/>
            </a:xfrm>
            <a:custGeom>
              <a:avLst/>
              <a:gdLst/>
              <a:ahLst/>
              <a:cxnLst/>
              <a:rect l="l" t="t" r="r" b="b"/>
              <a:pathLst>
                <a:path w="936625" h="408304">
                  <a:moveTo>
                    <a:pt x="846861" y="0"/>
                  </a:moveTo>
                  <a:lnTo>
                    <a:pt x="89179" y="0"/>
                  </a:lnTo>
                  <a:lnTo>
                    <a:pt x="54467" y="7008"/>
                  </a:lnTo>
                  <a:lnTo>
                    <a:pt x="26120" y="26120"/>
                  </a:lnTo>
                  <a:lnTo>
                    <a:pt x="7008" y="54467"/>
                  </a:lnTo>
                  <a:lnTo>
                    <a:pt x="0" y="89179"/>
                  </a:lnTo>
                  <a:lnTo>
                    <a:pt x="0" y="408165"/>
                  </a:lnTo>
                  <a:lnTo>
                    <a:pt x="936040" y="408165"/>
                  </a:lnTo>
                  <a:lnTo>
                    <a:pt x="936040" y="89179"/>
                  </a:lnTo>
                  <a:lnTo>
                    <a:pt x="929032" y="54467"/>
                  </a:lnTo>
                  <a:lnTo>
                    <a:pt x="909920" y="26120"/>
                  </a:lnTo>
                  <a:lnTo>
                    <a:pt x="881573" y="7008"/>
                  </a:lnTo>
                  <a:lnTo>
                    <a:pt x="846861" y="0"/>
                  </a:lnTo>
                  <a:close/>
                </a:path>
              </a:pathLst>
            </a:custGeom>
            <a:solidFill>
              <a:srgbClr val="927F9A"/>
            </a:solidFill>
          </p:spPr>
          <p:txBody>
            <a:bodyPr wrap="square" lIns="0" tIns="0" rIns="0" bIns="0" rtlCol="0"/>
            <a:lstStyle/>
            <a:p>
              <a:endParaRPr sz="1588"/>
            </a:p>
          </p:txBody>
        </p:sp>
        <p:sp>
          <p:nvSpPr>
            <p:cNvPr id="72" name="object 72"/>
            <p:cNvSpPr/>
            <p:nvPr/>
          </p:nvSpPr>
          <p:spPr>
            <a:xfrm>
              <a:off x="8682971" y="2786536"/>
              <a:ext cx="935355" cy="269240"/>
            </a:xfrm>
            <a:custGeom>
              <a:avLst/>
              <a:gdLst/>
              <a:ahLst/>
              <a:cxnLst/>
              <a:rect l="l" t="t" r="r" b="b"/>
              <a:pathLst>
                <a:path w="935354" h="269239">
                  <a:moveTo>
                    <a:pt x="934986" y="0"/>
                  </a:moveTo>
                  <a:lnTo>
                    <a:pt x="0" y="0"/>
                  </a:lnTo>
                  <a:lnTo>
                    <a:pt x="0" y="154787"/>
                  </a:lnTo>
                  <a:lnTo>
                    <a:pt x="8981" y="199280"/>
                  </a:lnTo>
                  <a:lnTo>
                    <a:pt x="33475" y="235611"/>
                  </a:lnTo>
                  <a:lnTo>
                    <a:pt x="69806" y="260106"/>
                  </a:lnTo>
                  <a:lnTo>
                    <a:pt x="114299" y="269087"/>
                  </a:lnTo>
                  <a:lnTo>
                    <a:pt x="820699" y="269087"/>
                  </a:lnTo>
                  <a:lnTo>
                    <a:pt x="865192" y="260106"/>
                  </a:lnTo>
                  <a:lnTo>
                    <a:pt x="901523" y="235611"/>
                  </a:lnTo>
                  <a:lnTo>
                    <a:pt x="926017" y="199280"/>
                  </a:lnTo>
                  <a:lnTo>
                    <a:pt x="934999" y="154787"/>
                  </a:lnTo>
                  <a:lnTo>
                    <a:pt x="934986" y="0"/>
                  </a:lnTo>
                  <a:close/>
                </a:path>
              </a:pathLst>
            </a:custGeom>
            <a:solidFill>
              <a:srgbClr val="FFFFFF"/>
            </a:solidFill>
          </p:spPr>
          <p:txBody>
            <a:bodyPr wrap="square" lIns="0" tIns="0" rIns="0" bIns="0" rtlCol="0"/>
            <a:lstStyle/>
            <a:p>
              <a:endParaRPr sz="1588"/>
            </a:p>
          </p:txBody>
        </p:sp>
        <p:sp>
          <p:nvSpPr>
            <p:cNvPr id="73" name="object 73"/>
            <p:cNvSpPr/>
            <p:nvPr/>
          </p:nvSpPr>
          <p:spPr>
            <a:xfrm>
              <a:off x="8682456" y="2378368"/>
              <a:ext cx="936625" cy="408305"/>
            </a:xfrm>
            <a:custGeom>
              <a:avLst/>
              <a:gdLst/>
              <a:ahLst/>
              <a:cxnLst/>
              <a:rect l="l" t="t" r="r" b="b"/>
              <a:pathLst>
                <a:path w="936625" h="408305">
                  <a:moveTo>
                    <a:pt x="846861" y="0"/>
                  </a:moveTo>
                  <a:lnTo>
                    <a:pt x="89179" y="0"/>
                  </a:lnTo>
                  <a:lnTo>
                    <a:pt x="54467" y="7008"/>
                  </a:lnTo>
                  <a:lnTo>
                    <a:pt x="26120" y="26120"/>
                  </a:lnTo>
                  <a:lnTo>
                    <a:pt x="7008" y="54467"/>
                  </a:lnTo>
                  <a:lnTo>
                    <a:pt x="0" y="89179"/>
                  </a:lnTo>
                  <a:lnTo>
                    <a:pt x="0" y="408165"/>
                  </a:lnTo>
                  <a:lnTo>
                    <a:pt x="936040" y="408165"/>
                  </a:lnTo>
                  <a:lnTo>
                    <a:pt x="936040" y="89179"/>
                  </a:lnTo>
                  <a:lnTo>
                    <a:pt x="929032" y="54467"/>
                  </a:lnTo>
                  <a:lnTo>
                    <a:pt x="909920" y="26120"/>
                  </a:lnTo>
                  <a:lnTo>
                    <a:pt x="881573" y="7008"/>
                  </a:lnTo>
                  <a:lnTo>
                    <a:pt x="846861" y="0"/>
                  </a:lnTo>
                  <a:close/>
                </a:path>
              </a:pathLst>
            </a:custGeom>
            <a:solidFill>
              <a:srgbClr val="6599A9"/>
            </a:solidFill>
          </p:spPr>
          <p:txBody>
            <a:bodyPr wrap="square" lIns="0" tIns="0" rIns="0" bIns="0" rtlCol="0"/>
            <a:lstStyle/>
            <a:p>
              <a:endParaRPr sz="1588"/>
            </a:p>
          </p:txBody>
        </p:sp>
        <p:sp>
          <p:nvSpPr>
            <p:cNvPr id="74" name="object 74"/>
            <p:cNvSpPr/>
            <p:nvPr/>
          </p:nvSpPr>
          <p:spPr>
            <a:xfrm>
              <a:off x="8682971" y="3613485"/>
              <a:ext cx="935355" cy="269240"/>
            </a:xfrm>
            <a:custGeom>
              <a:avLst/>
              <a:gdLst/>
              <a:ahLst/>
              <a:cxnLst/>
              <a:rect l="l" t="t" r="r" b="b"/>
              <a:pathLst>
                <a:path w="935354" h="269239">
                  <a:moveTo>
                    <a:pt x="934986" y="0"/>
                  </a:moveTo>
                  <a:lnTo>
                    <a:pt x="0" y="0"/>
                  </a:lnTo>
                  <a:lnTo>
                    <a:pt x="0" y="154787"/>
                  </a:lnTo>
                  <a:lnTo>
                    <a:pt x="8981" y="199280"/>
                  </a:lnTo>
                  <a:lnTo>
                    <a:pt x="33475" y="235611"/>
                  </a:lnTo>
                  <a:lnTo>
                    <a:pt x="69806" y="260106"/>
                  </a:lnTo>
                  <a:lnTo>
                    <a:pt x="114299" y="269087"/>
                  </a:lnTo>
                  <a:lnTo>
                    <a:pt x="820699" y="269087"/>
                  </a:lnTo>
                  <a:lnTo>
                    <a:pt x="865192" y="260106"/>
                  </a:lnTo>
                  <a:lnTo>
                    <a:pt x="901523" y="235611"/>
                  </a:lnTo>
                  <a:lnTo>
                    <a:pt x="926017" y="199280"/>
                  </a:lnTo>
                  <a:lnTo>
                    <a:pt x="934999" y="154787"/>
                  </a:lnTo>
                  <a:lnTo>
                    <a:pt x="934986" y="0"/>
                  </a:lnTo>
                  <a:close/>
                </a:path>
              </a:pathLst>
            </a:custGeom>
            <a:solidFill>
              <a:srgbClr val="FFFFFF"/>
            </a:solidFill>
          </p:spPr>
          <p:txBody>
            <a:bodyPr wrap="square" lIns="0" tIns="0" rIns="0" bIns="0" rtlCol="0"/>
            <a:lstStyle/>
            <a:p>
              <a:endParaRPr sz="1588"/>
            </a:p>
          </p:txBody>
        </p:sp>
        <p:sp>
          <p:nvSpPr>
            <p:cNvPr id="75" name="object 75"/>
            <p:cNvSpPr/>
            <p:nvPr/>
          </p:nvSpPr>
          <p:spPr>
            <a:xfrm>
              <a:off x="8682456" y="3205317"/>
              <a:ext cx="936625" cy="408305"/>
            </a:xfrm>
            <a:custGeom>
              <a:avLst/>
              <a:gdLst/>
              <a:ahLst/>
              <a:cxnLst/>
              <a:rect l="l" t="t" r="r" b="b"/>
              <a:pathLst>
                <a:path w="936625" h="408304">
                  <a:moveTo>
                    <a:pt x="846861" y="0"/>
                  </a:moveTo>
                  <a:lnTo>
                    <a:pt x="89179" y="0"/>
                  </a:lnTo>
                  <a:lnTo>
                    <a:pt x="54467" y="7008"/>
                  </a:lnTo>
                  <a:lnTo>
                    <a:pt x="26120" y="26120"/>
                  </a:lnTo>
                  <a:lnTo>
                    <a:pt x="7008" y="54467"/>
                  </a:lnTo>
                  <a:lnTo>
                    <a:pt x="0" y="89179"/>
                  </a:lnTo>
                  <a:lnTo>
                    <a:pt x="0" y="408165"/>
                  </a:lnTo>
                  <a:lnTo>
                    <a:pt x="936040" y="408165"/>
                  </a:lnTo>
                  <a:lnTo>
                    <a:pt x="936040" y="89179"/>
                  </a:lnTo>
                  <a:lnTo>
                    <a:pt x="929032" y="54467"/>
                  </a:lnTo>
                  <a:lnTo>
                    <a:pt x="909920" y="26120"/>
                  </a:lnTo>
                  <a:lnTo>
                    <a:pt x="881573" y="7008"/>
                  </a:lnTo>
                  <a:lnTo>
                    <a:pt x="846861" y="0"/>
                  </a:lnTo>
                  <a:close/>
                </a:path>
              </a:pathLst>
            </a:custGeom>
            <a:solidFill>
              <a:srgbClr val="6599A9"/>
            </a:solidFill>
          </p:spPr>
          <p:txBody>
            <a:bodyPr wrap="square" lIns="0" tIns="0" rIns="0" bIns="0" rtlCol="0"/>
            <a:lstStyle/>
            <a:p>
              <a:endParaRPr sz="1588"/>
            </a:p>
          </p:txBody>
        </p:sp>
      </p:grpSp>
      <p:sp>
        <p:nvSpPr>
          <p:cNvPr id="76" name="object 76"/>
          <p:cNvSpPr txBox="1"/>
          <p:nvPr/>
        </p:nvSpPr>
        <p:spPr>
          <a:xfrm>
            <a:off x="659543" y="1744209"/>
            <a:ext cx="548528" cy="147058"/>
          </a:xfrm>
          <a:prstGeom prst="rect">
            <a:avLst/>
          </a:prstGeom>
        </p:spPr>
        <p:txBody>
          <a:bodyPr vert="horz" wrap="square" lIns="0" tIns="11206" rIns="0" bIns="0" rtlCol="0">
            <a:spAutoFit/>
          </a:bodyPr>
          <a:lstStyle/>
          <a:p>
            <a:pPr marL="11206">
              <a:spcBef>
                <a:spcPts val="88"/>
              </a:spcBef>
            </a:pPr>
            <a:r>
              <a:rPr sz="882" spc="-35" dirty="0">
                <a:solidFill>
                  <a:srgbClr val="221F1F"/>
                </a:solidFill>
                <a:latin typeface="Calibri"/>
                <a:cs typeface="Calibri"/>
              </a:rPr>
              <a:t>$28K</a:t>
            </a:r>
            <a:r>
              <a:rPr sz="882" spc="-44" dirty="0">
                <a:solidFill>
                  <a:srgbClr val="221F1F"/>
                </a:solidFill>
                <a:latin typeface="Calibri"/>
                <a:cs typeface="Calibri"/>
              </a:rPr>
              <a:t> </a:t>
            </a:r>
            <a:r>
              <a:rPr sz="882" spc="-13" dirty="0">
                <a:solidFill>
                  <a:srgbClr val="221F1F"/>
                </a:solidFill>
                <a:latin typeface="Calibri"/>
                <a:cs typeface="Calibri"/>
              </a:rPr>
              <a:t>–</a:t>
            </a:r>
            <a:r>
              <a:rPr sz="882" spc="-44" dirty="0">
                <a:solidFill>
                  <a:srgbClr val="221F1F"/>
                </a:solidFill>
                <a:latin typeface="Calibri"/>
                <a:cs typeface="Calibri"/>
              </a:rPr>
              <a:t> </a:t>
            </a:r>
            <a:r>
              <a:rPr sz="882" spc="-18" dirty="0">
                <a:solidFill>
                  <a:srgbClr val="221F1F"/>
                </a:solidFill>
                <a:latin typeface="Calibri"/>
                <a:cs typeface="Calibri"/>
              </a:rPr>
              <a:t>$37K</a:t>
            </a:r>
            <a:endParaRPr sz="882">
              <a:latin typeface="Calibri"/>
              <a:cs typeface="Calibri"/>
            </a:endParaRPr>
          </a:p>
        </p:txBody>
      </p:sp>
      <p:sp>
        <p:nvSpPr>
          <p:cNvPr id="77" name="object 77"/>
          <p:cNvSpPr txBox="1"/>
          <p:nvPr/>
        </p:nvSpPr>
        <p:spPr>
          <a:xfrm>
            <a:off x="700202" y="1210123"/>
            <a:ext cx="467285" cy="409613"/>
          </a:xfrm>
          <a:prstGeom prst="rect">
            <a:avLst/>
          </a:prstGeom>
        </p:spPr>
        <p:txBody>
          <a:bodyPr vert="horz" wrap="square" lIns="0" tIns="24652" rIns="0" bIns="0" rtlCol="0">
            <a:spAutoFit/>
          </a:bodyPr>
          <a:lstStyle/>
          <a:p>
            <a:pPr marL="11206" marR="4483" indent="20732" algn="just">
              <a:lnSpc>
                <a:spcPts val="971"/>
              </a:lnSpc>
              <a:spcBef>
                <a:spcPts val="193"/>
              </a:spcBef>
            </a:pPr>
            <a:r>
              <a:rPr sz="882" spc="-35" dirty="0">
                <a:solidFill>
                  <a:srgbClr val="221F1F"/>
                </a:solidFill>
                <a:latin typeface="Calibri"/>
                <a:cs typeface="Calibri"/>
              </a:rPr>
              <a:t>Pharmacy</a:t>
            </a:r>
            <a:r>
              <a:rPr sz="882" spc="441" dirty="0">
                <a:solidFill>
                  <a:srgbClr val="221F1F"/>
                </a:solidFill>
                <a:latin typeface="Calibri"/>
                <a:cs typeface="Calibri"/>
              </a:rPr>
              <a:t> </a:t>
            </a:r>
            <a:r>
              <a:rPr sz="882" spc="-35" dirty="0">
                <a:solidFill>
                  <a:srgbClr val="221F1F"/>
                </a:solidFill>
                <a:latin typeface="Calibri"/>
                <a:cs typeface="Calibri"/>
              </a:rPr>
              <a:t>Clerk/Aide</a:t>
            </a:r>
            <a:r>
              <a:rPr sz="882" spc="441" dirty="0">
                <a:solidFill>
                  <a:srgbClr val="221F1F"/>
                </a:solidFill>
                <a:latin typeface="Calibri"/>
                <a:cs typeface="Calibri"/>
              </a:rPr>
              <a:t> </a:t>
            </a:r>
            <a:r>
              <a:rPr sz="882" spc="-22" dirty="0">
                <a:solidFill>
                  <a:srgbClr val="221F1F"/>
                </a:solidFill>
                <a:latin typeface="Calibri"/>
                <a:cs typeface="Calibri"/>
              </a:rPr>
              <a:t>(31-</a:t>
            </a:r>
            <a:r>
              <a:rPr sz="882" spc="-9" dirty="0">
                <a:solidFill>
                  <a:srgbClr val="221F1F"/>
                </a:solidFill>
                <a:latin typeface="Calibri"/>
                <a:cs typeface="Calibri"/>
              </a:rPr>
              <a:t>9095)</a:t>
            </a:r>
            <a:endParaRPr sz="882">
              <a:latin typeface="Calibri"/>
              <a:cs typeface="Calibri"/>
            </a:endParaRPr>
          </a:p>
        </p:txBody>
      </p:sp>
      <p:sp>
        <p:nvSpPr>
          <p:cNvPr id="78" name="object 78"/>
          <p:cNvSpPr txBox="1"/>
          <p:nvPr/>
        </p:nvSpPr>
        <p:spPr>
          <a:xfrm>
            <a:off x="656769" y="2121734"/>
            <a:ext cx="548528" cy="494060"/>
          </a:xfrm>
          <a:prstGeom prst="rect">
            <a:avLst/>
          </a:prstGeom>
        </p:spPr>
        <p:txBody>
          <a:bodyPr vert="horz" wrap="square" lIns="0" tIns="24652" rIns="0" bIns="0" rtlCol="0">
            <a:spAutoFit/>
          </a:bodyPr>
          <a:lstStyle/>
          <a:p>
            <a:pPr marL="59955" marR="53231" indent="560" algn="ctr">
              <a:lnSpc>
                <a:spcPts val="971"/>
              </a:lnSpc>
              <a:spcBef>
                <a:spcPts val="193"/>
              </a:spcBef>
            </a:pPr>
            <a:r>
              <a:rPr sz="882" spc="-9" dirty="0">
                <a:solidFill>
                  <a:srgbClr val="221F1F"/>
                </a:solidFill>
                <a:latin typeface="Calibri"/>
                <a:cs typeface="Calibri"/>
              </a:rPr>
              <a:t>Orderly </a:t>
            </a:r>
            <a:r>
              <a:rPr sz="882" spc="-22" dirty="0">
                <a:solidFill>
                  <a:srgbClr val="221F1F"/>
                </a:solidFill>
                <a:latin typeface="Calibri"/>
                <a:cs typeface="Calibri"/>
              </a:rPr>
              <a:t>(31-</a:t>
            </a:r>
            <a:r>
              <a:rPr sz="882" spc="-26" dirty="0">
                <a:solidFill>
                  <a:srgbClr val="221F1F"/>
                </a:solidFill>
                <a:latin typeface="Calibri"/>
                <a:cs typeface="Calibri"/>
              </a:rPr>
              <a:t>1132)</a:t>
            </a:r>
            <a:endParaRPr sz="882">
              <a:latin typeface="Calibri"/>
              <a:cs typeface="Calibri"/>
            </a:endParaRPr>
          </a:p>
          <a:p>
            <a:pPr algn="ctr">
              <a:spcBef>
                <a:spcPts val="644"/>
              </a:spcBef>
            </a:pPr>
            <a:r>
              <a:rPr sz="882" spc="-35" dirty="0">
                <a:solidFill>
                  <a:srgbClr val="221F1F"/>
                </a:solidFill>
                <a:latin typeface="Calibri"/>
                <a:cs typeface="Calibri"/>
              </a:rPr>
              <a:t>$28K</a:t>
            </a:r>
            <a:r>
              <a:rPr sz="882" spc="-40" dirty="0">
                <a:solidFill>
                  <a:srgbClr val="221F1F"/>
                </a:solidFill>
                <a:latin typeface="Calibri"/>
                <a:cs typeface="Calibri"/>
              </a:rPr>
              <a:t> </a:t>
            </a:r>
            <a:r>
              <a:rPr sz="882" spc="-31" dirty="0">
                <a:solidFill>
                  <a:srgbClr val="221F1F"/>
                </a:solidFill>
                <a:latin typeface="Calibri"/>
                <a:cs typeface="Calibri"/>
              </a:rPr>
              <a:t>‒</a:t>
            </a:r>
            <a:r>
              <a:rPr sz="882" spc="-40" dirty="0">
                <a:solidFill>
                  <a:srgbClr val="221F1F"/>
                </a:solidFill>
                <a:latin typeface="Calibri"/>
                <a:cs typeface="Calibri"/>
              </a:rPr>
              <a:t> </a:t>
            </a:r>
            <a:r>
              <a:rPr sz="882" spc="-18" dirty="0">
                <a:solidFill>
                  <a:srgbClr val="221F1F"/>
                </a:solidFill>
                <a:latin typeface="Calibri"/>
                <a:cs typeface="Calibri"/>
              </a:rPr>
              <a:t>$37K</a:t>
            </a:r>
            <a:endParaRPr sz="882">
              <a:latin typeface="Calibri"/>
              <a:cs typeface="Calibri"/>
            </a:endParaRPr>
          </a:p>
        </p:txBody>
      </p:sp>
      <p:sp>
        <p:nvSpPr>
          <p:cNvPr id="79" name="object 79"/>
          <p:cNvSpPr txBox="1"/>
          <p:nvPr/>
        </p:nvSpPr>
        <p:spPr>
          <a:xfrm>
            <a:off x="662930" y="3416577"/>
            <a:ext cx="548528" cy="147058"/>
          </a:xfrm>
          <a:prstGeom prst="rect">
            <a:avLst/>
          </a:prstGeom>
        </p:spPr>
        <p:txBody>
          <a:bodyPr vert="horz" wrap="square" lIns="0" tIns="11206" rIns="0" bIns="0" rtlCol="0">
            <a:spAutoFit/>
          </a:bodyPr>
          <a:lstStyle/>
          <a:p>
            <a:pPr marL="11206">
              <a:spcBef>
                <a:spcPts val="88"/>
              </a:spcBef>
            </a:pPr>
            <a:r>
              <a:rPr sz="882" spc="-35" dirty="0">
                <a:solidFill>
                  <a:srgbClr val="221F1F"/>
                </a:solidFill>
                <a:latin typeface="Calibri"/>
                <a:cs typeface="Calibri"/>
              </a:rPr>
              <a:t>$28K</a:t>
            </a:r>
            <a:r>
              <a:rPr sz="882" spc="-40" dirty="0">
                <a:solidFill>
                  <a:srgbClr val="221F1F"/>
                </a:solidFill>
                <a:latin typeface="Calibri"/>
                <a:cs typeface="Calibri"/>
              </a:rPr>
              <a:t> </a:t>
            </a:r>
            <a:r>
              <a:rPr sz="882" spc="-31" dirty="0">
                <a:solidFill>
                  <a:srgbClr val="221F1F"/>
                </a:solidFill>
                <a:latin typeface="Calibri"/>
                <a:cs typeface="Calibri"/>
              </a:rPr>
              <a:t>‒</a:t>
            </a:r>
            <a:r>
              <a:rPr sz="882" spc="-40" dirty="0">
                <a:solidFill>
                  <a:srgbClr val="221F1F"/>
                </a:solidFill>
                <a:latin typeface="Calibri"/>
                <a:cs typeface="Calibri"/>
              </a:rPr>
              <a:t> </a:t>
            </a:r>
            <a:r>
              <a:rPr sz="882" spc="-18" dirty="0">
                <a:solidFill>
                  <a:srgbClr val="221F1F"/>
                </a:solidFill>
                <a:latin typeface="Calibri"/>
                <a:cs typeface="Calibri"/>
              </a:rPr>
              <a:t>$37K</a:t>
            </a:r>
            <a:endParaRPr sz="882">
              <a:latin typeface="Calibri"/>
              <a:cs typeface="Calibri"/>
            </a:endParaRPr>
          </a:p>
        </p:txBody>
      </p:sp>
      <p:sp>
        <p:nvSpPr>
          <p:cNvPr id="80" name="object 80"/>
          <p:cNvSpPr txBox="1"/>
          <p:nvPr/>
        </p:nvSpPr>
        <p:spPr>
          <a:xfrm>
            <a:off x="650591" y="2878356"/>
            <a:ext cx="561415" cy="408860"/>
          </a:xfrm>
          <a:prstGeom prst="rect">
            <a:avLst/>
          </a:prstGeom>
        </p:spPr>
        <p:txBody>
          <a:bodyPr vert="horz" wrap="square" lIns="0" tIns="11206" rIns="0" bIns="0" rtlCol="0">
            <a:spAutoFit/>
          </a:bodyPr>
          <a:lstStyle/>
          <a:p>
            <a:pPr marL="174821" indent="-164175">
              <a:lnSpc>
                <a:spcPts val="1015"/>
              </a:lnSpc>
              <a:spcBef>
                <a:spcPts val="88"/>
              </a:spcBef>
            </a:pPr>
            <a:r>
              <a:rPr sz="882" spc="-35" dirty="0">
                <a:solidFill>
                  <a:srgbClr val="221F1F"/>
                </a:solidFill>
                <a:latin typeface="Calibri"/>
                <a:cs typeface="Calibri"/>
              </a:rPr>
              <a:t>Receptionist,</a:t>
            </a:r>
            <a:endParaRPr sz="882">
              <a:latin typeface="Calibri"/>
              <a:cs typeface="Calibri"/>
            </a:endParaRPr>
          </a:p>
          <a:p>
            <a:pPr marL="76204" marR="49869" indent="98057">
              <a:lnSpc>
                <a:spcPts val="971"/>
              </a:lnSpc>
              <a:spcBef>
                <a:spcPts val="62"/>
              </a:spcBef>
            </a:pPr>
            <a:r>
              <a:rPr sz="882" spc="-9" dirty="0">
                <a:solidFill>
                  <a:srgbClr val="221F1F"/>
                </a:solidFill>
                <a:latin typeface="Calibri"/>
                <a:cs typeface="Calibri"/>
              </a:rPr>
              <a:t>Clerk </a:t>
            </a:r>
            <a:r>
              <a:rPr sz="882" spc="-22" dirty="0">
                <a:solidFill>
                  <a:srgbClr val="221F1F"/>
                </a:solidFill>
                <a:latin typeface="Calibri"/>
                <a:cs typeface="Calibri"/>
              </a:rPr>
              <a:t>(43-</a:t>
            </a:r>
            <a:r>
              <a:rPr sz="882" spc="-26" dirty="0">
                <a:solidFill>
                  <a:srgbClr val="221F1F"/>
                </a:solidFill>
                <a:latin typeface="Calibri"/>
                <a:cs typeface="Calibri"/>
              </a:rPr>
              <a:t>4171)</a:t>
            </a:r>
            <a:endParaRPr sz="882">
              <a:latin typeface="Calibri"/>
              <a:cs typeface="Calibri"/>
            </a:endParaRPr>
          </a:p>
        </p:txBody>
      </p:sp>
      <p:grpSp>
        <p:nvGrpSpPr>
          <p:cNvPr id="81" name="object 81"/>
          <p:cNvGrpSpPr/>
          <p:nvPr/>
        </p:nvGrpSpPr>
        <p:grpSpPr>
          <a:xfrm>
            <a:off x="2844154" y="1847715"/>
            <a:ext cx="922244" cy="829235"/>
            <a:chOff x="3070975" y="2094077"/>
            <a:chExt cx="1045210" cy="939800"/>
          </a:xfrm>
        </p:grpSpPr>
        <p:sp>
          <p:nvSpPr>
            <p:cNvPr id="82" name="object 82"/>
            <p:cNvSpPr/>
            <p:nvPr/>
          </p:nvSpPr>
          <p:spPr>
            <a:xfrm>
              <a:off x="3072029" y="2764671"/>
              <a:ext cx="1044575" cy="269240"/>
            </a:xfrm>
            <a:custGeom>
              <a:avLst/>
              <a:gdLst/>
              <a:ahLst/>
              <a:cxnLst/>
              <a:rect l="l" t="t" r="r" b="b"/>
              <a:pathLst>
                <a:path w="1044575" h="269239">
                  <a:moveTo>
                    <a:pt x="1043960" y="0"/>
                  </a:moveTo>
                  <a:lnTo>
                    <a:pt x="0" y="0"/>
                  </a:lnTo>
                  <a:lnTo>
                    <a:pt x="0" y="154787"/>
                  </a:lnTo>
                  <a:lnTo>
                    <a:pt x="8981" y="199275"/>
                  </a:lnTo>
                  <a:lnTo>
                    <a:pt x="33475" y="235607"/>
                  </a:lnTo>
                  <a:lnTo>
                    <a:pt x="69806" y="260104"/>
                  </a:lnTo>
                  <a:lnTo>
                    <a:pt x="114300" y="269087"/>
                  </a:lnTo>
                  <a:lnTo>
                    <a:pt x="929665" y="269087"/>
                  </a:lnTo>
                  <a:lnTo>
                    <a:pt x="974158" y="260104"/>
                  </a:lnTo>
                  <a:lnTo>
                    <a:pt x="1010489" y="235607"/>
                  </a:lnTo>
                  <a:lnTo>
                    <a:pt x="1034983" y="199275"/>
                  </a:lnTo>
                  <a:lnTo>
                    <a:pt x="1043965" y="154787"/>
                  </a:lnTo>
                  <a:lnTo>
                    <a:pt x="1043960" y="0"/>
                  </a:lnTo>
                  <a:close/>
                </a:path>
              </a:pathLst>
            </a:custGeom>
            <a:solidFill>
              <a:srgbClr val="FFFFFF"/>
            </a:solidFill>
          </p:spPr>
          <p:txBody>
            <a:bodyPr wrap="square" lIns="0" tIns="0" rIns="0" bIns="0" rtlCol="0"/>
            <a:lstStyle/>
            <a:p>
              <a:endParaRPr sz="1588"/>
            </a:p>
          </p:txBody>
        </p:sp>
        <p:sp>
          <p:nvSpPr>
            <p:cNvPr id="83" name="object 83"/>
            <p:cNvSpPr/>
            <p:nvPr/>
          </p:nvSpPr>
          <p:spPr>
            <a:xfrm>
              <a:off x="3070975" y="2094077"/>
              <a:ext cx="1045210" cy="671195"/>
            </a:xfrm>
            <a:custGeom>
              <a:avLst/>
              <a:gdLst/>
              <a:ahLst/>
              <a:cxnLst/>
              <a:rect l="l" t="t" r="r" b="b"/>
              <a:pathLst>
                <a:path w="1045210" h="671194">
                  <a:moveTo>
                    <a:pt x="930706" y="0"/>
                  </a:moveTo>
                  <a:lnTo>
                    <a:pt x="114299" y="0"/>
                  </a:lnTo>
                  <a:lnTo>
                    <a:pt x="69806" y="8981"/>
                  </a:lnTo>
                  <a:lnTo>
                    <a:pt x="33475" y="33475"/>
                  </a:lnTo>
                  <a:lnTo>
                    <a:pt x="8981" y="69806"/>
                  </a:lnTo>
                  <a:lnTo>
                    <a:pt x="0" y="114300"/>
                  </a:lnTo>
                  <a:lnTo>
                    <a:pt x="0" y="670585"/>
                  </a:lnTo>
                  <a:lnTo>
                    <a:pt x="1045006" y="670585"/>
                  </a:lnTo>
                  <a:lnTo>
                    <a:pt x="1045006" y="114300"/>
                  </a:lnTo>
                  <a:lnTo>
                    <a:pt x="1036025" y="69806"/>
                  </a:lnTo>
                  <a:lnTo>
                    <a:pt x="1011531" y="33475"/>
                  </a:lnTo>
                  <a:lnTo>
                    <a:pt x="975199" y="8981"/>
                  </a:lnTo>
                  <a:lnTo>
                    <a:pt x="930706" y="0"/>
                  </a:lnTo>
                  <a:close/>
                </a:path>
              </a:pathLst>
            </a:custGeom>
            <a:solidFill>
              <a:srgbClr val="9EA451"/>
            </a:solidFill>
          </p:spPr>
          <p:txBody>
            <a:bodyPr wrap="square" lIns="0" tIns="0" rIns="0" bIns="0" rtlCol="0"/>
            <a:lstStyle/>
            <a:p>
              <a:endParaRPr sz="1588"/>
            </a:p>
          </p:txBody>
        </p:sp>
      </p:grpSp>
      <p:sp>
        <p:nvSpPr>
          <p:cNvPr id="84" name="object 84"/>
          <p:cNvSpPr txBox="1"/>
          <p:nvPr/>
        </p:nvSpPr>
        <p:spPr>
          <a:xfrm>
            <a:off x="2887628" y="1835027"/>
            <a:ext cx="835399" cy="612053"/>
          </a:xfrm>
          <a:prstGeom prst="rect">
            <a:avLst/>
          </a:prstGeom>
        </p:spPr>
        <p:txBody>
          <a:bodyPr vert="horz" wrap="square" lIns="0" tIns="33618" rIns="0" bIns="0" rtlCol="0">
            <a:spAutoFit/>
          </a:bodyPr>
          <a:lstStyle/>
          <a:p>
            <a:pPr marL="110384" marR="103660" algn="ctr">
              <a:lnSpc>
                <a:spcPts val="882"/>
              </a:lnSpc>
              <a:spcBef>
                <a:spcPts val="265"/>
              </a:spcBef>
            </a:pPr>
            <a:r>
              <a:rPr sz="882" spc="-40" dirty="0">
                <a:solidFill>
                  <a:srgbClr val="221F1F"/>
                </a:solidFill>
                <a:latin typeface="Calibri"/>
                <a:cs typeface="Calibri"/>
              </a:rPr>
              <a:t>Certified</a:t>
            </a:r>
            <a:r>
              <a:rPr sz="882" spc="4" dirty="0">
                <a:solidFill>
                  <a:srgbClr val="221F1F"/>
                </a:solidFill>
                <a:latin typeface="Calibri"/>
                <a:cs typeface="Calibri"/>
              </a:rPr>
              <a:t> </a:t>
            </a:r>
            <a:r>
              <a:rPr sz="882" spc="-57" dirty="0">
                <a:solidFill>
                  <a:srgbClr val="221F1F"/>
                </a:solidFill>
                <a:latin typeface="Calibri"/>
                <a:cs typeface="Calibri"/>
              </a:rPr>
              <a:t>Nurse</a:t>
            </a:r>
            <a:r>
              <a:rPr sz="882" spc="-9" dirty="0">
                <a:solidFill>
                  <a:srgbClr val="221F1F"/>
                </a:solidFill>
                <a:latin typeface="Calibri"/>
                <a:cs typeface="Calibri"/>
              </a:rPr>
              <a:t> Assistant/</a:t>
            </a:r>
            <a:endParaRPr sz="882">
              <a:latin typeface="Calibri"/>
              <a:cs typeface="Calibri"/>
            </a:endParaRPr>
          </a:p>
          <a:p>
            <a:pPr marL="11206" marR="4483" algn="ctr">
              <a:lnSpc>
                <a:spcPts val="882"/>
              </a:lnSpc>
            </a:pPr>
            <a:r>
              <a:rPr sz="882" spc="-53" dirty="0">
                <a:solidFill>
                  <a:srgbClr val="221F1F"/>
                </a:solidFill>
                <a:latin typeface="Calibri"/>
                <a:cs typeface="Calibri"/>
              </a:rPr>
              <a:t>Nursing</a:t>
            </a:r>
            <a:r>
              <a:rPr sz="882" spc="9" dirty="0">
                <a:solidFill>
                  <a:srgbClr val="221F1F"/>
                </a:solidFill>
                <a:latin typeface="Calibri"/>
                <a:cs typeface="Calibri"/>
              </a:rPr>
              <a:t> </a:t>
            </a:r>
            <a:r>
              <a:rPr sz="882" spc="-35" dirty="0">
                <a:solidFill>
                  <a:srgbClr val="221F1F"/>
                </a:solidFill>
                <a:latin typeface="Calibri"/>
                <a:cs typeface="Calibri"/>
              </a:rPr>
              <a:t>Assistant</a:t>
            </a:r>
            <a:r>
              <a:rPr sz="882" spc="13" dirty="0">
                <a:solidFill>
                  <a:srgbClr val="221F1F"/>
                </a:solidFill>
                <a:latin typeface="Calibri"/>
                <a:cs typeface="Calibri"/>
              </a:rPr>
              <a:t> </a:t>
            </a:r>
            <a:r>
              <a:rPr sz="882" spc="-66" dirty="0">
                <a:solidFill>
                  <a:srgbClr val="221F1F"/>
                </a:solidFill>
                <a:latin typeface="Calibri"/>
                <a:cs typeface="Calibri"/>
              </a:rPr>
              <a:t>or</a:t>
            </a:r>
            <a:r>
              <a:rPr sz="882" spc="441" dirty="0">
                <a:solidFill>
                  <a:srgbClr val="221F1F"/>
                </a:solidFill>
                <a:latin typeface="Calibri"/>
                <a:cs typeface="Calibri"/>
              </a:rPr>
              <a:t> </a:t>
            </a:r>
            <a:r>
              <a:rPr sz="882" spc="-44" dirty="0">
                <a:solidFill>
                  <a:srgbClr val="221F1F"/>
                </a:solidFill>
                <a:latin typeface="Calibri"/>
                <a:cs typeface="Calibri"/>
              </a:rPr>
              <a:t>Personal</a:t>
            </a:r>
            <a:r>
              <a:rPr sz="882" spc="-4" dirty="0">
                <a:solidFill>
                  <a:srgbClr val="221F1F"/>
                </a:solidFill>
                <a:latin typeface="Calibri"/>
                <a:cs typeface="Calibri"/>
              </a:rPr>
              <a:t> </a:t>
            </a:r>
            <a:r>
              <a:rPr sz="882" spc="-44" dirty="0">
                <a:solidFill>
                  <a:srgbClr val="221F1F"/>
                </a:solidFill>
                <a:latin typeface="Calibri"/>
                <a:cs typeface="Calibri"/>
              </a:rPr>
              <a:t>Care</a:t>
            </a:r>
            <a:r>
              <a:rPr sz="882" dirty="0">
                <a:solidFill>
                  <a:srgbClr val="221F1F"/>
                </a:solidFill>
                <a:latin typeface="Calibri"/>
                <a:cs typeface="Calibri"/>
              </a:rPr>
              <a:t> </a:t>
            </a:r>
            <a:r>
              <a:rPr sz="882" spc="-18" dirty="0">
                <a:solidFill>
                  <a:srgbClr val="221F1F"/>
                </a:solidFill>
                <a:latin typeface="Calibri"/>
                <a:cs typeface="Calibri"/>
              </a:rPr>
              <a:t>Aide</a:t>
            </a:r>
            <a:endParaRPr sz="882">
              <a:latin typeface="Calibri"/>
              <a:cs typeface="Calibri"/>
            </a:endParaRPr>
          </a:p>
          <a:p>
            <a:pPr marR="79006" algn="ctr">
              <a:lnSpc>
                <a:spcPts val="882"/>
              </a:lnSpc>
            </a:pPr>
            <a:r>
              <a:rPr sz="882" strike="sngStrike" spc="150" dirty="0">
                <a:solidFill>
                  <a:srgbClr val="221F1F"/>
                </a:solidFill>
                <a:latin typeface="Calibri"/>
                <a:cs typeface="Calibri"/>
              </a:rPr>
              <a:t>  </a:t>
            </a:r>
            <a:r>
              <a:rPr sz="882" strike="sngStrike" spc="-26" dirty="0">
                <a:solidFill>
                  <a:srgbClr val="221F1F"/>
                </a:solidFill>
                <a:latin typeface="Calibri"/>
                <a:cs typeface="Calibri"/>
              </a:rPr>
              <a:t>(31</a:t>
            </a:r>
            <a:r>
              <a:rPr sz="882" spc="-26" dirty="0">
                <a:solidFill>
                  <a:srgbClr val="221F1F"/>
                </a:solidFill>
                <a:latin typeface="Calibri"/>
                <a:cs typeface="Calibri"/>
              </a:rPr>
              <a:t>-</a:t>
            </a:r>
            <a:r>
              <a:rPr sz="882" spc="-9" dirty="0">
                <a:solidFill>
                  <a:srgbClr val="221F1F"/>
                </a:solidFill>
                <a:latin typeface="Calibri"/>
                <a:cs typeface="Calibri"/>
              </a:rPr>
              <a:t>1131)</a:t>
            </a:r>
            <a:endParaRPr sz="882">
              <a:latin typeface="Calibri"/>
              <a:cs typeface="Calibri"/>
            </a:endParaRPr>
          </a:p>
        </p:txBody>
      </p:sp>
      <p:sp>
        <p:nvSpPr>
          <p:cNvPr id="85" name="object 85"/>
          <p:cNvSpPr txBox="1"/>
          <p:nvPr/>
        </p:nvSpPr>
        <p:spPr>
          <a:xfrm>
            <a:off x="3020866" y="2462556"/>
            <a:ext cx="569259" cy="147058"/>
          </a:xfrm>
          <a:prstGeom prst="rect">
            <a:avLst/>
          </a:prstGeom>
        </p:spPr>
        <p:txBody>
          <a:bodyPr vert="horz" wrap="square" lIns="0" tIns="11206" rIns="0" bIns="0" rtlCol="0">
            <a:spAutoFit/>
          </a:bodyPr>
          <a:lstStyle/>
          <a:p>
            <a:pPr marL="11206">
              <a:spcBef>
                <a:spcPts val="88"/>
              </a:spcBef>
            </a:pPr>
            <a:r>
              <a:rPr sz="882" spc="-9" dirty="0">
                <a:solidFill>
                  <a:srgbClr val="221F1F"/>
                </a:solidFill>
                <a:latin typeface="Calibri"/>
                <a:cs typeface="Calibri"/>
              </a:rPr>
              <a:t>$29K</a:t>
            </a:r>
            <a:r>
              <a:rPr sz="882" spc="-53" dirty="0">
                <a:solidFill>
                  <a:srgbClr val="221F1F"/>
                </a:solidFill>
                <a:latin typeface="Calibri"/>
                <a:cs typeface="Calibri"/>
              </a:rPr>
              <a:t> </a:t>
            </a:r>
            <a:r>
              <a:rPr sz="882" spc="-13" dirty="0">
                <a:solidFill>
                  <a:srgbClr val="221F1F"/>
                </a:solidFill>
                <a:latin typeface="Calibri"/>
                <a:cs typeface="Calibri"/>
              </a:rPr>
              <a:t>–</a:t>
            </a:r>
            <a:r>
              <a:rPr sz="882" spc="-53" dirty="0">
                <a:solidFill>
                  <a:srgbClr val="221F1F"/>
                </a:solidFill>
                <a:latin typeface="Calibri"/>
                <a:cs typeface="Calibri"/>
              </a:rPr>
              <a:t> </a:t>
            </a:r>
            <a:r>
              <a:rPr sz="882" spc="-18" dirty="0">
                <a:solidFill>
                  <a:srgbClr val="221F1F"/>
                </a:solidFill>
                <a:latin typeface="Calibri"/>
                <a:cs typeface="Calibri"/>
              </a:rPr>
              <a:t>$37K</a:t>
            </a:r>
            <a:endParaRPr sz="882">
              <a:latin typeface="Calibri"/>
              <a:cs typeface="Calibri"/>
            </a:endParaRPr>
          </a:p>
        </p:txBody>
      </p:sp>
      <p:grpSp>
        <p:nvGrpSpPr>
          <p:cNvPr id="86" name="object 86"/>
          <p:cNvGrpSpPr/>
          <p:nvPr/>
        </p:nvGrpSpPr>
        <p:grpSpPr>
          <a:xfrm>
            <a:off x="1726001" y="3042024"/>
            <a:ext cx="924485" cy="597834"/>
            <a:chOff x="1803734" y="3447627"/>
            <a:chExt cx="1047750" cy="677545"/>
          </a:xfrm>
        </p:grpSpPr>
        <p:sp>
          <p:nvSpPr>
            <p:cNvPr id="87" name="object 87"/>
            <p:cNvSpPr/>
            <p:nvPr/>
          </p:nvSpPr>
          <p:spPr>
            <a:xfrm>
              <a:off x="1804249" y="3855794"/>
              <a:ext cx="1046480" cy="269240"/>
            </a:xfrm>
            <a:custGeom>
              <a:avLst/>
              <a:gdLst/>
              <a:ahLst/>
              <a:cxnLst/>
              <a:rect l="l" t="t" r="r" b="b"/>
              <a:pathLst>
                <a:path w="1046480" h="269239">
                  <a:moveTo>
                    <a:pt x="1046353" y="0"/>
                  </a:moveTo>
                  <a:lnTo>
                    <a:pt x="0" y="0"/>
                  </a:lnTo>
                  <a:lnTo>
                    <a:pt x="0" y="154787"/>
                  </a:lnTo>
                  <a:lnTo>
                    <a:pt x="8981" y="199280"/>
                  </a:lnTo>
                  <a:lnTo>
                    <a:pt x="33475" y="235611"/>
                  </a:lnTo>
                  <a:lnTo>
                    <a:pt x="69806" y="260106"/>
                  </a:lnTo>
                  <a:lnTo>
                    <a:pt x="114300" y="269087"/>
                  </a:lnTo>
                  <a:lnTo>
                    <a:pt x="932065" y="269087"/>
                  </a:lnTo>
                  <a:lnTo>
                    <a:pt x="976558" y="260106"/>
                  </a:lnTo>
                  <a:lnTo>
                    <a:pt x="1012890" y="235611"/>
                  </a:lnTo>
                  <a:lnTo>
                    <a:pt x="1037384" y="199280"/>
                  </a:lnTo>
                  <a:lnTo>
                    <a:pt x="1046365" y="154787"/>
                  </a:lnTo>
                  <a:lnTo>
                    <a:pt x="1046353" y="0"/>
                  </a:lnTo>
                  <a:close/>
                </a:path>
              </a:pathLst>
            </a:custGeom>
            <a:solidFill>
              <a:srgbClr val="FFFFFF"/>
            </a:solidFill>
          </p:spPr>
          <p:txBody>
            <a:bodyPr wrap="square" lIns="0" tIns="0" rIns="0" bIns="0" rtlCol="0"/>
            <a:lstStyle/>
            <a:p>
              <a:endParaRPr sz="1588"/>
            </a:p>
          </p:txBody>
        </p:sp>
        <p:sp>
          <p:nvSpPr>
            <p:cNvPr id="88" name="object 88"/>
            <p:cNvSpPr/>
            <p:nvPr/>
          </p:nvSpPr>
          <p:spPr>
            <a:xfrm>
              <a:off x="1803734" y="3447627"/>
              <a:ext cx="1047750" cy="408305"/>
            </a:xfrm>
            <a:custGeom>
              <a:avLst/>
              <a:gdLst/>
              <a:ahLst/>
              <a:cxnLst/>
              <a:rect l="l" t="t" r="r" b="b"/>
              <a:pathLst>
                <a:path w="1047750" h="408304">
                  <a:moveTo>
                    <a:pt x="958227" y="0"/>
                  </a:moveTo>
                  <a:lnTo>
                    <a:pt x="89179" y="0"/>
                  </a:lnTo>
                  <a:lnTo>
                    <a:pt x="54467" y="7008"/>
                  </a:lnTo>
                  <a:lnTo>
                    <a:pt x="26120" y="26120"/>
                  </a:lnTo>
                  <a:lnTo>
                    <a:pt x="7008" y="54467"/>
                  </a:lnTo>
                  <a:lnTo>
                    <a:pt x="0" y="89179"/>
                  </a:lnTo>
                  <a:lnTo>
                    <a:pt x="0" y="408165"/>
                  </a:lnTo>
                  <a:lnTo>
                    <a:pt x="1047407" y="408165"/>
                  </a:lnTo>
                  <a:lnTo>
                    <a:pt x="1047407" y="89179"/>
                  </a:lnTo>
                  <a:lnTo>
                    <a:pt x="1040398" y="54467"/>
                  </a:lnTo>
                  <a:lnTo>
                    <a:pt x="1021286" y="26120"/>
                  </a:lnTo>
                  <a:lnTo>
                    <a:pt x="992939" y="7008"/>
                  </a:lnTo>
                  <a:lnTo>
                    <a:pt x="958227" y="0"/>
                  </a:lnTo>
                  <a:close/>
                </a:path>
              </a:pathLst>
            </a:custGeom>
            <a:solidFill>
              <a:srgbClr val="9EA451"/>
            </a:solidFill>
          </p:spPr>
          <p:txBody>
            <a:bodyPr wrap="square" lIns="0" tIns="0" rIns="0" bIns="0" rtlCol="0"/>
            <a:lstStyle/>
            <a:p>
              <a:endParaRPr sz="1588"/>
            </a:p>
          </p:txBody>
        </p:sp>
      </p:grpSp>
      <p:sp>
        <p:nvSpPr>
          <p:cNvPr id="89" name="object 89"/>
          <p:cNvSpPr txBox="1"/>
          <p:nvPr/>
        </p:nvSpPr>
        <p:spPr>
          <a:xfrm>
            <a:off x="1813601" y="3079727"/>
            <a:ext cx="748553" cy="494060"/>
          </a:xfrm>
          <a:prstGeom prst="rect">
            <a:avLst/>
          </a:prstGeom>
        </p:spPr>
        <p:txBody>
          <a:bodyPr vert="horz" wrap="square" lIns="0" tIns="24652" rIns="0" bIns="0" rtlCol="0">
            <a:spAutoFit/>
          </a:bodyPr>
          <a:lstStyle/>
          <a:p>
            <a:pPr marL="11206" marR="4483" algn="ctr">
              <a:lnSpc>
                <a:spcPts val="971"/>
              </a:lnSpc>
              <a:spcBef>
                <a:spcPts val="193"/>
              </a:spcBef>
            </a:pPr>
            <a:r>
              <a:rPr sz="882" spc="-44" dirty="0">
                <a:solidFill>
                  <a:srgbClr val="221F1F"/>
                </a:solidFill>
                <a:latin typeface="Calibri"/>
                <a:cs typeface="Calibri"/>
              </a:rPr>
              <a:t>Medical</a:t>
            </a:r>
            <a:r>
              <a:rPr sz="882" spc="-18" dirty="0">
                <a:solidFill>
                  <a:srgbClr val="221F1F"/>
                </a:solidFill>
                <a:latin typeface="Calibri"/>
                <a:cs typeface="Calibri"/>
              </a:rPr>
              <a:t> </a:t>
            </a:r>
            <a:r>
              <a:rPr sz="882" spc="-35" dirty="0">
                <a:solidFill>
                  <a:srgbClr val="221F1F"/>
                </a:solidFill>
                <a:latin typeface="Calibri"/>
                <a:cs typeface="Calibri"/>
              </a:rPr>
              <a:t>Assistant</a:t>
            </a:r>
            <a:r>
              <a:rPr sz="882" spc="441" dirty="0">
                <a:solidFill>
                  <a:srgbClr val="221F1F"/>
                </a:solidFill>
                <a:latin typeface="Calibri"/>
                <a:cs typeface="Calibri"/>
              </a:rPr>
              <a:t> </a:t>
            </a:r>
            <a:r>
              <a:rPr sz="882" spc="-22" dirty="0">
                <a:solidFill>
                  <a:srgbClr val="221F1F"/>
                </a:solidFill>
                <a:latin typeface="Calibri"/>
                <a:cs typeface="Calibri"/>
              </a:rPr>
              <a:t>(31-</a:t>
            </a:r>
            <a:r>
              <a:rPr sz="882" spc="-9" dirty="0">
                <a:solidFill>
                  <a:srgbClr val="221F1F"/>
                </a:solidFill>
                <a:latin typeface="Calibri"/>
                <a:cs typeface="Calibri"/>
              </a:rPr>
              <a:t>9092)</a:t>
            </a:r>
            <a:endParaRPr sz="882">
              <a:latin typeface="Calibri"/>
              <a:cs typeface="Calibri"/>
            </a:endParaRPr>
          </a:p>
          <a:p>
            <a:pPr algn="ctr">
              <a:spcBef>
                <a:spcPts val="600"/>
              </a:spcBef>
            </a:pPr>
            <a:r>
              <a:rPr sz="882" spc="-9" dirty="0">
                <a:solidFill>
                  <a:srgbClr val="221F1F"/>
                </a:solidFill>
                <a:latin typeface="Calibri"/>
                <a:cs typeface="Calibri"/>
              </a:rPr>
              <a:t>$30K</a:t>
            </a:r>
            <a:r>
              <a:rPr sz="882" spc="-53" dirty="0">
                <a:solidFill>
                  <a:srgbClr val="221F1F"/>
                </a:solidFill>
                <a:latin typeface="Calibri"/>
                <a:cs typeface="Calibri"/>
              </a:rPr>
              <a:t> </a:t>
            </a:r>
            <a:r>
              <a:rPr sz="882" spc="-13" dirty="0">
                <a:solidFill>
                  <a:srgbClr val="221F1F"/>
                </a:solidFill>
                <a:latin typeface="Calibri"/>
                <a:cs typeface="Calibri"/>
              </a:rPr>
              <a:t>–</a:t>
            </a:r>
            <a:r>
              <a:rPr sz="882" spc="-53" dirty="0">
                <a:solidFill>
                  <a:srgbClr val="221F1F"/>
                </a:solidFill>
                <a:latin typeface="Calibri"/>
                <a:cs typeface="Calibri"/>
              </a:rPr>
              <a:t> </a:t>
            </a:r>
            <a:r>
              <a:rPr sz="882" spc="-18" dirty="0">
                <a:solidFill>
                  <a:srgbClr val="221F1F"/>
                </a:solidFill>
                <a:latin typeface="Calibri"/>
                <a:cs typeface="Calibri"/>
              </a:rPr>
              <a:t>$43K</a:t>
            </a:r>
            <a:endParaRPr sz="882">
              <a:latin typeface="Calibri"/>
              <a:cs typeface="Calibri"/>
            </a:endParaRPr>
          </a:p>
        </p:txBody>
      </p:sp>
      <p:grpSp>
        <p:nvGrpSpPr>
          <p:cNvPr id="90" name="object 90"/>
          <p:cNvGrpSpPr/>
          <p:nvPr/>
        </p:nvGrpSpPr>
        <p:grpSpPr>
          <a:xfrm>
            <a:off x="1726001" y="3753412"/>
            <a:ext cx="924485" cy="597834"/>
            <a:chOff x="1803734" y="4253867"/>
            <a:chExt cx="1047750" cy="677545"/>
          </a:xfrm>
        </p:grpSpPr>
        <p:sp>
          <p:nvSpPr>
            <p:cNvPr id="91" name="object 91"/>
            <p:cNvSpPr/>
            <p:nvPr/>
          </p:nvSpPr>
          <p:spPr>
            <a:xfrm>
              <a:off x="1804249" y="4662035"/>
              <a:ext cx="1046480" cy="269240"/>
            </a:xfrm>
            <a:custGeom>
              <a:avLst/>
              <a:gdLst/>
              <a:ahLst/>
              <a:cxnLst/>
              <a:rect l="l" t="t" r="r" b="b"/>
              <a:pathLst>
                <a:path w="1046480" h="269239">
                  <a:moveTo>
                    <a:pt x="1046353" y="0"/>
                  </a:moveTo>
                  <a:lnTo>
                    <a:pt x="0" y="0"/>
                  </a:lnTo>
                  <a:lnTo>
                    <a:pt x="0" y="154787"/>
                  </a:lnTo>
                  <a:lnTo>
                    <a:pt x="8981" y="199280"/>
                  </a:lnTo>
                  <a:lnTo>
                    <a:pt x="33475" y="235611"/>
                  </a:lnTo>
                  <a:lnTo>
                    <a:pt x="69806" y="260106"/>
                  </a:lnTo>
                  <a:lnTo>
                    <a:pt x="114300" y="269087"/>
                  </a:lnTo>
                  <a:lnTo>
                    <a:pt x="932065" y="269087"/>
                  </a:lnTo>
                  <a:lnTo>
                    <a:pt x="976558" y="260106"/>
                  </a:lnTo>
                  <a:lnTo>
                    <a:pt x="1012890" y="235611"/>
                  </a:lnTo>
                  <a:lnTo>
                    <a:pt x="1037384" y="199280"/>
                  </a:lnTo>
                  <a:lnTo>
                    <a:pt x="1046365" y="154787"/>
                  </a:lnTo>
                  <a:lnTo>
                    <a:pt x="1046353" y="0"/>
                  </a:lnTo>
                  <a:close/>
                </a:path>
              </a:pathLst>
            </a:custGeom>
            <a:solidFill>
              <a:srgbClr val="FFFFFF"/>
            </a:solidFill>
          </p:spPr>
          <p:txBody>
            <a:bodyPr wrap="square" lIns="0" tIns="0" rIns="0" bIns="0" rtlCol="0"/>
            <a:lstStyle/>
            <a:p>
              <a:endParaRPr sz="1588"/>
            </a:p>
          </p:txBody>
        </p:sp>
        <p:sp>
          <p:nvSpPr>
            <p:cNvPr id="92" name="object 92"/>
            <p:cNvSpPr/>
            <p:nvPr/>
          </p:nvSpPr>
          <p:spPr>
            <a:xfrm>
              <a:off x="1803734" y="4253867"/>
              <a:ext cx="1047750" cy="408305"/>
            </a:xfrm>
            <a:custGeom>
              <a:avLst/>
              <a:gdLst/>
              <a:ahLst/>
              <a:cxnLst/>
              <a:rect l="l" t="t" r="r" b="b"/>
              <a:pathLst>
                <a:path w="1047750" h="408304">
                  <a:moveTo>
                    <a:pt x="958227" y="0"/>
                  </a:moveTo>
                  <a:lnTo>
                    <a:pt x="89179" y="0"/>
                  </a:lnTo>
                  <a:lnTo>
                    <a:pt x="54467" y="7008"/>
                  </a:lnTo>
                  <a:lnTo>
                    <a:pt x="26120" y="26120"/>
                  </a:lnTo>
                  <a:lnTo>
                    <a:pt x="7008" y="54467"/>
                  </a:lnTo>
                  <a:lnTo>
                    <a:pt x="0" y="89179"/>
                  </a:lnTo>
                  <a:lnTo>
                    <a:pt x="0" y="408165"/>
                  </a:lnTo>
                  <a:lnTo>
                    <a:pt x="1047407" y="408165"/>
                  </a:lnTo>
                  <a:lnTo>
                    <a:pt x="1047407" y="89179"/>
                  </a:lnTo>
                  <a:lnTo>
                    <a:pt x="1040398" y="54467"/>
                  </a:lnTo>
                  <a:lnTo>
                    <a:pt x="1021286" y="26120"/>
                  </a:lnTo>
                  <a:lnTo>
                    <a:pt x="992939" y="7008"/>
                  </a:lnTo>
                  <a:lnTo>
                    <a:pt x="958227" y="0"/>
                  </a:lnTo>
                  <a:close/>
                </a:path>
              </a:pathLst>
            </a:custGeom>
            <a:solidFill>
              <a:srgbClr val="9EA451"/>
            </a:solidFill>
          </p:spPr>
          <p:txBody>
            <a:bodyPr wrap="square" lIns="0" tIns="0" rIns="0" bIns="0" rtlCol="0"/>
            <a:lstStyle/>
            <a:p>
              <a:endParaRPr sz="1588"/>
            </a:p>
          </p:txBody>
        </p:sp>
      </p:grpSp>
      <p:sp>
        <p:nvSpPr>
          <p:cNvPr id="93" name="object 93"/>
          <p:cNvSpPr txBox="1"/>
          <p:nvPr/>
        </p:nvSpPr>
        <p:spPr>
          <a:xfrm>
            <a:off x="1903409" y="3803787"/>
            <a:ext cx="569259" cy="506884"/>
          </a:xfrm>
          <a:prstGeom prst="rect">
            <a:avLst/>
          </a:prstGeom>
        </p:spPr>
        <p:txBody>
          <a:bodyPr vert="horz" wrap="square" lIns="0" tIns="24652" rIns="0" bIns="0" rtlCol="0">
            <a:spAutoFit/>
          </a:bodyPr>
          <a:lstStyle/>
          <a:p>
            <a:pPr marL="70041" marR="6164" indent="-56593">
              <a:lnSpc>
                <a:spcPts val="971"/>
              </a:lnSpc>
              <a:spcBef>
                <a:spcPts val="193"/>
              </a:spcBef>
            </a:pPr>
            <a:r>
              <a:rPr sz="882" spc="-53" dirty="0">
                <a:solidFill>
                  <a:srgbClr val="221F1F"/>
                </a:solidFill>
                <a:latin typeface="Calibri"/>
                <a:cs typeface="Calibri"/>
              </a:rPr>
              <a:t>Phlebotomist</a:t>
            </a:r>
            <a:r>
              <a:rPr sz="882" spc="441" dirty="0">
                <a:solidFill>
                  <a:srgbClr val="221F1F"/>
                </a:solidFill>
                <a:latin typeface="Calibri"/>
                <a:cs typeface="Calibri"/>
              </a:rPr>
              <a:t> </a:t>
            </a:r>
            <a:r>
              <a:rPr sz="882" spc="-22" dirty="0">
                <a:solidFill>
                  <a:srgbClr val="221F1F"/>
                </a:solidFill>
                <a:latin typeface="Calibri"/>
                <a:cs typeface="Calibri"/>
              </a:rPr>
              <a:t>(31-</a:t>
            </a:r>
            <a:r>
              <a:rPr sz="882" spc="-9" dirty="0">
                <a:solidFill>
                  <a:srgbClr val="221F1F"/>
                </a:solidFill>
                <a:latin typeface="Calibri"/>
                <a:cs typeface="Calibri"/>
              </a:rPr>
              <a:t>9097)</a:t>
            </a:r>
            <a:endParaRPr sz="882">
              <a:latin typeface="Calibri"/>
              <a:cs typeface="Calibri"/>
            </a:endParaRPr>
          </a:p>
          <a:p>
            <a:pPr marL="11206">
              <a:spcBef>
                <a:spcPts val="688"/>
              </a:spcBef>
            </a:pPr>
            <a:r>
              <a:rPr sz="882" spc="-9" dirty="0">
                <a:solidFill>
                  <a:srgbClr val="221F1F"/>
                </a:solidFill>
                <a:latin typeface="Calibri"/>
                <a:cs typeface="Calibri"/>
              </a:rPr>
              <a:t>$30K</a:t>
            </a:r>
            <a:r>
              <a:rPr sz="882" spc="-53" dirty="0">
                <a:solidFill>
                  <a:srgbClr val="221F1F"/>
                </a:solidFill>
                <a:latin typeface="Calibri"/>
                <a:cs typeface="Calibri"/>
              </a:rPr>
              <a:t> </a:t>
            </a:r>
            <a:r>
              <a:rPr sz="882" spc="-13" dirty="0">
                <a:solidFill>
                  <a:srgbClr val="221F1F"/>
                </a:solidFill>
                <a:latin typeface="Calibri"/>
                <a:cs typeface="Calibri"/>
              </a:rPr>
              <a:t>–</a:t>
            </a:r>
            <a:r>
              <a:rPr sz="882" spc="-53" dirty="0">
                <a:solidFill>
                  <a:srgbClr val="221F1F"/>
                </a:solidFill>
                <a:latin typeface="Calibri"/>
                <a:cs typeface="Calibri"/>
              </a:rPr>
              <a:t> </a:t>
            </a:r>
            <a:r>
              <a:rPr sz="882" spc="-18" dirty="0">
                <a:solidFill>
                  <a:srgbClr val="221F1F"/>
                </a:solidFill>
                <a:latin typeface="Calibri"/>
                <a:cs typeface="Calibri"/>
              </a:rPr>
              <a:t>$45K</a:t>
            </a:r>
            <a:endParaRPr sz="882">
              <a:latin typeface="Calibri"/>
              <a:cs typeface="Calibri"/>
            </a:endParaRPr>
          </a:p>
        </p:txBody>
      </p:sp>
      <p:grpSp>
        <p:nvGrpSpPr>
          <p:cNvPr id="94" name="object 94"/>
          <p:cNvGrpSpPr/>
          <p:nvPr/>
        </p:nvGrpSpPr>
        <p:grpSpPr>
          <a:xfrm>
            <a:off x="1727049" y="4477470"/>
            <a:ext cx="922244" cy="829235"/>
            <a:chOff x="1804922" y="5074466"/>
            <a:chExt cx="1045210" cy="939800"/>
          </a:xfrm>
        </p:grpSpPr>
        <p:sp>
          <p:nvSpPr>
            <p:cNvPr id="95" name="object 95"/>
            <p:cNvSpPr/>
            <p:nvPr/>
          </p:nvSpPr>
          <p:spPr>
            <a:xfrm>
              <a:off x="1805976" y="5745060"/>
              <a:ext cx="1044575" cy="269240"/>
            </a:xfrm>
            <a:custGeom>
              <a:avLst/>
              <a:gdLst/>
              <a:ahLst/>
              <a:cxnLst/>
              <a:rect l="l" t="t" r="r" b="b"/>
              <a:pathLst>
                <a:path w="1044575" h="269239">
                  <a:moveTo>
                    <a:pt x="1043960" y="0"/>
                  </a:moveTo>
                  <a:lnTo>
                    <a:pt x="0" y="0"/>
                  </a:lnTo>
                  <a:lnTo>
                    <a:pt x="0" y="154787"/>
                  </a:lnTo>
                  <a:lnTo>
                    <a:pt x="8981" y="199275"/>
                  </a:lnTo>
                  <a:lnTo>
                    <a:pt x="33475" y="235607"/>
                  </a:lnTo>
                  <a:lnTo>
                    <a:pt x="69806" y="260104"/>
                  </a:lnTo>
                  <a:lnTo>
                    <a:pt x="114300" y="269087"/>
                  </a:lnTo>
                  <a:lnTo>
                    <a:pt x="929665" y="269087"/>
                  </a:lnTo>
                  <a:lnTo>
                    <a:pt x="974158" y="260104"/>
                  </a:lnTo>
                  <a:lnTo>
                    <a:pt x="1010489" y="235607"/>
                  </a:lnTo>
                  <a:lnTo>
                    <a:pt x="1034983" y="199275"/>
                  </a:lnTo>
                  <a:lnTo>
                    <a:pt x="1043965" y="154787"/>
                  </a:lnTo>
                  <a:lnTo>
                    <a:pt x="1043960" y="0"/>
                  </a:lnTo>
                  <a:close/>
                </a:path>
              </a:pathLst>
            </a:custGeom>
            <a:solidFill>
              <a:srgbClr val="FFFFFF"/>
            </a:solidFill>
          </p:spPr>
          <p:txBody>
            <a:bodyPr wrap="square" lIns="0" tIns="0" rIns="0" bIns="0" rtlCol="0"/>
            <a:lstStyle/>
            <a:p>
              <a:endParaRPr sz="1588"/>
            </a:p>
          </p:txBody>
        </p:sp>
        <p:sp>
          <p:nvSpPr>
            <p:cNvPr id="96" name="object 96"/>
            <p:cNvSpPr/>
            <p:nvPr/>
          </p:nvSpPr>
          <p:spPr>
            <a:xfrm>
              <a:off x="1804922" y="5074466"/>
              <a:ext cx="1045210" cy="671195"/>
            </a:xfrm>
            <a:custGeom>
              <a:avLst/>
              <a:gdLst/>
              <a:ahLst/>
              <a:cxnLst/>
              <a:rect l="l" t="t" r="r" b="b"/>
              <a:pathLst>
                <a:path w="1045210" h="671195">
                  <a:moveTo>
                    <a:pt x="930706" y="0"/>
                  </a:moveTo>
                  <a:lnTo>
                    <a:pt x="114300" y="0"/>
                  </a:lnTo>
                  <a:lnTo>
                    <a:pt x="69806" y="8981"/>
                  </a:lnTo>
                  <a:lnTo>
                    <a:pt x="33475" y="33475"/>
                  </a:lnTo>
                  <a:lnTo>
                    <a:pt x="8981" y="69806"/>
                  </a:lnTo>
                  <a:lnTo>
                    <a:pt x="0" y="114300"/>
                  </a:lnTo>
                  <a:lnTo>
                    <a:pt x="0" y="670585"/>
                  </a:lnTo>
                  <a:lnTo>
                    <a:pt x="1045006" y="670585"/>
                  </a:lnTo>
                  <a:lnTo>
                    <a:pt x="1045006" y="114300"/>
                  </a:lnTo>
                  <a:lnTo>
                    <a:pt x="1036025" y="69806"/>
                  </a:lnTo>
                  <a:lnTo>
                    <a:pt x="1011531" y="33475"/>
                  </a:lnTo>
                  <a:lnTo>
                    <a:pt x="975199" y="8981"/>
                  </a:lnTo>
                  <a:lnTo>
                    <a:pt x="930706" y="0"/>
                  </a:lnTo>
                  <a:close/>
                </a:path>
              </a:pathLst>
            </a:custGeom>
            <a:solidFill>
              <a:srgbClr val="9EA451"/>
            </a:solidFill>
          </p:spPr>
          <p:txBody>
            <a:bodyPr wrap="square" lIns="0" tIns="0" rIns="0" bIns="0" rtlCol="0"/>
            <a:lstStyle/>
            <a:p>
              <a:endParaRPr sz="1588"/>
            </a:p>
          </p:txBody>
        </p:sp>
      </p:grpSp>
      <p:sp>
        <p:nvSpPr>
          <p:cNvPr id="97" name="object 97"/>
          <p:cNvSpPr txBox="1"/>
          <p:nvPr/>
        </p:nvSpPr>
        <p:spPr>
          <a:xfrm>
            <a:off x="1807389" y="4574038"/>
            <a:ext cx="755837" cy="409613"/>
          </a:xfrm>
          <a:prstGeom prst="rect">
            <a:avLst/>
          </a:prstGeom>
        </p:spPr>
        <p:txBody>
          <a:bodyPr vert="horz" wrap="square" lIns="0" tIns="24652" rIns="0" bIns="0" rtlCol="0">
            <a:spAutoFit/>
          </a:bodyPr>
          <a:lstStyle/>
          <a:p>
            <a:pPr marL="11206" marR="4483" indent="-560" algn="ctr">
              <a:lnSpc>
                <a:spcPts val="971"/>
              </a:lnSpc>
              <a:spcBef>
                <a:spcPts val="193"/>
              </a:spcBef>
            </a:pPr>
            <a:r>
              <a:rPr sz="882" spc="-44" dirty="0">
                <a:solidFill>
                  <a:srgbClr val="221F1F"/>
                </a:solidFill>
                <a:latin typeface="Calibri"/>
                <a:cs typeface="Calibri"/>
              </a:rPr>
              <a:t>Central</a:t>
            </a:r>
            <a:r>
              <a:rPr sz="882" spc="-4" dirty="0">
                <a:solidFill>
                  <a:srgbClr val="221F1F"/>
                </a:solidFill>
                <a:latin typeface="Calibri"/>
                <a:cs typeface="Calibri"/>
              </a:rPr>
              <a:t> </a:t>
            </a:r>
            <a:r>
              <a:rPr sz="882" spc="-9" dirty="0">
                <a:solidFill>
                  <a:srgbClr val="221F1F"/>
                </a:solidFill>
                <a:latin typeface="Calibri"/>
                <a:cs typeface="Calibri"/>
              </a:rPr>
              <a:t>Supply/ </a:t>
            </a:r>
            <a:r>
              <a:rPr sz="882" spc="-35" dirty="0">
                <a:solidFill>
                  <a:srgbClr val="221F1F"/>
                </a:solidFill>
                <a:latin typeface="Calibri"/>
                <a:cs typeface="Calibri"/>
              </a:rPr>
              <a:t>Sterile</a:t>
            </a:r>
            <a:r>
              <a:rPr sz="882" spc="-13" dirty="0">
                <a:solidFill>
                  <a:srgbClr val="221F1F"/>
                </a:solidFill>
                <a:latin typeface="Calibri"/>
                <a:cs typeface="Calibri"/>
              </a:rPr>
              <a:t> </a:t>
            </a:r>
            <a:r>
              <a:rPr sz="882" spc="-35" dirty="0">
                <a:solidFill>
                  <a:srgbClr val="221F1F"/>
                </a:solidFill>
                <a:latin typeface="Calibri"/>
                <a:cs typeface="Calibri"/>
              </a:rPr>
              <a:t>Processing</a:t>
            </a:r>
            <a:r>
              <a:rPr sz="882" spc="441" dirty="0">
                <a:solidFill>
                  <a:srgbClr val="221F1F"/>
                </a:solidFill>
                <a:latin typeface="Calibri"/>
                <a:cs typeface="Calibri"/>
              </a:rPr>
              <a:t> </a:t>
            </a:r>
            <a:r>
              <a:rPr sz="882" spc="-22" dirty="0">
                <a:solidFill>
                  <a:srgbClr val="221F1F"/>
                </a:solidFill>
                <a:latin typeface="Calibri"/>
                <a:cs typeface="Calibri"/>
              </a:rPr>
              <a:t>(31-</a:t>
            </a:r>
            <a:r>
              <a:rPr sz="882" spc="-9" dirty="0">
                <a:solidFill>
                  <a:srgbClr val="221F1F"/>
                </a:solidFill>
                <a:latin typeface="Calibri"/>
                <a:cs typeface="Calibri"/>
              </a:rPr>
              <a:t>9093)</a:t>
            </a:r>
            <a:endParaRPr sz="882">
              <a:latin typeface="Calibri"/>
              <a:cs typeface="Calibri"/>
            </a:endParaRPr>
          </a:p>
        </p:txBody>
      </p:sp>
      <p:sp>
        <p:nvSpPr>
          <p:cNvPr id="98" name="object 98"/>
          <p:cNvSpPr txBox="1"/>
          <p:nvPr/>
        </p:nvSpPr>
        <p:spPr>
          <a:xfrm>
            <a:off x="1900398" y="5089508"/>
            <a:ext cx="569259" cy="147058"/>
          </a:xfrm>
          <a:prstGeom prst="rect">
            <a:avLst/>
          </a:prstGeom>
        </p:spPr>
        <p:txBody>
          <a:bodyPr vert="horz" wrap="square" lIns="0" tIns="11206" rIns="0" bIns="0" rtlCol="0">
            <a:spAutoFit/>
          </a:bodyPr>
          <a:lstStyle/>
          <a:p>
            <a:pPr marL="11206">
              <a:spcBef>
                <a:spcPts val="88"/>
              </a:spcBef>
            </a:pPr>
            <a:r>
              <a:rPr sz="882" spc="-9" dirty="0">
                <a:solidFill>
                  <a:srgbClr val="221F1F"/>
                </a:solidFill>
                <a:latin typeface="Calibri"/>
                <a:cs typeface="Calibri"/>
              </a:rPr>
              <a:t>$35K</a:t>
            </a:r>
            <a:r>
              <a:rPr sz="882" spc="-53" dirty="0">
                <a:solidFill>
                  <a:srgbClr val="221F1F"/>
                </a:solidFill>
                <a:latin typeface="Calibri"/>
                <a:cs typeface="Calibri"/>
              </a:rPr>
              <a:t> </a:t>
            </a:r>
            <a:r>
              <a:rPr sz="882" spc="-13" dirty="0">
                <a:solidFill>
                  <a:srgbClr val="221F1F"/>
                </a:solidFill>
                <a:latin typeface="Calibri"/>
                <a:cs typeface="Calibri"/>
              </a:rPr>
              <a:t>–</a:t>
            </a:r>
            <a:r>
              <a:rPr sz="882" spc="-53" dirty="0">
                <a:solidFill>
                  <a:srgbClr val="221F1F"/>
                </a:solidFill>
                <a:latin typeface="Calibri"/>
                <a:cs typeface="Calibri"/>
              </a:rPr>
              <a:t> </a:t>
            </a:r>
            <a:r>
              <a:rPr sz="882" spc="-18" dirty="0">
                <a:solidFill>
                  <a:srgbClr val="221F1F"/>
                </a:solidFill>
                <a:latin typeface="Calibri"/>
                <a:cs typeface="Calibri"/>
              </a:rPr>
              <a:t>$48K</a:t>
            </a:r>
            <a:endParaRPr sz="882">
              <a:latin typeface="Calibri"/>
              <a:cs typeface="Calibri"/>
            </a:endParaRPr>
          </a:p>
        </p:txBody>
      </p:sp>
      <p:grpSp>
        <p:nvGrpSpPr>
          <p:cNvPr id="99" name="object 99"/>
          <p:cNvGrpSpPr/>
          <p:nvPr/>
        </p:nvGrpSpPr>
        <p:grpSpPr>
          <a:xfrm>
            <a:off x="1729635" y="5465233"/>
            <a:ext cx="924485" cy="597834"/>
            <a:chOff x="1807853" y="6193930"/>
            <a:chExt cx="1047750" cy="677545"/>
          </a:xfrm>
        </p:grpSpPr>
        <p:sp>
          <p:nvSpPr>
            <p:cNvPr id="100" name="object 100"/>
            <p:cNvSpPr/>
            <p:nvPr/>
          </p:nvSpPr>
          <p:spPr>
            <a:xfrm>
              <a:off x="1808369" y="6602098"/>
              <a:ext cx="1046480" cy="269240"/>
            </a:xfrm>
            <a:custGeom>
              <a:avLst/>
              <a:gdLst/>
              <a:ahLst/>
              <a:cxnLst/>
              <a:rect l="l" t="t" r="r" b="b"/>
              <a:pathLst>
                <a:path w="1046480" h="269240">
                  <a:moveTo>
                    <a:pt x="1046352" y="0"/>
                  </a:moveTo>
                  <a:lnTo>
                    <a:pt x="0" y="0"/>
                  </a:lnTo>
                  <a:lnTo>
                    <a:pt x="0" y="154787"/>
                  </a:lnTo>
                  <a:lnTo>
                    <a:pt x="8981" y="199280"/>
                  </a:lnTo>
                  <a:lnTo>
                    <a:pt x="33475" y="235611"/>
                  </a:lnTo>
                  <a:lnTo>
                    <a:pt x="69806" y="260106"/>
                  </a:lnTo>
                  <a:lnTo>
                    <a:pt x="114299" y="269087"/>
                  </a:lnTo>
                  <a:lnTo>
                    <a:pt x="932065" y="269087"/>
                  </a:lnTo>
                  <a:lnTo>
                    <a:pt x="976558" y="260106"/>
                  </a:lnTo>
                  <a:lnTo>
                    <a:pt x="1012890" y="235611"/>
                  </a:lnTo>
                  <a:lnTo>
                    <a:pt x="1037384" y="199280"/>
                  </a:lnTo>
                  <a:lnTo>
                    <a:pt x="1046365" y="154787"/>
                  </a:lnTo>
                  <a:lnTo>
                    <a:pt x="1046352" y="0"/>
                  </a:lnTo>
                  <a:close/>
                </a:path>
              </a:pathLst>
            </a:custGeom>
            <a:solidFill>
              <a:srgbClr val="FFFFFF"/>
            </a:solidFill>
          </p:spPr>
          <p:txBody>
            <a:bodyPr wrap="square" lIns="0" tIns="0" rIns="0" bIns="0" rtlCol="0"/>
            <a:lstStyle/>
            <a:p>
              <a:endParaRPr sz="1588"/>
            </a:p>
          </p:txBody>
        </p:sp>
        <p:sp>
          <p:nvSpPr>
            <p:cNvPr id="101" name="object 101"/>
            <p:cNvSpPr/>
            <p:nvPr/>
          </p:nvSpPr>
          <p:spPr>
            <a:xfrm>
              <a:off x="1807853" y="6193930"/>
              <a:ext cx="1047750" cy="408305"/>
            </a:xfrm>
            <a:custGeom>
              <a:avLst/>
              <a:gdLst/>
              <a:ahLst/>
              <a:cxnLst/>
              <a:rect l="l" t="t" r="r" b="b"/>
              <a:pathLst>
                <a:path w="1047750" h="408304">
                  <a:moveTo>
                    <a:pt x="958227" y="0"/>
                  </a:moveTo>
                  <a:lnTo>
                    <a:pt x="89179" y="0"/>
                  </a:lnTo>
                  <a:lnTo>
                    <a:pt x="54467" y="7008"/>
                  </a:lnTo>
                  <a:lnTo>
                    <a:pt x="26120" y="26120"/>
                  </a:lnTo>
                  <a:lnTo>
                    <a:pt x="7008" y="54467"/>
                  </a:lnTo>
                  <a:lnTo>
                    <a:pt x="0" y="89179"/>
                  </a:lnTo>
                  <a:lnTo>
                    <a:pt x="0" y="408165"/>
                  </a:lnTo>
                  <a:lnTo>
                    <a:pt x="1047407" y="408165"/>
                  </a:lnTo>
                  <a:lnTo>
                    <a:pt x="1047407" y="89179"/>
                  </a:lnTo>
                  <a:lnTo>
                    <a:pt x="1040398" y="54467"/>
                  </a:lnTo>
                  <a:lnTo>
                    <a:pt x="1021286" y="26120"/>
                  </a:lnTo>
                  <a:lnTo>
                    <a:pt x="992939" y="7008"/>
                  </a:lnTo>
                  <a:lnTo>
                    <a:pt x="958227" y="0"/>
                  </a:lnTo>
                  <a:close/>
                </a:path>
              </a:pathLst>
            </a:custGeom>
            <a:solidFill>
              <a:srgbClr val="9EA451"/>
            </a:solidFill>
          </p:spPr>
          <p:txBody>
            <a:bodyPr wrap="square" lIns="0" tIns="0" rIns="0" bIns="0" rtlCol="0"/>
            <a:lstStyle/>
            <a:p>
              <a:endParaRPr sz="1588"/>
            </a:p>
          </p:txBody>
        </p:sp>
      </p:grpSp>
      <p:sp>
        <p:nvSpPr>
          <p:cNvPr id="102" name="object 102"/>
          <p:cNvSpPr txBox="1"/>
          <p:nvPr/>
        </p:nvSpPr>
        <p:spPr>
          <a:xfrm>
            <a:off x="1836347" y="5510205"/>
            <a:ext cx="703169" cy="481237"/>
          </a:xfrm>
          <a:prstGeom prst="rect">
            <a:avLst/>
          </a:prstGeom>
        </p:spPr>
        <p:txBody>
          <a:bodyPr vert="horz" wrap="square" lIns="0" tIns="24653" rIns="0" bIns="0" rtlCol="0">
            <a:spAutoFit/>
          </a:bodyPr>
          <a:lstStyle/>
          <a:p>
            <a:pPr marL="137279" marR="4483" indent="-126633">
              <a:lnSpc>
                <a:spcPts val="971"/>
              </a:lnSpc>
              <a:spcBef>
                <a:spcPts val="194"/>
              </a:spcBef>
            </a:pPr>
            <a:r>
              <a:rPr sz="882" spc="-88" dirty="0">
                <a:solidFill>
                  <a:srgbClr val="221F1F"/>
                </a:solidFill>
                <a:latin typeface="Calibri"/>
                <a:cs typeface="Calibri"/>
              </a:rPr>
              <a:t>EMT</a:t>
            </a:r>
            <a:r>
              <a:rPr sz="882" spc="-35" dirty="0">
                <a:solidFill>
                  <a:srgbClr val="221F1F"/>
                </a:solidFill>
                <a:latin typeface="Calibri"/>
                <a:cs typeface="Calibri"/>
              </a:rPr>
              <a:t> </a:t>
            </a:r>
            <a:r>
              <a:rPr sz="882" spc="-40" dirty="0">
                <a:solidFill>
                  <a:srgbClr val="221F1F"/>
                </a:solidFill>
                <a:latin typeface="Calibri"/>
                <a:cs typeface="Calibri"/>
              </a:rPr>
              <a:t>(Certificate)</a:t>
            </a:r>
            <a:r>
              <a:rPr sz="882" spc="441" dirty="0">
                <a:solidFill>
                  <a:srgbClr val="221F1F"/>
                </a:solidFill>
                <a:latin typeface="Calibri"/>
                <a:cs typeface="Calibri"/>
              </a:rPr>
              <a:t> </a:t>
            </a:r>
            <a:r>
              <a:rPr sz="882" spc="-22" dirty="0">
                <a:solidFill>
                  <a:srgbClr val="221F1F"/>
                </a:solidFill>
                <a:latin typeface="Calibri"/>
                <a:cs typeface="Calibri"/>
              </a:rPr>
              <a:t>(29-</a:t>
            </a:r>
            <a:r>
              <a:rPr sz="882" spc="-9" dirty="0">
                <a:solidFill>
                  <a:srgbClr val="221F1F"/>
                </a:solidFill>
                <a:latin typeface="Calibri"/>
                <a:cs typeface="Calibri"/>
              </a:rPr>
              <a:t>2042)</a:t>
            </a:r>
            <a:endParaRPr sz="882">
              <a:latin typeface="Calibri"/>
              <a:cs typeface="Calibri"/>
            </a:endParaRPr>
          </a:p>
          <a:p>
            <a:pPr marL="77885">
              <a:spcBef>
                <a:spcPts val="512"/>
              </a:spcBef>
            </a:pPr>
            <a:r>
              <a:rPr sz="882" spc="-9" dirty="0">
                <a:solidFill>
                  <a:srgbClr val="221F1F"/>
                </a:solidFill>
                <a:latin typeface="Calibri"/>
                <a:cs typeface="Calibri"/>
              </a:rPr>
              <a:t>$29K</a:t>
            </a:r>
            <a:r>
              <a:rPr sz="882" spc="-53" dirty="0">
                <a:solidFill>
                  <a:srgbClr val="221F1F"/>
                </a:solidFill>
                <a:latin typeface="Calibri"/>
                <a:cs typeface="Calibri"/>
              </a:rPr>
              <a:t> </a:t>
            </a:r>
            <a:r>
              <a:rPr sz="882" spc="-13" dirty="0">
                <a:solidFill>
                  <a:srgbClr val="221F1F"/>
                </a:solidFill>
                <a:latin typeface="Calibri"/>
                <a:cs typeface="Calibri"/>
              </a:rPr>
              <a:t>–</a:t>
            </a:r>
            <a:r>
              <a:rPr sz="882" spc="-53" dirty="0">
                <a:solidFill>
                  <a:srgbClr val="221F1F"/>
                </a:solidFill>
                <a:latin typeface="Calibri"/>
                <a:cs typeface="Calibri"/>
              </a:rPr>
              <a:t> </a:t>
            </a:r>
            <a:r>
              <a:rPr sz="882" spc="-18" dirty="0">
                <a:solidFill>
                  <a:srgbClr val="221F1F"/>
                </a:solidFill>
                <a:latin typeface="Calibri"/>
                <a:cs typeface="Calibri"/>
              </a:rPr>
              <a:t>$38K</a:t>
            </a:r>
            <a:endParaRPr sz="882">
              <a:latin typeface="Calibri"/>
              <a:cs typeface="Calibri"/>
            </a:endParaRPr>
          </a:p>
        </p:txBody>
      </p:sp>
      <p:grpSp>
        <p:nvGrpSpPr>
          <p:cNvPr id="103" name="object 103"/>
          <p:cNvGrpSpPr/>
          <p:nvPr/>
        </p:nvGrpSpPr>
        <p:grpSpPr>
          <a:xfrm>
            <a:off x="4153896" y="1123438"/>
            <a:ext cx="922244" cy="829235"/>
            <a:chOff x="4555349" y="1273229"/>
            <a:chExt cx="1045210" cy="939800"/>
          </a:xfrm>
        </p:grpSpPr>
        <p:sp>
          <p:nvSpPr>
            <p:cNvPr id="104" name="object 104"/>
            <p:cNvSpPr/>
            <p:nvPr/>
          </p:nvSpPr>
          <p:spPr>
            <a:xfrm>
              <a:off x="4556403" y="1943823"/>
              <a:ext cx="1044575" cy="269240"/>
            </a:xfrm>
            <a:custGeom>
              <a:avLst/>
              <a:gdLst/>
              <a:ahLst/>
              <a:cxnLst/>
              <a:rect l="l" t="t" r="r" b="b"/>
              <a:pathLst>
                <a:path w="1044575" h="269239">
                  <a:moveTo>
                    <a:pt x="1043960" y="0"/>
                  </a:moveTo>
                  <a:lnTo>
                    <a:pt x="0" y="0"/>
                  </a:lnTo>
                  <a:lnTo>
                    <a:pt x="0" y="154787"/>
                  </a:lnTo>
                  <a:lnTo>
                    <a:pt x="8981" y="199275"/>
                  </a:lnTo>
                  <a:lnTo>
                    <a:pt x="33475" y="235607"/>
                  </a:lnTo>
                  <a:lnTo>
                    <a:pt x="69806" y="260104"/>
                  </a:lnTo>
                  <a:lnTo>
                    <a:pt x="114300" y="269087"/>
                  </a:lnTo>
                  <a:lnTo>
                    <a:pt x="929665" y="269087"/>
                  </a:lnTo>
                  <a:lnTo>
                    <a:pt x="974158" y="260104"/>
                  </a:lnTo>
                  <a:lnTo>
                    <a:pt x="1010489" y="235607"/>
                  </a:lnTo>
                  <a:lnTo>
                    <a:pt x="1034983" y="199275"/>
                  </a:lnTo>
                  <a:lnTo>
                    <a:pt x="1043965" y="154787"/>
                  </a:lnTo>
                  <a:lnTo>
                    <a:pt x="1043960" y="0"/>
                  </a:lnTo>
                  <a:close/>
                </a:path>
              </a:pathLst>
            </a:custGeom>
            <a:solidFill>
              <a:srgbClr val="FFFFFF"/>
            </a:solidFill>
          </p:spPr>
          <p:txBody>
            <a:bodyPr wrap="square" lIns="0" tIns="0" rIns="0" bIns="0" rtlCol="0"/>
            <a:lstStyle/>
            <a:p>
              <a:endParaRPr sz="1588"/>
            </a:p>
          </p:txBody>
        </p:sp>
        <p:sp>
          <p:nvSpPr>
            <p:cNvPr id="105" name="object 105"/>
            <p:cNvSpPr/>
            <p:nvPr/>
          </p:nvSpPr>
          <p:spPr>
            <a:xfrm>
              <a:off x="4555349" y="1273229"/>
              <a:ext cx="1045210" cy="671195"/>
            </a:xfrm>
            <a:custGeom>
              <a:avLst/>
              <a:gdLst/>
              <a:ahLst/>
              <a:cxnLst/>
              <a:rect l="l" t="t" r="r" b="b"/>
              <a:pathLst>
                <a:path w="1045210" h="671194">
                  <a:moveTo>
                    <a:pt x="930706" y="0"/>
                  </a:moveTo>
                  <a:lnTo>
                    <a:pt x="114299" y="0"/>
                  </a:lnTo>
                  <a:lnTo>
                    <a:pt x="69806" y="8981"/>
                  </a:lnTo>
                  <a:lnTo>
                    <a:pt x="33475" y="33475"/>
                  </a:lnTo>
                  <a:lnTo>
                    <a:pt x="8981" y="69806"/>
                  </a:lnTo>
                  <a:lnTo>
                    <a:pt x="0" y="114300"/>
                  </a:lnTo>
                  <a:lnTo>
                    <a:pt x="0" y="670585"/>
                  </a:lnTo>
                  <a:lnTo>
                    <a:pt x="1045006" y="670585"/>
                  </a:lnTo>
                  <a:lnTo>
                    <a:pt x="1045006" y="114300"/>
                  </a:lnTo>
                  <a:lnTo>
                    <a:pt x="1036025" y="69806"/>
                  </a:lnTo>
                  <a:lnTo>
                    <a:pt x="1011531" y="33475"/>
                  </a:lnTo>
                  <a:lnTo>
                    <a:pt x="975199" y="8981"/>
                  </a:lnTo>
                  <a:lnTo>
                    <a:pt x="930706" y="0"/>
                  </a:lnTo>
                  <a:close/>
                </a:path>
              </a:pathLst>
            </a:custGeom>
            <a:solidFill>
              <a:srgbClr val="CD9E2B"/>
            </a:solidFill>
          </p:spPr>
          <p:txBody>
            <a:bodyPr wrap="square" lIns="0" tIns="0" rIns="0" bIns="0" rtlCol="0"/>
            <a:lstStyle/>
            <a:p>
              <a:endParaRPr sz="1588"/>
            </a:p>
          </p:txBody>
        </p:sp>
      </p:grpSp>
      <p:sp>
        <p:nvSpPr>
          <p:cNvPr id="106" name="object 106"/>
          <p:cNvSpPr txBox="1"/>
          <p:nvPr/>
        </p:nvSpPr>
        <p:spPr>
          <a:xfrm>
            <a:off x="4263291" y="1232645"/>
            <a:ext cx="703169" cy="409613"/>
          </a:xfrm>
          <a:prstGeom prst="rect">
            <a:avLst/>
          </a:prstGeom>
        </p:spPr>
        <p:txBody>
          <a:bodyPr vert="horz" wrap="square" lIns="0" tIns="24652" rIns="0" bIns="0" rtlCol="0">
            <a:spAutoFit/>
          </a:bodyPr>
          <a:lstStyle/>
          <a:p>
            <a:pPr marL="137279" marR="4483" indent="-126073">
              <a:lnSpc>
                <a:spcPts val="971"/>
              </a:lnSpc>
              <a:spcBef>
                <a:spcPts val="193"/>
              </a:spcBef>
            </a:pPr>
            <a:r>
              <a:rPr sz="882" spc="-44" dirty="0">
                <a:solidFill>
                  <a:srgbClr val="221F1F"/>
                </a:solidFill>
                <a:latin typeface="Calibri"/>
                <a:cs typeface="Calibri"/>
              </a:rPr>
              <a:t>Medical</a:t>
            </a:r>
            <a:r>
              <a:rPr sz="882" spc="-18" dirty="0">
                <a:solidFill>
                  <a:srgbClr val="221F1F"/>
                </a:solidFill>
                <a:latin typeface="Calibri"/>
                <a:cs typeface="Calibri"/>
              </a:rPr>
              <a:t> </a:t>
            </a:r>
            <a:r>
              <a:rPr sz="882" spc="-44" dirty="0">
                <a:solidFill>
                  <a:srgbClr val="221F1F"/>
                </a:solidFill>
                <a:latin typeface="Calibri"/>
                <a:cs typeface="Calibri"/>
              </a:rPr>
              <a:t>Records</a:t>
            </a:r>
            <a:r>
              <a:rPr sz="882" spc="-9" dirty="0">
                <a:solidFill>
                  <a:srgbClr val="221F1F"/>
                </a:solidFill>
                <a:latin typeface="Calibri"/>
                <a:cs typeface="Calibri"/>
              </a:rPr>
              <a:t> Specialist </a:t>
            </a:r>
            <a:r>
              <a:rPr sz="882" spc="-22" dirty="0">
                <a:solidFill>
                  <a:srgbClr val="221F1F"/>
                </a:solidFill>
                <a:latin typeface="Calibri"/>
                <a:cs typeface="Calibri"/>
              </a:rPr>
              <a:t>(29-</a:t>
            </a:r>
            <a:r>
              <a:rPr sz="882" spc="-9" dirty="0">
                <a:solidFill>
                  <a:srgbClr val="221F1F"/>
                </a:solidFill>
                <a:latin typeface="Calibri"/>
                <a:cs typeface="Calibri"/>
              </a:rPr>
              <a:t>2072)</a:t>
            </a:r>
            <a:endParaRPr sz="882">
              <a:latin typeface="Calibri"/>
              <a:cs typeface="Calibri"/>
            </a:endParaRPr>
          </a:p>
        </p:txBody>
      </p:sp>
      <p:sp>
        <p:nvSpPr>
          <p:cNvPr id="107" name="object 107"/>
          <p:cNvSpPr txBox="1"/>
          <p:nvPr/>
        </p:nvSpPr>
        <p:spPr>
          <a:xfrm>
            <a:off x="4330189" y="1748115"/>
            <a:ext cx="569259" cy="147058"/>
          </a:xfrm>
          <a:prstGeom prst="rect">
            <a:avLst/>
          </a:prstGeom>
        </p:spPr>
        <p:txBody>
          <a:bodyPr vert="horz" wrap="square" lIns="0" tIns="11206" rIns="0" bIns="0" rtlCol="0">
            <a:spAutoFit/>
          </a:bodyPr>
          <a:lstStyle/>
          <a:p>
            <a:pPr marL="11206">
              <a:spcBef>
                <a:spcPts val="88"/>
              </a:spcBef>
            </a:pPr>
            <a:r>
              <a:rPr sz="882" spc="-9" dirty="0">
                <a:solidFill>
                  <a:srgbClr val="221F1F"/>
                </a:solidFill>
                <a:latin typeface="Calibri"/>
                <a:cs typeface="Calibri"/>
              </a:rPr>
              <a:t>$29K</a:t>
            </a:r>
            <a:r>
              <a:rPr sz="882" spc="-53" dirty="0">
                <a:solidFill>
                  <a:srgbClr val="221F1F"/>
                </a:solidFill>
                <a:latin typeface="Calibri"/>
                <a:cs typeface="Calibri"/>
              </a:rPr>
              <a:t> </a:t>
            </a:r>
            <a:r>
              <a:rPr sz="882" spc="-13" dirty="0">
                <a:solidFill>
                  <a:srgbClr val="221F1F"/>
                </a:solidFill>
                <a:latin typeface="Calibri"/>
                <a:cs typeface="Calibri"/>
              </a:rPr>
              <a:t>–</a:t>
            </a:r>
            <a:r>
              <a:rPr sz="882" spc="-53" dirty="0">
                <a:solidFill>
                  <a:srgbClr val="221F1F"/>
                </a:solidFill>
                <a:latin typeface="Calibri"/>
                <a:cs typeface="Calibri"/>
              </a:rPr>
              <a:t> </a:t>
            </a:r>
            <a:r>
              <a:rPr sz="882" spc="-18" dirty="0">
                <a:solidFill>
                  <a:srgbClr val="221F1F"/>
                </a:solidFill>
                <a:latin typeface="Calibri"/>
                <a:cs typeface="Calibri"/>
              </a:rPr>
              <a:t>$46K</a:t>
            </a:r>
            <a:endParaRPr sz="882">
              <a:latin typeface="Calibri"/>
              <a:cs typeface="Calibri"/>
            </a:endParaRPr>
          </a:p>
        </p:txBody>
      </p:sp>
      <p:grpSp>
        <p:nvGrpSpPr>
          <p:cNvPr id="108" name="object 108"/>
          <p:cNvGrpSpPr/>
          <p:nvPr/>
        </p:nvGrpSpPr>
        <p:grpSpPr>
          <a:xfrm>
            <a:off x="4152847" y="2106833"/>
            <a:ext cx="4461062" cy="2280397"/>
            <a:chOff x="4554160" y="2387744"/>
            <a:chExt cx="5055870" cy="2584450"/>
          </a:xfrm>
        </p:grpSpPr>
        <p:sp>
          <p:nvSpPr>
            <p:cNvPr id="109" name="object 109"/>
            <p:cNvSpPr/>
            <p:nvPr/>
          </p:nvSpPr>
          <p:spPr>
            <a:xfrm>
              <a:off x="8675008" y="4702860"/>
              <a:ext cx="935355" cy="269240"/>
            </a:xfrm>
            <a:custGeom>
              <a:avLst/>
              <a:gdLst/>
              <a:ahLst/>
              <a:cxnLst/>
              <a:rect l="l" t="t" r="r" b="b"/>
              <a:pathLst>
                <a:path w="935354" h="269239">
                  <a:moveTo>
                    <a:pt x="934994" y="0"/>
                  </a:moveTo>
                  <a:lnTo>
                    <a:pt x="0" y="0"/>
                  </a:lnTo>
                  <a:lnTo>
                    <a:pt x="0" y="154787"/>
                  </a:lnTo>
                  <a:lnTo>
                    <a:pt x="8981" y="199275"/>
                  </a:lnTo>
                  <a:lnTo>
                    <a:pt x="33475" y="235607"/>
                  </a:lnTo>
                  <a:lnTo>
                    <a:pt x="69806" y="260104"/>
                  </a:lnTo>
                  <a:lnTo>
                    <a:pt x="114299" y="269087"/>
                  </a:lnTo>
                  <a:lnTo>
                    <a:pt x="820699" y="269087"/>
                  </a:lnTo>
                  <a:lnTo>
                    <a:pt x="865192" y="260104"/>
                  </a:lnTo>
                  <a:lnTo>
                    <a:pt x="901523" y="235607"/>
                  </a:lnTo>
                  <a:lnTo>
                    <a:pt x="926017" y="199275"/>
                  </a:lnTo>
                  <a:lnTo>
                    <a:pt x="934999" y="154787"/>
                  </a:lnTo>
                  <a:lnTo>
                    <a:pt x="934994" y="0"/>
                  </a:lnTo>
                  <a:close/>
                </a:path>
              </a:pathLst>
            </a:custGeom>
            <a:solidFill>
              <a:srgbClr val="FFFFFF"/>
            </a:solidFill>
          </p:spPr>
          <p:txBody>
            <a:bodyPr wrap="square" lIns="0" tIns="0" rIns="0" bIns="0" rtlCol="0"/>
            <a:lstStyle/>
            <a:p>
              <a:endParaRPr sz="1588"/>
            </a:p>
          </p:txBody>
        </p:sp>
        <p:sp>
          <p:nvSpPr>
            <p:cNvPr id="110" name="object 110"/>
            <p:cNvSpPr/>
            <p:nvPr/>
          </p:nvSpPr>
          <p:spPr>
            <a:xfrm>
              <a:off x="8673953" y="4032266"/>
              <a:ext cx="936625" cy="671195"/>
            </a:xfrm>
            <a:custGeom>
              <a:avLst/>
              <a:gdLst/>
              <a:ahLst/>
              <a:cxnLst/>
              <a:rect l="l" t="t" r="r" b="b"/>
              <a:pathLst>
                <a:path w="936625" h="671195">
                  <a:moveTo>
                    <a:pt x="821740" y="0"/>
                  </a:moveTo>
                  <a:lnTo>
                    <a:pt x="114299" y="0"/>
                  </a:lnTo>
                  <a:lnTo>
                    <a:pt x="69812" y="8981"/>
                  </a:lnTo>
                  <a:lnTo>
                    <a:pt x="33480" y="33475"/>
                  </a:lnTo>
                  <a:lnTo>
                    <a:pt x="8983" y="69806"/>
                  </a:lnTo>
                  <a:lnTo>
                    <a:pt x="0" y="114300"/>
                  </a:lnTo>
                  <a:lnTo>
                    <a:pt x="0" y="670585"/>
                  </a:lnTo>
                  <a:lnTo>
                    <a:pt x="936040" y="670585"/>
                  </a:lnTo>
                  <a:lnTo>
                    <a:pt x="936040" y="114300"/>
                  </a:lnTo>
                  <a:lnTo>
                    <a:pt x="927059" y="69806"/>
                  </a:lnTo>
                  <a:lnTo>
                    <a:pt x="902565" y="33475"/>
                  </a:lnTo>
                  <a:lnTo>
                    <a:pt x="866233" y="8981"/>
                  </a:lnTo>
                  <a:lnTo>
                    <a:pt x="821740" y="0"/>
                  </a:lnTo>
                  <a:close/>
                </a:path>
              </a:pathLst>
            </a:custGeom>
            <a:solidFill>
              <a:srgbClr val="649AAA"/>
            </a:solidFill>
          </p:spPr>
          <p:txBody>
            <a:bodyPr wrap="square" lIns="0" tIns="0" rIns="0" bIns="0" rtlCol="0"/>
            <a:lstStyle/>
            <a:p>
              <a:endParaRPr sz="1588"/>
            </a:p>
          </p:txBody>
        </p:sp>
        <p:sp>
          <p:nvSpPr>
            <p:cNvPr id="111" name="object 111"/>
            <p:cNvSpPr/>
            <p:nvPr/>
          </p:nvSpPr>
          <p:spPr>
            <a:xfrm>
              <a:off x="8449282" y="3527485"/>
              <a:ext cx="0" cy="986790"/>
            </a:xfrm>
            <a:custGeom>
              <a:avLst/>
              <a:gdLst/>
              <a:ahLst/>
              <a:cxnLst/>
              <a:rect l="l" t="t" r="r" b="b"/>
              <a:pathLst>
                <a:path h="986789">
                  <a:moveTo>
                    <a:pt x="0" y="0"/>
                  </a:moveTo>
                  <a:lnTo>
                    <a:pt x="0" y="986332"/>
                  </a:lnTo>
                </a:path>
              </a:pathLst>
            </a:custGeom>
            <a:ln w="25400">
              <a:solidFill>
                <a:srgbClr val="221F20"/>
              </a:solidFill>
            </a:ln>
          </p:spPr>
          <p:txBody>
            <a:bodyPr wrap="square" lIns="0" tIns="0" rIns="0" bIns="0" rtlCol="0"/>
            <a:lstStyle/>
            <a:p>
              <a:endParaRPr sz="1588"/>
            </a:p>
          </p:txBody>
        </p:sp>
        <p:sp>
          <p:nvSpPr>
            <p:cNvPr id="112" name="object 112"/>
            <p:cNvSpPr/>
            <p:nvPr/>
          </p:nvSpPr>
          <p:spPr>
            <a:xfrm>
              <a:off x="4554676" y="2795912"/>
              <a:ext cx="1046480" cy="269240"/>
            </a:xfrm>
            <a:custGeom>
              <a:avLst/>
              <a:gdLst/>
              <a:ahLst/>
              <a:cxnLst/>
              <a:rect l="l" t="t" r="r" b="b"/>
              <a:pathLst>
                <a:path w="1046479" h="269239">
                  <a:moveTo>
                    <a:pt x="1046352" y="0"/>
                  </a:moveTo>
                  <a:lnTo>
                    <a:pt x="0" y="0"/>
                  </a:lnTo>
                  <a:lnTo>
                    <a:pt x="0" y="154787"/>
                  </a:lnTo>
                  <a:lnTo>
                    <a:pt x="8981" y="199280"/>
                  </a:lnTo>
                  <a:lnTo>
                    <a:pt x="33475" y="235611"/>
                  </a:lnTo>
                  <a:lnTo>
                    <a:pt x="69806" y="260106"/>
                  </a:lnTo>
                  <a:lnTo>
                    <a:pt x="114299" y="269087"/>
                  </a:lnTo>
                  <a:lnTo>
                    <a:pt x="932065" y="269087"/>
                  </a:lnTo>
                  <a:lnTo>
                    <a:pt x="976558" y="260106"/>
                  </a:lnTo>
                  <a:lnTo>
                    <a:pt x="1012890" y="235611"/>
                  </a:lnTo>
                  <a:lnTo>
                    <a:pt x="1037384" y="199280"/>
                  </a:lnTo>
                  <a:lnTo>
                    <a:pt x="1046365" y="154787"/>
                  </a:lnTo>
                  <a:lnTo>
                    <a:pt x="1046352" y="0"/>
                  </a:lnTo>
                  <a:close/>
                </a:path>
              </a:pathLst>
            </a:custGeom>
            <a:solidFill>
              <a:srgbClr val="FFFFFF"/>
            </a:solidFill>
          </p:spPr>
          <p:txBody>
            <a:bodyPr wrap="square" lIns="0" tIns="0" rIns="0" bIns="0" rtlCol="0"/>
            <a:lstStyle/>
            <a:p>
              <a:endParaRPr sz="1588"/>
            </a:p>
          </p:txBody>
        </p:sp>
        <p:sp>
          <p:nvSpPr>
            <p:cNvPr id="113" name="object 113"/>
            <p:cNvSpPr/>
            <p:nvPr/>
          </p:nvSpPr>
          <p:spPr>
            <a:xfrm>
              <a:off x="4554160" y="2387744"/>
              <a:ext cx="1047750" cy="408305"/>
            </a:xfrm>
            <a:custGeom>
              <a:avLst/>
              <a:gdLst/>
              <a:ahLst/>
              <a:cxnLst/>
              <a:rect l="l" t="t" r="r" b="b"/>
              <a:pathLst>
                <a:path w="1047750" h="408305">
                  <a:moveTo>
                    <a:pt x="958227" y="0"/>
                  </a:moveTo>
                  <a:lnTo>
                    <a:pt x="89179" y="0"/>
                  </a:lnTo>
                  <a:lnTo>
                    <a:pt x="54467" y="7008"/>
                  </a:lnTo>
                  <a:lnTo>
                    <a:pt x="26120" y="26120"/>
                  </a:lnTo>
                  <a:lnTo>
                    <a:pt x="7008" y="54467"/>
                  </a:lnTo>
                  <a:lnTo>
                    <a:pt x="0" y="89179"/>
                  </a:lnTo>
                  <a:lnTo>
                    <a:pt x="0" y="408165"/>
                  </a:lnTo>
                  <a:lnTo>
                    <a:pt x="1047407" y="408165"/>
                  </a:lnTo>
                  <a:lnTo>
                    <a:pt x="1047407" y="89179"/>
                  </a:lnTo>
                  <a:lnTo>
                    <a:pt x="1040398" y="54467"/>
                  </a:lnTo>
                  <a:lnTo>
                    <a:pt x="1021286" y="26120"/>
                  </a:lnTo>
                  <a:lnTo>
                    <a:pt x="992939" y="7008"/>
                  </a:lnTo>
                  <a:lnTo>
                    <a:pt x="958227" y="0"/>
                  </a:lnTo>
                  <a:close/>
                </a:path>
              </a:pathLst>
            </a:custGeom>
            <a:solidFill>
              <a:srgbClr val="CD9E2B"/>
            </a:solidFill>
          </p:spPr>
          <p:txBody>
            <a:bodyPr wrap="square" lIns="0" tIns="0" rIns="0" bIns="0" rtlCol="0"/>
            <a:lstStyle/>
            <a:p>
              <a:endParaRPr sz="1588"/>
            </a:p>
          </p:txBody>
        </p:sp>
      </p:grpSp>
      <p:sp>
        <p:nvSpPr>
          <p:cNvPr id="114" name="object 114"/>
          <p:cNvSpPr txBox="1"/>
          <p:nvPr/>
        </p:nvSpPr>
        <p:spPr>
          <a:xfrm>
            <a:off x="4176620" y="2136793"/>
            <a:ext cx="876300" cy="494060"/>
          </a:xfrm>
          <a:prstGeom prst="rect">
            <a:avLst/>
          </a:prstGeom>
        </p:spPr>
        <p:txBody>
          <a:bodyPr vert="horz" wrap="square" lIns="0" tIns="24652" rIns="0" bIns="0" rtlCol="0">
            <a:spAutoFit/>
          </a:bodyPr>
          <a:lstStyle/>
          <a:p>
            <a:pPr marL="10646" marR="4483" algn="ctr">
              <a:lnSpc>
                <a:spcPts val="971"/>
              </a:lnSpc>
              <a:spcBef>
                <a:spcPts val="193"/>
              </a:spcBef>
            </a:pPr>
            <a:r>
              <a:rPr sz="882" spc="-44" dirty="0">
                <a:solidFill>
                  <a:srgbClr val="221F1F"/>
                </a:solidFill>
                <a:latin typeface="Calibri"/>
                <a:cs typeface="Calibri"/>
              </a:rPr>
              <a:t>Radiology</a:t>
            </a:r>
            <a:r>
              <a:rPr sz="882" spc="22" dirty="0">
                <a:solidFill>
                  <a:srgbClr val="221F1F"/>
                </a:solidFill>
                <a:latin typeface="Calibri"/>
                <a:cs typeface="Calibri"/>
              </a:rPr>
              <a:t> </a:t>
            </a:r>
            <a:r>
              <a:rPr sz="882" spc="-53" dirty="0">
                <a:solidFill>
                  <a:srgbClr val="221F1F"/>
                </a:solidFill>
                <a:latin typeface="Calibri"/>
                <a:cs typeface="Calibri"/>
              </a:rPr>
              <a:t>Technician</a:t>
            </a:r>
            <a:r>
              <a:rPr sz="882" spc="441" dirty="0">
                <a:solidFill>
                  <a:srgbClr val="221F1F"/>
                </a:solidFill>
                <a:latin typeface="Calibri"/>
                <a:cs typeface="Calibri"/>
              </a:rPr>
              <a:t> </a:t>
            </a:r>
            <a:r>
              <a:rPr sz="882" spc="-22" dirty="0">
                <a:solidFill>
                  <a:srgbClr val="221F1F"/>
                </a:solidFill>
                <a:latin typeface="Calibri"/>
                <a:cs typeface="Calibri"/>
              </a:rPr>
              <a:t>(29-</a:t>
            </a:r>
            <a:r>
              <a:rPr sz="882" spc="-9" dirty="0">
                <a:solidFill>
                  <a:srgbClr val="221F1F"/>
                </a:solidFill>
                <a:latin typeface="Calibri"/>
                <a:cs typeface="Calibri"/>
              </a:rPr>
              <a:t>2034)</a:t>
            </a:r>
            <a:endParaRPr sz="882">
              <a:latin typeface="Calibri"/>
              <a:cs typeface="Calibri"/>
            </a:endParaRPr>
          </a:p>
          <a:p>
            <a:pPr algn="ctr">
              <a:spcBef>
                <a:spcPts val="600"/>
              </a:spcBef>
            </a:pPr>
            <a:r>
              <a:rPr sz="882" spc="-9" dirty="0">
                <a:solidFill>
                  <a:srgbClr val="221F1F"/>
                </a:solidFill>
                <a:latin typeface="Calibri"/>
                <a:cs typeface="Calibri"/>
              </a:rPr>
              <a:t>$49K</a:t>
            </a:r>
            <a:r>
              <a:rPr sz="882" spc="-53" dirty="0">
                <a:solidFill>
                  <a:srgbClr val="221F1F"/>
                </a:solidFill>
                <a:latin typeface="Calibri"/>
                <a:cs typeface="Calibri"/>
              </a:rPr>
              <a:t> </a:t>
            </a:r>
            <a:r>
              <a:rPr sz="882" spc="-13" dirty="0">
                <a:solidFill>
                  <a:srgbClr val="221F1F"/>
                </a:solidFill>
                <a:latin typeface="Calibri"/>
                <a:cs typeface="Calibri"/>
              </a:rPr>
              <a:t>–</a:t>
            </a:r>
            <a:r>
              <a:rPr sz="882" spc="-53" dirty="0">
                <a:solidFill>
                  <a:srgbClr val="221F1F"/>
                </a:solidFill>
                <a:latin typeface="Calibri"/>
                <a:cs typeface="Calibri"/>
              </a:rPr>
              <a:t> </a:t>
            </a:r>
            <a:r>
              <a:rPr sz="882" spc="-18" dirty="0">
                <a:solidFill>
                  <a:srgbClr val="221F1F"/>
                </a:solidFill>
                <a:latin typeface="Calibri"/>
                <a:cs typeface="Calibri"/>
              </a:rPr>
              <a:t>$77K</a:t>
            </a:r>
            <a:endParaRPr sz="882">
              <a:latin typeface="Calibri"/>
              <a:cs typeface="Calibri"/>
            </a:endParaRPr>
          </a:p>
        </p:txBody>
      </p:sp>
      <p:grpSp>
        <p:nvGrpSpPr>
          <p:cNvPr id="115" name="object 115"/>
          <p:cNvGrpSpPr/>
          <p:nvPr/>
        </p:nvGrpSpPr>
        <p:grpSpPr>
          <a:xfrm>
            <a:off x="5279129" y="4388281"/>
            <a:ext cx="924485" cy="597834"/>
            <a:chOff x="5830613" y="4973385"/>
            <a:chExt cx="1047750" cy="677545"/>
          </a:xfrm>
        </p:grpSpPr>
        <p:sp>
          <p:nvSpPr>
            <p:cNvPr id="116" name="object 116"/>
            <p:cNvSpPr/>
            <p:nvPr/>
          </p:nvSpPr>
          <p:spPr>
            <a:xfrm>
              <a:off x="5831128" y="5381553"/>
              <a:ext cx="1046480" cy="269240"/>
            </a:xfrm>
            <a:custGeom>
              <a:avLst/>
              <a:gdLst/>
              <a:ahLst/>
              <a:cxnLst/>
              <a:rect l="l" t="t" r="r" b="b"/>
              <a:pathLst>
                <a:path w="1046479" h="269239">
                  <a:moveTo>
                    <a:pt x="1046352" y="0"/>
                  </a:moveTo>
                  <a:lnTo>
                    <a:pt x="0" y="0"/>
                  </a:lnTo>
                  <a:lnTo>
                    <a:pt x="0" y="154787"/>
                  </a:lnTo>
                  <a:lnTo>
                    <a:pt x="8981" y="199280"/>
                  </a:lnTo>
                  <a:lnTo>
                    <a:pt x="33475" y="235611"/>
                  </a:lnTo>
                  <a:lnTo>
                    <a:pt x="69806" y="260106"/>
                  </a:lnTo>
                  <a:lnTo>
                    <a:pt x="114299" y="269087"/>
                  </a:lnTo>
                  <a:lnTo>
                    <a:pt x="932065" y="269087"/>
                  </a:lnTo>
                  <a:lnTo>
                    <a:pt x="976558" y="260106"/>
                  </a:lnTo>
                  <a:lnTo>
                    <a:pt x="1012890" y="235611"/>
                  </a:lnTo>
                  <a:lnTo>
                    <a:pt x="1037384" y="199280"/>
                  </a:lnTo>
                  <a:lnTo>
                    <a:pt x="1046365" y="154787"/>
                  </a:lnTo>
                  <a:lnTo>
                    <a:pt x="1046352" y="0"/>
                  </a:lnTo>
                  <a:close/>
                </a:path>
              </a:pathLst>
            </a:custGeom>
            <a:solidFill>
              <a:srgbClr val="FFFFFF"/>
            </a:solidFill>
          </p:spPr>
          <p:txBody>
            <a:bodyPr wrap="square" lIns="0" tIns="0" rIns="0" bIns="0" rtlCol="0"/>
            <a:lstStyle/>
            <a:p>
              <a:endParaRPr sz="1588"/>
            </a:p>
          </p:txBody>
        </p:sp>
        <p:sp>
          <p:nvSpPr>
            <p:cNvPr id="117" name="object 117"/>
            <p:cNvSpPr/>
            <p:nvPr/>
          </p:nvSpPr>
          <p:spPr>
            <a:xfrm>
              <a:off x="5830613" y="4973385"/>
              <a:ext cx="1047750" cy="408305"/>
            </a:xfrm>
            <a:custGeom>
              <a:avLst/>
              <a:gdLst/>
              <a:ahLst/>
              <a:cxnLst/>
              <a:rect l="l" t="t" r="r" b="b"/>
              <a:pathLst>
                <a:path w="1047750" h="408304">
                  <a:moveTo>
                    <a:pt x="958227" y="0"/>
                  </a:moveTo>
                  <a:lnTo>
                    <a:pt x="89179" y="0"/>
                  </a:lnTo>
                  <a:lnTo>
                    <a:pt x="54467" y="7008"/>
                  </a:lnTo>
                  <a:lnTo>
                    <a:pt x="26120" y="26120"/>
                  </a:lnTo>
                  <a:lnTo>
                    <a:pt x="7008" y="54467"/>
                  </a:lnTo>
                  <a:lnTo>
                    <a:pt x="0" y="89179"/>
                  </a:lnTo>
                  <a:lnTo>
                    <a:pt x="0" y="408165"/>
                  </a:lnTo>
                  <a:lnTo>
                    <a:pt x="1047407" y="408165"/>
                  </a:lnTo>
                  <a:lnTo>
                    <a:pt x="1047407" y="89179"/>
                  </a:lnTo>
                  <a:lnTo>
                    <a:pt x="1040398" y="54467"/>
                  </a:lnTo>
                  <a:lnTo>
                    <a:pt x="1021286" y="26120"/>
                  </a:lnTo>
                  <a:lnTo>
                    <a:pt x="992939" y="7008"/>
                  </a:lnTo>
                  <a:lnTo>
                    <a:pt x="958227" y="0"/>
                  </a:lnTo>
                  <a:close/>
                </a:path>
              </a:pathLst>
            </a:custGeom>
            <a:solidFill>
              <a:srgbClr val="CD9E2B"/>
            </a:solidFill>
          </p:spPr>
          <p:txBody>
            <a:bodyPr wrap="square" lIns="0" tIns="0" rIns="0" bIns="0" rtlCol="0"/>
            <a:lstStyle/>
            <a:p>
              <a:endParaRPr sz="1588"/>
            </a:p>
          </p:txBody>
        </p:sp>
      </p:grpSp>
      <p:sp>
        <p:nvSpPr>
          <p:cNvPr id="118" name="object 118"/>
          <p:cNvSpPr txBox="1"/>
          <p:nvPr/>
        </p:nvSpPr>
        <p:spPr>
          <a:xfrm>
            <a:off x="5288202" y="4434567"/>
            <a:ext cx="888626" cy="494060"/>
          </a:xfrm>
          <a:prstGeom prst="rect">
            <a:avLst/>
          </a:prstGeom>
        </p:spPr>
        <p:txBody>
          <a:bodyPr vert="horz" wrap="square" lIns="0" tIns="24652" rIns="0" bIns="0" rtlCol="0">
            <a:spAutoFit/>
          </a:bodyPr>
          <a:lstStyle/>
          <a:p>
            <a:pPr marL="11206" marR="4483" algn="ctr">
              <a:lnSpc>
                <a:spcPts val="971"/>
              </a:lnSpc>
              <a:spcBef>
                <a:spcPts val="193"/>
              </a:spcBef>
            </a:pPr>
            <a:r>
              <a:rPr sz="882" spc="-49" dirty="0">
                <a:solidFill>
                  <a:srgbClr val="221F1F"/>
                </a:solidFill>
                <a:latin typeface="Calibri"/>
                <a:cs typeface="Calibri"/>
              </a:rPr>
              <a:t>Respiratory</a:t>
            </a:r>
            <a:r>
              <a:rPr sz="882" spc="22" dirty="0">
                <a:solidFill>
                  <a:srgbClr val="221F1F"/>
                </a:solidFill>
                <a:latin typeface="Calibri"/>
                <a:cs typeface="Calibri"/>
              </a:rPr>
              <a:t> </a:t>
            </a:r>
            <a:r>
              <a:rPr sz="882" spc="-49" dirty="0">
                <a:solidFill>
                  <a:srgbClr val="221F1F"/>
                </a:solidFill>
                <a:latin typeface="Calibri"/>
                <a:cs typeface="Calibri"/>
              </a:rPr>
              <a:t>Therapist</a:t>
            </a:r>
            <a:r>
              <a:rPr sz="882" spc="441" dirty="0">
                <a:solidFill>
                  <a:srgbClr val="221F1F"/>
                </a:solidFill>
                <a:latin typeface="Calibri"/>
                <a:cs typeface="Calibri"/>
              </a:rPr>
              <a:t> </a:t>
            </a:r>
            <a:r>
              <a:rPr sz="882" spc="-22" dirty="0">
                <a:solidFill>
                  <a:srgbClr val="221F1F"/>
                </a:solidFill>
                <a:latin typeface="Calibri"/>
                <a:cs typeface="Calibri"/>
              </a:rPr>
              <a:t>(29-</a:t>
            </a:r>
            <a:r>
              <a:rPr sz="882" spc="-9" dirty="0">
                <a:solidFill>
                  <a:srgbClr val="221F1F"/>
                </a:solidFill>
                <a:latin typeface="Calibri"/>
                <a:cs typeface="Calibri"/>
              </a:rPr>
              <a:t>1126)</a:t>
            </a:r>
            <a:endParaRPr sz="882">
              <a:latin typeface="Calibri"/>
              <a:cs typeface="Calibri"/>
            </a:endParaRPr>
          </a:p>
          <a:p>
            <a:pPr algn="ctr">
              <a:spcBef>
                <a:spcPts val="600"/>
              </a:spcBef>
            </a:pPr>
            <a:r>
              <a:rPr sz="882" spc="-9" dirty="0">
                <a:solidFill>
                  <a:srgbClr val="221F1F"/>
                </a:solidFill>
                <a:latin typeface="Calibri"/>
                <a:cs typeface="Calibri"/>
              </a:rPr>
              <a:t>$59K</a:t>
            </a:r>
            <a:r>
              <a:rPr sz="882" spc="-53" dirty="0">
                <a:solidFill>
                  <a:srgbClr val="221F1F"/>
                </a:solidFill>
                <a:latin typeface="Calibri"/>
                <a:cs typeface="Calibri"/>
              </a:rPr>
              <a:t> </a:t>
            </a:r>
            <a:r>
              <a:rPr sz="882" spc="-13" dirty="0">
                <a:solidFill>
                  <a:srgbClr val="221F1F"/>
                </a:solidFill>
                <a:latin typeface="Calibri"/>
                <a:cs typeface="Calibri"/>
              </a:rPr>
              <a:t>–</a:t>
            </a:r>
            <a:r>
              <a:rPr sz="882" spc="-53" dirty="0">
                <a:solidFill>
                  <a:srgbClr val="221F1F"/>
                </a:solidFill>
                <a:latin typeface="Calibri"/>
                <a:cs typeface="Calibri"/>
              </a:rPr>
              <a:t> </a:t>
            </a:r>
            <a:r>
              <a:rPr sz="882" spc="-18" dirty="0">
                <a:solidFill>
                  <a:srgbClr val="221F1F"/>
                </a:solidFill>
                <a:latin typeface="Calibri"/>
                <a:cs typeface="Calibri"/>
              </a:rPr>
              <a:t>$77K</a:t>
            </a:r>
            <a:endParaRPr sz="882">
              <a:latin typeface="Calibri"/>
              <a:cs typeface="Calibri"/>
            </a:endParaRPr>
          </a:p>
        </p:txBody>
      </p:sp>
      <p:grpSp>
        <p:nvGrpSpPr>
          <p:cNvPr id="119" name="object 119"/>
          <p:cNvGrpSpPr/>
          <p:nvPr/>
        </p:nvGrpSpPr>
        <p:grpSpPr>
          <a:xfrm>
            <a:off x="4152847" y="5534285"/>
            <a:ext cx="924485" cy="597834"/>
            <a:chOff x="4554160" y="6272189"/>
            <a:chExt cx="1047750" cy="677545"/>
          </a:xfrm>
        </p:grpSpPr>
        <p:sp>
          <p:nvSpPr>
            <p:cNvPr id="120" name="object 120"/>
            <p:cNvSpPr/>
            <p:nvPr/>
          </p:nvSpPr>
          <p:spPr>
            <a:xfrm>
              <a:off x="4554676" y="6680357"/>
              <a:ext cx="1046480" cy="269240"/>
            </a:xfrm>
            <a:custGeom>
              <a:avLst/>
              <a:gdLst/>
              <a:ahLst/>
              <a:cxnLst/>
              <a:rect l="l" t="t" r="r" b="b"/>
              <a:pathLst>
                <a:path w="1046479" h="269240">
                  <a:moveTo>
                    <a:pt x="1046352" y="0"/>
                  </a:moveTo>
                  <a:lnTo>
                    <a:pt x="0" y="0"/>
                  </a:lnTo>
                  <a:lnTo>
                    <a:pt x="0" y="154787"/>
                  </a:lnTo>
                  <a:lnTo>
                    <a:pt x="8981" y="199280"/>
                  </a:lnTo>
                  <a:lnTo>
                    <a:pt x="33475" y="235611"/>
                  </a:lnTo>
                  <a:lnTo>
                    <a:pt x="69806" y="260106"/>
                  </a:lnTo>
                  <a:lnTo>
                    <a:pt x="114299" y="269087"/>
                  </a:lnTo>
                  <a:lnTo>
                    <a:pt x="932065" y="269087"/>
                  </a:lnTo>
                  <a:lnTo>
                    <a:pt x="976558" y="260106"/>
                  </a:lnTo>
                  <a:lnTo>
                    <a:pt x="1012890" y="235611"/>
                  </a:lnTo>
                  <a:lnTo>
                    <a:pt x="1037384" y="199280"/>
                  </a:lnTo>
                  <a:lnTo>
                    <a:pt x="1046365" y="154787"/>
                  </a:lnTo>
                  <a:lnTo>
                    <a:pt x="1046352" y="0"/>
                  </a:lnTo>
                  <a:close/>
                </a:path>
              </a:pathLst>
            </a:custGeom>
            <a:solidFill>
              <a:srgbClr val="FFFFFF"/>
            </a:solidFill>
          </p:spPr>
          <p:txBody>
            <a:bodyPr wrap="square" lIns="0" tIns="0" rIns="0" bIns="0" rtlCol="0"/>
            <a:lstStyle/>
            <a:p>
              <a:endParaRPr sz="1588"/>
            </a:p>
          </p:txBody>
        </p:sp>
        <p:sp>
          <p:nvSpPr>
            <p:cNvPr id="121" name="object 121"/>
            <p:cNvSpPr/>
            <p:nvPr/>
          </p:nvSpPr>
          <p:spPr>
            <a:xfrm>
              <a:off x="4554160" y="6272189"/>
              <a:ext cx="1047750" cy="408305"/>
            </a:xfrm>
            <a:custGeom>
              <a:avLst/>
              <a:gdLst/>
              <a:ahLst/>
              <a:cxnLst/>
              <a:rect l="l" t="t" r="r" b="b"/>
              <a:pathLst>
                <a:path w="1047750" h="408304">
                  <a:moveTo>
                    <a:pt x="958227" y="0"/>
                  </a:moveTo>
                  <a:lnTo>
                    <a:pt x="89179" y="0"/>
                  </a:lnTo>
                  <a:lnTo>
                    <a:pt x="54467" y="7008"/>
                  </a:lnTo>
                  <a:lnTo>
                    <a:pt x="26120" y="26120"/>
                  </a:lnTo>
                  <a:lnTo>
                    <a:pt x="7008" y="54467"/>
                  </a:lnTo>
                  <a:lnTo>
                    <a:pt x="0" y="89179"/>
                  </a:lnTo>
                  <a:lnTo>
                    <a:pt x="0" y="408165"/>
                  </a:lnTo>
                  <a:lnTo>
                    <a:pt x="1047407" y="408165"/>
                  </a:lnTo>
                  <a:lnTo>
                    <a:pt x="1047407" y="89179"/>
                  </a:lnTo>
                  <a:lnTo>
                    <a:pt x="1040398" y="54467"/>
                  </a:lnTo>
                  <a:lnTo>
                    <a:pt x="1021286" y="26120"/>
                  </a:lnTo>
                  <a:lnTo>
                    <a:pt x="992939" y="7008"/>
                  </a:lnTo>
                  <a:lnTo>
                    <a:pt x="958227" y="0"/>
                  </a:lnTo>
                  <a:close/>
                </a:path>
              </a:pathLst>
            </a:custGeom>
            <a:solidFill>
              <a:srgbClr val="CD9E2B"/>
            </a:solidFill>
          </p:spPr>
          <p:txBody>
            <a:bodyPr wrap="square" lIns="0" tIns="0" rIns="0" bIns="0" rtlCol="0"/>
            <a:lstStyle/>
            <a:p>
              <a:endParaRPr sz="1588"/>
            </a:p>
          </p:txBody>
        </p:sp>
      </p:grpSp>
      <p:sp>
        <p:nvSpPr>
          <p:cNvPr id="122" name="object 122"/>
          <p:cNvSpPr txBox="1"/>
          <p:nvPr/>
        </p:nvSpPr>
        <p:spPr>
          <a:xfrm>
            <a:off x="4330248" y="5576423"/>
            <a:ext cx="569259" cy="494061"/>
          </a:xfrm>
          <a:prstGeom prst="rect">
            <a:avLst/>
          </a:prstGeom>
        </p:spPr>
        <p:txBody>
          <a:bodyPr vert="horz" wrap="square" lIns="0" tIns="24653" rIns="0" bIns="0" rtlCol="0">
            <a:spAutoFit/>
          </a:bodyPr>
          <a:lstStyle/>
          <a:p>
            <a:pPr marL="70041" marR="58834" indent="-5043">
              <a:lnSpc>
                <a:spcPts val="971"/>
              </a:lnSpc>
              <a:spcBef>
                <a:spcPts val="194"/>
              </a:spcBef>
            </a:pPr>
            <a:r>
              <a:rPr sz="882" spc="-49" dirty="0">
                <a:solidFill>
                  <a:srgbClr val="221F1F"/>
                </a:solidFill>
                <a:latin typeface="Calibri"/>
                <a:cs typeface="Calibri"/>
              </a:rPr>
              <a:t>Paramedic</a:t>
            </a:r>
            <a:r>
              <a:rPr sz="882" spc="441" dirty="0">
                <a:solidFill>
                  <a:srgbClr val="221F1F"/>
                </a:solidFill>
                <a:latin typeface="Calibri"/>
                <a:cs typeface="Calibri"/>
              </a:rPr>
              <a:t> </a:t>
            </a:r>
            <a:r>
              <a:rPr sz="882" spc="-22" dirty="0">
                <a:solidFill>
                  <a:srgbClr val="221F1F"/>
                </a:solidFill>
                <a:latin typeface="Calibri"/>
                <a:cs typeface="Calibri"/>
              </a:rPr>
              <a:t>(29-2043)</a:t>
            </a:r>
            <a:endParaRPr sz="882">
              <a:latin typeface="Calibri"/>
              <a:cs typeface="Calibri"/>
            </a:endParaRPr>
          </a:p>
          <a:p>
            <a:pPr marL="11206">
              <a:spcBef>
                <a:spcPts val="600"/>
              </a:spcBef>
            </a:pPr>
            <a:r>
              <a:rPr sz="882" spc="-9" dirty="0">
                <a:solidFill>
                  <a:srgbClr val="221F1F"/>
                </a:solidFill>
                <a:latin typeface="Calibri"/>
                <a:cs typeface="Calibri"/>
              </a:rPr>
              <a:t>$37K</a:t>
            </a:r>
            <a:r>
              <a:rPr sz="882" spc="-53" dirty="0">
                <a:solidFill>
                  <a:srgbClr val="221F1F"/>
                </a:solidFill>
                <a:latin typeface="Calibri"/>
                <a:cs typeface="Calibri"/>
              </a:rPr>
              <a:t> </a:t>
            </a:r>
            <a:r>
              <a:rPr sz="882" spc="-13" dirty="0">
                <a:solidFill>
                  <a:srgbClr val="221F1F"/>
                </a:solidFill>
                <a:latin typeface="Calibri"/>
                <a:cs typeface="Calibri"/>
              </a:rPr>
              <a:t>–</a:t>
            </a:r>
            <a:r>
              <a:rPr sz="882" spc="-53" dirty="0">
                <a:solidFill>
                  <a:srgbClr val="221F1F"/>
                </a:solidFill>
                <a:latin typeface="Calibri"/>
                <a:cs typeface="Calibri"/>
              </a:rPr>
              <a:t> </a:t>
            </a:r>
            <a:r>
              <a:rPr sz="882" spc="-18" dirty="0">
                <a:solidFill>
                  <a:srgbClr val="221F1F"/>
                </a:solidFill>
                <a:latin typeface="Calibri"/>
                <a:cs typeface="Calibri"/>
              </a:rPr>
              <a:t>$59K</a:t>
            </a:r>
            <a:endParaRPr sz="882">
              <a:latin typeface="Calibri"/>
              <a:cs typeface="Calibri"/>
            </a:endParaRPr>
          </a:p>
        </p:txBody>
      </p:sp>
      <p:grpSp>
        <p:nvGrpSpPr>
          <p:cNvPr id="123" name="object 123"/>
          <p:cNvGrpSpPr/>
          <p:nvPr/>
        </p:nvGrpSpPr>
        <p:grpSpPr>
          <a:xfrm>
            <a:off x="4152847" y="3829309"/>
            <a:ext cx="924485" cy="597834"/>
            <a:chOff x="4554160" y="4339883"/>
            <a:chExt cx="1047750" cy="677545"/>
          </a:xfrm>
        </p:grpSpPr>
        <p:sp>
          <p:nvSpPr>
            <p:cNvPr id="124" name="object 124"/>
            <p:cNvSpPr/>
            <p:nvPr/>
          </p:nvSpPr>
          <p:spPr>
            <a:xfrm>
              <a:off x="4554676" y="4748050"/>
              <a:ext cx="1046480" cy="269240"/>
            </a:xfrm>
            <a:custGeom>
              <a:avLst/>
              <a:gdLst/>
              <a:ahLst/>
              <a:cxnLst/>
              <a:rect l="l" t="t" r="r" b="b"/>
              <a:pathLst>
                <a:path w="1046479" h="269239">
                  <a:moveTo>
                    <a:pt x="1046352" y="0"/>
                  </a:moveTo>
                  <a:lnTo>
                    <a:pt x="0" y="0"/>
                  </a:lnTo>
                  <a:lnTo>
                    <a:pt x="0" y="154787"/>
                  </a:lnTo>
                  <a:lnTo>
                    <a:pt x="8981" y="199280"/>
                  </a:lnTo>
                  <a:lnTo>
                    <a:pt x="33475" y="235611"/>
                  </a:lnTo>
                  <a:lnTo>
                    <a:pt x="69806" y="260106"/>
                  </a:lnTo>
                  <a:lnTo>
                    <a:pt x="114299" y="269087"/>
                  </a:lnTo>
                  <a:lnTo>
                    <a:pt x="932065" y="269087"/>
                  </a:lnTo>
                  <a:lnTo>
                    <a:pt x="976558" y="260106"/>
                  </a:lnTo>
                  <a:lnTo>
                    <a:pt x="1012890" y="235611"/>
                  </a:lnTo>
                  <a:lnTo>
                    <a:pt x="1037384" y="199280"/>
                  </a:lnTo>
                  <a:lnTo>
                    <a:pt x="1046365" y="154787"/>
                  </a:lnTo>
                  <a:lnTo>
                    <a:pt x="1046352" y="0"/>
                  </a:lnTo>
                  <a:close/>
                </a:path>
              </a:pathLst>
            </a:custGeom>
            <a:solidFill>
              <a:srgbClr val="FFFFFF"/>
            </a:solidFill>
          </p:spPr>
          <p:txBody>
            <a:bodyPr wrap="square" lIns="0" tIns="0" rIns="0" bIns="0" rtlCol="0"/>
            <a:lstStyle/>
            <a:p>
              <a:endParaRPr sz="1588"/>
            </a:p>
          </p:txBody>
        </p:sp>
        <p:sp>
          <p:nvSpPr>
            <p:cNvPr id="125" name="object 125"/>
            <p:cNvSpPr/>
            <p:nvPr/>
          </p:nvSpPr>
          <p:spPr>
            <a:xfrm>
              <a:off x="4554160" y="4339883"/>
              <a:ext cx="1047750" cy="408305"/>
            </a:xfrm>
            <a:custGeom>
              <a:avLst/>
              <a:gdLst/>
              <a:ahLst/>
              <a:cxnLst/>
              <a:rect l="l" t="t" r="r" b="b"/>
              <a:pathLst>
                <a:path w="1047750" h="408304">
                  <a:moveTo>
                    <a:pt x="958227" y="0"/>
                  </a:moveTo>
                  <a:lnTo>
                    <a:pt x="89179" y="0"/>
                  </a:lnTo>
                  <a:lnTo>
                    <a:pt x="54467" y="7008"/>
                  </a:lnTo>
                  <a:lnTo>
                    <a:pt x="26120" y="26120"/>
                  </a:lnTo>
                  <a:lnTo>
                    <a:pt x="7008" y="54467"/>
                  </a:lnTo>
                  <a:lnTo>
                    <a:pt x="0" y="89179"/>
                  </a:lnTo>
                  <a:lnTo>
                    <a:pt x="0" y="408165"/>
                  </a:lnTo>
                  <a:lnTo>
                    <a:pt x="1047407" y="408165"/>
                  </a:lnTo>
                  <a:lnTo>
                    <a:pt x="1047407" y="89179"/>
                  </a:lnTo>
                  <a:lnTo>
                    <a:pt x="1040398" y="54467"/>
                  </a:lnTo>
                  <a:lnTo>
                    <a:pt x="1021286" y="26120"/>
                  </a:lnTo>
                  <a:lnTo>
                    <a:pt x="992939" y="7008"/>
                  </a:lnTo>
                  <a:lnTo>
                    <a:pt x="958227" y="0"/>
                  </a:lnTo>
                  <a:close/>
                </a:path>
              </a:pathLst>
            </a:custGeom>
            <a:solidFill>
              <a:srgbClr val="CD9E2B"/>
            </a:solidFill>
          </p:spPr>
          <p:txBody>
            <a:bodyPr wrap="square" lIns="0" tIns="0" rIns="0" bIns="0" rtlCol="0"/>
            <a:lstStyle/>
            <a:p>
              <a:endParaRPr sz="1588"/>
            </a:p>
          </p:txBody>
        </p:sp>
      </p:grpSp>
      <p:sp>
        <p:nvSpPr>
          <p:cNvPr id="126" name="object 126"/>
          <p:cNvSpPr txBox="1"/>
          <p:nvPr/>
        </p:nvSpPr>
        <p:spPr>
          <a:xfrm>
            <a:off x="4302517" y="3860375"/>
            <a:ext cx="624728" cy="147058"/>
          </a:xfrm>
          <a:prstGeom prst="rect">
            <a:avLst/>
          </a:prstGeom>
        </p:spPr>
        <p:txBody>
          <a:bodyPr vert="horz" wrap="square" lIns="0" tIns="11206" rIns="0" bIns="0" rtlCol="0">
            <a:spAutoFit/>
          </a:bodyPr>
          <a:lstStyle/>
          <a:p>
            <a:pPr marL="11206">
              <a:spcBef>
                <a:spcPts val="88"/>
              </a:spcBef>
            </a:pPr>
            <a:r>
              <a:rPr sz="882" spc="-31" dirty="0">
                <a:solidFill>
                  <a:srgbClr val="221F1F"/>
                </a:solidFill>
                <a:latin typeface="Calibri"/>
                <a:cs typeface="Calibri"/>
              </a:rPr>
              <a:t>Lab</a:t>
            </a:r>
            <a:r>
              <a:rPr sz="882" spc="-26" dirty="0">
                <a:solidFill>
                  <a:srgbClr val="221F1F"/>
                </a:solidFill>
                <a:latin typeface="Calibri"/>
                <a:cs typeface="Calibri"/>
              </a:rPr>
              <a:t> </a:t>
            </a:r>
            <a:r>
              <a:rPr sz="882" spc="-44" dirty="0">
                <a:solidFill>
                  <a:srgbClr val="221F1F"/>
                </a:solidFill>
                <a:latin typeface="Calibri"/>
                <a:cs typeface="Calibri"/>
              </a:rPr>
              <a:t>Technician</a:t>
            </a:r>
            <a:endParaRPr sz="882">
              <a:latin typeface="Calibri"/>
              <a:cs typeface="Calibri"/>
            </a:endParaRPr>
          </a:p>
        </p:txBody>
      </p:sp>
      <p:sp>
        <p:nvSpPr>
          <p:cNvPr id="127" name="object 127"/>
          <p:cNvSpPr txBox="1"/>
          <p:nvPr/>
        </p:nvSpPr>
        <p:spPr>
          <a:xfrm>
            <a:off x="4330195" y="3905198"/>
            <a:ext cx="569259" cy="438951"/>
          </a:xfrm>
          <a:prstGeom prst="rect">
            <a:avLst/>
          </a:prstGeom>
        </p:spPr>
        <p:txBody>
          <a:bodyPr vert="horz" wrap="square" lIns="0" tIns="89647" rIns="0" bIns="0" rtlCol="0">
            <a:spAutoFit/>
          </a:bodyPr>
          <a:lstStyle/>
          <a:p>
            <a:pPr marL="70041">
              <a:spcBef>
                <a:spcPts val="706"/>
              </a:spcBef>
            </a:pPr>
            <a:r>
              <a:rPr sz="882" spc="-22" dirty="0">
                <a:solidFill>
                  <a:srgbClr val="221F1F"/>
                </a:solidFill>
                <a:latin typeface="Calibri"/>
                <a:cs typeface="Calibri"/>
              </a:rPr>
              <a:t>(29-</a:t>
            </a:r>
            <a:r>
              <a:rPr sz="882" spc="-9" dirty="0">
                <a:solidFill>
                  <a:srgbClr val="221F1F"/>
                </a:solidFill>
                <a:latin typeface="Calibri"/>
                <a:cs typeface="Calibri"/>
              </a:rPr>
              <a:t>2018)</a:t>
            </a:r>
            <a:endParaRPr sz="882">
              <a:latin typeface="Calibri"/>
              <a:cs typeface="Calibri"/>
            </a:endParaRPr>
          </a:p>
          <a:p>
            <a:pPr marL="11206">
              <a:spcBef>
                <a:spcPts val="618"/>
              </a:spcBef>
            </a:pPr>
            <a:r>
              <a:rPr sz="882" spc="-9" dirty="0">
                <a:solidFill>
                  <a:srgbClr val="221F1F"/>
                </a:solidFill>
                <a:latin typeface="Calibri"/>
                <a:cs typeface="Calibri"/>
              </a:rPr>
              <a:t>$38K</a:t>
            </a:r>
            <a:r>
              <a:rPr sz="882" spc="-53" dirty="0">
                <a:solidFill>
                  <a:srgbClr val="221F1F"/>
                </a:solidFill>
                <a:latin typeface="Calibri"/>
                <a:cs typeface="Calibri"/>
              </a:rPr>
              <a:t> </a:t>
            </a:r>
            <a:r>
              <a:rPr sz="882" spc="-13" dirty="0">
                <a:solidFill>
                  <a:srgbClr val="221F1F"/>
                </a:solidFill>
                <a:latin typeface="Calibri"/>
                <a:cs typeface="Calibri"/>
              </a:rPr>
              <a:t>–</a:t>
            </a:r>
            <a:r>
              <a:rPr sz="882" spc="-53" dirty="0">
                <a:solidFill>
                  <a:srgbClr val="221F1F"/>
                </a:solidFill>
                <a:latin typeface="Calibri"/>
                <a:cs typeface="Calibri"/>
              </a:rPr>
              <a:t> </a:t>
            </a:r>
            <a:r>
              <a:rPr sz="882" spc="-18" dirty="0">
                <a:solidFill>
                  <a:srgbClr val="221F1F"/>
                </a:solidFill>
                <a:latin typeface="Calibri"/>
                <a:cs typeface="Calibri"/>
              </a:rPr>
              <a:t>$75K</a:t>
            </a:r>
            <a:endParaRPr sz="882">
              <a:latin typeface="Calibri"/>
              <a:cs typeface="Calibri"/>
            </a:endParaRPr>
          </a:p>
        </p:txBody>
      </p:sp>
      <p:grpSp>
        <p:nvGrpSpPr>
          <p:cNvPr id="128" name="object 128"/>
          <p:cNvGrpSpPr/>
          <p:nvPr/>
        </p:nvGrpSpPr>
        <p:grpSpPr>
          <a:xfrm>
            <a:off x="4153896" y="2825060"/>
            <a:ext cx="922244" cy="829235"/>
            <a:chOff x="4555349" y="3201735"/>
            <a:chExt cx="1045210" cy="939800"/>
          </a:xfrm>
        </p:grpSpPr>
        <p:sp>
          <p:nvSpPr>
            <p:cNvPr id="129" name="object 129"/>
            <p:cNvSpPr/>
            <p:nvPr/>
          </p:nvSpPr>
          <p:spPr>
            <a:xfrm>
              <a:off x="4556403" y="3872330"/>
              <a:ext cx="1044575" cy="269240"/>
            </a:xfrm>
            <a:custGeom>
              <a:avLst/>
              <a:gdLst/>
              <a:ahLst/>
              <a:cxnLst/>
              <a:rect l="l" t="t" r="r" b="b"/>
              <a:pathLst>
                <a:path w="1044575" h="269239">
                  <a:moveTo>
                    <a:pt x="1043960" y="0"/>
                  </a:moveTo>
                  <a:lnTo>
                    <a:pt x="0" y="0"/>
                  </a:lnTo>
                  <a:lnTo>
                    <a:pt x="0" y="154787"/>
                  </a:lnTo>
                  <a:lnTo>
                    <a:pt x="8981" y="199275"/>
                  </a:lnTo>
                  <a:lnTo>
                    <a:pt x="33475" y="235607"/>
                  </a:lnTo>
                  <a:lnTo>
                    <a:pt x="69806" y="260104"/>
                  </a:lnTo>
                  <a:lnTo>
                    <a:pt x="114300" y="269087"/>
                  </a:lnTo>
                  <a:lnTo>
                    <a:pt x="929665" y="269087"/>
                  </a:lnTo>
                  <a:lnTo>
                    <a:pt x="974158" y="260104"/>
                  </a:lnTo>
                  <a:lnTo>
                    <a:pt x="1010489" y="235607"/>
                  </a:lnTo>
                  <a:lnTo>
                    <a:pt x="1034983" y="199275"/>
                  </a:lnTo>
                  <a:lnTo>
                    <a:pt x="1043965" y="154787"/>
                  </a:lnTo>
                  <a:lnTo>
                    <a:pt x="1043960" y="0"/>
                  </a:lnTo>
                  <a:close/>
                </a:path>
              </a:pathLst>
            </a:custGeom>
            <a:solidFill>
              <a:srgbClr val="FFFFFF"/>
            </a:solidFill>
          </p:spPr>
          <p:txBody>
            <a:bodyPr wrap="square" lIns="0" tIns="0" rIns="0" bIns="0" rtlCol="0"/>
            <a:lstStyle/>
            <a:p>
              <a:endParaRPr sz="1588"/>
            </a:p>
          </p:txBody>
        </p:sp>
        <p:sp>
          <p:nvSpPr>
            <p:cNvPr id="130" name="object 130"/>
            <p:cNvSpPr/>
            <p:nvPr/>
          </p:nvSpPr>
          <p:spPr>
            <a:xfrm>
              <a:off x="4555349" y="3201735"/>
              <a:ext cx="1045210" cy="671195"/>
            </a:xfrm>
            <a:custGeom>
              <a:avLst/>
              <a:gdLst/>
              <a:ahLst/>
              <a:cxnLst/>
              <a:rect l="l" t="t" r="r" b="b"/>
              <a:pathLst>
                <a:path w="1045210" h="671195">
                  <a:moveTo>
                    <a:pt x="930706" y="0"/>
                  </a:moveTo>
                  <a:lnTo>
                    <a:pt x="114299" y="0"/>
                  </a:lnTo>
                  <a:lnTo>
                    <a:pt x="69806" y="8981"/>
                  </a:lnTo>
                  <a:lnTo>
                    <a:pt x="33475" y="33475"/>
                  </a:lnTo>
                  <a:lnTo>
                    <a:pt x="8981" y="69806"/>
                  </a:lnTo>
                  <a:lnTo>
                    <a:pt x="0" y="114300"/>
                  </a:lnTo>
                  <a:lnTo>
                    <a:pt x="0" y="670585"/>
                  </a:lnTo>
                  <a:lnTo>
                    <a:pt x="1045006" y="670585"/>
                  </a:lnTo>
                  <a:lnTo>
                    <a:pt x="1045006" y="114300"/>
                  </a:lnTo>
                  <a:lnTo>
                    <a:pt x="1036025" y="69806"/>
                  </a:lnTo>
                  <a:lnTo>
                    <a:pt x="1011531" y="33475"/>
                  </a:lnTo>
                  <a:lnTo>
                    <a:pt x="975199" y="8981"/>
                  </a:lnTo>
                  <a:lnTo>
                    <a:pt x="930706" y="0"/>
                  </a:lnTo>
                  <a:close/>
                </a:path>
              </a:pathLst>
            </a:custGeom>
            <a:solidFill>
              <a:srgbClr val="CD9E2B"/>
            </a:solidFill>
          </p:spPr>
          <p:txBody>
            <a:bodyPr wrap="square" lIns="0" tIns="0" rIns="0" bIns="0" rtlCol="0"/>
            <a:lstStyle/>
            <a:p>
              <a:endParaRPr sz="1588"/>
            </a:p>
          </p:txBody>
        </p:sp>
      </p:grpSp>
      <p:sp>
        <p:nvSpPr>
          <p:cNvPr id="131" name="object 131"/>
          <p:cNvSpPr txBox="1"/>
          <p:nvPr/>
        </p:nvSpPr>
        <p:spPr>
          <a:xfrm>
            <a:off x="4215965" y="2856775"/>
            <a:ext cx="798419" cy="750541"/>
          </a:xfrm>
          <a:prstGeom prst="rect">
            <a:avLst/>
          </a:prstGeom>
        </p:spPr>
        <p:txBody>
          <a:bodyPr vert="horz" wrap="square" lIns="0" tIns="24652" rIns="0" bIns="0" rtlCol="0">
            <a:spAutoFit/>
          </a:bodyPr>
          <a:lstStyle/>
          <a:p>
            <a:pPr marL="10646" marR="4483" algn="ctr">
              <a:lnSpc>
                <a:spcPts val="971"/>
              </a:lnSpc>
              <a:spcBef>
                <a:spcPts val="193"/>
              </a:spcBef>
            </a:pPr>
            <a:r>
              <a:rPr sz="882" spc="-9" dirty="0">
                <a:solidFill>
                  <a:srgbClr val="221F1F"/>
                </a:solidFill>
                <a:latin typeface="Calibri"/>
                <a:cs typeface="Calibri"/>
              </a:rPr>
              <a:t>Physical/ Occupational </a:t>
            </a:r>
            <a:r>
              <a:rPr sz="882" spc="-49" dirty="0">
                <a:solidFill>
                  <a:srgbClr val="221F1F"/>
                </a:solidFill>
                <a:latin typeface="Calibri"/>
                <a:cs typeface="Calibri"/>
              </a:rPr>
              <a:t>Therapist</a:t>
            </a:r>
            <a:r>
              <a:rPr sz="882" spc="-13" dirty="0">
                <a:solidFill>
                  <a:srgbClr val="221F1F"/>
                </a:solidFill>
                <a:latin typeface="Calibri"/>
                <a:cs typeface="Calibri"/>
              </a:rPr>
              <a:t> </a:t>
            </a:r>
            <a:r>
              <a:rPr sz="882" spc="-35" dirty="0">
                <a:solidFill>
                  <a:srgbClr val="221F1F"/>
                </a:solidFill>
                <a:latin typeface="Calibri"/>
                <a:cs typeface="Calibri"/>
              </a:rPr>
              <a:t>Assistant</a:t>
            </a:r>
            <a:r>
              <a:rPr sz="882" spc="441" dirty="0">
                <a:solidFill>
                  <a:srgbClr val="221F1F"/>
                </a:solidFill>
                <a:latin typeface="Calibri"/>
                <a:cs typeface="Calibri"/>
              </a:rPr>
              <a:t> </a:t>
            </a:r>
            <a:r>
              <a:rPr sz="882" spc="-22" dirty="0">
                <a:solidFill>
                  <a:srgbClr val="221F1F"/>
                </a:solidFill>
                <a:latin typeface="Calibri"/>
                <a:cs typeface="Calibri"/>
              </a:rPr>
              <a:t>(31-</a:t>
            </a:r>
            <a:r>
              <a:rPr sz="882" spc="-9" dirty="0">
                <a:solidFill>
                  <a:srgbClr val="221F1F"/>
                </a:solidFill>
                <a:latin typeface="Calibri"/>
                <a:cs typeface="Calibri"/>
              </a:rPr>
              <a:t>2021)</a:t>
            </a:r>
            <a:endParaRPr sz="882">
              <a:latin typeface="Calibri"/>
              <a:cs typeface="Calibri"/>
            </a:endParaRPr>
          </a:p>
          <a:p>
            <a:pPr algn="ctr">
              <a:spcBef>
                <a:spcPts val="600"/>
              </a:spcBef>
            </a:pPr>
            <a:r>
              <a:rPr sz="882" spc="-9" dirty="0">
                <a:solidFill>
                  <a:srgbClr val="221F1F"/>
                </a:solidFill>
                <a:latin typeface="Calibri"/>
                <a:cs typeface="Calibri"/>
              </a:rPr>
              <a:t>$49K</a:t>
            </a:r>
            <a:r>
              <a:rPr sz="882" spc="-53" dirty="0">
                <a:solidFill>
                  <a:srgbClr val="221F1F"/>
                </a:solidFill>
                <a:latin typeface="Calibri"/>
                <a:cs typeface="Calibri"/>
              </a:rPr>
              <a:t> </a:t>
            </a:r>
            <a:r>
              <a:rPr sz="882" spc="-13" dirty="0">
                <a:solidFill>
                  <a:srgbClr val="221F1F"/>
                </a:solidFill>
                <a:latin typeface="Calibri"/>
                <a:cs typeface="Calibri"/>
              </a:rPr>
              <a:t>–</a:t>
            </a:r>
            <a:r>
              <a:rPr sz="882" spc="-53" dirty="0">
                <a:solidFill>
                  <a:srgbClr val="221F1F"/>
                </a:solidFill>
                <a:latin typeface="Calibri"/>
                <a:cs typeface="Calibri"/>
              </a:rPr>
              <a:t> </a:t>
            </a:r>
            <a:r>
              <a:rPr sz="882" spc="-18" dirty="0">
                <a:solidFill>
                  <a:srgbClr val="221F1F"/>
                </a:solidFill>
                <a:latin typeface="Calibri"/>
                <a:cs typeface="Calibri"/>
              </a:rPr>
              <a:t>$76K</a:t>
            </a:r>
            <a:endParaRPr sz="882">
              <a:latin typeface="Calibri"/>
              <a:cs typeface="Calibri"/>
            </a:endParaRPr>
          </a:p>
        </p:txBody>
      </p:sp>
      <p:grpSp>
        <p:nvGrpSpPr>
          <p:cNvPr id="132" name="object 132"/>
          <p:cNvGrpSpPr/>
          <p:nvPr/>
        </p:nvGrpSpPr>
        <p:grpSpPr>
          <a:xfrm>
            <a:off x="4153896" y="4547535"/>
            <a:ext cx="922244" cy="829235"/>
            <a:chOff x="4555349" y="5153873"/>
            <a:chExt cx="1045210" cy="939800"/>
          </a:xfrm>
        </p:grpSpPr>
        <p:sp>
          <p:nvSpPr>
            <p:cNvPr id="133" name="object 133"/>
            <p:cNvSpPr/>
            <p:nvPr/>
          </p:nvSpPr>
          <p:spPr>
            <a:xfrm>
              <a:off x="4556403" y="5824467"/>
              <a:ext cx="1044575" cy="269240"/>
            </a:xfrm>
            <a:custGeom>
              <a:avLst/>
              <a:gdLst/>
              <a:ahLst/>
              <a:cxnLst/>
              <a:rect l="l" t="t" r="r" b="b"/>
              <a:pathLst>
                <a:path w="1044575" h="269239">
                  <a:moveTo>
                    <a:pt x="1043960" y="0"/>
                  </a:moveTo>
                  <a:lnTo>
                    <a:pt x="0" y="0"/>
                  </a:lnTo>
                  <a:lnTo>
                    <a:pt x="0" y="154787"/>
                  </a:lnTo>
                  <a:lnTo>
                    <a:pt x="8981" y="199275"/>
                  </a:lnTo>
                  <a:lnTo>
                    <a:pt x="33475" y="235607"/>
                  </a:lnTo>
                  <a:lnTo>
                    <a:pt x="69806" y="260104"/>
                  </a:lnTo>
                  <a:lnTo>
                    <a:pt x="114300" y="269087"/>
                  </a:lnTo>
                  <a:lnTo>
                    <a:pt x="929665" y="269087"/>
                  </a:lnTo>
                  <a:lnTo>
                    <a:pt x="974158" y="260104"/>
                  </a:lnTo>
                  <a:lnTo>
                    <a:pt x="1010489" y="235607"/>
                  </a:lnTo>
                  <a:lnTo>
                    <a:pt x="1034983" y="199275"/>
                  </a:lnTo>
                  <a:lnTo>
                    <a:pt x="1043965" y="154787"/>
                  </a:lnTo>
                  <a:lnTo>
                    <a:pt x="1043960" y="0"/>
                  </a:lnTo>
                  <a:close/>
                </a:path>
              </a:pathLst>
            </a:custGeom>
            <a:solidFill>
              <a:srgbClr val="FFFFFF"/>
            </a:solidFill>
          </p:spPr>
          <p:txBody>
            <a:bodyPr wrap="square" lIns="0" tIns="0" rIns="0" bIns="0" rtlCol="0"/>
            <a:lstStyle/>
            <a:p>
              <a:endParaRPr sz="1588"/>
            </a:p>
          </p:txBody>
        </p:sp>
        <p:sp>
          <p:nvSpPr>
            <p:cNvPr id="134" name="object 134"/>
            <p:cNvSpPr/>
            <p:nvPr/>
          </p:nvSpPr>
          <p:spPr>
            <a:xfrm>
              <a:off x="4555349" y="5153873"/>
              <a:ext cx="1045210" cy="671195"/>
            </a:xfrm>
            <a:custGeom>
              <a:avLst/>
              <a:gdLst/>
              <a:ahLst/>
              <a:cxnLst/>
              <a:rect l="l" t="t" r="r" b="b"/>
              <a:pathLst>
                <a:path w="1045210" h="671195">
                  <a:moveTo>
                    <a:pt x="930706" y="0"/>
                  </a:moveTo>
                  <a:lnTo>
                    <a:pt x="114299" y="0"/>
                  </a:lnTo>
                  <a:lnTo>
                    <a:pt x="69806" y="8981"/>
                  </a:lnTo>
                  <a:lnTo>
                    <a:pt x="33475" y="33475"/>
                  </a:lnTo>
                  <a:lnTo>
                    <a:pt x="8981" y="69806"/>
                  </a:lnTo>
                  <a:lnTo>
                    <a:pt x="0" y="114300"/>
                  </a:lnTo>
                  <a:lnTo>
                    <a:pt x="0" y="670585"/>
                  </a:lnTo>
                  <a:lnTo>
                    <a:pt x="1045006" y="670585"/>
                  </a:lnTo>
                  <a:lnTo>
                    <a:pt x="1045006" y="114300"/>
                  </a:lnTo>
                  <a:lnTo>
                    <a:pt x="1036025" y="69806"/>
                  </a:lnTo>
                  <a:lnTo>
                    <a:pt x="1011531" y="33475"/>
                  </a:lnTo>
                  <a:lnTo>
                    <a:pt x="975199" y="8981"/>
                  </a:lnTo>
                  <a:lnTo>
                    <a:pt x="930706" y="0"/>
                  </a:lnTo>
                  <a:close/>
                </a:path>
              </a:pathLst>
            </a:custGeom>
            <a:solidFill>
              <a:srgbClr val="CD9E2B"/>
            </a:solidFill>
          </p:spPr>
          <p:txBody>
            <a:bodyPr wrap="square" lIns="0" tIns="0" rIns="0" bIns="0" rtlCol="0"/>
            <a:lstStyle/>
            <a:p>
              <a:endParaRPr sz="1588"/>
            </a:p>
          </p:txBody>
        </p:sp>
      </p:grpSp>
      <p:sp>
        <p:nvSpPr>
          <p:cNvPr id="135" name="object 135"/>
          <p:cNvSpPr txBox="1"/>
          <p:nvPr/>
        </p:nvSpPr>
        <p:spPr>
          <a:xfrm>
            <a:off x="4184706" y="4657004"/>
            <a:ext cx="861171" cy="281373"/>
          </a:xfrm>
          <a:prstGeom prst="rect">
            <a:avLst/>
          </a:prstGeom>
        </p:spPr>
        <p:txBody>
          <a:bodyPr vert="horz" wrap="square" lIns="0" tIns="24652" rIns="0" bIns="0" rtlCol="0">
            <a:spAutoFit/>
          </a:bodyPr>
          <a:lstStyle/>
          <a:p>
            <a:pPr marL="63317" marR="4483" indent="-52670">
              <a:lnSpc>
                <a:spcPts val="971"/>
              </a:lnSpc>
              <a:spcBef>
                <a:spcPts val="193"/>
              </a:spcBef>
            </a:pPr>
            <a:r>
              <a:rPr sz="882" spc="-26" dirty="0">
                <a:solidFill>
                  <a:srgbClr val="221F1F"/>
                </a:solidFill>
                <a:latin typeface="Calibri"/>
                <a:cs typeface="Calibri"/>
              </a:rPr>
              <a:t>Surgical</a:t>
            </a:r>
            <a:r>
              <a:rPr sz="882" spc="4" dirty="0">
                <a:solidFill>
                  <a:srgbClr val="221F1F"/>
                </a:solidFill>
                <a:latin typeface="Calibri"/>
                <a:cs typeface="Calibri"/>
              </a:rPr>
              <a:t> </a:t>
            </a:r>
            <a:r>
              <a:rPr sz="882" spc="-40" dirty="0">
                <a:solidFill>
                  <a:srgbClr val="221F1F"/>
                </a:solidFill>
                <a:latin typeface="Calibri"/>
                <a:cs typeface="Calibri"/>
              </a:rPr>
              <a:t>Technician/</a:t>
            </a:r>
            <a:r>
              <a:rPr sz="882" spc="441" dirty="0">
                <a:solidFill>
                  <a:srgbClr val="221F1F"/>
                </a:solidFill>
                <a:latin typeface="Calibri"/>
                <a:cs typeface="Calibri"/>
              </a:rPr>
              <a:t> </a:t>
            </a:r>
            <a:r>
              <a:rPr sz="882" spc="-26" dirty="0">
                <a:solidFill>
                  <a:srgbClr val="221F1F"/>
                </a:solidFill>
                <a:latin typeface="Calibri"/>
                <a:cs typeface="Calibri"/>
              </a:rPr>
              <a:t>Surgical</a:t>
            </a:r>
            <a:r>
              <a:rPr sz="882" spc="4" dirty="0">
                <a:solidFill>
                  <a:srgbClr val="221F1F"/>
                </a:solidFill>
                <a:latin typeface="Calibri"/>
                <a:cs typeface="Calibri"/>
              </a:rPr>
              <a:t> </a:t>
            </a:r>
            <a:r>
              <a:rPr sz="882" spc="-9" dirty="0">
                <a:solidFill>
                  <a:srgbClr val="221F1F"/>
                </a:solidFill>
                <a:latin typeface="Calibri"/>
                <a:cs typeface="Calibri"/>
              </a:rPr>
              <a:t>Assistant</a:t>
            </a:r>
            <a:endParaRPr sz="882">
              <a:latin typeface="Calibri"/>
              <a:cs typeface="Calibri"/>
            </a:endParaRPr>
          </a:p>
        </p:txBody>
      </p:sp>
      <p:sp>
        <p:nvSpPr>
          <p:cNvPr id="136" name="object 136"/>
          <p:cNvSpPr txBox="1"/>
          <p:nvPr/>
        </p:nvSpPr>
        <p:spPr>
          <a:xfrm>
            <a:off x="4330607" y="4903534"/>
            <a:ext cx="569259" cy="423864"/>
          </a:xfrm>
          <a:prstGeom prst="rect">
            <a:avLst/>
          </a:prstGeom>
        </p:spPr>
        <p:txBody>
          <a:bodyPr vert="horz" wrap="square" lIns="0" tIns="11206" rIns="0" bIns="0" rtlCol="0">
            <a:spAutoFit/>
          </a:bodyPr>
          <a:lstStyle/>
          <a:p>
            <a:pPr marL="70041">
              <a:spcBef>
                <a:spcPts val="88"/>
              </a:spcBef>
            </a:pPr>
            <a:r>
              <a:rPr sz="882" spc="-22" dirty="0">
                <a:solidFill>
                  <a:srgbClr val="221F1F"/>
                </a:solidFill>
                <a:latin typeface="Calibri"/>
                <a:cs typeface="Calibri"/>
              </a:rPr>
              <a:t>(29-</a:t>
            </a:r>
            <a:r>
              <a:rPr sz="882" spc="-9" dirty="0">
                <a:solidFill>
                  <a:srgbClr val="221F1F"/>
                </a:solidFill>
                <a:latin typeface="Calibri"/>
                <a:cs typeface="Calibri"/>
              </a:rPr>
              <a:t>9093)</a:t>
            </a:r>
            <a:endParaRPr sz="882">
              <a:latin typeface="Calibri"/>
              <a:cs typeface="Calibri"/>
            </a:endParaRPr>
          </a:p>
          <a:p>
            <a:pPr marL="11206">
              <a:spcBef>
                <a:spcPts val="1059"/>
              </a:spcBef>
            </a:pPr>
            <a:r>
              <a:rPr sz="882" spc="-9" dirty="0">
                <a:solidFill>
                  <a:srgbClr val="221F1F"/>
                </a:solidFill>
                <a:latin typeface="Calibri"/>
                <a:cs typeface="Calibri"/>
              </a:rPr>
              <a:t>$38K</a:t>
            </a:r>
            <a:r>
              <a:rPr sz="882" spc="-53" dirty="0">
                <a:solidFill>
                  <a:srgbClr val="221F1F"/>
                </a:solidFill>
                <a:latin typeface="Calibri"/>
                <a:cs typeface="Calibri"/>
              </a:rPr>
              <a:t> </a:t>
            </a:r>
            <a:r>
              <a:rPr sz="882" spc="-13" dirty="0">
                <a:solidFill>
                  <a:srgbClr val="221F1F"/>
                </a:solidFill>
                <a:latin typeface="Calibri"/>
                <a:cs typeface="Calibri"/>
              </a:rPr>
              <a:t>–</a:t>
            </a:r>
            <a:r>
              <a:rPr sz="882" spc="-53" dirty="0">
                <a:solidFill>
                  <a:srgbClr val="221F1F"/>
                </a:solidFill>
                <a:latin typeface="Calibri"/>
                <a:cs typeface="Calibri"/>
              </a:rPr>
              <a:t> </a:t>
            </a:r>
            <a:r>
              <a:rPr sz="882" spc="-18" dirty="0">
                <a:solidFill>
                  <a:srgbClr val="221F1F"/>
                </a:solidFill>
                <a:latin typeface="Calibri"/>
                <a:cs typeface="Calibri"/>
              </a:rPr>
              <a:t>$75K</a:t>
            </a:r>
            <a:endParaRPr sz="882">
              <a:latin typeface="Calibri"/>
              <a:cs typeface="Calibri"/>
            </a:endParaRPr>
          </a:p>
        </p:txBody>
      </p:sp>
      <p:grpSp>
        <p:nvGrpSpPr>
          <p:cNvPr id="137" name="object 137"/>
          <p:cNvGrpSpPr/>
          <p:nvPr/>
        </p:nvGrpSpPr>
        <p:grpSpPr>
          <a:xfrm>
            <a:off x="5271775" y="5103704"/>
            <a:ext cx="922244" cy="829235"/>
            <a:chOff x="5822278" y="5784198"/>
            <a:chExt cx="1045210" cy="939800"/>
          </a:xfrm>
        </p:grpSpPr>
        <p:sp>
          <p:nvSpPr>
            <p:cNvPr id="138" name="object 138"/>
            <p:cNvSpPr/>
            <p:nvPr/>
          </p:nvSpPr>
          <p:spPr>
            <a:xfrm>
              <a:off x="5823332" y="6454792"/>
              <a:ext cx="1044575" cy="269240"/>
            </a:xfrm>
            <a:custGeom>
              <a:avLst/>
              <a:gdLst/>
              <a:ahLst/>
              <a:cxnLst/>
              <a:rect l="l" t="t" r="r" b="b"/>
              <a:pathLst>
                <a:path w="1044575" h="269240">
                  <a:moveTo>
                    <a:pt x="1043960" y="0"/>
                  </a:moveTo>
                  <a:lnTo>
                    <a:pt x="0" y="0"/>
                  </a:lnTo>
                  <a:lnTo>
                    <a:pt x="0" y="154787"/>
                  </a:lnTo>
                  <a:lnTo>
                    <a:pt x="8981" y="199275"/>
                  </a:lnTo>
                  <a:lnTo>
                    <a:pt x="33475" y="235607"/>
                  </a:lnTo>
                  <a:lnTo>
                    <a:pt x="69806" y="260104"/>
                  </a:lnTo>
                  <a:lnTo>
                    <a:pt x="114300" y="269087"/>
                  </a:lnTo>
                  <a:lnTo>
                    <a:pt x="929665" y="269087"/>
                  </a:lnTo>
                  <a:lnTo>
                    <a:pt x="974158" y="260104"/>
                  </a:lnTo>
                  <a:lnTo>
                    <a:pt x="1010489" y="235607"/>
                  </a:lnTo>
                  <a:lnTo>
                    <a:pt x="1034983" y="199275"/>
                  </a:lnTo>
                  <a:lnTo>
                    <a:pt x="1043965" y="154787"/>
                  </a:lnTo>
                  <a:lnTo>
                    <a:pt x="1043960" y="0"/>
                  </a:lnTo>
                  <a:close/>
                </a:path>
              </a:pathLst>
            </a:custGeom>
            <a:solidFill>
              <a:srgbClr val="FFFFFF"/>
            </a:solidFill>
          </p:spPr>
          <p:txBody>
            <a:bodyPr wrap="square" lIns="0" tIns="0" rIns="0" bIns="0" rtlCol="0"/>
            <a:lstStyle/>
            <a:p>
              <a:endParaRPr sz="1588"/>
            </a:p>
          </p:txBody>
        </p:sp>
        <p:sp>
          <p:nvSpPr>
            <p:cNvPr id="139" name="object 139"/>
            <p:cNvSpPr/>
            <p:nvPr/>
          </p:nvSpPr>
          <p:spPr>
            <a:xfrm>
              <a:off x="5822278" y="5784198"/>
              <a:ext cx="1045210" cy="671195"/>
            </a:xfrm>
            <a:custGeom>
              <a:avLst/>
              <a:gdLst/>
              <a:ahLst/>
              <a:cxnLst/>
              <a:rect l="l" t="t" r="r" b="b"/>
              <a:pathLst>
                <a:path w="1045209" h="671195">
                  <a:moveTo>
                    <a:pt x="930706" y="0"/>
                  </a:moveTo>
                  <a:lnTo>
                    <a:pt x="114299" y="0"/>
                  </a:lnTo>
                  <a:lnTo>
                    <a:pt x="69806" y="8981"/>
                  </a:lnTo>
                  <a:lnTo>
                    <a:pt x="33475" y="33475"/>
                  </a:lnTo>
                  <a:lnTo>
                    <a:pt x="8981" y="69806"/>
                  </a:lnTo>
                  <a:lnTo>
                    <a:pt x="0" y="114299"/>
                  </a:lnTo>
                  <a:lnTo>
                    <a:pt x="0" y="670585"/>
                  </a:lnTo>
                  <a:lnTo>
                    <a:pt x="1045006" y="670585"/>
                  </a:lnTo>
                  <a:lnTo>
                    <a:pt x="1045006" y="114299"/>
                  </a:lnTo>
                  <a:lnTo>
                    <a:pt x="1036025" y="69806"/>
                  </a:lnTo>
                  <a:lnTo>
                    <a:pt x="1011531" y="33475"/>
                  </a:lnTo>
                  <a:lnTo>
                    <a:pt x="975199" y="8981"/>
                  </a:lnTo>
                  <a:lnTo>
                    <a:pt x="930706" y="0"/>
                  </a:lnTo>
                  <a:close/>
                </a:path>
              </a:pathLst>
            </a:custGeom>
            <a:solidFill>
              <a:srgbClr val="CD9E2B"/>
            </a:solidFill>
          </p:spPr>
          <p:txBody>
            <a:bodyPr wrap="square" lIns="0" tIns="0" rIns="0" bIns="0" rtlCol="0"/>
            <a:lstStyle/>
            <a:p>
              <a:endParaRPr sz="1588"/>
            </a:p>
          </p:txBody>
        </p:sp>
      </p:grpSp>
      <p:sp>
        <p:nvSpPr>
          <p:cNvPr id="140" name="object 140"/>
          <p:cNvSpPr txBox="1"/>
          <p:nvPr/>
        </p:nvSpPr>
        <p:spPr>
          <a:xfrm>
            <a:off x="5328938" y="5201896"/>
            <a:ext cx="804022" cy="409613"/>
          </a:xfrm>
          <a:prstGeom prst="rect">
            <a:avLst/>
          </a:prstGeom>
        </p:spPr>
        <p:txBody>
          <a:bodyPr vert="horz" wrap="square" lIns="0" tIns="24652" rIns="0" bIns="0" rtlCol="0">
            <a:spAutoFit/>
          </a:bodyPr>
          <a:lstStyle/>
          <a:p>
            <a:pPr marL="11206" marR="4483" algn="ctr">
              <a:lnSpc>
                <a:spcPts val="971"/>
              </a:lnSpc>
              <a:spcBef>
                <a:spcPts val="193"/>
              </a:spcBef>
            </a:pPr>
            <a:r>
              <a:rPr sz="882" spc="-40" dirty="0">
                <a:solidFill>
                  <a:srgbClr val="221F1F"/>
                </a:solidFill>
                <a:latin typeface="Calibri"/>
                <a:cs typeface="Calibri"/>
              </a:rPr>
              <a:t>Diagnostic</a:t>
            </a:r>
            <a:r>
              <a:rPr sz="882" spc="22" dirty="0">
                <a:solidFill>
                  <a:srgbClr val="221F1F"/>
                </a:solidFill>
                <a:latin typeface="Calibri"/>
                <a:cs typeface="Calibri"/>
              </a:rPr>
              <a:t> </a:t>
            </a:r>
            <a:r>
              <a:rPr sz="882" spc="-44" dirty="0">
                <a:solidFill>
                  <a:srgbClr val="221F1F"/>
                </a:solidFill>
                <a:latin typeface="Calibri"/>
                <a:cs typeface="Calibri"/>
              </a:rPr>
              <a:t>Medical</a:t>
            </a:r>
            <a:r>
              <a:rPr sz="882" spc="-9" dirty="0">
                <a:solidFill>
                  <a:srgbClr val="221F1F"/>
                </a:solidFill>
                <a:latin typeface="Calibri"/>
                <a:cs typeface="Calibri"/>
              </a:rPr>
              <a:t> Sonographers</a:t>
            </a:r>
            <a:endParaRPr sz="882">
              <a:latin typeface="Calibri"/>
              <a:cs typeface="Calibri"/>
            </a:endParaRPr>
          </a:p>
          <a:p>
            <a:pPr algn="ctr">
              <a:lnSpc>
                <a:spcPts val="953"/>
              </a:lnSpc>
            </a:pPr>
            <a:r>
              <a:rPr sz="882" spc="-22" dirty="0">
                <a:solidFill>
                  <a:srgbClr val="221F1F"/>
                </a:solidFill>
                <a:latin typeface="Calibri"/>
                <a:cs typeface="Calibri"/>
              </a:rPr>
              <a:t>(29-</a:t>
            </a:r>
            <a:r>
              <a:rPr sz="882" spc="-9" dirty="0">
                <a:solidFill>
                  <a:srgbClr val="221F1F"/>
                </a:solidFill>
                <a:latin typeface="Calibri"/>
                <a:cs typeface="Calibri"/>
              </a:rPr>
              <a:t>2032)</a:t>
            </a:r>
            <a:endParaRPr sz="882">
              <a:latin typeface="Calibri"/>
              <a:cs typeface="Calibri"/>
            </a:endParaRPr>
          </a:p>
        </p:txBody>
      </p:sp>
      <p:sp>
        <p:nvSpPr>
          <p:cNvPr id="141" name="object 141"/>
          <p:cNvSpPr txBox="1"/>
          <p:nvPr/>
        </p:nvSpPr>
        <p:spPr>
          <a:xfrm>
            <a:off x="5446376" y="5717367"/>
            <a:ext cx="569259" cy="147058"/>
          </a:xfrm>
          <a:prstGeom prst="rect">
            <a:avLst/>
          </a:prstGeom>
        </p:spPr>
        <p:txBody>
          <a:bodyPr vert="horz" wrap="square" lIns="0" tIns="11206" rIns="0" bIns="0" rtlCol="0">
            <a:spAutoFit/>
          </a:bodyPr>
          <a:lstStyle/>
          <a:p>
            <a:pPr marL="11206">
              <a:spcBef>
                <a:spcPts val="88"/>
              </a:spcBef>
            </a:pPr>
            <a:r>
              <a:rPr sz="882" spc="-9" dirty="0">
                <a:solidFill>
                  <a:srgbClr val="221F1F"/>
                </a:solidFill>
                <a:latin typeface="Calibri"/>
                <a:cs typeface="Calibri"/>
              </a:rPr>
              <a:t>$63K</a:t>
            </a:r>
            <a:r>
              <a:rPr sz="882" spc="-53" dirty="0">
                <a:solidFill>
                  <a:srgbClr val="221F1F"/>
                </a:solidFill>
                <a:latin typeface="Calibri"/>
                <a:cs typeface="Calibri"/>
              </a:rPr>
              <a:t> </a:t>
            </a:r>
            <a:r>
              <a:rPr sz="882" spc="-13" dirty="0">
                <a:solidFill>
                  <a:srgbClr val="221F1F"/>
                </a:solidFill>
                <a:latin typeface="Calibri"/>
                <a:cs typeface="Calibri"/>
              </a:rPr>
              <a:t>–</a:t>
            </a:r>
            <a:r>
              <a:rPr sz="882" spc="-53" dirty="0">
                <a:solidFill>
                  <a:srgbClr val="221F1F"/>
                </a:solidFill>
                <a:latin typeface="Calibri"/>
                <a:cs typeface="Calibri"/>
              </a:rPr>
              <a:t> </a:t>
            </a:r>
            <a:r>
              <a:rPr sz="882" spc="-18" dirty="0">
                <a:solidFill>
                  <a:srgbClr val="221F1F"/>
                </a:solidFill>
                <a:latin typeface="Calibri"/>
                <a:cs typeface="Calibri"/>
              </a:rPr>
              <a:t>$95K</a:t>
            </a:r>
            <a:endParaRPr sz="882">
              <a:latin typeface="Calibri"/>
              <a:cs typeface="Calibri"/>
            </a:endParaRPr>
          </a:p>
        </p:txBody>
      </p:sp>
      <p:sp>
        <p:nvSpPr>
          <p:cNvPr id="142" name="object 142"/>
          <p:cNvSpPr txBox="1"/>
          <p:nvPr/>
        </p:nvSpPr>
        <p:spPr>
          <a:xfrm>
            <a:off x="6641730" y="3738968"/>
            <a:ext cx="702609" cy="281373"/>
          </a:xfrm>
          <a:prstGeom prst="rect">
            <a:avLst/>
          </a:prstGeom>
        </p:spPr>
        <p:txBody>
          <a:bodyPr vert="horz" wrap="square" lIns="0" tIns="24652" rIns="0" bIns="0" rtlCol="0">
            <a:spAutoFit/>
          </a:bodyPr>
          <a:lstStyle/>
          <a:p>
            <a:pPr marL="136719" marR="4483" indent="-126073">
              <a:lnSpc>
                <a:spcPts val="971"/>
              </a:lnSpc>
              <a:spcBef>
                <a:spcPts val="193"/>
              </a:spcBef>
            </a:pPr>
            <a:r>
              <a:rPr sz="882" spc="-31" dirty="0">
                <a:solidFill>
                  <a:srgbClr val="221F1F"/>
                </a:solidFill>
                <a:latin typeface="Calibri"/>
                <a:cs typeface="Calibri"/>
              </a:rPr>
              <a:t>Lab</a:t>
            </a:r>
            <a:r>
              <a:rPr sz="882" spc="-26" dirty="0">
                <a:solidFill>
                  <a:srgbClr val="221F1F"/>
                </a:solidFill>
                <a:latin typeface="Calibri"/>
                <a:cs typeface="Calibri"/>
              </a:rPr>
              <a:t> </a:t>
            </a:r>
            <a:r>
              <a:rPr sz="882" spc="-53" dirty="0">
                <a:solidFill>
                  <a:srgbClr val="221F1F"/>
                </a:solidFill>
                <a:latin typeface="Calibri"/>
                <a:cs typeface="Calibri"/>
              </a:rPr>
              <a:t>Technologist</a:t>
            </a:r>
            <a:r>
              <a:rPr sz="882" spc="441" dirty="0">
                <a:solidFill>
                  <a:srgbClr val="221F1F"/>
                </a:solidFill>
                <a:latin typeface="Calibri"/>
                <a:cs typeface="Calibri"/>
              </a:rPr>
              <a:t> </a:t>
            </a:r>
            <a:r>
              <a:rPr sz="882" spc="-22" dirty="0">
                <a:solidFill>
                  <a:srgbClr val="221F1F"/>
                </a:solidFill>
                <a:latin typeface="Calibri"/>
                <a:cs typeface="Calibri"/>
              </a:rPr>
              <a:t>(29-</a:t>
            </a:r>
            <a:r>
              <a:rPr sz="882" spc="-9" dirty="0">
                <a:solidFill>
                  <a:srgbClr val="221F1F"/>
                </a:solidFill>
                <a:latin typeface="Calibri"/>
                <a:cs typeface="Calibri"/>
              </a:rPr>
              <a:t>2011)</a:t>
            </a:r>
            <a:endParaRPr sz="882">
              <a:latin typeface="Calibri"/>
              <a:cs typeface="Calibri"/>
            </a:endParaRPr>
          </a:p>
        </p:txBody>
      </p:sp>
      <p:sp>
        <p:nvSpPr>
          <p:cNvPr id="143" name="object 143"/>
          <p:cNvSpPr txBox="1"/>
          <p:nvPr/>
        </p:nvSpPr>
        <p:spPr>
          <a:xfrm>
            <a:off x="6708180" y="4075145"/>
            <a:ext cx="569259" cy="147058"/>
          </a:xfrm>
          <a:prstGeom prst="rect">
            <a:avLst/>
          </a:prstGeom>
        </p:spPr>
        <p:txBody>
          <a:bodyPr vert="horz" wrap="square" lIns="0" tIns="11206" rIns="0" bIns="0" rtlCol="0">
            <a:spAutoFit/>
          </a:bodyPr>
          <a:lstStyle/>
          <a:p>
            <a:pPr marL="11206">
              <a:spcBef>
                <a:spcPts val="88"/>
              </a:spcBef>
            </a:pPr>
            <a:r>
              <a:rPr sz="882" spc="-9" dirty="0">
                <a:solidFill>
                  <a:srgbClr val="221F1F"/>
                </a:solidFill>
                <a:latin typeface="Calibri"/>
                <a:cs typeface="Calibri"/>
              </a:rPr>
              <a:t>$38K</a:t>
            </a:r>
            <a:r>
              <a:rPr sz="882" spc="-53" dirty="0">
                <a:solidFill>
                  <a:srgbClr val="221F1F"/>
                </a:solidFill>
                <a:latin typeface="Calibri"/>
                <a:cs typeface="Calibri"/>
              </a:rPr>
              <a:t> </a:t>
            </a:r>
            <a:r>
              <a:rPr sz="882" spc="-13" dirty="0">
                <a:solidFill>
                  <a:srgbClr val="221F1F"/>
                </a:solidFill>
                <a:latin typeface="Calibri"/>
                <a:cs typeface="Calibri"/>
              </a:rPr>
              <a:t>–</a:t>
            </a:r>
            <a:r>
              <a:rPr sz="882" spc="-53" dirty="0">
                <a:solidFill>
                  <a:srgbClr val="221F1F"/>
                </a:solidFill>
                <a:latin typeface="Calibri"/>
                <a:cs typeface="Calibri"/>
              </a:rPr>
              <a:t> </a:t>
            </a:r>
            <a:r>
              <a:rPr sz="882" spc="-18" dirty="0">
                <a:solidFill>
                  <a:srgbClr val="221F1F"/>
                </a:solidFill>
                <a:latin typeface="Calibri"/>
                <a:cs typeface="Calibri"/>
              </a:rPr>
              <a:t>$75K</a:t>
            </a:r>
            <a:endParaRPr sz="882">
              <a:latin typeface="Calibri"/>
              <a:cs typeface="Calibri"/>
            </a:endParaRPr>
          </a:p>
        </p:txBody>
      </p:sp>
      <p:grpSp>
        <p:nvGrpSpPr>
          <p:cNvPr id="144" name="object 144"/>
          <p:cNvGrpSpPr/>
          <p:nvPr/>
        </p:nvGrpSpPr>
        <p:grpSpPr>
          <a:xfrm>
            <a:off x="7797407" y="1136637"/>
            <a:ext cx="826434" cy="597834"/>
            <a:chOff x="8684661" y="1288188"/>
            <a:chExt cx="936625" cy="677545"/>
          </a:xfrm>
        </p:grpSpPr>
        <p:sp>
          <p:nvSpPr>
            <p:cNvPr id="145" name="object 145"/>
            <p:cNvSpPr/>
            <p:nvPr/>
          </p:nvSpPr>
          <p:spPr>
            <a:xfrm>
              <a:off x="8685176" y="1696356"/>
              <a:ext cx="935355" cy="269240"/>
            </a:xfrm>
            <a:custGeom>
              <a:avLst/>
              <a:gdLst/>
              <a:ahLst/>
              <a:cxnLst/>
              <a:rect l="l" t="t" r="r" b="b"/>
              <a:pathLst>
                <a:path w="935354" h="269239">
                  <a:moveTo>
                    <a:pt x="934986" y="0"/>
                  </a:moveTo>
                  <a:lnTo>
                    <a:pt x="0" y="0"/>
                  </a:lnTo>
                  <a:lnTo>
                    <a:pt x="0" y="154787"/>
                  </a:lnTo>
                  <a:lnTo>
                    <a:pt x="8981" y="199280"/>
                  </a:lnTo>
                  <a:lnTo>
                    <a:pt x="33475" y="235611"/>
                  </a:lnTo>
                  <a:lnTo>
                    <a:pt x="69806" y="260106"/>
                  </a:lnTo>
                  <a:lnTo>
                    <a:pt x="114299" y="269087"/>
                  </a:lnTo>
                  <a:lnTo>
                    <a:pt x="820699" y="269087"/>
                  </a:lnTo>
                  <a:lnTo>
                    <a:pt x="865192" y="260106"/>
                  </a:lnTo>
                  <a:lnTo>
                    <a:pt x="901523" y="235611"/>
                  </a:lnTo>
                  <a:lnTo>
                    <a:pt x="926017" y="199280"/>
                  </a:lnTo>
                  <a:lnTo>
                    <a:pt x="934999" y="154787"/>
                  </a:lnTo>
                  <a:lnTo>
                    <a:pt x="934986" y="0"/>
                  </a:lnTo>
                  <a:close/>
                </a:path>
              </a:pathLst>
            </a:custGeom>
            <a:solidFill>
              <a:srgbClr val="FFFFFF"/>
            </a:solidFill>
          </p:spPr>
          <p:txBody>
            <a:bodyPr wrap="square" lIns="0" tIns="0" rIns="0" bIns="0" rtlCol="0"/>
            <a:lstStyle/>
            <a:p>
              <a:endParaRPr sz="1588"/>
            </a:p>
          </p:txBody>
        </p:sp>
        <p:sp>
          <p:nvSpPr>
            <p:cNvPr id="146" name="object 146"/>
            <p:cNvSpPr/>
            <p:nvPr/>
          </p:nvSpPr>
          <p:spPr>
            <a:xfrm>
              <a:off x="8684661" y="1288188"/>
              <a:ext cx="936625" cy="408305"/>
            </a:xfrm>
            <a:custGeom>
              <a:avLst/>
              <a:gdLst/>
              <a:ahLst/>
              <a:cxnLst/>
              <a:rect l="l" t="t" r="r" b="b"/>
              <a:pathLst>
                <a:path w="936625" h="408305">
                  <a:moveTo>
                    <a:pt x="846861" y="0"/>
                  </a:moveTo>
                  <a:lnTo>
                    <a:pt x="89179" y="0"/>
                  </a:lnTo>
                  <a:lnTo>
                    <a:pt x="54467" y="7008"/>
                  </a:lnTo>
                  <a:lnTo>
                    <a:pt x="26120" y="26120"/>
                  </a:lnTo>
                  <a:lnTo>
                    <a:pt x="7008" y="54467"/>
                  </a:lnTo>
                  <a:lnTo>
                    <a:pt x="0" y="89179"/>
                  </a:lnTo>
                  <a:lnTo>
                    <a:pt x="0" y="408165"/>
                  </a:lnTo>
                  <a:lnTo>
                    <a:pt x="936040" y="408165"/>
                  </a:lnTo>
                  <a:lnTo>
                    <a:pt x="936040" y="89179"/>
                  </a:lnTo>
                  <a:lnTo>
                    <a:pt x="929032" y="54467"/>
                  </a:lnTo>
                  <a:lnTo>
                    <a:pt x="909920" y="26120"/>
                  </a:lnTo>
                  <a:lnTo>
                    <a:pt x="881573" y="7008"/>
                  </a:lnTo>
                  <a:lnTo>
                    <a:pt x="846861" y="0"/>
                  </a:lnTo>
                  <a:close/>
                </a:path>
              </a:pathLst>
            </a:custGeom>
            <a:solidFill>
              <a:srgbClr val="6599A9"/>
            </a:solidFill>
          </p:spPr>
          <p:txBody>
            <a:bodyPr wrap="square" lIns="0" tIns="0" rIns="0" bIns="0" rtlCol="0"/>
            <a:lstStyle/>
            <a:p>
              <a:endParaRPr sz="1588"/>
            </a:p>
          </p:txBody>
        </p:sp>
      </p:grpSp>
      <p:sp>
        <p:nvSpPr>
          <p:cNvPr id="147" name="object 147"/>
          <p:cNvSpPr txBox="1"/>
          <p:nvPr/>
        </p:nvSpPr>
        <p:spPr>
          <a:xfrm>
            <a:off x="7868981" y="1176522"/>
            <a:ext cx="682438" cy="494060"/>
          </a:xfrm>
          <a:prstGeom prst="rect">
            <a:avLst/>
          </a:prstGeom>
        </p:spPr>
        <p:txBody>
          <a:bodyPr vert="horz" wrap="square" lIns="0" tIns="24652" rIns="0" bIns="0" rtlCol="0">
            <a:spAutoFit/>
          </a:bodyPr>
          <a:lstStyle/>
          <a:p>
            <a:pPr marL="110384" marR="103099" algn="ctr">
              <a:lnSpc>
                <a:spcPts val="971"/>
              </a:lnSpc>
              <a:spcBef>
                <a:spcPts val="193"/>
              </a:spcBef>
            </a:pPr>
            <a:r>
              <a:rPr sz="882" spc="-44" dirty="0">
                <a:solidFill>
                  <a:srgbClr val="221F1F"/>
                </a:solidFill>
                <a:latin typeface="Calibri"/>
                <a:cs typeface="Calibri"/>
              </a:rPr>
              <a:t>Pharmacist</a:t>
            </a:r>
            <a:r>
              <a:rPr sz="882" spc="441" dirty="0">
                <a:solidFill>
                  <a:srgbClr val="221F1F"/>
                </a:solidFill>
                <a:latin typeface="Calibri"/>
                <a:cs typeface="Calibri"/>
              </a:rPr>
              <a:t> </a:t>
            </a:r>
            <a:r>
              <a:rPr sz="882" spc="-22" dirty="0">
                <a:solidFill>
                  <a:srgbClr val="221F1F"/>
                </a:solidFill>
                <a:latin typeface="Calibri"/>
                <a:cs typeface="Calibri"/>
              </a:rPr>
              <a:t>(29-</a:t>
            </a:r>
            <a:r>
              <a:rPr sz="882" spc="-9" dirty="0">
                <a:solidFill>
                  <a:srgbClr val="221F1F"/>
                </a:solidFill>
                <a:latin typeface="Calibri"/>
                <a:cs typeface="Calibri"/>
              </a:rPr>
              <a:t>1051)</a:t>
            </a:r>
            <a:endParaRPr sz="882">
              <a:latin typeface="Calibri"/>
              <a:cs typeface="Calibri"/>
            </a:endParaRPr>
          </a:p>
          <a:p>
            <a:pPr algn="ctr">
              <a:spcBef>
                <a:spcPts val="600"/>
              </a:spcBef>
            </a:pPr>
            <a:r>
              <a:rPr sz="882" spc="-9" dirty="0">
                <a:solidFill>
                  <a:srgbClr val="221F1F"/>
                </a:solidFill>
                <a:latin typeface="Calibri"/>
                <a:cs typeface="Calibri"/>
              </a:rPr>
              <a:t>$121K</a:t>
            </a:r>
            <a:r>
              <a:rPr sz="882" spc="-53" dirty="0">
                <a:solidFill>
                  <a:srgbClr val="221F1F"/>
                </a:solidFill>
                <a:latin typeface="Calibri"/>
                <a:cs typeface="Calibri"/>
              </a:rPr>
              <a:t> </a:t>
            </a:r>
            <a:r>
              <a:rPr sz="882" spc="-13" dirty="0">
                <a:solidFill>
                  <a:srgbClr val="221F1F"/>
                </a:solidFill>
                <a:latin typeface="Calibri"/>
                <a:cs typeface="Calibri"/>
              </a:rPr>
              <a:t>–</a:t>
            </a:r>
            <a:r>
              <a:rPr sz="882" spc="-53" dirty="0">
                <a:solidFill>
                  <a:srgbClr val="221F1F"/>
                </a:solidFill>
                <a:latin typeface="Calibri"/>
                <a:cs typeface="Calibri"/>
              </a:rPr>
              <a:t> </a:t>
            </a:r>
            <a:r>
              <a:rPr sz="882" spc="-9" dirty="0">
                <a:solidFill>
                  <a:srgbClr val="221F1F"/>
                </a:solidFill>
                <a:latin typeface="Calibri"/>
                <a:cs typeface="Calibri"/>
              </a:rPr>
              <a:t>$144K</a:t>
            </a:r>
            <a:endParaRPr sz="882">
              <a:latin typeface="Calibri"/>
              <a:cs typeface="Calibri"/>
            </a:endParaRPr>
          </a:p>
        </p:txBody>
      </p:sp>
      <p:sp>
        <p:nvSpPr>
          <p:cNvPr id="148" name="object 148"/>
          <p:cNvSpPr txBox="1"/>
          <p:nvPr/>
        </p:nvSpPr>
        <p:spPr>
          <a:xfrm>
            <a:off x="7868956" y="2145831"/>
            <a:ext cx="682438" cy="494060"/>
          </a:xfrm>
          <a:prstGeom prst="rect">
            <a:avLst/>
          </a:prstGeom>
        </p:spPr>
        <p:txBody>
          <a:bodyPr vert="horz" wrap="square" lIns="0" tIns="24652" rIns="0" bIns="0" rtlCol="0">
            <a:spAutoFit/>
          </a:bodyPr>
          <a:lstStyle/>
          <a:p>
            <a:pPr marL="110944" marR="104220" algn="ctr">
              <a:lnSpc>
                <a:spcPts val="971"/>
              </a:lnSpc>
              <a:spcBef>
                <a:spcPts val="193"/>
              </a:spcBef>
            </a:pPr>
            <a:r>
              <a:rPr sz="882" spc="-40" dirty="0">
                <a:solidFill>
                  <a:srgbClr val="221F1F"/>
                </a:solidFill>
                <a:latin typeface="Calibri"/>
                <a:cs typeface="Calibri"/>
              </a:rPr>
              <a:t>Radiologist</a:t>
            </a:r>
            <a:r>
              <a:rPr sz="882" spc="441" dirty="0">
                <a:solidFill>
                  <a:srgbClr val="221F1F"/>
                </a:solidFill>
                <a:latin typeface="Calibri"/>
                <a:cs typeface="Calibri"/>
              </a:rPr>
              <a:t> </a:t>
            </a:r>
            <a:r>
              <a:rPr sz="882" spc="-22" dirty="0">
                <a:solidFill>
                  <a:srgbClr val="221F1F"/>
                </a:solidFill>
                <a:latin typeface="Calibri"/>
                <a:cs typeface="Calibri"/>
              </a:rPr>
              <a:t>(29-</a:t>
            </a:r>
            <a:r>
              <a:rPr sz="882" spc="-9" dirty="0">
                <a:solidFill>
                  <a:srgbClr val="221F1F"/>
                </a:solidFill>
                <a:latin typeface="Calibri"/>
                <a:cs typeface="Calibri"/>
              </a:rPr>
              <a:t>1224)</a:t>
            </a:r>
            <a:endParaRPr sz="882">
              <a:latin typeface="Calibri"/>
              <a:cs typeface="Calibri"/>
            </a:endParaRPr>
          </a:p>
          <a:p>
            <a:pPr algn="ctr">
              <a:spcBef>
                <a:spcPts val="600"/>
              </a:spcBef>
            </a:pPr>
            <a:r>
              <a:rPr sz="882" spc="-9" dirty="0">
                <a:solidFill>
                  <a:srgbClr val="221F1F"/>
                </a:solidFill>
                <a:latin typeface="Calibri"/>
                <a:cs typeface="Calibri"/>
              </a:rPr>
              <a:t>$166K</a:t>
            </a:r>
            <a:r>
              <a:rPr sz="882" spc="-53" dirty="0">
                <a:solidFill>
                  <a:srgbClr val="221F1F"/>
                </a:solidFill>
                <a:latin typeface="Calibri"/>
                <a:cs typeface="Calibri"/>
              </a:rPr>
              <a:t> </a:t>
            </a:r>
            <a:r>
              <a:rPr sz="882" spc="-13" dirty="0">
                <a:solidFill>
                  <a:srgbClr val="221F1F"/>
                </a:solidFill>
                <a:latin typeface="Calibri"/>
                <a:cs typeface="Calibri"/>
              </a:rPr>
              <a:t>–</a:t>
            </a:r>
            <a:r>
              <a:rPr sz="882" spc="-53" dirty="0">
                <a:solidFill>
                  <a:srgbClr val="221F1F"/>
                </a:solidFill>
                <a:latin typeface="Calibri"/>
                <a:cs typeface="Calibri"/>
              </a:rPr>
              <a:t> </a:t>
            </a:r>
            <a:r>
              <a:rPr sz="882" spc="-9" dirty="0">
                <a:solidFill>
                  <a:srgbClr val="221F1F"/>
                </a:solidFill>
                <a:latin typeface="Calibri"/>
                <a:cs typeface="Calibri"/>
              </a:rPr>
              <a:t>$208K</a:t>
            </a:r>
            <a:endParaRPr sz="882">
              <a:latin typeface="Calibri"/>
              <a:cs typeface="Calibri"/>
            </a:endParaRPr>
          </a:p>
        </p:txBody>
      </p:sp>
      <p:sp>
        <p:nvSpPr>
          <p:cNvPr id="149" name="object 149"/>
          <p:cNvSpPr txBox="1"/>
          <p:nvPr/>
        </p:nvSpPr>
        <p:spPr>
          <a:xfrm>
            <a:off x="7927451" y="3647430"/>
            <a:ext cx="565337" cy="409613"/>
          </a:xfrm>
          <a:prstGeom prst="rect">
            <a:avLst/>
          </a:prstGeom>
        </p:spPr>
        <p:txBody>
          <a:bodyPr vert="horz" wrap="square" lIns="0" tIns="24652" rIns="0" bIns="0" rtlCol="0">
            <a:spAutoFit/>
          </a:bodyPr>
          <a:lstStyle/>
          <a:p>
            <a:pPr marL="68360" marR="4483" indent="-57713">
              <a:lnSpc>
                <a:spcPts val="971"/>
              </a:lnSpc>
              <a:spcBef>
                <a:spcPts val="193"/>
              </a:spcBef>
            </a:pPr>
            <a:r>
              <a:rPr sz="882" spc="-40" dirty="0">
                <a:solidFill>
                  <a:srgbClr val="221F1F"/>
                </a:solidFill>
                <a:latin typeface="Calibri"/>
                <a:cs typeface="Calibri"/>
              </a:rPr>
              <a:t>Occupational</a:t>
            </a:r>
            <a:r>
              <a:rPr sz="882" spc="-9" dirty="0">
                <a:solidFill>
                  <a:srgbClr val="221F1F"/>
                </a:solidFill>
                <a:latin typeface="Calibri"/>
                <a:cs typeface="Calibri"/>
              </a:rPr>
              <a:t> Therapist </a:t>
            </a:r>
            <a:r>
              <a:rPr sz="882" spc="-22" dirty="0">
                <a:solidFill>
                  <a:srgbClr val="221F1F"/>
                </a:solidFill>
                <a:latin typeface="Calibri"/>
                <a:cs typeface="Calibri"/>
              </a:rPr>
              <a:t>(29-</a:t>
            </a:r>
            <a:r>
              <a:rPr sz="882" spc="-9" dirty="0">
                <a:solidFill>
                  <a:srgbClr val="221F1F"/>
                </a:solidFill>
                <a:latin typeface="Calibri"/>
                <a:cs typeface="Calibri"/>
              </a:rPr>
              <a:t>1122)</a:t>
            </a:r>
            <a:endParaRPr sz="882">
              <a:latin typeface="Calibri"/>
              <a:cs typeface="Calibri"/>
            </a:endParaRPr>
          </a:p>
        </p:txBody>
      </p:sp>
      <p:grpSp>
        <p:nvGrpSpPr>
          <p:cNvPr id="150" name="object 150"/>
          <p:cNvGrpSpPr/>
          <p:nvPr/>
        </p:nvGrpSpPr>
        <p:grpSpPr>
          <a:xfrm>
            <a:off x="2837207" y="1139320"/>
            <a:ext cx="924485" cy="597834"/>
            <a:chOff x="3063101" y="1291229"/>
            <a:chExt cx="1047750" cy="677545"/>
          </a:xfrm>
        </p:grpSpPr>
        <p:sp>
          <p:nvSpPr>
            <p:cNvPr id="151" name="object 151"/>
            <p:cNvSpPr/>
            <p:nvPr/>
          </p:nvSpPr>
          <p:spPr>
            <a:xfrm>
              <a:off x="3063617" y="1699397"/>
              <a:ext cx="1046480" cy="269240"/>
            </a:xfrm>
            <a:custGeom>
              <a:avLst/>
              <a:gdLst/>
              <a:ahLst/>
              <a:cxnLst/>
              <a:rect l="l" t="t" r="r" b="b"/>
              <a:pathLst>
                <a:path w="1046479" h="269239">
                  <a:moveTo>
                    <a:pt x="1046352" y="0"/>
                  </a:moveTo>
                  <a:lnTo>
                    <a:pt x="0" y="0"/>
                  </a:lnTo>
                  <a:lnTo>
                    <a:pt x="0" y="154787"/>
                  </a:lnTo>
                  <a:lnTo>
                    <a:pt x="8981" y="199280"/>
                  </a:lnTo>
                  <a:lnTo>
                    <a:pt x="33475" y="235611"/>
                  </a:lnTo>
                  <a:lnTo>
                    <a:pt x="69806" y="260106"/>
                  </a:lnTo>
                  <a:lnTo>
                    <a:pt x="114299" y="269087"/>
                  </a:lnTo>
                  <a:lnTo>
                    <a:pt x="932065" y="269087"/>
                  </a:lnTo>
                  <a:lnTo>
                    <a:pt x="976558" y="260106"/>
                  </a:lnTo>
                  <a:lnTo>
                    <a:pt x="1012890" y="235611"/>
                  </a:lnTo>
                  <a:lnTo>
                    <a:pt x="1037384" y="199280"/>
                  </a:lnTo>
                  <a:lnTo>
                    <a:pt x="1046365" y="154787"/>
                  </a:lnTo>
                  <a:lnTo>
                    <a:pt x="1046352" y="0"/>
                  </a:lnTo>
                  <a:close/>
                </a:path>
              </a:pathLst>
            </a:custGeom>
            <a:solidFill>
              <a:srgbClr val="FFFFFF"/>
            </a:solidFill>
          </p:spPr>
          <p:txBody>
            <a:bodyPr wrap="square" lIns="0" tIns="0" rIns="0" bIns="0" rtlCol="0"/>
            <a:lstStyle/>
            <a:p>
              <a:endParaRPr sz="1588"/>
            </a:p>
          </p:txBody>
        </p:sp>
        <p:sp>
          <p:nvSpPr>
            <p:cNvPr id="152" name="object 152"/>
            <p:cNvSpPr/>
            <p:nvPr/>
          </p:nvSpPr>
          <p:spPr>
            <a:xfrm>
              <a:off x="3063101" y="1291229"/>
              <a:ext cx="1047750" cy="408305"/>
            </a:xfrm>
            <a:custGeom>
              <a:avLst/>
              <a:gdLst/>
              <a:ahLst/>
              <a:cxnLst/>
              <a:rect l="l" t="t" r="r" b="b"/>
              <a:pathLst>
                <a:path w="1047750" h="408305">
                  <a:moveTo>
                    <a:pt x="958227" y="0"/>
                  </a:moveTo>
                  <a:lnTo>
                    <a:pt x="89179" y="0"/>
                  </a:lnTo>
                  <a:lnTo>
                    <a:pt x="54467" y="7008"/>
                  </a:lnTo>
                  <a:lnTo>
                    <a:pt x="26120" y="26120"/>
                  </a:lnTo>
                  <a:lnTo>
                    <a:pt x="7008" y="54467"/>
                  </a:lnTo>
                  <a:lnTo>
                    <a:pt x="0" y="89179"/>
                  </a:lnTo>
                  <a:lnTo>
                    <a:pt x="0" y="408165"/>
                  </a:lnTo>
                  <a:lnTo>
                    <a:pt x="1047407" y="408165"/>
                  </a:lnTo>
                  <a:lnTo>
                    <a:pt x="1047407" y="89179"/>
                  </a:lnTo>
                  <a:lnTo>
                    <a:pt x="1040398" y="54467"/>
                  </a:lnTo>
                  <a:lnTo>
                    <a:pt x="1021286" y="26120"/>
                  </a:lnTo>
                  <a:lnTo>
                    <a:pt x="992939" y="7008"/>
                  </a:lnTo>
                  <a:lnTo>
                    <a:pt x="958227" y="0"/>
                  </a:lnTo>
                  <a:close/>
                </a:path>
              </a:pathLst>
            </a:custGeom>
            <a:solidFill>
              <a:srgbClr val="9EA451"/>
            </a:solidFill>
          </p:spPr>
          <p:txBody>
            <a:bodyPr wrap="square" lIns="0" tIns="0" rIns="0" bIns="0" rtlCol="0"/>
            <a:lstStyle/>
            <a:p>
              <a:endParaRPr sz="1588"/>
            </a:p>
          </p:txBody>
        </p:sp>
        <p:sp>
          <p:nvSpPr>
            <p:cNvPr id="153" name="object 153"/>
            <p:cNvSpPr/>
            <p:nvPr/>
          </p:nvSpPr>
          <p:spPr>
            <a:xfrm>
              <a:off x="3063617" y="1699397"/>
              <a:ext cx="1046480" cy="269240"/>
            </a:xfrm>
            <a:custGeom>
              <a:avLst/>
              <a:gdLst/>
              <a:ahLst/>
              <a:cxnLst/>
              <a:rect l="l" t="t" r="r" b="b"/>
              <a:pathLst>
                <a:path w="1046479" h="269239">
                  <a:moveTo>
                    <a:pt x="1046352" y="0"/>
                  </a:moveTo>
                  <a:lnTo>
                    <a:pt x="0" y="0"/>
                  </a:lnTo>
                  <a:lnTo>
                    <a:pt x="0" y="154787"/>
                  </a:lnTo>
                  <a:lnTo>
                    <a:pt x="8981" y="199280"/>
                  </a:lnTo>
                  <a:lnTo>
                    <a:pt x="33475" y="235611"/>
                  </a:lnTo>
                  <a:lnTo>
                    <a:pt x="69806" y="260106"/>
                  </a:lnTo>
                  <a:lnTo>
                    <a:pt x="114299" y="269087"/>
                  </a:lnTo>
                  <a:lnTo>
                    <a:pt x="932065" y="269087"/>
                  </a:lnTo>
                  <a:lnTo>
                    <a:pt x="976558" y="260106"/>
                  </a:lnTo>
                  <a:lnTo>
                    <a:pt x="1012890" y="235611"/>
                  </a:lnTo>
                  <a:lnTo>
                    <a:pt x="1037384" y="199280"/>
                  </a:lnTo>
                  <a:lnTo>
                    <a:pt x="1046365" y="154787"/>
                  </a:lnTo>
                  <a:lnTo>
                    <a:pt x="1046352" y="0"/>
                  </a:lnTo>
                  <a:close/>
                </a:path>
              </a:pathLst>
            </a:custGeom>
            <a:solidFill>
              <a:srgbClr val="FFFFFF"/>
            </a:solidFill>
          </p:spPr>
          <p:txBody>
            <a:bodyPr wrap="square" lIns="0" tIns="0" rIns="0" bIns="0" rtlCol="0"/>
            <a:lstStyle/>
            <a:p>
              <a:endParaRPr sz="1588"/>
            </a:p>
          </p:txBody>
        </p:sp>
        <p:sp>
          <p:nvSpPr>
            <p:cNvPr id="154" name="object 154"/>
            <p:cNvSpPr/>
            <p:nvPr/>
          </p:nvSpPr>
          <p:spPr>
            <a:xfrm>
              <a:off x="3063101" y="1291229"/>
              <a:ext cx="1047750" cy="408305"/>
            </a:xfrm>
            <a:custGeom>
              <a:avLst/>
              <a:gdLst/>
              <a:ahLst/>
              <a:cxnLst/>
              <a:rect l="l" t="t" r="r" b="b"/>
              <a:pathLst>
                <a:path w="1047750" h="408305">
                  <a:moveTo>
                    <a:pt x="958227" y="0"/>
                  </a:moveTo>
                  <a:lnTo>
                    <a:pt x="89179" y="0"/>
                  </a:lnTo>
                  <a:lnTo>
                    <a:pt x="54467" y="7008"/>
                  </a:lnTo>
                  <a:lnTo>
                    <a:pt x="26120" y="26120"/>
                  </a:lnTo>
                  <a:lnTo>
                    <a:pt x="7008" y="54467"/>
                  </a:lnTo>
                  <a:lnTo>
                    <a:pt x="0" y="89179"/>
                  </a:lnTo>
                  <a:lnTo>
                    <a:pt x="0" y="408165"/>
                  </a:lnTo>
                  <a:lnTo>
                    <a:pt x="1047407" y="408165"/>
                  </a:lnTo>
                  <a:lnTo>
                    <a:pt x="1047407" y="89179"/>
                  </a:lnTo>
                  <a:lnTo>
                    <a:pt x="1040398" y="54467"/>
                  </a:lnTo>
                  <a:lnTo>
                    <a:pt x="1021286" y="26120"/>
                  </a:lnTo>
                  <a:lnTo>
                    <a:pt x="992939" y="7008"/>
                  </a:lnTo>
                  <a:lnTo>
                    <a:pt x="958227" y="0"/>
                  </a:lnTo>
                  <a:close/>
                </a:path>
              </a:pathLst>
            </a:custGeom>
            <a:solidFill>
              <a:srgbClr val="9EA451"/>
            </a:solidFill>
          </p:spPr>
          <p:txBody>
            <a:bodyPr wrap="square" lIns="0" tIns="0" rIns="0" bIns="0" rtlCol="0"/>
            <a:lstStyle/>
            <a:p>
              <a:endParaRPr sz="1588"/>
            </a:p>
          </p:txBody>
        </p:sp>
      </p:grpSp>
      <p:sp>
        <p:nvSpPr>
          <p:cNvPr id="155" name="object 155"/>
          <p:cNvSpPr txBox="1"/>
          <p:nvPr/>
        </p:nvSpPr>
        <p:spPr>
          <a:xfrm>
            <a:off x="2861039" y="1177014"/>
            <a:ext cx="876300" cy="519708"/>
          </a:xfrm>
          <a:prstGeom prst="rect">
            <a:avLst/>
          </a:prstGeom>
        </p:spPr>
        <p:txBody>
          <a:bodyPr vert="horz" wrap="square" lIns="0" tIns="24652" rIns="0" bIns="0" rtlCol="0">
            <a:spAutoFit/>
          </a:bodyPr>
          <a:lstStyle/>
          <a:p>
            <a:pPr marL="10646" marR="4483" algn="ctr">
              <a:lnSpc>
                <a:spcPts val="971"/>
              </a:lnSpc>
              <a:spcBef>
                <a:spcPts val="193"/>
              </a:spcBef>
            </a:pPr>
            <a:r>
              <a:rPr sz="882" spc="-53" dirty="0">
                <a:solidFill>
                  <a:srgbClr val="221F1F"/>
                </a:solidFill>
                <a:latin typeface="Calibri"/>
                <a:cs typeface="Calibri"/>
              </a:rPr>
              <a:t>Pharmacy</a:t>
            </a:r>
            <a:r>
              <a:rPr sz="882" spc="-4" dirty="0">
                <a:solidFill>
                  <a:srgbClr val="221F1F"/>
                </a:solidFill>
                <a:latin typeface="Calibri"/>
                <a:cs typeface="Calibri"/>
              </a:rPr>
              <a:t> </a:t>
            </a:r>
            <a:r>
              <a:rPr sz="882" spc="-53" dirty="0">
                <a:solidFill>
                  <a:srgbClr val="221F1F"/>
                </a:solidFill>
                <a:latin typeface="Calibri"/>
                <a:cs typeface="Calibri"/>
              </a:rPr>
              <a:t>Technician</a:t>
            </a:r>
            <a:r>
              <a:rPr sz="882" spc="441" dirty="0">
                <a:solidFill>
                  <a:srgbClr val="221F1F"/>
                </a:solidFill>
                <a:latin typeface="Calibri"/>
                <a:cs typeface="Calibri"/>
              </a:rPr>
              <a:t> </a:t>
            </a:r>
            <a:r>
              <a:rPr sz="882" spc="-22" dirty="0">
                <a:solidFill>
                  <a:srgbClr val="221F1F"/>
                </a:solidFill>
                <a:latin typeface="Calibri"/>
                <a:cs typeface="Calibri"/>
              </a:rPr>
              <a:t>(29-</a:t>
            </a:r>
            <a:r>
              <a:rPr sz="882" spc="-9" dirty="0">
                <a:solidFill>
                  <a:srgbClr val="221F1F"/>
                </a:solidFill>
                <a:latin typeface="Calibri"/>
                <a:cs typeface="Calibri"/>
              </a:rPr>
              <a:t>2052)</a:t>
            </a:r>
            <a:endParaRPr sz="882">
              <a:latin typeface="Calibri"/>
              <a:cs typeface="Calibri"/>
            </a:endParaRPr>
          </a:p>
          <a:p>
            <a:pPr algn="ctr">
              <a:spcBef>
                <a:spcPts val="777"/>
              </a:spcBef>
            </a:pPr>
            <a:r>
              <a:rPr sz="882" spc="-9" dirty="0">
                <a:solidFill>
                  <a:srgbClr val="221F1F"/>
                </a:solidFill>
                <a:latin typeface="Calibri"/>
                <a:cs typeface="Calibri"/>
              </a:rPr>
              <a:t>$29K</a:t>
            </a:r>
            <a:r>
              <a:rPr sz="882" spc="-53" dirty="0">
                <a:solidFill>
                  <a:srgbClr val="221F1F"/>
                </a:solidFill>
                <a:latin typeface="Calibri"/>
                <a:cs typeface="Calibri"/>
              </a:rPr>
              <a:t> </a:t>
            </a:r>
            <a:r>
              <a:rPr sz="882" spc="-13" dirty="0">
                <a:solidFill>
                  <a:srgbClr val="221F1F"/>
                </a:solidFill>
                <a:latin typeface="Calibri"/>
                <a:cs typeface="Calibri"/>
              </a:rPr>
              <a:t>–</a:t>
            </a:r>
            <a:r>
              <a:rPr sz="882" spc="-53" dirty="0">
                <a:solidFill>
                  <a:srgbClr val="221F1F"/>
                </a:solidFill>
                <a:latin typeface="Calibri"/>
                <a:cs typeface="Calibri"/>
              </a:rPr>
              <a:t> </a:t>
            </a:r>
            <a:r>
              <a:rPr sz="882" spc="-18" dirty="0">
                <a:solidFill>
                  <a:srgbClr val="221F1F"/>
                </a:solidFill>
                <a:latin typeface="Calibri"/>
                <a:cs typeface="Calibri"/>
              </a:rPr>
              <a:t>$46K</a:t>
            </a:r>
            <a:endParaRPr sz="882">
              <a:latin typeface="Calibri"/>
              <a:cs typeface="Calibri"/>
            </a:endParaRPr>
          </a:p>
        </p:txBody>
      </p:sp>
      <p:sp>
        <p:nvSpPr>
          <p:cNvPr id="156" name="object 156"/>
          <p:cNvSpPr txBox="1"/>
          <p:nvPr/>
        </p:nvSpPr>
        <p:spPr>
          <a:xfrm>
            <a:off x="7832425" y="2871871"/>
            <a:ext cx="755837" cy="506884"/>
          </a:xfrm>
          <a:prstGeom prst="rect">
            <a:avLst/>
          </a:prstGeom>
        </p:spPr>
        <p:txBody>
          <a:bodyPr vert="horz" wrap="square" lIns="0" tIns="24652" rIns="0" bIns="0" rtlCol="0">
            <a:spAutoFit/>
          </a:bodyPr>
          <a:lstStyle/>
          <a:p>
            <a:pPr marL="11206" marR="4483" algn="ctr">
              <a:lnSpc>
                <a:spcPts val="971"/>
              </a:lnSpc>
              <a:spcBef>
                <a:spcPts val="193"/>
              </a:spcBef>
            </a:pPr>
            <a:r>
              <a:rPr sz="882" spc="-35" dirty="0">
                <a:solidFill>
                  <a:srgbClr val="221F1F"/>
                </a:solidFill>
                <a:latin typeface="Calibri"/>
                <a:cs typeface="Calibri"/>
              </a:rPr>
              <a:t>Physical</a:t>
            </a:r>
            <a:r>
              <a:rPr sz="882" spc="9" dirty="0">
                <a:solidFill>
                  <a:srgbClr val="221F1F"/>
                </a:solidFill>
                <a:latin typeface="Calibri"/>
                <a:cs typeface="Calibri"/>
              </a:rPr>
              <a:t> </a:t>
            </a:r>
            <a:r>
              <a:rPr sz="882" spc="-49" dirty="0">
                <a:solidFill>
                  <a:srgbClr val="221F1F"/>
                </a:solidFill>
                <a:latin typeface="Calibri"/>
                <a:cs typeface="Calibri"/>
              </a:rPr>
              <a:t>Therapist</a:t>
            </a:r>
            <a:r>
              <a:rPr sz="882" spc="441" dirty="0">
                <a:solidFill>
                  <a:srgbClr val="221F1F"/>
                </a:solidFill>
                <a:latin typeface="Calibri"/>
                <a:cs typeface="Calibri"/>
              </a:rPr>
              <a:t> </a:t>
            </a:r>
            <a:r>
              <a:rPr sz="882" spc="-22" dirty="0">
                <a:solidFill>
                  <a:srgbClr val="221F1F"/>
                </a:solidFill>
                <a:latin typeface="Calibri"/>
                <a:cs typeface="Calibri"/>
              </a:rPr>
              <a:t>(29-</a:t>
            </a:r>
            <a:r>
              <a:rPr sz="882" spc="-9" dirty="0">
                <a:solidFill>
                  <a:srgbClr val="221F1F"/>
                </a:solidFill>
                <a:latin typeface="Calibri"/>
                <a:cs typeface="Calibri"/>
              </a:rPr>
              <a:t>1123)</a:t>
            </a:r>
            <a:endParaRPr sz="882">
              <a:latin typeface="Calibri"/>
              <a:cs typeface="Calibri"/>
            </a:endParaRPr>
          </a:p>
          <a:p>
            <a:pPr marR="12327" algn="ctr">
              <a:spcBef>
                <a:spcPts val="693"/>
              </a:spcBef>
            </a:pPr>
            <a:r>
              <a:rPr sz="882" spc="-9" dirty="0">
                <a:solidFill>
                  <a:srgbClr val="221F1F"/>
                </a:solidFill>
                <a:latin typeface="Calibri"/>
                <a:cs typeface="Calibri"/>
              </a:rPr>
              <a:t>$78K</a:t>
            </a:r>
            <a:r>
              <a:rPr sz="882" spc="-40" dirty="0">
                <a:solidFill>
                  <a:srgbClr val="221F1F"/>
                </a:solidFill>
                <a:latin typeface="Calibri"/>
                <a:cs typeface="Calibri"/>
              </a:rPr>
              <a:t> </a:t>
            </a:r>
            <a:r>
              <a:rPr sz="882" dirty="0">
                <a:solidFill>
                  <a:srgbClr val="221F1F"/>
                </a:solidFill>
                <a:latin typeface="Calibri"/>
                <a:cs typeface="Calibri"/>
              </a:rPr>
              <a:t>–</a:t>
            </a:r>
            <a:r>
              <a:rPr sz="882" spc="-40" dirty="0">
                <a:solidFill>
                  <a:srgbClr val="221F1F"/>
                </a:solidFill>
                <a:latin typeface="Calibri"/>
                <a:cs typeface="Calibri"/>
              </a:rPr>
              <a:t> </a:t>
            </a:r>
            <a:r>
              <a:rPr sz="882" spc="-9" dirty="0">
                <a:solidFill>
                  <a:srgbClr val="221F1F"/>
                </a:solidFill>
                <a:latin typeface="Calibri"/>
                <a:cs typeface="Calibri"/>
              </a:rPr>
              <a:t>$102K</a:t>
            </a:r>
            <a:endParaRPr sz="882">
              <a:latin typeface="Calibri"/>
              <a:cs typeface="Calibri"/>
            </a:endParaRPr>
          </a:p>
        </p:txBody>
      </p:sp>
      <p:sp>
        <p:nvSpPr>
          <p:cNvPr id="157" name="object 157"/>
          <p:cNvSpPr txBox="1"/>
          <p:nvPr/>
        </p:nvSpPr>
        <p:spPr>
          <a:xfrm>
            <a:off x="7923324" y="4173467"/>
            <a:ext cx="573741" cy="147058"/>
          </a:xfrm>
          <a:prstGeom prst="rect">
            <a:avLst/>
          </a:prstGeom>
        </p:spPr>
        <p:txBody>
          <a:bodyPr vert="horz" wrap="square" lIns="0" tIns="11206" rIns="0" bIns="0" rtlCol="0">
            <a:spAutoFit/>
          </a:bodyPr>
          <a:lstStyle/>
          <a:p>
            <a:pPr marL="11206">
              <a:spcBef>
                <a:spcPts val="88"/>
              </a:spcBef>
            </a:pPr>
            <a:r>
              <a:rPr sz="882" spc="-9" dirty="0">
                <a:solidFill>
                  <a:srgbClr val="221F1F"/>
                </a:solidFill>
                <a:latin typeface="Calibri"/>
                <a:cs typeface="Calibri"/>
              </a:rPr>
              <a:t>$76</a:t>
            </a:r>
            <a:r>
              <a:rPr sz="882" spc="-40" dirty="0">
                <a:solidFill>
                  <a:srgbClr val="221F1F"/>
                </a:solidFill>
                <a:latin typeface="Calibri"/>
                <a:cs typeface="Calibri"/>
              </a:rPr>
              <a:t> </a:t>
            </a:r>
            <a:r>
              <a:rPr sz="882" dirty="0">
                <a:solidFill>
                  <a:srgbClr val="221F1F"/>
                </a:solidFill>
                <a:latin typeface="Calibri"/>
                <a:cs typeface="Calibri"/>
              </a:rPr>
              <a:t>–</a:t>
            </a:r>
            <a:r>
              <a:rPr sz="882" spc="-40" dirty="0">
                <a:solidFill>
                  <a:srgbClr val="221F1F"/>
                </a:solidFill>
                <a:latin typeface="Calibri"/>
                <a:cs typeface="Calibri"/>
              </a:rPr>
              <a:t> </a:t>
            </a:r>
            <a:r>
              <a:rPr sz="882" spc="-9" dirty="0">
                <a:solidFill>
                  <a:srgbClr val="221F1F"/>
                </a:solidFill>
                <a:latin typeface="Calibri"/>
                <a:cs typeface="Calibri"/>
              </a:rPr>
              <a:t>$100K</a:t>
            </a:r>
            <a:endParaRPr sz="882">
              <a:latin typeface="Calibri"/>
              <a:cs typeface="Calibri"/>
            </a:endParaRPr>
          </a:p>
        </p:txBody>
      </p:sp>
      <p:grpSp>
        <p:nvGrpSpPr>
          <p:cNvPr id="158" name="object 158"/>
          <p:cNvGrpSpPr/>
          <p:nvPr/>
        </p:nvGrpSpPr>
        <p:grpSpPr>
          <a:xfrm>
            <a:off x="428283" y="153618"/>
            <a:ext cx="8287871" cy="784412"/>
            <a:chOff x="332988" y="174100"/>
            <a:chExt cx="9392920" cy="889000"/>
          </a:xfrm>
        </p:grpSpPr>
        <p:sp>
          <p:nvSpPr>
            <p:cNvPr id="159" name="object 159"/>
            <p:cNvSpPr/>
            <p:nvPr/>
          </p:nvSpPr>
          <p:spPr>
            <a:xfrm>
              <a:off x="332988" y="174100"/>
              <a:ext cx="9392920" cy="889000"/>
            </a:xfrm>
            <a:custGeom>
              <a:avLst/>
              <a:gdLst/>
              <a:ahLst/>
              <a:cxnLst/>
              <a:rect l="l" t="t" r="r" b="b"/>
              <a:pathLst>
                <a:path w="9392920" h="889000">
                  <a:moveTo>
                    <a:pt x="9244990" y="0"/>
                  </a:moveTo>
                  <a:lnTo>
                    <a:pt x="147497" y="0"/>
                  </a:lnTo>
                  <a:lnTo>
                    <a:pt x="100878" y="7519"/>
                  </a:lnTo>
                  <a:lnTo>
                    <a:pt x="60388" y="28459"/>
                  </a:lnTo>
                  <a:lnTo>
                    <a:pt x="28459" y="60388"/>
                  </a:lnTo>
                  <a:lnTo>
                    <a:pt x="7519" y="100878"/>
                  </a:lnTo>
                  <a:lnTo>
                    <a:pt x="0" y="147497"/>
                  </a:lnTo>
                  <a:lnTo>
                    <a:pt x="0" y="741502"/>
                  </a:lnTo>
                  <a:lnTo>
                    <a:pt x="7519" y="788121"/>
                  </a:lnTo>
                  <a:lnTo>
                    <a:pt x="28459" y="828611"/>
                  </a:lnTo>
                  <a:lnTo>
                    <a:pt x="60388" y="860540"/>
                  </a:lnTo>
                  <a:lnTo>
                    <a:pt x="100878" y="881480"/>
                  </a:lnTo>
                  <a:lnTo>
                    <a:pt x="147497" y="889000"/>
                  </a:lnTo>
                  <a:lnTo>
                    <a:pt x="9244990" y="889000"/>
                  </a:lnTo>
                  <a:lnTo>
                    <a:pt x="9291609" y="881480"/>
                  </a:lnTo>
                  <a:lnTo>
                    <a:pt x="9332099" y="860540"/>
                  </a:lnTo>
                  <a:lnTo>
                    <a:pt x="9364028" y="828611"/>
                  </a:lnTo>
                  <a:lnTo>
                    <a:pt x="9384968" y="788121"/>
                  </a:lnTo>
                  <a:lnTo>
                    <a:pt x="9392488" y="741502"/>
                  </a:lnTo>
                  <a:lnTo>
                    <a:pt x="9392488" y="147497"/>
                  </a:lnTo>
                  <a:lnTo>
                    <a:pt x="9384968" y="100878"/>
                  </a:lnTo>
                  <a:lnTo>
                    <a:pt x="9364028" y="60388"/>
                  </a:lnTo>
                  <a:lnTo>
                    <a:pt x="9332099" y="28459"/>
                  </a:lnTo>
                  <a:lnTo>
                    <a:pt x="9291609" y="7519"/>
                  </a:lnTo>
                  <a:lnTo>
                    <a:pt x="9244990" y="0"/>
                  </a:lnTo>
                  <a:close/>
                </a:path>
              </a:pathLst>
            </a:custGeom>
            <a:solidFill>
              <a:srgbClr val="927F9A"/>
            </a:solidFill>
          </p:spPr>
          <p:txBody>
            <a:bodyPr wrap="square" lIns="0" tIns="0" rIns="0" bIns="0" rtlCol="0"/>
            <a:lstStyle/>
            <a:p>
              <a:endParaRPr sz="1588"/>
            </a:p>
          </p:txBody>
        </p:sp>
        <p:sp>
          <p:nvSpPr>
            <p:cNvPr id="160" name="object 160"/>
            <p:cNvSpPr/>
            <p:nvPr/>
          </p:nvSpPr>
          <p:spPr>
            <a:xfrm>
              <a:off x="444113" y="553038"/>
              <a:ext cx="9116060" cy="0"/>
            </a:xfrm>
            <a:custGeom>
              <a:avLst/>
              <a:gdLst/>
              <a:ahLst/>
              <a:cxnLst/>
              <a:rect l="l" t="t" r="r" b="b"/>
              <a:pathLst>
                <a:path w="9116060">
                  <a:moveTo>
                    <a:pt x="0" y="0"/>
                  </a:moveTo>
                  <a:lnTo>
                    <a:pt x="9115882" y="0"/>
                  </a:lnTo>
                </a:path>
              </a:pathLst>
            </a:custGeom>
            <a:ln w="6350">
              <a:solidFill>
                <a:srgbClr val="221F20"/>
              </a:solidFill>
            </a:ln>
          </p:spPr>
          <p:txBody>
            <a:bodyPr wrap="square" lIns="0" tIns="0" rIns="0" bIns="0" rtlCol="0"/>
            <a:lstStyle/>
            <a:p>
              <a:endParaRPr sz="1588"/>
            </a:p>
          </p:txBody>
        </p:sp>
        <p:sp>
          <p:nvSpPr>
            <p:cNvPr id="161" name="object 161"/>
            <p:cNvSpPr/>
            <p:nvPr/>
          </p:nvSpPr>
          <p:spPr>
            <a:xfrm>
              <a:off x="444113" y="917818"/>
              <a:ext cx="9116060" cy="0"/>
            </a:xfrm>
            <a:custGeom>
              <a:avLst/>
              <a:gdLst/>
              <a:ahLst/>
              <a:cxnLst/>
              <a:rect l="l" t="t" r="r" b="b"/>
              <a:pathLst>
                <a:path w="9116060">
                  <a:moveTo>
                    <a:pt x="0" y="0"/>
                  </a:moveTo>
                  <a:lnTo>
                    <a:pt x="9115882" y="0"/>
                  </a:lnTo>
                </a:path>
              </a:pathLst>
            </a:custGeom>
            <a:ln w="6350">
              <a:solidFill>
                <a:srgbClr val="221F20"/>
              </a:solidFill>
            </a:ln>
          </p:spPr>
          <p:txBody>
            <a:bodyPr wrap="square" lIns="0" tIns="0" rIns="0" bIns="0" rtlCol="0"/>
            <a:lstStyle/>
            <a:p>
              <a:endParaRPr sz="1588"/>
            </a:p>
          </p:txBody>
        </p:sp>
      </p:grpSp>
      <p:sp>
        <p:nvSpPr>
          <p:cNvPr id="162" name="object 162"/>
          <p:cNvSpPr txBox="1">
            <a:spLocks noGrp="1"/>
          </p:cNvSpPr>
          <p:nvPr>
            <p:ph type="title"/>
          </p:nvPr>
        </p:nvSpPr>
        <p:spPr>
          <a:xfrm>
            <a:off x="134471" y="0"/>
            <a:ext cx="0" cy="8685613"/>
          </a:xfrm>
          <a:prstGeom prst="rect">
            <a:avLst/>
          </a:prstGeom>
        </p:spPr>
        <p:txBody>
          <a:bodyPr vert="horz" wrap="square" lIns="0" tIns="11206" rIns="0" bIns="0" rtlCol="0">
            <a:spAutoFit/>
          </a:bodyPr>
          <a:lstStyle/>
          <a:p>
            <a:pPr marL="11206">
              <a:lnSpc>
                <a:spcPct val="100000"/>
              </a:lnSpc>
              <a:spcBef>
                <a:spcPts val="88"/>
              </a:spcBef>
            </a:pPr>
            <a:r>
              <a:rPr spc="-66" dirty="0"/>
              <a:t>Career</a:t>
            </a:r>
            <a:r>
              <a:rPr spc="-84" dirty="0"/>
              <a:t> </a:t>
            </a:r>
            <a:r>
              <a:rPr spc="-44" dirty="0"/>
              <a:t>Paths</a:t>
            </a:r>
            <a:r>
              <a:rPr spc="-84" dirty="0"/>
              <a:t> </a:t>
            </a:r>
            <a:r>
              <a:rPr spc="-22" dirty="0"/>
              <a:t>In</a:t>
            </a:r>
          </a:p>
          <a:p>
            <a:pPr marL="11206">
              <a:lnSpc>
                <a:spcPct val="100000"/>
              </a:lnSpc>
              <a:spcBef>
                <a:spcPts val="53"/>
              </a:spcBef>
            </a:pPr>
            <a:r>
              <a:rPr b="1" spc="-221" dirty="0">
                <a:latin typeface="Century Gothic"/>
                <a:cs typeface="Century Gothic"/>
              </a:rPr>
              <a:t>Health</a:t>
            </a:r>
            <a:r>
              <a:rPr b="1" spc="-172" dirty="0">
                <a:latin typeface="Century Gothic"/>
                <a:cs typeface="Century Gothic"/>
              </a:rPr>
              <a:t> </a:t>
            </a:r>
            <a:r>
              <a:rPr b="1" spc="-274" dirty="0">
                <a:latin typeface="Century Gothic"/>
                <a:cs typeface="Century Gothic"/>
              </a:rPr>
              <a:t>Technician</a:t>
            </a:r>
          </a:p>
        </p:txBody>
      </p:sp>
      <p:sp>
        <p:nvSpPr>
          <p:cNvPr id="163" name="object 163"/>
          <p:cNvSpPr txBox="1">
            <a:spLocks noGrp="1"/>
          </p:cNvSpPr>
          <p:nvPr>
            <p:ph type="ftr" sz="quarter" idx="5"/>
          </p:nvPr>
        </p:nvSpPr>
        <p:spPr>
          <a:xfrm>
            <a:off x="134471" y="0"/>
            <a:ext cx="0" cy="1561929"/>
          </a:xfrm>
          <a:prstGeom prst="rect">
            <a:avLst/>
          </a:prstGeom>
        </p:spPr>
        <p:txBody>
          <a:bodyPr vert="horz" wrap="square" lIns="0" tIns="14568" rIns="0" bIns="0" rtlCol="0">
            <a:spAutoFit/>
          </a:bodyPr>
          <a:lstStyle/>
          <a:p>
            <a:pPr marL="11206">
              <a:spcBef>
                <a:spcPts val="115"/>
              </a:spcBef>
            </a:pPr>
            <a:r>
              <a:rPr spc="-49" dirty="0"/>
              <a:t>AUGUST</a:t>
            </a:r>
            <a:r>
              <a:rPr dirty="0"/>
              <a:t> 2023</a:t>
            </a:r>
            <a:r>
              <a:rPr spc="4" dirty="0"/>
              <a:t> </a:t>
            </a:r>
            <a:r>
              <a:rPr dirty="0"/>
              <a:t>| </a:t>
            </a:r>
            <a:r>
              <a:rPr spc="-31" dirty="0"/>
              <a:t>REV</a:t>
            </a:r>
            <a:r>
              <a:rPr spc="4" dirty="0"/>
              <a:t> </a:t>
            </a:r>
            <a:r>
              <a:rPr dirty="0"/>
              <a:t>05-</a:t>
            </a:r>
            <a:r>
              <a:rPr spc="-22" dirty="0"/>
              <a:t>24</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ftr" sz="quarter" idx="5"/>
          </p:nvPr>
        </p:nvSpPr>
        <p:spPr>
          <a:xfrm>
            <a:off x="134471" y="0"/>
            <a:ext cx="0" cy="1561929"/>
          </a:xfrm>
          <a:prstGeom prst="rect">
            <a:avLst/>
          </a:prstGeom>
        </p:spPr>
        <p:txBody>
          <a:bodyPr vert="horz" wrap="square" lIns="0" tIns="14568" rIns="0" bIns="0" rtlCol="0">
            <a:spAutoFit/>
          </a:bodyPr>
          <a:lstStyle/>
          <a:p>
            <a:pPr marL="11206">
              <a:spcBef>
                <a:spcPts val="115"/>
              </a:spcBef>
            </a:pPr>
            <a:r>
              <a:rPr spc="-49" dirty="0"/>
              <a:t>AUGUST</a:t>
            </a:r>
            <a:r>
              <a:rPr dirty="0"/>
              <a:t> 2023</a:t>
            </a:r>
            <a:r>
              <a:rPr spc="4" dirty="0"/>
              <a:t> </a:t>
            </a:r>
            <a:r>
              <a:rPr dirty="0"/>
              <a:t>| </a:t>
            </a:r>
            <a:r>
              <a:rPr spc="-31" dirty="0"/>
              <a:t>REV</a:t>
            </a:r>
            <a:r>
              <a:rPr spc="4" dirty="0"/>
              <a:t> </a:t>
            </a:r>
            <a:r>
              <a:rPr dirty="0"/>
              <a:t>05-</a:t>
            </a:r>
            <a:r>
              <a:rPr spc="-22" dirty="0"/>
              <a:t>24</a:t>
            </a:r>
          </a:p>
        </p:txBody>
      </p:sp>
      <p:graphicFrame>
        <p:nvGraphicFramePr>
          <p:cNvPr id="2" name="object 2"/>
          <p:cNvGraphicFramePr>
            <a:graphicFrameLocks noGrp="1"/>
          </p:cNvGraphicFramePr>
          <p:nvPr/>
        </p:nvGraphicFramePr>
        <p:xfrm>
          <a:off x="255494" y="117662"/>
          <a:ext cx="8640856" cy="7167162"/>
        </p:xfrm>
        <a:graphic>
          <a:graphicData uri="http://schemas.openxmlformats.org/drawingml/2006/table">
            <a:tbl>
              <a:tblPr firstRow="1" bandRow="1">
                <a:tableStyleId>{2D5ABB26-0587-4C30-8999-92F81FD0307C}</a:tableStyleId>
              </a:tblPr>
              <a:tblGrid>
                <a:gridCol w="8640856">
                  <a:extLst>
                    <a:ext uri="{9D8B030D-6E8A-4147-A177-3AD203B41FA5}">
                      <a16:colId xmlns:a16="http://schemas.microsoft.com/office/drawing/2014/main" val="20000"/>
                    </a:ext>
                  </a:extLst>
                </a:gridCol>
              </a:tblGrid>
              <a:tr h="220195">
                <a:tc>
                  <a:txBody>
                    <a:bodyPr/>
                    <a:lstStyle/>
                    <a:p>
                      <a:pPr marL="50800">
                        <a:lnSpc>
                          <a:spcPct val="100000"/>
                        </a:lnSpc>
                        <a:spcBef>
                          <a:spcPts val="160"/>
                        </a:spcBef>
                      </a:pPr>
                      <a:r>
                        <a:rPr sz="1100" b="1" spc="-185" dirty="0">
                          <a:solidFill>
                            <a:srgbClr val="FFFFFF"/>
                          </a:solidFill>
                          <a:latin typeface="Century Gothic"/>
                          <a:cs typeface="Century Gothic"/>
                        </a:rPr>
                        <a:t>Occupation</a:t>
                      </a:r>
                      <a:r>
                        <a:rPr sz="1100" b="1" spc="-90" dirty="0">
                          <a:solidFill>
                            <a:srgbClr val="FFFFFF"/>
                          </a:solidFill>
                          <a:latin typeface="Century Gothic"/>
                          <a:cs typeface="Century Gothic"/>
                        </a:rPr>
                        <a:t> </a:t>
                      </a:r>
                      <a:r>
                        <a:rPr sz="1100" b="1" spc="-55" dirty="0">
                          <a:solidFill>
                            <a:srgbClr val="FFFFFF"/>
                          </a:solidFill>
                          <a:latin typeface="Century Gothic"/>
                          <a:cs typeface="Century Gothic"/>
                        </a:rPr>
                        <a:t>Title</a:t>
                      </a:r>
                      <a:r>
                        <a:rPr sz="1100" b="1" spc="-85" dirty="0">
                          <a:solidFill>
                            <a:srgbClr val="FFFFFF"/>
                          </a:solidFill>
                          <a:latin typeface="Century Gothic"/>
                          <a:cs typeface="Century Gothic"/>
                        </a:rPr>
                        <a:t> </a:t>
                      </a:r>
                      <a:r>
                        <a:rPr sz="1100" b="1" spc="-150" dirty="0">
                          <a:solidFill>
                            <a:srgbClr val="FFFFFF"/>
                          </a:solidFill>
                          <a:latin typeface="Century Gothic"/>
                          <a:cs typeface="Century Gothic"/>
                        </a:rPr>
                        <a:t>(SOC)</a:t>
                      </a:r>
                      <a:r>
                        <a:rPr sz="1100" b="1" spc="-85" dirty="0">
                          <a:solidFill>
                            <a:srgbClr val="FFFFFF"/>
                          </a:solidFill>
                          <a:latin typeface="Century Gothic"/>
                          <a:cs typeface="Century Gothic"/>
                        </a:rPr>
                        <a:t> </a:t>
                      </a:r>
                      <a:r>
                        <a:rPr sz="1100" b="1" spc="-409" dirty="0">
                          <a:solidFill>
                            <a:srgbClr val="FFFFFF"/>
                          </a:solidFill>
                          <a:latin typeface="Century Gothic"/>
                          <a:cs typeface="Century Gothic"/>
                        </a:rPr>
                        <a:t>—</a:t>
                      </a:r>
                      <a:r>
                        <a:rPr sz="1100" b="1" spc="165" dirty="0">
                          <a:solidFill>
                            <a:srgbClr val="FFFFFF"/>
                          </a:solidFill>
                          <a:latin typeface="Century Gothic"/>
                          <a:cs typeface="Century Gothic"/>
                        </a:rPr>
                        <a:t> </a:t>
                      </a:r>
                      <a:r>
                        <a:rPr sz="1100" b="1" i="1" spc="-114" dirty="0">
                          <a:solidFill>
                            <a:srgbClr val="FFFFFF"/>
                          </a:solidFill>
                          <a:latin typeface="Gill Sans MT"/>
                          <a:cs typeface="Gill Sans MT"/>
                        </a:rPr>
                        <a:t>Typical</a:t>
                      </a:r>
                      <a:r>
                        <a:rPr sz="1100" b="1" i="1" spc="-80" dirty="0">
                          <a:solidFill>
                            <a:srgbClr val="FFFFFF"/>
                          </a:solidFill>
                          <a:latin typeface="Gill Sans MT"/>
                          <a:cs typeface="Gill Sans MT"/>
                        </a:rPr>
                        <a:t> </a:t>
                      </a:r>
                      <a:r>
                        <a:rPr sz="1100" b="1" i="1" spc="-70" dirty="0">
                          <a:solidFill>
                            <a:srgbClr val="FFFFFF"/>
                          </a:solidFill>
                          <a:latin typeface="Gill Sans MT"/>
                          <a:cs typeface="Gill Sans MT"/>
                        </a:rPr>
                        <a:t>Job</a:t>
                      </a:r>
                      <a:r>
                        <a:rPr sz="1100" b="1" i="1" spc="-80" dirty="0">
                          <a:solidFill>
                            <a:srgbClr val="FFFFFF"/>
                          </a:solidFill>
                          <a:latin typeface="Gill Sans MT"/>
                          <a:cs typeface="Gill Sans MT"/>
                        </a:rPr>
                        <a:t> </a:t>
                      </a:r>
                      <a:r>
                        <a:rPr sz="1100" b="1" i="1" spc="-75" dirty="0">
                          <a:solidFill>
                            <a:srgbClr val="FFFFFF"/>
                          </a:solidFill>
                          <a:latin typeface="Gill Sans MT"/>
                          <a:cs typeface="Gill Sans MT"/>
                        </a:rPr>
                        <a:t>Titles</a:t>
                      </a:r>
                      <a:r>
                        <a:rPr sz="1100" b="1" i="1" spc="-80" dirty="0">
                          <a:solidFill>
                            <a:srgbClr val="FFFFFF"/>
                          </a:solidFill>
                          <a:latin typeface="Gill Sans MT"/>
                          <a:cs typeface="Gill Sans MT"/>
                        </a:rPr>
                        <a:t> </a:t>
                      </a:r>
                      <a:r>
                        <a:rPr sz="1100" b="1" i="1" spc="-100" dirty="0">
                          <a:solidFill>
                            <a:srgbClr val="FFFFFF"/>
                          </a:solidFill>
                          <a:latin typeface="Gill Sans MT"/>
                          <a:cs typeface="Gill Sans MT"/>
                        </a:rPr>
                        <a:t>Used</a:t>
                      </a:r>
                      <a:r>
                        <a:rPr sz="1100" b="1" i="1" spc="-80" dirty="0">
                          <a:solidFill>
                            <a:srgbClr val="FFFFFF"/>
                          </a:solidFill>
                          <a:latin typeface="Gill Sans MT"/>
                          <a:cs typeface="Gill Sans MT"/>
                        </a:rPr>
                        <a:t> </a:t>
                      </a:r>
                      <a:r>
                        <a:rPr sz="1100" b="1" i="1" spc="-120" dirty="0">
                          <a:solidFill>
                            <a:srgbClr val="FFFFFF"/>
                          </a:solidFill>
                          <a:latin typeface="Gill Sans MT"/>
                          <a:cs typeface="Gill Sans MT"/>
                        </a:rPr>
                        <a:t>by</a:t>
                      </a:r>
                      <a:r>
                        <a:rPr sz="1100" b="1" i="1" spc="-85" dirty="0">
                          <a:solidFill>
                            <a:srgbClr val="FFFFFF"/>
                          </a:solidFill>
                          <a:latin typeface="Gill Sans MT"/>
                          <a:cs typeface="Gill Sans MT"/>
                        </a:rPr>
                        <a:t> </a:t>
                      </a:r>
                      <a:r>
                        <a:rPr sz="1100" b="1" i="1" spc="-100" dirty="0">
                          <a:solidFill>
                            <a:srgbClr val="FFFFFF"/>
                          </a:solidFill>
                          <a:latin typeface="Gill Sans MT"/>
                          <a:cs typeface="Gill Sans MT"/>
                        </a:rPr>
                        <a:t>Employers</a:t>
                      </a:r>
                      <a:r>
                        <a:rPr sz="1100" b="1" i="1" spc="-80" dirty="0">
                          <a:solidFill>
                            <a:srgbClr val="FFFFFF"/>
                          </a:solidFill>
                          <a:latin typeface="Gill Sans MT"/>
                          <a:cs typeface="Gill Sans MT"/>
                        </a:rPr>
                        <a:t> </a:t>
                      </a:r>
                      <a:r>
                        <a:rPr sz="1100" b="1" spc="-409" dirty="0">
                          <a:solidFill>
                            <a:srgbClr val="FFFFFF"/>
                          </a:solidFill>
                          <a:latin typeface="Century Gothic"/>
                          <a:cs typeface="Century Gothic"/>
                        </a:rPr>
                        <a:t>—</a:t>
                      </a:r>
                      <a:r>
                        <a:rPr sz="1100" b="1" spc="-85" dirty="0">
                          <a:solidFill>
                            <a:srgbClr val="FFFFFF"/>
                          </a:solidFill>
                          <a:latin typeface="Century Gothic"/>
                          <a:cs typeface="Century Gothic"/>
                        </a:rPr>
                        <a:t> </a:t>
                      </a:r>
                      <a:r>
                        <a:rPr sz="1100" b="1" spc="-195" dirty="0">
                          <a:solidFill>
                            <a:srgbClr val="FFFFFF"/>
                          </a:solidFill>
                          <a:latin typeface="Century Gothic"/>
                          <a:cs typeface="Century Gothic"/>
                        </a:rPr>
                        <a:t>Overview</a:t>
                      </a:r>
                      <a:r>
                        <a:rPr sz="1100" b="1" spc="-85" dirty="0">
                          <a:solidFill>
                            <a:srgbClr val="FFFFFF"/>
                          </a:solidFill>
                          <a:latin typeface="Century Gothic"/>
                          <a:cs typeface="Century Gothic"/>
                        </a:rPr>
                        <a:t> </a:t>
                      </a:r>
                      <a:r>
                        <a:rPr sz="1100" b="1" spc="-110" dirty="0">
                          <a:solidFill>
                            <a:srgbClr val="FFFFFF"/>
                          </a:solidFill>
                          <a:latin typeface="Century Gothic"/>
                          <a:cs typeface="Century Gothic"/>
                        </a:rPr>
                        <a:t>of</a:t>
                      </a:r>
                      <a:r>
                        <a:rPr sz="1100" b="1" spc="-90" dirty="0">
                          <a:solidFill>
                            <a:srgbClr val="FFFFFF"/>
                          </a:solidFill>
                          <a:latin typeface="Century Gothic"/>
                          <a:cs typeface="Century Gothic"/>
                        </a:rPr>
                        <a:t> </a:t>
                      </a:r>
                      <a:r>
                        <a:rPr sz="1100" b="1" spc="-25" dirty="0">
                          <a:solidFill>
                            <a:srgbClr val="FFFFFF"/>
                          </a:solidFill>
                          <a:latin typeface="Century Gothic"/>
                          <a:cs typeface="Century Gothic"/>
                        </a:rPr>
                        <a:t>Job</a:t>
                      </a:r>
                      <a:endParaRPr sz="1100">
                        <a:latin typeface="Century Gothic"/>
                        <a:cs typeface="Century Gothic"/>
                      </a:endParaRPr>
                    </a:p>
                  </a:txBody>
                  <a:tcPr marL="0" marR="0" marT="17929" marB="0">
                    <a:solidFill>
                      <a:srgbClr val="231F20"/>
                    </a:solidFill>
                  </a:tcPr>
                </a:tc>
                <a:extLst>
                  <a:ext uri="{0D108BD9-81ED-4DB2-BD59-A6C34878D82A}">
                    <a16:rowId xmlns:a16="http://schemas.microsoft.com/office/drawing/2014/main" val="10000"/>
                  </a:ext>
                </a:extLst>
              </a:tr>
              <a:tr h="254374">
                <a:tc>
                  <a:txBody>
                    <a:bodyPr/>
                    <a:lstStyle/>
                    <a:p>
                      <a:pPr marL="50800" marR="1395730">
                        <a:lnSpc>
                          <a:spcPts val="919"/>
                        </a:lnSpc>
                        <a:spcBef>
                          <a:spcPts val="220"/>
                        </a:spcBef>
                      </a:pPr>
                      <a:r>
                        <a:rPr sz="800" b="1" spc="-95" dirty="0">
                          <a:solidFill>
                            <a:srgbClr val="231F20"/>
                          </a:solidFill>
                          <a:latin typeface="Arial Narrow"/>
                          <a:cs typeface="Arial Narrow"/>
                        </a:rPr>
                        <a:t>Pharmacy</a:t>
                      </a:r>
                      <a:r>
                        <a:rPr sz="800" b="1" spc="10" dirty="0">
                          <a:solidFill>
                            <a:srgbClr val="231F20"/>
                          </a:solidFill>
                          <a:latin typeface="Arial Narrow"/>
                          <a:cs typeface="Arial Narrow"/>
                        </a:rPr>
                        <a:t> </a:t>
                      </a:r>
                      <a:r>
                        <a:rPr sz="800" b="1" spc="-55" dirty="0">
                          <a:solidFill>
                            <a:srgbClr val="231F20"/>
                          </a:solidFill>
                          <a:latin typeface="Arial Narrow"/>
                          <a:cs typeface="Arial Narrow"/>
                        </a:rPr>
                        <a:t>Clerk/Aide</a:t>
                      </a:r>
                      <a:r>
                        <a:rPr sz="800" b="1" spc="15" dirty="0">
                          <a:solidFill>
                            <a:srgbClr val="231F20"/>
                          </a:solidFill>
                          <a:latin typeface="Arial Narrow"/>
                          <a:cs typeface="Arial Narrow"/>
                        </a:rPr>
                        <a:t> </a:t>
                      </a:r>
                      <a:r>
                        <a:rPr sz="800" b="1" spc="-35" dirty="0">
                          <a:solidFill>
                            <a:srgbClr val="231F20"/>
                          </a:solidFill>
                          <a:latin typeface="Arial Narrow"/>
                          <a:cs typeface="Arial Narrow"/>
                        </a:rPr>
                        <a:t>(31-</a:t>
                      </a:r>
                      <a:r>
                        <a:rPr sz="800" b="1" spc="-40" dirty="0">
                          <a:solidFill>
                            <a:srgbClr val="231F20"/>
                          </a:solidFill>
                          <a:latin typeface="Arial Narrow"/>
                          <a:cs typeface="Arial Narrow"/>
                        </a:rPr>
                        <a:t>9095)</a:t>
                      </a:r>
                      <a:r>
                        <a:rPr sz="800" b="1" spc="30" dirty="0">
                          <a:solidFill>
                            <a:srgbClr val="231F20"/>
                          </a:solidFill>
                          <a:latin typeface="Arial Narrow"/>
                          <a:cs typeface="Arial Narrow"/>
                        </a:rPr>
                        <a:t> </a:t>
                      </a:r>
                      <a:r>
                        <a:rPr sz="800" i="1" spc="-375" dirty="0">
                          <a:latin typeface="Gill Sans MT"/>
                          <a:cs typeface="Gill Sans MT"/>
                        </a:rPr>
                        <a:t>—</a:t>
                      </a:r>
                      <a:r>
                        <a:rPr sz="800" i="1" spc="-15" dirty="0">
                          <a:latin typeface="Gill Sans MT"/>
                          <a:cs typeface="Gill Sans MT"/>
                        </a:rPr>
                        <a:t> </a:t>
                      </a:r>
                      <a:r>
                        <a:rPr sz="800" i="1" spc="-65" dirty="0">
                          <a:latin typeface="Gill Sans MT"/>
                          <a:cs typeface="Gill Sans MT"/>
                        </a:rPr>
                        <a:t>Certified</a:t>
                      </a:r>
                      <a:r>
                        <a:rPr sz="800" i="1" spc="-10" dirty="0">
                          <a:latin typeface="Gill Sans MT"/>
                          <a:cs typeface="Gill Sans MT"/>
                        </a:rPr>
                        <a:t> </a:t>
                      </a:r>
                      <a:r>
                        <a:rPr sz="800" i="1" spc="-60" dirty="0">
                          <a:latin typeface="Gill Sans MT"/>
                          <a:cs typeface="Gill Sans MT"/>
                        </a:rPr>
                        <a:t>Pharmacist</a:t>
                      </a:r>
                      <a:r>
                        <a:rPr sz="800" i="1" spc="-70" dirty="0">
                          <a:latin typeface="Gill Sans MT"/>
                          <a:cs typeface="Gill Sans MT"/>
                        </a:rPr>
                        <a:t> </a:t>
                      </a:r>
                      <a:r>
                        <a:rPr sz="800" i="1" spc="-50" dirty="0">
                          <a:latin typeface="Gill Sans MT"/>
                          <a:cs typeface="Gill Sans MT"/>
                        </a:rPr>
                        <a:t>Assistant,</a:t>
                      </a:r>
                      <a:r>
                        <a:rPr sz="800" i="1" spc="-75" dirty="0">
                          <a:latin typeface="Gill Sans MT"/>
                          <a:cs typeface="Gill Sans MT"/>
                        </a:rPr>
                        <a:t> </a:t>
                      </a:r>
                      <a:r>
                        <a:rPr sz="800" i="1" spc="-95" dirty="0">
                          <a:latin typeface="Gill Sans MT"/>
                          <a:cs typeface="Gill Sans MT"/>
                        </a:rPr>
                        <a:t>Drug</a:t>
                      </a:r>
                      <a:r>
                        <a:rPr sz="800" i="1" spc="-10" dirty="0">
                          <a:latin typeface="Gill Sans MT"/>
                          <a:cs typeface="Gill Sans MT"/>
                        </a:rPr>
                        <a:t> </a:t>
                      </a:r>
                      <a:r>
                        <a:rPr sz="800" i="1" spc="-60" dirty="0">
                          <a:latin typeface="Gill Sans MT"/>
                          <a:cs typeface="Gill Sans MT"/>
                        </a:rPr>
                        <a:t>Purchaser,</a:t>
                      </a:r>
                      <a:r>
                        <a:rPr sz="800" i="1" spc="-75" dirty="0">
                          <a:latin typeface="Gill Sans MT"/>
                          <a:cs typeface="Gill Sans MT"/>
                        </a:rPr>
                        <a:t> </a:t>
                      </a:r>
                      <a:r>
                        <a:rPr sz="800" i="1" spc="-60" dirty="0">
                          <a:latin typeface="Gill Sans MT"/>
                          <a:cs typeface="Gill Sans MT"/>
                        </a:rPr>
                        <a:t>Front</a:t>
                      </a:r>
                      <a:r>
                        <a:rPr sz="800" i="1" spc="-10" dirty="0">
                          <a:latin typeface="Gill Sans MT"/>
                          <a:cs typeface="Gill Sans MT"/>
                        </a:rPr>
                        <a:t> </a:t>
                      </a:r>
                      <a:r>
                        <a:rPr sz="800" i="1" spc="-75" dirty="0">
                          <a:latin typeface="Gill Sans MT"/>
                          <a:cs typeface="Gill Sans MT"/>
                        </a:rPr>
                        <a:t>Counter</a:t>
                      </a:r>
                      <a:r>
                        <a:rPr sz="800" i="1" spc="-15" dirty="0">
                          <a:latin typeface="Gill Sans MT"/>
                          <a:cs typeface="Gill Sans MT"/>
                        </a:rPr>
                        <a:t> </a:t>
                      </a:r>
                      <a:r>
                        <a:rPr sz="800" i="1" spc="-65" dirty="0">
                          <a:latin typeface="Gill Sans MT"/>
                          <a:cs typeface="Gill Sans MT"/>
                        </a:rPr>
                        <a:t>Clerk,</a:t>
                      </a:r>
                      <a:r>
                        <a:rPr sz="800" i="1" spc="-70" dirty="0">
                          <a:latin typeface="Gill Sans MT"/>
                          <a:cs typeface="Gill Sans MT"/>
                        </a:rPr>
                        <a:t> </a:t>
                      </a:r>
                      <a:r>
                        <a:rPr sz="800" i="1" spc="-60" dirty="0">
                          <a:latin typeface="Gill Sans MT"/>
                          <a:cs typeface="Gill Sans MT"/>
                        </a:rPr>
                        <a:t>Pharmacist</a:t>
                      </a:r>
                      <a:r>
                        <a:rPr sz="800" i="1" spc="-70" dirty="0">
                          <a:latin typeface="Gill Sans MT"/>
                          <a:cs typeface="Gill Sans MT"/>
                        </a:rPr>
                        <a:t> </a:t>
                      </a:r>
                      <a:r>
                        <a:rPr sz="800" i="1" spc="-50" dirty="0">
                          <a:latin typeface="Gill Sans MT"/>
                          <a:cs typeface="Gill Sans MT"/>
                        </a:rPr>
                        <a:t>Assistant,</a:t>
                      </a:r>
                      <a:r>
                        <a:rPr sz="800" i="1" spc="-75" dirty="0">
                          <a:latin typeface="Gill Sans MT"/>
                          <a:cs typeface="Gill Sans MT"/>
                        </a:rPr>
                        <a:t> </a:t>
                      </a:r>
                      <a:r>
                        <a:rPr sz="800" i="1" spc="-70" dirty="0">
                          <a:latin typeface="Gill Sans MT"/>
                          <a:cs typeface="Gill Sans MT"/>
                        </a:rPr>
                        <a:t>Pharmacy </a:t>
                      </a:r>
                      <a:r>
                        <a:rPr sz="800" i="1" spc="-60" dirty="0">
                          <a:latin typeface="Gill Sans MT"/>
                          <a:cs typeface="Gill Sans MT"/>
                        </a:rPr>
                        <a:t>Aide,</a:t>
                      </a:r>
                      <a:r>
                        <a:rPr sz="800" i="1" spc="-70" dirty="0">
                          <a:latin typeface="Gill Sans MT"/>
                          <a:cs typeface="Gill Sans MT"/>
                        </a:rPr>
                        <a:t> Pharmacy</a:t>
                      </a:r>
                      <a:r>
                        <a:rPr sz="800" i="1" spc="-75" dirty="0">
                          <a:latin typeface="Gill Sans MT"/>
                          <a:cs typeface="Gill Sans MT"/>
                        </a:rPr>
                        <a:t> </a:t>
                      </a:r>
                      <a:r>
                        <a:rPr sz="800" i="1" spc="-50" dirty="0">
                          <a:latin typeface="Gill Sans MT"/>
                          <a:cs typeface="Gill Sans MT"/>
                        </a:rPr>
                        <a:t>Ancillary,</a:t>
                      </a:r>
                      <a:r>
                        <a:rPr sz="800" i="1" spc="-70" dirty="0">
                          <a:latin typeface="Gill Sans MT"/>
                          <a:cs typeface="Gill Sans MT"/>
                        </a:rPr>
                        <a:t> Pharmacy </a:t>
                      </a:r>
                      <a:r>
                        <a:rPr sz="800" i="1" spc="-50" dirty="0">
                          <a:latin typeface="Gill Sans MT"/>
                          <a:cs typeface="Gill Sans MT"/>
                        </a:rPr>
                        <a:t>Assistant,</a:t>
                      </a:r>
                      <a:r>
                        <a:rPr sz="800" i="1" spc="-75" dirty="0">
                          <a:latin typeface="Gill Sans MT"/>
                          <a:cs typeface="Gill Sans MT"/>
                        </a:rPr>
                        <a:t> </a:t>
                      </a:r>
                      <a:r>
                        <a:rPr sz="800" i="1" spc="-70" dirty="0">
                          <a:latin typeface="Gill Sans MT"/>
                          <a:cs typeface="Gill Sans MT"/>
                        </a:rPr>
                        <a:t>Pharmacy</a:t>
                      </a:r>
                      <a:r>
                        <a:rPr sz="800" i="1" spc="-10" dirty="0">
                          <a:latin typeface="Gill Sans MT"/>
                          <a:cs typeface="Gill Sans MT"/>
                        </a:rPr>
                        <a:t> </a:t>
                      </a:r>
                      <a:r>
                        <a:rPr sz="800" i="1" spc="-65" dirty="0">
                          <a:latin typeface="Gill Sans MT"/>
                          <a:cs typeface="Gill Sans MT"/>
                        </a:rPr>
                        <a:t>Cashier,</a:t>
                      </a:r>
                      <a:r>
                        <a:rPr sz="800" i="1" spc="-70" dirty="0">
                          <a:latin typeface="Gill Sans MT"/>
                          <a:cs typeface="Gill Sans MT"/>
                        </a:rPr>
                        <a:t> Pharmacy</a:t>
                      </a:r>
                      <a:r>
                        <a:rPr sz="800" i="1" spc="-15" dirty="0">
                          <a:latin typeface="Gill Sans MT"/>
                          <a:cs typeface="Gill Sans MT"/>
                        </a:rPr>
                        <a:t> </a:t>
                      </a:r>
                      <a:r>
                        <a:rPr sz="800" i="1" spc="-80" dirty="0">
                          <a:latin typeface="Gill Sans MT"/>
                          <a:cs typeface="Gill Sans MT"/>
                        </a:rPr>
                        <a:t>Clerk</a:t>
                      </a:r>
                      <a:r>
                        <a:rPr sz="800" i="1" spc="-15" dirty="0">
                          <a:latin typeface="Gill Sans MT"/>
                          <a:cs typeface="Gill Sans MT"/>
                        </a:rPr>
                        <a:t> </a:t>
                      </a:r>
                      <a:r>
                        <a:rPr sz="800" i="1" spc="-375" dirty="0">
                          <a:latin typeface="Gill Sans MT"/>
                          <a:cs typeface="Gill Sans MT"/>
                        </a:rPr>
                        <a:t>—</a:t>
                      </a:r>
                      <a:r>
                        <a:rPr sz="800" i="1" spc="-35" dirty="0">
                          <a:latin typeface="Gill Sans MT"/>
                          <a:cs typeface="Gill Sans MT"/>
                        </a:rPr>
                        <a:t> </a:t>
                      </a:r>
                      <a:r>
                        <a:rPr sz="800" spc="-80" dirty="0">
                          <a:latin typeface="Arial Narrow"/>
                          <a:cs typeface="Arial Narrow"/>
                        </a:rPr>
                        <a:t>Record</a:t>
                      </a:r>
                      <a:r>
                        <a:rPr sz="800" spc="5" dirty="0">
                          <a:latin typeface="Arial Narrow"/>
                          <a:cs typeface="Arial Narrow"/>
                        </a:rPr>
                        <a:t> </a:t>
                      </a:r>
                      <a:r>
                        <a:rPr sz="800" spc="-70" dirty="0">
                          <a:latin typeface="Arial Narrow"/>
                          <a:cs typeface="Arial Narrow"/>
                        </a:rPr>
                        <a:t>drugs</a:t>
                      </a:r>
                      <a:r>
                        <a:rPr sz="800" spc="10" dirty="0">
                          <a:latin typeface="Arial Narrow"/>
                          <a:cs typeface="Arial Narrow"/>
                        </a:rPr>
                        <a:t> </a:t>
                      </a:r>
                      <a:r>
                        <a:rPr sz="800" spc="-60" dirty="0">
                          <a:latin typeface="Arial Narrow"/>
                          <a:cs typeface="Arial Narrow"/>
                        </a:rPr>
                        <a:t>delivered</a:t>
                      </a:r>
                      <a:r>
                        <a:rPr sz="800" spc="10" dirty="0">
                          <a:latin typeface="Arial Narrow"/>
                          <a:cs typeface="Arial Narrow"/>
                        </a:rPr>
                        <a:t> </a:t>
                      </a:r>
                      <a:r>
                        <a:rPr sz="800" spc="-35" dirty="0">
                          <a:latin typeface="Arial Narrow"/>
                          <a:cs typeface="Arial Narrow"/>
                        </a:rPr>
                        <a:t>to</a:t>
                      </a:r>
                      <a:r>
                        <a:rPr sz="800" spc="5" dirty="0">
                          <a:latin typeface="Arial Narrow"/>
                          <a:cs typeface="Arial Narrow"/>
                        </a:rPr>
                        <a:t> </a:t>
                      </a:r>
                      <a:r>
                        <a:rPr sz="800" spc="-25" dirty="0">
                          <a:latin typeface="Arial Narrow"/>
                          <a:cs typeface="Arial Narrow"/>
                        </a:rPr>
                        <a:t>the</a:t>
                      </a:r>
                      <a:r>
                        <a:rPr sz="800" spc="500" dirty="0">
                          <a:latin typeface="Arial Narrow"/>
                          <a:cs typeface="Arial Narrow"/>
                        </a:rPr>
                        <a:t> </a:t>
                      </a:r>
                      <a:r>
                        <a:rPr sz="800" spc="-75" dirty="0">
                          <a:latin typeface="Arial Narrow"/>
                          <a:cs typeface="Arial Narrow"/>
                        </a:rPr>
                        <a:t>pharmacy,</a:t>
                      </a:r>
                      <a:r>
                        <a:rPr sz="800" spc="-5" dirty="0">
                          <a:latin typeface="Arial Narrow"/>
                          <a:cs typeface="Arial Narrow"/>
                        </a:rPr>
                        <a:t> </a:t>
                      </a:r>
                      <a:r>
                        <a:rPr sz="800" spc="-60" dirty="0">
                          <a:latin typeface="Arial Narrow"/>
                          <a:cs typeface="Arial Narrow"/>
                        </a:rPr>
                        <a:t>store</a:t>
                      </a:r>
                      <a:r>
                        <a:rPr sz="800" spc="-5" dirty="0">
                          <a:latin typeface="Arial Narrow"/>
                          <a:cs typeface="Arial Narrow"/>
                        </a:rPr>
                        <a:t> </a:t>
                      </a:r>
                      <a:r>
                        <a:rPr sz="800" spc="-60" dirty="0">
                          <a:latin typeface="Arial Narrow"/>
                          <a:cs typeface="Arial Narrow"/>
                        </a:rPr>
                        <a:t>incoming</a:t>
                      </a:r>
                      <a:r>
                        <a:rPr sz="800" spc="-5" dirty="0">
                          <a:latin typeface="Arial Narrow"/>
                          <a:cs typeface="Arial Narrow"/>
                        </a:rPr>
                        <a:t> </a:t>
                      </a:r>
                      <a:r>
                        <a:rPr sz="800" spc="-65" dirty="0">
                          <a:latin typeface="Arial Narrow"/>
                          <a:cs typeface="Arial Narrow"/>
                        </a:rPr>
                        <a:t>merchandise,</a:t>
                      </a:r>
                      <a:r>
                        <a:rPr sz="800" spc="-5" dirty="0">
                          <a:latin typeface="Arial Narrow"/>
                          <a:cs typeface="Arial Narrow"/>
                        </a:rPr>
                        <a:t> </a:t>
                      </a:r>
                      <a:r>
                        <a:rPr sz="800" spc="-60" dirty="0">
                          <a:latin typeface="Arial Narrow"/>
                          <a:cs typeface="Arial Narrow"/>
                        </a:rPr>
                        <a:t>and</a:t>
                      </a:r>
                      <a:r>
                        <a:rPr sz="800" dirty="0">
                          <a:latin typeface="Arial Narrow"/>
                          <a:cs typeface="Arial Narrow"/>
                        </a:rPr>
                        <a:t> </a:t>
                      </a:r>
                      <a:r>
                        <a:rPr sz="800" spc="-50" dirty="0">
                          <a:latin typeface="Arial Narrow"/>
                          <a:cs typeface="Arial Narrow"/>
                        </a:rPr>
                        <a:t>inform</a:t>
                      </a:r>
                      <a:r>
                        <a:rPr sz="800" spc="-5" dirty="0">
                          <a:latin typeface="Arial Narrow"/>
                          <a:cs typeface="Arial Narrow"/>
                        </a:rPr>
                        <a:t> </a:t>
                      </a:r>
                      <a:r>
                        <a:rPr sz="800" spc="-50" dirty="0">
                          <a:latin typeface="Arial Narrow"/>
                          <a:cs typeface="Arial Narrow"/>
                        </a:rPr>
                        <a:t>the</a:t>
                      </a:r>
                      <a:r>
                        <a:rPr sz="800" spc="-5" dirty="0">
                          <a:latin typeface="Arial Narrow"/>
                          <a:cs typeface="Arial Narrow"/>
                        </a:rPr>
                        <a:t> </a:t>
                      </a:r>
                      <a:r>
                        <a:rPr sz="800" spc="-65" dirty="0">
                          <a:latin typeface="Arial Narrow"/>
                          <a:cs typeface="Arial Narrow"/>
                        </a:rPr>
                        <a:t>supervisor</a:t>
                      </a:r>
                      <a:r>
                        <a:rPr sz="800" spc="-5" dirty="0">
                          <a:latin typeface="Arial Narrow"/>
                          <a:cs typeface="Arial Narrow"/>
                        </a:rPr>
                        <a:t> </a:t>
                      </a:r>
                      <a:r>
                        <a:rPr sz="800" spc="-50" dirty="0">
                          <a:latin typeface="Arial Narrow"/>
                          <a:cs typeface="Arial Narrow"/>
                        </a:rPr>
                        <a:t>of</a:t>
                      </a:r>
                      <a:r>
                        <a:rPr sz="800" spc="-5" dirty="0">
                          <a:latin typeface="Arial Narrow"/>
                          <a:cs typeface="Arial Narrow"/>
                        </a:rPr>
                        <a:t> </a:t>
                      </a:r>
                      <a:r>
                        <a:rPr sz="800" spc="-60" dirty="0">
                          <a:latin typeface="Arial Narrow"/>
                          <a:cs typeface="Arial Narrow"/>
                        </a:rPr>
                        <a:t>stock</a:t>
                      </a:r>
                      <a:r>
                        <a:rPr sz="800" dirty="0">
                          <a:latin typeface="Arial Narrow"/>
                          <a:cs typeface="Arial Narrow"/>
                        </a:rPr>
                        <a:t> </a:t>
                      </a:r>
                      <a:r>
                        <a:rPr sz="800" spc="-70" dirty="0">
                          <a:latin typeface="Arial Narrow"/>
                          <a:cs typeface="Arial Narrow"/>
                        </a:rPr>
                        <a:t>needs.</a:t>
                      </a:r>
                      <a:r>
                        <a:rPr sz="800" spc="-5" dirty="0">
                          <a:latin typeface="Arial Narrow"/>
                          <a:cs typeface="Arial Narrow"/>
                        </a:rPr>
                        <a:t> </a:t>
                      </a:r>
                      <a:r>
                        <a:rPr sz="800" spc="-90" dirty="0">
                          <a:latin typeface="Arial Narrow"/>
                          <a:cs typeface="Arial Narrow"/>
                        </a:rPr>
                        <a:t>May</a:t>
                      </a:r>
                      <a:r>
                        <a:rPr sz="800" spc="-5" dirty="0">
                          <a:latin typeface="Arial Narrow"/>
                          <a:cs typeface="Arial Narrow"/>
                        </a:rPr>
                        <a:t> </a:t>
                      </a:r>
                      <a:r>
                        <a:rPr sz="800" spc="-65" dirty="0">
                          <a:latin typeface="Arial Narrow"/>
                          <a:cs typeface="Arial Narrow"/>
                        </a:rPr>
                        <a:t>operate</a:t>
                      </a:r>
                      <a:r>
                        <a:rPr sz="800" spc="-5" dirty="0">
                          <a:latin typeface="Arial Narrow"/>
                          <a:cs typeface="Arial Narrow"/>
                        </a:rPr>
                        <a:t> </a:t>
                      </a:r>
                      <a:r>
                        <a:rPr sz="800" spc="-70" dirty="0">
                          <a:latin typeface="Arial Narrow"/>
                          <a:cs typeface="Arial Narrow"/>
                        </a:rPr>
                        <a:t>cash</a:t>
                      </a:r>
                      <a:r>
                        <a:rPr sz="800" spc="-5" dirty="0">
                          <a:latin typeface="Arial Narrow"/>
                          <a:cs typeface="Arial Narrow"/>
                        </a:rPr>
                        <a:t> </a:t>
                      </a:r>
                      <a:r>
                        <a:rPr sz="800" spc="-60" dirty="0">
                          <a:latin typeface="Arial Narrow"/>
                          <a:cs typeface="Arial Narrow"/>
                        </a:rPr>
                        <a:t>register</a:t>
                      </a:r>
                      <a:r>
                        <a:rPr sz="800" dirty="0">
                          <a:latin typeface="Arial Narrow"/>
                          <a:cs typeface="Arial Narrow"/>
                        </a:rPr>
                        <a:t> </a:t>
                      </a:r>
                      <a:r>
                        <a:rPr sz="800" spc="-60" dirty="0">
                          <a:latin typeface="Arial Narrow"/>
                          <a:cs typeface="Arial Narrow"/>
                        </a:rPr>
                        <a:t>and</a:t>
                      </a:r>
                      <a:r>
                        <a:rPr sz="800" spc="-5" dirty="0">
                          <a:latin typeface="Arial Narrow"/>
                          <a:cs typeface="Arial Narrow"/>
                        </a:rPr>
                        <a:t> </a:t>
                      </a:r>
                      <a:r>
                        <a:rPr sz="800" spc="-60" dirty="0">
                          <a:latin typeface="Arial Narrow"/>
                          <a:cs typeface="Arial Narrow"/>
                        </a:rPr>
                        <a:t>accept</a:t>
                      </a:r>
                      <a:r>
                        <a:rPr sz="800" spc="-5" dirty="0">
                          <a:latin typeface="Arial Narrow"/>
                          <a:cs typeface="Arial Narrow"/>
                        </a:rPr>
                        <a:t> </a:t>
                      </a:r>
                      <a:r>
                        <a:rPr sz="800" spc="-55" dirty="0">
                          <a:latin typeface="Arial Narrow"/>
                          <a:cs typeface="Arial Narrow"/>
                        </a:rPr>
                        <a:t>prescriptions</a:t>
                      </a:r>
                      <a:r>
                        <a:rPr sz="800" spc="-5" dirty="0">
                          <a:latin typeface="Arial Narrow"/>
                          <a:cs typeface="Arial Narrow"/>
                        </a:rPr>
                        <a:t> </a:t>
                      </a:r>
                      <a:r>
                        <a:rPr sz="800" spc="-50" dirty="0">
                          <a:latin typeface="Arial Narrow"/>
                          <a:cs typeface="Arial Narrow"/>
                        </a:rPr>
                        <a:t>for</a:t>
                      </a:r>
                      <a:r>
                        <a:rPr sz="800" spc="-5" dirty="0">
                          <a:latin typeface="Arial Narrow"/>
                          <a:cs typeface="Arial Narrow"/>
                        </a:rPr>
                        <a:t> </a:t>
                      </a:r>
                      <a:r>
                        <a:rPr sz="800" spc="-10" dirty="0">
                          <a:latin typeface="Arial Narrow"/>
                          <a:cs typeface="Arial Narrow"/>
                        </a:rPr>
                        <a:t>filling.</a:t>
                      </a:r>
                      <a:endParaRPr sz="800">
                        <a:latin typeface="Arial Narrow"/>
                        <a:cs typeface="Arial Narrow"/>
                      </a:endParaRPr>
                    </a:p>
                  </a:txBody>
                  <a:tcPr marL="0" marR="0" marT="24653" marB="0">
                    <a:lnB w="12700">
                      <a:solidFill>
                        <a:srgbClr val="FFFFFF"/>
                      </a:solidFill>
                      <a:prstDash val="solid"/>
                    </a:lnB>
                    <a:solidFill>
                      <a:srgbClr val="D6BAC8"/>
                    </a:solidFill>
                  </a:tcPr>
                </a:tc>
                <a:extLst>
                  <a:ext uri="{0D108BD9-81ED-4DB2-BD59-A6C34878D82A}">
                    <a16:rowId xmlns:a16="http://schemas.microsoft.com/office/drawing/2014/main" val="10001"/>
                  </a:ext>
                </a:extLst>
              </a:tr>
              <a:tr h="255494">
                <a:tc>
                  <a:txBody>
                    <a:bodyPr/>
                    <a:lstStyle/>
                    <a:p>
                      <a:pPr marL="50800" marR="919480">
                        <a:lnSpc>
                          <a:spcPts val="900"/>
                        </a:lnSpc>
                        <a:spcBef>
                          <a:spcPts val="260"/>
                        </a:spcBef>
                      </a:pPr>
                      <a:r>
                        <a:rPr sz="800" b="1" spc="-85" dirty="0">
                          <a:solidFill>
                            <a:srgbClr val="231F20"/>
                          </a:solidFill>
                          <a:latin typeface="Arial Narrow"/>
                          <a:cs typeface="Arial Narrow"/>
                        </a:rPr>
                        <a:t>Orderly</a:t>
                      </a:r>
                      <a:r>
                        <a:rPr sz="800" b="1" spc="5" dirty="0">
                          <a:solidFill>
                            <a:srgbClr val="231F20"/>
                          </a:solidFill>
                          <a:latin typeface="Arial Narrow"/>
                          <a:cs typeface="Arial Narrow"/>
                        </a:rPr>
                        <a:t> </a:t>
                      </a:r>
                      <a:r>
                        <a:rPr sz="800" b="1" spc="-35" dirty="0">
                          <a:solidFill>
                            <a:srgbClr val="231F20"/>
                          </a:solidFill>
                          <a:latin typeface="Arial Narrow"/>
                          <a:cs typeface="Arial Narrow"/>
                        </a:rPr>
                        <a:t>(31-</a:t>
                      </a:r>
                      <a:r>
                        <a:rPr sz="800" b="1" spc="-40" dirty="0">
                          <a:solidFill>
                            <a:srgbClr val="231F20"/>
                          </a:solidFill>
                          <a:latin typeface="Arial Narrow"/>
                          <a:cs typeface="Arial Narrow"/>
                        </a:rPr>
                        <a:t>1132)</a:t>
                      </a:r>
                      <a:r>
                        <a:rPr sz="800" b="1" spc="20" dirty="0">
                          <a:solidFill>
                            <a:srgbClr val="231F20"/>
                          </a:solidFill>
                          <a:latin typeface="Arial Narrow"/>
                          <a:cs typeface="Arial Narrow"/>
                        </a:rPr>
                        <a:t> </a:t>
                      </a:r>
                      <a:r>
                        <a:rPr sz="800" i="1" spc="-375" dirty="0">
                          <a:latin typeface="Gill Sans MT"/>
                          <a:cs typeface="Gill Sans MT"/>
                        </a:rPr>
                        <a:t>—</a:t>
                      </a:r>
                      <a:r>
                        <a:rPr sz="800" i="1" spc="-75" dirty="0">
                          <a:latin typeface="Gill Sans MT"/>
                          <a:cs typeface="Gill Sans MT"/>
                        </a:rPr>
                        <a:t> </a:t>
                      </a:r>
                      <a:r>
                        <a:rPr sz="800" i="1" spc="-65" dirty="0">
                          <a:latin typeface="Gill Sans MT"/>
                          <a:cs typeface="Gill Sans MT"/>
                        </a:rPr>
                        <a:t>Attendant,</a:t>
                      </a:r>
                      <a:r>
                        <a:rPr sz="800" i="1" spc="-75" dirty="0">
                          <a:latin typeface="Gill Sans MT"/>
                          <a:cs typeface="Gill Sans MT"/>
                        </a:rPr>
                        <a:t> </a:t>
                      </a:r>
                      <a:r>
                        <a:rPr sz="800" i="1" spc="-70" dirty="0">
                          <a:latin typeface="Gill Sans MT"/>
                          <a:cs typeface="Gill Sans MT"/>
                        </a:rPr>
                        <a:t>Orderly,</a:t>
                      </a:r>
                      <a:r>
                        <a:rPr sz="800" i="1" spc="-80" dirty="0">
                          <a:latin typeface="Gill Sans MT"/>
                          <a:cs typeface="Gill Sans MT"/>
                        </a:rPr>
                        <a:t> </a:t>
                      </a:r>
                      <a:r>
                        <a:rPr sz="800" i="1" spc="-60" dirty="0">
                          <a:latin typeface="Gill Sans MT"/>
                          <a:cs typeface="Gill Sans MT"/>
                        </a:rPr>
                        <a:t>Patient</a:t>
                      </a:r>
                      <a:r>
                        <a:rPr sz="800" i="1" spc="-20" dirty="0">
                          <a:latin typeface="Gill Sans MT"/>
                          <a:cs typeface="Gill Sans MT"/>
                        </a:rPr>
                        <a:t> </a:t>
                      </a:r>
                      <a:r>
                        <a:rPr sz="800" i="1" spc="-80" dirty="0">
                          <a:latin typeface="Gill Sans MT"/>
                          <a:cs typeface="Gill Sans MT"/>
                        </a:rPr>
                        <a:t>Care</a:t>
                      </a:r>
                      <a:r>
                        <a:rPr sz="800" i="1" spc="-75" dirty="0">
                          <a:latin typeface="Gill Sans MT"/>
                          <a:cs typeface="Gill Sans MT"/>
                        </a:rPr>
                        <a:t> </a:t>
                      </a:r>
                      <a:r>
                        <a:rPr sz="800" i="1" spc="-55" dirty="0">
                          <a:latin typeface="Gill Sans MT"/>
                          <a:cs typeface="Gill Sans MT"/>
                        </a:rPr>
                        <a:t>Assistant</a:t>
                      </a:r>
                      <a:r>
                        <a:rPr sz="800" i="1" spc="-20" dirty="0">
                          <a:latin typeface="Gill Sans MT"/>
                          <a:cs typeface="Gill Sans MT"/>
                        </a:rPr>
                        <a:t> </a:t>
                      </a:r>
                      <a:r>
                        <a:rPr sz="800" i="1" spc="-50" dirty="0">
                          <a:latin typeface="Gill Sans MT"/>
                          <a:cs typeface="Gill Sans MT"/>
                        </a:rPr>
                        <a:t>(PCA),</a:t>
                      </a:r>
                      <a:r>
                        <a:rPr sz="800" i="1" spc="-80" dirty="0">
                          <a:latin typeface="Gill Sans MT"/>
                          <a:cs typeface="Gill Sans MT"/>
                        </a:rPr>
                        <a:t> </a:t>
                      </a:r>
                      <a:r>
                        <a:rPr sz="800" i="1" spc="-60" dirty="0">
                          <a:latin typeface="Gill Sans MT"/>
                          <a:cs typeface="Gill Sans MT"/>
                        </a:rPr>
                        <a:t>Patient</a:t>
                      </a:r>
                      <a:r>
                        <a:rPr sz="800" i="1" spc="-20" dirty="0">
                          <a:latin typeface="Gill Sans MT"/>
                          <a:cs typeface="Gill Sans MT"/>
                        </a:rPr>
                        <a:t> </a:t>
                      </a:r>
                      <a:r>
                        <a:rPr sz="800" i="1" spc="-80" dirty="0">
                          <a:latin typeface="Gill Sans MT"/>
                          <a:cs typeface="Gill Sans MT"/>
                        </a:rPr>
                        <a:t>Care</a:t>
                      </a:r>
                      <a:r>
                        <a:rPr sz="800" i="1" spc="-75" dirty="0">
                          <a:latin typeface="Gill Sans MT"/>
                          <a:cs typeface="Gill Sans MT"/>
                        </a:rPr>
                        <a:t> </a:t>
                      </a:r>
                      <a:r>
                        <a:rPr sz="800" i="1" spc="-80" dirty="0">
                          <a:latin typeface="Gill Sans MT"/>
                          <a:cs typeface="Gill Sans MT"/>
                        </a:rPr>
                        <a:t>Technician</a:t>
                      </a:r>
                      <a:r>
                        <a:rPr sz="800" i="1" spc="-20" dirty="0">
                          <a:latin typeface="Gill Sans MT"/>
                          <a:cs typeface="Gill Sans MT"/>
                        </a:rPr>
                        <a:t> </a:t>
                      </a:r>
                      <a:r>
                        <a:rPr sz="800" i="1" spc="-60" dirty="0">
                          <a:latin typeface="Gill Sans MT"/>
                          <a:cs typeface="Gill Sans MT"/>
                        </a:rPr>
                        <a:t>(PCT),</a:t>
                      </a:r>
                      <a:r>
                        <a:rPr sz="800" i="1" spc="-75" dirty="0">
                          <a:latin typeface="Gill Sans MT"/>
                          <a:cs typeface="Gill Sans MT"/>
                        </a:rPr>
                        <a:t> </a:t>
                      </a:r>
                      <a:r>
                        <a:rPr sz="800" i="1" spc="-60" dirty="0">
                          <a:latin typeface="Gill Sans MT"/>
                          <a:cs typeface="Gill Sans MT"/>
                        </a:rPr>
                        <a:t>Patient</a:t>
                      </a:r>
                      <a:r>
                        <a:rPr sz="800" i="1" spc="-20" dirty="0">
                          <a:latin typeface="Gill Sans MT"/>
                          <a:cs typeface="Gill Sans MT"/>
                        </a:rPr>
                        <a:t> </a:t>
                      </a:r>
                      <a:r>
                        <a:rPr sz="800" i="1" spc="-50" dirty="0">
                          <a:latin typeface="Gill Sans MT"/>
                          <a:cs typeface="Gill Sans MT"/>
                        </a:rPr>
                        <a:t>Escort,</a:t>
                      </a:r>
                      <a:r>
                        <a:rPr sz="800" i="1" spc="-80" dirty="0">
                          <a:latin typeface="Gill Sans MT"/>
                          <a:cs typeface="Gill Sans MT"/>
                        </a:rPr>
                        <a:t> </a:t>
                      </a:r>
                      <a:r>
                        <a:rPr sz="800" i="1" spc="-60" dirty="0">
                          <a:latin typeface="Gill Sans MT"/>
                          <a:cs typeface="Gill Sans MT"/>
                        </a:rPr>
                        <a:t>Patient</a:t>
                      </a:r>
                      <a:r>
                        <a:rPr sz="800" i="1" spc="-75" dirty="0">
                          <a:latin typeface="Gill Sans MT"/>
                          <a:cs typeface="Gill Sans MT"/>
                        </a:rPr>
                        <a:t> Transporter,</a:t>
                      </a:r>
                      <a:r>
                        <a:rPr sz="800" i="1" spc="-125" dirty="0">
                          <a:latin typeface="Gill Sans MT"/>
                          <a:cs typeface="Gill Sans MT"/>
                        </a:rPr>
                        <a:t> </a:t>
                      </a:r>
                      <a:r>
                        <a:rPr sz="800" i="1" spc="-80" dirty="0">
                          <a:latin typeface="Gill Sans MT"/>
                          <a:cs typeface="Gill Sans MT"/>
                        </a:rPr>
                        <a:t>Transporter</a:t>
                      </a:r>
                      <a:r>
                        <a:rPr sz="800" i="1" spc="-25" dirty="0">
                          <a:latin typeface="Gill Sans MT"/>
                          <a:cs typeface="Gill Sans MT"/>
                        </a:rPr>
                        <a:t> </a:t>
                      </a:r>
                      <a:r>
                        <a:rPr sz="800" i="1" spc="-375" dirty="0">
                          <a:latin typeface="Gill Sans MT"/>
                          <a:cs typeface="Gill Sans MT"/>
                        </a:rPr>
                        <a:t>—</a:t>
                      </a:r>
                      <a:r>
                        <a:rPr sz="800" i="1" spc="-45" dirty="0">
                          <a:latin typeface="Gill Sans MT"/>
                          <a:cs typeface="Gill Sans MT"/>
                        </a:rPr>
                        <a:t> </a:t>
                      </a:r>
                      <a:r>
                        <a:rPr sz="800" spc="-70" dirty="0">
                          <a:latin typeface="Arial Narrow"/>
                          <a:cs typeface="Arial Narrow"/>
                        </a:rPr>
                        <a:t>Transport</a:t>
                      </a:r>
                      <a:r>
                        <a:rPr sz="800" spc="5" dirty="0">
                          <a:latin typeface="Arial Narrow"/>
                          <a:cs typeface="Arial Narrow"/>
                        </a:rPr>
                        <a:t> </a:t>
                      </a:r>
                      <a:r>
                        <a:rPr sz="800" spc="-50" dirty="0">
                          <a:latin typeface="Arial Narrow"/>
                          <a:cs typeface="Arial Narrow"/>
                        </a:rPr>
                        <a:t>patients</a:t>
                      </a:r>
                      <a:r>
                        <a:rPr sz="800" dirty="0">
                          <a:latin typeface="Arial Narrow"/>
                          <a:cs typeface="Arial Narrow"/>
                        </a:rPr>
                        <a:t> </a:t>
                      </a:r>
                      <a:r>
                        <a:rPr sz="800" spc="-35" dirty="0">
                          <a:latin typeface="Arial Narrow"/>
                          <a:cs typeface="Arial Narrow"/>
                        </a:rPr>
                        <a:t>to</a:t>
                      </a:r>
                      <a:r>
                        <a:rPr sz="800" dirty="0">
                          <a:latin typeface="Arial Narrow"/>
                          <a:cs typeface="Arial Narrow"/>
                        </a:rPr>
                        <a:t> </a:t>
                      </a:r>
                      <a:r>
                        <a:rPr sz="800" spc="-75" dirty="0">
                          <a:latin typeface="Arial Narrow"/>
                          <a:cs typeface="Arial Narrow"/>
                        </a:rPr>
                        <a:t>areas</a:t>
                      </a:r>
                      <a:r>
                        <a:rPr sz="800" spc="5" dirty="0">
                          <a:latin typeface="Arial Narrow"/>
                          <a:cs typeface="Arial Narrow"/>
                        </a:rPr>
                        <a:t> </a:t>
                      </a:r>
                      <a:r>
                        <a:rPr sz="800" spc="-75" dirty="0">
                          <a:latin typeface="Arial Narrow"/>
                          <a:cs typeface="Arial Narrow"/>
                        </a:rPr>
                        <a:t>such</a:t>
                      </a:r>
                      <a:r>
                        <a:rPr sz="800" dirty="0">
                          <a:latin typeface="Arial Narrow"/>
                          <a:cs typeface="Arial Narrow"/>
                        </a:rPr>
                        <a:t> </a:t>
                      </a:r>
                      <a:r>
                        <a:rPr sz="800" spc="-75" dirty="0">
                          <a:latin typeface="Arial Narrow"/>
                          <a:cs typeface="Arial Narrow"/>
                        </a:rPr>
                        <a:t>as</a:t>
                      </a:r>
                      <a:r>
                        <a:rPr sz="800" dirty="0">
                          <a:latin typeface="Arial Narrow"/>
                          <a:cs typeface="Arial Narrow"/>
                        </a:rPr>
                        <a:t> </a:t>
                      </a:r>
                      <a:r>
                        <a:rPr sz="800" spc="-60" dirty="0">
                          <a:latin typeface="Arial Narrow"/>
                          <a:cs typeface="Arial Narrow"/>
                        </a:rPr>
                        <a:t>operating</a:t>
                      </a:r>
                      <a:r>
                        <a:rPr sz="800" spc="5" dirty="0">
                          <a:latin typeface="Arial Narrow"/>
                          <a:cs typeface="Arial Narrow"/>
                        </a:rPr>
                        <a:t> </a:t>
                      </a:r>
                      <a:r>
                        <a:rPr sz="800" spc="-70" dirty="0">
                          <a:latin typeface="Arial Narrow"/>
                          <a:cs typeface="Arial Narrow"/>
                        </a:rPr>
                        <a:t>rooms</a:t>
                      </a:r>
                      <a:r>
                        <a:rPr sz="800" dirty="0">
                          <a:latin typeface="Arial Narrow"/>
                          <a:cs typeface="Arial Narrow"/>
                        </a:rPr>
                        <a:t> </a:t>
                      </a:r>
                      <a:r>
                        <a:rPr sz="800" spc="-55" dirty="0">
                          <a:latin typeface="Arial Narrow"/>
                          <a:cs typeface="Arial Narrow"/>
                        </a:rPr>
                        <a:t>or</a:t>
                      </a:r>
                      <a:r>
                        <a:rPr sz="800" dirty="0">
                          <a:latin typeface="Arial Narrow"/>
                          <a:cs typeface="Arial Narrow"/>
                        </a:rPr>
                        <a:t> </a:t>
                      </a:r>
                      <a:r>
                        <a:rPr sz="800" spc="-85" dirty="0">
                          <a:latin typeface="Arial Narrow"/>
                          <a:cs typeface="Arial Narrow"/>
                        </a:rPr>
                        <a:t>x-</a:t>
                      </a:r>
                      <a:r>
                        <a:rPr sz="800" spc="-75" dirty="0">
                          <a:latin typeface="Arial Narrow"/>
                          <a:cs typeface="Arial Narrow"/>
                        </a:rPr>
                        <a:t>ray</a:t>
                      </a:r>
                      <a:r>
                        <a:rPr sz="800" spc="5" dirty="0">
                          <a:latin typeface="Arial Narrow"/>
                          <a:cs typeface="Arial Narrow"/>
                        </a:rPr>
                        <a:t> </a:t>
                      </a:r>
                      <a:r>
                        <a:rPr sz="800" spc="-70" dirty="0">
                          <a:latin typeface="Arial Narrow"/>
                          <a:cs typeface="Arial Narrow"/>
                        </a:rPr>
                        <a:t>rooms</a:t>
                      </a:r>
                      <a:r>
                        <a:rPr sz="800" dirty="0">
                          <a:latin typeface="Arial Narrow"/>
                          <a:cs typeface="Arial Narrow"/>
                        </a:rPr>
                        <a:t> </a:t>
                      </a:r>
                      <a:r>
                        <a:rPr sz="800" spc="-65" dirty="0">
                          <a:latin typeface="Arial Narrow"/>
                          <a:cs typeface="Arial Narrow"/>
                        </a:rPr>
                        <a:t>using</a:t>
                      </a:r>
                      <a:r>
                        <a:rPr sz="800" dirty="0">
                          <a:latin typeface="Arial Narrow"/>
                          <a:cs typeface="Arial Narrow"/>
                        </a:rPr>
                        <a:t> </a:t>
                      </a:r>
                      <a:r>
                        <a:rPr sz="800" spc="-65" dirty="0">
                          <a:latin typeface="Arial Narrow"/>
                          <a:cs typeface="Arial Narrow"/>
                        </a:rPr>
                        <a:t>wheelchairs,</a:t>
                      </a:r>
                      <a:r>
                        <a:rPr sz="800" spc="5" dirty="0">
                          <a:latin typeface="Arial Narrow"/>
                          <a:cs typeface="Arial Narrow"/>
                        </a:rPr>
                        <a:t> </a:t>
                      </a:r>
                      <a:r>
                        <a:rPr sz="800" spc="-60" dirty="0">
                          <a:latin typeface="Arial Narrow"/>
                          <a:cs typeface="Arial Narrow"/>
                        </a:rPr>
                        <a:t>stretchers,</a:t>
                      </a:r>
                      <a:r>
                        <a:rPr sz="800" dirty="0">
                          <a:latin typeface="Arial Narrow"/>
                          <a:cs typeface="Arial Narrow"/>
                        </a:rPr>
                        <a:t> </a:t>
                      </a:r>
                      <a:r>
                        <a:rPr sz="800" spc="-55" dirty="0">
                          <a:latin typeface="Arial Narrow"/>
                          <a:cs typeface="Arial Narrow"/>
                        </a:rPr>
                        <a:t>or</a:t>
                      </a:r>
                      <a:r>
                        <a:rPr sz="800" dirty="0">
                          <a:latin typeface="Arial Narrow"/>
                          <a:cs typeface="Arial Narrow"/>
                        </a:rPr>
                        <a:t> </a:t>
                      </a:r>
                      <a:r>
                        <a:rPr sz="800" spc="-70" dirty="0">
                          <a:latin typeface="Arial Narrow"/>
                          <a:cs typeface="Arial Narrow"/>
                        </a:rPr>
                        <a:t>moveable</a:t>
                      </a:r>
                      <a:r>
                        <a:rPr sz="800" spc="5" dirty="0">
                          <a:latin typeface="Arial Narrow"/>
                          <a:cs typeface="Arial Narrow"/>
                        </a:rPr>
                        <a:t> </a:t>
                      </a:r>
                      <a:r>
                        <a:rPr sz="800" spc="-10" dirty="0">
                          <a:latin typeface="Arial Narrow"/>
                          <a:cs typeface="Arial Narrow"/>
                        </a:rPr>
                        <a:t>beds.</a:t>
                      </a:r>
                      <a:r>
                        <a:rPr sz="800" spc="500" dirty="0">
                          <a:latin typeface="Arial Narrow"/>
                          <a:cs typeface="Arial Narrow"/>
                        </a:rPr>
                        <a:t> </a:t>
                      </a:r>
                      <a:r>
                        <a:rPr sz="800" spc="-90" dirty="0">
                          <a:latin typeface="Arial Narrow"/>
                          <a:cs typeface="Arial Narrow"/>
                        </a:rPr>
                        <a:t>May</a:t>
                      </a:r>
                      <a:r>
                        <a:rPr sz="800" spc="-15" dirty="0">
                          <a:latin typeface="Arial Narrow"/>
                          <a:cs typeface="Arial Narrow"/>
                        </a:rPr>
                        <a:t> </a:t>
                      </a:r>
                      <a:r>
                        <a:rPr sz="800" spc="-50" dirty="0">
                          <a:latin typeface="Arial Narrow"/>
                          <a:cs typeface="Arial Narrow"/>
                        </a:rPr>
                        <a:t>maintain</a:t>
                      </a:r>
                      <a:r>
                        <a:rPr sz="800" spc="-10" dirty="0">
                          <a:latin typeface="Arial Narrow"/>
                          <a:cs typeface="Arial Narrow"/>
                        </a:rPr>
                        <a:t> </a:t>
                      </a:r>
                      <a:r>
                        <a:rPr sz="800" spc="-65" dirty="0">
                          <a:latin typeface="Arial Narrow"/>
                          <a:cs typeface="Arial Narrow"/>
                        </a:rPr>
                        <a:t>stocks</a:t>
                      </a:r>
                      <a:r>
                        <a:rPr sz="800" spc="-10" dirty="0">
                          <a:latin typeface="Arial Narrow"/>
                          <a:cs typeface="Arial Narrow"/>
                        </a:rPr>
                        <a:t> </a:t>
                      </a:r>
                      <a:r>
                        <a:rPr sz="800" spc="-50" dirty="0">
                          <a:latin typeface="Arial Narrow"/>
                          <a:cs typeface="Arial Narrow"/>
                        </a:rPr>
                        <a:t>of</a:t>
                      </a:r>
                      <a:r>
                        <a:rPr sz="800" spc="-10" dirty="0">
                          <a:latin typeface="Arial Narrow"/>
                          <a:cs typeface="Arial Narrow"/>
                        </a:rPr>
                        <a:t> </a:t>
                      </a:r>
                      <a:r>
                        <a:rPr sz="800" spc="-55" dirty="0">
                          <a:latin typeface="Arial Narrow"/>
                          <a:cs typeface="Arial Narrow"/>
                        </a:rPr>
                        <a:t>supplies</a:t>
                      </a:r>
                      <a:r>
                        <a:rPr sz="800" spc="-10" dirty="0">
                          <a:latin typeface="Arial Narrow"/>
                          <a:cs typeface="Arial Narrow"/>
                        </a:rPr>
                        <a:t> </a:t>
                      </a:r>
                      <a:r>
                        <a:rPr sz="800" spc="-55" dirty="0">
                          <a:latin typeface="Arial Narrow"/>
                          <a:cs typeface="Arial Narrow"/>
                        </a:rPr>
                        <a:t>or</a:t>
                      </a:r>
                      <a:r>
                        <a:rPr sz="800" spc="-10" dirty="0">
                          <a:latin typeface="Arial Narrow"/>
                          <a:cs typeface="Arial Narrow"/>
                        </a:rPr>
                        <a:t> </a:t>
                      </a:r>
                      <a:r>
                        <a:rPr sz="800" spc="-60" dirty="0">
                          <a:latin typeface="Arial Narrow"/>
                          <a:cs typeface="Arial Narrow"/>
                        </a:rPr>
                        <a:t>clean</a:t>
                      </a:r>
                      <a:r>
                        <a:rPr sz="800" spc="-10" dirty="0">
                          <a:latin typeface="Arial Narrow"/>
                          <a:cs typeface="Arial Narrow"/>
                        </a:rPr>
                        <a:t> </a:t>
                      </a:r>
                      <a:r>
                        <a:rPr sz="800" spc="-60" dirty="0">
                          <a:latin typeface="Arial Narrow"/>
                          <a:cs typeface="Arial Narrow"/>
                        </a:rPr>
                        <a:t>and</a:t>
                      </a:r>
                      <a:r>
                        <a:rPr sz="800" spc="-15" dirty="0">
                          <a:latin typeface="Arial Narrow"/>
                          <a:cs typeface="Arial Narrow"/>
                        </a:rPr>
                        <a:t> </a:t>
                      </a:r>
                      <a:r>
                        <a:rPr sz="800" spc="-50" dirty="0">
                          <a:latin typeface="Arial Narrow"/>
                          <a:cs typeface="Arial Narrow"/>
                        </a:rPr>
                        <a:t>transport</a:t>
                      </a:r>
                      <a:r>
                        <a:rPr sz="800" spc="-10" dirty="0">
                          <a:latin typeface="Arial Narrow"/>
                          <a:cs typeface="Arial Narrow"/>
                        </a:rPr>
                        <a:t> equipment.</a:t>
                      </a:r>
                      <a:endParaRPr sz="800">
                        <a:latin typeface="Arial Narrow"/>
                        <a:cs typeface="Arial Narrow"/>
                      </a:endParaRPr>
                    </a:p>
                  </a:txBody>
                  <a:tcPr marL="0" marR="0" marT="29135" marB="0">
                    <a:lnT w="12700">
                      <a:solidFill>
                        <a:srgbClr val="FFFFFF"/>
                      </a:solidFill>
                      <a:prstDash val="solid"/>
                    </a:lnT>
                    <a:lnB w="12700">
                      <a:solidFill>
                        <a:srgbClr val="FFFFFF"/>
                      </a:solidFill>
                      <a:prstDash val="solid"/>
                    </a:lnB>
                    <a:solidFill>
                      <a:srgbClr val="D6BAC8"/>
                    </a:solidFill>
                  </a:tcPr>
                </a:tc>
                <a:extLst>
                  <a:ext uri="{0D108BD9-81ED-4DB2-BD59-A6C34878D82A}">
                    <a16:rowId xmlns:a16="http://schemas.microsoft.com/office/drawing/2014/main" val="10002"/>
                  </a:ext>
                </a:extLst>
              </a:tr>
              <a:tr h="255494">
                <a:tc>
                  <a:txBody>
                    <a:bodyPr/>
                    <a:lstStyle/>
                    <a:p>
                      <a:pPr marL="50800" marR="1376045">
                        <a:lnSpc>
                          <a:spcPts val="900"/>
                        </a:lnSpc>
                        <a:spcBef>
                          <a:spcPts val="260"/>
                        </a:spcBef>
                      </a:pPr>
                      <a:r>
                        <a:rPr sz="800" b="1" spc="-75" dirty="0">
                          <a:solidFill>
                            <a:srgbClr val="231F20"/>
                          </a:solidFill>
                          <a:latin typeface="Arial Narrow"/>
                          <a:cs typeface="Arial Narrow"/>
                        </a:rPr>
                        <a:t>Receptionist,</a:t>
                      </a:r>
                      <a:r>
                        <a:rPr sz="800" b="1" spc="-40" dirty="0">
                          <a:solidFill>
                            <a:srgbClr val="231F20"/>
                          </a:solidFill>
                          <a:latin typeface="Arial Narrow"/>
                          <a:cs typeface="Arial Narrow"/>
                        </a:rPr>
                        <a:t> </a:t>
                      </a:r>
                      <a:r>
                        <a:rPr sz="800" b="1" spc="-70" dirty="0">
                          <a:solidFill>
                            <a:srgbClr val="231F20"/>
                          </a:solidFill>
                          <a:latin typeface="Arial Narrow"/>
                          <a:cs typeface="Arial Narrow"/>
                        </a:rPr>
                        <a:t>Clerk</a:t>
                      </a:r>
                      <a:r>
                        <a:rPr sz="800" b="1" spc="10" dirty="0">
                          <a:solidFill>
                            <a:srgbClr val="231F20"/>
                          </a:solidFill>
                          <a:latin typeface="Arial Narrow"/>
                          <a:cs typeface="Arial Narrow"/>
                        </a:rPr>
                        <a:t> </a:t>
                      </a:r>
                      <a:r>
                        <a:rPr sz="800" b="1" spc="-35" dirty="0">
                          <a:solidFill>
                            <a:srgbClr val="231F20"/>
                          </a:solidFill>
                          <a:latin typeface="Arial Narrow"/>
                          <a:cs typeface="Arial Narrow"/>
                        </a:rPr>
                        <a:t>(43-</a:t>
                      </a:r>
                      <a:r>
                        <a:rPr sz="800" b="1" spc="-40" dirty="0">
                          <a:solidFill>
                            <a:srgbClr val="231F20"/>
                          </a:solidFill>
                          <a:latin typeface="Arial Narrow"/>
                          <a:cs typeface="Arial Narrow"/>
                        </a:rPr>
                        <a:t>4171)</a:t>
                      </a:r>
                      <a:r>
                        <a:rPr sz="800" b="1" spc="10" dirty="0">
                          <a:solidFill>
                            <a:srgbClr val="231F20"/>
                          </a:solidFill>
                          <a:latin typeface="Arial Narrow"/>
                          <a:cs typeface="Arial Narrow"/>
                        </a:rPr>
                        <a:t> </a:t>
                      </a:r>
                      <a:r>
                        <a:rPr sz="800" i="1" spc="-375" dirty="0">
                          <a:latin typeface="Gill Sans MT"/>
                          <a:cs typeface="Gill Sans MT"/>
                        </a:rPr>
                        <a:t>—</a:t>
                      </a:r>
                      <a:r>
                        <a:rPr sz="800" i="1" spc="-15" dirty="0">
                          <a:latin typeface="Gill Sans MT"/>
                          <a:cs typeface="Gill Sans MT"/>
                        </a:rPr>
                        <a:t> </a:t>
                      </a:r>
                      <a:r>
                        <a:rPr sz="800" i="1" spc="-80" dirty="0">
                          <a:latin typeface="Gill Sans MT"/>
                          <a:cs typeface="Gill Sans MT"/>
                        </a:rPr>
                        <a:t>Clerk</a:t>
                      </a:r>
                      <a:r>
                        <a:rPr sz="800" i="1" spc="-15" dirty="0">
                          <a:latin typeface="Gill Sans MT"/>
                          <a:cs typeface="Gill Sans MT"/>
                        </a:rPr>
                        <a:t> </a:t>
                      </a:r>
                      <a:r>
                        <a:rPr sz="800" i="1" spc="-45" dirty="0">
                          <a:latin typeface="Gill Sans MT"/>
                          <a:cs typeface="Gill Sans MT"/>
                        </a:rPr>
                        <a:t>Specialist,</a:t>
                      </a:r>
                      <a:r>
                        <a:rPr sz="800" i="1" spc="-75" dirty="0">
                          <a:latin typeface="Gill Sans MT"/>
                          <a:cs typeface="Gill Sans MT"/>
                        </a:rPr>
                        <a:t> </a:t>
                      </a:r>
                      <a:r>
                        <a:rPr sz="800" i="1" spc="-60" dirty="0">
                          <a:latin typeface="Gill Sans MT"/>
                          <a:cs typeface="Gill Sans MT"/>
                        </a:rPr>
                        <a:t>Front</a:t>
                      </a:r>
                      <a:r>
                        <a:rPr sz="800" i="1" spc="-15" dirty="0">
                          <a:latin typeface="Gill Sans MT"/>
                          <a:cs typeface="Gill Sans MT"/>
                        </a:rPr>
                        <a:t> </a:t>
                      </a:r>
                      <a:r>
                        <a:rPr sz="800" i="1" spc="-95" dirty="0">
                          <a:latin typeface="Gill Sans MT"/>
                          <a:cs typeface="Gill Sans MT"/>
                        </a:rPr>
                        <a:t>Desk</a:t>
                      </a:r>
                      <a:r>
                        <a:rPr sz="800" i="1" spc="-15" dirty="0">
                          <a:latin typeface="Gill Sans MT"/>
                          <a:cs typeface="Gill Sans MT"/>
                        </a:rPr>
                        <a:t> </a:t>
                      </a:r>
                      <a:r>
                        <a:rPr sz="800" i="1" spc="-55" dirty="0">
                          <a:latin typeface="Gill Sans MT"/>
                          <a:cs typeface="Gill Sans MT"/>
                        </a:rPr>
                        <a:t>Receptionist,</a:t>
                      </a:r>
                      <a:r>
                        <a:rPr sz="800" i="1" spc="-75" dirty="0">
                          <a:latin typeface="Gill Sans MT"/>
                          <a:cs typeface="Gill Sans MT"/>
                        </a:rPr>
                        <a:t> </a:t>
                      </a:r>
                      <a:r>
                        <a:rPr sz="800" i="1" spc="-70" dirty="0">
                          <a:latin typeface="Gill Sans MT"/>
                          <a:cs typeface="Gill Sans MT"/>
                        </a:rPr>
                        <a:t>Greeter, </a:t>
                      </a:r>
                      <a:r>
                        <a:rPr sz="800" i="1" spc="-105" dirty="0">
                          <a:latin typeface="Gill Sans MT"/>
                          <a:cs typeface="Gill Sans MT"/>
                        </a:rPr>
                        <a:t>Member</a:t>
                      </a:r>
                      <a:r>
                        <a:rPr sz="800" i="1" spc="-20" dirty="0">
                          <a:latin typeface="Gill Sans MT"/>
                          <a:cs typeface="Gill Sans MT"/>
                        </a:rPr>
                        <a:t> </a:t>
                      </a:r>
                      <a:r>
                        <a:rPr sz="800" i="1" spc="-55" dirty="0">
                          <a:latin typeface="Gill Sans MT"/>
                          <a:cs typeface="Gill Sans MT"/>
                        </a:rPr>
                        <a:t>Service</a:t>
                      </a:r>
                      <a:r>
                        <a:rPr sz="800" i="1" spc="-15" dirty="0">
                          <a:latin typeface="Gill Sans MT"/>
                          <a:cs typeface="Gill Sans MT"/>
                        </a:rPr>
                        <a:t> </a:t>
                      </a:r>
                      <a:r>
                        <a:rPr sz="800" i="1" spc="-60" dirty="0">
                          <a:latin typeface="Gill Sans MT"/>
                          <a:cs typeface="Gill Sans MT"/>
                        </a:rPr>
                        <a:t>Representative,</a:t>
                      </a:r>
                      <a:r>
                        <a:rPr sz="800" i="1" spc="-75" dirty="0">
                          <a:latin typeface="Gill Sans MT"/>
                          <a:cs typeface="Gill Sans MT"/>
                        </a:rPr>
                        <a:t> </a:t>
                      </a:r>
                      <a:r>
                        <a:rPr sz="800" i="1" spc="-70" dirty="0">
                          <a:latin typeface="Gill Sans MT"/>
                          <a:cs typeface="Gill Sans MT"/>
                        </a:rPr>
                        <a:t>Office </a:t>
                      </a:r>
                      <a:r>
                        <a:rPr sz="800" i="1" spc="-50" dirty="0">
                          <a:latin typeface="Gill Sans MT"/>
                          <a:cs typeface="Gill Sans MT"/>
                        </a:rPr>
                        <a:t>Assistant,</a:t>
                      </a:r>
                      <a:r>
                        <a:rPr sz="800" i="1" spc="-75" dirty="0">
                          <a:latin typeface="Gill Sans MT"/>
                          <a:cs typeface="Gill Sans MT"/>
                        </a:rPr>
                        <a:t> </a:t>
                      </a:r>
                      <a:r>
                        <a:rPr sz="800" i="1" spc="-55" dirty="0">
                          <a:latin typeface="Gill Sans MT"/>
                          <a:cs typeface="Gill Sans MT"/>
                        </a:rPr>
                        <a:t>Receptionist,</a:t>
                      </a:r>
                      <a:r>
                        <a:rPr sz="800" i="1" spc="-75" dirty="0">
                          <a:latin typeface="Gill Sans MT"/>
                          <a:cs typeface="Gill Sans MT"/>
                        </a:rPr>
                        <a:t> </a:t>
                      </a:r>
                      <a:r>
                        <a:rPr sz="800" i="1" spc="-65" dirty="0">
                          <a:latin typeface="Gill Sans MT"/>
                          <a:cs typeface="Gill Sans MT"/>
                        </a:rPr>
                        <a:t>Scheduler</a:t>
                      </a:r>
                      <a:r>
                        <a:rPr sz="800" i="1" spc="-15" dirty="0">
                          <a:latin typeface="Gill Sans MT"/>
                          <a:cs typeface="Gill Sans MT"/>
                        </a:rPr>
                        <a:t> </a:t>
                      </a:r>
                      <a:r>
                        <a:rPr sz="800" i="1" spc="-375" dirty="0">
                          <a:latin typeface="Gill Sans MT"/>
                          <a:cs typeface="Gill Sans MT"/>
                        </a:rPr>
                        <a:t>—</a:t>
                      </a:r>
                      <a:r>
                        <a:rPr sz="800" i="1" spc="-40" dirty="0">
                          <a:latin typeface="Gill Sans MT"/>
                          <a:cs typeface="Gill Sans MT"/>
                        </a:rPr>
                        <a:t> </a:t>
                      </a:r>
                      <a:r>
                        <a:rPr sz="800" spc="-95" dirty="0">
                          <a:latin typeface="Arial Narrow"/>
                          <a:cs typeface="Arial Narrow"/>
                        </a:rPr>
                        <a:t>Answer</a:t>
                      </a:r>
                      <a:r>
                        <a:rPr sz="800" spc="5" dirty="0">
                          <a:latin typeface="Arial Narrow"/>
                          <a:cs typeface="Arial Narrow"/>
                        </a:rPr>
                        <a:t> </a:t>
                      </a:r>
                      <a:r>
                        <a:rPr sz="800" spc="-50" dirty="0">
                          <a:latin typeface="Arial Narrow"/>
                          <a:cs typeface="Arial Narrow"/>
                        </a:rPr>
                        <a:t>inquiries</a:t>
                      </a:r>
                      <a:r>
                        <a:rPr sz="800" spc="5" dirty="0">
                          <a:latin typeface="Arial Narrow"/>
                          <a:cs typeface="Arial Narrow"/>
                        </a:rPr>
                        <a:t> </a:t>
                      </a:r>
                      <a:r>
                        <a:rPr sz="800" spc="-60" dirty="0">
                          <a:latin typeface="Arial Narrow"/>
                          <a:cs typeface="Arial Narrow"/>
                        </a:rPr>
                        <a:t>and</a:t>
                      </a:r>
                      <a:r>
                        <a:rPr sz="800" spc="5" dirty="0">
                          <a:latin typeface="Arial Narrow"/>
                          <a:cs typeface="Arial Narrow"/>
                        </a:rPr>
                        <a:t> </a:t>
                      </a:r>
                      <a:r>
                        <a:rPr sz="800" spc="-65" dirty="0">
                          <a:latin typeface="Arial Narrow"/>
                          <a:cs typeface="Arial Narrow"/>
                        </a:rPr>
                        <a:t>provide</a:t>
                      </a:r>
                      <a:r>
                        <a:rPr sz="800" spc="5" dirty="0">
                          <a:latin typeface="Arial Narrow"/>
                          <a:cs typeface="Arial Narrow"/>
                        </a:rPr>
                        <a:t> </a:t>
                      </a:r>
                      <a:r>
                        <a:rPr sz="800" spc="-50" dirty="0">
                          <a:latin typeface="Arial Narrow"/>
                          <a:cs typeface="Arial Narrow"/>
                        </a:rPr>
                        <a:t>information</a:t>
                      </a:r>
                      <a:r>
                        <a:rPr sz="800" spc="5" dirty="0">
                          <a:latin typeface="Arial Narrow"/>
                          <a:cs typeface="Arial Narrow"/>
                        </a:rPr>
                        <a:t> </a:t>
                      </a:r>
                      <a:r>
                        <a:rPr sz="800" spc="-35" dirty="0">
                          <a:latin typeface="Arial Narrow"/>
                          <a:cs typeface="Arial Narrow"/>
                        </a:rPr>
                        <a:t>to</a:t>
                      </a:r>
                      <a:r>
                        <a:rPr sz="800" spc="5" dirty="0">
                          <a:latin typeface="Arial Narrow"/>
                          <a:cs typeface="Arial Narrow"/>
                        </a:rPr>
                        <a:t> </a:t>
                      </a:r>
                      <a:r>
                        <a:rPr sz="800" spc="-50" dirty="0">
                          <a:latin typeface="Arial Narrow"/>
                          <a:cs typeface="Arial Narrow"/>
                        </a:rPr>
                        <a:t>the</a:t>
                      </a:r>
                      <a:r>
                        <a:rPr sz="800" spc="10" dirty="0">
                          <a:latin typeface="Arial Narrow"/>
                          <a:cs typeface="Arial Narrow"/>
                        </a:rPr>
                        <a:t> </a:t>
                      </a:r>
                      <a:r>
                        <a:rPr sz="800" spc="-65" dirty="0">
                          <a:latin typeface="Arial Narrow"/>
                          <a:cs typeface="Arial Narrow"/>
                        </a:rPr>
                        <a:t>general</a:t>
                      </a:r>
                      <a:r>
                        <a:rPr sz="800" spc="5" dirty="0">
                          <a:latin typeface="Arial Narrow"/>
                          <a:cs typeface="Arial Narrow"/>
                        </a:rPr>
                        <a:t> </a:t>
                      </a:r>
                      <a:r>
                        <a:rPr sz="800" spc="-40" dirty="0">
                          <a:latin typeface="Arial Narrow"/>
                          <a:cs typeface="Arial Narrow"/>
                        </a:rPr>
                        <a:t>public,</a:t>
                      </a:r>
                      <a:r>
                        <a:rPr sz="800" spc="5" dirty="0">
                          <a:latin typeface="Arial Narrow"/>
                          <a:cs typeface="Arial Narrow"/>
                        </a:rPr>
                        <a:t> </a:t>
                      </a:r>
                      <a:r>
                        <a:rPr sz="800" spc="-65" dirty="0">
                          <a:latin typeface="Arial Narrow"/>
                          <a:cs typeface="Arial Narrow"/>
                        </a:rPr>
                        <a:t>customers,</a:t>
                      </a:r>
                      <a:r>
                        <a:rPr sz="800" spc="5" dirty="0">
                          <a:latin typeface="Arial Narrow"/>
                          <a:cs typeface="Arial Narrow"/>
                        </a:rPr>
                        <a:t> </a:t>
                      </a:r>
                      <a:r>
                        <a:rPr sz="800" spc="-50" dirty="0">
                          <a:latin typeface="Arial Narrow"/>
                          <a:cs typeface="Arial Narrow"/>
                        </a:rPr>
                        <a:t>visitors,</a:t>
                      </a:r>
                      <a:r>
                        <a:rPr sz="800" spc="5" dirty="0">
                          <a:latin typeface="Arial Narrow"/>
                          <a:cs typeface="Arial Narrow"/>
                        </a:rPr>
                        <a:t> </a:t>
                      </a:r>
                      <a:r>
                        <a:rPr sz="800" spc="-60" dirty="0">
                          <a:latin typeface="Arial Narrow"/>
                          <a:cs typeface="Arial Narrow"/>
                        </a:rPr>
                        <a:t>and</a:t>
                      </a:r>
                      <a:r>
                        <a:rPr sz="800" spc="5" dirty="0">
                          <a:latin typeface="Arial Narrow"/>
                          <a:cs typeface="Arial Narrow"/>
                        </a:rPr>
                        <a:t> </a:t>
                      </a:r>
                      <a:r>
                        <a:rPr sz="800" spc="-10" dirty="0">
                          <a:latin typeface="Arial Narrow"/>
                          <a:cs typeface="Arial Narrow"/>
                        </a:rPr>
                        <a:t>other</a:t>
                      </a:r>
                      <a:r>
                        <a:rPr sz="800" spc="500" dirty="0">
                          <a:latin typeface="Arial Narrow"/>
                          <a:cs typeface="Arial Narrow"/>
                        </a:rPr>
                        <a:t> </a:t>
                      </a:r>
                      <a:r>
                        <a:rPr sz="800" spc="-55" dirty="0">
                          <a:latin typeface="Arial Narrow"/>
                          <a:cs typeface="Arial Narrow"/>
                        </a:rPr>
                        <a:t>interested</a:t>
                      </a:r>
                      <a:r>
                        <a:rPr sz="800" spc="5" dirty="0">
                          <a:latin typeface="Arial Narrow"/>
                          <a:cs typeface="Arial Narrow"/>
                        </a:rPr>
                        <a:t> </a:t>
                      </a:r>
                      <a:r>
                        <a:rPr sz="800" spc="-50" dirty="0">
                          <a:latin typeface="Arial Narrow"/>
                          <a:cs typeface="Arial Narrow"/>
                        </a:rPr>
                        <a:t>parties</a:t>
                      </a:r>
                      <a:r>
                        <a:rPr sz="800" spc="10" dirty="0">
                          <a:latin typeface="Arial Narrow"/>
                          <a:cs typeface="Arial Narrow"/>
                        </a:rPr>
                        <a:t> </a:t>
                      </a:r>
                      <a:r>
                        <a:rPr sz="800" spc="-70" dirty="0">
                          <a:latin typeface="Arial Narrow"/>
                          <a:cs typeface="Arial Narrow"/>
                        </a:rPr>
                        <a:t>regarding</a:t>
                      </a:r>
                      <a:r>
                        <a:rPr sz="800" spc="5" dirty="0">
                          <a:latin typeface="Arial Narrow"/>
                          <a:cs typeface="Arial Narrow"/>
                        </a:rPr>
                        <a:t> </a:t>
                      </a:r>
                      <a:r>
                        <a:rPr sz="800" spc="-45" dirty="0">
                          <a:latin typeface="Arial Narrow"/>
                          <a:cs typeface="Arial Narrow"/>
                        </a:rPr>
                        <a:t>activities</a:t>
                      </a:r>
                      <a:r>
                        <a:rPr sz="800" spc="10" dirty="0">
                          <a:latin typeface="Arial Narrow"/>
                          <a:cs typeface="Arial Narrow"/>
                        </a:rPr>
                        <a:t> </a:t>
                      </a:r>
                      <a:r>
                        <a:rPr sz="800" spc="-65" dirty="0">
                          <a:latin typeface="Arial Narrow"/>
                          <a:cs typeface="Arial Narrow"/>
                        </a:rPr>
                        <a:t>conducted</a:t>
                      </a:r>
                      <a:r>
                        <a:rPr sz="800" spc="5" dirty="0">
                          <a:latin typeface="Arial Narrow"/>
                          <a:cs typeface="Arial Narrow"/>
                        </a:rPr>
                        <a:t> </a:t>
                      </a:r>
                      <a:r>
                        <a:rPr sz="800" spc="-40" dirty="0">
                          <a:latin typeface="Arial Narrow"/>
                          <a:cs typeface="Arial Narrow"/>
                        </a:rPr>
                        <a:t>at</a:t>
                      </a:r>
                      <a:r>
                        <a:rPr sz="800" spc="10" dirty="0">
                          <a:latin typeface="Arial Narrow"/>
                          <a:cs typeface="Arial Narrow"/>
                        </a:rPr>
                        <a:t> </a:t>
                      </a:r>
                      <a:r>
                        <a:rPr sz="800" spc="-55" dirty="0">
                          <a:latin typeface="Arial Narrow"/>
                          <a:cs typeface="Arial Narrow"/>
                        </a:rPr>
                        <a:t>establishment</a:t>
                      </a:r>
                      <a:r>
                        <a:rPr sz="800" spc="5" dirty="0">
                          <a:latin typeface="Arial Narrow"/>
                          <a:cs typeface="Arial Narrow"/>
                        </a:rPr>
                        <a:t> </a:t>
                      </a:r>
                      <a:r>
                        <a:rPr sz="800" spc="-60" dirty="0">
                          <a:latin typeface="Arial Narrow"/>
                          <a:cs typeface="Arial Narrow"/>
                        </a:rPr>
                        <a:t>and</a:t>
                      </a:r>
                      <a:r>
                        <a:rPr sz="800" spc="10" dirty="0">
                          <a:latin typeface="Arial Narrow"/>
                          <a:cs typeface="Arial Narrow"/>
                        </a:rPr>
                        <a:t> </a:t>
                      </a:r>
                      <a:r>
                        <a:rPr sz="800" spc="-45" dirty="0">
                          <a:latin typeface="Arial Narrow"/>
                          <a:cs typeface="Arial Narrow"/>
                        </a:rPr>
                        <a:t>location</a:t>
                      </a:r>
                      <a:r>
                        <a:rPr sz="800" spc="5" dirty="0">
                          <a:latin typeface="Arial Narrow"/>
                          <a:cs typeface="Arial Narrow"/>
                        </a:rPr>
                        <a:t> </a:t>
                      </a:r>
                      <a:r>
                        <a:rPr sz="800" spc="-50" dirty="0">
                          <a:latin typeface="Arial Narrow"/>
                          <a:cs typeface="Arial Narrow"/>
                        </a:rPr>
                        <a:t>of</a:t>
                      </a:r>
                      <a:r>
                        <a:rPr sz="800" spc="10" dirty="0">
                          <a:latin typeface="Arial Narrow"/>
                          <a:cs typeface="Arial Narrow"/>
                        </a:rPr>
                        <a:t> </a:t>
                      </a:r>
                      <a:r>
                        <a:rPr sz="800" spc="-60" dirty="0">
                          <a:latin typeface="Arial Narrow"/>
                          <a:cs typeface="Arial Narrow"/>
                        </a:rPr>
                        <a:t>departments,</a:t>
                      </a:r>
                      <a:r>
                        <a:rPr sz="800" spc="5" dirty="0">
                          <a:latin typeface="Arial Narrow"/>
                          <a:cs typeface="Arial Narrow"/>
                        </a:rPr>
                        <a:t> </a:t>
                      </a:r>
                      <a:r>
                        <a:rPr sz="800" spc="-55" dirty="0">
                          <a:latin typeface="Arial Narrow"/>
                          <a:cs typeface="Arial Narrow"/>
                        </a:rPr>
                        <a:t>offices,</a:t>
                      </a:r>
                      <a:r>
                        <a:rPr sz="800" spc="10" dirty="0">
                          <a:latin typeface="Arial Narrow"/>
                          <a:cs typeface="Arial Narrow"/>
                        </a:rPr>
                        <a:t> </a:t>
                      </a:r>
                      <a:r>
                        <a:rPr sz="800" spc="-60" dirty="0">
                          <a:latin typeface="Arial Narrow"/>
                          <a:cs typeface="Arial Narrow"/>
                        </a:rPr>
                        <a:t>and</a:t>
                      </a:r>
                      <a:r>
                        <a:rPr sz="800" spc="5" dirty="0">
                          <a:latin typeface="Arial Narrow"/>
                          <a:cs typeface="Arial Narrow"/>
                        </a:rPr>
                        <a:t> </a:t>
                      </a:r>
                      <a:r>
                        <a:rPr sz="800" spc="-80" dirty="0">
                          <a:latin typeface="Arial Narrow"/>
                          <a:cs typeface="Arial Narrow"/>
                        </a:rPr>
                        <a:t>employees</a:t>
                      </a:r>
                      <a:r>
                        <a:rPr sz="800" spc="10" dirty="0">
                          <a:latin typeface="Arial Narrow"/>
                          <a:cs typeface="Arial Narrow"/>
                        </a:rPr>
                        <a:t> </a:t>
                      </a:r>
                      <a:r>
                        <a:rPr sz="800" spc="-45" dirty="0">
                          <a:latin typeface="Arial Narrow"/>
                          <a:cs typeface="Arial Narrow"/>
                        </a:rPr>
                        <a:t>within</a:t>
                      </a:r>
                      <a:r>
                        <a:rPr sz="800" spc="5" dirty="0">
                          <a:latin typeface="Arial Narrow"/>
                          <a:cs typeface="Arial Narrow"/>
                        </a:rPr>
                        <a:t> </a:t>
                      </a:r>
                      <a:r>
                        <a:rPr sz="800" spc="-50" dirty="0">
                          <a:latin typeface="Arial Narrow"/>
                          <a:cs typeface="Arial Narrow"/>
                        </a:rPr>
                        <a:t>the</a:t>
                      </a:r>
                      <a:r>
                        <a:rPr sz="800" spc="10" dirty="0">
                          <a:latin typeface="Arial Narrow"/>
                          <a:cs typeface="Arial Narrow"/>
                        </a:rPr>
                        <a:t> </a:t>
                      </a:r>
                      <a:r>
                        <a:rPr sz="800" spc="-10" dirty="0">
                          <a:latin typeface="Arial Narrow"/>
                          <a:cs typeface="Arial Narrow"/>
                        </a:rPr>
                        <a:t>organization.</a:t>
                      </a:r>
                      <a:endParaRPr sz="800">
                        <a:latin typeface="Arial Narrow"/>
                        <a:cs typeface="Arial Narrow"/>
                      </a:endParaRPr>
                    </a:p>
                  </a:txBody>
                  <a:tcPr marL="0" marR="0" marT="29135" marB="0">
                    <a:lnT w="12700">
                      <a:solidFill>
                        <a:srgbClr val="FFFFFF"/>
                      </a:solidFill>
                      <a:prstDash val="solid"/>
                    </a:lnT>
                    <a:lnB w="12700">
                      <a:solidFill>
                        <a:srgbClr val="FFFFFF"/>
                      </a:solidFill>
                      <a:prstDash val="solid"/>
                    </a:lnB>
                    <a:solidFill>
                      <a:srgbClr val="D6BAC8"/>
                    </a:solidFill>
                  </a:tcPr>
                </a:tc>
                <a:extLst>
                  <a:ext uri="{0D108BD9-81ED-4DB2-BD59-A6C34878D82A}">
                    <a16:rowId xmlns:a16="http://schemas.microsoft.com/office/drawing/2014/main" val="10003"/>
                  </a:ext>
                </a:extLst>
              </a:tr>
              <a:tr h="356347">
                <a:tc>
                  <a:txBody>
                    <a:bodyPr/>
                    <a:lstStyle/>
                    <a:p>
                      <a:pPr marL="50800">
                        <a:lnSpc>
                          <a:spcPts val="960"/>
                        </a:lnSpc>
                        <a:spcBef>
                          <a:spcPts val="130"/>
                        </a:spcBef>
                      </a:pPr>
                      <a:r>
                        <a:rPr sz="800" b="1" spc="-75" dirty="0">
                          <a:solidFill>
                            <a:srgbClr val="231F20"/>
                          </a:solidFill>
                          <a:latin typeface="Arial Narrow"/>
                          <a:cs typeface="Arial Narrow"/>
                        </a:rPr>
                        <a:t>Medical</a:t>
                      </a:r>
                      <a:r>
                        <a:rPr sz="800" b="1" spc="-15" dirty="0">
                          <a:solidFill>
                            <a:srgbClr val="231F20"/>
                          </a:solidFill>
                          <a:latin typeface="Arial Narrow"/>
                          <a:cs typeface="Arial Narrow"/>
                        </a:rPr>
                        <a:t> </a:t>
                      </a:r>
                      <a:r>
                        <a:rPr sz="800" b="1" spc="-80" dirty="0">
                          <a:solidFill>
                            <a:srgbClr val="231F20"/>
                          </a:solidFill>
                          <a:latin typeface="Arial Narrow"/>
                          <a:cs typeface="Arial Narrow"/>
                        </a:rPr>
                        <a:t>Assistant</a:t>
                      </a:r>
                      <a:r>
                        <a:rPr sz="800" b="1" spc="40" dirty="0">
                          <a:solidFill>
                            <a:srgbClr val="231F20"/>
                          </a:solidFill>
                          <a:latin typeface="Arial Narrow"/>
                          <a:cs typeface="Arial Narrow"/>
                        </a:rPr>
                        <a:t> </a:t>
                      </a:r>
                      <a:r>
                        <a:rPr sz="800" b="1" spc="-35" dirty="0">
                          <a:solidFill>
                            <a:srgbClr val="231F20"/>
                          </a:solidFill>
                          <a:latin typeface="Arial Narrow"/>
                          <a:cs typeface="Arial Narrow"/>
                        </a:rPr>
                        <a:t>(31-</a:t>
                      </a:r>
                      <a:r>
                        <a:rPr sz="800" b="1" spc="-40" dirty="0">
                          <a:solidFill>
                            <a:srgbClr val="231F20"/>
                          </a:solidFill>
                          <a:latin typeface="Arial Narrow"/>
                          <a:cs typeface="Arial Narrow"/>
                        </a:rPr>
                        <a:t>9092)</a:t>
                      </a:r>
                      <a:r>
                        <a:rPr sz="800" b="1" spc="60" dirty="0">
                          <a:solidFill>
                            <a:srgbClr val="231F20"/>
                          </a:solidFill>
                          <a:latin typeface="Arial Narrow"/>
                          <a:cs typeface="Arial Narrow"/>
                        </a:rPr>
                        <a:t> </a:t>
                      </a:r>
                      <a:r>
                        <a:rPr sz="800" i="1" spc="-375" dirty="0">
                          <a:latin typeface="Gill Sans MT"/>
                          <a:cs typeface="Gill Sans MT"/>
                        </a:rPr>
                        <a:t>—</a:t>
                      </a:r>
                      <a:r>
                        <a:rPr sz="800" i="1" spc="20" dirty="0">
                          <a:latin typeface="Gill Sans MT"/>
                          <a:cs typeface="Gill Sans MT"/>
                        </a:rPr>
                        <a:t> </a:t>
                      </a:r>
                      <a:r>
                        <a:rPr sz="800" i="1" spc="-65" dirty="0">
                          <a:latin typeface="Gill Sans MT"/>
                          <a:cs typeface="Gill Sans MT"/>
                        </a:rPr>
                        <a:t>Certified</a:t>
                      </a:r>
                      <a:r>
                        <a:rPr sz="800" i="1" spc="15" dirty="0">
                          <a:latin typeface="Gill Sans MT"/>
                          <a:cs typeface="Gill Sans MT"/>
                        </a:rPr>
                        <a:t> </a:t>
                      </a:r>
                      <a:r>
                        <a:rPr sz="800" i="1" spc="-75" dirty="0">
                          <a:latin typeface="Gill Sans MT"/>
                          <a:cs typeface="Gill Sans MT"/>
                        </a:rPr>
                        <a:t>Medical</a:t>
                      </a:r>
                      <a:r>
                        <a:rPr sz="800" i="1" spc="-45" dirty="0">
                          <a:latin typeface="Gill Sans MT"/>
                          <a:cs typeface="Gill Sans MT"/>
                        </a:rPr>
                        <a:t> </a:t>
                      </a:r>
                      <a:r>
                        <a:rPr sz="800" i="1" spc="-55" dirty="0">
                          <a:latin typeface="Gill Sans MT"/>
                          <a:cs typeface="Gill Sans MT"/>
                        </a:rPr>
                        <a:t>Assistant</a:t>
                      </a:r>
                      <a:r>
                        <a:rPr sz="800" i="1" spc="15" dirty="0">
                          <a:latin typeface="Gill Sans MT"/>
                          <a:cs typeface="Gill Sans MT"/>
                        </a:rPr>
                        <a:t> </a:t>
                      </a:r>
                      <a:r>
                        <a:rPr sz="800" i="1" spc="-80" dirty="0">
                          <a:latin typeface="Gill Sans MT"/>
                          <a:cs typeface="Gill Sans MT"/>
                        </a:rPr>
                        <a:t>(CMA),</a:t>
                      </a:r>
                      <a:r>
                        <a:rPr sz="800" i="1" spc="-50" dirty="0">
                          <a:latin typeface="Gill Sans MT"/>
                          <a:cs typeface="Gill Sans MT"/>
                        </a:rPr>
                        <a:t> </a:t>
                      </a:r>
                      <a:r>
                        <a:rPr sz="800" i="1" spc="-75" dirty="0">
                          <a:latin typeface="Gill Sans MT"/>
                          <a:cs typeface="Gill Sans MT"/>
                        </a:rPr>
                        <a:t>Chiropractor</a:t>
                      </a:r>
                      <a:r>
                        <a:rPr sz="800" i="1" spc="-45" dirty="0">
                          <a:latin typeface="Gill Sans MT"/>
                          <a:cs typeface="Gill Sans MT"/>
                        </a:rPr>
                        <a:t> </a:t>
                      </a:r>
                      <a:r>
                        <a:rPr sz="800" i="1" spc="-50" dirty="0">
                          <a:latin typeface="Gill Sans MT"/>
                          <a:cs typeface="Gill Sans MT"/>
                        </a:rPr>
                        <a:t>Assistant, </a:t>
                      </a:r>
                      <a:r>
                        <a:rPr sz="800" i="1" spc="-55" dirty="0">
                          <a:latin typeface="Gill Sans MT"/>
                          <a:cs typeface="Gill Sans MT"/>
                        </a:rPr>
                        <a:t>Clinical</a:t>
                      </a:r>
                      <a:r>
                        <a:rPr sz="800" i="1" spc="15" dirty="0">
                          <a:latin typeface="Gill Sans MT"/>
                          <a:cs typeface="Gill Sans MT"/>
                        </a:rPr>
                        <a:t> </a:t>
                      </a:r>
                      <a:r>
                        <a:rPr sz="800" i="1" spc="-75" dirty="0">
                          <a:latin typeface="Gill Sans MT"/>
                          <a:cs typeface="Gill Sans MT"/>
                        </a:rPr>
                        <a:t>Medical</a:t>
                      </a:r>
                      <a:r>
                        <a:rPr sz="800" i="1" spc="-45" dirty="0">
                          <a:latin typeface="Gill Sans MT"/>
                          <a:cs typeface="Gill Sans MT"/>
                        </a:rPr>
                        <a:t> </a:t>
                      </a:r>
                      <a:r>
                        <a:rPr sz="800" i="1" spc="-50" dirty="0">
                          <a:latin typeface="Gill Sans MT"/>
                          <a:cs typeface="Gill Sans MT"/>
                        </a:rPr>
                        <a:t>Assistant, </a:t>
                      </a:r>
                      <a:r>
                        <a:rPr sz="800" i="1" spc="-70" dirty="0">
                          <a:latin typeface="Gill Sans MT"/>
                          <a:cs typeface="Gill Sans MT"/>
                        </a:rPr>
                        <a:t>Doctor’s</a:t>
                      </a:r>
                      <a:r>
                        <a:rPr sz="800" i="1" spc="-50" dirty="0">
                          <a:latin typeface="Gill Sans MT"/>
                          <a:cs typeface="Gill Sans MT"/>
                        </a:rPr>
                        <a:t> Assistant, </a:t>
                      </a:r>
                      <a:r>
                        <a:rPr sz="800" i="1" spc="-85" dirty="0">
                          <a:latin typeface="Gill Sans MT"/>
                          <a:cs typeface="Gill Sans MT"/>
                        </a:rPr>
                        <a:t>Health</a:t>
                      </a:r>
                      <a:r>
                        <a:rPr sz="800" i="1" spc="-45" dirty="0">
                          <a:latin typeface="Gill Sans MT"/>
                          <a:cs typeface="Gill Sans MT"/>
                        </a:rPr>
                        <a:t> </a:t>
                      </a:r>
                      <a:r>
                        <a:rPr sz="800" i="1" spc="-50" dirty="0">
                          <a:latin typeface="Gill Sans MT"/>
                          <a:cs typeface="Gill Sans MT"/>
                        </a:rPr>
                        <a:t>Assistant, </a:t>
                      </a:r>
                      <a:r>
                        <a:rPr sz="800" i="1" spc="-80" dirty="0">
                          <a:latin typeface="Gill Sans MT"/>
                          <a:cs typeface="Gill Sans MT"/>
                        </a:rPr>
                        <a:t>Ophthalmic</a:t>
                      </a:r>
                      <a:r>
                        <a:rPr sz="800" i="1" spc="-50" dirty="0">
                          <a:latin typeface="Gill Sans MT"/>
                          <a:cs typeface="Gill Sans MT"/>
                        </a:rPr>
                        <a:t> Assistant, </a:t>
                      </a:r>
                      <a:r>
                        <a:rPr sz="800" i="1" spc="-70" dirty="0">
                          <a:latin typeface="Gill Sans MT"/>
                          <a:cs typeface="Gill Sans MT"/>
                        </a:rPr>
                        <a:t>Ophthalmological</a:t>
                      </a:r>
                      <a:r>
                        <a:rPr sz="800" i="1" spc="-45" dirty="0">
                          <a:latin typeface="Gill Sans MT"/>
                          <a:cs typeface="Gill Sans MT"/>
                        </a:rPr>
                        <a:t> </a:t>
                      </a:r>
                      <a:r>
                        <a:rPr sz="800" i="1" spc="-50" dirty="0">
                          <a:latin typeface="Gill Sans MT"/>
                          <a:cs typeface="Gill Sans MT"/>
                        </a:rPr>
                        <a:t>Assistant, </a:t>
                      </a:r>
                      <a:r>
                        <a:rPr sz="800" i="1" spc="-75" dirty="0">
                          <a:latin typeface="Gill Sans MT"/>
                          <a:cs typeface="Gill Sans MT"/>
                        </a:rPr>
                        <a:t>Optometric</a:t>
                      </a:r>
                      <a:r>
                        <a:rPr sz="800" i="1" spc="-50" dirty="0">
                          <a:latin typeface="Gill Sans MT"/>
                          <a:cs typeface="Gill Sans MT"/>
                        </a:rPr>
                        <a:t> Assistant, </a:t>
                      </a:r>
                      <a:r>
                        <a:rPr sz="800" i="1" spc="-80" dirty="0">
                          <a:latin typeface="Gill Sans MT"/>
                          <a:cs typeface="Gill Sans MT"/>
                        </a:rPr>
                        <a:t>Outpatient</a:t>
                      </a:r>
                      <a:r>
                        <a:rPr sz="800" i="1" spc="20" dirty="0">
                          <a:latin typeface="Gill Sans MT"/>
                          <a:cs typeface="Gill Sans MT"/>
                        </a:rPr>
                        <a:t> </a:t>
                      </a:r>
                      <a:r>
                        <a:rPr sz="800" i="1" spc="-70" dirty="0">
                          <a:latin typeface="Gill Sans MT"/>
                          <a:cs typeface="Gill Sans MT"/>
                        </a:rPr>
                        <a:t>Surgery</a:t>
                      </a:r>
                      <a:r>
                        <a:rPr sz="800" i="1" spc="-50" dirty="0">
                          <a:latin typeface="Gill Sans MT"/>
                          <a:cs typeface="Gill Sans MT"/>
                        </a:rPr>
                        <a:t> Assistant, </a:t>
                      </a:r>
                      <a:r>
                        <a:rPr sz="800" i="1" spc="-65" dirty="0">
                          <a:latin typeface="Gill Sans MT"/>
                          <a:cs typeface="Gill Sans MT"/>
                        </a:rPr>
                        <a:t>Registered</a:t>
                      </a:r>
                      <a:r>
                        <a:rPr sz="800" i="1" spc="20" dirty="0">
                          <a:latin typeface="Gill Sans MT"/>
                          <a:cs typeface="Gill Sans MT"/>
                        </a:rPr>
                        <a:t> </a:t>
                      </a:r>
                      <a:r>
                        <a:rPr sz="800" i="1" spc="-75" dirty="0">
                          <a:latin typeface="Gill Sans MT"/>
                          <a:cs typeface="Gill Sans MT"/>
                        </a:rPr>
                        <a:t>Medical</a:t>
                      </a:r>
                      <a:r>
                        <a:rPr sz="800" i="1" spc="-50" dirty="0">
                          <a:latin typeface="Gill Sans MT"/>
                          <a:cs typeface="Gill Sans MT"/>
                        </a:rPr>
                        <a:t> </a:t>
                      </a:r>
                      <a:r>
                        <a:rPr sz="800" i="1" spc="-10" dirty="0">
                          <a:latin typeface="Gill Sans MT"/>
                          <a:cs typeface="Gill Sans MT"/>
                        </a:rPr>
                        <a:t>Assistant</a:t>
                      </a:r>
                      <a:endParaRPr sz="800">
                        <a:latin typeface="Gill Sans MT"/>
                        <a:cs typeface="Gill Sans MT"/>
                      </a:endParaRPr>
                    </a:p>
                    <a:p>
                      <a:pPr marL="50800" marR="78105">
                        <a:lnSpc>
                          <a:spcPts val="900"/>
                        </a:lnSpc>
                        <a:spcBef>
                          <a:spcPts val="70"/>
                        </a:spcBef>
                      </a:pPr>
                      <a:r>
                        <a:rPr sz="800" i="1" spc="-95" dirty="0">
                          <a:latin typeface="Gill Sans MT"/>
                          <a:cs typeface="Gill Sans MT"/>
                        </a:rPr>
                        <a:t>(RMA)</a:t>
                      </a:r>
                      <a:r>
                        <a:rPr sz="800" i="1" spc="-25" dirty="0">
                          <a:latin typeface="Gill Sans MT"/>
                          <a:cs typeface="Gill Sans MT"/>
                        </a:rPr>
                        <a:t> </a:t>
                      </a:r>
                      <a:r>
                        <a:rPr sz="800" i="1" spc="-375" dirty="0">
                          <a:latin typeface="Gill Sans MT"/>
                          <a:cs typeface="Gill Sans MT"/>
                        </a:rPr>
                        <a:t>—</a:t>
                      </a:r>
                      <a:r>
                        <a:rPr sz="800" i="1" spc="-40" dirty="0">
                          <a:latin typeface="Gill Sans MT"/>
                          <a:cs typeface="Gill Sans MT"/>
                        </a:rPr>
                        <a:t> </a:t>
                      </a:r>
                      <a:r>
                        <a:rPr sz="800" spc="-70" dirty="0">
                          <a:latin typeface="Arial Narrow"/>
                          <a:cs typeface="Arial Narrow"/>
                        </a:rPr>
                        <a:t>Perform</a:t>
                      </a:r>
                      <a:r>
                        <a:rPr sz="800" dirty="0">
                          <a:latin typeface="Arial Narrow"/>
                          <a:cs typeface="Arial Narrow"/>
                        </a:rPr>
                        <a:t> </a:t>
                      </a:r>
                      <a:r>
                        <a:rPr sz="800" spc="-55" dirty="0">
                          <a:latin typeface="Arial Narrow"/>
                          <a:cs typeface="Arial Narrow"/>
                        </a:rPr>
                        <a:t>administrative</a:t>
                      </a:r>
                      <a:r>
                        <a:rPr sz="800" dirty="0">
                          <a:latin typeface="Arial Narrow"/>
                          <a:cs typeface="Arial Narrow"/>
                        </a:rPr>
                        <a:t> </a:t>
                      </a:r>
                      <a:r>
                        <a:rPr sz="800" spc="-60" dirty="0">
                          <a:latin typeface="Arial Narrow"/>
                          <a:cs typeface="Arial Narrow"/>
                        </a:rPr>
                        <a:t>and</a:t>
                      </a:r>
                      <a:r>
                        <a:rPr sz="800" dirty="0">
                          <a:latin typeface="Arial Narrow"/>
                          <a:cs typeface="Arial Narrow"/>
                        </a:rPr>
                        <a:t> </a:t>
                      </a:r>
                      <a:r>
                        <a:rPr sz="800" spc="-45" dirty="0">
                          <a:latin typeface="Arial Narrow"/>
                          <a:cs typeface="Arial Narrow"/>
                        </a:rPr>
                        <a:t>certain</a:t>
                      </a:r>
                      <a:r>
                        <a:rPr sz="800" spc="5" dirty="0">
                          <a:latin typeface="Arial Narrow"/>
                          <a:cs typeface="Arial Narrow"/>
                        </a:rPr>
                        <a:t> </a:t>
                      </a:r>
                      <a:r>
                        <a:rPr sz="800" spc="-40" dirty="0">
                          <a:latin typeface="Arial Narrow"/>
                          <a:cs typeface="Arial Narrow"/>
                        </a:rPr>
                        <a:t>clinical</a:t>
                      </a:r>
                      <a:r>
                        <a:rPr sz="800" dirty="0">
                          <a:latin typeface="Arial Narrow"/>
                          <a:cs typeface="Arial Narrow"/>
                        </a:rPr>
                        <a:t> </a:t>
                      </a:r>
                      <a:r>
                        <a:rPr sz="800" spc="-50" dirty="0">
                          <a:latin typeface="Arial Narrow"/>
                          <a:cs typeface="Arial Narrow"/>
                        </a:rPr>
                        <a:t>duties</a:t>
                      </a:r>
                      <a:r>
                        <a:rPr sz="800" dirty="0">
                          <a:latin typeface="Arial Narrow"/>
                          <a:cs typeface="Arial Narrow"/>
                        </a:rPr>
                        <a:t> </a:t>
                      </a:r>
                      <a:r>
                        <a:rPr sz="800" spc="-65" dirty="0">
                          <a:latin typeface="Arial Narrow"/>
                          <a:cs typeface="Arial Narrow"/>
                        </a:rPr>
                        <a:t>under</a:t>
                      </a:r>
                      <a:r>
                        <a:rPr sz="800" dirty="0">
                          <a:latin typeface="Arial Narrow"/>
                          <a:cs typeface="Arial Narrow"/>
                        </a:rPr>
                        <a:t> </a:t>
                      </a:r>
                      <a:r>
                        <a:rPr sz="800" spc="-50" dirty="0">
                          <a:latin typeface="Arial Narrow"/>
                          <a:cs typeface="Arial Narrow"/>
                        </a:rPr>
                        <a:t>the</a:t>
                      </a:r>
                      <a:r>
                        <a:rPr sz="800" dirty="0">
                          <a:latin typeface="Arial Narrow"/>
                          <a:cs typeface="Arial Narrow"/>
                        </a:rPr>
                        <a:t> </a:t>
                      </a:r>
                      <a:r>
                        <a:rPr sz="800" spc="-45" dirty="0">
                          <a:latin typeface="Arial Narrow"/>
                          <a:cs typeface="Arial Narrow"/>
                        </a:rPr>
                        <a:t>direction</a:t>
                      </a:r>
                      <a:r>
                        <a:rPr sz="800" dirty="0">
                          <a:latin typeface="Arial Narrow"/>
                          <a:cs typeface="Arial Narrow"/>
                        </a:rPr>
                        <a:t> </a:t>
                      </a:r>
                      <a:r>
                        <a:rPr sz="800" spc="-50" dirty="0">
                          <a:latin typeface="Arial Narrow"/>
                          <a:cs typeface="Arial Narrow"/>
                        </a:rPr>
                        <a:t>of</a:t>
                      </a:r>
                      <a:r>
                        <a:rPr sz="800" dirty="0">
                          <a:latin typeface="Arial Narrow"/>
                          <a:cs typeface="Arial Narrow"/>
                        </a:rPr>
                        <a:t> </a:t>
                      </a:r>
                      <a:r>
                        <a:rPr sz="800" spc="-65" dirty="0">
                          <a:latin typeface="Arial Narrow"/>
                          <a:cs typeface="Arial Narrow"/>
                        </a:rPr>
                        <a:t>a</a:t>
                      </a:r>
                      <a:r>
                        <a:rPr sz="800" dirty="0">
                          <a:latin typeface="Arial Narrow"/>
                          <a:cs typeface="Arial Narrow"/>
                        </a:rPr>
                        <a:t> </a:t>
                      </a:r>
                      <a:r>
                        <a:rPr sz="800" spc="-60" dirty="0">
                          <a:latin typeface="Arial Narrow"/>
                          <a:cs typeface="Arial Narrow"/>
                        </a:rPr>
                        <a:t>physician.</a:t>
                      </a:r>
                      <a:r>
                        <a:rPr sz="800" dirty="0">
                          <a:latin typeface="Arial Narrow"/>
                          <a:cs typeface="Arial Narrow"/>
                        </a:rPr>
                        <a:t> </a:t>
                      </a:r>
                      <a:r>
                        <a:rPr sz="800" spc="-60" dirty="0">
                          <a:latin typeface="Arial Narrow"/>
                          <a:cs typeface="Arial Narrow"/>
                        </a:rPr>
                        <a:t>Administrative</a:t>
                      </a:r>
                      <a:r>
                        <a:rPr sz="800" dirty="0">
                          <a:latin typeface="Arial Narrow"/>
                          <a:cs typeface="Arial Narrow"/>
                        </a:rPr>
                        <a:t> </a:t>
                      </a:r>
                      <a:r>
                        <a:rPr sz="800" spc="-50" dirty="0">
                          <a:latin typeface="Arial Narrow"/>
                          <a:cs typeface="Arial Narrow"/>
                        </a:rPr>
                        <a:t>duties</a:t>
                      </a:r>
                      <a:r>
                        <a:rPr sz="800" dirty="0">
                          <a:latin typeface="Arial Narrow"/>
                          <a:cs typeface="Arial Narrow"/>
                        </a:rPr>
                        <a:t> </a:t>
                      </a:r>
                      <a:r>
                        <a:rPr sz="800" spc="-90" dirty="0">
                          <a:latin typeface="Arial Narrow"/>
                          <a:cs typeface="Arial Narrow"/>
                        </a:rPr>
                        <a:t>may</a:t>
                      </a:r>
                      <a:r>
                        <a:rPr sz="800" dirty="0">
                          <a:latin typeface="Arial Narrow"/>
                          <a:cs typeface="Arial Narrow"/>
                        </a:rPr>
                        <a:t> </a:t>
                      </a:r>
                      <a:r>
                        <a:rPr sz="800" spc="-50" dirty="0">
                          <a:latin typeface="Arial Narrow"/>
                          <a:cs typeface="Arial Narrow"/>
                        </a:rPr>
                        <a:t>include</a:t>
                      </a:r>
                      <a:r>
                        <a:rPr sz="800" dirty="0">
                          <a:latin typeface="Arial Narrow"/>
                          <a:cs typeface="Arial Narrow"/>
                        </a:rPr>
                        <a:t> </a:t>
                      </a:r>
                      <a:r>
                        <a:rPr sz="800" spc="-65" dirty="0">
                          <a:latin typeface="Arial Narrow"/>
                          <a:cs typeface="Arial Narrow"/>
                        </a:rPr>
                        <a:t>scheduling</a:t>
                      </a:r>
                      <a:r>
                        <a:rPr sz="800" spc="5" dirty="0">
                          <a:latin typeface="Arial Narrow"/>
                          <a:cs typeface="Arial Narrow"/>
                        </a:rPr>
                        <a:t> </a:t>
                      </a:r>
                      <a:r>
                        <a:rPr sz="800" spc="-55" dirty="0">
                          <a:latin typeface="Arial Narrow"/>
                          <a:cs typeface="Arial Narrow"/>
                        </a:rPr>
                        <a:t>appointments,</a:t>
                      </a:r>
                      <a:r>
                        <a:rPr sz="800" dirty="0">
                          <a:latin typeface="Arial Narrow"/>
                          <a:cs typeface="Arial Narrow"/>
                        </a:rPr>
                        <a:t> </a:t>
                      </a:r>
                      <a:r>
                        <a:rPr sz="800" spc="-50" dirty="0">
                          <a:latin typeface="Arial Narrow"/>
                          <a:cs typeface="Arial Narrow"/>
                        </a:rPr>
                        <a:t>maintaining</a:t>
                      </a:r>
                      <a:r>
                        <a:rPr sz="800" dirty="0">
                          <a:latin typeface="Arial Narrow"/>
                          <a:cs typeface="Arial Narrow"/>
                        </a:rPr>
                        <a:t> </a:t>
                      </a:r>
                      <a:r>
                        <a:rPr sz="800" spc="-55" dirty="0">
                          <a:latin typeface="Arial Narrow"/>
                          <a:cs typeface="Arial Narrow"/>
                        </a:rPr>
                        <a:t>medical</a:t>
                      </a:r>
                      <a:r>
                        <a:rPr sz="800" dirty="0">
                          <a:latin typeface="Arial Narrow"/>
                          <a:cs typeface="Arial Narrow"/>
                        </a:rPr>
                        <a:t> </a:t>
                      </a:r>
                      <a:r>
                        <a:rPr sz="800" spc="-65" dirty="0">
                          <a:latin typeface="Arial Narrow"/>
                          <a:cs typeface="Arial Narrow"/>
                        </a:rPr>
                        <a:t>records,</a:t>
                      </a:r>
                      <a:r>
                        <a:rPr sz="800" dirty="0">
                          <a:latin typeface="Arial Narrow"/>
                          <a:cs typeface="Arial Narrow"/>
                        </a:rPr>
                        <a:t> </a:t>
                      </a:r>
                      <a:r>
                        <a:rPr sz="800" spc="-35" dirty="0">
                          <a:latin typeface="Arial Narrow"/>
                          <a:cs typeface="Arial Narrow"/>
                        </a:rPr>
                        <a:t>billing,</a:t>
                      </a:r>
                      <a:r>
                        <a:rPr sz="800" dirty="0">
                          <a:latin typeface="Arial Narrow"/>
                          <a:cs typeface="Arial Narrow"/>
                        </a:rPr>
                        <a:t> </a:t>
                      </a:r>
                      <a:r>
                        <a:rPr sz="800" spc="-60" dirty="0">
                          <a:latin typeface="Arial Narrow"/>
                          <a:cs typeface="Arial Narrow"/>
                        </a:rPr>
                        <a:t>and</a:t>
                      </a:r>
                      <a:r>
                        <a:rPr sz="800" dirty="0">
                          <a:latin typeface="Arial Narrow"/>
                          <a:cs typeface="Arial Narrow"/>
                        </a:rPr>
                        <a:t> </a:t>
                      </a:r>
                      <a:r>
                        <a:rPr sz="800" spc="-60" dirty="0">
                          <a:latin typeface="Arial Narrow"/>
                          <a:cs typeface="Arial Narrow"/>
                        </a:rPr>
                        <a:t>coding</a:t>
                      </a:r>
                      <a:r>
                        <a:rPr sz="800" dirty="0">
                          <a:latin typeface="Arial Narrow"/>
                          <a:cs typeface="Arial Narrow"/>
                        </a:rPr>
                        <a:t> </a:t>
                      </a:r>
                      <a:r>
                        <a:rPr sz="800" spc="-50" dirty="0">
                          <a:latin typeface="Arial Narrow"/>
                          <a:cs typeface="Arial Narrow"/>
                        </a:rPr>
                        <a:t>information</a:t>
                      </a:r>
                      <a:r>
                        <a:rPr sz="800" dirty="0">
                          <a:latin typeface="Arial Narrow"/>
                          <a:cs typeface="Arial Narrow"/>
                        </a:rPr>
                        <a:t> </a:t>
                      </a:r>
                      <a:r>
                        <a:rPr sz="800" spc="-50" dirty="0">
                          <a:latin typeface="Arial Narrow"/>
                          <a:cs typeface="Arial Narrow"/>
                        </a:rPr>
                        <a:t>for</a:t>
                      </a:r>
                      <a:r>
                        <a:rPr sz="800" dirty="0">
                          <a:latin typeface="Arial Narrow"/>
                          <a:cs typeface="Arial Narrow"/>
                        </a:rPr>
                        <a:t> </a:t>
                      </a:r>
                      <a:r>
                        <a:rPr sz="800" spc="-65" dirty="0">
                          <a:latin typeface="Arial Narrow"/>
                          <a:cs typeface="Arial Narrow"/>
                        </a:rPr>
                        <a:t>insurance</a:t>
                      </a:r>
                      <a:r>
                        <a:rPr sz="800" dirty="0">
                          <a:latin typeface="Arial Narrow"/>
                          <a:cs typeface="Arial Narrow"/>
                        </a:rPr>
                        <a:t> </a:t>
                      </a:r>
                      <a:r>
                        <a:rPr sz="800" spc="-65" dirty="0">
                          <a:latin typeface="Arial Narrow"/>
                          <a:cs typeface="Arial Narrow"/>
                        </a:rPr>
                        <a:t>purposes.</a:t>
                      </a:r>
                      <a:r>
                        <a:rPr sz="800" dirty="0">
                          <a:latin typeface="Arial Narrow"/>
                          <a:cs typeface="Arial Narrow"/>
                        </a:rPr>
                        <a:t> </a:t>
                      </a:r>
                      <a:r>
                        <a:rPr sz="800" spc="-50" dirty="0">
                          <a:latin typeface="Arial Narrow"/>
                          <a:cs typeface="Arial Narrow"/>
                        </a:rPr>
                        <a:t>Clinical</a:t>
                      </a:r>
                      <a:r>
                        <a:rPr sz="800" spc="5" dirty="0">
                          <a:latin typeface="Arial Narrow"/>
                          <a:cs typeface="Arial Narrow"/>
                        </a:rPr>
                        <a:t> </a:t>
                      </a:r>
                      <a:r>
                        <a:rPr sz="800" spc="-50" dirty="0">
                          <a:latin typeface="Arial Narrow"/>
                          <a:cs typeface="Arial Narrow"/>
                        </a:rPr>
                        <a:t>duties</a:t>
                      </a:r>
                      <a:r>
                        <a:rPr sz="800" dirty="0">
                          <a:latin typeface="Arial Narrow"/>
                          <a:cs typeface="Arial Narrow"/>
                        </a:rPr>
                        <a:t> </a:t>
                      </a:r>
                      <a:r>
                        <a:rPr sz="800" spc="-90" dirty="0">
                          <a:latin typeface="Arial Narrow"/>
                          <a:cs typeface="Arial Narrow"/>
                        </a:rPr>
                        <a:t>may</a:t>
                      </a:r>
                      <a:r>
                        <a:rPr sz="800" dirty="0">
                          <a:latin typeface="Arial Narrow"/>
                          <a:cs typeface="Arial Narrow"/>
                        </a:rPr>
                        <a:t> </a:t>
                      </a:r>
                      <a:r>
                        <a:rPr sz="800" spc="-50" dirty="0">
                          <a:latin typeface="Arial Narrow"/>
                          <a:cs typeface="Arial Narrow"/>
                        </a:rPr>
                        <a:t>include</a:t>
                      </a:r>
                      <a:r>
                        <a:rPr sz="800" dirty="0">
                          <a:latin typeface="Arial Narrow"/>
                          <a:cs typeface="Arial Narrow"/>
                        </a:rPr>
                        <a:t> </a:t>
                      </a:r>
                      <a:r>
                        <a:rPr sz="800" spc="-55" dirty="0">
                          <a:latin typeface="Arial Narrow"/>
                          <a:cs typeface="Arial Narrow"/>
                        </a:rPr>
                        <a:t>taking</a:t>
                      </a:r>
                      <a:r>
                        <a:rPr sz="800" dirty="0">
                          <a:latin typeface="Arial Narrow"/>
                          <a:cs typeface="Arial Narrow"/>
                        </a:rPr>
                        <a:t> </a:t>
                      </a:r>
                      <a:r>
                        <a:rPr sz="800" spc="-60" dirty="0">
                          <a:latin typeface="Arial Narrow"/>
                          <a:cs typeface="Arial Narrow"/>
                        </a:rPr>
                        <a:t>and</a:t>
                      </a:r>
                      <a:r>
                        <a:rPr sz="800" dirty="0">
                          <a:latin typeface="Arial Narrow"/>
                          <a:cs typeface="Arial Narrow"/>
                        </a:rPr>
                        <a:t> </a:t>
                      </a:r>
                      <a:r>
                        <a:rPr sz="800" spc="-65" dirty="0">
                          <a:latin typeface="Arial Narrow"/>
                          <a:cs typeface="Arial Narrow"/>
                        </a:rPr>
                        <a:t>recording</a:t>
                      </a:r>
                      <a:r>
                        <a:rPr sz="800" dirty="0">
                          <a:latin typeface="Arial Narrow"/>
                          <a:cs typeface="Arial Narrow"/>
                        </a:rPr>
                        <a:t> </a:t>
                      </a:r>
                      <a:r>
                        <a:rPr sz="800" spc="-10" dirty="0">
                          <a:latin typeface="Arial Narrow"/>
                          <a:cs typeface="Arial Narrow"/>
                        </a:rPr>
                        <a:t>vital</a:t>
                      </a:r>
                      <a:r>
                        <a:rPr sz="800" spc="500" dirty="0">
                          <a:latin typeface="Arial Narrow"/>
                          <a:cs typeface="Arial Narrow"/>
                        </a:rPr>
                        <a:t> </a:t>
                      </a:r>
                      <a:r>
                        <a:rPr sz="800" spc="-70" dirty="0">
                          <a:latin typeface="Arial Narrow"/>
                          <a:cs typeface="Arial Narrow"/>
                        </a:rPr>
                        <a:t>signs</a:t>
                      </a:r>
                      <a:r>
                        <a:rPr sz="800" dirty="0">
                          <a:latin typeface="Arial Narrow"/>
                          <a:cs typeface="Arial Narrow"/>
                        </a:rPr>
                        <a:t> </a:t>
                      </a:r>
                      <a:r>
                        <a:rPr sz="800" spc="-60" dirty="0">
                          <a:latin typeface="Arial Narrow"/>
                          <a:cs typeface="Arial Narrow"/>
                        </a:rPr>
                        <a:t>and</a:t>
                      </a:r>
                      <a:r>
                        <a:rPr sz="800" dirty="0">
                          <a:latin typeface="Arial Narrow"/>
                          <a:cs typeface="Arial Narrow"/>
                        </a:rPr>
                        <a:t> </a:t>
                      </a:r>
                      <a:r>
                        <a:rPr sz="800" spc="-55" dirty="0">
                          <a:latin typeface="Arial Narrow"/>
                          <a:cs typeface="Arial Narrow"/>
                        </a:rPr>
                        <a:t>medical</a:t>
                      </a:r>
                      <a:r>
                        <a:rPr sz="800" dirty="0">
                          <a:latin typeface="Arial Narrow"/>
                          <a:cs typeface="Arial Narrow"/>
                        </a:rPr>
                        <a:t> </a:t>
                      </a:r>
                      <a:r>
                        <a:rPr sz="800" spc="-50" dirty="0">
                          <a:latin typeface="Arial Narrow"/>
                          <a:cs typeface="Arial Narrow"/>
                        </a:rPr>
                        <a:t>histories,</a:t>
                      </a:r>
                      <a:r>
                        <a:rPr sz="800" spc="5" dirty="0">
                          <a:latin typeface="Arial Narrow"/>
                          <a:cs typeface="Arial Narrow"/>
                        </a:rPr>
                        <a:t> </a:t>
                      </a:r>
                      <a:r>
                        <a:rPr sz="800" spc="-65" dirty="0">
                          <a:latin typeface="Arial Narrow"/>
                          <a:cs typeface="Arial Narrow"/>
                        </a:rPr>
                        <a:t>preparing</a:t>
                      </a:r>
                      <a:r>
                        <a:rPr sz="800" dirty="0">
                          <a:latin typeface="Arial Narrow"/>
                          <a:cs typeface="Arial Narrow"/>
                        </a:rPr>
                        <a:t> </a:t>
                      </a:r>
                      <a:r>
                        <a:rPr sz="800" spc="-50" dirty="0">
                          <a:latin typeface="Arial Narrow"/>
                          <a:cs typeface="Arial Narrow"/>
                        </a:rPr>
                        <a:t>patients</a:t>
                      </a:r>
                      <a:r>
                        <a:rPr sz="800" dirty="0">
                          <a:latin typeface="Arial Narrow"/>
                          <a:cs typeface="Arial Narrow"/>
                        </a:rPr>
                        <a:t> </a:t>
                      </a:r>
                      <a:r>
                        <a:rPr sz="800" spc="-50" dirty="0">
                          <a:latin typeface="Arial Narrow"/>
                          <a:cs typeface="Arial Narrow"/>
                        </a:rPr>
                        <a:t>for</a:t>
                      </a:r>
                      <a:r>
                        <a:rPr sz="800" dirty="0">
                          <a:latin typeface="Arial Narrow"/>
                          <a:cs typeface="Arial Narrow"/>
                        </a:rPr>
                        <a:t> </a:t>
                      </a:r>
                      <a:r>
                        <a:rPr sz="800" spc="-60" dirty="0">
                          <a:latin typeface="Arial Narrow"/>
                          <a:cs typeface="Arial Narrow"/>
                        </a:rPr>
                        <a:t>examination,</a:t>
                      </a:r>
                      <a:r>
                        <a:rPr sz="800" spc="5" dirty="0">
                          <a:latin typeface="Arial Narrow"/>
                          <a:cs typeface="Arial Narrow"/>
                        </a:rPr>
                        <a:t> </a:t>
                      </a:r>
                      <a:r>
                        <a:rPr sz="800" spc="-70" dirty="0">
                          <a:latin typeface="Arial Narrow"/>
                          <a:cs typeface="Arial Narrow"/>
                        </a:rPr>
                        <a:t>drawing</a:t>
                      </a:r>
                      <a:r>
                        <a:rPr sz="800" dirty="0">
                          <a:latin typeface="Arial Narrow"/>
                          <a:cs typeface="Arial Narrow"/>
                        </a:rPr>
                        <a:t> </a:t>
                      </a:r>
                      <a:r>
                        <a:rPr sz="800" spc="-50" dirty="0">
                          <a:latin typeface="Arial Narrow"/>
                          <a:cs typeface="Arial Narrow"/>
                        </a:rPr>
                        <a:t>blood,</a:t>
                      </a:r>
                      <a:r>
                        <a:rPr sz="800" dirty="0">
                          <a:latin typeface="Arial Narrow"/>
                          <a:cs typeface="Arial Narrow"/>
                        </a:rPr>
                        <a:t> </a:t>
                      </a:r>
                      <a:r>
                        <a:rPr sz="800" spc="-60" dirty="0">
                          <a:latin typeface="Arial Narrow"/>
                          <a:cs typeface="Arial Narrow"/>
                        </a:rPr>
                        <a:t>and</a:t>
                      </a:r>
                      <a:r>
                        <a:rPr sz="800" spc="5" dirty="0">
                          <a:latin typeface="Arial Narrow"/>
                          <a:cs typeface="Arial Narrow"/>
                        </a:rPr>
                        <a:t> </a:t>
                      </a:r>
                      <a:r>
                        <a:rPr sz="800" spc="-55" dirty="0">
                          <a:latin typeface="Arial Narrow"/>
                          <a:cs typeface="Arial Narrow"/>
                        </a:rPr>
                        <a:t>administering</a:t>
                      </a:r>
                      <a:r>
                        <a:rPr sz="800" dirty="0">
                          <a:latin typeface="Arial Narrow"/>
                          <a:cs typeface="Arial Narrow"/>
                        </a:rPr>
                        <a:t> </a:t>
                      </a:r>
                      <a:r>
                        <a:rPr sz="800" spc="-55" dirty="0">
                          <a:latin typeface="Arial Narrow"/>
                          <a:cs typeface="Arial Narrow"/>
                        </a:rPr>
                        <a:t>medications</a:t>
                      </a:r>
                      <a:r>
                        <a:rPr sz="800" dirty="0">
                          <a:latin typeface="Arial Narrow"/>
                          <a:cs typeface="Arial Narrow"/>
                        </a:rPr>
                        <a:t> </a:t>
                      </a:r>
                      <a:r>
                        <a:rPr sz="800" spc="-75" dirty="0">
                          <a:latin typeface="Arial Narrow"/>
                          <a:cs typeface="Arial Narrow"/>
                        </a:rPr>
                        <a:t>as</a:t>
                      </a:r>
                      <a:r>
                        <a:rPr sz="800" dirty="0">
                          <a:latin typeface="Arial Narrow"/>
                          <a:cs typeface="Arial Narrow"/>
                        </a:rPr>
                        <a:t> </a:t>
                      </a:r>
                      <a:r>
                        <a:rPr sz="800" spc="-55" dirty="0">
                          <a:latin typeface="Arial Narrow"/>
                          <a:cs typeface="Arial Narrow"/>
                        </a:rPr>
                        <a:t>directed</a:t>
                      </a:r>
                      <a:r>
                        <a:rPr sz="800" spc="5" dirty="0">
                          <a:latin typeface="Arial Narrow"/>
                          <a:cs typeface="Arial Narrow"/>
                        </a:rPr>
                        <a:t> </a:t>
                      </a:r>
                      <a:r>
                        <a:rPr sz="800" spc="-85" dirty="0">
                          <a:latin typeface="Arial Narrow"/>
                          <a:cs typeface="Arial Narrow"/>
                        </a:rPr>
                        <a:t>by</a:t>
                      </a:r>
                      <a:r>
                        <a:rPr sz="800" dirty="0">
                          <a:latin typeface="Arial Narrow"/>
                          <a:cs typeface="Arial Narrow"/>
                        </a:rPr>
                        <a:t> </a:t>
                      </a:r>
                      <a:r>
                        <a:rPr sz="800" spc="-10" dirty="0">
                          <a:latin typeface="Arial Narrow"/>
                          <a:cs typeface="Arial Narrow"/>
                        </a:rPr>
                        <a:t>physician.</a:t>
                      </a:r>
                      <a:endParaRPr sz="800">
                        <a:latin typeface="Arial Narrow"/>
                        <a:cs typeface="Arial Narrow"/>
                      </a:endParaRPr>
                    </a:p>
                  </a:txBody>
                  <a:tcPr marL="0" marR="0" marT="14568" marB="0">
                    <a:lnT w="12700">
                      <a:solidFill>
                        <a:srgbClr val="FFFFFF"/>
                      </a:solidFill>
                      <a:prstDash val="solid"/>
                    </a:lnT>
                    <a:lnB w="12700">
                      <a:solidFill>
                        <a:srgbClr val="FFFFFF"/>
                      </a:solidFill>
                      <a:prstDash val="solid"/>
                    </a:lnB>
                    <a:solidFill>
                      <a:srgbClr val="DADCBB"/>
                    </a:solidFill>
                  </a:tcPr>
                </a:tc>
                <a:extLst>
                  <a:ext uri="{0D108BD9-81ED-4DB2-BD59-A6C34878D82A}">
                    <a16:rowId xmlns:a16="http://schemas.microsoft.com/office/drawing/2014/main" val="10004"/>
                  </a:ext>
                </a:extLst>
              </a:tr>
              <a:tr h="255494">
                <a:tc>
                  <a:txBody>
                    <a:bodyPr/>
                    <a:lstStyle/>
                    <a:p>
                      <a:pPr marL="50800" marR="76835">
                        <a:lnSpc>
                          <a:spcPts val="900"/>
                        </a:lnSpc>
                        <a:spcBef>
                          <a:spcPts val="260"/>
                        </a:spcBef>
                      </a:pPr>
                      <a:r>
                        <a:rPr sz="800" b="1" spc="-80" dirty="0">
                          <a:solidFill>
                            <a:srgbClr val="231F20"/>
                          </a:solidFill>
                          <a:latin typeface="Arial Narrow"/>
                          <a:cs typeface="Arial Narrow"/>
                        </a:rPr>
                        <a:t>Phlebotomist</a:t>
                      </a:r>
                      <a:r>
                        <a:rPr sz="800" b="1" spc="5" dirty="0">
                          <a:solidFill>
                            <a:srgbClr val="231F20"/>
                          </a:solidFill>
                          <a:latin typeface="Arial Narrow"/>
                          <a:cs typeface="Arial Narrow"/>
                        </a:rPr>
                        <a:t> </a:t>
                      </a:r>
                      <a:r>
                        <a:rPr sz="800" b="1" spc="-35" dirty="0">
                          <a:solidFill>
                            <a:srgbClr val="231F20"/>
                          </a:solidFill>
                          <a:latin typeface="Arial Narrow"/>
                          <a:cs typeface="Arial Narrow"/>
                        </a:rPr>
                        <a:t>(31-</a:t>
                      </a:r>
                      <a:r>
                        <a:rPr sz="800" b="1" spc="-40" dirty="0">
                          <a:solidFill>
                            <a:srgbClr val="231F20"/>
                          </a:solidFill>
                          <a:latin typeface="Arial Narrow"/>
                          <a:cs typeface="Arial Narrow"/>
                        </a:rPr>
                        <a:t>9097)</a:t>
                      </a:r>
                      <a:r>
                        <a:rPr sz="800" b="1" spc="20" dirty="0">
                          <a:solidFill>
                            <a:srgbClr val="231F20"/>
                          </a:solidFill>
                          <a:latin typeface="Arial Narrow"/>
                          <a:cs typeface="Arial Narrow"/>
                        </a:rPr>
                        <a:t> </a:t>
                      </a:r>
                      <a:r>
                        <a:rPr sz="800" i="1" spc="-375" dirty="0">
                          <a:latin typeface="Gill Sans MT"/>
                          <a:cs typeface="Gill Sans MT"/>
                        </a:rPr>
                        <a:t>—</a:t>
                      </a:r>
                      <a:r>
                        <a:rPr sz="800" i="1" spc="-25" dirty="0">
                          <a:latin typeface="Gill Sans MT"/>
                          <a:cs typeface="Gill Sans MT"/>
                        </a:rPr>
                        <a:t> </a:t>
                      </a:r>
                      <a:r>
                        <a:rPr sz="800" i="1" spc="-70" dirty="0">
                          <a:latin typeface="Gill Sans MT"/>
                          <a:cs typeface="Gill Sans MT"/>
                        </a:rPr>
                        <a:t>Lab</a:t>
                      </a:r>
                      <a:r>
                        <a:rPr sz="800" i="1" spc="-20" dirty="0">
                          <a:latin typeface="Gill Sans MT"/>
                          <a:cs typeface="Gill Sans MT"/>
                        </a:rPr>
                        <a:t> </a:t>
                      </a:r>
                      <a:r>
                        <a:rPr sz="800" i="1" spc="-55" dirty="0">
                          <a:latin typeface="Gill Sans MT"/>
                          <a:cs typeface="Gill Sans MT"/>
                        </a:rPr>
                        <a:t>Liaison</a:t>
                      </a:r>
                      <a:r>
                        <a:rPr sz="800" i="1" spc="-75" dirty="0">
                          <a:latin typeface="Gill Sans MT"/>
                          <a:cs typeface="Gill Sans MT"/>
                        </a:rPr>
                        <a:t> </a:t>
                      </a:r>
                      <a:r>
                        <a:rPr sz="800" i="1" spc="-70" dirty="0">
                          <a:latin typeface="Gill Sans MT"/>
                          <a:cs typeface="Gill Sans MT"/>
                        </a:rPr>
                        <a:t>Technician,</a:t>
                      </a:r>
                      <a:r>
                        <a:rPr sz="800" i="1" spc="-80" dirty="0">
                          <a:latin typeface="Gill Sans MT"/>
                          <a:cs typeface="Gill Sans MT"/>
                        </a:rPr>
                        <a:t> </a:t>
                      </a:r>
                      <a:r>
                        <a:rPr sz="800" i="1" spc="-85" dirty="0">
                          <a:latin typeface="Gill Sans MT"/>
                          <a:cs typeface="Gill Sans MT"/>
                        </a:rPr>
                        <a:t>Mobile</a:t>
                      </a:r>
                      <a:r>
                        <a:rPr sz="800" i="1" spc="-20" dirty="0">
                          <a:latin typeface="Gill Sans MT"/>
                          <a:cs typeface="Gill Sans MT"/>
                        </a:rPr>
                        <a:t> </a:t>
                      </a:r>
                      <a:r>
                        <a:rPr sz="800" i="1" spc="-80" dirty="0">
                          <a:latin typeface="Gill Sans MT"/>
                          <a:cs typeface="Gill Sans MT"/>
                        </a:rPr>
                        <a:t>Examiner, </a:t>
                      </a:r>
                      <a:r>
                        <a:rPr sz="800" i="1" spc="-60" dirty="0">
                          <a:latin typeface="Gill Sans MT"/>
                          <a:cs typeface="Gill Sans MT"/>
                        </a:rPr>
                        <a:t>Patient</a:t>
                      </a:r>
                      <a:r>
                        <a:rPr sz="800" i="1" spc="-20" dirty="0">
                          <a:latin typeface="Gill Sans MT"/>
                          <a:cs typeface="Gill Sans MT"/>
                        </a:rPr>
                        <a:t> </a:t>
                      </a:r>
                      <a:r>
                        <a:rPr sz="800" i="1" spc="-55" dirty="0">
                          <a:latin typeface="Gill Sans MT"/>
                          <a:cs typeface="Gill Sans MT"/>
                        </a:rPr>
                        <a:t>Service</a:t>
                      </a:r>
                      <a:r>
                        <a:rPr sz="800" i="1" spc="-75" dirty="0">
                          <a:latin typeface="Gill Sans MT"/>
                          <a:cs typeface="Gill Sans MT"/>
                        </a:rPr>
                        <a:t> </a:t>
                      </a:r>
                      <a:r>
                        <a:rPr sz="800" i="1" spc="-80" dirty="0">
                          <a:latin typeface="Gill Sans MT"/>
                          <a:cs typeface="Gill Sans MT"/>
                        </a:rPr>
                        <a:t>Technician</a:t>
                      </a:r>
                      <a:r>
                        <a:rPr sz="800" i="1" spc="-25" dirty="0">
                          <a:latin typeface="Gill Sans MT"/>
                          <a:cs typeface="Gill Sans MT"/>
                        </a:rPr>
                        <a:t> </a:t>
                      </a:r>
                      <a:r>
                        <a:rPr sz="800" i="1" spc="-45" dirty="0">
                          <a:latin typeface="Gill Sans MT"/>
                          <a:cs typeface="Gill Sans MT"/>
                        </a:rPr>
                        <a:t>(PST),</a:t>
                      </a:r>
                      <a:r>
                        <a:rPr sz="800" i="1" spc="-75" dirty="0">
                          <a:latin typeface="Gill Sans MT"/>
                          <a:cs typeface="Gill Sans MT"/>
                        </a:rPr>
                        <a:t> </a:t>
                      </a:r>
                      <a:r>
                        <a:rPr sz="800" i="1" spc="-70" dirty="0">
                          <a:latin typeface="Gill Sans MT"/>
                          <a:cs typeface="Gill Sans MT"/>
                        </a:rPr>
                        <a:t>Phlebotomy</a:t>
                      </a:r>
                      <a:r>
                        <a:rPr sz="800" i="1" spc="-80" dirty="0">
                          <a:latin typeface="Gill Sans MT"/>
                          <a:cs typeface="Gill Sans MT"/>
                        </a:rPr>
                        <a:t> </a:t>
                      </a:r>
                      <a:r>
                        <a:rPr sz="800" i="1" spc="-70" dirty="0">
                          <a:latin typeface="Gill Sans MT"/>
                          <a:cs typeface="Gill Sans MT"/>
                        </a:rPr>
                        <a:t>Technician,</a:t>
                      </a:r>
                      <a:r>
                        <a:rPr sz="800" i="1" spc="-75" dirty="0">
                          <a:latin typeface="Gill Sans MT"/>
                          <a:cs typeface="Gill Sans MT"/>
                        </a:rPr>
                        <a:t> </a:t>
                      </a:r>
                      <a:r>
                        <a:rPr sz="800" i="1" spc="-65" dirty="0">
                          <a:latin typeface="Gill Sans MT"/>
                          <a:cs typeface="Gill Sans MT"/>
                        </a:rPr>
                        <a:t>Registered</a:t>
                      </a:r>
                      <a:r>
                        <a:rPr sz="800" i="1" spc="-25" dirty="0">
                          <a:latin typeface="Gill Sans MT"/>
                          <a:cs typeface="Gill Sans MT"/>
                        </a:rPr>
                        <a:t> </a:t>
                      </a:r>
                      <a:r>
                        <a:rPr sz="800" i="1" spc="-65" dirty="0">
                          <a:latin typeface="Gill Sans MT"/>
                          <a:cs typeface="Gill Sans MT"/>
                        </a:rPr>
                        <a:t>Phlebotomist</a:t>
                      </a:r>
                      <a:r>
                        <a:rPr sz="800" i="1" spc="-20" dirty="0">
                          <a:latin typeface="Gill Sans MT"/>
                          <a:cs typeface="Gill Sans MT"/>
                        </a:rPr>
                        <a:t> </a:t>
                      </a:r>
                      <a:r>
                        <a:rPr sz="800" i="1" spc="-375" dirty="0">
                          <a:latin typeface="Gill Sans MT"/>
                          <a:cs typeface="Gill Sans MT"/>
                        </a:rPr>
                        <a:t>—</a:t>
                      </a:r>
                      <a:r>
                        <a:rPr sz="800" i="1" spc="-45" dirty="0">
                          <a:latin typeface="Gill Sans MT"/>
                          <a:cs typeface="Gill Sans MT"/>
                        </a:rPr>
                        <a:t> </a:t>
                      </a:r>
                      <a:r>
                        <a:rPr sz="800" spc="-85" dirty="0">
                          <a:latin typeface="Arial Narrow"/>
                          <a:cs typeface="Arial Narrow"/>
                        </a:rPr>
                        <a:t>Draw</a:t>
                      </a:r>
                      <a:r>
                        <a:rPr sz="800" dirty="0">
                          <a:latin typeface="Arial Narrow"/>
                          <a:cs typeface="Arial Narrow"/>
                        </a:rPr>
                        <a:t> </a:t>
                      </a:r>
                      <a:r>
                        <a:rPr sz="800" spc="-50" dirty="0">
                          <a:latin typeface="Arial Narrow"/>
                          <a:cs typeface="Arial Narrow"/>
                        </a:rPr>
                        <a:t>blood</a:t>
                      </a:r>
                      <a:r>
                        <a:rPr sz="800" dirty="0">
                          <a:latin typeface="Arial Narrow"/>
                          <a:cs typeface="Arial Narrow"/>
                        </a:rPr>
                        <a:t> </a:t>
                      </a:r>
                      <a:r>
                        <a:rPr sz="800" spc="-50" dirty="0">
                          <a:latin typeface="Arial Narrow"/>
                          <a:cs typeface="Arial Narrow"/>
                        </a:rPr>
                        <a:t>for</a:t>
                      </a:r>
                      <a:r>
                        <a:rPr sz="800" dirty="0">
                          <a:latin typeface="Arial Narrow"/>
                          <a:cs typeface="Arial Narrow"/>
                        </a:rPr>
                        <a:t> </a:t>
                      </a:r>
                      <a:r>
                        <a:rPr sz="800" spc="-50" dirty="0">
                          <a:latin typeface="Arial Narrow"/>
                          <a:cs typeface="Arial Narrow"/>
                        </a:rPr>
                        <a:t>tests,</a:t>
                      </a:r>
                      <a:r>
                        <a:rPr sz="800" dirty="0">
                          <a:latin typeface="Arial Narrow"/>
                          <a:cs typeface="Arial Narrow"/>
                        </a:rPr>
                        <a:t> </a:t>
                      </a:r>
                      <a:r>
                        <a:rPr sz="800" spc="-60" dirty="0">
                          <a:latin typeface="Arial Narrow"/>
                          <a:cs typeface="Arial Narrow"/>
                        </a:rPr>
                        <a:t>transfusions,</a:t>
                      </a:r>
                      <a:r>
                        <a:rPr sz="800" dirty="0">
                          <a:latin typeface="Arial Narrow"/>
                          <a:cs typeface="Arial Narrow"/>
                        </a:rPr>
                        <a:t> </a:t>
                      </a:r>
                      <a:r>
                        <a:rPr sz="800" spc="-55" dirty="0">
                          <a:latin typeface="Arial Narrow"/>
                          <a:cs typeface="Arial Narrow"/>
                        </a:rPr>
                        <a:t>donations,</a:t>
                      </a:r>
                      <a:r>
                        <a:rPr sz="800" dirty="0">
                          <a:latin typeface="Arial Narrow"/>
                          <a:cs typeface="Arial Narrow"/>
                        </a:rPr>
                        <a:t> </a:t>
                      </a:r>
                      <a:r>
                        <a:rPr sz="800" spc="-55" dirty="0">
                          <a:latin typeface="Arial Narrow"/>
                          <a:cs typeface="Arial Narrow"/>
                        </a:rPr>
                        <a:t>or</a:t>
                      </a:r>
                      <a:r>
                        <a:rPr sz="800" spc="5" dirty="0">
                          <a:latin typeface="Arial Narrow"/>
                          <a:cs typeface="Arial Narrow"/>
                        </a:rPr>
                        <a:t> </a:t>
                      </a:r>
                      <a:r>
                        <a:rPr sz="800" spc="-65" dirty="0">
                          <a:latin typeface="Arial Narrow"/>
                          <a:cs typeface="Arial Narrow"/>
                        </a:rPr>
                        <a:t>research.</a:t>
                      </a:r>
                      <a:r>
                        <a:rPr sz="800" dirty="0">
                          <a:latin typeface="Arial Narrow"/>
                          <a:cs typeface="Arial Narrow"/>
                        </a:rPr>
                        <a:t> </a:t>
                      </a:r>
                      <a:r>
                        <a:rPr sz="800" spc="-90" dirty="0">
                          <a:latin typeface="Arial Narrow"/>
                          <a:cs typeface="Arial Narrow"/>
                        </a:rPr>
                        <a:t>May</a:t>
                      </a:r>
                      <a:r>
                        <a:rPr sz="800" dirty="0">
                          <a:latin typeface="Arial Narrow"/>
                          <a:cs typeface="Arial Narrow"/>
                        </a:rPr>
                        <a:t> </a:t>
                      </a:r>
                      <a:r>
                        <a:rPr sz="800" spc="-60" dirty="0">
                          <a:latin typeface="Arial Narrow"/>
                          <a:cs typeface="Arial Narrow"/>
                        </a:rPr>
                        <a:t>explain</a:t>
                      </a:r>
                      <a:r>
                        <a:rPr sz="800" dirty="0">
                          <a:latin typeface="Arial Narrow"/>
                          <a:cs typeface="Arial Narrow"/>
                        </a:rPr>
                        <a:t> </a:t>
                      </a:r>
                      <a:r>
                        <a:rPr sz="800" spc="-50" dirty="0">
                          <a:latin typeface="Arial Narrow"/>
                          <a:cs typeface="Arial Narrow"/>
                        </a:rPr>
                        <a:t>the</a:t>
                      </a:r>
                      <a:r>
                        <a:rPr sz="800" dirty="0">
                          <a:latin typeface="Arial Narrow"/>
                          <a:cs typeface="Arial Narrow"/>
                        </a:rPr>
                        <a:t> </a:t>
                      </a:r>
                      <a:r>
                        <a:rPr sz="800" spc="-65" dirty="0">
                          <a:latin typeface="Arial Narrow"/>
                          <a:cs typeface="Arial Narrow"/>
                        </a:rPr>
                        <a:t>procedure</a:t>
                      </a:r>
                      <a:r>
                        <a:rPr sz="800" dirty="0">
                          <a:latin typeface="Arial Narrow"/>
                          <a:cs typeface="Arial Narrow"/>
                        </a:rPr>
                        <a:t> </a:t>
                      </a:r>
                      <a:r>
                        <a:rPr sz="800" spc="-35" dirty="0">
                          <a:latin typeface="Arial Narrow"/>
                          <a:cs typeface="Arial Narrow"/>
                        </a:rPr>
                        <a:t>to</a:t>
                      </a:r>
                      <a:r>
                        <a:rPr sz="800" dirty="0">
                          <a:latin typeface="Arial Narrow"/>
                          <a:cs typeface="Arial Narrow"/>
                        </a:rPr>
                        <a:t> </a:t>
                      </a:r>
                      <a:r>
                        <a:rPr sz="800" spc="-50" dirty="0">
                          <a:latin typeface="Arial Narrow"/>
                          <a:cs typeface="Arial Narrow"/>
                        </a:rPr>
                        <a:t>patients</a:t>
                      </a:r>
                      <a:r>
                        <a:rPr sz="800" dirty="0">
                          <a:latin typeface="Arial Narrow"/>
                          <a:cs typeface="Arial Narrow"/>
                        </a:rPr>
                        <a:t> </a:t>
                      </a:r>
                      <a:r>
                        <a:rPr sz="800" spc="-60" dirty="0">
                          <a:latin typeface="Arial Narrow"/>
                          <a:cs typeface="Arial Narrow"/>
                        </a:rPr>
                        <a:t>and</a:t>
                      </a:r>
                      <a:r>
                        <a:rPr sz="800" dirty="0">
                          <a:latin typeface="Arial Narrow"/>
                          <a:cs typeface="Arial Narrow"/>
                        </a:rPr>
                        <a:t> </a:t>
                      </a:r>
                      <a:r>
                        <a:rPr sz="800" spc="-55" dirty="0">
                          <a:latin typeface="Arial Narrow"/>
                          <a:cs typeface="Arial Narrow"/>
                        </a:rPr>
                        <a:t>assist</a:t>
                      </a:r>
                      <a:r>
                        <a:rPr sz="800" spc="5" dirty="0">
                          <a:latin typeface="Arial Narrow"/>
                          <a:cs typeface="Arial Narrow"/>
                        </a:rPr>
                        <a:t> </a:t>
                      </a:r>
                      <a:r>
                        <a:rPr sz="800" spc="-30" dirty="0">
                          <a:latin typeface="Arial Narrow"/>
                          <a:cs typeface="Arial Narrow"/>
                        </a:rPr>
                        <a:t>in</a:t>
                      </a:r>
                      <a:r>
                        <a:rPr sz="800" dirty="0">
                          <a:latin typeface="Arial Narrow"/>
                          <a:cs typeface="Arial Narrow"/>
                        </a:rPr>
                        <a:t> </a:t>
                      </a:r>
                      <a:r>
                        <a:rPr sz="800" spc="-50" dirty="0">
                          <a:latin typeface="Arial Narrow"/>
                          <a:cs typeface="Arial Narrow"/>
                        </a:rPr>
                        <a:t>the</a:t>
                      </a:r>
                      <a:r>
                        <a:rPr sz="800" dirty="0">
                          <a:latin typeface="Arial Narrow"/>
                          <a:cs typeface="Arial Narrow"/>
                        </a:rPr>
                        <a:t> </a:t>
                      </a:r>
                      <a:r>
                        <a:rPr sz="800" spc="-75" dirty="0">
                          <a:latin typeface="Arial Narrow"/>
                          <a:cs typeface="Arial Narrow"/>
                        </a:rPr>
                        <a:t>recovery</a:t>
                      </a:r>
                      <a:r>
                        <a:rPr sz="800" dirty="0">
                          <a:latin typeface="Arial Narrow"/>
                          <a:cs typeface="Arial Narrow"/>
                        </a:rPr>
                        <a:t> </a:t>
                      </a:r>
                      <a:r>
                        <a:rPr sz="800" spc="-50" dirty="0">
                          <a:latin typeface="Arial Narrow"/>
                          <a:cs typeface="Arial Narrow"/>
                        </a:rPr>
                        <a:t>of</a:t>
                      </a:r>
                      <a:r>
                        <a:rPr sz="800" dirty="0">
                          <a:latin typeface="Arial Narrow"/>
                          <a:cs typeface="Arial Narrow"/>
                        </a:rPr>
                        <a:t> </a:t>
                      </a:r>
                      <a:r>
                        <a:rPr sz="800" spc="-50" dirty="0">
                          <a:latin typeface="Arial Narrow"/>
                          <a:cs typeface="Arial Narrow"/>
                        </a:rPr>
                        <a:t>patients</a:t>
                      </a:r>
                      <a:r>
                        <a:rPr sz="800" dirty="0">
                          <a:latin typeface="Arial Narrow"/>
                          <a:cs typeface="Arial Narrow"/>
                        </a:rPr>
                        <a:t> </a:t>
                      </a:r>
                      <a:r>
                        <a:rPr sz="800" spc="-20" dirty="0">
                          <a:latin typeface="Arial Narrow"/>
                          <a:cs typeface="Arial Narrow"/>
                        </a:rPr>
                        <a:t>with</a:t>
                      </a:r>
                      <a:r>
                        <a:rPr sz="800" spc="500" dirty="0">
                          <a:latin typeface="Arial Narrow"/>
                          <a:cs typeface="Arial Narrow"/>
                        </a:rPr>
                        <a:t> </a:t>
                      </a:r>
                      <a:r>
                        <a:rPr sz="800" spc="-75" dirty="0">
                          <a:latin typeface="Arial Narrow"/>
                          <a:cs typeface="Arial Narrow"/>
                        </a:rPr>
                        <a:t>adverse</a:t>
                      </a:r>
                      <a:r>
                        <a:rPr sz="800" spc="-10" dirty="0">
                          <a:latin typeface="Arial Narrow"/>
                          <a:cs typeface="Arial Narrow"/>
                        </a:rPr>
                        <a:t> reactions.</a:t>
                      </a:r>
                      <a:endParaRPr sz="800">
                        <a:latin typeface="Arial Narrow"/>
                        <a:cs typeface="Arial Narrow"/>
                      </a:endParaRPr>
                    </a:p>
                  </a:txBody>
                  <a:tcPr marL="0" marR="0" marT="29135" marB="0">
                    <a:lnT w="12700">
                      <a:solidFill>
                        <a:srgbClr val="FFFFFF"/>
                      </a:solidFill>
                      <a:prstDash val="solid"/>
                    </a:lnT>
                    <a:lnB w="12700">
                      <a:solidFill>
                        <a:srgbClr val="FFFFFF"/>
                      </a:solidFill>
                      <a:prstDash val="solid"/>
                    </a:lnB>
                    <a:solidFill>
                      <a:srgbClr val="DADCBB"/>
                    </a:solidFill>
                  </a:tcPr>
                </a:tc>
                <a:extLst>
                  <a:ext uri="{0D108BD9-81ED-4DB2-BD59-A6C34878D82A}">
                    <a16:rowId xmlns:a16="http://schemas.microsoft.com/office/drawing/2014/main" val="10005"/>
                  </a:ext>
                </a:extLst>
              </a:tr>
              <a:tr h="255494">
                <a:tc>
                  <a:txBody>
                    <a:bodyPr/>
                    <a:lstStyle/>
                    <a:p>
                      <a:pPr marL="50800" marR="128905">
                        <a:lnSpc>
                          <a:spcPts val="900"/>
                        </a:lnSpc>
                        <a:spcBef>
                          <a:spcPts val="260"/>
                        </a:spcBef>
                      </a:pPr>
                      <a:r>
                        <a:rPr sz="800" b="1" spc="-80" dirty="0">
                          <a:solidFill>
                            <a:srgbClr val="231F20"/>
                          </a:solidFill>
                          <a:latin typeface="Arial Narrow"/>
                          <a:cs typeface="Arial Narrow"/>
                        </a:rPr>
                        <a:t>Central</a:t>
                      </a:r>
                      <a:r>
                        <a:rPr sz="800" b="1" spc="10" dirty="0">
                          <a:solidFill>
                            <a:srgbClr val="231F20"/>
                          </a:solidFill>
                          <a:latin typeface="Arial Narrow"/>
                          <a:cs typeface="Arial Narrow"/>
                        </a:rPr>
                        <a:t> </a:t>
                      </a:r>
                      <a:r>
                        <a:rPr sz="800" b="1" spc="-75" dirty="0">
                          <a:solidFill>
                            <a:srgbClr val="231F20"/>
                          </a:solidFill>
                          <a:latin typeface="Arial Narrow"/>
                          <a:cs typeface="Arial Narrow"/>
                        </a:rPr>
                        <a:t>Supply/Sterile</a:t>
                      </a:r>
                      <a:r>
                        <a:rPr sz="800" b="1" spc="15" dirty="0">
                          <a:solidFill>
                            <a:srgbClr val="231F20"/>
                          </a:solidFill>
                          <a:latin typeface="Arial Narrow"/>
                          <a:cs typeface="Arial Narrow"/>
                        </a:rPr>
                        <a:t> </a:t>
                      </a:r>
                      <a:r>
                        <a:rPr sz="800" b="1" spc="-95" dirty="0">
                          <a:solidFill>
                            <a:srgbClr val="231F20"/>
                          </a:solidFill>
                          <a:latin typeface="Arial Narrow"/>
                          <a:cs typeface="Arial Narrow"/>
                        </a:rPr>
                        <a:t>Processing</a:t>
                      </a:r>
                      <a:r>
                        <a:rPr sz="800" b="1" spc="15" dirty="0">
                          <a:solidFill>
                            <a:srgbClr val="231F20"/>
                          </a:solidFill>
                          <a:latin typeface="Arial Narrow"/>
                          <a:cs typeface="Arial Narrow"/>
                        </a:rPr>
                        <a:t> </a:t>
                      </a:r>
                      <a:r>
                        <a:rPr sz="800" b="1" spc="-45" dirty="0">
                          <a:solidFill>
                            <a:srgbClr val="231F20"/>
                          </a:solidFill>
                          <a:latin typeface="Arial Narrow"/>
                          <a:cs typeface="Arial Narrow"/>
                        </a:rPr>
                        <a:t>(31-</a:t>
                      </a:r>
                      <a:r>
                        <a:rPr sz="800" b="1" spc="-50" dirty="0">
                          <a:solidFill>
                            <a:srgbClr val="231F20"/>
                          </a:solidFill>
                          <a:latin typeface="Arial Narrow"/>
                          <a:cs typeface="Arial Narrow"/>
                        </a:rPr>
                        <a:t>9093)</a:t>
                      </a:r>
                      <a:r>
                        <a:rPr sz="800" b="1" spc="25" dirty="0">
                          <a:solidFill>
                            <a:srgbClr val="231F20"/>
                          </a:solidFill>
                          <a:latin typeface="Arial Narrow"/>
                          <a:cs typeface="Arial Narrow"/>
                        </a:rPr>
                        <a:t> </a:t>
                      </a:r>
                      <a:r>
                        <a:rPr sz="800" i="1" spc="-375" dirty="0">
                          <a:latin typeface="Gill Sans MT"/>
                          <a:cs typeface="Gill Sans MT"/>
                        </a:rPr>
                        <a:t>—</a:t>
                      </a:r>
                      <a:r>
                        <a:rPr sz="800" i="1" spc="-20" dirty="0">
                          <a:latin typeface="Gill Sans MT"/>
                          <a:cs typeface="Gill Sans MT"/>
                        </a:rPr>
                        <a:t> </a:t>
                      </a:r>
                      <a:r>
                        <a:rPr sz="800" i="1" spc="-85" dirty="0">
                          <a:latin typeface="Gill Sans MT"/>
                          <a:cs typeface="Gill Sans MT"/>
                        </a:rPr>
                        <a:t>Central</a:t>
                      </a:r>
                      <a:r>
                        <a:rPr sz="800" i="1" spc="-20" dirty="0">
                          <a:latin typeface="Gill Sans MT"/>
                          <a:cs typeface="Gill Sans MT"/>
                        </a:rPr>
                        <a:t> </a:t>
                      </a:r>
                      <a:r>
                        <a:rPr sz="800" i="1" spc="-60" dirty="0">
                          <a:latin typeface="Gill Sans MT"/>
                          <a:cs typeface="Gill Sans MT"/>
                        </a:rPr>
                        <a:t>Processing</a:t>
                      </a:r>
                      <a:r>
                        <a:rPr sz="800" i="1" spc="-75" dirty="0">
                          <a:latin typeface="Gill Sans MT"/>
                          <a:cs typeface="Gill Sans MT"/>
                        </a:rPr>
                        <a:t> </a:t>
                      </a:r>
                      <a:r>
                        <a:rPr sz="800" i="1" spc="-85" dirty="0">
                          <a:latin typeface="Gill Sans MT"/>
                          <a:cs typeface="Gill Sans MT"/>
                        </a:rPr>
                        <a:t>Technician</a:t>
                      </a:r>
                      <a:r>
                        <a:rPr sz="800" i="1" spc="-20" dirty="0">
                          <a:latin typeface="Gill Sans MT"/>
                          <a:cs typeface="Gill Sans MT"/>
                        </a:rPr>
                        <a:t> </a:t>
                      </a:r>
                      <a:r>
                        <a:rPr sz="800" i="1" spc="-70" dirty="0">
                          <a:latin typeface="Gill Sans MT"/>
                          <a:cs typeface="Gill Sans MT"/>
                        </a:rPr>
                        <a:t>(CPT),</a:t>
                      </a:r>
                      <a:r>
                        <a:rPr sz="800" i="1" spc="-75" dirty="0">
                          <a:latin typeface="Gill Sans MT"/>
                          <a:cs typeface="Gill Sans MT"/>
                        </a:rPr>
                        <a:t> </a:t>
                      </a:r>
                      <a:r>
                        <a:rPr sz="800" i="1" spc="-85" dirty="0">
                          <a:latin typeface="Gill Sans MT"/>
                          <a:cs typeface="Gill Sans MT"/>
                        </a:rPr>
                        <a:t>Central</a:t>
                      </a:r>
                      <a:r>
                        <a:rPr sz="800" i="1" spc="-20" dirty="0">
                          <a:latin typeface="Gill Sans MT"/>
                          <a:cs typeface="Gill Sans MT"/>
                        </a:rPr>
                        <a:t> </a:t>
                      </a:r>
                      <a:r>
                        <a:rPr sz="800" i="1" spc="-60" dirty="0">
                          <a:latin typeface="Gill Sans MT"/>
                          <a:cs typeface="Gill Sans MT"/>
                        </a:rPr>
                        <a:t>Service</a:t>
                      </a:r>
                      <a:r>
                        <a:rPr sz="800" i="1" spc="-80" dirty="0">
                          <a:latin typeface="Gill Sans MT"/>
                          <a:cs typeface="Gill Sans MT"/>
                        </a:rPr>
                        <a:t> </a:t>
                      </a:r>
                      <a:r>
                        <a:rPr sz="800" i="1" spc="-85" dirty="0">
                          <a:latin typeface="Gill Sans MT"/>
                          <a:cs typeface="Gill Sans MT"/>
                        </a:rPr>
                        <a:t>Technician</a:t>
                      </a:r>
                      <a:r>
                        <a:rPr sz="800" i="1" spc="-20" dirty="0">
                          <a:latin typeface="Gill Sans MT"/>
                          <a:cs typeface="Gill Sans MT"/>
                        </a:rPr>
                        <a:t> </a:t>
                      </a:r>
                      <a:r>
                        <a:rPr sz="800" i="1" spc="-70" dirty="0">
                          <a:latin typeface="Gill Sans MT"/>
                          <a:cs typeface="Gill Sans MT"/>
                        </a:rPr>
                        <a:t>(CST),</a:t>
                      </a:r>
                      <a:r>
                        <a:rPr sz="800" i="1" spc="-75" dirty="0">
                          <a:latin typeface="Gill Sans MT"/>
                          <a:cs typeface="Gill Sans MT"/>
                        </a:rPr>
                        <a:t> </a:t>
                      </a:r>
                      <a:r>
                        <a:rPr sz="800" i="1" spc="-85" dirty="0">
                          <a:latin typeface="Gill Sans MT"/>
                          <a:cs typeface="Gill Sans MT"/>
                        </a:rPr>
                        <a:t>Central</a:t>
                      </a:r>
                      <a:r>
                        <a:rPr sz="800" i="1" spc="-20" dirty="0">
                          <a:latin typeface="Gill Sans MT"/>
                          <a:cs typeface="Gill Sans MT"/>
                        </a:rPr>
                        <a:t> </a:t>
                      </a:r>
                      <a:r>
                        <a:rPr sz="800" i="1" spc="-60" dirty="0">
                          <a:latin typeface="Gill Sans MT"/>
                          <a:cs typeface="Gill Sans MT"/>
                        </a:rPr>
                        <a:t>Sterile</a:t>
                      </a:r>
                      <a:r>
                        <a:rPr sz="800" i="1" spc="-20" dirty="0">
                          <a:latin typeface="Gill Sans MT"/>
                          <a:cs typeface="Gill Sans MT"/>
                        </a:rPr>
                        <a:t> </a:t>
                      </a:r>
                      <a:r>
                        <a:rPr sz="800" i="1" spc="-80" dirty="0">
                          <a:latin typeface="Gill Sans MT"/>
                          <a:cs typeface="Gill Sans MT"/>
                        </a:rPr>
                        <a:t>Supply </a:t>
                      </a:r>
                      <a:r>
                        <a:rPr sz="800" i="1" spc="-85" dirty="0">
                          <a:latin typeface="Gill Sans MT"/>
                          <a:cs typeface="Gill Sans MT"/>
                        </a:rPr>
                        <a:t>Technician</a:t>
                      </a:r>
                      <a:r>
                        <a:rPr sz="800" i="1" spc="-20" dirty="0">
                          <a:latin typeface="Gill Sans MT"/>
                          <a:cs typeface="Gill Sans MT"/>
                        </a:rPr>
                        <a:t> </a:t>
                      </a:r>
                      <a:r>
                        <a:rPr sz="800" i="1" spc="-60" dirty="0">
                          <a:latin typeface="Gill Sans MT"/>
                          <a:cs typeface="Gill Sans MT"/>
                        </a:rPr>
                        <a:t>(CSS</a:t>
                      </a:r>
                      <a:r>
                        <a:rPr sz="800" i="1" spc="-75" dirty="0">
                          <a:latin typeface="Gill Sans MT"/>
                          <a:cs typeface="Gill Sans MT"/>
                        </a:rPr>
                        <a:t> Technician),</a:t>
                      </a:r>
                      <a:r>
                        <a:rPr sz="800" i="1" spc="-80" dirty="0">
                          <a:latin typeface="Gill Sans MT"/>
                          <a:cs typeface="Gill Sans MT"/>
                        </a:rPr>
                        <a:t> </a:t>
                      </a:r>
                      <a:r>
                        <a:rPr sz="800" i="1" spc="-70" dirty="0">
                          <a:latin typeface="Gill Sans MT"/>
                          <a:cs typeface="Gill Sans MT"/>
                        </a:rPr>
                        <a:t>Certified</a:t>
                      </a:r>
                      <a:r>
                        <a:rPr sz="800" i="1" spc="-20" dirty="0">
                          <a:latin typeface="Gill Sans MT"/>
                          <a:cs typeface="Gill Sans MT"/>
                        </a:rPr>
                        <a:t> </a:t>
                      </a:r>
                      <a:r>
                        <a:rPr sz="800" i="1" spc="-70" dirty="0">
                          <a:latin typeface="Gill Sans MT"/>
                          <a:cs typeface="Gill Sans MT"/>
                        </a:rPr>
                        <a:t>Registered</a:t>
                      </a:r>
                      <a:r>
                        <a:rPr sz="800" i="1" spc="-20" dirty="0">
                          <a:latin typeface="Gill Sans MT"/>
                          <a:cs typeface="Gill Sans MT"/>
                        </a:rPr>
                        <a:t> </a:t>
                      </a:r>
                      <a:r>
                        <a:rPr sz="800" i="1" spc="-85" dirty="0">
                          <a:latin typeface="Gill Sans MT"/>
                          <a:cs typeface="Gill Sans MT"/>
                        </a:rPr>
                        <a:t>Central</a:t>
                      </a:r>
                      <a:r>
                        <a:rPr sz="800" i="1" spc="-20" dirty="0">
                          <a:latin typeface="Gill Sans MT"/>
                          <a:cs typeface="Gill Sans MT"/>
                        </a:rPr>
                        <a:t> </a:t>
                      </a:r>
                      <a:r>
                        <a:rPr sz="800" i="1" spc="-60" dirty="0">
                          <a:latin typeface="Gill Sans MT"/>
                          <a:cs typeface="Gill Sans MT"/>
                        </a:rPr>
                        <a:t>Service</a:t>
                      </a:r>
                      <a:r>
                        <a:rPr sz="800" i="1" spc="-75" dirty="0">
                          <a:latin typeface="Gill Sans MT"/>
                          <a:cs typeface="Gill Sans MT"/>
                        </a:rPr>
                        <a:t> </a:t>
                      </a:r>
                      <a:r>
                        <a:rPr sz="800" i="1" spc="-85" dirty="0">
                          <a:latin typeface="Gill Sans MT"/>
                          <a:cs typeface="Gill Sans MT"/>
                        </a:rPr>
                        <a:t>Technician</a:t>
                      </a:r>
                      <a:r>
                        <a:rPr sz="800" i="1" spc="-20" dirty="0">
                          <a:latin typeface="Gill Sans MT"/>
                          <a:cs typeface="Gill Sans MT"/>
                        </a:rPr>
                        <a:t> </a:t>
                      </a:r>
                      <a:r>
                        <a:rPr sz="800" i="1" spc="-85" dirty="0">
                          <a:latin typeface="Gill Sans MT"/>
                          <a:cs typeface="Gill Sans MT"/>
                        </a:rPr>
                        <a:t>(CRCST),</a:t>
                      </a:r>
                      <a:r>
                        <a:rPr sz="800" i="1" spc="-75" dirty="0">
                          <a:latin typeface="Gill Sans MT"/>
                          <a:cs typeface="Gill Sans MT"/>
                        </a:rPr>
                        <a:t> </a:t>
                      </a:r>
                      <a:r>
                        <a:rPr sz="800" i="1" spc="-80" dirty="0">
                          <a:latin typeface="Gill Sans MT"/>
                          <a:cs typeface="Gill Sans MT"/>
                        </a:rPr>
                        <a:t>Instrument Technician,</a:t>
                      </a:r>
                      <a:r>
                        <a:rPr sz="800" i="1" spc="-75" dirty="0">
                          <a:latin typeface="Gill Sans MT"/>
                          <a:cs typeface="Gill Sans MT"/>
                        </a:rPr>
                        <a:t> </a:t>
                      </a:r>
                      <a:r>
                        <a:rPr sz="800" i="1" spc="-60" dirty="0">
                          <a:latin typeface="Gill Sans MT"/>
                          <a:cs typeface="Gill Sans MT"/>
                        </a:rPr>
                        <a:t>Sterile</a:t>
                      </a:r>
                      <a:r>
                        <a:rPr sz="800" i="1" spc="-20" dirty="0">
                          <a:latin typeface="Gill Sans MT"/>
                          <a:cs typeface="Gill Sans MT"/>
                        </a:rPr>
                        <a:t> </a:t>
                      </a:r>
                      <a:r>
                        <a:rPr sz="800" i="1" spc="-75" dirty="0">
                          <a:latin typeface="Gill Sans MT"/>
                          <a:cs typeface="Gill Sans MT"/>
                        </a:rPr>
                        <a:t>Preparation</a:t>
                      </a:r>
                      <a:r>
                        <a:rPr sz="800" i="1" spc="-80" dirty="0">
                          <a:latin typeface="Gill Sans MT"/>
                          <a:cs typeface="Gill Sans MT"/>
                        </a:rPr>
                        <a:t> Technician,</a:t>
                      </a:r>
                      <a:r>
                        <a:rPr sz="800" i="1" spc="-75" dirty="0">
                          <a:latin typeface="Gill Sans MT"/>
                          <a:cs typeface="Gill Sans MT"/>
                        </a:rPr>
                        <a:t> </a:t>
                      </a:r>
                      <a:r>
                        <a:rPr sz="800" i="1" spc="-60" dirty="0">
                          <a:latin typeface="Gill Sans MT"/>
                          <a:cs typeface="Gill Sans MT"/>
                        </a:rPr>
                        <a:t>Sterile</a:t>
                      </a:r>
                      <a:r>
                        <a:rPr sz="800" i="1" spc="-20" dirty="0">
                          <a:latin typeface="Gill Sans MT"/>
                          <a:cs typeface="Gill Sans MT"/>
                        </a:rPr>
                        <a:t> </a:t>
                      </a:r>
                      <a:r>
                        <a:rPr sz="800" i="1" spc="-10" dirty="0">
                          <a:latin typeface="Gill Sans MT"/>
                          <a:cs typeface="Gill Sans MT"/>
                        </a:rPr>
                        <a:t>Processing </a:t>
                      </a:r>
                      <a:r>
                        <a:rPr sz="800" i="1" spc="-85" dirty="0">
                          <a:latin typeface="Gill Sans MT"/>
                          <a:cs typeface="Gill Sans MT"/>
                        </a:rPr>
                        <a:t>and</a:t>
                      </a:r>
                      <a:r>
                        <a:rPr sz="800" i="1" spc="-30" dirty="0">
                          <a:latin typeface="Gill Sans MT"/>
                          <a:cs typeface="Gill Sans MT"/>
                        </a:rPr>
                        <a:t> </a:t>
                      </a:r>
                      <a:r>
                        <a:rPr sz="800" i="1" spc="-80" dirty="0">
                          <a:latin typeface="Gill Sans MT"/>
                          <a:cs typeface="Gill Sans MT"/>
                        </a:rPr>
                        <a:t>Distribution </a:t>
                      </a:r>
                      <a:r>
                        <a:rPr sz="800" i="1" spc="-85" dirty="0">
                          <a:latin typeface="Gill Sans MT"/>
                          <a:cs typeface="Gill Sans MT"/>
                        </a:rPr>
                        <a:t>Technician</a:t>
                      </a:r>
                      <a:r>
                        <a:rPr sz="800" i="1" spc="-30" dirty="0">
                          <a:latin typeface="Gill Sans MT"/>
                          <a:cs typeface="Gill Sans MT"/>
                        </a:rPr>
                        <a:t> </a:t>
                      </a:r>
                      <a:r>
                        <a:rPr sz="800" i="1" spc="-80" dirty="0">
                          <a:latin typeface="Gill Sans MT"/>
                          <a:cs typeface="Gill Sans MT"/>
                        </a:rPr>
                        <a:t>(SPD Tech),</a:t>
                      </a:r>
                      <a:r>
                        <a:rPr sz="800" i="1" spc="-85" dirty="0">
                          <a:latin typeface="Gill Sans MT"/>
                          <a:cs typeface="Gill Sans MT"/>
                        </a:rPr>
                        <a:t> </a:t>
                      </a:r>
                      <a:r>
                        <a:rPr sz="800" i="1" spc="-60" dirty="0">
                          <a:latin typeface="Gill Sans MT"/>
                          <a:cs typeface="Gill Sans MT"/>
                        </a:rPr>
                        <a:t>Sterile</a:t>
                      </a:r>
                      <a:r>
                        <a:rPr sz="800" i="1" spc="-25" dirty="0">
                          <a:latin typeface="Gill Sans MT"/>
                          <a:cs typeface="Gill Sans MT"/>
                        </a:rPr>
                        <a:t> </a:t>
                      </a:r>
                      <a:r>
                        <a:rPr sz="800" i="1" spc="-60" dirty="0">
                          <a:latin typeface="Gill Sans MT"/>
                          <a:cs typeface="Gill Sans MT"/>
                        </a:rPr>
                        <a:t>Processing</a:t>
                      </a:r>
                      <a:r>
                        <a:rPr sz="800" i="1" spc="-85" dirty="0">
                          <a:latin typeface="Gill Sans MT"/>
                          <a:cs typeface="Gill Sans MT"/>
                        </a:rPr>
                        <a:t> Technician</a:t>
                      </a:r>
                      <a:r>
                        <a:rPr sz="800" i="1" spc="-25" dirty="0">
                          <a:latin typeface="Gill Sans MT"/>
                          <a:cs typeface="Gill Sans MT"/>
                        </a:rPr>
                        <a:t> </a:t>
                      </a:r>
                      <a:r>
                        <a:rPr sz="800" i="1" spc="-60" dirty="0">
                          <a:latin typeface="Gill Sans MT"/>
                          <a:cs typeface="Gill Sans MT"/>
                        </a:rPr>
                        <a:t>(Sterile</a:t>
                      </a:r>
                      <a:r>
                        <a:rPr sz="800" i="1" spc="-25" dirty="0">
                          <a:latin typeface="Gill Sans MT"/>
                          <a:cs typeface="Gill Sans MT"/>
                        </a:rPr>
                        <a:t> </a:t>
                      </a:r>
                      <a:r>
                        <a:rPr sz="800" i="1" spc="-60" dirty="0">
                          <a:latin typeface="Gill Sans MT"/>
                          <a:cs typeface="Gill Sans MT"/>
                        </a:rPr>
                        <a:t>Processing</a:t>
                      </a:r>
                      <a:r>
                        <a:rPr sz="800" i="1" spc="-85" dirty="0">
                          <a:latin typeface="Gill Sans MT"/>
                          <a:cs typeface="Gill Sans MT"/>
                        </a:rPr>
                        <a:t> </a:t>
                      </a:r>
                      <a:r>
                        <a:rPr sz="800" i="1" spc="-80" dirty="0">
                          <a:latin typeface="Gill Sans MT"/>
                          <a:cs typeface="Gill Sans MT"/>
                        </a:rPr>
                        <a:t>Tech), </a:t>
                      </a:r>
                      <a:r>
                        <a:rPr sz="800" i="1" spc="-60" dirty="0">
                          <a:latin typeface="Gill Sans MT"/>
                          <a:cs typeface="Gill Sans MT"/>
                        </a:rPr>
                        <a:t>Sterile</a:t>
                      </a:r>
                      <a:r>
                        <a:rPr sz="800" i="1" spc="-85" dirty="0">
                          <a:latin typeface="Gill Sans MT"/>
                          <a:cs typeface="Gill Sans MT"/>
                        </a:rPr>
                        <a:t> </a:t>
                      </a:r>
                      <a:r>
                        <a:rPr sz="800" i="1" spc="-80" dirty="0">
                          <a:latin typeface="Gill Sans MT"/>
                          <a:cs typeface="Gill Sans MT"/>
                        </a:rPr>
                        <a:t>Technician, </a:t>
                      </a:r>
                      <a:r>
                        <a:rPr sz="800" i="1" spc="-70" dirty="0">
                          <a:latin typeface="Gill Sans MT"/>
                          <a:cs typeface="Gill Sans MT"/>
                        </a:rPr>
                        <a:t>Sterilization</a:t>
                      </a:r>
                      <a:r>
                        <a:rPr sz="800" i="1" spc="-85" dirty="0">
                          <a:latin typeface="Gill Sans MT"/>
                          <a:cs typeface="Gill Sans MT"/>
                        </a:rPr>
                        <a:t> </a:t>
                      </a:r>
                      <a:r>
                        <a:rPr sz="800" i="1" spc="-80" dirty="0">
                          <a:latin typeface="Gill Sans MT"/>
                          <a:cs typeface="Gill Sans MT"/>
                        </a:rPr>
                        <a:t>Technician)</a:t>
                      </a:r>
                      <a:r>
                        <a:rPr sz="800" i="1" spc="-25" dirty="0">
                          <a:latin typeface="Gill Sans MT"/>
                          <a:cs typeface="Gill Sans MT"/>
                        </a:rPr>
                        <a:t> </a:t>
                      </a:r>
                      <a:r>
                        <a:rPr sz="800" i="1" spc="-375" dirty="0">
                          <a:latin typeface="Gill Sans MT"/>
                          <a:cs typeface="Gill Sans MT"/>
                        </a:rPr>
                        <a:t>—</a:t>
                      </a:r>
                      <a:r>
                        <a:rPr sz="800" i="1" spc="-50" dirty="0">
                          <a:latin typeface="Gill Sans MT"/>
                          <a:cs typeface="Gill Sans MT"/>
                        </a:rPr>
                        <a:t> </a:t>
                      </a:r>
                      <a:r>
                        <a:rPr sz="800" spc="-85" dirty="0">
                          <a:latin typeface="Arial Narrow"/>
                          <a:cs typeface="Arial Narrow"/>
                        </a:rPr>
                        <a:t>Prepare,</a:t>
                      </a:r>
                      <a:r>
                        <a:rPr sz="800" dirty="0">
                          <a:latin typeface="Arial Narrow"/>
                          <a:cs typeface="Arial Narrow"/>
                        </a:rPr>
                        <a:t> </a:t>
                      </a:r>
                      <a:r>
                        <a:rPr sz="800" spc="-60" dirty="0">
                          <a:latin typeface="Arial Narrow"/>
                          <a:cs typeface="Arial Narrow"/>
                        </a:rPr>
                        <a:t>sterilize,</a:t>
                      </a:r>
                      <a:r>
                        <a:rPr sz="800" dirty="0">
                          <a:latin typeface="Arial Narrow"/>
                          <a:cs typeface="Arial Narrow"/>
                        </a:rPr>
                        <a:t> </a:t>
                      </a:r>
                      <a:r>
                        <a:rPr sz="800" spc="-50" dirty="0">
                          <a:latin typeface="Arial Narrow"/>
                          <a:cs typeface="Arial Narrow"/>
                        </a:rPr>
                        <a:t>install,</a:t>
                      </a:r>
                      <a:r>
                        <a:rPr sz="800" dirty="0">
                          <a:latin typeface="Arial Narrow"/>
                          <a:cs typeface="Arial Narrow"/>
                        </a:rPr>
                        <a:t> </a:t>
                      </a:r>
                      <a:r>
                        <a:rPr sz="800" spc="-65" dirty="0">
                          <a:latin typeface="Arial Narrow"/>
                          <a:cs typeface="Arial Narrow"/>
                        </a:rPr>
                        <a:t>or</a:t>
                      </a:r>
                      <a:r>
                        <a:rPr sz="800" dirty="0">
                          <a:latin typeface="Arial Narrow"/>
                          <a:cs typeface="Arial Narrow"/>
                        </a:rPr>
                        <a:t> </a:t>
                      </a:r>
                      <a:r>
                        <a:rPr sz="800" spc="-70" dirty="0">
                          <a:latin typeface="Arial Narrow"/>
                          <a:cs typeface="Arial Narrow"/>
                        </a:rPr>
                        <a:t>clean</a:t>
                      </a:r>
                      <a:r>
                        <a:rPr sz="800" dirty="0">
                          <a:latin typeface="Arial Narrow"/>
                          <a:cs typeface="Arial Narrow"/>
                        </a:rPr>
                        <a:t> </a:t>
                      </a:r>
                      <a:r>
                        <a:rPr sz="800" spc="-65" dirty="0">
                          <a:latin typeface="Arial Narrow"/>
                          <a:cs typeface="Arial Narrow"/>
                        </a:rPr>
                        <a:t>laboratory</a:t>
                      </a:r>
                      <a:r>
                        <a:rPr sz="800" dirty="0">
                          <a:latin typeface="Arial Narrow"/>
                          <a:cs typeface="Arial Narrow"/>
                        </a:rPr>
                        <a:t> </a:t>
                      </a:r>
                      <a:r>
                        <a:rPr sz="800" spc="-65" dirty="0">
                          <a:latin typeface="Arial Narrow"/>
                          <a:cs typeface="Arial Narrow"/>
                        </a:rPr>
                        <a:t>or</a:t>
                      </a:r>
                      <a:r>
                        <a:rPr sz="800" dirty="0">
                          <a:latin typeface="Arial Narrow"/>
                          <a:cs typeface="Arial Narrow"/>
                        </a:rPr>
                        <a:t> </a:t>
                      </a:r>
                      <a:r>
                        <a:rPr sz="800" spc="-65" dirty="0">
                          <a:latin typeface="Arial Narrow"/>
                          <a:cs typeface="Arial Narrow"/>
                        </a:rPr>
                        <a:t>healthcare</a:t>
                      </a:r>
                      <a:r>
                        <a:rPr sz="800" dirty="0">
                          <a:latin typeface="Arial Narrow"/>
                          <a:cs typeface="Arial Narrow"/>
                        </a:rPr>
                        <a:t> </a:t>
                      </a:r>
                      <a:r>
                        <a:rPr sz="800" spc="-70" dirty="0">
                          <a:latin typeface="Arial Narrow"/>
                          <a:cs typeface="Arial Narrow"/>
                        </a:rPr>
                        <a:t>equipment.</a:t>
                      </a:r>
                      <a:r>
                        <a:rPr sz="800" dirty="0">
                          <a:latin typeface="Arial Narrow"/>
                          <a:cs typeface="Arial Narrow"/>
                        </a:rPr>
                        <a:t> </a:t>
                      </a:r>
                      <a:r>
                        <a:rPr sz="800" spc="-100" dirty="0">
                          <a:latin typeface="Arial Narrow"/>
                          <a:cs typeface="Arial Narrow"/>
                        </a:rPr>
                        <a:t>May</a:t>
                      </a:r>
                      <a:r>
                        <a:rPr sz="800" dirty="0">
                          <a:latin typeface="Arial Narrow"/>
                          <a:cs typeface="Arial Narrow"/>
                        </a:rPr>
                        <a:t> </a:t>
                      </a:r>
                      <a:r>
                        <a:rPr sz="800" spc="-70" dirty="0">
                          <a:latin typeface="Arial Narrow"/>
                          <a:cs typeface="Arial Narrow"/>
                        </a:rPr>
                        <a:t>perform</a:t>
                      </a:r>
                      <a:r>
                        <a:rPr sz="800" dirty="0">
                          <a:latin typeface="Arial Narrow"/>
                          <a:cs typeface="Arial Narrow"/>
                        </a:rPr>
                        <a:t> </a:t>
                      </a:r>
                      <a:r>
                        <a:rPr sz="800" spc="-60" dirty="0">
                          <a:latin typeface="Arial Narrow"/>
                          <a:cs typeface="Arial Narrow"/>
                        </a:rPr>
                        <a:t>routine</a:t>
                      </a:r>
                      <a:r>
                        <a:rPr sz="800" dirty="0">
                          <a:latin typeface="Arial Narrow"/>
                          <a:cs typeface="Arial Narrow"/>
                        </a:rPr>
                        <a:t> </a:t>
                      </a:r>
                      <a:r>
                        <a:rPr sz="800" spc="-65" dirty="0">
                          <a:latin typeface="Arial Narrow"/>
                          <a:cs typeface="Arial Narrow"/>
                        </a:rPr>
                        <a:t>laboratory</a:t>
                      </a:r>
                      <a:r>
                        <a:rPr sz="800" dirty="0">
                          <a:latin typeface="Arial Narrow"/>
                          <a:cs typeface="Arial Narrow"/>
                        </a:rPr>
                        <a:t> </a:t>
                      </a:r>
                      <a:r>
                        <a:rPr sz="800" spc="-70" dirty="0">
                          <a:latin typeface="Arial Narrow"/>
                          <a:cs typeface="Arial Narrow"/>
                        </a:rPr>
                        <a:t>tasks</a:t>
                      </a:r>
                      <a:r>
                        <a:rPr sz="800" dirty="0">
                          <a:latin typeface="Arial Narrow"/>
                          <a:cs typeface="Arial Narrow"/>
                        </a:rPr>
                        <a:t> </a:t>
                      </a:r>
                      <a:r>
                        <a:rPr sz="800" spc="-70" dirty="0">
                          <a:latin typeface="Arial Narrow"/>
                          <a:cs typeface="Arial Narrow"/>
                        </a:rPr>
                        <a:t>and</a:t>
                      </a:r>
                      <a:r>
                        <a:rPr sz="800" dirty="0">
                          <a:latin typeface="Arial Narrow"/>
                          <a:cs typeface="Arial Narrow"/>
                        </a:rPr>
                        <a:t> </a:t>
                      </a:r>
                      <a:r>
                        <a:rPr sz="800" spc="-75" dirty="0">
                          <a:latin typeface="Arial Narrow"/>
                          <a:cs typeface="Arial Narrow"/>
                        </a:rPr>
                        <a:t>operate</a:t>
                      </a:r>
                      <a:r>
                        <a:rPr sz="800" dirty="0">
                          <a:latin typeface="Arial Narrow"/>
                          <a:cs typeface="Arial Narrow"/>
                        </a:rPr>
                        <a:t> </a:t>
                      </a:r>
                      <a:r>
                        <a:rPr sz="800" spc="-65" dirty="0">
                          <a:latin typeface="Arial Narrow"/>
                          <a:cs typeface="Arial Narrow"/>
                        </a:rPr>
                        <a:t>or</a:t>
                      </a:r>
                      <a:r>
                        <a:rPr sz="800" dirty="0">
                          <a:latin typeface="Arial Narrow"/>
                          <a:cs typeface="Arial Narrow"/>
                        </a:rPr>
                        <a:t> </a:t>
                      </a:r>
                      <a:r>
                        <a:rPr sz="800" spc="-65" dirty="0">
                          <a:latin typeface="Arial Narrow"/>
                          <a:cs typeface="Arial Narrow"/>
                        </a:rPr>
                        <a:t>inspect</a:t>
                      </a:r>
                      <a:r>
                        <a:rPr sz="800" dirty="0">
                          <a:latin typeface="Arial Narrow"/>
                          <a:cs typeface="Arial Narrow"/>
                        </a:rPr>
                        <a:t> </a:t>
                      </a:r>
                      <a:r>
                        <a:rPr sz="800" spc="-10" dirty="0">
                          <a:latin typeface="Arial Narrow"/>
                          <a:cs typeface="Arial Narrow"/>
                        </a:rPr>
                        <a:t>equipment.</a:t>
                      </a:r>
                      <a:endParaRPr sz="800">
                        <a:latin typeface="Arial Narrow"/>
                        <a:cs typeface="Arial Narrow"/>
                      </a:endParaRPr>
                    </a:p>
                  </a:txBody>
                  <a:tcPr marL="0" marR="0" marT="29135" marB="0">
                    <a:lnT w="12700">
                      <a:solidFill>
                        <a:srgbClr val="FFFFFF"/>
                      </a:solidFill>
                      <a:prstDash val="solid"/>
                    </a:lnT>
                    <a:lnB w="12700">
                      <a:solidFill>
                        <a:srgbClr val="FFFFFF"/>
                      </a:solidFill>
                      <a:prstDash val="solid"/>
                    </a:lnB>
                    <a:solidFill>
                      <a:srgbClr val="DADCBB"/>
                    </a:solidFill>
                  </a:tcPr>
                </a:tc>
                <a:extLst>
                  <a:ext uri="{0D108BD9-81ED-4DB2-BD59-A6C34878D82A}">
                    <a16:rowId xmlns:a16="http://schemas.microsoft.com/office/drawing/2014/main" val="10006"/>
                  </a:ext>
                </a:extLst>
              </a:tr>
              <a:tr h="154641">
                <a:tc>
                  <a:txBody>
                    <a:bodyPr/>
                    <a:lstStyle/>
                    <a:p>
                      <a:pPr marL="50800">
                        <a:lnSpc>
                          <a:spcPct val="100000"/>
                        </a:lnSpc>
                        <a:spcBef>
                          <a:spcPts val="130"/>
                        </a:spcBef>
                      </a:pPr>
                      <a:r>
                        <a:rPr sz="800" b="1" spc="-100" dirty="0">
                          <a:solidFill>
                            <a:srgbClr val="231F20"/>
                          </a:solidFill>
                          <a:latin typeface="Arial Narrow"/>
                          <a:cs typeface="Arial Narrow"/>
                        </a:rPr>
                        <a:t>EMT</a:t>
                      </a:r>
                      <a:r>
                        <a:rPr sz="800" b="1" spc="-5" dirty="0">
                          <a:solidFill>
                            <a:srgbClr val="231F20"/>
                          </a:solidFill>
                          <a:latin typeface="Arial Narrow"/>
                          <a:cs typeface="Arial Narrow"/>
                        </a:rPr>
                        <a:t> </a:t>
                      </a:r>
                      <a:r>
                        <a:rPr sz="800" b="1" spc="-55" dirty="0">
                          <a:solidFill>
                            <a:srgbClr val="231F20"/>
                          </a:solidFill>
                          <a:latin typeface="Arial Narrow"/>
                          <a:cs typeface="Arial Narrow"/>
                        </a:rPr>
                        <a:t>(Certificate)</a:t>
                      </a:r>
                      <a:r>
                        <a:rPr sz="800" b="1" spc="10" dirty="0">
                          <a:solidFill>
                            <a:srgbClr val="231F20"/>
                          </a:solidFill>
                          <a:latin typeface="Arial Narrow"/>
                          <a:cs typeface="Arial Narrow"/>
                        </a:rPr>
                        <a:t> </a:t>
                      </a:r>
                      <a:r>
                        <a:rPr sz="800" b="1" spc="-35" dirty="0">
                          <a:solidFill>
                            <a:srgbClr val="231F20"/>
                          </a:solidFill>
                          <a:latin typeface="Arial Narrow"/>
                          <a:cs typeface="Arial Narrow"/>
                        </a:rPr>
                        <a:t>(29-</a:t>
                      </a:r>
                      <a:r>
                        <a:rPr sz="800" b="1" spc="-40" dirty="0">
                          <a:solidFill>
                            <a:srgbClr val="231F20"/>
                          </a:solidFill>
                          <a:latin typeface="Arial Narrow"/>
                          <a:cs typeface="Arial Narrow"/>
                        </a:rPr>
                        <a:t>2042)</a:t>
                      </a:r>
                      <a:r>
                        <a:rPr sz="800" b="1" spc="5" dirty="0">
                          <a:solidFill>
                            <a:srgbClr val="231F20"/>
                          </a:solidFill>
                          <a:latin typeface="Arial Narrow"/>
                          <a:cs typeface="Arial Narrow"/>
                        </a:rPr>
                        <a:t> </a:t>
                      </a:r>
                      <a:r>
                        <a:rPr sz="800" i="1" spc="-375" dirty="0">
                          <a:latin typeface="Gill Sans MT"/>
                          <a:cs typeface="Gill Sans MT"/>
                        </a:rPr>
                        <a:t>—</a:t>
                      </a:r>
                      <a:r>
                        <a:rPr sz="800" i="1" spc="-30" dirty="0">
                          <a:latin typeface="Gill Sans MT"/>
                          <a:cs typeface="Gill Sans MT"/>
                        </a:rPr>
                        <a:t> </a:t>
                      </a:r>
                      <a:r>
                        <a:rPr sz="800" i="1" spc="-125" dirty="0">
                          <a:latin typeface="Gill Sans MT"/>
                          <a:cs typeface="Gill Sans MT"/>
                        </a:rPr>
                        <a:t>EMT,</a:t>
                      </a:r>
                      <a:r>
                        <a:rPr sz="800" i="1" spc="-85" dirty="0">
                          <a:latin typeface="Gill Sans MT"/>
                          <a:cs typeface="Gill Sans MT"/>
                        </a:rPr>
                        <a:t> </a:t>
                      </a:r>
                      <a:r>
                        <a:rPr sz="800" i="1" spc="-45" dirty="0">
                          <a:latin typeface="Gill Sans MT"/>
                          <a:cs typeface="Gill Sans MT"/>
                        </a:rPr>
                        <a:t>First</a:t>
                      </a:r>
                      <a:r>
                        <a:rPr sz="800" i="1" spc="-35" dirty="0">
                          <a:latin typeface="Gill Sans MT"/>
                          <a:cs typeface="Gill Sans MT"/>
                        </a:rPr>
                        <a:t> </a:t>
                      </a:r>
                      <a:r>
                        <a:rPr sz="800" i="1" spc="-75" dirty="0">
                          <a:latin typeface="Gill Sans MT"/>
                          <a:cs typeface="Gill Sans MT"/>
                        </a:rPr>
                        <a:t>Responder</a:t>
                      </a:r>
                      <a:r>
                        <a:rPr sz="800" i="1" spc="-30" dirty="0">
                          <a:latin typeface="Gill Sans MT"/>
                          <a:cs typeface="Gill Sans MT"/>
                        </a:rPr>
                        <a:t> </a:t>
                      </a:r>
                      <a:r>
                        <a:rPr sz="800" i="1" spc="-375" dirty="0">
                          <a:latin typeface="Gill Sans MT"/>
                          <a:cs typeface="Gill Sans MT"/>
                        </a:rPr>
                        <a:t>—</a:t>
                      </a:r>
                      <a:r>
                        <a:rPr sz="800" i="1" spc="-50" dirty="0">
                          <a:latin typeface="Gill Sans MT"/>
                          <a:cs typeface="Gill Sans MT"/>
                        </a:rPr>
                        <a:t> </a:t>
                      </a:r>
                      <a:r>
                        <a:rPr sz="800" spc="-95" dirty="0">
                          <a:latin typeface="Arial Narrow"/>
                          <a:cs typeface="Arial Narrow"/>
                        </a:rPr>
                        <a:t>Assess</a:t>
                      </a:r>
                      <a:r>
                        <a:rPr sz="800" spc="-10" dirty="0">
                          <a:latin typeface="Arial Narrow"/>
                          <a:cs typeface="Arial Narrow"/>
                        </a:rPr>
                        <a:t> </a:t>
                      </a:r>
                      <a:r>
                        <a:rPr sz="800" spc="-50" dirty="0">
                          <a:latin typeface="Arial Narrow"/>
                          <a:cs typeface="Arial Narrow"/>
                        </a:rPr>
                        <a:t>injuries</a:t>
                      </a:r>
                      <a:r>
                        <a:rPr sz="800" spc="-5" dirty="0">
                          <a:latin typeface="Arial Narrow"/>
                          <a:cs typeface="Arial Narrow"/>
                        </a:rPr>
                        <a:t> </a:t>
                      </a:r>
                      <a:r>
                        <a:rPr sz="800" spc="-60" dirty="0">
                          <a:latin typeface="Arial Narrow"/>
                          <a:cs typeface="Arial Narrow"/>
                        </a:rPr>
                        <a:t>and</a:t>
                      </a:r>
                      <a:r>
                        <a:rPr sz="800" spc="-10" dirty="0">
                          <a:latin typeface="Arial Narrow"/>
                          <a:cs typeface="Arial Narrow"/>
                        </a:rPr>
                        <a:t> </a:t>
                      </a:r>
                      <a:r>
                        <a:rPr sz="800" spc="-55" dirty="0">
                          <a:latin typeface="Arial Narrow"/>
                          <a:cs typeface="Arial Narrow"/>
                        </a:rPr>
                        <a:t>illnesses</a:t>
                      </a:r>
                      <a:r>
                        <a:rPr sz="800" spc="-10" dirty="0">
                          <a:latin typeface="Arial Narrow"/>
                          <a:cs typeface="Arial Narrow"/>
                        </a:rPr>
                        <a:t> </a:t>
                      </a:r>
                      <a:r>
                        <a:rPr sz="800" spc="-60" dirty="0">
                          <a:latin typeface="Arial Narrow"/>
                          <a:cs typeface="Arial Narrow"/>
                        </a:rPr>
                        <a:t>and</a:t>
                      </a:r>
                      <a:r>
                        <a:rPr sz="800" spc="-10" dirty="0">
                          <a:latin typeface="Arial Narrow"/>
                          <a:cs typeface="Arial Narrow"/>
                        </a:rPr>
                        <a:t> </a:t>
                      </a:r>
                      <a:r>
                        <a:rPr sz="800" spc="-55" dirty="0">
                          <a:latin typeface="Arial Narrow"/>
                          <a:cs typeface="Arial Narrow"/>
                        </a:rPr>
                        <a:t>administer</a:t>
                      </a:r>
                      <a:r>
                        <a:rPr sz="800" spc="-10" dirty="0">
                          <a:latin typeface="Arial Narrow"/>
                          <a:cs typeface="Arial Narrow"/>
                        </a:rPr>
                        <a:t> </a:t>
                      </a:r>
                      <a:r>
                        <a:rPr sz="800" spc="-55" dirty="0">
                          <a:latin typeface="Arial Narrow"/>
                          <a:cs typeface="Arial Narrow"/>
                        </a:rPr>
                        <a:t>basic</a:t>
                      </a:r>
                      <a:r>
                        <a:rPr sz="800" spc="-10" dirty="0">
                          <a:latin typeface="Arial Narrow"/>
                          <a:cs typeface="Arial Narrow"/>
                        </a:rPr>
                        <a:t> </a:t>
                      </a:r>
                      <a:r>
                        <a:rPr sz="800" spc="-80" dirty="0">
                          <a:latin typeface="Arial Narrow"/>
                          <a:cs typeface="Arial Narrow"/>
                        </a:rPr>
                        <a:t>emergency</a:t>
                      </a:r>
                      <a:r>
                        <a:rPr sz="800" spc="-10" dirty="0">
                          <a:latin typeface="Arial Narrow"/>
                          <a:cs typeface="Arial Narrow"/>
                        </a:rPr>
                        <a:t> </a:t>
                      </a:r>
                      <a:r>
                        <a:rPr sz="800" spc="-55" dirty="0">
                          <a:latin typeface="Arial Narrow"/>
                          <a:cs typeface="Arial Narrow"/>
                        </a:rPr>
                        <a:t>medical</a:t>
                      </a:r>
                      <a:r>
                        <a:rPr sz="800" spc="-5" dirty="0">
                          <a:latin typeface="Arial Narrow"/>
                          <a:cs typeface="Arial Narrow"/>
                        </a:rPr>
                        <a:t> </a:t>
                      </a:r>
                      <a:r>
                        <a:rPr sz="800" spc="-60" dirty="0">
                          <a:latin typeface="Arial Narrow"/>
                          <a:cs typeface="Arial Narrow"/>
                        </a:rPr>
                        <a:t>care.</a:t>
                      </a:r>
                      <a:r>
                        <a:rPr sz="800" spc="-10" dirty="0">
                          <a:latin typeface="Arial Narrow"/>
                          <a:cs typeface="Arial Narrow"/>
                        </a:rPr>
                        <a:t> </a:t>
                      </a:r>
                      <a:r>
                        <a:rPr sz="800" spc="-90" dirty="0">
                          <a:latin typeface="Arial Narrow"/>
                          <a:cs typeface="Arial Narrow"/>
                        </a:rPr>
                        <a:t>May</a:t>
                      </a:r>
                      <a:r>
                        <a:rPr sz="800" spc="-10" dirty="0">
                          <a:latin typeface="Arial Narrow"/>
                          <a:cs typeface="Arial Narrow"/>
                        </a:rPr>
                        <a:t> </a:t>
                      </a:r>
                      <a:r>
                        <a:rPr sz="800" spc="-50" dirty="0">
                          <a:latin typeface="Arial Narrow"/>
                          <a:cs typeface="Arial Narrow"/>
                        </a:rPr>
                        <a:t>transport</a:t>
                      </a:r>
                      <a:r>
                        <a:rPr sz="800" spc="-10" dirty="0">
                          <a:latin typeface="Arial Narrow"/>
                          <a:cs typeface="Arial Narrow"/>
                        </a:rPr>
                        <a:t> </a:t>
                      </a:r>
                      <a:r>
                        <a:rPr sz="800" spc="-50" dirty="0">
                          <a:latin typeface="Arial Narrow"/>
                          <a:cs typeface="Arial Narrow"/>
                        </a:rPr>
                        <a:t>injured</a:t>
                      </a:r>
                      <a:r>
                        <a:rPr sz="800" spc="-10" dirty="0">
                          <a:latin typeface="Arial Narrow"/>
                          <a:cs typeface="Arial Narrow"/>
                        </a:rPr>
                        <a:t> </a:t>
                      </a:r>
                      <a:r>
                        <a:rPr sz="800" spc="-55" dirty="0">
                          <a:latin typeface="Arial Narrow"/>
                          <a:cs typeface="Arial Narrow"/>
                        </a:rPr>
                        <a:t>or</a:t>
                      </a:r>
                      <a:r>
                        <a:rPr sz="800" spc="-10" dirty="0">
                          <a:latin typeface="Arial Narrow"/>
                          <a:cs typeface="Arial Narrow"/>
                        </a:rPr>
                        <a:t> </a:t>
                      </a:r>
                      <a:r>
                        <a:rPr sz="800" spc="-55" dirty="0">
                          <a:latin typeface="Arial Narrow"/>
                          <a:cs typeface="Arial Narrow"/>
                        </a:rPr>
                        <a:t>sick</a:t>
                      </a:r>
                      <a:r>
                        <a:rPr sz="800" spc="-5" dirty="0">
                          <a:latin typeface="Arial Narrow"/>
                          <a:cs typeface="Arial Narrow"/>
                        </a:rPr>
                        <a:t> </a:t>
                      </a:r>
                      <a:r>
                        <a:rPr sz="800" spc="-70" dirty="0">
                          <a:latin typeface="Arial Narrow"/>
                          <a:cs typeface="Arial Narrow"/>
                        </a:rPr>
                        <a:t>persons</a:t>
                      </a:r>
                      <a:r>
                        <a:rPr sz="800" spc="-10" dirty="0">
                          <a:latin typeface="Arial Narrow"/>
                          <a:cs typeface="Arial Narrow"/>
                        </a:rPr>
                        <a:t> </a:t>
                      </a:r>
                      <a:r>
                        <a:rPr sz="800" spc="-35" dirty="0">
                          <a:latin typeface="Arial Narrow"/>
                          <a:cs typeface="Arial Narrow"/>
                        </a:rPr>
                        <a:t>to</a:t>
                      </a:r>
                      <a:r>
                        <a:rPr sz="800" spc="-10" dirty="0">
                          <a:latin typeface="Arial Narrow"/>
                          <a:cs typeface="Arial Narrow"/>
                        </a:rPr>
                        <a:t> </a:t>
                      </a:r>
                      <a:r>
                        <a:rPr sz="800" spc="-55" dirty="0">
                          <a:latin typeface="Arial Narrow"/>
                          <a:cs typeface="Arial Narrow"/>
                        </a:rPr>
                        <a:t>medical</a:t>
                      </a:r>
                      <a:r>
                        <a:rPr sz="800" spc="-10" dirty="0">
                          <a:latin typeface="Arial Narrow"/>
                          <a:cs typeface="Arial Narrow"/>
                        </a:rPr>
                        <a:t> facilities.</a:t>
                      </a:r>
                      <a:endParaRPr sz="800">
                        <a:latin typeface="Arial Narrow"/>
                        <a:cs typeface="Arial Narrow"/>
                      </a:endParaRPr>
                    </a:p>
                  </a:txBody>
                  <a:tcPr marL="0" marR="0" marT="14568" marB="0">
                    <a:lnT w="12700">
                      <a:solidFill>
                        <a:srgbClr val="FFFFFF"/>
                      </a:solidFill>
                      <a:prstDash val="solid"/>
                    </a:lnT>
                    <a:lnB w="12700">
                      <a:solidFill>
                        <a:srgbClr val="FFFFFF"/>
                      </a:solidFill>
                      <a:prstDash val="solid"/>
                    </a:lnB>
                    <a:solidFill>
                      <a:srgbClr val="DADCBB"/>
                    </a:solidFill>
                  </a:tcPr>
                </a:tc>
                <a:extLst>
                  <a:ext uri="{0D108BD9-81ED-4DB2-BD59-A6C34878D82A}">
                    <a16:rowId xmlns:a16="http://schemas.microsoft.com/office/drawing/2014/main" val="10007"/>
                  </a:ext>
                </a:extLst>
              </a:tr>
              <a:tr h="255494">
                <a:tc>
                  <a:txBody>
                    <a:bodyPr/>
                    <a:lstStyle/>
                    <a:p>
                      <a:pPr marL="50800" marR="314960">
                        <a:lnSpc>
                          <a:spcPts val="900"/>
                        </a:lnSpc>
                        <a:spcBef>
                          <a:spcPts val="260"/>
                        </a:spcBef>
                      </a:pPr>
                      <a:r>
                        <a:rPr sz="800" b="1" spc="-95" dirty="0">
                          <a:solidFill>
                            <a:srgbClr val="231F20"/>
                          </a:solidFill>
                          <a:latin typeface="Arial Narrow"/>
                          <a:cs typeface="Arial Narrow"/>
                        </a:rPr>
                        <a:t>Pharmacy</a:t>
                      </a:r>
                      <a:r>
                        <a:rPr sz="800" b="1" spc="-30" dirty="0">
                          <a:solidFill>
                            <a:srgbClr val="231F20"/>
                          </a:solidFill>
                          <a:latin typeface="Arial Narrow"/>
                          <a:cs typeface="Arial Narrow"/>
                        </a:rPr>
                        <a:t> </a:t>
                      </a:r>
                      <a:r>
                        <a:rPr sz="800" b="1" spc="-90" dirty="0">
                          <a:solidFill>
                            <a:srgbClr val="231F20"/>
                          </a:solidFill>
                          <a:latin typeface="Arial Narrow"/>
                          <a:cs typeface="Arial Narrow"/>
                        </a:rPr>
                        <a:t>Technician</a:t>
                      </a:r>
                      <a:r>
                        <a:rPr sz="800" b="1" spc="30" dirty="0">
                          <a:solidFill>
                            <a:srgbClr val="231F20"/>
                          </a:solidFill>
                          <a:latin typeface="Arial Narrow"/>
                          <a:cs typeface="Arial Narrow"/>
                        </a:rPr>
                        <a:t> </a:t>
                      </a:r>
                      <a:r>
                        <a:rPr sz="800" b="1" spc="-35" dirty="0">
                          <a:solidFill>
                            <a:srgbClr val="231F20"/>
                          </a:solidFill>
                          <a:latin typeface="Arial Narrow"/>
                          <a:cs typeface="Arial Narrow"/>
                        </a:rPr>
                        <a:t>(29-</a:t>
                      </a:r>
                      <a:r>
                        <a:rPr sz="800" b="1" spc="-40" dirty="0">
                          <a:solidFill>
                            <a:srgbClr val="231F20"/>
                          </a:solidFill>
                          <a:latin typeface="Arial Narrow"/>
                          <a:cs typeface="Arial Narrow"/>
                        </a:rPr>
                        <a:t>2052)</a:t>
                      </a:r>
                      <a:r>
                        <a:rPr sz="800" b="1" spc="45" dirty="0">
                          <a:solidFill>
                            <a:srgbClr val="231F20"/>
                          </a:solidFill>
                          <a:latin typeface="Arial Narrow"/>
                          <a:cs typeface="Arial Narrow"/>
                        </a:rPr>
                        <a:t> </a:t>
                      </a:r>
                      <a:r>
                        <a:rPr sz="800" i="1" spc="-375" dirty="0">
                          <a:latin typeface="Gill Sans MT"/>
                          <a:cs typeface="Gill Sans MT"/>
                        </a:rPr>
                        <a:t>—</a:t>
                      </a:r>
                      <a:r>
                        <a:rPr sz="800" i="1" spc="-60" dirty="0">
                          <a:latin typeface="Gill Sans MT"/>
                          <a:cs typeface="Gill Sans MT"/>
                        </a:rPr>
                        <a:t> </a:t>
                      </a:r>
                      <a:r>
                        <a:rPr sz="800" i="1" spc="-65" dirty="0">
                          <a:latin typeface="Gill Sans MT"/>
                          <a:cs typeface="Gill Sans MT"/>
                        </a:rPr>
                        <a:t>Accredited</a:t>
                      </a:r>
                      <a:r>
                        <a:rPr sz="800" i="1" dirty="0">
                          <a:latin typeface="Gill Sans MT"/>
                          <a:cs typeface="Gill Sans MT"/>
                        </a:rPr>
                        <a:t> </a:t>
                      </a:r>
                      <a:r>
                        <a:rPr sz="800" i="1" spc="-70" dirty="0">
                          <a:latin typeface="Gill Sans MT"/>
                          <a:cs typeface="Gill Sans MT"/>
                        </a:rPr>
                        <a:t>Pharmacy</a:t>
                      </a:r>
                      <a:r>
                        <a:rPr sz="800" i="1" spc="-60" dirty="0">
                          <a:latin typeface="Gill Sans MT"/>
                          <a:cs typeface="Gill Sans MT"/>
                        </a:rPr>
                        <a:t> </a:t>
                      </a:r>
                      <a:r>
                        <a:rPr sz="800" i="1" spc="-70" dirty="0">
                          <a:latin typeface="Gill Sans MT"/>
                          <a:cs typeface="Gill Sans MT"/>
                        </a:rPr>
                        <a:t>Technician,</a:t>
                      </a:r>
                      <a:r>
                        <a:rPr sz="800" i="1" spc="-60" dirty="0">
                          <a:latin typeface="Gill Sans MT"/>
                          <a:cs typeface="Gill Sans MT"/>
                        </a:rPr>
                        <a:t> </a:t>
                      </a:r>
                      <a:r>
                        <a:rPr sz="800" i="1" spc="-65" dirty="0">
                          <a:latin typeface="Gill Sans MT"/>
                          <a:cs typeface="Gill Sans MT"/>
                        </a:rPr>
                        <a:t>Certified</a:t>
                      </a:r>
                      <a:r>
                        <a:rPr sz="800" i="1" spc="5" dirty="0">
                          <a:latin typeface="Gill Sans MT"/>
                          <a:cs typeface="Gill Sans MT"/>
                        </a:rPr>
                        <a:t> </a:t>
                      </a:r>
                      <a:r>
                        <a:rPr sz="800" i="1" spc="-70" dirty="0">
                          <a:latin typeface="Gill Sans MT"/>
                          <a:cs typeface="Gill Sans MT"/>
                        </a:rPr>
                        <a:t>Pharmacy</a:t>
                      </a:r>
                      <a:r>
                        <a:rPr sz="800" i="1" spc="-60" dirty="0">
                          <a:latin typeface="Gill Sans MT"/>
                          <a:cs typeface="Gill Sans MT"/>
                        </a:rPr>
                        <a:t> </a:t>
                      </a:r>
                      <a:r>
                        <a:rPr sz="800" i="1" spc="-80" dirty="0">
                          <a:latin typeface="Gill Sans MT"/>
                          <a:cs typeface="Gill Sans MT"/>
                        </a:rPr>
                        <a:t>Technician</a:t>
                      </a:r>
                      <a:r>
                        <a:rPr sz="800" i="1" dirty="0">
                          <a:latin typeface="Gill Sans MT"/>
                          <a:cs typeface="Gill Sans MT"/>
                        </a:rPr>
                        <a:t> </a:t>
                      </a:r>
                      <a:r>
                        <a:rPr sz="800" i="1" spc="-65" dirty="0">
                          <a:latin typeface="Gill Sans MT"/>
                          <a:cs typeface="Gill Sans MT"/>
                        </a:rPr>
                        <a:t>(CPhT),</a:t>
                      </a:r>
                      <a:r>
                        <a:rPr sz="800" i="1" spc="-60" dirty="0">
                          <a:latin typeface="Gill Sans MT"/>
                          <a:cs typeface="Gill Sans MT"/>
                        </a:rPr>
                        <a:t> </a:t>
                      </a:r>
                      <a:r>
                        <a:rPr sz="800" i="1" spc="-85" dirty="0">
                          <a:latin typeface="Gill Sans MT"/>
                          <a:cs typeface="Gill Sans MT"/>
                        </a:rPr>
                        <a:t>Chemotherapy</a:t>
                      </a:r>
                      <a:r>
                        <a:rPr sz="800" i="1" spc="5" dirty="0">
                          <a:latin typeface="Gill Sans MT"/>
                          <a:cs typeface="Gill Sans MT"/>
                        </a:rPr>
                        <a:t> </a:t>
                      </a:r>
                      <a:r>
                        <a:rPr sz="800" i="1" spc="-70" dirty="0">
                          <a:latin typeface="Gill Sans MT"/>
                          <a:cs typeface="Gill Sans MT"/>
                        </a:rPr>
                        <a:t>Pharmacy</a:t>
                      </a:r>
                      <a:r>
                        <a:rPr sz="800" i="1" spc="-60" dirty="0">
                          <a:latin typeface="Gill Sans MT"/>
                          <a:cs typeface="Gill Sans MT"/>
                        </a:rPr>
                        <a:t> </a:t>
                      </a:r>
                      <a:r>
                        <a:rPr sz="800" i="1" spc="-80" dirty="0">
                          <a:latin typeface="Gill Sans MT"/>
                          <a:cs typeface="Gill Sans MT"/>
                        </a:rPr>
                        <a:t>Technician</a:t>
                      </a:r>
                      <a:r>
                        <a:rPr sz="800" i="1" dirty="0">
                          <a:latin typeface="Gill Sans MT"/>
                          <a:cs typeface="Gill Sans MT"/>
                        </a:rPr>
                        <a:t> </a:t>
                      </a:r>
                      <a:r>
                        <a:rPr sz="800" i="1" spc="-85" dirty="0">
                          <a:latin typeface="Gill Sans MT"/>
                          <a:cs typeface="Gill Sans MT"/>
                        </a:rPr>
                        <a:t>(Chemo</a:t>
                      </a:r>
                      <a:r>
                        <a:rPr sz="800" i="1" spc="5" dirty="0">
                          <a:latin typeface="Gill Sans MT"/>
                          <a:cs typeface="Gill Sans MT"/>
                        </a:rPr>
                        <a:t> </a:t>
                      </a:r>
                      <a:r>
                        <a:rPr sz="800" i="1" spc="-70" dirty="0">
                          <a:latin typeface="Gill Sans MT"/>
                          <a:cs typeface="Gill Sans MT"/>
                        </a:rPr>
                        <a:t>Pharmacy</a:t>
                      </a:r>
                      <a:r>
                        <a:rPr sz="800" i="1" spc="-60" dirty="0">
                          <a:latin typeface="Gill Sans MT"/>
                          <a:cs typeface="Gill Sans MT"/>
                        </a:rPr>
                        <a:t> </a:t>
                      </a:r>
                      <a:r>
                        <a:rPr sz="800" i="1" spc="-65" dirty="0">
                          <a:latin typeface="Gill Sans MT"/>
                          <a:cs typeface="Gill Sans MT"/>
                        </a:rPr>
                        <a:t>Technician),</a:t>
                      </a:r>
                      <a:r>
                        <a:rPr sz="800" i="1" spc="-60" dirty="0">
                          <a:latin typeface="Gill Sans MT"/>
                          <a:cs typeface="Gill Sans MT"/>
                        </a:rPr>
                        <a:t> </a:t>
                      </a:r>
                      <a:r>
                        <a:rPr sz="800" i="1" spc="-85" dirty="0">
                          <a:latin typeface="Gill Sans MT"/>
                          <a:cs typeface="Gill Sans MT"/>
                        </a:rPr>
                        <a:t>Compounding</a:t>
                      </a:r>
                      <a:r>
                        <a:rPr sz="800" i="1" spc="-60" dirty="0">
                          <a:latin typeface="Gill Sans MT"/>
                          <a:cs typeface="Gill Sans MT"/>
                        </a:rPr>
                        <a:t> </a:t>
                      </a:r>
                      <a:r>
                        <a:rPr sz="800" i="1" spc="-70" dirty="0">
                          <a:latin typeface="Gill Sans MT"/>
                          <a:cs typeface="Gill Sans MT"/>
                        </a:rPr>
                        <a:t>Technician,</a:t>
                      </a:r>
                      <a:r>
                        <a:rPr sz="800" i="1" spc="-60" dirty="0">
                          <a:latin typeface="Gill Sans MT"/>
                          <a:cs typeface="Gill Sans MT"/>
                        </a:rPr>
                        <a:t> </a:t>
                      </a:r>
                      <a:r>
                        <a:rPr sz="800" i="1" spc="-125" dirty="0">
                          <a:latin typeface="Gill Sans MT"/>
                          <a:cs typeface="Gill Sans MT"/>
                        </a:rPr>
                        <a:t>OR</a:t>
                      </a:r>
                      <a:r>
                        <a:rPr sz="800" i="1" dirty="0">
                          <a:latin typeface="Gill Sans MT"/>
                          <a:cs typeface="Gill Sans MT"/>
                        </a:rPr>
                        <a:t> </a:t>
                      </a:r>
                      <a:r>
                        <a:rPr sz="800" i="1" spc="-70" dirty="0">
                          <a:latin typeface="Gill Sans MT"/>
                          <a:cs typeface="Gill Sans MT"/>
                        </a:rPr>
                        <a:t>Pharmacy</a:t>
                      </a:r>
                      <a:r>
                        <a:rPr sz="800" i="1" spc="-60" dirty="0">
                          <a:latin typeface="Gill Sans MT"/>
                          <a:cs typeface="Gill Sans MT"/>
                        </a:rPr>
                        <a:t> </a:t>
                      </a:r>
                      <a:r>
                        <a:rPr sz="800" i="1" spc="-105" dirty="0">
                          <a:latin typeface="Gill Sans MT"/>
                          <a:cs typeface="Gill Sans MT"/>
                        </a:rPr>
                        <a:t>Tech</a:t>
                      </a:r>
                      <a:r>
                        <a:rPr sz="800" i="1" spc="5" dirty="0">
                          <a:latin typeface="Gill Sans MT"/>
                          <a:cs typeface="Gill Sans MT"/>
                        </a:rPr>
                        <a:t> </a:t>
                      </a:r>
                      <a:r>
                        <a:rPr sz="800" i="1" spc="-75" dirty="0">
                          <a:latin typeface="Gill Sans MT"/>
                          <a:cs typeface="Gill Sans MT"/>
                        </a:rPr>
                        <a:t>(Operating</a:t>
                      </a:r>
                      <a:r>
                        <a:rPr sz="800" i="1" dirty="0">
                          <a:latin typeface="Gill Sans MT"/>
                          <a:cs typeface="Gill Sans MT"/>
                        </a:rPr>
                        <a:t> </a:t>
                      </a:r>
                      <a:r>
                        <a:rPr sz="800" i="1" spc="-95" dirty="0">
                          <a:latin typeface="Gill Sans MT"/>
                          <a:cs typeface="Gill Sans MT"/>
                        </a:rPr>
                        <a:t>Room</a:t>
                      </a:r>
                      <a:r>
                        <a:rPr sz="800" i="1" spc="5" dirty="0">
                          <a:latin typeface="Gill Sans MT"/>
                          <a:cs typeface="Gill Sans MT"/>
                        </a:rPr>
                        <a:t> </a:t>
                      </a:r>
                      <a:r>
                        <a:rPr sz="800" i="1" spc="-70" dirty="0">
                          <a:latin typeface="Gill Sans MT"/>
                          <a:cs typeface="Gill Sans MT"/>
                        </a:rPr>
                        <a:t>Pharmacy</a:t>
                      </a:r>
                      <a:r>
                        <a:rPr sz="800" i="1" spc="-60" dirty="0">
                          <a:latin typeface="Gill Sans MT"/>
                          <a:cs typeface="Gill Sans MT"/>
                        </a:rPr>
                        <a:t> </a:t>
                      </a:r>
                      <a:r>
                        <a:rPr sz="800" i="1" spc="-75" dirty="0">
                          <a:latin typeface="Gill Sans MT"/>
                          <a:cs typeface="Gill Sans MT"/>
                        </a:rPr>
                        <a:t>Tech),</a:t>
                      </a:r>
                      <a:r>
                        <a:rPr sz="800" i="1" spc="-60" dirty="0">
                          <a:latin typeface="Gill Sans MT"/>
                          <a:cs typeface="Gill Sans MT"/>
                        </a:rPr>
                        <a:t> </a:t>
                      </a:r>
                      <a:r>
                        <a:rPr sz="800" i="1" spc="-90" dirty="0">
                          <a:latin typeface="Gill Sans MT"/>
                          <a:cs typeface="Gill Sans MT"/>
                        </a:rPr>
                        <a:t>RPhT</a:t>
                      </a:r>
                      <a:r>
                        <a:rPr sz="800" i="1" dirty="0">
                          <a:latin typeface="Gill Sans MT"/>
                          <a:cs typeface="Gill Sans MT"/>
                        </a:rPr>
                        <a:t> </a:t>
                      </a:r>
                      <a:r>
                        <a:rPr sz="800" i="1" spc="-60" dirty="0">
                          <a:latin typeface="Gill Sans MT"/>
                          <a:cs typeface="Gill Sans MT"/>
                        </a:rPr>
                        <a:t>(Registered</a:t>
                      </a:r>
                      <a:r>
                        <a:rPr sz="800" i="1" spc="5" dirty="0">
                          <a:latin typeface="Gill Sans MT"/>
                          <a:cs typeface="Gill Sans MT"/>
                        </a:rPr>
                        <a:t> </a:t>
                      </a:r>
                      <a:r>
                        <a:rPr sz="800" i="1" spc="-10" dirty="0">
                          <a:latin typeface="Gill Sans MT"/>
                          <a:cs typeface="Gill Sans MT"/>
                        </a:rPr>
                        <a:t>Pharmacy </a:t>
                      </a:r>
                      <a:r>
                        <a:rPr sz="800" i="1" spc="-75" dirty="0">
                          <a:latin typeface="Gill Sans MT"/>
                          <a:cs typeface="Gill Sans MT"/>
                        </a:rPr>
                        <a:t>Technician)</a:t>
                      </a:r>
                      <a:r>
                        <a:rPr sz="800" i="1" spc="-30" dirty="0">
                          <a:latin typeface="Gill Sans MT"/>
                          <a:cs typeface="Gill Sans MT"/>
                        </a:rPr>
                        <a:t> </a:t>
                      </a:r>
                      <a:r>
                        <a:rPr sz="800" i="1" spc="-375" dirty="0">
                          <a:latin typeface="Gill Sans MT"/>
                          <a:cs typeface="Gill Sans MT"/>
                        </a:rPr>
                        <a:t>—</a:t>
                      </a:r>
                      <a:r>
                        <a:rPr sz="800" i="1" spc="-45" dirty="0">
                          <a:latin typeface="Gill Sans MT"/>
                          <a:cs typeface="Gill Sans MT"/>
                        </a:rPr>
                        <a:t> </a:t>
                      </a:r>
                      <a:r>
                        <a:rPr sz="800" spc="-80" dirty="0">
                          <a:latin typeface="Arial Narrow"/>
                          <a:cs typeface="Arial Narrow"/>
                        </a:rPr>
                        <a:t>Prepare</a:t>
                      </a:r>
                      <a:r>
                        <a:rPr sz="800" spc="-5" dirty="0">
                          <a:latin typeface="Arial Narrow"/>
                          <a:cs typeface="Arial Narrow"/>
                        </a:rPr>
                        <a:t> </a:t>
                      </a:r>
                      <a:r>
                        <a:rPr sz="800" spc="-55" dirty="0">
                          <a:latin typeface="Arial Narrow"/>
                          <a:cs typeface="Arial Narrow"/>
                        </a:rPr>
                        <a:t>medications</a:t>
                      </a:r>
                      <a:r>
                        <a:rPr sz="800" spc="-10" dirty="0">
                          <a:latin typeface="Arial Narrow"/>
                          <a:cs typeface="Arial Narrow"/>
                        </a:rPr>
                        <a:t> </a:t>
                      </a:r>
                      <a:r>
                        <a:rPr sz="800" spc="-65" dirty="0">
                          <a:latin typeface="Arial Narrow"/>
                          <a:cs typeface="Arial Narrow"/>
                        </a:rPr>
                        <a:t>under</a:t>
                      </a:r>
                      <a:r>
                        <a:rPr sz="800" spc="-5" dirty="0">
                          <a:latin typeface="Arial Narrow"/>
                          <a:cs typeface="Arial Narrow"/>
                        </a:rPr>
                        <a:t> </a:t>
                      </a:r>
                      <a:r>
                        <a:rPr sz="800" spc="-50" dirty="0">
                          <a:latin typeface="Arial Narrow"/>
                          <a:cs typeface="Arial Narrow"/>
                        </a:rPr>
                        <a:t>the</a:t>
                      </a:r>
                      <a:r>
                        <a:rPr sz="800" spc="-5" dirty="0">
                          <a:latin typeface="Arial Narrow"/>
                          <a:cs typeface="Arial Narrow"/>
                        </a:rPr>
                        <a:t> </a:t>
                      </a:r>
                      <a:r>
                        <a:rPr sz="800" spc="-45" dirty="0">
                          <a:latin typeface="Arial Narrow"/>
                          <a:cs typeface="Arial Narrow"/>
                        </a:rPr>
                        <a:t>direction</a:t>
                      </a:r>
                      <a:r>
                        <a:rPr sz="800" spc="-5" dirty="0">
                          <a:latin typeface="Arial Narrow"/>
                          <a:cs typeface="Arial Narrow"/>
                        </a:rPr>
                        <a:t> </a:t>
                      </a:r>
                      <a:r>
                        <a:rPr sz="800" spc="-50" dirty="0">
                          <a:latin typeface="Arial Narrow"/>
                          <a:cs typeface="Arial Narrow"/>
                        </a:rPr>
                        <a:t>of</a:t>
                      </a:r>
                      <a:r>
                        <a:rPr sz="800" spc="-5" dirty="0">
                          <a:latin typeface="Arial Narrow"/>
                          <a:cs typeface="Arial Narrow"/>
                        </a:rPr>
                        <a:t> </a:t>
                      </a:r>
                      <a:r>
                        <a:rPr sz="800" spc="-65" dirty="0">
                          <a:latin typeface="Arial Narrow"/>
                          <a:cs typeface="Arial Narrow"/>
                        </a:rPr>
                        <a:t>a</a:t>
                      </a:r>
                      <a:r>
                        <a:rPr sz="800" spc="-5" dirty="0">
                          <a:latin typeface="Arial Narrow"/>
                          <a:cs typeface="Arial Narrow"/>
                        </a:rPr>
                        <a:t> </a:t>
                      </a:r>
                      <a:r>
                        <a:rPr sz="800" spc="-55" dirty="0">
                          <a:latin typeface="Arial Narrow"/>
                          <a:cs typeface="Arial Narrow"/>
                        </a:rPr>
                        <a:t>pharmacist.</a:t>
                      </a:r>
                      <a:r>
                        <a:rPr sz="800" spc="-5" dirty="0">
                          <a:latin typeface="Arial Narrow"/>
                          <a:cs typeface="Arial Narrow"/>
                        </a:rPr>
                        <a:t> </a:t>
                      </a:r>
                      <a:r>
                        <a:rPr sz="800" spc="-90" dirty="0">
                          <a:latin typeface="Arial Narrow"/>
                          <a:cs typeface="Arial Narrow"/>
                        </a:rPr>
                        <a:t>May</a:t>
                      </a:r>
                      <a:r>
                        <a:rPr sz="800" spc="-10" dirty="0">
                          <a:latin typeface="Arial Narrow"/>
                          <a:cs typeface="Arial Narrow"/>
                        </a:rPr>
                        <a:t> </a:t>
                      </a:r>
                      <a:r>
                        <a:rPr sz="800" spc="-75" dirty="0">
                          <a:latin typeface="Arial Narrow"/>
                          <a:cs typeface="Arial Narrow"/>
                        </a:rPr>
                        <a:t>measure,</a:t>
                      </a:r>
                      <a:r>
                        <a:rPr sz="800" spc="-5" dirty="0">
                          <a:latin typeface="Arial Narrow"/>
                          <a:cs typeface="Arial Narrow"/>
                        </a:rPr>
                        <a:t> </a:t>
                      </a:r>
                      <a:r>
                        <a:rPr sz="800" spc="-55" dirty="0">
                          <a:latin typeface="Arial Narrow"/>
                          <a:cs typeface="Arial Narrow"/>
                        </a:rPr>
                        <a:t>mix,</a:t>
                      </a:r>
                      <a:r>
                        <a:rPr sz="800" spc="-5" dirty="0">
                          <a:latin typeface="Arial Narrow"/>
                          <a:cs typeface="Arial Narrow"/>
                        </a:rPr>
                        <a:t> </a:t>
                      </a:r>
                      <a:r>
                        <a:rPr sz="800" spc="-55" dirty="0">
                          <a:latin typeface="Arial Narrow"/>
                          <a:cs typeface="Arial Narrow"/>
                        </a:rPr>
                        <a:t>count</a:t>
                      </a:r>
                      <a:r>
                        <a:rPr sz="800" spc="-5" dirty="0">
                          <a:latin typeface="Arial Narrow"/>
                          <a:cs typeface="Arial Narrow"/>
                        </a:rPr>
                        <a:t> </a:t>
                      </a:r>
                      <a:r>
                        <a:rPr sz="800" spc="-45" dirty="0">
                          <a:latin typeface="Arial Narrow"/>
                          <a:cs typeface="Arial Narrow"/>
                        </a:rPr>
                        <a:t>out,</a:t>
                      </a:r>
                      <a:r>
                        <a:rPr sz="800" spc="-5" dirty="0">
                          <a:latin typeface="Arial Narrow"/>
                          <a:cs typeface="Arial Narrow"/>
                        </a:rPr>
                        <a:t> </a:t>
                      </a:r>
                      <a:r>
                        <a:rPr sz="800" spc="-45" dirty="0">
                          <a:latin typeface="Arial Narrow"/>
                          <a:cs typeface="Arial Narrow"/>
                        </a:rPr>
                        <a:t>label,</a:t>
                      </a:r>
                      <a:r>
                        <a:rPr sz="800" spc="-5" dirty="0">
                          <a:latin typeface="Arial Narrow"/>
                          <a:cs typeface="Arial Narrow"/>
                        </a:rPr>
                        <a:t> </a:t>
                      </a:r>
                      <a:r>
                        <a:rPr sz="800" spc="-60" dirty="0">
                          <a:latin typeface="Arial Narrow"/>
                          <a:cs typeface="Arial Narrow"/>
                        </a:rPr>
                        <a:t>and</a:t>
                      </a:r>
                      <a:r>
                        <a:rPr sz="800" spc="-5" dirty="0">
                          <a:latin typeface="Arial Narrow"/>
                          <a:cs typeface="Arial Narrow"/>
                        </a:rPr>
                        <a:t> </a:t>
                      </a:r>
                      <a:r>
                        <a:rPr sz="800" spc="-65" dirty="0">
                          <a:latin typeface="Arial Narrow"/>
                          <a:cs typeface="Arial Narrow"/>
                        </a:rPr>
                        <a:t>record</a:t>
                      </a:r>
                      <a:r>
                        <a:rPr sz="800" spc="-10" dirty="0">
                          <a:latin typeface="Arial Narrow"/>
                          <a:cs typeface="Arial Narrow"/>
                        </a:rPr>
                        <a:t> </a:t>
                      </a:r>
                      <a:r>
                        <a:rPr sz="800" spc="-65" dirty="0">
                          <a:latin typeface="Arial Narrow"/>
                          <a:cs typeface="Arial Narrow"/>
                        </a:rPr>
                        <a:t>amounts</a:t>
                      </a:r>
                      <a:r>
                        <a:rPr sz="800" spc="-5" dirty="0">
                          <a:latin typeface="Arial Narrow"/>
                          <a:cs typeface="Arial Narrow"/>
                        </a:rPr>
                        <a:t> </a:t>
                      </a:r>
                      <a:r>
                        <a:rPr sz="800" spc="-60" dirty="0">
                          <a:latin typeface="Arial Narrow"/>
                          <a:cs typeface="Arial Narrow"/>
                        </a:rPr>
                        <a:t>and</a:t>
                      </a:r>
                      <a:r>
                        <a:rPr sz="800" spc="-5" dirty="0">
                          <a:latin typeface="Arial Narrow"/>
                          <a:cs typeface="Arial Narrow"/>
                        </a:rPr>
                        <a:t> </a:t>
                      </a:r>
                      <a:r>
                        <a:rPr sz="800" spc="-80" dirty="0">
                          <a:latin typeface="Arial Narrow"/>
                          <a:cs typeface="Arial Narrow"/>
                        </a:rPr>
                        <a:t>dosages</a:t>
                      </a:r>
                      <a:r>
                        <a:rPr sz="800" spc="-5" dirty="0">
                          <a:latin typeface="Arial Narrow"/>
                          <a:cs typeface="Arial Narrow"/>
                        </a:rPr>
                        <a:t> </a:t>
                      </a:r>
                      <a:r>
                        <a:rPr sz="800" spc="-50" dirty="0">
                          <a:latin typeface="Arial Narrow"/>
                          <a:cs typeface="Arial Narrow"/>
                        </a:rPr>
                        <a:t>of</a:t>
                      </a:r>
                      <a:r>
                        <a:rPr sz="800" spc="-5" dirty="0">
                          <a:latin typeface="Arial Narrow"/>
                          <a:cs typeface="Arial Narrow"/>
                        </a:rPr>
                        <a:t> </a:t>
                      </a:r>
                      <a:r>
                        <a:rPr sz="800" spc="-55" dirty="0">
                          <a:latin typeface="Arial Narrow"/>
                          <a:cs typeface="Arial Narrow"/>
                        </a:rPr>
                        <a:t>medications</a:t>
                      </a:r>
                      <a:r>
                        <a:rPr sz="800" spc="-5" dirty="0">
                          <a:latin typeface="Arial Narrow"/>
                          <a:cs typeface="Arial Narrow"/>
                        </a:rPr>
                        <a:t> </a:t>
                      </a:r>
                      <a:r>
                        <a:rPr sz="800" spc="-65" dirty="0">
                          <a:latin typeface="Arial Narrow"/>
                          <a:cs typeface="Arial Narrow"/>
                        </a:rPr>
                        <a:t>according</a:t>
                      </a:r>
                      <a:r>
                        <a:rPr sz="800" spc="-5" dirty="0">
                          <a:latin typeface="Arial Narrow"/>
                          <a:cs typeface="Arial Narrow"/>
                        </a:rPr>
                        <a:t> </a:t>
                      </a:r>
                      <a:r>
                        <a:rPr sz="800" spc="-35" dirty="0">
                          <a:latin typeface="Arial Narrow"/>
                          <a:cs typeface="Arial Narrow"/>
                        </a:rPr>
                        <a:t>to</a:t>
                      </a:r>
                      <a:r>
                        <a:rPr sz="800" spc="-10" dirty="0">
                          <a:latin typeface="Arial Narrow"/>
                          <a:cs typeface="Arial Narrow"/>
                        </a:rPr>
                        <a:t> </a:t>
                      </a:r>
                      <a:r>
                        <a:rPr sz="800" spc="-50" dirty="0">
                          <a:latin typeface="Arial Narrow"/>
                          <a:cs typeface="Arial Narrow"/>
                        </a:rPr>
                        <a:t>prescription</a:t>
                      </a:r>
                      <a:r>
                        <a:rPr sz="800" spc="-5" dirty="0">
                          <a:latin typeface="Arial Narrow"/>
                          <a:cs typeface="Arial Narrow"/>
                        </a:rPr>
                        <a:t> </a:t>
                      </a:r>
                      <a:r>
                        <a:rPr sz="800" spc="-10" dirty="0">
                          <a:latin typeface="Arial Narrow"/>
                          <a:cs typeface="Arial Narrow"/>
                        </a:rPr>
                        <a:t>orders.</a:t>
                      </a:r>
                      <a:endParaRPr sz="800">
                        <a:latin typeface="Arial Narrow"/>
                        <a:cs typeface="Arial Narrow"/>
                      </a:endParaRPr>
                    </a:p>
                  </a:txBody>
                  <a:tcPr marL="0" marR="0" marT="29135" marB="0">
                    <a:lnT w="12700">
                      <a:solidFill>
                        <a:srgbClr val="FFFFFF"/>
                      </a:solidFill>
                      <a:prstDash val="solid"/>
                    </a:lnT>
                    <a:lnB w="12700">
                      <a:solidFill>
                        <a:srgbClr val="FFFFFF"/>
                      </a:solidFill>
                      <a:prstDash val="solid"/>
                    </a:lnB>
                    <a:solidFill>
                      <a:srgbClr val="DADCBB"/>
                    </a:solidFill>
                  </a:tcPr>
                </a:tc>
                <a:extLst>
                  <a:ext uri="{0D108BD9-81ED-4DB2-BD59-A6C34878D82A}">
                    <a16:rowId xmlns:a16="http://schemas.microsoft.com/office/drawing/2014/main" val="10008"/>
                  </a:ext>
                </a:extLst>
              </a:tr>
              <a:tr h="356347">
                <a:tc>
                  <a:txBody>
                    <a:bodyPr/>
                    <a:lstStyle/>
                    <a:p>
                      <a:pPr marL="50800" marR="87630">
                        <a:lnSpc>
                          <a:spcPts val="900"/>
                        </a:lnSpc>
                        <a:spcBef>
                          <a:spcPts val="260"/>
                        </a:spcBef>
                      </a:pPr>
                      <a:r>
                        <a:rPr sz="800" b="1" spc="-65" dirty="0">
                          <a:solidFill>
                            <a:srgbClr val="231F20"/>
                          </a:solidFill>
                          <a:latin typeface="Arial Narrow"/>
                          <a:cs typeface="Arial Narrow"/>
                        </a:rPr>
                        <a:t>Certified</a:t>
                      </a:r>
                      <a:r>
                        <a:rPr sz="800" b="1" spc="20" dirty="0">
                          <a:solidFill>
                            <a:srgbClr val="231F20"/>
                          </a:solidFill>
                          <a:latin typeface="Arial Narrow"/>
                          <a:cs typeface="Arial Narrow"/>
                        </a:rPr>
                        <a:t> </a:t>
                      </a:r>
                      <a:r>
                        <a:rPr sz="800" b="1" spc="-85" dirty="0">
                          <a:solidFill>
                            <a:srgbClr val="231F20"/>
                          </a:solidFill>
                          <a:latin typeface="Arial Narrow"/>
                          <a:cs typeface="Arial Narrow"/>
                        </a:rPr>
                        <a:t>Nurse</a:t>
                      </a:r>
                      <a:r>
                        <a:rPr sz="800" b="1" spc="-35" dirty="0">
                          <a:solidFill>
                            <a:srgbClr val="231F20"/>
                          </a:solidFill>
                          <a:latin typeface="Arial Narrow"/>
                          <a:cs typeface="Arial Narrow"/>
                        </a:rPr>
                        <a:t> </a:t>
                      </a:r>
                      <a:r>
                        <a:rPr sz="800" b="1" spc="-65" dirty="0">
                          <a:solidFill>
                            <a:srgbClr val="231F20"/>
                          </a:solidFill>
                          <a:latin typeface="Arial Narrow"/>
                          <a:cs typeface="Arial Narrow"/>
                        </a:rPr>
                        <a:t>Assistant/Nursing</a:t>
                      </a:r>
                      <a:r>
                        <a:rPr sz="800" b="1" spc="-30" dirty="0">
                          <a:solidFill>
                            <a:srgbClr val="231F20"/>
                          </a:solidFill>
                          <a:latin typeface="Arial Narrow"/>
                          <a:cs typeface="Arial Narrow"/>
                        </a:rPr>
                        <a:t> </a:t>
                      </a:r>
                      <a:r>
                        <a:rPr sz="800" b="1" spc="-80" dirty="0">
                          <a:solidFill>
                            <a:srgbClr val="231F20"/>
                          </a:solidFill>
                          <a:latin typeface="Arial Narrow"/>
                          <a:cs typeface="Arial Narrow"/>
                        </a:rPr>
                        <a:t>Assistant</a:t>
                      </a:r>
                      <a:r>
                        <a:rPr sz="800" b="1" spc="20" dirty="0">
                          <a:solidFill>
                            <a:srgbClr val="231F20"/>
                          </a:solidFill>
                          <a:latin typeface="Arial Narrow"/>
                          <a:cs typeface="Arial Narrow"/>
                        </a:rPr>
                        <a:t> </a:t>
                      </a:r>
                      <a:r>
                        <a:rPr sz="800" b="1" spc="-70" dirty="0">
                          <a:solidFill>
                            <a:srgbClr val="231F20"/>
                          </a:solidFill>
                          <a:latin typeface="Arial Narrow"/>
                          <a:cs typeface="Arial Narrow"/>
                        </a:rPr>
                        <a:t>or</a:t>
                      </a:r>
                      <a:r>
                        <a:rPr sz="800" b="1" spc="20" dirty="0">
                          <a:solidFill>
                            <a:srgbClr val="231F20"/>
                          </a:solidFill>
                          <a:latin typeface="Arial Narrow"/>
                          <a:cs typeface="Arial Narrow"/>
                        </a:rPr>
                        <a:t> </a:t>
                      </a:r>
                      <a:r>
                        <a:rPr sz="800" b="1" spc="-80" dirty="0">
                          <a:solidFill>
                            <a:srgbClr val="231F20"/>
                          </a:solidFill>
                          <a:latin typeface="Arial Narrow"/>
                          <a:cs typeface="Arial Narrow"/>
                        </a:rPr>
                        <a:t>Personal</a:t>
                      </a:r>
                      <a:r>
                        <a:rPr sz="800" b="1" spc="20" dirty="0">
                          <a:solidFill>
                            <a:srgbClr val="231F20"/>
                          </a:solidFill>
                          <a:latin typeface="Arial Narrow"/>
                          <a:cs typeface="Arial Narrow"/>
                        </a:rPr>
                        <a:t> </a:t>
                      </a:r>
                      <a:r>
                        <a:rPr sz="800" b="1" spc="-85" dirty="0">
                          <a:solidFill>
                            <a:srgbClr val="231F20"/>
                          </a:solidFill>
                          <a:latin typeface="Arial Narrow"/>
                          <a:cs typeface="Arial Narrow"/>
                        </a:rPr>
                        <a:t>Care</a:t>
                      </a:r>
                      <a:r>
                        <a:rPr sz="800" b="1" spc="-35" dirty="0">
                          <a:solidFill>
                            <a:srgbClr val="231F20"/>
                          </a:solidFill>
                          <a:latin typeface="Arial Narrow"/>
                          <a:cs typeface="Arial Narrow"/>
                        </a:rPr>
                        <a:t> </a:t>
                      </a:r>
                      <a:r>
                        <a:rPr sz="800" b="1" spc="-95" dirty="0">
                          <a:solidFill>
                            <a:srgbClr val="231F20"/>
                          </a:solidFill>
                          <a:latin typeface="Arial Narrow"/>
                          <a:cs typeface="Arial Narrow"/>
                        </a:rPr>
                        <a:t>Aide</a:t>
                      </a:r>
                      <a:r>
                        <a:rPr sz="800" b="1" spc="20" dirty="0">
                          <a:solidFill>
                            <a:srgbClr val="231F20"/>
                          </a:solidFill>
                          <a:latin typeface="Arial Narrow"/>
                          <a:cs typeface="Arial Narrow"/>
                        </a:rPr>
                        <a:t> </a:t>
                      </a:r>
                      <a:r>
                        <a:rPr sz="800" b="1" spc="-35" dirty="0">
                          <a:solidFill>
                            <a:srgbClr val="231F20"/>
                          </a:solidFill>
                          <a:latin typeface="Arial Narrow"/>
                          <a:cs typeface="Arial Narrow"/>
                        </a:rPr>
                        <a:t>(31-</a:t>
                      </a:r>
                      <a:r>
                        <a:rPr sz="800" b="1" spc="-40" dirty="0">
                          <a:solidFill>
                            <a:srgbClr val="231F20"/>
                          </a:solidFill>
                          <a:latin typeface="Arial Narrow"/>
                          <a:cs typeface="Arial Narrow"/>
                        </a:rPr>
                        <a:t>1131)</a:t>
                      </a:r>
                      <a:r>
                        <a:rPr sz="800" b="1" spc="35" dirty="0">
                          <a:solidFill>
                            <a:srgbClr val="231F20"/>
                          </a:solidFill>
                          <a:latin typeface="Arial Narrow"/>
                          <a:cs typeface="Arial Narrow"/>
                        </a:rPr>
                        <a:t> </a:t>
                      </a:r>
                      <a:r>
                        <a:rPr sz="800" i="1" spc="-375" dirty="0">
                          <a:latin typeface="Gill Sans MT"/>
                          <a:cs typeface="Gill Sans MT"/>
                        </a:rPr>
                        <a:t>—</a:t>
                      </a:r>
                      <a:r>
                        <a:rPr sz="800" i="1" spc="-5" dirty="0">
                          <a:latin typeface="Gill Sans MT"/>
                          <a:cs typeface="Gill Sans MT"/>
                        </a:rPr>
                        <a:t> </a:t>
                      </a:r>
                      <a:r>
                        <a:rPr sz="800" i="1" spc="-65" dirty="0">
                          <a:latin typeface="Gill Sans MT"/>
                          <a:cs typeface="Gill Sans MT"/>
                        </a:rPr>
                        <a:t>Certified</a:t>
                      </a:r>
                      <a:r>
                        <a:rPr sz="800" i="1" spc="-5" dirty="0">
                          <a:latin typeface="Gill Sans MT"/>
                          <a:cs typeface="Gill Sans MT"/>
                        </a:rPr>
                        <a:t> </a:t>
                      </a:r>
                      <a:r>
                        <a:rPr sz="800" i="1" spc="-75" dirty="0">
                          <a:latin typeface="Gill Sans MT"/>
                          <a:cs typeface="Gill Sans MT"/>
                        </a:rPr>
                        <a:t>Medication</a:t>
                      </a:r>
                      <a:r>
                        <a:rPr sz="800" i="1" spc="-70" dirty="0">
                          <a:latin typeface="Gill Sans MT"/>
                          <a:cs typeface="Gill Sans MT"/>
                        </a:rPr>
                        <a:t> </a:t>
                      </a:r>
                      <a:r>
                        <a:rPr sz="800" i="1" spc="-75" dirty="0">
                          <a:latin typeface="Gill Sans MT"/>
                          <a:cs typeface="Gill Sans MT"/>
                        </a:rPr>
                        <a:t>Aide</a:t>
                      </a:r>
                      <a:r>
                        <a:rPr sz="800" i="1" spc="-5" dirty="0">
                          <a:latin typeface="Gill Sans MT"/>
                          <a:cs typeface="Gill Sans MT"/>
                        </a:rPr>
                        <a:t> </a:t>
                      </a:r>
                      <a:r>
                        <a:rPr sz="800" i="1" spc="-80" dirty="0">
                          <a:latin typeface="Gill Sans MT"/>
                          <a:cs typeface="Gill Sans MT"/>
                        </a:rPr>
                        <a:t>(CMA),</a:t>
                      </a:r>
                      <a:r>
                        <a:rPr sz="800" i="1" spc="-70" dirty="0">
                          <a:latin typeface="Gill Sans MT"/>
                          <a:cs typeface="Gill Sans MT"/>
                        </a:rPr>
                        <a:t> </a:t>
                      </a:r>
                      <a:r>
                        <a:rPr sz="800" i="1" spc="-65" dirty="0">
                          <a:latin typeface="Gill Sans MT"/>
                          <a:cs typeface="Gill Sans MT"/>
                        </a:rPr>
                        <a:t>Certified</a:t>
                      </a:r>
                      <a:r>
                        <a:rPr sz="800" i="1" spc="-5" dirty="0">
                          <a:latin typeface="Gill Sans MT"/>
                          <a:cs typeface="Gill Sans MT"/>
                        </a:rPr>
                        <a:t> </a:t>
                      </a:r>
                      <a:r>
                        <a:rPr sz="800" i="1" spc="-90" dirty="0">
                          <a:latin typeface="Gill Sans MT"/>
                          <a:cs typeface="Gill Sans MT"/>
                        </a:rPr>
                        <a:t>Nurse</a:t>
                      </a:r>
                      <a:r>
                        <a:rPr sz="800" i="1" spc="-65" dirty="0">
                          <a:latin typeface="Gill Sans MT"/>
                          <a:cs typeface="Gill Sans MT"/>
                        </a:rPr>
                        <a:t> </a:t>
                      </a:r>
                      <a:r>
                        <a:rPr sz="800" i="1" spc="-75" dirty="0">
                          <a:latin typeface="Gill Sans MT"/>
                          <a:cs typeface="Gill Sans MT"/>
                        </a:rPr>
                        <a:t>Aide</a:t>
                      </a:r>
                      <a:r>
                        <a:rPr sz="800" i="1" spc="-10" dirty="0">
                          <a:latin typeface="Gill Sans MT"/>
                          <a:cs typeface="Gill Sans MT"/>
                        </a:rPr>
                        <a:t> </a:t>
                      </a:r>
                      <a:r>
                        <a:rPr sz="800" i="1" spc="-80" dirty="0">
                          <a:latin typeface="Gill Sans MT"/>
                          <a:cs typeface="Gill Sans MT"/>
                        </a:rPr>
                        <a:t>(CNA),</a:t>
                      </a:r>
                      <a:r>
                        <a:rPr sz="800" i="1" spc="-65" dirty="0">
                          <a:latin typeface="Gill Sans MT"/>
                          <a:cs typeface="Gill Sans MT"/>
                        </a:rPr>
                        <a:t> Certified</a:t>
                      </a:r>
                      <a:r>
                        <a:rPr sz="800" i="1" spc="-5" dirty="0">
                          <a:latin typeface="Gill Sans MT"/>
                          <a:cs typeface="Gill Sans MT"/>
                        </a:rPr>
                        <a:t> </a:t>
                      </a:r>
                      <a:r>
                        <a:rPr sz="800" i="1" spc="-80" dirty="0">
                          <a:latin typeface="Gill Sans MT"/>
                          <a:cs typeface="Gill Sans MT"/>
                        </a:rPr>
                        <a:t>Nurses</a:t>
                      </a:r>
                      <a:r>
                        <a:rPr sz="800" i="1" spc="-70" dirty="0">
                          <a:latin typeface="Gill Sans MT"/>
                          <a:cs typeface="Gill Sans MT"/>
                        </a:rPr>
                        <a:t> </a:t>
                      </a:r>
                      <a:r>
                        <a:rPr sz="800" i="1" spc="-75" dirty="0">
                          <a:latin typeface="Gill Sans MT"/>
                          <a:cs typeface="Gill Sans MT"/>
                        </a:rPr>
                        <a:t>Aide</a:t>
                      </a:r>
                      <a:r>
                        <a:rPr sz="800" i="1" spc="-5" dirty="0">
                          <a:latin typeface="Gill Sans MT"/>
                          <a:cs typeface="Gill Sans MT"/>
                        </a:rPr>
                        <a:t> </a:t>
                      </a:r>
                      <a:r>
                        <a:rPr sz="800" i="1" spc="-80" dirty="0">
                          <a:latin typeface="Gill Sans MT"/>
                          <a:cs typeface="Gill Sans MT"/>
                        </a:rPr>
                        <a:t>(CNA),</a:t>
                      </a:r>
                      <a:r>
                        <a:rPr sz="800" i="1" spc="-70" dirty="0">
                          <a:latin typeface="Gill Sans MT"/>
                          <a:cs typeface="Gill Sans MT"/>
                        </a:rPr>
                        <a:t> </a:t>
                      </a:r>
                      <a:r>
                        <a:rPr sz="800" i="1" spc="-65" dirty="0">
                          <a:latin typeface="Gill Sans MT"/>
                          <a:cs typeface="Gill Sans MT"/>
                        </a:rPr>
                        <a:t>Certified</a:t>
                      </a:r>
                      <a:r>
                        <a:rPr sz="800" i="1" spc="-5" dirty="0">
                          <a:latin typeface="Gill Sans MT"/>
                          <a:cs typeface="Gill Sans MT"/>
                        </a:rPr>
                        <a:t> </a:t>
                      </a:r>
                      <a:r>
                        <a:rPr sz="800" i="1" spc="-80" dirty="0">
                          <a:latin typeface="Gill Sans MT"/>
                          <a:cs typeface="Gill Sans MT"/>
                        </a:rPr>
                        <a:t>Nursing</a:t>
                      </a:r>
                      <a:r>
                        <a:rPr sz="800" i="1" spc="-65" dirty="0">
                          <a:latin typeface="Gill Sans MT"/>
                          <a:cs typeface="Gill Sans MT"/>
                        </a:rPr>
                        <a:t> </a:t>
                      </a:r>
                      <a:r>
                        <a:rPr sz="800" i="1" spc="-55" dirty="0">
                          <a:latin typeface="Gill Sans MT"/>
                          <a:cs typeface="Gill Sans MT"/>
                        </a:rPr>
                        <a:t>Assistant</a:t>
                      </a:r>
                      <a:r>
                        <a:rPr sz="800" i="1" spc="-10" dirty="0">
                          <a:latin typeface="Gill Sans MT"/>
                          <a:cs typeface="Gill Sans MT"/>
                        </a:rPr>
                        <a:t> </a:t>
                      </a:r>
                      <a:r>
                        <a:rPr sz="800" i="1" spc="-80" dirty="0">
                          <a:latin typeface="Gill Sans MT"/>
                          <a:cs typeface="Gill Sans MT"/>
                        </a:rPr>
                        <a:t>(CNA),</a:t>
                      </a:r>
                      <a:r>
                        <a:rPr sz="800" i="1" spc="-65" dirty="0">
                          <a:latin typeface="Gill Sans MT"/>
                          <a:cs typeface="Gill Sans MT"/>
                        </a:rPr>
                        <a:t> </a:t>
                      </a:r>
                      <a:r>
                        <a:rPr sz="800" i="1" spc="-60" dirty="0">
                          <a:latin typeface="Gill Sans MT"/>
                          <a:cs typeface="Gill Sans MT"/>
                        </a:rPr>
                        <a:t>Licensed</a:t>
                      </a:r>
                      <a:r>
                        <a:rPr sz="800" i="1" spc="-5" dirty="0">
                          <a:latin typeface="Gill Sans MT"/>
                          <a:cs typeface="Gill Sans MT"/>
                        </a:rPr>
                        <a:t> </a:t>
                      </a:r>
                      <a:r>
                        <a:rPr sz="800" i="1" spc="-80" dirty="0">
                          <a:latin typeface="Gill Sans MT"/>
                          <a:cs typeface="Gill Sans MT"/>
                        </a:rPr>
                        <a:t>Nursing</a:t>
                      </a:r>
                      <a:r>
                        <a:rPr sz="800" i="1" spc="-70" dirty="0">
                          <a:latin typeface="Gill Sans MT"/>
                          <a:cs typeface="Gill Sans MT"/>
                        </a:rPr>
                        <a:t> </a:t>
                      </a:r>
                      <a:r>
                        <a:rPr sz="800" i="1" spc="-55" dirty="0">
                          <a:latin typeface="Gill Sans MT"/>
                          <a:cs typeface="Gill Sans MT"/>
                        </a:rPr>
                        <a:t>Assistant</a:t>
                      </a:r>
                      <a:r>
                        <a:rPr sz="800" i="1" spc="-5" dirty="0">
                          <a:latin typeface="Gill Sans MT"/>
                          <a:cs typeface="Gill Sans MT"/>
                        </a:rPr>
                        <a:t> </a:t>
                      </a:r>
                      <a:r>
                        <a:rPr sz="800" i="1" spc="-75" dirty="0">
                          <a:latin typeface="Gill Sans MT"/>
                          <a:cs typeface="Gill Sans MT"/>
                        </a:rPr>
                        <a:t>(LNA),</a:t>
                      </a:r>
                      <a:r>
                        <a:rPr sz="800" i="1" spc="-70" dirty="0">
                          <a:latin typeface="Gill Sans MT"/>
                          <a:cs typeface="Gill Sans MT"/>
                        </a:rPr>
                        <a:t> Nurses’</a:t>
                      </a:r>
                      <a:r>
                        <a:rPr sz="800" i="1" spc="-120" dirty="0">
                          <a:latin typeface="Gill Sans MT"/>
                          <a:cs typeface="Gill Sans MT"/>
                        </a:rPr>
                        <a:t> </a:t>
                      </a:r>
                      <a:r>
                        <a:rPr sz="800" i="1" spc="-60" dirty="0">
                          <a:latin typeface="Gill Sans MT"/>
                          <a:cs typeface="Gill Sans MT"/>
                        </a:rPr>
                        <a:t>Aide,</a:t>
                      </a:r>
                      <a:r>
                        <a:rPr sz="800" i="1" spc="-65" dirty="0">
                          <a:latin typeface="Gill Sans MT"/>
                          <a:cs typeface="Gill Sans MT"/>
                        </a:rPr>
                        <a:t> </a:t>
                      </a:r>
                      <a:r>
                        <a:rPr sz="800" i="1" spc="-80" dirty="0">
                          <a:latin typeface="Gill Sans MT"/>
                          <a:cs typeface="Gill Sans MT"/>
                        </a:rPr>
                        <a:t>Nursing</a:t>
                      </a:r>
                      <a:r>
                        <a:rPr sz="800" i="1" spc="-65" dirty="0">
                          <a:latin typeface="Gill Sans MT"/>
                          <a:cs typeface="Gill Sans MT"/>
                        </a:rPr>
                        <a:t> </a:t>
                      </a:r>
                      <a:r>
                        <a:rPr sz="800" i="1" spc="-60" dirty="0">
                          <a:latin typeface="Gill Sans MT"/>
                          <a:cs typeface="Gill Sans MT"/>
                        </a:rPr>
                        <a:t>Aide,</a:t>
                      </a:r>
                      <a:r>
                        <a:rPr sz="800" i="1" spc="-70" dirty="0">
                          <a:latin typeface="Gill Sans MT"/>
                          <a:cs typeface="Gill Sans MT"/>
                        </a:rPr>
                        <a:t> </a:t>
                      </a:r>
                      <a:r>
                        <a:rPr sz="800" i="1" spc="-80" dirty="0">
                          <a:latin typeface="Gill Sans MT"/>
                          <a:cs typeface="Gill Sans MT"/>
                        </a:rPr>
                        <a:t>Nursing</a:t>
                      </a:r>
                      <a:r>
                        <a:rPr sz="800" i="1" spc="-65" dirty="0">
                          <a:latin typeface="Gill Sans MT"/>
                          <a:cs typeface="Gill Sans MT"/>
                        </a:rPr>
                        <a:t> </a:t>
                      </a:r>
                      <a:r>
                        <a:rPr sz="800" i="1" spc="-10" dirty="0">
                          <a:latin typeface="Gill Sans MT"/>
                          <a:cs typeface="Gill Sans MT"/>
                        </a:rPr>
                        <a:t>Assistant,</a:t>
                      </a:r>
                      <a:r>
                        <a:rPr sz="800" i="1" spc="500" dirty="0">
                          <a:latin typeface="Gill Sans MT"/>
                          <a:cs typeface="Gill Sans MT"/>
                        </a:rPr>
                        <a:t> </a:t>
                      </a:r>
                      <a:r>
                        <a:rPr sz="800" i="1" spc="-60" dirty="0">
                          <a:latin typeface="Gill Sans MT"/>
                          <a:cs typeface="Gill Sans MT"/>
                        </a:rPr>
                        <a:t>Patient</a:t>
                      </a:r>
                      <a:r>
                        <a:rPr sz="800" i="1" spc="-25" dirty="0">
                          <a:latin typeface="Gill Sans MT"/>
                          <a:cs typeface="Gill Sans MT"/>
                        </a:rPr>
                        <a:t> </a:t>
                      </a:r>
                      <a:r>
                        <a:rPr sz="800" i="1" spc="-80" dirty="0">
                          <a:latin typeface="Gill Sans MT"/>
                          <a:cs typeface="Gill Sans MT"/>
                        </a:rPr>
                        <a:t>Care </a:t>
                      </a:r>
                      <a:r>
                        <a:rPr sz="800" i="1" spc="-55" dirty="0">
                          <a:latin typeface="Gill Sans MT"/>
                          <a:cs typeface="Gill Sans MT"/>
                        </a:rPr>
                        <a:t>Assistant</a:t>
                      </a:r>
                      <a:r>
                        <a:rPr sz="800" i="1" spc="-25" dirty="0">
                          <a:latin typeface="Gill Sans MT"/>
                          <a:cs typeface="Gill Sans MT"/>
                        </a:rPr>
                        <a:t> </a:t>
                      </a:r>
                      <a:r>
                        <a:rPr sz="800" i="1" spc="-50" dirty="0">
                          <a:latin typeface="Gill Sans MT"/>
                          <a:cs typeface="Gill Sans MT"/>
                        </a:rPr>
                        <a:t>(PCA),</a:t>
                      </a:r>
                      <a:r>
                        <a:rPr sz="800" i="1" spc="-80" dirty="0">
                          <a:latin typeface="Gill Sans MT"/>
                          <a:cs typeface="Gill Sans MT"/>
                        </a:rPr>
                        <a:t> </a:t>
                      </a:r>
                      <a:r>
                        <a:rPr sz="800" i="1" spc="-60" dirty="0">
                          <a:latin typeface="Gill Sans MT"/>
                          <a:cs typeface="Gill Sans MT"/>
                        </a:rPr>
                        <a:t>State</a:t>
                      </a:r>
                      <a:r>
                        <a:rPr sz="800" i="1" spc="-80" dirty="0">
                          <a:latin typeface="Gill Sans MT"/>
                          <a:cs typeface="Gill Sans MT"/>
                        </a:rPr>
                        <a:t> </a:t>
                      </a:r>
                      <a:r>
                        <a:rPr sz="800" i="1" spc="-90" dirty="0">
                          <a:latin typeface="Gill Sans MT"/>
                          <a:cs typeface="Gill Sans MT"/>
                        </a:rPr>
                        <a:t>Tested</a:t>
                      </a:r>
                      <a:r>
                        <a:rPr sz="800" i="1" spc="-25" dirty="0">
                          <a:latin typeface="Gill Sans MT"/>
                          <a:cs typeface="Gill Sans MT"/>
                        </a:rPr>
                        <a:t> </a:t>
                      </a:r>
                      <a:r>
                        <a:rPr sz="800" i="1" spc="-80" dirty="0">
                          <a:latin typeface="Gill Sans MT"/>
                          <a:cs typeface="Gill Sans MT"/>
                        </a:rPr>
                        <a:t>Nursing </a:t>
                      </a:r>
                      <a:r>
                        <a:rPr sz="800" i="1" spc="-55" dirty="0">
                          <a:latin typeface="Gill Sans MT"/>
                          <a:cs typeface="Gill Sans MT"/>
                        </a:rPr>
                        <a:t>Assistant</a:t>
                      </a:r>
                      <a:r>
                        <a:rPr sz="800" i="1" spc="-25" dirty="0">
                          <a:latin typeface="Gill Sans MT"/>
                          <a:cs typeface="Gill Sans MT"/>
                        </a:rPr>
                        <a:t> </a:t>
                      </a:r>
                      <a:r>
                        <a:rPr sz="800" i="1" spc="-95" dirty="0">
                          <a:latin typeface="Gill Sans MT"/>
                          <a:cs typeface="Gill Sans MT"/>
                        </a:rPr>
                        <a:t>(STNA)</a:t>
                      </a:r>
                      <a:r>
                        <a:rPr sz="800" i="1" spc="-25" dirty="0">
                          <a:latin typeface="Gill Sans MT"/>
                          <a:cs typeface="Gill Sans MT"/>
                        </a:rPr>
                        <a:t> </a:t>
                      </a:r>
                      <a:r>
                        <a:rPr sz="800" i="1" spc="-375" dirty="0">
                          <a:latin typeface="Gill Sans MT"/>
                          <a:cs typeface="Gill Sans MT"/>
                        </a:rPr>
                        <a:t>—</a:t>
                      </a:r>
                      <a:r>
                        <a:rPr sz="800" i="1" spc="-50" dirty="0">
                          <a:latin typeface="Gill Sans MT"/>
                          <a:cs typeface="Gill Sans MT"/>
                        </a:rPr>
                        <a:t> </a:t>
                      </a:r>
                      <a:r>
                        <a:rPr sz="800" spc="-75" dirty="0">
                          <a:latin typeface="Arial Narrow"/>
                          <a:cs typeface="Arial Narrow"/>
                        </a:rPr>
                        <a:t>Provide</a:t>
                      </a:r>
                      <a:r>
                        <a:rPr sz="800" dirty="0">
                          <a:latin typeface="Arial Narrow"/>
                          <a:cs typeface="Arial Narrow"/>
                        </a:rPr>
                        <a:t> </a:t>
                      </a:r>
                      <a:r>
                        <a:rPr sz="800" spc="-55" dirty="0">
                          <a:latin typeface="Arial Narrow"/>
                          <a:cs typeface="Arial Narrow"/>
                        </a:rPr>
                        <a:t>or</a:t>
                      </a:r>
                      <a:r>
                        <a:rPr sz="800" spc="-5" dirty="0">
                          <a:latin typeface="Arial Narrow"/>
                          <a:cs typeface="Arial Narrow"/>
                        </a:rPr>
                        <a:t> </a:t>
                      </a:r>
                      <a:r>
                        <a:rPr sz="800" spc="-55" dirty="0">
                          <a:latin typeface="Arial Narrow"/>
                          <a:cs typeface="Arial Narrow"/>
                        </a:rPr>
                        <a:t>assist</a:t>
                      </a:r>
                      <a:r>
                        <a:rPr sz="800" dirty="0">
                          <a:latin typeface="Arial Narrow"/>
                          <a:cs typeface="Arial Narrow"/>
                        </a:rPr>
                        <a:t> </a:t>
                      </a:r>
                      <a:r>
                        <a:rPr sz="800" spc="-50" dirty="0">
                          <a:latin typeface="Arial Narrow"/>
                          <a:cs typeface="Arial Narrow"/>
                        </a:rPr>
                        <a:t>with</a:t>
                      </a:r>
                      <a:r>
                        <a:rPr sz="800" dirty="0">
                          <a:latin typeface="Arial Narrow"/>
                          <a:cs typeface="Arial Narrow"/>
                        </a:rPr>
                        <a:t> </a:t>
                      </a:r>
                      <a:r>
                        <a:rPr sz="800" spc="-60" dirty="0">
                          <a:latin typeface="Arial Narrow"/>
                          <a:cs typeface="Arial Narrow"/>
                        </a:rPr>
                        <a:t>basic</a:t>
                      </a:r>
                      <a:r>
                        <a:rPr sz="800" spc="-5" dirty="0">
                          <a:latin typeface="Arial Narrow"/>
                          <a:cs typeface="Arial Narrow"/>
                        </a:rPr>
                        <a:t> </a:t>
                      </a:r>
                      <a:r>
                        <a:rPr sz="800" spc="-65" dirty="0">
                          <a:latin typeface="Arial Narrow"/>
                          <a:cs typeface="Arial Narrow"/>
                        </a:rPr>
                        <a:t>care</a:t>
                      </a:r>
                      <a:r>
                        <a:rPr sz="800" dirty="0">
                          <a:latin typeface="Arial Narrow"/>
                          <a:cs typeface="Arial Narrow"/>
                        </a:rPr>
                        <a:t> </a:t>
                      </a:r>
                      <a:r>
                        <a:rPr sz="800" spc="-55" dirty="0">
                          <a:latin typeface="Arial Narrow"/>
                          <a:cs typeface="Arial Narrow"/>
                        </a:rPr>
                        <a:t>or</a:t>
                      </a:r>
                      <a:r>
                        <a:rPr sz="800" spc="-5" dirty="0">
                          <a:latin typeface="Arial Narrow"/>
                          <a:cs typeface="Arial Narrow"/>
                        </a:rPr>
                        <a:t> </a:t>
                      </a:r>
                      <a:r>
                        <a:rPr sz="800" spc="-55" dirty="0">
                          <a:latin typeface="Arial Narrow"/>
                          <a:cs typeface="Arial Narrow"/>
                        </a:rPr>
                        <a:t>support</a:t>
                      </a:r>
                      <a:r>
                        <a:rPr sz="800" dirty="0">
                          <a:latin typeface="Arial Narrow"/>
                          <a:cs typeface="Arial Narrow"/>
                        </a:rPr>
                        <a:t> </a:t>
                      </a:r>
                      <a:r>
                        <a:rPr sz="800" spc="-65" dirty="0">
                          <a:latin typeface="Arial Narrow"/>
                          <a:cs typeface="Arial Narrow"/>
                        </a:rPr>
                        <a:t>under</a:t>
                      </a:r>
                      <a:r>
                        <a:rPr sz="800" spc="-5" dirty="0">
                          <a:latin typeface="Arial Narrow"/>
                          <a:cs typeface="Arial Narrow"/>
                        </a:rPr>
                        <a:t> </a:t>
                      </a:r>
                      <a:r>
                        <a:rPr sz="800" spc="-50" dirty="0">
                          <a:latin typeface="Arial Narrow"/>
                          <a:cs typeface="Arial Narrow"/>
                        </a:rPr>
                        <a:t>the</a:t>
                      </a:r>
                      <a:r>
                        <a:rPr sz="800" dirty="0">
                          <a:latin typeface="Arial Narrow"/>
                          <a:cs typeface="Arial Narrow"/>
                        </a:rPr>
                        <a:t> </a:t>
                      </a:r>
                      <a:r>
                        <a:rPr sz="800" spc="-45" dirty="0">
                          <a:latin typeface="Arial Narrow"/>
                          <a:cs typeface="Arial Narrow"/>
                        </a:rPr>
                        <a:t>direction</a:t>
                      </a:r>
                      <a:r>
                        <a:rPr sz="800" spc="-5" dirty="0">
                          <a:latin typeface="Arial Narrow"/>
                          <a:cs typeface="Arial Narrow"/>
                        </a:rPr>
                        <a:t> </a:t>
                      </a:r>
                      <a:r>
                        <a:rPr sz="800" spc="-50" dirty="0">
                          <a:latin typeface="Arial Narrow"/>
                          <a:cs typeface="Arial Narrow"/>
                        </a:rPr>
                        <a:t>of</a:t>
                      </a:r>
                      <a:r>
                        <a:rPr sz="800" dirty="0">
                          <a:latin typeface="Arial Narrow"/>
                          <a:cs typeface="Arial Narrow"/>
                        </a:rPr>
                        <a:t> </a:t>
                      </a:r>
                      <a:r>
                        <a:rPr sz="800" spc="-55" dirty="0">
                          <a:latin typeface="Arial Narrow"/>
                          <a:cs typeface="Arial Narrow"/>
                        </a:rPr>
                        <a:t>onsite</a:t>
                      </a:r>
                      <a:r>
                        <a:rPr sz="800" spc="-5" dirty="0">
                          <a:latin typeface="Arial Narrow"/>
                          <a:cs typeface="Arial Narrow"/>
                        </a:rPr>
                        <a:t> </a:t>
                      </a:r>
                      <a:r>
                        <a:rPr sz="800" spc="-60" dirty="0">
                          <a:latin typeface="Arial Narrow"/>
                          <a:cs typeface="Arial Narrow"/>
                        </a:rPr>
                        <a:t>licensed</a:t>
                      </a:r>
                      <a:r>
                        <a:rPr sz="800" dirty="0">
                          <a:latin typeface="Arial Narrow"/>
                          <a:cs typeface="Arial Narrow"/>
                        </a:rPr>
                        <a:t> </a:t>
                      </a:r>
                      <a:r>
                        <a:rPr sz="800" spc="-65" dirty="0">
                          <a:latin typeface="Arial Narrow"/>
                          <a:cs typeface="Arial Narrow"/>
                        </a:rPr>
                        <a:t>nursing</a:t>
                      </a:r>
                      <a:r>
                        <a:rPr sz="800" spc="-5" dirty="0">
                          <a:latin typeface="Arial Narrow"/>
                          <a:cs typeface="Arial Narrow"/>
                        </a:rPr>
                        <a:t> </a:t>
                      </a:r>
                      <a:r>
                        <a:rPr sz="800" spc="-50" dirty="0">
                          <a:latin typeface="Arial Narrow"/>
                          <a:cs typeface="Arial Narrow"/>
                        </a:rPr>
                        <a:t>staff.</a:t>
                      </a:r>
                      <a:r>
                        <a:rPr sz="800" dirty="0">
                          <a:latin typeface="Arial Narrow"/>
                          <a:cs typeface="Arial Narrow"/>
                        </a:rPr>
                        <a:t> </a:t>
                      </a:r>
                      <a:r>
                        <a:rPr sz="800" spc="-70" dirty="0">
                          <a:latin typeface="Arial Narrow"/>
                          <a:cs typeface="Arial Narrow"/>
                        </a:rPr>
                        <a:t>Perform</a:t>
                      </a:r>
                      <a:r>
                        <a:rPr sz="800" dirty="0">
                          <a:latin typeface="Arial Narrow"/>
                          <a:cs typeface="Arial Narrow"/>
                        </a:rPr>
                        <a:t> </a:t>
                      </a:r>
                      <a:r>
                        <a:rPr sz="800" spc="-50" dirty="0">
                          <a:latin typeface="Arial Narrow"/>
                          <a:cs typeface="Arial Narrow"/>
                        </a:rPr>
                        <a:t>duties</a:t>
                      </a:r>
                      <a:r>
                        <a:rPr sz="800" spc="-5" dirty="0">
                          <a:latin typeface="Arial Narrow"/>
                          <a:cs typeface="Arial Narrow"/>
                        </a:rPr>
                        <a:t> </a:t>
                      </a:r>
                      <a:r>
                        <a:rPr sz="800" spc="-75" dirty="0">
                          <a:latin typeface="Arial Narrow"/>
                          <a:cs typeface="Arial Narrow"/>
                        </a:rPr>
                        <a:t>such</a:t>
                      </a:r>
                      <a:r>
                        <a:rPr sz="800" dirty="0">
                          <a:latin typeface="Arial Narrow"/>
                          <a:cs typeface="Arial Narrow"/>
                        </a:rPr>
                        <a:t> </a:t>
                      </a:r>
                      <a:r>
                        <a:rPr sz="800" spc="-75" dirty="0">
                          <a:latin typeface="Arial Narrow"/>
                          <a:cs typeface="Arial Narrow"/>
                        </a:rPr>
                        <a:t>as</a:t>
                      </a:r>
                      <a:r>
                        <a:rPr sz="800" spc="-5" dirty="0">
                          <a:latin typeface="Arial Narrow"/>
                          <a:cs typeface="Arial Narrow"/>
                        </a:rPr>
                        <a:t> </a:t>
                      </a:r>
                      <a:r>
                        <a:rPr sz="800" spc="-55" dirty="0">
                          <a:latin typeface="Arial Narrow"/>
                          <a:cs typeface="Arial Narrow"/>
                        </a:rPr>
                        <a:t>monitoring</a:t>
                      </a:r>
                      <a:r>
                        <a:rPr sz="800" dirty="0">
                          <a:latin typeface="Arial Narrow"/>
                          <a:cs typeface="Arial Narrow"/>
                        </a:rPr>
                        <a:t> </a:t>
                      </a:r>
                      <a:r>
                        <a:rPr sz="800" spc="-50" dirty="0">
                          <a:latin typeface="Arial Narrow"/>
                          <a:cs typeface="Arial Narrow"/>
                        </a:rPr>
                        <a:t>of</a:t>
                      </a:r>
                      <a:r>
                        <a:rPr sz="800" spc="-5" dirty="0">
                          <a:latin typeface="Arial Narrow"/>
                          <a:cs typeface="Arial Narrow"/>
                        </a:rPr>
                        <a:t> </a:t>
                      </a:r>
                      <a:r>
                        <a:rPr sz="800" spc="-50" dirty="0">
                          <a:latin typeface="Arial Narrow"/>
                          <a:cs typeface="Arial Narrow"/>
                        </a:rPr>
                        <a:t>health</a:t>
                      </a:r>
                      <a:r>
                        <a:rPr sz="800" dirty="0">
                          <a:latin typeface="Arial Narrow"/>
                          <a:cs typeface="Arial Narrow"/>
                        </a:rPr>
                        <a:t> </a:t>
                      </a:r>
                      <a:r>
                        <a:rPr sz="800" spc="-55" dirty="0">
                          <a:latin typeface="Arial Narrow"/>
                          <a:cs typeface="Arial Narrow"/>
                        </a:rPr>
                        <a:t>status,</a:t>
                      </a:r>
                      <a:r>
                        <a:rPr sz="800" spc="-5" dirty="0">
                          <a:latin typeface="Arial Narrow"/>
                          <a:cs typeface="Arial Narrow"/>
                        </a:rPr>
                        <a:t> </a:t>
                      </a:r>
                      <a:r>
                        <a:rPr sz="800" spc="-60" dirty="0">
                          <a:latin typeface="Arial Narrow"/>
                          <a:cs typeface="Arial Narrow"/>
                        </a:rPr>
                        <a:t>feeding,</a:t>
                      </a:r>
                      <a:r>
                        <a:rPr sz="800" dirty="0">
                          <a:latin typeface="Arial Narrow"/>
                          <a:cs typeface="Arial Narrow"/>
                        </a:rPr>
                        <a:t> </a:t>
                      </a:r>
                      <a:r>
                        <a:rPr sz="800" spc="-55" dirty="0">
                          <a:latin typeface="Arial Narrow"/>
                          <a:cs typeface="Arial Narrow"/>
                        </a:rPr>
                        <a:t>bathing,</a:t>
                      </a:r>
                      <a:r>
                        <a:rPr sz="800" spc="-5" dirty="0">
                          <a:latin typeface="Arial Narrow"/>
                          <a:cs typeface="Arial Narrow"/>
                        </a:rPr>
                        <a:t> </a:t>
                      </a:r>
                      <a:r>
                        <a:rPr sz="800" spc="-65" dirty="0">
                          <a:latin typeface="Arial Narrow"/>
                          <a:cs typeface="Arial Narrow"/>
                        </a:rPr>
                        <a:t>dressing,</a:t>
                      </a:r>
                      <a:r>
                        <a:rPr sz="800" dirty="0">
                          <a:latin typeface="Arial Narrow"/>
                          <a:cs typeface="Arial Narrow"/>
                        </a:rPr>
                        <a:t> </a:t>
                      </a:r>
                      <a:r>
                        <a:rPr sz="800" spc="-65" dirty="0">
                          <a:latin typeface="Arial Narrow"/>
                          <a:cs typeface="Arial Narrow"/>
                        </a:rPr>
                        <a:t>grooming,</a:t>
                      </a:r>
                      <a:r>
                        <a:rPr sz="800" dirty="0">
                          <a:latin typeface="Arial Narrow"/>
                          <a:cs typeface="Arial Narrow"/>
                        </a:rPr>
                        <a:t> </a:t>
                      </a:r>
                      <a:r>
                        <a:rPr sz="800" spc="-40" dirty="0">
                          <a:latin typeface="Arial Narrow"/>
                          <a:cs typeface="Arial Narrow"/>
                        </a:rPr>
                        <a:t>toileting,</a:t>
                      </a:r>
                      <a:r>
                        <a:rPr sz="800" spc="-5" dirty="0">
                          <a:latin typeface="Arial Narrow"/>
                          <a:cs typeface="Arial Narrow"/>
                        </a:rPr>
                        <a:t> </a:t>
                      </a:r>
                      <a:r>
                        <a:rPr sz="800" spc="-55" dirty="0">
                          <a:latin typeface="Arial Narrow"/>
                          <a:cs typeface="Arial Narrow"/>
                        </a:rPr>
                        <a:t>or</a:t>
                      </a:r>
                      <a:r>
                        <a:rPr sz="800" dirty="0">
                          <a:latin typeface="Arial Narrow"/>
                          <a:cs typeface="Arial Narrow"/>
                        </a:rPr>
                        <a:t> </a:t>
                      </a:r>
                      <a:r>
                        <a:rPr sz="800" spc="-55" dirty="0">
                          <a:latin typeface="Arial Narrow"/>
                          <a:cs typeface="Arial Narrow"/>
                        </a:rPr>
                        <a:t>ambulation</a:t>
                      </a:r>
                      <a:r>
                        <a:rPr sz="800" spc="-5" dirty="0">
                          <a:latin typeface="Arial Narrow"/>
                          <a:cs typeface="Arial Narrow"/>
                        </a:rPr>
                        <a:t> </a:t>
                      </a:r>
                      <a:r>
                        <a:rPr sz="800" spc="-50" dirty="0">
                          <a:latin typeface="Arial Narrow"/>
                          <a:cs typeface="Arial Narrow"/>
                        </a:rPr>
                        <a:t>of</a:t>
                      </a:r>
                      <a:r>
                        <a:rPr sz="800" dirty="0">
                          <a:latin typeface="Arial Narrow"/>
                          <a:cs typeface="Arial Narrow"/>
                        </a:rPr>
                        <a:t> </a:t>
                      </a:r>
                      <a:r>
                        <a:rPr sz="800" spc="-50" dirty="0">
                          <a:latin typeface="Arial Narrow"/>
                          <a:cs typeface="Arial Narrow"/>
                        </a:rPr>
                        <a:t>patients</a:t>
                      </a:r>
                      <a:r>
                        <a:rPr sz="800" spc="-5" dirty="0">
                          <a:latin typeface="Arial Narrow"/>
                          <a:cs typeface="Arial Narrow"/>
                        </a:rPr>
                        <a:t> </a:t>
                      </a:r>
                      <a:r>
                        <a:rPr sz="800" spc="-25" dirty="0">
                          <a:latin typeface="Arial Narrow"/>
                          <a:cs typeface="Arial Narrow"/>
                        </a:rPr>
                        <a:t>in</a:t>
                      </a:r>
                      <a:r>
                        <a:rPr sz="800" spc="500" dirty="0">
                          <a:latin typeface="Arial Narrow"/>
                          <a:cs typeface="Arial Narrow"/>
                        </a:rPr>
                        <a:t> </a:t>
                      </a:r>
                      <a:r>
                        <a:rPr sz="800" spc="-65" dirty="0">
                          <a:latin typeface="Arial Narrow"/>
                          <a:cs typeface="Arial Narrow"/>
                        </a:rPr>
                        <a:t>a</a:t>
                      </a:r>
                      <a:r>
                        <a:rPr sz="800" dirty="0">
                          <a:latin typeface="Arial Narrow"/>
                          <a:cs typeface="Arial Narrow"/>
                        </a:rPr>
                        <a:t> </a:t>
                      </a:r>
                      <a:r>
                        <a:rPr sz="800" spc="-50" dirty="0">
                          <a:latin typeface="Arial Narrow"/>
                          <a:cs typeface="Arial Narrow"/>
                        </a:rPr>
                        <a:t>health</a:t>
                      </a:r>
                      <a:r>
                        <a:rPr sz="800" dirty="0">
                          <a:latin typeface="Arial Narrow"/>
                          <a:cs typeface="Arial Narrow"/>
                        </a:rPr>
                        <a:t> </a:t>
                      </a:r>
                      <a:r>
                        <a:rPr sz="800" spc="-55" dirty="0">
                          <a:latin typeface="Arial Narrow"/>
                          <a:cs typeface="Arial Narrow"/>
                        </a:rPr>
                        <a:t>or</a:t>
                      </a:r>
                      <a:r>
                        <a:rPr sz="800" spc="5" dirty="0">
                          <a:latin typeface="Arial Narrow"/>
                          <a:cs typeface="Arial Narrow"/>
                        </a:rPr>
                        <a:t> </a:t>
                      </a:r>
                      <a:r>
                        <a:rPr sz="800" spc="-65" dirty="0">
                          <a:latin typeface="Arial Narrow"/>
                          <a:cs typeface="Arial Narrow"/>
                        </a:rPr>
                        <a:t>nursing</a:t>
                      </a:r>
                      <a:r>
                        <a:rPr sz="800" dirty="0">
                          <a:latin typeface="Arial Narrow"/>
                          <a:cs typeface="Arial Narrow"/>
                        </a:rPr>
                        <a:t> </a:t>
                      </a:r>
                      <a:r>
                        <a:rPr sz="800" spc="-40" dirty="0">
                          <a:latin typeface="Arial Narrow"/>
                          <a:cs typeface="Arial Narrow"/>
                        </a:rPr>
                        <a:t>facility.</a:t>
                      </a:r>
                      <a:r>
                        <a:rPr sz="800" spc="5" dirty="0">
                          <a:latin typeface="Arial Narrow"/>
                          <a:cs typeface="Arial Narrow"/>
                        </a:rPr>
                        <a:t> </a:t>
                      </a:r>
                      <a:r>
                        <a:rPr sz="800" spc="-90" dirty="0">
                          <a:latin typeface="Arial Narrow"/>
                          <a:cs typeface="Arial Narrow"/>
                        </a:rPr>
                        <a:t>May</a:t>
                      </a:r>
                      <a:r>
                        <a:rPr sz="800" dirty="0">
                          <a:latin typeface="Arial Narrow"/>
                          <a:cs typeface="Arial Narrow"/>
                        </a:rPr>
                        <a:t> </a:t>
                      </a:r>
                      <a:r>
                        <a:rPr sz="800" spc="-50" dirty="0">
                          <a:latin typeface="Arial Narrow"/>
                          <a:cs typeface="Arial Narrow"/>
                        </a:rPr>
                        <a:t>include</a:t>
                      </a:r>
                      <a:r>
                        <a:rPr sz="800" spc="5" dirty="0">
                          <a:latin typeface="Arial Narrow"/>
                          <a:cs typeface="Arial Narrow"/>
                        </a:rPr>
                        <a:t> </a:t>
                      </a:r>
                      <a:r>
                        <a:rPr sz="800" spc="-55" dirty="0">
                          <a:latin typeface="Arial Narrow"/>
                          <a:cs typeface="Arial Narrow"/>
                        </a:rPr>
                        <a:t>medication</a:t>
                      </a:r>
                      <a:r>
                        <a:rPr sz="800" dirty="0">
                          <a:latin typeface="Arial Narrow"/>
                          <a:cs typeface="Arial Narrow"/>
                        </a:rPr>
                        <a:t> </a:t>
                      </a:r>
                      <a:r>
                        <a:rPr sz="800" spc="-50" dirty="0">
                          <a:latin typeface="Arial Narrow"/>
                          <a:cs typeface="Arial Narrow"/>
                        </a:rPr>
                        <a:t>administration</a:t>
                      </a:r>
                      <a:r>
                        <a:rPr sz="800" spc="5" dirty="0">
                          <a:latin typeface="Arial Narrow"/>
                          <a:cs typeface="Arial Narrow"/>
                        </a:rPr>
                        <a:t> </a:t>
                      </a:r>
                      <a:r>
                        <a:rPr sz="800" spc="-60" dirty="0">
                          <a:latin typeface="Arial Narrow"/>
                          <a:cs typeface="Arial Narrow"/>
                        </a:rPr>
                        <a:t>and</a:t>
                      </a:r>
                      <a:r>
                        <a:rPr sz="800" dirty="0">
                          <a:latin typeface="Arial Narrow"/>
                          <a:cs typeface="Arial Narrow"/>
                        </a:rPr>
                        <a:t> </a:t>
                      </a:r>
                      <a:r>
                        <a:rPr sz="800" spc="-60" dirty="0">
                          <a:latin typeface="Arial Narrow"/>
                          <a:cs typeface="Arial Narrow"/>
                        </a:rPr>
                        <a:t>other</a:t>
                      </a:r>
                      <a:r>
                        <a:rPr sz="800" spc="5" dirty="0">
                          <a:latin typeface="Arial Narrow"/>
                          <a:cs typeface="Arial Narrow"/>
                        </a:rPr>
                        <a:t> </a:t>
                      </a:r>
                      <a:r>
                        <a:rPr sz="800" spc="-55" dirty="0">
                          <a:latin typeface="Arial Narrow"/>
                          <a:cs typeface="Arial Narrow"/>
                        </a:rPr>
                        <a:t>healthrelated</a:t>
                      </a:r>
                      <a:r>
                        <a:rPr sz="800" dirty="0">
                          <a:latin typeface="Arial Narrow"/>
                          <a:cs typeface="Arial Narrow"/>
                        </a:rPr>
                        <a:t> </a:t>
                      </a:r>
                      <a:r>
                        <a:rPr sz="800" spc="-60" dirty="0">
                          <a:latin typeface="Arial Narrow"/>
                          <a:cs typeface="Arial Narrow"/>
                        </a:rPr>
                        <a:t>tasks.</a:t>
                      </a:r>
                      <a:r>
                        <a:rPr sz="800" dirty="0">
                          <a:latin typeface="Arial Narrow"/>
                          <a:cs typeface="Arial Narrow"/>
                        </a:rPr>
                        <a:t> </a:t>
                      </a:r>
                      <a:r>
                        <a:rPr sz="800" spc="-60" dirty="0">
                          <a:latin typeface="Arial Narrow"/>
                          <a:cs typeface="Arial Narrow"/>
                        </a:rPr>
                        <a:t>Includes</a:t>
                      </a:r>
                      <a:r>
                        <a:rPr sz="800" spc="5" dirty="0">
                          <a:latin typeface="Arial Narrow"/>
                          <a:cs typeface="Arial Narrow"/>
                        </a:rPr>
                        <a:t> </a:t>
                      </a:r>
                      <a:r>
                        <a:rPr sz="800" spc="-65" dirty="0">
                          <a:latin typeface="Arial Narrow"/>
                          <a:cs typeface="Arial Narrow"/>
                        </a:rPr>
                        <a:t>nursing</a:t>
                      </a:r>
                      <a:r>
                        <a:rPr sz="800" dirty="0">
                          <a:latin typeface="Arial Narrow"/>
                          <a:cs typeface="Arial Narrow"/>
                        </a:rPr>
                        <a:t> </a:t>
                      </a:r>
                      <a:r>
                        <a:rPr sz="800" spc="-65" dirty="0">
                          <a:latin typeface="Arial Narrow"/>
                          <a:cs typeface="Arial Narrow"/>
                        </a:rPr>
                        <a:t>care</a:t>
                      </a:r>
                      <a:r>
                        <a:rPr sz="800" spc="5" dirty="0">
                          <a:latin typeface="Arial Narrow"/>
                          <a:cs typeface="Arial Narrow"/>
                        </a:rPr>
                        <a:t> </a:t>
                      </a:r>
                      <a:r>
                        <a:rPr sz="800" spc="-55" dirty="0">
                          <a:latin typeface="Arial Narrow"/>
                          <a:cs typeface="Arial Narrow"/>
                        </a:rPr>
                        <a:t>attendants,</a:t>
                      </a:r>
                      <a:r>
                        <a:rPr sz="800" dirty="0">
                          <a:latin typeface="Arial Narrow"/>
                          <a:cs typeface="Arial Narrow"/>
                        </a:rPr>
                        <a:t> </a:t>
                      </a:r>
                      <a:r>
                        <a:rPr sz="800" spc="-65" dirty="0">
                          <a:latin typeface="Arial Narrow"/>
                          <a:cs typeface="Arial Narrow"/>
                        </a:rPr>
                        <a:t>nursing</a:t>
                      </a:r>
                      <a:r>
                        <a:rPr sz="800" spc="5" dirty="0">
                          <a:latin typeface="Arial Narrow"/>
                          <a:cs typeface="Arial Narrow"/>
                        </a:rPr>
                        <a:t> </a:t>
                      </a:r>
                      <a:r>
                        <a:rPr sz="800" spc="-55" dirty="0">
                          <a:latin typeface="Arial Narrow"/>
                          <a:cs typeface="Arial Narrow"/>
                        </a:rPr>
                        <a:t>aides,</a:t>
                      </a:r>
                      <a:r>
                        <a:rPr sz="800" dirty="0">
                          <a:latin typeface="Arial Narrow"/>
                          <a:cs typeface="Arial Narrow"/>
                        </a:rPr>
                        <a:t> </a:t>
                      </a:r>
                      <a:r>
                        <a:rPr sz="800" spc="-60" dirty="0">
                          <a:latin typeface="Arial Narrow"/>
                          <a:cs typeface="Arial Narrow"/>
                        </a:rPr>
                        <a:t>and</a:t>
                      </a:r>
                      <a:r>
                        <a:rPr sz="800" spc="5" dirty="0">
                          <a:latin typeface="Arial Narrow"/>
                          <a:cs typeface="Arial Narrow"/>
                        </a:rPr>
                        <a:t> </a:t>
                      </a:r>
                      <a:r>
                        <a:rPr sz="800" spc="-65" dirty="0">
                          <a:latin typeface="Arial Narrow"/>
                          <a:cs typeface="Arial Narrow"/>
                        </a:rPr>
                        <a:t>nursing</a:t>
                      </a:r>
                      <a:r>
                        <a:rPr sz="800" dirty="0">
                          <a:latin typeface="Arial Narrow"/>
                          <a:cs typeface="Arial Narrow"/>
                        </a:rPr>
                        <a:t> </a:t>
                      </a:r>
                      <a:r>
                        <a:rPr sz="800" spc="-10" dirty="0">
                          <a:latin typeface="Arial Narrow"/>
                          <a:cs typeface="Arial Narrow"/>
                        </a:rPr>
                        <a:t>attendants.</a:t>
                      </a:r>
                      <a:endParaRPr sz="800">
                        <a:latin typeface="Arial Narrow"/>
                        <a:cs typeface="Arial Narrow"/>
                      </a:endParaRPr>
                    </a:p>
                  </a:txBody>
                  <a:tcPr marL="0" marR="0" marT="29135" marB="0">
                    <a:lnT w="12700">
                      <a:solidFill>
                        <a:srgbClr val="FFFFFF"/>
                      </a:solidFill>
                      <a:prstDash val="solid"/>
                    </a:lnT>
                    <a:lnB w="12700">
                      <a:solidFill>
                        <a:srgbClr val="FFFFFF"/>
                      </a:solidFill>
                      <a:prstDash val="solid"/>
                    </a:lnB>
                    <a:solidFill>
                      <a:srgbClr val="DADCBB"/>
                    </a:solidFill>
                  </a:tcPr>
                </a:tc>
                <a:extLst>
                  <a:ext uri="{0D108BD9-81ED-4DB2-BD59-A6C34878D82A}">
                    <a16:rowId xmlns:a16="http://schemas.microsoft.com/office/drawing/2014/main" val="10009"/>
                  </a:ext>
                </a:extLst>
              </a:tr>
              <a:tr h="356347">
                <a:tc>
                  <a:txBody>
                    <a:bodyPr/>
                    <a:lstStyle/>
                    <a:p>
                      <a:pPr marL="50800" marR="107314">
                        <a:lnSpc>
                          <a:spcPts val="900"/>
                        </a:lnSpc>
                        <a:spcBef>
                          <a:spcPts val="260"/>
                        </a:spcBef>
                      </a:pPr>
                      <a:r>
                        <a:rPr sz="800" b="1" spc="-75" dirty="0">
                          <a:solidFill>
                            <a:srgbClr val="231F20"/>
                          </a:solidFill>
                          <a:latin typeface="Arial Narrow"/>
                          <a:cs typeface="Arial Narrow"/>
                        </a:rPr>
                        <a:t>Medical</a:t>
                      </a:r>
                      <a:r>
                        <a:rPr sz="800" b="1" spc="5" dirty="0">
                          <a:solidFill>
                            <a:srgbClr val="231F20"/>
                          </a:solidFill>
                          <a:latin typeface="Arial Narrow"/>
                          <a:cs typeface="Arial Narrow"/>
                        </a:rPr>
                        <a:t> </a:t>
                      </a:r>
                      <a:r>
                        <a:rPr sz="800" b="1" spc="-95" dirty="0">
                          <a:solidFill>
                            <a:srgbClr val="231F20"/>
                          </a:solidFill>
                          <a:latin typeface="Arial Narrow"/>
                          <a:cs typeface="Arial Narrow"/>
                        </a:rPr>
                        <a:t>Records</a:t>
                      </a:r>
                      <a:r>
                        <a:rPr sz="800" b="1" spc="5" dirty="0">
                          <a:solidFill>
                            <a:srgbClr val="231F20"/>
                          </a:solidFill>
                          <a:latin typeface="Arial Narrow"/>
                          <a:cs typeface="Arial Narrow"/>
                        </a:rPr>
                        <a:t> </a:t>
                      </a:r>
                      <a:r>
                        <a:rPr sz="800" b="1" spc="-75" dirty="0">
                          <a:solidFill>
                            <a:srgbClr val="231F20"/>
                          </a:solidFill>
                          <a:latin typeface="Arial Narrow"/>
                          <a:cs typeface="Arial Narrow"/>
                        </a:rPr>
                        <a:t>Specialist</a:t>
                      </a:r>
                      <a:r>
                        <a:rPr sz="800" b="1" spc="10" dirty="0">
                          <a:solidFill>
                            <a:srgbClr val="231F20"/>
                          </a:solidFill>
                          <a:latin typeface="Arial Narrow"/>
                          <a:cs typeface="Arial Narrow"/>
                        </a:rPr>
                        <a:t> </a:t>
                      </a:r>
                      <a:r>
                        <a:rPr sz="800" b="1" spc="-35" dirty="0">
                          <a:solidFill>
                            <a:srgbClr val="231F20"/>
                          </a:solidFill>
                          <a:latin typeface="Arial Narrow"/>
                          <a:cs typeface="Arial Narrow"/>
                        </a:rPr>
                        <a:t>(29-</a:t>
                      </a:r>
                      <a:r>
                        <a:rPr sz="800" b="1" spc="-40" dirty="0">
                          <a:solidFill>
                            <a:srgbClr val="231F20"/>
                          </a:solidFill>
                          <a:latin typeface="Arial Narrow"/>
                          <a:cs typeface="Arial Narrow"/>
                        </a:rPr>
                        <a:t>2072)</a:t>
                      </a:r>
                      <a:r>
                        <a:rPr sz="800" b="1" spc="15" dirty="0">
                          <a:solidFill>
                            <a:srgbClr val="231F20"/>
                          </a:solidFill>
                          <a:latin typeface="Arial Narrow"/>
                          <a:cs typeface="Arial Narrow"/>
                        </a:rPr>
                        <a:t> </a:t>
                      </a:r>
                      <a:r>
                        <a:rPr sz="800" i="1" spc="-375" dirty="0">
                          <a:latin typeface="Gill Sans MT"/>
                          <a:cs typeface="Gill Sans MT"/>
                        </a:rPr>
                        <a:t>—</a:t>
                      </a:r>
                      <a:r>
                        <a:rPr sz="800" i="1" spc="-20" dirty="0">
                          <a:latin typeface="Gill Sans MT"/>
                          <a:cs typeface="Gill Sans MT"/>
                        </a:rPr>
                        <a:t> </a:t>
                      </a:r>
                      <a:r>
                        <a:rPr sz="800" i="1" spc="-75" dirty="0">
                          <a:latin typeface="Gill Sans MT"/>
                          <a:cs typeface="Gill Sans MT"/>
                        </a:rPr>
                        <a:t>Medical</a:t>
                      </a:r>
                      <a:r>
                        <a:rPr sz="800" i="1" spc="-20" dirty="0">
                          <a:latin typeface="Gill Sans MT"/>
                          <a:cs typeface="Gill Sans MT"/>
                        </a:rPr>
                        <a:t> </a:t>
                      </a:r>
                      <a:r>
                        <a:rPr sz="800" i="1" spc="-65" dirty="0">
                          <a:latin typeface="Gill Sans MT"/>
                          <a:cs typeface="Gill Sans MT"/>
                        </a:rPr>
                        <a:t>Records</a:t>
                      </a:r>
                      <a:r>
                        <a:rPr sz="800" i="1" spc="-80" dirty="0">
                          <a:latin typeface="Gill Sans MT"/>
                          <a:cs typeface="Gill Sans MT"/>
                        </a:rPr>
                        <a:t> </a:t>
                      </a:r>
                      <a:r>
                        <a:rPr sz="800" i="1" spc="-55" dirty="0">
                          <a:latin typeface="Gill Sans MT"/>
                          <a:cs typeface="Gill Sans MT"/>
                        </a:rPr>
                        <a:t>Analyst,</a:t>
                      </a:r>
                      <a:r>
                        <a:rPr sz="800" i="1" spc="-75" dirty="0">
                          <a:latin typeface="Gill Sans MT"/>
                          <a:cs typeface="Gill Sans MT"/>
                        </a:rPr>
                        <a:t> Medical</a:t>
                      </a:r>
                      <a:r>
                        <a:rPr sz="800" i="1" spc="-25" dirty="0">
                          <a:latin typeface="Gill Sans MT"/>
                          <a:cs typeface="Gill Sans MT"/>
                        </a:rPr>
                        <a:t> </a:t>
                      </a:r>
                      <a:r>
                        <a:rPr sz="800" i="1" spc="-65" dirty="0">
                          <a:latin typeface="Gill Sans MT"/>
                          <a:cs typeface="Gill Sans MT"/>
                        </a:rPr>
                        <a:t>Records</a:t>
                      </a:r>
                      <a:r>
                        <a:rPr sz="800" i="1" spc="-20" dirty="0">
                          <a:latin typeface="Gill Sans MT"/>
                          <a:cs typeface="Gill Sans MT"/>
                        </a:rPr>
                        <a:t> </a:t>
                      </a:r>
                      <a:r>
                        <a:rPr sz="800" i="1" spc="-70" dirty="0">
                          <a:latin typeface="Gill Sans MT"/>
                          <a:cs typeface="Gill Sans MT"/>
                        </a:rPr>
                        <a:t>Director</a:t>
                      </a:r>
                      <a:r>
                        <a:rPr sz="800" i="1" spc="-20" dirty="0">
                          <a:latin typeface="Gill Sans MT"/>
                          <a:cs typeface="Gill Sans MT"/>
                        </a:rPr>
                        <a:t> </a:t>
                      </a:r>
                      <a:r>
                        <a:rPr sz="800" i="1" spc="-375" dirty="0">
                          <a:latin typeface="Gill Sans MT"/>
                          <a:cs typeface="Gill Sans MT"/>
                        </a:rPr>
                        <a:t>—</a:t>
                      </a:r>
                      <a:r>
                        <a:rPr sz="800" i="1" spc="-45" dirty="0">
                          <a:latin typeface="Gill Sans MT"/>
                          <a:cs typeface="Gill Sans MT"/>
                        </a:rPr>
                        <a:t> </a:t>
                      </a:r>
                      <a:r>
                        <a:rPr sz="800" spc="-80" dirty="0">
                          <a:latin typeface="Arial Narrow"/>
                          <a:cs typeface="Arial Narrow"/>
                        </a:rPr>
                        <a:t>Apply</a:t>
                      </a:r>
                      <a:r>
                        <a:rPr sz="800" dirty="0">
                          <a:latin typeface="Arial Narrow"/>
                          <a:cs typeface="Arial Narrow"/>
                        </a:rPr>
                        <a:t> </a:t>
                      </a:r>
                      <a:r>
                        <a:rPr sz="800" spc="-75" dirty="0">
                          <a:latin typeface="Arial Narrow"/>
                          <a:cs typeface="Arial Narrow"/>
                        </a:rPr>
                        <a:t>knowledge</a:t>
                      </a:r>
                      <a:r>
                        <a:rPr sz="800" dirty="0">
                          <a:latin typeface="Arial Narrow"/>
                          <a:cs typeface="Arial Narrow"/>
                        </a:rPr>
                        <a:t> </a:t>
                      </a:r>
                      <a:r>
                        <a:rPr sz="800" spc="-50" dirty="0">
                          <a:latin typeface="Arial Narrow"/>
                          <a:cs typeface="Arial Narrow"/>
                        </a:rPr>
                        <a:t>of</a:t>
                      </a:r>
                      <a:r>
                        <a:rPr sz="800" dirty="0">
                          <a:latin typeface="Arial Narrow"/>
                          <a:cs typeface="Arial Narrow"/>
                        </a:rPr>
                        <a:t> </a:t>
                      </a:r>
                      <a:r>
                        <a:rPr sz="800" spc="-60" dirty="0">
                          <a:latin typeface="Arial Narrow"/>
                          <a:cs typeface="Arial Narrow"/>
                        </a:rPr>
                        <a:t>healthcare</a:t>
                      </a:r>
                      <a:r>
                        <a:rPr sz="800" dirty="0">
                          <a:latin typeface="Arial Narrow"/>
                          <a:cs typeface="Arial Narrow"/>
                        </a:rPr>
                        <a:t> </a:t>
                      </a:r>
                      <a:r>
                        <a:rPr sz="800" spc="-60" dirty="0">
                          <a:latin typeface="Arial Narrow"/>
                          <a:cs typeface="Arial Narrow"/>
                        </a:rPr>
                        <a:t>and</a:t>
                      </a:r>
                      <a:r>
                        <a:rPr sz="800" dirty="0">
                          <a:latin typeface="Arial Narrow"/>
                          <a:cs typeface="Arial Narrow"/>
                        </a:rPr>
                        <a:t> </a:t>
                      </a:r>
                      <a:r>
                        <a:rPr sz="800" spc="-50" dirty="0">
                          <a:latin typeface="Arial Narrow"/>
                          <a:cs typeface="Arial Narrow"/>
                        </a:rPr>
                        <a:t>information</a:t>
                      </a:r>
                      <a:r>
                        <a:rPr sz="800" dirty="0">
                          <a:latin typeface="Arial Narrow"/>
                          <a:cs typeface="Arial Narrow"/>
                        </a:rPr>
                        <a:t> </a:t>
                      </a:r>
                      <a:r>
                        <a:rPr sz="800" spc="-80" dirty="0">
                          <a:latin typeface="Arial Narrow"/>
                          <a:cs typeface="Arial Narrow"/>
                        </a:rPr>
                        <a:t>systems</a:t>
                      </a:r>
                      <a:r>
                        <a:rPr sz="800" dirty="0">
                          <a:latin typeface="Arial Narrow"/>
                          <a:cs typeface="Arial Narrow"/>
                        </a:rPr>
                        <a:t> </a:t>
                      </a:r>
                      <a:r>
                        <a:rPr sz="800" spc="-35" dirty="0">
                          <a:latin typeface="Arial Narrow"/>
                          <a:cs typeface="Arial Narrow"/>
                        </a:rPr>
                        <a:t>to</a:t>
                      </a:r>
                      <a:r>
                        <a:rPr sz="800" dirty="0">
                          <a:latin typeface="Arial Narrow"/>
                          <a:cs typeface="Arial Narrow"/>
                        </a:rPr>
                        <a:t> </a:t>
                      </a:r>
                      <a:r>
                        <a:rPr sz="800" spc="-55" dirty="0">
                          <a:latin typeface="Arial Narrow"/>
                          <a:cs typeface="Arial Narrow"/>
                        </a:rPr>
                        <a:t>assist</a:t>
                      </a:r>
                      <a:r>
                        <a:rPr sz="800" dirty="0">
                          <a:latin typeface="Arial Narrow"/>
                          <a:cs typeface="Arial Narrow"/>
                        </a:rPr>
                        <a:t> </a:t>
                      </a:r>
                      <a:r>
                        <a:rPr sz="800" spc="-30" dirty="0">
                          <a:latin typeface="Arial Narrow"/>
                          <a:cs typeface="Arial Narrow"/>
                        </a:rPr>
                        <a:t>in</a:t>
                      </a:r>
                      <a:r>
                        <a:rPr sz="800" dirty="0">
                          <a:latin typeface="Arial Narrow"/>
                          <a:cs typeface="Arial Narrow"/>
                        </a:rPr>
                        <a:t> </a:t>
                      </a:r>
                      <a:r>
                        <a:rPr sz="800" spc="-50" dirty="0">
                          <a:latin typeface="Arial Narrow"/>
                          <a:cs typeface="Arial Narrow"/>
                        </a:rPr>
                        <a:t>the</a:t>
                      </a:r>
                      <a:r>
                        <a:rPr sz="800" dirty="0">
                          <a:latin typeface="Arial Narrow"/>
                          <a:cs typeface="Arial Narrow"/>
                        </a:rPr>
                        <a:t> </a:t>
                      </a:r>
                      <a:r>
                        <a:rPr sz="800" spc="-65" dirty="0">
                          <a:latin typeface="Arial Narrow"/>
                          <a:cs typeface="Arial Narrow"/>
                        </a:rPr>
                        <a:t>design,</a:t>
                      </a:r>
                      <a:r>
                        <a:rPr sz="800" spc="5" dirty="0">
                          <a:latin typeface="Arial Narrow"/>
                          <a:cs typeface="Arial Narrow"/>
                        </a:rPr>
                        <a:t> </a:t>
                      </a:r>
                      <a:r>
                        <a:rPr sz="800" spc="-65" dirty="0">
                          <a:latin typeface="Arial Narrow"/>
                          <a:cs typeface="Arial Narrow"/>
                        </a:rPr>
                        <a:t>development,</a:t>
                      </a:r>
                      <a:r>
                        <a:rPr sz="800" dirty="0">
                          <a:latin typeface="Arial Narrow"/>
                          <a:cs typeface="Arial Narrow"/>
                        </a:rPr>
                        <a:t> </a:t>
                      </a:r>
                      <a:r>
                        <a:rPr sz="800" spc="-60" dirty="0">
                          <a:latin typeface="Arial Narrow"/>
                          <a:cs typeface="Arial Narrow"/>
                        </a:rPr>
                        <a:t>and</a:t>
                      </a:r>
                      <a:r>
                        <a:rPr sz="800" dirty="0">
                          <a:latin typeface="Arial Narrow"/>
                          <a:cs typeface="Arial Narrow"/>
                        </a:rPr>
                        <a:t> </a:t>
                      </a:r>
                      <a:r>
                        <a:rPr sz="800" spc="-55" dirty="0">
                          <a:latin typeface="Arial Narrow"/>
                          <a:cs typeface="Arial Narrow"/>
                        </a:rPr>
                        <a:t>continued</a:t>
                      </a:r>
                      <a:r>
                        <a:rPr sz="800" dirty="0">
                          <a:latin typeface="Arial Narrow"/>
                          <a:cs typeface="Arial Narrow"/>
                        </a:rPr>
                        <a:t> </a:t>
                      </a:r>
                      <a:r>
                        <a:rPr sz="800" spc="-45" dirty="0">
                          <a:latin typeface="Arial Narrow"/>
                          <a:cs typeface="Arial Narrow"/>
                        </a:rPr>
                        <a:t>modification</a:t>
                      </a:r>
                      <a:r>
                        <a:rPr sz="800" dirty="0">
                          <a:latin typeface="Arial Narrow"/>
                          <a:cs typeface="Arial Narrow"/>
                        </a:rPr>
                        <a:t> </a:t>
                      </a:r>
                      <a:r>
                        <a:rPr sz="800" spc="-60" dirty="0">
                          <a:latin typeface="Arial Narrow"/>
                          <a:cs typeface="Arial Narrow"/>
                        </a:rPr>
                        <a:t>and</a:t>
                      </a:r>
                      <a:r>
                        <a:rPr sz="800" dirty="0">
                          <a:latin typeface="Arial Narrow"/>
                          <a:cs typeface="Arial Narrow"/>
                        </a:rPr>
                        <a:t> </a:t>
                      </a:r>
                      <a:r>
                        <a:rPr sz="800" spc="-65" dirty="0">
                          <a:latin typeface="Arial Narrow"/>
                          <a:cs typeface="Arial Narrow"/>
                        </a:rPr>
                        <a:t>analysis</a:t>
                      </a:r>
                      <a:r>
                        <a:rPr sz="800" dirty="0">
                          <a:latin typeface="Arial Narrow"/>
                          <a:cs typeface="Arial Narrow"/>
                        </a:rPr>
                        <a:t> </a:t>
                      </a:r>
                      <a:r>
                        <a:rPr sz="800" spc="-50" dirty="0">
                          <a:latin typeface="Arial Narrow"/>
                          <a:cs typeface="Arial Narrow"/>
                        </a:rPr>
                        <a:t>of</a:t>
                      </a:r>
                      <a:r>
                        <a:rPr sz="800" dirty="0">
                          <a:latin typeface="Arial Narrow"/>
                          <a:cs typeface="Arial Narrow"/>
                        </a:rPr>
                        <a:t> </a:t>
                      </a:r>
                      <a:r>
                        <a:rPr sz="800" spc="-65" dirty="0">
                          <a:latin typeface="Arial Narrow"/>
                          <a:cs typeface="Arial Narrow"/>
                        </a:rPr>
                        <a:t>computerized</a:t>
                      </a:r>
                      <a:r>
                        <a:rPr sz="800" dirty="0">
                          <a:latin typeface="Arial Narrow"/>
                          <a:cs typeface="Arial Narrow"/>
                        </a:rPr>
                        <a:t> </a:t>
                      </a:r>
                      <a:r>
                        <a:rPr sz="800" spc="-60" dirty="0">
                          <a:latin typeface="Arial Narrow"/>
                          <a:cs typeface="Arial Narrow"/>
                        </a:rPr>
                        <a:t>healthcare</a:t>
                      </a:r>
                      <a:r>
                        <a:rPr sz="800" dirty="0">
                          <a:latin typeface="Arial Narrow"/>
                          <a:cs typeface="Arial Narrow"/>
                        </a:rPr>
                        <a:t> </a:t>
                      </a:r>
                      <a:r>
                        <a:rPr sz="800" spc="-75" dirty="0">
                          <a:latin typeface="Arial Narrow"/>
                          <a:cs typeface="Arial Narrow"/>
                        </a:rPr>
                        <a:t>systems.</a:t>
                      </a:r>
                      <a:r>
                        <a:rPr sz="800" dirty="0">
                          <a:latin typeface="Arial Narrow"/>
                          <a:cs typeface="Arial Narrow"/>
                        </a:rPr>
                        <a:t> </a:t>
                      </a:r>
                      <a:r>
                        <a:rPr sz="800" spc="-60" dirty="0">
                          <a:latin typeface="Arial Narrow"/>
                          <a:cs typeface="Arial Narrow"/>
                        </a:rPr>
                        <a:t>Abstract,</a:t>
                      </a:r>
                      <a:r>
                        <a:rPr sz="800" dirty="0">
                          <a:latin typeface="Arial Narrow"/>
                          <a:cs typeface="Arial Narrow"/>
                        </a:rPr>
                        <a:t> </a:t>
                      </a:r>
                      <a:r>
                        <a:rPr sz="800" spc="-45" dirty="0">
                          <a:latin typeface="Arial Narrow"/>
                          <a:cs typeface="Arial Narrow"/>
                        </a:rPr>
                        <a:t>collect,</a:t>
                      </a:r>
                      <a:r>
                        <a:rPr sz="800" spc="5" dirty="0">
                          <a:latin typeface="Arial Narrow"/>
                          <a:cs typeface="Arial Narrow"/>
                        </a:rPr>
                        <a:t> </a:t>
                      </a:r>
                      <a:r>
                        <a:rPr sz="800" spc="-25" dirty="0">
                          <a:latin typeface="Arial Narrow"/>
                          <a:cs typeface="Arial Narrow"/>
                        </a:rPr>
                        <a:t>and</a:t>
                      </a:r>
                      <a:r>
                        <a:rPr sz="800" spc="500" dirty="0">
                          <a:latin typeface="Arial Narrow"/>
                          <a:cs typeface="Arial Narrow"/>
                        </a:rPr>
                        <a:t> </a:t>
                      </a:r>
                      <a:r>
                        <a:rPr sz="800" spc="-75" dirty="0">
                          <a:latin typeface="Arial Narrow"/>
                          <a:cs typeface="Arial Narrow"/>
                        </a:rPr>
                        <a:t>analyze</a:t>
                      </a:r>
                      <a:r>
                        <a:rPr sz="800" spc="-5" dirty="0">
                          <a:latin typeface="Arial Narrow"/>
                          <a:cs typeface="Arial Narrow"/>
                        </a:rPr>
                        <a:t> </a:t>
                      </a:r>
                      <a:r>
                        <a:rPr sz="800" spc="-55" dirty="0">
                          <a:latin typeface="Arial Narrow"/>
                          <a:cs typeface="Arial Narrow"/>
                        </a:rPr>
                        <a:t>treatment</a:t>
                      </a:r>
                      <a:r>
                        <a:rPr sz="800" dirty="0">
                          <a:latin typeface="Arial Narrow"/>
                          <a:cs typeface="Arial Narrow"/>
                        </a:rPr>
                        <a:t> </a:t>
                      </a:r>
                      <a:r>
                        <a:rPr sz="800" spc="-60" dirty="0">
                          <a:latin typeface="Arial Narrow"/>
                          <a:cs typeface="Arial Narrow"/>
                        </a:rPr>
                        <a:t>and</a:t>
                      </a:r>
                      <a:r>
                        <a:rPr sz="800" dirty="0">
                          <a:latin typeface="Arial Narrow"/>
                          <a:cs typeface="Arial Narrow"/>
                        </a:rPr>
                        <a:t> </a:t>
                      </a:r>
                      <a:r>
                        <a:rPr sz="800" spc="-55" dirty="0">
                          <a:latin typeface="Arial Narrow"/>
                          <a:cs typeface="Arial Narrow"/>
                        </a:rPr>
                        <a:t>followup</a:t>
                      </a:r>
                      <a:r>
                        <a:rPr sz="800" spc="-5" dirty="0">
                          <a:latin typeface="Arial Narrow"/>
                          <a:cs typeface="Arial Narrow"/>
                        </a:rPr>
                        <a:t> </a:t>
                      </a:r>
                      <a:r>
                        <a:rPr sz="800" spc="-50" dirty="0">
                          <a:latin typeface="Arial Narrow"/>
                          <a:cs typeface="Arial Narrow"/>
                        </a:rPr>
                        <a:t>information</a:t>
                      </a:r>
                      <a:r>
                        <a:rPr sz="800" dirty="0">
                          <a:latin typeface="Arial Narrow"/>
                          <a:cs typeface="Arial Narrow"/>
                        </a:rPr>
                        <a:t> </a:t>
                      </a:r>
                      <a:r>
                        <a:rPr sz="800" spc="-50" dirty="0">
                          <a:latin typeface="Arial Narrow"/>
                          <a:cs typeface="Arial Narrow"/>
                        </a:rPr>
                        <a:t>of</a:t>
                      </a:r>
                      <a:r>
                        <a:rPr sz="800" dirty="0">
                          <a:latin typeface="Arial Narrow"/>
                          <a:cs typeface="Arial Narrow"/>
                        </a:rPr>
                        <a:t> </a:t>
                      </a:r>
                      <a:r>
                        <a:rPr sz="800" spc="-50" dirty="0">
                          <a:latin typeface="Arial Narrow"/>
                          <a:cs typeface="Arial Narrow"/>
                        </a:rPr>
                        <a:t>patients.</a:t>
                      </a:r>
                      <a:r>
                        <a:rPr sz="800" spc="-5" dirty="0">
                          <a:latin typeface="Arial Narrow"/>
                          <a:cs typeface="Arial Narrow"/>
                        </a:rPr>
                        <a:t> </a:t>
                      </a:r>
                      <a:r>
                        <a:rPr sz="800" spc="-90" dirty="0">
                          <a:latin typeface="Arial Narrow"/>
                          <a:cs typeface="Arial Narrow"/>
                        </a:rPr>
                        <a:t>May</a:t>
                      </a:r>
                      <a:r>
                        <a:rPr sz="800" dirty="0">
                          <a:latin typeface="Arial Narrow"/>
                          <a:cs typeface="Arial Narrow"/>
                        </a:rPr>
                        <a:t> </a:t>
                      </a:r>
                      <a:r>
                        <a:rPr sz="800" spc="-65" dirty="0">
                          <a:latin typeface="Arial Narrow"/>
                          <a:cs typeface="Arial Narrow"/>
                        </a:rPr>
                        <a:t>educate</a:t>
                      </a:r>
                      <a:r>
                        <a:rPr sz="800" dirty="0">
                          <a:latin typeface="Arial Narrow"/>
                          <a:cs typeface="Arial Narrow"/>
                        </a:rPr>
                        <a:t> </a:t>
                      </a:r>
                      <a:r>
                        <a:rPr sz="800" spc="-50" dirty="0">
                          <a:latin typeface="Arial Narrow"/>
                          <a:cs typeface="Arial Narrow"/>
                        </a:rPr>
                        <a:t>staff</a:t>
                      </a:r>
                      <a:r>
                        <a:rPr sz="800" spc="-5" dirty="0">
                          <a:latin typeface="Arial Narrow"/>
                          <a:cs typeface="Arial Narrow"/>
                        </a:rPr>
                        <a:t> </a:t>
                      </a:r>
                      <a:r>
                        <a:rPr sz="800" spc="-60" dirty="0">
                          <a:latin typeface="Arial Narrow"/>
                          <a:cs typeface="Arial Narrow"/>
                        </a:rPr>
                        <a:t>and</a:t>
                      </a:r>
                      <a:r>
                        <a:rPr sz="800" dirty="0">
                          <a:latin typeface="Arial Narrow"/>
                          <a:cs typeface="Arial Narrow"/>
                        </a:rPr>
                        <a:t> </a:t>
                      </a:r>
                      <a:r>
                        <a:rPr sz="800" spc="-55" dirty="0">
                          <a:latin typeface="Arial Narrow"/>
                          <a:cs typeface="Arial Narrow"/>
                        </a:rPr>
                        <a:t>assist</a:t>
                      </a:r>
                      <a:r>
                        <a:rPr sz="800" dirty="0">
                          <a:latin typeface="Arial Narrow"/>
                          <a:cs typeface="Arial Narrow"/>
                        </a:rPr>
                        <a:t> </a:t>
                      </a:r>
                      <a:r>
                        <a:rPr sz="800" spc="-30" dirty="0">
                          <a:latin typeface="Arial Narrow"/>
                          <a:cs typeface="Arial Narrow"/>
                        </a:rPr>
                        <a:t>in</a:t>
                      </a:r>
                      <a:r>
                        <a:rPr sz="800" dirty="0">
                          <a:latin typeface="Arial Narrow"/>
                          <a:cs typeface="Arial Narrow"/>
                        </a:rPr>
                        <a:t> </a:t>
                      </a:r>
                      <a:r>
                        <a:rPr sz="800" spc="-60" dirty="0">
                          <a:latin typeface="Arial Narrow"/>
                          <a:cs typeface="Arial Narrow"/>
                        </a:rPr>
                        <a:t>problem</a:t>
                      </a:r>
                      <a:r>
                        <a:rPr sz="800" spc="-5" dirty="0">
                          <a:latin typeface="Arial Narrow"/>
                          <a:cs typeface="Arial Narrow"/>
                        </a:rPr>
                        <a:t> </a:t>
                      </a:r>
                      <a:r>
                        <a:rPr sz="800" spc="-65" dirty="0">
                          <a:latin typeface="Arial Narrow"/>
                          <a:cs typeface="Arial Narrow"/>
                        </a:rPr>
                        <a:t>solving</a:t>
                      </a:r>
                      <a:r>
                        <a:rPr sz="800" dirty="0">
                          <a:latin typeface="Arial Narrow"/>
                          <a:cs typeface="Arial Narrow"/>
                        </a:rPr>
                        <a:t> </a:t>
                      </a:r>
                      <a:r>
                        <a:rPr sz="800" spc="-35" dirty="0">
                          <a:latin typeface="Arial Narrow"/>
                          <a:cs typeface="Arial Narrow"/>
                        </a:rPr>
                        <a:t>to</a:t>
                      </a:r>
                      <a:r>
                        <a:rPr sz="800" dirty="0">
                          <a:latin typeface="Arial Narrow"/>
                          <a:cs typeface="Arial Narrow"/>
                        </a:rPr>
                        <a:t> </a:t>
                      </a:r>
                      <a:r>
                        <a:rPr sz="800" spc="-65" dirty="0">
                          <a:latin typeface="Arial Narrow"/>
                          <a:cs typeface="Arial Narrow"/>
                        </a:rPr>
                        <a:t>promote</a:t>
                      </a:r>
                      <a:r>
                        <a:rPr sz="800" spc="-5" dirty="0">
                          <a:latin typeface="Arial Narrow"/>
                          <a:cs typeface="Arial Narrow"/>
                        </a:rPr>
                        <a:t> </a:t>
                      </a:r>
                      <a:r>
                        <a:rPr sz="800" spc="-50" dirty="0">
                          <a:latin typeface="Arial Narrow"/>
                          <a:cs typeface="Arial Narrow"/>
                        </a:rPr>
                        <a:t>the</a:t>
                      </a:r>
                      <a:r>
                        <a:rPr sz="800" dirty="0">
                          <a:latin typeface="Arial Narrow"/>
                          <a:cs typeface="Arial Narrow"/>
                        </a:rPr>
                        <a:t> </a:t>
                      </a:r>
                      <a:r>
                        <a:rPr sz="800" spc="-55" dirty="0">
                          <a:latin typeface="Arial Narrow"/>
                          <a:cs typeface="Arial Narrow"/>
                        </a:rPr>
                        <a:t>implementation</a:t>
                      </a:r>
                      <a:r>
                        <a:rPr sz="800" dirty="0">
                          <a:latin typeface="Arial Narrow"/>
                          <a:cs typeface="Arial Narrow"/>
                        </a:rPr>
                        <a:t> </a:t>
                      </a:r>
                      <a:r>
                        <a:rPr sz="800" spc="-50" dirty="0">
                          <a:latin typeface="Arial Narrow"/>
                          <a:cs typeface="Arial Narrow"/>
                        </a:rPr>
                        <a:t>of</a:t>
                      </a:r>
                      <a:r>
                        <a:rPr sz="800" spc="-5" dirty="0">
                          <a:latin typeface="Arial Narrow"/>
                          <a:cs typeface="Arial Narrow"/>
                        </a:rPr>
                        <a:t> </a:t>
                      </a:r>
                      <a:r>
                        <a:rPr sz="800" spc="-50" dirty="0">
                          <a:latin typeface="Arial Narrow"/>
                          <a:cs typeface="Arial Narrow"/>
                        </a:rPr>
                        <a:t>the</a:t>
                      </a:r>
                      <a:r>
                        <a:rPr sz="800" dirty="0">
                          <a:latin typeface="Arial Narrow"/>
                          <a:cs typeface="Arial Narrow"/>
                        </a:rPr>
                        <a:t> </a:t>
                      </a:r>
                      <a:r>
                        <a:rPr sz="800" spc="-60" dirty="0">
                          <a:latin typeface="Arial Narrow"/>
                          <a:cs typeface="Arial Narrow"/>
                        </a:rPr>
                        <a:t>healthcare</a:t>
                      </a:r>
                      <a:r>
                        <a:rPr sz="800" dirty="0">
                          <a:latin typeface="Arial Narrow"/>
                          <a:cs typeface="Arial Narrow"/>
                        </a:rPr>
                        <a:t> </a:t>
                      </a:r>
                      <a:r>
                        <a:rPr sz="800" spc="-50" dirty="0">
                          <a:latin typeface="Arial Narrow"/>
                          <a:cs typeface="Arial Narrow"/>
                        </a:rPr>
                        <a:t>information</a:t>
                      </a:r>
                      <a:r>
                        <a:rPr sz="800" dirty="0">
                          <a:latin typeface="Arial Narrow"/>
                          <a:cs typeface="Arial Narrow"/>
                        </a:rPr>
                        <a:t> </a:t>
                      </a:r>
                      <a:r>
                        <a:rPr sz="800" spc="-75" dirty="0">
                          <a:latin typeface="Arial Narrow"/>
                          <a:cs typeface="Arial Narrow"/>
                        </a:rPr>
                        <a:t>system.</a:t>
                      </a:r>
                      <a:r>
                        <a:rPr sz="800" spc="-5" dirty="0">
                          <a:latin typeface="Arial Narrow"/>
                          <a:cs typeface="Arial Narrow"/>
                        </a:rPr>
                        <a:t> </a:t>
                      </a:r>
                      <a:r>
                        <a:rPr sz="800" spc="-90" dirty="0">
                          <a:latin typeface="Arial Narrow"/>
                          <a:cs typeface="Arial Narrow"/>
                        </a:rPr>
                        <a:t>May</a:t>
                      </a:r>
                      <a:r>
                        <a:rPr sz="800" dirty="0">
                          <a:latin typeface="Arial Narrow"/>
                          <a:cs typeface="Arial Narrow"/>
                        </a:rPr>
                        <a:t> </a:t>
                      </a:r>
                      <a:r>
                        <a:rPr sz="800" spc="-65" dirty="0">
                          <a:latin typeface="Arial Narrow"/>
                          <a:cs typeface="Arial Narrow"/>
                        </a:rPr>
                        <a:t>design,</a:t>
                      </a:r>
                      <a:r>
                        <a:rPr sz="800" dirty="0">
                          <a:latin typeface="Arial Narrow"/>
                          <a:cs typeface="Arial Narrow"/>
                        </a:rPr>
                        <a:t> </a:t>
                      </a:r>
                      <a:r>
                        <a:rPr sz="800" spc="-65" dirty="0">
                          <a:latin typeface="Arial Narrow"/>
                          <a:cs typeface="Arial Narrow"/>
                        </a:rPr>
                        <a:t>develop,</a:t>
                      </a:r>
                      <a:r>
                        <a:rPr sz="800" spc="-5" dirty="0">
                          <a:latin typeface="Arial Narrow"/>
                          <a:cs typeface="Arial Narrow"/>
                        </a:rPr>
                        <a:t> </a:t>
                      </a:r>
                      <a:r>
                        <a:rPr sz="800" spc="-45" dirty="0">
                          <a:latin typeface="Arial Narrow"/>
                          <a:cs typeface="Arial Narrow"/>
                        </a:rPr>
                        <a:t>test,</a:t>
                      </a:r>
                      <a:r>
                        <a:rPr sz="800" dirty="0">
                          <a:latin typeface="Arial Narrow"/>
                          <a:cs typeface="Arial Narrow"/>
                        </a:rPr>
                        <a:t> </a:t>
                      </a:r>
                      <a:r>
                        <a:rPr sz="800" spc="-60" dirty="0">
                          <a:latin typeface="Arial Narrow"/>
                          <a:cs typeface="Arial Narrow"/>
                        </a:rPr>
                        <a:t>and</a:t>
                      </a:r>
                      <a:r>
                        <a:rPr sz="800" dirty="0">
                          <a:latin typeface="Arial Narrow"/>
                          <a:cs typeface="Arial Narrow"/>
                        </a:rPr>
                        <a:t> </a:t>
                      </a:r>
                      <a:r>
                        <a:rPr sz="800" spc="-55" dirty="0">
                          <a:latin typeface="Arial Narrow"/>
                          <a:cs typeface="Arial Narrow"/>
                        </a:rPr>
                        <a:t>implement</a:t>
                      </a:r>
                      <a:r>
                        <a:rPr sz="800" spc="-5" dirty="0">
                          <a:latin typeface="Arial Narrow"/>
                          <a:cs typeface="Arial Narrow"/>
                        </a:rPr>
                        <a:t> </a:t>
                      </a:r>
                      <a:r>
                        <a:rPr sz="800" spc="-65" dirty="0">
                          <a:latin typeface="Arial Narrow"/>
                          <a:cs typeface="Arial Narrow"/>
                        </a:rPr>
                        <a:t>databases</a:t>
                      </a:r>
                      <a:r>
                        <a:rPr sz="800" dirty="0">
                          <a:latin typeface="Arial Narrow"/>
                          <a:cs typeface="Arial Narrow"/>
                        </a:rPr>
                        <a:t> </a:t>
                      </a:r>
                      <a:r>
                        <a:rPr sz="800" spc="-50" dirty="0">
                          <a:latin typeface="Arial Narrow"/>
                          <a:cs typeface="Arial Narrow"/>
                        </a:rPr>
                        <a:t>with</a:t>
                      </a:r>
                      <a:r>
                        <a:rPr sz="800" dirty="0">
                          <a:latin typeface="Arial Narrow"/>
                          <a:cs typeface="Arial Narrow"/>
                        </a:rPr>
                        <a:t> </a:t>
                      </a:r>
                      <a:r>
                        <a:rPr sz="800" spc="-60" dirty="0">
                          <a:latin typeface="Arial Narrow"/>
                          <a:cs typeface="Arial Narrow"/>
                        </a:rPr>
                        <a:t>complete</a:t>
                      </a:r>
                      <a:r>
                        <a:rPr sz="800" dirty="0">
                          <a:latin typeface="Arial Narrow"/>
                          <a:cs typeface="Arial Narrow"/>
                        </a:rPr>
                        <a:t> </a:t>
                      </a:r>
                      <a:r>
                        <a:rPr sz="800" spc="-55" dirty="0">
                          <a:latin typeface="Arial Narrow"/>
                          <a:cs typeface="Arial Narrow"/>
                        </a:rPr>
                        <a:t>history,</a:t>
                      </a:r>
                      <a:r>
                        <a:rPr sz="800" spc="-5" dirty="0">
                          <a:latin typeface="Arial Narrow"/>
                          <a:cs typeface="Arial Narrow"/>
                        </a:rPr>
                        <a:t> </a:t>
                      </a:r>
                      <a:r>
                        <a:rPr sz="800" spc="-60" dirty="0">
                          <a:latin typeface="Arial Narrow"/>
                          <a:cs typeface="Arial Narrow"/>
                        </a:rPr>
                        <a:t>diagnosis,</a:t>
                      </a:r>
                      <a:r>
                        <a:rPr sz="800" dirty="0">
                          <a:latin typeface="Arial Narrow"/>
                          <a:cs typeface="Arial Narrow"/>
                        </a:rPr>
                        <a:t> </a:t>
                      </a:r>
                      <a:r>
                        <a:rPr sz="800" spc="-55" dirty="0">
                          <a:latin typeface="Arial Narrow"/>
                          <a:cs typeface="Arial Narrow"/>
                        </a:rPr>
                        <a:t>treatment,</a:t>
                      </a:r>
                      <a:r>
                        <a:rPr sz="800" dirty="0">
                          <a:latin typeface="Arial Narrow"/>
                          <a:cs typeface="Arial Narrow"/>
                        </a:rPr>
                        <a:t> </a:t>
                      </a:r>
                      <a:r>
                        <a:rPr sz="800" spc="-60" dirty="0">
                          <a:latin typeface="Arial Narrow"/>
                          <a:cs typeface="Arial Narrow"/>
                        </a:rPr>
                        <a:t>and</a:t>
                      </a:r>
                      <a:r>
                        <a:rPr sz="800" spc="-5" dirty="0">
                          <a:latin typeface="Arial Narrow"/>
                          <a:cs typeface="Arial Narrow"/>
                        </a:rPr>
                        <a:t> </a:t>
                      </a:r>
                      <a:r>
                        <a:rPr sz="800" spc="-50" dirty="0">
                          <a:latin typeface="Arial Narrow"/>
                          <a:cs typeface="Arial Narrow"/>
                        </a:rPr>
                        <a:t>health</a:t>
                      </a:r>
                      <a:r>
                        <a:rPr sz="800" dirty="0">
                          <a:latin typeface="Arial Narrow"/>
                          <a:cs typeface="Arial Narrow"/>
                        </a:rPr>
                        <a:t> </a:t>
                      </a:r>
                      <a:r>
                        <a:rPr sz="800" spc="-55" dirty="0">
                          <a:latin typeface="Arial Narrow"/>
                          <a:cs typeface="Arial Narrow"/>
                        </a:rPr>
                        <a:t>status</a:t>
                      </a:r>
                      <a:r>
                        <a:rPr sz="800" dirty="0">
                          <a:latin typeface="Arial Narrow"/>
                          <a:cs typeface="Arial Narrow"/>
                        </a:rPr>
                        <a:t> </a:t>
                      </a:r>
                      <a:r>
                        <a:rPr sz="800" spc="-25" dirty="0">
                          <a:latin typeface="Arial Narrow"/>
                          <a:cs typeface="Arial Narrow"/>
                        </a:rPr>
                        <a:t>to</a:t>
                      </a:r>
                      <a:r>
                        <a:rPr sz="800" spc="500" dirty="0">
                          <a:latin typeface="Arial Narrow"/>
                          <a:cs typeface="Arial Narrow"/>
                        </a:rPr>
                        <a:t> </a:t>
                      </a:r>
                      <a:r>
                        <a:rPr sz="800" spc="-50" dirty="0">
                          <a:latin typeface="Arial Narrow"/>
                          <a:cs typeface="Arial Narrow"/>
                        </a:rPr>
                        <a:t>help</a:t>
                      </a:r>
                      <a:r>
                        <a:rPr sz="800" spc="-25" dirty="0">
                          <a:latin typeface="Arial Narrow"/>
                          <a:cs typeface="Arial Narrow"/>
                        </a:rPr>
                        <a:t> </a:t>
                      </a:r>
                      <a:r>
                        <a:rPr sz="800" spc="-50" dirty="0">
                          <a:latin typeface="Arial Narrow"/>
                          <a:cs typeface="Arial Narrow"/>
                        </a:rPr>
                        <a:t>monitor</a:t>
                      </a:r>
                      <a:r>
                        <a:rPr sz="800" spc="-20" dirty="0">
                          <a:latin typeface="Arial Narrow"/>
                          <a:cs typeface="Arial Narrow"/>
                        </a:rPr>
                        <a:t> </a:t>
                      </a:r>
                      <a:r>
                        <a:rPr sz="800" spc="-10" dirty="0">
                          <a:latin typeface="Arial Narrow"/>
                          <a:cs typeface="Arial Narrow"/>
                        </a:rPr>
                        <a:t>diseases.</a:t>
                      </a:r>
                      <a:endParaRPr sz="800">
                        <a:latin typeface="Arial Narrow"/>
                        <a:cs typeface="Arial Narrow"/>
                      </a:endParaRPr>
                    </a:p>
                  </a:txBody>
                  <a:tcPr marL="0" marR="0" marT="29135" marB="0">
                    <a:lnT w="12700">
                      <a:solidFill>
                        <a:srgbClr val="FFFFFF"/>
                      </a:solidFill>
                      <a:prstDash val="solid"/>
                    </a:lnT>
                    <a:lnB w="12700">
                      <a:solidFill>
                        <a:srgbClr val="FFFFFF"/>
                      </a:solidFill>
                      <a:prstDash val="solid"/>
                    </a:lnB>
                    <a:solidFill>
                      <a:srgbClr val="E7D08E"/>
                    </a:solidFill>
                  </a:tcPr>
                </a:tc>
                <a:extLst>
                  <a:ext uri="{0D108BD9-81ED-4DB2-BD59-A6C34878D82A}">
                    <a16:rowId xmlns:a16="http://schemas.microsoft.com/office/drawing/2014/main" val="10010"/>
                  </a:ext>
                </a:extLst>
              </a:tr>
              <a:tr h="356347">
                <a:tc>
                  <a:txBody>
                    <a:bodyPr/>
                    <a:lstStyle/>
                    <a:p>
                      <a:pPr marL="50800" marR="100330" algn="just">
                        <a:lnSpc>
                          <a:spcPts val="900"/>
                        </a:lnSpc>
                        <a:spcBef>
                          <a:spcPts val="260"/>
                        </a:spcBef>
                      </a:pPr>
                      <a:r>
                        <a:rPr sz="800" b="1" spc="-90" dirty="0">
                          <a:solidFill>
                            <a:srgbClr val="231F20"/>
                          </a:solidFill>
                          <a:latin typeface="Arial Narrow"/>
                          <a:cs typeface="Arial Narrow"/>
                        </a:rPr>
                        <a:t>Radiology</a:t>
                      </a:r>
                      <a:r>
                        <a:rPr sz="800" b="1" spc="-75" dirty="0">
                          <a:solidFill>
                            <a:srgbClr val="231F20"/>
                          </a:solidFill>
                          <a:latin typeface="Arial Narrow"/>
                          <a:cs typeface="Arial Narrow"/>
                        </a:rPr>
                        <a:t> </a:t>
                      </a:r>
                      <a:r>
                        <a:rPr sz="800" b="1" spc="-85" dirty="0">
                          <a:solidFill>
                            <a:srgbClr val="231F20"/>
                          </a:solidFill>
                          <a:latin typeface="Arial Narrow"/>
                          <a:cs typeface="Arial Narrow"/>
                        </a:rPr>
                        <a:t>Technician</a:t>
                      </a:r>
                      <a:r>
                        <a:rPr sz="800" b="1" spc="-35" dirty="0">
                          <a:solidFill>
                            <a:srgbClr val="231F20"/>
                          </a:solidFill>
                          <a:latin typeface="Arial Narrow"/>
                          <a:cs typeface="Arial Narrow"/>
                        </a:rPr>
                        <a:t> (29-</a:t>
                      </a:r>
                      <a:r>
                        <a:rPr sz="800" b="1" spc="-40" dirty="0">
                          <a:solidFill>
                            <a:srgbClr val="231F20"/>
                          </a:solidFill>
                          <a:latin typeface="Arial Narrow"/>
                          <a:cs typeface="Arial Narrow"/>
                        </a:rPr>
                        <a:t>2034)</a:t>
                      </a:r>
                      <a:r>
                        <a:rPr sz="800" b="1" spc="-25" dirty="0">
                          <a:solidFill>
                            <a:srgbClr val="231F20"/>
                          </a:solidFill>
                          <a:latin typeface="Arial Narrow"/>
                          <a:cs typeface="Arial Narrow"/>
                        </a:rPr>
                        <a:t> </a:t>
                      </a:r>
                      <a:r>
                        <a:rPr sz="800" i="1" spc="-375" dirty="0">
                          <a:latin typeface="Gill Sans MT"/>
                          <a:cs typeface="Gill Sans MT"/>
                        </a:rPr>
                        <a:t>—</a:t>
                      </a:r>
                      <a:r>
                        <a:rPr sz="800" i="1" spc="-65" dirty="0">
                          <a:latin typeface="Gill Sans MT"/>
                          <a:cs typeface="Gill Sans MT"/>
                        </a:rPr>
                        <a:t> </a:t>
                      </a:r>
                      <a:r>
                        <a:rPr sz="800" i="1" spc="-85" dirty="0">
                          <a:latin typeface="Gill Sans MT"/>
                          <a:cs typeface="Gill Sans MT"/>
                        </a:rPr>
                        <a:t>Computed</a:t>
                      </a:r>
                      <a:r>
                        <a:rPr sz="800" i="1" spc="-110" dirty="0">
                          <a:latin typeface="Gill Sans MT"/>
                          <a:cs typeface="Gill Sans MT"/>
                        </a:rPr>
                        <a:t> </a:t>
                      </a:r>
                      <a:r>
                        <a:rPr sz="800" i="1" spc="-95" dirty="0">
                          <a:latin typeface="Gill Sans MT"/>
                          <a:cs typeface="Gill Sans MT"/>
                        </a:rPr>
                        <a:t>Tomography</a:t>
                      </a:r>
                      <a:r>
                        <a:rPr sz="800" i="1" spc="-110" dirty="0">
                          <a:latin typeface="Gill Sans MT"/>
                          <a:cs typeface="Gill Sans MT"/>
                        </a:rPr>
                        <a:t> </a:t>
                      </a:r>
                      <a:r>
                        <a:rPr sz="800" i="1" spc="-65" dirty="0">
                          <a:latin typeface="Gill Sans MT"/>
                          <a:cs typeface="Gill Sans MT"/>
                        </a:rPr>
                        <a:t>Technologist </a:t>
                      </a:r>
                      <a:r>
                        <a:rPr sz="800" i="1" spc="-95" dirty="0">
                          <a:latin typeface="Gill Sans MT"/>
                          <a:cs typeface="Gill Sans MT"/>
                        </a:rPr>
                        <a:t>(CT</a:t>
                      </a:r>
                      <a:r>
                        <a:rPr sz="800" i="1" spc="-110" dirty="0">
                          <a:latin typeface="Gill Sans MT"/>
                          <a:cs typeface="Gill Sans MT"/>
                        </a:rPr>
                        <a:t> </a:t>
                      </a:r>
                      <a:r>
                        <a:rPr sz="800" i="1" spc="-70" dirty="0">
                          <a:latin typeface="Gill Sans MT"/>
                          <a:cs typeface="Gill Sans MT"/>
                        </a:rPr>
                        <a:t>Tech),</a:t>
                      </a:r>
                      <a:r>
                        <a:rPr sz="800" i="1" spc="-110" dirty="0">
                          <a:latin typeface="Gill Sans MT"/>
                          <a:cs typeface="Gill Sans MT"/>
                        </a:rPr>
                        <a:t> </a:t>
                      </a:r>
                      <a:r>
                        <a:rPr sz="800" i="1" spc="-60" dirty="0">
                          <a:latin typeface="Gill Sans MT"/>
                          <a:cs typeface="Gill Sans MT"/>
                        </a:rPr>
                        <a:t>Diagnostic</a:t>
                      </a:r>
                      <a:r>
                        <a:rPr sz="800" i="1" spc="-65" dirty="0">
                          <a:latin typeface="Gill Sans MT"/>
                          <a:cs typeface="Gill Sans MT"/>
                        </a:rPr>
                        <a:t> </a:t>
                      </a:r>
                      <a:r>
                        <a:rPr sz="800" i="1" spc="-55" dirty="0">
                          <a:latin typeface="Gill Sans MT"/>
                          <a:cs typeface="Gill Sans MT"/>
                        </a:rPr>
                        <a:t>Radiologic</a:t>
                      </a:r>
                      <a:r>
                        <a:rPr sz="800" i="1" spc="-110" dirty="0">
                          <a:latin typeface="Gill Sans MT"/>
                          <a:cs typeface="Gill Sans MT"/>
                        </a:rPr>
                        <a:t> </a:t>
                      </a:r>
                      <a:r>
                        <a:rPr sz="800" i="1" spc="-65" dirty="0">
                          <a:latin typeface="Gill Sans MT"/>
                          <a:cs typeface="Gill Sans MT"/>
                        </a:rPr>
                        <a:t>Technologist </a:t>
                      </a:r>
                      <a:r>
                        <a:rPr sz="800" i="1" spc="-75" dirty="0">
                          <a:latin typeface="Gill Sans MT"/>
                          <a:cs typeface="Gill Sans MT"/>
                        </a:rPr>
                        <a:t>(DRT),</a:t>
                      </a:r>
                      <a:r>
                        <a:rPr sz="800" i="1" spc="-110" dirty="0">
                          <a:latin typeface="Gill Sans MT"/>
                          <a:cs typeface="Gill Sans MT"/>
                        </a:rPr>
                        <a:t> </a:t>
                      </a:r>
                      <a:r>
                        <a:rPr sz="800" i="1" spc="-65" dirty="0">
                          <a:latin typeface="Gill Sans MT"/>
                          <a:cs typeface="Gill Sans MT"/>
                        </a:rPr>
                        <a:t>Imaging</a:t>
                      </a:r>
                      <a:r>
                        <a:rPr sz="800" i="1" spc="-110" dirty="0">
                          <a:latin typeface="Gill Sans MT"/>
                          <a:cs typeface="Gill Sans MT"/>
                        </a:rPr>
                        <a:t> </a:t>
                      </a:r>
                      <a:r>
                        <a:rPr sz="800" i="1" spc="-65" dirty="0">
                          <a:latin typeface="Gill Sans MT"/>
                          <a:cs typeface="Gill Sans MT"/>
                        </a:rPr>
                        <a:t>Technologist </a:t>
                      </a:r>
                      <a:r>
                        <a:rPr sz="800" i="1" spc="-60" dirty="0">
                          <a:latin typeface="Gill Sans MT"/>
                          <a:cs typeface="Gill Sans MT"/>
                        </a:rPr>
                        <a:t>(Imaging</a:t>
                      </a:r>
                      <a:r>
                        <a:rPr sz="800" i="1" spc="-110" dirty="0">
                          <a:latin typeface="Gill Sans MT"/>
                          <a:cs typeface="Gill Sans MT"/>
                        </a:rPr>
                        <a:t> </a:t>
                      </a:r>
                      <a:r>
                        <a:rPr sz="800" i="1" spc="-70" dirty="0">
                          <a:latin typeface="Gill Sans MT"/>
                          <a:cs typeface="Gill Sans MT"/>
                        </a:rPr>
                        <a:t>Tech),</a:t>
                      </a:r>
                      <a:r>
                        <a:rPr sz="800" i="1" spc="-110" dirty="0">
                          <a:latin typeface="Gill Sans MT"/>
                          <a:cs typeface="Gill Sans MT"/>
                        </a:rPr>
                        <a:t> </a:t>
                      </a:r>
                      <a:r>
                        <a:rPr sz="800" i="1" spc="-90" dirty="0">
                          <a:latin typeface="Gill Sans MT"/>
                          <a:cs typeface="Gill Sans MT"/>
                        </a:rPr>
                        <a:t>Mammographer,</a:t>
                      </a:r>
                      <a:r>
                        <a:rPr sz="800" i="1" spc="-110" dirty="0">
                          <a:latin typeface="Gill Sans MT"/>
                          <a:cs typeface="Gill Sans MT"/>
                        </a:rPr>
                        <a:t> </a:t>
                      </a:r>
                      <a:r>
                        <a:rPr sz="800" i="1" spc="-65" dirty="0">
                          <a:latin typeface="Gill Sans MT"/>
                          <a:cs typeface="Gill Sans MT"/>
                        </a:rPr>
                        <a:t>Radiographer,</a:t>
                      </a:r>
                      <a:r>
                        <a:rPr sz="800" i="1" spc="-110" dirty="0">
                          <a:latin typeface="Gill Sans MT"/>
                          <a:cs typeface="Gill Sans MT"/>
                        </a:rPr>
                        <a:t> </a:t>
                      </a:r>
                      <a:r>
                        <a:rPr sz="800" i="1" spc="-55" dirty="0">
                          <a:latin typeface="Gill Sans MT"/>
                          <a:cs typeface="Gill Sans MT"/>
                        </a:rPr>
                        <a:t>Radiologic</a:t>
                      </a:r>
                      <a:r>
                        <a:rPr sz="800" i="1" spc="-110" dirty="0">
                          <a:latin typeface="Gill Sans MT"/>
                          <a:cs typeface="Gill Sans MT"/>
                        </a:rPr>
                        <a:t> </a:t>
                      </a:r>
                      <a:r>
                        <a:rPr sz="800" i="1" spc="-65" dirty="0">
                          <a:latin typeface="Gill Sans MT"/>
                          <a:cs typeface="Gill Sans MT"/>
                        </a:rPr>
                        <a:t>Technologist </a:t>
                      </a:r>
                      <a:r>
                        <a:rPr sz="800" i="1" spc="-60" dirty="0">
                          <a:latin typeface="Gill Sans MT"/>
                          <a:cs typeface="Gill Sans MT"/>
                        </a:rPr>
                        <a:t>(RT),</a:t>
                      </a:r>
                      <a:r>
                        <a:rPr sz="800" i="1" spc="-110" dirty="0">
                          <a:latin typeface="Gill Sans MT"/>
                          <a:cs typeface="Gill Sans MT"/>
                        </a:rPr>
                        <a:t> </a:t>
                      </a:r>
                      <a:r>
                        <a:rPr sz="800" i="1" spc="-60" dirty="0">
                          <a:latin typeface="Gill Sans MT"/>
                          <a:cs typeface="Gill Sans MT"/>
                        </a:rPr>
                        <a:t>Radiology</a:t>
                      </a:r>
                      <a:r>
                        <a:rPr sz="800" i="1" spc="-110" dirty="0">
                          <a:latin typeface="Gill Sans MT"/>
                          <a:cs typeface="Gill Sans MT"/>
                        </a:rPr>
                        <a:t> </a:t>
                      </a:r>
                      <a:r>
                        <a:rPr sz="800" i="1" spc="-75" dirty="0">
                          <a:latin typeface="Gill Sans MT"/>
                          <a:cs typeface="Gill Sans MT"/>
                        </a:rPr>
                        <a:t>Technician</a:t>
                      </a:r>
                      <a:r>
                        <a:rPr sz="800" i="1" spc="-65" dirty="0">
                          <a:latin typeface="Gill Sans MT"/>
                          <a:cs typeface="Gill Sans MT"/>
                        </a:rPr>
                        <a:t> </a:t>
                      </a:r>
                      <a:r>
                        <a:rPr sz="800" i="1" spc="-55" dirty="0">
                          <a:latin typeface="Gill Sans MT"/>
                          <a:cs typeface="Gill Sans MT"/>
                        </a:rPr>
                        <a:t>(Radiology</a:t>
                      </a:r>
                      <a:r>
                        <a:rPr sz="800" i="1" spc="-110" dirty="0">
                          <a:latin typeface="Gill Sans MT"/>
                          <a:cs typeface="Gill Sans MT"/>
                        </a:rPr>
                        <a:t> </a:t>
                      </a:r>
                      <a:r>
                        <a:rPr sz="800" i="1" spc="-70" dirty="0">
                          <a:latin typeface="Gill Sans MT"/>
                          <a:cs typeface="Gill Sans MT"/>
                        </a:rPr>
                        <a:t>Tech),</a:t>
                      </a:r>
                      <a:r>
                        <a:rPr sz="800" i="1" spc="-110" dirty="0">
                          <a:latin typeface="Gill Sans MT"/>
                          <a:cs typeface="Gill Sans MT"/>
                        </a:rPr>
                        <a:t> </a:t>
                      </a:r>
                      <a:r>
                        <a:rPr sz="800" i="1" spc="-60" dirty="0">
                          <a:latin typeface="Gill Sans MT"/>
                          <a:cs typeface="Gill Sans MT"/>
                        </a:rPr>
                        <a:t>Registered</a:t>
                      </a:r>
                      <a:r>
                        <a:rPr sz="800" i="1" spc="-65" dirty="0">
                          <a:latin typeface="Gill Sans MT"/>
                          <a:cs typeface="Gill Sans MT"/>
                        </a:rPr>
                        <a:t> </a:t>
                      </a:r>
                      <a:r>
                        <a:rPr sz="800" i="1" spc="-55" dirty="0">
                          <a:latin typeface="Gill Sans MT"/>
                          <a:cs typeface="Gill Sans MT"/>
                        </a:rPr>
                        <a:t>Radiologic</a:t>
                      </a:r>
                      <a:r>
                        <a:rPr sz="800" i="1" spc="-110" dirty="0">
                          <a:latin typeface="Gill Sans MT"/>
                          <a:cs typeface="Gill Sans MT"/>
                        </a:rPr>
                        <a:t> </a:t>
                      </a:r>
                      <a:r>
                        <a:rPr sz="800" i="1" spc="-75" dirty="0">
                          <a:latin typeface="Gill Sans MT"/>
                          <a:cs typeface="Gill Sans MT"/>
                        </a:rPr>
                        <a:t>Technol-</a:t>
                      </a:r>
                      <a:r>
                        <a:rPr sz="800" i="1" spc="-15" dirty="0">
                          <a:latin typeface="Gill Sans MT"/>
                          <a:cs typeface="Gill Sans MT"/>
                        </a:rPr>
                        <a:t> </a:t>
                      </a:r>
                      <a:r>
                        <a:rPr sz="800" i="1" spc="-45" dirty="0">
                          <a:latin typeface="Gill Sans MT"/>
                          <a:cs typeface="Gill Sans MT"/>
                        </a:rPr>
                        <a:t>ogist</a:t>
                      </a:r>
                      <a:r>
                        <a:rPr sz="800" i="1" spc="-65" dirty="0">
                          <a:latin typeface="Gill Sans MT"/>
                          <a:cs typeface="Gill Sans MT"/>
                        </a:rPr>
                        <a:t> </a:t>
                      </a:r>
                      <a:r>
                        <a:rPr sz="800" i="1" spc="-95" dirty="0">
                          <a:latin typeface="Gill Sans MT"/>
                          <a:cs typeface="Gill Sans MT"/>
                        </a:rPr>
                        <a:t>(RT</a:t>
                      </a:r>
                      <a:r>
                        <a:rPr sz="800" i="1" spc="-65" dirty="0">
                          <a:latin typeface="Gill Sans MT"/>
                          <a:cs typeface="Gill Sans MT"/>
                        </a:rPr>
                        <a:t> </a:t>
                      </a:r>
                      <a:r>
                        <a:rPr sz="800" i="1" spc="-30" dirty="0">
                          <a:latin typeface="Gill Sans MT"/>
                          <a:cs typeface="Gill Sans MT"/>
                        </a:rPr>
                        <a:t>(R)),</a:t>
                      </a:r>
                      <a:r>
                        <a:rPr sz="800" i="1" spc="-110" dirty="0">
                          <a:latin typeface="Gill Sans MT"/>
                          <a:cs typeface="Gill Sans MT"/>
                        </a:rPr>
                        <a:t> </a:t>
                      </a:r>
                      <a:r>
                        <a:rPr sz="800" i="1" spc="-95" dirty="0">
                          <a:latin typeface="Gill Sans MT"/>
                          <a:cs typeface="Gill Sans MT"/>
                        </a:rPr>
                        <a:t>X-</a:t>
                      </a:r>
                      <a:r>
                        <a:rPr sz="800" i="1" spc="-90" dirty="0">
                          <a:latin typeface="Gill Sans MT"/>
                          <a:cs typeface="Gill Sans MT"/>
                        </a:rPr>
                        <a:t>Ray</a:t>
                      </a:r>
                      <a:r>
                        <a:rPr sz="800" i="1" spc="-110" dirty="0">
                          <a:latin typeface="Gill Sans MT"/>
                          <a:cs typeface="Gill Sans MT"/>
                        </a:rPr>
                        <a:t> </a:t>
                      </a:r>
                      <a:r>
                        <a:rPr sz="800" i="1" spc="-75" dirty="0">
                          <a:latin typeface="Gill Sans MT"/>
                          <a:cs typeface="Gill Sans MT"/>
                        </a:rPr>
                        <a:t>Technician</a:t>
                      </a:r>
                      <a:r>
                        <a:rPr sz="800" i="1" spc="-65" dirty="0">
                          <a:latin typeface="Gill Sans MT"/>
                          <a:cs typeface="Gill Sans MT"/>
                        </a:rPr>
                        <a:t> </a:t>
                      </a:r>
                      <a:r>
                        <a:rPr sz="800" i="1" spc="-75" dirty="0">
                          <a:latin typeface="Gill Sans MT"/>
                          <a:cs typeface="Gill Sans MT"/>
                        </a:rPr>
                        <a:t>(X-</a:t>
                      </a:r>
                      <a:r>
                        <a:rPr sz="800" i="1" spc="-85" dirty="0">
                          <a:latin typeface="Gill Sans MT"/>
                          <a:cs typeface="Gill Sans MT"/>
                        </a:rPr>
                        <a:t>Ray</a:t>
                      </a:r>
                      <a:r>
                        <a:rPr sz="800" i="1" spc="-110" dirty="0">
                          <a:latin typeface="Gill Sans MT"/>
                          <a:cs typeface="Gill Sans MT"/>
                        </a:rPr>
                        <a:t> </a:t>
                      </a:r>
                      <a:r>
                        <a:rPr sz="800" i="1" spc="-70" dirty="0">
                          <a:latin typeface="Gill Sans MT"/>
                          <a:cs typeface="Gill Sans MT"/>
                        </a:rPr>
                        <a:t>Tech),</a:t>
                      </a:r>
                      <a:r>
                        <a:rPr sz="800" i="1" spc="-110" dirty="0">
                          <a:latin typeface="Gill Sans MT"/>
                          <a:cs typeface="Gill Sans MT"/>
                        </a:rPr>
                        <a:t> </a:t>
                      </a:r>
                      <a:r>
                        <a:rPr sz="800" i="1" spc="-95" dirty="0">
                          <a:latin typeface="Gill Sans MT"/>
                          <a:cs typeface="Gill Sans MT"/>
                        </a:rPr>
                        <a:t>X-</a:t>
                      </a:r>
                      <a:r>
                        <a:rPr sz="800" i="1" spc="-90" dirty="0">
                          <a:latin typeface="Gill Sans MT"/>
                          <a:cs typeface="Gill Sans MT"/>
                        </a:rPr>
                        <a:t>Ray</a:t>
                      </a:r>
                      <a:r>
                        <a:rPr sz="800" i="1" spc="-110" dirty="0">
                          <a:latin typeface="Gill Sans MT"/>
                          <a:cs typeface="Gill Sans MT"/>
                        </a:rPr>
                        <a:t> </a:t>
                      </a:r>
                      <a:r>
                        <a:rPr sz="800" i="1" spc="-65" dirty="0">
                          <a:latin typeface="Gill Sans MT"/>
                          <a:cs typeface="Gill Sans MT"/>
                        </a:rPr>
                        <a:t>Technologist </a:t>
                      </a:r>
                      <a:r>
                        <a:rPr sz="800" i="1" spc="-75" dirty="0">
                          <a:latin typeface="Gill Sans MT"/>
                          <a:cs typeface="Gill Sans MT"/>
                        </a:rPr>
                        <a:t>(X-</a:t>
                      </a:r>
                      <a:r>
                        <a:rPr sz="800" i="1" spc="-85" dirty="0">
                          <a:latin typeface="Gill Sans MT"/>
                          <a:cs typeface="Gill Sans MT"/>
                        </a:rPr>
                        <a:t>Ray</a:t>
                      </a:r>
                      <a:r>
                        <a:rPr sz="800" i="1" spc="-110" dirty="0">
                          <a:latin typeface="Gill Sans MT"/>
                          <a:cs typeface="Gill Sans MT"/>
                        </a:rPr>
                        <a:t> </a:t>
                      </a:r>
                      <a:r>
                        <a:rPr sz="800" i="1" spc="-85" dirty="0">
                          <a:latin typeface="Gill Sans MT"/>
                          <a:cs typeface="Gill Sans MT"/>
                        </a:rPr>
                        <a:t>Tech)</a:t>
                      </a:r>
                      <a:r>
                        <a:rPr sz="800" i="1" spc="-65" dirty="0">
                          <a:latin typeface="Gill Sans MT"/>
                          <a:cs typeface="Gill Sans MT"/>
                        </a:rPr>
                        <a:t> </a:t>
                      </a:r>
                      <a:r>
                        <a:rPr sz="800" i="1" spc="-375" dirty="0">
                          <a:latin typeface="Gill Sans MT"/>
                          <a:cs typeface="Gill Sans MT"/>
                        </a:rPr>
                        <a:t>—</a:t>
                      </a:r>
                      <a:r>
                        <a:rPr sz="800" i="1" spc="-80" dirty="0">
                          <a:latin typeface="Gill Sans MT"/>
                          <a:cs typeface="Gill Sans MT"/>
                        </a:rPr>
                        <a:t> </a:t>
                      </a:r>
                      <a:r>
                        <a:rPr sz="800" spc="-105" dirty="0">
                          <a:latin typeface="Arial Narrow"/>
                          <a:cs typeface="Arial Narrow"/>
                        </a:rPr>
                        <a:t>Take</a:t>
                      </a:r>
                      <a:r>
                        <a:rPr sz="800" spc="-40" dirty="0">
                          <a:latin typeface="Arial Narrow"/>
                          <a:cs typeface="Arial Narrow"/>
                        </a:rPr>
                        <a:t> </a:t>
                      </a:r>
                      <a:r>
                        <a:rPr sz="800" spc="-80" dirty="0">
                          <a:latin typeface="Arial Narrow"/>
                          <a:cs typeface="Arial Narrow"/>
                        </a:rPr>
                        <a:t>x-rays</a:t>
                      </a:r>
                      <a:r>
                        <a:rPr sz="800" spc="-40" dirty="0">
                          <a:latin typeface="Arial Narrow"/>
                          <a:cs typeface="Arial Narrow"/>
                        </a:rPr>
                        <a:t> </a:t>
                      </a:r>
                      <a:r>
                        <a:rPr sz="800" spc="-60" dirty="0">
                          <a:latin typeface="Arial Narrow"/>
                          <a:cs typeface="Arial Narrow"/>
                        </a:rPr>
                        <a:t>and</a:t>
                      </a:r>
                      <a:r>
                        <a:rPr sz="800" spc="-40" dirty="0">
                          <a:latin typeface="Arial Narrow"/>
                          <a:cs typeface="Arial Narrow"/>
                        </a:rPr>
                        <a:t> </a:t>
                      </a:r>
                      <a:r>
                        <a:rPr sz="800" spc="-160" dirty="0">
                          <a:latin typeface="Arial Narrow"/>
                          <a:cs typeface="Arial Narrow"/>
                        </a:rPr>
                        <a:t>CAT</a:t>
                      </a:r>
                      <a:r>
                        <a:rPr sz="800" spc="-40" dirty="0">
                          <a:latin typeface="Arial Narrow"/>
                          <a:cs typeface="Arial Narrow"/>
                        </a:rPr>
                        <a:t> </a:t>
                      </a:r>
                      <a:r>
                        <a:rPr sz="800" spc="-75" dirty="0">
                          <a:latin typeface="Arial Narrow"/>
                          <a:cs typeface="Arial Narrow"/>
                        </a:rPr>
                        <a:t>scans</a:t>
                      </a:r>
                      <a:r>
                        <a:rPr sz="800" spc="-40" dirty="0">
                          <a:latin typeface="Arial Narrow"/>
                          <a:cs typeface="Arial Narrow"/>
                        </a:rPr>
                        <a:t> </a:t>
                      </a:r>
                      <a:r>
                        <a:rPr sz="800" spc="-55" dirty="0">
                          <a:latin typeface="Arial Narrow"/>
                          <a:cs typeface="Arial Narrow"/>
                        </a:rPr>
                        <a:t>or</a:t>
                      </a:r>
                      <a:r>
                        <a:rPr sz="800" spc="-40" dirty="0">
                          <a:latin typeface="Arial Narrow"/>
                          <a:cs typeface="Arial Narrow"/>
                        </a:rPr>
                        <a:t> </a:t>
                      </a:r>
                      <a:r>
                        <a:rPr sz="800" spc="-50" dirty="0">
                          <a:latin typeface="Arial Narrow"/>
                          <a:cs typeface="Arial Narrow"/>
                        </a:rPr>
                        <a:t>administer</a:t>
                      </a:r>
                      <a:r>
                        <a:rPr sz="800" spc="-40" dirty="0">
                          <a:latin typeface="Arial Narrow"/>
                          <a:cs typeface="Arial Narrow"/>
                        </a:rPr>
                        <a:t> </a:t>
                      </a:r>
                      <a:r>
                        <a:rPr sz="800" spc="-55" dirty="0">
                          <a:latin typeface="Arial Narrow"/>
                          <a:cs typeface="Arial Narrow"/>
                        </a:rPr>
                        <a:t>nonradioactive</a:t>
                      </a:r>
                      <a:r>
                        <a:rPr sz="800" spc="-40" dirty="0">
                          <a:latin typeface="Arial Narrow"/>
                          <a:cs typeface="Arial Narrow"/>
                        </a:rPr>
                        <a:t> </a:t>
                      </a:r>
                      <a:r>
                        <a:rPr sz="800" spc="-50" dirty="0">
                          <a:latin typeface="Arial Narrow"/>
                          <a:cs typeface="Arial Narrow"/>
                        </a:rPr>
                        <a:t>materials</a:t>
                      </a:r>
                      <a:r>
                        <a:rPr sz="800" spc="-40" dirty="0">
                          <a:latin typeface="Arial Narrow"/>
                          <a:cs typeface="Arial Narrow"/>
                        </a:rPr>
                        <a:t> </a:t>
                      </a:r>
                      <a:r>
                        <a:rPr sz="800" spc="-35" dirty="0">
                          <a:latin typeface="Arial Narrow"/>
                          <a:cs typeface="Arial Narrow"/>
                        </a:rPr>
                        <a:t>into</a:t>
                      </a:r>
                      <a:r>
                        <a:rPr sz="800" spc="-40" dirty="0">
                          <a:latin typeface="Arial Narrow"/>
                          <a:cs typeface="Arial Narrow"/>
                        </a:rPr>
                        <a:t> patient’s </a:t>
                      </a:r>
                      <a:r>
                        <a:rPr sz="800" spc="-55" dirty="0">
                          <a:latin typeface="Arial Narrow"/>
                          <a:cs typeface="Arial Narrow"/>
                        </a:rPr>
                        <a:t>bloodstream</a:t>
                      </a:r>
                      <a:r>
                        <a:rPr sz="800" spc="-40" dirty="0">
                          <a:latin typeface="Arial Narrow"/>
                          <a:cs typeface="Arial Narrow"/>
                        </a:rPr>
                        <a:t> </a:t>
                      </a:r>
                      <a:r>
                        <a:rPr sz="800" spc="-50" dirty="0">
                          <a:latin typeface="Arial Narrow"/>
                          <a:cs typeface="Arial Narrow"/>
                        </a:rPr>
                        <a:t>for</a:t>
                      </a:r>
                      <a:r>
                        <a:rPr sz="800" spc="-40" dirty="0">
                          <a:latin typeface="Arial Narrow"/>
                          <a:cs typeface="Arial Narrow"/>
                        </a:rPr>
                        <a:t> </a:t>
                      </a:r>
                      <a:r>
                        <a:rPr sz="800" spc="-50" dirty="0">
                          <a:latin typeface="Arial Narrow"/>
                          <a:cs typeface="Arial Narrow"/>
                        </a:rPr>
                        <a:t>diagnostic</a:t>
                      </a:r>
                      <a:r>
                        <a:rPr sz="800" spc="-40" dirty="0">
                          <a:latin typeface="Arial Narrow"/>
                          <a:cs typeface="Arial Narrow"/>
                        </a:rPr>
                        <a:t> </a:t>
                      </a:r>
                      <a:r>
                        <a:rPr sz="800" spc="-55" dirty="0">
                          <a:latin typeface="Arial Narrow"/>
                          <a:cs typeface="Arial Narrow"/>
                        </a:rPr>
                        <a:t>or</a:t>
                      </a:r>
                      <a:r>
                        <a:rPr sz="800" spc="-40" dirty="0">
                          <a:latin typeface="Arial Narrow"/>
                          <a:cs typeface="Arial Narrow"/>
                        </a:rPr>
                        <a:t> </a:t>
                      </a:r>
                      <a:r>
                        <a:rPr sz="800" spc="-65" dirty="0">
                          <a:latin typeface="Arial Narrow"/>
                          <a:cs typeface="Arial Narrow"/>
                        </a:rPr>
                        <a:t>research</a:t>
                      </a:r>
                      <a:r>
                        <a:rPr sz="800" spc="-40" dirty="0">
                          <a:latin typeface="Arial Narrow"/>
                          <a:cs typeface="Arial Narrow"/>
                        </a:rPr>
                        <a:t> </a:t>
                      </a:r>
                      <a:r>
                        <a:rPr sz="800" spc="-60" dirty="0">
                          <a:latin typeface="Arial Narrow"/>
                          <a:cs typeface="Arial Narrow"/>
                        </a:rPr>
                        <a:t>purposes.</a:t>
                      </a:r>
                      <a:r>
                        <a:rPr sz="800" spc="-40" dirty="0">
                          <a:latin typeface="Arial Narrow"/>
                          <a:cs typeface="Arial Narrow"/>
                        </a:rPr>
                        <a:t> </a:t>
                      </a:r>
                      <a:r>
                        <a:rPr sz="800" spc="-55" dirty="0">
                          <a:latin typeface="Arial Narrow"/>
                          <a:cs typeface="Arial Narrow"/>
                        </a:rPr>
                        <a:t>Includes</a:t>
                      </a:r>
                      <a:r>
                        <a:rPr sz="800" spc="-40" dirty="0">
                          <a:latin typeface="Arial Narrow"/>
                          <a:cs typeface="Arial Narrow"/>
                        </a:rPr>
                        <a:t> </a:t>
                      </a:r>
                      <a:r>
                        <a:rPr sz="800" spc="-45" dirty="0">
                          <a:latin typeface="Arial Narrow"/>
                          <a:cs typeface="Arial Narrow"/>
                        </a:rPr>
                        <a:t>radiologic</a:t>
                      </a:r>
                      <a:r>
                        <a:rPr sz="800" spc="-40" dirty="0">
                          <a:latin typeface="Arial Narrow"/>
                          <a:cs typeface="Arial Narrow"/>
                        </a:rPr>
                        <a:t> </a:t>
                      </a:r>
                      <a:r>
                        <a:rPr sz="800" spc="-55" dirty="0">
                          <a:latin typeface="Arial Narrow"/>
                          <a:cs typeface="Arial Narrow"/>
                        </a:rPr>
                        <a:t>technologists</a:t>
                      </a:r>
                      <a:r>
                        <a:rPr sz="800" spc="-40" dirty="0">
                          <a:latin typeface="Arial Narrow"/>
                          <a:cs typeface="Arial Narrow"/>
                        </a:rPr>
                        <a:t> </a:t>
                      </a:r>
                      <a:r>
                        <a:rPr sz="800" spc="-60" dirty="0">
                          <a:latin typeface="Arial Narrow"/>
                          <a:cs typeface="Arial Narrow"/>
                        </a:rPr>
                        <a:t>and</a:t>
                      </a:r>
                      <a:r>
                        <a:rPr sz="800" spc="-40" dirty="0">
                          <a:latin typeface="Arial Narrow"/>
                          <a:cs typeface="Arial Narrow"/>
                        </a:rPr>
                        <a:t> </a:t>
                      </a:r>
                      <a:r>
                        <a:rPr sz="800" spc="-55" dirty="0">
                          <a:latin typeface="Arial Narrow"/>
                          <a:cs typeface="Arial Narrow"/>
                        </a:rPr>
                        <a:t>technicians</a:t>
                      </a:r>
                      <a:r>
                        <a:rPr sz="800" spc="-40" dirty="0">
                          <a:latin typeface="Arial Narrow"/>
                          <a:cs typeface="Arial Narrow"/>
                        </a:rPr>
                        <a:t> </a:t>
                      </a:r>
                      <a:r>
                        <a:rPr sz="800" spc="-85" dirty="0">
                          <a:latin typeface="Arial Narrow"/>
                          <a:cs typeface="Arial Narrow"/>
                        </a:rPr>
                        <a:t>who</a:t>
                      </a:r>
                      <a:r>
                        <a:rPr sz="800" spc="-40" dirty="0">
                          <a:latin typeface="Arial Narrow"/>
                          <a:cs typeface="Arial Narrow"/>
                        </a:rPr>
                        <a:t> </a:t>
                      </a:r>
                      <a:r>
                        <a:rPr sz="800" spc="-55" dirty="0">
                          <a:latin typeface="Arial Narrow"/>
                          <a:cs typeface="Arial Narrow"/>
                        </a:rPr>
                        <a:t>specialize</a:t>
                      </a:r>
                      <a:r>
                        <a:rPr sz="800" spc="-40" dirty="0">
                          <a:latin typeface="Arial Narrow"/>
                          <a:cs typeface="Arial Narrow"/>
                        </a:rPr>
                        <a:t> </a:t>
                      </a:r>
                      <a:r>
                        <a:rPr sz="800" spc="-30" dirty="0">
                          <a:latin typeface="Arial Narrow"/>
                          <a:cs typeface="Arial Narrow"/>
                        </a:rPr>
                        <a:t>in</a:t>
                      </a:r>
                      <a:r>
                        <a:rPr sz="800" spc="-40" dirty="0">
                          <a:latin typeface="Arial Narrow"/>
                          <a:cs typeface="Arial Narrow"/>
                        </a:rPr>
                        <a:t> </a:t>
                      </a:r>
                      <a:r>
                        <a:rPr sz="800" spc="-55" dirty="0">
                          <a:latin typeface="Arial Narrow"/>
                          <a:cs typeface="Arial Narrow"/>
                        </a:rPr>
                        <a:t>other</a:t>
                      </a:r>
                      <a:r>
                        <a:rPr sz="800" spc="-40" dirty="0">
                          <a:latin typeface="Arial Narrow"/>
                          <a:cs typeface="Arial Narrow"/>
                        </a:rPr>
                        <a:t> </a:t>
                      </a:r>
                      <a:r>
                        <a:rPr sz="800" spc="-65" dirty="0">
                          <a:latin typeface="Arial Narrow"/>
                          <a:cs typeface="Arial Narrow"/>
                        </a:rPr>
                        <a:t>scanning</a:t>
                      </a:r>
                      <a:r>
                        <a:rPr sz="800" spc="-45" dirty="0">
                          <a:latin typeface="Arial Narrow"/>
                          <a:cs typeface="Arial Narrow"/>
                        </a:rPr>
                        <a:t> modalities.</a:t>
                      </a:r>
                      <a:endParaRPr sz="800">
                        <a:latin typeface="Arial Narrow"/>
                        <a:cs typeface="Arial Narrow"/>
                      </a:endParaRPr>
                    </a:p>
                  </a:txBody>
                  <a:tcPr marL="0" marR="0" marT="29135" marB="0">
                    <a:lnT w="12700">
                      <a:solidFill>
                        <a:srgbClr val="FFFFFF"/>
                      </a:solidFill>
                      <a:prstDash val="solid"/>
                    </a:lnT>
                    <a:lnB w="12700">
                      <a:solidFill>
                        <a:srgbClr val="FFFFFF"/>
                      </a:solidFill>
                      <a:prstDash val="solid"/>
                    </a:lnB>
                    <a:solidFill>
                      <a:srgbClr val="E7D08E"/>
                    </a:solidFill>
                  </a:tcPr>
                </a:tc>
                <a:extLst>
                  <a:ext uri="{0D108BD9-81ED-4DB2-BD59-A6C34878D82A}">
                    <a16:rowId xmlns:a16="http://schemas.microsoft.com/office/drawing/2014/main" val="10011"/>
                  </a:ext>
                </a:extLst>
              </a:tr>
              <a:tr h="356347">
                <a:tc>
                  <a:txBody>
                    <a:bodyPr/>
                    <a:lstStyle/>
                    <a:p>
                      <a:pPr marL="50800" marR="91440">
                        <a:lnSpc>
                          <a:spcPts val="900"/>
                        </a:lnSpc>
                        <a:spcBef>
                          <a:spcPts val="260"/>
                        </a:spcBef>
                      </a:pPr>
                      <a:r>
                        <a:rPr sz="800" b="1" spc="-75" dirty="0">
                          <a:solidFill>
                            <a:srgbClr val="231F20"/>
                          </a:solidFill>
                          <a:latin typeface="Arial Narrow"/>
                          <a:cs typeface="Arial Narrow"/>
                        </a:rPr>
                        <a:t>Physical/Occupational</a:t>
                      </a:r>
                      <a:r>
                        <a:rPr sz="800" b="1" spc="-25" dirty="0">
                          <a:solidFill>
                            <a:srgbClr val="231F20"/>
                          </a:solidFill>
                          <a:latin typeface="Arial Narrow"/>
                          <a:cs typeface="Arial Narrow"/>
                        </a:rPr>
                        <a:t> </a:t>
                      </a:r>
                      <a:r>
                        <a:rPr sz="800" b="1" spc="-85" dirty="0">
                          <a:solidFill>
                            <a:srgbClr val="231F20"/>
                          </a:solidFill>
                          <a:latin typeface="Arial Narrow"/>
                          <a:cs typeface="Arial Narrow"/>
                        </a:rPr>
                        <a:t>Therapist</a:t>
                      </a:r>
                      <a:r>
                        <a:rPr sz="800" b="1" spc="-20" dirty="0">
                          <a:solidFill>
                            <a:srgbClr val="231F20"/>
                          </a:solidFill>
                          <a:latin typeface="Arial Narrow"/>
                          <a:cs typeface="Arial Narrow"/>
                        </a:rPr>
                        <a:t> </a:t>
                      </a:r>
                      <a:r>
                        <a:rPr sz="800" b="1" spc="-80" dirty="0">
                          <a:solidFill>
                            <a:srgbClr val="231F20"/>
                          </a:solidFill>
                          <a:latin typeface="Arial Narrow"/>
                          <a:cs typeface="Arial Narrow"/>
                        </a:rPr>
                        <a:t>Assistant</a:t>
                      </a:r>
                      <a:r>
                        <a:rPr sz="800" b="1" spc="40" dirty="0">
                          <a:solidFill>
                            <a:srgbClr val="231F20"/>
                          </a:solidFill>
                          <a:latin typeface="Arial Narrow"/>
                          <a:cs typeface="Arial Narrow"/>
                        </a:rPr>
                        <a:t> </a:t>
                      </a:r>
                      <a:r>
                        <a:rPr sz="800" b="1" spc="-35" dirty="0">
                          <a:solidFill>
                            <a:srgbClr val="231F20"/>
                          </a:solidFill>
                          <a:latin typeface="Arial Narrow"/>
                          <a:cs typeface="Arial Narrow"/>
                        </a:rPr>
                        <a:t>(31-</a:t>
                      </a:r>
                      <a:r>
                        <a:rPr sz="800" b="1" spc="-40" dirty="0">
                          <a:solidFill>
                            <a:srgbClr val="231F20"/>
                          </a:solidFill>
                          <a:latin typeface="Arial Narrow"/>
                          <a:cs typeface="Arial Narrow"/>
                        </a:rPr>
                        <a:t>2021)</a:t>
                      </a:r>
                      <a:r>
                        <a:rPr sz="800" b="1" spc="50" dirty="0">
                          <a:solidFill>
                            <a:srgbClr val="231F20"/>
                          </a:solidFill>
                          <a:latin typeface="Arial Narrow"/>
                          <a:cs typeface="Arial Narrow"/>
                        </a:rPr>
                        <a:t> </a:t>
                      </a:r>
                      <a:r>
                        <a:rPr sz="800" i="1" spc="-375" dirty="0">
                          <a:latin typeface="Gill Sans MT"/>
                          <a:cs typeface="Gill Sans MT"/>
                        </a:rPr>
                        <a:t>—</a:t>
                      </a:r>
                      <a:r>
                        <a:rPr sz="800" i="1" spc="10" dirty="0">
                          <a:latin typeface="Gill Sans MT"/>
                          <a:cs typeface="Gill Sans MT"/>
                        </a:rPr>
                        <a:t> </a:t>
                      </a:r>
                      <a:r>
                        <a:rPr sz="800" i="1" spc="-65" dirty="0">
                          <a:latin typeface="Gill Sans MT"/>
                          <a:cs typeface="Gill Sans MT"/>
                        </a:rPr>
                        <a:t>Certified</a:t>
                      </a:r>
                      <a:r>
                        <a:rPr sz="800" i="1" spc="10" dirty="0">
                          <a:latin typeface="Gill Sans MT"/>
                          <a:cs typeface="Gill Sans MT"/>
                        </a:rPr>
                        <a:t> </a:t>
                      </a:r>
                      <a:r>
                        <a:rPr sz="800" i="1" spc="-50" dirty="0">
                          <a:latin typeface="Gill Sans MT"/>
                          <a:cs typeface="Gill Sans MT"/>
                        </a:rPr>
                        <a:t>Physical</a:t>
                      </a:r>
                      <a:r>
                        <a:rPr sz="800" i="1" spc="-55" dirty="0">
                          <a:latin typeface="Gill Sans MT"/>
                          <a:cs typeface="Gill Sans MT"/>
                        </a:rPr>
                        <a:t> </a:t>
                      </a:r>
                      <a:r>
                        <a:rPr sz="800" i="1" spc="-75" dirty="0">
                          <a:latin typeface="Gill Sans MT"/>
                          <a:cs typeface="Gill Sans MT"/>
                        </a:rPr>
                        <a:t>Therapist</a:t>
                      </a:r>
                      <a:r>
                        <a:rPr sz="800" i="1" spc="-55" dirty="0">
                          <a:latin typeface="Gill Sans MT"/>
                          <a:cs typeface="Gill Sans MT"/>
                        </a:rPr>
                        <a:t> Assistant</a:t>
                      </a:r>
                      <a:r>
                        <a:rPr sz="800" i="1" spc="10" dirty="0">
                          <a:latin typeface="Gill Sans MT"/>
                          <a:cs typeface="Gill Sans MT"/>
                        </a:rPr>
                        <a:t> </a:t>
                      </a:r>
                      <a:r>
                        <a:rPr sz="800" i="1" spc="-75" dirty="0">
                          <a:latin typeface="Gill Sans MT"/>
                          <a:cs typeface="Gill Sans MT"/>
                        </a:rPr>
                        <a:t>(CPTA),</a:t>
                      </a:r>
                      <a:r>
                        <a:rPr sz="800" i="1" spc="-55" dirty="0">
                          <a:latin typeface="Gill Sans MT"/>
                          <a:cs typeface="Gill Sans MT"/>
                        </a:rPr>
                        <a:t> </a:t>
                      </a:r>
                      <a:r>
                        <a:rPr sz="800" i="1" spc="-125" dirty="0">
                          <a:latin typeface="Gill Sans MT"/>
                          <a:cs typeface="Gill Sans MT"/>
                        </a:rPr>
                        <a:t>Home</a:t>
                      </a:r>
                      <a:r>
                        <a:rPr sz="800" i="1" spc="10" dirty="0">
                          <a:latin typeface="Gill Sans MT"/>
                          <a:cs typeface="Gill Sans MT"/>
                        </a:rPr>
                        <a:t> </a:t>
                      </a:r>
                      <a:r>
                        <a:rPr sz="800" i="1" spc="-80" dirty="0">
                          <a:latin typeface="Gill Sans MT"/>
                          <a:cs typeface="Gill Sans MT"/>
                        </a:rPr>
                        <a:t>Care</a:t>
                      </a:r>
                      <a:r>
                        <a:rPr sz="800" i="1" spc="10" dirty="0">
                          <a:latin typeface="Gill Sans MT"/>
                          <a:cs typeface="Gill Sans MT"/>
                        </a:rPr>
                        <a:t> </a:t>
                      </a:r>
                      <a:r>
                        <a:rPr sz="800" i="1" spc="-50" dirty="0">
                          <a:latin typeface="Gill Sans MT"/>
                          <a:cs typeface="Gill Sans MT"/>
                        </a:rPr>
                        <a:t>Physical</a:t>
                      </a:r>
                      <a:r>
                        <a:rPr sz="800" i="1" spc="-55" dirty="0">
                          <a:latin typeface="Gill Sans MT"/>
                          <a:cs typeface="Gill Sans MT"/>
                        </a:rPr>
                        <a:t> </a:t>
                      </a:r>
                      <a:r>
                        <a:rPr sz="800" i="1" spc="-90" dirty="0">
                          <a:latin typeface="Gill Sans MT"/>
                          <a:cs typeface="Gill Sans MT"/>
                        </a:rPr>
                        <a:t>Therapy</a:t>
                      </a:r>
                      <a:r>
                        <a:rPr sz="800" i="1" spc="-50" dirty="0">
                          <a:latin typeface="Gill Sans MT"/>
                          <a:cs typeface="Gill Sans MT"/>
                        </a:rPr>
                        <a:t> Assistant,</a:t>
                      </a:r>
                      <a:r>
                        <a:rPr sz="800" i="1" spc="-55" dirty="0">
                          <a:latin typeface="Gill Sans MT"/>
                          <a:cs typeface="Gill Sans MT"/>
                        </a:rPr>
                        <a:t> </a:t>
                      </a:r>
                      <a:r>
                        <a:rPr sz="800" i="1" spc="-125" dirty="0">
                          <a:latin typeface="Gill Sans MT"/>
                          <a:cs typeface="Gill Sans MT"/>
                        </a:rPr>
                        <a:t>Home</a:t>
                      </a:r>
                      <a:r>
                        <a:rPr sz="800" i="1" spc="10" dirty="0">
                          <a:latin typeface="Gill Sans MT"/>
                          <a:cs typeface="Gill Sans MT"/>
                        </a:rPr>
                        <a:t> </a:t>
                      </a:r>
                      <a:r>
                        <a:rPr sz="800" i="1" spc="-85" dirty="0">
                          <a:latin typeface="Gill Sans MT"/>
                          <a:cs typeface="Gill Sans MT"/>
                        </a:rPr>
                        <a:t>Health</a:t>
                      </a:r>
                      <a:r>
                        <a:rPr sz="800" i="1" spc="10" dirty="0">
                          <a:latin typeface="Gill Sans MT"/>
                          <a:cs typeface="Gill Sans MT"/>
                        </a:rPr>
                        <a:t> </a:t>
                      </a:r>
                      <a:r>
                        <a:rPr sz="800" i="1" spc="-50" dirty="0">
                          <a:latin typeface="Gill Sans MT"/>
                          <a:cs typeface="Gill Sans MT"/>
                        </a:rPr>
                        <a:t>Physical</a:t>
                      </a:r>
                      <a:r>
                        <a:rPr sz="800" i="1" spc="-55" dirty="0">
                          <a:latin typeface="Gill Sans MT"/>
                          <a:cs typeface="Gill Sans MT"/>
                        </a:rPr>
                        <a:t> </a:t>
                      </a:r>
                      <a:r>
                        <a:rPr sz="800" i="1" spc="-75" dirty="0">
                          <a:latin typeface="Gill Sans MT"/>
                          <a:cs typeface="Gill Sans MT"/>
                        </a:rPr>
                        <a:t>Therapist</a:t>
                      </a:r>
                      <a:r>
                        <a:rPr sz="800" i="1" spc="-55" dirty="0">
                          <a:latin typeface="Gill Sans MT"/>
                          <a:cs typeface="Gill Sans MT"/>
                        </a:rPr>
                        <a:t> </a:t>
                      </a:r>
                      <a:r>
                        <a:rPr sz="800" i="1" spc="-50" dirty="0">
                          <a:latin typeface="Gill Sans MT"/>
                          <a:cs typeface="Gill Sans MT"/>
                        </a:rPr>
                        <a:t>Assistant,</a:t>
                      </a:r>
                      <a:r>
                        <a:rPr sz="800" i="1" spc="-55" dirty="0">
                          <a:latin typeface="Gill Sans MT"/>
                          <a:cs typeface="Gill Sans MT"/>
                        </a:rPr>
                        <a:t> </a:t>
                      </a:r>
                      <a:r>
                        <a:rPr sz="800" i="1" spc="-60" dirty="0">
                          <a:latin typeface="Gill Sans MT"/>
                          <a:cs typeface="Gill Sans MT"/>
                        </a:rPr>
                        <a:t>Licensed</a:t>
                      </a:r>
                      <a:r>
                        <a:rPr sz="800" i="1" spc="10" dirty="0">
                          <a:latin typeface="Gill Sans MT"/>
                          <a:cs typeface="Gill Sans MT"/>
                        </a:rPr>
                        <a:t> </a:t>
                      </a:r>
                      <a:r>
                        <a:rPr sz="800" i="1" spc="-50" dirty="0">
                          <a:latin typeface="Gill Sans MT"/>
                          <a:cs typeface="Gill Sans MT"/>
                        </a:rPr>
                        <a:t>Physical</a:t>
                      </a:r>
                      <a:r>
                        <a:rPr sz="800" i="1" spc="-55" dirty="0">
                          <a:latin typeface="Gill Sans MT"/>
                          <a:cs typeface="Gill Sans MT"/>
                        </a:rPr>
                        <a:t> </a:t>
                      </a:r>
                      <a:r>
                        <a:rPr sz="800" i="1" spc="-75" dirty="0">
                          <a:latin typeface="Gill Sans MT"/>
                          <a:cs typeface="Gill Sans MT"/>
                        </a:rPr>
                        <a:t>Therapist</a:t>
                      </a:r>
                      <a:r>
                        <a:rPr sz="800" i="1" spc="-55" dirty="0">
                          <a:latin typeface="Gill Sans MT"/>
                          <a:cs typeface="Gill Sans MT"/>
                        </a:rPr>
                        <a:t> Assistant</a:t>
                      </a:r>
                      <a:r>
                        <a:rPr sz="800" i="1" spc="10" dirty="0">
                          <a:latin typeface="Gill Sans MT"/>
                          <a:cs typeface="Gill Sans MT"/>
                        </a:rPr>
                        <a:t> </a:t>
                      </a:r>
                      <a:r>
                        <a:rPr sz="800" i="1" spc="-70" dirty="0">
                          <a:latin typeface="Gill Sans MT"/>
                          <a:cs typeface="Gill Sans MT"/>
                        </a:rPr>
                        <a:t>(LPTA),</a:t>
                      </a:r>
                      <a:r>
                        <a:rPr sz="800" i="1" spc="-55" dirty="0">
                          <a:latin typeface="Gill Sans MT"/>
                          <a:cs typeface="Gill Sans MT"/>
                        </a:rPr>
                        <a:t> </a:t>
                      </a:r>
                      <a:r>
                        <a:rPr sz="800" i="1" spc="-60" dirty="0">
                          <a:latin typeface="Gill Sans MT"/>
                          <a:cs typeface="Gill Sans MT"/>
                        </a:rPr>
                        <a:t>Licensed</a:t>
                      </a:r>
                      <a:r>
                        <a:rPr sz="800" i="1" spc="10" dirty="0">
                          <a:latin typeface="Gill Sans MT"/>
                          <a:cs typeface="Gill Sans MT"/>
                        </a:rPr>
                        <a:t> </a:t>
                      </a:r>
                      <a:r>
                        <a:rPr sz="800" i="1" spc="-50" dirty="0">
                          <a:latin typeface="Gill Sans MT"/>
                          <a:cs typeface="Gill Sans MT"/>
                        </a:rPr>
                        <a:t>Physical </a:t>
                      </a:r>
                      <a:r>
                        <a:rPr sz="800" i="1" spc="-90" dirty="0">
                          <a:latin typeface="Gill Sans MT"/>
                          <a:cs typeface="Gill Sans MT"/>
                        </a:rPr>
                        <a:t>Therapy</a:t>
                      </a:r>
                      <a:r>
                        <a:rPr sz="800" i="1" spc="-55" dirty="0">
                          <a:latin typeface="Gill Sans MT"/>
                          <a:cs typeface="Gill Sans MT"/>
                        </a:rPr>
                        <a:t> </a:t>
                      </a:r>
                      <a:r>
                        <a:rPr sz="800" i="1" spc="-50" dirty="0">
                          <a:latin typeface="Gill Sans MT"/>
                          <a:cs typeface="Gill Sans MT"/>
                        </a:rPr>
                        <a:t>Assistant,</a:t>
                      </a:r>
                      <a:r>
                        <a:rPr sz="800" i="1" spc="-55" dirty="0">
                          <a:latin typeface="Gill Sans MT"/>
                          <a:cs typeface="Gill Sans MT"/>
                        </a:rPr>
                        <a:t> </a:t>
                      </a:r>
                      <a:r>
                        <a:rPr sz="800" i="1" spc="-80" dirty="0">
                          <a:latin typeface="Gill Sans MT"/>
                          <a:cs typeface="Gill Sans MT"/>
                        </a:rPr>
                        <a:t>Outpatient</a:t>
                      </a:r>
                      <a:r>
                        <a:rPr sz="800" i="1" spc="10" dirty="0">
                          <a:latin typeface="Gill Sans MT"/>
                          <a:cs typeface="Gill Sans MT"/>
                        </a:rPr>
                        <a:t> </a:t>
                      </a:r>
                      <a:r>
                        <a:rPr sz="800" i="1" spc="-10" dirty="0">
                          <a:latin typeface="Gill Sans MT"/>
                          <a:cs typeface="Gill Sans MT"/>
                        </a:rPr>
                        <a:t>Physical </a:t>
                      </a:r>
                      <a:r>
                        <a:rPr sz="800" i="1" spc="-75" dirty="0">
                          <a:latin typeface="Gill Sans MT"/>
                          <a:cs typeface="Gill Sans MT"/>
                        </a:rPr>
                        <a:t>Therapist </a:t>
                      </a:r>
                      <a:r>
                        <a:rPr sz="800" i="1" spc="-50" dirty="0">
                          <a:latin typeface="Gill Sans MT"/>
                          <a:cs typeface="Gill Sans MT"/>
                        </a:rPr>
                        <a:t>Assistant,</a:t>
                      </a:r>
                      <a:r>
                        <a:rPr sz="800" i="1" spc="-75" dirty="0">
                          <a:latin typeface="Gill Sans MT"/>
                          <a:cs typeface="Gill Sans MT"/>
                        </a:rPr>
                        <a:t> </a:t>
                      </a:r>
                      <a:r>
                        <a:rPr sz="800" i="1" spc="-55" dirty="0">
                          <a:latin typeface="Gill Sans MT"/>
                          <a:cs typeface="Gill Sans MT"/>
                        </a:rPr>
                        <a:t>Per</a:t>
                      </a:r>
                      <a:r>
                        <a:rPr sz="800" i="1" spc="-15" dirty="0">
                          <a:latin typeface="Gill Sans MT"/>
                          <a:cs typeface="Gill Sans MT"/>
                        </a:rPr>
                        <a:t> </a:t>
                      </a:r>
                      <a:r>
                        <a:rPr sz="800" i="1" spc="-105" dirty="0">
                          <a:latin typeface="Gill Sans MT"/>
                          <a:cs typeface="Gill Sans MT"/>
                        </a:rPr>
                        <a:t>Diem</a:t>
                      </a:r>
                      <a:r>
                        <a:rPr sz="800" i="1" spc="-20" dirty="0">
                          <a:latin typeface="Gill Sans MT"/>
                          <a:cs typeface="Gill Sans MT"/>
                        </a:rPr>
                        <a:t> </a:t>
                      </a:r>
                      <a:r>
                        <a:rPr sz="800" i="1" spc="-50" dirty="0">
                          <a:latin typeface="Gill Sans MT"/>
                          <a:cs typeface="Gill Sans MT"/>
                        </a:rPr>
                        <a:t>Physical</a:t>
                      </a:r>
                      <a:r>
                        <a:rPr sz="800" i="1" spc="-75" dirty="0">
                          <a:latin typeface="Gill Sans MT"/>
                          <a:cs typeface="Gill Sans MT"/>
                        </a:rPr>
                        <a:t> Therapist</a:t>
                      </a:r>
                      <a:r>
                        <a:rPr sz="800" i="1" spc="-70" dirty="0">
                          <a:latin typeface="Gill Sans MT"/>
                          <a:cs typeface="Gill Sans MT"/>
                        </a:rPr>
                        <a:t> </a:t>
                      </a:r>
                      <a:r>
                        <a:rPr sz="800" i="1" spc="-55" dirty="0">
                          <a:latin typeface="Gill Sans MT"/>
                          <a:cs typeface="Gill Sans MT"/>
                        </a:rPr>
                        <a:t>Assistant</a:t>
                      </a:r>
                      <a:r>
                        <a:rPr sz="800" i="1" spc="-20" dirty="0">
                          <a:latin typeface="Gill Sans MT"/>
                          <a:cs typeface="Gill Sans MT"/>
                        </a:rPr>
                        <a:t> </a:t>
                      </a:r>
                      <a:r>
                        <a:rPr sz="800" i="1" spc="-50" dirty="0">
                          <a:latin typeface="Gill Sans MT"/>
                          <a:cs typeface="Gill Sans MT"/>
                        </a:rPr>
                        <a:t>(Per</a:t>
                      </a:r>
                      <a:r>
                        <a:rPr sz="800" i="1" spc="-15" dirty="0">
                          <a:latin typeface="Gill Sans MT"/>
                          <a:cs typeface="Gill Sans MT"/>
                        </a:rPr>
                        <a:t> </a:t>
                      </a:r>
                      <a:r>
                        <a:rPr sz="800" i="1" spc="-105" dirty="0">
                          <a:latin typeface="Gill Sans MT"/>
                          <a:cs typeface="Gill Sans MT"/>
                        </a:rPr>
                        <a:t>Diem</a:t>
                      </a:r>
                      <a:r>
                        <a:rPr sz="800" i="1" spc="-15" dirty="0">
                          <a:latin typeface="Gill Sans MT"/>
                          <a:cs typeface="Gill Sans MT"/>
                        </a:rPr>
                        <a:t> </a:t>
                      </a:r>
                      <a:r>
                        <a:rPr sz="800" i="1" spc="-75" dirty="0">
                          <a:latin typeface="Gill Sans MT"/>
                          <a:cs typeface="Gill Sans MT"/>
                        </a:rPr>
                        <a:t>PTA), </a:t>
                      </a:r>
                      <a:r>
                        <a:rPr sz="800" i="1" spc="-50" dirty="0">
                          <a:latin typeface="Gill Sans MT"/>
                          <a:cs typeface="Gill Sans MT"/>
                        </a:rPr>
                        <a:t>Physical</a:t>
                      </a:r>
                      <a:r>
                        <a:rPr sz="800" i="1" spc="-75" dirty="0">
                          <a:latin typeface="Gill Sans MT"/>
                          <a:cs typeface="Gill Sans MT"/>
                        </a:rPr>
                        <a:t> Therapist </a:t>
                      </a:r>
                      <a:r>
                        <a:rPr sz="800" i="1" spc="-55" dirty="0">
                          <a:latin typeface="Gill Sans MT"/>
                          <a:cs typeface="Gill Sans MT"/>
                        </a:rPr>
                        <a:t>Assistant</a:t>
                      </a:r>
                      <a:r>
                        <a:rPr sz="800" i="1" spc="-15" dirty="0">
                          <a:latin typeface="Gill Sans MT"/>
                          <a:cs typeface="Gill Sans MT"/>
                        </a:rPr>
                        <a:t> </a:t>
                      </a:r>
                      <a:r>
                        <a:rPr sz="800" i="1" spc="-70" dirty="0">
                          <a:latin typeface="Gill Sans MT"/>
                          <a:cs typeface="Gill Sans MT"/>
                        </a:rPr>
                        <a:t>(PTA),</a:t>
                      </a:r>
                      <a:r>
                        <a:rPr sz="800" i="1" spc="-75" dirty="0">
                          <a:latin typeface="Gill Sans MT"/>
                          <a:cs typeface="Gill Sans MT"/>
                        </a:rPr>
                        <a:t> </a:t>
                      </a:r>
                      <a:r>
                        <a:rPr sz="800" i="1" spc="-50" dirty="0">
                          <a:latin typeface="Gill Sans MT"/>
                          <a:cs typeface="Gill Sans MT"/>
                        </a:rPr>
                        <a:t>Physical</a:t>
                      </a:r>
                      <a:r>
                        <a:rPr sz="800" i="1" spc="-75" dirty="0">
                          <a:latin typeface="Gill Sans MT"/>
                          <a:cs typeface="Gill Sans MT"/>
                        </a:rPr>
                        <a:t> </a:t>
                      </a:r>
                      <a:r>
                        <a:rPr sz="800" i="1" spc="-90" dirty="0">
                          <a:latin typeface="Gill Sans MT"/>
                          <a:cs typeface="Gill Sans MT"/>
                        </a:rPr>
                        <a:t>Therapy</a:t>
                      </a:r>
                      <a:r>
                        <a:rPr sz="800" i="1" spc="-75" dirty="0">
                          <a:latin typeface="Gill Sans MT"/>
                          <a:cs typeface="Gill Sans MT"/>
                        </a:rPr>
                        <a:t> </a:t>
                      </a:r>
                      <a:r>
                        <a:rPr sz="800" i="1" spc="-55" dirty="0">
                          <a:latin typeface="Gill Sans MT"/>
                          <a:cs typeface="Gill Sans MT"/>
                        </a:rPr>
                        <a:t>Assistant</a:t>
                      </a:r>
                      <a:r>
                        <a:rPr sz="800" i="1" spc="-15" dirty="0">
                          <a:latin typeface="Gill Sans MT"/>
                          <a:cs typeface="Gill Sans MT"/>
                        </a:rPr>
                        <a:t> </a:t>
                      </a:r>
                      <a:r>
                        <a:rPr sz="800" i="1" spc="-85" dirty="0">
                          <a:latin typeface="Gill Sans MT"/>
                          <a:cs typeface="Gill Sans MT"/>
                        </a:rPr>
                        <a:t>(PTA)</a:t>
                      </a:r>
                      <a:r>
                        <a:rPr sz="800" i="1" spc="-15" dirty="0">
                          <a:latin typeface="Gill Sans MT"/>
                          <a:cs typeface="Gill Sans MT"/>
                        </a:rPr>
                        <a:t> </a:t>
                      </a:r>
                      <a:r>
                        <a:rPr sz="800" i="1" spc="-375" dirty="0">
                          <a:latin typeface="Gill Sans MT"/>
                          <a:cs typeface="Gill Sans MT"/>
                        </a:rPr>
                        <a:t>—</a:t>
                      </a:r>
                      <a:r>
                        <a:rPr sz="800" i="1" spc="-45" dirty="0">
                          <a:latin typeface="Gill Sans MT"/>
                          <a:cs typeface="Gill Sans MT"/>
                        </a:rPr>
                        <a:t> </a:t>
                      </a:r>
                      <a:r>
                        <a:rPr sz="800" spc="-70" dirty="0">
                          <a:latin typeface="Arial Narrow"/>
                          <a:cs typeface="Arial Narrow"/>
                        </a:rPr>
                        <a:t>Assist</a:t>
                      </a:r>
                      <a:r>
                        <a:rPr sz="800" spc="5" dirty="0">
                          <a:latin typeface="Arial Narrow"/>
                          <a:cs typeface="Arial Narrow"/>
                        </a:rPr>
                        <a:t> </a:t>
                      </a:r>
                      <a:r>
                        <a:rPr sz="800" spc="-60" dirty="0">
                          <a:latin typeface="Arial Narrow"/>
                          <a:cs typeface="Arial Narrow"/>
                        </a:rPr>
                        <a:t>physical</a:t>
                      </a:r>
                      <a:r>
                        <a:rPr sz="800" spc="5" dirty="0">
                          <a:latin typeface="Arial Narrow"/>
                          <a:cs typeface="Arial Narrow"/>
                        </a:rPr>
                        <a:t> </a:t>
                      </a:r>
                      <a:r>
                        <a:rPr sz="800" spc="-55" dirty="0">
                          <a:latin typeface="Arial Narrow"/>
                          <a:cs typeface="Arial Narrow"/>
                        </a:rPr>
                        <a:t>therapists</a:t>
                      </a:r>
                      <a:r>
                        <a:rPr sz="800" spc="5" dirty="0">
                          <a:latin typeface="Arial Narrow"/>
                          <a:cs typeface="Arial Narrow"/>
                        </a:rPr>
                        <a:t> </a:t>
                      </a:r>
                      <a:r>
                        <a:rPr sz="800" spc="-30" dirty="0">
                          <a:latin typeface="Arial Narrow"/>
                          <a:cs typeface="Arial Narrow"/>
                        </a:rPr>
                        <a:t>in</a:t>
                      </a:r>
                      <a:r>
                        <a:rPr sz="800" spc="5" dirty="0">
                          <a:latin typeface="Arial Narrow"/>
                          <a:cs typeface="Arial Narrow"/>
                        </a:rPr>
                        <a:t> </a:t>
                      </a:r>
                      <a:r>
                        <a:rPr sz="800" spc="-60" dirty="0">
                          <a:latin typeface="Arial Narrow"/>
                          <a:cs typeface="Arial Narrow"/>
                        </a:rPr>
                        <a:t>providing</a:t>
                      </a:r>
                      <a:r>
                        <a:rPr sz="800" spc="5" dirty="0">
                          <a:latin typeface="Arial Narrow"/>
                          <a:cs typeface="Arial Narrow"/>
                        </a:rPr>
                        <a:t> </a:t>
                      </a:r>
                      <a:r>
                        <a:rPr sz="800" spc="-60" dirty="0">
                          <a:latin typeface="Arial Narrow"/>
                          <a:cs typeface="Arial Narrow"/>
                        </a:rPr>
                        <a:t>physical</a:t>
                      </a:r>
                      <a:r>
                        <a:rPr sz="800" spc="5" dirty="0">
                          <a:latin typeface="Arial Narrow"/>
                          <a:cs typeface="Arial Narrow"/>
                        </a:rPr>
                        <a:t> </a:t>
                      </a:r>
                      <a:r>
                        <a:rPr sz="800" spc="-65" dirty="0">
                          <a:latin typeface="Arial Narrow"/>
                          <a:cs typeface="Arial Narrow"/>
                        </a:rPr>
                        <a:t>therapy</a:t>
                      </a:r>
                      <a:r>
                        <a:rPr sz="800" spc="5" dirty="0">
                          <a:latin typeface="Arial Narrow"/>
                          <a:cs typeface="Arial Narrow"/>
                        </a:rPr>
                        <a:t> </a:t>
                      </a:r>
                      <a:r>
                        <a:rPr sz="800" spc="-55" dirty="0">
                          <a:latin typeface="Arial Narrow"/>
                          <a:cs typeface="Arial Narrow"/>
                        </a:rPr>
                        <a:t>treatments</a:t>
                      </a:r>
                      <a:r>
                        <a:rPr sz="800" spc="5" dirty="0">
                          <a:latin typeface="Arial Narrow"/>
                          <a:cs typeface="Arial Narrow"/>
                        </a:rPr>
                        <a:t> </a:t>
                      </a:r>
                      <a:r>
                        <a:rPr sz="800" spc="-60" dirty="0">
                          <a:latin typeface="Arial Narrow"/>
                          <a:cs typeface="Arial Narrow"/>
                        </a:rPr>
                        <a:t>and</a:t>
                      </a:r>
                      <a:r>
                        <a:rPr sz="800" spc="5" dirty="0">
                          <a:latin typeface="Arial Narrow"/>
                          <a:cs typeface="Arial Narrow"/>
                        </a:rPr>
                        <a:t> </a:t>
                      </a:r>
                      <a:r>
                        <a:rPr sz="800" spc="-65" dirty="0">
                          <a:latin typeface="Arial Narrow"/>
                          <a:cs typeface="Arial Narrow"/>
                        </a:rPr>
                        <a:t>procedures.</a:t>
                      </a:r>
                      <a:r>
                        <a:rPr sz="800" spc="5" dirty="0">
                          <a:latin typeface="Arial Narrow"/>
                          <a:cs typeface="Arial Narrow"/>
                        </a:rPr>
                        <a:t> </a:t>
                      </a:r>
                      <a:r>
                        <a:rPr sz="800" spc="-85" dirty="0">
                          <a:latin typeface="Arial Narrow"/>
                          <a:cs typeface="Arial Narrow"/>
                        </a:rPr>
                        <a:t>May,</a:t>
                      </a:r>
                      <a:r>
                        <a:rPr sz="800" spc="5" dirty="0">
                          <a:latin typeface="Arial Narrow"/>
                          <a:cs typeface="Arial Narrow"/>
                        </a:rPr>
                        <a:t> </a:t>
                      </a:r>
                      <a:r>
                        <a:rPr sz="800" spc="-30" dirty="0">
                          <a:latin typeface="Arial Narrow"/>
                          <a:cs typeface="Arial Narrow"/>
                        </a:rPr>
                        <a:t>in</a:t>
                      </a:r>
                      <a:r>
                        <a:rPr sz="800" spc="5" dirty="0">
                          <a:latin typeface="Arial Narrow"/>
                          <a:cs typeface="Arial Narrow"/>
                        </a:rPr>
                        <a:t> </a:t>
                      </a:r>
                      <a:r>
                        <a:rPr sz="800" spc="-70" dirty="0">
                          <a:latin typeface="Arial Narrow"/>
                          <a:cs typeface="Arial Narrow"/>
                        </a:rPr>
                        <a:t>accordance</a:t>
                      </a:r>
                      <a:r>
                        <a:rPr sz="800" spc="5" dirty="0">
                          <a:latin typeface="Arial Narrow"/>
                          <a:cs typeface="Arial Narrow"/>
                        </a:rPr>
                        <a:t> </a:t>
                      </a:r>
                      <a:r>
                        <a:rPr sz="800" spc="-50" dirty="0">
                          <a:latin typeface="Arial Narrow"/>
                          <a:cs typeface="Arial Narrow"/>
                        </a:rPr>
                        <a:t>with</a:t>
                      </a:r>
                      <a:r>
                        <a:rPr sz="800" spc="5" dirty="0">
                          <a:latin typeface="Arial Narrow"/>
                          <a:cs typeface="Arial Narrow"/>
                        </a:rPr>
                        <a:t> </a:t>
                      </a:r>
                      <a:r>
                        <a:rPr sz="800" spc="-50" dirty="0">
                          <a:latin typeface="Arial Narrow"/>
                          <a:cs typeface="Arial Narrow"/>
                        </a:rPr>
                        <a:t>state</a:t>
                      </a:r>
                      <a:r>
                        <a:rPr sz="800" spc="5" dirty="0">
                          <a:latin typeface="Arial Narrow"/>
                          <a:cs typeface="Arial Narrow"/>
                        </a:rPr>
                        <a:t> </a:t>
                      </a:r>
                      <a:r>
                        <a:rPr sz="800" spc="-65" dirty="0">
                          <a:latin typeface="Arial Narrow"/>
                          <a:cs typeface="Arial Narrow"/>
                        </a:rPr>
                        <a:t>laws,</a:t>
                      </a:r>
                      <a:r>
                        <a:rPr sz="800" spc="5" dirty="0">
                          <a:latin typeface="Arial Narrow"/>
                          <a:cs typeface="Arial Narrow"/>
                        </a:rPr>
                        <a:t> </a:t>
                      </a:r>
                      <a:r>
                        <a:rPr sz="800" spc="-55" dirty="0">
                          <a:latin typeface="Arial Narrow"/>
                          <a:cs typeface="Arial Narrow"/>
                        </a:rPr>
                        <a:t>assist</a:t>
                      </a:r>
                      <a:r>
                        <a:rPr sz="800" spc="5" dirty="0">
                          <a:latin typeface="Arial Narrow"/>
                          <a:cs typeface="Arial Narrow"/>
                        </a:rPr>
                        <a:t> </a:t>
                      </a:r>
                      <a:r>
                        <a:rPr sz="800" spc="-30" dirty="0">
                          <a:latin typeface="Arial Narrow"/>
                          <a:cs typeface="Arial Narrow"/>
                        </a:rPr>
                        <a:t>in</a:t>
                      </a:r>
                      <a:r>
                        <a:rPr sz="800" spc="5" dirty="0">
                          <a:latin typeface="Arial Narrow"/>
                          <a:cs typeface="Arial Narrow"/>
                        </a:rPr>
                        <a:t> </a:t>
                      </a:r>
                      <a:r>
                        <a:rPr sz="800" spc="-50" dirty="0">
                          <a:latin typeface="Arial Narrow"/>
                          <a:cs typeface="Arial Narrow"/>
                        </a:rPr>
                        <a:t>the</a:t>
                      </a:r>
                      <a:r>
                        <a:rPr sz="800" spc="5" dirty="0">
                          <a:latin typeface="Arial Narrow"/>
                          <a:cs typeface="Arial Narrow"/>
                        </a:rPr>
                        <a:t> </a:t>
                      </a:r>
                      <a:r>
                        <a:rPr sz="800" spc="-65" dirty="0">
                          <a:latin typeface="Arial Narrow"/>
                          <a:cs typeface="Arial Narrow"/>
                        </a:rPr>
                        <a:t>development</a:t>
                      </a:r>
                      <a:r>
                        <a:rPr sz="800" spc="5" dirty="0">
                          <a:latin typeface="Arial Narrow"/>
                          <a:cs typeface="Arial Narrow"/>
                        </a:rPr>
                        <a:t> </a:t>
                      </a:r>
                      <a:r>
                        <a:rPr sz="800" spc="-25" dirty="0">
                          <a:latin typeface="Arial Narrow"/>
                          <a:cs typeface="Arial Narrow"/>
                        </a:rPr>
                        <a:t>of</a:t>
                      </a:r>
                      <a:r>
                        <a:rPr sz="800" spc="500" dirty="0">
                          <a:latin typeface="Arial Narrow"/>
                          <a:cs typeface="Arial Narrow"/>
                        </a:rPr>
                        <a:t> </a:t>
                      </a:r>
                      <a:r>
                        <a:rPr sz="800" spc="-55" dirty="0">
                          <a:latin typeface="Arial Narrow"/>
                          <a:cs typeface="Arial Narrow"/>
                        </a:rPr>
                        <a:t>treatment</a:t>
                      </a:r>
                      <a:r>
                        <a:rPr sz="800" spc="-5" dirty="0">
                          <a:latin typeface="Arial Narrow"/>
                          <a:cs typeface="Arial Narrow"/>
                        </a:rPr>
                        <a:t> </a:t>
                      </a:r>
                      <a:r>
                        <a:rPr sz="800" spc="-55" dirty="0">
                          <a:latin typeface="Arial Narrow"/>
                          <a:cs typeface="Arial Narrow"/>
                        </a:rPr>
                        <a:t>plans,</a:t>
                      </a:r>
                      <a:r>
                        <a:rPr sz="800" spc="-5" dirty="0">
                          <a:latin typeface="Arial Narrow"/>
                          <a:cs typeface="Arial Narrow"/>
                        </a:rPr>
                        <a:t> </a:t>
                      </a:r>
                      <a:r>
                        <a:rPr sz="800" spc="-60" dirty="0">
                          <a:latin typeface="Arial Narrow"/>
                          <a:cs typeface="Arial Narrow"/>
                        </a:rPr>
                        <a:t>carry</a:t>
                      </a:r>
                      <a:r>
                        <a:rPr sz="800" spc="-5" dirty="0">
                          <a:latin typeface="Arial Narrow"/>
                          <a:cs typeface="Arial Narrow"/>
                        </a:rPr>
                        <a:t> </a:t>
                      </a:r>
                      <a:r>
                        <a:rPr sz="800" spc="-45" dirty="0">
                          <a:latin typeface="Arial Narrow"/>
                          <a:cs typeface="Arial Narrow"/>
                        </a:rPr>
                        <a:t>out</a:t>
                      </a:r>
                      <a:r>
                        <a:rPr sz="800" spc="-5" dirty="0">
                          <a:latin typeface="Arial Narrow"/>
                          <a:cs typeface="Arial Narrow"/>
                        </a:rPr>
                        <a:t> </a:t>
                      </a:r>
                      <a:r>
                        <a:rPr sz="800" spc="-50" dirty="0">
                          <a:latin typeface="Arial Narrow"/>
                          <a:cs typeface="Arial Narrow"/>
                        </a:rPr>
                        <a:t>routine</a:t>
                      </a:r>
                      <a:r>
                        <a:rPr sz="800" spc="-5" dirty="0">
                          <a:latin typeface="Arial Narrow"/>
                          <a:cs typeface="Arial Narrow"/>
                        </a:rPr>
                        <a:t> </a:t>
                      </a:r>
                      <a:r>
                        <a:rPr sz="800" spc="-50" dirty="0">
                          <a:latin typeface="Arial Narrow"/>
                          <a:cs typeface="Arial Narrow"/>
                        </a:rPr>
                        <a:t>functions,</a:t>
                      </a:r>
                      <a:r>
                        <a:rPr sz="800" spc="-5" dirty="0">
                          <a:latin typeface="Arial Narrow"/>
                          <a:cs typeface="Arial Narrow"/>
                        </a:rPr>
                        <a:t> </a:t>
                      </a:r>
                      <a:r>
                        <a:rPr sz="800" spc="-65" dirty="0">
                          <a:latin typeface="Arial Narrow"/>
                          <a:cs typeface="Arial Narrow"/>
                        </a:rPr>
                        <a:t>document</a:t>
                      </a:r>
                      <a:r>
                        <a:rPr sz="800" spc="-5" dirty="0">
                          <a:latin typeface="Arial Narrow"/>
                          <a:cs typeface="Arial Narrow"/>
                        </a:rPr>
                        <a:t> </a:t>
                      </a:r>
                      <a:r>
                        <a:rPr sz="800" spc="-50" dirty="0">
                          <a:latin typeface="Arial Narrow"/>
                          <a:cs typeface="Arial Narrow"/>
                        </a:rPr>
                        <a:t>the</a:t>
                      </a:r>
                      <a:r>
                        <a:rPr sz="800" spc="-10" dirty="0">
                          <a:latin typeface="Arial Narrow"/>
                          <a:cs typeface="Arial Narrow"/>
                        </a:rPr>
                        <a:t> </a:t>
                      </a:r>
                      <a:r>
                        <a:rPr sz="800" spc="-70" dirty="0">
                          <a:latin typeface="Arial Narrow"/>
                          <a:cs typeface="Arial Narrow"/>
                        </a:rPr>
                        <a:t>progress</a:t>
                      </a:r>
                      <a:r>
                        <a:rPr sz="800" spc="-5" dirty="0">
                          <a:latin typeface="Arial Narrow"/>
                          <a:cs typeface="Arial Narrow"/>
                        </a:rPr>
                        <a:t> </a:t>
                      </a:r>
                      <a:r>
                        <a:rPr sz="800" spc="-50" dirty="0">
                          <a:latin typeface="Arial Narrow"/>
                          <a:cs typeface="Arial Narrow"/>
                        </a:rPr>
                        <a:t>of</a:t>
                      </a:r>
                      <a:r>
                        <a:rPr sz="800" spc="-5" dirty="0">
                          <a:latin typeface="Arial Narrow"/>
                          <a:cs typeface="Arial Narrow"/>
                        </a:rPr>
                        <a:t> </a:t>
                      </a:r>
                      <a:r>
                        <a:rPr sz="800" spc="-55" dirty="0">
                          <a:latin typeface="Arial Narrow"/>
                          <a:cs typeface="Arial Narrow"/>
                        </a:rPr>
                        <a:t>treatment,</a:t>
                      </a:r>
                      <a:r>
                        <a:rPr sz="800" spc="-5" dirty="0">
                          <a:latin typeface="Arial Narrow"/>
                          <a:cs typeface="Arial Narrow"/>
                        </a:rPr>
                        <a:t> </a:t>
                      </a:r>
                      <a:r>
                        <a:rPr sz="800" spc="-60" dirty="0">
                          <a:latin typeface="Arial Narrow"/>
                          <a:cs typeface="Arial Narrow"/>
                        </a:rPr>
                        <a:t>and</a:t>
                      </a:r>
                      <a:r>
                        <a:rPr sz="800" spc="-5" dirty="0">
                          <a:latin typeface="Arial Narrow"/>
                          <a:cs typeface="Arial Narrow"/>
                        </a:rPr>
                        <a:t> </a:t>
                      </a:r>
                      <a:r>
                        <a:rPr sz="800" spc="-60" dirty="0">
                          <a:latin typeface="Arial Narrow"/>
                          <a:cs typeface="Arial Narrow"/>
                        </a:rPr>
                        <a:t>modify</a:t>
                      </a:r>
                      <a:r>
                        <a:rPr sz="800" spc="-5" dirty="0">
                          <a:latin typeface="Arial Narrow"/>
                          <a:cs typeface="Arial Narrow"/>
                        </a:rPr>
                        <a:t> </a:t>
                      </a:r>
                      <a:r>
                        <a:rPr sz="800" spc="-55" dirty="0">
                          <a:latin typeface="Arial Narrow"/>
                          <a:cs typeface="Arial Narrow"/>
                        </a:rPr>
                        <a:t>specific</a:t>
                      </a:r>
                      <a:r>
                        <a:rPr sz="800" spc="-5" dirty="0">
                          <a:latin typeface="Arial Narrow"/>
                          <a:cs typeface="Arial Narrow"/>
                        </a:rPr>
                        <a:t> </a:t>
                      </a:r>
                      <a:r>
                        <a:rPr sz="800" spc="-55" dirty="0">
                          <a:latin typeface="Arial Narrow"/>
                          <a:cs typeface="Arial Narrow"/>
                        </a:rPr>
                        <a:t>treatments</a:t>
                      </a:r>
                      <a:r>
                        <a:rPr sz="800" spc="-5" dirty="0">
                          <a:latin typeface="Arial Narrow"/>
                          <a:cs typeface="Arial Narrow"/>
                        </a:rPr>
                        <a:t> </a:t>
                      </a:r>
                      <a:r>
                        <a:rPr sz="800" spc="-30" dirty="0">
                          <a:latin typeface="Arial Narrow"/>
                          <a:cs typeface="Arial Narrow"/>
                        </a:rPr>
                        <a:t>in</a:t>
                      </a:r>
                      <a:r>
                        <a:rPr sz="800" spc="-5" dirty="0">
                          <a:latin typeface="Arial Narrow"/>
                          <a:cs typeface="Arial Narrow"/>
                        </a:rPr>
                        <a:t> </a:t>
                      </a:r>
                      <a:r>
                        <a:rPr sz="800" spc="-70" dirty="0">
                          <a:latin typeface="Arial Narrow"/>
                          <a:cs typeface="Arial Narrow"/>
                        </a:rPr>
                        <a:t>accordance</a:t>
                      </a:r>
                      <a:r>
                        <a:rPr sz="800" spc="-5" dirty="0">
                          <a:latin typeface="Arial Narrow"/>
                          <a:cs typeface="Arial Narrow"/>
                        </a:rPr>
                        <a:t> </a:t>
                      </a:r>
                      <a:r>
                        <a:rPr sz="800" spc="-50" dirty="0">
                          <a:latin typeface="Arial Narrow"/>
                          <a:cs typeface="Arial Narrow"/>
                        </a:rPr>
                        <a:t>with</a:t>
                      </a:r>
                      <a:r>
                        <a:rPr sz="800" spc="-5" dirty="0">
                          <a:latin typeface="Arial Narrow"/>
                          <a:cs typeface="Arial Narrow"/>
                        </a:rPr>
                        <a:t> </a:t>
                      </a:r>
                      <a:r>
                        <a:rPr sz="800" spc="-45" dirty="0">
                          <a:latin typeface="Arial Narrow"/>
                          <a:cs typeface="Arial Narrow"/>
                        </a:rPr>
                        <a:t>patient</a:t>
                      </a:r>
                      <a:r>
                        <a:rPr sz="800" spc="-5" dirty="0">
                          <a:latin typeface="Arial Narrow"/>
                          <a:cs typeface="Arial Narrow"/>
                        </a:rPr>
                        <a:t> </a:t>
                      </a:r>
                      <a:r>
                        <a:rPr sz="800" spc="-55" dirty="0">
                          <a:latin typeface="Arial Narrow"/>
                          <a:cs typeface="Arial Narrow"/>
                        </a:rPr>
                        <a:t>status</a:t>
                      </a:r>
                      <a:r>
                        <a:rPr sz="800" spc="-5" dirty="0">
                          <a:latin typeface="Arial Narrow"/>
                          <a:cs typeface="Arial Narrow"/>
                        </a:rPr>
                        <a:t> </a:t>
                      </a:r>
                      <a:r>
                        <a:rPr sz="800" spc="-60" dirty="0">
                          <a:latin typeface="Arial Narrow"/>
                          <a:cs typeface="Arial Narrow"/>
                        </a:rPr>
                        <a:t>and</a:t>
                      </a:r>
                      <a:r>
                        <a:rPr sz="800" spc="-5" dirty="0">
                          <a:latin typeface="Arial Narrow"/>
                          <a:cs typeface="Arial Narrow"/>
                        </a:rPr>
                        <a:t> </a:t>
                      </a:r>
                      <a:r>
                        <a:rPr sz="800" spc="-45" dirty="0">
                          <a:latin typeface="Arial Narrow"/>
                          <a:cs typeface="Arial Narrow"/>
                        </a:rPr>
                        <a:t>within</a:t>
                      </a:r>
                      <a:r>
                        <a:rPr sz="800" spc="-5" dirty="0">
                          <a:latin typeface="Arial Narrow"/>
                          <a:cs typeface="Arial Narrow"/>
                        </a:rPr>
                        <a:t> </a:t>
                      </a:r>
                      <a:r>
                        <a:rPr sz="800" spc="-50" dirty="0">
                          <a:latin typeface="Arial Narrow"/>
                          <a:cs typeface="Arial Narrow"/>
                        </a:rPr>
                        <a:t>the</a:t>
                      </a:r>
                      <a:r>
                        <a:rPr sz="800" spc="-5" dirty="0">
                          <a:latin typeface="Arial Narrow"/>
                          <a:cs typeface="Arial Narrow"/>
                        </a:rPr>
                        <a:t> </a:t>
                      </a:r>
                      <a:r>
                        <a:rPr sz="800" spc="-75" dirty="0">
                          <a:latin typeface="Arial Narrow"/>
                          <a:cs typeface="Arial Narrow"/>
                        </a:rPr>
                        <a:t>scope</a:t>
                      </a:r>
                      <a:r>
                        <a:rPr sz="800" spc="-5" dirty="0">
                          <a:latin typeface="Arial Narrow"/>
                          <a:cs typeface="Arial Narrow"/>
                        </a:rPr>
                        <a:t> </a:t>
                      </a:r>
                      <a:r>
                        <a:rPr sz="800" spc="-50" dirty="0">
                          <a:latin typeface="Arial Narrow"/>
                          <a:cs typeface="Arial Narrow"/>
                        </a:rPr>
                        <a:t>of</a:t>
                      </a:r>
                      <a:r>
                        <a:rPr sz="800" spc="-5" dirty="0">
                          <a:latin typeface="Arial Narrow"/>
                          <a:cs typeface="Arial Narrow"/>
                        </a:rPr>
                        <a:t> </a:t>
                      </a:r>
                      <a:r>
                        <a:rPr sz="800" spc="-55" dirty="0">
                          <a:latin typeface="Arial Narrow"/>
                          <a:cs typeface="Arial Narrow"/>
                        </a:rPr>
                        <a:t>treatment</a:t>
                      </a:r>
                      <a:r>
                        <a:rPr sz="800" spc="-5" dirty="0">
                          <a:latin typeface="Arial Narrow"/>
                          <a:cs typeface="Arial Narrow"/>
                        </a:rPr>
                        <a:t> </a:t>
                      </a:r>
                      <a:r>
                        <a:rPr sz="800" spc="-55" dirty="0">
                          <a:latin typeface="Arial Narrow"/>
                          <a:cs typeface="Arial Narrow"/>
                        </a:rPr>
                        <a:t>plans</a:t>
                      </a:r>
                      <a:r>
                        <a:rPr sz="800" spc="-5" dirty="0">
                          <a:latin typeface="Arial Narrow"/>
                          <a:cs typeface="Arial Narrow"/>
                        </a:rPr>
                        <a:t> </a:t>
                      </a:r>
                      <a:r>
                        <a:rPr sz="800" spc="-55" dirty="0">
                          <a:latin typeface="Arial Narrow"/>
                          <a:cs typeface="Arial Narrow"/>
                        </a:rPr>
                        <a:t>established</a:t>
                      </a:r>
                      <a:r>
                        <a:rPr sz="800" spc="-5" dirty="0">
                          <a:latin typeface="Arial Narrow"/>
                          <a:cs typeface="Arial Narrow"/>
                        </a:rPr>
                        <a:t> </a:t>
                      </a:r>
                      <a:r>
                        <a:rPr sz="800" spc="-85" dirty="0">
                          <a:latin typeface="Arial Narrow"/>
                          <a:cs typeface="Arial Narrow"/>
                        </a:rPr>
                        <a:t>by</a:t>
                      </a:r>
                      <a:r>
                        <a:rPr sz="800" spc="-5" dirty="0">
                          <a:latin typeface="Arial Narrow"/>
                          <a:cs typeface="Arial Narrow"/>
                        </a:rPr>
                        <a:t> </a:t>
                      </a:r>
                      <a:r>
                        <a:rPr sz="800" spc="-65" dirty="0">
                          <a:latin typeface="Arial Narrow"/>
                          <a:cs typeface="Arial Narrow"/>
                        </a:rPr>
                        <a:t>a</a:t>
                      </a:r>
                      <a:r>
                        <a:rPr sz="800" spc="-5" dirty="0">
                          <a:latin typeface="Arial Narrow"/>
                          <a:cs typeface="Arial Narrow"/>
                        </a:rPr>
                        <a:t> </a:t>
                      </a:r>
                      <a:r>
                        <a:rPr sz="800" spc="-60" dirty="0">
                          <a:latin typeface="Arial Narrow"/>
                          <a:cs typeface="Arial Narrow"/>
                        </a:rPr>
                        <a:t>physical</a:t>
                      </a:r>
                      <a:r>
                        <a:rPr sz="800" spc="-5" dirty="0">
                          <a:latin typeface="Arial Narrow"/>
                          <a:cs typeface="Arial Narrow"/>
                        </a:rPr>
                        <a:t> </a:t>
                      </a:r>
                      <a:r>
                        <a:rPr sz="800" spc="-50" dirty="0">
                          <a:latin typeface="Arial Narrow"/>
                          <a:cs typeface="Arial Narrow"/>
                        </a:rPr>
                        <a:t>therapist.</a:t>
                      </a:r>
                      <a:r>
                        <a:rPr sz="800" spc="-5" dirty="0">
                          <a:latin typeface="Arial Narrow"/>
                          <a:cs typeface="Arial Narrow"/>
                        </a:rPr>
                        <a:t> </a:t>
                      </a:r>
                      <a:r>
                        <a:rPr sz="800" spc="-75" dirty="0">
                          <a:latin typeface="Arial Narrow"/>
                          <a:cs typeface="Arial Narrow"/>
                        </a:rPr>
                        <a:t>Generally</a:t>
                      </a:r>
                      <a:r>
                        <a:rPr sz="800" spc="-5" dirty="0">
                          <a:latin typeface="Arial Narrow"/>
                          <a:cs typeface="Arial Narrow"/>
                        </a:rPr>
                        <a:t> </a:t>
                      </a:r>
                      <a:r>
                        <a:rPr sz="800" spc="-60" dirty="0">
                          <a:latin typeface="Arial Narrow"/>
                          <a:cs typeface="Arial Narrow"/>
                        </a:rPr>
                        <a:t>requires</a:t>
                      </a:r>
                      <a:r>
                        <a:rPr sz="800" spc="-5" dirty="0">
                          <a:latin typeface="Arial Narrow"/>
                          <a:cs typeface="Arial Narrow"/>
                        </a:rPr>
                        <a:t> </a:t>
                      </a:r>
                      <a:r>
                        <a:rPr sz="800" spc="-55" dirty="0">
                          <a:latin typeface="Arial Narrow"/>
                          <a:cs typeface="Arial Narrow"/>
                        </a:rPr>
                        <a:t>formal</a:t>
                      </a:r>
                      <a:r>
                        <a:rPr sz="800" spc="-5" dirty="0">
                          <a:latin typeface="Arial Narrow"/>
                          <a:cs typeface="Arial Narrow"/>
                        </a:rPr>
                        <a:t> </a:t>
                      </a:r>
                      <a:r>
                        <a:rPr sz="800" spc="-10" dirty="0">
                          <a:latin typeface="Arial Narrow"/>
                          <a:cs typeface="Arial Narrow"/>
                        </a:rPr>
                        <a:t>training.</a:t>
                      </a:r>
                      <a:endParaRPr sz="800">
                        <a:latin typeface="Arial Narrow"/>
                        <a:cs typeface="Arial Narrow"/>
                      </a:endParaRPr>
                    </a:p>
                  </a:txBody>
                  <a:tcPr marL="0" marR="0" marT="29135" marB="0">
                    <a:lnT w="12700">
                      <a:solidFill>
                        <a:srgbClr val="FFFFFF"/>
                      </a:solidFill>
                      <a:prstDash val="solid"/>
                    </a:lnT>
                    <a:lnB w="12700">
                      <a:solidFill>
                        <a:srgbClr val="FFFFFF"/>
                      </a:solidFill>
                      <a:prstDash val="solid"/>
                    </a:lnB>
                    <a:solidFill>
                      <a:srgbClr val="E7D08E"/>
                    </a:solidFill>
                  </a:tcPr>
                </a:tc>
                <a:extLst>
                  <a:ext uri="{0D108BD9-81ED-4DB2-BD59-A6C34878D82A}">
                    <a16:rowId xmlns:a16="http://schemas.microsoft.com/office/drawing/2014/main" val="10012"/>
                  </a:ext>
                </a:extLst>
              </a:tr>
              <a:tr h="255494">
                <a:tc>
                  <a:txBody>
                    <a:bodyPr/>
                    <a:lstStyle/>
                    <a:p>
                      <a:pPr marL="50800" marR="103505">
                        <a:lnSpc>
                          <a:spcPts val="900"/>
                        </a:lnSpc>
                        <a:spcBef>
                          <a:spcPts val="260"/>
                        </a:spcBef>
                      </a:pPr>
                      <a:r>
                        <a:rPr sz="800" b="1" spc="-110" dirty="0">
                          <a:solidFill>
                            <a:srgbClr val="231F20"/>
                          </a:solidFill>
                          <a:latin typeface="Arial Narrow"/>
                          <a:cs typeface="Arial Narrow"/>
                        </a:rPr>
                        <a:t>Lab</a:t>
                      </a:r>
                      <a:r>
                        <a:rPr sz="800" b="1" spc="-30" dirty="0">
                          <a:solidFill>
                            <a:srgbClr val="231F20"/>
                          </a:solidFill>
                          <a:latin typeface="Arial Narrow"/>
                          <a:cs typeface="Arial Narrow"/>
                        </a:rPr>
                        <a:t> </a:t>
                      </a:r>
                      <a:r>
                        <a:rPr sz="800" b="1" spc="-90" dirty="0">
                          <a:solidFill>
                            <a:srgbClr val="231F20"/>
                          </a:solidFill>
                          <a:latin typeface="Arial Narrow"/>
                          <a:cs typeface="Arial Narrow"/>
                        </a:rPr>
                        <a:t>Technician</a:t>
                      </a:r>
                      <a:r>
                        <a:rPr sz="800" b="1" spc="35" dirty="0">
                          <a:solidFill>
                            <a:srgbClr val="231F20"/>
                          </a:solidFill>
                          <a:latin typeface="Arial Narrow"/>
                          <a:cs typeface="Arial Narrow"/>
                        </a:rPr>
                        <a:t> </a:t>
                      </a:r>
                      <a:r>
                        <a:rPr sz="800" b="1" spc="-35" dirty="0">
                          <a:solidFill>
                            <a:srgbClr val="231F20"/>
                          </a:solidFill>
                          <a:latin typeface="Arial Narrow"/>
                          <a:cs typeface="Arial Narrow"/>
                        </a:rPr>
                        <a:t>(29-</a:t>
                      </a:r>
                      <a:r>
                        <a:rPr sz="800" b="1" spc="-40" dirty="0">
                          <a:solidFill>
                            <a:srgbClr val="231F20"/>
                          </a:solidFill>
                          <a:latin typeface="Arial Narrow"/>
                          <a:cs typeface="Arial Narrow"/>
                        </a:rPr>
                        <a:t>2018)</a:t>
                      </a:r>
                      <a:r>
                        <a:rPr sz="800" b="1" spc="45" dirty="0">
                          <a:solidFill>
                            <a:srgbClr val="231F20"/>
                          </a:solidFill>
                          <a:latin typeface="Arial Narrow"/>
                          <a:cs typeface="Arial Narrow"/>
                        </a:rPr>
                        <a:t> </a:t>
                      </a:r>
                      <a:r>
                        <a:rPr sz="800" i="1" spc="-375" dirty="0">
                          <a:latin typeface="Gill Sans MT"/>
                          <a:cs typeface="Gill Sans MT"/>
                        </a:rPr>
                        <a:t>—</a:t>
                      </a:r>
                      <a:r>
                        <a:rPr sz="800" i="1" dirty="0">
                          <a:latin typeface="Gill Sans MT"/>
                          <a:cs typeface="Gill Sans MT"/>
                        </a:rPr>
                        <a:t> </a:t>
                      </a:r>
                      <a:r>
                        <a:rPr sz="800" i="1" spc="-65" dirty="0">
                          <a:latin typeface="Gill Sans MT"/>
                          <a:cs typeface="Gill Sans MT"/>
                        </a:rPr>
                        <a:t>Certified</a:t>
                      </a:r>
                      <a:r>
                        <a:rPr sz="800" i="1" spc="5" dirty="0">
                          <a:latin typeface="Gill Sans MT"/>
                          <a:cs typeface="Gill Sans MT"/>
                        </a:rPr>
                        <a:t> </a:t>
                      </a:r>
                      <a:r>
                        <a:rPr sz="800" i="1" spc="-55" dirty="0">
                          <a:latin typeface="Gill Sans MT"/>
                          <a:cs typeface="Gill Sans MT"/>
                        </a:rPr>
                        <a:t>Clinical</a:t>
                      </a:r>
                      <a:r>
                        <a:rPr sz="800" i="1" spc="5" dirty="0">
                          <a:latin typeface="Gill Sans MT"/>
                          <a:cs typeface="Gill Sans MT"/>
                        </a:rPr>
                        <a:t> </a:t>
                      </a:r>
                      <a:r>
                        <a:rPr sz="800" i="1" spc="-70" dirty="0">
                          <a:latin typeface="Gill Sans MT"/>
                          <a:cs typeface="Gill Sans MT"/>
                        </a:rPr>
                        <a:t>Laboratory</a:t>
                      </a:r>
                      <a:r>
                        <a:rPr sz="800" i="1" spc="-60" dirty="0">
                          <a:latin typeface="Gill Sans MT"/>
                          <a:cs typeface="Gill Sans MT"/>
                        </a:rPr>
                        <a:t> </a:t>
                      </a:r>
                      <a:r>
                        <a:rPr sz="800" i="1" spc="-70" dirty="0">
                          <a:latin typeface="Gill Sans MT"/>
                          <a:cs typeface="Gill Sans MT"/>
                        </a:rPr>
                        <a:t>Technician,</a:t>
                      </a:r>
                      <a:r>
                        <a:rPr sz="800" i="1" spc="-60" dirty="0">
                          <a:latin typeface="Gill Sans MT"/>
                          <a:cs typeface="Gill Sans MT"/>
                        </a:rPr>
                        <a:t> </a:t>
                      </a:r>
                      <a:r>
                        <a:rPr sz="800" i="1" spc="-55" dirty="0">
                          <a:latin typeface="Gill Sans MT"/>
                          <a:cs typeface="Gill Sans MT"/>
                        </a:rPr>
                        <a:t>Clinical</a:t>
                      </a:r>
                      <a:r>
                        <a:rPr sz="800" i="1" spc="5" dirty="0">
                          <a:latin typeface="Gill Sans MT"/>
                          <a:cs typeface="Gill Sans MT"/>
                        </a:rPr>
                        <a:t> </a:t>
                      </a:r>
                      <a:r>
                        <a:rPr sz="800" i="1" spc="-70" dirty="0">
                          <a:latin typeface="Gill Sans MT"/>
                          <a:cs typeface="Gill Sans MT"/>
                        </a:rPr>
                        <a:t>Laboratory</a:t>
                      </a:r>
                      <a:r>
                        <a:rPr sz="800" i="1" spc="-60" dirty="0">
                          <a:latin typeface="Gill Sans MT"/>
                          <a:cs typeface="Gill Sans MT"/>
                        </a:rPr>
                        <a:t> </a:t>
                      </a:r>
                      <a:r>
                        <a:rPr sz="800" i="1" spc="-80" dirty="0">
                          <a:latin typeface="Gill Sans MT"/>
                          <a:cs typeface="Gill Sans MT"/>
                        </a:rPr>
                        <a:t>Technician</a:t>
                      </a:r>
                      <a:r>
                        <a:rPr sz="800" i="1" spc="5" dirty="0">
                          <a:latin typeface="Gill Sans MT"/>
                          <a:cs typeface="Gill Sans MT"/>
                        </a:rPr>
                        <a:t> </a:t>
                      </a:r>
                      <a:r>
                        <a:rPr sz="800" i="1" spc="-55" dirty="0">
                          <a:latin typeface="Gill Sans MT"/>
                          <a:cs typeface="Gill Sans MT"/>
                        </a:rPr>
                        <a:t>(Clinical</a:t>
                      </a:r>
                      <a:r>
                        <a:rPr sz="800" i="1" dirty="0">
                          <a:latin typeface="Gill Sans MT"/>
                          <a:cs typeface="Gill Sans MT"/>
                        </a:rPr>
                        <a:t> </a:t>
                      </a:r>
                      <a:r>
                        <a:rPr sz="800" i="1" spc="-70" dirty="0">
                          <a:latin typeface="Gill Sans MT"/>
                          <a:cs typeface="Gill Sans MT"/>
                        </a:rPr>
                        <a:t>Lab</a:t>
                      </a:r>
                      <a:r>
                        <a:rPr sz="800" i="1" spc="-55" dirty="0">
                          <a:latin typeface="Gill Sans MT"/>
                          <a:cs typeface="Gill Sans MT"/>
                        </a:rPr>
                        <a:t> </a:t>
                      </a:r>
                      <a:r>
                        <a:rPr sz="800" i="1" spc="-65" dirty="0">
                          <a:latin typeface="Gill Sans MT"/>
                          <a:cs typeface="Gill Sans MT"/>
                        </a:rPr>
                        <a:t>Technician),</a:t>
                      </a:r>
                      <a:r>
                        <a:rPr sz="800" i="1" spc="-60" dirty="0">
                          <a:latin typeface="Gill Sans MT"/>
                          <a:cs typeface="Gill Sans MT"/>
                        </a:rPr>
                        <a:t> </a:t>
                      </a:r>
                      <a:r>
                        <a:rPr sz="800" i="1" spc="-70" dirty="0">
                          <a:latin typeface="Gill Sans MT"/>
                          <a:cs typeface="Gill Sans MT"/>
                        </a:rPr>
                        <a:t>Laboratory</a:t>
                      </a:r>
                      <a:r>
                        <a:rPr sz="800" i="1" spc="-60" dirty="0">
                          <a:latin typeface="Gill Sans MT"/>
                          <a:cs typeface="Gill Sans MT"/>
                        </a:rPr>
                        <a:t> </a:t>
                      </a:r>
                      <a:r>
                        <a:rPr sz="800" i="1" spc="-55" dirty="0">
                          <a:latin typeface="Gill Sans MT"/>
                          <a:cs typeface="Gill Sans MT"/>
                        </a:rPr>
                        <a:t>Assistant</a:t>
                      </a:r>
                      <a:r>
                        <a:rPr sz="800" i="1" spc="5" dirty="0">
                          <a:latin typeface="Gill Sans MT"/>
                          <a:cs typeface="Gill Sans MT"/>
                        </a:rPr>
                        <a:t> </a:t>
                      </a:r>
                      <a:r>
                        <a:rPr sz="800" i="1" spc="-65" dirty="0">
                          <a:latin typeface="Gill Sans MT"/>
                          <a:cs typeface="Gill Sans MT"/>
                        </a:rPr>
                        <a:t>(Lab</a:t>
                      </a:r>
                      <a:r>
                        <a:rPr sz="800" i="1" spc="-60" dirty="0">
                          <a:latin typeface="Gill Sans MT"/>
                          <a:cs typeface="Gill Sans MT"/>
                        </a:rPr>
                        <a:t> </a:t>
                      </a:r>
                      <a:r>
                        <a:rPr sz="800" i="1" spc="-45" dirty="0">
                          <a:latin typeface="Gill Sans MT"/>
                          <a:cs typeface="Gill Sans MT"/>
                        </a:rPr>
                        <a:t>Assistant),</a:t>
                      </a:r>
                      <a:r>
                        <a:rPr sz="800" i="1" spc="-60" dirty="0">
                          <a:latin typeface="Gill Sans MT"/>
                          <a:cs typeface="Gill Sans MT"/>
                        </a:rPr>
                        <a:t> </a:t>
                      </a:r>
                      <a:r>
                        <a:rPr sz="800" i="1" spc="-70" dirty="0">
                          <a:latin typeface="Gill Sans MT"/>
                          <a:cs typeface="Gill Sans MT"/>
                        </a:rPr>
                        <a:t>Laboratory</a:t>
                      </a:r>
                      <a:r>
                        <a:rPr sz="800" i="1" spc="-60" dirty="0">
                          <a:latin typeface="Gill Sans MT"/>
                          <a:cs typeface="Gill Sans MT"/>
                        </a:rPr>
                        <a:t> </a:t>
                      </a:r>
                      <a:r>
                        <a:rPr sz="800" i="1" spc="-80" dirty="0">
                          <a:latin typeface="Gill Sans MT"/>
                          <a:cs typeface="Gill Sans MT"/>
                        </a:rPr>
                        <a:t>Technician</a:t>
                      </a:r>
                      <a:r>
                        <a:rPr sz="800" i="1" spc="5" dirty="0">
                          <a:latin typeface="Gill Sans MT"/>
                          <a:cs typeface="Gill Sans MT"/>
                        </a:rPr>
                        <a:t> </a:t>
                      </a:r>
                      <a:r>
                        <a:rPr sz="800" i="1" spc="-65" dirty="0">
                          <a:latin typeface="Gill Sans MT"/>
                          <a:cs typeface="Gill Sans MT"/>
                        </a:rPr>
                        <a:t>(Lab</a:t>
                      </a:r>
                      <a:r>
                        <a:rPr sz="800" i="1" spc="-60" dirty="0">
                          <a:latin typeface="Gill Sans MT"/>
                          <a:cs typeface="Gill Sans MT"/>
                        </a:rPr>
                        <a:t> </a:t>
                      </a:r>
                      <a:r>
                        <a:rPr sz="800" i="1" spc="-75" dirty="0">
                          <a:latin typeface="Gill Sans MT"/>
                          <a:cs typeface="Gill Sans MT"/>
                        </a:rPr>
                        <a:t>Tech),</a:t>
                      </a:r>
                      <a:r>
                        <a:rPr sz="800" i="1" spc="-60" dirty="0">
                          <a:latin typeface="Gill Sans MT"/>
                          <a:cs typeface="Gill Sans MT"/>
                        </a:rPr>
                        <a:t> </a:t>
                      </a:r>
                      <a:r>
                        <a:rPr sz="800" i="1" spc="-75" dirty="0">
                          <a:latin typeface="Gill Sans MT"/>
                          <a:cs typeface="Gill Sans MT"/>
                        </a:rPr>
                        <a:t>Medical</a:t>
                      </a:r>
                      <a:r>
                        <a:rPr sz="800" i="1" spc="5" dirty="0">
                          <a:latin typeface="Gill Sans MT"/>
                          <a:cs typeface="Gill Sans MT"/>
                        </a:rPr>
                        <a:t> </a:t>
                      </a:r>
                      <a:r>
                        <a:rPr sz="800" i="1" spc="-70" dirty="0">
                          <a:latin typeface="Gill Sans MT"/>
                          <a:cs typeface="Gill Sans MT"/>
                        </a:rPr>
                        <a:t>Laboratory</a:t>
                      </a:r>
                      <a:r>
                        <a:rPr sz="800" i="1" spc="-60" dirty="0">
                          <a:latin typeface="Gill Sans MT"/>
                          <a:cs typeface="Gill Sans MT"/>
                        </a:rPr>
                        <a:t> </a:t>
                      </a:r>
                      <a:r>
                        <a:rPr sz="800" i="1" spc="-80" dirty="0">
                          <a:latin typeface="Gill Sans MT"/>
                          <a:cs typeface="Gill Sans MT"/>
                        </a:rPr>
                        <a:t>Technician</a:t>
                      </a:r>
                      <a:r>
                        <a:rPr sz="800" i="1" spc="5" dirty="0">
                          <a:latin typeface="Gill Sans MT"/>
                          <a:cs typeface="Gill Sans MT"/>
                        </a:rPr>
                        <a:t> </a:t>
                      </a:r>
                      <a:r>
                        <a:rPr sz="800" i="1" spc="-85" dirty="0">
                          <a:latin typeface="Gill Sans MT"/>
                          <a:cs typeface="Gill Sans MT"/>
                        </a:rPr>
                        <a:t>(MLT),</a:t>
                      </a:r>
                      <a:r>
                        <a:rPr sz="800" i="1" spc="-60" dirty="0">
                          <a:latin typeface="Gill Sans MT"/>
                          <a:cs typeface="Gill Sans MT"/>
                        </a:rPr>
                        <a:t> </a:t>
                      </a:r>
                      <a:r>
                        <a:rPr sz="800" i="1" spc="-75" dirty="0">
                          <a:latin typeface="Gill Sans MT"/>
                          <a:cs typeface="Gill Sans MT"/>
                        </a:rPr>
                        <a:t>Medical</a:t>
                      </a:r>
                      <a:r>
                        <a:rPr sz="800" i="1" spc="5" dirty="0">
                          <a:latin typeface="Gill Sans MT"/>
                          <a:cs typeface="Gill Sans MT"/>
                        </a:rPr>
                        <a:t> </a:t>
                      </a:r>
                      <a:r>
                        <a:rPr sz="800" i="1" spc="-70" dirty="0">
                          <a:latin typeface="Gill Sans MT"/>
                          <a:cs typeface="Gill Sans MT"/>
                        </a:rPr>
                        <a:t>Laboratory</a:t>
                      </a:r>
                      <a:r>
                        <a:rPr sz="800" i="1" spc="-60" dirty="0">
                          <a:latin typeface="Gill Sans MT"/>
                          <a:cs typeface="Gill Sans MT"/>
                        </a:rPr>
                        <a:t> </a:t>
                      </a:r>
                      <a:r>
                        <a:rPr sz="800" i="1" spc="-75" dirty="0">
                          <a:latin typeface="Gill Sans MT"/>
                          <a:cs typeface="Gill Sans MT"/>
                        </a:rPr>
                        <a:t>Technicians</a:t>
                      </a:r>
                      <a:r>
                        <a:rPr sz="800" i="1" spc="5" dirty="0">
                          <a:latin typeface="Gill Sans MT"/>
                          <a:cs typeface="Gill Sans MT"/>
                        </a:rPr>
                        <a:t> </a:t>
                      </a:r>
                      <a:r>
                        <a:rPr sz="800" i="1" spc="-70" dirty="0">
                          <a:latin typeface="Gill Sans MT"/>
                          <a:cs typeface="Gill Sans MT"/>
                        </a:rPr>
                        <a:t>(Medical</a:t>
                      </a:r>
                      <a:r>
                        <a:rPr sz="800" i="1" dirty="0">
                          <a:latin typeface="Gill Sans MT"/>
                          <a:cs typeface="Gill Sans MT"/>
                        </a:rPr>
                        <a:t> </a:t>
                      </a:r>
                      <a:r>
                        <a:rPr sz="800" i="1" spc="-70" dirty="0">
                          <a:latin typeface="Gill Sans MT"/>
                          <a:cs typeface="Gill Sans MT"/>
                        </a:rPr>
                        <a:t>Lab</a:t>
                      </a:r>
                      <a:r>
                        <a:rPr sz="800" i="1" spc="-55" dirty="0">
                          <a:latin typeface="Gill Sans MT"/>
                          <a:cs typeface="Gill Sans MT"/>
                        </a:rPr>
                        <a:t> </a:t>
                      </a:r>
                      <a:r>
                        <a:rPr sz="800" i="1" spc="-10" dirty="0">
                          <a:latin typeface="Gill Sans MT"/>
                          <a:cs typeface="Gill Sans MT"/>
                        </a:rPr>
                        <a:t>Technician), </a:t>
                      </a:r>
                      <a:r>
                        <a:rPr sz="800" i="1" spc="-75" dirty="0">
                          <a:latin typeface="Gill Sans MT"/>
                          <a:cs typeface="Gill Sans MT"/>
                        </a:rPr>
                        <a:t>Medical</a:t>
                      </a:r>
                      <a:r>
                        <a:rPr sz="800" i="1" spc="-85" dirty="0">
                          <a:latin typeface="Gill Sans MT"/>
                          <a:cs typeface="Gill Sans MT"/>
                        </a:rPr>
                        <a:t> </a:t>
                      </a:r>
                      <a:r>
                        <a:rPr sz="800" i="1" spc="-80" dirty="0">
                          <a:latin typeface="Gill Sans MT"/>
                          <a:cs typeface="Gill Sans MT"/>
                        </a:rPr>
                        <a:t>Technician</a:t>
                      </a:r>
                      <a:r>
                        <a:rPr sz="800" i="1" spc="-30" dirty="0">
                          <a:latin typeface="Gill Sans MT"/>
                          <a:cs typeface="Gill Sans MT"/>
                        </a:rPr>
                        <a:t> </a:t>
                      </a:r>
                      <a:r>
                        <a:rPr sz="800" i="1" spc="-375" dirty="0">
                          <a:latin typeface="Gill Sans MT"/>
                          <a:cs typeface="Gill Sans MT"/>
                        </a:rPr>
                        <a:t>—</a:t>
                      </a:r>
                      <a:r>
                        <a:rPr sz="800" i="1" spc="-50" dirty="0">
                          <a:latin typeface="Gill Sans MT"/>
                          <a:cs typeface="Gill Sans MT"/>
                        </a:rPr>
                        <a:t> </a:t>
                      </a:r>
                      <a:r>
                        <a:rPr sz="800" spc="-70" dirty="0">
                          <a:latin typeface="Arial Narrow"/>
                          <a:cs typeface="Arial Narrow"/>
                        </a:rPr>
                        <a:t>Perform</a:t>
                      </a:r>
                      <a:r>
                        <a:rPr sz="800" spc="-10" dirty="0">
                          <a:latin typeface="Arial Narrow"/>
                          <a:cs typeface="Arial Narrow"/>
                        </a:rPr>
                        <a:t> </a:t>
                      </a:r>
                      <a:r>
                        <a:rPr sz="800" spc="-50" dirty="0">
                          <a:latin typeface="Arial Narrow"/>
                          <a:cs typeface="Arial Narrow"/>
                        </a:rPr>
                        <a:t>routine</a:t>
                      </a:r>
                      <a:r>
                        <a:rPr sz="800" spc="-5" dirty="0">
                          <a:latin typeface="Arial Narrow"/>
                          <a:cs typeface="Arial Narrow"/>
                        </a:rPr>
                        <a:t> </a:t>
                      </a:r>
                      <a:r>
                        <a:rPr sz="800" spc="-55" dirty="0">
                          <a:latin typeface="Arial Narrow"/>
                          <a:cs typeface="Arial Narrow"/>
                        </a:rPr>
                        <a:t>medical</a:t>
                      </a:r>
                      <a:r>
                        <a:rPr sz="800" spc="-10" dirty="0">
                          <a:latin typeface="Arial Narrow"/>
                          <a:cs typeface="Arial Narrow"/>
                        </a:rPr>
                        <a:t> </a:t>
                      </a:r>
                      <a:r>
                        <a:rPr sz="800" spc="-55" dirty="0">
                          <a:latin typeface="Arial Narrow"/>
                          <a:cs typeface="Arial Narrow"/>
                        </a:rPr>
                        <a:t>laboratory</a:t>
                      </a:r>
                      <a:r>
                        <a:rPr sz="800" spc="-5" dirty="0">
                          <a:latin typeface="Arial Narrow"/>
                          <a:cs typeface="Arial Narrow"/>
                        </a:rPr>
                        <a:t> </a:t>
                      </a:r>
                      <a:r>
                        <a:rPr sz="800" spc="-50" dirty="0">
                          <a:latin typeface="Arial Narrow"/>
                          <a:cs typeface="Arial Narrow"/>
                        </a:rPr>
                        <a:t>tests</a:t>
                      </a:r>
                      <a:r>
                        <a:rPr sz="800" spc="-10" dirty="0">
                          <a:latin typeface="Arial Narrow"/>
                          <a:cs typeface="Arial Narrow"/>
                        </a:rPr>
                        <a:t> </a:t>
                      </a:r>
                      <a:r>
                        <a:rPr sz="800" spc="-50" dirty="0">
                          <a:latin typeface="Arial Narrow"/>
                          <a:cs typeface="Arial Narrow"/>
                        </a:rPr>
                        <a:t>for</a:t>
                      </a:r>
                      <a:r>
                        <a:rPr sz="800" spc="-10" dirty="0">
                          <a:latin typeface="Arial Narrow"/>
                          <a:cs typeface="Arial Narrow"/>
                        </a:rPr>
                        <a:t> </a:t>
                      </a:r>
                      <a:r>
                        <a:rPr sz="800" spc="-50" dirty="0">
                          <a:latin typeface="Arial Narrow"/>
                          <a:cs typeface="Arial Narrow"/>
                        </a:rPr>
                        <a:t>the</a:t>
                      </a:r>
                      <a:r>
                        <a:rPr sz="800" spc="-5" dirty="0">
                          <a:latin typeface="Arial Narrow"/>
                          <a:cs typeface="Arial Narrow"/>
                        </a:rPr>
                        <a:t> </a:t>
                      </a:r>
                      <a:r>
                        <a:rPr sz="800" spc="-60" dirty="0">
                          <a:latin typeface="Arial Narrow"/>
                          <a:cs typeface="Arial Narrow"/>
                        </a:rPr>
                        <a:t>diagnosis,</a:t>
                      </a:r>
                      <a:r>
                        <a:rPr sz="800" spc="-10" dirty="0">
                          <a:latin typeface="Arial Narrow"/>
                          <a:cs typeface="Arial Narrow"/>
                        </a:rPr>
                        <a:t> </a:t>
                      </a:r>
                      <a:r>
                        <a:rPr sz="800" spc="-55" dirty="0">
                          <a:latin typeface="Arial Narrow"/>
                          <a:cs typeface="Arial Narrow"/>
                        </a:rPr>
                        <a:t>treatment,</a:t>
                      </a:r>
                      <a:r>
                        <a:rPr sz="800" spc="-5" dirty="0">
                          <a:latin typeface="Arial Narrow"/>
                          <a:cs typeface="Arial Narrow"/>
                        </a:rPr>
                        <a:t> </a:t>
                      </a:r>
                      <a:r>
                        <a:rPr sz="800" spc="-60" dirty="0">
                          <a:latin typeface="Arial Narrow"/>
                          <a:cs typeface="Arial Narrow"/>
                        </a:rPr>
                        <a:t>and</a:t>
                      </a:r>
                      <a:r>
                        <a:rPr sz="800" spc="-10" dirty="0">
                          <a:latin typeface="Arial Narrow"/>
                          <a:cs typeface="Arial Narrow"/>
                        </a:rPr>
                        <a:t> </a:t>
                      </a:r>
                      <a:r>
                        <a:rPr sz="800" spc="-60" dirty="0">
                          <a:latin typeface="Arial Narrow"/>
                          <a:cs typeface="Arial Narrow"/>
                        </a:rPr>
                        <a:t>prevention</a:t>
                      </a:r>
                      <a:r>
                        <a:rPr sz="800" spc="-5" dirty="0">
                          <a:latin typeface="Arial Narrow"/>
                          <a:cs typeface="Arial Narrow"/>
                        </a:rPr>
                        <a:t> </a:t>
                      </a:r>
                      <a:r>
                        <a:rPr sz="800" spc="-50" dirty="0">
                          <a:latin typeface="Arial Narrow"/>
                          <a:cs typeface="Arial Narrow"/>
                        </a:rPr>
                        <a:t>of</a:t>
                      </a:r>
                      <a:r>
                        <a:rPr sz="800" spc="-10" dirty="0">
                          <a:latin typeface="Arial Narrow"/>
                          <a:cs typeface="Arial Narrow"/>
                        </a:rPr>
                        <a:t> </a:t>
                      </a:r>
                      <a:r>
                        <a:rPr sz="800" spc="-65" dirty="0">
                          <a:latin typeface="Arial Narrow"/>
                          <a:cs typeface="Arial Narrow"/>
                        </a:rPr>
                        <a:t>disease.</a:t>
                      </a:r>
                      <a:r>
                        <a:rPr sz="800" spc="-10" dirty="0">
                          <a:latin typeface="Arial Narrow"/>
                          <a:cs typeface="Arial Narrow"/>
                        </a:rPr>
                        <a:t> </a:t>
                      </a:r>
                      <a:r>
                        <a:rPr sz="800" spc="-90" dirty="0">
                          <a:latin typeface="Arial Narrow"/>
                          <a:cs typeface="Arial Narrow"/>
                        </a:rPr>
                        <a:t>May</a:t>
                      </a:r>
                      <a:r>
                        <a:rPr sz="800" spc="-5" dirty="0">
                          <a:latin typeface="Arial Narrow"/>
                          <a:cs typeface="Arial Narrow"/>
                        </a:rPr>
                        <a:t> </a:t>
                      </a:r>
                      <a:r>
                        <a:rPr sz="800" spc="-75" dirty="0">
                          <a:latin typeface="Arial Narrow"/>
                          <a:cs typeface="Arial Narrow"/>
                        </a:rPr>
                        <a:t>work</a:t>
                      </a:r>
                      <a:r>
                        <a:rPr sz="800" spc="-10" dirty="0">
                          <a:latin typeface="Arial Narrow"/>
                          <a:cs typeface="Arial Narrow"/>
                        </a:rPr>
                        <a:t> </a:t>
                      </a:r>
                      <a:r>
                        <a:rPr sz="800" spc="-65" dirty="0">
                          <a:latin typeface="Arial Narrow"/>
                          <a:cs typeface="Arial Narrow"/>
                        </a:rPr>
                        <a:t>under</a:t>
                      </a:r>
                      <a:r>
                        <a:rPr sz="800" spc="-5" dirty="0">
                          <a:latin typeface="Arial Narrow"/>
                          <a:cs typeface="Arial Narrow"/>
                        </a:rPr>
                        <a:t> </a:t>
                      </a:r>
                      <a:r>
                        <a:rPr sz="800" spc="-50" dirty="0">
                          <a:latin typeface="Arial Narrow"/>
                          <a:cs typeface="Arial Narrow"/>
                        </a:rPr>
                        <a:t>the</a:t>
                      </a:r>
                      <a:r>
                        <a:rPr sz="800" spc="-10" dirty="0">
                          <a:latin typeface="Arial Narrow"/>
                          <a:cs typeface="Arial Narrow"/>
                        </a:rPr>
                        <a:t> </a:t>
                      </a:r>
                      <a:r>
                        <a:rPr sz="800" spc="-60" dirty="0">
                          <a:latin typeface="Arial Narrow"/>
                          <a:cs typeface="Arial Narrow"/>
                        </a:rPr>
                        <a:t>supervision</a:t>
                      </a:r>
                      <a:r>
                        <a:rPr sz="800" spc="-5" dirty="0">
                          <a:latin typeface="Arial Narrow"/>
                          <a:cs typeface="Arial Narrow"/>
                        </a:rPr>
                        <a:t> </a:t>
                      </a:r>
                      <a:r>
                        <a:rPr sz="800" spc="-50" dirty="0">
                          <a:latin typeface="Arial Narrow"/>
                          <a:cs typeface="Arial Narrow"/>
                        </a:rPr>
                        <a:t>of</a:t>
                      </a:r>
                      <a:r>
                        <a:rPr sz="800" spc="-10" dirty="0">
                          <a:latin typeface="Arial Narrow"/>
                          <a:cs typeface="Arial Narrow"/>
                        </a:rPr>
                        <a:t> </a:t>
                      </a:r>
                      <a:r>
                        <a:rPr sz="800" spc="-65" dirty="0">
                          <a:latin typeface="Arial Narrow"/>
                          <a:cs typeface="Arial Narrow"/>
                        </a:rPr>
                        <a:t>a</a:t>
                      </a:r>
                      <a:r>
                        <a:rPr sz="800" spc="-5" dirty="0">
                          <a:latin typeface="Arial Narrow"/>
                          <a:cs typeface="Arial Narrow"/>
                        </a:rPr>
                        <a:t> </a:t>
                      </a:r>
                      <a:r>
                        <a:rPr sz="800" spc="-55" dirty="0">
                          <a:latin typeface="Arial Narrow"/>
                          <a:cs typeface="Arial Narrow"/>
                        </a:rPr>
                        <a:t>medical</a:t>
                      </a:r>
                      <a:r>
                        <a:rPr sz="800" spc="-10" dirty="0">
                          <a:latin typeface="Arial Narrow"/>
                          <a:cs typeface="Arial Narrow"/>
                        </a:rPr>
                        <a:t> technologist.</a:t>
                      </a:r>
                      <a:endParaRPr sz="800">
                        <a:latin typeface="Arial Narrow"/>
                        <a:cs typeface="Arial Narrow"/>
                      </a:endParaRPr>
                    </a:p>
                  </a:txBody>
                  <a:tcPr marL="0" marR="0" marT="29135" marB="0">
                    <a:lnT w="12700">
                      <a:solidFill>
                        <a:srgbClr val="FFFFFF"/>
                      </a:solidFill>
                      <a:prstDash val="solid"/>
                    </a:lnT>
                    <a:lnB w="12700">
                      <a:solidFill>
                        <a:srgbClr val="FFFFFF"/>
                      </a:solidFill>
                      <a:prstDash val="solid"/>
                    </a:lnB>
                    <a:solidFill>
                      <a:srgbClr val="E7D08E"/>
                    </a:solidFill>
                  </a:tcPr>
                </a:tc>
                <a:extLst>
                  <a:ext uri="{0D108BD9-81ED-4DB2-BD59-A6C34878D82A}">
                    <a16:rowId xmlns:a16="http://schemas.microsoft.com/office/drawing/2014/main" val="10013"/>
                  </a:ext>
                </a:extLst>
              </a:tr>
              <a:tr h="356347">
                <a:tc>
                  <a:txBody>
                    <a:bodyPr/>
                    <a:lstStyle/>
                    <a:p>
                      <a:pPr marL="50800" marR="57785">
                        <a:lnSpc>
                          <a:spcPts val="900"/>
                        </a:lnSpc>
                        <a:spcBef>
                          <a:spcPts val="260"/>
                        </a:spcBef>
                      </a:pPr>
                      <a:r>
                        <a:rPr sz="800" b="1" spc="-80" dirty="0">
                          <a:solidFill>
                            <a:srgbClr val="231F20"/>
                          </a:solidFill>
                          <a:latin typeface="Arial Narrow"/>
                          <a:cs typeface="Arial Narrow"/>
                        </a:rPr>
                        <a:t>Surgical</a:t>
                      </a:r>
                      <a:r>
                        <a:rPr sz="800" b="1" spc="-25" dirty="0">
                          <a:solidFill>
                            <a:srgbClr val="231F20"/>
                          </a:solidFill>
                          <a:latin typeface="Arial Narrow"/>
                          <a:cs typeface="Arial Narrow"/>
                        </a:rPr>
                        <a:t> </a:t>
                      </a:r>
                      <a:r>
                        <a:rPr sz="800" b="1" spc="-70" dirty="0">
                          <a:solidFill>
                            <a:srgbClr val="231F20"/>
                          </a:solidFill>
                          <a:latin typeface="Arial Narrow"/>
                          <a:cs typeface="Arial Narrow"/>
                        </a:rPr>
                        <a:t>Technician/Surgical</a:t>
                      </a:r>
                      <a:r>
                        <a:rPr sz="800" b="1" spc="-20" dirty="0">
                          <a:solidFill>
                            <a:srgbClr val="231F20"/>
                          </a:solidFill>
                          <a:latin typeface="Arial Narrow"/>
                          <a:cs typeface="Arial Narrow"/>
                        </a:rPr>
                        <a:t> </a:t>
                      </a:r>
                      <a:r>
                        <a:rPr sz="800" b="1" spc="-80" dirty="0">
                          <a:solidFill>
                            <a:srgbClr val="231F20"/>
                          </a:solidFill>
                          <a:latin typeface="Arial Narrow"/>
                          <a:cs typeface="Arial Narrow"/>
                        </a:rPr>
                        <a:t>Assistant</a:t>
                      </a:r>
                      <a:r>
                        <a:rPr sz="800" b="1" spc="35" dirty="0">
                          <a:solidFill>
                            <a:srgbClr val="231F20"/>
                          </a:solidFill>
                          <a:latin typeface="Arial Narrow"/>
                          <a:cs typeface="Arial Narrow"/>
                        </a:rPr>
                        <a:t> </a:t>
                      </a:r>
                      <a:r>
                        <a:rPr sz="800" b="1" spc="-35" dirty="0">
                          <a:solidFill>
                            <a:srgbClr val="231F20"/>
                          </a:solidFill>
                          <a:latin typeface="Arial Narrow"/>
                          <a:cs typeface="Arial Narrow"/>
                        </a:rPr>
                        <a:t>(29-</a:t>
                      </a:r>
                      <a:r>
                        <a:rPr sz="800" b="1" spc="-40" dirty="0">
                          <a:solidFill>
                            <a:srgbClr val="231F20"/>
                          </a:solidFill>
                          <a:latin typeface="Arial Narrow"/>
                          <a:cs typeface="Arial Narrow"/>
                        </a:rPr>
                        <a:t>9093)</a:t>
                      </a:r>
                      <a:r>
                        <a:rPr sz="800" b="1" spc="50" dirty="0">
                          <a:solidFill>
                            <a:srgbClr val="231F20"/>
                          </a:solidFill>
                          <a:latin typeface="Arial Narrow"/>
                          <a:cs typeface="Arial Narrow"/>
                        </a:rPr>
                        <a:t> </a:t>
                      </a:r>
                      <a:r>
                        <a:rPr sz="800" i="1" spc="-375" dirty="0">
                          <a:latin typeface="Gill Sans MT"/>
                          <a:cs typeface="Gill Sans MT"/>
                        </a:rPr>
                        <a:t>—</a:t>
                      </a:r>
                      <a:r>
                        <a:rPr sz="800" i="1" spc="5" dirty="0">
                          <a:latin typeface="Gill Sans MT"/>
                          <a:cs typeface="Gill Sans MT"/>
                        </a:rPr>
                        <a:t> </a:t>
                      </a:r>
                      <a:r>
                        <a:rPr sz="800" i="1" spc="-65" dirty="0">
                          <a:latin typeface="Gill Sans MT"/>
                          <a:cs typeface="Gill Sans MT"/>
                        </a:rPr>
                        <a:t>Certified</a:t>
                      </a:r>
                      <a:r>
                        <a:rPr sz="800" i="1" spc="10" dirty="0">
                          <a:latin typeface="Gill Sans MT"/>
                          <a:cs typeface="Gill Sans MT"/>
                        </a:rPr>
                        <a:t> </a:t>
                      </a:r>
                      <a:r>
                        <a:rPr sz="800" i="1" spc="-45" dirty="0">
                          <a:latin typeface="Gill Sans MT"/>
                          <a:cs typeface="Gill Sans MT"/>
                        </a:rPr>
                        <a:t>First</a:t>
                      </a:r>
                      <a:r>
                        <a:rPr sz="800" i="1" spc="-55" dirty="0">
                          <a:latin typeface="Gill Sans MT"/>
                          <a:cs typeface="Gill Sans MT"/>
                        </a:rPr>
                        <a:t> Assistant</a:t>
                      </a:r>
                      <a:r>
                        <a:rPr sz="800" i="1" spc="5" dirty="0">
                          <a:latin typeface="Gill Sans MT"/>
                          <a:cs typeface="Gill Sans MT"/>
                        </a:rPr>
                        <a:t> </a:t>
                      </a:r>
                      <a:r>
                        <a:rPr sz="800" i="1" spc="-65" dirty="0">
                          <a:latin typeface="Gill Sans MT"/>
                          <a:cs typeface="Gill Sans MT"/>
                        </a:rPr>
                        <a:t>(CFA),</a:t>
                      </a:r>
                      <a:r>
                        <a:rPr sz="800" i="1" spc="-55" dirty="0">
                          <a:latin typeface="Gill Sans MT"/>
                          <a:cs typeface="Gill Sans MT"/>
                        </a:rPr>
                        <a:t> </a:t>
                      </a:r>
                      <a:r>
                        <a:rPr sz="800" i="1" spc="-65" dirty="0">
                          <a:latin typeface="Gill Sans MT"/>
                          <a:cs typeface="Gill Sans MT"/>
                        </a:rPr>
                        <a:t>Certified</a:t>
                      </a:r>
                      <a:r>
                        <a:rPr sz="800" i="1" spc="10" dirty="0">
                          <a:latin typeface="Gill Sans MT"/>
                          <a:cs typeface="Gill Sans MT"/>
                        </a:rPr>
                        <a:t> </a:t>
                      </a:r>
                      <a:r>
                        <a:rPr sz="800" i="1" spc="-65" dirty="0">
                          <a:latin typeface="Gill Sans MT"/>
                          <a:cs typeface="Gill Sans MT"/>
                        </a:rPr>
                        <a:t>Registered</a:t>
                      </a:r>
                      <a:r>
                        <a:rPr sz="800" i="1" spc="5" dirty="0">
                          <a:latin typeface="Gill Sans MT"/>
                          <a:cs typeface="Gill Sans MT"/>
                        </a:rPr>
                        <a:t> </a:t>
                      </a:r>
                      <a:r>
                        <a:rPr sz="800" i="1" spc="-90" dirty="0">
                          <a:latin typeface="Gill Sans MT"/>
                          <a:cs typeface="Gill Sans MT"/>
                        </a:rPr>
                        <a:t>Nurse</a:t>
                      </a:r>
                      <a:r>
                        <a:rPr sz="800" i="1" spc="10" dirty="0">
                          <a:latin typeface="Gill Sans MT"/>
                          <a:cs typeface="Gill Sans MT"/>
                        </a:rPr>
                        <a:t> </a:t>
                      </a:r>
                      <a:r>
                        <a:rPr sz="800" i="1" spc="-45" dirty="0">
                          <a:latin typeface="Gill Sans MT"/>
                          <a:cs typeface="Gill Sans MT"/>
                        </a:rPr>
                        <a:t>First</a:t>
                      </a:r>
                      <a:r>
                        <a:rPr sz="800" i="1" spc="-55" dirty="0">
                          <a:latin typeface="Gill Sans MT"/>
                          <a:cs typeface="Gill Sans MT"/>
                        </a:rPr>
                        <a:t> Assistant</a:t>
                      </a:r>
                      <a:r>
                        <a:rPr sz="800" i="1" spc="5" dirty="0">
                          <a:latin typeface="Gill Sans MT"/>
                          <a:cs typeface="Gill Sans MT"/>
                        </a:rPr>
                        <a:t> </a:t>
                      </a:r>
                      <a:r>
                        <a:rPr sz="800" i="1" spc="-85" dirty="0">
                          <a:latin typeface="Gill Sans MT"/>
                          <a:cs typeface="Gill Sans MT"/>
                        </a:rPr>
                        <a:t>(CRNFA),</a:t>
                      </a:r>
                      <a:r>
                        <a:rPr sz="800" i="1" spc="-55" dirty="0">
                          <a:latin typeface="Gill Sans MT"/>
                          <a:cs typeface="Gill Sans MT"/>
                        </a:rPr>
                        <a:t> </a:t>
                      </a:r>
                      <a:r>
                        <a:rPr sz="800" i="1" spc="-65" dirty="0">
                          <a:latin typeface="Gill Sans MT"/>
                          <a:cs typeface="Gill Sans MT"/>
                        </a:rPr>
                        <a:t>Certified</a:t>
                      </a:r>
                      <a:r>
                        <a:rPr sz="800" i="1" spc="10" dirty="0">
                          <a:latin typeface="Gill Sans MT"/>
                          <a:cs typeface="Gill Sans MT"/>
                        </a:rPr>
                        <a:t> </a:t>
                      </a:r>
                      <a:r>
                        <a:rPr sz="800" i="1" spc="-55" dirty="0">
                          <a:latin typeface="Gill Sans MT"/>
                          <a:cs typeface="Gill Sans MT"/>
                        </a:rPr>
                        <a:t>Surgical Assistant</a:t>
                      </a:r>
                      <a:r>
                        <a:rPr sz="800" i="1" spc="5" dirty="0">
                          <a:latin typeface="Gill Sans MT"/>
                          <a:cs typeface="Gill Sans MT"/>
                        </a:rPr>
                        <a:t> </a:t>
                      </a:r>
                      <a:r>
                        <a:rPr sz="800" i="1" spc="-55" dirty="0">
                          <a:latin typeface="Gill Sans MT"/>
                          <a:cs typeface="Gill Sans MT"/>
                        </a:rPr>
                        <a:t>(CSA), </a:t>
                      </a:r>
                      <a:r>
                        <a:rPr sz="800" i="1" spc="-65" dirty="0">
                          <a:latin typeface="Gill Sans MT"/>
                          <a:cs typeface="Gill Sans MT"/>
                        </a:rPr>
                        <a:t>Certified</a:t>
                      </a:r>
                      <a:r>
                        <a:rPr sz="800" i="1" spc="10" dirty="0">
                          <a:latin typeface="Gill Sans MT"/>
                          <a:cs typeface="Gill Sans MT"/>
                        </a:rPr>
                        <a:t> </a:t>
                      </a:r>
                      <a:r>
                        <a:rPr sz="800" i="1" spc="-55" dirty="0">
                          <a:latin typeface="Gill Sans MT"/>
                          <a:cs typeface="Gill Sans MT"/>
                        </a:rPr>
                        <a:t>Surgical</a:t>
                      </a:r>
                      <a:r>
                        <a:rPr sz="800" i="1" spc="5" dirty="0">
                          <a:latin typeface="Gill Sans MT"/>
                          <a:cs typeface="Gill Sans MT"/>
                        </a:rPr>
                        <a:t> </a:t>
                      </a:r>
                      <a:r>
                        <a:rPr sz="800" i="1" spc="-45" dirty="0">
                          <a:latin typeface="Gill Sans MT"/>
                          <a:cs typeface="Gill Sans MT"/>
                        </a:rPr>
                        <a:t>First</a:t>
                      </a:r>
                      <a:r>
                        <a:rPr sz="800" i="1" spc="-55" dirty="0">
                          <a:latin typeface="Gill Sans MT"/>
                          <a:cs typeface="Gill Sans MT"/>
                        </a:rPr>
                        <a:t> Assistant</a:t>
                      </a:r>
                      <a:r>
                        <a:rPr sz="800" i="1" spc="10" dirty="0">
                          <a:latin typeface="Gill Sans MT"/>
                          <a:cs typeface="Gill Sans MT"/>
                        </a:rPr>
                        <a:t> </a:t>
                      </a:r>
                      <a:r>
                        <a:rPr sz="800" i="1" spc="-60" dirty="0">
                          <a:latin typeface="Gill Sans MT"/>
                          <a:cs typeface="Gill Sans MT"/>
                        </a:rPr>
                        <a:t>(CSFA),</a:t>
                      </a:r>
                      <a:r>
                        <a:rPr sz="800" i="1" spc="-55" dirty="0">
                          <a:latin typeface="Gill Sans MT"/>
                          <a:cs typeface="Gill Sans MT"/>
                        </a:rPr>
                        <a:t> </a:t>
                      </a:r>
                      <a:r>
                        <a:rPr sz="800" i="1" spc="-65" dirty="0">
                          <a:latin typeface="Gill Sans MT"/>
                          <a:cs typeface="Gill Sans MT"/>
                        </a:rPr>
                        <a:t>Certified</a:t>
                      </a:r>
                      <a:r>
                        <a:rPr sz="800" i="1" spc="5" dirty="0">
                          <a:latin typeface="Gill Sans MT"/>
                          <a:cs typeface="Gill Sans MT"/>
                        </a:rPr>
                        <a:t> </a:t>
                      </a:r>
                      <a:r>
                        <a:rPr sz="800" i="1" spc="-55" dirty="0">
                          <a:latin typeface="Gill Sans MT"/>
                          <a:cs typeface="Gill Sans MT"/>
                        </a:rPr>
                        <a:t>Surgical </a:t>
                      </a:r>
                      <a:r>
                        <a:rPr sz="800" i="1" spc="-70" dirty="0">
                          <a:latin typeface="Gill Sans MT"/>
                          <a:cs typeface="Gill Sans MT"/>
                        </a:rPr>
                        <a:t>Technician,</a:t>
                      </a:r>
                      <a:r>
                        <a:rPr sz="800" i="1" spc="-55" dirty="0">
                          <a:latin typeface="Gill Sans MT"/>
                          <a:cs typeface="Gill Sans MT"/>
                        </a:rPr>
                        <a:t> </a:t>
                      </a:r>
                      <a:r>
                        <a:rPr sz="800" i="1" spc="-60" dirty="0">
                          <a:latin typeface="Gill Sans MT"/>
                          <a:cs typeface="Gill Sans MT"/>
                        </a:rPr>
                        <a:t>Gastrointestinal</a:t>
                      </a:r>
                      <a:r>
                        <a:rPr sz="800" i="1" spc="-55" dirty="0">
                          <a:latin typeface="Gill Sans MT"/>
                          <a:cs typeface="Gill Sans MT"/>
                        </a:rPr>
                        <a:t> </a:t>
                      </a:r>
                      <a:r>
                        <a:rPr sz="800" i="1" spc="-80" dirty="0">
                          <a:latin typeface="Gill Sans MT"/>
                          <a:cs typeface="Gill Sans MT"/>
                        </a:rPr>
                        <a:t>Technician</a:t>
                      </a:r>
                      <a:r>
                        <a:rPr sz="800" i="1" spc="5" dirty="0">
                          <a:latin typeface="Gill Sans MT"/>
                          <a:cs typeface="Gill Sans MT"/>
                        </a:rPr>
                        <a:t> </a:t>
                      </a:r>
                      <a:r>
                        <a:rPr sz="800" i="1" spc="-65" dirty="0">
                          <a:latin typeface="Gill Sans MT"/>
                          <a:cs typeface="Gill Sans MT"/>
                        </a:rPr>
                        <a:t>(GI</a:t>
                      </a:r>
                      <a:r>
                        <a:rPr sz="800" i="1" spc="-55" dirty="0">
                          <a:latin typeface="Gill Sans MT"/>
                          <a:cs typeface="Gill Sans MT"/>
                        </a:rPr>
                        <a:t> </a:t>
                      </a:r>
                      <a:r>
                        <a:rPr sz="800" i="1" spc="-10" dirty="0">
                          <a:latin typeface="Gill Sans MT"/>
                          <a:cs typeface="Gill Sans MT"/>
                        </a:rPr>
                        <a:t>Technician), </a:t>
                      </a:r>
                      <a:r>
                        <a:rPr sz="800" i="1" spc="-65" dirty="0">
                          <a:latin typeface="Gill Sans MT"/>
                          <a:cs typeface="Gill Sans MT"/>
                        </a:rPr>
                        <a:t>Registered</a:t>
                      </a:r>
                      <a:r>
                        <a:rPr sz="800" i="1" spc="-20" dirty="0">
                          <a:latin typeface="Gill Sans MT"/>
                          <a:cs typeface="Gill Sans MT"/>
                        </a:rPr>
                        <a:t> </a:t>
                      </a:r>
                      <a:r>
                        <a:rPr sz="800" i="1" spc="-90" dirty="0">
                          <a:latin typeface="Gill Sans MT"/>
                          <a:cs typeface="Gill Sans MT"/>
                        </a:rPr>
                        <a:t>Nurse</a:t>
                      </a:r>
                      <a:r>
                        <a:rPr sz="800" i="1" spc="-15" dirty="0">
                          <a:latin typeface="Gill Sans MT"/>
                          <a:cs typeface="Gill Sans MT"/>
                        </a:rPr>
                        <a:t> </a:t>
                      </a:r>
                      <a:r>
                        <a:rPr sz="800" i="1" spc="-45" dirty="0">
                          <a:latin typeface="Gill Sans MT"/>
                          <a:cs typeface="Gill Sans MT"/>
                        </a:rPr>
                        <a:t>First</a:t>
                      </a:r>
                      <a:r>
                        <a:rPr sz="800" i="1" spc="-70" dirty="0">
                          <a:latin typeface="Gill Sans MT"/>
                          <a:cs typeface="Gill Sans MT"/>
                        </a:rPr>
                        <a:t> </a:t>
                      </a:r>
                      <a:r>
                        <a:rPr sz="800" i="1" spc="-55" dirty="0">
                          <a:latin typeface="Gill Sans MT"/>
                          <a:cs typeface="Gill Sans MT"/>
                        </a:rPr>
                        <a:t>Assistant</a:t>
                      </a:r>
                      <a:r>
                        <a:rPr sz="800" i="1" spc="-20" dirty="0">
                          <a:latin typeface="Gill Sans MT"/>
                          <a:cs typeface="Gill Sans MT"/>
                        </a:rPr>
                        <a:t> </a:t>
                      </a:r>
                      <a:r>
                        <a:rPr sz="800" i="1" spc="-80" dirty="0">
                          <a:latin typeface="Gill Sans MT"/>
                          <a:cs typeface="Gill Sans MT"/>
                        </a:rPr>
                        <a:t>(RNFA),</a:t>
                      </a:r>
                      <a:r>
                        <a:rPr sz="800" i="1" spc="-70" dirty="0">
                          <a:latin typeface="Gill Sans MT"/>
                          <a:cs typeface="Gill Sans MT"/>
                        </a:rPr>
                        <a:t> </a:t>
                      </a:r>
                      <a:r>
                        <a:rPr sz="800" i="1" spc="-55" dirty="0">
                          <a:latin typeface="Gill Sans MT"/>
                          <a:cs typeface="Gill Sans MT"/>
                        </a:rPr>
                        <a:t>Surgical</a:t>
                      </a:r>
                      <a:r>
                        <a:rPr sz="800" i="1" spc="-15" dirty="0">
                          <a:latin typeface="Gill Sans MT"/>
                          <a:cs typeface="Gill Sans MT"/>
                        </a:rPr>
                        <a:t> </a:t>
                      </a:r>
                      <a:r>
                        <a:rPr sz="800" i="1" spc="-45" dirty="0">
                          <a:latin typeface="Gill Sans MT"/>
                          <a:cs typeface="Gill Sans MT"/>
                        </a:rPr>
                        <a:t>First</a:t>
                      </a:r>
                      <a:r>
                        <a:rPr sz="800" i="1" spc="-75" dirty="0">
                          <a:latin typeface="Gill Sans MT"/>
                          <a:cs typeface="Gill Sans MT"/>
                        </a:rPr>
                        <a:t> </a:t>
                      </a:r>
                      <a:r>
                        <a:rPr sz="800" i="1" spc="-50" dirty="0">
                          <a:latin typeface="Gill Sans MT"/>
                          <a:cs typeface="Gill Sans MT"/>
                        </a:rPr>
                        <a:t>Assistant,</a:t>
                      </a:r>
                      <a:r>
                        <a:rPr sz="800" i="1" spc="-75" dirty="0">
                          <a:latin typeface="Gill Sans MT"/>
                          <a:cs typeface="Gill Sans MT"/>
                        </a:rPr>
                        <a:t> </a:t>
                      </a:r>
                      <a:r>
                        <a:rPr sz="800" i="1" spc="-55" dirty="0">
                          <a:latin typeface="Gill Sans MT"/>
                          <a:cs typeface="Gill Sans MT"/>
                        </a:rPr>
                        <a:t>Surgical</a:t>
                      </a:r>
                      <a:r>
                        <a:rPr sz="800" i="1" spc="-15" dirty="0">
                          <a:latin typeface="Gill Sans MT"/>
                          <a:cs typeface="Gill Sans MT"/>
                        </a:rPr>
                        <a:t> </a:t>
                      </a:r>
                      <a:r>
                        <a:rPr sz="800" i="1" spc="-60" dirty="0">
                          <a:latin typeface="Gill Sans MT"/>
                          <a:cs typeface="Gill Sans MT"/>
                        </a:rPr>
                        <a:t>Scrub</a:t>
                      </a:r>
                      <a:r>
                        <a:rPr sz="800" i="1" spc="-75" dirty="0">
                          <a:latin typeface="Gill Sans MT"/>
                          <a:cs typeface="Gill Sans MT"/>
                        </a:rPr>
                        <a:t> </a:t>
                      </a:r>
                      <a:r>
                        <a:rPr sz="800" i="1" spc="-80" dirty="0">
                          <a:latin typeface="Gill Sans MT"/>
                          <a:cs typeface="Gill Sans MT"/>
                        </a:rPr>
                        <a:t>Technician</a:t>
                      </a:r>
                      <a:r>
                        <a:rPr sz="800" i="1" spc="-15" dirty="0">
                          <a:latin typeface="Gill Sans MT"/>
                          <a:cs typeface="Gill Sans MT"/>
                        </a:rPr>
                        <a:t> </a:t>
                      </a:r>
                      <a:r>
                        <a:rPr sz="800" i="1" spc="-55" dirty="0">
                          <a:latin typeface="Gill Sans MT"/>
                          <a:cs typeface="Gill Sans MT"/>
                        </a:rPr>
                        <a:t>(Surgical</a:t>
                      </a:r>
                      <a:r>
                        <a:rPr sz="800" i="1" spc="-15" dirty="0">
                          <a:latin typeface="Gill Sans MT"/>
                          <a:cs typeface="Gill Sans MT"/>
                        </a:rPr>
                        <a:t> </a:t>
                      </a:r>
                      <a:r>
                        <a:rPr sz="800" i="1" spc="-60" dirty="0">
                          <a:latin typeface="Gill Sans MT"/>
                          <a:cs typeface="Gill Sans MT"/>
                        </a:rPr>
                        <a:t>Scrub</a:t>
                      </a:r>
                      <a:r>
                        <a:rPr sz="800" i="1" spc="-70" dirty="0">
                          <a:latin typeface="Gill Sans MT"/>
                          <a:cs typeface="Gill Sans MT"/>
                        </a:rPr>
                        <a:t> </a:t>
                      </a:r>
                      <a:r>
                        <a:rPr sz="800" i="1" spc="-75" dirty="0">
                          <a:latin typeface="Gill Sans MT"/>
                          <a:cs typeface="Gill Sans MT"/>
                        </a:rPr>
                        <a:t>Tech), </a:t>
                      </a:r>
                      <a:r>
                        <a:rPr sz="800" i="1" spc="-55" dirty="0">
                          <a:latin typeface="Gill Sans MT"/>
                          <a:cs typeface="Gill Sans MT"/>
                        </a:rPr>
                        <a:t>Surgical</a:t>
                      </a:r>
                      <a:r>
                        <a:rPr sz="800" i="1" spc="-75" dirty="0">
                          <a:latin typeface="Gill Sans MT"/>
                          <a:cs typeface="Gill Sans MT"/>
                        </a:rPr>
                        <a:t> </a:t>
                      </a:r>
                      <a:r>
                        <a:rPr sz="800" i="1" spc="-80" dirty="0">
                          <a:latin typeface="Gill Sans MT"/>
                          <a:cs typeface="Gill Sans MT"/>
                        </a:rPr>
                        <a:t>Technician</a:t>
                      </a:r>
                      <a:r>
                        <a:rPr sz="800" i="1" spc="-15" dirty="0">
                          <a:latin typeface="Gill Sans MT"/>
                          <a:cs typeface="Gill Sans MT"/>
                        </a:rPr>
                        <a:t> </a:t>
                      </a:r>
                      <a:r>
                        <a:rPr sz="800" i="1" spc="-55" dirty="0">
                          <a:latin typeface="Gill Sans MT"/>
                          <a:cs typeface="Gill Sans MT"/>
                        </a:rPr>
                        <a:t>(Surgical</a:t>
                      </a:r>
                      <a:r>
                        <a:rPr sz="800" i="1" spc="-75" dirty="0">
                          <a:latin typeface="Gill Sans MT"/>
                          <a:cs typeface="Gill Sans MT"/>
                        </a:rPr>
                        <a:t> </a:t>
                      </a:r>
                      <a:r>
                        <a:rPr sz="800" i="1" spc="-90" dirty="0">
                          <a:latin typeface="Gill Sans MT"/>
                          <a:cs typeface="Gill Sans MT"/>
                        </a:rPr>
                        <a:t>Tech)</a:t>
                      </a:r>
                      <a:r>
                        <a:rPr sz="800" i="1" spc="-15" dirty="0">
                          <a:latin typeface="Gill Sans MT"/>
                          <a:cs typeface="Gill Sans MT"/>
                        </a:rPr>
                        <a:t> </a:t>
                      </a:r>
                      <a:r>
                        <a:rPr sz="800" i="1" spc="-375" dirty="0">
                          <a:latin typeface="Gill Sans MT"/>
                          <a:cs typeface="Gill Sans MT"/>
                        </a:rPr>
                        <a:t>—</a:t>
                      </a:r>
                      <a:r>
                        <a:rPr sz="800" i="1" spc="-40" dirty="0">
                          <a:latin typeface="Gill Sans MT"/>
                          <a:cs typeface="Gill Sans MT"/>
                        </a:rPr>
                        <a:t> </a:t>
                      </a:r>
                      <a:r>
                        <a:rPr sz="800" spc="-70" dirty="0">
                          <a:latin typeface="Arial Narrow"/>
                          <a:cs typeface="Arial Narrow"/>
                        </a:rPr>
                        <a:t>Assist</a:t>
                      </a:r>
                      <a:r>
                        <a:rPr sz="800" spc="5" dirty="0">
                          <a:latin typeface="Arial Narrow"/>
                          <a:cs typeface="Arial Narrow"/>
                        </a:rPr>
                        <a:t> </a:t>
                      </a:r>
                      <a:r>
                        <a:rPr sz="800" spc="-30" dirty="0">
                          <a:latin typeface="Arial Narrow"/>
                          <a:cs typeface="Arial Narrow"/>
                        </a:rPr>
                        <a:t>in</a:t>
                      </a:r>
                      <a:r>
                        <a:rPr sz="800" spc="5" dirty="0">
                          <a:latin typeface="Arial Narrow"/>
                          <a:cs typeface="Arial Narrow"/>
                        </a:rPr>
                        <a:t> </a:t>
                      </a:r>
                      <a:r>
                        <a:rPr sz="800" spc="-60" dirty="0">
                          <a:latin typeface="Arial Narrow"/>
                          <a:cs typeface="Arial Narrow"/>
                        </a:rPr>
                        <a:t>operations,</a:t>
                      </a:r>
                      <a:r>
                        <a:rPr sz="800" spc="5" dirty="0">
                          <a:latin typeface="Arial Narrow"/>
                          <a:cs typeface="Arial Narrow"/>
                        </a:rPr>
                        <a:t> </a:t>
                      </a:r>
                      <a:r>
                        <a:rPr sz="800" spc="-65" dirty="0">
                          <a:latin typeface="Arial Narrow"/>
                          <a:cs typeface="Arial Narrow"/>
                        </a:rPr>
                        <a:t>under</a:t>
                      </a:r>
                      <a:r>
                        <a:rPr sz="800" spc="10" dirty="0">
                          <a:latin typeface="Arial Narrow"/>
                          <a:cs typeface="Arial Narrow"/>
                        </a:rPr>
                        <a:t> </a:t>
                      </a:r>
                      <a:r>
                        <a:rPr sz="800" spc="-50" dirty="0">
                          <a:latin typeface="Arial Narrow"/>
                          <a:cs typeface="Arial Narrow"/>
                        </a:rPr>
                        <a:t>the</a:t>
                      </a:r>
                      <a:r>
                        <a:rPr sz="800" spc="5" dirty="0">
                          <a:latin typeface="Arial Narrow"/>
                          <a:cs typeface="Arial Narrow"/>
                        </a:rPr>
                        <a:t> </a:t>
                      </a:r>
                      <a:r>
                        <a:rPr sz="800" spc="-60" dirty="0">
                          <a:latin typeface="Arial Narrow"/>
                          <a:cs typeface="Arial Narrow"/>
                        </a:rPr>
                        <a:t>supervision</a:t>
                      </a:r>
                      <a:r>
                        <a:rPr sz="800" spc="5" dirty="0">
                          <a:latin typeface="Arial Narrow"/>
                          <a:cs typeface="Arial Narrow"/>
                        </a:rPr>
                        <a:t> </a:t>
                      </a:r>
                      <a:r>
                        <a:rPr sz="800" spc="-50" dirty="0">
                          <a:latin typeface="Arial Narrow"/>
                          <a:cs typeface="Arial Narrow"/>
                        </a:rPr>
                        <a:t>of</a:t>
                      </a:r>
                      <a:r>
                        <a:rPr sz="800" spc="5" dirty="0">
                          <a:latin typeface="Arial Narrow"/>
                          <a:cs typeface="Arial Narrow"/>
                        </a:rPr>
                        <a:t> </a:t>
                      </a:r>
                      <a:r>
                        <a:rPr sz="800" spc="-75" dirty="0">
                          <a:latin typeface="Arial Narrow"/>
                          <a:cs typeface="Arial Narrow"/>
                        </a:rPr>
                        <a:t>surgeons.</a:t>
                      </a:r>
                      <a:r>
                        <a:rPr sz="800" spc="5" dirty="0">
                          <a:latin typeface="Arial Narrow"/>
                          <a:cs typeface="Arial Narrow"/>
                        </a:rPr>
                        <a:t> </a:t>
                      </a:r>
                      <a:r>
                        <a:rPr sz="800" spc="-85" dirty="0">
                          <a:latin typeface="Arial Narrow"/>
                          <a:cs typeface="Arial Narrow"/>
                        </a:rPr>
                        <a:t>May,</a:t>
                      </a:r>
                      <a:r>
                        <a:rPr sz="800" spc="5" dirty="0">
                          <a:latin typeface="Arial Narrow"/>
                          <a:cs typeface="Arial Narrow"/>
                        </a:rPr>
                        <a:t> </a:t>
                      </a:r>
                      <a:r>
                        <a:rPr sz="800" spc="-30" dirty="0">
                          <a:latin typeface="Arial Narrow"/>
                          <a:cs typeface="Arial Narrow"/>
                        </a:rPr>
                        <a:t>in</a:t>
                      </a:r>
                      <a:r>
                        <a:rPr sz="800" spc="10" dirty="0">
                          <a:latin typeface="Arial Narrow"/>
                          <a:cs typeface="Arial Narrow"/>
                        </a:rPr>
                        <a:t> </a:t>
                      </a:r>
                      <a:r>
                        <a:rPr sz="800" spc="-70" dirty="0">
                          <a:latin typeface="Arial Narrow"/>
                          <a:cs typeface="Arial Narrow"/>
                        </a:rPr>
                        <a:t>accordance</a:t>
                      </a:r>
                      <a:r>
                        <a:rPr sz="800" spc="5" dirty="0">
                          <a:latin typeface="Arial Narrow"/>
                          <a:cs typeface="Arial Narrow"/>
                        </a:rPr>
                        <a:t> </a:t>
                      </a:r>
                      <a:r>
                        <a:rPr sz="800" spc="-50" dirty="0">
                          <a:latin typeface="Arial Narrow"/>
                          <a:cs typeface="Arial Narrow"/>
                        </a:rPr>
                        <a:t>with</a:t>
                      </a:r>
                      <a:r>
                        <a:rPr sz="800" spc="5" dirty="0">
                          <a:latin typeface="Arial Narrow"/>
                          <a:cs typeface="Arial Narrow"/>
                        </a:rPr>
                        <a:t> </a:t>
                      </a:r>
                      <a:r>
                        <a:rPr sz="800" spc="-50" dirty="0">
                          <a:latin typeface="Arial Narrow"/>
                          <a:cs typeface="Arial Narrow"/>
                        </a:rPr>
                        <a:t>state</a:t>
                      </a:r>
                      <a:r>
                        <a:rPr sz="800" spc="5" dirty="0">
                          <a:latin typeface="Arial Narrow"/>
                          <a:cs typeface="Arial Narrow"/>
                        </a:rPr>
                        <a:t> </a:t>
                      </a:r>
                      <a:r>
                        <a:rPr sz="800" spc="-65" dirty="0">
                          <a:latin typeface="Arial Narrow"/>
                          <a:cs typeface="Arial Narrow"/>
                        </a:rPr>
                        <a:t>laws,</a:t>
                      </a:r>
                      <a:r>
                        <a:rPr sz="800" spc="5" dirty="0">
                          <a:latin typeface="Arial Narrow"/>
                          <a:cs typeface="Arial Narrow"/>
                        </a:rPr>
                        <a:t> </a:t>
                      </a:r>
                      <a:r>
                        <a:rPr sz="800" spc="-50" dirty="0">
                          <a:latin typeface="Arial Narrow"/>
                          <a:cs typeface="Arial Narrow"/>
                        </a:rPr>
                        <a:t>help</a:t>
                      </a:r>
                      <a:r>
                        <a:rPr sz="800" spc="5" dirty="0">
                          <a:latin typeface="Arial Narrow"/>
                          <a:cs typeface="Arial Narrow"/>
                        </a:rPr>
                        <a:t> </a:t>
                      </a:r>
                      <a:r>
                        <a:rPr sz="800" spc="-80" dirty="0">
                          <a:latin typeface="Arial Narrow"/>
                          <a:cs typeface="Arial Narrow"/>
                        </a:rPr>
                        <a:t>surgeons</a:t>
                      </a:r>
                      <a:r>
                        <a:rPr sz="800" spc="10" dirty="0">
                          <a:latin typeface="Arial Narrow"/>
                          <a:cs typeface="Arial Narrow"/>
                        </a:rPr>
                        <a:t> </a:t>
                      </a:r>
                      <a:r>
                        <a:rPr sz="800" spc="-35" dirty="0">
                          <a:latin typeface="Arial Narrow"/>
                          <a:cs typeface="Arial Narrow"/>
                        </a:rPr>
                        <a:t>to</a:t>
                      </a:r>
                      <a:r>
                        <a:rPr sz="800" spc="5" dirty="0">
                          <a:latin typeface="Arial Narrow"/>
                          <a:cs typeface="Arial Narrow"/>
                        </a:rPr>
                        <a:t> </a:t>
                      </a:r>
                      <a:r>
                        <a:rPr sz="800" spc="-75" dirty="0">
                          <a:latin typeface="Arial Narrow"/>
                          <a:cs typeface="Arial Narrow"/>
                        </a:rPr>
                        <a:t>make</a:t>
                      </a:r>
                      <a:r>
                        <a:rPr sz="800" spc="5" dirty="0">
                          <a:latin typeface="Arial Narrow"/>
                          <a:cs typeface="Arial Narrow"/>
                        </a:rPr>
                        <a:t> </a:t>
                      </a:r>
                      <a:r>
                        <a:rPr sz="800" spc="-55" dirty="0">
                          <a:latin typeface="Arial Narrow"/>
                          <a:cs typeface="Arial Narrow"/>
                        </a:rPr>
                        <a:t>incisions</a:t>
                      </a:r>
                      <a:r>
                        <a:rPr sz="800" spc="5" dirty="0">
                          <a:latin typeface="Arial Narrow"/>
                          <a:cs typeface="Arial Narrow"/>
                        </a:rPr>
                        <a:t> </a:t>
                      </a:r>
                      <a:r>
                        <a:rPr sz="800" spc="-60" dirty="0">
                          <a:latin typeface="Arial Narrow"/>
                          <a:cs typeface="Arial Narrow"/>
                        </a:rPr>
                        <a:t>and</a:t>
                      </a:r>
                      <a:r>
                        <a:rPr sz="800" spc="5" dirty="0">
                          <a:latin typeface="Arial Narrow"/>
                          <a:cs typeface="Arial Narrow"/>
                        </a:rPr>
                        <a:t> </a:t>
                      </a:r>
                      <a:r>
                        <a:rPr sz="800" spc="-65" dirty="0">
                          <a:latin typeface="Arial Narrow"/>
                          <a:cs typeface="Arial Narrow"/>
                        </a:rPr>
                        <a:t>close</a:t>
                      </a:r>
                      <a:r>
                        <a:rPr sz="800" spc="5" dirty="0">
                          <a:latin typeface="Arial Narrow"/>
                          <a:cs typeface="Arial Narrow"/>
                        </a:rPr>
                        <a:t> </a:t>
                      </a:r>
                      <a:r>
                        <a:rPr sz="800" spc="-10" dirty="0">
                          <a:latin typeface="Arial Narrow"/>
                          <a:cs typeface="Arial Narrow"/>
                        </a:rPr>
                        <a:t>surgical</a:t>
                      </a:r>
                      <a:r>
                        <a:rPr sz="800" spc="500" dirty="0">
                          <a:latin typeface="Arial Narrow"/>
                          <a:cs typeface="Arial Narrow"/>
                        </a:rPr>
                        <a:t> </a:t>
                      </a:r>
                      <a:r>
                        <a:rPr sz="800" spc="-50" dirty="0">
                          <a:latin typeface="Arial Narrow"/>
                          <a:cs typeface="Arial Narrow"/>
                        </a:rPr>
                        <a:t>sites,</a:t>
                      </a:r>
                      <a:r>
                        <a:rPr sz="800" spc="-10" dirty="0">
                          <a:latin typeface="Arial Narrow"/>
                          <a:cs typeface="Arial Narrow"/>
                        </a:rPr>
                        <a:t> </a:t>
                      </a:r>
                      <a:r>
                        <a:rPr sz="800" spc="-55" dirty="0">
                          <a:latin typeface="Arial Narrow"/>
                          <a:cs typeface="Arial Narrow"/>
                        </a:rPr>
                        <a:t>manipulate</a:t>
                      </a:r>
                      <a:r>
                        <a:rPr sz="800" spc="-5" dirty="0">
                          <a:latin typeface="Arial Narrow"/>
                          <a:cs typeface="Arial Narrow"/>
                        </a:rPr>
                        <a:t> </a:t>
                      </a:r>
                      <a:r>
                        <a:rPr sz="800" spc="-55" dirty="0">
                          <a:latin typeface="Arial Narrow"/>
                          <a:cs typeface="Arial Narrow"/>
                        </a:rPr>
                        <a:t>or</a:t>
                      </a:r>
                      <a:r>
                        <a:rPr sz="800" spc="-10" dirty="0">
                          <a:latin typeface="Arial Narrow"/>
                          <a:cs typeface="Arial Narrow"/>
                        </a:rPr>
                        <a:t> </a:t>
                      </a:r>
                      <a:r>
                        <a:rPr sz="800" spc="-80" dirty="0">
                          <a:latin typeface="Arial Narrow"/>
                          <a:cs typeface="Arial Narrow"/>
                        </a:rPr>
                        <a:t>remove</a:t>
                      </a:r>
                      <a:r>
                        <a:rPr sz="800" spc="-5" dirty="0">
                          <a:latin typeface="Arial Narrow"/>
                          <a:cs typeface="Arial Narrow"/>
                        </a:rPr>
                        <a:t> </a:t>
                      </a:r>
                      <a:r>
                        <a:rPr sz="800" spc="-55" dirty="0">
                          <a:latin typeface="Arial Narrow"/>
                          <a:cs typeface="Arial Narrow"/>
                        </a:rPr>
                        <a:t>tissues,</a:t>
                      </a:r>
                      <a:r>
                        <a:rPr sz="800" spc="-5" dirty="0">
                          <a:latin typeface="Arial Narrow"/>
                          <a:cs typeface="Arial Narrow"/>
                        </a:rPr>
                        <a:t> </a:t>
                      </a:r>
                      <a:r>
                        <a:rPr sz="800" spc="-45" dirty="0">
                          <a:latin typeface="Arial Narrow"/>
                          <a:cs typeface="Arial Narrow"/>
                        </a:rPr>
                        <a:t>implant</a:t>
                      </a:r>
                      <a:r>
                        <a:rPr sz="800" spc="-10" dirty="0">
                          <a:latin typeface="Arial Narrow"/>
                          <a:cs typeface="Arial Narrow"/>
                        </a:rPr>
                        <a:t> </a:t>
                      </a:r>
                      <a:r>
                        <a:rPr sz="800" spc="-55" dirty="0">
                          <a:latin typeface="Arial Narrow"/>
                          <a:cs typeface="Arial Narrow"/>
                        </a:rPr>
                        <a:t>surgical</a:t>
                      </a:r>
                      <a:r>
                        <a:rPr sz="800" spc="-5" dirty="0">
                          <a:latin typeface="Arial Narrow"/>
                          <a:cs typeface="Arial Narrow"/>
                        </a:rPr>
                        <a:t> </a:t>
                      </a:r>
                      <a:r>
                        <a:rPr sz="800" spc="-70" dirty="0">
                          <a:latin typeface="Arial Narrow"/>
                          <a:cs typeface="Arial Narrow"/>
                        </a:rPr>
                        <a:t>devices</a:t>
                      </a:r>
                      <a:r>
                        <a:rPr sz="800" spc="-5" dirty="0">
                          <a:latin typeface="Arial Narrow"/>
                          <a:cs typeface="Arial Narrow"/>
                        </a:rPr>
                        <a:t> </a:t>
                      </a:r>
                      <a:r>
                        <a:rPr sz="800" spc="-55" dirty="0">
                          <a:latin typeface="Arial Narrow"/>
                          <a:cs typeface="Arial Narrow"/>
                        </a:rPr>
                        <a:t>or</a:t>
                      </a:r>
                      <a:r>
                        <a:rPr sz="800" spc="-10" dirty="0">
                          <a:latin typeface="Arial Narrow"/>
                          <a:cs typeface="Arial Narrow"/>
                        </a:rPr>
                        <a:t> </a:t>
                      </a:r>
                      <a:r>
                        <a:rPr sz="800" spc="-55" dirty="0">
                          <a:latin typeface="Arial Narrow"/>
                          <a:cs typeface="Arial Narrow"/>
                        </a:rPr>
                        <a:t>drains,</a:t>
                      </a:r>
                      <a:r>
                        <a:rPr sz="800" spc="-5" dirty="0">
                          <a:latin typeface="Arial Narrow"/>
                          <a:cs typeface="Arial Narrow"/>
                        </a:rPr>
                        <a:t> </a:t>
                      </a:r>
                      <a:r>
                        <a:rPr sz="800" spc="-55" dirty="0">
                          <a:latin typeface="Arial Narrow"/>
                          <a:cs typeface="Arial Narrow"/>
                        </a:rPr>
                        <a:t>suction</a:t>
                      </a:r>
                      <a:r>
                        <a:rPr sz="800" spc="-5" dirty="0">
                          <a:latin typeface="Arial Narrow"/>
                          <a:cs typeface="Arial Narrow"/>
                        </a:rPr>
                        <a:t> </a:t>
                      </a:r>
                      <a:r>
                        <a:rPr sz="800" spc="-50" dirty="0">
                          <a:latin typeface="Arial Narrow"/>
                          <a:cs typeface="Arial Narrow"/>
                        </a:rPr>
                        <a:t>the</a:t>
                      </a:r>
                      <a:r>
                        <a:rPr sz="800" spc="-10" dirty="0">
                          <a:latin typeface="Arial Narrow"/>
                          <a:cs typeface="Arial Narrow"/>
                        </a:rPr>
                        <a:t> </a:t>
                      </a:r>
                      <a:r>
                        <a:rPr sz="800" spc="-55" dirty="0">
                          <a:latin typeface="Arial Narrow"/>
                          <a:cs typeface="Arial Narrow"/>
                        </a:rPr>
                        <a:t>surgical</a:t>
                      </a:r>
                      <a:r>
                        <a:rPr sz="800" spc="-5" dirty="0">
                          <a:latin typeface="Arial Narrow"/>
                          <a:cs typeface="Arial Narrow"/>
                        </a:rPr>
                        <a:t> </a:t>
                      </a:r>
                      <a:r>
                        <a:rPr sz="800" spc="-50" dirty="0">
                          <a:latin typeface="Arial Narrow"/>
                          <a:cs typeface="Arial Narrow"/>
                        </a:rPr>
                        <a:t>site,</a:t>
                      </a:r>
                      <a:r>
                        <a:rPr sz="800" spc="-10" dirty="0">
                          <a:latin typeface="Arial Narrow"/>
                          <a:cs typeface="Arial Narrow"/>
                        </a:rPr>
                        <a:t> </a:t>
                      </a:r>
                      <a:r>
                        <a:rPr sz="800" spc="-55" dirty="0">
                          <a:latin typeface="Arial Narrow"/>
                          <a:cs typeface="Arial Narrow"/>
                        </a:rPr>
                        <a:t>place</a:t>
                      </a:r>
                      <a:r>
                        <a:rPr sz="800" spc="-5" dirty="0">
                          <a:latin typeface="Arial Narrow"/>
                          <a:cs typeface="Arial Narrow"/>
                        </a:rPr>
                        <a:t> </a:t>
                      </a:r>
                      <a:r>
                        <a:rPr sz="800" spc="-55" dirty="0">
                          <a:latin typeface="Arial Narrow"/>
                          <a:cs typeface="Arial Narrow"/>
                        </a:rPr>
                        <a:t>catheters,</a:t>
                      </a:r>
                      <a:r>
                        <a:rPr sz="800" spc="-5" dirty="0">
                          <a:latin typeface="Arial Narrow"/>
                          <a:cs typeface="Arial Narrow"/>
                        </a:rPr>
                        <a:t> </a:t>
                      </a:r>
                      <a:r>
                        <a:rPr sz="800" spc="-60" dirty="0">
                          <a:latin typeface="Arial Narrow"/>
                          <a:cs typeface="Arial Narrow"/>
                        </a:rPr>
                        <a:t>clamp</a:t>
                      </a:r>
                      <a:r>
                        <a:rPr sz="800" spc="-10" dirty="0">
                          <a:latin typeface="Arial Narrow"/>
                          <a:cs typeface="Arial Narrow"/>
                        </a:rPr>
                        <a:t> </a:t>
                      </a:r>
                      <a:r>
                        <a:rPr sz="800" spc="-55" dirty="0">
                          <a:latin typeface="Arial Narrow"/>
                          <a:cs typeface="Arial Narrow"/>
                        </a:rPr>
                        <a:t>or</a:t>
                      </a:r>
                      <a:r>
                        <a:rPr sz="800" spc="-5" dirty="0">
                          <a:latin typeface="Arial Narrow"/>
                          <a:cs typeface="Arial Narrow"/>
                        </a:rPr>
                        <a:t> </a:t>
                      </a:r>
                      <a:r>
                        <a:rPr sz="800" spc="-60" dirty="0">
                          <a:latin typeface="Arial Narrow"/>
                          <a:cs typeface="Arial Narrow"/>
                        </a:rPr>
                        <a:t>cauterize</a:t>
                      </a:r>
                      <a:r>
                        <a:rPr sz="800" spc="-5" dirty="0">
                          <a:latin typeface="Arial Narrow"/>
                          <a:cs typeface="Arial Narrow"/>
                        </a:rPr>
                        <a:t> </a:t>
                      </a:r>
                      <a:r>
                        <a:rPr sz="800" spc="-75" dirty="0">
                          <a:latin typeface="Arial Narrow"/>
                          <a:cs typeface="Arial Narrow"/>
                        </a:rPr>
                        <a:t>vessels</a:t>
                      </a:r>
                      <a:r>
                        <a:rPr sz="800" spc="-10" dirty="0">
                          <a:latin typeface="Arial Narrow"/>
                          <a:cs typeface="Arial Narrow"/>
                        </a:rPr>
                        <a:t> </a:t>
                      </a:r>
                      <a:r>
                        <a:rPr sz="800" spc="-55" dirty="0">
                          <a:latin typeface="Arial Narrow"/>
                          <a:cs typeface="Arial Narrow"/>
                        </a:rPr>
                        <a:t>or</a:t>
                      </a:r>
                      <a:r>
                        <a:rPr sz="800" spc="-5" dirty="0">
                          <a:latin typeface="Arial Narrow"/>
                          <a:cs typeface="Arial Narrow"/>
                        </a:rPr>
                        <a:t> </a:t>
                      </a:r>
                      <a:r>
                        <a:rPr sz="800" spc="-55" dirty="0">
                          <a:latin typeface="Arial Narrow"/>
                          <a:cs typeface="Arial Narrow"/>
                        </a:rPr>
                        <a:t>tissue,</a:t>
                      </a:r>
                      <a:r>
                        <a:rPr sz="800" spc="-5" dirty="0">
                          <a:latin typeface="Arial Narrow"/>
                          <a:cs typeface="Arial Narrow"/>
                        </a:rPr>
                        <a:t> </a:t>
                      </a:r>
                      <a:r>
                        <a:rPr sz="800" spc="-60" dirty="0">
                          <a:latin typeface="Arial Narrow"/>
                          <a:cs typeface="Arial Narrow"/>
                        </a:rPr>
                        <a:t>and</a:t>
                      </a:r>
                      <a:r>
                        <a:rPr sz="800" spc="-10" dirty="0">
                          <a:latin typeface="Arial Narrow"/>
                          <a:cs typeface="Arial Narrow"/>
                        </a:rPr>
                        <a:t> </a:t>
                      </a:r>
                      <a:r>
                        <a:rPr sz="800" spc="-60" dirty="0">
                          <a:latin typeface="Arial Narrow"/>
                          <a:cs typeface="Arial Narrow"/>
                        </a:rPr>
                        <a:t>apply</a:t>
                      </a:r>
                      <a:r>
                        <a:rPr sz="800" spc="-5" dirty="0">
                          <a:latin typeface="Arial Narrow"/>
                          <a:cs typeface="Arial Narrow"/>
                        </a:rPr>
                        <a:t> </a:t>
                      </a:r>
                      <a:r>
                        <a:rPr sz="800" spc="-70" dirty="0">
                          <a:latin typeface="Arial Narrow"/>
                          <a:cs typeface="Arial Narrow"/>
                        </a:rPr>
                        <a:t>dressings</a:t>
                      </a:r>
                      <a:r>
                        <a:rPr sz="800" spc="-5" dirty="0">
                          <a:latin typeface="Arial Narrow"/>
                          <a:cs typeface="Arial Narrow"/>
                        </a:rPr>
                        <a:t> </a:t>
                      </a:r>
                      <a:r>
                        <a:rPr sz="800" spc="-35" dirty="0">
                          <a:latin typeface="Arial Narrow"/>
                          <a:cs typeface="Arial Narrow"/>
                        </a:rPr>
                        <a:t>to</a:t>
                      </a:r>
                      <a:r>
                        <a:rPr sz="800" spc="-10" dirty="0">
                          <a:latin typeface="Arial Narrow"/>
                          <a:cs typeface="Arial Narrow"/>
                        </a:rPr>
                        <a:t> </a:t>
                      </a:r>
                      <a:r>
                        <a:rPr sz="800" spc="-55" dirty="0">
                          <a:latin typeface="Arial Narrow"/>
                          <a:cs typeface="Arial Narrow"/>
                        </a:rPr>
                        <a:t>surgical</a:t>
                      </a:r>
                      <a:r>
                        <a:rPr sz="800" spc="-5" dirty="0">
                          <a:latin typeface="Arial Narrow"/>
                          <a:cs typeface="Arial Narrow"/>
                        </a:rPr>
                        <a:t> </a:t>
                      </a:r>
                      <a:r>
                        <a:rPr sz="800" spc="-10" dirty="0">
                          <a:latin typeface="Arial Narrow"/>
                          <a:cs typeface="Arial Narrow"/>
                        </a:rPr>
                        <a:t>site.</a:t>
                      </a:r>
                      <a:endParaRPr sz="800">
                        <a:latin typeface="Arial Narrow"/>
                        <a:cs typeface="Arial Narrow"/>
                      </a:endParaRPr>
                    </a:p>
                  </a:txBody>
                  <a:tcPr marL="0" marR="0" marT="29135" marB="0">
                    <a:lnT w="12700">
                      <a:solidFill>
                        <a:srgbClr val="FFFFFF"/>
                      </a:solidFill>
                      <a:prstDash val="solid"/>
                    </a:lnT>
                    <a:lnB w="12700">
                      <a:solidFill>
                        <a:srgbClr val="FFFFFF"/>
                      </a:solidFill>
                      <a:prstDash val="solid"/>
                    </a:lnB>
                    <a:solidFill>
                      <a:srgbClr val="E7D08E"/>
                    </a:solidFill>
                  </a:tcPr>
                </a:tc>
                <a:extLst>
                  <a:ext uri="{0D108BD9-81ED-4DB2-BD59-A6C34878D82A}">
                    <a16:rowId xmlns:a16="http://schemas.microsoft.com/office/drawing/2014/main" val="10014"/>
                  </a:ext>
                </a:extLst>
              </a:tr>
              <a:tr h="233082">
                <a:tc>
                  <a:txBody>
                    <a:bodyPr/>
                    <a:lstStyle/>
                    <a:p>
                      <a:pPr marL="50800">
                        <a:lnSpc>
                          <a:spcPct val="100000"/>
                        </a:lnSpc>
                        <a:spcBef>
                          <a:spcPts val="480"/>
                        </a:spcBef>
                      </a:pPr>
                      <a:r>
                        <a:rPr sz="800" b="1" spc="-95" dirty="0">
                          <a:solidFill>
                            <a:srgbClr val="231F20"/>
                          </a:solidFill>
                          <a:latin typeface="Arial Narrow"/>
                          <a:cs typeface="Arial Narrow"/>
                        </a:rPr>
                        <a:t>Paramedic</a:t>
                      </a:r>
                      <a:r>
                        <a:rPr sz="800" b="1" spc="-10" dirty="0">
                          <a:solidFill>
                            <a:srgbClr val="231F20"/>
                          </a:solidFill>
                          <a:latin typeface="Arial Narrow"/>
                          <a:cs typeface="Arial Narrow"/>
                        </a:rPr>
                        <a:t> </a:t>
                      </a:r>
                      <a:r>
                        <a:rPr sz="800" b="1" spc="-45" dirty="0">
                          <a:solidFill>
                            <a:srgbClr val="231F20"/>
                          </a:solidFill>
                          <a:latin typeface="Arial Narrow"/>
                          <a:cs typeface="Arial Narrow"/>
                        </a:rPr>
                        <a:t>(29-</a:t>
                      </a:r>
                      <a:r>
                        <a:rPr sz="800" b="1" spc="-50" dirty="0">
                          <a:solidFill>
                            <a:srgbClr val="231F20"/>
                          </a:solidFill>
                          <a:latin typeface="Arial Narrow"/>
                          <a:cs typeface="Arial Narrow"/>
                        </a:rPr>
                        <a:t>2043)</a:t>
                      </a:r>
                      <a:r>
                        <a:rPr sz="800" b="1" spc="10" dirty="0">
                          <a:solidFill>
                            <a:srgbClr val="231F20"/>
                          </a:solidFill>
                          <a:latin typeface="Arial Narrow"/>
                          <a:cs typeface="Arial Narrow"/>
                        </a:rPr>
                        <a:t> </a:t>
                      </a:r>
                      <a:r>
                        <a:rPr sz="800" i="1" spc="-375" dirty="0">
                          <a:latin typeface="Gill Sans MT"/>
                          <a:cs typeface="Gill Sans MT"/>
                        </a:rPr>
                        <a:t>—</a:t>
                      </a:r>
                      <a:r>
                        <a:rPr sz="800" i="1" spc="-40" dirty="0">
                          <a:latin typeface="Gill Sans MT"/>
                          <a:cs typeface="Gill Sans MT"/>
                        </a:rPr>
                        <a:t> </a:t>
                      </a:r>
                      <a:r>
                        <a:rPr sz="800" i="1" spc="-50" dirty="0">
                          <a:latin typeface="Gill Sans MT"/>
                          <a:cs typeface="Gill Sans MT"/>
                        </a:rPr>
                        <a:t>First</a:t>
                      </a:r>
                      <a:r>
                        <a:rPr sz="800" i="1" spc="-40" dirty="0">
                          <a:latin typeface="Gill Sans MT"/>
                          <a:cs typeface="Gill Sans MT"/>
                        </a:rPr>
                        <a:t> </a:t>
                      </a:r>
                      <a:r>
                        <a:rPr sz="800" i="1" spc="-80" dirty="0">
                          <a:latin typeface="Gill Sans MT"/>
                          <a:cs typeface="Gill Sans MT"/>
                        </a:rPr>
                        <a:t>Responder,</a:t>
                      </a:r>
                      <a:r>
                        <a:rPr sz="800" i="1" spc="-90" dirty="0">
                          <a:latin typeface="Gill Sans MT"/>
                          <a:cs typeface="Gill Sans MT"/>
                        </a:rPr>
                        <a:t> </a:t>
                      </a:r>
                      <a:r>
                        <a:rPr sz="800" i="1" spc="-65" dirty="0">
                          <a:latin typeface="Gill Sans MT"/>
                          <a:cs typeface="Gill Sans MT"/>
                        </a:rPr>
                        <a:t>Flight</a:t>
                      </a:r>
                      <a:r>
                        <a:rPr sz="800" i="1" spc="-40" dirty="0">
                          <a:latin typeface="Gill Sans MT"/>
                          <a:cs typeface="Gill Sans MT"/>
                        </a:rPr>
                        <a:t> </a:t>
                      </a:r>
                      <a:r>
                        <a:rPr sz="800" i="1" spc="-85" dirty="0">
                          <a:latin typeface="Gill Sans MT"/>
                          <a:cs typeface="Gill Sans MT"/>
                        </a:rPr>
                        <a:t>Paramedic</a:t>
                      </a:r>
                      <a:r>
                        <a:rPr sz="800" i="1" spc="-40" dirty="0">
                          <a:latin typeface="Gill Sans MT"/>
                          <a:cs typeface="Gill Sans MT"/>
                        </a:rPr>
                        <a:t> </a:t>
                      </a:r>
                      <a:r>
                        <a:rPr sz="800" i="1" spc="-375" dirty="0">
                          <a:latin typeface="Gill Sans MT"/>
                          <a:cs typeface="Gill Sans MT"/>
                        </a:rPr>
                        <a:t>—</a:t>
                      </a:r>
                      <a:r>
                        <a:rPr sz="800" i="1" spc="-60" dirty="0">
                          <a:latin typeface="Gill Sans MT"/>
                          <a:cs typeface="Gill Sans MT"/>
                        </a:rPr>
                        <a:t> </a:t>
                      </a:r>
                      <a:r>
                        <a:rPr sz="800" spc="-70" dirty="0">
                          <a:latin typeface="Arial Narrow"/>
                          <a:cs typeface="Arial Narrow"/>
                        </a:rPr>
                        <a:t>Administer</a:t>
                      </a:r>
                      <a:r>
                        <a:rPr sz="800" spc="-10" dirty="0">
                          <a:latin typeface="Arial Narrow"/>
                          <a:cs typeface="Arial Narrow"/>
                        </a:rPr>
                        <a:t> </a:t>
                      </a:r>
                      <a:r>
                        <a:rPr sz="800" spc="-60" dirty="0">
                          <a:latin typeface="Arial Narrow"/>
                          <a:cs typeface="Arial Narrow"/>
                        </a:rPr>
                        <a:t>basic</a:t>
                      </a:r>
                      <a:r>
                        <a:rPr sz="800" spc="-10" dirty="0">
                          <a:latin typeface="Arial Narrow"/>
                          <a:cs typeface="Arial Narrow"/>
                        </a:rPr>
                        <a:t> </a:t>
                      </a:r>
                      <a:r>
                        <a:rPr sz="800" spc="-65" dirty="0">
                          <a:latin typeface="Arial Narrow"/>
                          <a:cs typeface="Arial Narrow"/>
                        </a:rPr>
                        <a:t>or</a:t>
                      </a:r>
                      <a:r>
                        <a:rPr sz="800" spc="-15" dirty="0">
                          <a:latin typeface="Arial Narrow"/>
                          <a:cs typeface="Arial Narrow"/>
                        </a:rPr>
                        <a:t> </a:t>
                      </a:r>
                      <a:r>
                        <a:rPr sz="800" spc="-80" dirty="0">
                          <a:latin typeface="Arial Narrow"/>
                          <a:cs typeface="Arial Narrow"/>
                        </a:rPr>
                        <a:t>advanced</a:t>
                      </a:r>
                      <a:r>
                        <a:rPr sz="800" spc="-10" dirty="0">
                          <a:latin typeface="Arial Narrow"/>
                          <a:cs typeface="Arial Narrow"/>
                        </a:rPr>
                        <a:t> </a:t>
                      </a:r>
                      <a:r>
                        <a:rPr sz="800" spc="-90" dirty="0">
                          <a:latin typeface="Arial Narrow"/>
                          <a:cs typeface="Arial Narrow"/>
                        </a:rPr>
                        <a:t>emergency</a:t>
                      </a:r>
                      <a:r>
                        <a:rPr sz="800" spc="-10" dirty="0">
                          <a:latin typeface="Arial Narrow"/>
                          <a:cs typeface="Arial Narrow"/>
                        </a:rPr>
                        <a:t> </a:t>
                      </a:r>
                      <a:r>
                        <a:rPr sz="800" spc="-65" dirty="0">
                          <a:latin typeface="Arial Narrow"/>
                          <a:cs typeface="Arial Narrow"/>
                        </a:rPr>
                        <a:t>medical</a:t>
                      </a:r>
                      <a:r>
                        <a:rPr sz="800" spc="-15" dirty="0">
                          <a:latin typeface="Arial Narrow"/>
                          <a:cs typeface="Arial Narrow"/>
                        </a:rPr>
                        <a:t> </a:t>
                      </a:r>
                      <a:r>
                        <a:rPr sz="800" spc="-75" dirty="0">
                          <a:latin typeface="Arial Narrow"/>
                          <a:cs typeface="Arial Narrow"/>
                        </a:rPr>
                        <a:t>care</a:t>
                      </a:r>
                      <a:r>
                        <a:rPr sz="800" spc="-10" dirty="0">
                          <a:latin typeface="Arial Narrow"/>
                          <a:cs typeface="Arial Narrow"/>
                        </a:rPr>
                        <a:t> </a:t>
                      </a:r>
                      <a:r>
                        <a:rPr sz="800" spc="-70" dirty="0">
                          <a:latin typeface="Arial Narrow"/>
                          <a:cs typeface="Arial Narrow"/>
                        </a:rPr>
                        <a:t>and</a:t>
                      </a:r>
                      <a:r>
                        <a:rPr sz="800" spc="-10" dirty="0">
                          <a:latin typeface="Arial Narrow"/>
                          <a:cs typeface="Arial Narrow"/>
                        </a:rPr>
                        <a:t> </a:t>
                      </a:r>
                      <a:r>
                        <a:rPr sz="800" spc="-90" dirty="0">
                          <a:latin typeface="Arial Narrow"/>
                          <a:cs typeface="Arial Narrow"/>
                        </a:rPr>
                        <a:t>assess</a:t>
                      </a:r>
                      <a:r>
                        <a:rPr sz="800" spc="-15" dirty="0">
                          <a:latin typeface="Arial Narrow"/>
                          <a:cs typeface="Arial Narrow"/>
                        </a:rPr>
                        <a:t> </a:t>
                      </a:r>
                      <a:r>
                        <a:rPr sz="800" spc="-60" dirty="0">
                          <a:latin typeface="Arial Narrow"/>
                          <a:cs typeface="Arial Narrow"/>
                        </a:rPr>
                        <a:t>injuries</a:t>
                      </a:r>
                      <a:r>
                        <a:rPr sz="800" spc="-10" dirty="0">
                          <a:latin typeface="Arial Narrow"/>
                          <a:cs typeface="Arial Narrow"/>
                        </a:rPr>
                        <a:t> </a:t>
                      </a:r>
                      <a:r>
                        <a:rPr sz="800" spc="-70" dirty="0">
                          <a:latin typeface="Arial Narrow"/>
                          <a:cs typeface="Arial Narrow"/>
                        </a:rPr>
                        <a:t>and</a:t>
                      </a:r>
                      <a:r>
                        <a:rPr sz="800" spc="-10" dirty="0">
                          <a:latin typeface="Arial Narrow"/>
                          <a:cs typeface="Arial Narrow"/>
                        </a:rPr>
                        <a:t> </a:t>
                      </a:r>
                      <a:r>
                        <a:rPr sz="800" spc="-65" dirty="0">
                          <a:latin typeface="Arial Narrow"/>
                          <a:cs typeface="Arial Narrow"/>
                        </a:rPr>
                        <a:t>illnesses.</a:t>
                      </a:r>
                      <a:r>
                        <a:rPr sz="800" spc="-15" dirty="0">
                          <a:latin typeface="Arial Narrow"/>
                          <a:cs typeface="Arial Narrow"/>
                        </a:rPr>
                        <a:t> </a:t>
                      </a:r>
                      <a:r>
                        <a:rPr sz="800" spc="-100" dirty="0">
                          <a:latin typeface="Arial Narrow"/>
                          <a:cs typeface="Arial Narrow"/>
                        </a:rPr>
                        <a:t>May</a:t>
                      </a:r>
                      <a:r>
                        <a:rPr sz="800" spc="-10" dirty="0">
                          <a:latin typeface="Arial Narrow"/>
                          <a:cs typeface="Arial Narrow"/>
                        </a:rPr>
                        <a:t> </a:t>
                      </a:r>
                      <a:r>
                        <a:rPr sz="800" spc="-65" dirty="0">
                          <a:latin typeface="Arial Narrow"/>
                          <a:cs typeface="Arial Narrow"/>
                        </a:rPr>
                        <a:t>administer</a:t>
                      </a:r>
                      <a:r>
                        <a:rPr sz="800" spc="-10" dirty="0">
                          <a:latin typeface="Arial Narrow"/>
                          <a:cs typeface="Arial Narrow"/>
                        </a:rPr>
                        <a:t> </a:t>
                      </a:r>
                      <a:r>
                        <a:rPr sz="800" spc="-65" dirty="0">
                          <a:latin typeface="Arial Narrow"/>
                          <a:cs typeface="Arial Narrow"/>
                        </a:rPr>
                        <a:t>medication</a:t>
                      </a:r>
                      <a:r>
                        <a:rPr sz="800" spc="-15" dirty="0">
                          <a:latin typeface="Arial Narrow"/>
                          <a:cs typeface="Arial Narrow"/>
                        </a:rPr>
                        <a:t> </a:t>
                      </a:r>
                      <a:r>
                        <a:rPr sz="800" spc="-75" dirty="0">
                          <a:latin typeface="Arial Narrow"/>
                          <a:cs typeface="Arial Narrow"/>
                        </a:rPr>
                        <a:t>intravenously,</a:t>
                      </a:r>
                      <a:r>
                        <a:rPr sz="800" spc="-10" dirty="0">
                          <a:latin typeface="Arial Narrow"/>
                          <a:cs typeface="Arial Narrow"/>
                        </a:rPr>
                        <a:t> </a:t>
                      </a:r>
                      <a:r>
                        <a:rPr sz="800" spc="-90" dirty="0">
                          <a:latin typeface="Arial Narrow"/>
                          <a:cs typeface="Arial Narrow"/>
                        </a:rPr>
                        <a:t>use</a:t>
                      </a:r>
                      <a:r>
                        <a:rPr sz="800" spc="-10" dirty="0">
                          <a:latin typeface="Arial Narrow"/>
                          <a:cs typeface="Arial Narrow"/>
                        </a:rPr>
                        <a:t> </a:t>
                      </a:r>
                      <a:r>
                        <a:rPr sz="800" spc="-70" dirty="0">
                          <a:latin typeface="Arial Narrow"/>
                          <a:cs typeface="Arial Narrow"/>
                        </a:rPr>
                        <a:t>equipment</a:t>
                      </a:r>
                      <a:r>
                        <a:rPr sz="800" spc="-15" dirty="0">
                          <a:latin typeface="Arial Narrow"/>
                          <a:cs typeface="Arial Narrow"/>
                        </a:rPr>
                        <a:t> </a:t>
                      </a:r>
                      <a:r>
                        <a:rPr sz="800" spc="-85" dirty="0">
                          <a:latin typeface="Arial Narrow"/>
                          <a:cs typeface="Arial Narrow"/>
                        </a:rPr>
                        <a:t>such</a:t>
                      </a:r>
                      <a:r>
                        <a:rPr sz="800" spc="-10" dirty="0">
                          <a:latin typeface="Arial Narrow"/>
                          <a:cs typeface="Arial Narrow"/>
                        </a:rPr>
                        <a:t> </a:t>
                      </a:r>
                      <a:r>
                        <a:rPr sz="800" spc="-85" dirty="0">
                          <a:latin typeface="Arial Narrow"/>
                          <a:cs typeface="Arial Narrow"/>
                        </a:rPr>
                        <a:t>as</a:t>
                      </a:r>
                      <a:r>
                        <a:rPr sz="800" spc="-10" dirty="0">
                          <a:latin typeface="Arial Narrow"/>
                          <a:cs typeface="Arial Narrow"/>
                        </a:rPr>
                        <a:t> </a:t>
                      </a:r>
                      <a:r>
                        <a:rPr sz="800" spc="-120" dirty="0">
                          <a:latin typeface="Arial Narrow"/>
                          <a:cs typeface="Arial Narrow"/>
                        </a:rPr>
                        <a:t>EKGs,</a:t>
                      </a:r>
                      <a:r>
                        <a:rPr sz="800" spc="-15" dirty="0">
                          <a:latin typeface="Arial Narrow"/>
                          <a:cs typeface="Arial Narrow"/>
                        </a:rPr>
                        <a:t> </a:t>
                      </a:r>
                      <a:r>
                        <a:rPr sz="800" spc="-65" dirty="0">
                          <a:latin typeface="Arial Narrow"/>
                          <a:cs typeface="Arial Narrow"/>
                        </a:rPr>
                        <a:t>or</a:t>
                      </a:r>
                      <a:r>
                        <a:rPr sz="800" spc="-10" dirty="0">
                          <a:latin typeface="Arial Narrow"/>
                          <a:cs typeface="Arial Narrow"/>
                        </a:rPr>
                        <a:t> </a:t>
                      </a:r>
                      <a:r>
                        <a:rPr sz="800" spc="-65" dirty="0">
                          <a:latin typeface="Arial Narrow"/>
                          <a:cs typeface="Arial Narrow"/>
                        </a:rPr>
                        <a:t>administer</a:t>
                      </a:r>
                      <a:r>
                        <a:rPr sz="800" spc="-10" dirty="0">
                          <a:latin typeface="Arial Narrow"/>
                          <a:cs typeface="Arial Narrow"/>
                        </a:rPr>
                        <a:t> </a:t>
                      </a:r>
                      <a:r>
                        <a:rPr sz="800" spc="-80" dirty="0">
                          <a:latin typeface="Arial Narrow"/>
                          <a:cs typeface="Arial Narrow"/>
                        </a:rPr>
                        <a:t>advanced</a:t>
                      </a:r>
                      <a:r>
                        <a:rPr sz="800" spc="-15" dirty="0">
                          <a:latin typeface="Arial Narrow"/>
                          <a:cs typeface="Arial Narrow"/>
                        </a:rPr>
                        <a:t> </a:t>
                      </a:r>
                      <a:r>
                        <a:rPr sz="800" spc="-35" dirty="0">
                          <a:latin typeface="Arial Narrow"/>
                          <a:cs typeface="Arial Narrow"/>
                        </a:rPr>
                        <a:t>life</a:t>
                      </a:r>
                      <a:r>
                        <a:rPr sz="800" spc="-10" dirty="0">
                          <a:latin typeface="Arial Narrow"/>
                          <a:cs typeface="Arial Narrow"/>
                        </a:rPr>
                        <a:t> </a:t>
                      </a:r>
                      <a:r>
                        <a:rPr sz="800" spc="-65" dirty="0">
                          <a:latin typeface="Arial Narrow"/>
                          <a:cs typeface="Arial Narrow"/>
                        </a:rPr>
                        <a:t>support</a:t>
                      </a:r>
                      <a:r>
                        <a:rPr sz="800" spc="-10" dirty="0">
                          <a:latin typeface="Arial Narrow"/>
                          <a:cs typeface="Arial Narrow"/>
                        </a:rPr>
                        <a:t> </a:t>
                      </a:r>
                      <a:r>
                        <a:rPr sz="800" spc="-45" dirty="0">
                          <a:latin typeface="Arial Narrow"/>
                          <a:cs typeface="Arial Narrow"/>
                        </a:rPr>
                        <a:t>to</a:t>
                      </a:r>
                      <a:r>
                        <a:rPr sz="800" spc="-15" dirty="0">
                          <a:latin typeface="Arial Narrow"/>
                          <a:cs typeface="Arial Narrow"/>
                        </a:rPr>
                        <a:t> </a:t>
                      </a:r>
                      <a:r>
                        <a:rPr sz="800" spc="-65" dirty="0">
                          <a:latin typeface="Arial Narrow"/>
                          <a:cs typeface="Arial Narrow"/>
                        </a:rPr>
                        <a:t>sick</a:t>
                      </a:r>
                      <a:r>
                        <a:rPr sz="800" spc="-10" dirty="0">
                          <a:latin typeface="Arial Narrow"/>
                          <a:cs typeface="Arial Narrow"/>
                        </a:rPr>
                        <a:t> </a:t>
                      </a:r>
                      <a:r>
                        <a:rPr sz="800" spc="-65" dirty="0">
                          <a:latin typeface="Arial Narrow"/>
                          <a:cs typeface="Arial Narrow"/>
                        </a:rPr>
                        <a:t>or</a:t>
                      </a:r>
                      <a:r>
                        <a:rPr sz="800" spc="-10" dirty="0">
                          <a:latin typeface="Arial Narrow"/>
                          <a:cs typeface="Arial Narrow"/>
                        </a:rPr>
                        <a:t> </a:t>
                      </a:r>
                      <a:r>
                        <a:rPr sz="800" spc="-60" dirty="0">
                          <a:latin typeface="Arial Narrow"/>
                          <a:cs typeface="Arial Narrow"/>
                        </a:rPr>
                        <a:t>injured</a:t>
                      </a:r>
                      <a:r>
                        <a:rPr sz="800" spc="-15" dirty="0">
                          <a:latin typeface="Arial Narrow"/>
                          <a:cs typeface="Arial Narrow"/>
                        </a:rPr>
                        <a:t> </a:t>
                      </a:r>
                      <a:r>
                        <a:rPr sz="800" spc="-10" dirty="0">
                          <a:latin typeface="Arial Narrow"/>
                          <a:cs typeface="Arial Narrow"/>
                        </a:rPr>
                        <a:t>individuals.</a:t>
                      </a:r>
                      <a:endParaRPr sz="800">
                        <a:latin typeface="Arial Narrow"/>
                        <a:cs typeface="Arial Narrow"/>
                      </a:endParaRPr>
                    </a:p>
                  </a:txBody>
                  <a:tcPr marL="0" marR="0" marT="53788" marB="0">
                    <a:lnT w="12700">
                      <a:solidFill>
                        <a:srgbClr val="FFFFFF"/>
                      </a:solidFill>
                      <a:prstDash val="solid"/>
                    </a:lnT>
                    <a:lnB w="12700">
                      <a:solidFill>
                        <a:srgbClr val="FFFFFF"/>
                      </a:solidFill>
                      <a:prstDash val="solid"/>
                    </a:lnB>
                    <a:solidFill>
                      <a:srgbClr val="E7D08E"/>
                    </a:solidFill>
                  </a:tcPr>
                </a:tc>
                <a:extLst>
                  <a:ext uri="{0D108BD9-81ED-4DB2-BD59-A6C34878D82A}">
                    <a16:rowId xmlns:a16="http://schemas.microsoft.com/office/drawing/2014/main" val="10015"/>
                  </a:ext>
                </a:extLst>
              </a:tr>
              <a:tr h="255494">
                <a:tc>
                  <a:txBody>
                    <a:bodyPr/>
                    <a:lstStyle/>
                    <a:p>
                      <a:pPr marL="50800" marR="360680">
                        <a:lnSpc>
                          <a:spcPts val="900"/>
                        </a:lnSpc>
                        <a:spcBef>
                          <a:spcPts val="260"/>
                        </a:spcBef>
                      </a:pPr>
                      <a:r>
                        <a:rPr sz="800" b="1" spc="-75" dirty="0">
                          <a:solidFill>
                            <a:srgbClr val="231F20"/>
                          </a:solidFill>
                          <a:latin typeface="Arial Narrow"/>
                          <a:cs typeface="Arial Narrow"/>
                        </a:rPr>
                        <a:t>Diagnostic</a:t>
                      </a:r>
                      <a:r>
                        <a:rPr sz="800" b="1" spc="35" dirty="0">
                          <a:solidFill>
                            <a:srgbClr val="231F20"/>
                          </a:solidFill>
                          <a:latin typeface="Arial Narrow"/>
                          <a:cs typeface="Arial Narrow"/>
                        </a:rPr>
                        <a:t> </a:t>
                      </a:r>
                      <a:r>
                        <a:rPr sz="800" b="1" spc="-75" dirty="0">
                          <a:solidFill>
                            <a:srgbClr val="231F20"/>
                          </a:solidFill>
                          <a:latin typeface="Arial Narrow"/>
                          <a:cs typeface="Arial Narrow"/>
                        </a:rPr>
                        <a:t>Medical</a:t>
                      </a:r>
                      <a:r>
                        <a:rPr sz="800" b="1" spc="35" dirty="0">
                          <a:solidFill>
                            <a:srgbClr val="231F20"/>
                          </a:solidFill>
                          <a:latin typeface="Arial Narrow"/>
                          <a:cs typeface="Arial Narrow"/>
                        </a:rPr>
                        <a:t> </a:t>
                      </a:r>
                      <a:r>
                        <a:rPr sz="800" b="1" spc="-95" dirty="0">
                          <a:solidFill>
                            <a:srgbClr val="231F20"/>
                          </a:solidFill>
                          <a:latin typeface="Arial Narrow"/>
                          <a:cs typeface="Arial Narrow"/>
                        </a:rPr>
                        <a:t>Sonographers</a:t>
                      </a:r>
                      <a:r>
                        <a:rPr sz="800" b="1" spc="35" dirty="0">
                          <a:solidFill>
                            <a:srgbClr val="231F20"/>
                          </a:solidFill>
                          <a:latin typeface="Arial Narrow"/>
                          <a:cs typeface="Arial Narrow"/>
                        </a:rPr>
                        <a:t> </a:t>
                      </a:r>
                      <a:r>
                        <a:rPr sz="800" b="1" spc="-35" dirty="0">
                          <a:solidFill>
                            <a:srgbClr val="231F20"/>
                          </a:solidFill>
                          <a:latin typeface="Arial Narrow"/>
                          <a:cs typeface="Arial Narrow"/>
                        </a:rPr>
                        <a:t>(29-</a:t>
                      </a:r>
                      <a:r>
                        <a:rPr sz="800" b="1" spc="-40" dirty="0">
                          <a:solidFill>
                            <a:srgbClr val="231F20"/>
                          </a:solidFill>
                          <a:latin typeface="Arial Narrow"/>
                          <a:cs typeface="Arial Narrow"/>
                        </a:rPr>
                        <a:t>2032)</a:t>
                      </a:r>
                      <a:r>
                        <a:rPr sz="800" b="1" spc="45" dirty="0">
                          <a:solidFill>
                            <a:srgbClr val="231F20"/>
                          </a:solidFill>
                          <a:latin typeface="Arial Narrow"/>
                          <a:cs typeface="Arial Narrow"/>
                        </a:rPr>
                        <a:t> </a:t>
                      </a:r>
                      <a:r>
                        <a:rPr sz="800" i="1" spc="-375" dirty="0">
                          <a:latin typeface="Gill Sans MT"/>
                          <a:cs typeface="Gill Sans MT"/>
                        </a:rPr>
                        <a:t>—</a:t>
                      </a:r>
                      <a:r>
                        <a:rPr sz="800" i="1" spc="10" dirty="0">
                          <a:latin typeface="Gill Sans MT"/>
                          <a:cs typeface="Gill Sans MT"/>
                        </a:rPr>
                        <a:t> </a:t>
                      </a:r>
                      <a:r>
                        <a:rPr sz="800" i="1" spc="-70" dirty="0">
                          <a:latin typeface="Gill Sans MT"/>
                          <a:cs typeface="Gill Sans MT"/>
                        </a:rPr>
                        <a:t>Cardiac</a:t>
                      </a:r>
                      <a:r>
                        <a:rPr sz="800" i="1" spc="10" dirty="0">
                          <a:latin typeface="Gill Sans MT"/>
                          <a:cs typeface="Gill Sans MT"/>
                        </a:rPr>
                        <a:t> </a:t>
                      </a:r>
                      <a:r>
                        <a:rPr sz="800" i="1" spc="-70" dirty="0">
                          <a:latin typeface="Gill Sans MT"/>
                          <a:cs typeface="Gill Sans MT"/>
                        </a:rPr>
                        <a:t>Sonographer,</a:t>
                      </a:r>
                      <a:r>
                        <a:rPr sz="800" i="1" spc="-55" dirty="0">
                          <a:latin typeface="Gill Sans MT"/>
                          <a:cs typeface="Gill Sans MT"/>
                        </a:rPr>
                        <a:t> </a:t>
                      </a:r>
                      <a:r>
                        <a:rPr sz="800" i="1" spc="-65" dirty="0">
                          <a:latin typeface="Gill Sans MT"/>
                          <a:cs typeface="Gill Sans MT"/>
                        </a:rPr>
                        <a:t>Diagnostic</a:t>
                      </a:r>
                      <a:r>
                        <a:rPr sz="800" i="1" spc="5" dirty="0">
                          <a:latin typeface="Gill Sans MT"/>
                          <a:cs typeface="Gill Sans MT"/>
                        </a:rPr>
                        <a:t> </a:t>
                      </a:r>
                      <a:r>
                        <a:rPr sz="800" i="1" spc="-75" dirty="0">
                          <a:latin typeface="Gill Sans MT"/>
                          <a:cs typeface="Gill Sans MT"/>
                        </a:rPr>
                        <a:t>Medical</a:t>
                      </a:r>
                      <a:r>
                        <a:rPr sz="800" i="1" spc="10" dirty="0">
                          <a:latin typeface="Gill Sans MT"/>
                          <a:cs typeface="Gill Sans MT"/>
                        </a:rPr>
                        <a:t> </a:t>
                      </a:r>
                      <a:r>
                        <a:rPr sz="800" i="1" spc="-70" dirty="0">
                          <a:latin typeface="Gill Sans MT"/>
                          <a:cs typeface="Gill Sans MT"/>
                        </a:rPr>
                        <a:t>Sonographer,</a:t>
                      </a:r>
                      <a:r>
                        <a:rPr sz="800" i="1" spc="-55" dirty="0">
                          <a:latin typeface="Gill Sans MT"/>
                          <a:cs typeface="Gill Sans MT"/>
                        </a:rPr>
                        <a:t> </a:t>
                      </a:r>
                      <a:r>
                        <a:rPr sz="800" i="1" spc="-75" dirty="0">
                          <a:latin typeface="Gill Sans MT"/>
                          <a:cs typeface="Gill Sans MT"/>
                        </a:rPr>
                        <a:t>Medical</a:t>
                      </a:r>
                      <a:r>
                        <a:rPr sz="800" i="1" spc="5" dirty="0">
                          <a:latin typeface="Gill Sans MT"/>
                          <a:cs typeface="Gill Sans MT"/>
                        </a:rPr>
                        <a:t> </a:t>
                      </a:r>
                      <a:r>
                        <a:rPr sz="800" i="1" spc="-70" dirty="0">
                          <a:latin typeface="Gill Sans MT"/>
                          <a:cs typeface="Gill Sans MT"/>
                        </a:rPr>
                        <a:t>Sonographer,</a:t>
                      </a:r>
                      <a:r>
                        <a:rPr sz="800" i="1" spc="-55" dirty="0">
                          <a:latin typeface="Gill Sans MT"/>
                          <a:cs typeface="Gill Sans MT"/>
                        </a:rPr>
                        <a:t> </a:t>
                      </a:r>
                      <a:r>
                        <a:rPr sz="800" i="1" spc="-65" dirty="0">
                          <a:latin typeface="Gill Sans MT"/>
                          <a:cs typeface="Gill Sans MT"/>
                        </a:rPr>
                        <a:t>Registered</a:t>
                      </a:r>
                      <a:r>
                        <a:rPr sz="800" i="1" spc="10" dirty="0">
                          <a:latin typeface="Gill Sans MT"/>
                          <a:cs typeface="Gill Sans MT"/>
                        </a:rPr>
                        <a:t> </a:t>
                      </a:r>
                      <a:r>
                        <a:rPr sz="800" i="1" spc="-65" dirty="0">
                          <a:latin typeface="Gill Sans MT"/>
                          <a:cs typeface="Gill Sans MT"/>
                        </a:rPr>
                        <a:t>Diagnostic</a:t>
                      </a:r>
                      <a:r>
                        <a:rPr sz="800" i="1" spc="5" dirty="0">
                          <a:latin typeface="Gill Sans MT"/>
                          <a:cs typeface="Gill Sans MT"/>
                        </a:rPr>
                        <a:t> </a:t>
                      </a:r>
                      <a:r>
                        <a:rPr sz="800" i="1" spc="-75" dirty="0">
                          <a:latin typeface="Gill Sans MT"/>
                          <a:cs typeface="Gill Sans MT"/>
                        </a:rPr>
                        <a:t>Medical</a:t>
                      </a:r>
                      <a:r>
                        <a:rPr sz="800" i="1" spc="10" dirty="0">
                          <a:latin typeface="Gill Sans MT"/>
                          <a:cs typeface="Gill Sans MT"/>
                        </a:rPr>
                        <a:t> </a:t>
                      </a:r>
                      <a:r>
                        <a:rPr sz="800" i="1" spc="-75" dirty="0">
                          <a:latin typeface="Gill Sans MT"/>
                          <a:cs typeface="Gill Sans MT"/>
                        </a:rPr>
                        <a:t>Sonographer</a:t>
                      </a:r>
                      <a:r>
                        <a:rPr sz="800" i="1" spc="10" dirty="0">
                          <a:latin typeface="Gill Sans MT"/>
                          <a:cs typeface="Gill Sans MT"/>
                        </a:rPr>
                        <a:t> </a:t>
                      </a:r>
                      <a:r>
                        <a:rPr sz="800" i="1" spc="-85" dirty="0">
                          <a:latin typeface="Gill Sans MT"/>
                          <a:cs typeface="Gill Sans MT"/>
                        </a:rPr>
                        <a:t>(RDMS),</a:t>
                      </a:r>
                      <a:r>
                        <a:rPr sz="800" i="1" spc="-55" dirty="0">
                          <a:latin typeface="Gill Sans MT"/>
                          <a:cs typeface="Gill Sans MT"/>
                        </a:rPr>
                        <a:t> </a:t>
                      </a:r>
                      <a:r>
                        <a:rPr sz="800" i="1" spc="-70" dirty="0">
                          <a:latin typeface="Gill Sans MT"/>
                          <a:cs typeface="Gill Sans MT"/>
                        </a:rPr>
                        <a:t>Sonographer,</a:t>
                      </a:r>
                      <a:r>
                        <a:rPr sz="800" i="1" spc="-60" dirty="0">
                          <a:latin typeface="Gill Sans MT"/>
                          <a:cs typeface="Gill Sans MT"/>
                        </a:rPr>
                        <a:t> </a:t>
                      </a:r>
                      <a:r>
                        <a:rPr sz="800" i="1" spc="-55" dirty="0">
                          <a:latin typeface="Gill Sans MT"/>
                          <a:cs typeface="Gill Sans MT"/>
                        </a:rPr>
                        <a:t>Staff</a:t>
                      </a:r>
                      <a:r>
                        <a:rPr sz="800" i="1" spc="10" dirty="0">
                          <a:latin typeface="Gill Sans MT"/>
                          <a:cs typeface="Gill Sans MT"/>
                        </a:rPr>
                        <a:t> </a:t>
                      </a:r>
                      <a:r>
                        <a:rPr sz="800" i="1" spc="-70" dirty="0">
                          <a:latin typeface="Gill Sans MT"/>
                          <a:cs typeface="Gill Sans MT"/>
                        </a:rPr>
                        <a:t>Sonographer,</a:t>
                      </a:r>
                      <a:r>
                        <a:rPr sz="800" i="1" spc="-55" dirty="0">
                          <a:latin typeface="Gill Sans MT"/>
                          <a:cs typeface="Gill Sans MT"/>
                        </a:rPr>
                        <a:t> </a:t>
                      </a:r>
                      <a:r>
                        <a:rPr sz="800" i="1" spc="-75" dirty="0">
                          <a:latin typeface="Gill Sans MT"/>
                          <a:cs typeface="Gill Sans MT"/>
                        </a:rPr>
                        <a:t>Ultrasonographer,</a:t>
                      </a:r>
                      <a:r>
                        <a:rPr sz="800" i="1" spc="-55" dirty="0">
                          <a:latin typeface="Gill Sans MT"/>
                          <a:cs typeface="Gill Sans MT"/>
                        </a:rPr>
                        <a:t> </a:t>
                      </a:r>
                      <a:r>
                        <a:rPr sz="800" i="1" spc="-80" dirty="0">
                          <a:latin typeface="Gill Sans MT"/>
                          <a:cs typeface="Gill Sans MT"/>
                        </a:rPr>
                        <a:t>Ultrasound</a:t>
                      </a:r>
                      <a:r>
                        <a:rPr sz="800" i="1" spc="-60" dirty="0">
                          <a:latin typeface="Gill Sans MT"/>
                          <a:cs typeface="Gill Sans MT"/>
                        </a:rPr>
                        <a:t> </a:t>
                      </a:r>
                      <a:r>
                        <a:rPr sz="800" i="1" spc="-80" dirty="0">
                          <a:latin typeface="Gill Sans MT"/>
                          <a:cs typeface="Gill Sans MT"/>
                        </a:rPr>
                        <a:t>Technician</a:t>
                      </a:r>
                      <a:r>
                        <a:rPr sz="800" i="1" spc="10" dirty="0">
                          <a:latin typeface="Gill Sans MT"/>
                          <a:cs typeface="Gill Sans MT"/>
                        </a:rPr>
                        <a:t> </a:t>
                      </a:r>
                      <a:r>
                        <a:rPr sz="800" i="1" spc="-75" dirty="0">
                          <a:latin typeface="Gill Sans MT"/>
                          <a:cs typeface="Gill Sans MT"/>
                        </a:rPr>
                        <a:t>(Ultrasound</a:t>
                      </a:r>
                      <a:r>
                        <a:rPr sz="800" i="1" spc="-55" dirty="0">
                          <a:latin typeface="Gill Sans MT"/>
                          <a:cs typeface="Gill Sans MT"/>
                        </a:rPr>
                        <a:t> </a:t>
                      </a:r>
                      <a:r>
                        <a:rPr sz="800" i="1" spc="-75" dirty="0">
                          <a:latin typeface="Gill Sans MT"/>
                          <a:cs typeface="Gill Sans MT"/>
                        </a:rPr>
                        <a:t>Tech),</a:t>
                      </a:r>
                      <a:r>
                        <a:rPr sz="800" i="1" spc="-55" dirty="0">
                          <a:latin typeface="Gill Sans MT"/>
                          <a:cs typeface="Gill Sans MT"/>
                        </a:rPr>
                        <a:t> </a:t>
                      </a:r>
                      <a:r>
                        <a:rPr sz="800" i="1" spc="-10" dirty="0">
                          <a:latin typeface="Gill Sans MT"/>
                          <a:cs typeface="Gill Sans MT"/>
                        </a:rPr>
                        <a:t>Ultrasound </a:t>
                      </a:r>
                      <a:r>
                        <a:rPr sz="800" i="1" spc="-70" dirty="0">
                          <a:latin typeface="Gill Sans MT"/>
                          <a:cs typeface="Gill Sans MT"/>
                        </a:rPr>
                        <a:t>Technologist</a:t>
                      </a:r>
                      <a:r>
                        <a:rPr sz="800" i="1" spc="-20" dirty="0">
                          <a:latin typeface="Gill Sans MT"/>
                          <a:cs typeface="Gill Sans MT"/>
                        </a:rPr>
                        <a:t> </a:t>
                      </a:r>
                      <a:r>
                        <a:rPr sz="800" i="1" spc="-75" dirty="0">
                          <a:latin typeface="Gill Sans MT"/>
                          <a:cs typeface="Gill Sans MT"/>
                        </a:rPr>
                        <a:t>(Ultrasound </a:t>
                      </a:r>
                      <a:r>
                        <a:rPr sz="800" i="1" spc="-90" dirty="0">
                          <a:latin typeface="Gill Sans MT"/>
                          <a:cs typeface="Gill Sans MT"/>
                        </a:rPr>
                        <a:t>Tech)</a:t>
                      </a:r>
                      <a:r>
                        <a:rPr sz="800" i="1" spc="-20" dirty="0">
                          <a:latin typeface="Gill Sans MT"/>
                          <a:cs typeface="Gill Sans MT"/>
                        </a:rPr>
                        <a:t> </a:t>
                      </a:r>
                      <a:r>
                        <a:rPr sz="800" i="1" spc="-375" dirty="0">
                          <a:latin typeface="Gill Sans MT"/>
                          <a:cs typeface="Gill Sans MT"/>
                        </a:rPr>
                        <a:t>—</a:t>
                      </a:r>
                      <a:r>
                        <a:rPr sz="800" i="1" spc="-40" dirty="0">
                          <a:latin typeface="Gill Sans MT"/>
                          <a:cs typeface="Gill Sans MT"/>
                        </a:rPr>
                        <a:t> </a:t>
                      </a:r>
                      <a:r>
                        <a:rPr sz="800" spc="-75" dirty="0">
                          <a:latin typeface="Arial Narrow"/>
                          <a:cs typeface="Arial Narrow"/>
                        </a:rPr>
                        <a:t>Produce</a:t>
                      </a:r>
                      <a:r>
                        <a:rPr sz="800" spc="5" dirty="0">
                          <a:latin typeface="Arial Narrow"/>
                          <a:cs typeface="Arial Narrow"/>
                        </a:rPr>
                        <a:t> </a:t>
                      </a:r>
                      <a:r>
                        <a:rPr sz="800" spc="-50" dirty="0">
                          <a:latin typeface="Arial Narrow"/>
                          <a:cs typeface="Arial Narrow"/>
                        </a:rPr>
                        <a:t>ultrasonic</a:t>
                      </a:r>
                      <a:r>
                        <a:rPr sz="800" spc="5" dirty="0">
                          <a:latin typeface="Arial Narrow"/>
                          <a:cs typeface="Arial Narrow"/>
                        </a:rPr>
                        <a:t> </a:t>
                      </a:r>
                      <a:r>
                        <a:rPr sz="800" spc="-65" dirty="0">
                          <a:latin typeface="Arial Narrow"/>
                          <a:cs typeface="Arial Narrow"/>
                        </a:rPr>
                        <a:t>recordings</a:t>
                      </a:r>
                      <a:r>
                        <a:rPr sz="800" dirty="0">
                          <a:latin typeface="Arial Narrow"/>
                          <a:cs typeface="Arial Narrow"/>
                        </a:rPr>
                        <a:t> </a:t>
                      </a:r>
                      <a:r>
                        <a:rPr sz="800" spc="-50" dirty="0">
                          <a:latin typeface="Arial Narrow"/>
                          <a:cs typeface="Arial Narrow"/>
                        </a:rPr>
                        <a:t>of</a:t>
                      </a:r>
                      <a:r>
                        <a:rPr sz="800" spc="5" dirty="0">
                          <a:latin typeface="Arial Narrow"/>
                          <a:cs typeface="Arial Narrow"/>
                        </a:rPr>
                        <a:t> </a:t>
                      </a:r>
                      <a:r>
                        <a:rPr sz="800" spc="-45" dirty="0">
                          <a:latin typeface="Arial Narrow"/>
                          <a:cs typeface="Arial Narrow"/>
                        </a:rPr>
                        <a:t>internal</a:t>
                      </a:r>
                      <a:r>
                        <a:rPr sz="800" dirty="0">
                          <a:latin typeface="Arial Narrow"/>
                          <a:cs typeface="Arial Narrow"/>
                        </a:rPr>
                        <a:t> </a:t>
                      </a:r>
                      <a:r>
                        <a:rPr sz="800" spc="-75" dirty="0">
                          <a:latin typeface="Arial Narrow"/>
                          <a:cs typeface="Arial Narrow"/>
                        </a:rPr>
                        <a:t>organs</a:t>
                      </a:r>
                      <a:r>
                        <a:rPr sz="800" spc="5" dirty="0">
                          <a:latin typeface="Arial Narrow"/>
                          <a:cs typeface="Arial Narrow"/>
                        </a:rPr>
                        <a:t> </a:t>
                      </a:r>
                      <a:r>
                        <a:rPr sz="800" spc="-50" dirty="0">
                          <a:latin typeface="Arial Narrow"/>
                          <a:cs typeface="Arial Narrow"/>
                        </a:rPr>
                        <a:t>for</a:t>
                      </a:r>
                      <a:r>
                        <a:rPr sz="800" spc="5" dirty="0">
                          <a:latin typeface="Arial Narrow"/>
                          <a:cs typeface="Arial Narrow"/>
                        </a:rPr>
                        <a:t> </a:t>
                      </a:r>
                      <a:r>
                        <a:rPr sz="800" spc="-80" dirty="0">
                          <a:latin typeface="Arial Narrow"/>
                          <a:cs typeface="Arial Narrow"/>
                        </a:rPr>
                        <a:t>use</a:t>
                      </a:r>
                      <a:r>
                        <a:rPr sz="800" dirty="0">
                          <a:latin typeface="Arial Narrow"/>
                          <a:cs typeface="Arial Narrow"/>
                        </a:rPr>
                        <a:t> </a:t>
                      </a:r>
                      <a:r>
                        <a:rPr sz="800" spc="-85" dirty="0">
                          <a:latin typeface="Arial Narrow"/>
                          <a:cs typeface="Arial Narrow"/>
                        </a:rPr>
                        <a:t>by</a:t>
                      </a:r>
                      <a:r>
                        <a:rPr sz="800" spc="5" dirty="0">
                          <a:latin typeface="Arial Narrow"/>
                          <a:cs typeface="Arial Narrow"/>
                        </a:rPr>
                        <a:t> </a:t>
                      </a:r>
                      <a:r>
                        <a:rPr sz="800" spc="-65" dirty="0">
                          <a:latin typeface="Arial Narrow"/>
                          <a:cs typeface="Arial Narrow"/>
                        </a:rPr>
                        <a:t>physicians.</a:t>
                      </a:r>
                      <a:r>
                        <a:rPr sz="800" dirty="0">
                          <a:latin typeface="Arial Narrow"/>
                          <a:cs typeface="Arial Narrow"/>
                        </a:rPr>
                        <a:t> </a:t>
                      </a:r>
                      <a:r>
                        <a:rPr sz="800" spc="-60" dirty="0">
                          <a:latin typeface="Arial Narrow"/>
                          <a:cs typeface="Arial Narrow"/>
                        </a:rPr>
                        <a:t>Includes</a:t>
                      </a:r>
                      <a:r>
                        <a:rPr sz="800" spc="5" dirty="0">
                          <a:latin typeface="Arial Narrow"/>
                          <a:cs typeface="Arial Narrow"/>
                        </a:rPr>
                        <a:t> </a:t>
                      </a:r>
                      <a:r>
                        <a:rPr sz="800" spc="-70" dirty="0">
                          <a:latin typeface="Arial Narrow"/>
                          <a:cs typeface="Arial Narrow"/>
                        </a:rPr>
                        <a:t>vascular</a:t>
                      </a:r>
                      <a:r>
                        <a:rPr sz="800" spc="5" dirty="0">
                          <a:latin typeface="Arial Narrow"/>
                          <a:cs typeface="Arial Narrow"/>
                        </a:rPr>
                        <a:t> </a:t>
                      </a:r>
                      <a:r>
                        <a:rPr sz="800" spc="-10" dirty="0">
                          <a:latin typeface="Arial Narrow"/>
                          <a:cs typeface="Arial Narrow"/>
                        </a:rPr>
                        <a:t>technologists.</a:t>
                      </a:r>
                      <a:endParaRPr sz="800">
                        <a:latin typeface="Arial Narrow"/>
                        <a:cs typeface="Arial Narrow"/>
                      </a:endParaRPr>
                    </a:p>
                  </a:txBody>
                  <a:tcPr marL="0" marR="0" marT="29135" marB="0">
                    <a:lnT w="12700">
                      <a:solidFill>
                        <a:srgbClr val="FFFFFF"/>
                      </a:solidFill>
                      <a:prstDash val="solid"/>
                    </a:lnT>
                    <a:lnB w="12700">
                      <a:solidFill>
                        <a:srgbClr val="FFFFFF"/>
                      </a:solidFill>
                      <a:prstDash val="solid"/>
                    </a:lnB>
                    <a:solidFill>
                      <a:srgbClr val="E7D08E"/>
                    </a:solidFill>
                  </a:tcPr>
                </a:tc>
                <a:extLst>
                  <a:ext uri="{0D108BD9-81ED-4DB2-BD59-A6C34878D82A}">
                    <a16:rowId xmlns:a16="http://schemas.microsoft.com/office/drawing/2014/main" val="10016"/>
                  </a:ext>
                </a:extLst>
              </a:tr>
              <a:tr h="356347">
                <a:tc>
                  <a:txBody>
                    <a:bodyPr/>
                    <a:lstStyle/>
                    <a:p>
                      <a:pPr marL="50800" marR="129539">
                        <a:lnSpc>
                          <a:spcPts val="900"/>
                        </a:lnSpc>
                        <a:spcBef>
                          <a:spcPts val="260"/>
                        </a:spcBef>
                      </a:pPr>
                      <a:r>
                        <a:rPr sz="800" b="1" spc="-85" dirty="0">
                          <a:solidFill>
                            <a:srgbClr val="231F20"/>
                          </a:solidFill>
                          <a:latin typeface="Arial Narrow"/>
                          <a:cs typeface="Arial Narrow"/>
                        </a:rPr>
                        <a:t>Respiratory</a:t>
                      </a:r>
                      <a:r>
                        <a:rPr sz="800" b="1" spc="-25" dirty="0">
                          <a:solidFill>
                            <a:srgbClr val="231F20"/>
                          </a:solidFill>
                          <a:latin typeface="Arial Narrow"/>
                          <a:cs typeface="Arial Narrow"/>
                        </a:rPr>
                        <a:t> </a:t>
                      </a:r>
                      <a:r>
                        <a:rPr sz="800" b="1" spc="-80" dirty="0">
                          <a:solidFill>
                            <a:srgbClr val="231F20"/>
                          </a:solidFill>
                          <a:latin typeface="Arial Narrow"/>
                          <a:cs typeface="Arial Narrow"/>
                        </a:rPr>
                        <a:t>Therapist</a:t>
                      </a:r>
                      <a:r>
                        <a:rPr sz="800" b="1" spc="35" dirty="0">
                          <a:solidFill>
                            <a:srgbClr val="231F20"/>
                          </a:solidFill>
                          <a:latin typeface="Arial Narrow"/>
                          <a:cs typeface="Arial Narrow"/>
                        </a:rPr>
                        <a:t> </a:t>
                      </a:r>
                      <a:r>
                        <a:rPr sz="800" b="1" spc="-35" dirty="0">
                          <a:solidFill>
                            <a:srgbClr val="231F20"/>
                          </a:solidFill>
                          <a:latin typeface="Arial Narrow"/>
                          <a:cs typeface="Arial Narrow"/>
                        </a:rPr>
                        <a:t>(29-</a:t>
                      </a:r>
                      <a:r>
                        <a:rPr sz="800" b="1" spc="-40" dirty="0">
                          <a:solidFill>
                            <a:srgbClr val="231F20"/>
                          </a:solidFill>
                          <a:latin typeface="Arial Narrow"/>
                          <a:cs typeface="Arial Narrow"/>
                        </a:rPr>
                        <a:t>1126)</a:t>
                      </a:r>
                      <a:r>
                        <a:rPr sz="800" b="1" spc="45" dirty="0">
                          <a:solidFill>
                            <a:srgbClr val="231F20"/>
                          </a:solidFill>
                          <a:latin typeface="Arial Narrow"/>
                          <a:cs typeface="Arial Narrow"/>
                        </a:rPr>
                        <a:t> </a:t>
                      </a:r>
                      <a:r>
                        <a:rPr sz="800" i="1" spc="-375" dirty="0">
                          <a:latin typeface="Gill Sans MT"/>
                          <a:cs typeface="Gill Sans MT"/>
                        </a:rPr>
                        <a:t>—</a:t>
                      </a:r>
                      <a:r>
                        <a:rPr sz="800" i="1" spc="10" dirty="0">
                          <a:latin typeface="Gill Sans MT"/>
                          <a:cs typeface="Gill Sans MT"/>
                        </a:rPr>
                        <a:t> </a:t>
                      </a:r>
                      <a:r>
                        <a:rPr sz="800" i="1" spc="-80" dirty="0">
                          <a:latin typeface="Gill Sans MT"/>
                          <a:cs typeface="Gill Sans MT"/>
                        </a:rPr>
                        <a:t>Cardiopulmonary</a:t>
                      </a:r>
                      <a:r>
                        <a:rPr sz="800" i="1" spc="5" dirty="0">
                          <a:latin typeface="Gill Sans MT"/>
                          <a:cs typeface="Gill Sans MT"/>
                        </a:rPr>
                        <a:t> </a:t>
                      </a:r>
                      <a:r>
                        <a:rPr sz="800" i="1" spc="-65" dirty="0">
                          <a:latin typeface="Gill Sans MT"/>
                          <a:cs typeface="Gill Sans MT"/>
                        </a:rPr>
                        <a:t>Rehabilitation</a:t>
                      </a:r>
                      <a:r>
                        <a:rPr sz="800" i="1" spc="10" dirty="0">
                          <a:latin typeface="Gill Sans MT"/>
                          <a:cs typeface="Gill Sans MT"/>
                        </a:rPr>
                        <a:t> </a:t>
                      </a:r>
                      <a:r>
                        <a:rPr sz="800" i="1" spc="-65" dirty="0">
                          <a:latin typeface="Gill Sans MT"/>
                          <a:cs typeface="Gill Sans MT"/>
                        </a:rPr>
                        <a:t>Respiratory</a:t>
                      </a:r>
                      <a:r>
                        <a:rPr sz="800" i="1" spc="-60" dirty="0">
                          <a:latin typeface="Gill Sans MT"/>
                          <a:cs typeface="Gill Sans MT"/>
                        </a:rPr>
                        <a:t> </a:t>
                      </a:r>
                      <a:r>
                        <a:rPr sz="800" i="1" spc="-70" dirty="0">
                          <a:latin typeface="Gill Sans MT"/>
                          <a:cs typeface="Gill Sans MT"/>
                        </a:rPr>
                        <a:t>Therapist,</a:t>
                      </a:r>
                      <a:r>
                        <a:rPr sz="800" i="1" spc="-55" dirty="0">
                          <a:latin typeface="Gill Sans MT"/>
                          <a:cs typeface="Gill Sans MT"/>
                        </a:rPr>
                        <a:t> </a:t>
                      </a:r>
                      <a:r>
                        <a:rPr sz="800" i="1" spc="-65" dirty="0">
                          <a:latin typeface="Gill Sans MT"/>
                          <a:cs typeface="Gill Sans MT"/>
                        </a:rPr>
                        <a:t>Certified</a:t>
                      </a:r>
                      <a:r>
                        <a:rPr sz="800" i="1" spc="5" dirty="0">
                          <a:latin typeface="Gill Sans MT"/>
                          <a:cs typeface="Gill Sans MT"/>
                        </a:rPr>
                        <a:t> </a:t>
                      </a:r>
                      <a:r>
                        <a:rPr sz="800" i="1" spc="-65" dirty="0">
                          <a:latin typeface="Gill Sans MT"/>
                          <a:cs typeface="Gill Sans MT"/>
                        </a:rPr>
                        <a:t>Respiratory</a:t>
                      </a:r>
                      <a:r>
                        <a:rPr sz="800" i="1" spc="-55" dirty="0">
                          <a:latin typeface="Gill Sans MT"/>
                          <a:cs typeface="Gill Sans MT"/>
                        </a:rPr>
                        <a:t> </a:t>
                      </a:r>
                      <a:r>
                        <a:rPr sz="800" i="1" spc="-75" dirty="0">
                          <a:latin typeface="Gill Sans MT"/>
                          <a:cs typeface="Gill Sans MT"/>
                        </a:rPr>
                        <a:t>Therapist</a:t>
                      </a:r>
                      <a:r>
                        <a:rPr sz="800" i="1" spc="5" dirty="0">
                          <a:latin typeface="Gill Sans MT"/>
                          <a:cs typeface="Gill Sans MT"/>
                        </a:rPr>
                        <a:t> </a:t>
                      </a:r>
                      <a:r>
                        <a:rPr sz="800" i="1" spc="-75" dirty="0">
                          <a:latin typeface="Gill Sans MT"/>
                          <a:cs typeface="Gill Sans MT"/>
                        </a:rPr>
                        <a:t>(CRT),</a:t>
                      </a:r>
                      <a:r>
                        <a:rPr sz="800" i="1" spc="-55" dirty="0">
                          <a:latin typeface="Gill Sans MT"/>
                          <a:cs typeface="Gill Sans MT"/>
                        </a:rPr>
                        <a:t> </a:t>
                      </a:r>
                      <a:r>
                        <a:rPr sz="800" i="1" spc="-65" dirty="0">
                          <a:latin typeface="Gill Sans MT"/>
                          <a:cs typeface="Gill Sans MT"/>
                        </a:rPr>
                        <a:t>Registered</a:t>
                      </a:r>
                      <a:r>
                        <a:rPr sz="800" i="1" spc="10" dirty="0">
                          <a:latin typeface="Gill Sans MT"/>
                          <a:cs typeface="Gill Sans MT"/>
                        </a:rPr>
                        <a:t> </a:t>
                      </a:r>
                      <a:r>
                        <a:rPr sz="800" i="1" spc="-65" dirty="0">
                          <a:latin typeface="Gill Sans MT"/>
                          <a:cs typeface="Gill Sans MT"/>
                        </a:rPr>
                        <a:t>Respiratory</a:t>
                      </a:r>
                      <a:r>
                        <a:rPr sz="800" i="1" spc="-60" dirty="0">
                          <a:latin typeface="Gill Sans MT"/>
                          <a:cs typeface="Gill Sans MT"/>
                        </a:rPr>
                        <a:t> </a:t>
                      </a:r>
                      <a:r>
                        <a:rPr sz="800" i="1" spc="-75" dirty="0">
                          <a:latin typeface="Gill Sans MT"/>
                          <a:cs typeface="Gill Sans MT"/>
                        </a:rPr>
                        <a:t>Therapist</a:t>
                      </a:r>
                      <a:r>
                        <a:rPr sz="800" i="1" spc="10" dirty="0">
                          <a:latin typeface="Gill Sans MT"/>
                          <a:cs typeface="Gill Sans MT"/>
                        </a:rPr>
                        <a:t> </a:t>
                      </a:r>
                      <a:r>
                        <a:rPr sz="800" i="1" spc="-70" dirty="0">
                          <a:latin typeface="Gill Sans MT"/>
                          <a:cs typeface="Gill Sans MT"/>
                        </a:rPr>
                        <a:t>(RRT),</a:t>
                      </a:r>
                      <a:r>
                        <a:rPr sz="800" i="1" spc="-60" dirty="0">
                          <a:latin typeface="Gill Sans MT"/>
                          <a:cs typeface="Gill Sans MT"/>
                        </a:rPr>
                        <a:t> </a:t>
                      </a:r>
                      <a:r>
                        <a:rPr sz="800" i="1" spc="-65" dirty="0">
                          <a:latin typeface="Gill Sans MT"/>
                          <a:cs typeface="Gill Sans MT"/>
                        </a:rPr>
                        <a:t>Respiratory</a:t>
                      </a:r>
                      <a:r>
                        <a:rPr sz="800" i="1" spc="10" dirty="0">
                          <a:latin typeface="Gill Sans MT"/>
                          <a:cs typeface="Gill Sans MT"/>
                        </a:rPr>
                        <a:t> </a:t>
                      </a:r>
                      <a:r>
                        <a:rPr sz="800" i="1" spc="-80" dirty="0">
                          <a:latin typeface="Gill Sans MT"/>
                          <a:cs typeface="Gill Sans MT"/>
                        </a:rPr>
                        <a:t>Care</a:t>
                      </a:r>
                      <a:r>
                        <a:rPr sz="800" i="1" spc="5" dirty="0">
                          <a:latin typeface="Gill Sans MT"/>
                          <a:cs typeface="Gill Sans MT"/>
                        </a:rPr>
                        <a:t> </a:t>
                      </a:r>
                      <a:r>
                        <a:rPr sz="800" i="1" spc="-60" dirty="0">
                          <a:latin typeface="Gill Sans MT"/>
                          <a:cs typeface="Gill Sans MT"/>
                        </a:rPr>
                        <a:t>Practitioner</a:t>
                      </a:r>
                      <a:r>
                        <a:rPr sz="800" i="1" spc="10" dirty="0">
                          <a:latin typeface="Gill Sans MT"/>
                          <a:cs typeface="Gill Sans MT"/>
                        </a:rPr>
                        <a:t> </a:t>
                      </a:r>
                      <a:r>
                        <a:rPr sz="800" i="1" spc="-50" dirty="0">
                          <a:latin typeface="Gill Sans MT"/>
                          <a:cs typeface="Gill Sans MT"/>
                        </a:rPr>
                        <a:t>(RCP),</a:t>
                      </a:r>
                      <a:r>
                        <a:rPr sz="800" i="1" spc="-60" dirty="0">
                          <a:latin typeface="Gill Sans MT"/>
                          <a:cs typeface="Gill Sans MT"/>
                        </a:rPr>
                        <a:t> </a:t>
                      </a:r>
                      <a:r>
                        <a:rPr sz="800" i="1" spc="-65" dirty="0">
                          <a:latin typeface="Gill Sans MT"/>
                          <a:cs typeface="Gill Sans MT"/>
                        </a:rPr>
                        <a:t>Respiratory</a:t>
                      </a:r>
                      <a:r>
                        <a:rPr sz="800" i="1" spc="-55" dirty="0">
                          <a:latin typeface="Gill Sans MT"/>
                          <a:cs typeface="Gill Sans MT"/>
                        </a:rPr>
                        <a:t> </a:t>
                      </a:r>
                      <a:r>
                        <a:rPr sz="800" i="1" spc="-75" dirty="0">
                          <a:latin typeface="Gill Sans MT"/>
                          <a:cs typeface="Gill Sans MT"/>
                        </a:rPr>
                        <a:t>Therapist</a:t>
                      </a:r>
                      <a:r>
                        <a:rPr sz="800" i="1" spc="5" dirty="0">
                          <a:latin typeface="Gill Sans MT"/>
                          <a:cs typeface="Gill Sans MT"/>
                        </a:rPr>
                        <a:t> </a:t>
                      </a:r>
                      <a:r>
                        <a:rPr sz="800" i="1" spc="-65" dirty="0">
                          <a:latin typeface="Gill Sans MT"/>
                          <a:cs typeface="Gill Sans MT"/>
                        </a:rPr>
                        <a:t>(RT),</a:t>
                      </a:r>
                      <a:r>
                        <a:rPr sz="800" i="1" spc="-55" dirty="0">
                          <a:latin typeface="Gill Sans MT"/>
                          <a:cs typeface="Gill Sans MT"/>
                        </a:rPr>
                        <a:t> Staff</a:t>
                      </a:r>
                      <a:r>
                        <a:rPr sz="800" i="1" spc="5" dirty="0">
                          <a:latin typeface="Gill Sans MT"/>
                          <a:cs typeface="Gill Sans MT"/>
                        </a:rPr>
                        <a:t> </a:t>
                      </a:r>
                      <a:r>
                        <a:rPr sz="800" i="1" spc="-65" dirty="0">
                          <a:latin typeface="Gill Sans MT"/>
                          <a:cs typeface="Gill Sans MT"/>
                        </a:rPr>
                        <a:t>Respiratory</a:t>
                      </a:r>
                      <a:r>
                        <a:rPr sz="800" i="1" spc="-55" dirty="0">
                          <a:latin typeface="Gill Sans MT"/>
                          <a:cs typeface="Gill Sans MT"/>
                        </a:rPr>
                        <a:t> </a:t>
                      </a:r>
                      <a:r>
                        <a:rPr sz="800" i="1" spc="-70" dirty="0">
                          <a:latin typeface="Gill Sans MT"/>
                          <a:cs typeface="Gill Sans MT"/>
                        </a:rPr>
                        <a:t>Therapist,</a:t>
                      </a:r>
                      <a:r>
                        <a:rPr sz="800" i="1" spc="-55" dirty="0">
                          <a:latin typeface="Gill Sans MT"/>
                          <a:cs typeface="Gill Sans MT"/>
                        </a:rPr>
                        <a:t> Staff</a:t>
                      </a:r>
                      <a:r>
                        <a:rPr sz="800" i="1" spc="-60" dirty="0">
                          <a:latin typeface="Gill Sans MT"/>
                          <a:cs typeface="Gill Sans MT"/>
                        </a:rPr>
                        <a:t> </a:t>
                      </a:r>
                      <a:r>
                        <a:rPr sz="800" i="1" spc="-75" dirty="0">
                          <a:latin typeface="Gill Sans MT"/>
                          <a:cs typeface="Gill Sans MT"/>
                        </a:rPr>
                        <a:t>Therapist)</a:t>
                      </a:r>
                      <a:r>
                        <a:rPr sz="800" i="1" spc="10" dirty="0">
                          <a:latin typeface="Gill Sans MT"/>
                          <a:cs typeface="Gill Sans MT"/>
                        </a:rPr>
                        <a:t> </a:t>
                      </a:r>
                      <a:r>
                        <a:rPr sz="800" i="1" spc="-375" dirty="0">
                          <a:latin typeface="Gill Sans MT"/>
                          <a:cs typeface="Gill Sans MT"/>
                        </a:rPr>
                        <a:t>—</a:t>
                      </a:r>
                      <a:r>
                        <a:rPr sz="800" i="1" spc="-20" dirty="0">
                          <a:latin typeface="Gill Sans MT"/>
                          <a:cs typeface="Gill Sans MT"/>
                        </a:rPr>
                        <a:t> </a:t>
                      </a:r>
                      <a:r>
                        <a:rPr sz="800" spc="-10" dirty="0">
                          <a:latin typeface="Arial Narrow"/>
                          <a:cs typeface="Arial Narrow"/>
                        </a:rPr>
                        <a:t>Assess,</a:t>
                      </a:r>
                      <a:r>
                        <a:rPr sz="800" spc="500" dirty="0">
                          <a:latin typeface="Arial Narrow"/>
                          <a:cs typeface="Arial Narrow"/>
                        </a:rPr>
                        <a:t> </a:t>
                      </a:r>
                      <a:r>
                        <a:rPr sz="800" spc="-45" dirty="0">
                          <a:latin typeface="Arial Narrow"/>
                          <a:cs typeface="Arial Narrow"/>
                        </a:rPr>
                        <a:t>treat,</a:t>
                      </a:r>
                      <a:r>
                        <a:rPr sz="800" dirty="0">
                          <a:latin typeface="Arial Narrow"/>
                          <a:cs typeface="Arial Narrow"/>
                        </a:rPr>
                        <a:t> </a:t>
                      </a:r>
                      <a:r>
                        <a:rPr sz="800" spc="-60" dirty="0">
                          <a:latin typeface="Arial Narrow"/>
                          <a:cs typeface="Arial Narrow"/>
                        </a:rPr>
                        <a:t>and</a:t>
                      </a:r>
                      <a:r>
                        <a:rPr sz="800" spc="5" dirty="0">
                          <a:latin typeface="Arial Narrow"/>
                          <a:cs typeface="Arial Narrow"/>
                        </a:rPr>
                        <a:t> </a:t>
                      </a:r>
                      <a:r>
                        <a:rPr sz="800" spc="-65" dirty="0">
                          <a:latin typeface="Arial Narrow"/>
                          <a:cs typeface="Arial Narrow"/>
                        </a:rPr>
                        <a:t>care</a:t>
                      </a:r>
                      <a:r>
                        <a:rPr sz="800" spc="5" dirty="0">
                          <a:latin typeface="Arial Narrow"/>
                          <a:cs typeface="Arial Narrow"/>
                        </a:rPr>
                        <a:t> </a:t>
                      </a:r>
                      <a:r>
                        <a:rPr sz="800" spc="-50" dirty="0">
                          <a:latin typeface="Arial Narrow"/>
                          <a:cs typeface="Arial Narrow"/>
                        </a:rPr>
                        <a:t>for</a:t>
                      </a:r>
                      <a:r>
                        <a:rPr sz="800" spc="5" dirty="0">
                          <a:latin typeface="Arial Narrow"/>
                          <a:cs typeface="Arial Narrow"/>
                        </a:rPr>
                        <a:t> </a:t>
                      </a:r>
                      <a:r>
                        <a:rPr sz="800" spc="-50" dirty="0">
                          <a:latin typeface="Arial Narrow"/>
                          <a:cs typeface="Arial Narrow"/>
                        </a:rPr>
                        <a:t>patients</a:t>
                      </a:r>
                      <a:r>
                        <a:rPr sz="800" spc="5" dirty="0">
                          <a:latin typeface="Arial Narrow"/>
                          <a:cs typeface="Arial Narrow"/>
                        </a:rPr>
                        <a:t> </a:t>
                      </a:r>
                      <a:r>
                        <a:rPr sz="800" spc="-50" dirty="0">
                          <a:latin typeface="Arial Narrow"/>
                          <a:cs typeface="Arial Narrow"/>
                        </a:rPr>
                        <a:t>with</a:t>
                      </a:r>
                      <a:r>
                        <a:rPr sz="800" spc="5" dirty="0">
                          <a:latin typeface="Arial Narrow"/>
                          <a:cs typeface="Arial Narrow"/>
                        </a:rPr>
                        <a:t> </a:t>
                      </a:r>
                      <a:r>
                        <a:rPr sz="800" spc="-60" dirty="0">
                          <a:latin typeface="Arial Narrow"/>
                          <a:cs typeface="Arial Narrow"/>
                        </a:rPr>
                        <a:t>breathing</a:t>
                      </a:r>
                      <a:r>
                        <a:rPr sz="800" spc="5" dirty="0">
                          <a:latin typeface="Arial Narrow"/>
                          <a:cs typeface="Arial Narrow"/>
                        </a:rPr>
                        <a:t> </a:t>
                      </a:r>
                      <a:r>
                        <a:rPr sz="800" spc="-60" dirty="0">
                          <a:latin typeface="Arial Narrow"/>
                          <a:cs typeface="Arial Narrow"/>
                        </a:rPr>
                        <a:t>disorders.</a:t>
                      </a:r>
                      <a:r>
                        <a:rPr sz="800" dirty="0">
                          <a:latin typeface="Arial Narrow"/>
                          <a:cs typeface="Arial Narrow"/>
                        </a:rPr>
                        <a:t> </a:t>
                      </a:r>
                      <a:r>
                        <a:rPr sz="800" spc="-90" dirty="0">
                          <a:latin typeface="Arial Narrow"/>
                          <a:cs typeface="Arial Narrow"/>
                        </a:rPr>
                        <a:t>Assume</a:t>
                      </a:r>
                      <a:r>
                        <a:rPr sz="800" spc="5" dirty="0">
                          <a:latin typeface="Arial Narrow"/>
                          <a:cs typeface="Arial Narrow"/>
                        </a:rPr>
                        <a:t> </a:t>
                      </a:r>
                      <a:r>
                        <a:rPr sz="800" spc="-60" dirty="0">
                          <a:latin typeface="Arial Narrow"/>
                          <a:cs typeface="Arial Narrow"/>
                        </a:rPr>
                        <a:t>primary</a:t>
                      </a:r>
                      <a:r>
                        <a:rPr sz="800" spc="5" dirty="0">
                          <a:latin typeface="Arial Narrow"/>
                          <a:cs typeface="Arial Narrow"/>
                        </a:rPr>
                        <a:t> </a:t>
                      </a:r>
                      <a:r>
                        <a:rPr sz="800" spc="-50" dirty="0">
                          <a:latin typeface="Arial Narrow"/>
                          <a:cs typeface="Arial Narrow"/>
                        </a:rPr>
                        <a:t>responsibility</a:t>
                      </a:r>
                      <a:r>
                        <a:rPr sz="800" spc="5" dirty="0">
                          <a:latin typeface="Arial Narrow"/>
                          <a:cs typeface="Arial Narrow"/>
                        </a:rPr>
                        <a:t> </a:t>
                      </a:r>
                      <a:r>
                        <a:rPr sz="800" spc="-50" dirty="0">
                          <a:latin typeface="Arial Narrow"/>
                          <a:cs typeface="Arial Narrow"/>
                        </a:rPr>
                        <a:t>for</a:t>
                      </a:r>
                      <a:r>
                        <a:rPr sz="800" spc="5" dirty="0">
                          <a:latin typeface="Arial Narrow"/>
                          <a:cs typeface="Arial Narrow"/>
                        </a:rPr>
                        <a:t> </a:t>
                      </a:r>
                      <a:r>
                        <a:rPr sz="800" spc="-25" dirty="0">
                          <a:latin typeface="Arial Narrow"/>
                          <a:cs typeface="Arial Narrow"/>
                        </a:rPr>
                        <a:t>all</a:t>
                      </a:r>
                      <a:r>
                        <a:rPr sz="800" spc="5" dirty="0">
                          <a:latin typeface="Arial Narrow"/>
                          <a:cs typeface="Arial Narrow"/>
                        </a:rPr>
                        <a:t> </a:t>
                      </a:r>
                      <a:r>
                        <a:rPr sz="800" spc="-60" dirty="0">
                          <a:latin typeface="Arial Narrow"/>
                          <a:cs typeface="Arial Narrow"/>
                        </a:rPr>
                        <a:t>respiratory</a:t>
                      </a:r>
                      <a:r>
                        <a:rPr sz="800" spc="5" dirty="0">
                          <a:latin typeface="Arial Narrow"/>
                          <a:cs typeface="Arial Narrow"/>
                        </a:rPr>
                        <a:t> </a:t>
                      </a:r>
                      <a:r>
                        <a:rPr sz="800" spc="-65" dirty="0">
                          <a:latin typeface="Arial Narrow"/>
                          <a:cs typeface="Arial Narrow"/>
                        </a:rPr>
                        <a:t>care</a:t>
                      </a:r>
                      <a:r>
                        <a:rPr sz="800" dirty="0">
                          <a:latin typeface="Arial Narrow"/>
                          <a:cs typeface="Arial Narrow"/>
                        </a:rPr>
                        <a:t> </a:t>
                      </a:r>
                      <a:r>
                        <a:rPr sz="800" spc="-50" dirty="0">
                          <a:latin typeface="Arial Narrow"/>
                          <a:cs typeface="Arial Narrow"/>
                        </a:rPr>
                        <a:t>modalities,</a:t>
                      </a:r>
                      <a:r>
                        <a:rPr sz="800" spc="5" dirty="0">
                          <a:latin typeface="Arial Narrow"/>
                          <a:cs typeface="Arial Narrow"/>
                        </a:rPr>
                        <a:t> </a:t>
                      </a:r>
                      <a:r>
                        <a:rPr sz="800" spc="-50" dirty="0">
                          <a:latin typeface="Arial Narrow"/>
                          <a:cs typeface="Arial Narrow"/>
                        </a:rPr>
                        <a:t>including</a:t>
                      </a:r>
                      <a:r>
                        <a:rPr sz="800" spc="5" dirty="0">
                          <a:latin typeface="Arial Narrow"/>
                          <a:cs typeface="Arial Narrow"/>
                        </a:rPr>
                        <a:t> </a:t>
                      </a:r>
                      <a:r>
                        <a:rPr sz="800" spc="-50" dirty="0">
                          <a:latin typeface="Arial Narrow"/>
                          <a:cs typeface="Arial Narrow"/>
                        </a:rPr>
                        <a:t>the</a:t>
                      </a:r>
                      <a:r>
                        <a:rPr sz="800" spc="5" dirty="0">
                          <a:latin typeface="Arial Narrow"/>
                          <a:cs typeface="Arial Narrow"/>
                        </a:rPr>
                        <a:t> </a:t>
                      </a:r>
                      <a:r>
                        <a:rPr sz="800" spc="-60" dirty="0">
                          <a:latin typeface="Arial Narrow"/>
                          <a:cs typeface="Arial Narrow"/>
                        </a:rPr>
                        <a:t>supervision</a:t>
                      </a:r>
                      <a:r>
                        <a:rPr sz="800" spc="5" dirty="0">
                          <a:latin typeface="Arial Narrow"/>
                          <a:cs typeface="Arial Narrow"/>
                        </a:rPr>
                        <a:t> </a:t>
                      </a:r>
                      <a:r>
                        <a:rPr sz="800" spc="-50" dirty="0">
                          <a:latin typeface="Arial Narrow"/>
                          <a:cs typeface="Arial Narrow"/>
                        </a:rPr>
                        <a:t>of</a:t>
                      </a:r>
                      <a:r>
                        <a:rPr sz="800" spc="5" dirty="0">
                          <a:latin typeface="Arial Narrow"/>
                          <a:cs typeface="Arial Narrow"/>
                        </a:rPr>
                        <a:t> </a:t>
                      </a:r>
                      <a:r>
                        <a:rPr sz="800" spc="-60" dirty="0">
                          <a:latin typeface="Arial Narrow"/>
                          <a:cs typeface="Arial Narrow"/>
                        </a:rPr>
                        <a:t>respiratory</a:t>
                      </a:r>
                      <a:r>
                        <a:rPr sz="800" spc="5" dirty="0">
                          <a:latin typeface="Arial Narrow"/>
                          <a:cs typeface="Arial Narrow"/>
                        </a:rPr>
                        <a:t> </a:t>
                      </a:r>
                      <a:r>
                        <a:rPr sz="800" spc="-65" dirty="0">
                          <a:latin typeface="Arial Narrow"/>
                          <a:cs typeface="Arial Narrow"/>
                        </a:rPr>
                        <a:t>therapy</a:t>
                      </a:r>
                      <a:r>
                        <a:rPr sz="800" dirty="0">
                          <a:latin typeface="Arial Narrow"/>
                          <a:cs typeface="Arial Narrow"/>
                        </a:rPr>
                        <a:t> </a:t>
                      </a:r>
                      <a:r>
                        <a:rPr sz="800" spc="-55" dirty="0">
                          <a:latin typeface="Arial Narrow"/>
                          <a:cs typeface="Arial Narrow"/>
                        </a:rPr>
                        <a:t>technicians.</a:t>
                      </a:r>
                      <a:r>
                        <a:rPr sz="800" spc="5" dirty="0">
                          <a:latin typeface="Arial Narrow"/>
                          <a:cs typeface="Arial Narrow"/>
                        </a:rPr>
                        <a:t> </a:t>
                      </a:r>
                      <a:r>
                        <a:rPr sz="800" spc="-40" dirty="0">
                          <a:latin typeface="Arial Narrow"/>
                          <a:cs typeface="Arial Narrow"/>
                        </a:rPr>
                        <a:t>Initiate</a:t>
                      </a:r>
                      <a:r>
                        <a:rPr sz="800" spc="5" dirty="0">
                          <a:latin typeface="Arial Narrow"/>
                          <a:cs typeface="Arial Narrow"/>
                        </a:rPr>
                        <a:t> </a:t>
                      </a:r>
                      <a:r>
                        <a:rPr sz="800" spc="-60" dirty="0">
                          <a:latin typeface="Arial Narrow"/>
                          <a:cs typeface="Arial Narrow"/>
                        </a:rPr>
                        <a:t>and</a:t>
                      </a:r>
                      <a:r>
                        <a:rPr sz="800" spc="5" dirty="0">
                          <a:latin typeface="Arial Narrow"/>
                          <a:cs typeface="Arial Narrow"/>
                        </a:rPr>
                        <a:t> </a:t>
                      </a:r>
                      <a:r>
                        <a:rPr sz="800" spc="-60" dirty="0">
                          <a:latin typeface="Arial Narrow"/>
                          <a:cs typeface="Arial Narrow"/>
                        </a:rPr>
                        <a:t>conduct</a:t>
                      </a:r>
                      <a:r>
                        <a:rPr sz="800" spc="5" dirty="0">
                          <a:latin typeface="Arial Narrow"/>
                          <a:cs typeface="Arial Narrow"/>
                        </a:rPr>
                        <a:t> </a:t>
                      </a:r>
                      <a:r>
                        <a:rPr sz="800" spc="-55" dirty="0">
                          <a:latin typeface="Arial Narrow"/>
                          <a:cs typeface="Arial Narrow"/>
                        </a:rPr>
                        <a:t>therapeutic</a:t>
                      </a:r>
                      <a:r>
                        <a:rPr sz="800" spc="5" dirty="0">
                          <a:latin typeface="Arial Narrow"/>
                          <a:cs typeface="Arial Narrow"/>
                        </a:rPr>
                        <a:t> </a:t>
                      </a:r>
                      <a:r>
                        <a:rPr sz="800" spc="-65" dirty="0">
                          <a:latin typeface="Arial Narrow"/>
                          <a:cs typeface="Arial Narrow"/>
                        </a:rPr>
                        <a:t>procedures;</a:t>
                      </a:r>
                      <a:r>
                        <a:rPr sz="800" spc="5" dirty="0">
                          <a:latin typeface="Arial Narrow"/>
                          <a:cs typeface="Arial Narrow"/>
                        </a:rPr>
                        <a:t> </a:t>
                      </a:r>
                      <a:r>
                        <a:rPr sz="800" spc="-50" dirty="0">
                          <a:latin typeface="Arial Narrow"/>
                          <a:cs typeface="Arial Narrow"/>
                        </a:rPr>
                        <a:t>maintain</a:t>
                      </a:r>
                      <a:r>
                        <a:rPr sz="800" dirty="0">
                          <a:latin typeface="Arial Narrow"/>
                          <a:cs typeface="Arial Narrow"/>
                        </a:rPr>
                        <a:t> </a:t>
                      </a:r>
                      <a:r>
                        <a:rPr sz="800" spc="-45" dirty="0">
                          <a:latin typeface="Arial Narrow"/>
                          <a:cs typeface="Arial Narrow"/>
                        </a:rPr>
                        <a:t>patient</a:t>
                      </a:r>
                      <a:r>
                        <a:rPr sz="800" spc="5" dirty="0">
                          <a:latin typeface="Arial Narrow"/>
                          <a:cs typeface="Arial Narrow"/>
                        </a:rPr>
                        <a:t> </a:t>
                      </a:r>
                      <a:r>
                        <a:rPr sz="800" spc="-60" dirty="0">
                          <a:latin typeface="Arial Narrow"/>
                          <a:cs typeface="Arial Narrow"/>
                        </a:rPr>
                        <a:t>records;</a:t>
                      </a:r>
                      <a:r>
                        <a:rPr sz="800" spc="5" dirty="0">
                          <a:latin typeface="Arial Narrow"/>
                          <a:cs typeface="Arial Narrow"/>
                        </a:rPr>
                        <a:t> </a:t>
                      </a:r>
                      <a:r>
                        <a:rPr sz="800" spc="-60" dirty="0">
                          <a:latin typeface="Arial Narrow"/>
                          <a:cs typeface="Arial Narrow"/>
                        </a:rPr>
                        <a:t>and</a:t>
                      </a:r>
                      <a:r>
                        <a:rPr sz="800" spc="5" dirty="0">
                          <a:latin typeface="Arial Narrow"/>
                          <a:cs typeface="Arial Narrow"/>
                        </a:rPr>
                        <a:t> </a:t>
                      </a:r>
                      <a:r>
                        <a:rPr sz="800" spc="-55" dirty="0">
                          <a:latin typeface="Arial Narrow"/>
                          <a:cs typeface="Arial Narrow"/>
                        </a:rPr>
                        <a:t>select,</a:t>
                      </a:r>
                      <a:r>
                        <a:rPr sz="800" spc="5" dirty="0">
                          <a:latin typeface="Arial Narrow"/>
                          <a:cs typeface="Arial Narrow"/>
                        </a:rPr>
                        <a:t> </a:t>
                      </a:r>
                      <a:r>
                        <a:rPr sz="800" spc="-65" dirty="0">
                          <a:latin typeface="Arial Narrow"/>
                          <a:cs typeface="Arial Narrow"/>
                        </a:rPr>
                        <a:t>assemble,</a:t>
                      </a:r>
                      <a:r>
                        <a:rPr sz="800" spc="5" dirty="0">
                          <a:latin typeface="Arial Narrow"/>
                          <a:cs typeface="Arial Narrow"/>
                        </a:rPr>
                        <a:t> </a:t>
                      </a:r>
                      <a:r>
                        <a:rPr sz="800" spc="-65" dirty="0">
                          <a:latin typeface="Arial Narrow"/>
                          <a:cs typeface="Arial Narrow"/>
                        </a:rPr>
                        <a:t>check,</a:t>
                      </a:r>
                      <a:r>
                        <a:rPr sz="800" spc="5" dirty="0">
                          <a:latin typeface="Arial Narrow"/>
                          <a:cs typeface="Arial Narrow"/>
                        </a:rPr>
                        <a:t> </a:t>
                      </a:r>
                      <a:r>
                        <a:rPr sz="800" spc="-60" dirty="0">
                          <a:latin typeface="Arial Narrow"/>
                          <a:cs typeface="Arial Narrow"/>
                        </a:rPr>
                        <a:t>and</a:t>
                      </a:r>
                      <a:r>
                        <a:rPr sz="800" dirty="0">
                          <a:latin typeface="Arial Narrow"/>
                          <a:cs typeface="Arial Narrow"/>
                        </a:rPr>
                        <a:t> </a:t>
                      </a:r>
                      <a:r>
                        <a:rPr sz="800" spc="-10" dirty="0">
                          <a:latin typeface="Arial Narrow"/>
                          <a:cs typeface="Arial Narrow"/>
                        </a:rPr>
                        <a:t>operate</a:t>
                      </a:r>
                      <a:r>
                        <a:rPr sz="800" spc="500" dirty="0">
                          <a:latin typeface="Arial Narrow"/>
                          <a:cs typeface="Arial Narrow"/>
                        </a:rPr>
                        <a:t> </a:t>
                      </a:r>
                      <a:r>
                        <a:rPr sz="800" spc="-10" dirty="0">
                          <a:latin typeface="Arial Narrow"/>
                          <a:cs typeface="Arial Narrow"/>
                        </a:rPr>
                        <a:t>equipment.</a:t>
                      </a:r>
                      <a:endParaRPr sz="800">
                        <a:latin typeface="Arial Narrow"/>
                        <a:cs typeface="Arial Narrow"/>
                      </a:endParaRPr>
                    </a:p>
                  </a:txBody>
                  <a:tcPr marL="0" marR="0" marT="29135" marB="0">
                    <a:lnT w="12700">
                      <a:solidFill>
                        <a:srgbClr val="FFFFFF"/>
                      </a:solidFill>
                      <a:prstDash val="solid"/>
                    </a:lnT>
                    <a:lnB w="12700">
                      <a:solidFill>
                        <a:srgbClr val="FFFFFF"/>
                      </a:solidFill>
                      <a:prstDash val="solid"/>
                    </a:lnB>
                    <a:solidFill>
                      <a:srgbClr val="E7D08E"/>
                    </a:solidFill>
                  </a:tcPr>
                </a:tc>
                <a:extLst>
                  <a:ext uri="{0D108BD9-81ED-4DB2-BD59-A6C34878D82A}">
                    <a16:rowId xmlns:a16="http://schemas.microsoft.com/office/drawing/2014/main" val="10017"/>
                  </a:ext>
                </a:extLst>
              </a:tr>
              <a:tr h="255494">
                <a:tc>
                  <a:txBody>
                    <a:bodyPr/>
                    <a:lstStyle/>
                    <a:p>
                      <a:pPr marL="50800" marR="205104">
                        <a:lnSpc>
                          <a:spcPts val="900"/>
                        </a:lnSpc>
                        <a:spcBef>
                          <a:spcPts val="260"/>
                        </a:spcBef>
                      </a:pPr>
                      <a:r>
                        <a:rPr sz="800" b="1" spc="-110" dirty="0">
                          <a:solidFill>
                            <a:srgbClr val="231F20"/>
                          </a:solidFill>
                          <a:latin typeface="Arial Narrow"/>
                          <a:cs typeface="Arial Narrow"/>
                        </a:rPr>
                        <a:t>Lab</a:t>
                      </a:r>
                      <a:r>
                        <a:rPr sz="800" b="1" spc="-35" dirty="0">
                          <a:solidFill>
                            <a:srgbClr val="231F20"/>
                          </a:solidFill>
                          <a:latin typeface="Arial Narrow"/>
                          <a:cs typeface="Arial Narrow"/>
                        </a:rPr>
                        <a:t> </a:t>
                      </a:r>
                      <a:r>
                        <a:rPr sz="800" b="1" spc="-90" dirty="0">
                          <a:solidFill>
                            <a:srgbClr val="231F20"/>
                          </a:solidFill>
                          <a:latin typeface="Arial Narrow"/>
                          <a:cs typeface="Arial Narrow"/>
                        </a:rPr>
                        <a:t>Technologist</a:t>
                      </a:r>
                      <a:r>
                        <a:rPr sz="800" b="1" spc="25" dirty="0">
                          <a:solidFill>
                            <a:srgbClr val="231F20"/>
                          </a:solidFill>
                          <a:latin typeface="Arial Narrow"/>
                          <a:cs typeface="Arial Narrow"/>
                        </a:rPr>
                        <a:t> </a:t>
                      </a:r>
                      <a:r>
                        <a:rPr sz="800" b="1" spc="-35" dirty="0">
                          <a:solidFill>
                            <a:srgbClr val="231F20"/>
                          </a:solidFill>
                          <a:latin typeface="Arial Narrow"/>
                          <a:cs typeface="Arial Narrow"/>
                        </a:rPr>
                        <a:t>(29-</a:t>
                      </a:r>
                      <a:r>
                        <a:rPr sz="800" b="1" spc="-40" dirty="0">
                          <a:solidFill>
                            <a:srgbClr val="231F20"/>
                          </a:solidFill>
                          <a:latin typeface="Arial Narrow"/>
                          <a:cs typeface="Arial Narrow"/>
                        </a:rPr>
                        <a:t>2011)</a:t>
                      </a:r>
                      <a:r>
                        <a:rPr sz="800" b="1" spc="35" dirty="0">
                          <a:solidFill>
                            <a:srgbClr val="231F20"/>
                          </a:solidFill>
                          <a:latin typeface="Arial Narrow"/>
                          <a:cs typeface="Arial Narrow"/>
                        </a:rPr>
                        <a:t> </a:t>
                      </a:r>
                      <a:r>
                        <a:rPr sz="800" i="1" spc="-375" dirty="0">
                          <a:latin typeface="Gill Sans MT"/>
                          <a:cs typeface="Gill Sans MT"/>
                        </a:rPr>
                        <a:t>—</a:t>
                      </a:r>
                      <a:r>
                        <a:rPr sz="800" i="1" dirty="0">
                          <a:latin typeface="Gill Sans MT"/>
                          <a:cs typeface="Gill Sans MT"/>
                        </a:rPr>
                        <a:t> </a:t>
                      </a:r>
                      <a:r>
                        <a:rPr sz="800" i="1" spc="-55" dirty="0">
                          <a:latin typeface="Gill Sans MT"/>
                          <a:cs typeface="Gill Sans MT"/>
                        </a:rPr>
                        <a:t>Clinical</a:t>
                      </a:r>
                      <a:r>
                        <a:rPr sz="800" i="1" spc="-5" dirty="0">
                          <a:latin typeface="Gill Sans MT"/>
                          <a:cs typeface="Gill Sans MT"/>
                        </a:rPr>
                        <a:t> </a:t>
                      </a:r>
                      <a:r>
                        <a:rPr sz="800" i="1" spc="-70" dirty="0">
                          <a:latin typeface="Gill Sans MT"/>
                          <a:cs typeface="Gill Sans MT"/>
                        </a:rPr>
                        <a:t>Laboratory</a:t>
                      </a:r>
                      <a:r>
                        <a:rPr sz="800" i="1" spc="-5" dirty="0">
                          <a:latin typeface="Gill Sans MT"/>
                          <a:cs typeface="Gill Sans MT"/>
                        </a:rPr>
                        <a:t> </a:t>
                      </a:r>
                      <a:r>
                        <a:rPr sz="800" i="1" spc="-50" dirty="0">
                          <a:latin typeface="Gill Sans MT"/>
                          <a:cs typeface="Gill Sans MT"/>
                        </a:rPr>
                        <a:t>Scientist</a:t>
                      </a:r>
                      <a:r>
                        <a:rPr sz="800" i="1" spc="-5" dirty="0">
                          <a:latin typeface="Gill Sans MT"/>
                          <a:cs typeface="Gill Sans MT"/>
                        </a:rPr>
                        <a:t> </a:t>
                      </a:r>
                      <a:r>
                        <a:rPr sz="800" i="1" spc="-45" dirty="0">
                          <a:latin typeface="Gill Sans MT"/>
                          <a:cs typeface="Gill Sans MT"/>
                        </a:rPr>
                        <a:t>(CLS),</a:t>
                      </a:r>
                      <a:r>
                        <a:rPr sz="800" i="1" spc="-65" dirty="0">
                          <a:latin typeface="Gill Sans MT"/>
                          <a:cs typeface="Gill Sans MT"/>
                        </a:rPr>
                        <a:t> </a:t>
                      </a:r>
                      <a:r>
                        <a:rPr sz="800" i="1" spc="-55" dirty="0">
                          <a:latin typeface="Gill Sans MT"/>
                          <a:cs typeface="Gill Sans MT"/>
                        </a:rPr>
                        <a:t>Clinical</a:t>
                      </a:r>
                      <a:r>
                        <a:rPr sz="800" i="1" dirty="0">
                          <a:latin typeface="Gill Sans MT"/>
                          <a:cs typeface="Gill Sans MT"/>
                        </a:rPr>
                        <a:t> </a:t>
                      </a:r>
                      <a:r>
                        <a:rPr sz="800" i="1" spc="-70" dirty="0">
                          <a:latin typeface="Gill Sans MT"/>
                          <a:cs typeface="Gill Sans MT"/>
                        </a:rPr>
                        <a:t>Laboratory</a:t>
                      </a:r>
                      <a:r>
                        <a:rPr sz="800" i="1" spc="-65" dirty="0">
                          <a:latin typeface="Gill Sans MT"/>
                          <a:cs typeface="Gill Sans MT"/>
                        </a:rPr>
                        <a:t> Technologist, </a:t>
                      </a:r>
                      <a:r>
                        <a:rPr sz="800" i="1" spc="-60" dirty="0">
                          <a:latin typeface="Gill Sans MT"/>
                          <a:cs typeface="Gill Sans MT"/>
                        </a:rPr>
                        <a:t>Histologist</a:t>
                      </a:r>
                      <a:r>
                        <a:rPr sz="800" i="1" spc="-65" dirty="0">
                          <a:latin typeface="Gill Sans MT"/>
                          <a:cs typeface="Gill Sans MT"/>
                        </a:rPr>
                        <a:t> Technologist, </a:t>
                      </a:r>
                      <a:r>
                        <a:rPr sz="800" i="1" spc="-75" dirty="0">
                          <a:latin typeface="Gill Sans MT"/>
                          <a:cs typeface="Gill Sans MT"/>
                        </a:rPr>
                        <a:t>Medical</a:t>
                      </a:r>
                      <a:r>
                        <a:rPr sz="800" i="1" spc="-5" dirty="0">
                          <a:latin typeface="Gill Sans MT"/>
                          <a:cs typeface="Gill Sans MT"/>
                        </a:rPr>
                        <a:t> </a:t>
                      </a:r>
                      <a:r>
                        <a:rPr sz="800" i="1" spc="-70" dirty="0">
                          <a:latin typeface="Gill Sans MT"/>
                          <a:cs typeface="Gill Sans MT"/>
                        </a:rPr>
                        <a:t>Laboratory</a:t>
                      </a:r>
                      <a:r>
                        <a:rPr sz="800" i="1" spc="-65" dirty="0">
                          <a:latin typeface="Gill Sans MT"/>
                          <a:cs typeface="Gill Sans MT"/>
                        </a:rPr>
                        <a:t> </a:t>
                      </a:r>
                      <a:r>
                        <a:rPr sz="800" i="1" spc="-70" dirty="0">
                          <a:latin typeface="Gill Sans MT"/>
                          <a:cs typeface="Gill Sans MT"/>
                        </a:rPr>
                        <a:t>Technologist</a:t>
                      </a:r>
                      <a:r>
                        <a:rPr sz="800" i="1" spc="-5" dirty="0">
                          <a:latin typeface="Gill Sans MT"/>
                          <a:cs typeface="Gill Sans MT"/>
                        </a:rPr>
                        <a:t> </a:t>
                      </a:r>
                      <a:r>
                        <a:rPr sz="800" i="1" spc="-70" dirty="0">
                          <a:latin typeface="Gill Sans MT"/>
                          <a:cs typeface="Gill Sans MT"/>
                        </a:rPr>
                        <a:t>(Medical</a:t>
                      </a:r>
                      <a:r>
                        <a:rPr sz="800" i="1" dirty="0">
                          <a:latin typeface="Gill Sans MT"/>
                          <a:cs typeface="Gill Sans MT"/>
                        </a:rPr>
                        <a:t> </a:t>
                      </a:r>
                      <a:r>
                        <a:rPr sz="800" i="1" spc="-70" dirty="0">
                          <a:latin typeface="Gill Sans MT"/>
                          <a:cs typeface="Gill Sans MT"/>
                        </a:rPr>
                        <a:t>Lab</a:t>
                      </a:r>
                      <a:r>
                        <a:rPr sz="800" i="1" spc="-65" dirty="0">
                          <a:latin typeface="Gill Sans MT"/>
                          <a:cs typeface="Gill Sans MT"/>
                        </a:rPr>
                        <a:t> </a:t>
                      </a:r>
                      <a:r>
                        <a:rPr sz="800" i="1" spc="-75" dirty="0">
                          <a:latin typeface="Gill Sans MT"/>
                          <a:cs typeface="Gill Sans MT"/>
                        </a:rPr>
                        <a:t>Tech),</a:t>
                      </a:r>
                      <a:r>
                        <a:rPr sz="800" i="1" spc="-65" dirty="0">
                          <a:latin typeface="Gill Sans MT"/>
                          <a:cs typeface="Gill Sans MT"/>
                        </a:rPr>
                        <a:t> </a:t>
                      </a:r>
                      <a:r>
                        <a:rPr sz="800" i="1" spc="-75" dirty="0">
                          <a:latin typeface="Gill Sans MT"/>
                          <a:cs typeface="Gill Sans MT"/>
                        </a:rPr>
                        <a:t>Medical</a:t>
                      </a:r>
                      <a:r>
                        <a:rPr sz="800" i="1" spc="-65" dirty="0">
                          <a:latin typeface="Gill Sans MT"/>
                          <a:cs typeface="Gill Sans MT"/>
                        </a:rPr>
                        <a:t> </a:t>
                      </a:r>
                      <a:r>
                        <a:rPr sz="800" i="1" spc="-70" dirty="0">
                          <a:latin typeface="Gill Sans MT"/>
                          <a:cs typeface="Gill Sans MT"/>
                        </a:rPr>
                        <a:t>Technologist</a:t>
                      </a:r>
                      <a:r>
                        <a:rPr sz="800" i="1" spc="-5" dirty="0">
                          <a:latin typeface="Gill Sans MT"/>
                          <a:cs typeface="Gill Sans MT"/>
                        </a:rPr>
                        <a:t> </a:t>
                      </a:r>
                      <a:r>
                        <a:rPr sz="800" i="1" spc="-85" dirty="0">
                          <a:latin typeface="Gill Sans MT"/>
                          <a:cs typeface="Gill Sans MT"/>
                        </a:rPr>
                        <a:t>(MT),</a:t>
                      </a:r>
                      <a:r>
                        <a:rPr sz="800" i="1" spc="-65" dirty="0">
                          <a:latin typeface="Gill Sans MT"/>
                          <a:cs typeface="Gill Sans MT"/>
                        </a:rPr>
                        <a:t> </a:t>
                      </a:r>
                      <a:r>
                        <a:rPr sz="800" i="1" spc="-70" dirty="0">
                          <a:latin typeface="Gill Sans MT"/>
                          <a:cs typeface="Gill Sans MT"/>
                        </a:rPr>
                        <a:t>Microbiology</a:t>
                      </a:r>
                      <a:r>
                        <a:rPr sz="800" i="1" spc="-65" dirty="0">
                          <a:latin typeface="Gill Sans MT"/>
                          <a:cs typeface="Gill Sans MT"/>
                        </a:rPr>
                        <a:t> </a:t>
                      </a:r>
                      <a:r>
                        <a:rPr sz="800" i="1" spc="-70" dirty="0">
                          <a:latin typeface="Gill Sans MT"/>
                          <a:cs typeface="Gill Sans MT"/>
                        </a:rPr>
                        <a:t>Technologist)</a:t>
                      </a:r>
                      <a:r>
                        <a:rPr sz="800" i="1" spc="-5" dirty="0">
                          <a:latin typeface="Gill Sans MT"/>
                          <a:cs typeface="Gill Sans MT"/>
                        </a:rPr>
                        <a:t> </a:t>
                      </a:r>
                      <a:r>
                        <a:rPr sz="800" i="1" spc="-375" dirty="0">
                          <a:latin typeface="Gill Sans MT"/>
                          <a:cs typeface="Gill Sans MT"/>
                        </a:rPr>
                        <a:t>—</a:t>
                      </a:r>
                      <a:r>
                        <a:rPr sz="800" i="1" spc="-30" dirty="0">
                          <a:latin typeface="Gill Sans MT"/>
                          <a:cs typeface="Gill Sans MT"/>
                        </a:rPr>
                        <a:t> </a:t>
                      </a:r>
                      <a:r>
                        <a:rPr sz="800" spc="-70" dirty="0">
                          <a:latin typeface="Arial Narrow"/>
                          <a:cs typeface="Arial Narrow"/>
                        </a:rPr>
                        <a:t>Perform</a:t>
                      </a:r>
                      <a:r>
                        <a:rPr sz="800" spc="15" dirty="0">
                          <a:latin typeface="Arial Narrow"/>
                          <a:cs typeface="Arial Narrow"/>
                        </a:rPr>
                        <a:t> </a:t>
                      </a:r>
                      <a:r>
                        <a:rPr sz="800" spc="-70" dirty="0">
                          <a:latin typeface="Arial Narrow"/>
                          <a:cs typeface="Arial Narrow"/>
                        </a:rPr>
                        <a:t>complex</a:t>
                      </a:r>
                      <a:r>
                        <a:rPr sz="800" spc="20" dirty="0">
                          <a:latin typeface="Arial Narrow"/>
                          <a:cs typeface="Arial Narrow"/>
                        </a:rPr>
                        <a:t> </a:t>
                      </a:r>
                      <a:r>
                        <a:rPr sz="800" spc="-55" dirty="0">
                          <a:latin typeface="Arial Narrow"/>
                          <a:cs typeface="Arial Narrow"/>
                        </a:rPr>
                        <a:t>medical</a:t>
                      </a:r>
                      <a:r>
                        <a:rPr sz="800" spc="15" dirty="0">
                          <a:latin typeface="Arial Narrow"/>
                          <a:cs typeface="Arial Narrow"/>
                        </a:rPr>
                        <a:t> </a:t>
                      </a:r>
                      <a:r>
                        <a:rPr sz="800" spc="-55" dirty="0">
                          <a:latin typeface="Arial Narrow"/>
                          <a:cs typeface="Arial Narrow"/>
                        </a:rPr>
                        <a:t>laboratory</a:t>
                      </a:r>
                      <a:r>
                        <a:rPr sz="800" spc="20" dirty="0">
                          <a:latin typeface="Arial Narrow"/>
                          <a:cs typeface="Arial Narrow"/>
                        </a:rPr>
                        <a:t> </a:t>
                      </a:r>
                      <a:r>
                        <a:rPr sz="800" spc="-50" dirty="0">
                          <a:latin typeface="Arial Narrow"/>
                          <a:cs typeface="Arial Narrow"/>
                        </a:rPr>
                        <a:t>tests</a:t>
                      </a:r>
                      <a:r>
                        <a:rPr sz="800" spc="15" dirty="0">
                          <a:latin typeface="Arial Narrow"/>
                          <a:cs typeface="Arial Narrow"/>
                        </a:rPr>
                        <a:t> </a:t>
                      </a:r>
                      <a:r>
                        <a:rPr sz="800" spc="-50" dirty="0">
                          <a:latin typeface="Arial Narrow"/>
                          <a:cs typeface="Arial Narrow"/>
                        </a:rPr>
                        <a:t>for</a:t>
                      </a:r>
                      <a:r>
                        <a:rPr sz="800" spc="15" dirty="0">
                          <a:latin typeface="Arial Narrow"/>
                          <a:cs typeface="Arial Narrow"/>
                        </a:rPr>
                        <a:t> </a:t>
                      </a:r>
                      <a:r>
                        <a:rPr sz="800" spc="-10" dirty="0">
                          <a:latin typeface="Arial Narrow"/>
                          <a:cs typeface="Arial Narrow"/>
                        </a:rPr>
                        <a:t>diagnosis,</a:t>
                      </a:r>
                      <a:r>
                        <a:rPr sz="800" spc="500" dirty="0">
                          <a:latin typeface="Arial Narrow"/>
                          <a:cs typeface="Arial Narrow"/>
                        </a:rPr>
                        <a:t> </a:t>
                      </a:r>
                      <a:r>
                        <a:rPr sz="800" spc="-55" dirty="0">
                          <a:latin typeface="Arial Narrow"/>
                          <a:cs typeface="Arial Narrow"/>
                        </a:rPr>
                        <a:t>treatment,</a:t>
                      </a:r>
                      <a:r>
                        <a:rPr sz="800" spc="-10" dirty="0">
                          <a:latin typeface="Arial Narrow"/>
                          <a:cs typeface="Arial Narrow"/>
                        </a:rPr>
                        <a:t> </a:t>
                      </a:r>
                      <a:r>
                        <a:rPr sz="800" spc="-60" dirty="0">
                          <a:latin typeface="Arial Narrow"/>
                          <a:cs typeface="Arial Narrow"/>
                        </a:rPr>
                        <a:t>and</a:t>
                      </a:r>
                      <a:r>
                        <a:rPr sz="800" spc="-5" dirty="0">
                          <a:latin typeface="Arial Narrow"/>
                          <a:cs typeface="Arial Narrow"/>
                        </a:rPr>
                        <a:t> </a:t>
                      </a:r>
                      <a:r>
                        <a:rPr sz="800" spc="-60" dirty="0">
                          <a:latin typeface="Arial Narrow"/>
                          <a:cs typeface="Arial Narrow"/>
                        </a:rPr>
                        <a:t>prevention</a:t>
                      </a:r>
                      <a:r>
                        <a:rPr sz="800" spc="-5" dirty="0">
                          <a:latin typeface="Arial Narrow"/>
                          <a:cs typeface="Arial Narrow"/>
                        </a:rPr>
                        <a:t> </a:t>
                      </a:r>
                      <a:r>
                        <a:rPr sz="800" spc="-50" dirty="0">
                          <a:latin typeface="Arial Narrow"/>
                          <a:cs typeface="Arial Narrow"/>
                        </a:rPr>
                        <a:t>of</a:t>
                      </a:r>
                      <a:r>
                        <a:rPr sz="800" spc="-5" dirty="0">
                          <a:latin typeface="Arial Narrow"/>
                          <a:cs typeface="Arial Narrow"/>
                        </a:rPr>
                        <a:t> </a:t>
                      </a:r>
                      <a:r>
                        <a:rPr sz="800" spc="-65" dirty="0">
                          <a:latin typeface="Arial Narrow"/>
                          <a:cs typeface="Arial Narrow"/>
                        </a:rPr>
                        <a:t>disease.</a:t>
                      </a:r>
                      <a:r>
                        <a:rPr sz="800" spc="-10" dirty="0">
                          <a:latin typeface="Arial Narrow"/>
                          <a:cs typeface="Arial Narrow"/>
                        </a:rPr>
                        <a:t> </a:t>
                      </a:r>
                      <a:r>
                        <a:rPr sz="800" spc="-90" dirty="0">
                          <a:latin typeface="Arial Narrow"/>
                          <a:cs typeface="Arial Narrow"/>
                        </a:rPr>
                        <a:t>May</a:t>
                      </a:r>
                      <a:r>
                        <a:rPr sz="800" spc="-5" dirty="0">
                          <a:latin typeface="Arial Narrow"/>
                          <a:cs typeface="Arial Narrow"/>
                        </a:rPr>
                        <a:t> </a:t>
                      </a:r>
                      <a:r>
                        <a:rPr sz="800" spc="-40" dirty="0">
                          <a:latin typeface="Arial Narrow"/>
                          <a:cs typeface="Arial Narrow"/>
                        </a:rPr>
                        <a:t>train</a:t>
                      </a:r>
                      <a:r>
                        <a:rPr sz="800" spc="-5" dirty="0">
                          <a:latin typeface="Arial Narrow"/>
                          <a:cs typeface="Arial Narrow"/>
                        </a:rPr>
                        <a:t> </a:t>
                      </a:r>
                      <a:r>
                        <a:rPr sz="800" spc="-55" dirty="0">
                          <a:latin typeface="Arial Narrow"/>
                          <a:cs typeface="Arial Narrow"/>
                        </a:rPr>
                        <a:t>or</a:t>
                      </a:r>
                      <a:r>
                        <a:rPr sz="800" spc="-5" dirty="0">
                          <a:latin typeface="Arial Narrow"/>
                          <a:cs typeface="Arial Narrow"/>
                        </a:rPr>
                        <a:t> </a:t>
                      </a:r>
                      <a:r>
                        <a:rPr sz="800" spc="-70" dirty="0">
                          <a:latin typeface="Arial Narrow"/>
                          <a:cs typeface="Arial Narrow"/>
                        </a:rPr>
                        <a:t>supervise</a:t>
                      </a:r>
                      <a:r>
                        <a:rPr sz="800" spc="-5" dirty="0">
                          <a:latin typeface="Arial Narrow"/>
                          <a:cs typeface="Arial Narrow"/>
                        </a:rPr>
                        <a:t> </a:t>
                      </a:r>
                      <a:r>
                        <a:rPr sz="800" spc="-10" dirty="0">
                          <a:latin typeface="Arial Narrow"/>
                          <a:cs typeface="Arial Narrow"/>
                        </a:rPr>
                        <a:t>staff.</a:t>
                      </a:r>
                      <a:endParaRPr sz="800">
                        <a:latin typeface="Arial Narrow"/>
                        <a:cs typeface="Arial Narrow"/>
                      </a:endParaRPr>
                    </a:p>
                  </a:txBody>
                  <a:tcPr marL="0" marR="0" marT="29135" marB="0">
                    <a:lnT w="12700">
                      <a:solidFill>
                        <a:srgbClr val="FFFFFF"/>
                      </a:solidFill>
                      <a:prstDash val="solid"/>
                    </a:lnT>
                    <a:lnB w="12700">
                      <a:solidFill>
                        <a:srgbClr val="FFFFFF"/>
                      </a:solidFill>
                      <a:prstDash val="solid"/>
                    </a:lnB>
                    <a:solidFill>
                      <a:srgbClr val="C9C1CF"/>
                    </a:solidFill>
                  </a:tcPr>
                </a:tc>
                <a:extLst>
                  <a:ext uri="{0D108BD9-81ED-4DB2-BD59-A6C34878D82A}">
                    <a16:rowId xmlns:a16="http://schemas.microsoft.com/office/drawing/2014/main" val="10018"/>
                  </a:ext>
                </a:extLst>
              </a:tr>
              <a:tr h="255494">
                <a:tc>
                  <a:txBody>
                    <a:bodyPr/>
                    <a:lstStyle/>
                    <a:p>
                      <a:pPr marL="50800">
                        <a:lnSpc>
                          <a:spcPts val="960"/>
                        </a:lnSpc>
                        <a:spcBef>
                          <a:spcPts val="130"/>
                        </a:spcBef>
                      </a:pPr>
                      <a:r>
                        <a:rPr sz="800" b="1" spc="-80" dirty="0">
                          <a:solidFill>
                            <a:srgbClr val="231F20"/>
                          </a:solidFill>
                          <a:latin typeface="Arial Narrow"/>
                          <a:cs typeface="Arial Narrow"/>
                        </a:rPr>
                        <a:t>Pharmacist</a:t>
                      </a:r>
                      <a:r>
                        <a:rPr sz="800" b="1" spc="20" dirty="0">
                          <a:solidFill>
                            <a:srgbClr val="231F20"/>
                          </a:solidFill>
                          <a:latin typeface="Arial Narrow"/>
                          <a:cs typeface="Arial Narrow"/>
                        </a:rPr>
                        <a:t> </a:t>
                      </a:r>
                      <a:r>
                        <a:rPr sz="800" b="1" spc="-35" dirty="0">
                          <a:solidFill>
                            <a:srgbClr val="231F20"/>
                          </a:solidFill>
                          <a:latin typeface="Arial Narrow"/>
                          <a:cs typeface="Arial Narrow"/>
                        </a:rPr>
                        <a:t>(29-</a:t>
                      </a:r>
                      <a:r>
                        <a:rPr sz="800" b="1" spc="-40" dirty="0">
                          <a:solidFill>
                            <a:srgbClr val="231F20"/>
                          </a:solidFill>
                          <a:latin typeface="Arial Narrow"/>
                          <a:cs typeface="Arial Narrow"/>
                        </a:rPr>
                        <a:t>1051)</a:t>
                      </a:r>
                      <a:r>
                        <a:rPr sz="800" b="1" spc="40" dirty="0">
                          <a:solidFill>
                            <a:srgbClr val="231F20"/>
                          </a:solidFill>
                          <a:latin typeface="Arial Narrow"/>
                          <a:cs typeface="Arial Narrow"/>
                        </a:rPr>
                        <a:t> </a:t>
                      </a:r>
                      <a:r>
                        <a:rPr sz="800" i="1" spc="-375" dirty="0">
                          <a:latin typeface="Gill Sans MT"/>
                          <a:cs typeface="Gill Sans MT"/>
                        </a:rPr>
                        <a:t>—</a:t>
                      </a:r>
                      <a:r>
                        <a:rPr sz="800" i="1" dirty="0">
                          <a:latin typeface="Gill Sans MT"/>
                          <a:cs typeface="Gill Sans MT"/>
                        </a:rPr>
                        <a:t> </a:t>
                      </a:r>
                      <a:r>
                        <a:rPr sz="800" i="1" spc="-55" dirty="0">
                          <a:latin typeface="Gill Sans MT"/>
                          <a:cs typeface="Gill Sans MT"/>
                        </a:rPr>
                        <a:t>Clinical</a:t>
                      </a:r>
                      <a:r>
                        <a:rPr sz="800" i="1" spc="-5" dirty="0">
                          <a:latin typeface="Gill Sans MT"/>
                          <a:cs typeface="Gill Sans MT"/>
                        </a:rPr>
                        <a:t> </a:t>
                      </a:r>
                      <a:r>
                        <a:rPr sz="800" i="1" spc="-55" dirty="0">
                          <a:latin typeface="Gill Sans MT"/>
                          <a:cs typeface="Gill Sans MT"/>
                        </a:rPr>
                        <a:t>Pharmacist,</a:t>
                      </a:r>
                      <a:r>
                        <a:rPr sz="800" i="1" spc="-65" dirty="0">
                          <a:latin typeface="Gill Sans MT"/>
                          <a:cs typeface="Gill Sans MT"/>
                        </a:rPr>
                        <a:t> </a:t>
                      </a:r>
                      <a:r>
                        <a:rPr sz="800" i="1" spc="-75" dirty="0">
                          <a:latin typeface="Gill Sans MT"/>
                          <a:cs typeface="Gill Sans MT"/>
                        </a:rPr>
                        <a:t>Hospital</a:t>
                      </a:r>
                      <a:r>
                        <a:rPr sz="800" i="1" dirty="0">
                          <a:latin typeface="Gill Sans MT"/>
                          <a:cs typeface="Gill Sans MT"/>
                        </a:rPr>
                        <a:t> </a:t>
                      </a:r>
                      <a:r>
                        <a:rPr sz="800" i="1" spc="-55" dirty="0">
                          <a:latin typeface="Gill Sans MT"/>
                          <a:cs typeface="Gill Sans MT"/>
                        </a:rPr>
                        <a:t>Pharmacist,</a:t>
                      </a:r>
                      <a:r>
                        <a:rPr sz="800" i="1" spc="-65" dirty="0">
                          <a:latin typeface="Gill Sans MT"/>
                          <a:cs typeface="Gill Sans MT"/>
                        </a:rPr>
                        <a:t> </a:t>
                      </a:r>
                      <a:r>
                        <a:rPr sz="800" i="1" spc="-60" dirty="0">
                          <a:latin typeface="Gill Sans MT"/>
                          <a:cs typeface="Gill Sans MT"/>
                        </a:rPr>
                        <a:t>Informatics</a:t>
                      </a:r>
                      <a:r>
                        <a:rPr sz="800" i="1" spc="-5" dirty="0">
                          <a:latin typeface="Gill Sans MT"/>
                          <a:cs typeface="Gill Sans MT"/>
                        </a:rPr>
                        <a:t> </a:t>
                      </a:r>
                      <a:r>
                        <a:rPr sz="800" i="1" spc="-55" dirty="0">
                          <a:latin typeface="Gill Sans MT"/>
                          <a:cs typeface="Gill Sans MT"/>
                        </a:rPr>
                        <a:t>Pharmacist,</a:t>
                      </a:r>
                      <a:r>
                        <a:rPr sz="800" i="1" spc="-60" dirty="0">
                          <a:latin typeface="Gill Sans MT"/>
                          <a:cs typeface="Gill Sans MT"/>
                        </a:rPr>
                        <a:t> </a:t>
                      </a:r>
                      <a:r>
                        <a:rPr sz="800" i="1" spc="-75" dirty="0">
                          <a:latin typeface="Gill Sans MT"/>
                          <a:cs typeface="Gill Sans MT"/>
                        </a:rPr>
                        <a:t>Pharm</a:t>
                      </a:r>
                      <a:r>
                        <a:rPr sz="800" i="1" spc="-5" dirty="0">
                          <a:latin typeface="Gill Sans MT"/>
                          <a:cs typeface="Gill Sans MT"/>
                        </a:rPr>
                        <a:t> </a:t>
                      </a:r>
                      <a:r>
                        <a:rPr sz="800" i="1" spc="-165" dirty="0">
                          <a:latin typeface="Gill Sans MT"/>
                          <a:cs typeface="Gill Sans MT"/>
                        </a:rPr>
                        <a:t>D</a:t>
                      </a:r>
                      <a:r>
                        <a:rPr sz="800" i="1" spc="-5" dirty="0">
                          <a:latin typeface="Gill Sans MT"/>
                          <a:cs typeface="Gill Sans MT"/>
                        </a:rPr>
                        <a:t> </a:t>
                      </a:r>
                      <a:r>
                        <a:rPr sz="800" i="1" spc="-65" dirty="0">
                          <a:latin typeface="Gill Sans MT"/>
                          <a:cs typeface="Gill Sans MT"/>
                        </a:rPr>
                        <a:t>(Pharmacy</a:t>
                      </a:r>
                      <a:r>
                        <a:rPr sz="800" i="1" dirty="0">
                          <a:latin typeface="Gill Sans MT"/>
                          <a:cs typeface="Gill Sans MT"/>
                        </a:rPr>
                        <a:t> </a:t>
                      </a:r>
                      <a:r>
                        <a:rPr sz="800" i="1" spc="-65" dirty="0">
                          <a:latin typeface="Gill Sans MT"/>
                          <a:cs typeface="Gill Sans MT"/>
                        </a:rPr>
                        <a:t>Doctor), </a:t>
                      </a:r>
                      <a:r>
                        <a:rPr sz="800" i="1" spc="-60" dirty="0">
                          <a:latin typeface="Gill Sans MT"/>
                          <a:cs typeface="Gill Sans MT"/>
                        </a:rPr>
                        <a:t>Pharmacist</a:t>
                      </a:r>
                      <a:r>
                        <a:rPr sz="800" i="1" dirty="0">
                          <a:latin typeface="Gill Sans MT"/>
                          <a:cs typeface="Gill Sans MT"/>
                        </a:rPr>
                        <a:t> </a:t>
                      </a:r>
                      <a:r>
                        <a:rPr sz="800" i="1" spc="-50" dirty="0">
                          <a:latin typeface="Gill Sans MT"/>
                          <a:cs typeface="Gill Sans MT"/>
                        </a:rPr>
                        <a:t>in</a:t>
                      </a:r>
                      <a:r>
                        <a:rPr sz="800" i="1" spc="-5" dirty="0">
                          <a:latin typeface="Gill Sans MT"/>
                          <a:cs typeface="Gill Sans MT"/>
                        </a:rPr>
                        <a:t> </a:t>
                      </a:r>
                      <a:r>
                        <a:rPr sz="800" i="1" spc="-85" dirty="0">
                          <a:latin typeface="Gill Sans MT"/>
                          <a:cs typeface="Gill Sans MT"/>
                        </a:rPr>
                        <a:t>Charge</a:t>
                      </a:r>
                      <a:r>
                        <a:rPr sz="800" i="1" dirty="0">
                          <a:latin typeface="Gill Sans MT"/>
                          <a:cs typeface="Gill Sans MT"/>
                        </a:rPr>
                        <a:t> </a:t>
                      </a:r>
                      <a:r>
                        <a:rPr sz="800" i="1" spc="-40" dirty="0">
                          <a:latin typeface="Gill Sans MT"/>
                          <a:cs typeface="Gill Sans MT"/>
                        </a:rPr>
                        <a:t>(PIC),</a:t>
                      </a:r>
                      <a:r>
                        <a:rPr sz="800" i="1" spc="-65" dirty="0">
                          <a:latin typeface="Gill Sans MT"/>
                          <a:cs typeface="Gill Sans MT"/>
                        </a:rPr>
                        <a:t> </a:t>
                      </a:r>
                      <a:r>
                        <a:rPr sz="800" i="1" spc="-70" dirty="0">
                          <a:latin typeface="Gill Sans MT"/>
                          <a:cs typeface="Gill Sans MT"/>
                        </a:rPr>
                        <a:t>Pharmacy</a:t>
                      </a:r>
                      <a:r>
                        <a:rPr sz="800" i="1" spc="-5" dirty="0">
                          <a:latin typeface="Gill Sans MT"/>
                          <a:cs typeface="Gill Sans MT"/>
                        </a:rPr>
                        <a:t> </a:t>
                      </a:r>
                      <a:r>
                        <a:rPr sz="800" i="1" spc="-70" dirty="0">
                          <a:latin typeface="Gill Sans MT"/>
                          <a:cs typeface="Gill Sans MT"/>
                        </a:rPr>
                        <a:t>Coordinator,</a:t>
                      </a:r>
                      <a:r>
                        <a:rPr sz="800" i="1" spc="-65" dirty="0">
                          <a:latin typeface="Gill Sans MT"/>
                          <a:cs typeface="Gill Sans MT"/>
                        </a:rPr>
                        <a:t> </a:t>
                      </a:r>
                      <a:r>
                        <a:rPr sz="800" i="1" spc="-70" dirty="0">
                          <a:latin typeface="Gill Sans MT"/>
                          <a:cs typeface="Gill Sans MT"/>
                        </a:rPr>
                        <a:t>Pharmacy</a:t>
                      </a:r>
                      <a:r>
                        <a:rPr sz="800" i="1" dirty="0">
                          <a:latin typeface="Gill Sans MT"/>
                          <a:cs typeface="Gill Sans MT"/>
                        </a:rPr>
                        <a:t> </a:t>
                      </a:r>
                      <a:r>
                        <a:rPr sz="800" i="1" spc="-55" dirty="0">
                          <a:latin typeface="Gill Sans MT"/>
                          <a:cs typeface="Gill Sans MT"/>
                        </a:rPr>
                        <a:t>Informaticist,</a:t>
                      </a:r>
                      <a:r>
                        <a:rPr sz="800" i="1" spc="-65" dirty="0">
                          <a:latin typeface="Gill Sans MT"/>
                          <a:cs typeface="Gill Sans MT"/>
                        </a:rPr>
                        <a:t> </a:t>
                      </a:r>
                      <a:r>
                        <a:rPr sz="800" i="1" spc="-70" dirty="0">
                          <a:latin typeface="Gill Sans MT"/>
                          <a:cs typeface="Gill Sans MT"/>
                        </a:rPr>
                        <a:t>Pharmacy</a:t>
                      </a:r>
                      <a:r>
                        <a:rPr sz="800" i="1" dirty="0">
                          <a:latin typeface="Gill Sans MT"/>
                          <a:cs typeface="Gill Sans MT"/>
                        </a:rPr>
                        <a:t> </a:t>
                      </a:r>
                      <a:r>
                        <a:rPr sz="800" i="1" spc="-50" dirty="0">
                          <a:latin typeface="Gill Sans MT"/>
                          <a:cs typeface="Gill Sans MT"/>
                        </a:rPr>
                        <a:t>Services</a:t>
                      </a:r>
                      <a:r>
                        <a:rPr sz="800" i="1" spc="-5" dirty="0">
                          <a:latin typeface="Gill Sans MT"/>
                          <a:cs typeface="Gill Sans MT"/>
                        </a:rPr>
                        <a:t> </a:t>
                      </a:r>
                      <a:r>
                        <a:rPr sz="800" i="1" spc="-55" dirty="0">
                          <a:latin typeface="Gill Sans MT"/>
                          <a:cs typeface="Gill Sans MT"/>
                        </a:rPr>
                        <a:t>Clinical</a:t>
                      </a:r>
                      <a:r>
                        <a:rPr sz="800" i="1" spc="-5" dirty="0">
                          <a:latin typeface="Gill Sans MT"/>
                          <a:cs typeface="Gill Sans MT"/>
                        </a:rPr>
                        <a:t> </a:t>
                      </a:r>
                      <a:r>
                        <a:rPr sz="800" i="1" spc="-70" dirty="0">
                          <a:latin typeface="Gill Sans MT"/>
                          <a:cs typeface="Gill Sans MT"/>
                        </a:rPr>
                        <a:t>Coordinator,</a:t>
                      </a:r>
                      <a:r>
                        <a:rPr sz="800" i="1" spc="-60" dirty="0">
                          <a:latin typeface="Gill Sans MT"/>
                          <a:cs typeface="Gill Sans MT"/>
                        </a:rPr>
                        <a:t> </a:t>
                      </a:r>
                      <a:r>
                        <a:rPr sz="800" i="1" spc="-65" dirty="0">
                          <a:latin typeface="Gill Sans MT"/>
                          <a:cs typeface="Gill Sans MT"/>
                        </a:rPr>
                        <a:t>Registered</a:t>
                      </a:r>
                      <a:r>
                        <a:rPr sz="800" i="1" spc="-5" dirty="0">
                          <a:latin typeface="Gill Sans MT"/>
                          <a:cs typeface="Gill Sans MT"/>
                        </a:rPr>
                        <a:t> </a:t>
                      </a:r>
                      <a:r>
                        <a:rPr sz="800" i="1" spc="-55" dirty="0">
                          <a:latin typeface="Gill Sans MT"/>
                          <a:cs typeface="Gill Sans MT"/>
                        </a:rPr>
                        <a:t>Pharmacist,</a:t>
                      </a:r>
                      <a:r>
                        <a:rPr sz="800" i="1" spc="-65" dirty="0">
                          <a:latin typeface="Gill Sans MT"/>
                          <a:cs typeface="Gill Sans MT"/>
                        </a:rPr>
                        <a:t> </a:t>
                      </a:r>
                      <a:r>
                        <a:rPr sz="800" i="1" spc="-60" dirty="0">
                          <a:latin typeface="Gill Sans MT"/>
                          <a:cs typeface="Gill Sans MT"/>
                        </a:rPr>
                        <a:t>Retail</a:t>
                      </a:r>
                      <a:r>
                        <a:rPr sz="800" i="1" dirty="0">
                          <a:latin typeface="Gill Sans MT"/>
                          <a:cs typeface="Gill Sans MT"/>
                        </a:rPr>
                        <a:t> </a:t>
                      </a:r>
                      <a:r>
                        <a:rPr sz="800" i="1" spc="-60" dirty="0">
                          <a:latin typeface="Gill Sans MT"/>
                          <a:cs typeface="Gill Sans MT"/>
                        </a:rPr>
                        <a:t>Pharmacist)</a:t>
                      </a:r>
                      <a:r>
                        <a:rPr sz="800" i="1" spc="-5" dirty="0">
                          <a:latin typeface="Gill Sans MT"/>
                          <a:cs typeface="Gill Sans MT"/>
                        </a:rPr>
                        <a:t> </a:t>
                      </a:r>
                      <a:r>
                        <a:rPr sz="800" i="1" spc="-425" dirty="0">
                          <a:latin typeface="Gill Sans MT"/>
                          <a:cs typeface="Gill Sans MT"/>
                        </a:rPr>
                        <a:t>—</a:t>
                      </a:r>
                      <a:endParaRPr sz="800">
                        <a:latin typeface="Gill Sans MT"/>
                        <a:cs typeface="Gill Sans MT"/>
                      </a:endParaRPr>
                    </a:p>
                    <a:p>
                      <a:pPr marL="50800">
                        <a:lnSpc>
                          <a:spcPts val="960"/>
                        </a:lnSpc>
                      </a:pPr>
                      <a:r>
                        <a:rPr sz="800" spc="-75" dirty="0">
                          <a:latin typeface="Arial Narrow"/>
                          <a:cs typeface="Arial Narrow"/>
                        </a:rPr>
                        <a:t>Dispense</a:t>
                      </a:r>
                      <a:r>
                        <a:rPr sz="800" spc="-5" dirty="0">
                          <a:latin typeface="Arial Narrow"/>
                          <a:cs typeface="Arial Narrow"/>
                        </a:rPr>
                        <a:t> </a:t>
                      </a:r>
                      <a:r>
                        <a:rPr sz="800" spc="-70" dirty="0">
                          <a:latin typeface="Arial Narrow"/>
                          <a:cs typeface="Arial Narrow"/>
                        </a:rPr>
                        <a:t>drugs</a:t>
                      </a:r>
                      <a:r>
                        <a:rPr sz="800" spc="-5" dirty="0">
                          <a:latin typeface="Arial Narrow"/>
                          <a:cs typeface="Arial Narrow"/>
                        </a:rPr>
                        <a:t> </a:t>
                      </a:r>
                      <a:r>
                        <a:rPr sz="800" spc="-60" dirty="0">
                          <a:latin typeface="Arial Narrow"/>
                          <a:cs typeface="Arial Narrow"/>
                        </a:rPr>
                        <a:t>prescribed</a:t>
                      </a:r>
                      <a:r>
                        <a:rPr sz="800" spc="-5" dirty="0">
                          <a:latin typeface="Arial Narrow"/>
                          <a:cs typeface="Arial Narrow"/>
                        </a:rPr>
                        <a:t> </a:t>
                      </a:r>
                      <a:r>
                        <a:rPr sz="800" spc="-85" dirty="0">
                          <a:latin typeface="Arial Narrow"/>
                          <a:cs typeface="Arial Narrow"/>
                        </a:rPr>
                        <a:t>by</a:t>
                      </a:r>
                      <a:r>
                        <a:rPr sz="800" dirty="0">
                          <a:latin typeface="Arial Narrow"/>
                          <a:cs typeface="Arial Narrow"/>
                        </a:rPr>
                        <a:t> </a:t>
                      </a:r>
                      <a:r>
                        <a:rPr sz="800" spc="-65" dirty="0">
                          <a:latin typeface="Arial Narrow"/>
                          <a:cs typeface="Arial Narrow"/>
                        </a:rPr>
                        <a:t>physicians</a:t>
                      </a:r>
                      <a:r>
                        <a:rPr sz="800" spc="-5" dirty="0">
                          <a:latin typeface="Arial Narrow"/>
                          <a:cs typeface="Arial Narrow"/>
                        </a:rPr>
                        <a:t> </a:t>
                      </a:r>
                      <a:r>
                        <a:rPr sz="800" spc="-60" dirty="0">
                          <a:latin typeface="Arial Narrow"/>
                          <a:cs typeface="Arial Narrow"/>
                        </a:rPr>
                        <a:t>and</a:t>
                      </a:r>
                      <a:r>
                        <a:rPr sz="800" spc="-5" dirty="0">
                          <a:latin typeface="Arial Narrow"/>
                          <a:cs typeface="Arial Narrow"/>
                        </a:rPr>
                        <a:t> </a:t>
                      </a:r>
                      <a:r>
                        <a:rPr sz="800" spc="-60" dirty="0">
                          <a:latin typeface="Arial Narrow"/>
                          <a:cs typeface="Arial Narrow"/>
                        </a:rPr>
                        <a:t>other</a:t>
                      </a:r>
                      <a:r>
                        <a:rPr sz="800" dirty="0">
                          <a:latin typeface="Arial Narrow"/>
                          <a:cs typeface="Arial Narrow"/>
                        </a:rPr>
                        <a:t> </a:t>
                      </a:r>
                      <a:r>
                        <a:rPr sz="800" spc="-50" dirty="0">
                          <a:latin typeface="Arial Narrow"/>
                          <a:cs typeface="Arial Narrow"/>
                        </a:rPr>
                        <a:t>health</a:t>
                      </a:r>
                      <a:r>
                        <a:rPr sz="800" spc="-5" dirty="0">
                          <a:latin typeface="Arial Narrow"/>
                          <a:cs typeface="Arial Narrow"/>
                        </a:rPr>
                        <a:t> </a:t>
                      </a:r>
                      <a:r>
                        <a:rPr sz="800" spc="-50" dirty="0">
                          <a:latin typeface="Arial Narrow"/>
                          <a:cs typeface="Arial Narrow"/>
                        </a:rPr>
                        <a:t>practitioners</a:t>
                      </a:r>
                      <a:r>
                        <a:rPr sz="800" spc="-5" dirty="0">
                          <a:latin typeface="Arial Narrow"/>
                          <a:cs typeface="Arial Narrow"/>
                        </a:rPr>
                        <a:t> </a:t>
                      </a:r>
                      <a:r>
                        <a:rPr sz="800" spc="-60" dirty="0">
                          <a:latin typeface="Arial Narrow"/>
                          <a:cs typeface="Arial Narrow"/>
                        </a:rPr>
                        <a:t>and</a:t>
                      </a:r>
                      <a:r>
                        <a:rPr sz="800" dirty="0">
                          <a:latin typeface="Arial Narrow"/>
                          <a:cs typeface="Arial Narrow"/>
                        </a:rPr>
                        <a:t> </a:t>
                      </a:r>
                      <a:r>
                        <a:rPr sz="800" spc="-65" dirty="0">
                          <a:latin typeface="Arial Narrow"/>
                          <a:cs typeface="Arial Narrow"/>
                        </a:rPr>
                        <a:t>provide</a:t>
                      </a:r>
                      <a:r>
                        <a:rPr sz="800" spc="-5" dirty="0">
                          <a:latin typeface="Arial Narrow"/>
                          <a:cs typeface="Arial Narrow"/>
                        </a:rPr>
                        <a:t> </a:t>
                      </a:r>
                      <a:r>
                        <a:rPr sz="800" spc="-50" dirty="0">
                          <a:latin typeface="Arial Narrow"/>
                          <a:cs typeface="Arial Narrow"/>
                        </a:rPr>
                        <a:t>information</a:t>
                      </a:r>
                      <a:r>
                        <a:rPr sz="800" spc="-5" dirty="0">
                          <a:latin typeface="Arial Narrow"/>
                          <a:cs typeface="Arial Narrow"/>
                        </a:rPr>
                        <a:t> </a:t>
                      </a:r>
                      <a:r>
                        <a:rPr sz="800" spc="-35" dirty="0">
                          <a:latin typeface="Arial Narrow"/>
                          <a:cs typeface="Arial Narrow"/>
                        </a:rPr>
                        <a:t>to</a:t>
                      </a:r>
                      <a:r>
                        <a:rPr sz="800" dirty="0">
                          <a:latin typeface="Arial Narrow"/>
                          <a:cs typeface="Arial Narrow"/>
                        </a:rPr>
                        <a:t> </a:t>
                      </a:r>
                      <a:r>
                        <a:rPr sz="800" spc="-50" dirty="0">
                          <a:latin typeface="Arial Narrow"/>
                          <a:cs typeface="Arial Narrow"/>
                        </a:rPr>
                        <a:t>patients</a:t>
                      </a:r>
                      <a:r>
                        <a:rPr sz="800" spc="-5" dirty="0">
                          <a:latin typeface="Arial Narrow"/>
                          <a:cs typeface="Arial Narrow"/>
                        </a:rPr>
                        <a:t> </a:t>
                      </a:r>
                      <a:r>
                        <a:rPr sz="800" spc="-55" dirty="0">
                          <a:latin typeface="Arial Narrow"/>
                          <a:cs typeface="Arial Narrow"/>
                        </a:rPr>
                        <a:t>about</a:t>
                      </a:r>
                      <a:r>
                        <a:rPr sz="800" spc="-5" dirty="0">
                          <a:latin typeface="Arial Narrow"/>
                          <a:cs typeface="Arial Narrow"/>
                        </a:rPr>
                        <a:t> </a:t>
                      </a:r>
                      <a:r>
                        <a:rPr sz="800" spc="-55" dirty="0">
                          <a:latin typeface="Arial Narrow"/>
                          <a:cs typeface="Arial Narrow"/>
                        </a:rPr>
                        <a:t>medications</a:t>
                      </a:r>
                      <a:r>
                        <a:rPr sz="800" spc="-5" dirty="0">
                          <a:latin typeface="Arial Narrow"/>
                          <a:cs typeface="Arial Narrow"/>
                        </a:rPr>
                        <a:t> </a:t>
                      </a:r>
                      <a:r>
                        <a:rPr sz="800" spc="-60" dirty="0">
                          <a:latin typeface="Arial Narrow"/>
                          <a:cs typeface="Arial Narrow"/>
                        </a:rPr>
                        <a:t>and</a:t>
                      </a:r>
                      <a:r>
                        <a:rPr sz="800" dirty="0">
                          <a:latin typeface="Arial Narrow"/>
                          <a:cs typeface="Arial Narrow"/>
                        </a:rPr>
                        <a:t> </a:t>
                      </a:r>
                      <a:r>
                        <a:rPr sz="800" spc="-40" dirty="0">
                          <a:latin typeface="Arial Narrow"/>
                          <a:cs typeface="Arial Narrow"/>
                        </a:rPr>
                        <a:t>their</a:t>
                      </a:r>
                      <a:r>
                        <a:rPr sz="800" spc="-5" dirty="0">
                          <a:latin typeface="Arial Narrow"/>
                          <a:cs typeface="Arial Narrow"/>
                        </a:rPr>
                        <a:t> </a:t>
                      </a:r>
                      <a:r>
                        <a:rPr sz="800" spc="-70" dirty="0">
                          <a:latin typeface="Arial Narrow"/>
                          <a:cs typeface="Arial Narrow"/>
                        </a:rPr>
                        <a:t>use.</a:t>
                      </a:r>
                      <a:r>
                        <a:rPr sz="800" spc="-5" dirty="0">
                          <a:latin typeface="Arial Narrow"/>
                          <a:cs typeface="Arial Narrow"/>
                        </a:rPr>
                        <a:t> </a:t>
                      </a:r>
                      <a:r>
                        <a:rPr sz="800" spc="-90" dirty="0">
                          <a:latin typeface="Arial Narrow"/>
                          <a:cs typeface="Arial Narrow"/>
                        </a:rPr>
                        <a:t>May</a:t>
                      </a:r>
                      <a:r>
                        <a:rPr sz="800" dirty="0">
                          <a:latin typeface="Arial Narrow"/>
                          <a:cs typeface="Arial Narrow"/>
                        </a:rPr>
                        <a:t> </a:t>
                      </a:r>
                      <a:r>
                        <a:rPr sz="800" spc="-70" dirty="0">
                          <a:latin typeface="Arial Narrow"/>
                          <a:cs typeface="Arial Narrow"/>
                        </a:rPr>
                        <a:t>advise</a:t>
                      </a:r>
                      <a:r>
                        <a:rPr sz="800" spc="-5" dirty="0">
                          <a:latin typeface="Arial Narrow"/>
                          <a:cs typeface="Arial Narrow"/>
                        </a:rPr>
                        <a:t> </a:t>
                      </a:r>
                      <a:r>
                        <a:rPr sz="800" spc="-65" dirty="0">
                          <a:latin typeface="Arial Narrow"/>
                          <a:cs typeface="Arial Narrow"/>
                        </a:rPr>
                        <a:t>physicians</a:t>
                      </a:r>
                      <a:r>
                        <a:rPr sz="800" spc="-5" dirty="0">
                          <a:latin typeface="Arial Narrow"/>
                          <a:cs typeface="Arial Narrow"/>
                        </a:rPr>
                        <a:t> </a:t>
                      </a:r>
                      <a:r>
                        <a:rPr sz="800" spc="-60" dirty="0">
                          <a:latin typeface="Arial Narrow"/>
                          <a:cs typeface="Arial Narrow"/>
                        </a:rPr>
                        <a:t>and</a:t>
                      </a:r>
                      <a:r>
                        <a:rPr sz="800" dirty="0">
                          <a:latin typeface="Arial Narrow"/>
                          <a:cs typeface="Arial Narrow"/>
                        </a:rPr>
                        <a:t> </a:t>
                      </a:r>
                      <a:r>
                        <a:rPr sz="800" spc="-60" dirty="0">
                          <a:latin typeface="Arial Narrow"/>
                          <a:cs typeface="Arial Narrow"/>
                        </a:rPr>
                        <a:t>other</a:t>
                      </a:r>
                      <a:r>
                        <a:rPr sz="800" spc="-5" dirty="0">
                          <a:latin typeface="Arial Narrow"/>
                          <a:cs typeface="Arial Narrow"/>
                        </a:rPr>
                        <a:t> </a:t>
                      </a:r>
                      <a:r>
                        <a:rPr sz="800" spc="-50" dirty="0">
                          <a:latin typeface="Arial Narrow"/>
                          <a:cs typeface="Arial Narrow"/>
                        </a:rPr>
                        <a:t>health</a:t>
                      </a:r>
                      <a:r>
                        <a:rPr sz="800" spc="-5" dirty="0">
                          <a:latin typeface="Arial Narrow"/>
                          <a:cs typeface="Arial Narrow"/>
                        </a:rPr>
                        <a:t> </a:t>
                      </a:r>
                      <a:r>
                        <a:rPr sz="800" spc="-50" dirty="0">
                          <a:latin typeface="Arial Narrow"/>
                          <a:cs typeface="Arial Narrow"/>
                        </a:rPr>
                        <a:t>practitioners</a:t>
                      </a:r>
                      <a:r>
                        <a:rPr sz="800" dirty="0">
                          <a:latin typeface="Arial Narrow"/>
                          <a:cs typeface="Arial Narrow"/>
                        </a:rPr>
                        <a:t> </a:t>
                      </a:r>
                      <a:r>
                        <a:rPr sz="800" spc="-65" dirty="0">
                          <a:latin typeface="Arial Narrow"/>
                          <a:cs typeface="Arial Narrow"/>
                        </a:rPr>
                        <a:t>on</a:t>
                      </a:r>
                      <a:r>
                        <a:rPr sz="800" spc="-5" dirty="0">
                          <a:latin typeface="Arial Narrow"/>
                          <a:cs typeface="Arial Narrow"/>
                        </a:rPr>
                        <a:t> </a:t>
                      </a:r>
                      <a:r>
                        <a:rPr sz="800" spc="-50" dirty="0">
                          <a:latin typeface="Arial Narrow"/>
                          <a:cs typeface="Arial Narrow"/>
                        </a:rPr>
                        <a:t>the</a:t>
                      </a:r>
                      <a:r>
                        <a:rPr sz="800" spc="-5" dirty="0">
                          <a:latin typeface="Arial Narrow"/>
                          <a:cs typeface="Arial Narrow"/>
                        </a:rPr>
                        <a:t> </a:t>
                      </a:r>
                      <a:r>
                        <a:rPr sz="800" spc="-55" dirty="0">
                          <a:latin typeface="Arial Narrow"/>
                          <a:cs typeface="Arial Narrow"/>
                        </a:rPr>
                        <a:t>selection,</a:t>
                      </a:r>
                      <a:r>
                        <a:rPr sz="800" spc="-5" dirty="0">
                          <a:latin typeface="Arial Narrow"/>
                          <a:cs typeface="Arial Narrow"/>
                        </a:rPr>
                        <a:t> </a:t>
                      </a:r>
                      <a:r>
                        <a:rPr sz="800" spc="-75" dirty="0">
                          <a:latin typeface="Arial Narrow"/>
                          <a:cs typeface="Arial Narrow"/>
                        </a:rPr>
                        <a:t>dosage,</a:t>
                      </a:r>
                      <a:r>
                        <a:rPr sz="800" dirty="0">
                          <a:latin typeface="Arial Narrow"/>
                          <a:cs typeface="Arial Narrow"/>
                        </a:rPr>
                        <a:t> </a:t>
                      </a:r>
                      <a:r>
                        <a:rPr sz="800" spc="-50" dirty="0">
                          <a:latin typeface="Arial Narrow"/>
                          <a:cs typeface="Arial Narrow"/>
                        </a:rPr>
                        <a:t>interactions,</a:t>
                      </a:r>
                      <a:r>
                        <a:rPr sz="800" spc="-5" dirty="0">
                          <a:latin typeface="Arial Narrow"/>
                          <a:cs typeface="Arial Narrow"/>
                        </a:rPr>
                        <a:t> </a:t>
                      </a:r>
                      <a:r>
                        <a:rPr sz="800" spc="-60" dirty="0">
                          <a:latin typeface="Arial Narrow"/>
                          <a:cs typeface="Arial Narrow"/>
                        </a:rPr>
                        <a:t>and</a:t>
                      </a:r>
                      <a:r>
                        <a:rPr sz="800" spc="-5" dirty="0">
                          <a:latin typeface="Arial Narrow"/>
                          <a:cs typeface="Arial Narrow"/>
                        </a:rPr>
                        <a:t> </a:t>
                      </a:r>
                      <a:r>
                        <a:rPr sz="800" spc="-55" dirty="0">
                          <a:latin typeface="Arial Narrow"/>
                          <a:cs typeface="Arial Narrow"/>
                        </a:rPr>
                        <a:t>side</a:t>
                      </a:r>
                      <a:r>
                        <a:rPr sz="800" dirty="0">
                          <a:latin typeface="Arial Narrow"/>
                          <a:cs typeface="Arial Narrow"/>
                        </a:rPr>
                        <a:t> </a:t>
                      </a:r>
                      <a:r>
                        <a:rPr sz="800" spc="-60" dirty="0">
                          <a:latin typeface="Arial Narrow"/>
                          <a:cs typeface="Arial Narrow"/>
                        </a:rPr>
                        <a:t>effects</a:t>
                      </a:r>
                      <a:r>
                        <a:rPr sz="800" spc="-5" dirty="0">
                          <a:latin typeface="Arial Narrow"/>
                          <a:cs typeface="Arial Narrow"/>
                        </a:rPr>
                        <a:t> </a:t>
                      </a:r>
                      <a:r>
                        <a:rPr sz="800" spc="-50" dirty="0">
                          <a:latin typeface="Arial Narrow"/>
                          <a:cs typeface="Arial Narrow"/>
                        </a:rPr>
                        <a:t>of</a:t>
                      </a:r>
                      <a:r>
                        <a:rPr sz="800" spc="-5" dirty="0">
                          <a:latin typeface="Arial Narrow"/>
                          <a:cs typeface="Arial Narrow"/>
                        </a:rPr>
                        <a:t> </a:t>
                      </a:r>
                      <a:r>
                        <a:rPr sz="800" spc="-10" dirty="0">
                          <a:latin typeface="Arial Narrow"/>
                          <a:cs typeface="Arial Narrow"/>
                        </a:rPr>
                        <a:t>medications.</a:t>
                      </a:r>
                      <a:endParaRPr sz="800">
                        <a:latin typeface="Arial Narrow"/>
                        <a:cs typeface="Arial Narrow"/>
                      </a:endParaRPr>
                    </a:p>
                  </a:txBody>
                  <a:tcPr marL="0" marR="0" marT="14568" marB="0">
                    <a:lnT w="12700">
                      <a:solidFill>
                        <a:srgbClr val="FFFFFF"/>
                      </a:solidFill>
                      <a:prstDash val="solid"/>
                    </a:lnT>
                    <a:lnB w="12700">
                      <a:solidFill>
                        <a:srgbClr val="FFFFFF"/>
                      </a:solidFill>
                      <a:prstDash val="solid"/>
                    </a:lnB>
                    <a:solidFill>
                      <a:srgbClr val="B0CDD6"/>
                    </a:solidFill>
                  </a:tcPr>
                </a:tc>
                <a:extLst>
                  <a:ext uri="{0D108BD9-81ED-4DB2-BD59-A6C34878D82A}">
                    <a16:rowId xmlns:a16="http://schemas.microsoft.com/office/drawing/2014/main" val="10019"/>
                  </a:ext>
                </a:extLst>
              </a:tr>
              <a:tr h="255494">
                <a:tc>
                  <a:txBody>
                    <a:bodyPr/>
                    <a:lstStyle/>
                    <a:p>
                      <a:pPr marL="50800" marR="372110">
                        <a:lnSpc>
                          <a:spcPts val="900"/>
                        </a:lnSpc>
                        <a:spcBef>
                          <a:spcPts val="260"/>
                        </a:spcBef>
                      </a:pPr>
                      <a:r>
                        <a:rPr sz="800" b="1" spc="-80" dirty="0">
                          <a:solidFill>
                            <a:srgbClr val="231F20"/>
                          </a:solidFill>
                          <a:latin typeface="Arial Narrow"/>
                          <a:cs typeface="Arial Narrow"/>
                        </a:rPr>
                        <a:t>Radiologist</a:t>
                      </a:r>
                      <a:r>
                        <a:rPr sz="800" b="1" spc="20" dirty="0">
                          <a:solidFill>
                            <a:srgbClr val="231F20"/>
                          </a:solidFill>
                          <a:latin typeface="Arial Narrow"/>
                          <a:cs typeface="Arial Narrow"/>
                        </a:rPr>
                        <a:t> </a:t>
                      </a:r>
                      <a:r>
                        <a:rPr sz="800" b="1" spc="-35" dirty="0">
                          <a:solidFill>
                            <a:srgbClr val="231F20"/>
                          </a:solidFill>
                          <a:latin typeface="Arial Narrow"/>
                          <a:cs typeface="Arial Narrow"/>
                        </a:rPr>
                        <a:t>(29-</a:t>
                      </a:r>
                      <a:r>
                        <a:rPr sz="800" b="1" spc="-40" dirty="0">
                          <a:solidFill>
                            <a:srgbClr val="231F20"/>
                          </a:solidFill>
                          <a:latin typeface="Arial Narrow"/>
                          <a:cs typeface="Arial Narrow"/>
                        </a:rPr>
                        <a:t>1224)</a:t>
                      </a:r>
                      <a:r>
                        <a:rPr sz="800" b="1" spc="30" dirty="0">
                          <a:solidFill>
                            <a:srgbClr val="231F20"/>
                          </a:solidFill>
                          <a:latin typeface="Arial Narrow"/>
                          <a:cs typeface="Arial Narrow"/>
                        </a:rPr>
                        <a:t> </a:t>
                      </a:r>
                      <a:r>
                        <a:rPr sz="800" i="1" spc="-375" dirty="0">
                          <a:latin typeface="Gill Sans MT"/>
                          <a:cs typeface="Gill Sans MT"/>
                        </a:rPr>
                        <a:t>—</a:t>
                      </a:r>
                      <a:r>
                        <a:rPr sz="800" i="1" spc="-5" dirty="0">
                          <a:latin typeface="Gill Sans MT"/>
                          <a:cs typeface="Gill Sans MT"/>
                        </a:rPr>
                        <a:t> </a:t>
                      </a:r>
                      <a:r>
                        <a:rPr sz="800" i="1" spc="-65" dirty="0">
                          <a:latin typeface="Gill Sans MT"/>
                          <a:cs typeface="Gill Sans MT"/>
                        </a:rPr>
                        <a:t>Diagnostic</a:t>
                      </a:r>
                      <a:r>
                        <a:rPr sz="800" i="1" spc="-10" dirty="0">
                          <a:latin typeface="Gill Sans MT"/>
                          <a:cs typeface="Gill Sans MT"/>
                        </a:rPr>
                        <a:t> </a:t>
                      </a:r>
                      <a:r>
                        <a:rPr sz="800" i="1" spc="-50" dirty="0">
                          <a:latin typeface="Gill Sans MT"/>
                          <a:cs typeface="Gill Sans MT"/>
                        </a:rPr>
                        <a:t>Radiologist,</a:t>
                      </a:r>
                      <a:r>
                        <a:rPr sz="800" i="1" spc="-65" dirty="0">
                          <a:latin typeface="Gill Sans MT"/>
                          <a:cs typeface="Gill Sans MT"/>
                        </a:rPr>
                        <a:t> </a:t>
                      </a:r>
                      <a:r>
                        <a:rPr sz="800" i="1" spc="-60" dirty="0">
                          <a:latin typeface="Gill Sans MT"/>
                          <a:cs typeface="Gill Sans MT"/>
                        </a:rPr>
                        <a:t>Interventional</a:t>
                      </a:r>
                      <a:r>
                        <a:rPr sz="800" i="1" spc="-10" dirty="0">
                          <a:latin typeface="Gill Sans MT"/>
                          <a:cs typeface="Gill Sans MT"/>
                        </a:rPr>
                        <a:t> </a:t>
                      </a:r>
                      <a:r>
                        <a:rPr sz="800" i="1" spc="-65" dirty="0">
                          <a:latin typeface="Gill Sans MT"/>
                          <a:cs typeface="Gill Sans MT"/>
                        </a:rPr>
                        <a:t>Neuroradiologist, </a:t>
                      </a:r>
                      <a:r>
                        <a:rPr sz="800" i="1" spc="-60" dirty="0">
                          <a:latin typeface="Gill Sans MT"/>
                          <a:cs typeface="Gill Sans MT"/>
                        </a:rPr>
                        <a:t>Interventional</a:t>
                      </a:r>
                      <a:r>
                        <a:rPr sz="800" i="1" spc="-10" dirty="0">
                          <a:latin typeface="Gill Sans MT"/>
                          <a:cs typeface="Gill Sans MT"/>
                        </a:rPr>
                        <a:t> </a:t>
                      </a:r>
                      <a:r>
                        <a:rPr sz="800" i="1" spc="-50" dirty="0">
                          <a:latin typeface="Gill Sans MT"/>
                          <a:cs typeface="Gill Sans MT"/>
                        </a:rPr>
                        <a:t>Radiologist,</a:t>
                      </a:r>
                      <a:r>
                        <a:rPr sz="800" i="1" spc="-65" dirty="0">
                          <a:latin typeface="Gill Sans MT"/>
                          <a:cs typeface="Gill Sans MT"/>
                        </a:rPr>
                        <a:t> Neuroradiologist,</a:t>
                      </a:r>
                      <a:r>
                        <a:rPr sz="800" i="1" spc="-70" dirty="0">
                          <a:latin typeface="Gill Sans MT"/>
                          <a:cs typeface="Gill Sans MT"/>
                        </a:rPr>
                        <a:t> </a:t>
                      </a:r>
                      <a:r>
                        <a:rPr sz="800" i="1" spc="-80" dirty="0">
                          <a:latin typeface="Gill Sans MT"/>
                          <a:cs typeface="Gill Sans MT"/>
                        </a:rPr>
                        <a:t>Nuclear</a:t>
                      </a:r>
                      <a:r>
                        <a:rPr sz="800" i="1" spc="-5" dirty="0">
                          <a:latin typeface="Gill Sans MT"/>
                          <a:cs typeface="Gill Sans MT"/>
                        </a:rPr>
                        <a:t> </a:t>
                      </a:r>
                      <a:r>
                        <a:rPr sz="800" i="1" spc="-80" dirty="0">
                          <a:latin typeface="Gill Sans MT"/>
                          <a:cs typeface="Gill Sans MT"/>
                        </a:rPr>
                        <a:t>Medicine</a:t>
                      </a:r>
                      <a:r>
                        <a:rPr sz="800" i="1" spc="-10" dirty="0">
                          <a:latin typeface="Gill Sans MT"/>
                          <a:cs typeface="Gill Sans MT"/>
                        </a:rPr>
                        <a:t> </a:t>
                      </a:r>
                      <a:r>
                        <a:rPr sz="800" i="1" spc="-45" dirty="0">
                          <a:latin typeface="Gill Sans MT"/>
                          <a:cs typeface="Gill Sans MT"/>
                        </a:rPr>
                        <a:t>Physician,</a:t>
                      </a:r>
                      <a:r>
                        <a:rPr sz="800" i="1" spc="-65" dirty="0">
                          <a:latin typeface="Gill Sans MT"/>
                          <a:cs typeface="Gill Sans MT"/>
                        </a:rPr>
                        <a:t> </a:t>
                      </a:r>
                      <a:r>
                        <a:rPr sz="800" i="1" spc="-80" dirty="0">
                          <a:latin typeface="Gill Sans MT"/>
                          <a:cs typeface="Gill Sans MT"/>
                        </a:rPr>
                        <a:t>Nuclear</a:t>
                      </a:r>
                      <a:r>
                        <a:rPr sz="800" i="1" spc="-10" dirty="0">
                          <a:latin typeface="Gill Sans MT"/>
                          <a:cs typeface="Gill Sans MT"/>
                        </a:rPr>
                        <a:t> </a:t>
                      </a:r>
                      <a:r>
                        <a:rPr sz="800" i="1" spc="-80" dirty="0">
                          <a:latin typeface="Gill Sans MT"/>
                          <a:cs typeface="Gill Sans MT"/>
                        </a:rPr>
                        <a:t>Medicine</a:t>
                      </a:r>
                      <a:r>
                        <a:rPr sz="800" i="1" spc="-5" dirty="0">
                          <a:latin typeface="Gill Sans MT"/>
                          <a:cs typeface="Gill Sans MT"/>
                        </a:rPr>
                        <a:t> </a:t>
                      </a:r>
                      <a:r>
                        <a:rPr sz="800" i="1" spc="-45" dirty="0">
                          <a:latin typeface="Gill Sans MT"/>
                          <a:cs typeface="Gill Sans MT"/>
                        </a:rPr>
                        <a:t>Specialist,</a:t>
                      </a:r>
                      <a:r>
                        <a:rPr sz="800" i="1" spc="-70" dirty="0">
                          <a:latin typeface="Gill Sans MT"/>
                          <a:cs typeface="Gill Sans MT"/>
                        </a:rPr>
                        <a:t> </a:t>
                      </a:r>
                      <a:r>
                        <a:rPr sz="800" i="1" spc="-45" dirty="0">
                          <a:latin typeface="Gill Sans MT"/>
                          <a:cs typeface="Gill Sans MT"/>
                        </a:rPr>
                        <a:t>Physician,</a:t>
                      </a:r>
                      <a:r>
                        <a:rPr sz="800" i="1" spc="-65" dirty="0">
                          <a:latin typeface="Gill Sans MT"/>
                          <a:cs typeface="Gill Sans MT"/>
                        </a:rPr>
                        <a:t> </a:t>
                      </a:r>
                      <a:r>
                        <a:rPr sz="800" i="1" spc="-60" dirty="0">
                          <a:latin typeface="Gill Sans MT"/>
                          <a:cs typeface="Gill Sans MT"/>
                        </a:rPr>
                        <a:t>Radiologist</a:t>
                      </a:r>
                      <a:r>
                        <a:rPr sz="800" i="1" spc="-10" dirty="0">
                          <a:latin typeface="Gill Sans MT"/>
                          <a:cs typeface="Gill Sans MT"/>
                        </a:rPr>
                        <a:t> </a:t>
                      </a:r>
                      <a:r>
                        <a:rPr sz="800" i="1" spc="-375" dirty="0">
                          <a:latin typeface="Gill Sans MT"/>
                          <a:cs typeface="Gill Sans MT"/>
                        </a:rPr>
                        <a:t>—</a:t>
                      </a:r>
                      <a:r>
                        <a:rPr sz="800" i="1" spc="-35" dirty="0">
                          <a:latin typeface="Gill Sans MT"/>
                          <a:cs typeface="Gill Sans MT"/>
                        </a:rPr>
                        <a:t> </a:t>
                      </a:r>
                      <a:r>
                        <a:rPr sz="800" spc="-75" dirty="0">
                          <a:latin typeface="Arial Narrow"/>
                          <a:cs typeface="Arial Narrow"/>
                        </a:rPr>
                        <a:t>Diagnose</a:t>
                      </a:r>
                      <a:r>
                        <a:rPr sz="800" spc="15" dirty="0">
                          <a:latin typeface="Arial Narrow"/>
                          <a:cs typeface="Arial Narrow"/>
                        </a:rPr>
                        <a:t> </a:t>
                      </a:r>
                      <a:r>
                        <a:rPr sz="800" spc="-60" dirty="0">
                          <a:latin typeface="Arial Narrow"/>
                          <a:cs typeface="Arial Narrow"/>
                        </a:rPr>
                        <a:t>and</a:t>
                      </a:r>
                      <a:r>
                        <a:rPr sz="800" spc="15" dirty="0">
                          <a:latin typeface="Arial Narrow"/>
                          <a:cs typeface="Arial Narrow"/>
                        </a:rPr>
                        <a:t> </a:t>
                      </a:r>
                      <a:r>
                        <a:rPr sz="800" spc="-45" dirty="0">
                          <a:latin typeface="Arial Narrow"/>
                          <a:cs typeface="Arial Narrow"/>
                        </a:rPr>
                        <a:t>treat</a:t>
                      </a:r>
                      <a:r>
                        <a:rPr sz="800" spc="10" dirty="0">
                          <a:latin typeface="Arial Narrow"/>
                          <a:cs typeface="Arial Narrow"/>
                        </a:rPr>
                        <a:t> </a:t>
                      </a:r>
                      <a:r>
                        <a:rPr sz="800" spc="-70" dirty="0">
                          <a:latin typeface="Arial Narrow"/>
                          <a:cs typeface="Arial Narrow"/>
                        </a:rPr>
                        <a:t>diseases</a:t>
                      </a:r>
                      <a:r>
                        <a:rPr sz="800" spc="15" dirty="0">
                          <a:latin typeface="Arial Narrow"/>
                          <a:cs typeface="Arial Narrow"/>
                        </a:rPr>
                        <a:t> </a:t>
                      </a:r>
                      <a:r>
                        <a:rPr sz="800" spc="-60" dirty="0">
                          <a:latin typeface="Arial Narrow"/>
                          <a:cs typeface="Arial Narrow"/>
                        </a:rPr>
                        <a:t>and</a:t>
                      </a:r>
                      <a:r>
                        <a:rPr sz="800" spc="15" dirty="0">
                          <a:latin typeface="Arial Narrow"/>
                          <a:cs typeface="Arial Narrow"/>
                        </a:rPr>
                        <a:t> </a:t>
                      </a:r>
                      <a:r>
                        <a:rPr sz="800" spc="-50" dirty="0">
                          <a:latin typeface="Arial Narrow"/>
                          <a:cs typeface="Arial Narrow"/>
                        </a:rPr>
                        <a:t>injuries</a:t>
                      </a:r>
                      <a:r>
                        <a:rPr sz="800" spc="10" dirty="0">
                          <a:latin typeface="Arial Narrow"/>
                          <a:cs typeface="Arial Narrow"/>
                        </a:rPr>
                        <a:t> </a:t>
                      </a:r>
                      <a:r>
                        <a:rPr sz="800" spc="-65" dirty="0">
                          <a:latin typeface="Arial Narrow"/>
                          <a:cs typeface="Arial Narrow"/>
                        </a:rPr>
                        <a:t>using</a:t>
                      </a:r>
                      <a:r>
                        <a:rPr sz="800" spc="15" dirty="0">
                          <a:latin typeface="Arial Narrow"/>
                          <a:cs typeface="Arial Narrow"/>
                        </a:rPr>
                        <a:t> </a:t>
                      </a:r>
                      <a:r>
                        <a:rPr sz="800" spc="-55" dirty="0">
                          <a:latin typeface="Arial Narrow"/>
                          <a:cs typeface="Arial Narrow"/>
                        </a:rPr>
                        <a:t>medical</a:t>
                      </a:r>
                      <a:r>
                        <a:rPr sz="800" spc="15" dirty="0">
                          <a:latin typeface="Arial Narrow"/>
                          <a:cs typeface="Arial Narrow"/>
                        </a:rPr>
                        <a:t> </a:t>
                      </a:r>
                      <a:r>
                        <a:rPr sz="800" spc="-65" dirty="0">
                          <a:latin typeface="Arial Narrow"/>
                          <a:cs typeface="Arial Narrow"/>
                        </a:rPr>
                        <a:t>imaging</a:t>
                      </a:r>
                      <a:r>
                        <a:rPr sz="800" spc="10" dirty="0">
                          <a:latin typeface="Arial Narrow"/>
                          <a:cs typeface="Arial Narrow"/>
                        </a:rPr>
                        <a:t> </a:t>
                      </a:r>
                      <a:r>
                        <a:rPr sz="800" spc="-10" dirty="0">
                          <a:latin typeface="Arial Narrow"/>
                          <a:cs typeface="Arial Narrow"/>
                        </a:rPr>
                        <a:t>techniques,</a:t>
                      </a:r>
                      <a:r>
                        <a:rPr sz="800" spc="500" dirty="0">
                          <a:latin typeface="Arial Narrow"/>
                          <a:cs typeface="Arial Narrow"/>
                        </a:rPr>
                        <a:t> </a:t>
                      </a:r>
                      <a:r>
                        <a:rPr sz="800" spc="-75" dirty="0">
                          <a:latin typeface="Arial Narrow"/>
                          <a:cs typeface="Arial Narrow"/>
                        </a:rPr>
                        <a:t>such</a:t>
                      </a:r>
                      <a:r>
                        <a:rPr sz="800" spc="-5" dirty="0">
                          <a:latin typeface="Arial Narrow"/>
                          <a:cs typeface="Arial Narrow"/>
                        </a:rPr>
                        <a:t> </a:t>
                      </a:r>
                      <a:r>
                        <a:rPr sz="800" spc="-75" dirty="0">
                          <a:latin typeface="Arial Narrow"/>
                          <a:cs typeface="Arial Narrow"/>
                        </a:rPr>
                        <a:t>as</a:t>
                      </a:r>
                      <a:r>
                        <a:rPr sz="800" dirty="0">
                          <a:latin typeface="Arial Narrow"/>
                          <a:cs typeface="Arial Narrow"/>
                        </a:rPr>
                        <a:t> </a:t>
                      </a:r>
                      <a:r>
                        <a:rPr sz="800" spc="-100" dirty="0">
                          <a:latin typeface="Arial Narrow"/>
                          <a:cs typeface="Arial Narrow"/>
                        </a:rPr>
                        <a:t>x</a:t>
                      </a:r>
                      <a:r>
                        <a:rPr sz="800" dirty="0">
                          <a:latin typeface="Arial Narrow"/>
                          <a:cs typeface="Arial Narrow"/>
                        </a:rPr>
                        <a:t> </a:t>
                      </a:r>
                      <a:r>
                        <a:rPr sz="800" spc="-70" dirty="0">
                          <a:latin typeface="Arial Narrow"/>
                          <a:cs typeface="Arial Narrow"/>
                        </a:rPr>
                        <a:t>rays,</a:t>
                      </a:r>
                      <a:r>
                        <a:rPr sz="800" dirty="0">
                          <a:latin typeface="Arial Narrow"/>
                          <a:cs typeface="Arial Narrow"/>
                        </a:rPr>
                        <a:t> </a:t>
                      </a:r>
                      <a:r>
                        <a:rPr sz="800" spc="-60" dirty="0">
                          <a:latin typeface="Arial Narrow"/>
                          <a:cs typeface="Arial Narrow"/>
                        </a:rPr>
                        <a:t>magnetic</a:t>
                      </a:r>
                      <a:r>
                        <a:rPr sz="800" dirty="0">
                          <a:latin typeface="Arial Narrow"/>
                          <a:cs typeface="Arial Narrow"/>
                        </a:rPr>
                        <a:t> </a:t>
                      </a:r>
                      <a:r>
                        <a:rPr sz="800" spc="-70" dirty="0">
                          <a:latin typeface="Arial Narrow"/>
                          <a:cs typeface="Arial Narrow"/>
                        </a:rPr>
                        <a:t>resonance</a:t>
                      </a:r>
                      <a:r>
                        <a:rPr sz="800" dirty="0">
                          <a:latin typeface="Arial Narrow"/>
                          <a:cs typeface="Arial Narrow"/>
                        </a:rPr>
                        <a:t> </a:t>
                      </a:r>
                      <a:r>
                        <a:rPr sz="800" spc="-65" dirty="0">
                          <a:latin typeface="Arial Narrow"/>
                          <a:cs typeface="Arial Narrow"/>
                        </a:rPr>
                        <a:t>imaging</a:t>
                      </a:r>
                      <a:r>
                        <a:rPr sz="800" dirty="0">
                          <a:latin typeface="Arial Narrow"/>
                          <a:cs typeface="Arial Narrow"/>
                        </a:rPr>
                        <a:t> </a:t>
                      </a:r>
                      <a:r>
                        <a:rPr sz="800" spc="-55" dirty="0">
                          <a:latin typeface="Arial Narrow"/>
                          <a:cs typeface="Arial Narrow"/>
                        </a:rPr>
                        <a:t>(MRI),</a:t>
                      </a:r>
                      <a:r>
                        <a:rPr sz="800" dirty="0">
                          <a:latin typeface="Arial Narrow"/>
                          <a:cs typeface="Arial Narrow"/>
                        </a:rPr>
                        <a:t> </a:t>
                      </a:r>
                      <a:r>
                        <a:rPr sz="800" spc="-60" dirty="0">
                          <a:latin typeface="Arial Narrow"/>
                          <a:cs typeface="Arial Narrow"/>
                        </a:rPr>
                        <a:t>nuclear</a:t>
                      </a:r>
                      <a:r>
                        <a:rPr sz="800" spc="-5" dirty="0">
                          <a:latin typeface="Arial Narrow"/>
                          <a:cs typeface="Arial Narrow"/>
                        </a:rPr>
                        <a:t> </a:t>
                      </a:r>
                      <a:r>
                        <a:rPr sz="800" spc="-55" dirty="0">
                          <a:latin typeface="Arial Narrow"/>
                          <a:cs typeface="Arial Narrow"/>
                        </a:rPr>
                        <a:t>medicine,</a:t>
                      </a:r>
                      <a:r>
                        <a:rPr sz="800" dirty="0">
                          <a:latin typeface="Arial Narrow"/>
                          <a:cs typeface="Arial Narrow"/>
                        </a:rPr>
                        <a:t> </a:t>
                      </a:r>
                      <a:r>
                        <a:rPr sz="800" spc="-60" dirty="0">
                          <a:latin typeface="Arial Narrow"/>
                          <a:cs typeface="Arial Narrow"/>
                        </a:rPr>
                        <a:t>and</a:t>
                      </a:r>
                      <a:r>
                        <a:rPr sz="800" dirty="0">
                          <a:latin typeface="Arial Narrow"/>
                          <a:cs typeface="Arial Narrow"/>
                        </a:rPr>
                        <a:t> </a:t>
                      </a:r>
                      <a:r>
                        <a:rPr sz="800" spc="-60" dirty="0">
                          <a:latin typeface="Arial Narrow"/>
                          <a:cs typeface="Arial Narrow"/>
                        </a:rPr>
                        <a:t>ultrasounds.</a:t>
                      </a:r>
                      <a:r>
                        <a:rPr sz="800" dirty="0">
                          <a:latin typeface="Arial Narrow"/>
                          <a:cs typeface="Arial Narrow"/>
                        </a:rPr>
                        <a:t> </a:t>
                      </a:r>
                      <a:r>
                        <a:rPr sz="800" spc="-90" dirty="0">
                          <a:latin typeface="Arial Narrow"/>
                          <a:cs typeface="Arial Narrow"/>
                        </a:rPr>
                        <a:t>May</a:t>
                      </a:r>
                      <a:r>
                        <a:rPr sz="800" dirty="0">
                          <a:latin typeface="Arial Narrow"/>
                          <a:cs typeface="Arial Narrow"/>
                        </a:rPr>
                        <a:t> </a:t>
                      </a:r>
                      <a:r>
                        <a:rPr sz="800" spc="-60" dirty="0">
                          <a:latin typeface="Arial Narrow"/>
                          <a:cs typeface="Arial Narrow"/>
                        </a:rPr>
                        <a:t>perform</a:t>
                      </a:r>
                      <a:r>
                        <a:rPr sz="800" dirty="0">
                          <a:latin typeface="Arial Narrow"/>
                          <a:cs typeface="Arial Narrow"/>
                        </a:rPr>
                        <a:t> </a:t>
                      </a:r>
                      <a:r>
                        <a:rPr sz="800" spc="-50" dirty="0">
                          <a:latin typeface="Arial Narrow"/>
                          <a:cs typeface="Arial Narrow"/>
                        </a:rPr>
                        <a:t>minimally</a:t>
                      </a:r>
                      <a:r>
                        <a:rPr sz="800" dirty="0">
                          <a:latin typeface="Arial Narrow"/>
                          <a:cs typeface="Arial Narrow"/>
                        </a:rPr>
                        <a:t> </a:t>
                      </a:r>
                      <a:r>
                        <a:rPr sz="800" spc="-70" dirty="0">
                          <a:latin typeface="Arial Narrow"/>
                          <a:cs typeface="Arial Narrow"/>
                        </a:rPr>
                        <a:t>invasive</a:t>
                      </a:r>
                      <a:r>
                        <a:rPr sz="800" dirty="0">
                          <a:latin typeface="Arial Narrow"/>
                          <a:cs typeface="Arial Narrow"/>
                        </a:rPr>
                        <a:t> </a:t>
                      </a:r>
                      <a:r>
                        <a:rPr sz="800" spc="-55" dirty="0">
                          <a:latin typeface="Arial Narrow"/>
                          <a:cs typeface="Arial Narrow"/>
                        </a:rPr>
                        <a:t>medical</a:t>
                      </a:r>
                      <a:r>
                        <a:rPr sz="800" spc="-5" dirty="0">
                          <a:latin typeface="Arial Narrow"/>
                          <a:cs typeface="Arial Narrow"/>
                        </a:rPr>
                        <a:t> </a:t>
                      </a:r>
                      <a:r>
                        <a:rPr sz="800" spc="-70" dirty="0">
                          <a:latin typeface="Arial Narrow"/>
                          <a:cs typeface="Arial Narrow"/>
                        </a:rPr>
                        <a:t>procedures</a:t>
                      </a:r>
                      <a:r>
                        <a:rPr sz="800" dirty="0">
                          <a:latin typeface="Arial Narrow"/>
                          <a:cs typeface="Arial Narrow"/>
                        </a:rPr>
                        <a:t> </a:t>
                      </a:r>
                      <a:r>
                        <a:rPr sz="800" spc="-60" dirty="0">
                          <a:latin typeface="Arial Narrow"/>
                          <a:cs typeface="Arial Narrow"/>
                        </a:rPr>
                        <a:t>and</a:t>
                      </a:r>
                      <a:r>
                        <a:rPr sz="800" dirty="0">
                          <a:latin typeface="Arial Narrow"/>
                          <a:cs typeface="Arial Narrow"/>
                        </a:rPr>
                        <a:t> </a:t>
                      </a:r>
                      <a:r>
                        <a:rPr sz="800" spc="-10" dirty="0">
                          <a:latin typeface="Arial Narrow"/>
                          <a:cs typeface="Arial Narrow"/>
                        </a:rPr>
                        <a:t>tests.</a:t>
                      </a:r>
                      <a:endParaRPr sz="800">
                        <a:latin typeface="Arial Narrow"/>
                        <a:cs typeface="Arial Narrow"/>
                      </a:endParaRPr>
                    </a:p>
                  </a:txBody>
                  <a:tcPr marL="0" marR="0" marT="29135" marB="0">
                    <a:lnT w="12700">
                      <a:solidFill>
                        <a:srgbClr val="FFFFFF"/>
                      </a:solidFill>
                      <a:prstDash val="solid"/>
                    </a:lnT>
                    <a:lnB w="12700">
                      <a:solidFill>
                        <a:srgbClr val="FFFFFF"/>
                      </a:solidFill>
                      <a:prstDash val="solid"/>
                    </a:lnB>
                    <a:solidFill>
                      <a:srgbClr val="B0CDD6"/>
                    </a:solidFill>
                  </a:tcPr>
                </a:tc>
                <a:extLst>
                  <a:ext uri="{0D108BD9-81ED-4DB2-BD59-A6C34878D82A}">
                    <a16:rowId xmlns:a16="http://schemas.microsoft.com/office/drawing/2014/main" val="10020"/>
                  </a:ext>
                </a:extLst>
              </a:tr>
              <a:tr h="255494">
                <a:tc>
                  <a:txBody>
                    <a:bodyPr/>
                    <a:lstStyle/>
                    <a:p>
                      <a:pPr marL="50800" marR="187960">
                        <a:lnSpc>
                          <a:spcPts val="900"/>
                        </a:lnSpc>
                        <a:spcBef>
                          <a:spcPts val="260"/>
                        </a:spcBef>
                      </a:pPr>
                      <a:r>
                        <a:rPr sz="800" b="1" spc="-85" dirty="0">
                          <a:solidFill>
                            <a:srgbClr val="231F20"/>
                          </a:solidFill>
                          <a:latin typeface="Arial Narrow"/>
                          <a:cs typeface="Arial Narrow"/>
                        </a:rPr>
                        <a:t>Physical</a:t>
                      </a:r>
                      <a:r>
                        <a:rPr sz="800" b="1" spc="-40" dirty="0">
                          <a:solidFill>
                            <a:srgbClr val="231F20"/>
                          </a:solidFill>
                          <a:latin typeface="Arial Narrow"/>
                          <a:cs typeface="Arial Narrow"/>
                        </a:rPr>
                        <a:t> </a:t>
                      </a:r>
                      <a:r>
                        <a:rPr sz="800" b="1" spc="-80" dirty="0">
                          <a:solidFill>
                            <a:srgbClr val="231F20"/>
                          </a:solidFill>
                          <a:latin typeface="Arial Narrow"/>
                          <a:cs typeface="Arial Narrow"/>
                        </a:rPr>
                        <a:t>Therapist</a:t>
                      </a:r>
                      <a:r>
                        <a:rPr sz="800" b="1" spc="15" dirty="0">
                          <a:solidFill>
                            <a:srgbClr val="231F20"/>
                          </a:solidFill>
                          <a:latin typeface="Arial Narrow"/>
                          <a:cs typeface="Arial Narrow"/>
                        </a:rPr>
                        <a:t> </a:t>
                      </a:r>
                      <a:r>
                        <a:rPr sz="800" b="1" spc="-35" dirty="0">
                          <a:solidFill>
                            <a:srgbClr val="231F20"/>
                          </a:solidFill>
                          <a:latin typeface="Arial Narrow"/>
                          <a:cs typeface="Arial Narrow"/>
                        </a:rPr>
                        <a:t>(29-</a:t>
                      </a:r>
                      <a:r>
                        <a:rPr sz="800" b="1" spc="-40" dirty="0">
                          <a:solidFill>
                            <a:srgbClr val="231F20"/>
                          </a:solidFill>
                          <a:latin typeface="Arial Narrow"/>
                          <a:cs typeface="Arial Narrow"/>
                        </a:rPr>
                        <a:t>1123)</a:t>
                      </a:r>
                      <a:r>
                        <a:rPr sz="800" b="1" spc="30" dirty="0">
                          <a:solidFill>
                            <a:srgbClr val="231F20"/>
                          </a:solidFill>
                          <a:latin typeface="Arial Narrow"/>
                          <a:cs typeface="Arial Narrow"/>
                        </a:rPr>
                        <a:t> </a:t>
                      </a:r>
                      <a:r>
                        <a:rPr sz="800" i="1" spc="-20" dirty="0">
                          <a:latin typeface="Gill Sans MT"/>
                          <a:cs typeface="Gill Sans MT"/>
                        </a:rPr>
                        <a:t>-</a:t>
                      </a:r>
                      <a:r>
                        <a:rPr sz="800" i="1" spc="-70" dirty="0">
                          <a:latin typeface="Gill Sans MT"/>
                          <a:cs typeface="Gill Sans MT"/>
                        </a:rPr>
                        <a:t> Acute</a:t>
                      </a:r>
                      <a:r>
                        <a:rPr sz="800" i="1" spc="-10" dirty="0">
                          <a:latin typeface="Gill Sans MT"/>
                          <a:cs typeface="Gill Sans MT"/>
                        </a:rPr>
                        <a:t> </a:t>
                      </a:r>
                      <a:r>
                        <a:rPr sz="800" i="1" spc="-80" dirty="0">
                          <a:latin typeface="Gill Sans MT"/>
                          <a:cs typeface="Gill Sans MT"/>
                        </a:rPr>
                        <a:t>Care</a:t>
                      </a:r>
                      <a:r>
                        <a:rPr sz="800" i="1" spc="-10" dirty="0">
                          <a:latin typeface="Gill Sans MT"/>
                          <a:cs typeface="Gill Sans MT"/>
                        </a:rPr>
                        <a:t> </a:t>
                      </a:r>
                      <a:r>
                        <a:rPr sz="800" i="1" spc="-85" dirty="0">
                          <a:latin typeface="Gill Sans MT"/>
                          <a:cs typeface="Gill Sans MT"/>
                        </a:rPr>
                        <a:t>PT</a:t>
                      </a:r>
                      <a:r>
                        <a:rPr sz="800" i="1" spc="-15" dirty="0">
                          <a:latin typeface="Gill Sans MT"/>
                          <a:cs typeface="Gill Sans MT"/>
                        </a:rPr>
                        <a:t> </a:t>
                      </a:r>
                      <a:r>
                        <a:rPr sz="800" i="1" spc="-65" dirty="0">
                          <a:latin typeface="Gill Sans MT"/>
                          <a:cs typeface="Gill Sans MT"/>
                        </a:rPr>
                        <a:t>(Acute</a:t>
                      </a:r>
                      <a:r>
                        <a:rPr sz="800" i="1" spc="-10" dirty="0">
                          <a:latin typeface="Gill Sans MT"/>
                          <a:cs typeface="Gill Sans MT"/>
                        </a:rPr>
                        <a:t> </a:t>
                      </a:r>
                      <a:r>
                        <a:rPr sz="800" i="1" spc="-80" dirty="0">
                          <a:latin typeface="Gill Sans MT"/>
                          <a:cs typeface="Gill Sans MT"/>
                        </a:rPr>
                        <a:t>Care</a:t>
                      </a:r>
                      <a:r>
                        <a:rPr sz="800" i="1" spc="-10" dirty="0">
                          <a:latin typeface="Gill Sans MT"/>
                          <a:cs typeface="Gill Sans MT"/>
                        </a:rPr>
                        <a:t> </a:t>
                      </a:r>
                      <a:r>
                        <a:rPr sz="800" i="1" spc="-50" dirty="0">
                          <a:latin typeface="Gill Sans MT"/>
                          <a:cs typeface="Gill Sans MT"/>
                        </a:rPr>
                        <a:t>Physical</a:t>
                      </a:r>
                      <a:r>
                        <a:rPr sz="800" i="1" spc="-70" dirty="0">
                          <a:latin typeface="Gill Sans MT"/>
                          <a:cs typeface="Gill Sans MT"/>
                        </a:rPr>
                        <a:t> </a:t>
                      </a:r>
                      <a:r>
                        <a:rPr sz="800" i="1" spc="-65" dirty="0">
                          <a:latin typeface="Gill Sans MT"/>
                          <a:cs typeface="Gill Sans MT"/>
                        </a:rPr>
                        <a:t>Therapist),</a:t>
                      </a:r>
                      <a:r>
                        <a:rPr sz="800" i="1" spc="-75" dirty="0">
                          <a:latin typeface="Gill Sans MT"/>
                          <a:cs typeface="Gill Sans MT"/>
                        </a:rPr>
                        <a:t> </a:t>
                      </a:r>
                      <a:r>
                        <a:rPr sz="800" i="1" spc="-80" dirty="0">
                          <a:latin typeface="Gill Sans MT"/>
                          <a:cs typeface="Gill Sans MT"/>
                        </a:rPr>
                        <a:t>Doctor</a:t>
                      </a:r>
                      <a:r>
                        <a:rPr sz="800" i="1" spc="-10" dirty="0">
                          <a:latin typeface="Gill Sans MT"/>
                          <a:cs typeface="Gill Sans MT"/>
                        </a:rPr>
                        <a:t> </a:t>
                      </a:r>
                      <a:r>
                        <a:rPr sz="800" i="1" spc="-60" dirty="0">
                          <a:latin typeface="Gill Sans MT"/>
                          <a:cs typeface="Gill Sans MT"/>
                        </a:rPr>
                        <a:t>of</a:t>
                      </a:r>
                      <a:r>
                        <a:rPr sz="800" i="1" spc="-10" dirty="0">
                          <a:latin typeface="Gill Sans MT"/>
                          <a:cs typeface="Gill Sans MT"/>
                        </a:rPr>
                        <a:t> </a:t>
                      </a:r>
                      <a:r>
                        <a:rPr sz="800" i="1" spc="-50" dirty="0">
                          <a:latin typeface="Gill Sans MT"/>
                          <a:cs typeface="Gill Sans MT"/>
                        </a:rPr>
                        <a:t>Physical</a:t>
                      </a:r>
                      <a:r>
                        <a:rPr sz="800" i="1" spc="-70" dirty="0">
                          <a:latin typeface="Gill Sans MT"/>
                          <a:cs typeface="Gill Sans MT"/>
                        </a:rPr>
                        <a:t> </a:t>
                      </a:r>
                      <a:r>
                        <a:rPr sz="800" i="1" spc="-90" dirty="0">
                          <a:latin typeface="Gill Sans MT"/>
                          <a:cs typeface="Gill Sans MT"/>
                        </a:rPr>
                        <a:t>Therapy</a:t>
                      </a:r>
                      <a:r>
                        <a:rPr sz="800" i="1" spc="-15" dirty="0">
                          <a:latin typeface="Gill Sans MT"/>
                          <a:cs typeface="Gill Sans MT"/>
                        </a:rPr>
                        <a:t> </a:t>
                      </a:r>
                      <a:r>
                        <a:rPr sz="800" i="1" spc="-70" dirty="0">
                          <a:latin typeface="Gill Sans MT"/>
                          <a:cs typeface="Gill Sans MT"/>
                        </a:rPr>
                        <a:t>(DPT), </a:t>
                      </a:r>
                      <a:r>
                        <a:rPr sz="800" i="1" spc="-125" dirty="0">
                          <a:latin typeface="Gill Sans MT"/>
                          <a:cs typeface="Gill Sans MT"/>
                        </a:rPr>
                        <a:t>Home</a:t>
                      </a:r>
                      <a:r>
                        <a:rPr sz="800" i="1" spc="-10" dirty="0">
                          <a:latin typeface="Gill Sans MT"/>
                          <a:cs typeface="Gill Sans MT"/>
                        </a:rPr>
                        <a:t> </a:t>
                      </a:r>
                      <a:r>
                        <a:rPr sz="800" i="1" spc="-80" dirty="0">
                          <a:latin typeface="Gill Sans MT"/>
                          <a:cs typeface="Gill Sans MT"/>
                        </a:rPr>
                        <a:t>Care</a:t>
                      </a:r>
                      <a:r>
                        <a:rPr sz="800" i="1" spc="-10" dirty="0">
                          <a:latin typeface="Gill Sans MT"/>
                          <a:cs typeface="Gill Sans MT"/>
                        </a:rPr>
                        <a:t> </a:t>
                      </a:r>
                      <a:r>
                        <a:rPr sz="800" i="1" spc="-50" dirty="0">
                          <a:latin typeface="Gill Sans MT"/>
                          <a:cs typeface="Gill Sans MT"/>
                        </a:rPr>
                        <a:t>Physical</a:t>
                      </a:r>
                      <a:r>
                        <a:rPr sz="800" i="1" spc="-70" dirty="0">
                          <a:latin typeface="Gill Sans MT"/>
                          <a:cs typeface="Gill Sans MT"/>
                        </a:rPr>
                        <a:t> </a:t>
                      </a:r>
                      <a:r>
                        <a:rPr sz="800" i="1" spc="-75" dirty="0">
                          <a:latin typeface="Gill Sans MT"/>
                          <a:cs typeface="Gill Sans MT"/>
                        </a:rPr>
                        <a:t>Therapist</a:t>
                      </a:r>
                      <a:r>
                        <a:rPr sz="800" i="1" spc="-15" dirty="0">
                          <a:latin typeface="Gill Sans MT"/>
                          <a:cs typeface="Gill Sans MT"/>
                        </a:rPr>
                        <a:t> </a:t>
                      </a:r>
                      <a:r>
                        <a:rPr sz="800" i="1" spc="-105" dirty="0">
                          <a:latin typeface="Gill Sans MT"/>
                          <a:cs typeface="Gill Sans MT"/>
                        </a:rPr>
                        <a:t>(Home</a:t>
                      </a:r>
                      <a:r>
                        <a:rPr sz="800" i="1" spc="-10" dirty="0">
                          <a:latin typeface="Gill Sans MT"/>
                          <a:cs typeface="Gill Sans MT"/>
                        </a:rPr>
                        <a:t> </a:t>
                      </a:r>
                      <a:r>
                        <a:rPr sz="800" i="1" spc="-80" dirty="0">
                          <a:latin typeface="Gill Sans MT"/>
                          <a:cs typeface="Gill Sans MT"/>
                        </a:rPr>
                        <a:t>Care</a:t>
                      </a:r>
                      <a:r>
                        <a:rPr sz="800" i="1" spc="-10" dirty="0">
                          <a:latin typeface="Gill Sans MT"/>
                          <a:cs typeface="Gill Sans MT"/>
                        </a:rPr>
                        <a:t> </a:t>
                      </a:r>
                      <a:r>
                        <a:rPr sz="800" i="1" spc="-50" dirty="0">
                          <a:latin typeface="Gill Sans MT"/>
                          <a:cs typeface="Gill Sans MT"/>
                        </a:rPr>
                        <a:t>PT),</a:t>
                      </a:r>
                      <a:r>
                        <a:rPr sz="800" i="1" spc="-75" dirty="0">
                          <a:latin typeface="Gill Sans MT"/>
                          <a:cs typeface="Gill Sans MT"/>
                        </a:rPr>
                        <a:t> </a:t>
                      </a:r>
                      <a:r>
                        <a:rPr sz="800" i="1" spc="-65" dirty="0">
                          <a:latin typeface="Gill Sans MT"/>
                          <a:cs typeface="Gill Sans MT"/>
                        </a:rPr>
                        <a:t>Inpatient</a:t>
                      </a:r>
                      <a:r>
                        <a:rPr sz="800" i="1" spc="-10" dirty="0">
                          <a:latin typeface="Gill Sans MT"/>
                          <a:cs typeface="Gill Sans MT"/>
                        </a:rPr>
                        <a:t> </a:t>
                      </a:r>
                      <a:r>
                        <a:rPr sz="800" i="1" spc="-50" dirty="0">
                          <a:latin typeface="Gill Sans MT"/>
                          <a:cs typeface="Gill Sans MT"/>
                        </a:rPr>
                        <a:t>Physical</a:t>
                      </a:r>
                      <a:r>
                        <a:rPr sz="800" i="1" spc="-70" dirty="0">
                          <a:latin typeface="Gill Sans MT"/>
                          <a:cs typeface="Gill Sans MT"/>
                        </a:rPr>
                        <a:t> </a:t>
                      </a:r>
                      <a:r>
                        <a:rPr sz="800" i="1" spc="-75" dirty="0">
                          <a:latin typeface="Gill Sans MT"/>
                          <a:cs typeface="Gill Sans MT"/>
                        </a:rPr>
                        <a:t>Therapist</a:t>
                      </a:r>
                      <a:r>
                        <a:rPr sz="800" i="1" spc="-10" dirty="0">
                          <a:latin typeface="Gill Sans MT"/>
                          <a:cs typeface="Gill Sans MT"/>
                        </a:rPr>
                        <a:t> </a:t>
                      </a:r>
                      <a:r>
                        <a:rPr sz="800" i="1" spc="-65" dirty="0">
                          <a:latin typeface="Gill Sans MT"/>
                          <a:cs typeface="Gill Sans MT"/>
                        </a:rPr>
                        <a:t>(Inpatient</a:t>
                      </a:r>
                      <a:r>
                        <a:rPr sz="800" i="1" spc="-15" dirty="0">
                          <a:latin typeface="Gill Sans MT"/>
                          <a:cs typeface="Gill Sans MT"/>
                        </a:rPr>
                        <a:t> </a:t>
                      </a:r>
                      <a:r>
                        <a:rPr sz="800" i="1" spc="-50" dirty="0">
                          <a:latin typeface="Gill Sans MT"/>
                          <a:cs typeface="Gill Sans MT"/>
                        </a:rPr>
                        <a:t>PT),</a:t>
                      </a:r>
                      <a:r>
                        <a:rPr sz="800" i="1" spc="-70" dirty="0">
                          <a:latin typeface="Gill Sans MT"/>
                          <a:cs typeface="Gill Sans MT"/>
                        </a:rPr>
                        <a:t> </a:t>
                      </a:r>
                      <a:r>
                        <a:rPr sz="800" i="1" spc="-80" dirty="0">
                          <a:latin typeface="Gill Sans MT"/>
                          <a:cs typeface="Gill Sans MT"/>
                        </a:rPr>
                        <a:t>Outpatient</a:t>
                      </a:r>
                      <a:r>
                        <a:rPr sz="800" i="1" spc="-10" dirty="0">
                          <a:latin typeface="Gill Sans MT"/>
                          <a:cs typeface="Gill Sans MT"/>
                        </a:rPr>
                        <a:t> </a:t>
                      </a:r>
                      <a:r>
                        <a:rPr sz="800" i="1" spc="-50" dirty="0">
                          <a:latin typeface="Gill Sans MT"/>
                          <a:cs typeface="Gill Sans MT"/>
                        </a:rPr>
                        <a:t>Physical</a:t>
                      </a:r>
                      <a:r>
                        <a:rPr sz="800" i="1" spc="-70" dirty="0">
                          <a:latin typeface="Gill Sans MT"/>
                          <a:cs typeface="Gill Sans MT"/>
                        </a:rPr>
                        <a:t> </a:t>
                      </a:r>
                      <a:r>
                        <a:rPr sz="800" i="1" spc="-75" dirty="0">
                          <a:latin typeface="Gill Sans MT"/>
                          <a:cs typeface="Gill Sans MT"/>
                        </a:rPr>
                        <a:t>Therapist</a:t>
                      </a:r>
                      <a:r>
                        <a:rPr sz="800" i="1" spc="-10" dirty="0">
                          <a:latin typeface="Gill Sans MT"/>
                          <a:cs typeface="Gill Sans MT"/>
                        </a:rPr>
                        <a:t> </a:t>
                      </a:r>
                      <a:r>
                        <a:rPr sz="800" i="1" spc="-75" dirty="0">
                          <a:latin typeface="Gill Sans MT"/>
                          <a:cs typeface="Gill Sans MT"/>
                        </a:rPr>
                        <a:t>(Outpatient</a:t>
                      </a:r>
                      <a:r>
                        <a:rPr sz="800" i="1" spc="-15" dirty="0">
                          <a:latin typeface="Gill Sans MT"/>
                          <a:cs typeface="Gill Sans MT"/>
                        </a:rPr>
                        <a:t> </a:t>
                      </a:r>
                      <a:r>
                        <a:rPr sz="800" i="1" spc="-50" dirty="0">
                          <a:latin typeface="Gill Sans MT"/>
                          <a:cs typeface="Gill Sans MT"/>
                        </a:rPr>
                        <a:t>PT),</a:t>
                      </a:r>
                      <a:r>
                        <a:rPr sz="800" i="1" spc="-70" dirty="0">
                          <a:latin typeface="Gill Sans MT"/>
                          <a:cs typeface="Gill Sans MT"/>
                        </a:rPr>
                        <a:t> </a:t>
                      </a:r>
                      <a:r>
                        <a:rPr sz="800" i="1" spc="-55" dirty="0">
                          <a:latin typeface="Gill Sans MT"/>
                          <a:cs typeface="Gill Sans MT"/>
                        </a:rPr>
                        <a:t>Pediatric</a:t>
                      </a:r>
                      <a:r>
                        <a:rPr sz="800" i="1" spc="-10" dirty="0">
                          <a:latin typeface="Gill Sans MT"/>
                          <a:cs typeface="Gill Sans MT"/>
                        </a:rPr>
                        <a:t> </a:t>
                      </a:r>
                      <a:r>
                        <a:rPr sz="800" i="1" spc="-50" dirty="0">
                          <a:latin typeface="Gill Sans MT"/>
                          <a:cs typeface="Gill Sans MT"/>
                        </a:rPr>
                        <a:t>Physical</a:t>
                      </a:r>
                      <a:r>
                        <a:rPr sz="800" i="1" spc="-70" dirty="0">
                          <a:latin typeface="Gill Sans MT"/>
                          <a:cs typeface="Gill Sans MT"/>
                        </a:rPr>
                        <a:t> </a:t>
                      </a:r>
                      <a:r>
                        <a:rPr sz="800" i="1" spc="-75" dirty="0">
                          <a:latin typeface="Gill Sans MT"/>
                          <a:cs typeface="Gill Sans MT"/>
                        </a:rPr>
                        <a:t>Therapist</a:t>
                      </a:r>
                      <a:r>
                        <a:rPr sz="800" i="1" spc="-15" dirty="0">
                          <a:latin typeface="Gill Sans MT"/>
                          <a:cs typeface="Gill Sans MT"/>
                        </a:rPr>
                        <a:t> </a:t>
                      </a:r>
                      <a:r>
                        <a:rPr sz="800" i="1" spc="-10" dirty="0">
                          <a:latin typeface="Gill Sans MT"/>
                          <a:cs typeface="Gill Sans MT"/>
                        </a:rPr>
                        <a:t>(Pediatric </a:t>
                      </a:r>
                      <a:r>
                        <a:rPr sz="800" i="1" spc="-50" dirty="0">
                          <a:latin typeface="Gill Sans MT"/>
                          <a:cs typeface="Gill Sans MT"/>
                        </a:rPr>
                        <a:t>PT),</a:t>
                      </a:r>
                      <a:r>
                        <a:rPr sz="800" i="1" spc="-75" dirty="0">
                          <a:latin typeface="Gill Sans MT"/>
                          <a:cs typeface="Gill Sans MT"/>
                        </a:rPr>
                        <a:t> </a:t>
                      </a:r>
                      <a:r>
                        <a:rPr sz="800" i="1" spc="-65" dirty="0">
                          <a:latin typeface="Gill Sans MT"/>
                          <a:cs typeface="Gill Sans MT"/>
                        </a:rPr>
                        <a:t>Registered</a:t>
                      </a:r>
                      <a:r>
                        <a:rPr sz="800" i="1" spc="-15" dirty="0">
                          <a:latin typeface="Gill Sans MT"/>
                          <a:cs typeface="Gill Sans MT"/>
                        </a:rPr>
                        <a:t> </a:t>
                      </a:r>
                      <a:r>
                        <a:rPr sz="800" i="1" spc="-50" dirty="0">
                          <a:latin typeface="Gill Sans MT"/>
                          <a:cs typeface="Gill Sans MT"/>
                        </a:rPr>
                        <a:t>Physical</a:t>
                      </a:r>
                      <a:r>
                        <a:rPr sz="800" i="1" spc="-70" dirty="0">
                          <a:latin typeface="Gill Sans MT"/>
                          <a:cs typeface="Gill Sans MT"/>
                        </a:rPr>
                        <a:t> </a:t>
                      </a:r>
                      <a:r>
                        <a:rPr sz="800" i="1" spc="-75" dirty="0">
                          <a:latin typeface="Gill Sans MT"/>
                          <a:cs typeface="Gill Sans MT"/>
                        </a:rPr>
                        <a:t>Therapist</a:t>
                      </a:r>
                      <a:r>
                        <a:rPr sz="800" i="1" spc="-15" dirty="0">
                          <a:latin typeface="Gill Sans MT"/>
                          <a:cs typeface="Gill Sans MT"/>
                        </a:rPr>
                        <a:t> </a:t>
                      </a:r>
                      <a:r>
                        <a:rPr sz="800" i="1" spc="-55" dirty="0">
                          <a:latin typeface="Gill Sans MT"/>
                          <a:cs typeface="Gill Sans MT"/>
                        </a:rPr>
                        <a:t>(RPT),</a:t>
                      </a:r>
                      <a:r>
                        <a:rPr sz="800" i="1" spc="-125" dirty="0">
                          <a:latin typeface="Gill Sans MT"/>
                          <a:cs typeface="Gill Sans MT"/>
                        </a:rPr>
                        <a:t> </a:t>
                      </a:r>
                      <a:r>
                        <a:rPr sz="800" i="1" spc="-75" dirty="0">
                          <a:latin typeface="Gill Sans MT"/>
                          <a:cs typeface="Gill Sans MT"/>
                        </a:rPr>
                        <a:t>Therapist)</a:t>
                      </a:r>
                      <a:r>
                        <a:rPr sz="800" i="1" spc="-15" dirty="0">
                          <a:latin typeface="Gill Sans MT"/>
                          <a:cs typeface="Gill Sans MT"/>
                        </a:rPr>
                        <a:t> </a:t>
                      </a:r>
                      <a:r>
                        <a:rPr sz="800" i="1" spc="-375" dirty="0">
                          <a:latin typeface="Gill Sans MT"/>
                          <a:cs typeface="Gill Sans MT"/>
                        </a:rPr>
                        <a:t>—</a:t>
                      </a:r>
                      <a:r>
                        <a:rPr sz="800" i="1" spc="-15" dirty="0">
                          <a:latin typeface="Gill Sans MT"/>
                          <a:cs typeface="Gill Sans MT"/>
                        </a:rPr>
                        <a:t> </a:t>
                      </a:r>
                      <a:r>
                        <a:rPr sz="800" spc="-85" dirty="0">
                          <a:latin typeface="Arial Narrow"/>
                          <a:cs typeface="Arial Narrow"/>
                        </a:rPr>
                        <a:t>Assess,</a:t>
                      </a:r>
                      <a:r>
                        <a:rPr sz="800" spc="10" dirty="0">
                          <a:latin typeface="Arial Narrow"/>
                          <a:cs typeface="Arial Narrow"/>
                        </a:rPr>
                        <a:t> </a:t>
                      </a:r>
                      <a:r>
                        <a:rPr sz="800" spc="-50" dirty="0">
                          <a:latin typeface="Arial Narrow"/>
                          <a:cs typeface="Arial Narrow"/>
                        </a:rPr>
                        <a:t>plan,</a:t>
                      </a:r>
                      <a:r>
                        <a:rPr sz="800" spc="5" dirty="0">
                          <a:latin typeface="Arial Narrow"/>
                          <a:cs typeface="Arial Narrow"/>
                        </a:rPr>
                        <a:t> </a:t>
                      </a:r>
                      <a:r>
                        <a:rPr sz="800" spc="-70" dirty="0">
                          <a:latin typeface="Arial Narrow"/>
                          <a:cs typeface="Arial Narrow"/>
                        </a:rPr>
                        <a:t>organize,</a:t>
                      </a:r>
                      <a:r>
                        <a:rPr sz="800" spc="10" dirty="0">
                          <a:latin typeface="Arial Narrow"/>
                          <a:cs typeface="Arial Narrow"/>
                        </a:rPr>
                        <a:t> </a:t>
                      </a:r>
                      <a:r>
                        <a:rPr sz="800" spc="-60" dirty="0">
                          <a:latin typeface="Arial Narrow"/>
                          <a:cs typeface="Arial Narrow"/>
                        </a:rPr>
                        <a:t>and</a:t>
                      </a:r>
                      <a:r>
                        <a:rPr sz="800" spc="5" dirty="0">
                          <a:latin typeface="Arial Narrow"/>
                          <a:cs typeface="Arial Narrow"/>
                        </a:rPr>
                        <a:t> </a:t>
                      </a:r>
                      <a:r>
                        <a:rPr sz="800" spc="-45" dirty="0">
                          <a:latin typeface="Arial Narrow"/>
                          <a:cs typeface="Arial Narrow"/>
                        </a:rPr>
                        <a:t>participate</a:t>
                      </a:r>
                      <a:r>
                        <a:rPr sz="800" spc="5" dirty="0">
                          <a:latin typeface="Arial Narrow"/>
                          <a:cs typeface="Arial Narrow"/>
                        </a:rPr>
                        <a:t> </a:t>
                      </a:r>
                      <a:r>
                        <a:rPr sz="800" spc="-30" dirty="0">
                          <a:latin typeface="Arial Narrow"/>
                          <a:cs typeface="Arial Narrow"/>
                        </a:rPr>
                        <a:t>in</a:t>
                      </a:r>
                      <a:r>
                        <a:rPr sz="800" spc="10" dirty="0">
                          <a:latin typeface="Arial Narrow"/>
                          <a:cs typeface="Arial Narrow"/>
                        </a:rPr>
                        <a:t> </a:t>
                      </a:r>
                      <a:r>
                        <a:rPr sz="800" spc="-45" dirty="0">
                          <a:latin typeface="Arial Narrow"/>
                          <a:cs typeface="Arial Narrow"/>
                        </a:rPr>
                        <a:t>rehabilitative</a:t>
                      </a:r>
                      <a:r>
                        <a:rPr sz="800" spc="5" dirty="0">
                          <a:latin typeface="Arial Narrow"/>
                          <a:cs typeface="Arial Narrow"/>
                        </a:rPr>
                        <a:t> </a:t>
                      </a:r>
                      <a:r>
                        <a:rPr sz="800" spc="-75" dirty="0">
                          <a:latin typeface="Arial Narrow"/>
                          <a:cs typeface="Arial Narrow"/>
                        </a:rPr>
                        <a:t>programs</a:t>
                      </a:r>
                      <a:r>
                        <a:rPr sz="800" spc="10" dirty="0">
                          <a:latin typeface="Arial Narrow"/>
                          <a:cs typeface="Arial Narrow"/>
                        </a:rPr>
                        <a:t> </a:t>
                      </a:r>
                      <a:r>
                        <a:rPr sz="800" spc="-40" dirty="0">
                          <a:latin typeface="Arial Narrow"/>
                          <a:cs typeface="Arial Narrow"/>
                        </a:rPr>
                        <a:t>that</a:t>
                      </a:r>
                      <a:r>
                        <a:rPr sz="800" spc="5" dirty="0">
                          <a:latin typeface="Arial Narrow"/>
                          <a:cs typeface="Arial Narrow"/>
                        </a:rPr>
                        <a:t> </a:t>
                      </a:r>
                      <a:r>
                        <a:rPr sz="800" spc="-70" dirty="0">
                          <a:latin typeface="Arial Narrow"/>
                          <a:cs typeface="Arial Narrow"/>
                        </a:rPr>
                        <a:t>improve</a:t>
                      </a:r>
                      <a:r>
                        <a:rPr sz="800" spc="5" dirty="0">
                          <a:latin typeface="Arial Narrow"/>
                          <a:cs typeface="Arial Narrow"/>
                        </a:rPr>
                        <a:t> </a:t>
                      </a:r>
                      <a:r>
                        <a:rPr sz="800" spc="-45" dirty="0">
                          <a:latin typeface="Arial Narrow"/>
                          <a:cs typeface="Arial Narrow"/>
                        </a:rPr>
                        <a:t>mobility,</a:t>
                      </a:r>
                      <a:r>
                        <a:rPr sz="800" spc="10" dirty="0">
                          <a:latin typeface="Arial Narrow"/>
                          <a:cs typeface="Arial Narrow"/>
                        </a:rPr>
                        <a:t> </a:t>
                      </a:r>
                      <a:r>
                        <a:rPr sz="800" spc="-60" dirty="0">
                          <a:latin typeface="Arial Narrow"/>
                          <a:cs typeface="Arial Narrow"/>
                        </a:rPr>
                        <a:t>relieve</a:t>
                      </a:r>
                      <a:r>
                        <a:rPr sz="800" spc="5" dirty="0">
                          <a:latin typeface="Arial Narrow"/>
                          <a:cs typeface="Arial Narrow"/>
                        </a:rPr>
                        <a:t> </a:t>
                      </a:r>
                      <a:r>
                        <a:rPr sz="800" spc="-50" dirty="0">
                          <a:latin typeface="Arial Narrow"/>
                          <a:cs typeface="Arial Narrow"/>
                        </a:rPr>
                        <a:t>pain,</a:t>
                      </a:r>
                      <a:r>
                        <a:rPr sz="800" spc="10" dirty="0">
                          <a:latin typeface="Arial Narrow"/>
                          <a:cs typeface="Arial Narrow"/>
                        </a:rPr>
                        <a:t> </a:t>
                      </a:r>
                      <a:r>
                        <a:rPr sz="800" spc="-65" dirty="0">
                          <a:latin typeface="Arial Narrow"/>
                          <a:cs typeface="Arial Narrow"/>
                        </a:rPr>
                        <a:t>increase</a:t>
                      </a:r>
                      <a:r>
                        <a:rPr sz="800" spc="5" dirty="0">
                          <a:latin typeface="Arial Narrow"/>
                          <a:cs typeface="Arial Narrow"/>
                        </a:rPr>
                        <a:t> </a:t>
                      </a:r>
                      <a:r>
                        <a:rPr sz="800" spc="-60" dirty="0">
                          <a:latin typeface="Arial Narrow"/>
                          <a:cs typeface="Arial Narrow"/>
                        </a:rPr>
                        <a:t>strength,</a:t>
                      </a:r>
                      <a:r>
                        <a:rPr sz="800" spc="10" dirty="0">
                          <a:latin typeface="Arial Narrow"/>
                          <a:cs typeface="Arial Narrow"/>
                        </a:rPr>
                        <a:t> </a:t>
                      </a:r>
                      <a:r>
                        <a:rPr sz="800" spc="-60" dirty="0">
                          <a:latin typeface="Arial Narrow"/>
                          <a:cs typeface="Arial Narrow"/>
                        </a:rPr>
                        <a:t>and</a:t>
                      </a:r>
                      <a:r>
                        <a:rPr sz="800" spc="5" dirty="0">
                          <a:latin typeface="Arial Narrow"/>
                          <a:cs typeface="Arial Narrow"/>
                        </a:rPr>
                        <a:t> </a:t>
                      </a:r>
                      <a:r>
                        <a:rPr sz="800" spc="-70" dirty="0">
                          <a:latin typeface="Arial Narrow"/>
                          <a:cs typeface="Arial Narrow"/>
                        </a:rPr>
                        <a:t>improve</a:t>
                      </a:r>
                      <a:r>
                        <a:rPr sz="800" spc="5" dirty="0">
                          <a:latin typeface="Arial Narrow"/>
                          <a:cs typeface="Arial Narrow"/>
                        </a:rPr>
                        <a:t> </a:t>
                      </a:r>
                      <a:r>
                        <a:rPr sz="800" spc="-55" dirty="0">
                          <a:latin typeface="Arial Narrow"/>
                          <a:cs typeface="Arial Narrow"/>
                        </a:rPr>
                        <a:t>or</a:t>
                      </a:r>
                      <a:r>
                        <a:rPr sz="800" spc="10" dirty="0">
                          <a:latin typeface="Arial Narrow"/>
                          <a:cs typeface="Arial Narrow"/>
                        </a:rPr>
                        <a:t> </a:t>
                      </a:r>
                      <a:r>
                        <a:rPr sz="800" spc="-55" dirty="0">
                          <a:latin typeface="Arial Narrow"/>
                          <a:cs typeface="Arial Narrow"/>
                        </a:rPr>
                        <a:t>correct</a:t>
                      </a:r>
                      <a:r>
                        <a:rPr sz="800" spc="5" dirty="0">
                          <a:latin typeface="Arial Narrow"/>
                          <a:cs typeface="Arial Narrow"/>
                        </a:rPr>
                        <a:t> </a:t>
                      </a:r>
                      <a:r>
                        <a:rPr sz="800" spc="-50" dirty="0">
                          <a:latin typeface="Arial Narrow"/>
                          <a:cs typeface="Arial Narrow"/>
                        </a:rPr>
                        <a:t>disabling</a:t>
                      </a:r>
                      <a:r>
                        <a:rPr sz="800" spc="10" dirty="0">
                          <a:latin typeface="Arial Narrow"/>
                          <a:cs typeface="Arial Narrow"/>
                        </a:rPr>
                        <a:t> </a:t>
                      </a:r>
                      <a:r>
                        <a:rPr sz="800" spc="-55" dirty="0">
                          <a:latin typeface="Arial Narrow"/>
                          <a:cs typeface="Arial Narrow"/>
                        </a:rPr>
                        <a:t>conditions</a:t>
                      </a:r>
                      <a:r>
                        <a:rPr sz="800" spc="5" dirty="0">
                          <a:latin typeface="Arial Narrow"/>
                          <a:cs typeface="Arial Narrow"/>
                        </a:rPr>
                        <a:t> </a:t>
                      </a:r>
                      <a:r>
                        <a:rPr sz="800" spc="-55" dirty="0">
                          <a:latin typeface="Arial Narrow"/>
                          <a:cs typeface="Arial Narrow"/>
                        </a:rPr>
                        <a:t>resulting</a:t>
                      </a:r>
                      <a:r>
                        <a:rPr sz="800" spc="5" dirty="0">
                          <a:latin typeface="Arial Narrow"/>
                          <a:cs typeface="Arial Narrow"/>
                        </a:rPr>
                        <a:t> </a:t>
                      </a:r>
                      <a:r>
                        <a:rPr sz="800" spc="-60" dirty="0">
                          <a:latin typeface="Arial Narrow"/>
                          <a:cs typeface="Arial Narrow"/>
                        </a:rPr>
                        <a:t>from</a:t>
                      </a:r>
                      <a:r>
                        <a:rPr sz="800" spc="10" dirty="0">
                          <a:latin typeface="Arial Narrow"/>
                          <a:cs typeface="Arial Narrow"/>
                        </a:rPr>
                        <a:t> </a:t>
                      </a:r>
                      <a:r>
                        <a:rPr sz="800" spc="-70" dirty="0">
                          <a:latin typeface="Arial Narrow"/>
                          <a:cs typeface="Arial Narrow"/>
                        </a:rPr>
                        <a:t>disease</a:t>
                      </a:r>
                      <a:r>
                        <a:rPr sz="800" spc="5" dirty="0">
                          <a:latin typeface="Arial Narrow"/>
                          <a:cs typeface="Arial Narrow"/>
                        </a:rPr>
                        <a:t> </a:t>
                      </a:r>
                      <a:r>
                        <a:rPr sz="800" spc="-55" dirty="0">
                          <a:latin typeface="Arial Narrow"/>
                          <a:cs typeface="Arial Narrow"/>
                        </a:rPr>
                        <a:t>or</a:t>
                      </a:r>
                      <a:r>
                        <a:rPr sz="800" spc="10" dirty="0">
                          <a:latin typeface="Arial Narrow"/>
                          <a:cs typeface="Arial Narrow"/>
                        </a:rPr>
                        <a:t> </a:t>
                      </a:r>
                      <a:r>
                        <a:rPr sz="800" spc="-10" dirty="0">
                          <a:latin typeface="Arial Narrow"/>
                          <a:cs typeface="Arial Narrow"/>
                        </a:rPr>
                        <a:t>injury.</a:t>
                      </a:r>
                      <a:endParaRPr sz="800">
                        <a:latin typeface="Arial Narrow"/>
                        <a:cs typeface="Arial Narrow"/>
                      </a:endParaRPr>
                    </a:p>
                  </a:txBody>
                  <a:tcPr marL="0" marR="0" marT="29135" marB="0">
                    <a:lnT w="12700">
                      <a:solidFill>
                        <a:srgbClr val="FFFFFF"/>
                      </a:solidFill>
                      <a:prstDash val="solid"/>
                    </a:lnT>
                    <a:lnB w="12700">
                      <a:solidFill>
                        <a:srgbClr val="FFFFFF"/>
                      </a:solidFill>
                      <a:prstDash val="solid"/>
                    </a:lnB>
                    <a:solidFill>
                      <a:srgbClr val="B0CDD6"/>
                    </a:solidFill>
                  </a:tcPr>
                </a:tc>
                <a:extLst>
                  <a:ext uri="{0D108BD9-81ED-4DB2-BD59-A6C34878D82A}">
                    <a16:rowId xmlns:a16="http://schemas.microsoft.com/office/drawing/2014/main" val="10021"/>
                  </a:ext>
                </a:extLst>
              </a:tr>
              <a:tr h="360269">
                <a:tc>
                  <a:txBody>
                    <a:bodyPr/>
                    <a:lstStyle/>
                    <a:p>
                      <a:pPr marL="50800" marR="75565">
                        <a:lnSpc>
                          <a:spcPts val="919"/>
                        </a:lnSpc>
                        <a:spcBef>
                          <a:spcPts val="245"/>
                        </a:spcBef>
                      </a:pPr>
                      <a:r>
                        <a:rPr sz="800" b="1" spc="-85" dirty="0">
                          <a:solidFill>
                            <a:srgbClr val="231F20"/>
                          </a:solidFill>
                          <a:latin typeface="Arial Narrow"/>
                          <a:cs typeface="Arial Narrow"/>
                        </a:rPr>
                        <a:t>Occupational</a:t>
                      </a:r>
                      <a:r>
                        <a:rPr sz="800" b="1" spc="-25" dirty="0">
                          <a:solidFill>
                            <a:srgbClr val="231F20"/>
                          </a:solidFill>
                          <a:latin typeface="Arial Narrow"/>
                          <a:cs typeface="Arial Narrow"/>
                        </a:rPr>
                        <a:t> </a:t>
                      </a:r>
                      <a:r>
                        <a:rPr sz="800" b="1" spc="-80" dirty="0">
                          <a:solidFill>
                            <a:srgbClr val="231F20"/>
                          </a:solidFill>
                          <a:latin typeface="Arial Narrow"/>
                          <a:cs typeface="Arial Narrow"/>
                        </a:rPr>
                        <a:t>Therapist</a:t>
                      </a:r>
                      <a:r>
                        <a:rPr sz="800" b="1" spc="30" dirty="0">
                          <a:solidFill>
                            <a:srgbClr val="231F20"/>
                          </a:solidFill>
                          <a:latin typeface="Arial Narrow"/>
                          <a:cs typeface="Arial Narrow"/>
                        </a:rPr>
                        <a:t> </a:t>
                      </a:r>
                      <a:r>
                        <a:rPr sz="800" b="1" spc="-35" dirty="0">
                          <a:solidFill>
                            <a:srgbClr val="231F20"/>
                          </a:solidFill>
                          <a:latin typeface="Arial Narrow"/>
                          <a:cs typeface="Arial Narrow"/>
                        </a:rPr>
                        <a:t>(29-</a:t>
                      </a:r>
                      <a:r>
                        <a:rPr sz="800" b="1" spc="-40" dirty="0">
                          <a:solidFill>
                            <a:srgbClr val="231F20"/>
                          </a:solidFill>
                          <a:latin typeface="Arial Narrow"/>
                          <a:cs typeface="Arial Narrow"/>
                        </a:rPr>
                        <a:t>1122)</a:t>
                      </a:r>
                      <a:r>
                        <a:rPr sz="800" b="1" spc="45" dirty="0">
                          <a:solidFill>
                            <a:srgbClr val="231F20"/>
                          </a:solidFill>
                          <a:latin typeface="Arial Narrow"/>
                          <a:cs typeface="Arial Narrow"/>
                        </a:rPr>
                        <a:t> </a:t>
                      </a:r>
                      <a:r>
                        <a:rPr sz="800" i="1" spc="-375" dirty="0">
                          <a:latin typeface="Gill Sans MT"/>
                          <a:cs typeface="Gill Sans MT"/>
                        </a:rPr>
                        <a:t>—</a:t>
                      </a:r>
                      <a:r>
                        <a:rPr sz="800" i="1" spc="5" dirty="0">
                          <a:latin typeface="Gill Sans MT"/>
                          <a:cs typeface="Gill Sans MT"/>
                        </a:rPr>
                        <a:t> </a:t>
                      </a:r>
                      <a:r>
                        <a:rPr sz="800" i="1" spc="-50" dirty="0">
                          <a:latin typeface="Gill Sans MT"/>
                          <a:cs typeface="Gill Sans MT"/>
                        </a:rPr>
                        <a:t>(Assistive</a:t>
                      </a:r>
                      <a:r>
                        <a:rPr sz="800" i="1" spc="-60" dirty="0">
                          <a:latin typeface="Gill Sans MT"/>
                          <a:cs typeface="Gill Sans MT"/>
                        </a:rPr>
                        <a:t> </a:t>
                      </a:r>
                      <a:r>
                        <a:rPr sz="800" i="1" spc="-80" dirty="0">
                          <a:latin typeface="Gill Sans MT"/>
                          <a:cs typeface="Gill Sans MT"/>
                        </a:rPr>
                        <a:t>Technology</a:t>
                      </a:r>
                      <a:r>
                        <a:rPr sz="800" i="1" spc="-60" dirty="0">
                          <a:latin typeface="Gill Sans MT"/>
                          <a:cs typeface="Gill Sans MT"/>
                        </a:rPr>
                        <a:t> </a:t>
                      </a:r>
                      <a:r>
                        <a:rPr sz="800" i="1" spc="-80" dirty="0">
                          <a:latin typeface="Gill Sans MT"/>
                          <a:cs typeface="Gill Sans MT"/>
                        </a:rPr>
                        <a:t>Trainer,</a:t>
                      </a:r>
                      <a:r>
                        <a:rPr sz="800" i="1" spc="-55" dirty="0">
                          <a:latin typeface="Gill Sans MT"/>
                          <a:cs typeface="Gill Sans MT"/>
                        </a:rPr>
                        <a:t> </a:t>
                      </a:r>
                      <a:r>
                        <a:rPr sz="800" i="1" spc="-65" dirty="0">
                          <a:latin typeface="Gill Sans MT"/>
                          <a:cs typeface="Gill Sans MT"/>
                        </a:rPr>
                        <a:t>Certified</a:t>
                      </a:r>
                      <a:r>
                        <a:rPr sz="800" i="1" dirty="0">
                          <a:latin typeface="Gill Sans MT"/>
                          <a:cs typeface="Gill Sans MT"/>
                        </a:rPr>
                        <a:t> </a:t>
                      </a:r>
                      <a:r>
                        <a:rPr sz="800" i="1" spc="-110" dirty="0">
                          <a:latin typeface="Gill Sans MT"/>
                          <a:cs typeface="Gill Sans MT"/>
                        </a:rPr>
                        <a:t>Hand</a:t>
                      </a:r>
                      <a:r>
                        <a:rPr sz="800" i="1" spc="-55" dirty="0">
                          <a:latin typeface="Gill Sans MT"/>
                          <a:cs typeface="Gill Sans MT"/>
                        </a:rPr>
                        <a:t> </a:t>
                      </a:r>
                      <a:r>
                        <a:rPr sz="800" i="1" spc="-75" dirty="0">
                          <a:latin typeface="Gill Sans MT"/>
                          <a:cs typeface="Gill Sans MT"/>
                        </a:rPr>
                        <a:t>Therapist</a:t>
                      </a:r>
                      <a:r>
                        <a:rPr sz="800" i="1" spc="5" dirty="0">
                          <a:latin typeface="Gill Sans MT"/>
                          <a:cs typeface="Gill Sans MT"/>
                        </a:rPr>
                        <a:t> </a:t>
                      </a:r>
                      <a:r>
                        <a:rPr sz="800" i="1" spc="-90" dirty="0">
                          <a:latin typeface="Gill Sans MT"/>
                          <a:cs typeface="Gill Sans MT"/>
                        </a:rPr>
                        <a:t>(CHT),</a:t>
                      </a:r>
                      <a:r>
                        <a:rPr sz="800" i="1" spc="-60" dirty="0">
                          <a:latin typeface="Gill Sans MT"/>
                          <a:cs typeface="Gill Sans MT"/>
                        </a:rPr>
                        <a:t> </a:t>
                      </a:r>
                      <a:r>
                        <a:rPr sz="800" i="1" spc="-70" dirty="0">
                          <a:latin typeface="Gill Sans MT"/>
                          <a:cs typeface="Gill Sans MT"/>
                        </a:rPr>
                        <a:t>Early</a:t>
                      </a:r>
                      <a:r>
                        <a:rPr sz="800" i="1" spc="5" dirty="0">
                          <a:latin typeface="Gill Sans MT"/>
                          <a:cs typeface="Gill Sans MT"/>
                        </a:rPr>
                        <a:t> </a:t>
                      </a:r>
                      <a:r>
                        <a:rPr sz="800" i="1" spc="-65" dirty="0">
                          <a:latin typeface="Gill Sans MT"/>
                          <a:cs typeface="Gill Sans MT"/>
                        </a:rPr>
                        <a:t>Intervention</a:t>
                      </a:r>
                      <a:r>
                        <a:rPr sz="800" i="1" spc="5" dirty="0">
                          <a:latin typeface="Gill Sans MT"/>
                          <a:cs typeface="Gill Sans MT"/>
                        </a:rPr>
                        <a:t> </a:t>
                      </a:r>
                      <a:r>
                        <a:rPr sz="800" i="1" spc="-70" dirty="0">
                          <a:latin typeface="Gill Sans MT"/>
                          <a:cs typeface="Gill Sans MT"/>
                        </a:rPr>
                        <a:t>Occupational</a:t>
                      </a:r>
                      <a:r>
                        <a:rPr sz="800" i="1" spc="-60" dirty="0">
                          <a:latin typeface="Gill Sans MT"/>
                          <a:cs typeface="Gill Sans MT"/>
                        </a:rPr>
                        <a:t> </a:t>
                      </a:r>
                      <a:r>
                        <a:rPr sz="800" i="1" spc="-70" dirty="0">
                          <a:latin typeface="Gill Sans MT"/>
                          <a:cs typeface="Gill Sans MT"/>
                        </a:rPr>
                        <a:t>Therapist,</a:t>
                      </a:r>
                      <a:r>
                        <a:rPr sz="800" i="1" spc="-60" dirty="0">
                          <a:latin typeface="Gill Sans MT"/>
                          <a:cs typeface="Gill Sans MT"/>
                        </a:rPr>
                        <a:t> </a:t>
                      </a:r>
                      <a:r>
                        <a:rPr sz="800" i="1" spc="-125" dirty="0">
                          <a:latin typeface="Gill Sans MT"/>
                          <a:cs typeface="Gill Sans MT"/>
                        </a:rPr>
                        <a:t>Home</a:t>
                      </a:r>
                      <a:r>
                        <a:rPr sz="800" i="1" spc="5" dirty="0">
                          <a:latin typeface="Gill Sans MT"/>
                          <a:cs typeface="Gill Sans MT"/>
                        </a:rPr>
                        <a:t> </a:t>
                      </a:r>
                      <a:r>
                        <a:rPr sz="800" i="1" spc="-85" dirty="0">
                          <a:latin typeface="Gill Sans MT"/>
                          <a:cs typeface="Gill Sans MT"/>
                        </a:rPr>
                        <a:t>Health</a:t>
                      </a:r>
                      <a:r>
                        <a:rPr sz="800" i="1" spc="5" dirty="0">
                          <a:latin typeface="Gill Sans MT"/>
                          <a:cs typeface="Gill Sans MT"/>
                        </a:rPr>
                        <a:t> </a:t>
                      </a:r>
                      <a:r>
                        <a:rPr sz="800" i="1" spc="-70" dirty="0">
                          <a:latin typeface="Gill Sans MT"/>
                          <a:cs typeface="Gill Sans MT"/>
                        </a:rPr>
                        <a:t>Occupational</a:t>
                      </a:r>
                      <a:r>
                        <a:rPr sz="800" i="1" spc="-60" dirty="0">
                          <a:latin typeface="Gill Sans MT"/>
                          <a:cs typeface="Gill Sans MT"/>
                        </a:rPr>
                        <a:t> </a:t>
                      </a:r>
                      <a:r>
                        <a:rPr sz="800" i="1" spc="-70" dirty="0">
                          <a:latin typeface="Gill Sans MT"/>
                          <a:cs typeface="Gill Sans MT"/>
                        </a:rPr>
                        <a:t>Therapist,</a:t>
                      </a:r>
                      <a:r>
                        <a:rPr sz="800" i="1" spc="-60" dirty="0">
                          <a:latin typeface="Gill Sans MT"/>
                          <a:cs typeface="Gill Sans MT"/>
                        </a:rPr>
                        <a:t> </a:t>
                      </a:r>
                      <a:r>
                        <a:rPr sz="800" i="1" spc="-50" dirty="0">
                          <a:latin typeface="Gill Sans MT"/>
                          <a:cs typeface="Gill Sans MT"/>
                        </a:rPr>
                        <a:t>Industrial</a:t>
                      </a:r>
                      <a:r>
                        <a:rPr sz="800" i="1" spc="5" dirty="0">
                          <a:latin typeface="Gill Sans MT"/>
                          <a:cs typeface="Gill Sans MT"/>
                        </a:rPr>
                        <a:t> </a:t>
                      </a:r>
                      <a:r>
                        <a:rPr sz="800" i="1" spc="-65" dirty="0">
                          <a:latin typeface="Gill Sans MT"/>
                          <a:cs typeface="Gill Sans MT"/>
                        </a:rPr>
                        <a:t>Rehabilitation</a:t>
                      </a:r>
                      <a:r>
                        <a:rPr sz="800" i="1" spc="5" dirty="0">
                          <a:latin typeface="Gill Sans MT"/>
                          <a:cs typeface="Gill Sans MT"/>
                        </a:rPr>
                        <a:t> </a:t>
                      </a:r>
                      <a:r>
                        <a:rPr sz="800" i="1" spc="-60" dirty="0">
                          <a:latin typeface="Gill Sans MT"/>
                          <a:cs typeface="Gill Sans MT"/>
                        </a:rPr>
                        <a:t>Consultant, </a:t>
                      </a:r>
                      <a:r>
                        <a:rPr sz="800" i="1" spc="-70" dirty="0">
                          <a:latin typeface="Gill Sans MT"/>
                          <a:cs typeface="Gill Sans MT"/>
                        </a:rPr>
                        <a:t>Occupational</a:t>
                      </a:r>
                      <a:r>
                        <a:rPr sz="800" i="1" spc="-55" dirty="0">
                          <a:latin typeface="Gill Sans MT"/>
                          <a:cs typeface="Gill Sans MT"/>
                        </a:rPr>
                        <a:t> </a:t>
                      </a:r>
                      <a:r>
                        <a:rPr sz="800" i="1" spc="-75" dirty="0">
                          <a:latin typeface="Gill Sans MT"/>
                          <a:cs typeface="Gill Sans MT"/>
                        </a:rPr>
                        <a:t>Therapist</a:t>
                      </a:r>
                      <a:r>
                        <a:rPr sz="800" i="1" dirty="0">
                          <a:latin typeface="Gill Sans MT"/>
                          <a:cs typeface="Gill Sans MT"/>
                        </a:rPr>
                        <a:t> </a:t>
                      </a:r>
                      <a:r>
                        <a:rPr sz="800" i="1" spc="-85" dirty="0">
                          <a:latin typeface="Gill Sans MT"/>
                          <a:cs typeface="Gill Sans MT"/>
                        </a:rPr>
                        <a:t>(OT),</a:t>
                      </a:r>
                      <a:r>
                        <a:rPr sz="800" i="1" spc="-55" dirty="0">
                          <a:latin typeface="Gill Sans MT"/>
                          <a:cs typeface="Gill Sans MT"/>
                        </a:rPr>
                        <a:t> Pediatric</a:t>
                      </a:r>
                      <a:r>
                        <a:rPr sz="800" i="1" spc="5" dirty="0">
                          <a:latin typeface="Gill Sans MT"/>
                          <a:cs typeface="Gill Sans MT"/>
                        </a:rPr>
                        <a:t> </a:t>
                      </a:r>
                      <a:r>
                        <a:rPr sz="800" i="1" spc="-70" dirty="0">
                          <a:latin typeface="Gill Sans MT"/>
                          <a:cs typeface="Gill Sans MT"/>
                        </a:rPr>
                        <a:t>Occupational</a:t>
                      </a:r>
                      <a:r>
                        <a:rPr sz="800" i="1" spc="-60" dirty="0">
                          <a:latin typeface="Gill Sans MT"/>
                          <a:cs typeface="Gill Sans MT"/>
                        </a:rPr>
                        <a:t> </a:t>
                      </a:r>
                      <a:r>
                        <a:rPr sz="800" i="1" spc="-75" dirty="0">
                          <a:latin typeface="Gill Sans MT"/>
                          <a:cs typeface="Gill Sans MT"/>
                        </a:rPr>
                        <a:t>Therapist</a:t>
                      </a:r>
                      <a:r>
                        <a:rPr sz="800" i="1" spc="5" dirty="0">
                          <a:latin typeface="Gill Sans MT"/>
                          <a:cs typeface="Gill Sans MT"/>
                        </a:rPr>
                        <a:t> </a:t>
                      </a:r>
                      <a:r>
                        <a:rPr sz="800" i="1" spc="-55" dirty="0">
                          <a:latin typeface="Gill Sans MT"/>
                          <a:cs typeface="Gill Sans MT"/>
                        </a:rPr>
                        <a:t>(Pediatric</a:t>
                      </a:r>
                      <a:r>
                        <a:rPr sz="800" i="1" spc="5" dirty="0">
                          <a:latin typeface="Gill Sans MT"/>
                          <a:cs typeface="Gill Sans MT"/>
                        </a:rPr>
                        <a:t> </a:t>
                      </a:r>
                      <a:r>
                        <a:rPr sz="800" i="1" spc="-20" dirty="0">
                          <a:latin typeface="Gill Sans MT"/>
                          <a:cs typeface="Gill Sans MT"/>
                        </a:rPr>
                        <a:t>OT), </a:t>
                      </a:r>
                      <a:r>
                        <a:rPr sz="800" i="1" spc="-55" dirty="0">
                          <a:latin typeface="Gill Sans MT"/>
                          <a:cs typeface="Gill Sans MT"/>
                        </a:rPr>
                        <a:t>Pediatrics</a:t>
                      </a:r>
                      <a:r>
                        <a:rPr sz="800" i="1" spc="-25" dirty="0">
                          <a:latin typeface="Gill Sans MT"/>
                          <a:cs typeface="Gill Sans MT"/>
                        </a:rPr>
                        <a:t> </a:t>
                      </a:r>
                      <a:r>
                        <a:rPr sz="800" i="1" spc="-80" dirty="0">
                          <a:latin typeface="Gill Sans MT"/>
                          <a:cs typeface="Gill Sans MT"/>
                        </a:rPr>
                        <a:t>and </a:t>
                      </a:r>
                      <a:r>
                        <a:rPr sz="800" i="1" spc="-70" dirty="0">
                          <a:latin typeface="Gill Sans MT"/>
                          <a:cs typeface="Gill Sans MT"/>
                        </a:rPr>
                        <a:t>Acute</a:t>
                      </a:r>
                      <a:r>
                        <a:rPr sz="800" i="1" spc="-20" dirty="0">
                          <a:latin typeface="Gill Sans MT"/>
                          <a:cs typeface="Gill Sans MT"/>
                        </a:rPr>
                        <a:t> </a:t>
                      </a:r>
                      <a:r>
                        <a:rPr sz="800" i="1" spc="-80" dirty="0">
                          <a:latin typeface="Gill Sans MT"/>
                          <a:cs typeface="Gill Sans MT"/>
                        </a:rPr>
                        <a:t>Care</a:t>
                      </a:r>
                      <a:r>
                        <a:rPr sz="800" i="1" spc="-25" dirty="0">
                          <a:latin typeface="Gill Sans MT"/>
                          <a:cs typeface="Gill Sans MT"/>
                        </a:rPr>
                        <a:t> </a:t>
                      </a:r>
                      <a:r>
                        <a:rPr sz="800" i="1" spc="-70" dirty="0">
                          <a:latin typeface="Gill Sans MT"/>
                          <a:cs typeface="Gill Sans MT"/>
                        </a:rPr>
                        <a:t>Occupational</a:t>
                      </a:r>
                      <a:r>
                        <a:rPr sz="800" i="1" spc="-80" dirty="0">
                          <a:latin typeface="Gill Sans MT"/>
                          <a:cs typeface="Gill Sans MT"/>
                        </a:rPr>
                        <a:t> </a:t>
                      </a:r>
                      <a:r>
                        <a:rPr sz="800" i="1" spc="-70" dirty="0">
                          <a:latin typeface="Gill Sans MT"/>
                          <a:cs typeface="Gill Sans MT"/>
                        </a:rPr>
                        <a:t>Therapist,</a:t>
                      </a:r>
                      <a:r>
                        <a:rPr sz="800" i="1" spc="-80" dirty="0">
                          <a:latin typeface="Gill Sans MT"/>
                          <a:cs typeface="Gill Sans MT"/>
                        </a:rPr>
                        <a:t> </a:t>
                      </a:r>
                      <a:r>
                        <a:rPr sz="800" i="1" spc="-65" dirty="0">
                          <a:latin typeface="Gill Sans MT"/>
                          <a:cs typeface="Gill Sans MT"/>
                        </a:rPr>
                        <a:t>Registered</a:t>
                      </a:r>
                      <a:r>
                        <a:rPr sz="800" i="1" spc="-20" dirty="0">
                          <a:latin typeface="Gill Sans MT"/>
                          <a:cs typeface="Gill Sans MT"/>
                        </a:rPr>
                        <a:t> </a:t>
                      </a:r>
                      <a:r>
                        <a:rPr sz="800" i="1" spc="-70" dirty="0">
                          <a:latin typeface="Gill Sans MT"/>
                          <a:cs typeface="Gill Sans MT"/>
                        </a:rPr>
                        <a:t>Occupational</a:t>
                      </a:r>
                      <a:r>
                        <a:rPr sz="800" i="1" spc="-80" dirty="0">
                          <a:latin typeface="Gill Sans MT"/>
                          <a:cs typeface="Gill Sans MT"/>
                        </a:rPr>
                        <a:t> </a:t>
                      </a:r>
                      <a:r>
                        <a:rPr sz="800" i="1" spc="-75" dirty="0">
                          <a:latin typeface="Gill Sans MT"/>
                          <a:cs typeface="Gill Sans MT"/>
                        </a:rPr>
                        <a:t>Therapist</a:t>
                      </a:r>
                      <a:r>
                        <a:rPr sz="800" i="1" spc="-25" dirty="0">
                          <a:latin typeface="Gill Sans MT"/>
                          <a:cs typeface="Gill Sans MT"/>
                        </a:rPr>
                        <a:t> </a:t>
                      </a:r>
                      <a:r>
                        <a:rPr sz="800" i="1" spc="-105" dirty="0">
                          <a:latin typeface="Gill Sans MT"/>
                          <a:cs typeface="Gill Sans MT"/>
                        </a:rPr>
                        <a:t>(OTR)</a:t>
                      </a:r>
                      <a:r>
                        <a:rPr sz="800" i="1" spc="-20" dirty="0">
                          <a:latin typeface="Gill Sans MT"/>
                          <a:cs typeface="Gill Sans MT"/>
                        </a:rPr>
                        <a:t> </a:t>
                      </a:r>
                      <a:r>
                        <a:rPr sz="800" i="1" spc="-375" dirty="0">
                          <a:latin typeface="Gill Sans MT"/>
                          <a:cs typeface="Gill Sans MT"/>
                        </a:rPr>
                        <a:t>—</a:t>
                      </a:r>
                      <a:r>
                        <a:rPr sz="800" i="1" spc="-40" dirty="0">
                          <a:latin typeface="Gill Sans MT"/>
                          <a:cs typeface="Gill Sans MT"/>
                        </a:rPr>
                        <a:t> </a:t>
                      </a:r>
                      <a:r>
                        <a:rPr sz="800" spc="-85" dirty="0">
                          <a:latin typeface="Arial Narrow"/>
                          <a:cs typeface="Arial Narrow"/>
                        </a:rPr>
                        <a:t>Assess,</a:t>
                      </a:r>
                      <a:r>
                        <a:rPr sz="800" spc="-5" dirty="0">
                          <a:latin typeface="Arial Narrow"/>
                          <a:cs typeface="Arial Narrow"/>
                        </a:rPr>
                        <a:t> </a:t>
                      </a:r>
                      <a:r>
                        <a:rPr sz="800" spc="-50" dirty="0">
                          <a:latin typeface="Arial Narrow"/>
                          <a:cs typeface="Arial Narrow"/>
                        </a:rPr>
                        <a:t>plan,</a:t>
                      </a:r>
                      <a:r>
                        <a:rPr sz="800" dirty="0">
                          <a:latin typeface="Arial Narrow"/>
                          <a:cs typeface="Arial Narrow"/>
                        </a:rPr>
                        <a:t> </a:t>
                      </a:r>
                      <a:r>
                        <a:rPr sz="800" spc="-60" dirty="0">
                          <a:latin typeface="Arial Narrow"/>
                          <a:cs typeface="Arial Narrow"/>
                        </a:rPr>
                        <a:t>and</a:t>
                      </a:r>
                      <a:r>
                        <a:rPr sz="800" dirty="0">
                          <a:latin typeface="Arial Narrow"/>
                          <a:cs typeface="Arial Narrow"/>
                        </a:rPr>
                        <a:t> </a:t>
                      </a:r>
                      <a:r>
                        <a:rPr sz="800" spc="-70" dirty="0">
                          <a:latin typeface="Arial Narrow"/>
                          <a:cs typeface="Arial Narrow"/>
                        </a:rPr>
                        <a:t>organize</a:t>
                      </a:r>
                      <a:r>
                        <a:rPr sz="800" dirty="0">
                          <a:latin typeface="Arial Narrow"/>
                          <a:cs typeface="Arial Narrow"/>
                        </a:rPr>
                        <a:t> </a:t>
                      </a:r>
                      <a:r>
                        <a:rPr sz="800" spc="-45" dirty="0">
                          <a:latin typeface="Arial Narrow"/>
                          <a:cs typeface="Arial Narrow"/>
                        </a:rPr>
                        <a:t>rehabilitative</a:t>
                      </a:r>
                      <a:r>
                        <a:rPr sz="800" dirty="0">
                          <a:latin typeface="Arial Narrow"/>
                          <a:cs typeface="Arial Narrow"/>
                        </a:rPr>
                        <a:t> </a:t>
                      </a:r>
                      <a:r>
                        <a:rPr sz="800" spc="-75" dirty="0">
                          <a:latin typeface="Arial Narrow"/>
                          <a:cs typeface="Arial Narrow"/>
                        </a:rPr>
                        <a:t>programs</a:t>
                      </a:r>
                      <a:r>
                        <a:rPr sz="800" spc="-5" dirty="0">
                          <a:latin typeface="Arial Narrow"/>
                          <a:cs typeface="Arial Narrow"/>
                        </a:rPr>
                        <a:t> </a:t>
                      </a:r>
                      <a:r>
                        <a:rPr sz="800" spc="-40" dirty="0">
                          <a:latin typeface="Arial Narrow"/>
                          <a:cs typeface="Arial Narrow"/>
                        </a:rPr>
                        <a:t>that</a:t>
                      </a:r>
                      <a:r>
                        <a:rPr sz="800" dirty="0">
                          <a:latin typeface="Arial Narrow"/>
                          <a:cs typeface="Arial Narrow"/>
                        </a:rPr>
                        <a:t> </a:t>
                      </a:r>
                      <a:r>
                        <a:rPr sz="800" spc="-50" dirty="0">
                          <a:latin typeface="Arial Narrow"/>
                          <a:cs typeface="Arial Narrow"/>
                        </a:rPr>
                        <a:t>help</a:t>
                      </a:r>
                      <a:r>
                        <a:rPr sz="800" dirty="0">
                          <a:latin typeface="Arial Narrow"/>
                          <a:cs typeface="Arial Narrow"/>
                        </a:rPr>
                        <a:t> </a:t>
                      </a:r>
                      <a:r>
                        <a:rPr sz="800" spc="-35" dirty="0">
                          <a:latin typeface="Arial Narrow"/>
                          <a:cs typeface="Arial Narrow"/>
                        </a:rPr>
                        <a:t>build</a:t>
                      </a:r>
                      <a:r>
                        <a:rPr sz="800" dirty="0">
                          <a:latin typeface="Arial Narrow"/>
                          <a:cs typeface="Arial Narrow"/>
                        </a:rPr>
                        <a:t> </a:t>
                      </a:r>
                      <a:r>
                        <a:rPr sz="800" spc="-55" dirty="0">
                          <a:latin typeface="Arial Narrow"/>
                          <a:cs typeface="Arial Narrow"/>
                        </a:rPr>
                        <a:t>or</a:t>
                      </a:r>
                      <a:r>
                        <a:rPr sz="800" dirty="0">
                          <a:latin typeface="Arial Narrow"/>
                          <a:cs typeface="Arial Narrow"/>
                        </a:rPr>
                        <a:t> </a:t>
                      </a:r>
                      <a:r>
                        <a:rPr sz="800" spc="-60" dirty="0">
                          <a:latin typeface="Arial Narrow"/>
                          <a:cs typeface="Arial Narrow"/>
                        </a:rPr>
                        <a:t>restore</a:t>
                      </a:r>
                      <a:r>
                        <a:rPr sz="800" spc="-5" dirty="0">
                          <a:latin typeface="Arial Narrow"/>
                          <a:cs typeface="Arial Narrow"/>
                        </a:rPr>
                        <a:t> </a:t>
                      </a:r>
                      <a:r>
                        <a:rPr sz="800" spc="-55" dirty="0">
                          <a:latin typeface="Arial Narrow"/>
                          <a:cs typeface="Arial Narrow"/>
                        </a:rPr>
                        <a:t>vocational,</a:t>
                      </a:r>
                      <a:r>
                        <a:rPr sz="800" dirty="0">
                          <a:latin typeface="Arial Narrow"/>
                          <a:cs typeface="Arial Narrow"/>
                        </a:rPr>
                        <a:t> </a:t>
                      </a:r>
                      <a:r>
                        <a:rPr sz="800" spc="-70" dirty="0">
                          <a:latin typeface="Arial Narrow"/>
                          <a:cs typeface="Arial Narrow"/>
                        </a:rPr>
                        <a:t>homemaking,</a:t>
                      </a:r>
                      <a:r>
                        <a:rPr sz="800" dirty="0">
                          <a:latin typeface="Arial Narrow"/>
                          <a:cs typeface="Arial Narrow"/>
                        </a:rPr>
                        <a:t> </a:t>
                      </a:r>
                      <a:r>
                        <a:rPr sz="800" spc="-60" dirty="0">
                          <a:latin typeface="Arial Narrow"/>
                          <a:cs typeface="Arial Narrow"/>
                        </a:rPr>
                        <a:t>and</a:t>
                      </a:r>
                      <a:r>
                        <a:rPr sz="800" dirty="0">
                          <a:latin typeface="Arial Narrow"/>
                          <a:cs typeface="Arial Narrow"/>
                        </a:rPr>
                        <a:t> </a:t>
                      </a:r>
                      <a:r>
                        <a:rPr sz="800" spc="-50" dirty="0">
                          <a:latin typeface="Arial Narrow"/>
                          <a:cs typeface="Arial Narrow"/>
                        </a:rPr>
                        <a:t>daily</a:t>
                      </a:r>
                      <a:r>
                        <a:rPr sz="800" dirty="0">
                          <a:latin typeface="Arial Narrow"/>
                          <a:cs typeface="Arial Narrow"/>
                        </a:rPr>
                        <a:t> </a:t>
                      </a:r>
                      <a:r>
                        <a:rPr sz="800" spc="-50" dirty="0">
                          <a:latin typeface="Arial Narrow"/>
                          <a:cs typeface="Arial Narrow"/>
                        </a:rPr>
                        <a:t>living</a:t>
                      </a:r>
                      <a:r>
                        <a:rPr sz="800" spc="-5" dirty="0">
                          <a:latin typeface="Arial Narrow"/>
                          <a:cs typeface="Arial Narrow"/>
                        </a:rPr>
                        <a:t> </a:t>
                      </a:r>
                      <a:r>
                        <a:rPr sz="800" spc="-40" dirty="0">
                          <a:latin typeface="Arial Narrow"/>
                          <a:cs typeface="Arial Narrow"/>
                        </a:rPr>
                        <a:t>skills,</a:t>
                      </a:r>
                      <a:r>
                        <a:rPr sz="800" dirty="0">
                          <a:latin typeface="Arial Narrow"/>
                          <a:cs typeface="Arial Narrow"/>
                        </a:rPr>
                        <a:t> </a:t>
                      </a:r>
                      <a:r>
                        <a:rPr sz="800" spc="-75" dirty="0">
                          <a:latin typeface="Arial Narrow"/>
                          <a:cs typeface="Arial Narrow"/>
                        </a:rPr>
                        <a:t>as</a:t>
                      </a:r>
                      <a:r>
                        <a:rPr sz="800" dirty="0">
                          <a:latin typeface="Arial Narrow"/>
                          <a:cs typeface="Arial Narrow"/>
                        </a:rPr>
                        <a:t> </a:t>
                      </a:r>
                      <a:r>
                        <a:rPr sz="800" spc="-55" dirty="0">
                          <a:latin typeface="Arial Narrow"/>
                          <a:cs typeface="Arial Narrow"/>
                        </a:rPr>
                        <a:t>well</a:t>
                      </a:r>
                      <a:r>
                        <a:rPr sz="800" dirty="0">
                          <a:latin typeface="Arial Narrow"/>
                          <a:cs typeface="Arial Narrow"/>
                        </a:rPr>
                        <a:t> </a:t>
                      </a:r>
                      <a:r>
                        <a:rPr sz="800" spc="-75" dirty="0">
                          <a:latin typeface="Arial Narrow"/>
                          <a:cs typeface="Arial Narrow"/>
                        </a:rPr>
                        <a:t>as</a:t>
                      </a:r>
                      <a:r>
                        <a:rPr sz="800" dirty="0">
                          <a:latin typeface="Arial Narrow"/>
                          <a:cs typeface="Arial Narrow"/>
                        </a:rPr>
                        <a:t> </a:t>
                      </a:r>
                      <a:r>
                        <a:rPr sz="800" spc="-65" dirty="0">
                          <a:latin typeface="Arial Narrow"/>
                          <a:cs typeface="Arial Narrow"/>
                        </a:rPr>
                        <a:t>general</a:t>
                      </a:r>
                      <a:r>
                        <a:rPr sz="800" spc="-5" dirty="0">
                          <a:latin typeface="Arial Narrow"/>
                          <a:cs typeface="Arial Narrow"/>
                        </a:rPr>
                        <a:t> </a:t>
                      </a:r>
                      <a:r>
                        <a:rPr sz="800" spc="-65" dirty="0">
                          <a:latin typeface="Arial Narrow"/>
                          <a:cs typeface="Arial Narrow"/>
                        </a:rPr>
                        <a:t>independence,</a:t>
                      </a:r>
                      <a:r>
                        <a:rPr sz="800" dirty="0">
                          <a:latin typeface="Arial Narrow"/>
                          <a:cs typeface="Arial Narrow"/>
                        </a:rPr>
                        <a:t> </a:t>
                      </a:r>
                      <a:r>
                        <a:rPr sz="800" spc="-35" dirty="0">
                          <a:latin typeface="Arial Narrow"/>
                          <a:cs typeface="Arial Narrow"/>
                        </a:rPr>
                        <a:t>to</a:t>
                      </a:r>
                      <a:r>
                        <a:rPr sz="800" dirty="0">
                          <a:latin typeface="Arial Narrow"/>
                          <a:cs typeface="Arial Narrow"/>
                        </a:rPr>
                        <a:t> </a:t>
                      </a:r>
                      <a:r>
                        <a:rPr sz="800" spc="-70" dirty="0">
                          <a:latin typeface="Arial Narrow"/>
                          <a:cs typeface="Arial Narrow"/>
                        </a:rPr>
                        <a:t>persons</a:t>
                      </a:r>
                      <a:r>
                        <a:rPr sz="800" dirty="0">
                          <a:latin typeface="Arial Narrow"/>
                          <a:cs typeface="Arial Narrow"/>
                        </a:rPr>
                        <a:t> </a:t>
                      </a:r>
                      <a:r>
                        <a:rPr sz="800" spc="-50" dirty="0">
                          <a:latin typeface="Arial Narrow"/>
                          <a:cs typeface="Arial Narrow"/>
                        </a:rPr>
                        <a:t>with</a:t>
                      </a:r>
                      <a:r>
                        <a:rPr sz="800" dirty="0">
                          <a:latin typeface="Arial Narrow"/>
                          <a:cs typeface="Arial Narrow"/>
                        </a:rPr>
                        <a:t> </a:t>
                      </a:r>
                      <a:r>
                        <a:rPr sz="800" spc="-40" dirty="0">
                          <a:latin typeface="Arial Narrow"/>
                          <a:cs typeface="Arial Narrow"/>
                        </a:rPr>
                        <a:t>disabilities</a:t>
                      </a:r>
                      <a:r>
                        <a:rPr sz="800" spc="-5" dirty="0">
                          <a:latin typeface="Arial Narrow"/>
                          <a:cs typeface="Arial Narrow"/>
                        </a:rPr>
                        <a:t> </a:t>
                      </a:r>
                      <a:r>
                        <a:rPr sz="800" spc="-55" dirty="0">
                          <a:latin typeface="Arial Narrow"/>
                          <a:cs typeface="Arial Narrow"/>
                        </a:rPr>
                        <a:t>or</a:t>
                      </a:r>
                      <a:r>
                        <a:rPr sz="800" dirty="0">
                          <a:latin typeface="Arial Narrow"/>
                          <a:cs typeface="Arial Narrow"/>
                        </a:rPr>
                        <a:t> </a:t>
                      </a:r>
                      <a:r>
                        <a:rPr sz="800" spc="-10" dirty="0">
                          <a:latin typeface="Arial Narrow"/>
                          <a:cs typeface="Arial Narrow"/>
                        </a:rPr>
                        <a:t>develop-</a:t>
                      </a:r>
                      <a:r>
                        <a:rPr sz="800" spc="500" dirty="0">
                          <a:latin typeface="Arial Narrow"/>
                          <a:cs typeface="Arial Narrow"/>
                        </a:rPr>
                        <a:t> </a:t>
                      </a:r>
                      <a:r>
                        <a:rPr sz="800" spc="-55" dirty="0">
                          <a:latin typeface="Arial Narrow"/>
                          <a:cs typeface="Arial Narrow"/>
                        </a:rPr>
                        <a:t>mental</a:t>
                      </a:r>
                      <a:r>
                        <a:rPr sz="800" dirty="0">
                          <a:latin typeface="Arial Narrow"/>
                          <a:cs typeface="Arial Narrow"/>
                        </a:rPr>
                        <a:t> </a:t>
                      </a:r>
                      <a:r>
                        <a:rPr sz="800" spc="-65" dirty="0">
                          <a:latin typeface="Arial Narrow"/>
                          <a:cs typeface="Arial Narrow"/>
                        </a:rPr>
                        <a:t>delays.</a:t>
                      </a:r>
                      <a:r>
                        <a:rPr sz="800" spc="5" dirty="0">
                          <a:latin typeface="Arial Narrow"/>
                          <a:cs typeface="Arial Narrow"/>
                        </a:rPr>
                        <a:t> </a:t>
                      </a:r>
                      <a:r>
                        <a:rPr sz="800" spc="-100" dirty="0">
                          <a:latin typeface="Arial Narrow"/>
                          <a:cs typeface="Arial Narrow"/>
                        </a:rPr>
                        <a:t>Use</a:t>
                      </a:r>
                      <a:r>
                        <a:rPr sz="800" dirty="0">
                          <a:latin typeface="Arial Narrow"/>
                          <a:cs typeface="Arial Narrow"/>
                        </a:rPr>
                        <a:t> </a:t>
                      </a:r>
                      <a:r>
                        <a:rPr sz="800" spc="-55" dirty="0">
                          <a:latin typeface="Arial Narrow"/>
                          <a:cs typeface="Arial Narrow"/>
                        </a:rPr>
                        <a:t>therapeutic</a:t>
                      </a:r>
                      <a:r>
                        <a:rPr sz="800" spc="5" dirty="0">
                          <a:latin typeface="Arial Narrow"/>
                          <a:cs typeface="Arial Narrow"/>
                        </a:rPr>
                        <a:t> </a:t>
                      </a:r>
                      <a:r>
                        <a:rPr sz="800" spc="-60" dirty="0">
                          <a:latin typeface="Arial Narrow"/>
                          <a:cs typeface="Arial Narrow"/>
                        </a:rPr>
                        <a:t>techniques,</a:t>
                      </a:r>
                      <a:r>
                        <a:rPr sz="800" dirty="0">
                          <a:latin typeface="Arial Narrow"/>
                          <a:cs typeface="Arial Narrow"/>
                        </a:rPr>
                        <a:t> </a:t>
                      </a:r>
                      <a:r>
                        <a:rPr sz="800" spc="-55" dirty="0">
                          <a:latin typeface="Arial Narrow"/>
                          <a:cs typeface="Arial Narrow"/>
                        </a:rPr>
                        <a:t>adapt</a:t>
                      </a:r>
                      <a:r>
                        <a:rPr sz="800" spc="5" dirty="0">
                          <a:latin typeface="Arial Narrow"/>
                          <a:cs typeface="Arial Narrow"/>
                        </a:rPr>
                        <a:t> </a:t>
                      </a:r>
                      <a:r>
                        <a:rPr sz="800" spc="-50" dirty="0">
                          <a:latin typeface="Arial Narrow"/>
                          <a:cs typeface="Arial Narrow"/>
                        </a:rPr>
                        <a:t>the</a:t>
                      </a:r>
                      <a:r>
                        <a:rPr sz="800" dirty="0">
                          <a:latin typeface="Arial Narrow"/>
                          <a:cs typeface="Arial Narrow"/>
                        </a:rPr>
                        <a:t> </a:t>
                      </a:r>
                      <a:r>
                        <a:rPr sz="800" spc="-50" dirty="0">
                          <a:latin typeface="Arial Narrow"/>
                          <a:cs typeface="Arial Narrow"/>
                        </a:rPr>
                        <a:t>individual’s</a:t>
                      </a:r>
                      <a:r>
                        <a:rPr sz="800" spc="5" dirty="0">
                          <a:latin typeface="Arial Narrow"/>
                          <a:cs typeface="Arial Narrow"/>
                        </a:rPr>
                        <a:t> </a:t>
                      </a:r>
                      <a:r>
                        <a:rPr sz="800" spc="-65" dirty="0">
                          <a:latin typeface="Arial Narrow"/>
                          <a:cs typeface="Arial Narrow"/>
                        </a:rPr>
                        <a:t>environment,</a:t>
                      </a:r>
                      <a:r>
                        <a:rPr sz="800" spc="5" dirty="0">
                          <a:latin typeface="Arial Narrow"/>
                          <a:cs typeface="Arial Narrow"/>
                        </a:rPr>
                        <a:t> </a:t>
                      </a:r>
                      <a:r>
                        <a:rPr sz="800" spc="-60" dirty="0">
                          <a:latin typeface="Arial Narrow"/>
                          <a:cs typeface="Arial Narrow"/>
                        </a:rPr>
                        <a:t>teach</a:t>
                      </a:r>
                      <a:r>
                        <a:rPr sz="800" dirty="0">
                          <a:latin typeface="Arial Narrow"/>
                          <a:cs typeface="Arial Narrow"/>
                        </a:rPr>
                        <a:t> </a:t>
                      </a:r>
                      <a:r>
                        <a:rPr sz="800" spc="-45" dirty="0">
                          <a:latin typeface="Arial Narrow"/>
                          <a:cs typeface="Arial Narrow"/>
                        </a:rPr>
                        <a:t>skills,</a:t>
                      </a:r>
                      <a:r>
                        <a:rPr sz="800" spc="5" dirty="0">
                          <a:latin typeface="Arial Narrow"/>
                          <a:cs typeface="Arial Narrow"/>
                        </a:rPr>
                        <a:t> </a:t>
                      </a:r>
                      <a:r>
                        <a:rPr sz="800" spc="-60" dirty="0">
                          <a:latin typeface="Arial Narrow"/>
                          <a:cs typeface="Arial Narrow"/>
                        </a:rPr>
                        <a:t>and</a:t>
                      </a:r>
                      <a:r>
                        <a:rPr sz="800" dirty="0">
                          <a:latin typeface="Arial Narrow"/>
                          <a:cs typeface="Arial Narrow"/>
                        </a:rPr>
                        <a:t> </a:t>
                      </a:r>
                      <a:r>
                        <a:rPr sz="800" spc="-60" dirty="0">
                          <a:latin typeface="Arial Narrow"/>
                          <a:cs typeface="Arial Narrow"/>
                        </a:rPr>
                        <a:t>modify</a:t>
                      </a:r>
                      <a:r>
                        <a:rPr sz="800" spc="5" dirty="0">
                          <a:latin typeface="Arial Narrow"/>
                          <a:cs typeface="Arial Narrow"/>
                        </a:rPr>
                        <a:t> </a:t>
                      </a:r>
                      <a:r>
                        <a:rPr sz="800" spc="-55" dirty="0">
                          <a:latin typeface="Arial Narrow"/>
                          <a:cs typeface="Arial Narrow"/>
                        </a:rPr>
                        <a:t>specific</a:t>
                      </a:r>
                      <a:r>
                        <a:rPr sz="800" dirty="0">
                          <a:latin typeface="Arial Narrow"/>
                          <a:cs typeface="Arial Narrow"/>
                        </a:rPr>
                        <a:t> </a:t>
                      </a:r>
                      <a:r>
                        <a:rPr sz="800" spc="-60" dirty="0">
                          <a:latin typeface="Arial Narrow"/>
                          <a:cs typeface="Arial Narrow"/>
                        </a:rPr>
                        <a:t>tasks</a:t>
                      </a:r>
                      <a:r>
                        <a:rPr sz="800" spc="5" dirty="0">
                          <a:latin typeface="Arial Narrow"/>
                          <a:cs typeface="Arial Narrow"/>
                        </a:rPr>
                        <a:t> </a:t>
                      </a:r>
                      <a:r>
                        <a:rPr sz="800" spc="-40" dirty="0">
                          <a:latin typeface="Arial Narrow"/>
                          <a:cs typeface="Arial Narrow"/>
                        </a:rPr>
                        <a:t>that</a:t>
                      </a:r>
                      <a:r>
                        <a:rPr sz="800" dirty="0">
                          <a:latin typeface="Arial Narrow"/>
                          <a:cs typeface="Arial Narrow"/>
                        </a:rPr>
                        <a:t> </a:t>
                      </a:r>
                      <a:r>
                        <a:rPr sz="800" spc="-65" dirty="0">
                          <a:latin typeface="Arial Narrow"/>
                          <a:cs typeface="Arial Narrow"/>
                        </a:rPr>
                        <a:t>present</a:t>
                      </a:r>
                      <a:r>
                        <a:rPr sz="800" spc="5" dirty="0">
                          <a:latin typeface="Arial Narrow"/>
                          <a:cs typeface="Arial Narrow"/>
                        </a:rPr>
                        <a:t> </a:t>
                      </a:r>
                      <a:r>
                        <a:rPr sz="800" spc="-55" dirty="0">
                          <a:latin typeface="Arial Narrow"/>
                          <a:cs typeface="Arial Narrow"/>
                        </a:rPr>
                        <a:t>barriers</a:t>
                      </a:r>
                      <a:r>
                        <a:rPr sz="800" spc="5" dirty="0">
                          <a:latin typeface="Arial Narrow"/>
                          <a:cs typeface="Arial Narrow"/>
                        </a:rPr>
                        <a:t> </a:t>
                      </a:r>
                      <a:r>
                        <a:rPr sz="800" spc="-35" dirty="0">
                          <a:latin typeface="Arial Narrow"/>
                          <a:cs typeface="Arial Narrow"/>
                        </a:rPr>
                        <a:t>to</a:t>
                      </a:r>
                      <a:r>
                        <a:rPr sz="800" dirty="0">
                          <a:latin typeface="Arial Narrow"/>
                          <a:cs typeface="Arial Narrow"/>
                        </a:rPr>
                        <a:t> </a:t>
                      </a:r>
                      <a:r>
                        <a:rPr sz="800" spc="-50" dirty="0">
                          <a:latin typeface="Arial Narrow"/>
                          <a:cs typeface="Arial Narrow"/>
                        </a:rPr>
                        <a:t>the</a:t>
                      </a:r>
                      <a:r>
                        <a:rPr sz="800" spc="5" dirty="0">
                          <a:latin typeface="Arial Narrow"/>
                          <a:cs typeface="Arial Narrow"/>
                        </a:rPr>
                        <a:t> </a:t>
                      </a:r>
                      <a:r>
                        <a:rPr sz="800" spc="-10" dirty="0">
                          <a:latin typeface="Arial Narrow"/>
                          <a:cs typeface="Arial Narrow"/>
                        </a:rPr>
                        <a:t>individual.</a:t>
                      </a:r>
                      <a:endParaRPr sz="800">
                        <a:latin typeface="Arial Narrow"/>
                        <a:cs typeface="Arial Narrow"/>
                      </a:endParaRPr>
                    </a:p>
                  </a:txBody>
                  <a:tcPr marL="0" marR="0" marT="27454" marB="0">
                    <a:lnT w="12700">
                      <a:solidFill>
                        <a:srgbClr val="FFFFFF"/>
                      </a:solidFill>
                      <a:prstDash val="solid"/>
                    </a:lnT>
                    <a:lnB w="38100">
                      <a:solidFill>
                        <a:srgbClr val="231F20"/>
                      </a:solidFill>
                      <a:prstDash val="solid"/>
                    </a:lnB>
                    <a:solidFill>
                      <a:srgbClr val="B0CDD6"/>
                    </a:solidFill>
                  </a:tcPr>
                </a:tc>
                <a:extLst>
                  <a:ext uri="{0D108BD9-81ED-4DB2-BD59-A6C34878D82A}">
                    <a16:rowId xmlns:a16="http://schemas.microsoft.com/office/drawing/2014/main" val="10022"/>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470647" y="319368"/>
          <a:ext cx="8202703" cy="6767372"/>
        </p:xfrm>
        <a:graphic>
          <a:graphicData uri="http://schemas.openxmlformats.org/drawingml/2006/table">
            <a:tbl>
              <a:tblPr firstRow="1" bandRow="1">
                <a:tableStyleId>{2D5ABB26-0587-4C30-8999-92F81FD0307C}</a:tableStyleId>
              </a:tblPr>
              <a:tblGrid>
                <a:gridCol w="1640541">
                  <a:extLst>
                    <a:ext uri="{9D8B030D-6E8A-4147-A177-3AD203B41FA5}">
                      <a16:colId xmlns:a16="http://schemas.microsoft.com/office/drawing/2014/main" val="20000"/>
                    </a:ext>
                  </a:extLst>
                </a:gridCol>
                <a:gridCol w="1640541">
                  <a:extLst>
                    <a:ext uri="{9D8B030D-6E8A-4147-A177-3AD203B41FA5}">
                      <a16:colId xmlns:a16="http://schemas.microsoft.com/office/drawing/2014/main" val="20001"/>
                    </a:ext>
                  </a:extLst>
                </a:gridCol>
                <a:gridCol w="1640541">
                  <a:extLst>
                    <a:ext uri="{9D8B030D-6E8A-4147-A177-3AD203B41FA5}">
                      <a16:colId xmlns:a16="http://schemas.microsoft.com/office/drawing/2014/main" val="20002"/>
                    </a:ext>
                  </a:extLst>
                </a:gridCol>
                <a:gridCol w="1640540">
                  <a:extLst>
                    <a:ext uri="{9D8B030D-6E8A-4147-A177-3AD203B41FA5}">
                      <a16:colId xmlns:a16="http://schemas.microsoft.com/office/drawing/2014/main" val="20003"/>
                    </a:ext>
                  </a:extLst>
                </a:gridCol>
                <a:gridCol w="1640540">
                  <a:extLst>
                    <a:ext uri="{9D8B030D-6E8A-4147-A177-3AD203B41FA5}">
                      <a16:colId xmlns:a16="http://schemas.microsoft.com/office/drawing/2014/main" val="20004"/>
                    </a:ext>
                  </a:extLst>
                </a:gridCol>
              </a:tblGrid>
              <a:tr h="336176">
                <a:tc>
                  <a:txBody>
                    <a:bodyPr/>
                    <a:lstStyle/>
                    <a:p>
                      <a:pPr algn="ctr">
                        <a:lnSpc>
                          <a:spcPct val="100000"/>
                        </a:lnSpc>
                        <a:spcBef>
                          <a:spcPts val="765"/>
                        </a:spcBef>
                      </a:pPr>
                      <a:r>
                        <a:rPr sz="1000" b="1" spc="-155" dirty="0">
                          <a:solidFill>
                            <a:srgbClr val="FFFFFF"/>
                          </a:solidFill>
                          <a:latin typeface="Century Gothic"/>
                          <a:cs typeface="Century Gothic"/>
                        </a:rPr>
                        <a:t>Career</a:t>
                      </a:r>
                      <a:r>
                        <a:rPr sz="1000" b="1" spc="-60" dirty="0">
                          <a:solidFill>
                            <a:srgbClr val="FFFFFF"/>
                          </a:solidFill>
                          <a:latin typeface="Century Gothic"/>
                          <a:cs typeface="Century Gothic"/>
                        </a:rPr>
                        <a:t> </a:t>
                      </a:r>
                      <a:r>
                        <a:rPr sz="1000" b="1" spc="-40" dirty="0">
                          <a:solidFill>
                            <a:srgbClr val="FFFFFF"/>
                          </a:solidFill>
                          <a:latin typeface="Century Gothic"/>
                          <a:cs typeface="Century Gothic"/>
                        </a:rPr>
                        <a:t>Opportunities</a:t>
                      </a:r>
                      <a:endParaRPr sz="1000">
                        <a:latin typeface="Century Gothic"/>
                        <a:cs typeface="Century Gothic"/>
                      </a:endParaRPr>
                    </a:p>
                  </a:txBody>
                  <a:tcPr marL="0" marR="0" marT="85725" marB="0">
                    <a:lnR w="76200">
                      <a:solidFill>
                        <a:srgbClr val="FFFFFF"/>
                      </a:solidFill>
                      <a:prstDash val="solid"/>
                    </a:lnR>
                    <a:lnB w="76200">
                      <a:solidFill>
                        <a:srgbClr val="FFFFFF"/>
                      </a:solidFill>
                      <a:prstDash val="solid"/>
                    </a:lnB>
                    <a:solidFill>
                      <a:srgbClr val="005E91"/>
                    </a:solidFill>
                  </a:tcPr>
                </a:tc>
                <a:tc>
                  <a:txBody>
                    <a:bodyPr/>
                    <a:lstStyle/>
                    <a:p>
                      <a:pPr algn="ctr">
                        <a:lnSpc>
                          <a:spcPct val="100000"/>
                        </a:lnSpc>
                        <a:spcBef>
                          <a:spcPts val="765"/>
                        </a:spcBef>
                      </a:pPr>
                      <a:r>
                        <a:rPr sz="1000" b="1" spc="-25" dirty="0">
                          <a:solidFill>
                            <a:srgbClr val="FFFFFF"/>
                          </a:solidFill>
                          <a:latin typeface="Century Gothic"/>
                          <a:cs typeface="Century Gothic"/>
                        </a:rPr>
                        <a:t>EOC</a:t>
                      </a:r>
                      <a:endParaRPr sz="1000">
                        <a:latin typeface="Century Gothic"/>
                        <a:cs typeface="Century Gothic"/>
                      </a:endParaRPr>
                    </a:p>
                  </a:txBody>
                  <a:tcPr marL="0" marR="0" marT="85725" marB="0">
                    <a:lnL w="76200">
                      <a:solidFill>
                        <a:srgbClr val="FFFFFF"/>
                      </a:solidFill>
                      <a:prstDash val="solid"/>
                    </a:lnL>
                    <a:lnR w="76200">
                      <a:solidFill>
                        <a:srgbClr val="FFFFFF"/>
                      </a:solidFill>
                      <a:prstDash val="solid"/>
                    </a:lnR>
                    <a:lnB w="76200">
                      <a:solidFill>
                        <a:srgbClr val="FFFFFF"/>
                      </a:solidFill>
                      <a:prstDash val="solid"/>
                    </a:lnB>
                    <a:solidFill>
                      <a:srgbClr val="005E91"/>
                    </a:solidFill>
                  </a:tcPr>
                </a:tc>
                <a:tc>
                  <a:txBody>
                    <a:bodyPr/>
                    <a:lstStyle/>
                    <a:p>
                      <a:pPr algn="ctr">
                        <a:lnSpc>
                          <a:spcPct val="100000"/>
                        </a:lnSpc>
                        <a:spcBef>
                          <a:spcPts val="765"/>
                        </a:spcBef>
                      </a:pPr>
                      <a:r>
                        <a:rPr sz="1000" b="1" spc="-10" dirty="0">
                          <a:solidFill>
                            <a:srgbClr val="FFFFFF"/>
                          </a:solidFill>
                          <a:latin typeface="Century Gothic"/>
                          <a:cs typeface="Century Gothic"/>
                        </a:rPr>
                        <a:t>BOCES</a:t>
                      </a:r>
                      <a:endParaRPr sz="1000">
                        <a:latin typeface="Century Gothic"/>
                        <a:cs typeface="Century Gothic"/>
                      </a:endParaRPr>
                    </a:p>
                  </a:txBody>
                  <a:tcPr marL="0" marR="0" marT="85725" marB="0">
                    <a:lnL w="76200">
                      <a:solidFill>
                        <a:srgbClr val="FFFFFF"/>
                      </a:solidFill>
                      <a:prstDash val="solid"/>
                    </a:lnL>
                    <a:lnR w="76200">
                      <a:solidFill>
                        <a:srgbClr val="FFFFFF"/>
                      </a:solidFill>
                      <a:prstDash val="solid"/>
                    </a:lnR>
                    <a:lnB w="76200">
                      <a:solidFill>
                        <a:srgbClr val="FFFFFF"/>
                      </a:solidFill>
                      <a:prstDash val="solid"/>
                    </a:lnB>
                    <a:solidFill>
                      <a:srgbClr val="005E91"/>
                    </a:solidFill>
                  </a:tcPr>
                </a:tc>
                <a:tc>
                  <a:txBody>
                    <a:bodyPr/>
                    <a:lstStyle/>
                    <a:p>
                      <a:pPr algn="ctr">
                        <a:lnSpc>
                          <a:spcPct val="100000"/>
                        </a:lnSpc>
                        <a:spcBef>
                          <a:spcPts val="765"/>
                        </a:spcBef>
                      </a:pPr>
                      <a:r>
                        <a:rPr sz="1000" b="1" spc="-305" dirty="0">
                          <a:solidFill>
                            <a:srgbClr val="FFFFFF"/>
                          </a:solidFill>
                          <a:latin typeface="Century Gothic"/>
                          <a:cs typeface="Century Gothic"/>
                        </a:rPr>
                        <a:t>OCC</a:t>
                      </a:r>
                      <a:endParaRPr sz="1000">
                        <a:latin typeface="Century Gothic"/>
                        <a:cs typeface="Century Gothic"/>
                      </a:endParaRPr>
                    </a:p>
                  </a:txBody>
                  <a:tcPr marL="0" marR="0" marT="85725" marB="0">
                    <a:lnL w="76200">
                      <a:solidFill>
                        <a:srgbClr val="FFFFFF"/>
                      </a:solidFill>
                      <a:prstDash val="solid"/>
                    </a:lnL>
                    <a:lnR w="76200">
                      <a:solidFill>
                        <a:srgbClr val="FFFFFF"/>
                      </a:solidFill>
                      <a:prstDash val="solid"/>
                    </a:lnR>
                    <a:lnB w="76200">
                      <a:solidFill>
                        <a:srgbClr val="FFFFFF"/>
                      </a:solidFill>
                      <a:prstDash val="solid"/>
                    </a:lnB>
                    <a:solidFill>
                      <a:srgbClr val="005E91"/>
                    </a:solidFill>
                  </a:tcPr>
                </a:tc>
                <a:tc>
                  <a:txBody>
                    <a:bodyPr/>
                    <a:lstStyle/>
                    <a:p>
                      <a:pPr algn="ctr">
                        <a:lnSpc>
                          <a:spcPct val="100000"/>
                        </a:lnSpc>
                        <a:spcBef>
                          <a:spcPts val="765"/>
                        </a:spcBef>
                      </a:pPr>
                      <a:r>
                        <a:rPr sz="1000" b="1" spc="-10" dirty="0">
                          <a:solidFill>
                            <a:srgbClr val="FFFFFF"/>
                          </a:solidFill>
                          <a:latin typeface="Century Gothic"/>
                          <a:cs typeface="Century Gothic"/>
                        </a:rPr>
                        <a:t>NOTES</a:t>
                      </a:r>
                      <a:endParaRPr sz="1000">
                        <a:latin typeface="Century Gothic"/>
                        <a:cs typeface="Century Gothic"/>
                      </a:endParaRPr>
                    </a:p>
                  </a:txBody>
                  <a:tcPr marL="0" marR="0" marT="85725" marB="0">
                    <a:lnL w="76200">
                      <a:solidFill>
                        <a:srgbClr val="FFFFFF"/>
                      </a:solidFill>
                      <a:prstDash val="solid"/>
                    </a:lnL>
                    <a:lnB w="76200">
                      <a:solidFill>
                        <a:srgbClr val="FFFFFF"/>
                      </a:solidFill>
                      <a:prstDash val="solid"/>
                    </a:lnB>
                    <a:solidFill>
                      <a:srgbClr val="005E91"/>
                    </a:solidFill>
                  </a:tcPr>
                </a:tc>
                <a:extLst>
                  <a:ext uri="{0D108BD9-81ED-4DB2-BD59-A6C34878D82A}">
                    <a16:rowId xmlns:a16="http://schemas.microsoft.com/office/drawing/2014/main" val="10000"/>
                  </a:ext>
                </a:extLst>
              </a:tr>
              <a:tr h="268941">
                <a:tc>
                  <a:txBody>
                    <a:bodyPr/>
                    <a:lstStyle/>
                    <a:p>
                      <a:pPr algn="ctr">
                        <a:lnSpc>
                          <a:spcPct val="100000"/>
                        </a:lnSpc>
                        <a:spcBef>
                          <a:spcPts val="530"/>
                        </a:spcBef>
                      </a:pPr>
                      <a:r>
                        <a:rPr sz="900" spc="-10" dirty="0">
                          <a:solidFill>
                            <a:srgbClr val="231F20"/>
                          </a:solidFill>
                          <a:latin typeface="Arial Narrow"/>
                          <a:cs typeface="Arial Narrow"/>
                        </a:rPr>
                        <a:t>Medical</a:t>
                      </a:r>
                      <a:r>
                        <a:rPr sz="900" spc="5" dirty="0">
                          <a:solidFill>
                            <a:srgbClr val="231F20"/>
                          </a:solidFill>
                          <a:latin typeface="Arial Narrow"/>
                          <a:cs typeface="Arial Narrow"/>
                        </a:rPr>
                        <a:t> </a:t>
                      </a:r>
                      <a:r>
                        <a:rPr sz="900" spc="-10" dirty="0">
                          <a:solidFill>
                            <a:srgbClr val="231F20"/>
                          </a:solidFill>
                          <a:latin typeface="Arial Narrow"/>
                          <a:cs typeface="Arial Narrow"/>
                        </a:rPr>
                        <a:t>Secretary</a:t>
                      </a:r>
                      <a:endParaRPr sz="900">
                        <a:latin typeface="Arial Narrow"/>
                        <a:cs typeface="Arial Narrow"/>
                      </a:endParaRPr>
                    </a:p>
                  </a:txBody>
                  <a:tcPr marL="0" marR="0" marT="59391" marB="0">
                    <a:lnR w="76200">
                      <a:solidFill>
                        <a:srgbClr val="FFFFFF"/>
                      </a:solidFill>
                      <a:prstDash val="solid"/>
                    </a:lnR>
                    <a:lnT w="76200">
                      <a:solidFill>
                        <a:srgbClr val="FFFFFF"/>
                      </a:solidFill>
                      <a:prstDash val="solid"/>
                    </a:lnT>
                    <a:lnB w="12700">
                      <a:solidFill>
                        <a:srgbClr val="FFFFFF"/>
                      </a:solidFill>
                      <a:prstDash val="solid"/>
                    </a:lnB>
                    <a:solidFill>
                      <a:srgbClr val="E9E5EB"/>
                    </a:solidFill>
                  </a:tcPr>
                </a:tc>
                <a:tc>
                  <a:txBody>
                    <a:bodyPr/>
                    <a:lstStyle/>
                    <a:p>
                      <a:pPr algn="ctr">
                        <a:lnSpc>
                          <a:spcPct val="100000"/>
                        </a:lnSpc>
                        <a:spcBef>
                          <a:spcPts val="530"/>
                        </a:spcBef>
                      </a:pPr>
                      <a:r>
                        <a:rPr sz="900" spc="-10" dirty="0">
                          <a:solidFill>
                            <a:srgbClr val="231F20"/>
                          </a:solidFill>
                          <a:latin typeface="Arial Narrow"/>
                          <a:cs typeface="Arial Narrow"/>
                        </a:rPr>
                        <a:t>Medical</a:t>
                      </a:r>
                      <a:r>
                        <a:rPr sz="900" spc="5" dirty="0">
                          <a:solidFill>
                            <a:srgbClr val="231F20"/>
                          </a:solidFill>
                          <a:latin typeface="Arial Narrow"/>
                          <a:cs typeface="Arial Narrow"/>
                        </a:rPr>
                        <a:t> </a:t>
                      </a:r>
                      <a:r>
                        <a:rPr sz="900" spc="-10" dirty="0">
                          <a:solidFill>
                            <a:srgbClr val="231F20"/>
                          </a:solidFill>
                          <a:latin typeface="Arial Narrow"/>
                          <a:cs typeface="Arial Narrow"/>
                        </a:rPr>
                        <a:t>Secretary</a:t>
                      </a:r>
                      <a:endParaRPr sz="900">
                        <a:latin typeface="Arial Narrow"/>
                        <a:cs typeface="Arial Narrow"/>
                      </a:endParaRPr>
                    </a:p>
                  </a:txBody>
                  <a:tcPr marL="0" marR="0" marT="59391" marB="0">
                    <a:lnL w="76200">
                      <a:solidFill>
                        <a:srgbClr val="FFFFFF"/>
                      </a:solidFill>
                      <a:prstDash val="solid"/>
                    </a:lnL>
                    <a:lnR w="76200">
                      <a:solidFill>
                        <a:srgbClr val="FFFFFF"/>
                      </a:solidFill>
                      <a:prstDash val="solid"/>
                    </a:lnR>
                    <a:lnT w="76200">
                      <a:solidFill>
                        <a:srgbClr val="FFFFFF"/>
                      </a:solidFill>
                      <a:prstDash val="solid"/>
                    </a:lnT>
                    <a:lnB w="12700">
                      <a:solidFill>
                        <a:srgbClr val="FFFFFF"/>
                      </a:solidFill>
                      <a:prstDash val="solid"/>
                    </a:lnB>
                    <a:solidFill>
                      <a:srgbClr val="D3CCD6"/>
                    </a:solidFill>
                  </a:tcPr>
                </a:tc>
                <a:tc>
                  <a:txBody>
                    <a:bodyPr/>
                    <a:lstStyle/>
                    <a:p>
                      <a:pPr>
                        <a:lnSpc>
                          <a:spcPct val="100000"/>
                        </a:lnSpc>
                      </a:pPr>
                      <a:endParaRPr sz="800">
                        <a:latin typeface="Times New Roman"/>
                        <a:cs typeface="Times New Roman"/>
                      </a:endParaRPr>
                    </a:p>
                  </a:txBody>
                  <a:tcPr marL="0" marR="0" marT="0" marB="0">
                    <a:lnL w="76200">
                      <a:solidFill>
                        <a:srgbClr val="FFFFFF"/>
                      </a:solidFill>
                      <a:prstDash val="solid"/>
                    </a:lnL>
                    <a:lnR w="76200">
                      <a:solidFill>
                        <a:srgbClr val="FFFFFF"/>
                      </a:solidFill>
                      <a:prstDash val="solid"/>
                    </a:lnR>
                    <a:lnT w="76200">
                      <a:solidFill>
                        <a:srgbClr val="FFFFFF"/>
                      </a:solidFill>
                      <a:prstDash val="solid"/>
                    </a:lnT>
                    <a:lnB w="12700">
                      <a:solidFill>
                        <a:srgbClr val="FFFFFF"/>
                      </a:solidFill>
                      <a:prstDash val="solid"/>
                    </a:lnB>
                    <a:solidFill>
                      <a:srgbClr val="BEB2C3"/>
                    </a:solidFill>
                  </a:tcPr>
                </a:tc>
                <a:tc>
                  <a:txBody>
                    <a:bodyPr/>
                    <a:lstStyle/>
                    <a:p>
                      <a:pPr algn="ctr">
                        <a:lnSpc>
                          <a:spcPct val="100000"/>
                        </a:lnSpc>
                        <a:spcBef>
                          <a:spcPts val="530"/>
                        </a:spcBef>
                      </a:pPr>
                      <a:r>
                        <a:rPr sz="900" spc="-10" dirty="0">
                          <a:solidFill>
                            <a:srgbClr val="231F20"/>
                          </a:solidFill>
                          <a:latin typeface="Arial Narrow"/>
                          <a:cs typeface="Arial Narrow"/>
                        </a:rPr>
                        <a:t>Health</a:t>
                      </a:r>
                      <a:r>
                        <a:rPr sz="900" spc="-30" dirty="0">
                          <a:solidFill>
                            <a:srgbClr val="231F20"/>
                          </a:solidFill>
                          <a:latin typeface="Arial Narrow"/>
                          <a:cs typeface="Arial Narrow"/>
                        </a:rPr>
                        <a:t> </a:t>
                      </a:r>
                      <a:r>
                        <a:rPr sz="900" spc="-10" dirty="0">
                          <a:solidFill>
                            <a:srgbClr val="231F20"/>
                          </a:solidFill>
                          <a:latin typeface="Arial Narrow"/>
                          <a:cs typeface="Arial Narrow"/>
                        </a:rPr>
                        <a:t>Studies</a:t>
                      </a:r>
                      <a:r>
                        <a:rPr sz="900" spc="-25" dirty="0">
                          <a:solidFill>
                            <a:srgbClr val="231F20"/>
                          </a:solidFill>
                          <a:latin typeface="Arial Narrow"/>
                          <a:cs typeface="Arial Narrow"/>
                        </a:rPr>
                        <a:t> </a:t>
                      </a:r>
                      <a:r>
                        <a:rPr sz="900" spc="-10" dirty="0">
                          <a:solidFill>
                            <a:srgbClr val="231F20"/>
                          </a:solidFill>
                          <a:latin typeface="Arial Narrow"/>
                          <a:cs typeface="Arial Narrow"/>
                        </a:rPr>
                        <a:t>Cert.</a:t>
                      </a:r>
                      <a:endParaRPr sz="900">
                        <a:latin typeface="Arial Narrow"/>
                        <a:cs typeface="Arial Narrow"/>
                      </a:endParaRPr>
                    </a:p>
                  </a:txBody>
                  <a:tcPr marL="0" marR="0" marT="59391" marB="0">
                    <a:lnL w="76200">
                      <a:solidFill>
                        <a:srgbClr val="FFFFFF"/>
                      </a:solidFill>
                      <a:prstDash val="solid"/>
                    </a:lnL>
                    <a:lnR w="76200">
                      <a:solidFill>
                        <a:srgbClr val="FFFFFF"/>
                      </a:solidFill>
                      <a:prstDash val="solid"/>
                    </a:lnR>
                    <a:lnT w="76200">
                      <a:solidFill>
                        <a:srgbClr val="FFFFFF"/>
                      </a:solidFill>
                      <a:prstDash val="solid"/>
                    </a:lnT>
                    <a:lnB w="12700">
                      <a:solidFill>
                        <a:srgbClr val="FFFFFF"/>
                      </a:solidFill>
                      <a:prstDash val="solid"/>
                    </a:lnB>
                    <a:solidFill>
                      <a:srgbClr val="A899AE"/>
                    </a:solidFill>
                  </a:tcPr>
                </a:tc>
                <a:tc rowSpan="20">
                  <a:txBody>
                    <a:bodyPr/>
                    <a:lstStyle/>
                    <a:p>
                      <a:pPr>
                        <a:lnSpc>
                          <a:spcPct val="100000"/>
                        </a:lnSpc>
                      </a:pPr>
                      <a:endParaRPr sz="800">
                        <a:latin typeface="Times New Roman"/>
                        <a:cs typeface="Times New Roman"/>
                      </a:endParaRPr>
                    </a:p>
                  </a:txBody>
                  <a:tcPr marL="0" marR="0" marT="0" marB="0">
                    <a:lnL w="76200">
                      <a:solidFill>
                        <a:srgbClr val="FFFFFF"/>
                      </a:solidFill>
                      <a:prstDash val="solid"/>
                    </a:lnL>
                    <a:lnT w="76200">
                      <a:solidFill>
                        <a:srgbClr val="FFFFFF"/>
                      </a:solidFill>
                      <a:prstDash val="solid"/>
                    </a:lnT>
                    <a:lnB w="38100">
                      <a:solidFill>
                        <a:srgbClr val="231F20"/>
                      </a:solidFill>
                      <a:prstDash val="solid"/>
                    </a:lnB>
                  </a:tcPr>
                </a:tc>
                <a:extLst>
                  <a:ext uri="{0D108BD9-81ED-4DB2-BD59-A6C34878D82A}">
                    <a16:rowId xmlns:a16="http://schemas.microsoft.com/office/drawing/2014/main" val="10001"/>
                  </a:ext>
                </a:extLst>
              </a:tr>
              <a:tr h="268941">
                <a:tc>
                  <a:txBody>
                    <a:bodyPr/>
                    <a:lstStyle/>
                    <a:p>
                      <a:pPr algn="ctr">
                        <a:lnSpc>
                          <a:spcPct val="100000"/>
                        </a:lnSpc>
                        <a:spcBef>
                          <a:spcPts val="530"/>
                        </a:spcBef>
                      </a:pPr>
                      <a:r>
                        <a:rPr sz="900" spc="-10" dirty="0">
                          <a:solidFill>
                            <a:srgbClr val="231F20"/>
                          </a:solidFill>
                          <a:latin typeface="Arial Narrow"/>
                          <a:cs typeface="Arial Narrow"/>
                        </a:rPr>
                        <a:t>Medical</a:t>
                      </a:r>
                      <a:r>
                        <a:rPr sz="900" spc="5" dirty="0">
                          <a:solidFill>
                            <a:srgbClr val="231F20"/>
                          </a:solidFill>
                          <a:latin typeface="Arial Narrow"/>
                          <a:cs typeface="Arial Narrow"/>
                        </a:rPr>
                        <a:t> </a:t>
                      </a:r>
                      <a:r>
                        <a:rPr sz="900" spc="-10" dirty="0">
                          <a:solidFill>
                            <a:srgbClr val="231F20"/>
                          </a:solidFill>
                          <a:latin typeface="Arial Narrow"/>
                          <a:cs typeface="Arial Narrow"/>
                        </a:rPr>
                        <a:t>Assistant</a:t>
                      </a:r>
                      <a:endParaRPr sz="900">
                        <a:latin typeface="Arial Narrow"/>
                        <a:cs typeface="Arial Narrow"/>
                      </a:endParaRPr>
                    </a:p>
                  </a:txBody>
                  <a:tcPr marL="0" marR="0" marT="59391" marB="0">
                    <a:lnR w="76200">
                      <a:solidFill>
                        <a:srgbClr val="FFFFFF"/>
                      </a:solidFill>
                      <a:prstDash val="solid"/>
                    </a:lnR>
                    <a:lnT w="12700">
                      <a:solidFill>
                        <a:srgbClr val="FFFFFF"/>
                      </a:solidFill>
                      <a:prstDash val="solid"/>
                    </a:lnT>
                    <a:lnB w="12700">
                      <a:solidFill>
                        <a:srgbClr val="FFFFFF"/>
                      </a:solidFill>
                      <a:prstDash val="solid"/>
                    </a:lnB>
                    <a:solidFill>
                      <a:srgbClr val="E9E5EB"/>
                    </a:solidFill>
                  </a:tcPr>
                </a:tc>
                <a:tc>
                  <a:txBody>
                    <a:bodyPr/>
                    <a:lstStyle/>
                    <a:p>
                      <a:pPr>
                        <a:lnSpc>
                          <a:spcPct val="100000"/>
                        </a:lnSpc>
                      </a:pPr>
                      <a:endParaRPr sz="800">
                        <a:latin typeface="Times New Roman"/>
                        <a:cs typeface="Times New Roman"/>
                      </a:endParaRPr>
                    </a:p>
                  </a:txBody>
                  <a:tcPr marL="0" marR="0" marT="0" marB="0">
                    <a:lnL w="76200">
                      <a:solidFill>
                        <a:srgbClr val="FFFFFF"/>
                      </a:solidFill>
                      <a:prstDash val="solid"/>
                    </a:lnL>
                    <a:lnR w="76200">
                      <a:solidFill>
                        <a:srgbClr val="FFFFFF"/>
                      </a:solidFill>
                      <a:prstDash val="solid"/>
                    </a:lnR>
                    <a:lnT w="12700">
                      <a:solidFill>
                        <a:srgbClr val="FFFFFF"/>
                      </a:solidFill>
                      <a:prstDash val="solid"/>
                    </a:lnT>
                    <a:lnB w="12700">
                      <a:solidFill>
                        <a:srgbClr val="FFFFFF"/>
                      </a:solidFill>
                      <a:prstDash val="solid"/>
                    </a:lnB>
                    <a:solidFill>
                      <a:srgbClr val="D3CCD6"/>
                    </a:solidFill>
                  </a:tcPr>
                </a:tc>
                <a:tc>
                  <a:txBody>
                    <a:bodyPr/>
                    <a:lstStyle/>
                    <a:p>
                      <a:pPr algn="ctr">
                        <a:lnSpc>
                          <a:spcPct val="100000"/>
                        </a:lnSpc>
                        <a:spcBef>
                          <a:spcPts val="530"/>
                        </a:spcBef>
                      </a:pPr>
                      <a:r>
                        <a:rPr sz="900" spc="-10" dirty="0">
                          <a:solidFill>
                            <a:srgbClr val="231F20"/>
                          </a:solidFill>
                          <a:latin typeface="Arial Narrow"/>
                          <a:cs typeface="Arial Narrow"/>
                        </a:rPr>
                        <a:t>Medical</a:t>
                      </a:r>
                      <a:r>
                        <a:rPr sz="900" spc="5" dirty="0">
                          <a:solidFill>
                            <a:srgbClr val="231F20"/>
                          </a:solidFill>
                          <a:latin typeface="Arial Narrow"/>
                          <a:cs typeface="Arial Narrow"/>
                        </a:rPr>
                        <a:t> </a:t>
                      </a:r>
                      <a:r>
                        <a:rPr sz="900" spc="-10" dirty="0">
                          <a:solidFill>
                            <a:srgbClr val="231F20"/>
                          </a:solidFill>
                          <a:latin typeface="Arial Narrow"/>
                          <a:cs typeface="Arial Narrow"/>
                        </a:rPr>
                        <a:t>Assisting</a:t>
                      </a:r>
                      <a:endParaRPr sz="900">
                        <a:latin typeface="Arial Narrow"/>
                        <a:cs typeface="Arial Narrow"/>
                      </a:endParaRPr>
                    </a:p>
                  </a:txBody>
                  <a:tcPr marL="0" marR="0" marT="59391" marB="0">
                    <a:lnL w="76200">
                      <a:solidFill>
                        <a:srgbClr val="FFFFFF"/>
                      </a:solidFill>
                      <a:prstDash val="solid"/>
                    </a:lnL>
                    <a:lnR w="76200">
                      <a:solidFill>
                        <a:srgbClr val="FFFFFF"/>
                      </a:solidFill>
                      <a:prstDash val="solid"/>
                    </a:lnR>
                    <a:lnT w="12700">
                      <a:solidFill>
                        <a:srgbClr val="FFFFFF"/>
                      </a:solidFill>
                      <a:prstDash val="solid"/>
                    </a:lnT>
                    <a:lnB w="12700">
                      <a:solidFill>
                        <a:srgbClr val="FFFFFF"/>
                      </a:solidFill>
                      <a:prstDash val="solid"/>
                    </a:lnB>
                    <a:solidFill>
                      <a:srgbClr val="BEB2C3"/>
                    </a:solidFill>
                  </a:tcPr>
                </a:tc>
                <a:tc>
                  <a:txBody>
                    <a:bodyPr/>
                    <a:lstStyle/>
                    <a:p>
                      <a:pPr algn="ctr">
                        <a:lnSpc>
                          <a:spcPct val="100000"/>
                        </a:lnSpc>
                        <a:spcBef>
                          <a:spcPts val="530"/>
                        </a:spcBef>
                      </a:pPr>
                      <a:r>
                        <a:rPr sz="900" spc="-10" dirty="0">
                          <a:solidFill>
                            <a:srgbClr val="231F20"/>
                          </a:solidFill>
                          <a:latin typeface="Arial Narrow"/>
                          <a:cs typeface="Arial Narrow"/>
                        </a:rPr>
                        <a:t>Medical</a:t>
                      </a:r>
                      <a:r>
                        <a:rPr sz="900" spc="-15" dirty="0">
                          <a:solidFill>
                            <a:srgbClr val="231F20"/>
                          </a:solidFill>
                          <a:latin typeface="Arial Narrow"/>
                          <a:cs typeface="Arial Narrow"/>
                        </a:rPr>
                        <a:t> </a:t>
                      </a:r>
                      <a:r>
                        <a:rPr sz="900" spc="-10" dirty="0">
                          <a:solidFill>
                            <a:srgbClr val="231F20"/>
                          </a:solidFill>
                          <a:latin typeface="Arial Narrow"/>
                          <a:cs typeface="Arial Narrow"/>
                        </a:rPr>
                        <a:t>Assistant Training</a:t>
                      </a:r>
                      <a:endParaRPr sz="900">
                        <a:latin typeface="Arial Narrow"/>
                        <a:cs typeface="Arial Narrow"/>
                      </a:endParaRPr>
                    </a:p>
                  </a:txBody>
                  <a:tcPr marL="0" marR="0" marT="59391" marB="0">
                    <a:lnL w="76200">
                      <a:solidFill>
                        <a:srgbClr val="FFFFFF"/>
                      </a:solidFill>
                      <a:prstDash val="solid"/>
                    </a:lnL>
                    <a:lnR w="76200">
                      <a:solidFill>
                        <a:srgbClr val="FFFFFF"/>
                      </a:solidFill>
                      <a:prstDash val="solid"/>
                    </a:lnR>
                    <a:lnT w="12700">
                      <a:solidFill>
                        <a:srgbClr val="FFFFFF"/>
                      </a:solidFill>
                      <a:prstDash val="solid"/>
                    </a:lnT>
                    <a:lnB w="12700">
                      <a:solidFill>
                        <a:srgbClr val="FFFFFF"/>
                      </a:solidFill>
                      <a:prstDash val="solid"/>
                    </a:lnB>
                    <a:solidFill>
                      <a:srgbClr val="A899AE"/>
                    </a:solidFill>
                  </a:tcPr>
                </a:tc>
                <a:tc vMerge="1">
                  <a:txBody>
                    <a:bodyPr/>
                    <a:lstStyle/>
                    <a:p>
                      <a:endParaRPr/>
                    </a:p>
                  </a:txBody>
                  <a:tcPr marL="0" marR="0" marT="0" marB="0">
                    <a:lnL w="76200">
                      <a:solidFill>
                        <a:srgbClr val="FFFFFF"/>
                      </a:solidFill>
                      <a:prstDash val="solid"/>
                    </a:lnL>
                    <a:lnT w="76200">
                      <a:solidFill>
                        <a:srgbClr val="FFFFFF"/>
                      </a:solidFill>
                      <a:prstDash val="solid"/>
                    </a:lnT>
                    <a:lnB w="38100">
                      <a:solidFill>
                        <a:srgbClr val="231F20"/>
                      </a:solidFill>
                      <a:prstDash val="solid"/>
                    </a:lnB>
                  </a:tcPr>
                </a:tc>
                <a:extLst>
                  <a:ext uri="{0D108BD9-81ED-4DB2-BD59-A6C34878D82A}">
                    <a16:rowId xmlns:a16="http://schemas.microsoft.com/office/drawing/2014/main" val="10002"/>
                  </a:ext>
                </a:extLst>
              </a:tr>
              <a:tr h="268941">
                <a:tc>
                  <a:txBody>
                    <a:bodyPr/>
                    <a:lstStyle/>
                    <a:p>
                      <a:pPr algn="ctr">
                        <a:lnSpc>
                          <a:spcPct val="100000"/>
                        </a:lnSpc>
                        <a:spcBef>
                          <a:spcPts val="530"/>
                        </a:spcBef>
                      </a:pPr>
                      <a:r>
                        <a:rPr sz="900" spc="-10" dirty="0">
                          <a:solidFill>
                            <a:srgbClr val="231F20"/>
                          </a:solidFill>
                          <a:latin typeface="Arial Narrow"/>
                          <a:cs typeface="Arial Narrow"/>
                        </a:rPr>
                        <a:t>Phlebotomist</a:t>
                      </a:r>
                      <a:endParaRPr sz="900">
                        <a:latin typeface="Arial Narrow"/>
                        <a:cs typeface="Arial Narrow"/>
                      </a:endParaRPr>
                    </a:p>
                  </a:txBody>
                  <a:tcPr marL="0" marR="0" marT="59391" marB="0">
                    <a:lnR w="76200">
                      <a:solidFill>
                        <a:srgbClr val="FFFFFF"/>
                      </a:solidFill>
                      <a:prstDash val="solid"/>
                    </a:lnR>
                    <a:lnT w="12700">
                      <a:solidFill>
                        <a:srgbClr val="FFFFFF"/>
                      </a:solidFill>
                      <a:prstDash val="solid"/>
                    </a:lnT>
                    <a:lnB w="12700">
                      <a:solidFill>
                        <a:srgbClr val="FFFFFF"/>
                      </a:solidFill>
                      <a:prstDash val="solid"/>
                    </a:lnB>
                    <a:solidFill>
                      <a:srgbClr val="E9E5EB"/>
                    </a:solidFill>
                  </a:tcPr>
                </a:tc>
                <a:tc>
                  <a:txBody>
                    <a:bodyPr/>
                    <a:lstStyle/>
                    <a:p>
                      <a:pPr algn="ctr">
                        <a:lnSpc>
                          <a:spcPct val="100000"/>
                        </a:lnSpc>
                        <a:spcBef>
                          <a:spcPts val="530"/>
                        </a:spcBef>
                      </a:pPr>
                      <a:r>
                        <a:rPr sz="900" spc="-20" dirty="0">
                          <a:solidFill>
                            <a:srgbClr val="231F20"/>
                          </a:solidFill>
                          <a:latin typeface="Arial Narrow"/>
                          <a:cs typeface="Arial Narrow"/>
                        </a:rPr>
                        <a:t>Phlebotomy</a:t>
                      </a:r>
                      <a:r>
                        <a:rPr sz="900" spc="-10" dirty="0">
                          <a:solidFill>
                            <a:srgbClr val="231F20"/>
                          </a:solidFill>
                          <a:latin typeface="Arial Narrow"/>
                          <a:cs typeface="Arial Narrow"/>
                        </a:rPr>
                        <a:t> (PCP)</a:t>
                      </a:r>
                      <a:endParaRPr sz="900">
                        <a:latin typeface="Arial Narrow"/>
                        <a:cs typeface="Arial Narrow"/>
                      </a:endParaRPr>
                    </a:p>
                  </a:txBody>
                  <a:tcPr marL="0" marR="0" marT="59391" marB="0">
                    <a:lnL w="76200">
                      <a:solidFill>
                        <a:srgbClr val="FFFFFF"/>
                      </a:solidFill>
                      <a:prstDash val="solid"/>
                    </a:lnL>
                    <a:lnR w="76200">
                      <a:solidFill>
                        <a:srgbClr val="FFFFFF"/>
                      </a:solidFill>
                      <a:prstDash val="solid"/>
                    </a:lnR>
                    <a:lnT w="12700">
                      <a:solidFill>
                        <a:srgbClr val="FFFFFF"/>
                      </a:solidFill>
                      <a:prstDash val="solid"/>
                    </a:lnT>
                    <a:lnB w="12700">
                      <a:solidFill>
                        <a:srgbClr val="FFFFFF"/>
                      </a:solidFill>
                      <a:prstDash val="solid"/>
                    </a:lnB>
                    <a:solidFill>
                      <a:srgbClr val="D3CCD6"/>
                    </a:solidFill>
                  </a:tcPr>
                </a:tc>
                <a:tc>
                  <a:txBody>
                    <a:bodyPr/>
                    <a:lstStyle/>
                    <a:p>
                      <a:pPr algn="ctr">
                        <a:lnSpc>
                          <a:spcPct val="100000"/>
                        </a:lnSpc>
                        <a:spcBef>
                          <a:spcPts val="530"/>
                        </a:spcBef>
                      </a:pPr>
                      <a:r>
                        <a:rPr sz="900" spc="-10" dirty="0">
                          <a:solidFill>
                            <a:srgbClr val="231F20"/>
                          </a:solidFill>
                          <a:latin typeface="Arial Narrow"/>
                          <a:cs typeface="Arial Narrow"/>
                        </a:rPr>
                        <a:t>Phlebotomy</a:t>
                      </a:r>
                      <a:endParaRPr sz="900">
                        <a:latin typeface="Arial Narrow"/>
                        <a:cs typeface="Arial Narrow"/>
                      </a:endParaRPr>
                    </a:p>
                  </a:txBody>
                  <a:tcPr marL="0" marR="0" marT="59391" marB="0">
                    <a:lnL w="76200">
                      <a:solidFill>
                        <a:srgbClr val="FFFFFF"/>
                      </a:solidFill>
                      <a:prstDash val="solid"/>
                    </a:lnL>
                    <a:lnR w="76200">
                      <a:solidFill>
                        <a:srgbClr val="FFFFFF"/>
                      </a:solidFill>
                      <a:prstDash val="solid"/>
                    </a:lnR>
                    <a:lnT w="12700">
                      <a:solidFill>
                        <a:srgbClr val="FFFFFF"/>
                      </a:solidFill>
                      <a:prstDash val="solid"/>
                    </a:lnT>
                    <a:lnB w="12700">
                      <a:solidFill>
                        <a:srgbClr val="FFFFFF"/>
                      </a:solidFill>
                      <a:prstDash val="solid"/>
                    </a:lnB>
                    <a:solidFill>
                      <a:srgbClr val="BEB2C3"/>
                    </a:solidFill>
                  </a:tcPr>
                </a:tc>
                <a:tc>
                  <a:txBody>
                    <a:bodyPr/>
                    <a:lstStyle/>
                    <a:p>
                      <a:pPr algn="ctr">
                        <a:lnSpc>
                          <a:spcPct val="100000"/>
                        </a:lnSpc>
                        <a:spcBef>
                          <a:spcPts val="530"/>
                        </a:spcBef>
                      </a:pPr>
                      <a:r>
                        <a:rPr sz="900" spc="-20" dirty="0">
                          <a:solidFill>
                            <a:srgbClr val="231F20"/>
                          </a:solidFill>
                          <a:latin typeface="Arial Narrow"/>
                          <a:cs typeface="Arial Narrow"/>
                        </a:rPr>
                        <a:t>Phlebotomy</a:t>
                      </a:r>
                      <a:r>
                        <a:rPr sz="900" spc="-10" dirty="0">
                          <a:solidFill>
                            <a:srgbClr val="231F20"/>
                          </a:solidFill>
                          <a:latin typeface="Arial Narrow"/>
                          <a:cs typeface="Arial Narrow"/>
                        </a:rPr>
                        <a:t> Training</a:t>
                      </a:r>
                      <a:endParaRPr sz="900">
                        <a:latin typeface="Arial Narrow"/>
                        <a:cs typeface="Arial Narrow"/>
                      </a:endParaRPr>
                    </a:p>
                  </a:txBody>
                  <a:tcPr marL="0" marR="0" marT="59391" marB="0">
                    <a:lnL w="76200">
                      <a:solidFill>
                        <a:srgbClr val="FFFFFF"/>
                      </a:solidFill>
                      <a:prstDash val="solid"/>
                    </a:lnL>
                    <a:lnR w="76200">
                      <a:solidFill>
                        <a:srgbClr val="FFFFFF"/>
                      </a:solidFill>
                      <a:prstDash val="solid"/>
                    </a:lnR>
                    <a:lnT w="12700">
                      <a:solidFill>
                        <a:srgbClr val="FFFFFF"/>
                      </a:solidFill>
                      <a:prstDash val="solid"/>
                    </a:lnT>
                    <a:lnB w="12700">
                      <a:solidFill>
                        <a:srgbClr val="FFFFFF"/>
                      </a:solidFill>
                      <a:prstDash val="solid"/>
                    </a:lnB>
                    <a:solidFill>
                      <a:srgbClr val="A899AE"/>
                    </a:solidFill>
                  </a:tcPr>
                </a:tc>
                <a:tc vMerge="1">
                  <a:txBody>
                    <a:bodyPr/>
                    <a:lstStyle/>
                    <a:p>
                      <a:endParaRPr/>
                    </a:p>
                  </a:txBody>
                  <a:tcPr marL="0" marR="0" marT="0" marB="0">
                    <a:lnL w="76200">
                      <a:solidFill>
                        <a:srgbClr val="FFFFFF"/>
                      </a:solidFill>
                      <a:prstDash val="solid"/>
                    </a:lnL>
                    <a:lnT w="76200">
                      <a:solidFill>
                        <a:srgbClr val="FFFFFF"/>
                      </a:solidFill>
                      <a:prstDash val="solid"/>
                    </a:lnT>
                    <a:lnB w="38100">
                      <a:solidFill>
                        <a:srgbClr val="231F20"/>
                      </a:solidFill>
                      <a:prstDash val="solid"/>
                    </a:lnB>
                  </a:tcPr>
                </a:tc>
                <a:extLst>
                  <a:ext uri="{0D108BD9-81ED-4DB2-BD59-A6C34878D82A}">
                    <a16:rowId xmlns:a16="http://schemas.microsoft.com/office/drawing/2014/main" val="10003"/>
                  </a:ext>
                </a:extLst>
              </a:tr>
              <a:tr h="268941">
                <a:tc>
                  <a:txBody>
                    <a:bodyPr/>
                    <a:lstStyle/>
                    <a:p>
                      <a:pPr algn="ctr">
                        <a:lnSpc>
                          <a:spcPct val="100000"/>
                        </a:lnSpc>
                        <a:spcBef>
                          <a:spcPts val="530"/>
                        </a:spcBef>
                      </a:pPr>
                      <a:r>
                        <a:rPr sz="900" spc="-20" dirty="0">
                          <a:solidFill>
                            <a:srgbClr val="231F20"/>
                          </a:solidFill>
                          <a:latin typeface="Arial Narrow"/>
                          <a:cs typeface="Arial Narrow"/>
                        </a:rPr>
                        <a:t>Central</a:t>
                      </a:r>
                      <a:r>
                        <a:rPr sz="900" spc="-10" dirty="0">
                          <a:solidFill>
                            <a:srgbClr val="231F20"/>
                          </a:solidFill>
                          <a:latin typeface="Arial Narrow"/>
                          <a:cs typeface="Arial Narrow"/>
                        </a:rPr>
                        <a:t> Sterile </a:t>
                      </a:r>
                      <a:r>
                        <a:rPr sz="900" spc="-30" dirty="0">
                          <a:solidFill>
                            <a:srgbClr val="231F20"/>
                          </a:solidFill>
                          <a:latin typeface="Arial Narrow"/>
                          <a:cs typeface="Arial Narrow"/>
                        </a:rPr>
                        <a:t>Processing</a:t>
                      </a:r>
                      <a:r>
                        <a:rPr sz="900" spc="-5" dirty="0">
                          <a:solidFill>
                            <a:srgbClr val="231F20"/>
                          </a:solidFill>
                          <a:latin typeface="Arial Narrow"/>
                          <a:cs typeface="Arial Narrow"/>
                        </a:rPr>
                        <a:t> </a:t>
                      </a:r>
                      <a:r>
                        <a:rPr sz="900" spc="-10" dirty="0">
                          <a:solidFill>
                            <a:srgbClr val="231F20"/>
                          </a:solidFill>
                          <a:latin typeface="Arial Narrow"/>
                          <a:cs typeface="Arial Narrow"/>
                        </a:rPr>
                        <a:t>Technician</a:t>
                      </a:r>
                      <a:endParaRPr sz="900">
                        <a:latin typeface="Arial Narrow"/>
                        <a:cs typeface="Arial Narrow"/>
                      </a:endParaRPr>
                    </a:p>
                  </a:txBody>
                  <a:tcPr marL="0" marR="0" marT="59391" marB="0">
                    <a:lnR w="76200">
                      <a:solidFill>
                        <a:srgbClr val="FFFFFF"/>
                      </a:solidFill>
                      <a:prstDash val="solid"/>
                    </a:lnR>
                    <a:lnT w="12700">
                      <a:solidFill>
                        <a:srgbClr val="FFFFFF"/>
                      </a:solidFill>
                      <a:prstDash val="solid"/>
                    </a:lnT>
                    <a:lnB w="12700">
                      <a:solidFill>
                        <a:srgbClr val="FFFFFF"/>
                      </a:solidFill>
                      <a:prstDash val="solid"/>
                    </a:lnB>
                    <a:solidFill>
                      <a:srgbClr val="E9E5EB"/>
                    </a:solidFill>
                  </a:tcPr>
                </a:tc>
                <a:tc>
                  <a:txBody>
                    <a:bodyPr/>
                    <a:lstStyle/>
                    <a:p>
                      <a:pPr>
                        <a:lnSpc>
                          <a:spcPct val="100000"/>
                        </a:lnSpc>
                      </a:pPr>
                      <a:endParaRPr sz="800">
                        <a:latin typeface="Times New Roman"/>
                        <a:cs typeface="Times New Roman"/>
                      </a:endParaRPr>
                    </a:p>
                  </a:txBody>
                  <a:tcPr marL="0" marR="0" marT="0" marB="0">
                    <a:lnL w="76200">
                      <a:solidFill>
                        <a:srgbClr val="FFFFFF"/>
                      </a:solidFill>
                      <a:prstDash val="solid"/>
                    </a:lnL>
                    <a:lnR w="76200">
                      <a:solidFill>
                        <a:srgbClr val="FFFFFF"/>
                      </a:solidFill>
                      <a:prstDash val="solid"/>
                    </a:lnR>
                    <a:lnT w="12700">
                      <a:solidFill>
                        <a:srgbClr val="FFFFFF"/>
                      </a:solidFill>
                      <a:prstDash val="solid"/>
                    </a:lnT>
                    <a:lnB w="12700">
                      <a:solidFill>
                        <a:srgbClr val="FFFFFF"/>
                      </a:solidFill>
                      <a:prstDash val="solid"/>
                    </a:lnB>
                    <a:solidFill>
                      <a:srgbClr val="D3CCD6"/>
                    </a:solidFill>
                  </a:tcPr>
                </a:tc>
                <a:tc>
                  <a:txBody>
                    <a:bodyPr/>
                    <a:lstStyle/>
                    <a:p>
                      <a:pPr algn="ctr">
                        <a:lnSpc>
                          <a:spcPct val="100000"/>
                        </a:lnSpc>
                        <a:spcBef>
                          <a:spcPts val="530"/>
                        </a:spcBef>
                      </a:pPr>
                      <a:r>
                        <a:rPr sz="900" spc="-20" dirty="0">
                          <a:solidFill>
                            <a:srgbClr val="231F20"/>
                          </a:solidFill>
                          <a:latin typeface="Arial Narrow"/>
                          <a:cs typeface="Arial Narrow"/>
                        </a:rPr>
                        <a:t>Central</a:t>
                      </a:r>
                      <a:r>
                        <a:rPr sz="900" spc="-30" dirty="0">
                          <a:solidFill>
                            <a:srgbClr val="231F20"/>
                          </a:solidFill>
                          <a:latin typeface="Arial Narrow"/>
                          <a:cs typeface="Arial Narrow"/>
                        </a:rPr>
                        <a:t> </a:t>
                      </a:r>
                      <a:r>
                        <a:rPr sz="900" spc="-10" dirty="0">
                          <a:solidFill>
                            <a:srgbClr val="231F20"/>
                          </a:solidFill>
                          <a:latin typeface="Arial Narrow"/>
                          <a:cs typeface="Arial Narrow"/>
                        </a:rPr>
                        <a:t>Sterile</a:t>
                      </a:r>
                      <a:r>
                        <a:rPr sz="900" spc="-25" dirty="0">
                          <a:solidFill>
                            <a:srgbClr val="231F20"/>
                          </a:solidFill>
                          <a:latin typeface="Arial Narrow"/>
                          <a:cs typeface="Arial Narrow"/>
                        </a:rPr>
                        <a:t> </a:t>
                      </a:r>
                      <a:r>
                        <a:rPr sz="900" spc="-10" dirty="0">
                          <a:solidFill>
                            <a:srgbClr val="231F20"/>
                          </a:solidFill>
                          <a:latin typeface="Arial Narrow"/>
                          <a:cs typeface="Arial Narrow"/>
                        </a:rPr>
                        <a:t>Processing</a:t>
                      </a:r>
                      <a:endParaRPr sz="900">
                        <a:latin typeface="Arial Narrow"/>
                        <a:cs typeface="Arial Narrow"/>
                      </a:endParaRPr>
                    </a:p>
                  </a:txBody>
                  <a:tcPr marL="0" marR="0" marT="59391" marB="0">
                    <a:lnL w="76200">
                      <a:solidFill>
                        <a:srgbClr val="FFFFFF"/>
                      </a:solidFill>
                      <a:prstDash val="solid"/>
                    </a:lnL>
                    <a:lnR w="76200">
                      <a:solidFill>
                        <a:srgbClr val="FFFFFF"/>
                      </a:solidFill>
                      <a:prstDash val="solid"/>
                    </a:lnR>
                    <a:lnT w="12700">
                      <a:solidFill>
                        <a:srgbClr val="FFFFFF"/>
                      </a:solidFill>
                      <a:prstDash val="solid"/>
                    </a:lnT>
                    <a:lnB w="12700">
                      <a:solidFill>
                        <a:srgbClr val="FFFFFF"/>
                      </a:solidFill>
                      <a:prstDash val="solid"/>
                    </a:lnB>
                    <a:solidFill>
                      <a:srgbClr val="BEB2C3"/>
                    </a:solidFill>
                  </a:tcPr>
                </a:tc>
                <a:tc>
                  <a:txBody>
                    <a:bodyPr/>
                    <a:lstStyle/>
                    <a:p>
                      <a:pPr>
                        <a:lnSpc>
                          <a:spcPct val="100000"/>
                        </a:lnSpc>
                      </a:pPr>
                      <a:endParaRPr sz="800">
                        <a:latin typeface="Times New Roman"/>
                        <a:cs typeface="Times New Roman"/>
                      </a:endParaRPr>
                    </a:p>
                  </a:txBody>
                  <a:tcPr marL="0" marR="0" marT="0" marB="0">
                    <a:lnL w="76200">
                      <a:solidFill>
                        <a:srgbClr val="FFFFFF"/>
                      </a:solidFill>
                      <a:prstDash val="solid"/>
                    </a:lnL>
                    <a:lnR w="76200">
                      <a:solidFill>
                        <a:srgbClr val="FFFFFF"/>
                      </a:solidFill>
                      <a:prstDash val="solid"/>
                    </a:lnR>
                    <a:lnT w="12700">
                      <a:solidFill>
                        <a:srgbClr val="FFFFFF"/>
                      </a:solidFill>
                      <a:prstDash val="solid"/>
                    </a:lnT>
                    <a:lnB w="12700">
                      <a:solidFill>
                        <a:srgbClr val="FFFFFF"/>
                      </a:solidFill>
                      <a:prstDash val="solid"/>
                    </a:lnB>
                    <a:solidFill>
                      <a:srgbClr val="A899AE"/>
                    </a:solidFill>
                  </a:tcPr>
                </a:tc>
                <a:tc vMerge="1">
                  <a:txBody>
                    <a:bodyPr/>
                    <a:lstStyle/>
                    <a:p>
                      <a:endParaRPr/>
                    </a:p>
                  </a:txBody>
                  <a:tcPr marL="0" marR="0" marT="0" marB="0">
                    <a:lnL w="76200">
                      <a:solidFill>
                        <a:srgbClr val="FFFFFF"/>
                      </a:solidFill>
                      <a:prstDash val="solid"/>
                    </a:lnL>
                    <a:lnT w="76200">
                      <a:solidFill>
                        <a:srgbClr val="FFFFFF"/>
                      </a:solidFill>
                      <a:prstDash val="solid"/>
                    </a:lnT>
                    <a:lnB w="38100">
                      <a:solidFill>
                        <a:srgbClr val="231F20"/>
                      </a:solidFill>
                      <a:prstDash val="solid"/>
                    </a:lnB>
                  </a:tcPr>
                </a:tc>
                <a:extLst>
                  <a:ext uri="{0D108BD9-81ED-4DB2-BD59-A6C34878D82A}">
                    <a16:rowId xmlns:a16="http://schemas.microsoft.com/office/drawing/2014/main" val="10004"/>
                  </a:ext>
                </a:extLst>
              </a:tr>
              <a:tr h="268941">
                <a:tc>
                  <a:txBody>
                    <a:bodyPr/>
                    <a:lstStyle/>
                    <a:p>
                      <a:pPr algn="ctr">
                        <a:lnSpc>
                          <a:spcPct val="100000"/>
                        </a:lnSpc>
                        <a:spcBef>
                          <a:spcPts val="530"/>
                        </a:spcBef>
                      </a:pPr>
                      <a:r>
                        <a:rPr sz="900" spc="-90" dirty="0">
                          <a:solidFill>
                            <a:srgbClr val="231F20"/>
                          </a:solidFill>
                          <a:latin typeface="Arial Narrow"/>
                          <a:cs typeface="Arial Narrow"/>
                        </a:rPr>
                        <a:t>EMT</a:t>
                      </a:r>
                      <a:r>
                        <a:rPr sz="900" spc="-40" dirty="0">
                          <a:solidFill>
                            <a:srgbClr val="231F20"/>
                          </a:solidFill>
                          <a:latin typeface="Arial Narrow"/>
                          <a:cs typeface="Arial Narrow"/>
                        </a:rPr>
                        <a:t> </a:t>
                      </a:r>
                      <a:r>
                        <a:rPr sz="900" spc="-10" dirty="0">
                          <a:solidFill>
                            <a:srgbClr val="231F20"/>
                          </a:solidFill>
                          <a:latin typeface="Arial Narrow"/>
                          <a:cs typeface="Arial Narrow"/>
                        </a:rPr>
                        <a:t>Certificate</a:t>
                      </a:r>
                      <a:endParaRPr sz="900">
                        <a:latin typeface="Arial Narrow"/>
                        <a:cs typeface="Arial Narrow"/>
                      </a:endParaRPr>
                    </a:p>
                  </a:txBody>
                  <a:tcPr marL="0" marR="0" marT="59391" marB="0">
                    <a:lnR w="76200">
                      <a:solidFill>
                        <a:srgbClr val="FFFFFF"/>
                      </a:solidFill>
                      <a:prstDash val="solid"/>
                    </a:lnR>
                    <a:lnT w="12700">
                      <a:solidFill>
                        <a:srgbClr val="FFFFFF"/>
                      </a:solidFill>
                      <a:prstDash val="solid"/>
                    </a:lnT>
                    <a:lnB w="12700">
                      <a:solidFill>
                        <a:srgbClr val="FFFFFF"/>
                      </a:solidFill>
                      <a:prstDash val="solid"/>
                    </a:lnB>
                    <a:solidFill>
                      <a:srgbClr val="E9E5EB"/>
                    </a:solidFill>
                  </a:tcPr>
                </a:tc>
                <a:tc>
                  <a:txBody>
                    <a:bodyPr/>
                    <a:lstStyle/>
                    <a:p>
                      <a:pPr>
                        <a:lnSpc>
                          <a:spcPct val="100000"/>
                        </a:lnSpc>
                      </a:pPr>
                      <a:endParaRPr sz="800">
                        <a:latin typeface="Times New Roman"/>
                        <a:cs typeface="Times New Roman"/>
                      </a:endParaRPr>
                    </a:p>
                  </a:txBody>
                  <a:tcPr marL="0" marR="0" marT="0" marB="0">
                    <a:lnL w="76200">
                      <a:solidFill>
                        <a:srgbClr val="FFFFFF"/>
                      </a:solidFill>
                      <a:prstDash val="solid"/>
                    </a:lnL>
                    <a:lnR w="76200">
                      <a:solidFill>
                        <a:srgbClr val="FFFFFF"/>
                      </a:solidFill>
                      <a:prstDash val="solid"/>
                    </a:lnR>
                    <a:lnT w="12700">
                      <a:solidFill>
                        <a:srgbClr val="FFFFFF"/>
                      </a:solidFill>
                      <a:prstDash val="solid"/>
                    </a:lnT>
                    <a:lnB w="12700">
                      <a:solidFill>
                        <a:srgbClr val="FFFFFF"/>
                      </a:solidFill>
                      <a:prstDash val="solid"/>
                    </a:lnB>
                    <a:solidFill>
                      <a:srgbClr val="D3CCD6"/>
                    </a:solidFill>
                  </a:tcPr>
                </a:tc>
                <a:tc>
                  <a:txBody>
                    <a:bodyPr/>
                    <a:lstStyle/>
                    <a:p>
                      <a:pPr>
                        <a:lnSpc>
                          <a:spcPct val="100000"/>
                        </a:lnSpc>
                      </a:pPr>
                      <a:endParaRPr sz="800">
                        <a:latin typeface="Times New Roman"/>
                        <a:cs typeface="Times New Roman"/>
                      </a:endParaRPr>
                    </a:p>
                  </a:txBody>
                  <a:tcPr marL="0" marR="0" marT="0" marB="0">
                    <a:lnL w="76200">
                      <a:solidFill>
                        <a:srgbClr val="FFFFFF"/>
                      </a:solidFill>
                      <a:prstDash val="solid"/>
                    </a:lnL>
                    <a:lnR w="76200">
                      <a:solidFill>
                        <a:srgbClr val="FFFFFF"/>
                      </a:solidFill>
                      <a:prstDash val="solid"/>
                    </a:lnR>
                    <a:lnT w="12700">
                      <a:solidFill>
                        <a:srgbClr val="FFFFFF"/>
                      </a:solidFill>
                      <a:prstDash val="solid"/>
                    </a:lnT>
                    <a:lnB w="12700">
                      <a:solidFill>
                        <a:srgbClr val="FFFFFF"/>
                      </a:solidFill>
                      <a:prstDash val="solid"/>
                    </a:lnB>
                    <a:solidFill>
                      <a:srgbClr val="BEB2C3"/>
                    </a:solidFill>
                  </a:tcPr>
                </a:tc>
                <a:tc>
                  <a:txBody>
                    <a:bodyPr/>
                    <a:lstStyle/>
                    <a:p>
                      <a:pPr algn="ctr">
                        <a:lnSpc>
                          <a:spcPct val="100000"/>
                        </a:lnSpc>
                        <a:spcBef>
                          <a:spcPts val="530"/>
                        </a:spcBef>
                      </a:pPr>
                      <a:r>
                        <a:rPr sz="900" spc="-90" dirty="0">
                          <a:solidFill>
                            <a:srgbClr val="231F20"/>
                          </a:solidFill>
                          <a:latin typeface="Arial Narrow"/>
                          <a:cs typeface="Arial Narrow"/>
                        </a:rPr>
                        <a:t>EMT</a:t>
                      </a:r>
                      <a:r>
                        <a:rPr sz="900" spc="-50" dirty="0">
                          <a:solidFill>
                            <a:srgbClr val="231F20"/>
                          </a:solidFill>
                          <a:latin typeface="Arial Narrow"/>
                          <a:cs typeface="Arial Narrow"/>
                        </a:rPr>
                        <a:t> </a:t>
                      </a:r>
                      <a:r>
                        <a:rPr sz="900" spc="-10" dirty="0">
                          <a:solidFill>
                            <a:srgbClr val="231F20"/>
                          </a:solidFill>
                          <a:latin typeface="Arial Narrow"/>
                          <a:cs typeface="Arial Narrow"/>
                        </a:rPr>
                        <a:t>Cert.</a:t>
                      </a:r>
                      <a:r>
                        <a:rPr sz="900" spc="-50" dirty="0">
                          <a:solidFill>
                            <a:srgbClr val="231F20"/>
                          </a:solidFill>
                          <a:latin typeface="Arial Narrow"/>
                          <a:cs typeface="Arial Narrow"/>
                        </a:rPr>
                        <a:t> </a:t>
                      </a:r>
                      <a:r>
                        <a:rPr sz="900" spc="-10" dirty="0">
                          <a:solidFill>
                            <a:srgbClr val="231F20"/>
                          </a:solidFill>
                          <a:latin typeface="Arial Narrow"/>
                          <a:cs typeface="Arial Narrow"/>
                        </a:rPr>
                        <a:t>Training</a:t>
                      </a:r>
                      <a:endParaRPr sz="900">
                        <a:latin typeface="Arial Narrow"/>
                        <a:cs typeface="Arial Narrow"/>
                      </a:endParaRPr>
                    </a:p>
                  </a:txBody>
                  <a:tcPr marL="0" marR="0" marT="59391" marB="0">
                    <a:lnL w="76200">
                      <a:solidFill>
                        <a:srgbClr val="FFFFFF"/>
                      </a:solidFill>
                      <a:prstDash val="solid"/>
                    </a:lnL>
                    <a:lnR w="76200">
                      <a:solidFill>
                        <a:srgbClr val="FFFFFF"/>
                      </a:solidFill>
                      <a:prstDash val="solid"/>
                    </a:lnR>
                    <a:lnT w="12700">
                      <a:solidFill>
                        <a:srgbClr val="FFFFFF"/>
                      </a:solidFill>
                      <a:prstDash val="solid"/>
                    </a:lnT>
                    <a:lnB w="12700">
                      <a:solidFill>
                        <a:srgbClr val="FFFFFF"/>
                      </a:solidFill>
                      <a:prstDash val="solid"/>
                    </a:lnB>
                    <a:solidFill>
                      <a:srgbClr val="A899AE"/>
                    </a:solidFill>
                  </a:tcPr>
                </a:tc>
                <a:tc vMerge="1">
                  <a:txBody>
                    <a:bodyPr/>
                    <a:lstStyle/>
                    <a:p>
                      <a:endParaRPr/>
                    </a:p>
                  </a:txBody>
                  <a:tcPr marL="0" marR="0" marT="0" marB="0">
                    <a:lnL w="76200">
                      <a:solidFill>
                        <a:srgbClr val="FFFFFF"/>
                      </a:solidFill>
                      <a:prstDash val="solid"/>
                    </a:lnL>
                    <a:lnT w="76200">
                      <a:solidFill>
                        <a:srgbClr val="FFFFFF"/>
                      </a:solidFill>
                      <a:prstDash val="solid"/>
                    </a:lnT>
                    <a:lnB w="38100">
                      <a:solidFill>
                        <a:srgbClr val="231F20"/>
                      </a:solidFill>
                      <a:prstDash val="solid"/>
                    </a:lnB>
                  </a:tcPr>
                </a:tc>
                <a:extLst>
                  <a:ext uri="{0D108BD9-81ED-4DB2-BD59-A6C34878D82A}">
                    <a16:rowId xmlns:a16="http://schemas.microsoft.com/office/drawing/2014/main" val="10005"/>
                  </a:ext>
                </a:extLst>
              </a:tr>
              <a:tr h="268941">
                <a:tc>
                  <a:txBody>
                    <a:bodyPr/>
                    <a:lstStyle/>
                    <a:p>
                      <a:pPr algn="ctr">
                        <a:lnSpc>
                          <a:spcPct val="100000"/>
                        </a:lnSpc>
                        <a:spcBef>
                          <a:spcPts val="530"/>
                        </a:spcBef>
                      </a:pPr>
                      <a:r>
                        <a:rPr sz="900" spc="-30" dirty="0">
                          <a:solidFill>
                            <a:srgbClr val="231F20"/>
                          </a:solidFill>
                          <a:latin typeface="Arial Narrow"/>
                          <a:cs typeface="Arial Narrow"/>
                        </a:rPr>
                        <a:t>Pharmacy</a:t>
                      </a:r>
                      <a:r>
                        <a:rPr sz="900" spc="5" dirty="0">
                          <a:solidFill>
                            <a:srgbClr val="231F20"/>
                          </a:solidFill>
                          <a:latin typeface="Arial Narrow"/>
                          <a:cs typeface="Arial Narrow"/>
                        </a:rPr>
                        <a:t> </a:t>
                      </a:r>
                      <a:r>
                        <a:rPr sz="900" spc="-10" dirty="0">
                          <a:solidFill>
                            <a:srgbClr val="231F20"/>
                          </a:solidFill>
                          <a:latin typeface="Arial Narrow"/>
                          <a:cs typeface="Arial Narrow"/>
                        </a:rPr>
                        <a:t>Technician</a:t>
                      </a:r>
                      <a:endParaRPr sz="900">
                        <a:latin typeface="Arial Narrow"/>
                        <a:cs typeface="Arial Narrow"/>
                      </a:endParaRPr>
                    </a:p>
                  </a:txBody>
                  <a:tcPr marL="0" marR="0" marT="59391" marB="0">
                    <a:lnR w="76200">
                      <a:solidFill>
                        <a:srgbClr val="FFFFFF"/>
                      </a:solidFill>
                      <a:prstDash val="solid"/>
                    </a:lnR>
                    <a:lnT w="12700">
                      <a:solidFill>
                        <a:srgbClr val="FFFFFF"/>
                      </a:solidFill>
                      <a:prstDash val="solid"/>
                    </a:lnT>
                    <a:lnB w="12700">
                      <a:solidFill>
                        <a:srgbClr val="FFFFFF"/>
                      </a:solidFill>
                      <a:prstDash val="solid"/>
                    </a:lnB>
                    <a:solidFill>
                      <a:srgbClr val="E9E5EB"/>
                    </a:solidFill>
                  </a:tcPr>
                </a:tc>
                <a:tc>
                  <a:txBody>
                    <a:bodyPr/>
                    <a:lstStyle/>
                    <a:p>
                      <a:pPr>
                        <a:lnSpc>
                          <a:spcPct val="100000"/>
                        </a:lnSpc>
                      </a:pPr>
                      <a:endParaRPr sz="800">
                        <a:latin typeface="Times New Roman"/>
                        <a:cs typeface="Times New Roman"/>
                      </a:endParaRPr>
                    </a:p>
                  </a:txBody>
                  <a:tcPr marL="0" marR="0" marT="0" marB="0">
                    <a:lnL w="76200">
                      <a:solidFill>
                        <a:srgbClr val="FFFFFF"/>
                      </a:solidFill>
                      <a:prstDash val="solid"/>
                    </a:lnL>
                    <a:lnR w="76200">
                      <a:solidFill>
                        <a:srgbClr val="FFFFFF"/>
                      </a:solidFill>
                      <a:prstDash val="solid"/>
                    </a:lnR>
                    <a:lnT w="12700">
                      <a:solidFill>
                        <a:srgbClr val="FFFFFF"/>
                      </a:solidFill>
                      <a:prstDash val="solid"/>
                    </a:lnT>
                    <a:lnB w="12700">
                      <a:solidFill>
                        <a:srgbClr val="FFFFFF"/>
                      </a:solidFill>
                      <a:prstDash val="solid"/>
                    </a:lnB>
                    <a:solidFill>
                      <a:srgbClr val="D3CCD6"/>
                    </a:solidFill>
                  </a:tcPr>
                </a:tc>
                <a:tc>
                  <a:txBody>
                    <a:bodyPr/>
                    <a:lstStyle/>
                    <a:p>
                      <a:pPr>
                        <a:lnSpc>
                          <a:spcPct val="100000"/>
                        </a:lnSpc>
                      </a:pPr>
                      <a:endParaRPr sz="800">
                        <a:latin typeface="Times New Roman"/>
                        <a:cs typeface="Times New Roman"/>
                      </a:endParaRPr>
                    </a:p>
                  </a:txBody>
                  <a:tcPr marL="0" marR="0" marT="0" marB="0">
                    <a:lnL w="76200">
                      <a:solidFill>
                        <a:srgbClr val="FFFFFF"/>
                      </a:solidFill>
                      <a:prstDash val="solid"/>
                    </a:lnL>
                    <a:lnR w="76200">
                      <a:solidFill>
                        <a:srgbClr val="FFFFFF"/>
                      </a:solidFill>
                      <a:prstDash val="solid"/>
                    </a:lnR>
                    <a:lnT w="12700">
                      <a:solidFill>
                        <a:srgbClr val="FFFFFF"/>
                      </a:solidFill>
                      <a:prstDash val="solid"/>
                    </a:lnT>
                    <a:lnB w="12700">
                      <a:solidFill>
                        <a:srgbClr val="FFFFFF"/>
                      </a:solidFill>
                      <a:prstDash val="solid"/>
                    </a:lnB>
                    <a:solidFill>
                      <a:srgbClr val="BEB2C3"/>
                    </a:solidFill>
                  </a:tcPr>
                </a:tc>
                <a:tc>
                  <a:txBody>
                    <a:bodyPr/>
                    <a:lstStyle/>
                    <a:p>
                      <a:pPr>
                        <a:lnSpc>
                          <a:spcPct val="100000"/>
                        </a:lnSpc>
                      </a:pPr>
                      <a:endParaRPr sz="800">
                        <a:latin typeface="Times New Roman"/>
                        <a:cs typeface="Times New Roman"/>
                      </a:endParaRPr>
                    </a:p>
                  </a:txBody>
                  <a:tcPr marL="0" marR="0" marT="0" marB="0">
                    <a:lnL w="76200">
                      <a:solidFill>
                        <a:srgbClr val="FFFFFF"/>
                      </a:solidFill>
                      <a:prstDash val="solid"/>
                    </a:lnL>
                    <a:lnR w="76200">
                      <a:solidFill>
                        <a:srgbClr val="FFFFFF"/>
                      </a:solidFill>
                      <a:prstDash val="solid"/>
                    </a:lnR>
                    <a:lnT w="12700">
                      <a:solidFill>
                        <a:srgbClr val="FFFFFF"/>
                      </a:solidFill>
                      <a:prstDash val="solid"/>
                    </a:lnT>
                    <a:lnB w="12700">
                      <a:solidFill>
                        <a:srgbClr val="FFFFFF"/>
                      </a:solidFill>
                      <a:prstDash val="solid"/>
                    </a:lnB>
                    <a:solidFill>
                      <a:srgbClr val="A899AE"/>
                    </a:solidFill>
                  </a:tcPr>
                </a:tc>
                <a:tc vMerge="1">
                  <a:txBody>
                    <a:bodyPr/>
                    <a:lstStyle/>
                    <a:p>
                      <a:endParaRPr/>
                    </a:p>
                  </a:txBody>
                  <a:tcPr marL="0" marR="0" marT="0" marB="0">
                    <a:lnL w="76200">
                      <a:solidFill>
                        <a:srgbClr val="FFFFFF"/>
                      </a:solidFill>
                      <a:prstDash val="solid"/>
                    </a:lnL>
                    <a:lnT w="76200">
                      <a:solidFill>
                        <a:srgbClr val="FFFFFF"/>
                      </a:solidFill>
                      <a:prstDash val="solid"/>
                    </a:lnT>
                    <a:lnB w="38100">
                      <a:solidFill>
                        <a:srgbClr val="231F20"/>
                      </a:solidFill>
                      <a:prstDash val="solid"/>
                    </a:lnB>
                  </a:tcPr>
                </a:tc>
                <a:extLst>
                  <a:ext uri="{0D108BD9-81ED-4DB2-BD59-A6C34878D82A}">
                    <a16:rowId xmlns:a16="http://schemas.microsoft.com/office/drawing/2014/main" val="10006"/>
                  </a:ext>
                </a:extLst>
              </a:tr>
              <a:tr h="268941">
                <a:tc>
                  <a:txBody>
                    <a:bodyPr/>
                    <a:lstStyle/>
                    <a:p>
                      <a:pPr algn="ctr">
                        <a:lnSpc>
                          <a:spcPct val="100000"/>
                        </a:lnSpc>
                        <a:spcBef>
                          <a:spcPts val="530"/>
                        </a:spcBef>
                      </a:pPr>
                      <a:r>
                        <a:rPr sz="900" spc="-10" dirty="0">
                          <a:solidFill>
                            <a:srgbClr val="231F20"/>
                          </a:solidFill>
                          <a:latin typeface="Arial Narrow"/>
                          <a:cs typeface="Arial Narrow"/>
                        </a:rPr>
                        <a:t>Certified</a:t>
                      </a:r>
                      <a:r>
                        <a:rPr sz="900" spc="-5" dirty="0">
                          <a:solidFill>
                            <a:srgbClr val="231F20"/>
                          </a:solidFill>
                          <a:latin typeface="Arial Narrow"/>
                          <a:cs typeface="Arial Narrow"/>
                        </a:rPr>
                        <a:t> </a:t>
                      </a:r>
                      <a:r>
                        <a:rPr sz="900" spc="-25" dirty="0">
                          <a:solidFill>
                            <a:srgbClr val="231F20"/>
                          </a:solidFill>
                          <a:latin typeface="Arial Narrow"/>
                          <a:cs typeface="Arial Narrow"/>
                        </a:rPr>
                        <a:t>Nursing</a:t>
                      </a:r>
                      <a:r>
                        <a:rPr sz="900" spc="-5" dirty="0">
                          <a:solidFill>
                            <a:srgbClr val="231F20"/>
                          </a:solidFill>
                          <a:latin typeface="Arial Narrow"/>
                          <a:cs typeface="Arial Narrow"/>
                        </a:rPr>
                        <a:t> </a:t>
                      </a:r>
                      <a:r>
                        <a:rPr sz="900" spc="-10" dirty="0">
                          <a:solidFill>
                            <a:srgbClr val="231F20"/>
                          </a:solidFill>
                          <a:latin typeface="Arial Narrow"/>
                          <a:cs typeface="Arial Narrow"/>
                        </a:rPr>
                        <a:t>Assistant</a:t>
                      </a:r>
                      <a:endParaRPr sz="900">
                        <a:latin typeface="Arial Narrow"/>
                        <a:cs typeface="Arial Narrow"/>
                      </a:endParaRPr>
                    </a:p>
                  </a:txBody>
                  <a:tcPr marL="0" marR="0" marT="59391" marB="0">
                    <a:lnR w="76200">
                      <a:solidFill>
                        <a:srgbClr val="FFFFFF"/>
                      </a:solidFill>
                      <a:prstDash val="solid"/>
                    </a:lnR>
                    <a:lnT w="12700">
                      <a:solidFill>
                        <a:srgbClr val="FFFFFF"/>
                      </a:solidFill>
                      <a:prstDash val="solid"/>
                    </a:lnT>
                    <a:lnB w="12700">
                      <a:solidFill>
                        <a:srgbClr val="FFFFFF"/>
                      </a:solidFill>
                      <a:prstDash val="solid"/>
                    </a:lnB>
                    <a:solidFill>
                      <a:srgbClr val="E9E5EB"/>
                    </a:solidFill>
                  </a:tcPr>
                </a:tc>
                <a:tc>
                  <a:txBody>
                    <a:bodyPr/>
                    <a:lstStyle/>
                    <a:p>
                      <a:pPr algn="ctr">
                        <a:lnSpc>
                          <a:spcPct val="100000"/>
                        </a:lnSpc>
                        <a:spcBef>
                          <a:spcPts val="530"/>
                        </a:spcBef>
                      </a:pPr>
                      <a:r>
                        <a:rPr sz="900" spc="-10" dirty="0">
                          <a:solidFill>
                            <a:srgbClr val="231F20"/>
                          </a:solidFill>
                          <a:latin typeface="Arial Narrow"/>
                          <a:cs typeface="Arial Narrow"/>
                        </a:rPr>
                        <a:t>Certified</a:t>
                      </a:r>
                      <a:r>
                        <a:rPr sz="900" spc="-20" dirty="0">
                          <a:solidFill>
                            <a:srgbClr val="231F20"/>
                          </a:solidFill>
                          <a:latin typeface="Arial Narrow"/>
                          <a:cs typeface="Arial Narrow"/>
                        </a:rPr>
                        <a:t> </a:t>
                      </a:r>
                      <a:r>
                        <a:rPr sz="900" spc="-25" dirty="0">
                          <a:solidFill>
                            <a:srgbClr val="231F20"/>
                          </a:solidFill>
                          <a:latin typeface="Arial Narrow"/>
                          <a:cs typeface="Arial Narrow"/>
                        </a:rPr>
                        <a:t>Nurse</a:t>
                      </a:r>
                      <a:r>
                        <a:rPr sz="900" spc="-20" dirty="0">
                          <a:solidFill>
                            <a:srgbClr val="231F20"/>
                          </a:solidFill>
                          <a:latin typeface="Arial Narrow"/>
                          <a:cs typeface="Arial Narrow"/>
                        </a:rPr>
                        <a:t> </a:t>
                      </a:r>
                      <a:r>
                        <a:rPr sz="900" spc="-25" dirty="0">
                          <a:solidFill>
                            <a:srgbClr val="231F20"/>
                          </a:solidFill>
                          <a:latin typeface="Arial Narrow"/>
                          <a:cs typeface="Arial Narrow"/>
                        </a:rPr>
                        <a:t>Aide</a:t>
                      </a:r>
                      <a:r>
                        <a:rPr sz="900" spc="-20" dirty="0">
                          <a:solidFill>
                            <a:srgbClr val="231F20"/>
                          </a:solidFill>
                          <a:latin typeface="Arial Narrow"/>
                          <a:cs typeface="Arial Narrow"/>
                        </a:rPr>
                        <a:t> (CNA)</a:t>
                      </a:r>
                      <a:endParaRPr sz="900">
                        <a:latin typeface="Arial Narrow"/>
                        <a:cs typeface="Arial Narrow"/>
                      </a:endParaRPr>
                    </a:p>
                  </a:txBody>
                  <a:tcPr marL="0" marR="0" marT="59391" marB="0">
                    <a:lnL w="76200">
                      <a:solidFill>
                        <a:srgbClr val="FFFFFF"/>
                      </a:solidFill>
                      <a:prstDash val="solid"/>
                    </a:lnL>
                    <a:lnR w="76200">
                      <a:solidFill>
                        <a:srgbClr val="FFFFFF"/>
                      </a:solidFill>
                      <a:prstDash val="solid"/>
                    </a:lnR>
                    <a:lnT w="12700">
                      <a:solidFill>
                        <a:srgbClr val="FFFFFF"/>
                      </a:solidFill>
                      <a:prstDash val="solid"/>
                    </a:lnT>
                    <a:lnB w="12700">
                      <a:solidFill>
                        <a:srgbClr val="FFFFFF"/>
                      </a:solidFill>
                      <a:prstDash val="solid"/>
                    </a:lnB>
                    <a:solidFill>
                      <a:srgbClr val="D3CCD6"/>
                    </a:solidFill>
                  </a:tcPr>
                </a:tc>
                <a:tc>
                  <a:txBody>
                    <a:bodyPr/>
                    <a:lstStyle/>
                    <a:p>
                      <a:pPr>
                        <a:lnSpc>
                          <a:spcPct val="100000"/>
                        </a:lnSpc>
                      </a:pPr>
                      <a:endParaRPr sz="800">
                        <a:latin typeface="Times New Roman"/>
                        <a:cs typeface="Times New Roman"/>
                      </a:endParaRPr>
                    </a:p>
                  </a:txBody>
                  <a:tcPr marL="0" marR="0" marT="0" marB="0">
                    <a:lnL w="76200">
                      <a:solidFill>
                        <a:srgbClr val="FFFFFF"/>
                      </a:solidFill>
                      <a:prstDash val="solid"/>
                    </a:lnL>
                    <a:lnR w="76200">
                      <a:solidFill>
                        <a:srgbClr val="FFFFFF"/>
                      </a:solidFill>
                      <a:prstDash val="solid"/>
                    </a:lnR>
                    <a:lnT w="12700">
                      <a:solidFill>
                        <a:srgbClr val="FFFFFF"/>
                      </a:solidFill>
                      <a:prstDash val="solid"/>
                    </a:lnT>
                    <a:lnB w="12700">
                      <a:solidFill>
                        <a:srgbClr val="FFFFFF"/>
                      </a:solidFill>
                      <a:prstDash val="solid"/>
                    </a:lnB>
                    <a:solidFill>
                      <a:srgbClr val="BEB2C3"/>
                    </a:solidFill>
                  </a:tcPr>
                </a:tc>
                <a:tc>
                  <a:txBody>
                    <a:bodyPr/>
                    <a:lstStyle/>
                    <a:p>
                      <a:pPr algn="ctr">
                        <a:lnSpc>
                          <a:spcPct val="100000"/>
                        </a:lnSpc>
                        <a:spcBef>
                          <a:spcPts val="530"/>
                        </a:spcBef>
                      </a:pPr>
                      <a:r>
                        <a:rPr sz="900" spc="-10" dirty="0">
                          <a:solidFill>
                            <a:srgbClr val="231F20"/>
                          </a:solidFill>
                          <a:latin typeface="Arial Narrow"/>
                          <a:cs typeface="Arial Narrow"/>
                        </a:rPr>
                        <a:t>Certified</a:t>
                      </a:r>
                      <a:r>
                        <a:rPr sz="900" spc="-5" dirty="0">
                          <a:solidFill>
                            <a:srgbClr val="231F20"/>
                          </a:solidFill>
                          <a:latin typeface="Arial Narrow"/>
                          <a:cs typeface="Arial Narrow"/>
                        </a:rPr>
                        <a:t> </a:t>
                      </a:r>
                      <a:r>
                        <a:rPr sz="900" spc="-25" dirty="0">
                          <a:solidFill>
                            <a:srgbClr val="231F20"/>
                          </a:solidFill>
                          <a:latin typeface="Arial Narrow"/>
                          <a:cs typeface="Arial Narrow"/>
                        </a:rPr>
                        <a:t>Nursing</a:t>
                      </a:r>
                      <a:r>
                        <a:rPr sz="900" spc="-5" dirty="0">
                          <a:solidFill>
                            <a:srgbClr val="231F20"/>
                          </a:solidFill>
                          <a:latin typeface="Arial Narrow"/>
                          <a:cs typeface="Arial Narrow"/>
                        </a:rPr>
                        <a:t> </a:t>
                      </a:r>
                      <a:r>
                        <a:rPr sz="900" spc="-10" dirty="0">
                          <a:solidFill>
                            <a:srgbClr val="231F20"/>
                          </a:solidFill>
                          <a:latin typeface="Arial Narrow"/>
                          <a:cs typeface="Arial Narrow"/>
                        </a:rPr>
                        <a:t>Assistant</a:t>
                      </a:r>
                      <a:endParaRPr sz="900">
                        <a:latin typeface="Arial Narrow"/>
                        <a:cs typeface="Arial Narrow"/>
                      </a:endParaRPr>
                    </a:p>
                  </a:txBody>
                  <a:tcPr marL="0" marR="0" marT="59391" marB="0">
                    <a:lnL w="76200">
                      <a:solidFill>
                        <a:srgbClr val="FFFFFF"/>
                      </a:solidFill>
                      <a:prstDash val="solid"/>
                    </a:lnL>
                    <a:lnR w="76200">
                      <a:solidFill>
                        <a:srgbClr val="FFFFFF"/>
                      </a:solidFill>
                      <a:prstDash val="solid"/>
                    </a:lnR>
                    <a:lnT w="12700">
                      <a:solidFill>
                        <a:srgbClr val="FFFFFF"/>
                      </a:solidFill>
                      <a:prstDash val="solid"/>
                    </a:lnT>
                    <a:lnB w="12700">
                      <a:solidFill>
                        <a:srgbClr val="FFFFFF"/>
                      </a:solidFill>
                      <a:prstDash val="solid"/>
                    </a:lnB>
                    <a:solidFill>
                      <a:srgbClr val="A899AE"/>
                    </a:solidFill>
                  </a:tcPr>
                </a:tc>
                <a:tc vMerge="1">
                  <a:txBody>
                    <a:bodyPr/>
                    <a:lstStyle/>
                    <a:p>
                      <a:endParaRPr/>
                    </a:p>
                  </a:txBody>
                  <a:tcPr marL="0" marR="0" marT="0" marB="0">
                    <a:lnL w="76200">
                      <a:solidFill>
                        <a:srgbClr val="FFFFFF"/>
                      </a:solidFill>
                      <a:prstDash val="solid"/>
                    </a:lnL>
                    <a:lnT w="76200">
                      <a:solidFill>
                        <a:srgbClr val="FFFFFF"/>
                      </a:solidFill>
                      <a:prstDash val="solid"/>
                    </a:lnT>
                    <a:lnB w="38100">
                      <a:solidFill>
                        <a:srgbClr val="231F20"/>
                      </a:solidFill>
                      <a:prstDash val="solid"/>
                    </a:lnB>
                  </a:tcPr>
                </a:tc>
                <a:extLst>
                  <a:ext uri="{0D108BD9-81ED-4DB2-BD59-A6C34878D82A}">
                    <a16:rowId xmlns:a16="http://schemas.microsoft.com/office/drawing/2014/main" val="10007"/>
                  </a:ext>
                </a:extLst>
              </a:tr>
              <a:tr h="287431">
                <a:tc>
                  <a:txBody>
                    <a:bodyPr/>
                    <a:lstStyle/>
                    <a:p>
                      <a:pPr algn="ctr">
                        <a:lnSpc>
                          <a:spcPct val="100000"/>
                        </a:lnSpc>
                        <a:spcBef>
                          <a:spcPts val="615"/>
                        </a:spcBef>
                      </a:pPr>
                      <a:r>
                        <a:rPr sz="900" spc="-10" dirty="0">
                          <a:solidFill>
                            <a:srgbClr val="231F20"/>
                          </a:solidFill>
                          <a:latin typeface="Arial Narrow"/>
                          <a:cs typeface="Arial Narrow"/>
                        </a:rPr>
                        <a:t>Medical</a:t>
                      </a:r>
                      <a:r>
                        <a:rPr sz="900" spc="-15" dirty="0">
                          <a:solidFill>
                            <a:srgbClr val="231F20"/>
                          </a:solidFill>
                          <a:latin typeface="Arial Narrow"/>
                          <a:cs typeface="Arial Narrow"/>
                        </a:rPr>
                        <a:t> </a:t>
                      </a:r>
                      <a:r>
                        <a:rPr sz="900" spc="-10" dirty="0">
                          <a:solidFill>
                            <a:srgbClr val="231F20"/>
                          </a:solidFill>
                          <a:latin typeface="Arial Narrow"/>
                          <a:cs typeface="Arial Narrow"/>
                        </a:rPr>
                        <a:t>Billing</a:t>
                      </a:r>
                      <a:r>
                        <a:rPr sz="900" spc="-15" dirty="0">
                          <a:solidFill>
                            <a:srgbClr val="231F20"/>
                          </a:solidFill>
                          <a:latin typeface="Arial Narrow"/>
                          <a:cs typeface="Arial Narrow"/>
                        </a:rPr>
                        <a:t> </a:t>
                      </a:r>
                      <a:r>
                        <a:rPr sz="900" spc="-10" dirty="0">
                          <a:solidFill>
                            <a:srgbClr val="231F20"/>
                          </a:solidFill>
                          <a:latin typeface="Arial Narrow"/>
                          <a:cs typeface="Arial Narrow"/>
                        </a:rPr>
                        <a:t>Specialist</a:t>
                      </a:r>
                      <a:endParaRPr sz="900">
                        <a:latin typeface="Arial Narrow"/>
                        <a:cs typeface="Arial Narrow"/>
                      </a:endParaRPr>
                    </a:p>
                  </a:txBody>
                  <a:tcPr marL="0" marR="0" marT="68916" marB="0">
                    <a:lnR w="76200">
                      <a:solidFill>
                        <a:srgbClr val="FFFFFF"/>
                      </a:solidFill>
                      <a:prstDash val="solid"/>
                    </a:lnR>
                    <a:lnT w="12700">
                      <a:solidFill>
                        <a:srgbClr val="FFFFFF"/>
                      </a:solidFill>
                      <a:prstDash val="solid"/>
                    </a:lnT>
                    <a:lnB w="12700">
                      <a:solidFill>
                        <a:srgbClr val="FFFFFF"/>
                      </a:solidFill>
                      <a:prstDash val="solid"/>
                    </a:lnB>
                    <a:solidFill>
                      <a:srgbClr val="E9E5EB"/>
                    </a:solidFill>
                  </a:tcPr>
                </a:tc>
                <a:tc>
                  <a:txBody>
                    <a:bodyPr/>
                    <a:lstStyle/>
                    <a:p>
                      <a:pPr algn="ctr">
                        <a:lnSpc>
                          <a:spcPct val="100000"/>
                        </a:lnSpc>
                        <a:spcBef>
                          <a:spcPts val="615"/>
                        </a:spcBef>
                      </a:pPr>
                      <a:r>
                        <a:rPr sz="900" spc="-10" dirty="0">
                          <a:solidFill>
                            <a:srgbClr val="231F20"/>
                          </a:solidFill>
                          <a:latin typeface="Arial Narrow"/>
                          <a:cs typeface="Arial Narrow"/>
                        </a:rPr>
                        <a:t>Medical</a:t>
                      </a:r>
                      <a:r>
                        <a:rPr sz="900" spc="-30" dirty="0">
                          <a:solidFill>
                            <a:srgbClr val="231F20"/>
                          </a:solidFill>
                          <a:latin typeface="Arial Narrow"/>
                          <a:cs typeface="Arial Narrow"/>
                        </a:rPr>
                        <a:t> </a:t>
                      </a:r>
                      <a:r>
                        <a:rPr sz="900" spc="-10" dirty="0">
                          <a:solidFill>
                            <a:srgbClr val="231F20"/>
                          </a:solidFill>
                          <a:latin typeface="Arial Narrow"/>
                          <a:cs typeface="Arial Narrow"/>
                        </a:rPr>
                        <a:t>Billing</a:t>
                      </a:r>
                      <a:r>
                        <a:rPr sz="900" spc="-30" dirty="0">
                          <a:solidFill>
                            <a:srgbClr val="231F20"/>
                          </a:solidFill>
                          <a:latin typeface="Arial Narrow"/>
                          <a:cs typeface="Arial Narrow"/>
                        </a:rPr>
                        <a:t> </a:t>
                      </a:r>
                      <a:r>
                        <a:rPr sz="900" spc="60" dirty="0">
                          <a:solidFill>
                            <a:srgbClr val="231F20"/>
                          </a:solidFill>
                          <a:latin typeface="Arial Narrow"/>
                          <a:cs typeface="Arial Narrow"/>
                        </a:rPr>
                        <a:t>&amp;</a:t>
                      </a:r>
                      <a:r>
                        <a:rPr sz="900" spc="-30" dirty="0">
                          <a:solidFill>
                            <a:srgbClr val="231F20"/>
                          </a:solidFill>
                          <a:latin typeface="Arial Narrow"/>
                          <a:cs typeface="Arial Narrow"/>
                        </a:rPr>
                        <a:t> </a:t>
                      </a:r>
                      <a:r>
                        <a:rPr sz="900" spc="-10" dirty="0">
                          <a:solidFill>
                            <a:srgbClr val="231F20"/>
                          </a:solidFill>
                          <a:latin typeface="Arial Narrow"/>
                          <a:cs typeface="Arial Narrow"/>
                        </a:rPr>
                        <a:t>Coding</a:t>
                      </a:r>
                      <a:endParaRPr sz="900">
                        <a:latin typeface="Arial Narrow"/>
                        <a:cs typeface="Arial Narrow"/>
                      </a:endParaRPr>
                    </a:p>
                  </a:txBody>
                  <a:tcPr marL="0" marR="0" marT="68916" marB="0">
                    <a:lnL w="76200">
                      <a:solidFill>
                        <a:srgbClr val="FFFFFF"/>
                      </a:solidFill>
                      <a:prstDash val="solid"/>
                    </a:lnL>
                    <a:lnR w="76200">
                      <a:solidFill>
                        <a:srgbClr val="FFFFFF"/>
                      </a:solidFill>
                      <a:prstDash val="solid"/>
                    </a:lnR>
                    <a:lnT w="12700">
                      <a:solidFill>
                        <a:srgbClr val="FFFFFF"/>
                      </a:solidFill>
                      <a:prstDash val="solid"/>
                    </a:lnT>
                    <a:lnB w="12700">
                      <a:solidFill>
                        <a:srgbClr val="FFFFFF"/>
                      </a:solidFill>
                      <a:prstDash val="solid"/>
                    </a:lnB>
                    <a:solidFill>
                      <a:srgbClr val="D3CCD6"/>
                    </a:solidFill>
                  </a:tcPr>
                </a:tc>
                <a:tc>
                  <a:txBody>
                    <a:bodyPr/>
                    <a:lstStyle/>
                    <a:p>
                      <a:pPr algn="ctr">
                        <a:lnSpc>
                          <a:spcPct val="100000"/>
                        </a:lnSpc>
                        <a:spcBef>
                          <a:spcPts val="615"/>
                        </a:spcBef>
                      </a:pPr>
                      <a:r>
                        <a:rPr sz="900" spc="-10" dirty="0">
                          <a:solidFill>
                            <a:srgbClr val="231F20"/>
                          </a:solidFill>
                          <a:latin typeface="Arial Narrow"/>
                          <a:cs typeface="Arial Narrow"/>
                        </a:rPr>
                        <a:t>Medical</a:t>
                      </a:r>
                      <a:r>
                        <a:rPr sz="900" spc="-30" dirty="0">
                          <a:solidFill>
                            <a:srgbClr val="231F20"/>
                          </a:solidFill>
                          <a:latin typeface="Arial Narrow"/>
                          <a:cs typeface="Arial Narrow"/>
                        </a:rPr>
                        <a:t> </a:t>
                      </a:r>
                      <a:r>
                        <a:rPr sz="900" spc="-10" dirty="0">
                          <a:solidFill>
                            <a:srgbClr val="231F20"/>
                          </a:solidFill>
                          <a:latin typeface="Arial Narrow"/>
                          <a:cs typeface="Arial Narrow"/>
                        </a:rPr>
                        <a:t>Billing</a:t>
                      </a:r>
                      <a:r>
                        <a:rPr sz="900" spc="-30" dirty="0">
                          <a:solidFill>
                            <a:srgbClr val="231F20"/>
                          </a:solidFill>
                          <a:latin typeface="Arial Narrow"/>
                          <a:cs typeface="Arial Narrow"/>
                        </a:rPr>
                        <a:t> </a:t>
                      </a:r>
                      <a:r>
                        <a:rPr sz="900" spc="60" dirty="0">
                          <a:solidFill>
                            <a:srgbClr val="231F20"/>
                          </a:solidFill>
                          <a:latin typeface="Arial Narrow"/>
                          <a:cs typeface="Arial Narrow"/>
                        </a:rPr>
                        <a:t>&amp;</a:t>
                      </a:r>
                      <a:r>
                        <a:rPr sz="900" spc="-30" dirty="0">
                          <a:solidFill>
                            <a:srgbClr val="231F20"/>
                          </a:solidFill>
                          <a:latin typeface="Arial Narrow"/>
                          <a:cs typeface="Arial Narrow"/>
                        </a:rPr>
                        <a:t> </a:t>
                      </a:r>
                      <a:r>
                        <a:rPr sz="900" spc="-10" dirty="0">
                          <a:solidFill>
                            <a:srgbClr val="231F20"/>
                          </a:solidFill>
                          <a:latin typeface="Arial Narrow"/>
                          <a:cs typeface="Arial Narrow"/>
                        </a:rPr>
                        <a:t>Coding</a:t>
                      </a:r>
                      <a:endParaRPr sz="900">
                        <a:latin typeface="Arial Narrow"/>
                        <a:cs typeface="Arial Narrow"/>
                      </a:endParaRPr>
                    </a:p>
                  </a:txBody>
                  <a:tcPr marL="0" marR="0" marT="68916" marB="0">
                    <a:lnL w="76200">
                      <a:solidFill>
                        <a:srgbClr val="FFFFFF"/>
                      </a:solidFill>
                      <a:prstDash val="solid"/>
                    </a:lnL>
                    <a:lnR w="76200">
                      <a:solidFill>
                        <a:srgbClr val="FFFFFF"/>
                      </a:solidFill>
                      <a:prstDash val="solid"/>
                    </a:lnR>
                    <a:lnT w="12700">
                      <a:solidFill>
                        <a:srgbClr val="FFFFFF"/>
                      </a:solidFill>
                      <a:prstDash val="solid"/>
                    </a:lnT>
                    <a:lnB w="12700">
                      <a:solidFill>
                        <a:srgbClr val="FFFFFF"/>
                      </a:solidFill>
                      <a:prstDash val="solid"/>
                    </a:lnB>
                    <a:solidFill>
                      <a:srgbClr val="BEB2C3"/>
                    </a:solidFill>
                  </a:tcPr>
                </a:tc>
                <a:tc>
                  <a:txBody>
                    <a:bodyPr/>
                    <a:lstStyle/>
                    <a:p>
                      <a:pPr marL="403860" marR="211454" indent="-186055">
                        <a:lnSpc>
                          <a:spcPts val="1100"/>
                        </a:lnSpc>
                        <a:spcBef>
                          <a:spcPts val="185"/>
                        </a:spcBef>
                      </a:pPr>
                      <a:r>
                        <a:rPr sz="900" spc="-10" dirty="0">
                          <a:solidFill>
                            <a:srgbClr val="231F20"/>
                          </a:solidFill>
                          <a:latin typeface="Arial Narrow"/>
                          <a:cs typeface="Arial Narrow"/>
                        </a:rPr>
                        <a:t>Health</a:t>
                      </a:r>
                      <a:r>
                        <a:rPr sz="900" spc="-40" dirty="0">
                          <a:solidFill>
                            <a:srgbClr val="231F20"/>
                          </a:solidFill>
                          <a:latin typeface="Arial Narrow"/>
                          <a:cs typeface="Arial Narrow"/>
                        </a:rPr>
                        <a:t> </a:t>
                      </a:r>
                      <a:r>
                        <a:rPr sz="900" dirty="0">
                          <a:solidFill>
                            <a:srgbClr val="231F20"/>
                          </a:solidFill>
                          <a:latin typeface="Arial Narrow"/>
                          <a:cs typeface="Arial Narrow"/>
                        </a:rPr>
                        <a:t>Information</a:t>
                      </a:r>
                      <a:r>
                        <a:rPr sz="900" spc="-40" dirty="0">
                          <a:solidFill>
                            <a:srgbClr val="231F20"/>
                          </a:solidFill>
                          <a:latin typeface="Arial Narrow"/>
                          <a:cs typeface="Arial Narrow"/>
                        </a:rPr>
                        <a:t> </a:t>
                      </a:r>
                      <a:r>
                        <a:rPr sz="900" spc="-10" dirty="0">
                          <a:solidFill>
                            <a:srgbClr val="231F20"/>
                          </a:solidFill>
                          <a:latin typeface="Arial Narrow"/>
                          <a:cs typeface="Arial Narrow"/>
                        </a:rPr>
                        <a:t>Technology/ Medical </a:t>
                      </a:r>
                      <a:r>
                        <a:rPr sz="900" spc="-30" dirty="0">
                          <a:solidFill>
                            <a:srgbClr val="231F20"/>
                          </a:solidFill>
                          <a:latin typeface="Arial Narrow"/>
                          <a:cs typeface="Arial Narrow"/>
                        </a:rPr>
                        <a:t>Records</a:t>
                      </a:r>
                      <a:r>
                        <a:rPr sz="900" spc="-5" dirty="0">
                          <a:solidFill>
                            <a:srgbClr val="231F20"/>
                          </a:solidFill>
                          <a:latin typeface="Arial Narrow"/>
                          <a:cs typeface="Arial Narrow"/>
                        </a:rPr>
                        <a:t> </a:t>
                      </a:r>
                      <a:r>
                        <a:rPr sz="900" spc="-10" dirty="0">
                          <a:solidFill>
                            <a:srgbClr val="231F20"/>
                          </a:solidFill>
                          <a:latin typeface="Arial Narrow"/>
                          <a:cs typeface="Arial Narrow"/>
                        </a:rPr>
                        <a:t>A.A.S.</a:t>
                      </a:r>
                      <a:endParaRPr sz="900">
                        <a:latin typeface="Arial Narrow"/>
                        <a:cs typeface="Arial Narrow"/>
                      </a:endParaRPr>
                    </a:p>
                  </a:txBody>
                  <a:tcPr marL="0" marR="0" marT="20731" marB="0">
                    <a:lnL w="76200">
                      <a:solidFill>
                        <a:srgbClr val="FFFFFF"/>
                      </a:solidFill>
                      <a:prstDash val="solid"/>
                    </a:lnL>
                    <a:lnR w="76200">
                      <a:solidFill>
                        <a:srgbClr val="FFFFFF"/>
                      </a:solidFill>
                      <a:prstDash val="solid"/>
                    </a:lnR>
                    <a:lnT w="12700">
                      <a:solidFill>
                        <a:srgbClr val="FFFFFF"/>
                      </a:solidFill>
                      <a:prstDash val="solid"/>
                    </a:lnT>
                    <a:lnB w="12700">
                      <a:solidFill>
                        <a:srgbClr val="FFFFFF"/>
                      </a:solidFill>
                      <a:prstDash val="solid"/>
                    </a:lnB>
                    <a:solidFill>
                      <a:srgbClr val="A899AE"/>
                    </a:solidFill>
                  </a:tcPr>
                </a:tc>
                <a:tc vMerge="1">
                  <a:txBody>
                    <a:bodyPr/>
                    <a:lstStyle/>
                    <a:p>
                      <a:endParaRPr/>
                    </a:p>
                  </a:txBody>
                  <a:tcPr marL="0" marR="0" marT="0" marB="0">
                    <a:lnL w="76200">
                      <a:solidFill>
                        <a:srgbClr val="FFFFFF"/>
                      </a:solidFill>
                      <a:prstDash val="solid"/>
                    </a:lnL>
                    <a:lnT w="76200">
                      <a:solidFill>
                        <a:srgbClr val="FFFFFF"/>
                      </a:solidFill>
                      <a:prstDash val="solid"/>
                    </a:lnT>
                    <a:lnB w="38100">
                      <a:solidFill>
                        <a:srgbClr val="231F20"/>
                      </a:solidFill>
                      <a:prstDash val="solid"/>
                    </a:lnB>
                  </a:tcPr>
                </a:tc>
                <a:extLst>
                  <a:ext uri="{0D108BD9-81ED-4DB2-BD59-A6C34878D82A}">
                    <a16:rowId xmlns:a16="http://schemas.microsoft.com/office/drawing/2014/main" val="10008"/>
                  </a:ext>
                </a:extLst>
              </a:tr>
              <a:tr h="410696">
                <a:tc>
                  <a:txBody>
                    <a:bodyPr/>
                    <a:lstStyle/>
                    <a:p>
                      <a:pPr marL="97155" marR="90805" algn="ctr">
                        <a:lnSpc>
                          <a:spcPts val="1100"/>
                        </a:lnSpc>
                        <a:spcBef>
                          <a:spcPts val="185"/>
                        </a:spcBef>
                      </a:pPr>
                      <a:r>
                        <a:rPr sz="900" spc="-10" dirty="0">
                          <a:solidFill>
                            <a:srgbClr val="231F20"/>
                          </a:solidFill>
                          <a:latin typeface="Arial Narrow"/>
                          <a:cs typeface="Arial Narrow"/>
                        </a:rPr>
                        <a:t>Health</a:t>
                      </a:r>
                      <a:r>
                        <a:rPr sz="900" spc="-40" dirty="0">
                          <a:solidFill>
                            <a:srgbClr val="231F20"/>
                          </a:solidFill>
                          <a:latin typeface="Arial Narrow"/>
                          <a:cs typeface="Arial Narrow"/>
                        </a:rPr>
                        <a:t> </a:t>
                      </a:r>
                      <a:r>
                        <a:rPr sz="900" dirty="0">
                          <a:solidFill>
                            <a:srgbClr val="231F20"/>
                          </a:solidFill>
                          <a:latin typeface="Arial Narrow"/>
                          <a:cs typeface="Arial Narrow"/>
                        </a:rPr>
                        <a:t>Information</a:t>
                      </a:r>
                      <a:r>
                        <a:rPr sz="900" spc="-40" dirty="0">
                          <a:solidFill>
                            <a:srgbClr val="231F20"/>
                          </a:solidFill>
                          <a:latin typeface="Arial Narrow"/>
                          <a:cs typeface="Arial Narrow"/>
                        </a:rPr>
                        <a:t> </a:t>
                      </a:r>
                      <a:r>
                        <a:rPr sz="900" spc="-10" dirty="0">
                          <a:solidFill>
                            <a:srgbClr val="231F20"/>
                          </a:solidFill>
                          <a:latin typeface="Arial Narrow"/>
                          <a:cs typeface="Arial Narrow"/>
                        </a:rPr>
                        <a:t>Technology/ Medical</a:t>
                      </a:r>
                      <a:r>
                        <a:rPr sz="900" spc="-15" dirty="0">
                          <a:solidFill>
                            <a:srgbClr val="231F20"/>
                          </a:solidFill>
                          <a:latin typeface="Arial Narrow"/>
                          <a:cs typeface="Arial Narrow"/>
                        </a:rPr>
                        <a:t> </a:t>
                      </a:r>
                      <a:r>
                        <a:rPr sz="900" dirty="0">
                          <a:solidFill>
                            <a:srgbClr val="231F20"/>
                          </a:solidFill>
                          <a:latin typeface="Arial Narrow"/>
                          <a:cs typeface="Arial Narrow"/>
                        </a:rPr>
                        <a:t>Registrars/</a:t>
                      </a:r>
                      <a:r>
                        <a:rPr sz="900" spc="-10" dirty="0">
                          <a:solidFill>
                            <a:srgbClr val="231F20"/>
                          </a:solidFill>
                          <a:latin typeface="Arial Narrow"/>
                          <a:cs typeface="Arial Narrow"/>
                        </a:rPr>
                        <a:t> Medical</a:t>
                      </a:r>
                      <a:r>
                        <a:rPr sz="900" spc="-15" dirty="0">
                          <a:solidFill>
                            <a:srgbClr val="231F20"/>
                          </a:solidFill>
                          <a:latin typeface="Arial Narrow"/>
                          <a:cs typeface="Arial Narrow"/>
                        </a:rPr>
                        <a:t> </a:t>
                      </a:r>
                      <a:r>
                        <a:rPr sz="900" spc="-20" dirty="0">
                          <a:solidFill>
                            <a:srgbClr val="231F20"/>
                          </a:solidFill>
                          <a:latin typeface="Arial Narrow"/>
                          <a:cs typeface="Arial Narrow"/>
                        </a:rPr>
                        <a:t>Records </a:t>
                      </a:r>
                      <a:r>
                        <a:rPr sz="900" spc="-10" dirty="0">
                          <a:solidFill>
                            <a:srgbClr val="231F20"/>
                          </a:solidFill>
                          <a:latin typeface="Arial Narrow"/>
                          <a:cs typeface="Arial Narrow"/>
                        </a:rPr>
                        <a:t>Specialist</a:t>
                      </a:r>
                      <a:endParaRPr sz="900">
                        <a:latin typeface="Arial Narrow"/>
                        <a:cs typeface="Arial Narrow"/>
                      </a:endParaRPr>
                    </a:p>
                  </a:txBody>
                  <a:tcPr marL="0" marR="0" marT="20731" marB="0">
                    <a:lnR w="76200">
                      <a:solidFill>
                        <a:srgbClr val="FFFFFF"/>
                      </a:solidFill>
                      <a:prstDash val="solid"/>
                    </a:lnR>
                    <a:lnT w="12700">
                      <a:solidFill>
                        <a:srgbClr val="FFFFFF"/>
                      </a:solidFill>
                      <a:prstDash val="solid"/>
                    </a:lnT>
                    <a:lnB w="12700">
                      <a:solidFill>
                        <a:srgbClr val="FFFFFF"/>
                      </a:solidFill>
                      <a:prstDash val="solid"/>
                    </a:lnB>
                    <a:solidFill>
                      <a:srgbClr val="E9E5EB"/>
                    </a:solidFill>
                  </a:tcPr>
                </a:tc>
                <a:tc>
                  <a:txBody>
                    <a:bodyPr/>
                    <a:lstStyle/>
                    <a:p>
                      <a:pPr>
                        <a:lnSpc>
                          <a:spcPct val="100000"/>
                        </a:lnSpc>
                      </a:pPr>
                      <a:endParaRPr sz="800">
                        <a:latin typeface="Times New Roman"/>
                        <a:cs typeface="Times New Roman"/>
                      </a:endParaRPr>
                    </a:p>
                  </a:txBody>
                  <a:tcPr marL="0" marR="0" marT="0" marB="0">
                    <a:lnL w="76200">
                      <a:solidFill>
                        <a:srgbClr val="FFFFFF"/>
                      </a:solidFill>
                      <a:prstDash val="solid"/>
                    </a:lnL>
                    <a:lnR w="76200">
                      <a:solidFill>
                        <a:srgbClr val="FFFFFF"/>
                      </a:solidFill>
                      <a:prstDash val="solid"/>
                    </a:lnR>
                    <a:lnT w="12700">
                      <a:solidFill>
                        <a:srgbClr val="FFFFFF"/>
                      </a:solidFill>
                      <a:prstDash val="solid"/>
                    </a:lnT>
                    <a:lnB w="12700">
                      <a:solidFill>
                        <a:srgbClr val="FFFFFF"/>
                      </a:solidFill>
                      <a:prstDash val="solid"/>
                    </a:lnB>
                    <a:solidFill>
                      <a:srgbClr val="D3CCD6"/>
                    </a:solidFill>
                  </a:tcPr>
                </a:tc>
                <a:tc>
                  <a:txBody>
                    <a:bodyPr/>
                    <a:lstStyle/>
                    <a:p>
                      <a:pPr>
                        <a:lnSpc>
                          <a:spcPct val="100000"/>
                        </a:lnSpc>
                      </a:pPr>
                      <a:endParaRPr sz="800">
                        <a:latin typeface="Times New Roman"/>
                        <a:cs typeface="Times New Roman"/>
                      </a:endParaRPr>
                    </a:p>
                  </a:txBody>
                  <a:tcPr marL="0" marR="0" marT="0" marB="0">
                    <a:lnL w="76200">
                      <a:solidFill>
                        <a:srgbClr val="FFFFFF"/>
                      </a:solidFill>
                      <a:prstDash val="solid"/>
                    </a:lnL>
                    <a:lnR w="76200">
                      <a:solidFill>
                        <a:srgbClr val="FFFFFF"/>
                      </a:solidFill>
                      <a:prstDash val="solid"/>
                    </a:lnR>
                    <a:lnT w="12700">
                      <a:solidFill>
                        <a:srgbClr val="FFFFFF"/>
                      </a:solidFill>
                      <a:prstDash val="solid"/>
                    </a:lnT>
                    <a:lnB w="12700">
                      <a:solidFill>
                        <a:srgbClr val="FFFFFF"/>
                      </a:solidFill>
                      <a:prstDash val="solid"/>
                    </a:lnB>
                    <a:solidFill>
                      <a:srgbClr val="BEB2C3"/>
                    </a:solidFill>
                  </a:tcPr>
                </a:tc>
                <a:tc>
                  <a:txBody>
                    <a:bodyPr/>
                    <a:lstStyle/>
                    <a:p>
                      <a:pPr marL="403860" marR="211454" indent="-186055">
                        <a:lnSpc>
                          <a:spcPts val="1100"/>
                        </a:lnSpc>
                        <a:spcBef>
                          <a:spcPts val="735"/>
                        </a:spcBef>
                      </a:pPr>
                      <a:r>
                        <a:rPr sz="900" spc="-10" dirty="0">
                          <a:solidFill>
                            <a:srgbClr val="231F20"/>
                          </a:solidFill>
                          <a:latin typeface="Arial Narrow"/>
                          <a:cs typeface="Arial Narrow"/>
                        </a:rPr>
                        <a:t>Health</a:t>
                      </a:r>
                      <a:r>
                        <a:rPr sz="900" spc="-40" dirty="0">
                          <a:solidFill>
                            <a:srgbClr val="231F20"/>
                          </a:solidFill>
                          <a:latin typeface="Arial Narrow"/>
                          <a:cs typeface="Arial Narrow"/>
                        </a:rPr>
                        <a:t> </a:t>
                      </a:r>
                      <a:r>
                        <a:rPr sz="900" dirty="0">
                          <a:solidFill>
                            <a:srgbClr val="231F20"/>
                          </a:solidFill>
                          <a:latin typeface="Arial Narrow"/>
                          <a:cs typeface="Arial Narrow"/>
                        </a:rPr>
                        <a:t>Information</a:t>
                      </a:r>
                      <a:r>
                        <a:rPr sz="900" spc="-40" dirty="0">
                          <a:solidFill>
                            <a:srgbClr val="231F20"/>
                          </a:solidFill>
                          <a:latin typeface="Arial Narrow"/>
                          <a:cs typeface="Arial Narrow"/>
                        </a:rPr>
                        <a:t> </a:t>
                      </a:r>
                      <a:r>
                        <a:rPr sz="900" spc="-10" dirty="0">
                          <a:solidFill>
                            <a:srgbClr val="231F20"/>
                          </a:solidFill>
                          <a:latin typeface="Arial Narrow"/>
                          <a:cs typeface="Arial Narrow"/>
                        </a:rPr>
                        <a:t>Technology/ Medical </a:t>
                      </a:r>
                      <a:r>
                        <a:rPr sz="900" spc="-30" dirty="0">
                          <a:solidFill>
                            <a:srgbClr val="231F20"/>
                          </a:solidFill>
                          <a:latin typeface="Arial Narrow"/>
                          <a:cs typeface="Arial Narrow"/>
                        </a:rPr>
                        <a:t>Records</a:t>
                      </a:r>
                      <a:r>
                        <a:rPr sz="900" spc="-5" dirty="0">
                          <a:solidFill>
                            <a:srgbClr val="231F20"/>
                          </a:solidFill>
                          <a:latin typeface="Arial Narrow"/>
                          <a:cs typeface="Arial Narrow"/>
                        </a:rPr>
                        <a:t> </a:t>
                      </a:r>
                      <a:r>
                        <a:rPr sz="900" spc="-10" dirty="0">
                          <a:solidFill>
                            <a:srgbClr val="231F20"/>
                          </a:solidFill>
                          <a:latin typeface="Arial Narrow"/>
                          <a:cs typeface="Arial Narrow"/>
                        </a:rPr>
                        <a:t>A.A.S.</a:t>
                      </a:r>
                      <a:endParaRPr sz="900">
                        <a:latin typeface="Arial Narrow"/>
                        <a:cs typeface="Arial Narrow"/>
                      </a:endParaRPr>
                    </a:p>
                  </a:txBody>
                  <a:tcPr marL="0" marR="0" marT="82363" marB="0">
                    <a:lnL w="76200">
                      <a:solidFill>
                        <a:srgbClr val="FFFFFF"/>
                      </a:solidFill>
                      <a:prstDash val="solid"/>
                    </a:lnL>
                    <a:lnR w="76200">
                      <a:solidFill>
                        <a:srgbClr val="FFFFFF"/>
                      </a:solidFill>
                      <a:prstDash val="solid"/>
                    </a:lnR>
                    <a:lnT w="12700">
                      <a:solidFill>
                        <a:srgbClr val="FFFFFF"/>
                      </a:solidFill>
                      <a:prstDash val="solid"/>
                    </a:lnT>
                    <a:lnB w="12700">
                      <a:solidFill>
                        <a:srgbClr val="FFFFFF"/>
                      </a:solidFill>
                      <a:prstDash val="solid"/>
                    </a:lnB>
                    <a:solidFill>
                      <a:srgbClr val="A899AE"/>
                    </a:solidFill>
                  </a:tcPr>
                </a:tc>
                <a:tc vMerge="1">
                  <a:txBody>
                    <a:bodyPr/>
                    <a:lstStyle/>
                    <a:p>
                      <a:endParaRPr/>
                    </a:p>
                  </a:txBody>
                  <a:tcPr marL="0" marR="0" marT="0" marB="0">
                    <a:lnL w="76200">
                      <a:solidFill>
                        <a:srgbClr val="FFFFFF"/>
                      </a:solidFill>
                      <a:prstDash val="solid"/>
                    </a:lnL>
                    <a:lnT w="76200">
                      <a:solidFill>
                        <a:srgbClr val="FFFFFF"/>
                      </a:solidFill>
                      <a:prstDash val="solid"/>
                    </a:lnT>
                    <a:lnB w="38100">
                      <a:solidFill>
                        <a:srgbClr val="231F20"/>
                      </a:solidFill>
                      <a:prstDash val="solid"/>
                    </a:lnB>
                  </a:tcPr>
                </a:tc>
                <a:extLst>
                  <a:ext uri="{0D108BD9-81ED-4DB2-BD59-A6C34878D82A}">
                    <a16:rowId xmlns:a16="http://schemas.microsoft.com/office/drawing/2014/main" val="10009"/>
                  </a:ext>
                </a:extLst>
              </a:tr>
              <a:tr h="268941">
                <a:tc>
                  <a:txBody>
                    <a:bodyPr/>
                    <a:lstStyle/>
                    <a:p>
                      <a:pPr algn="ctr">
                        <a:lnSpc>
                          <a:spcPct val="100000"/>
                        </a:lnSpc>
                        <a:spcBef>
                          <a:spcPts val="530"/>
                        </a:spcBef>
                      </a:pPr>
                      <a:r>
                        <a:rPr sz="900" spc="-20" dirty="0">
                          <a:solidFill>
                            <a:srgbClr val="231F20"/>
                          </a:solidFill>
                          <a:latin typeface="Arial Narrow"/>
                          <a:cs typeface="Arial Narrow"/>
                        </a:rPr>
                        <a:t>Radiology</a:t>
                      </a:r>
                      <a:r>
                        <a:rPr sz="900" spc="-15" dirty="0">
                          <a:solidFill>
                            <a:srgbClr val="231F20"/>
                          </a:solidFill>
                          <a:latin typeface="Arial Narrow"/>
                          <a:cs typeface="Arial Narrow"/>
                        </a:rPr>
                        <a:t> </a:t>
                      </a:r>
                      <a:r>
                        <a:rPr sz="900" spc="-10" dirty="0">
                          <a:solidFill>
                            <a:srgbClr val="231F20"/>
                          </a:solidFill>
                          <a:latin typeface="Arial Narrow"/>
                          <a:cs typeface="Arial Narrow"/>
                        </a:rPr>
                        <a:t>Technician</a:t>
                      </a:r>
                      <a:endParaRPr sz="900">
                        <a:latin typeface="Arial Narrow"/>
                        <a:cs typeface="Arial Narrow"/>
                      </a:endParaRPr>
                    </a:p>
                  </a:txBody>
                  <a:tcPr marL="0" marR="0" marT="59391" marB="0">
                    <a:lnR w="76200">
                      <a:solidFill>
                        <a:srgbClr val="FFFFFF"/>
                      </a:solidFill>
                      <a:prstDash val="solid"/>
                    </a:lnR>
                    <a:lnT w="12700">
                      <a:solidFill>
                        <a:srgbClr val="FFFFFF"/>
                      </a:solidFill>
                      <a:prstDash val="solid"/>
                    </a:lnT>
                    <a:lnB w="12700">
                      <a:solidFill>
                        <a:srgbClr val="FFFFFF"/>
                      </a:solidFill>
                      <a:prstDash val="solid"/>
                    </a:lnB>
                    <a:solidFill>
                      <a:srgbClr val="E9E5EB"/>
                    </a:solidFill>
                  </a:tcPr>
                </a:tc>
                <a:tc>
                  <a:txBody>
                    <a:bodyPr/>
                    <a:lstStyle/>
                    <a:p>
                      <a:pPr>
                        <a:lnSpc>
                          <a:spcPct val="100000"/>
                        </a:lnSpc>
                      </a:pPr>
                      <a:endParaRPr sz="800">
                        <a:latin typeface="Times New Roman"/>
                        <a:cs typeface="Times New Roman"/>
                      </a:endParaRPr>
                    </a:p>
                  </a:txBody>
                  <a:tcPr marL="0" marR="0" marT="0" marB="0">
                    <a:lnL w="76200">
                      <a:solidFill>
                        <a:srgbClr val="FFFFFF"/>
                      </a:solidFill>
                      <a:prstDash val="solid"/>
                    </a:lnL>
                    <a:lnR w="76200">
                      <a:solidFill>
                        <a:srgbClr val="FFFFFF"/>
                      </a:solidFill>
                      <a:prstDash val="solid"/>
                    </a:lnR>
                    <a:lnT w="12700">
                      <a:solidFill>
                        <a:srgbClr val="FFFFFF"/>
                      </a:solidFill>
                      <a:prstDash val="solid"/>
                    </a:lnT>
                    <a:lnB w="12700">
                      <a:solidFill>
                        <a:srgbClr val="FFFFFF"/>
                      </a:solidFill>
                      <a:prstDash val="solid"/>
                    </a:lnB>
                    <a:solidFill>
                      <a:srgbClr val="D3CCD6"/>
                    </a:solidFill>
                  </a:tcPr>
                </a:tc>
                <a:tc>
                  <a:txBody>
                    <a:bodyPr/>
                    <a:lstStyle/>
                    <a:p>
                      <a:pPr>
                        <a:lnSpc>
                          <a:spcPct val="100000"/>
                        </a:lnSpc>
                      </a:pPr>
                      <a:endParaRPr sz="800">
                        <a:latin typeface="Times New Roman"/>
                        <a:cs typeface="Times New Roman"/>
                      </a:endParaRPr>
                    </a:p>
                  </a:txBody>
                  <a:tcPr marL="0" marR="0" marT="0" marB="0">
                    <a:lnL w="76200">
                      <a:solidFill>
                        <a:srgbClr val="FFFFFF"/>
                      </a:solidFill>
                      <a:prstDash val="solid"/>
                    </a:lnL>
                    <a:lnR w="76200">
                      <a:solidFill>
                        <a:srgbClr val="FFFFFF"/>
                      </a:solidFill>
                      <a:prstDash val="solid"/>
                    </a:lnR>
                    <a:lnT w="12700">
                      <a:solidFill>
                        <a:srgbClr val="FFFFFF"/>
                      </a:solidFill>
                      <a:prstDash val="solid"/>
                    </a:lnT>
                    <a:lnB w="12700">
                      <a:solidFill>
                        <a:srgbClr val="FFFFFF"/>
                      </a:solidFill>
                      <a:prstDash val="solid"/>
                    </a:lnB>
                    <a:solidFill>
                      <a:srgbClr val="BEB2C3"/>
                    </a:solidFill>
                  </a:tcPr>
                </a:tc>
                <a:tc>
                  <a:txBody>
                    <a:bodyPr/>
                    <a:lstStyle/>
                    <a:p>
                      <a:pPr algn="ctr">
                        <a:lnSpc>
                          <a:spcPct val="100000"/>
                        </a:lnSpc>
                        <a:spcBef>
                          <a:spcPts val="530"/>
                        </a:spcBef>
                      </a:pPr>
                      <a:r>
                        <a:rPr sz="900" spc="-10" dirty="0">
                          <a:solidFill>
                            <a:srgbClr val="231F20"/>
                          </a:solidFill>
                          <a:latin typeface="Arial Narrow"/>
                          <a:cs typeface="Arial Narrow"/>
                        </a:rPr>
                        <a:t>Health </a:t>
                      </a:r>
                      <a:r>
                        <a:rPr sz="900" spc="-25" dirty="0">
                          <a:solidFill>
                            <a:srgbClr val="231F20"/>
                          </a:solidFill>
                          <a:latin typeface="Arial Narrow"/>
                          <a:cs typeface="Arial Narrow"/>
                        </a:rPr>
                        <a:t>Sciences</a:t>
                      </a:r>
                      <a:r>
                        <a:rPr sz="900" spc="-5" dirty="0">
                          <a:solidFill>
                            <a:srgbClr val="231F20"/>
                          </a:solidFill>
                          <a:latin typeface="Arial Narrow"/>
                          <a:cs typeface="Arial Narrow"/>
                        </a:rPr>
                        <a:t> </a:t>
                      </a:r>
                      <a:r>
                        <a:rPr sz="900" spc="-20" dirty="0">
                          <a:solidFill>
                            <a:srgbClr val="231F20"/>
                          </a:solidFill>
                          <a:latin typeface="Arial Narrow"/>
                          <a:cs typeface="Arial Narrow"/>
                        </a:rPr>
                        <a:t>A.S.</a:t>
                      </a:r>
                      <a:endParaRPr sz="900">
                        <a:latin typeface="Arial Narrow"/>
                        <a:cs typeface="Arial Narrow"/>
                      </a:endParaRPr>
                    </a:p>
                  </a:txBody>
                  <a:tcPr marL="0" marR="0" marT="59391" marB="0">
                    <a:lnL w="76200">
                      <a:solidFill>
                        <a:srgbClr val="FFFFFF"/>
                      </a:solidFill>
                      <a:prstDash val="solid"/>
                    </a:lnL>
                    <a:lnR w="76200">
                      <a:solidFill>
                        <a:srgbClr val="FFFFFF"/>
                      </a:solidFill>
                      <a:prstDash val="solid"/>
                    </a:lnR>
                    <a:lnT w="12700">
                      <a:solidFill>
                        <a:srgbClr val="FFFFFF"/>
                      </a:solidFill>
                      <a:prstDash val="solid"/>
                    </a:lnT>
                    <a:lnB w="12700">
                      <a:solidFill>
                        <a:srgbClr val="FFFFFF"/>
                      </a:solidFill>
                      <a:prstDash val="solid"/>
                    </a:lnB>
                    <a:solidFill>
                      <a:srgbClr val="A899AE"/>
                    </a:solidFill>
                  </a:tcPr>
                </a:tc>
                <a:tc vMerge="1">
                  <a:txBody>
                    <a:bodyPr/>
                    <a:lstStyle/>
                    <a:p>
                      <a:endParaRPr/>
                    </a:p>
                  </a:txBody>
                  <a:tcPr marL="0" marR="0" marT="0" marB="0">
                    <a:lnL w="76200">
                      <a:solidFill>
                        <a:srgbClr val="FFFFFF"/>
                      </a:solidFill>
                      <a:prstDash val="solid"/>
                    </a:lnL>
                    <a:lnT w="76200">
                      <a:solidFill>
                        <a:srgbClr val="FFFFFF"/>
                      </a:solidFill>
                      <a:prstDash val="solid"/>
                    </a:lnT>
                    <a:lnB w="38100">
                      <a:solidFill>
                        <a:srgbClr val="231F20"/>
                      </a:solidFill>
                      <a:prstDash val="solid"/>
                    </a:lnB>
                  </a:tcPr>
                </a:tc>
                <a:extLst>
                  <a:ext uri="{0D108BD9-81ED-4DB2-BD59-A6C34878D82A}">
                    <a16:rowId xmlns:a16="http://schemas.microsoft.com/office/drawing/2014/main" val="10010"/>
                  </a:ext>
                </a:extLst>
              </a:tr>
              <a:tr h="287431">
                <a:tc>
                  <a:txBody>
                    <a:bodyPr/>
                    <a:lstStyle/>
                    <a:p>
                      <a:pPr algn="ctr">
                        <a:lnSpc>
                          <a:spcPct val="100000"/>
                        </a:lnSpc>
                        <a:spcBef>
                          <a:spcPts val="615"/>
                        </a:spcBef>
                      </a:pPr>
                      <a:r>
                        <a:rPr sz="900" spc="-30" dirty="0">
                          <a:solidFill>
                            <a:srgbClr val="231F20"/>
                          </a:solidFill>
                          <a:latin typeface="Arial Narrow"/>
                          <a:cs typeface="Arial Narrow"/>
                        </a:rPr>
                        <a:t>Physical</a:t>
                      </a:r>
                      <a:r>
                        <a:rPr sz="900" spc="-5" dirty="0">
                          <a:solidFill>
                            <a:srgbClr val="231F20"/>
                          </a:solidFill>
                          <a:latin typeface="Arial Narrow"/>
                          <a:cs typeface="Arial Narrow"/>
                        </a:rPr>
                        <a:t> </a:t>
                      </a:r>
                      <a:r>
                        <a:rPr sz="900" spc="-25" dirty="0">
                          <a:solidFill>
                            <a:srgbClr val="231F20"/>
                          </a:solidFill>
                          <a:latin typeface="Arial Narrow"/>
                          <a:cs typeface="Arial Narrow"/>
                        </a:rPr>
                        <a:t>Therapist</a:t>
                      </a:r>
                      <a:r>
                        <a:rPr sz="900" dirty="0">
                          <a:solidFill>
                            <a:srgbClr val="231F20"/>
                          </a:solidFill>
                          <a:latin typeface="Arial Narrow"/>
                          <a:cs typeface="Arial Narrow"/>
                        </a:rPr>
                        <a:t> </a:t>
                      </a:r>
                      <a:r>
                        <a:rPr sz="900" spc="-10" dirty="0">
                          <a:solidFill>
                            <a:srgbClr val="231F20"/>
                          </a:solidFill>
                          <a:latin typeface="Arial Narrow"/>
                          <a:cs typeface="Arial Narrow"/>
                        </a:rPr>
                        <a:t>Assistant</a:t>
                      </a:r>
                      <a:r>
                        <a:rPr sz="900" spc="-5" dirty="0">
                          <a:solidFill>
                            <a:srgbClr val="231F20"/>
                          </a:solidFill>
                          <a:latin typeface="Arial Narrow"/>
                          <a:cs typeface="Arial Narrow"/>
                        </a:rPr>
                        <a:t> </a:t>
                      </a:r>
                      <a:r>
                        <a:rPr sz="900" spc="-20" dirty="0">
                          <a:solidFill>
                            <a:srgbClr val="231F20"/>
                          </a:solidFill>
                          <a:latin typeface="Arial Narrow"/>
                          <a:cs typeface="Arial Narrow"/>
                        </a:rPr>
                        <a:t>(PTA)</a:t>
                      </a:r>
                      <a:endParaRPr sz="900">
                        <a:latin typeface="Arial Narrow"/>
                        <a:cs typeface="Arial Narrow"/>
                      </a:endParaRPr>
                    </a:p>
                  </a:txBody>
                  <a:tcPr marL="0" marR="0" marT="68916" marB="0">
                    <a:lnR w="76200">
                      <a:solidFill>
                        <a:srgbClr val="FFFFFF"/>
                      </a:solidFill>
                      <a:prstDash val="solid"/>
                    </a:lnR>
                    <a:lnT w="12700">
                      <a:solidFill>
                        <a:srgbClr val="FFFFFF"/>
                      </a:solidFill>
                      <a:prstDash val="solid"/>
                    </a:lnT>
                    <a:lnB w="12700">
                      <a:solidFill>
                        <a:srgbClr val="FFFFFF"/>
                      </a:solidFill>
                      <a:prstDash val="solid"/>
                    </a:lnB>
                    <a:solidFill>
                      <a:srgbClr val="E9E5EB"/>
                    </a:solidFill>
                  </a:tcPr>
                </a:tc>
                <a:tc>
                  <a:txBody>
                    <a:bodyPr/>
                    <a:lstStyle/>
                    <a:p>
                      <a:pPr>
                        <a:lnSpc>
                          <a:spcPct val="100000"/>
                        </a:lnSpc>
                      </a:pPr>
                      <a:endParaRPr sz="800">
                        <a:latin typeface="Times New Roman"/>
                        <a:cs typeface="Times New Roman"/>
                      </a:endParaRPr>
                    </a:p>
                  </a:txBody>
                  <a:tcPr marL="0" marR="0" marT="0" marB="0">
                    <a:lnL w="76200">
                      <a:solidFill>
                        <a:srgbClr val="FFFFFF"/>
                      </a:solidFill>
                      <a:prstDash val="solid"/>
                    </a:lnL>
                    <a:lnR w="76200">
                      <a:solidFill>
                        <a:srgbClr val="FFFFFF"/>
                      </a:solidFill>
                      <a:prstDash val="solid"/>
                    </a:lnR>
                    <a:lnT w="12700">
                      <a:solidFill>
                        <a:srgbClr val="FFFFFF"/>
                      </a:solidFill>
                      <a:prstDash val="solid"/>
                    </a:lnT>
                    <a:lnB w="12700">
                      <a:solidFill>
                        <a:srgbClr val="FFFFFF"/>
                      </a:solidFill>
                      <a:prstDash val="solid"/>
                    </a:lnB>
                    <a:solidFill>
                      <a:srgbClr val="D3CCD6"/>
                    </a:solidFill>
                  </a:tcPr>
                </a:tc>
                <a:tc>
                  <a:txBody>
                    <a:bodyPr/>
                    <a:lstStyle/>
                    <a:p>
                      <a:pPr>
                        <a:lnSpc>
                          <a:spcPct val="100000"/>
                        </a:lnSpc>
                      </a:pPr>
                      <a:endParaRPr sz="800">
                        <a:latin typeface="Times New Roman"/>
                        <a:cs typeface="Times New Roman"/>
                      </a:endParaRPr>
                    </a:p>
                  </a:txBody>
                  <a:tcPr marL="0" marR="0" marT="0" marB="0">
                    <a:lnL w="76200">
                      <a:solidFill>
                        <a:srgbClr val="FFFFFF"/>
                      </a:solidFill>
                      <a:prstDash val="solid"/>
                    </a:lnL>
                    <a:lnR w="76200">
                      <a:solidFill>
                        <a:srgbClr val="FFFFFF"/>
                      </a:solidFill>
                      <a:prstDash val="solid"/>
                    </a:lnR>
                    <a:lnT w="12700">
                      <a:solidFill>
                        <a:srgbClr val="FFFFFF"/>
                      </a:solidFill>
                      <a:prstDash val="solid"/>
                    </a:lnT>
                    <a:lnB w="12700">
                      <a:solidFill>
                        <a:srgbClr val="FFFFFF"/>
                      </a:solidFill>
                      <a:prstDash val="solid"/>
                    </a:lnB>
                    <a:solidFill>
                      <a:srgbClr val="BEB2C3"/>
                    </a:solidFill>
                  </a:tcPr>
                </a:tc>
                <a:tc>
                  <a:txBody>
                    <a:bodyPr/>
                    <a:lstStyle/>
                    <a:p>
                      <a:pPr marL="789940" marR="170815" indent="-611505">
                        <a:lnSpc>
                          <a:spcPts val="1100"/>
                        </a:lnSpc>
                        <a:spcBef>
                          <a:spcPts val="185"/>
                        </a:spcBef>
                      </a:pPr>
                      <a:r>
                        <a:rPr sz="900" spc="-30" dirty="0">
                          <a:solidFill>
                            <a:srgbClr val="231F20"/>
                          </a:solidFill>
                          <a:latin typeface="Arial Narrow"/>
                          <a:cs typeface="Arial Narrow"/>
                        </a:rPr>
                        <a:t>Physical</a:t>
                      </a:r>
                      <a:r>
                        <a:rPr sz="900" spc="-5" dirty="0">
                          <a:solidFill>
                            <a:srgbClr val="231F20"/>
                          </a:solidFill>
                          <a:latin typeface="Arial Narrow"/>
                          <a:cs typeface="Arial Narrow"/>
                        </a:rPr>
                        <a:t> </a:t>
                      </a:r>
                      <a:r>
                        <a:rPr sz="900" spc="-25" dirty="0">
                          <a:solidFill>
                            <a:srgbClr val="231F20"/>
                          </a:solidFill>
                          <a:latin typeface="Arial Narrow"/>
                          <a:cs typeface="Arial Narrow"/>
                        </a:rPr>
                        <a:t>Therapist</a:t>
                      </a:r>
                      <a:r>
                        <a:rPr sz="900" dirty="0">
                          <a:solidFill>
                            <a:srgbClr val="231F20"/>
                          </a:solidFill>
                          <a:latin typeface="Arial Narrow"/>
                          <a:cs typeface="Arial Narrow"/>
                        </a:rPr>
                        <a:t> </a:t>
                      </a:r>
                      <a:r>
                        <a:rPr sz="900" spc="-10" dirty="0">
                          <a:solidFill>
                            <a:srgbClr val="231F20"/>
                          </a:solidFill>
                          <a:latin typeface="Arial Narrow"/>
                          <a:cs typeface="Arial Narrow"/>
                        </a:rPr>
                        <a:t>Assistant</a:t>
                      </a:r>
                      <a:r>
                        <a:rPr sz="900" spc="-5" dirty="0">
                          <a:solidFill>
                            <a:srgbClr val="231F20"/>
                          </a:solidFill>
                          <a:latin typeface="Arial Narrow"/>
                          <a:cs typeface="Arial Narrow"/>
                        </a:rPr>
                        <a:t> </a:t>
                      </a:r>
                      <a:r>
                        <a:rPr sz="900" spc="-60" dirty="0">
                          <a:solidFill>
                            <a:srgbClr val="231F20"/>
                          </a:solidFill>
                          <a:latin typeface="Arial Narrow"/>
                          <a:cs typeface="Arial Narrow"/>
                        </a:rPr>
                        <a:t>(PTA)</a:t>
                      </a:r>
                      <a:r>
                        <a:rPr sz="900" spc="-10" dirty="0">
                          <a:solidFill>
                            <a:srgbClr val="231F20"/>
                          </a:solidFill>
                          <a:latin typeface="Arial Narrow"/>
                          <a:cs typeface="Arial Narrow"/>
                        </a:rPr>
                        <a:t> A.A.S.</a:t>
                      </a:r>
                      <a:endParaRPr sz="900">
                        <a:latin typeface="Arial Narrow"/>
                        <a:cs typeface="Arial Narrow"/>
                      </a:endParaRPr>
                    </a:p>
                  </a:txBody>
                  <a:tcPr marL="0" marR="0" marT="20731" marB="0">
                    <a:lnL w="76200">
                      <a:solidFill>
                        <a:srgbClr val="FFFFFF"/>
                      </a:solidFill>
                      <a:prstDash val="solid"/>
                    </a:lnL>
                    <a:lnR w="76200">
                      <a:solidFill>
                        <a:srgbClr val="FFFFFF"/>
                      </a:solidFill>
                      <a:prstDash val="solid"/>
                    </a:lnR>
                    <a:lnT w="12700">
                      <a:solidFill>
                        <a:srgbClr val="FFFFFF"/>
                      </a:solidFill>
                      <a:prstDash val="solid"/>
                    </a:lnT>
                    <a:lnB w="12700">
                      <a:solidFill>
                        <a:srgbClr val="FFFFFF"/>
                      </a:solidFill>
                      <a:prstDash val="solid"/>
                    </a:lnB>
                    <a:solidFill>
                      <a:srgbClr val="A899AE"/>
                    </a:solidFill>
                  </a:tcPr>
                </a:tc>
                <a:tc vMerge="1">
                  <a:txBody>
                    <a:bodyPr/>
                    <a:lstStyle/>
                    <a:p>
                      <a:endParaRPr/>
                    </a:p>
                  </a:txBody>
                  <a:tcPr marL="0" marR="0" marT="0" marB="0">
                    <a:lnL w="76200">
                      <a:solidFill>
                        <a:srgbClr val="FFFFFF"/>
                      </a:solidFill>
                      <a:prstDash val="solid"/>
                    </a:lnL>
                    <a:lnT w="76200">
                      <a:solidFill>
                        <a:srgbClr val="FFFFFF"/>
                      </a:solidFill>
                      <a:prstDash val="solid"/>
                    </a:lnT>
                    <a:lnB w="38100">
                      <a:solidFill>
                        <a:srgbClr val="231F20"/>
                      </a:solidFill>
                      <a:prstDash val="solid"/>
                    </a:lnB>
                  </a:tcPr>
                </a:tc>
                <a:extLst>
                  <a:ext uri="{0D108BD9-81ED-4DB2-BD59-A6C34878D82A}">
                    <a16:rowId xmlns:a16="http://schemas.microsoft.com/office/drawing/2014/main" val="10011"/>
                  </a:ext>
                </a:extLst>
              </a:tr>
              <a:tr h="268941">
                <a:tc>
                  <a:txBody>
                    <a:bodyPr/>
                    <a:lstStyle/>
                    <a:p>
                      <a:pPr algn="ctr">
                        <a:lnSpc>
                          <a:spcPct val="100000"/>
                        </a:lnSpc>
                        <a:spcBef>
                          <a:spcPts val="530"/>
                        </a:spcBef>
                      </a:pPr>
                      <a:r>
                        <a:rPr sz="900" spc="-10" dirty="0">
                          <a:solidFill>
                            <a:srgbClr val="231F20"/>
                          </a:solidFill>
                          <a:latin typeface="Arial Narrow"/>
                          <a:cs typeface="Arial Narrow"/>
                        </a:rPr>
                        <a:t>Lab</a:t>
                      </a:r>
                      <a:r>
                        <a:rPr sz="900" spc="-55" dirty="0">
                          <a:solidFill>
                            <a:srgbClr val="231F20"/>
                          </a:solidFill>
                          <a:latin typeface="Arial Narrow"/>
                          <a:cs typeface="Arial Narrow"/>
                        </a:rPr>
                        <a:t> </a:t>
                      </a:r>
                      <a:r>
                        <a:rPr sz="900" spc="-10" dirty="0">
                          <a:solidFill>
                            <a:srgbClr val="231F20"/>
                          </a:solidFill>
                          <a:latin typeface="Arial Narrow"/>
                          <a:cs typeface="Arial Narrow"/>
                        </a:rPr>
                        <a:t>Technician</a:t>
                      </a:r>
                      <a:endParaRPr sz="900">
                        <a:latin typeface="Arial Narrow"/>
                        <a:cs typeface="Arial Narrow"/>
                      </a:endParaRPr>
                    </a:p>
                  </a:txBody>
                  <a:tcPr marL="0" marR="0" marT="59391" marB="0">
                    <a:lnR w="76200">
                      <a:solidFill>
                        <a:srgbClr val="FFFFFF"/>
                      </a:solidFill>
                      <a:prstDash val="solid"/>
                    </a:lnR>
                    <a:lnT w="12700">
                      <a:solidFill>
                        <a:srgbClr val="FFFFFF"/>
                      </a:solidFill>
                      <a:prstDash val="solid"/>
                    </a:lnT>
                    <a:lnB w="12700">
                      <a:solidFill>
                        <a:srgbClr val="FFFFFF"/>
                      </a:solidFill>
                      <a:prstDash val="solid"/>
                    </a:lnB>
                    <a:solidFill>
                      <a:srgbClr val="E9E5EB"/>
                    </a:solidFill>
                  </a:tcPr>
                </a:tc>
                <a:tc>
                  <a:txBody>
                    <a:bodyPr/>
                    <a:lstStyle/>
                    <a:p>
                      <a:pPr>
                        <a:lnSpc>
                          <a:spcPct val="100000"/>
                        </a:lnSpc>
                      </a:pPr>
                      <a:endParaRPr sz="800">
                        <a:latin typeface="Times New Roman"/>
                        <a:cs typeface="Times New Roman"/>
                      </a:endParaRPr>
                    </a:p>
                  </a:txBody>
                  <a:tcPr marL="0" marR="0" marT="0" marB="0">
                    <a:lnL w="76200">
                      <a:solidFill>
                        <a:srgbClr val="FFFFFF"/>
                      </a:solidFill>
                      <a:prstDash val="solid"/>
                    </a:lnL>
                    <a:lnR w="76200">
                      <a:solidFill>
                        <a:srgbClr val="FFFFFF"/>
                      </a:solidFill>
                      <a:prstDash val="solid"/>
                    </a:lnR>
                    <a:lnT w="12700">
                      <a:solidFill>
                        <a:srgbClr val="FFFFFF"/>
                      </a:solidFill>
                      <a:prstDash val="solid"/>
                    </a:lnT>
                    <a:lnB w="12700">
                      <a:solidFill>
                        <a:srgbClr val="FFFFFF"/>
                      </a:solidFill>
                      <a:prstDash val="solid"/>
                    </a:lnB>
                    <a:solidFill>
                      <a:srgbClr val="D3CCD6"/>
                    </a:solidFill>
                  </a:tcPr>
                </a:tc>
                <a:tc>
                  <a:txBody>
                    <a:bodyPr/>
                    <a:lstStyle/>
                    <a:p>
                      <a:pPr>
                        <a:lnSpc>
                          <a:spcPct val="100000"/>
                        </a:lnSpc>
                      </a:pPr>
                      <a:endParaRPr sz="800">
                        <a:latin typeface="Times New Roman"/>
                        <a:cs typeface="Times New Roman"/>
                      </a:endParaRPr>
                    </a:p>
                  </a:txBody>
                  <a:tcPr marL="0" marR="0" marT="0" marB="0">
                    <a:lnL w="76200">
                      <a:solidFill>
                        <a:srgbClr val="FFFFFF"/>
                      </a:solidFill>
                      <a:prstDash val="solid"/>
                    </a:lnL>
                    <a:lnR w="76200">
                      <a:solidFill>
                        <a:srgbClr val="FFFFFF"/>
                      </a:solidFill>
                      <a:prstDash val="solid"/>
                    </a:lnR>
                    <a:lnT w="12700">
                      <a:solidFill>
                        <a:srgbClr val="FFFFFF"/>
                      </a:solidFill>
                      <a:prstDash val="solid"/>
                    </a:lnT>
                    <a:lnB w="12700">
                      <a:solidFill>
                        <a:srgbClr val="FFFFFF"/>
                      </a:solidFill>
                      <a:prstDash val="solid"/>
                    </a:lnB>
                    <a:solidFill>
                      <a:srgbClr val="BEB2C3"/>
                    </a:solidFill>
                  </a:tcPr>
                </a:tc>
                <a:tc>
                  <a:txBody>
                    <a:bodyPr/>
                    <a:lstStyle/>
                    <a:p>
                      <a:pPr algn="ctr">
                        <a:lnSpc>
                          <a:spcPct val="100000"/>
                        </a:lnSpc>
                        <a:spcBef>
                          <a:spcPts val="530"/>
                        </a:spcBef>
                      </a:pPr>
                      <a:r>
                        <a:rPr sz="900" spc="-10" dirty="0">
                          <a:solidFill>
                            <a:srgbClr val="231F20"/>
                          </a:solidFill>
                          <a:latin typeface="Arial Narrow"/>
                          <a:cs typeface="Arial Narrow"/>
                        </a:rPr>
                        <a:t>Laboratory</a:t>
                      </a:r>
                      <a:r>
                        <a:rPr sz="900" spc="-15" dirty="0">
                          <a:solidFill>
                            <a:srgbClr val="231F20"/>
                          </a:solidFill>
                          <a:latin typeface="Arial Narrow"/>
                          <a:cs typeface="Arial Narrow"/>
                        </a:rPr>
                        <a:t> </a:t>
                      </a:r>
                      <a:r>
                        <a:rPr sz="900" spc="-25" dirty="0">
                          <a:solidFill>
                            <a:srgbClr val="231F20"/>
                          </a:solidFill>
                          <a:latin typeface="Arial Narrow"/>
                          <a:cs typeface="Arial Narrow"/>
                        </a:rPr>
                        <a:t>Science</a:t>
                      </a:r>
                      <a:r>
                        <a:rPr sz="900" spc="-15" dirty="0">
                          <a:solidFill>
                            <a:srgbClr val="231F20"/>
                          </a:solidFill>
                          <a:latin typeface="Arial Narrow"/>
                          <a:cs typeface="Arial Narrow"/>
                        </a:rPr>
                        <a:t> </a:t>
                      </a:r>
                      <a:r>
                        <a:rPr sz="900" spc="-20" dirty="0">
                          <a:solidFill>
                            <a:srgbClr val="231F20"/>
                          </a:solidFill>
                          <a:latin typeface="Arial Narrow"/>
                          <a:cs typeface="Arial Narrow"/>
                        </a:rPr>
                        <a:t>A.S.</a:t>
                      </a:r>
                      <a:endParaRPr sz="900">
                        <a:latin typeface="Arial Narrow"/>
                        <a:cs typeface="Arial Narrow"/>
                      </a:endParaRPr>
                    </a:p>
                  </a:txBody>
                  <a:tcPr marL="0" marR="0" marT="59391" marB="0">
                    <a:lnL w="76200">
                      <a:solidFill>
                        <a:srgbClr val="FFFFFF"/>
                      </a:solidFill>
                      <a:prstDash val="solid"/>
                    </a:lnL>
                    <a:lnR w="76200">
                      <a:solidFill>
                        <a:srgbClr val="FFFFFF"/>
                      </a:solidFill>
                      <a:prstDash val="solid"/>
                    </a:lnR>
                    <a:lnT w="12700">
                      <a:solidFill>
                        <a:srgbClr val="FFFFFF"/>
                      </a:solidFill>
                      <a:prstDash val="solid"/>
                    </a:lnT>
                    <a:lnB w="12700">
                      <a:solidFill>
                        <a:srgbClr val="FFFFFF"/>
                      </a:solidFill>
                      <a:prstDash val="solid"/>
                    </a:lnB>
                    <a:solidFill>
                      <a:srgbClr val="A899AE"/>
                    </a:solidFill>
                  </a:tcPr>
                </a:tc>
                <a:tc vMerge="1">
                  <a:txBody>
                    <a:bodyPr/>
                    <a:lstStyle/>
                    <a:p>
                      <a:endParaRPr/>
                    </a:p>
                  </a:txBody>
                  <a:tcPr marL="0" marR="0" marT="0" marB="0">
                    <a:lnL w="76200">
                      <a:solidFill>
                        <a:srgbClr val="FFFFFF"/>
                      </a:solidFill>
                      <a:prstDash val="solid"/>
                    </a:lnL>
                    <a:lnT w="76200">
                      <a:solidFill>
                        <a:srgbClr val="FFFFFF"/>
                      </a:solidFill>
                      <a:prstDash val="solid"/>
                    </a:lnT>
                    <a:lnB w="38100">
                      <a:solidFill>
                        <a:srgbClr val="231F20"/>
                      </a:solidFill>
                      <a:prstDash val="solid"/>
                    </a:lnB>
                  </a:tcPr>
                </a:tc>
                <a:extLst>
                  <a:ext uri="{0D108BD9-81ED-4DB2-BD59-A6C34878D82A}">
                    <a16:rowId xmlns:a16="http://schemas.microsoft.com/office/drawing/2014/main" val="10012"/>
                  </a:ext>
                </a:extLst>
              </a:tr>
              <a:tr h="268941">
                <a:tc>
                  <a:txBody>
                    <a:bodyPr/>
                    <a:lstStyle/>
                    <a:p>
                      <a:pPr algn="ctr">
                        <a:lnSpc>
                          <a:spcPct val="100000"/>
                        </a:lnSpc>
                        <a:spcBef>
                          <a:spcPts val="530"/>
                        </a:spcBef>
                      </a:pPr>
                      <a:r>
                        <a:rPr sz="900" spc="-20" dirty="0">
                          <a:solidFill>
                            <a:srgbClr val="231F20"/>
                          </a:solidFill>
                          <a:latin typeface="Arial Narrow"/>
                          <a:cs typeface="Arial Narrow"/>
                        </a:rPr>
                        <a:t>Surgical</a:t>
                      </a:r>
                      <a:r>
                        <a:rPr sz="900" spc="-5" dirty="0">
                          <a:solidFill>
                            <a:srgbClr val="231F20"/>
                          </a:solidFill>
                          <a:latin typeface="Arial Narrow"/>
                          <a:cs typeface="Arial Narrow"/>
                        </a:rPr>
                        <a:t> </a:t>
                      </a:r>
                      <a:r>
                        <a:rPr sz="900" spc="-10" dirty="0">
                          <a:solidFill>
                            <a:srgbClr val="231F20"/>
                          </a:solidFill>
                          <a:latin typeface="Arial Narrow"/>
                          <a:cs typeface="Arial Narrow"/>
                        </a:rPr>
                        <a:t>Technician/Surgical</a:t>
                      </a:r>
                      <a:r>
                        <a:rPr sz="900" dirty="0">
                          <a:solidFill>
                            <a:srgbClr val="231F20"/>
                          </a:solidFill>
                          <a:latin typeface="Arial Narrow"/>
                          <a:cs typeface="Arial Narrow"/>
                        </a:rPr>
                        <a:t> </a:t>
                      </a:r>
                      <a:r>
                        <a:rPr sz="900" spc="-10" dirty="0">
                          <a:solidFill>
                            <a:srgbClr val="231F20"/>
                          </a:solidFill>
                          <a:latin typeface="Arial Narrow"/>
                          <a:cs typeface="Arial Narrow"/>
                        </a:rPr>
                        <a:t>Assistant</a:t>
                      </a:r>
                      <a:endParaRPr sz="900">
                        <a:latin typeface="Arial Narrow"/>
                        <a:cs typeface="Arial Narrow"/>
                      </a:endParaRPr>
                    </a:p>
                  </a:txBody>
                  <a:tcPr marL="0" marR="0" marT="59391" marB="0">
                    <a:lnR w="76200">
                      <a:solidFill>
                        <a:srgbClr val="FFFFFF"/>
                      </a:solidFill>
                      <a:prstDash val="solid"/>
                    </a:lnR>
                    <a:lnT w="12700">
                      <a:solidFill>
                        <a:srgbClr val="FFFFFF"/>
                      </a:solidFill>
                      <a:prstDash val="solid"/>
                    </a:lnT>
                    <a:lnB w="12700">
                      <a:solidFill>
                        <a:srgbClr val="FFFFFF"/>
                      </a:solidFill>
                      <a:prstDash val="solid"/>
                    </a:lnB>
                    <a:solidFill>
                      <a:srgbClr val="E9E5EB"/>
                    </a:solidFill>
                  </a:tcPr>
                </a:tc>
                <a:tc>
                  <a:txBody>
                    <a:bodyPr/>
                    <a:lstStyle/>
                    <a:p>
                      <a:pPr>
                        <a:lnSpc>
                          <a:spcPct val="100000"/>
                        </a:lnSpc>
                      </a:pPr>
                      <a:endParaRPr sz="800">
                        <a:latin typeface="Times New Roman"/>
                        <a:cs typeface="Times New Roman"/>
                      </a:endParaRPr>
                    </a:p>
                  </a:txBody>
                  <a:tcPr marL="0" marR="0" marT="0" marB="0">
                    <a:lnL w="76200">
                      <a:solidFill>
                        <a:srgbClr val="FFFFFF"/>
                      </a:solidFill>
                      <a:prstDash val="solid"/>
                    </a:lnL>
                    <a:lnR w="76200">
                      <a:solidFill>
                        <a:srgbClr val="FFFFFF"/>
                      </a:solidFill>
                      <a:prstDash val="solid"/>
                    </a:lnR>
                    <a:lnT w="12700">
                      <a:solidFill>
                        <a:srgbClr val="FFFFFF"/>
                      </a:solidFill>
                      <a:prstDash val="solid"/>
                    </a:lnT>
                    <a:lnB w="12700">
                      <a:solidFill>
                        <a:srgbClr val="FFFFFF"/>
                      </a:solidFill>
                      <a:prstDash val="solid"/>
                    </a:lnB>
                    <a:solidFill>
                      <a:srgbClr val="D3CCD6"/>
                    </a:solidFill>
                  </a:tcPr>
                </a:tc>
                <a:tc>
                  <a:txBody>
                    <a:bodyPr/>
                    <a:lstStyle/>
                    <a:p>
                      <a:pPr>
                        <a:lnSpc>
                          <a:spcPct val="100000"/>
                        </a:lnSpc>
                      </a:pPr>
                      <a:endParaRPr sz="800">
                        <a:latin typeface="Times New Roman"/>
                        <a:cs typeface="Times New Roman"/>
                      </a:endParaRPr>
                    </a:p>
                  </a:txBody>
                  <a:tcPr marL="0" marR="0" marT="0" marB="0">
                    <a:lnL w="76200">
                      <a:solidFill>
                        <a:srgbClr val="FFFFFF"/>
                      </a:solidFill>
                      <a:prstDash val="solid"/>
                    </a:lnL>
                    <a:lnR w="76200">
                      <a:solidFill>
                        <a:srgbClr val="FFFFFF"/>
                      </a:solidFill>
                      <a:prstDash val="solid"/>
                    </a:lnR>
                    <a:lnT w="12700">
                      <a:solidFill>
                        <a:srgbClr val="FFFFFF"/>
                      </a:solidFill>
                      <a:prstDash val="solid"/>
                    </a:lnT>
                    <a:lnB w="12700">
                      <a:solidFill>
                        <a:srgbClr val="FFFFFF"/>
                      </a:solidFill>
                      <a:prstDash val="solid"/>
                    </a:lnB>
                    <a:solidFill>
                      <a:srgbClr val="BEB2C3"/>
                    </a:solidFill>
                  </a:tcPr>
                </a:tc>
                <a:tc>
                  <a:txBody>
                    <a:bodyPr/>
                    <a:lstStyle/>
                    <a:p>
                      <a:pPr algn="ctr">
                        <a:lnSpc>
                          <a:spcPct val="100000"/>
                        </a:lnSpc>
                        <a:spcBef>
                          <a:spcPts val="530"/>
                        </a:spcBef>
                      </a:pPr>
                      <a:r>
                        <a:rPr sz="900" spc="-20" dirty="0">
                          <a:solidFill>
                            <a:srgbClr val="231F20"/>
                          </a:solidFill>
                          <a:latin typeface="Arial Narrow"/>
                          <a:cs typeface="Arial Narrow"/>
                        </a:rPr>
                        <a:t>Surgical</a:t>
                      </a:r>
                      <a:r>
                        <a:rPr sz="900" dirty="0">
                          <a:solidFill>
                            <a:srgbClr val="231F20"/>
                          </a:solidFill>
                          <a:latin typeface="Arial Narrow"/>
                          <a:cs typeface="Arial Narrow"/>
                        </a:rPr>
                        <a:t> </a:t>
                      </a:r>
                      <a:r>
                        <a:rPr sz="900" spc="-35" dirty="0">
                          <a:solidFill>
                            <a:srgbClr val="231F20"/>
                          </a:solidFill>
                          <a:latin typeface="Arial Narrow"/>
                          <a:cs typeface="Arial Narrow"/>
                        </a:rPr>
                        <a:t>Technology</a:t>
                      </a:r>
                      <a:r>
                        <a:rPr sz="900" dirty="0">
                          <a:solidFill>
                            <a:srgbClr val="231F20"/>
                          </a:solidFill>
                          <a:latin typeface="Arial Narrow"/>
                          <a:cs typeface="Arial Narrow"/>
                        </a:rPr>
                        <a:t> </a:t>
                      </a:r>
                      <a:r>
                        <a:rPr sz="900" spc="-10" dirty="0">
                          <a:solidFill>
                            <a:srgbClr val="231F20"/>
                          </a:solidFill>
                          <a:latin typeface="Arial Narrow"/>
                          <a:cs typeface="Arial Narrow"/>
                        </a:rPr>
                        <a:t>A.A.S.</a:t>
                      </a:r>
                      <a:endParaRPr sz="900">
                        <a:latin typeface="Arial Narrow"/>
                        <a:cs typeface="Arial Narrow"/>
                      </a:endParaRPr>
                    </a:p>
                  </a:txBody>
                  <a:tcPr marL="0" marR="0" marT="59391" marB="0">
                    <a:lnL w="76200">
                      <a:solidFill>
                        <a:srgbClr val="FFFFFF"/>
                      </a:solidFill>
                      <a:prstDash val="solid"/>
                    </a:lnL>
                    <a:lnR w="76200">
                      <a:solidFill>
                        <a:srgbClr val="FFFFFF"/>
                      </a:solidFill>
                      <a:prstDash val="solid"/>
                    </a:lnR>
                    <a:lnT w="12700">
                      <a:solidFill>
                        <a:srgbClr val="FFFFFF"/>
                      </a:solidFill>
                      <a:prstDash val="solid"/>
                    </a:lnT>
                    <a:lnB w="12700">
                      <a:solidFill>
                        <a:srgbClr val="FFFFFF"/>
                      </a:solidFill>
                      <a:prstDash val="solid"/>
                    </a:lnB>
                    <a:solidFill>
                      <a:srgbClr val="A899AE"/>
                    </a:solidFill>
                  </a:tcPr>
                </a:tc>
                <a:tc vMerge="1">
                  <a:txBody>
                    <a:bodyPr/>
                    <a:lstStyle/>
                    <a:p>
                      <a:endParaRPr/>
                    </a:p>
                  </a:txBody>
                  <a:tcPr marL="0" marR="0" marT="0" marB="0">
                    <a:lnL w="76200">
                      <a:solidFill>
                        <a:srgbClr val="FFFFFF"/>
                      </a:solidFill>
                      <a:prstDash val="solid"/>
                    </a:lnL>
                    <a:lnT w="76200">
                      <a:solidFill>
                        <a:srgbClr val="FFFFFF"/>
                      </a:solidFill>
                      <a:prstDash val="solid"/>
                    </a:lnT>
                    <a:lnB w="38100">
                      <a:solidFill>
                        <a:srgbClr val="231F20"/>
                      </a:solidFill>
                      <a:prstDash val="solid"/>
                    </a:lnB>
                  </a:tcPr>
                </a:tc>
                <a:extLst>
                  <a:ext uri="{0D108BD9-81ED-4DB2-BD59-A6C34878D82A}">
                    <a16:rowId xmlns:a16="http://schemas.microsoft.com/office/drawing/2014/main" val="10013"/>
                  </a:ext>
                </a:extLst>
              </a:tr>
              <a:tr h="287431">
                <a:tc>
                  <a:txBody>
                    <a:bodyPr/>
                    <a:lstStyle/>
                    <a:p>
                      <a:pPr algn="ctr">
                        <a:lnSpc>
                          <a:spcPct val="100000"/>
                        </a:lnSpc>
                        <a:spcBef>
                          <a:spcPts val="615"/>
                        </a:spcBef>
                      </a:pPr>
                      <a:r>
                        <a:rPr sz="900" spc="-10" dirty="0">
                          <a:solidFill>
                            <a:srgbClr val="231F20"/>
                          </a:solidFill>
                          <a:latin typeface="Arial Narrow"/>
                          <a:cs typeface="Arial Narrow"/>
                        </a:rPr>
                        <a:t>Paramedic</a:t>
                      </a:r>
                      <a:endParaRPr sz="900">
                        <a:latin typeface="Arial Narrow"/>
                        <a:cs typeface="Arial Narrow"/>
                      </a:endParaRPr>
                    </a:p>
                  </a:txBody>
                  <a:tcPr marL="0" marR="0" marT="68916" marB="0">
                    <a:lnR w="76200">
                      <a:solidFill>
                        <a:srgbClr val="FFFFFF"/>
                      </a:solidFill>
                      <a:prstDash val="solid"/>
                    </a:lnR>
                    <a:lnT w="12700">
                      <a:solidFill>
                        <a:srgbClr val="FFFFFF"/>
                      </a:solidFill>
                      <a:prstDash val="solid"/>
                    </a:lnT>
                    <a:lnB w="12700">
                      <a:solidFill>
                        <a:srgbClr val="FFFFFF"/>
                      </a:solidFill>
                      <a:prstDash val="solid"/>
                    </a:lnB>
                    <a:solidFill>
                      <a:srgbClr val="E9E5EB"/>
                    </a:solidFill>
                  </a:tcPr>
                </a:tc>
                <a:tc>
                  <a:txBody>
                    <a:bodyPr/>
                    <a:lstStyle/>
                    <a:p>
                      <a:pPr>
                        <a:lnSpc>
                          <a:spcPct val="100000"/>
                        </a:lnSpc>
                      </a:pPr>
                      <a:endParaRPr sz="800">
                        <a:latin typeface="Times New Roman"/>
                        <a:cs typeface="Times New Roman"/>
                      </a:endParaRPr>
                    </a:p>
                  </a:txBody>
                  <a:tcPr marL="0" marR="0" marT="0" marB="0">
                    <a:lnL w="76200">
                      <a:solidFill>
                        <a:srgbClr val="FFFFFF"/>
                      </a:solidFill>
                      <a:prstDash val="solid"/>
                    </a:lnL>
                    <a:lnR w="76200">
                      <a:solidFill>
                        <a:srgbClr val="FFFFFF"/>
                      </a:solidFill>
                      <a:prstDash val="solid"/>
                    </a:lnR>
                    <a:lnT w="12700">
                      <a:solidFill>
                        <a:srgbClr val="FFFFFF"/>
                      </a:solidFill>
                      <a:prstDash val="solid"/>
                    </a:lnT>
                    <a:lnB w="12700">
                      <a:solidFill>
                        <a:srgbClr val="FFFFFF"/>
                      </a:solidFill>
                      <a:prstDash val="solid"/>
                    </a:lnB>
                    <a:solidFill>
                      <a:srgbClr val="D3CCD6"/>
                    </a:solidFill>
                  </a:tcPr>
                </a:tc>
                <a:tc>
                  <a:txBody>
                    <a:bodyPr/>
                    <a:lstStyle/>
                    <a:p>
                      <a:pPr>
                        <a:lnSpc>
                          <a:spcPct val="100000"/>
                        </a:lnSpc>
                      </a:pPr>
                      <a:endParaRPr sz="800">
                        <a:latin typeface="Times New Roman"/>
                        <a:cs typeface="Times New Roman"/>
                      </a:endParaRPr>
                    </a:p>
                  </a:txBody>
                  <a:tcPr marL="0" marR="0" marT="0" marB="0">
                    <a:lnL w="76200">
                      <a:solidFill>
                        <a:srgbClr val="FFFFFF"/>
                      </a:solidFill>
                      <a:prstDash val="solid"/>
                    </a:lnL>
                    <a:lnR w="76200">
                      <a:solidFill>
                        <a:srgbClr val="FFFFFF"/>
                      </a:solidFill>
                      <a:prstDash val="solid"/>
                    </a:lnR>
                    <a:lnT w="12700">
                      <a:solidFill>
                        <a:srgbClr val="FFFFFF"/>
                      </a:solidFill>
                      <a:prstDash val="solid"/>
                    </a:lnT>
                    <a:lnB w="12700">
                      <a:solidFill>
                        <a:srgbClr val="FFFFFF"/>
                      </a:solidFill>
                      <a:prstDash val="solid"/>
                    </a:lnB>
                    <a:solidFill>
                      <a:srgbClr val="BEB2C3"/>
                    </a:solidFill>
                  </a:tcPr>
                </a:tc>
                <a:tc>
                  <a:txBody>
                    <a:bodyPr/>
                    <a:lstStyle/>
                    <a:p>
                      <a:pPr marL="789940" marR="167005" indent="-616585">
                        <a:lnSpc>
                          <a:spcPts val="1100"/>
                        </a:lnSpc>
                        <a:spcBef>
                          <a:spcPts val="185"/>
                        </a:spcBef>
                      </a:pPr>
                      <a:r>
                        <a:rPr sz="900" spc="-20" dirty="0">
                          <a:solidFill>
                            <a:srgbClr val="231F20"/>
                          </a:solidFill>
                          <a:latin typeface="Arial Narrow"/>
                          <a:cs typeface="Arial Narrow"/>
                        </a:rPr>
                        <a:t>Paramedic</a:t>
                      </a:r>
                      <a:r>
                        <a:rPr sz="900" spc="10" dirty="0">
                          <a:solidFill>
                            <a:srgbClr val="231F20"/>
                          </a:solidFill>
                          <a:latin typeface="Arial Narrow"/>
                          <a:cs typeface="Arial Narrow"/>
                        </a:rPr>
                        <a:t> </a:t>
                      </a:r>
                      <a:r>
                        <a:rPr sz="900" spc="-10" dirty="0">
                          <a:solidFill>
                            <a:srgbClr val="231F20"/>
                          </a:solidFill>
                          <a:latin typeface="Arial Narrow"/>
                          <a:cs typeface="Arial Narrow"/>
                        </a:rPr>
                        <a:t>Certificate,</a:t>
                      </a:r>
                      <a:r>
                        <a:rPr sz="900" spc="10" dirty="0">
                          <a:solidFill>
                            <a:srgbClr val="231F20"/>
                          </a:solidFill>
                          <a:latin typeface="Arial Narrow"/>
                          <a:cs typeface="Arial Narrow"/>
                        </a:rPr>
                        <a:t> </a:t>
                      </a:r>
                      <a:r>
                        <a:rPr sz="900" spc="-10" dirty="0">
                          <a:solidFill>
                            <a:srgbClr val="231F20"/>
                          </a:solidFill>
                          <a:latin typeface="Arial Narrow"/>
                          <a:cs typeface="Arial Narrow"/>
                        </a:rPr>
                        <a:t>Paramedic A.A.S.</a:t>
                      </a:r>
                      <a:endParaRPr sz="900">
                        <a:latin typeface="Arial Narrow"/>
                        <a:cs typeface="Arial Narrow"/>
                      </a:endParaRPr>
                    </a:p>
                  </a:txBody>
                  <a:tcPr marL="0" marR="0" marT="20731" marB="0">
                    <a:lnL w="76200">
                      <a:solidFill>
                        <a:srgbClr val="FFFFFF"/>
                      </a:solidFill>
                      <a:prstDash val="solid"/>
                    </a:lnL>
                    <a:lnR w="76200">
                      <a:solidFill>
                        <a:srgbClr val="FFFFFF"/>
                      </a:solidFill>
                      <a:prstDash val="solid"/>
                    </a:lnR>
                    <a:lnT w="12700">
                      <a:solidFill>
                        <a:srgbClr val="FFFFFF"/>
                      </a:solidFill>
                      <a:prstDash val="solid"/>
                    </a:lnT>
                    <a:lnB w="12700">
                      <a:solidFill>
                        <a:srgbClr val="FFFFFF"/>
                      </a:solidFill>
                      <a:prstDash val="solid"/>
                    </a:lnB>
                    <a:solidFill>
                      <a:srgbClr val="A899AE"/>
                    </a:solidFill>
                  </a:tcPr>
                </a:tc>
                <a:tc vMerge="1">
                  <a:txBody>
                    <a:bodyPr/>
                    <a:lstStyle/>
                    <a:p>
                      <a:endParaRPr/>
                    </a:p>
                  </a:txBody>
                  <a:tcPr marL="0" marR="0" marT="0" marB="0">
                    <a:lnL w="76200">
                      <a:solidFill>
                        <a:srgbClr val="FFFFFF"/>
                      </a:solidFill>
                      <a:prstDash val="solid"/>
                    </a:lnL>
                    <a:lnT w="76200">
                      <a:solidFill>
                        <a:srgbClr val="FFFFFF"/>
                      </a:solidFill>
                      <a:prstDash val="solid"/>
                    </a:lnT>
                    <a:lnB w="38100">
                      <a:solidFill>
                        <a:srgbClr val="231F20"/>
                      </a:solidFill>
                      <a:prstDash val="solid"/>
                    </a:lnB>
                  </a:tcPr>
                </a:tc>
                <a:extLst>
                  <a:ext uri="{0D108BD9-81ED-4DB2-BD59-A6C34878D82A}">
                    <a16:rowId xmlns:a16="http://schemas.microsoft.com/office/drawing/2014/main" val="10014"/>
                  </a:ext>
                </a:extLst>
              </a:tr>
              <a:tr h="268941">
                <a:tc>
                  <a:txBody>
                    <a:bodyPr/>
                    <a:lstStyle/>
                    <a:p>
                      <a:pPr algn="ctr">
                        <a:lnSpc>
                          <a:spcPct val="100000"/>
                        </a:lnSpc>
                        <a:spcBef>
                          <a:spcPts val="530"/>
                        </a:spcBef>
                      </a:pPr>
                      <a:r>
                        <a:rPr sz="900" spc="-10" dirty="0">
                          <a:solidFill>
                            <a:srgbClr val="231F20"/>
                          </a:solidFill>
                          <a:latin typeface="Arial Narrow"/>
                          <a:cs typeface="Arial Narrow"/>
                        </a:rPr>
                        <a:t>Diagnostic</a:t>
                      </a:r>
                      <a:r>
                        <a:rPr sz="900" spc="-15" dirty="0">
                          <a:solidFill>
                            <a:srgbClr val="231F20"/>
                          </a:solidFill>
                          <a:latin typeface="Arial Narrow"/>
                          <a:cs typeface="Arial Narrow"/>
                        </a:rPr>
                        <a:t> </a:t>
                      </a:r>
                      <a:r>
                        <a:rPr sz="900" spc="-10" dirty="0">
                          <a:solidFill>
                            <a:srgbClr val="231F20"/>
                          </a:solidFill>
                          <a:latin typeface="Arial Narrow"/>
                          <a:cs typeface="Arial Narrow"/>
                        </a:rPr>
                        <a:t>Medical Sonographer</a:t>
                      </a:r>
                      <a:endParaRPr sz="900">
                        <a:latin typeface="Arial Narrow"/>
                        <a:cs typeface="Arial Narrow"/>
                      </a:endParaRPr>
                    </a:p>
                  </a:txBody>
                  <a:tcPr marL="0" marR="0" marT="59391" marB="0">
                    <a:lnR w="76200">
                      <a:solidFill>
                        <a:srgbClr val="FFFFFF"/>
                      </a:solidFill>
                      <a:prstDash val="solid"/>
                    </a:lnR>
                    <a:lnT w="12700">
                      <a:solidFill>
                        <a:srgbClr val="FFFFFF"/>
                      </a:solidFill>
                      <a:prstDash val="solid"/>
                    </a:lnT>
                    <a:lnB w="12700">
                      <a:solidFill>
                        <a:srgbClr val="FFFFFF"/>
                      </a:solidFill>
                      <a:prstDash val="solid"/>
                    </a:lnB>
                    <a:solidFill>
                      <a:srgbClr val="E9E5EB"/>
                    </a:solidFill>
                  </a:tcPr>
                </a:tc>
                <a:tc>
                  <a:txBody>
                    <a:bodyPr/>
                    <a:lstStyle/>
                    <a:p>
                      <a:pPr>
                        <a:lnSpc>
                          <a:spcPct val="100000"/>
                        </a:lnSpc>
                      </a:pPr>
                      <a:endParaRPr sz="800">
                        <a:latin typeface="Times New Roman"/>
                        <a:cs typeface="Times New Roman"/>
                      </a:endParaRPr>
                    </a:p>
                  </a:txBody>
                  <a:tcPr marL="0" marR="0" marT="0" marB="0">
                    <a:lnL w="76200">
                      <a:solidFill>
                        <a:srgbClr val="FFFFFF"/>
                      </a:solidFill>
                      <a:prstDash val="solid"/>
                    </a:lnL>
                    <a:lnR w="76200">
                      <a:solidFill>
                        <a:srgbClr val="FFFFFF"/>
                      </a:solidFill>
                      <a:prstDash val="solid"/>
                    </a:lnR>
                    <a:lnT w="12700">
                      <a:solidFill>
                        <a:srgbClr val="FFFFFF"/>
                      </a:solidFill>
                      <a:prstDash val="solid"/>
                    </a:lnT>
                    <a:lnB w="12700">
                      <a:solidFill>
                        <a:srgbClr val="FFFFFF"/>
                      </a:solidFill>
                      <a:prstDash val="solid"/>
                    </a:lnB>
                    <a:solidFill>
                      <a:srgbClr val="D3CCD6"/>
                    </a:solidFill>
                  </a:tcPr>
                </a:tc>
                <a:tc>
                  <a:txBody>
                    <a:bodyPr/>
                    <a:lstStyle/>
                    <a:p>
                      <a:pPr>
                        <a:lnSpc>
                          <a:spcPct val="100000"/>
                        </a:lnSpc>
                      </a:pPr>
                      <a:endParaRPr sz="800">
                        <a:latin typeface="Times New Roman"/>
                        <a:cs typeface="Times New Roman"/>
                      </a:endParaRPr>
                    </a:p>
                  </a:txBody>
                  <a:tcPr marL="0" marR="0" marT="0" marB="0">
                    <a:lnL w="76200">
                      <a:solidFill>
                        <a:srgbClr val="FFFFFF"/>
                      </a:solidFill>
                      <a:prstDash val="solid"/>
                    </a:lnL>
                    <a:lnR w="76200">
                      <a:solidFill>
                        <a:srgbClr val="FFFFFF"/>
                      </a:solidFill>
                      <a:prstDash val="solid"/>
                    </a:lnR>
                    <a:lnT w="12700">
                      <a:solidFill>
                        <a:srgbClr val="FFFFFF"/>
                      </a:solidFill>
                      <a:prstDash val="solid"/>
                    </a:lnT>
                    <a:lnB w="12700">
                      <a:solidFill>
                        <a:srgbClr val="FFFFFF"/>
                      </a:solidFill>
                      <a:prstDash val="solid"/>
                    </a:lnB>
                    <a:solidFill>
                      <a:srgbClr val="BEB2C3"/>
                    </a:solidFill>
                  </a:tcPr>
                </a:tc>
                <a:tc>
                  <a:txBody>
                    <a:bodyPr/>
                    <a:lstStyle/>
                    <a:p>
                      <a:pPr algn="ctr">
                        <a:lnSpc>
                          <a:spcPct val="100000"/>
                        </a:lnSpc>
                        <a:spcBef>
                          <a:spcPts val="530"/>
                        </a:spcBef>
                      </a:pPr>
                      <a:r>
                        <a:rPr sz="900" spc="-10" dirty="0">
                          <a:solidFill>
                            <a:srgbClr val="231F20"/>
                          </a:solidFill>
                          <a:latin typeface="Arial Narrow"/>
                          <a:cs typeface="Arial Narrow"/>
                        </a:rPr>
                        <a:t>Health </a:t>
                      </a:r>
                      <a:r>
                        <a:rPr sz="900" spc="-25" dirty="0">
                          <a:solidFill>
                            <a:srgbClr val="231F20"/>
                          </a:solidFill>
                          <a:latin typeface="Arial Narrow"/>
                          <a:cs typeface="Arial Narrow"/>
                        </a:rPr>
                        <a:t>Sciences</a:t>
                      </a:r>
                      <a:r>
                        <a:rPr sz="900" spc="-5" dirty="0">
                          <a:solidFill>
                            <a:srgbClr val="231F20"/>
                          </a:solidFill>
                          <a:latin typeface="Arial Narrow"/>
                          <a:cs typeface="Arial Narrow"/>
                        </a:rPr>
                        <a:t> </a:t>
                      </a:r>
                      <a:r>
                        <a:rPr sz="900" spc="-20" dirty="0">
                          <a:solidFill>
                            <a:srgbClr val="231F20"/>
                          </a:solidFill>
                          <a:latin typeface="Arial Narrow"/>
                          <a:cs typeface="Arial Narrow"/>
                        </a:rPr>
                        <a:t>A.S.</a:t>
                      </a:r>
                      <a:endParaRPr sz="900">
                        <a:latin typeface="Arial Narrow"/>
                        <a:cs typeface="Arial Narrow"/>
                      </a:endParaRPr>
                    </a:p>
                  </a:txBody>
                  <a:tcPr marL="0" marR="0" marT="59391" marB="0">
                    <a:lnL w="76200">
                      <a:solidFill>
                        <a:srgbClr val="FFFFFF"/>
                      </a:solidFill>
                      <a:prstDash val="solid"/>
                    </a:lnL>
                    <a:lnR w="76200">
                      <a:solidFill>
                        <a:srgbClr val="FFFFFF"/>
                      </a:solidFill>
                      <a:prstDash val="solid"/>
                    </a:lnR>
                    <a:lnT w="12700">
                      <a:solidFill>
                        <a:srgbClr val="FFFFFF"/>
                      </a:solidFill>
                      <a:prstDash val="solid"/>
                    </a:lnT>
                    <a:lnB w="12700">
                      <a:solidFill>
                        <a:srgbClr val="FFFFFF"/>
                      </a:solidFill>
                      <a:prstDash val="solid"/>
                    </a:lnB>
                    <a:solidFill>
                      <a:srgbClr val="A899AE"/>
                    </a:solidFill>
                  </a:tcPr>
                </a:tc>
                <a:tc vMerge="1">
                  <a:txBody>
                    <a:bodyPr/>
                    <a:lstStyle/>
                    <a:p>
                      <a:endParaRPr/>
                    </a:p>
                  </a:txBody>
                  <a:tcPr marL="0" marR="0" marT="0" marB="0">
                    <a:lnL w="76200">
                      <a:solidFill>
                        <a:srgbClr val="FFFFFF"/>
                      </a:solidFill>
                      <a:prstDash val="solid"/>
                    </a:lnL>
                    <a:lnT w="76200">
                      <a:solidFill>
                        <a:srgbClr val="FFFFFF"/>
                      </a:solidFill>
                      <a:prstDash val="solid"/>
                    </a:lnT>
                    <a:lnB w="38100">
                      <a:solidFill>
                        <a:srgbClr val="231F20"/>
                      </a:solidFill>
                      <a:prstDash val="solid"/>
                    </a:lnB>
                  </a:tcPr>
                </a:tc>
                <a:extLst>
                  <a:ext uri="{0D108BD9-81ED-4DB2-BD59-A6C34878D82A}">
                    <a16:rowId xmlns:a16="http://schemas.microsoft.com/office/drawing/2014/main" val="10015"/>
                  </a:ext>
                </a:extLst>
              </a:tr>
              <a:tr h="268941">
                <a:tc>
                  <a:txBody>
                    <a:bodyPr/>
                    <a:lstStyle/>
                    <a:p>
                      <a:pPr algn="ctr">
                        <a:lnSpc>
                          <a:spcPct val="100000"/>
                        </a:lnSpc>
                        <a:spcBef>
                          <a:spcPts val="530"/>
                        </a:spcBef>
                      </a:pPr>
                      <a:r>
                        <a:rPr sz="900" spc="-20" dirty="0">
                          <a:solidFill>
                            <a:srgbClr val="231F20"/>
                          </a:solidFill>
                          <a:latin typeface="Arial Narrow"/>
                          <a:cs typeface="Arial Narrow"/>
                        </a:rPr>
                        <a:t>Respiratory</a:t>
                      </a:r>
                      <a:r>
                        <a:rPr sz="900" spc="5" dirty="0">
                          <a:solidFill>
                            <a:srgbClr val="231F20"/>
                          </a:solidFill>
                          <a:latin typeface="Arial Narrow"/>
                          <a:cs typeface="Arial Narrow"/>
                        </a:rPr>
                        <a:t> </a:t>
                      </a:r>
                      <a:r>
                        <a:rPr sz="900" spc="-10" dirty="0">
                          <a:solidFill>
                            <a:srgbClr val="231F20"/>
                          </a:solidFill>
                          <a:latin typeface="Arial Narrow"/>
                          <a:cs typeface="Arial Narrow"/>
                        </a:rPr>
                        <a:t>Therapist</a:t>
                      </a:r>
                      <a:endParaRPr sz="900">
                        <a:latin typeface="Arial Narrow"/>
                        <a:cs typeface="Arial Narrow"/>
                      </a:endParaRPr>
                    </a:p>
                  </a:txBody>
                  <a:tcPr marL="0" marR="0" marT="59391" marB="0">
                    <a:lnR w="76200">
                      <a:solidFill>
                        <a:srgbClr val="FFFFFF"/>
                      </a:solidFill>
                      <a:prstDash val="solid"/>
                    </a:lnR>
                    <a:lnT w="12700">
                      <a:solidFill>
                        <a:srgbClr val="FFFFFF"/>
                      </a:solidFill>
                      <a:prstDash val="solid"/>
                    </a:lnT>
                    <a:lnB w="12700">
                      <a:solidFill>
                        <a:srgbClr val="FFFFFF"/>
                      </a:solidFill>
                      <a:prstDash val="solid"/>
                    </a:lnB>
                    <a:solidFill>
                      <a:srgbClr val="E9E5EB"/>
                    </a:solidFill>
                  </a:tcPr>
                </a:tc>
                <a:tc>
                  <a:txBody>
                    <a:bodyPr/>
                    <a:lstStyle/>
                    <a:p>
                      <a:pPr>
                        <a:lnSpc>
                          <a:spcPct val="100000"/>
                        </a:lnSpc>
                      </a:pPr>
                      <a:endParaRPr sz="800">
                        <a:latin typeface="Times New Roman"/>
                        <a:cs typeface="Times New Roman"/>
                      </a:endParaRPr>
                    </a:p>
                  </a:txBody>
                  <a:tcPr marL="0" marR="0" marT="0" marB="0">
                    <a:lnL w="76200">
                      <a:solidFill>
                        <a:srgbClr val="FFFFFF"/>
                      </a:solidFill>
                      <a:prstDash val="solid"/>
                    </a:lnL>
                    <a:lnR w="76200">
                      <a:solidFill>
                        <a:srgbClr val="FFFFFF"/>
                      </a:solidFill>
                      <a:prstDash val="solid"/>
                    </a:lnR>
                    <a:lnT w="12700">
                      <a:solidFill>
                        <a:srgbClr val="FFFFFF"/>
                      </a:solidFill>
                      <a:prstDash val="solid"/>
                    </a:lnT>
                    <a:lnB w="12700">
                      <a:solidFill>
                        <a:srgbClr val="FFFFFF"/>
                      </a:solidFill>
                      <a:prstDash val="solid"/>
                    </a:lnB>
                    <a:solidFill>
                      <a:srgbClr val="D3CCD6"/>
                    </a:solidFill>
                  </a:tcPr>
                </a:tc>
                <a:tc>
                  <a:txBody>
                    <a:bodyPr/>
                    <a:lstStyle/>
                    <a:p>
                      <a:pPr>
                        <a:lnSpc>
                          <a:spcPct val="100000"/>
                        </a:lnSpc>
                      </a:pPr>
                      <a:endParaRPr sz="800">
                        <a:latin typeface="Times New Roman"/>
                        <a:cs typeface="Times New Roman"/>
                      </a:endParaRPr>
                    </a:p>
                  </a:txBody>
                  <a:tcPr marL="0" marR="0" marT="0" marB="0">
                    <a:lnL w="76200">
                      <a:solidFill>
                        <a:srgbClr val="FFFFFF"/>
                      </a:solidFill>
                      <a:prstDash val="solid"/>
                    </a:lnL>
                    <a:lnR w="76200">
                      <a:solidFill>
                        <a:srgbClr val="FFFFFF"/>
                      </a:solidFill>
                      <a:prstDash val="solid"/>
                    </a:lnR>
                    <a:lnT w="12700">
                      <a:solidFill>
                        <a:srgbClr val="FFFFFF"/>
                      </a:solidFill>
                      <a:prstDash val="solid"/>
                    </a:lnT>
                    <a:lnB w="12700">
                      <a:solidFill>
                        <a:srgbClr val="FFFFFF"/>
                      </a:solidFill>
                      <a:prstDash val="solid"/>
                    </a:lnB>
                    <a:solidFill>
                      <a:srgbClr val="BEB2C3"/>
                    </a:solidFill>
                  </a:tcPr>
                </a:tc>
                <a:tc>
                  <a:txBody>
                    <a:bodyPr/>
                    <a:lstStyle/>
                    <a:p>
                      <a:pPr algn="ctr">
                        <a:lnSpc>
                          <a:spcPct val="100000"/>
                        </a:lnSpc>
                        <a:spcBef>
                          <a:spcPts val="530"/>
                        </a:spcBef>
                      </a:pPr>
                      <a:r>
                        <a:rPr sz="900" spc="-10" dirty="0">
                          <a:solidFill>
                            <a:srgbClr val="231F20"/>
                          </a:solidFill>
                          <a:latin typeface="Arial Narrow"/>
                          <a:cs typeface="Arial Narrow"/>
                        </a:rPr>
                        <a:t>Health </a:t>
                      </a:r>
                      <a:r>
                        <a:rPr sz="900" spc="-25" dirty="0">
                          <a:solidFill>
                            <a:srgbClr val="231F20"/>
                          </a:solidFill>
                          <a:latin typeface="Arial Narrow"/>
                          <a:cs typeface="Arial Narrow"/>
                        </a:rPr>
                        <a:t>Sciences</a:t>
                      </a:r>
                      <a:r>
                        <a:rPr sz="900" spc="-5" dirty="0">
                          <a:solidFill>
                            <a:srgbClr val="231F20"/>
                          </a:solidFill>
                          <a:latin typeface="Arial Narrow"/>
                          <a:cs typeface="Arial Narrow"/>
                        </a:rPr>
                        <a:t> </a:t>
                      </a:r>
                      <a:r>
                        <a:rPr sz="900" spc="-20" dirty="0">
                          <a:solidFill>
                            <a:srgbClr val="231F20"/>
                          </a:solidFill>
                          <a:latin typeface="Arial Narrow"/>
                          <a:cs typeface="Arial Narrow"/>
                        </a:rPr>
                        <a:t>A.S.</a:t>
                      </a:r>
                      <a:endParaRPr sz="900">
                        <a:latin typeface="Arial Narrow"/>
                        <a:cs typeface="Arial Narrow"/>
                      </a:endParaRPr>
                    </a:p>
                  </a:txBody>
                  <a:tcPr marL="0" marR="0" marT="59391" marB="0">
                    <a:lnL w="76200">
                      <a:solidFill>
                        <a:srgbClr val="FFFFFF"/>
                      </a:solidFill>
                      <a:prstDash val="solid"/>
                    </a:lnL>
                    <a:lnR w="76200">
                      <a:solidFill>
                        <a:srgbClr val="FFFFFF"/>
                      </a:solidFill>
                      <a:prstDash val="solid"/>
                    </a:lnR>
                    <a:lnT w="12700">
                      <a:solidFill>
                        <a:srgbClr val="FFFFFF"/>
                      </a:solidFill>
                      <a:prstDash val="solid"/>
                    </a:lnT>
                    <a:lnB w="12700">
                      <a:solidFill>
                        <a:srgbClr val="FFFFFF"/>
                      </a:solidFill>
                      <a:prstDash val="solid"/>
                    </a:lnB>
                    <a:solidFill>
                      <a:srgbClr val="A899AE"/>
                    </a:solidFill>
                  </a:tcPr>
                </a:tc>
                <a:tc vMerge="1">
                  <a:txBody>
                    <a:bodyPr/>
                    <a:lstStyle/>
                    <a:p>
                      <a:endParaRPr/>
                    </a:p>
                  </a:txBody>
                  <a:tcPr marL="0" marR="0" marT="0" marB="0">
                    <a:lnL w="76200">
                      <a:solidFill>
                        <a:srgbClr val="FFFFFF"/>
                      </a:solidFill>
                      <a:prstDash val="solid"/>
                    </a:lnL>
                    <a:lnT w="76200">
                      <a:solidFill>
                        <a:srgbClr val="FFFFFF"/>
                      </a:solidFill>
                      <a:prstDash val="solid"/>
                    </a:lnT>
                    <a:lnB w="38100">
                      <a:solidFill>
                        <a:srgbClr val="231F20"/>
                      </a:solidFill>
                      <a:prstDash val="solid"/>
                    </a:lnB>
                  </a:tcPr>
                </a:tc>
                <a:extLst>
                  <a:ext uri="{0D108BD9-81ED-4DB2-BD59-A6C34878D82A}">
                    <a16:rowId xmlns:a16="http://schemas.microsoft.com/office/drawing/2014/main" val="10016"/>
                  </a:ext>
                </a:extLst>
              </a:tr>
              <a:tr h="268941">
                <a:tc>
                  <a:txBody>
                    <a:bodyPr/>
                    <a:lstStyle/>
                    <a:p>
                      <a:pPr algn="ctr">
                        <a:lnSpc>
                          <a:spcPct val="100000"/>
                        </a:lnSpc>
                        <a:spcBef>
                          <a:spcPts val="530"/>
                        </a:spcBef>
                      </a:pPr>
                      <a:r>
                        <a:rPr sz="900" spc="-10" dirty="0">
                          <a:solidFill>
                            <a:srgbClr val="231F20"/>
                          </a:solidFill>
                          <a:latin typeface="Arial Narrow"/>
                          <a:cs typeface="Arial Narrow"/>
                        </a:rPr>
                        <a:t>Lab</a:t>
                      </a:r>
                      <a:r>
                        <a:rPr sz="900" spc="-55" dirty="0">
                          <a:solidFill>
                            <a:srgbClr val="231F20"/>
                          </a:solidFill>
                          <a:latin typeface="Arial Narrow"/>
                          <a:cs typeface="Arial Narrow"/>
                        </a:rPr>
                        <a:t> </a:t>
                      </a:r>
                      <a:r>
                        <a:rPr sz="900" spc="-10" dirty="0">
                          <a:solidFill>
                            <a:srgbClr val="231F20"/>
                          </a:solidFill>
                          <a:latin typeface="Arial Narrow"/>
                          <a:cs typeface="Arial Narrow"/>
                        </a:rPr>
                        <a:t>Technologist</a:t>
                      </a:r>
                      <a:endParaRPr sz="900">
                        <a:latin typeface="Arial Narrow"/>
                        <a:cs typeface="Arial Narrow"/>
                      </a:endParaRPr>
                    </a:p>
                  </a:txBody>
                  <a:tcPr marL="0" marR="0" marT="59391" marB="0">
                    <a:lnR w="76200">
                      <a:solidFill>
                        <a:srgbClr val="FFFFFF"/>
                      </a:solidFill>
                      <a:prstDash val="solid"/>
                    </a:lnR>
                    <a:lnT w="12700">
                      <a:solidFill>
                        <a:srgbClr val="FFFFFF"/>
                      </a:solidFill>
                      <a:prstDash val="solid"/>
                    </a:lnT>
                    <a:lnB w="12700">
                      <a:solidFill>
                        <a:srgbClr val="FFFFFF"/>
                      </a:solidFill>
                      <a:prstDash val="solid"/>
                    </a:lnB>
                    <a:solidFill>
                      <a:srgbClr val="E9E5EB"/>
                    </a:solidFill>
                  </a:tcPr>
                </a:tc>
                <a:tc>
                  <a:txBody>
                    <a:bodyPr/>
                    <a:lstStyle/>
                    <a:p>
                      <a:pPr>
                        <a:lnSpc>
                          <a:spcPct val="100000"/>
                        </a:lnSpc>
                      </a:pPr>
                      <a:endParaRPr sz="800">
                        <a:latin typeface="Times New Roman"/>
                        <a:cs typeface="Times New Roman"/>
                      </a:endParaRPr>
                    </a:p>
                  </a:txBody>
                  <a:tcPr marL="0" marR="0" marT="0" marB="0">
                    <a:lnL w="76200">
                      <a:solidFill>
                        <a:srgbClr val="FFFFFF"/>
                      </a:solidFill>
                      <a:prstDash val="solid"/>
                    </a:lnL>
                    <a:lnR w="76200">
                      <a:solidFill>
                        <a:srgbClr val="FFFFFF"/>
                      </a:solidFill>
                      <a:prstDash val="solid"/>
                    </a:lnR>
                    <a:lnT w="12700">
                      <a:solidFill>
                        <a:srgbClr val="FFFFFF"/>
                      </a:solidFill>
                      <a:prstDash val="solid"/>
                    </a:lnT>
                    <a:lnB w="12700">
                      <a:solidFill>
                        <a:srgbClr val="FFFFFF"/>
                      </a:solidFill>
                      <a:prstDash val="solid"/>
                    </a:lnB>
                    <a:solidFill>
                      <a:srgbClr val="D3CCD6"/>
                    </a:solidFill>
                  </a:tcPr>
                </a:tc>
                <a:tc>
                  <a:txBody>
                    <a:bodyPr/>
                    <a:lstStyle/>
                    <a:p>
                      <a:pPr>
                        <a:lnSpc>
                          <a:spcPct val="100000"/>
                        </a:lnSpc>
                      </a:pPr>
                      <a:endParaRPr sz="800">
                        <a:latin typeface="Times New Roman"/>
                        <a:cs typeface="Times New Roman"/>
                      </a:endParaRPr>
                    </a:p>
                  </a:txBody>
                  <a:tcPr marL="0" marR="0" marT="0" marB="0">
                    <a:lnL w="76200">
                      <a:solidFill>
                        <a:srgbClr val="FFFFFF"/>
                      </a:solidFill>
                      <a:prstDash val="solid"/>
                    </a:lnL>
                    <a:lnR w="76200">
                      <a:solidFill>
                        <a:srgbClr val="FFFFFF"/>
                      </a:solidFill>
                      <a:prstDash val="solid"/>
                    </a:lnR>
                    <a:lnT w="12700">
                      <a:solidFill>
                        <a:srgbClr val="FFFFFF"/>
                      </a:solidFill>
                      <a:prstDash val="solid"/>
                    </a:lnT>
                    <a:lnB w="12700">
                      <a:solidFill>
                        <a:srgbClr val="FFFFFF"/>
                      </a:solidFill>
                      <a:prstDash val="solid"/>
                    </a:lnB>
                    <a:solidFill>
                      <a:srgbClr val="BEB2C3"/>
                    </a:solidFill>
                  </a:tcPr>
                </a:tc>
                <a:tc>
                  <a:txBody>
                    <a:bodyPr/>
                    <a:lstStyle/>
                    <a:p>
                      <a:pPr algn="ctr">
                        <a:lnSpc>
                          <a:spcPct val="100000"/>
                        </a:lnSpc>
                        <a:spcBef>
                          <a:spcPts val="530"/>
                        </a:spcBef>
                      </a:pPr>
                      <a:r>
                        <a:rPr sz="900" spc="-10" dirty="0">
                          <a:solidFill>
                            <a:srgbClr val="231F20"/>
                          </a:solidFill>
                          <a:latin typeface="Arial Narrow"/>
                          <a:cs typeface="Arial Narrow"/>
                        </a:rPr>
                        <a:t>Laboratory</a:t>
                      </a:r>
                      <a:r>
                        <a:rPr sz="900" spc="-20" dirty="0">
                          <a:solidFill>
                            <a:srgbClr val="231F20"/>
                          </a:solidFill>
                          <a:latin typeface="Arial Narrow"/>
                          <a:cs typeface="Arial Narrow"/>
                        </a:rPr>
                        <a:t> </a:t>
                      </a:r>
                      <a:r>
                        <a:rPr sz="900" spc="-25" dirty="0">
                          <a:solidFill>
                            <a:srgbClr val="231F20"/>
                          </a:solidFill>
                          <a:latin typeface="Arial Narrow"/>
                          <a:cs typeface="Arial Narrow"/>
                        </a:rPr>
                        <a:t>Science</a:t>
                      </a:r>
                      <a:r>
                        <a:rPr sz="900" spc="-20" dirty="0">
                          <a:solidFill>
                            <a:srgbClr val="231F20"/>
                          </a:solidFill>
                          <a:latin typeface="Arial Narrow"/>
                          <a:cs typeface="Arial Narrow"/>
                        </a:rPr>
                        <a:t> </a:t>
                      </a:r>
                      <a:r>
                        <a:rPr sz="900" spc="-35" dirty="0">
                          <a:solidFill>
                            <a:srgbClr val="231F20"/>
                          </a:solidFill>
                          <a:latin typeface="Arial Narrow"/>
                          <a:cs typeface="Arial Narrow"/>
                        </a:rPr>
                        <a:t>A.S.</a:t>
                      </a:r>
                      <a:r>
                        <a:rPr sz="900" spc="-15" dirty="0">
                          <a:solidFill>
                            <a:srgbClr val="231F20"/>
                          </a:solidFill>
                          <a:latin typeface="Arial Narrow"/>
                          <a:cs typeface="Arial Narrow"/>
                        </a:rPr>
                        <a:t> </a:t>
                      </a:r>
                      <a:r>
                        <a:rPr sz="900" spc="-10" dirty="0">
                          <a:solidFill>
                            <a:srgbClr val="231F20"/>
                          </a:solidFill>
                          <a:latin typeface="Arial Narrow"/>
                          <a:cs typeface="Arial Narrow"/>
                        </a:rPr>
                        <a:t>(+transfer)</a:t>
                      </a:r>
                      <a:endParaRPr sz="900">
                        <a:latin typeface="Arial Narrow"/>
                        <a:cs typeface="Arial Narrow"/>
                      </a:endParaRPr>
                    </a:p>
                  </a:txBody>
                  <a:tcPr marL="0" marR="0" marT="59391" marB="0">
                    <a:lnL w="76200">
                      <a:solidFill>
                        <a:srgbClr val="FFFFFF"/>
                      </a:solidFill>
                      <a:prstDash val="solid"/>
                    </a:lnL>
                    <a:lnR w="76200">
                      <a:solidFill>
                        <a:srgbClr val="FFFFFF"/>
                      </a:solidFill>
                      <a:prstDash val="solid"/>
                    </a:lnR>
                    <a:lnT w="12700">
                      <a:solidFill>
                        <a:srgbClr val="FFFFFF"/>
                      </a:solidFill>
                      <a:prstDash val="solid"/>
                    </a:lnT>
                    <a:lnB w="12700">
                      <a:solidFill>
                        <a:srgbClr val="FFFFFF"/>
                      </a:solidFill>
                      <a:prstDash val="solid"/>
                    </a:lnB>
                    <a:solidFill>
                      <a:srgbClr val="A899AE"/>
                    </a:solidFill>
                  </a:tcPr>
                </a:tc>
                <a:tc vMerge="1">
                  <a:txBody>
                    <a:bodyPr/>
                    <a:lstStyle/>
                    <a:p>
                      <a:endParaRPr/>
                    </a:p>
                  </a:txBody>
                  <a:tcPr marL="0" marR="0" marT="0" marB="0">
                    <a:lnL w="76200">
                      <a:solidFill>
                        <a:srgbClr val="FFFFFF"/>
                      </a:solidFill>
                      <a:prstDash val="solid"/>
                    </a:lnL>
                    <a:lnT w="76200">
                      <a:solidFill>
                        <a:srgbClr val="FFFFFF"/>
                      </a:solidFill>
                      <a:prstDash val="solid"/>
                    </a:lnT>
                    <a:lnB w="38100">
                      <a:solidFill>
                        <a:srgbClr val="231F20"/>
                      </a:solidFill>
                      <a:prstDash val="solid"/>
                    </a:lnB>
                  </a:tcPr>
                </a:tc>
                <a:extLst>
                  <a:ext uri="{0D108BD9-81ED-4DB2-BD59-A6C34878D82A}">
                    <a16:rowId xmlns:a16="http://schemas.microsoft.com/office/drawing/2014/main" val="10017"/>
                  </a:ext>
                </a:extLst>
              </a:tr>
              <a:tr h="287431">
                <a:tc>
                  <a:txBody>
                    <a:bodyPr/>
                    <a:lstStyle/>
                    <a:p>
                      <a:pPr algn="ctr">
                        <a:lnSpc>
                          <a:spcPct val="100000"/>
                        </a:lnSpc>
                        <a:spcBef>
                          <a:spcPts val="615"/>
                        </a:spcBef>
                      </a:pPr>
                      <a:r>
                        <a:rPr sz="900" spc="-10" dirty="0">
                          <a:solidFill>
                            <a:srgbClr val="231F20"/>
                          </a:solidFill>
                          <a:latin typeface="Arial Narrow"/>
                          <a:cs typeface="Arial Narrow"/>
                        </a:rPr>
                        <a:t>Pharmacist</a:t>
                      </a:r>
                      <a:endParaRPr sz="900">
                        <a:latin typeface="Arial Narrow"/>
                        <a:cs typeface="Arial Narrow"/>
                      </a:endParaRPr>
                    </a:p>
                  </a:txBody>
                  <a:tcPr marL="0" marR="0" marT="68916" marB="0">
                    <a:lnR w="76200">
                      <a:solidFill>
                        <a:srgbClr val="FFFFFF"/>
                      </a:solidFill>
                      <a:prstDash val="solid"/>
                    </a:lnR>
                    <a:lnT w="12700">
                      <a:solidFill>
                        <a:srgbClr val="FFFFFF"/>
                      </a:solidFill>
                      <a:prstDash val="solid"/>
                    </a:lnT>
                    <a:lnB w="12700">
                      <a:solidFill>
                        <a:srgbClr val="FFFFFF"/>
                      </a:solidFill>
                      <a:prstDash val="solid"/>
                    </a:lnB>
                    <a:solidFill>
                      <a:srgbClr val="E9E5EB"/>
                    </a:solidFill>
                  </a:tcPr>
                </a:tc>
                <a:tc>
                  <a:txBody>
                    <a:bodyPr/>
                    <a:lstStyle/>
                    <a:p>
                      <a:pPr>
                        <a:lnSpc>
                          <a:spcPct val="100000"/>
                        </a:lnSpc>
                      </a:pPr>
                      <a:endParaRPr sz="800">
                        <a:latin typeface="Times New Roman"/>
                        <a:cs typeface="Times New Roman"/>
                      </a:endParaRPr>
                    </a:p>
                  </a:txBody>
                  <a:tcPr marL="0" marR="0" marT="0" marB="0">
                    <a:lnL w="76200">
                      <a:solidFill>
                        <a:srgbClr val="FFFFFF"/>
                      </a:solidFill>
                      <a:prstDash val="solid"/>
                    </a:lnL>
                    <a:lnR w="76200">
                      <a:solidFill>
                        <a:srgbClr val="FFFFFF"/>
                      </a:solidFill>
                      <a:prstDash val="solid"/>
                    </a:lnR>
                    <a:lnT w="12700">
                      <a:solidFill>
                        <a:srgbClr val="FFFFFF"/>
                      </a:solidFill>
                      <a:prstDash val="solid"/>
                    </a:lnT>
                    <a:lnB w="12700">
                      <a:solidFill>
                        <a:srgbClr val="FFFFFF"/>
                      </a:solidFill>
                      <a:prstDash val="solid"/>
                    </a:lnB>
                    <a:solidFill>
                      <a:srgbClr val="D3CCD6"/>
                    </a:solidFill>
                  </a:tcPr>
                </a:tc>
                <a:tc>
                  <a:txBody>
                    <a:bodyPr/>
                    <a:lstStyle/>
                    <a:p>
                      <a:pPr>
                        <a:lnSpc>
                          <a:spcPct val="100000"/>
                        </a:lnSpc>
                      </a:pPr>
                      <a:endParaRPr sz="800">
                        <a:latin typeface="Times New Roman"/>
                        <a:cs typeface="Times New Roman"/>
                      </a:endParaRPr>
                    </a:p>
                  </a:txBody>
                  <a:tcPr marL="0" marR="0" marT="0" marB="0">
                    <a:lnL w="76200">
                      <a:solidFill>
                        <a:srgbClr val="FFFFFF"/>
                      </a:solidFill>
                      <a:prstDash val="solid"/>
                    </a:lnL>
                    <a:lnR w="76200">
                      <a:solidFill>
                        <a:srgbClr val="FFFFFF"/>
                      </a:solidFill>
                      <a:prstDash val="solid"/>
                    </a:lnR>
                    <a:lnT w="12700">
                      <a:solidFill>
                        <a:srgbClr val="FFFFFF"/>
                      </a:solidFill>
                      <a:prstDash val="solid"/>
                    </a:lnT>
                    <a:lnB w="12700">
                      <a:solidFill>
                        <a:srgbClr val="FFFFFF"/>
                      </a:solidFill>
                      <a:prstDash val="solid"/>
                    </a:lnB>
                    <a:solidFill>
                      <a:srgbClr val="BEB2C3"/>
                    </a:solidFill>
                  </a:tcPr>
                </a:tc>
                <a:tc>
                  <a:txBody>
                    <a:bodyPr/>
                    <a:lstStyle/>
                    <a:p>
                      <a:pPr marL="335915" marR="74930" indent="-253365">
                        <a:lnSpc>
                          <a:spcPts val="1100"/>
                        </a:lnSpc>
                        <a:spcBef>
                          <a:spcPts val="185"/>
                        </a:spcBef>
                      </a:pPr>
                      <a:r>
                        <a:rPr sz="900" spc="-10" dirty="0">
                          <a:solidFill>
                            <a:srgbClr val="231F20"/>
                          </a:solidFill>
                          <a:latin typeface="Arial Narrow"/>
                          <a:cs typeface="Arial Narrow"/>
                        </a:rPr>
                        <a:t>Liberal</a:t>
                      </a:r>
                      <a:r>
                        <a:rPr sz="900" spc="-35" dirty="0">
                          <a:solidFill>
                            <a:srgbClr val="231F20"/>
                          </a:solidFill>
                          <a:latin typeface="Arial Narrow"/>
                          <a:cs typeface="Arial Narrow"/>
                        </a:rPr>
                        <a:t> </a:t>
                      </a:r>
                      <a:r>
                        <a:rPr sz="900" spc="-10" dirty="0">
                          <a:solidFill>
                            <a:srgbClr val="231F20"/>
                          </a:solidFill>
                          <a:latin typeface="Arial Narrow"/>
                          <a:cs typeface="Arial Narrow"/>
                        </a:rPr>
                        <a:t>Arts</a:t>
                      </a:r>
                      <a:r>
                        <a:rPr sz="900" spc="-35" dirty="0">
                          <a:solidFill>
                            <a:srgbClr val="231F20"/>
                          </a:solidFill>
                          <a:latin typeface="Arial Narrow"/>
                          <a:cs typeface="Arial Narrow"/>
                        </a:rPr>
                        <a:t> </a:t>
                      </a:r>
                      <a:r>
                        <a:rPr sz="900" spc="60" dirty="0">
                          <a:solidFill>
                            <a:srgbClr val="231F20"/>
                          </a:solidFill>
                          <a:latin typeface="Arial Narrow"/>
                          <a:cs typeface="Arial Narrow"/>
                        </a:rPr>
                        <a:t>&amp;</a:t>
                      </a:r>
                      <a:r>
                        <a:rPr sz="900" spc="-30" dirty="0">
                          <a:solidFill>
                            <a:srgbClr val="231F20"/>
                          </a:solidFill>
                          <a:latin typeface="Arial Narrow"/>
                          <a:cs typeface="Arial Narrow"/>
                        </a:rPr>
                        <a:t> </a:t>
                      </a:r>
                      <a:r>
                        <a:rPr sz="900" spc="-20" dirty="0">
                          <a:solidFill>
                            <a:srgbClr val="231F20"/>
                          </a:solidFill>
                          <a:latin typeface="Arial Narrow"/>
                          <a:cs typeface="Arial Narrow"/>
                        </a:rPr>
                        <a:t>Sciences:</a:t>
                      </a:r>
                      <a:r>
                        <a:rPr sz="900" spc="-35" dirty="0">
                          <a:solidFill>
                            <a:srgbClr val="231F20"/>
                          </a:solidFill>
                          <a:latin typeface="Arial Narrow"/>
                          <a:cs typeface="Arial Narrow"/>
                        </a:rPr>
                        <a:t> </a:t>
                      </a:r>
                      <a:r>
                        <a:rPr sz="900" spc="-10" dirty="0">
                          <a:solidFill>
                            <a:srgbClr val="231F20"/>
                          </a:solidFill>
                          <a:latin typeface="Arial Narrow"/>
                          <a:cs typeface="Arial Narrow"/>
                        </a:rPr>
                        <a:t>Mathematics </a:t>
                      </a:r>
                      <a:r>
                        <a:rPr sz="900" spc="60" dirty="0">
                          <a:solidFill>
                            <a:srgbClr val="231F20"/>
                          </a:solidFill>
                          <a:latin typeface="Arial Narrow"/>
                          <a:cs typeface="Arial Narrow"/>
                        </a:rPr>
                        <a:t>&amp;</a:t>
                      </a:r>
                      <a:r>
                        <a:rPr sz="900" spc="-60" dirty="0">
                          <a:solidFill>
                            <a:srgbClr val="231F20"/>
                          </a:solidFill>
                          <a:latin typeface="Arial Narrow"/>
                          <a:cs typeface="Arial Narrow"/>
                        </a:rPr>
                        <a:t> </a:t>
                      </a:r>
                      <a:r>
                        <a:rPr sz="900" dirty="0">
                          <a:solidFill>
                            <a:srgbClr val="231F20"/>
                          </a:solidFill>
                          <a:latin typeface="Arial Narrow"/>
                          <a:cs typeface="Arial Narrow"/>
                        </a:rPr>
                        <a:t>Science</a:t>
                      </a:r>
                      <a:r>
                        <a:rPr sz="900" spc="45" dirty="0">
                          <a:solidFill>
                            <a:srgbClr val="231F20"/>
                          </a:solidFill>
                          <a:latin typeface="Arial Narrow"/>
                          <a:cs typeface="Arial Narrow"/>
                        </a:rPr>
                        <a:t> </a:t>
                      </a:r>
                      <a:r>
                        <a:rPr sz="900" spc="-35" dirty="0">
                          <a:solidFill>
                            <a:srgbClr val="231F20"/>
                          </a:solidFill>
                          <a:latin typeface="Arial Narrow"/>
                          <a:cs typeface="Arial Narrow"/>
                        </a:rPr>
                        <a:t>A.S.</a:t>
                      </a:r>
                      <a:r>
                        <a:rPr sz="900" spc="-60" dirty="0">
                          <a:solidFill>
                            <a:srgbClr val="231F20"/>
                          </a:solidFill>
                          <a:latin typeface="Arial Narrow"/>
                          <a:cs typeface="Arial Narrow"/>
                        </a:rPr>
                        <a:t> </a:t>
                      </a:r>
                      <a:r>
                        <a:rPr sz="900" spc="-10" dirty="0">
                          <a:solidFill>
                            <a:srgbClr val="231F20"/>
                          </a:solidFill>
                          <a:latin typeface="Arial Narrow"/>
                          <a:cs typeface="Arial Narrow"/>
                        </a:rPr>
                        <a:t>(+transfer)</a:t>
                      </a:r>
                      <a:endParaRPr sz="900">
                        <a:latin typeface="Arial Narrow"/>
                        <a:cs typeface="Arial Narrow"/>
                      </a:endParaRPr>
                    </a:p>
                  </a:txBody>
                  <a:tcPr marL="0" marR="0" marT="20731" marB="0">
                    <a:lnL w="76200">
                      <a:solidFill>
                        <a:srgbClr val="FFFFFF"/>
                      </a:solidFill>
                      <a:prstDash val="solid"/>
                    </a:lnL>
                    <a:lnR w="76200">
                      <a:solidFill>
                        <a:srgbClr val="FFFFFF"/>
                      </a:solidFill>
                      <a:prstDash val="solid"/>
                    </a:lnR>
                    <a:lnT w="12700">
                      <a:solidFill>
                        <a:srgbClr val="FFFFFF"/>
                      </a:solidFill>
                      <a:prstDash val="solid"/>
                    </a:lnT>
                    <a:lnB w="12700">
                      <a:solidFill>
                        <a:srgbClr val="FFFFFF"/>
                      </a:solidFill>
                      <a:prstDash val="solid"/>
                    </a:lnB>
                    <a:solidFill>
                      <a:srgbClr val="A899AE"/>
                    </a:solidFill>
                  </a:tcPr>
                </a:tc>
                <a:tc vMerge="1">
                  <a:txBody>
                    <a:bodyPr/>
                    <a:lstStyle/>
                    <a:p>
                      <a:endParaRPr/>
                    </a:p>
                  </a:txBody>
                  <a:tcPr marL="0" marR="0" marT="0" marB="0">
                    <a:lnL w="76200">
                      <a:solidFill>
                        <a:srgbClr val="FFFFFF"/>
                      </a:solidFill>
                      <a:prstDash val="solid"/>
                    </a:lnL>
                    <a:lnT w="76200">
                      <a:solidFill>
                        <a:srgbClr val="FFFFFF"/>
                      </a:solidFill>
                      <a:prstDash val="solid"/>
                    </a:lnT>
                    <a:lnB w="38100">
                      <a:solidFill>
                        <a:srgbClr val="231F20"/>
                      </a:solidFill>
                      <a:prstDash val="solid"/>
                    </a:lnB>
                  </a:tcPr>
                </a:tc>
                <a:extLst>
                  <a:ext uri="{0D108BD9-81ED-4DB2-BD59-A6C34878D82A}">
                    <a16:rowId xmlns:a16="http://schemas.microsoft.com/office/drawing/2014/main" val="10018"/>
                  </a:ext>
                </a:extLst>
              </a:tr>
              <a:tr h="287431">
                <a:tc>
                  <a:txBody>
                    <a:bodyPr/>
                    <a:lstStyle/>
                    <a:p>
                      <a:pPr algn="ctr">
                        <a:lnSpc>
                          <a:spcPct val="100000"/>
                        </a:lnSpc>
                        <a:spcBef>
                          <a:spcPts val="615"/>
                        </a:spcBef>
                      </a:pPr>
                      <a:r>
                        <a:rPr sz="900" spc="-10" dirty="0">
                          <a:solidFill>
                            <a:srgbClr val="231F20"/>
                          </a:solidFill>
                          <a:latin typeface="Arial Narrow"/>
                          <a:cs typeface="Arial Narrow"/>
                        </a:rPr>
                        <a:t>Radiologist</a:t>
                      </a:r>
                      <a:endParaRPr sz="900">
                        <a:latin typeface="Arial Narrow"/>
                        <a:cs typeface="Arial Narrow"/>
                      </a:endParaRPr>
                    </a:p>
                  </a:txBody>
                  <a:tcPr marL="0" marR="0" marT="68916" marB="0">
                    <a:lnR w="76200">
                      <a:solidFill>
                        <a:srgbClr val="FFFFFF"/>
                      </a:solidFill>
                      <a:prstDash val="solid"/>
                    </a:lnR>
                    <a:lnT w="12700">
                      <a:solidFill>
                        <a:srgbClr val="FFFFFF"/>
                      </a:solidFill>
                      <a:prstDash val="solid"/>
                    </a:lnT>
                    <a:lnB w="12700">
                      <a:solidFill>
                        <a:srgbClr val="FFFFFF"/>
                      </a:solidFill>
                      <a:prstDash val="solid"/>
                    </a:lnB>
                    <a:solidFill>
                      <a:srgbClr val="E9E5EB"/>
                    </a:solidFill>
                  </a:tcPr>
                </a:tc>
                <a:tc>
                  <a:txBody>
                    <a:bodyPr/>
                    <a:lstStyle/>
                    <a:p>
                      <a:pPr>
                        <a:lnSpc>
                          <a:spcPct val="100000"/>
                        </a:lnSpc>
                      </a:pPr>
                      <a:endParaRPr sz="800">
                        <a:latin typeface="Times New Roman"/>
                        <a:cs typeface="Times New Roman"/>
                      </a:endParaRPr>
                    </a:p>
                  </a:txBody>
                  <a:tcPr marL="0" marR="0" marT="0" marB="0">
                    <a:lnL w="76200">
                      <a:solidFill>
                        <a:srgbClr val="FFFFFF"/>
                      </a:solidFill>
                      <a:prstDash val="solid"/>
                    </a:lnL>
                    <a:lnR w="76200">
                      <a:solidFill>
                        <a:srgbClr val="FFFFFF"/>
                      </a:solidFill>
                      <a:prstDash val="solid"/>
                    </a:lnR>
                    <a:lnT w="12700">
                      <a:solidFill>
                        <a:srgbClr val="FFFFFF"/>
                      </a:solidFill>
                      <a:prstDash val="solid"/>
                    </a:lnT>
                    <a:lnB w="12700">
                      <a:solidFill>
                        <a:srgbClr val="FFFFFF"/>
                      </a:solidFill>
                      <a:prstDash val="solid"/>
                    </a:lnB>
                    <a:solidFill>
                      <a:srgbClr val="D3CCD6"/>
                    </a:solidFill>
                  </a:tcPr>
                </a:tc>
                <a:tc>
                  <a:txBody>
                    <a:bodyPr/>
                    <a:lstStyle/>
                    <a:p>
                      <a:pPr>
                        <a:lnSpc>
                          <a:spcPct val="100000"/>
                        </a:lnSpc>
                      </a:pPr>
                      <a:endParaRPr sz="800">
                        <a:latin typeface="Times New Roman"/>
                        <a:cs typeface="Times New Roman"/>
                      </a:endParaRPr>
                    </a:p>
                  </a:txBody>
                  <a:tcPr marL="0" marR="0" marT="0" marB="0">
                    <a:lnL w="76200">
                      <a:solidFill>
                        <a:srgbClr val="FFFFFF"/>
                      </a:solidFill>
                      <a:prstDash val="solid"/>
                    </a:lnL>
                    <a:lnR w="76200">
                      <a:solidFill>
                        <a:srgbClr val="FFFFFF"/>
                      </a:solidFill>
                      <a:prstDash val="solid"/>
                    </a:lnR>
                    <a:lnT w="12700">
                      <a:solidFill>
                        <a:srgbClr val="FFFFFF"/>
                      </a:solidFill>
                      <a:prstDash val="solid"/>
                    </a:lnT>
                    <a:lnB w="12700">
                      <a:solidFill>
                        <a:srgbClr val="FFFFFF"/>
                      </a:solidFill>
                      <a:prstDash val="solid"/>
                    </a:lnB>
                    <a:solidFill>
                      <a:srgbClr val="BEB2C3"/>
                    </a:solidFill>
                  </a:tcPr>
                </a:tc>
                <a:tc>
                  <a:txBody>
                    <a:bodyPr/>
                    <a:lstStyle/>
                    <a:p>
                      <a:pPr marL="335915" marR="74930" indent="-253365">
                        <a:lnSpc>
                          <a:spcPts val="1100"/>
                        </a:lnSpc>
                        <a:spcBef>
                          <a:spcPts val="185"/>
                        </a:spcBef>
                      </a:pPr>
                      <a:r>
                        <a:rPr sz="900" spc="-10" dirty="0">
                          <a:solidFill>
                            <a:srgbClr val="231F20"/>
                          </a:solidFill>
                          <a:latin typeface="Arial Narrow"/>
                          <a:cs typeface="Arial Narrow"/>
                        </a:rPr>
                        <a:t>Liberal</a:t>
                      </a:r>
                      <a:r>
                        <a:rPr sz="900" spc="-35" dirty="0">
                          <a:solidFill>
                            <a:srgbClr val="231F20"/>
                          </a:solidFill>
                          <a:latin typeface="Arial Narrow"/>
                          <a:cs typeface="Arial Narrow"/>
                        </a:rPr>
                        <a:t> </a:t>
                      </a:r>
                      <a:r>
                        <a:rPr sz="900" spc="-10" dirty="0">
                          <a:solidFill>
                            <a:srgbClr val="231F20"/>
                          </a:solidFill>
                          <a:latin typeface="Arial Narrow"/>
                          <a:cs typeface="Arial Narrow"/>
                        </a:rPr>
                        <a:t>Arts</a:t>
                      </a:r>
                      <a:r>
                        <a:rPr sz="900" spc="-35" dirty="0">
                          <a:solidFill>
                            <a:srgbClr val="231F20"/>
                          </a:solidFill>
                          <a:latin typeface="Arial Narrow"/>
                          <a:cs typeface="Arial Narrow"/>
                        </a:rPr>
                        <a:t> </a:t>
                      </a:r>
                      <a:r>
                        <a:rPr sz="900" spc="60" dirty="0">
                          <a:solidFill>
                            <a:srgbClr val="231F20"/>
                          </a:solidFill>
                          <a:latin typeface="Arial Narrow"/>
                          <a:cs typeface="Arial Narrow"/>
                        </a:rPr>
                        <a:t>&amp;</a:t>
                      </a:r>
                      <a:r>
                        <a:rPr sz="900" spc="-30" dirty="0">
                          <a:solidFill>
                            <a:srgbClr val="231F20"/>
                          </a:solidFill>
                          <a:latin typeface="Arial Narrow"/>
                          <a:cs typeface="Arial Narrow"/>
                        </a:rPr>
                        <a:t> </a:t>
                      </a:r>
                      <a:r>
                        <a:rPr sz="900" spc="-20" dirty="0">
                          <a:solidFill>
                            <a:srgbClr val="231F20"/>
                          </a:solidFill>
                          <a:latin typeface="Arial Narrow"/>
                          <a:cs typeface="Arial Narrow"/>
                        </a:rPr>
                        <a:t>Sciences:</a:t>
                      </a:r>
                      <a:r>
                        <a:rPr sz="900" spc="-35" dirty="0">
                          <a:solidFill>
                            <a:srgbClr val="231F20"/>
                          </a:solidFill>
                          <a:latin typeface="Arial Narrow"/>
                          <a:cs typeface="Arial Narrow"/>
                        </a:rPr>
                        <a:t> </a:t>
                      </a:r>
                      <a:r>
                        <a:rPr sz="900" spc="-10" dirty="0">
                          <a:solidFill>
                            <a:srgbClr val="231F20"/>
                          </a:solidFill>
                          <a:latin typeface="Arial Narrow"/>
                          <a:cs typeface="Arial Narrow"/>
                        </a:rPr>
                        <a:t>Mathematics </a:t>
                      </a:r>
                      <a:r>
                        <a:rPr sz="900" spc="60" dirty="0">
                          <a:solidFill>
                            <a:srgbClr val="231F20"/>
                          </a:solidFill>
                          <a:latin typeface="Arial Narrow"/>
                          <a:cs typeface="Arial Narrow"/>
                        </a:rPr>
                        <a:t>&amp;</a:t>
                      </a:r>
                      <a:r>
                        <a:rPr sz="900" spc="-60" dirty="0">
                          <a:solidFill>
                            <a:srgbClr val="231F20"/>
                          </a:solidFill>
                          <a:latin typeface="Arial Narrow"/>
                          <a:cs typeface="Arial Narrow"/>
                        </a:rPr>
                        <a:t> </a:t>
                      </a:r>
                      <a:r>
                        <a:rPr sz="900" dirty="0">
                          <a:solidFill>
                            <a:srgbClr val="231F20"/>
                          </a:solidFill>
                          <a:latin typeface="Arial Narrow"/>
                          <a:cs typeface="Arial Narrow"/>
                        </a:rPr>
                        <a:t>Science</a:t>
                      </a:r>
                      <a:r>
                        <a:rPr sz="900" spc="45" dirty="0">
                          <a:solidFill>
                            <a:srgbClr val="231F20"/>
                          </a:solidFill>
                          <a:latin typeface="Arial Narrow"/>
                          <a:cs typeface="Arial Narrow"/>
                        </a:rPr>
                        <a:t> </a:t>
                      </a:r>
                      <a:r>
                        <a:rPr sz="900" spc="-35" dirty="0">
                          <a:solidFill>
                            <a:srgbClr val="231F20"/>
                          </a:solidFill>
                          <a:latin typeface="Arial Narrow"/>
                          <a:cs typeface="Arial Narrow"/>
                        </a:rPr>
                        <a:t>A.S.</a:t>
                      </a:r>
                      <a:r>
                        <a:rPr sz="900" spc="-60" dirty="0">
                          <a:solidFill>
                            <a:srgbClr val="231F20"/>
                          </a:solidFill>
                          <a:latin typeface="Arial Narrow"/>
                          <a:cs typeface="Arial Narrow"/>
                        </a:rPr>
                        <a:t> </a:t>
                      </a:r>
                      <a:r>
                        <a:rPr sz="900" spc="-10" dirty="0">
                          <a:solidFill>
                            <a:srgbClr val="231F20"/>
                          </a:solidFill>
                          <a:latin typeface="Arial Narrow"/>
                          <a:cs typeface="Arial Narrow"/>
                        </a:rPr>
                        <a:t>(+transfer)</a:t>
                      </a:r>
                      <a:endParaRPr sz="900">
                        <a:latin typeface="Arial Narrow"/>
                        <a:cs typeface="Arial Narrow"/>
                      </a:endParaRPr>
                    </a:p>
                  </a:txBody>
                  <a:tcPr marL="0" marR="0" marT="20731" marB="0">
                    <a:lnL w="76200">
                      <a:solidFill>
                        <a:srgbClr val="FFFFFF"/>
                      </a:solidFill>
                      <a:prstDash val="solid"/>
                    </a:lnL>
                    <a:lnR w="76200">
                      <a:solidFill>
                        <a:srgbClr val="FFFFFF"/>
                      </a:solidFill>
                      <a:prstDash val="solid"/>
                    </a:lnR>
                    <a:lnT w="12700">
                      <a:solidFill>
                        <a:srgbClr val="FFFFFF"/>
                      </a:solidFill>
                      <a:prstDash val="solid"/>
                    </a:lnT>
                    <a:lnB w="12700">
                      <a:solidFill>
                        <a:srgbClr val="FFFFFF"/>
                      </a:solidFill>
                      <a:prstDash val="solid"/>
                    </a:lnB>
                    <a:solidFill>
                      <a:srgbClr val="A899AE"/>
                    </a:solidFill>
                  </a:tcPr>
                </a:tc>
                <a:tc vMerge="1">
                  <a:txBody>
                    <a:bodyPr/>
                    <a:lstStyle/>
                    <a:p>
                      <a:endParaRPr/>
                    </a:p>
                  </a:txBody>
                  <a:tcPr marL="0" marR="0" marT="0" marB="0">
                    <a:lnL w="76200">
                      <a:solidFill>
                        <a:srgbClr val="FFFFFF"/>
                      </a:solidFill>
                      <a:prstDash val="solid"/>
                    </a:lnL>
                    <a:lnT w="76200">
                      <a:solidFill>
                        <a:srgbClr val="FFFFFF"/>
                      </a:solidFill>
                      <a:prstDash val="solid"/>
                    </a:lnT>
                    <a:lnB w="38100">
                      <a:solidFill>
                        <a:srgbClr val="231F20"/>
                      </a:solidFill>
                      <a:prstDash val="solid"/>
                    </a:lnB>
                  </a:tcPr>
                </a:tc>
                <a:extLst>
                  <a:ext uri="{0D108BD9-81ED-4DB2-BD59-A6C34878D82A}">
                    <a16:rowId xmlns:a16="http://schemas.microsoft.com/office/drawing/2014/main" val="10019"/>
                  </a:ext>
                </a:extLst>
              </a:tr>
              <a:tr h="287431">
                <a:tc>
                  <a:txBody>
                    <a:bodyPr/>
                    <a:lstStyle/>
                    <a:p>
                      <a:pPr marL="720725" marR="189230" indent="-525780">
                        <a:lnSpc>
                          <a:spcPts val="1100"/>
                        </a:lnSpc>
                        <a:spcBef>
                          <a:spcPts val="185"/>
                        </a:spcBef>
                      </a:pPr>
                      <a:r>
                        <a:rPr sz="900" spc="-30" dirty="0">
                          <a:solidFill>
                            <a:srgbClr val="231F20"/>
                          </a:solidFill>
                          <a:latin typeface="Arial Narrow"/>
                          <a:cs typeface="Arial Narrow"/>
                        </a:rPr>
                        <a:t>Physical</a:t>
                      </a:r>
                      <a:r>
                        <a:rPr sz="900" spc="15" dirty="0">
                          <a:solidFill>
                            <a:srgbClr val="231F20"/>
                          </a:solidFill>
                          <a:latin typeface="Arial Narrow"/>
                          <a:cs typeface="Arial Narrow"/>
                        </a:rPr>
                        <a:t> </a:t>
                      </a:r>
                      <a:r>
                        <a:rPr sz="900" spc="-10" dirty="0">
                          <a:solidFill>
                            <a:srgbClr val="231F20"/>
                          </a:solidFill>
                          <a:latin typeface="Arial Narrow"/>
                          <a:cs typeface="Arial Narrow"/>
                        </a:rPr>
                        <a:t>Therapist/Occupational Therapist</a:t>
                      </a:r>
                      <a:endParaRPr sz="900">
                        <a:latin typeface="Arial Narrow"/>
                        <a:cs typeface="Arial Narrow"/>
                      </a:endParaRPr>
                    </a:p>
                  </a:txBody>
                  <a:tcPr marL="0" marR="0" marT="20731" marB="0">
                    <a:lnR w="76200">
                      <a:solidFill>
                        <a:srgbClr val="FFFFFF"/>
                      </a:solidFill>
                      <a:prstDash val="solid"/>
                    </a:lnR>
                    <a:lnT w="12700">
                      <a:solidFill>
                        <a:srgbClr val="FFFFFF"/>
                      </a:solidFill>
                      <a:prstDash val="solid"/>
                    </a:lnT>
                    <a:lnB w="38100">
                      <a:solidFill>
                        <a:srgbClr val="231F20"/>
                      </a:solidFill>
                      <a:prstDash val="solid"/>
                    </a:lnB>
                    <a:solidFill>
                      <a:srgbClr val="E9E5EB"/>
                    </a:solidFill>
                  </a:tcPr>
                </a:tc>
                <a:tc>
                  <a:txBody>
                    <a:bodyPr/>
                    <a:lstStyle/>
                    <a:p>
                      <a:pPr>
                        <a:lnSpc>
                          <a:spcPct val="100000"/>
                        </a:lnSpc>
                      </a:pPr>
                      <a:endParaRPr sz="800">
                        <a:latin typeface="Times New Roman"/>
                        <a:cs typeface="Times New Roman"/>
                      </a:endParaRPr>
                    </a:p>
                  </a:txBody>
                  <a:tcPr marL="0" marR="0" marT="0" marB="0">
                    <a:lnL w="76200">
                      <a:solidFill>
                        <a:srgbClr val="FFFFFF"/>
                      </a:solidFill>
                      <a:prstDash val="solid"/>
                    </a:lnL>
                    <a:lnR w="76200">
                      <a:solidFill>
                        <a:srgbClr val="FFFFFF"/>
                      </a:solidFill>
                      <a:prstDash val="solid"/>
                    </a:lnR>
                    <a:lnT w="12700">
                      <a:solidFill>
                        <a:srgbClr val="FFFFFF"/>
                      </a:solidFill>
                      <a:prstDash val="solid"/>
                    </a:lnT>
                    <a:lnB w="38100">
                      <a:solidFill>
                        <a:srgbClr val="231F20"/>
                      </a:solidFill>
                      <a:prstDash val="solid"/>
                    </a:lnB>
                    <a:solidFill>
                      <a:srgbClr val="D3CCD6"/>
                    </a:solidFill>
                  </a:tcPr>
                </a:tc>
                <a:tc>
                  <a:txBody>
                    <a:bodyPr/>
                    <a:lstStyle/>
                    <a:p>
                      <a:pPr>
                        <a:lnSpc>
                          <a:spcPct val="100000"/>
                        </a:lnSpc>
                      </a:pPr>
                      <a:endParaRPr sz="800">
                        <a:latin typeface="Times New Roman"/>
                        <a:cs typeface="Times New Roman"/>
                      </a:endParaRPr>
                    </a:p>
                  </a:txBody>
                  <a:tcPr marL="0" marR="0" marT="0" marB="0">
                    <a:lnL w="76200">
                      <a:solidFill>
                        <a:srgbClr val="FFFFFF"/>
                      </a:solidFill>
                      <a:prstDash val="solid"/>
                    </a:lnL>
                    <a:lnR w="76200">
                      <a:solidFill>
                        <a:srgbClr val="FFFFFF"/>
                      </a:solidFill>
                      <a:prstDash val="solid"/>
                    </a:lnR>
                    <a:lnT w="12700">
                      <a:solidFill>
                        <a:srgbClr val="FFFFFF"/>
                      </a:solidFill>
                      <a:prstDash val="solid"/>
                    </a:lnT>
                    <a:lnB w="38100">
                      <a:solidFill>
                        <a:srgbClr val="231F20"/>
                      </a:solidFill>
                      <a:prstDash val="solid"/>
                    </a:lnB>
                    <a:solidFill>
                      <a:srgbClr val="BEB2C3"/>
                    </a:solidFill>
                  </a:tcPr>
                </a:tc>
                <a:tc>
                  <a:txBody>
                    <a:bodyPr/>
                    <a:lstStyle/>
                    <a:p>
                      <a:pPr marL="335915" marR="74930" indent="-253365">
                        <a:lnSpc>
                          <a:spcPts val="1100"/>
                        </a:lnSpc>
                        <a:spcBef>
                          <a:spcPts val="185"/>
                        </a:spcBef>
                      </a:pPr>
                      <a:r>
                        <a:rPr sz="900" spc="-10" dirty="0">
                          <a:solidFill>
                            <a:srgbClr val="231F20"/>
                          </a:solidFill>
                          <a:latin typeface="Arial Narrow"/>
                          <a:cs typeface="Arial Narrow"/>
                        </a:rPr>
                        <a:t>Liberal</a:t>
                      </a:r>
                      <a:r>
                        <a:rPr sz="900" spc="-35" dirty="0">
                          <a:solidFill>
                            <a:srgbClr val="231F20"/>
                          </a:solidFill>
                          <a:latin typeface="Arial Narrow"/>
                          <a:cs typeface="Arial Narrow"/>
                        </a:rPr>
                        <a:t> </a:t>
                      </a:r>
                      <a:r>
                        <a:rPr sz="900" spc="-10" dirty="0">
                          <a:solidFill>
                            <a:srgbClr val="231F20"/>
                          </a:solidFill>
                          <a:latin typeface="Arial Narrow"/>
                          <a:cs typeface="Arial Narrow"/>
                        </a:rPr>
                        <a:t>Arts</a:t>
                      </a:r>
                      <a:r>
                        <a:rPr sz="900" spc="-35" dirty="0">
                          <a:solidFill>
                            <a:srgbClr val="231F20"/>
                          </a:solidFill>
                          <a:latin typeface="Arial Narrow"/>
                          <a:cs typeface="Arial Narrow"/>
                        </a:rPr>
                        <a:t> </a:t>
                      </a:r>
                      <a:r>
                        <a:rPr sz="900" spc="60" dirty="0">
                          <a:solidFill>
                            <a:srgbClr val="231F20"/>
                          </a:solidFill>
                          <a:latin typeface="Arial Narrow"/>
                          <a:cs typeface="Arial Narrow"/>
                        </a:rPr>
                        <a:t>&amp;</a:t>
                      </a:r>
                      <a:r>
                        <a:rPr sz="900" spc="-30" dirty="0">
                          <a:solidFill>
                            <a:srgbClr val="231F20"/>
                          </a:solidFill>
                          <a:latin typeface="Arial Narrow"/>
                          <a:cs typeface="Arial Narrow"/>
                        </a:rPr>
                        <a:t> </a:t>
                      </a:r>
                      <a:r>
                        <a:rPr sz="900" spc="-20" dirty="0">
                          <a:solidFill>
                            <a:srgbClr val="231F20"/>
                          </a:solidFill>
                          <a:latin typeface="Arial Narrow"/>
                          <a:cs typeface="Arial Narrow"/>
                        </a:rPr>
                        <a:t>Sciences:</a:t>
                      </a:r>
                      <a:r>
                        <a:rPr sz="900" spc="-35" dirty="0">
                          <a:solidFill>
                            <a:srgbClr val="231F20"/>
                          </a:solidFill>
                          <a:latin typeface="Arial Narrow"/>
                          <a:cs typeface="Arial Narrow"/>
                        </a:rPr>
                        <a:t> </a:t>
                      </a:r>
                      <a:r>
                        <a:rPr sz="900" spc="-10" dirty="0">
                          <a:solidFill>
                            <a:srgbClr val="231F20"/>
                          </a:solidFill>
                          <a:latin typeface="Arial Narrow"/>
                          <a:cs typeface="Arial Narrow"/>
                        </a:rPr>
                        <a:t>Mathematics </a:t>
                      </a:r>
                      <a:r>
                        <a:rPr sz="900" spc="60" dirty="0">
                          <a:solidFill>
                            <a:srgbClr val="231F20"/>
                          </a:solidFill>
                          <a:latin typeface="Arial Narrow"/>
                          <a:cs typeface="Arial Narrow"/>
                        </a:rPr>
                        <a:t>&amp;</a:t>
                      </a:r>
                      <a:r>
                        <a:rPr sz="900" spc="-60" dirty="0">
                          <a:solidFill>
                            <a:srgbClr val="231F20"/>
                          </a:solidFill>
                          <a:latin typeface="Arial Narrow"/>
                          <a:cs typeface="Arial Narrow"/>
                        </a:rPr>
                        <a:t> </a:t>
                      </a:r>
                      <a:r>
                        <a:rPr sz="900" dirty="0">
                          <a:solidFill>
                            <a:srgbClr val="231F20"/>
                          </a:solidFill>
                          <a:latin typeface="Arial Narrow"/>
                          <a:cs typeface="Arial Narrow"/>
                        </a:rPr>
                        <a:t>Science</a:t>
                      </a:r>
                      <a:r>
                        <a:rPr sz="900" spc="45" dirty="0">
                          <a:solidFill>
                            <a:srgbClr val="231F20"/>
                          </a:solidFill>
                          <a:latin typeface="Arial Narrow"/>
                          <a:cs typeface="Arial Narrow"/>
                        </a:rPr>
                        <a:t> </a:t>
                      </a:r>
                      <a:r>
                        <a:rPr sz="900" spc="-35" dirty="0">
                          <a:solidFill>
                            <a:srgbClr val="231F20"/>
                          </a:solidFill>
                          <a:latin typeface="Arial Narrow"/>
                          <a:cs typeface="Arial Narrow"/>
                        </a:rPr>
                        <a:t>A.S.</a:t>
                      </a:r>
                      <a:r>
                        <a:rPr sz="900" spc="-60" dirty="0">
                          <a:solidFill>
                            <a:srgbClr val="231F20"/>
                          </a:solidFill>
                          <a:latin typeface="Arial Narrow"/>
                          <a:cs typeface="Arial Narrow"/>
                        </a:rPr>
                        <a:t> </a:t>
                      </a:r>
                      <a:r>
                        <a:rPr sz="900" spc="-10" dirty="0">
                          <a:solidFill>
                            <a:srgbClr val="231F20"/>
                          </a:solidFill>
                          <a:latin typeface="Arial Narrow"/>
                          <a:cs typeface="Arial Narrow"/>
                        </a:rPr>
                        <a:t>(+transfer)</a:t>
                      </a:r>
                      <a:endParaRPr sz="900">
                        <a:latin typeface="Arial Narrow"/>
                        <a:cs typeface="Arial Narrow"/>
                      </a:endParaRPr>
                    </a:p>
                  </a:txBody>
                  <a:tcPr marL="0" marR="0" marT="20731" marB="0">
                    <a:lnL w="76200">
                      <a:solidFill>
                        <a:srgbClr val="FFFFFF"/>
                      </a:solidFill>
                      <a:prstDash val="solid"/>
                    </a:lnL>
                    <a:lnR w="76200">
                      <a:solidFill>
                        <a:srgbClr val="FFFFFF"/>
                      </a:solidFill>
                      <a:prstDash val="solid"/>
                    </a:lnR>
                    <a:lnT w="12700">
                      <a:solidFill>
                        <a:srgbClr val="FFFFFF"/>
                      </a:solidFill>
                      <a:prstDash val="solid"/>
                    </a:lnT>
                    <a:lnB w="38100">
                      <a:solidFill>
                        <a:srgbClr val="231F20"/>
                      </a:solidFill>
                      <a:prstDash val="solid"/>
                    </a:lnB>
                    <a:solidFill>
                      <a:srgbClr val="A899AE"/>
                    </a:solidFill>
                  </a:tcPr>
                </a:tc>
                <a:tc vMerge="1">
                  <a:txBody>
                    <a:bodyPr/>
                    <a:lstStyle/>
                    <a:p>
                      <a:endParaRPr/>
                    </a:p>
                  </a:txBody>
                  <a:tcPr marL="0" marR="0" marT="0" marB="0">
                    <a:lnL w="76200">
                      <a:solidFill>
                        <a:srgbClr val="FFFFFF"/>
                      </a:solidFill>
                      <a:prstDash val="solid"/>
                    </a:lnL>
                    <a:lnT w="76200">
                      <a:solidFill>
                        <a:srgbClr val="FFFFFF"/>
                      </a:solidFill>
                      <a:prstDash val="solid"/>
                    </a:lnT>
                    <a:lnB w="38100">
                      <a:solidFill>
                        <a:srgbClr val="231F20"/>
                      </a:solidFill>
                      <a:prstDash val="solid"/>
                    </a:lnB>
                  </a:tcPr>
                </a:tc>
                <a:extLst>
                  <a:ext uri="{0D108BD9-81ED-4DB2-BD59-A6C34878D82A}">
                    <a16:rowId xmlns:a16="http://schemas.microsoft.com/office/drawing/2014/main" val="10020"/>
                  </a:ext>
                </a:extLst>
              </a:tr>
            </a:tbl>
          </a:graphicData>
        </a:graphic>
      </p:graphicFrame>
      <p:sp>
        <p:nvSpPr>
          <p:cNvPr id="3" name="object 3"/>
          <p:cNvSpPr/>
          <p:nvPr/>
        </p:nvSpPr>
        <p:spPr>
          <a:xfrm>
            <a:off x="7070912" y="1003193"/>
            <a:ext cx="1602441" cy="0"/>
          </a:xfrm>
          <a:custGeom>
            <a:avLst/>
            <a:gdLst/>
            <a:ahLst/>
            <a:cxnLst/>
            <a:rect l="l" t="t" r="r" b="b"/>
            <a:pathLst>
              <a:path w="1816100">
                <a:moveTo>
                  <a:pt x="0" y="0"/>
                </a:moveTo>
                <a:lnTo>
                  <a:pt x="1816100" y="0"/>
                </a:lnTo>
              </a:path>
            </a:pathLst>
          </a:custGeom>
          <a:ln w="6350">
            <a:solidFill>
              <a:srgbClr val="7CC9E4"/>
            </a:solidFill>
          </a:ln>
        </p:spPr>
        <p:txBody>
          <a:bodyPr wrap="square" lIns="0" tIns="0" rIns="0" bIns="0" rtlCol="0"/>
          <a:lstStyle/>
          <a:p>
            <a:endParaRPr sz="1588"/>
          </a:p>
        </p:txBody>
      </p:sp>
      <p:sp>
        <p:nvSpPr>
          <p:cNvPr id="4" name="object 4"/>
          <p:cNvSpPr/>
          <p:nvPr/>
        </p:nvSpPr>
        <p:spPr>
          <a:xfrm>
            <a:off x="7070912" y="1272134"/>
            <a:ext cx="1602441" cy="0"/>
          </a:xfrm>
          <a:custGeom>
            <a:avLst/>
            <a:gdLst/>
            <a:ahLst/>
            <a:cxnLst/>
            <a:rect l="l" t="t" r="r" b="b"/>
            <a:pathLst>
              <a:path w="1816100">
                <a:moveTo>
                  <a:pt x="0" y="0"/>
                </a:moveTo>
                <a:lnTo>
                  <a:pt x="1816100" y="0"/>
                </a:lnTo>
              </a:path>
            </a:pathLst>
          </a:custGeom>
          <a:ln w="6350">
            <a:solidFill>
              <a:srgbClr val="BEB2C3"/>
            </a:solidFill>
          </a:ln>
        </p:spPr>
        <p:txBody>
          <a:bodyPr wrap="square" lIns="0" tIns="0" rIns="0" bIns="0" rtlCol="0"/>
          <a:lstStyle/>
          <a:p>
            <a:endParaRPr sz="1588"/>
          </a:p>
        </p:txBody>
      </p:sp>
      <p:sp>
        <p:nvSpPr>
          <p:cNvPr id="5" name="object 5"/>
          <p:cNvSpPr/>
          <p:nvPr/>
        </p:nvSpPr>
        <p:spPr>
          <a:xfrm>
            <a:off x="7070912" y="1541075"/>
            <a:ext cx="1602441" cy="0"/>
          </a:xfrm>
          <a:custGeom>
            <a:avLst/>
            <a:gdLst/>
            <a:ahLst/>
            <a:cxnLst/>
            <a:rect l="l" t="t" r="r" b="b"/>
            <a:pathLst>
              <a:path w="1816100">
                <a:moveTo>
                  <a:pt x="0" y="0"/>
                </a:moveTo>
                <a:lnTo>
                  <a:pt x="1816100" y="0"/>
                </a:lnTo>
              </a:path>
            </a:pathLst>
          </a:custGeom>
          <a:ln w="6350">
            <a:solidFill>
              <a:srgbClr val="BEB2C3"/>
            </a:solidFill>
          </a:ln>
        </p:spPr>
        <p:txBody>
          <a:bodyPr wrap="square" lIns="0" tIns="0" rIns="0" bIns="0" rtlCol="0"/>
          <a:lstStyle/>
          <a:p>
            <a:endParaRPr sz="1588"/>
          </a:p>
        </p:txBody>
      </p:sp>
      <p:sp>
        <p:nvSpPr>
          <p:cNvPr id="6" name="object 6"/>
          <p:cNvSpPr/>
          <p:nvPr/>
        </p:nvSpPr>
        <p:spPr>
          <a:xfrm>
            <a:off x="7070912" y="1810016"/>
            <a:ext cx="1602441" cy="0"/>
          </a:xfrm>
          <a:custGeom>
            <a:avLst/>
            <a:gdLst/>
            <a:ahLst/>
            <a:cxnLst/>
            <a:rect l="l" t="t" r="r" b="b"/>
            <a:pathLst>
              <a:path w="1816100">
                <a:moveTo>
                  <a:pt x="0" y="0"/>
                </a:moveTo>
                <a:lnTo>
                  <a:pt x="1816100" y="0"/>
                </a:lnTo>
              </a:path>
            </a:pathLst>
          </a:custGeom>
          <a:ln w="6350">
            <a:solidFill>
              <a:srgbClr val="BEB2C3"/>
            </a:solidFill>
          </a:ln>
        </p:spPr>
        <p:txBody>
          <a:bodyPr wrap="square" lIns="0" tIns="0" rIns="0" bIns="0" rtlCol="0"/>
          <a:lstStyle/>
          <a:p>
            <a:endParaRPr sz="1588"/>
          </a:p>
        </p:txBody>
      </p:sp>
      <p:sp>
        <p:nvSpPr>
          <p:cNvPr id="7" name="object 7"/>
          <p:cNvSpPr/>
          <p:nvPr/>
        </p:nvSpPr>
        <p:spPr>
          <a:xfrm>
            <a:off x="7070912" y="2078958"/>
            <a:ext cx="1602441" cy="0"/>
          </a:xfrm>
          <a:custGeom>
            <a:avLst/>
            <a:gdLst/>
            <a:ahLst/>
            <a:cxnLst/>
            <a:rect l="l" t="t" r="r" b="b"/>
            <a:pathLst>
              <a:path w="1816100">
                <a:moveTo>
                  <a:pt x="0" y="0"/>
                </a:moveTo>
                <a:lnTo>
                  <a:pt x="1816100" y="0"/>
                </a:lnTo>
              </a:path>
            </a:pathLst>
          </a:custGeom>
          <a:ln w="6350">
            <a:solidFill>
              <a:srgbClr val="BEB2C3"/>
            </a:solidFill>
          </a:ln>
        </p:spPr>
        <p:txBody>
          <a:bodyPr wrap="square" lIns="0" tIns="0" rIns="0" bIns="0" rtlCol="0"/>
          <a:lstStyle/>
          <a:p>
            <a:endParaRPr sz="1588"/>
          </a:p>
        </p:txBody>
      </p:sp>
      <p:sp>
        <p:nvSpPr>
          <p:cNvPr id="8" name="object 8"/>
          <p:cNvSpPr/>
          <p:nvPr/>
        </p:nvSpPr>
        <p:spPr>
          <a:xfrm>
            <a:off x="7070912" y="2347899"/>
            <a:ext cx="1602441" cy="0"/>
          </a:xfrm>
          <a:custGeom>
            <a:avLst/>
            <a:gdLst/>
            <a:ahLst/>
            <a:cxnLst/>
            <a:rect l="l" t="t" r="r" b="b"/>
            <a:pathLst>
              <a:path w="1816100">
                <a:moveTo>
                  <a:pt x="0" y="0"/>
                </a:moveTo>
                <a:lnTo>
                  <a:pt x="1816100" y="0"/>
                </a:lnTo>
              </a:path>
            </a:pathLst>
          </a:custGeom>
          <a:ln w="6350">
            <a:solidFill>
              <a:srgbClr val="BEB2C3"/>
            </a:solidFill>
          </a:ln>
        </p:spPr>
        <p:txBody>
          <a:bodyPr wrap="square" lIns="0" tIns="0" rIns="0" bIns="0" rtlCol="0"/>
          <a:lstStyle/>
          <a:p>
            <a:endParaRPr sz="1588"/>
          </a:p>
        </p:txBody>
      </p:sp>
      <p:sp>
        <p:nvSpPr>
          <p:cNvPr id="9" name="object 9"/>
          <p:cNvSpPr/>
          <p:nvPr/>
        </p:nvSpPr>
        <p:spPr>
          <a:xfrm>
            <a:off x="7070912" y="2616840"/>
            <a:ext cx="1602441" cy="0"/>
          </a:xfrm>
          <a:custGeom>
            <a:avLst/>
            <a:gdLst/>
            <a:ahLst/>
            <a:cxnLst/>
            <a:rect l="l" t="t" r="r" b="b"/>
            <a:pathLst>
              <a:path w="1816100">
                <a:moveTo>
                  <a:pt x="0" y="0"/>
                </a:moveTo>
                <a:lnTo>
                  <a:pt x="1816100" y="0"/>
                </a:lnTo>
              </a:path>
            </a:pathLst>
          </a:custGeom>
          <a:ln w="6350">
            <a:solidFill>
              <a:srgbClr val="BEB2C3"/>
            </a:solidFill>
          </a:ln>
        </p:spPr>
        <p:txBody>
          <a:bodyPr wrap="square" lIns="0" tIns="0" rIns="0" bIns="0" rtlCol="0"/>
          <a:lstStyle/>
          <a:p>
            <a:endParaRPr sz="1588"/>
          </a:p>
        </p:txBody>
      </p:sp>
      <p:sp>
        <p:nvSpPr>
          <p:cNvPr id="10" name="object 10"/>
          <p:cNvSpPr/>
          <p:nvPr/>
        </p:nvSpPr>
        <p:spPr>
          <a:xfrm>
            <a:off x="7070912" y="2885781"/>
            <a:ext cx="1602441" cy="0"/>
          </a:xfrm>
          <a:custGeom>
            <a:avLst/>
            <a:gdLst/>
            <a:ahLst/>
            <a:cxnLst/>
            <a:rect l="l" t="t" r="r" b="b"/>
            <a:pathLst>
              <a:path w="1816100">
                <a:moveTo>
                  <a:pt x="0" y="0"/>
                </a:moveTo>
                <a:lnTo>
                  <a:pt x="1816100" y="0"/>
                </a:lnTo>
              </a:path>
            </a:pathLst>
          </a:custGeom>
          <a:ln w="6350">
            <a:solidFill>
              <a:srgbClr val="BEB2C3"/>
            </a:solidFill>
          </a:ln>
        </p:spPr>
        <p:txBody>
          <a:bodyPr wrap="square" lIns="0" tIns="0" rIns="0" bIns="0" rtlCol="0"/>
          <a:lstStyle/>
          <a:p>
            <a:endParaRPr sz="1588"/>
          </a:p>
        </p:txBody>
      </p:sp>
      <p:sp>
        <p:nvSpPr>
          <p:cNvPr id="11" name="object 11"/>
          <p:cNvSpPr/>
          <p:nvPr/>
        </p:nvSpPr>
        <p:spPr>
          <a:xfrm>
            <a:off x="7070912" y="3154722"/>
            <a:ext cx="1602441" cy="0"/>
          </a:xfrm>
          <a:custGeom>
            <a:avLst/>
            <a:gdLst/>
            <a:ahLst/>
            <a:cxnLst/>
            <a:rect l="l" t="t" r="r" b="b"/>
            <a:pathLst>
              <a:path w="1816100">
                <a:moveTo>
                  <a:pt x="0" y="0"/>
                </a:moveTo>
                <a:lnTo>
                  <a:pt x="1816100" y="0"/>
                </a:lnTo>
              </a:path>
            </a:pathLst>
          </a:custGeom>
          <a:ln w="6350">
            <a:solidFill>
              <a:srgbClr val="BEB2C3"/>
            </a:solidFill>
          </a:ln>
        </p:spPr>
        <p:txBody>
          <a:bodyPr wrap="square" lIns="0" tIns="0" rIns="0" bIns="0" rtlCol="0"/>
          <a:lstStyle/>
          <a:p>
            <a:endParaRPr sz="1588"/>
          </a:p>
        </p:txBody>
      </p:sp>
      <p:sp>
        <p:nvSpPr>
          <p:cNvPr id="12" name="object 12"/>
          <p:cNvSpPr/>
          <p:nvPr/>
        </p:nvSpPr>
        <p:spPr>
          <a:xfrm>
            <a:off x="7070912" y="3423664"/>
            <a:ext cx="1602441" cy="0"/>
          </a:xfrm>
          <a:custGeom>
            <a:avLst/>
            <a:gdLst/>
            <a:ahLst/>
            <a:cxnLst/>
            <a:rect l="l" t="t" r="r" b="b"/>
            <a:pathLst>
              <a:path w="1816100">
                <a:moveTo>
                  <a:pt x="0" y="0"/>
                </a:moveTo>
                <a:lnTo>
                  <a:pt x="1816100" y="0"/>
                </a:lnTo>
              </a:path>
            </a:pathLst>
          </a:custGeom>
          <a:ln w="6350">
            <a:solidFill>
              <a:srgbClr val="BEB2C3"/>
            </a:solidFill>
          </a:ln>
        </p:spPr>
        <p:txBody>
          <a:bodyPr wrap="square" lIns="0" tIns="0" rIns="0" bIns="0" rtlCol="0"/>
          <a:lstStyle/>
          <a:p>
            <a:endParaRPr sz="1588"/>
          </a:p>
        </p:txBody>
      </p:sp>
      <p:sp>
        <p:nvSpPr>
          <p:cNvPr id="13" name="object 13"/>
          <p:cNvSpPr/>
          <p:nvPr/>
        </p:nvSpPr>
        <p:spPr>
          <a:xfrm>
            <a:off x="7070912" y="3692605"/>
            <a:ext cx="1602441" cy="0"/>
          </a:xfrm>
          <a:custGeom>
            <a:avLst/>
            <a:gdLst/>
            <a:ahLst/>
            <a:cxnLst/>
            <a:rect l="l" t="t" r="r" b="b"/>
            <a:pathLst>
              <a:path w="1816100">
                <a:moveTo>
                  <a:pt x="0" y="0"/>
                </a:moveTo>
                <a:lnTo>
                  <a:pt x="1816100" y="0"/>
                </a:lnTo>
              </a:path>
            </a:pathLst>
          </a:custGeom>
          <a:ln w="6350">
            <a:solidFill>
              <a:srgbClr val="BEB2C3"/>
            </a:solidFill>
          </a:ln>
        </p:spPr>
        <p:txBody>
          <a:bodyPr wrap="square" lIns="0" tIns="0" rIns="0" bIns="0" rtlCol="0"/>
          <a:lstStyle/>
          <a:p>
            <a:endParaRPr sz="1588"/>
          </a:p>
        </p:txBody>
      </p:sp>
      <p:sp>
        <p:nvSpPr>
          <p:cNvPr id="14" name="object 14"/>
          <p:cNvSpPr/>
          <p:nvPr/>
        </p:nvSpPr>
        <p:spPr>
          <a:xfrm>
            <a:off x="7070912" y="3961546"/>
            <a:ext cx="1602441" cy="0"/>
          </a:xfrm>
          <a:custGeom>
            <a:avLst/>
            <a:gdLst/>
            <a:ahLst/>
            <a:cxnLst/>
            <a:rect l="l" t="t" r="r" b="b"/>
            <a:pathLst>
              <a:path w="1816100">
                <a:moveTo>
                  <a:pt x="0" y="0"/>
                </a:moveTo>
                <a:lnTo>
                  <a:pt x="1816100" y="0"/>
                </a:lnTo>
              </a:path>
            </a:pathLst>
          </a:custGeom>
          <a:ln w="6350">
            <a:solidFill>
              <a:srgbClr val="BEB2C3"/>
            </a:solidFill>
          </a:ln>
        </p:spPr>
        <p:txBody>
          <a:bodyPr wrap="square" lIns="0" tIns="0" rIns="0" bIns="0" rtlCol="0"/>
          <a:lstStyle/>
          <a:p>
            <a:endParaRPr sz="1588"/>
          </a:p>
        </p:txBody>
      </p:sp>
      <p:sp>
        <p:nvSpPr>
          <p:cNvPr id="15" name="object 15"/>
          <p:cNvSpPr/>
          <p:nvPr/>
        </p:nvSpPr>
        <p:spPr>
          <a:xfrm>
            <a:off x="7070912" y="4230487"/>
            <a:ext cx="1602441" cy="0"/>
          </a:xfrm>
          <a:custGeom>
            <a:avLst/>
            <a:gdLst/>
            <a:ahLst/>
            <a:cxnLst/>
            <a:rect l="l" t="t" r="r" b="b"/>
            <a:pathLst>
              <a:path w="1816100">
                <a:moveTo>
                  <a:pt x="0" y="0"/>
                </a:moveTo>
                <a:lnTo>
                  <a:pt x="1816100" y="0"/>
                </a:lnTo>
              </a:path>
            </a:pathLst>
          </a:custGeom>
          <a:ln w="6350">
            <a:solidFill>
              <a:srgbClr val="BEB2C3"/>
            </a:solidFill>
          </a:ln>
        </p:spPr>
        <p:txBody>
          <a:bodyPr wrap="square" lIns="0" tIns="0" rIns="0" bIns="0" rtlCol="0"/>
          <a:lstStyle/>
          <a:p>
            <a:endParaRPr sz="1588"/>
          </a:p>
        </p:txBody>
      </p:sp>
      <p:sp>
        <p:nvSpPr>
          <p:cNvPr id="16" name="object 16"/>
          <p:cNvSpPr/>
          <p:nvPr/>
        </p:nvSpPr>
        <p:spPr>
          <a:xfrm>
            <a:off x="7070912" y="4499428"/>
            <a:ext cx="1602441" cy="0"/>
          </a:xfrm>
          <a:custGeom>
            <a:avLst/>
            <a:gdLst/>
            <a:ahLst/>
            <a:cxnLst/>
            <a:rect l="l" t="t" r="r" b="b"/>
            <a:pathLst>
              <a:path w="1816100">
                <a:moveTo>
                  <a:pt x="0" y="0"/>
                </a:moveTo>
                <a:lnTo>
                  <a:pt x="1816100" y="0"/>
                </a:lnTo>
              </a:path>
            </a:pathLst>
          </a:custGeom>
          <a:ln w="6350">
            <a:solidFill>
              <a:srgbClr val="BEB2C3"/>
            </a:solidFill>
          </a:ln>
        </p:spPr>
        <p:txBody>
          <a:bodyPr wrap="square" lIns="0" tIns="0" rIns="0" bIns="0" rtlCol="0"/>
          <a:lstStyle/>
          <a:p>
            <a:endParaRPr sz="1588"/>
          </a:p>
        </p:txBody>
      </p:sp>
      <p:sp>
        <p:nvSpPr>
          <p:cNvPr id="17" name="object 17"/>
          <p:cNvSpPr/>
          <p:nvPr/>
        </p:nvSpPr>
        <p:spPr>
          <a:xfrm>
            <a:off x="7070912" y="4768369"/>
            <a:ext cx="1602441" cy="0"/>
          </a:xfrm>
          <a:custGeom>
            <a:avLst/>
            <a:gdLst/>
            <a:ahLst/>
            <a:cxnLst/>
            <a:rect l="l" t="t" r="r" b="b"/>
            <a:pathLst>
              <a:path w="1816100">
                <a:moveTo>
                  <a:pt x="0" y="0"/>
                </a:moveTo>
                <a:lnTo>
                  <a:pt x="1816100" y="0"/>
                </a:lnTo>
              </a:path>
            </a:pathLst>
          </a:custGeom>
          <a:ln w="6350">
            <a:solidFill>
              <a:srgbClr val="BEB2C3"/>
            </a:solidFill>
          </a:ln>
        </p:spPr>
        <p:txBody>
          <a:bodyPr wrap="square" lIns="0" tIns="0" rIns="0" bIns="0" rtlCol="0"/>
          <a:lstStyle/>
          <a:p>
            <a:endParaRPr sz="1588"/>
          </a:p>
        </p:txBody>
      </p:sp>
      <p:sp>
        <p:nvSpPr>
          <p:cNvPr id="18" name="object 18"/>
          <p:cNvSpPr/>
          <p:nvPr/>
        </p:nvSpPr>
        <p:spPr>
          <a:xfrm>
            <a:off x="7070912" y="5037311"/>
            <a:ext cx="1602441" cy="0"/>
          </a:xfrm>
          <a:custGeom>
            <a:avLst/>
            <a:gdLst/>
            <a:ahLst/>
            <a:cxnLst/>
            <a:rect l="l" t="t" r="r" b="b"/>
            <a:pathLst>
              <a:path w="1816100">
                <a:moveTo>
                  <a:pt x="0" y="0"/>
                </a:moveTo>
                <a:lnTo>
                  <a:pt x="1816100" y="0"/>
                </a:lnTo>
              </a:path>
            </a:pathLst>
          </a:custGeom>
          <a:ln w="6350">
            <a:solidFill>
              <a:srgbClr val="BEB2C3"/>
            </a:solidFill>
          </a:ln>
        </p:spPr>
        <p:txBody>
          <a:bodyPr wrap="square" lIns="0" tIns="0" rIns="0" bIns="0" rtlCol="0"/>
          <a:lstStyle/>
          <a:p>
            <a:endParaRPr sz="1588"/>
          </a:p>
        </p:txBody>
      </p:sp>
      <p:sp>
        <p:nvSpPr>
          <p:cNvPr id="19" name="object 19"/>
          <p:cNvSpPr/>
          <p:nvPr/>
        </p:nvSpPr>
        <p:spPr>
          <a:xfrm>
            <a:off x="7070912" y="5306252"/>
            <a:ext cx="1602441" cy="0"/>
          </a:xfrm>
          <a:custGeom>
            <a:avLst/>
            <a:gdLst/>
            <a:ahLst/>
            <a:cxnLst/>
            <a:rect l="l" t="t" r="r" b="b"/>
            <a:pathLst>
              <a:path w="1816100">
                <a:moveTo>
                  <a:pt x="0" y="0"/>
                </a:moveTo>
                <a:lnTo>
                  <a:pt x="1816100" y="0"/>
                </a:lnTo>
              </a:path>
            </a:pathLst>
          </a:custGeom>
          <a:ln w="6350">
            <a:solidFill>
              <a:srgbClr val="BEB2C3"/>
            </a:solidFill>
          </a:ln>
        </p:spPr>
        <p:txBody>
          <a:bodyPr wrap="square" lIns="0" tIns="0" rIns="0" bIns="0" rtlCol="0"/>
          <a:lstStyle/>
          <a:p>
            <a:endParaRPr sz="1588"/>
          </a:p>
        </p:txBody>
      </p:sp>
      <p:sp>
        <p:nvSpPr>
          <p:cNvPr id="20" name="object 20"/>
          <p:cNvSpPr/>
          <p:nvPr/>
        </p:nvSpPr>
        <p:spPr>
          <a:xfrm>
            <a:off x="7070912" y="5575193"/>
            <a:ext cx="1602441" cy="0"/>
          </a:xfrm>
          <a:custGeom>
            <a:avLst/>
            <a:gdLst/>
            <a:ahLst/>
            <a:cxnLst/>
            <a:rect l="l" t="t" r="r" b="b"/>
            <a:pathLst>
              <a:path w="1816100">
                <a:moveTo>
                  <a:pt x="0" y="0"/>
                </a:moveTo>
                <a:lnTo>
                  <a:pt x="1816100" y="0"/>
                </a:lnTo>
              </a:path>
            </a:pathLst>
          </a:custGeom>
          <a:ln w="6350">
            <a:solidFill>
              <a:srgbClr val="BEB2C3"/>
            </a:solidFill>
          </a:ln>
        </p:spPr>
        <p:txBody>
          <a:bodyPr wrap="square" lIns="0" tIns="0" rIns="0" bIns="0" rtlCol="0"/>
          <a:lstStyle/>
          <a:p>
            <a:endParaRPr sz="1588"/>
          </a:p>
        </p:txBody>
      </p:sp>
      <p:sp>
        <p:nvSpPr>
          <p:cNvPr id="21" name="object 21"/>
          <p:cNvSpPr/>
          <p:nvPr/>
        </p:nvSpPr>
        <p:spPr>
          <a:xfrm>
            <a:off x="7070912" y="5844134"/>
            <a:ext cx="1602441" cy="0"/>
          </a:xfrm>
          <a:custGeom>
            <a:avLst/>
            <a:gdLst/>
            <a:ahLst/>
            <a:cxnLst/>
            <a:rect l="l" t="t" r="r" b="b"/>
            <a:pathLst>
              <a:path w="1816100">
                <a:moveTo>
                  <a:pt x="0" y="0"/>
                </a:moveTo>
                <a:lnTo>
                  <a:pt x="1816100" y="0"/>
                </a:lnTo>
              </a:path>
            </a:pathLst>
          </a:custGeom>
          <a:ln w="6350">
            <a:solidFill>
              <a:srgbClr val="BEB2C3"/>
            </a:solidFill>
          </a:ln>
        </p:spPr>
        <p:txBody>
          <a:bodyPr wrap="square" lIns="0" tIns="0" rIns="0" bIns="0" rtlCol="0"/>
          <a:lstStyle/>
          <a:p>
            <a:endParaRPr sz="1588"/>
          </a:p>
        </p:txBody>
      </p:sp>
      <p:sp>
        <p:nvSpPr>
          <p:cNvPr id="22" name="object 22"/>
          <p:cNvSpPr txBox="1"/>
          <p:nvPr/>
        </p:nvSpPr>
        <p:spPr>
          <a:xfrm>
            <a:off x="2147943" y="6322555"/>
            <a:ext cx="1436034" cy="255741"/>
          </a:xfrm>
          <a:prstGeom prst="rect">
            <a:avLst/>
          </a:prstGeom>
        </p:spPr>
        <p:txBody>
          <a:bodyPr vert="horz" wrap="square" lIns="0" tIns="11206" rIns="0" bIns="0" rtlCol="0">
            <a:spAutoFit/>
          </a:bodyPr>
          <a:lstStyle/>
          <a:p>
            <a:pPr marL="11206">
              <a:spcBef>
                <a:spcPts val="88"/>
              </a:spcBef>
            </a:pPr>
            <a:r>
              <a:rPr sz="794" b="1" spc="-40" dirty="0">
                <a:solidFill>
                  <a:srgbClr val="231F20"/>
                </a:solidFill>
                <a:latin typeface="Century Gothic"/>
                <a:cs typeface="Century Gothic"/>
              </a:rPr>
              <a:t>AAS</a:t>
            </a:r>
            <a:r>
              <a:rPr sz="794" b="1" spc="357" dirty="0">
                <a:solidFill>
                  <a:srgbClr val="231F20"/>
                </a:solidFill>
                <a:latin typeface="Century Gothic"/>
                <a:cs typeface="Century Gothic"/>
              </a:rPr>
              <a:t> </a:t>
            </a:r>
            <a:r>
              <a:rPr sz="794" dirty="0">
                <a:solidFill>
                  <a:srgbClr val="231F20"/>
                </a:solidFill>
                <a:latin typeface="Arial Narrow"/>
                <a:cs typeface="Arial Narrow"/>
              </a:rPr>
              <a:t>=</a:t>
            </a:r>
            <a:r>
              <a:rPr sz="794" spc="269" dirty="0">
                <a:solidFill>
                  <a:srgbClr val="231F20"/>
                </a:solidFill>
                <a:latin typeface="Arial Narrow"/>
                <a:cs typeface="Arial Narrow"/>
              </a:rPr>
              <a:t> </a:t>
            </a:r>
            <a:r>
              <a:rPr sz="794" spc="-9" dirty="0">
                <a:solidFill>
                  <a:srgbClr val="231F20"/>
                </a:solidFill>
                <a:latin typeface="Arial Narrow"/>
                <a:cs typeface="Arial Narrow"/>
              </a:rPr>
              <a:t>Associate</a:t>
            </a:r>
            <a:r>
              <a:rPr sz="794" spc="-35" dirty="0">
                <a:solidFill>
                  <a:srgbClr val="231F20"/>
                </a:solidFill>
                <a:latin typeface="Arial Narrow"/>
                <a:cs typeface="Arial Narrow"/>
              </a:rPr>
              <a:t> </a:t>
            </a:r>
            <a:r>
              <a:rPr sz="794" dirty="0">
                <a:solidFill>
                  <a:srgbClr val="231F20"/>
                </a:solidFill>
                <a:latin typeface="Arial Narrow"/>
                <a:cs typeface="Arial Narrow"/>
              </a:rPr>
              <a:t>of</a:t>
            </a:r>
            <a:r>
              <a:rPr sz="794" spc="-44" dirty="0">
                <a:solidFill>
                  <a:srgbClr val="231F20"/>
                </a:solidFill>
                <a:latin typeface="Arial Narrow"/>
                <a:cs typeface="Arial Narrow"/>
              </a:rPr>
              <a:t> </a:t>
            </a:r>
            <a:r>
              <a:rPr sz="794" dirty="0">
                <a:solidFill>
                  <a:srgbClr val="231F20"/>
                </a:solidFill>
                <a:latin typeface="Arial Narrow"/>
                <a:cs typeface="Arial Narrow"/>
              </a:rPr>
              <a:t>Applied</a:t>
            </a:r>
            <a:r>
              <a:rPr sz="794" spc="-44" dirty="0">
                <a:solidFill>
                  <a:srgbClr val="231F20"/>
                </a:solidFill>
                <a:latin typeface="Arial Narrow"/>
                <a:cs typeface="Arial Narrow"/>
              </a:rPr>
              <a:t> </a:t>
            </a:r>
            <a:r>
              <a:rPr sz="794" spc="-9" dirty="0">
                <a:solidFill>
                  <a:srgbClr val="231F20"/>
                </a:solidFill>
                <a:latin typeface="Arial Narrow"/>
                <a:cs typeface="Arial Narrow"/>
              </a:rPr>
              <a:t>Science</a:t>
            </a:r>
            <a:endParaRPr sz="794">
              <a:latin typeface="Arial Narrow"/>
              <a:cs typeface="Arial Narrow"/>
            </a:endParaRPr>
          </a:p>
          <a:p>
            <a:pPr marL="11206">
              <a:spcBef>
                <a:spcPts val="18"/>
              </a:spcBef>
              <a:tabLst>
                <a:tab pos="253827" algn="l"/>
              </a:tabLst>
            </a:pPr>
            <a:r>
              <a:rPr sz="794" b="1" spc="-22" dirty="0">
                <a:solidFill>
                  <a:srgbClr val="231F20"/>
                </a:solidFill>
                <a:latin typeface="Century Gothic"/>
                <a:cs typeface="Century Gothic"/>
              </a:rPr>
              <a:t>AS</a:t>
            </a:r>
            <a:r>
              <a:rPr sz="794" b="1" dirty="0">
                <a:solidFill>
                  <a:srgbClr val="231F20"/>
                </a:solidFill>
                <a:latin typeface="Century Gothic"/>
                <a:cs typeface="Century Gothic"/>
              </a:rPr>
              <a:t>	</a:t>
            </a:r>
            <a:r>
              <a:rPr sz="794" dirty="0">
                <a:solidFill>
                  <a:srgbClr val="231F20"/>
                </a:solidFill>
                <a:latin typeface="Arial Narrow"/>
                <a:cs typeface="Arial Narrow"/>
              </a:rPr>
              <a:t>=</a:t>
            </a:r>
            <a:r>
              <a:rPr sz="794" spc="349" dirty="0">
                <a:solidFill>
                  <a:srgbClr val="231F20"/>
                </a:solidFill>
                <a:latin typeface="Arial Narrow"/>
                <a:cs typeface="Arial Narrow"/>
              </a:rPr>
              <a:t> </a:t>
            </a:r>
            <a:r>
              <a:rPr sz="794" spc="-9" dirty="0">
                <a:solidFill>
                  <a:srgbClr val="231F20"/>
                </a:solidFill>
                <a:latin typeface="Arial Narrow"/>
                <a:cs typeface="Arial Narrow"/>
              </a:rPr>
              <a:t>Associate</a:t>
            </a:r>
            <a:r>
              <a:rPr sz="794" spc="-22" dirty="0">
                <a:solidFill>
                  <a:srgbClr val="231F20"/>
                </a:solidFill>
                <a:latin typeface="Arial Narrow"/>
                <a:cs typeface="Arial Narrow"/>
              </a:rPr>
              <a:t> </a:t>
            </a:r>
            <a:r>
              <a:rPr sz="794" dirty="0">
                <a:solidFill>
                  <a:srgbClr val="231F20"/>
                </a:solidFill>
                <a:latin typeface="Arial Narrow"/>
                <a:cs typeface="Arial Narrow"/>
              </a:rPr>
              <a:t>of</a:t>
            </a:r>
            <a:r>
              <a:rPr sz="794" spc="-22" dirty="0">
                <a:solidFill>
                  <a:srgbClr val="231F20"/>
                </a:solidFill>
                <a:latin typeface="Arial Narrow"/>
                <a:cs typeface="Arial Narrow"/>
              </a:rPr>
              <a:t> </a:t>
            </a:r>
            <a:r>
              <a:rPr sz="794" spc="-9" dirty="0">
                <a:solidFill>
                  <a:srgbClr val="231F20"/>
                </a:solidFill>
                <a:latin typeface="Arial Narrow"/>
                <a:cs typeface="Arial Narrow"/>
              </a:rPr>
              <a:t>Science</a:t>
            </a:r>
            <a:endParaRPr sz="794">
              <a:latin typeface="Arial Narrow"/>
              <a:cs typeface="Arial Narrow"/>
            </a:endParaRPr>
          </a:p>
        </p:txBody>
      </p:sp>
      <p:sp>
        <p:nvSpPr>
          <p:cNvPr id="24" name="object 24"/>
          <p:cNvSpPr txBox="1">
            <a:spLocks noGrp="1"/>
          </p:cNvSpPr>
          <p:nvPr>
            <p:ph type="ftr" sz="quarter" idx="5"/>
          </p:nvPr>
        </p:nvSpPr>
        <p:spPr>
          <a:xfrm>
            <a:off x="134471" y="0"/>
            <a:ext cx="0" cy="1561929"/>
          </a:xfrm>
          <a:prstGeom prst="rect">
            <a:avLst/>
          </a:prstGeom>
        </p:spPr>
        <p:txBody>
          <a:bodyPr vert="horz" wrap="square" lIns="0" tIns="14568" rIns="0" bIns="0" rtlCol="0">
            <a:spAutoFit/>
          </a:bodyPr>
          <a:lstStyle/>
          <a:p>
            <a:pPr marL="11206">
              <a:spcBef>
                <a:spcPts val="115"/>
              </a:spcBef>
            </a:pPr>
            <a:r>
              <a:rPr spc="-49" dirty="0"/>
              <a:t>AUGUST</a:t>
            </a:r>
            <a:r>
              <a:rPr dirty="0"/>
              <a:t> 2023</a:t>
            </a:r>
            <a:r>
              <a:rPr spc="4" dirty="0"/>
              <a:t> </a:t>
            </a:r>
            <a:r>
              <a:rPr dirty="0"/>
              <a:t>| </a:t>
            </a:r>
            <a:r>
              <a:rPr spc="-31" dirty="0"/>
              <a:t>REV</a:t>
            </a:r>
            <a:r>
              <a:rPr spc="4" dirty="0"/>
              <a:t> </a:t>
            </a:r>
            <a:r>
              <a:rPr dirty="0"/>
              <a:t>05-</a:t>
            </a:r>
            <a:r>
              <a:rPr spc="-22" dirty="0"/>
              <a:t>24</a:t>
            </a:r>
          </a:p>
        </p:txBody>
      </p:sp>
      <p:sp>
        <p:nvSpPr>
          <p:cNvPr id="23" name="object 23"/>
          <p:cNvSpPr txBox="1"/>
          <p:nvPr/>
        </p:nvSpPr>
        <p:spPr>
          <a:xfrm>
            <a:off x="3779519" y="6322555"/>
            <a:ext cx="1569944" cy="377954"/>
          </a:xfrm>
          <a:prstGeom prst="rect">
            <a:avLst/>
          </a:prstGeom>
        </p:spPr>
        <p:txBody>
          <a:bodyPr vert="horz" wrap="square" lIns="0" tIns="11206" rIns="0" bIns="0" rtlCol="0">
            <a:spAutoFit/>
          </a:bodyPr>
          <a:lstStyle/>
          <a:p>
            <a:pPr marL="11206">
              <a:spcBef>
                <a:spcPts val="88"/>
              </a:spcBef>
            </a:pPr>
            <a:r>
              <a:rPr sz="794" b="1" spc="-115" dirty="0">
                <a:solidFill>
                  <a:srgbClr val="231F20"/>
                </a:solidFill>
                <a:latin typeface="Century Gothic"/>
                <a:cs typeface="Century Gothic"/>
              </a:rPr>
              <a:t>EOC:</a:t>
            </a:r>
            <a:r>
              <a:rPr sz="794" b="1" spc="106" dirty="0">
                <a:solidFill>
                  <a:srgbClr val="231F20"/>
                </a:solidFill>
                <a:latin typeface="Century Gothic"/>
                <a:cs typeface="Century Gothic"/>
              </a:rPr>
              <a:t> </a:t>
            </a:r>
            <a:r>
              <a:rPr sz="794" spc="-9" dirty="0">
                <a:solidFill>
                  <a:srgbClr val="231F20"/>
                </a:solidFill>
                <a:latin typeface="Arial Narrow"/>
                <a:cs typeface="Arial Narrow"/>
                <a:hlinkClick r:id="rId3"/>
              </a:rPr>
              <a:t>www.syracuseeoc.com/all-programs</a:t>
            </a:r>
            <a:endParaRPr sz="794">
              <a:latin typeface="Arial Narrow"/>
              <a:cs typeface="Arial Narrow"/>
            </a:endParaRPr>
          </a:p>
          <a:p>
            <a:pPr marL="11206">
              <a:spcBef>
                <a:spcPts val="18"/>
              </a:spcBef>
            </a:pPr>
            <a:r>
              <a:rPr sz="794" b="1" spc="-79" dirty="0">
                <a:solidFill>
                  <a:srgbClr val="231F20"/>
                </a:solidFill>
                <a:latin typeface="Century Gothic"/>
                <a:cs typeface="Century Gothic"/>
              </a:rPr>
              <a:t>BOCES:</a:t>
            </a:r>
            <a:r>
              <a:rPr sz="794" b="1" spc="-40" dirty="0">
                <a:solidFill>
                  <a:srgbClr val="231F20"/>
                </a:solidFill>
                <a:latin typeface="Century Gothic"/>
                <a:cs typeface="Century Gothic"/>
              </a:rPr>
              <a:t> </a:t>
            </a:r>
            <a:r>
              <a:rPr sz="794" spc="-9" dirty="0">
                <a:solidFill>
                  <a:srgbClr val="231F20"/>
                </a:solidFill>
                <a:latin typeface="Arial Narrow"/>
                <a:cs typeface="Arial Narrow"/>
                <a:hlinkClick r:id="rId4"/>
              </a:rPr>
              <a:t>www.ocmboces.org/adulted</a:t>
            </a:r>
            <a:endParaRPr sz="794">
              <a:latin typeface="Arial Narrow"/>
              <a:cs typeface="Arial Narrow"/>
            </a:endParaRPr>
          </a:p>
          <a:p>
            <a:pPr marL="11206">
              <a:spcBef>
                <a:spcPts val="18"/>
              </a:spcBef>
            </a:pPr>
            <a:r>
              <a:rPr sz="794" b="1" spc="-150" dirty="0">
                <a:solidFill>
                  <a:srgbClr val="231F20"/>
                </a:solidFill>
                <a:latin typeface="Century Gothic"/>
                <a:cs typeface="Century Gothic"/>
              </a:rPr>
              <a:t>OCC:</a:t>
            </a:r>
            <a:r>
              <a:rPr sz="794" b="1" spc="-53" dirty="0">
                <a:solidFill>
                  <a:srgbClr val="231F20"/>
                </a:solidFill>
                <a:latin typeface="Century Gothic"/>
                <a:cs typeface="Century Gothic"/>
              </a:rPr>
              <a:t> </a:t>
            </a:r>
            <a:r>
              <a:rPr sz="794" spc="-9" dirty="0">
                <a:solidFill>
                  <a:srgbClr val="231F20"/>
                </a:solidFill>
                <a:latin typeface="Arial Narrow"/>
                <a:cs typeface="Arial Narrow"/>
                <a:hlinkClick r:id="rId5"/>
              </a:rPr>
              <a:t>www.sunyocc.edu/schools#hwhs</a:t>
            </a:r>
            <a:endParaRPr sz="794">
              <a:latin typeface="Arial Narrow"/>
              <a:cs typeface="Arial Narrow"/>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E69133-6DDE-8A96-6EBE-D1A0391F60D9}"/>
              </a:ext>
            </a:extLst>
          </p:cNvPr>
          <p:cNvSpPr>
            <a:spLocks noGrp="1"/>
          </p:cNvSpPr>
          <p:nvPr>
            <p:ph type="body" sz="quarter" idx="14"/>
          </p:nvPr>
        </p:nvSpPr>
        <p:spPr/>
        <p:txBody>
          <a:bodyPr/>
          <a:lstStyle/>
          <a:p>
            <a:r>
              <a:rPr lang="en-US" sz="2000" dirty="0"/>
              <a:t>Train and Develop</a:t>
            </a:r>
          </a:p>
          <a:p>
            <a:pPr lvl="1"/>
            <a:r>
              <a:rPr lang="en-US" sz="1600" dirty="0"/>
              <a:t>Find ways to ignite passion for the helping professions in young people.</a:t>
            </a:r>
          </a:p>
          <a:p>
            <a:pPr lvl="1"/>
            <a:r>
              <a:rPr lang="en-US" sz="1600" dirty="0"/>
              <a:t>Break down the barriers that many face to furthering their education and training.</a:t>
            </a:r>
          </a:p>
          <a:p>
            <a:pPr lvl="1"/>
            <a:r>
              <a:rPr lang="en-US" sz="1600" dirty="0"/>
              <a:t>Partner with community experts to bridge gaps in education.</a:t>
            </a:r>
          </a:p>
          <a:p>
            <a:pPr lvl="1"/>
            <a:r>
              <a:rPr lang="en-US" sz="1600" dirty="0"/>
              <a:t>Provide easy access to the social, physical, and emotional supports that students need to be successful.</a:t>
            </a:r>
          </a:p>
          <a:p>
            <a:pPr lvl="1"/>
            <a:r>
              <a:rPr lang="en-US" sz="1600" dirty="0"/>
              <a:t>Create clear career pathways.</a:t>
            </a:r>
          </a:p>
          <a:p>
            <a:pPr lvl="1"/>
            <a:r>
              <a:rPr lang="en-US" sz="1600" dirty="0"/>
              <a:t>Grow one’s internal workforce.</a:t>
            </a:r>
          </a:p>
          <a:p>
            <a:pPr lvl="1"/>
            <a:r>
              <a:rPr lang="en-US" sz="1600" dirty="0"/>
              <a:t>Ensure that students complete their programs and enter the workforce with the knowledge and skills needed for lifelong success.</a:t>
            </a:r>
          </a:p>
          <a:p>
            <a:r>
              <a:rPr lang="en-US" sz="2000" dirty="0"/>
              <a:t>Be a Desirable Employer</a:t>
            </a:r>
          </a:p>
          <a:p>
            <a:pPr lvl="1"/>
            <a:r>
              <a:rPr lang="en-US" sz="1600" dirty="0"/>
              <a:t>What does the current workforce look for?</a:t>
            </a:r>
          </a:p>
          <a:p>
            <a:pPr lvl="2"/>
            <a:r>
              <a:rPr lang="en-US" sz="1600" dirty="0"/>
              <a:t>Robust and creative benefits</a:t>
            </a:r>
          </a:p>
          <a:p>
            <a:pPr lvl="2"/>
            <a:r>
              <a:rPr lang="en-US" sz="1600" dirty="0"/>
              <a:t>Competitive salaries and incentives</a:t>
            </a:r>
          </a:p>
          <a:p>
            <a:pPr lvl="2"/>
            <a:r>
              <a:rPr lang="en-US" sz="1600" dirty="0"/>
              <a:t>Flexible scheduling and work-life balance</a:t>
            </a:r>
          </a:p>
          <a:p>
            <a:endParaRPr lang="en-US" sz="1600" dirty="0"/>
          </a:p>
          <a:p>
            <a:pPr marL="0" indent="0">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3" name="Text Placeholder 2">
            <a:extLst>
              <a:ext uri="{FF2B5EF4-FFF2-40B4-BE49-F238E27FC236}">
                <a16:creationId xmlns:a16="http://schemas.microsoft.com/office/drawing/2014/main" id="{B6B70880-02FB-84DA-5322-09FED572396E}"/>
              </a:ext>
            </a:extLst>
          </p:cNvPr>
          <p:cNvSpPr>
            <a:spLocks noGrp="1"/>
          </p:cNvSpPr>
          <p:nvPr>
            <p:ph type="body" sz="quarter" idx="10"/>
          </p:nvPr>
        </p:nvSpPr>
        <p:spPr>
          <a:xfrm>
            <a:off x="387626" y="586528"/>
            <a:ext cx="8020396" cy="378258"/>
          </a:xfrm>
        </p:spPr>
        <p:txBody>
          <a:bodyPr/>
          <a:lstStyle/>
          <a:p>
            <a:r>
              <a:rPr lang="en-US" sz="2400" dirty="0"/>
              <a:t>Tasks at Hand to help build a Sustainable Workforce </a:t>
            </a:r>
          </a:p>
        </p:txBody>
      </p:sp>
    </p:spTree>
    <p:extLst>
      <p:ext uri="{BB962C8B-B14F-4D97-AF65-F5344CB8AC3E}">
        <p14:creationId xmlns:p14="http://schemas.microsoft.com/office/powerpoint/2010/main" val="27674827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86380F-F06F-797C-32B0-D0DA2D546F2B}"/>
              </a:ext>
            </a:extLst>
          </p:cNvPr>
          <p:cNvSpPr>
            <a:spLocks noGrp="1"/>
          </p:cNvSpPr>
          <p:nvPr>
            <p:ph type="body" sz="quarter" idx="14"/>
          </p:nvPr>
        </p:nvSpPr>
        <p:spPr/>
        <p:txBody>
          <a:bodyPr/>
          <a:lstStyle/>
          <a:p>
            <a:r>
              <a:rPr lang="en-US" dirty="0"/>
              <a:t>How can you inspire young people to want to be in the HCSA industry?</a:t>
            </a:r>
          </a:p>
          <a:p>
            <a:pPr marL="0" indent="0">
              <a:buNone/>
            </a:pPr>
            <a:endParaRPr lang="en-US" dirty="0"/>
          </a:p>
          <a:p>
            <a:r>
              <a:rPr lang="en-US" dirty="0"/>
              <a:t>What strategies have you used to recruit and retain staff?</a:t>
            </a:r>
          </a:p>
          <a:p>
            <a:endParaRPr lang="en-US" dirty="0"/>
          </a:p>
          <a:p>
            <a:r>
              <a:rPr lang="en-US" dirty="0"/>
              <a:t>What do you see as priorities for educators? For employers?</a:t>
            </a:r>
          </a:p>
          <a:p>
            <a:endParaRPr lang="en-US" dirty="0"/>
          </a:p>
          <a:p>
            <a:endParaRPr lang="en-US" dirty="0"/>
          </a:p>
        </p:txBody>
      </p:sp>
      <p:sp>
        <p:nvSpPr>
          <p:cNvPr id="3" name="Text Placeholder 2">
            <a:extLst>
              <a:ext uri="{FF2B5EF4-FFF2-40B4-BE49-F238E27FC236}">
                <a16:creationId xmlns:a16="http://schemas.microsoft.com/office/drawing/2014/main" id="{65BC0509-1A7A-B607-F0C2-B999D851C80C}"/>
              </a:ext>
            </a:extLst>
          </p:cNvPr>
          <p:cNvSpPr>
            <a:spLocks noGrp="1"/>
          </p:cNvSpPr>
          <p:nvPr>
            <p:ph type="body" sz="quarter" idx="10"/>
          </p:nvPr>
        </p:nvSpPr>
        <p:spPr/>
        <p:txBody>
          <a:bodyPr/>
          <a:lstStyle/>
          <a:p>
            <a:r>
              <a:rPr lang="en-US" dirty="0"/>
              <a:t>When I grow up, I want to be a ____!!! </a:t>
            </a:r>
            <a:r>
              <a:rPr lang="en-US" dirty="0">
                <a:sym typeface="Wingdings" panose="05000000000000000000" pitchFamily="2" charset="2"/>
              </a:rPr>
              <a:t></a:t>
            </a:r>
            <a:endParaRPr lang="en-US" dirty="0"/>
          </a:p>
        </p:txBody>
      </p:sp>
      <p:pic>
        <p:nvPicPr>
          <p:cNvPr id="4" name="Picture 3">
            <a:extLst>
              <a:ext uri="{FF2B5EF4-FFF2-40B4-BE49-F238E27FC236}">
                <a16:creationId xmlns:a16="http://schemas.microsoft.com/office/drawing/2014/main" id="{0E43F41F-BB09-27DF-7A66-5B43899778A0}"/>
              </a:ext>
            </a:extLst>
          </p:cNvPr>
          <p:cNvPicPr>
            <a:picLocks noChangeAspect="1"/>
          </p:cNvPicPr>
          <p:nvPr/>
        </p:nvPicPr>
        <p:blipFill>
          <a:blip r:embed="rId3"/>
          <a:stretch>
            <a:fillRect/>
          </a:stretch>
        </p:blipFill>
        <p:spPr>
          <a:xfrm>
            <a:off x="2932526" y="3692635"/>
            <a:ext cx="2671804" cy="2468880"/>
          </a:xfrm>
          <a:prstGeom prst="rect">
            <a:avLst/>
          </a:prstGeom>
        </p:spPr>
      </p:pic>
    </p:spTree>
    <p:extLst>
      <p:ext uri="{BB962C8B-B14F-4D97-AF65-F5344CB8AC3E}">
        <p14:creationId xmlns:p14="http://schemas.microsoft.com/office/powerpoint/2010/main" val="3935597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D5B65B-B28A-17F6-027A-3A406A8322BD}"/>
              </a:ext>
            </a:extLst>
          </p:cNvPr>
          <p:cNvSpPr>
            <a:spLocks noGrp="1"/>
          </p:cNvSpPr>
          <p:nvPr>
            <p:ph type="body" sz="quarter" idx="14"/>
          </p:nvPr>
        </p:nvSpPr>
        <p:spPr/>
        <p:txBody>
          <a:bodyPr/>
          <a:lstStyle/>
          <a:p>
            <a:pPr marL="0" marR="0">
              <a:lnSpc>
                <a:spcPct val="107000"/>
              </a:lnSpc>
              <a:spcBef>
                <a:spcPts val="0"/>
              </a:spcBef>
              <a:spcAft>
                <a:spcPts val="800"/>
              </a:spcAft>
            </a:pPr>
            <a:r>
              <a:rPr lang="en-US" sz="2800" kern="100" dirty="0">
                <a:effectLst/>
                <a:latin typeface="Arial" panose="020B0604020202020204" pitchFamily="34" charset="0"/>
                <a:ea typeface="Aptos" panose="020B0004020202020204" pitchFamily="34" charset="0"/>
                <a:cs typeface="Arial" panose="020B0604020202020204" pitchFamily="34" charset="0"/>
              </a:rPr>
              <a:t>Gain a broader understanding of the career opportunities in the health and social assistance fields.</a:t>
            </a:r>
          </a:p>
          <a:p>
            <a:pPr marL="0" marR="0">
              <a:lnSpc>
                <a:spcPct val="107000"/>
              </a:lnSpc>
              <a:spcBef>
                <a:spcPts val="0"/>
              </a:spcBef>
              <a:spcAft>
                <a:spcPts val="800"/>
              </a:spcAft>
            </a:pPr>
            <a:r>
              <a:rPr lang="en-US" sz="2800" kern="100" dirty="0">
                <a:effectLst/>
                <a:latin typeface="Arial" panose="020B0604020202020204" pitchFamily="34" charset="0"/>
                <a:ea typeface="Aptos" panose="020B0004020202020204" pitchFamily="34" charset="0"/>
                <a:cs typeface="Arial" panose="020B0604020202020204" pitchFamily="34" charset="0"/>
              </a:rPr>
              <a:t>Gain an understanding of the various health and social assistance career pathways.</a:t>
            </a:r>
          </a:p>
          <a:p>
            <a:pPr marL="0" marR="0">
              <a:lnSpc>
                <a:spcPct val="107000"/>
              </a:lnSpc>
              <a:spcBef>
                <a:spcPts val="0"/>
              </a:spcBef>
              <a:spcAft>
                <a:spcPts val="800"/>
              </a:spcAft>
            </a:pPr>
            <a:r>
              <a:rPr lang="en-US" sz="2800" kern="100" dirty="0">
                <a:effectLst/>
                <a:latin typeface="Arial" panose="020B0604020202020204" pitchFamily="34" charset="0"/>
                <a:ea typeface="Aptos" panose="020B0004020202020204" pitchFamily="34" charset="0"/>
                <a:cs typeface="Arial" panose="020B0604020202020204" pitchFamily="34" charset="0"/>
              </a:rPr>
              <a:t>Through interactive discussion, gain insight into how to inspire individuals to become part of the health and social assistance workforce.</a:t>
            </a:r>
          </a:p>
        </p:txBody>
      </p:sp>
      <p:sp>
        <p:nvSpPr>
          <p:cNvPr id="3" name="Text Placeholder 2">
            <a:extLst>
              <a:ext uri="{FF2B5EF4-FFF2-40B4-BE49-F238E27FC236}">
                <a16:creationId xmlns:a16="http://schemas.microsoft.com/office/drawing/2014/main" id="{88900F32-61DD-B71F-904C-8BDEF9DEEF30}"/>
              </a:ext>
            </a:extLst>
          </p:cNvPr>
          <p:cNvSpPr>
            <a:spLocks noGrp="1"/>
          </p:cNvSpPr>
          <p:nvPr>
            <p:ph type="body" sz="quarter" idx="10"/>
          </p:nvPr>
        </p:nvSpPr>
        <p:spPr/>
        <p:txBody>
          <a:bodyPr/>
          <a:lstStyle/>
          <a:p>
            <a:r>
              <a:rPr lang="en-US" sz="2800" dirty="0">
                <a:solidFill>
                  <a:schemeClr val="tx2"/>
                </a:solidFill>
              </a:rPr>
              <a:t>Objectives</a:t>
            </a:r>
          </a:p>
        </p:txBody>
      </p:sp>
    </p:spTree>
    <p:extLst>
      <p:ext uri="{BB962C8B-B14F-4D97-AF65-F5344CB8AC3E}">
        <p14:creationId xmlns:p14="http://schemas.microsoft.com/office/powerpoint/2010/main" val="154311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1193FC-DFBA-A60D-82C2-33B92ED929F8}"/>
              </a:ext>
            </a:extLst>
          </p:cNvPr>
          <p:cNvSpPr>
            <a:spLocks noGrp="1"/>
          </p:cNvSpPr>
          <p:nvPr>
            <p:ph type="body" sz="quarter" idx="14"/>
          </p:nvPr>
        </p:nvSpPr>
        <p:spPr>
          <a:xfrm>
            <a:off x="666404" y="1153008"/>
            <a:ext cx="8020396" cy="4661383"/>
          </a:xfrm>
        </p:spPr>
        <p:txBody>
          <a:bodyPr/>
          <a:lstStyle/>
          <a:p>
            <a:pPr marL="0" marR="0" indent="0">
              <a:spcBef>
                <a:spcPts val="0"/>
              </a:spcBef>
              <a:spcAft>
                <a:spcPts val="0"/>
              </a:spcAft>
              <a:buNone/>
            </a:pPr>
            <a:endParaRPr lang="en-US" sz="1800" b="1" kern="0" dirty="0">
              <a:solidFill>
                <a:srgbClr val="006B37"/>
              </a:solidFill>
              <a:latin typeface="Arial" panose="020B060402020202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400" kern="0" dirty="0">
                <a:solidFill>
                  <a:srgbClr val="272727"/>
                </a:solidFill>
                <a:ea typeface="Calibri" panose="020F0502020204030204" pitchFamily="34" charset="0"/>
                <a:cs typeface="Times New Roman" panose="02020603050405020304" pitchFamily="18" charset="0"/>
              </a:rPr>
              <a:t>Get the word out in your community! </a:t>
            </a:r>
          </a:p>
          <a:p>
            <a:pPr marL="0" marR="0" indent="0" algn="ctr">
              <a:spcBef>
                <a:spcPts val="0"/>
              </a:spcBef>
              <a:spcAft>
                <a:spcPts val="0"/>
              </a:spcAft>
              <a:buNone/>
            </a:pPr>
            <a:endParaRPr lang="en-US" sz="2400" kern="0" dirty="0">
              <a:solidFill>
                <a:srgbClr val="272727"/>
              </a:solidFill>
              <a:ea typeface="Calibri" panose="020F0502020204030204" pitchFamily="34" charset="0"/>
              <a:cs typeface="Times New Roman" panose="02020603050405020304" pitchFamily="18" charset="0"/>
            </a:endParaRPr>
          </a:p>
          <a:p>
            <a:pPr marL="0" marR="0" indent="0" algn="ctr">
              <a:spcBef>
                <a:spcPts val="0"/>
              </a:spcBef>
              <a:spcAft>
                <a:spcPts val="0"/>
              </a:spcAft>
              <a:buNone/>
            </a:pPr>
            <a:endParaRPr lang="en-US" sz="800" kern="0" dirty="0">
              <a:solidFill>
                <a:srgbClr val="272727"/>
              </a:solidFill>
              <a:ea typeface="Calibri" panose="020F0502020204030204" pitchFamily="34" charset="0"/>
              <a:cs typeface="Times New Roman" panose="02020603050405020304" pitchFamily="18" charset="0"/>
            </a:endParaRPr>
          </a:p>
          <a:p>
            <a:pPr>
              <a:spcBef>
                <a:spcPts val="0"/>
              </a:spcBef>
            </a:pPr>
            <a:r>
              <a:rPr lang="en-US" sz="2000" kern="0" dirty="0">
                <a:solidFill>
                  <a:srgbClr val="272727"/>
                </a:solidFill>
                <a:ea typeface="Calibri" panose="020F0502020204030204" pitchFamily="34" charset="0"/>
                <a:cs typeface="Times New Roman" panose="02020603050405020304" pitchFamily="18" charset="0"/>
              </a:rPr>
              <a:t>Advocate for HCSA policies, services, workers.</a:t>
            </a:r>
          </a:p>
          <a:p>
            <a:pPr>
              <a:spcBef>
                <a:spcPts val="0"/>
              </a:spcBef>
            </a:pPr>
            <a:r>
              <a:rPr lang="en-US" sz="2000" kern="0" dirty="0">
                <a:solidFill>
                  <a:srgbClr val="272727"/>
                </a:solidFill>
                <a:ea typeface="Calibri" panose="020F0502020204030204" pitchFamily="34" charset="0"/>
                <a:cs typeface="Times New Roman" panose="02020603050405020304" pitchFamily="18" charset="0"/>
              </a:rPr>
              <a:t>Be a mentor.</a:t>
            </a:r>
          </a:p>
          <a:p>
            <a:pPr>
              <a:spcBef>
                <a:spcPts val="0"/>
              </a:spcBef>
            </a:pPr>
            <a:r>
              <a:rPr lang="en-US" sz="2000" kern="0" dirty="0">
                <a:solidFill>
                  <a:srgbClr val="272727"/>
                </a:solidFill>
                <a:ea typeface="Calibri" panose="020F0502020204030204" pitchFamily="34" charset="0"/>
                <a:cs typeface="Times New Roman" panose="02020603050405020304" pitchFamily="18" charset="0"/>
              </a:rPr>
              <a:t>Encourage career pathways.</a:t>
            </a:r>
          </a:p>
          <a:p>
            <a:pPr>
              <a:spcBef>
                <a:spcPts val="0"/>
              </a:spcBef>
            </a:pPr>
            <a:r>
              <a:rPr lang="en-US" sz="2000" kern="0" dirty="0">
                <a:solidFill>
                  <a:srgbClr val="272727"/>
                </a:solidFill>
                <a:ea typeface="Calibri" panose="020F0502020204030204" pitchFamily="34" charset="0"/>
                <a:cs typeface="Times New Roman" panose="02020603050405020304" pitchFamily="18" charset="0"/>
              </a:rPr>
              <a:t>Support or invest in your local training programs and scholarship funds.</a:t>
            </a:r>
          </a:p>
          <a:p>
            <a:pPr marL="0" marR="0" indent="0">
              <a:spcBef>
                <a:spcPts val="0"/>
              </a:spcBef>
              <a:spcAft>
                <a:spcPts val="0"/>
              </a:spcAft>
              <a:buNone/>
            </a:pPr>
            <a:endParaRPr lang="en-US" sz="800" kern="0" dirty="0">
              <a:solidFill>
                <a:srgbClr val="272727"/>
              </a:solidFill>
              <a:ea typeface="Calibri" panose="020F0502020204030204" pitchFamily="34" charset="0"/>
              <a:cs typeface="Times New Roman" panose="02020603050405020304" pitchFamily="18" charset="0"/>
            </a:endParaRPr>
          </a:p>
          <a:p>
            <a:pPr marL="0" marR="0" indent="0" algn="ctr">
              <a:spcBef>
                <a:spcPts val="0"/>
              </a:spcBef>
              <a:spcAft>
                <a:spcPts val="0"/>
              </a:spcAft>
              <a:buNone/>
            </a:pPr>
            <a:r>
              <a:rPr lang="en-US" sz="2000" kern="0" dirty="0">
                <a:solidFill>
                  <a:srgbClr val="272727"/>
                </a:solidFill>
                <a:ea typeface="Calibri" panose="020F0502020204030204" pitchFamily="34" charset="0"/>
                <a:cs typeface="Times New Roman" panose="02020603050405020304" pitchFamily="18" charset="0"/>
              </a:rPr>
              <a:t>Questions? Comments?</a:t>
            </a:r>
          </a:p>
          <a:p>
            <a:pPr marL="0" marR="0" indent="0" algn="ctr">
              <a:spcBef>
                <a:spcPts val="0"/>
              </a:spcBef>
              <a:spcAft>
                <a:spcPts val="0"/>
              </a:spcAft>
              <a:buNone/>
            </a:pPr>
            <a:r>
              <a:rPr lang="en-US" sz="2000" kern="0" dirty="0">
                <a:solidFill>
                  <a:srgbClr val="272727"/>
                </a:solidFill>
                <a:ea typeface="Calibri" panose="020F0502020204030204" pitchFamily="34" charset="0"/>
                <a:cs typeface="Times New Roman" panose="02020603050405020304" pitchFamily="18" charset="0"/>
              </a:rPr>
              <a:t>Thank you!</a:t>
            </a:r>
          </a:p>
          <a:p>
            <a:pPr marL="0" marR="0" indent="0">
              <a:spcBef>
                <a:spcPts val="0"/>
              </a:spcBef>
              <a:spcAft>
                <a:spcPts val="0"/>
              </a:spcAft>
              <a:buNone/>
            </a:pPr>
            <a:endParaRPr lang="en-US" sz="2000" b="1" kern="0" dirty="0">
              <a:solidFill>
                <a:srgbClr val="272727"/>
              </a:solidFill>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000" kern="0" dirty="0">
                <a:solidFill>
                  <a:srgbClr val="272727"/>
                </a:solidFill>
                <a:ea typeface="Calibri" panose="020F0502020204030204" pitchFamily="34" charset="0"/>
                <a:cs typeface="Times New Roman" panose="02020603050405020304" pitchFamily="18" charset="0"/>
              </a:rPr>
              <a:t>C</a:t>
            </a:r>
            <a:r>
              <a:rPr lang="en-US" sz="2000" kern="0" dirty="0">
                <a:solidFill>
                  <a:srgbClr val="272727"/>
                </a:solidFill>
                <a:effectLst/>
                <a:ea typeface="Calibri" panose="020F0502020204030204" pitchFamily="34" charset="0"/>
                <a:cs typeface="Times New Roman" panose="02020603050405020304" pitchFamily="18" charset="0"/>
              </a:rPr>
              <a:t>hristine Schuyler B.S.N., R.N., M.H.A</a:t>
            </a:r>
            <a:endParaRPr lang="en-US" sz="2000" kern="100" dirty="0">
              <a:solidFill>
                <a:srgbClr val="272727"/>
              </a:solidFill>
              <a:effectLst/>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000" kern="0" dirty="0">
                <a:solidFill>
                  <a:srgbClr val="272727"/>
                </a:solidFill>
                <a:effectLst/>
                <a:ea typeface="Calibri" panose="020F0502020204030204" pitchFamily="34" charset="0"/>
                <a:cs typeface="Times New Roman" panose="02020603050405020304" pitchFamily="18" charset="0"/>
              </a:rPr>
              <a:t>Healthcare Initiatives Program Director</a:t>
            </a:r>
            <a:br>
              <a:rPr lang="en-US" sz="2000" kern="0" dirty="0">
                <a:solidFill>
                  <a:srgbClr val="272727"/>
                </a:solidFill>
                <a:effectLst/>
                <a:ea typeface="Calibri" panose="020F0502020204030204" pitchFamily="34" charset="0"/>
                <a:cs typeface="Times New Roman" panose="02020603050405020304" pitchFamily="18" charset="0"/>
              </a:rPr>
            </a:br>
            <a:r>
              <a:rPr lang="en-US" sz="2000" kern="0" dirty="0">
                <a:solidFill>
                  <a:srgbClr val="272727"/>
                </a:solidFill>
                <a:effectLst/>
                <a:ea typeface="Calibri" panose="020F0502020204030204" pitchFamily="34" charset="0"/>
                <a:cs typeface="Times New Roman" panose="02020603050405020304" pitchFamily="18" charset="0"/>
              </a:rPr>
              <a:t>PH: 716.338.1333</a:t>
            </a:r>
            <a:br>
              <a:rPr lang="en-US" sz="2000" kern="0" dirty="0">
                <a:solidFill>
                  <a:srgbClr val="272727"/>
                </a:solidFill>
                <a:effectLst/>
                <a:ea typeface="Calibri" panose="020F0502020204030204" pitchFamily="34" charset="0"/>
                <a:cs typeface="Times New Roman" panose="02020603050405020304" pitchFamily="18" charset="0"/>
              </a:rPr>
            </a:br>
            <a:r>
              <a:rPr lang="en-US" sz="2000" u="sng" kern="0" dirty="0">
                <a:solidFill>
                  <a:srgbClr val="272727"/>
                </a:solidFill>
                <a:effectLst/>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ChristineSchuyler@mail.sunyjcc.edu</a:t>
            </a:r>
            <a:endParaRPr lang="en-US" sz="2000" kern="100" dirty="0">
              <a:solidFill>
                <a:srgbClr val="272727"/>
              </a:solidFill>
              <a:effectLst/>
              <a:ea typeface="Calibri" panose="020F0502020204030204" pitchFamily="34" charset="0"/>
              <a:cs typeface="Times New Roman" panose="02020603050405020304" pitchFamily="18" charset="0"/>
            </a:endParaRPr>
          </a:p>
        </p:txBody>
      </p:sp>
      <p:sp>
        <p:nvSpPr>
          <p:cNvPr id="3" name="Text Placeholder 2">
            <a:extLst>
              <a:ext uri="{FF2B5EF4-FFF2-40B4-BE49-F238E27FC236}">
                <a16:creationId xmlns:a16="http://schemas.microsoft.com/office/drawing/2014/main" id="{5C2B986A-F379-607B-D93D-23A1869E06AA}"/>
              </a:ext>
            </a:extLst>
          </p:cNvPr>
          <p:cNvSpPr>
            <a:spLocks noGrp="1"/>
          </p:cNvSpPr>
          <p:nvPr>
            <p:ph type="body" sz="quarter" idx="10"/>
          </p:nvPr>
        </p:nvSpPr>
        <p:spPr/>
        <p:txBody>
          <a:bodyPr/>
          <a:lstStyle/>
          <a:p>
            <a:r>
              <a:rPr lang="en-US" dirty="0"/>
              <a:t>Vision for the Future</a:t>
            </a:r>
          </a:p>
        </p:txBody>
      </p:sp>
      <p:pic>
        <p:nvPicPr>
          <p:cNvPr id="4" name="Picture 3">
            <a:extLst>
              <a:ext uri="{FF2B5EF4-FFF2-40B4-BE49-F238E27FC236}">
                <a16:creationId xmlns:a16="http://schemas.microsoft.com/office/drawing/2014/main" id="{9772F50B-502D-CDE5-EB01-FD0654878263}"/>
              </a:ext>
            </a:extLst>
          </p:cNvPr>
          <p:cNvPicPr>
            <a:picLocks noChangeAspect="1"/>
          </p:cNvPicPr>
          <p:nvPr/>
        </p:nvPicPr>
        <p:blipFill>
          <a:blip r:embed="rId4"/>
          <a:stretch>
            <a:fillRect/>
          </a:stretch>
        </p:blipFill>
        <p:spPr>
          <a:xfrm>
            <a:off x="5871367" y="1153008"/>
            <a:ext cx="1410786" cy="1097280"/>
          </a:xfrm>
          <a:prstGeom prst="rect">
            <a:avLst/>
          </a:prstGeom>
        </p:spPr>
      </p:pic>
    </p:spTree>
    <p:extLst>
      <p:ext uri="{BB962C8B-B14F-4D97-AF65-F5344CB8AC3E}">
        <p14:creationId xmlns:p14="http://schemas.microsoft.com/office/powerpoint/2010/main" val="35643863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6127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213667-34E7-E741-EA34-A9E267DCA600}"/>
              </a:ext>
            </a:extLst>
          </p:cNvPr>
          <p:cNvSpPr>
            <a:spLocks noGrp="1"/>
          </p:cNvSpPr>
          <p:nvPr>
            <p:ph type="body" sz="quarter" idx="14"/>
          </p:nvPr>
        </p:nvSpPr>
        <p:spPr/>
        <p:txBody>
          <a:bodyPr/>
          <a:lstStyle/>
          <a:p>
            <a:r>
              <a:rPr lang="en-US" dirty="0"/>
              <a:t>Impacts of the Global Pandemic</a:t>
            </a:r>
          </a:p>
          <a:p>
            <a:pPr lvl="1"/>
            <a:r>
              <a:rPr lang="en-US" dirty="0"/>
              <a:t>A public health crisis and unprecedented disruption to regional and state economies and the lives of individuals and families across the nation.</a:t>
            </a:r>
          </a:p>
          <a:p>
            <a:pPr lvl="1"/>
            <a:r>
              <a:rPr lang="en-US" sz="1800" dirty="0"/>
              <a:t>Nationally, 40% of direct care workers transitioned to another occupation just between January 2019 and December 2021. Many left the workforce completely. </a:t>
            </a:r>
          </a:p>
          <a:p>
            <a:pPr lvl="1"/>
            <a:r>
              <a:rPr lang="en-US" dirty="0"/>
              <a:t>A major decline in college enrollment.</a:t>
            </a:r>
          </a:p>
          <a:p>
            <a:pPr lvl="1"/>
            <a:r>
              <a:rPr lang="en-US" dirty="0"/>
              <a:t>The Health Care and Social Assistance (HCSA) industry in NYS is still working to recover.</a:t>
            </a:r>
          </a:p>
          <a:p>
            <a:r>
              <a:rPr lang="en-US" dirty="0"/>
              <a:t>The Center for Workforce Studies (2022) summarized the challenges we’re facing.</a:t>
            </a:r>
          </a:p>
          <a:p>
            <a:r>
              <a:rPr lang="en-US" dirty="0"/>
              <a:t>In response to this severe shortage, NYS established a goal to increase its health care workforce by 20% in 5 years (Hochul, 2022). </a:t>
            </a:r>
          </a:p>
          <a:p>
            <a:endParaRPr lang="en-US" dirty="0"/>
          </a:p>
        </p:txBody>
      </p:sp>
      <p:sp>
        <p:nvSpPr>
          <p:cNvPr id="3" name="Text Placeholder 2">
            <a:extLst>
              <a:ext uri="{FF2B5EF4-FFF2-40B4-BE49-F238E27FC236}">
                <a16:creationId xmlns:a16="http://schemas.microsoft.com/office/drawing/2014/main" id="{EA8E6736-8C80-25D4-1B23-E386857F89B9}"/>
              </a:ext>
            </a:extLst>
          </p:cNvPr>
          <p:cNvSpPr>
            <a:spLocks noGrp="1"/>
          </p:cNvSpPr>
          <p:nvPr>
            <p:ph type="body" sz="quarter" idx="10"/>
          </p:nvPr>
        </p:nvSpPr>
        <p:spPr/>
        <p:txBody>
          <a:bodyPr/>
          <a:lstStyle/>
          <a:p>
            <a:r>
              <a:rPr lang="en-US" dirty="0"/>
              <a:t>Recovery</a:t>
            </a:r>
          </a:p>
        </p:txBody>
      </p:sp>
    </p:spTree>
    <p:extLst>
      <p:ext uri="{BB962C8B-B14F-4D97-AF65-F5344CB8AC3E}">
        <p14:creationId xmlns:p14="http://schemas.microsoft.com/office/powerpoint/2010/main" val="3661582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BADD650-9F14-5AB6-D7F1-0FB6E79F8CC7}"/>
              </a:ext>
            </a:extLst>
          </p:cNvPr>
          <p:cNvSpPr>
            <a:spLocks noGrp="1"/>
          </p:cNvSpPr>
          <p:nvPr>
            <p:ph type="body" sz="quarter" idx="14"/>
          </p:nvPr>
        </p:nvSpPr>
        <p:spPr/>
        <p:txBody>
          <a:bodyPr/>
          <a:lstStyle/>
          <a:p>
            <a:endParaRPr lang="en-US" dirty="0"/>
          </a:p>
          <a:p>
            <a:endParaRPr lang="en-US" dirty="0"/>
          </a:p>
          <a:p>
            <a:endParaRPr lang="en-US" dirty="0"/>
          </a:p>
          <a:p>
            <a:endParaRPr lang="en-US" dirty="0"/>
          </a:p>
          <a:p>
            <a:pPr marL="0" indent="0">
              <a:buNone/>
            </a:pPr>
            <a:endParaRPr lang="en-US" dirty="0"/>
          </a:p>
          <a:p>
            <a:r>
              <a:rPr lang="en-US" dirty="0"/>
              <a:t>Greater population in need of healthcare services</a:t>
            </a:r>
          </a:p>
          <a:p>
            <a:r>
              <a:rPr lang="en-US" dirty="0"/>
              <a:t>Highly competitive job market for employers</a:t>
            </a:r>
          </a:p>
          <a:p>
            <a:r>
              <a:rPr lang="en-US" dirty="0"/>
              <a:t>Limited amount of job seekers available to fill jobs</a:t>
            </a:r>
          </a:p>
          <a:p>
            <a:r>
              <a:rPr lang="en-US" dirty="0"/>
              <a:t>Underinvestment in educational programs</a:t>
            </a:r>
          </a:p>
          <a:p>
            <a:r>
              <a:rPr lang="en-US" dirty="0"/>
              <a:t>Lack of roles and opportunities</a:t>
            </a:r>
          </a:p>
          <a:p>
            <a:r>
              <a:rPr lang="en-US" dirty="0"/>
              <a:t>Indistinct career pathways for continued growth</a:t>
            </a:r>
          </a:p>
          <a:p>
            <a:pPr marL="0" indent="0">
              <a:buNone/>
            </a:pPr>
            <a:endParaRPr lang="en-US" dirty="0"/>
          </a:p>
        </p:txBody>
      </p:sp>
      <p:sp>
        <p:nvSpPr>
          <p:cNvPr id="3" name="Text Placeholder 2">
            <a:extLst>
              <a:ext uri="{FF2B5EF4-FFF2-40B4-BE49-F238E27FC236}">
                <a16:creationId xmlns:a16="http://schemas.microsoft.com/office/drawing/2014/main" id="{186BC745-0F74-F0D4-681E-12ECBD2121C1}"/>
              </a:ext>
            </a:extLst>
          </p:cNvPr>
          <p:cNvSpPr>
            <a:spLocks noGrp="1"/>
          </p:cNvSpPr>
          <p:nvPr>
            <p:ph type="body" sz="quarter" idx="10"/>
          </p:nvPr>
        </p:nvSpPr>
        <p:spPr/>
        <p:txBody>
          <a:bodyPr/>
          <a:lstStyle/>
          <a:p>
            <a:r>
              <a:rPr lang="en-US" dirty="0"/>
              <a:t>HCSA Shortages are Rooted in…</a:t>
            </a:r>
          </a:p>
        </p:txBody>
      </p:sp>
      <p:pic>
        <p:nvPicPr>
          <p:cNvPr id="4" name="Picture 3">
            <a:extLst>
              <a:ext uri="{FF2B5EF4-FFF2-40B4-BE49-F238E27FC236}">
                <a16:creationId xmlns:a16="http://schemas.microsoft.com/office/drawing/2014/main" id="{5CE29C0E-75CA-95C6-1E78-0AA52343ADFB}"/>
              </a:ext>
            </a:extLst>
          </p:cNvPr>
          <p:cNvPicPr>
            <a:picLocks noChangeAspect="1"/>
          </p:cNvPicPr>
          <p:nvPr/>
        </p:nvPicPr>
        <p:blipFill>
          <a:blip r:embed="rId3"/>
          <a:stretch>
            <a:fillRect/>
          </a:stretch>
        </p:blipFill>
        <p:spPr>
          <a:xfrm>
            <a:off x="2246254" y="1002830"/>
            <a:ext cx="4313571" cy="2098179"/>
          </a:xfrm>
          <a:prstGeom prst="rect">
            <a:avLst/>
          </a:prstGeom>
        </p:spPr>
      </p:pic>
    </p:spTree>
    <p:extLst>
      <p:ext uri="{BB962C8B-B14F-4D97-AF65-F5344CB8AC3E}">
        <p14:creationId xmlns:p14="http://schemas.microsoft.com/office/powerpoint/2010/main" val="1363921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E7B9F8-D1BF-4B97-7D20-856AB1F8BBC6}"/>
              </a:ext>
            </a:extLst>
          </p:cNvPr>
          <p:cNvSpPr>
            <a:spLocks noGrp="1"/>
          </p:cNvSpPr>
          <p:nvPr>
            <p:ph type="body" sz="quarter" idx="14"/>
          </p:nvPr>
        </p:nvSpPr>
        <p:spPr/>
        <p:txBody>
          <a:bodyPr/>
          <a:lstStyle/>
          <a:p>
            <a:r>
              <a:rPr lang="en-US" sz="2000" dirty="0">
                <a:solidFill>
                  <a:srgbClr val="000000"/>
                </a:solidFill>
                <a:ea typeface="Times New Roman" panose="02020603050405020304" pitchFamily="18" charset="0"/>
              </a:rPr>
              <a:t>R</a:t>
            </a:r>
            <a:r>
              <a:rPr lang="en-US" sz="2000" dirty="0">
                <a:solidFill>
                  <a:srgbClr val="000000"/>
                </a:solidFill>
                <a:effectLst/>
                <a:ea typeface="Times New Roman" panose="02020603050405020304" pitchFamily="18" charset="0"/>
              </a:rPr>
              <a:t>epresents nearly 20% of NYS employment. </a:t>
            </a:r>
          </a:p>
          <a:p>
            <a:r>
              <a:rPr lang="en-US" sz="2000" dirty="0">
                <a:solidFill>
                  <a:srgbClr val="000000"/>
                </a:solidFill>
                <a:effectLst/>
                <a:ea typeface="Times New Roman" panose="02020603050405020304" pitchFamily="18" charset="0"/>
              </a:rPr>
              <a:t>According to the NYSDOL, 2018-28:</a:t>
            </a:r>
          </a:p>
          <a:p>
            <a:pPr lvl="1"/>
            <a:r>
              <a:rPr lang="en-US" sz="2000" dirty="0">
                <a:solidFill>
                  <a:srgbClr val="000000"/>
                </a:solidFill>
                <a:effectLst/>
                <a:ea typeface="Times New Roman" panose="02020603050405020304" pitchFamily="18" charset="0"/>
              </a:rPr>
              <a:t>The industry is projected to</a:t>
            </a:r>
            <a:r>
              <a:rPr lang="en-US" sz="2000" dirty="0">
                <a:effectLst/>
                <a:ea typeface="Times New Roman" panose="02020603050405020304" pitchFamily="18" charset="0"/>
              </a:rPr>
              <a:t> grow 32% by 2028</a:t>
            </a:r>
          </a:p>
          <a:p>
            <a:pPr lvl="1"/>
            <a:r>
              <a:rPr lang="en-US" sz="2000" dirty="0">
                <a:effectLst/>
                <a:ea typeface="Times New Roman" panose="02020603050405020304" pitchFamily="18" charset="0"/>
              </a:rPr>
              <a:t>The ambulatory health care sector is projected to grow nearly 55% </a:t>
            </a:r>
          </a:p>
          <a:p>
            <a:pPr lvl="1"/>
            <a:r>
              <a:rPr lang="en-US" sz="2000" dirty="0">
                <a:effectLst/>
                <a:ea typeface="Times New Roman" panose="02020603050405020304" pitchFamily="18" charset="0"/>
              </a:rPr>
              <a:t>Long-term care is projected to add 150,000 jobs annually.</a:t>
            </a:r>
            <a:endParaRPr lang="en-US" sz="2000" dirty="0"/>
          </a:p>
          <a:p>
            <a:pPr marL="0" indent="0">
              <a:buNone/>
            </a:pPr>
            <a:endParaRPr lang="en-US" dirty="0"/>
          </a:p>
        </p:txBody>
      </p:sp>
      <p:sp>
        <p:nvSpPr>
          <p:cNvPr id="3" name="Text Placeholder 2">
            <a:extLst>
              <a:ext uri="{FF2B5EF4-FFF2-40B4-BE49-F238E27FC236}">
                <a16:creationId xmlns:a16="http://schemas.microsoft.com/office/drawing/2014/main" id="{E79CBF94-02B1-4AFA-A941-DC661EDA33A1}"/>
              </a:ext>
            </a:extLst>
          </p:cNvPr>
          <p:cNvSpPr>
            <a:spLocks noGrp="1"/>
          </p:cNvSpPr>
          <p:nvPr>
            <p:ph type="body" sz="quarter" idx="10"/>
          </p:nvPr>
        </p:nvSpPr>
        <p:spPr/>
        <p:txBody>
          <a:bodyPr/>
          <a:lstStyle/>
          <a:p>
            <a:r>
              <a:rPr lang="en-US" sz="2800" dirty="0">
                <a:effectLst/>
                <a:latin typeface="Rockwell" panose="02060603020205020403" pitchFamily="18" charset="0"/>
                <a:ea typeface="Times New Roman" panose="02020603050405020304" pitchFamily="18" charset="0"/>
              </a:rPr>
              <a:t>HCSA is the largest industry in NYS</a:t>
            </a:r>
            <a:endParaRPr lang="en-US" dirty="0">
              <a:latin typeface="Rockwell" panose="02060603020205020403" pitchFamily="18" charset="0"/>
            </a:endParaRPr>
          </a:p>
        </p:txBody>
      </p:sp>
      <p:graphicFrame>
        <p:nvGraphicFramePr>
          <p:cNvPr id="4" name="Table 3">
            <a:extLst>
              <a:ext uri="{FF2B5EF4-FFF2-40B4-BE49-F238E27FC236}">
                <a16:creationId xmlns:a16="http://schemas.microsoft.com/office/drawing/2014/main" id="{2707C27A-627F-C25F-64C1-AE6F9650F075}"/>
              </a:ext>
            </a:extLst>
          </p:cNvPr>
          <p:cNvGraphicFramePr>
            <a:graphicFrameLocks noGrp="1"/>
          </p:cNvGraphicFramePr>
          <p:nvPr>
            <p:extLst>
              <p:ext uri="{D42A27DB-BD31-4B8C-83A1-F6EECF244321}">
                <p14:modId xmlns:p14="http://schemas.microsoft.com/office/powerpoint/2010/main" val="3141767622"/>
              </p:ext>
            </p:extLst>
          </p:nvPr>
        </p:nvGraphicFramePr>
        <p:xfrm>
          <a:off x="2604052" y="3200399"/>
          <a:ext cx="3866323" cy="2196545"/>
        </p:xfrm>
        <a:graphic>
          <a:graphicData uri="http://schemas.openxmlformats.org/drawingml/2006/table">
            <a:tbl>
              <a:tblPr firstRow="1" firstCol="1" bandRow="1"/>
              <a:tblGrid>
                <a:gridCol w="1258802">
                  <a:extLst>
                    <a:ext uri="{9D8B030D-6E8A-4147-A177-3AD203B41FA5}">
                      <a16:colId xmlns:a16="http://schemas.microsoft.com/office/drawing/2014/main" val="68156469"/>
                    </a:ext>
                  </a:extLst>
                </a:gridCol>
                <a:gridCol w="899145">
                  <a:extLst>
                    <a:ext uri="{9D8B030D-6E8A-4147-A177-3AD203B41FA5}">
                      <a16:colId xmlns:a16="http://schemas.microsoft.com/office/drawing/2014/main" val="1238692906"/>
                    </a:ext>
                  </a:extLst>
                </a:gridCol>
                <a:gridCol w="809231">
                  <a:extLst>
                    <a:ext uri="{9D8B030D-6E8A-4147-A177-3AD203B41FA5}">
                      <a16:colId xmlns:a16="http://schemas.microsoft.com/office/drawing/2014/main" val="3593820255"/>
                    </a:ext>
                  </a:extLst>
                </a:gridCol>
                <a:gridCol w="899145">
                  <a:extLst>
                    <a:ext uri="{9D8B030D-6E8A-4147-A177-3AD203B41FA5}">
                      <a16:colId xmlns:a16="http://schemas.microsoft.com/office/drawing/2014/main" val="1996611968"/>
                    </a:ext>
                  </a:extLst>
                </a:gridCol>
              </a:tblGrid>
              <a:tr h="443748">
                <a:tc>
                  <a:txBody>
                    <a:bodyPr/>
                    <a:lstStyle/>
                    <a:p>
                      <a:pPr marL="0" marR="0" algn="ctr">
                        <a:spcBef>
                          <a:spcPts val="0"/>
                        </a:spcBef>
                        <a:spcAft>
                          <a:spcPts val="0"/>
                        </a:spcAft>
                      </a:pPr>
                      <a:r>
                        <a:rPr lang="en-US" sz="10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NYS/</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p>
                      <a:pPr marL="0" marR="0" algn="ctr">
                        <a:spcBef>
                          <a:spcPts val="0"/>
                        </a:spcBef>
                        <a:spcAft>
                          <a:spcPts val="0"/>
                        </a:spcAft>
                      </a:pPr>
                      <a:r>
                        <a:rPr lang="en-US" sz="10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Region</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spcBef>
                          <a:spcPts val="0"/>
                        </a:spcBef>
                        <a:spcAft>
                          <a:spcPts val="0"/>
                        </a:spcAft>
                      </a:pPr>
                      <a:r>
                        <a:rPr lang="en-US" sz="10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2028       # Empl.</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spcBef>
                          <a:spcPts val="0"/>
                        </a:spcBef>
                        <a:spcAft>
                          <a:spcPts val="0"/>
                        </a:spcAft>
                      </a:pPr>
                      <a:r>
                        <a:rPr lang="en-US" sz="10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of  </a:t>
                      </a:r>
                      <a:r>
                        <a:rPr lang="en-US" sz="1000" b="1"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Empl</a:t>
                      </a:r>
                      <a:r>
                        <a:rPr lang="en-US" sz="10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t>
                      </a:r>
                      <a:endParaRPr lang="en-US" sz="1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spcBef>
                          <a:spcPts val="0"/>
                        </a:spcBef>
                        <a:spcAft>
                          <a:spcPts val="0"/>
                        </a:spcAft>
                      </a:pPr>
                      <a:r>
                        <a:rPr lang="en-US" sz="10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Growth by 2028</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784335059"/>
                  </a:ext>
                </a:extLst>
              </a:tr>
              <a:tr h="221873">
                <a:tc>
                  <a:txBody>
                    <a:bodyPr/>
                    <a:lstStyle/>
                    <a:p>
                      <a:pPr marL="0" marR="0">
                        <a:spcBef>
                          <a:spcPts val="0"/>
                        </a:spcBef>
                        <a:spcAft>
                          <a:spcPts val="0"/>
                        </a:spcAft>
                      </a:pPr>
                      <a:r>
                        <a:rPr lang="en-US" sz="1000">
                          <a:effectLst/>
                          <a:latin typeface="Times New Roman" panose="02020603050405020304" pitchFamily="18" charset="0"/>
                          <a:ea typeface="Times New Roman" panose="02020603050405020304" pitchFamily="18" charset="0"/>
                          <a:cs typeface="Arial" panose="020B0604020202020204" pitchFamily="34" charset="0"/>
                        </a:rPr>
                        <a:t>Capital</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1000">
                          <a:effectLst/>
                          <a:latin typeface="Times New Roman" panose="02020603050405020304" pitchFamily="18" charset="0"/>
                          <a:ea typeface="Times New Roman" panose="02020603050405020304" pitchFamily="18" charset="0"/>
                          <a:cs typeface="Arial" panose="020B0604020202020204" pitchFamily="34" charset="0"/>
                        </a:rPr>
                        <a:t>110,000</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1000">
                          <a:effectLst/>
                          <a:latin typeface="Times New Roman" panose="02020603050405020304" pitchFamily="18" charset="0"/>
                          <a:ea typeface="Times New Roman" panose="02020603050405020304" pitchFamily="18" charset="0"/>
                          <a:cs typeface="Arial" panose="020B0604020202020204" pitchFamily="34" charset="0"/>
                        </a:rPr>
                        <a:t>16.7%</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1000">
                          <a:effectLst/>
                          <a:latin typeface="Times New Roman" panose="02020603050405020304" pitchFamily="18" charset="0"/>
                          <a:ea typeface="Times New Roman" panose="02020603050405020304" pitchFamily="18" charset="0"/>
                          <a:cs typeface="Arial" panose="020B0604020202020204" pitchFamily="34" charset="0"/>
                        </a:rPr>
                        <a:t>27.8%</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00172734"/>
                  </a:ext>
                </a:extLst>
              </a:tr>
              <a:tr h="221873">
                <a:tc>
                  <a:txBody>
                    <a:bodyPr/>
                    <a:lstStyle/>
                    <a:p>
                      <a:pPr marL="0" marR="0">
                        <a:spcBef>
                          <a:spcPts val="0"/>
                        </a:spcBef>
                        <a:spcAft>
                          <a:spcPts val="0"/>
                        </a:spcAft>
                      </a:pPr>
                      <a:r>
                        <a:rPr lang="en-US" sz="1000">
                          <a:effectLst/>
                          <a:latin typeface="Times New Roman" panose="02020603050405020304" pitchFamily="18" charset="0"/>
                          <a:ea typeface="Times New Roman" panose="02020603050405020304" pitchFamily="18" charset="0"/>
                          <a:cs typeface="Arial" panose="020B0604020202020204" pitchFamily="34" charset="0"/>
                        </a:rPr>
                        <a:t>CNY</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1000">
                          <a:effectLst/>
                          <a:latin typeface="Times New Roman" panose="02020603050405020304" pitchFamily="18" charset="0"/>
                          <a:ea typeface="Times New Roman" panose="02020603050405020304" pitchFamily="18" charset="0"/>
                          <a:cs typeface="Arial" panose="020B0604020202020204" pitchFamily="34" charset="0"/>
                        </a:rPr>
                        <a:t>74,990</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1000">
                          <a:effectLst/>
                          <a:latin typeface="Times New Roman" panose="02020603050405020304" pitchFamily="18" charset="0"/>
                          <a:ea typeface="Times New Roman" panose="02020603050405020304" pitchFamily="18" charset="0"/>
                          <a:cs typeface="Arial" panose="020B0604020202020204" pitchFamily="34" charset="0"/>
                        </a:rPr>
                        <a:t>14.4%</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1000">
                          <a:effectLst/>
                          <a:latin typeface="Times New Roman" panose="02020603050405020304" pitchFamily="18" charset="0"/>
                          <a:ea typeface="Times New Roman" panose="02020603050405020304" pitchFamily="18" charset="0"/>
                          <a:cs typeface="Arial" panose="020B0604020202020204" pitchFamily="34" charset="0"/>
                        </a:rPr>
                        <a:t>31.6%</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45822984"/>
                  </a:ext>
                </a:extLst>
              </a:tr>
              <a:tr h="221873">
                <a:tc>
                  <a:txBody>
                    <a:bodyPr/>
                    <a:lstStyle/>
                    <a:p>
                      <a:pPr marL="0" marR="0">
                        <a:spcBef>
                          <a:spcPts val="0"/>
                        </a:spcBef>
                        <a:spcAft>
                          <a:spcPts val="0"/>
                        </a:spcAft>
                      </a:pPr>
                      <a:r>
                        <a:rPr lang="en-US" sz="1000">
                          <a:effectLst/>
                          <a:latin typeface="Times New Roman" panose="02020603050405020304" pitchFamily="18" charset="0"/>
                          <a:ea typeface="Times New Roman" panose="02020603050405020304" pitchFamily="18" charset="0"/>
                          <a:cs typeface="Arial" panose="020B0604020202020204" pitchFamily="34" charset="0"/>
                        </a:rPr>
                        <a:t>Finger Lakes</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1000" dirty="0">
                          <a:effectLst/>
                          <a:latin typeface="Times New Roman" panose="02020603050405020304" pitchFamily="18" charset="0"/>
                          <a:ea typeface="Times New Roman" panose="02020603050405020304" pitchFamily="18" charset="0"/>
                          <a:cs typeface="Arial" panose="020B0604020202020204" pitchFamily="34" charset="0"/>
                        </a:rPr>
                        <a:t>123,910</a:t>
                      </a:r>
                      <a:endParaRPr lang="en-US" sz="1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1000" dirty="0">
                          <a:effectLst/>
                          <a:latin typeface="Times New Roman" panose="02020603050405020304" pitchFamily="18" charset="0"/>
                          <a:ea typeface="Times New Roman" panose="02020603050405020304" pitchFamily="18" charset="0"/>
                          <a:cs typeface="Arial" panose="020B0604020202020204" pitchFamily="34" charset="0"/>
                        </a:rPr>
                        <a:t>17.7%</a:t>
                      </a:r>
                      <a:endParaRPr lang="en-US" sz="1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1000">
                          <a:effectLst/>
                          <a:latin typeface="Times New Roman" panose="02020603050405020304" pitchFamily="18" charset="0"/>
                          <a:ea typeface="Times New Roman" panose="02020603050405020304" pitchFamily="18" charset="0"/>
                          <a:cs typeface="Arial" panose="020B0604020202020204" pitchFamily="34" charset="0"/>
                        </a:rPr>
                        <a:t>28.4%</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43417492"/>
                  </a:ext>
                </a:extLst>
              </a:tr>
              <a:tr h="221873">
                <a:tc>
                  <a:txBody>
                    <a:bodyPr/>
                    <a:lstStyle/>
                    <a:p>
                      <a:pPr marL="0" marR="0">
                        <a:spcBef>
                          <a:spcPts val="0"/>
                        </a:spcBef>
                        <a:spcAft>
                          <a:spcPts val="0"/>
                        </a:spcAft>
                      </a:pPr>
                      <a:r>
                        <a:rPr lang="en-US" sz="1000">
                          <a:effectLst/>
                          <a:latin typeface="Times New Roman" panose="02020603050405020304" pitchFamily="18" charset="0"/>
                          <a:ea typeface="Times New Roman" panose="02020603050405020304" pitchFamily="18" charset="0"/>
                          <a:cs typeface="Arial" panose="020B0604020202020204" pitchFamily="34" charset="0"/>
                        </a:rPr>
                        <a:t>Mohawk</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1000">
                          <a:effectLst/>
                          <a:latin typeface="Times New Roman" panose="02020603050405020304" pitchFamily="18" charset="0"/>
                          <a:ea typeface="Times New Roman" panose="02020603050405020304" pitchFamily="18" charset="0"/>
                          <a:cs typeface="Arial" panose="020B0604020202020204" pitchFamily="34" charset="0"/>
                        </a:rPr>
                        <a:t>53,880</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1000">
                          <a:effectLst/>
                          <a:latin typeface="Times New Roman" panose="02020603050405020304" pitchFamily="18" charset="0"/>
                          <a:ea typeface="Times New Roman" panose="02020603050405020304" pitchFamily="18" charset="0"/>
                          <a:cs typeface="Arial" panose="020B0604020202020204" pitchFamily="34" charset="0"/>
                        </a:rPr>
                        <a:t>23.0%</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1000">
                          <a:effectLst/>
                          <a:latin typeface="Times New Roman" panose="02020603050405020304" pitchFamily="18" charset="0"/>
                          <a:ea typeface="Times New Roman" panose="02020603050405020304" pitchFamily="18" charset="0"/>
                          <a:cs typeface="Arial" panose="020B0604020202020204" pitchFamily="34" charset="0"/>
                        </a:rPr>
                        <a:t>23.1%</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33007870"/>
                  </a:ext>
                </a:extLst>
              </a:tr>
              <a:tr h="221873">
                <a:tc>
                  <a:txBody>
                    <a:bodyPr/>
                    <a:lstStyle/>
                    <a:p>
                      <a:pPr marL="0" marR="0">
                        <a:spcBef>
                          <a:spcPts val="0"/>
                        </a:spcBef>
                        <a:spcAft>
                          <a:spcPts val="0"/>
                        </a:spcAft>
                      </a:pPr>
                      <a:r>
                        <a:rPr lang="en-US" sz="1000">
                          <a:effectLst/>
                          <a:latin typeface="Times New Roman" panose="02020603050405020304" pitchFamily="18" charset="0"/>
                          <a:ea typeface="Times New Roman" panose="02020603050405020304" pitchFamily="18" charset="0"/>
                          <a:cs typeface="Arial" panose="020B0604020202020204" pitchFamily="34" charset="0"/>
                        </a:rPr>
                        <a:t>North Co.</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1000">
                          <a:effectLst/>
                          <a:latin typeface="Times New Roman" panose="02020603050405020304" pitchFamily="18" charset="0"/>
                          <a:ea typeface="Times New Roman" panose="02020603050405020304" pitchFamily="18" charset="0"/>
                          <a:cs typeface="Arial" panose="020B0604020202020204" pitchFamily="34" charset="0"/>
                        </a:rPr>
                        <a:t>31,970</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1000">
                          <a:effectLst/>
                          <a:latin typeface="Times New Roman" panose="02020603050405020304" pitchFamily="18" charset="0"/>
                          <a:ea typeface="Times New Roman" panose="02020603050405020304" pitchFamily="18" charset="0"/>
                          <a:cs typeface="Arial" panose="020B0604020202020204" pitchFamily="34" charset="0"/>
                        </a:rPr>
                        <a:t>18.1%</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1000">
                          <a:effectLst/>
                          <a:latin typeface="Times New Roman" panose="02020603050405020304" pitchFamily="18" charset="0"/>
                          <a:ea typeface="Times New Roman" panose="02020603050405020304" pitchFamily="18" charset="0"/>
                          <a:cs typeface="Arial" panose="020B0604020202020204" pitchFamily="34" charset="0"/>
                        </a:rPr>
                        <a:t>16%</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01304961"/>
                  </a:ext>
                </a:extLst>
              </a:tr>
              <a:tr h="221873">
                <a:tc>
                  <a:txBody>
                    <a:bodyPr/>
                    <a:lstStyle/>
                    <a:p>
                      <a:pPr marL="0" marR="0">
                        <a:spcBef>
                          <a:spcPts val="0"/>
                        </a:spcBef>
                        <a:spcAft>
                          <a:spcPts val="0"/>
                        </a:spcAft>
                      </a:pPr>
                      <a:r>
                        <a:rPr lang="en-US" sz="1000">
                          <a:effectLst/>
                          <a:latin typeface="Times New Roman" panose="02020603050405020304" pitchFamily="18" charset="0"/>
                          <a:ea typeface="Times New Roman" panose="02020603050405020304" pitchFamily="18" charset="0"/>
                          <a:cs typeface="Arial" panose="020B0604020202020204" pitchFamily="34" charset="0"/>
                        </a:rPr>
                        <a:t>Southern Tier</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1000">
                          <a:effectLst/>
                          <a:latin typeface="Times New Roman" panose="02020603050405020304" pitchFamily="18" charset="0"/>
                          <a:ea typeface="Times New Roman" panose="02020603050405020304" pitchFamily="18" charset="0"/>
                          <a:cs typeface="Arial" panose="020B0604020202020204" pitchFamily="34" charset="0"/>
                        </a:rPr>
                        <a:t>47,760</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1000">
                          <a:effectLst/>
                          <a:latin typeface="Times New Roman" panose="02020603050405020304" pitchFamily="18" charset="0"/>
                          <a:ea typeface="Times New Roman" panose="02020603050405020304" pitchFamily="18" charset="0"/>
                          <a:cs typeface="Arial" panose="020B0604020202020204" pitchFamily="34" charset="0"/>
                        </a:rPr>
                        <a:t>14.8%</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1000">
                          <a:effectLst/>
                          <a:latin typeface="Times New Roman" panose="02020603050405020304" pitchFamily="18" charset="0"/>
                          <a:ea typeface="Times New Roman" panose="02020603050405020304" pitchFamily="18" charset="0"/>
                          <a:cs typeface="Arial" panose="020B0604020202020204" pitchFamily="34" charset="0"/>
                        </a:rPr>
                        <a:t>13.6%</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4489252"/>
                  </a:ext>
                </a:extLst>
              </a:tr>
              <a:tr h="221873">
                <a:tc>
                  <a:txBody>
                    <a:bodyPr/>
                    <a:lstStyle/>
                    <a:p>
                      <a:pPr marL="0" marR="0">
                        <a:spcBef>
                          <a:spcPts val="0"/>
                        </a:spcBef>
                        <a:spcAft>
                          <a:spcPts val="0"/>
                        </a:spcAft>
                      </a:pPr>
                      <a:r>
                        <a:rPr lang="en-US" sz="1000">
                          <a:effectLst/>
                          <a:latin typeface="Times New Roman" panose="02020603050405020304" pitchFamily="18" charset="0"/>
                          <a:ea typeface="Times New Roman" panose="02020603050405020304" pitchFamily="18" charset="0"/>
                          <a:cs typeface="Arial" panose="020B0604020202020204" pitchFamily="34" charset="0"/>
                        </a:rPr>
                        <a:t>Western</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1000">
                          <a:effectLst/>
                          <a:latin typeface="Times New Roman" panose="02020603050405020304" pitchFamily="18" charset="0"/>
                          <a:ea typeface="Times New Roman" panose="02020603050405020304" pitchFamily="18" charset="0"/>
                          <a:cs typeface="Arial" panose="020B0604020202020204" pitchFamily="34" charset="0"/>
                        </a:rPr>
                        <a:t>132,030</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1000">
                          <a:effectLst/>
                          <a:latin typeface="Times New Roman" panose="02020603050405020304" pitchFamily="18" charset="0"/>
                          <a:ea typeface="Times New Roman" panose="02020603050405020304" pitchFamily="18" charset="0"/>
                          <a:cs typeface="Arial" panose="020B0604020202020204" pitchFamily="34" charset="0"/>
                        </a:rPr>
                        <a:t>17.3%</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1000">
                          <a:effectLst/>
                          <a:latin typeface="Times New Roman" panose="02020603050405020304" pitchFamily="18" charset="0"/>
                          <a:ea typeface="Times New Roman" panose="02020603050405020304" pitchFamily="18" charset="0"/>
                          <a:cs typeface="Arial" panose="020B0604020202020204" pitchFamily="34" charset="0"/>
                        </a:rPr>
                        <a:t>22.5%</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59470376"/>
                  </a:ext>
                </a:extLst>
              </a:tr>
              <a:tr h="199686">
                <a:tc gridSpan="4">
                  <a:txBody>
                    <a:bodyPr/>
                    <a:lstStyle/>
                    <a:p>
                      <a:pPr marL="0" marR="0" algn="ctr">
                        <a:spcBef>
                          <a:spcPts val="0"/>
                        </a:spcBef>
                        <a:spcAft>
                          <a:spcPts val="0"/>
                        </a:spcAft>
                      </a:pPr>
                      <a:r>
                        <a:rPr lang="en-US" sz="900" i="1" dirty="0">
                          <a:effectLst/>
                          <a:latin typeface="Times New Roman" panose="02020603050405020304" pitchFamily="18" charset="0"/>
                          <a:ea typeface="Times New Roman" panose="02020603050405020304" pitchFamily="18" charset="0"/>
                          <a:cs typeface="Arial" panose="020B0604020202020204" pitchFamily="34" charset="0"/>
                        </a:rPr>
                        <a:t>NYSDOL, Long-term Industry </a:t>
                      </a:r>
                      <a:r>
                        <a:rPr lang="en-US" sz="900" i="1" dirty="0" err="1">
                          <a:effectLst/>
                          <a:latin typeface="Times New Roman" panose="02020603050405020304" pitchFamily="18" charset="0"/>
                          <a:ea typeface="Times New Roman" panose="02020603050405020304" pitchFamily="18" charset="0"/>
                          <a:cs typeface="Arial" panose="020B0604020202020204" pitchFamily="34" charset="0"/>
                        </a:rPr>
                        <a:t>Proj</a:t>
                      </a:r>
                      <a:r>
                        <a:rPr lang="en-US" sz="900" i="1" dirty="0">
                          <a:effectLst/>
                          <a:latin typeface="Times New Roman" panose="02020603050405020304" pitchFamily="18" charset="0"/>
                          <a:ea typeface="Times New Roman" panose="02020603050405020304" pitchFamily="18" charset="0"/>
                          <a:cs typeface="Arial" panose="020B0604020202020204" pitchFamily="34" charset="0"/>
                        </a:rPr>
                        <a:t>.(2018-28)</a:t>
                      </a:r>
                      <a:endParaRPr lang="en-US" sz="1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48342589"/>
                  </a:ext>
                </a:extLst>
              </a:tr>
            </a:tbl>
          </a:graphicData>
        </a:graphic>
      </p:graphicFrame>
    </p:spTree>
    <p:extLst>
      <p:ext uri="{BB962C8B-B14F-4D97-AF65-F5344CB8AC3E}">
        <p14:creationId xmlns:p14="http://schemas.microsoft.com/office/powerpoint/2010/main" val="1683847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0289D48-A5F1-89E2-3D2C-1C6E77021CE8}"/>
              </a:ext>
            </a:extLst>
          </p:cNvPr>
          <p:cNvSpPr>
            <a:spLocks noGrp="1"/>
          </p:cNvSpPr>
          <p:nvPr>
            <p:ph type="body" sz="quarter" idx="10"/>
          </p:nvPr>
        </p:nvSpPr>
        <p:spPr/>
        <p:txBody>
          <a:bodyPr/>
          <a:lstStyle/>
          <a:p>
            <a:r>
              <a:rPr lang="en-US" dirty="0"/>
              <a:t>Jobs in Demand</a:t>
            </a:r>
          </a:p>
          <a:p>
            <a:endParaRPr lang="en-US" dirty="0"/>
          </a:p>
        </p:txBody>
      </p:sp>
      <p:graphicFrame>
        <p:nvGraphicFramePr>
          <p:cNvPr id="4" name="Table 3">
            <a:extLst>
              <a:ext uri="{FF2B5EF4-FFF2-40B4-BE49-F238E27FC236}">
                <a16:creationId xmlns:a16="http://schemas.microsoft.com/office/drawing/2014/main" id="{8160A34E-CFA9-7677-DB52-D9D62E0A7B62}"/>
              </a:ext>
            </a:extLst>
          </p:cNvPr>
          <p:cNvGraphicFramePr>
            <a:graphicFrameLocks noGrp="1"/>
          </p:cNvGraphicFramePr>
          <p:nvPr>
            <p:extLst>
              <p:ext uri="{D42A27DB-BD31-4B8C-83A1-F6EECF244321}">
                <p14:modId xmlns:p14="http://schemas.microsoft.com/office/powerpoint/2010/main" val="2800204602"/>
              </p:ext>
            </p:extLst>
          </p:nvPr>
        </p:nvGraphicFramePr>
        <p:xfrm>
          <a:off x="1463202" y="1038666"/>
          <a:ext cx="5303195" cy="4354873"/>
        </p:xfrm>
        <a:graphic>
          <a:graphicData uri="http://schemas.openxmlformats.org/drawingml/2006/table">
            <a:tbl>
              <a:tblPr firstRow="1" firstCol="1" bandRow="1"/>
              <a:tblGrid>
                <a:gridCol w="1425712">
                  <a:extLst>
                    <a:ext uri="{9D8B030D-6E8A-4147-A177-3AD203B41FA5}">
                      <a16:colId xmlns:a16="http://schemas.microsoft.com/office/drawing/2014/main" val="3248788943"/>
                    </a:ext>
                  </a:extLst>
                </a:gridCol>
                <a:gridCol w="459176">
                  <a:extLst>
                    <a:ext uri="{9D8B030D-6E8A-4147-A177-3AD203B41FA5}">
                      <a16:colId xmlns:a16="http://schemas.microsoft.com/office/drawing/2014/main" val="2209199860"/>
                    </a:ext>
                  </a:extLst>
                </a:gridCol>
                <a:gridCol w="408156">
                  <a:extLst>
                    <a:ext uri="{9D8B030D-6E8A-4147-A177-3AD203B41FA5}">
                      <a16:colId xmlns:a16="http://schemas.microsoft.com/office/drawing/2014/main" val="2486198025"/>
                    </a:ext>
                  </a:extLst>
                </a:gridCol>
                <a:gridCol w="459176">
                  <a:extLst>
                    <a:ext uri="{9D8B030D-6E8A-4147-A177-3AD203B41FA5}">
                      <a16:colId xmlns:a16="http://schemas.microsoft.com/office/drawing/2014/main" val="1684842346"/>
                    </a:ext>
                  </a:extLst>
                </a:gridCol>
                <a:gridCol w="510195">
                  <a:extLst>
                    <a:ext uri="{9D8B030D-6E8A-4147-A177-3AD203B41FA5}">
                      <a16:colId xmlns:a16="http://schemas.microsoft.com/office/drawing/2014/main" val="3792218429"/>
                    </a:ext>
                  </a:extLst>
                </a:gridCol>
                <a:gridCol w="510195">
                  <a:extLst>
                    <a:ext uri="{9D8B030D-6E8A-4147-A177-3AD203B41FA5}">
                      <a16:colId xmlns:a16="http://schemas.microsoft.com/office/drawing/2014/main" val="3813134692"/>
                    </a:ext>
                  </a:extLst>
                </a:gridCol>
                <a:gridCol w="510195">
                  <a:extLst>
                    <a:ext uri="{9D8B030D-6E8A-4147-A177-3AD203B41FA5}">
                      <a16:colId xmlns:a16="http://schemas.microsoft.com/office/drawing/2014/main" val="182162803"/>
                    </a:ext>
                  </a:extLst>
                </a:gridCol>
                <a:gridCol w="561214">
                  <a:extLst>
                    <a:ext uri="{9D8B030D-6E8A-4147-A177-3AD203B41FA5}">
                      <a16:colId xmlns:a16="http://schemas.microsoft.com/office/drawing/2014/main" val="3058446493"/>
                    </a:ext>
                  </a:extLst>
                </a:gridCol>
                <a:gridCol w="459176">
                  <a:extLst>
                    <a:ext uri="{9D8B030D-6E8A-4147-A177-3AD203B41FA5}">
                      <a16:colId xmlns:a16="http://schemas.microsoft.com/office/drawing/2014/main" val="3368124155"/>
                    </a:ext>
                  </a:extLst>
                </a:gridCol>
              </a:tblGrid>
              <a:tr h="149011">
                <a:tc gridSpan="9">
                  <a:txBody>
                    <a:bodyPr/>
                    <a:lstStyle/>
                    <a:p>
                      <a:pPr marL="0" marR="0" algn="ctr">
                        <a:spcBef>
                          <a:spcPts val="0"/>
                        </a:spcBef>
                        <a:spcAft>
                          <a:spcPts val="0"/>
                        </a:spcAft>
                      </a:pPr>
                      <a:r>
                        <a:rPr lang="en-US" sz="9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Table 7. High-Demand Occupations in Health Care and Social Assistance Industry in NYS</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08769653"/>
                  </a:ext>
                </a:extLst>
              </a:tr>
              <a:tr h="367144">
                <a:tc>
                  <a:txBody>
                    <a:bodyPr/>
                    <a:lstStyle/>
                    <a:p>
                      <a:pPr marL="0" marR="0" algn="ctr">
                        <a:spcBef>
                          <a:spcPts val="0"/>
                        </a:spcBef>
                        <a:spcAft>
                          <a:spcPts val="0"/>
                        </a:spcAft>
                      </a:pPr>
                      <a:r>
                        <a:rPr lang="en-US" sz="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Occupation</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r">
                        <a:spcBef>
                          <a:spcPts val="0"/>
                        </a:spcBef>
                        <a:spcAft>
                          <a:spcPts val="0"/>
                        </a:spcAft>
                      </a:pPr>
                      <a:r>
                        <a:rPr lang="en-US" sz="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#employ 2018*</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Grow DOL*</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jobs posts**</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Avg Yr Open*</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Avg Ann wage* </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Wage Entry*</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Wage Exp*</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Typ Edu*</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456604931"/>
                  </a:ext>
                </a:extLst>
              </a:tr>
              <a:tr h="135979">
                <a:tc gridSpan="9">
                  <a:txBody>
                    <a:bodyPr/>
                    <a:lstStyle/>
                    <a:p>
                      <a:pPr marL="0" marR="0" algn="ctr">
                        <a:spcBef>
                          <a:spcPts val="0"/>
                        </a:spcBef>
                        <a:spcAft>
                          <a:spcPts val="0"/>
                        </a:spcAft>
                      </a:pPr>
                      <a:r>
                        <a:rPr lang="en-US" sz="9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Nursing and Nursing /Health Care Support</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62313194"/>
                  </a:ext>
                </a:extLst>
              </a:tr>
              <a:tr h="244763">
                <a:tc>
                  <a:txBody>
                    <a:bodyPr/>
                    <a:lstStyle/>
                    <a:p>
                      <a:pPr marL="0" marR="0">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HHA/PCA, 31-1128; /31-1011</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353,640</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66%</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15,576</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45,810</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$36K^</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$29K</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$40K</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194945">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 PS cred</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91774726"/>
                  </a:ext>
                </a:extLst>
              </a:tr>
              <a:tr h="122381">
                <a:tc>
                  <a:txBody>
                    <a:bodyPr/>
                    <a:lstStyle/>
                    <a:p>
                      <a:pPr marL="0" marR="0">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Registered Nurse, 29-1141</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199,870</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11%</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53,104</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16,910</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$92K</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$65K</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$105K</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BS</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1245880"/>
                  </a:ext>
                </a:extLst>
              </a:tr>
              <a:tr h="122381">
                <a:tc>
                  <a:txBody>
                    <a:bodyPr/>
                    <a:lstStyle/>
                    <a:p>
                      <a:pPr marL="0" marR="0">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Nurse Assist, 31-1131/1014</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114,860</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14%</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 </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13,490</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$36K^</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$29K</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$40K</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PS cred</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33025710"/>
                  </a:ext>
                </a:extLst>
              </a:tr>
              <a:tr h="122381">
                <a:tc>
                  <a:txBody>
                    <a:bodyPr/>
                    <a:lstStyle/>
                    <a:p>
                      <a:pPr marL="0" marR="0">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LPN, 29-2061</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50,880</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20%</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15,314</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5,250</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$52K</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$42K</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$58K</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PS cred</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95846403"/>
                  </a:ext>
                </a:extLst>
              </a:tr>
              <a:tr h="122381">
                <a:tc>
                  <a:txBody>
                    <a:bodyPr/>
                    <a:lstStyle/>
                    <a:p>
                      <a:pPr marL="0" marR="0">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Medical Assistant, 31-9092 </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28,580</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34%</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6,027</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4,660</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$41K</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$33K</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$45K</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PS cred</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48028259"/>
                  </a:ext>
                </a:extLst>
              </a:tr>
              <a:tr h="122381">
                <a:tc>
                  <a:txBody>
                    <a:bodyPr/>
                    <a:lstStyle/>
                    <a:p>
                      <a:pPr marL="0" marR="0">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Sterile Process Tech. 31-9093</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4,010</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18%</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1,324</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570</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$48K</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$36K</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$54K</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PS cred</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17162298"/>
                  </a:ext>
                </a:extLst>
              </a:tr>
              <a:tr h="122381">
                <a:tc>
                  <a:txBody>
                    <a:bodyPr/>
                    <a:lstStyle/>
                    <a:p>
                      <a:pPr marL="0" marR="0">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Phlebotomist, 31-9097</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6,810</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30%</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2,521</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1,040</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$46K</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$35K</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$52K</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PS cred</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25411497"/>
                  </a:ext>
                </a:extLst>
              </a:tr>
              <a:tr h="122381">
                <a:tc>
                  <a:txBody>
                    <a:bodyPr/>
                    <a:lstStyle/>
                    <a:p>
                      <a:pPr marL="0" marR="0">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Physical Ther. Asst, 31-2021 </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5,190</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38%</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1,372</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960</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$57K</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$38K</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$67K</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Assoc</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71869930"/>
                  </a:ext>
                </a:extLst>
              </a:tr>
              <a:tr h="135979">
                <a:tc gridSpan="9">
                  <a:txBody>
                    <a:bodyPr/>
                    <a:lstStyle/>
                    <a:p>
                      <a:pPr marL="0" marR="0" algn="ctr">
                        <a:spcBef>
                          <a:spcPts val="0"/>
                        </a:spcBef>
                        <a:spcAft>
                          <a:spcPts val="0"/>
                        </a:spcAft>
                      </a:pPr>
                      <a:r>
                        <a:rPr lang="en-US" sz="9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Health Care Practitioner, Technician/Technologist</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24604395"/>
                  </a:ext>
                </a:extLst>
              </a:tr>
              <a:tr h="122381">
                <a:tc>
                  <a:txBody>
                    <a:bodyPr/>
                    <a:lstStyle/>
                    <a:p>
                      <a:pPr marL="0" marR="0">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Clinical Lab Tech, 29-2018</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20,310</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10%</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8,762</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1,820</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$70K</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$45K</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$83K</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BS</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07483627"/>
                  </a:ext>
                </a:extLst>
              </a:tr>
              <a:tr h="122381">
                <a:tc>
                  <a:txBody>
                    <a:bodyPr/>
                    <a:lstStyle/>
                    <a:p>
                      <a:pPr marL="0" marR="0">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Radiological Techs, 29-2034</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14,070</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22%</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2,080</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1,170</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$75K</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$53K</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$85K</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Assoc.</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43876027"/>
                  </a:ext>
                </a:extLst>
              </a:tr>
              <a:tr h="122381">
                <a:tc>
                  <a:txBody>
                    <a:bodyPr/>
                    <a:lstStyle/>
                    <a:p>
                      <a:pPr marL="0" marR="0">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Respiratory Ther., 29-1126</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6,320</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30%</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1,303</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570</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$81K</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$65K</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$90K</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Assoc.</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57925047"/>
                  </a:ext>
                </a:extLst>
              </a:tr>
              <a:tr h="122381">
                <a:tc>
                  <a:txBody>
                    <a:bodyPr/>
                    <a:lstStyle/>
                    <a:p>
                      <a:pPr marL="0" marR="0">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Surgical Tech, 29-2055</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6,240</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18%</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1,612</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660</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800" dirty="0">
                          <a:effectLst/>
                          <a:latin typeface="Times New Roman" panose="02020603050405020304" pitchFamily="18" charset="0"/>
                          <a:ea typeface="Times New Roman" panose="02020603050405020304" pitchFamily="18" charset="0"/>
                          <a:cs typeface="Arial" panose="020B0604020202020204" pitchFamily="34" charset="0"/>
                        </a:rPr>
                        <a:t>$60K</a:t>
                      </a:r>
                      <a:endParaRPr lang="en-US" sz="1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$38K</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$48K</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Assoc.</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33824673"/>
                  </a:ext>
                </a:extLst>
              </a:tr>
              <a:tr h="122381">
                <a:tc>
                  <a:txBody>
                    <a:bodyPr/>
                    <a:lstStyle/>
                    <a:p>
                      <a:pPr marL="0" marR="0">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Diag. Medical Son., 29-2032</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5,740</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26%</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2,175</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500</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$81K</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$58K</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$72K</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Assoc.</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27513571"/>
                  </a:ext>
                </a:extLst>
              </a:tr>
              <a:tr h="122381">
                <a:tc>
                  <a:txBody>
                    <a:bodyPr/>
                    <a:lstStyle/>
                    <a:p>
                      <a:pPr marL="0" marR="0">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Biological Technician, 19-4021</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4,220</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17%</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601</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550</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$52K</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$36K</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$59K</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BS</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82794412"/>
                  </a:ext>
                </a:extLst>
              </a:tr>
              <a:tr h="122381">
                <a:tc>
                  <a:txBody>
                    <a:bodyPr/>
                    <a:lstStyle/>
                    <a:p>
                      <a:pPr marL="0" marR="0">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Cardiovascular Tech, 29-2031</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3,630</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19%</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1,907</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290</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$69K</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$44K</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$81K</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Assoc.</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67060826"/>
                  </a:ext>
                </a:extLst>
              </a:tr>
              <a:tr h="122381">
                <a:tc>
                  <a:txBody>
                    <a:bodyPr/>
                    <a:lstStyle/>
                    <a:p>
                      <a:pPr marL="0" marR="0">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Chemical Tech, 19-4031</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3,150</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12%</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313</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370</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$56K</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$35K</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$66K</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Assoc.</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25940242"/>
                  </a:ext>
                </a:extLst>
              </a:tr>
              <a:tr h="135979">
                <a:tc gridSpan="9">
                  <a:txBody>
                    <a:bodyPr/>
                    <a:lstStyle/>
                    <a:p>
                      <a:pPr marL="0" marR="0" algn="ctr">
                        <a:spcBef>
                          <a:spcPts val="0"/>
                        </a:spcBef>
                        <a:spcAft>
                          <a:spcPts val="0"/>
                        </a:spcAft>
                      </a:pPr>
                      <a:r>
                        <a:rPr lang="en-US" sz="9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Administrative, Information Technology, Management, Social Support</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80741202"/>
                  </a:ext>
                </a:extLst>
              </a:tr>
              <a:tr h="244763">
                <a:tc>
                  <a:txBody>
                    <a:bodyPr/>
                    <a:lstStyle/>
                    <a:p>
                      <a:pPr marL="0" marR="0">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Med /Health Svc Mgr, 11-9111</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29,560</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26%</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14,921</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3,400</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      $158K</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$91K</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$191K</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BS/BA</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69335615"/>
                  </a:ext>
                </a:extLst>
              </a:tr>
              <a:tr h="122948">
                <a:tc>
                  <a:txBody>
                    <a:bodyPr/>
                    <a:lstStyle/>
                    <a:p>
                      <a:pPr marL="0" marR="0">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Health Info Techs, 29-2071</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10,960</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23%</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8,912</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8,942</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$42K</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$35K</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$52K</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Assoc.</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60859609"/>
                  </a:ext>
                </a:extLst>
              </a:tr>
              <a:tr h="122381">
                <a:tc>
                  <a:txBody>
                    <a:bodyPr/>
                    <a:lstStyle/>
                    <a:p>
                      <a:pPr marL="0" marR="0">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Medical Secretaries, 43-6013</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10,540</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32%</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13,279</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1,710</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$43K</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$34K</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$52K</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PS cred</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2783660"/>
                  </a:ext>
                </a:extLst>
              </a:tr>
              <a:tr h="122381">
                <a:tc>
                  <a:txBody>
                    <a:bodyPr/>
                    <a:lstStyle/>
                    <a:p>
                      <a:pPr marL="0" marR="0">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Human Svcs Asst, 21-1093</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41,320</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24%</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3,272</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6,510</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$41K</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$30K</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$46K</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HS</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2857149"/>
                  </a:ext>
                </a:extLst>
              </a:tr>
              <a:tr h="122381">
                <a:tc>
                  <a:txBody>
                    <a:bodyPr/>
                    <a:lstStyle/>
                    <a:p>
                      <a:pPr marL="0" marR="0">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CASAC, 21-1018</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17,400</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31%</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429</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2,590</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$58K</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$37K</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$69K</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BS/BA</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13474842"/>
                  </a:ext>
                </a:extLst>
              </a:tr>
              <a:tr h="122381">
                <a:tc>
                  <a:txBody>
                    <a:bodyPr/>
                    <a:lstStyle/>
                    <a:p>
                      <a:pPr marL="0" marR="0">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Soc &amp; ComSvc Mgr, 11-9151</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15,160</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28%</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3,240</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1,920</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$91K</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$60K</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$106K</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BS/BA</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46140418"/>
                  </a:ext>
                </a:extLst>
              </a:tr>
              <a:tr h="122381">
                <a:tc>
                  <a:txBody>
                    <a:bodyPr/>
                    <a:lstStyle/>
                    <a:p>
                      <a:pPr marL="0" marR="0">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Com Health Worker, 21-1094</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7,470</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34%</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376</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1,240</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$47K</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$33K</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$54K</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HS</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00165558"/>
                  </a:ext>
                </a:extLst>
              </a:tr>
              <a:tr h="244763">
                <a:tc>
                  <a:txBody>
                    <a:bodyPr/>
                    <a:lstStyle/>
                    <a:p>
                      <a:pPr marL="0" marR="0">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Direct Sup Prof (OTA)31-2011</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2,540</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38%</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2,968</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420</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$64K</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$48K</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$77K</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PS Cred.</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43026053"/>
                  </a:ext>
                </a:extLst>
              </a:tr>
              <a:tr h="122381">
                <a:tc gridSpan="9">
                  <a:txBody>
                    <a:bodyPr/>
                    <a:lstStyle/>
                    <a:p>
                      <a:pPr marL="0" marR="0">
                        <a:spcBef>
                          <a:spcPts val="0"/>
                        </a:spcBef>
                        <a:spcAft>
                          <a:spcPts val="0"/>
                        </a:spcAft>
                      </a:pPr>
                      <a:r>
                        <a:rPr lang="en-US" sz="800" i="1" dirty="0">
                          <a:effectLst/>
                          <a:latin typeface="Times New Roman" panose="02020603050405020304" pitchFamily="18" charset="0"/>
                          <a:ea typeface="Times New Roman" panose="02020603050405020304" pitchFamily="18" charset="0"/>
                          <a:cs typeface="Arial" panose="020B0604020202020204" pitchFamily="34" charset="0"/>
                        </a:rPr>
                        <a:t>Sources: *NYSDOL, Long-term Occupational Projections (2018-28),** </a:t>
                      </a:r>
                      <a:r>
                        <a:rPr lang="en-US" sz="800" i="1" dirty="0" err="1">
                          <a:effectLst/>
                          <a:latin typeface="Times New Roman" panose="02020603050405020304" pitchFamily="18" charset="0"/>
                          <a:ea typeface="Times New Roman" panose="02020603050405020304" pitchFamily="18" charset="0"/>
                          <a:cs typeface="Arial" panose="020B0604020202020204" pitchFamily="34" charset="0"/>
                        </a:rPr>
                        <a:t>BurningGlass</a:t>
                      </a:r>
                      <a:r>
                        <a:rPr lang="en-US" sz="800" i="1" dirty="0">
                          <a:effectLst/>
                          <a:latin typeface="Times New Roman" panose="02020603050405020304" pitchFamily="18" charset="0"/>
                          <a:ea typeface="Times New Roman" panose="02020603050405020304" pitchFamily="18" charset="0"/>
                          <a:cs typeface="Arial" panose="020B0604020202020204" pitchFamily="34" charset="0"/>
                        </a:rPr>
                        <a:t> Job Postings (12mo, Apr-Mar2022).</a:t>
                      </a:r>
                      <a:endParaRPr lang="en-US" sz="1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1191" marR="611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13404178"/>
                  </a:ext>
                </a:extLst>
              </a:tr>
            </a:tbl>
          </a:graphicData>
        </a:graphic>
      </p:graphicFrame>
      <p:sp>
        <p:nvSpPr>
          <p:cNvPr id="5" name="Rectangle 1">
            <a:extLst>
              <a:ext uri="{FF2B5EF4-FFF2-40B4-BE49-F238E27FC236}">
                <a16:creationId xmlns:a16="http://schemas.microsoft.com/office/drawing/2014/main" id="{908DE208-F1EE-8D4D-32C4-FD306BA6AAA7}"/>
              </a:ext>
            </a:extLst>
          </p:cNvPr>
          <p:cNvSpPr>
            <a:spLocks noGrp="1" noChangeArrowheads="1"/>
          </p:cNvSpPr>
          <p:nvPr>
            <p:ph type="body" sz="quarter" idx="14"/>
          </p:nvPr>
        </p:nvSpPr>
        <p:spPr bwMode="auto">
          <a:xfrm>
            <a:off x="209204" y="2403487"/>
            <a:ext cx="45719" cy="383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a:buNone/>
            </a:pPr>
            <a:endParaRPr lang="en-US" dirty="0"/>
          </a:p>
        </p:txBody>
      </p:sp>
    </p:spTree>
    <p:extLst>
      <p:ext uri="{BB962C8B-B14F-4D97-AF65-F5344CB8AC3E}">
        <p14:creationId xmlns:p14="http://schemas.microsoft.com/office/powerpoint/2010/main" val="3810108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167551-8527-3066-D805-F13F09557C42}"/>
              </a:ext>
            </a:extLst>
          </p:cNvPr>
          <p:cNvSpPr>
            <a:spLocks noGrp="1"/>
          </p:cNvSpPr>
          <p:nvPr>
            <p:ph type="body" sz="quarter" idx="14"/>
          </p:nvPr>
        </p:nvSpPr>
        <p:spPr/>
        <p:txBody>
          <a:bodyPr/>
          <a:lstStyle/>
          <a:p>
            <a:r>
              <a:rPr lang="en-US" sz="1800" dirty="0">
                <a:effectLst/>
                <a:ea typeface="Times New Roman" panose="02020603050405020304" pitchFamily="18" charset="0"/>
              </a:rPr>
              <a:t>High-demand jobs in Health Care Practitioner/Technician occupational clusters (e.g., Registered Nurses, Surgical Technicians) require some postsecondary education. </a:t>
            </a:r>
          </a:p>
          <a:p>
            <a:r>
              <a:rPr lang="en-US" sz="1800" dirty="0">
                <a:effectLst/>
                <a:ea typeface="Times New Roman" panose="02020603050405020304" pitchFamily="18" charset="0"/>
              </a:rPr>
              <a:t>Low-income and under-represented minority (URM) individuals are </a:t>
            </a:r>
            <a:r>
              <a:rPr lang="en-US" sz="1800" i="1" dirty="0">
                <a:effectLst/>
                <a:ea typeface="Times New Roman" panose="02020603050405020304" pitchFamily="18" charset="0"/>
              </a:rPr>
              <a:t>over-represented</a:t>
            </a:r>
            <a:r>
              <a:rPr lang="en-US" sz="1800" dirty="0">
                <a:effectLst/>
                <a:ea typeface="Times New Roman" panose="02020603050405020304" pitchFamily="18" charset="0"/>
              </a:rPr>
              <a:t> in Health Care Support positions, which offer stability but lower-wages than other HCSA jobs</a:t>
            </a:r>
          </a:p>
          <a:p>
            <a:r>
              <a:rPr lang="en-US" sz="1800" dirty="0">
                <a:ea typeface="Times New Roman" panose="02020603050405020304" pitchFamily="18" charset="0"/>
              </a:rPr>
              <a:t>Low-income and URM individuals are</a:t>
            </a:r>
            <a:r>
              <a:rPr lang="en-US" sz="1800" dirty="0">
                <a:effectLst/>
                <a:ea typeface="Times New Roman" panose="02020603050405020304" pitchFamily="18" charset="0"/>
              </a:rPr>
              <a:t> </a:t>
            </a:r>
            <a:r>
              <a:rPr lang="en-US" sz="1800" i="1" dirty="0">
                <a:effectLst/>
                <a:ea typeface="Times New Roman" panose="02020603050405020304" pitchFamily="18" charset="0"/>
              </a:rPr>
              <a:t>underrepresented</a:t>
            </a:r>
            <a:r>
              <a:rPr lang="en-US" sz="1800" dirty="0">
                <a:effectLst/>
                <a:ea typeface="Times New Roman" panose="02020603050405020304" pitchFamily="18" charset="0"/>
              </a:rPr>
              <a:t> in Health Care Practitioner, Technician, and cross-cluster Business and Financial Operations jobs.</a:t>
            </a:r>
          </a:p>
          <a:p>
            <a:r>
              <a:rPr lang="en-US" sz="1800" dirty="0">
                <a:effectLst/>
                <a:ea typeface="Times New Roman" panose="02020603050405020304" pitchFamily="18" charset="0"/>
              </a:rPr>
              <a:t> Employers report difficulty recruiting and retaining health care support workers and difficulty recruiting for entry-level and higher-skilled RN jobs.</a:t>
            </a:r>
          </a:p>
          <a:p>
            <a:r>
              <a:rPr lang="en-US" sz="1800" dirty="0">
                <a:effectLst/>
                <a:ea typeface="Times New Roman" panose="02020603050405020304" pitchFamily="18" charset="0"/>
              </a:rPr>
              <a:t>Equity gaps in employment mirror college program enrollment equity gaps.</a:t>
            </a:r>
          </a:p>
          <a:p>
            <a:r>
              <a:rPr lang="en-US" sz="1800" dirty="0">
                <a:ea typeface="Times New Roman" panose="02020603050405020304" pitchFamily="18" charset="0"/>
              </a:rPr>
              <a:t>Community College role: c</a:t>
            </a:r>
            <a:r>
              <a:rPr lang="en-US" sz="1800" dirty="0">
                <a:effectLst/>
                <a:ea typeface="Times New Roman" panose="02020603050405020304" pitchFamily="18" charset="0"/>
              </a:rPr>
              <a:t>lose equity gaps in enrollment and completion to close equity gaps in employment in HCSA careers that offer family-supporting wages.</a:t>
            </a:r>
          </a:p>
          <a:p>
            <a:endParaRPr lang="en-US" dirty="0"/>
          </a:p>
        </p:txBody>
      </p:sp>
      <p:sp>
        <p:nvSpPr>
          <p:cNvPr id="3" name="Text Placeholder 2">
            <a:extLst>
              <a:ext uri="{FF2B5EF4-FFF2-40B4-BE49-F238E27FC236}">
                <a16:creationId xmlns:a16="http://schemas.microsoft.com/office/drawing/2014/main" id="{F46CECF3-7AF8-C541-F041-7C456BB91AD0}"/>
              </a:ext>
            </a:extLst>
          </p:cNvPr>
          <p:cNvSpPr>
            <a:spLocks noGrp="1"/>
          </p:cNvSpPr>
          <p:nvPr>
            <p:ph type="body" sz="quarter" idx="10"/>
          </p:nvPr>
        </p:nvSpPr>
        <p:spPr/>
        <p:txBody>
          <a:bodyPr/>
          <a:lstStyle/>
          <a:p>
            <a:r>
              <a:rPr lang="en-US" dirty="0"/>
              <a:t>Equity Gaps</a:t>
            </a:r>
          </a:p>
        </p:txBody>
      </p:sp>
    </p:spTree>
    <p:extLst>
      <p:ext uri="{BB962C8B-B14F-4D97-AF65-F5344CB8AC3E}">
        <p14:creationId xmlns:p14="http://schemas.microsoft.com/office/powerpoint/2010/main" val="2395518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14D391-85AA-6BAF-6575-4E083165DA9A}"/>
              </a:ext>
            </a:extLst>
          </p:cNvPr>
          <p:cNvSpPr>
            <a:spLocks noGrp="1"/>
          </p:cNvSpPr>
          <p:nvPr>
            <p:ph type="body" sz="quarter" idx="14"/>
          </p:nvPr>
        </p:nvSpPr>
        <p:spPr>
          <a:xfrm>
            <a:off x="666404" y="1153008"/>
            <a:ext cx="8020396" cy="4703043"/>
          </a:xfrm>
        </p:spPr>
        <p:txBody>
          <a:bodyPr/>
          <a:lstStyle/>
          <a:p>
            <a:r>
              <a:rPr lang="en-US" sz="1800" dirty="0">
                <a:effectLst/>
                <a:ea typeface="Times New Roman" panose="02020603050405020304" pitchFamily="18" charset="0"/>
              </a:rPr>
              <a:t>Colleges and employers must adopt new approaches to recruit, accelerate program completion, and foster career mobility in HCSA careers.</a:t>
            </a:r>
          </a:p>
          <a:p>
            <a:endParaRPr lang="en-US" sz="1800" dirty="0">
              <a:effectLst/>
              <a:ea typeface="Times New Roman" panose="02020603050405020304" pitchFamily="18" charset="0"/>
            </a:endParaRPr>
          </a:p>
          <a:p>
            <a:r>
              <a:rPr lang="en-US" sz="1800" dirty="0">
                <a:effectLst/>
                <a:ea typeface="Times New Roman" panose="02020603050405020304" pitchFamily="18" charset="0"/>
              </a:rPr>
              <a:t>US DOL Strengthening </a:t>
            </a:r>
            <a:r>
              <a:rPr lang="en-US" sz="1800" dirty="0">
                <a:ea typeface="Times New Roman" panose="02020603050405020304" pitchFamily="18" charset="0"/>
              </a:rPr>
              <a:t>Community College grant: </a:t>
            </a:r>
            <a:r>
              <a:rPr lang="en-US" sz="1800" dirty="0">
                <a:effectLst/>
                <a:ea typeface="Times New Roman" panose="02020603050405020304" pitchFamily="18" charset="0"/>
              </a:rPr>
              <a:t>Community College Health CARES (Career, Acceleration, Retention + Employment Support) Consortium: </a:t>
            </a:r>
            <a:r>
              <a:rPr lang="en-US" sz="1800" i="1" dirty="0">
                <a:effectLst/>
                <a:ea typeface="Times New Roman" panose="02020603050405020304" pitchFamily="18" charset="0"/>
              </a:rPr>
              <a:t>Strengthening Career Pathways and Promoting Equity in the Health Care and Social Assistance Sector</a:t>
            </a:r>
            <a:r>
              <a:rPr lang="en-US" sz="1800" dirty="0">
                <a:effectLst/>
                <a:ea typeface="Times New Roman" panose="02020603050405020304" pitchFamily="18" charset="0"/>
              </a:rPr>
              <a:t>.</a:t>
            </a:r>
            <a:endParaRPr lang="en-US" sz="1800" dirty="0">
              <a:ea typeface="Times New Roman" panose="02020603050405020304" pitchFamily="18" charset="0"/>
            </a:endParaRPr>
          </a:p>
          <a:p>
            <a:pPr marL="342900" lvl="1" indent="0">
              <a:buNone/>
            </a:pPr>
            <a:endParaRPr lang="en-US" sz="800" dirty="0">
              <a:effectLst/>
              <a:ea typeface="Times New Roman" panose="02020603050405020304" pitchFamily="18" charset="0"/>
            </a:endParaRPr>
          </a:p>
          <a:p>
            <a:pPr lvl="1"/>
            <a:r>
              <a:rPr lang="en-US" dirty="0">
                <a:effectLst/>
                <a:ea typeface="Times New Roman" panose="02020603050405020304" pitchFamily="18" charset="0"/>
              </a:rPr>
              <a:t>Supports collaborative planning, shared professional development, and technical assistance to develop and implement:</a:t>
            </a:r>
          </a:p>
          <a:p>
            <a:pPr lvl="2"/>
            <a:r>
              <a:rPr lang="en-US" sz="1600" dirty="0"/>
              <a:t>Noncredit to credit alignment</a:t>
            </a:r>
          </a:p>
          <a:p>
            <a:pPr lvl="2"/>
            <a:r>
              <a:rPr lang="en-US" sz="1600" dirty="0"/>
              <a:t>Credit for prior learning </a:t>
            </a:r>
          </a:p>
          <a:p>
            <a:pPr lvl="2"/>
            <a:r>
              <a:rPr lang="en-US" sz="1600" dirty="0"/>
              <a:t>Accelerated pathways</a:t>
            </a:r>
          </a:p>
          <a:p>
            <a:pPr lvl="2"/>
            <a:r>
              <a:rPr lang="en-US" sz="1600" dirty="0"/>
              <a:t>Joint programs</a:t>
            </a:r>
          </a:p>
          <a:p>
            <a:pPr lvl="2"/>
            <a:r>
              <a:rPr lang="en-US" sz="1600" dirty="0"/>
              <a:t>Apprenticeships</a:t>
            </a:r>
          </a:p>
          <a:p>
            <a:pPr lvl="2"/>
            <a:r>
              <a:rPr lang="en-US" sz="1600" dirty="0"/>
              <a:t>Technology-based learning</a:t>
            </a:r>
          </a:p>
          <a:p>
            <a:pPr lvl="2"/>
            <a:r>
              <a:rPr lang="en-US" sz="1600" dirty="0"/>
              <a:t>Career maps</a:t>
            </a:r>
          </a:p>
        </p:txBody>
      </p:sp>
      <p:sp>
        <p:nvSpPr>
          <p:cNvPr id="3" name="Text Placeholder 2">
            <a:extLst>
              <a:ext uri="{FF2B5EF4-FFF2-40B4-BE49-F238E27FC236}">
                <a16:creationId xmlns:a16="http://schemas.microsoft.com/office/drawing/2014/main" id="{1D3A961E-083A-7BAC-4934-726B924FB7F2}"/>
              </a:ext>
            </a:extLst>
          </p:cNvPr>
          <p:cNvSpPr>
            <a:spLocks noGrp="1"/>
          </p:cNvSpPr>
          <p:nvPr>
            <p:ph type="body" sz="quarter" idx="10"/>
          </p:nvPr>
        </p:nvSpPr>
        <p:spPr/>
        <p:txBody>
          <a:bodyPr/>
          <a:lstStyle/>
          <a:p>
            <a:r>
              <a:rPr lang="en-US" dirty="0"/>
              <a:t>Community College Strategies</a:t>
            </a:r>
          </a:p>
        </p:txBody>
      </p:sp>
    </p:spTree>
    <p:extLst>
      <p:ext uri="{BB962C8B-B14F-4D97-AF65-F5344CB8AC3E}">
        <p14:creationId xmlns:p14="http://schemas.microsoft.com/office/powerpoint/2010/main" val="3145381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CAE926-B340-5A6A-F553-2F89F8B8A394}"/>
              </a:ext>
            </a:extLst>
          </p:cNvPr>
          <p:cNvSpPr>
            <a:spLocks noGrp="1"/>
          </p:cNvSpPr>
          <p:nvPr>
            <p:ph type="body" sz="quarter" idx="14"/>
          </p:nvPr>
        </p:nvSpPr>
        <p:spPr/>
        <p:txBody>
          <a:bodyPr/>
          <a:lstStyle/>
          <a:p>
            <a:r>
              <a:rPr lang="en-US" dirty="0"/>
              <a:t>Help to identify a path that is right for each person and the resources and education and training programs to get there. </a:t>
            </a:r>
          </a:p>
          <a:p>
            <a:r>
              <a:rPr lang="en-US" dirty="0"/>
              <a:t>Identify in-demand jobs, highlight some of the opportunities for advancement, illustrate training and education requirements and providers, and provide salary ranges at a regional level.</a:t>
            </a:r>
          </a:p>
          <a:p>
            <a:endParaRPr lang="en-US" dirty="0"/>
          </a:p>
          <a:p>
            <a:endParaRPr lang="en-US" dirty="0"/>
          </a:p>
          <a:p>
            <a:endParaRPr lang="en-US" dirty="0"/>
          </a:p>
          <a:p>
            <a:endParaRPr lang="en-US" dirty="0"/>
          </a:p>
          <a:p>
            <a:pPr marL="0" indent="0">
              <a:buNone/>
            </a:pPr>
            <a:endParaRPr lang="en-US" dirty="0"/>
          </a:p>
          <a:p>
            <a:r>
              <a:rPr lang="en-US" sz="1050" b="0" i="0" dirty="0">
                <a:solidFill>
                  <a:srgbClr val="000000"/>
                </a:solidFill>
                <a:effectLst/>
                <a:latin typeface="Calibri" panose="020F0502020204030204" pitchFamily="34" charset="0"/>
              </a:rPr>
              <a:t>“This workforce product was funded by a grant awarded by the U.S. Department of Labor’s Employment and Training Administration. The product was created by the grantee and does not necessarily reflect the official position of the U.S. Department of Labor. The U.S. Department of Labor makes no guarantees, warranties, or assurances of any kind, express or implied, with respect to such information, including any information on linked sites and including, but not limited to, accuracy of the information or its completeness, timeliness, usefulness, adequacy, continued availability, or ownership. This product is copyrighted by the institution that created it.” </a:t>
            </a:r>
            <a:endParaRPr lang="en-US" sz="1050" dirty="0"/>
          </a:p>
        </p:txBody>
      </p:sp>
      <p:sp>
        <p:nvSpPr>
          <p:cNvPr id="3" name="Text Placeholder 2">
            <a:extLst>
              <a:ext uri="{FF2B5EF4-FFF2-40B4-BE49-F238E27FC236}">
                <a16:creationId xmlns:a16="http://schemas.microsoft.com/office/drawing/2014/main" id="{E6E0D818-3348-541B-DEBE-296B19B4E90E}"/>
              </a:ext>
            </a:extLst>
          </p:cNvPr>
          <p:cNvSpPr>
            <a:spLocks noGrp="1"/>
          </p:cNvSpPr>
          <p:nvPr>
            <p:ph type="body" sz="quarter" idx="10"/>
          </p:nvPr>
        </p:nvSpPr>
        <p:spPr/>
        <p:txBody>
          <a:bodyPr/>
          <a:lstStyle/>
          <a:p>
            <a:r>
              <a:rPr lang="en-US" dirty="0"/>
              <a:t>Career Maps</a:t>
            </a:r>
          </a:p>
        </p:txBody>
      </p:sp>
    </p:spTree>
    <p:extLst>
      <p:ext uri="{BB962C8B-B14F-4D97-AF65-F5344CB8AC3E}">
        <p14:creationId xmlns:p14="http://schemas.microsoft.com/office/powerpoint/2010/main" val="1138423683"/>
      </p:ext>
    </p:extLst>
  </p:cSld>
  <p:clrMapOvr>
    <a:masterClrMapping/>
  </p:clrMapOvr>
</p:sld>
</file>

<file path=ppt/theme/theme1.xml><?xml version="1.0" encoding="utf-8"?>
<a:theme xmlns:a="http://schemas.openxmlformats.org/drawingml/2006/main" name="Intro, Transitions, Closing">
  <a:themeElements>
    <a:clrScheme name="Jamestown Community College">
      <a:dk1>
        <a:srgbClr val="000000"/>
      </a:dk1>
      <a:lt1>
        <a:srgbClr val="FFFFFF"/>
      </a:lt1>
      <a:dk2>
        <a:srgbClr val="00693B"/>
      </a:dk2>
      <a:lt2>
        <a:srgbClr val="FFB200"/>
      </a:lt2>
      <a:accent1>
        <a:srgbClr val="00693B"/>
      </a:accent1>
      <a:accent2>
        <a:srgbClr val="FFB200"/>
      </a:accent2>
      <a:accent3>
        <a:srgbClr val="EAEAEA"/>
      </a:accent3>
      <a:accent4>
        <a:srgbClr val="D5D5D5"/>
      </a:accent4>
      <a:accent5>
        <a:srgbClr val="919191"/>
      </a:accent5>
      <a:accent6>
        <a:srgbClr val="5F5F5F"/>
      </a:accent6>
      <a:hlink>
        <a:srgbClr val="000000"/>
      </a:hlink>
      <a:folHlink>
        <a:srgbClr val="00693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ody">
  <a:themeElements>
    <a:clrScheme name="Jamestown Community College">
      <a:dk1>
        <a:srgbClr val="000000"/>
      </a:dk1>
      <a:lt1>
        <a:srgbClr val="FFFFFF"/>
      </a:lt1>
      <a:dk2>
        <a:srgbClr val="00693B"/>
      </a:dk2>
      <a:lt2>
        <a:srgbClr val="FFB200"/>
      </a:lt2>
      <a:accent1>
        <a:srgbClr val="00693B"/>
      </a:accent1>
      <a:accent2>
        <a:srgbClr val="FFB200"/>
      </a:accent2>
      <a:accent3>
        <a:srgbClr val="EAEAEA"/>
      </a:accent3>
      <a:accent4>
        <a:srgbClr val="D5D5D5"/>
      </a:accent4>
      <a:accent5>
        <a:srgbClr val="919191"/>
      </a:accent5>
      <a:accent6>
        <a:srgbClr val="5F5F5F"/>
      </a:accent6>
      <a:hlink>
        <a:srgbClr val="000000"/>
      </a:hlink>
      <a:folHlink>
        <a:srgbClr val="00693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ody Footer Bar">
  <a:themeElements>
    <a:clrScheme name="Jamestown Community College">
      <a:dk1>
        <a:srgbClr val="000000"/>
      </a:dk1>
      <a:lt1>
        <a:srgbClr val="FFFFFF"/>
      </a:lt1>
      <a:dk2>
        <a:srgbClr val="00693B"/>
      </a:dk2>
      <a:lt2>
        <a:srgbClr val="FFB200"/>
      </a:lt2>
      <a:accent1>
        <a:srgbClr val="00693B"/>
      </a:accent1>
      <a:accent2>
        <a:srgbClr val="FFB200"/>
      </a:accent2>
      <a:accent3>
        <a:srgbClr val="EAEAEA"/>
      </a:accent3>
      <a:accent4>
        <a:srgbClr val="D5D5D5"/>
      </a:accent4>
      <a:accent5>
        <a:srgbClr val="919191"/>
      </a:accent5>
      <a:accent6>
        <a:srgbClr val="5F5F5F"/>
      </a:accent6>
      <a:hlink>
        <a:srgbClr val="000000"/>
      </a:hlink>
      <a:folHlink>
        <a:srgbClr val="00693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{8F194C8E-8731-EC44-BCC2-E4CEFE79F0C5}tf10001072</Template>
  <TotalTime>13900</TotalTime>
  <Words>7632</Words>
  <Application>Microsoft Office PowerPoint</Application>
  <PresentationFormat>On-screen Show (4:3)</PresentationFormat>
  <Paragraphs>704</Paragraphs>
  <Slides>21</Slides>
  <Notes>21</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21</vt:i4>
      </vt:variant>
    </vt:vector>
  </HeadingPairs>
  <TitlesOfParts>
    <vt:vector size="33" baseType="lpstr">
      <vt:lpstr>Arial</vt:lpstr>
      <vt:lpstr>Arial Narrow</vt:lpstr>
      <vt:lpstr>Calibri</vt:lpstr>
      <vt:lpstr>Century Gothic</vt:lpstr>
      <vt:lpstr>Franklin Gothic Medium Cond</vt:lpstr>
      <vt:lpstr>Gill Sans MT</vt:lpstr>
      <vt:lpstr>Rockwell</vt:lpstr>
      <vt:lpstr>Times New Roman</vt:lpstr>
      <vt:lpstr>Wingdings</vt:lpstr>
      <vt:lpstr>Intro, Transitions, Closing</vt:lpstr>
      <vt:lpstr>Body</vt:lpstr>
      <vt:lpstr>Body Footer Bar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Healthcare Pathways In Central New York: Nursing and Administration </vt:lpstr>
      <vt:lpstr>Career Paths In Healthcare: Nursing and Administration</vt:lpstr>
      <vt:lpstr>PowerPoint Presentation</vt:lpstr>
      <vt:lpstr>PowerPoint Presentation</vt:lpstr>
      <vt:lpstr>Healthcare Pathways In Central New York: Health Technician </vt:lpstr>
      <vt:lpstr>Career Paths In Health Technician</vt:lpstr>
      <vt:lpstr>PowerPoint Presentation</vt:lpstr>
      <vt:lpstr>PowerPoint Presentation</vt:lpstr>
      <vt:lpstr>PowerPoint Presentation</vt:lpstr>
      <vt:lpstr>PowerPoint Presentation</vt:lpstr>
      <vt:lpstr>PowerPoint Presentation</vt:lpstr>
      <vt:lpstr>PowerPoint Presentation</vt:lpstr>
    </vt:vector>
  </TitlesOfParts>
  <Company>JCC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 IN FRANKLIN GOTHIC MEDIUM, ALL CAPS</dc:title>
  <dc:creator>Karli Champ</dc:creator>
  <cp:lastModifiedBy>Schuyler, Christine</cp:lastModifiedBy>
  <cp:revision>156</cp:revision>
  <cp:lastPrinted>2023-03-23T20:51:06Z</cp:lastPrinted>
  <dcterms:created xsi:type="dcterms:W3CDTF">2016-08-18T15:11:29Z</dcterms:created>
  <dcterms:modified xsi:type="dcterms:W3CDTF">2024-09-12T19:47:11Z</dcterms:modified>
</cp:coreProperties>
</file>