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330" r:id="rId3"/>
    <p:sldId id="258" r:id="rId4"/>
    <p:sldId id="279" r:id="rId5"/>
    <p:sldId id="331" r:id="rId6"/>
    <p:sldId id="305" r:id="rId7"/>
    <p:sldId id="280" r:id="rId8"/>
    <p:sldId id="282" r:id="rId9"/>
    <p:sldId id="303" r:id="rId10"/>
    <p:sldId id="302" r:id="rId11"/>
    <p:sldId id="274" r:id="rId12"/>
    <p:sldId id="286" r:id="rId13"/>
    <p:sldId id="290" r:id="rId14"/>
    <p:sldId id="284" r:id="rId15"/>
    <p:sldId id="289" r:id="rId16"/>
    <p:sldId id="269" r:id="rId17"/>
    <p:sldId id="268" r:id="rId18"/>
    <p:sldId id="267" r:id="rId19"/>
    <p:sldId id="306" r:id="rId20"/>
    <p:sldId id="332" r:id="rId21"/>
    <p:sldId id="334" r:id="rId22"/>
    <p:sldId id="333" r:id="rId23"/>
    <p:sldId id="272" r:id="rId24"/>
    <p:sldId id="266" r:id="rId25"/>
    <p:sldId id="278" r:id="rId26"/>
    <p:sldId id="317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43"/>
    <a:srgbClr val="F9FBFD"/>
    <a:srgbClr val="FFFFFF"/>
    <a:srgbClr val="F4F9F1"/>
    <a:srgbClr val="F5F9FD"/>
    <a:srgbClr val="ECF5E7"/>
    <a:srgbClr val="ECF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4" y="66"/>
      </p:cViewPr>
      <p:guideLst>
        <p:guide orient="horz" pos="2232"/>
        <p:guide pos="391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2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59" tIns="46579" rIns="93159" bIns="465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0"/>
            <a:ext cx="3037840" cy="466434"/>
          </a:xfrm>
          <a:prstGeom prst="rect">
            <a:avLst/>
          </a:prstGeom>
        </p:spPr>
        <p:txBody>
          <a:bodyPr vert="horz" lIns="93159" tIns="46579" rIns="93159" bIns="46579" rtlCol="0"/>
          <a:lstStyle>
            <a:lvl1pPr algn="r">
              <a:defRPr sz="1200"/>
            </a:lvl1pPr>
          </a:lstStyle>
          <a:p>
            <a:fld id="{6AAFC007-58C9-4E77-B4A1-B9D7328CB53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9" tIns="46579" rIns="93159" bIns="465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3159" tIns="46579" rIns="93159" bIns="465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59" tIns="46579" rIns="93159" bIns="465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7"/>
            <a:ext cx="3037840" cy="466433"/>
          </a:xfrm>
          <a:prstGeom prst="rect">
            <a:avLst/>
          </a:prstGeom>
        </p:spPr>
        <p:txBody>
          <a:bodyPr vert="horz" lIns="93159" tIns="46579" rIns="93159" bIns="46579" rtlCol="0" anchor="b"/>
          <a:lstStyle>
            <a:lvl1pPr algn="r">
              <a:defRPr sz="1200"/>
            </a:lvl1pPr>
          </a:lstStyle>
          <a:p>
            <a:fld id="{62D178DA-B16D-4ACF-8A4A-2C5A6916B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9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BE695-8BD2-481D-987B-352C91B5A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17A1C0-328D-4D09-A8DA-2A69E7A61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452B9-B63B-4634-9EC8-5A4F2046C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CDA3C-4E63-438F-ABC6-9825314A1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9C5CB9-7EF5-4777-AB44-8BA730046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620" y="6356350"/>
            <a:ext cx="492968" cy="365125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ctr">
              <a:defRPr/>
            </a:lvl1pPr>
          </a:lstStyle>
          <a:p>
            <a:fld id="{B9DB1541-6CE2-47F2-AE0A-4EEB319CB3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54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C4462-5120-4C73-BDA4-266E68D3D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72FEE0-EC1C-43FD-8D46-89C7D99E2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450E6-DBDE-4887-B7F6-35AA619298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08C19-9B05-405E-8365-5D59D2092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4FB6D2-12A7-40D1-A8A3-EEF4DC4CB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620" y="6356350"/>
            <a:ext cx="492968" cy="365125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ctr">
              <a:defRPr/>
            </a:lvl1pPr>
          </a:lstStyle>
          <a:p>
            <a:fld id="{B9DB1541-6CE2-47F2-AE0A-4EEB319CB3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21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2C125C-63BB-4B77-9661-9DE3915FA9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D98A3-A625-491B-80D4-DD58E79FE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81AFE-7BA3-4092-9583-5ABC84CC8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3A7A3-DF30-4354-9CB9-898DFF4A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6F521F-8398-4E42-A495-117CAE6A4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620" y="6356350"/>
            <a:ext cx="492968" cy="365125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ctr">
              <a:defRPr/>
            </a:lvl1pPr>
          </a:lstStyle>
          <a:p>
            <a:fld id="{B9DB1541-6CE2-47F2-AE0A-4EEB319CB3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30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C664-611D-46D1-A6D0-8C3542531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AC6DF-42C9-4DD4-B4C5-0CDCEBE5F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44F9C-214B-493D-9912-E2CFDD993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4FBA-8DA9-4834-8B70-680A03AB9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00E10D-0C60-471F-9212-58A7411775B0}"/>
              </a:ext>
            </a:extLst>
          </p:cNvPr>
          <p:cNvCxnSpPr/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4C6A6D-3336-4327-8359-1231FE58A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620" y="6356350"/>
            <a:ext cx="492968" cy="365125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ctr">
              <a:defRPr/>
            </a:lvl1pPr>
          </a:lstStyle>
          <a:p>
            <a:fld id="{B9DB1541-6CE2-47F2-AE0A-4EEB319CB3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B801A-0155-4859-973D-037A63F27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A9DA2-254C-492F-9CE3-22F31BA7D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FA3D7-D896-40D3-8B75-37339BEAF0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C341E-58C4-492C-B426-7010310E1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34F5BF-E3DA-4B83-866F-9A2C2201B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620" y="6356350"/>
            <a:ext cx="492968" cy="365125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ctr">
              <a:defRPr/>
            </a:lvl1pPr>
          </a:lstStyle>
          <a:p>
            <a:fld id="{B9DB1541-6CE2-47F2-AE0A-4EEB319CB3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79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35BB3-C41F-4697-94AF-12A9A91A1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75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F4006-1BB4-4DB5-9BC4-2BCEDC82CC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A61BF-669B-467F-B634-F78C7726D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5039B0-D284-4C34-8DCA-0C97B41427C5}"/>
              </a:ext>
            </a:extLst>
          </p:cNvPr>
          <p:cNvCxnSpPr/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03A1ECD-8C95-4E50-9D98-F72BD155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146BC32-AAB1-454E-B55B-A0495CFA3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8C386B0-00C8-4766-B4A7-5E96C4539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620" y="6356350"/>
            <a:ext cx="492968" cy="365125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ctr">
              <a:defRPr/>
            </a:lvl1pPr>
          </a:lstStyle>
          <a:p>
            <a:fld id="{B9DB1541-6CE2-47F2-AE0A-4EEB319CB3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60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A27B-CA38-426E-A2E3-AD0CFBD4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1493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13D77-337C-4611-80C0-A1E901D46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4DAF0-5C2A-48ED-A59C-B0C69A7F8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D61D5D-E5F2-4976-B9EC-686E1AC28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3547AF-931F-4674-84AA-7B20AA634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0CC924-959D-48B0-B168-22CE2323F9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4BE3A0-701D-42A9-A52C-B56DA8449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00EB7-4E5B-4CF5-9689-5364FBAD4D8D}"/>
              </a:ext>
            </a:extLst>
          </p:cNvPr>
          <p:cNvCxnSpPr/>
          <p:nvPr userDrawn="1"/>
        </p:nvCxnSpPr>
        <p:spPr>
          <a:xfrm>
            <a:off x="838200" y="1514476"/>
            <a:ext cx="105156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2E4BC5B-2E45-4857-A32F-492B96055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620" y="6356350"/>
            <a:ext cx="492968" cy="365125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ctr">
              <a:defRPr/>
            </a:lvl1pPr>
          </a:lstStyle>
          <a:p>
            <a:fld id="{B9DB1541-6CE2-47F2-AE0A-4EEB319CB3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0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C8C5A-F29A-47F4-AA90-9B62C19E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0C66F7-7F37-4618-9918-E4E8F0BE6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84CF7-AEC5-4610-8456-13DFEFDD3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A5346E-CC65-4213-A231-8D4FC2474B53}"/>
              </a:ext>
            </a:extLst>
          </p:cNvPr>
          <p:cNvCxnSpPr/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666A78-1BF7-4CFE-B4B8-7E57DA5AD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620" y="6356350"/>
            <a:ext cx="492968" cy="365125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ctr">
              <a:defRPr/>
            </a:lvl1pPr>
          </a:lstStyle>
          <a:p>
            <a:fld id="{B9DB1541-6CE2-47F2-AE0A-4EEB319CB3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55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4CB83-7081-45F3-BC31-60AF12BCDA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0E6F3-DC60-44C6-B03E-C8595967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310C58-216E-4910-ADD1-6BA967767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620" y="6356350"/>
            <a:ext cx="492968" cy="365125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ctr">
              <a:defRPr/>
            </a:lvl1pPr>
          </a:lstStyle>
          <a:p>
            <a:fld id="{B9DB1541-6CE2-47F2-AE0A-4EEB319CB3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91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96E6-9C04-472F-A34C-6D122A92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909B1-0A40-46C8-89D8-6562A0BAA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8292C-46B4-4078-A8BA-D689D0B46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BC7AF-3E6F-4EEB-9601-26CD9988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5C953-DA10-435B-90BD-B0F7E9863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9D0ACD-1A60-4F8D-89CD-60927D805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620" y="6356350"/>
            <a:ext cx="492968" cy="365125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ctr">
              <a:defRPr/>
            </a:lvl1pPr>
          </a:lstStyle>
          <a:p>
            <a:fld id="{B9DB1541-6CE2-47F2-AE0A-4EEB319CB3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084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2CF26-3864-44D9-8913-745B9AD83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335DEB-70F9-4B06-AFD1-2CEEC691F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E948C-0720-46B0-B1AE-680A78ED6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1C2E0-39A2-4FC4-9437-6EA600FBD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732C7-7345-45BD-9F3E-EB5FCD16B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612BC1B-2FC5-4A17-887B-24859F559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620" y="6356350"/>
            <a:ext cx="492968" cy="365125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ctr">
              <a:defRPr/>
            </a:lvl1pPr>
          </a:lstStyle>
          <a:p>
            <a:fld id="{B9DB1541-6CE2-47F2-AE0A-4EEB319CB3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25000">
              <a:schemeClr val="accent4">
                <a:lumMod val="20000"/>
                <a:lumOff val="80000"/>
              </a:schemeClr>
            </a:gs>
            <a:gs pos="51350">
              <a:schemeClr val="accent2">
                <a:lumMod val="20000"/>
                <a:lumOff val="80000"/>
              </a:schemeClr>
            </a:gs>
            <a:gs pos="75000">
              <a:schemeClr val="accent4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969F19-24AA-4E16-914B-4BFCD3229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9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95F89-54B4-41D9-B324-A6EC96FBE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4E53F8C-E3E7-40C6-B217-249B8B4EF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FE61637-36E2-4D32-9E90-A9E1E11FE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6889445-E0B0-4115-BB25-2123E9F6A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620" y="6356350"/>
            <a:ext cx="492968" cy="365125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ctr">
              <a:defRPr/>
            </a:lvl1pPr>
          </a:lstStyle>
          <a:p>
            <a:fld id="{B9DB1541-6CE2-47F2-AE0A-4EEB319CB3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3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accent6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38138" indent="-33813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limateandhealth/effects/default.htm#:~:text=The%20health%20effects%20of%20these,and%20threats%20to%20mental%20health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hs.gov/climate-change-health-equity-environmental-justice/climate-change-health-equity/index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sdr.cdc.gov/placeandhealth/svi/index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azards.fema.gov/nri/map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hazards.fema.gov/nri/map" TargetMode="Externa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azards.fema.gov/nri/map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hazards.fema.gov/nri/map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ipcc.ch/report/ar6/wg2/figures/chapter-7/figure-7-015" TargetMode="External"/><Relationship Id="rId4" Type="http://schemas.openxmlformats.org/officeDocument/2006/relationships/hyperlink" Target="https://www.epa.gov/arc-x/public-health-adaptation-strategies-climate-chang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hs.gov/climate-change-health-equity-environmental-justice/index.html" TargetMode="External"/><Relationship Id="rId3" Type="http://schemas.openxmlformats.org/officeDocument/2006/relationships/hyperlink" Target="https://www.cdc.gov/climateandhealth/default.htm" TargetMode="External"/><Relationship Id="rId7" Type="http://schemas.openxmlformats.org/officeDocument/2006/relationships/hyperlink" Target="https://nam.edu/programs/climate-change-and-human-health/action-collaborative-on-decarbonizing-the-u-s-health-sector/" TargetMode="External"/><Relationship Id="rId2" Type="http://schemas.openxmlformats.org/officeDocument/2006/relationships/hyperlink" Target="https://www.ahrq.gov/sites/default/files/wysiwyg/healthsystemsresearch/decarbonization/decarbonization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nam.edu/programs/climate-change-and-human-health/" TargetMode="External"/><Relationship Id="rId5" Type="http://schemas.openxmlformats.org/officeDocument/2006/relationships/hyperlink" Target="https://www.ready.gov/" TargetMode="External"/><Relationship Id="rId4" Type="http://schemas.openxmlformats.org/officeDocument/2006/relationships/hyperlink" Target="https://www.epa.gov/climateimpacts/climate-change-and-human-health" TargetMode="External"/><Relationship Id="rId9" Type="http://schemas.openxmlformats.org/officeDocument/2006/relationships/hyperlink" Target="https://www.hhs.gov/sites/default/files/hhs-climate-action-plan-9-28-2021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pa.gov/climateimpacts/climate-change-and-human-health" TargetMode="External"/><Relationship Id="rId3" Type="http://schemas.openxmlformats.org/officeDocument/2006/relationships/hyperlink" Target="https://www.cdc.gov/climateandhealth/effects/default.htm#:~:text=The%20health%20effects%20of%20these,and%20threats%20to%20mental%20health" TargetMode="External"/><Relationship Id="rId7" Type="http://schemas.openxmlformats.org/officeDocument/2006/relationships/hyperlink" Target="https://www.epa.gov/climate-indicators/health-society" TargetMode="External"/><Relationship Id="rId2" Type="http://schemas.openxmlformats.org/officeDocument/2006/relationships/hyperlink" Target="https://www.atsdr.cdc.gov/placeandhealth/svi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hs.gov/climate-change-health-equity-environmental-justice/climate-change-health-equity/index.html" TargetMode="External"/><Relationship Id="rId5" Type="http://schemas.openxmlformats.org/officeDocument/2006/relationships/hyperlink" Target="https://hazards.fema.gov/nri/map" TargetMode="External"/><Relationship Id="rId4" Type="http://schemas.openxmlformats.org/officeDocument/2006/relationships/hyperlink" Target="https://livingatlas.arcgis.com/assessment-tool/explore/details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pcc.ch/report/ar6/wg2/downloads/report/IPCC_AR6_WGII_FrontMatter.pdf" TargetMode="External"/><Relationship Id="rId3" Type="http://schemas.openxmlformats.org/officeDocument/2006/relationships/hyperlink" Target="https://www.ipcc.ch/report/ar6/syr/downloads/report/IPCC_AR6_SYR_SPM.pdf" TargetMode="External"/><Relationship Id="rId7" Type="http://schemas.openxmlformats.org/officeDocument/2006/relationships/hyperlink" Target="https://doi.org/10.1017/9781009325844" TargetMode="External"/><Relationship Id="rId2" Type="http://schemas.openxmlformats.org/officeDocument/2006/relationships/hyperlink" Target="https://doi.org/10.59327/IPCC/AR6-9789291691647.0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29/2022EF003330" TargetMode="External"/><Relationship Id="rId5" Type="http://schemas.openxmlformats.org/officeDocument/2006/relationships/hyperlink" Target="https://climate.nasa.gov/news/3278/nasa-study-reveals-compounding-climate-risks-at-two-degrees-of-warming/" TargetMode="External"/><Relationship Id="rId4" Type="http://schemas.openxmlformats.org/officeDocument/2006/relationships/hyperlink" Target="https://www.whitehouse.gov/wp-content/uploads/2023/09/National-Climate-Resilience-Framework-FINAL.pdf" TargetMode="External"/><Relationship Id="rId9" Type="http://schemas.openxmlformats.org/officeDocument/2006/relationships/hyperlink" Target="https://doi.org/10.1007/s40572-018-0187-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pape@binghamton.edu" TargetMode="External"/><Relationship Id="rId2" Type="http://schemas.openxmlformats.org/officeDocument/2006/relationships/hyperlink" Target="mailto:johnston@binghamton.ed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hyperlink" Target="https://www.nursingcenter.com/ncblog/november-2019/climate-change" TargetMode="Externa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report/ar6/syr/downloads/report/IPCC_AR6_SYR_SPM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hyperlink" Target="https://livingatlas.arcgis.com/assessment-tool/explore/details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livingatlas.arcgis.com/assessment-tool/explore/detail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pa.gov/climate-indicators/health-society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25000">
              <a:schemeClr val="accent4">
                <a:lumMod val="20000"/>
                <a:lumOff val="80000"/>
              </a:schemeClr>
            </a:gs>
            <a:gs pos="51350">
              <a:schemeClr val="accent2">
                <a:lumMod val="20000"/>
                <a:lumOff val="80000"/>
              </a:schemeClr>
            </a:gs>
            <a:gs pos="75000">
              <a:schemeClr val="accent4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B2BB72-A017-4CC3-9544-C77E0B675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1375"/>
          <a:stretch/>
        </p:blipFill>
        <p:spPr>
          <a:xfrm>
            <a:off x="807025" y="785700"/>
            <a:ext cx="5752213" cy="38160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A66E59-6BA8-4B6E-A78E-35602B629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162" y="758159"/>
            <a:ext cx="5487937" cy="381601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  <a:t>Healthy Communities</a:t>
            </a:r>
            <a:br>
              <a:rPr lang="en-US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br>
              <a:rPr lang="en-US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br>
              <a:rPr lang="en-US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br>
              <a:rPr lang="en-US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</a:br>
            <a:r>
              <a:rPr lang="en-US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  <a:t>in a Warming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13ACC4-D971-4FC0-A4F2-D91D8D9CC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5257" y="789809"/>
            <a:ext cx="4222605" cy="5278382"/>
          </a:xfrm>
          <a:prstGeom prst="roundRect">
            <a:avLst/>
          </a:prstGeom>
          <a:solidFill>
            <a:srgbClr val="F9FBFD"/>
          </a:solidFill>
          <a:ln w="381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000" b="1" dirty="0"/>
              <a:t>Yvonne Johnston</a:t>
            </a:r>
            <a:r>
              <a:rPr lang="en-US" sz="2000" dirty="0"/>
              <a:t>, </a:t>
            </a:r>
            <a:r>
              <a:rPr lang="en-US" sz="1800" dirty="0"/>
              <a:t>DrPH, MS, FNP</a:t>
            </a:r>
            <a:br>
              <a:rPr lang="en-US" sz="1800" dirty="0"/>
            </a:br>
            <a:r>
              <a:rPr lang="en-US" sz="1800" i="1" dirty="0"/>
              <a:t>Associate Professor &amp; Founding Director</a:t>
            </a:r>
            <a:br>
              <a:rPr lang="en-US" sz="1800" i="1" dirty="0"/>
            </a:br>
            <a:r>
              <a:rPr lang="en-US" sz="1800" dirty="0"/>
              <a:t>Public Health Division</a:t>
            </a:r>
            <a:br>
              <a:rPr lang="en-US" sz="1800" dirty="0"/>
            </a:br>
            <a:r>
              <a:rPr lang="en-US" sz="1800" i="1" dirty="0"/>
              <a:t>Director</a:t>
            </a:r>
            <a:br>
              <a:rPr lang="en-US" sz="1800" i="1" dirty="0"/>
            </a:br>
            <a:r>
              <a:rPr lang="en-US" sz="1800" dirty="0"/>
              <a:t>O’Connor Office of Rural Health Studies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000" b="1" dirty="0"/>
              <a:t>Andreas Pape</a:t>
            </a:r>
            <a:r>
              <a:rPr lang="en-US" sz="2000" dirty="0"/>
              <a:t>, </a:t>
            </a:r>
            <a:r>
              <a:rPr lang="en-US" sz="1800" dirty="0"/>
              <a:t>PhD</a:t>
            </a:r>
            <a:br>
              <a:rPr lang="en-US" sz="1800" dirty="0"/>
            </a:br>
            <a:r>
              <a:rPr lang="en-US" sz="1800" i="1" dirty="0"/>
              <a:t>Associate Professor</a:t>
            </a:r>
            <a:br>
              <a:rPr lang="en-US" sz="1800" i="1" dirty="0"/>
            </a:br>
            <a:r>
              <a:rPr lang="en-US" sz="1800" dirty="0"/>
              <a:t>Department of Economics</a:t>
            </a:r>
            <a:br>
              <a:rPr lang="en-US" sz="1800" dirty="0"/>
            </a:br>
            <a:r>
              <a:rPr lang="en-US" sz="1800" i="1" dirty="0"/>
              <a:t>Associate Dean</a:t>
            </a:r>
            <a:br>
              <a:rPr lang="en-US" sz="1800" i="1" dirty="0"/>
            </a:br>
            <a:r>
              <a:rPr lang="en-US" sz="1800" dirty="0"/>
              <a:t>The Graduate School </a:t>
            </a:r>
            <a:endParaRPr lang="en-US" sz="1800" i="1" dirty="0"/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000" b="1" dirty="0"/>
              <a:t>Pamela Mischen</a:t>
            </a:r>
            <a:r>
              <a:rPr lang="en-US" sz="2000" dirty="0"/>
              <a:t>, </a:t>
            </a:r>
            <a:r>
              <a:rPr lang="en-US" sz="1800" dirty="0"/>
              <a:t>PhD</a:t>
            </a:r>
            <a:br>
              <a:rPr lang="en-US" sz="1800" dirty="0"/>
            </a:br>
            <a:r>
              <a:rPr lang="en-US" sz="1800" i="1" dirty="0"/>
              <a:t>Professor</a:t>
            </a:r>
            <a:br>
              <a:rPr lang="en-US" sz="1800" i="1" dirty="0"/>
            </a:br>
            <a:r>
              <a:rPr lang="en-US" sz="1800" dirty="0"/>
              <a:t>Environmental Studies Program</a:t>
            </a:r>
            <a:br>
              <a:rPr lang="en-US" sz="1800" dirty="0"/>
            </a:br>
            <a:r>
              <a:rPr lang="en-US" sz="1800" i="1" dirty="0"/>
              <a:t>Faculty Advisor to the President &amp; </a:t>
            </a:r>
            <a:br>
              <a:rPr lang="en-US" sz="1800" i="1" dirty="0"/>
            </a:br>
            <a:r>
              <a:rPr lang="en-US" sz="1800" i="1" dirty="0"/>
              <a:t>Chief Sustainability Officer</a:t>
            </a:r>
            <a:br>
              <a:rPr lang="en-US" sz="1800" i="1" dirty="0"/>
            </a:br>
            <a:r>
              <a:rPr lang="en-US" sz="1800" dirty="0"/>
              <a:t>Binghamton University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D10A28F-B945-49AD-8841-F08D72AB1BC6}"/>
              </a:ext>
            </a:extLst>
          </p:cNvPr>
          <p:cNvSpPr txBox="1">
            <a:spLocks/>
          </p:cNvSpPr>
          <p:nvPr/>
        </p:nvSpPr>
        <p:spPr>
          <a:xfrm>
            <a:off x="1660664" y="4896602"/>
            <a:ext cx="4898574" cy="1534646"/>
          </a:xfrm>
          <a:prstGeom prst="roundRect">
            <a:avLst/>
          </a:prstGeom>
          <a:solidFill>
            <a:srgbClr val="F4F9F1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/>
              <a:t>2024 Rural Health Symposium</a:t>
            </a:r>
            <a:br>
              <a:rPr lang="en-US" sz="2600" b="1" dirty="0"/>
            </a:br>
            <a:r>
              <a:rPr lang="en-US" sz="2600" b="1" dirty="0"/>
              <a:t>New York State Association of Rural Health</a:t>
            </a:r>
          </a:p>
          <a:p>
            <a:r>
              <a:rPr lang="en-US" sz="2300" dirty="0"/>
              <a:t>Holiday Inn Binghamton</a:t>
            </a:r>
            <a:br>
              <a:rPr lang="en-US" sz="2300" dirty="0"/>
            </a:br>
            <a:r>
              <a:rPr lang="en-US" sz="2300" dirty="0"/>
              <a:t>2-8 Hawley Street, Binghamton NY 13901</a:t>
            </a:r>
          </a:p>
          <a:p>
            <a:r>
              <a:rPr lang="en-US" sz="2300" dirty="0"/>
              <a:t>September 19-20,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CCFB7D-F015-4DF7-BFBB-CA5D0DC21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410" y="108284"/>
            <a:ext cx="1275019" cy="1004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158893-6C87-486E-90D9-4615117CE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928" y="5077445"/>
            <a:ext cx="1166193" cy="1166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6370FB-38AE-497F-A8ED-05DE7AFA2D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93" t="14946" r="11532" b="13017"/>
          <a:stretch/>
        </p:blipFill>
        <p:spPr>
          <a:xfrm>
            <a:off x="6817919" y="2764628"/>
            <a:ext cx="1275019" cy="1128712"/>
          </a:xfrm>
          <a:prstGeom prst="roundRect">
            <a:avLst>
              <a:gd name="adj" fmla="val 16667"/>
            </a:avLst>
          </a:prstGeom>
          <a:ln w="38100">
            <a:solidFill>
              <a:srgbClr val="005A43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7620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B0650B-0081-4B11-BD4C-19A0BBEC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Effects on Health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D6E599-E38A-41C7-B8F8-2A0A096E4D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5061" y="1823479"/>
            <a:ext cx="6157481" cy="489799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BD8956-4A01-41FF-9D25-041E4DF90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7193" y="1865722"/>
            <a:ext cx="3686607" cy="4081683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800" dirty="0"/>
              <a:t>The most significant climate change impacts include: </a:t>
            </a:r>
          </a:p>
          <a:p>
            <a:pPr indent="-219075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Rising temperatures</a:t>
            </a:r>
          </a:p>
          <a:p>
            <a:pPr indent="-219075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More extreme weather</a:t>
            </a:r>
          </a:p>
          <a:p>
            <a:pPr indent="-219075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Rising sea levels</a:t>
            </a:r>
          </a:p>
          <a:p>
            <a:pPr indent="-219075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Increasing carbon dioxide levels</a:t>
            </a:r>
          </a:p>
          <a:p>
            <a:pPr marL="0" indent="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1800" dirty="0"/>
              <a:t>The health effects include: </a:t>
            </a:r>
          </a:p>
          <a:p>
            <a:pPr indent="-219075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Increased respiratory and cardiovascular disease</a:t>
            </a:r>
          </a:p>
          <a:p>
            <a:pPr indent="-219075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Injuries and premature deaths related to extreme weather events</a:t>
            </a:r>
          </a:p>
          <a:p>
            <a:pPr indent="-219075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Changes in the prevalence and geographical distribution of food- and water-borne illnesses and other infectious diseases</a:t>
            </a:r>
          </a:p>
          <a:p>
            <a:pPr indent="-219075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Threats to mental health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21606-AB80-426B-B1B2-9C7144C15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53307F-3B9D-4AA1-BA0A-F7EBB465A489}"/>
              </a:ext>
            </a:extLst>
          </p:cNvPr>
          <p:cNvSpPr/>
          <p:nvPr/>
        </p:nvSpPr>
        <p:spPr>
          <a:xfrm>
            <a:off x="7571535" y="6123542"/>
            <a:ext cx="40170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https://www.cdc.gov/climateandhealth/effects/default.htm#:~:text=The%20health%20effects%20of%20these,and%20threats%20to%20mental%20health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9747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AC5F53-52B7-455D-8408-35BB5630A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/>
              </a:rPr>
              <a:t>Climate Change &amp; Health Equity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9D534A-5EBB-42A5-A8C4-C3EF316E6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681"/>
            <a:ext cx="4874145" cy="4688279"/>
          </a:xfrm>
        </p:spPr>
        <p:txBody>
          <a:bodyPr>
            <a:normAutofit/>
          </a:bodyPr>
          <a:lstStyle/>
          <a:p>
            <a:r>
              <a:rPr lang="en-US" sz="1800" dirty="0"/>
              <a:t>Certain social groups are particularly vulnerable to crises, for example, female-headed households, children, persons with disabilities, Indigenous Peoples and ethnic minorities, landless tenants, migrant workers, displaced persons, sexual and gender minorities, older people, and other socially marginalized groups. </a:t>
            </a:r>
          </a:p>
          <a:p>
            <a:r>
              <a:rPr lang="en-US" sz="1800" dirty="0"/>
              <a:t>The root causes of their vulnerability lie in a combination of their geographical locations; their financial, socio-economic, cultural, and gender status; and their access to resources, services, decision-making power, and justice.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6D71EA-15EF-4153-9D70-B3709DDC71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432167"/>
            <a:ext cx="5181600" cy="33437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33916-80D9-42C7-9D66-73651B4E6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39DF3-0F13-4884-8149-159361C8E7EF}"/>
              </a:ext>
            </a:extLst>
          </p:cNvPr>
          <p:cNvSpPr/>
          <p:nvPr/>
        </p:nvSpPr>
        <p:spPr>
          <a:xfrm>
            <a:off x="6205313" y="6320166"/>
            <a:ext cx="5383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https://www.hhs.gov/climate-change-health-equity-environmental-justice/climate-change-health-equity/index.html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5493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DAEAE-F25C-4F0E-9049-DDF796B45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Social Vulnerability Index </a:t>
            </a:r>
            <a:br>
              <a:rPr lang="en-US" dirty="0"/>
            </a:br>
            <a:r>
              <a:rPr lang="en-US" sz="2200" dirty="0"/>
              <a:t>[Centers for Disease Control &amp; Prevention / Agency for Toxic Substances &amp; Disease Registry]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D11BCF-DAAA-4ECC-9614-8AC0A8436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2B1B0-DE00-4A34-B70A-DB6687E83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9851"/>
            <a:ext cx="5911671" cy="492162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14FE2B-100F-4C2F-930C-A0EFBA5150B5}"/>
              </a:ext>
            </a:extLst>
          </p:cNvPr>
          <p:cNvSpPr/>
          <p:nvPr/>
        </p:nvSpPr>
        <p:spPr>
          <a:xfrm>
            <a:off x="7186108" y="2469575"/>
            <a:ext cx="4167692" cy="3507343"/>
          </a:xfrm>
          <a:prstGeom prst="roundRect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000000"/>
                </a:solidFill>
                <a:latin typeface="Open Sans"/>
              </a:rPr>
              <a:t>Social vulnerability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 refers to the potential negative effects on communities caused by external stresses on human health. 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Open Sans"/>
              </a:rPr>
              <a:t>Such stresses include natural or human-caused disasters, or disease outbreaks. 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Open Sans"/>
              </a:rPr>
              <a:t>Reducing social vulnerability can decrease both human suffering and economic loss.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9B52B7-D569-4347-AB25-FAD352B96FCE}"/>
              </a:ext>
            </a:extLst>
          </p:cNvPr>
          <p:cNvSpPr/>
          <p:nvPr/>
        </p:nvSpPr>
        <p:spPr>
          <a:xfrm>
            <a:off x="7124513" y="6550223"/>
            <a:ext cx="446410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https://www.atsdr.cdc.gov/placeandhealth/svi/index.html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4873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01B4-2D4B-4FAE-8934-D577BBCD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Social Vulnerability: New York State Counties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D1EC70-78F2-415B-A2AF-3CFA0EF73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9A73D-02E8-45CE-AD17-B379DFD6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69" r="65500" b="7867"/>
          <a:stretch/>
        </p:blipFill>
        <p:spPr>
          <a:xfrm>
            <a:off x="2299737" y="1831100"/>
            <a:ext cx="7470298" cy="466177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9FA8AF-6309-4D9A-B671-7C859E770E6E}"/>
              </a:ext>
            </a:extLst>
          </p:cNvPr>
          <p:cNvSpPr/>
          <p:nvPr/>
        </p:nvSpPr>
        <p:spPr>
          <a:xfrm>
            <a:off x="8864156" y="6550223"/>
            <a:ext cx="272446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https://hazards.fema.gov/nri/map</a:t>
            </a:r>
            <a:r>
              <a:rPr lang="en-US" sz="1400" dirty="0"/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F5E635-48C7-4C54-A821-27E1714BA102}"/>
              </a:ext>
            </a:extLst>
          </p:cNvPr>
          <p:cNvSpPr/>
          <p:nvPr/>
        </p:nvSpPr>
        <p:spPr>
          <a:xfrm>
            <a:off x="6443830" y="4636546"/>
            <a:ext cx="774551" cy="6454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B143C9-79C1-441B-ADC9-28AC87F4A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814AEEB-5BD1-4594-9BFE-15C391A0285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78784411"/>
              </p:ext>
            </p:extLst>
          </p:nvPr>
        </p:nvGraphicFramePr>
        <p:xfrm>
          <a:off x="218198" y="171952"/>
          <a:ext cx="9209633" cy="651409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316353">
                  <a:extLst>
                    <a:ext uri="{9D8B030D-6E8A-4147-A177-3AD203B41FA5}">
                      <a16:colId xmlns:a16="http://schemas.microsoft.com/office/drawing/2014/main" val="3772399404"/>
                    </a:ext>
                  </a:extLst>
                </a:gridCol>
                <a:gridCol w="1378656">
                  <a:extLst>
                    <a:ext uri="{9D8B030D-6E8A-4147-A177-3AD203B41FA5}">
                      <a16:colId xmlns:a16="http://schemas.microsoft.com/office/drawing/2014/main" val="1379896280"/>
                    </a:ext>
                  </a:extLst>
                </a:gridCol>
                <a:gridCol w="1378656">
                  <a:extLst>
                    <a:ext uri="{9D8B030D-6E8A-4147-A177-3AD203B41FA5}">
                      <a16:colId xmlns:a16="http://schemas.microsoft.com/office/drawing/2014/main" val="328124123"/>
                    </a:ext>
                  </a:extLst>
                </a:gridCol>
                <a:gridCol w="1378656">
                  <a:extLst>
                    <a:ext uri="{9D8B030D-6E8A-4147-A177-3AD203B41FA5}">
                      <a16:colId xmlns:a16="http://schemas.microsoft.com/office/drawing/2014/main" val="3207337228"/>
                    </a:ext>
                  </a:extLst>
                </a:gridCol>
                <a:gridCol w="1378656">
                  <a:extLst>
                    <a:ext uri="{9D8B030D-6E8A-4147-A177-3AD203B41FA5}">
                      <a16:colId xmlns:a16="http://schemas.microsoft.com/office/drawing/2014/main" val="4204156315"/>
                    </a:ext>
                  </a:extLst>
                </a:gridCol>
                <a:gridCol w="1378656">
                  <a:extLst>
                    <a:ext uri="{9D8B030D-6E8A-4147-A177-3AD203B41FA5}">
                      <a16:colId xmlns:a16="http://schemas.microsoft.com/office/drawing/2014/main" val="2209214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Indicator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Broome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Chenango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Delaware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Tioga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Tompkins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103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Poverty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26.6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23.8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25.5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19.1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23.9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55715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Unemployment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4.1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24852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No HS Diploma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5.5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2553060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r>
                        <a:rPr lang="en-US" sz="1600" dirty="0"/>
                        <a:t>&gt;30% Income on Housing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32.1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74616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Uninsured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3.9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3.4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5.7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3.1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3.6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738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Age 65 and older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19.1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20.5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24.5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20.2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14.3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57272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Age 17 and younger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14.7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79520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Disability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10.1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4397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Single Parent Household with children age&lt;18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5.9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4.8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4.5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5.2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88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Limited English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0.3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25346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Minority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17.2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5.5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8.4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5.5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23.1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931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Multiunit Housing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8.0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3.2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2.2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14.1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06088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Mobil Homes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7.7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400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Crowded Living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1.6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11744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No Vehicle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13.0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92554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Group Quarters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5.2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5.1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13.1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376385"/>
                  </a:ext>
                </a:extLst>
              </a:tr>
            </a:tbl>
          </a:graphicData>
        </a:graphic>
      </p:graphicFrame>
      <p:sp>
        <p:nvSpPr>
          <p:cNvPr id="8" name="Title 3">
            <a:extLst>
              <a:ext uri="{FF2B5EF4-FFF2-40B4-BE49-F238E27FC236}">
                <a16:creationId xmlns:a16="http://schemas.microsoft.com/office/drawing/2014/main" id="{8D62822B-97E5-4AC3-B551-5AB6D1E2E0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62506" y="1598617"/>
            <a:ext cx="2519082" cy="3660765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dirty="0"/>
              <a:t>Social</a:t>
            </a:r>
            <a:br>
              <a:rPr lang="en-US" sz="4000" dirty="0"/>
            </a:br>
            <a:r>
              <a:rPr lang="en-US" sz="4000" dirty="0" err="1"/>
              <a:t>Vulner</a:t>
            </a:r>
            <a:r>
              <a:rPr lang="en-US" sz="4000" dirty="0"/>
              <a:t>-</a:t>
            </a:r>
            <a:br>
              <a:rPr lang="en-US" sz="4000" dirty="0"/>
            </a:br>
            <a:r>
              <a:rPr lang="en-US" sz="4000" dirty="0"/>
              <a:t>ability</a:t>
            </a:r>
            <a:br>
              <a:rPr lang="en-US" sz="4000" dirty="0"/>
            </a:br>
            <a:r>
              <a:rPr lang="en-US" sz="4000" dirty="0"/>
              <a:t>Index (SVI) </a:t>
            </a:r>
            <a:br>
              <a:rPr lang="en-US" sz="4000" dirty="0"/>
            </a:br>
            <a:r>
              <a:rPr lang="en-US" sz="4000" dirty="0"/>
              <a:t>Indicators</a:t>
            </a:r>
          </a:p>
        </p:txBody>
      </p:sp>
    </p:spTree>
    <p:extLst>
      <p:ext uri="{BB962C8B-B14F-4D97-AF65-F5344CB8AC3E}">
        <p14:creationId xmlns:p14="http://schemas.microsoft.com/office/powerpoint/2010/main" val="866212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267FF5-A13E-4B93-84E7-E021475FC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650967" cy="1190626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Community Resilience: New York State Counties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29F0AF-4FCF-44B4-8FE2-73D477931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CB08E-35B9-4A2E-9ECE-D6DD96F3B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63" r="65147" b="7573"/>
          <a:stretch/>
        </p:blipFill>
        <p:spPr>
          <a:xfrm>
            <a:off x="335280" y="2001805"/>
            <a:ext cx="7270376" cy="4491069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58B8B8-07B2-4741-A77C-19BFED56F414}"/>
              </a:ext>
            </a:extLst>
          </p:cNvPr>
          <p:cNvSpPr txBox="1">
            <a:spLocks/>
          </p:cNvSpPr>
          <p:nvPr/>
        </p:nvSpPr>
        <p:spPr>
          <a:xfrm>
            <a:off x="7818174" y="2811634"/>
            <a:ext cx="3670992" cy="2871409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>
            <a:lvl1pPr marL="338138" indent="-3381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/>
              <a:t>Community resilience </a:t>
            </a:r>
            <a:br>
              <a:rPr lang="en-US" dirty="0"/>
            </a:br>
            <a:r>
              <a:rPr lang="en-US" dirty="0"/>
              <a:t>is the ability of a community to prepare for anticipated natural hazards, adapt to changing conditions, and withstand and recover rapidly from disruptions.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43AD99-5807-4A84-B55E-D4F1E2B12BE3}"/>
              </a:ext>
            </a:extLst>
          </p:cNvPr>
          <p:cNvSpPr/>
          <p:nvPr/>
        </p:nvSpPr>
        <p:spPr>
          <a:xfrm>
            <a:off x="8864156" y="6550223"/>
            <a:ext cx="272446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hlinkClick r:id="rId5"/>
              </a:rPr>
              <a:t>https://hazards.fema.gov/nri/map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4374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39C2A-0A24-4404-A6D0-8EB2D2089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National Risk Index </a:t>
            </a:r>
            <a:br>
              <a:rPr lang="en-US" dirty="0"/>
            </a:br>
            <a:r>
              <a:rPr lang="en-US" sz="2200" dirty="0"/>
              <a:t>[ Risk Index = (Expected Annual Loss x Social Vulnerability) / Community Resilience ]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04AF55-8519-4CEB-AD2C-AFF4AE049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410" y="1897503"/>
            <a:ext cx="9565179" cy="45953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F9FAA-F922-47A1-9147-A5D2CC94B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BAD245-976D-4B45-9B43-C40F9319782B}"/>
              </a:ext>
            </a:extLst>
          </p:cNvPr>
          <p:cNvSpPr/>
          <p:nvPr/>
        </p:nvSpPr>
        <p:spPr>
          <a:xfrm>
            <a:off x="8864156" y="6550223"/>
            <a:ext cx="272446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https://hazards.fema.gov/nri/map</a:t>
            </a:r>
            <a:r>
              <a:rPr lang="en-US" sz="1400" dirty="0"/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374AAF-4704-407C-B59D-90BC79528D48}"/>
              </a:ext>
            </a:extLst>
          </p:cNvPr>
          <p:cNvSpPr/>
          <p:nvPr/>
        </p:nvSpPr>
        <p:spPr>
          <a:xfrm>
            <a:off x="9412941" y="3543300"/>
            <a:ext cx="290457" cy="2765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4AE5CB-EE48-4FAC-896E-24010116DFB8}"/>
              </a:ext>
            </a:extLst>
          </p:cNvPr>
          <p:cNvSpPr/>
          <p:nvPr/>
        </p:nvSpPr>
        <p:spPr>
          <a:xfrm rot="18178364">
            <a:off x="9176087" y="3736438"/>
            <a:ext cx="1389994" cy="4010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3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9E747-B149-42D2-A6B1-1922843EB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61" y="0"/>
            <a:ext cx="10877939" cy="1347152"/>
          </a:xfrm>
        </p:spPr>
        <p:txBody>
          <a:bodyPr/>
          <a:lstStyle/>
          <a:p>
            <a:r>
              <a:rPr lang="en-US" dirty="0"/>
              <a:t>National Risk Index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F8B92E1-654C-4035-9C62-3D60DAA137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0412" y="1347152"/>
          <a:ext cx="11971176" cy="519176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740966">
                  <a:extLst>
                    <a:ext uri="{9D8B030D-6E8A-4147-A177-3AD203B41FA5}">
                      <a16:colId xmlns:a16="http://schemas.microsoft.com/office/drawing/2014/main" val="3556627647"/>
                    </a:ext>
                  </a:extLst>
                </a:gridCol>
                <a:gridCol w="2046042">
                  <a:extLst>
                    <a:ext uri="{9D8B030D-6E8A-4147-A177-3AD203B41FA5}">
                      <a16:colId xmlns:a16="http://schemas.microsoft.com/office/drawing/2014/main" val="768544915"/>
                    </a:ext>
                  </a:extLst>
                </a:gridCol>
                <a:gridCol w="2046042">
                  <a:extLst>
                    <a:ext uri="{9D8B030D-6E8A-4147-A177-3AD203B41FA5}">
                      <a16:colId xmlns:a16="http://schemas.microsoft.com/office/drawing/2014/main" val="1835630188"/>
                    </a:ext>
                  </a:extLst>
                </a:gridCol>
                <a:gridCol w="2046042">
                  <a:extLst>
                    <a:ext uri="{9D8B030D-6E8A-4147-A177-3AD203B41FA5}">
                      <a16:colId xmlns:a16="http://schemas.microsoft.com/office/drawing/2014/main" val="1441687666"/>
                    </a:ext>
                  </a:extLst>
                </a:gridCol>
                <a:gridCol w="2046042">
                  <a:extLst>
                    <a:ext uri="{9D8B030D-6E8A-4147-A177-3AD203B41FA5}">
                      <a16:colId xmlns:a16="http://schemas.microsoft.com/office/drawing/2014/main" val="2831633161"/>
                    </a:ext>
                  </a:extLst>
                </a:gridCol>
                <a:gridCol w="2046042">
                  <a:extLst>
                    <a:ext uri="{9D8B030D-6E8A-4147-A177-3AD203B41FA5}">
                      <a16:colId xmlns:a16="http://schemas.microsoft.com/office/drawing/2014/main" val="36374904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Hazard</a:t>
                      </a:r>
                    </a:p>
                  </a:txBody>
                  <a:tcPr marL="185569" marR="185569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Broome</a:t>
                      </a:r>
                    </a:p>
                  </a:txBody>
                  <a:tcPr marL="185569" marR="185569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Chenango</a:t>
                      </a:r>
                    </a:p>
                  </a:txBody>
                  <a:tcPr marL="185569" marR="185569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Delaware</a:t>
                      </a:r>
                    </a:p>
                  </a:txBody>
                  <a:tcPr marL="185569" marR="185569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Tioga</a:t>
                      </a:r>
                    </a:p>
                  </a:txBody>
                  <a:tcPr marL="185569" marR="185569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Tompkins</a:t>
                      </a:r>
                    </a:p>
                  </a:txBody>
                  <a:tcPr marL="185569" marR="185569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32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Cold wave</a:t>
                      </a:r>
                    </a:p>
                  </a:txBody>
                  <a:tcPr marL="185569" marR="18556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Moderate</a:t>
                      </a:r>
                    </a:p>
                  </a:txBody>
                  <a:tcPr marL="185569" marR="18556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Moderate</a:t>
                      </a:r>
                    </a:p>
                  </a:txBody>
                  <a:tcPr marL="185569" marR="18556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Moderate</a:t>
                      </a:r>
                    </a:p>
                  </a:txBody>
                  <a:tcPr marL="185569" marR="18556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Moderate</a:t>
                      </a:r>
                    </a:p>
                  </a:txBody>
                  <a:tcPr marL="185569" marR="18556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High</a:t>
                      </a:r>
                    </a:p>
                  </a:txBody>
                  <a:tcPr marL="185569" marR="18556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372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Drought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No Rating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 Rating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 Rating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+mn-lt"/>
                        </a:rPr>
                        <a:t>Very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428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Hail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133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Heat wave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201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Hurricane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Very Low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677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0" dirty="0"/>
                        <a:t>Ice storm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Relatively Moderate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Relatively Moderate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Moderate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568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Landslide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Relatively Moderate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Relatively Moderate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Relatively Moderate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95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Lightning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Relatively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Relatively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Very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17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River flooding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High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High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High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High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Relatively Moderate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664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Strong wind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Very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Relatively Low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927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Tornado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Relatively Moderate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122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Wildfire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Very Low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Very Low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Very Low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Very Low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Very Low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804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Winter Weather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Very Low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+mn-lt"/>
                        </a:rPr>
                        <a:t>Relatively Low</a:t>
                      </a: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Very Low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Very Low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Very Low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185569" marR="18556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0769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468F2-5FE6-4C00-9EFB-7CA705F52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DA00D0-D213-43FA-A845-4C9C70885503}"/>
              </a:ext>
            </a:extLst>
          </p:cNvPr>
          <p:cNvSpPr/>
          <p:nvPr/>
        </p:nvSpPr>
        <p:spPr>
          <a:xfrm>
            <a:off x="110411" y="5430090"/>
            <a:ext cx="1729677" cy="3499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8A9FCD-D88A-4368-9A77-60DE41B66531}"/>
              </a:ext>
            </a:extLst>
          </p:cNvPr>
          <p:cNvSpPr/>
          <p:nvPr/>
        </p:nvSpPr>
        <p:spPr>
          <a:xfrm>
            <a:off x="110412" y="3571561"/>
            <a:ext cx="1729677" cy="3499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F897CBC-4A9D-429B-B194-5C2C3E78D5C4}"/>
              </a:ext>
            </a:extLst>
          </p:cNvPr>
          <p:cNvSpPr/>
          <p:nvPr/>
        </p:nvSpPr>
        <p:spPr>
          <a:xfrm>
            <a:off x="110411" y="3953790"/>
            <a:ext cx="1729677" cy="3499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A62E32-00CD-44F8-942F-E5E95191AF28}"/>
              </a:ext>
            </a:extLst>
          </p:cNvPr>
          <p:cNvSpPr/>
          <p:nvPr/>
        </p:nvSpPr>
        <p:spPr>
          <a:xfrm>
            <a:off x="8864156" y="6550223"/>
            <a:ext cx="272446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hlinkClick r:id="rId2"/>
              </a:rPr>
              <a:t>https://hazards.fema.gov/nri/map</a:t>
            </a:r>
            <a:r>
              <a:rPr lang="en-US" sz="1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CBC34-AF58-4CED-914D-7681266F8589}"/>
              </a:ext>
            </a:extLst>
          </p:cNvPr>
          <p:cNvSpPr txBox="1"/>
          <p:nvPr/>
        </p:nvSpPr>
        <p:spPr>
          <a:xfrm>
            <a:off x="6347925" y="70784"/>
            <a:ext cx="5733663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HAZARDS</a:t>
            </a:r>
            <a:r>
              <a:rPr lang="en-US" dirty="0"/>
              <a:t>: Avalanche, Coastal Flooding, Cold Wave, Drought, Earthquake, Hail, Heat Wave, Hurricane, Ice Storm, Landslide, Lightning, Riverine Flooding, Strong Wind, Tornado, Tsunami, Volcanic Activity, Winter Weather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A5FB04-3582-4B7F-90DE-689B5779EF6D}"/>
              </a:ext>
            </a:extLst>
          </p:cNvPr>
          <p:cNvSpPr/>
          <p:nvPr/>
        </p:nvSpPr>
        <p:spPr>
          <a:xfrm>
            <a:off x="110411" y="1729132"/>
            <a:ext cx="11971176" cy="3513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A66508-E871-4480-ADB4-C7ED032AEF15}"/>
              </a:ext>
            </a:extLst>
          </p:cNvPr>
          <p:cNvSpPr/>
          <p:nvPr/>
        </p:nvSpPr>
        <p:spPr>
          <a:xfrm>
            <a:off x="110411" y="4690274"/>
            <a:ext cx="11971176" cy="3513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8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4076A-DE53-443B-9FB1-A15F40EC9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Individual  &amp; Organizational Actions </a:t>
            </a:r>
            <a:br>
              <a:rPr lang="en-US" dirty="0"/>
            </a:br>
            <a:r>
              <a:rPr lang="en-US" dirty="0"/>
              <a:t>for Climate Resilience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32FD5-8727-4343-AF35-852B993A7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FA0AA3-3858-48B5-AE02-93F81F209D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9585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Understand the science</a:t>
            </a:r>
          </a:p>
          <a:p>
            <a:r>
              <a:rPr lang="en-US" dirty="0"/>
              <a:t>Address the harms: mitigation &amp; adaptation</a:t>
            </a:r>
          </a:p>
          <a:p>
            <a:r>
              <a:rPr lang="en-US" dirty="0"/>
              <a:t>Access climate resilience resources</a:t>
            </a:r>
          </a:p>
          <a:p>
            <a:r>
              <a:rPr lang="en-US" dirty="0"/>
              <a:t>Become a climate advocate – communicate with policy makers</a:t>
            </a:r>
          </a:p>
          <a:p>
            <a:r>
              <a:rPr lang="en-US" dirty="0"/>
              <a:t>Raise awareness about how to prevent / recognize early symptoms of climate-related health conditions</a:t>
            </a:r>
          </a:p>
          <a:p>
            <a:r>
              <a:rPr lang="en-US" dirty="0"/>
              <a:t>Assess community vulnerabilities, services, access, resources, and capacity</a:t>
            </a:r>
          </a:p>
          <a:p>
            <a:r>
              <a:rPr lang="en-US" dirty="0"/>
              <a:t>Serve on committees within your organization to assess risks &amp; readiness</a:t>
            </a:r>
          </a:p>
          <a:p>
            <a:r>
              <a:rPr lang="en-US" dirty="0"/>
              <a:t>Engage in community emergency preparedness and response</a:t>
            </a:r>
          </a:p>
          <a:p>
            <a:r>
              <a:rPr lang="en-US" dirty="0"/>
              <a:t>Promote resilience in health information systems (early warning, response, vulnerability, capacity)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C8201C4-8DF0-44A8-8991-ABCA4D738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3410" y="1811690"/>
            <a:ext cx="5181600" cy="489585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Find out if your organization has a </a:t>
            </a:r>
            <a:br>
              <a:rPr lang="en-US" dirty="0"/>
            </a:br>
            <a:r>
              <a:rPr lang="en-US" b="1" i="1" dirty="0">
                <a:solidFill>
                  <a:srgbClr val="005A43"/>
                </a:solidFill>
              </a:rPr>
              <a:t>Climate Action Plan</a:t>
            </a:r>
          </a:p>
          <a:p>
            <a:r>
              <a:rPr lang="en-US" dirty="0"/>
              <a:t>How “green” is your work environment?</a:t>
            </a:r>
          </a:p>
          <a:p>
            <a:pPr lvl="1"/>
            <a:r>
              <a:rPr lang="en-US" sz="2600" dirty="0"/>
              <a:t>Sustainable food services</a:t>
            </a:r>
          </a:p>
          <a:p>
            <a:pPr lvl="1"/>
            <a:r>
              <a:rPr lang="en-US" sz="2600" dirty="0"/>
              <a:t>Electric vehicles</a:t>
            </a:r>
          </a:p>
          <a:p>
            <a:pPr lvl="1"/>
            <a:r>
              <a:rPr lang="en-US" sz="2600" dirty="0"/>
              <a:t>Waste management</a:t>
            </a:r>
          </a:p>
          <a:p>
            <a:pPr lvl="1"/>
            <a:r>
              <a:rPr lang="en-US" sz="2600" dirty="0"/>
              <a:t>Renewable energy sources</a:t>
            </a:r>
          </a:p>
          <a:p>
            <a:r>
              <a:rPr lang="en-US" dirty="0"/>
              <a:t>How ready is your organization to respond during extreme weather events?</a:t>
            </a:r>
          </a:p>
          <a:p>
            <a:pPr lvl="1"/>
            <a:r>
              <a:rPr lang="en-US" sz="2600" dirty="0"/>
              <a:t>Education on new / emerging diseases</a:t>
            </a:r>
          </a:p>
          <a:p>
            <a:pPr lvl="1"/>
            <a:r>
              <a:rPr lang="en-US" sz="2600" dirty="0"/>
              <a:t>Disaster preparedness and response</a:t>
            </a:r>
          </a:p>
          <a:p>
            <a:pPr lvl="1"/>
            <a:r>
              <a:rPr lang="en-US" sz="2600" dirty="0"/>
              <a:t>Workforce availability</a:t>
            </a:r>
          </a:p>
          <a:p>
            <a:pPr lvl="1"/>
            <a:r>
              <a:rPr lang="en-US" sz="2600" dirty="0"/>
              <a:t>Physical and emotional resilience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8DFA5D-DBBE-4008-A5F9-F5B97C5AD261}"/>
              </a:ext>
            </a:extLst>
          </p:cNvPr>
          <p:cNvSpPr txBox="1"/>
          <p:nvPr/>
        </p:nvSpPr>
        <p:spPr>
          <a:xfrm>
            <a:off x="7032560" y="5619511"/>
            <a:ext cx="3543300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A43"/>
                </a:solidFill>
                <a:latin typeface="Berlin Sans FB" panose="020E0602020502020306" pitchFamily="34" charset="0"/>
              </a:rPr>
              <a:t>Pledge to Take Action on </a:t>
            </a:r>
          </a:p>
          <a:p>
            <a:pPr algn="ctr"/>
            <a:r>
              <a:rPr lang="en-US" sz="2400" dirty="0">
                <a:solidFill>
                  <a:srgbClr val="005A43"/>
                </a:solidFill>
                <a:latin typeface="Berlin Sans FB" panose="020E0602020502020306" pitchFamily="34" charset="0"/>
              </a:rPr>
              <a:t>Climate Change</a:t>
            </a:r>
          </a:p>
        </p:txBody>
      </p:sp>
    </p:spTree>
    <p:extLst>
      <p:ext uri="{BB962C8B-B14F-4D97-AF65-F5344CB8AC3E}">
        <p14:creationId xmlns:p14="http://schemas.microsoft.com/office/powerpoint/2010/main" val="43961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329A2-57C7-4E46-A030-B9F48E3C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Health Systems &amp; Public Health Models </a:t>
            </a:r>
            <a:br>
              <a:rPr lang="en-US" dirty="0"/>
            </a:br>
            <a:r>
              <a:rPr lang="en-US" dirty="0"/>
              <a:t>for Climate Resilience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ED3063-E399-402A-B0BC-94076B2843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272" t="12119"/>
          <a:stretch/>
        </p:blipFill>
        <p:spPr>
          <a:xfrm>
            <a:off x="1240604" y="1829074"/>
            <a:ext cx="4855396" cy="44231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9017F-57D7-4BF2-929C-29B292AB1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60A51F8-DF4B-41A5-9628-748E22363A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33139" y="1830802"/>
            <a:ext cx="4137135" cy="44086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DF8A45-DC0C-4C49-9160-54A5379D364B}"/>
              </a:ext>
            </a:extLst>
          </p:cNvPr>
          <p:cNvSpPr/>
          <p:nvPr/>
        </p:nvSpPr>
        <p:spPr>
          <a:xfrm>
            <a:off x="7247039" y="6300506"/>
            <a:ext cx="3368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https://www.epa.gov/arc-x/public-health-adaptation-strategies-climate-change</a:t>
            </a:r>
            <a:r>
              <a:rPr lang="en-US" sz="14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EDFD30-D2E8-4599-A484-35FA6A2C31C9}"/>
              </a:ext>
            </a:extLst>
          </p:cNvPr>
          <p:cNvSpPr/>
          <p:nvPr/>
        </p:nvSpPr>
        <p:spPr>
          <a:xfrm>
            <a:off x="1964608" y="6331118"/>
            <a:ext cx="29803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https://www.ipcc.ch/report/ar6/wg2/figures/chapter-7/figure-7-015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313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1AF83-81B3-4F7F-84D1-E3CFAAE98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9D9CE-1F1C-4101-8982-07BC34874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4525"/>
            <a:ext cx="10515600" cy="424814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State the primary goal of the </a:t>
            </a:r>
            <a:r>
              <a:rPr lang="en-US" sz="2400" b="1" i="1" dirty="0">
                <a:solidFill>
                  <a:srgbClr val="005A43"/>
                </a:solidFill>
              </a:rPr>
              <a:t>Binghamton 2 Degrees</a:t>
            </a:r>
            <a:r>
              <a:rPr lang="en-US" sz="2400" dirty="0"/>
              <a:t> initiative and why 2 degrees is considered a tipping point.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Describe major climate-related events and activities of the </a:t>
            </a:r>
            <a:r>
              <a:rPr lang="en-US" sz="2400" b="1" i="1" dirty="0">
                <a:solidFill>
                  <a:srgbClr val="005A43"/>
                </a:solidFill>
              </a:rPr>
              <a:t>Binghamton 2 Degrees</a:t>
            </a:r>
            <a:r>
              <a:rPr lang="en-US" sz="2400" dirty="0"/>
              <a:t> initiative.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Explore the effects of climate change and its impacts on the health and well-being of communities.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Examine how social vulnerabilities and health inequities can compound the health impacts of climate change.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Discuss what actions can be undertaken to foster resilience and reduce health risks at the individual, organizational, health systems, and community level.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Review preliminary findings of the </a:t>
            </a:r>
            <a:r>
              <a:rPr lang="en-US" sz="2400" b="1" i="1" dirty="0">
                <a:solidFill>
                  <a:srgbClr val="005A43"/>
                </a:solidFill>
              </a:rPr>
              <a:t>Binghamton 2 Degrees</a:t>
            </a:r>
            <a:r>
              <a:rPr lang="en-US" sz="2400" dirty="0"/>
              <a:t> initiative.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184BE-6E8F-4A5E-83E6-010CCDF79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09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700A6-BFA4-4B1B-9150-1242DA34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Conversations: </a:t>
            </a:r>
            <a:br>
              <a:rPr lang="en-US" dirty="0"/>
            </a:br>
            <a:r>
              <a:rPr lang="en-US" dirty="0"/>
              <a:t>Healthy Communities in a Warming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C3E0D-F398-4FB1-8357-55389CB477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5A43"/>
                </a:solidFill>
              </a:rPr>
              <a:t>Methods</a:t>
            </a:r>
          </a:p>
          <a:p>
            <a:pPr lvl="1"/>
            <a:r>
              <a:rPr lang="en-US" dirty="0"/>
              <a:t>Held two health-focused events</a:t>
            </a:r>
          </a:p>
          <a:p>
            <a:pPr lvl="1"/>
            <a:r>
              <a:rPr lang="en-US" dirty="0"/>
              <a:t>Gave overview of climate effects </a:t>
            </a:r>
          </a:p>
          <a:p>
            <a:pPr lvl="2"/>
            <a:r>
              <a:rPr lang="en-US" dirty="0"/>
              <a:t>Various emission level conditions</a:t>
            </a:r>
          </a:p>
          <a:p>
            <a:pPr lvl="2"/>
            <a:r>
              <a:rPr lang="en-US" dirty="0"/>
              <a:t>Vulnerability &amp; resilience factors</a:t>
            </a:r>
          </a:p>
          <a:p>
            <a:pPr lvl="1"/>
            <a:r>
              <a:rPr lang="en-US" dirty="0"/>
              <a:t>Presented two different scenarios</a:t>
            </a:r>
          </a:p>
          <a:p>
            <a:pPr lvl="2"/>
            <a:r>
              <a:rPr lang="en-US" dirty="0"/>
              <a:t>Flooding &amp; migration</a:t>
            </a:r>
          </a:p>
          <a:p>
            <a:pPr lvl="2"/>
            <a:r>
              <a:rPr lang="en-US" dirty="0"/>
              <a:t>Extreme heat &amp; migration</a:t>
            </a:r>
          </a:p>
          <a:p>
            <a:pPr lvl="1"/>
            <a:r>
              <a:rPr lang="en-US" dirty="0"/>
              <a:t>Led small group discussions</a:t>
            </a:r>
          </a:p>
          <a:p>
            <a:pPr lvl="2"/>
            <a:r>
              <a:rPr lang="en-US" dirty="0"/>
              <a:t>Climate impacts on health</a:t>
            </a:r>
          </a:p>
          <a:p>
            <a:pPr lvl="2"/>
            <a:r>
              <a:rPr lang="en-US" dirty="0"/>
              <a:t>Climate response - local capacity</a:t>
            </a:r>
          </a:p>
          <a:p>
            <a:pPr lvl="1"/>
            <a:r>
              <a:rPr lang="en-US" dirty="0"/>
              <a:t>Conducted pre &amp; post surveys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534A7-8BCB-4209-8C43-0DE4264FF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6637D-EFA9-4553-A53C-9A5627936E4B}"/>
              </a:ext>
            </a:extLst>
          </p:cNvPr>
          <p:cNvSpPr txBox="1"/>
          <p:nvPr/>
        </p:nvSpPr>
        <p:spPr>
          <a:xfrm>
            <a:off x="1763563" y="6453362"/>
            <a:ext cx="8787149" cy="340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tx1"/>
                </a:solidFill>
              </a:rPr>
              <a:t>This project was reviewed by the Binghamton University Research Review Committee and determined to be exempt.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B0C5FC-F794-4800-8C7E-11B4B800FC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5A43"/>
                </a:solidFill>
              </a:rPr>
              <a:t>Discussion Prompts</a:t>
            </a:r>
          </a:p>
          <a:p>
            <a:pPr lvl="1"/>
            <a:r>
              <a:rPr lang="en-US" b="1" i="1" dirty="0"/>
              <a:t>Climate Impact </a:t>
            </a:r>
            <a:r>
              <a:rPr lang="en-US" sz="1900" dirty="0"/>
              <a:t>[30 minutes]</a:t>
            </a:r>
          </a:p>
          <a:p>
            <a:pPr lvl="2"/>
            <a:r>
              <a:rPr lang="en-US" dirty="0"/>
              <a:t>What are different health issues that we might be concerned about?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What local neighborhoods and communities are going to be most impacted?</a:t>
            </a:r>
          </a:p>
          <a:p>
            <a:pPr lvl="1"/>
            <a:r>
              <a:rPr lang="en-US" b="1" i="1" dirty="0"/>
              <a:t>Climate Response </a:t>
            </a:r>
            <a:r>
              <a:rPr lang="en-US" sz="1900" dirty="0"/>
              <a:t>[30 minutes]</a:t>
            </a:r>
          </a:p>
          <a:p>
            <a:pPr lvl="2"/>
            <a:r>
              <a:rPr lang="en-US" dirty="0"/>
              <a:t>What resources, assets, and capacity do we have to respond to anticipated changes?</a:t>
            </a:r>
          </a:p>
        </p:txBody>
      </p:sp>
    </p:spTree>
    <p:extLst>
      <p:ext uri="{BB962C8B-B14F-4D97-AF65-F5344CB8AC3E}">
        <p14:creationId xmlns:p14="http://schemas.microsoft.com/office/powerpoint/2010/main" val="609614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D0CD93-E18A-4CBB-8B33-B19C028F0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Discussions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069811-DB42-4BF8-9102-8BBCD7578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67250"/>
          </a:xfrm>
        </p:spPr>
        <p:txBody>
          <a:bodyPr>
            <a:normAutofit fontScale="77500" lnSpcReduction="20000"/>
          </a:bodyPr>
          <a:lstStyle/>
          <a:p>
            <a:r>
              <a:rPr lang="en-US" sz="2900" b="1" dirty="0">
                <a:solidFill>
                  <a:srgbClr val="005A43"/>
                </a:solidFill>
              </a:rPr>
              <a:t>Climate Impacts</a:t>
            </a:r>
          </a:p>
          <a:p>
            <a:pPr marL="465138" lvl="1" indent="0">
              <a:buNone/>
            </a:pPr>
            <a:r>
              <a:rPr lang="en-US" sz="2300" b="1" dirty="0"/>
              <a:t>Health Issues</a:t>
            </a:r>
          </a:p>
          <a:p>
            <a:pPr marL="798513" lvl="2"/>
            <a:r>
              <a:rPr lang="en-US" sz="2300" dirty="0"/>
              <a:t>Exacerbations of underlying health conditions (allergies, asthma, COPD)</a:t>
            </a:r>
          </a:p>
          <a:p>
            <a:pPr marL="798513" lvl="2"/>
            <a:r>
              <a:rPr lang="en-US" sz="2300" dirty="0"/>
              <a:t>Effects on young children (impacts on growth and development)</a:t>
            </a:r>
          </a:p>
          <a:p>
            <a:pPr marL="798513" lvl="2"/>
            <a:r>
              <a:rPr lang="en-US" sz="2300" dirty="0"/>
              <a:t>Lower participation in outdoor activity</a:t>
            </a:r>
          </a:p>
          <a:p>
            <a:pPr marL="798513" lvl="2"/>
            <a:r>
              <a:rPr lang="en-US" sz="2300" dirty="0"/>
              <a:t>Increases in infectious and vector-borne diseases as well as domestic violence</a:t>
            </a:r>
          </a:p>
          <a:p>
            <a:pPr marL="798513" lvl="2"/>
            <a:r>
              <a:rPr lang="en-US" sz="2300" dirty="0"/>
              <a:t>Food insecurity &amp; nutritional deficiencies</a:t>
            </a:r>
          </a:p>
          <a:p>
            <a:pPr marL="465138" lvl="1" indent="0">
              <a:buNone/>
            </a:pPr>
            <a:r>
              <a:rPr lang="en-US" sz="2300" b="1" dirty="0"/>
              <a:t>Migration</a:t>
            </a:r>
            <a:r>
              <a:rPr lang="en-US" sz="2300" dirty="0"/>
              <a:t> </a:t>
            </a:r>
          </a:p>
          <a:p>
            <a:pPr marL="798513" lvl="2"/>
            <a:r>
              <a:rPr lang="en-US" sz="2300" dirty="0"/>
              <a:t>High levels of stress among migrants</a:t>
            </a:r>
          </a:p>
          <a:p>
            <a:pPr marL="798513" lvl="2"/>
            <a:r>
              <a:rPr lang="en-US" sz="2300" dirty="0"/>
              <a:t>Increase in resource demands</a:t>
            </a:r>
          </a:p>
          <a:p>
            <a:pPr marL="798513" lvl="2"/>
            <a:r>
              <a:rPr lang="en-US" sz="2300" dirty="0"/>
              <a:t>Dynamic changes in community</a:t>
            </a:r>
          </a:p>
          <a:p>
            <a:pPr marL="798513" lvl="2"/>
            <a:r>
              <a:rPr lang="en-US" sz="2300" dirty="0"/>
              <a:t>Reduced access to healthcare services</a:t>
            </a:r>
          </a:p>
          <a:p>
            <a:pPr marL="798513" lvl="2"/>
            <a:r>
              <a:rPr lang="en-US" sz="2300" dirty="0"/>
              <a:t>Discrimination and prejudice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6FBF11-2029-4DCE-A209-920056193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667249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005A43"/>
                </a:solidFill>
              </a:rPr>
              <a:t>Climate Response</a:t>
            </a:r>
          </a:p>
          <a:p>
            <a:pPr lvl="1"/>
            <a:r>
              <a:rPr lang="en-US" sz="2300" dirty="0"/>
              <a:t>Improve power grid &amp; infrastructure</a:t>
            </a:r>
          </a:p>
          <a:p>
            <a:pPr lvl="1"/>
            <a:r>
              <a:rPr lang="en-US" sz="2300" dirty="0"/>
              <a:t>Reduce energy consumption</a:t>
            </a:r>
          </a:p>
          <a:p>
            <a:pPr lvl="1"/>
            <a:r>
              <a:rPr lang="en-US" sz="2300" dirty="0"/>
              <a:t>Construct cooling centers</a:t>
            </a:r>
          </a:p>
          <a:p>
            <a:pPr lvl="1"/>
            <a:r>
              <a:rPr lang="en-US" sz="2300" dirty="0"/>
              <a:t>Expand mental health services</a:t>
            </a:r>
          </a:p>
          <a:p>
            <a:pPr lvl="1"/>
            <a:r>
              <a:rPr lang="en-US" sz="2300" dirty="0"/>
              <a:t>Foster leadership that listens and builds trust with community, especially vulnerable populations</a:t>
            </a:r>
          </a:p>
          <a:p>
            <a:pPr lvl="1"/>
            <a:r>
              <a:rPr lang="en-US" sz="2300" dirty="0"/>
              <a:t>Design walkable communities</a:t>
            </a:r>
          </a:p>
          <a:p>
            <a:pPr lvl="1"/>
            <a:r>
              <a:rPr lang="en-US" sz="2300" dirty="0"/>
              <a:t>Coordinate emergency response</a:t>
            </a:r>
          </a:p>
          <a:p>
            <a:pPr lvl="1"/>
            <a:r>
              <a:rPr lang="en-US" sz="2300" dirty="0"/>
              <a:t>Develop risk communication protocols</a:t>
            </a:r>
          </a:p>
          <a:p>
            <a:pPr lvl="1"/>
            <a:r>
              <a:rPr lang="en-US" sz="2300" dirty="0"/>
              <a:t>Leverage existing and build new  infrastructure for housing</a:t>
            </a:r>
          </a:p>
          <a:p>
            <a:pPr lvl="1"/>
            <a:r>
              <a:rPr lang="en-US" sz="2300" dirty="0"/>
              <a:t>Inform residents about healthful eating and sustainable agriculture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B4892-D656-41B1-8B1C-33B10C27B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A67C25-45C1-430C-9194-527DE182A209}"/>
              </a:ext>
            </a:extLst>
          </p:cNvPr>
          <p:cNvSpPr txBox="1"/>
          <p:nvPr/>
        </p:nvSpPr>
        <p:spPr>
          <a:xfrm>
            <a:off x="6766885" y="5784229"/>
            <a:ext cx="4074650" cy="10215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enjoyed attending this event.” </a:t>
            </a:r>
          </a:p>
          <a:p>
            <a:pPr algn="ctr"/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 = 4.344 / 5 (n=34) </a:t>
            </a:r>
          </a:p>
          <a:p>
            <a:pPr algn="ctr"/>
            <a:r>
              <a:rPr lang="en-US" sz="1800" b="1" i="1" dirty="0">
                <a:solidFill>
                  <a:srgbClr val="005A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87% favorability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45163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8D154-8F5E-4BF8-8EF4-9ADB022C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 &amp; Post Survey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A67F9-2EA3-43A1-9A5A-C51D727C6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1477"/>
            <a:ext cx="4597648" cy="4641397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rgbClr val="005A43"/>
                </a:solidFill>
              </a:rPr>
              <a:t>Survey Questions:</a:t>
            </a:r>
          </a:p>
          <a:p>
            <a:pPr marL="34290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feel confident explaining climate change to another person.</a:t>
            </a:r>
          </a:p>
          <a:p>
            <a:pPr marL="34290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 describe what will happen if the planet warms 2 degrees above pre-industrial levels.  </a:t>
            </a:r>
          </a:p>
          <a:p>
            <a:pPr marL="34290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actions influence climate change. </a:t>
            </a:r>
          </a:p>
          <a:p>
            <a:pPr marL="34290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 change is an important part of how I make daily decisions. </a:t>
            </a:r>
          </a:p>
          <a:p>
            <a:pPr marL="34290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can slow and/or stop global warming. </a:t>
            </a:r>
          </a:p>
          <a:p>
            <a:pPr marL="34290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community is well-prepared to lessen the impacts of climate change disasters and emergencies.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71F464-7B14-4419-9778-BAD11ADBE7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70668" y="1830611"/>
            <a:ext cx="5683132" cy="464139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C1948-F195-4544-B51A-B64066778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BA6B7-787B-4042-A35B-A78FBFCA458A}"/>
              </a:ext>
            </a:extLst>
          </p:cNvPr>
          <p:cNvSpPr txBox="1"/>
          <p:nvPr/>
        </p:nvSpPr>
        <p:spPr>
          <a:xfrm>
            <a:off x="9215438" y="1878263"/>
            <a:ext cx="2095502" cy="6469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Sample size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(both events): n=34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C5A888-A984-43ED-B518-E558EB8B844D}"/>
              </a:ext>
            </a:extLst>
          </p:cNvPr>
          <p:cNvSpPr txBox="1"/>
          <p:nvPr/>
        </p:nvSpPr>
        <p:spPr>
          <a:xfrm>
            <a:off x="4857751" y="2557463"/>
            <a:ext cx="30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✓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172D0-F264-4EBE-A84C-A98045AB4F12}"/>
              </a:ext>
            </a:extLst>
          </p:cNvPr>
          <p:cNvSpPr txBox="1"/>
          <p:nvPr/>
        </p:nvSpPr>
        <p:spPr>
          <a:xfrm>
            <a:off x="4857750" y="3244334"/>
            <a:ext cx="30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✓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4289E-185E-48D5-9E37-BF68388B7740}"/>
              </a:ext>
            </a:extLst>
          </p:cNvPr>
          <p:cNvSpPr txBox="1"/>
          <p:nvPr/>
        </p:nvSpPr>
        <p:spPr>
          <a:xfrm>
            <a:off x="4857750" y="4319652"/>
            <a:ext cx="30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✓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450AAB-A9F5-4C83-BEA4-CAF5D76EC78D}"/>
              </a:ext>
            </a:extLst>
          </p:cNvPr>
          <p:cNvSpPr txBox="1"/>
          <p:nvPr/>
        </p:nvSpPr>
        <p:spPr>
          <a:xfrm>
            <a:off x="4861050" y="5570445"/>
            <a:ext cx="30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✓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59EE10-B88F-4D16-89F4-C91B5412AFF9}"/>
              </a:ext>
            </a:extLst>
          </p:cNvPr>
          <p:cNvSpPr txBox="1"/>
          <p:nvPr/>
        </p:nvSpPr>
        <p:spPr>
          <a:xfrm>
            <a:off x="1073671" y="6054333"/>
            <a:ext cx="4126706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Symbola" panose="02020503060805020204" pitchFamily="18" charset="0"/>
                <a:ea typeface="Symbola" panose="02020503060805020204" pitchFamily="18" charset="0"/>
                <a:cs typeface="Symbola" panose="02020503060805020204" pitchFamily="18" charset="0"/>
              </a:rPr>
              <a:t>✓ </a:t>
            </a:r>
            <a:r>
              <a:rPr lang="en-US" b="1" dirty="0">
                <a:ea typeface="Symbola" panose="02020503060805020204" pitchFamily="18" charset="0"/>
                <a:cs typeface="Symbola" panose="02020503060805020204" pitchFamily="18" charset="0"/>
              </a:rPr>
              <a:t>= statistically significant improvement (p&lt;.05)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574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7FF6B-ACBA-43E3-9BE5-C157B3AF9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Climate Change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FC323-7CA3-48F0-BD55-2D5D8B5894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Agency for Healthcare Research &amp; Quality</a:t>
            </a:r>
          </a:p>
          <a:p>
            <a:pPr lvl="1"/>
            <a:r>
              <a:rPr lang="en-US" dirty="0">
                <a:hlinkClick r:id="rId2"/>
              </a:rPr>
              <a:t>Reducing Healthcare Carbon Emissions: A Primer on Measures and Actions for Healthcare Organizations to Mitigate Climate Change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Centers for Disease Control and Prevention</a:t>
            </a:r>
          </a:p>
          <a:p>
            <a:pPr lvl="1"/>
            <a:r>
              <a:rPr lang="en-US" dirty="0">
                <a:hlinkClick r:id="rId3"/>
              </a:rPr>
              <a:t>Climate and Health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Environmental Protection Agency</a:t>
            </a:r>
          </a:p>
          <a:p>
            <a:pPr lvl="1"/>
            <a:r>
              <a:rPr lang="en-US" dirty="0">
                <a:hlinkClick r:id="rId4"/>
              </a:rPr>
              <a:t>Climate Change and Human Health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Federal Emergency Management Agency</a:t>
            </a:r>
          </a:p>
          <a:p>
            <a:pPr lvl="1"/>
            <a:r>
              <a:rPr lang="en-US" dirty="0">
                <a:hlinkClick r:id="rId5"/>
              </a:rPr>
              <a:t>Ready.gov </a:t>
            </a:r>
            <a:r>
              <a:rPr lang="en-US" dirty="0"/>
              <a:t>- Resolve to be Ready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ADDA9A-D8D7-465D-A112-72947F79A9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National Academy of Medicine</a:t>
            </a:r>
          </a:p>
          <a:p>
            <a:pPr lvl="1"/>
            <a:r>
              <a:rPr lang="en-US" dirty="0">
                <a:hlinkClick r:id="rId6"/>
              </a:rPr>
              <a:t>Grand Challenge on Climate Change, Human Health, and Equity</a:t>
            </a:r>
            <a:endParaRPr lang="en-US" dirty="0"/>
          </a:p>
          <a:p>
            <a:pPr lvl="1"/>
            <a:r>
              <a:rPr lang="en-US" dirty="0">
                <a:hlinkClick r:id="rId7"/>
              </a:rPr>
              <a:t>Action Collaborative on Decarbonizing the U.S. Health Sector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Office of Climate Change and Health Equity</a:t>
            </a:r>
          </a:p>
          <a:p>
            <a:pPr lvl="1"/>
            <a:r>
              <a:rPr lang="en-US" dirty="0">
                <a:hlinkClick r:id="rId8"/>
              </a:rPr>
              <a:t>Climate Change &amp; Health Equity, and Environmental Justice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U.S. Department of Health &amp; Human Services</a:t>
            </a:r>
          </a:p>
          <a:p>
            <a:pPr lvl="1"/>
            <a:r>
              <a:rPr lang="en-US" dirty="0">
                <a:hlinkClick r:id="rId9"/>
              </a:rPr>
              <a:t>2021 Climate Action Plan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C1388-B1E3-44C7-88D7-C7BE34BD5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99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F4338-F34E-49AA-9F42-2271C67A9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Web-based References &amp;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040F6-1D48-4B02-BEB8-3A160A173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/>
              <a:t>Agency for Toxic Substances and Disease Registry: CDC/ATSDR Social Vulnerability Index</a:t>
            </a:r>
          </a:p>
          <a:p>
            <a:pPr marL="796925" lvl="1"/>
            <a:r>
              <a:rPr lang="en-US" sz="2500" dirty="0">
                <a:hlinkClick r:id="rId2"/>
              </a:rPr>
              <a:t>https://www.atsdr.cdc.gov/placeandhealth/svi/index.html</a:t>
            </a:r>
            <a:r>
              <a:rPr lang="en-US" sz="2500" dirty="0"/>
              <a:t> </a:t>
            </a:r>
          </a:p>
          <a:p>
            <a:r>
              <a:rPr lang="en-US" sz="2900" dirty="0"/>
              <a:t>Centers for Disease Control and Prevention: Climate Effects on Health</a:t>
            </a:r>
          </a:p>
          <a:p>
            <a:pPr marL="796925" lvl="1"/>
            <a:r>
              <a:rPr lang="en-US" sz="2600" dirty="0">
                <a:hlinkClick r:id="rId3"/>
              </a:rPr>
              <a:t>https://www.cdc.gov/climateandhealth/effects/default.htm#:~:text=The%20health%20effects%20of%20these,and%20threats%20to%20mental%20health</a:t>
            </a:r>
            <a:endParaRPr lang="en-US" sz="2900" dirty="0"/>
          </a:p>
          <a:p>
            <a:r>
              <a:rPr lang="en-US" sz="2900" dirty="0"/>
              <a:t>Climate Mapping for Resilience and Adaptation</a:t>
            </a:r>
          </a:p>
          <a:p>
            <a:pPr marL="796925" lvl="1"/>
            <a:r>
              <a:rPr lang="en-US" sz="2600" dirty="0">
                <a:hlinkClick r:id="rId4"/>
              </a:rPr>
              <a:t>https://livingatlas.arcgis.com/assessment-tool/explore/details</a:t>
            </a:r>
            <a:r>
              <a:rPr lang="en-US" sz="2600" dirty="0"/>
              <a:t> </a:t>
            </a:r>
          </a:p>
          <a:p>
            <a:r>
              <a:rPr lang="en-US" sz="2900" dirty="0"/>
              <a:t>Federal Emergency Management Agency: National Risk Index</a:t>
            </a:r>
          </a:p>
          <a:p>
            <a:pPr marL="796925" lvl="1"/>
            <a:r>
              <a:rPr lang="en-US" sz="2600" dirty="0">
                <a:hlinkClick r:id="rId5"/>
              </a:rPr>
              <a:t>https://hazards.fema.gov/nri/map</a:t>
            </a:r>
            <a:r>
              <a:rPr lang="en-US" sz="2600" dirty="0"/>
              <a:t> </a:t>
            </a:r>
            <a:endParaRPr lang="en-US" sz="2900" dirty="0"/>
          </a:p>
          <a:p>
            <a:r>
              <a:rPr lang="en-US" sz="2900" dirty="0"/>
              <a:t>U.S. Department of Health and Human Services: Climate Change and Health Equity</a:t>
            </a:r>
          </a:p>
          <a:p>
            <a:pPr marL="796925" lvl="1"/>
            <a:r>
              <a:rPr lang="en-US" sz="2600" dirty="0">
                <a:hlinkClick r:id="rId6"/>
              </a:rPr>
              <a:t>https://www.hhs.gov/climate-change-health-equity-environmental-justice/climate-change-health-equity/index.html</a:t>
            </a:r>
            <a:r>
              <a:rPr lang="en-US" sz="2600" dirty="0"/>
              <a:t> </a:t>
            </a:r>
          </a:p>
          <a:p>
            <a:r>
              <a:rPr lang="en-US" sz="2900" dirty="0"/>
              <a:t>U.S. Environmental Protection Agency</a:t>
            </a:r>
          </a:p>
          <a:p>
            <a:pPr marL="796925" lvl="1"/>
            <a:r>
              <a:rPr lang="en-US" sz="2900" dirty="0"/>
              <a:t>Climate Change Indicators </a:t>
            </a:r>
            <a:br>
              <a:rPr lang="en-US" sz="2900" dirty="0"/>
            </a:br>
            <a:r>
              <a:rPr lang="en-US" sz="2600" dirty="0">
                <a:hlinkClick r:id="rId7"/>
              </a:rPr>
              <a:t>https://www.epa.gov/climate-indicators/health-society</a:t>
            </a:r>
            <a:r>
              <a:rPr lang="en-US" sz="2600" dirty="0"/>
              <a:t> </a:t>
            </a:r>
          </a:p>
          <a:p>
            <a:pPr marL="796925" lvl="1"/>
            <a:r>
              <a:rPr lang="en-US" sz="2900" dirty="0"/>
              <a:t>Climate Change and Human Health</a:t>
            </a:r>
            <a:br>
              <a:rPr lang="en-US" sz="2900" dirty="0"/>
            </a:br>
            <a:r>
              <a:rPr lang="en-US" sz="2600" dirty="0">
                <a:hlinkClick r:id="rId8"/>
              </a:rPr>
              <a:t>https://www.epa.gov/climateimpacts/climate-change-and-human-health</a:t>
            </a:r>
            <a:r>
              <a:rPr lang="en-US" sz="2600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7BE64-5DA6-4A30-BABF-07637A712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165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19E98-8217-4170-BC22-C41B4FB61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References &amp;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DE1B1-3CFF-4CA1-81BD-1921A1468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89" y="1825624"/>
            <a:ext cx="10982131" cy="4895851"/>
          </a:xfrm>
        </p:spPr>
        <p:txBody>
          <a:bodyPr>
            <a:noAutofit/>
          </a:bodyPr>
          <a:lstStyle/>
          <a:p>
            <a:pPr marL="344488" marR="0" indent="-344488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Lee, H., Calvin, K., Dasgupta, D.,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Krinner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G., Mukherji, A., Thorne, P., ... &amp; Ruane, A. C. (2023). Climate change 2023 synthesis report summary for policymakers.  In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 Change 2023: Synthesis Report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Contribution of Working Groups I, II and III to the Sixth Assessment Report of the Intergovernmental Panel on Climate Change. Geneva, Switzerland. doi:</a:t>
            </a: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10.59327/IPCC/AR6-9789291691647.001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Available </a:t>
            </a: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https://www.ipcc.ch/report/ar6/syr/downloads/report/IPCC_AR6_SYR_SPM.pdf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4488" marR="0" indent="-344488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Climate Resilience Framework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(2023). Washington, DC: The White House. Available: </a:t>
            </a: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https://www.whitehouse.gov/wp-content/uploads/2023/09/National-Climate-Resilience-Framework-FINAL.pdf</a:t>
            </a:r>
            <a:endParaRPr lang="en-US" sz="16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4488" marR="0" indent="-344488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NASA Ames Newsroom. (2023, August 14). NASA study reveals compounding climate risks at two degrees of warming.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NASA Global Climate Change News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Available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https://climate.nasa.gov/news/3278/nasa-study-reveals-compounding-climate-risks-at-two-degrees-of-warming/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4488" marR="0" indent="-344488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Park, T., Hashimoto, H., Wang, W., Thrasher, B., Michaelis, A. R., Lee, T., ... &amp;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Nemani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R. (2023). What does global land climate look like at 2° C warming? 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Earth's Future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(5), e2022EF003330. doi:</a:t>
            </a: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10.1029/2022EF003330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4488" marR="0" indent="-344488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Pörtner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 O., Roberts, D. C., Adams, H., Adler, C.,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Aldunce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P., Ali, E., ... &amp; Ibrahim, Z. Z. (2022). 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 change 2022: Impacts, adaptation and vulnerability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Intergovernmental Panel on Climate Change (IPCC). New York: Cambridge University Press. doi:</a:t>
            </a: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10.1017/9781009325844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Available </a:t>
            </a: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https://www.ipcc.ch/report/ar6/wg2/downloads/report/IPCC_AR6_WGII_FrontMatter.pdf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4488" marR="0" indent="-344488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Wheeler, N., &amp; Watts, N. (2018). Climate change: From science to practice. 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Environmental Health Reports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170-178. doi: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10.1007/s40572-018-0187-y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DC074-45FD-4B55-A009-864340D48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98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2C3D-DBF2-4566-9093-409CD4CD8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599" cy="1147586"/>
          </a:xfrm>
        </p:spPr>
        <p:txBody>
          <a:bodyPr>
            <a:normAutofit/>
          </a:bodyPr>
          <a:lstStyle/>
          <a:p>
            <a:r>
              <a:rPr lang="en-US" sz="4400" dirty="0"/>
              <a:t>Thank You for Sharing a Part of Your 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C784B-2654-4B04-9F93-37A57E95C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71010"/>
            <a:ext cx="5181600" cy="3460568"/>
          </a:xfrm>
        </p:spPr>
        <p:txBody>
          <a:bodyPr>
            <a:normAutofit fontScale="92500" lnSpcReduction="20000"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Yvonne Johnston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DrPH, MS, FNP</a:t>
            </a:r>
            <a:b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Health Division &amp; </a:t>
            </a:r>
            <a:b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O’Connor Office of Rural Health Studies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Email:  </a:t>
            </a:r>
            <a:r>
              <a:rPr lang="en-US" sz="20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johnston@binghamton.edu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Andreas Pape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PhD</a:t>
            </a:r>
            <a:b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Economics Department &amp;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Graduate School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Email: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apape@binghamton.edu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Pamela Mischen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PhD</a:t>
            </a:r>
            <a:b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 Studies Program &amp; </a:t>
            </a:r>
            <a:b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Binghamton University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Email:  </a:t>
            </a:r>
            <a:r>
              <a:rPr lang="en-US" sz="20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johnston@binghamton.edu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97F77-265F-48CB-A491-E41EA74F7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2E4B63-496D-4D4C-A2B1-ED9F2DBC5C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271010"/>
            <a:ext cx="5181600" cy="34605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3F2F3-3E4B-4960-8DC1-4836B227F117}"/>
              </a:ext>
            </a:extLst>
          </p:cNvPr>
          <p:cNvSpPr/>
          <p:nvPr/>
        </p:nvSpPr>
        <p:spPr>
          <a:xfrm>
            <a:off x="6019800" y="6550223"/>
            <a:ext cx="555363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https://www.nursingcenter.com/ncblog/november-2019/climate-change</a:t>
            </a:r>
            <a:r>
              <a:rPr lang="en-US" sz="14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C4464F-3F57-47B8-AF36-7CC2D0EF636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2392" y="0"/>
            <a:ext cx="1512712" cy="151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2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C2319-2D79-4FFB-AD84-2EFB08A9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Binghamton 2 Degrees Initiative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70EAFD-E814-4D90-ACFA-64F22A714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Binghamton 2 Degrees is a campus-wide initiative to engage Binghamton University and the broader community to consider the key question:</a:t>
            </a:r>
          </a:p>
          <a:p>
            <a:pPr marL="914400" indent="0">
              <a:buNone/>
            </a:pPr>
            <a:r>
              <a:rPr lang="en-US" b="1" i="1" dirty="0">
                <a:solidFill>
                  <a:srgbClr val="005A43"/>
                </a:solidFill>
              </a:rPr>
              <a:t>What will it mean to live in Binghamton under two degrees of warming and what can we do now to prepare?</a:t>
            </a:r>
            <a:br>
              <a:rPr lang="en-US" b="1" i="1" dirty="0">
                <a:solidFill>
                  <a:srgbClr val="005A43"/>
                </a:solidFill>
              </a:rPr>
            </a:br>
            <a:endParaRPr lang="en-US" b="1" i="1" dirty="0">
              <a:solidFill>
                <a:srgbClr val="005A43"/>
              </a:solidFill>
            </a:endParaRPr>
          </a:p>
          <a:p>
            <a:r>
              <a:rPr lang="en-US" dirty="0"/>
              <a:t>The goal of the Binghamton 2 Degrees initiative is to raise awareness about climate change and engage communities in identifying local solutions for prevention, mitigation, and adaption.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50D28-6714-47AE-B3D6-658E36603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D2A465-C25A-4D0B-8687-966C0A1F110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45C7A-4D48-4A2B-9EEB-8C6F944CE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942" y="365126"/>
            <a:ext cx="1868858" cy="11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70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B6496-6127-4368-87FB-9D7D86C8A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2 Degrees?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3C238-4388-4B56-B69D-C5966C653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2293"/>
            <a:ext cx="10515600" cy="4209416"/>
          </a:xfrm>
        </p:spPr>
        <p:txBody>
          <a:bodyPr>
            <a:normAutofit/>
          </a:bodyPr>
          <a:lstStyle/>
          <a:p>
            <a:r>
              <a:rPr lang="en-US" sz="2400" dirty="0"/>
              <a:t>To</a:t>
            </a:r>
            <a:r>
              <a:rPr lang="en-US" sz="2400" i="1" dirty="0"/>
              <a:t> </a:t>
            </a:r>
            <a:r>
              <a:rPr lang="en-US" sz="2400" dirty="0"/>
              <a:t>achieve</a:t>
            </a:r>
            <a:r>
              <a:rPr lang="en-US" sz="2400" i="1" dirty="0"/>
              <a:t> “Stabilization of greenhouse gas concentrations in the atmosphere at a level that would </a:t>
            </a:r>
            <a:r>
              <a:rPr lang="en-US" sz="2400" b="1" i="1" dirty="0">
                <a:solidFill>
                  <a:srgbClr val="005A43"/>
                </a:solidFill>
              </a:rPr>
              <a:t>prevent dangerous anthropogenic interference with the climate system</a:t>
            </a:r>
            <a:r>
              <a:rPr lang="en-US" sz="2400" i="1" dirty="0"/>
              <a:t>." </a:t>
            </a:r>
            <a:r>
              <a:rPr lang="en-US" sz="2000" dirty="0"/>
              <a:t>(United Nations Framework Convention on Climate Change, 1992)</a:t>
            </a:r>
          </a:p>
          <a:p>
            <a:r>
              <a:rPr lang="en-US" sz="2400" dirty="0"/>
              <a:t>“</a:t>
            </a:r>
            <a:r>
              <a:rPr lang="en-US" sz="2400" i="1" dirty="0"/>
              <a:t>A 2-degree rise in global temperatures is considered a </a:t>
            </a:r>
            <a:r>
              <a:rPr lang="en-US" sz="2400" b="1" i="1" dirty="0">
                <a:solidFill>
                  <a:srgbClr val="005A43"/>
                </a:solidFill>
              </a:rPr>
              <a:t>critical threshold </a:t>
            </a:r>
            <a:r>
              <a:rPr lang="en-US" sz="2400" i="1" dirty="0"/>
              <a:t>above which dangerous and cascading effects of human-generated climate change will occur.</a:t>
            </a:r>
            <a:r>
              <a:rPr lang="en-US" sz="2400" dirty="0"/>
              <a:t>” </a:t>
            </a:r>
            <a:r>
              <a:rPr lang="en-US" sz="2000" dirty="0"/>
              <a:t>(NASA Ames Newsroom, 2023)</a:t>
            </a:r>
          </a:p>
          <a:p>
            <a:r>
              <a:rPr lang="en-US" sz="2400" dirty="0"/>
              <a:t>“A </a:t>
            </a:r>
            <a:r>
              <a:rPr lang="en-US" sz="2400" i="1" dirty="0"/>
              <a:t>robust understanding of the spatial patterns of climatic change as the world approaches 2°C warming is a </a:t>
            </a:r>
            <a:r>
              <a:rPr lang="en-US" sz="2400" b="1" i="1" dirty="0">
                <a:solidFill>
                  <a:srgbClr val="005A43"/>
                </a:solidFill>
              </a:rPr>
              <a:t>priority for policy makers preparing actionable adaptation and mitigation plans</a:t>
            </a:r>
            <a:r>
              <a:rPr lang="en-US" sz="2400" i="1" dirty="0"/>
              <a:t>.</a:t>
            </a:r>
            <a:r>
              <a:rPr lang="en-US" sz="2400" dirty="0"/>
              <a:t>” </a:t>
            </a:r>
            <a:r>
              <a:rPr lang="en-US" sz="2000" dirty="0"/>
              <a:t>(Park et al., 2023) 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B45C7-F8F4-40B6-9259-A2F2C3F12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D8FEC-A2F7-4ECD-81D4-B88908F6A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942" y="365126"/>
            <a:ext cx="1868858" cy="11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0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8D5C4-7ACC-41E0-BF31-54AEC4318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done so far?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7DE00-EA92-4009-AC77-2584C934E1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6724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005A43"/>
                </a:solidFill>
              </a:rPr>
              <a:t>Working Groups</a:t>
            </a:r>
          </a:p>
          <a:p>
            <a:pPr lvl="1"/>
            <a:r>
              <a:rPr lang="en-US" dirty="0"/>
              <a:t>Energy &amp; Carbon Production</a:t>
            </a:r>
          </a:p>
          <a:p>
            <a:pPr lvl="1"/>
            <a:r>
              <a:rPr lang="en-US" dirty="0"/>
              <a:t>Floods &amp; Other Disasters</a:t>
            </a:r>
          </a:p>
          <a:p>
            <a:pPr lvl="1"/>
            <a:r>
              <a:rPr lang="en-US" dirty="0"/>
              <a:t>Agriculture &amp; Food Insecurity</a:t>
            </a:r>
          </a:p>
          <a:p>
            <a:pPr lvl="1"/>
            <a:r>
              <a:rPr lang="en-US" dirty="0"/>
              <a:t>Community Health &amp; Well-being</a:t>
            </a:r>
          </a:p>
          <a:p>
            <a:pPr lvl="1"/>
            <a:r>
              <a:rPr lang="en-US" dirty="0"/>
              <a:t>Migration &amp; Housing</a:t>
            </a:r>
          </a:p>
          <a:p>
            <a:r>
              <a:rPr lang="en-US" b="1" dirty="0">
                <a:solidFill>
                  <a:srgbClr val="005A43"/>
                </a:solidFill>
              </a:rPr>
              <a:t>Actionable Research</a:t>
            </a:r>
          </a:p>
          <a:p>
            <a:pPr lvl="1"/>
            <a:r>
              <a:rPr lang="en-US" dirty="0"/>
              <a:t>Climate Science &amp; Biodiversity </a:t>
            </a:r>
          </a:p>
          <a:p>
            <a:pPr lvl="1"/>
            <a:r>
              <a:rPr lang="en-US" dirty="0"/>
              <a:t>Data Modeling &amp; Simulation</a:t>
            </a:r>
          </a:p>
          <a:p>
            <a:pPr lvl="1"/>
            <a:r>
              <a:rPr lang="en-US" dirty="0"/>
              <a:t>Disaster Planning &amp; Response</a:t>
            </a:r>
          </a:p>
          <a:p>
            <a:pPr lvl="1"/>
            <a:r>
              <a:rPr lang="en-US" dirty="0"/>
              <a:t>Communications &amp; Social Media</a:t>
            </a:r>
          </a:p>
          <a:p>
            <a:pPr lvl="1"/>
            <a:r>
              <a:rPr lang="en-US" dirty="0"/>
              <a:t>Effecting Change - Art &amp; Music </a:t>
            </a:r>
          </a:p>
          <a:p>
            <a:pPr lvl="1"/>
            <a:r>
              <a:rPr lang="en-US" dirty="0"/>
              <a:t>Sustainability &amp; Resilience</a:t>
            </a:r>
          </a:p>
          <a:p>
            <a:pPr lvl="1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F7B3C3-EED0-431C-94FE-DD498617A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66725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005A43"/>
                </a:solidFill>
              </a:rPr>
              <a:t>Climate-Focused Events</a:t>
            </a:r>
          </a:p>
          <a:p>
            <a:pPr lvl="1"/>
            <a:r>
              <a:rPr lang="en-US" dirty="0"/>
              <a:t>Climate Science Panel &amp; Workshop</a:t>
            </a:r>
          </a:p>
          <a:p>
            <a:pPr lvl="1"/>
            <a:r>
              <a:rPr lang="en-US" dirty="0"/>
              <a:t>Festivals: Live at Confluence Park</a:t>
            </a:r>
          </a:p>
          <a:p>
            <a:pPr lvl="1"/>
            <a:r>
              <a:rPr lang="en-US" dirty="0"/>
              <a:t>Food Systems Panel</a:t>
            </a:r>
          </a:p>
          <a:p>
            <a:pPr lvl="1"/>
            <a:r>
              <a:rPr lang="en-US" dirty="0"/>
              <a:t>Community Energy Compass</a:t>
            </a:r>
          </a:p>
          <a:p>
            <a:pPr lvl="1"/>
            <a:r>
              <a:rPr lang="en-US" dirty="0"/>
              <a:t>Healthy Communities</a:t>
            </a:r>
          </a:p>
          <a:p>
            <a:pPr lvl="1"/>
            <a:r>
              <a:rPr lang="en-US" dirty="0"/>
              <a:t>Natural Disaster Preparedness</a:t>
            </a:r>
          </a:p>
          <a:p>
            <a:pPr lvl="1"/>
            <a:r>
              <a:rPr lang="en-US" dirty="0"/>
              <a:t>Climate Summit</a:t>
            </a:r>
          </a:p>
          <a:p>
            <a:r>
              <a:rPr lang="en-US" b="1" dirty="0">
                <a:solidFill>
                  <a:srgbClr val="005A43"/>
                </a:solidFill>
              </a:rPr>
              <a:t>Community Engagement Activities</a:t>
            </a:r>
          </a:p>
          <a:p>
            <a:pPr lvl="1"/>
            <a:r>
              <a:rPr lang="en-US" dirty="0"/>
              <a:t>Art &amp; Music Exhibitions</a:t>
            </a:r>
          </a:p>
          <a:p>
            <a:pPr lvl="1"/>
            <a:r>
              <a:rPr lang="en-US" dirty="0"/>
              <a:t>Participatory Art &amp; Writing</a:t>
            </a:r>
          </a:p>
          <a:p>
            <a:pPr lvl="1"/>
            <a:r>
              <a:rPr lang="en-US" dirty="0"/>
              <a:t>Workshops &amp; Simulations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31AC8-803B-4257-97A0-74B99D871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426E9-55FD-47AB-8A39-7A5F83B9D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942" y="365126"/>
            <a:ext cx="1868858" cy="11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8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59AE-2580-466F-95C7-011578FA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close are we to reaching this critical point?		</a:t>
            </a:r>
            <a:r>
              <a:rPr lang="en-US" sz="2700" dirty="0"/>
              <a:t>[Intergovernmental Panel on Climate Change ]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84201F-E3CC-466C-8B55-7154F1590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0"/>
          <a:stretch/>
        </p:blipFill>
        <p:spPr>
          <a:xfrm>
            <a:off x="2061931" y="2621393"/>
            <a:ext cx="8068137" cy="37900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681B4-56AB-4B61-91D9-66366612D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AEC8C4-7FCC-47C9-BF42-4449A7CD0009}"/>
              </a:ext>
            </a:extLst>
          </p:cNvPr>
          <p:cNvSpPr/>
          <p:nvPr/>
        </p:nvSpPr>
        <p:spPr>
          <a:xfrm>
            <a:off x="2389492" y="1778802"/>
            <a:ext cx="7413016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tx1"/>
                </a:solidFill>
              </a:rPr>
              <a:t>"The extent to which current and future generations will experience a hotter and different world depends on choices now and in the near-term."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D62A69-87FD-4DC5-8AC9-DFF897DA3D5B}"/>
              </a:ext>
            </a:extLst>
          </p:cNvPr>
          <p:cNvSpPr/>
          <p:nvPr/>
        </p:nvSpPr>
        <p:spPr>
          <a:xfrm>
            <a:off x="3162300" y="6538912"/>
            <a:ext cx="6096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https://www.ipcc.ch/report/ar6/syr/downloads/report/IPCC_AR6_SYR_SPM.pdf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8833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B2BC1AB-71A5-4CE7-9819-9CDFF4540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24" t="53954" r="906" b="8546"/>
          <a:stretch/>
        </p:blipFill>
        <p:spPr>
          <a:xfrm>
            <a:off x="8470450" y="1647706"/>
            <a:ext cx="3439595" cy="251761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CE8D4D-9DEC-4766-B977-0C3ED8149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76" t="55484" r="1199" b="8291"/>
          <a:stretch/>
        </p:blipFill>
        <p:spPr>
          <a:xfrm>
            <a:off x="6096000" y="3922459"/>
            <a:ext cx="3480923" cy="251761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08340A-9586-4336-B17E-208952E3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would a 2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C change look like for </a:t>
            </a:r>
            <a:br>
              <a:rPr lang="en-US" dirty="0"/>
            </a:br>
            <a:r>
              <a:rPr lang="en-US" dirty="0"/>
              <a:t>Broome County? </a:t>
            </a:r>
            <a:r>
              <a:rPr lang="en-US" sz="2700" dirty="0"/>
              <a:t>[Climate Mapping For Resilience and Adaptation]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6148166-C001-47A1-8AF5-B17BFAD340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b="4992"/>
          <a:stretch/>
        </p:blipFill>
        <p:spPr>
          <a:xfrm>
            <a:off x="261290" y="1647706"/>
            <a:ext cx="2767247" cy="2517613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ADDCA47-02D5-4C41-AF37-9363BF5728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53549" y="1875459"/>
            <a:ext cx="4106407" cy="169239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800" dirty="0"/>
              <a:t>Climate Projections </a:t>
            </a:r>
            <a:br>
              <a:rPr lang="en-US" sz="3800" dirty="0"/>
            </a:br>
            <a:r>
              <a:rPr lang="en-US" sz="3800" dirty="0"/>
              <a:t>under Lower &amp; Higher Emissions for:</a:t>
            </a:r>
          </a:p>
          <a:p>
            <a:r>
              <a:rPr lang="en-US" sz="3800" dirty="0"/>
              <a:t>Early Century (2015-2044)</a:t>
            </a:r>
          </a:p>
          <a:p>
            <a:r>
              <a:rPr lang="en-US" sz="3800" dirty="0"/>
              <a:t>Mid Century (2025-2064)</a:t>
            </a:r>
          </a:p>
          <a:p>
            <a:r>
              <a:rPr lang="en-US" sz="3800" dirty="0"/>
              <a:t>Late Century (2070-2099)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6AB3B-DD76-4EE8-B61C-AF53CEC2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A727D3-B8B4-4BA1-9D0D-C22BA1FB72EF}"/>
              </a:ext>
            </a:extLst>
          </p:cNvPr>
          <p:cNvSpPr/>
          <p:nvPr/>
        </p:nvSpPr>
        <p:spPr>
          <a:xfrm>
            <a:off x="6835716" y="6550223"/>
            <a:ext cx="47529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hlinkClick r:id="rId5"/>
              </a:rPr>
              <a:t>https://livingatlas.arcgis.com/assessment-tool/explore/details</a:t>
            </a:r>
            <a:r>
              <a:rPr lang="en-US" sz="1400" dirty="0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CCD0BE-B674-418F-A817-11425244FA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620" t="54476" r="1402" b="9078"/>
          <a:stretch/>
        </p:blipFill>
        <p:spPr>
          <a:xfrm>
            <a:off x="2367157" y="3930399"/>
            <a:ext cx="3439596" cy="251074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6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D539FE-8415-4451-8CE7-35877B48B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Projections for </a:t>
            </a:r>
            <a:br>
              <a:rPr lang="en-US" dirty="0"/>
            </a:br>
            <a:r>
              <a:rPr lang="en-US" dirty="0"/>
              <a:t>Late Century (2070-2099)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A033AFC-4411-4CC2-8F51-454FFB72BD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0653086"/>
              </p:ext>
            </p:extLst>
          </p:nvPr>
        </p:nvGraphicFramePr>
        <p:xfrm>
          <a:off x="208216" y="1918931"/>
          <a:ext cx="11775568" cy="39319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4153107080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108369298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3112961351"/>
                    </a:ext>
                  </a:extLst>
                </a:gridCol>
                <a:gridCol w="1285494">
                  <a:extLst>
                    <a:ext uri="{9D8B030D-6E8A-4147-A177-3AD203B41FA5}">
                      <a16:colId xmlns:a16="http://schemas.microsoft.com/office/drawing/2014/main" val="1397771677"/>
                    </a:ext>
                  </a:extLst>
                </a:gridCol>
                <a:gridCol w="1285494">
                  <a:extLst>
                    <a:ext uri="{9D8B030D-6E8A-4147-A177-3AD203B41FA5}">
                      <a16:colId xmlns:a16="http://schemas.microsoft.com/office/drawing/2014/main" val="416965721"/>
                    </a:ext>
                  </a:extLst>
                </a:gridCol>
                <a:gridCol w="1498410">
                  <a:extLst>
                    <a:ext uri="{9D8B030D-6E8A-4147-A177-3AD203B41FA5}">
                      <a16:colId xmlns:a16="http://schemas.microsoft.com/office/drawing/2014/main" val="2278162083"/>
                    </a:ext>
                  </a:extLst>
                </a:gridCol>
                <a:gridCol w="1498410">
                  <a:extLst>
                    <a:ext uri="{9D8B030D-6E8A-4147-A177-3AD203B41FA5}">
                      <a16:colId xmlns:a16="http://schemas.microsoft.com/office/drawing/2014/main" val="63820848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7174875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926093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COUNTY</a:t>
                      </a:r>
                      <a:b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(increase since 1976-2005)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 90</a:t>
                      </a: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 Days</a:t>
                      </a:r>
                      <a:b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(low)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 90</a:t>
                      </a: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 Days</a:t>
                      </a:r>
                      <a:b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(high)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High Temp </a:t>
                      </a:r>
                      <a:b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(low)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High Temp </a:t>
                      </a:r>
                      <a:b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(high)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Precipitation </a:t>
                      </a:r>
                    </a:p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(low)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Precipitation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(high)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 1” Days</a:t>
                      </a:r>
                      <a:b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(low)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 1” Days</a:t>
                      </a:r>
                      <a:b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(high)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5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Broome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22.5 </a:t>
                      </a:r>
                      <a:br>
                        <a:rPr lang="en-US" dirty="0"/>
                      </a:br>
                      <a:r>
                        <a:rPr lang="en-US" dirty="0"/>
                        <a:t>(+19.6)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50.3 </a:t>
                      </a:r>
                      <a:br>
                        <a:rPr lang="en-US" dirty="0"/>
                      </a:br>
                      <a:r>
                        <a:rPr lang="en-US" dirty="0"/>
                        <a:t>(+47.5)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98.8 </a:t>
                      </a:r>
                      <a:br>
                        <a:rPr lang="en-US" dirty="0"/>
                      </a:br>
                      <a:r>
                        <a:rPr lang="en-US" dirty="0"/>
                        <a:t>(+7.2)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104.0 </a:t>
                      </a:r>
                      <a:br>
                        <a:rPr lang="en-US" dirty="0"/>
                      </a:br>
                      <a:r>
                        <a:rPr lang="en-US" dirty="0"/>
                        <a:t>(+12.4)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43.2 </a:t>
                      </a:r>
                      <a:br>
                        <a:rPr lang="en-US" dirty="0"/>
                      </a:br>
                      <a:r>
                        <a:rPr lang="en-US" dirty="0"/>
                        <a:t>(+3.1)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44.9 </a:t>
                      </a:r>
                      <a:br>
                        <a:rPr lang="en-US" dirty="0"/>
                      </a:br>
                      <a:r>
                        <a:rPr lang="en-US" dirty="0"/>
                        <a:t>(+4.8)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 </a:t>
                      </a:r>
                      <a:br>
                        <a:rPr lang="en-US" dirty="0"/>
                      </a:br>
                      <a:r>
                        <a:rPr lang="en-US" dirty="0"/>
                        <a:t>(+1.2)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 </a:t>
                      </a:r>
                      <a:br>
                        <a:rPr lang="en-US" dirty="0"/>
                      </a:br>
                      <a:r>
                        <a:rPr lang="en-US" dirty="0"/>
                        <a:t>(+2.0)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019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Chenango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20.3 </a:t>
                      </a:r>
                      <a:br>
                        <a:rPr lang="en-US" dirty="0"/>
                      </a:br>
                      <a:r>
                        <a:rPr lang="en-US" dirty="0"/>
                        <a:t>(+18.1)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46.8 </a:t>
                      </a:r>
                      <a:br>
                        <a:rPr lang="en-US" dirty="0"/>
                      </a:br>
                      <a:r>
                        <a:rPr lang="en-US" dirty="0"/>
                        <a:t>(+44.6)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97.9 </a:t>
                      </a:r>
                      <a:br>
                        <a:rPr lang="en-US" dirty="0"/>
                      </a:br>
                      <a:r>
                        <a:rPr lang="en-US" dirty="0"/>
                        <a:t>(+7.0)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103.0 </a:t>
                      </a:r>
                      <a:br>
                        <a:rPr lang="en-US" dirty="0"/>
                      </a:br>
                      <a:r>
                        <a:rPr lang="en-US" dirty="0"/>
                        <a:t>(+12.0)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44.4 </a:t>
                      </a:r>
                      <a:br>
                        <a:rPr lang="en-US" dirty="0"/>
                      </a:br>
                      <a:r>
                        <a:rPr lang="en-US" dirty="0"/>
                        <a:t>(+3.0)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46.0 </a:t>
                      </a:r>
                      <a:br>
                        <a:rPr lang="en-US" dirty="0"/>
                      </a:br>
                      <a:r>
                        <a:rPr lang="en-US" dirty="0"/>
                        <a:t>(+4.6)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 </a:t>
                      </a:r>
                      <a:br>
                        <a:rPr lang="en-US" dirty="0"/>
                      </a:br>
                      <a:r>
                        <a:rPr lang="en-US" dirty="0"/>
                        <a:t>(+1.2)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4.6 </a:t>
                      </a:r>
                      <a:br>
                        <a:rPr lang="en-US" dirty="0"/>
                      </a:br>
                      <a:r>
                        <a:rPr lang="en-US" dirty="0"/>
                        <a:t>(+2.0)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232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Delaware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14.7 </a:t>
                      </a:r>
                      <a:br>
                        <a:rPr lang="en-US" dirty="0"/>
                      </a:br>
                      <a:r>
                        <a:rPr lang="en-US" dirty="0"/>
                        <a:t>(+13.6)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39.1 </a:t>
                      </a:r>
                      <a:br>
                        <a:rPr lang="en-US" dirty="0"/>
                      </a:br>
                      <a:r>
                        <a:rPr lang="en-US" dirty="0"/>
                        <a:t>(+37.9)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96.6 </a:t>
                      </a:r>
                      <a:br>
                        <a:rPr lang="en-US" dirty="0"/>
                      </a:br>
                      <a:r>
                        <a:rPr lang="en-US" dirty="0"/>
                        <a:t>(+6.9)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101.7 </a:t>
                      </a:r>
                      <a:br>
                        <a:rPr lang="en-US" dirty="0"/>
                      </a:br>
                      <a:r>
                        <a:rPr lang="en-US" dirty="0"/>
                        <a:t>(+12.0)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46.7 </a:t>
                      </a:r>
                      <a:br>
                        <a:rPr lang="en-US" dirty="0"/>
                      </a:br>
                      <a:r>
                        <a:rPr lang="en-US" dirty="0"/>
                        <a:t>(+3.2)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48.3 </a:t>
                      </a:r>
                      <a:br>
                        <a:rPr lang="en-US" dirty="0"/>
                      </a:br>
                      <a:r>
                        <a:rPr lang="en-US" dirty="0"/>
                        <a:t>(+4.8)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 </a:t>
                      </a:r>
                      <a:br>
                        <a:rPr lang="en-US" dirty="0"/>
                      </a:br>
                      <a:r>
                        <a:rPr lang="en-US" dirty="0"/>
                        <a:t>(+1.3)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 </a:t>
                      </a:r>
                      <a:br>
                        <a:rPr lang="en-US" dirty="0"/>
                      </a:br>
                      <a:r>
                        <a:rPr lang="en-US" dirty="0"/>
                        <a:t>(+2.2)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257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Tioga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25.0 </a:t>
                      </a:r>
                      <a:br>
                        <a:rPr lang="en-US" dirty="0"/>
                      </a:br>
                      <a:r>
                        <a:rPr lang="en-US" dirty="0"/>
                        <a:t>(+21.2)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53.7 </a:t>
                      </a:r>
                      <a:br>
                        <a:rPr lang="en-US" dirty="0"/>
                      </a:br>
                      <a:r>
                        <a:rPr lang="en-US" dirty="0"/>
                        <a:t>(+49.9)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99.3 </a:t>
                      </a:r>
                      <a:br>
                        <a:rPr lang="en-US" dirty="0"/>
                      </a:br>
                      <a:r>
                        <a:rPr lang="en-US" dirty="0"/>
                        <a:t>(+7.1)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104.5 </a:t>
                      </a:r>
                      <a:br>
                        <a:rPr lang="en-US" dirty="0"/>
                      </a:br>
                      <a:r>
                        <a:rPr lang="en-US" dirty="0"/>
                        <a:t>(+12.3)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41.3 </a:t>
                      </a:r>
                      <a:br>
                        <a:rPr lang="en-US" dirty="0"/>
                      </a:br>
                      <a:r>
                        <a:rPr lang="en-US" dirty="0"/>
                        <a:t>(+2.9)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42.9 </a:t>
                      </a:r>
                      <a:br>
                        <a:rPr lang="en-US" dirty="0"/>
                      </a:br>
                      <a:r>
                        <a:rPr lang="en-US" dirty="0"/>
                        <a:t>(+4.4)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3.9 </a:t>
                      </a:r>
                      <a:br>
                        <a:rPr lang="en-US" dirty="0"/>
                      </a:br>
                      <a:r>
                        <a:rPr lang="en-US" dirty="0"/>
                        <a:t>(+1.1)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4.6 </a:t>
                      </a:r>
                      <a:br>
                        <a:rPr lang="en-US" dirty="0"/>
                      </a:br>
                      <a:r>
                        <a:rPr lang="en-US" dirty="0"/>
                        <a:t>(+1.9)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442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Tompkins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22.9 </a:t>
                      </a:r>
                      <a:br>
                        <a:rPr lang="en-US" dirty="0"/>
                      </a:br>
                      <a:r>
                        <a:rPr lang="en-US" dirty="0"/>
                        <a:t>(+19.5)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49.7 </a:t>
                      </a:r>
                      <a:br>
                        <a:rPr lang="en-US" dirty="0"/>
                      </a:br>
                      <a:r>
                        <a:rPr lang="en-US" dirty="0"/>
                        <a:t>(+46.3)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98.7 </a:t>
                      </a:r>
                      <a:br>
                        <a:rPr lang="en-US" dirty="0"/>
                      </a:br>
                      <a:r>
                        <a:rPr lang="en-US" dirty="0"/>
                        <a:t>(+6.7)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103.7 </a:t>
                      </a:r>
                      <a:br>
                        <a:rPr lang="en-US" dirty="0"/>
                      </a:br>
                      <a:r>
                        <a:rPr lang="en-US" dirty="0"/>
                        <a:t>(+11.8)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41.1 </a:t>
                      </a:r>
                      <a:br>
                        <a:rPr lang="en-US" dirty="0"/>
                      </a:br>
                      <a:r>
                        <a:rPr lang="en-US" dirty="0"/>
                        <a:t>(+2.7)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42.6 </a:t>
                      </a:r>
                      <a:br>
                        <a:rPr lang="en-US" dirty="0"/>
                      </a:br>
                      <a:r>
                        <a:rPr lang="en-US" dirty="0"/>
                        <a:t>(+4.2)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3.1 </a:t>
                      </a:r>
                      <a:br>
                        <a:rPr lang="en-US" dirty="0"/>
                      </a:br>
                      <a:r>
                        <a:rPr lang="en-US" dirty="0"/>
                        <a:t>(+1.0)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 </a:t>
                      </a:r>
                      <a:br>
                        <a:rPr lang="en-US" dirty="0"/>
                      </a:br>
                      <a:r>
                        <a:rPr lang="en-US" dirty="0"/>
                        <a:t>(+1.6)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27461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A39377-6F3B-43A5-B5DC-0BE93276D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A31479-A8DB-4D0B-96D7-C40FB2B8A4DE}"/>
              </a:ext>
            </a:extLst>
          </p:cNvPr>
          <p:cNvSpPr txBox="1"/>
          <p:nvPr/>
        </p:nvSpPr>
        <p:spPr>
          <a:xfrm>
            <a:off x="6876659" y="226448"/>
            <a:ext cx="4805268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Annual days with maximum temperature &gt;90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F</a:t>
            </a:r>
          </a:p>
          <a:p>
            <a:r>
              <a:rPr lang="en-US" dirty="0"/>
              <a:t>Annual single highest maximum temperature (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F)</a:t>
            </a:r>
          </a:p>
          <a:p>
            <a:r>
              <a:rPr lang="en-US" dirty="0"/>
              <a:t>Average annual total precipitation (in inches)</a:t>
            </a:r>
          </a:p>
          <a:p>
            <a:r>
              <a:rPr lang="en-US" dirty="0"/>
              <a:t>Annual days with total precipitation &gt; 1 inch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804307-C6E2-43F9-8BC3-D1756CEFCA41}"/>
              </a:ext>
            </a:extLst>
          </p:cNvPr>
          <p:cNvSpPr/>
          <p:nvPr/>
        </p:nvSpPr>
        <p:spPr>
          <a:xfrm>
            <a:off x="6835716" y="6550223"/>
            <a:ext cx="47529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hlinkClick r:id="rId2"/>
              </a:rPr>
              <a:t>https://livingatlas.arcgis.com/assessment-tool/explore/details</a:t>
            </a:r>
            <a:r>
              <a:rPr lang="en-US" sz="1400" dirty="0"/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E05268-BC0D-4552-A2C0-1AC13303E9F0}"/>
              </a:ext>
            </a:extLst>
          </p:cNvPr>
          <p:cNvSpPr/>
          <p:nvPr/>
        </p:nvSpPr>
        <p:spPr>
          <a:xfrm>
            <a:off x="2744975" y="1918930"/>
            <a:ext cx="1302207" cy="39319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E49F58-00D2-4149-8BEA-4614A15A7354}"/>
              </a:ext>
            </a:extLst>
          </p:cNvPr>
          <p:cNvSpPr/>
          <p:nvPr/>
        </p:nvSpPr>
        <p:spPr>
          <a:xfrm>
            <a:off x="5335261" y="1918931"/>
            <a:ext cx="1302207" cy="39319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FE8C9FF-C07B-4584-A1CE-D522105F395A}"/>
              </a:ext>
            </a:extLst>
          </p:cNvPr>
          <p:cNvSpPr/>
          <p:nvPr/>
        </p:nvSpPr>
        <p:spPr>
          <a:xfrm>
            <a:off x="8240705" y="1909577"/>
            <a:ext cx="1302207" cy="39319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85952D2-5AE9-4B0C-BB8F-DFE24274BF2C}"/>
              </a:ext>
            </a:extLst>
          </p:cNvPr>
          <p:cNvSpPr/>
          <p:nvPr/>
        </p:nvSpPr>
        <p:spPr>
          <a:xfrm>
            <a:off x="10702432" y="1918930"/>
            <a:ext cx="1302207" cy="39319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FA9AD02-9376-4FE6-A4B5-6639100B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Impacts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0F08C9-2D42-4D9B-9BEC-F66E53730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82592"/>
            <a:ext cx="5181600" cy="5032375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0"/>
              </a:spcBef>
            </a:pPr>
            <a:r>
              <a:rPr lang="en-US" sz="3800" b="1" dirty="0">
                <a:solidFill>
                  <a:srgbClr val="005A43"/>
                </a:solidFill>
              </a:rPr>
              <a:t>Air Quality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Outdoor and Indoor Air Pollution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Wildfire Smoke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Airborne Allergens</a:t>
            </a:r>
          </a:p>
          <a:p>
            <a:pPr>
              <a:spcBef>
                <a:spcPts val="600"/>
              </a:spcBef>
            </a:pPr>
            <a:r>
              <a:rPr lang="en-US" sz="3800" b="1" dirty="0">
                <a:solidFill>
                  <a:srgbClr val="005A43"/>
                </a:solidFill>
              </a:rPr>
              <a:t>Built Environment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Damaged or Stressed Infrastructure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Impacts on the Production and Distribution of Goods and Services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Threats to Quality of Life and Human Health</a:t>
            </a:r>
          </a:p>
          <a:p>
            <a:pPr>
              <a:spcBef>
                <a:spcPts val="600"/>
              </a:spcBef>
            </a:pPr>
            <a:r>
              <a:rPr lang="en-US" sz="3800" b="1" dirty="0">
                <a:solidFill>
                  <a:srgbClr val="005A43"/>
                </a:solidFill>
              </a:rPr>
              <a:t>Coasts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Coastal Property and Infrastructure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Coastal Ecosystems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Land Losses</a:t>
            </a:r>
          </a:p>
          <a:p>
            <a:pPr>
              <a:spcBef>
                <a:spcPts val="600"/>
              </a:spcBef>
            </a:pPr>
            <a:r>
              <a:rPr lang="en-US" sz="3800" b="1" dirty="0">
                <a:solidFill>
                  <a:srgbClr val="005A43"/>
                </a:solidFill>
              </a:rPr>
              <a:t>Energy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Disruptions to Energy Supply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Interruptions to Electricity Transmission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Strain on the Energy System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Increased Air Pollution</a:t>
            </a:r>
          </a:p>
          <a:p>
            <a:pPr>
              <a:spcBef>
                <a:spcPts val="600"/>
              </a:spcBef>
            </a:pPr>
            <a:r>
              <a:rPr lang="en-US" sz="3800" b="1" dirty="0">
                <a:solidFill>
                  <a:srgbClr val="005A43"/>
                </a:solidFill>
              </a:rPr>
              <a:t>Transportation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Impacts on System Safety and Function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System Costs and the Economy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Reduced Access to Social Services and Necessities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7B0FFC-0B82-4AA7-95BD-6AFA30016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989342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0"/>
              </a:spcBef>
            </a:pPr>
            <a:r>
              <a:rPr lang="en-US" sz="3800" b="1" dirty="0">
                <a:solidFill>
                  <a:srgbClr val="005A43"/>
                </a:solidFill>
              </a:rPr>
              <a:t>Agriculture &amp; Food Supply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Changes in Agricultural Productivity 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Impacts to Soil and Water Resources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Health Challenges to Agricultural Workers and Livestock</a:t>
            </a:r>
          </a:p>
          <a:p>
            <a:pPr>
              <a:spcBef>
                <a:spcPts val="600"/>
              </a:spcBef>
            </a:pPr>
            <a:r>
              <a:rPr lang="en-US" sz="3800" b="1" dirty="0">
                <a:solidFill>
                  <a:srgbClr val="005A43"/>
                </a:solidFill>
              </a:rPr>
              <a:t>Ecosystems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Changes in Species and Populations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Timing of Natural Events and Cycles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Changes in Ecosystem Interactions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Altered or Reduced Ecosystem Services</a:t>
            </a:r>
          </a:p>
          <a:p>
            <a:pPr>
              <a:spcBef>
                <a:spcPts val="600"/>
              </a:spcBef>
            </a:pPr>
            <a:r>
              <a:rPr lang="en-US" sz="3800" b="1" dirty="0">
                <a:solidFill>
                  <a:srgbClr val="005A43"/>
                </a:solidFill>
              </a:rPr>
              <a:t>Freshwater Resources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Reduced Water Supplies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Impaired Water Quality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Stress on Water Infrastructure</a:t>
            </a:r>
          </a:p>
          <a:p>
            <a:pPr>
              <a:spcBef>
                <a:spcPts val="600"/>
              </a:spcBef>
            </a:pPr>
            <a:r>
              <a:rPr lang="en-US" sz="3800" b="1" dirty="0">
                <a:solidFill>
                  <a:srgbClr val="005A43"/>
                </a:solidFill>
              </a:rPr>
              <a:t>Forests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Natural Disturbances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Reduced Carbon Storage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Impacts on Water Resources</a:t>
            </a:r>
          </a:p>
          <a:p>
            <a:pPr>
              <a:spcBef>
                <a:spcPts val="600"/>
              </a:spcBef>
            </a:pPr>
            <a:r>
              <a:rPr lang="en-US" sz="3800" b="1" dirty="0">
                <a:solidFill>
                  <a:srgbClr val="005A43"/>
                </a:solidFill>
              </a:rPr>
              <a:t>Ocean and Marine Resources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Changes in Ocean Ecosystems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More Common and Severe Extreme Marine Events</a:t>
            </a:r>
          </a:p>
          <a:p>
            <a:pPr lvl="1">
              <a:spcBef>
                <a:spcPts val="0"/>
              </a:spcBef>
            </a:pPr>
            <a:r>
              <a:rPr lang="en-US" sz="3400" dirty="0"/>
              <a:t>Impacts on Marine Fisheries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6A323-5910-4949-B181-6B775819F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DB1541-6CE2-47F2-AE0A-4EEB319CB35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D21588-0029-44D8-A6BB-B4FE3ABE60AD}"/>
              </a:ext>
            </a:extLst>
          </p:cNvPr>
          <p:cNvSpPr/>
          <p:nvPr/>
        </p:nvSpPr>
        <p:spPr>
          <a:xfrm>
            <a:off x="6633538" y="6492874"/>
            <a:ext cx="425892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hlinkClick r:id="rId2"/>
              </a:rPr>
              <a:t>https://www.epa.gov/climate-indicators/health-society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7166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5833</TotalTime>
  <Words>3242</Words>
  <Application>Microsoft Office PowerPoint</Application>
  <PresentationFormat>Widescreen</PresentationFormat>
  <Paragraphs>543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Berlin Sans FB</vt:lpstr>
      <vt:lpstr>Bodoni MT Condensed</vt:lpstr>
      <vt:lpstr>Calibri</vt:lpstr>
      <vt:lpstr>Calibri Light</vt:lpstr>
      <vt:lpstr>Open Sans</vt:lpstr>
      <vt:lpstr>Symbol</vt:lpstr>
      <vt:lpstr>Symbola</vt:lpstr>
      <vt:lpstr>Office Theme</vt:lpstr>
      <vt:lpstr>Healthy Communities    in a Warming World</vt:lpstr>
      <vt:lpstr>Session Objectives</vt:lpstr>
      <vt:lpstr>Binghamton 2 Degrees Initiative</vt:lpstr>
      <vt:lpstr>Why 2 Degrees?</vt:lpstr>
      <vt:lpstr>What have we done so far?</vt:lpstr>
      <vt:lpstr>How close are we to reaching this critical point?  [Intergovernmental Panel on Climate Change ]</vt:lpstr>
      <vt:lpstr>What would a 2C change look like for  Broome County? [Climate Mapping For Resilience and Adaptation]</vt:lpstr>
      <vt:lpstr>Climate Projections for  Late Century (2070-2099)</vt:lpstr>
      <vt:lpstr>Climate Change Impacts</vt:lpstr>
      <vt:lpstr>Climate Effects on Health</vt:lpstr>
      <vt:lpstr>Climate Change &amp; Health Equity</vt:lpstr>
      <vt:lpstr>Social Vulnerability Index  [Centers for Disease Control &amp; Prevention / Agency for Toxic Substances &amp; Disease Registry]</vt:lpstr>
      <vt:lpstr>Social Vulnerability: New York State Counties</vt:lpstr>
      <vt:lpstr>Social Vulner- ability Index (SVI)  Indicators</vt:lpstr>
      <vt:lpstr>Community Resilience: New York State Counties</vt:lpstr>
      <vt:lpstr>National Risk Index  [ Risk Index = (Expected Annual Loss x Social Vulnerability) / Community Resilience ]</vt:lpstr>
      <vt:lpstr>National Risk Index</vt:lpstr>
      <vt:lpstr>Individual  &amp; Organizational Actions  for Climate Resilience</vt:lpstr>
      <vt:lpstr>Health Systems &amp; Public Health Models  for Climate Resilience</vt:lpstr>
      <vt:lpstr>Community Conversations:  Healthy Communities in a Warming World</vt:lpstr>
      <vt:lpstr>Summary of Discussions</vt:lpstr>
      <vt:lpstr>Pre &amp; Post Survey Results</vt:lpstr>
      <vt:lpstr>Federal Climate Change Resources</vt:lpstr>
      <vt:lpstr>Web-based References &amp; Resources</vt:lpstr>
      <vt:lpstr>Presentation References &amp; Resources</vt:lpstr>
      <vt:lpstr>Thank You for Sharing a Part of Your Day!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Nursing Care  in a Warming World</dc:title>
  <dc:creator>Yvonne Johnston</dc:creator>
  <cp:lastModifiedBy>Yvonne Johnston</cp:lastModifiedBy>
  <cp:revision>255</cp:revision>
  <cp:lastPrinted>2024-09-08T18:49:41Z</cp:lastPrinted>
  <dcterms:created xsi:type="dcterms:W3CDTF">2024-01-14T18:42:27Z</dcterms:created>
  <dcterms:modified xsi:type="dcterms:W3CDTF">2024-09-08T21:25:27Z</dcterms:modified>
</cp:coreProperties>
</file>