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74" r:id="rId6"/>
  </p:sldMasterIdLst>
  <p:notesMasterIdLst>
    <p:notesMasterId r:id="rId40"/>
  </p:notesMasterIdLst>
  <p:sldIdLst>
    <p:sldId id="278" r:id="rId7"/>
    <p:sldId id="279" r:id="rId8"/>
    <p:sldId id="258" r:id="rId9"/>
    <p:sldId id="326" r:id="rId10"/>
    <p:sldId id="327" r:id="rId11"/>
    <p:sldId id="274" r:id="rId12"/>
    <p:sldId id="328" r:id="rId13"/>
    <p:sldId id="27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16B858-81E1-44CB-9455-CAC6128951A0}" v="10" dt="2024-03-18T14:01:40.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5097" autoAdjust="0"/>
  </p:normalViewPr>
  <p:slideViewPr>
    <p:cSldViewPr snapToGrid="0">
      <p:cViewPr varScale="1">
        <p:scale>
          <a:sx n="79" d="100"/>
          <a:sy n="79" d="100"/>
        </p:scale>
        <p:origin x="619" y="7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initaMahato\Desktop\NEW%20EXCE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BinitaMahato\Desktop\NEW%20EXCE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BinitaMahato\Desktop\NEW%20EXCE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BinitaMahato\Desktop\NEW%20EXCEL.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80" b="0" i="0" u="none" strike="noStrike" kern="1200" baseline="0">
                <a:solidFill>
                  <a:schemeClr val="tx1"/>
                </a:solidFill>
                <a:latin typeface="Aptos" panose="020B0004020202020204" pitchFamily="34" charset="0"/>
                <a:ea typeface="+mn-ea"/>
                <a:cs typeface="+mn-cs"/>
              </a:defRPr>
            </a:pPr>
            <a:r>
              <a:rPr lang="en-US" b="0"/>
              <a:t>Number of Active Delivery Organizations</a:t>
            </a:r>
          </a:p>
        </c:rich>
      </c:tx>
      <c:overlay val="0"/>
      <c:spPr>
        <a:noFill/>
        <a:ln>
          <a:noFill/>
        </a:ln>
        <a:effectLst/>
      </c:spPr>
      <c:txPr>
        <a:bodyPr rot="0" spcFirstLastPara="1" vertOverflow="ellipsis" vert="horz" wrap="square" anchor="ctr" anchorCtr="1"/>
        <a:lstStyle/>
        <a:p>
          <a:pPr>
            <a:defRPr sz="1680" b="0" i="0" u="none" strike="noStrike" kern="1200" baseline="0">
              <a:solidFill>
                <a:schemeClr val="tx1"/>
              </a:solidFill>
              <a:latin typeface="Aptos" panose="020B0004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2018</c:v>
                </c:pt>
              </c:strCache>
            </c:strRef>
          </c:tx>
          <c:spPr>
            <a:solidFill>
              <a:schemeClr val="accent2">
                <a:shade val="47000"/>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Sheet1!$A$2</c:f>
              <c:strCache>
                <c:ptCount val="1"/>
                <c:pt idx="0">
                  <c:v>Delivery Organizations</c:v>
                </c:pt>
              </c:strCache>
            </c:strRef>
          </c:cat>
          <c:val>
            <c:numRef>
              <c:f>Sheet1!$B$2</c:f>
              <c:numCache>
                <c:formatCode>General</c:formatCode>
                <c:ptCount val="1"/>
                <c:pt idx="0">
                  <c:v>5</c:v>
                </c:pt>
              </c:numCache>
            </c:numRef>
          </c:val>
          <c:extLst>
            <c:ext xmlns:c16="http://schemas.microsoft.com/office/drawing/2014/chart" uri="{C3380CC4-5D6E-409C-BE32-E72D297353CC}">
              <c16:uniqueId val="{00000000-CA75-4F3E-B7C1-050C3C4E0325}"/>
            </c:ext>
          </c:extLst>
        </c:ser>
        <c:ser>
          <c:idx val="1"/>
          <c:order val="1"/>
          <c:tx>
            <c:strRef>
              <c:f>Sheet1!$C$1</c:f>
              <c:strCache>
                <c:ptCount val="1"/>
                <c:pt idx="0">
                  <c:v>2019</c:v>
                </c:pt>
              </c:strCache>
            </c:strRef>
          </c:tx>
          <c:spPr>
            <a:solidFill>
              <a:schemeClr val="accent2">
                <a:shade val="65000"/>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Sheet1!$A$2</c:f>
              <c:strCache>
                <c:ptCount val="1"/>
                <c:pt idx="0">
                  <c:v>Delivery Organizations</c:v>
                </c:pt>
              </c:strCache>
            </c:strRef>
          </c:cat>
          <c:val>
            <c:numRef>
              <c:f>Sheet1!$C$2</c:f>
              <c:numCache>
                <c:formatCode>General</c:formatCode>
                <c:ptCount val="1"/>
                <c:pt idx="0">
                  <c:v>5</c:v>
                </c:pt>
              </c:numCache>
            </c:numRef>
          </c:val>
          <c:extLst>
            <c:ext xmlns:c16="http://schemas.microsoft.com/office/drawing/2014/chart" uri="{C3380CC4-5D6E-409C-BE32-E72D297353CC}">
              <c16:uniqueId val="{00000001-CA75-4F3E-B7C1-050C3C4E0325}"/>
            </c:ext>
          </c:extLst>
        </c:ser>
        <c:ser>
          <c:idx val="2"/>
          <c:order val="2"/>
          <c:tx>
            <c:strRef>
              <c:f>Sheet1!$D$1</c:f>
              <c:strCache>
                <c:ptCount val="1"/>
                <c:pt idx="0">
                  <c:v>2020</c:v>
                </c:pt>
              </c:strCache>
            </c:strRef>
          </c:tx>
          <c:spPr>
            <a:solidFill>
              <a:schemeClr val="accent2">
                <a:shade val="82000"/>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Sheet1!$A$2</c:f>
              <c:strCache>
                <c:ptCount val="1"/>
                <c:pt idx="0">
                  <c:v>Delivery Organizations</c:v>
                </c:pt>
              </c:strCache>
            </c:strRef>
          </c:cat>
          <c:val>
            <c:numRef>
              <c:f>Sheet1!$D$2</c:f>
              <c:numCache>
                <c:formatCode>General</c:formatCode>
                <c:ptCount val="1"/>
                <c:pt idx="0">
                  <c:v>8</c:v>
                </c:pt>
              </c:numCache>
            </c:numRef>
          </c:val>
          <c:extLst>
            <c:ext xmlns:c16="http://schemas.microsoft.com/office/drawing/2014/chart" uri="{C3380CC4-5D6E-409C-BE32-E72D297353CC}">
              <c16:uniqueId val="{00000002-CA75-4F3E-B7C1-050C3C4E0325}"/>
            </c:ext>
          </c:extLst>
        </c:ser>
        <c:ser>
          <c:idx val="3"/>
          <c:order val="3"/>
          <c:tx>
            <c:strRef>
              <c:f>Sheet1!$E$1</c:f>
              <c:strCache>
                <c:ptCount val="1"/>
                <c:pt idx="0">
                  <c:v>2021</c:v>
                </c:pt>
              </c:strCache>
            </c:strRef>
          </c:tx>
          <c:spPr>
            <a:solidFill>
              <a:schemeClr val="accent2">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Sheet1!$A$2</c:f>
              <c:strCache>
                <c:ptCount val="1"/>
                <c:pt idx="0">
                  <c:v>Delivery Organizations</c:v>
                </c:pt>
              </c:strCache>
            </c:strRef>
          </c:cat>
          <c:val>
            <c:numRef>
              <c:f>Sheet1!$E$2</c:f>
              <c:numCache>
                <c:formatCode>General</c:formatCode>
                <c:ptCount val="1"/>
                <c:pt idx="0">
                  <c:v>9</c:v>
                </c:pt>
              </c:numCache>
            </c:numRef>
          </c:val>
          <c:extLst>
            <c:ext xmlns:c16="http://schemas.microsoft.com/office/drawing/2014/chart" uri="{C3380CC4-5D6E-409C-BE32-E72D297353CC}">
              <c16:uniqueId val="{00000003-CA75-4F3E-B7C1-050C3C4E0325}"/>
            </c:ext>
          </c:extLst>
        </c:ser>
        <c:ser>
          <c:idx val="4"/>
          <c:order val="4"/>
          <c:tx>
            <c:strRef>
              <c:f>Sheet1!$F$1</c:f>
              <c:strCache>
                <c:ptCount val="1"/>
                <c:pt idx="0">
                  <c:v>2022</c:v>
                </c:pt>
              </c:strCache>
            </c:strRef>
          </c:tx>
          <c:spPr>
            <a:solidFill>
              <a:schemeClr val="accent2">
                <a:tint val="83000"/>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Sheet1!$A$2</c:f>
              <c:strCache>
                <c:ptCount val="1"/>
                <c:pt idx="0">
                  <c:v>Delivery Organizations</c:v>
                </c:pt>
              </c:strCache>
            </c:strRef>
          </c:cat>
          <c:val>
            <c:numRef>
              <c:f>Sheet1!$F$2</c:f>
              <c:numCache>
                <c:formatCode>General</c:formatCode>
                <c:ptCount val="1"/>
                <c:pt idx="0">
                  <c:v>10</c:v>
                </c:pt>
              </c:numCache>
            </c:numRef>
          </c:val>
          <c:extLst>
            <c:ext xmlns:c16="http://schemas.microsoft.com/office/drawing/2014/chart" uri="{C3380CC4-5D6E-409C-BE32-E72D297353CC}">
              <c16:uniqueId val="{00000006-CA75-4F3E-B7C1-050C3C4E0325}"/>
            </c:ext>
          </c:extLst>
        </c:ser>
        <c:ser>
          <c:idx val="5"/>
          <c:order val="5"/>
          <c:tx>
            <c:strRef>
              <c:f>Sheet1!$G$1</c:f>
              <c:strCache>
                <c:ptCount val="1"/>
                <c:pt idx="0">
                  <c:v>2023</c:v>
                </c:pt>
              </c:strCache>
            </c:strRef>
          </c:tx>
          <c:spPr>
            <a:solidFill>
              <a:schemeClr val="accent2">
                <a:tint val="65000"/>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Sheet1!$A$2</c:f>
              <c:strCache>
                <c:ptCount val="1"/>
                <c:pt idx="0">
                  <c:v>Delivery Organizations</c:v>
                </c:pt>
              </c:strCache>
            </c:strRef>
          </c:cat>
          <c:val>
            <c:numRef>
              <c:f>Sheet1!$G$2</c:f>
              <c:numCache>
                <c:formatCode>General</c:formatCode>
                <c:ptCount val="1"/>
                <c:pt idx="0">
                  <c:v>9</c:v>
                </c:pt>
              </c:numCache>
            </c:numRef>
          </c:val>
          <c:extLst>
            <c:ext xmlns:c16="http://schemas.microsoft.com/office/drawing/2014/chart" uri="{C3380CC4-5D6E-409C-BE32-E72D297353CC}">
              <c16:uniqueId val="{00000007-CA75-4F3E-B7C1-050C3C4E0325}"/>
            </c:ext>
          </c:extLst>
        </c:ser>
        <c:ser>
          <c:idx val="6"/>
          <c:order val="6"/>
          <c:tx>
            <c:strRef>
              <c:f>Sheet1!$H$1</c:f>
              <c:strCache>
                <c:ptCount val="1"/>
                <c:pt idx="0">
                  <c:v>2024</c:v>
                </c:pt>
              </c:strCache>
            </c:strRef>
          </c:tx>
          <c:spPr>
            <a:solidFill>
              <a:schemeClr val="accent2">
                <a:tint val="48000"/>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Sheet1!$A$2</c:f>
              <c:strCache>
                <c:ptCount val="1"/>
                <c:pt idx="0">
                  <c:v>Delivery Organizations</c:v>
                </c:pt>
              </c:strCache>
            </c:strRef>
          </c:cat>
          <c:val>
            <c:numRef>
              <c:f>Sheet1!$H$2</c:f>
              <c:numCache>
                <c:formatCode>General</c:formatCode>
                <c:ptCount val="1"/>
                <c:pt idx="0">
                  <c:v>17</c:v>
                </c:pt>
              </c:numCache>
            </c:numRef>
          </c:val>
          <c:extLst>
            <c:ext xmlns:c16="http://schemas.microsoft.com/office/drawing/2014/chart" uri="{C3380CC4-5D6E-409C-BE32-E72D297353CC}">
              <c16:uniqueId val="{00000000-D405-41C0-B32C-EBDF7C758C23}"/>
            </c:ext>
          </c:extLst>
        </c:ser>
        <c:dLbls>
          <c:showLegendKey val="0"/>
          <c:showVal val="0"/>
          <c:showCatName val="0"/>
          <c:showSerName val="0"/>
          <c:showPercent val="0"/>
          <c:showBubbleSize val="0"/>
        </c:dLbls>
        <c:gapWidth val="100"/>
        <c:overlap val="-24"/>
        <c:axId val="1680498256"/>
        <c:axId val="1680508816"/>
      </c:barChart>
      <c:catAx>
        <c:axId val="1680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crossAx val="1680508816"/>
        <c:crosses val="autoZero"/>
        <c:auto val="1"/>
        <c:lblAlgn val="ctr"/>
        <c:lblOffset val="100"/>
        <c:noMultiLvlLbl val="0"/>
      </c:catAx>
      <c:valAx>
        <c:axId val="1680508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crossAx val="1680498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ptos" panose="020B00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80" b="0" i="0" u="none" strike="noStrike" kern="1200" baseline="0">
                <a:solidFill>
                  <a:schemeClr val="tx1"/>
                </a:solidFill>
                <a:latin typeface="Aptos" panose="020B0004020202020204" pitchFamily="34" charset="0"/>
                <a:ea typeface="+mn-ea"/>
                <a:cs typeface="+mn-cs"/>
              </a:defRPr>
            </a:pPr>
            <a:r>
              <a:rPr lang="en-US" sz="1680" b="0"/>
              <a:t>Number of Participants, Number of Completers - CDSME</a:t>
            </a:r>
          </a:p>
        </c:rich>
      </c:tx>
      <c:overlay val="0"/>
      <c:spPr>
        <a:noFill/>
        <a:ln>
          <a:noFill/>
        </a:ln>
        <a:effectLst/>
      </c:spPr>
      <c:txPr>
        <a:bodyPr rot="0" spcFirstLastPara="1" vertOverflow="ellipsis" vert="horz" wrap="square" anchor="ctr" anchorCtr="1"/>
        <a:lstStyle/>
        <a:p>
          <a:pPr>
            <a:defRPr sz="1680" b="0" i="0" u="none" strike="noStrike" kern="1200" baseline="0">
              <a:solidFill>
                <a:schemeClr val="tx1"/>
              </a:solidFill>
              <a:latin typeface="Aptos" panose="020B0004020202020204" pitchFamily="34" charset="0"/>
              <a:ea typeface="+mn-ea"/>
              <a:cs typeface="+mn-cs"/>
            </a:defRPr>
          </a:pPr>
          <a:endParaRPr lang="en-US"/>
        </a:p>
      </c:txPr>
    </c:title>
    <c:autoTitleDeleted val="0"/>
    <c:plotArea>
      <c:layout/>
      <c:barChart>
        <c:barDir val="col"/>
        <c:grouping val="clustered"/>
        <c:varyColors val="0"/>
        <c:ser>
          <c:idx val="0"/>
          <c:order val="0"/>
          <c:tx>
            <c:strRef>
              <c:f>Sheet1!$A$2</c:f>
              <c:strCache>
                <c:ptCount val="1"/>
                <c:pt idx="0">
                  <c:v>Number of Participants</c:v>
                </c:pt>
              </c:strCache>
            </c:strRef>
          </c:tx>
          <c:spPr>
            <a:solidFill>
              <a:schemeClr val="accent2">
                <a:shade val="76000"/>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Sheet1!$B$1:$H$1</c:f>
              <c:strCache>
                <c:ptCount val="7"/>
                <c:pt idx="0">
                  <c:v>2018</c:v>
                </c:pt>
                <c:pt idx="1">
                  <c:v>2019</c:v>
                </c:pt>
                <c:pt idx="2">
                  <c:v>2020</c:v>
                </c:pt>
                <c:pt idx="3">
                  <c:v>2021</c:v>
                </c:pt>
                <c:pt idx="4">
                  <c:v>2022</c:v>
                </c:pt>
                <c:pt idx="5">
                  <c:v>2023</c:v>
                </c:pt>
                <c:pt idx="6">
                  <c:v>2024</c:v>
                </c:pt>
              </c:strCache>
            </c:strRef>
          </c:cat>
          <c:val>
            <c:numRef>
              <c:f>Sheet1!$B$2:$H$2</c:f>
              <c:numCache>
                <c:formatCode>General</c:formatCode>
                <c:ptCount val="7"/>
                <c:pt idx="0">
                  <c:v>143</c:v>
                </c:pt>
                <c:pt idx="1">
                  <c:v>79</c:v>
                </c:pt>
                <c:pt idx="2">
                  <c:v>50</c:v>
                </c:pt>
                <c:pt idx="3">
                  <c:v>43</c:v>
                </c:pt>
                <c:pt idx="4">
                  <c:v>80</c:v>
                </c:pt>
                <c:pt idx="5">
                  <c:v>168</c:v>
                </c:pt>
                <c:pt idx="6">
                  <c:v>116</c:v>
                </c:pt>
              </c:numCache>
            </c:numRef>
          </c:val>
          <c:extLst>
            <c:ext xmlns:c16="http://schemas.microsoft.com/office/drawing/2014/chart" uri="{C3380CC4-5D6E-409C-BE32-E72D297353CC}">
              <c16:uniqueId val="{00000000-CA75-4F3E-B7C1-050C3C4E0325}"/>
            </c:ext>
          </c:extLst>
        </c:ser>
        <c:ser>
          <c:idx val="1"/>
          <c:order val="1"/>
          <c:tx>
            <c:strRef>
              <c:f>Sheet1!$A$3</c:f>
              <c:strCache>
                <c:ptCount val="1"/>
                <c:pt idx="0">
                  <c:v>Number of Completers</c:v>
                </c:pt>
              </c:strCache>
            </c:strRef>
          </c:tx>
          <c:spPr>
            <a:solidFill>
              <a:schemeClr val="accent2">
                <a:tint val="77000"/>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Sheet1!$B$1:$H$1</c:f>
              <c:strCache>
                <c:ptCount val="7"/>
                <c:pt idx="0">
                  <c:v>2018</c:v>
                </c:pt>
                <c:pt idx="1">
                  <c:v>2019</c:v>
                </c:pt>
                <c:pt idx="2">
                  <c:v>2020</c:v>
                </c:pt>
                <c:pt idx="3">
                  <c:v>2021</c:v>
                </c:pt>
                <c:pt idx="4">
                  <c:v>2022</c:v>
                </c:pt>
                <c:pt idx="5">
                  <c:v>2023</c:v>
                </c:pt>
                <c:pt idx="6">
                  <c:v>2024</c:v>
                </c:pt>
              </c:strCache>
            </c:strRef>
          </c:cat>
          <c:val>
            <c:numRef>
              <c:f>Sheet1!$B$3:$H$3</c:f>
              <c:numCache>
                <c:formatCode>General</c:formatCode>
                <c:ptCount val="7"/>
                <c:pt idx="0">
                  <c:v>107</c:v>
                </c:pt>
                <c:pt idx="1">
                  <c:v>55</c:v>
                </c:pt>
                <c:pt idx="2">
                  <c:v>48</c:v>
                </c:pt>
                <c:pt idx="3">
                  <c:v>31</c:v>
                </c:pt>
                <c:pt idx="4">
                  <c:v>61</c:v>
                </c:pt>
                <c:pt idx="5">
                  <c:v>121</c:v>
                </c:pt>
                <c:pt idx="6">
                  <c:v>70</c:v>
                </c:pt>
              </c:numCache>
            </c:numRef>
          </c:val>
          <c:extLst>
            <c:ext xmlns:c16="http://schemas.microsoft.com/office/drawing/2014/chart" uri="{C3380CC4-5D6E-409C-BE32-E72D297353CC}">
              <c16:uniqueId val="{00000001-CA75-4F3E-B7C1-050C3C4E0325}"/>
            </c:ext>
          </c:extLst>
        </c:ser>
        <c:dLbls>
          <c:showLegendKey val="0"/>
          <c:showVal val="0"/>
          <c:showCatName val="0"/>
          <c:showSerName val="0"/>
          <c:showPercent val="0"/>
          <c:showBubbleSize val="0"/>
        </c:dLbls>
        <c:gapWidth val="100"/>
        <c:overlap val="-24"/>
        <c:axId val="1680498256"/>
        <c:axId val="1680508816"/>
      </c:barChart>
      <c:catAx>
        <c:axId val="1680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crossAx val="1680508816"/>
        <c:crosses val="autoZero"/>
        <c:auto val="1"/>
        <c:lblAlgn val="ctr"/>
        <c:lblOffset val="100"/>
        <c:noMultiLvlLbl val="0"/>
      </c:catAx>
      <c:valAx>
        <c:axId val="1680508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crossAx val="1680498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ptos" panose="020B00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80" b="0" i="0" u="none" strike="noStrike" kern="1200" baseline="0">
                <a:solidFill>
                  <a:schemeClr val="tx1"/>
                </a:solidFill>
                <a:latin typeface="Aptos" panose="020B0004020202020204" pitchFamily="34" charset="0"/>
                <a:ea typeface="+mn-ea"/>
                <a:cs typeface="+mn-cs"/>
              </a:defRPr>
            </a:pPr>
            <a:r>
              <a:rPr lang="en-US" sz="1680" b="0"/>
              <a:t>Number of Participants NDPP</a:t>
            </a:r>
          </a:p>
        </c:rich>
      </c:tx>
      <c:overlay val="0"/>
      <c:spPr>
        <a:noFill/>
        <a:ln>
          <a:noFill/>
        </a:ln>
        <a:effectLst/>
      </c:spPr>
      <c:txPr>
        <a:bodyPr rot="0" spcFirstLastPara="1" vertOverflow="ellipsis" vert="horz" wrap="square" anchor="ctr" anchorCtr="1"/>
        <a:lstStyle/>
        <a:p>
          <a:pPr>
            <a:defRPr sz="1680" b="0" i="0" u="none" strike="noStrike" kern="1200" baseline="0">
              <a:solidFill>
                <a:schemeClr val="tx1"/>
              </a:solidFill>
              <a:latin typeface="Aptos" panose="020B0004020202020204" pitchFamily="34" charset="0"/>
              <a:ea typeface="+mn-ea"/>
              <a:cs typeface="+mn-cs"/>
            </a:defRPr>
          </a:pPr>
          <a:endParaRPr lang="en-US"/>
        </a:p>
      </c:txPr>
    </c:title>
    <c:autoTitleDeleted val="0"/>
    <c:plotArea>
      <c:layout/>
      <c:barChart>
        <c:barDir val="col"/>
        <c:grouping val="clustered"/>
        <c:varyColors val="0"/>
        <c:ser>
          <c:idx val="0"/>
          <c:order val="0"/>
          <c:tx>
            <c:strRef>
              <c:f>Sheet1!$A$2</c:f>
              <c:strCache>
                <c:ptCount val="1"/>
                <c:pt idx="0">
                  <c:v>Number of Participants</c:v>
                </c:pt>
              </c:strCache>
            </c:strRef>
          </c:tx>
          <c:spPr>
            <a:solidFill>
              <a:schemeClr val="accent2">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Sheet1!$B$1:$H$1</c:f>
              <c:strCache>
                <c:ptCount val="7"/>
                <c:pt idx="0">
                  <c:v>2018</c:v>
                </c:pt>
                <c:pt idx="1">
                  <c:v>2019</c:v>
                </c:pt>
                <c:pt idx="2">
                  <c:v>2020</c:v>
                </c:pt>
                <c:pt idx="3">
                  <c:v>2021</c:v>
                </c:pt>
                <c:pt idx="4">
                  <c:v>2022</c:v>
                </c:pt>
                <c:pt idx="5">
                  <c:v>2023</c:v>
                </c:pt>
                <c:pt idx="6">
                  <c:v>2024</c:v>
                </c:pt>
              </c:strCache>
            </c:strRef>
          </c:cat>
          <c:val>
            <c:numRef>
              <c:f>Sheet1!$B$2:$H$2</c:f>
              <c:numCache>
                <c:formatCode>General</c:formatCode>
                <c:ptCount val="7"/>
                <c:pt idx="0">
                  <c:v>112</c:v>
                </c:pt>
                <c:pt idx="1">
                  <c:v>53</c:v>
                </c:pt>
                <c:pt idx="2">
                  <c:v>106</c:v>
                </c:pt>
                <c:pt idx="3">
                  <c:v>73</c:v>
                </c:pt>
                <c:pt idx="4">
                  <c:v>100</c:v>
                </c:pt>
                <c:pt idx="5">
                  <c:v>156</c:v>
                </c:pt>
                <c:pt idx="6">
                  <c:v>133</c:v>
                </c:pt>
              </c:numCache>
            </c:numRef>
          </c:val>
          <c:extLst>
            <c:ext xmlns:c16="http://schemas.microsoft.com/office/drawing/2014/chart" uri="{C3380CC4-5D6E-409C-BE32-E72D297353CC}">
              <c16:uniqueId val="{00000000-CA75-4F3E-B7C1-050C3C4E0325}"/>
            </c:ext>
          </c:extLst>
        </c:ser>
        <c:dLbls>
          <c:showLegendKey val="0"/>
          <c:showVal val="0"/>
          <c:showCatName val="0"/>
          <c:showSerName val="0"/>
          <c:showPercent val="0"/>
          <c:showBubbleSize val="0"/>
        </c:dLbls>
        <c:gapWidth val="100"/>
        <c:overlap val="-24"/>
        <c:axId val="1680498256"/>
        <c:axId val="1680508816"/>
      </c:barChart>
      <c:catAx>
        <c:axId val="1680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crossAx val="1680508816"/>
        <c:crosses val="autoZero"/>
        <c:auto val="1"/>
        <c:lblAlgn val="ctr"/>
        <c:lblOffset val="100"/>
        <c:noMultiLvlLbl val="0"/>
      </c:catAx>
      <c:valAx>
        <c:axId val="1680508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crossAx val="1680498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ptos" panose="020B00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baseline="0">
                <a:solidFill>
                  <a:schemeClr val="tx1"/>
                </a:solidFill>
                <a:latin typeface="Aptos" panose="020B0004020202020204" pitchFamily="34" charset="0"/>
                <a:ea typeface="+mn-ea"/>
                <a:cs typeface="+mn-cs"/>
              </a:defRPr>
            </a:pPr>
            <a:r>
              <a:rPr lang="en-US" sz="1680" b="0"/>
              <a:t>Number of Participants by County</a:t>
            </a:r>
          </a:p>
        </c:rich>
      </c:tx>
      <c:overlay val="0"/>
      <c:spPr>
        <a:noFill/>
        <a:ln>
          <a:noFill/>
        </a:ln>
        <a:effectLst/>
      </c:spPr>
      <c:txPr>
        <a:bodyPr rot="0" spcFirstLastPara="1" vertOverflow="ellipsis" vert="horz" wrap="square" anchor="ctr" anchorCtr="1"/>
        <a:lstStyle/>
        <a:p>
          <a:pPr>
            <a:defRPr sz="1680" b="0" i="0" u="none" strike="noStrike" kern="1200" baseline="0">
              <a:solidFill>
                <a:schemeClr val="tx1"/>
              </a:solidFill>
              <a:latin typeface="Aptos" panose="020B0004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2018</c:v>
                </c:pt>
              </c:strCache>
            </c:strRef>
          </c:tx>
          <c:spPr>
            <a:solidFill>
              <a:schemeClr val="accent2">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Sheet1!$A$2:$A$8</c:f>
              <c:strCache>
                <c:ptCount val="7"/>
                <c:pt idx="0">
                  <c:v>Clinton</c:v>
                </c:pt>
                <c:pt idx="1">
                  <c:v>Essex</c:v>
                </c:pt>
                <c:pt idx="2">
                  <c:v>Franklin</c:v>
                </c:pt>
                <c:pt idx="3">
                  <c:v>Lewis</c:v>
                </c:pt>
                <c:pt idx="4">
                  <c:v>Oswego</c:v>
                </c:pt>
                <c:pt idx="5">
                  <c:v>St. Lawrence</c:v>
                </c:pt>
                <c:pt idx="6">
                  <c:v>Washington</c:v>
                </c:pt>
              </c:strCache>
            </c:strRef>
          </c:cat>
          <c:val>
            <c:numRef>
              <c:f>Sheet1!$B$2:$B$8</c:f>
              <c:numCache>
                <c:formatCode>General</c:formatCode>
                <c:ptCount val="7"/>
                <c:pt idx="0">
                  <c:v>0</c:v>
                </c:pt>
                <c:pt idx="1">
                  <c:v>0</c:v>
                </c:pt>
                <c:pt idx="2">
                  <c:v>0</c:v>
                </c:pt>
                <c:pt idx="3">
                  <c:v>0</c:v>
                </c:pt>
                <c:pt idx="4">
                  <c:v>0</c:v>
                </c:pt>
                <c:pt idx="5">
                  <c:v>226</c:v>
                </c:pt>
              </c:numCache>
            </c:numRef>
          </c:val>
          <c:extLst>
            <c:ext xmlns:c16="http://schemas.microsoft.com/office/drawing/2014/chart" uri="{C3380CC4-5D6E-409C-BE32-E72D297353CC}">
              <c16:uniqueId val="{00000000-CA75-4F3E-B7C1-050C3C4E0325}"/>
            </c:ext>
          </c:extLst>
        </c:ser>
        <c:ser>
          <c:idx val="1"/>
          <c:order val="1"/>
          <c:tx>
            <c:strRef>
              <c:f>Sheet1!$C$1</c:f>
              <c:strCache>
                <c:ptCount val="1"/>
                <c:pt idx="0">
                  <c:v>2019</c:v>
                </c:pt>
              </c:strCache>
            </c:strRef>
          </c:tx>
          <c:spPr>
            <a:solidFill>
              <a:schemeClr val="accent4">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Sheet1!$A$2:$A$8</c:f>
              <c:strCache>
                <c:ptCount val="7"/>
                <c:pt idx="0">
                  <c:v>Clinton</c:v>
                </c:pt>
                <c:pt idx="1">
                  <c:v>Essex</c:v>
                </c:pt>
                <c:pt idx="2">
                  <c:v>Franklin</c:v>
                </c:pt>
                <c:pt idx="3">
                  <c:v>Lewis</c:v>
                </c:pt>
                <c:pt idx="4">
                  <c:v>Oswego</c:v>
                </c:pt>
                <c:pt idx="5">
                  <c:v>St. Lawrence</c:v>
                </c:pt>
                <c:pt idx="6">
                  <c:v>Washington</c:v>
                </c:pt>
              </c:strCache>
            </c:strRef>
          </c:cat>
          <c:val>
            <c:numRef>
              <c:f>Sheet1!$C$2:$C$8</c:f>
              <c:numCache>
                <c:formatCode>General</c:formatCode>
                <c:ptCount val="7"/>
                <c:pt idx="0">
                  <c:v>6</c:v>
                </c:pt>
                <c:pt idx="1">
                  <c:v>0</c:v>
                </c:pt>
                <c:pt idx="2">
                  <c:v>0</c:v>
                </c:pt>
                <c:pt idx="3">
                  <c:v>0</c:v>
                </c:pt>
                <c:pt idx="4">
                  <c:v>0</c:v>
                </c:pt>
                <c:pt idx="5">
                  <c:v>126</c:v>
                </c:pt>
              </c:numCache>
            </c:numRef>
          </c:val>
          <c:extLst>
            <c:ext xmlns:c16="http://schemas.microsoft.com/office/drawing/2014/chart" uri="{C3380CC4-5D6E-409C-BE32-E72D297353CC}">
              <c16:uniqueId val="{00000001-CA75-4F3E-B7C1-050C3C4E0325}"/>
            </c:ext>
          </c:extLst>
        </c:ser>
        <c:ser>
          <c:idx val="2"/>
          <c:order val="2"/>
          <c:tx>
            <c:strRef>
              <c:f>Sheet1!$D$1</c:f>
              <c:strCache>
                <c:ptCount val="1"/>
                <c:pt idx="0">
                  <c:v>2020</c:v>
                </c:pt>
              </c:strCache>
            </c:strRef>
          </c:tx>
          <c:spPr>
            <a:solidFill>
              <a:schemeClr val="accent6">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Sheet1!$A$2:$A$8</c:f>
              <c:strCache>
                <c:ptCount val="7"/>
                <c:pt idx="0">
                  <c:v>Clinton</c:v>
                </c:pt>
                <c:pt idx="1">
                  <c:v>Essex</c:v>
                </c:pt>
                <c:pt idx="2">
                  <c:v>Franklin</c:v>
                </c:pt>
                <c:pt idx="3">
                  <c:v>Lewis</c:v>
                </c:pt>
                <c:pt idx="4">
                  <c:v>Oswego</c:v>
                </c:pt>
                <c:pt idx="5">
                  <c:v>St. Lawrence</c:v>
                </c:pt>
                <c:pt idx="6">
                  <c:v>Washington</c:v>
                </c:pt>
              </c:strCache>
            </c:strRef>
          </c:cat>
          <c:val>
            <c:numRef>
              <c:f>Sheet1!$D$2:$D$8</c:f>
              <c:numCache>
                <c:formatCode>General</c:formatCode>
                <c:ptCount val="7"/>
                <c:pt idx="0">
                  <c:v>8</c:v>
                </c:pt>
                <c:pt idx="1">
                  <c:v>0</c:v>
                </c:pt>
                <c:pt idx="2">
                  <c:v>15</c:v>
                </c:pt>
                <c:pt idx="3">
                  <c:v>0</c:v>
                </c:pt>
                <c:pt idx="4">
                  <c:v>0</c:v>
                </c:pt>
                <c:pt idx="5">
                  <c:v>133</c:v>
                </c:pt>
              </c:numCache>
            </c:numRef>
          </c:val>
          <c:extLst>
            <c:ext xmlns:c16="http://schemas.microsoft.com/office/drawing/2014/chart" uri="{C3380CC4-5D6E-409C-BE32-E72D297353CC}">
              <c16:uniqueId val="{00000000-9ACA-4FAE-848C-F07C1CF56FDF}"/>
            </c:ext>
          </c:extLst>
        </c:ser>
        <c:ser>
          <c:idx val="3"/>
          <c:order val="3"/>
          <c:tx>
            <c:strRef>
              <c:f>Sheet1!$E$1</c:f>
              <c:strCache>
                <c:ptCount val="1"/>
                <c:pt idx="0">
                  <c:v>2021</c:v>
                </c:pt>
              </c:strCache>
            </c:strRef>
          </c:tx>
          <c:spPr>
            <a:solidFill>
              <a:schemeClr val="accent2">
                <a:lumMod val="60000"/>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Sheet1!$A$2:$A$8</c:f>
              <c:strCache>
                <c:ptCount val="7"/>
                <c:pt idx="0">
                  <c:v>Clinton</c:v>
                </c:pt>
                <c:pt idx="1">
                  <c:v>Essex</c:v>
                </c:pt>
                <c:pt idx="2">
                  <c:v>Franklin</c:v>
                </c:pt>
                <c:pt idx="3">
                  <c:v>Lewis</c:v>
                </c:pt>
                <c:pt idx="4">
                  <c:v>Oswego</c:v>
                </c:pt>
                <c:pt idx="5">
                  <c:v>St. Lawrence</c:v>
                </c:pt>
                <c:pt idx="6">
                  <c:v>Washington</c:v>
                </c:pt>
              </c:strCache>
            </c:strRef>
          </c:cat>
          <c:val>
            <c:numRef>
              <c:f>Sheet1!$E$2:$E$8</c:f>
              <c:numCache>
                <c:formatCode>General</c:formatCode>
                <c:ptCount val="7"/>
                <c:pt idx="0">
                  <c:v>6</c:v>
                </c:pt>
                <c:pt idx="1">
                  <c:v>8</c:v>
                </c:pt>
                <c:pt idx="2">
                  <c:v>22</c:v>
                </c:pt>
                <c:pt idx="3">
                  <c:v>0</c:v>
                </c:pt>
                <c:pt idx="4">
                  <c:v>0</c:v>
                </c:pt>
                <c:pt idx="5">
                  <c:v>79</c:v>
                </c:pt>
              </c:numCache>
            </c:numRef>
          </c:val>
          <c:extLst>
            <c:ext xmlns:c16="http://schemas.microsoft.com/office/drawing/2014/chart" uri="{C3380CC4-5D6E-409C-BE32-E72D297353CC}">
              <c16:uniqueId val="{00000001-9ACA-4FAE-848C-F07C1CF56FDF}"/>
            </c:ext>
          </c:extLst>
        </c:ser>
        <c:ser>
          <c:idx val="4"/>
          <c:order val="4"/>
          <c:tx>
            <c:strRef>
              <c:f>Sheet1!$F$1</c:f>
              <c:strCache>
                <c:ptCount val="1"/>
                <c:pt idx="0">
                  <c:v>2022</c:v>
                </c:pt>
              </c:strCache>
            </c:strRef>
          </c:tx>
          <c:spPr>
            <a:solidFill>
              <a:schemeClr val="accent4">
                <a:lumMod val="60000"/>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Sheet1!$A$2:$A$8</c:f>
              <c:strCache>
                <c:ptCount val="7"/>
                <c:pt idx="0">
                  <c:v>Clinton</c:v>
                </c:pt>
                <c:pt idx="1">
                  <c:v>Essex</c:v>
                </c:pt>
                <c:pt idx="2">
                  <c:v>Franklin</c:v>
                </c:pt>
                <c:pt idx="3">
                  <c:v>Lewis</c:v>
                </c:pt>
                <c:pt idx="4">
                  <c:v>Oswego</c:v>
                </c:pt>
                <c:pt idx="5">
                  <c:v>St. Lawrence</c:v>
                </c:pt>
                <c:pt idx="6">
                  <c:v>Washington</c:v>
                </c:pt>
              </c:strCache>
            </c:strRef>
          </c:cat>
          <c:val>
            <c:numRef>
              <c:f>Sheet1!$F$2:$F$8</c:f>
              <c:numCache>
                <c:formatCode>General</c:formatCode>
                <c:ptCount val="7"/>
                <c:pt idx="0">
                  <c:v>5</c:v>
                </c:pt>
                <c:pt idx="1">
                  <c:v>7</c:v>
                </c:pt>
                <c:pt idx="2">
                  <c:v>33</c:v>
                </c:pt>
                <c:pt idx="3">
                  <c:v>0</c:v>
                </c:pt>
                <c:pt idx="4">
                  <c:v>0</c:v>
                </c:pt>
                <c:pt idx="5">
                  <c:v>135</c:v>
                </c:pt>
              </c:numCache>
            </c:numRef>
          </c:val>
          <c:extLst>
            <c:ext xmlns:c16="http://schemas.microsoft.com/office/drawing/2014/chart" uri="{C3380CC4-5D6E-409C-BE32-E72D297353CC}">
              <c16:uniqueId val="{00000002-9ACA-4FAE-848C-F07C1CF56FDF}"/>
            </c:ext>
          </c:extLst>
        </c:ser>
        <c:ser>
          <c:idx val="5"/>
          <c:order val="5"/>
          <c:tx>
            <c:strRef>
              <c:f>Sheet1!$G$1</c:f>
              <c:strCache>
                <c:ptCount val="1"/>
                <c:pt idx="0">
                  <c:v>2023</c:v>
                </c:pt>
              </c:strCache>
            </c:strRef>
          </c:tx>
          <c:spPr>
            <a:solidFill>
              <a:schemeClr val="accent6">
                <a:lumMod val="60000"/>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Sheet1!$A$2:$A$8</c:f>
              <c:strCache>
                <c:ptCount val="7"/>
                <c:pt idx="0">
                  <c:v>Clinton</c:v>
                </c:pt>
                <c:pt idx="1">
                  <c:v>Essex</c:v>
                </c:pt>
                <c:pt idx="2">
                  <c:v>Franklin</c:v>
                </c:pt>
                <c:pt idx="3">
                  <c:v>Lewis</c:v>
                </c:pt>
                <c:pt idx="4">
                  <c:v>Oswego</c:v>
                </c:pt>
                <c:pt idx="5">
                  <c:v>St. Lawrence</c:v>
                </c:pt>
                <c:pt idx="6">
                  <c:v>Washington</c:v>
                </c:pt>
              </c:strCache>
            </c:strRef>
          </c:cat>
          <c:val>
            <c:numRef>
              <c:f>Sheet1!$G$2:$G$8</c:f>
              <c:numCache>
                <c:formatCode>General</c:formatCode>
                <c:ptCount val="7"/>
                <c:pt idx="0">
                  <c:v>12</c:v>
                </c:pt>
                <c:pt idx="1">
                  <c:v>33</c:v>
                </c:pt>
                <c:pt idx="2">
                  <c:v>16</c:v>
                </c:pt>
                <c:pt idx="3">
                  <c:v>0</c:v>
                </c:pt>
                <c:pt idx="4">
                  <c:v>0</c:v>
                </c:pt>
                <c:pt idx="5">
                  <c:v>253</c:v>
                </c:pt>
                <c:pt idx="6">
                  <c:v>10</c:v>
                </c:pt>
              </c:numCache>
            </c:numRef>
          </c:val>
          <c:extLst>
            <c:ext xmlns:c16="http://schemas.microsoft.com/office/drawing/2014/chart" uri="{C3380CC4-5D6E-409C-BE32-E72D297353CC}">
              <c16:uniqueId val="{00000003-9ACA-4FAE-848C-F07C1CF56FDF}"/>
            </c:ext>
          </c:extLst>
        </c:ser>
        <c:ser>
          <c:idx val="6"/>
          <c:order val="6"/>
          <c:tx>
            <c:strRef>
              <c:f>Sheet1!$H$1</c:f>
              <c:strCache>
                <c:ptCount val="1"/>
                <c:pt idx="0">
                  <c:v>2024</c:v>
                </c:pt>
              </c:strCache>
            </c:strRef>
          </c:tx>
          <c:spPr>
            <a:solidFill>
              <a:schemeClr val="accent2">
                <a:lumMod val="80000"/>
                <a:lumOff val="20000"/>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Sheet1!$A$2:$A$8</c:f>
              <c:strCache>
                <c:ptCount val="7"/>
                <c:pt idx="0">
                  <c:v>Clinton</c:v>
                </c:pt>
                <c:pt idx="1">
                  <c:v>Essex</c:v>
                </c:pt>
                <c:pt idx="2">
                  <c:v>Franklin</c:v>
                </c:pt>
                <c:pt idx="3">
                  <c:v>Lewis</c:v>
                </c:pt>
                <c:pt idx="4">
                  <c:v>Oswego</c:v>
                </c:pt>
                <c:pt idx="5">
                  <c:v>St. Lawrence</c:v>
                </c:pt>
                <c:pt idx="6">
                  <c:v>Washington</c:v>
                </c:pt>
              </c:strCache>
            </c:strRef>
          </c:cat>
          <c:val>
            <c:numRef>
              <c:f>Sheet1!$H$2:$H$8</c:f>
              <c:numCache>
                <c:formatCode>General</c:formatCode>
                <c:ptCount val="7"/>
                <c:pt idx="0">
                  <c:v>4</c:v>
                </c:pt>
                <c:pt idx="1">
                  <c:v>27</c:v>
                </c:pt>
                <c:pt idx="2">
                  <c:v>0</c:v>
                </c:pt>
                <c:pt idx="3">
                  <c:v>25</c:v>
                </c:pt>
                <c:pt idx="4">
                  <c:v>8</c:v>
                </c:pt>
                <c:pt idx="5">
                  <c:v>175</c:v>
                </c:pt>
                <c:pt idx="6">
                  <c:v>10</c:v>
                </c:pt>
              </c:numCache>
            </c:numRef>
          </c:val>
          <c:extLst>
            <c:ext xmlns:c16="http://schemas.microsoft.com/office/drawing/2014/chart" uri="{C3380CC4-5D6E-409C-BE32-E72D297353CC}">
              <c16:uniqueId val="{00000000-C039-4CF4-A617-751FB47D6668}"/>
            </c:ext>
          </c:extLst>
        </c:ser>
        <c:dLbls>
          <c:showLegendKey val="0"/>
          <c:showVal val="0"/>
          <c:showCatName val="0"/>
          <c:showSerName val="0"/>
          <c:showPercent val="0"/>
          <c:showBubbleSize val="0"/>
        </c:dLbls>
        <c:gapWidth val="100"/>
        <c:overlap val="-24"/>
        <c:axId val="1680498256"/>
        <c:axId val="1680508816"/>
      </c:barChart>
      <c:catAx>
        <c:axId val="1680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crossAx val="1680508816"/>
        <c:crosses val="autoZero"/>
        <c:auto val="1"/>
        <c:lblAlgn val="ctr"/>
        <c:lblOffset val="100"/>
        <c:noMultiLvlLbl val="0"/>
      </c:catAx>
      <c:valAx>
        <c:axId val="1680508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crossAx val="1680498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ptos" panose="020B00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baseline="0">
                <a:solidFill>
                  <a:schemeClr val="tx1"/>
                </a:solidFill>
                <a:latin typeface="Aptos" panose="020B0004020202020204" pitchFamily="34" charset="0"/>
                <a:ea typeface="+mn-ea"/>
                <a:cs typeface="+mn-cs"/>
              </a:defRPr>
            </a:pPr>
            <a:r>
              <a:rPr lang="en-US" sz="1680" b="0" dirty="0">
                <a:solidFill>
                  <a:schemeClr val="tx1"/>
                </a:solidFill>
                <a:latin typeface="Aptos" panose="020B0004020202020204" pitchFamily="34" charset="0"/>
              </a:rPr>
              <a:t>Telephonic Workshop</a:t>
            </a:r>
          </a:p>
        </c:rich>
      </c:tx>
      <c:layout>
        <c:manualLayout>
          <c:xMode val="edge"/>
          <c:yMode val="edge"/>
          <c:x val="0.20130383215194883"/>
          <c:y val="0.26430626754872527"/>
        </c:manualLayout>
      </c:layout>
      <c:overlay val="0"/>
      <c:spPr>
        <a:noFill/>
        <a:ln>
          <a:noFill/>
        </a:ln>
        <a:effectLst/>
      </c:spPr>
      <c:txPr>
        <a:bodyPr rot="0" spcFirstLastPara="1" vertOverflow="ellipsis" vert="horz" wrap="square" anchor="ctr" anchorCtr="1"/>
        <a:lstStyle/>
        <a:p>
          <a:pPr>
            <a:defRPr sz="1680" b="0" i="0" u="none" strike="noStrike" kern="1200" baseline="0">
              <a:solidFill>
                <a:schemeClr val="tx1"/>
              </a:solidFill>
              <a:latin typeface="Aptos" panose="020B0004020202020204" pitchFamily="34" charset="0"/>
              <a:ea typeface="+mn-ea"/>
              <a:cs typeface="+mn-cs"/>
            </a:defRPr>
          </a:pPr>
          <a:endParaRPr lang="en-US"/>
        </a:p>
      </c:txPr>
    </c:title>
    <c:autoTitleDeleted val="0"/>
    <c:plotArea>
      <c:layout/>
      <c:barChart>
        <c:barDir val="col"/>
        <c:grouping val="clustered"/>
        <c:varyColors val="0"/>
        <c:ser>
          <c:idx val="0"/>
          <c:order val="0"/>
          <c:tx>
            <c:strRef>
              <c:f>Graphs!$G$91</c:f>
              <c:strCache>
                <c:ptCount val="1"/>
                <c:pt idx="0">
                  <c:v>PARTICIPANTS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invertIfNegative val="0"/>
          <c:cat>
            <c:numRef>
              <c:f>Graphs!$F$92:$F$106</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Graphs!$G$92:$G$106</c:f>
              <c:numCache>
                <c:formatCode>General</c:formatCode>
                <c:ptCount val="15"/>
                <c:pt idx="0">
                  <c:v>0</c:v>
                </c:pt>
                <c:pt idx="1">
                  <c:v>0</c:v>
                </c:pt>
                <c:pt idx="2">
                  <c:v>0</c:v>
                </c:pt>
                <c:pt idx="3">
                  <c:v>0</c:v>
                </c:pt>
                <c:pt idx="4">
                  <c:v>0</c:v>
                </c:pt>
                <c:pt idx="5">
                  <c:v>0</c:v>
                </c:pt>
                <c:pt idx="6">
                  <c:v>0</c:v>
                </c:pt>
                <c:pt idx="7">
                  <c:v>0</c:v>
                </c:pt>
                <c:pt idx="8">
                  <c:v>0</c:v>
                </c:pt>
                <c:pt idx="9">
                  <c:v>0</c:v>
                </c:pt>
                <c:pt idx="10">
                  <c:v>22</c:v>
                </c:pt>
                <c:pt idx="11">
                  <c:v>23</c:v>
                </c:pt>
                <c:pt idx="12">
                  <c:v>7</c:v>
                </c:pt>
                <c:pt idx="13">
                  <c:v>28</c:v>
                </c:pt>
                <c:pt idx="14">
                  <c:v>7</c:v>
                </c:pt>
              </c:numCache>
            </c:numRef>
          </c:val>
          <c:extLst>
            <c:ext xmlns:c16="http://schemas.microsoft.com/office/drawing/2014/chart" uri="{C3380CC4-5D6E-409C-BE32-E72D297353CC}">
              <c16:uniqueId val="{00000000-BA88-4124-9458-B052860C24C3}"/>
            </c:ext>
          </c:extLst>
        </c:ser>
        <c:dLbls>
          <c:showLegendKey val="0"/>
          <c:showVal val="0"/>
          <c:showCatName val="0"/>
          <c:showSerName val="0"/>
          <c:showPercent val="0"/>
          <c:showBubbleSize val="0"/>
        </c:dLbls>
        <c:gapWidth val="150"/>
        <c:axId val="485193951"/>
        <c:axId val="485192031"/>
      </c:barChart>
      <c:lineChart>
        <c:grouping val="standard"/>
        <c:varyColors val="0"/>
        <c:ser>
          <c:idx val="1"/>
          <c:order val="1"/>
          <c:tx>
            <c:strRef>
              <c:f>Graphs!$H$91</c:f>
              <c:strCache>
                <c:ptCount val="1"/>
                <c:pt idx="0">
                  <c:v>COMPLETERS</c:v>
                </c:pt>
              </c:strCache>
            </c:strRef>
          </c:tx>
          <c:spPr>
            <a:ln w="34925" cap="rnd">
              <a:solidFill>
                <a:srgbClr val="FFFF00"/>
              </a:solidFill>
              <a:round/>
            </a:ln>
            <a:effectLst>
              <a:outerShdw blurRad="57150" dist="19050" dir="5400000" algn="ctr" rotWithShape="0">
                <a:srgbClr val="000000">
                  <a:alpha val="63000"/>
                </a:srgbClr>
              </a:outerShdw>
            </a:effectLst>
          </c:spPr>
          <c:marker>
            <c:symbol val="none"/>
          </c:marker>
          <c:val>
            <c:numRef>
              <c:f>Graphs!$H$92:$H$106</c:f>
              <c:numCache>
                <c:formatCode>General</c:formatCode>
                <c:ptCount val="15"/>
                <c:pt idx="0">
                  <c:v>0</c:v>
                </c:pt>
                <c:pt idx="1">
                  <c:v>0</c:v>
                </c:pt>
                <c:pt idx="2">
                  <c:v>0</c:v>
                </c:pt>
                <c:pt idx="3">
                  <c:v>0</c:v>
                </c:pt>
                <c:pt idx="4">
                  <c:v>0</c:v>
                </c:pt>
                <c:pt idx="5">
                  <c:v>0</c:v>
                </c:pt>
                <c:pt idx="6">
                  <c:v>0</c:v>
                </c:pt>
                <c:pt idx="7">
                  <c:v>0</c:v>
                </c:pt>
                <c:pt idx="8">
                  <c:v>0</c:v>
                </c:pt>
                <c:pt idx="9">
                  <c:v>0</c:v>
                </c:pt>
                <c:pt idx="10">
                  <c:v>20</c:v>
                </c:pt>
                <c:pt idx="11">
                  <c:v>14</c:v>
                </c:pt>
                <c:pt idx="12">
                  <c:v>6</c:v>
                </c:pt>
                <c:pt idx="13">
                  <c:v>16</c:v>
                </c:pt>
                <c:pt idx="14">
                  <c:v>1</c:v>
                </c:pt>
              </c:numCache>
            </c:numRef>
          </c:val>
          <c:smooth val="0"/>
          <c:extLst>
            <c:ext xmlns:c16="http://schemas.microsoft.com/office/drawing/2014/chart" uri="{C3380CC4-5D6E-409C-BE32-E72D297353CC}">
              <c16:uniqueId val="{00000001-BA88-4124-9458-B052860C24C3}"/>
            </c:ext>
          </c:extLst>
        </c:ser>
        <c:dLbls>
          <c:showLegendKey val="0"/>
          <c:showVal val="0"/>
          <c:showCatName val="0"/>
          <c:showSerName val="0"/>
          <c:showPercent val="0"/>
          <c:showBubbleSize val="0"/>
        </c:dLbls>
        <c:marker val="1"/>
        <c:smooth val="0"/>
        <c:axId val="485193951"/>
        <c:axId val="485192031"/>
      </c:lineChart>
      <c:catAx>
        <c:axId val="48519395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crossAx val="485192031"/>
        <c:crosses val="autoZero"/>
        <c:auto val="1"/>
        <c:lblAlgn val="ctr"/>
        <c:lblOffset val="100"/>
        <c:noMultiLvlLbl val="0"/>
      </c:catAx>
      <c:valAx>
        <c:axId val="485192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crossAx val="485193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baseline="0">
                <a:solidFill>
                  <a:schemeClr val="tx1"/>
                </a:solidFill>
                <a:latin typeface="Aptos" panose="020B0004020202020204" pitchFamily="34" charset="0"/>
                <a:ea typeface="+mn-ea"/>
                <a:cs typeface="+mn-cs"/>
              </a:defRPr>
            </a:pPr>
            <a:r>
              <a:rPr lang="en-US" sz="1680" b="0" dirty="0">
                <a:solidFill>
                  <a:schemeClr val="tx1"/>
                </a:solidFill>
                <a:latin typeface="Aptos" panose="020B0004020202020204" pitchFamily="34" charset="0"/>
              </a:rPr>
              <a:t>Virtual Workshops</a:t>
            </a:r>
          </a:p>
        </c:rich>
      </c:tx>
      <c:layout>
        <c:manualLayout>
          <c:xMode val="edge"/>
          <c:yMode val="edge"/>
          <c:x val="0.17085261605529137"/>
          <c:y val="0.26966449467222764"/>
        </c:manualLayout>
      </c:layout>
      <c:overlay val="0"/>
      <c:spPr>
        <a:noFill/>
        <a:ln>
          <a:noFill/>
        </a:ln>
        <a:effectLst/>
      </c:spPr>
      <c:txPr>
        <a:bodyPr rot="0" spcFirstLastPara="1" vertOverflow="ellipsis" vert="horz" wrap="square" anchor="ctr" anchorCtr="1"/>
        <a:lstStyle/>
        <a:p>
          <a:pPr>
            <a:defRPr sz="1680" b="0" i="0" u="none" strike="noStrike" kern="1200" baseline="0">
              <a:solidFill>
                <a:schemeClr val="tx1"/>
              </a:solidFill>
              <a:latin typeface="Aptos" panose="020B0004020202020204" pitchFamily="34" charset="0"/>
              <a:ea typeface="+mn-ea"/>
              <a:cs typeface="+mn-cs"/>
            </a:defRPr>
          </a:pPr>
          <a:endParaRPr lang="en-US"/>
        </a:p>
      </c:txPr>
    </c:title>
    <c:autoTitleDeleted val="0"/>
    <c:plotArea>
      <c:layout/>
      <c:barChart>
        <c:barDir val="col"/>
        <c:grouping val="clustered"/>
        <c:varyColors val="0"/>
        <c:ser>
          <c:idx val="0"/>
          <c:order val="0"/>
          <c:tx>
            <c:strRef>
              <c:f>Graphs!$G$64</c:f>
              <c:strCache>
                <c:ptCount val="1"/>
                <c:pt idx="0">
                  <c:v>PARTICIPANTS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invertIfNegative val="0"/>
          <c:cat>
            <c:numRef>
              <c:f>Graphs!$F$65:$F$79</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Graphs!$G$65:$G$79</c:f>
              <c:numCache>
                <c:formatCode>General</c:formatCode>
                <c:ptCount val="15"/>
                <c:pt idx="0">
                  <c:v>0</c:v>
                </c:pt>
                <c:pt idx="1">
                  <c:v>0</c:v>
                </c:pt>
                <c:pt idx="2">
                  <c:v>0</c:v>
                </c:pt>
                <c:pt idx="3">
                  <c:v>0</c:v>
                </c:pt>
                <c:pt idx="4">
                  <c:v>0</c:v>
                </c:pt>
                <c:pt idx="5">
                  <c:v>0</c:v>
                </c:pt>
                <c:pt idx="6">
                  <c:v>0</c:v>
                </c:pt>
                <c:pt idx="7">
                  <c:v>0</c:v>
                </c:pt>
                <c:pt idx="8">
                  <c:v>0</c:v>
                </c:pt>
                <c:pt idx="9">
                  <c:v>0</c:v>
                </c:pt>
                <c:pt idx="10">
                  <c:v>17</c:v>
                </c:pt>
                <c:pt idx="11">
                  <c:v>5</c:v>
                </c:pt>
                <c:pt idx="12">
                  <c:v>26</c:v>
                </c:pt>
                <c:pt idx="13">
                  <c:v>20</c:v>
                </c:pt>
                <c:pt idx="14">
                  <c:v>5</c:v>
                </c:pt>
              </c:numCache>
            </c:numRef>
          </c:val>
          <c:extLst>
            <c:ext xmlns:c16="http://schemas.microsoft.com/office/drawing/2014/chart" uri="{C3380CC4-5D6E-409C-BE32-E72D297353CC}">
              <c16:uniqueId val="{00000000-DC08-4664-8334-C910400A2D43}"/>
            </c:ext>
          </c:extLst>
        </c:ser>
        <c:dLbls>
          <c:showLegendKey val="0"/>
          <c:showVal val="0"/>
          <c:showCatName val="0"/>
          <c:showSerName val="0"/>
          <c:showPercent val="0"/>
          <c:showBubbleSize val="0"/>
        </c:dLbls>
        <c:gapWidth val="150"/>
        <c:axId val="214817647"/>
        <c:axId val="214819567"/>
      </c:barChart>
      <c:lineChart>
        <c:grouping val="standard"/>
        <c:varyColors val="0"/>
        <c:ser>
          <c:idx val="1"/>
          <c:order val="1"/>
          <c:tx>
            <c:strRef>
              <c:f>Graphs!$H$64</c:f>
              <c:strCache>
                <c:ptCount val="1"/>
                <c:pt idx="0">
                  <c:v>COMPLETERS</c:v>
                </c:pt>
              </c:strCache>
            </c:strRef>
          </c:tx>
          <c:spPr>
            <a:ln w="34925" cap="rnd">
              <a:solidFill>
                <a:srgbClr val="FFFF00"/>
              </a:solidFill>
              <a:round/>
            </a:ln>
            <a:effectLst>
              <a:outerShdw blurRad="57150" dist="19050" dir="5400000" algn="ctr" rotWithShape="0">
                <a:srgbClr val="000000">
                  <a:alpha val="63000"/>
                </a:srgbClr>
              </a:outerShdw>
            </a:effectLst>
          </c:spPr>
          <c:marker>
            <c:symbol val="none"/>
          </c:marker>
          <c:val>
            <c:numRef>
              <c:f>Graphs!$H$65:$H$79</c:f>
              <c:numCache>
                <c:formatCode>General</c:formatCode>
                <c:ptCount val="15"/>
                <c:pt idx="0">
                  <c:v>0</c:v>
                </c:pt>
                <c:pt idx="1">
                  <c:v>0</c:v>
                </c:pt>
                <c:pt idx="2">
                  <c:v>0</c:v>
                </c:pt>
                <c:pt idx="3">
                  <c:v>0</c:v>
                </c:pt>
                <c:pt idx="4">
                  <c:v>0</c:v>
                </c:pt>
                <c:pt idx="5">
                  <c:v>0</c:v>
                </c:pt>
                <c:pt idx="6">
                  <c:v>0</c:v>
                </c:pt>
                <c:pt idx="7">
                  <c:v>0</c:v>
                </c:pt>
                <c:pt idx="8">
                  <c:v>0</c:v>
                </c:pt>
                <c:pt idx="9">
                  <c:v>0</c:v>
                </c:pt>
                <c:pt idx="10">
                  <c:v>17</c:v>
                </c:pt>
                <c:pt idx="11">
                  <c:v>5</c:v>
                </c:pt>
                <c:pt idx="12">
                  <c:v>20</c:v>
                </c:pt>
                <c:pt idx="13">
                  <c:v>20</c:v>
                </c:pt>
                <c:pt idx="14">
                  <c:v>1</c:v>
                </c:pt>
              </c:numCache>
            </c:numRef>
          </c:val>
          <c:smooth val="0"/>
          <c:extLst>
            <c:ext xmlns:c16="http://schemas.microsoft.com/office/drawing/2014/chart" uri="{C3380CC4-5D6E-409C-BE32-E72D297353CC}">
              <c16:uniqueId val="{00000001-DC08-4664-8334-C910400A2D43}"/>
            </c:ext>
          </c:extLst>
        </c:ser>
        <c:dLbls>
          <c:showLegendKey val="0"/>
          <c:showVal val="0"/>
          <c:showCatName val="0"/>
          <c:showSerName val="0"/>
          <c:showPercent val="0"/>
          <c:showBubbleSize val="0"/>
        </c:dLbls>
        <c:marker val="1"/>
        <c:smooth val="0"/>
        <c:axId val="214817647"/>
        <c:axId val="214819567"/>
      </c:lineChart>
      <c:catAx>
        <c:axId val="21481764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crossAx val="214819567"/>
        <c:crosses val="autoZero"/>
        <c:auto val="1"/>
        <c:lblAlgn val="ctr"/>
        <c:lblOffset val="100"/>
        <c:noMultiLvlLbl val="0"/>
      </c:catAx>
      <c:valAx>
        <c:axId val="2148195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214817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baseline="0">
                <a:solidFill>
                  <a:schemeClr val="tx1"/>
                </a:solidFill>
                <a:latin typeface="Aptos" panose="020B0004020202020204" pitchFamily="34" charset="0"/>
                <a:ea typeface="+mn-ea"/>
                <a:cs typeface="+mn-cs"/>
              </a:defRPr>
            </a:pPr>
            <a:r>
              <a:rPr lang="en-US" sz="1680" b="0">
                <a:solidFill>
                  <a:schemeClr val="tx1"/>
                </a:solidFill>
                <a:latin typeface="Aptos" panose="020B0004020202020204" pitchFamily="34" charset="0"/>
              </a:rPr>
              <a:t>Hybrid Workshop</a:t>
            </a:r>
          </a:p>
        </c:rich>
      </c:tx>
      <c:layout>
        <c:manualLayout>
          <c:xMode val="edge"/>
          <c:yMode val="edge"/>
          <c:x val="0.20617356754448524"/>
          <c:y val="0.26052356803779253"/>
        </c:manualLayout>
      </c:layout>
      <c:overlay val="0"/>
      <c:spPr>
        <a:noFill/>
        <a:ln>
          <a:noFill/>
        </a:ln>
        <a:effectLst/>
      </c:spPr>
      <c:txPr>
        <a:bodyPr rot="0" spcFirstLastPara="1" vertOverflow="ellipsis" vert="horz" wrap="square" anchor="ctr" anchorCtr="1"/>
        <a:lstStyle/>
        <a:p>
          <a:pPr>
            <a:defRPr sz="1680" b="0" i="0" u="none" strike="noStrike" kern="1200" baseline="0">
              <a:solidFill>
                <a:schemeClr val="tx1"/>
              </a:solidFill>
              <a:latin typeface="Aptos" panose="020B0004020202020204" pitchFamily="34" charset="0"/>
              <a:ea typeface="+mn-ea"/>
              <a:cs typeface="+mn-cs"/>
            </a:defRPr>
          </a:pPr>
          <a:endParaRPr lang="en-US"/>
        </a:p>
      </c:txPr>
    </c:title>
    <c:autoTitleDeleted val="0"/>
    <c:plotArea>
      <c:layout/>
      <c:barChart>
        <c:barDir val="col"/>
        <c:grouping val="clustered"/>
        <c:varyColors val="0"/>
        <c:ser>
          <c:idx val="0"/>
          <c:order val="0"/>
          <c:tx>
            <c:strRef>
              <c:f>Graphs!$G$114</c:f>
              <c:strCache>
                <c:ptCount val="1"/>
                <c:pt idx="0">
                  <c:v>PARTICIPANTS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invertIfNegative val="0"/>
          <c:cat>
            <c:numRef>
              <c:f>Graphs!$F$115:$F$129</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Graphs!$G$115:$G$129</c:f>
              <c:numCache>
                <c:formatCode>General</c:formatCode>
                <c:ptCount val="15"/>
                <c:pt idx="0">
                  <c:v>0</c:v>
                </c:pt>
                <c:pt idx="1">
                  <c:v>0</c:v>
                </c:pt>
                <c:pt idx="2">
                  <c:v>0</c:v>
                </c:pt>
                <c:pt idx="3">
                  <c:v>0</c:v>
                </c:pt>
                <c:pt idx="4">
                  <c:v>0</c:v>
                </c:pt>
                <c:pt idx="5">
                  <c:v>0</c:v>
                </c:pt>
                <c:pt idx="6">
                  <c:v>0</c:v>
                </c:pt>
                <c:pt idx="7">
                  <c:v>0</c:v>
                </c:pt>
                <c:pt idx="8">
                  <c:v>0</c:v>
                </c:pt>
                <c:pt idx="9">
                  <c:v>0</c:v>
                </c:pt>
                <c:pt idx="10">
                  <c:v>52</c:v>
                </c:pt>
                <c:pt idx="11">
                  <c:v>45</c:v>
                </c:pt>
                <c:pt idx="12">
                  <c:v>63</c:v>
                </c:pt>
                <c:pt idx="13">
                  <c:v>104</c:v>
                </c:pt>
                <c:pt idx="14">
                  <c:v>44</c:v>
                </c:pt>
              </c:numCache>
            </c:numRef>
          </c:val>
          <c:extLst>
            <c:ext xmlns:c16="http://schemas.microsoft.com/office/drawing/2014/chart" uri="{C3380CC4-5D6E-409C-BE32-E72D297353CC}">
              <c16:uniqueId val="{00000000-5184-43B1-A8CE-F4EE7560F32E}"/>
            </c:ext>
          </c:extLst>
        </c:ser>
        <c:dLbls>
          <c:showLegendKey val="0"/>
          <c:showVal val="0"/>
          <c:showCatName val="0"/>
          <c:showSerName val="0"/>
          <c:showPercent val="0"/>
          <c:showBubbleSize val="0"/>
        </c:dLbls>
        <c:gapWidth val="150"/>
        <c:axId val="247860383"/>
        <c:axId val="661797440"/>
      </c:barChart>
      <c:lineChart>
        <c:grouping val="standard"/>
        <c:varyColors val="0"/>
        <c:ser>
          <c:idx val="1"/>
          <c:order val="1"/>
          <c:tx>
            <c:strRef>
              <c:f>Graphs!$H$114</c:f>
              <c:strCache>
                <c:ptCount val="1"/>
                <c:pt idx="0">
                  <c:v>COMPLETERS</c:v>
                </c:pt>
              </c:strCache>
            </c:strRef>
          </c:tx>
          <c:spPr>
            <a:ln w="34925" cap="rnd">
              <a:solidFill>
                <a:srgbClr val="FFFF00"/>
              </a:solidFill>
              <a:round/>
            </a:ln>
            <a:effectLst>
              <a:outerShdw blurRad="57150" dist="19050" dir="5400000" algn="ctr" rotWithShape="0">
                <a:srgbClr val="000000">
                  <a:alpha val="63000"/>
                </a:srgbClr>
              </a:outerShdw>
            </a:effectLst>
          </c:spPr>
          <c:marker>
            <c:symbol val="none"/>
          </c:marker>
          <c:val>
            <c:numRef>
              <c:f>Graphs!$H$115:$H$129</c:f>
              <c:numCache>
                <c:formatCode>General</c:formatCode>
                <c:ptCount val="15"/>
                <c:pt idx="0">
                  <c:v>0</c:v>
                </c:pt>
                <c:pt idx="1">
                  <c:v>0</c:v>
                </c:pt>
                <c:pt idx="2">
                  <c:v>0</c:v>
                </c:pt>
                <c:pt idx="3">
                  <c:v>0</c:v>
                </c:pt>
                <c:pt idx="4">
                  <c:v>0</c:v>
                </c:pt>
                <c:pt idx="5">
                  <c:v>0</c:v>
                </c:pt>
                <c:pt idx="6">
                  <c:v>0</c:v>
                </c:pt>
                <c:pt idx="7">
                  <c:v>0</c:v>
                </c:pt>
                <c:pt idx="8">
                  <c:v>0</c:v>
                </c:pt>
                <c:pt idx="9">
                  <c:v>0</c:v>
                </c:pt>
                <c:pt idx="10">
                  <c:v>34</c:v>
                </c:pt>
                <c:pt idx="11">
                  <c:v>44</c:v>
                </c:pt>
                <c:pt idx="12">
                  <c:v>53</c:v>
                </c:pt>
                <c:pt idx="13">
                  <c:v>75</c:v>
                </c:pt>
                <c:pt idx="14">
                  <c:v>11</c:v>
                </c:pt>
              </c:numCache>
            </c:numRef>
          </c:val>
          <c:smooth val="0"/>
          <c:extLst>
            <c:ext xmlns:c16="http://schemas.microsoft.com/office/drawing/2014/chart" uri="{C3380CC4-5D6E-409C-BE32-E72D297353CC}">
              <c16:uniqueId val="{00000001-5184-43B1-A8CE-F4EE7560F32E}"/>
            </c:ext>
          </c:extLst>
        </c:ser>
        <c:dLbls>
          <c:showLegendKey val="0"/>
          <c:showVal val="0"/>
          <c:showCatName val="0"/>
          <c:showSerName val="0"/>
          <c:showPercent val="0"/>
          <c:showBubbleSize val="0"/>
        </c:dLbls>
        <c:marker val="1"/>
        <c:smooth val="0"/>
        <c:axId val="247860383"/>
        <c:axId val="661797440"/>
      </c:lineChart>
      <c:catAx>
        <c:axId val="24786038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crossAx val="661797440"/>
        <c:crosses val="autoZero"/>
        <c:auto val="1"/>
        <c:lblAlgn val="ctr"/>
        <c:lblOffset val="100"/>
        <c:noMultiLvlLbl val="0"/>
      </c:catAx>
      <c:valAx>
        <c:axId val="661797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crossAx val="247860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00" b="0" i="0" u="none" strike="noStrike" kern="1200" baseline="0">
                <a:solidFill>
                  <a:schemeClr val="tx1"/>
                </a:solidFill>
                <a:latin typeface="Aptos" panose="020B0004020202020204" pitchFamily="34" charset="0"/>
                <a:ea typeface="+mn-ea"/>
                <a:cs typeface="+mn-cs"/>
              </a:defRPr>
            </a:pPr>
            <a:r>
              <a:rPr lang="en-US" sz="2100" b="0" dirty="0"/>
              <a:t>Workshop Delivered 2010-24</a:t>
            </a:r>
          </a:p>
        </c:rich>
      </c:tx>
      <c:layout>
        <c:manualLayout>
          <c:xMode val="edge"/>
          <c:yMode val="edge"/>
          <c:x val="0.62995253612943991"/>
          <c:y val="0.14804218179816883"/>
        </c:manualLayout>
      </c:layout>
      <c:overlay val="0"/>
      <c:spPr>
        <a:noFill/>
        <a:ln>
          <a:noFill/>
        </a:ln>
        <a:effectLst/>
      </c:spPr>
      <c:txPr>
        <a:bodyPr rot="0" spcFirstLastPara="1" vertOverflow="ellipsis" vert="horz" wrap="square" anchor="ctr" anchorCtr="1"/>
        <a:lstStyle/>
        <a:p>
          <a:pPr>
            <a:defRPr sz="2100" b="0" i="0" u="none" strike="noStrike" kern="1200" baseline="0">
              <a:solidFill>
                <a:schemeClr val="tx1"/>
              </a:solidFill>
              <a:latin typeface="Aptos" panose="020B0004020202020204" pitchFamily="34" charset="0"/>
              <a:ea typeface="+mn-ea"/>
              <a:cs typeface="+mn-cs"/>
            </a:defRPr>
          </a:pPr>
          <a:endParaRPr lang="en-US"/>
        </a:p>
      </c:txPr>
    </c:title>
    <c:autoTitleDeleted val="0"/>
    <c:plotArea>
      <c:layout/>
      <c:barChart>
        <c:barDir val="col"/>
        <c:grouping val="clustered"/>
        <c:varyColors val="0"/>
        <c:ser>
          <c:idx val="0"/>
          <c:order val="0"/>
          <c:tx>
            <c:strRef>
              <c:f>Sheet1!$B$5</c:f>
              <c:strCache>
                <c:ptCount val="1"/>
                <c:pt idx="0">
                  <c:v>In-person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invertIfNegative val="0"/>
          <c:cat>
            <c:numRef>
              <c:f>Sheet1!$C$4:$Q$4</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Sheet1!$C$5:$Q$5</c:f>
              <c:numCache>
                <c:formatCode>General</c:formatCode>
                <c:ptCount val="15"/>
                <c:pt idx="0">
                  <c:v>1</c:v>
                </c:pt>
                <c:pt idx="1">
                  <c:v>12</c:v>
                </c:pt>
                <c:pt idx="2">
                  <c:v>16</c:v>
                </c:pt>
                <c:pt idx="3">
                  <c:v>10</c:v>
                </c:pt>
                <c:pt idx="4">
                  <c:v>15</c:v>
                </c:pt>
                <c:pt idx="5">
                  <c:v>19</c:v>
                </c:pt>
                <c:pt idx="6">
                  <c:v>19</c:v>
                </c:pt>
                <c:pt idx="7">
                  <c:v>21</c:v>
                </c:pt>
                <c:pt idx="8">
                  <c:v>20</c:v>
                </c:pt>
                <c:pt idx="9">
                  <c:v>14</c:v>
                </c:pt>
                <c:pt idx="10">
                  <c:v>4</c:v>
                </c:pt>
                <c:pt idx="11">
                  <c:v>3</c:v>
                </c:pt>
                <c:pt idx="12">
                  <c:v>5</c:v>
                </c:pt>
                <c:pt idx="13">
                  <c:v>11</c:v>
                </c:pt>
                <c:pt idx="14">
                  <c:v>15</c:v>
                </c:pt>
              </c:numCache>
            </c:numRef>
          </c:val>
          <c:extLst>
            <c:ext xmlns:c16="http://schemas.microsoft.com/office/drawing/2014/chart" uri="{C3380CC4-5D6E-409C-BE32-E72D297353CC}">
              <c16:uniqueId val="{00000000-BEF1-469F-9FF4-FB4D2696AD31}"/>
            </c:ext>
          </c:extLst>
        </c:ser>
        <c:ser>
          <c:idx val="1"/>
          <c:order val="1"/>
          <c:tx>
            <c:strRef>
              <c:f>Sheet1!$B$6</c:f>
              <c:strCache>
                <c:ptCount val="1"/>
                <c:pt idx="0">
                  <c:v>Virtual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invertIfNegative val="0"/>
          <c:cat>
            <c:numRef>
              <c:f>Sheet1!$C$4:$Q$4</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Sheet1!$C$6:$Q$6</c:f>
              <c:numCache>
                <c:formatCode>General</c:formatCode>
                <c:ptCount val="15"/>
                <c:pt idx="0">
                  <c:v>0</c:v>
                </c:pt>
                <c:pt idx="1">
                  <c:v>0</c:v>
                </c:pt>
                <c:pt idx="2">
                  <c:v>0</c:v>
                </c:pt>
                <c:pt idx="3">
                  <c:v>0</c:v>
                </c:pt>
                <c:pt idx="4">
                  <c:v>0</c:v>
                </c:pt>
                <c:pt idx="5">
                  <c:v>0</c:v>
                </c:pt>
                <c:pt idx="6">
                  <c:v>0</c:v>
                </c:pt>
                <c:pt idx="7">
                  <c:v>0</c:v>
                </c:pt>
                <c:pt idx="8">
                  <c:v>0</c:v>
                </c:pt>
                <c:pt idx="9">
                  <c:v>0</c:v>
                </c:pt>
                <c:pt idx="10">
                  <c:v>2</c:v>
                </c:pt>
                <c:pt idx="11">
                  <c:v>1</c:v>
                </c:pt>
                <c:pt idx="12">
                  <c:v>4</c:v>
                </c:pt>
                <c:pt idx="13">
                  <c:v>3</c:v>
                </c:pt>
                <c:pt idx="14">
                  <c:v>1</c:v>
                </c:pt>
              </c:numCache>
            </c:numRef>
          </c:val>
          <c:extLst>
            <c:ext xmlns:c16="http://schemas.microsoft.com/office/drawing/2014/chart" uri="{C3380CC4-5D6E-409C-BE32-E72D297353CC}">
              <c16:uniqueId val="{00000001-BEF1-469F-9FF4-FB4D2696AD31}"/>
            </c:ext>
          </c:extLst>
        </c:ser>
        <c:ser>
          <c:idx val="2"/>
          <c:order val="2"/>
          <c:tx>
            <c:strRef>
              <c:f>Sheet1!$B$7</c:f>
              <c:strCache>
                <c:ptCount val="1"/>
                <c:pt idx="0">
                  <c:v>Telephonic</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invertIfNegative val="0"/>
          <c:cat>
            <c:numRef>
              <c:f>Sheet1!$C$4:$Q$4</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Sheet1!$C$7:$Q$7</c:f>
              <c:numCache>
                <c:formatCode>General</c:formatCode>
                <c:ptCount val="15"/>
                <c:pt idx="0">
                  <c:v>0</c:v>
                </c:pt>
                <c:pt idx="1">
                  <c:v>0</c:v>
                </c:pt>
                <c:pt idx="2">
                  <c:v>0</c:v>
                </c:pt>
                <c:pt idx="3">
                  <c:v>0</c:v>
                </c:pt>
                <c:pt idx="4">
                  <c:v>0</c:v>
                </c:pt>
                <c:pt idx="5">
                  <c:v>0</c:v>
                </c:pt>
                <c:pt idx="6">
                  <c:v>0</c:v>
                </c:pt>
                <c:pt idx="7">
                  <c:v>0</c:v>
                </c:pt>
                <c:pt idx="8">
                  <c:v>0</c:v>
                </c:pt>
                <c:pt idx="9">
                  <c:v>0</c:v>
                </c:pt>
                <c:pt idx="10">
                  <c:v>7</c:v>
                </c:pt>
                <c:pt idx="11">
                  <c:v>6</c:v>
                </c:pt>
                <c:pt idx="12">
                  <c:v>2</c:v>
                </c:pt>
                <c:pt idx="13">
                  <c:v>6</c:v>
                </c:pt>
                <c:pt idx="14">
                  <c:v>2</c:v>
                </c:pt>
              </c:numCache>
            </c:numRef>
          </c:val>
          <c:extLst>
            <c:ext xmlns:c16="http://schemas.microsoft.com/office/drawing/2014/chart" uri="{C3380CC4-5D6E-409C-BE32-E72D297353CC}">
              <c16:uniqueId val="{00000002-BEF1-469F-9FF4-FB4D2696AD31}"/>
            </c:ext>
          </c:extLst>
        </c:ser>
        <c:ser>
          <c:idx val="3"/>
          <c:order val="3"/>
          <c:tx>
            <c:strRef>
              <c:f>Sheet1!$B$8</c:f>
              <c:strCache>
                <c:ptCount val="1"/>
                <c:pt idx="0">
                  <c:v>Hybrid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invertIfNegative val="0"/>
          <c:cat>
            <c:numRef>
              <c:f>Sheet1!$C$4:$Q$4</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Sheet1!$C$8:$Q$8</c:f>
              <c:numCache>
                <c:formatCode>General</c:formatCode>
                <c:ptCount val="15"/>
                <c:pt idx="0">
                  <c:v>0</c:v>
                </c:pt>
                <c:pt idx="1">
                  <c:v>0</c:v>
                </c:pt>
                <c:pt idx="2">
                  <c:v>0</c:v>
                </c:pt>
                <c:pt idx="3">
                  <c:v>0</c:v>
                </c:pt>
                <c:pt idx="4">
                  <c:v>0</c:v>
                </c:pt>
                <c:pt idx="5">
                  <c:v>0</c:v>
                </c:pt>
                <c:pt idx="6">
                  <c:v>0</c:v>
                </c:pt>
                <c:pt idx="7">
                  <c:v>0</c:v>
                </c:pt>
                <c:pt idx="8">
                  <c:v>0</c:v>
                </c:pt>
                <c:pt idx="9">
                  <c:v>0</c:v>
                </c:pt>
                <c:pt idx="10">
                  <c:v>3</c:v>
                </c:pt>
                <c:pt idx="11">
                  <c:v>5</c:v>
                </c:pt>
                <c:pt idx="12">
                  <c:v>8</c:v>
                </c:pt>
                <c:pt idx="13">
                  <c:v>7</c:v>
                </c:pt>
                <c:pt idx="14">
                  <c:v>3</c:v>
                </c:pt>
              </c:numCache>
            </c:numRef>
          </c:val>
          <c:extLst>
            <c:ext xmlns:c16="http://schemas.microsoft.com/office/drawing/2014/chart" uri="{C3380CC4-5D6E-409C-BE32-E72D297353CC}">
              <c16:uniqueId val="{00000003-BEF1-469F-9FF4-FB4D2696AD31}"/>
            </c:ext>
          </c:extLst>
        </c:ser>
        <c:dLbls>
          <c:showLegendKey val="0"/>
          <c:showVal val="0"/>
          <c:showCatName val="0"/>
          <c:showSerName val="0"/>
          <c:showPercent val="0"/>
          <c:showBubbleSize val="0"/>
        </c:dLbls>
        <c:gapWidth val="100"/>
        <c:overlap val="-24"/>
        <c:axId val="1037631888"/>
        <c:axId val="1037628048"/>
      </c:barChart>
      <c:catAx>
        <c:axId val="1037631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crossAx val="1037628048"/>
        <c:crosses val="autoZero"/>
        <c:auto val="1"/>
        <c:lblAlgn val="ctr"/>
        <c:lblOffset val="100"/>
        <c:noMultiLvlLbl val="0"/>
      </c:catAx>
      <c:valAx>
        <c:axId val="1037628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crossAx val="1037631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ptos" panose="020B00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6" Type="http://schemas.openxmlformats.org/officeDocument/2006/relationships/image" Target="../media/image28.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6" Type="http://schemas.openxmlformats.org/officeDocument/2006/relationships/image" Target="../media/image28.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B0509-9708-41DE-BEB2-8F5EA548F260}"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8A06F6FC-1342-4AAC-B247-238BAD1BBCAF}">
      <dgm:prSet phldrT="[Text]"/>
      <dgm:spPr/>
      <dgm:t>
        <a:bodyPr/>
        <a:lstStyle/>
        <a:p>
          <a:r>
            <a:rPr lang="en-US" dirty="0"/>
            <a:t>GET HEALTHY NORTH COUNTRY!</a:t>
          </a:r>
        </a:p>
      </dgm:t>
    </dgm:pt>
    <dgm:pt modelId="{0D2716E4-8B8A-405D-929F-422272938692}" type="parTrans" cxnId="{201328A2-AA06-4655-8F96-7BE6560D5A23}">
      <dgm:prSet/>
      <dgm:spPr/>
      <dgm:t>
        <a:bodyPr/>
        <a:lstStyle/>
        <a:p>
          <a:endParaRPr lang="en-US"/>
        </a:p>
      </dgm:t>
    </dgm:pt>
    <dgm:pt modelId="{728FF509-BD99-42E1-87C6-D3050C44C7FD}" type="sibTrans" cxnId="{201328A2-AA06-4655-8F96-7BE6560D5A23}">
      <dgm:prSet/>
      <dgm:spPr/>
      <dgm:t>
        <a:bodyPr/>
        <a:lstStyle/>
        <a:p>
          <a:endParaRPr lang="en-US"/>
        </a:p>
      </dgm:t>
    </dgm:pt>
    <dgm:pt modelId="{103CB457-F6CF-4463-BCDA-C63AF91ECF29}">
      <dgm:prSet phldrT="[Text]"/>
      <dgm:spPr/>
      <dgm:t>
        <a:bodyPr/>
        <a:lstStyle/>
        <a:p>
          <a:r>
            <a:rPr lang="en-US" dirty="0"/>
            <a:t>Integrated Network Development Committee</a:t>
          </a:r>
        </a:p>
      </dgm:t>
    </dgm:pt>
    <dgm:pt modelId="{5CDD1582-C23C-4101-B3A6-F6FEB25560EE}" type="parTrans" cxnId="{762745A6-617D-443B-8FD1-0C64E5E705D3}">
      <dgm:prSet/>
      <dgm:spPr/>
      <dgm:t>
        <a:bodyPr/>
        <a:lstStyle/>
        <a:p>
          <a:endParaRPr lang="en-US"/>
        </a:p>
      </dgm:t>
    </dgm:pt>
    <dgm:pt modelId="{8333C2B5-6889-48FB-ABD9-630913CD7A3C}" type="sibTrans" cxnId="{762745A6-617D-443B-8FD1-0C64E5E705D3}">
      <dgm:prSet/>
      <dgm:spPr/>
      <dgm:t>
        <a:bodyPr/>
        <a:lstStyle/>
        <a:p>
          <a:endParaRPr lang="en-US"/>
        </a:p>
      </dgm:t>
    </dgm:pt>
    <dgm:pt modelId="{4FD34F89-9E99-4D4C-A38E-3151F02FDA1C}">
      <dgm:prSet phldrT="[Text]"/>
      <dgm:spPr/>
      <dgm:t>
        <a:bodyPr/>
        <a:lstStyle/>
        <a:p>
          <a:r>
            <a:rPr lang="en-US" dirty="0"/>
            <a:t>Evidence-Based Programs</a:t>
          </a:r>
        </a:p>
      </dgm:t>
    </dgm:pt>
    <dgm:pt modelId="{E708EF80-7196-43D9-B8BB-E2A58784A5B5}" type="parTrans" cxnId="{B6E74185-9C14-44E7-87E2-8A2AE4D59E32}">
      <dgm:prSet/>
      <dgm:spPr/>
      <dgm:t>
        <a:bodyPr/>
        <a:lstStyle/>
        <a:p>
          <a:endParaRPr lang="en-US"/>
        </a:p>
      </dgm:t>
    </dgm:pt>
    <dgm:pt modelId="{4ED83A1E-CE92-4E3F-B775-5D38841DAEAC}" type="sibTrans" cxnId="{B6E74185-9C14-44E7-87E2-8A2AE4D59E32}">
      <dgm:prSet/>
      <dgm:spPr/>
      <dgm:t>
        <a:bodyPr/>
        <a:lstStyle/>
        <a:p>
          <a:endParaRPr lang="en-US"/>
        </a:p>
      </dgm:t>
    </dgm:pt>
    <dgm:pt modelId="{E994161E-5978-41F3-A9E7-E3C11CDFC657}">
      <dgm:prSet phldrT="[Text]"/>
      <dgm:spPr/>
      <dgm:t>
        <a:bodyPr/>
        <a:lstStyle/>
        <a:p>
          <a:r>
            <a:rPr lang="en-US" dirty="0"/>
            <a:t>Committees, Work Groups, Teams</a:t>
          </a:r>
        </a:p>
      </dgm:t>
    </dgm:pt>
    <dgm:pt modelId="{DC1360AF-EDBC-4AA6-A289-0B13871DC77B}" type="parTrans" cxnId="{436AC5A1-746E-43FA-8336-CDED0C22A995}">
      <dgm:prSet/>
      <dgm:spPr/>
      <dgm:t>
        <a:bodyPr/>
        <a:lstStyle/>
        <a:p>
          <a:endParaRPr lang="en-US"/>
        </a:p>
      </dgm:t>
    </dgm:pt>
    <dgm:pt modelId="{C02721CB-C9C0-4CAF-95F0-2CAE3C768D58}" type="sibTrans" cxnId="{436AC5A1-746E-43FA-8336-CDED0C22A995}">
      <dgm:prSet/>
      <dgm:spPr/>
      <dgm:t>
        <a:bodyPr/>
        <a:lstStyle/>
        <a:p>
          <a:endParaRPr lang="en-US"/>
        </a:p>
      </dgm:t>
    </dgm:pt>
    <dgm:pt modelId="{FC4C8ACA-7442-48BF-A958-D838D1544FAC}" type="pres">
      <dgm:prSet presAssocID="{C26B0509-9708-41DE-BEB2-8F5EA548F260}" presName="Name0" presStyleCnt="0">
        <dgm:presLayoutVars>
          <dgm:chMax val="1"/>
          <dgm:dir/>
          <dgm:animLvl val="ctr"/>
          <dgm:resizeHandles val="exact"/>
        </dgm:presLayoutVars>
      </dgm:prSet>
      <dgm:spPr/>
    </dgm:pt>
    <dgm:pt modelId="{3501FE6C-6380-48B5-B3D7-30900C0EFF77}" type="pres">
      <dgm:prSet presAssocID="{8A06F6FC-1342-4AAC-B247-238BAD1BBCAF}" presName="centerShape" presStyleLbl="node0" presStyleIdx="0" presStyleCnt="1"/>
      <dgm:spPr/>
    </dgm:pt>
    <dgm:pt modelId="{42B0A3F9-455F-4C98-957B-57D618ACD628}" type="pres">
      <dgm:prSet presAssocID="{103CB457-F6CF-4463-BCDA-C63AF91ECF29}" presName="node" presStyleLbl="node1" presStyleIdx="0" presStyleCnt="3">
        <dgm:presLayoutVars>
          <dgm:bulletEnabled val="1"/>
        </dgm:presLayoutVars>
      </dgm:prSet>
      <dgm:spPr/>
    </dgm:pt>
    <dgm:pt modelId="{EFA72746-B947-404A-892E-0EC614A0DED9}" type="pres">
      <dgm:prSet presAssocID="{103CB457-F6CF-4463-BCDA-C63AF91ECF29}" presName="dummy" presStyleCnt="0"/>
      <dgm:spPr/>
    </dgm:pt>
    <dgm:pt modelId="{C9512649-3510-46C5-B2D2-FA9081455028}" type="pres">
      <dgm:prSet presAssocID="{8333C2B5-6889-48FB-ABD9-630913CD7A3C}" presName="sibTrans" presStyleLbl="sibTrans2D1" presStyleIdx="0" presStyleCnt="3"/>
      <dgm:spPr/>
    </dgm:pt>
    <dgm:pt modelId="{9974B5BD-DB1F-4B18-8A87-F47050D16063}" type="pres">
      <dgm:prSet presAssocID="{4FD34F89-9E99-4D4C-A38E-3151F02FDA1C}" presName="node" presStyleLbl="node1" presStyleIdx="1" presStyleCnt="3">
        <dgm:presLayoutVars>
          <dgm:bulletEnabled val="1"/>
        </dgm:presLayoutVars>
      </dgm:prSet>
      <dgm:spPr/>
    </dgm:pt>
    <dgm:pt modelId="{F72B1F4F-1FD8-492A-A9B0-56A5F34A0348}" type="pres">
      <dgm:prSet presAssocID="{4FD34F89-9E99-4D4C-A38E-3151F02FDA1C}" presName="dummy" presStyleCnt="0"/>
      <dgm:spPr/>
    </dgm:pt>
    <dgm:pt modelId="{11FDD0F4-1439-44DC-ACB8-F49916DB38CE}" type="pres">
      <dgm:prSet presAssocID="{4ED83A1E-CE92-4E3F-B775-5D38841DAEAC}" presName="sibTrans" presStyleLbl="sibTrans2D1" presStyleIdx="1" presStyleCnt="3"/>
      <dgm:spPr/>
    </dgm:pt>
    <dgm:pt modelId="{63326197-E646-4D9E-99CF-9C416C718449}" type="pres">
      <dgm:prSet presAssocID="{E994161E-5978-41F3-A9E7-E3C11CDFC657}" presName="node" presStyleLbl="node1" presStyleIdx="2" presStyleCnt="3">
        <dgm:presLayoutVars>
          <dgm:bulletEnabled val="1"/>
        </dgm:presLayoutVars>
      </dgm:prSet>
      <dgm:spPr/>
    </dgm:pt>
    <dgm:pt modelId="{5DEDEE9B-38C1-4A36-9E27-78A761BE44A9}" type="pres">
      <dgm:prSet presAssocID="{E994161E-5978-41F3-A9E7-E3C11CDFC657}" presName="dummy" presStyleCnt="0"/>
      <dgm:spPr/>
    </dgm:pt>
    <dgm:pt modelId="{16F1120D-AF43-47BD-AD68-41E07EFCFC88}" type="pres">
      <dgm:prSet presAssocID="{C02721CB-C9C0-4CAF-95F0-2CAE3C768D58}" presName="sibTrans" presStyleLbl="sibTrans2D1" presStyleIdx="2" presStyleCnt="3"/>
      <dgm:spPr/>
    </dgm:pt>
  </dgm:ptLst>
  <dgm:cxnLst>
    <dgm:cxn modelId="{7B3CCD13-6A8B-4D2A-BF9F-45A0F5D3C9B9}" type="presOf" srcId="{103CB457-F6CF-4463-BCDA-C63AF91ECF29}" destId="{42B0A3F9-455F-4C98-957B-57D618ACD628}" srcOrd="0" destOrd="0" presId="urn:microsoft.com/office/officeart/2005/8/layout/radial6"/>
    <dgm:cxn modelId="{A8F03C31-5D00-4259-AB80-A38A2210432F}" type="presOf" srcId="{4ED83A1E-CE92-4E3F-B775-5D38841DAEAC}" destId="{11FDD0F4-1439-44DC-ACB8-F49916DB38CE}" srcOrd="0" destOrd="0" presId="urn:microsoft.com/office/officeart/2005/8/layout/radial6"/>
    <dgm:cxn modelId="{4C1EBA3D-CD6F-4D4E-8EFD-45662DEAB0E1}" type="presOf" srcId="{4FD34F89-9E99-4D4C-A38E-3151F02FDA1C}" destId="{9974B5BD-DB1F-4B18-8A87-F47050D16063}" srcOrd="0" destOrd="0" presId="urn:microsoft.com/office/officeart/2005/8/layout/radial6"/>
    <dgm:cxn modelId="{DDF74D83-C0E4-42EC-B4E2-6AB0CDFD93DB}" type="presOf" srcId="{C26B0509-9708-41DE-BEB2-8F5EA548F260}" destId="{FC4C8ACA-7442-48BF-A958-D838D1544FAC}" srcOrd="0" destOrd="0" presId="urn:microsoft.com/office/officeart/2005/8/layout/radial6"/>
    <dgm:cxn modelId="{B6E74185-9C14-44E7-87E2-8A2AE4D59E32}" srcId="{8A06F6FC-1342-4AAC-B247-238BAD1BBCAF}" destId="{4FD34F89-9E99-4D4C-A38E-3151F02FDA1C}" srcOrd="1" destOrd="0" parTransId="{E708EF80-7196-43D9-B8BB-E2A58784A5B5}" sibTransId="{4ED83A1E-CE92-4E3F-B775-5D38841DAEAC}"/>
    <dgm:cxn modelId="{4562CF8A-C47C-4CD8-BB81-5A302FBD4471}" type="presOf" srcId="{E994161E-5978-41F3-A9E7-E3C11CDFC657}" destId="{63326197-E646-4D9E-99CF-9C416C718449}" srcOrd="0" destOrd="0" presId="urn:microsoft.com/office/officeart/2005/8/layout/radial6"/>
    <dgm:cxn modelId="{6290A6A0-BEED-4C47-B66F-ECF1784D94DC}" type="presOf" srcId="{8333C2B5-6889-48FB-ABD9-630913CD7A3C}" destId="{C9512649-3510-46C5-B2D2-FA9081455028}" srcOrd="0" destOrd="0" presId="urn:microsoft.com/office/officeart/2005/8/layout/radial6"/>
    <dgm:cxn modelId="{436AC5A1-746E-43FA-8336-CDED0C22A995}" srcId="{8A06F6FC-1342-4AAC-B247-238BAD1BBCAF}" destId="{E994161E-5978-41F3-A9E7-E3C11CDFC657}" srcOrd="2" destOrd="0" parTransId="{DC1360AF-EDBC-4AA6-A289-0B13871DC77B}" sibTransId="{C02721CB-C9C0-4CAF-95F0-2CAE3C768D58}"/>
    <dgm:cxn modelId="{201328A2-AA06-4655-8F96-7BE6560D5A23}" srcId="{C26B0509-9708-41DE-BEB2-8F5EA548F260}" destId="{8A06F6FC-1342-4AAC-B247-238BAD1BBCAF}" srcOrd="0" destOrd="0" parTransId="{0D2716E4-8B8A-405D-929F-422272938692}" sibTransId="{728FF509-BD99-42E1-87C6-D3050C44C7FD}"/>
    <dgm:cxn modelId="{762745A6-617D-443B-8FD1-0C64E5E705D3}" srcId="{8A06F6FC-1342-4AAC-B247-238BAD1BBCAF}" destId="{103CB457-F6CF-4463-BCDA-C63AF91ECF29}" srcOrd="0" destOrd="0" parTransId="{5CDD1582-C23C-4101-B3A6-F6FEB25560EE}" sibTransId="{8333C2B5-6889-48FB-ABD9-630913CD7A3C}"/>
    <dgm:cxn modelId="{77158BA6-3041-4F24-8E08-898F67E4A978}" type="presOf" srcId="{8A06F6FC-1342-4AAC-B247-238BAD1BBCAF}" destId="{3501FE6C-6380-48B5-B3D7-30900C0EFF77}" srcOrd="0" destOrd="0" presId="urn:microsoft.com/office/officeart/2005/8/layout/radial6"/>
    <dgm:cxn modelId="{903D3AC5-5250-43E7-90D8-4C9FD34076A2}" type="presOf" srcId="{C02721CB-C9C0-4CAF-95F0-2CAE3C768D58}" destId="{16F1120D-AF43-47BD-AD68-41E07EFCFC88}" srcOrd="0" destOrd="0" presId="urn:microsoft.com/office/officeart/2005/8/layout/radial6"/>
    <dgm:cxn modelId="{CE6B0809-07AE-4237-A347-1385D1A09291}" type="presParOf" srcId="{FC4C8ACA-7442-48BF-A958-D838D1544FAC}" destId="{3501FE6C-6380-48B5-B3D7-30900C0EFF77}" srcOrd="0" destOrd="0" presId="urn:microsoft.com/office/officeart/2005/8/layout/radial6"/>
    <dgm:cxn modelId="{DA340ACC-3208-4261-9ACC-E229AA30F2FD}" type="presParOf" srcId="{FC4C8ACA-7442-48BF-A958-D838D1544FAC}" destId="{42B0A3F9-455F-4C98-957B-57D618ACD628}" srcOrd="1" destOrd="0" presId="urn:microsoft.com/office/officeart/2005/8/layout/radial6"/>
    <dgm:cxn modelId="{DED3568E-F633-4A55-9D56-FE94A2C55FC5}" type="presParOf" srcId="{FC4C8ACA-7442-48BF-A958-D838D1544FAC}" destId="{EFA72746-B947-404A-892E-0EC614A0DED9}" srcOrd="2" destOrd="0" presId="urn:microsoft.com/office/officeart/2005/8/layout/radial6"/>
    <dgm:cxn modelId="{E7EE5D8D-13A7-4185-8BB0-D6049B49B339}" type="presParOf" srcId="{FC4C8ACA-7442-48BF-A958-D838D1544FAC}" destId="{C9512649-3510-46C5-B2D2-FA9081455028}" srcOrd="3" destOrd="0" presId="urn:microsoft.com/office/officeart/2005/8/layout/radial6"/>
    <dgm:cxn modelId="{81444AC5-BE82-4675-82F0-22B382C05765}" type="presParOf" srcId="{FC4C8ACA-7442-48BF-A958-D838D1544FAC}" destId="{9974B5BD-DB1F-4B18-8A87-F47050D16063}" srcOrd="4" destOrd="0" presId="urn:microsoft.com/office/officeart/2005/8/layout/radial6"/>
    <dgm:cxn modelId="{0F3B1C0F-4890-4952-AA40-E409D7178C06}" type="presParOf" srcId="{FC4C8ACA-7442-48BF-A958-D838D1544FAC}" destId="{F72B1F4F-1FD8-492A-A9B0-56A5F34A0348}" srcOrd="5" destOrd="0" presId="urn:microsoft.com/office/officeart/2005/8/layout/radial6"/>
    <dgm:cxn modelId="{214EEB50-B62B-48FB-B493-1BF4D5CD3BA0}" type="presParOf" srcId="{FC4C8ACA-7442-48BF-A958-D838D1544FAC}" destId="{11FDD0F4-1439-44DC-ACB8-F49916DB38CE}" srcOrd="6" destOrd="0" presId="urn:microsoft.com/office/officeart/2005/8/layout/radial6"/>
    <dgm:cxn modelId="{0B730428-B09E-44A8-997F-D3909C30F65C}" type="presParOf" srcId="{FC4C8ACA-7442-48BF-A958-D838D1544FAC}" destId="{63326197-E646-4D9E-99CF-9C416C718449}" srcOrd="7" destOrd="0" presId="urn:microsoft.com/office/officeart/2005/8/layout/radial6"/>
    <dgm:cxn modelId="{1E8A6948-E5A1-4E97-891F-1BACFE770EBD}" type="presParOf" srcId="{FC4C8ACA-7442-48BF-A958-D838D1544FAC}" destId="{5DEDEE9B-38C1-4A36-9E27-78A761BE44A9}" srcOrd="8" destOrd="0" presId="urn:microsoft.com/office/officeart/2005/8/layout/radial6"/>
    <dgm:cxn modelId="{66DCED20-0245-47ED-8809-A4E1E3C79BBF}" type="presParOf" srcId="{FC4C8ACA-7442-48BF-A958-D838D1544FAC}" destId="{16F1120D-AF43-47BD-AD68-41E07EFCFC88}" srcOrd="9"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27AFEF-1095-4876-9BA1-5EADA0D5534C}" type="doc">
      <dgm:prSet loTypeId="urn:microsoft.com/office/officeart/2009/3/layout/StepUpProcess" loCatId="process" qsTypeId="urn:microsoft.com/office/officeart/2005/8/quickstyle/simple5" qsCatId="simple" csTypeId="urn:microsoft.com/office/officeart/2005/8/colors/colorful4" csCatId="colorful" phldr="1"/>
      <dgm:spPr/>
      <dgm:t>
        <a:bodyPr/>
        <a:lstStyle/>
        <a:p>
          <a:endParaRPr lang="en-US"/>
        </a:p>
      </dgm:t>
    </dgm:pt>
    <dgm:pt modelId="{CB876F38-BD0D-44E6-8232-075F41762971}">
      <dgm:prSet phldrT="[Text]" custT="1"/>
      <dgm:spPr/>
      <dgm:t>
        <a:bodyPr/>
        <a:lstStyle/>
        <a:p>
          <a:r>
            <a:rPr lang="en-US" sz="2400" dirty="0">
              <a:latin typeface="Aptos" panose="020B0004020202020204" pitchFamily="34" charset="0"/>
            </a:rPr>
            <a:t>Training</a:t>
          </a:r>
        </a:p>
      </dgm:t>
    </dgm:pt>
    <dgm:pt modelId="{D59570CE-FB41-4E50-8FD5-80AACBD7F295}" type="parTrans" cxnId="{B6DD63C7-7377-4BBA-BC31-BC1A2FB1D087}">
      <dgm:prSet/>
      <dgm:spPr/>
      <dgm:t>
        <a:bodyPr/>
        <a:lstStyle/>
        <a:p>
          <a:endParaRPr lang="en-US"/>
        </a:p>
      </dgm:t>
    </dgm:pt>
    <dgm:pt modelId="{732DF194-5A33-4510-8661-0CFB322ECEF7}" type="sibTrans" cxnId="{B6DD63C7-7377-4BBA-BC31-BC1A2FB1D087}">
      <dgm:prSet/>
      <dgm:spPr/>
      <dgm:t>
        <a:bodyPr/>
        <a:lstStyle/>
        <a:p>
          <a:endParaRPr lang="en-US"/>
        </a:p>
      </dgm:t>
    </dgm:pt>
    <dgm:pt modelId="{69507239-5049-4C71-83B0-94ECA05B8F0A}">
      <dgm:prSet phldrT="[Text]" custT="1"/>
      <dgm:spPr/>
      <dgm:t>
        <a:bodyPr/>
        <a:lstStyle/>
        <a:p>
          <a:r>
            <a:rPr lang="en-US" sz="2100" b="0" i="0" dirty="0">
              <a:latin typeface="Aptos" panose="020B0004020202020204" pitchFamily="34" charset="0"/>
            </a:rPr>
            <a:t>Master Trainers for CDSME</a:t>
          </a:r>
          <a:endParaRPr lang="en-US" sz="2100" dirty="0">
            <a:latin typeface="Aptos" panose="020B0004020202020204" pitchFamily="34" charset="0"/>
          </a:endParaRPr>
        </a:p>
      </dgm:t>
    </dgm:pt>
    <dgm:pt modelId="{B8DFEE19-11B8-4853-AEBE-883D9FC4C493}" type="parTrans" cxnId="{74ED07FE-BC35-4E1F-90A1-6930D847F124}">
      <dgm:prSet/>
      <dgm:spPr/>
      <dgm:t>
        <a:bodyPr/>
        <a:lstStyle/>
        <a:p>
          <a:endParaRPr lang="en-US"/>
        </a:p>
      </dgm:t>
    </dgm:pt>
    <dgm:pt modelId="{DB314FD1-48D3-4860-B118-811137572E01}" type="sibTrans" cxnId="{74ED07FE-BC35-4E1F-90A1-6930D847F124}">
      <dgm:prSet/>
      <dgm:spPr/>
      <dgm:t>
        <a:bodyPr/>
        <a:lstStyle/>
        <a:p>
          <a:endParaRPr lang="en-US"/>
        </a:p>
      </dgm:t>
    </dgm:pt>
    <dgm:pt modelId="{11D9E54D-FE3E-4E29-8B33-6229F96C9AC8}">
      <dgm:prSet phldrT="[Text]" custT="1"/>
      <dgm:spPr/>
      <dgm:t>
        <a:bodyPr/>
        <a:lstStyle/>
        <a:p>
          <a:r>
            <a:rPr lang="en-US" sz="2400" dirty="0">
              <a:latin typeface="Aptos" panose="020B0004020202020204" pitchFamily="34" charset="0"/>
            </a:rPr>
            <a:t>Technical Assistance</a:t>
          </a:r>
        </a:p>
      </dgm:t>
    </dgm:pt>
    <dgm:pt modelId="{01AA1C05-843D-430E-A0BF-9204519E848E}" type="parTrans" cxnId="{A8AF7F56-B0C4-471C-93E3-3787A9577221}">
      <dgm:prSet/>
      <dgm:spPr/>
      <dgm:t>
        <a:bodyPr/>
        <a:lstStyle/>
        <a:p>
          <a:endParaRPr lang="en-US"/>
        </a:p>
      </dgm:t>
    </dgm:pt>
    <dgm:pt modelId="{3DBC2605-3E46-4669-85D1-BD44DFDE22DD}" type="sibTrans" cxnId="{A8AF7F56-B0C4-471C-93E3-3787A9577221}">
      <dgm:prSet/>
      <dgm:spPr/>
      <dgm:t>
        <a:bodyPr/>
        <a:lstStyle/>
        <a:p>
          <a:endParaRPr lang="en-US"/>
        </a:p>
      </dgm:t>
    </dgm:pt>
    <dgm:pt modelId="{53B8E448-B131-4997-9FD5-258E99601945}">
      <dgm:prSet phldrT="[Text]" custT="1"/>
      <dgm:spPr/>
      <dgm:t>
        <a:bodyPr/>
        <a:lstStyle/>
        <a:p>
          <a:r>
            <a:rPr lang="en-US" sz="2100" b="0" i="0" dirty="0">
              <a:latin typeface="Aptos" panose="020B0004020202020204" pitchFamily="34" charset="0"/>
            </a:rPr>
            <a:t>Fidelity</a:t>
          </a:r>
          <a:endParaRPr lang="en-US" sz="2100" dirty="0">
            <a:latin typeface="Aptos" panose="020B0004020202020204" pitchFamily="34" charset="0"/>
          </a:endParaRPr>
        </a:p>
      </dgm:t>
    </dgm:pt>
    <dgm:pt modelId="{4073B1C2-B14C-4421-8091-BA0E471B771E}" type="parTrans" cxnId="{5870F2E9-DFD0-4ECA-8582-9D07D0C16990}">
      <dgm:prSet/>
      <dgm:spPr/>
      <dgm:t>
        <a:bodyPr/>
        <a:lstStyle/>
        <a:p>
          <a:endParaRPr lang="en-US"/>
        </a:p>
      </dgm:t>
    </dgm:pt>
    <dgm:pt modelId="{2EE93E74-A74A-4B0B-8F62-3C2048BEA8D5}" type="sibTrans" cxnId="{5870F2E9-DFD0-4ECA-8582-9D07D0C16990}">
      <dgm:prSet/>
      <dgm:spPr/>
      <dgm:t>
        <a:bodyPr/>
        <a:lstStyle/>
        <a:p>
          <a:endParaRPr lang="en-US"/>
        </a:p>
      </dgm:t>
    </dgm:pt>
    <dgm:pt modelId="{86DDAB79-7BAD-4DE7-B0F8-9E1EF33FA1B2}">
      <dgm:prSet phldrT="[Text]" custT="1"/>
      <dgm:spPr/>
      <dgm:t>
        <a:bodyPr/>
        <a:lstStyle/>
        <a:p>
          <a:r>
            <a:rPr lang="en-US" sz="2400" dirty="0">
              <a:latin typeface="Aptos" panose="020B0004020202020204" pitchFamily="34" charset="0"/>
            </a:rPr>
            <a:t>Other Support</a:t>
          </a:r>
        </a:p>
      </dgm:t>
    </dgm:pt>
    <dgm:pt modelId="{4A721EAA-419B-4BBE-8D15-A27E67057548}" type="parTrans" cxnId="{8F92B67A-55B2-40DB-B5AA-6ACCEB4A594F}">
      <dgm:prSet/>
      <dgm:spPr/>
      <dgm:t>
        <a:bodyPr/>
        <a:lstStyle/>
        <a:p>
          <a:endParaRPr lang="en-US"/>
        </a:p>
      </dgm:t>
    </dgm:pt>
    <dgm:pt modelId="{AA9EAC6A-A01E-4AE4-90C0-12DEA1A208EA}" type="sibTrans" cxnId="{8F92B67A-55B2-40DB-B5AA-6ACCEB4A594F}">
      <dgm:prSet/>
      <dgm:spPr/>
      <dgm:t>
        <a:bodyPr/>
        <a:lstStyle/>
        <a:p>
          <a:endParaRPr lang="en-US"/>
        </a:p>
      </dgm:t>
    </dgm:pt>
    <dgm:pt modelId="{8DBF3B45-63FC-41FF-8483-42BCF97FFBD0}">
      <dgm:prSet phldrT="[Text]" custT="1"/>
      <dgm:spPr/>
      <dgm:t>
        <a:bodyPr/>
        <a:lstStyle/>
        <a:p>
          <a:r>
            <a:rPr lang="en-US" sz="2100" b="0" i="0" dirty="0">
              <a:latin typeface="Aptos" panose="020B0004020202020204" pitchFamily="34" charset="0"/>
            </a:rPr>
            <a:t>Networking</a:t>
          </a:r>
          <a:endParaRPr lang="en-US" sz="2100" dirty="0">
            <a:latin typeface="Aptos" panose="020B0004020202020204" pitchFamily="34" charset="0"/>
          </a:endParaRPr>
        </a:p>
      </dgm:t>
    </dgm:pt>
    <dgm:pt modelId="{443EEFD2-DF81-4299-9535-512E8CF3CFD1}" type="parTrans" cxnId="{75615045-8201-4FBA-869F-DBDC043076F4}">
      <dgm:prSet/>
      <dgm:spPr/>
      <dgm:t>
        <a:bodyPr/>
        <a:lstStyle/>
        <a:p>
          <a:endParaRPr lang="en-US"/>
        </a:p>
      </dgm:t>
    </dgm:pt>
    <dgm:pt modelId="{7E749A9A-5475-4FB2-9DA3-3C2AB53EBE27}" type="sibTrans" cxnId="{75615045-8201-4FBA-869F-DBDC043076F4}">
      <dgm:prSet/>
      <dgm:spPr/>
      <dgm:t>
        <a:bodyPr/>
        <a:lstStyle/>
        <a:p>
          <a:endParaRPr lang="en-US"/>
        </a:p>
      </dgm:t>
    </dgm:pt>
    <dgm:pt modelId="{BFC643FD-21E5-4676-AFFC-72F937C8E14A}">
      <dgm:prSet custT="1"/>
      <dgm:spPr/>
      <dgm:t>
        <a:bodyPr/>
        <a:lstStyle/>
        <a:p>
          <a:pPr>
            <a:buFont typeface="Arial" panose="020B0604020202020204" pitchFamily="34" charset="0"/>
            <a:buChar char="•"/>
          </a:pPr>
          <a:r>
            <a:rPr lang="en-US" sz="2100" b="0" i="0" dirty="0">
              <a:latin typeface="Aptos" panose="020B0004020202020204" pitchFamily="34" charset="0"/>
            </a:rPr>
            <a:t>Establishing a uniform approach for sharing classes</a:t>
          </a:r>
          <a:endParaRPr lang="en-US" sz="2100" dirty="0">
            <a:latin typeface="Aptos" panose="020B0004020202020204" pitchFamily="34" charset="0"/>
          </a:endParaRPr>
        </a:p>
      </dgm:t>
    </dgm:pt>
    <dgm:pt modelId="{04257759-9AAD-4708-AFE0-624346EFC418}" type="parTrans" cxnId="{0844E850-E978-4AD9-96AC-F1551F517F9D}">
      <dgm:prSet/>
      <dgm:spPr/>
      <dgm:t>
        <a:bodyPr/>
        <a:lstStyle/>
        <a:p>
          <a:endParaRPr lang="en-US"/>
        </a:p>
      </dgm:t>
    </dgm:pt>
    <dgm:pt modelId="{5C878E4D-0A0A-4BE9-A6C7-D3C180D23892}" type="sibTrans" cxnId="{0844E850-E978-4AD9-96AC-F1551F517F9D}">
      <dgm:prSet/>
      <dgm:spPr/>
      <dgm:t>
        <a:bodyPr/>
        <a:lstStyle/>
        <a:p>
          <a:endParaRPr lang="en-US"/>
        </a:p>
      </dgm:t>
    </dgm:pt>
    <dgm:pt modelId="{D7AF3801-E614-433F-B5DC-B07D2F201B8F}">
      <dgm:prSet custT="1"/>
      <dgm:spPr/>
      <dgm:t>
        <a:bodyPr/>
        <a:lstStyle/>
        <a:p>
          <a:pPr>
            <a:buFont typeface="Arial" panose="020B0604020202020204" pitchFamily="34" charset="0"/>
            <a:buChar char="•"/>
          </a:pPr>
          <a:r>
            <a:rPr lang="en-US" sz="2100" b="0" i="0" dirty="0">
              <a:latin typeface="Aptos" panose="020B0004020202020204" pitchFamily="34" charset="0"/>
            </a:rPr>
            <a:t>Providing assistance with recruitment</a:t>
          </a:r>
          <a:endParaRPr lang="en-US" sz="2100" dirty="0">
            <a:latin typeface="Aptos" panose="020B0004020202020204" pitchFamily="34" charset="0"/>
          </a:endParaRPr>
        </a:p>
      </dgm:t>
    </dgm:pt>
    <dgm:pt modelId="{8BFCDC70-8A0E-486C-9B36-AE36479540A6}" type="parTrans" cxnId="{CB697F08-9871-471D-B2E4-37D33E857BF6}">
      <dgm:prSet/>
      <dgm:spPr/>
      <dgm:t>
        <a:bodyPr/>
        <a:lstStyle/>
        <a:p>
          <a:endParaRPr lang="en-US"/>
        </a:p>
      </dgm:t>
    </dgm:pt>
    <dgm:pt modelId="{90D594E5-59E7-454F-98FF-EB93495160AF}" type="sibTrans" cxnId="{CB697F08-9871-471D-B2E4-37D33E857BF6}">
      <dgm:prSet/>
      <dgm:spPr/>
      <dgm:t>
        <a:bodyPr/>
        <a:lstStyle/>
        <a:p>
          <a:endParaRPr lang="en-US"/>
        </a:p>
      </dgm:t>
    </dgm:pt>
    <dgm:pt modelId="{4E1E07A6-7F1C-4F7C-8198-1DA68C9A968B}">
      <dgm:prSet custT="1"/>
      <dgm:spPr/>
      <dgm:t>
        <a:bodyPr/>
        <a:lstStyle/>
        <a:p>
          <a:pPr>
            <a:buFont typeface="Arial" panose="020B0604020202020204" pitchFamily="34" charset="0"/>
            <a:buChar char="•"/>
          </a:pPr>
          <a:r>
            <a:rPr lang="en-US" sz="2100" b="0" i="0" dirty="0">
              <a:latin typeface="Aptos" panose="020B0004020202020204" pitchFamily="34" charset="0"/>
            </a:rPr>
            <a:t>Serving as a central hub for referrals</a:t>
          </a:r>
          <a:endParaRPr lang="en-US" sz="2100" dirty="0">
            <a:latin typeface="Aptos" panose="020B0004020202020204" pitchFamily="34" charset="0"/>
          </a:endParaRPr>
        </a:p>
      </dgm:t>
    </dgm:pt>
    <dgm:pt modelId="{1C9CE94F-5590-4893-9417-4DCEB7CE1745}" type="parTrans" cxnId="{BE98F547-8A27-4E49-980C-C7EDC70EC6FA}">
      <dgm:prSet/>
      <dgm:spPr/>
      <dgm:t>
        <a:bodyPr/>
        <a:lstStyle/>
        <a:p>
          <a:endParaRPr lang="en-US"/>
        </a:p>
      </dgm:t>
    </dgm:pt>
    <dgm:pt modelId="{1B1093DA-99F0-4206-B1D6-390A8379E97A}" type="sibTrans" cxnId="{BE98F547-8A27-4E49-980C-C7EDC70EC6FA}">
      <dgm:prSet/>
      <dgm:spPr/>
      <dgm:t>
        <a:bodyPr/>
        <a:lstStyle/>
        <a:p>
          <a:endParaRPr lang="en-US"/>
        </a:p>
      </dgm:t>
    </dgm:pt>
    <dgm:pt modelId="{0A4CB38F-CCBA-4ED0-9422-4A195FC11925}">
      <dgm:prSet custT="1"/>
      <dgm:spPr/>
      <dgm:t>
        <a:bodyPr/>
        <a:lstStyle/>
        <a:p>
          <a:pPr>
            <a:buFont typeface="Arial" panose="020B0604020202020204" pitchFamily="34" charset="0"/>
            <a:buChar char="•"/>
          </a:pPr>
          <a:r>
            <a:rPr lang="en-US" sz="2100" b="0" i="0" dirty="0">
              <a:latin typeface="Aptos" panose="020B0004020202020204" pitchFamily="34" charset="0"/>
            </a:rPr>
            <a:t>Data Collection</a:t>
          </a:r>
          <a:endParaRPr lang="en-US" sz="2100" dirty="0">
            <a:latin typeface="Aptos" panose="020B0004020202020204" pitchFamily="34" charset="0"/>
          </a:endParaRPr>
        </a:p>
      </dgm:t>
    </dgm:pt>
    <dgm:pt modelId="{42087D08-0DF6-4918-A0BC-E6CF3A3F7D2D}" type="parTrans" cxnId="{231576C2-6DE7-45CE-8B63-4DE6DF9FF290}">
      <dgm:prSet/>
      <dgm:spPr/>
      <dgm:t>
        <a:bodyPr/>
        <a:lstStyle/>
        <a:p>
          <a:endParaRPr lang="en-US"/>
        </a:p>
      </dgm:t>
    </dgm:pt>
    <dgm:pt modelId="{5E627EF9-057B-4D47-A66F-16EA8A256ED1}" type="sibTrans" cxnId="{231576C2-6DE7-45CE-8B63-4DE6DF9FF290}">
      <dgm:prSet/>
      <dgm:spPr/>
      <dgm:t>
        <a:bodyPr/>
        <a:lstStyle/>
        <a:p>
          <a:endParaRPr lang="en-US"/>
        </a:p>
      </dgm:t>
    </dgm:pt>
    <dgm:pt modelId="{8301F114-1156-4B1F-95A7-8EBC62A36F25}">
      <dgm:prSet custT="1"/>
      <dgm:spPr/>
      <dgm:t>
        <a:bodyPr/>
        <a:lstStyle/>
        <a:p>
          <a:pPr>
            <a:buFont typeface="Arial" panose="020B0604020202020204" pitchFamily="34" charset="0"/>
            <a:buChar char="•"/>
          </a:pPr>
          <a:r>
            <a:rPr lang="en-US" sz="2100" b="0" i="0" dirty="0">
              <a:latin typeface="Aptos" panose="020B0004020202020204" pitchFamily="34" charset="0"/>
            </a:rPr>
            <a:t>Recruiting and Retaining Leaders</a:t>
          </a:r>
          <a:endParaRPr lang="en-US" sz="2100" dirty="0">
            <a:latin typeface="Aptos" panose="020B0004020202020204" pitchFamily="34" charset="0"/>
          </a:endParaRPr>
        </a:p>
      </dgm:t>
    </dgm:pt>
    <dgm:pt modelId="{AFB13CDB-EE9A-48CB-A7B5-F6722A4F1101}" type="parTrans" cxnId="{483D3924-2BDE-4D91-8149-DDDAD12120B7}">
      <dgm:prSet/>
      <dgm:spPr/>
      <dgm:t>
        <a:bodyPr/>
        <a:lstStyle/>
        <a:p>
          <a:endParaRPr lang="en-US"/>
        </a:p>
      </dgm:t>
    </dgm:pt>
    <dgm:pt modelId="{6FB97EFB-DE52-4ABE-B7F0-5D062378C78B}" type="sibTrans" cxnId="{483D3924-2BDE-4D91-8149-DDDAD12120B7}">
      <dgm:prSet/>
      <dgm:spPr/>
      <dgm:t>
        <a:bodyPr/>
        <a:lstStyle/>
        <a:p>
          <a:endParaRPr lang="en-US"/>
        </a:p>
      </dgm:t>
    </dgm:pt>
    <dgm:pt modelId="{2C6F9BC2-F88A-4EAF-B7A0-B7E40D538A27}">
      <dgm:prSet custT="1"/>
      <dgm:spPr/>
      <dgm:t>
        <a:bodyPr/>
        <a:lstStyle/>
        <a:p>
          <a:pPr>
            <a:buFont typeface="Arial" panose="020B0604020202020204" pitchFamily="34" charset="0"/>
            <a:buChar char="•"/>
          </a:pPr>
          <a:r>
            <a:rPr lang="en-US" sz="2100" b="0" i="0" dirty="0">
              <a:latin typeface="Aptos" panose="020B0004020202020204" pitchFamily="34" charset="0"/>
            </a:rPr>
            <a:t>Continuous Leader Training</a:t>
          </a:r>
          <a:endParaRPr lang="en-US" sz="2100" dirty="0">
            <a:latin typeface="Aptos" panose="020B0004020202020204" pitchFamily="34" charset="0"/>
          </a:endParaRPr>
        </a:p>
      </dgm:t>
    </dgm:pt>
    <dgm:pt modelId="{86F1AD2F-946A-4DED-A3A9-3BC706F11149}" type="parTrans" cxnId="{8E001D1E-F9A4-4B20-853C-89241E2FA20C}">
      <dgm:prSet/>
      <dgm:spPr/>
      <dgm:t>
        <a:bodyPr/>
        <a:lstStyle/>
        <a:p>
          <a:endParaRPr lang="en-US"/>
        </a:p>
      </dgm:t>
    </dgm:pt>
    <dgm:pt modelId="{75B21C0A-09B3-4C33-BFF1-C314B6F25FFD}" type="sibTrans" cxnId="{8E001D1E-F9A4-4B20-853C-89241E2FA20C}">
      <dgm:prSet/>
      <dgm:spPr/>
      <dgm:t>
        <a:bodyPr/>
        <a:lstStyle/>
        <a:p>
          <a:endParaRPr lang="en-US"/>
        </a:p>
      </dgm:t>
    </dgm:pt>
    <dgm:pt modelId="{EB82DF77-782D-4BAE-B4B5-C06E1B993514}">
      <dgm:prSet custT="1"/>
      <dgm:spPr/>
      <dgm:t>
        <a:bodyPr/>
        <a:lstStyle/>
        <a:p>
          <a:pPr>
            <a:buFont typeface="Arial" panose="020B0604020202020204" pitchFamily="34" charset="0"/>
            <a:buChar char="•"/>
          </a:pPr>
          <a:r>
            <a:rPr lang="en-US" sz="2100" b="0" i="0" dirty="0">
              <a:latin typeface="Aptos" panose="020B0004020202020204" pitchFamily="34" charset="0"/>
            </a:rPr>
            <a:t>DPP Master Trainer</a:t>
          </a:r>
          <a:endParaRPr lang="en-US" sz="2100" dirty="0">
            <a:latin typeface="Aptos" panose="020B0004020202020204" pitchFamily="34" charset="0"/>
          </a:endParaRPr>
        </a:p>
      </dgm:t>
    </dgm:pt>
    <dgm:pt modelId="{4AB78097-118D-4FBE-8D09-029F61229496}" type="parTrans" cxnId="{8732AA09-9989-40C7-9D8E-513CC6D6FD1A}">
      <dgm:prSet/>
      <dgm:spPr/>
      <dgm:t>
        <a:bodyPr/>
        <a:lstStyle/>
        <a:p>
          <a:endParaRPr lang="en-US"/>
        </a:p>
      </dgm:t>
    </dgm:pt>
    <dgm:pt modelId="{D451ECFA-C73B-42E4-9653-ADA188120056}" type="sibTrans" cxnId="{8732AA09-9989-40C7-9D8E-513CC6D6FD1A}">
      <dgm:prSet/>
      <dgm:spPr/>
      <dgm:t>
        <a:bodyPr/>
        <a:lstStyle/>
        <a:p>
          <a:endParaRPr lang="en-US"/>
        </a:p>
      </dgm:t>
    </dgm:pt>
    <dgm:pt modelId="{3BA90286-6B20-4337-A1CC-BE0DD8D39268}">
      <dgm:prSet custT="1"/>
      <dgm:spPr/>
      <dgm:t>
        <a:bodyPr/>
        <a:lstStyle/>
        <a:p>
          <a:pPr>
            <a:buFont typeface="Arial" panose="020B0604020202020204" pitchFamily="34" charset="0"/>
            <a:buChar char="•"/>
          </a:pPr>
          <a:r>
            <a:rPr lang="en-US" sz="2100" b="0" i="0" dirty="0">
              <a:latin typeface="Aptos" panose="020B0004020202020204" pitchFamily="34" charset="0"/>
            </a:rPr>
            <a:t>Conducting various sessions multiple times a year</a:t>
          </a:r>
          <a:endParaRPr lang="en-US" sz="2100" dirty="0">
            <a:latin typeface="Aptos" panose="020B0004020202020204" pitchFamily="34" charset="0"/>
          </a:endParaRPr>
        </a:p>
      </dgm:t>
    </dgm:pt>
    <dgm:pt modelId="{282EAC15-D259-42FD-8DF9-B1CA6A5D1FC2}" type="parTrans" cxnId="{3655C2BD-5992-43F7-9108-5BEF45446DAA}">
      <dgm:prSet/>
      <dgm:spPr/>
      <dgm:t>
        <a:bodyPr/>
        <a:lstStyle/>
        <a:p>
          <a:endParaRPr lang="en-US"/>
        </a:p>
      </dgm:t>
    </dgm:pt>
    <dgm:pt modelId="{617F728B-6BA6-49DE-AE6D-3ACC0D73E12F}" type="sibTrans" cxnId="{3655C2BD-5992-43F7-9108-5BEF45446DAA}">
      <dgm:prSet/>
      <dgm:spPr/>
      <dgm:t>
        <a:bodyPr/>
        <a:lstStyle/>
        <a:p>
          <a:endParaRPr lang="en-US"/>
        </a:p>
      </dgm:t>
    </dgm:pt>
    <dgm:pt modelId="{DEDBE671-F560-44E0-9FAF-E57DC015AC71}" type="pres">
      <dgm:prSet presAssocID="{B327AFEF-1095-4876-9BA1-5EADA0D5534C}" presName="rootnode" presStyleCnt="0">
        <dgm:presLayoutVars>
          <dgm:chMax/>
          <dgm:chPref/>
          <dgm:dir/>
          <dgm:animLvl val="lvl"/>
        </dgm:presLayoutVars>
      </dgm:prSet>
      <dgm:spPr/>
    </dgm:pt>
    <dgm:pt modelId="{EF3F0F4C-1DE9-4218-BBA3-4C9CAA9ED254}" type="pres">
      <dgm:prSet presAssocID="{CB876F38-BD0D-44E6-8232-075F41762971}" presName="composite" presStyleCnt="0"/>
      <dgm:spPr/>
    </dgm:pt>
    <dgm:pt modelId="{DC19A64C-64A6-4FFB-9D54-7E7D229F5683}" type="pres">
      <dgm:prSet presAssocID="{CB876F38-BD0D-44E6-8232-075F41762971}" presName="LShape" presStyleLbl="alignNode1" presStyleIdx="0" presStyleCnt="5" custLinFactNeighborX="-1112" custLinFactNeighborY="-1848"/>
      <dgm:spPr/>
    </dgm:pt>
    <dgm:pt modelId="{0F558643-89D8-4407-A7D1-9CBF295A9F0A}" type="pres">
      <dgm:prSet presAssocID="{CB876F38-BD0D-44E6-8232-075F41762971}" presName="ParentText" presStyleLbl="revTx" presStyleIdx="0" presStyleCnt="3" custScaleY="103821" custLinFactNeighborX="-683" custLinFactNeighborY="838">
        <dgm:presLayoutVars>
          <dgm:chMax val="0"/>
          <dgm:chPref val="0"/>
          <dgm:bulletEnabled val="1"/>
        </dgm:presLayoutVars>
      </dgm:prSet>
      <dgm:spPr/>
    </dgm:pt>
    <dgm:pt modelId="{638DB356-EE89-431F-8A67-622332E65A47}" type="pres">
      <dgm:prSet presAssocID="{CB876F38-BD0D-44E6-8232-075F41762971}" presName="Triangle" presStyleLbl="alignNode1" presStyleIdx="1" presStyleCnt="5"/>
      <dgm:spPr/>
    </dgm:pt>
    <dgm:pt modelId="{2BC4356A-1159-4D37-814C-8A6AF4784824}" type="pres">
      <dgm:prSet presAssocID="{732DF194-5A33-4510-8661-0CFB322ECEF7}" presName="sibTrans" presStyleCnt="0"/>
      <dgm:spPr/>
    </dgm:pt>
    <dgm:pt modelId="{D1C91422-DCD7-4F98-94B8-64A4CBADCF49}" type="pres">
      <dgm:prSet presAssocID="{732DF194-5A33-4510-8661-0CFB322ECEF7}" presName="space" presStyleCnt="0"/>
      <dgm:spPr/>
    </dgm:pt>
    <dgm:pt modelId="{14B805DF-BC3F-4B29-B427-58592A058280}" type="pres">
      <dgm:prSet presAssocID="{11D9E54D-FE3E-4E29-8B33-6229F96C9AC8}" presName="composite" presStyleCnt="0"/>
      <dgm:spPr/>
    </dgm:pt>
    <dgm:pt modelId="{5C631B3B-3665-42A8-9F2E-BD0FD28BE564}" type="pres">
      <dgm:prSet presAssocID="{11D9E54D-FE3E-4E29-8B33-6229F96C9AC8}" presName="LShape" presStyleLbl="alignNode1" presStyleIdx="2" presStyleCnt="5" custLinFactNeighborY="2889"/>
      <dgm:spPr/>
    </dgm:pt>
    <dgm:pt modelId="{E10C8A4E-7856-49B8-A678-6E6FFB78B332}" type="pres">
      <dgm:prSet presAssocID="{11D9E54D-FE3E-4E29-8B33-6229F96C9AC8}" presName="ParentText" presStyleLbl="revTx" presStyleIdx="1" presStyleCnt="3" custScaleX="106172" custScaleY="133973" custLinFactNeighborX="3795" custLinFactNeighborY="18992">
        <dgm:presLayoutVars>
          <dgm:chMax val="0"/>
          <dgm:chPref val="0"/>
          <dgm:bulletEnabled val="1"/>
        </dgm:presLayoutVars>
      </dgm:prSet>
      <dgm:spPr/>
    </dgm:pt>
    <dgm:pt modelId="{7F784A8D-5466-4F1C-AA6D-9B893EAE0BF4}" type="pres">
      <dgm:prSet presAssocID="{11D9E54D-FE3E-4E29-8B33-6229F96C9AC8}" presName="Triangle" presStyleLbl="alignNode1" presStyleIdx="3" presStyleCnt="5"/>
      <dgm:spPr/>
    </dgm:pt>
    <dgm:pt modelId="{5A5D1C4C-C3D9-448C-A40B-486E6D9CD425}" type="pres">
      <dgm:prSet presAssocID="{3DBC2605-3E46-4669-85D1-BD44DFDE22DD}" presName="sibTrans" presStyleCnt="0"/>
      <dgm:spPr/>
    </dgm:pt>
    <dgm:pt modelId="{691E6BD3-CDCD-4B76-9669-2F450EA5DB1D}" type="pres">
      <dgm:prSet presAssocID="{3DBC2605-3E46-4669-85D1-BD44DFDE22DD}" presName="space" presStyleCnt="0"/>
      <dgm:spPr/>
    </dgm:pt>
    <dgm:pt modelId="{48739D4C-1DE9-4711-B7CE-63D2F0A0BE08}" type="pres">
      <dgm:prSet presAssocID="{86DDAB79-7BAD-4DE7-B0F8-9E1EF33FA1B2}" presName="composite" presStyleCnt="0"/>
      <dgm:spPr/>
    </dgm:pt>
    <dgm:pt modelId="{27336CAF-FAAC-4A29-8044-29D7BFCE88BF}" type="pres">
      <dgm:prSet presAssocID="{86DDAB79-7BAD-4DE7-B0F8-9E1EF33FA1B2}" presName="LShape" presStyleLbl="alignNode1" presStyleIdx="4" presStyleCnt="5"/>
      <dgm:spPr/>
    </dgm:pt>
    <dgm:pt modelId="{66854544-DF52-4E61-8E64-C3180B2B4674}" type="pres">
      <dgm:prSet presAssocID="{86DDAB79-7BAD-4DE7-B0F8-9E1EF33FA1B2}" presName="ParentText" presStyleLbl="revTx" presStyleIdx="2" presStyleCnt="3" custScaleX="121337" custScaleY="131229" custLinFactNeighborX="10889" custLinFactNeighborY="16741">
        <dgm:presLayoutVars>
          <dgm:chMax val="0"/>
          <dgm:chPref val="0"/>
          <dgm:bulletEnabled val="1"/>
        </dgm:presLayoutVars>
      </dgm:prSet>
      <dgm:spPr/>
    </dgm:pt>
  </dgm:ptLst>
  <dgm:cxnLst>
    <dgm:cxn modelId="{CB697F08-9871-471D-B2E4-37D33E857BF6}" srcId="{86DDAB79-7BAD-4DE7-B0F8-9E1EF33FA1B2}" destId="{D7AF3801-E614-433F-B5DC-B07D2F201B8F}" srcOrd="2" destOrd="0" parTransId="{8BFCDC70-8A0E-486C-9B36-AE36479540A6}" sibTransId="{90D594E5-59E7-454F-98FF-EB93495160AF}"/>
    <dgm:cxn modelId="{8732AA09-9989-40C7-9D8E-513CC6D6FD1A}" srcId="{CB876F38-BD0D-44E6-8232-075F41762971}" destId="{EB82DF77-782D-4BAE-B4B5-C06E1B993514}" srcOrd="1" destOrd="0" parTransId="{4AB78097-118D-4FBE-8D09-029F61229496}" sibTransId="{D451ECFA-C73B-42E4-9653-ADA188120056}"/>
    <dgm:cxn modelId="{8E001D1E-F9A4-4B20-853C-89241E2FA20C}" srcId="{11D9E54D-FE3E-4E29-8B33-6229F96C9AC8}" destId="{2C6F9BC2-F88A-4EAF-B7A0-B7E40D538A27}" srcOrd="3" destOrd="0" parTransId="{86F1AD2F-946A-4DED-A3A9-3BC706F11149}" sibTransId="{75B21C0A-09B3-4C33-BFF1-C314B6F25FFD}"/>
    <dgm:cxn modelId="{483D3924-2BDE-4D91-8149-DDDAD12120B7}" srcId="{11D9E54D-FE3E-4E29-8B33-6229F96C9AC8}" destId="{8301F114-1156-4B1F-95A7-8EBC62A36F25}" srcOrd="2" destOrd="0" parTransId="{AFB13CDB-EE9A-48CB-A7B5-F6722A4F1101}" sibTransId="{6FB97EFB-DE52-4ABE-B7F0-5D062378C78B}"/>
    <dgm:cxn modelId="{4D3D0B2D-40F2-42E3-B873-C12C805E1AD5}" type="presOf" srcId="{69507239-5049-4C71-83B0-94ECA05B8F0A}" destId="{0F558643-89D8-4407-A7D1-9CBF295A9F0A}" srcOrd="0" destOrd="1" presId="urn:microsoft.com/office/officeart/2009/3/layout/StepUpProcess"/>
    <dgm:cxn modelId="{2886FC41-EC8F-4D6D-9E0D-F382667B9B93}" type="presOf" srcId="{3BA90286-6B20-4337-A1CC-BE0DD8D39268}" destId="{0F558643-89D8-4407-A7D1-9CBF295A9F0A}" srcOrd="0" destOrd="3" presId="urn:microsoft.com/office/officeart/2009/3/layout/StepUpProcess"/>
    <dgm:cxn modelId="{75615045-8201-4FBA-869F-DBDC043076F4}" srcId="{86DDAB79-7BAD-4DE7-B0F8-9E1EF33FA1B2}" destId="{8DBF3B45-63FC-41FF-8483-42BCF97FFBD0}" srcOrd="0" destOrd="0" parTransId="{443EEFD2-DF81-4299-9535-512E8CF3CFD1}" sibTransId="{7E749A9A-5475-4FB2-9DA3-3C2AB53EBE27}"/>
    <dgm:cxn modelId="{758C4966-5E44-4A6F-83B9-BCC531A2CA49}" type="presOf" srcId="{53B8E448-B131-4997-9FD5-258E99601945}" destId="{E10C8A4E-7856-49B8-A678-6E6FFB78B332}" srcOrd="0" destOrd="1" presId="urn:microsoft.com/office/officeart/2009/3/layout/StepUpProcess"/>
    <dgm:cxn modelId="{BE98F547-8A27-4E49-980C-C7EDC70EC6FA}" srcId="{86DDAB79-7BAD-4DE7-B0F8-9E1EF33FA1B2}" destId="{4E1E07A6-7F1C-4F7C-8198-1DA68C9A968B}" srcOrd="3" destOrd="0" parTransId="{1C9CE94F-5590-4893-9417-4DCEB7CE1745}" sibTransId="{1B1093DA-99F0-4206-B1D6-390A8379E97A}"/>
    <dgm:cxn modelId="{8ED70F6A-5A12-4971-B701-6FE2B2DE1A5B}" type="presOf" srcId="{0A4CB38F-CCBA-4ED0-9422-4A195FC11925}" destId="{E10C8A4E-7856-49B8-A678-6E6FFB78B332}" srcOrd="0" destOrd="2" presId="urn:microsoft.com/office/officeart/2009/3/layout/StepUpProcess"/>
    <dgm:cxn modelId="{0844E850-E978-4AD9-96AC-F1551F517F9D}" srcId="{86DDAB79-7BAD-4DE7-B0F8-9E1EF33FA1B2}" destId="{BFC643FD-21E5-4676-AFFC-72F937C8E14A}" srcOrd="1" destOrd="0" parTransId="{04257759-9AAD-4708-AFE0-624346EFC418}" sibTransId="{5C878E4D-0A0A-4BE9-A6C7-D3C180D23892}"/>
    <dgm:cxn modelId="{A8AF7F56-B0C4-471C-93E3-3787A9577221}" srcId="{B327AFEF-1095-4876-9BA1-5EADA0D5534C}" destId="{11D9E54D-FE3E-4E29-8B33-6229F96C9AC8}" srcOrd="1" destOrd="0" parTransId="{01AA1C05-843D-430E-A0BF-9204519E848E}" sibTransId="{3DBC2605-3E46-4669-85D1-BD44DFDE22DD}"/>
    <dgm:cxn modelId="{CE3A6357-912E-4B25-B2FF-6A709EBA0BD2}" type="presOf" srcId="{B327AFEF-1095-4876-9BA1-5EADA0D5534C}" destId="{DEDBE671-F560-44E0-9FAF-E57DC015AC71}" srcOrd="0" destOrd="0" presId="urn:microsoft.com/office/officeart/2009/3/layout/StepUpProcess"/>
    <dgm:cxn modelId="{C26C5F79-3426-4406-B1DF-DDD686AFFCB4}" type="presOf" srcId="{BFC643FD-21E5-4676-AFFC-72F937C8E14A}" destId="{66854544-DF52-4E61-8E64-C3180B2B4674}" srcOrd="0" destOrd="2" presId="urn:microsoft.com/office/officeart/2009/3/layout/StepUpProcess"/>
    <dgm:cxn modelId="{8F92B67A-55B2-40DB-B5AA-6ACCEB4A594F}" srcId="{B327AFEF-1095-4876-9BA1-5EADA0D5534C}" destId="{86DDAB79-7BAD-4DE7-B0F8-9E1EF33FA1B2}" srcOrd="2" destOrd="0" parTransId="{4A721EAA-419B-4BBE-8D15-A27E67057548}" sibTransId="{AA9EAC6A-A01E-4AE4-90C0-12DEA1A208EA}"/>
    <dgm:cxn modelId="{DD212081-A63C-445C-AE3A-AEC602F1AEA5}" type="presOf" srcId="{8301F114-1156-4B1F-95A7-8EBC62A36F25}" destId="{E10C8A4E-7856-49B8-A678-6E6FFB78B332}" srcOrd="0" destOrd="3" presId="urn:microsoft.com/office/officeart/2009/3/layout/StepUpProcess"/>
    <dgm:cxn modelId="{3EAC4A93-6B8A-48C5-BB7A-5AEB7B152150}" type="presOf" srcId="{D7AF3801-E614-433F-B5DC-B07D2F201B8F}" destId="{66854544-DF52-4E61-8E64-C3180B2B4674}" srcOrd="0" destOrd="3" presId="urn:microsoft.com/office/officeart/2009/3/layout/StepUpProcess"/>
    <dgm:cxn modelId="{35ECBDA6-0E03-4590-A654-3E9C686AF4B1}" type="presOf" srcId="{86DDAB79-7BAD-4DE7-B0F8-9E1EF33FA1B2}" destId="{66854544-DF52-4E61-8E64-C3180B2B4674}" srcOrd="0" destOrd="0" presId="urn:microsoft.com/office/officeart/2009/3/layout/StepUpProcess"/>
    <dgm:cxn modelId="{3C04DDAC-8EC2-4581-93F5-BD0268CD6E75}" type="presOf" srcId="{4E1E07A6-7F1C-4F7C-8198-1DA68C9A968B}" destId="{66854544-DF52-4E61-8E64-C3180B2B4674}" srcOrd="0" destOrd="4" presId="urn:microsoft.com/office/officeart/2009/3/layout/StepUpProcess"/>
    <dgm:cxn modelId="{3655C2BD-5992-43F7-9108-5BEF45446DAA}" srcId="{CB876F38-BD0D-44E6-8232-075F41762971}" destId="{3BA90286-6B20-4337-A1CC-BE0DD8D39268}" srcOrd="2" destOrd="0" parTransId="{282EAC15-D259-42FD-8DF9-B1CA6A5D1FC2}" sibTransId="{617F728B-6BA6-49DE-AE6D-3ACC0D73E12F}"/>
    <dgm:cxn modelId="{6788D6BF-5318-445B-B571-09E1D2C69C4C}" type="presOf" srcId="{2C6F9BC2-F88A-4EAF-B7A0-B7E40D538A27}" destId="{E10C8A4E-7856-49B8-A678-6E6FFB78B332}" srcOrd="0" destOrd="4" presId="urn:microsoft.com/office/officeart/2009/3/layout/StepUpProcess"/>
    <dgm:cxn modelId="{231576C2-6DE7-45CE-8B63-4DE6DF9FF290}" srcId="{11D9E54D-FE3E-4E29-8B33-6229F96C9AC8}" destId="{0A4CB38F-CCBA-4ED0-9422-4A195FC11925}" srcOrd="1" destOrd="0" parTransId="{42087D08-0DF6-4918-A0BC-E6CF3A3F7D2D}" sibTransId="{5E627EF9-057B-4D47-A66F-16EA8A256ED1}"/>
    <dgm:cxn modelId="{B6DD63C7-7377-4BBA-BC31-BC1A2FB1D087}" srcId="{B327AFEF-1095-4876-9BA1-5EADA0D5534C}" destId="{CB876F38-BD0D-44E6-8232-075F41762971}" srcOrd="0" destOrd="0" parTransId="{D59570CE-FB41-4E50-8FD5-80AACBD7F295}" sibTransId="{732DF194-5A33-4510-8661-0CFB322ECEF7}"/>
    <dgm:cxn modelId="{3919CBDB-57ED-4996-8DE2-667C17D3628E}" type="presOf" srcId="{8DBF3B45-63FC-41FF-8483-42BCF97FFBD0}" destId="{66854544-DF52-4E61-8E64-C3180B2B4674}" srcOrd="0" destOrd="1" presId="urn:microsoft.com/office/officeart/2009/3/layout/StepUpProcess"/>
    <dgm:cxn modelId="{5870F2E9-DFD0-4ECA-8582-9D07D0C16990}" srcId="{11D9E54D-FE3E-4E29-8B33-6229F96C9AC8}" destId="{53B8E448-B131-4997-9FD5-258E99601945}" srcOrd="0" destOrd="0" parTransId="{4073B1C2-B14C-4421-8091-BA0E471B771E}" sibTransId="{2EE93E74-A74A-4B0B-8F62-3C2048BEA8D5}"/>
    <dgm:cxn modelId="{E9A208EC-FBA2-4CDF-8541-0D0106F939FB}" type="presOf" srcId="{EB82DF77-782D-4BAE-B4B5-C06E1B993514}" destId="{0F558643-89D8-4407-A7D1-9CBF295A9F0A}" srcOrd="0" destOrd="2" presId="urn:microsoft.com/office/officeart/2009/3/layout/StepUpProcess"/>
    <dgm:cxn modelId="{2908D1ED-6570-4365-B074-4A6782EDA94E}" type="presOf" srcId="{11D9E54D-FE3E-4E29-8B33-6229F96C9AC8}" destId="{E10C8A4E-7856-49B8-A678-6E6FFB78B332}" srcOrd="0" destOrd="0" presId="urn:microsoft.com/office/officeart/2009/3/layout/StepUpProcess"/>
    <dgm:cxn modelId="{39C642F4-920D-422D-A46E-B1BC2DC0F1E9}" type="presOf" srcId="{CB876F38-BD0D-44E6-8232-075F41762971}" destId="{0F558643-89D8-4407-A7D1-9CBF295A9F0A}" srcOrd="0" destOrd="0" presId="urn:microsoft.com/office/officeart/2009/3/layout/StepUpProcess"/>
    <dgm:cxn modelId="{74ED07FE-BC35-4E1F-90A1-6930D847F124}" srcId="{CB876F38-BD0D-44E6-8232-075F41762971}" destId="{69507239-5049-4C71-83B0-94ECA05B8F0A}" srcOrd="0" destOrd="0" parTransId="{B8DFEE19-11B8-4853-AEBE-883D9FC4C493}" sibTransId="{DB314FD1-48D3-4860-B118-811137572E01}"/>
    <dgm:cxn modelId="{2A9DCF8B-E9EC-4E1E-A54A-CF60793455DF}" type="presParOf" srcId="{DEDBE671-F560-44E0-9FAF-E57DC015AC71}" destId="{EF3F0F4C-1DE9-4218-BBA3-4C9CAA9ED254}" srcOrd="0" destOrd="0" presId="urn:microsoft.com/office/officeart/2009/3/layout/StepUpProcess"/>
    <dgm:cxn modelId="{C79AC506-93F1-4199-B530-143A83E89D63}" type="presParOf" srcId="{EF3F0F4C-1DE9-4218-BBA3-4C9CAA9ED254}" destId="{DC19A64C-64A6-4FFB-9D54-7E7D229F5683}" srcOrd="0" destOrd="0" presId="urn:microsoft.com/office/officeart/2009/3/layout/StepUpProcess"/>
    <dgm:cxn modelId="{4081815E-8151-4D23-86F5-CFF8724FA7CB}" type="presParOf" srcId="{EF3F0F4C-1DE9-4218-BBA3-4C9CAA9ED254}" destId="{0F558643-89D8-4407-A7D1-9CBF295A9F0A}" srcOrd="1" destOrd="0" presId="urn:microsoft.com/office/officeart/2009/3/layout/StepUpProcess"/>
    <dgm:cxn modelId="{3F1D4691-722A-42B2-89B8-2FE3A8974043}" type="presParOf" srcId="{EF3F0F4C-1DE9-4218-BBA3-4C9CAA9ED254}" destId="{638DB356-EE89-431F-8A67-622332E65A47}" srcOrd="2" destOrd="0" presId="urn:microsoft.com/office/officeart/2009/3/layout/StepUpProcess"/>
    <dgm:cxn modelId="{F7E707A9-6F99-4E34-A392-769B92595051}" type="presParOf" srcId="{DEDBE671-F560-44E0-9FAF-E57DC015AC71}" destId="{2BC4356A-1159-4D37-814C-8A6AF4784824}" srcOrd="1" destOrd="0" presId="urn:microsoft.com/office/officeart/2009/3/layout/StepUpProcess"/>
    <dgm:cxn modelId="{6B352E33-5949-4699-8610-2B58A043AC90}" type="presParOf" srcId="{2BC4356A-1159-4D37-814C-8A6AF4784824}" destId="{D1C91422-DCD7-4F98-94B8-64A4CBADCF49}" srcOrd="0" destOrd="0" presId="urn:microsoft.com/office/officeart/2009/3/layout/StepUpProcess"/>
    <dgm:cxn modelId="{A8E41FB6-EDE0-49EF-BA08-C72125B009D2}" type="presParOf" srcId="{DEDBE671-F560-44E0-9FAF-E57DC015AC71}" destId="{14B805DF-BC3F-4B29-B427-58592A058280}" srcOrd="2" destOrd="0" presId="urn:microsoft.com/office/officeart/2009/3/layout/StepUpProcess"/>
    <dgm:cxn modelId="{3DF774B2-FE4B-42A8-9BEE-D4DD654E6203}" type="presParOf" srcId="{14B805DF-BC3F-4B29-B427-58592A058280}" destId="{5C631B3B-3665-42A8-9F2E-BD0FD28BE564}" srcOrd="0" destOrd="0" presId="urn:microsoft.com/office/officeart/2009/3/layout/StepUpProcess"/>
    <dgm:cxn modelId="{E729E756-85C3-4674-BA20-798EA843BEAF}" type="presParOf" srcId="{14B805DF-BC3F-4B29-B427-58592A058280}" destId="{E10C8A4E-7856-49B8-A678-6E6FFB78B332}" srcOrd="1" destOrd="0" presId="urn:microsoft.com/office/officeart/2009/3/layout/StepUpProcess"/>
    <dgm:cxn modelId="{6F2457C6-8AC8-4E2C-9A9D-AA6B0BE453D4}" type="presParOf" srcId="{14B805DF-BC3F-4B29-B427-58592A058280}" destId="{7F784A8D-5466-4F1C-AA6D-9B893EAE0BF4}" srcOrd="2" destOrd="0" presId="urn:microsoft.com/office/officeart/2009/3/layout/StepUpProcess"/>
    <dgm:cxn modelId="{D44E1337-2DBC-4D3F-B6CD-E493C3E7E0A8}" type="presParOf" srcId="{DEDBE671-F560-44E0-9FAF-E57DC015AC71}" destId="{5A5D1C4C-C3D9-448C-A40B-486E6D9CD425}" srcOrd="3" destOrd="0" presId="urn:microsoft.com/office/officeart/2009/3/layout/StepUpProcess"/>
    <dgm:cxn modelId="{ED0B66E1-4AA6-4ED4-B2DF-827C41946055}" type="presParOf" srcId="{5A5D1C4C-C3D9-448C-A40B-486E6D9CD425}" destId="{691E6BD3-CDCD-4B76-9669-2F450EA5DB1D}" srcOrd="0" destOrd="0" presId="urn:microsoft.com/office/officeart/2009/3/layout/StepUpProcess"/>
    <dgm:cxn modelId="{6045C639-C3D4-4D3A-815F-45A36FDAC7D1}" type="presParOf" srcId="{DEDBE671-F560-44E0-9FAF-E57DC015AC71}" destId="{48739D4C-1DE9-4711-B7CE-63D2F0A0BE08}" srcOrd="4" destOrd="0" presId="urn:microsoft.com/office/officeart/2009/3/layout/StepUpProcess"/>
    <dgm:cxn modelId="{B3227110-1AE6-4409-BE11-F3486BFB54CC}" type="presParOf" srcId="{48739D4C-1DE9-4711-B7CE-63D2F0A0BE08}" destId="{27336CAF-FAAC-4A29-8044-29D7BFCE88BF}" srcOrd="0" destOrd="0" presId="urn:microsoft.com/office/officeart/2009/3/layout/StepUpProcess"/>
    <dgm:cxn modelId="{9DC85E63-EAC2-4677-B495-8DED43067318}" type="presParOf" srcId="{48739D4C-1DE9-4711-B7CE-63D2F0A0BE08}" destId="{66854544-DF52-4E61-8E64-C3180B2B467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6B5129-0A72-4038-910B-AEB33B6F983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45ED8D9-F2F8-4518-A0DE-245245494A9C}">
      <dgm:prSet custT="1"/>
      <dgm:spPr/>
      <dgm:t>
        <a:bodyPr/>
        <a:lstStyle/>
        <a:p>
          <a:pPr>
            <a:lnSpc>
              <a:spcPct val="100000"/>
            </a:lnSpc>
          </a:pPr>
          <a:r>
            <a:rPr lang="en-US" sz="2100" i="0" dirty="0">
              <a:latin typeface="Aptos" panose="020B0004020202020204" pitchFamily="34" charset="0"/>
            </a:rPr>
            <a:t>Improved ability to serve a wider geographical area</a:t>
          </a:r>
          <a:endParaRPr lang="en-US" sz="2100" dirty="0">
            <a:latin typeface="Aptos" panose="020B0004020202020204" pitchFamily="34" charset="0"/>
          </a:endParaRPr>
        </a:p>
      </dgm:t>
    </dgm:pt>
    <dgm:pt modelId="{A980181A-90F9-4A51-A5BC-789D409F1713}" type="parTrans" cxnId="{C8094125-2D06-451B-97DC-64FDCA569D57}">
      <dgm:prSet/>
      <dgm:spPr/>
      <dgm:t>
        <a:bodyPr/>
        <a:lstStyle/>
        <a:p>
          <a:endParaRPr lang="en-US" sz="2100">
            <a:latin typeface="Aptos" panose="020B0004020202020204" pitchFamily="34" charset="0"/>
          </a:endParaRPr>
        </a:p>
      </dgm:t>
    </dgm:pt>
    <dgm:pt modelId="{5D6BE3D5-96E1-44DC-B28B-5F5E13FECC2E}" type="sibTrans" cxnId="{C8094125-2D06-451B-97DC-64FDCA569D57}">
      <dgm:prSet/>
      <dgm:spPr/>
      <dgm:t>
        <a:bodyPr/>
        <a:lstStyle/>
        <a:p>
          <a:endParaRPr lang="en-US" sz="2100">
            <a:latin typeface="Aptos" panose="020B0004020202020204" pitchFamily="34" charset="0"/>
          </a:endParaRPr>
        </a:p>
      </dgm:t>
    </dgm:pt>
    <dgm:pt modelId="{D07607A0-8038-423C-B42C-1DFBCCD18F93}">
      <dgm:prSet custT="1"/>
      <dgm:spPr/>
      <dgm:t>
        <a:bodyPr/>
        <a:lstStyle/>
        <a:p>
          <a:pPr>
            <a:lnSpc>
              <a:spcPct val="100000"/>
            </a:lnSpc>
          </a:pPr>
          <a:r>
            <a:rPr lang="en-US" sz="2100" i="0">
              <a:latin typeface="Aptos" panose="020B0004020202020204" pitchFamily="34" charset="0"/>
            </a:rPr>
            <a:t>Enhanced chances for leaders to collaborate</a:t>
          </a:r>
          <a:endParaRPr lang="en-US" sz="2100">
            <a:latin typeface="Aptos" panose="020B0004020202020204" pitchFamily="34" charset="0"/>
          </a:endParaRPr>
        </a:p>
      </dgm:t>
    </dgm:pt>
    <dgm:pt modelId="{CD4E6B92-3050-40B2-A7E0-EC0E87699E4E}" type="parTrans" cxnId="{6ED7BA20-A34E-48B0-B460-88F53BC4551C}">
      <dgm:prSet/>
      <dgm:spPr/>
      <dgm:t>
        <a:bodyPr/>
        <a:lstStyle/>
        <a:p>
          <a:endParaRPr lang="en-US" sz="2100">
            <a:latin typeface="Aptos" panose="020B0004020202020204" pitchFamily="34" charset="0"/>
          </a:endParaRPr>
        </a:p>
      </dgm:t>
    </dgm:pt>
    <dgm:pt modelId="{11628D53-61D8-48D4-A898-2DD315EDBE9A}" type="sibTrans" cxnId="{6ED7BA20-A34E-48B0-B460-88F53BC4551C}">
      <dgm:prSet/>
      <dgm:spPr/>
      <dgm:t>
        <a:bodyPr/>
        <a:lstStyle/>
        <a:p>
          <a:endParaRPr lang="en-US" sz="2100">
            <a:latin typeface="Aptos" panose="020B0004020202020204" pitchFamily="34" charset="0"/>
          </a:endParaRPr>
        </a:p>
      </dgm:t>
    </dgm:pt>
    <dgm:pt modelId="{10156D44-64B8-4FEF-B383-D54B87572053}">
      <dgm:prSet custT="1"/>
      <dgm:spPr/>
      <dgm:t>
        <a:bodyPr/>
        <a:lstStyle/>
        <a:p>
          <a:pPr>
            <a:lnSpc>
              <a:spcPct val="100000"/>
            </a:lnSpc>
          </a:pPr>
          <a:r>
            <a:rPr lang="en-US" sz="2100" i="0">
              <a:latin typeface="Aptos" panose="020B0004020202020204" pitchFamily="34" charset="0"/>
            </a:rPr>
            <a:t>Promotes partnerships and collaboration</a:t>
          </a:r>
          <a:endParaRPr lang="en-US" sz="2100">
            <a:latin typeface="Aptos" panose="020B0004020202020204" pitchFamily="34" charset="0"/>
          </a:endParaRPr>
        </a:p>
      </dgm:t>
    </dgm:pt>
    <dgm:pt modelId="{A018B42C-9403-4B8D-8910-7B2272DB1223}" type="parTrans" cxnId="{D0149630-20D0-4369-A636-24FB09E07F62}">
      <dgm:prSet/>
      <dgm:spPr/>
      <dgm:t>
        <a:bodyPr/>
        <a:lstStyle/>
        <a:p>
          <a:endParaRPr lang="en-US" sz="2100">
            <a:latin typeface="Aptos" panose="020B0004020202020204" pitchFamily="34" charset="0"/>
          </a:endParaRPr>
        </a:p>
      </dgm:t>
    </dgm:pt>
    <dgm:pt modelId="{80D1C2DC-E2D1-48DA-A62E-137674DF22F3}" type="sibTrans" cxnId="{D0149630-20D0-4369-A636-24FB09E07F62}">
      <dgm:prSet/>
      <dgm:spPr/>
      <dgm:t>
        <a:bodyPr/>
        <a:lstStyle/>
        <a:p>
          <a:endParaRPr lang="en-US" sz="2100">
            <a:latin typeface="Aptos" panose="020B0004020202020204" pitchFamily="34" charset="0"/>
          </a:endParaRPr>
        </a:p>
      </dgm:t>
    </dgm:pt>
    <dgm:pt modelId="{03917A36-88CF-4EC4-9695-38DB5834842E}">
      <dgm:prSet custT="1"/>
      <dgm:spPr/>
      <dgm:t>
        <a:bodyPr/>
        <a:lstStyle/>
        <a:p>
          <a:pPr>
            <a:lnSpc>
              <a:spcPct val="100000"/>
            </a:lnSpc>
          </a:pPr>
          <a:r>
            <a:rPr lang="en-US" sz="2100" i="0">
              <a:latin typeface="Aptos" panose="020B0004020202020204" pitchFamily="34" charset="0"/>
            </a:rPr>
            <a:t>More flexibility in participation, overcoming weather and time constraints</a:t>
          </a:r>
          <a:endParaRPr lang="en-US" sz="2100">
            <a:latin typeface="Aptos" panose="020B0004020202020204" pitchFamily="34" charset="0"/>
          </a:endParaRPr>
        </a:p>
      </dgm:t>
    </dgm:pt>
    <dgm:pt modelId="{AC8BD0BA-7846-4392-8986-43E4FC77B887}" type="parTrans" cxnId="{7BA316D6-3542-4D6B-B7B3-E7214F91CCEE}">
      <dgm:prSet/>
      <dgm:spPr/>
      <dgm:t>
        <a:bodyPr/>
        <a:lstStyle/>
        <a:p>
          <a:endParaRPr lang="en-US" sz="2100">
            <a:latin typeface="Aptos" panose="020B0004020202020204" pitchFamily="34" charset="0"/>
          </a:endParaRPr>
        </a:p>
      </dgm:t>
    </dgm:pt>
    <dgm:pt modelId="{FF29999C-3A0B-4B6C-A328-B08C4ACF6A55}" type="sibTrans" cxnId="{7BA316D6-3542-4D6B-B7B3-E7214F91CCEE}">
      <dgm:prSet/>
      <dgm:spPr/>
      <dgm:t>
        <a:bodyPr/>
        <a:lstStyle/>
        <a:p>
          <a:endParaRPr lang="en-US" sz="2100">
            <a:latin typeface="Aptos" panose="020B0004020202020204" pitchFamily="34" charset="0"/>
          </a:endParaRPr>
        </a:p>
      </dgm:t>
    </dgm:pt>
    <dgm:pt modelId="{A135DDE2-6036-473A-BED7-E63628C0AC11}">
      <dgm:prSet custT="1"/>
      <dgm:spPr/>
      <dgm:t>
        <a:bodyPr/>
        <a:lstStyle/>
        <a:p>
          <a:pPr>
            <a:lnSpc>
              <a:spcPct val="100000"/>
            </a:lnSpc>
          </a:pPr>
          <a:r>
            <a:rPr lang="en-US" sz="2100" i="0">
              <a:latin typeface="Aptos" panose="020B0004020202020204" pitchFamily="34" charset="0"/>
            </a:rPr>
            <a:t>Allows individuals restricted to their homes or beds to engage in activities</a:t>
          </a:r>
          <a:endParaRPr lang="en-US" sz="2100">
            <a:latin typeface="Aptos" panose="020B0004020202020204" pitchFamily="34" charset="0"/>
          </a:endParaRPr>
        </a:p>
      </dgm:t>
    </dgm:pt>
    <dgm:pt modelId="{914F2559-02FE-4643-AA46-1FFB16827EC4}" type="parTrans" cxnId="{279BD16C-CFF9-43D5-967A-131FA503BC9E}">
      <dgm:prSet/>
      <dgm:spPr/>
      <dgm:t>
        <a:bodyPr/>
        <a:lstStyle/>
        <a:p>
          <a:endParaRPr lang="en-US" sz="2100">
            <a:latin typeface="Aptos" panose="020B0004020202020204" pitchFamily="34" charset="0"/>
          </a:endParaRPr>
        </a:p>
      </dgm:t>
    </dgm:pt>
    <dgm:pt modelId="{9AAA31A0-32AE-4EC0-93E8-E89A6F9EB372}" type="sibTrans" cxnId="{279BD16C-CFF9-43D5-967A-131FA503BC9E}">
      <dgm:prSet/>
      <dgm:spPr/>
      <dgm:t>
        <a:bodyPr/>
        <a:lstStyle/>
        <a:p>
          <a:endParaRPr lang="en-US" sz="2100">
            <a:latin typeface="Aptos" panose="020B0004020202020204" pitchFamily="34" charset="0"/>
          </a:endParaRPr>
        </a:p>
      </dgm:t>
    </dgm:pt>
    <dgm:pt modelId="{1509342A-5FAF-4449-BB78-29C62ACE764C}">
      <dgm:prSet custT="1"/>
      <dgm:spPr/>
      <dgm:t>
        <a:bodyPr/>
        <a:lstStyle/>
        <a:p>
          <a:pPr>
            <a:lnSpc>
              <a:spcPct val="100000"/>
            </a:lnSpc>
          </a:pPr>
          <a:r>
            <a:rPr lang="en-US" sz="2100" i="0">
              <a:latin typeface="Aptos" panose="020B0004020202020204" pitchFamily="34" charset="0"/>
            </a:rPr>
            <a:t>Reduces the likelihood of absenteeism due to discomfort or external factors</a:t>
          </a:r>
          <a:endParaRPr lang="en-US" sz="2100">
            <a:latin typeface="Aptos" panose="020B0004020202020204" pitchFamily="34" charset="0"/>
          </a:endParaRPr>
        </a:p>
      </dgm:t>
    </dgm:pt>
    <dgm:pt modelId="{AC22C8DA-0A2B-4CA3-B5E9-D87B939CCAC5}" type="parTrans" cxnId="{8D1AF91B-86CC-4C6B-AD6C-FF0A3E78CA9D}">
      <dgm:prSet/>
      <dgm:spPr/>
      <dgm:t>
        <a:bodyPr/>
        <a:lstStyle/>
        <a:p>
          <a:endParaRPr lang="en-US" sz="2100">
            <a:latin typeface="Aptos" panose="020B0004020202020204" pitchFamily="34" charset="0"/>
          </a:endParaRPr>
        </a:p>
      </dgm:t>
    </dgm:pt>
    <dgm:pt modelId="{38B96ECA-D515-4F60-8728-0749DF8EDE77}" type="sibTrans" cxnId="{8D1AF91B-86CC-4C6B-AD6C-FF0A3E78CA9D}">
      <dgm:prSet/>
      <dgm:spPr/>
      <dgm:t>
        <a:bodyPr/>
        <a:lstStyle/>
        <a:p>
          <a:endParaRPr lang="en-US" sz="2100">
            <a:latin typeface="Aptos" panose="020B0004020202020204" pitchFamily="34" charset="0"/>
          </a:endParaRPr>
        </a:p>
      </dgm:t>
    </dgm:pt>
    <dgm:pt modelId="{7E82ACFC-FD42-48FE-B57C-23B61B2860EE}">
      <dgm:prSet custT="1"/>
      <dgm:spPr/>
      <dgm:t>
        <a:bodyPr/>
        <a:lstStyle/>
        <a:p>
          <a:pPr>
            <a:lnSpc>
              <a:spcPct val="100000"/>
            </a:lnSpc>
          </a:pPr>
          <a:r>
            <a:rPr lang="en-US" sz="2100" i="0">
              <a:latin typeface="Aptos" panose="020B0004020202020204" pitchFamily="34" charset="0"/>
            </a:rPr>
            <a:t>Expands access to a wide array of programs</a:t>
          </a:r>
          <a:endParaRPr lang="en-US" sz="2100">
            <a:latin typeface="Aptos" panose="020B0004020202020204" pitchFamily="34" charset="0"/>
          </a:endParaRPr>
        </a:p>
      </dgm:t>
    </dgm:pt>
    <dgm:pt modelId="{EDB296E7-66B4-455B-BC30-59AD0912302C}" type="parTrans" cxnId="{A580B0F9-DDA9-4A32-9565-2AB480AFF401}">
      <dgm:prSet/>
      <dgm:spPr/>
      <dgm:t>
        <a:bodyPr/>
        <a:lstStyle/>
        <a:p>
          <a:endParaRPr lang="en-US" sz="2100">
            <a:latin typeface="Aptos" panose="020B0004020202020204" pitchFamily="34" charset="0"/>
          </a:endParaRPr>
        </a:p>
      </dgm:t>
    </dgm:pt>
    <dgm:pt modelId="{B5616C48-0142-4977-B5FA-DF1FFAFA2385}" type="sibTrans" cxnId="{A580B0F9-DDA9-4A32-9565-2AB480AFF401}">
      <dgm:prSet/>
      <dgm:spPr/>
      <dgm:t>
        <a:bodyPr/>
        <a:lstStyle/>
        <a:p>
          <a:endParaRPr lang="en-US" sz="2100">
            <a:latin typeface="Aptos" panose="020B0004020202020204" pitchFamily="34" charset="0"/>
          </a:endParaRPr>
        </a:p>
      </dgm:t>
    </dgm:pt>
    <dgm:pt modelId="{34BB31EC-6113-4837-8AFD-D7A9D80133CA}">
      <dgm:prSet custT="1"/>
      <dgm:spPr/>
      <dgm:t>
        <a:bodyPr/>
        <a:lstStyle/>
        <a:p>
          <a:pPr>
            <a:lnSpc>
              <a:spcPct val="100000"/>
            </a:lnSpc>
          </a:pPr>
          <a:r>
            <a:rPr lang="en-US" sz="2100" i="0">
              <a:latin typeface="Aptos" panose="020B0004020202020204" pitchFamily="34" charset="0"/>
            </a:rPr>
            <a:t>Anonymity sometimes helps individuals to join in</a:t>
          </a:r>
          <a:endParaRPr lang="en-US" sz="2100">
            <a:latin typeface="Aptos" panose="020B0004020202020204" pitchFamily="34" charset="0"/>
          </a:endParaRPr>
        </a:p>
      </dgm:t>
    </dgm:pt>
    <dgm:pt modelId="{D18F5F8C-7652-4C30-9E8D-1DCF225D7D85}" type="parTrans" cxnId="{25C4D9D5-B116-4E31-AE58-0A628A4A33A9}">
      <dgm:prSet/>
      <dgm:spPr/>
      <dgm:t>
        <a:bodyPr/>
        <a:lstStyle/>
        <a:p>
          <a:endParaRPr lang="en-US" sz="2100">
            <a:latin typeface="Aptos" panose="020B0004020202020204" pitchFamily="34" charset="0"/>
          </a:endParaRPr>
        </a:p>
      </dgm:t>
    </dgm:pt>
    <dgm:pt modelId="{A312D535-BE20-4D45-B9A6-39951F306E4A}" type="sibTrans" cxnId="{25C4D9D5-B116-4E31-AE58-0A628A4A33A9}">
      <dgm:prSet/>
      <dgm:spPr/>
      <dgm:t>
        <a:bodyPr/>
        <a:lstStyle/>
        <a:p>
          <a:endParaRPr lang="en-US" sz="2100">
            <a:latin typeface="Aptos" panose="020B0004020202020204" pitchFamily="34" charset="0"/>
          </a:endParaRPr>
        </a:p>
      </dgm:t>
    </dgm:pt>
    <dgm:pt modelId="{F9F26F35-15AC-4D20-A101-C1A53763F37B}" type="pres">
      <dgm:prSet presAssocID="{D86B5129-0A72-4038-910B-AEB33B6F9830}" presName="root" presStyleCnt="0">
        <dgm:presLayoutVars>
          <dgm:dir/>
          <dgm:resizeHandles val="exact"/>
        </dgm:presLayoutVars>
      </dgm:prSet>
      <dgm:spPr/>
    </dgm:pt>
    <dgm:pt modelId="{A8BA7C79-9E6E-43E3-93B7-A7310D6D443A}" type="pres">
      <dgm:prSet presAssocID="{845ED8D9-F2F8-4518-A0DE-245245494A9C}" presName="compNode" presStyleCnt="0"/>
      <dgm:spPr/>
    </dgm:pt>
    <dgm:pt modelId="{C256F897-6B4E-4233-94F7-1E7E8E5E2368}" type="pres">
      <dgm:prSet presAssocID="{845ED8D9-F2F8-4518-A0DE-245245494A9C}" presName="bgRect" presStyleLbl="bgShp" presStyleIdx="0" presStyleCnt="8"/>
      <dgm:spPr/>
    </dgm:pt>
    <dgm:pt modelId="{33B9A705-ADBF-45AD-BE21-A3F21A026721}" type="pres">
      <dgm:prSet presAssocID="{845ED8D9-F2F8-4518-A0DE-245245494A9C}"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siness Growth"/>
        </a:ext>
      </dgm:extLst>
    </dgm:pt>
    <dgm:pt modelId="{6DD2CD7E-4ACF-4DA4-91F6-9975EE700C0A}" type="pres">
      <dgm:prSet presAssocID="{845ED8D9-F2F8-4518-A0DE-245245494A9C}" presName="spaceRect" presStyleCnt="0"/>
      <dgm:spPr/>
    </dgm:pt>
    <dgm:pt modelId="{44EFF1FA-6745-4511-A53A-B8B84D145F34}" type="pres">
      <dgm:prSet presAssocID="{845ED8D9-F2F8-4518-A0DE-245245494A9C}" presName="parTx" presStyleLbl="revTx" presStyleIdx="0" presStyleCnt="8">
        <dgm:presLayoutVars>
          <dgm:chMax val="0"/>
          <dgm:chPref val="0"/>
        </dgm:presLayoutVars>
      </dgm:prSet>
      <dgm:spPr/>
    </dgm:pt>
    <dgm:pt modelId="{19473E32-246C-441C-B080-F0310FE30A7B}" type="pres">
      <dgm:prSet presAssocID="{5D6BE3D5-96E1-44DC-B28B-5F5E13FECC2E}" presName="sibTrans" presStyleCnt="0"/>
      <dgm:spPr/>
    </dgm:pt>
    <dgm:pt modelId="{65117E4D-82FC-4D27-A019-794AEC321C08}" type="pres">
      <dgm:prSet presAssocID="{D07607A0-8038-423C-B42C-1DFBCCD18F93}" presName="compNode" presStyleCnt="0"/>
      <dgm:spPr/>
    </dgm:pt>
    <dgm:pt modelId="{8E62CBB1-62FE-4B45-AB6F-FC39B9D3F39D}" type="pres">
      <dgm:prSet presAssocID="{D07607A0-8038-423C-B42C-1DFBCCD18F93}" presName="bgRect" presStyleLbl="bgShp" presStyleIdx="1" presStyleCnt="8"/>
      <dgm:spPr/>
    </dgm:pt>
    <dgm:pt modelId="{E5B1D0C5-1E7C-49E8-A840-5CB21A9B5A57}" type="pres">
      <dgm:prSet presAssocID="{D07607A0-8038-423C-B42C-1DFBCCD18F93}"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4640EB35-623E-45F3-ACAC-EA4FE6695D83}" type="pres">
      <dgm:prSet presAssocID="{D07607A0-8038-423C-B42C-1DFBCCD18F93}" presName="spaceRect" presStyleCnt="0"/>
      <dgm:spPr/>
    </dgm:pt>
    <dgm:pt modelId="{AEFA7AB2-70D5-454C-AD5C-EC9BF7CD4A12}" type="pres">
      <dgm:prSet presAssocID="{D07607A0-8038-423C-B42C-1DFBCCD18F93}" presName="parTx" presStyleLbl="revTx" presStyleIdx="1" presStyleCnt="8">
        <dgm:presLayoutVars>
          <dgm:chMax val="0"/>
          <dgm:chPref val="0"/>
        </dgm:presLayoutVars>
      </dgm:prSet>
      <dgm:spPr/>
    </dgm:pt>
    <dgm:pt modelId="{F5DA2AAB-4598-415B-B372-BBD4BC8DF13B}" type="pres">
      <dgm:prSet presAssocID="{11628D53-61D8-48D4-A898-2DD315EDBE9A}" presName="sibTrans" presStyleCnt="0"/>
      <dgm:spPr/>
    </dgm:pt>
    <dgm:pt modelId="{FB11637A-FE62-433B-B7D9-C5C812DEF998}" type="pres">
      <dgm:prSet presAssocID="{10156D44-64B8-4FEF-B383-D54B87572053}" presName="compNode" presStyleCnt="0"/>
      <dgm:spPr/>
    </dgm:pt>
    <dgm:pt modelId="{E4486711-4FFA-406B-9A8D-CCF1A663F6EE}" type="pres">
      <dgm:prSet presAssocID="{10156D44-64B8-4FEF-B383-D54B87572053}" presName="bgRect" presStyleLbl="bgShp" presStyleIdx="2" presStyleCnt="8"/>
      <dgm:spPr/>
    </dgm:pt>
    <dgm:pt modelId="{71D4F96D-B88A-4400-B6A8-685473D02810}" type="pres">
      <dgm:prSet presAssocID="{10156D44-64B8-4FEF-B383-D54B87572053}"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29CA3C6D-80D3-4F5E-A5D4-564AC40AE2F9}" type="pres">
      <dgm:prSet presAssocID="{10156D44-64B8-4FEF-B383-D54B87572053}" presName="spaceRect" presStyleCnt="0"/>
      <dgm:spPr/>
    </dgm:pt>
    <dgm:pt modelId="{855C5E53-29D6-44A4-8033-D15850385AFB}" type="pres">
      <dgm:prSet presAssocID="{10156D44-64B8-4FEF-B383-D54B87572053}" presName="parTx" presStyleLbl="revTx" presStyleIdx="2" presStyleCnt="8">
        <dgm:presLayoutVars>
          <dgm:chMax val="0"/>
          <dgm:chPref val="0"/>
        </dgm:presLayoutVars>
      </dgm:prSet>
      <dgm:spPr/>
    </dgm:pt>
    <dgm:pt modelId="{16389FF3-0796-4CDF-99B5-927951BBE495}" type="pres">
      <dgm:prSet presAssocID="{80D1C2DC-E2D1-48DA-A62E-137674DF22F3}" presName="sibTrans" presStyleCnt="0"/>
      <dgm:spPr/>
    </dgm:pt>
    <dgm:pt modelId="{F1EE3AF0-8DA8-4B02-A349-0440696FA0B1}" type="pres">
      <dgm:prSet presAssocID="{03917A36-88CF-4EC4-9695-38DB5834842E}" presName="compNode" presStyleCnt="0"/>
      <dgm:spPr/>
    </dgm:pt>
    <dgm:pt modelId="{0E52A8A0-E513-4273-9420-8C79791A43C7}" type="pres">
      <dgm:prSet presAssocID="{03917A36-88CF-4EC4-9695-38DB5834842E}" presName="bgRect" presStyleLbl="bgShp" presStyleIdx="3" presStyleCnt="8" custLinFactNeighborX="-30" custLinFactNeighborY="-2283"/>
      <dgm:spPr/>
    </dgm:pt>
    <dgm:pt modelId="{039FDF47-C426-4817-89B2-523CFF9F81A3}" type="pres">
      <dgm:prSet presAssocID="{03917A36-88CF-4EC4-9695-38DB5834842E}"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ock"/>
        </a:ext>
      </dgm:extLst>
    </dgm:pt>
    <dgm:pt modelId="{3470A2EB-CB1D-4A17-A179-5227D1DC1572}" type="pres">
      <dgm:prSet presAssocID="{03917A36-88CF-4EC4-9695-38DB5834842E}" presName="spaceRect" presStyleCnt="0"/>
      <dgm:spPr/>
    </dgm:pt>
    <dgm:pt modelId="{1F637836-E89C-4F3D-9977-6C21A6639E57}" type="pres">
      <dgm:prSet presAssocID="{03917A36-88CF-4EC4-9695-38DB5834842E}" presName="parTx" presStyleLbl="revTx" presStyleIdx="3" presStyleCnt="8">
        <dgm:presLayoutVars>
          <dgm:chMax val="0"/>
          <dgm:chPref val="0"/>
        </dgm:presLayoutVars>
      </dgm:prSet>
      <dgm:spPr/>
    </dgm:pt>
    <dgm:pt modelId="{0F0A5C2C-C69F-40FA-B3A1-46F45E773235}" type="pres">
      <dgm:prSet presAssocID="{FF29999C-3A0B-4B6C-A328-B08C4ACF6A55}" presName="sibTrans" presStyleCnt="0"/>
      <dgm:spPr/>
    </dgm:pt>
    <dgm:pt modelId="{43E16981-2EA3-46CE-9987-4AA35AF5365A}" type="pres">
      <dgm:prSet presAssocID="{A135DDE2-6036-473A-BED7-E63628C0AC11}" presName="compNode" presStyleCnt="0"/>
      <dgm:spPr/>
    </dgm:pt>
    <dgm:pt modelId="{67C45C71-D14C-4390-A91B-6848372A3866}" type="pres">
      <dgm:prSet presAssocID="{A135DDE2-6036-473A-BED7-E63628C0AC11}" presName="bgRect" presStyleLbl="bgShp" presStyleIdx="4" presStyleCnt="8"/>
      <dgm:spPr/>
    </dgm:pt>
    <dgm:pt modelId="{8E86281A-CD49-4DD3-A642-57F762ED122F}" type="pres">
      <dgm:prSet presAssocID="{A135DDE2-6036-473A-BED7-E63628C0AC11}"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leep"/>
        </a:ext>
      </dgm:extLst>
    </dgm:pt>
    <dgm:pt modelId="{66D9B1AD-45ED-4E96-A8BE-5AA1A94EB782}" type="pres">
      <dgm:prSet presAssocID="{A135DDE2-6036-473A-BED7-E63628C0AC11}" presName="spaceRect" presStyleCnt="0"/>
      <dgm:spPr/>
    </dgm:pt>
    <dgm:pt modelId="{9176CBBB-5066-44BD-8820-5855695AEC20}" type="pres">
      <dgm:prSet presAssocID="{A135DDE2-6036-473A-BED7-E63628C0AC11}" presName="parTx" presStyleLbl="revTx" presStyleIdx="4" presStyleCnt="8">
        <dgm:presLayoutVars>
          <dgm:chMax val="0"/>
          <dgm:chPref val="0"/>
        </dgm:presLayoutVars>
      </dgm:prSet>
      <dgm:spPr/>
    </dgm:pt>
    <dgm:pt modelId="{DF2E04F4-EC8D-47CE-BB9E-F812ABE0589B}" type="pres">
      <dgm:prSet presAssocID="{9AAA31A0-32AE-4EC0-93E8-E89A6F9EB372}" presName="sibTrans" presStyleCnt="0"/>
      <dgm:spPr/>
    </dgm:pt>
    <dgm:pt modelId="{90BBA94E-8A0E-4783-9526-191FB0739C44}" type="pres">
      <dgm:prSet presAssocID="{1509342A-5FAF-4449-BB78-29C62ACE764C}" presName="compNode" presStyleCnt="0"/>
      <dgm:spPr/>
    </dgm:pt>
    <dgm:pt modelId="{AA4C70AC-0B01-4221-8ADD-B166B7FD43E1}" type="pres">
      <dgm:prSet presAssocID="{1509342A-5FAF-4449-BB78-29C62ACE764C}" presName="bgRect" presStyleLbl="bgShp" presStyleIdx="5" presStyleCnt="8"/>
      <dgm:spPr/>
    </dgm:pt>
    <dgm:pt modelId="{E2603F3F-864C-48CB-BC76-AA73F8FB67FE}" type="pres">
      <dgm:prSet presAssocID="{1509342A-5FAF-4449-BB78-29C62ACE764C}"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Bar Graph with Downward Trend"/>
        </a:ext>
      </dgm:extLst>
    </dgm:pt>
    <dgm:pt modelId="{36A1C52E-7BA7-4EC9-991A-0B0EA6E1A559}" type="pres">
      <dgm:prSet presAssocID="{1509342A-5FAF-4449-BB78-29C62ACE764C}" presName="spaceRect" presStyleCnt="0"/>
      <dgm:spPr/>
    </dgm:pt>
    <dgm:pt modelId="{6641542D-BAB6-4552-9FE9-DBDB5734626D}" type="pres">
      <dgm:prSet presAssocID="{1509342A-5FAF-4449-BB78-29C62ACE764C}" presName="parTx" presStyleLbl="revTx" presStyleIdx="5" presStyleCnt="8">
        <dgm:presLayoutVars>
          <dgm:chMax val="0"/>
          <dgm:chPref val="0"/>
        </dgm:presLayoutVars>
      </dgm:prSet>
      <dgm:spPr/>
    </dgm:pt>
    <dgm:pt modelId="{C2C2EE8E-F060-46F9-B42F-1F840A670061}" type="pres">
      <dgm:prSet presAssocID="{38B96ECA-D515-4F60-8728-0749DF8EDE77}" presName="sibTrans" presStyleCnt="0"/>
      <dgm:spPr/>
    </dgm:pt>
    <dgm:pt modelId="{DBC8CC55-3E38-4EB9-AAD9-D56BE9194793}" type="pres">
      <dgm:prSet presAssocID="{7E82ACFC-FD42-48FE-B57C-23B61B2860EE}" presName="compNode" presStyleCnt="0"/>
      <dgm:spPr/>
    </dgm:pt>
    <dgm:pt modelId="{0E58BBD9-AFB8-4DE1-B113-BD2B7CFDB0CD}" type="pres">
      <dgm:prSet presAssocID="{7E82ACFC-FD42-48FE-B57C-23B61B2860EE}" presName="bgRect" presStyleLbl="bgShp" presStyleIdx="6" presStyleCnt="8"/>
      <dgm:spPr/>
    </dgm:pt>
    <dgm:pt modelId="{28C3B6ED-9D9C-4A0E-976F-F5CEB987C935}" type="pres">
      <dgm:prSet presAssocID="{7E82ACFC-FD42-48FE-B57C-23B61B2860EE}"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Books"/>
        </a:ext>
      </dgm:extLst>
    </dgm:pt>
    <dgm:pt modelId="{6469EC0C-2ABE-4FD2-B085-E427427AC646}" type="pres">
      <dgm:prSet presAssocID="{7E82ACFC-FD42-48FE-B57C-23B61B2860EE}" presName="spaceRect" presStyleCnt="0"/>
      <dgm:spPr/>
    </dgm:pt>
    <dgm:pt modelId="{97C01D8C-465D-4BB6-ABA2-EEABF9E0FD84}" type="pres">
      <dgm:prSet presAssocID="{7E82ACFC-FD42-48FE-B57C-23B61B2860EE}" presName="parTx" presStyleLbl="revTx" presStyleIdx="6" presStyleCnt="8">
        <dgm:presLayoutVars>
          <dgm:chMax val="0"/>
          <dgm:chPref val="0"/>
        </dgm:presLayoutVars>
      </dgm:prSet>
      <dgm:spPr/>
    </dgm:pt>
    <dgm:pt modelId="{9389FDE3-8603-491E-8408-AB4191DCA410}" type="pres">
      <dgm:prSet presAssocID="{B5616C48-0142-4977-B5FA-DF1FFAFA2385}" presName="sibTrans" presStyleCnt="0"/>
      <dgm:spPr/>
    </dgm:pt>
    <dgm:pt modelId="{C4015905-4102-457C-A7F2-034E31C0FD4A}" type="pres">
      <dgm:prSet presAssocID="{34BB31EC-6113-4837-8AFD-D7A9D80133CA}" presName="compNode" presStyleCnt="0"/>
      <dgm:spPr/>
    </dgm:pt>
    <dgm:pt modelId="{EA9D3E72-D560-4873-8774-D832D12AAFED}" type="pres">
      <dgm:prSet presAssocID="{34BB31EC-6113-4837-8AFD-D7A9D80133CA}" presName="bgRect" presStyleLbl="bgShp" presStyleIdx="7" presStyleCnt="8"/>
      <dgm:spPr/>
    </dgm:pt>
    <dgm:pt modelId="{341B3AD3-2BA8-4C3D-8468-748F79DF400E}" type="pres">
      <dgm:prSet presAssocID="{34BB31EC-6113-4837-8AFD-D7A9D80133CA}"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User Network"/>
        </a:ext>
      </dgm:extLst>
    </dgm:pt>
    <dgm:pt modelId="{A85CC246-9260-4B91-ABB4-AFEF655129A1}" type="pres">
      <dgm:prSet presAssocID="{34BB31EC-6113-4837-8AFD-D7A9D80133CA}" presName="spaceRect" presStyleCnt="0"/>
      <dgm:spPr/>
    </dgm:pt>
    <dgm:pt modelId="{2DACA4CB-645B-48D6-BDFD-72C6382C3694}" type="pres">
      <dgm:prSet presAssocID="{34BB31EC-6113-4837-8AFD-D7A9D80133CA}" presName="parTx" presStyleLbl="revTx" presStyleIdx="7" presStyleCnt="8">
        <dgm:presLayoutVars>
          <dgm:chMax val="0"/>
          <dgm:chPref val="0"/>
        </dgm:presLayoutVars>
      </dgm:prSet>
      <dgm:spPr/>
    </dgm:pt>
  </dgm:ptLst>
  <dgm:cxnLst>
    <dgm:cxn modelId="{B8A0B813-FCFD-400A-ACE0-2BE031C185C9}" type="presOf" srcId="{03917A36-88CF-4EC4-9695-38DB5834842E}" destId="{1F637836-E89C-4F3D-9977-6C21A6639E57}" srcOrd="0" destOrd="0" presId="urn:microsoft.com/office/officeart/2018/2/layout/IconVerticalSolidList"/>
    <dgm:cxn modelId="{8D1AF91B-86CC-4C6B-AD6C-FF0A3E78CA9D}" srcId="{D86B5129-0A72-4038-910B-AEB33B6F9830}" destId="{1509342A-5FAF-4449-BB78-29C62ACE764C}" srcOrd="5" destOrd="0" parTransId="{AC22C8DA-0A2B-4CA3-B5E9-D87B939CCAC5}" sibTransId="{38B96ECA-D515-4F60-8728-0749DF8EDE77}"/>
    <dgm:cxn modelId="{F9EAF01F-66CE-4CDC-9278-519AD257FDCB}" type="presOf" srcId="{1509342A-5FAF-4449-BB78-29C62ACE764C}" destId="{6641542D-BAB6-4552-9FE9-DBDB5734626D}" srcOrd="0" destOrd="0" presId="urn:microsoft.com/office/officeart/2018/2/layout/IconVerticalSolidList"/>
    <dgm:cxn modelId="{6ED7BA20-A34E-48B0-B460-88F53BC4551C}" srcId="{D86B5129-0A72-4038-910B-AEB33B6F9830}" destId="{D07607A0-8038-423C-B42C-1DFBCCD18F93}" srcOrd="1" destOrd="0" parTransId="{CD4E6B92-3050-40B2-A7E0-EC0E87699E4E}" sibTransId="{11628D53-61D8-48D4-A898-2DD315EDBE9A}"/>
    <dgm:cxn modelId="{C8094125-2D06-451B-97DC-64FDCA569D57}" srcId="{D86B5129-0A72-4038-910B-AEB33B6F9830}" destId="{845ED8D9-F2F8-4518-A0DE-245245494A9C}" srcOrd="0" destOrd="0" parTransId="{A980181A-90F9-4A51-A5BC-789D409F1713}" sibTransId="{5D6BE3D5-96E1-44DC-B28B-5F5E13FECC2E}"/>
    <dgm:cxn modelId="{B46C4127-6A1F-41E2-A9DE-BB3000FFCF8E}" type="presOf" srcId="{D07607A0-8038-423C-B42C-1DFBCCD18F93}" destId="{AEFA7AB2-70D5-454C-AD5C-EC9BF7CD4A12}" srcOrd="0" destOrd="0" presId="urn:microsoft.com/office/officeart/2018/2/layout/IconVerticalSolidList"/>
    <dgm:cxn modelId="{D0149630-20D0-4369-A636-24FB09E07F62}" srcId="{D86B5129-0A72-4038-910B-AEB33B6F9830}" destId="{10156D44-64B8-4FEF-B383-D54B87572053}" srcOrd="2" destOrd="0" parTransId="{A018B42C-9403-4B8D-8910-7B2272DB1223}" sibTransId="{80D1C2DC-E2D1-48DA-A62E-137674DF22F3}"/>
    <dgm:cxn modelId="{4107BB45-0B77-47C6-9088-52EB32D991CA}" type="presOf" srcId="{845ED8D9-F2F8-4518-A0DE-245245494A9C}" destId="{44EFF1FA-6745-4511-A53A-B8B84D145F34}" srcOrd="0" destOrd="0" presId="urn:microsoft.com/office/officeart/2018/2/layout/IconVerticalSolidList"/>
    <dgm:cxn modelId="{60696047-6A9A-46DA-B46F-5AD1541D9DAE}" type="presOf" srcId="{D86B5129-0A72-4038-910B-AEB33B6F9830}" destId="{F9F26F35-15AC-4D20-A101-C1A53763F37B}" srcOrd="0" destOrd="0" presId="urn:microsoft.com/office/officeart/2018/2/layout/IconVerticalSolidList"/>
    <dgm:cxn modelId="{279BD16C-CFF9-43D5-967A-131FA503BC9E}" srcId="{D86B5129-0A72-4038-910B-AEB33B6F9830}" destId="{A135DDE2-6036-473A-BED7-E63628C0AC11}" srcOrd="4" destOrd="0" parTransId="{914F2559-02FE-4643-AA46-1FFB16827EC4}" sibTransId="{9AAA31A0-32AE-4EC0-93E8-E89A6F9EB372}"/>
    <dgm:cxn modelId="{E324E957-D30F-4DD6-8FEE-5A3EAF518E09}" type="presOf" srcId="{7E82ACFC-FD42-48FE-B57C-23B61B2860EE}" destId="{97C01D8C-465D-4BB6-ABA2-EEABF9E0FD84}" srcOrd="0" destOrd="0" presId="urn:microsoft.com/office/officeart/2018/2/layout/IconVerticalSolidList"/>
    <dgm:cxn modelId="{7024727A-26CA-4C69-BFDC-34C69F7B8042}" type="presOf" srcId="{A135DDE2-6036-473A-BED7-E63628C0AC11}" destId="{9176CBBB-5066-44BD-8820-5855695AEC20}" srcOrd="0" destOrd="0" presId="urn:microsoft.com/office/officeart/2018/2/layout/IconVerticalSolidList"/>
    <dgm:cxn modelId="{F9C7B991-CAF7-4DC5-84D3-889C3D291FC1}" type="presOf" srcId="{10156D44-64B8-4FEF-B383-D54B87572053}" destId="{855C5E53-29D6-44A4-8033-D15850385AFB}" srcOrd="0" destOrd="0" presId="urn:microsoft.com/office/officeart/2018/2/layout/IconVerticalSolidList"/>
    <dgm:cxn modelId="{788F0BA2-1EAB-437C-9FE5-6146F5CA2258}" type="presOf" srcId="{34BB31EC-6113-4837-8AFD-D7A9D80133CA}" destId="{2DACA4CB-645B-48D6-BDFD-72C6382C3694}" srcOrd="0" destOrd="0" presId="urn:microsoft.com/office/officeart/2018/2/layout/IconVerticalSolidList"/>
    <dgm:cxn modelId="{25C4D9D5-B116-4E31-AE58-0A628A4A33A9}" srcId="{D86B5129-0A72-4038-910B-AEB33B6F9830}" destId="{34BB31EC-6113-4837-8AFD-D7A9D80133CA}" srcOrd="7" destOrd="0" parTransId="{D18F5F8C-7652-4C30-9E8D-1DCF225D7D85}" sibTransId="{A312D535-BE20-4D45-B9A6-39951F306E4A}"/>
    <dgm:cxn modelId="{7BA316D6-3542-4D6B-B7B3-E7214F91CCEE}" srcId="{D86B5129-0A72-4038-910B-AEB33B6F9830}" destId="{03917A36-88CF-4EC4-9695-38DB5834842E}" srcOrd="3" destOrd="0" parTransId="{AC8BD0BA-7846-4392-8986-43E4FC77B887}" sibTransId="{FF29999C-3A0B-4B6C-A328-B08C4ACF6A55}"/>
    <dgm:cxn modelId="{A580B0F9-DDA9-4A32-9565-2AB480AFF401}" srcId="{D86B5129-0A72-4038-910B-AEB33B6F9830}" destId="{7E82ACFC-FD42-48FE-B57C-23B61B2860EE}" srcOrd="6" destOrd="0" parTransId="{EDB296E7-66B4-455B-BC30-59AD0912302C}" sibTransId="{B5616C48-0142-4977-B5FA-DF1FFAFA2385}"/>
    <dgm:cxn modelId="{145D3081-631E-4D36-94BF-9D01A3CBBFB2}" type="presParOf" srcId="{F9F26F35-15AC-4D20-A101-C1A53763F37B}" destId="{A8BA7C79-9E6E-43E3-93B7-A7310D6D443A}" srcOrd="0" destOrd="0" presId="urn:microsoft.com/office/officeart/2018/2/layout/IconVerticalSolidList"/>
    <dgm:cxn modelId="{3D7218C1-0171-4B1A-A5BE-91B3AFCB2FCE}" type="presParOf" srcId="{A8BA7C79-9E6E-43E3-93B7-A7310D6D443A}" destId="{C256F897-6B4E-4233-94F7-1E7E8E5E2368}" srcOrd="0" destOrd="0" presId="urn:microsoft.com/office/officeart/2018/2/layout/IconVerticalSolidList"/>
    <dgm:cxn modelId="{92C92DE6-F917-440C-BB6B-0BA2780477E0}" type="presParOf" srcId="{A8BA7C79-9E6E-43E3-93B7-A7310D6D443A}" destId="{33B9A705-ADBF-45AD-BE21-A3F21A026721}" srcOrd="1" destOrd="0" presId="urn:microsoft.com/office/officeart/2018/2/layout/IconVerticalSolidList"/>
    <dgm:cxn modelId="{92545D52-C785-4BC7-BBD7-5A60577750ED}" type="presParOf" srcId="{A8BA7C79-9E6E-43E3-93B7-A7310D6D443A}" destId="{6DD2CD7E-4ACF-4DA4-91F6-9975EE700C0A}" srcOrd="2" destOrd="0" presId="urn:microsoft.com/office/officeart/2018/2/layout/IconVerticalSolidList"/>
    <dgm:cxn modelId="{4EA77490-2ABB-4A5C-97BE-CF69B7D02967}" type="presParOf" srcId="{A8BA7C79-9E6E-43E3-93B7-A7310D6D443A}" destId="{44EFF1FA-6745-4511-A53A-B8B84D145F34}" srcOrd="3" destOrd="0" presId="urn:microsoft.com/office/officeart/2018/2/layout/IconVerticalSolidList"/>
    <dgm:cxn modelId="{4CBE6086-7C90-4675-8F4C-A4DFF3A27E72}" type="presParOf" srcId="{F9F26F35-15AC-4D20-A101-C1A53763F37B}" destId="{19473E32-246C-441C-B080-F0310FE30A7B}" srcOrd="1" destOrd="0" presId="urn:microsoft.com/office/officeart/2018/2/layout/IconVerticalSolidList"/>
    <dgm:cxn modelId="{B50190AF-0BB9-4E84-A1AD-747E19384C79}" type="presParOf" srcId="{F9F26F35-15AC-4D20-A101-C1A53763F37B}" destId="{65117E4D-82FC-4D27-A019-794AEC321C08}" srcOrd="2" destOrd="0" presId="urn:microsoft.com/office/officeart/2018/2/layout/IconVerticalSolidList"/>
    <dgm:cxn modelId="{6EF77333-6BA1-4B26-A773-A6708AAECCF9}" type="presParOf" srcId="{65117E4D-82FC-4D27-A019-794AEC321C08}" destId="{8E62CBB1-62FE-4B45-AB6F-FC39B9D3F39D}" srcOrd="0" destOrd="0" presId="urn:microsoft.com/office/officeart/2018/2/layout/IconVerticalSolidList"/>
    <dgm:cxn modelId="{0EF3C3A6-26D7-4BB6-A73D-08590684CAB1}" type="presParOf" srcId="{65117E4D-82FC-4D27-A019-794AEC321C08}" destId="{E5B1D0C5-1E7C-49E8-A840-5CB21A9B5A57}" srcOrd="1" destOrd="0" presId="urn:microsoft.com/office/officeart/2018/2/layout/IconVerticalSolidList"/>
    <dgm:cxn modelId="{ACEFC7AC-69A3-4893-87D1-34F5B8FB8F4F}" type="presParOf" srcId="{65117E4D-82FC-4D27-A019-794AEC321C08}" destId="{4640EB35-623E-45F3-ACAC-EA4FE6695D83}" srcOrd="2" destOrd="0" presId="urn:microsoft.com/office/officeart/2018/2/layout/IconVerticalSolidList"/>
    <dgm:cxn modelId="{862087A9-CB8E-415A-8F8A-39DC03475FCB}" type="presParOf" srcId="{65117E4D-82FC-4D27-A019-794AEC321C08}" destId="{AEFA7AB2-70D5-454C-AD5C-EC9BF7CD4A12}" srcOrd="3" destOrd="0" presId="urn:microsoft.com/office/officeart/2018/2/layout/IconVerticalSolidList"/>
    <dgm:cxn modelId="{43B48482-A112-4F0E-AD0A-9F033E2D2D1D}" type="presParOf" srcId="{F9F26F35-15AC-4D20-A101-C1A53763F37B}" destId="{F5DA2AAB-4598-415B-B372-BBD4BC8DF13B}" srcOrd="3" destOrd="0" presId="urn:microsoft.com/office/officeart/2018/2/layout/IconVerticalSolidList"/>
    <dgm:cxn modelId="{BED3083A-9B40-4C2C-A325-280473521A4F}" type="presParOf" srcId="{F9F26F35-15AC-4D20-A101-C1A53763F37B}" destId="{FB11637A-FE62-433B-B7D9-C5C812DEF998}" srcOrd="4" destOrd="0" presId="urn:microsoft.com/office/officeart/2018/2/layout/IconVerticalSolidList"/>
    <dgm:cxn modelId="{86A99D05-0ED6-4DA2-A45C-3A3F7606D3CA}" type="presParOf" srcId="{FB11637A-FE62-433B-B7D9-C5C812DEF998}" destId="{E4486711-4FFA-406B-9A8D-CCF1A663F6EE}" srcOrd="0" destOrd="0" presId="urn:microsoft.com/office/officeart/2018/2/layout/IconVerticalSolidList"/>
    <dgm:cxn modelId="{B89ED5EE-9AD2-4491-98CF-075AAA2341CA}" type="presParOf" srcId="{FB11637A-FE62-433B-B7D9-C5C812DEF998}" destId="{71D4F96D-B88A-4400-B6A8-685473D02810}" srcOrd="1" destOrd="0" presId="urn:microsoft.com/office/officeart/2018/2/layout/IconVerticalSolidList"/>
    <dgm:cxn modelId="{BAF59263-8075-406D-AB87-B6403704F771}" type="presParOf" srcId="{FB11637A-FE62-433B-B7D9-C5C812DEF998}" destId="{29CA3C6D-80D3-4F5E-A5D4-564AC40AE2F9}" srcOrd="2" destOrd="0" presId="urn:microsoft.com/office/officeart/2018/2/layout/IconVerticalSolidList"/>
    <dgm:cxn modelId="{248631FC-6E94-487F-9643-A82DE19C81BE}" type="presParOf" srcId="{FB11637A-FE62-433B-B7D9-C5C812DEF998}" destId="{855C5E53-29D6-44A4-8033-D15850385AFB}" srcOrd="3" destOrd="0" presId="urn:microsoft.com/office/officeart/2018/2/layout/IconVerticalSolidList"/>
    <dgm:cxn modelId="{DBE2DF51-643B-42A1-B630-AC45D6504F29}" type="presParOf" srcId="{F9F26F35-15AC-4D20-A101-C1A53763F37B}" destId="{16389FF3-0796-4CDF-99B5-927951BBE495}" srcOrd="5" destOrd="0" presId="urn:microsoft.com/office/officeart/2018/2/layout/IconVerticalSolidList"/>
    <dgm:cxn modelId="{67FAA8ED-9D92-4C95-8669-A2788DF2D0D7}" type="presParOf" srcId="{F9F26F35-15AC-4D20-A101-C1A53763F37B}" destId="{F1EE3AF0-8DA8-4B02-A349-0440696FA0B1}" srcOrd="6" destOrd="0" presId="urn:microsoft.com/office/officeart/2018/2/layout/IconVerticalSolidList"/>
    <dgm:cxn modelId="{DA497027-3DA3-4117-BDBA-F2A69874B6DF}" type="presParOf" srcId="{F1EE3AF0-8DA8-4B02-A349-0440696FA0B1}" destId="{0E52A8A0-E513-4273-9420-8C79791A43C7}" srcOrd="0" destOrd="0" presId="urn:microsoft.com/office/officeart/2018/2/layout/IconVerticalSolidList"/>
    <dgm:cxn modelId="{98B02F97-778A-400E-BB4E-C517DAA7EAB5}" type="presParOf" srcId="{F1EE3AF0-8DA8-4B02-A349-0440696FA0B1}" destId="{039FDF47-C426-4817-89B2-523CFF9F81A3}" srcOrd="1" destOrd="0" presId="urn:microsoft.com/office/officeart/2018/2/layout/IconVerticalSolidList"/>
    <dgm:cxn modelId="{4EDB1D7A-0300-4336-BFFD-AD81BC09B6A6}" type="presParOf" srcId="{F1EE3AF0-8DA8-4B02-A349-0440696FA0B1}" destId="{3470A2EB-CB1D-4A17-A179-5227D1DC1572}" srcOrd="2" destOrd="0" presId="urn:microsoft.com/office/officeart/2018/2/layout/IconVerticalSolidList"/>
    <dgm:cxn modelId="{ED5787A3-093B-4FA7-8172-94F6E1BBA768}" type="presParOf" srcId="{F1EE3AF0-8DA8-4B02-A349-0440696FA0B1}" destId="{1F637836-E89C-4F3D-9977-6C21A6639E57}" srcOrd="3" destOrd="0" presId="urn:microsoft.com/office/officeart/2018/2/layout/IconVerticalSolidList"/>
    <dgm:cxn modelId="{939ADC13-40F0-41D0-B6E5-CDB33C71EDEE}" type="presParOf" srcId="{F9F26F35-15AC-4D20-A101-C1A53763F37B}" destId="{0F0A5C2C-C69F-40FA-B3A1-46F45E773235}" srcOrd="7" destOrd="0" presId="urn:microsoft.com/office/officeart/2018/2/layout/IconVerticalSolidList"/>
    <dgm:cxn modelId="{A4856E3D-2F45-4AE6-A66B-8CE9FF2125BC}" type="presParOf" srcId="{F9F26F35-15AC-4D20-A101-C1A53763F37B}" destId="{43E16981-2EA3-46CE-9987-4AA35AF5365A}" srcOrd="8" destOrd="0" presId="urn:microsoft.com/office/officeart/2018/2/layout/IconVerticalSolidList"/>
    <dgm:cxn modelId="{ADE4E5B9-CA42-4429-A272-596E972BA709}" type="presParOf" srcId="{43E16981-2EA3-46CE-9987-4AA35AF5365A}" destId="{67C45C71-D14C-4390-A91B-6848372A3866}" srcOrd="0" destOrd="0" presId="urn:microsoft.com/office/officeart/2018/2/layout/IconVerticalSolidList"/>
    <dgm:cxn modelId="{37617521-093D-4172-82EA-61769B3AA04D}" type="presParOf" srcId="{43E16981-2EA3-46CE-9987-4AA35AF5365A}" destId="{8E86281A-CD49-4DD3-A642-57F762ED122F}" srcOrd="1" destOrd="0" presId="urn:microsoft.com/office/officeart/2018/2/layout/IconVerticalSolidList"/>
    <dgm:cxn modelId="{4D5C5D36-8151-420C-A8C0-AF7822E3CB2D}" type="presParOf" srcId="{43E16981-2EA3-46CE-9987-4AA35AF5365A}" destId="{66D9B1AD-45ED-4E96-A8BE-5AA1A94EB782}" srcOrd="2" destOrd="0" presId="urn:microsoft.com/office/officeart/2018/2/layout/IconVerticalSolidList"/>
    <dgm:cxn modelId="{93216601-54E3-48F4-BC81-E0668DAE202F}" type="presParOf" srcId="{43E16981-2EA3-46CE-9987-4AA35AF5365A}" destId="{9176CBBB-5066-44BD-8820-5855695AEC20}" srcOrd="3" destOrd="0" presId="urn:microsoft.com/office/officeart/2018/2/layout/IconVerticalSolidList"/>
    <dgm:cxn modelId="{9F32DAE4-6910-4396-92E2-5E9D2B61C519}" type="presParOf" srcId="{F9F26F35-15AC-4D20-A101-C1A53763F37B}" destId="{DF2E04F4-EC8D-47CE-BB9E-F812ABE0589B}" srcOrd="9" destOrd="0" presId="urn:microsoft.com/office/officeart/2018/2/layout/IconVerticalSolidList"/>
    <dgm:cxn modelId="{E55AD147-86F4-4C10-9E7B-782DA3D3552E}" type="presParOf" srcId="{F9F26F35-15AC-4D20-A101-C1A53763F37B}" destId="{90BBA94E-8A0E-4783-9526-191FB0739C44}" srcOrd="10" destOrd="0" presId="urn:microsoft.com/office/officeart/2018/2/layout/IconVerticalSolidList"/>
    <dgm:cxn modelId="{C3B9573F-9D9F-4FD2-BB67-CAD87EE904FE}" type="presParOf" srcId="{90BBA94E-8A0E-4783-9526-191FB0739C44}" destId="{AA4C70AC-0B01-4221-8ADD-B166B7FD43E1}" srcOrd="0" destOrd="0" presId="urn:microsoft.com/office/officeart/2018/2/layout/IconVerticalSolidList"/>
    <dgm:cxn modelId="{999C185D-5EDC-4D5A-B0E0-410E747D4ACE}" type="presParOf" srcId="{90BBA94E-8A0E-4783-9526-191FB0739C44}" destId="{E2603F3F-864C-48CB-BC76-AA73F8FB67FE}" srcOrd="1" destOrd="0" presId="urn:microsoft.com/office/officeart/2018/2/layout/IconVerticalSolidList"/>
    <dgm:cxn modelId="{F2CF2CC8-55CF-4E93-B96D-462FB8AA116C}" type="presParOf" srcId="{90BBA94E-8A0E-4783-9526-191FB0739C44}" destId="{36A1C52E-7BA7-4EC9-991A-0B0EA6E1A559}" srcOrd="2" destOrd="0" presId="urn:microsoft.com/office/officeart/2018/2/layout/IconVerticalSolidList"/>
    <dgm:cxn modelId="{9827B367-8BD3-4AB0-829C-0C57BDCFE088}" type="presParOf" srcId="{90BBA94E-8A0E-4783-9526-191FB0739C44}" destId="{6641542D-BAB6-4552-9FE9-DBDB5734626D}" srcOrd="3" destOrd="0" presId="urn:microsoft.com/office/officeart/2018/2/layout/IconVerticalSolidList"/>
    <dgm:cxn modelId="{70B819FD-5E02-4927-905C-65D27A600C62}" type="presParOf" srcId="{F9F26F35-15AC-4D20-A101-C1A53763F37B}" destId="{C2C2EE8E-F060-46F9-B42F-1F840A670061}" srcOrd="11" destOrd="0" presId="urn:microsoft.com/office/officeart/2018/2/layout/IconVerticalSolidList"/>
    <dgm:cxn modelId="{CE772DFB-8A41-4604-BACA-CD51D31EAB90}" type="presParOf" srcId="{F9F26F35-15AC-4D20-A101-C1A53763F37B}" destId="{DBC8CC55-3E38-4EB9-AAD9-D56BE9194793}" srcOrd="12" destOrd="0" presId="urn:microsoft.com/office/officeart/2018/2/layout/IconVerticalSolidList"/>
    <dgm:cxn modelId="{A258F8AA-89D6-4924-B23A-A47B22507A7E}" type="presParOf" srcId="{DBC8CC55-3E38-4EB9-AAD9-D56BE9194793}" destId="{0E58BBD9-AFB8-4DE1-B113-BD2B7CFDB0CD}" srcOrd="0" destOrd="0" presId="urn:microsoft.com/office/officeart/2018/2/layout/IconVerticalSolidList"/>
    <dgm:cxn modelId="{5CD8737F-EAA0-463A-B018-70F6AE011C53}" type="presParOf" srcId="{DBC8CC55-3E38-4EB9-AAD9-D56BE9194793}" destId="{28C3B6ED-9D9C-4A0E-976F-F5CEB987C935}" srcOrd="1" destOrd="0" presId="urn:microsoft.com/office/officeart/2018/2/layout/IconVerticalSolidList"/>
    <dgm:cxn modelId="{DB0BAA0D-6CEA-4B45-9DE6-770C9FB329E3}" type="presParOf" srcId="{DBC8CC55-3E38-4EB9-AAD9-D56BE9194793}" destId="{6469EC0C-2ABE-4FD2-B085-E427427AC646}" srcOrd="2" destOrd="0" presId="urn:microsoft.com/office/officeart/2018/2/layout/IconVerticalSolidList"/>
    <dgm:cxn modelId="{EF3E9A90-611A-4718-B243-43767E663CE6}" type="presParOf" srcId="{DBC8CC55-3E38-4EB9-AAD9-D56BE9194793}" destId="{97C01D8C-465D-4BB6-ABA2-EEABF9E0FD84}" srcOrd="3" destOrd="0" presId="urn:microsoft.com/office/officeart/2018/2/layout/IconVerticalSolidList"/>
    <dgm:cxn modelId="{856638C7-CB6E-4F7B-86EE-5A4373AC02C6}" type="presParOf" srcId="{F9F26F35-15AC-4D20-A101-C1A53763F37B}" destId="{9389FDE3-8603-491E-8408-AB4191DCA410}" srcOrd="13" destOrd="0" presId="urn:microsoft.com/office/officeart/2018/2/layout/IconVerticalSolidList"/>
    <dgm:cxn modelId="{B09E976F-00B7-4E49-A501-AC14FBC2B0B0}" type="presParOf" srcId="{F9F26F35-15AC-4D20-A101-C1A53763F37B}" destId="{C4015905-4102-457C-A7F2-034E31C0FD4A}" srcOrd="14" destOrd="0" presId="urn:microsoft.com/office/officeart/2018/2/layout/IconVerticalSolidList"/>
    <dgm:cxn modelId="{E0EE3E0E-BB5F-4A63-A41F-37C8C850C89B}" type="presParOf" srcId="{C4015905-4102-457C-A7F2-034E31C0FD4A}" destId="{EA9D3E72-D560-4873-8774-D832D12AAFED}" srcOrd="0" destOrd="0" presId="urn:microsoft.com/office/officeart/2018/2/layout/IconVerticalSolidList"/>
    <dgm:cxn modelId="{C183DAF5-B803-4486-93A6-671FD7B7D78B}" type="presParOf" srcId="{C4015905-4102-457C-A7F2-034E31C0FD4A}" destId="{341B3AD3-2BA8-4C3D-8468-748F79DF400E}" srcOrd="1" destOrd="0" presId="urn:microsoft.com/office/officeart/2018/2/layout/IconVerticalSolidList"/>
    <dgm:cxn modelId="{F0E9261D-CFF4-4601-AC08-C1FC8BADB639}" type="presParOf" srcId="{C4015905-4102-457C-A7F2-034E31C0FD4A}" destId="{A85CC246-9260-4B91-ABB4-AFEF655129A1}" srcOrd="2" destOrd="0" presId="urn:microsoft.com/office/officeart/2018/2/layout/IconVerticalSolidList"/>
    <dgm:cxn modelId="{4E48D438-BB63-47EA-B114-B1070FF44EE8}" type="presParOf" srcId="{C4015905-4102-457C-A7F2-034E31C0FD4A}" destId="{2DACA4CB-645B-48D6-BDFD-72C6382C369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1120D-AF43-47BD-AD68-41E07EFCFC88}">
      <dsp:nvSpPr>
        <dsp:cNvPr id="0" name=""/>
        <dsp:cNvSpPr/>
      </dsp:nvSpPr>
      <dsp:spPr>
        <a:xfrm>
          <a:off x="2773509" y="440700"/>
          <a:ext cx="2939403" cy="2939403"/>
        </a:xfrm>
        <a:prstGeom prst="blockArc">
          <a:avLst>
            <a:gd name="adj1" fmla="val 90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FDD0F4-1439-44DC-ACB8-F49916DB38CE}">
      <dsp:nvSpPr>
        <dsp:cNvPr id="0" name=""/>
        <dsp:cNvSpPr/>
      </dsp:nvSpPr>
      <dsp:spPr>
        <a:xfrm>
          <a:off x="2773509" y="440700"/>
          <a:ext cx="2939403" cy="2939403"/>
        </a:xfrm>
        <a:prstGeom prst="blockArc">
          <a:avLst>
            <a:gd name="adj1" fmla="val 1800000"/>
            <a:gd name="adj2" fmla="val 90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512649-3510-46C5-B2D2-FA9081455028}">
      <dsp:nvSpPr>
        <dsp:cNvPr id="0" name=""/>
        <dsp:cNvSpPr/>
      </dsp:nvSpPr>
      <dsp:spPr>
        <a:xfrm>
          <a:off x="2773509" y="440700"/>
          <a:ext cx="2939403" cy="2939403"/>
        </a:xfrm>
        <a:prstGeom prst="blockArc">
          <a:avLst>
            <a:gd name="adj1" fmla="val 16200000"/>
            <a:gd name="adj2" fmla="val 1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01FE6C-6380-48B5-B3D7-30900C0EFF77}">
      <dsp:nvSpPr>
        <dsp:cNvPr id="0" name=""/>
        <dsp:cNvSpPr/>
      </dsp:nvSpPr>
      <dsp:spPr>
        <a:xfrm>
          <a:off x="3566742" y="1233932"/>
          <a:ext cx="1352937" cy="135293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GET HEALTHY NORTH COUNTRY!</a:t>
          </a:r>
        </a:p>
      </dsp:txBody>
      <dsp:txXfrm>
        <a:off x="3764875" y="1432065"/>
        <a:ext cx="956671" cy="956671"/>
      </dsp:txXfrm>
    </dsp:sp>
    <dsp:sp modelId="{42B0A3F9-455F-4C98-957B-57D618ACD628}">
      <dsp:nvSpPr>
        <dsp:cNvPr id="0" name=""/>
        <dsp:cNvSpPr/>
      </dsp:nvSpPr>
      <dsp:spPr>
        <a:xfrm>
          <a:off x="3769682" y="1265"/>
          <a:ext cx="947056" cy="94705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Integrated Network Development Committee</a:t>
          </a:r>
        </a:p>
      </dsp:txBody>
      <dsp:txXfrm>
        <a:off x="3908375" y="139958"/>
        <a:ext cx="669670" cy="669670"/>
      </dsp:txXfrm>
    </dsp:sp>
    <dsp:sp modelId="{9974B5BD-DB1F-4B18-8A87-F47050D16063}">
      <dsp:nvSpPr>
        <dsp:cNvPr id="0" name=""/>
        <dsp:cNvSpPr/>
      </dsp:nvSpPr>
      <dsp:spPr>
        <a:xfrm>
          <a:off x="5012955" y="2154677"/>
          <a:ext cx="947056" cy="94705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Evidence-Based Programs</a:t>
          </a:r>
        </a:p>
      </dsp:txBody>
      <dsp:txXfrm>
        <a:off x="5151648" y="2293370"/>
        <a:ext cx="669670" cy="669670"/>
      </dsp:txXfrm>
    </dsp:sp>
    <dsp:sp modelId="{63326197-E646-4D9E-99CF-9C416C718449}">
      <dsp:nvSpPr>
        <dsp:cNvPr id="0" name=""/>
        <dsp:cNvSpPr/>
      </dsp:nvSpPr>
      <dsp:spPr>
        <a:xfrm>
          <a:off x="2526410" y="2154677"/>
          <a:ext cx="947056" cy="94705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Committees, Work Groups, Teams</a:t>
          </a:r>
        </a:p>
      </dsp:txBody>
      <dsp:txXfrm>
        <a:off x="2665103" y="2293370"/>
        <a:ext cx="669670" cy="669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9A64C-64A6-4FFB-9D54-7E7D229F5683}">
      <dsp:nvSpPr>
        <dsp:cNvPr id="0" name=""/>
        <dsp:cNvSpPr/>
      </dsp:nvSpPr>
      <dsp:spPr>
        <a:xfrm rot="5400000">
          <a:off x="1258154" y="1848356"/>
          <a:ext cx="1792436" cy="2982573"/>
        </a:xfrm>
        <a:prstGeom prst="corner">
          <a:avLst>
            <a:gd name="adj1" fmla="val 16120"/>
            <a:gd name="adj2" fmla="val 16110"/>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0F558643-89D8-4407-A7D1-9CBF295A9F0A}">
      <dsp:nvSpPr>
        <dsp:cNvPr id="0" name=""/>
        <dsp:cNvSpPr/>
      </dsp:nvSpPr>
      <dsp:spPr>
        <a:xfrm>
          <a:off x="973727" y="2730752"/>
          <a:ext cx="2692684" cy="245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ptos" panose="020B0004020202020204" pitchFamily="34" charset="0"/>
            </a:rPr>
            <a:t>Training</a:t>
          </a:r>
        </a:p>
        <a:p>
          <a:pPr marL="228600" lvl="1" indent="-228600" algn="l" defTabSz="933450">
            <a:lnSpc>
              <a:spcPct val="90000"/>
            </a:lnSpc>
            <a:spcBef>
              <a:spcPct val="0"/>
            </a:spcBef>
            <a:spcAft>
              <a:spcPct val="15000"/>
            </a:spcAft>
            <a:buChar char="•"/>
          </a:pPr>
          <a:r>
            <a:rPr lang="en-US" sz="2100" b="0" i="0" kern="1200" dirty="0">
              <a:latin typeface="Aptos" panose="020B0004020202020204" pitchFamily="34" charset="0"/>
            </a:rPr>
            <a:t>Master Trainers for CDSME</a:t>
          </a:r>
          <a:endParaRPr lang="en-US" sz="2100" kern="1200" dirty="0">
            <a:latin typeface="Aptos" panose="020B0004020202020204" pitchFamily="34" charset="0"/>
          </a:endParaRPr>
        </a:p>
        <a:p>
          <a:pPr marL="228600" lvl="1" indent="-228600" algn="l" defTabSz="933450">
            <a:lnSpc>
              <a:spcPct val="90000"/>
            </a:lnSpc>
            <a:spcBef>
              <a:spcPct val="0"/>
            </a:spcBef>
            <a:spcAft>
              <a:spcPct val="15000"/>
            </a:spcAft>
            <a:buFont typeface="Arial" panose="020B0604020202020204" pitchFamily="34" charset="0"/>
            <a:buChar char="•"/>
          </a:pPr>
          <a:r>
            <a:rPr lang="en-US" sz="2100" b="0" i="0" kern="1200" dirty="0">
              <a:latin typeface="Aptos" panose="020B0004020202020204" pitchFamily="34" charset="0"/>
            </a:rPr>
            <a:t>DPP Master Trainer</a:t>
          </a:r>
          <a:endParaRPr lang="en-US" sz="2100" kern="1200" dirty="0">
            <a:latin typeface="Aptos" panose="020B0004020202020204" pitchFamily="34" charset="0"/>
          </a:endParaRPr>
        </a:p>
        <a:p>
          <a:pPr marL="228600" lvl="1" indent="-228600" algn="l" defTabSz="933450">
            <a:lnSpc>
              <a:spcPct val="90000"/>
            </a:lnSpc>
            <a:spcBef>
              <a:spcPct val="0"/>
            </a:spcBef>
            <a:spcAft>
              <a:spcPct val="15000"/>
            </a:spcAft>
            <a:buFont typeface="Arial" panose="020B0604020202020204" pitchFamily="34" charset="0"/>
            <a:buChar char="•"/>
          </a:pPr>
          <a:r>
            <a:rPr lang="en-US" sz="2100" b="0" i="0" kern="1200" dirty="0">
              <a:latin typeface="Aptos" panose="020B0004020202020204" pitchFamily="34" charset="0"/>
            </a:rPr>
            <a:t>Conducting various sessions multiple times a year</a:t>
          </a:r>
          <a:endParaRPr lang="en-US" sz="2100" kern="1200" dirty="0">
            <a:latin typeface="Aptos" panose="020B0004020202020204" pitchFamily="34" charset="0"/>
          </a:endParaRPr>
        </a:p>
      </dsp:txBody>
      <dsp:txXfrm>
        <a:off x="973727" y="2730752"/>
        <a:ext cx="2692684" cy="2450482"/>
      </dsp:txXfrm>
    </dsp:sp>
    <dsp:sp modelId="{638DB356-EE89-431F-8A67-622332E65A47}">
      <dsp:nvSpPr>
        <dsp:cNvPr id="0" name=""/>
        <dsp:cNvSpPr/>
      </dsp:nvSpPr>
      <dsp:spPr>
        <a:xfrm>
          <a:off x="3176749" y="1661900"/>
          <a:ext cx="508053" cy="508053"/>
        </a:xfrm>
        <a:prstGeom prst="triangle">
          <a:avLst>
            <a:gd name="adj" fmla="val 100000"/>
          </a:avLst>
        </a:prstGeom>
        <a:solidFill>
          <a:schemeClr val="accent4">
            <a:hueOff val="-879986"/>
            <a:satOff val="-9032"/>
            <a:lumOff val="3775"/>
            <a:alphaOff val="0"/>
          </a:schemeClr>
        </a:solidFill>
        <a:ln w="9525" cap="flat" cmpd="sng" algn="ctr">
          <a:solidFill>
            <a:schemeClr val="accent4">
              <a:hueOff val="-879986"/>
              <a:satOff val="-9032"/>
              <a:lumOff val="3775"/>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5C631B3B-3665-42A8-9F2E-BD0FD28BE564}">
      <dsp:nvSpPr>
        <dsp:cNvPr id="0" name=""/>
        <dsp:cNvSpPr/>
      </dsp:nvSpPr>
      <dsp:spPr>
        <a:xfrm rot="5400000">
          <a:off x="4587692" y="716642"/>
          <a:ext cx="1792436" cy="2982573"/>
        </a:xfrm>
        <a:prstGeom prst="corner">
          <a:avLst>
            <a:gd name="adj1" fmla="val 16120"/>
            <a:gd name="adj2" fmla="val 16110"/>
          </a:avLst>
        </a:prstGeom>
        <a:solidFill>
          <a:schemeClr val="accent4">
            <a:hueOff val="-1759972"/>
            <a:satOff val="-18065"/>
            <a:lumOff val="7550"/>
            <a:alphaOff val="0"/>
          </a:schemeClr>
        </a:solidFill>
        <a:ln w="9525" cap="flat" cmpd="sng" algn="ctr">
          <a:solidFill>
            <a:schemeClr val="accent4">
              <a:hueOff val="-1759972"/>
              <a:satOff val="-18065"/>
              <a:lumOff val="755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E10C8A4E-7856-49B8-A678-6E6FFB78B332}">
      <dsp:nvSpPr>
        <dsp:cNvPr id="0" name=""/>
        <dsp:cNvSpPr/>
      </dsp:nvSpPr>
      <dsp:spPr>
        <a:xfrm>
          <a:off x="4307581" y="1603341"/>
          <a:ext cx="2858876" cy="3162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ptos" panose="020B0004020202020204" pitchFamily="34" charset="0"/>
            </a:rPr>
            <a:t>Technical Assistance</a:t>
          </a:r>
        </a:p>
        <a:p>
          <a:pPr marL="228600" lvl="1" indent="-228600" algn="l" defTabSz="933450">
            <a:lnSpc>
              <a:spcPct val="90000"/>
            </a:lnSpc>
            <a:spcBef>
              <a:spcPct val="0"/>
            </a:spcBef>
            <a:spcAft>
              <a:spcPct val="15000"/>
            </a:spcAft>
            <a:buChar char="•"/>
          </a:pPr>
          <a:r>
            <a:rPr lang="en-US" sz="2100" b="0" i="0" kern="1200" dirty="0">
              <a:latin typeface="Aptos" panose="020B0004020202020204" pitchFamily="34" charset="0"/>
            </a:rPr>
            <a:t>Fidelity</a:t>
          </a:r>
          <a:endParaRPr lang="en-US" sz="2100" kern="1200" dirty="0">
            <a:latin typeface="Aptos" panose="020B0004020202020204" pitchFamily="34" charset="0"/>
          </a:endParaRPr>
        </a:p>
        <a:p>
          <a:pPr marL="228600" lvl="1" indent="-228600" algn="l" defTabSz="933450">
            <a:lnSpc>
              <a:spcPct val="90000"/>
            </a:lnSpc>
            <a:spcBef>
              <a:spcPct val="0"/>
            </a:spcBef>
            <a:spcAft>
              <a:spcPct val="15000"/>
            </a:spcAft>
            <a:buFont typeface="Arial" panose="020B0604020202020204" pitchFamily="34" charset="0"/>
            <a:buChar char="•"/>
          </a:pPr>
          <a:r>
            <a:rPr lang="en-US" sz="2100" b="0" i="0" kern="1200" dirty="0">
              <a:latin typeface="Aptos" panose="020B0004020202020204" pitchFamily="34" charset="0"/>
            </a:rPr>
            <a:t>Data Collection</a:t>
          </a:r>
          <a:endParaRPr lang="en-US" sz="2100" kern="1200" dirty="0">
            <a:latin typeface="Aptos" panose="020B0004020202020204" pitchFamily="34" charset="0"/>
          </a:endParaRPr>
        </a:p>
        <a:p>
          <a:pPr marL="228600" lvl="1" indent="-228600" algn="l" defTabSz="933450">
            <a:lnSpc>
              <a:spcPct val="90000"/>
            </a:lnSpc>
            <a:spcBef>
              <a:spcPct val="0"/>
            </a:spcBef>
            <a:spcAft>
              <a:spcPct val="15000"/>
            </a:spcAft>
            <a:buFont typeface="Arial" panose="020B0604020202020204" pitchFamily="34" charset="0"/>
            <a:buChar char="•"/>
          </a:pPr>
          <a:r>
            <a:rPr lang="en-US" sz="2100" b="0" i="0" kern="1200" dirty="0">
              <a:latin typeface="Aptos" panose="020B0004020202020204" pitchFamily="34" charset="0"/>
            </a:rPr>
            <a:t>Recruiting and Retaining Leaders</a:t>
          </a:r>
          <a:endParaRPr lang="en-US" sz="2100" kern="1200" dirty="0">
            <a:latin typeface="Aptos" panose="020B0004020202020204" pitchFamily="34" charset="0"/>
          </a:endParaRPr>
        </a:p>
        <a:p>
          <a:pPr marL="228600" lvl="1" indent="-228600" algn="l" defTabSz="933450">
            <a:lnSpc>
              <a:spcPct val="90000"/>
            </a:lnSpc>
            <a:spcBef>
              <a:spcPct val="0"/>
            </a:spcBef>
            <a:spcAft>
              <a:spcPct val="15000"/>
            </a:spcAft>
            <a:buFont typeface="Arial" panose="020B0604020202020204" pitchFamily="34" charset="0"/>
            <a:buChar char="•"/>
          </a:pPr>
          <a:r>
            <a:rPr lang="en-US" sz="2100" b="0" i="0" kern="1200" dirty="0">
              <a:latin typeface="Aptos" panose="020B0004020202020204" pitchFamily="34" charset="0"/>
            </a:rPr>
            <a:t>Continuous Leader Training</a:t>
          </a:r>
          <a:endParaRPr lang="en-US" sz="2100" kern="1200" dirty="0">
            <a:latin typeface="Aptos" panose="020B0004020202020204" pitchFamily="34" charset="0"/>
          </a:endParaRPr>
        </a:p>
      </dsp:txBody>
      <dsp:txXfrm>
        <a:off x="4307581" y="1603341"/>
        <a:ext cx="2858876" cy="3162158"/>
      </dsp:txXfrm>
    </dsp:sp>
    <dsp:sp modelId="{7F784A8D-5466-4F1C-AA6D-9B893EAE0BF4}">
      <dsp:nvSpPr>
        <dsp:cNvPr id="0" name=""/>
        <dsp:cNvSpPr/>
      </dsp:nvSpPr>
      <dsp:spPr>
        <a:xfrm>
          <a:off x="6473120" y="445278"/>
          <a:ext cx="508053" cy="508053"/>
        </a:xfrm>
        <a:prstGeom prst="triangle">
          <a:avLst>
            <a:gd name="adj" fmla="val 100000"/>
          </a:avLst>
        </a:prstGeom>
        <a:solidFill>
          <a:schemeClr val="accent4">
            <a:hueOff val="-2639958"/>
            <a:satOff val="-27097"/>
            <a:lumOff val="11324"/>
            <a:alphaOff val="0"/>
          </a:schemeClr>
        </a:solidFill>
        <a:ln w="9525" cap="flat" cmpd="sng" algn="ctr">
          <a:solidFill>
            <a:schemeClr val="accent4">
              <a:hueOff val="-2639958"/>
              <a:satOff val="-27097"/>
              <a:lumOff val="11324"/>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27336CAF-FAAC-4A29-8044-29D7BFCE88BF}">
      <dsp:nvSpPr>
        <dsp:cNvPr id="0" name=""/>
        <dsp:cNvSpPr/>
      </dsp:nvSpPr>
      <dsp:spPr>
        <a:xfrm rot="5400000">
          <a:off x="7884063" y="-519379"/>
          <a:ext cx="1792436" cy="2982573"/>
        </a:xfrm>
        <a:prstGeom prst="corner">
          <a:avLst>
            <a:gd name="adj1" fmla="val 16120"/>
            <a:gd name="adj2" fmla="val 16110"/>
          </a:avLst>
        </a:prstGeom>
        <a:solidFill>
          <a:schemeClr val="accent4">
            <a:hueOff val="-3519944"/>
            <a:satOff val="-36129"/>
            <a:lumOff val="15099"/>
            <a:alphaOff val="0"/>
          </a:schemeClr>
        </a:solidFill>
        <a:ln w="9525" cap="flat" cmpd="sng" algn="ctr">
          <a:solidFill>
            <a:schemeClr val="accent4">
              <a:hueOff val="-3519944"/>
              <a:satOff val="-36129"/>
              <a:lumOff val="15099"/>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66854544-DF52-4E61-8E64-C3180B2B4674}">
      <dsp:nvSpPr>
        <dsp:cNvPr id="0" name=""/>
        <dsp:cNvSpPr/>
      </dsp:nvSpPr>
      <dsp:spPr>
        <a:xfrm>
          <a:off x="7590798" y="398355"/>
          <a:ext cx="3267222" cy="3097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ptos" panose="020B0004020202020204" pitchFamily="34" charset="0"/>
            </a:rPr>
            <a:t>Other Support</a:t>
          </a:r>
        </a:p>
        <a:p>
          <a:pPr marL="228600" lvl="1" indent="-228600" algn="l" defTabSz="933450">
            <a:lnSpc>
              <a:spcPct val="90000"/>
            </a:lnSpc>
            <a:spcBef>
              <a:spcPct val="0"/>
            </a:spcBef>
            <a:spcAft>
              <a:spcPct val="15000"/>
            </a:spcAft>
            <a:buChar char="•"/>
          </a:pPr>
          <a:r>
            <a:rPr lang="en-US" sz="2100" b="0" i="0" kern="1200" dirty="0">
              <a:latin typeface="Aptos" panose="020B0004020202020204" pitchFamily="34" charset="0"/>
            </a:rPr>
            <a:t>Networking</a:t>
          </a:r>
          <a:endParaRPr lang="en-US" sz="2100" kern="1200" dirty="0">
            <a:latin typeface="Aptos" panose="020B0004020202020204" pitchFamily="34" charset="0"/>
          </a:endParaRPr>
        </a:p>
        <a:p>
          <a:pPr marL="228600" lvl="1" indent="-228600" algn="l" defTabSz="933450">
            <a:lnSpc>
              <a:spcPct val="90000"/>
            </a:lnSpc>
            <a:spcBef>
              <a:spcPct val="0"/>
            </a:spcBef>
            <a:spcAft>
              <a:spcPct val="15000"/>
            </a:spcAft>
            <a:buFont typeface="Arial" panose="020B0604020202020204" pitchFamily="34" charset="0"/>
            <a:buChar char="•"/>
          </a:pPr>
          <a:r>
            <a:rPr lang="en-US" sz="2100" b="0" i="0" kern="1200" dirty="0">
              <a:latin typeface="Aptos" panose="020B0004020202020204" pitchFamily="34" charset="0"/>
            </a:rPr>
            <a:t>Establishing a uniform approach for sharing classes</a:t>
          </a:r>
          <a:endParaRPr lang="en-US" sz="2100" kern="1200" dirty="0">
            <a:latin typeface="Aptos" panose="020B0004020202020204" pitchFamily="34" charset="0"/>
          </a:endParaRPr>
        </a:p>
        <a:p>
          <a:pPr marL="228600" lvl="1" indent="-228600" algn="l" defTabSz="933450">
            <a:lnSpc>
              <a:spcPct val="90000"/>
            </a:lnSpc>
            <a:spcBef>
              <a:spcPct val="0"/>
            </a:spcBef>
            <a:spcAft>
              <a:spcPct val="15000"/>
            </a:spcAft>
            <a:buFont typeface="Arial" panose="020B0604020202020204" pitchFamily="34" charset="0"/>
            <a:buChar char="•"/>
          </a:pPr>
          <a:r>
            <a:rPr lang="en-US" sz="2100" b="0" i="0" kern="1200" dirty="0">
              <a:latin typeface="Aptos" panose="020B0004020202020204" pitchFamily="34" charset="0"/>
            </a:rPr>
            <a:t>Providing assistance with recruitment</a:t>
          </a:r>
          <a:endParaRPr lang="en-US" sz="2100" kern="1200" dirty="0">
            <a:latin typeface="Aptos" panose="020B0004020202020204" pitchFamily="34" charset="0"/>
          </a:endParaRPr>
        </a:p>
        <a:p>
          <a:pPr marL="228600" lvl="1" indent="-228600" algn="l" defTabSz="933450">
            <a:lnSpc>
              <a:spcPct val="90000"/>
            </a:lnSpc>
            <a:spcBef>
              <a:spcPct val="0"/>
            </a:spcBef>
            <a:spcAft>
              <a:spcPct val="15000"/>
            </a:spcAft>
            <a:buFont typeface="Arial" panose="020B0604020202020204" pitchFamily="34" charset="0"/>
            <a:buChar char="•"/>
          </a:pPr>
          <a:r>
            <a:rPr lang="en-US" sz="2100" b="0" i="0" kern="1200" dirty="0">
              <a:latin typeface="Aptos" panose="020B0004020202020204" pitchFamily="34" charset="0"/>
            </a:rPr>
            <a:t>Serving as a central hub for referrals</a:t>
          </a:r>
          <a:endParaRPr lang="en-US" sz="2100" kern="1200" dirty="0">
            <a:latin typeface="Aptos" panose="020B0004020202020204" pitchFamily="34" charset="0"/>
          </a:endParaRPr>
        </a:p>
      </dsp:txBody>
      <dsp:txXfrm>
        <a:off x="7590798" y="398355"/>
        <a:ext cx="3267222" cy="3097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6F897-6B4E-4233-94F7-1E7E8E5E2368}">
      <dsp:nvSpPr>
        <dsp:cNvPr id="0" name=""/>
        <dsp:cNvSpPr/>
      </dsp:nvSpPr>
      <dsp:spPr>
        <a:xfrm>
          <a:off x="0" y="2257"/>
          <a:ext cx="10517188" cy="3464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B9A705-ADBF-45AD-BE21-A3F21A026721}">
      <dsp:nvSpPr>
        <dsp:cNvPr id="0" name=""/>
        <dsp:cNvSpPr/>
      </dsp:nvSpPr>
      <dsp:spPr>
        <a:xfrm>
          <a:off x="104795" y="80204"/>
          <a:ext cx="190723" cy="1905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EFF1FA-6745-4511-A53A-B8B84D145F34}">
      <dsp:nvSpPr>
        <dsp:cNvPr id="0" name=""/>
        <dsp:cNvSpPr/>
      </dsp:nvSpPr>
      <dsp:spPr>
        <a:xfrm>
          <a:off x="400314" y="2257"/>
          <a:ext cx="10098788" cy="378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101" tIns="40101" rIns="40101" bIns="40101" numCol="1" spcCol="1270" anchor="ctr" anchorCtr="0">
          <a:noAutofit/>
        </a:bodyPr>
        <a:lstStyle/>
        <a:p>
          <a:pPr marL="0" lvl="0" indent="0" algn="l" defTabSz="933450">
            <a:lnSpc>
              <a:spcPct val="100000"/>
            </a:lnSpc>
            <a:spcBef>
              <a:spcPct val="0"/>
            </a:spcBef>
            <a:spcAft>
              <a:spcPct val="35000"/>
            </a:spcAft>
            <a:buNone/>
          </a:pPr>
          <a:r>
            <a:rPr lang="en-US" sz="2100" i="0" kern="1200" dirty="0">
              <a:latin typeface="Aptos" panose="020B0004020202020204" pitchFamily="34" charset="0"/>
            </a:rPr>
            <a:t>Improved ability to serve a wider geographical area</a:t>
          </a:r>
          <a:endParaRPr lang="en-US" sz="2100" kern="1200" dirty="0">
            <a:latin typeface="Aptos" panose="020B0004020202020204" pitchFamily="34" charset="0"/>
          </a:endParaRPr>
        </a:p>
      </dsp:txBody>
      <dsp:txXfrm>
        <a:off x="400314" y="2257"/>
        <a:ext cx="10098788" cy="378908"/>
      </dsp:txXfrm>
    </dsp:sp>
    <dsp:sp modelId="{8E62CBB1-62FE-4B45-AB6F-FC39B9D3F39D}">
      <dsp:nvSpPr>
        <dsp:cNvPr id="0" name=""/>
        <dsp:cNvSpPr/>
      </dsp:nvSpPr>
      <dsp:spPr>
        <a:xfrm>
          <a:off x="0" y="475893"/>
          <a:ext cx="10517188" cy="3464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B1D0C5-1E7C-49E8-A840-5CB21A9B5A57}">
      <dsp:nvSpPr>
        <dsp:cNvPr id="0" name=""/>
        <dsp:cNvSpPr/>
      </dsp:nvSpPr>
      <dsp:spPr>
        <a:xfrm>
          <a:off x="104795" y="553840"/>
          <a:ext cx="190723" cy="1905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FA7AB2-70D5-454C-AD5C-EC9BF7CD4A12}">
      <dsp:nvSpPr>
        <dsp:cNvPr id="0" name=""/>
        <dsp:cNvSpPr/>
      </dsp:nvSpPr>
      <dsp:spPr>
        <a:xfrm>
          <a:off x="400314" y="475893"/>
          <a:ext cx="10098788" cy="378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101" tIns="40101" rIns="40101" bIns="40101" numCol="1" spcCol="1270" anchor="ctr" anchorCtr="0">
          <a:noAutofit/>
        </a:bodyPr>
        <a:lstStyle/>
        <a:p>
          <a:pPr marL="0" lvl="0" indent="0" algn="l" defTabSz="933450">
            <a:lnSpc>
              <a:spcPct val="100000"/>
            </a:lnSpc>
            <a:spcBef>
              <a:spcPct val="0"/>
            </a:spcBef>
            <a:spcAft>
              <a:spcPct val="35000"/>
            </a:spcAft>
            <a:buNone/>
          </a:pPr>
          <a:r>
            <a:rPr lang="en-US" sz="2100" i="0" kern="1200">
              <a:latin typeface="Aptos" panose="020B0004020202020204" pitchFamily="34" charset="0"/>
            </a:rPr>
            <a:t>Enhanced chances for leaders to collaborate</a:t>
          </a:r>
          <a:endParaRPr lang="en-US" sz="2100" kern="1200">
            <a:latin typeface="Aptos" panose="020B0004020202020204" pitchFamily="34" charset="0"/>
          </a:endParaRPr>
        </a:p>
      </dsp:txBody>
      <dsp:txXfrm>
        <a:off x="400314" y="475893"/>
        <a:ext cx="10098788" cy="378908"/>
      </dsp:txXfrm>
    </dsp:sp>
    <dsp:sp modelId="{E4486711-4FFA-406B-9A8D-CCF1A663F6EE}">
      <dsp:nvSpPr>
        <dsp:cNvPr id="0" name=""/>
        <dsp:cNvSpPr/>
      </dsp:nvSpPr>
      <dsp:spPr>
        <a:xfrm>
          <a:off x="0" y="949529"/>
          <a:ext cx="10517188" cy="3464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D4F96D-B88A-4400-B6A8-685473D02810}">
      <dsp:nvSpPr>
        <dsp:cNvPr id="0" name=""/>
        <dsp:cNvSpPr/>
      </dsp:nvSpPr>
      <dsp:spPr>
        <a:xfrm>
          <a:off x="104795" y="1027476"/>
          <a:ext cx="190723" cy="1905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C5E53-29D6-44A4-8033-D15850385AFB}">
      <dsp:nvSpPr>
        <dsp:cNvPr id="0" name=""/>
        <dsp:cNvSpPr/>
      </dsp:nvSpPr>
      <dsp:spPr>
        <a:xfrm>
          <a:off x="400314" y="949529"/>
          <a:ext cx="10098788" cy="378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101" tIns="40101" rIns="40101" bIns="40101" numCol="1" spcCol="1270" anchor="ctr" anchorCtr="0">
          <a:noAutofit/>
        </a:bodyPr>
        <a:lstStyle/>
        <a:p>
          <a:pPr marL="0" lvl="0" indent="0" algn="l" defTabSz="933450">
            <a:lnSpc>
              <a:spcPct val="100000"/>
            </a:lnSpc>
            <a:spcBef>
              <a:spcPct val="0"/>
            </a:spcBef>
            <a:spcAft>
              <a:spcPct val="35000"/>
            </a:spcAft>
            <a:buNone/>
          </a:pPr>
          <a:r>
            <a:rPr lang="en-US" sz="2100" i="0" kern="1200">
              <a:latin typeface="Aptos" panose="020B0004020202020204" pitchFamily="34" charset="0"/>
            </a:rPr>
            <a:t>Promotes partnerships and collaboration</a:t>
          </a:r>
          <a:endParaRPr lang="en-US" sz="2100" kern="1200">
            <a:latin typeface="Aptos" panose="020B0004020202020204" pitchFamily="34" charset="0"/>
          </a:endParaRPr>
        </a:p>
      </dsp:txBody>
      <dsp:txXfrm>
        <a:off x="400314" y="949529"/>
        <a:ext cx="10098788" cy="378908"/>
      </dsp:txXfrm>
    </dsp:sp>
    <dsp:sp modelId="{0E52A8A0-E513-4273-9420-8C79791A43C7}">
      <dsp:nvSpPr>
        <dsp:cNvPr id="0" name=""/>
        <dsp:cNvSpPr/>
      </dsp:nvSpPr>
      <dsp:spPr>
        <a:xfrm>
          <a:off x="0" y="1415256"/>
          <a:ext cx="10517188" cy="3464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9FDF47-C426-4817-89B2-523CFF9F81A3}">
      <dsp:nvSpPr>
        <dsp:cNvPr id="0" name=""/>
        <dsp:cNvSpPr/>
      </dsp:nvSpPr>
      <dsp:spPr>
        <a:xfrm>
          <a:off x="104795" y="1501112"/>
          <a:ext cx="190723" cy="1905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637836-E89C-4F3D-9977-6C21A6639E57}">
      <dsp:nvSpPr>
        <dsp:cNvPr id="0" name=""/>
        <dsp:cNvSpPr/>
      </dsp:nvSpPr>
      <dsp:spPr>
        <a:xfrm>
          <a:off x="400314" y="1423165"/>
          <a:ext cx="10098788" cy="378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101" tIns="40101" rIns="40101" bIns="40101" numCol="1" spcCol="1270" anchor="ctr" anchorCtr="0">
          <a:noAutofit/>
        </a:bodyPr>
        <a:lstStyle/>
        <a:p>
          <a:pPr marL="0" lvl="0" indent="0" algn="l" defTabSz="933450">
            <a:lnSpc>
              <a:spcPct val="100000"/>
            </a:lnSpc>
            <a:spcBef>
              <a:spcPct val="0"/>
            </a:spcBef>
            <a:spcAft>
              <a:spcPct val="35000"/>
            </a:spcAft>
            <a:buNone/>
          </a:pPr>
          <a:r>
            <a:rPr lang="en-US" sz="2100" i="0" kern="1200">
              <a:latin typeface="Aptos" panose="020B0004020202020204" pitchFamily="34" charset="0"/>
            </a:rPr>
            <a:t>More flexibility in participation, overcoming weather and time constraints</a:t>
          </a:r>
          <a:endParaRPr lang="en-US" sz="2100" kern="1200">
            <a:latin typeface="Aptos" panose="020B0004020202020204" pitchFamily="34" charset="0"/>
          </a:endParaRPr>
        </a:p>
      </dsp:txBody>
      <dsp:txXfrm>
        <a:off x="400314" y="1423165"/>
        <a:ext cx="10098788" cy="378908"/>
      </dsp:txXfrm>
    </dsp:sp>
    <dsp:sp modelId="{67C45C71-D14C-4390-A91B-6848372A3866}">
      <dsp:nvSpPr>
        <dsp:cNvPr id="0" name=""/>
        <dsp:cNvSpPr/>
      </dsp:nvSpPr>
      <dsp:spPr>
        <a:xfrm>
          <a:off x="0" y="1896801"/>
          <a:ext cx="10517188" cy="3464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86281A-CD49-4DD3-A642-57F762ED122F}">
      <dsp:nvSpPr>
        <dsp:cNvPr id="0" name=""/>
        <dsp:cNvSpPr/>
      </dsp:nvSpPr>
      <dsp:spPr>
        <a:xfrm>
          <a:off x="104795" y="1974748"/>
          <a:ext cx="190723" cy="1905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76CBBB-5066-44BD-8820-5855695AEC20}">
      <dsp:nvSpPr>
        <dsp:cNvPr id="0" name=""/>
        <dsp:cNvSpPr/>
      </dsp:nvSpPr>
      <dsp:spPr>
        <a:xfrm>
          <a:off x="400314" y="1896801"/>
          <a:ext cx="10098788" cy="378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101" tIns="40101" rIns="40101" bIns="40101" numCol="1" spcCol="1270" anchor="ctr" anchorCtr="0">
          <a:noAutofit/>
        </a:bodyPr>
        <a:lstStyle/>
        <a:p>
          <a:pPr marL="0" lvl="0" indent="0" algn="l" defTabSz="933450">
            <a:lnSpc>
              <a:spcPct val="100000"/>
            </a:lnSpc>
            <a:spcBef>
              <a:spcPct val="0"/>
            </a:spcBef>
            <a:spcAft>
              <a:spcPct val="35000"/>
            </a:spcAft>
            <a:buNone/>
          </a:pPr>
          <a:r>
            <a:rPr lang="en-US" sz="2100" i="0" kern="1200">
              <a:latin typeface="Aptos" panose="020B0004020202020204" pitchFamily="34" charset="0"/>
            </a:rPr>
            <a:t>Allows individuals restricted to their homes or beds to engage in activities</a:t>
          </a:r>
          <a:endParaRPr lang="en-US" sz="2100" kern="1200">
            <a:latin typeface="Aptos" panose="020B0004020202020204" pitchFamily="34" charset="0"/>
          </a:endParaRPr>
        </a:p>
      </dsp:txBody>
      <dsp:txXfrm>
        <a:off x="400314" y="1896801"/>
        <a:ext cx="10098788" cy="378908"/>
      </dsp:txXfrm>
    </dsp:sp>
    <dsp:sp modelId="{AA4C70AC-0B01-4221-8ADD-B166B7FD43E1}">
      <dsp:nvSpPr>
        <dsp:cNvPr id="0" name=""/>
        <dsp:cNvSpPr/>
      </dsp:nvSpPr>
      <dsp:spPr>
        <a:xfrm>
          <a:off x="0" y="2370437"/>
          <a:ext cx="10517188" cy="3464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603F3F-864C-48CB-BC76-AA73F8FB67FE}">
      <dsp:nvSpPr>
        <dsp:cNvPr id="0" name=""/>
        <dsp:cNvSpPr/>
      </dsp:nvSpPr>
      <dsp:spPr>
        <a:xfrm>
          <a:off x="104795" y="2448384"/>
          <a:ext cx="190723" cy="19053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41542D-BAB6-4552-9FE9-DBDB5734626D}">
      <dsp:nvSpPr>
        <dsp:cNvPr id="0" name=""/>
        <dsp:cNvSpPr/>
      </dsp:nvSpPr>
      <dsp:spPr>
        <a:xfrm>
          <a:off x="400314" y="2370437"/>
          <a:ext cx="10098788" cy="378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101" tIns="40101" rIns="40101" bIns="40101" numCol="1" spcCol="1270" anchor="ctr" anchorCtr="0">
          <a:noAutofit/>
        </a:bodyPr>
        <a:lstStyle/>
        <a:p>
          <a:pPr marL="0" lvl="0" indent="0" algn="l" defTabSz="933450">
            <a:lnSpc>
              <a:spcPct val="100000"/>
            </a:lnSpc>
            <a:spcBef>
              <a:spcPct val="0"/>
            </a:spcBef>
            <a:spcAft>
              <a:spcPct val="35000"/>
            </a:spcAft>
            <a:buNone/>
          </a:pPr>
          <a:r>
            <a:rPr lang="en-US" sz="2100" i="0" kern="1200">
              <a:latin typeface="Aptos" panose="020B0004020202020204" pitchFamily="34" charset="0"/>
            </a:rPr>
            <a:t>Reduces the likelihood of absenteeism due to discomfort or external factors</a:t>
          </a:r>
          <a:endParaRPr lang="en-US" sz="2100" kern="1200">
            <a:latin typeface="Aptos" panose="020B0004020202020204" pitchFamily="34" charset="0"/>
          </a:endParaRPr>
        </a:p>
      </dsp:txBody>
      <dsp:txXfrm>
        <a:off x="400314" y="2370437"/>
        <a:ext cx="10098788" cy="378908"/>
      </dsp:txXfrm>
    </dsp:sp>
    <dsp:sp modelId="{0E58BBD9-AFB8-4DE1-B113-BD2B7CFDB0CD}">
      <dsp:nvSpPr>
        <dsp:cNvPr id="0" name=""/>
        <dsp:cNvSpPr/>
      </dsp:nvSpPr>
      <dsp:spPr>
        <a:xfrm>
          <a:off x="0" y="2844073"/>
          <a:ext cx="10517188" cy="3464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C3B6ED-9D9C-4A0E-976F-F5CEB987C935}">
      <dsp:nvSpPr>
        <dsp:cNvPr id="0" name=""/>
        <dsp:cNvSpPr/>
      </dsp:nvSpPr>
      <dsp:spPr>
        <a:xfrm>
          <a:off x="104795" y="2922020"/>
          <a:ext cx="190723" cy="19053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C01D8C-465D-4BB6-ABA2-EEABF9E0FD84}">
      <dsp:nvSpPr>
        <dsp:cNvPr id="0" name=""/>
        <dsp:cNvSpPr/>
      </dsp:nvSpPr>
      <dsp:spPr>
        <a:xfrm>
          <a:off x="400314" y="2844073"/>
          <a:ext cx="10098788" cy="378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101" tIns="40101" rIns="40101" bIns="40101" numCol="1" spcCol="1270" anchor="ctr" anchorCtr="0">
          <a:noAutofit/>
        </a:bodyPr>
        <a:lstStyle/>
        <a:p>
          <a:pPr marL="0" lvl="0" indent="0" algn="l" defTabSz="933450">
            <a:lnSpc>
              <a:spcPct val="100000"/>
            </a:lnSpc>
            <a:spcBef>
              <a:spcPct val="0"/>
            </a:spcBef>
            <a:spcAft>
              <a:spcPct val="35000"/>
            </a:spcAft>
            <a:buNone/>
          </a:pPr>
          <a:r>
            <a:rPr lang="en-US" sz="2100" i="0" kern="1200">
              <a:latin typeface="Aptos" panose="020B0004020202020204" pitchFamily="34" charset="0"/>
            </a:rPr>
            <a:t>Expands access to a wide array of programs</a:t>
          </a:r>
          <a:endParaRPr lang="en-US" sz="2100" kern="1200">
            <a:latin typeface="Aptos" panose="020B0004020202020204" pitchFamily="34" charset="0"/>
          </a:endParaRPr>
        </a:p>
      </dsp:txBody>
      <dsp:txXfrm>
        <a:off x="400314" y="2844073"/>
        <a:ext cx="10098788" cy="378908"/>
      </dsp:txXfrm>
    </dsp:sp>
    <dsp:sp modelId="{EA9D3E72-D560-4873-8774-D832D12AAFED}">
      <dsp:nvSpPr>
        <dsp:cNvPr id="0" name=""/>
        <dsp:cNvSpPr/>
      </dsp:nvSpPr>
      <dsp:spPr>
        <a:xfrm>
          <a:off x="0" y="3317709"/>
          <a:ext cx="10517188" cy="3464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1B3AD3-2BA8-4C3D-8468-748F79DF400E}">
      <dsp:nvSpPr>
        <dsp:cNvPr id="0" name=""/>
        <dsp:cNvSpPr/>
      </dsp:nvSpPr>
      <dsp:spPr>
        <a:xfrm>
          <a:off x="104795" y="3395656"/>
          <a:ext cx="190723" cy="19053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CA4CB-645B-48D6-BDFD-72C6382C3694}">
      <dsp:nvSpPr>
        <dsp:cNvPr id="0" name=""/>
        <dsp:cNvSpPr/>
      </dsp:nvSpPr>
      <dsp:spPr>
        <a:xfrm>
          <a:off x="400314" y="3317709"/>
          <a:ext cx="10098788" cy="378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101" tIns="40101" rIns="40101" bIns="40101" numCol="1" spcCol="1270" anchor="ctr" anchorCtr="0">
          <a:noAutofit/>
        </a:bodyPr>
        <a:lstStyle/>
        <a:p>
          <a:pPr marL="0" lvl="0" indent="0" algn="l" defTabSz="933450">
            <a:lnSpc>
              <a:spcPct val="100000"/>
            </a:lnSpc>
            <a:spcBef>
              <a:spcPct val="0"/>
            </a:spcBef>
            <a:spcAft>
              <a:spcPct val="35000"/>
            </a:spcAft>
            <a:buNone/>
          </a:pPr>
          <a:r>
            <a:rPr lang="en-US" sz="2100" i="0" kern="1200">
              <a:latin typeface="Aptos" panose="020B0004020202020204" pitchFamily="34" charset="0"/>
            </a:rPr>
            <a:t>Anonymity sometimes helps individuals to join in</a:t>
          </a:r>
          <a:endParaRPr lang="en-US" sz="2100" kern="1200">
            <a:latin typeface="Aptos" panose="020B0004020202020204" pitchFamily="34" charset="0"/>
          </a:endParaRPr>
        </a:p>
      </dsp:txBody>
      <dsp:txXfrm>
        <a:off x="400314" y="3317709"/>
        <a:ext cx="10098788" cy="37890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C916D-9F22-47B5-AF69-9AE17BC9986C}"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B32D1-1249-4010-AA17-51DFFFAC0AB0}" type="slidenum">
              <a:rPr lang="en-US" smtClean="0"/>
              <a:t>‹#›</a:t>
            </a:fld>
            <a:endParaRPr lang="en-US"/>
          </a:p>
        </p:txBody>
      </p:sp>
    </p:spTree>
    <p:extLst>
      <p:ext uri="{BB962C8B-B14F-4D97-AF65-F5344CB8AC3E}">
        <p14:creationId xmlns:p14="http://schemas.microsoft.com/office/powerpoint/2010/main" val="510037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7B32D1-1249-4010-AA17-51DFFFAC0AB0}" type="slidenum">
              <a:rPr lang="en-US" smtClean="0"/>
              <a:t>2</a:t>
            </a:fld>
            <a:endParaRPr lang="en-US"/>
          </a:p>
        </p:txBody>
      </p:sp>
    </p:spTree>
    <p:extLst>
      <p:ext uri="{BB962C8B-B14F-4D97-AF65-F5344CB8AC3E}">
        <p14:creationId xmlns:p14="http://schemas.microsoft.com/office/powerpoint/2010/main" val="2271753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A47B32D1-1249-4010-AA17-51DFFFAC0AB0}" type="slidenum">
              <a:rPr lang="en-US" smtClean="0"/>
              <a:t>18</a:t>
            </a:fld>
            <a:endParaRPr lang="en-US"/>
          </a:p>
        </p:txBody>
      </p:sp>
    </p:spTree>
    <p:extLst>
      <p:ext uri="{BB962C8B-B14F-4D97-AF65-F5344CB8AC3E}">
        <p14:creationId xmlns:p14="http://schemas.microsoft.com/office/powerpoint/2010/main" val="1915210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A47B32D1-1249-4010-AA17-51DFFFAC0AB0}" type="slidenum">
              <a:rPr lang="en-US" smtClean="0"/>
              <a:t>19</a:t>
            </a:fld>
            <a:endParaRPr lang="en-US"/>
          </a:p>
        </p:txBody>
      </p:sp>
    </p:spTree>
    <p:extLst>
      <p:ext uri="{BB962C8B-B14F-4D97-AF65-F5344CB8AC3E}">
        <p14:creationId xmlns:p14="http://schemas.microsoft.com/office/powerpoint/2010/main" val="3323233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A47B32D1-1249-4010-AA17-51DFFFAC0AB0}" type="slidenum">
              <a:rPr lang="en-US" smtClean="0"/>
              <a:t>20</a:t>
            </a:fld>
            <a:endParaRPr lang="en-US"/>
          </a:p>
        </p:txBody>
      </p:sp>
    </p:spTree>
    <p:extLst>
      <p:ext uri="{BB962C8B-B14F-4D97-AF65-F5344CB8AC3E}">
        <p14:creationId xmlns:p14="http://schemas.microsoft.com/office/powerpoint/2010/main" val="1150004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A47B32D1-1249-4010-AA17-51DFFFAC0AB0}" type="slidenum">
              <a:rPr lang="en-US" smtClean="0"/>
              <a:t>21</a:t>
            </a:fld>
            <a:endParaRPr lang="en-US"/>
          </a:p>
        </p:txBody>
      </p:sp>
    </p:spTree>
    <p:extLst>
      <p:ext uri="{BB962C8B-B14F-4D97-AF65-F5344CB8AC3E}">
        <p14:creationId xmlns:p14="http://schemas.microsoft.com/office/powerpoint/2010/main" val="3928345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A47B32D1-1249-4010-AA17-51DFFFAC0AB0}" type="slidenum">
              <a:rPr lang="en-US" smtClean="0"/>
              <a:t>22</a:t>
            </a:fld>
            <a:endParaRPr lang="en-US"/>
          </a:p>
        </p:txBody>
      </p:sp>
    </p:spTree>
    <p:extLst>
      <p:ext uri="{BB962C8B-B14F-4D97-AF65-F5344CB8AC3E}">
        <p14:creationId xmlns:p14="http://schemas.microsoft.com/office/powerpoint/2010/main" val="3572422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A47B32D1-1249-4010-AA17-51DFFFAC0AB0}" type="slidenum">
              <a:rPr lang="en-US" smtClean="0"/>
              <a:t>23</a:t>
            </a:fld>
            <a:endParaRPr lang="en-US"/>
          </a:p>
        </p:txBody>
      </p:sp>
    </p:spTree>
    <p:extLst>
      <p:ext uri="{BB962C8B-B14F-4D97-AF65-F5344CB8AC3E}">
        <p14:creationId xmlns:p14="http://schemas.microsoft.com/office/powerpoint/2010/main" val="4065945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7B32D1-1249-4010-AA17-51DFFFAC0AB0}" type="slidenum">
              <a:rPr lang="en-US" smtClean="0"/>
              <a:t>24</a:t>
            </a:fld>
            <a:endParaRPr lang="en-US"/>
          </a:p>
        </p:txBody>
      </p:sp>
    </p:spTree>
    <p:extLst>
      <p:ext uri="{BB962C8B-B14F-4D97-AF65-F5344CB8AC3E}">
        <p14:creationId xmlns:p14="http://schemas.microsoft.com/office/powerpoint/2010/main" val="2368925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7B32D1-1249-4010-AA17-51DFFFAC0AB0}" type="slidenum">
              <a:rPr lang="en-US" smtClean="0"/>
              <a:t>25</a:t>
            </a:fld>
            <a:endParaRPr lang="en-US"/>
          </a:p>
        </p:txBody>
      </p:sp>
    </p:spTree>
    <p:extLst>
      <p:ext uri="{BB962C8B-B14F-4D97-AF65-F5344CB8AC3E}">
        <p14:creationId xmlns:p14="http://schemas.microsoft.com/office/powerpoint/2010/main" val="2393481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7B32D1-1249-4010-AA17-51DFFFAC0AB0}" type="slidenum">
              <a:rPr lang="en-US" smtClean="0"/>
              <a:t>26</a:t>
            </a:fld>
            <a:endParaRPr lang="en-US"/>
          </a:p>
        </p:txBody>
      </p:sp>
    </p:spTree>
    <p:extLst>
      <p:ext uri="{BB962C8B-B14F-4D97-AF65-F5344CB8AC3E}">
        <p14:creationId xmlns:p14="http://schemas.microsoft.com/office/powerpoint/2010/main" val="3453825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7B32D1-1249-4010-AA17-51DFFFAC0AB0}" type="slidenum">
              <a:rPr lang="en-US" smtClean="0"/>
              <a:t>27</a:t>
            </a:fld>
            <a:endParaRPr lang="en-US"/>
          </a:p>
        </p:txBody>
      </p:sp>
    </p:spTree>
    <p:extLst>
      <p:ext uri="{BB962C8B-B14F-4D97-AF65-F5344CB8AC3E}">
        <p14:creationId xmlns:p14="http://schemas.microsoft.com/office/powerpoint/2010/main" val="675177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7B32D1-1249-4010-AA17-51DFFFAC0AB0}" type="slidenum">
              <a:rPr lang="en-US" smtClean="0"/>
              <a:t>9</a:t>
            </a:fld>
            <a:endParaRPr lang="en-US"/>
          </a:p>
        </p:txBody>
      </p:sp>
    </p:spTree>
    <p:extLst>
      <p:ext uri="{BB962C8B-B14F-4D97-AF65-F5344CB8AC3E}">
        <p14:creationId xmlns:p14="http://schemas.microsoft.com/office/powerpoint/2010/main" val="279362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A47B32D1-1249-4010-AA17-51DFFFAC0AB0}" type="slidenum">
              <a:rPr lang="en-US" smtClean="0"/>
              <a:t>10</a:t>
            </a:fld>
            <a:endParaRPr lang="en-US"/>
          </a:p>
        </p:txBody>
      </p:sp>
    </p:spTree>
    <p:extLst>
      <p:ext uri="{BB962C8B-B14F-4D97-AF65-F5344CB8AC3E}">
        <p14:creationId xmlns:p14="http://schemas.microsoft.com/office/powerpoint/2010/main" val="871852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A47B32D1-1249-4010-AA17-51DFFFAC0AB0}" type="slidenum">
              <a:rPr lang="en-US" smtClean="0"/>
              <a:t>11</a:t>
            </a:fld>
            <a:endParaRPr lang="en-US"/>
          </a:p>
        </p:txBody>
      </p:sp>
    </p:spTree>
    <p:extLst>
      <p:ext uri="{BB962C8B-B14F-4D97-AF65-F5344CB8AC3E}">
        <p14:creationId xmlns:p14="http://schemas.microsoft.com/office/powerpoint/2010/main" val="3432495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7B32D1-1249-4010-AA17-51DFFFAC0AB0}" type="slidenum">
              <a:rPr lang="en-US" smtClean="0"/>
              <a:t>12</a:t>
            </a:fld>
            <a:endParaRPr lang="en-US"/>
          </a:p>
        </p:txBody>
      </p:sp>
    </p:spTree>
    <p:extLst>
      <p:ext uri="{BB962C8B-B14F-4D97-AF65-F5344CB8AC3E}">
        <p14:creationId xmlns:p14="http://schemas.microsoft.com/office/powerpoint/2010/main" val="3854348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A47B32D1-1249-4010-AA17-51DFFFAC0AB0}" type="slidenum">
              <a:rPr lang="en-US" smtClean="0"/>
              <a:t>13</a:t>
            </a:fld>
            <a:endParaRPr lang="en-US"/>
          </a:p>
        </p:txBody>
      </p:sp>
    </p:spTree>
    <p:extLst>
      <p:ext uri="{BB962C8B-B14F-4D97-AF65-F5344CB8AC3E}">
        <p14:creationId xmlns:p14="http://schemas.microsoft.com/office/powerpoint/2010/main" val="1817886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A47B32D1-1249-4010-AA17-51DFFFAC0AB0}" type="slidenum">
              <a:rPr lang="en-US" smtClean="0"/>
              <a:t>14</a:t>
            </a:fld>
            <a:endParaRPr lang="en-US"/>
          </a:p>
        </p:txBody>
      </p:sp>
    </p:spTree>
    <p:extLst>
      <p:ext uri="{BB962C8B-B14F-4D97-AF65-F5344CB8AC3E}">
        <p14:creationId xmlns:p14="http://schemas.microsoft.com/office/powerpoint/2010/main" val="2106472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7B32D1-1249-4010-AA17-51DFFFAC0AB0}" type="slidenum">
              <a:rPr lang="en-US" smtClean="0"/>
              <a:t>15</a:t>
            </a:fld>
            <a:endParaRPr lang="en-US"/>
          </a:p>
        </p:txBody>
      </p:sp>
    </p:spTree>
    <p:extLst>
      <p:ext uri="{BB962C8B-B14F-4D97-AF65-F5344CB8AC3E}">
        <p14:creationId xmlns:p14="http://schemas.microsoft.com/office/powerpoint/2010/main" val="2057882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7B32D1-1249-4010-AA17-51DFFFAC0AB0}" type="slidenum">
              <a:rPr lang="en-US" smtClean="0"/>
              <a:t>16</a:t>
            </a:fld>
            <a:endParaRPr lang="en-US"/>
          </a:p>
        </p:txBody>
      </p:sp>
    </p:spTree>
    <p:extLst>
      <p:ext uri="{BB962C8B-B14F-4D97-AF65-F5344CB8AC3E}">
        <p14:creationId xmlns:p14="http://schemas.microsoft.com/office/powerpoint/2010/main" val="402971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486524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48652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388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38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3688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76835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8200" y="3803079"/>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3660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3660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5995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5295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51726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447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9/12/2024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5F3A42-2C90-C585-27F3-2511F64B4E4C}"/>
              </a:ext>
            </a:extLst>
          </p:cNvPr>
          <p:cNvSpPr/>
          <p:nvPr userDrawn="1"/>
        </p:nvSpPr>
        <p:spPr>
          <a:xfrm>
            <a:off x="0" y="0"/>
            <a:ext cx="12192000" cy="5733288"/>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7864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A black background with blue text&#10;&#10;Description automatically generated">
            <a:extLst>
              <a:ext uri="{FF2B5EF4-FFF2-40B4-BE49-F238E27FC236}">
                <a16:creationId xmlns:a16="http://schemas.microsoft.com/office/drawing/2014/main" id="{06A585CD-C094-C954-30F9-2B5FB3F386C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96240" y="5729447"/>
            <a:ext cx="2148840" cy="1074420"/>
          </a:xfrm>
          <a:prstGeom prst="rect">
            <a:avLst/>
          </a:prstGeom>
        </p:spPr>
      </p:pic>
      <p:pic>
        <p:nvPicPr>
          <p:cNvPr id="12" name="Picture 11" descr="A black background with blue and red letters&#10;&#10;Description automatically generated">
            <a:extLst>
              <a:ext uri="{FF2B5EF4-FFF2-40B4-BE49-F238E27FC236}">
                <a16:creationId xmlns:a16="http://schemas.microsoft.com/office/drawing/2014/main" id="{B5D673C5-34BC-CCE3-3A57-992254F9A91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547860" y="5850652"/>
            <a:ext cx="2357271" cy="841883"/>
          </a:xfrm>
          <a:prstGeom prst="rect">
            <a:avLst/>
          </a:prstGeom>
        </p:spPr>
      </p:pic>
      <p:pic>
        <p:nvPicPr>
          <p:cNvPr id="5" name="Picture 4">
            <a:extLst>
              <a:ext uri="{FF2B5EF4-FFF2-40B4-BE49-F238E27FC236}">
                <a16:creationId xmlns:a16="http://schemas.microsoft.com/office/drawing/2014/main" id="{8829C7C5-7C01-7471-539D-244B44593940}"/>
              </a:ext>
            </a:extLst>
          </p:cNvPr>
          <p:cNvPicPr>
            <a:picLocks noChangeAspect="1"/>
          </p:cNvPicPr>
          <p:nvPr userDrawn="1"/>
        </p:nvPicPr>
        <p:blipFill>
          <a:blip r:embed="rId15"/>
          <a:stretch>
            <a:fillRect/>
          </a:stretch>
        </p:blipFill>
        <p:spPr>
          <a:xfrm>
            <a:off x="3793794" y="5790049"/>
            <a:ext cx="1166866" cy="953215"/>
          </a:xfrm>
          <a:prstGeom prst="rect">
            <a:avLst/>
          </a:prstGeom>
        </p:spPr>
      </p:pic>
      <p:pic>
        <p:nvPicPr>
          <p:cNvPr id="6" name="Picture 5">
            <a:extLst>
              <a:ext uri="{FF2B5EF4-FFF2-40B4-BE49-F238E27FC236}">
                <a16:creationId xmlns:a16="http://schemas.microsoft.com/office/drawing/2014/main" id="{B0C8F700-76E1-A9DE-D5B8-4931482C96AD}"/>
              </a:ext>
            </a:extLst>
          </p:cNvPr>
          <p:cNvPicPr>
            <a:picLocks noChangeAspect="1"/>
          </p:cNvPicPr>
          <p:nvPr userDrawn="1"/>
        </p:nvPicPr>
        <p:blipFill>
          <a:blip r:embed="rId16"/>
          <a:stretch>
            <a:fillRect/>
          </a:stretch>
        </p:blipFill>
        <p:spPr>
          <a:xfrm>
            <a:off x="6759996" y="5811867"/>
            <a:ext cx="987638" cy="975445"/>
          </a:xfrm>
          <a:prstGeom prst="rect">
            <a:avLst/>
          </a:prstGeom>
        </p:spPr>
      </p:pic>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5F3A42-2C90-C585-27F3-2511F64B4E4C}"/>
              </a:ext>
            </a:extLst>
          </p:cNvPr>
          <p:cNvSpPr/>
          <p:nvPr userDrawn="1"/>
        </p:nvSpPr>
        <p:spPr>
          <a:xfrm>
            <a:off x="0" y="0"/>
            <a:ext cx="12192000" cy="5733288"/>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7864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A black background with blue text&#10;&#10;Description automatically generated">
            <a:extLst>
              <a:ext uri="{FF2B5EF4-FFF2-40B4-BE49-F238E27FC236}">
                <a16:creationId xmlns:a16="http://schemas.microsoft.com/office/drawing/2014/main" id="{52EF0AAE-04EE-51FD-791E-A7C9C6A505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240" y="5729447"/>
            <a:ext cx="2148840" cy="1074420"/>
          </a:xfrm>
          <a:prstGeom prst="rect">
            <a:avLst/>
          </a:prstGeom>
        </p:spPr>
      </p:pic>
      <p:pic>
        <p:nvPicPr>
          <p:cNvPr id="5" name="Picture 4" descr="A black background with blue and red letters&#10;&#10;Description automatically generated">
            <a:extLst>
              <a:ext uri="{FF2B5EF4-FFF2-40B4-BE49-F238E27FC236}">
                <a16:creationId xmlns:a16="http://schemas.microsoft.com/office/drawing/2014/main" id="{1DD25894-883E-50C3-6460-8ECE0EBB537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47860" y="5850652"/>
            <a:ext cx="2357271" cy="841883"/>
          </a:xfrm>
          <a:prstGeom prst="rect">
            <a:avLst/>
          </a:prstGeom>
        </p:spPr>
      </p:pic>
      <p:pic>
        <p:nvPicPr>
          <p:cNvPr id="7" name="Picture 6">
            <a:extLst>
              <a:ext uri="{FF2B5EF4-FFF2-40B4-BE49-F238E27FC236}">
                <a16:creationId xmlns:a16="http://schemas.microsoft.com/office/drawing/2014/main" id="{AB870253-8042-AB44-16C3-EC9D0650A23E}"/>
              </a:ext>
            </a:extLst>
          </p:cNvPr>
          <p:cNvPicPr>
            <a:picLocks noChangeAspect="1"/>
          </p:cNvPicPr>
          <p:nvPr userDrawn="1"/>
        </p:nvPicPr>
        <p:blipFill>
          <a:blip r:embed="rId5"/>
          <a:stretch>
            <a:fillRect/>
          </a:stretch>
        </p:blipFill>
        <p:spPr>
          <a:xfrm>
            <a:off x="3793794" y="5790049"/>
            <a:ext cx="1166866" cy="953215"/>
          </a:xfrm>
          <a:prstGeom prst="rect">
            <a:avLst/>
          </a:prstGeom>
        </p:spPr>
      </p:pic>
      <p:pic>
        <p:nvPicPr>
          <p:cNvPr id="9" name="Picture 8">
            <a:extLst>
              <a:ext uri="{FF2B5EF4-FFF2-40B4-BE49-F238E27FC236}">
                <a16:creationId xmlns:a16="http://schemas.microsoft.com/office/drawing/2014/main" id="{2CD196E1-D632-7155-A899-F8D11B9D35CA}"/>
              </a:ext>
            </a:extLst>
          </p:cNvPr>
          <p:cNvPicPr>
            <a:picLocks noChangeAspect="1"/>
          </p:cNvPicPr>
          <p:nvPr userDrawn="1"/>
        </p:nvPicPr>
        <p:blipFill>
          <a:blip r:embed="rId6"/>
          <a:stretch>
            <a:fillRect/>
          </a:stretch>
        </p:blipFill>
        <p:spPr>
          <a:xfrm>
            <a:off x="6759996" y="5811867"/>
            <a:ext cx="987638" cy="975445"/>
          </a:xfrm>
          <a:prstGeom prst="rect">
            <a:avLst/>
          </a:prstGeom>
        </p:spPr>
      </p:pic>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5F3A42-2C90-C585-27F3-2511F64B4E4C}"/>
              </a:ext>
            </a:extLst>
          </p:cNvPr>
          <p:cNvSpPr/>
          <p:nvPr userDrawn="1"/>
        </p:nvSpPr>
        <p:spPr>
          <a:xfrm>
            <a:off x="0" y="0"/>
            <a:ext cx="12192000" cy="5733288"/>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7864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A black background with blue text&#10;&#10;Description automatically generated">
            <a:extLst>
              <a:ext uri="{FF2B5EF4-FFF2-40B4-BE49-F238E27FC236}">
                <a16:creationId xmlns:a16="http://schemas.microsoft.com/office/drawing/2014/main" id="{CBC57B37-FDB3-ECB0-2172-C4AF86B0EB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240" y="5729447"/>
            <a:ext cx="2148840" cy="1074420"/>
          </a:xfrm>
          <a:prstGeom prst="rect">
            <a:avLst/>
          </a:prstGeom>
        </p:spPr>
      </p:pic>
      <p:pic>
        <p:nvPicPr>
          <p:cNvPr id="5" name="Picture 4" descr="A black background with blue and red letters&#10;&#10;Description automatically generated">
            <a:extLst>
              <a:ext uri="{FF2B5EF4-FFF2-40B4-BE49-F238E27FC236}">
                <a16:creationId xmlns:a16="http://schemas.microsoft.com/office/drawing/2014/main" id="{4081D14E-C6EB-C129-FD78-BF52E86880B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47860" y="5850652"/>
            <a:ext cx="2357271" cy="841883"/>
          </a:xfrm>
          <a:prstGeom prst="rect">
            <a:avLst/>
          </a:prstGeom>
        </p:spPr>
      </p:pic>
      <p:pic>
        <p:nvPicPr>
          <p:cNvPr id="7" name="Picture 6">
            <a:extLst>
              <a:ext uri="{FF2B5EF4-FFF2-40B4-BE49-F238E27FC236}">
                <a16:creationId xmlns:a16="http://schemas.microsoft.com/office/drawing/2014/main" id="{0EDCCA31-C35A-53C5-61B8-7441B6D27F7C}"/>
              </a:ext>
            </a:extLst>
          </p:cNvPr>
          <p:cNvPicPr>
            <a:picLocks noChangeAspect="1"/>
          </p:cNvPicPr>
          <p:nvPr userDrawn="1"/>
        </p:nvPicPr>
        <p:blipFill>
          <a:blip r:embed="rId5"/>
          <a:stretch>
            <a:fillRect/>
          </a:stretch>
        </p:blipFill>
        <p:spPr>
          <a:xfrm>
            <a:off x="3793794" y="5790049"/>
            <a:ext cx="1166866" cy="953215"/>
          </a:xfrm>
          <a:prstGeom prst="rect">
            <a:avLst/>
          </a:prstGeom>
        </p:spPr>
      </p:pic>
      <p:pic>
        <p:nvPicPr>
          <p:cNvPr id="9" name="Picture 8">
            <a:extLst>
              <a:ext uri="{FF2B5EF4-FFF2-40B4-BE49-F238E27FC236}">
                <a16:creationId xmlns:a16="http://schemas.microsoft.com/office/drawing/2014/main" id="{D132050F-5A76-7CF8-9762-66B822BC922D}"/>
              </a:ext>
            </a:extLst>
          </p:cNvPr>
          <p:cNvPicPr>
            <a:picLocks noChangeAspect="1"/>
          </p:cNvPicPr>
          <p:nvPr userDrawn="1"/>
        </p:nvPicPr>
        <p:blipFill>
          <a:blip r:embed="rId6"/>
          <a:stretch>
            <a:fillRect/>
          </a:stretch>
        </p:blipFill>
        <p:spPr>
          <a:xfrm>
            <a:off x="6759996" y="5811867"/>
            <a:ext cx="987638" cy="975445"/>
          </a:xfrm>
          <a:prstGeom prst="rect">
            <a:avLst/>
          </a:prstGeom>
        </p:spPr>
      </p:pic>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mailto:svanhouse@chmed.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openxmlformats.org/officeDocument/2006/relationships/image" Target="../media/image9.png"/><Relationship Id="rId5" Type="http://schemas.openxmlformats.org/officeDocument/2006/relationships/diagramColors" Target="../diagrams/colors1.xml"/><Relationship Id="rId10" Type="http://schemas.openxmlformats.org/officeDocument/2006/relationships/image" Target="../media/image8.png"/><Relationship Id="rId4" Type="http://schemas.openxmlformats.org/officeDocument/2006/relationships/diagramQuickStyle" Target="../diagrams/quickStyle1.xml"/><Relationship Id="rId9"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gethealthynoco.org/"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9AF7AD-4F4E-46FB-4FB6-0ECD5C9D70DB}"/>
              </a:ext>
            </a:extLst>
          </p:cNvPr>
          <p:cNvSpPr txBox="1">
            <a:spLocks/>
          </p:cNvSpPr>
          <p:nvPr/>
        </p:nvSpPr>
        <p:spPr>
          <a:xfrm>
            <a:off x="665018" y="929400"/>
            <a:ext cx="10917382" cy="2090891"/>
          </a:xfrm>
          <a:prstGeom prst="rect">
            <a:avLst/>
          </a:prstGeom>
        </p:spPr>
        <p:txBody>
          <a:bodyPr vert="horz" lIns="91440" tIns="45720" rIns="91440" bIns="45720" rtlCol="0" anchor="b">
            <a:noAutofit/>
          </a:bodyPr>
          <a:lstStyle>
            <a:lvl1pPr algn="ctr"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600" normalizeH="0" baseline="0" noProof="0" dirty="0">
                <a:ln>
                  <a:noFill/>
                </a:ln>
                <a:solidFill>
                  <a:srgbClr val="000000">
                    <a:lumMod val="85000"/>
                    <a:lumOff val="15000"/>
                  </a:srgbClr>
                </a:solidFill>
                <a:effectLst/>
                <a:uLnTx/>
                <a:uFillTx/>
                <a:ea typeface="+mj-lt"/>
                <a:cs typeface="Calibri" panose="020F0502020204030204" pitchFamily="34" charset="0"/>
              </a:rPr>
              <a:t>Using Video Conferencing to Increase Access to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600" normalizeH="0" baseline="0" noProof="0" dirty="0">
                <a:ln>
                  <a:noFill/>
                </a:ln>
                <a:solidFill>
                  <a:srgbClr val="000000">
                    <a:lumMod val="85000"/>
                    <a:lumOff val="15000"/>
                  </a:srgbClr>
                </a:solidFill>
                <a:effectLst/>
                <a:uLnTx/>
                <a:uFillTx/>
                <a:ea typeface="+mj-lt"/>
                <a:cs typeface="Calibri" panose="020F0502020204030204" pitchFamily="34" charset="0"/>
              </a:rPr>
              <a:t>Evidence-Based Chronic Disease Self-Management Education in Rural Upstate New York</a:t>
            </a:r>
            <a:endParaRPr kumimoji="0" lang="en-US" sz="3200" b="0" i="0" u="none" strike="noStrike" kern="1200" cap="all" spc="600" normalizeH="0" baseline="0" noProof="0" dirty="0">
              <a:ln>
                <a:noFill/>
              </a:ln>
              <a:solidFill>
                <a:srgbClr val="000000">
                  <a:lumMod val="85000"/>
                  <a:lumOff val="15000"/>
                </a:srgbClr>
              </a:solidFill>
              <a:effectLst/>
              <a:uLnTx/>
              <a:uFillTx/>
              <a:cs typeface="Calibri" panose="020F0502020204030204" pitchFamily="34" charset="0"/>
            </a:endParaRPr>
          </a:p>
        </p:txBody>
      </p:sp>
      <p:sp>
        <p:nvSpPr>
          <p:cNvPr id="6" name="TextBox 5">
            <a:extLst>
              <a:ext uri="{FF2B5EF4-FFF2-40B4-BE49-F238E27FC236}">
                <a16:creationId xmlns:a16="http://schemas.microsoft.com/office/drawing/2014/main" id="{70214555-7254-111A-86C8-759CC18AC658}"/>
              </a:ext>
            </a:extLst>
          </p:cNvPr>
          <p:cNvSpPr txBox="1"/>
          <p:nvPr/>
        </p:nvSpPr>
        <p:spPr>
          <a:xfrm>
            <a:off x="2974109" y="3837710"/>
            <a:ext cx="6243782" cy="1200329"/>
          </a:xfrm>
          <a:prstGeom prst="rect">
            <a:avLst/>
          </a:prstGeom>
          <a:noFill/>
        </p:spPr>
        <p:txBody>
          <a:bodyPr wrap="square" rtlCol="0">
            <a:spAutoFit/>
          </a:bodyPr>
          <a:lstStyle/>
          <a:p>
            <a:pPr algn="ctr"/>
            <a:r>
              <a:rPr lang="en-US" sz="2400" dirty="0">
                <a:solidFill>
                  <a:srgbClr val="000000"/>
                </a:solidFill>
                <a:latin typeface="+mj-lt"/>
              </a:rPr>
              <a:t>2024 Rural Health Symposium</a:t>
            </a:r>
          </a:p>
          <a:p>
            <a:pPr algn="ctr"/>
            <a:r>
              <a:rPr lang="en-US" sz="2400" dirty="0">
                <a:solidFill>
                  <a:srgbClr val="000000"/>
                </a:solidFill>
                <a:latin typeface="+mj-lt"/>
              </a:rPr>
              <a:t>Binghamton, NY</a:t>
            </a:r>
          </a:p>
          <a:p>
            <a:pPr algn="ctr"/>
            <a:r>
              <a:rPr lang="en-US" sz="2400" dirty="0">
                <a:solidFill>
                  <a:srgbClr val="000000"/>
                </a:solidFill>
                <a:latin typeface="+mj-lt"/>
              </a:rPr>
              <a:t>September 19, 2024</a:t>
            </a:r>
          </a:p>
        </p:txBody>
      </p:sp>
    </p:spTree>
    <p:extLst>
      <p:ext uri="{BB962C8B-B14F-4D97-AF65-F5344CB8AC3E}">
        <p14:creationId xmlns:p14="http://schemas.microsoft.com/office/powerpoint/2010/main" val="3338486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a:extLst>
              <a:ext uri="{FF2B5EF4-FFF2-40B4-BE49-F238E27FC236}">
                <a16:creationId xmlns:a16="http://schemas.microsoft.com/office/drawing/2014/main" id="{F4C1989D-B361-4356-D87E-724A616DC74D}"/>
              </a:ext>
            </a:extLst>
          </p:cNvPr>
          <p:cNvGraphicFramePr>
            <a:graphicFrameLocks/>
          </p:cNvGraphicFramePr>
          <p:nvPr/>
        </p:nvGraphicFramePr>
        <p:xfrm>
          <a:off x="660639" y="577394"/>
          <a:ext cx="11261067" cy="5181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CA221142-61BC-EDCA-2A19-52603B827DD8}"/>
              </a:ext>
            </a:extLst>
          </p:cNvPr>
          <p:cNvSpPr txBox="1">
            <a:spLocks/>
          </p:cNvSpPr>
          <p:nvPr/>
        </p:nvSpPr>
        <p:spPr>
          <a:xfrm>
            <a:off x="837405" y="118352"/>
            <a:ext cx="10517188" cy="4935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Lifestyle Program Training &amp; Technical Assistance Center</a:t>
            </a:r>
          </a:p>
        </p:txBody>
      </p:sp>
      <p:sp>
        <p:nvSpPr>
          <p:cNvPr id="4" name="Rectangle 1">
            <a:extLst>
              <a:ext uri="{FF2B5EF4-FFF2-40B4-BE49-F238E27FC236}">
                <a16:creationId xmlns:a16="http://schemas.microsoft.com/office/drawing/2014/main" id="{02AC657E-4099-386A-CA78-D5BA8434EAB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8613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0DECF758-C63E-9736-ED5E-CD517412FEEB}"/>
              </a:ext>
            </a:extLst>
          </p:cNvPr>
          <p:cNvSpPr txBox="1">
            <a:spLocks/>
          </p:cNvSpPr>
          <p:nvPr/>
        </p:nvSpPr>
        <p:spPr>
          <a:xfrm>
            <a:off x="529070" y="1688943"/>
            <a:ext cx="8342527" cy="36260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2400" b="0" i="0" dirty="0">
                <a:solidFill>
                  <a:srgbClr val="000000"/>
                </a:solidFill>
                <a:effectLst/>
                <a:latin typeface="Aptos" panose="020B0004020202020204" pitchFamily="34" charset="0"/>
              </a:rPr>
              <a:t>Chronic Disease Self-Management Education</a:t>
            </a:r>
            <a:endParaRPr lang="en-US" sz="2400" dirty="0">
              <a:effectLst/>
              <a:latin typeface="Aptos" panose="020B0004020202020204" pitchFamily="34" charset="0"/>
            </a:endParaRPr>
          </a:p>
          <a:p>
            <a:pPr lvl="1"/>
            <a:r>
              <a:rPr lang="en-US" b="0" i="0" dirty="0">
                <a:solidFill>
                  <a:srgbClr val="000000"/>
                </a:solidFill>
                <a:effectLst/>
                <a:latin typeface="Aptos" panose="020B0004020202020204" pitchFamily="34" charset="0"/>
              </a:rPr>
              <a:t>Administered by the Self-Management Resource Center</a:t>
            </a:r>
            <a:endParaRPr lang="en-US" dirty="0">
              <a:effectLst/>
              <a:latin typeface="Aptos" panose="020B0004020202020204" pitchFamily="34" charset="0"/>
            </a:endParaRPr>
          </a:p>
          <a:p>
            <a:pPr lvl="1"/>
            <a:r>
              <a:rPr lang="en-US" b="0" i="0" dirty="0">
                <a:solidFill>
                  <a:srgbClr val="000000"/>
                </a:solidFill>
                <a:effectLst/>
                <a:latin typeface="Aptos" panose="020B0004020202020204" pitchFamily="34" charset="0"/>
              </a:rPr>
              <a:t>Carried out by the Lifestyle Program Training &amp; Technical Assistance Center within the Get Healthy North Country Coalition.</a:t>
            </a:r>
            <a:endParaRPr lang="en-US" dirty="0">
              <a:effectLst/>
              <a:latin typeface="Aptos" panose="020B0004020202020204" pitchFamily="34" charset="0"/>
            </a:endParaRPr>
          </a:p>
          <a:p>
            <a:pPr algn="l" rtl="0"/>
            <a:r>
              <a:rPr lang="en-US" sz="2400" b="0" i="0" dirty="0">
                <a:solidFill>
                  <a:srgbClr val="000000"/>
                </a:solidFill>
                <a:effectLst/>
                <a:latin typeface="Aptos" panose="020B0004020202020204" pitchFamily="34" charset="0"/>
              </a:rPr>
              <a:t>Diabetes Prevention Program</a:t>
            </a:r>
            <a:endParaRPr lang="en-US" sz="2400" dirty="0">
              <a:effectLst/>
              <a:latin typeface="Aptos" panose="020B0004020202020204" pitchFamily="34" charset="0"/>
            </a:endParaRPr>
          </a:p>
          <a:p>
            <a:pPr lvl="1"/>
            <a:r>
              <a:rPr lang="en-US" b="0" i="0" dirty="0">
                <a:solidFill>
                  <a:srgbClr val="000000"/>
                </a:solidFill>
                <a:effectLst/>
                <a:latin typeface="Aptos" panose="020B0004020202020204" pitchFamily="34" charset="0"/>
              </a:rPr>
              <a:t>Developed under the guidance of the Centers for Disease Control and Prevention</a:t>
            </a:r>
            <a:endParaRPr lang="en-US" dirty="0">
              <a:effectLst/>
              <a:latin typeface="Aptos" panose="020B0004020202020204" pitchFamily="34" charset="0"/>
            </a:endParaRPr>
          </a:p>
          <a:p>
            <a:pPr lvl="1"/>
            <a:r>
              <a:rPr lang="en-US" b="0" i="0" dirty="0">
                <a:solidFill>
                  <a:srgbClr val="000000"/>
                </a:solidFill>
                <a:effectLst/>
                <a:latin typeface="Aptos" panose="020B0004020202020204" pitchFamily="34" charset="0"/>
              </a:rPr>
              <a:t>Adheres to the Standards for CDC Recognition</a:t>
            </a:r>
            <a:endParaRPr lang="en-US" dirty="0">
              <a:effectLst/>
              <a:latin typeface="Aptos" panose="020B0004020202020204" pitchFamily="34" charset="0"/>
            </a:endParaRPr>
          </a:p>
        </p:txBody>
      </p:sp>
      <p:sp>
        <p:nvSpPr>
          <p:cNvPr id="4" name="TextBox 3">
            <a:extLst>
              <a:ext uri="{FF2B5EF4-FFF2-40B4-BE49-F238E27FC236}">
                <a16:creationId xmlns:a16="http://schemas.microsoft.com/office/drawing/2014/main" id="{7CC8D6BB-B0CF-B6C2-DAC9-97404748F649}"/>
              </a:ext>
            </a:extLst>
          </p:cNvPr>
          <p:cNvSpPr txBox="1"/>
          <p:nvPr/>
        </p:nvSpPr>
        <p:spPr>
          <a:xfrm>
            <a:off x="468630" y="1057677"/>
            <a:ext cx="6926317" cy="492443"/>
          </a:xfrm>
          <a:prstGeom prst="rect">
            <a:avLst/>
          </a:prstGeom>
          <a:noFill/>
        </p:spPr>
        <p:txBody>
          <a:bodyPr wrap="square" rtlCol="0">
            <a:spAutoFit/>
          </a:bodyPr>
          <a:lstStyle/>
          <a:p>
            <a:r>
              <a:rPr lang="en-US" sz="2600" dirty="0">
                <a:latin typeface="Aptos" panose="020B0004020202020204" pitchFamily="34" charset="0"/>
              </a:rPr>
              <a:t>EVIDENCE-BASED Programming</a:t>
            </a:r>
          </a:p>
        </p:txBody>
      </p:sp>
      <p:pic>
        <p:nvPicPr>
          <p:cNvPr id="5" name="Picture 4" descr="https://www.selfmanagementresource.com/assets/css/images/temp/logo-hd.png">
            <a:extLst>
              <a:ext uri="{FF2B5EF4-FFF2-40B4-BE49-F238E27FC236}">
                <a16:creationId xmlns:a16="http://schemas.microsoft.com/office/drawing/2014/main" id="{DB3FC257-311A-AF17-5881-A5DCA5A75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124" y="495807"/>
            <a:ext cx="2154592" cy="21086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Working together to prevent type 2 diabetes">
            <a:extLst>
              <a:ext uri="{FF2B5EF4-FFF2-40B4-BE49-F238E27FC236}">
                <a16:creationId xmlns:a16="http://schemas.microsoft.com/office/drawing/2014/main" id="{57E3494D-8466-7E1F-5BC1-F0BA4C8EE0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70" r="72988" b="29200"/>
          <a:stretch/>
        </p:blipFill>
        <p:spPr bwMode="auto">
          <a:xfrm>
            <a:off x="9095910" y="3128438"/>
            <a:ext cx="2567020" cy="167926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8395F114-B834-B1A0-89B0-6BBF35B062F6}"/>
              </a:ext>
            </a:extLst>
          </p:cNvPr>
          <p:cNvSpPr txBox="1">
            <a:spLocks/>
          </p:cNvSpPr>
          <p:nvPr/>
        </p:nvSpPr>
        <p:spPr>
          <a:xfrm>
            <a:off x="440635" y="152749"/>
            <a:ext cx="10517188" cy="4935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Lifestyle Program Training &amp; Technical Assistance Center</a:t>
            </a:r>
          </a:p>
        </p:txBody>
      </p:sp>
    </p:spTree>
    <p:extLst>
      <p:ext uri="{BB962C8B-B14F-4D97-AF65-F5344CB8AC3E}">
        <p14:creationId xmlns:p14="http://schemas.microsoft.com/office/powerpoint/2010/main" val="3591441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www.selfmanagementresource.com/assets/css/images/temp/logo-hd.png">
            <a:extLst>
              <a:ext uri="{FF2B5EF4-FFF2-40B4-BE49-F238E27FC236}">
                <a16:creationId xmlns:a16="http://schemas.microsoft.com/office/drawing/2014/main" id="{DB3FC257-311A-AF17-5881-A5DCA5A75C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2980" y="1077752"/>
            <a:ext cx="1272739" cy="124558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23A19725-2908-DDF2-CBE0-44DEA2628405}"/>
              </a:ext>
            </a:extLst>
          </p:cNvPr>
          <p:cNvSpPr txBox="1">
            <a:spLocks/>
          </p:cNvSpPr>
          <p:nvPr/>
        </p:nvSpPr>
        <p:spPr>
          <a:xfrm>
            <a:off x="7068855" y="1873604"/>
            <a:ext cx="4778477" cy="21005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2100" b="0" i="0" dirty="0">
                <a:solidFill>
                  <a:srgbClr val="000000"/>
                </a:solidFill>
                <a:effectLst/>
                <a:latin typeface="Aptos" panose="020B0004020202020204" pitchFamily="34" charset="0"/>
              </a:rPr>
              <a:t>Moving an evidence-based IN-PERSON program to HYBRID delivery.</a:t>
            </a:r>
            <a:endParaRPr lang="en-US" sz="2100" dirty="0">
              <a:effectLst/>
              <a:latin typeface="Aptos" panose="020B0004020202020204" pitchFamily="34" charset="0"/>
            </a:endParaRPr>
          </a:p>
          <a:p>
            <a:pPr algn="l" rtl="0">
              <a:buFont typeface="Arial" panose="020B0604020202020204" pitchFamily="34" charset="0"/>
              <a:buChar char="•"/>
            </a:pPr>
            <a:r>
              <a:rPr lang="en-US" sz="2100" b="0" i="0" dirty="0">
                <a:solidFill>
                  <a:srgbClr val="000000"/>
                </a:solidFill>
                <a:effectLst/>
                <a:latin typeface="Aptos" panose="020B0004020202020204" pitchFamily="34" charset="0"/>
              </a:rPr>
              <a:t>Conducting hybrid sessions using Zoom or other platforms</a:t>
            </a:r>
            <a:endParaRPr lang="en-US" sz="2100" dirty="0">
              <a:effectLst/>
              <a:latin typeface="Aptos" panose="020B0004020202020204" pitchFamily="34" charset="0"/>
            </a:endParaRPr>
          </a:p>
          <a:p>
            <a:pPr algn="l" rtl="0">
              <a:buFont typeface="Arial" panose="020B0604020202020204" pitchFamily="34" charset="0"/>
              <a:buChar char="•"/>
            </a:pPr>
            <a:r>
              <a:rPr lang="en-US" sz="2100" b="0" i="0" dirty="0">
                <a:solidFill>
                  <a:srgbClr val="000000"/>
                </a:solidFill>
                <a:effectLst/>
                <a:latin typeface="Aptos" panose="020B0004020202020204" pitchFamily="34" charset="0"/>
              </a:rPr>
              <a:t>Ensuring continuous updates</a:t>
            </a:r>
            <a:endParaRPr lang="en-US" sz="2100" dirty="0">
              <a:effectLst/>
              <a:latin typeface="Aptos" panose="020B0004020202020204" pitchFamily="34" charset="0"/>
            </a:endParaRPr>
          </a:p>
        </p:txBody>
      </p:sp>
      <p:sp>
        <p:nvSpPr>
          <p:cNvPr id="8" name="Title 1">
            <a:extLst>
              <a:ext uri="{FF2B5EF4-FFF2-40B4-BE49-F238E27FC236}">
                <a16:creationId xmlns:a16="http://schemas.microsoft.com/office/drawing/2014/main" id="{AB168C13-EE52-99E5-D501-4D05D3ABF84B}"/>
              </a:ext>
            </a:extLst>
          </p:cNvPr>
          <p:cNvSpPr txBox="1">
            <a:spLocks/>
          </p:cNvSpPr>
          <p:nvPr/>
        </p:nvSpPr>
        <p:spPr>
          <a:xfrm>
            <a:off x="838200" y="365126"/>
            <a:ext cx="10517188" cy="4935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Lifestyle Program Training &amp; Technical Assistance Center</a:t>
            </a:r>
          </a:p>
        </p:txBody>
      </p:sp>
      <p:pic>
        <p:nvPicPr>
          <p:cNvPr id="3" name="Picture 6" descr="Working together to prevent type 2 diabetes">
            <a:extLst>
              <a:ext uri="{FF2B5EF4-FFF2-40B4-BE49-F238E27FC236}">
                <a16:creationId xmlns:a16="http://schemas.microsoft.com/office/drawing/2014/main" id="{4F93A058-40A0-6230-AA7F-816D586B46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70" r="72988" b="29200"/>
          <a:stretch/>
        </p:blipFill>
        <p:spPr bwMode="auto">
          <a:xfrm>
            <a:off x="8141109" y="3856081"/>
            <a:ext cx="1973240" cy="129082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6">
            <a:extLst>
              <a:ext uri="{FF2B5EF4-FFF2-40B4-BE49-F238E27FC236}">
                <a16:creationId xmlns:a16="http://schemas.microsoft.com/office/drawing/2014/main" id="{FD3AA6FF-10B7-7F76-B807-5BABEC63265F}"/>
              </a:ext>
            </a:extLst>
          </p:cNvPr>
          <p:cNvSpPr txBox="1">
            <a:spLocks/>
          </p:cNvSpPr>
          <p:nvPr/>
        </p:nvSpPr>
        <p:spPr>
          <a:xfrm>
            <a:off x="786041" y="2400981"/>
            <a:ext cx="5393533" cy="27459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2100" b="0" i="0" dirty="0">
                <a:solidFill>
                  <a:srgbClr val="000000"/>
                </a:solidFill>
                <a:effectLst/>
                <a:latin typeface="Aptos" panose="020B0004020202020204" pitchFamily="34" charset="0"/>
              </a:rPr>
              <a:t>Moving an evidence-based IN-PERSON program to VIRTUAL and TELEPHONIC delivery.</a:t>
            </a:r>
            <a:endParaRPr lang="en-US" sz="2100" dirty="0">
              <a:effectLst/>
              <a:latin typeface="Aptos" panose="020B0004020202020204" pitchFamily="34" charset="0"/>
            </a:endParaRPr>
          </a:p>
          <a:p>
            <a:pPr algn="l" rtl="0"/>
            <a:r>
              <a:rPr lang="en-US" sz="2100" b="0" i="0" dirty="0">
                <a:solidFill>
                  <a:srgbClr val="000000"/>
                </a:solidFill>
                <a:effectLst/>
                <a:latin typeface="Aptos" panose="020B0004020202020204" pitchFamily="34" charset="0"/>
              </a:rPr>
              <a:t>Self-Management Resource Center</a:t>
            </a:r>
            <a:endParaRPr lang="en-US" sz="2100" dirty="0">
              <a:effectLst/>
              <a:latin typeface="Aptos" panose="020B0004020202020204" pitchFamily="34" charset="0"/>
            </a:endParaRPr>
          </a:p>
          <a:p>
            <a:pPr algn="l" rtl="0">
              <a:buFont typeface="Arial" panose="020B0604020202020204" pitchFamily="34" charset="0"/>
              <a:buChar char="•"/>
            </a:pPr>
            <a:r>
              <a:rPr lang="en-US" sz="2100" b="0" i="0" dirty="0">
                <a:solidFill>
                  <a:srgbClr val="000000"/>
                </a:solidFill>
                <a:effectLst/>
                <a:latin typeface="Aptos" panose="020B0004020202020204" pitchFamily="34" charset="0"/>
              </a:rPr>
              <a:t>Providing toolkit delivery via phone</a:t>
            </a:r>
            <a:endParaRPr lang="en-US" sz="2100" dirty="0">
              <a:effectLst/>
              <a:latin typeface="Aptos" panose="020B0004020202020204" pitchFamily="34" charset="0"/>
            </a:endParaRPr>
          </a:p>
          <a:p>
            <a:pPr algn="l" rtl="0">
              <a:buFont typeface="Arial" panose="020B0604020202020204" pitchFamily="34" charset="0"/>
              <a:buChar char="•"/>
            </a:pPr>
            <a:r>
              <a:rPr lang="en-US" sz="2100" b="0" i="0" dirty="0">
                <a:solidFill>
                  <a:srgbClr val="000000"/>
                </a:solidFill>
                <a:effectLst/>
                <a:latin typeface="Aptos" panose="020B0004020202020204" pitchFamily="34" charset="0"/>
              </a:rPr>
              <a:t>Conducting virtual sessions using Zoom or other platforms</a:t>
            </a:r>
            <a:endParaRPr lang="en-US" sz="2100" dirty="0">
              <a:effectLst/>
              <a:latin typeface="Aptos" panose="020B0004020202020204" pitchFamily="34" charset="0"/>
            </a:endParaRPr>
          </a:p>
          <a:p>
            <a:pPr algn="l" rtl="0">
              <a:buFont typeface="Arial" panose="020B0604020202020204" pitchFamily="34" charset="0"/>
              <a:buChar char="•"/>
            </a:pPr>
            <a:r>
              <a:rPr lang="en-US" sz="2100" b="0" i="0" dirty="0">
                <a:solidFill>
                  <a:srgbClr val="000000"/>
                </a:solidFill>
                <a:effectLst/>
                <a:latin typeface="Aptos" panose="020B0004020202020204" pitchFamily="34" charset="0"/>
              </a:rPr>
              <a:t>Ensuring continuous updates</a:t>
            </a:r>
            <a:endParaRPr lang="en-US" sz="2100" dirty="0">
              <a:effectLst/>
              <a:latin typeface="Aptos" panose="020B0004020202020204" pitchFamily="34" charset="0"/>
            </a:endParaRPr>
          </a:p>
        </p:txBody>
      </p:sp>
    </p:spTree>
    <p:extLst>
      <p:ext uri="{BB962C8B-B14F-4D97-AF65-F5344CB8AC3E}">
        <p14:creationId xmlns:p14="http://schemas.microsoft.com/office/powerpoint/2010/main" val="4250855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9BF9257E-1301-561C-93D6-FE032AF801C9}"/>
              </a:ext>
            </a:extLst>
          </p:cNvPr>
          <p:cNvSpPr txBox="1">
            <a:spLocks/>
          </p:cNvSpPr>
          <p:nvPr/>
        </p:nvSpPr>
        <p:spPr>
          <a:xfrm>
            <a:off x="838200" y="1194766"/>
            <a:ext cx="5832894" cy="4935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Aptos" panose="020B0004020202020204" pitchFamily="34" charset="0"/>
              </a:rPr>
              <a:t>Virtual, Hybrid, and Telephonic “Pros” </a:t>
            </a:r>
          </a:p>
        </p:txBody>
      </p:sp>
      <p:sp>
        <p:nvSpPr>
          <p:cNvPr id="9" name="Title 1">
            <a:extLst>
              <a:ext uri="{FF2B5EF4-FFF2-40B4-BE49-F238E27FC236}">
                <a16:creationId xmlns:a16="http://schemas.microsoft.com/office/drawing/2014/main" id="{283C0AC8-914D-0615-A680-6384078F4064}"/>
              </a:ext>
            </a:extLst>
          </p:cNvPr>
          <p:cNvSpPr txBox="1">
            <a:spLocks/>
          </p:cNvSpPr>
          <p:nvPr/>
        </p:nvSpPr>
        <p:spPr>
          <a:xfrm>
            <a:off x="838200" y="365126"/>
            <a:ext cx="10517188" cy="4935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Lifestyle Program Training &amp; Technical Assistance Center</a:t>
            </a:r>
          </a:p>
        </p:txBody>
      </p:sp>
      <p:graphicFrame>
        <p:nvGraphicFramePr>
          <p:cNvPr id="11" name="Content Placeholder 6">
            <a:extLst>
              <a:ext uri="{FF2B5EF4-FFF2-40B4-BE49-F238E27FC236}">
                <a16:creationId xmlns:a16="http://schemas.microsoft.com/office/drawing/2014/main" id="{789BE903-A5F4-FB64-E914-C433BA639CF3}"/>
              </a:ext>
            </a:extLst>
          </p:cNvPr>
          <p:cNvGraphicFramePr/>
          <p:nvPr/>
        </p:nvGraphicFramePr>
        <p:xfrm>
          <a:off x="839788" y="1717584"/>
          <a:ext cx="10517188" cy="369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797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79E7E4AA-89F4-6D4C-CAA7-0AF36FCF8452}"/>
              </a:ext>
            </a:extLst>
          </p:cNvPr>
          <p:cNvSpPr txBox="1">
            <a:spLocks/>
          </p:cNvSpPr>
          <p:nvPr/>
        </p:nvSpPr>
        <p:spPr>
          <a:xfrm>
            <a:off x="655611" y="1229363"/>
            <a:ext cx="5693434" cy="4935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Aptos" panose="020B0004020202020204" pitchFamily="34" charset="0"/>
              </a:rPr>
              <a:t>Virtual, Hybrid and Telephonic “Cons”</a:t>
            </a:r>
          </a:p>
        </p:txBody>
      </p:sp>
      <p:sp>
        <p:nvSpPr>
          <p:cNvPr id="8" name="Content Placeholder 8">
            <a:extLst>
              <a:ext uri="{FF2B5EF4-FFF2-40B4-BE49-F238E27FC236}">
                <a16:creationId xmlns:a16="http://schemas.microsoft.com/office/drawing/2014/main" id="{01083AC5-AFBD-C34A-0745-87764490C519}"/>
              </a:ext>
            </a:extLst>
          </p:cNvPr>
          <p:cNvSpPr txBox="1">
            <a:spLocks/>
          </p:cNvSpPr>
          <p:nvPr/>
        </p:nvSpPr>
        <p:spPr>
          <a:xfrm>
            <a:off x="655611" y="1692209"/>
            <a:ext cx="10996004" cy="3698875"/>
          </a:xfrm>
          <a:prstGeom prst="rect">
            <a:avLst/>
          </a:prstGeom>
          <a:solidFill>
            <a:srgbClr val="0F6FC6">
              <a:tint val="40000"/>
              <a:hueOff val="0"/>
              <a:satOff val="0"/>
              <a:lumOff val="0"/>
              <a:alphaOff val="0"/>
            </a:srgbClr>
          </a:solidFill>
          <a:ln>
            <a:noFill/>
          </a:ln>
          <a:effectLst/>
        </p:spPr>
        <p:txBody>
          <a:bodyPr>
            <a:noAutofit/>
          </a:bodyPr>
          <a:lstStyle>
            <a:defPPr>
              <a:defRPr lang="en-US"/>
            </a:defPPr>
            <a:lvl1pPr marL="228600" indent="-228600">
              <a:lnSpc>
                <a:spcPct val="90000"/>
              </a:lnSpc>
              <a:spcBef>
                <a:spcPts val="1000"/>
              </a:spcBef>
              <a:buFont typeface="Arial" panose="020B0604020202020204" pitchFamily="34" charset="0"/>
              <a:buChar char="•"/>
              <a:defRPr i="0">
                <a:solidFill>
                  <a:srgbClr val="000000"/>
                </a:solidFill>
                <a:effectLst/>
                <a:latin typeface="Aptos" panose="020B00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rtl="0">
              <a:lnSpc>
                <a:spcPct val="100000"/>
              </a:lnSpc>
              <a:spcBef>
                <a:spcPts val="0"/>
              </a:spcBef>
              <a:buFont typeface="Arial" panose="020B0604020202020204" pitchFamily="34" charset="0"/>
              <a:buChar char="•"/>
            </a:pPr>
            <a:r>
              <a:rPr lang="en-US" sz="2400" i="0" dirty="0">
                <a:solidFill>
                  <a:srgbClr val="000000"/>
                </a:solidFill>
                <a:effectLst/>
              </a:rPr>
              <a:t>Ensuring consistent Internet connectivity in the North Country.</a:t>
            </a:r>
            <a:endParaRPr lang="en-US" sz="2400" dirty="0">
              <a:effectLst/>
            </a:endParaRPr>
          </a:p>
          <a:p>
            <a:pPr algn="l" rtl="0">
              <a:lnSpc>
                <a:spcPct val="100000"/>
              </a:lnSpc>
              <a:spcBef>
                <a:spcPts val="0"/>
              </a:spcBef>
              <a:buFont typeface="Arial" panose="020B0604020202020204" pitchFamily="34" charset="0"/>
              <a:buChar char="•"/>
            </a:pPr>
            <a:r>
              <a:rPr lang="en-US" sz="2400" i="0" dirty="0">
                <a:solidFill>
                  <a:srgbClr val="000000"/>
                </a:solidFill>
                <a:effectLst/>
              </a:rPr>
              <a:t>Recognizing the difficulties encountered by participants with restricted or unclear technology access.</a:t>
            </a:r>
            <a:endParaRPr lang="en-US" sz="2400" dirty="0">
              <a:effectLst/>
            </a:endParaRPr>
          </a:p>
          <a:p>
            <a:pPr algn="l" rtl="0">
              <a:lnSpc>
                <a:spcPct val="100000"/>
              </a:lnSpc>
              <a:spcBef>
                <a:spcPts val="0"/>
              </a:spcBef>
              <a:buFont typeface="Arial" panose="020B0604020202020204" pitchFamily="34" charset="0"/>
              <a:buChar char="•"/>
            </a:pPr>
            <a:r>
              <a:rPr lang="en-US" sz="2400" i="0" dirty="0">
                <a:solidFill>
                  <a:srgbClr val="000000"/>
                </a:solidFill>
                <a:effectLst/>
              </a:rPr>
              <a:t>Addressing limitations in effectively monitoring all participants.</a:t>
            </a:r>
            <a:endParaRPr lang="en-US" sz="2400" dirty="0">
              <a:effectLst/>
            </a:endParaRPr>
          </a:p>
          <a:p>
            <a:pPr algn="l" rtl="0">
              <a:lnSpc>
                <a:spcPct val="100000"/>
              </a:lnSpc>
              <a:spcBef>
                <a:spcPts val="0"/>
              </a:spcBef>
              <a:buFont typeface="Arial" panose="020B0604020202020204" pitchFamily="34" charset="0"/>
              <a:buChar char="•"/>
            </a:pPr>
            <a:r>
              <a:rPr lang="en-US" sz="2400" i="0" dirty="0">
                <a:solidFill>
                  <a:srgbClr val="000000"/>
                </a:solidFill>
                <a:effectLst/>
              </a:rPr>
              <a:t>Lack of personal connections and sensory signals in virtual meetings.</a:t>
            </a:r>
            <a:endParaRPr lang="en-US" sz="2400" dirty="0">
              <a:effectLst/>
            </a:endParaRPr>
          </a:p>
          <a:p>
            <a:pPr algn="l" rtl="0">
              <a:lnSpc>
                <a:spcPct val="100000"/>
              </a:lnSpc>
              <a:spcBef>
                <a:spcPts val="0"/>
              </a:spcBef>
              <a:buFont typeface="Arial" panose="020B0604020202020204" pitchFamily="34" charset="0"/>
              <a:buChar char="•"/>
            </a:pPr>
            <a:r>
              <a:rPr lang="en-US" sz="2400" i="0" dirty="0">
                <a:solidFill>
                  <a:srgbClr val="000000"/>
                </a:solidFill>
                <a:effectLst/>
              </a:rPr>
              <a:t>Respecting privacy and choice to not appear on screen.</a:t>
            </a:r>
            <a:endParaRPr lang="en-US" sz="2400" dirty="0">
              <a:effectLst/>
            </a:endParaRPr>
          </a:p>
          <a:p>
            <a:pPr algn="l" rtl="0">
              <a:lnSpc>
                <a:spcPct val="100000"/>
              </a:lnSpc>
              <a:spcBef>
                <a:spcPts val="0"/>
              </a:spcBef>
              <a:buFont typeface="Arial" panose="020B0604020202020204" pitchFamily="34" charset="0"/>
              <a:buChar char="•"/>
            </a:pPr>
            <a:r>
              <a:rPr lang="en-US" sz="2400" i="0" dirty="0">
                <a:solidFill>
                  <a:srgbClr val="000000"/>
                </a:solidFill>
                <a:effectLst/>
              </a:rPr>
              <a:t>Virtual interactions invading personal space as participants connect from home.</a:t>
            </a:r>
            <a:endParaRPr lang="en-US" sz="2400" dirty="0">
              <a:effectLst/>
            </a:endParaRPr>
          </a:p>
          <a:p>
            <a:pPr algn="l" rtl="0">
              <a:lnSpc>
                <a:spcPct val="100000"/>
              </a:lnSpc>
              <a:spcBef>
                <a:spcPts val="0"/>
              </a:spcBef>
              <a:buFont typeface="Arial" panose="020B0604020202020204" pitchFamily="34" charset="0"/>
              <a:buChar char="•"/>
            </a:pPr>
            <a:r>
              <a:rPr lang="en-US" sz="2400" i="0" dirty="0">
                <a:solidFill>
                  <a:srgbClr val="000000"/>
                </a:solidFill>
                <a:effectLst/>
              </a:rPr>
              <a:t>Some participants favor face-to-face interactions above virtual ones.</a:t>
            </a:r>
            <a:endParaRPr lang="en-US" sz="2400" dirty="0">
              <a:effectLst/>
            </a:endParaRPr>
          </a:p>
          <a:p>
            <a:pPr algn="l" rtl="0">
              <a:lnSpc>
                <a:spcPct val="100000"/>
              </a:lnSpc>
              <a:spcBef>
                <a:spcPts val="0"/>
              </a:spcBef>
              <a:buFont typeface="Arial" panose="020B0604020202020204" pitchFamily="34" charset="0"/>
              <a:buChar char="•"/>
            </a:pPr>
            <a:r>
              <a:rPr lang="en-US" sz="2400" i="0" dirty="0">
                <a:solidFill>
                  <a:srgbClr val="000000"/>
                </a:solidFill>
                <a:effectLst/>
              </a:rPr>
              <a:t>Challenges may arise due to frequent updates on virtual platforms.</a:t>
            </a:r>
            <a:endParaRPr lang="en-US" sz="2400" dirty="0">
              <a:effectLst/>
            </a:endParaRPr>
          </a:p>
        </p:txBody>
      </p:sp>
      <p:sp>
        <p:nvSpPr>
          <p:cNvPr id="9" name="Title 1">
            <a:extLst>
              <a:ext uri="{FF2B5EF4-FFF2-40B4-BE49-F238E27FC236}">
                <a16:creationId xmlns:a16="http://schemas.microsoft.com/office/drawing/2014/main" id="{283C0AC8-914D-0615-A680-6384078F4064}"/>
              </a:ext>
            </a:extLst>
          </p:cNvPr>
          <p:cNvSpPr txBox="1">
            <a:spLocks/>
          </p:cNvSpPr>
          <p:nvPr/>
        </p:nvSpPr>
        <p:spPr>
          <a:xfrm>
            <a:off x="838200" y="365126"/>
            <a:ext cx="10517188" cy="4935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t>Lifestyle Program Training &amp; Technical Assistance Center</a:t>
            </a:r>
            <a:endParaRPr lang="en-US" sz="3200" dirty="0"/>
          </a:p>
        </p:txBody>
      </p:sp>
    </p:spTree>
    <p:extLst>
      <p:ext uri="{BB962C8B-B14F-4D97-AF65-F5344CB8AC3E}">
        <p14:creationId xmlns:p14="http://schemas.microsoft.com/office/powerpoint/2010/main" val="1614709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4A4BDF-7E26-6E7B-6653-E13DB71807E1}"/>
              </a:ext>
            </a:extLst>
          </p:cNvPr>
          <p:cNvSpPr txBox="1">
            <a:spLocks/>
          </p:cNvSpPr>
          <p:nvPr/>
        </p:nvSpPr>
        <p:spPr>
          <a:xfrm>
            <a:off x="838200" y="365126"/>
            <a:ext cx="10517188" cy="4935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Lifestyle Program Training &amp; Technical Assistance Center</a:t>
            </a:r>
          </a:p>
        </p:txBody>
      </p:sp>
      <p:graphicFrame>
        <p:nvGraphicFramePr>
          <p:cNvPr id="11" name="Chart 10">
            <a:extLst>
              <a:ext uri="{FF2B5EF4-FFF2-40B4-BE49-F238E27FC236}">
                <a16:creationId xmlns:a16="http://schemas.microsoft.com/office/drawing/2014/main" id="{ED7D35EE-1B47-28AC-3E34-CED866EB517E}"/>
              </a:ext>
            </a:extLst>
          </p:cNvPr>
          <p:cNvGraphicFramePr/>
          <p:nvPr/>
        </p:nvGraphicFramePr>
        <p:xfrm>
          <a:off x="2489939" y="858674"/>
          <a:ext cx="7212121" cy="48621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3186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4A4BDF-7E26-6E7B-6653-E13DB71807E1}"/>
              </a:ext>
            </a:extLst>
          </p:cNvPr>
          <p:cNvSpPr txBox="1">
            <a:spLocks/>
          </p:cNvSpPr>
          <p:nvPr/>
        </p:nvSpPr>
        <p:spPr>
          <a:xfrm>
            <a:off x="838200" y="365126"/>
            <a:ext cx="10517188" cy="4935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Lifestyle Program Training &amp; Technical Assistance Center</a:t>
            </a:r>
          </a:p>
        </p:txBody>
      </p:sp>
      <p:graphicFrame>
        <p:nvGraphicFramePr>
          <p:cNvPr id="11" name="Chart 10">
            <a:extLst>
              <a:ext uri="{FF2B5EF4-FFF2-40B4-BE49-F238E27FC236}">
                <a16:creationId xmlns:a16="http://schemas.microsoft.com/office/drawing/2014/main" id="{ED7D35EE-1B47-28AC-3E34-CED866EB517E}"/>
              </a:ext>
            </a:extLst>
          </p:cNvPr>
          <p:cNvGraphicFramePr/>
          <p:nvPr/>
        </p:nvGraphicFramePr>
        <p:xfrm>
          <a:off x="2431393" y="858674"/>
          <a:ext cx="7426982" cy="47750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9421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4A4BDF-7E26-6E7B-6653-E13DB71807E1}"/>
              </a:ext>
            </a:extLst>
          </p:cNvPr>
          <p:cNvSpPr txBox="1">
            <a:spLocks/>
          </p:cNvSpPr>
          <p:nvPr/>
        </p:nvSpPr>
        <p:spPr>
          <a:xfrm>
            <a:off x="838200" y="365126"/>
            <a:ext cx="10517188" cy="4935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Lifestyle Program Training &amp; Technical Assistance Center</a:t>
            </a:r>
          </a:p>
        </p:txBody>
      </p:sp>
      <p:graphicFrame>
        <p:nvGraphicFramePr>
          <p:cNvPr id="11" name="Chart 10">
            <a:extLst>
              <a:ext uri="{FF2B5EF4-FFF2-40B4-BE49-F238E27FC236}">
                <a16:creationId xmlns:a16="http://schemas.microsoft.com/office/drawing/2014/main" id="{ED7D35EE-1B47-28AC-3E34-CED866EB517E}"/>
              </a:ext>
            </a:extLst>
          </p:cNvPr>
          <p:cNvGraphicFramePr/>
          <p:nvPr/>
        </p:nvGraphicFramePr>
        <p:xfrm>
          <a:off x="2532527" y="858674"/>
          <a:ext cx="7126945" cy="47750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4653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4A4BDF-7E26-6E7B-6653-E13DB71807E1}"/>
              </a:ext>
            </a:extLst>
          </p:cNvPr>
          <p:cNvSpPr txBox="1">
            <a:spLocks/>
          </p:cNvSpPr>
          <p:nvPr/>
        </p:nvSpPr>
        <p:spPr>
          <a:xfrm>
            <a:off x="838200" y="158090"/>
            <a:ext cx="10517188" cy="4935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Lifestyle Program Training &amp; Technical Assistance Center</a:t>
            </a:r>
          </a:p>
        </p:txBody>
      </p:sp>
      <p:graphicFrame>
        <p:nvGraphicFramePr>
          <p:cNvPr id="11" name="Chart 10">
            <a:extLst>
              <a:ext uri="{FF2B5EF4-FFF2-40B4-BE49-F238E27FC236}">
                <a16:creationId xmlns:a16="http://schemas.microsoft.com/office/drawing/2014/main" id="{ED7D35EE-1B47-28AC-3E34-CED866EB517E}"/>
              </a:ext>
            </a:extLst>
          </p:cNvPr>
          <p:cNvGraphicFramePr/>
          <p:nvPr/>
        </p:nvGraphicFramePr>
        <p:xfrm>
          <a:off x="2100263" y="603849"/>
          <a:ext cx="8354952" cy="51254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9302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4A4BDF-7E26-6E7B-6653-E13DB71807E1}"/>
              </a:ext>
            </a:extLst>
          </p:cNvPr>
          <p:cNvSpPr txBox="1">
            <a:spLocks/>
          </p:cNvSpPr>
          <p:nvPr/>
        </p:nvSpPr>
        <p:spPr>
          <a:xfrm>
            <a:off x="838200" y="158090"/>
            <a:ext cx="10517188" cy="4935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Lifestyle Program Training &amp; Technical Assistance Center</a:t>
            </a:r>
          </a:p>
        </p:txBody>
      </p:sp>
      <p:graphicFrame>
        <p:nvGraphicFramePr>
          <p:cNvPr id="3" name="Chart 2">
            <a:extLst>
              <a:ext uri="{FF2B5EF4-FFF2-40B4-BE49-F238E27FC236}">
                <a16:creationId xmlns:a16="http://schemas.microsoft.com/office/drawing/2014/main" id="{189B3F7A-9194-E765-84C5-8F951DE60182}"/>
              </a:ext>
            </a:extLst>
          </p:cNvPr>
          <p:cNvGraphicFramePr/>
          <p:nvPr/>
        </p:nvGraphicFramePr>
        <p:xfrm>
          <a:off x="1541809" y="170967"/>
          <a:ext cx="9108381" cy="556984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195BBDF-8E48-52B1-FDE9-B8B000035D71}"/>
              </a:ext>
            </a:extLst>
          </p:cNvPr>
          <p:cNvSpPr txBox="1"/>
          <p:nvPr/>
        </p:nvSpPr>
        <p:spPr>
          <a:xfrm>
            <a:off x="9320982" y="5463817"/>
            <a:ext cx="2877164" cy="276999"/>
          </a:xfrm>
          <a:prstGeom prst="rect">
            <a:avLst/>
          </a:prstGeom>
          <a:noFill/>
        </p:spPr>
        <p:txBody>
          <a:bodyPr wrap="square" rtlCol="0">
            <a:spAutoFit/>
          </a:bodyPr>
          <a:lstStyle/>
          <a:p>
            <a:pPr algn="r"/>
            <a:r>
              <a:rPr lang="en-US" sz="1200" dirty="0">
                <a:latin typeface="Aptos" panose="020B0004020202020204" pitchFamily="34" charset="0"/>
              </a:rPr>
              <a:t>Source: Graph created by Binita </a:t>
            </a:r>
            <a:r>
              <a:rPr lang="en-US" sz="1200" dirty="0" err="1">
                <a:latin typeface="Aptos" panose="020B0004020202020204" pitchFamily="34" charset="0"/>
              </a:rPr>
              <a:t>Mahato</a:t>
            </a:r>
            <a:endParaRPr lang="en-US" sz="1200" dirty="0">
              <a:latin typeface="Aptos" panose="020B0004020202020204" pitchFamily="34" charset="0"/>
            </a:endParaRPr>
          </a:p>
        </p:txBody>
      </p:sp>
    </p:spTree>
    <p:extLst>
      <p:ext uri="{BB962C8B-B14F-4D97-AF65-F5344CB8AC3E}">
        <p14:creationId xmlns:p14="http://schemas.microsoft.com/office/powerpoint/2010/main" val="125300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E185D-D177-F1E8-F4CE-C928DD4487F8}"/>
              </a:ext>
            </a:extLst>
          </p:cNvPr>
          <p:cNvSpPr txBox="1">
            <a:spLocks/>
          </p:cNvSpPr>
          <p:nvPr/>
        </p:nvSpPr>
        <p:spPr>
          <a:xfrm>
            <a:off x="1050879" y="0"/>
            <a:ext cx="9810604" cy="1216024"/>
          </a:xfrm>
          <a:prstGeom prst="rect">
            <a:avLst/>
          </a:prstGeom>
        </p:spPr>
        <p:txBody>
          <a:bodyPr vert="horz" lIns="91440" tIns="45720" rIns="91440" bIns="45720" rtlCol="0" anchor="ctr">
            <a:normAutofit/>
          </a:bodyPr>
          <a:lst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2800" b="0" i="0" u="none" strike="noStrike" kern="1200" cap="all" spc="600" normalizeH="0" baseline="0" noProof="0" dirty="0">
                <a:ln>
                  <a:noFill/>
                </a:ln>
                <a:solidFill>
                  <a:srgbClr val="000000">
                    <a:lumMod val="85000"/>
                    <a:lumOff val="15000"/>
                  </a:srgbClr>
                </a:solidFill>
                <a:effectLst/>
                <a:uLnTx/>
                <a:uFillTx/>
                <a:ea typeface="Batang"/>
                <a:cs typeface="+mj-cs"/>
              </a:rPr>
              <a:t>Presentation Panel</a:t>
            </a:r>
            <a:endParaRPr kumimoji="0" lang="en-US" sz="2800" b="0" i="0" u="none" strike="noStrike" kern="1200" cap="all" spc="600" normalizeH="0" baseline="0" noProof="0" dirty="0">
              <a:ln>
                <a:noFill/>
              </a:ln>
              <a:solidFill>
                <a:srgbClr val="000000">
                  <a:lumMod val="85000"/>
                  <a:lumOff val="15000"/>
                </a:srgbClr>
              </a:solidFill>
              <a:effectLst/>
              <a:uLnTx/>
              <a:uFillTx/>
              <a:ea typeface="Batang" panose="02030600000101010101" pitchFamily="18" charset="-127"/>
              <a:cs typeface="+mj-cs"/>
            </a:endParaRPr>
          </a:p>
        </p:txBody>
      </p:sp>
      <p:sp>
        <p:nvSpPr>
          <p:cNvPr id="3" name="Content Placeholder 2">
            <a:extLst>
              <a:ext uri="{FF2B5EF4-FFF2-40B4-BE49-F238E27FC236}">
                <a16:creationId xmlns:a16="http://schemas.microsoft.com/office/drawing/2014/main" id="{4DFB5FDE-105D-3C19-F563-24E363118700}"/>
              </a:ext>
            </a:extLst>
          </p:cNvPr>
          <p:cNvSpPr txBox="1">
            <a:spLocks/>
          </p:cNvSpPr>
          <p:nvPr/>
        </p:nvSpPr>
        <p:spPr>
          <a:xfrm>
            <a:off x="1050879" y="1122260"/>
            <a:ext cx="9810604" cy="4428753"/>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kumimoji="0" lang="en-US" sz="3200" b="1" i="0" u="none" strike="noStrike" kern="1200" cap="none" spc="50" normalizeH="0" baseline="0" noProof="0" dirty="0">
                <a:ln>
                  <a:noFill/>
                </a:ln>
                <a:solidFill>
                  <a:srgbClr val="000000">
                    <a:lumMod val="85000"/>
                    <a:lumOff val="15000"/>
                  </a:srgbClr>
                </a:solidFill>
                <a:effectLst/>
                <a:uLnTx/>
                <a:uFillTx/>
                <a:latin typeface="+mj-lt"/>
                <a:ea typeface="+mn-lt"/>
                <a:cs typeface="+mn-lt"/>
              </a:rPr>
              <a:t>Introduction to </a:t>
            </a:r>
            <a:r>
              <a:rPr kumimoji="0" lang="en-US" sz="3200" b="1" i="1" u="none" strike="noStrike" kern="1200" cap="none" spc="50" normalizeH="0" baseline="0" noProof="0" dirty="0">
                <a:ln>
                  <a:noFill/>
                </a:ln>
                <a:solidFill>
                  <a:srgbClr val="000000">
                    <a:lumMod val="85000"/>
                    <a:lumOff val="15000"/>
                  </a:srgbClr>
                </a:solidFill>
                <a:effectLst/>
                <a:uLnTx/>
                <a:uFillTx/>
                <a:latin typeface="+mj-lt"/>
                <a:ea typeface="+mn-lt"/>
                <a:cs typeface="+mn-lt"/>
              </a:rPr>
              <a:t>Get Healthy North Country! Network</a:t>
            </a:r>
          </a:p>
          <a:p>
            <a:pPr marL="80010" marR="0" lvl="4" indent="0" algn="ctr" defTabSz="914400" rtl="0" eaLnBrk="1" fontAlgn="auto" latinLnBrk="0" hangingPunct="1">
              <a:lnSpc>
                <a:spcPct val="100000"/>
              </a:lnSpc>
              <a:spcBef>
                <a:spcPts val="500"/>
              </a:spcBef>
              <a:spcAft>
                <a:spcPts val="0"/>
              </a:spcAft>
              <a:buClrTx/>
              <a:buSzPct val="80000"/>
              <a:buFont typeface="Arial" panose="020B0604020202020204" pitchFamily="34" charset="0"/>
              <a:buNone/>
              <a:tabLst/>
              <a:defRPr/>
            </a:pPr>
            <a:r>
              <a:rPr kumimoji="0" lang="en-US" sz="2600" b="0" i="1" u="none" strike="noStrike" kern="1200" cap="none" spc="50" normalizeH="0" baseline="0" noProof="0" dirty="0">
                <a:ln>
                  <a:noFill/>
                </a:ln>
                <a:solidFill>
                  <a:srgbClr val="000000">
                    <a:lumMod val="85000"/>
                    <a:lumOff val="15000"/>
                  </a:srgbClr>
                </a:solidFill>
                <a:effectLst/>
                <a:uLnTx/>
                <a:uFillTx/>
                <a:latin typeface="+mj-lt"/>
                <a:ea typeface="+mn-lt"/>
                <a:cs typeface="+mn-lt"/>
              </a:rPr>
              <a:t>Ann Morgan, Executive Director</a:t>
            </a:r>
          </a:p>
          <a:p>
            <a:pPr marL="80010" marR="0" lvl="4" indent="0" algn="ctr" defTabSz="914400" rtl="0" eaLnBrk="1" fontAlgn="auto" latinLnBrk="0" hangingPunct="1">
              <a:lnSpc>
                <a:spcPct val="100000"/>
              </a:lnSpc>
              <a:spcBef>
                <a:spcPts val="500"/>
              </a:spcBef>
              <a:spcAft>
                <a:spcPts val="0"/>
              </a:spcAft>
              <a:buClrTx/>
              <a:buSzPct val="80000"/>
              <a:buFont typeface="Arial" panose="020B0604020202020204" pitchFamily="34" charset="0"/>
              <a:buNone/>
              <a:tabLst/>
              <a:defRPr/>
            </a:pPr>
            <a:r>
              <a:rPr kumimoji="0" lang="en-US" sz="2600" b="0" i="1" u="none" strike="noStrike" kern="1200" cap="none" spc="50" normalizeH="0" baseline="0" noProof="0" dirty="0">
                <a:ln>
                  <a:noFill/>
                </a:ln>
                <a:solidFill>
                  <a:srgbClr val="000000">
                    <a:lumMod val="85000"/>
                    <a:lumOff val="15000"/>
                  </a:srgbClr>
                </a:solidFill>
                <a:effectLst/>
                <a:uLnTx/>
                <a:uFillTx/>
                <a:latin typeface="+mj-lt"/>
                <a:ea typeface="+mn-lt"/>
                <a:cs typeface="+mn-lt"/>
              </a:rPr>
              <a:t>The Heart Network</a:t>
            </a:r>
            <a:endParaRPr kumimoji="0" lang="en-US" sz="2600" b="0" i="1" u="none" strike="noStrike" kern="1200" cap="none" spc="50" normalizeH="0" baseline="0" noProof="0" dirty="0">
              <a:ln>
                <a:noFill/>
              </a:ln>
              <a:solidFill>
                <a:srgbClr val="000000">
                  <a:lumMod val="85000"/>
                  <a:lumOff val="15000"/>
                </a:srgbClr>
              </a:solidFill>
              <a:effectLst/>
              <a:uLnTx/>
              <a:uFillTx/>
              <a:latin typeface="+mj-lt"/>
              <a:ea typeface="Batang" panose="02030600000101010101" pitchFamily="18" charset="-127"/>
              <a:cs typeface="+mn-lt"/>
            </a:endParaRPr>
          </a:p>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kumimoji="0" lang="en-US" sz="3200" b="1" i="0" u="none" strike="noStrike" kern="1200" cap="none" spc="50" normalizeH="0" baseline="0" noProof="0" dirty="0">
                <a:ln>
                  <a:noFill/>
                </a:ln>
                <a:solidFill>
                  <a:srgbClr val="000000">
                    <a:lumMod val="85000"/>
                    <a:lumOff val="15000"/>
                  </a:srgbClr>
                </a:solidFill>
                <a:effectLst/>
                <a:uLnTx/>
                <a:uFillTx/>
                <a:latin typeface="+mj-lt"/>
                <a:ea typeface="+mn-lt"/>
                <a:cs typeface="+mn-lt"/>
              </a:rPr>
              <a:t>How Virtual has Changed Program Delivery in </a:t>
            </a:r>
          </a:p>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kumimoji="0" lang="en-US" sz="3200" b="1" i="0" u="none" strike="noStrike" kern="1200" cap="none" spc="50" normalizeH="0" baseline="0" noProof="0" dirty="0">
                <a:ln>
                  <a:noFill/>
                </a:ln>
                <a:solidFill>
                  <a:srgbClr val="000000">
                    <a:lumMod val="85000"/>
                    <a:lumOff val="15000"/>
                  </a:srgbClr>
                </a:solidFill>
                <a:effectLst/>
                <a:uLnTx/>
                <a:uFillTx/>
                <a:latin typeface="+mj-lt"/>
                <a:ea typeface="+mn-lt"/>
                <a:cs typeface="+mn-lt"/>
              </a:rPr>
              <a:t>the North Country</a:t>
            </a:r>
          </a:p>
          <a:p>
            <a:pPr marL="91440" marR="0" lvl="2" indent="0" algn="ctr" defTabSz="914400" rtl="0" eaLnBrk="1" fontAlgn="auto" latinLnBrk="0" hangingPunct="1">
              <a:lnSpc>
                <a:spcPct val="100000"/>
              </a:lnSpc>
              <a:spcBef>
                <a:spcPts val="500"/>
              </a:spcBef>
              <a:spcAft>
                <a:spcPts val="0"/>
              </a:spcAft>
              <a:buClrTx/>
              <a:buSzPct val="80000"/>
              <a:buFont typeface="Arial" panose="020B0604020202020204" pitchFamily="34" charset="0"/>
              <a:buNone/>
              <a:tabLst/>
              <a:defRPr/>
            </a:pPr>
            <a:r>
              <a:rPr kumimoji="0" lang="en-US" sz="2400" b="0" i="1" u="none" strike="noStrike" kern="1200" cap="none" spc="50" normalizeH="0" baseline="0" noProof="0" dirty="0">
                <a:ln>
                  <a:noFill/>
                </a:ln>
                <a:solidFill>
                  <a:srgbClr val="000000">
                    <a:lumMod val="85000"/>
                    <a:lumOff val="15000"/>
                  </a:srgbClr>
                </a:solidFill>
                <a:effectLst/>
                <a:uLnTx/>
                <a:uFillTx/>
                <a:latin typeface="+mj-lt"/>
                <a:ea typeface="+mn-lt"/>
                <a:cs typeface="+mn-lt"/>
              </a:rPr>
              <a:t>Jerome James, Access Program Director &amp; Lifestyle Program Educator</a:t>
            </a:r>
          </a:p>
          <a:p>
            <a:pPr marL="91440" marR="0" lvl="2" indent="0" algn="ctr" defTabSz="914400" rtl="0" eaLnBrk="1" fontAlgn="auto" latinLnBrk="0" hangingPunct="1">
              <a:lnSpc>
                <a:spcPct val="100000"/>
              </a:lnSpc>
              <a:spcBef>
                <a:spcPts val="500"/>
              </a:spcBef>
              <a:spcAft>
                <a:spcPts val="0"/>
              </a:spcAft>
              <a:buClrTx/>
              <a:buSzPct val="80000"/>
              <a:buFont typeface="Arial" panose="020B0604020202020204" pitchFamily="34" charset="0"/>
              <a:buNone/>
              <a:tabLst/>
              <a:defRPr/>
            </a:pPr>
            <a:r>
              <a:rPr kumimoji="0" lang="en-US" sz="2400" b="0" i="1" u="none" strike="noStrike" kern="1200" cap="none" spc="50" normalizeH="0" baseline="0" noProof="0" dirty="0">
                <a:ln>
                  <a:noFill/>
                </a:ln>
                <a:solidFill>
                  <a:srgbClr val="000000">
                    <a:lumMod val="85000"/>
                    <a:lumOff val="15000"/>
                  </a:srgbClr>
                </a:solidFill>
                <a:effectLst/>
                <a:uLnTx/>
                <a:uFillTx/>
                <a:latin typeface="+mj-lt"/>
                <a:ea typeface="+mn-lt"/>
                <a:cs typeface="+mn-lt"/>
              </a:rPr>
              <a:t>St. Lawrence County Health Initiative</a:t>
            </a:r>
            <a:endParaRPr kumimoji="0" lang="en-US" sz="2400" b="0" i="1" u="none" strike="noStrike" kern="1200" cap="none" spc="50" normalizeH="0" baseline="0" noProof="0" dirty="0">
              <a:ln>
                <a:noFill/>
              </a:ln>
              <a:solidFill>
                <a:srgbClr val="000000">
                  <a:lumMod val="85000"/>
                  <a:lumOff val="15000"/>
                </a:srgbClr>
              </a:solidFill>
              <a:effectLst/>
              <a:uLnTx/>
              <a:uFillTx/>
              <a:latin typeface="+mj-lt"/>
              <a:ea typeface="Batang" panose="02030600000101010101" pitchFamily="18" charset="-127"/>
              <a:cs typeface="+mn-lt"/>
            </a:endParaRPr>
          </a:p>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kumimoji="0" lang="en-US" sz="3200" b="1" i="0" u="none" strike="noStrike" kern="1200" cap="none" spc="50" normalizeH="0" baseline="0" noProof="0" dirty="0">
                <a:ln>
                  <a:noFill/>
                </a:ln>
                <a:solidFill>
                  <a:srgbClr val="000000">
                    <a:lumMod val="85000"/>
                    <a:lumOff val="15000"/>
                  </a:srgbClr>
                </a:solidFill>
                <a:effectLst/>
                <a:uLnTx/>
                <a:uFillTx/>
                <a:latin typeface="+mj-lt"/>
                <a:ea typeface="+mn-lt"/>
                <a:cs typeface="+mn-lt"/>
              </a:rPr>
              <a:t>The Claxton-Hepburn Medical Center </a:t>
            </a:r>
          </a:p>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kumimoji="0" lang="en-US" sz="3200" b="1" i="0" u="none" strike="noStrike" kern="1200" cap="none" spc="50" normalizeH="0" baseline="0" noProof="0" dirty="0">
                <a:ln>
                  <a:noFill/>
                </a:ln>
                <a:solidFill>
                  <a:srgbClr val="000000">
                    <a:lumMod val="85000"/>
                    <a:lumOff val="15000"/>
                  </a:srgbClr>
                </a:solidFill>
                <a:effectLst/>
                <a:uLnTx/>
                <a:uFillTx/>
                <a:latin typeface="+mj-lt"/>
                <a:ea typeface="+mn-lt"/>
                <a:cs typeface="+mn-lt"/>
              </a:rPr>
              <a:t>Diabetes Education Program </a:t>
            </a:r>
          </a:p>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kumimoji="0" lang="en-US" sz="2400" b="0" i="1" u="none" strike="noStrike" kern="1200" cap="none" spc="50" normalizeH="0" baseline="0" noProof="0" dirty="0">
                <a:ln>
                  <a:noFill/>
                </a:ln>
                <a:solidFill>
                  <a:srgbClr val="000000">
                    <a:lumMod val="85000"/>
                    <a:lumOff val="15000"/>
                  </a:srgbClr>
                </a:solidFill>
                <a:effectLst/>
                <a:uLnTx/>
                <a:uFillTx/>
                <a:latin typeface="+mj-lt"/>
                <a:ea typeface="Batang" panose="02030600000101010101" pitchFamily="18" charset="-127"/>
                <a:cs typeface="+mn-cs"/>
              </a:rPr>
              <a:t>Shannon </a:t>
            </a:r>
            <a:r>
              <a:rPr kumimoji="0" lang="en-US" sz="2400" b="0" i="1" u="none" strike="noStrike" kern="1200" cap="none" spc="50" normalizeH="0" baseline="0" noProof="0" dirty="0" err="1">
                <a:ln>
                  <a:noFill/>
                </a:ln>
                <a:solidFill>
                  <a:srgbClr val="000000">
                    <a:lumMod val="85000"/>
                    <a:lumOff val="15000"/>
                  </a:srgbClr>
                </a:solidFill>
                <a:effectLst/>
                <a:uLnTx/>
                <a:uFillTx/>
                <a:latin typeface="+mj-lt"/>
                <a:ea typeface="Batang" panose="02030600000101010101" pitchFamily="18" charset="-127"/>
                <a:cs typeface="+mn-cs"/>
              </a:rPr>
              <a:t>VanHouse</a:t>
            </a:r>
            <a:r>
              <a:rPr kumimoji="0" lang="en-US" sz="2400" b="0" i="1" u="none" strike="noStrike" kern="1200" cap="none" spc="50" normalizeH="0" baseline="0" noProof="0" dirty="0">
                <a:ln>
                  <a:noFill/>
                </a:ln>
                <a:solidFill>
                  <a:srgbClr val="000000">
                    <a:lumMod val="85000"/>
                    <a:lumOff val="15000"/>
                  </a:srgbClr>
                </a:solidFill>
                <a:effectLst/>
                <a:uLnTx/>
                <a:uFillTx/>
                <a:latin typeface="+mj-lt"/>
                <a:ea typeface="Batang" panose="02030600000101010101" pitchFamily="18" charset="-127"/>
                <a:cs typeface="+mn-cs"/>
              </a:rPr>
              <a:t>, RN, CWOCN, CDCES</a:t>
            </a:r>
          </a:p>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kumimoji="0" lang="en-US" sz="2400" b="0" i="1" u="none" strike="noStrike" kern="1200" cap="none" spc="50" normalizeH="0" baseline="0" noProof="0" dirty="0">
                <a:ln>
                  <a:noFill/>
                </a:ln>
                <a:solidFill>
                  <a:srgbClr val="000000">
                    <a:lumMod val="85000"/>
                    <a:lumOff val="15000"/>
                  </a:srgbClr>
                </a:solidFill>
                <a:effectLst/>
                <a:uLnTx/>
                <a:uFillTx/>
                <a:latin typeface="+mj-lt"/>
                <a:ea typeface="Batang" panose="02030600000101010101" pitchFamily="18" charset="-127"/>
                <a:cs typeface="+mn-cs"/>
              </a:rPr>
              <a:t>Claxton-Hepburn Medical Center</a:t>
            </a:r>
          </a:p>
        </p:txBody>
      </p:sp>
    </p:spTree>
    <p:extLst>
      <p:ext uri="{BB962C8B-B14F-4D97-AF65-F5344CB8AC3E}">
        <p14:creationId xmlns:p14="http://schemas.microsoft.com/office/powerpoint/2010/main" val="756894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4A4BDF-7E26-6E7B-6653-E13DB71807E1}"/>
              </a:ext>
            </a:extLst>
          </p:cNvPr>
          <p:cNvSpPr txBox="1">
            <a:spLocks/>
          </p:cNvSpPr>
          <p:nvPr/>
        </p:nvSpPr>
        <p:spPr>
          <a:xfrm>
            <a:off x="838200" y="158090"/>
            <a:ext cx="10517188" cy="4935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Lifestyle Program Training &amp; Technical Assistance Center</a:t>
            </a:r>
          </a:p>
        </p:txBody>
      </p:sp>
      <p:graphicFrame>
        <p:nvGraphicFramePr>
          <p:cNvPr id="2" name="Chart 1">
            <a:extLst>
              <a:ext uri="{FF2B5EF4-FFF2-40B4-BE49-F238E27FC236}">
                <a16:creationId xmlns:a16="http://schemas.microsoft.com/office/drawing/2014/main" id="{8B3D90A4-AF02-189B-73A3-38CD597F9142}"/>
              </a:ext>
            </a:extLst>
          </p:cNvPr>
          <p:cNvGraphicFramePr/>
          <p:nvPr/>
        </p:nvGraphicFramePr>
        <p:xfrm>
          <a:off x="1583828" y="158090"/>
          <a:ext cx="9024343" cy="553534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BB3B024-14C6-E418-DC46-9525A4846807}"/>
              </a:ext>
            </a:extLst>
          </p:cNvPr>
          <p:cNvSpPr txBox="1"/>
          <p:nvPr/>
        </p:nvSpPr>
        <p:spPr>
          <a:xfrm>
            <a:off x="9320982" y="5463817"/>
            <a:ext cx="2877164" cy="276999"/>
          </a:xfrm>
          <a:prstGeom prst="rect">
            <a:avLst/>
          </a:prstGeom>
          <a:noFill/>
        </p:spPr>
        <p:txBody>
          <a:bodyPr wrap="square" rtlCol="0">
            <a:spAutoFit/>
          </a:bodyPr>
          <a:lstStyle/>
          <a:p>
            <a:pPr algn="r"/>
            <a:r>
              <a:rPr lang="en-US" sz="1200" dirty="0">
                <a:latin typeface="Aptos" panose="020B0004020202020204" pitchFamily="34" charset="0"/>
              </a:rPr>
              <a:t>Source: Graph created by Binita </a:t>
            </a:r>
            <a:r>
              <a:rPr lang="en-US" sz="1200" dirty="0" err="1">
                <a:latin typeface="Aptos" panose="020B0004020202020204" pitchFamily="34" charset="0"/>
              </a:rPr>
              <a:t>Mahato</a:t>
            </a:r>
            <a:endParaRPr lang="en-US" sz="1200" dirty="0">
              <a:latin typeface="Aptos" panose="020B0004020202020204" pitchFamily="34" charset="0"/>
            </a:endParaRPr>
          </a:p>
        </p:txBody>
      </p:sp>
    </p:spTree>
    <p:extLst>
      <p:ext uri="{BB962C8B-B14F-4D97-AF65-F5344CB8AC3E}">
        <p14:creationId xmlns:p14="http://schemas.microsoft.com/office/powerpoint/2010/main" val="261710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4A4BDF-7E26-6E7B-6653-E13DB71807E1}"/>
              </a:ext>
            </a:extLst>
          </p:cNvPr>
          <p:cNvSpPr txBox="1">
            <a:spLocks/>
          </p:cNvSpPr>
          <p:nvPr/>
        </p:nvSpPr>
        <p:spPr>
          <a:xfrm>
            <a:off x="838200" y="158090"/>
            <a:ext cx="10517188" cy="4935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Lifestyle Program Training &amp; Technical Assistance Center</a:t>
            </a:r>
          </a:p>
        </p:txBody>
      </p:sp>
      <p:graphicFrame>
        <p:nvGraphicFramePr>
          <p:cNvPr id="2" name="Chart 1">
            <a:extLst>
              <a:ext uri="{FF2B5EF4-FFF2-40B4-BE49-F238E27FC236}">
                <a16:creationId xmlns:a16="http://schemas.microsoft.com/office/drawing/2014/main" id="{4E473C7F-7F90-5066-4E11-EFAB976AEF76}"/>
              </a:ext>
            </a:extLst>
          </p:cNvPr>
          <p:cNvGraphicFramePr/>
          <p:nvPr/>
        </p:nvGraphicFramePr>
        <p:xfrm>
          <a:off x="1771338" y="187654"/>
          <a:ext cx="8649324" cy="555316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A46071A-B8C3-4959-6754-EE319FFC430B}"/>
              </a:ext>
            </a:extLst>
          </p:cNvPr>
          <p:cNvSpPr txBox="1"/>
          <p:nvPr/>
        </p:nvSpPr>
        <p:spPr>
          <a:xfrm>
            <a:off x="9320982" y="5463817"/>
            <a:ext cx="2877164" cy="276999"/>
          </a:xfrm>
          <a:prstGeom prst="rect">
            <a:avLst/>
          </a:prstGeom>
          <a:noFill/>
        </p:spPr>
        <p:txBody>
          <a:bodyPr wrap="square" rtlCol="0">
            <a:spAutoFit/>
          </a:bodyPr>
          <a:lstStyle/>
          <a:p>
            <a:pPr algn="r"/>
            <a:r>
              <a:rPr lang="en-US" sz="1200" dirty="0">
                <a:latin typeface="Aptos" panose="020B0004020202020204" pitchFamily="34" charset="0"/>
              </a:rPr>
              <a:t>Source: Graph created by Binita </a:t>
            </a:r>
            <a:r>
              <a:rPr lang="en-US" sz="1200" dirty="0" err="1">
                <a:latin typeface="Aptos" panose="020B0004020202020204" pitchFamily="34" charset="0"/>
              </a:rPr>
              <a:t>Mahato</a:t>
            </a:r>
            <a:endParaRPr lang="en-US" sz="1200" dirty="0">
              <a:latin typeface="Aptos" panose="020B0004020202020204" pitchFamily="34" charset="0"/>
            </a:endParaRPr>
          </a:p>
        </p:txBody>
      </p:sp>
    </p:spTree>
    <p:extLst>
      <p:ext uri="{BB962C8B-B14F-4D97-AF65-F5344CB8AC3E}">
        <p14:creationId xmlns:p14="http://schemas.microsoft.com/office/powerpoint/2010/main" val="3938216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4A4BDF-7E26-6E7B-6653-E13DB71807E1}"/>
              </a:ext>
            </a:extLst>
          </p:cNvPr>
          <p:cNvSpPr txBox="1">
            <a:spLocks/>
          </p:cNvSpPr>
          <p:nvPr/>
        </p:nvSpPr>
        <p:spPr>
          <a:xfrm>
            <a:off x="838200" y="158090"/>
            <a:ext cx="10517188" cy="4935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Lifestyle Program Training &amp; Technical Assistance Center</a:t>
            </a:r>
          </a:p>
        </p:txBody>
      </p:sp>
      <p:graphicFrame>
        <p:nvGraphicFramePr>
          <p:cNvPr id="6" name="Chart 5">
            <a:extLst>
              <a:ext uri="{FF2B5EF4-FFF2-40B4-BE49-F238E27FC236}">
                <a16:creationId xmlns:a16="http://schemas.microsoft.com/office/drawing/2014/main" id="{DFFCDA67-C0D1-6EF7-81A6-88CE9F0D0FE5}"/>
              </a:ext>
            </a:extLst>
          </p:cNvPr>
          <p:cNvGraphicFramePr/>
          <p:nvPr/>
        </p:nvGraphicFramePr>
        <p:xfrm>
          <a:off x="1133167" y="84350"/>
          <a:ext cx="9925665" cy="572651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760F203-E100-A7A7-985F-F4DF0695E7CF}"/>
              </a:ext>
            </a:extLst>
          </p:cNvPr>
          <p:cNvSpPr txBox="1"/>
          <p:nvPr/>
        </p:nvSpPr>
        <p:spPr>
          <a:xfrm>
            <a:off x="9320982" y="5463817"/>
            <a:ext cx="2877164" cy="276999"/>
          </a:xfrm>
          <a:prstGeom prst="rect">
            <a:avLst/>
          </a:prstGeom>
          <a:noFill/>
        </p:spPr>
        <p:txBody>
          <a:bodyPr wrap="square" rtlCol="0">
            <a:spAutoFit/>
          </a:bodyPr>
          <a:lstStyle/>
          <a:p>
            <a:pPr algn="r"/>
            <a:r>
              <a:rPr lang="en-US" sz="1200" dirty="0">
                <a:latin typeface="Aptos" panose="020B0004020202020204" pitchFamily="34" charset="0"/>
              </a:rPr>
              <a:t>Source: Graph created by Binita </a:t>
            </a:r>
            <a:r>
              <a:rPr lang="en-US" sz="1200" dirty="0" err="1">
                <a:latin typeface="Aptos" panose="020B0004020202020204" pitchFamily="34" charset="0"/>
              </a:rPr>
              <a:t>Mahato</a:t>
            </a:r>
            <a:endParaRPr lang="en-US" sz="1200" dirty="0">
              <a:latin typeface="Aptos" panose="020B0004020202020204" pitchFamily="34" charset="0"/>
            </a:endParaRPr>
          </a:p>
        </p:txBody>
      </p:sp>
    </p:spTree>
    <p:extLst>
      <p:ext uri="{BB962C8B-B14F-4D97-AF65-F5344CB8AC3E}">
        <p14:creationId xmlns:p14="http://schemas.microsoft.com/office/powerpoint/2010/main" val="3181178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4A4BDF-7E26-6E7B-6653-E13DB71807E1}"/>
              </a:ext>
            </a:extLst>
          </p:cNvPr>
          <p:cNvSpPr txBox="1">
            <a:spLocks/>
          </p:cNvSpPr>
          <p:nvPr/>
        </p:nvSpPr>
        <p:spPr>
          <a:xfrm>
            <a:off x="838200" y="158090"/>
            <a:ext cx="10517188" cy="4935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Lifestyle Program Training &amp; Technical Assistance Center</a:t>
            </a:r>
          </a:p>
        </p:txBody>
      </p:sp>
      <p:sp>
        <p:nvSpPr>
          <p:cNvPr id="8" name="TextBox 7">
            <a:extLst>
              <a:ext uri="{FF2B5EF4-FFF2-40B4-BE49-F238E27FC236}">
                <a16:creationId xmlns:a16="http://schemas.microsoft.com/office/drawing/2014/main" id="{C760F203-E100-A7A7-985F-F4DF0695E7CF}"/>
              </a:ext>
            </a:extLst>
          </p:cNvPr>
          <p:cNvSpPr txBox="1"/>
          <p:nvPr/>
        </p:nvSpPr>
        <p:spPr>
          <a:xfrm>
            <a:off x="6822357" y="5279923"/>
            <a:ext cx="5369643" cy="461665"/>
          </a:xfrm>
          <a:prstGeom prst="rect">
            <a:avLst/>
          </a:prstGeom>
          <a:noFill/>
        </p:spPr>
        <p:txBody>
          <a:bodyPr wrap="square" rtlCol="0">
            <a:spAutoFit/>
          </a:bodyPr>
          <a:lstStyle/>
          <a:p>
            <a:pPr algn="r"/>
            <a:r>
              <a:rPr lang="en-US" sz="1200" b="0" i="0" dirty="0">
                <a:solidFill>
                  <a:srgbClr val="111111"/>
                </a:solidFill>
                <a:effectLst/>
                <a:latin typeface="-apple-system"/>
              </a:rPr>
              <a:t>Data graphs on slides 11, 12, 13, and 14 were created by Binita </a:t>
            </a:r>
            <a:r>
              <a:rPr lang="en-US" sz="1200" b="0" i="0" dirty="0" err="1">
                <a:solidFill>
                  <a:srgbClr val="111111"/>
                </a:solidFill>
                <a:effectLst/>
                <a:latin typeface="-apple-system"/>
              </a:rPr>
              <a:t>Mahato</a:t>
            </a:r>
            <a:r>
              <a:rPr lang="en-US" sz="1200" b="0" i="0" dirty="0">
                <a:solidFill>
                  <a:srgbClr val="111111"/>
                </a:solidFill>
                <a:effectLst/>
                <a:latin typeface="-apple-system"/>
              </a:rPr>
              <a:t>,</a:t>
            </a:r>
          </a:p>
          <a:p>
            <a:pPr algn="r"/>
            <a:r>
              <a:rPr lang="en-US" sz="1200" b="0" i="0" dirty="0">
                <a:solidFill>
                  <a:srgbClr val="111111"/>
                </a:solidFill>
                <a:effectLst/>
                <a:latin typeface="-apple-system"/>
              </a:rPr>
              <a:t>Center Busines</a:t>
            </a:r>
            <a:r>
              <a:rPr lang="en-US" sz="1200" dirty="0">
                <a:solidFill>
                  <a:srgbClr val="111111"/>
                </a:solidFill>
                <a:latin typeface="-apple-system"/>
              </a:rPr>
              <a:t>s Development Specialist, St. Lawrence County Health Initiative</a:t>
            </a:r>
            <a:endParaRPr lang="en-US" sz="1200" dirty="0">
              <a:latin typeface="Aptos" panose="020B0004020202020204" pitchFamily="34" charset="0"/>
            </a:endParaRPr>
          </a:p>
        </p:txBody>
      </p:sp>
      <p:pic>
        <p:nvPicPr>
          <p:cNvPr id="4" name="Graphic 3" descr="Questions outline">
            <a:extLst>
              <a:ext uri="{FF2B5EF4-FFF2-40B4-BE49-F238E27FC236}">
                <a16:creationId xmlns:a16="http://schemas.microsoft.com/office/drawing/2014/main" id="{C9C9E510-878D-C42A-772D-1F7835B4FC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0308" y="1140088"/>
            <a:ext cx="3651384" cy="3651384"/>
          </a:xfrm>
          <a:prstGeom prst="rect">
            <a:avLst/>
          </a:prstGeom>
        </p:spPr>
      </p:pic>
      <p:sp>
        <p:nvSpPr>
          <p:cNvPr id="5" name="TextBox 4">
            <a:extLst>
              <a:ext uri="{FF2B5EF4-FFF2-40B4-BE49-F238E27FC236}">
                <a16:creationId xmlns:a16="http://schemas.microsoft.com/office/drawing/2014/main" id="{E9D15CBD-2C43-6DE7-B1BE-3374A161E648}"/>
              </a:ext>
            </a:extLst>
          </p:cNvPr>
          <p:cNvSpPr txBox="1"/>
          <p:nvPr/>
        </p:nvSpPr>
        <p:spPr>
          <a:xfrm>
            <a:off x="1375226" y="1140088"/>
            <a:ext cx="1828770" cy="492443"/>
          </a:xfrm>
          <a:prstGeom prst="rect">
            <a:avLst/>
          </a:prstGeom>
          <a:noFill/>
        </p:spPr>
        <p:txBody>
          <a:bodyPr wrap="none" rtlCol="0">
            <a:spAutoFit/>
          </a:bodyPr>
          <a:lstStyle/>
          <a:p>
            <a:r>
              <a:rPr lang="en-US" sz="2600" dirty="0">
                <a:latin typeface="Aptos" panose="020B0004020202020204" pitchFamily="34" charset="0"/>
              </a:rPr>
              <a:t>Questions?</a:t>
            </a:r>
          </a:p>
        </p:txBody>
      </p:sp>
      <p:sp>
        <p:nvSpPr>
          <p:cNvPr id="2" name="TextBox 1">
            <a:extLst>
              <a:ext uri="{FF2B5EF4-FFF2-40B4-BE49-F238E27FC236}">
                <a16:creationId xmlns:a16="http://schemas.microsoft.com/office/drawing/2014/main" id="{E3AE263C-9B1D-7C5C-9AD9-9F3D873FBE17}"/>
              </a:ext>
            </a:extLst>
          </p:cNvPr>
          <p:cNvSpPr txBox="1"/>
          <p:nvPr/>
        </p:nvSpPr>
        <p:spPr>
          <a:xfrm>
            <a:off x="1375226" y="1915578"/>
            <a:ext cx="2996697" cy="1200329"/>
          </a:xfrm>
          <a:prstGeom prst="rect">
            <a:avLst/>
          </a:prstGeom>
          <a:noFill/>
        </p:spPr>
        <p:txBody>
          <a:bodyPr wrap="square" rtlCol="0">
            <a:spAutoFit/>
          </a:bodyPr>
          <a:lstStyle/>
          <a:p>
            <a:r>
              <a:rPr lang="en-US" dirty="0"/>
              <a:t>For More Information:</a:t>
            </a:r>
          </a:p>
          <a:p>
            <a:r>
              <a:rPr lang="en-US" dirty="0"/>
              <a:t>Jerome James</a:t>
            </a:r>
          </a:p>
          <a:p>
            <a:r>
              <a:rPr lang="en-US" dirty="0"/>
              <a:t>315-261-2338</a:t>
            </a:r>
          </a:p>
          <a:p>
            <a:r>
              <a:rPr lang="en-US" dirty="0"/>
              <a:t>Jerome@gethealthyslc.org</a:t>
            </a:r>
          </a:p>
        </p:txBody>
      </p:sp>
    </p:spTree>
    <p:extLst>
      <p:ext uri="{BB962C8B-B14F-4D97-AF65-F5344CB8AC3E}">
        <p14:creationId xmlns:p14="http://schemas.microsoft.com/office/powerpoint/2010/main" val="4144598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9AF7AD-4F4E-46FB-4FB6-0ECD5C9D70DB}"/>
              </a:ext>
            </a:extLst>
          </p:cNvPr>
          <p:cNvSpPr txBox="1">
            <a:spLocks/>
          </p:cNvSpPr>
          <p:nvPr/>
        </p:nvSpPr>
        <p:spPr>
          <a:xfrm>
            <a:off x="517757" y="2116707"/>
            <a:ext cx="11156485" cy="2090891"/>
          </a:xfrm>
          <a:prstGeom prst="rect">
            <a:avLst/>
          </a:prstGeom>
        </p:spPr>
        <p:txBody>
          <a:bodyPr vert="horz" lIns="91440" tIns="45720" rIns="91440" bIns="45720" rtlCol="0" anchor="b">
            <a:noAutofit/>
          </a:bodyPr>
          <a:lstStyle>
            <a:lvl1pPr algn="ctr"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a:solidFill>
                  <a:srgbClr val="000000">
                    <a:lumMod val="85000"/>
                    <a:lumOff val="15000"/>
                  </a:srgbClr>
                </a:solidFill>
                <a:latin typeface="Aptos" panose="020B0004020202020204" pitchFamily="34" charset="0"/>
                <a:ea typeface="+mj-lt"/>
                <a:cs typeface="+mj-lt"/>
              </a:rPr>
              <a:t>Prevention and Management Programs at Claxton-Hepburn Medical Center</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dirty="0">
              <a:solidFill>
                <a:srgbClr val="000000">
                  <a:lumMod val="85000"/>
                  <a:lumOff val="15000"/>
                </a:srgbClr>
              </a:solidFill>
              <a:latin typeface="Aptos" panose="020B0004020202020204" pitchFamily="34" charset="0"/>
              <a:ea typeface="+mj-lt"/>
              <a:cs typeface="+mj-lt"/>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u="none" strike="noStrike" kern="1200" cap="all" spc="600" normalizeH="0" baseline="0" noProof="0" dirty="0">
                <a:ln>
                  <a:noFill/>
                </a:ln>
                <a:solidFill>
                  <a:srgbClr val="000000">
                    <a:lumMod val="85000"/>
                    <a:lumOff val="15000"/>
                  </a:srgbClr>
                </a:solidFill>
                <a:effectLst/>
                <a:uLnTx/>
                <a:uFillTx/>
                <a:latin typeface="Aptos" panose="020B0004020202020204" pitchFamily="34" charset="0"/>
                <a:ea typeface="+mj-lt"/>
                <a:cs typeface="+mj-lt"/>
              </a:rPr>
              <a:t>Shannon </a:t>
            </a:r>
            <a:r>
              <a:rPr kumimoji="0" lang="en-US" sz="3200" b="0" u="none" strike="noStrike" kern="1200" cap="all" spc="600" normalizeH="0" baseline="0" noProof="0" dirty="0" err="1">
                <a:ln>
                  <a:noFill/>
                </a:ln>
                <a:solidFill>
                  <a:srgbClr val="000000">
                    <a:lumMod val="85000"/>
                    <a:lumOff val="15000"/>
                  </a:srgbClr>
                </a:solidFill>
                <a:effectLst/>
                <a:uLnTx/>
                <a:uFillTx/>
                <a:latin typeface="Aptos" panose="020B0004020202020204" pitchFamily="34" charset="0"/>
                <a:ea typeface="+mj-lt"/>
                <a:cs typeface="+mj-lt"/>
              </a:rPr>
              <a:t>VanHouse</a:t>
            </a:r>
            <a:r>
              <a:rPr kumimoji="0" lang="en-US" sz="3200" b="0" u="none" strike="noStrike" kern="1200" cap="all" spc="600" normalizeH="0" baseline="0" noProof="0" dirty="0">
                <a:ln>
                  <a:noFill/>
                </a:ln>
                <a:solidFill>
                  <a:srgbClr val="000000">
                    <a:lumMod val="85000"/>
                    <a:lumOff val="15000"/>
                  </a:srgbClr>
                </a:solidFill>
                <a:effectLst/>
                <a:uLnTx/>
                <a:uFillTx/>
                <a:latin typeface="Aptos" panose="020B0004020202020204" pitchFamily="34" charset="0"/>
                <a:ea typeface="+mj-lt"/>
                <a:cs typeface="+mj-lt"/>
              </a:rPr>
              <a:t>, RN, CWOCN, CDCES</a:t>
            </a:r>
            <a:endParaRPr kumimoji="0" lang="en-US" sz="3200" b="0" u="none" strike="noStrike" kern="1200" cap="all" spc="600" normalizeH="0" baseline="0" noProof="0" dirty="0">
              <a:ln>
                <a:noFill/>
              </a:ln>
              <a:solidFill>
                <a:srgbClr val="000000">
                  <a:lumMod val="85000"/>
                  <a:lumOff val="15000"/>
                </a:srgbClr>
              </a:solidFill>
              <a:effectLst/>
              <a:uLnTx/>
              <a:uFillTx/>
              <a:latin typeface="Aptos" panose="020B0004020202020204" pitchFamily="34" charset="0"/>
            </a:endParaRPr>
          </a:p>
        </p:txBody>
      </p:sp>
    </p:spTree>
    <p:extLst>
      <p:ext uri="{BB962C8B-B14F-4D97-AF65-F5344CB8AC3E}">
        <p14:creationId xmlns:p14="http://schemas.microsoft.com/office/powerpoint/2010/main" val="394013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323BD-CE9B-639E-37DA-2CAA188C1E8F}"/>
              </a:ext>
            </a:extLst>
          </p:cNvPr>
          <p:cNvSpPr>
            <a:spLocks noGrp="1"/>
          </p:cNvSpPr>
          <p:nvPr>
            <p:ph type="title"/>
          </p:nvPr>
        </p:nvSpPr>
        <p:spPr>
          <a:xfrm>
            <a:off x="836612" y="825947"/>
            <a:ext cx="3932237" cy="1054729"/>
          </a:xfrm>
        </p:spPr>
        <p:txBody>
          <a:bodyPr/>
          <a:lstStyle/>
          <a:p>
            <a:r>
              <a:rPr lang="en-US"/>
              <a:t>Who we are</a:t>
            </a:r>
            <a:endParaRPr lang="en-US" dirty="0"/>
          </a:p>
        </p:txBody>
      </p:sp>
      <p:pic>
        <p:nvPicPr>
          <p:cNvPr id="5" name="Picture Placeholder 4">
            <a:extLst>
              <a:ext uri="{FF2B5EF4-FFF2-40B4-BE49-F238E27FC236}">
                <a16:creationId xmlns:a16="http://schemas.microsoft.com/office/drawing/2014/main" id="{F81A958D-B995-8C3A-98A7-2C25880FC29F}"/>
              </a:ext>
            </a:extLst>
          </p:cNvPr>
          <p:cNvPicPr>
            <a:picLocks noGrp="1" noChangeAspect="1"/>
          </p:cNvPicPr>
          <p:nvPr>
            <p:ph type="pic" idx="1"/>
          </p:nvPr>
        </p:nvPicPr>
        <p:blipFill>
          <a:blip r:embed="rId3"/>
          <a:srcRect t="2964" b="2964"/>
          <a:stretch>
            <a:fillRect/>
          </a:stretch>
        </p:blipFill>
        <p:spPr>
          <a:prstGeom prst="rect">
            <a:avLst/>
          </a:prstGeom>
        </p:spPr>
      </p:pic>
      <p:sp>
        <p:nvSpPr>
          <p:cNvPr id="4" name="Text Placeholder 3">
            <a:extLst>
              <a:ext uri="{FF2B5EF4-FFF2-40B4-BE49-F238E27FC236}">
                <a16:creationId xmlns:a16="http://schemas.microsoft.com/office/drawing/2014/main" id="{9369CBC2-393E-5724-312C-24978324820B}"/>
              </a:ext>
            </a:extLst>
          </p:cNvPr>
          <p:cNvSpPr>
            <a:spLocks noGrp="1"/>
          </p:cNvSpPr>
          <p:nvPr>
            <p:ph type="body" sz="half" idx="2"/>
          </p:nvPr>
        </p:nvSpPr>
        <p:spPr>
          <a:xfrm>
            <a:off x="839788" y="1880676"/>
            <a:ext cx="3932237" cy="3624012"/>
          </a:xfrm>
        </p:spPr>
        <p:txBody>
          <a:bodyPr>
            <a:normAutofit/>
          </a:bodyPr>
          <a:lstStyle/>
          <a:p>
            <a:endParaRPr lang="en-US" sz="1800"/>
          </a:p>
          <a:p>
            <a:r>
              <a:rPr lang="en-US" sz="1800"/>
              <a:t>Claxton-Hepburn Medical Center, (soon to be Northstar Health Alliance) is a small rural hospital located on the Canadian border. </a:t>
            </a:r>
          </a:p>
          <a:p>
            <a:endParaRPr lang="en-US" sz="1800"/>
          </a:p>
          <a:p>
            <a:r>
              <a:rPr lang="en-US" sz="1800"/>
              <a:t>The only American Diabetes Association (ADA) recognized Diabetes Self-Management Program (DSMP) in St. Lawrence county.</a:t>
            </a:r>
            <a:endParaRPr lang="en-US" sz="1800" dirty="0"/>
          </a:p>
        </p:txBody>
      </p:sp>
    </p:spTree>
    <p:extLst>
      <p:ext uri="{BB962C8B-B14F-4D97-AF65-F5344CB8AC3E}">
        <p14:creationId xmlns:p14="http://schemas.microsoft.com/office/powerpoint/2010/main" val="766942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323BD-CE9B-639E-37DA-2CAA188C1E8F}"/>
              </a:ext>
            </a:extLst>
          </p:cNvPr>
          <p:cNvSpPr>
            <a:spLocks noGrp="1"/>
          </p:cNvSpPr>
          <p:nvPr>
            <p:ph type="title"/>
          </p:nvPr>
        </p:nvSpPr>
        <p:spPr>
          <a:xfrm>
            <a:off x="836612" y="825947"/>
            <a:ext cx="3932237" cy="1054729"/>
          </a:xfrm>
        </p:spPr>
        <p:txBody>
          <a:bodyPr/>
          <a:lstStyle/>
          <a:p>
            <a:r>
              <a:rPr lang="en-US" dirty="0"/>
              <a:t>CHMC DSMP Territory</a:t>
            </a:r>
          </a:p>
        </p:txBody>
      </p:sp>
      <p:sp>
        <p:nvSpPr>
          <p:cNvPr id="4" name="Text Placeholder 3">
            <a:extLst>
              <a:ext uri="{FF2B5EF4-FFF2-40B4-BE49-F238E27FC236}">
                <a16:creationId xmlns:a16="http://schemas.microsoft.com/office/drawing/2014/main" id="{9369CBC2-393E-5724-312C-24978324820B}"/>
              </a:ext>
            </a:extLst>
          </p:cNvPr>
          <p:cNvSpPr>
            <a:spLocks noGrp="1"/>
          </p:cNvSpPr>
          <p:nvPr>
            <p:ph type="body" sz="half" idx="2"/>
          </p:nvPr>
        </p:nvSpPr>
        <p:spPr>
          <a:xfrm>
            <a:off x="839788" y="2209046"/>
            <a:ext cx="3932237" cy="3295642"/>
          </a:xfrm>
        </p:spPr>
        <p:txBody>
          <a:bodyPr>
            <a:normAutofit fontScale="92500" lnSpcReduction="10000"/>
          </a:bodyPr>
          <a:lstStyle/>
          <a:p>
            <a:r>
              <a:rPr lang="en-US" sz="1800" dirty="0"/>
              <a:t>St. Lawrence county is the largest county in NYS with one of the lowest population densities. </a:t>
            </a:r>
          </a:p>
          <a:p>
            <a:endParaRPr lang="en-US" sz="1800" dirty="0"/>
          </a:p>
          <a:p>
            <a:r>
              <a:rPr lang="en-US" sz="1800" dirty="0"/>
              <a:t>It does not have direct access to an interstate highway within its borders.</a:t>
            </a:r>
          </a:p>
          <a:p>
            <a:endParaRPr lang="en-US" sz="1800" dirty="0"/>
          </a:p>
          <a:p>
            <a:r>
              <a:rPr lang="en-US" sz="1800" dirty="0"/>
              <a:t>Sparse healthcare resources</a:t>
            </a:r>
          </a:p>
          <a:p>
            <a:endParaRPr lang="en-US" sz="1800" dirty="0"/>
          </a:p>
          <a:p>
            <a:r>
              <a:rPr lang="en-US" sz="1800" dirty="0"/>
              <a:t>Among the highest poverty rate in the state</a:t>
            </a:r>
          </a:p>
        </p:txBody>
      </p:sp>
      <p:pic>
        <p:nvPicPr>
          <p:cNvPr id="7" name="Picture Placeholder 6">
            <a:extLst>
              <a:ext uri="{FF2B5EF4-FFF2-40B4-BE49-F238E27FC236}">
                <a16:creationId xmlns:a16="http://schemas.microsoft.com/office/drawing/2014/main" id="{97483FF0-6025-5444-44F4-E9FF86BD8B8F}"/>
              </a:ext>
            </a:extLst>
          </p:cNvPr>
          <p:cNvPicPr>
            <a:picLocks noGrp="1" noChangeAspect="1"/>
          </p:cNvPicPr>
          <p:nvPr>
            <p:ph type="pic" idx="1"/>
          </p:nvPr>
        </p:nvPicPr>
        <p:blipFill>
          <a:blip r:embed="rId3"/>
          <a:srcRect l="1620" r="1620"/>
          <a:stretch>
            <a:fillRect/>
          </a:stretch>
        </p:blipFill>
        <p:spPr>
          <a:xfrm>
            <a:off x="5300883" y="825947"/>
            <a:ext cx="6172200" cy="4517263"/>
          </a:xfrm>
          <a:prstGeom prst="rect">
            <a:avLst/>
          </a:prstGeom>
        </p:spPr>
      </p:pic>
    </p:spTree>
    <p:extLst>
      <p:ext uri="{BB962C8B-B14F-4D97-AF65-F5344CB8AC3E}">
        <p14:creationId xmlns:p14="http://schemas.microsoft.com/office/powerpoint/2010/main" val="1529606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8;p16">
            <a:extLst>
              <a:ext uri="{FF2B5EF4-FFF2-40B4-BE49-F238E27FC236}">
                <a16:creationId xmlns:a16="http://schemas.microsoft.com/office/drawing/2014/main" id="{F2EDD196-9A23-BFB0-93A5-1689F9E8300F}"/>
              </a:ext>
            </a:extLst>
          </p:cNvPr>
          <p:cNvPicPr preferRelativeResize="0"/>
          <p:nvPr/>
        </p:nvPicPr>
        <p:blipFill>
          <a:blip r:embed="rId3">
            <a:alphaModFix/>
          </a:blip>
          <a:stretch>
            <a:fillRect/>
          </a:stretch>
        </p:blipFill>
        <p:spPr>
          <a:xfrm>
            <a:off x="677693" y="223736"/>
            <a:ext cx="10836613" cy="5175115"/>
          </a:xfrm>
          <a:prstGeom prst="rect">
            <a:avLst/>
          </a:prstGeom>
          <a:noFill/>
          <a:ln>
            <a:noFill/>
          </a:ln>
        </p:spPr>
      </p:pic>
    </p:spTree>
    <p:extLst>
      <p:ext uri="{BB962C8B-B14F-4D97-AF65-F5344CB8AC3E}">
        <p14:creationId xmlns:p14="http://schemas.microsoft.com/office/powerpoint/2010/main" val="317782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BB41-7CA3-2E78-9F8E-96548221CFB7}"/>
              </a:ext>
            </a:extLst>
          </p:cNvPr>
          <p:cNvSpPr>
            <a:spLocks noGrp="1"/>
          </p:cNvSpPr>
          <p:nvPr>
            <p:ph type="title"/>
          </p:nvPr>
        </p:nvSpPr>
        <p:spPr>
          <a:xfrm>
            <a:off x="838200" y="186905"/>
            <a:ext cx="10515600" cy="1325563"/>
          </a:xfrm>
        </p:spPr>
        <p:txBody>
          <a:bodyPr/>
          <a:lstStyle/>
          <a:p>
            <a:r>
              <a:rPr lang="en-US" dirty="0"/>
              <a:t>We Offer Programming That is Unique</a:t>
            </a:r>
          </a:p>
        </p:txBody>
      </p:sp>
      <p:sp>
        <p:nvSpPr>
          <p:cNvPr id="3" name="Content Placeholder 2">
            <a:extLst>
              <a:ext uri="{FF2B5EF4-FFF2-40B4-BE49-F238E27FC236}">
                <a16:creationId xmlns:a16="http://schemas.microsoft.com/office/drawing/2014/main" id="{84D0B6C8-7859-10FC-FB9B-594CDD21B1A9}"/>
              </a:ext>
            </a:extLst>
          </p:cNvPr>
          <p:cNvSpPr>
            <a:spLocks noGrp="1"/>
          </p:cNvSpPr>
          <p:nvPr>
            <p:ph idx="1"/>
          </p:nvPr>
        </p:nvSpPr>
        <p:spPr>
          <a:xfrm>
            <a:off x="838200" y="1285592"/>
            <a:ext cx="10515600" cy="4309450"/>
          </a:xfrm>
        </p:spPr>
        <p:txBody>
          <a:bodyPr>
            <a:normAutofit fontScale="92500" lnSpcReduction="10000"/>
          </a:bodyPr>
          <a:lstStyle/>
          <a:p>
            <a:r>
              <a:rPr lang="en-US" sz="2000" dirty="0"/>
              <a:t>Individual sessions for:</a:t>
            </a:r>
          </a:p>
          <a:p>
            <a:pPr lvl="1"/>
            <a:r>
              <a:rPr lang="en-US" sz="1800" dirty="0"/>
              <a:t>Diabetes</a:t>
            </a:r>
          </a:p>
          <a:p>
            <a:pPr lvl="1"/>
            <a:r>
              <a:rPr lang="en-US" sz="1800" dirty="0"/>
              <a:t>Prediabetes</a:t>
            </a:r>
          </a:p>
          <a:p>
            <a:pPr lvl="1"/>
            <a:r>
              <a:rPr lang="en-US" sz="1800" dirty="0"/>
              <a:t>Weight loss</a:t>
            </a:r>
          </a:p>
          <a:p>
            <a:pPr lvl="1"/>
            <a:r>
              <a:rPr lang="en-US" sz="1800" dirty="0"/>
              <a:t>Nutrition</a:t>
            </a:r>
          </a:p>
          <a:p>
            <a:r>
              <a:rPr lang="en-US" sz="2000" dirty="0"/>
              <a:t>Diabetes:101 group diabetes self-management classes</a:t>
            </a:r>
          </a:p>
          <a:p>
            <a:r>
              <a:rPr lang="en-US" sz="2000" dirty="0"/>
              <a:t>Thrive! NDPP Lifestyle modification program (NDPP)</a:t>
            </a:r>
          </a:p>
          <a:p>
            <a:r>
              <a:rPr lang="en-US" sz="2000" dirty="0"/>
              <a:t>Chronic disease self-management program (CDSMP)</a:t>
            </a:r>
          </a:p>
          <a:p>
            <a:r>
              <a:rPr lang="en-US" sz="2000" dirty="0"/>
              <a:t>Chronic pain self-management program (CPSMP)</a:t>
            </a:r>
          </a:p>
          <a:p>
            <a:r>
              <a:rPr lang="en-US" sz="2000" dirty="0"/>
              <a:t>Monthly Healthy Lifestyle Support Group</a:t>
            </a:r>
          </a:p>
          <a:p>
            <a:r>
              <a:rPr lang="en-US" sz="2000" dirty="0"/>
              <a:t>Partner with agencies like Cornell Cooperative Extension to provide Farm to Community Program and Food Rx</a:t>
            </a:r>
          </a:p>
          <a:p>
            <a:r>
              <a:rPr lang="en-US" sz="2000" dirty="0"/>
              <a:t>Created $25 Feeds Five Cooking Classes (YouTube)</a:t>
            </a:r>
          </a:p>
        </p:txBody>
      </p:sp>
    </p:spTree>
    <p:extLst>
      <p:ext uri="{BB962C8B-B14F-4D97-AF65-F5344CB8AC3E}">
        <p14:creationId xmlns:p14="http://schemas.microsoft.com/office/powerpoint/2010/main" val="3070528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B9102-E13F-56BF-3507-00E642EF3490}"/>
              </a:ext>
            </a:extLst>
          </p:cNvPr>
          <p:cNvSpPr>
            <a:spLocks noGrp="1"/>
          </p:cNvSpPr>
          <p:nvPr>
            <p:ph type="title"/>
          </p:nvPr>
        </p:nvSpPr>
        <p:spPr/>
        <p:txBody>
          <a:bodyPr/>
          <a:lstStyle/>
          <a:p>
            <a:r>
              <a:rPr lang="en-US" dirty="0"/>
              <a:t>CHMC’s Diabetes Education Telehealth Conference Room</a:t>
            </a:r>
          </a:p>
        </p:txBody>
      </p:sp>
      <p:sp>
        <p:nvSpPr>
          <p:cNvPr id="3" name="Content Placeholder 2">
            <a:extLst>
              <a:ext uri="{FF2B5EF4-FFF2-40B4-BE49-F238E27FC236}">
                <a16:creationId xmlns:a16="http://schemas.microsoft.com/office/drawing/2014/main" id="{0C8013F9-C32E-3C59-2211-197CFE83923E}"/>
              </a:ext>
            </a:extLst>
          </p:cNvPr>
          <p:cNvSpPr>
            <a:spLocks noGrp="1"/>
          </p:cNvSpPr>
          <p:nvPr>
            <p:ph sz="half" idx="1"/>
          </p:nvPr>
        </p:nvSpPr>
        <p:spPr/>
        <p:txBody>
          <a:bodyPr>
            <a:normAutofit fontScale="62500" lnSpcReduction="20000"/>
          </a:bodyPr>
          <a:lstStyle/>
          <a:p>
            <a:pPr marL="0" indent="0">
              <a:buNone/>
            </a:pPr>
            <a:r>
              <a:rPr lang="en-US" dirty="0"/>
              <a:t>In 2018-19 as awareness of our programs and their success really started to grow, we started to receive more and referrals into the program as well as self-referrals from interested community members. </a:t>
            </a:r>
          </a:p>
          <a:p>
            <a:pPr marL="0" indent="0">
              <a:buNone/>
            </a:pPr>
            <a:r>
              <a:rPr lang="en-US" dirty="0"/>
              <a:t>Travel was quickly identified as a  significant barrier for participants. Financial burden of travel, time spent traveling, and weather being the most common issues.</a:t>
            </a:r>
          </a:p>
          <a:p>
            <a:pPr marL="0" indent="0">
              <a:buNone/>
            </a:pPr>
            <a:r>
              <a:rPr lang="en-US" dirty="0"/>
              <a:t>We felt  the impetus to seek alternatives to delivery of our programs to reach our community</a:t>
            </a:r>
          </a:p>
          <a:p>
            <a:pPr marL="0" indent="0">
              <a:buNone/>
            </a:pPr>
            <a:r>
              <a:rPr lang="en-US" dirty="0"/>
              <a:t>In 2018 we sought funding to helped us create a more effect  environment for hybrid learning. </a:t>
            </a:r>
          </a:p>
          <a:p>
            <a:pPr marL="0" indent="0">
              <a:buNone/>
            </a:pPr>
            <a:r>
              <a:rPr lang="en-US" dirty="0"/>
              <a:t>2019 we were awarded grant funding through the Lion’s Club International Foundation and our CHCM Foundation </a:t>
            </a:r>
          </a:p>
        </p:txBody>
      </p:sp>
      <p:pic>
        <p:nvPicPr>
          <p:cNvPr id="5" name="Content Placeholder 4">
            <a:extLst>
              <a:ext uri="{FF2B5EF4-FFF2-40B4-BE49-F238E27FC236}">
                <a16:creationId xmlns:a16="http://schemas.microsoft.com/office/drawing/2014/main" id="{6B4ABBBF-D869-04DC-A731-3400C6EF6F94}"/>
              </a:ext>
            </a:extLst>
          </p:cNvPr>
          <p:cNvPicPr>
            <a:picLocks noGrp="1" noChangeAspect="1"/>
          </p:cNvPicPr>
          <p:nvPr>
            <p:ph sz="half" idx="2"/>
          </p:nvPr>
        </p:nvPicPr>
        <p:blipFill>
          <a:blip r:embed="rId2"/>
          <a:stretch>
            <a:fillRect/>
          </a:stretch>
        </p:blipFill>
        <p:spPr>
          <a:xfrm>
            <a:off x="6412788" y="1690689"/>
            <a:ext cx="5177199" cy="3599194"/>
          </a:xfrm>
          <a:prstGeom prst="rect">
            <a:avLst/>
          </a:prstGeom>
        </p:spPr>
      </p:pic>
    </p:spTree>
    <p:extLst>
      <p:ext uri="{BB962C8B-B14F-4D97-AF65-F5344CB8AC3E}">
        <p14:creationId xmlns:p14="http://schemas.microsoft.com/office/powerpoint/2010/main" val="1847277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26AFC-D5FA-1BE6-D5EF-007CBBE18284}"/>
              </a:ext>
            </a:extLst>
          </p:cNvPr>
          <p:cNvSpPr>
            <a:spLocks noGrp="1"/>
          </p:cNvSpPr>
          <p:nvPr>
            <p:ph type="ctrTitle"/>
          </p:nvPr>
        </p:nvSpPr>
        <p:spPr>
          <a:xfrm>
            <a:off x="1524000" y="406400"/>
            <a:ext cx="9144000" cy="2387600"/>
          </a:xfrm>
        </p:spPr>
        <p:txBody>
          <a:bodyPr/>
          <a:lstStyle/>
          <a:p>
            <a:r>
              <a:rPr lang="en-US" dirty="0"/>
              <a:t>Get Healthy North Country!</a:t>
            </a:r>
          </a:p>
        </p:txBody>
      </p:sp>
      <p:sp>
        <p:nvSpPr>
          <p:cNvPr id="3" name="Subtitle 2">
            <a:extLst>
              <a:ext uri="{FF2B5EF4-FFF2-40B4-BE49-F238E27FC236}">
                <a16:creationId xmlns:a16="http://schemas.microsoft.com/office/drawing/2014/main" id="{07272204-AFFD-4B15-6C6B-B035E3924738}"/>
              </a:ext>
            </a:extLst>
          </p:cNvPr>
          <p:cNvSpPr>
            <a:spLocks noGrp="1"/>
          </p:cNvSpPr>
          <p:nvPr>
            <p:ph type="subTitle" idx="1"/>
          </p:nvPr>
        </p:nvSpPr>
        <p:spPr>
          <a:xfrm>
            <a:off x="1524000" y="2983202"/>
            <a:ext cx="9144000" cy="1655762"/>
          </a:xfrm>
        </p:spPr>
        <p:txBody>
          <a:bodyPr/>
          <a:lstStyle/>
          <a:p>
            <a:r>
              <a:rPr lang="en-US" dirty="0"/>
              <a:t>Community Integrated Health Network</a:t>
            </a:r>
          </a:p>
          <a:p>
            <a:endParaRPr lang="en-US" sz="1600" dirty="0"/>
          </a:p>
          <a:p>
            <a:r>
              <a:rPr lang="en-US" sz="1600" dirty="0"/>
              <a:t>Facilitated by</a:t>
            </a:r>
          </a:p>
          <a:p>
            <a:r>
              <a:rPr lang="en-US" dirty="0"/>
              <a:t>The Heart Network</a:t>
            </a:r>
          </a:p>
        </p:txBody>
      </p:sp>
    </p:spTree>
    <p:extLst>
      <p:ext uri="{BB962C8B-B14F-4D97-AF65-F5344CB8AC3E}">
        <p14:creationId xmlns:p14="http://schemas.microsoft.com/office/powerpoint/2010/main" val="3669073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B9102-E13F-56BF-3507-00E642EF3490}"/>
              </a:ext>
            </a:extLst>
          </p:cNvPr>
          <p:cNvSpPr>
            <a:spLocks noGrp="1"/>
          </p:cNvSpPr>
          <p:nvPr>
            <p:ph type="title"/>
          </p:nvPr>
        </p:nvSpPr>
        <p:spPr/>
        <p:txBody>
          <a:bodyPr/>
          <a:lstStyle/>
          <a:p>
            <a:r>
              <a:rPr lang="en-US" dirty="0"/>
              <a:t>Benefits of Telehealth</a:t>
            </a:r>
          </a:p>
        </p:txBody>
      </p:sp>
      <p:sp>
        <p:nvSpPr>
          <p:cNvPr id="3" name="Content Placeholder 2">
            <a:extLst>
              <a:ext uri="{FF2B5EF4-FFF2-40B4-BE49-F238E27FC236}">
                <a16:creationId xmlns:a16="http://schemas.microsoft.com/office/drawing/2014/main" id="{0C8013F9-C32E-3C59-2211-197CFE83923E}"/>
              </a:ext>
            </a:extLst>
          </p:cNvPr>
          <p:cNvSpPr>
            <a:spLocks noGrp="1"/>
          </p:cNvSpPr>
          <p:nvPr>
            <p:ph sz="half" idx="1"/>
          </p:nvPr>
        </p:nvSpPr>
        <p:spPr/>
        <p:txBody>
          <a:bodyPr>
            <a:normAutofit fontScale="77500" lnSpcReduction="20000"/>
          </a:bodyPr>
          <a:lstStyle/>
          <a:p>
            <a:pPr marL="0" indent="0">
              <a:buNone/>
            </a:pPr>
            <a:r>
              <a:rPr lang="en-US" dirty="0"/>
              <a:t>Participants from all areas of our county, other county, as far as Florida were connected</a:t>
            </a:r>
          </a:p>
          <a:p>
            <a:pPr marL="0" indent="0">
              <a:buNone/>
            </a:pPr>
            <a:r>
              <a:rPr lang="en-US" dirty="0"/>
              <a:t>Participants were able to fit classes into their busy schedules</a:t>
            </a:r>
          </a:p>
          <a:p>
            <a:pPr marL="0" indent="0">
              <a:buNone/>
            </a:pPr>
            <a:r>
              <a:rPr lang="en-US" dirty="0"/>
              <a:t>Able to connect with participants/patients in their own environment</a:t>
            </a:r>
          </a:p>
          <a:p>
            <a:pPr marL="0" indent="0">
              <a:buNone/>
            </a:pPr>
            <a:r>
              <a:rPr lang="en-US" dirty="0"/>
              <a:t>Cut unsafe travel during our long winter months</a:t>
            </a:r>
          </a:p>
          <a:p>
            <a:pPr marL="0" indent="0">
              <a:buNone/>
            </a:pPr>
            <a:r>
              <a:rPr lang="en-US" dirty="0"/>
              <a:t>Quickly able to pivot in response to pandemic restrictions. </a:t>
            </a:r>
          </a:p>
        </p:txBody>
      </p:sp>
      <p:pic>
        <p:nvPicPr>
          <p:cNvPr id="7" name="Google Shape;109;p19">
            <a:extLst>
              <a:ext uri="{FF2B5EF4-FFF2-40B4-BE49-F238E27FC236}">
                <a16:creationId xmlns:a16="http://schemas.microsoft.com/office/drawing/2014/main" id="{29141C3C-B71C-462B-50A7-A1FD64B38FCA}"/>
              </a:ext>
            </a:extLst>
          </p:cNvPr>
          <p:cNvPicPr preferRelativeResize="0">
            <a:picLocks noGrp="1"/>
          </p:cNvPicPr>
          <p:nvPr>
            <p:ph sz="half" idx="2"/>
          </p:nvPr>
        </p:nvPicPr>
        <p:blipFill rotWithShape="1">
          <a:blip r:embed="rId2">
            <a:alphaModFix/>
          </a:blip>
          <a:srcRect t="25678"/>
          <a:stretch/>
        </p:blipFill>
        <p:spPr>
          <a:xfrm>
            <a:off x="6362323" y="1984849"/>
            <a:ext cx="5181600" cy="2888301"/>
          </a:xfrm>
          <a:prstGeom prst="rect">
            <a:avLst/>
          </a:prstGeom>
          <a:noFill/>
          <a:ln>
            <a:noFill/>
          </a:ln>
        </p:spPr>
      </p:pic>
    </p:spTree>
    <p:extLst>
      <p:ext uri="{BB962C8B-B14F-4D97-AF65-F5344CB8AC3E}">
        <p14:creationId xmlns:p14="http://schemas.microsoft.com/office/powerpoint/2010/main" val="4252224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BB41-7CA3-2E78-9F8E-96548221CFB7}"/>
              </a:ext>
            </a:extLst>
          </p:cNvPr>
          <p:cNvSpPr>
            <a:spLocks noGrp="1"/>
          </p:cNvSpPr>
          <p:nvPr>
            <p:ph type="title"/>
          </p:nvPr>
        </p:nvSpPr>
        <p:spPr>
          <a:xfrm>
            <a:off x="838200" y="186905"/>
            <a:ext cx="10515600" cy="1325563"/>
          </a:xfrm>
        </p:spPr>
        <p:txBody>
          <a:bodyPr/>
          <a:lstStyle/>
          <a:p>
            <a:r>
              <a:rPr lang="en-US" dirty="0"/>
              <a:t>Trends with Telehealth</a:t>
            </a:r>
          </a:p>
        </p:txBody>
      </p:sp>
      <p:sp>
        <p:nvSpPr>
          <p:cNvPr id="3" name="Content Placeholder 2">
            <a:extLst>
              <a:ext uri="{FF2B5EF4-FFF2-40B4-BE49-F238E27FC236}">
                <a16:creationId xmlns:a16="http://schemas.microsoft.com/office/drawing/2014/main" id="{84D0B6C8-7859-10FC-FB9B-594CDD21B1A9}"/>
              </a:ext>
            </a:extLst>
          </p:cNvPr>
          <p:cNvSpPr>
            <a:spLocks noGrp="1"/>
          </p:cNvSpPr>
          <p:nvPr>
            <p:ph idx="1"/>
          </p:nvPr>
        </p:nvSpPr>
        <p:spPr>
          <a:xfrm>
            <a:off x="838200" y="1285592"/>
            <a:ext cx="10515600" cy="4309450"/>
          </a:xfrm>
        </p:spPr>
        <p:txBody>
          <a:bodyPr>
            <a:normAutofit lnSpcReduction="10000"/>
          </a:bodyPr>
          <a:lstStyle/>
          <a:p>
            <a:r>
              <a:rPr lang="en-US" sz="2000" dirty="0"/>
              <a:t>Patient volumes increased by 58%</a:t>
            </a:r>
          </a:p>
          <a:p>
            <a:r>
              <a:rPr lang="en-US" sz="2000" dirty="0"/>
              <a:t>During pandemic we were able to maintain connection with 41% of our patients through telehealth/distance learning modalities</a:t>
            </a:r>
          </a:p>
          <a:p>
            <a:r>
              <a:rPr lang="en-US" sz="2000" dirty="0"/>
              <a:t>Rebounded quickly out of the pandemic, increasing volumes by 91% with heavy reliance on telehealth</a:t>
            </a:r>
          </a:p>
          <a:p>
            <a:r>
              <a:rPr lang="en-US" sz="2000" dirty="0"/>
              <a:t>Over 120 individuals connected through email listserv</a:t>
            </a:r>
          </a:p>
          <a:p>
            <a:r>
              <a:rPr lang="en-US" sz="2000" dirty="0"/>
              <a:t>Increased rates of completion across all group classes</a:t>
            </a:r>
          </a:p>
          <a:p>
            <a:r>
              <a:rPr lang="en-US" sz="2000" dirty="0"/>
              <a:t>Increase in numbers of participants in group classes</a:t>
            </a:r>
          </a:p>
          <a:p>
            <a:r>
              <a:rPr lang="en-US" sz="2000" dirty="0"/>
              <a:t>DSME patients lowered A1c’s by 1.5 absolute percentage points</a:t>
            </a:r>
          </a:p>
          <a:p>
            <a:r>
              <a:rPr lang="en-US" sz="2000" dirty="0"/>
              <a:t>Individuals with A1c’s &gt; 9%, dropped 3.8 absolute percentage points</a:t>
            </a:r>
          </a:p>
          <a:p>
            <a:r>
              <a:rPr lang="en-US" sz="2000" dirty="0"/>
              <a:t>Individuals self-management goals over 90% success rate</a:t>
            </a:r>
          </a:p>
          <a:p>
            <a:r>
              <a:rPr lang="en-US" sz="2000" dirty="0"/>
              <a:t>We are seeing more and more participants from far reaches of our county and beyond. </a:t>
            </a:r>
          </a:p>
        </p:txBody>
      </p:sp>
    </p:spTree>
    <p:extLst>
      <p:ext uri="{BB962C8B-B14F-4D97-AF65-F5344CB8AC3E}">
        <p14:creationId xmlns:p14="http://schemas.microsoft.com/office/powerpoint/2010/main" val="2499154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B9102-E13F-56BF-3507-00E642EF3490}"/>
              </a:ext>
            </a:extLst>
          </p:cNvPr>
          <p:cNvSpPr>
            <a:spLocks noGrp="1"/>
          </p:cNvSpPr>
          <p:nvPr>
            <p:ph type="title"/>
          </p:nvPr>
        </p:nvSpPr>
        <p:spPr/>
        <p:txBody>
          <a:bodyPr/>
          <a:lstStyle/>
          <a:p>
            <a:r>
              <a:rPr lang="en-US" dirty="0"/>
              <a:t>Participant Success Story</a:t>
            </a:r>
          </a:p>
        </p:txBody>
      </p:sp>
      <p:sp>
        <p:nvSpPr>
          <p:cNvPr id="3" name="Content Placeholder 2">
            <a:extLst>
              <a:ext uri="{FF2B5EF4-FFF2-40B4-BE49-F238E27FC236}">
                <a16:creationId xmlns:a16="http://schemas.microsoft.com/office/drawing/2014/main" id="{0C8013F9-C32E-3C59-2211-197CFE83923E}"/>
              </a:ext>
            </a:extLst>
          </p:cNvPr>
          <p:cNvSpPr>
            <a:spLocks noGrp="1"/>
          </p:cNvSpPr>
          <p:nvPr>
            <p:ph sz="half" idx="1"/>
          </p:nvPr>
        </p:nvSpPr>
        <p:spPr/>
        <p:txBody>
          <a:bodyPr>
            <a:normAutofit fontScale="92500" lnSpcReduction="20000"/>
          </a:bodyPr>
          <a:lstStyle/>
          <a:p>
            <a:pPr marL="0" indent="0">
              <a:buNone/>
            </a:pPr>
            <a:r>
              <a:rPr lang="en-US" sz="2000" dirty="0"/>
              <a:t>CB- 72 </a:t>
            </a:r>
            <a:r>
              <a:rPr lang="en-US" sz="2000" dirty="0" err="1"/>
              <a:t>yof</a:t>
            </a:r>
            <a:r>
              <a:rPr lang="en-US" sz="2000" dirty="0"/>
              <a:t>, retired educator, joined “Thrive” in May 2023. She has completed three consecutive 16 week sessions and has stayed connect through other programming. She winters in the south and was concerned about losing support/connection and falling off track with her goals. </a:t>
            </a:r>
          </a:p>
          <a:p>
            <a:pPr marL="0" indent="0">
              <a:buNone/>
            </a:pPr>
            <a:endParaRPr lang="en-US" sz="2000" dirty="0"/>
          </a:p>
          <a:p>
            <a:pPr marL="0" indent="0">
              <a:buNone/>
            </a:pPr>
            <a:r>
              <a:rPr lang="en-US" sz="2000" dirty="0"/>
              <a:t>She stayed connected via telehealth during winter months and has been extremely successful in achieving her health goals.</a:t>
            </a:r>
          </a:p>
          <a:p>
            <a:pPr marL="0" indent="0">
              <a:buNone/>
            </a:pPr>
            <a:endParaRPr lang="en-US" sz="2000" dirty="0"/>
          </a:p>
          <a:p>
            <a:pPr marL="0" indent="0">
              <a:buNone/>
            </a:pPr>
            <a:r>
              <a:rPr lang="en-US" sz="2000" dirty="0"/>
              <a:t>Since her start with Thrive and other programs she has lost 72 pounds, resulting in a BMI change from 40 down to 26.9.</a:t>
            </a:r>
          </a:p>
        </p:txBody>
      </p:sp>
      <p:pic>
        <p:nvPicPr>
          <p:cNvPr id="7" name="Content Placeholder 6">
            <a:extLst>
              <a:ext uri="{FF2B5EF4-FFF2-40B4-BE49-F238E27FC236}">
                <a16:creationId xmlns:a16="http://schemas.microsoft.com/office/drawing/2014/main" id="{16F8DC92-F4B5-BAAE-F834-503317B904A7}"/>
              </a:ext>
            </a:extLst>
          </p:cNvPr>
          <p:cNvPicPr>
            <a:picLocks noGrp="1" noChangeAspect="1"/>
          </p:cNvPicPr>
          <p:nvPr>
            <p:ph sz="half" idx="2"/>
          </p:nvPr>
        </p:nvPicPr>
        <p:blipFill>
          <a:blip r:embed="rId2"/>
          <a:stretch>
            <a:fillRect/>
          </a:stretch>
        </p:blipFill>
        <p:spPr>
          <a:xfrm>
            <a:off x="7061398" y="1701704"/>
            <a:ext cx="4135138" cy="3454591"/>
          </a:xfrm>
          <a:prstGeom prst="rect">
            <a:avLst/>
          </a:prstGeom>
        </p:spPr>
      </p:pic>
    </p:spTree>
    <p:extLst>
      <p:ext uri="{BB962C8B-B14F-4D97-AF65-F5344CB8AC3E}">
        <p14:creationId xmlns:p14="http://schemas.microsoft.com/office/powerpoint/2010/main" val="1801537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0C9AD9-B3B4-0344-3E8F-20F3D91A0500}"/>
              </a:ext>
            </a:extLst>
          </p:cNvPr>
          <p:cNvSpPr>
            <a:spLocks noGrp="1"/>
          </p:cNvSpPr>
          <p:nvPr>
            <p:ph type="ctrTitle"/>
          </p:nvPr>
        </p:nvSpPr>
        <p:spPr>
          <a:xfrm>
            <a:off x="1059255" y="1122363"/>
            <a:ext cx="9850171" cy="2387600"/>
          </a:xfrm>
        </p:spPr>
        <p:txBody>
          <a:bodyPr>
            <a:normAutofit fontScale="90000"/>
          </a:bodyPr>
          <a:lstStyle/>
          <a:p>
            <a:r>
              <a:rPr lang="en-US" sz="6000" dirty="0"/>
              <a:t>Thank you so much for listening. </a:t>
            </a:r>
            <a:br>
              <a:rPr lang="en-US" sz="6000" dirty="0"/>
            </a:br>
            <a:r>
              <a:rPr lang="en-US" sz="6000" dirty="0"/>
              <a:t>Questions or Comments? </a:t>
            </a:r>
            <a:br>
              <a:rPr lang="en-US" sz="6000" dirty="0"/>
            </a:br>
            <a:endParaRPr lang="en-US" dirty="0"/>
          </a:p>
        </p:txBody>
      </p:sp>
      <p:sp>
        <p:nvSpPr>
          <p:cNvPr id="7" name="Subtitle 6">
            <a:extLst>
              <a:ext uri="{FF2B5EF4-FFF2-40B4-BE49-F238E27FC236}">
                <a16:creationId xmlns:a16="http://schemas.microsoft.com/office/drawing/2014/main" id="{FCBA1FC9-72DE-CF33-6F21-9FBBF6FEDFB4}"/>
              </a:ext>
            </a:extLst>
          </p:cNvPr>
          <p:cNvSpPr>
            <a:spLocks noGrp="1"/>
          </p:cNvSpPr>
          <p:nvPr>
            <p:ph type="subTitle" idx="1"/>
          </p:nvPr>
        </p:nvSpPr>
        <p:spPr/>
        <p:txBody>
          <a:bodyPr/>
          <a:lstStyle/>
          <a:p>
            <a:r>
              <a:rPr lang="en-US" dirty="0"/>
              <a:t>Shannon </a:t>
            </a:r>
            <a:r>
              <a:rPr lang="en-US" dirty="0" err="1"/>
              <a:t>VanHouse</a:t>
            </a:r>
            <a:endParaRPr lang="en-US" dirty="0"/>
          </a:p>
          <a:p>
            <a:r>
              <a:rPr lang="en-US" dirty="0"/>
              <a:t>315.713.5116</a:t>
            </a:r>
          </a:p>
          <a:p>
            <a:r>
              <a:rPr lang="en-US" dirty="0">
                <a:hlinkClick r:id="rId2"/>
              </a:rPr>
              <a:t>svanhouse@chmed.org</a:t>
            </a:r>
            <a:endParaRPr lang="en-US" dirty="0"/>
          </a:p>
          <a:p>
            <a:endParaRPr lang="en-US" dirty="0"/>
          </a:p>
        </p:txBody>
      </p:sp>
    </p:spTree>
    <p:extLst>
      <p:ext uri="{BB962C8B-B14F-4D97-AF65-F5344CB8AC3E}">
        <p14:creationId xmlns:p14="http://schemas.microsoft.com/office/powerpoint/2010/main" val="1268879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0EB8AE-FBC3-5F4E-D877-637C71CFF549}"/>
              </a:ext>
            </a:extLst>
          </p:cNvPr>
          <p:cNvGrpSpPr/>
          <p:nvPr/>
        </p:nvGrpSpPr>
        <p:grpSpPr>
          <a:xfrm>
            <a:off x="1142999" y="501287"/>
            <a:ext cx="9906001" cy="4339649"/>
            <a:chOff x="1142999" y="647202"/>
            <a:chExt cx="9906001" cy="4339649"/>
          </a:xfrm>
        </p:grpSpPr>
        <p:sp>
          <p:nvSpPr>
            <p:cNvPr id="3" name="TextBox 2">
              <a:extLst>
                <a:ext uri="{FF2B5EF4-FFF2-40B4-BE49-F238E27FC236}">
                  <a16:creationId xmlns:a16="http://schemas.microsoft.com/office/drawing/2014/main" id="{297283D2-0853-DD0B-21ED-761571D03195}"/>
                </a:ext>
              </a:extLst>
            </p:cNvPr>
            <p:cNvSpPr txBox="1"/>
            <p:nvPr/>
          </p:nvSpPr>
          <p:spPr>
            <a:xfrm>
              <a:off x="1142999" y="647202"/>
              <a:ext cx="9906000" cy="2677656"/>
            </a:xfrm>
            <a:prstGeom prst="rect">
              <a:avLst/>
            </a:prstGeom>
            <a:noFill/>
          </p:spPr>
          <p:txBody>
            <a:bodyPr wrap="square" rtlCol="0">
              <a:spAutoFit/>
            </a:bodyPr>
            <a:lstStyle/>
            <a:p>
              <a:pPr algn="ctr"/>
              <a:r>
                <a:rPr lang="en-US" sz="1800" dirty="0"/>
                <a:t> </a:t>
              </a:r>
            </a:p>
            <a:p>
              <a:pPr algn="ctr"/>
              <a:r>
                <a:rPr lang="en-US" sz="3600" dirty="0"/>
                <a:t>Get Healthy North Country!</a:t>
              </a:r>
            </a:p>
            <a:p>
              <a:pPr algn="ctr"/>
              <a:endParaRPr lang="en-US" sz="2400" dirty="0"/>
            </a:p>
            <a:p>
              <a:pPr algn="ctr"/>
              <a:r>
                <a:rPr lang="en-US" sz="2400" dirty="0"/>
                <a:t> </a:t>
              </a:r>
              <a:r>
                <a:rPr lang="en-US" sz="2400" b="1" dirty="0"/>
                <a:t>Mission</a:t>
              </a:r>
            </a:p>
            <a:p>
              <a:pPr algn="ctr"/>
              <a:r>
                <a:rPr lang="en-US" sz="2400" i="1" dirty="0"/>
                <a:t>To reduce the burden of chronic disease across our region. </a:t>
              </a:r>
            </a:p>
            <a:p>
              <a:pPr algn="ctr"/>
              <a:endParaRPr lang="en-US" sz="2400" i="1" dirty="0"/>
            </a:p>
            <a:p>
              <a:endParaRPr lang="en-US" dirty="0"/>
            </a:p>
          </p:txBody>
        </p:sp>
        <p:sp>
          <p:nvSpPr>
            <p:cNvPr id="4" name="TextBox 3">
              <a:extLst>
                <a:ext uri="{FF2B5EF4-FFF2-40B4-BE49-F238E27FC236}">
                  <a16:creationId xmlns:a16="http://schemas.microsoft.com/office/drawing/2014/main" id="{12561151-C60C-B2A9-F673-36C9549EBE85}"/>
                </a:ext>
              </a:extLst>
            </p:cNvPr>
            <p:cNvSpPr txBox="1"/>
            <p:nvPr/>
          </p:nvSpPr>
          <p:spPr>
            <a:xfrm>
              <a:off x="1142999" y="2770860"/>
              <a:ext cx="9906001" cy="2215991"/>
            </a:xfrm>
            <a:prstGeom prst="rect">
              <a:avLst/>
            </a:prstGeom>
            <a:noFill/>
          </p:spPr>
          <p:txBody>
            <a:bodyPr wrap="square" rtlCol="0">
              <a:spAutoFit/>
            </a:bodyPr>
            <a:lstStyle/>
            <a:p>
              <a:pPr algn="ctr"/>
              <a:endParaRPr lang="en-US" sz="2400" dirty="0"/>
            </a:p>
            <a:p>
              <a:pPr algn="ctr"/>
              <a:r>
                <a:rPr lang="en-US" sz="2400" b="1" dirty="0"/>
                <a:t>Vision</a:t>
              </a:r>
            </a:p>
            <a:p>
              <a:pPr algn="ctr"/>
              <a:r>
                <a:rPr lang="en-US" sz="2400" i="1" dirty="0"/>
                <a:t>A health and social care delivery system that emphasizes prevention, not treatment, of chronic disease AND one that offers every North Country resident equal opportunity to live their healthiest life.</a:t>
              </a:r>
            </a:p>
            <a:p>
              <a:endParaRPr lang="en-US" dirty="0"/>
            </a:p>
          </p:txBody>
        </p:sp>
      </p:grpSp>
    </p:spTree>
    <p:extLst>
      <p:ext uri="{BB962C8B-B14F-4D97-AF65-F5344CB8AC3E}">
        <p14:creationId xmlns:p14="http://schemas.microsoft.com/office/powerpoint/2010/main" val="2370699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8CCD0E87-69E7-2253-FFB2-ACA1240B44FD}"/>
              </a:ext>
            </a:extLst>
          </p:cNvPr>
          <p:cNvGraphicFramePr>
            <a:graphicFrameLocks/>
          </p:cNvGraphicFramePr>
          <p:nvPr>
            <p:extLst>
              <p:ext uri="{D42A27DB-BD31-4B8C-83A1-F6EECF244321}">
                <p14:modId xmlns:p14="http://schemas.microsoft.com/office/powerpoint/2010/main" val="2994029518"/>
              </p:ext>
            </p:extLst>
          </p:nvPr>
        </p:nvGraphicFramePr>
        <p:xfrm>
          <a:off x="1852788" y="2054578"/>
          <a:ext cx="8486422" cy="3571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3912F3F0-BE6F-AE70-5AF4-7C6916D723BD}"/>
              </a:ext>
            </a:extLst>
          </p:cNvPr>
          <p:cNvSpPr txBox="1">
            <a:spLocks/>
          </p:cNvSpPr>
          <p:nvPr/>
        </p:nvSpPr>
        <p:spPr>
          <a:xfrm>
            <a:off x="1062565" y="534458"/>
            <a:ext cx="10066867" cy="504119"/>
          </a:xfrm>
          <a:prstGeom prst="rect">
            <a:avLst/>
          </a:prstGeom>
          <a:solidFill>
            <a:schemeClr val="accent1"/>
          </a:solidFill>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rPr>
              <a:t>North Country Healthy Heart Network, Inc.</a:t>
            </a:r>
            <a:endParaRPr lang="en-US" dirty="0">
              <a:solidFill>
                <a:schemeClr val="bg1"/>
              </a:solidFill>
            </a:endParaRPr>
          </a:p>
        </p:txBody>
      </p:sp>
      <p:sp>
        <p:nvSpPr>
          <p:cNvPr id="4" name="Title 1">
            <a:extLst>
              <a:ext uri="{FF2B5EF4-FFF2-40B4-BE49-F238E27FC236}">
                <a16:creationId xmlns:a16="http://schemas.microsoft.com/office/drawing/2014/main" id="{1709D7AA-BB7B-3BB7-66A8-BEAC1C1D4E01}"/>
              </a:ext>
            </a:extLst>
          </p:cNvPr>
          <p:cNvSpPr txBox="1">
            <a:spLocks/>
          </p:cNvSpPr>
          <p:nvPr/>
        </p:nvSpPr>
        <p:spPr>
          <a:xfrm>
            <a:off x="4710289" y="1273876"/>
            <a:ext cx="2771422" cy="504119"/>
          </a:xfrm>
          <a:prstGeom prst="rect">
            <a:avLst/>
          </a:prstGeom>
          <a:solidFill>
            <a:schemeClr val="accent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rPr>
              <a:t>Board of Directors</a:t>
            </a:r>
          </a:p>
        </p:txBody>
      </p:sp>
      <p:cxnSp>
        <p:nvCxnSpPr>
          <p:cNvPr id="5" name="Straight Connector 4">
            <a:extLst>
              <a:ext uri="{FF2B5EF4-FFF2-40B4-BE49-F238E27FC236}">
                <a16:creationId xmlns:a16="http://schemas.microsoft.com/office/drawing/2014/main" id="{FDD9AE92-2E1B-A11A-02FE-044D1483F37E}"/>
              </a:ext>
            </a:extLst>
          </p:cNvPr>
          <p:cNvCxnSpPr>
            <a:stCxn id="4" idx="2"/>
            <a:endCxn id="2" idx="0"/>
          </p:cNvCxnSpPr>
          <p:nvPr/>
        </p:nvCxnSpPr>
        <p:spPr>
          <a:xfrm flipH="1">
            <a:off x="6095999" y="1777995"/>
            <a:ext cx="1" cy="276583"/>
          </a:xfrm>
          <a:prstGeom prst="line">
            <a:avLst/>
          </a:prstGeom>
        </p:spPr>
        <p:style>
          <a:lnRef idx="2">
            <a:schemeClr val="accent1"/>
          </a:lnRef>
          <a:fillRef idx="0">
            <a:schemeClr val="accent1"/>
          </a:fillRef>
          <a:effectRef idx="1">
            <a:schemeClr val="accent1"/>
          </a:effectRef>
          <a:fontRef idx="minor">
            <a:schemeClr val="tx1"/>
          </a:fontRef>
        </p:style>
      </p:cxnSp>
      <p:grpSp>
        <p:nvGrpSpPr>
          <p:cNvPr id="20" name="Group 19">
            <a:extLst>
              <a:ext uri="{FF2B5EF4-FFF2-40B4-BE49-F238E27FC236}">
                <a16:creationId xmlns:a16="http://schemas.microsoft.com/office/drawing/2014/main" id="{D4FBFCD8-034B-8B5E-42C2-F8E62E4187F3}"/>
              </a:ext>
            </a:extLst>
          </p:cNvPr>
          <p:cNvGrpSpPr/>
          <p:nvPr/>
        </p:nvGrpSpPr>
        <p:grpSpPr>
          <a:xfrm>
            <a:off x="8029307" y="1315160"/>
            <a:ext cx="3004812" cy="3840501"/>
            <a:chOff x="8029307" y="1315160"/>
            <a:chExt cx="3004812" cy="3840501"/>
          </a:xfrm>
        </p:grpSpPr>
        <p:pic>
          <p:nvPicPr>
            <p:cNvPr id="6" name="Picture 5">
              <a:extLst>
                <a:ext uri="{FF2B5EF4-FFF2-40B4-BE49-F238E27FC236}">
                  <a16:creationId xmlns:a16="http://schemas.microsoft.com/office/drawing/2014/main" id="{FA8667A7-5CCE-C47E-5234-2B6B58CAC85D}"/>
                </a:ext>
              </a:extLst>
            </p:cNvPr>
            <p:cNvPicPr>
              <a:picLocks noChangeAspect="1"/>
            </p:cNvPicPr>
            <p:nvPr/>
          </p:nvPicPr>
          <p:blipFill>
            <a:blip r:embed="rId7"/>
            <a:stretch>
              <a:fillRect/>
            </a:stretch>
          </p:blipFill>
          <p:spPr>
            <a:xfrm>
              <a:off x="8029307" y="2918675"/>
              <a:ext cx="1131575" cy="1109136"/>
            </a:xfrm>
            <a:prstGeom prst="rect">
              <a:avLst/>
            </a:prstGeom>
          </p:spPr>
        </p:pic>
        <p:pic>
          <p:nvPicPr>
            <p:cNvPr id="7" name="Picture 6" descr="Working together to prevent type 2 diabetes">
              <a:extLst>
                <a:ext uri="{FF2B5EF4-FFF2-40B4-BE49-F238E27FC236}">
                  <a16:creationId xmlns:a16="http://schemas.microsoft.com/office/drawing/2014/main" id="{72265ACF-5371-CA5B-5170-76A91916020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970" r="72988" b="29200"/>
            <a:stretch/>
          </p:blipFill>
          <p:spPr bwMode="auto">
            <a:xfrm>
              <a:off x="9433938" y="4220673"/>
              <a:ext cx="1429280" cy="9349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164119E-E854-6463-E676-F9E286C2F796}"/>
                </a:ext>
              </a:extLst>
            </p:cNvPr>
            <p:cNvPicPr>
              <a:picLocks noChangeAspect="1"/>
            </p:cNvPicPr>
            <p:nvPr/>
          </p:nvPicPr>
          <p:blipFill>
            <a:blip r:embed="rId9"/>
            <a:stretch>
              <a:fillRect/>
            </a:stretch>
          </p:blipFill>
          <p:spPr>
            <a:xfrm>
              <a:off x="9644300" y="1315160"/>
              <a:ext cx="1389819" cy="2130696"/>
            </a:xfrm>
            <a:prstGeom prst="rect">
              <a:avLst/>
            </a:prstGeom>
          </p:spPr>
        </p:pic>
      </p:grpSp>
      <p:grpSp>
        <p:nvGrpSpPr>
          <p:cNvPr id="9" name="Group 8">
            <a:extLst>
              <a:ext uri="{FF2B5EF4-FFF2-40B4-BE49-F238E27FC236}">
                <a16:creationId xmlns:a16="http://schemas.microsoft.com/office/drawing/2014/main" id="{D0C2448D-FBCD-9148-2183-6D9CD8BD4DF6}"/>
              </a:ext>
            </a:extLst>
          </p:cNvPr>
          <p:cNvGrpSpPr/>
          <p:nvPr/>
        </p:nvGrpSpPr>
        <p:grpSpPr>
          <a:xfrm>
            <a:off x="1414674" y="2370077"/>
            <a:ext cx="2053830" cy="2117845"/>
            <a:chOff x="1414674" y="2370077"/>
            <a:chExt cx="2053830" cy="2117845"/>
          </a:xfrm>
        </p:grpSpPr>
        <p:pic>
          <p:nvPicPr>
            <p:cNvPr id="10" name="Picture 9">
              <a:extLst>
                <a:ext uri="{FF2B5EF4-FFF2-40B4-BE49-F238E27FC236}">
                  <a16:creationId xmlns:a16="http://schemas.microsoft.com/office/drawing/2014/main" id="{7ED04B1D-B56E-FC00-167C-61A5F273BAF2}"/>
                </a:ext>
              </a:extLst>
            </p:cNvPr>
            <p:cNvPicPr>
              <a:picLocks noChangeAspect="1"/>
            </p:cNvPicPr>
            <p:nvPr/>
          </p:nvPicPr>
          <p:blipFill>
            <a:blip r:embed="rId10"/>
            <a:stretch>
              <a:fillRect/>
            </a:stretch>
          </p:blipFill>
          <p:spPr>
            <a:xfrm rot="20845001">
              <a:off x="1414674" y="2370077"/>
              <a:ext cx="2053830" cy="2117845"/>
            </a:xfrm>
            <a:prstGeom prst="rect">
              <a:avLst/>
            </a:prstGeom>
            <a:effectLst>
              <a:softEdge rad="50800"/>
            </a:effectLst>
          </p:spPr>
        </p:pic>
        <p:pic>
          <p:nvPicPr>
            <p:cNvPr id="11" name="Graphic 10" descr="Teacher with solid fill">
              <a:extLst>
                <a:ext uri="{FF2B5EF4-FFF2-40B4-BE49-F238E27FC236}">
                  <a16:creationId xmlns:a16="http://schemas.microsoft.com/office/drawing/2014/main" id="{2C909A65-0FF3-5266-0332-829FC51B2C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46952" y="2680486"/>
              <a:ext cx="97883" cy="97883"/>
            </a:xfrm>
            <a:prstGeom prst="rect">
              <a:avLst/>
            </a:prstGeom>
          </p:spPr>
        </p:pic>
        <p:pic>
          <p:nvPicPr>
            <p:cNvPr id="12" name="Picture 11">
              <a:extLst>
                <a:ext uri="{FF2B5EF4-FFF2-40B4-BE49-F238E27FC236}">
                  <a16:creationId xmlns:a16="http://schemas.microsoft.com/office/drawing/2014/main" id="{ECFA6781-2E8E-E3FF-05D8-329831510CC0}"/>
                </a:ext>
              </a:extLst>
            </p:cNvPr>
            <p:cNvPicPr>
              <a:picLocks noChangeAspect="1"/>
            </p:cNvPicPr>
            <p:nvPr/>
          </p:nvPicPr>
          <p:blipFill>
            <a:blip r:embed="rId13"/>
            <a:stretch>
              <a:fillRect/>
            </a:stretch>
          </p:blipFill>
          <p:spPr>
            <a:xfrm>
              <a:off x="2744835" y="2555523"/>
              <a:ext cx="97544" cy="97544"/>
            </a:xfrm>
            <a:prstGeom prst="rect">
              <a:avLst/>
            </a:prstGeom>
          </p:spPr>
        </p:pic>
        <p:pic>
          <p:nvPicPr>
            <p:cNvPr id="13" name="Picture 12">
              <a:extLst>
                <a:ext uri="{FF2B5EF4-FFF2-40B4-BE49-F238E27FC236}">
                  <a16:creationId xmlns:a16="http://schemas.microsoft.com/office/drawing/2014/main" id="{4D0A315B-1966-EB10-C2AD-2E8FF18EC91B}"/>
                </a:ext>
              </a:extLst>
            </p:cNvPr>
            <p:cNvPicPr>
              <a:picLocks noChangeAspect="1"/>
            </p:cNvPicPr>
            <p:nvPr/>
          </p:nvPicPr>
          <p:blipFill>
            <a:blip r:embed="rId13"/>
            <a:stretch>
              <a:fillRect/>
            </a:stretch>
          </p:blipFill>
          <p:spPr>
            <a:xfrm>
              <a:off x="2522344" y="2604294"/>
              <a:ext cx="97544" cy="97544"/>
            </a:xfrm>
            <a:prstGeom prst="rect">
              <a:avLst/>
            </a:prstGeom>
          </p:spPr>
        </p:pic>
        <p:pic>
          <p:nvPicPr>
            <p:cNvPr id="14" name="Picture 13">
              <a:extLst>
                <a:ext uri="{FF2B5EF4-FFF2-40B4-BE49-F238E27FC236}">
                  <a16:creationId xmlns:a16="http://schemas.microsoft.com/office/drawing/2014/main" id="{06E56398-59B9-CE9B-B5FF-59674CCF9E7B}"/>
                </a:ext>
              </a:extLst>
            </p:cNvPr>
            <p:cNvPicPr>
              <a:picLocks noChangeAspect="1"/>
            </p:cNvPicPr>
            <p:nvPr/>
          </p:nvPicPr>
          <p:blipFill>
            <a:blip r:embed="rId13"/>
            <a:stretch>
              <a:fillRect/>
            </a:stretch>
          </p:blipFill>
          <p:spPr>
            <a:xfrm>
              <a:off x="2424461" y="2651176"/>
              <a:ext cx="97544" cy="97544"/>
            </a:xfrm>
            <a:prstGeom prst="rect">
              <a:avLst/>
            </a:prstGeom>
          </p:spPr>
        </p:pic>
        <p:pic>
          <p:nvPicPr>
            <p:cNvPr id="15" name="Picture 14">
              <a:extLst>
                <a:ext uri="{FF2B5EF4-FFF2-40B4-BE49-F238E27FC236}">
                  <a16:creationId xmlns:a16="http://schemas.microsoft.com/office/drawing/2014/main" id="{9E553A84-F036-CC8E-4095-42CB00D4D689}"/>
                </a:ext>
              </a:extLst>
            </p:cNvPr>
            <p:cNvPicPr>
              <a:picLocks noChangeAspect="1"/>
            </p:cNvPicPr>
            <p:nvPr/>
          </p:nvPicPr>
          <p:blipFill>
            <a:blip r:embed="rId13"/>
            <a:stretch>
              <a:fillRect/>
            </a:stretch>
          </p:blipFill>
          <p:spPr>
            <a:xfrm>
              <a:off x="2777759" y="2721506"/>
              <a:ext cx="97544" cy="97544"/>
            </a:xfrm>
            <a:prstGeom prst="rect">
              <a:avLst/>
            </a:prstGeom>
          </p:spPr>
        </p:pic>
        <p:pic>
          <p:nvPicPr>
            <p:cNvPr id="16" name="Picture 15">
              <a:extLst>
                <a:ext uri="{FF2B5EF4-FFF2-40B4-BE49-F238E27FC236}">
                  <a16:creationId xmlns:a16="http://schemas.microsoft.com/office/drawing/2014/main" id="{9E39FC37-52F4-9EFE-62D2-C761563F656C}"/>
                </a:ext>
              </a:extLst>
            </p:cNvPr>
            <p:cNvPicPr>
              <a:picLocks noChangeAspect="1"/>
            </p:cNvPicPr>
            <p:nvPr/>
          </p:nvPicPr>
          <p:blipFill>
            <a:blip r:embed="rId13"/>
            <a:stretch>
              <a:fillRect/>
            </a:stretch>
          </p:blipFill>
          <p:spPr>
            <a:xfrm>
              <a:off x="2799467" y="2887489"/>
              <a:ext cx="97544" cy="97544"/>
            </a:xfrm>
            <a:prstGeom prst="rect">
              <a:avLst/>
            </a:prstGeom>
          </p:spPr>
        </p:pic>
        <p:pic>
          <p:nvPicPr>
            <p:cNvPr id="17" name="Picture 16">
              <a:extLst>
                <a:ext uri="{FF2B5EF4-FFF2-40B4-BE49-F238E27FC236}">
                  <a16:creationId xmlns:a16="http://schemas.microsoft.com/office/drawing/2014/main" id="{46034114-EFE1-9FA7-4E1B-9459562FADFA}"/>
                </a:ext>
              </a:extLst>
            </p:cNvPr>
            <p:cNvPicPr>
              <a:picLocks noChangeAspect="1"/>
            </p:cNvPicPr>
            <p:nvPr/>
          </p:nvPicPr>
          <p:blipFill>
            <a:blip r:embed="rId13"/>
            <a:stretch>
              <a:fillRect/>
            </a:stretch>
          </p:blipFill>
          <p:spPr>
            <a:xfrm>
              <a:off x="2695893" y="2869903"/>
              <a:ext cx="97544" cy="97544"/>
            </a:xfrm>
            <a:prstGeom prst="rect">
              <a:avLst/>
            </a:prstGeom>
          </p:spPr>
        </p:pic>
        <p:pic>
          <p:nvPicPr>
            <p:cNvPr id="18" name="Picture 17">
              <a:extLst>
                <a:ext uri="{FF2B5EF4-FFF2-40B4-BE49-F238E27FC236}">
                  <a16:creationId xmlns:a16="http://schemas.microsoft.com/office/drawing/2014/main" id="{037B2748-1E18-A03B-3F06-80B58F671D91}"/>
                </a:ext>
              </a:extLst>
            </p:cNvPr>
            <p:cNvPicPr>
              <a:picLocks noChangeAspect="1"/>
            </p:cNvPicPr>
            <p:nvPr/>
          </p:nvPicPr>
          <p:blipFill>
            <a:blip r:embed="rId13"/>
            <a:stretch>
              <a:fillRect/>
            </a:stretch>
          </p:blipFill>
          <p:spPr>
            <a:xfrm>
              <a:off x="2354485" y="2770278"/>
              <a:ext cx="97544" cy="97544"/>
            </a:xfrm>
            <a:prstGeom prst="rect">
              <a:avLst/>
            </a:prstGeom>
          </p:spPr>
        </p:pic>
        <p:pic>
          <p:nvPicPr>
            <p:cNvPr id="19" name="Picture 18">
              <a:extLst>
                <a:ext uri="{FF2B5EF4-FFF2-40B4-BE49-F238E27FC236}">
                  <a16:creationId xmlns:a16="http://schemas.microsoft.com/office/drawing/2014/main" id="{7643B5F2-4C37-9F17-E69F-AC536C58E898}"/>
                </a:ext>
              </a:extLst>
            </p:cNvPr>
            <p:cNvPicPr>
              <a:picLocks noChangeAspect="1"/>
            </p:cNvPicPr>
            <p:nvPr/>
          </p:nvPicPr>
          <p:blipFill>
            <a:blip r:embed="rId13"/>
            <a:stretch>
              <a:fillRect/>
            </a:stretch>
          </p:blipFill>
          <p:spPr>
            <a:xfrm>
              <a:off x="2446165" y="2807325"/>
              <a:ext cx="97544" cy="97544"/>
            </a:xfrm>
            <a:prstGeom prst="rect">
              <a:avLst/>
            </a:prstGeom>
          </p:spPr>
        </p:pic>
      </p:grpSp>
    </p:spTree>
    <p:extLst>
      <p:ext uri="{BB962C8B-B14F-4D97-AF65-F5344CB8AC3E}">
        <p14:creationId xmlns:p14="http://schemas.microsoft.com/office/powerpoint/2010/main" val="275719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64D63-F292-5D5C-85E1-E0C58BA051CE}"/>
              </a:ext>
            </a:extLst>
          </p:cNvPr>
          <p:cNvSpPr>
            <a:spLocks noGrp="1"/>
          </p:cNvSpPr>
          <p:nvPr>
            <p:ph type="title"/>
          </p:nvPr>
        </p:nvSpPr>
        <p:spPr/>
        <p:txBody>
          <a:bodyPr/>
          <a:lstStyle/>
          <a:p>
            <a:r>
              <a:rPr lang="en-US" dirty="0"/>
              <a:t>Program Delivery Network</a:t>
            </a:r>
          </a:p>
        </p:txBody>
      </p:sp>
      <p:sp>
        <p:nvSpPr>
          <p:cNvPr id="3" name="Content Placeholder 2">
            <a:extLst>
              <a:ext uri="{FF2B5EF4-FFF2-40B4-BE49-F238E27FC236}">
                <a16:creationId xmlns:a16="http://schemas.microsoft.com/office/drawing/2014/main" id="{629A8561-F058-51C4-F515-EDCDBEA6B082}"/>
              </a:ext>
            </a:extLst>
          </p:cNvPr>
          <p:cNvSpPr>
            <a:spLocks noGrp="1"/>
          </p:cNvSpPr>
          <p:nvPr>
            <p:ph idx="1"/>
          </p:nvPr>
        </p:nvSpPr>
        <p:spPr>
          <a:xfrm>
            <a:off x="838200" y="1690688"/>
            <a:ext cx="10515600" cy="3688207"/>
          </a:xfrm>
        </p:spPr>
        <p:txBody>
          <a:bodyPr>
            <a:normAutofit lnSpcReduction="10000"/>
          </a:bodyPr>
          <a:lstStyle/>
          <a:p>
            <a:r>
              <a:rPr lang="en-US" dirty="0"/>
              <a:t>11 organizations currently contracted to deliver CDSME, NDPP, and/or tobacco cessation group programs</a:t>
            </a:r>
          </a:p>
          <a:p>
            <a:r>
              <a:rPr lang="en-US" dirty="0"/>
              <a:t>Just one has the capacity to offer on-going, year-round opportunities </a:t>
            </a:r>
            <a:r>
              <a:rPr lang="en-US" u="sng" dirty="0"/>
              <a:t>in</a:t>
            </a:r>
            <a:r>
              <a:rPr lang="en-US" dirty="0"/>
              <a:t> the communities they serve; most offer no more than 2 programs a year</a:t>
            </a:r>
          </a:p>
          <a:p>
            <a:r>
              <a:rPr lang="en-US" dirty="0"/>
              <a:t>As the delivery network grows, organizations now collectively have capacity to offer quarterly in-person programs in some counties</a:t>
            </a:r>
          </a:p>
          <a:p>
            <a:r>
              <a:rPr lang="en-US" dirty="0"/>
              <a:t>Thanks to virtual options, residents across the region have </a:t>
            </a:r>
            <a:r>
              <a:rPr lang="en-US" i="1" u="sng" dirty="0"/>
              <a:t>at least </a:t>
            </a:r>
            <a:r>
              <a:rPr lang="en-US" dirty="0"/>
              <a:t>one opportunity monthly to join a program  </a:t>
            </a:r>
          </a:p>
        </p:txBody>
      </p:sp>
    </p:spTree>
    <p:extLst>
      <p:ext uri="{BB962C8B-B14F-4D97-AF65-F5344CB8AC3E}">
        <p14:creationId xmlns:p14="http://schemas.microsoft.com/office/powerpoint/2010/main" val="4142113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F18F8-A2A0-EEE7-98A2-5E7424C3A12D}"/>
              </a:ext>
            </a:extLst>
          </p:cNvPr>
          <p:cNvSpPr txBox="1">
            <a:spLocks/>
          </p:cNvSpPr>
          <p:nvPr/>
        </p:nvSpPr>
        <p:spPr>
          <a:xfrm>
            <a:off x="2885703" y="2058372"/>
            <a:ext cx="6420594" cy="11887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hlinkClick r:id="rId2">
                  <a:extLst>
                    <a:ext uri="{A12FA001-AC4F-418D-AE19-62706E023703}">
                      <ahyp:hlinkClr xmlns:ahyp="http://schemas.microsoft.com/office/drawing/2018/hyperlinkcolor" val="tx"/>
                    </a:ext>
                  </a:extLst>
                </a:hlinkClick>
              </a:rPr>
              <a:t>www.GetHealthyNoCo.Org</a:t>
            </a:r>
            <a:endParaRPr lang="en-US" b="1" dirty="0">
              <a:solidFill>
                <a:schemeClr val="bg1"/>
              </a:solidFill>
            </a:endParaRPr>
          </a:p>
        </p:txBody>
      </p:sp>
    </p:spTree>
    <p:extLst>
      <p:ext uri="{BB962C8B-B14F-4D97-AF65-F5344CB8AC3E}">
        <p14:creationId xmlns:p14="http://schemas.microsoft.com/office/powerpoint/2010/main" val="1581223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F44BD-CC22-1620-1177-5D4B66AB9D2D}"/>
              </a:ext>
            </a:extLst>
          </p:cNvPr>
          <p:cNvSpPr>
            <a:spLocks noGrp="1"/>
          </p:cNvSpPr>
          <p:nvPr>
            <p:ph type="title"/>
          </p:nvPr>
        </p:nvSpPr>
        <p:spPr>
          <a:xfrm>
            <a:off x="838200" y="1719695"/>
            <a:ext cx="10515600" cy="2852737"/>
          </a:xfrm>
        </p:spPr>
        <p:txBody>
          <a:bodyPr>
            <a:noAutofit/>
          </a:bodyPr>
          <a:lstStyle/>
          <a:p>
            <a:pPr algn="ctr"/>
            <a:r>
              <a:rPr lang="en-US" sz="3600" dirty="0"/>
              <a:t>For more information about the </a:t>
            </a:r>
            <a:br>
              <a:rPr lang="en-US" sz="3600" dirty="0"/>
            </a:br>
            <a:r>
              <a:rPr lang="en-US" sz="3600" dirty="0"/>
              <a:t>Get Healthy North Country! Network</a:t>
            </a:r>
            <a:br>
              <a:rPr lang="en-US" sz="3600" dirty="0"/>
            </a:br>
            <a:br>
              <a:rPr lang="en-US" sz="3600" dirty="0"/>
            </a:br>
            <a:r>
              <a:rPr lang="en-US" sz="3600" dirty="0"/>
              <a:t>Ann Morgan</a:t>
            </a:r>
            <a:br>
              <a:rPr lang="en-US" sz="3600" dirty="0"/>
            </a:br>
            <a:r>
              <a:rPr lang="en-US" sz="3600" dirty="0"/>
              <a:t>(518) 897-5981</a:t>
            </a:r>
            <a:br>
              <a:rPr lang="en-US" sz="3600" dirty="0"/>
            </a:br>
            <a:r>
              <a:rPr lang="en-US" sz="3600" dirty="0"/>
              <a:t>amorgan@heartnetwork.org</a:t>
            </a:r>
          </a:p>
        </p:txBody>
      </p:sp>
    </p:spTree>
    <p:extLst>
      <p:ext uri="{BB962C8B-B14F-4D97-AF65-F5344CB8AC3E}">
        <p14:creationId xmlns:p14="http://schemas.microsoft.com/office/powerpoint/2010/main" val="738599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9AF7AD-4F4E-46FB-4FB6-0ECD5C9D70DB}"/>
              </a:ext>
            </a:extLst>
          </p:cNvPr>
          <p:cNvSpPr txBox="1">
            <a:spLocks/>
          </p:cNvSpPr>
          <p:nvPr/>
        </p:nvSpPr>
        <p:spPr>
          <a:xfrm>
            <a:off x="517757" y="1338109"/>
            <a:ext cx="11156485" cy="2090891"/>
          </a:xfrm>
          <a:prstGeom prst="rect">
            <a:avLst/>
          </a:prstGeom>
        </p:spPr>
        <p:txBody>
          <a:bodyPr vert="horz" lIns="91440" tIns="45720" rIns="91440" bIns="45720" rtlCol="0" anchor="b">
            <a:noAutofit/>
          </a:bodyPr>
          <a:lstStyle>
            <a:lvl1pPr algn="ctr"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a:solidFill>
                  <a:srgbClr val="000000">
                    <a:lumMod val="85000"/>
                    <a:lumOff val="15000"/>
                  </a:srgbClr>
                </a:solidFill>
                <a:latin typeface="Aptos" panose="020B0004020202020204" pitchFamily="34" charset="0"/>
                <a:ea typeface="+mj-lt"/>
                <a:cs typeface="+mj-lt"/>
              </a:rPr>
              <a:t>St. Lawrence County Health Initiative</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dirty="0">
              <a:solidFill>
                <a:srgbClr val="000000">
                  <a:lumMod val="85000"/>
                  <a:lumOff val="15000"/>
                </a:srgbClr>
              </a:solidFill>
              <a:latin typeface="Aptos" panose="020B0004020202020204" pitchFamily="34" charset="0"/>
              <a:ea typeface="+mj-lt"/>
              <a:cs typeface="+mj-lt"/>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u="none" strike="noStrike" kern="1200" cap="all" spc="600" normalizeH="0" baseline="0" noProof="0" dirty="0">
                <a:ln>
                  <a:noFill/>
                </a:ln>
                <a:solidFill>
                  <a:srgbClr val="000000">
                    <a:lumMod val="85000"/>
                    <a:lumOff val="15000"/>
                  </a:srgbClr>
                </a:solidFill>
                <a:effectLst/>
                <a:uLnTx/>
                <a:uFillTx/>
                <a:latin typeface="Aptos" panose="020B0004020202020204" pitchFamily="34" charset="0"/>
                <a:ea typeface="+mj-lt"/>
                <a:cs typeface="+mj-lt"/>
              </a:rPr>
              <a:t>Lifestyle Program Training &amp; Technical Assistance Center</a:t>
            </a:r>
            <a:endParaRPr kumimoji="0" lang="en-US" sz="3200" b="0" u="none" strike="noStrike" kern="1200" cap="all" spc="600" normalizeH="0" baseline="0" noProof="0" dirty="0">
              <a:ln>
                <a:noFill/>
              </a:ln>
              <a:solidFill>
                <a:srgbClr val="000000">
                  <a:lumMod val="85000"/>
                  <a:lumOff val="15000"/>
                </a:srgbClr>
              </a:solidFill>
              <a:effectLst/>
              <a:uLnTx/>
              <a:uFillTx/>
              <a:latin typeface="Aptos" panose="020B0004020202020204" pitchFamily="34" charset="0"/>
            </a:endParaRPr>
          </a:p>
        </p:txBody>
      </p:sp>
    </p:spTree>
    <p:extLst>
      <p:ext uri="{BB962C8B-B14F-4D97-AF65-F5344CB8AC3E}">
        <p14:creationId xmlns:p14="http://schemas.microsoft.com/office/powerpoint/2010/main" val="617814401"/>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Notes xmlns="a0e1978d-e489-4282-b12a-dff11a1bbb50" xsi:nil="true"/>
    <TaxCatchAll xmlns="f68665af-e033-463c-8bda-31103ff85749" xsi:nil="true"/>
    <lcf76f155ced4ddcb4097134ff3c332f xmlns="a0e1978d-e489-4282-b12a-dff11a1bbb50">
      <Terms xmlns="http://schemas.microsoft.com/office/infopath/2007/PartnerControls"/>
    </lcf76f155ced4ddcb4097134ff3c332f>
    <SharedWithUsers xmlns="f68665af-e033-463c-8bda-31103ff85749">
      <UserInfo>
        <DisplayName>Ann Morgan</DisplayName>
        <AccountId>10</AccountId>
        <AccountType/>
      </UserInfo>
      <UserInfo>
        <DisplayName>Amy Kohanski</DisplayName>
        <AccountId>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F06059E891AA408FC0D75FCB35439D" ma:contentTypeVersion="15" ma:contentTypeDescription="Create a new document." ma:contentTypeScope="" ma:versionID="e7a265f312d4e860e2f914cc99469fe2">
  <xsd:schema xmlns:xsd="http://www.w3.org/2001/XMLSchema" xmlns:xs="http://www.w3.org/2001/XMLSchema" xmlns:p="http://schemas.microsoft.com/office/2006/metadata/properties" xmlns:ns2="f68665af-e033-463c-8bda-31103ff85749" xmlns:ns3="a0e1978d-e489-4282-b12a-dff11a1bbb50" targetNamespace="http://schemas.microsoft.com/office/2006/metadata/properties" ma:root="true" ma:fieldsID="d3b9366b29e4705b6d6953d2681760fe" ns2:_="" ns3:_="">
    <xsd:import namespace="f68665af-e033-463c-8bda-31103ff85749"/>
    <xsd:import namespace="a0e1978d-e489-4282-b12a-dff11a1bbb5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DocumentNote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8665af-e033-463c-8bda-31103ff857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049bb47b-cd61-4469-979f-55991390f199}" ma:internalName="TaxCatchAll" ma:showField="CatchAllData" ma:web="f68665af-e033-463c-8bda-31103ff8574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e1978d-e489-4282-b12a-dff11a1bbb5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3bc8a6f-4167-4168-bf78-2f8a72594bf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DocumentNotes" ma:index="21" nillable="true" ma:displayName="Document Notes" ma:format="Dropdown" ma:internalName="DocumentNotes">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E16126-946C-4C94-A61F-E64A0455E77B}">
  <ds:schemaRefs>
    <ds:schemaRef ds:uri="a0e1978d-e489-4282-b12a-dff11a1bbb50"/>
    <ds:schemaRef ds:uri="http://purl.org/dc/elements/1.1/"/>
    <ds:schemaRef ds:uri="http://schemas.microsoft.com/office/2006/metadata/properties"/>
    <ds:schemaRef ds:uri="http://purl.org/dc/terms/"/>
    <ds:schemaRef ds:uri="f68665af-e033-463c-8bda-31103ff85749"/>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653A56C-4655-417B-A4E1-04A92E6590EF}">
  <ds:schemaRefs>
    <ds:schemaRef ds:uri="http://schemas.microsoft.com/sharepoint/v3/contenttype/forms"/>
  </ds:schemaRefs>
</ds:datastoreItem>
</file>

<file path=customXml/itemProps3.xml><?xml version="1.0" encoding="utf-8"?>
<ds:datastoreItem xmlns:ds="http://schemas.openxmlformats.org/officeDocument/2006/customXml" ds:itemID="{4242C265-54D2-4A17-B5E4-4EEE48DB65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8665af-e033-463c-8bda-31103ff85749"/>
    <ds:schemaRef ds:uri="a0e1978d-e489-4282-b12a-dff11a1bbb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304</TotalTime>
  <Words>1444</Words>
  <Application>Microsoft Office PowerPoint</Application>
  <PresentationFormat>Widescreen</PresentationFormat>
  <Paragraphs>207</Paragraphs>
  <Slides>33</Slides>
  <Notes>19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Batang</vt:lpstr>
      <vt:lpstr>-apple-system</vt:lpstr>
      <vt:lpstr>Aptos</vt:lpstr>
      <vt:lpstr>Arial</vt:lpstr>
      <vt:lpstr>Calibri</vt:lpstr>
      <vt:lpstr>office theme</vt:lpstr>
      <vt:lpstr>office theme</vt:lpstr>
      <vt:lpstr>office theme</vt:lpstr>
      <vt:lpstr>PowerPoint Presentation</vt:lpstr>
      <vt:lpstr>PowerPoint Presentation</vt:lpstr>
      <vt:lpstr>Get Healthy North Country!</vt:lpstr>
      <vt:lpstr>PowerPoint Presentation</vt:lpstr>
      <vt:lpstr>PowerPoint Presentation</vt:lpstr>
      <vt:lpstr>Program Delivery Network</vt:lpstr>
      <vt:lpstr>PowerPoint Presentation</vt:lpstr>
      <vt:lpstr>For more information about the  Get Healthy North Country! Network  Ann Morgan (518) 897-5981 amorgan@heartnetwork.org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we are</vt:lpstr>
      <vt:lpstr>CHMC DSMP Territory</vt:lpstr>
      <vt:lpstr>PowerPoint Presentation</vt:lpstr>
      <vt:lpstr>We Offer Programming That is Unique</vt:lpstr>
      <vt:lpstr>CHMC’s Diabetes Education Telehealth Conference Room</vt:lpstr>
      <vt:lpstr>Benefits of Telehealth</vt:lpstr>
      <vt:lpstr>Trends with Telehealth</vt:lpstr>
      <vt:lpstr>Participant Success Story</vt:lpstr>
      <vt:lpstr>Thank you so much for listening.  Questions or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Morgan</dc:creator>
  <cp:lastModifiedBy>Ann Morgan</cp:lastModifiedBy>
  <cp:revision>11</cp:revision>
  <dcterms:created xsi:type="dcterms:W3CDTF">2024-03-16T08:51:43Z</dcterms:created>
  <dcterms:modified xsi:type="dcterms:W3CDTF">2024-09-12T19:18:14Z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0x010100BFF06059E891AA408FC0D75FCB35439D</vt:lpwstr>
  </property>
  <property fmtid="{D5CDD505-2E9C-101B-9397-08002B2CF9AE}" pid="3" name="MediaServiceImageTags">
    <vt:lpwstr/>
  </property>
</Properties>
</file>