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4.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0.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21.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4"/>
    <p:sldMasterId id="2147483744" r:id="rId5"/>
    <p:sldMasterId id="2147483757" r:id="rId6"/>
    <p:sldMasterId id="2147483782" r:id="rId7"/>
    <p:sldMasterId id="2147483836" r:id="rId8"/>
  </p:sldMasterIdLst>
  <p:notesMasterIdLst>
    <p:notesMasterId r:id="rId43"/>
  </p:notesMasterIdLst>
  <p:sldIdLst>
    <p:sldId id="352" r:id="rId9"/>
    <p:sldId id="386" r:id="rId10"/>
    <p:sldId id="399" r:id="rId11"/>
    <p:sldId id="400" r:id="rId12"/>
    <p:sldId id="402" r:id="rId13"/>
    <p:sldId id="424" r:id="rId14"/>
    <p:sldId id="425" r:id="rId15"/>
    <p:sldId id="415" r:id="rId16"/>
    <p:sldId id="417" r:id="rId17"/>
    <p:sldId id="419" r:id="rId18"/>
    <p:sldId id="420" r:id="rId19"/>
    <p:sldId id="392" r:id="rId20"/>
    <p:sldId id="427" r:id="rId21"/>
    <p:sldId id="428" r:id="rId22"/>
    <p:sldId id="423" r:id="rId23"/>
    <p:sldId id="413" r:id="rId24"/>
    <p:sldId id="394" r:id="rId25"/>
    <p:sldId id="414" r:id="rId26"/>
    <p:sldId id="409" r:id="rId27"/>
    <p:sldId id="387" r:id="rId28"/>
    <p:sldId id="395" r:id="rId29"/>
    <p:sldId id="396" r:id="rId30"/>
    <p:sldId id="397" r:id="rId31"/>
    <p:sldId id="405" r:id="rId32"/>
    <p:sldId id="393" r:id="rId33"/>
    <p:sldId id="410" r:id="rId34"/>
    <p:sldId id="411" r:id="rId35"/>
    <p:sldId id="401" r:id="rId36"/>
    <p:sldId id="403" r:id="rId37"/>
    <p:sldId id="404" r:id="rId38"/>
    <p:sldId id="429" r:id="rId39"/>
    <p:sldId id="430" r:id="rId40"/>
    <p:sldId id="412" r:id="rId41"/>
    <p:sldId id="365" r:id="rId42"/>
  </p:sldIdLst>
  <p:sldSz cx="12192000" cy="6858000"/>
  <p:notesSz cx="6858000" cy="1781175"/>
  <p:custDataLst>
    <p:tags r:id="rId4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Vol, Lauren (HRSA)" initials="DL(" lastIdx="17" clrIdx="0">
    <p:extLst>
      <p:ext uri="{19B8F6BF-5375-455C-9EA6-DF929625EA0E}">
        <p15:presenceInfo xmlns:p15="http://schemas.microsoft.com/office/powerpoint/2012/main" userId="S-1-5-21-1575576018-681398725-1848903544-74388" providerId="AD"/>
      </p:ext>
    </p:extLst>
  </p:cmAuthor>
  <p:cmAuthor id="2" name="Ruiz, Elizabeth (HRSA)" initials="RE(" lastIdx="4" clrIdx="1">
    <p:extLst>
      <p:ext uri="{19B8F6BF-5375-455C-9EA6-DF929625EA0E}">
        <p15:presenceInfo xmlns:p15="http://schemas.microsoft.com/office/powerpoint/2012/main" userId="S-1-5-21-1575576018-681398725-1848903544-78966" providerId="AD"/>
      </p:ext>
    </p:extLst>
  </p:cmAuthor>
  <p:cmAuthor id="3" name="Coulouris, Natasha (HRSA)" initials="CN(" lastIdx="11" clrIdx="2">
    <p:extLst>
      <p:ext uri="{19B8F6BF-5375-455C-9EA6-DF929625EA0E}">
        <p15:presenceInfo xmlns:p15="http://schemas.microsoft.com/office/powerpoint/2012/main" userId="S-1-5-21-1575576018-681398725-1848903544-30958" providerId="AD"/>
      </p:ext>
    </p:extLst>
  </p:cmAuthor>
  <p:cmAuthor id="4" name="Kania, Pamela (HRSA)" initials="KP(" lastIdx="4" clrIdx="3">
    <p:extLst>
      <p:ext uri="{19B8F6BF-5375-455C-9EA6-DF929625EA0E}">
        <p15:presenceInfo xmlns:p15="http://schemas.microsoft.com/office/powerpoint/2012/main" userId="S-1-5-21-1575576018-681398725-1848903544-33834" providerId="AD"/>
      </p:ext>
    </p:extLst>
  </p:cmAuthor>
  <p:cmAuthor id="5" name="Devine Kimak, Theresa (HRSA)" initials="DKT(" lastIdx="7" clrIdx="4">
    <p:extLst>
      <p:ext uri="{19B8F6BF-5375-455C-9EA6-DF929625EA0E}">
        <p15:presenceInfo xmlns:p15="http://schemas.microsoft.com/office/powerpoint/2012/main" userId="S-1-5-21-1575576018-681398725-1848903544-672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0F4D7B"/>
    <a:srgbClr val="006699"/>
    <a:srgbClr val="AC0000"/>
    <a:srgbClr val="D86E16"/>
    <a:srgbClr val="E38B2B"/>
    <a:srgbClr val="F98E8B"/>
    <a:srgbClr val="FF6565"/>
    <a:srgbClr val="A80000"/>
    <a:srgbClr val="B63D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74" autoAdjust="0"/>
    <p:restoredTop sz="77555" autoAdjust="0"/>
  </p:normalViewPr>
  <p:slideViewPr>
    <p:cSldViewPr>
      <p:cViewPr varScale="1">
        <p:scale>
          <a:sx n="89" d="100"/>
          <a:sy n="89" d="100"/>
        </p:scale>
        <p:origin x="1572" y="72"/>
      </p:cViewPr>
      <p:guideLst>
        <p:guide orient="horz" pos="2160"/>
        <p:guide pos="3840"/>
      </p:guideLst>
    </p:cSldViewPr>
  </p:slideViewPr>
  <p:outlineViewPr>
    <p:cViewPr>
      <p:scale>
        <a:sx n="33" d="100"/>
        <a:sy n="33" d="100"/>
      </p:scale>
      <p:origin x="0" y="-15390"/>
    </p:cViewPr>
  </p:outlineViewPr>
  <p:notesTextViewPr>
    <p:cViewPr>
      <p:scale>
        <a:sx n="100" d="100"/>
        <a:sy n="100" d="100"/>
      </p:scale>
      <p:origin x="0" y="0"/>
    </p:cViewPr>
  </p:notesTextViewPr>
  <p:notesViewPr>
    <p:cSldViewPr>
      <p:cViewPr varScale="1">
        <p:scale>
          <a:sx n="212" d="100"/>
          <a:sy n="212" d="100"/>
        </p:scale>
        <p:origin x="150" y="-46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Master" Target="slideMasters/slideMaster5.xml"/></Relationships>
</file>

<file path=ppt/diagrams/_rels/data3.xml.rels><?xml version="1.0" encoding="UTF-8" standalone="yes"?>
<Relationships xmlns="http://schemas.openxmlformats.org/package/2006/relationships"><Relationship Id="rId1" Type="http://schemas.openxmlformats.org/officeDocument/2006/relationships/hyperlink" Target="https://www.hhs.gov/opioids/" TargetMode="External"/></Relationships>
</file>

<file path=ppt/diagrams/_rels/drawing3.xml.rels><?xml version="1.0" encoding="UTF-8" standalone="yes"?>
<Relationships xmlns="http://schemas.openxmlformats.org/package/2006/relationships"><Relationship Id="rId1" Type="http://schemas.openxmlformats.org/officeDocument/2006/relationships/hyperlink" Target="https://www.hhs.gov/opioids/"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016143-2061-4D6D-B034-912ED1D45074}"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D613AED4-F8BE-4A3C-B305-1891289B74D6}">
      <dgm:prSet phldrT="[Text]"/>
      <dgm:spPr/>
      <dgm:t>
        <a:bodyPr/>
        <a:lstStyle/>
        <a:p>
          <a:r>
            <a:rPr lang="en-US" b="1" dirty="0" smtClean="0"/>
            <a:t>External Affairs and Outreach</a:t>
          </a:r>
          <a:endParaRPr lang="en-US" b="1" dirty="0"/>
        </a:p>
      </dgm:t>
    </dgm:pt>
    <dgm:pt modelId="{53560EED-E4A4-4427-8E55-574AAA3BC432}" type="parTrans" cxnId="{BA297BEF-B964-4858-96AF-F610AF58B59C}">
      <dgm:prSet/>
      <dgm:spPr/>
      <dgm:t>
        <a:bodyPr/>
        <a:lstStyle/>
        <a:p>
          <a:endParaRPr lang="en-US"/>
        </a:p>
      </dgm:t>
    </dgm:pt>
    <dgm:pt modelId="{B27303C4-F6AD-4D59-B200-FF2895A2D744}" type="sibTrans" cxnId="{BA297BEF-B964-4858-96AF-F610AF58B59C}">
      <dgm:prSet/>
      <dgm:spPr/>
      <dgm:t>
        <a:bodyPr/>
        <a:lstStyle/>
        <a:p>
          <a:endParaRPr lang="en-US"/>
        </a:p>
      </dgm:t>
    </dgm:pt>
    <dgm:pt modelId="{87851AF7-823A-4AB9-BE73-B4C29D899486}">
      <dgm:prSet phldrT="[Text]"/>
      <dgm:spPr/>
      <dgm:t>
        <a:bodyPr/>
        <a:lstStyle/>
        <a:p>
          <a:pPr rtl="0"/>
          <a:r>
            <a:rPr kumimoji="0" lang="en-US" altLang="en-US" b="0" i="0" u="none" strike="noStrike" cap="none" spc="0" normalizeH="0" baseline="0" noProof="0" dirty="0" smtClean="0">
              <a:ln>
                <a:noFill/>
              </a:ln>
              <a:solidFill>
                <a:prstClr val="black"/>
              </a:solidFill>
              <a:effectLst/>
              <a:uLnTx/>
              <a:uFillTx/>
              <a:latin typeface="+mn-lt"/>
              <a:ea typeface="+mn-ea"/>
              <a:cs typeface="Arial" panose="020B0604020202020204" pitchFamily="34" charset="0"/>
            </a:rPr>
            <a:t>Represent HRSA</a:t>
          </a:r>
          <a:endParaRPr lang="en-US" dirty="0"/>
        </a:p>
      </dgm:t>
    </dgm:pt>
    <dgm:pt modelId="{6044CDBA-B3A7-4913-8DDD-FA27A2A825CF}" type="parTrans" cxnId="{1E0A19A3-C85F-469F-8250-289D57F3FFA4}">
      <dgm:prSet/>
      <dgm:spPr/>
      <dgm:t>
        <a:bodyPr/>
        <a:lstStyle/>
        <a:p>
          <a:endParaRPr lang="en-US"/>
        </a:p>
      </dgm:t>
    </dgm:pt>
    <dgm:pt modelId="{6179EEA4-0F9B-4B0F-A2CF-DC3F57FAE1AF}" type="sibTrans" cxnId="{1E0A19A3-C85F-469F-8250-289D57F3FFA4}">
      <dgm:prSet/>
      <dgm:spPr/>
      <dgm:t>
        <a:bodyPr/>
        <a:lstStyle/>
        <a:p>
          <a:endParaRPr lang="en-US"/>
        </a:p>
      </dgm:t>
    </dgm:pt>
    <dgm:pt modelId="{C03A0FB3-4DAE-4BE4-BD28-9323956F2EDC}">
      <dgm:prSet phldrT="[Text]"/>
      <dgm:spPr/>
      <dgm:t>
        <a:bodyPr/>
        <a:lstStyle/>
        <a:p>
          <a:r>
            <a:rPr lang="en-US" b="1" dirty="0" smtClean="0"/>
            <a:t>Strategic Stakeholder Partnerships</a:t>
          </a:r>
          <a:endParaRPr lang="en-US" b="1" dirty="0"/>
        </a:p>
      </dgm:t>
    </dgm:pt>
    <dgm:pt modelId="{F6FC8CAE-5404-4405-8E70-08946D7D7E85}" type="parTrans" cxnId="{95A64220-1498-4F60-86DF-BDE963073D2E}">
      <dgm:prSet/>
      <dgm:spPr/>
      <dgm:t>
        <a:bodyPr/>
        <a:lstStyle/>
        <a:p>
          <a:endParaRPr lang="en-US"/>
        </a:p>
      </dgm:t>
    </dgm:pt>
    <dgm:pt modelId="{C79B257C-87C2-4F4C-AE1A-8DF6481DD876}" type="sibTrans" cxnId="{95A64220-1498-4F60-86DF-BDE963073D2E}">
      <dgm:prSet/>
      <dgm:spPr/>
      <dgm:t>
        <a:bodyPr/>
        <a:lstStyle/>
        <a:p>
          <a:endParaRPr lang="en-US"/>
        </a:p>
      </dgm:t>
    </dgm:pt>
    <dgm:pt modelId="{AF629221-1217-46B1-8CA7-B2C724CF5844}">
      <dgm:prSet phldrT="[Text]"/>
      <dgm:spPr/>
      <dgm:t>
        <a:bodyPr/>
        <a:lstStyle/>
        <a:p>
          <a:pPr rtl="0"/>
          <a:r>
            <a:rPr kumimoji="0" lang="en-US" altLang="en-US" b="0" i="0" u="none" strike="noStrike" cap="none" spc="0" normalizeH="0" baseline="0" noProof="0" dirty="0" smtClean="0">
              <a:ln>
                <a:noFill/>
              </a:ln>
              <a:solidFill>
                <a:prstClr val="black"/>
              </a:solidFill>
              <a:effectLst/>
              <a:uLnTx/>
              <a:uFillTx/>
              <a:latin typeface="+mn-lt"/>
              <a:ea typeface="+mn-ea"/>
              <a:cs typeface="Arial" panose="020B0604020202020204" pitchFamily="34" charset="0"/>
            </a:rPr>
            <a:t>Engage federal, state, local, and tribal partners</a:t>
          </a:r>
          <a:endParaRPr lang="en-US" dirty="0"/>
        </a:p>
      </dgm:t>
    </dgm:pt>
    <dgm:pt modelId="{2A7FCE64-8467-4ECF-880D-0F13ECBD84DD}" type="parTrans" cxnId="{CDADD24A-A27B-412B-A2C4-DF4B7D0C1541}">
      <dgm:prSet/>
      <dgm:spPr/>
      <dgm:t>
        <a:bodyPr/>
        <a:lstStyle/>
        <a:p>
          <a:endParaRPr lang="en-US"/>
        </a:p>
      </dgm:t>
    </dgm:pt>
    <dgm:pt modelId="{E0F84C5D-2E96-4835-B526-13692DF2B232}" type="sibTrans" cxnId="{CDADD24A-A27B-412B-A2C4-DF4B7D0C1541}">
      <dgm:prSet/>
      <dgm:spPr/>
      <dgm:t>
        <a:bodyPr/>
        <a:lstStyle/>
        <a:p>
          <a:endParaRPr lang="en-US"/>
        </a:p>
      </dgm:t>
    </dgm:pt>
    <dgm:pt modelId="{C5BDCE68-6E41-4DD4-8B2C-048B2EA0DAE5}">
      <dgm:prSet phldrT="[Text]"/>
      <dgm:spPr/>
      <dgm:t>
        <a:bodyPr/>
        <a:lstStyle/>
        <a:p>
          <a:r>
            <a:rPr lang="en-US" b="1" dirty="0" smtClean="0"/>
            <a:t>National &amp; Regional Surveillance</a:t>
          </a:r>
          <a:endParaRPr lang="en-US" b="1" dirty="0"/>
        </a:p>
      </dgm:t>
    </dgm:pt>
    <dgm:pt modelId="{3045CF2A-AE06-4A4D-B117-2C519E955EBE}" type="parTrans" cxnId="{85CAF4A1-6BCD-46E7-9BF8-B95B4D10627D}">
      <dgm:prSet/>
      <dgm:spPr/>
      <dgm:t>
        <a:bodyPr/>
        <a:lstStyle/>
        <a:p>
          <a:endParaRPr lang="en-US"/>
        </a:p>
      </dgm:t>
    </dgm:pt>
    <dgm:pt modelId="{188CEE5F-1DA8-413C-A265-9883359DE514}" type="sibTrans" cxnId="{85CAF4A1-6BCD-46E7-9BF8-B95B4D10627D}">
      <dgm:prSet/>
      <dgm:spPr/>
      <dgm:t>
        <a:bodyPr/>
        <a:lstStyle/>
        <a:p>
          <a:endParaRPr lang="en-US"/>
        </a:p>
      </dgm:t>
    </dgm:pt>
    <dgm:pt modelId="{E2F1C9BF-E88E-4BE0-96AB-C3EC8021B1A9}">
      <dgm:prSet phldrT="[Text]"/>
      <dgm:spPr>
        <a:solidFill>
          <a:schemeClr val="bg1">
            <a:lumMod val="85000"/>
            <a:alpha val="90000"/>
          </a:schemeClr>
        </a:solidFill>
      </dgm:spPr>
      <dgm:t>
        <a:bodyPr/>
        <a:lstStyle/>
        <a:p>
          <a:pPr rtl="0"/>
          <a:r>
            <a:rPr lang="en-US" altLang="en-US" smtClean="0">
              <a:solidFill>
                <a:prstClr val="black"/>
              </a:solidFill>
              <a:latin typeface="+mn-lt"/>
              <a:cs typeface="Arial" panose="020B0604020202020204" pitchFamily="34" charset="0"/>
            </a:rPr>
            <a:t>Ensure the efficacy of regional resources</a:t>
          </a:r>
          <a:endParaRPr lang="en-US"/>
        </a:p>
      </dgm:t>
    </dgm:pt>
    <dgm:pt modelId="{43B6AB88-D169-43B0-8981-6DAEEA2EF2E4}" type="parTrans" cxnId="{FDF09DBB-1ADD-462F-B3E1-0D4AFC6BF91B}">
      <dgm:prSet/>
      <dgm:spPr/>
      <dgm:t>
        <a:bodyPr/>
        <a:lstStyle/>
        <a:p>
          <a:endParaRPr lang="en-US"/>
        </a:p>
      </dgm:t>
    </dgm:pt>
    <dgm:pt modelId="{4CDF5BB9-E2FB-45F2-B85E-4B91C51E514F}" type="sibTrans" cxnId="{FDF09DBB-1ADD-462F-B3E1-0D4AFC6BF91B}">
      <dgm:prSet/>
      <dgm:spPr/>
      <dgm:t>
        <a:bodyPr/>
        <a:lstStyle/>
        <a:p>
          <a:endParaRPr lang="en-US"/>
        </a:p>
      </dgm:t>
    </dgm:pt>
    <dgm:pt modelId="{2B8474FA-5241-4BFC-BFFB-9551BA57A90B}">
      <dgm:prSet phldrT="[Text]"/>
      <dgm:spPr>
        <a:solidFill>
          <a:schemeClr val="bg1">
            <a:lumMod val="65000"/>
          </a:schemeClr>
        </a:solidFill>
      </dgm:spPr>
      <dgm:t>
        <a:bodyPr/>
        <a:lstStyle/>
        <a:p>
          <a:r>
            <a:rPr lang="en-US" b="1" dirty="0" smtClean="0"/>
            <a:t>Regional Management</a:t>
          </a:r>
          <a:endParaRPr lang="en-US" b="1" dirty="0"/>
        </a:p>
      </dgm:t>
    </dgm:pt>
    <dgm:pt modelId="{D5A64D4E-7F91-4681-8FC9-06885942F698}" type="parTrans" cxnId="{0912C04A-1B98-4C11-8FCB-66AD2559B6D6}">
      <dgm:prSet/>
      <dgm:spPr/>
      <dgm:t>
        <a:bodyPr/>
        <a:lstStyle/>
        <a:p>
          <a:endParaRPr lang="en-US"/>
        </a:p>
      </dgm:t>
    </dgm:pt>
    <dgm:pt modelId="{835236FD-9608-41F4-99BC-8AAA67801F08}" type="sibTrans" cxnId="{0912C04A-1B98-4C11-8FCB-66AD2559B6D6}">
      <dgm:prSet/>
      <dgm:spPr/>
      <dgm:t>
        <a:bodyPr/>
        <a:lstStyle/>
        <a:p>
          <a:endParaRPr lang="en-US"/>
        </a:p>
      </dgm:t>
    </dgm:pt>
    <dgm:pt modelId="{416C595F-CE2E-455D-B8AC-F1DF3B4291FB}">
      <dgm:prSet phldrT="[Text]"/>
      <dgm:spPr/>
      <dgm:t>
        <a:bodyPr/>
        <a:lstStyle/>
        <a:p>
          <a:pPr rtl="0"/>
          <a:r>
            <a:rPr kumimoji="0" lang="en-US" altLang="en-US" b="0" i="0" u="none" strike="noStrike" cap="none" spc="0" normalizeH="0" baseline="0" noProof="0" dirty="0" smtClean="0">
              <a:ln>
                <a:noFill/>
              </a:ln>
              <a:solidFill>
                <a:prstClr val="black"/>
              </a:solidFill>
              <a:effectLst/>
              <a:uLnTx/>
              <a:uFillTx/>
              <a:latin typeface="Calibri" panose="020F0502020204030204" pitchFamily="34" charset="0"/>
              <a:cs typeface="Calibri" panose="020F0502020204030204" pitchFamily="34" charset="0"/>
            </a:rPr>
            <a:t>Identify &amp; report ground-level communications and information</a:t>
          </a:r>
          <a:endParaRPr lang="en-US" dirty="0"/>
        </a:p>
      </dgm:t>
    </dgm:pt>
    <dgm:pt modelId="{D5A09C42-EF7B-4CA3-B799-0DE169A1A28A}" type="parTrans" cxnId="{83CE44AD-F25A-46A3-A57C-CB6DD7A11452}">
      <dgm:prSet/>
      <dgm:spPr/>
      <dgm:t>
        <a:bodyPr/>
        <a:lstStyle/>
        <a:p>
          <a:endParaRPr lang="en-US"/>
        </a:p>
      </dgm:t>
    </dgm:pt>
    <dgm:pt modelId="{2D8FF8F6-6E73-4128-B349-DAC77241AC89}" type="sibTrans" cxnId="{83CE44AD-F25A-46A3-A57C-CB6DD7A11452}">
      <dgm:prSet/>
      <dgm:spPr/>
      <dgm:t>
        <a:bodyPr/>
        <a:lstStyle/>
        <a:p>
          <a:endParaRPr lang="en-US"/>
        </a:p>
      </dgm:t>
    </dgm:pt>
    <dgm:pt modelId="{567CA550-4373-469A-A026-8E473E122FF7}">
      <dgm:prSet/>
      <dgm:spPr/>
      <dgm:t>
        <a:bodyPr/>
        <a:lstStyle/>
        <a:p>
          <a:pPr rtl="0"/>
          <a:r>
            <a:rPr kumimoji="0" lang="en-US" altLang="en-US" b="0" i="0" u="none" strike="noStrike" cap="none" spc="0" normalizeH="0" baseline="0" noProof="0" smtClean="0">
              <a:ln>
                <a:noFill/>
              </a:ln>
              <a:solidFill>
                <a:prstClr val="black"/>
              </a:solidFill>
              <a:effectLst/>
              <a:uLnTx/>
              <a:uFillTx/>
              <a:latin typeface="+mn-lt"/>
              <a:ea typeface="+mn-ea"/>
              <a:cs typeface="Arial" panose="020B0604020202020204" pitchFamily="34" charset="0"/>
            </a:rPr>
            <a:t>Serve as regional leaders</a:t>
          </a:r>
          <a:endParaRPr kumimoji="0" lang="en-US" altLang="en-US" b="0" i="0" u="none" strike="noStrike" cap="none" spc="0" normalizeH="0" baseline="0" noProof="0" dirty="0">
            <a:ln>
              <a:noFill/>
            </a:ln>
            <a:solidFill>
              <a:prstClr val="black"/>
            </a:solidFill>
            <a:effectLst/>
            <a:uLnTx/>
            <a:uFillTx/>
            <a:latin typeface="+mn-lt"/>
            <a:ea typeface="+mn-ea"/>
            <a:cs typeface="Arial" panose="020B0604020202020204" pitchFamily="34" charset="0"/>
          </a:endParaRPr>
        </a:p>
      </dgm:t>
    </dgm:pt>
    <dgm:pt modelId="{779D0483-46C7-4E4A-ADA6-FE8E9A3CBF64}" type="parTrans" cxnId="{1860FF4A-123E-4065-9AB0-E11B314CE2C5}">
      <dgm:prSet/>
      <dgm:spPr/>
      <dgm:t>
        <a:bodyPr/>
        <a:lstStyle/>
        <a:p>
          <a:endParaRPr lang="en-US"/>
        </a:p>
      </dgm:t>
    </dgm:pt>
    <dgm:pt modelId="{FEF79DA7-94E7-4BD0-AD09-ECEB38C2F56C}" type="sibTrans" cxnId="{1860FF4A-123E-4065-9AB0-E11B314CE2C5}">
      <dgm:prSet/>
      <dgm:spPr/>
      <dgm:t>
        <a:bodyPr/>
        <a:lstStyle/>
        <a:p>
          <a:endParaRPr lang="en-US"/>
        </a:p>
      </dgm:t>
    </dgm:pt>
    <dgm:pt modelId="{ABD26898-06C3-4534-9080-77A21AD66111}">
      <dgm:prSet/>
      <dgm:spPr/>
      <dgm:t>
        <a:bodyPr/>
        <a:lstStyle/>
        <a:p>
          <a:pPr rtl="0"/>
          <a:r>
            <a:rPr kumimoji="0" lang="en-US" altLang="en-US" b="0" i="0" u="none" strike="noStrike" cap="none" spc="0" normalizeH="0" baseline="0" noProof="0" dirty="0" smtClean="0">
              <a:ln>
                <a:noFill/>
              </a:ln>
              <a:solidFill>
                <a:prstClr val="black"/>
              </a:solidFill>
              <a:effectLst/>
              <a:uLnTx/>
              <a:uFillTx/>
              <a:latin typeface="+mn-lt"/>
              <a:ea typeface="+mn-ea"/>
              <a:cs typeface="Arial" panose="020B0604020202020204" pitchFamily="34" charset="0"/>
            </a:rPr>
            <a:t>Conduct outreach to increase knowledge about HRSA’s program, and priorities</a:t>
          </a:r>
        </a:p>
      </dgm:t>
    </dgm:pt>
    <dgm:pt modelId="{DA6DD35C-0028-4A38-9A2B-09033360B1A0}" type="parTrans" cxnId="{445E134C-9778-4EBD-ADAC-D89BF180A7A2}">
      <dgm:prSet/>
      <dgm:spPr/>
      <dgm:t>
        <a:bodyPr/>
        <a:lstStyle/>
        <a:p>
          <a:endParaRPr lang="en-US"/>
        </a:p>
      </dgm:t>
    </dgm:pt>
    <dgm:pt modelId="{194AEBF0-A8A5-4392-BA82-993EAB1ABC96}" type="sibTrans" cxnId="{445E134C-9778-4EBD-ADAC-D89BF180A7A2}">
      <dgm:prSet/>
      <dgm:spPr/>
      <dgm:t>
        <a:bodyPr/>
        <a:lstStyle/>
        <a:p>
          <a:endParaRPr lang="en-US"/>
        </a:p>
      </dgm:t>
    </dgm:pt>
    <dgm:pt modelId="{BB1294EB-D14C-457B-AD43-93BAB295533A}">
      <dgm:prSet/>
      <dgm:spPr/>
      <dgm:t>
        <a:bodyPr/>
        <a:lstStyle/>
        <a:p>
          <a:pPr rtl="0"/>
          <a:r>
            <a:rPr lang="en-US" altLang="en-US" smtClean="0">
              <a:solidFill>
                <a:prstClr val="black"/>
              </a:solidFill>
              <a:latin typeface="+mn-lt"/>
              <a:cs typeface="Arial" panose="020B0604020202020204" pitchFamily="34" charset="0"/>
            </a:rPr>
            <a:t>Manage National Organizations of States and Local Officials (NOSLO) Cooperatve Agreements</a:t>
          </a:r>
          <a:endParaRPr kumimoji="0" lang="en-US" altLang="en-US" b="0" i="0" u="none" strike="noStrike" cap="none" spc="0" normalizeH="0" baseline="0" noProof="0" dirty="0">
            <a:ln>
              <a:noFill/>
            </a:ln>
            <a:solidFill>
              <a:prstClr val="black"/>
            </a:solidFill>
            <a:effectLst/>
            <a:uLnTx/>
            <a:uFillTx/>
            <a:latin typeface="+mn-lt"/>
            <a:ea typeface="+mn-ea"/>
            <a:cs typeface="Arial" panose="020B0604020202020204" pitchFamily="34" charset="0"/>
          </a:endParaRPr>
        </a:p>
      </dgm:t>
    </dgm:pt>
    <dgm:pt modelId="{362EB412-59DD-4DC6-96B7-C02CA1C230E7}" type="parTrans" cxnId="{72F85737-1396-4F58-8FCD-1A04C512B7E8}">
      <dgm:prSet/>
      <dgm:spPr/>
      <dgm:t>
        <a:bodyPr/>
        <a:lstStyle/>
        <a:p>
          <a:endParaRPr lang="en-US"/>
        </a:p>
      </dgm:t>
    </dgm:pt>
    <dgm:pt modelId="{F2B0E583-7D2B-467B-8F93-F018BB58011D}" type="sibTrans" cxnId="{72F85737-1396-4F58-8FCD-1A04C512B7E8}">
      <dgm:prSet/>
      <dgm:spPr/>
      <dgm:t>
        <a:bodyPr/>
        <a:lstStyle/>
        <a:p>
          <a:endParaRPr lang="en-US"/>
        </a:p>
      </dgm:t>
    </dgm:pt>
    <dgm:pt modelId="{F04049E4-D260-45B2-9C56-FB807AF7A032}">
      <dgm:prSet/>
      <dgm:spPr/>
      <dgm:t>
        <a:bodyPr/>
        <a:lstStyle/>
        <a:p>
          <a:pPr rtl="0"/>
          <a:r>
            <a:rPr kumimoji="0" lang="en-US" altLang="en-US" b="0" i="0" u="none" strike="noStrike" cap="none" spc="0" normalizeH="0" baseline="0" noProof="0" smtClean="0">
              <a:ln>
                <a:noFill/>
              </a:ln>
              <a:solidFill>
                <a:prstClr val="black"/>
              </a:solidFill>
              <a:effectLst/>
              <a:uLnTx/>
              <a:uFillTx/>
              <a:latin typeface="+mn-lt"/>
              <a:ea typeface="+mn-ea"/>
              <a:cs typeface="Arial" panose="020B0604020202020204" pitchFamily="34" charset="0"/>
            </a:rPr>
            <a:t>Build relationships to advance HRSA priorities</a:t>
          </a:r>
          <a:endParaRPr kumimoji="0" lang="en-US" altLang="en-US" b="0" i="0" u="none" strike="noStrike" cap="none" spc="0" normalizeH="0" baseline="0" noProof="0" dirty="0">
            <a:ln>
              <a:noFill/>
            </a:ln>
            <a:solidFill>
              <a:prstClr val="black"/>
            </a:solidFill>
            <a:effectLst/>
            <a:uLnTx/>
            <a:uFillTx/>
            <a:latin typeface="+mn-lt"/>
            <a:ea typeface="+mn-ea"/>
            <a:cs typeface="Arial" panose="020B0604020202020204" pitchFamily="34" charset="0"/>
          </a:endParaRPr>
        </a:p>
      </dgm:t>
    </dgm:pt>
    <dgm:pt modelId="{84A7F87D-50A0-4658-9C33-501F68CB32A7}" type="parTrans" cxnId="{FF2176CF-8550-40E4-A73C-8DC677204B25}">
      <dgm:prSet/>
      <dgm:spPr/>
      <dgm:t>
        <a:bodyPr/>
        <a:lstStyle/>
        <a:p>
          <a:endParaRPr lang="en-US"/>
        </a:p>
      </dgm:t>
    </dgm:pt>
    <dgm:pt modelId="{A2ED5F6C-6584-441B-9E91-DBBB38F18400}" type="sibTrans" cxnId="{FF2176CF-8550-40E4-A73C-8DC677204B25}">
      <dgm:prSet/>
      <dgm:spPr/>
      <dgm:t>
        <a:bodyPr/>
        <a:lstStyle/>
        <a:p>
          <a:endParaRPr lang="en-US"/>
        </a:p>
      </dgm:t>
    </dgm:pt>
    <dgm:pt modelId="{16957BB4-E574-4E66-8202-C4095E19A388}">
      <dgm:prSet/>
      <dgm:spPr/>
      <dgm:t>
        <a:bodyPr/>
        <a:lstStyle/>
        <a:p>
          <a:pPr rtl="0"/>
          <a:r>
            <a:rPr kumimoji="0" lang="en-US" altLang="en-US" b="0" i="0" u="none" strike="noStrike" cap="none" spc="0" normalizeH="0" baseline="0" noProof="0" dirty="0" smtClean="0">
              <a:ln>
                <a:noFill/>
              </a:ln>
              <a:solidFill>
                <a:prstClr val="black"/>
              </a:solidFill>
              <a:effectLst/>
              <a:uLnTx/>
              <a:uFillTx/>
              <a:latin typeface="+mn-lt"/>
              <a:ea typeface="+mn-ea"/>
              <a:cs typeface="Arial" panose="020B0604020202020204" pitchFamily="34" charset="0"/>
            </a:rPr>
            <a:t>Provide targeted strategic action</a:t>
          </a:r>
          <a:endParaRPr kumimoji="0" lang="en-US" altLang="en-US" b="0" i="0" u="none" strike="noStrike" cap="none" spc="0" normalizeH="0" baseline="0" noProof="0" dirty="0">
            <a:ln>
              <a:noFill/>
            </a:ln>
            <a:solidFill>
              <a:prstClr val="black"/>
            </a:solidFill>
            <a:effectLst/>
            <a:uLnTx/>
            <a:uFillTx/>
            <a:latin typeface="+mn-lt"/>
            <a:ea typeface="+mn-ea"/>
            <a:cs typeface="Arial" panose="020B0604020202020204" pitchFamily="34" charset="0"/>
          </a:endParaRPr>
        </a:p>
      </dgm:t>
    </dgm:pt>
    <dgm:pt modelId="{D620736C-0E6D-469B-915A-CDE4835E5BCE}" type="parTrans" cxnId="{8710774A-A3C3-4988-9945-D2D5138BE809}">
      <dgm:prSet/>
      <dgm:spPr/>
      <dgm:t>
        <a:bodyPr/>
        <a:lstStyle/>
        <a:p>
          <a:endParaRPr lang="en-US"/>
        </a:p>
      </dgm:t>
    </dgm:pt>
    <dgm:pt modelId="{D4211C73-7A9D-4871-B77F-02D85A2A8B00}" type="sibTrans" cxnId="{8710774A-A3C3-4988-9945-D2D5138BE809}">
      <dgm:prSet/>
      <dgm:spPr/>
      <dgm:t>
        <a:bodyPr/>
        <a:lstStyle/>
        <a:p>
          <a:endParaRPr lang="en-US"/>
        </a:p>
      </dgm:t>
    </dgm:pt>
    <dgm:pt modelId="{F3D1C05F-12DD-4FA2-A3B4-A4AE246A2F54}">
      <dgm:prSet/>
      <dgm:spPr/>
      <dgm:t>
        <a:bodyPr/>
        <a:lstStyle/>
        <a:p>
          <a:pPr rtl="0"/>
          <a:r>
            <a:rPr kumimoji="0" lang="en-US" altLang="en-US" b="0" i="0" u="none" strike="noStrike" cap="none" spc="0" normalizeH="0" baseline="0" noProof="0" dirty="0" smtClean="0">
              <a:ln>
                <a:noFill/>
              </a:ln>
              <a:solidFill>
                <a:prstClr val="black"/>
              </a:solidFill>
              <a:effectLst/>
              <a:uLnTx/>
              <a:uFillTx/>
              <a:latin typeface="Calibri" panose="020F0502020204030204" pitchFamily="34" charset="0"/>
              <a:cs typeface="Calibri" panose="020F0502020204030204" pitchFamily="34" charset="0"/>
            </a:rPr>
            <a:t>Inform HRSA’s operations, decision-making, and allocation of resources</a:t>
          </a:r>
          <a:endParaRPr kumimoji="0" lang="en-US" altLang="en-US" b="0" i="0" u="none" strike="noStrike"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dgm:t>
    </dgm:pt>
    <dgm:pt modelId="{3F644AC7-7869-424C-A28D-6EDBF2C4E0E4}" type="parTrans" cxnId="{BBC60F8A-A98F-4820-9DA4-D6701F864F01}">
      <dgm:prSet/>
      <dgm:spPr/>
      <dgm:t>
        <a:bodyPr/>
        <a:lstStyle/>
        <a:p>
          <a:endParaRPr lang="en-US"/>
        </a:p>
      </dgm:t>
    </dgm:pt>
    <dgm:pt modelId="{D08DC2A2-502A-4240-95D1-0E7120A44BD0}" type="sibTrans" cxnId="{BBC60F8A-A98F-4820-9DA4-D6701F864F01}">
      <dgm:prSet/>
      <dgm:spPr/>
      <dgm:t>
        <a:bodyPr/>
        <a:lstStyle/>
        <a:p>
          <a:endParaRPr lang="en-US"/>
        </a:p>
      </dgm:t>
    </dgm:pt>
    <dgm:pt modelId="{BD404D0B-AD86-4EFB-AEEC-6585AE9CE3A9}">
      <dgm:prSet/>
      <dgm:spPr>
        <a:solidFill>
          <a:schemeClr val="bg1">
            <a:lumMod val="85000"/>
            <a:alpha val="90000"/>
          </a:schemeClr>
        </a:solidFill>
      </dgm:spPr>
      <dgm:t>
        <a:bodyPr/>
        <a:lstStyle/>
        <a:p>
          <a:pPr rtl="0"/>
          <a:r>
            <a:rPr lang="en-US" altLang="en-US" smtClean="0">
              <a:solidFill>
                <a:prstClr val="black"/>
              </a:solidFill>
              <a:latin typeface="+mn-lt"/>
              <a:cs typeface="Arial" panose="020B0604020202020204" pitchFamily="34" charset="0"/>
            </a:rPr>
            <a:t>Coordinate Emergency Preparedness and Continuity of Operations, technology, and facilities management</a:t>
          </a:r>
          <a:endParaRPr lang="en-US" altLang="en-US" dirty="0">
            <a:solidFill>
              <a:prstClr val="black"/>
            </a:solidFill>
            <a:latin typeface="+mn-lt"/>
            <a:cs typeface="Arial" panose="020B0604020202020204" pitchFamily="34" charset="0"/>
          </a:endParaRPr>
        </a:p>
      </dgm:t>
    </dgm:pt>
    <dgm:pt modelId="{1111E40C-EC49-4FA2-A51E-038569282FA1}" type="parTrans" cxnId="{7780AA5F-947C-4C26-84CE-56C874626BC3}">
      <dgm:prSet/>
      <dgm:spPr/>
      <dgm:t>
        <a:bodyPr/>
        <a:lstStyle/>
        <a:p>
          <a:endParaRPr lang="en-US"/>
        </a:p>
      </dgm:t>
    </dgm:pt>
    <dgm:pt modelId="{CDEE3F83-C4ED-4E38-8E47-29F188D63ECD}" type="sibTrans" cxnId="{7780AA5F-947C-4C26-84CE-56C874626BC3}">
      <dgm:prSet/>
      <dgm:spPr/>
      <dgm:t>
        <a:bodyPr/>
        <a:lstStyle/>
        <a:p>
          <a:endParaRPr lang="en-US"/>
        </a:p>
      </dgm:t>
    </dgm:pt>
    <dgm:pt modelId="{0F27F632-6CFC-4E71-B106-B94235EE9917}" type="pres">
      <dgm:prSet presAssocID="{F5016143-2061-4D6D-B034-912ED1D45074}" presName="Name0" presStyleCnt="0">
        <dgm:presLayoutVars>
          <dgm:dir/>
          <dgm:animLvl val="lvl"/>
          <dgm:resizeHandles val="exact"/>
        </dgm:presLayoutVars>
      </dgm:prSet>
      <dgm:spPr/>
      <dgm:t>
        <a:bodyPr/>
        <a:lstStyle/>
        <a:p>
          <a:endParaRPr lang="en-US"/>
        </a:p>
      </dgm:t>
    </dgm:pt>
    <dgm:pt modelId="{7BF576E6-A822-4A07-AB72-F725019D131C}" type="pres">
      <dgm:prSet presAssocID="{D613AED4-F8BE-4A3C-B305-1891289B74D6}" presName="composite" presStyleCnt="0"/>
      <dgm:spPr/>
    </dgm:pt>
    <dgm:pt modelId="{7E3EC763-A010-4872-855A-600CAF41BC91}" type="pres">
      <dgm:prSet presAssocID="{D613AED4-F8BE-4A3C-B305-1891289B74D6}" presName="parTx" presStyleLbl="alignNode1" presStyleIdx="0" presStyleCnt="4">
        <dgm:presLayoutVars>
          <dgm:chMax val="0"/>
          <dgm:chPref val="0"/>
          <dgm:bulletEnabled val="1"/>
        </dgm:presLayoutVars>
      </dgm:prSet>
      <dgm:spPr/>
      <dgm:t>
        <a:bodyPr/>
        <a:lstStyle/>
        <a:p>
          <a:endParaRPr lang="en-US"/>
        </a:p>
      </dgm:t>
    </dgm:pt>
    <dgm:pt modelId="{16ACD7F8-108F-4269-8289-388EE44337FB}" type="pres">
      <dgm:prSet presAssocID="{D613AED4-F8BE-4A3C-B305-1891289B74D6}" presName="desTx" presStyleLbl="alignAccFollowNode1" presStyleIdx="0" presStyleCnt="4">
        <dgm:presLayoutVars>
          <dgm:bulletEnabled val="1"/>
        </dgm:presLayoutVars>
      </dgm:prSet>
      <dgm:spPr/>
      <dgm:t>
        <a:bodyPr/>
        <a:lstStyle/>
        <a:p>
          <a:endParaRPr lang="en-US"/>
        </a:p>
      </dgm:t>
    </dgm:pt>
    <dgm:pt modelId="{19BE7F9F-22A2-42C2-9422-1644ABF47959}" type="pres">
      <dgm:prSet presAssocID="{B27303C4-F6AD-4D59-B200-FF2895A2D744}" presName="space" presStyleCnt="0"/>
      <dgm:spPr/>
    </dgm:pt>
    <dgm:pt modelId="{1809D000-0D59-47B3-8308-AF635D6944F5}" type="pres">
      <dgm:prSet presAssocID="{C03A0FB3-4DAE-4BE4-BD28-9323956F2EDC}" presName="composite" presStyleCnt="0"/>
      <dgm:spPr/>
    </dgm:pt>
    <dgm:pt modelId="{4865695B-4E8C-4BA5-A148-DD782E97B855}" type="pres">
      <dgm:prSet presAssocID="{C03A0FB3-4DAE-4BE4-BD28-9323956F2EDC}" presName="parTx" presStyleLbl="alignNode1" presStyleIdx="1" presStyleCnt="4">
        <dgm:presLayoutVars>
          <dgm:chMax val="0"/>
          <dgm:chPref val="0"/>
          <dgm:bulletEnabled val="1"/>
        </dgm:presLayoutVars>
      </dgm:prSet>
      <dgm:spPr/>
      <dgm:t>
        <a:bodyPr/>
        <a:lstStyle/>
        <a:p>
          <a:endParaRPr lang="en-US"/>
        </a:p>
      </dgm:t>
    </dgm:pt>
    <dgm:pt modelId="{BA11888F-0067-4FAE-A48A-9A8F2F79341B}" type="pres">
      <dgm:prSet presAssocID="{C03A0FB3-4DAE-4BE4-BD28-9323956F2EDC}" presName="desTx" presStyleLbl="alignAccFollowNode1" presStyleIdx="1" presStyleCnt="4">
        <dgm:presLayoutVars>
          <dgm:bulletEnabled val="1"/>
        </dgm:presLayoutVars>
      </dgm:prSet>
      <dgm:spPr/>
      <dgm:t>
        <a:bodyPr/>
        <a:lstStyle/>
        <a:p>
          <a:endParaRPr lang="en-US"/>
        </a:p>
      </dgm:t>
    </dgm:pt>
    <dgm:pt modelId="{F2B87BD0-C597-4125-A863-AA04829AA0D4}" type="pres">
      <dgm:prSet presAssocID="{C79B257C-87C2-4F4C-AE1A-8DF6481DD876}" presName="space" presStyleCnt="0"/>
      <dgm:spPr/>
    </dgm:pt>
    <dgm:pt modelId="{5141CD7F-3D6F-43C1-A11F-008DE4E88981}" type="pres">
      <dgm:prSet presAssocID="{C5BDCE68-6E41-4DD4-8B2C-048B2EA0DAE5}" presName="composite" presStyleCnt="0"/>
      <dgm:spPr/>
    </dgm:pt>
    <dgm:pt modelId="{07E854D7-EC9D-4DC1-8747-7298E53D7F1A}" type="pres">
      <dgm:prSet presAssocID="{C5BDCE68-6E41-4DD4-8B2C-048B2EA0DAE5}" presName="parTx" presStyleLbl="alignNode1" presStyleIdx="2" presStyleCnt="4">
        <dgm:presLayoutVars>
          <dgm:chMax val="0"/>
          <dgm:chPref val="0"/>
          <dgm:bulletEnabled val="1"/>
        </dgm:presLayoutVars>
      </dgm:prSet>
      <dgm:spPr/>
      <dgm:t>
        <a:bodyPr/>
        <a:lstStyle/>
        <a:p>
          <a:endParaRPr lang="en-US"/>
        </a:p>
      </dgm:t>
    </dgm:pt>
    <dgm:pt modelId="{23FF216B-6E3A-4B96-A969-7AF8D39EA4DC}" type="pres">
      <dgm:prSet presAssocID="{C5BDCE68-6E41-4DD4-8B2C-048B2EA0DAE5}" presName="desTx" presStyleLbl="alignAccFollowNode1" presStyleIdx="2" presStyleCnt="4">
        <dgm:presLayoutVars>
          <dgm:bulletEnabled val="1"/>
        </dgm:presLayoutVars>
      </dgm:prSet>
      <dgm:spPr/>
      <dgm:t>
        <a:bodyPr/>
        <a:lstStyle/>
        <a:p>
          <a:endParaRPr lang="en-US"/>
        </a:p>
      </dgm:t>
    </dgm:pt>
    <dgm:pt modelId="{5182FCEE-7456-49D4-B2B8-FBF22AB0C060}" type="pres">
      <dgm:prSet presAssocID="{188CEE5F-1DA8-413C-A265-9883359DE514}" presName="space" presStyleCnt="0"/>
      <dgm:spPr/>
    </dgm:pt>
    <dgm:pt modelId="{88A17B8C-DC07-4DA2-AFB7-2E994C5CD8AD}" type="pres">
      <dgm:prSet presAssocID="{2B8474FA-5241-4BFC-BFFB-9551BA57A90B}" presName="composite" presStyleCnt="0"/>
      <dgm:spPr/>
    </dgm:pt>
    <dgm:pt modelId="{67593CC5-939D-4EC5-BDBD-DA3511F72B53}" type="pres">
      <dgm:prSet presAssocID="{2B8474FA-5241-4BFC-BFFB-9551BA57A90B}" presName="parTx" presStyleLbl="alignNode1" presStyleIdx="3" presStyleCnt="4">
        <dgm:presLayoutVars>
          <dgm:chMax val="0"/>
          <dgm:chPref val="0"/>
          <dgm:bulletEnabled val="1"/>
        </dgm:presLayoutVars>
      </dgm:prSet>
      <dgm:spPr/>
      <dgm:t>
        <a:bodyPr/>
        <a:lstStyle/>
        <a:p>
          <a:endParaRPr lang="en-US"/>
        </a:p>
      </dgm:t>
    </dgm:pt>
    <dgm:pt modelId="{D1E6270C-6338-4FD3-B3A8-6044D1553808}" type="pres">
      <dgm:prSet presAssocID="{2B8474FA-5241-4BFC-BFFB-9551BA57A90B}" presName="desTx" presStyleLbl="alignAccFollowNode1" presStyleIdx="3" presStyleCnt="4">
        <dgm:presLayoutVars>
          <dgm:bulletEnabled val="1"/>
        </dgm:presLayoutVars>
      </dgm:prSet>
      <dgm:spPr/>
      <dgm:t>
        <a:bodyPr/>
        <a:lstStyle/>
        <a:p>
          <a:endParaRPr lang="en-US"/>
        </a:p>
      </dgm:t>
    </dgm:pt>
  </dgm:ptLst>
  <dgm:cxnLst>
    <dgm:cxn modelId="{BA297BEF-B964-4858-96AF-F610AF58B59C}" srcId="{F5016143-2061-4D6D-B034-912ED1D45074}" destId="{D613AED4-F8BE-4A3C-B305-1891289B74D6}" srcOrd="0" destOrd="0" parTransId="{53560EED-E4A4-4427-8E55-574AAA3BC432}" sibTransId="{B27303C4-F6AD-4D59-B200-FF2895A2D744}"/>
    <dgm:cxn modelId="{7780AA5F-947C-4C26-84CE-56C874626BC3}" srcId="{2B8474FA-5241-4BFC-BFFB-9551BA57A90B}" destId="{BD404D0B-AD86-4EFB-AEEC-6585AE9CE3A9}" srcOrd="1" destOrd="0" parTransId="{1111E40C-EC49-4FA2-A51E-038569282FA1}" sibTransId="{CDEE3F83-C4ED-4E38-8E47-29F188D63ECD}"/>
    <dgm:cxn modelId="{72F85737-1396-4F58-8FCD-1A04C512B7E8}" srcId="{D613AED4-F8BE-4A3C-B305-1891289B74D6}" destId="{BB1294EB-D14C-457B-AD43-93BAB295533A}" srcOrd="3" destOrd="0" parTransId="{362EB412-59DD-4DC6-96B7-C02CA1C230E7}" sibTransId="{F2B0E583-7D2B-467B-8F93-F018BB58011D}"/>
    <dgm:cxn modelId="{044408FD-CE9D-48C9-984E-9F71AACF2899}" type="presOf" srcId="{F04049E4-D260-45B2-9C56-FB807AF7A032}" destId="{BA11888F-0067-4FAE-A48A-9A8F2F79341B}" srcOrd="0" destOrd="1" presId="urn:microsoft.com/office/officeart/2005/8/layout/hList1"/>
    <dgm:cxn modelId="{6B71EE43-2221-496D-A4A6-4B7D7B3C30C3}" type="presOf" srcId="{2B8474FA-5241-4BFC-BFFB-9551BA57A90B}" destId="{67593CC5-939D-4EC5-BDBD-DA3511F72B53}" srcOrd="0" destOrd="0" presId="urn:microsoft.com/office/officeart/2005/8/layout/hList1"/>
    <dgm:cxn modelId="{BBC60F8A-A98F-4820-9DA4-D6701F864F01}" srcId="{C5BDCE68-6E41-4DD4-8B2C-048B2EA0DAE5}" destId="{F3D1C05F-12DD-4FA2-A3B4-A4AE246A2F54}" srcOrd="1" destOrd="0" parTransId="{3F644AC7-7869-424C-A28D-6EDBF2C4E0E4}" sibTransId="{D08DC2A2-502A-4240-95D1-0E7120A44BD0}"/>
    <dgm:cxn modelId="{EE4D739C-07C6-43D8-BFE4-016AE6D7A03F}" type="presOf" srcId="{E2F1C9BF-E88E-4BE0-96AB-C3EC8021B1A9}" destId="{D1E6270C-6338-4FD3-B3A8-6044D1553808}" srcOrd="0" destOrd="0" presId="urn:microsoft.com/office/officeart/2005/8/layout/hList1"/>
    <dgm:cxn modelId="{683C3D51-5EC5-4281-9B09-F4363E3F8C9F}" type="presOf" srcId="{87851AF7-823A-4AB9-BE73-B4C29D899486}" destId="{16ACD7F8-108F-4269-8289-388EE44337FB}" srcOrd="0" destOrd="0" presId="urn:microsoft.com/office/officeart/2005/8/layout/hList1"/>
    <dgm:cxn modelId="{FECE3ADB-AA43-4100-B9EC-22C2079B99BB}" type="presOf" srcId="{F5016143-2061-4D6D-B034-912ED1D45074}" destId="{0F27F632-6CFC-4E71-B106-B94235EE9917}" srcOrd="0" destOrd="0" presId="urn:microsoft.com/office/officeart/2005/8/layout/hList1"/>
    <dgm:cxn modelId="{FDF09DBB-1ADD-462F-B3E1-0D4AFC6BF91B}" srcId="{2B8474FA-5241-4BFC-BFFB-9551BA57A90B}" destId="{E2F1C9BF-E88E-4BE0-96AB-C3EC8021B1A9}" srcOrd="0" destOrd="0" parTransId="{43B6AB88-D169-43B0-8981-6DAEEA2EF2E4}" sibTransId="{4CDF5BB9-E2FB-45F2-B85E-4B91C51E514F}"/>
    <dgm:cxn modelId="{1860FF4A-123E-4065-9AB0-E11B314CE2C5}" srcId="{D613AED4-F8BE-4A3C-B305-1891289B74D6}" destId="{567CA550-4373-469A-A026-8E473E122FF7}" srcOrd="1" destOrd="0" parTransId="{779D0483-46C7-4E4A-ADA6-FE8E9A3CBF64}" sibTransId="{FEF79DA7-94E7-4BD0-AD09-ECEB38C2F56C}"/>
    <dgm:cxn modelId="{866266FF-66F5-468F-B315-407497E621F3}" type="presOf" srcId="{AF629221-1217-46B1-8CA7-B2C724CF5844}" destId="{BA11888F-0067-4FAE-A48A-9A8F2F79341B}" srcOrd="0" destOrd="0" presId="urn:microsoft.com/office/officeart/2005/8/layout/hList1"/>
    <dgm:cxn modelId="{3988DF9F-1930-4236-B6A7-15808CD61D27}" type="presOf" srcId="{BD404D0B-AD86-4EFB-AEEC-6585AE9CE3A9}" destId="{D1E6270C-6338-4FD3-B3A8-6044D1553808}" srcOrd="0" destOrd="1" presId="urn:microsoft.com/office/officeart/2005/8/layout/hList1"/>
    <dgm:cxn modelId="{95A64220-1498-4F60-86DF-BDE963073D2E}" srcId="{F5016143-2061-4D6D-B034-912ED1D45074}" destId="{C03A0FB3-4DAE-4BE4-BD28-9323956F2EDC}" srcOrd="1" destOrd="0" parTransId="{F6FC8CAE-5404-4405-8E70-08946D7D7E85}" sibTransId="{C79B257C-87C2-4F4C-AE1A-8DF6481DD876}"/>
    <dgm:cxn modelId="{85CAF4A1-6BCD-46E7-9BF8-B95B4D10627D}" srcId="{F5016143-2061-4D6D-B034-912ED1D45074}" destId="{C5BDCE68-6E41-4DD4-8B2C-048B2EA0DAE5}" srcOrd="2" destOrd="0" parTransId="{3045CF2A-AE06-4A4D-B117-2C519E955EBE}" sibTransId="{188CEE5F-1DA8-413C-A265-9883359DE514}"/>
    <dgm:cxn modelId="{99108BA8-42C5-40C7-9997-9320311D8182}" type="presOf" srcId="{16957BB4-E574-4E66-8202-C4095E19A388}" destId="{BA11888F-0067-4FAE-A48A-9A8F2F79341B}" srcOrd="0" destOrd="2" presId="urn:microsoft.com/office/officeart/2005/8/layout/hList1"/>
    <dgm:cxn modelId="{8710774A-A3C3-4988-9945-D2D5138BE809}" srcId="{C03A0FB3-4DAE-4BE4-BD28-9323956F2EDC}" destId="{16957BB4-E574-4E66-8202-C4095E19A388}" srcOrd="2" destOrd="0" parTransId="{D620736C-0E6D-469B-915A-CDE4835E5BCE}" sibTransId="{D4211C73-7A9D-4871-B77F-02D85A2A8B00}"/>
    <dgm:cxn modelId="{D100D590-65B5-4F7F-B2AC-A3E68045815C}" type="presOf" srcId="{F3D1C05F-12DD-4FA2-A3B4-A4AE246A2F54}" destId="{23FF216B-6E3A-4B96-A969-7AF8D39EA4DC}" srcOrd="0" destOrd="1" presId="urn:microsoft.com/office/officeart/2005/8/layout/hList1"/>
    <dgm:cxn modelId="{F634F7D8-23CE-436A-9729-FBAE1F255916}" type="presOf" srcId="{BB1294EB-D14C-457B-AD43-93BAB295533A}" destId="{16ACD7F8-108F-4269-8289-388EE44337FB}" srcOrd="0" destOrd="3" presId="urn:microsoft.com/office/officeart/2005/8/layout/hList1"/>
    <dgm:cxn modelId="{83CE44AD-F25A-46A3-A57C-CB6DD7A11452}" srcId="{C5BDCE68-6E41-4DD4-8B2C-048B2EA0DAE5}" destId="{416C595F-CE2E-455D-B8AC-F1DF3B4291FB}" srcOrd="0" destOrd="0" parTransId="{D5A09C42-EF7B-4CA3-B799-0DE169A1A28A}" sibTransId="{2D8FF8F6-6E73-4128-B349-DAC77241AC89}"/>
    <dgm:cxn modelId="{E80D9ED7-E492-43AC-A9C4-A22EFE958A64}" type="presOf" srcId="{416C595F-CE2E-455D-B8AC-F1DF3B4291FB}" destId="{23FF216B-6E3A-4B96-A969-7AF8D39EA4DC}" srcOrd="0" destOrd="0" presId="urn:microsoft.com/office/officeart/2005/8/layout/hList1"/>
    <dgm:cxn modelId="{1D6C0F21-4AB6-44F9-B50C-1F6A529D9A2B}" type="presOf" srcId="{ABD26898-06C3-4534-9080-77A21AD66111}" destId="{16ACD7F8-108F-4269-8289-388EE44337FB}" srcOrd="0" destOrd="2" presId="urn:microsoft.com/office/officeart/2005/8/layout/hList1"/>
    <dgm:cxn modelId="{2099FFE5-2B16-4AF1-8B68-19229D812D24}" type="presOf" srcId="{C03A0FB3-4DAE-4BE4-BD28-9323956F2EDC}" destId="{4865695B-4E8C-4BA5-A148-DD782E97B855}" srcOrd="0" destOrd="0" presId="urn:microsoft.com/office/officeart/2005/8/layout/hList1"/>
    <dgm:cxn modelId="{2D506AF2-87EF-42E1-8D44-968B2375A4BF}" type="presOf" srcId="{C5BDCE68-6E41-4DD4-8B2C-048B2EA0DAE5}" destId="{07E854D7-EC9D-4DC1-8747-7298E53D7F1A}" srcOrd="0" destOrd="0" presId="urn:microsoft.com/office/officeart/2005/8/layout/hList1"/>
    <dgm:cxn modelId="{0912C04A-1B98-4C11-8FCB-66AD2559B6D6}" srcId="{F5016143-2061-4D6D-B034-912ED1D45074}" destId="{2B8474FA-5241-4BFC-BFFB-9551BA57A90B}" srcOrd="3" destOrd="0" parTransId="{D5A64D4E-7F91-4681-8FC9-06885942F698}" sibTransId="{835236FD-9608-41F4-99BC-8AAA67801F08}"/>
    <dgm:cxn modelId="{2301F1C1-C5F2-4321-BAD7-FEF119640708}" type="presOf" srcId="{567CA550-4373-469A-A026-8E473E122FF7}" destId="{16ACD7F8-108F-4269-8289-388EE44337FB}" srcOrd="0" destOrd="1" presId="urn:microsoft.com/office/officeart/2005/8/layout/hList1"/>
    <dgm:cxn modelId="{CDADD24A-A27B-412B-A2C4-DF4B7D0C1541}" srcId="{C03A0FB3-4DAE-4BE4-BD28-9323956F2EDC}" destId="{AF629221-1217-46B1-8CA7-B2C724CF5844}" srcOrd="0" destOrd="0" parTransId="{2A7FCE64-8467-4ECF-880D-0F13ECBD84DD}" sibTransId="{E0F84C5D-2E96-4835-B526-13692DF2B232}"/>
    <dgm:cxn modelId="{B1474946-7E98-4002-B14B-B4AE691A6232}" type="presOf" srcId="{D613AED4-F8BE-4A3C-B305-1891289B74D6}" destId="{7E3EC763-A010-4872-855A-600CAF41BC91}" srcOrd="0" destOrd="0" presId="urn:microsoft.com/office/officeart/2005/8/layout/hList1"/>
    <dgm:cxn modelId="{FF2176CF-8550-40E4-A73C-8DC677204B25}" srcId="{C03A0FB3-4DAE-4BE4-BD28-9323956F2EDC}" destId="{F04049E4-D260-45B2-9C56-FB807AF7A032}" srcOrd="1" destOrd="0" parTransId="{84A7F87D-50A0-4658-9C33-501F68CB32A7}" sibTransId="{A2ED5F6C-6584-441B-9E91-DBBB38F18400}"/>
    <dgm:cxn modelId="{445E134C-9778-4EBD-ADAC-D89BF180A7A2}" srcId="{D613AED4-F8BE-4A3C-B305-1891289B74D6}" destId="{ABD26898-06C3-4534-9080-77A21AD66111}" srcOrd="2" destOrd="0" parTransId="{DA6DD35C-0028-4A38-9A2B-09033360B1A0}" sibTransId="{194AEBF0-A8A5-4392-BA82-993EAB1ABC96}"/>
    <dgm:cxn modelId="{1E0A19A3-C85F-469F-8250-289D57F3FFA4}" srcId="{D613AED4-F8BE-4A3C-B305-1891289B74D6}" destId="{87851AF7-823A-4AB9-BE73-B4C29D899486}" srcOrd="0" destOrd="0" parTransId="{6044CDBA-B3A7-4913-8DDD-FA27A2A825CF}" sibTransId="{6179EEA4-0F9B-4B0F-A2CF-DC3F57FAE1AF}"/>
    <dgm:cxn modelId="{4B57E210-55FA-4BE6-B913-96ACFD1484DD}" type="presParOf" srcId="{0F27F632-6CFC-4E71-B106-B94235EE9917}" destId="{7BF576E6-A822-4A07-AB72-F725019D131C}" srcOrd="0" destOrd="0" presId="urn:microsoft.com/office/officeart/2005/8/layout/hList1"/>
    <dgm:cxn modelId="{FE7B7D2D-2482-4BE5-A709-D18B2CE4F34C}" type="presParOf" srcId="{7BF576E6-A822-4A07-AB72-F725019D131C}" destId="{7E3EC763-A010-4872-855A-600CAF41BC91}" srcOrd="0" destOrd="0" presId="urn:microsoft.com/office/officeart/2005/8/layout/hList1"/>
    <dgm:cxn modelId="{022C50FA-E67B-42A9-9A03-A1FD84E786E2}" type="presParOf" srcId="{7BF576E6-A822-4A07-AB72-F725019D131C}" destId="{16ACD7F8-108F-4269-8289-388EE44337FB}" srcOrd="1" destOrd="0" presId="urn:microsoft.com/office/officeart/2005/8/layout/hList1"/>
    <dgm:cxn modelId="{A1FF5827-4BAC-4A78-A92C-D658F8D6FE22}" type="presParOf" srcId="{0F27F632-6CFC-4E71-B106-B94235EE9917}" destId="{19BE7F9F-22A2-42C2-9422-1644ABF47959}" srcOrd="1" destOrd="0" presId="urn:microsoft.com/office/officeart/2005/8/layout/hList1"/>
    <dgm:cxn modelId="{55A0568D-207B-4F3E-9C14-AAC3956B4895}" type="presParOf" srcId="{0F27F632-6CFC-4E71-B106-B94235EE9917}" destId="{1809D000-0D59-47B3-8308-AF635D6944F5}" srcOrd="2" destOrd="0" presId="urn:microsoft.com/office/officeart/2005/8/layout/hList1"/>
    <dgm:cxn modelId="{8876FEB4-4178-4BF2-84AE-C650294AAD9E}" type="presParOf" srcId="{1809D000-0D59-47B3-8308-AF635D6944F5}" destId="{4865695B-4E8C-4BA5-A148-DD782E97B855}" srcOrd="0" destOrd="0" presId="urn:microsoft.com/office/officeart/2005/8/layout/hList1"/>
    <dgm:cxn modelId="{5DEF8B74-886F-4B9C-929C-BCE17F88254E}" type="presParOf" srcId="{1809D000-0D59-47B3-8308-AF635D6944F5}" destId="{BA11888F-0067-4FAE-A48A-9A8F2F79341B}" srcOrd="1" destOrd="0" presId="urn:microsoft.com/office/officeart/2005/8/layout/hList1"/>
    <dgm:cxn modelId="{4EBEA785-A354-4504-B0BE-D3F655242021}" type="presParOf" srcId="{0F27F632-6CFC-4E71-B106-B94235EE9917}" destId="{F2B87BD0-C597-4125-A863-AA04829AA0D4}" srcOrd="3" destOrd="0" presId="urn:microsoft.com/office/officeart/2005/8/layout/hList1"/>
    <dgm:cxn modelId="{53A42176-459A-42F8-9A89-43FCEFBF6ADD}" type="presParOf" srcId="{0F27F632-6CFC-4E71-B106-B94235EE9917}" destId="{5141CD7F-3D6F-43C1-A11F-008DE4E88981}" srcOrd="4" destOrd="0" presId="urn:microsoft.com/office/officeart/2005/8/layout/hList1"/>
    <dgm:cxn modelId="{33E82131-D253-46DB-A17B-6F5327583D9C}" type="presParOf" srcId="{5141CD7F-3D6F-43C1-A11F-008DE4E88981}" destId="{07E854D7-EC9D-4DC1-8747-7298E53D7F1A}" srcOrd="0" destOrd="0" presId="urn:microsoft.com/office/officeart/2005/8/layout/hList1"/>
    <dgm:cxn modelId="{009F092B-64C1-4B99-9732-ACFBBCD4EE70}" type="presParOf" srcId="{5141CD7F-3D6F-43C1-A11F-008DE4E88981}" destId="{23FF216B-6E3A-4B96-A969-7AF8D39EA4DC}" srcOrd="1" destOrd="0" presId="urn:microsoft.com/office/officeart/2005/8/layout/hList1"/>
    <dgm:cxn modelId="{7B742091-099A-4A48-B3ED-29D374FAD4C4}" type="presParOf" srcId="{0F27F632-6CFC-4E71-B106-B94235EE9917}" destId="{5182FCEE-7456-49D4-B2B8-FBF22AB0C060}" srcOrd="5" destOrd="0" presId="urn:microsoft.com/office/officeart/2005/8/layout/hList1"/>
    <dgm:cxn modelId="{AD920BF8-73AE-4923-A1E9-475A6E047DD2}" type="presParOf" srcId="{0F27F632-6CFC-4E71-B106-B94235EE9917}" destId="{88A17B8C-DC07-4DA2-AFB7-2E994C5CD8AD}" srcOrd="6" destOrd="0" presId="urn:microsoft.com/office/officeart/2005/8/layout/hList1"/>
    <dgm:cxn modelId="{730EF2E9-9308-4A35-A1CC-4EF00588344D}" type="presParOf" srcId="{88A17B8C-DC07-4DA2-AFB7-2E994C5CD8AD}" destId="{67593CC5-939D-4EC5-BDBD-DA3511F72B53}" srcOrd="0" destOrd="0" presId="urn:microsoft.com/office/officeart/2005/8/layout/hList1"/>
    <dgm:cxn modelId="{5A706F67-FB46-4E9A-A00A-9CCBB4049FA9}" type="presParOf" srcId="{88A17B8C-DC07-4DA2-AFB7-2E994C5CD8AD}" destId="{D1E6270C-6338-4FD3-B3A8-6044D155380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343BC1-BC04-4D16-A47A-0DA7CC6B3EEB}"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20FEB2E6-6CB8-422D-9867-2F210B670EB6}">
      <dgm:prSet phldrT="[Text]"/>
      <dgm:spPr/>
      <dgm:t>
        <a:bodyPr/>
        <a:lstStyle/>
        <a:p>
          <a:r>
            <a:rPr lang="en-US" dirty="0" smtClean="0">
              <a:solidFill>
                <a:schemeClr val="bg1"/>
              </a:solidFill>
            </a:rPr>
            <a:t>Linkage to local and state-level partners</a:t>
          </a:r>
          <a:endParaRPr lang="en-US" dirty="0">
            <a:solidFill>
              <a:schemeClr val="bg1"/>
            </a:solidFill>
          </a:endParaRPr>
        </a:p>
      </dgm:t>
    </dgm:pt>
    <dgm:pt modelId="{FE340A98-AE38-4665-87BC-CD6887952FD5}" type="parTrans" cxnId="{C4E8027D-FF27-47E4-9022-574C13904172}">
      <dgm:prSet/>
      <dgm:spPr/>
      <dgm:t>
        <a:bodyPr/>
        <a:lstStyle/>
        <a:p>
          <a:endParaRPr lang="en-US"/>
        </a:p>
      </dgm:t>
    </dgm:pt>
    <dgm:pt modelId="{4877320E-FDD0-43C5-87F2-7AF827D77DF5}" type="sibTrans" cxnId="{C4E8027D-FF27-47E4-9022-574C13904172}">
      <dgm:prSet/>
      <dgm:spPr/>
      <dgm:t>
        <a:bodyPr/>
        <a:lstStyle/>
        <a:p>
          <a:endParaRPr lang="en-US"/>
        </a:p>
      </dgm:t>
    </dgm:pt>
    <dgm:pt modelId="{FFB584E4-8C68-4ED4-83F9-51C2D3D56876}">
      <dgm:prSet phldrT="[Text]"/>
      <dgm:spPr/>
      <dgm:t>
        <a:bodyPr/>
        <a:lstStyle/>
        <a:p>
          <a:r>
            <a:rPr lang="en-US" dirty="0" smtClean="0">
              <a:solidFill>
                <a:schemeClr val="bg1"/>
              </a:solidFill>
            </a:rPr>
            <a:t>Leverage state and federal resources</a:t>
          </a:r>
          <a:endParaRPr lang="en-US" dirty="0">
            <a:solidFill>
              <a:schemeClr val="bg1"/>
            </a:solidFill>
          </a:endParaRPr>
        </a:p>
      </dgm:t>
    </dgm:pt>
    <dgm:pt modelId="{D12664A7-7B81-4E62-8B89-B1373A0C0FFE}" type="parTrans" cxnId="{0816DB4D-552E-4DE9-81E5-AC75C249538D}">
      <dgm:prSet/>
      <dgm:spPr/>
      <dgm:t>
        <a:bodyPr/>
        <a:lstStyle/>
        <a:p>
          <a:endParaRPr lang="en-US"/>
        </a:p>
      </dgm:t>
    </dgm:pt>
    <dgm:pt modelId="{E6324B7E-EFA8-4F9B-90C0-707B5B23A691}" type="sibTrans" cxnId="{0816DB4D-552E-4DE9-81E5-AC75C249538D}">
      <dgm:prSet/>
      <dgm:spPr/>
      <dgm:t>
        <a:bodyPr/>
        <a:lstStyle/>
        <a:p>
          <a:endParaRPr lang="en-US"/>
        </a:p>
      </dgm:t>
    </dgm:pt>
    <dgm:pt modelId="{0460F657-C949-40C0-95E2-14C5D9914CFF}">
      <dgm:prSet phldrT="[Text]"/>
      <dgm:spPr/>
      <dgm:t>
        <a:bodyPr/>
        <a:lstStyle/>
        <a:p>
          <a:r>
            <a:rPr lang="en-US" dirty="0" smtClean="0">
              <a:solidFill>
                <a:schemeClr val="bg1"/>
              </a:solidFill>
            </a:rPr>
            <a:t>Local representation, customer service support, and triage </a:t>
          </a:r>
          <a:endParaRPr lang="en-US" dirty="0">
            <a:solidFill>
              <a:schemeClr val="bg1"/>
            </a:solidFill>
          </a:endParaRPr>
        </a:p>
      </dgm:t>
    </dgm:pt>
    <dgm:pt modelId="{A335FF6E-43FC-4BEC-A5EE-FB25FDE30898}" type="parTrans" cxnId="{32A6318B-B82E-4C84-A0DB-F97F07680210}">
      <dgm:prSet/>
      <dgm:spPr/>
      <dgm:t>
        <a:bodyPr/>
        <a:lstStyle/>
        <a:p>
          <a:endParaRPr lang="en-US"/>
        </a:p>
      </dgm:t>
    </dgm:pt>
    <dgm:pt modelId="{5DF2F241-531E-4ECE-8515-7D2BCC89BBD9}" type="sibTrans" cxnId="{32A6318B-B82E-4C84-A0DB-F97F07680210}">
      <dgm:prSet/>
      <dgm:spPr/>
      <dgm:t>
        <a:bodyPr/>
        <a:lstStyle/>
        <a:p>
          <a:endParaRPr lang="en-US"/>
        </a:p>
      </dgm:t>
    </dgm:pt>
    <dgm:pt modelId="{26FFF6B0-830A-49FB-B57D-5F5C55EB6EC4}">
      <dgm:prSet phldrT="[Text]"/>
      <dgm:spPr/>
      <dgm:t>
        <a:bodyPr/>
        <a:lstStyle/>
        <a:p>
          <a:r>
            <a:rPr lang="en-US" dirty="0" smtClean="0">
              <a:solidFill>
                <a:schemeClr val="bg1"/>
              </a:solidFill>
            </a:rPr>
            <a:t>Rapid response to crisis</a:t>
          </a:r>
          <a:endParaRPr lang="en-US" dirty="0">
            <a:solidFill>
              <a:schemeClr val="bg1"/>
            </a:solidFill>
          </a:endParaRPr>
        </a:p>
      </dgm:t>
    </dgm:pt>
    <dgm:pt modelId="{B73A2BEE-CBAE-428F-99EB-0FC1E25C1842}" type="parTrans" cxnId="{33F6ABBA-0309-4E1A-B520-772639C8C094}">
      <dgm:prSet/>
      <dgm:spPr/>
      <dgm:t>
        <a:bodyPr/>
        <a:lstStyle/>
        <a:p>
          <a:endParaRPr lang="en-US"/>
        </a:p>
      </dgm:t>
    </dgm:pt>
    <dgm:pt modelId="{C5D5310B-D2B0-460A-BA66-05DD7E07BC84}" type="sibTrans" cxnId="{33F6ABBA-0309-4E1A-B520-772639C8C094}">
      <dgm:prSet/>
      <dgm:spPr/>
      <dgm:t>
        <a:bodyPr/>
        <a:lstStyle/>
        <a:p>
          <a:endParaRPr lang="en-US"/>
        </a:p>
      </dgm:t>
    </dgm:pt>
    <dgm:pt modelId="{1CEFF978-07E5-4C92-9791-D8BB7D3E6EE8}">
      <dgm:prSet phldrT="[Text]"/>
      <dgm:spPr/>
      <dgm:t>
        <a:bodyPr/>
        <a:lstStyle/>
        <a:p>
          <a:r>
            <a:rPr lang="en-US" dirty="0" smtClean="0">
              <a:solidFill>
                <a:schemeClr val="bg1"/>
              </a:solidFill>
            </a:rPr>
            <a:t>Seamless participation and execution of HHS/HRSA initiatives</a:t>
          </a:r>
          <a:endParaRPr lang="en-US" dirty="0">
            <a:solidFill>
              <a:schemeClr val="bg1"/>
            </a:solidFill>
          </a:endParaRPr>
        </a:p>
      </dgm:t>
    </dgm:pt>
    <dgm:pt modelId="{6B69A756-337D-4EAF-BC33-C4069A9400D5}" type="parTrans" cxnId="{B6C69C2D-9B4E-4F74-9A16-5398F0E355A9}">
      <dgm:prSet/>
      <dgm:spPr/>
      <dgm:t>
        <a:bodyPr/>
        <a:lstStyle/>
        <a:p>
          <a:endParaRPr lang="en-US"/>
        </a:p>
      </dgm:t>
    </dgm:pt>
    <dgm:pt modelId="{A51A7827-DA72-49F4-ACAB-738116C63E51}" type="sibTrans" cxnId="{B6C69C2D-9B4E-4F74-9A16-5398F0E355A9}">
      <dgm:prSet/>
      <dgm:spPr/>
      <dgm:t>
        <a:bodyPr/>
        <a:lstStyle/>
        <a:p>
          <a:endParaRPr lang="en-US"/>
        </a:p>
      </dgm:t>
    </dgm:pt>
    <dgm:pt modelId="{3AA56EC5-EDCA-4257-BB21-21E50520107C}">
      <dgm:prSet phldrT="[Text]"/>
      <dgm:spPr/>
      <dgm:t>
        <a:bodyPr/>
        <a:lstStyle/>
        <a:p>
          <a:r>
            <a:rPr lang="en-US" dirty="0" smtClean="0">
              <a:solidFill>
                <a:schemeClr val="bg1"/>
              </a:solidFill>
            </a:rPr>
            <a:t>Intel from the field to HRSA Headquarters</a:t>
          </a:r>
          <a:endParaRPr lang="en-US" dirty="0">
            <a:solidFill>
              <a:schemeClr val="bg1"/>
            </a:solidFill>
          </a:endParaRPr>
        </a:p>
      </dgm:t>
    </dgm:pt>
    <dgm:pt modelId="{EA14DFE8-6865-4CB7-BF6C-7B6268758A6E}" type="parTrans" cxnId="{D9B016F8-B856-492F-BC55-0B234CE40BF7}">
      <dgm:prSet/>
      <dgm:spPr/>
      <dgm:t>
        <a:bodyPr/>
        <a:lstStyle/>
        <a:p>
          <a:endParaRPr lang="en-US"/>
        </a:p>
      </dgm:t>
    </dgm:pt>
    <dgm:pt modelId="{3FFB5F53-D422-472D-A6BD-ED97AD2F7B27}" type="sibTrans" cxnId="{D9B016F8-B856-492F-BC55-0B234CE40BF7}">
      <dgm:prSet/>
      <dgm:spPr/>
      <dgm:t>
        <a:bodyPr/>
        <a:lstStyle/>
        <a:p>
          <a:endParaRPr lang="en-US"/>
        </a:p>
      </dgm:t>
    </dgm:pt>
    <dgm:pt modelId="{DF5B3082-2235-4211-BA13-B720D09C0F73}">
      <dgm:prSet/>
      <dgm:spPr/>
      <dgm:t>
        <a:bodyPr/>
        <a:lstStyle/>
        <a:p>
          <a:r>
            <a:rPr lang="en-US" dirty="0" smtClean="0">
              <a:solidFill>
                <a:schemeClr val="bg1"/>
              </a:solidFill>
            </a:rPr>
            <a:t>Disseminate HRSA information to the field</a:t>
          </a:r>
          <a:endParaRPr lang="en-US" dirty="0">
            <a:solidFill>
              <a:schemeClr val="bg1"/>
            </a:solidFill>
          </a:endParaRPr>
        </a:p>
      </dgm:t>
    </dgm:pt>
    <dgm:pt modelId="{5A19ECF3-456A-4AF7-B3B9-C0521BA7F299}" type="parTrans" cxnId="{1D0AF199-6C69-4029-8078-301419CD0417}">
      <dgm:prSet/>
      <dgm:spPr/>
      <dgm:t>
        <a:bodyPr/>
        <a:lstStyle/>
        <a:p>
          <a:endParaRPr lang="en-US"/>
        </a:p>
      </dgm:t>
    </dgm:pt>
    <dgm:pt modelId="{480C610A-EE0C-4AFC-9F26-E123BCB29652}" type="sibTrans" cxnId="{1D0AF199-6C69-4029-8078-301419CD0417}">
      <dgm:prSet/>
      <dgm:spPr/>
      <dgm:t>
        <a:bodyPr/>
        <a:lstStyle/>
        <a:p>
          <a:endParaRPr lang="en-US"/>
        </a:p>
      </dgm:t>
    </dgm:pt>
    <dgm:pt modelId="{F7AF7843-2577-45C5-99C9-71A38B7A877F}" type="pres">
      <dgm:prSet presAssocID="{B9343BC1-BC04-4D16-A47A-0DA7CC6B3EEB}" presName="Name0" presStyleCnt="0">
        <dgm:presLayoutVars>
          <dgm:chMax val="7"/>
          <dgm:chPref val="7"/>
          <dgm:dir/>
        </dgm:presLayoutVars>
      </dgm:prSet>
      <dgm:spPr/>
      <dgm:t>
        <a:bodyPr/>
        <a:lstStyle/>
        <a:p>
          <a:endParaRPr lang="en-US"/>
        </a:p>
      </dgm:t>
    </dgm:pt>
    <dgm:pt modelId="{175E1221-31F7-4DB7-89C9-B4FC0B9B2025}" type="pres">
      <dgm:prSet presAssocID="{B9343BC1-BC04-4D16-A47A-0DA7CC6B3EEB}" presName="Name1" presStyleCnt="0"/>
      <dgm:spPr/>
    </dgm:pt>
    <dgm:pt modelId="{9037F221-C8E2-4348-ABFE-D9EBA0A92144}" type="pres">
      <dgm:prSet presAssocID="{B9343BC1-BC04-4D16-A47A-0DA7CC6B3EEB}" presName="cycle" presStyleCnt="0"/>
      <dgm:spPr/>
    </dgm:pt>
    <dgm:pt modelId="{2D9108BE-1960-4106-9127-AF3A40ED2C35}" type="pres">
      <dgm:prSet presAssocID="{B9343BC1-BC04-4D16-A47A-0DA7CC6B3EEB}" presName="srcNode" presStyleLbl="node1" presStyleIdx="0" presStyleCnt="7"/>
      <dgm:spPr/>
    </dgm:pt>
    <dgm:pt modelId="{5F2F7B23-F2DD-4454-9113-999121A3B72A}" type="pres">
      <dgm:prSet presAssocID="{B9343BC1-BC04-4D16-A47A-0DA7CC6B3EEB}" presName="conn" presStyleLbl="parChTrans1D2" presStyleIdx="0" presStyleCnt="1"/>
      <dgm:spPr/>
      <dgm:t>
        <a:bodyPr/>
        <a:lstStyle/>
        <a:p>
          <a:endParaRPr lang="en-US"/>
        </a:p>
      </dgm:t>
    </dgm:pt>
    <dgm:pt modelId="{61FD13A0-516C-40F2-93C0-65CBBA92301E}" type="pres">
      <dgm:prSet presAssocID="{B9343BC1-BC04-4D16-A47A-0DA7CC6B3EEB}" presName="extraNode" presStyleLbl="node1" presStyleIdx="0" presStyleCnt="7"/>
      <dgm:spPr/>
    </dgm:pt>
    <dgm:pt modelId="{09008B64-85F4-4EE8-9BE9-B85075AD2703}" type="pres">
      <dgm:prSet presAssocID="{B9343BC1-BC04-4D16-A47A-0DA7CC6B3EEB}" presName="dstNode" presStyleLbl="node1" presStyleIdx="0" presStyleCnt="7"/>
      <dgm:spPr/>
    </dgm:pt>
    <dgm:pt modelId="{BE03CC64-0076-44B8-B059-66495A866920}" type="pres">
      <dgm:prSet presAssocID="{20FEB2E6-6CB8-422D-9867-2F210B670EB6}" presName="text_1" presStyleLbl="node1" presStyleIdx="0" presStyleCnt="7">
        <dgm:presLayoutVars>
          <dgm:bulletEnabled val="1"/>
        </dgm:presLayoutVars>
      </dgm:prSet>
      <dgm:spPr/>
      <dgm:t>
        <a:bodyPr/>
        <a:lstStyle/>
        <a:p>
          <a:endParaRPr lang="en-US"/>
        </a:p>
      </dgm:t>
    </dgm:pt>
    <dgm:pt modelId="{35A24F76-EBF3-4DDC-B9EF-41178E0B06C8}" type="pres">
      <dgm:prSet presAssocID="{20FEB2E6-6CB8-422D-9867-2F210B670EB6}" presName="accent_1" presStyleCnt="0"/>
      <dgm:spPr/>
    </dgm:pt>
    <dgm:pt modelId="{A8A071BD-22DB-491D-8B68-F62197B9A5AA}" type="pres">
      <dgm:prSet presAssocID="{20FEB2E6-6CB8-422D-9867-2F210B670EB6}" presName="accentRepeatNode" presStyleLbl="solidFgAcc1" presStyleIdx="0" presStyleCnt="7"/>
      <dgm:spPr/>
    </dgm:pt>
    <dgm:pt modelId="{7AD5DCC1-08EB-4F9B-B949-3635A8A24529}" type="pres">
      <dgm:prSet presAssocID="{FFB584E4-8C68-4ED4-83F9-51C2D3D56876}" presName="text_2" presStyleLbl="node1" presStyleIdx="1" presStyleCnt="7">
        <dgm:presLayoutVars>
          <dgm:bulletEnabled val="1"/>
        </dgm:presLayoutVars>
      </dgm:prSet>
      <dgm:spPr/>
      <dgm:t>
        <a:bodyPr/>
        <a:lstStyle/>
        <a:p>
          <a:endParaRPr lang="en-US"/>
        </a:p>
      </dgm:t>
    </dgm:pt>
    <dgm:pt modelId="{3E486E9C-7705-4768-A259-B3E4E551C851}" type="pres">
      <dgm:prSet presAssocID="{FFB584E4-8C68-4ED4-83F9-51C2D3D56876}" presName="accent_2" presStyleCnt="0"/>
      <dgm:spPr/>
    </dgm:pt>
    <dgm:pt modelId="{3B7BE934-2BC8-4957-BA6E-5D8632DC6FAC}" type="pres">
      <dgm:prSet presAssocID="{FFB584E4-8C68-4ED4-83F9-51C2D3D56876}" presName="accentRepeatNode" presStyleLbl="solidFgAcc1" presStyleIdx="1" presStyleCnt="7"/>
      <dgm:spPr/>
    </dgm:pt>
    <dgm:pt modelId="{85935835-7D45-42E7-8B2E-EE54FD11AFF7}" type="pres">
      <dgm:prSet presAssocID="{0460F657-C949-40C0-95E2-14C5D9914CFF}" presName="text_3" presStyleLbl="node1" presStyleIdx="2" presStyleCnt="7">
        <dgm:presLayoutVars>
          <dgm:bulletEnabled val="1"/>
        </dgm:presLayoutVars>
      </dgm:prSet>
      <dgm:spPr/>
      <dgm:t>
        <a:bodyPr/>
        <a:lstStyle/>
        <a:p>
          <a:endParaRPr lang="en-US"/>
        </a:p>
      </dgm:t>
    </dgm:pt>
    <dgm:pt modelId="{2C721B47-F4C7-48B6-B357-F20E1E55DF7F}" type="pres">
      <dgm:prSet presAssocID="{0460F657-C949-40C0-95E2-14C5D9914CFF}" presName="accent_3" presStyleCnt="0"/>
      <dgm:spPr/>
    </dgm:pt>
    <dgm:pt modelId="{09CD7640-866B-40CB-BB3D-F6DA612A5D0A}" type="pres">
      <dgm:prSet presAssocID="{0460F657-C949-40C0-95E2-14C5D9914CFF}" presName="accentRepeatNode" presStyleLbl="solidFgAcc1" presStyleIdx="2" presStyleCnt="7"/>
      <dgm:spPr/>
    </dgm:pt>
    <dgm:pt modelId="{509D2C82-AD91-40B1-A795-52237E05E752}" type="pres">
      <dgm:prSet presAssocID="{26FFF6B0-830A-49FB-B57D-5F5C55EB6EC4}" presName="text_4" presStyleLbl="node1" presStyleIdx="3" presStyleCnt="7">
        <dgm:presLayoutVars>
          <dgm:bulletEnabled val="1"/>
        </dgm:presLayoutVars>
      </dgm:prSet>
      <dgm:spPr/>
      <dgm:t>
        <a:bodyPr/>
        <a:lstStyle/>
        <a:p>
          <a:endParaRPr lang="en-US"/>
        </a:p>
      </dgm:t>
    </dgm:pt>
    <dgm:pt modelId="{E3796AF9-599F-4839-B3A4-7765A8A81AAB}" type="pres">
      <dgm:prSet presAssocID="{26FFF6B0-830A-49FB-B57D-5F5C55EB6EC4}" presName="accent_4" presStyleCnt="0"/>
      <dgm:spPr/>
    </dgm:pt>
    <dgm:pt modelId="{A28124D2-A602-40D9-92B4-D988BBADCA5A}" type="pres">
      <dgm:prSet presAssocID="{26FFF6B0-830A-49FB-B57D-5F5C55EB6EC4}" presName="accentRepeatNode" presStyleLbl="solidFgAcc1" presStyleIdx="3" presStyleCnt="7"/>
      <dgm:spPr/>
    </dgm:pt>
    <dgm:pt modelId="{99CF20AB-0A83-4319-92F1-6CA995E820A3}" type="pres">
      <dgm:prSet presAssocID="{1CEFF978-07E5-4C92-9791-D8BB7D3E6EE8}" presName="text_5" presStyleLbl="node1" presStyleIdx="4" presStyleCnt="7">
        <dgm:presLayoutVars>
          <dgm:bulletEnabled val="1"/>
        </dgm:presLayoutVars>
      </dgm:prSet>
      <dgm:spPr/>
      <dgm:t>
        <a:bodyPr/>
        <a:lstStyle/>
        <a:p>
          <a:endParaRPr lang="en-US"/>
        </a:p>
      </dgm:t>
    </dgm:pt>
    <dgm:pt modelId="{1A23E3E2-8AF0-4E72-BC79-C54DFC10357F}" type="pres">
      <dgm:prSet presAssocID="{1CEFF978-07E5-4C92-9791-D8BB7D3E6EE8}" presName="accent_5" presStyleCnt="0"/>
      <dgm:spPr/>
    </dgm:pt>
    <dgm:pt modelId="{1B17D7F9-52B2-4B01-AC56-7AB8FFCCC34E}" type="pres">
      <dgm:prSet presAssocID="{1CEFF978-07E5-4C92-9791-D8BB7D3E6EE8}" presName="accentRepeatNode" presStyleLbl="solidFgAcc1" presStyleIdx="4" presStyleCnt="7"/>
      <dgm:spPr/>
    </dgm:pt>
    <dgm:pt modelId="{9FAEE3A2-E01E-4202-9991-B1835F2653C0}" type="pres">
      <dgm:prSet presAssocID="{3AA56EC5-EDCA-4257-BB21-21E50520107C}" presName="text_6" presStyleLbl="node1" presStyleIdx="5" presStyleCnt="7">
        <dgm:presLayoutVars>
          <dgm:bulletEnabled val="1"/>
        </dgm:presLayoutVars>
      </dgm:prSet>
      <dgm:spPr/>
      <dgm:t>
        <a:bodyPr/>
        <a:lstStyle/>
        <a:p>
          <a:endParaRPr lang="en-US"/>
        </a:p>
      </dgm:t>
    </dgm:pt>
    <dgm:pt modelId="{C62CE692-1A2F-435F-B509-E885B8507379}" type="pres">
      <dgm:prSet presAssocID="{3AA56EC5-EDCA-4257-BB21-21E50520107C}" presName="accent_6" presStyleCnt="0"/>
      <dgm:spPr/>
    </dgm:pt>
    <dgm:pt modelId="{BC1E03C5-793F-4A77-9EBE-9D68E87FA0DE}" type="pres">
      <dgm:prSet presAssocID="{3AA56EC5-EDCA-4257-BB21-21E50520107C}" presName="accentRepeatNode" presStyleLbl="solidFgAcc1" presStyleIdx="5" presStyleCnt="7"/>
      <dgm:spPr/>
    </dgm:pt>
    <dgm:pt modelId="{66FA82BD-65AB-4D58-87D7-6A340FB40E98}" type="pres">
      <dgm:prSet presAssocID="{DF5B3082-2235-4211-BA13-B720D09C0F73}" presName="text_7" presStyleLbl="node1" presStyleIdx="6" presStyleCnt="7">
        <dgm:presLayoutVars>
          <dgm:bulletEnabled val="1"/>
        </dgm:presLayoutVars>
      </dgm:prSet>
      <dgm:spPr/>
      <dgm:t>
        <a:bodyPr/>
        <a:lstStyle/>
        <a:p>
          <a:endParaRPr lang="en-US"/>
        </a:p>
      </dgm:t>
    </dgm:pt>
    <dgm:pt modelId="{344CE936-A61B-4881-8197-23A6641196A8}" type="pres">
      <dgm:prSet presAssocID="{DF5B3082-2235-4211-BA13-B720D09C0F73}" presName="accent_7" presStyleCnt="0"/>
      <dgm:spPr/>
    </dgm:pt>
    <dgm:pt modelId="{B95175E7-CE28-4B51-A830-47D665FA230F}" type="pres">
      <dgm:prSet presAssocID="{DF5B3082-2235-4211-BA13-B720D09C0F73}" presName="accentRepeatNode" presStyleLbl="solidFgAcc1" presStyleIdx="6" presStyleCnt="7"/>
      <dgm:spPr/>
    </dgm:pt>
  </dgm:ptLst>
  <dgm:cxnLst>
    <dgm:cxn modelId="{6B7C2048-35ED-460E-A1B5-2000856303BB}" type="presOf" srcId="{1CEFF978-07E5-4C92-9791-D8BB7D3E6EE8}" destId="{99CF20AB-0A83-4319-92F1-6CA995E820A3}" srcOrd="0" destOrd="0" presId="urn:microsoft.com/office/officeart/2008/layout/VerticalCurvedList"/>
    <dgm:cxn modelId="{B6C69C2D-9B4E-4F74-9A16-5398F0E355A9}" srcId="{B9343BC1-BC04-4D16-A47A-0DA7CC6B3EEB}" destId="{1CEFF978-07E5-4C92-9791-D8BB7D3E6EE8}" srcOrd="4" destOrd="0" parTransId="{6B69A756-337D-4EAF-BC33-C4069A9400D5}" sibTransId="{A51A7827-DA72-49F4-ACAB-738116C63E51}"/>
    <dgm:cxn modelId="{A5869E01-AACB-4D77-87B2-A52059D9372D}" type="presOf" srcId="{4877320E-FDD0-43C5-87F2-7AF827D77DF5}" destId="{5F2F7B23-F2DD-4454-9113-999121A3B72A}" srcOrd="0" destOrd="0" presId="urn:microsoft.com/office/officeart/2008/layout/VerticalCurvedList"/>
    <dgm:cxn modelId="{0816DB4D-552E-4DE9-81E5-AC75C249538D}" srcId="{B9343BC1-BC04-4D16-A47A-0DA7CC6B3EEB}" destId="{FFB584E4-8C68-4ED4-83F9-51C2D3D56876}" srcOrd="1" destOrd="0" parTransId="{D12664A7-7B81-4E62-8B89-B1373A0C0FFE}" sibTransId="{E6324B7E-EFA8-4F9B-90C0-707B5B23A691}"/>
    <dgm:cxn modelId="{8B2F1352-B4A7-417A-8AC9-C9EE1F5C9253}" type="presOf" srcId="{3AA56EC5-EDCA-4257-BB21-21E50520107C}" destId="{9FAEE3A2-E01E-4202-9991-B1835F2653C0}" srcOrd="0" destOrd="0" presId="urn:microsoft.com/office/officeart/2008/layout/VerticalCurvedList"/>
    <dgm:cxn modelId="{1D0AF199-6C69-4029-8078-301419CD0417}" srcId="{B9343BC1-BC04-4D16-A47A-0DA7CC6B3EEB}" destId="{DF5B3082-2235-4211-BA13-B720D09C0F73}" srcOrd="6" destOrd="0" parTransId="{5A19ECF3-456A-4AF7-B3B9-C0521BA7F299}" sibTransId="{480C610A-EE0C-4AFC-9F26-E123BCB29652}"/>
    <dgm:cxn modelId="{33F6ABBA-0309-4E1A-B520-772639C8C094}" srcId="{B9343BC1-BC04-4D16-A47A-0DA7CC6B3EEB}" destId="{26FFF6B0-830A-49FB-B57D-5F5C55EB6EC4}" srcOrd="3" destOrd="0" parTransId="{B73A2BEE-CBAE-428F-99EB-0FC1E25C1842}" sibTransId="{C5D5310B-D2B0-460A-BA66-05DD7E07BC84}"/>
    <dgm:cxn modelId="{8A7ED8F9-D1BB-4A37-B65B-56EB8974AE1A}" type="presOf" srcId="{26FFF6B0-830A-49FB-B57D-5F5C55EB6EC4}" destId="{509D2C82-AD91-40B1-A795-52237E05E752}" srcOrd="0" destOrd="0" presId="urn:microsoft.com/office/officeart/2008/layout/VerticalCurvedList"/>
    <dgm:cxn modelId="{32A6318B-B82E-4C84-A0DB-F97F07680210}" srcId="{B9343BC1-BC04-4D16-A47A-0DA7CC6B3EEB}" destId="{0460F657-C949-40C0-95E2-14C5D9914CFF}" srcOrd="2" destOrd="0" parTransId="{A335FF6E-43FC-4BEC-A5EE-FB25FDE30898}" sibTransId="{5DF2F241-531E-4ECE-8515-7D2BCC89BBD9}"/>
    <dgm:cxn modelId="{D9B016F8-B856-492F-BC55-0B234CE40BF7}" srcId="{B9343BC1-BC04-4D16-A47A-0DA7CC6B3EEB}" destId="{3AA56EC5-EDCA-4257-BB21-21E50520107C}" srcOrd="5" destOrd="0" parTransId="{EA14DFE8-6865-4CB7-BF6C-7B6268758A6E}" sibTransId="{3FFB5F53-D422-472D-A6BD-ED97AD2F7B27}"/>
    <dgm:cxn modelId="{702A4FAD-3BC8-4CBB-94C9-0CE2B2C6429F}" type="presOf" srcId="{DF5B3082-2235-4211-BA13-B720D09C0F73}" destId="{66FA82BD-65AB-4D58-87D7-6A340FB40E98}" srcOrd="0" destOrd="0" presId="urn:microsoft.com/office/officeart/2008/layout/VerticalCurvedList"/>
    <dgm:cxn modelId="{8452954B-8CE9-4A6E-B3D6-3D85B0802676}" type="presOf" srcId="{FFB584E4-8C68-4ED4-83F9-51C2D3D56876}" destId="{7AD5DCC1-08EB-4F9B-B949-3635A8A24529}" srcOrd="0" destOrd="0" presId="urn:microsoft.com/office/officeart/2008/layout/VerticalCurvedList"/>
    <dgm:cxn modelId="{7A7CB3F0-A7EF-49DC-98C3-522921CDF039}" type="presOf" srcId="{B9343BC1-BC04-4D16-A47A-0DA7CC6B3EEB}" destId="{F7AF7843-2577-45C5-99C9-71A38B7A877F}" srcOrd="0" destOrd="0" presId="urn:microsoft.com/office/officeart/2008/layout/VerticalCurvedList"/>
    <dgm:cxn modelId="{A9863967-7DD6-45CD-A7E7-BE5ADCF48BF7}" type="presOf" srcId="{20FEB2E6-6CB8-422D-9867-2F210B670EB6}" destId="{BE03CC64-0076-44B8-B059-66495A866920}" srcOrd="0" destOrd="0" presId="urn:microsoft.com/office/officeart/2008/layout/VerticalCurvedList"/>
    <dgm:cxn modelId="{3FA27B8E-DCB3-48FE-A3B1-9A44B8E9C065}" type="presOf" srcId="{0460F657-C949-40C0-95E2-14C5D9914CFF}" destId="{85935835-7D45-42E7-8B2E-EE54FD11AFF7}" srcOrd="0" destOrd="0" presId="urn:microsoft.com/office/officeart/2008/layout/VerticalCurvedList"/>
    <dgm:cxn modelId="{C4E8027D-FF27-47E4-9022-574C13904172}" srcId="{B9343BC1-BC04-4D16-A47A-0DA7CC6B3EEB}" destId="{20FEB2E6-6CB8-422D-9867-2F210B670EB6}" srcOrd="0" destOrd="0" parTransId="{FE340A98-AE38-4665-87BC-CD6887952FD5}" sibTransId="{4877320E-FDD0-43C5-87F2-7AF827D77DF5}"/>
    <dgm:cxn modelId="{EFD43BEE-77D9-4AE8-ACCF-08346C3B90B7}" type="presParOf" srcId="{F7AF7843-2577-45C5-99C9-71A38B7A877F}" destId="{175E1221-31F7-4DB7-89C9-B4FC0B9B2025}" srcOrd="0" destOrd="0" presId="urn:microsoft.com/office/officeart/2008/layout/VerticalCurvedList"/>
    <dgm:cxn modelId="{9D301A57-31DD-4E43-A003-F818FE215E5D}" type="presParOf" srcId="{175E1221-31F7-4DB7-89C9-B4FC0B9B2025}" destId="{9037F221-C8E2-4348-ABFE-D9EBA0A92144}" srcOrd="0" destOrd="0" presId="urn:microsoft.com/office/officeart/2008/layout/VerticalCurvedList"/>
    <dgm:cxn modelId="{496A84C1-870D-41BA-808F-53953E734733}" type="presParOf" srcId="{9037F221-C8E2-4348-ABFE-D9EBA0A92144}" destId="{2D9108BE-1960-4106-9127-AF3A40ED2C35}" srcOrd="0" destOrd="0" presId="urn:microsoft.com/office/officeart/2008/layout/VerticalCurvedList"/>
    <dgm:cxn modelId="{B6EBF464-05AD-4C9E-B220-251080C2BE22}" type="presParOf" srcId="{9037F221-C8E2-4348-ABFE-D9EBA0A92144}" destId="{5F2F7B23-F2DD-4454-9113-999121A3B72A}" srcOrd="1" destOrd="0" presId="urn:microsoft.com/office/officeart/2008/layout/VerticalCurvedList"/>
    <dgm:cxn modelId="{2C549D66-90F7-450A-9824-0D0B75E9EAA6}" type="presParOf" srcId="{9037F221-C8E2-4348-ABFE-D9EBA0A92144}" destId="{61FD13A0-516C-40F2-93C0-65CBBA92301E}" srcOrd="2" destOrd="0" presId="urn:microsoft.com/office/officeart/2008/layout/VerticalCurvedList"/>
    <dgm:cxn modelId="{7105AE05-5157-47CE-9980-CE800F17CB25}" type="presParOf" srcId="{9037F221-C8E2-4348-ABFE-D9EBA0A92144}" destId="{09008B64-85F4-4EE8-9BE9-B85075AD2703}" srcOrd="3" destOrd="0" presId="urn:microsoft.com/office/officeart/2008/layout/VerticalCurvedList"/>
    <dgm:cxn modelId="{D0178AC0-20EA-427B-AFAB-87059B1EF6D3}" type="presParOf" srcId="{175E1221-31F7-4DB7-89C9-B4FC0B9B2025}" destId="{BE03CC64-0076-44B8-B059-66495A866920}" srcOrd="1" destOrd="0" presId="urn:microsoft.com/office/officeart/2008/layout/VerticalCurvedList"/>
    <dgm:cxn modelId="{8DC59A0F-1248-4B2F-8202-BE074281D076}" type="presParOf" srcId="{175E1221-31F7-4DB7-89C9-B4FC0B9B2025}" destId="{35A24F76-EBF3-4DDC-B9EF-41178E0B06C8}" srcOrd="2" destOrd="0" presId="urn:microsoft.com/office/officeart/2008/layout/VerticalCurvedList"/>
    <dgm:cxn modelId="{E9FEB1F6-B54C-4DF7-89D6-A08FA677553E}" type="presParOf" srcId="{35A24F76-EBF3-4DDC-B9EF-41178E0B06C8}" destId="{A8A071BD-22DB-491D-8B68-F62197B9A5AA}" srcOrd="0" destOrd="0" presId="urn:microsoft.com/office/officeart/2008/layout/VerticalCurvedList"/>
    <dgm:cxn modelId="{1E640A41-724B-4A80-9FF0-2165B1F68CE8}" type="presParOf" srcId="{175E1221-31F7-4DB7-89C9-B4FC0B9B2025}" destId="{7AD5DCC1-08EB-4F9B-B949-3635A8A24529}" srcOrd="3" destOrd="0" presId="urn:microsoft.com/office/officeart/2008/layout/VerticalCurvedList"/>
    <dgm:cxn modelId="{86102F48-F1EF-46B7-9E60-4F8BF2B0CDC4}" type="presParOf" srcId="{175E1221-31F7-4DB7-89C9-B4FC0B9B2025}" destId="{3E486E9C-7705-4768-A259-B3E4E551C851}" srcOrd="4" destOrd="0" presId="urn:microsoft.com/office/officeart/2008/layout/VerticalCurvedList"/>
    <dgm:cxn modelId="{52F4F29C-B5A7-453E-BF3C-4D8BA8FAD588}" type="presParOf" srcId="{3E486E9C-7705-4768-A259-B3E4E551C851}" destId="{3B7BE934-2BC8-4957-BA6E-5D8632DC6FAC}" srcOrd="0" destOrd="0" presId="urn:microsoft.com/office/officeart/2008/layout/VerticalCurvedList"/>
    <dgm:cxn modelId="{291EC4D1-6877-4629-8701-FA74030CF359}" type="presParOf" srcId="{175E1221-31F7-4DB7-89C9-B4FC0B9B2025}" destId="{85935835-7D45-42E7-8B2E-EE54FD11AFF7}" srcOrd="5" destOrd="0" presId="urn:microsoft.com/office/officeart/2008/layout/VerticalCurvedList"/>
    <dgm:cxn modelId="{EB83D43E-BE1E-49B9-A94D-BC54E54412BA}" type="presParOf" srcId="{175E1221-31F7-4DB7-89C9-B4FC0B9B2025}" destId="{2C721B47-F4C7-48B6-B357-F20E1E55DF7F}" srcOrd="6" destOrd="0" presId="urn:microsoft.com/office/officeart/2008/layout/VerticalCurvedList"/>
    <dgm:cxn modelId="{1E7B0746-7447-44A2-8CB8-44E911678244}" type="presParOf" srcId="{2C721B47-F4C7-48B6-B357-F20E1E55DF7F}" destId="{09CD7640-866B-40CB-BB3D-F6DA612A5D0A}" srcOrd="0" destOrd="0" presId="urn:microsoft.com/office/officeart/2008/layout/VerticalCurvedList"/>
    <dgm:cxn modelId="{452E1C7B-1962-4FBC-9E0D-89A39560A07B}" type="presParOf" srcId="{175E1221-31F7-4DB7-89C9-B4FC0B9B2025}" destId="{509D2C82-AD91-40B1-A795-52237E05E752}" srcOrd="7" destOrd="0" presId="urn:microsoft.com/office/officeart/2008/layout/VerticalCurvedList"/>
    <dgm:cxn modelId="{E0060085-D332-485A-B6EC-BBC6D68FA60E}" type="presParOf" srcId="{175E1221-31F7-4DB7-89C9-B4FC0B9B2025}" destId="{E3796AF9-599F-4839-B3A4-7765A8A81AAB}" srcOrd="8" destOrd="0" presId="urn:microsoft.com/office/officeart/2008/layout/VerticalCurvedList"/>
    <dgm:cxn modelId="{13710860-B156-4222-99D3-9F8CE6E0143A}" type="presParOf" srcId="{E3796AF9-599F-4839-B3A4-7765A8A81AAB}" destId="{A28124D2-A602-40D9-92B4-D988BBADCA5A}" srcOrd="0" destOrd="0" presId="urn:microsoft.com/office/officeart/2008/layout/VerticalCurvedList"/>
    <dgm:cxn modelId="{B0900161-0E7F-43EA-B696-A30AE1941E33}" type="presParOf" srcId="{175E1221-31F7-4DB7-89C9-B4FC0B9B2025}" destId="{99CF20AB-0A83-4319-92F1-6CA995E820A3}" srcOrd="9" destOrd="0" presId="urn:microsoft.com/office/officeart/2008/layout/VerticalCurvedList"/>
    <dgm:cxn modelId="{73D84054-5FB2-4536-A428-AF772D64EFD8}" type="presParOf" srcId="{175E1221-31F7-4DB7-89C9-B4FC0B9B2025}" destId="{1A23E3E2-8AF0-4E72-BC79-C54DFC10357F}" srcOrd="10" destOrd="0" presId="urn:microsoft.com/office/officeart/2008/layout/VerticalCurvedList"/>
    <dgm:cxn modelId="{0CDF109A-CD67-48BA-BFF3-0AB8375ABBC0}" type="presParOf" srcId="{1A23E3E2-8AF0-4E72-BC79-C54DFC10357F}" destId="{1B17D7F9-52B2-4B01-AC56-7AB8FFCCC34E}" srcOrd="0" destOrd="0" presId="urn:microsoft.com/office/officeart/2008/layout/VerticalCurvedList"/>
    <dgm:cxn modelId="{D3D6CF70-770A-4AFF-978A-5781F3BB0552}" type="presParOf" srcId="{175E1221-31F7-4DB7-89C9-B4FC0B9B2025}" destId="{9FAEE3A2-E01E-4202-9991-B1835F2653C0}" srcOrd="11" destOrd="0" presId="urn:microsoft.com/office/officeart/2008/layout/VerticalCurvedList"/>
    <dgm:cxn modelId="{DA3F02F3-F588-4EAC-9B30-4C04A17F7BDC}" type="presParOf" srcId="{175E1221-31F7-4DB7-89C9-B4FC0B9B2025}" destId="{C62CE692-1A2F-435F-B509-E885B8507379}" srcOrd="12" destOrd="0" presId="urn:microsoft.com/office/officeart/2008/layout/VerticalCurvedList"/>
    <dgm:cxn modelId="{D87985F2-6288-4133-B79E-1A983EA3C6A4}" type="presParOf" srcId="{C62CE692-1A2F-435F-B509-E885B8507379}" destId="{BC1E03C5-793F-4A77-9EBE-9D68E87FA0DE}" srcOrd="0" destOrd="0" presId="urn:microsoft.com/office/officeart/2008/layout/VerticalCurvedList"/>
    <dgm:cxn modelId="{92BE4C5F-E964-4D4D-9729-18C11806903C}" type="presParOf" srcId="{175E1221-31F7-4DB7-89C9-B4FC0B9B2025}" destId="{66FA82BD-65AB-4D58-87D7-6A340FB40E98}" srcOrd="13" destOrd="0" presId="urn:microsoft.com/office/officeart/2008/layout/VerticalCurvedList"/>
    <dgm:cxn modelId="{7A8D37C4-0C85-490B-B79E-48C1E1C6036A}" type="presParOf" srcId="{175E1221-31F7-4DB7-89C9-B4FC0B9B2025}" destId="{344CE936-A61B-4881-8197-23A6641196A8}" srcOrd="14" destOrd="0" presId="urn:microsoft.com/office/officeart/2008/layout/VerticalCurvedList"/>
    <dgm:cxn modelId="{416D3B73-6DC9-4C48-A42A-024177EBFFCA}" type="presParOf" srcId="{344CE936-A61B-4881-8197-23A6641196A8}" destId="{B95175E7-CE28-4B51-A830-47D665FA230F}"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12897DF-722E-4C92-B45A-1A0FF350B864}"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75692590-B9C7-4C13-A865-8F9C6EB47BBC}">
      <dgm:prSet/>
      <dgm:spPr/>
      <dgm:t>
        <a:bodyPr/>
        <a:lstStyle/>
        <a:p>
          <a:pPr rtl="0"/>
          <a:r>
            <a:rPr lang="en-US" dirty="0" smtClean="0"/>
            <a:t>The Nation is in the midst of an unprecedented opioid epidemic. </a:t>
          </a:r>
          <a:r>
            <a:rPr lang="en-US" dirty="0" smtClean="0">
              <a:solidFill>
                <a:schemeClr val="bg1"/>
              </a:solidFill>
              <a:hlinkClick xmlns:r="http://schemas.openxmlformats.org/officeDocument/2006/relationships" r:id="rId1"/>
            </a:rPr>
            <a:t>More than 130 people a day die from opioid-related drug overdoses</a:t>
          </a:r>
          <a:r>
            <a:rPr lang="en-US" dirty="0" smtClean="0">
              <a:solidFill>
                <a:schemeClr val="bg1"/>
              </a:solidFill>
            </a:rPr>
            <a:t>. </a:t>
          </a:r>
          <a:endParaRPr lang="en-US" dirty="0">
            <a:solidFill>
              <a:schemeClr val="bg1"/>
            </a:solidFill>
          </a:endParaRPr>
        </a:p>
      </dgm:t>
    </dgm:pt>
    <dgm:pt modelId="{A7097877-C586-4E82-81CE-373E9AECA67C}" type="parTrans" cxnId="{EBF4CBFB-95B7-4EBA-8903-0876AAC062DE}">
      <dgm:prSet/>
      <dgm:spPr/>
      <dgm:t>
        <a:bodyPr/>
        <a:lstStyle/>
        <a:p>
          <a:endParaRPr lang="en-US"/>
        </a:p>
      </dgm:t>
    </dgm:pt>
    <dgm:pt modelId="{C8C29F72-A522-466F-B568-207E09F02BB2}" type="sibTrans" cxnId="{EBF4CBFB-95B7-4EBA-8903-0876AAC062DE}">
      <dgm:prSet/>
      <dgm:spPr/>
      <dgm:t>
        <a:bodyPr/>
        <a:lstStyle/>
        <a:p>
          <a:endParaRPr lang="en-US"/>
        </a:p>
      </dgm:t>
    </dgm:pt>
    <dgm:pt modelId="{C96EB0CC-6482-4A94-BCDD-FDFB822B036B}">
      <dgm:prSet/>
      <dgm:spPr/>
      <dgm:t>
        <a:bodyPr/>
        <a:lstStyle/>
        <a:p>
          <a:pPr rtl="0"/>
          <a:r>
            <a:rPr lang="en-US" dirty="0" smtClean="0"/>
            <a:t>Prevention and access to treatment for opioid addiction and overdose reversal drugs are critical to fighting this epidemic.</a:t>
          </a:r>
          <a:endParaRPr lang="en-US" dirty="0"/>
        </a:p>
      </dgm:t>
    </dgm:pt>
    <dgm:pt modelId="{D07A935C-972A-4EA3-9CB2-0CC3592F5AB6}" type="parTrans" cxnId="{07FC52F5-7821-4E8D-8099-4B8FA5F4311D}">
      <dgm:prSet/>
      <dgm:spPr/>
      <dgm:t>
        <a:bodyPr/>
        <a:lstStyle/>
        <a:p>
          <a:endParaRPr lang="en-US"/>
        </a:p>
      </dgm:t>
    </dgm:pt>
    <dgm:pt modelId="{47098DBF-9F41-4FC2-A7CD-57B11F955F3C}" type="sibTrans" cxnId="{07FC52F5-7821-4E8D-8099-4B8FA5F4311D}">
      <dgm:prSet/>
      <dgm:spPr/>
      <dgm:t>
        <a:bodyPr/>
        <a:lstStyle/>
        <a:p>
          <a:endParaRPr lang="en-US"/>
        </a:p>
      </dgm:t>
    </dgm:pt>
    <dgm:pt modelId="{FF36AF33-66D3-4301-96AA-23CDC6618D0B}">
      <dgm:prSet/>
      <dgm:spPr/>
      <dgm:t>
        <a:bodyPr/>
        <a:lstStyle/>
        <a:p>
          <a:pPr rtl="0"/>
          <a:r>
            <a:rPr lang="en-US" dirty="0" smtClean="0"/>
            <a:t>HRSA supports </a:t>
          </a:r>
          <a:r>
            <a:rPr lang="en-US" dirty="0" smtClean="0"/>
            <a:t>its grantees with resources, technical assistance, and training to integrate behavioral health care services into practice settings and communities. </a:t>
          </a:r>
          <a:endParaRPr lang="en-US" dirty="0"/>
        </a:p>
      </dgm:t>
    </dgm:pt>
    <dgm:pt modelId="{9457F58D-C949-40C0-BA9A-ABB152BED2D0}" type="parTrans" cxnId="{5E35978A-9F3F-44A5-BD2D-20117B0BD01B}">
      <dgm:prSet/>
      <dgm:spPr/>
      <dgm:t>
        <a:bodyPr/>
        <a:lstStyle/>
        <a:p>
          <a:endParaRPr lang="en-US"/>
        </a:p>
      </dgm:t>
    </dgm:pt>
    <dgm:pt modelId="{974CB6E1-397A-417C-9EF5-4AB4A7D04E58}" type="sibTrans" cxnId="{5E35978A-9F3F-44A5-BD2D-20117B0BD01B}">
      <dgm:prSet/>
      <dgm:spPr/>
      <dgm:t>
        <a:bodyPr/>
        <a:lstStyle/>
        <a:p>
          <a:endParaRPr lang="en-US"/>
        </a:p>
      </dgm:t>
    </dgm:pt>
    <dgm:pt modelId="{84801B76-B204-40E9-8220-913852835CFB}" type="pres">
      <dgm:prSet presAssocID="{712897DF-722E-4C92-B45A-1A0FF350B864}" presName="Name0" presStyleCnt="0">
        <dgm:presLayoutVars>
          <dgm:chMax val="11"/>
          <dgm:chPref val="11"/>
          <dgm:dir/>
          <dgm:resizeHandles/>
        </dgm:presLayoutVars>
      </dgm:prSet>
      <dgm:spPr/>
      <dgm:t>
        <a:bodyPr/>
        <a:lstStyle/>
        <a:p>
          <a:endParaRPr lang="en-US"/>
        </a:p>
      </dgm:t>
    </dgm:pt>
    <dgm:pt modelId="{14C7F96D-C809-4E99-85DA-939409348A70}" type="pres">
      <dgm:prSet presAssocID="{FF36AF33-66D3-4301-96AA-23CDC6618D0B}" presName="Accent3" presStyleCnt="0"/>
      <dgm:spPr/>
    </dgm:pt>
    <dgm:pt modelId="{0B1FA36D-F661-4EAC-AFCF-29ECE7D1D856}" type="pres">
      <dgm:prSet presAssocID="{FF36AF33-66D3-4301-96AA-23CDC6618D0B}" presName="Accent" presStyleLbl="node1" presStyleIdx="0" presStyleCnt="3"/>
      <dgm:spPr/>
    </dgm:pt>
    <dgm:pt modelId="{B5E04026-3513-4B62-BB43-4C5DB8DC7514}" type="pres">
      <dgm:prSet presAssocID="{FF36AF33-66D3-4301-96AA-23CDC6618D0B}" presName="ParentBackground3" presStyleCnt="0"/>
      <dgm:spPr/>
    </dgm:pt>
    <dgm:pt modelId="{79FD4E2D-141C-480D-ABF0-A4A8EEB52EC9}" type="pres">
      <dgm:prSet presAssocID="{FF36AF33-66D3-4301-96AA-23CDC6618D0B}" presName="ParentBackground" presStyleLbl="fgAcc1" presStyleIdx="0" presStyleCnt="3"/>
      <dgm:spPr/>
      <dgm:t>
        <a:bodyPr/>
        <a:lstStyle/>
        <a:p>
          <a:endParaRPr lang="en-US"/>
        </a:p>
      </dgm:t>
    </dgm:pt>
    <dgm:pt modelId="{2178AEF0-D6DD-4354-AC56-6B0AE32DD6B7}" type="pres">
      <dgm:prSet presAssocID="{FF36AF33-66D3-4301-96AA-23CDC6618D0B}" presName="Parent3" presStyleLbl="revTx" presStyleIdx="0" presStyleCnt="0">
        <dgm:presLayoutVars>
          <dgm:chMax val="1"/>
          <dgm:chPref val="1"/>
          <dgm:bulletEnabled val="1"/>
        </dgm:presLayoutVars>
      </dgm:prSet>
      <dgm:spPr/>
      <dgm:t>
        <a:bodyPr/>
        <a:lstStyle/>
        <a:p>
          <a:endParaRPr lang="en-US"/>
        </a:p>
      </dgm:t>
    </dgm:pt>
    <dgm:pt modelId="{3659C732-6921-48F0-970A-63F25955C073}" type="pres">
      <dgm:prSet presAssocID="{C96EB0CC-6482-4A94-BCDD-FDFB822B036B}" presName="Accent2" presStyleCnt="0"/>
      <dgm:spPr/>
    </dgm:pt>
    <dgm:pt modelId="{0D418DFD-8D5B-40E0-98EE-644C02DAE7CC}" type="pres">
      <dgm:prSet presAssocID="{C96EB0CC-6482-4A94-BCDD-FDFB822B036B}" presName="Accent" presStyleLbl="node1" presStyleIdx="1" presStyleCnt="3"/>
      <dgm:spPr/>
    </dgm:pt>
    <dgm:pt modelId="{596D6097-732C-4BE9-A5C8-18B3B5425B07}" type="pres">
      <dgm:prSet presAssocID="{C96EB0CC-6482-4A94-BCDD-FDFB822B036B}" presName="ParentBackground2" presStyleCnt="0"/>
      <dgm:spPr/>
    </dgm:pt>
    <dgm:pt modelId="{4B4E6FF0-2F67-41EF-9288-280162539BE7}" type="pres">
      <dgm:prSet presAssocID="{C96EB0CC-6482-4A94-BCDD-FDFB822B036B}" presName="ParentBackground" presStyleLbl="fgAcc1" presStyleIdx="1" presStyleCnt="3"/>
      <dgm:spPr/>
      <dgm:t>
        <a:bodyPr/>
        <a:lstStyle/>
        <a:p>
          <a:endParaRPr lang="en-US"/>
        </a:p>
      </dgm:t>
    </dgm:pt>
    <dgm:pt modelId="{ACAD764F-8130-4A12-9A9B-90985CED1978}" type="pres">
      <dgm:prSet presAssocID="{C96EB0CC-6482-4A94-BCDD-FDFB822B036B}" presName="Parent2" presStyleLbl="revTx" presStyleIdx="0" presStyleCnt="0">
        <dgm:presLayoutVars>
          <dgm:chMax val="1"/>
          <dgm:chPref val="1"/>
          <dgm:bulletEnabled val="1"/>
        </dgm:presLayoutVars>
      </dgm:prSet>
      <dgm:spPr/>
      <dgm:t>
        <a:bodyPr/>
        <a:lstStyle/>
        <a:p>
          <a:endParaRPr lang="en-US"/>
        </a:p>
      </dgm:t>
    </dgm:pt>
    <dgm:pt modelId="{FD41BFE1-60AC-4057-BF54-ABCFC59B7712}" type="pres">
      <dgm:prSet presAssocID="{75692590-B9C7-4C13-A865-8F9C6EB47BBC}" presName="Accent1" presStyleCnt="0"/>
      <dgm:spPr/>
    </dgm:pt>
    <dgm:pt modelId="{89112DF0-B817-473D-8B9F-5E3AFC32C6E2}" type="pres">
      <dgm:prSet presAssocID="{75692590-B9C7-4C13-A865-8F9C6EB47BBC}" presName="Accent" presStyleLbl="node1" presStyleIdx="2" presStyleCnt="3"/>
      <dgm:spPr/>
    </dgm:pt>
    <dgm:pt modelId="{086CDD83-3964-4E90-A892-6141E263E151}" type="pres">
      <dgm:prSet presAssocID="{75692590-B9C7-4C13-A865-8F9C6EB47BBC}" presName="ParentBackground1" presStyleCnt="0"/>
      <dgm:spPr/>
    </dgm:pt>
    <dgm:pt modelId="{351EEC5B-4E1B-4B85-865D-9D31C8CAC1D4}" type="pres">
      <dgm:prSet presAssocID="{75692590-B9C7-4C13-A865-8F9C6EB47BBC}" presName="ParentBackground" presStyleLbl="fgAcc1" presStyleIdx="2" presStyleCnt="3"/>
      <dgm:spPr/>
      <dgm:t>
        <a:bodyPr/>
        <a:lstStyle/>
        <a:p>
          <a:endParaRPr lang="en-US"/>
        </a:p>
      </dgm:t>
    </dgm:pt>
    <dgm:pt modelId="{296062A1-6754-4BC8-8B50-123D4AEF76E0}" type="pres">
      <dgm:prSet presAssocID="{75692590-B9C7-4C13-A865-8F9C6EB47BBC}" presName="Parent1" presStyleLbl="revTx" presStyleIdx="0" presStyleCnt="0">
        <dgm:presLayoutVars>
          <dgm:chMax val="1"/>
          <dgm:chPref val="1"/>
          <dgm:bulletEnabled val="1"/>
        </dgm:presLayoutVars>
      </dgm:prSet>
      <dgm:spPr/>
      <dgm:t>
        <a:bodyPr/>
        <a:lstStyle/>
        <a:p>
          <a:endParaRPr lang="en-US"/>
        </a:p>
      </dgm:t>
    </dgm:pt>
  </dgm:ptLst>
  <dgm:cxnLst>
    <dgm:cxn modelId="{30A0705B-E75A-4F18-B62B-732F901D2373}" type="presOf" srcId="{FF36AF33-66D3-4301-96AA-23CDC6618D0B}" destId="{79FD4E2D-141C-480D-ABF0-A4A8EEB52EC9}" srcOrd="0" destOrd="0" presId="urn:microsoft.com/office/officeart/2011/layout/CircleProcess"/>
    <dgm:cxn modelId="{5E35978A-9F3F-44A5-BD2D-20117B0BD01B}" srcId="{712897DF-722E-4C92-B45A-1A0FF350B864}" destId="{FF36AF33-66D3-4301-96AA-23CDC6618D0B}" srcOrd="2" destOrd="0" parTransId="{9457F58D-C949-40C0-BA9A-ABB152BED2D0}" sibTransId="{974CB6E1-397A-417C-9EF5-4AB4A7D04E58}"/>
    <dgm:cxn modelId="{AC64FC2D-801C-4E19-A5DE-DA7E80F7D71D}" type="presOf" srcId="{FF36AF33-66D3-4301-96AA-23CDC6618D0B}" destId="{2178AEF0-D6DD-4354-AC56-6B0AE32DD6B7}" srcOrd="1" destOrd="0" presId="urn:microsoft.com/office/officeart/2011/layout/CircleProcess"/>
    <dgm:cxn modelId="{E77CABA0-3635-4F4A-858D-7528F202AE20}" type="presOf" srcId="{712897DF-722E-4C92-B45A-1A0FF350B864}" destId="{84801B76-B204-40E9-8220-913852835CFB}" srcOrd="0" destOrd="0" presId="urn:microsoft.com/office/officeart/2011/layout/CircleProcess"/>
    <dgm:cxn modelId="{B0B220F2-BF45-4EBF-AB88-8B086CEE7729}" type="presOf" srcId="{75692590-B9C7-4C13-A865-8F9C6EB47BBC}" destId="{296062A1-6754-4BC8-8B50-123D4AEF76E0}" srcOrd="1" destOrd="0" presId="urn:microsoft.com/office/officeart/2011/layout/CircleProcess"/>
    <dgm:cxn modelId="{53C5F26C-6F35-4187-AE81-D2E432FEB178}" type="presOf" srcId="{C96EB0CC-6482-4A94-BCDD-FDFB822B036B}" destId="{ACAD764F-8130-4A12-9A9B-90985CED1978}" srcOrd="1" destOrd="0" presId="urn:microsoft.com/office/officeart/2011/layout/CircleProcess"/>
    <dgm:cxn modelId="{30076D4D-9A21-4B38-B76D-94151BDC064A}" type="presOf" srcId="{C96EB0CC-6482-4A94-BCDD-FDFB822B036B}" destId="{4B4E6FF0-2F67-41EF-9288-280162539BE7}" srcOrd="0" destOrd="0" presId="urn:microsoft.com/office/officeart/2011/layout/CircleProcess"/>
    <dgm:cxn modelId="{07FC52F5-7821-4E8D-8099-4B8FA5F4311D}" srcId="{712897DF-722E-4C92-B45A-1A0FF350B864}" destId="{C96EB0CC-6482-4A94-BCDD-FDFB822B036B}" srcOrd="1" destOrd="0" parTransId="{D07A935C-972A-4EA3-9CB2-0CC3592F5AB6}" sibTransId="{47098DBF-9F41-4FC2-A7CD-57B11F955F3C}"/>
    <dgm:cxn modelId="{EBF4CBFB-95B7-4EBA-8903-0876AAC062DE}" srcId="{712897DF-722E-4C92-B45A-1A0FF350B864}" destId="{75692590-B9C7-4C13-A865-8F9C6EB47BBC}" srcOrd="0" destOrd="0" parTransId="{A7097877-C586-4E82-81CE-373E9AECA67C}" sibTransId="{C8C29F72-A522-466F-B568-207E09F02BB2}"/>
    <dgm:cxn modelId="{D3B4D0AF-5FA5-4CC0-BD15-2C91917D5BC5}" type="presOf" srcId="{75692590-B9C7-4C13-A865-8F9C6EB47BBC}" destId="{351EEC5B-4E1B-4B85-865D-9D31C8CAC1D4}" srcOrd="0" destOrd="0" presId="urn:microsoft.com/office/officeart/2011/layout/CircleProcess"/>
    <dgm:cxn modelId="{8A725DF4-C74E-4181-9AAD-2BE5E82F48AA}" type="presParOf" srcId="{84801B76-B204-40E9-8220-913852835CFB}" destId="{14C7F96D-C809-4E99-85DA-939409348A70}" srcOrd="0" destOrd="0" presId="urn:microsoft.com/office/officeart/2011/layout/CircleProcess"/>
    <dgm:cxn modelId="{C256C32B-AB1C-4EAB-BD25-67656EA26C33}" type="presParOf" srcId="{14C7F96D-C809-4E99-85DA-939409348A70}" destId="{0B1FA36D-F661-4EAC-AFCF-29ECE7D1D856}" srcOrd="0" destOrd="0" presId="urn:microsoft.com/office/officeart/2011/layout/CircleProcess"/>
    <dgm:cxn modelId="{ACBCD834-5037-4C30-B0E0-6F550AAE3C0E}" type="presParOf" srcId="{84801B76-B204-40E9-8220-913852835CFB}" destId="{B5E04026-3513-4B62-BB43-4C5DB8DC7514}" srcOrd="1" destOrd="0" presId="urn:microsoft.com/office/officeart/2011/layout/CircleProcess"/>
    <dgm:cxn modelId="{15140649-A4E2-496E-9162-78080575C90E}" type="presParOf" srcId="{B5E04026-3513-4B62-BB43-4C5DB8DC7514}" destId="{79FD4E2D-141C-480D-ABF0-A4A8EEB52EC9}" srcOrd="0" destOrd="0" presId="urn:microsoft.com/office/officeart/2011/layout/CircleProcess"/>
    <dgm:cxn modelId="{FAF156D2-57C4-4B04-B11F-F245D0545267}" type="presParOf" srcId="{84801B76-B204-40E9-8220-913852835CFB}" destId="{2178AEF0-D6DD-4354-AC56-6B0AE32DD6B7}" srcOrd="2" destOrd="0" presId="urn:microsoft.com/office/officeart/2011/layout/CircleProcess"/>
    <dgm:cxn modelId="{D0EDD2F5-1CF5-43AB-8B1B-EFD69E37FF16}" type="presParOf" srcId="{84801B76-B204-40E9-8220-913852835CFB}" destId="{3659C732-6921-48F0-970A-63F25955C073}" srcOrd="3" destOrd="0" presId="urn:microsoft.com/office/officeart/2011/layout/CircleProcess"/>
    <dgm:cxn modelId="{D46EF83D-3432-408B-8494-87F838C97AC2}" type="presParOf" srcId="{3659C732-6921-48F0-970A-63F25955C073}" destId="{0D418DFD-8D5B-40E0-98EE-644C02DAE7CC}" srcOrd="0" destOrd="0" presId="urn:microsoft.com/office/officeart/2011/layout/CircleProcess"/>
    <dgm:cxn modelId="{3D3910BC-D54D-47E2-86F5-51D4AE151AF1}" type="presParOf" srcId="{84801B76-B204-40E9-8220-913852835CFB}" destId="{596D6097-732C-4BE9-A5C8-18B3B5425B07}" srcOrd="4" destOrd="0" presId="urn:microsoft.com/office/officeart/2011/layout/CircleProcess"/>
    <dgm:cxn modelId="{76E12BE5-2AFB-48CB-9342-628E2F62B5DD}" type="presParOf" srcId="{596D6097-732C-4BE9-A5C8-18B3B5425B07}" destId="{4B4E6FF0-2F67-41EF-9288-280162539BE7}" srcOrd="0" destOrd="0" presId="urn:microsoft.com/office/officeart/2011/layout/CircleProcess"/>
    <dgm:cxn modelId="{19A20C22-6184-4695-B49B-F4AC5DA1DC01}" type="presParOf" srcId="{84801B76-B204-40E9-8220-913852835CFB}" destId="{ACAD764F-8130-4A12-9A9B-90985CED1978}" srcOrd="5" destOrd="0" presId="urn:microsoft.com/office/officeart/2011/layout/CircleProcess"/>
    <dgm:cxn modelId="{7F56DAD8-48C3-401B-915A-2BA0BCCB81BD}" type="presParOf" srcId="{84801B76-B204-40E9-8220-913852835CFB}" destId="{FD41BFE1-60AC-4057-BF54-ABCFC59B7712}" srcOrd="6" destOrd="0" presId="urn:microsoft.com/office/officeart/2011/layout/CircleProcess"/>
    <dgm:cxn modelId="{8B4F09BF-0F06-40E4-AA54-7DFA9949CD38}" type="presParOf" srcId="{FD41BFE1-60AC-4057-BF54-ABCFC59B7712}" destId="{89112DF0-B817-473D-8B9F-5E3AFC32C6E2}" srcOrd="0" destOrd="0" presId="urn:microsoft.com/office/officeart/2011/layout/CircleProcess"/>
    <dgm:cxn modelId="{58729050-7883-4868-AE58-99922A636259}" type="presParOf" srcId="{84801B76-B204-40E9-8220-913852835CFB}" destId="{086CDD83-3964-4E90-A892-6141E263E151}" srcOrd="7" destOrd="0" presId="urn:microsoft.com/office/officeart/2011/layout/CircleProcess"/>
    <dgm:cxn modelId="{72B6C6B2-9664-4F1B-93EA-C4983919C6FE}" type="presParOf" srcId="{086CDD83-3964-4E90-A892-6141E263E151}" destId="{351EEC5B-4E1B-4B85-865D-9D31C8CAC1D4}" srcOrd="0" destOrd="0" presId="urn:microsoft.com/office/officeart/2011/layout/CircleProcess"/>
    <dgm:cxn modelId="{123368E4-AB33-4500-B59A-4C91455F0AAC}" type="presParOf" srcId="{84801B76-B204-40E9-8220-913852835CFB}" destId="{296062A1-6754-4BC8-8B50-123D4AEF76E0}"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FB15DCD-05A0-4072-B637-6419F53A5FC8}"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3CF5952A-5C6B-4A19-B390-4EABEEC486D8}">
      <dgm:prSet/>
      <dgm:spPr/>
      <dgm:t>
        <a:bodyPr/>
        <a:lstStyle/>
        <a:p>
          <a:pPr rtl="0"/>
          <a:r>
            <a:rPr lang="en-US" b="1" smtClean="0"/>
            <a:t>https://www.hrsa.gov/opioids</a:t>
          </a:r>
          <a:endParaRPr lang="en-US" b="1"/>
        </a:p>
      </dgm:t>
    </dgm:pt>
    <dgm:pt modelId="{7E182C8F-962B-4EAB-94B3-0B3C454EA912}" type="parTrans" cxnId="{C17F39AD-6504-428C-9EDE-A5BD588EF27D}">
      <dgm:prSet/>
      <dgm:spPr/>
      <dgm:t>
        <a:bodyPr/>
        <a:lstStyle/>
        <a:p>
          <a:endParaRPr lang="en-US"/>
        </a:p>
      </dgm:t>
    </dgm:pt>
    <dgm:pt modelId="{D5F718C8-ABC4-4BBE-A1FA-2574522B3521}" type="sibTrans" cxnId="{C17F39AD-6504-428C-9EDE-A5BD588EF27D}">
      <dgm:prSet/>
      <dgm:spPr/>
      <dgm:t>
        <a:bodyPr/>
        <a:lstStyle/>
        <a:p>
          <a:endParaRPr lang="en-US"/>
        </a:p>
      </dgm:t>
    </dgm:pt>
    <dgm:pt modelId="{8EFDFFE9-A859-4BAD-86E6-395E458C2882}" type="pres">
      <dgm:prSet presAssocID="{2FB15DCD-05A0-4072-B637-6419F53A5FC8}" presName="linear" presStyleCnt="0">
        <dgm:presLayoutVars>
          <dgm:animLvl val="lvl"/>
          <dgm:resizeHandles val="exact"/>
        </dgm:presLayoutVars>
      </dgm:prSet>
      <dgm:spPr/>
      <dgm:t>
        <a:bodyPr/>
        <a:lstStyle/>
        <a:p>
          <a:endParaRPr lang="en-US"/>
        </a:p>
      </dgm:t>
    </dgm:pt>
    <dgm:pt modelId="{C8DE4407-4EA3-4949-854F-9EB6DF15B064}" type="pres">
      <dgm:prSet presAssocID="{3CF5952A-5C6B-4A19-B390-4EABEEC486D8}" presName="parentText" presStyleLbl="node1" presStyleIdx="0" presStyleCnt="1" custScaleX="77472">
        <dgm:presLayoutVars>
          <dgm:chMax val="0"/>
          <dgm:bulletEnabled val="1"/>
        </dgm:presLayoutVars>
      </dgm:prSet>
      <dgm:spPr/>
      <dgm:t>
        <a:bodyPr/>
        <a:lstStyle/>
        <a:p>
          <a:endParaRPr lang="en-US"/>
        </a:p>
      </dgm:t>
    </dgm:pt>
  </dgm:ptLst>
  <dgm:cxnLst>
    <dgm:cxn modelId="{C17F39AD-6504-428C-9EDE-A5BD588EF27D}" srcId="{2FB15DCD-05A0-4072-B637-6419F53A5FC8}" destId="{3CF5952A-5C6B-4A19-B390-4EABEEC486D8}" srcOrd="0" destOrd="0" parTransId="{7E182C8F-962B-4EAB-94B3-0B3C454EA912}" sibTransId="{D5F718C8-ABC4-4BBE-A1FA-2574522B3521}"/>
    <dgm:cxn modelId="{BF8065D2-1E0D-4808-88C5-887EDF591904}" type="presOf" srcId="{3CF5952A-5C6B-4A19-B390-4EABEEC486D8}" destId="{C8DE4407-4EA3-4949-854F-9EB6DF15B064}" srcOrd="0" destOrd="0" presId="urn:microsoft.com/office/officeart/2005/8/layout/vList2"/>
    <dgm:cxn modelId="{A8F65760-E9EA-4134-A5C2-697B890BF327}" type="presOf" srcId="{2FB15DCD-05A0-4072-B637-6419F53A5FC8}" destId="{8EFDFFE9-A859-4BAD-86E6-395E458C2882}" srcOrd="0" destOrd="0" presId="urn:microsoft.com/office/officeart/2005/8/layout/vList2"/>
    <dgm:cxn modelId="{EA04B036-018B-4B86-BF14-C400B7FD68A1}" type="presParOf" srcId="{8EFDFFE9-A859-4BAD-86E6-395E458C2882}" destId="{C8DE4407-4EA3-4949-854F-9EB6DF15B064}"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3EC763-A010-4872-855A-600CAF41BC91}">
      <dsp:nvSpPr>
        <dsp:cNvPr id="0" name=""/>
        <dsp:cNvSpPr/>
      </dsp:nvSpPr>
      <dsp:spPr>
        <a:xfrm>
          <a:off x="3784" y="827968"/>
          <a:ext cx="2275691" cy="653107"/>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b="1" kern="1200" dirty="0" smtClean="0"/>
            <a:t>External Affairs and Outreach</a:t>
          </a:r>
          <a:endParaRPr lang="en-US" sz="1800" b="1" kern="1200" dirty="0"/>
        </a:p>
      </dsp:txBody>
      <dsp:txXfrm>
        <a:off x="3784" y="827968"/>
        <a:ext cx="2275691" cy="653107"/>
      </dsp:txXfrm>
    </dsp:sp>
    <dsp:sp modelId="{16ACD7F8-108F-4269-8289-388EE44337FB}">
      <dsp:nvSpPr>
        <dsp:cNvPr id="0" name=""/>
        <dsp:cNvSpPr/>
      </dsp:nvSpPr>
      <dsp:spPr>
        <a:xfrm>
          <a:off x="3784" y="1481075"/>
          <a:ext cx="2275691" cy="3952799"/>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rtl="0">
            <a:lnSpc>
              <a:spcPct val="90000"/>
            </a:lnSpc>
            <a:spcBef>
              <a:spcPct val="0"/>
            </a:spcBef>
            <a:spcAft>
              <a:spcPct val="15000"/>
            </a:spcAft>
            <a:buChar char="••"/>
          </a:pPr>
          <a:r>
            <a:rPr kumimoji="0" lang="en-US" altLang="en-US" sz="1800" b="0" i="0" u="none" strike="noStrike" kern="1200" cap="none" spc="0" normalizeH="0" baseline="0" noProof="0" dirty="0" smtClean="0">
              <a:ln>
                <a:noFill/>
              </a:ln>
              <a:solidFill>
                <a:prstClr val="black"/>
              </a:solidFill>
              <a:effectLst/>
              <a:uLnTx/>
              <a:uFillTx/>
              <a:latin typeface="+mn-lt"/>
              <a:ea typeface="+mn-ea"/>
              <a:cs typeface="Arial" panose="020B0604020202020204" pitchFamily="34" charset="0"/>
            </a:rPr>
            <a:t>Represent HRSA</a:t>
          </a:r>
          <a:endParaRPr lang="en-US" sz="1800" kern="1200" dirty="0"/>
        </a:p>
        <a:p>
          <a:pPr marL="171450" lvl="1" indent="-171450" algn="l" defTabSz="800100" rtl="0">
            <a:lnSpc>
              <a:spcPct val="90000"/>
            </a:lnSpc>
            <a:spcBef>
              <a:spcPct val="0"/>
            </a:spcBef>
            <a:spcAft>
              <a:spcPct val="15000"/>
            </a:spcAft>
            <a:buChar char="••"/>
          </a:pPr>
          <a:r>
            <a:rPr kumimoji="0" lang="en-US" altLang="en-US" sz="1800" b="0" i="0" u="none" strike="noStrike" kern="1200" cap="none" spc="0" normalizeH="0" baseline="0" noProof="0" smtClean="0">
              <a:ln>
                <a:noFill/>
              </a:ln>
              <a:solidFill>
                <a:prstClr val="black"/>
              </a:solidFill>
              <a:effectLst/>
              <a:uLnTx/>
              <a:uFillTx/>
              <a:latin typeface="+mn-lt"/>
              <a:ea typeface="+mn-ea"/>
              <a:cs typeface="Arial" panose="020B0604020202020204" pitchFamily="34" charset="0"/>
            </a:rPr>
            <a:t>Serve as regional leaders</a:t>
          </a:r>
          <a:endParaRPr kumimoji="0" lang="en-US" altLang="en-US" sz="1800" b="0"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a:p>
          <a:pPr marL="171450" lvl="1" indent="-171450" algn="l" defTabSz="800100" rtl="0">
            <a:lnSpc>
              <a:spcPct val="90000"/>
            </a:lnSpc>
            <a:spcBef>
              <a:spcPct val="0"/>
            </a:spcBef>
            <a:spcAft>
              <a:spcPct val="15000"/>
            </a:spcAft>
            <a:buChar char="••"/>
          </a:pPr>
          <a:r>
            <a:rPr kumimoji="0" lang="en-US" altLang="en-US" sz="1800" b="0" i="0" u="none" strike="noStrike" kern="1200" cap="none" spc="0" normalizeH="0" baseline="0" noProof="0" dirty="0" smtClean="0">
              <a:ln>
                <a:noFill/>
              </a:ln>
              <a:solidFill>
                <a:prstClr val="black"/>
              </a:solidFill>
              <a:effectLst/>
              <a:uLnTx/>
              <a:uFillTx/>
              <a:latin typeface="+mn-lt"/>
              <a:ea typeface="+mn-ea"/>
              <a:cs typeface="Arial" panose="020B0604020202020204" pitchFamily="34" charset="0"/>
            </a:rPr>
            <a:t>Conduct outreach to increase knowledge about HRSA’s program, and priorities</a:t>
          </a:r>
        </a:p>
        <a:p>
          <a:pPr marL="171450" lvl="1" indent="-171450" algn="l" defTabSz="800100" rtl="0">
            <a:lnSpc>
              <a:spcPct val="90000"/>
            </a:lnSpc>
            <a:spcBef>
              <a:spcPct val="0"/>
            </a:spcBef>
            <a:spcAft>
              <a:spcPct val="15000"/>
            </a:spcAft>
            <a:buChar char="••"/>
          </a:pPr>
          <a:r>
            <a:rPr lang="en-US" altLang="en-US" sz="1800" kern="1200" smtClean="0">
              <a:solidFill>
                <a:prstClr val="black"/>
              </a:solidFill>
              <a:latin typeface="+mn-lt"/>
              <a:cs typeface="Arial" panose="020B0604020202020204" pitchFamily="34" charset="0"/>
            </a:rPr>
            <a:t>Manage National Organizations of States and Local Officials (NOSLO) Cooperatve Agreements</a:t>
          </a:r>
          <a:endParaRPr kumimoji="0" lang="en-US" altLang="en-US" sz="1800" b="0"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dsp:txBody>
      <dsp:txXfrm>
        <a:off x="3784" y="1481075"/>
        <a:ext cx="2275691" cy="3952799"/>
      </dsp:txXfrm>
    </dsp:sp>
    <dsp:sp modelId="{4865695B-4E8C-4BA5-A148-DD782E97B855}">
      <dsp:nvSpPr>
        <dsp:cNvPr id="0" name=""/>
        <dsp:cNvSpPr/>
      </dsp:nvSpPr>
      <dsp:spPr>
        <a:xfrm>
          <a:off x="2598073" y="827968"/>
          <a:ext cx="2275691" cy="653107"/>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b="1" kern="1200" dirty="0" smtClean="0"/>
            <a:t>Strategic Stakeholder Partnerships</a:t>
          </a:r>
          <a:endParaRPr lang="en-US" sz="1800" b="1" kern="1200" dirty="0"/>
        </a:p>
      </dsp:txBody>
      <dsp:txXfrm>
        <a:off x="2598073" y="827968"/>
        <a:ext cx="2275691" cy="653107"/>
      </dsp:txXfrm>
    </dsp:sp>
    <dsp:sp modelId="{BA11888F-0067-4FAE-A48A-9A8F2F79341B}">
      <dsp:nvSpPr>
        <dsp:cNvPr id="0" name=""/>
        <dsp:cNvSpPr/>
      </dsp:nvSpPr>
      <dsp:spPr>
        <a:xfrm>
          <a:off x="2598073" y="1481075"/>
          <a:ext cx="2275691" cy="3952799"/>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rtl="0">
            <a:lnSpc>
              <a:spcPct val="90000"/>
            </a:lnSpc>
            <a:spcBef>
              <a:spcPct val="0"/>
            </a:spcBef>
            <a:spcAft>
              <a:spcPct val="15000"/>
            </a:spcAft>
            <a:buChar char="••"/>
          </a:pPr>
          <a:r>
            <a:rPr kumimoji="0" lang="en-US" altLang="en-US" sz="1800" b="0" i="0" u="none" strike="noStrike" kern="1200" cap="none" spc="0" normalizeH="0" baseline="0" noProof="0" dirty="0" smtClean="0">
              <a:ln>
                <a:noFill/>
              </a:ln>
              <a:solidFill>
                <a:prstClr val="black"/>
              </a:solidFill>
              <a:effectLst/>
              <a:uLnTx/>
              <a:uFillTx/>
              <a:latin typeface="+mn-lt"/>
              <a:ea typeface="+mn-ea"/>
              <a:cs typeface="Arial" panose="020B0604020202020204" pitchFamily="34" charset="0"/>
            </a:rPr>
            <a:t>Engage federal, state, local, and tribal partners</a:t>
          </a:r>
          <a:endParaRPr lang="en-US" sz="1800" kern="1200" dirty="0"/>
        </a:p>
        <a:p>
          <a:pPr marL="171450" lvl="1" indent="-171450" algn="l" defTabSz="800100" rtl="0">
            <a:lnSpc>
              <a:spcPct val="90000"/>
            </a:lnSpc>
            <a:spcBef>
              <a:spcPct val="0"/>
            </a:spcBef>
            <a:spcAft>
              <a:spcPct val="15000"/>
            </a:spcAft>
            <a:buChar char="••"/>
          </a:pPr>
          <a:r>
            <a:rPr kumimoji="0" lang="en-US" altLang="en-US" sz="1800" b="0" i="0" u="none" strike="noStrike" kern="1200" cap="none" spc="0" normalizeH="0" baseline="0" noProof="0" smtClean="0">
              <a:ln>
                <a:noFill/>
              </a:ln>
              <a:solidFill>
                <a:prstClr val="black"/>
              </a:solidFill>
              <a:effectLst/>
              <a:uLnTx/>
              <a:uFillTx/>
              <a:latin typeface="+mn-lt"/>
              <a:ea typeface="+mn-ea"/>
              <a:cs typeface="Arial" panose="020B0604020202020204" pitchFamily="34" charset="0"/>
            </a:rPr>
            <a:t>Build relationships to advance HRSA priorities</a:t>
          </a:r>
          <a:endParaRPr kumimoji="0" lang="en-US" altLang="en-US" sz="1800" b="0"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a:p>
          <a:pPr marL="171450" lvl="1" indent="-171450" algn="l" defTabSz="800100" rtl="0">
            <a:lnSpc>
              <a:spcPct val="90000"/>
            </a:lnSpc>
            <a:spcBef>
              <a:spcPct val="0"/>
            </a:spcBef>
            <a:spcAft>
              <a:spcPct val="15000"/>
            </a:spcAft>
            <a:buChar char="••"/>
          </a:pPr>
          <a:r>
            <a:rPr kumimoji="0" lang="en-US" altLang="en-US" sz="1800" b="0" i="0" u="none" strike="noStrike" kern="1200" cap="none" spc="0" normalizeH="0" baseline="0" noProof="0" dirty="0" smtClean="0">
              <a:ln>
                <a:noFill/>
              </a:ln>
              <a:solidFill>
                <a:prstClr val="black"/>
              </a:solidFill>
              <a:effectLst/>
              <a:uLnTx/>
              <a:uFillTx/>
              <a:latin typeface="+mn-lt"/>
              <a:ea typeface="+mn-ea"/>
              <a:cs typeface="Arial" panose="020B0604020202020204" pitchFamily="34" charset="0"/>
            </a:rPr>
            <a:t>Provide targeted strategic action</a:t>
          </a:r>
          <a:endParaRPr kumimoji="0" lang="en-US" altLang="en-US" sz="1800" b="0"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dsp:txBody>
      <dsp:txXfrm>
        <a:off x="2598073" y="1481075"/>
        <a:ext cx="2275691" cy="3952799"/>
      </dsp:txXfrm>
    </dsp:sp>
    <dsp:sp modelId="{07E854D7-EC9D-4DC1-8747-7298E53D7F1A}">
      <dsp:nvSpPr>
        <dsp:cNvPr id="0" name=""/>
        <dsp:cNvSpPr/>
      </dsp:nvSpPr>
      <dsp:spPr>
        <a:xfrm>
          <a:off x="5192361" y="827968"/>
          <a:ext cx="2275691" cy="653107"/>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b="1" kern="1200" dirty="0" smtClean="0"/>
            <a:t>National &amp; Regional Surveillance</a:t>
          </a:r>
          <a:endParaRPr lang="en-US" sz="1800" b="1" kern="1200" dirty="0"/>
        </a:p>
      </dsp:txBody>
      <dsp:txXfrm>
        <a:off x="5192361" y="827968"/>
        <a:ext cx="2275691" cy="653107"/>
      </dsp:txXfrm>
    </dsp:sp>
    <dsp:sp modelId="{23FF216B-6E3A-4B96-A969-7AF8D39EA4DC}">
      <dsp:nvSpPr>
        <dsp:cNvPr id="0" name=""/>
        <dsp:cNvSpPr/>
      </dsp:nvSpPr>
      <dsp:spPr>
        <a:xfrm>
          <a:off x="5192361" y="1481075"/>
          <a:ext cx="2275691" cy="3952799"/>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rtl="0">
            <a:lnSpc>
              <a:spcPct val="90000"/>
            </a:lnSpc>
            <a:spcBef>
              <a:spcPct val="0"/>
            </a:spcBef>
            <a:spcAft>
              <a:spcPct val="15000"/>
            </a:spcAft>
            <a:buChar char="••"/>
          </a:pPr>
          <a:r>
            <a:rPr kumimoji="0" lang="en-US" altLang="en-US" sz="1800" b="0" i="0" u="none" strike="noStrike" kern="1200" cap="none" spc="0" normalizeH="0" baseline="0" noProof="0" dirty="0" smtClean="0">
              <a:ln>
                <a:noFill/>
              </a:ln>
              <a:solidFill>
                <a:prstClr val="black"/>
              </a:solidFill>
              <a:effectLst/>
              <a:uLnTx/>
              <a:uFillTx/>
              <a:latin typeface="Calibri" panose="020F0502020204030204" pitchFamily="34" charset="0"/>
              <a:cs typeface="Calibri" panose="020F0502020204030204" pitchFamily="34" charset="0"/>
            </a:rPr>
            <a:t>Identify &amp; report ground-level communications and information</a:t>
          </a:r>
          <a:endParaRPr lang="en-US" sz="1800" kern="1200" dirty="0"/>
        </a:p>
        <a:p>
          <a:pPr marL="171450" lvl="1" indent="-171450" algn="l" defTabSz="800100" rtl="0">
            <a:lnSpc>
              <a:spcPct val="90000"/>
            </a:lnSpc>
            <a:spcBef>
              <a:spcPct val="0"/>
            </a:spcBef>
            <a:spcAft>
              <a:spcPct val="15000"/>
            </a:spcAft>
            <a:buChar char="••"/>
          </a:pPr>
          <a:r>
            <a:rPr kumimoji="0" lang="en-US" altLang="en-US" sz="1800" b="0" i="0" u="none" strike="noStrike" kern="1200" cap="none" spc="0" normalizeH="0" baseline="0" noProof="0" dirty="0" smtClean="0">
              <a:ln>
                <a:noFill/>
              </a:ln>
              <a:solidFill>
                <a:prstClr val="black"/>
              </a:solidFill>
              <a:effectLst/>
              <a:uLnTx/>
              <a:uFillTx/>
              <a:latin typeface="Calibri" panose="020F0502020204030204" pitchFamily="34" charset="0"/>
              <a:cs typeface="Calibri" panose="020F0502020204030204" pitchFamily="34" charset="0"/>
            </a:rPr>
            <a:t>Inform HRSA’s operations, decision-making, and allocation of resources</a:t>
          </a:r>
          <a:endPar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dsp:txBody>
      <dsp:txXfrm>
        <a:off x="5192361" y="1481075"/>
        <a:ext cx="2275691" cy="3952799"/>
      </dsp:txXfrm>
    </dsp:sp>
    <dsp:sp modelId="{67593CC5-939D-4EC5-BDBD-DA3511F72B53}">
      <dsp:nvSpPr>
        <dsp:cNvPr id="0" name=""/>
        <dsp:cNvSpPr/>
      </dsp:nvSpPr>
      <dsp:spPr>
        <a:xfrm>
          <a:off x="7786649" y="827968"/>
          <a:ext cx="2275691" cy="653107"/>
        </a:xfrm>
        <a:prstGeom prst="rect">
          <a:avLst/>
        </a:prstGeom>
        <a:solidFill>
          <a:schemeClr val="bg1">
            <a:lumMod val="6500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sz="1800" b="1" kern="1200" dirty="0" smtClean="0"/>
            <a:t>Regional Management</a:t>
          </a:r>
          <a:endParaRPr lang="en-US" sz="1800" b="1" kern="1200" dirty="0"/>
        </a:p>
      </dsp:txBody>
      <dsp:txXfrm>
        <a:off x="7786649" y="827968"/>
        <a:ext cx="2275691" cy="653107"/>
      </dsp:txXfrm>
    </dsp:sp>
    <dsp:sp modelId="{D1E6270C-6338-4FD3-B3A8-6044D1553808}">
      <dsp:nvSpPr>
        <dsp:cNvPr id="0" name=""/>
        <dsp:cNvSpPr/>
      </dsp:nvSpPr>
      <dsp:spPr>
        <a:xfrm>
          <a:off x="7786649" y="1481075"/>
          <a:ext cx="2275691" cy="3952799"/>
        </a:xfrm>
        <a:prstGeom prst="rect">
          <a:avLst/>
        </a:prstGeom>
        <a:solidFill>
          <a:schemeClr val="bg1">
            <a:lumMod val="85000"/>
            <a:alpha val="9000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rtl="0">
            <a:lnSpc>
              <a:spcPct val="90000"/>
            </a:lnSpc>
            <a:spcBef>
              <a:spcPct val="0"/>
            </a:spcBef>
            <a:spcAft>
              <a:spcPct val="15000"/>
            </a:spcAft>
            <a:buChar char="••"/>
          </a:pPr>
          <a:r>
            <a:rPr lang="en-US" altLang="en-US" sz="1800" kern="1200" smtClean="0">
              <a:solidFill>
                <a:prstClr val="black"/>
              </a:solidFill>
              <a:latin typeface="+mn-lt"/>
              <a:cs typeface="Arial" panose="020B0604020202020204" pitchFamily="34" charset="0"/>
            </a:rPr>
            <a:t>Ensure the efficacy of regional resources</a:t>
          </a:r>
          <a:endParaRPr lang="en-US" sz="1800" kern="1200"/>
        </a:p>
        <a:p>
          <a:pPr marL="171450" lvl="1" indent="-171450" algn="l" defTabSz="800100" rtl="0">
            <a:lnSpc>
              <a:spcPct val="90000"/>
            </a:lnSpc>
            <a:spcBef>
              <a:spcPct val="0"/>
            </a:spcBef>
            <a:spcAft>
              <a:spcPct val="15000"/>
            </a:spcAft>
            <a:buChar char="••"/>
          </a:pPr>
          <a:r>
            <a:rPr lang="en-US" altLang="en-US" sz="1800" kern="1200" smtClean="0">
              <a:solidFill>
                <a:prstClr val="black"/>
              </a:solidFill>
              <a:latin typeface="+mn-lt"/>
              <a:cs typeface="Arial" panose="020B0604020202020204" pitchFamily="34" charset="0"/>
            </a:rPr>
            <a:t>Coordinate Emergency Preparedness and Continuity of Operations, technology, and facilities management</a:t>
          </a:r>
          <a:endParaRPr lang="en-US" altLang="en-US" sz="1800" kern="1200" dirty="0">
            <a:solidFill>
              <a:prstClr val="black"/>
            </a:solidFill>
            <a:latin typeface="+mn-lt"/>
            <a:cs typeface="Arial" panose="020B0604020202020204" pitchFamily="34" charset="0"/>
          </a:endParaRPr>
        </a:p>
      </dsp:txBody>
      <dsp:txXfrm>
        <a:off x="7786649" y="1481075"/>
        <a:ext cx="2275691" cy="39527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2F7B23-F2DD-4454-9113-999121A3B72A}">
      <dsp:nvSpPr>
        <dsp:cNvPr id="0" name=""/>
        <dsp:cNvSpPr/>
      </dsp:nvSpPr>
      <dsp:spPr>
        <a:xfrm>
          <a:off x="-6122738" y="-937410"/>
          <a:ext cx="7293488" cy="7293488"/>
        </a:xfrm>
        <a:prstGeom prst="blockArc">
          <a:avLst>
            <a:gd name="adj1" fmla="val 18900000"/>
            <a:gd name="adj2" fmla="val 2700000"/>
            <a:gd name="adj3" fmla="val 296"/>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E03CC64-0076-44B8-B059-66495A866920}">
      <dsp:nvSpPr>
        <dsp:cNvPr id="0" name=""/>
        <dsp:cNvSpPr/>
      </dsp:nvSpPr>
      <dsp:spPr>
        <a:xfrm>
          <a:off x="380119" y="246332"/>
          <a:ext cx="8538125" cy="49244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58420" rIns="58420" bIns="58420" numCol="1" spcCol="1270" anchor="ctr" anchorCtr="0">
          <a:noAutofit/>
        </a:bodyPr>
        <a:lstStyle/>
        <a:p>
          <a:pPr lvl="0" algn="l" defTabSz="1022350">
            <a:lnSpc>
              <a:spcPct val="90000"/>
            </a:lnSpc>
            <a:spcBef>
              <a:spcPct val="0"/>
            </a:spcBef>
            <a:spcAft>
              <a:spcPct val="35000"/>
            </a:spcAft>
          </a:pPr>
          <a:r>
            <a:rPr lang="en-US" sz="2300" kern="1200" dirty="0" smtClean="0">
              <a:solidFill>
                <a:schemeClr val="bg1"/>
              </a:solidFill>
            </a:rPr>
            <a:t>Linkage to local and state-level partners</a:t>
          </a:r>
          <a:endParaRPr lang="en-US" sz="2300" kern="1200" dirty="0">
            <a:solidFill>
              <a:schemeClr val="bg1"/>
            </a:solidFill>
          </a:endParaRPr>
        </a:p>
      </dsp:txBody>
      <dsp:txXfrm>
        <a:off x="380119" y="246332"/>
        <a:ext cx="8538125" cy="492448"/>
      </dsp:txXfrm>
    </dsp:sp>
    <dsp:sp modelId="{A8A071BD-22DB-491D-8B68-F62197B9A5AA}">
      <dsp:nvSpPr>
        <dsp:cNvPr id="0" name=""/>
        <dsp:cNvSpPr/>
      </dsp:nvSpPr>
      <dsp:spPr>
        <a:xfrm>
          <a:off x="72339" y="184776"/>
          <a:ext cx="615560" cy="61556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AD5DCC1-08EB-4F9B-B949-3635A8A24529}">
      <dsp:nvSpPr>
        <dsp:cNvPr id="0" name=""/>
        <dsp:cNvSpPr/>
      </dsp:nvSpPr>
      <dsp:spPr>
        <a:xfrm>
          <a:off x="826075" y="985438"/>
          <a:ext cx="8092169" cy="49244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58420" rIns="58420" bIns="58420" numCol="1" spcCol="1270" anchor="ctr" anchorCtr="0">
          <a:noAutofit/>
        </a:bodyPr>
        <a:lstStyle/>
        <a:p>
          <a:pPr lvl="0" algn="l" defTabSz="1022350">
            <a:lnSpc>
              <a:spcPct val="90000"/>
            </a:lnSpc>
            <a:spcBef>
              <a:spcPct val="0"/>
            </a:spcBef>
            <a:spcAft>
              <a:spcPct val="35000"/>
            </a:spcAft>
          </a:pPr>
          <a:r>
            <a:rPr lang="en-US" sz="2300" kern="1200" dirty="0" smtClean="0">
              <a:solidFill>
                <a:schemeClr val="bg1"/>
              </a:solidFill>
            </a:rPr>
            <a:t>Leverage state and federal resources</a:t>
          </a:r>
          <a:endParaRPr lang="en-US" sz="2300" kern="1200" dirty="0">
            <a:solidFill>
              <a:schemeClr val="bg1"/>
            </a:solidFill>
          </a:endParaRPr>
        </a:p>
      </dsp:txBody>
      <dsp:txXfrm>
        <a:off x="826075" y="985438"/>
        <a:ext cx="8092169" cy="492448"/>
      </dsp:txXfrm>
    </dsp:sp>
    <dsp:sp modelId="{3B7BE934-2BC8-4957-BA6E-5D8632DC6FAC}">
      <dsp:nvSpPr>
        <dsp:cNvPr id="0" name=""/>
        <dsp:cNvSpPr/>
      </dsp:nvSpPr>
      <dsp:spPr>
        <a:xfrm>
          <a:off x="518295" y="923882"/>
          <a:ext cx="615560" cy="61556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5935835-7D45-42E7-8B2E-EE54FD11AFF7}">
      <dsp:nvSpPr>
        <dsp:cNvPr id="0" name=""/>
        <dsp:cNvSpPr/>
      </dsp:nvSpPr>
      <dsp:spPr>
        <a:xfrm>
          <a:off x="1070457" y="1724003"/>
          <a:ext cx="7847787" cy="49244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58420" rIns="58420" bIns="58420" numCol="1" spcCol="1270" anchor="ctr" anchorCtr="0">
          <a:noAutofit/>
        </a:bodyPr>
        <a:lstStyle/>
        <a:p>
          <a:pPr lvl="0" algn="l" defTabSz="1022350">
            <a:lnSpc>
              <a:spcPct val="90000"/>
            </a:lnSpc>
            <a:spcBef>
              <a:spcPct val="0"/>
            </a:spcBef>
            <a:spcAft>
              <a:spcPct val="35000"/>
            </a:spcAft>
          </a:pPr>
          <a:r>
            <a:rPr lang="en-US" sz="2300" kern="1200" dirty="0" smtClean="0">
              <a:solidFill>
                <a:schemeClr val="bg1"/>
              </a:solidFill>
            </a:rPr>
            <a:t>Local representation, customer service support, and triage </a:t>
          </a:r>
          <a:endParaRPr lang="en-US" sz="2300" kern="1200" dirty="0">
            <a:solidFill>
              <a:schemeClr val="bg1"/>
            </a:solidFill>
          </a:endParaRPr>
        </a:p>
      </dsp:txBody>
      <dsp:txXfrm>
        <a:off x="1070457" y="1724003"/>
        <a:ext cx="7847787" cy="492448"/>
      </dsp:txXfrm>
    </dsp:sp>
    <dsp:sp modelId="{09CD7640-866B-40CB-BB3D-F6DA612A5D0A}">
      <dsp:nvSpPr>
        <dsp:cNvPr id="0" name=""/>
        <dsp:cNvSpPr/>
      </dsp:nvSpPr>
      <dsp:spPr>
        <a:xfrm>
          <a:off x="762677" y="1662447"/>
          <a:ext cx="615560" cy="61556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9D2C82-AD91-40B1-A795-52237E05E752}">
      <dsp:nvSpPr>
        <dsp:cNvPr id="0" name=""/>
        <dsp:cNvSpPr/>
      </dsp:nvSpPr>
      <dsp:spPr>
        <a:xfrm>
          <a:off x="1148486" y="2463109"/>
          <a:ext cx="7769758" cy="49244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58420" rIns="58420" bIns="58420" numCol="1" spcCol="1270" anchor="ctr" anchorCtr="0">
          <a:noAutofit/>
        </a:bodyPr>
        <a:lstStyle/>
        <a:p>
          <a:pPr lvl="0" algn="l" defTabSz="1022350">
            <a:lnSpc>
              <a:spcPct val="90000"/>
            </a:lnSpc>
            <a:spcBef>
              <a:spcPct val="0"/>
            </a:spcBef>
            <a:spcAft>
              <a:spcPct val="35000"/>
            </a:spcAft>
          </a:pPr>
          <a:r>
            <a:rPr lang="en-US" sz="2300" kern="1200" dirty="0" smtClean="0">
              <a:solidFill>
                <a:schemeClr val="bg1"/>
              </a:solidFill>
            </a:rPr>
            <a:t>Rapid response to crisis</a:t>
          </a:r>
          <a:endParaRPr lang="en-US" sz="2300" kern="1200" dirty="0">
            <a:solidFill>
              <a:schemeClr val="bg1"/>
            </a:solidFill>
          </a:endParaRPr>
        </a:p>
      </dsp:txBody>
      <dsp:txXfrm>
        <a:off x="1148486" y="2463109"/>
        <a:ext cx="7769758" cy="492448"/>
      </dsp:txXfrm>
    </dsp:sp>
    <dsp:sp modelId="{A28124D2-A602-40D9-92B4-D988BBADCA5A}">
      <dsp:nvSpPr>
        <dsp:cNvPr id="0" name=""/>
        <dsp:cNvSpPr/>
      </dsp:nvSpPr>
      <dsp:spPr>
        <a:xfrm>
          <a:off x="840706" y="2401553"/>
          <a:ext cx="615560" cy="61556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CF20AB-0A83-4319-92F1-6CA995E820A3}">
      <dsp:nvSpPr>
        <dsp:cNvPr id="0" name=""/>
        <dsp:cNvSpPr/>
      </dsp:nvSpPr>
      <dsp:spPr>
        <a:xfrm>
          <a:off x="1070457" y="3202215"/>
          <a:ext cx="7847787" cy="49244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58420" rIns="58420" bIns="58420" numCol="1" spcCol="1270" anchor="ctr" anchorCtr="0">
          <a:noAutofit/>
        </a:bodyPr>
        <a:lstStyle/>
        <a:p>
          <a:pPr lvl="0" algn="l" defTabSz="1022350">
            <a:lnSpc>
              <a:spcPct val="90000"/>
            </a:lnSpc>
            <a:spcBef>
              <a:spcPct val="0"/>
            </a:spcBef>
            <a:spcAft>
              <a:spcPct val="35000"/>
            </a:spcAft>
          </a:pPr>
          <a:r>
            <a:rPr lang="en-US" sz="2300" kern="1200" dirty="0" smtClean="0">
              <a:solidFill>
                <a:schemeClr val="bg1"/>
              </a:solidFill>
            </a:rPr>
            <a:t>Seamless participation and execution of HHS/HRSA initiatives</a:t>
          </a:r>
          <a:endParaRPr lang="en-US" sz="2300" kern="1200" dirty="0">
            <a:solidFill>
              <a:schemeClr val="bg1"/>
            </a:solidFill>
          </a:endParaRPr>
        </a:p>
      </dsp:txBody>
      <dsp:txXfrm>
        <a:off x="1070457" y="3202215"/>
        <a:ext cx="7847787" cy="492448"/>
      </dsp:txXfrm>
    </dsp:sp>
    <dsp:sp modelId="{1B17D7F9-52B2-4B01-AC56-7AB8FFCCC34E}">
      <dsp:nvSpPr>
        <dsp:cNvPr id="0" name=""/>
        <dsp:cNvSpPr/>
      </dsp:nvSpPr>
      <dsp:spPr>
        <a:xfrm>
          <a:off x="762677" y="3140659"/>
          <a:ext cx="615560" cy="61556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FAEE3A2-E01E-4202-9991-B1835F2653C0}">
      <dsp:nvSpPr>
        <dsp:cNvPr id="0" name=""/>
        <dsp:cNvSpPr/>
      </dsp:nvSpPr>
      <dsp:spPr>
        <a:xfrm>
          <a:off x="826075" y="3940779"/>
          <a:ext cx="8092169" cy="49244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58420" rIns="58420" bIns="58420" numCol="1" spcCol="1270" anchor="ctr" anchorCtr="0">
          <a:noAutofit/>
        </a:bodyPr>
        <a:lstStyle/>
        <a:p>
          <a:pPr lvl="0" algn="l" defTabSz="1022350">
            <a:lnSpc>
              <a:spcPct val="90000"/>
            </a:lnSpc>
            <a:spcBef>
              <a:spcPct val="0"/>
            </a:spcBef>
            <a:spcAft>
              <a:spcPct val="35000"/>
            </a:spcAft>
          </a:pPr>
          <a:r>
            <a:rPr lang="en-US" sz="2300" kern="1200" dirty="0" smtClean="0">
              <a:solidFill>
                <a:schemeClr val="bg1"/>
              </a:solidFill>
            </a:rPr>
            <a:t>Intel from the field to HRSA Headquarters</a:t>
          </a:r>
          <a:endParaRPr lang="en-US" sz="2300" kern="1200" dirty="0">
            <a:solidFill>
              <a:schemeClr val="bg1"/>
            </a:solidFill>
          </a:endParaRPr>
        </a:p>
      </dsp:txBody>
      <dsp:txXfrm>
        <a:off x="826075" y="3940779"/>
        <a:ext cx="8092169" cy="492448"/>
      </dsp:txXfrm>
    </dsp:sp>
    <dsp:sp modelId="{BC1E03C5-793F-4A77-9EBE-9D68E87FA0DE}">
      <dsp:nvSpPr>
        <dsp:cNvPr id="0" name=""/>
        <dsp:cNvSpPr/>
      </dsp:nvSpPr>
      <dsp:spPr>
        <a:xfrm>
          <a:off x="518295" y="3879223"/>
          <a:ext cx="615560" cy="61556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FA82BD-65AB-4D58-87D7-6A340FB40E98}">
      <dsp:nvSpPr>
        <dsp:cNvPr id="0" name=""/>
        <dsp:cNvSpPr/>
      </dsp:nvSpPr>
      <dsp:spPr>
        <a:xfrm>
          <a:off x="380119" y="4679885"/>
          <a:ext cx="8538125" cy="49244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58420" rIns="58420" bIns="58420" numCol="1" spcCol="1270" anchor="ctr" anchorCtr="0">
          <a:noAutofit/>
        </a:bodyPr>
        <a:lstStyle/>
        <a:p>
          <a:pPr lvl="0" algn="l" defTabSz="1022350">
            <a:lnSpc>
              <a:spcPct val="90000"/>
            </a:lnSpc>
            <a:spcBef>
              <a:spcPct val="0"/>
            </a:spcBef>
            <a:spcAft>
              <a:spcPct val="35000"/>
            </a:spcAft>
          </a:pPr>
          <a:r>
            <a:rPr lang="en-US" sz="2300" kern="1200" dirty="0" smtClean="0">
              <a:solidFill>
                <a:schemeClr val="bg1"/>
              </a:solidFill>
            </a:rPr>
            <a:t>Disseminate HRSA information to the field</a:t>
          </a:r>
          <a:endParaRPr lang="en-US" sz="2300" kern="1200" dirty="0">
            <a:solidFill>
              <a:schemeClr val="bg1"/>
            </a:solidFill>
          </a:endParaRPr>
        </a:p>
      </dsp:txBody>
      <dsp:txXfrm>
        <a:off x="380119" y="4679885"/>
        <a:ext cx="8538125" cy="492448"/>
      </dsp:txXfrm>
    </dsp:sp>
    <dsp:sp modelId="{B95175E7-CE28-4B51-A830-47D665FA230F}">
      <dsp:nvSpPr>
        <dsp:cNvPr id="0" name=""/>
        <dsp:cNvSpPr/>
      </dsp:nvSpPr>
      <dsp:spPr>
        <a:xfrm>
          <a:off x="72339" y="4618329"/>
          <a:ext cx="615560" cy="61556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1FA36D-F661-4EAC-AFCF-29ECE7D1D856}">
      <dsp:nvSpPr>
        <dsp:cNvPr id="0" name=""/>
        <dsp:cNvSpPr/>
      </dsp:nvSpPr>
      <dsp:spPr>
        <a:xfrm>
          <a:off x="9626675" y="1326290"/>
          <a:ext cx="3513310" cy="351396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FD4E2D-141C-480D-ABF0-A4A8EEB52EC9}">
      <dsp:nvSpPr>
        <dsp:cNvPr id="0" name=""/>
        <dsp:cNvSpPr/>
      </dsp:nvSpPr>
      <dsp:spPr>
        <a:xfrm>
          <a:off x="9743328" y="1443443"/>
          <a:ext cx="3280004" cy="3279655"/>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ctr" defTabSz="844550" rtl="0">
            <a:lnSpc>
              <a:spcPct val="90000"/>
            </a:lnSpc>
            <a:spcBef>
              <a:spcPct val="0"/>
            </a:spcBef>
            <a:spcAft>
              <a:spcPct val="35000"/>
            </a:spcAft>
          </a:pPr>
          <a:r>
            <a:rPr lang="en-US" sz="1900" kern="1200" dirty="0" smtClean="0"/>
            <a:t>HRSA supports </a:t>
          </a:r>
          <a:r>
            <a:rPr lang="en-US" sz="1900" kern="1200" dirty="0" smtClean="0"/>
            <a:t>its grantees with resources, technical assistance, and training to integrate behavioral health care services into practice settings and communities. </a:t>
          </a:r>
          <a:endParaRPr lang="en-US" sz="1900" kern="1200" dirty="0"/>
        </a:p>
      </dsp:txBody>
      <dsp:txXfrm>
        <a:off x="10212226" y="1912053"/>
        <a:ext cx="2342207" cy="2342434"/>
      </dsp:txXfrm>
    </dsp:sp>
    <dsp:sp modelId="{0D418DFD-8D5B-40E0-98EE-644C02DAE7CC}">
      <dsp:nvSpPr>
        <dsp:cNvPr id="0" name=""/>
        <dsp:cNvSpPr/>
      </dsp:nvSpPr>
      <dsp:spPr>
        <a:xfrm rot="2700000">
          <a:off x="5999799" y="1330538"/>
          <a:ext cx="3504848" cy="3504848"/>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4E6FF0-2F67-41EF-9288-280162539BE7}">
      <dsp:nvSpPr>
        <dsp:cNvPr id="0" name=""/>
        <dsp:cNvSpPr/>
      </dsp:nvSpPr>
      <dsp:spPr>
        <a:xfrm>
          <a:off x="6112221" y="1443443"/>
          <a:ext cx="3280004" cy="3279655"/>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ctr" defTabSz="844550" rtl="0">
            <a:lnSpc>
              <a:spcPct val="90000"/>
            </a:lnSpc>
            <a:spcBef>
              <a:spcPct val="0"/>
            </a:spcBef>
            <a:spcAft>
              <a:spcPct val="35000"/>
            </a:spcAft>
          </a:pPr>
          <a:r>
            <a:rPr lang="en-US" sz="1900" kern="1200" dirty="0" smtClean="0"/>
            <a:t>Prevention and access to treatment for opioid addiction and overdose reversal drugs are critical to fighting this epidemic.</a:t>
          </a:r>
          <a:endParaRPr lang="en-US" sz="1900" kern="1200" dirty="0"/>
        </a:p>
      </dsp:txBody>
      <dsp:txXfrm>
        <a:off x="6581119" y="1912053"/>
        <a:ext cx="2342207" cy="2342434"/>
      </dsp:txXfrm>
    </dsp:sp>
    <dsp:sp modelId="{89112DF0-B817-473D-8B9F-5E3AFC32C6E2}">
      <dsp:nvSpPr>
        <dsp:cNvPr id="0" name=""/>
        <dsp:cNvSpPr/>
      </dsp:nvSpPr>
      <dsp:spPr>
        <a:xfrm rot="2700000">
          <a:off x="2368692" y="1330538"/>
          <a:ext cx="3504848" cy="3504848"/>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1EEC5B-4E1B-4B85-865D-9D31C8CAC1D4}">
      <dsp:nvSpPr>
        <dsp:cNvPr id="0" name=""/>
        <dsp:cNvSpPr/>
      </dsp:nvSpPr>
      <dsp:spPr>
        <a:xfrm>
          <a:off x="2481113" y="1443443"/>
          <a:ext cx="3280004" cy="3279655"/>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lvl="0" algn="ctr" defTabSz="844550" rtl="0">
            <a:lnSpc>
              <a:spcPct val="90000"/>
            </a:lnSpc>
            <a:spcBef>
              <a:spcPct val="0"/>
            </a:spcBef>
            <a:spcAft>
              <a:spcPct val="35000"/>
            </a:spcAft>
          </a:pPr>
          <a:r>
            <a:rPr lang="en-US" sz="1900" kern="1200" dirty="0" smtClean="0"/>
            <a:t>The Nation is in the midst of an unprecedented opioid epidemic. </a:t>
          </a:r>
          <a:r>
            <a:rPr lang="en-US" sz="1900" kern="1200" dirty="0" smtClean="0">
              <a:solidFill>
                <a:schemeClr val="bg1"/>
              </a:solidFill>
              <a:hlinkClick xmlns:r="http://schemas.openxmlformats.org/officeDocument/2006/relationships" r:id="rId1"/>
            </a:rPr>
            <a:t>More than 130 people a day die from opioid-related drug overdoses</a:t>
          </a:r>
          <a:r>
            <a:rPr lang="en-US" sz="1900" kern="1200" dirty="0" smtClean="0">
              <a:solidFill>
                <a:schemeClr val="bg1"/>
              </a:solidFill>
            </a:rPr>
            <a:t>. </a:t>
          </a:r>
          <a:endParaRPr lang="en-US" sz="1900" kern="1200" dirty="0">
            <a:solidFill>
              <a:schemeClr val="bg1"/>
            </a:solidFill>
          </a:endParaRPr>
        </a:p>
      </dsp:txBody>
      <dsp:txXfrm>
        <a:off x="2950012" y="1912053"/>
        <a:ext cx="2342207" cy="23424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DE4407-4EA3-4949-854F-9EB6DF15B064}">
      <dsp:nvSpPr>
        <dsp:cNvPr id="0" name=""/>
        <dsp:cNvSpPr/>
      </dsp:nvSpPr>
      <dsp:spPr>
        <a:xfrm>
          <a:off x="338734" y="4778"/>
          <a:ext cx="2329763" cy="35977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en-US" sz="1300" b="1" kern="1200" smtClean="0"/>
            <a:t>https://www.hrsa.gov/opioids</a:t>
          </a:r>
          <a:endParaRPr lang="en-US" sz="1300" b="1" kern="1200"/>
        </a:p>
      </dsp:txBody>
      <dsp:txXfrm>
        <a:off x="356297" y="22341"/>
        <a:ext cx="2294637" cy="324648"/>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64A3378-E4C6-4D2F-8DF1-23C8EAE7B34A}" type="datetimeFigureOut">
              <a:rPr lang="en-US" smtClean="0"/>
              <a:t>4/21/2022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AA11B83-7453-4C63-9F24-B8D95A5E7065}" type="slidenum">
              <a:rPr lang="en-US" smtClean="0"/>
              <a:t>‹#›</a:t>
            </a:fld>
            <a:endParaRPr lang="en-US" dirty="0"/>
          </a:p>
        </p:txBody>
      </p:sp>
    </p:spTree>
    <p:extLst>
      <p:ext uri="{BB962C8B-B14F-4D97-AF65-F5344CB8AC3E}">
        <p14:creationId xmlns:p14="http://schemas.microsoft.com/office/powerpoint/2010/main" val="1860161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grants.gov/web/grants/view-opportunity.html?oppId=334420"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mailto:ruralopioidresponse@hrsa.gov" TargetMode="External"/><Relationship Id="rId4" Type="http://schemas.openxmlformats.org/officeDocument/2006/relationships/hyperlink" Target="https://www.grants.gov/web/grants/view-opportunity.html?oppId=334417"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8" Type="http://schemas.openxmlformats.org/officeDocument/2006/relationships/hyperlink" Target="https://bphccommunications.secure.force.com/FORHPVaccineReadiness/FORHPCOVIDVaccineReadiness" TargetMode="External"/><Relationship Id="rId3" Type="http://schemas.openxmlformats.org/officeDocument/2006/relationships/hyperlink" Target="https://www.hrsa.gov/coronavirus/rural-health-clinics" TargetMode="External"/><Relationship Id="rId7" Type="http://schemas.openxmlformats.org/officeDocument/2006/relationships/hyperlink" Target="mailto:RHCVaxDistribution@hrsa.gov"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www.hrsa.gov/coronavirus/rural-health-clinics/distribution" TargetMode="External"/><Relationship Id="rId5" Type="http://schemas.openxmlformats.org/officeDocument/2006/relationships/hyperlink" Target="https://www.hrsa.gov/coronavirus/rural-health-clinics/confidence" TargetMode="External"/><Relationship Id="rId10" Type="http://schemas.openxmlformats.org/officeDocument/2006/relationships/hyperlink" Target="mailto:rhccovidsupplies@narhc.org" TargetMode="External"/><Relationship Id="rId4" Type="http://schemas.openxmlformats.org/officeDocument/2006/relationships/hyperlink" Target="https://www.hrsa.gov/coronavirus/rural-health-clinics/testing" TargetMode="External"/><Relationship Id="rId9" Type="http://schemas.openxmlformats.org/officeDocument/2006/relationships/hyperlink" Target="https://www.hrsa.gov/coronavirus/testing-supplies"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hhs.gov/opioids/"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hhs.gov/about/news/2017/10/26/hhs-acting-secretary-declares-public-health-emergency-address-national-opioid-crisis.html" TargetMode="External"/><Relationship Id="rId7" Type="http://schemas.openxmlformats.org/officeDocument/2006/relationships/hyperlink" Target="https://www.samhsa.gov/data/sites/default/files/report_3210/ShortReport-3210.html"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www.cdc.gov/drugoverdose/" TargetMode="External"/><Relationship Id="rId5" Type="http://schemas.openxmlformats.org/officeDocument/2006/relationships/hyperlink" Target="https://www.cdc.gov/drugoverdose/epidemic/public.html" TargetMode="External"/><Relationship Id="rId4" Type="http://schemas.openxmlformats.org/officeDocument/2006/relationships/hyperlink" Target="https://www.drugabuse.gov/drugs-abuse/opioids/opioid-crisis"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hrsa.gov/grants/find-funding/hrsa-22-053" TargetMode="External"/><Relationship Id="rId2" Type="http://schemas.openxmlformats.org/officeDocument/2006/relationships/slide" Target="../slides/slide22.xml"/><Relationship Id="rId1" Type="http://schemas.openxmlformats.org/officeDocument/2006/relationships/notesMaster" Target="../notesMasters/notesMaster1.xml"/><Relationship Id="rId5" Type="http://schemas.openxmlformats.org/officeDocument/2006/relationships/hyperlink" Target="https://nhsc.hrsa.gov/loan-repayment/state-loan-repayment-program" TargetMode="External"/><Relationship Id="rId4" Type="http://schemas.openxmlformats.org/officeDocument/2006/relationships/hyperlink" Target="https://bhw.hrsa.gov/funding/regional-public-health-training-centers"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nccc.ucsf.edu/clinical-resources/substance-use-resources/" TargetMode="External"/><Relationship Id="rId2" Type="http://schemas.openxmlformats.org/officeDocument/2006/relationships/slide" Target="../slides/slide25.xml"/><Relationship Id="rId1" Type="http://schemas.openxmlformats.org/officeDocument/2006/relationships/notesMaster" Target="../notesMasters/notesMaster1.xml"/><Relationship Id="rId5" Type="http://schemas.openxmlformats.org/officeDocument/2006/relationships/hyperlink" Target="https://www.ruralhealthresearch.org/publications" TargetMode="External"/><Relationship Id="rId4" Type="http://schemas.openxmlformats.org/officeDocument/2006/relationships/hyperlink" Target="https://www.ruralhealthinfo.org/"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8" Type="http://schemas.openxmlformats.org/officeDocument/2006/relationships/hyperlink" Target="https://careacttarget.org/" TargetMode="External"/><Relationship Id="rId13" Type="http://schemas.openxmlformats.org/officeDocument/2006/relationships/hyperlink" Target="https://www.womenshealth.gov/files/documents/final-report-opioid-508.pdf" TargetMode="External"/><Relationship Id="rId18" Type="http://schemas.openxmlformats.org/officeDocument/2006/relationships/hyperlink" Target="https://pcssnow.org/" TargetMode="External"/><Relationship Id="rId3" Type="http://schemas.openxmlformats.org/officeDocument/2006/relationships/hyperlink" Target="http://nccc.ucsf.edu/clinician-consultation/substance-use-management/" TargetMode="External"/><Relationship Id="rId7" Type="http://schemas.openxmlformats.org/officeDocument/2006/relationships/hyperlink" Target="https://www.integration.samhsa.gov/" TargetMode="External"/><Relationship Id="rId12" Type="http://schemas.openxmlformats.org/officeDocument/2006/relationships/hyperlink" Target="https://www.hhs.gov/opioids/sites/default/files/2018-01/opioids-infographic.pdf" TargetMode="External"/><Relationship Id="rId17" Type="http://schemas.openxmlformats.org/officeDocument/2006/relationships/hyperlink" Target="https://pcssnow.org/education-training/mat-training/" TargetMode="External"/><Relationship Id="rId2" Type="http://schemas.openxmlformats.org/officeDocument/2006/relationships/slide" Target="../slides/slide30.xml"/><Relationship Id="rId16" Type="http://schemas.openxmlformats.org/officeDocument/2006/relationships/hyperlink" Target="https://knowledge.samhsa.gov/" TargetMode="External"/><Relationship Id="rId1" Type="http://schemas.openxmlformats.org/officeDocument/2006/relationships/notesMaster" Target="../notesMasters/notesMaster1.xml"/><Relationship Id="rId6" Type="http://schemas.openxmlformats.org/officeDocument/2006/relationships/hyperlink" Target="https://www.ruralhealthinfo.org/topics/substance-abuse" TargetMode="External"/><Relationship Id="rId11" Type="http://schemas.openxmlformats.org/officeDocument/2006/relationships/hyperlink" Target="https://www.cms.gov/Newsroom/MediaReleaseDatabase/Press-releases/2017-Press-releases-items/2017-11-29.html" TargetMode="External"/><Relationship Id="rId5" Type="http://schemas.openxmlformats.org/officeDocument/2006/relationships/hyperlink" Target="https://www.mchnavigator.org/" TargetMode="External"/><Relationship Id="rId15" Type="http://schemas.openxmlformats.org/officeDocument/2006/relationships/hyperlink" Target="http://attcnetwork.org/home/" TargetMode="External"/><Relationship Id="rId10" Type="http://schemas.openxmlformats.org/officeDocument/2006/relationships/hyperlink" Target="https://www.cdc.gov/drugoverdose/prescribing/guideline.html" TargetMode="External"/><Relationship Id="rId4" Type="http://schemas.openxmlformats.org/officeDocument/2006/relationships/hyperlink" Target="https://www.hhs.gov/disclaimer.html" TargetMode="External"/><Relationship Id="rId9" Type="http://schemas.openxmlformats.org/officeDocument/2006/relationships/hyperlink" Target="https://www.ahrq.gov/news/opioid-hospitalization-map.html" TargetMode="External"/><Relationship Id="rId14" Type="http://schemas.openxmlformats.org/officeDocument/2006/relationships/hyperlink" Target="https://www.hhs.gov/opioid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hrsa.gov/about/organization/bureaus/oro/index.html"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CAA11B83-7453-4C63-9F24-B8D95A5E7065}" type="slidenum">
              <a:rPr lang="en-US" smtClean="0"/>
              <a:t>1</a:t>
            </a:fld>
            <a:endParaRPr lang="en-US" dirty="0"/>
          </a:p>
        </p:txBody>
      </p:sp>
    </p:spTree>
    <p:extLst>
      <p:ext uri="{BB962C8B-B14F-4D97-AF65-F5344CB8AC3E}">
        <p14:creationId xmlns:p14="http://schemas.microsoft.com/office/powerpoint/2010/main" val="12792358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A11B83-7453-4C63-9F24-B8D95A5E70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46325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FYI</a:t>
            </a:r>
          </a:p>
          <a:p>
            <a:pPr lvl="0"/>
            <a:r>
              <a:rPr lang="en-US" sz="1200" kern="1200" dirty="0" smtClean="0">
                <a:solidFill>
                  <a:schemeClr val="tx1"/>
                </a:solidFill>
                <a:effectLst/>
                <a:latin typeface="+mn-lt"/>
                <a:ea typeface="+mn-ea"/>
                <a:cs typeface="+mn-cs"/>
              </a:rPr>
              <a:t>The application cycle for the </a:t>
            </a:r>
            <a:r>
              <a:rPr lang="en-US" sz="1200" u="sng" kern="1200" dirty="0" smtClean="0">
                <a:solidFill>
                  <a:schemeClr val="tx1"/>
                </a:solidFill>
                <a:effectLst/>
                <a:latin typeface="+mn-lt"/>
                <a:ea typeface="+mn-ea"/>
                <a:cs typeface="+mn-cs"/>
                <a:hlinkClick r:id="rId3"/>
              </a:rPr>
              <a:t>cooperative agreement for technical assistance (re-compete)</a:t>
            </a:r>
            <a:r>
              <a:rPr lang="en-US" sz="1200" kern="1200" dirty="0" smtClean="0">
                <a:solidFill>
                  <a:schemeClr val="tx1"/>
                </a:solidFill>
                <a:effectLst/>
                <a:latin typeface="+mn-lt"/>
                <a:ea typeface="+mn-ea"/>
                <a:cs typeface="+mn-cs"/>
              </a:rPr>
              <a:t> to support RCORP grant recipients is now open with applications due on March 9, 2022. While this is a re-compete of the current RCORP technical assistance program, the scope of technical assistance to be provided has been broadened beyond substance use disorder to encompass behavioral health in alignment with the broadened scope of the RCORP initiative.</a:t>
            </a:r>
          </a:p>
          <a:p>
            <a:pPr lvl="0"/>
            <a:r>
              <a:rPr lang="en-US" sz="1200" kern="1200" dirty="0" smtClean="0">
                <a:solidFill>
                  <a:schemeClr val="tx1"/>
                </a:solidFill>
                <a:effectLst/>
                <a:latin typeface="+mn-lt"/>
                <a:ea typeface="+mn-ea"/>
                <a:cs typeface="+mn-cs"/>
              </a:rPr>
              <a:t>The application cycle for the </a:t>
            </a:r>
            <a:r>
              <a:rPr lang="en-US" sz="1200" u="sng" kern="1200" dirty="0" smtClean="0">
                <a:solidFill>
                  <a:schemeClr val="tx1"/>
                </a:solidFill>
                <a:effectLst/>
                <a:latin typeface="+mn-lt"/>
                <a:ea typeface="+mn-ea"/>
                <a:cs typeface="+mn-cs"/>
                <a:hlinkClick r:id="rId4"/>
              </a:rPr>
              <a:t>RCORP-Behavioral Health Care Support</a:t>
            </a:r>
            <a:r>
              <a:rPr lang="en-US" sz="1200" kern="1200" dirty="0" smtClean="0">
                <a:solidFill>
                  <a:schemeClr val="tx1"/>
                </a:solidFill>
                <a:effectLst/>
                <a:latin typeface="+mn-lt"/>
                <a:ea typeface="+mn-ea"/>
                <a:cs typeface="+mn-cs"/>
              </a:rPr>
              <a:t> grant program is now open with applications due April 19, 2022. </a:t>
            </a:r>
          </a:p>
          <a:p>
            <a:pPr lvl="0"/>
            <a:r>
              <a:rPr lang="en-US" sz="1200" kern="1200" dirty="0" smtClean="0">
                <a:solidFill>
                  <a:schemeClr val="tx1"/>
                </a:solidFill>
                <a:effectLst/>
                <a:latin typeface="+mn-lt"/>
                <a:ea typeface="+mn-ea"/>
                <a:cs typeface="+mn-cs"/>
              </a:rPr>
              <a:t>Please reach out to RSI Division Leadership (Megan Meacham, Allison Hutchings, Sarah O’Donnell) with any questions on these FY 2022 competitive opportunities; and </a:t>
            </a:r>
            <a:r>
              <a:rPr lang="en-US" sz="1200" b="1" u="sng" kern="1200" dirty="0" smtClean="0">
                <a:solidFill>
                  <a:schemeClr val="tx1"/>
                </a:solidFill>
                <a:effectLst/>
                <a:latin typeface="+mn-lt"/>
                <a:ea typeface="+mn-ea"/>
                <a:cs typeface="+mn-cs"/>
              </a:rPr>
              <a:t>please refer all applicant questions to us</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as well, and you may cc the RCORP inbox: </a:t>
            </a:r>
            <a:r>
              <a:rPr lang="en-US" sz="1200" u="sng" kern="1200" dirty="0" smtClean="0">
                <a:solidFill>
                  <a:schemeClr val="tx1"/>
                </a:solidFill>
                <a:effectLst/>
                <a:latin typeface="+mn-lt"/>
                <a:ea typeface="+mn-ea"/>
                <a:cs typeface="+mn-cs"/>
                <a:hlinkClick r:id="rId5"/>
              </a:rPr>
              <a:t>ruralopioidresponse@hrsa.gov</a:t>
            </a:r>
            <a:r>
              <a:rPr lang="en-US" sz="1200" kern="1200" dirty="0" smtClean="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A11B83-7453-4C63-9F24-B8D95A5E70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54028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spcAft>
                <a:spcPts val="0"/>
              </a:spcAft>
              <a:buFont typeface="Wingdings" panose="05000000000000000000" pitchFamily="2" charset="2"/>
              <a:buNone/>
            </a:pPr>
            <a:r>
              <a:rPr lang="en-US" sz="1100" b="1" baseline="0" dirty="0" smtClean="0">
                <a:latin typeface="+mn-lt"/>
              </a:rPr>
              <a:t>Rural Health Care Services Outreach Program</a:t>
            </a:r>
          </a:p>
          <a:p>
            <a:pPr marL="171450" indent="-171450">
              <a:lnSpc>
                <a:spcPct val="100000"/>
              </a:lnSpc>
              <a:spcBef>
                <a:spcPts val="0"/>
              </a:spcBef>
              <a:spcAft>
                <a:spcPts val="0"/>
              </a:spcAft>
              <a:buFont typeface="Corbel" panose="020B0503020204020204" pitchFamily="34" charset="0"/>
              <a:buChar char="‐"/>
            </a:pPr>
            <a:r>
              <a:rPr lang="en-US" sz="1100" baseline="0" dirty="0" smtClean="0">
                <a:latin typeface="+mn-lt"/>
              </a:rPr>
              <a:t>Three-year grant program</a:t>
            </a:r>
          </a:p>
          <a:p>
            <a:pPr marL="171450" indent="-171450">
              <a:lnSpc>
                <a:spcPct val="100000"/>
              </a:lnSpc>
              <a:spcBef>
                <a:spcPts val="0"/>
              </a:spcBef>
              <a:spcAft>
                <a:spcPts val="0"/>
              </a:spcAft>
              <a:buFont typeface="Corbel" panose="020B0503020204020204" pitchFamily="34" charset="0"/>
              <a:buChar char="‐"/>
            </a:pPr>
            <a:r>
              <a:rPr lang="en-US" sz="1100" baseline="0" dirty="0" smtClean="0">
                <a:latin typeface="+mn-lt"/>
              </a:rPr>
              <a:t>Provides support to promote rural health care services outreach projects utilizing evidence-based or promising practice models in order to address community-specific health concerns.</a:t>
            </a:r>
          </a:p>
          <a:p>
            <a:pPr marL="171450" indent="-171450">
              <a:lnSpc>
                <a:spcPct val="100000"/>
              </a:lnSpc>
              <a:spcBef>
                <a:spcPts val="0"/>
              </a:spcBef>
              <a:spcAft>
                <a:spcPts val="0"/>
              </a:spcAft>
              <a:buFont typeface="Corbel" panose="020B0503020204020204" pitchFamily="34" charset="0"/>
              <a:buChar char="‐"/>
            </a:pPr>
            <a:r>
              <a:rPr lang="en-US" sz="1100" baseline="0" dirty="0" smtClean="0">
                <a:latin typeface="+mn-lt"/>
              </a:rPr>
              <a:t>Forecasted open application date:  Fall 2020</a:t>
            </a:r>
          </a:p>
          <a:p>
            <a:pPr marL="171450" indent="-171450">
              <a:lnSpc>
                <a:spcPct val="100000"/>
              </a:lnSpc>
              <a:spcBef>
                <a:spcPts val="0"/>
              </a:spcBef>
              <a:spcAft>
                <a:spcPts val="0"/>
              </a:spcAft>
              <a:buFont typeface="Corbel" panose="020B0503020204020204" pitchFamily="34" charset="0"/>
              <a:buChar char="‐"/>
            </a:pPr>
            <a:r>
              <a:rPr lang="en-US" sz="1100" baseline="0" dirty="0" smtClean="0">
                <a:latin typeface="+mn-lt"/>
              </a:rPr>
              <a:t>Anticipated award date:  Spring 2021</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1" dirty="0" smtClean="0">
              <a:latin typeface="+mn-lt"/>
            </a:endParaRPr>
          </a:p>
          <a:p>
            <a:pPr marL="0" marR="0" lvl="0" indent="0" algn="l" defTabSz="931774" rtl="0" eaLnBrk="1" fontAlgn="auto" latinLnBrk="0" hangingPunct="1">
              <a:lnSpc>
                <a:spcPct val="100000"/>
              </a:lnSpc>
              <a:spcBef>
                <a:spcPts val="0"/>
              </a:spcBef>
              <a:spcAft>
                <a:spcPts val="0"/>
              </a:spcAft>
              <a:buClrTx/>
              <a:buSzTx/>
              <a:buFontTx/>
              <a:buNone/>
              <a:tabLst/>
              <a:defRPr/>
            </a:pPr>
            <a:r>
              <a:rPr lang="en-US" sz="1100" b="1" dirty="0" smtClean="0">
                <a:latin typeface="+mn-lt"/>
              </a:rPr>
              <a:t>Rural Health Network Development Program</a:t>
            </a:r>
          </a:p>
          <a:p>
            <a:pPr defTabSz="931774">
              <a:lnSpc>
                <a:spcPct val="100000"/>
              </a:lnSpc>
              <a:spcBef>
                <a:spcPts val="0"/>
              </a:spcBef>
              <a:spcAft>
                <a:spcPts val="0"/>
              </a:spcAft>
              <a:defRPr/>
            </a:pPr>
            <a:r>
              <a:rPr lang="en-US" sz="1100" dirty="0" smtClean="0">
                <a:solidFill>
                  <a:schemeClr val="tx1"/>
                </a:solidFill>
                <a:latin typeface="+mn-lt"/>
                <a:ea typeface="Verdana" panose="020B0604030504040204" pitchFamily="34" charset="0"/>
                <a:cs typeface="Verdana" panose="020B0604030504040204" pitchFamily="34" charset="0"/>
              </a:rPr>
              <a:t>The purpose of this three-year program is to support mature, integrated rural health care networks that have combined the functions of the entities participating in the network in order to address the health care needs of the targeted rural community. </a:t>
            </a:r>
          </a:p>
          <a:p>
            <a:pPr marL="171450" indent="-171450">
              <a:lnSpc>
                <a:spcPct val="100000"/>
              </a:lnSpc>
              <a:spcBef>
                <a:spcPts val="0"/>
              </a:spcBef>
              <a:spcAft>
                <a:spcPts val="0"/>
              </a:spcAft>
              <a:buFont typeface="Corbel" panose="020B0503020204020204" pitchFamily="34" charset="0"/>
              <a:buChar char="‐"/>
            </a:pPr>
            <a:r>
              <a:rPr lang="en-US" sz="1100" baseline="0" dirty="0" smtClean="0">
                <a:latin typeface="+mn-lt"/>
              </a:rPr>
              <a:t>Forecasted open application date:  Summer 2022</a:t>
            </a:r>
          </a:p>
          <a:p>
            <a:pPr marL="171450" indent="-171450">
              <a:lnSpc>
                <a:spcPct val="100000"/>
              </a:lnSpc>
              <a:spcBef>
                <a:spcPts val="0"/>
              </a:spcBef>
              <a:spcAft>
                <a:spcPts val="0"/>
              </a:spcAft>
              <a:buFont typeface="Corbel" panose="020B0503020204020204" pitchFamily="34" charset="0"/>
              <a:buChar char="‐"/>
            </a:pPr>
            <a:r>
              <a:rPr lang="en-US" sz="1100" baseline="0" dirty="0" smtClean="0">
                <a:latin typeface="+mn-lt"/>
              </a:rPr>
              <a:t>Anticipated award date:  Summer 2023</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1" dirty="0" smtClean="0">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dirty="0" smtClean="0">
                <a:latin typeface="+mn-lt"/>
              </a:rPr>
              <a:t>Rural Health Network Development Planning Program</a:t>
            </a:r>
          </a:p>
          <a:p>
            <a:pPr marL="171450" indent="-171450">
              <a:lnSpc>
                <a:spcPct val="100000"/>
              </a:lnSpc>
              <a:spcBef>
                <a:spcPts val="0"/>
              </a:spcBef>
              <a:spcAft>
                <a:spcPts val="0"/>
              </a:spcAft>
              <a:buFont typeface="Corbel" panose="020B0503020204020204" pitchFamily="34" charset="0"/>
              <a:buChar char="‐"/>
            </a:pPr>
            <a:r>
              <a:rPr lang="en-US" sz="1100" baseline="0" dirty="0" smtClean="0">
                <a:latin typeface="+mn-lt"/>
              </a:rPr>
              <a:t>One-year grant program</a:t>
            </a:r>
          </a:p>
          <a:p>
            <a:pPr marL="171450" indent="-171450">
              <a:lnSpc>
                <a:spcPct val="100000"/>
              </a:lnSpc>
              <a:spcBef>
                <a:spcPts val="0"/>
              </a:spcBef>
              <a:spcAft>
                <a:spcPts val="0"/>
              </a:spcAft>
              <a:buFont typeface="Corbel" panose="020B0503020204020204" pitchFamily="34" charset="0"/>
              <a:buChar char="‐"/>
            </a:pPr>
            <a:r>
              <a:rPr lang="en-US" sz="1100" baseline="0" dirty="0" smtClean="0">
                <a:latin typeface="+mn-lt"/>
              </a:rPr>
              <a:t>Provides support to rural communities for the implementation of activities needed to plan and develop formal and integrated health care networks such as, but not limited to, business plan development, community needs assessment, network organizational assessment, health information technology readiness assessment.</a:t>
            </a:r>
          </a:p>
          <a:p>
            <a:pPr marL="171450" indent="-171450">
              <a:lnSpc>
                <a:spcPct val="100000"/>
              </a:lnSpc>
              <a:spcBef>
                <a:spcPts val="0"/>
              </a:spcBef>
              <a:spcAft>
                <a:spcPts val="0"/>
              </a:spcAft>
              <a:buFont typeface="Corbel" panose="020B0503020204020204" pitchFamily="34" charset="0"/>
              <a:buChar char="‐"/>
            </a:pPr>
            <a:r>
              <a:rPr lang="en-US" sz="1100" baseline="0" dirty="0" smtClean="0">
                <a:latin typeface="+mn-lt"/>
              </a:rPr>
              <a:t>Forecasted open application date:  Summer 2020</a:t>
            </a:r>
          </a:p>
          <a:p>
            <a:pPr marL="171450" indent="-171450">
              <a:lnSpc>
                <a:spcPct val="100000"/>
              </a:lnSpc>
              <a:spcBef>
                <a:spcPts val="0"/>
              </a:spcBef>
              <a:spcAft>
                <a:spcPts val="0"/>
              </a:spcAft>
              <a:buFont typeface="Corbel" panose="020B0503020204020204" pitchFamily="34" charset="0"/>
              <a:buChar char="‐"/>
            </a:pPr>
            <a:r>
              <a:rPr lang="en-US" sz="1100" baseline="0" dirty="0" smtClean="0">
                <a:latin typeface="+mn-lt"/>
              </a:rPr>
              <a:t>Anticipated award date:  Summer 2021</a:t>
            </a:r>
          </a:p>
          <a:p>
            <a:pPr marL="171450" indent="-171450">
              <a:lnSpc>
                <a:spcPct val="100000"/>
              </a:lnSpc>
              <a:spcBef>
                <a:spcPts val="0"/>
              </a:spcBef>
              <a:spcAft>
                <a:spcPts val="0"/>
              </a:spcAft>
              <a:buFont typeface="Wingdings" panose="05000000000000000000" pitchFamily="2" charset="2"/>
              <a:buChar char="§"/>
            </a:pPr>
            <a:endParaRPr lang="en-US" sz="1100" baseline="0" dirty="0" smtClean="0">
              <a:latin typeface="+mn-lt"/>
            </a:endParaRPr>
          </a:p>
          <a:p>
            <a:pPr>
              <a:lnSpc>
                <a:spcPct val="100000"/>
              </a:lnSpc>
              <a:spcBef>
                <a:spcPts val="0"/>
              </a:spcBef>
              <a:spcAft>
                <a:spcPts val="0"/>
              </a:spcAft>
            </a:pPr>
            <a:r>
              <a:rPr lang="en-US" sz="1100" b="1" dirty="0" smtClean="0">
                <a:latin typeface="+mn-lt"/>
              </a:rPr>
              <a:t>Small Health Care Provider Quality Improvement Program </a:t>
            </a:r>
          </a:p>
          <a:p>
            <a:pPr marL="171450" indent="-171450">
              <a:lnSpc>
                <a:spcPct val="100000"/>
              </a:lnSpc>
              <a:spcBef>
                <a:spcPts val="0"/>
              </a:spcBef>
              <a:spcAft>
                <a:spcPts val="0"/>
              </a:spcAft>
              <a:buFont typeface="Corbel" panose="020B0503020204020204" pitchFamily="34" charset="0"/>
              <a:buChar char="‐"/>
            </a:pPr>
            <a:r>
              <a:rPr lang="en-US" sz="1100" dirty="0" smtClean="0">
                <a:latin typeface="+mn-lt"/>
                <a:ea typeface="Verdana" panose="020B0604030504040204" pitchFamily="34" charset="0"/>
                <a:cs typeface="Verdana" panose="020B0604030504040204" pitchFamily="34" charset="0"/>
              </a:rPr>
              <a:t>The</a:t>
            </a:r>
            <a:r>
              <a:rPr lang="en-US" sz="1100" baseline="0" dirty="0" smtClean="0">
                <a:latin typeface="+mn-lt"/>
                <a:ea typeface="Verdana" panose="020B0604030504040204" pitchFamily="34" charset="0"/>
                <a:cs typeface="Verdana" panose="020B0604030504040204" pitchFamily="34" charset="0"/>
              </a:rPr>
              <a:t> goal of this 3-year grant program is to promote the development of an evidence-based quality improvement culture and to promote the delivery of cost-effective, coordinated health care services in primary care settings. </a:t>
            </a:r>
          </a:p>
          <a:p>
            <a:pPr marL="171450" indent="-171450">
              <a:lnSpc>
                <a:spcPct val="100000"/>
              </a:lnSpc>
              <a:spcBef>
                <a:spcPts val="0"/>
              </a:spcBef>
              <a:spcAft>
                <a:spcPts val="0"/>
              </a:spcAft>
              <a:buFont typeface="Corbel" panose="020B0503020204020204" pitchFamily="34" charset="0"/>
              <a:buChar char="‐"/>
            </a:pPr>
            <a:r>
              <a:rPr lang="en-US" sz="1100" baseline="0" dirty="0" smtClean="0">
                <a:latin typeface="+mn-lt"/>
                <a:ea typeface="Verdana" panose="020B0604030504040204" pitchFamily="34" charset="0"/>
                <a:cs typeface="Verdana" panose="020B0604030504040204" pitchFamily="34" charset="0"/>
              </a:rPr>
              <a:t>Additional goals of the program include enhanced chronic disease management and increased engagement of patients and their caregivers. </a:t>
            </a:r>
            <a:endParaRPr lang="en-US" sz="1100" dirty="0" smtClean="0">
              <a:latin typeface="+mn-lt"/>
              <a:ea typeface="Verdana" panose="020B0604030504040204" pitchFamily="34" charset="0"/>
              <a:cs typeface="Verdana" panose="020B0604030504040204" pitchFamily="34" charset="0"/>
            </a:endParaRPr>
          </a:p>
          <a:p>
            <a:pPr marL="171450" indent="-171450">
              <a:lnSpc>
                <a:spcPct val="100000"/>
              </a:lnSpc>
              <a:spcBef>
                <a:spcPts val="0"/>
              </a:spcBef>
              <a:spcAft>
                <a:spcPts val="0"/>
              </a:spcAft>
              <a:buFont typeface="Corbel" panose="020B0503020204020204" pitchFamily="34" charset="0"/>
              <a:buChar char="‐"/>
            </a:pPr>
            <a:r>
              <a:rPr lang="en-US" sz="1100" baseline="0" dirty="0" smtClean="0">
                <a:latin typeface="+mn-lt"/>
              </a:rPr>
              <a:t>Forecasted open application date:  Winter 2022</a:t>
            </a:r>
          </a:p>
          <a:p>
            <a:pPr marL="171450" indent="-171450">
              <a:lnSpc>
                <a:spcPct val="100000"/>
              </a:lnSpc>
              <a:spcBef>
                <a:spcPts val="0"/>
              </a:spcBef>
              <a:spcAft>
                <a:spcPts val="0"/>
              </a:spcAft>
              <a:buFont typeface="Corbel" panose="020B0503020204020204" pitchFamily="34" charset="0"/>
              <a:buChar char="‐"/>
            </a:pPr>
            <a:r>
              <a:rPr lang="en-US" sz="1100" baseline="0" dirty="0" smtClean="0">
                <a:latin typeface="+mn-lt"/>
              </a:rPr>
              <a:t>Anticipated award date:  Summer 2022</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Community Health Worker and Paraprofessional Training Program (CHWPTP) </a:t>
            </a:r>
          </a:p>
          <a:p>
            <a:r>
              <a:rPr lang="en-US" sz="1200" b="0" i="0" kern="1200" dirty="0" smtClean="0">
                <a:solidFill>
                  <a:schemeClr val="tx1"/>
                </a:solidFill>
                <a:effectLst/>
                <a:latin typeface="+mn-lt"/>
                <a:ea typeface="+mn-ea"/>
                <a:cs typeface="+mn-cs"/>
              </a:rPr>
              <a:t>CHWPTP will train community health workers and paraprofessionals to provide public health emergency response and address the public health needs of underserved communities.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A11B83-7453-4C63-9F24-B8D95A5E70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38900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A11B83-7453-4C63-9F24-B8D95A5E70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07302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dirty="0" smtClean="0">
                <a:solidFill>
                  <a:schemeClr val="tx1"/>
                </a:solidFill>
                <a:effectLst/>
                <a:latin typeface="+mn-lt"/>
                <a:ea typeface="Verdana" panose="020B0604030504040204" pitchFamily="34" charset="0"/>
                <a:cs typeface="Verdana" panose="020B0604030504040204" pitchFamily="34" charset="0"/>
              </a:rPr>
              <a:t>Search Grants:  </a:t>
            </a:r>
            <a:r>
              <a:rPr lang="en-US" sz="1100" b="0" kern="1200" dirty="0" smtClean="0">
                <a:solidFill>
                  <a:schemeClr val="tx1"/>
                </a:solidFill>
                <a:effectLst/>
                <a:latin typeface="+mn-lt"/>
                <a:ea typeface="Verdana" panose="020B0604030504040204" pitchFamily="34" charset="0"/>
                <a:cs typeface="Verdana" panose="020B0604030504040204" pitchFamily="34" charset="0"/>
              </a:rPr>
              <a:t>There are two ways</a:t>
            </a:r>
            <a:r>
              <a:rPr lang="en-US" sz="1100" b="0" kern="1200" baseline="0" dirty="0" smtClean="0">
                <a:solidFill>
                  <a:schemeClr val="tx1"/>
                </a:solidFill>
                <a:effectLst/>
                <a:latin typeface="+mn-lt"/>
                <a:ea typeface="Verdana" panose="020B0604030504040204" pitchFamily="34" charset="0"/>
                <a:cs typeface="Verdana" panose="020B0604030504040204" pitchFamily="34" charset="0"/>
              </a:rPr>
              <a:t> to search grants on Grants.gov – in the top right there is a search box in which you can search grant opportunities or you can click on the “Search Grants” tab at the top of the screen to look for opportunities.</a:t>
            </a:r>
            <a:endParaRPr lang="en-US" sz="1100" b="0" kern="1200" dirty="0" smtClean="0">
              <a:solidFill>
                <a:schemeClr val="tx1"/>
              </a:solidFill>
              <a:effectLst/>
              <a:latin typeface="+mn-lt"/>
              <a:ea typeface="Verdana" panose="020B0604030504040204" pitchFamily="34" charset="0"/>
              <a:cs typeface="Verdana" panose="020B0604030504040204" pitchFamily="34" charset="0"/>
            </a:endParaRPr>
          </a:p>
          <a:p>
            <a:endParaRPr lang="en-US" sz="1100" b="1" kern="1200" dirty="0" smtClean="0">
              <a:solidFill>
                <a:schemeClr val="tx1"/>
              </a:solidFill>
              <a:effectLst/>
              <a:latin typeface="+mn-lt"/>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smtClean="0">
                <a:effectLst/>
                <a:latin typeface="+mn-lt"/>
                <a:ea typeface="Verdana" panose="020B0604030504040204" pitchFamily="34" charset="0"/>
                <a:cs typeface="Verdana" panose="020B0604030504040204" pitchFamily="34" charset="0"/>
              </a:rPr>
              <a:t>Manage</a:t>
            </a:r>
            <a:r>
              <a:rPr lang="en-US" sz="1100" b="1" baseline="0" dirty="0" smtClean="0">
                <a:effectLst/>
                <a:latin typeface="+mn-lt"/>
                <a:ea typeface="Verdana" panose="020B0604030504040204" pitchFamily="34" charset="0"/>
                <a:cs typeface="Verdana" panose="020B0604030504040204" pitchFamily="34" charset="0"/>
              </a:rPr>
              <a:t> Subscriptions</a:t>
            </a:r>
            <a:r>
              <a:rPr lang="en-US" sz="1100" baseline="0" dirty="0" smtClean="0">
                <a:effectLst/>
                <a:latin typeface="+mn-lt"/>
                <a:ea typeface="Verdana" panose="020B0604030504040204" pitchFamily="34" charset="0"/>
                <a:cs typeface="Verdana" panose="020B0604030504040204" pitchFamily="34" charset="0"/>
              </a:rPr>
              <a:t>:  Subscribe for a specific grant, subscribe to saved searches for grant opportunities, subscribe to all grants.</a:t>
            </a:r>
          </a:p>
          <a:p>
            <a:endParaRPr lang="en-US" sz="1100" dirty="0" smtClean="0">
              <a:effectLst/>
              <a:latin typeface="+mn-lt"/>
              <a:ea typeface="Verdana" panose="020B0604030504040204" pitchFamily="34" charset="0"/>
              <a:cs typeface="Verdana" panose="020B0604030504040204" pitchFamily="34" charset="0"/>
            </a:endParaRPr>
          </a:p>
          <a:p>
            <a:endParaRPr lang="en-US" sz="1100" dirty="0" smtClean="0">
              <a:effectLst/>
              <a:latin typeface="+mn-lt"/>
              <a:ea typeface="Verdana" panose="020B0604030504040204" pitchFamily="34" charset="0"/>
              <a:cs typeface="Verdana" panose="020B0604030504040204" pitchFamily="34" charset="0"/>
            </a:endParaRPr>
          </a:p>
          <a:p>
            <a:endParaRPr lang="en-US" sz="1100" dirty="0">
              <a:latin typeface="+mn-l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A11B83-7453-4C63-9F24-B8D95A5E70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77996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FORHP has </a:t>
            </a:r>
            <a:r>
              <a:rPr lang="en-US" sz="1200" u="sng" kern="1200" dirty="0" smtClean="0">
                <a:solidFill>
                  <a:schemeClr val="tx1"/>
                </a:solidFill>
                <a:effectLst/>
                <a:latin typeface="+mn-lt"/>
                <a:ea typeface="+mn-ea"/>
                <a:cs typeface="+mn-cs"/>
                <a:hlinkClick r:id="rId3"/>
              </a:rPr>
              <a:t>four programs</a:t>
            </a:r>
            <a:r>
              <a:rPr lang="en-US" sz="1200" kern="1200" dirty="0" smtClean="0">
                <a:solidFill>
                  <a:schemeClr val="tx1"/>
                </a:solidFill>
                <a:effectLst/>
                <a:latin typeface="+mn-lt"/>
                <a:ea typeface="+mn-ea"/>
                <a:cs typeface="+mn-cs"/>
              </a:rPr>
              <a:t> focused on expanding COVID-19 response in rural communities through Medicare-certified Rural Health Clinics.  </a:t>
            </a:r>
          </a:p>
          <a:p>
            <a:pPr lvl="0"/>
            <a:r>
              <a:rPr lang="en-US" sz="1200" kern="1200" dirty="0" smtClean="0">
                <a:solidFill>
                  <a:schemeClr val="tx1"/>
                </a:solidFill>
                <a:effectLst/>
                <a:latin typeface="+mn-lt"/>
                <a:ea typeface="+mn-ea"/>
                <a:cs typeface="+mn-cs"/>
              </a:rPr>
              <a:t>$460 million in direct payments to eligible Rural Health Clinics through the </a:t>
            </a:r>
            <a:r>
              <a:rPr lang="en-US" sz="1200" u="sng" kern="1200" dirty="0" smtClean="0">
                <a:solidFill>
                  <a:schemeClr val="tx1"/>
                </a:solidFill>
                <a:effectLst/>
                <a:latin typeface="+mn-lt"/>
                <a:ea typeface="+mn-ea"/>
                <a:cs typeface="+mn-cs"/>
                <a:hlinkClick r:id="rId4"/>
              </a:rPr>
              <a:t>Rural Health Clinic COVID-19 Testing and Mitigation Program</a:t>
            </a:r>
            <a:r>
              <a:rPr lang="en-US" sz="1200" u="sng" kern="1200" dirty="0" smtClean="0">
                <a:solidFill>
                  <a:schemeClr val="tx1"/>
                </a:solidFill>
                <a:effectLst/>
                <a:latin typeface="+mn-lt"/>
                <a:ea typeface="+mn-ea"/>
                <a:cs typeface="+mn-cs"/>
              </a:rPr>
              <a:t> (ongoing)</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$98 million to increase vaccine confidence to Rural Health Clinics through the </a:t>
            </a:r>
            <a:r>
              <a:rPr lang="en-US" sz="1200" u="sng" kern="1200" dirty="0" smtClean="0">
                <a:solidFill>
                  <a:schemeClr val="tx1"/>
                </a:solidFill>
                <a:effectLst/>
                <a:latin typeface="+mn-lt"/>
                <a:ea typeface="+mn-ea"/>
                <a:cs typeface="+mn-cs"/>
                <a:hlinkClick r:id="rId5"/>
              </a:rPr>
              <a:t>Rural Health Clinic Vaccine Confidence Program</a:t>
            </a:r>
            <a:r>
              <a:rPr lang="en-US" sz="1200" u="sng" kern="1200" dirty="0" smtClean="0">
                <a:solidFill>
                  <a:schemeClr val="tx1"/>
                </a:solidFill>
                <a:effectLst/>
                <a:latin typeface="+mn-lt"/>
                <a:ea typeface="+mn-ea"/>
                <a:cs typeface="+mn-cs"/>
              </a:rPr>
              <a:t> (ongoing)</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Over 200 Rural Health Clinics are receiving direct shipments of COVID-19 vaccines through the </a:t>
            </a:r>
            <a:r>
              <a:rPr lang="en-US" sz="1200" u="sng" kern="1200" dirty="0" smtClean="0">
                <a:solidFill>
                  <a:schemeClr val="tx1"/>
                </a:solidFill>
                <a:effectLst/>
                <a:latin typeface="+mn-lt"/>
                <a:ea typeface="+mn-ea"/>
                <a:cs typeface="+mn-cs"/>
                <a:hlinkClick r:id="rId6"/>
              </a:rPr>
              <a:t>Rural Health Clinic COVID-19 Vaccine Distribution Program</a:t>
            </a:r>
            <a:r>
              <a:rPr lang="en-US" sz="1200" kern="1200" dirty="0" smtClean="0">
                <a:solidFill>
                  <a:schemeClr val="tx1"/>
                </a:solidFill>
                <a:effectLst/>
                <a:latin typeface="+mn-lt"/>
                <a:ea typeface="+mn-ea"/>
                <a:cs typeface="+mn-cs"/>
              </a:rPr>
              <a:t>.  Rural Health Clinics that are having difficulty accessing the COVID-19 vaccines they need to support their communities should contact </a:t>
            </a:r>
            <a:r>
              <a:rPr lang="en-US" sz="1200" u="sng" kern="1200" dirty="0" smtClean="0">
                <a:solidFill>
                  <a:schemeClr val="tx1"/>
                </a:solidFill>
                <a:effectLst/>
                <a:latin typeface="+mn-lt"/>
                <a:ea typeface="+mn-ea"/>
                <a:cs typeface="+mn-cs"/>
                <a:hlinkClick r:id="rId7"/>
              </a:rPr>
              <a:t>RHCVaxDistribution@hrsa.gov</a:t>
            </a:r>
            <a:r>
              <a:rPr lang="en-US" sz="1200" kern="1200" dirty="0" smtClean="0">
                <a:solidFill>
                  <a:schemeClr val="tx1"/>
                </a:solidFill>
                <a:effectLst/>
                <a:latin typeface="+mn-lt"/>
                <a:ea typeface="+mn-ea"/>
                <a:cs typeface="+mn-cs"/>
              </a:rPr>
              <a:t> or fill out this </a:t>
            </a:r>
            <a:r>
              <a:rPr lang="en-US" sz="1200" u="sng" kern="1200" dirty="0" smtClean="0">
                <a:solidFill>
                  <a:schemeClr val="tx1"/>
                </a:solidFill>
                <a:effectLst/>
                <a:latin typeface="+mn-lt"/>
                <a:ea typeface="+mn-ea"/>
                <a:cs typeface="+mn-cs"/>
                <a:hlinkClick r:id="rId8"/>
              </a:rPr>
              <a:t>online form</a:t>
            </a:r>
            <a:r>
              <a:rPr lang="en-US" sz="1200" kern="1200" dirty="0" smtClean="0">
                <a:solidFill>
                  <a:schemeClr val="tx1"/>
                </a:solidFill>
                <a:effectLst/>
                <a:latin typeface="+mn-lt"/>
                <a:ea typeface="+mn-ea"/>
                <a:cs typeface="+mn-cs"/>
              </a:rPr>
              <a:t>. (ongoing)</a:t>
            </a:r>
          </a:p>
          <a:p>
            <a:pPr lvl="0"/>
            <a:r>
              <a:rPr lang="en-US" sz="1200" kern="1200" dirty="0" smtClean="0">
                <a:solidFill>
                  <a:schemeClr val="tx1"/>
                </a:solidFill>
                <a:effectLst/>
                <a:latin typeface="+mn-lt"/>
                <a:ea typeface="+mn-ea"/>
                <a:cs typeface="+mn-cs"/>
              </a:rPr>
              <a:t>Rural Health Clinics can enroll and order free COVID-19 at-home self-testing supplies, N95 masks, and point-of-care testing supplies through the </a:t>
            </a:r>
            <a:r>
              <a:rPr lang="en-US" sz="1200" u="sng" kern="1200" dirty="0" smtClean="0">
                <a:solidFill>
                  <a:schemeClr val="tx1"/>
                </a:solidFill>
                <a:effectLst/>
                <a:latin typeface="+mn-lt"/>
                <a:ea typeface="+mn-ea"/>
                <a:cs typeface="+mn-cs"/>
                <a:hlinkClick r:id="rId9"/>
              </a:rPr>
              <a:t>HRSA COVID-19 Testing Supply Program</a:t>
            </a:r>
            <a:r>
              <a:rPr lang="en-US" sz="1200" kern="1200" dirty="0" smtClean="0">
                <a:solidFill>
                  <a:schemeClr val="tx1"/>
                </a:solidFill>
                <a:effectLst/>
                <a:latin typeface="+mn-lt"/>
                <a:ea typeface="+mn-ea"/>
                <a:cs typeface="+mn-cs"/>
              </a:rPr>
              <a:t>. Nearly 1,600 Rural Health Clinics have enrolled in the program since December 2021. Interested RHCs should contact </a:t>
            </a:r>
            <a:r>
              <a:rPr lang="en-US" sz="1200" u="sng" kern="1200" dirty="0" smtClean="0">
                <a:solidFill>
                  <a:schemeClr val="tx1"/>
                </a:solidFill>
                <a:effectLst/>
                <a:latin typeface="+mn-lt"/>
                <a:ea typeface="+mn-ea"/>
                <a:cs typeface="+mn-cs"/>
                <a:hlinkClick r:id="rId10"/>
              </a:rPr>
              <a:t>rhccovidsupplies@narhc.org</a:t>
            </a:r>
            <a:r>
              <a:rPr lang="en-US" sz="1200" kern="1200" dirty="0" smtClean="0">
                <a:solidFill>
                  <a:schemeClr val="tx1"/>
                </a:solidFill>
                <a:effectLst/>
                <a:latin typeface="+mn-lt"/>
                <a:ea typeface="+mn-ea"/>
                <a:cs typeface="+mn-cs"/>
              </a:rPr>
              <a:t>.  </a:t>
            </a:r>
          </a:p>
          <a:p>
            <a:pPr lvl="0"/>
            <a:endParaRPr lang="en-US" dirty="0" smtClean="0"/>
          </a:p>
          <a:p>
            <a:pPr lvl="0"/>
            <a:r>
              <a:rPr lang="en-US" sz="1200" kern="1200" dirty="0" smtClean="0">
                <a:solidFill>
                  <a:schemeClr val="tx1"/>
                </a:solidFill>
                <a:effectLst/>
                <a:latin typeface="+mn-lt"/>
                <a:ea typeface="+mn-ea"/>
                <a:cs typeface="+mn-cs"/>
              </a:rPr>
              <a:t>FYI. Upcoming events </a:t>
            </a:r>
          </a:p>
          <a:p>
            <a:pPr lvl="0"/>
            <a:r>
              <a:rPr lang="en-US" sz="1200" kern="1200" dirty="0" smtClean="0">
                <a:solidFill>
                  <a:schemeClr val="tx1"/>
                </a:solidFill>
                <a:effectLst/>
                <a:latin typeface="+mn-lt"/>
                <a:ea typeface="+mn-ea"/>
                <a:cs typeface="+mn-cs"/>
              </a:rPr>
              <a:t>May 18-20, 2022: The inaugural “National Rural SUD Health Equity and Stigma Summit” will be convened in Rochester, NY. The summit is being hosted by the University of Rochester, an RCORP Rural Center of Excellence on SUD.</a:t>
            </a:r>
          </a:p>
          <a:p>
            <a:pPr lvl="0"/>
            <a:r>
              <a:rPr lang="en-US" sz="1200" kern="1200" dirty="0" smtClean="0">
                <a:solidFill>
                  <a:schemeClr val="tx1"/>
                </a:solidFill>
                <a:effectLst/>
                <a:latin typeface="+mn-lt"/>
                <a:ea typeface="+mn-ea"/>
                <a:cs typeface="+mn-cs"/>
              </a:rPr>
              <a:t>June 8-10, 2022: The Fletcher Group, an RCORP Rural COE on SUD, will be hosting a meeting on rural recovery housing, the “Building Rural Recovery Ecosystems Summit,” in Memphis, TN.</a:t>
            </a:r>
          </a:p>
          <a:p>
            <a:endParaRPr lang="en-US" dirty="0"/>
          </a:p>
        </p:txBody>
      </p:sp>
      <p:sp>
        <p:nvSpPr>
          <p:cNvPr id="4" name="Slide Number Placeholder 3"/>
          <p:cNvSpPr>
            <a:spLocks noGrp="1"/>
          </p:cNvSpPr>
          <p:nvPr>
            <p:ph type="sldNum" sz="quarter" idx="10"/>
          </p:nvPr>
        </p:nvSpPr>
        <p:spPr/>
        <p:txBody>
          <a:bodyPr/>
          <a:lstStyle/>
          <a:p>
            <a:fld id="{CAA11B83-7453-4C63-9F24-B8D95A5E7065}" type="slidenum">
              <a:rPr lang="en-US" smtClean="0"/>
              <a:t>15</a:t>
            </a:fld>
            <a:endParaRPr lang="en-US" dirty="0"/>
          </a:p>
        </p:txBody>
      </p:sp>
    </p:spTree>
    <p:extLst>
      <p:ext uri="{BB962C8B-B14F-4D97-AF65-F5344CB8AC3E}">
        <p14:creationId xmlns:p14="http://schemas.microsoft.com/office/powerpoint/2010/main" val="10692667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Nation is in the midst of an unprecedented opioid epidemic. </a:t>
            </a:r>
            <a:r>
              <a:rPr lang="en-US" dirty="0" smtClean="0">
                <a:hlinkClick r:id="rId3"/>
              </a:rPr>
              <a:t>More than 130 people a day die from opioid-related drug overdoses</a:t>
            </a:r>
            <a:r>
              <a:rPr lang="en-US" dirty="0" smtClean="0"/>
              <a:t>. </a:t>
            </a:r>
          </a:p>
          <a:p>
            <a:r>
              <a:rPr lang="en-US" dirty="0" smtClean="0"/>
              <a:t>Prevention and access to treatment for opioid addiction and overdose reversal drugs are critical to fighting this epidemic. Primary care settings have increasingly become a gateway to better care for individuals with both behavioral health (including substance use) and primary care needs.</a:t>
            </a:r>
          </a:p>
          <a:p>
            <a:r>
              <a:rPr lang="en-US" dirty="0" smtClean="0"/>
              <a:t>The Health Resources and Services Administration (HRSA) supports its grantees with resources, technical assistance, and training to integrate behavioral health care services into practice settings and communities. </a:t>
            </a:r>
          </a:p>
          <a:p>
            <a:endParaRPr lang="en-US" dirty="0"/>
          </a:p>
        </p:txBody>
      </p:sp>
      <p:sp>
        <p:nvSpPr>
          <p:cNvPr id="4" name="Slide Number Placeholder 3"/>
          <p:cNvSpPr>
            <a:spLocks noGrp="1"/>
          </p:cNvSpPr>
          <p:nvPr>
            <p:ph type="sldNum" sz="quarter" idx="10"/>
          </p:nvPr>
        </p:nvSpPr>
        <p:spPr/>
        <p:txBody>
          <a:bodyPr/>
          <a:lstStyle/>
          <a:p>
            <a:fld id="{CAA11B83-7453-4C63-9F24-B8D95A5E7065}" type="slidenum">
              <a:rPr lang="en-US" smtClean="0"/>
              <a:t>16</a:t>
            </a:fld>
            <a:endParaRPr lang="en-US" dirty="0"/>
          </a:p>
        </p:txBody>
      </p:sp>
    </p:spTree>
    <p:extLst>
      <p:ext uri="{BB962C8B-B14F-4D97-AF65-F5344CB8AC3E}">
        <p14:creationId xmlns:p14="http://schemas.microsoft.com/office/powerpoint/2010/main" val="1753105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685800"/>
            <a:ext cx="5575300" cy="3136900"/>
          </a:xfrm>
        </p:spPr>
      </p:sp>
      <p:sp>
        <p:nvSpPr>
          <p:cNvPr id="3" name="Notes Placeholder 2"/>
          <p:cNvSpPr>
            <a:spLocks noGrp="1"/>
          </p:cNvSpPr>
          <p:nvPr>
            <p:ph type="body" idx="1"/>
          </p:nvPr>
        </p:nvSpPr>
        <p:spPr>
          <a:xfrm>
            <a:off x="701040" y="4038600"/>
            <a:ext cx="6004560" cy="5105400"/>
          </a:xfrm>
        </p:spPr>
        <p:txBody>
          <a:bodyPr/>
          <a:lstStyle/>
          <a:p>
            <a:r>
              <a:rPr lang="en-US" sz="1200" kern="1200" dirty="0" smtClean="0">
                <a:solidFill>
                  <a:schemeClr val="tx1"/>
                </a:solidFill>
                <a:effectLst/>
                <a:latin typeface="+mn-lt"/>
                <a:ea typeface="+mn-ea"/>
                <a:cs typeface="+mn-cs"/>
              </a:rPr>
              <a:t> https://www.hhs.gov/opioids/sites/default/files/2021-02/opioids-infographic.pdf</a:t>
            </a:r>
          </a:p>
          <a:p>
            <a:r>
              <a:rPr lang="en-US" dirty="0" smtClean="0"/>
              <a:t>In the late 1990s, pharmaceutical companies reassured the medical community that patients would not become addicted to opioid pain relievers and healthcare providers began to prescribe them at greater rates.</a:t>
            </a:r>
          </a:p>
          <a:p>
            <a:r>
              <a:rPr lang="en-US" dirty="0" smtClean="0"/>
              <a:t>Increased prescription of opioid medications led to widespread misuse of both prescription and non-prescription opioids before it became clear that these medications could indeed be highly addictive.</a:t>
            </a:r>
          </a:p>
          <a:p>
            <a:r>
              <a:rPr lang="en-US" dirty="0" smtClean="0"/>
              <a:t>In 2017 HHS declared a </a:t>
            </a:r>
            <a:r>
              <a:rPr lang="en-US" dirty="0" smtClean="0">
                <a:hlinkClick r:id="rId3"/>
              </a:rPr>
              <a:t>public health emergency</a:t>
            </a:r>
            <a:r>
              <a:rPr lang="en-US" dirty="0" smtClean="0"/>
              <a:t> and announced a 5-Point Strategy To Combat the Opioid Crisis</a:t>
            </a:r>
          </a:p>
          <a:p>
            <a:r>
              <a:rPr lang="en-US" b="1" dirty="0" smtClean="0"/>
              <a:t>Understanding the Opioid Crisis</a:t>
            </a:r>
          </a:p>
          <a:p>
            <a:r>
              <a:rPr lang="en-US" dirty="0" smtClean="0">
                <a:hlinkClick r:id="rId4"/>
              </a:rPr>
              <a:t>Opioid Crisis</a:t>
            </a:r>
            <a:r>
              <a:rPr lang="en-US" dirty="0" smtClean="0"/>
              <a:t/>
            </a:r>
            <a:br>
              <a:rPr lang="en-US" dirty="0" smtClean="0"/>
            </a:br>
            <a:r>
              <a:rPr lang="en-US" dirty="0" smtClean="0"/>
              <a:t>Devastating consequences of the opioid epidemic include increases in opioid misuse and related overdoses, as well as the rising incidence of newborns experiencing withdrawal syndrome due to opioid use and misuse during pregnancy.</a:t>
            </a:r>
          </a:p>
          <a:p>
            <a:r>
              <a:rPr lang="en-US" dirty="0" smtClean="0">
                <a:hlinkClick r:id="rId5"/>
              </a:rPr>
              <a:t>Understanding the Scope of the Epidemic</a:t>
            </a:r>
            <a:endParaRPr lang="en-US" dirty="0" smtClean="0"/>
          </a:p>
          <a:p>
            <a:r>
              <a:rPr lang="en-US" dirty="0" smtClean="0">
                <a:hlinkClick r:id="rId6"/>
              </a:rPr>
              <a:t>Opioid Overdose</a:t>
            </a:r>
            <a:r>
              <a:rPr lang="en-US" dirty="0" smtClean="0"/>
              <a:t/>
            </a:r>
            <a:br>
              <a:rPr lang="en-US" dirty="0" smtClean="0"/>
            </a:br>
            <a:r>
              <a:rPr lang="en-US" dirty="0" smtClean="0"/>
              <a:t>Opioid overdoses accounted for more than 42,000 deaths in 2016, more than any previous year on record. An estimated 40% of opioid overdose deaths involved a prescription opioid.</a:t>
            </a:r>
          </a:p>
          <a:p>
            <a:r>
              <a:rPr lang="en-US" dirty="0" smtClean="0">
                <a:hlinkClick r:id="rId7"/>
              </a:rPr>
              <a:t>Why do Adults Misuse Prescription Drugs?</a:t>
            </a:r>
            <a:r>
              <a:rPr lang="en-US" dirty="0" smtClean="0"/>
              <a:t/>
            </a:r>
            <a:br>
              <a:rPr lang="en-US" dirty="0" smtClean="0"/>
            </a:br>
            <a:r>
              <a:rPr lang="en-US" dirty="0" smtClean="0"/>
              <a:t>Policymakers can use this information from the National Survey on Drug Use and Health to help inform substance abuse prevention and treatment needs in their communities.</a:t>
            </a:r>
          </a:p>
          <a:p>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CAA11B83-7453-4C63-9F24-B8D95A5E7065}" type="slidenum">
              <a:rPr lang="en-US" smtClean="0"/>
              <a:t>17</a:t>
            </a:fld>
            <a:endParaRPr lang="en-US" dirty="0"/>
          </a:p>
        </p:txBody>
      </p:sp>
    </p:spTree>
    <p:extLst>
      <p:ext uri="{BB962C8B-B14F-4D97-AF65-F5344CB8AC3E}">
        <p14:creationId xmlns:p14="http://schemas.microsoft.com/office/powerpoint/2010/main" val="20515217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000" i="1" dirty="0" smtClean="0">
                <a:solidFill>
                  <a:srgbClr val="800000"/>
                </a:solidFill>
              </a:rPr>
              <a:t>IEA Sample of Activities in Regions 1, 2, and 3 </a:t>
            </a:r>
            <a:endParaRPr lang="en-US" sz="950" b="1" dirty="0" smtClean="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defTabSz="931774">
              <a:defRPr/>
            </a:pPr>
            <a:fld id="{CAA11B83-7453-4C63-9F24-B8D95A5E7065}" type="slidenum">
              <a:rPr lang="en-US">
                <a:solidFill>
                  <a:prstClr val="black"/>
                </a:solidFill>
                <a:latin typeface="Calibri" panose="020F0502020204030204"/>
              </a:rPr>
              <a:pPr defTabSz="931774">
                <a:defRPr/>
              </a:pPr>
              <a:t>19</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1965545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000" dirty="0">
              <a:latin typeface="+mj-lt"/>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defTabSz="931774">
              <a:defRPr/>
            </a:pPr>
            <a:fld id="{CAA11B83-7453-4C63-9F24-B8D95A5E7065}" type="slidenum">
              <a:rPr lang="en-US">
                <a:solidFill>
                  <a:prstClr val="black"/>
                </a:solidFill>
                <a:latin typeface="Calibri" panose="020F0502020204030204"/>
              </a:rPr>
              <a:pPr defTabSz="931774">
                <a:defRPr/>
              </a:pPr>
              <a:t>20</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429891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7550" y="4572000"/>
            <a:ext cx="5591810" cy="3562350"/>
          </a:xfrm>
        </p:spPr>
        <p:txBody>
          <a:bodyPr/>
          <a:lstStyle/>
          <a:p>
            <a:r>
              <a:rPr lang="en-US" u="none" dirty="0" smtClean="0"/>
              <a:t>HRSA supports more than 90 programs through grants and cooperative agreements to more than 3,000 awardees, including community and faith-based organizations, colleges and universities, hospitals, state, local, and Tribal governments, and private entities.</a:t>
            </a:r>
          </a:p>
          <a:p>
            <a:endParaRPr lang="en-US" u="none" dirty="0" smtClean="0"/>
          </a:p>
          <a:p>
            <a:r>
              <a:rPr lang="en-US" u="none" dirty="0" smtClean="0"/>
              <a:t>Every year, HRSA programs serve tens of millions of people, including people living with HIV/AIDS, pregnant women, mothers and their families, and those otherwise unable to access quality health care.</a:t>
            </a:r>
          </a:p>
          <a:p>
            <a:endParaRPr lang="en-US" dirty="0" smtClean="0"/>
          </a:p>
          <a:p>
            <a:r>
              <a:rPr lang="en-US" b="1" i="0" u="sng" baseline="0" dirty="0" smtClean="0"/>
              <a:t>Source: </a:t>
            </a:r>
            <a:r>
              <a:rPr lang="en-US" baseline="0" dirty="0" smtClean="0"/>
              <a:t>https://www.hrsa.gov/about/organization/bureaus/index.html</a:t>
            </a:r>
            <a:endParaRPr lang="en-US"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A11B83-7453-4C63-9F24-B8D95A5E70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49886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effectLst/>
              </a:rPr>
              <a:t>HRSA BHW programs related to BH: </a:t>
            </a:r>
          </a:p>
          <a:p>
            <a:r>
              <a:rPr lang="en-US" sz="1100" kern="1200" dirty="0" smtClean="0">
                <a:solidFill>
                  <a:schemeClr val="tx1"/>
                </a:solidFill>
                <a:effectLst/>
                <a:latin typeface="+mn-lt"/>
                <a:ea typeface="+mn-ea"/>
                <a:cs typeface="+mn-cs"/>
              </a:rPr>
              <a:t> </a:t>
            </a:r>
          </a:p>
          <a:p>
            <a:r>
              <a:rPr lang="en-US" sz="1200" u="sng" kern="1200" dirty="0" smtClean="0">
                <a:solidFill>
                  <a:schemeClr val="tx1"/>
                </a:solidFill>
                <a:effectLst/>
                <a:latin typeface="+mn-lt"/>
                <a:ea typeface="+mn-ea"/>
                <a:cs typeface="+mn-cs"/>
              </a:rPr>
              <a:t>Graduate Psychology Education Program</a:t>
            </a:r>
          </a:p>
          <a:p>
            <a:pPr lvl="0"/>
            <a:r>
              <a:rPr lang="en-US" sz="1200" kern="1200" dirty="0" smtClean="0">
                <a:solidFill>
                  <a:schemeClr val="tx1"/>
                </a:solidFill>
                <a:effectLst/>
                <a:latin typeface="+mn-lt"/>
                <a:ea typeface="+mn-ea"/>
                <a:cs typeface="+mn-cs"/>
              </a:rPr>
              <a:t>Prepares and builds capacity of the doctoral health psychology workforce to provide behavioral health care, including opioid use disorder and other substance use disorder prevention and treatment services, in high need and high demand areas.</a:t>
            </a:r>
          </a:p>
          <a:p>
            <a:r>
              <a:rPr lang="en-US" sz="1100" dirty="0" smtClean="0">
                <a:effectLst/>
              </a:rPr>
              <a:t> </a:t>
            </a:r>
          </a:p>
          <a:p>
            <a:r>
              <a:rPr lang="en-US" sz="1100" u="sng" kern="1200" dirty="0" smtClean="0">
                <a:solidFill>
                  <a:schemeClr val="tx1"/>
                </a:solidFill>
                <a:effectLst/>
                <a:latin typeface="+mn-lt"/>
                <a:ea typeface="+mn-ea"/>
                <a:cs typeface="+mn-cs"/>
              </a:rPr>
              <a:t>Behavioral Health Workforce Education and Training (BHWET) for Professionals/Paraprofe</a:t>
            </a:r>
            <a:r>
              <a:rPr lang="en-US" sz="1100" kern="1200" dirty="0" smtClean="0">
                <a:solidFill>
                  <a:schemeClr val="tx1"/>
                </a:solidFill>
                <a:effectLst/>
                <a:latin typeface="+mn-lt"/>
                <a:ea typeface="+mn-ea"/>
                <a:cs typeface="+mn-cs"/>
              </a:rPr>
              <a:t>ssionals</a:t>
            </a:r>
            <a:endParaRPr lang="en-US" sz="1100" dirty="0" smtClean="0">
              <a:effectLst/>
            </a:endParaRPr>
          </a:p>
          <a:p>
            <a:pPr lvl="0"/>
            <a:r>
              <a:rPr lang="en-US" sz="1100" kern="1200" dirty="0" smtClean="0">
                <a:solidFill>
                  <a:schemeClr val="tx1"/>
                </a:solidFill>
                <a:effectLst/>
                <a:latin typeface="+mn-lt"/>
                <a:ea typeface="+mn-ea"/>
                <a:cs typeface="+mn-cs"/>
              </a:rPr>
              <a:t>Aims to increase the supply of behavioral health professionals, while also improving distribution of a quality behavioral health workforce and thereby increasing access to behavioral health services. </a:t>
            </a:r>
          </a:p>
          <a:p>
            <a:pPr lvl="0"/>
            <a:r>
              <a:rPr lang="en-US" sz="1100" kern="1200" dirty="0" smtClean="0">
                <a:solidFill>
                  <a:schemeClr val="tx1"/>
                </a:solidFill>
                <a:effectLst/>
                <a:latin typeface="+mn-lt"/>
                <a:ea typeface="+mn-ea"/>
                <a:cs typeface="+mn-cs"/>
              </a:rPr>
              <a:t>Develops and expands community-based experiential training to increase the supply of students preparing to become peer support specialists and other behavioral health-related paraprofessionals, while also improving distribution of a quality behavioral health workforce.  </a:t>
            </a:r>
          </a:p>
          <a:p>
            <a:pPr lvl="0"/>
            <a:r>
              <a:rPr lang="en-US" sz="1100" kern="1200" dirty="0" smtClean="0">
                <a:solidFill>
                  <a:schemeClr val="tx1"/>
                </a:solidFill>
                <a:effectLst/>
                <a:latin typeface="+mn-lt"/>
                <a:ea typeface="+mn-ea"/>
                <a:cs typeface="+mn-cs"/>
              </a:rPr>
              <a:t>A special focus is placed on children, adolescents, and transitional-aged youth at risk for behavioral health disorders in high need and high demand areas.</a:t>
            </a:r>
          </a:p>
          <a:p>
            <a:r>
              <a:rPr lang="en-US" sz="1100" kern="1200" dirty="0" smtClean="0">
                <a:solidFill>
                  <a:schemeClr val="tx1"/>
                </a:solidFill>
                <a:effectLst/>
                <a:latin typeface="+mn-lt"/>
                <a:ea typeface="+mn-ea"/>
                <a:cs typeface="+mn-cs"/>
              </a:rPr>
              <a:t> </a:t>
            </a:r>
          </a:p>
          <a:p>
            <a:r>
              <a:rPr lang="en-US" sz="1100" u="sng" kern="1200" dirty="0" smtClean="0">
                <a:solidFill>
                  <a:schemeClr val="tx1"/>
                </a:solidFill>
                <a:effectLst/>
                <a:latin typeface="+mn-lt"/>
                <a:ea typeface="+mn-ea"/>
                <a:cs typeface="+mn-cs"/>
              </a:rPr>
              <a:t>Addiction Medicine Fellowship (AMF)</a:t>
            </a:r>
          </a:p>
          <a:p>
            <a:r>
              <a:rPr lang="en-US" sz="1100" kern="1200" dirty="0" smtClean="0">
                <a:solidFill>
                  <a:schemeClr val="tx1"/>
                </a:solidFill>
                <a:effectLst/>
                <a:latin typeface="+mn-lt"/>
                <a:ea typeface="+mn-ea"/>
                <a:cs typeface="+mn-cs"/>
              </a:rPr>
              <a:t>Aims to expand the number of fellows at accredited AMF and Addiction Psychiatry Fellowship programs trained as addiction medicine specialists who work in underserved, community-based settings that integrate primary care with mental health disorder and substance use disorder prevention and treatment services. </a:t>
            </a:r>
          </a:p>
          <a:p>
            <a:r>
              <a:rPr lang="en-US" sz="1100" kern="1200" dirty="0" smtClean="0">
                <a:solidFill>
                  <a:schemeClr val="tx1"/>
                </a:solidFill>
                <a:effectLst/>
                <a:latin typeface="+mn-lt"/>
                <a:ea typeface="+mn-ea"/>
                <a:cs typeface="+mn-cs"/>
              </a:rPr>
              <a:t> </a:t>
            </a:r>
          </a:p>
          <a:p>
            <a:r>
              <a:rPr lang="en-US" sz="1100" u="sng" kern="1200" dirty="0" smtClean="0">
                <a:solidFill>
                  <a:schemeClr val="tx1"/>
                </a:solidFill>
                <a:effectLst/>
                <a:latin typeface="+mn-lt"/>
                <a:ea typeface="+mn-ea"/>
                <a:cs typeface="+mn-cs"/>
              </a:rPr>
              <a:t>Nurse Education, Practice, Quality and Retention - Interprofessional Collaborative Practice Program: Behavioral Health Integration</a:t>
            </a:r>
            <a:endParaRPr lang="en-US" sz="1100" u="sng" dirty="0" smtClean="0">
              <a:effectLst/>
            </a:endParaRPr>
          </a:p>
          <a:p>
            <a:pPr lvl="0"/>
            <a:r>
              <a:rPr lang="en-US" sz="1100" kern="1200" dirty="0" smtClean="0">
                <a:solidFill>
                  <a:schemeClr val="tx1"/>
                </a:solidFill>
                <a:effectLst/>
                <a:latin typeface="+mn-lt"/>
                <a:ea typeface="+mn-ea"/>
                <a:cs typeface="+mn-cs"/>
              </a:rPr>
              <a:t>Aims to increase access to, and quality of, behavioral health services through team-based care models in interprofessional nurse-led primary care teams in rural or underserved areas. Aims to increase the training of the current and future nursing workforce, and strengthen their ability to provide integrated behavioral health care services in primary care settings through academic-practice partnerships.</a:t>
            </a:r>
          </a:p>
          <a:p>
            <a:r>
              <a:rPr lang="en-US" sz="1100" dirty="0" smtClean="0">
                <a:effectLst/>
              </a:rPr>
              <a:t> </a:t>
            </a:r>
          </a:p>
          <a:p>
            <a:r>
              <a:rPr lang="en-US" sz="1100" u="sng" kern="1200" dirty="0" smtClean="0">
                <a:solidFill>
                  <a:schemeClr val="tx1"/>
                </a:solidFill>
                <a:effectLst/>
                <a:latin typeface="+mn-lt"/>
                <a:ea typeface="+mn-ea"/>
                <a:cs typeface="+mn-cs"/>
              </a:rPr>
              <a:t>Primary Care Training and Enhancement: Integrating Behavioral Health and Primary Care Program</a:t>
            </a:r>
            <a:r>
              <a:rPr lang="en-US" sz="1100" kern="1200" dirty="0" smtClean="0">
                <a:solidFill>
                  <a:schemeClr val="tx1"/>
                </a:solidFill>
                <a:effectLst/>
                <a:latin typeface="+mn-lt"/>
                <a:ea typeface="+mn-ea"/>
                <a:cs typeface="+mn-cs"/>
              </a:rPr>
              <a:t>  </a:t>
            </a:r>
            <a:endParaRPr lang="en-US" sz="1100" dirty="0" smtClean="0">
              <a:effectLst/>
            </a:endParaRPr>
          </a:p>
          <a:p>
            <a:pPr lvl="0"/>
            <a:r>
              <a:rPr lang="en-US" sz="1100" kern="1200" dirty="0" smtClean="0">
                <a:solidFill>
                  <a:schemeClr val="tx1"/>
                </a:solidFill>
                <a:effectLst/>
                <a:latin typeface="+mn-lt"/>
                <a:ea typeface="+mn-ea"/>
                <a:cs typeface="+mn-cs"/>
              </a:rPr>
              <a:t>Funds innovative training programs that integrate behavioral health care into primary care, particularly in rural and underserved settings with a special emphasis on the treatment of opioid use disorder.  Aims to strengthen the primary care physician and physician assistant workforce, and promote primary care practice in underserved areas.</a:t>
            </a:r>
          </a:p>
          <a:p>
            <a:r>
              <a:rPr lang="en-US" sz="1100" dirty="0" smtClean="0">
                <a:effectLst/>
              </a:rPr>
              <a:t> </a:t>
            </a:r>
          </a:p>
        </p:txBody>
      </p:sp>
      <p:sp>
        <p:nvSpPr>
          <p:cNvPr id="4" name="Slide Number Placeholder 3"/>
          <p:cNvSpPr>
            <a:spLocks noGrp="1"/>
          </p:cNvSpPr>
          <p:nvPr>
            <p:ph type="sldNum" sz="quarter" idx="10"/>
          </p:nvPr>
        </p:nvSpPr>
        <p:spPr/>
        <p:txBody>
          <a:bodyPr/>
          <a:lstStyle/>
          <a:p>
            <a:fld id="{CAA11B83-7453-4C63-9F24-B8D95A5E7065}" type="slidenum">
              <a:rPr lang="en-US" smtClean="0"/>
              <a:t>21</a:t>
            </a:fld>
            <a:endParaRPr lang="en-US" dirty="0"/>
          </a:p>
        </p:txBody>
      </p:sp>
    </p:spTree>
    <p:extLst>
      <p:ext uri="{BB962C8B-B14F-4D97-AF65-F5344CB8AC3E}">
        <p14:creationId xmlns:p14="http://schemas.microsoft.com/office/powerpoint/2010/main" val="33599045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u="sng" kern="1200" dirty="0" smtClean="0">
                <a:solidFill>
                  <a:schemeClr val="tx1"/>
                </a:solidFill>
                <a:effectLst/>
                <a:latin typeface="+mn-lt"/>
                <a:ea typeface="+mn-ea"/>
                <a:cs typeface="+mn-cs"/>
              </a:rPr>
              <a:t>Advanced Nursing Education Nurse Practitioner Residency Integration Program </a:t>
            </a:r>
            <a:endParaRPr lang="en-US" sz="1100" u="sng" dirty="0" smtClean="0">
              <a:effectLst/>
            </a:endParaRPr>
          </a:p>
          <a:p>
            <a:pPr lvl="0"/>
            <a:r>
              <a:rPr lang="en-US" sz="1100" kern="1200" dirty="0" smtClean="0">
                <a:solidFill>
                  <a:schemeClr val="tx1"/>
                </a:solidFill>
                <a:effectLst/>
                <a:latin typeface="+mn-lt"/>
                <a:ea typeface="+mn-ea"/>
                <a:cs typeface="+mn-cs"/>
              </a:rPr>
              <a:t>Prepares new primary care or behavioral health nurse practitioners to work in integrated, community-based settings. Eligible applicants include accredited schools of nursing, nurse managed health clinics/centers, academic health centers, state or local governments, and other private or public nonprofit entities determined appropriate.</a:t>
            </a:r>
          </a:p>
          <a:p>
            <a:r>
              <a:rPr lang="en-US" sz="1100" kern="1200" dirty="0" smtClean="0">
                <a:solidFill>
                  <a:schemeClr val="tx1"/>
                </a:solidFill>
                <a:effectLst/>
                <a:latin typeface="+mn-lt"/>
                <a:ea typeface="+mn-ea"/>
                <a:cs typeface="+mn-cs"/>
              </a:rPr>
              <a:t> </a:t>
            </a:r>
          </a:p>
          <a:p>
            <a:r>
              <a:rPr lang="en-US" sz="1100" u="sng" kern="1200" dirty="0" smtClean="0">
                <a:solidFill>
                  <a:schemeClr val="tx1"/>
                </a:solidFill>
                <a:effectLst/>
                <a:latin typeface="+mn-lt"/>
                <a:ea typeface="+mn-ea"/>
                <a:cs typeface="+mn-cs"/>
              </a:rPr>
              <a:t>Opioid-Impacted Family Support Program</a:t>
            </a:r>
            <a:endParaRPr lang="en-US" sz="1100" u="sng" dirty="0" smtClean="0">
              <a:effectLst/>
            </a:endParaRPr>
          </a:p>
          <a:p>
            <a:pPr lvl="0"/>
            <a:r>
              <a:rPr lang="en-US" sz="1100" kern="1200" dirty="0" smtClean="0">
                <a:solidFill>
                  <a:schemeClr val="tx1"/>
                </a:solidFill>
                <a:effectLst/>
                <a:latin typeface="+mn-lt"/>
                <a:ea typeface="+mn-ea"/>
                <a:cs typeface="+mn-cs"/>
              </a:rPr>
              <a:t>Supports training programs that enhance and expand paraprofessionals’ knowledge, skills and expertise, and increase the number of paraprofessionals who work on integrated, interprofessional teams to provide services to children whose parents are impacted by opioid use disorders/substance use disorders, and their family members who are in guardianship roles. </a:t>
            </a:r>
          </a:p>
          <a:p>
            <a:r>
              <a:rPr lang="en-US" sz="1100" kern="1200" dirty="0" smtClean="0">
                <a:solidFill>
                  <a:schemeClr val="tx1"/>
                </a:solidFill>
                <a:effectLst/>
                <a:latin typeface="+mn-lt"/>
                <a:ea typeface="+mn-ea"/>
                <a:cs typeface="+mn-cs"/>
              </a:rPr>
              <a:t> </a:t>
            </a:r>
          </a:p>
          <a:p>
            <a:pPr fontAlgn="base"/>
            <a:r>
              <a:rPr lang="en-US" sz="1100" b="0" u="sng" kern="1200" dirty="0" smtClean="0">
                <a:solidFill>
                  <a:schemeClr val="tx1"/>
                </a:solidFill>
                <a:effectLst/>
                <a:latin typeface="+mn-lt"/>
                <a:ea typeface="+mn-ea"/>
                <a:cs typeface="+mn-cs"/>
              </a:rPr>
              <a:t>Integrated Substance Use Disorder Training Program (ISTP)</a:t>
            </a:r>
            <a:endParaRPr lang="en-US" sz="1100" b="1" u="sng" kern="1200" dirty="0" smtClean="0">
              <a:solidFill>
                <a:schemeClr val="tx1"/>
              </a:solidFill>
              <a:effectLst/>
              <a:latin typeface="+mn-lt"/>
              <a:ea typeface="+mn-ea"/>
              <a:cs typeface="+mn-cs"/>
            </a:endParaRPr>
          </a:p>
          <a:p>
            <a:pPr fontAlgn="base"/>
            <a:r>
              <a:rPr lang="en-US" sz="1100" kern="1200" dirty="0" smtClean="0">
                <a:solidFill>
                  <a:schemeClr val="tx1"/>
                </a:solidFill>
                <a:effectLst/>
                <a:latin typeface="+mn-lt"/>
                <a:ea typeface="+mn-ea"/>
                <a:cs typeface="+mn-cs"/>
              </a:rPr>
              <a:t>Aims to expand the number of nurse practitioners, physician assistants, health service psychologists, and/or social workers trained to provide mental health and substance use disorder, including opioid use disorder, services in underserved community-based settings that integrate primary care, mental health, and substance use disorder services.   </a:t>
            </a:r>
            <a:endParaRPr lang="en-US" sz="1100" dirty="0" smtClean="0">
              <a:effectLst/>
            </a:endParaRPr>
          </a:p>
          <a:p>
            <a:r>
              <a:rPr lang="en-US" sz="1100" kern="1200" dirty="0" smtClean="0">
                <a:solidFill>
                  <a:schemeClr val="tx1"/>
                </a:solidFill>
                <a:effectLst/>
                <a:latin typeface="+mn-lt"/>
                <a:ea typeface="+mn-ea"/>
                <a:cs typeface="+mn-cs"/>
              </a:rPr>
              <a:t> </a:t>
            </a:r>
            <a:endParaRPr lang="en-US" sz="1100" dirty="0" smtClean="0">
              <a:effectLst/>
            </a:endParaRPr>
          </a:p>
          <a:p>
            <a:pPr fontAlgn="base"/>
            <a:r>
              <a:rPr lang="en-US" sz="1100" b="0" u="sng" kern="1200" dirty="0" smtClean="0">
                <a:solidFill>
                  <a:schemeClr val="tx1"/>
                </a:solidFill>
                <a:effectLst/>
                <a:latin typeface="+mn-lt"/>
                <a:ea typeface="+mn-ea"/>
                <a:cs typeface="+mn-cs"/>
              </a:rPr>
              <a:t>Promoting Resilience and Mental Health Among Health Professional Workforce</a:t>
            </a:r>
            <a:endParaRPr lang="en-US" sz="1100" b="1" u="sng" kern="1200" dirty="0" smtClean="0">
              <a:solidFill>
                <a:schemeClr val="tx1"/>
              </a:solidFill>
              <a:effectLst/>
              <a:latin typeface="+mn-lt"/>
              <a:ea typeface="+mn-ea"/>
              <a:cs typeface="+mn-cs"/>
            </a:endParaRPr>
          </a:p>
          <a:p>
            <a:pPr fontAlgn="base"/>
            <a:r>
              <a:rPr lang="en-US" sz="1100" kern="1200" dirty="0" smtClean="0">
                <a:solidFill>
                  <a:schemeClr val="tx1"/>
                </a:solidFill>
                <a:effectLst/>
                <a:latin typeface="+mn-lt"/>
                <a:ea typeface="+mn-ea"/>
                <a:cs typeface="+mn-cs"/>
              </a:rPr>
              <a:t>Aims to establish, enhance, or expand evidence-informed or evidenced-based programs or protocols to promote resilience, mental health, and wellness among providers, other personnel, and members of the health workforce.  </a:t>
            </a:r>
            <a:endParaRPr lang="en-US" sz="1100" dirty="0" smtClean="0">
              <a:effectLst/>
            </a:endParaRPr>
          </a:p>
          <a:p>
            <a:r>
              <a:rPr lang="en-US" sz="1100" kern="1200" dirty="0" smtClean="0">
                <a:solidFill>
                  <a:schemeClr val="tx1"/>
                </a:solidFill>
                <a:effectLst/>
                <a:latin typeface="+mn-lt"/>
                <a:ea typeface="+mn-ea"/>
                <a:cs typeface="+mn-cs"/>
              </a:rPr>
              <a:t> </a:t>
            </a:r>
            <a:endParaRPr lang="en-US" sz="1100" dirty="0" smtClean="0">
              <a:effectLst/>
            </a:endParaRPr>
          </a:p>
          <a:p>
            <a:pPr fontAlgn="base"/>
            <a:r>
              <a:rPr lang="en-US" sz="1100" b="0" u="sng" kern="1200" dirty="0" smtClean="0">
                <a:solidFill>
                  <a:schemeClr val="tx1"/>
                </a:solidFill>
                <a:effectLst/>
                <a:latin typeface="+mn-lt"/>
                <a:ea typeface="+mn-ea"/>
                <a:cs typeface="+mn-cs"/>
              </a:rPr>
              <a:t>Health and Public Safety Workforce Resiliency Training Program</a:t>
            </a:r>
            <a:endParaRPr lang="en-US" sz="1100" b="1" u="sng"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Plans, develops, operates or participates in health professions and nursing training activities using evidence-based or evidence-informed strategies, to reduce and address burnout, suicide, mental health conditions and substance use disorders and promote resiliency among health care students, residents, professionals, paraprofessionals, trainees, public safety officers, and employers of such individuals in rural and underserved communities.</a:t>
            </a:r>
            <a:endParaRPr lang="en-US" sz="1100" dirty="0" smtClean="0">
              <a:effectLst/>
            </a:endParaRPr>
          </a:p>
          <a:p>
            <a:endParaRPr lang="en-US" sz="1100" dirty="0" smtClean="0">
              <a:effectLst/>
            </a:endParaRPr>
          </a:p>
          <a:p>
            <a:pPr>
              <a:lnSpc>
                <a:spcPct val="120000"/>
              </a:lnSpc>
              <a:spcBef>
                <a:spcPts val="0"/>
              </a:spcBef>
            </a:pPr>
            <a:r>
              <a:rPr lang="en-US" sz="1100" u="sng" dirty="0" smtClean="0">
                <a:solidFill>
                  <a:schemeClr val="tx1"/>
                </a:solidFill>
                <a:hlinkClick r:id="rId3"/>
              </a:rPr>
              <a:t>Area Health Education Center (AHEC)</a:t>
            </a:r>
            <a:r>
              <a:rPr lang="en-US" sz="1100" dirty="0" smtClean="0"/>
              <a:t> </a:t>
            </a:r>
          </a:p>
          <a:p>
            <a:pPr>
              <a:lnSpc>
                <a:spcPct val="120000"/>
              </a:lnSpc>
              <a:spcBef>
                <a:spcPts val="0"/>
              </a:spcBef>
            </a:pPr>
            <a:endParaRPr lang="en-US" sz="1100" dirty="0" smtClean="0">
              <a:hlinkClick r:id="rId4"/>
            </a:endParaRPr>
          </a:p>
          <a:p>
            <a:pPr>
              <a:lnSpc>
                <a:spcPct val="120000"/>
              </a:lnSpc>
              <a:spcBef>
                <a:spcPts val="0"/>
              </a:spcBef>
            </a:pPr>
            <a:r>
              <a:rPr lang="en-US" sz="1100" dirty="0" smtClean="0">
                <a:hlinkClick r:id="rId4"/>
              </a:rPr>
              <a:t>Regional Public Health Training Centers</a:t>
            </a:r>
            <a:endParaRPr lang="en-US" sz="1100" dirty="0" smtClean="0"/>
          </a:p>
          <a:p>
            <a:pPr>
              <a:lnSpc>
                <a:spcPct val="120000"/>
              </a:lnSpc>
              <a:spcBef>
                <a:spcPts val="0"/>
              </a:spcBef>
            </a:pPr>
            <a:endParaRPr lang="en-US" sz="1100" dirty="0" smtClean="0">
              <a:hlinkClick r:id="rId5"/>
            </a:endParaRPr>
          </a:p>
          <a:p>
            <a:pPr>
              <a:lnSpc>
                <a:spcPct val="120000"/>
              </a:lnSpc>
              <a:spcBef>
                <a:spcPts val="0"/>
              </a:spcBef>
            </a:pPr>
            <a:r>
              <a:rPr lang="en-US" sz="1100" dirty="0" smtClean="0">
                <a:hlinkClick r:id="rId5"/>
              </a:rPr>
              <a:t>State Loan Repayment Program</a:t>
            </a:r>
            <a:r>
              <a:rPr lang="en-US" sz="1100" dirty="0" smtClean="0"/>
              <a:t> </a:t>
            </a:r>
          </a:p>
          <a:p>
            <a:r>
              <a:rPr lang="en-US" sz="1100" dirty="0" smtClean="0">
                <a:effectLst/>
              </a:rPr>
              <a:t> </a:t>
            </a:r>
          </a:p>
        </p:txBody>
      </p:sp>
      <p:sp>
        <p:nvSpPr>
          <p:cNvPr id="4" name="Slide Number Placeholder 3"/>
          <p:cNvSpPr>
            <a:spLocks noGrp="1"/>
          </p:cNvSpPr>
          <p:nvPr>
            <p:ph type="sldNum" sz="quarter" idx="10"/>
          </p:nvPr>
        </p:nvSpPr>
        <p:spPr/>
        <p:txBody>
          <a:bodyPr/>
          <a:lstStyle/>
          <a:p>
            <a:fld id="{CAA11B83-7453-4C63-9F24-B8D95A5E7065}" type="slidenum">
              <a:rPr lang="en-US" smtClean="0"/>
              <a:t>22</a:t>
            </a:fld>
            <a:endParaRPr lang="en-US" dirty="0"/>
          </a:p>
        </p:txBody>
      </p:sp>
    </p:spTree>
    <p:extLst>
      <p:ext uri="{BB962C8B-B14F-4D97-AF65-F5344CB8AC3E}">
        <p14:creationId xmlns:p14="http://schemas.microsoft.com/office/powerpoint/2010/main" val="18535184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
            </a:pPr>
            <a:endParaRPr lang="en-US" dirty="0"/>
          </a:p>
        </p:txBody>
      </p:sp>
      <p:sp>
        <p:nvSpPr>
          <p:cNvPr id="4" name="Slide Number Placeholder 3"/>
          <p:cNvSpPr>
            <a:spLocks noGrp="1"/>
          </p:cNvSpPr>
          <p:nvPr>
            <p:ph type="sldNum" sz="quarter" idx="10"/>
          </p:nvPr>
        </p:nvSpPr>
        <p:spPr/>
        <p:txBody>
          <a:bodyPr/>
          <a:lstStyle/>
          <a:p>
            <a:fld id="{CAA11B83-7453-4C63-9F24-B8D95A5E7065}" type="slidenum">
              <a:rPr lang="en-US" smtClean="0"/>
              <a:t>23</a:t>
            </a:fld>
            <a:endParaRPr lang="en-US" dirty="0"/>
          </a:p>
        </p:txBody>
      </p:sp>
    </p:spTree>
    <p:extLst>
      <p:ext uri="{BB962C8B-B14F-4D97-AF65-F5344CB8AC3E}">
        <p14:creationId xmlns:p14="http://schemas.microsoft.com/office/powerpoint/2010/main" val="30464222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A11B83-7453-4C63-9F24-B8D95A5E7065}" type="slidenum">
              <a:rPr lang="en-US" smtClean="0"/>
              <a:t>24</a:t>
            </a:fld>
            <a:endParaRPr lang="en-US" dirty="0"/>
          </a:p>
        </p:txBody>
      </p:sp>
    </p:spTree>
    <p:extLst>
      <p:ext uri="{BB962C8B-B14F-4D97-AF65-F5344CB8AC3E}">
        <p14:creationId xmlns:p14="http://schemas.microsoft.com/office/powerpoint/2010/main" val="11643281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000" u="sng" dirty="0" smtClean="0"/>
              <a:t>Substance Use Warmline</a:t>
            </a:r>
            <a:r>
              <a:rPr lang="en-US" altLang="en-US" sz="100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Provides free p</a:t>
            </a:r>
            <a:r>
              <a:rPr lang="en-US" sz="1000" dirty="0" smtClean="0">
                <a:solidFill>
                  <a:srgbClr val="0F4D7B"/>
                </a:solidFill>
              </a:rPr>
              <a:t>eer-to-peer consultation from physicians, clinical pharmacists, and nurses with special expertise in substance use evaluation and management.</a:t>
            </a:r>
          </a:p>
          <a:p>
            <a:r>
              <a:rPr lang="en-US" sz="1000" u="sng" kern="1200" dirty="0" smtClean="0">
                <a:solidFill>
                  <a:schemeClr val="tx1"/>
                </a:solidFill>
                <a:effectLst/>
                <a:latin typeface="+mn-lt"/>
                <a:ea typeface="+mn-ea"/>
                <a:cs typeface="+mn-cs"/>
                <a:hlinkClick r:id="rId3"/>
              </a:rPr>
              <a:t>http://nccc.ucsf.edu/clinical-resources/substance-use-resources/</a:t>
            </a:r>
            <a:endParaRPr lang="en-US" sz="1000" u="sng" kern="1200" dirty="0" smtClean="0">
              <a:solidFill>
                <a:schemeClr val="tx1"/>
              </a:solidFill>
              <a:effectLst/>
              <a:latin typeface="+mn-lt"/>
              <a:ea typeface="+mn-ea"/>
              <a:cs typeface="+mn-cs"/>
            </a:endParaRPr>
          </a:p>
          <a:p>
            <a:endParaRPr lang="en-US" sz="1000" u="sng" kern="1200" dirty="0" smtClean="0">
              <a:solidFill>
                <a:schemeClr val="tx1"/>
              </a:solidFill>
              <a:effectLst/>
              <a:latin typeface="+mn-lt"/>
              <a:ea typeface="+mn-ea"/>
              <a:cs typeface="+mn-cs"/>
            </a:endParaRPr>
          </a:p>
          <a:p>
            <a:r>
              <a:rPr lang="en-US" sz="1000" u="sng" kern="1200" dirty="0" smtClean="0">
                <a:solidFill>
                  <a:schemeClr val="tx1"/>
                </a:solidFill>
                <a:effectLst/>
                <a:latin typeface="+mn-lt"/>
                <a:ea typeface="+mn-ea"/>
                <a:cs typeface="+mn-cs"/>
              </a:rPr>
              <a:t>Providers Clinical Support System (PCSS): </a:t>
            </a:r>
          </a:p>
          <a:p>
            <a:r>
              <a:rPr lang="en-US" sz="1000" u="sng" kern="1200" dirty="0" smtClean="0">
                <a:solidFill>
                  <a:schemeClr val="tx1"/>
                </a:solidFill>
                <a:effectLst/>
                <a:latin typeface="+mn-lt"/>
                <a:ea typeface="+mn-ea"/>
                <a:cs typeface="+mn-cs"/>
              </a:rPr>
              <a:t>https://pcssnow.org/ </a:t>
            </a:r>
          </a:p>
          <a:p>
            <a:pPr lvl="0"/>
            <a:r>
              <a:rPr lang="en-US" sz="1000" kern="1200" dirty="0" smtClean="0">
                <a:solidFill>
                  <a:schemeClr val="tx1"/>
                </a:solidFill>
                <a:effectLst/>
                <a:latin typeface="+mn-lt"/>
                <a:ea typeface="+mn-ea"/>
                <a:cs typeface="+mn-cs"/>
              </a:rPr>
              <a:t>Provides training and resources for primary care clinicians on the prevention and treatment of opioid use disorders and treatment of chronic pain. Includes access to coaching and mentoring</a:t>
            </a:r>
          </a:p>
          <a:p>
            <a:pPr lvl="0"/>
            <a:endParaRPr lang="en-US" sz="1000" kern="1200" dirty="0" smtClean="0">
              <a:solidFill>
                <a:schemeClr val="tx1"/>
              </a:solidFill>
              <a:effectLst/>
              <a:latin typeface="+mn-lt"/>
              <a:ea typeface="+mn-ea"/>
              <a:cs typeface="+mn-cs"/>
            </a:endParaRPr>
          </a:p>
          <a:p>
            <a:pPr marL="0" indent="0">
              <a:buFont typeface="Arial" panose="020B0604020202020204" pitchFamily="34" charset="0"/>
              <a:buNone/>
            </a:pPr>
            <a:r>
              <a:rPr lang="en-US" altLang="en-US" sz="1000" u="sng" dirty="0" smtClean="0"/>
              <a:t>Rural Health Information Hub </a:t>
            </a:r>
          </a:p>
          <a:p>
            <a:pPr marL="0" lvl="0" indent="0">
              <a:buFont typeface="Arial" panose="020B0604020202020204" pitchFamily="34" charset="0"/>
              <a:buNone/>
            </a:pPr>
            <a:r>
              <a:rPr lang="en-US" sz="1000" dirty="0" smtClean="0">
                <a:latin typeface="+mn-lt"/>
                <a:ea typeface="Verdana" panose="020B0604030504040204" pitchFamily="34" charset="0"/>
                <a:cs typeface="Verdana" panose="020B0604030504040204" pitchFamily="34" charset="0"/>
              </a:rPr>
              <a:t>The</a:t>
            </a:r>
            <a:r>
              <a:rPr lang="en-US" sz="1000" baseline="0" dirty="0" smtClean="0">
                <a:latin typeface="+mn-lt"/>
                <a:ea typeface="Verdana" panose="020B0604030504040204" pitchFamily="34" charset="0"/>
                <a:cs typeface="Verdana" panose="020B0604030504040204" pitchFamily="34" charset="0"/>
              </a:rPr>
              <a:t> Rural Health Information Hub (RHIhub)</a:t>
            </a:r>
            <a:r>
              <a:rPr lang="en-US" sz="1000" dirty="0" smtClean="0">
                <a:latin typeface="+mn-lt"/>
                <a:ea typeface="Verdana" panose="020B0604030504040204" pitchFamily="34" charset="0"/>
                <a:cs typeface="Verdana" panose="020B0604030504040204" pitchFamily="34" charset="0"/>
              </a:rPr>
              <a:t> provides toolkits</a:t>
            </a:r>
            <a:r>
              <a:rPr lang="en-US" sz="1000" baseline="0" dirty="0" smtClean="0">
                <a:latin typeface="+mn-lt"/>
                <a:ea typeface="Verdana" panose="020B0604030504040204" pitchFamily="34" charset="0"/>
                <a:cs typeface="Verdana" panose="020B0604030504040204" pitchFamily="34" charset="0"/>
              </a:rPr>
              <a:t> that can help organizations plan by showing what has worked in rural communities. </a:t>
            </a:r>
          </a:p>
          <a:p>
            <a:pPr marL="0" lvl="0" indent="0">
              <a:buFont typeface="Arial" panose="020B0604020202020204" pitchFamily="34" charset="0"/>
              <a:buNone/>
            </a:pPr>
            <a:r>
              <a:rPr lang="en-US" sz="1000" dirty="0" smtClean="0">
                <a:latin typeface="+mn-lt"/>
                <a:ea typeface="Verdana" panose="020B0604030504040204" pitchFamily="34" charset="0"/>
                <a:cs typeface="Verdana" panose="020B0604030504040204" pitchFamily="34" charset="0"/>
              </a:rPr>
              <a:t>Toolkits showcase program approaches that you can adapt to fit your community and the people you serve.</a:t>
            </a:r>
          </a:p>
          <a:p>
            <a:pPr marL="0" lvl="0" indent="0">
              <a:buFont typeface="Arial" panose="020B0604020202020204" pitchFamily="34" charset="0"/>
              <a:buNone/>
            </a:pPr>
            <a:r>
              <a:rPr lang="en-US" sz="1000" baseline="0" dirty="0" smtClean="0">
                <a:latin typeface="+mn-lt"/>
                <a:ea typeface="Verdana" panose="020B0604030504040204" pitchFamily="34" charset="0"/>
                <a:cs typeface="Verdana" panose="020B0604030504040204" pitchFamily="34" charset="0"/>
              </a:rPr>
              <a:t>t </a:t>
            </a:r>
            <a:r>
              <a:rPr lang="en-US" spc="-15" dirty="0" smtClean="0">
                <a:solidFill>
                  <a:srgbClr val="003366"/>
                </a:solidFill>
                <a:cs typeface="Calibri"/>
                <a:hlinkClick r:id="rId4"/>
              </a:rPr>
              <a:t>https://www.ruralhealthinfo.org/</a:t>
            </a:r>
            <a:r>
              <a:rPr lang="en-US" spc="-15" dirty="0" smtClean="0">
                <a:solidFill>
                  <a:srgbClr val="003366"/>
                </a:solidFill>
                <a:cs typeface="Calibri"/>
              </a:rPr>
              <a:t> </a:t>
            </a:r>
            <a:endParaRPr lang="en-US" dirty="0" smtClean="0"/>
          </a:p>
          <a:p>
            <a:endParaRPr lang="en-US" sz="1000" dirty="0" smtClean="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See recent publications from the FORHP-funded Rural Health Research Centers at </a:t>
            </a:r>
            <a:r>
              <a:rPr lang="en-US" sz="1200" u="sng" kern="1200" dirty="0" smtClean="0">
                <a:solidFill>
                  <a:schemeClr val="tx1"/>
                </a:solidFill>
                <a:effectLst/>
                <a:latin typeface="+mn-lt"/>
                <a:ea typeface="+mn-ea"/>
                <a:cs typeface="+mn-cs"/>
                <a:hlinkClick r:id="rId5"/>
              </a:rPr>
              <a:t>https://www.ruralhealthresearch.org/publications</a:t>
            </a:r>
            <a:r>
              <a:rPr lang="en-US" sz="1200" kern="1200" dirty="0" smtClean="0">
                <a:solidFill>
                  <a:schemeClr val="tx1"/>
                </a:solidFill>
                <a:effectLst/>
                <a:latin typeface="+mn-lt"/>
                <a:ea typeface="+mn-ea"/>
                <a:cs typeface="+mn-cs"/>
              </a:rPr>
              <a:t>. Recent briefs have focused on topics included skilled nursing facilities and home health agencies, cancer, and behavioral health.</a:t>
            </a:r>
          </a:p>
          <a:p>
            <a:endParaRPr lang="en-US" sz="1000" dirty="0" smtClean="0">
              <a:latin typeface="+mn-lt"/>
            </a:endParaRPr>
          </a:p>
          <a:p>
            <a:pPr marL="0" indent="0">
              <a:buFont typeface="Arial" panose="020B0604020202020204" pitchFamily="34" charset="0"/>
              <a:buNone/>
            </a:pPr>
            <a:endParaRPr lang="en-US" sz="1000" u="sng" dirty="0"/>
          </a:p>
        </p:txBody>
      </p:sp>
      <p:sp>
        <p:nvSpPr>
          <p:cNvPr id="4" name="Slide Number Placeholder 3"/>
          <p:cNvSpPr>
            <a:spLocks noGrp="1"/>
          </p:cNvSpPr>
          <p:nvPr>
            <p:ph type="sldNum" sz="quarter" idx="10"/>
          </p:nvPr>
        </p:nvSpPr>
        <p:spPr/>
        <p:txBody>
          <a:bodyPr/>
          <a:lstStyle/>
          <a:p>
            <a:fld id="{CAA11B83-7453-4C63-9F24-B8D95A5E7065}" type="slidenum">
              <a:rPr lang="en-US" smtClean="0"/>
              <a:t>25</a:t>
            </a:fld>
            <a:endParaRPr lang="en-US" dirty="0"/>
          </a:p>
        </p:txBody>
      </p:sp>
    </p:spTree>
    <p:extLst>
      <p:ext uri="{BB962C8B-B14F-4D97-AF65-F5344CB8AC3E}">
        <p14:creationId xmlns:p14="http://schemas.microsoft.com/office/powerpoint/2010/main" val="20451317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50BEAA9-50E5-4FE1-BEDD-25BC7D8F0CBA}" type="slidenum">
              <a:rPr lang="en-US" smtClean="0"/>
              <a:t>26</a:t>
            </a:fld>
            <a:endParaRPr lang="en-US" dirty="0"/>
          </a:p>
        </p:txBody>
      </p:sp>
    </p:spTree>
    <p:extLst>
      <p:ext uri="{BB962C8B-B14F-4D97-AF65-F5344CB8AC3E}">
        <p14:creationId xmlns:p14="http://schemas.microsoft.com/office/powerpoint/2010/main" val="12840897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mn-lt"/>
            </a:endParaRPr>
          </a:p>
        </p:txBody>
      </p:sp>
      <p:sp>
        <p:nvSpPr>
          <p:cNvPr id="4" name="Slide Number Placeholder 3"/>
          <p:cNvSpPr>
            <a:spLocks noGrp="1"/>
          </p:cNvSpPr>
          <p:nvPr>
            <p:ph type="sldNum" sz="quarter" idx="10"/>
          </p:nvPr>
        </p:nvSpPr>
        <p:spPr/>
        <p:txBody>
          <a:bodyPr/>
          <a:lstStyle/>
          <a:p>
            <a:fld id="{CAA11B83-7453-4C63-9F24-B8D95A5E7065}" type="slidenum">
              <a:rPr lang="en-US" smtClean="0"/>
              <a:t>27</a:t>
            </a:fld>
            <a:endParaRPr lang="en-US" dirty="0"/>
          </a:p>
        </p:txBody>
      </p:sp>
    </p:spTree>
    <p:extLst>
      <p:ext uri="{BB962C8B-B14F-4D97-AF65-F5344CB8AC3E}">
        <p14:creationId xmlns:p14="http://schemas.microsoft.com/office/powerpoint/2010/main" val="19180135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000" dirty="0">
                <a:solidFill>
                  <a:schemeClr val="tx1"/>
                </a:solidFill>
              </a:rPr>
              <a:t>NOTE: </a:t>
            </a:r>
            <a:r>
              <a:rPr lang="en-US" sz="1000" dirty="0" smtClean="0">
                <a:solidFill>
                  <a:schemeClr val="tx1"/>
                </a:solidFill>
              </a:rPr>
              <a:t>These are general talking points.  Feel free to modify/customize while still landing the main points.</a:t>
            </a:r>
          </a:p>
          <a:p>
            <a:pPr defTabSz="931774">
              <a:defRPr/>
            </a:pPr>
            <a:endParaRPr lang="en-US" altLang="en-US" sz="1000" dirty="0">
              <a:solidFill>
                <a:schemeClr val="tx1"/>
              </a:solidFill>
            </a:endParaRPr>
          </a:p>
          <a:p>
            <a:pPr defTabSz="931774">
              <a:defRPr/>
            </a:pPr>
            <a:r>
              <a:rPr lang="en-US" altLang="en-US" sz="1000" dirty="0" smtClean="0">
                <a:solidFill>
                  <a:schemeClr val="tx1"/>
                </a:solidFill>
              </a:rPr>
              <a:t>IEA </a:t>
            </a:r>
            <a:r>
              <a:rPr lang="en-US" altLang="en-US" sz="1000" dirty="0">
                <a:solidFill>
                  <a:schemeClr val="tx1"/>
                </a:solidFill>
              </a:rPr>
              <a:t>executes its work by tapping into our network</a:t>
            </a:r>
            <a:r>
              <a:rPr lang="en-US" altLang="en-US" sz="1000" dirty="0" smtClean="0">
                <a:solidFill>
                  <a:schemeClr val="tx1"/>
                </a:solidFill>
              </a:rPr>
              <a:t>.</a:t>
            </a:r>
          </a:p>
          <a:p>
            <a:pPr defTabSz="931774">
              <a:defRPr/>
            </a:pPr>
            <a:endParaRPr lang="en-US" altLang="en-US" sz="1000" dirty="0">
              <a:solidFill>
                <a:schemeClr val="tx1"/>
              </a:solidFill>
            </a:endParaRPr>
          </a:p>
          <a:p>
            <a:pPr defTabSz="931774">
              <a:defRPr/>
            </a:pPr>
            <a:r>
              <a:rPr lang="en-US" altLang="en-US" sz="1000" dirty="0" smtClean="0">
                <a:solidFill>
                  <a:schemeClr val="tx1"/>
                </a:solidFill>
              </a:rPr>
              <a:t>IEA engages </a:t>
            </a:r>
            <a:r>
              <a:rPr lang="en-US" altLang="en-US" sz="1000" dirty="0">
                <a:solidFill>
                  <a:schemeClr val="tx1"/>
                </a:solidFill>
              </a:rPr>
              <a:t>partners at various levels (Federal, state, community, local, grantee, etc.); brokers relationships and connect key contacts to address HHS, HRSA and other identified public health priorities. </a:t>
            </a:r>
            <a:r>
              <a:rPr lang="en-US" sz="1000" dirty="0">
                <a:solidFill>
                  <a:schemeClr val="tx1"/>
                </a:solidFill>
              </a:rPr>
              <a:t>We foster strategic partnerships with State leadership, which may include the State Health Officer and other likely partners at the state level such as Ryan White Part B, MCHB Title V, State Office of Rural Health, the PCA, the PCO.  We also represent HRSA on various regional workgroups.</a:t>
            </a:r>
          </a:p>
          <a:p>
            <a:pPr defTabSz="931774">
              <a:defRPr/>
            </a:pPr>
            <a:endParaRPr lang="en-US" sz="1000" dirty="0">
              <a:solidFill>
                <a:schemeClr val="tx1"/>
              </a:solidFill>
            </a:endParaRPr>
          </a:p>
          <a:p>
            <a:pPr defTabSz="931774">
              <a:defRPr/>
            </a:pPr>
            <a:r>
              <a:rPr lang="en-US" sz="1000" dirty="0" smtClean="0">
                <a:solidFill>
                  <a:schemeClr val="tx1"/>
                </a:solidFill>
              </a:rPr>
              <a:t>IEA </a:t>
            </a:r>
            <a:r>
              <a:rPr lang="en-US" sz="1000" dirty="0">
                <a:solidFill>
                  <a:schemeClr val="tx1"/>
                </a:solidFill>
              </a:rPr>
              <a:t>is in regular contact with HRSA Bureaus and Offices, HRSA Grantees, Governors/State Lawmakers, State Health Officers, Colleges/Universities, Tribal Organizations, Community &amp; Faith-Based Organizations, Private Sector Organizations &amp; Foundations, HHS Regional Directors, Regional Health Administrators, HHS OpDivs and other Federal Departments and Agencies.  </a:t>
            </a:r>
          </a:p>
          <a:p>
            <a:pPr defTabSz="931774">
              <a:defRPr/>
            </a:pPr>
            <a:endParaRPr lang="en-US" sz="1000" dirty="0">
              <a:solidFill>
                <a:schemeClr val="tx1"/>
              </a:solidFill>
            </a:endParaRPr>
          </a:p>
          <a:p>
            <a:pPr defTabSz="931774">
              <a:defRPr/>
            </a:pPr>
            <a:r>
              <a:rPr lang="en-US" sz="1000" dirty="0" smtClean="0">
                <a:solidFill>
                  <a:schemeClr val="tx1"/>
                </a:solidFill>
              </a:rPr>
              <a:t>IEA </a:t>
            </a:r>
            <a:r>
              <a:rPr lang="en-US" sz="1000" dirty="0">
                <a:solidFill>
                  <a:schemeClr val="tx1"/>
                </a:solidFill>
              </a:rPr>
              <a:t>serves as HRSA representative for interagency workgroups and many special initiatives coming out of HHS or other federal partners.</a:t>
            </a:r>
          </a:p>
          <a:p>
            <a:pPr defTabSz="931774">
              <a:defRPr/>
            </a:pPr>
            <a:r>
              <a:rPr lang="en-US" sz="1000" dirty="0">
                <a:solidFill>
                  <a:schemeClr val="tx1"/>
                </a:solidFill>
              </a:rPr>
              <a:t>It is important to note (as a reminder/as mentioned earlier): </a:t>
            </a:r>
          </a:p>
          <a:p>
            <a:pPr marL="174708" indent="-174708" defTabSz="931774">
              <a:buFont typeface="Arial" panose="020B0604020202020204" pitchFamily="34" charset="0"/>
              <a:buChar char="•"/>
              <a:defRPr/>
            </a:pPr>
            <a:r>
              <a:rPr lang="en-US" sz="1000" dirty="0">
                <a:solidFill>
                  <a:schemeClr val="tx1"/>
                </a:solidFill>
              </a:rPr>
              <a:t>A number of the other HHS OpDivs have a Regional presence, along with HRSA.  Engaging with other OpDivs is a regular part of our day-to-day work(we share office space, etc…).</a:t>
            </a:r>
          </a:p>
          <a:p>
            <a:pPr marL="174708" indent="-174708">
              <a:buFont typeface="Arial" panose="020B0604020202020204" pitchFamily="34" charset="0"/>
              <a:buChar char="•"/>
            </a:pPr>
            <a:r>
              <a:rPr lang="en-US" sz="1000" dirty="0">
                <a:solidFill>
                  <a:schemeClr val="tx1"/>
                </a:solidFill>
              </a:rPr>
              <a:t>Explain the role of an RD and how HRSA works with the RD.</a:t>
            </a:r>
          </a:p>
          <a:p>
            <a:pPr marL="174708" indent="-174708">
              <a:buFont typeface="Arial" panose="020B0604020202020204" pitchFamily="34" charset="0"/>
              <a:buChar char="•"/>
            </a:pPr>
            <a:r>
              <a:rPr lang="en-US" sz="1000" dirty="0">
                <a:solidFill>
                  <a:schemeClr val="tx1"/>
                </a:solidFill>
              </a:rPr>
              <a:t>Also make note of other Federal partners in the Region, outside of HHS</a:t>
            </a:r>
            <a:r>
              <a:rPr lang="en-US" sz="1000" dirty="0" smtClean="0">
                <a:solidFill>
                  <a:schemeClr val="tx1"/>
                </a:solidFill>
              </a:rPr>
              <a:t>.</a:t>
            </a:r>
            <a:endParaRPr lang="en-US" sz="1000" dirty="0">
              <a:solidFill>
                <a:schemeClr val="tx1"/>
              </a:solidFill>
            </a:endParaRPr>
          </a:p>
        </p:txBody>
      </p:sp>
      <p:sp>
        <p:nvSpPr>
          <p:cNvPr id="4" name="Slide Number Placeholder 3"/>
          <p:cNvSpPr>
            <a:spLocks noGrp="1"/>
          </p:cNvSpPr>
          <p:nvPr>
            <p:ph type="sldNum" sz="quarter" idx="10"/>
          </p:nvPr>
        </p:nvSpPr>
        <p:spPr/>
        <p:txBody>
          <a:bodyPr/>
          <a:lstStyle/>
          <a:p>
            <a:fld id="{CAA11B83-7453-4C63-9F24-B8D95A5E7065}" type="slidenum">
              <a:rPr lang="en-US" smtClean="0"/>
              <a:t>28</a:t>
            </a:fld>
            <a:endParaRPr lang="en-US" dirty="0"/>
          </a:p>
        </p:txBody>
      </p:sp>
    </p:spTree>
    <p:extLst>
      <p:ext uri="{BB962C8B-B14F-4D97-AF65-F5344CB8AC3E}">
        <p14:creationId xmlns:p14="http://schemas.microsoft.com/office/powerpoint/2010/main" val="38750451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solidFill>
                  <a:schemeClr val="tx1"/>
                </a:solidFill>
              </a:rPr>
              <a:t>NOTE: </a:t>
            </a:r>
            <a:r>
              <a:rPr lang="en-US" sz="1000" dirty="0" smtClean="0">
                <a:solidFill>
                  <a:schemeClr val="tx1"/>
                </a:solidFill>
              </a:rPr>
              <a:t>Customize this slide based on the audience.  Suggestions below.</a:t>
            </a:r>
          </a:p>
          <a:p>
            <a:endParaRPr lang="en-US" sz="1000" dirty="0" smtClean="0">
              <a:solidFill>
                <a:schemeClr val="tx1"/>
              </a:solidFill>
            </a:endParaRPr>
          </a:p>
          <a:p>
            <a:r>
              <a:rPr lang="en-US" sz="1000" dirty="0" smtClean="0">
                <a:solidFill>
                  <a:schemeClr val="tx1"/>
                </a:solidFill>
              </a:rPr>
              <a:t>Now </a:t>
            </a:r>
            <a:r>
              <a:rPr lang="en-US" sz="1000" dirty="0">
                <a:solidFill>
                  <a:schemeClr val="tx1"/>
                </a:solidFill>
              </a:rPr>
              <a:t>that I’ve told you about </a:t>
            </a:r>
            <a:r>
              <a:rPr lang="en-US" sz="1000" dirty="0" smtClean="0">
                <a:solidFill>
                  <a:schemeClr val="tx1"/>
                </a:solidFill>
              </a:rPr>
              <a:t>IEA, </a:t>
            </a:r>
            <a:r>
              <a:rPr lang="en-US" sz="1000" dirty="0">
                <a:solidFill>
                  <a:schemeClr val="tx1"/>
                </a:solidFill>
              </a:rPr>
              <a:t>here’s some suggestions about when you should contact me</a:t>
            </a:r>
            <a:r>
              <a:rPr lang="en-US" sz="1000" dirty="0" smtClean="0">
                <a:solidFill>
                  <a:schemeClr val="tx1"/>
                </a:solidFill>
              </a:rPr>
              <a:t>.</a:t>
            </a:r>
          </a:p>
          <a:p>
            <a:endParaRPr lang="en-US" sz="1000" dirty="0">
              <a:solidFill>
                <a:schemeClr val="tx1"/>
              </a:solidFill>
            </a:endParaRPr>
          </a:p>
          <a:p>
            <a:r>
              <a:rPr lang="en-US" sz="1000" dirty="0">
                <a:solidFill>
                  <a:schemeClr val="tx1"/>
                </a:solidFill>
              </a:rPr>
              <a:t>FOR STAKEHOLDERS:</a:t>
            </a:r>
          </a:p>
          <a:p>
            <a:pPr defTabSz="931774">
              <a:defRPr/>
            </a:pPr>
            <a:r>
              <a:rPr lang="en-US" sz="1000" b="1" dirty="0">
                <a:solidFill>
                  <a:schemeClr val="tx1"/>
                </a:solidFill>
              </a:rPr>
              <a:t>When should you contact </a:t>
            </a:r>
            <a:r>
              <a:rPr lang="en-US" sz="1000" b="1" dirty="0" smtClean="0">
                <a:solidFill>
                  <a:schemeClr val="tx1"/>
                </a:solidFill>
              </a:rPr>
              <a:t>IEA?</a:t>
            </a:r>
            <a:endParaRPr lang="en-US" sz="1000" b="1" dirty="0">
              <a:solidFill>
                <a:schemeClr val="tx1"/>
              </a:solidFill>
            </a:endParaRPr>
          </a:p>
          <a:p>
            <a:pPr lvl="0"/>
            <a:r>
              <a:rPr lang="en-US" sz="1000" dirty="0">
                <a:solidFill>
                  <a:schemeClr val="tx1"/>
                </a:solidFill>
                <a:ea typeface="ＭＳ Ｐゴシック" charset="-128"/>
                <a:cs typeface="Arial" pitchFamily="34" charset="0"/>
              </a:rPr>
              <a:t>When you would like to connect with HRSA </a:t>
            </a:r>
            <a:r>
              <a:rPr lang="en-US" sz="1000" dirty="0" smtClean="0">
                <a:solidFill>
                  <a:schemeClr val="tx1"/>
                </a:solidFill>
                <a:ea typeface="ＭＳ Ｐゴシック" charset="-128"/>
                <a:cs typeface="Arial" pitchFamily="34" charset="0"/>
              </a:rPr>
              <a:t>programs</a:t>
            </a:r>
            <a:endParaRPr lang="en-US" sz="1000" dirty="0">
              <a:solidFill>
                <a:schemeClr val="tx1"/>
              </a:solidFill>
            </a:endParaRPr>
          </a:p>
          <a:p>
            <a:pPr lvl="0"/>
            <a:r>
              <a:rPr lang="en-US" sz="1000" dirty="0">
                <a:solidFill>
                  <a:schemeClr val="tx1"/>
                </a:solidFill>
                <a:ea typeface="ＭＳ Ｐゴシック" charset="-128"/>
                <a:cs typeface="Arial" pitchFamily="34" charset="0"/>
              </a:rPr>
              <a:t>When you have questions about HRSA </a:t>
            </a:r>
            <a:r>
              <a:rPr lang="en-US" sz="1000" dirty="0" smtClean="0">
                <a:solidFill>
                  <a:schemeClr val="tx1"/>
                </a:solidFill>
                <a:ea typeface="ＭＳ Ｐゴシック" charset="-128"/>
                <a:cs typeface="Arial" pitchFamily="34" charset="0"/>
              </a:rPr>
              <a:t>programs</a:t>
            </a:r>
            <a:r>
              <a:rPr lang="en-US" sz="1000" dirty="0">
                <a:solidFill>
                  <a:schemeClr val="tx1"/>
                </a:solidFill>
                <a:ea typeface="ＭＳ Ｐゴシック" charset="-128"/>
                <a:cs typeface="Arial" pitchFamily="34" charset="0"/>
              </a:rPr>
              <a:t>, data, policies, or resources</a:t>
            </a:r>
            <a:endParaRPr lang="en-US" sz="10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smtClean="0"/>
              <a:t>When you need contextual information about the regional/state landscape that may impact your stakeholders</a:t>
            </a:r>
          </a:p>
          <a:p>
            <a:pPr lvl="0"/>
            <a:r>
              <a:rPr lang="en-US" sz="1000" dirty="0" smtClean="0">
                <a:solidFill>
                  <a:schemeClr val="tx1"/>
                </a:solidFill>
                <a:ea typeface="ＭＳ Ｐゴシック" charset="-128"/>
                <a:cs typeface="Arial" pitchFamily="34" charset="0"/>
              </a:rPr>
              <a:t>When </a:t>
            </a:r>
            <a:r>
              <a:rPr lang="en-US" sz="1000" dirty="0">
                <a:solidFill>
                  <a:schemeClr val="tx1"/>
                </a:solidFill>
                <a:ea typeface="ＭＳ Ｐゴシック" charset="-128"/>
                <a:cs typeface="Arial" pitchFamily="34" charset="0"/>
              </a:rPr>
              <a:t>you are looking for a new type of partner or resource (including funding opportunities)</a:t>
            </a:r>
            <a:endParaRPr lang="en-US" sz="1000" dirty="0">
              <a:solidFill>
                <a:schemeClr val="tx1"/>
              </a:solidFill>
            </a:endParaRPr>
          </a:p>
          <a:p>
            <a:pPr lvl="0"/>
            <a:r>
              <a:rPr lang="en-US" sz="1000" dirty="0">
                <a:solidFill>
                  <a:schemeClr val="tx1"/>
                </a:solidFill>
                <a:ea typeface="ＭＳ Ｐゴシック" charset="-128"/>
                <a:cs typeface="Arial" pitchFamily="34" charset="0"/>
              </a:rPr>
              <a:t>When you would like to share information with HRSA to inform decision making or programming</a:t>
            </a:r>
            <a:endParaRPr lang="en-US" sz="1000" dirty="0">
              <a:solidFill>
                <a:schemeClr val="tx1"/>
              </a:solidFill>
            </a:endParaRPr>
          </a:p>
          <a:p>
            <a:pPr lvl="0"/>
            <a:r>
              <a:rPr lang="en-US" sz="1000" dirty="0">
                <a:solidFill>
                  <a:schemeClr val="tx1"/>
                </a:solidFill>
                <a:ea typeface="ＭＳ Ｐゴシック" charset="-128"/>
                <a:cs typeface="Arial" pitchFamily="34" charset="0"/>
              </a:rPr>
              <a:t>When you would like HRSA representation at a meeting or </a:t>
            </a:r>
            <a:r>
              <a:rPr lang="en-US" sz="1000" dirty="0" smtClean="0">
                <a:solidFill>
                  <a:schemeClr val="tx1"/>
                </a:solidFill>
                <a:ea typeface="ＭＳ Ｐゴシック" charset="-128"/>
                <a:cs typeface="Arial" pitchFamily="34" charset="0"/>
              </a:rPr>
              <a:t>event</a:t>
            </a:r>
          </a:p>
          <a:p>
            <a:pPr lvl="0"/>
            <a:endParaRPr lang="en-US" sz="1000" dirty="0">
              <a:solidFill>
                <a:schemeClr val="tx1"/>
              </a:solidFill>
            </a:endParaRPr>
          </a:p>
          <a:p>
            <a:r>
              <a:rPr lang="en-US" sz="1000" b="1" dirty="0" smtClean="0">
                <a:solidFill>
                  <a:schemeClr val="tx1"/>
                </a:solidFill>
              </a:rPr>
              <a:t>When </a:t>
            </a:r>
            <a:r>
              <a:rPr lang="en-US" sz="1000" b="1" dirty="0">
                <a:solidFill>
                  <a:schemeClr val="tx1"/>
                </a:solidFill>
              </a:rPr>
              <a:t>will </a:t>
            </a:r>
            <a:r>
              <a:rPr lang="en-US" sz="1000" b="1" dirty="0" smtClean="0">
                <a:solidFill>
                  <a:schemeClr val="tx1"/>
                </a:solidFill>
              </a:rPr>
              <a:t>IEA </a:t>
            </a:r>
            <a:r>
              <a:rPr lang="en-US" sz="1000" b="1" dirty="0">
                <a:solidFill>
                  <a:schemeClr val="tx1"/>
                </a:solidFill>
              </a:rPr>
              <a:t>reach out to you?</a:t>
            </a:r>
          </a:p>
          <a:p>
            <a:pPr>
              <a:lnSpc>
                <a:spcPct val="120000"/>
              </a:lnSpc>
            </a:pPr>
            <a:r>
              <a:rPr lang="en-US" sz="1000" dirty="0">
                <a:solidFill>
                  <a:schemeClr val="tx1"/>
                </a:solidFill>
                <a:ea typeface="ＭＳ Ｐゴシック" charset="-128"/>
                <a:cs typeface="Arial" pitchFamily="34" charset="0"/>
              </a:rPr>
              <a:t>When </a:t>
            </a:r>
            <a:r>
              <a:rPr lang="en-US" sz="1000" dirty="0" smtClean="0">
                <a:solidFill>
                  <a:schemeClr val="tx1"/>
                </a:solidFill>
                <a:ea typeface="ＭＳ Ｐゴシック" charset="-128"/>
                <a:cs typeface="Arial" pitchFamily="34" charset="0"/>
              </a:rPr>
              <a:t>IEA </a:t>
            </a:r>
            <a:r>
              <a:rPr lang="en-US" sz="1000" dirty="0">
                <a:solidFill>
                  <a:schemeClr val="tx1"/>
                </a:solidFill>
                <a:ea typeface="ＭＳ Ｐゴシック" charset="-128"/>
                <a:cs typeface="Arial" pitchFamily="34" charset="0"/>
              </a:rPr>
              <a:t>wants to share new information, collaborative opportunities, policies, resources, or priorities</a:t>
            </a:r>
          </a:p>
          <a:p>
            <a:pPr lvl="0">
              <a:lnSpc>
                <a:spcPct val="120000"/>
              </a:lnSpc>
            </a:pPr>
            <a:r>
              <a:rPr lang="en-US" sz="1000" dirty="0">
                <a:solidFill>
                  <a:schemeClr val="tx1"/>
                </a:solidFill>
                <a:ea typeface="ＭＳ Ｐゴシック" charset="-128"/>
                <a:cs typeface="Arial" pitchFamily="34" charset="0"/>
              </a:rPr>
              <a:t>When </a:t>
            </a:r>
            <a:r>
              <a:rPr lang="en-US" sz="1000" dirty="0" smtClean="0">
                <a:solidFill>
                  <a:schemeClr val="tx1"/>
                </a:solidFill>
                <a:ea typeface="ＭＳ Ｐゴシック" charset="-128"/>
                <a:cs typeface="Arial" pitchFamily="34" charset="0"/>
              </a:rPr>
              <a:t>IEA </a:t>
            </a:r>
            <a:r>
              <a:rPr lang="en-US" sz="1000" dirty="0">
                <a:solidFill>
                  <a:schemeClr val="tx1"/>
                </a:solidFill>
                <a:ea typeface="ＭＳ Ｐゴシック" charset="-128"/>
                <a:cs typeface="Arial" pitchFamily="34" charset="0"/>
              </a:rPr>
              <a:t>needs more information about your program</a:t>
            </a:r>
          </a:p>
          <a:p>
            <a:pPr lvl="0">
              <a:lnSpc>
                <a:spcPct val="120000"/>
              </a:lnSpc>
            </a:pPr>
            <a:r>
              <a:rPr lang="en-US" sz="1000" dirty="0">
                <a:solidFill>
                  <a:schemeClr val="tx1"/>
                </a:solidFill>
                <a:ea typeface="ＭＳ Ｐゴシック" charset="-128"/>
                <a:cs typeface="Arial" pitchFamily="34" charset="0"/>
              </a:rPr>
              <a:t>When </a:t>
            </a:r>
            <a:r>
              <a:rPr lang="en-US" sz="1000" dirty="0" smtClean="0">
                <a:solidFill>
                  <a:schemeClr val="tx1"/>
                </a:solidFill>
                <a:ea typeface="ＭＳ Ｐゴシック" charset="-128"/>
                <a:cs typeface="Arial" pitchFamily="34" charset="0"/>
              </a:rPr>
              <a:t>IEA </a:t>
            </a:r>
            <a:r>
              <a:rPr lang="en-US" sz="1000" dirty="0">
                <a:solidFill>
                  <a:schemeClr val="tx1"/>
                </a:solidFill>
                <a:ea typeface="ＭＳ Ｐゴシック" charset="-128"/>
                <a:cs typeface="Arial" pitchFamily="34" charset="0"/>
              </a:rPr>
              <a:t>needs to make a referral to your program</a:t>
            </a:r>
          </a:p>
          <a:p>
            <a:pPr lvl="0">
              <a:lnSpc>
                <a:spcPct val="120000"/>
              </a:lnSpc>
            </a:pPr>
            <a:r>
              <a:rPr lang="en-US" sz="1000" dirty="0">
                <a:solidFill>
                  <a:schemeClr val="tx1"/>
                </a:solidFill>
                <a:ea typeface="ＭＳ Ｐゴシック" charset="-128"/>
                <a:cs typeface="Arial" pitchFamily="34" charset="0"/>
              </a:rPr>
              <a:t>When </a:t>
            </a:r>
            <a:r>
              <a:rPr lang="en-US" sz="1000" dirty="0" smtClean="0">
                <a:solidFill>
                  <a:schemeClr val="tx1"/>
                </a:solidFill>
                <a:ea typeface="ＭＳ Ｐゴシック" charset="-128"/>
                <a:cs typeface="Arial" pitchFamily="34" charset="0"/>
              </a:rPr>
              <a:t>IEA </a:t>
            </a:r>
            <a:r>
              <a:rPr lang="en-US" sz="1000" dirty="0">
                <a:solidFill>
                  <a:schemeClr val="tx1"/>
                </a:solidFill>
                <a:ea typeface="ＭＳ Ｐゴシック" charset="-128"/>
                <a:cs typeface="Arial" pitchFamily="34" charset="0"/>
              </a:rPr>
              <a:t>is convening stakeholders or brokering relationships and it concerns your program/stakeholders</a:t>
            </a:r>
          </a:p>
          <a:p>
            <a:pPr>
              <a:lnSpc>
                <a:spcPct val="120000"/>
              </a:lnSpc>
            </a:pPr>
            <a:r>
              <a:rPr lang="en-US" sz="1000" dirty="0">
                <a:solidFill>
                  <a:schemeClr val="tx1"/>
                </a:solidFill>
                <a:ea typeface="ＭＳ Ｐゴシック" charset="-128"/>
                <a:cs typeface="Arial" pitchFamily="34" charset="0"/>
              </a:rPr>
              <a:t>When there is a public health emergency or has identified an issue/concern that affects your program and/or stakeholders</a:t>
            </a:r>
            <a:endParaRPr lang="en-US" sz="1000" dirty="0">
              <a:solidFill>
                <a:schemeClr val="tx1"/>
              </a:solidFill>
            </a:endParaRPr>
          </a:p>
          <a:p>
            <a:pPr>
              <a:lnSpc>
                <a:spcPct val="120000"/>
              </a:lnSpc>
            </a:pPr>
            <a:r>
              <a:rPr lang="en-US" sz="1000" dirty="0">
                <a:solidFill>
                  <a:schemeClr val="tx1"/>
                </a:solidFill>
                <a:ea typeface="ＭＳ Ｐゴシック" charset="-128"/>
                <a:cs typeface="Arial" pitchFamily="34" charset="0"/>
              </a:rPr>
              <a:t>When </a:t>
            </a:r>
            <a:r>
              <a:rPr lang="en-US" sz="1000" dirty="0" smtClean="0">
                <a:solidFill>
                  <a:schemeClr val="tx1"/>
                </a:solidFill>
                <a:ea typeface="ＭＳ Ｐゴシック" charset="-128"/>
                <a:cs typeface="Arial" pitchFamily="34" charset="0"/>
              </a:rPr>
              <a:t> </a:t>
            </a:r>
            <a:r>
              <a:rPr lang="en-US" sz="1000" dirty="0">
                <a:solidFill>
                  <a:schemeClr val="tx1"/>
                </a:solidFill>
                <a:ea typeface="ＭＳ Ｐゴシック" charset="-128"/>
                <a:cs typeface="Arial" pitchFamily="34" charset="0"/>
              </a:rPr>
              <a:t>is working on a project that involves your </a:t>
            </a:r>
            <a:r>
              <a:rPr lang="en-US" sz="1000" dirty="0" smtClean="0">
                <a:solidFill>
                  <a:schemeClr val="tx1"/>
                </a:solidFill>
                <a:ea typeface="ＭＳ Ｐゴシック" charset="-128"/>
                <a:cs typeface="Arial" pitchFamily="34" charset="0"/>
              </a:rPr>
              <a:t>stakeholders</a:t>
            </a:r>
            <a:endParaRPr lang="en-US" sz="1000" dirty="0">
              <a:solidFill>
                <a:schemeClr val="tx1"/>
              </a:solidFill>
            </a:endParaRPr>
          </a:p>
        </p:txBody>
      </p:sp>
      <p:sp>
        <p:nvSpPr>
          <p:cNvPr id="4" name="Slide Number Placeholder 3"/>
          <p:cNvSpPr>
            <a:spLocks noGrp="1"/>
          </p:cNvSpPr>
          <p:nvPr>
            <p:ph type="sldNum" sz="quarter" idx="10"/>
          </p:nvPr>
        </p:nvSpPr>
        <p:spPr/>
        <p:txBody>
          <a:bodyPr/>
          <a:lstStyle/>
          <a:p>
            <a:fld id="{CAA11B83-7453-4C63-9F24-B8D95A5E7065}" type="slidenum">
              <a:rPr lang="en-US" smtClean="0"/>
              <a:t>29</a:t>
            </a:fld>
            <a:endParaRPr lang="en-US" dirty="0"/>
          </a:p>
        </p:txBody>
      </p:sp>
    </p:spTree>
    <p:extLst>
      <p:ext uri="{BB962C8B-B14F-4D97-AF65-F5344CB8AC3E}">
        <p14:creationId xmlns:p14="http://schemas.microsoft.com/office/powerpoint/2010/main" val="8652201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HRSA-Supported Resources and TA Centers*</a:t>
            </a:r>
          </a:p>
          <a:p>
            <a:pPr lvl="0"/>
            <a:r>
              <a:rPr lang="en-US" sz="1200" u="sng" kern="1200" dirty="0" smtClean="0">
                <a:solidFill>
                  <a:schemeClr val="tx1"/>
                </a:solidFill>
                <a:effectLst/>
                <a:latin typeface="+mn-lt"/>
                <a:ea typeface="+mn-ea"/>
                <a:cs typeface="+mn-cs"/>
                <a:hlinkClick r:id="rId3"/>
              </a:rPr>
              <a:t>Clinician Consultation Center</a:t>
            </a:r>
            <a:r>
              <a:rPr lang="en-US" sz="1200" kern="1200" dirty="0" smtClean="0">
                <a:solidFill>
                  <a:schemeClr val="tx1"/>
                </a:solidFill>
                <a:effectLst/>
                <a:latin typeface="+mn-lt"/>
                <a:ea typeface="+mn-ea"/>
                <a:cs typeface="+mn-cs"/>
              </a:rPr>
              <a:t> </a:t>
            </a:r>
            <a:r>
              <a:rPr lang="en-US" sz="1200" u="none" strike="noStrike" kern="1200" dirty="0" smtClean="0">
                <a:solidFill>
                  <a:schemeClr val="tx1"/>
                </a:solidFill>
                <a:effectLst/>
                <a:latin typeface="+mn-lt"/>
                <a:ea typeface="+mn-ea"/>
                <a:cs typeface="+mn-cs"/>
                <a:hlinkClick r:id="rId4"/>
              </a:rPr>
              <a:t> </a:t>
            </a:r>
            <a:r>
              <a:rPr lang="en-US" sz="1200" kern="1200" dirty="0" smtClean="0">
                <a:solidFill>
                  <a:schemeClr val="tx1"/>
                </a:solidFill>
                <a:effectLst/>
                <a:latin typeface="+mn-lt"/>
                <a:ea typeface="+mn-ea"/>
                <a:cs typeface="+mn-cs"/>
              </a:rPr>
              <a:t>(Primary Care and Behavioral Health)</a:t>
            </a:r>
          </a:p>
          <a:p>
            <a:pPr lvl="0"/>
            <a:r>
              <a:rPr lang="en-US" sz="1200" u="sng" kern="1200" dirty="0" smtClean="0">
                <a:solidFill>
                  <a:schemeClr val="tx1"/>
                </a:solidFill>
                <a:effectLst/>
                <a:latin typeface="+mn-lt"/>
                <a:ea typeface="+mn-ea"/>
                <a:cs typeface="+mn-cs"/>
                <a:hlinkClick r:id="rId5"/>
              </a:rPr>
              <a:t>MCH Navigator</a:t>
            </a:r>
            <a:r>
              <a:rPr lang="en-US" sz="1200" kern="1200" dirty="0" smtClean="0">
                <a:solidFill>
                  <a:schemeClr val="tx1"/>
                </a:solidFill>
                <a:effectLst/>
                <a:latin typeface="+mn-lt"/>
                <a:ea typeface="+mn-ea"/>
                <a:cs typeface="+mn-cs"/>
              </a:rPr>
              <a:t> </a:t>
            </a:r>
            <a:r>
              <a:rPr lang="en-US" sz="1200" u="none" strike="noStrike" kern="1200" dirty="0" smtClean="0">
                <a:solidFill>
                  <a:schemeClr val="tx1"/>
                </a:solidFill>
                <a:effectLst/>
                <a:latin typeface="+mn-lt"/>
                <a:ea typeface="+mn-ea"/>
                <a:cs typeface="+mn-cs"/>
                <a:hlinkClick r:id="rId4"/>
              </a:rPr>
              <a:t> </a:t>
            </a:r>
            <a:r>
              <a:rPr lang="en-US" sz="1200" kern="1200" dirty="0" smtClean="0">
                <a:solidFill>
                  <a:schemeClr val="tx1"/>
                </a:solidFill>
                <a:effectLst/>
                <a:latin typeface="+mn-lt"/>
                <a:ea typeface="+mn-ea"/>
                <a:cs typeface="+mn-cs"/>
              </a:rPr>
              <a:t>(Maternal and Child Health)</a:t>
            </a:r>
          </a:p>
          <a:p>
            <a:pPr lvl="0"/>
            <a:r>
              <a:rPr lang="en-US" sz="1200" u="sng" kern="1200" dirty="0" smtClean="0">
                <a:solidFill>
                  <a:schemeClr val="tx1"/>
                </a:solidFill>
                <a:effectLst/>
                <a:latin typeface="+mn-lt"/>
                <a:ea typeface="+mn-ea"/>
                <a:cs typeface="+mn-cs"/>
                <a:hlinkClick r:id="rId6"/>
              </a:rPr>
              <a:t>Rural Health Information Hub</a:t>
            </a:r>
            <a:r>
              <a:rPr lang="en-US" sz="1200" kern="1200" dirty="0" smtClean="0">
                <a:solidFill>
                  <a:schemeClr val="tx1"/>
                </a:solidFill>
                <a:effectLst/>
                <a:latin typeface="+mn-lt"/>
                <a:ea typeface="+mn-ea"/>
                <a:cs typeface="+mn-cs"/>
              </a:rPr>
              <a:t> </a:t>
            </a:r>
            <a:r>
              <a:rPr lang="en-US" sz="1200" u="none" strike="noStrike" kern="1200" dirty="0" smtClean="0">
                <a:solidFill>
                  <a:schemeClr val="tx1"/>
                </a:solidFill>
                <a:effectLst/>
                <a:latin typeface="+mn-lt"/>
                <a:ea typeface="+mn-ea"/>
                <a:cs typeface="+mn-cs"/>
                <a:hlinkClick r:id="rId4"/>
              </a:rPr>
              <a:t> </a:t>
            </a:r>
            <a:r>
              <a:rPr lang="en-US" sz="1200" kern="1200" dirty="0" smtClean="0">
                <a:solidFill>
                  <a:schemeClr val="tx1"/>
                </a:solidFill>
                <a:effectLst/>
                <a:latin typeface="+mn-lt"/>
                <a:ea typeface="+mn-ea"/>
                <a:cs typeface="+mn-cs"/>
              </a:rPr>
              <a:t>(Rural Health)</a:t>
            </a:r>
          </a:p>
          <a:p>
            <a:pPr lvl="0"/>
            <a:r>
              <a:rPr lang="en-US" sz="1200" u="sng" kern="1200" dirty="0" smtClean="0">
                <a:solidFill>
                  <a:schemeClr val="tx1"/>
                </a:solidFill>
                <a:effectLst/>
                <a:latin typeface="+mn-lt"/>
                <a:ea typeface="+mn-ea"/>
                <a:cs typeface="+mn-cs"/>
                <a:hlinkClick r:id="rId7"/>
              </a:rPr>
              <a:t>SAMHSA-HRSA Center for Integrated Health Solutions</a:t>
            </a:r>
            <a:r>
              <a:rPr lang="en-US" sz="1200" kern="1200" dirty="0" smtClean="0">
                <a:solidFill>
                  <a:schemeClr val="tx1"/>
                </a:solidFill>
                <a:effectLst/>
                <a:latin typeface="+mn-lt"/>
                <a:ea typeface="+mn-ea"/>
                <a:cs typeface="+mn-cs"/>
              </a:rPr>
              <a:t> </a:t>
            </a:r>
            <a:r>
              <a:rPr lang="en-US" sz="1200" u="none" strike="noStrike" kern="1200" dirty="0" smtClean="0">
                <a:solidFill>
                  <a:schemeClr val="tx1"/>
                </a:solidFill>
                <a:effectLst/>
                <a:latin typeface="+mn-lt"/>
                <a:ea typeface="+mn-ea"/>
                <a:cs typeface="+mn-cs"/>
                <a:hlinkClick r:id="rId4"/>
              </a:rPr>
              <a:t> </a:t>
            </a:r>
            <a:r>
              <a:rPr lang="en-US" sz="1200" kern="1200" dirty="0" smtClean="0">
                <a:solidFill>
                  <a:schemeClr val="tx1"/>
                </a:solidFill>
                <a:effectLst/>
                <a:latin typeface="+mn-lt"/>
                <a:ea typeface="+mn-ea"/>
                <a:cs typeface="+mn-cs"/>
              </a:rPr>
              <a:t>(Primary Care and Behavioral Health)</a:t>
            </a:r>
          </a:p>
          <a:p>
            <a:pPr lvl="0"/>
            <a:r>
              <a:rPr lang="en-US" sz="1200" u="sng" kern="1200" dirty="0" smtClean="0">
                <a:solidFill>
                  <a:schemeClr val="tx1"/>
                </a:solidFill>
                <a:effectLst/>
                <a:latin typeface="+mn-lt"/>
                <a:ea typeface="+mn-ea"/>
                <a:cs typeface="+mn-cs"/>
                <a:hlinkClick r:id="rId8"/>
              </a:rPr>
              <a:t>TARGET Center</a:t>
            </a:r>
            <a:r>
              <a:rPr lang="en-US" sz="1200" kern="1200" dirty="0" smtClean="0">
                <a:solidFill>
                  <a:schemeClr val="tx1"/>
                </a:solidFill>
                <a:effectLst/>
                <a:latin typeface="+mn-lt"/>
                <a:ea typeface="+mn-ea"/>
                <a:cs typeface="+mn-cs"/>
              </a:rPr>
              <a:t> </a:t>
            </a:r>
            <a:r>
              <a:rPr lang="en-US" sz="1200" u="none" strike="noStrike" kern="1200" dirty="0" smtClean="0">
                <a:solidFill>
                  <a:schemeClr val="tx1"/>
                </a:solidFill>
                <a:effectLst/>
                <a:latin typeface="+mn-lt"/>
                <a:ea typeface="+mn-ea"/>
                <a:cs typeface="+mn-cs"/>
                <a:hlinkClick r:id="rId4"/>
              </a:rPr>
              <a:t> </a:t>
            </a:r>
            <a:r>
              <a:rPr lang="en-US" sz="1200" kern="1200" dirty="0" smtClean="0">
                <a:solidFill>
                  <a:schemeClr val="tx1"/>
                </a:solidFill>
                <a:effectLst/>
                <a:latin typeface="+mn-lt"/>
                <a:ea typeface="+mn-ea"/>
                <a:cs typeface="+mn-cs"/>
              </a:rPr>
              <a:t>(HIV/AIDS)</a:t>
            </a:r>
          </a:p>
          <a:p>
            <a:r>
              <a:rPr lang="en-US" sz="1200" b="1" kern="1200" dirty="0" smtClean="0">
                <a:solidFill>
                  <a:schemeClr val="tx1"/>
                </a:solidFill>
                <a:effectLst/>
                <a:latin typeface="+mn-lt"/>
                <a:ea typeface="+mn-ea"/>
                <a:cs typeface="+mn-cs"/>
              </a:rPr>
              <a:t>HHS Opioid Resources</a:t>
            </a:r>
          </a:p>
          <a:p>
            <a:pPr lvl="0"/>
            <a:r>
              <a:rPr lang="en-US" sz="1200" u="sng" kern="1200" dirty="0" smtClean="0">
                <a:solidFill>
                  <a:schemeClr val="tx1"/>
                </a:solidFill>
                <a:effectLst/>
                <a:latin typeface="+mn-lt"/>
                <a:ea typeface="+mn-ea"/>
                <a:cs typeface="+mn-cs"/>
                <a:hlinkClick r:id="rId9"/>
              </a:rPr>
              <a:t>AHRQ Data: Trends in Opioid-Related Hospitalizations</a:t>
            </a:r>
            <a:endParaRPr lang="en-US" sz="1200" kern="1200" dirty="0" smtClean="0">
              <a:solidFill>
                <a:schemeClr val="tx1"/>
              </a:solidFill>
              <a:effectLst/>
              <a:latin typeface="+mn-lt"/>
              <a:ea typeface="+mn-ea"/>
              <a:cs typeface="+mn-cs"/>
            </a:endParaRPr>
          </a:p>
          <a:p>
            <a:pPr lvl="0"/>
            <a:r>
              <a:rPr lang="en-US" sz="1200" u="sng" kern="1200" dirty="0" smtClean="0">
                <a:solidFill>
                  <a:schemeClr val="tx1"/>
                </a:solidFill>
                <a:effectLst/>
                <a:latin typeface="+mn-lt"/>
                <a:ea typeface="+mn-ea"/>
                <a:cs typeface="+mn-cs"/>
                <a:hlinkClick r:id="rId10"/>
              </a:rPr>
              <a:t>CDC: Guideline for Prescribing Opioids for Chronic Pain</a:t>
            </a:r>
            <a:endParaRPr lang="en-US" sz="1200" kern="1200" dirty="0" smtClean="0">
              <a:solidFill>
                <a:schemeClr val="tx1"/>
              </a:solidFill>
              <a:effectLst/>
              <a:latin typeface="+mn-lt"/>
              <a:ea typeface="+mn-ea"/>
              <a:cs typeface="+mn-cs"/>
            </a:endParaRPr>
          </a:p>
          <a:p>
            <a:pPr lvl="0"/>
            <a:r>
              <a:rPr lang="en-US" sz="1200" u="sng" kern="1200" dirty="0" smtClean="0">
                <a:solidFill>
                  <a:schemeClr val="tx1"/>
                </a:solidFill>
                <a:effectLst/>
                <a:latin typeface="+mn-lt"/>
                <a:ea typeface="+mn-ea"/>
                <a:cs typeface="+mn-cs"/>
                <a:hlinkClick r:id="rId11"/>
              </a:rPr>
              <a:t>CMS Medicare Part D Opioid Drug Mapping Tool</a:t>
            </a:r>
            <a:endParaRPr lang="en-US" sz="1200" kern="1200" dirty="0" smtClean="0">
              <a:solidFill>
                <a:schemeClr val="tx1"/>
              </a:solidFill>
              <a:effectLst/>
              <a:latin typeface="+mn-lt"/>
              <a:ea typeface="+mn-ea"/>
              <a:cs typeface="+mn-cs"/>
            </a:endParaRPr>
          </a:p>
          <a:p>
            <a:pPr lvl="0"/>
            <a:r>
              <a:rPr lang="en-US" sz="1200" u="sng" kern="1200" dirty="0" smtClean="0">
                <a:solidFill>
                  <a:schemeClr val="tx1"/>
                </a:solidFill>
                <a:effectLst/>
                <a:latin typeface="+mn-lt"/>
                <a:ea typeface="+mn-ea"/>
                <a:cs typeface="+mn-cs"/>
                <a:hlinkClick r:id="rId12"/>
              </a:rPr>
              <a:t>HHS Infographics on the Opioid Epidemic</a:t>
            </a:r>
            <a:r>
              <a:rPr lang="en-US" sz="1200" kern="1200" dirty="0" smtClean="0">
                <a:solidFill>
                  <a:schemeClr val="tx1"/>
                </a:solidFill>
                <a:effectLst/>
                <a:latin typeface="+mn-lt"/>
                <a:ea typeface="+mn-ea"/>
                <a:cs typeface="+mn-cs"/>
              </a:rPr>
              <a:t> (PDF - 290 KB)</a:t>
            </a:r>
          </a:p>
          <a:p>
            <a:pPr lvl="0"/>
            <a:r>
              <a:rPr lang="en-US" sz="1200" u="sng" kern="1200" dirty="0" smtClean="0">
                <a:solidFill>
                  <a:schemeClr val="tx1"/>
                </a:solidFill>
                <a:effectLst/>
                <a:latin typeface="+mn-lt"/>
                <a:ea typeface="+mn-ea"/>
                <a:cs typeface="+mn-cs"/>
                <a:hlinkClick r:id="rId13"/>
              </a:rPr>
              <a:t>HHS Office on Women's Health Final Report: Opioid Use, Misuse, and Overdose in Women</a:t>
            </a:r>
            <a:r>
              <a:rPr lang="en-US" sz="1200" kern="1200" dirty="0" smtClean="0">
                <a:solidFill>
                  <a:schemeClr val="tx1"/>
                </a:solidFill>
                <a:effectLst/>
                <a:latin typeface="+mn-lt"/>
                <a:ea typeface="+mn-ea"/>
                <a:cs typeface="+mn-cs"/>
              </a:rPr>
              <a:t> (PDF - 1.5 MB)</a:t>
            </a:r>
          </a:p>
          <a:p>
            <a:pPr lvl="0"/>
            <a:r>
              <a:rPr lang="en-US" sz="1200" u="sng" kern="1200" dirty="0" smtClean="0">
                <a:solidFill>
                  <a:schemeClr val="tx1"/>
                </a:solidFill>
                <a:effectLst/>
                <a:latin typeface="+mn-lt"/>
                <a:ea typeface="+mn-ea"/>
                <a:cs typeface="+mn-cs"/>
                <a:hlinkClick r:id="rId14"/>
              </a:rPr>
              <a:t>HHS Opioids Webpage</a:t>
            </a:r>
            <a:endParaRPr lang="en-US" sz="1200" kern="1200" dirty="0" smtClean="0">
              <a:solidFill>
                <a:schemeClr val="tx1"/>
              </a:solidFill>
              <a:effectLst/>
              <a:latin typeface="+mn-lt"/>
              <a:ea typeface="+mn-ea"/>
              <a:cs typeface="+mn-cs"/>
            </a:endParaRPr>
          </a:p>
          <a:p>
            <a:pPr lvl="0"/>
            <a:r>
              <a:rPr lang="en-US" sz="1200" u="sng" kern="1200" dirty="0" smtClean="0">
                <a:solidFill>
                  <a:schemeClr val="tx1"/>
                </a:solidFill>
                <a:effectLst/>
                <a:latin typeface="+mn-lt"/>
                <a:ea typeface="+mn-ea"/>
                <a:cs typeface="+mn-cs"/>
                <a:hlinkClick r:id="rId15"/>
              </a:rPr>
              <a:t>SAMHSA Addiction Technology Transfer Center</a:t>
            </a:r>
            <a:endParaRPr lang="en-US" sz="1200" kern="1200" dirty="0" smtClean="0">
              <a:solidFill>
                <a:schemeClr val="tx1"/>
              </a:solidFill>
              <a:effectLst/>
              <a:latin typeface="+mn-lt"/>
              <a:ea typeface="+mn-ea"/>
              <a:cs typeface="+mn-cs"/>
            </a:endParaRPr>
          </a:p>
          <a:p>
            <a:pPr lvl="0"/>
            <a:r>
              <a:rPr lang="en-US" sz="1200" u="sng" kern="1200" dirty="0" smtClean="0">
                <a:solidFill>
                  <a:schemeClr val="tx1"/>
                </a:solidFill>
                <a:effectLst/>
                <a:latin typeface="+mn-lt"/>
                <a:ea typeface="+mn-ea"/>
                <a:cs typeface="+mn-cs"/>
                <a:hlinkClick r:id="rId16"/>
              </a:rPr>
              <a:t>SAMHSA Knowledge Network</a:t>
            </a:r>
            <a:endParaRPr lang="en-US" sz="1200" kern="1200" dirty="0" smtClean="0">
              <a:solidFill>
                <a:schemeClr val="tx1"/>
              </a:solidFill>
              <a:effectLst/>
              <a:latin typeface="+mn-lt"/>
              <a:ea typeface="+mn-ea"/>
              <a:cs typeface="+mn-cs"/>
            </a:endParaRPr>
          </a:p>
          <a:p>
            <a:pPr lvl="0"/>
            <a:r>
              <a:rPr lang="en-US" sz="1200" u="sng" kern="1200" dirty="0" smtClean="0">
                <a:solidFill>
                  <a:schemeClr val="tx1"/>
                </a:solidFill>
                <a:effectLst/>
                <a:latin typeface="+mn-lt"/>
                <a:ea typeface="+mn-ea"/>
                <a:cs typeface="+mn-cs"/>
                <a:hlinkClick r:id="rId17"/>
              </a:rPr>
              <a:t>SAMHSA Medication-Assisted Treatment Waiver Training</a:t>
            </a:r>
            <a:r>
              <a:rPr lang="en-US" sz="1200" kern="1200" dirty="0" smtClean="0">
                <a:solidFill>
                  <a:schemeClr val="tx1"/>
                </a:solidFill>
                <a:effectLst/>
                <a:latin typeface="+mn-lt"/>
                <a:ea typeface="+mn-ea"/>
                <a:cs typeface="+mn-cs"/>
              </a:rPr>
              <a:t> </a:t>
            </a:r>
            <a:r>
              <a:rPr lang="en-US" sz="1200" u="none" strike="noStrike" kern="1200" dirty="0" smtClean="0">
                <a:solidFill>
                  <a:schemeClr val="tx1"/>
                </a:solidFill>
                <a:effectLst/>
                <a:latin typeface="+mn-lt"/>
                <a:ea typeface="+mn-ea"/>
                <a:cs typeface="+mn-cs"/>
                <a:hlinkClick r:id="rId4"/>
              </a:rPr>
              <a:t> </a:t>
            </a:r>
            <a:endParaRPr lang="en-US" sz="1200" kern="1200" dirty="0" smtClean="0">
              <a:solidFill>
                <a:schemeClr val="tx1"/>
              </a:solidFill>
              <a:effectLst/>
              <a:latin typeface="+mn-lt"/>
              <a:ea typeface="+mn-ea"/>
              <a:cs typeface="+mn-cs"/>
            </a:endParaRPr>
          </a:p>
          <a:p>
            <a:pPr lvl="0"/>
            <a:r>
              <a:rPr lang="en-US" sz="1200" u="sng" kern="1200" dirty="0" smtClean="0">
                <a:solidFill>
                  <a:schemeClr val="tx1"/>
                </a:solidFill>
                <a:effectLst/>
                <a:latin typeface="+mn-lt"/>
                <a:ea typeface="+mn-ea"/>
                <a:cs typeface="+mn-cs"/>
                <a:hlinkClick r:id="rId18"/>
              </a:rPr>
              <a:t>SAMHSA Providers Clinical Support System</a:t>
            </a:r>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CAA11B83-7453-4C63-9F24-B8D95A5E7065}" type="slidenum">
              <a:rPr lang="en-US" smtClean="0"/>
              <a:t>30</a:t>
            </a:fld>
            <a:endParaRPr lang="en-US" dirty="0"/>
          </a:p>
        </p:txBody>
      </p:sp>
    </p:spTree>
    <p:extLst>
      <p:ext uri="{BB962C8B-B14F-4D97-AF65-F5344CB8AC3E}">
        <p14:creationId xmlns:p14="http://schemas.microsoft.com/office/powerpoint/2010/main" val="2647690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b7b834dc8b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b7b834dc8b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213700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AA11B83-7453-4C63-9F24-B8D95A5E7065}" type="slidenum">
              <a:rPr lang="en-US" smtClean="0"/>
              <a:t>31</a:t>
            </a:fld>
            <a:endParaRPr lang="en-US" dirty="0"/>
          </a:p>
        </p:txBody>
      </p:sp>
    </p:spTree>
    <p:extLst>
      <p:ext uri="{BB962C8B-B14F-4D97-AF65-F5344CB8AC3E}">
        <p14:creationId xmlns:p14="http://schemas.microsoft.com/office/powerpoint/2010/main" val="26494619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https://www.hrsa.gov/about/organization/bureaus/oro/index.html</a:t>
            </a:r>
            <a:endParaRPr lang="en-US"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r>
              <a:rPr lang="en-US" u="none" dirty="0" smtClean="0">
                <a:solidFill>
                  <a:srgbClr val="0563C1"/>
                </a:solidFill>
                <a:latin typeface="Calibri" panose="020F0502020204030204" pitchFamily="34" charset="0"/>
                <a:cs typeface="Times New Roman" panose="02020603050405020304" pitchFamily="18" charset="0"/>
              </a:rPr>
              <a:t>Visit our booths</a:t>
            </a:r>
            <a:r>
              <a:rPr lang="en-US" u="none" baseline="0" dirty="0" smtClean="0">
                <a:solidFill>
                  <a:srgbClr val="0563C1"/>
                </a:solidFill>
                <a:latin typeface="Calibri" panose="020F0502020204030204" pitchFamily="34" charset="0"/>
                <a:cs typeface="Times New Roman" panose="02020603050405020304" pitchFamily="18" charset="0"/>
              </a:rPr>
              <a:t> at the exhibit hall tomorrow from 12:15-1pm.</a:t>
            </a:r>
            <a:endParaRPr lang="en-US" u="none" dirty="0"/>
          </a:p>
        </p:txBody>
      </p:sp>
      <p:sp>
        <p:nvSpPr>
          <p:cNvPr id="4" name="Slide Number Placeholder 3"/>
          <p:cNvSpPr>
            <a:spLocks noGrp="1"/>
          </p:cNvSpPr>
          <p:nvPr>
            <p:ph type="sldNum" sz="quarter" idx="10"/>
          </p:nvPr>
        </p:nvSpPr>
        <p:spPr/>
        <p:txBody>
          <a:bodyPr/>
          <a:lstStyle/>
          <a:p>
            <a:fld id="{CAA11B83-7453-4C63-9F24-B8D95A5E7065}" type="slidenum">
              <a:rPr lang="en-US" smtClean="0"/>
              <a:t>33</a:t>
            </a:fld>
            <a:endParaRPr lang="en-US" dirty="0"/>
          </a:p>
        </p:txBody>
      </p:sp>
    </p:spTree>
    <p:extLst>
      <p:ext uri="{BB962C8B-B14F-4D97-AF65-F5344CB8AC3E}">
        <p14:creationId xmlns:p14="http://schemas.microsoft.com/office/powerpoint/2010/main" val="18962450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A11B83-7453-4C63-9F24-B8D95A5E7065}" type="slidenum">
              <a:rPr lang="en-US" smtClean="0"/>
              <a:t>34</a:t>
            </a:fld>
            <a:endParaRPr lang="en-US" dirty="0"/>
          </a:p>
        </p:txBody>
      </p:sp>
    </p:spTree>
    <p:extLst>
      <p:ext uri="{BB962C8B-B14F-4D97-AF65-F5344CB8AC3E}">
        <p14:creationId xmlns:p14="http://schemas.microsoft.com/office/powerpoint/2010/main" val="1867336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49478">
              <a:buFont typeface="Arial" panose="020B0604020202020204" pitchFamily="34" charset="0"/>
              <a:buChar char="•"/>
              <a:defRPr/>
            </a:pPr>
            <a:r>
              <a:rPr lang="en-US" sz="1000" dirty="0">
                <a:solidFill>
                  <a:schemeClr val="tx1"/>
                </a:solidFill>
              </a:rPr>
              <a:t>Role of </a:t>
            </a:r>
            <a:r>
              <a:rPr lang="en-US" sz="1000" dirty="0" smtClean="0">
                <a:solidFill>
                  <a:schemeClr val="tx1"/>
                </a:solidFill>
              </a:rPr>
              <a:t>IEA </a:t>
            </a:r>
            <a:r>
              <a:rPr lang="en-US" sz="1000" dirty="0">
                <a:solidFill>
                  <a:schemeClr val="tx1"/>
                </a:solidFill>
              </a:rPr>
              <a:t>is different than other components of HRSA. </a:t>
            </a:r>
            <a:r>
              <a:rPr lang="en-US" sz="1000" dirty="0" smtClean="0">
                <a:solidFill>
                  <a:schemeClr val="tx1"/>
                </a:solidFill>
              </a:rPr>
              <a:t>IEA </a:t>
            </a:r>
            <a:r>
              <a:rPr lang="en-US" sz="1000" dirty="0">
                <a:solidFill>
                  <a:schemeClr val="tx1"/>
                </a:solidFill>
              </a:rPr>
              <a:t>does not award or manage grants or cooperative agreements. </a:t>
            </a:r>
          </a:p>
          <a:p>
            <a:pPr marL="174708" indent="-174708" defTabSz="949478">
              <a:buFont typeface="Arial" panose="020B0604020202020204" pitchFamily="34" charset="0"/>
              <a:buChar char="•"/>
              <a:defRPr/>
            </a:pPr>
            <a:r>
              <a:rPr lang="en-US" sz="1000" b="0" dirty="0" smtClean="0">
                <a:solidFill>
                  <a:schemeClr val="tx1"/>
                </a:solidFill>
              </a:rPr>
              <a:t>Instead</a:t>
            </a:r>
            <a:r>
              <a:rPr lang="en-US" sz="1000" dirty="0" smtClean="0">
                <a:solidFill>
                  <a:schemeClr val="tx1"/>
                </a:solidFill>
              </a:rPr>
              <a:t>, </a:t>
            </a:r>
            <a:r>
              <a:rPr lang="en-US" sz="1000" dirty="0">
                <a:solidFill>
                  <a:schemeClr val="tx1"/>
                </a:solidFill>
              </a:rPr>
              <a:t>we work across HRSA’s program areas to extend the reach of the Bureau’s and Offices and to provide an additional touchpoint for HRSA’s stakeholders</a:t>
            </a:r>
            <a:r>
              <a:rPr lang="en-US" sz="1000" i="1" dirty="0">
                <a:solidFill>
                  <a:schemeClr val="tx1"/>
                </a:solidFill>
              </a:rPr>
              <a:t>.   </a:t>
            </a:r>
          </a:p>
          <a:p>
            <a:pPr marL="174708" indent="-174708">
              <a:buFont typeface="Arial" panose="020B0604020202020204" pitchFamily="34" charset="0"/>
              <a:buChar char="•"/>
            </a:pPr>
            <a:r>
              <a:rPr lang="en-US" sz="1000" dirty="0">
                <a:solidFill>
                  <a:schemeClr val="tx1"/>
                </a:solidFill>
              </a:rPr>
              <a:t>Our work can be categorized by these Core Functions.  </a:t>
            </a:r>
          </a:p>
          <a:p>
            <a:pPr marL="640594" lvl="1" indent="-174708">
              <a:buFont typeface="Arial" panose="020B0604020202020204" pitchFamily="34" charset="0"/>
              <a:buChar char="•"/>
            </a:pPr>
            <a:r>
              <a:rPr lang="en-US" sz="1000" b="1" dirty="0">
                <a:solidFill>
                  <a:schemeClr val="tx1"/>
                </a:solidFill>
                <a:cs typeface="Arial" panose="020B0604020202020204" pitchFamily="34" charset="0"/>
              </a:rPr>
              <a:t>External Affairs &amp; Outreach: </a:t>
            </a:r>
            <a:r>
              <a:rPr lang="en-US" sz="1000" dirty="0" smtClean="0">
                <a:solidFill>
                  <a:schemeClr val="tx1"/>
                </a:solidFill>
              </a:rPr>
              <a:t>IEA </a:t>
            </a:r>
            <a:r>
              <a:rPr lang="en-US" sz="1000" dirty="0">
                <a:solidFill>
                  <a:schemeClr val="tx1"/>
                </a:solidFill>
              </a:rPr>
              <a:t>staff oftentimes serve as the face of HRSA by providing local </a:t>
            </a:r>
            <a:r>
              <a:rPr lang="en-US" sz="1000" dirty="0">
                <a:solidFill>
                  <a:schemeClr val="tx1"/>
                </a:solidFill>
                <a:cs typeface="Times New Roman" panose="02020603050405020304" pitchFamily="18" charset="0"/>
              </a:rPr>
              <a:t>representation at meetings and events to promote HHS and HRSA initiatives and programs. </a:t>
            </a:r>
            <a:r>
              <a:rPr lang="en-US" sz="1000" dirty="0" smtClean="0">
                <a:solidFill>
                  <a:schemeClr val="tx1"/>
                </a:solidFill>
                <a:cs typeface="Times New Roman" panose="02020603050405020304" pitchFamily="18" charset="0"/>
              </a:rPr>
              <a:t>IEA </a:t>
            </a:r>
            <a:r>
              <a:rPr lang="en-US" sz="1000" dirty="0">
                <a:solidFill>
                  <a:schemeClr val="tx1"/>
                </a:solidFill>
                <a:cs typeface="Times New Roman" panose="02020603050405020304" pitchFamily="18" charset="0"/>
              </a:rPr>
              <a:t>also shares information about HRSA resources and provides assistance to HRSA grantees, target populations and stakeholders </a:t>
            </a:r>
            <a:r>
              <a:rPr lang="en-US" sz="1000" dirty="0">
                <a:solidFill>
                  <a:schemeClr val="tx1"/>
                </a:solidFill>
              </a:rPr>
              <a:t>at the local level. </a:t>
            </a:r>
          </a:p>
          <a:p>
            <a:pPr marL="640594" lvl="1" indent="-174708">
              <a:buFont typeface="Arial" panose="020B0604020202020204" pitchFamily="34" charset="0"/>
              <a:buChar char="•"/>
            </a:pPr>
            <a:r>
              <a:rPr lang="en-US" sz="1000" b="1" dirty="0">
                <a:solidFill>
                  <a:schemeClr val="tx1"/>
                </a:solidFill>
                <a:cs typeface="Arial" panose="020B0604020202020204" pitchFamily="34" charset="0"/>
              </a:rPr>
              <a:t>Strategic Stakeholder Partnerships: </a:t>
            </a:r>
            <a:r>
              <a:rPr lang="en-US" altLang="en-US" sz="1000" dirty="0" smtClean="0">
                <a:solidFill>
                  <a:schemeClr val="tx1"/>
                </a:solidFill>
              </a:rPr>
              <a:t>IEA develops </a:t>
            </a:r>
            <a:r>
              <a:rPr lang="en-US" altLang="en-US" sz="1000" dirty="0">
                <a:solidFill>
                  <a:schemeClr val="tx1"/>
                </a:solidFill>
              </a:rPr>
              <a:t>and maintains key partnerships in communities, states and regions on behalf of HRSA.  </a:t>
            </a:r>
            <a:r>
              <a:rPr lang="en-US" altLang="en-US" sz="1000" dirty="0" smtClean="0">
                <a:solidFill>
                  <a:schemeClr val="tx1"/>
                </a:solidFill>
              </a:rPr>
              <a:t>IEA </a:t>
            </a:r>
            <a:r>
              <a:rPr lang="en-US" altLang="en-US" sz="1000" dirty="0">
                <a:solidFill>
                  <a:schemeClr val="tx1"/>
                </a:solidFill>
              </a:rPr>
              <a:t>also collaborates with other HHS OpDivs,  and other federal departments and agencies. </a:t>
            </a:r>
          </a:p>
          <a:p>
            <a:pPr marL="640594" lvl="1" indent="-174708">
              <a:buFont typeface="Arial" panose="020B0604020202020204" pitchFamily="34" charset="0"/>
              <a:buChar char="•"/>
            </a:pPr>
            <a:r>
              <a:rPr lang="en-US" sz="1000" b="1" dirty="0">
                <a:solidFill>
                  <a:schemeClr val="tx1"/>
                </a:solidFill>
                <a:cs typeface="Arial" panose="020B0604020202020204" pitchFamily="34" charset="0"/>
              </a:rPr>
              <a:t>Regional Surveillance: </a:t>
            </a:r>
            <a:r>
              <a:rPr lang="en-US" sz="1000" dirty="0" smtClean="0">
                <a:solidFill>
                  <a:schemeClr val="tx1"/>
                </a:solidFill>
              </a:rPr>
              <a:t>IEA </a:t>
            </a:r>
            <a:r>
              <a:rPr lang="en-US" sz="1000" dirty="0">
                <a:solidFill>
                  <a:schemeClr val="tx1"/>
                </a:solidFill>
              </a:rPr>
              <a:t>is uniquely positioned in the field, and therefore we are able to gather and assess ground-level intelligence about health care issues and trends in order to provide HRSA headquarters (HQ) with information that may impact decision making about our programs.  </a:t>
            </a:r>
          </a:p>
          <a:p>
            <a:pPr marL="640594" lvl="1" indent="-174708">
              <a:buFont typeface="Arial" panose="020B0604020202020204" pitchFamily="34" charset="0"/>
              <a:buChar char="•"/>
            </a:pPr>
            <a:r>
              <a:rPr lang="en-US" sz="1000" b="1" dirty="0">
                <a:solidFill>
                  <a:schemeClr val="tx1"/>
                </a:solidFill>
                <a:cs typeface="Arial" panose="020B0604020202020204" pitchFamily="34" charset="0"/>
              </a:rPr>
              <a:t>Regional Management: </a:t>
            </a:r>
            <a:r>
              <a:rPr lang="en-US" sz="1000" dirty="0">
                <a:solidFill>
                  <a:schemeClr val="tx1"/>
                </a:solidFill>
                <a:cs typeface="Arial" panose="020B0604020202020204" pitchFamily="34" charset="0"/>
              </a:rPr>
              <a:t>The administrative side of our </a:t>
            </a:r>
            <a:r>
              <a:rPr lang="en-US" sz="1000" dirty="0" smtClean="0">
                <a:solidFill>
                  <a:schemeClr val="tx1"/>
                </a:solidFill>
                <a:cs typeface="Arial" panose="020B0604020202020204" pitchFamily="34" charset="0"/>
              </a:rPr>
              <a:t>work.</a:t>
            </a:r>
            <a:r>
              <a:rPr lang="en-US" sz="1000" baseline="0" dirty="0" smtClean="0">
                <a:solidFill>
                  <a:schemeClr val="tx1"/>
                </a:solidFill>
                <a:cs typeface="Arial" panose="020B0604020202020204" pitchFamily="34" charset="0"/>
              </a:rPr>
              <a:t> </a:t>
            </a:r>
            <a:r>
              <a:rPr lang="en-US" sz="1000" baseline="0" dirty="0" smtClean="0">
                <a:solidFill>
                  <a:schemeClr val="tx1"/>
                </a:solidFill>
                <a:cs typeface="+mn-cs"/>
              </a:rPr>
              <a:t>IEA</a:t>
            </a:r>
            <a:r>
              <a:rPr lang="en-US" altLang="en-US" sz="1000" dirty="0" smtClean="0">
                <a:solidFill>
                  <a:schemeClr val="tx1"/>
                </a:solidFill>
              </a:rPr>
              <a:t> </a:t>
            </a:r>
            <a:r>
              <a:rPr lang="en-US" altLang="en-US" sz="1000" dirty="0">
                <a:solidFill>
                  <a:schemeClr val="tx1"/>
                </a:solidFill>
              </a:rPr>
              <a:t>e</a:t>
            </a:r>
            <a:r>
              <a:rPr lang="en-US" sz="1000" dirty="0">
                <a:solidFill>
                  <a:schemeClr val="tx1"/>
                </a:solidFill>
              </a:rPr>
              <a:t>nsures efficacy of HRSA’s regional resources which </a:t>
            </a:r>
            <a:r>
              <a:rPr lang="en-US" sz="1000" dirty="0" smtClean="0">
                <a:solidFill>
                  <a:schemeClr val="tx1"/>
                </a:solidFill>
              </a:rPr>
              <a:t>include</a:t>
            </a:r>
            <a:r>
              <a:rPr lang="en-US" sz="1000" baseline="0" dirty="0" smtClean="0">
                <a:solidFill>
                  <a:schemeClr val="tx1"/>
                </a:solidFill>
              </a:rPr>
              <a:t> </a:t>
            </a:r>
            <a:r>
              <a:rPr lang="en-US" sz="1000" dirty="0" smtClean="0">
                <a:solidFill>
                  <a:schemeClr val="tx1"/>
                </a:solidFill>
              </a:rPr>
              <a:t>management </a:t>
            </a:r>
            <a:r>
              <a:rPr lang="en-US" sz="1000" dirty="0">
                <a:solidFill>
                  <a:schemeClr val="tx1"/>
                </a:solidFill>
              </a:rPr>
              <a:t>of human capital, technology, and facilities.  </a:t>
            </a:r>
          </a:p>
        </p:txBody>
      </p:sp>
      <p:sp>
        <p:nvSpPr>
          <p:cNvPr id="4" name="Slide Number Placeholder 3"/>
          <p:cNvSpPr>
            <a:spLocks noGrp="1"/>
          </p:cNvSpPr>
          <p:nvPr>
            <p:ph type="sldNum" sz="quarter" idx="10"/>
          </p:nvPr>
        </p:nvSpPr>
        <p:spPr/>
        <p:txBody>
          <a:bodyPr/>
          <a:lstStyle/>
          <a:p>
            <a:pPr defTabSz="931774">
              <a:defRPr/>
            </a:pPr>
            <a:fld id="{CAA11B83-7453-4C63-9F24-B8D95A5E7065}" type="slidenum">
              <a:rPr lang="en-US">
                <a:solidFill>
                  <a:prstClr val="black"/>
                </a:solidFill>
                <a:latin typeface="Calibri" panose="020F0502020204030204"/>
              </a:rPr>
              <a:pPr defTabSz="931774">
                <a:defRPr/>
              </a:pPr>
              <a:t>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744761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000" dirty="0">
                <a:solidFill>
                  <a:schemeClr val="tx1"/>
                </a:solidFill>
              </a:rPr>
              <a:t>NOTE: </a:t>
            </a:r>
            <a:r>
              <a:rPr lang="en-US" sz="1000" dirty="0" smtClean="0">
                <a:solidFill>
                  <a:schemeClr val="tx1"/>
                </a:solidFill>
              </a:rPr>
              <a:t>These are general talking points.  Feel free to modify/customize while still landing the main points.</a:t>
            </a:r>
            <a:r>
              <a:rPr lang="en-US" sz="1000" baseline="0" dirty="0" smtClean="0">
                <a:solidFill>
                  <a:schemeClr val="tx1"/>
                </a:solidFill>
              </a:rPr>
              <a:t> </a:t>
            </a:r>
            <a:r>
              <a:rPr lang="en-US" sz="1000" dirty="0" smtClean="0">
                <a:solidFill>
                  <a:schemeClr val="tx1"/>
                </a:solidFill>
              </a:rPr>
              <a:t>Please elaborate on the points below</a:t>
            </a:r>
          </a:p>
          <a:p>
            <a:endParaRPr lang="en-US" sz="1000" dirty="0">
              <a:solidFill>
                <a:schemeClr val="tx1"/>
              </a:solidFill>
            </a:endParaRPr>
          </a:p>
          <a:p>
            <a:r>
              <a:rPr lang="en-US" sz="1000" dirty="0">
                <a:solidFill>
                  <a:schemeClr val="tx1"/>
                </a:solidFill>
              </a:rPr>
              <a:t>Having a presence in the region allows for:</a:t>
            </a:r>
          </a:p>
          <a:p>
            <a:r>
              <a:rPr lang="en-US" sz="1000" dirty="0">
                <a:solidFill>
                  <a:schemeClr val="tx1"/>
                </a:solidFill>
              </a:rPr>
              <a:t>Linkage to local and state level partners: {Discuss your strong partnerships}</a:t>
            </a:r>
          </a:p>
          <a:p>
            <a:r>
              <a:rPr lang="en-US" sz="1000" dirty="0">
                <a:solidFill>
                  <a:schemeClr val="tx1"/>
                </a:solidFill>
              </a:rPr>
              <a:t>Leveraging of state and federal resources: {Discuss how you do this}</a:t>
            </a:r>
          </a:p>
          <a:p>
            <a:r>
              <a:rPr lang="en-US" sz="1000" dirty="0">
                <a:solidFill>
                  <a:schemeClr val="tx1"/>
                </a:solidFill>
              </a:rPr>
              <a:t>Local representation, customer service support and triage {Discuss how you do this}</a:t>
            </a:r>
          </a:p>
          <a:p>
            <a:r>
              <a:rPr lang="en-US" sz="1000" dirty="0">
                <a:solidFill>
                  <a:schemeClr val="tx1"/>
                </a:solidFill>
              </a:rPr>
              <a:t>Rapid response to crisis {Provide an example}</a:t>
            </a:r>
          </a:p>
          <a:p>
            <a:r>
              <a:rPr lang="en-US" sz="1000" dirty="0">
                <a:solidFill>
                  <a:schemeClr val="tx1"/>
                </a:solidFill>
              </a:rPr>
              <a:t>Seamless participation and execution of HHS/HRSA initiatives {Discuss how </a:t>
            </a:r>
            <a:r>
              <a:rPr lang="en-US" sz="1000" dirty="0" smtClean="0">
                <a:solidFill>
                  <a:schemeClr val="tx1"/>
                </a:solidFill>
              </a:rPr>
              <a:t>IEA </a:t>
            </a:r>
            <a:r>
              <a:rPr lang="en-US" sz="1000" dirty="0">
                <a:solidFill>
                  <a:schemeClr val="tx1"/>
                </a:solidFill>
              </a:rPr>
              <a:t>“hits the ground running” when new initiatives are rolled out…no huge effort to </a:t>
            </a:r>
            <a:r>
              <a:rPr lang="en-US" sz="1000" dirty="0" smtClean="0">
                <a:solidFill>
                  <a:schemeClr val="tx1"/>
                </a:solidFill>
              </a:rPr>
              <a:t>orient </a:t>
            </a:r>
            <a:r>
              <a:rPr lang="en-US" sz="1000" dirty="0">
                <a:solidFill>
                  <a:schemeClr val="tx1"/>
                </a:solidFill>
              </a:rPr>
              <a:t>to local jurisdictions and/or reinvent the wheel}</a:t>
            </a:r>
          </a:p>
          <a:p>
            <a:r>
              <a:rPr lang="en-US" sz="1000" dirty="0">
                <a:solidFill>
                  <a:schemeClr val="tx1"/>
                </a:solidFill>
              </a:rPr>
              <a:t>Intel from the field to HRSA Headquarters</a:t>
            </a:r>
          </a:p>
          <a:p>
            <a:r>
              <a:rPr lang="en-US" sz="1000" dirty="0">
                <a:solidFill>
                  <a:schemeClr val="tx1"/>
                </a:solidFill>
              </a:rPr>
              <a:t>Dissemination of HRSA information to the field</a:t>
            </a:r>
          </a:p>
          <a:p>
            <a:endParaRPr lang="en-US" dirty="0">
              <a:solidFill>
                <a:schemeClr val="tx1"/>
              </a:solidFill>
            </a:endParaRP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CAA11B83-7453-4C63-9F24-B8D95A5E7065}" type="slidenum">
              <a:rPr lang="en-US" smtClean="0"/>
              <a:t>5</a:t>
            </a:fld>
            <a:endParaRPr lang="en-US" dirty="0"/>
          </a:p>
        </p:txBody>
      </p:sp>
    </p:spTree>
    <p:extLst>
      <p:ext uri="{BB962C8B-B14F-4D97-AF65-F5344CB8AC3E}">
        <p14:creationId xmlns:p14="http://schemas.microsoft.com/office/powerpoint/2010/main" val="1520428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smtClean="0"/>
              <a:t>FORHP- Voice for Rural- review HHS regulations,</a:t>
            </a:r>
            <a:r>
              <a:rPr lang="en-US" baseline="0" dirty="0" smtClean="0"/>
              <a:t> </a:t>
            </a:r>
            <a:r>
              <a:rPr lang="en-US" dirty="0" smtClean="0"/>
              <a:t>administers Grant programs, and provide TA (policy and research role)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0BEAA9-50E5-4FE1-BEDD-25BC7D8F0C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5089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A11B83-7453-4C63-9F24-B8D95A5E70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67541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A11B83-7453-4C63-9F24-B8D95A5E70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1879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A11B83-7453-4C63-9F24-B8D95A5E70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4923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FDB6D5E-CED3-46BE-859E-F66DDC991106}" type="datetime1">
              <a:rPr lang="en-US" smtClean="0"/>
              <a:t>4/21/2022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1F62DB-D77C-4BBE-B8CC-9D3A1579A0DE}" type="slidenum">
              <a:rPr lang="en-US" smtClean="0"/>
              <a:t>‹#›</a:t>
            </a:fld>
            <a:endParaRPr lang="en-US" dirty="0"/>
          </a:p>
        </p:txBody>
      </p:sp>
    </p:spTree>
    <p:extLst>
      <p:ext uri="{BB962C8B-B14F-4D97-AF65-F5344CB8AC3E}">
        <p14:creationId xmlns:p14="http://schemas.microsoft.com/office/powerpoint/2010/main" val="2509336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D39A17-D2B4-4386-B35A-ACA195B72F99}" type="datetime1">
              <a:rPr lang="en-US" smtClean="0"/>
              <a:t>4/21/2022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1F62DB-D77C-4BBE-B8CC-9D3A1579A0DE}" type="slidenum">
              <a:rPr lang="en-US" smtClean="0"/>
              <a:t>‹#›</a:t>
            </a:fld>
            <a:endParaRPr lang="en-US" dirty="0"/>
          </a:p>
        </p:txBody>
      </p:sp>
    </p:spTree>
    <p:extLst>
      <p:ext uri="{BB962C8B-B14F-4D97-AF65-F5344CB8AC3E}">
        <p14:creationId xmlns:p14="http://schemas.microsoft.com/office/powerpoint/2010/main" val="361653485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Blue Banner Six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cxnSp>
        <p:nvCxnSpPr>
          <p:cNvPr id="4"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userDrawn="1"/>
        </p:nvSpPr>
        <p:spPr>
          <a:xfrm>
            <a:off x="1" y="1114249"/>
            <a:ext cx="12192000" cy="890008"/>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 Placeholder 3a"/>
          <p:cNvSpPr>
            <a:spLocks noGrp="1"/>
          </p:cNvSpPr>
          <p:nvPr>
            <p:ph type="body" sz="quarter" idx="12"/>
          </p:nvPr>
        </p:nvSpPr>
        <p:spPr>
          <a:xfrm>
            <a:off x="1084382" y="1115568"/>
            <a:ext cx="2743200" cy="88696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3b"/>
          <p:cNvSpPr>
            <a:spLocks noGrp="1"/>
          </p:cNvSpPr>
          <p:nvPr>
            <p:ph type="body" sz="quarter" idx="13"/>
          </p:nvPr>
        </p:nvSpPr>
        <p:spPr>
          <a:xfrm>
            <a:off x="4777154" y="1114425"/>
            <a:ext cx="2743200" cy="887413"/>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3c"/>
          <p:cNvSpPr>
            <a:spLocks noGrp="1"/>
          </p:cNvSpPr>
          <p:nvPr>
            <p:ph type="body" sz="quarter" idx="14"/>
          </p:nvPr>
        </p:nvSpPr>
        <p:spPr>
          <a:xfrm>
            <a:off x="8458200" y="1114425"/>
            <a:ext cx="2743200" cy="887413"/>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4"/>
          <p:cNvSpPr>
            <a:spLocks noGrp="1"/>
          </p:cNvSpPr>
          <p:nvPr>
            <p:ph sz="quarter" idx="15"/>
          </p:nvPr>
        </p:nvSpPr>
        <p:spPr>
          <a:xfrm>
            <a:off x="838200" y="2194560"/>
            <a:ext cx="5157216" cy="33375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5"/>
          <p:cNvSpPr>
            <a:spLocks noGrp="1"/>
          </p:cNvSpPr>
          <p:nvPr>
            <p:ph sz="quarter" idx="16"/>
          </p:nvPr>
        </p:nvSpPr>
        <p:spPr>
          <a:xfrm>
            <a:off x="6201508" y="2194560"/>
            <a:ext cx="5157216" cy="33375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6"/>
          <p:cNvSpPr>
            <a:spLocks noGrp="1"/>
          </p:cNvSpPr>
          <p:nvPr>
            <p:ph type="body" sz="quarter" idx="11"/>
          </p:nvPr>
        </p:nvSpPr>
        <p:spPr>
          <a:xfrm>
            <a:off x="841248" y="5562600"/>
            <a:ext cx="9528048" cy="914400"/>
          </a:xfrm>
        </p:spPr>
        <p:txBody>
          <a:bodyPr>
            <a:normAutofit/>
          </a:bodyPr>
          <a:lstStyle>
            <a:lvl1pPr marL="0" indent="0">
              <a:spcBef>
                <a:spcPts val="0"/>
              </a:spcBef>
              <a:buNone/>
              <a:defRPr sz="1400"/>
            </a:lvl1pPr>
          </a:lstStyle>
          <a:p>
            <a:pPr lvl="0"/>
            <a:endParaRPr lang="en-US" dirty="0"/>
          </a:p>
        </p:txBody>
      </p:sp>
      <p:sp>
        <p:nvSpPr>
          <p:cNvPr id="3" name="Slide Number Placeholder 7"/>
          <p:cNvSpPr>
            <a:spLocks noGrp="1"/>
          </p:cNvSpPr>
          <p:nvPr>
            <p:ph type="sldNum" sz="quarter" idx="10"/>
          </p:nvPr>
        </p:nvSpPr>
        <p:spPr/>
        <p:txBody>
          <a:bodyPr/>
          <a:lstStyle/>
          <a:p>
            <a:fld id="{AC38D48C-20BE-40D5-BBF2-392FF9026E6C}" type="slidenum">
              <a:rPr lang="en-US" smtClean="0"/>
              <a:pPr/>
              <a:t>‹#›</a:t>
            </a:fld>
            <a:endParaRPr lang="en-US" dirty="0"/>
          </a:p>
        </p:txBody>
      </p:sp>
    </p:spTree>
    <p:extLst>
      <p:ext uri="{BB962C8B-B14F-4D97-AF65-F5344CB8AC3E}">
        <p14:creationId xmlns:p14="http://schemas.microsoft.com/office/powerpoint/2010/main" val="700721368"/>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Blue Banner Fiv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cxnSp>
        <p:nvCxnSpPr>
          <p:cNvPr id="4"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userDrawn="1"/>
        </p:nvSpPr>
        <p:spPr>
          <a:xfrm>
            <a:off x="1" y="1114249"/>
            <a:ext cx="12192000" cy="890008"/>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 Placeholder 3a"/>
          <p:cNvSpPr>
            <a:spLocks noGrp="1"/>
          </p:cNvSpPr>
          <p:nvPr>
            <p:ph type="body" sz="quarter" idx="12"/>
          </p:nvPr>
        </p:nvSpPr>
        <p:spPr>
          <a:xfrm>
            <a:off x="1084382" y="1115568"/>
            <a:ext cx="2743200" cy="88696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3b"/>
          <p:cNvSpPr>
            <a:spLocks noGrp="1"/>
          </p:cNvSpPr>
          <p:nvPr>
            <p:ph type="body" sz="quarter" idx="13"/>
          </p:nvPr>
        </p:nvSpPr>
        <p:spPr>
          <a:xfrm>
            <a:off x="4777154" y="1114425"/>
            <a:ext cx="2743200" cy="887413"/>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3c"/>
          <p:cNvSpPr>
            <a:spLocks noGrp="1"/>
          </p:cNvSpPr>
          <p:nvPr>
            <p:ph type="body" sz="quarter" idx="14"/>
          </p:nvPr>
        </p:nvSpPr>
        <p:spPr>
          <a:xfrm>
            <a:off x="8458200" y="1114425"/>
            <a:ext cx="2743200" cy="887413"/>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4"/>
          <p:cNvSpPr>
            <a:spLocks noGrp="1"/>
          </p:cNvSpPr>
          <p:nvPr>
            <p:ph sz="quarter" idx="15"/>
          </p:nvPr>
        </p:nvSpPr>
        <p:spPr>
          <a:xfrm>
            <a:off x="838200" y="2194560"/>
            <a:ext cx="5157216" cy="42958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5"/>
          <p:cNvSpPr>
            <a:spLocks noGrp="1"/>
          </p:cNvSpPr>
          <p:nvPr>
            <p:ph sz="quarter" idx="16"/>
          </p:nvPr>
        </p:nvSpPr>
        <p:spPr>
          <a:xfrm>
            <a:off x="6201508" y="2194560"/>
            <a:ext cx="5157216" cy="36576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6"/>
          <p:cNvSpPr>
            <a:spLocks noGrp="1"/>
          </p:cNvSpPr>
          <p:nvPr>
            <p:ph type="sldNum" sz="quarter" idx="10"/>
          </p:nvPr>
        </p:nvSpPr>
        <p:spPr/>
        <p:txBody>
          <a:bodyPr/>
          <a:lstStyle/>
          <a:p>
            <a:fld id="{AC38D48C-20BE-40D5-BBF2-392FF9026E6C}" type="slidenum">
              <a:rPr lang="en-US" smtClean="0"/>
              <a:pPr/>
              <a:t>‹#›</a:t>
            </a:fld>
            <a:endParaRPr lang="en-US" dirty="0"/>
          </a:p>
        </p:txBody>
      </p:sp>
    </p:spTree>
    <p:extLst>
      <p:ext uri="{BB962C8B-B14F-4D97-AF65-F5344CB8AC3E}">
        <p14:creationId xmlns:p14="http://schemas.microsoft.com/office/powerpoint/2010/main" val="2346482231"/>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Banner Fiv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cxnSp>
        <p:nvCxnSpPr>
          <p:cNvPr id="4"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9" name="Text Placeholder 3a"/>
          <p:cNvSpPr>
            <a:spLocks noGrp="1"/>
          </p:cNvSpPr>
          <p:nvPr>
            <p:ph type="body" sz="quarter" idx="12"/>
          </p:nvPr>
        </p:nvSpPr>
        <p:spPr>
          <a:xfrm>
            <a:off x="1084382" y="1115568"/>
            <a:ext cx="2743200" cy="88696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3b"/>
          <p:cNvSpPr>
            <a:spLocks noGrp="1"/>
          </p:cNvSpPr>
          <p:nvPr>
            <p:ph type="body" sz="quarter" idx="13"/>
          </p:nvPr>
        </p:nvSpPr>
        <p:spPr>
          <a:xfrm>
            <a:off x="4777154" y="1114425"/>
            <a:ext cx="2743200" cy="887413"/>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3c"/>
          <p:cNvSpPr>
            <a:spLocks noGrp="1"/>
          </p:cNvSpPr>
          <p:nvPr>
            <p:ph type="body" sz="quarter" idx="14"/>
          </p:nvPr>
        </p:nvSpPr>
        <p:spPr>
          <a:xfrm>
            <a:off x="8458200" y="1114425"/>
            <a:ext cx="2743200" cy="887413"/>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4"/>
          <p:cNvSpPr>
            <a:spLocks noGrp="1"/>
          </p:cNvSpPr>
          <p:nvPr>
            <p:ph sz="quarter" idx="15"/>
          </p:nvPr>
        </p:nvSpPr>
        <p:spPr>
          <a:xfrm>
            <a:off x="838200" y="2194560"/>
            <a:ext cx="5157216" cy="42958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5"/>
          <p:cNvSpPr>
            <a:spLocks noGrp="1"/>
          </p:cNvSpPr>
          <p:nvPr>
            <p:ph sz="quarter" idx="16"/>
          </p:nvPr>
        </p:nvSpPr>
        <p:spPr>
          <a:xfrm>
            <a:off x="6201508" y="2194560"/>
            <a:ext cx="5157216" cy="36576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6"/>
          <p:cNvSpPr>
            <a:spLocks noGrp="1"/>
          </p:cNvSpPr>
          <p:nvPr>
            <p:ph type="sldNum" sz="quarter" idx="10"/>
          </p:nvPr>
        </p:nvSpPr>
        <p:spPr/>
        <p:txBody>
          <a:bodyPr/>
          <a:lstStyle/>
          <a:p>
            <a:fld id="{AC38D48C-20BE-40D5-BBF2-392FF9026E6C}" type="slidenum">
              <a:rPr lang="en-US" smtClean="0"/>
              <a:pPr/>
              <a:t>‹#›</a:t>
            </a:fld>
            <a:endParaRPr lang="en-US" dirty="0"/>
          </a:p>
        </p:txBody>
      </p:sp>
    </p:spTree>
    <p:extLst>
      <p:ext uri="{BB962C8B-B14F-4D97-AF65-F5344CB8AC3E}">
        <p14:creationId xmlns:p14="http://schemas.microsoft.com/office/powerpoint/2010/main" val="3527091432"/>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069848"/>
          </a:xfrm>
        </p:spPr>
        <p:txBody>
          <a:bodyPr/>
          <a:lstStyle>
            <a:lvl1pPr>
              <a:lnSpc>
                <a:spcPct val="100000"/>
              </a:lnSpc>
              <a:defRPr/>
            </a:lvl1pPr>
          </a:lstStyle>
          <a:p>
            <a:r>
              <a:rPr lang="en-US" dirty="0"/>
              <a:t>Click to edit Master title style</a:t>
            </a:r>
          </a:p>
        </p:txBody>
      </p:sp>
      <p:sp>
        <p:nvSpPr>
          <p:cNvPr id="5" name="Slide Number Placeholder 2"/>
          <p:cNvSpPr>
            <a:spLocks noGrp="1"/>
          </p:cNvSpPr>
          <p:nvPr>
            <p:ph type="sldNum" sz="quarter" idx="12"/>
          </p:nvPr>
        </p:nvSpPr>
        <p:spPr/>
        <p:txBody>
          <a:bodyPr/>
          <a:lstStyle/>
          <a:p>
            <a:fld id="{F9ECA865-404D-4A57-9AC1-FD3038CC100D}" type="slidenum">
              <a:rPr lang="en-US" smtClean="0"/>
              <a:pPr/>
              <a:t>‹#›</a:t>
            </a:fld>
            <a:endParaRPr lang="en-US" dirty="0"/>
          </a:p>
        </p:txBody>
      </p:sp>
      <p:cxnSp>
        <p:nvCxnSpPr>
          <p:cNvPr id="4"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8243094"/>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1_Medicine wtih 5 data points">
    <p:spTree>
      <p:nvGrpSpPr>
        <p:cNvPr id="1" name=""/>
        <p:cNvGrpSpPr/>
        <p:nvPr/>
      </p:nvGrpSpPr>
      <p:grpSpPr>
        <a:xfrm>
          <a:off x="0" y="0"/>
          <a:ext cx="0" cy="0"/>
          <a:chOff x="0" y="0"/>
          <a:chExt cx="0" cy="0"/>
        </a:xfrm>
      </p:grpSpPr>
      <p:sp>
        <p:nvSpPr>
          <p:cNvPr id="37" name="Rectangle 1"/>
          <p:cNvSpPr/>
          <p:nvPr userDrawn="1"/>
        </p:nvSpPr>
        <p:spPr>
          <a:xfrm>
            <a:off x="609599" y="4556661"/>
            <a:ext cx="3041025" cy="274320"/>
          </a:xfrm>
          <a:prstGeom prst="rect">
            <a:avLst/>
          </a:prstGeom>
          <a:solidFill>
            <a:srgbClr val="8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34"/>
          <p:cNvPicPr>
            <a:picLocks noChangeAspect="1"/>
          </p:cNvPicPr>
          <p:nvPr userDrawn="1"/>
        </p:nvPicPr>
        <p:blipFill>
          <a:blip r:embed="rId2"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4138246" y="2057397"/>
            <a:ext cx="2743200" cy="2743200"/>
          </a:xfrm>
          <a:prstGeom prst="ellipse">
            <a:avLst/>
          </a:prstGeom>
          <a:effectLst>
            <a:outerShdw blurRad="50800" dist="38100" dir="2700000" algn="tl" rotWithShape="0">
              <a:prstClr val="black">
                <a:alpha val="40000"/>
              </a:prstClr>
            </a:outerShdw>
          </a:effectLst>
        </p:spPr>
      </p:pic>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7"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6" name="Slide Number Placeholder 4"/>
          <p:cNvSpPr>
            <a:spLocks noGrp="1"/>
          </p:cNvSpPr>
          <p:nvPr>
            <p:ph type="sldNum" sz="quarter" idx="12"/>
          </p:nvPr>
        </p:nvSpPr>
        <p:spPr>
          <a:xfrm>
            <a:off x="9272016" y="6492240"/>
            <a:ext cx="2743200" cy="381000"/>
          </a:xfrm>
        </p:spPr>
        <p:txBody>
          <a:bodyPr/>
          <a:lstStyle/>
          <a:p>
            <a:fld id="{F9ECA865-404D-4A57-9AC1-FD3038CC100D}" type="slidenum">
              <a:rPr lang="en-US" smtClean="0"/>
              <a:pPr/>
              <a:t>‹#›</a:t>
            </a:fld>
            <a:endParaRPr lang="en-US" dirty="0"/>
          </a:p>
        </p:txBody>
      </p:sp>
      <p:sp>
        <p:nvSpPr>
          <p:cNvPr id="9" name="Rectangle 2"/>
          <p:cNvSpPr/>
          <p:nvPr userDrawn="1"/>
        </p:nvSpPr>
        <p:spPr>
          <a:xfrm>
            <a:off x="609600" y="4823830"/>
            <a:ext cx="3041024" cy="621792"/>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1"/>
          <p:cNvSpPr/>
          <p:nvPr userDrawn="1"/>
        </p:nvSpPr>
        <p:spPr>
          <a:xfrm>
            <a:off x="7888289" y="1219200"/>
            <a:ext cx="3657600" cy="4648200"/>
          </a:xfrm>
          <a:prstGeom prst="roundRect">
            <a:avLst/>
          </a:prstGeom>
          <a:solidFill>
            <a:srgbClr val="F7F7F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Connector 17"/>
          <p:cNvCxnSpPr/>
          <p:nvPr userDrawn="1"/>
        </p:nvCxnSpPr>
        <p:spPr>
          <a:xfrm>
            <a:off x="10515600" y="1828800"/>
            <a:ext cx="0" cy="4572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10515600" y="2648451"/>
            <a:ext cx="0" cy="4572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10515600" y="3468102"/>
            <a:ext cx="0" cy="4572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10515600" y="4287753"/>
            <a:ext cx="0" cy="4572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2" name="Text Placeholder 1"/>
          <p:cNvSpPr>
            <a:spLocks noGrp="1"/>
          </p:cNvSpPr>
          <p:nvPr userDrawn="1">
            <p:ph type="body" sz="quarter" idx="11" hasCustomPrompt="1"/>
          </p:nvPr>
        </p:nvSpPr>
        <p:spPr>
          <a:xfrm>
            <a:off x="850900" y="3048000"/>
            <a:ext cx="2540886" cy="418255"/>
          </a:xfrm>
        </p:spPr>
        <p:txBody>
          <a:bodyPr>
            <a:noAutofit/>
          </a:bodyPr>
          <a:lstStyle>
            <a:lvl1pPr marL="0" indent="0" algn="l">
              <a:buNone/>
              <a:defRPr sz="2000" b="1">
                <a:solidFill>
                  <a:srgbClr val="003764"/>
                </a:solidFill>
              </a:defRPr>
            </a:lvl1pPr>
          </a:lstStyle>
          <a:p>
            <a:pPr lvl="0"/>
            <a:r>
              <a:rPr lang="en-US" dirty="0" smtClean="0"/>
              <a:t>EDIT TEXT</a:t>
            </a:r>
          </a:p>
        </p:txBody>
      </p:sp>
      <p:sp>
        <p:nvSpPr>
          <p:cNvPr id="23" name="Text Placeholder 2"/>
          <p:cNvSpPr>
            <a:spLocks noGrp="1"/>
          </p:cNvSpPr>
          <p:nvPr userDrawn="1">
            <p:ph type="body" sz="quarter" idx="14"/>
          </p:nvPr>
        </p:nvSpPr>
        <p:spPr>
          <a:xfrm>
            <a:off x="850900" y="3700071"/>
            <a:ext cx="2582863" cy="829450"/>
          </a:xfrm>
        </p:spPr>
        <p:txBody>
          <a:bodyPr>
            <a:normAutofit/>
          </a:bodyPr>
          <a:lstStyle>
            <a:lvl1pPr marL="0" indent="0">
              <a:buNone/>
              <a:defRPr sz="1800"/>
            </a:lvl1pPr>
            <a:lvl2pPr marL="457200" indent="0">
              <a:buNone/>
              <a:defRPr/>
            </a:lvl2pPr>
          </a:lstStyle>
          <a:p>
            <a:pPr lvl="0"/>
            <a:r>
              <a:rPr lang="en-US" dirty="0" smtClean="0"/>
              <a:t>Edit Master text styles</a:t>
            </a:r>
          </a:p>
        </p:txBody>
      </p:sp>
      <p:sp>
        <p:nvSpPr>
          <p:cNvPr id="24" name="Text Placeholder 3"/>
          <p:cNvSpPr>
            <a:spLocks noGrp="1"/>
          </p:cNvSpPr>
          <p:nvPr userDrawn="1">
            <p:ph type="body" sz="quarter" idx="15"/>
          </p:nvPr>
        </p:nvSpPr>
        <p:spPr>
          <a:xfrm>
            <a:off x="918239" y="4878513"/>
            <a:ext cx="1261434" cy="498068"/>
          </a:xfrm>
        </p:spPr>
        <p:txBody>
          <a:bodyPr>
            <a:normAutofit/>
          </a:bodyPr>
          <a:lstStyle>
            <a:lvl1pPr marL="0" indent="0">
              <a:buNone/>
              <a:defRPr sz="1400"/>
            </a:lvl1pPr>
            <a:lvl2pPr marL="457200" indent="0">
              <a:buNone/>
              <a:defRPr/>
            </a:lvl2pPr>
          </a:lstStyle>
          <a:p>
            <a:pPr lvl="0"/>
            <a:r>
              <a:rPr lang="en-US" dirty="0" smtClean="0"/>
              <a:t>Edit Master text styles</a:t>
            </a:r>
          </a:p>
        </p:txBody>
      </p:sp>
      <p:sp>
        <p:nvSpPr>
          <p:cNvPr id="25" name="Text Placeholder 4"/>
          <p:cNvSpPr>
            <a:spLocks noGrp="1"/>
          </p:cNvSpPr>
          <p:nvPr userDrawn="1">
            <p:ph type="body" sz="quarter" idx="16"/>
          </p:nvPr>
        </p:nvSpPr>
        <p:spPr>
          <a:xfrm>
            <a:off x="2243766" y="4892690"/>
            <a:ext cx="1261434" cy="498068"/>
          </a:xfrm>
        </p:spPr>
        <p:txBody>
          <a:bodyPr>
            <a:normAutofit/>
          </a:bodyPr>
          <a:lstStyle>
            <a:lvl1pPr marL="0" indent="0">
              <a:buNone/>
              <a:defRPr sz="1400"/>
            </a:lvl1pPr>
            <a:lvl2pPr marL="457200" indent="0">
              <a:buNone/>
              <a:defRPr/>
            </a:lvl2pPr>
          </a:lstStyle>
          <a:p>
            <a:pPr lvl="0"/>
            <a:r>
              <a:rPr lang="en-US" dirty="0" smtClean="0"/>
              <a:t>Edit Master text styles</a:t>
            </a:r>
          </a:p>
        </p:txBody>
      </p:sp>
      <p:sp>
        <p:nvSpPr>
          <p:cNvPr id="26" name="Text Placeholder 5"/>
          <p:cNvSpPr>
            <a:spLocks noGrp="1"/>
          </p:cNvSpPr>
          <p:nvPr userDrawn="1">
            <p:ph type="body" sz="quarter" idx="17"/>
          </p:nvPr>
        </p:nvSpPr>
        <p:spPr>
          <a:xfrm>
            <a:off x="4637976" y="3438200"/>
            <a:ext cx="1743740" cy="829450"/>
          </a:xfrm>
        </p:spPr>
        <p:txBody>
          <a:bodyPr>
            <a:noAutofit/>
          </a:bodyPr>
          <a:lstStyle>
            <a:lvl1pPr marL="0" indent="0" algn="ctr">
              <a:lnSpc>
                <a:spcPct val="90000"/>
              </a:lnSpc>
              <a:spcBef>
                <a:spcPts val="0"/>
              </a:spcBef>
              <a:buNone/>
              <a:defRPr sz="4800" b="1">
                <a:solidFill>
                  <a:srgbClr val="003764"/>
                </a:solidFill>
              </a:defRPr>
            </a:lvl1pPr>
            <a:lvl2pPr marL="457200" indent="0">
              <a:buNone/>
              <a:defRPr/>
            </a:lvl2pPr>
          </a:lstStyle>
          <a:p>
            <a:pPr lvl="0"/>
            <a:r>
              <a:rPr lang="en-US" dirty="0" smtClean="0"/>
              <a:t>Edit</a:t>
            </a:r>
          </a:p>
        </p:txBody>
      </p:sp>
      <p:sp>
        <p:nvSpPr>
          <p:cNvPr id="27" name="Text Placeholder 6"/>
          <p:cNvSpPr>
            <a:spLocks noGrp="1"/>
          </p:cNvSpPr>
          <p:nvPr userDrawn="1">
            <p:ph type="body" sz="quarter" idx="19"/>
          </p:nvPr>
        </p:nvSpPr>
        <p:spPr>
          <a:xfrm>
            <a:off x="8077200" y="1752600"/>
            <a:ext cx="1573322" cy="595533"/>
          </a:xfrm>
        </p:spPr>
        <p:txBody>
          <a:bodyPr anchor="ctr">
            <a:normAutofit/>
          </a:bodyPr>
          <a:lstStyle>
            <a:lvl1pPr marL="0" indent="0">
              <a:buNone/>
              <a:defRPr sz="1600">
                <a:solidFill>
                  <a:srgbClr val="666666"/>
                </a:solidFill>
              </a:defRPr>
            </a:lvl1pPr>
            <a:lvl2pPr marL="457200" indent="0">
              <a:buNone/>
              <a:defRPr/>
            </a:lvl2pPr>
          </a:lstStyle>
          <a:p>
            <a:pPr lvl="0"/>
            <a:r>
              <a:rPr lang="en-US" dirty="0" smtClean="0"/>
              <a:t>Edit Master text styles</a:t>
            </a:r>
          </a:p>
        </p:txBody>
      </p:sp>
      <p:sp>
        <p:nvSpPr>
          <p:cNvPr id="28" name="Text Placeholder 7"/>
          <p:cNvSpPr>
            <a:spLocks noGrp="1"/>
          </p:cNvSpPr>
          <p:nvPr userDrawn="1">
            <p:ph type="body" sz="quarter" idx="23"/>
          </p:nvPr>
        </p:nvSpPr>
        <p:spPr>
          <a:xfrm>
            <a:off x="10622222" y="1752600"/>
            <a:ext cx="1569778" cy="595533"/>
          </a:xfrm>
        </p:spPr>
        <p:txBody>
          <a:bodyPr anchor="ctr">
            <a:normAutofit/>
          </a:bodyPr>
          <a:lstStyle>
            <a:lvl1pPr marL="0" indent="0">
              <a:buNone/>
              <a:defRPr sz="1600">
                <a:solidFill>
                  <a:srgbClr val="0F4D7B"/>
                </a:solidFill>
              </a:defRPr>
            </a:lvl1pPr>
            <a:lvl2pPr marL="457200" indent="0">
              <a:buNone/>
              <a:defRPr/>
            </a:lvl2pPr>
          </a:lstStyle>
          <a:p>
            <a:pPr lvl="0"/>
            <a:r>
              <a:rPr lang="en-US" dirty="0" smtClean="0"/>
              <a:t>Edit Master text styles</a:t>
            </a:r>
          </a:p>
        </p:txBody>
      </p:sp>
      <p:sp>
        <p:nvSpPr>
          <p:cNvPr id="29" name="Text Placeholder 8"/>
          <p:cNvSpPr>
            <a:spLocks noGrp="1"/>
          </p:cNvSpPr>
          <p:nvPr userDrawn="1">
            <p:ph type="body" sz="quarter" idx="20"/>
          </p:nvPr>
        </p:nvSpPr>
        <p:spPr>
          <a:xfrm>
            <a:off x="8077200" y="2568707"/>
            <a:ext cx="1573322" cy="595533"/>
          </a:xfrm>
        </p:spPr>
        <p:txBody>
          <a:bodyPr anchor="ctr">
            <a:normAutofit/>
          </a:bodyPr>
          <a:lstStyle>
            <a:lvl1pPr marL="0" indent="0">
              <a:buNone/>
              <a:defRPr sz="1600">
                <a:solidFill>
                  <a:srgbClr val="666666"/>
                </a:solidFill>
              </a:defRPr>
            </a:lvl1pPr>
            <a:lvl2pPr marL="457200" indent="0">
              <a:buNone/>
              <a:defRPr/>
            </a:lvl2pPr>
          </a:lstStyle>
          <a:p>
            <a:pPr lvl="0"/>
            <a:r>
              <a:rPr lang="en-US" dirty="0" smtClean="0"/>
              <a:t>Edit Master text styles</a:t>
            </a:r>
          </a:p>
        </p:txBody>
      </p:sp>
      <p:sp>
        <p:nvSpPr>
          <p:cNvPr id="30" name="Text Placeholder 9"/>
          <p:cNvSpPr>
            <a:spLocks noGrp="1"/>
          </p:cNvSpPr>
          <p:nvPr userDrawn="1">
            <p:ph type="body" sz="quarter" idx="24"/>
          </p:nvPr>
        </p:nvSpPr>
        <p:spPr>
          <a:xfrm>
            <a:off x="10622222" y="2568707"/>
            <a:ext cx="1569778" cy="595533"/>
          </a:xfrm>
        </p:spPr>
        <p:txBody>
          <a:bodyPr anchor="ctr">
            <a:normAutofit/>
          </a:bodyPr>
          <a:lstStyle>
            <a:lvl1pPr marL="0" indent="0">
              <a:buNone/>
              <a:defRPr sz="1600">
                <a:solidFill>
                  <a:srgbClr val="0F4D7B"/>
                </a:solidFill>
              </a:defRPr>
            </a:lvl1pPr>
            <a:lvl2pPr marL="457200" indent="0">
              <a:buNone/>
              <a:defRPr/>
            </a:lvl2pPr>
          </a:lstStyle>
          <a:p>
            <a:pPr lvl="0"/>
            <a:r>
              <a:rPr lang="en-US" dirty="0" smtClean="0"/>
              <a:t>Edit Master text styles</a:t>
            </a:r>
          </a:p>
        </p:txBody>
      </p:sp>
      <p:sp>
        <p:nvSpPr>
          <p:cNvPr id="31" name="Text Placeholder 10"/>
          <p:cNvSpPr>
            <a:spLocks noGrp="1"/>
          </p:cNvSpPr>
          <p:nvPr userDrawn="1">
            <p:ph type="body" sz="quarter" idx="21"/>
          </p:nvPr>
        </p:nvSpPr>
        <p:spPr>
          <a:xfrm>
            <a:off x="8077200" y="3384814"/>
            <a:ext cx="1573322" cy="595533"/>
          </a:xfrm>
        </p:spPr>
        <p:txBody>
          <a:bodyPr anchor="ctr">
            <a:normAutofit/>
          </a:bodyPr>
          <a:lstStyle>
            <a:lvl1pPr marL="0" indent="0">
              <a:buNone/>
              <a:defRPr sz="1600">
                <a:solidFill>
                  <a:srgbClr val="666666"/>
                </a:solidFill>
              </a:defRPr>
            </a:lvl1pPr>
            <a:lvl2pPr marL="457200" indent="0">
              <a:buNone/>
              <a:defRPr/>
            </a:lvl2pPr>
          </a:lstStyle>
          <a:p>
            <a:pPr lvl="0"/>
            <a:r>
              <a:rPr lang="en-US" dirty="0" smtClean="0"/>
              <a:t>Edit Master text styles</a:t>
            </a:r>
          </a:p>
        </p:txBody>
      </p:sp>
      <p:sp>
        <p:nvSpPr>
          <p:cNvPr id="32" name="Text Placeholder 11"/>
          <p:cNvSpPr>
            <a:spLocks noGrp="1"/>
          </p:cNvSpPr>
          <p:nvPr userDrawn="1">
            <p:ph type="body" sz="quarter" idx="25"/>
          </p:nvPr>
        </p:nvSpPr>
        <p:spPr>
          <a:xfrm>
            <a:off x="10622222" y="3384814"/>
            <a:ext cx="1569778" cy="595533"/>
          </a:xfrm>
        </p:spPr>
        <p:txBody>
          <a:bodyPr anchor="ctr">
            <a:normAutofit/>
          </a:bodyPr>
          <a:lstStyle>
            <a:lvl1pPr marL="0" indent="0">
              <a:buNone/>
              <a:defRPr sz="1600">
                <a:solidFill>
                  <a:srgbClr val="0F4D7B"/>
                </a:solidFill>
              </a:defRPr>
            </a:lvl1pPr>
            <a:lvl2pPr marL="457200" indent="0">
              <a:buNone/>
              <a:defRPr/>
            </a:lvl2pPr>
          </a:lstStyle>
          <a:p>
            <a:pPr lvl="0"/>
            <a:r>
              <a:rPr lang="en-US" dirty="0" smtClean="0"/>
              <a:t>Edit Master text styles</a:t>
            </a:r>
          </a:p>
        </p:txBody>
      </p:sp>
      <p:sp>
        <p:nvSpPr>
          <p:cNvPr id="33" name="Text Placeholder 12"/>
          <p:cNvSpPr>
            <a:spLocks noGrp="1"/>
          </p:cNvSpPr>
          <p:nvPr userDrawn="1">
            <p:ph type="body" sz="quarter" idx="22"/>
          </p:nvPr>
        </p:nvSpPr>
        <p:spPr>
          <a:xfrm>
            <a:off x="8077200" y="4200921"/>
            <a:ext cx="1573322" cy="595533"/>
          </a:xfrm>
        </p:spPr>
        <p:txBody>
          <a:bodyPr anchor="ctr">
            <a:normAutofit/>
          </a:bodyPr>
          <a:lstStyle>
            <a:lvl1pPr marL="0" indent="0">
              <a:buNone/>
              <a:defRPr sz="1600">
                <a:solidFill>
                  <a:srgbClr val="666666"/>
                </a:solidFill>
              </a:defRPr>
            </a:lvl1pPr>
            <a:lvl2pPr marL="457200" indent="0">
              <a:buNone/>
              <a:defRPr/>
            </a:lvl2pPr>
          </a:lstStyle>
          <a:p>
            <a:pPr lvl="0"/>
            <a:r>
              <a:rPr lang="en-US" dirty="0" smtClean="0"/>
              <a:t>Edit Master text styles</a:t>
            </a:r>
          </a:p>
        </p:txBody>
      </p:sp>
      <p:sp>
        <p:nvSpPr>
          <p:cNvPr id="34" name="Text Placeholder 13"/>
          <p:cNvSpPr>
            <a:spLocks noGrp="1"/>
          </p:cNvSpPr>
          <p:nvPr userDrawn="1">
            <p:ph type="body" sz="quarter" idx="26"/>
          </p:nvPr>
        </p:nvSpPr>
        <p:spPr>
          <a:xfrm>
            <a:off x="10622222" y="4200921"/>
            <a:ext cx="1569778" cy="595533"/>
          </a:xfrm>
        </p:spPr>
        <p:txBody>
          <a:bodyPr anchor="ctr">
            <a:normAutofit/>
          </a:bodyPr>
          <a:lstStyle>
            <a:lvl1pPr marL="0" indent="0">
              <a:buNone/>
              <a:defRPr sz="1600">
                <a:solidFill>
                  <a:srgbClr val="0F4D7B"/>
                </a:solidFill>
              </a:defRPr>
            </a:lvl1pPr>
            <a:lvl2pPr marL="457200" indent="0">
              <a:buNone/>
              <a:defRPr/>
            </a:lvl2pPr>
          </a:lstStyle>
          <a:p>
            <a:pPr lvl="0"/>
            <a:r>
              <a:rPr lang="en-US" dirty="0" smtClean="0"/>
              <a:t>Edit Master text styles</a:t>
            </a:r>
          </a:p>
        </p:txBody>
      </p:sp>
      <p:cxnSp>
        <p:nvCxnSpPr>
          <p:cNvPr id="36" name="Straight Connector 35"/>
          <p:cNvCxnSpPr>
            <a:stCxn id="38" idx="6"/>
          </p:cNvCxnSpPr>
          <p:nvPr userDrawn="1"/>
        </p:nvCxnSpPr>
        <p:spPr>
          <a:xfrm flipV="1">
            <a:off x="7338646" y="3428997"/>
            <a:ext cx="570908" cy="3"/>
          </a:xfrm>
          <a:prstGeom prst="line">
            <a:avLst/>
          </a:prstGeom>
          <a:ln w="34925">
            <a:solidFill>
              <a:srgbClr val="800000"/>
            </a:solidFill>
          </a:ln>
        </p:spPr>
        <p:style>
          <a:lnRef idx="1">
            <a:schemeClr val="accent1"/>
          </a:lnRef>
          <a:fillRef idx="0">
            <a:schemeClr val="accent1"/>
          </a:fillRef>
          <a:effectRef idx="0">
            <a:schemeClr val="accent1"/>
          </a:effectRef>
          <a:fontRef idx="minor">
            <a:schemeClr val="tx1"/>
          </a:fontRef>
        </p:style>
      </p:cxnSp>
      <p:sp>
        <p:nvSpPr>
          <p:cNvPr id="38" name="Donut 1"/>
          <p:cNvSpPr>
            <a:spLocks noChangeAspect="1"/>
          </p:cNvSpPr>
          <p:nvPr userDrawn="1"/>
        </p:nvSpPr>
        <p:spPr>
          <a:xfrm>
            <a:off x="3681046" y="1600200"/>
            <a:ext cx="3657600" cy="3657600"/>
          </a:xfrm>
          <a:prstGeom prst="donut">
            <a:avLst>
              <a:gd name="adj" fmla="val 7949"/>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9" name="Text Placeholder 4"/>
          <p:cNvSpPr>
            <a:spLocks noGrp="1"/>
          </p:cNvSpPr>
          <p:nvPr>
            <p:ph type="body" sz="quarter" idx="27"/>
          </p:nvPr>
        </p:nvSpPr>
        <p:spPr>
          <a:xfrm>
            <a:off x="905145" y="4547656"/>
            <a:ext cx="2226258" cy="283325"/>
          </a:xfrm>
        </p:spPr>
        <p:txBody>
          <a:bodyPr>
            <a:normAutofit/>
          </a:bodyPr>
          <a:lstStyle>
            <a:lvl1pPr marL="0" indent="0">
              <a:buNone/>
              <a:defRPr sz="1400">
                <a:solidFill>
                  <a:schemeClr val="bg1"/>
                </a:solidFill>
              </a:defRPr>
            </a:lvl1pPr>
            <a:lvl2pPr marL="457200" indent="0">
              <a:buNone/>
              <a:defRPr/>
            </a:lvl2pPr>
          </a:lstStyle>
          <a:p>
            <a:pPr lvl="0"/>
            <a:r>
              <a:rPr lang="en-US" dirty="0" smtClean="0"/>
              <a:t>Edit Master text styles</a:t>
            </a:r>
          </a:p>
        </p:txBody>
      </p:sp>
      <p:cxnSp>
        <p:nvCxnSpPr>
          <p:cNvPr id="40" name="Straight Connector 39"/>
          <p:cNvCxnSpPr/>
          <p:nvPr userDrawn="1"/>
        </p:nvCxnSpPr>
        <p:spPr>
          <a:xfrm>
            <a:off x="10515600" y="5107403"/>
            <a:ext cx="0" cy="4572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1" name="Text Placeholder 12"/>
          <p:cNvSpPr>
            <a:spLocks noGrp="1"/>
          </p:cNvSpPr>
          <p:nvPr>
            <p:ph type="body" sz="quarter" idx="28"/>
          </p:nvPr>
        </p:nvSpPr>
        <p:spPr>
          <a:xfrm>
            <a:off x="8077200" y="5017026"/>
            <a:ext cx="1573322" cy="595533"/>
          </a:xfrm>
        </p:spPr>
        <p:txBody>
          <a:bodyPr anchor="ctr">
            <a:normAutofit/>
          </a:bodyPr>
          <a:lstStyle>
            <a:lvl1pPr marL="0" indent="0">
              <a:buNone/>
              <a:defRPr sz="1600">
                <a:solidFill>
                  <a:srgbClr val="666666"/>
                </a:solidFill>
              </a:defRPr>
            </a:lvl1pPr>
            <a:lvl2pPr marL="457200" indent="0">
              <a:buNone/>
              <a:defRPr/>
            </a:lvl2pPr>
          </a:lstStyle>
          <a:p>
            <a:pPr lvl="0"/>
            <a:r>
              <a:rPr lang="en-US" dirty="0" smtClean="0"/>
              <a:t>Edit Master text styles</a:t>
            </a:r>
          </a:p>
        </p:txBody>
      </p:sp>
      <p:sp>
        <p:nvSpPr>
          <p:cNvPr id="42" name="Text Placeholder 13"/>
          <p:cNvSpPr>
            <a:spLocks noGrp="1"/>
          </p:cNvSpPr>
          <p:nvPr>
            <p:ph type="body" sz="quarter" idx="29"/>
          </p:nvPr>
        </p:nvSpPr>
        <p:spPr>
          <a:xfrm>
            <a:off x="10622222" y="5017026"/>
            <a:ext cx="1569778" cy="595533"/>
          </a:xfrm>
        </p:spPr>
        <p:txBody>
          <a:bodyPr anchor="ctr">
            <a:normAutofit/>
          </a:bodyPr>
          <a:lstStyle>
            <a:lvl1pPr marL="0" indent="0">
              <a:buNone/>
              <a:defRPr sz="1600">
                <a:solidFill>
                  <a:srgbClr val="0F4D7B"/>
                </a:solidFill>
              </a:defRPr>
            </a:lvl1pPr>
            <a:lvl2pPr marL="457200" indent="0">
              <a:buNone/>
              <a:defRPr/>
            </a:lvl2pPr>
          </a:lstStyle>
          <a:p>
            <a:pPr lvl="0"/>
            <a:r>
              <a:rPr lang="en-US" dirty="0" smtClean="0"/>
              <a:t>Edit Master text styles</a:t>
            </a:r>
          </a:p>
        </p:txBody>
      </p:sp>
    </p:spTree>
    <p:extLst>
      <p:ext uri="{BB962C8B-B14F-4D97-AF65-F5344CB8AC3E}">
        <p14:creationId xmlns:p14="http://schemas.microsoft.com/office/powerpoint/2010/main" val="162065905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456">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HP-ET Outcomes">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2386"/>
                    </a14:imgEffect>
                    <a14:imgEffect>
                      <a14:saturation sat="23000"/>
                    </a14:imgEffect>
                  </a14:imgLayer>
                </a14:imgProps>
              </a:ext>
              <a:ext uri="{28A0092B-C50C-407E-A947-70E740481C1C}">
                <a14:useLocalDpi xmlns:a14="http://schemas.microsoft.com/office/drawing/2010/main"/>
              </a:ext>
            </a:extLst>
          </a:blip>
          <a:srcRect l="19811"/>
          <a:stretch/>
        </p:blipFill>
        <p:spPr>
          <a:xfrm>
            <a:off x="0" y="1143000"/>
            <a:ext cx="5536642" cy="4606192"/>
          </a:xfrm>
          <a:prstGeom prst="flowChartDelay">
            <a:avLst/>
          </a:prstGeom>
        </p:spPr>
      </p:pic>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4" name="Content Placeholder 4"/>
          <p:cNvSpPr>
            <a:spLocks noGrp="1"/>
          </p:cNvSpPr>
          <p:nvPr>
            <p:ph sz="half" idx="2"/>
          </p:nvPr>
        </p:nvSpPr>
        <p:spPr>
          <a:xfrm>
            <a:off x="6172200" y="1444752"/>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337154666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D9A64E-25E1-4732-B66E-76EE3C80B179}" type="datetime1">
              <a:rPr lang="en-US" smtClean="0"/>
              <a:t>4/21/2022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1F62DB-D77C-4BBE-B8CC-9D3A1579A0DE}" type="slidenum">
              <a:rPr lang="en-US" smtClean="0"/>
              <a:t>‹#›</a:t>
            </a:fld>
            <a:endParaRPr lang="en-US" dirty="0"/>
          </a:p>
        </p:txBody>
      </p:sp>
    </p:spTree>
    <p:extLst>
      <p:ext uri="{BB962C8B-B14F-4D97-AF65-F5344CB8AC3E}">
        <p14:creationId xmlns:p14="http://schemas.microsoft.com/office/powerpoint/2010/main" val="3387237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0D8C483-24FB-4BE2-AB5B-9D4F6BD9C75B}" type="datetime1">
              <a:rPr lang="en-US" smtClean="0"/>
              <a:t>4/21/2022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587946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855EA6-C538-4769-9A08-21329C515BFD}" type="datetime1">
              <a:rPr lang="en-US" smtClean="0"/>
              <a:t>4/21/2022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ECA865-404D-4A57-9AC1-FD3038CC100D}" type="slidenum">
              <a:rPr lang="en-US" smtClean="0"/>
              <a:pPr/>
              <a:t>‹#›</a:t>
            </a:fld>
            <a:endParaRPr lang="en-US" dirty="0"/>
          </a:p>
        </p:txBody>
      </p:sp>
      <p:cxnSp>
        <p:nvCxnSpPr>
          <p:cNvPr id="7" name="Straight Connector 6"/>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2076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65443C-6A64-4DE4-A300-3FE1004B94C6}" type="datetime1">
              <a:rPr lang="en-US" smtClean="0"/>
              <a:t>4/21/2022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F1F62DB-D77C-4BBE-B8CC-9D3A1579A0DE}" type="slidenum">
              <a:rPr lang="en-US" smtClean="0"/>
              <a:t>‹#›</a:t>
            </a:fld>
            <a:endParaRPr lang="en-US" dirty="0"/>
          </a:p>
        </p:txBody>
      </p:sp>
    </p:spTree>
    <p:extLst>
      <p:ext uri="{BB962C8B-B14F-4D97-AF65-F5344CB8AC3E}">
        <p14:creationId xmlns:p14="http://schemas.microsoft.com/office/powerpoint/2010/main" val="27080822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65443C-6A64-4DE4-A300-3FE1004B94C6}" type="datetime1">
              <a:rPr lang="en-US" smtClean="0"/>
              <a:t>4/21/2022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F1F62DB-D77C-4BBE-B8CC-9D3A1579A0DE}" type="slidenum">
              <a:rPr lang="en-US" smtClean="0"/>
              <a:t>‹#›</a:t>
            </a:fld>
            <a:endParaRPr lang="en-US" dirty="0"/>
          </a:p>
        </p:txBody>
      </p:sp>
    </p:spTree>
    <p:extLst>
      <p:ext uri="{BB962C8B-B14F-4D97-AF65-F5344CB8AC3E}">
        <p14:creationId xmlns:p14="http://schemas.microsoft.com/office/powerpoint/2010/main" val="33781137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A407A88-8040-4ABB-A38A-35979DE85C03}" type="datetime1">
              <a:rPr lang="en-US" smtClean="0"/>
              <a:t>4/21/2022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cxnSp>
        <p:nvCxnSpPr>
          <p:cNvPr id="7" name="Straight Connector 6"/>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09221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9969508-AA0D-4D2D-93BE-8404606FD5CB}" type="datetime1">
              <a:rPr lang="en-US" smtClean="0"/>
              <a:t>4/21/2022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14480114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78D11A4-AFEF-4EEE-BDBF-B1045FE1481A}" type="datetime1">
              <a:rPr lang="en-US" smtClean="0"/>
              <a:t>4/21/2022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40938764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611E2C3-6AF7-4C97-ABBF-47A1937B647F}" type="datetime1">
              <a:rPr lang="en-US" smtClean="0"/>
              <a:t>4/21/2022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2462862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88734C-EBB0-4466-97EF-0CC0FE458960}" type="datetime1">
              <a:rPr lang="en-US" smtClean="0"/>
              <a:t>4/21/2022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1F62DB-D77C-4BBE-B8CC-9D3A1579A0DE}" type="slidenum">
              <a:rPr lang="en-US" smtClean="0"/>
              <a:t>‹#›</a:t>
            </a:fld>
            <a:endParaRPr lang="en-US" dirty="0"/>
          </a:p>
        </p:txBody>
      </p:sp>
    </p:spTree>
    <p:extLst>
      <p:ext uri="{BB962C8B-B14F-4D97-AF65-F5344CB8AC3E}">
        <p14:creationId xmlns:p14="http://schemas.microsoft.com/office/powerpoint/2010/main" val="41845516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ECA68A-6BF6-42AD-AAD0-D0113BD97636}" type="datetime1">
              <a:rPr lang="en-US" smtClean="0"/>
              <a:t>4/21/2022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3782952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8F212E1-C248-4A3C-B206-DCFB1ADE6FBA}" type="datetime1">
              <a:rPr lang="en-US" smtClean="0"/>
              <a:t>4/21/2022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13914610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1944223-CD5E-4FDE-B7BA-FB2FD149FD64}" type="datetime1">
              <a:rPr lang="en-US" smtClean="0"/>
              <a:t>4/21/2022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12483233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BB74A4-466A-437B-9933-212A1D4365E8}" type="datetime1">
              <a:rPr lang="en-US" smtClean="0"/>
              <a:t>4/21/2022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3245377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1646CB-BFC3-4B11-B6E7-D648D59E4B70}" type="datetime1">
              <a:rPr lang="en-US" smtClean="0"/>
              <a:t>4/21/2022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18484377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16075"/>
            <a:ext cx="9855200" cy="1371601"/>
          </a:xfrm>
        </p:spPr>
        <p:txBody>
          <a:bodyPr anchor="t">
            <a:normAutofit/>
          </a:bodyPr>
          <a:lstStyle>
            <a:lvl1pPr algn="l">
              <a:defRPr sz="4000" b="1">
                <a:solidFill>
                  <a:srgbClr val="0F4D7B"/>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2438400" y="3292475"/>
            <a:ext cx="8331200" cy="685800"/>
          </a:xfrm>
        </p:spPr>
        <p:txBody>
          <a:bodyPr>
            <a:normAutofit/>
          </a:bodyPr>
          <a:lstStyle>
            <a:lvl1pPr marL="0" indent="0" algn="r">
              <a:buNone/>
              <a:defRPr sz="2800" b="1">
                <a:solidFill>
                  <a:srgbClr val="8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239000" y="4054476"/>
            <a:ext cx="3530600" cy="365125"/>
          </a:xfrm>
          <a:prstGeom prst="rect">
            <a:avLst/>
          </a:prstGeom>
        </p:spPr>
        <p:txBody>
          <a:bodyPr/>
          <a:lstStyle>
            <a:lvl1pPr algn="r">
              <a:defRPr sz="2200" b="1">
                <a:solidFill>
                  <a:schemeClr val="tx1">
                    <a:lumMod val="85000"/>
                    <a:lumOff val="15000"/>
                  </a:schemeClr>
                </a:solidFill>
              </a:defRPr>
            </a:lvl1pPr>
          </a:lstStyle>
          <a:p>
            <a:fld id="{BA7400BF-570D-499E-8B18-3F1A91DD06D1}" type="datetime1">
              <a:rPr lang="en-US" smtClean="0"/>
              <a:t>4/21/2022</a:t>
            </a:fld>
            <a:endParaRPr lang="en-US" dirty="0"/>
          </a:p>
        </p:txBody>
      </p:sp>
    </p:spTree>
    <p:extLst>
      <p:ext uri="{BB962C8B-B14F-4D97-AF65-F5344CB8AC3E}">
        <p14:creationId xmlns:p14="http://schemas.microsoft.com/office/powerpoint/2010/main" val="40196772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Final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247BF-1724-4FCC-ABD4-6F2637F5D005}"/>
              </a:ext>
            </a:extLst>
          </p:cNvPr>
          <p:cNvSpPr>
            <a:spLocks noGrp="1"/>
          </p:cNvSpPr>
          <p:nvPr>
            <p:ph type="title"/>
          </p:nvPr>
        </p:nvSpPr>
        <p:spPr/>
        <p:txBody>
          <a:bodyPr/>
          <a:lstStyle>
            <a:lvl1pPr algn="ctr">
              <a:defRPr/>
            </a:lvl1pPr>
          </a:lstStyle>
          <a:p>
            <a:r>
              <a:rPr lang="en-US" dirty="0"/>
              <a:t>Click to edit Master title style</a:t>
            </a:r>
          </a:p>
        </p:txBody>
      </p:sp>
      <p:sp>
        <p:nvSpPr>
          <p:cNvPr id="7" name="Slide Number Placeholder 6">
            <a:extLst>
              <a:ext uri="{FF2B5EF4-FFF2-40B4-BE49-F238E27FC236}">
                <a16:creationId xmlns:a16="http://schemas.microsoft.com/office/drawing/2014/main" id="{E690E1FD-CE1F-4C89-A771-3DCC40A8006B}"/>
              </a:ext>
            </a:extLst>
          </p:cNvPr>
          <p:cNvSpPr>
            <a:spLocks noGrp="1"/>
          </p:cNvSpPr>
          <p:nvPr>
            <p:ph type="sldNum" sz="quarter" idx="12"/>
          </p:nvPr>
        </p:nvSpPr>
        <p:spPr/>
        <p:txBody>
          <a:bodyPr/>
          <a:lstStyle/>
          <a:p>
            <a:fld id="{C7D939B5-D1D6-442B-960C-11410C62AFA7}" type="slidenum">
              <a:rPr lang="en-US" smtClean="0"/>
              <a:t>‹#›</a:t>
            </a:fld>
            <a:endParaRPr lang="en-US" dirty="0"/>
          </a:p>
        </p:txBody>
      </p:sp>
      <p:sp>
        <p:nvSpPr>
          <p:cNvPr id="6" name="Content Placeholder 5">
            <a:extLst>
              <a:ext uri="{FF2B5EF4-FFF2-40B4-BE49-F238E27FC236}">
                <a16:creationId xmlns:a16="http://schemas.microsoft.com/office/drawing/2014/main" id="{AF4464D8-962B-4998-AEE0-6127DBEF0099}"/>
              </a:ext>
            </a:extLst>
          </p:cNvPr>
          <p:cNvSpPr>
            <a:spLocks noGrp="1"/>
          </p:cNvSpPr>
          <p:nvPr>
            <p:ph sz="quarter" idx="13"/>
          </p:nvPr>
        </p:nvSpPr>
        <p:spPr>
          <a:xfrm>
            <a:off x="838200" y="1895254"/>
            <a:ext cx="10515600" cy="1255712"/>
          </a:xfrm>
        </p:spPr>
        <p:txBody>
          <a:bodyPr>
            <a:normAutofit/>
          </a:bodyPr>
          <a:lstStyle>
            <a:lvl1pPr algn="ctr">
              <a:defRPr sz="3500"/>
            </a:lvl1pPr>
            <a:lvl2pPr marL="49213" indent="0">
              <a:buNone/>
              <a:defRPr/>
            </a:lvl2pPr>
          </a:lstStyle>
          <a:p>
            <a:pPr lvl="0"/>
            <a:r>
              <a:rPr lang="en-US" dirty="0"/>
              <a:t>Click to edit Master text styles</a:t>
            </a:r>
          </a:p>
        </p:txBody>
      </p:sp>
      <p:sp>
        <p:nvSpPr>
          <p:cNvPr id="9" name="Content Placeholder 5">
            <a:extLst>
              <a:ext uri="{FF2B5EF4-FFF2-40B4-BE49-F238E27FC236}">
                <a16:creationId xmlns:a16="http://schemas.microsoft.com/office/drawing/2014/main" id="{066654EE-1DEC-4DA6-9B7B-8CB04D3FB718}"/>
              </a:ext>
            </a:extLst>
          </p:cNvPr>
          <p:cNvSpPr>
            <a:spLocks noGrp="1"/>
          </p:cNvSpPr>
          <p:nvPr>
            <p:ph sz="quarter" idx="14"/>
          </p:nvPr>
        </p:nvSpPr>
        <p:spPr>
          <a:xfrm>
            <a:off x="838200" y="3819210"/>
            <a:ext cx="10515600" cy="707214"/>
          </a:xfrm>
        </p:spPr>
        <p:txBody>
          <a:bodyPr>
            <a:normAutofit/>
          </a:bodyPr>
          <a:lstStyle>
            <a:lvl1pPr algn="ctr">
              <a:defRPr sz="3000"/>
            </a:lvl1pPr>
            <a:lvl2pPr marL="49213" indent="0">
              <a:buNone/>
              <a:defRPr/>
            </a:lvl2pPr>
          </a:lstStyle>
          <a:p>
            <a:pPr lvl="0"/>
            <a:r>
              <a:rPr lang="en-US" dirty="0"/>
              <a:t>Click to edit Master text styles</a:t>
            </a:r>
          </a:p>
        </p:txBody>
      </p:sp>
      <p:sp>
        <p:nvSpPr>
          <p:cNvPr id="10" name="Content Placeholder 5">
            <a:extLst>
              <a:ext uri="{FF2B5EF4-FFF2-40B4-BE49-F238E27FC236}">
                <a16:creationId xmlns:a16="http://schemas.microsoft.com/office/drawing/2014/main" id="{6E312277-6F03-45E3-AD46-A3BDC7E91C80}"/>
              </a:ext>
            </a:extLst>
          </p:cNvPr>
          <p:cNvSpPr>
            <a:spLocks noGrp="1"/>
          </p:cNvSpPr>
          <p:nvPr>
            <p:ph sz="quarter" idx="15"/>
          </p:nvPr>
        </p:nvSpPr>
        <p:spPr>
          <a:xfrm>
            <a:off x="838200" y="4526424"/>
            <a:ext cx="10515600" cy="707214"/>
          </a:xfrm>
        </p:spPr>
        <p:txBody>
          <a:bodyPr>
            <a:normAutofit/>
          </a:bodyPr>
          <a:lstStyle>
            <a:lvl1pPr algn="ctr">
              <a:defRPr sz="2400"/>
            </a:lvl1pPr>
            <a:lvl2pPr marL="49213" indent="0">
              <a:buNone/>
              <a:defRPr/>
            </a:lvl2pPr>
          </a:lstStyle>
          <a:p>
            <a:pPr lvl="0"/>
            <a:r>
              <a:rPr lang="en-US" dirty="0"/>
              <a:t>Click to edit Master text styles</a:t>
            </a:r>
          </a:p>
        </p:txBody>
      </p:sp>
    </p:spTree>
    <p:extLst>
      <p:ext uri="{BB962C8B-B14F-4D97-AF65-F5344CB8AC3E}">
        <p14:creationId xmlns:p14="http://schemas.microsoft.com/office/powerpoint/2010/main" val="13382912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2E3755-4544-4C09-A1BC-627F74A3A8E1}" type="datetime1">
              <a:rPr lang="en-US" smtClean="0"/>
              <a:t>4/21/2022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1F62DB-D77C-4BBE-B8CC-9D3A1579A0DE}" type="slidenum">
              <a:rPr lang="en-US" smtClean="0"/>
              <a:t>‹#›</a:t>
            </a:fld>
            <a:endParaRPr lang="en-US" dirty="0"/>
          </a:p>
        </p:txBody>
      </p:sp>
    </p:spTree>
    <p:extLst>
      <p:ext uri="{BB962C8B-B14F-4D97-AF65-F5344CB8AC3E}">
        <p14:creationId xmlns:p14="http://schemas.microsoft.com/office/powerpoint/2010/main" val="26962516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C355A7-C429-4A85-80A8-165E4C5C60E3}" type="datetime1">
              <a:rPr lang="en-US" smtClean="0"/>
              <a:t>4/21/2022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1F62DB-D77C-4BBE-B8CC-9D3A1579A0DE}" type="slidenum">
              <a:rPr lang="en-US" smtClean="0"/>
              <a:t>‹#›</a:t>
            </a:fld>
            <a:endParaRPr lang="en-US" dirty="0"/>
          </a:p>
        </p:txBody>
      </p:sp>
    </p:spTree>
    <p:extLst>
      <p:ext uri="{BB962C8B-B14F-4D97-AF65-F5344CB8AC3E}">
        <p14:creationId xmlns:p14="http://schemas.microsoft.com/office/powerpoint/2010/main" val="39725336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E85B255-AF61-4F1B-A2A5-9727AF1962CC}" type="datetime1">
              <a:rPr lang="en-US" smtClean="0"/>
              <a:t>4/21/2022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1F62DB-D77C-4BBE-B8CC-9D3A1579A0DE}" type="slidenum">
              <a:rPr lang="en-US" smtClean="0"/>
              <a:t>‹#›</a:t>
            </a:fld>
            <a:endParaRPr lang="en-US" dirty="0"/>
          </a:p>
        </p:txBody>
      </p:sp>
    </p:spTree>
    <p:extLst>
      <p:ext uri="{BB962C8B-B14F-4D97-AF65-F5344CB8AC3E}">
        <p14:creationId xmlns:p14="http://schemas.microsoft.com/office/powerpoint/2010/main" val="601453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14B40F-26A2-42BB-887C-9B21DE516C77}" type="datetime1">
              <a:rPr lang="en-US" smtClean="0"/>
              <a:t>4/21/2022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1F62DB-D77C-4BBE-B8CC-9D3A1579A0DE}" type="slidenum">
              <a:rPr lang="en-US" smtClean="0"/>
              <a:t>‹#›</a:t>
            </a:fld>
            <a:endParaRPr lang="en-US" dirty="0"/>
          </a:p>
        </p:txBody>
      </p:sp>
    </p:spTree>
    <p:extLst>
      <p:ext uri="{BB962C8B-B14F-4D97-AF65-F5344CB8AC3E}">
        <p14:creationId xmlns:p14="http://schemas.microsoft.com/office/powerpoint/2010/main" val="2698683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1B9D7B-EAE3-4132-A72A-AD12E6FD8614}" type="datetime1">
              <a:rPr lang="en-US" smtClean="0"/>
              <a:t>4/21/2022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1F62DB-D77C-4BBE-B8CC-9D3A1579A0DE}" type="slidenum">
              <a:rPr lang="en-US" smtClean="0"/>
              <a:t>‹#›</a:t>
            </a:fld>
            <a:endParaRPr lang="en-US" dirty="0"/>
          </a:p>
        </p:txBody>
      </p:sp>
    </p:spTree>
    <p:extLst>
      <p:ext uri="{BB962C8B-B14F-4D97-AF65-F5344CB8AC3E}">
        <p14:creationId xmlns:p14="http://schemas.microsoft.com/office/powerpoint/2010/main" val="26674190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8FF78FF-4583-4DE0-8431-B7F19C2EC9E0}" type="datetime1">
              <a:rPr lang="en-US" smtClean="0"/>
              <a:t>4/21/2022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F1F62DB-D77C-4BBE-B8CC-9D3A1579A0DE}" type="slidenum">
              <a:rPr lang="en-US" smtClean="0"/>
              <a:t>‹#›</a:t>
            </a:fld>
            <a:endParaRPr lang="en-US" dirty="0"/>
          </a:p>
        </p:txBody>
      </p:sp>
    </p:spTree>
    <p:extLst>
      <p:ext uri="{BB962C8B-B14F-4D97-AF65-F5344CB8AC3E}">
        <p14:creationId xmlns:p14="http://schemas.microsoft.com/office/powerpoint/2010/main" val="37481312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80388D7-737B-4215-90E7-792AD1336659}" type="datetime1">
              <a:rPr lang="en-US" smtClean="0"/>
              <a:t>4/21/2022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F1F62DB-D77C-4BBE-B8CC-9D3A1579A0DE}" type="slidenum">
              <a:rPr lang="en-US" smtClean="0"/>
              <a:t>‹#›</a:t>
            </a:fld>
            <a:endParaRPr lang="en-US" dirty="0"/>
          </a:p>
        </p:txBody>
      </p:sp>
    </p:spTree>
    <p:extLst>
      <p:ext uri="{BB962C8B-B14F-4D97-AF65-F5344CB8AC3E}">
        <p14:creationId xmlns:p14="http://schemas.microsoft.com/office/powerpoint/2010/main" val="36882473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E1A7E0-2959-4F15-B15A-E134CAD1DE56}" type="datetime1">
              <a:rPr lang="en-US" smtClean="0"/>
              <a:t>4/21/2022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F1F62DB-D77C-4BBE-B8CC-9D3A1579A0DE}" type="slidenum">
              <a:rPr lang="en-US" smtClean="0"/>
              <a:t>‹#›</a:t>
            </a:fld>
            <a:endParaRPr lang="en-US" dirty="0"/>
          </a:p>
        </p:txBody>
      </p:sp>
    </p:spTree>
    <p:extLst>
      <p:ext uri="{BB962C8B-B14F-4D97-AF65-F5344CB8AC3E}">
        <p14:creationId xmlns:p14="http://schemas.microsoft.com/office/powerpoint/2010/main" val="32488310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30564A0-EA20-4190-8A97-A2347DC61E01}" type="datetime1">
              <a:rPr lang="en-US" smtClean="0"/>
              <a:t>4/21/2022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1F62DB-D77C-4BBE-B8CC-9D3A1579A0DE}" type="slidenum">
              <a:rPr lang="en-US" smtClean="0"/>
              <a:t>‹#›</a:t>
            </a:fld>
            <a:endParaRPr lang="en-US" dirty="0"/>
          </a:p>
        </p:txBody>
      </p:sp>
    </p:spTree>
    <p:extLst>
      <p:ext uri="{BB962C8B-B14F-4D97-AF65-F5344CB8AC3E}">
        <p14:creationId xmlns:p14="http://schemas.microsoft.com/office/powerpoint/2010/main" val="1628896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59B54A-017D-4EEC-97C5-598467A4E341}" type="datetime1">
              <a:rPr lang="en-US" smtClean="0"/>
              <a:t>4/21/2022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1F62DB-D77C-4BBE-B8CC-9D3A1579A0DE}" type="slidenum">
              <a:rPr lang="en-US" smtClean="0"/>
              <a:t>‹#›</a:t>
            </a:fld>
            <a:endParaRPr lang="en-US" dirty="0"/>
          </a:p>
        </p:txBody>
      </p:sp>
    </p:spTree>
    <p:extLst>
      <p:ext uri="{BB962C8B-B14F-4D97-AF65-F5344CB8AC3E}">
        <p14:creationId xmlns:p14="http://schemas.microsoft.com/office/powerpoint/2010/main" val="29820721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D5A8F1-ACF8-464F-A91F-B9335E9B6014}" type="datetime1">
              <a:rPr lang="en-US" smtClean="0"/>
              <a:t>4/21/2022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1F62DB-D77C-4BBE-B8CC-9D3A1579A0DE}" type="slidenum">
              <a:rPr lang="en-US" smtClean="0"/>
              <a:t>‹#›</a:t>
            </a:fld>
            <a:endParaRPr lang="en-US" dirty="0"/>
          </a:p>
        </p:txBody>
      </p:sp>
    </p:spTree>
    <p:extLst>
      <p:ext uri="{BB962C8B-B14F-4D97-AF65-F5344CB8AC3E}">
        <p14:creationId xmlns:p14="http://schemas.microsoft.com/office/powerpoint/2010/main" val="1799339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6835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A994F8-1DD1-41EF-B148-FE8C5B0C79BF}" type="datetime1">
              <a:rPr lang="en-US" smtClean="0"/>
              <a:t>4/21/2022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1F62DB-D77C-4BBE-B8CC-9D3A1579A0DE}" type="slidenum">
              <a:rPr lang="en-US" smtClean="0"/>
              <a:t>‹#›</a:t>
            </a:fld>
            <a:endParaRPr lang="en-US" dirty="0"/>
          </a:p>
        </p:txBody>
      </p:sp>
    </p:spTree>
    <p:extLst>
      <p:ext uri="{BB962C8B-B14F-4D97-AF65-F5344CB8AC3E}">
        <p14:creationId xmlns:p14="http://schemas.microsoft.com/office/powerpoint/2010/main" val="1151106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2"/>
          <p:cNvSpPr>
            <a:spLocks noGrp="1"/>
          </p:cNvSpPr>
          <p:nvPr>
            <p:ph type="ctrTitle"/>
          </p:nvPr>
        </p:nvSpPr>
        <p:spPr>
          <a:xfrm>
            <a:off x="841248" y="1600200"/>
            <a:ext cx="10515600" cy="2706624"/>
          </a:xfrm>
        </p:spPr>
        <p:txBody>
          <a:bodyPr anchor="b">
            <a:normAutofit/>
          </a:bodyPr>
          <a:lstStyle>
            <a:lvl1pPr algn="ctr">
              <a:lnSpc>
                <a:spcPct val="100000"/>
              </a:lnSpc>
              <a:defRPr sz="4000"/>
            </a:lvl1pPr>
          </a:lstStyle>
          <a:p>
            <a:r>
              <a:rPr lang="en-US" dirty="0"/>
              <a:t>Click to edit Master title style</a:t>
            </a:r>
          </a:p>
        </p:txBody>
      </p:sp>
      <p:sp>
        <p:nvSpPr>
          <p:cNvPr id="3" name="Subtitle 3"/>
          <p:cNvSpPr>
            <a:spLocks noGrp="1"/>
          </p:cNvSpPr>
          <p:nvPr>
            <p:ph type="subTitle" idx="1"/>
          </p:nvPr>
        </p:nvSpPr>
        <p:spPr>
          <a:xfrm>
            <a:off x="841248" y="4544568"/>
            <a:ext cx="10515600" cy="1399032"/>
          </a:xfrm>
        </p:spPr>
        <p:txBody>
          <a:bodyPr>
            <a:normAutofit/>
          </a:bodyPr>
          <a:lstStyle>
            <a:lvl1pPr marL="0" indent="0" algn="ctr">
              <a:buNone/>
              <a:defRPr sz="2800" b="1">
                <a:solidFill>
                  <a:srgbClr val="8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5724250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wo Banner Title">
    <p:spTree>
      <p:nvGrpSpPr>
        <p:cNvPr id="1" name=""/>
        <p:cNvGrpSpPr/>
        <p:nvPr/>
      </p:nvGrpSpPr>
      <p:grpSpPr>
        <a:xfrm>
          <a:off x="0" y="0"/>
          <a:ext cx="0" cy="0"/>
          <a:chOff x="0" y="0"/>
          <a:chExt cx="0" cy="0"/>
        </a:xfrm>
      </p:grpSpPr>
      <p:pic>
        <p:nvPicPr>
          <p:cNvPr id="20" name="Picture 1" descr="Logo: HRSA. Health Resources &amp; Services Administration.&#10;&#10;Vision: Healthy Communities, Healthy People">
            <a:extLst>
              <a:ext uri="{FF2B5EF4-FFF2-40B4-BE49-F238E27FC236}">
                <a16:creationId xmlns:a16="http://schemas.microsoft.com/office/drawing/2014/main" id="{59B87ACB-63D1-7145-B55B-0A5815BD19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2"/>
          <p:cNvSpPr>
            <a:spLocks noGrp="1"/>
          </p:cNvSpPr>
          <p:nvPr>
            <p:ph type="ctrTitle"/>
          </p:nvPr>
        </p:nvSpPr>
        <p:spPr>
          <a:xfrm>
            <a:off x="841248" y="1899138"/>
            <a:ext cx="10515600" cy="2560320"/>
          </a:xfrm>
        </p:spPr>
        <p:txBody>
          <a:bodyPr anchor="b">
            <a:normAutofit/>
          </a:bodyPr>
          <a:lstStyle>
            <a:lvl1pPr algn="ctr">
              <a:lnSpc>
                <a:spcPct val="100000"/>
              </a:lnSpc>
              <a:defRPr sz="4000"/>
            </a:lvl1pPr>
          </a:lstStyle>
          <a:p>
            <a:r>
              <a:rPr lang="en-US" dirty="0"/>
              <a:t>Click to edit Master title style</a:t>
            </a:r>
          </a:p>
        </p:txBody>
      </p:sp>
      <p:sp>
        <p:nvSpPr>
          <p:cNvPr id="3" name="Subtitle 3"/>
          <p:cNvSpPr>
            <a:spLocks noGrp="1"/>
          </p:cNvSpPr>
          <p:nvPr>
            <p:ph type="subTitle" idx="1"/>
          </p:nvPr>
        </p:nvSpPr>
        <p:spPr>
          <a:xfrm>
            <a:off x="914400" y="4498848"/>
            <a:ext cx="10515600" cy="914400"/>
          </a:xfrm>
        </p:spPr>
        <p:txBody>
          <a:bodyPr>
            <a:normAutofit/>
          </a:bodyPr>
          <a:lstStyle>
            <a:lvl1pPr marL="0" indent="0" algn="ctr">
              <a:buNone/>
              <a:defRPr sz="2800" b="1">
                <a:solidFill>
                  <a:srgbClr val="8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114648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825625"/>
            <a:ext cx="515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266E17-EDD2-4F11-888C-D872330AFCB8}" type="datetime1">
              <a:rPr lang="en-US" smtClean="0"/>
              <a:t>4/21/2022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1F62DB-D77C-4BBE-B8CC-9D3A1579A0DE}" type="slidenum">
              <a:rPr lang="en-US" smtClean="0"/>
              <a:t>‹#›</a:t>
            </a:fld>
            <a:endParaRPr lang="en-US" dirty="0"/>
          </a:p>
        </p:txBody>
      </p:sp>
    </p:spTree>
    <p:extLst>
      <p:ext uri="{BB962C8B-B14F-4D97-AF65-F5344CB8AC3E}">
        <p14:creationId xmlns:p14="http://schemas.microsoft.com/office/powerpoint/2010/main" val="15058605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1248" y="1124712"/>
            <a:ext cx="10515600" cy="2386584"/>
          </a:xfrm>
        </p:spPr>
        <p:txBody>
          <a:bodyPr anchor="b">
            <a:normAutofit/>
          </a:bodyPr>
          <a:lstStyle>
            <a:lvl1pPr>
              <a:lnSpc>
                <a:spcPct val="100000"/>
              </a:lnSpc>
              <a:defRPr sz="4000"/>
            </a:lvl1pPr>
          </a:lstStyle>
          <a:p>
            <a:r>
              <a:rPr lang="en-US" dirty="0"/>
              <a:t>Click to edit Master title style</a:t>
            </a:r>
          </a:p>
        </p:txBody>
      </p:sp>
      <p:sp>
        <p:nvSpPr>
          <p:cNvPr id="3" name="Text Placeholder 2"/>
          <p:cNvSpPr>
            <a:spLocks noGrp="1"/>
          </p:cNvSpPr>
          <p:nvPr>
            <p:ph type="body" idx="1"/>
          </p:nvPr>
        </p:nvSpPr>
        <p:spPr>
          <a:xfrm>
            <a:off x="841248" y="3602736"/>
            <a:ext cx="10515600" cy="1655064"/>
          </a:xfrm>
        </p:spPr>
        <p:txBody>
          <a:bodyPr>
            <a:normAutofit/>
          </a:bodyPr>
          <a:lstStyle>
            <a:lvl1pPr marL="0" indent="0">
              <a:buNone/>
              <a:defRPr sz="2200">
                <a:solidFill>
                  <a:srgbClr val="0F4D7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026573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7"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Text Placeholder 3"/>
          <p:cNvSpPr>
            <a:spLocks noGrp="1"/>
          </p:cNvSpPr>
          <p:nvPr>
            <p:ph type="body" sz="quarter" idx="13" hasCustomPrompt="1"/>
          </p:nvPr>
        </p:nvSpPr>
        <p:spPr>
          <a:xfrm rot="-5400000">
            <a:off x="-579120" y="2819399"/>
            <a:ext cx="4206240" cy="1828800"/>
          </a:xfrm>
        </p:spPr>
        <p:txBody>
          <a:bodyPr>
            <a:normAutofit/>
          </a:bodyPr>
          <a:lstStyle>
            <a:lvl1pPr marL="0" indent="0">
              <a:buNone/>
              <a:defRPr sz="8800" b="1">
                <a:solidFill>
                  <a:srgbClr val="800000"/>
                </a:solidFill>
              </a:defRPr>
            </a:lvl1pPr>
          </a:lstStyle>
          <a:p>
            <a:pPr lvl="0"/>
            <a:r>
              <a:rPr lang="en-US" sz="8800" b="1" dirty="0"/>
              <a:t>AGENDA</a:t>
            </a:r>
            <a:endParaRPr lang="en-US" dirty="0"/>
          </a:p>
        </p:txBody>
      </p:sp>
      <p:cxnSp>
        <p:nvCxnSpPr>
          <p:cNvPr id="9" name="Straight Connector 3" descr="&quot; &quot;">
            <a:extLst>
              <a:ext uri="{C183D7F6-B498-43B3-948B-1728B52AA6E4}">
                <adec:decorative xmlns:adec="http://schemas.microsoft.com/office/drawing/2017/decorative" xmlns="" val="1"/>
              </a:ext>
            </a:extLst>
          </p:cNvPr>
          <p:cNvCxnSpPr/>
          <p:nvPr userDrawn="1"/>
        </p:nvCxnSpPr>
        <p:spPr>
          <a:xfrm>
            <a:off x="2080846" y="1409699"/>
            <a:ext cx="0" cy="46482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4"/>
          <p:cNvSpPr>
            <a:spLocks noGrp="1"/>
          </p:cNvSpPr>
          <p:nvPr>
            <p:ph idx="1"/>
          </p:nvPr>
        </p:nvSpPr>
        <p:spPr>
          <a:xfrm>
            <a:off x="2502408" y="1447800"/>
            <a:ext cx="8686800" cy="5029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9272016" y="6492240"/>
            <a:ext cx="2743200" cy="381000"/>
          </a:xfrm>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14163500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7"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idx="1"/>
          </p:nvPr>
        </p:nvSpPr>
        <p:spPr>
          <a:xfrm>
            <a:off x="838200" y="1447800"/>
            <a:ext cx="10515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4"/>
          <p:cNvSpPr>
            <a:spLocks noGrp="1"/>
          </p:cNvSpPr>
          <p:nvPr>
            <p:ph type="sldNum" sz="quarter" idx="12"/>
          </p:nvPr>
        </p:nvSpPr>
        <p:spPr>
          <a:xfrm>
            <a:off x="9272016" y="6492240"/>
            <a:ext cx="2743200" cy="381000"/>
          </a:xfrm>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37608510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HRSA Goals">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7"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8" name="TextBox 1" descr="&quot; &quot;">
            <a:extLst>
              <a:ext uri="{FF2B5EF4-FFF2-40B4-BE49-F238E27FC236}">
                <a16:creationId xmlns:a16="http://schemas.microsoft.com/office/drawing/2014/main" id="{C6402E67-A38A-48B6-9551-9DFB20412E28}"/>
              </a:ext>
              <a:ext uri="{C183D7F6-B498-43B3-948B-1728B52AA6E4}">
                <adec:decorative xmlns:adec="http://schemas.microsoft.com/office/drawing/2017/decorative" xmlns="" val="1"/>
              </a:ext>
            </a:extLst>
          </p:cNvPr>
          <p:cNvSpPr txBox="1"/>
          <p:nvPr userDrawn="1"/>
        </p:nvSpPr>
        <p:spPr>
          <a:xfrm>
            <a:off x="1358449" y="1470674"/>
            <a:ext cx="9454896" cy="685800"/>
          </a:xfrm>
          <a:prstGeom prst="rect">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7432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1" descr="&quot; &quot;">
            <a:extLst>
              <a:ext uri="{FF2B5EF4-FFF2-40B4-BE49-F238E27FC236}">
                <a16:creationId xmlns:a16="http://schemas.microsoft.com/office/drawing/2014/main" id="{D867B8F6-DAA1-714D-9DDF-440B2E7C4985}"/>
              </a:ext>
            </a:extLst>
          </p:cNvPr>
          <p:cNvPicPr>
            <a:picLocks noChangeAspect="1"/>
          </p:cNvPicPr>
          <p:nvPr userDrawn="1"/>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l="4957" b="14540"/>
          <a:stretch/>
        </p:blipFill>
        <p:spPr>
          <a:xfrm>
            <a:off x="1504437" y="1535598"/>
            <a:ext cx="665743" cy="598621"/>
          </a:xfrm>
          <a:prstGeom prst="rect">
            <a:avLst/>
          </a:prstGeom>
        </p:spPr>
      </p:pic>
      <p:sp>
        <p:nvSpPr>
          <p:cNvPr id="10" name="Content Placeholder 1"/>
          <p:cNvSpPr>
            <a:spLocks noGrp="1"/>
          </p:cNvSpPr>
          <p:nvPr>
            <p:ph sz="quarter" idx="13"/>
          </p:nvPr>
        </p:nvSpPr>
        <p:spPr>
          <a:xfrm>
            <a:off x="2281218" y="1600200"/>
            <a:ext cx="1292225" cy="685800"/>
          </a:xfrm>
        </p:spPr>
        <p:txBody>
          <a:bodyPr>
            <a:noAutofit/>
          </a:bodyPr>
          <a:lstStyle>
            <a:lvl1pPr marL="0" indent="0">
              <a:buNone/>
              <a:defRPr sz="2400" b="1"/>
            </a:lvl1pPr>
          </a:lstStyle>
          <a:p>
            <a:pPr lvl="0"/>
            <a:r>
              <a:rPr lang="en-US" dirty="0"/>
              <a:t>Edit Master</a:t>
            </a:r>
          </a:p>
        </p:txBody>
      </p:sp>
      <p:grpSp>
        <p:nvGrpSpPr>
          <p:cNvPr id="4" name="Group 1" descr="&quot; &quot;"/>
          <p:cNvGrpSpPr/>
          <p:nvPr userDrawn="1"/>
        </p:nvGrpSpPr>
        <p:grpSpPr>
          <a:xfrm>
            <a:off x="3782988" y="1672425"/>
            <a:ext cx="672206" cy="309317"/>
            <a:chOff x="3782988" y="1672425"/>
            <a:chExt cx="672206" cy="309317"/>
          </a:xfrm>
        </p:grpSpPr>
        <p:sp>
          <p:nvSpPr>
            <p:cNvPr id="12" name="Right Arrow 1" descr="&quot; &quot;">
              <a:extLst>
                <a:ext uri="{FF2B5EF4-FFF2-40B4-BE49-F238E27FC236}">
                  <a16:creationId xmlns:a16="http://schemas.microsoft.com/office/drawing/2014/main" id="{78375FE7-DB1C-E944-85D7-C0D27FB65F51}"/>
                </a:ext>
              </a:extLst>
            </p:cNvPr>
            <p:cNvSpPr/>
            <p:nvPr userDrawn="1"/>
          </p:nvSpPr>
          <p:spPr>
            <a:xfrm>
              <a:off x="3782988" y="1672425"/>
              <a:ext cx="651328" cy="309317"/>
            </a:xfrm>
            <a:prstGeom prst="rightArrow">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Arrow Connector 1" descr="&quot; &quot;">
              <a:extLst>
                <a:ext uri="{FF2B5EF4-FFF2-40B4-BE49-F238E27FC236}">
                  <a16:creationId xmlns:a16="http://schemas.microsoft.com/office/drawing/2014/main" id="{E374D2A4-8AF2-4EF3-9230-FEA6CAF5C5AE}"/>
                </a:ext>
                <a:ext uri="{C183D7F6-B498-43B3-948B-1728B52AA6E4}">
                  <adec:decorative xmlns:adec="http://schemas.microsoft.com/office/drawing/2017/decorative" xmlns="" val="1"/>
                </a:ext>
              </a:extLst>
            </p:cNvPr>
            <p:cNvCxnSpPr/>
            <p:nvPr userDrawn="1"/>
          </p:nvCxnSpPr>
          <p:spPr>
            <a:xfrm>
              <a:off x="3796826" y="1801632"/>
              <a:ext cx="65836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13" name="Text Placeholder 1"/>
          <p:cNvSpPr>
            <a:spLocks noGrp="1"/>
          </p:cNvSpPr>
          <p:nvPr>
            <p:ph type="body" sz="quarter" idx="18"/>
          </p:nvPr>
        </p:nvSpPr>
        <p:spPr>
          <a:xfrm>
            <a:off x="4574301" y="1472184"/>
            <a:ext cx="5943600" cy="685800"/>
          </a:xfrm>
        </p:spPr>
        <p:txBody>
          <a:bodyPr anchor="ctr">
            <a:normAutofit/>
          </a:bodyPr>
          <a:lstStyle>
            <a:lvl1pPr marL="0" indent="0">
              <a:buNone/>
              <a:defRPr sz="1800" b="1">
                <a:solidFill>
                  <a:srgbClr val="0F4D7B"/>
                </a:solidFill>
              </a:defRPr>
            </a:lvl1pPr>
          </a:lstStyle>
          <a:p>
            <a:pPr lvl="0"/>
            <a:r>
              <a:rPr lang="en-US" dirty="0"/>
              <a:t>Edit Master text styles</a:t>
            </a:r>
          </a:p>
        </p:txBody>
      </p:sp>
      <p:sp>
        <p:nvSpPr>
          <p:cNvPr id="14" name="TextBox 2" descr="&quot; &quot;">
            <a:extLst>
              <a:ext uri="{FF2B5EF4-FFF2-40B4-BE49-F238E27FC236}">
                <a16:creationId xmlns:a16="http://schemas.microsoft.com/office/drawing/2014/main" id="{4B4CD2B3-0C35-4CA5-9C22-D20E1D1848AF}"/>
              </a:ext>
              <a:ext uri="{C183D7F6-B498-43B3-948B-1728B52AA6E4}">
                <adec:decorative xmlns:adec="http://schemas.microsoft.com/office/drawing/2017/decorative" xmlns="" val="1"/>
              </a:ext>
            </a:extLst>
          </p:cNvPr>
          <p:cNvSpPr txBox="1"/>
          <p:nvPr userDrawn="1"/>
        </p:nvSpPr>
        <p:spPr>
          <a:xfrm>
            <a:off x="1358447" y="2386584"/>
            <a:ext cx="9454896" cy="685800"/>
          </a:xfrm>
          <a:prstGeom prst="rect">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7432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5" name="Picture 2" descr="&quot; &quot;">
            <a:extLst>
              <a:ext uri="{FF2B5EF4-FFF2-40B4-BE49-F238E27FC236}">
                <a16:creationId xmlns:a16="http://schemas.microsoft.com/office/drawing/2014/main" id="{251983AE-FDD8-D54B-895D-78E3810E9A3A}"/>
              </a:ext>
            </a:extLst>
          </p:cNvPr>
          <p:cNvPicPr>
            <a:picLocks noChangeAspect="1"/>
          </p:cNvPicPr>
          <p:nvPr userDrawn="1"/>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t="5027" b="16215"/>
          <a:stretch/>
        </p:blipFill>
        <p:spPr>
          <a:xfrm>
            <a:off x="1410302" y="2421393"/>
            <a:ext cx="848701" cy="668420"/>
          </a:xfrm>
          <a:prstGeom prst="rect">
            <a:avLst/>
          </a:prstGeom>
        </p:spPr>
      </p:pic>
      <p:sp>
        <p:nvSpPr>
          <p:cNvPr id="16" name="Content Placeholder 2"/>
          <p:cNvSpPr>
            <a:spLocks noGrp="1"/>
          </p:cNvSpPr>
          <p:nvPr>
            <p:ph sz="quarter" idx="14"/>
          </p:nvPr>
        </p:nvSpPr>
        <p:spPr>
          <a:xfrm>
            <a:off x="2286000" y="2514600"/>
            <a:ext cx="1292225" cy="685800"/>
          </a:xfrm>
        </p:spPr>
        <p:txBody>
          <a:bodyPr>
            <a:noAutofit/>
          </a:bodyPr>
          <a:lstStyle>
            <a:lvl1pPr marL="0" indent="0">
              <a:buNone/>
              <a:defRPr sz="2400" b="1"/>
            </a:lvl1pPr>
          </a:lstStyle>
          <a:p>
            <a:pPr lvl="0"/>
            <a:r>
              <a:rPr lang="en-US" dirty="0"/>
              <a:t>Edit Master</a:t>
            </a:r>
          </a:p>
        </p:txBody>
      </p:sp>
      <p:grpSp>
        <p:nvGrpSpPr>
          <p:cNvPr id="5" name="Group 2" descr="&quot; &quot;"/>
          <p:cNvGrpSpPr/>
          <p:nvPr userDrawn="1"/>
        </p:nvGrpSpPr>
        <p:grpSpPr>
          <a:xfrm>
            <a:off x="3781816" y="2580898"/>
            <a:ext cx="668737" cy="309317"/>
            <a:chOff x="3781816" y="2580898"/>
            <a:chExt cx="668737" cy="309317"/>
          </a:xfrm>
        </p:grpSpPr>
        <p:sp>
          <p:nvSpPr>
            <p:cNvPr id="18" name="Right Arrow 2" descr="&quot; &quot;">
              <a:extLst>
                <a:ext uri="{FF2B5EF4-FFF2-40B4-BE49-F238E27FC236}">
                  <a16:creationId xmlns:a16="http://schemas.microsoft.com/office/drawing/2014/main" id="{FB22A8FF-B6D6-EF48-957E-1C6C265C0E6A}"/>
                </a:ext>
              </a:extLst>
            </p:cNvPr>
            <p:cNvSpPr/>
            <p:nvPr userDrawn="1"/>
          </p:nvSpPr>
          <p:spPr>
            <a:xfrm>
              <a:off x="3781816" y="2580898"/>
              <a:ext cx="651328" cy="309317"/>
            </a:xfrm>
            <a:prstGeom prst="rightArrow">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Arrow Connector 2" descr="&quot; &quot;">
              <a:extLst>
                <a:ext uri="{FF2B5EF4-FFF2-40B4-BE49-F238E27FC236}">
                  <a16:creationId xmlns:a16="http://schemas.microsoft.com/office/drawing/2014/main" id="{06DDA596-35B1-4B19-8917-80773EB6EF20}"/>
                </a:ext>
                <a:ext uri="{C183D7F6-B498-43B3-948B-1728B52AA6E4}">
                  <adec:decorative xmlns:adec="http://schemas.microsoft.com/office/drawing/2017/decorative" xmlns="" val="1"/>
                </a:ext>
              </a:extLst>
            </p:cNvPr>
            <p:cNvCxnSpPr/>
            <p:nvPr userDrawn="1"/>
          </p:nvCxnSpPr>
          <p:spPr>
            <a:xfrm>
              <a:off x="3794760" y="2730619"/>
              <a:ext cx="655793"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19" name="Text Placeholder 2"/>
          <p:cNvSpPr>
            <a:spLocks noGrp="1"/>
          </p:cNvSpPr>
          <p:nvPr>
            <p:ph type="body" sz="quarter" idx="19"/>
          </p:nvPr>
        </p:nvSpPr>
        <p:spPr>
          <a:xfrm>
            <a:off x="4574301" y="2386584"/>
            <a:ext cx="5943600" cy="685800"/>
          </a:xfrm>
        </p:spPr>
        <p:txBody>
          <a:bodyPr anchor="ctr">
            <a:normAutofit/>
          </a:bodyPr>
          <a:lstStyle>
            <a:lvl1pPr marL="0" indent="0">
              <a:buNone/>
              <a:defRPr sz="1800" b="1">
                <a:solidFill>
                  <a:srgbClr val="0F4D7B"/>
                </a:solidFill>
              </a:defRPr>
            </a:lvl1pPr>
          </a:lstStyle>
          <a:p>
            <a:pPr lvl="0"/>
            <a:r>
              <a:rPr lang="en-US" dirty="0"/>
              <a:t>Edit Master text styles</a:t>
            </a:r>
          </a:p>
        </p:txBody>
      </p:sp>
      <p:sp>
        <p:nvSpPr>
          <p:cNvPr id="20" name="TextBox 3" descr="&quot; &quot;">
            <a:extLst>
              <a:ext uri="{FF2B5EF4-FFF2-40B4-BE49-F238E27FC236}">
                <a16:creationId xmlns:a16="http://schemas.microsoft.com/office/drawing/2014/main" id="{60B3EAF8-E8EC-4858-8A8B-E56502F72082}"/>
              </a:ext>
              <a:ext uri="{C183D7F6-B498-43B3-948B-1728B52AA6E4}">
                <adec:decorative xmlns:adec="http://schemas.microsoft.com/office/drawing/2017/decorative" xmlns="" val="1"/>
              </a:ext>
            </a:extLst>
          </p:cNvPr>
          <p:cNvSpPr txBox="1"/>
          <p:nvPr userDrawn="1"/>
        </p:nvSpPr>
        <p:spPr>
          <a:xfrm>
            <a:off x="1358449" y="3300984"/>
            <a:ext cx="9451426" cy="685800"/>
          </a:xfrm>
          <a:prstGeom prst="rect">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7432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1" name="Picture 3" descr="&quot; &quot;">
            <a:extLst>
              <a:ext uri="{FF2B5EF4-FFF2-40B4-BE49-F238E27FC236}">
                <a16:creationId xmlns:a16="http://schemas.microsoft.com/office/drawing/2014/main" id="{0C1C26A6-6D39-AA4C-91F2-A6B15313B4DF}"/>
              </a:ext>
            </a:extLst>
          </p:cNvPr>
          <p:cNvPicPr>
            <a:picLocks noChangeAspect="1"/>
          </p:cNvPicPr>
          <p:nvPr userDrawn="1"/>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b="24347"/>
          <a:stretch/>
        </p:blipFill>
        <p:spPr>
          <a:xfrm>
            <a:off x="1373852" y="3224268"/>
            <a:ext cx="948727" cy="717739"/>
          </a:xfrm>
          <a:prstGeom prst="rect">
            <a:avLst/>
          </a:prstGeom>
        </p:spPr>
      </p:pic>
      <p:sp>
        <p:nvSpPr>
          <p:cNvPr id="22" name="Content Placeholder 3"/>
          <p:cNvSpPr>
            <a:spLocks noGrp="1"/>
          </p:cNvSpPr>
          <p:nvPr>
            <p:ph sz="quarter" idx="15"/>
          </p:nvPr>
        </p:nvSpPr>
        <p:spPr>
          <a:xfrm>
            <a:off x="2286000" y="3429000"/>
            <a:ext cx="1292225" cy="685800"/>
          </a:xfrm>
        </p:spPr>
        <p:txBody>
          <a:bodyPr>
            <a:noAutofit/>
          </a:bodyPr>
          <a:lstStyle>
            <a:lvl1pPr marL="0" indent="0">
              <a:buNone/>
              <a:defRPr sz="2400" b="1"/>
            </a:lvl1pPr>
          </a:lstStyle>
          <a:p>
            <a:pPr lvl="0"/>
            <a:r>
              <a:rPr lang="en-US" dirty="0"/>
              <a:t>Edit Master</a:t>
            </a:r>
          </a:p>
        </p:txBody>
      </p:sp>
      <p:grpSp>
        <p:nvGrpSpPr>
          <p:cNvPr id="40" name="Group 3" descr="&quot; &quot;"/>
          <p:cNvGrpSpPr/>
          <p:nvPr userDrawn="1"/>
        </p:nvGrpSpPr>
        <p:grpSpPr>
          <a:xfrm>
            <a:off x="3782988" y="3481001"/>
            <a:ext cx="672206" cy="309317"/>
            <a:chOff x="3782988" y="3481001"/>
            <a:chExt cx="672206" cy="309317"/>
          </a:xfrm>
        </p:grpSpPr>
        <p:sp>
          <p:nvSpPr>
            <p:cNvPr id="24" name="Right Arrow 3" descr="&quot; &quot;">
              <a:extLst>
                <a:ext uri="{FF2B5EF4-FFF2-40B4-BE49-F238E27FC236}">
                  <a16:creationId xmlns:a16="http://schemas.microsoft.com/office/drawing/2014/main" id="{1913B0D4-773F-E345-9779-302C302A9DB4}"/>
                </a:ext>
              </a:extLst>
            </p:cNvPr>
            <p:cNvSpPr/>
            <p:nvPr userDrawn="1"/>
          </p:nvSpPr>
          <p:spPr>
            <a:xfrm>
              <a:off x="3782988" y="3481001"/>
              <a:ext cx="651328" cy="309317"/>
            </a:xfrm>
            <a:prstGeom prst="rightArrow">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 name="Straight Arrow Connector 3" descr="&quot; &quot;">
              <a:extLst>
                <a:ext uri="{FF2B5EF4-FFF2-40B4-BE49-F238E27FC236}">
                  <a16:creationId xmlns:a16="http://schemas.microsoft.com/office/drawing/2014/main" id="{E0C063F0-B581-43F0-B7A2-53C3ECA9772F}"/>
                </a:ext>
                <a:ext uri="{C183D7F6-B498-43B3-948B-1728B52AA6E4}">
                  <adec:decorative xmlns:adec="http://schemas.microsoft.com/office/drawing/2017/decorative" xmlns="" val="1"/>
                </a:ext>
              </a:extLst>
            </p:cNvPr>
            <p:cNvCxnSpPr/>
            <p:nvPr userDrawn="1"/>
          </p:nvCxnSpPr>
          <p:spPr>
            <a:xfrm>
              <a:off x="3796826" y="3619035"/>
              <a:ext cx="65836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25" name="Text Placeholder 3"/>
          <p:cNvSpPr>
            <a:spLocks noGrp="1"/>
          </p:cNvSpPr>
          <p:nvPr>
            <p:ph type="body" sz="quarter" idx="20"/>
          </p:nvPr>
        </p:nvSpPr>
        <p:spPr>
          <a:xfrm>
            <a:off x="4574301" y="3298824"/>
            <a:ext cx="5943600" cy="685800"/>
          </a:xfrm>
        </p:spPr>
        <p:txBody>
          <a:bodyPr anchor="ctr">
            <a:normAutofit/>
          </a:bodyPr>
          <a:lstStyle>
            <a:lvl1pPr marL="0" indent="0">
              <a:buNone/>
              <a:defRPr sz="1800" b="1">
                <a:solidFill>
                  <a:srgbClr val="0F4D7B"/>
                </a:solidFill>
              </a:defRPr>
            </a:lvl1pPr>
          </a:lstStyle>
          <a:p>
            <a:pPr lvl="0"/>
            <a:r>
              <a:rPr lang="en-US" dirty="0"/>
              <a:t>Edit Master text styles</a:t>
            </a:r>
          </a:p>
        </p:txBody>
      </p:sp>
      <p:sp>
        <p:nvSpPr>
          <p:cNvPr id="26" name="TextBox 4" descr="&quot; &quot;">
            <a:extLst>
              <a:ext uri="{FF2B5EF4-FFF2-40B4-BE49-F238E27FC236}">
                <a16:creationId xmlns:a16="http://schemas.microsoft.com/office/drawing/2014/main" id="{85EF0527-BE10-49F7-A277-F3642E27FCAF}"/>
              </a:ext>
              <a:ext uri="{C183D7F6-B498-43B3-948B-1728B52AA6E4}">
                <adec:decorative xmlns:adec="http://schemas.microsoft.com/office/drawing/2017/decorative" xmlns="" val="1"/>
              </a:ext>
            </a:extLst>
          </p:cNvPr>
          <p:cNvSpPr txBox="1"/>
          <p:nvPr userDrawn="1"/>
        </p:nvSpPr>
        <p:spPr>
          <a:xfrm>
            <a:off x="1358447" y="4215384"/>
            <a:ext cx="9454896" cy="685800"/>
          </a:xfrm>
          <a:prstGeom prst="rect">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7432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7" name="Picture 4" descr="&quot; &quot;">
            <a:extLst>
              <a:ext uri="{FF2B5EF4-FFF2-40B4-BE49-F238E27FC236}">
                <a16:creationId xmlns:a16="http://schemas.microsoft.com/office/drawing/2014/main" id="{C09885F3-74CC-4C4E-9968-3750ABA8418C}"/>
              </a:ext>
            </a:extLst>
          </p:cNvPr>
          <p:cNvPicPr>
            <a:picLocks noChangeAspect="1"/>
          </p:cNvPicPr>
          <p:nvPr userDrawn="1"/>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b="15556"/>
          <a:stretch/>
        </p:blipFill>
        <p:spPr>
          <a:xfrm>
            <a:off x="1459821" y="4218554"/>
            <a:ext cx="779503" cy="658246"/>
          </a:xfrm>
          <a:prstGeom prst="rect">
            <a:avLst/>
          </a:prstGeom>
        </p:spPr>
      </p:pic>
      <p:sp>
        <p:nvSpPr>
          <p:cNvPr id="28" name="Content Placeholder 4"/>
          <p:cNvSpPr>
            <a:spLocks noGrp="1"/>
          </p:cNvSpPr>
          <p:nvPr>
            <p:ph sz="quarter" idx="16"/>
          </p:nvPr>
        </p:nvSpPr>
        <p:spPr>
          <a:xfrm>
            <a:off x="2286000" y="4343400"/>
            <a:ext cx="1292225" cy="685800"/>
          </a:xfrm>
        </p:spPr>
        <p:txBody>
          <a:bodyPr>
            <a:noAutofit/>
          </a:bodyPr>
          <a:lstStyle>
            <a:lvl1pPr marL="0" indent="0">
              <a:buNone/>
              <a:defRPr sz="2400" b="1"/>
            </a:lvl1pPr>
          </a:lstStyle>
          <a:p>
            <a:pPr lvl="0"/>
            <a:r>
              <a:rPr lang="en-US" dirty="0"/>
              <a:t>Edit Master</a:t>
            </a:r>
          </a:p>
        </p:txBody>
      </p:sp>
      <p:grpSp>
        <p:nvGrpSpPr>
          <p:cNvPr id="41" name="Group 4" descr="&quot; &quot;"/>
          <p:cNvGrpSpPr/>
          <p:nvPr userDrawn="1"/>
        </p:nvGrpSpPr>
        <p:grpSpPr>
          <a:xfrm>
            <a:off x="3780692" y="4398460"/>
            <a:ext cx="674502" cy="309317"/>
            <a:chOff x="3780692" y="4398460"/>
            <a:chExt cx="674502" cy="309317"/>
          </a:xfrm>
        </p:grpSpPr>
        <p:sp>
          <p:nvSpPr>
            <p:cNvPr id="30" name="Right Arrow 4" descr="&quot; &quot;">
              <a:extLst>
                <a:ext uri="{FF2B5EF4-FFF2-40B4-BE49-F238E27FC236}">
                  <a16:creationId xmlns:a16="http://schemas.microsoft.com/office/drawing/2014/main" id="{CB4042CC-3526-E345-A0B0-EC60879BC64D}"/>
                </a:ext>
              </a:extLst>
            </p:cNvPr>
            <p:cNvSpPr/>
            <p:nvPr userDrawn="1"/>
          </p:nvSpPr>
          <p:spPr>
            <a:xfrm>
              <a:off x="3780692" y="4398460"/>
              <a:ext cx="651328" cy="309317"/>
            </a:xfrm>
            <a:prstGeom prst="rightArrow">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9" name="Straight Arrow Connector 4" descr="&quot; &quot;">
              <a:extLst>
                <a:ext uri="{FF2B5EF4-FFF2-40B4-BE49-F238E27FC236}">
                  <a16:creationId xmlns:a16="http://schemas.microsoft.com/office/drawing/2014/main" id="{8CF7B626-BFAE-4657-80B6-D8FBC78B5CEC}"/>
                </a:ext>
                <a:ext uri="{C183D7F6-B498-43B3-948B-1728B52AA6E4}">
                  <adec:decorative xmlns:adec="http://schemas.microsoft.com/office/drawing/2017/decorative" xmlns="" val="1"/>
                </a:ext>
              </a:extLst>
            </p:cNvPr>
            <p:cNvCxnSpPr/>
            <p:nvPr userDrawn="1"/>
          </p:nvCxnSpPr>
          <p:spPr>
            <a:xfrm>
              <a:off x="3796826" y="4541806"/>
              <a:ext cx="65836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31" name="Text Placeholder 4"/>
          <p:cNvSpPr>
            <a:spLocks noGrp="1"/>
          </p:cNvSpPr>
          <p:nvPr>
            <p:ph type="body" sz="quarter" idx="21"/>
          </p:nvPr>
        </p:nvSpPr>
        <p:spPr>
          <a:xfrm>
            <a:off x="4574301" y="4215384"/>
            <a:ext cx="5943600" cy="685800"/>
          </a:xfrm>
        </p:spPr>
        <p:txBody>
          <a:bodyPr anchor="ctr">
            <a:normAutofit/>
          </a:bodyPr>
          <a:lstStyle>
            <a:lvl1pPr marL="0" indent="0">
              <a:buNone/>
              <a:defRPr sz="1800" b="1">
                <a:solidFill>
                  <a:srgbClr val="0F4D7B"/>
                </a:solidFill>
              </a:defRPr>
            </a:lvl1pPr>
          </a:lstStyle>
          <a:p>
            <a:pPr lvl="0"/>
            <a:r>
              <a:rPr lang="en-US" dirty="0"/>
              <a:t>Edit Master text styles</a:t>
            </a:r>
          </a:p>
        </p:txBody>
      </p:sp>
      <p:sp>
        <p:nvSpPr>
          <p:cNvPr id="32" name="TextBox 5" descr="&quot; &quot;">
            <a:extLst>
              <a:ext uri="{FF2B5EF4-FFF2-40B4-BE49-F238E27FC236}">
                <a16:creationId xmlns:a16="http://schemas.microsoft.com/office/drawing/2014/main" id="{43532CC2-D793-46EC-B5F4-56F124E6A3EC}"/>
              </a:ext>
              <a:ext uri="{C183D7F6-B498-43B3-948B-1728B52AA6E4}">
                <adec:decorative xmlns:adec="http://schemas.microsoft.com/office/drawing/2017/decorative" xmlns="" val="1"/>
              </a:ext>
            </a:extLst>
          </p:cNvPr>
          <p:cNvSpPr txBox="1"/>
          <p:nvPr userDrawn="1"/>
        </p:nvSpPr>
        <p:spPr>
          <a:xfrm>
            <a:off x="1358450" y="5129784"/>
            <a:ext cx="9451425" cy="687111"/>
          </a:xfrm>
          <a:prstGeom prst="rect">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7432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3" name="Picture 5" descr="&quot; &quot;">
            <a:extLst>
              <a:ext uri="{FF2B5EF4-FFF2-40B4-BE49-F238E27FC236}">
                <a16:creationId xmlns:a16="http://schemas.microsoft.com/office/drawing/2014/main" id="{42EEB4FA-EC18-374F-8CE6-BB5F8A87DB85}"/>
              </a:ext>
            </a:extLst>
          </p:cNvPr>
          <p:cNvPicPr>
            <a:picLocks noChangeAspect="1"/>
          </p:cNvPicPr>
          <p:nvPr userDrawn="1"/>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b="15035"/>
          <a:stretch/>
        </p:blipFill>
        <p:spPr>
          <a:xfrm>
            <a:off x="1469629" y="5149334"/>
            <a:ext cx="727859" cy="618420"/>
          </a:xfrm>
          <a:prstGeom prst="rect">
            <a:avLst/>
          </a:prstGeom>
        </p:spPr>
      </p:pic>
      <p:sp>
        <p:nvSpPr>
          <p:cNvPr id="34" name="Content Placeholder 5"/>
          <p:cNvSpPr>
            <a:spLocks noGrp="1"/>
          </p:cNvSpPr>
          <p:nvPr>
            <p:ph sz="quarter" idx="17"/>
          </p:nvPr>
        </p:nvSpPr>
        <p:spPr>
          <a:xfrm>
            <a:off x="2286000" y="5257800"/>
            <a:ext cx="1292225" cy="685800"/>
          </a:xfrm>
        </p:spPr>
        <p:txBody>
          <a:bodyPr>
            <a:noAutofit/>
          </a:bodyPr>
          <a:lstStyle>
            <a:lvl1pPr marL="0" indent="0">
              <a:buNone/>
              <a:defRPr sz="2400" b="1"/>
            </a:lvl1pPr>
          </a:lstStyle>
          <a:p>
            <a:pPr lvl="0"/>
            <a:r>
              <a:rPr lang="en-US" dirty="0"/>
              <a:t>Edit Master</a:t>
            </a:r>
          </a:p>
        </p:txBody>
      </p:sp>
      <p:grpSp>
        <p:nvGrpSpPr>
          <p:cNvPr id="42" name="Group 5"/>
          <p:cNvGrpSpPr/>
          <p:nvPr userDrawn="1"/>
        </p:nvGrpSpPr>
        <p:grpSpPr>
          <a:xfrm>
            <a:off x="3781860" y="5329483"/>
            <a:ext cx="674502" cy="309317"/>
            <a:chOff x="3781860" y="5329483"/>
            <a:chExt cx="674502" cy="309317"/>
          </a:xfrm>
        </p:grpSpPr>
        <p:sp>
          <p:nvSpPr>
            <p:cNvPr id="36" name="Right Arrow 5" descr="&quot; &quot;">
              <a:extLst>
                <a:ext uri="{FF2B5EF4-FFF2-40B4-BE49-F238E27FC236}">
                  <a16:creationId xmlns:a16="http://schemas.microsoft.com/office/drawing/2014/main" id="{8345FEEA-C542-9B4E-AEF3-3D5CEF9197FC}"/>
                </a:ext>
              </a:extLst>
            </p:cNvPr>
            <p:cNvSpPr/>
            <p:nvPr userDrawn="1"/>
          </p:nvSpPr>
          <p:spPr>
            <a:xfrm>
              <a:off x="3781860" y="5329483"/>
              <a:ext cx="651328" cy="309317"/>
            </a:xfrm>
            <a:prstGeom prst="rightArrow">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5" name="Straight Arrow Connector 5" descr="&quot; &quot;">
              <a:extLst>
                <a:ext uri="{FF2B5EF4-FFF2-40B4-BE49-F238E27FC236}">
                  <a16:creationId xmlns:a16="http://schemas.microsoft.com/office/drawing/2014/main" id="{F06050F9-7E34-4E90-85F1-ADA3F727F5BF}"/>
                </a:ext>
                <a:ext uri="{C183D7F6-B498-43B3-948B-1728B52AA6E4}">
                  <adec:decorative xmlns:adec="http://schemas.microsoft.com/office/drawing/2017/decorative" xmlns="" val="1"/>
                </a:ext>
              </a:extLst>
            </p:cNvPr>
            <p:cNvCxnSpPr/>
            <p:nvPr userDrawn="1"/>
          </p:nvCxnSpPr>
          <p:spPr>
            <a:xfrm>
              <a:off x="3797994" y="5463258"/>
              <a:ext cx="65836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37" name="Text Placeholder 5"/>
          <p:cNvSpPr>
            <a:spLocks noGrp="1"/>
          </p:cNvSpPr>
          <p:nvPr>
            <p:ph type="body" sz="quarter" idx="22"/>
          </p:nvPr>
        </p:nvSpPr>
        <p:spPr>
          <a:xfrm>
            <a:off x="4574301" y="5129784"/>
            <a:ext cx="5943600" cy="685800"/>
          </a:xfrm>
        </p:spPr>
        <p:txBody>
          <a:bodyPr anchor="ctr">
            <a:normAutofit/>
          </a:bodyPr>
          <a:lstStyle>
            <a:lvl1pPr marL="0" indent="0">
              <a:buNone/>
              <a:defRPr sz="1800" b="1">
                <a:solidFill>
                  <a:srgbClr val="0F4D7B"/>
                </a:solidFill>
              </a:defRPr>
            </a:lvl1pPr>
          </a:lstStyle>
          <a:p>
            <a:pPr lvl="0"/>
            <a:r>
              <a:rPr lang="en-US" dirty="0"/>
              <a:t>Edit Master text styles</a:t>
            </a:r>
          </a:p>
        </p:txBody>
      </p:sp>
      <p:sp>
        <p:nvSpPr>
          <p:cNvPr id="6" name="Slide Number Placeholder 4"/>
          <p:cNvSpPr>
            <a:spLocks noGrp="1"/>
          </p:cNvSpPr>
          <p:nvPr>
            <p:ph type="sldNum" sz="quarter" idx="12"/>
          </p:nvPr>
        </p:nvSpPr>
        <p:spPr>
          <a:xfrm>
            <a:off x="9272016" y="6492240"/>
            <a:ext cx="2743200" cy="381000"/>
          </a:xfrm>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32603952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One and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7"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idx="1"/>
          </p:nvPr>
        </p:nvSpPr>
        <p:spPr>
          <a:xfrm>
            <a:off x="838200" y="1447800"/>
            <a:ext cx="10515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3"/>
          </p:nvPr>
        </p:nvSpPr>
        <p:spPr>
          <a:xfrm>
            <a:off x="841248" y="6016752"/>
            <a:ext cx="9528048" cy="548640"/>
          </a:xfrm>
        </p:spPr>
        <p:txBody>
          <a:bodyPr>
            <a:normAutofit/>
          </a:bodyPr>
          <a:lstStyle>
            <a:lvl1pPr marL="0" indent="0">
              <a:spcBef>
                <a:spcPts val="0"/>
              </a:spcBef>
              <a:buNone/>
              <a:defRPr sz="1400"/>
            </a:lvl1pPr>
          </a:lstStyle>
          <a:p>
            <a:pPr lvl="0"/>
            <a:endParaRPr lang="en-US" dirty="0"/>
          </a:p>
        </p:txBody>
      </p:sp>
      <p:sp>
        <p:nvSpPr>
          <p:cNvPr id="6" name="Slide Number Placeholder 5"/>
          <p:cNvSpPr>
            <a:spLocks noGrp="1"/>
          </p:cNvSpPr>
          <p:nvPr>
            <p:ph type="sldNum" sz="quarter" idx="12"/>
          </p:nvPr>
        </p:nvSpPr>
        <p:spPr>
          <a:xfrm>
            <a:off x="9272016" y="6492240"/>
            <a:ext cx="2743200" cy="381000"/>
          </a:xfrm>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24792837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AC38D48C-20BE-40D5-BBF2-392FF9026E6C}" type="slidenum">
              <a:rPr lang="en-US" smtClean="0"/>
              <a:pPr/>
              <a:t>‹#›</a:t>
            </a:fld>
            <a:endParaRPr lang="en-US" dirty="0"/>
          </a:p>
        </p:txBody>
      </p:sp>
      <p:cxnSp>
        <p:nvCxnSpPr>
          <p:cNvPr id="4"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6" name="Picture Placeholder 5"/>
          <p:cNvSpPr>
            <a:spLocks noGrp="1"/>
          </p:cNvSpPr>
          <p:nvPr>
            <p:ph type="pic" sz="quarter" idx="11"/>
          </p:nvPr>
        </p:nvSpPr>
        <p:spPr>
          <a:xfrm>
            <a:off x="990600" y="1600200"/>
            <a:ext cx="2819400" cy="1905000"/>
          </a:xfrm>
        </p:spPr>
        <p:txBody>
          <a:bodyPr/>
          <a:lstStyle/>
          <a:p>
            <a:endParaRPr lang="en-US" dirty="0"/>
          </a:p>
        </p:txBody>
      </p:sp>
      <p:sp>
        <p:nvSpPr>
          <p:cNvPr id="7" name="Picture Placeholder 5"/>
          <p:cNvSpPr>
            <a:spLocks noGrp="1"/>
          </p:cNvSpPr>
          <p:nvPr>
            <p:ph type="pic" sz="quarter" idx="12"/>
          </p:nvPr>
        </p:nvSpPr>
        <p:spPr>
          <a:xfrm>
            <a:off x="4421624" y="1600200"/>
            <a:ext cx="2819400" cy="1905000"/>
          </a:xfrm>
        </p:spPr>
        <p:txBody>
          <a:bodyPr/>
          <a:lstStyle/>
          <a:p>
            <a:endParaRPr lang="en-US" dirty="0"/>
          </a:p>
        </p:txBody>
      </p:sp>
      <p:sp>
        <p:nvSpPr>
          <p:cNvPr id="8" name="Picture Placeholder 5"/>
          <p:cNvSpPr>
            <a:spLocks noGrp="1"/>
          </p:cNvSpPr>
          <p:nvPr>
            <p:ph type="pic" sz="quarter" idx="13"/>
          </p:nvPr>
        </p:nvSpPr>
        <p:spPr>
          <a:xfrm>
            <a:off x="7852649" y="1578591"/>
            <a:ext cx="2819400" cy="1905000"/>
          </a:xfrm>
        </p:spPr>
        <p:txBody>
          <a:bodyPr/>
          <a:lstStyle/>
          <a:p>
            <a:endParaRPr lang="en-US" dirty="0"/>
          </a:p>
        </p:txBody>
      </p:sp>
      <p:sp>
        <p:nvSpPr>
          <p:cNvPr id="11" name="Text Placeholder 10"/>
          <p:cNvSpPr>
            <a:spLocks noGrp="1"/>
          </p:cNvSpPr>
          <p:nvPr>
            <p:ph type="body" sz="quarter" idx="14"/>
          </p:nvPr>
        </p:nvSpPr>
        <p:spPr>
          <a:xfrm>
            <a:off x="990600" y="3886200"/>
            <a:ext cx="9829800" cy="1981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665357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Wide and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7"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8" name="Content Placeholder 3"/>
          <p:cNvSpPr>
            <a:spLocks noGrp="1"/>
          </p:cNvSpPr>
          <p:nvPr>
            <p:ph sz="quarter" idx="14"/>
          </p:nvPr>
        </p:nvSpPr>
        <p:spPr>
          <a:xfrm>
            <a:off x="838200" y="1115568"/>
            <a:ext cx="10515600" cy="68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4"/>
          <p:cNvSpPr>
            <a:spLocks noGrp="1"/>
          </p:cNvSpPr>
          <p:nvPr>
            <p:ph idx="1"/>
          </p:nvPr>
        </p:nvSpPr>
        <p:spPr>
          <a:xfrm>
            <a:off x="838200" y="1828800"/>
            <a:ext cx="10515600" cy="3970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5"/>
          <p:cNvSpPr>
            <a:spLocks noGrp="1"/>
          </p:cNvSpPr>
          <p:nvPr>
            <p:ph type="body" sz="quarter" idx="13"/>
          </p:nvPr>
        </p:nvSpPr>
        <p:spPr>
          <a:xfrm>
            <a:off x="841248" y="6016752"/>
            <a:ext cx="9528048" cy="548640"/>
          </a:xfrm>
        </p:spPr>
        <p:txBody>
          <a:bodyPr>
            <a:normAutofit/>
          </a:bodyPr>
          <a:lstStyle>
            <a:lvl1pPr marL="0" indent="0">
              <a:spcBef>
                <a:spcPts val="0"/>
              </a:spcBef>
              <a:buNone/>
              <a:defRPr sz="1400"/>
            </a:lvl1pPr>
          </a:lstStyle>
          <a:p>
            <a:pPr lvl="0"/>
            <a:endParaRPr lang="en-US" dirty="0"/>
          </a:p>
        </p:txBody>
      </p:sp>
      <p:sp>
        <p:nvSpPr>
          <p:cNvPr id="6" name="Slide Number Placeholder 6"/>
          <p:cNvSpPr>
            <a:spLocks noGrp="1"/>
          </p:cNvSpPr>
          <p:nvPr>
            <p:ph type="sldNum" sz="quarter" idx="12"/>
          </p:nvPr>
        </p:nvSpPr>
        <p:spPr>
          <a:xfrm>
            <a:off x="9272016" y="6492240"/>
            <a:ext cx="2743200" cy="381000"/>
          </a:xfrm>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16118368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4"/>
          <p:cNvSpPr>
            <a:spLocks noGrp="1"/>
          </p:cNvSpPr>
          <p:nvPr>
            <p:ph sz="half" idx="2"/>
          </p:nvPr>
        </p:nvSpPr>
        <p:spPr>
          <a:xfrm>
            <a:off x="6172200" y="1444752"/>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4591914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and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4"/>
          <p:cNvSpPr>
            <a:spLocks noGrp="1"/>
          </p:cNvSpPr>
          <p:nvPr>
            <p:ph sz="half" idx="2"/>
          </p:nvPr>
        </p:nvSpPr>
        <p:spPr>
          <a:xfrm>
            <a:off x="6172200" y="1444752"/>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5"/>
          <p:cNvSpPr>
            <a:spLocks noGrp="1"/>
          </p:cNvSpPr>
          <p:nvPr>
            <p:ph type="body" sz="quarter" idx="13"/>
          </p:nvPr>
        </p:nvSpPr>
        <p:spPr>
          <a:xfrm>
            <a:off x="841248" y="6016752"/>
            <a:ext cx="9528048" cy="548640"/>
          </a:xfrm>
        </p:spPr>
        <p:txBody>
          <a:bodyPr>
            <a:noAutofit/>
          </a:bodyPr>
          <a:lstStyle>
            <a:lvl1pPr marL="0" indent="0">
              <a:spcBef>
                <a:spcPts val="0"/>
              </a:spcBef>
              <a:buNone/>
              <a:defRPr sz="1400"/>
            </a:lvl1pPr>
            <a:lvl2pPr marL="457200" indent="0">
              <a:spcBef>
                <a:spcPts val="0"/>
              </a:spcBef>
              <a:buNone/>
              <a:defRPr sz="1400"/>
            </a:lvl2pPr>
            <a:lvl3pPr marL="914400" indent="0">
              <a:spcBef>
                <a:spcPts val="0"/>
              </a:spcBef>
              <a:buNone/>
              <a:defRPr sz="1400"/>
            </a:lvl3pPr>
            <a:lvl4pPr marL="1371600" indent="0">
              <a:spcBef>
                <a:spcPts val="0"/>
              </a:spcBef>
              <a:buNone/>
              <a:defRPr sz="1400"/>
            </a:lvl4pPr>
            <a:lvl5pPr marL="1828800" indent="0">
              <a:spcBef>
                <a:spcPts val="0"/>
              </a:spcBef>
              <a:buNone/>
              <a:defRPr sz="1400"/>
            </a:lvl5pPr>
          </a:lstStyle>
          <a:p>
            <a:pPr lvl="0"/>
            <a:endParaRPr lang="en-US" dirty="0"/>
          </a:p>
        </p:txBody>
      </p:sp>
      <p:sp>
        <p:nvSpPr>
          <p:cNvPr id="7" name="Slide Number Placeholder 6"/>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19836564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Wid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10515600" cy="325526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4"/>
          <p:cNvSpPr>
            <a:spLocks noGrp="1"/>
          </p:cNvSpPr>
          <p:nvPr>
            <p:ph sz="half" idx="2"/>
          </p:nvPr>
        </p:nvSpPr>
        <p:spPr>
          <a:xfrm>
            <a:off x="838200" y="4700016"/>
            <a:ext cx="10515600" cy="12252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573476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002F21E-DCBC-439E-8B52-8AD815E043D7}" type="datetime1">
              <a:rPr lang="en-US" smtClean="0"/>
              <a:t>4/21/2022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F1F62DB-D77C-4BBE-B8CC-9D3A1579A0DE}" type="slidenum">
              <a:rPr lang="en-US" smtClean="0"/>
              <a:t>‹#›</a:t>
            </a:fld>
            <a:endParaRPr lang="en-US" dirty="0"/>
          </a:p>
        </p:txBody>
      </p:sp>
    </p:spTree>
    <p:extLst>
      <p:ext uri="{BB962C8B-B14F-4D97-AF65-F5344CB8AC3E}">
        <p14:creationId xmlns:p14="http://schemas.microsoft.com/office/powerpoint/2010/main" val="327365084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ntent and One Content Title">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5181600" cy="435254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4"/>
          <p:cNvSpPr>
            <a:spLocks noGrp="1"/>
          </p:cNvSpPr>
          <p:nvPr>
            <p:ph sz="quarter" idx="13"/>
          </p:nvPr>
        </p:nvSpPr>
        <p:spPr>
          <a:xfrm>
            <a:off x="6172200" y="1444752"/>
            <a:ext cx="5184648" cy="54864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half" idx="2"/>
          </p:nvPr>
        </p:nvSpPr>
        <p:spPr>
          <a:xfrm>
            <a:off x="6172200" y="2133600"/>
            <a:ext cx="5181600" cy="366249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97806562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wo Content One Content Title">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5181600" cy="435254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4"/>
          <p:cNvSpPr>
            <a:spLocks noGrp="1"/>
          </p:cNvSpPr>
          <p:nvPr>
            <p:ph sz="quarter" idx="13"/>
          </p:nvPr>
        </p:nvSpPr>
        <p:spPr>
          <a:xfrm>
            <a:off x="6172200" y="1444752"/>
            <a:ext cx="5184648" cy="54864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half" idx="2"/>
          </p:nvPr>
        </p:nvSpPr>
        <p:spPr>
          <a:xfrm>
            <a:off x="6172200" y="2133600"/>
            <a:ext cx="5181600" cy="366249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p:cNvSpPr>
            <a:spLocks noGrp="1"/>
          </p:cNvSpPr>
          <p:nvPr>
            <p:ph type="body" sz="quarter" idx="14"/>
          </p:nvPr>
        </p:nvSpPr>
        <p:spPr>
          <a:xfrm>
            <a:off x="838200" y="6016752"/>
            <a:ext cx="9528048" cy="548640"/>
          </a:xfrm>
        </p:spPr>
        <p:txBody>
          <a:bodyPr>
            <a:normAutofit/>
          </a:bodyPr>
          <a:lstStyle>
            <a:lvl1pPr marL="0" indent="0">
              <a:spcBef>
                <a:spcPts val="0"/>
              </a:spcBef>
              <a:buNone/>
              <a:defRPr sz="1400"/>
            </a:lvl1pPr>
          </a:lstStyle>
          <a:p>
            <a:pPr lvl="0"/>
            <a:endParaRPr lang="en-US" dirty="0"/>
          </a:p>
        </p:txBody>
      </p:sp>
      <p:sp>
        <p:nvSpPr>
          <p:cNvPr id="7" name="Slide Number Placeholder 7"/>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28082755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Titled Content Three Pictures">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726948" y="1252537"/>
            <a:ext cx="4572000" cy="457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3a"/>
          <p:cNvSpPr>
            <a:spLocks noGrp="1"/>
          </p:cNvSpPr>
          <p:nvPr>
            <p:ph sz="quarter" idx="17"/>
          </p:nvPr>
        </p:nvSpPr>
        <p:spPr>
          <a:xfrm>
            <a:off x="841248" y="1895474"/>
            <a:ext cx="4343400" cy="4352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4"/>
          <p:cNvSpPr>
            <a:spLocks noGrp="1"/>
          </p:cNvSpPr>
          <p:nvPr>
            <p:ph sz="quarter" idx="13"/>
          </p:nvPr>
        </p:nvSpPr>
        <p:spPr>
          <a:xfrm>
            <a:off x="6705600" y="1262428"/>
            <a:ext cx="4572000" cy="4572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4a"/>
          <p:cNvSpPr>
            <a:spLocks noGrp="1"/>
          </p:cNvSpPr>
          <p:nvPr>
            <p:ph sz="half" idx="2"/>
          </p:nvPr>
        </p:nvSpPr>
        <p:spPr>
          <a:xfrm>
            <a:off x="7616952" y="1895854"/>
            <a:ext cx="3660648" cy="39514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4b.1" descr="&quot; &quot;"/>
          <p:cNvSpPr>
            <a:spLocks noGrp="1"/>
          </p:cNvSpPr>
          <p:nvPr>
            <p:ph type="pic" sz="quarter" idx="14"/>
          </p:nvPr>
        </p:nvSpPr>
        <p:spPr>
          <a:xfrm>
            <a:off x="6705600" y="2157984"/>
            <a:ext cx="685800" cy="685800"/>
          </a:xfrm>
        </p:spPr>
        <p:txBody>
          <a:bodyPr/>
          <a:lstStyle/>
          <a:p>
            <a:endParaRPr lang="en-US" dirty="0"/>
          </a:p>
        </p:txBody>
      </p:sp>
      <p:sp>
        <p:nvSpPr>
          <p:cNvPr id="11" name="Picture Placeholder 4b.2" descr="&quot; &quot;"/>
          <p:cNvSpPr>
            <a:spLocks noGrp="1"/>
          </p:cNvSpPr>
          <p:nvPr>
            <p:ph type="pic" sz="quarter" idx="15"/>
          </p:nvPr>
        </p:nvSpPr>
        <p:spPr>
          <a:xfrm>
            <a:off x="6705600" y="3364992"/>
            <a:ext cx="685800" cy="685800"/>
          </a:xfrm>
        </p:spPr>
        <p:txBody>
          <a:bodyPr/>
          <a:lstStyle/>
          <a:p>
            <a:endParaRPr lang="en-US" dirty="0"/>
          </a:p>
        </p:txBody>
      </p:sp>
      <p:sp>
        <p:nvSpPr>
          <p:cNvPr id="12" name="Picture Placeholder 4b.3" descr="&quot; &quot;"/>
          <p:cNvSpPr>
            <a:spLocks noGrp="1"/>
          </p:cNvSpPr>
          <p:nvPr>
            <p:ph type="pic" sz="quarter" idx="16"/>
          </p:nvPr>
        </p:nvSpPr>
        <p:spPr>
          <a:xfrm>
            <a:off x="6720254" y="4572000"/>
            <a:ext cx="685800" cy="685800"/>
          </a:xfrm>
        </p:spPr>
        <p:txBody>
          <a:bodyPr/>
          <a:lstStyle/>
          <a:p>
            <a:endParaRPr lang="en-US" dirty="0"/>
          </a:p>
        </p:txBody>
      </p:sp>
      <p:sp>
        <p:nvSpPr>
          <p:cNvPr id="7" name="Slide Number Placeholder 5"/>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36211878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5181600" cy="27462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4"/>
          <p:cNvSpPr>
            <a:spLocks noGrp="1"/>
          </p:cNvSpPr>
          <p:nvPr>
            <p:ph sz="half" idx="2"/>
          </p:nvPr>
        </p:nvSpPr>
        <p:spPr>
          <a:xfrm>
            <a:off x="6172200" y="1444752"/>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3"/>
          </p:nvPr>
        </p:nvSpPr>
        <p:spPr>
          <a:xfrm>
            <a:off x="841248" y="4350748"/>
            <a:ext cx="5184648" cy="213969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236529230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hree Wid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179576"/>
            <a:ext cx="10515600" cy="1828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4"/>
          <p:cNvSpPr>
            <a:spLocks noGrp="1"/>
          </p:cNvSpPr>
          <p:nvPr>
            <p:ph sz="half" idx="2"/>
          </p:nvPr>
        </p:nvSpPr>
        <p:spPr>
          <a:xfrm>
            <a:off x="228600" y="3118103"/>
            <a:ext cx="11704320" cy="259689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3"/>
          </p:nvPr>
        </p:nvSpPr>
        <p:spPr>
          <a:xfrm>
            <a:off x="3959352" y="5212080"/>
            <a:ext cx="4645152" cy="10149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1612588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hree and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432816" y="1444752"/>
            <a:ext cx="3529584" cy="41605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4"/>
          <p:cNvSpPr>
            <a:spLocks noGrp="1"/>
          </p:cNvSpPr>
          <p:nvPr>
            <p:ph sz="half" idx="2"/>
          </p:nvPr>
        </p:nvSpPr>
        <p:spPr>
          <a:xfrm>
            <a:off x="4331208" y="1444752"/>
            <a:ext cx="3529584" cy="41605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3"/>
          </p:nvPr>
        </p:nvSpPr>
        <p:spPr>
          <a:xfrm>
            <a:off x="8229600" y="1444752"/>
            <a:ext cx="3529584" cy="416052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6"/>
          <p:cNvSpPr>
            <a:spLocks noGrp="1"/>
          </p:cNvSpPr>
          <p:nvPr>
            <p:ph type="body" sz="quarter" idx="14"/>
          </p:nvPr>
        </p:nvSpPr>
        <p:spPr>
          <a:xfrm>
            <a:off x="838200" y="6016752"/>
            <a:ext cx="9528048" cy="548640"/>
          </a:xfrm>
        </p:spPr>
        <p:txBody>
          <a:bodyPr>
            <a:normAutofit/>
          </a:bodyPr>
          <a:lstStyle>
            <a:lvl1pPr marL="0" indent="0">
              <a:spcBef>
                <a:spcPts val="0"/>
              </a:spcBef>
              <a:buNone/>
              <a:defRPr sz="1400"/>
            </a:lvl1pPr>
          </a:lstStyle>
          <a:p>
            <a:pPr lvl="0"/>
            <a:endParaRPr lang="en-US" dirty="0"/>
          </a:p>
        </p:txBody>
      </p:sp>
      <p:sp>
        <p:nvSpPr>
          <p:cNvPr id="7" name="Slide Number Placeholder 7"/>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142866068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ix and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18288" y="1444752"/>
            <a:ext cx="1965960" cy="41605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4"/>
          <p:cNvSpPr>
            <a:spLocks noGrp="1"/>
          </p:cNvSpPr>
          <p:nvPr>
            <p:ph sz="half" idx="15"/>
          </p:nvPr>
        </p:nvSpPr>
        <p:spPr>
          <a:xfrm>
            <a:off x="2057400" y="1444752"/>
            <a:ext cx="1965960" cy="41605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half" idx="2"/>
          </p:nvPr>
        </p:nvSpPr>
        <p:spPr>
          <a:xfrm>
            <a:off x="4096512" y="1444752"/>
            <a:ext cx="1965960" cy="41605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6"/>
          <p:cNvSpPr>
            <a:spLocks noGrp="1"/>
          </p:cNvSpPr>
          <p:nvPr>
            <p:ph sz="half" idx="16"/>
          </p:nvPr>
        </p:nvSpPr>
        <p:spPr>
          <a:xfrm>
            <a:off x="6135624" y="1444752"/>
            <a:ext cx="1965960" cy="41605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7"/>
          <p:cNvSpPr>
            <a:spLocks noGrp="1"/>
          </p:cNvSpPr>
          <p:nvPr>
            <p:ph sz="quarter" idx="13"/>
          </p:nvPr>
        </p:nvSpPr>
        <p:spPr>
          <a:xfrm>
            <a:off x="8174736" y="1444752"/>
            <a:ext cx="1965960" cy="416052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8"/>
          <p:cNvSpPr>
            <a:spLocks noGrp="1"/>
          </p:cNvSpPr>
          <p:nvPr>
            <p:ph sz="quarter" idx="17"/>
          </p:nvPr>
        </p:nvSpPr>
        <p:spPr>
          <a:xfrm>
            <a:off x="10213848" y="1444752"/>
            <a:ext cx="1965960" cy="416052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9"/>
          <p:cNvSpPr>
            <a:spLocks noGrp="1"/>
          </p:cNvSpPr>
          <p:nvPr>
            <p:ph type="body" sz="quarter" idx="14"/>
          </p:nvPr>
        </p:nvSpPr>
        <p:spPr>
          <a:xfrm>
            <a:off x="838200" y="6016752"/>
            <a:ext cx="9528048" cy="548640"/>
          </a:xfrm>
        </p:spPr>
        <p:txBody>
          <a:bodyPr>
            <a:normAutofit/>
          </a:bodyPr>
          <a:lstStyle>
            <a:lvl1pPr marL="0" indent="0">
              <a:spcBef>
                <a:spcPts val="0"/>
              </a:spcBef>
              <a:buNone/>
              <a:defRPr sz="1400"/>
            </a:lvl1pPr>
          </a:lstStyle>
          <a:p>
            <a:pPr lvl="0"/>
            <a:endParaRPr lang="en-US" dirty="0"/>
          </a:p>
        </p:txBody>
      </p:sp>
      <p:sp>
        <p:nvSpPr>
          <p:cNvPr id="7" name="Slide Number Placeholder 10"/>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35465019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agline Three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9" name="Content Placeholder 3"/>
          <p:cNvSpPr>
            <a:spLocks noGrp="1"/>
          </p:cNvSpPr>
          <p:nvPr>
            <p:ph sz="quarter" idx="15"/>
          </p:nvPr>
        </p:nvSpPr>
        <p:spPr>
          <a:xfrm>
            <a:off x="841248" y="1066800"/>
            <a:ext cx="10515600" cy="457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4"/>
          <p:cNvSpPr>
            <a:spLocks noGrp="1"/>
          </p:cNvSpPr>
          <p:nvPr>
            <p:ph sz="half" idx="1"/>
          </p:nvPr>
        </p:nvSpPr>
        <p:spPr>
          <a:xfrm>
            <a:off x="432816" y="1524000"/>
            <a:ext cx="3529584" cy="41605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half" idx="2"/>
          </p:nvPr>
        </p:nvSpPr>
        <p:spPr>
          <a:xfrm>
            <a:off x="4331208" y="1524000"/>
            <a:ext cx="3529584" cy="41605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6"/>
          <p:cNvSpPr>
            <a:spLocks noGrp="1"/>
          </p:cNvSpPr>
          <p:nvPr>
            <p:ph sz="quarter" idx="13"/>
          </p:nvPr>
        </p:nvSpPr>
        <p:spPr>
          <a:xfrm>
            <a:off x="8229600" y="1524000"/>
            <a:ext cx="3529584" cy="416052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7"/>
          <p:cNvSpPr>
            <a:spLocks noGrp="1"/>
          </p:cNvSpPr>
          <p:nvPr>
            <p:ph type="body" sz="quarter" idx="14"/>
          </p:nvPr>
        </p:nvSpPr>
        <p:spPr>
          <a:xfrm>
            <a:off x="838200" y="6016752"/>
            <a:ext cx="9528048" cy="548640"/>
          </a:xfrm>
        </p:spPr>
        <p:txBody>
          <a:bodyPr>
            <a:normAutofit/>
          </a:bodyPr>
          <a:lstStyle>
            <a:lvl1pPr marL="0" indent="0">
              <a:spcBef>
                <a:spcPts val="0"/>
              </a:spcBef>
              <a:buNone/>
              <a:defRPr sz="1400"/>
            </a:lvl1pPr>
          </a:lstStyle>
          <a:p>
            <a:pPr lvl="0"/>
            <a:endParaRPr lang="en-US" dirty="0"/>
          </a:p>
        </p:txBody>
      </p:sp>
      <p:sp>
        <p:nvSpPr>
          <p:cNvPr id="7" name="Slide Number Placeholder 8"/>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404075289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hart Blue Source 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41248" y="1371600"/>
            <a:ext cx="7607808" cy="444398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4"/>
          <p:cNvSpPr>
            <a:spLocks noGrp="1"/>
          </p:cNvSpPr>
          <p:nvPr>
            <p:ph sz="half" idx="2"/>
          </p:nvPr>
        </p:nvSpPr>
        <p:spPr>
          <a:xfrm>
            <a:off x="8796528" y="1371600"/>
            <a:ext cx="3026664" cy="4443984"/>
          </a:xfrm>
          <a:pattFill prst="pct25">
            <a:fgClr>
              <a:srgbClr val="CCDDF1"/>
            </a:fgClr>
            <a:bgClr>
              <a:schemeClr val="bg1"/>
            </a:bgClr>
          </a:patt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5"/>
          <p:cNvSpPr>
            <a:spLocks noGrp="1"/>
          </p:cNvSpPr>
          <p:nvPr>
            <p:ph type="body" sz="quarter" idx="13"/>
          </p:nvPr>
        </p:nvSpPr>
        <p:spPr>
          <a:xfrm>
            <a:off x="841248" y="6016752"/>
            <a:ext cx="9528048" cy="548640"/>
          </a:xfrm>
        </p:spPr>
        <p:txBody>
          <a:bodyPr>
            <a:noAutofit/>
          </a:bodyPr>
          <a:lstStyle>
            <a:lvl1pPr marL="0" indent="0">
              <a:spcBef>
                <a:spcPts val="0"/>
              </a:spcBef>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endParaRPr lang="en-US" dirty="0"/>
          </a:p>
        </p:txBody>
      </p:sp>
      <p:sp>
        <p:nvSpPr>
          <p:cNvPr id="7" name="Slide Number Placeholder 6"/>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248240444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icture Banner Blue Four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11" name="Picture Placeholder 3"/>
          <p:cNvSpPr>
            <a:spLocks noGrp="1" noChangeAspect="1"/>
          </p:cNvSpPr>
          <p:nvPr>
            <p:ph type="pic" sz="quarter" idx="14"/>
          </p:nvPr>
        </p:nvSpPr>
        <p:spPr>
          <a:xfrm>
            <a:off x="838200" y="1133856"/>
            <a:ext cx="1033272" cy="1033272"/>
          </a:xfrm>
        </p:spPr>
        <p:txBody>
          <a:bodyPr/>
          <a:lstStyle/>
          <a:p>
            <a:endParaRPr lang="en-US" dirty="0"/>
          </a:p>
        </p:txBody>
      </p:sp>
      <p:sp>
        <p:nvSpPr>
          <p:cNvPr id="6" name="Content Placeholder 3"/>
          <p:cNvSpPr>
            <a:spLocks noGrp="1"/>
          </p:cNvSpPr>
          <p:nvPr>
            <p:ph sz="quarter" idx="13"/>
          </p:nvPr>
        </p:nvSpPr>
        <p:spPr>
          <a:xfrm>
            <a:off x="1981200" y="1115568"/>
            <a:ext cx="9375648" cy="106984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4"/>
          <p:cNvSpPr>
            <a:spLocks noGrp="1"/>
          </p:cNvSpPr>
          <p:nvPr>
            <p:ph sz="half" idx="1"/>
          </p:nvPr>
        </p:nvSpPr>
        <p:spPr>
          <a:xfrm>
            <a:off x="838200" y="2334768"/>
            <a:ext cx="4392168" cy="39136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half" idx="2"/>
          </p:nvPr>
        </p:nvSpPr>
        <p:spPr>
          <a:xfrm>
            <a:off x="5376672" y="2334769"/>
            <a:ext cx="6812280" cy="3037060"/>
          </a:xfrm>
          <a:pattFill prst="pct25">
            <a:fgClr>
              <a:srgbClr val="CCDDF1"/>
            </a:fgClr>
            <a:bgClr>
              <a:schemeClr val="bg1"/>
            </a:bgClr>
          </a:patt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6"/>
          <p:cNvSpPr>
            <a:spLocks noGrp="1"/>
          </p:cNvSpPr>
          <p:nvPr>
            <p:ph sz="quarter" idx="15"/>
          </p:nvPr>
        </p:nvSpPr>
        <p:spPr>
          <a:xfrm>
            <a:off x="5376863" y="5521182"/>
            <a:ext cx="4986337" cy="7272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7"/>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3749183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31008F-1B1E-46A3-8732-7B10460B0843}" type="datetime1">
              <a:rPr lang="en-US" smtClean="0"/>
              <a:t>4/21/2022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F1F62DB-D77C-4BBE-B8CC-9D3A1579A0DE}" type="slidenum">
              <a:rPr lang="en-US" smtClean="0"/>
              <a:t>‹#›</a:t>
            </a:fld>
            <a:endParaRPr lang="en-US" dirty="0"/>
          </a:p>
        </p:txBody>
      </p:sp>
    </p:spTree>
    <p:extLst>
      <p:ext uri="{BB962C8B-B14F-4D97-AF65-F5344CB8AC3E}">
        <p14:creationId xmlns:p14="http://schemas.microsoft.com/office/powerpoint/2010/main" val="145240045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One Blue Four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1652016" y="1307592"/>
            <a:ext cx="4901184" cy="31272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4"/>
          <p:cNvSpPr>
            <a:spLocks noGrp="1"/>
          </p:cNvSpPr>
          <p:nvPr>
            <p:ph sz="half" idx="2"/>
          </p:nvPr>
        </p:nvSpPr>
        <p:spPr>
          <a:xfrm>
            <a:off x="7434072" y="1344168"/>
            <a:ext cx="4343400" cy="4306824"/>
          </a:xfrm>
          <a:pattFill prst="pct25">
            <a:fgClr>
              <a:srgbClr val="CCDDF1"/>
            </a:fgClr>
            <a:bgClr>
              <a:schemeClr val="bg1"/>
            </a:bgClr>
          </a:patt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3"/>
          </p:nvPr>
        </p:nvSpPr>
        <p:spPr>
          <a:xfrm>
            <a:off x="841248" y="4486656"/>
            <a:ext cx="6501384" cy="92354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6"/>
          <p:cNvSpPr>
            <a:spLocks noGrp="1"/>
          </p:cNvSpPr>
          <p:nvPr>
            <p:ph sz="quarter" idx="15"/>
          </p:nvPr>
        </p:nvSpPr>
        <p:spPr>
          <a:xfrm>
            <a:off x="841248" y="5715000"/>
            <a:ext cx="9528048" cy="640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7"/>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358449567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One Blue Three Caption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6" name="Content Placeholder 3"/>
          <p:cNvSpPr>
            <a:spLocks noGrp="1"/>
          </p:cNvSpPr>
          <p:nvPr>
            <p:ph sz="quarter" idx="13"/>
          </p:nvPr>
        </p:nvSpPr>
        <p:spPr>
          <a:xfrm>
            <a:off x="841248" y="1298448"/>
            <a:ext cx="5705856" cy="106984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4"/>
          <p:cNvSpPr>
            <a:spLocks noGrp="1"/>
          </p:cNvSpPr>
          <p:nvPr>
            <p:ph sz="half" idx="1"/>
          </p:nvPr>
        </p:nvSpPr>
        <p:spPr>
          <a:xfrm>
            <a:off x="841248" y="2438400"/>
            <a:ext cx="5705856" cy="2667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
          <p:cNvSpPr>
            <a:spLocks noGrp="1"/>
          </p:cNvSpPr>
          <p:nvPr>
            <p:ph type="body" sz="quarter" idx="16"/>
          </p:nvPr>
        </p:nvSpPr>
        <p:spPr>
          <a:xfrm>
            <a:off x="838200" y="5105400"/>
            <a:ext cx="5708650" cy="454025"/>
          </a:xfrm>
        </p:spPr>
        <p:txBody>
          <a:bodyPr>
            <a:noAutofit/>
          </a:bodyPr>
          <a:lstStyle>
            <a:lvl1pPr marL="0" indent="0">
              <a:spcBef>
                <a:spcPts val="0"/>
              </a:spcBef>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endParaRPr lang="en-US" dirty="0"/>
          </a:p>
        </p:txBody>
      </p:sp>
      <p:sp>
        <p:nvSpPr>
          <p:cNvPr id="4" name="Content Placeholder 5"/>
          <p:cNvSpPr>
            <a:spLocks noGrp="1"/>
          </p:cNvSpPr>
          <p:nvPr>
            <p:ph sz="half" idx="2"/>
          </p:nvPr>
        </p:nvSpPr>
        <p:spPr>
          <a:xfrm>
            <a:off x="6574536" y="1115568"/>
            <a:ext cx="5513832" cy="4464068"/>
          </a:xfrm>
          <a:pattFill prst="pct25">
            <a:fgClr>
              <a:srgbClr val="CCDDF1"/>
            </a:fgClr>
            <a:bgClr>
              <a:schemeClr val="bg1"/>
            </a:bgClr>
          </a:patt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6"/>
          <p:cNvSpPr>
            <a:spLocks noGrp="1"/>
          </p:cNvSpPr>
          <p:nvPr>
            <p:ph sz="quarter" idx="15"/>
          </p:nvPr>
        </p:nvSpPr>
        <p:spPr>
          <a:xfrm>
            <a:off x="841248" y="5715000"/>
            <a:ext cx="9528048" cy="64008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7"/>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133148901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ue Banner Three Picture Six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userDrawn="1"/>
        </p:nvSpPr>
        <p:spPr>
          <a:xfrm>
            <a:off x="1" y="1114249"/>
            <a:ext cx="12192000" cy="890008"/>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Picture Placeholder 3a.1" descr="&quot; &quot;"/>
          <p:cNvSpPr>
            <a:spLocks noGrp="1" noChangeAspect="1"/>
          </p:cNvSpPr>
          <p:nvPr>
            <p:ph type="pic" sz="quarter" idx="17"/>
          </p:nvPr>
        </p:nvSpPr>
        <p:spPr>
          <a:xfrm>
            <a:off x="609599" y="1133856"/>
            <a:ext cx="849965" cy="850392"/>
          </a:xfrm>
        </p:spPr>
        <p:txBody>
          <a:bodyPr/>
          <a:lstStyle>
            <a:lvl1pPr marL="0" indent="0">
              <a:buNone/>
              <a:defRPr/>
            </a:lvl1pPr>
          </a:lstStyle>
          <a:p>
            <a:endParaRPr lang="en-US" dirty="0"/>
          </a:p>
        </p:txBody>
      </p:sp>
      <p:sp>
        <p:nvSpPr>
          <p:cNvPr id="9" name="Text Placeholder 3a.2"/>
          <p:cNvSpPr>
            <a:spLocks noGrp="1"/>
          </p:cNvSpPr>
          <p:nvPr>
            <p:ph type="body" sz="quarter" idx="12"/>
          </p:nvPr>
        </p:nvSpPr>
        <p:spPr>
          <a:xfrm>
            <a:off x="1518136" y="1115568"/>
            <a:ext cx="2743200" cy="88696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Picture Placeholder 3b.1" descr="&quot; &quot;"/>
          <p:cNvSpPr>
            <a:spLocks noGrp="1" noChangeAspect="1"/>
          </p:cNvSpPr>
          <p:nvPr>
            <p:ph type="pic" sz="quarter" idx="18"/>
          </p:nvPr>
        </p:nvSpPr>
        <p:spPr>
          <a:xfrm>
            <a:off x="4294162" y="1133856"/>
            <a:ext cx="849966" cy="850392"/>
          </a:xfrm>
        </p:spPr>
        <p:txBody>
          <a:bodyPr/>
          <a:lstStyle>
            <a:lvl1pPr marL="0" indent="0">
              <a:buNone/>
              <a:defRPr/>
            </a:lvl1pPr>
          </a:lstStyle>
          <a:p>
            <a:endParaRPr lang="en-US" dirty="0"/>
          </a:p>
        </p:txBody>
      </p:sp>
      <p:sp>
        <p:nvSpPr>
          <p:cNvPr id="11" name="Text Placeholder 3b.2"/>
          <p:cNvSpPr>
            <a:spLocks noGrp="1"/>
          </p:cNvSpPr>
          <p:nvPr>
            <p:ph type="body" sz="quarter" idx="13"/>
          </p:nvPr>
        </p:nvSpPr>
        <p:spPr>
          <a:xfrm>
            <a:off x="5210908" y="1114425"/>
            <a:ext cx="2743200" cy="8874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Picture Placeholder 3c.1" descr="&quot; &quot;"/>
          <p:cNvSpPr>
            <a:spLocks noGrp="1" noChangeAspect="1"/>
          </p:cNvSpPr>
          <p:nvPr>
            <p:ph type="pic" sz="quarter" idx="19"/>
          </p:nvPr>
        </p:nvSpPr>
        <p:spPr>
          <a:xfrm>
            <a:off x="7981540" y="1133856"/>
            <a:ext cx="849966" cy="850392"/>
          </a:xfrm>
        </p:spPr>
        <p:txBody>
          <a:bodyPr/>
          <a:lstStyle>
            <a:lvl1pPr marL="0" indent="0">
              <a:buNone/>
              <a:defRPr/>
            </a:lvl1pPr>
          </a:lstStyle>
          <a:p>
            <a:endParaRPr lang="en-US" dirty="0"/>
          </a:p>
        </p:txBody>
      </p:sp>
      <p:sp>
        <p:nvSpPr>
          <p:cNvPr id="13" name="Text Placeholder 3c.2"/>
          <p:cNvSpPr>
            <a:spLocks noGrp="1"/>
          </p:cNvSpPr>
          <p:nvPr>
            <p:ph type="body" sz="quarter" idx="14"/>
          </p:nvPr>
        </p:nvSpPr>
        <p:spPr>
          <a:xfrm>
            <a:off x="8891954" y="1114425"/>
            <a:ext cx="2743200" cy="8874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4"/>
          <p:cNvSpPr>
            <a:spLocks noGrp="1"/>
          </p:cNvSpPr>
          <p:nvPr>
            <p:ph sz="quarter" idx="15"/>
          </p:nvPr>
        </p:nvSpPr>
        <p:spPr>
          <a:xfrm>
            <a:off x="838200"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6201508"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1"/>
          </p:nvPr>
        </p:nvSpPr>
        <p:spPr>
          <a:xfrm>
            <a:off x="841248" y="5562600"/>
            <a:ext cx="9528048" cy="914400"/>
          </a:xfrm>
        </p:spPr>
        <p:txBody>
          <a:bodyPr>
            <a:normAutofit/>
          </a:bodyPr>
          <a:lstStyle>
            <a:lvl1pPr marL="0" indent="0">
              <a:spcBef>
                <a:spcPts val="0"/>
              </a:spcBef>
              <a:buNone/>
              <a:defRPr sz="1400"/>
            </a:lvl1pPr>
          </a:lstStyle>
          <a:p>
            <a:pPr lvl="0"/>
            <a:endParaRPr lang="en-US" dirty="0"/>
          </a:p>
        </p:txBody>
      </p:sp>
      <p:sp>
        <p:nvSpPr>
          <p:cNvPr id="3" name="Slide Number Placeholder 7"/>
          <p:cNvSpPr>
            <a:spLocks noGrp="1"/>
          </p:cNvSpPr>
          <p:nvPr>
            <p:ph type="sldNum" sz="quarter" idx="10"/>
          </p:nvPr>
        </p:nvSpPr>
        <p:spPr/>
        <p:txBody>
          <a:bodyPr/>
          <a:lstStyle/>
          <a:p>
            <a:fld id="{AC38D48C-20BE-40D5-BBF2-392FF9026E6C}" type="slidenum">
              <a:rPr lang="en-US" smtClean="0"/>
              <a:pPr/>
              <a:t>‹#›</a:t>
            </a:fld>
            <a:endParaRPr lang="en-US" dirty="0"/>
          </a:p>
        </p:txBody>
      </p:sp>
    </p:spTree>
    <p:extLst>
      <p:ext uri="{BB962C8B-B14F-4D97-AF65-F5344CB8AC3E}">
        <p14:creationId xmlns:p14="http://schemas.microsoft.com/office/powerpoint/2010/main" val="388059030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lue Banner Two Picture 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userDrawn="1"/>
        </p:nvSpPr>
        <p:spPr>
          <a:xfrm>
            <a:off x="1" y="1114249"/>
            <a:ext cx="12192000" cy="890008"/>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Picture Placeholder 3a.1" descr="&quot; &quot;"/>
          <p:cNvSpPr>
            <a:spLocks noGrp="1" noChangeAspect="1"/>
          </p:cNvSpPr>
          <p:nvPr>
            <p:ph type="pic" sz="quarter" idx="17"/>
          </p:nvPr>
        </p:nvSpPr>
        <p:spPr>
          <a:xfrm>
            <a:off x="1606063" y="1133856"/>
            <a:ext cx="849965" cy="850392"/>
          </a:xfrm>
        </p:spPr>
        <p:txBody>
          <a:bodyPr/>
          <a:lstStyle>
            <a:lvl1pPr marL="0" indent="0">
              <a:buNone/>
              <a:defRPr/>
            </a:lvl1pPr>
          </a:lstStyle>
          <a:p>
            <a:endParaRPr lang="en-US" dirty="0"/>
          </a:p>
        </p:txBody>
      </p:sp>
      <p:sp>
        <p:nvSpPr>
          <p:cNvPr id="9" name="Text Placeholder 3a.2"/>
          <p:cNvSpPr>
            <a:spLocks noGrp="1"/>
          </p:cNvSpPr>
          <p:nvPr>
            <p:ph type="body" sz="quarter" idx="12"/>
          </p:nvPr>
        </p:nvSpPr>
        <p:spPr>
          <a:xfrm>
            <a:off x="2514600" y="1115568"/>
            <a:ext cx="2743200" cy="88696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Picture Placeholder 3b.1" descr="&quot; &quot;"/>
          <p:cNvSpPr>
            <a:spLocks noGrp="1" noChangeAspect="1"/>
          </p:cNvSpPr>
          <p:nvPr>
            <p:ph type="pic" sz="quarter" idx="18"/>
          </p:nvPr>
        </p:nvSpPr>
        <p:spPr>
          <a:xfrm>
            <a:off x="7008054" y="1133856"/>
            <a:ext cx="849966" cy="850392"/>
          </a:xfrm>
        </p:spPr>
        <p:txBody>
          <a:bodyPr/>
          <a:lstStyle>
            <a:lvl1pPr marL="0" indent="0">
              <a:buNone/>
              <a:defRPr/>
            </a:lvl1pPr>
          </a:lstStyle>
          <a:p>
            <a:endParaRPr lang="en-US" dirty="0"/>
          </a:p>
        </p:txBody>
      </p:sp>
      <p:sp>
        <p:nvSpPr>
          <p:cNvPr id="11" name="Text Placeholder 3b.2"/>
          <p:cNvSpPr>
            <a:spLocks noGrp="1"/>
          </p:cNvSpPr>
          <p:nvPr>
            <p:ph type="body" sz="quarter" idx="13"/>
          </p:nvPr>
        </p:nvSpPr>
        <p:spPr>
          <a:xfrm>
            <a:off x="7924800" y="1114425"/>
            <a:ext cx="2743200" cy="8874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4"/>
          <p:cNvSpPr>
            <a:spLocks noGrp="1"/>
          </p:cNvSpPr>
          <p:nvPr>
            <p:ph sz="quarter" idx="15"/>
          </p:nvPr>
        </p:nvSpPr>
        <p:spPr>
          <a:xfrm>
            <a:off x="838200" y="2194560"/>
            <a:ext cx="105156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841248" y="5102352"/>
            <a:ext cx="9528048" cy="109728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6"/>
          <p:cNvSpPr>
            <a:spLocks noGrp="1"/>
          </p:cNvSpPr>
          <p:nvPr>
            <p:ph type="sldNum" sz="quarter" idx="10"/>
          </p:nvPr>
        </p:nvSpPr>
        <p:spPr/>
        <p:txBody>
          <a:bodyPr/>
          <a:lstStyle/>
          <a:p>
            <a:fld id="{AC38D48C-20BE-40D5-BBF2-392FF9026E6C}" type="slidenum">
              <a:rPr lang="en-US" smtClean="0"/>
              <a:pPr/>
              <a:t>‹#›</a:t>
            </a:fld>
            <a:endParaRPr lang="en-US" dirty="0"/>
          </a:p>
        </p:txBody>
      </p:sp>
    </p:spTree>
    <p:extLst>
      <p:ext uri="{BB962C8B-B14F-4D97-AF65-F5344CB8AC3E}">
        <p14:creationId xmlns:p14="http://schemas.microsoft.com/office/powerpoint/2010/main" val="288512652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ue Banner Two Picture Six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userDrawn="1"/>
        </p:nvSpPr>
        <p:spPr>
          <a:xfrm>
            <a:off x="1" y="1114249"/>
            <a:ext cx="12192000" cy="890008"/>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Picture Placeholder 3a.1" descr="&quot; &quot;"/>
          <p:cNvSpPr>
            <a:spLocks noGrp="1" noChangeAspect="1"/>
          </p:cNvSpPr>
          <p:nvPr>
            <p:ph type="pic" sz="quarter" idx="17"/>
          </p:nvPr>
        </p:nvSpPr>
        <p:spPr>
          <a:xfrm>
            <a:off x="609599" y="1133856"/>
            <a:ext cx="849965" cy="850392"/>
          </a:xfrm>
        </p:spPr>
        <p:txBody>
          <a:bodyPr/>
          <a:lstStyle>
            <a:lvl1pPr marL="0" indent="0">
              <a:buNone/>
              <a:defRPr/>
            </a:lvl1pPr>
          </a:lstStyle>
          <a:p>
            <a:endParaRPr lang="en-US" dirty="0"/>
          </a:p>
        </p:txBody>
      </p:sp>
      <p:sp>
        <p:nvSpPr>
          <p:cNvPr id="9" name="Text Placeholder 3a.2"/>
          <p:cNvSpPr>
            <a:spLocks noGrp="1"/>
          </p:cNvSpPr>
          <p:nvPr>
            <p:ph type="body" sz="quarter" idx="12"/>
          </p:nvPr>
        </p:nvSpPr>
        <p:spPr>
          <a:xfrm>
            <a:off x="1752600" y="1115568"/>
            <a:ext cx="2743200" cy="88696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b.2"/>
          <p:cNvSpPr>
            <a:spLocks noGrp="1"/>
          </p:cNvSpPr>
          <p:nvPr>
            <p:ph type="body" sz="quarter" idx="13"/>
          </p:nvPr>
        </p:nvSpPr>
        <p:spPr>
          <a:xfrm>
            <a:off x="4753708" y="1114425"/>
            <a:ext cx="2743200" cy="8874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3c.2"/>
          <p:cNvSpPr>
            <a:spLocks noGrp="1"/>
          </p:cNvSpPr>
          <p:nvPr>
            <p:ph type="body" sz="quarter" idx="14"/>
          </p:nvPr>
        </p:nvSpPr>
        <p:spPr>
          <a:xfrm>
            <a:off x="7748954" y="1114425"/>
            <a:ext cx="2743200" cy="8874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Picture Placeholder 3c.1" descr="&quot; &quot;"/>
          <p:cNvSpPr>
            <a:spLocks noGrp="1" noChangeAspect="1"/>
          </p:cNvSpPr>
          <p:nvPr>
            <p:ph type="pic" sz="quarter" idx="19"/>
          </p:nvPr>
        </p:nvSpPr>
        <p:spPr>
          <a:xfrm>
            <a:off x="10744200" y="1133856"/>
            <a:ext cx="849966" cy="850392"/>
          </a:xfrm>
        </p:spPr>
        <p:txBody>
          <a:bodyPr/>
          <a:lstStyle>
            <a:lvl1pPr marL="0" indent="0">
              <a:buNone/>
              <a:defRPr/>
            </a:lvl1pPr>
          </a:lstStyle>
          <a:p>
            <a:endParaRPr lang="en-US" dirty="0"/>
          </a:p>
        </p:txBody>
      </p:sp>
      <p:sp>
        <p:nvSpPr>
          <p:cNvPr id="15" name="Content Placeholder 4"/>
          <p:cNvSpPr>
            <a:spLocks noGrp="1"/>
          </p:cNvSpPr>
          <p:nvPr>
            <p:ph sz="quarter" idx="15"/>
          </p:nvPr>
        </p:nvSpPr>
        <p:spPr>
          <a:xfrm>
            <a:off x="838200"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6201508"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1"/>
          </p:nvPr>
        </p:nvSpPr>
        <p:spPr>
          <a:xfrm>
            <a:off x="841248" y="5562600"/>
            <a:ext cx="9528048" cy="914400"/>
          </a:xfrm>
        </p:spPr>
        <p:txBody>
          <a:bodyPr>
            <a:normAutofit/>
          </a:bodyPr>
          <a:lstStyle>
            <a:lvl1pPr marL="0" indent="0">
              <a:spcBef>
                <a:spcPts val="0"/>
              </a:spcBef>
              <a:buNone/>
              <a:defRPr sz="1400"/>
            </a:lvl1pPr>
          </a:lstStyle>
          <a:p>
            <a:pPr lvl="0"/>
            <a:endParaRPr lang="en-US" dirty="0"/>
          </a:p>
        </p:txBody>
      </p:sp>
      <p:sp>
        <p:nvSpPr>
          <p:cNvPr id="3" name="Slide Number Placeholder 7"/>
          <p:cNvSpPr>
            <a:spLocks noGrp="1"/>
          </p:cNvSpPr>
          <p:nvPr>
            <p:ph type="sldNum" sz="quarter" idx="10"/>
          </p:nvPr>
        </p:nvSpPr>
        <p:spPr/>
        <p:txBody>
          <a:bodyPr/>
          <a:lstStyle/>
          <a:p>
            <a:fld id="{AC38D48C-20BE-40D5-BBF2-392FF9026E6C}" type="slidenum">
              <a:rPr lang="en-US" smtClean="0"/>
              <a:pPr/>
              <a:t>‹#›</a:t>
            </a:fld>
            <a:endParaRPr lang="en-US" dirty="0"/>
          </a:p>
        </p:txBody>
      </p:sp>
    </p:spTree>
    <p:extLst>
      <p:ext uri="{BB962C8B-B14F-4D97-AF65-F5344CB8AC3E}">
        <p14:creationId xmlns:p14="http://schemas.microsoft.com/office/powerpoint/2010/main" val="189626039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lue Banner Two Picture Seve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userDrawn="1"/>
        </p:nvSpPr>
        <p:spPr>
          <a:xfrm>
            <a:off x="1" y="1114249"/>
            <a:ext cx="12192000" cy="1225296"/>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Picture Placeholder 3a.1" descr="&quot; &quot;"/>
          <p:cNvSpPr>
            <a:spLocks noGrp="1" noChangeAspect="1"/>
          </p:cNvSpPr>
          <p:nvPr>
            <p:ph type="pic" sz="quarter" idx="17"/>
          </p:nvPr>
        </p:nvSpPr>
        <p:spPr>
          <a:xfrm>
            <a:off x="381000" y="1133856"/>
            <a:ext cx="849965" cy="850392"/>
          </a:xfrm>
        </p:spPr>
        <p:txBody>
          <a:bodyPr/>
          <a:lstStyle>
            <a:lvl1pPr marL="0" indent="0">
              <a:buNone/>
              <a:defRPr/>
            </a:lvl1pPr>
          </a:lstStyle>
          <a:p>
            <a:endParaRPr lang="en-US" dirty="0"/>
          </a:p>
        </p:txBody>
      </p:sp>
      <p:sp>
        <p:nvSpPr>
          <p:cNvPr id="9" name="Text Placeholder 3a.2"/>
          <p:cNvSpPr>
            <a:spLocks noGrp="1"/>
          </p:cNvSpPr>
          <p:nvPr>
            <p:ph type="body" sz="quarter" idx="12"/>
          </p:nvPr>
        </p:nvSpPr>
        <p:spPr>
          <a:xfrm>
            <a:off x="1464905" y="1115568"/>
            <a:ext cx="2148840" cy="122529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b.2"/>
          <p:cNvSpPr>
            <a:spLocks noGrp="1"/>
          </p:cNvSpPr>
          <p:nvPr>
            <p:ph type="body" sz="quarter" idx="13"/>
          </p:nvPr>
        </p:nvSpPr>
        <p:spPr>
          <a:xfrm>
            <a:off x="3828661" y="1115568"/>
            <a:ext cx="2148840" cy="122529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3c.2"/>
          <p:cNvSpPr>
            <a:spLocks noGrp="1"/>
          </p:cNvSpPr>
          <p:nvPr>
            <p:ph type="body" sz="quarter" idx="14"/>
          </p:nvPr>
        </p:nvSpPr>
        <p:spPr>
          <a:xfrm>
            <a:off x="8519160" y="1114424"/>
            <a:ext cx="2148840" cy="122529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Picture Placeholder 3c.1" descr="&quot; &quot;"/>
          <p:cNvSpPr>
            <a:spLocks noGrp="1" noChangeAspect="1"/>
          </p:cNvSpPr>
          <p:nvPr>
            <p:ph type="pic" sz="quarter" idx="19"/>
          </p:nvPr>
        </p:nvSpPr>
        <p:spPr>
          <a:xfrm>
            <a:off x="10915261" y="1133856"/>
            <a:ext cx="849966" cy="850392"/>
          </a:xfrm>
        </p:spPr>
        <p:txBody>
          <a:bodyPr/>
          <a:lstStyle>
            <a:lvl1pPr marL="0" indent="0">
              <a:buNone/>
              <a:defRPr/>
            </a:lvl1pPr>
          </a:lstStyle>
          <a:p>
            <a:endParaRPr lang="en-US" dirty="0"/>
          </a:p>
        </p:txBody>
      </p:sp>
      <p:sp>
        <p:nvSpPr>
          <p:cNvPr id="15" name="Content Placeholder 4"/>
          <p:cNvSpPr>
            <a:spLocks noGrp="1"/>
          </p:cNvSpPr>
          <p:nvPr>
            <p:ph sz="quarter" idx="15"/>
          </p:nvPr>
        </p:nvSpPr>
        <p:spPr>
          <a:xfrm>
            <a:off x="838200"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6201508"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1"/>
          </p:nvPr>
        </p:nvSpPr>
        <p:spPr>
          <a:xfrm>
            <a:off x="841248" y="5562600"/>
            <a:ext cx="9528048" cy="914400"/>
          </a:xfrm>
        </p:spPr>
        <p:txBody>
          <a:bodyPr>
            <a:normAutofit/>
          </a:bodyPr>
          <a:lstStyle>
            <a:lvl1pPr marL="0" indent="0">
              <a:spcBef>
                <a:spcPts val="0"/>
              </a:spcBef>
              <a:buNone/>
              <a:defRPr sz="1400"/>
            </a:lvl1pPr>
          </a:lstStyle>
          <a:p>
            <a:pPr lvl="0"/>
            <a:endParaRPr lang="en-US" dirty="0"/>
          </a:p>
        </p:txBody>
      </p:sp>
      <p:sp>
        <p:nvSpPr>
          <p:cNvPr id="3" name="Slide Number Placeholder 7"/>
          <p:cNvSpPr>
            <a:spLocks noGrp="1"/>
          </p:cNvSpPr>
          <p:nvPr>
            <p:ph type="sldNum" sz="quarter" idx="10"/>
          </p:nvPr>
        </p:nvSpPr>
        <p:spPr/>
        <p:txBody>
          <a:bodyPr/>
          <a:lstStyle/>
          <a:p>
            <a:fld id="{AC38D48C-20BE-40D5-BBF2-392FF9026E6C}" type="slidenum">
              <a:rPr lang="en-US" smtClean="0"/>
              <a:pPr/>
              <a:t>‹#›</a:t>
            </a:fld>
            <a:endParaRPr lang="en-US" dirty="0"/>
          </a:p>
        </p:txBody>
      </p:sp>
      <p:sp>
        <p:nvSpPr>
          <p:cNvPr id="8" name="Content Placeholder 7"/>
          <p:cNvSpPr>
            <a:spLocks noGrp="1"/>
          </p:cNvSpPr>
          <p:nvPr>
            <p:ph sz="quarter" idx="20"/>
          </p:nvPr>
        </p:nvSpPr>
        <p:spPr>
          <a:xfrm>
            <a:off x="6172200" y="1115568"/>
            <a:ext cx="2148840" cy="122529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0639607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lue Banner Six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userDrawn="1"/>
        </p:nvSpPr>
        <p:spPr>
          <a:xfrm>
            <a:off x="1" y="1114249"/>
            <a:ext cx="12192000" cy="890008"/>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 Placeholder 3a"/>
          <p:cNvSpPr>
            <a:spLocks noGrp="1"/>
          </p:cNvSpPr>
          <p:nvPr>
            <p:ph type="body" sz="quarter" idx="12"/>
          </p:nvPr>
        </p:nvSpPr>
        <p:spPr>
          <a:xfrm>
            <a:off x="1084382" y="1115568"/>
            <a:ext cx="2743200" cy="88696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b"/>
          <p:cNvSpPr>
            <a:spLocks noGrp="1"/>
          </p:cNvSpPr>
          <p:nvPr>
            <p:ph type="body" sz="quarter" idx="13"/>
          </p:nvPr>
        </p:nvSpPr>
        <p:spPr>
          <a:xfrm>
            <a:off x="4777154" y="1114425"/>
            <a:ext cx="2743200" cy="8874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3c"/>
          <p:cNvSpPr>
            <a:spLocks noGrp="1"/>
          </p:cNvSpPr>
          <p:nvPr>
            <p:ph type="body" sz="quarter" idx="14"/>
          </p:nvPr>
        </p:nvSpPr>
        <p:spPr>
          <a:xfrm>
            <a:off x="8458200" y="1114425"/>
            <a:ext cx="2743200" cy="8874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4"/>
          <p:cNvSpPr>
            <a:spLocks noGrp="1"/>
          </p:cNvSpPr>
          <p:nvPr>
            <p:ph sz="quarter" idx="15"/>
          </p:nvPr>
        </p:nvSpPr>
        <p:spPr>
          <a:xfrm>
            <a:off x="838200"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6201508" y="2194560"/>
            <a:ext cx="5157216" cy="33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6"/>
          <p:cNvSpPr>
            <a:spLocks noGrp="1"/>
          </p:cNvSpPr>
          <p:nvPr>
            <p:ph type="body" sz="quarter" idx="11"/>
          </p:nvPr>
        </p:nvSpPr>
        <p:spPr>
          <a:xfrm>
            <a:off x="841248" y="5562600"/>
            <a:ext cx="9528048" cy="914400"/>
          </a:xfrm>
        </p:spPr>
        <p:txBody>
          <a:bodyPr>
            <a:normAutofit/>
          </a:bodyPr>
          <a:lstStyle>
            <a:lvl1pPr marL="0" indent="0">
              <a:spcBef>
                <a:spcPts val="0"/>
              </a:spcBef>
              <a:buNone/>
              <a:defRPr sz="1400"/>
            </a:lvl1pPr>
          </a:lstStyle>
          <a:p>
            <a:pPr lvl="0"/>
            <a:endParaRPr lang="en-US" dirty="0"/>
          </a:p>
        </p:txBody>
      </p:sp>
      <p:sp>
        <p:nvSpPr>
          <p:cNvPr id="3" name="Slide Number Placeholder 7"/>
          <p:cNvSpPr>
            <a:spLocks noGrp="1"/>
          </p:cNvSpPr>
          <p:nvPr>
            <p:ph type="sldNum" sz="quarter" idx="10"/>
          </p:nvPr>
        </p:nvSpPr>
        <p:spPr/>
        <p:txBody>
          <a:bodyPr/>
          <a:lstStyle/>
          <a:p>
            <a:fld id="{AC38D48C-20BE-40D5-BBF2-392FF9026E6C}" type="slidenum">
              <a:rPr lang="en-US" smtClean="0"/>
              <a:pPr/>
              <a:t>‹#›</a:t>
            </a:fld>
            <a:endParaRPr lang="en-US" dirty="0"/>
          </a:p>
        </p:txBody>
      </p:sp>
    </p:spTree>
    <p:extLst>
      <p:ext uri="{BB962C8B-B14F-4D97-AF65-F5344CB8AC3E}">
        <p14:creationId xmlns:p14="http://schemas.microsoft.com/office/powerpoint/2010/main" val="61293691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lue Banner Fiv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userDrawn="1"/>
        </p:nvSpPr>
        <p:spPr>
          <a:xfrm>
            <a:off x="1" y="1114249"/>
            <a:ext cx="12192000" cy="890008"/>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 Placeholder 3a"/>
          <p:cNvSpPr>
            <a:spLocks noGrp="1"/>
          </p:cNvSpPr>
          <p:nvPr>
            <p:ph type="body" sz="quarter" idx="12"/>
          </p:nvPr>
        </p:nvSpPr>
        <p:spPr>
          <a:xfrm>
            <a:off x="1084382" y="1115568"/>
            <a:ext cx="2743200" cy="88696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b"/>
          <p:cNvSpPr>
            <a:spLocks noGrp="1"/>
          </p:cNvSpPr>
          <p:nvPr>
            <p:ph type="body" sz="quarter" idx="13"/>
          </p:nvPr>
        </p:nvSpPr>
        <p:spPr>
          <a:xfrm>
            <a:off x="4777154" y="1114425"/>
            <a:ext cx="2743200" cy="8874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3c"/>
          <p:cNvSpPr>
            <a:spLocks noGrp="1"/>
          </p:cNvSpPr>
          <p:nvPr>
            <p:ph type="body" sz="quarter" idx="14"/>
          </p:nvPr>
        </p:nvSpPr>
        <p:spPr>
          <a:xfrm>
            <a:off x="8458200" y="1114425"/>
            <a:ext cx="2743200" cy="8874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4"/>
          <p:cNvSpPr>
            <a:spLocks noGrp="1"/>
          </p:cNvSpPr>
          <p:nvPr>
            <p:ph sz="quarter" idx="15"/>
          </p:nvPr>
        </p:nvSpPr>
        <p:spPr>
          <a:xfrm>
            <a:off x="838200" y="2194560"/>
            <a:ext cx="5157216" cy="42958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6201508" y="2194560"/>
            <a:ext cx="5157216" cy="3657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6"/>
          <p:cNvSpPr>
            <a:spLocks noGrp="1"/>
          </p:cNvSpPr>
          <p:nvPr>
            <p:ph type="sldNum" sz="quarter" idx="10"/>
          </p:nvPr>
        </p:nvSpPr>
        <p:spPr/>
        <p:txBody>
          <a:bodyPr/>
          <a:lstStyle/>
          <a:p>
            <a:fld id="{AC38D48C-20BE-40D5-BBF2-392FF9026E6C}" type="slidenum">
              <a:rPr lang="en-US" smtClean="0"/>
              <a:pPr/>
              <a:t>‹#›</a:t>
            </a:fld>
            <a:endParaRPr lang="en-US" dirty="0"/>
          </a:p>
        </p:txBody>
      </p:sp>
    </p:spTree>
    <p:extLst>
      <p:ext uri="{BB962C8B-B14F-4D97-AF65-F5344CB8AC3E}">
        <p14:creationId xmlns:p14="http://schemas.microsoft.com/office/powerpoint/2010/main" val="4632049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anner Fiv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4"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9" name="Text Placeholder 3a"/>
          <p:cNvSpPr>
            <a:spLocks noGrp="1"/>
          </p:cNvSpPr>
          <p:nvPr>
            <p:ph type="body" sz="quarter" idx="12"/>
          </p:nvPr>
        </p:nvSpPr>
        <p:spPr>
          <a:xfrm>
            <a:off x="1084382" y="1115568"/>
            <a:ext cx="2743200" cy="88696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b"/>
          <p:cNvSpPr>
            <a:spLocks noGrp="1"/>
          </p:cNvSpPr>
          <p:nvPr>
            <p:ph type="body" sz="quarter" idx="13"/>
          </p:nvPr>
        </p:nvSpPr>
        <p:spPr>
          <a:xfrm>
            <a:off x="4777154" y="1114425"/>
            <a:ext cx="2743200" cy="8874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3c"/>
          <p:cNvSpPr>
            <a:spLocks noGrp="1"/>
          </p:cNvSpPr>
          <p:nvPr>
            <p:ph type="body" sz="quarter" idx="14"/>
          </p:nvPr>
        </p:nvSpPr>
        <p:spPr>
          <a:xfrm>
            <a:off x="8458200" y="1114425"/>
            <a:ext cx="2743200" cy="8874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4"/>
          <p:cNvSpPr>
            <a:spLocks noGrp="1"/>
          </p:cNvSpPr>
          <p:nvPr>
            <p:ph sz="quarter" idx="15"/>
          </p:nvPr>
        </p:nvSpPr>
        <p:spPr>
          <a:xfrm>
            <a:off x="838200" y="2194560"/>
            <a:ext cx="5157216" cy="42958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5"/>
          <p:cNvSpPr>
            <a:spLocks noGrp="1"/>
          </p:cNvSpPr>
          <p:nvPr>
            <p:ph sz="quarter" idx="16"/>
          </p:nvPr>
        </p:nvSpPr>
        <p:spPr>
          <a:xfrm>
            <a:off x="6201508" y="2194560"/>
            <a:ext cx="5157216" cy="3657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6"/>
          <p:cNvSpPr>
            <a:spLocks noGrp="1"/>
          </p:cNvSpPr>
          <p:nvPr>
            <p:ph type="sldNum" sz="quarter" idx="10"/>
          </p:nvPr>
        </p:nvSpPr>
        <p:spPr/>
        <p:txBody>
          <a:bodyPr/>
          <a:lstStyle/>
          <a:p>
            <a:fld id="{AC38D48C-20BE-40D5-BBF2-392FF9026E6C}" type="slidenum">
              <a:rPr lang="en-US" smtClean="0"/>
              <a:pPr/>
              <a:t>‹#›</a:t>
            </a:fld>
            <a:endParaRPr lang="en-US" dirty="0"/>
          </a:p>
        </p:txBody>
      </p:sp>
    </p:spTree>
    <p:extLst>
      <p:ext uri="{BB962C8B-B14F-4D97-AF65-F5344CB8AC3E}">
        <p14:creationId xmlns:p14="http://schemas.microsoft.com/office/powerpoint/2010/main" val="352429241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1"/>
            <a:ext cx="10515600" cy="1066800"/>
          </a:xfrm>
        </p:spPr>
        <p:txBody>
          <a:bodyPr/>
          <a:lstStyle>
            <a:lvl1pPr>
              <a:lnSpc>
                <a:spcPct val="100000"/>
              </a:lnSpc>
              <a:defRPr/>
            </a:lvl1pPr>
          </a:lstStyle>
          <a:p>
            <a:r>
              <a:rPr lang="en-US" dirty="0"/>
              <a:t>Click to edit Master title style</a:t>
            </a:r>
          </a:p>
        </p:txBody>
      </p:sp>
      <p:cxnSp>
        <p:nvCxnSpPr>
          <p:cNvPr id="10"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Text Placeholder 3"/>
          <p:cNvSpPr>
            <a:spLocks noGrp="1"/>
          </p:cNvSpPr>
          <p:nvPr>
            <p:ph type="body" idx="1"/>
          </p:nvPr>
        </p:nvSpPr>
        <p:spPr>
          <a:xfrm>
            <a:off x="839788" y="1371600"/>
            <a:ext cx="5157787" cy="823912"/>
          </a:xfrm>
        </p:spPr>
        <p:txBody>
          <a:bodyPr anchor="b">
            <a:normAutofit/>
          </a:bodyPr>
          <a:lstStyle>
            <a:lvl1pPr marL="0" indent="0">
              <a:spcBef>
                <a:spcPts val="0"/>
              </a:spcBef>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195512"/>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371600"/>
            <a:ext cx="5183188" cy="823912"/>
          </a:xfrm>
        </p:spPr>
        <p:txBody>
          <a:bodyPr anchor="b">
            <a:normAutofit/>
          </a:bodyPr>
          <a:lstStyle>
            <a:lvl1pPr marL="0" indent="0">
              <a:spcBef>
                <a:spcPts val="0"/>
              </a:spcBef>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4"/>
          <p:cNvSpPr>
            <a:spLocks noGrp="1"/>
          </p:cNvSpPr>
          <p:nvPr>
            <p:ph sz="quarter" idx="4"/>
          </p:nvPr>
        </p:nvSpPr>
        <p:spPr>
          <a:xfrm>
            <a:off x="6172200" y="2195512"/>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1157512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6A8BF8-E57E-49BC-A161-0F4EBC636684}" type="datetime1">
              <a:rPr lang="en-US" smtClean="0"/>
              <a:t>4/21/2022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F1F62DB-D77C-4BBE-B8CC-9D3A1579A0DE}" type="slidenum">
              <a:rPr lang="en-US" smtClean="0"/>
              <a:t>‹#›</a:t>
            </a:fld>
            <a:endParaRPr lang="en-US" dirty="0"/>
          </a:p>
        </p:txBody>
      </p:sp>
    </p:spTree>
    <p:extLst>
      <p:ext uri="{BB962C8B-B14F-4D97-AF65-F5344CB8AC3E}">
        <p14:creationId xmlns:p14="http://schemas.microsoft.com/office/powerpoint/2010/main" val="289272785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069848"/>
          </a:xfrm>
        </p:spPr>
        <p:txBody>
          <a:bodyPr/>
          <a:lstStyle>
            <a:lvl1pPr>
              <a:lnSpc>
                <a:spcPct val="100000"/>
              </a:lnSpc>
              <a:defRPr/>
            </a:lvl1pPr>
          </a:lstStyle>
          <a:p>
            <a:r>
              <a:rPr lang="en-US" dirty="0"/>
              <a:t>Click to edit Master title style</a:t>
            </a:r>
          </a:p>
        </p:txBody>
      </p:sp>
      <p:sp>
        <p:nvSpPr>
          <p:cNvPr id="5" name="Slide Number Placeholder 2"/>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221124500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1"/>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128686474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lvl1pPr>
              <a:lnSpc>
                <a:spcPct val="100000"/>
              </a:lnSpc>
              <a:defRPr sz="4000"/>
            </a:lvl1pPr>
          </a:lstStyle>
          <a:p>
            <a:r>
              <a:rPr lang="en-US" dirty="0"/>
              <a:t>Click to edit Master title style</a:t>
            </a:r>
          </a:p>
        </p:txBody>
      </p:sp>
      <p:sp>
        <p:nvSpPr>
          <p:cNvPr id="4" name="Text Placeholder 2"/>
          <p:cNvSpPr>
            <a:spLocks noGrp="1"/>
          </p:cNvSpPr>
          <p:nvPr>
            <p:ph type="body" sz="half" idx="2"/>
          </p:nvPr>
        </p:nvSpPr>
        <p:spPr>
          <a:xfrm>
            <a:off x="839788" y="2057400"/>
            <a:ext cx="3932237" cy="3811588"/>
          </a:xfrm>
        </p:spPr>
        <p:txBody>
          <a:bodyPr>
            <a:normAutofit/>
          </a:bodyPr>
          <a:lstStyle>
            <a:lvl1pPr marL="0" indent="0">
              <a:spcBef>
                <a:spcPts val="0"/>
              </a:spcBef>
              <a:buNone/>
              <a:defRPr sz="2200">
                <a:solidFill>
                  <a:srgbClr val="0F4D7B"/>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3"/>
          <p:cNvSpPr>
            <a:spLocks noGrp="1"/>
          </p:cNvSpPr>
          <p:nvPr>
            <p:ph idx="1"/>
          </p:nvPr>
        </p:nvSpPr>
        <p:spPr>
          <a:xfrm>
            <a:off x="5183188" y="987425"/>
            <a:ext cx="6172200" cy="4873625"/>
          </a:xfrm>
        </p:spPr>
        <p:txBody>
          <a:bodyPr/>
          <a:lstStyle>
            <a:lvl1pPr>
              <a:defRPr sz="2200"/>
            </a:lvl1pPr>
            <a:lvl2pPr>
              <a:defRPr sz="2000"/>
            </a:lvl2pPr>
            <a:lvl3pPr>
              <a:defRPr sz="1800"/>
            </a:lvl3pPr>
            <a:lvl4pPr>
              <a:defRPr sz="1600"/>
            </a:lvl4pPr>
            <a:lvl5pPr>
              <a:lnSpc>
                <a:spcPct val="100000"/>
              </a:lnSpc>
              <a:spcBef>
                <a:spcPts val="380"/>
              </a:spcBef>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4"/>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403163411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lvl1pPr>
              <a:lnSpc>
                <a:spcPct val="100000"/>
              </a:lnSpc>
              <a:defRPr sz="4000"/>
            </a:lvl1pPr>
          </a:lstStyle>
          <a:p>
            <a:r>
              <a:rPr lang="en-US" dirty="0"/>
              <a:t>Click to edit Master title style</a:t>
            </a:r>
          </a:p>
        </p:txBody>
      </p:sp>
      <p:sp>
        <p:nvSpPr>
          <p:cNvPr id="4" name="Text Placeholder 2"/>
          <p:cNvSpPr>
            <a:spLocks noGrp="1"/>
          </p:cNvSpPr>
          <p:nvPr>
            <p:ph type="body" sz="half" idx="2"/>
          </p:nvPr>
        </p:nvSpPr>
        <p:spPr>
          <a:xfrm>
            <a:off x="839788" y="2057400"/>
            <a:ext cx="3932237" cy="3811588"/>
          </a:xfrm>
        </p:spPr>
        <p:txBody>
          <a:bodyPr>
            <a:normAutofit/>
          </a:bodyPr>
          <a:lstStyle>
            <a:lvl1pPr marL="0" indent="0">
              <a:spcBef>
                <a:spcPts val="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Picture Placeholder 3"/>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Slide Number Placeholder 4"/>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17415921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069848"/>
          </a:xfrm>
        </p:spPr>
        <p:txBody>
          <a:bodyPr/>
          <a:lstStyle/>
          <a:p>
            <a:r>
              <a:rPr lang="en-US" dirty="0"/>
              <a:t>Click to edit Master title style</a:t>
            </a:r>
          </a:p>
        </p:txBody>
      </p:sp>
      <p:sp>
        <p:nvSpPr>
          <p:cNvPr id="3" name="Vertical Text Placeholder 2"/>
          <p:cNvSpPr>
            <a:spLocks noGrp="1"/>
          </p:cNvSpPr>
          <p:nvPr>
            <p:ph type="body" orient="vert" idx="1"/>
          </p:nvPr>
        </p:nvSpPr>
        <p:spPr>
          <a:xfrm>
            <a:off x="838200" y="1444752"/>
            <a:ext cx="10515600" cy="43513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3"/>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165665974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3"/>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193434498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Three Content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247BF-1724-4FCC-ABD4-6F2637F5D005}"/>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FA82034A-4D7E-42EE-85E4-2E250A8B1A7C}"/>
              </a:ext>
            </a:extLst>
          </p:cNvPr>
          <p:cNvSpPr>
            <a:spLocks noGrp="1"/>
          </p:cNvSpPr>
          <p:nvPr>
            <p:ph sz="half" idx="2"/>
          </p:nvPr>
        </p:nvSpPr>
        <p:spPr>
          <a:xfrm>
            <a:off x="1535430" y="1604052"/>
            <a:ext cx="4560570" cy="431265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E690E1FD-CE1F-4C89-A771-3DCC40A8006B}"/>
              </a:ext>
            </a:extLst>
          </p:cNvPr>
          <p:cNvSpPr>
            <a:spLocks noGrp="1"/>
          </p:cNvSpPr>
          <p:nvPr>
            <p:ph type="sldNum" sz="quarter" idx="12"/>
          </p:nvPr>
        </p:nvSpPr>
        <p:spPr/>
        <p:txBody>
          <a:bodyPr/>
          <a:lstStyle/>
          <a:p>
            <a:fld id="{C7D939B5-D1D6-442B-960C-11410C62AFA7}" type="slidenum">
              <a:rPr lang="en-US" smtClean="0"/>
              <a:t>‹#›</a:t>
            </a:fld>
            <a:endParaRPr lang="en-US" dirty="0"/>
          </a:p>
        </p:txBody>
      </p:sp>
      <p:sp>
        <p:nvSpPr>
          <p:cNvPr id="11" name="Content Placeholder 3">
            <a:extLst>
              <a:ext uri="{FF2B5EF4-FFF2-40B4-BE49-F238E27FC236}">
                <a16:creationId xmlns:a16="http://schemas.microsoft.com/office/drawing/2014/main" id="{9C13924B-47AE-4330-8C2E-1C2611E0916F}"/>
              </a:ext>
            </a:extLst>
          </p:cNvPr>
          <p:cNvSpPr>
            <a:spLocks noGrp="1"/>
          </p:cNvSpPr>
          <p:nvPr>
            <p:ph sz="half" idx="14"/>
          </p:nvPr>
        </p:nvSpPr>
        <p:spPr>
          <a:xfrm>
            <a:off x="6788728" y="1604052"/>
            <a:ext cx="4250573" cy="18249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3">
            <a:extLst>
              <a:ext uri="{FF2B5EF4-FFF2-40B4-BE49-F238E27FC236}">
                <a16:creationId xmlns:a16="http://schemas.microsoft.com/office/drawing/2014/main" id="{9A61C48F-5850-4E3C-B9D2-701F8F411F04}"/>
              </a:ext>
            </a:extLst>
          </p:cNvPr>
          <p:cNvSpPr>
            <a:spLocks noGrp="1"/>
          </p:cNvSpPr>
          <p:nvPr>
            <p:ph sz="half" idx="16"/>
          </p:nvPr>
        </p:nvSpPr>
        <p:spPr>
          <a:xfrm>
            <a:off x="6793230" y="3591101"/>
            <a:ext cx="4246072" cy="232560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1990192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1F016BD-12BC-4F80-AE75-E15D5F73256E}"/>
              </a:ext>
            </a:extLst>
          </p:cNvPr>
          <p:cNvGrpSpPr/>
          <p:nvPr userDrawn="1"/>
        </p:nvGrpSpPr>
        <p:grpSpPr>
          <a:xfrm>
            <a:off x="-11602" y="0"/>
            <a:ext cx="12429744" cy="6858000"/>
            <a:chOff x="-11602" y="0"/>
            <a:chExt cx="12429744" cy="6858000"/>
          </a:xfrm>
        </p:grpSpPr>
        <p:pic>
          <p:nvPicPr>
            <p:cNvPr id="28" name="Picture 27" descr="A picture containing computer&#10;&#10;Description automatically generated">
              <a:extLst>
                <a:ext uri="{FF2B5EF4-FFF2-40B4-BE49-F238E27FC236}">
                  <a16:creationId xmlns:a16="http://schemas.microsoft.com/office/drawing/2014/main" id="{74621D0E-67DE-4268-8BBD-EFA5E189A6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02" y="0"/>
              <a:ext cx="12429744" cy="6858000"/>
            </a:xfrm>
            <a:prstGeom prst="rect">
              <a:avLst/>
            </a:prstGeom>
          </p:spPr>
        </p:pic>
        <p:pic>
          <p:nvPicPr>
            <p:cNvPr id="8" name="Picture 7" descr="HRSA Health Resources and Services Administration">
              <a:extLst>
                <a:ext uri="{FF2B5EF4-FFF2-40B4-BE49-F238E27FC236}">
                  <a16:creationId xmlns:a16="http://schemas.microsoft.com/office/drawing/2014/main" id="{7CC20851-84B8-4276-BAF1-D0D234B65E9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11959" y="5899355"/>
              <a:ext cx="1830142" cy="587921"/>
            </a:xfrm>
            <a:prstGeom prst="rect">
              <a:avLst/>
            </a:prstGeom>
          </p:spPr>
        </p:pic>
      </p:grpSp>
      <p:sp>
        <p:nvSpPr>
          <p:cNvPr id="2" name="Title 1">
            <a:extLst>
              <a:ext uri="{FF2B5EF4-FFF2-40B4-BE49-F238E27FC236}">
                <a16:creationId xmlns:a16="http://schemas.microsoft.com/office/drawing/2014/main" id="{2B91355E-121E-4C1D-BE93-465C06291472}"/>
              </a:ext>
            </a:extLst>
          </p:cNvPr>
          <p:cNvSpPr>
            <a:spLocks noGrp="1"/>
          </p:cNvSpPr>
          <p:nvPr userDrawn="1">
            <p:ph type="ctrTitle"/>
          </p:nvPr>
        </p:nvSpPr>
        <p:spPr>
          <a:xfrm>
            <a:off x="152400" y="3935468"/>
            <a:ext cx="5568412" cy="1322332"/>
          </a:xfrm>
        </p:spPr>
        <p:txBody>
          <a:bodyPr anchor="b">
            <a:normAutofit/>
          </a:bodyPr>
          <a:lstStyle>
            <a:lvl1pPr algn="l">
              <a:defRPr sz="4000">
                <a:solidFill>
                  <a:srgbClr val="C00000"/>
                </a:solidFill>
              </a:defRPr>
            </a:lvl1pPr>
          </a:lstStyle>
          <a:p>
            <a:r>
              <a:rPr lang="en-US" dirty="0"/>
              <a:t>Click to edit Master title style</a:t>
            </a:r>
          </a:p>
        </p:txBody>
      </p:sp>
      <p:sp>
        <p:nvSpPr>
          <p:cNvPr id="3" name="Subtitle 2">
            <a:extLst>
              <a:ext uri="{FF2B5EF4-FFF2-40B4-BE49-F238E27FC236}">
                <a16:creationId xmlns:a16="http://schemas.microsoft.com/office/drawing/2014/main" id="{ADD3B771-6934-42FE-AF64-BE7DAB854BB8}"/>
              </a:ext>
            </a:extLst>
          </p:cNvPr>
          <p:cNvSpPr>
            <a:spLocks noGrp="1"/>
          </p:cNvSpPr>
          <p:nvPr userDrawn="1">
            <p:ph type="subTitle" idx="1"/>
          </p:nvPr>
        </p:nvSpPr>
        <p:spPr>
          <a:xfrm>
            <a:off x="6623586" y="3935468"/>
            <a:ext cx="5568413" cy="1322332"/>
          </a:xfrm>
        </p:spPr>
        <p:txBody>
          <a:bodyPr>
            <a:normAutofit/>
          </a:bodyPr>
          <a:lstStyle>
            <a:lvl1pPr marL="0" indent="0" algn="l">
              <a:lnSpc>
                <a:spcPct val="100000"/>
              </a:lnSpc>
              <a:buNone/>
              <a:defRPr sz="4400" b="1">
                <a:solidFill>
                  <a:srgbClr val="0F4D7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12844276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4"/>
          <p:cNvSpPr>
            <a:spLocks noGrp="1"/>
          </p:cNvSpPr>
          <p:nvPr>
            <p:ph sz="half" idx="2"/>
          </p:nvPr>
        </p:nvSpPr>
        <p:spPr>
          <a:xfrm>
            <a:off x="6172200" y="1444752"/>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3253027246"/>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7"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Text Placeholder 3"/>
          <p:cNvSpPr>
            <a:spLocks noGrp="1"/>
          </p:cNvSpPr>
          <p:nvPr>
            <p:ph type="body" sz="quarter" idx="13" hasCustomPrompt="1"/>
          </p:nvPr>
        </p:nvSpPr>
        <p:spPr>
          <a:xfrm rot="-5400000">
            <a:off x="-579120" y="2819399"/>
            <a:ext cx="4206240" cy="1828800"/>
          </a:xfrm>
        </p:spPr>
        <p:txBody>
          <a:bodyPr>
            <a:normAutofit/>
          </a:bodyPr>
          <a:lstStyle>
            <a:lvl1pPr marL="0" indent="0">
              <a:buNone/>
              <a:defRPr sz="8800" b="1">
                <a:solidFill>
                  <a:srgbClr val="800000"/>
                </a:solidFill>
              </a:defRPr>
            </a:lvl1pPr>
          </a:lstStyle>
          <a:p>
            <a:pPr lvl="0"/>
            <a:r>
              <a:rPr lang="en-US" sz="8800" b="1" dirty="0" smtClean="0"/>
              <a:t>AGENDA</a:t>
            </a:r>
            <a:endParaRPr lang="en-US" dirty="0"/>
          </a:p>
        </p:txBody>
      </p:sp>
      <p:cxnSp>
        <p:nvCxnSpPr>
          <p:cNvPr id="9" name="Straight Connector 3" descr="&quot; &quot;">
            <a:extLst>
              <a:ext uri="{C183D7F6-B498-43B3-948B-1728B52AA6E4}">
                <adec:decorative xmlns="" xmlns:adec="http://schemas.microsoft.com/office/drawing/2017/decorative" val="1"/>
              </a:ext>
            </a:extLst>
          </p:cNvPr>
          <p:cNvCxnSpPr/>
          <p:nvPr userDrawn="1"/>
        </p:nvCxnSpPr>
        <p:spPr>
          <a:xfrm>
            <a:off x="2080846" y="1409699"/>
            <a:ext cx="0" cy="46482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4"/>
          <p:cNvSpPr>
            <a:spLocks noGrp="1"/>
          </p:cNvSpPr>
          <p:nvPr>
            <p:ph idx="1"/>
          </p:nvPr>
        </p:nvSpPr>
        <p:spPr>
          <a:xfrm>
            <a:off x="2502408" y="1447800"/>
            <a:ext cx="8686800" cy="5029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9272016" y="6492240"/>
            <a:ext cx="2743200" cy="381000"/>
          </a:xfrm>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81499103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D02C06E-630A-4ED7-AD69-C7DD5A39C643}" type="datetime1">
              <a:rPr lang="en-US" smtClean="0"/>
              <a:t>4/21/2022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1F62DB-D77C-4BBE-B8CC-9D3A1579A0DE}" type="slidenum">
              <a:rPr lang="en-US" smtClean="0"/>
              <a:t>‹#›</a:t>
            </a:fld>
            <a:endParaRPr lang="en-US" dirty="0"/>
          </a:p>
        </p:txBody>
      </p:sp>
    </p:spTree>
    <p:extLst>
      <p:ext uri="{BB962C8B-B14F-4D97-AF65-F5344CB8AC3E}">
        <p14:creationId xmlns:p14="http://schemas.microsoft.com/office/powerpoint/2010/main" val="248658550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HRSA Goals">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7"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8" name="TextBox 1" descr="&quot; &quot;">
            <a:extLst>
              <a:ext uri="{FF2B5EF4-FFF2-40B4-BE49-F238E27FC236}">
                <a16:creationId xmlns:a16="http://schemas.microsoft.com/office/drawing/2014/main" id="{C6402E67-A38A-48B6-9551-9DFB20412E28}"/>
              </a:ext>
              <a:ext uri="{C183D7F6-B498-43B3-948B-1728B52AA6E4}">
                <adec:decorative xmlns:adec="http://schemas.microsoft.com/office/drawing/2017/decorative" xmlns="" val="1"/>
              </a:ext>
            </a:extLst>
          </p:cNvPr>
          <p:cNvSpPr txBox="1"/>
          <p:nvPr userDrawn="1"/>
        </p:nvSpPr>
        <p:spPr>
          <a:xfrm>
            <a:off x="1358449" y="1470674"/>
            <a:ext cx="9454896" cy="685800"/>
          </a:xfrm>
          <a:prstGeom prst="rect">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7432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1" descr="&quot; &quot;">
            <a:extLst>
              <a:ext uri="{FF2B5EF4-FFF2-40B4-BE49-F238E27FC236}">
                <a16:creationId xmlns:a16="http://schemas.microsoft.com/office/drawing/2014/main" id="{D867B8F6-DAA1-714D-9DDF-440B2E7C4985}"/>
              </a:ext>
            </a:extLst>
          </p:cNvPr>
          <p:cNvPicPr>
            <a:picLocks noChangeAspect="1"/>
          </p:cNvPicPr>
          <p:nvPr userDrawn="1"/>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l="4957" b="14540"/>
          <a:stretch/>
        </p:blipFill>
        <p:spPr>
          <a:xfrm>
            <a:off x="1504437" y="1535598"/>
            <a:ext cx="665743" cy="598621"/>
          </a:xfrm>
          <a:prstGeom prst="rect">
            <a:avLst/>
          </a:prstGeom>
        </p:spPr>
      </p:pic>
      <p:sp>
        <p:nvSpPr>
          <p:cNvPr id="10" name="Content Placeholder 1"/>
          <p:cNvSpPr>
            <a:spLocks noGrp="1"/>
          </p:cNvSpPr>
          <p:nvPr>
            <p:ph sz="quarter" idx="13"/>
          </p:nvPr>
        </p:nvSpPr>
        <p:spPr>
          <a:xfrm>
            <a:off x="2281218" y="1600200"/>
            <a:ext cx="1292225" cy="685800"/>
          </a:xfrm>
        </p:spPr>
        <p:txBody>
          <a:bodyPr>
            <a:noAutofit/>
          </a:bodyPr>
          <a:lstStyle>
            <a:lvl1pPr marL="0" indent="0">
              <a:buNone/>
              <a:defRPr sz="2400" b="1"/>
            </a:lvl1pPr>
          </a:lstStyle>
          <a:p>
            <a:pPr lvl="0"/>
            <a:r>
              <a:rPr lang="en-US" dirty="0" smtClean="0"/>
              <a:t>Edit Master</a:t>
            </a:r>
          </a:p>
        </p:txBody>
      </p:sp>
      <p:grpSp>
        <p:nvGrpSpPr>
          <p:cNvPr id="4" name="Group 1" descr="&quot; &quot;"/>
          <p:cNvGrpSpPr/>
          <p:nvPr userDrawn="1"/>
        </p:nvGrpSpPr>
        <p:grpSpPr>
          <a:xfrm>
            <a:off x="3782988" y="1672425"/>
            <a:ext cx="672206" cy="309317"/>
            <a:chOff x="3782988" y="1672425"/>
            <a:chExt cx="672206" cy="309317"/>
          </a:xfrm>
        </p:grpSpPr>
        <p:sp>
          <p:nvSpPr>
            <p:cNvPr id="12" name="Right Arrow 1" descr="&quot; &quot;">
              <a:extLst>
                <a:ext uri="{FF2B5EF4-FFF2-40B4-BE49-F238E27FC236}">
                  <a16:creationId xmlns:a16="http://schemas.microsoft.com/office/drawing/2014/main" id="{78375FE7-DB1C-E944-85D7-C0D27FB65F51}"/>
                </a:ext>
              </a:extLst>
            </p:cNvPr>
            <p:cNvSpPr/>
            <p:nvPr userDrawn="1"/>
          </p:nvSpPr>
          <p:spPr>
            <a:xfrm>
              <a:off x="3782988" y="1672425"/>
              <a:ext cx="651328" cy="309317"/>
            </a:xfrm>
            <a:prstGeom prst="rightArrow">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Arrow Connector 1" descr="&quot; &quot;">
              <a:extLst>
                <a:ext uri="{FF2B5EF4-FFF2-40B4-BE49-F238E27FC236}">
                  <a16:creationId xmlns:a16="http://schemas.microsoft.com/office/drawing/2014/main" id="{E374D2A4-8AF2-4EF3-9230-FEA6CAF5C5AE}"/>
                </a:ext>
                <a:ext uri="{C183D7F6-B498-43B3-948B-1728B52AA6E4}">
                  <adec:decorative xmlns:adec="http://schemas.microsoft.com/office/drawing/2017/decorative" xmlns="" val="1"/>
                </a:ext>
              </a:extLst>
            </p:cNvPr>
            <p:cNvCxnSpPr/>
            <p:nvPr userDrawn="1"/>
          </p:nvCxnSpPr>
          <p:spPr>
            <a:xfrm>
              <a:off x="3796826" y="1801632"/>
              <a:ext cx="65836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13" name="Text Placeholder 1"/>
          <p:cNvSpPr>
            <a:spLocks noGrp="1"/>
          </p:cNvSpPr>
          <p:nvPr>
            <p:ph type="body" sz="quarter" idx="18"/>
          </p:nvPr>
        </p:nvSpPr>
        <p:spPr>
          <a:xfrm>
            <a:off x="4574301" y="1472184"/>
            <a:ext cx="5943600" cy="685800"/>
          </a:xfrm>
        </p:spPr>
        <p:txBody>
          <a:bodyPr anchor="ctr">
            <a:normAutofit/>
          </a:bodyPr>
          <a:lstStyle>
            <a:lvl1pPr marL="0" indent="0">
              <a:buNone/>
              <a:defRPr sz="1800" b="1">
                <a:solidFill>
                  <a:srgbClr val="0F4D7B"/>
                </a:solidFill>
              </a:defRPr>
            </a:lvl1pPr>
          </a:lstStyle>
          <a:p>
            <a:pPr lvl="0"/>
            <a:r>
              <a:rPr lang="en-US" dirty="0" smtClean="0"/>
              <a:t>Edit Master text styles</a:t>
            </a:r>
          </a:p>
        </p:txBody>
      </p:sp>
      <p:sp>
        <p:nvSpPr>
          <p:cNvPr id="14" name="TextBox 2" descr="&quot; &quot;">
            <a:extLst>
              <a:ext uri="{FF2B5EF4-FFF2-40B4-BE49-F238E27FC236}">
                <a16:creationId xmlns:a16="http://schemas.microsoft.com/office/drawing/2014/main" id="{4B4CD2B3-0C35-4CA5-9C22-D20E1D1848AF}"/>
              </a:ext>
              <a:ext uri="{C183D7F6-B498-43B3-948B-1728B52AA6E4}">
                <adec:decorative xmlns:adec="http://schemas.microsoft.com/office/drawing/2017/decorative" xmlns="" val="1"/>
              </a:ext>
            </a:extLst>
          </p:cNvPr>
          <p:cNvSpPr txBox="1"/>
          <p:nvPr userDrawn="1"/>
        </p:nvSpPr>
        <p:spPr>
          <a:xfrm>
            <a:off x="1358447" y="2386584"/>
            <a:ext cx="9454896" cy="685800"/>
          </a:xfrm>
          <a:prstGeom prst="rect">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7432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5" name="Picture 2" descr="&quot; &quot;">
            <a:extLst>
              <a:ext uri="{FF2B5EF4-FFF2-40B4-BE49-F238E27FC236}">
                <a16:creationId xmlns:a16="http://schemas.microsoft.com/office/drawing/2014/main" id="{251983AE-FDD8-D54B-895D-78E3810E9A3A}"/>
              </a:ext>
            </a:extLst>
          </p:cNvPr>
          <p:cNvPicPr>
            <a:picLocks noChangeAspect="1"/>
          </p:cNvPicPr>
          <p:nvPr userDrawn="1"/>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t="5027" b="16215"/>
          <a:stretch/>
        </p:blipFill>
        <p:spPr>
          <a:xfrm>
            <a:off x="1410302" y="2421393"/>
            <a:ext cx="848701" cy="668420"/>
          </a:xfrm>
          <a:prstGeom prst="rect">
            <a:avLst/>
          </a:prstGeom>
        </p:spPr>
      </p:pic>
      <p:sp>
        <p:nvSpPr>
          <p:cNvPr id="16" name="Content Placeholder 2"/>
          <p:cNvSpPr>
            <a:spLocks noGrp="1"/>
          </p:cNvSpPr>
          <p:nvPr>
            <p:ph sz="quarter" idx="14"/>
          </p:nvPr>
        </p:nvSpPr>
        <p:spPr>
          <a:xfrm>
            <a:off x="2286000" y="2514600"/>
            <a:ext cx="1292225" cy="685800"/>
          </a:xfrm>
        </p:spPr>
        <p:txBody>
          <a:bodyPr>
            <a:noAutofit/>
          </a:bodyPr>
          <a:lstStyle>
            <a:lvl1pPr marL="0" indent="0">
              <a:buNone/>
              <a:defRPr sz="2400" b="1"/>
            </a:lvl1pPr>
          </a:lstStyle>
          <a:p>
            <a:pPr lvl="0"/>
            <a:r>
              <a:rPr lang="en-US" dirty="0" smtClean="0"/>
              <a:t>Edit Master</a:t>
            </a:r>
          </a:p>
        </p:txBody>
      </p:sp>
      <p:grpSp>
        <p:nvGrpSpPr>
          <p:cNvPr id="5" name="Group 2" descr="&quot; &quot;"/>
          <p:cNvGrpSpPr/>
          <p:nvPr userDrawn="1"/>
        </p:nvGrpSpPr>
        <p:grpSpPr>
          <a:xfrm>
            <a:off x="3781816" y="2580898"/>
            <a:ext cx="668737" cy="309317"/>
            <a:chOff x="3781816" y="2580898"/>
            <a:chExt cx="668737" cy="309317"/>
          </a:xfrm>
        </p:grpSpPr>
        <p:sp>
          <p:nvSpPr>
            <p:cNvPr id="18" name="Right Arrow 2" descr="&quot; &quot;">
              <a:extLst>
                <a:ext uri="{FF2B5EF4-FFF2-40B4-BE49-F238E27FC236}">
                  <a16:creationId xmlns:a16="http://schemas.microsoft.com/office/drawing/2014/main" id="{FB22A8FF-B6D6-EF48-957E-1C6C265C0E6A}"/>
                </a:ext>
              </a:extLst>
            </p:cNvPr>
            <p:cNvSpPr/>
            <p:nvPr userDrawn="1"/>
          </p:nvSpPr>
          <p:spPr>
            <a:xfrm>
              <a:off x="3781816" y="2580898"/>
              <a:ext cx="651328" cy="309317"/>
            </a:xfrm>
            <a:prstGeom prst="rightArrow">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Arrow Connector 2" descr="&quot; &quot;">
              <a:extLst>
                <a:ext uri="{FF2B5EF4-FFF2-40B4-BE49-F238E27FC236}">
                  <a16:creationId xmlns:a16="http://schemas.microsoft.com/office/drawing/2014/main" id="{06DDA596-35B1-4B19-8917-80773EB6EF20}"/>
                </a:ext>
                <a:ext uri="{C183D7F6-B498-43B3-948B-1728B52AA6E4}">
                  <adec:decorative xmlns:adec="http://schemas.microsoft.com/office/drawing/2017/decorative" xmlns="" val="1"/>
                </a:ext>
              </a:extLst>
            </p:cNvPr>
            <p:cNvCxnSpPr/>
            <p:nvPr userDrawn="1"/>
          </p:nvCxnSpPr>
          <p:spPr>
            <a:xfrm>
              <a:off x="3794760" y="2730619"/>
              <a:ext cx="655793"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19" name="Text Placeholder 2"/>
          <p:cNvSpPr>
            <a:spLocks noGrp="1"/>
          </p:cNvSpPr>
          <p:nvPr>
            <p:ph type="body" sz="quarter" idx="19"/>
          </p:nvPr>
        </p:nvSpPr>
        <p:spPr>
          <a:xfrm>
            <a:off x="4574301" y="2386584"/>
            <a:ext cx="5943600" cy="685800"/>
          </a:xfrm>
        </p:spPr>
        <p:txBody>
          <a:bodyPr anchor="ctr">
            <a:normAutofit/>
          </a:bodyPr>
          <a:lstStyle>
            <a:lvl1pPr marL="0" indent="0">
              <a:buNone/>
              <a:defRPr sz="1800" b="1">
                <a:solidFill>
                  <a:srgbClr val="0F4D7B"/>
                </a:solidFill>
              </a:defRPr>
            </a:lvl1pPr>
          </a:lstStyle>
          <a:p>
            <a:pPr lvl="0"/>
            <a:r>
              <a:rPr lang="en-US" dirty="0" smtClean="0"/>
              <a:t>Edit Master text styles</a:t>
            </a:r>
          </a:p>
        </p:txBody>
      </p:sp>
      <p:sp>
        <p:nvSpPr>
          <p:cNvPr id="20" name="TextBox 3" descr="&quot; &quot;">
            <a:extLst>
              <a:ext uri="{FF2B5EF4-FFF2-40B4-BE49-F238E27FC236}">
                <a16:creationId xmlns:a16="http://schemas.microsoft.com/office/drawing/2014/main" id="{60B3EAF8-E8EC-4858-8A8B-E56502F72082}"/>
              </a:ext>
              <a:ext uri="{C183D7F6-B498-43B3-948B-1728B52AA6E4}">
                <adec:decorative xmlns:adec="http://schemas.microsoft.com/office/drawing/2017/decorative" xmlns="" val="1"/>
              </a:ext>
            </a:extLst>
          </p:cNvPr>
          <p:cNvSpPr txBox="1"/>
          <p:nvPr userDrawn="1"/>
        </p:nvSpPr>
        <p:spPr>
          <a:xfrm>
            <a:off x="1358449" y="3300984"/>
            <a:ext cx="9451426" cy="685800"/>
          </a:xfrm>
          <a:prstGeom prst="rect">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7432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1" name="Picture 3" descr="&quot; &quot;">
            <a:extLst>
              <a:ext uri="{FF2B5EF4-FFF2-40B4-BE49-F238E27FC236}">
                <a16:creationId xmlns:a16="http://schemas.microsoft.com/office/drawing/2014/main" id="{0C1C26A6-6D39-AA4C-91F2-A6B15313B4DF}"/>
              </a:ext>
            </a:extLst>
          </p:cNvPr>
          <p:cNvPicPr>
            <a:picLocks noChangeAspect="1"/>
          </p:cNvPicPr>
          <p:nvPr userDrawn="1"/>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b="24347"/>
          <a:stretch/>
        </p:blipFill>
        <p:spPr>
          <a:xfrm>
            <a:off x="1373852" y="3224268"/>
            <a:ext cx="948727" cy="717739"/>
          </a:xfrm>
          <a:prstGeom prst="rect">
            <a:avLst/>
          </a:prstGeom>
        </p:spPr>
      </p:pic>
      <p:sp>
        <p:nvSpPr>
          <p:cNvPr id="22" name="Content Placeholder 3"/>
          <p:cNvSpPr>
            <a:spLocks noGrp="1"/>
          </p:cNvSpPr>
          <p:nvPr>
            <p:ph sz="quarter" idx="15"/>
          </p:nvPr>
        </p:nvSpPr>
        <p:spPr>
          <a:xfrm>
            <a:off x="2286000" y="3429000"/>
            <a:ext cx="1292225" cy="685800"/>
          </a:xfrm>
        </p:spPr>
        <p:txBody>
          <a:bodyPr>
            <a:noAutofit/>
          </a:bodyPr>
          <a:lstStyle>
            <a:lvl1pPr marL="0" indent="0">
              <a:buNone/>
              <a:defRPr sz="2400" b="1"/>
            </a:lvl1pPr>
          </a:lstStyle>
          <a:p>
            <a:pPr lvl="0"/>
            <a:r>
              <a:rPr lang="en-US" dirty="0" smtClean="0"/>
              <a:t>Edit Master</a:t>
            </a:r>
          </a:p>
        </p:txBody>
      </p:sp>
      <p:grpSp>
        <p:nvGrpSpPr>
          <p:cNvPr id="40" name="Group 3" descr="&quot; &quot;"/>
          <p:cNvGrpSpPr/>
          <p:nvPr userDrawn="1"/>
        </p:nvGrpSpPr>
        <p:grpSpPr>
          <a:xfrm>
            <a:off x="3782988" y="3481001"/>
            <a:ext cx="672206" cy="309317"/>
            <a:chOff x="3782988" y="3481001"/>
            <a:chExt cx="672206" cy="309317"/>
          </a:xfrm>
        </p:grpSpPr>
        <p:sp>
          <p:nvSpPr>
            <p:cNvPr id="24" name="Right Arrow 3" descr="&quot; &quot;">
              <a:extLst>
                <a:ext uri="{FF2B5EF4-FFF2-40B4-BE49-F238E27FC236}">
                  <a16:creationId xmlns:a16="http://schemas.microsoft.com/office/drawing/2014/main" id="{1913B0D4-773F-E345-9779-302C302A9DB4}"/>
                </a:ext>
              </a:extLst>
            </p:cNvPr>
            <p:cNvSpPr/>
            <p:nvPr userDrawn="1"/>
          </p:nvSpPr>
          <p:spPr>
            <a:xfrm>
              <a:off x="3782988" y="3481001"/>
              <a:ext cx="651328" cy="309317"/>
            </a:xfrm>
            <a:prstGeom prst="rightArrow">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 name="Straight Arrow Connector 3" descr="&quot; &quot;">
              <a:extLst>
                <a:ext uri="{FF2B5EF4-FFF2-40B4-BE49-F238E27FC236}">
                  <a16:creationId xmlns:a16="http://schemas.microsoft.com/office/drawing/2014/main" id="{E0C063F0-B581-43F0-B7A2-53C3ECA9772F}"/>
                </a:ext>
                <a:ext uri="{C183D7F6-B498-43B3-948B-1728B52AA6E4}">
                  <adec:decorative xmlns:adec="http://schemas.microsoft.com/office/drawing/2017/decorative" xmlns="" val="1"/>
                </a:ext>
              </a:extLst>
            </p:cNvPr>
            <p:cNvCxnSpPr/>
            <p:nvPr userDrawn="1"/>
          </p:nvCxnSpPr>
          <p:spPr>
            <a:xfrm>
              <a:off x="3796826" y="3619035"/>
              <a:ext cx="65836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25" name="Text Placeholder 3"/>
          <p:cNvSpPr>
            <a:spLocks noGrp="1"/>
          </p:cNvSpPr>
          <p:nvPr>
            <p:ph type="body" sz="quarter" idx="20"/>
          </p:nvPr>
        </p:nvSpPr>
        <p:spPr>
          <a:xfrm>
            <a:off x="4574301" y="3298824"/>
            <a:ext cx="5943600" cy="685800"/>
          </a:xfrm>
        </p:spPr>
        <p:txBody>
          <a:bodyPr anchor="ctr">
            <a:normAutofit/>
          </a:bodyPr>
          <a:lstStyle>
            <a:lvl1pPr marL="0" indent="0">
              <a:buNone/>
              <a:defRPr sz="1800" b="1">
                <a:solidFill>
                  <a:srgbClr val="0F4D7B"/>
                </a:solidFill>
              </a:defRPr>
            </a:lvl1pPr>
          </a:lstStyle>
          <a:p>
            <a:pPr lvl="0"/>
            <a:r>
              <a:rPr lang="en-US" dirty="0" smtClean="0"/>
              <a:t>Edit Master text styles</a:t>
            </a:r>
          </a:p>
        </p:txBody>
      </p:sp>
      <p:sp>
        <p:nvSpPr>
          <p:cNvPr id="26" name="TextBox 4" descr="&quot; &quot;">
            <a:extLst>
              <a:ext uri="{FF2B5EF4-FFF2-40B4-BE49-F238E27FC236}">
                <a16:creationId xmlns:a16="http://schemas.microsoft.com/office/drawing/2014/main" id="{85EF0527-BE10-49F7-A277-F3642E27FCAF}"/>
              </a:ext>
              <a:ext uri="{C183D7F6-B498-43B3-948B-1728B52AA6E4}">
                <adec:decorative xmlns:adec="http://schemas.microsoft.com/office/drawing/2017/decorative" xmlns="" val="1"/>
              </a:ext>
            </a:extLst>
          </p:cNvPr>
          <p:cNvSpPr txBox="1"/>
          <p:nvPr userDrawn="1"/>
        </p:nvSpPr>
        <p:spPr>
          <a:xfrm>
            <a:off x="1358447" y="4215384"/>
            <a:ext cx="9454896" cy="685800"/>
          </a:xfrm>
          <a:prstGeom prst="rect">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7432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7" name="Picture 4" descr="&quot; &quot;">
            <a:extLst>
              <a:ext uri="{FF2B5EF4-FFF2-40B4-BE49-F238E27FC236}">
                <a16:creationId xmlns:a16="http://schemas.microsoft.com/office/drawing/2014/main" id="{C09885F3-74CC-4C4E-9968-3750ABA8418C}"/>
              </a:ext>
            </a:extLst>
          </p:cNvPr>
          <p:cNvPicPr>
            <a:picLocks noChangeAspect="1"/>
          </p:cNvPicPr>
          <p:nvPr userDrawn="1"/>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b="15556"/>
          <a:stretch/>
        </p:blipFill>
        <p:spPr>
          <a:xfrm>
            <a:off x="1459821" y="4218554"/>
            <a:ext cx="779503" cy="658246"/>
          </a:xfrm>
          <a:prstGeom prst="rect">
            <a:avLst/>
          </a:prstGeom>
        </p:spPr>
      </p:pic>
      <p:sp>
        <p:nvSpPr>
          <p:cNvPr id="28" name="Content Placeholder 4"/>
          <p:cNvSpPr>
            <a:spLocks noGrp="1"/>
          </p:cNvSpPr>
          <p:nvPr>
            <p:ph sz="quarter" idx="16"/>
          </p:nvPr>
        </p:nvSpPr>
        <p:spPr>
          <a:xfrm>
            <a:off x="2286000" y="4343400"/>
            <a:ext cx="1292225" cy="685800"/>
          </a:xfrm>
        </p:spPr>
        <p:txBody>
          <a:bodyPr>
            <a:noAutofit/>
          </a:bodyPr>
          <a:lstStyle>
            <a:lvl1pPr marL="0" indent="0">
              <a:buNone/>
              <a:defRPr sz="2400" b="1"/>
            </a:lvl1pPr>
          </a:lstStyle>
          <a:p>
            <a:pPr lvl="0"/>
            <a:r>
              <a:rPr lang="en-US" dirty="0" smtClean="0"/>
              <a:t>Edit Master</a:t>
            </a:r>
          </a:p>
        </p:txBody>
      </p:sp>
      <p:grpSp>
        <p:nvGrpSpPr>
          <p:cNvPr id="41" name="Group 4" descr="&quot; &quot;"/>
          <p:cNvGrpSpPr/>
          <p:nvPr userDrawn="1"/>
        </p:nvGrpSpPr>
        <p:grpSpPr>
          <a:xfrm>
            <a:off x="3780692" y="4398460"/>
            <a:ext cx="674502" cy="309317"/>
            <a:chOff x="3780692" y="4398460"/>
            <a:chExt cx="674502" cy="309317"/>
          </a:xfrm>
        </p:grpSpPr>
        <p:sp>
          <p:nvSpPr>
            <p:cNvPr id="30" name="Right Arrow 4" descr="&quot; &quot;">
              <a:extLst>
                <a:ext uri="{FF2B5EF4-FFF2-40B4-BE49-F238E27FC236}">
                  <a16:creationId xmlns:a16="http://schemas.microsoft.com/office/drawing/2014/main" id="{CB4042CC-3526-E345-A0B0-EC60879BC64D}"/>
                </a:ext>
              </a:extLst>
            </p:cNvPr>
            <p:cNvSpPr/>
            <p:nvPr userDrawn="1"/>
          </p:nvSpPr>
          <p:spPr>
            <a:xfrm>
              <a:off x="3780692" y="4398460"/>
              <a:ext cx="651328" cy="309317"/>
            </a:xfrm>
            <a:prstGeom prst="rightArrow">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9" name="Straight Arrow Connector 4" descr="&quot; &quot;">
              <a:extLst>
                <a:ext uri="{FF2B5EF4-FFF2-40B4-BE49-F238E27FC236}">
                  <a16:creationId xmlns:a16="http://schemas.microsoft.com/office/drawing/2014/main" id="{8CF7B626-BFAE-4657-80B6-D8FBC78B5CEC}"/>
                </a:ext>
                <a:ext uri="{C183D7F6-B498-43B3-948B-1728B52AA6E4}">
                  <adec:decorative xmlns:adec="http://schemas.microsoft.com/office/drawing/2017/decorative" xmlns="" val="1"/>
                </a:ext>
              </a:extLst>
            </p:cNvPr>
            <p:cNvCxnSpPr/>
            <p:nvPr userDrawn="1"/>
          </p:nvCxnSpPr>
          <p:spPr>
            <a:xfrm>
              <a:off x="3796826" y="4541806"/>
              <a:ext cx="65836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31" name="Text Placeholder 4"/>
          <p:cNvSpPr>
            <a:spLocks noGrp="1"/>
          </p:cNvSpPr>
          <p:nvPr>
            <p:ph type="body" sz="quarter" idx="21"/>
          </p:nvPr>
        </p:nvSpPr>
        <p:spPr>
          <a:xfrm>
            <a:off x="4574301" y="4215384"/>
            <a:ext cx="5943600" cy="685800"/>
          </a:xfrm>
        </p:spPr>
        <p:txBody>
          <a:bodyPr anchor="ctr">
            <a:normAutofit/>
          </a:bodyPr>
          <a:lstStyle>
            <a:lvl1pPr marL="0" indent="0">
              <a:buNone/>
              <a:defRPr sz="1800" b="1">
                <a:solidFill>
                  <a:srgbClr val="0F4D7B"/>
                </a:solidFill>
              </a:defRPr>
            </a:lvl1pPr>
          </a:lstStyle>
          <a:p>
            <a:pPr lvl="0"/>
            <a:r>
              <a:rPr lang="en-US" dirty="0" smtClean="0"/>
              <a:t>Edit Master text styles</a:t>
            </a:r>
          </a:p>
        </p:txBody>
      </p:sp>
      <p:sp>
        <p:nvSpPr>
          <p:cNvPr id="32" name="TextBox 5" descr="&quot; &quot;">
            <a:extLst>
              <a:ext uri="{FF2B5EF4-FFF2-40B4-BE49-F238E27FC236}">
                <a16:creationId xmlns:a16="http://schemas.microsoft.com/office/drawing/2014/main" id="{43532CC2-D793-46EC-B5F4-56F124E6A3EC}"/>
              </a:ext>
              <a:ext uri="{C183D7F6-B498-43B3-948B-1728B52AA6E4}">
                <adec:decorative xmlns:adec="http://schemas.microsoft.com/office/drawing/2017/decorative" xmlns="" val="1"/>
              </a:ext>
            </a:extLst>
          </p:cNvPr>
          <p:cNvSpPr txBox="1"/>
          <p:nvPr userDrawn="1"/>
        </p:nvSpPr>
        <p:spPr>
          <a:xfrm>
            <a:off x="1358450" y="5129784"/>
            <a:ext cx="9451425" cy="687111"/>
          </a:xfrm>
          <a:prstGeom prst="rect">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wrap="square" lIns="27432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3" name="Picture 5" descr="&quot; &quot;">
            <a:extLst>
              <a:ext uri="{FF2B5EF4-FFF2-40B4-BE49-F238E27FC236}">
                <a16:creationId xmlns:a16="http://schemas.microsoft.com/office/drawing/2014/main" id="{42EEB4FA-EC18-374F-8CE6-BB5F8A87DB85}"/>
              </a:ext>
            </a:extLst>
          </p:cNvPr>
          <p:cNvPicPr>
            <a:picLocks noChangeAspect="1"/>
          </p:cNvPicPr>
          <p:nvPr userDrawn="1"/>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b="15035"/>
          <a:stretch/>
        </p:blipFill>
        <p:spPr>
          <a:xfrm>
            <a:off x="1469629" y="5149334"/>
            <a:ext cx="727859" cy="618420"/>
          </a:xfrm>
          <a:prstGeom prst="rect">
            <a:avLst/>
          </a:prstGeom>
        </p:spPr>
      </p:pic>
      <p:sp>
        <p:nvSpPr>
          <p:cNvPr id="34" name="Content Placeholder 5"/>
          <p:cNvSpPr>
            <a:spLocks noGrp="1"/>
          </p:cNvSpPr>
          <p:nvPr>
            <p:ph sz="quarter" idx="17"/>
          </p:nvPr>
        </p:nvSpPr>
        <p:spPr>
          <a:xfrm>
            <a:off x="2286000" y="5257800"/>
            <a:ext cx="1292225" cy="685800"/>
          </a:xfrm>
        </p:spPr>
        <p:txBody>
          <a:bodyPr>
            <a:noAutofit/>
          </a:bodyPr>
          <a:lstStyle>
            <a:lvl1pPr marL="0" indent="0">
              <a:buNone/>
              <a:defRPr sz="2400" b="1"/>
            </a:lvl1pPr>
          </a:lstStyle>
          <a:p>
            <a:pPr lvl="0"/>
            <a:r>
              <a:rPr lang="en-US" dirty="0" smtClean="0"/>
              <a:t>Edit Master</a:t>
            </a:r>
          </a:p>
        </p:txBody>
      </p:sp>
      <p:grpSp>
        <p:nvGrpSpPr>
          <p:cNvPr id="42" name="Group 5"/>
          <p:cNvGrpSpPr/>
          <p:nvPr userDrawn="1"/>
        </p:nvGrpSpPr>
        <p:grpSpPr>
          <a:xfrm>
            <a:off x="3781860" y="5329483"/>
            <a:ext cx="674502" cy="309317"/>
            <a:chOff x="3781860" y="5329483"/>
            <a:chExt cx="674502" cy="309317"/>
          </a:xfrm>
        </p:grpSpPr>
        <p:sp>
          <p:nvSpPr>
            <p:cNvPr id="36" name="Right Arrow 5" descr="&quot; &quot;">
              <a:extLst>
                <a:ext uri="{FF2B5EF4-FFF2-40B4-BE49-F238E27FC236}">
                  <a16:creationId xmlns:a16="http://schemas.microsoft.com/office/drawing/2014/main" id="{8345FEEA-C542-9B4E-AEF3-3D5CEF9197FC}"/>
                </a:ext>
              </a:extLst>
            </p:cNvPr>
            <p:cNvSpPr/>
            <p:nvPr userDrawn="1"/>
          </p:nvSpPr>
          <p:spPr>
            <a:xfrm>
              <a:off x="3781860" y="5329483"/>
              <a:ext cx="651328" cy="309317"/>
            </a:xfrm>
            <a:prstGeom prst="rightArrow">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5" name="Straight Arrow Connector 5" descr="&quot; &quot;">
              <a:extLst>
                <a:ext uri="{FF2B5EF4-FFF2-40B4-BE49-F238E27FC236}">
                  <a16:creationId xmlns:a16="http://schemas.microsoft.com/office/drawing/2014/main" id="{F06050F9-7E34-4E90-85F1-ADA3F727F5BF}"/>
                </a:ext>
                <a:ext uri="{C183D7F6-B498-43B3-948B-1728B52AA6E4}">
                  <adec:decorative xmlns:adec="http://schemas.microsoft.com/office/drawing/2017/decorative" xmlns="" val="1"/>
                </a:ext>
              </a:extLst>
            </p:cNvPr>
            <p:cNvCxnSpPr/>
            <p:nvPr userDrawn="1"/>
          </p:nvCxnSpPr>
          <p:spPr>
            <a:xfrm>
              <a:off x="3797994" y="5463258"/>
              <a:ext cx="658368"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37" name="Text Placeholder 5"/>
          <p:cNvSpPr>
            <a:spLocks noGrp="1"/>
          </p:cNvSpPr>
          <p:nvPr>
            <p:ph type="body" sz="quarter" idx="22"/>
          </p:nvPr>
        </p:nvSpPr>
        <p:spPr>
          <a:xfrm>
            <a:off x="4574301" y="5129784"/>
            <a:ext cx="5943600" cy="685800"/>
          </a:xfrm>
        </p:spPr>
        <p:txBody>
          <a:bodyPr anchor="ctr">
            <a:normAutofit/>
          </a:bodyPr>
          <a:lstStyle>
            <a:lvl1pPr marL="0" indent="0">
              <a:buNone/>
              <a:defRPr sz="1800" b="1">
                <a:solidFill>
                  <a:srgbClr val="0F4D7B"/>
                </a:solidFill>
              </a:defRPr>
            </a:lvl1pPr>
          </a:lstStyle>
          <a:p>
            <a:pPr lvl="0"/>
            <a:r>
              <a:rPr lang="en-US" dirty="0" smtClean="0"/>
              <a:t>Edit Master text styles</a:t>
            </a:r>
          </a:p>
        </p:txBody>
      </p:sp>
      <p:sp>
        <p:nvSpPr>
          <p:cNvPr id="6" name="Slide Number Placeholder 4"/>
          <p:cNvSpPr>
            <a:spLocks noGrp="1"/>
          </p:cNvSpPr>
          <p:nvPr>
            <p:ph type="sldNum" sz="quarter" idx="12"/>
          </p:nvPr>
        </p:nvSpPr>
        <p:spPr>
          <a:xfrm>
            <a:off x="9272016" y="6492240"/>
            <a:ext cx="2743200" cy="381000"/>
          </a:xfrm>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2855628432"/>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One and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7"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idx="1"/>
          </p:nvPr>
        </p:nvSpPr>
        <p:spPr>
          <a:xfrm>
            <a:off x="838200" y="1447800"/>
            <a:ext cx="10515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13"/>
          </p:nvPr>
        </p:nvSpPr>
        <p:spPr>
          <a:xfrm>
            <a:off x="841248" y="6016752"/>
            <a:ext cx="9528048" cy="548640"/>
          </a:xfrm>
        </p:spPr>
        <p:txBody>
          <a:bodyPr>
            <a:normAutofit/>
          </a:bodyPr>
          <a:lstStyle>
            <a:lvl1pPr marL="0" indent="0">
              <a:spcBef>
                <a:spcPts val="0"/>
              </a:spcBef>
              <a:buNone/>
              <a:defRPr sz="1400"/>
            </a:lvl1pPr>
          </a:lstStyle>
          <a:p>
            <a:pPr lvl="0"/>
            <a:endParaRPr lang="en-US" dirty="0"/>
          </a:p>
        </p:txBody>
      </p:sp>
      <p:sp>
        <p:nvSpPr>
          <p:cNvPr id="6" name="Slide Number Placeholder 5"/>
          <p:cNvSpPr>
            <a:spLocks noGrp="1"/>
          </p:cNvSpPr>
          <p:nvPr>
            <p:ph type="sldNum" sz="quarter" idx="12"/>
          </p:nvPr>
        </p:nvSpPr>
        <p:spPr>
          <a:xfrm>
            <a:off x="9272016" y="6492240"/>
            <a:ext cx="2743200" cy="381000"/>
          </a:xfrm>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582183963"/>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wo Wide and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7"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8" name="Content Placeholder 3"/>
          <p:cNvSpPr>
            <a:spLocks noGrp="1"/>
          </p:cNvSpPr>
          <p:nvPr>
            <p:ph sz="quarter" idx="14"/>
          </p:nvPr>
        </p:nvSpPr>
        <p:spPr>
          <a:xfrm>
            <a:off x="838200" y="1115568"/>
            <a:ext cx="10515600" cy="685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Content Placeholder 4"/>
          <p:cNvSpPr>
            <a:spLocks noGrp="1"/>
          </p:cNvSpPr>
          <p:nvPr>
            <p:ph idx="1"/>
          </p:nvPr>
        </p:nvSpPr>
        <p:spPr>
          <a:xfrm>
            <a:off x="838200" y="1828800"/>
            <a:ext cx="10515600" cy="3970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5"/>
          <p:cNvSpPr>
            <a:spLocks noGrp="1"/>
          </p:cNvSpPr>
          <p:nvPr>
            <p:ph type="body" sz="quarter" idx="13"/>
          </p:nvPr>
        </p:nvSpPr>
        <p:spPr>
          <a:xfrm>
            <a:off x="841248" y="6016752"/>
            <a:ext cx="9528048" cy="548640"/>
          </a:xfrm>
        </p:spPr>
        <p:txBody>
          <a:bodyPr>
            <a:normAutofit/>
          </a:bodyPr>
          <a:lstStyle>
            <a:lvl1pPr marL="0" indent="0">
              <a:spcBef>
                <a:spcPts val="0"/>
              </a:spcBef>
              <a:buNone/>
              <a:defRPr sz="1400"/>
            </a:lvl1pPr>
          </a:lstStyle>
          <a:p>
            <a:pPr lvl="0"/>
            <a:endParaRPr lang="en-US" dirty="0"/>
          </a:p>
        </p:txBody>
      </p:sp>
      <p:sp>
        <p:nvSpPr>
          <p:cNvPr id="6" name="Slide Number Placeholder 6"/>
          <p:cNvSpPr>
            <a:spLocks noGrp="1"/>
          </p:cNvSpPr>
          <p:nvPr>
            <p:ph type="sldNum" sz="quarter" idx="12"/>
          </p:nvPr>
        </p:nvSpPr>
        <p:spPr>
          <a:xfrm>
            <a:off x="9272016" y="6492240"/>
            <a:ext cx="2743200" cy="381000"/>
          </a:xfrm>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2423965800"/>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wo and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4"/>
          <p:cNvSpPr>
            <a:spLocks noGrp="1"/>
          </p:cNvSpPr>
          <p:nvPr>
            <p:ph sz="half" idx="2"/>
          </p:nvPr>
        </p:nvSpPr>
        <p:spPr>
          <a:xfrm>
            <a:off x="6172200" y="1444752"/>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5"/>
          <p:cNvSpPr>
            <a:spLocks noGrp="1"/>
          </p:cNvSpPr>
          <p:nvPr>
            <p:ph type="body" sz="quarter" idx="13"/>
          </p:nvPr>
        </p:nvSpPr>
        <p:spPr>
          <a:xfrm>
            <a:off x="841248" y="6016752"/>
            <a:ext cx="9528048" cy="548640"/>
          </a:xfrm>
        </p:spPr>
        <p:txBody>
          <a:bodyPr>
            <a:noAutofit/>
          </a:bodyPr>
          <a:lstStyle>
            <a:lvl1pPr marL="0" indent="0">
              <a:spcBef>
                <a:spcPts val="0"/>
              </a:spcBef>
              <a:buNone/>
              <a:defRPr sz="1400"/>
            </a:lvl1pPr>
            <a:lvl2pPr marL="457200" indent="0">
              <a:spcBef>
                <a:spcPts val="0"/>
              </a:spcBef>
              <a:buNone/>
              <a:defRPr sz="1400"/>
            </a:lvl2pPr>
            <a:lvl3pPr marL="914400" indent="0">
              <a:spcBef>
                <a:spcPts val="0"/>
              </a:spcBef>
              <a:buNone/>
              <a:defRPr sz="1400"/>
            </a:lvl3pPr>
            <a:lvl4pPr marL="1371600" indent="0">
              <a:spcBef>
                <a:spcPts val="0"/>
              </a:spcBef>
              <a:buNone/>
              <a:defRPr sz="1400"/>
            </a:lvl4pPr>
            <a:lvl5pPr marL="1828800" indent="0">
              <a:spcBef>
                <a:spcPts val="0"/>
              </a:spcBef>
              <a:buNone/>
              <a:defRPr sz="1400"/>
            </a:lvl5pPr>
          </a:lstStyle>
          <a:p>
            <a:pPr lvl="0"/>
            <a:endParaRPr lang="en-US" dirty="0"/>
          </a:p>
        </p:txBody>
      </p:sp>
      <p:sp>
        <p:nvSpPr>
          <p:cNvPr id="7" name="Slide Number Placeholder 6"/>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3106920424"/>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wo Content and One Content Title">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5181600" cy="435254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4"/>
          <p:cNvSpPr>
            <a:spLocks noGrp="1"/>
          </p:cNvSpPr>
          <p:nvPr>
            <p:ph sz="quarter" idx="13"/>
          </p:nvPr>
        </p:nvSpPr>
        <p:spPr>
          <a:xfrm>
            <a:off x="6172200" y="1444752"/>
            <a:ext cx="5184648" cy="54864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5"/>
          <p:cNvSpPr>
            <a:spLocks noGrp="1"/>
          </p:cNvSpPr>
          <p:nvPr>
            <p:ph sz="half" idx="2"/>
          </p:nvPr>
        </p:nvSpPr>
        <p:spPr>
          <a:xfrm>
            <a:off x="6172200" y="2133600"/>
            <a:ext cx="5181600" cy="366249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1380627013"/>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Two Content One Content Title">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5181600" cy="435254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4"/>
          <p:cNvSpPr>
            <a:spLocks noGrp="1"/>
          </p:cNvSpPr>
          <p:nvPr>
            <p:ph sz="quarter" idx="13"/>
          </p:nvPr>
        </p:nvSpPr>
        <p:spPr>
          <a:xfrm>
            <a:off x="6172200" y="1444752"/>
            <a:ext cx="5184648" cy="54864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5"/>
          <p:cNvSpPr>
            <a:spLocks noGrp="1"/>
          </p:cNvSpPr>
          <p:nvPr>
            <p:ph sz="half" idx="2"/>
          </p:nvPr>
        </p:nvSpPr>
        <p:spPr>
          <a:xfrm>
            <a:off x="6172200" y="2133600"/>
            <a:ext cx="5181600" cy="366249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p:cNvSpPr>
            <a:spLocks noGrp="1"/>
          </p:cNvSpPr>
          <p:nvPr>
            <p:ph type="body" sz="quarter" idx="14"/>
          </p:nvPr>
        </p:nvSpPr>
        <p:spPr>
          <a:xfrm>
            <a:off x="838200" y="6016752"/>
            <a:ext cx="9528048" cy="548640"/>
          </a:xfrm>
        </p:spPr>
        <p:txBody>
          <a:bodyPr>
            <a:normAutofit/>
          </a:bodyPr>
          <a:lstStyle>
            <a:lvl1pPr marL="0" indent="0">
              <a:spcBef>
                <a:spcPts val="0"/>
              </a:spcBef>
              <a:buNone/>
              <a:defRPr sz="1400"/>
            </a:lvl1pPr>
          </a:lstStyle>
          <a:p>
            <a:pPr lvl="0"/>
            <a:endParaRPr lang="en-US" dirty="0"/>
          </a:p>
        </p:txBody>
      </p:sp>
      <p:sp>
        <p:nvSpPr>
          <p:cNvPr id="7" name="Slide Number Placeholder 7"/>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3026583905"/>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wo Titled Content Three Pictures">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726948" y="1252537"/>
            <a:ext cx="4572000" cy="457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3a"/>
          <p:cNvSpPr>
            <a:spLocks noGrp="1"/>
          </p:cNvSpPr>
          <p:nvPr>
            <p:ph sz="quarter" idx="17"/>
          </p:nvPr>
        </p:nvSpPr>
        <p:spPr>
          <a:xfrm>
            <a:off x="841248" y="1895474"/>
            <a:ext cx="4343400" cy="43529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4"/>
          <p:cNvSpPr>
            <a:spLocks noGrp="1"/>
          </p:cNvSpPr>
          <p:nvPr>
            <p:ph sz="quarter" idx="13"/>
          </p:nvPr>
        </p:nvSpPr>
        <p:spPr>
          <a:xfrm>
            <a:off x="6705600" y="1262428"/>
            <a:ext cx="4572000" cy="45720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4a"/>
          <p:cNvSpPr>
            <a:spLocks noGrp="1"/>
          </p:cNvSpPr>
          <p:nvPr>
            <p:ph sz="half" idx="2"/>
          </p:nvPr>
        </p:nvSpPr>
        <p:spPr>
          <a:xfrm>
            <a:off x="7616952" y="1895854"/>
            <a:ext cx="3660648" cy="39514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4b.1" descr="&quot; &quot;"/>
          <p:cNvSpPr>
            <a:spLocks noGrp="1"/>
          </p:cNvSpPr>
          <p:nvPr>
            <p:ph type="pic" sz="quarter" idx="14"/>
          </p:nvPr>
        </p:nvSpPr>
        <p:spPr>
          <a:xfrm>
            <a:off x="6705600" y="2157984"/>
            <a:ext cx="685800" cy="685800"/>
          </a:xfrm>
        </p:spPr>
        <p:txBody>
          <a:bodyPr/>
          <a:lstStyle/>
          <a:p>
            <a:endParaRPr lang="en-US" dirty="0"/>
          </a:p>
        </p:txBody>
      </p:sp>
      <p:sp>
        <p:nvSpPr>
          <p:cNvPr id="11" name="Picture Placeholder 4b.2" descr="&quot; &quot;"/>
          <p:cNvSpPr>
            <a:spLocks noGrp="1"/>
          </p:cNvSpPr>
          <p:nvPr>
            <p:ph type="pic" sz="quarter" idx="15"/>
          </p:nvPr>
        </p:nvSpPr>
        <p:spPr>
          <a:xfrm>
            <a:off x="6705600" y="3364992"/>
            <a:ext cx="685800" cy="685800"/>
          </a:xfrm>
        </p:spPr>
        <p:txBody>
          <a:bodyPr/>
          <a:lstStyle/>
          <a:p>
            <a:endParaRPr lang="en-US" dirty="0"/>
          </a:p>
        </p:txBody>
      </p:sp>
      <p:sp>
        <p:nvSpPr>
          <p:cNvPr id="12" name="Picture Placeholder 4b.3" descr="&quot; &quot;"/>
          <p:cNvSpPr>
            <a:spLocks noGrp="1"/>
          </p:cNvSpPr>
          <p:nvPr>
            <p:ph type="pic" sz="quarter" idx="16"/>
          </p:nvPr>
        </p:nvSpPr>
        <p:spPr>
          <a:xfrm>
            <a:off x="6720254" y="4572000"/>
            <a:ext cx="685800" cy="685800"/>
          </a:xfrm>
        </p:spPr>
        <p:txBody>
          <a:bodyPr/>
          <a:lstStyle/>
          <a:p>
            <a:endParaRPr lang="en-US" dirty="0"/>
          </a:p>
        </p:txBody>
      </p:sp>
      <p:sp>
        <p:nvSpPr>
          <p:cNvPr id="7" name="Slide Number Placeholder 5"/>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2183984257"/>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444752"/>
            <a:ext cx="5181600" cy="27462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4"/>
          <p:cNvSpPr>
            <a:spLocks noGrp="1"/>
          </p:cNvSpPr>
          <p:nvPr>
            <p:ph sz="half" idx="2"/>
          </p:nvPr>
        </p:nvSpPr>
        <p:spPr>
          <a:xfrm>
            <a:off x="6172200" y="1444752"/>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3"/>
          </p:nvPr>
        </p:nvSpPr>
        <p:spPr>
          <a:xfrm>
            <a:off x="841248" y="4350748"/>
            <a:ext cx="5184648" cy="2139696"/>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949239556"/>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hree Wid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38200" y="1179576"/>
            <a:ext cx="10515600" cy="1828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4"/>
          <p:cNvSpPr>
            <a:spLocks noGrp="1"/>
          </p:cNvSpPr>
          <p:nvPr>
            <p:ph sz="half" idx="2"/>
          </p:nvPr>
        </p:nvSpPr>
        <p:spPr>
          <a:xfrm>
            <a:off x="228600" y="3118103"/>
            <a:ext cx="11704320" cy="259689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3"/>
          </p:nvPr>
        </p:nvSpPr>
        <p:spPr>
          <a:xfrm>
            <a:off x="3959352" y="5212080"/>
            <a:ext cx="4645152" cy="10149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2458409469"/>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hree and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432816" y="1444752"/>
            <a:ext cx="3529584" cy="41605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4"/>
          <p:cNvSpPr>
            <a:spLocks noGrp="1"/>
          </p:cNvSpPr>
          <p:nvPr>
            <p:ph sz="half" idx="2"/>
          </p:nvPr>
        </p:nvSpPr>
        <p:spPr>
          <a:xfrm>
            <a:off x="4331208" y="1444752"/>
            <a:ext cx="3529584" cy="41605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3"/>
          </p:nvPr>
        </p:nvSpPr>
        <p:spPr>
          <a:xfrm>
            <a:off x="8229600" y="1444752"/>
            <a:ext cx="3529584" cy="416052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6"/>
          <p:cNvSpPr>
            <a:spLocks noGrp="1"/>
          </p:cNvSpPr>
          <p:nvPr>
            <p:ph type="body" sz="quarter" idx="14"/>
          </p:nvPr>
        </p:nvSpPr>
        <p:spPr>
          <a:xfrm>
            <a:off x="838200" y="6016752"/>
            <a:ext cx="9528048" cy="548640"/>
          </a:xfrm>
        </p:spPr>
        <p:txBody>
          <a:bodyPr>
            <a:normAutofit/>
          </a:bodyPr>
          <a:lstStyle>
            <a:lvl1pPr marL="0" indent="0">
              <a:spcBef>
                <a:spcPts val="0"/>
              </a:spcBef>
              <a:buNone/>
              <a:defRPr sz="1400"/>
            </a:lvl1pPr>
          </a:lstStyle>
          <a:p>
            <a:pPr lvl="0"/>
            <a:endParaRPr lang="en-US" dirty="0"/>
          </a:p>
        </p:txBody>
      </p:sp>
      <p:sp>
        <p:nvSpPr>
          <p:cNvPr id="7" name="Slide Number Placeholder 7"/>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164566030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43D03D-AD6D-4C81-A9E0-5548804E180B}" type="datetime1">
              <a:rPr lang="en-US" smtClean="0"/>
              <a:t>4/21/2022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1F62DB-D77C-4BBE-B8CC-9D3A1579A0DE}" type="slidenum">
              <a:rPr lang="en-US" smtClean="0"/>
              <a:t>‹#›</a:t>
            </a:fld>
            <a:endParaRPr lang="en-US" dirty="0"/>
          </a:p>
        </p:txBody>
      </p:sp>
    </p:spTree>
    <p:extLst>
      <p:ext uri="{BB962C8B-B14F-4D97-AF65-F5344CB8AC3E}">
        <p14:creationId xmlns:p14="http://schemas.microsoft.com/office/powerpoint/2010/main" val="261795771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Six and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18288" y="1444752"/>
            <a:ext cx="1965960" cy="41605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4"/>
          <p:cNvSpPr>
            <a:spLocks noGrp="1"/>
          </p:cNvSpPr>
          <p:nvPr>
            <p:ph sz="half" idx="15"/>
          </p:nvPr>
        </p:nvSpPr>
        <p:spPr>
          <a:xfrm>
            <a:off x="2057400" y="1444752"/>
            <a:ext cx="1965960" cy="41605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half" idx="2"/>
          </p:nvPr>
        </p:nvSpPr>
        <p:spPr>
          <a:xfrm>
            <a:off x="4096512" y="1444752"/>
            <a:ext cx="1965960" cy="41605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6"/>
          <p:cNvSpPr>
            <a:spLocks noGrp="1"/>
          </p:cNvSpPr>
          <p:nvPr>
            <p:ph sz="half" idx="16"/>
          </p:nvPr>
        </p:nvSpPr>
        <p:spPr>
          <a:xfrm>
            <a:off x="6135624" y="1444752"/>
            <a:ext cx="1965960" cy="41605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7"/>
          <p:cNvSpPr>
            <a:spLocks noGrp="1"/>
          </p:cNvSpPr>
          <p:nvPr>
            <p:ph sz="quarter" idx="13"/>
          </p:nvPr>
        </p:nvSpPr>
        <p:spPr>
          <a:xfrm>
            <a:off x="8174736" y="1444752"/>
            <a:ext cx="1965960" cy="416052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8"/>
          <p:cNvSpPr>
            <a:spLocks noGrp="1"/>
          </p:cNvSpPr>
          <p:nvPr>
            <p:ph sz="quarter" idx="17"/>
          </p:nvPr>
        </p:nvSpPr>
        <p:spPr>
          <a:xfrm>
            <a:off x="10213848" y="1444752"/>
            <a:ext cx="1965960" cy="416052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9"/>
          <p:cNvSpPr>
            <a:spLocks noGrp="1"/>
          </p:cNvSpPr>
          <p:nvPr>
            <p:ph type="body" sz="quarter" idx="14"/>
          </p:nvPr>
        </p:nvSpPr>
        <p:spPr>
          <a:xfrm>
            <a:off x="838200" y="6016752"/>
            <a:ext cx="9528048" cy="548640"/>
          </a:xfrm>
        </p:spPr>
        <p:txBody>
          <a:bodyPr>
            <a:normAutofit/>
          </a:bodyPr>
          <a:lstStyle>
            <a:lvl1pPr marL="0" indent="0">
              <a:spcBef>
                <a:spcPts val="0"/>
              </a:spcBef>
              <a:buNone/>
              <a:defRPr sz="1400"/>
            </a:lvl1pPr>
          </a:lstStyle>
          <a:p>
            <a:pPr lvl="0"/>
            <a:endParaRPr lang="en-US" dirty="0"/>
          </a:p>
        </p:txBody>
      </p:sp>
      <p:sp>
        <p:nvSpPr>
          <p:cNvPr id="7" name="Slide Number Placeholder 10"/>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3007830819"/>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agline Three Sourc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9" name="Content Placeholder 3"/>
          <p:cNvSpPr>
            <a:spLocks noGrp="1"/>
          </p:cNvSpPr>
          <p:nvPr>
            <p:ph sz="quarter" idx="15"/>
          </p:nvPr>
        </p:nvSpPr>
        <p:spPr>
          <a:xfrm>
            <a:off x="841248" y="1066800"/>
            <a:ext cx="10515600" cy="457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Content Placeholder 4"/>
          <p:cNvSpPr>
            <a:spLocks noGrp="1"/>
          </p:cNvSpPr>
          <p:nvPr>
            <p:ph sz="half" idx="1"/>
          </p:nvPr>
        </p:nvSpPr>
        <p:spPr>
          <a:xfrm>
            <a:off x="432816" y="1524000"/>
            <a:ext cx="3529584" cy="41605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half" idx="2"/>
          </p:nvPr>
        </p:nvSpPr>
        <p:spPr>
          <a:xfrm>
            <a:off x="4331208" y="1524000"/>
            <a:ext cx="3529584" cy="41605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6"/>
          <p:cNvSpPr>
            <a:spLocks noGrp="1"/>
          </p:cNvSpPr>
          <p:nvPr>
            <p:ph sz="quarter" idx="13"/>
          </p:nvPr>
        </p:nvSpPr>
        <p:spPr>
          <a:xfrm>
            <a:off x="8229600" y="1524000"/>
            <a:ext cx="3529584" cy="416052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7"/>
          <p:cNvSpPr>
            <a:spLocks noGrp="1"/>
          </p:cNvSpPr>
          <p:nvPr>
            <p:ph type="body" sz="quarter" idx="14"/>
          </p:nvPr>
        </p:nvSpPr>
        <p:spPr>
          <a:xfrm>
            <a:off x="838200" y="6016752"/>
            <a:ext cx="9528048" cy="548640"/>
          </a:xfrm>
        </p:spPr>
        <p:txBody>
          <a:bodyPr>
            <a:normAutofit/>
          </a:bodyPr>
          <a:lstStyle>
            <a:lvl1pPr marL="0" indent="0">
              <a:spcBef>
                <a:spcPts val="0"/>
              </a:spcBef>
              <a:buNone/>
              <a:defRPr sz="1400"/>
            </a:lvl1pPr>
          </a:lstStyle>
          <a:p>
            <a:pPr lvl="0"/>
            <a:endParaRPr lang="en-US" dirty="0"/>
          </a:p>
        </p:txBody>
      </p:sp>
      <p:sp>
        <p:nvSpPr>
          <p:cNvPr id="7" name="Slide Number Placeholder 8"/>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3176755216"/>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hart Blue Source 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841248" y="1371600"/>
            <a:ext cx="7607808" cy="444398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4"/>
          <p:cNvSpPr>
            <a:spLocks noGrp="1"/>
          </p:cNvSpPr>
          <p:nvPr>
            <p:ph sz="half" idx="2"/>
          </p:nvPr>
        </p:nvSpPr>
        <p:spPr>
          <a:xfrm>
            <a:off x="8796528" y="1371600"/>
            <a:ext cx="3026664" cy="4443984"/>
          </a:xfrm>
          <a:pattFill prst="pct25">
            <a:fgClr>
              <a:srgbClr val="CCDDF1"/>
            </a:fgClr>
            <a:bgClr>
              <a:schemeClr val="bg1"/>
            </a:bgClr>
          </a:patt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5"/>
          <p:cNvSpPr>
            <a:spLocks noGrp="1"/>
          </p:cNvSpPr>
          <p:nvPr>
            <p:ph type="body" sz="quarter" idx="13"/>
          </p:nvPr>
        </p:nvSpPr>
        <p:spPr>
          <a:xfrm>
            <a:off x="841248" y="6016752"/>
            <a:ext cx="9528048" cy="548640"/>
          </a:xfrm>
        </p:spPr>
        <p:txBody>
          <a:bodyPr>
            <a:noAutofit/>
          </a:bodyPr>
          <a:lstStyle>
            <a:lvl1pPr marL="0" indent="0">
              <a:spcBef>
                <a:spcPts val="0"/>
              </a:spcBef>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endParaRPr lang="en-US" dirty="0"/>
          </a:p>
        </p:txBody>
      </p:sp>
      <p:sp>
        <p:nvSpPr>
          <p:cNvPr id="7" name="Slide Number Placeholder 6"/>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2194423452"/>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Picture Banner Blue Four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11" name="Picture Placeholder 3"/>
          <p:cNvSpPr>
            <a:spLocks noGrp="1" noChangeAspect="1"/>
          </p:cNvSpPr>
          <p:nvPr>
            <p:ph type="pic" sz="quarter" idx="14"/>
          </p:nvPr>
        </p:nvSpPr>
        <p:spPr>
          <a:xfrm>
            <a:off x="838200" y="1133856"/>
            <a:ext cx="1033272" cy="1033272"/>
          </a:xfrm>
        </p:spPr>
        <p:txBody>
          <a:bodyPr/>
          <a:lstStyle/>
          <a:p>
            <a:endParaRPr lang="en-US" dirty="0"/>
          </a:p>
        </p:txBody>
      </p:sp>
      <p:sp>
        <p:nvSpPr>
          <p:cNvPr id="6" name="Content Placeholder 3"/>
          <p:cNvSpPr>
            <a:spLocks noGrp="1"/>
          </p:cNvSpPr>
          <p:nvPr>
            <p:ph sz="quarter" idx="13"/>
          </p:nvPr>
        </p:nvSpPr>
        <p:spPr>
          <a:xfrm>
            <a:off x="1981200" y="1115568"/>
            <a:ext cx="9375648" cy="106984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Content Placeholder 4"/>
          <p:cNvSpPr>
            <a:spLocks noGrp="1"/>
          </p:cNvSpPr>
          <p:nvPr>
            <p:ph sz="half" idx="1"/>
          </p:nvPr>
        </p:nvSpPr>
        <p:spPr>
          <a:xfrm>
            <a:off x="838200" y="2334768"/>
            <a:ext cx="4392168" cy="39136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half" idx="2"/>
          </p:nvPr>
        </p:nvSpPr>
        <p:spPr>
          <a:xfrm>
            <a:off x="5376672" y="2334769"/>
            <a:ext cx="6812280" cy="3037060"/>
          </a:xfrm>
          <a:pattFill prst="pct25">
            <a:fgClr>
              <a:srgbClr val="CCDDF1"/>
            </a:fgClr>
            <a:bgClr>
              <a:schemeClr val="bg1"/>
            </a:bgClr>
          </a:patt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6"/>
          <p:cNvSpPr>
            <a:spLocks noGrp="1"/>
          </p:cNvSpPr>
          <p:nvPr>
            <p:ph sz="quarter" idx="15"/>
          </p:nvPr>
        </p:nvSpPr>
        <p:spPr>
          <a:xfrm>
            <a:off x="5376863" y="5521182"/>
            <a:ext cx="4986337" cy="72721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7"/>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1157855357"/>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One Blue Four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3" name="Content Placeholder 3"/>
          <p:cNvSpPr>
            <a:spLocks noGrp="1"/>
          </p:cNvSpPr>
          <p:nvPr>
            <p:ph sz="half" idx="1"/>
          </p:nvPr>
        </p:nvSpPr>
        <p:spPr>
          <a:xfrm>
            <a:off x="1652016" y="1307592"/>
            <a:ext cx="4901184" cy="31272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4"/>
          <p:cNvSpPr>
            <a:spLocks noGrp="1"/>
          </p:cNvSpPr>
          <p:nvPr>
            <p:ph sz="half" idx="2"/>
          </p:nvPr>
        </p:nvSpPr>
        <p:spPr>
          <a:xfrm>
            <a:off x="7434072" y="1344168"/>
            <a:ext cx="4343400" cy="4306824"/>
          </a:xfrm>
          <a:pattFill prst="pct25">
            <a:fgClr>
              <a:srgbClr val="CCDDF1"/>
            </a:fgClr>
            <a:bgClr>
              <a:schemeClr val="bg1"/>
            </a:bgClr>
          </a:patt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3"/>
          </p:nvPr>
        </p:nvSpPr>
        <p:spPr>
          <a:xfrm>
            <a:off x="841248" y="4486656"/>
            <a:ext cx="6501384" cy="923544"/>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6"/>
          <p:cNvSpPr>
            <a:spLocks noGrp="1"/>
          </p:cNvSpPr>
          <p:nvPr>
            <p:ph sz="quarter" idx="15"/>
          </p:nvPr>
        </p:nvSpPr>
        <p:spPr>
          <a:xfrm>
            <a:off x="841248" y="5715000"/>
            <a:ext cx="9528048" cy="64008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7"/>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2324425056"/>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One Blue Three Caption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66800"/>
          </a:xfrm>
        </p:spPr>
        <p:txBody>
          <a:bodyPr/>
          <a:lstStyle>
            <a:lvl1pPr>
              <a:lnSpc>
                <a:spcPct val="100000"/>
              </a:lnSpc>
              <a:defRPr/>
            </a:lvl1pPr>
          </a:lstStyle>
          <a:p>
            <a:r>
              <a:rPr lang="en-US" dirty="0"/>
              <a:t>Click to edit Master title style</a:t>
            </a:r>
          </a:p>
        </p:txBody>
      </p:sp>
      <p:cxnSp>
        <p:nvCxnSpPr>
          <p:cNvPr id="8"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6" name="Content Placeholder 3"/>
          <p:cNvSpPr>
            <a:spLocks noGrp="1"/>
          </p:cNvSpPr>
          <p:nvPr>
            <p:ph sz="quarter" idx="13"/>
          </p:nvPr>
        </p:nvSpPr>
        <p:spPr>
          <a:xfrm>
            <a:off x="841248" y="1298448"/>
            <a:ext cx="5705856" cy="106984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Content Placeholder 4"/>
          <p:cNvSpPr>
            <a:spLocks noGrp="1"/>
          </p:cNvSpPr>
          <p:nvPr>
            <p:ph sz="half" idx="1"/>
          </p:nvPr>
        </p:nvSpPr>
        <p:spPr>
          <a:xfrm>
            <a:off x="841248" y="2438400"/>
            <a:ext cx="5705856" cy="2667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4"/>
          <p:cNvSpPr>
            <a:spLocks noGrp="1"/>
          </p:cNvSpPr>
          <p:nvPr>
            <p:ph type="body" sz="quarter" idx="16"/>
          </p:nvPr>
        </p:nvSpPr>
        <p:spPr>
          <a:xfrm>
            <a:off x="838200" y="5105400"/>
            <a:ext cx="5708650" cy="454025"/>
          </a:xfrm>
        </p:spPr>
        <p:txBody>
          <a:bodyPr>
            <a:noAutofit/>
          </a:bodyPr>
          <a:lstStyle>
            <a:lvl1pPr marL="0" indent="0">
              <a:spcBef>
                <a:spcPts val="0"/>
              </a:spcBef>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endParaRPr lang="en-US" dirty="0"/>
          </a:p>
        </p:txBody>
      </p:sp>
      <p:sp>
        <p:nvSpPr>
          <p:cNvPr id="4" name="Content Placeholder 5"/>
          <p:cNvSpPr>
            <a:spLocks noGrp="1"/>
          </p:cNvSpPr>
          <p:nvPr>
            <p:ph sz="half" idx="2"/>
          </p:nvPr>
        </p:nvSpPr>
        <p:spPr>
          <a:xfrm>
            <a:off x="6574536" y="1115568"/>
            <a:ext cx="5513832" cy="4464068"/>
          </a:xfrm>
          <a:pattFill prst="pct25">
            <a:fgClr>
              <a:srgbClr val="CCDDF1"/>
            </a:fgClr>
            <a:bgClr>
              <a:schemeClr val="bg1"/>
            </a:bgClr>
          </a:patt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6"/>
          <p:cNvSpPr>
            <a:spLocks noGrp="1"/>
          </p:cNvSpPr>
          <p:nvPr>
            <p:ph sz="quarter" idx="15"/>
          </p:nvPr>
        </p:nvSpPr>
        <p:spPr>
          <a:xfrm>
            <a:off x="841248" y="5715000"/>
            <a:ext cx="9528048" cy="64008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7"/>
          <p:cNvSpPr>
            <a:spLocks noGrp="1"/>
          </p:cNvSpPr>
          <p:nvPr>
            <p:ph type="sldNum" sz="quarter" idx="12"/>
          </p:nvPr>
        </p:nvSpPr>
        <p:spPr/>
        <p:txBody>
          <a:bodyPr/>
          <a:lstStyle/>
          <a:p>
            <a:fld id="{F9ECA865-404D-4A57-9AC1-FD3038CC100D}" type="slidenum">
              <a:rPr lang="en-US" smtClean="0"/>
              <a:pPr/>
              <a:t>‹#›</a:t>
            </a:fld>
            <a:endParaRPr lang="en-US" dirty="0"/>
          </a:p>
        </p:txBody>
      </p:sp>
    </p:spTree>
    <p:extLst>
      <p:ext uri="{BB962C8B-B14F-4D97-AF65-F5344CB8AC3E}">
        <p14:creationId xmlns:p14="http://schemas.microsoft.com/office/powerpoint/2010/main" val="2780414228"/>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lue Banner Three Picture Six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cxnSp>
        <p:nvCxnSpPr>
          <p:cNvPr id="4"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userDrawn="1"/>
        </p:nvSpPr>
        <p:spPr>
          <a:xfrm>
            <a:off x="1" y="1114249"/>
            <a:ext cx="12192000" cy="890008"/>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Picture Placeholder 3a.1" descr="&quot; &quot;"/>
          <p:cNvSpPr>
            <a:spLocks noGrp="1" noChangeAspect="1"/>
          </p:cNvSpPr>
          <p:nvPr>
            <p:ph type="pic" sz="quarter" idx="17"/>
          </p:nvPr>
        </p:nvSpPr>
        <p:spPr>
          <a:xfrm>
            <a:off x="609599" y="1133856"/>
            <a:ext cx="849965" cy="850392"/>
          </a:xfrm>
        </p:spPr>
        <p:txBody>
          <a:bodyPr/>
          <a:lstStyle>
            <a:lvl1pPr marL="0" indent="0">
              <a:buNone/>
              <a:defRPr/>
            </a:lvl1pPr>
          </a:lstStyle>
          <a:p>
            <a:endParaRPr lang="en-US" dirty="0"/>
          </a:p>
        </p:txBody>
      </p:sp>
      <p:sp>
        <p:nvSpPr>
          <p:cNvPr id="9" name="Text Placeholder 3a.2"/>
          <p:cNvSpPr>
            <a:spLocks noGrp="1"/>
          </p:cNvSpPr>
          <p:nvPr>
            <p:ph type="body" sz="quarter" idx="12"/>
          </p:nvPr>
        </p:nvSpPr>
        <p:spPr>
          <a:xfrm>
            <a:off x="1518136" y="1115568"/>
            <a:ext cx="2743200" cy="88696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Picture Placeholder 3b.1" descr="&quot; &quot;"/>
          <p:cNvSpPr>
            <a:spLocks noGrp="1" noChangeAspect="1"/>
          </p:cNvSpPr>
          <p:nvPr>
            <p:ph type="pic" sz="quarter" idx="18"/>
          </p:nvPr>
        </p:nvSpPr>
        <p:spPr>
          <a:xfrm>
            <a:off x="4294162" y="1133856"/>
            <a:ext cx="849966" cy="850392"/>
          </a:xfrm>
        </p:spPr>
        <p:txBody>
          <a:bodyPr/>
          <a:lstStyle>
            <a:lvl1pPr marL="0" indent="0">
              <a:buNone/>
              <a:defRPr/>
            </a:lvl1pPr>
          </a:lstStyle>
          <a:p>
            <a:endParaRPr lang="en-US" dirty="0"/>
          </a:p>
        </p:txBody>
      </p:sp>
      <p:sp>
        <p:nvSpPr>
          <p:cNvPr id="11" name="Text Placeholder 3b.2"/>
          <p:cNvSpPr>
            <a:spLocks noGrp="1"/>
          </p:cNvSpPr>
          <p:nvPr>
            <p:ph type="body" sz="quarter" idx="13"/>
          </p:nvPr>
        </p:nvSpPr>
        <p:spPr>
          <a:xfrm>
            <a:off x="5210908" y="1114425"/>
            <a:ext cx="2743200" cy="887413"/>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Picture Placeholder 3c.1" descr="&quot; &quot;"/>
          <p:cNvSpPr>
            <a:spLocks noGrp="1" noChangeAspect="1"/>
          </p:cNvSpPr>
          <p:nvPr>
            <p:ph type="pic" sz="quarter" idx="19"/>
          </p:nvPr>
        </p:nvSpPr>
        <p:spPr>
          <a:xfrm>
            <a:off x="7981540" y="1133856"/>
            <a:ext cx="849966" cy="850392"/>
          </a:xfrm>
        </p:spPr>
        <p:txBody>
          <a:bodyPr/>
          <a:lstStyle>
            <a:lvl1pPr marL="0" indent="0">
              <a:buNone/>
              <a:defRPr/>
            </a:lvl1pPr>
          </a:lstStyle>
          <a:p>
            <a:endParaRPr lang="en-US" dirty="0"/>
          </a:p>
        </p:txBody>
      </p:sp>
      <p:sp>
        <p:nvSpPr>
          <p:cNvPr id="13" name="Text Placeholder 3c.2"/>
          <p:cNvSpPr>
            <a:spLocks noGrp="1"/>
          </p:cNvSpPr>
          <p:nvPr>
            <p:ph type="body" sz="quarter" idx="14"/>
          </p:nvPr>
        </p:nvSpPr>
        <p:spPr>
          <a:xfrm>
            <a:off x="8891954" y="1114425"/>
            <a:ext cx="2743200" cy="887413"/>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4"/>
          <p:cNvSpPr>
            <a:spLocks noGrp="1"/>
          </p:cNvSpPr>
          <p:nvPr>
            <p:ph sz="quarter" idx="15"/>
          </p:nvPr>
        </p:nvSpPr>
        <p:spPr>
          <a:xfrm>
            <a:off x="838200" y="2194560"/>
            <a:ext cx="5157216" cy="33375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5"/>
          <p:cNvSpPr>
            <a:spLocks noGrp="1"/>
          </p:cNvSpPr>
          <p:nvPr>
            <p:ph sz="quarter" idx="16"/>
          </p:nvPr>
        </p:nvSpPr>
        <p:spPr>
          <a:xfrm>
            <a:off x="6201508" y="2194560"/>
            <a:ext cx="5157216" cy="33375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6"/>
          <p:cNvSpPr>
            <a:spLocks noGrp="1"/>
          </p:cNvSpPr>
          <p:nvPr>
            <p:ph type="body" sz="quarter" idx="11"/>
          </p:nvPr>
        </p:nvSpPr>
        <p:spPr>
          <a:xfrm>
            <a:off x="841248" y="5562600"/>
            <a:ext cx="9528048" cy="914400"/>
          </a:xfrm>
        </p:spPr>
        <p:txBody>
          <a:bodyPr>
            <a:normAutofit/>
          </a:bodyPr>
          <a:lstStyle>
            <a:lvl1pPr marL="0" indent="0">
              <a:spcBef>
                <a:spcPts val="0"/>
              </a:spcBef>
              <a:buNone/>
              <a:defRPr sz="1400"/>
            </a:lvl1pPr>
          </a:lstStyle>
          <a:p>
            <a:pPr lvl="0"/>
            <a:endParaRPr lang="en-US" dirty="0"/>
          </a:p>
        </p:txBody>
      </p:sp>
      <p:sp>
        <p:nvSpPr>
          <p:cNvPr id="3" name="Slide Number Placeholder 7"/>
          <p:cNvSpPr>
            <a:spLocks noGrp="1"/>
          </p:cNvSpPr>
          <p:nvPr>
            <p:ph type="sldNum" sz="quarter" idx="10"/>
          </p:nvPr>
        </p:nvSpPr>
        <p:spPr/>
        <p:txBody>
          <a:bodyPr/>
          <a:lstStyle/>
          <a:p>
            <a:fld id="{AC38D48C-20BE-40D5-BBF2-392FF9026E6C}" type="slidenum">
              <a:rPr lang="en-US" smtClean="0"/>
              <a:pPr/>
              <a:t>‹#›</a:t>
            </a:fld>
            <a:endParaRPr lang="en-US" dirty="0"/>
          </a:p>
        </p:txBody>
      </p:sp>
    </p:spTree>
    <p:extLst>
      <p:ext uri="{BB962C8B-B14F-4D97-AF65-F5344CB8AC3E}">
        <p14:creationId xmlns:p14="http://schemas.microsoft.com/office/powerpoint/2010/main" val="2448455503"/>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Blue Banner Two Picture 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cxnSp>
        <p:nvCxnSpPr>
          <p:cNvPr id="4"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userDrawn="1"/>
        </p:nvSpPr>
        <p:spPr>
          <a:xfrm>
            <a:off x="1" y="1114249"/>
            <a:ext cx="12192000" cy="890008"/>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Picture Placeholder 3a.1" descr="&quot; &quot;"/>
          <p:cNvSpPr>
            <a:spLocks noGrp="1" noChangeAspect="1"/>
          </p:cNvSpPr>
          <p:nvPr>
            <p:ph type="pic" sz="quarter" idx="17"/>
          </p:nvPr>
        </p:nvSpPr>
        <p:spPr>
          <a:xfrm>
            <a:off x="1606063" y="1133856"/>
            <a:ext cx="849965" cy="850392"/>
          </a:xfrm>
        </p:spPr>
        <p:txBody>
          <a:bodyPr/>
          <a:lstStyle>
            <a:lvl1pPr marL="0" indent="0">
              <a:buNone/>
              <a:defRPr/>
            </a:lvl1pPr>
          </a:lstStyle>
          <a:p>
            <a:endParaRPr lang="en-US" dirty="0"/>
          </a:p>
        </p:txBody>
      </p:sp>
      <p:sp>
        <p:nvSpPr>
          <p:cNvPr id="9" name="Text Placeholder 3a.2"/>
          <p:cNvSpPr>
            <a:spLocks noGrp="1"/>
          </p:cNvSpPr>
          <p:nvPr>
            <p:ph type="body" sz="quarter" idx="12"/>
          </p:nvPr>
        </p:nvSpPr>
        <p:spPr>
          <a:xfrm>
            <a:off x="2514600" y="1115568"/>
            <a:ext cx="2743200" cy="88696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Picture Placeholder 3b.1" descr="&quot; &quot;"/>
          <p:cNvSpPr>
            <a:spLocks noGrp="1" noChangeAspect="1"/>
          </p:cNvSpPr>
          <p:nvPr>
            <p:ph type="pic" sz="quarter" idx="18"/>
          </p:nvPr>
        </p:nvSpPr>
        <p:spPr>
          <a:xfrm>
            <a:off x="7008054" y="1133856"/>
            <a:ext cx="849966" cy="850392"/>
          </a:xfrm>
        </p:spPr>
        <p:txBody>
          <a:bodyPr/>
          <a:lstStyle>
            <a:lvl1pPr marL="0" indent="0">
              <a:buNone/>
              <a:defRPr/>
            </a:lvl1pPr>
          </a:lstStyle>
          <a:p>
            <a:endParaRPr lang="en-US" dirty="0"/>
          </a:p>
        </p:txBody>
      </p:sp>
      <p:sp>
        <p:nvSpPr>
          <p:cNvPr id="11" name="Text Placeholder 3b.2"/>
          <p:cNvSpPr>
            <a:spLocks noGrp="1"/>
          </p:cNvSpPr>
          <p:nvPr>
            <p:ph type="body" sz="quarter" idx="13"/>
          </p:nvPr>
        </p:nvSpPr>
        <p:spPr>
          <a:xfrm>
            <a:off x="7924800" y="1114425"/>
            <a:ext cx="2743200" cy="887413"/>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4"/>
          <p:cNvSpPr>
            <a:spLocks noGrp="1"/>
          </p:cNvSpPr>
          <p:nvPr>
            <p:ph sz="quarter" idx="15"/>
          </p:nvPr>
        </p:nvSpPr>
        <p:spPr>
          <a:xfrm>
            <a:off x="838200" y="2194560"/>
            <a:ext cx="10515600" cy="2743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5"/>
          <p:cNvSpPr>
            <a:spLocks noGrp="1"/>
          </p:cNvSpPr>
          <p:nvPr>
            <p:ph sz="quarter" idx="16"/>
          </p:nvPr>
        </p:nvSpPr>
        <p:spPr>
          <a:xfrm>
            <a:off x="841248" y="5102352"/>
            <a:ext cx="9528048" cy="109728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Slide Number Placeholder 6"/>
          <p:cNvSpPr>
            <a:spLocks noGrp="1"/>
          </p:cNvSpPr>
          <p:nvPr>
            <p:ph type="sldNum" sz="quarter" idx="10"/>
          </p:nvPr>
        </p:nvSpPr>
        <p:spPr/>
        <p:txBody>
          <a:bodyPr/>
          <a:lstStyle/>
          <a:p>
            <a:fld id="{AC38D48C-20BE-40D5-BBF2-392FF9026E6C}" type="slidenum">
              <a:rPr lang="en-US" smtClean="0"/>
              <a:pPr/>
              <a:t>‹#›</a:t>
            </a:fld>
            <a:endParaRPr lang="en-US" dirty="0"/>
          </a:p>
        </p:txBody>
      </p:sp>
    </p:spTree>
    <p:extLst>
      <p:ext uri="{BB962C8B-B14F-4D97-AF65-F5344CB8AC3E}">
        <p14:creationId xmlns:p14="http://schemas.microsoft.com/office/powerpoint/2010/main" val="1612537739"/>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Blue Banner Two Picture Six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cxnSp>
        <p:nvCxnSpPr>
          <p:cNvPr id="4"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userDrawn="1"/>
        </p:nvSpPr>
        <p:spPr>
          <a:xfrm>
            <a:off x="1" y="1114249"/>
            <a:ext cx="12192000" cy="890008"/>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Picture Placeholder 3a.1" descr="&quot; &quot;"/>
          <p:cNvSpPr>
            <a:spLocks noGrp="1" noChangeAspect="1"/>
          </p:cNvSpPr>
          <p:nvPr>
            <p:ph type="pic" sz="quarter" idx="17"/>
          </p:nvPr>
        </p:nvSpPr>
        <p:spPr>
          <a:xfrm>
            <a:off x="609599" y="1133856"/>
            <a:ext cx="849965" cy="850392"/>
          </a:xfrm>
        </p:spPr>
        <p:txBody>
          <a:bodyPr/>
          <a:lstStyle>
            <a:lvl1pPr marL="0" indent="0">
              <a:buNone/>
              <a:defRPr/>
            </a:lvl1pPr>
          </a:lstStyle>
          <a:p>
            <a:endParaRPr lang="en-US" dirty="0"/>
          </a:p>
        </p:txBody>
      </p:sp>
      <p:sp>
        <p:nvSpPr>
          <p:cNvPr id="9" name="Text Placeholder 3a.2"/>
          <p:cNvSpPr>
            <a:spLocks noGrp="1"/>
          </p:cNvSpPr>
          <p:nvPr>
            <p:ph type="body" sz="quarter" idx="12"/>
          </p:nvPr>
        </p:nvSpPr>
        <p:spPr>
          <a:xfrm>
            <a:off x="1752600" y="1115568"/>
            <a:ext cx="2743200" cy="88696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3b.2"/>
          <p:cNvSpPr>
            <a:spLocks noGrp="1"/>
          </p:cNvSpPr>
          <p:nvPr>
            <p:ph type="body" sz="quarter" idx="13"/>
          </p:nvPr>
        </p:nvSpPr>
        <p:spPr>
          <a:xfrm>
            <a:off x="4753708" y="1114425"/>
            <a:ext cx="2743200" cy="887413"/>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3c.2"/>
          <p:cNvSpPr>
            <a:spLocks noGrp="1"/>
          </p:cNvSpPr>
          <p:nvPr>
            <p:ph type="body" sz="quarter" idx="14"/>
          </p:nvPr>
        </p:nvSpPr>
        <p:spPr>
          <a:xfrm>
            <a:off x="7748954" y="1114425"/>
            <a:ext cx="2743200" cy="887413"/>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Picture Placeholder 3c.1" descr="&quot; &quot;"/>
          <p:cNvSpPr>
            <a:spLocks noGrp="1" noChangeAspect="1"/>
          </p:cNvSpPr>
          <p:nvPr>
            <p:ph type="pic" sz="quarter" idx="19"/>
          </p:nvPr>
        </p:nvSpPr>
        <p:spPr>
          <a:xfrm>
            <a:off x="10744200" y="1133856"/>
            <a:ext cx="849966" cy="850392"/>
          </a:xfrm>
        </p:spPr>
        <p:txBody>
          <a:bodyPr/>
          <a:lstStyle>
            <a:lvl1pPr marL="0" indent="0">
              <a:buNone/>
              <a:defRPr/>
            </a:lvl1pPr>
          </a:lstStyle>
          <a:p>
            <a:endParaRPr lang="en-US" dirty="0"/>
          </a:p>
        </p:txBody>
      </p:sp>
      <p:sp>
        <p:nvSpPr>
          <p:cNvPr id="15" name="Content Placeholder 4"/>
          <p:cNvSpPr>
            <a:spLocks noGrp="1"/>
          </p:cNvSpPr>
          <p:nvPr>
            <p:ph sz="quarter" idx="15"/>
          </p:nvPr>
        </p:nvSpPr>
        <p:spPr>
          <a:xfrm>
            <a:off x="838200" y="2194560"/>
            <a:ext cx="5157216" cy="33375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5"/>
          <p:cNvSpPr>
            <a:spLocks noGrp="1"/>
          </p:cNvSpPr>
          <p:nvPr>
            <p:ph sz="quarter" idx="16"/>
          </p:nvPr>
        </p:nvSpPr>
        <p:spPr>
          <a:xfrm>
            <a:off x="6201508" y="2194560"/>
            <a:ext cx="5157216" cy="33375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6"/>
          <p:cNvSpPr>
            <a:spLocks noGrp="1"/>
          </p:cNvSpPr>
          <p:nvPr>
            <p:ph type="body" sz="quarter" idx="11"/>
          </p:nvPr>
        </p:nvSpPr>
        <p:spPr>
          <a:xfrm>
            <a:off x="841248" y="5562600"/>
            <a:ext cx="9528048" cy="914400"/>
          </a:xfrm>
        </p:spPr>
        <p:txBody>
          <a:bodyPr>
            <a:normAutofit/>
          </a:bodyPr>
          <a:lstStyle>
            <a:lvl1pPr marL="0" indent="0">
              <a:spcBef>
                <a:spcPts val="0"/>
              </a:spcBef>
              <a:buNone/>
              <a:defRPr sz="1400"/>
            </a:lvl1pPr>
          </a:lstStyle>
          <a:p>
            <a:pPr lvl="0"/>
            <a:endParaRPr lang="en-US" dirty="0"/>
          </a:p>
        </p:txBody>
      </p:sp>
      <p:sp>
        <p:nvSpPr>
          <p:cNvPr id="3" name="Slide Number Placeholder 7"/>
          <p:cNvSpPr>
            <a:spLocks noGrp="1"/>
          </p:cNvSpPr>
          <p:nvPr>
            <p:ph type="sldNum" sz="quarter" idx="10"/>
          </p:nvPr>
        </p:nvSpPr>
        <p:spPr/>
        <p:txBody>
          <a:bodyPr/>
          <a:lstStyle/>
          <a:p>
            <a:fld id="{AC38D48C-20BE-40D5-BBF2-392FF9026E6C}" type="slidenum">
              <a:rPr lang="en-US" smtClean="0"/>
              <a:pPr/>
              <a:t>‹#›</a:t>
            </a:fld>
            <a:endParaRPr lang="en-US" dirty="0"/>
          </a:p>
        </p:txBody>
      </p:sp>
    </p:spTree>
    <p:extLst>
      <p:ext uri="{BB962C8B-B14F-4D97-AF65-F5344CB8AC3E}">
        <p14:creationId xmlns:p14="http://schemas.microsoft.com/office/powerpoint/2010/main" val="2384677901"/>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Blue Banner Two Picture Seve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cxnSp>
        <p:nvCxnSpPr>
          <p:cNvPr id="4" name="Straight Connector 2" descr="&quot; &quot;"/>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
        <p:nvSpPr>
          <p:cNvPr id="5" name="Rectangle 3" descr="&quot; &quot;"/>
          <p:cNvSpPr/>
          <p:nvPr userDrawn="1"/>
        </p:nvSpPr>
        <p:spPr>
          <a:xfrm>
            <a:off x="1" y="1114249"/>
            <a:ext cx="12192000" cy="1225296"/>
          </a:xfrm>
          <a:prstGeom prst="rect">
            <a:avLst/>
          </a:prstGeom>
          <a:pattFill prst="pct25">
            <a:fgClr>
              <a:srgbClr val="CCDDF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Picture Placeholder 3a.1" descr="&quot; &quot;"/>
          <p:cNvSpPr>
            <a:spLocks noGrp="1" noChangeAspect="1"/>
          </p:cNvSpPr>
          <p:nvPr>
            <p:ph type="pic" sz="quarter" idx="17"/>
          </p:nvPr>
        </p:nvSpPr>
        <p:spPr>
          <a:xfrm>
            <a:off x="381000" y="1133856"/>
            <a:ext cx="849965" cy="850392"/>
          </a:xfrm>
        </p:spPr>
        <p:txBody>
          <a:bodyPr/>
          <a:lstStyle>
            <a:lvl1pPr marL="0" indent="0">
              <a:buNone/>
              <a:defRPr/>
            </a:lvl1pPr>
          </a:lstStyle>
          <a:p>
            <a:endParaRPr lang="en-US" dirty="0"/>
          </a:p>
        </p:txBody>
      </p:sp>
      <p:sp>
        <p:nvSpPr>
          <p:cNvPr id="9" name="Text Placeholder 3a.2"/>
          <p:cNvSpPr>
            <a:spLocks noGrp="1"/>
          </p:cNvSpPr>
          <p:nvPr>
            <p:ph type="body" sz="quarter" idx="12"/>
          </p:nvPr>
        </p:nvSpPr>
        <p:spPr>
          <a:xfrm>
            <a:off x="1464905" y="1115568"/>
            <a:ext cx="2148840" cy="1225296"/>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3b.2"/>
          <p:cNvSpPr>
            <a:spLocks noGrp="1"/>
          </p:cNvSpPr>
          <p:nvPr>
            <p:ph type="body" sz="quarter" idx="13"/>
          </p:nvPr>
        </p:nvSpPr>
        <p:spPr>
          <a:xfrm>
            <a:off x="3828661" y="1115568"/>
            <a:ext cx="2148840" cy="1225296"/>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3c.2"/>
          <p:cNvSpPr>
            <a:spLocks noGrp="1"/>
          </p:cNvSpPr>
          <p:nvPr>
            <p:ph type="body" sz="quarter" idx="14"/>
          </p:nvPr>
        </p:nvSpPr>
        <p:spPr>
          <a:xfrm>
            <a:off x="8519160" y="1114424"/>
            <a:ext cx="2148840" cy="1225296"/>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Picture Placeholder 3c.1" descr="&quot; &quot;"/>
          <p:cNvSpPr>
            <a:spLocks noGrp="1" noChangeAspect="1"/>
          </p:cNvSpPr>
          <p:nvPr>
            <p:ph type="pic" sz="quarter" idx="19"/>
          </p:nvPr>
        </p:nvSpPr>
        <p:spPr>
          <a:xfrm>
            <a:off x="10915261" y="1133856"/>
            <a:ext cx="849966" cy="850392"/>
          </a:xfrm>
        </p:spPr>
        <p:txBody>
          <a:bodyPr/>
          <a:lstStyle>
            <a:lvl1pPr marL="0" indent="0">
              <a:buNone/>
              <a:defRPr/>
            </a:lvl1pPr>
          </a:lstStyle>
          <a:p>
            <a:endParaRPr lang="en-US" dirty="0"/>
          </a:p>
        </p:txBody>
      </p:sp>
      <p:sp>
        <p:nvSpPr>
          <p:cNvPr id="15" name="Content Placeholder 4"/>
          <p:cNvSpPr>
            <a:spLocks noGrp="1"/>
          </p:cNvSpPr>
          <p:nvPr>
            <p:ph sz="quarter" idx="15"/>
          </p:nvPr>
        </p:nvSpPr>
        <p:spPr>
          <a:xfrm>
            <a:off x="838200" y="2194560"/>
            <a:ext cx="5157216" cy="33375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5"/>
          <p:cNvSpPr>
            <a:spLocks noGrp="1"/>
          </p:cNvSpPr>
          <p:nvPr>
            <p:ph sz="quarter" idx="16"/>
          </p:nvPr>
        </p:nvSpPr>
        <p:spPr>
          <a:xfrm>
            <a:off x="6201508" y="2194560"/>
            <a:ext cx="5157216" cy="33375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6"/>
          <p:cNvSpPr>
            <a:spLocks noGrp="1"/>
          </p:cNvSpPr>
          <p:nvPr>
            <p:ph type="body" sz="quarter" idx="11"/>
          </p:nvPr>
        </p:nvSpPr>
        <p:spPr>
          <a:xfrm>
            <a:off x="841248" y="5562600"/>
            <a:ext cx="9528048" cy="914400"/>
          </a:xfrm>
        </p:spPr>
        <p:txBody>
          <a:bodyPr>
            <a:normAutofit/>
          </a:bodyPr>
          <a:lstStyle>
            <a:lvl1pPr marL="0" indent="0">
              <a:spcBef>
                <a:spcPts val="0"/>
              </a:spcBef>
              <a:buNone/>
              <a:defRPr sz="1400"/>
            </a:lvl1pPr>
          </a:lstStyle>
          <a:p>
            <a:pPr lvl="0"/>
            <a:endParaRPr lang="en-US" dirty="0"/>
          </a:p>
        </p:txBody>
      </p:sp>
      <p:sp>
        <p:nvSpPr>
          <p:cNvPr id="3" name="Slide Number Placeholder 7"/>
          <p:cNvSpPr>
            <a:spLocks noGrp="1"/>
          </p:cNvSpPr>
          <p:nvPr>
            <p:ph type="sldNum" sz="quarter" idx="10"/>
          </p:nvPr>
        </p:nvSpPr>
        <p:spPr/>
        <p:txBody>
          <a:bodyPr/>
          <a:lstStyle/>
          <a:p>
            <a:fld id="{AC38D48C-20BE-40D5-BBF2-392FF9026E6C}" type="slidenum">
              <a:rPr lang="en-US" smtClean="0"/>
              <a:pPr/>
              <a:t>‹#›</a:t>
            </a:fld>
            <a:endParaRPr lang="en-US" dirty="0"/>
          </a:p>
        </p:txBody>
      </p:sp>
      <p:sp>
        <p:nvSpPr>
          <p:cNvPr id="8" name="Content Placeholder 7"/>
          <p:cNvSpPr>
            <a:spLocks noGrp="1"/>
          </p:cNvSpPr>
          <p:nvPr>
            <p:ph sz="quarter" idx="20"/>
          </p:nvPr>
        </p:nvSpPr>
        <p:spPr>
          <a:xfrm>
            <a:off x="6172200" y="1115568"/>
            <a:ext cx="2148840" cy="1225296"/>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8004390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1.tiff"/><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26" Type="http://schemas.openxmlformats.org/officeDocument/2006/relationships/slideLayout" Target="../slideLayouts/slideLayout63.xml"/><Relationship Id="rId39" Type="http://schemas.openxmlformats.org/officeDocument/2006/relationships/slideLayout" Target="../slideLayouts/slideLayout76.xml"/><Relationship Id="rId3" Type="http://schemas.openxmlformats.org/officeDocument/2006/relationships/slideLayout" Target="../slideLayouts/slideLayout40.xml"/><Relationship Id="rId21" Type="http://schemas.openxmlformats.org/officeDocument/2006/relationships/slideLayout" Target="../slideLayouts/slideLayout58.xml"/><Relationship Id="rId34" Type="http://schemas.openxmlformats.org/officeDocument/2006/relationships/slideLayout" Target="../slideLayouts/slideLayout71.xml"/><Relationship Id="rId42" Type="http://schemas.openxmlformats.org/officeDocument/2006/relationships/image" Target="../media/image4.png"/><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5" Type="http://schemas.openxmlformats.org/officeDocument/2006/relationships/slideLayout" Target="../slideLayouts/slideLayout62.xml"/><Relationship Id="rId33" Type="http://schemas.openxmlformats.org/officeDocument/2006/relationships/slideLayout" Target="../slideLayouts/slideLayout70.xml"/><Relationship Id="rId38" Type="http://schemas.openxmlformats.org/officeDocument/2006/relationships/slideLayout" Target="../slideLayouts/slideLayout75.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29" Type="http://schemas.openxmlformats.org/officeDocument/2006/relationships/slideLayout" Target="../slideLayouts/slideLayout66.xml"/><Relationship Id="rId41" Type="http://schemas.openxmlformats.org/officeDocument/2006/relationships/image" Target="../media/image3.tiff"/><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slideLayout" Target="../slideLayouts/slideLayout61.xml"/><Relationship Id="rId32" Type="http://schemas.openxmlformats.org/officeDocument/2006/relationships/slideLayout" Target="../slideLayouts/slideLayout69.xml"/><Relationship Id="rId37" Type="http://schemas.openxmlformats.org/officeDocument/2006/relationships/slideLayout" Target="../slideLayouts/slideLayout74.xml"/><Relationship Id="rId40" Type="http://schemas.openxmlformats.org/officeDocument/2006/relationships/theme" Target="../theme/theme4.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slideLayout" Target="../slideLayouts/slideLayout60.xml"/><Relationship Id="rId28" Type="http://schemas.openxmlformats.org/officeDocument/2006/relationships/slideLayout" Target="../slideLayouts/slideLayout65.xml"/><Relationship Id="rId36" Type="http://schemas.openxmlformats.org/officeDocument/2006/relationships/slideLayout" Target="../slideLayouts/slideLayout73.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31" Type="http://schemas.openxmlformats.org/officeDocument/2006/relationships/slideLayout" Target="../slideLayouts/slideLayout68.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slideLayout" Target="../slideLayouts/slideLayout59.xml"/><Relationship Id="rId27" Type="http://schemas.openxmlformats.org/officeDocument/2006/relationships/slideLayout" Target="../slideLayouts/slideLayout64.xml"/><Relationship Id="rId30" Type="http://schemas.openxmlformats.org/officeDocument/2006/relationships/slideLayout" Target="../slideLayouts/slideLayout67.xml"/><Relationship Id="rId35" Type="http://schemas.openxmlformats.org/officeDocument/2006/relationships/slideLayout" Target="../slideLayouts/slideLayout7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18" Type="http://schemas.openxmlformats.org/officeDocument/2006/relationships/slideLayout" Target="../slideLayouts/slideLayout94.xml"/><Relationship Id="rId26" Type="http://schemas.openxmlformats.org/officeDocument/2006/relationships/slideLayout" Target="../slideLayouts/slideLayout102.xml"/><Relationship Id="rId3" Type="http://schemas.openxmlformats.org/officeDocument/2006/relationships/slideLayout" Target="../slideLayouts/slideLayout79.xml"/><Relationship Id="rId21" Type="http://schemas.openxmlformats.org/officeDocument/2006/relationships/slideLayout" Target="../slideLayouts/slideLayout97.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17" Type="http://schemas.openxmlformats.org/officeDocument/2006/relationships/slideLayout" Target="../slideLayouts/slideLayout93.xml"/><Relationship Id="rId25" Type="http://schemas.openxmlformats.org/officeDocument/2006/relationships/slideLayout" Target="../slideLayouts/slideLayout101.xml"/><Relationship Id="rId2" Type="http://schemas.openxmlformats.org/officeDocument/2006/relationships/slideLayout" Target="../slideLayouts/slideLayout78.xml"/><Relationship Id="rId16" Type="http://schemas.openxmlformats.org/officeDocument/2006/relationships/slideLayout" Target="../slideLayouts/slideLayout92.xml"/><Relationship Id="rId20" Type="http://schemas.openxmlformats.org/officeDocument/2006/relationships/slideLayout" Target="../slideLayouts/slideLayout96.xml"/><Relationship Id="rId29" Type="http://schemas.openxmlformats.org/officeDocument/2006/relationships/slideLayout" Target="../slideLayouts/slideLayout105.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24" Type="http://schemas.openxmlformats.org/officeDocument/2006/relationships/slideLayout" Target="../slideLayouts/slideLayout100.xml"/><Relationship Id="rId32" Type="http://schemas.openxmlformats.org/officeDocument/2006/relationships/image" Target="../media/image11.png"/><Relationship Id="rId5" Type="http://schemas.openxmlformats.org/officeDocument/2006/relationships/slideLayout" Target="../slideLayouts/slideLayout81.xml"/><Relationship Id="rId15" Type="http://schemas.openxmlformats.org/officeDocument/2006/relationships/slideLayout" Target="../slideLayouts/slideLayout91.xml"/><Relationship Id="rId23" Type="http://schemas.openxmlformats.org/officeDocument/2006/relationships/slideLayout" Target="../slideLayouts/slideLayout99.xml"/><Relationship Id="rId28" Type="http://schemas.openxmlformats.org/officeDocument/2006/relationships/slideLayout" Target="../slideLayouts/slideLayout104.xml"/><Relationship Id="rId10" Type="http://schemas.openxmlformats.org/officeDocument/2006/relationships/slideLayout" Target="../slideLayouts/slideLayout86.xml"/><Relationship Id="rId19" Type="http://schemas.openxmlformats.org/officeDocument/2006/relationships/slideLayout" Target="../slideLayouts/slideLayout95.xml"/><Relationship Id="rId31" Type="http://schemas.openxmlformats.org/officeDocument/2006/relationships/image" Target="../media/image3.tiff"/><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slideLayout" Target="../slideLayouts/slideLayout90.xml"/><Relationship Id="rId22" Type="http://schemas.openxmlformats.org/officeDocument/2006/relationships/slideLayout" Target="../slideLayouts/slideLayout98.xml"/><Relationship Id="rId27" Type="http://schemas.openxmlformats.org/officeDocument/2006/relationships/slideLayout" Target="../slideLayouts/slideLayout103.xml"/><Relationship Id="rId30"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C4CBA7-8561-4012-83BE-617B5C9329ED}" type="datetime1">
              <a:rPr lang="en-US" smtClean="0"/>
              <a:t>4/21/2022</a:t>
            </a:fld>
            <a:endParaRPr 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1F62DB-D77C-4BBE-B8CC-9D3A1579A0DE}" type="slidenum">
              <a:rPr lang="en-US" smtClean="0"/>
              <a:t>‹#›</a:t>
            </a:fld>
            <a:endParaRPr lang="en-US" dirty="0"/>
          </a:p>
        </p:txBody>
      </p:sp>
      <p:cxnSp>
        <p:nvCxnSpPr>
          <p:cNvPr id="7" name="Straight Connector 6"/>
          <p:cNvCxnSpPr/>
          <p:nvPr userDrawn="1"/>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779994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65443C-6A64-4DE4-A300-3FE1004B94C6}" type="datetime1">
              <a:rPr lang="en-US" smtClean="0"/>
              <a:t>4/21/2022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1F62DB-D77C-4BBE-B8CC-9D3A1579A0DE}" type="slidenum">
              <a:rPr lang="en-US" smtClean="0"/>
              <a:t>‹#›</a:t>
            </a:fld>
            <a:endParaRPr lang="en-US" dirty="0"/>
          </a:p>
        </p:txBody>
      </p:sp>
      <p:cxnSp>
        <p:nvCxnSpPr>
          <p:cNvPr id="7" name="Straight Connector 6"/>
          <p:cNvCxnSpPr/>
          <p:nvPr/>
        </p:nvCxnSpPr>
        <p:spPr>
          <a:xfrm>
            <a:off x="838200" y="6475179"/>
            <a:ext cx="9525000" cy="0"/>
          </a:xfrm>
          <a:prstGeom prst="line">
            <a:avLst/>
          </a:prstGeom>
          <a:ln w="19050">
            <a:solidFill>
              <a:srgbClr val="8000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0" y="6553200"/>
            <a:ext cx="12192000" cy="304800"/>
          </a:xfrm>
          <a:prstGeom prst="rect">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9" name="Picture 8"/>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25179" y="5789379"/>
            <a:ext cx="763821" cy="763821"/>
          </a:xfrm>
          <a:prstGeom prst="rect">
            <a:avLst/>
          </a:prstGeom>
          <a:noFill/>
          <a:ln>
            <a:noFill/>
          </a:ln>
        </p:spPr>
      </p:pic>
      <p:pic>
        <p:nvPicPr>
          <p:cNvPr id="11" name="Picture 10"/>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0474402" y="5943600"/>
            <a:ext cx="1444752" cy="577067"/>
          </a:xfrm>
          <a:prstGeom prst="rect">
            <a:avLst/>
          </a:prstGeom>
        </p:spPr>
      </p:pic>
    </p:spTree>
    <p:extLst>
      <p:ext uri="{BB962C8B-B14F-4D97-AF65-F5344CB8AC3E}">
        <p14:creationId xmlns:p14="http://schemas.microsoft.com/office/powerpoint/2010/main" val="119853780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834" r:id="rId3"/>
    <p:sldLayoutId id="2147483833"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868"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6CE93D-2271-47E1-B3D0-874F649B0450}" type="datetime1">
              <a:rPr lang="en-US" smtClean="0"/>
              <a:t>4/21/2022</a:t>
            </a:fld>
            <a:endParaRPr 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1F62DB-D77C-4BBE-B8CC-9D3A1579A0DE}" type="slidenum">
              <a:rPr lang="en-US" smtClean="0"/>
              <a:t>‹#›</a:t>
            </a:fld>
            <a:endParaRPr lang="en-US" dirty="0"/>
          </a:p>
        </p:txBody>
      </p:sp>
    </p:spTree>
    <p:extLst>
      <p:ext uri="{BB962C8B-B14F-4D97-AF65-F5344CB8AC3E}">
        <p14:creationId xmlns:p14="http://schemas.microsoft.com/office/powerpoint/2010/main" val="264643818"/>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0"/>
            <a:ext cx="10515600" cy="106984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444752"/>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3" descr="Logo: HHS Symbol: Department of Health &amp; Human Services. USA."/>
          <p:cNvPicPr>
            <a:picLocks noChangeAspect="1"/>
          </p:cNvPicPr>
          <p:nvPr userDrawn="1"/>
        </p:nvPicPr>
        <p:blipFill>
          <a:blip r:embed="rId41" cstate="print">
            <a:extLst>
              <a:ext uri="{28A0092B-C50C-407E-A947-70E740481C1C}">
                <a14:useLocalDpi xmlns:a14="http://schemas.microsoft.com/office/drawing/2010/main" val="0"/>
              </a:ext>
            </a:extLst>
          </a:blip>
          <a:stretch>
            <a:fillRect/>
          </a:stretch>
        </p:blipFill>
        <p:spPr>
          <a:xfrm>
            <a:off x="152400" y="5769866"/>
            <a:ext cx="707136" cy="707134"/>
          </a:xfrm>
          <a:prstGeom prst="rect">
            <a:avLst/>
          </a:prstGeom>
          <a:noFill/>
          <a:ln>
            <a:noFill/>
          </a:ln>
        </p:spPr>
      </p:pic>
      <p:cxnSp>
        <p:nvCxnSpPr>
          <p:cNvPr id="7" name="Straight Connector 4" descr="&quot; &quot;"/>
          <p:cNvCxnSpPr/>
          <p:nvPr userDrawn="1"/>
        </p:nvCxnSpPr>
        <p:spPr>
          <a:xfrm flipV="1">
            <a:off x="838200" y="6355805"/>
            <a:ext cx="9525000" cy="545"/>
          </a:xfrm>
          <a:prstGeom prst="line">
            <a:avLst/>
          </a:prstGeom>
          <a:ln w="19050">
            <a:solidFill>
              <a:srgbClr val="800000"/>
            </a:solidFill>
          </a:ln>
        </p:spPr>
        <p:style>
          <a:lnRef idx="1">
            <a:schemeClr val="accent1"/>
          </a:lnRef>
          <a:fillRef idx="0">
            <a:schemeClr val="accent1"/>
          </a:fillRef>
          <a:effectRef idx="0">
            <a:schemeClr val="accent1"/>
          </a:effectRef>
          <a:fontRef idx="minor">
            <a:schemeClr val="tx1"/>
          </a:fontRef>
        </p:style>
      </p:cxnSp>
      <p:sp>
        <p:nvSpPr>
          <p:cNvPr id="8" name="Rectangle 6" descr="&quot; &quot;"/>
          <p:cNvSpPr/>
          <p:nvPr userDrawn="1"/>
        </p:nvSpPr>
        <p:spPr>
          <a:xfrm>
            <a:off x="0" y="6477000"/>
            <a:ext cx="12192000" cy="381000"/>
          </a:xfrm>
          <a:prstGeom prst="rect">
            <a:avLst/>
          </a:prstGeom>
          <a:solidFill>
            <a:srgbClr val="0F4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Slide Number Placeholder 7"/>
          <p:cNvSpPr>
            <a:spLocks noGrp="1"/>
          </p:cNvSpPr>
          <p:nvPr>
            <p:ph type="sldNum" sz="quarter" idx="4"/>
          </p:nvPr>
        </p:nvSpPr>
        <p:spPr>
          <a:xfrm>
            <a:off x="9272016" y="6490444"/>
            <a:ext cx="2743200" cy="384048"/>
          </a:xfrm>
          <a:prstGeom prst="rect">
            <a:avLst/>
          </a:prstGeom>
        </p:spPr>
        <p:txBody>
          <a:bodyPr vert="horz" lIns="91440" tIns="45720" rIns="91440" bIns="45720" rtlCol="0" anchor="ctr"/>
          <a:lstStyle>
            <a:lvl1pPr algn="r">
              <a:defRPr sz="1600" b="1">
                <a:solidFill>
                  <a:schemeClr val="bg1"/>
                </a:solidFill>
              </a:defRPr>
            </a:lvl1pPr>
          </a:lstStyle>
          <a:p>
            <a:fld id="{AC38D48C-20BE-40D5-BBF2-392FF9026E6C}" type="slidenum">
              <a:rPr lang="en-US" smtClean="0"/>
              <a:pPr/>
              <a:t>‹#›</a:t>
            </a:fld>
            <a:endParaRPr lang="en-US" dirty="0"/>
          </a:p>
        </p:txBody>
      </p:sp>
      <p:pic>
        <p:nvPicPr>
          <p:cNvPr id="4" name="Picture 3"/>
          <p:cNvPicPr>
            <a:picLocks noChangeAspect="1"/>
          </p:cNvPicPr>
          <p:nvPr userDrawn="1"/>
        </p:nvPicPr>
        <p:blipFill>
          <a:blip r:embed="rId42" cstate="print">
            <a:extLst>
              <a:ext uri="{28A0092B-C50C-407E-A947-70E740481C1C}">
                <a14:useLocalDpi xmlns:a14="http://schemas.microsoft.com/office/drawing/2010/main" val="0"/>
              </a:ext>
            </a:extLst>
          </a:blip>
          <a:stretch>
            <a:fillRect/>
          </a:stretch>
        </p:blipFill>
        <p:spPr>
          <a:xfrm>
            <a:off x="10533661" y="5893127"/>
            <a:ext cx="1271016" cy="507673"/>
          </a:xfrm>
          <a:prstGeom prst="rect">
            <a:avLst/>
          </a:prstGeom>
        </p:spPr>
      </p:pic>
    </p:spTree>
    <p:extLst>
      <p:ext uri="{BB962C8B-B14F-4D97-AF65-F5344CB8AC3E}">
        <p14:creationId xmlns:p14="http://schemas.microsoft.com/office/powerpoint/2010/main" val="3774915616"/>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835" r:id="rId8"/>
    <p:sldLayoutId id="2147483790" r:id="rId9"/>
    <p:sldLayoutId id="2147483791" r:id="rId10"/>
    <p:sldLayoutId id="2147483792" r:id="rId11"/>
    <p:sldLayoutId id="2147483793" r:id="rId12"/>
    <p:sldLayoutId id="2147483794" r:id="rId13"/>
    <p:sldLayoutId id="2147483795" r:id="rId14"/>
    <p:sldLayoutId id="2147483796" r:id="rId15"/>
    <p:sldLayoutId id="2147483797" r:id="rId16"/>
    <p:sldLayoutId id="2147483798" r:id="rId17"/>
    <p:sldLayoutId id="2147483799" r:id="rId18"/>
    <p:sldLayoutId id="2147483800" r:id="rId19"/>
    <p:sldLayoutId id="2147483801" r:id="rId20"/>
    <p:sldLayoutId id="2147483802" r:id="rId21"/>
    <p:sldLayoutId id="2147483803" r:id="rId22"/>
    <p:sldLayoutId id="2147483804" r:id="rId23"/>
    <p:sldLayoutId id="2147483805" r:id="rId24"/>
    <p:sldLayoutId id="2147483806" r:id="rId25"/>
    <p:sldLayoutId id="2147483807" r:id="rId26"/>
    <p:sldLayoutId id="2147483808" r:id="rId27"/>
    <p:sldLayoutId id="2147483809" r:id="rId28"/>
    <p:sldLayoutId id="2147483810" r:id="rId29"/>
    <p:sldLayoutId id="2147483811" r:id="rId30"/>
    <p:sldLayoutId id="2147483812" r:id="rId31"/>
    <p:sldLayoutId id="2147483813" r:id="rId32"/>
    <p:sldLayoutId id="2147483814" r:id="rId33"/>
    <p:sldLayoutId id="2147483815" r:id="rId34"/>
    <p:sldLayoutId id="2147483816" r:id="rId35"/>
    <p:sldLayoutId id="2147483817" r:id="rId36"/>
    <p:sldLayoutId id="2147483818" r:id="rId37"/>
    <p:sldLayoutId id="2147483819" r:id="rId38"/>
    <p:sldLayoutId id="2147483869" r:id="rId39"/>
  </p:sldLayoutIdLst>
  <p:hf hdr="0" ftr="0" dt="0"/>
  <p:txStyles>
    <p:titleStyle>
      <a:lvl1pPr algn="l" defTabSz="914400" rtl="0" eaLnBrk="1" latinLnBrk="0" hangingPunct="1">
        <a:lnSpc>
          <a:spcPct val="100000"/>
        </a:lnSpc>
        <a:spcBef>
          <a:spcPct val="0"/>
        </a:spcBef>
        <a:buNone/>
        <a:defRPr sz="4000" b="1" kern="1200">
          <a:solidFill>
            <a:srgbClr val="0F4D7B"/>
          </a:solidFill>
          <a:latin typeface="+mn-lt"/>
          <a:ea typeface="+mj-ea"/>
          <a:cs typeface="+mj-cs"/>
        </a:defRPr>
      </a:lvl1pPr>
    </p:titleStyle>
    <p:bodyStyle>
      <a:lvl1pPr marL="347472" indent="-347472" algn="l" defTabSz="914400" rtl="0" eaLnBrk="1" latinLnBrk="0" hangingPunct="1">
        <a:lnSpc>
          <a:spcPct val="100000"/>
        </a:lnSpc>
        <a:spcBef>
          <a:spcPts val="528"/>
        </a:spcBef>
        <a:buClr>
          <a:srgbClr val="0F4D7B"/>
        </a:buClr>
        <a:buSzPct val="125000"/>
        <a:buFont typeface="Arial" panose="020B0604020202020204" pitchFamily="34" charset="0"/>
        <a:buChar char="•"/>
        <a:defRPr sz="2200" kern="1200">
          <a:solidFill>
            <a:srgbClr val="0F4D7B"/>
          </a:solidFill>
          <a:latin typeface="+mn-lt"/>
          <a:ea typeface="+mn-ea"/>
          <a:cs typeface="+mn-cs"/>
        </a:defRPr>
      </a:lvl1pPr>
      <a:lvl2pPr marL="740664" indent="-283464" algn="l" defTabSz="914400" rtl="0" eaLnBrk="1" latinLnBrk="0" hangingPunct="1">
        <a:lnSpc>
          <a:spcPct val="100000"/>
        </a:lnSpc>
        <a:spcBef>
          <a:spcPts val="480"/>
        </a:spcBef>
        <a:buClr>
          <a:srgbClr val="0F4D7B"/>
        </a:buClr>
        <a:buFont typeface="Wingdings" panose="05000000000000000000" pitchFamily="2" charset="2"/>
        <a:buChar char="§"/>
        <a:defRPr sz="2000" kern="1200">
          <a:solidFill>
            <a:srgbClr val="0F4D7B"/>
          </a:solidFill>
          <a:latin typeface="+mn-lt"/>
          <a:ea typeface="+mn-ea"/>
          <a:cs typeface="+mn-cs"/>
        </a:defRPr>
      </a:lvl2pPr>
      <a:lvl3pPr marL="1143000" indent="-228600" algn="l" defTabSz="914400" rtl="0" eaLnBrk="1" latinLnBrk="0" hangingPunct="1">
        <a:lnSpc>
          <a:spcPct val="100000"/>
        </a:lnSpc>
        <a:spcBef>
          <a:spcPts val="432"/>
        </a:spcBef>
        <a:buClr>
          <a:srgbClr val="0F4D7B"/>
        </a:buClr>
        <a:buFont typeface="Wingdings" panose="05000000000000000000" pitchFamily="2" charset="2"/>
        <a:buChar char="ü"/>
        <a:defRPr sz="1800" kern="1200">
          <a:solidFill>
            <a:srgbClr val="0F4D7B"/>
          </a:solidFill>
          <a:latin typeface="+mn-lt"/>
          <a:ea typeface="+mn-ea"/>
          <a:cs typeface="+mn-cs"/>
        </a:defRPr>
      </a:lvl3pPr>
      <a:lvl4pPr marL="1600200" indent="-228600" algn="l" defTabSz="914400" rtl="0" eaLnBrk="1" latinLnBrk="0" hangingPunct="1">
        <a:lnSpc>
          <a:spcPct val="100000"/>
        </a:lnSpc>
        <a:spcBef>
          <a:spcPts val="400"/>
        </a:spcBef>
        <a:buClr>
          <a:srgbClr val="0F4D7B"/>
        </a:buClr>
        <a:buSzPct val="100000"/>
        <a:buFont typeface="Courier New" panose="02070309020205020404" pitchFamily="49" charset="0"/>
        <a:buChar char="o"/>
        <a:defRPr sz="1600" kern="1200">
          <a:solidFill>
            <a:srgbClr val="0F4D7B"/>
          </a:solidFill>
          <a:latin typeface="+mn-lt"/>
          <a:ea typeface="+mn-ea"/>
          <a:cs typeface="+mn-cs"/>
        </a:defRPr>
      </a:lvl4pPr>
      <a:lvl5pPr marL="2057400" indent="-228600" algn="l" defTabSz="914400" rtl="0" eaLnBrk="1" latinLnBrk="0" hangingPunct="1">
        <a:lnSpc>
          <a:spcPct val="100000"/>
        </a:lnSpc>
        <a:spcBef>
          <a:spcPts val="380"/>
        </a:spcBef>
        <a:buClr>
          <a:srgbClr val="0F4D7B"/>
        </a:buClr>
        <a:buFont typeface="Wingdings" panose="05000000000000000000" pitchFamily="2" charset="2"/>
        <a:buChar char="Ø"/>
        <a:defRPr sz="1400" kern="1200">
          <a:solidFill>
            <a:srgbClr val="0F4D7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82DEE33-38B1-46C2-9CBA-B84388248A08}"/>
              </a:ext>
            </a:extLst>
          </p:cNvPr>
          <p:cNvGrpSpPr/>
          <p:nvPr userDrawn="1"/>
        </p:nvGrpSpPr>
        <p:grpSpPr>
          <a:xfrm>
            <a:off x="0" y="5769866"/>
            <a:ext cx="12192000" cy="1088134"/>
            <a:chOff x="0" y="5769866"/>
            <a:chExt cx="12192000" cy="1088134"/>
          </a:xfrm>
        </p:grpSpPr>
        <p:sp>
          <p:nvSpPr>
            <p:cNvPr id="8" name="Straight Connector 12">
              <a:extLst>
                <a:ext uri="{FF2B5EF4-FFF2-40B4-BE49-F238E27FC236}">
                  <a16:creationId xmlns:a16="http://schemas.microsoft.com/office/drawing/2014/main" id="{D1B20690-90E5-4CAA-8653-23B3BD43EB28}"/>
                </a:ext>
              </a:extLst>
            </p:cNvPr>
            <p:cNvSpPr/>
            <p:nvPr/>
          </p:nvSpPr>
          <p:spPr>
            <a:xfrm flipV="1">
              <a:off x="838200" y="6355805"/>
              <a:ext cx="9525001" cy="546"/>
            </a:xfrm>
            <a:prstGeom prst="line">
              <a:avLst/>
            </a:prstGeom>
            <a:ln w="19050">
              <a:solidFill>
                <a:srgbClr val="800000"/>
              </a:solidFill>
              <a:miter/>
            </a:ln>
          </p:spPr>
          <p:txBody>
            <a:bodyPr lIns="45719" rIns="45719"/>
            <a:lstStyle/>
            <a:p>
              <a:endParaRPr dirty="0"/>
            </a:p>
          </p:txBody>
        </p:sp>
        <p:sp>
          <p:nvSpPr>
            <p:cNvPr id="9" name="Rectangle 13">
              <a:extLst>
                <a:ext uri="{FF2B5EF4-FFF2-40B4-BE49-F238E27FC236}">
                  <a16:creationId xmlns:a16="http://schemas.microsoft.com/office/drawing/2014/main" id="{3F54AF57-BF32-4C33-BFC8-3D02F12FB0A7}"/>
                </a:ext>
              </a:extLst>
            </p:cNvPr>
            <p:cNvSpPr/>
            <p:nvPr/>
          </p:nvSpPr>
          <p:spPr>
            <a:xfrm>
              <a:off x="0" y="6477000"/>
              <a:ext cx="12192000" cy="381000"/>
            </a:xfrm>
            <a:prstGeom prst="rect">
              <a:avLst/>
            </a:prstGeom>
            <a:solidFill>
              <a:srgbClr val="0F4D7B"/>
            </a:solidFill>
            <a:ln w="12700">
              <a:miter lim="400000"/>
            </a:ln>
          </p:spPr>
          <p:txBody>
            <a:bodyPr lIns="45719" rIns="45719" anchor="ctr"/>
            <a:lstStyle/>
            <a:p>
              <a:pPr algn="ctr">
                <a:defRPr>
                  <a:solidFill>
                    <a:srgbClr val="FFFFFF"/>
                  </a:solidFill>
                </a:defRPr>
              </a:pPr>
              <a:endParaRPr dirty="0"/>
            </a:p>
          </p:txBody>
        </p:sp>
        <p:pic>
          <p:nvPicPr>
            <p:cNvPr id="11" name="Picture 15" descr="Picture 15">
              <a:extLst>
                <a:ext uri="{FF2B5EF4-FFF2-40B4-BE49-F238E27FC236}">
                  <a16:creationId xmlns:a16="http://schemas.microsoft.com/office/drawing/2014/main" id="{91D406C9-71B6-423C-8A03-02C8B25D8D32}"/>
                </a:ext>
              </a:extLst>
            </p:cNvPr>
            <p:cNvPicPr>
              <a:picLocks noChangeAspect="1"/>
            </p:cNvPicPr>
            <p:nvPr/>
          </p:nvPicPr>
          <p:blipFill>
            <a:blip r:embed="rId31"/>
            <a:stretch>
              <a:fillRect/>
            </a:stretch>
          </p:blipFill>
          <p:spPr>
            <a:xfrm>
              <a:off x="152400" y="5769866"/>
              <a:ext cx="707137" cy="707135"/>
            </a:xfrm>
            <a:prstGeom prst="rect">
              <a:avLst/>
            </a:prstGeom>
            <a:ln w="12700">
              <a:miter lim="400000"/>
            </a:ln>
          </p:spPr>
        </p:pic>
      </p:grpSp>
      <p:sp>
        <p:nvSpPr>
          <p:cNvPr id="2" name="Title Placeholder 1">
            <a:extLst>
              <a:ext uri="{FF2B5EF4-FFF2-40B4-BE49-F238E27FC236}">
                <a16:creationId xmlns:a16="http://schemas.microsoft.com/office/drawing/2014/main" id="{1998B805-FCE5-4C8B-9519-F1B767322CAA}"/>
              </a:ext>
            </a:extLst>
          </p:cNvPr>
          <p:cNvSpPr>
            <a:spLocks noGrp="1"/>
          </p:cNvSpPr>
          <p:nvPr userDrawn="1">
            <p:ph type="title"/>
          </p:nvPr>
        </p:nvSpPr>
        <p:spPr>
          <a:xfrm>
            <a:off x="838200" y="116384"/>
            <a:ext cx="10515600" cy="95041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7BFABE3-A721-42ED-AD6B-98C5DA494B3C}"/>
              </a:ext>
            </a:extLst>
          </p:cNvPr>
          <p:cNvSpPr>
            <a:spLocks noGrp="1"/>
          </p:cNvSpPr>
          <p:nvPr userDrawn="1">
            <p:ph type="body" idx="1"/>
          </p:nvPr>
        </p:nvSpPr>
        <p:spPr>
          <a:xfrm>
            <a:off x="838200" y="1592874"/>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B99343C3-1B81-49C6-8F78-6BE649008174}"/>
              </a:ext>
            </a:extLst>
          </p:cNvPr>
          <p:cNvSpPr>
            <a:spLocks noGrp="1"/>
          </p:cNvSpPr>
          <p:nvPr userDrawn="1">
            <p:ph type="sldNum" sz="quarter" idx="4"/>
          </p:nvPr>
        </p:nvSpPr>
        <p:spPr>
          <a:xfrm>
            <a:off x="9375364" y="6489350"/>
            <a:ext cx="2743200" cy="365125"/>
          </a:xfrm>
          <a:prstGeom prst="rect">
            <a:avLst/>
          </a:prstGeom>
        </p:spPr>
        <p:txBody>
          <a:bodyPr vert="horz" lIns="91440" tIns="45720" rIns="91440" bIns="45720" rtlCol="0" anchor="ctr"/>
          <a:lstStyle>
            <a:lvl1pPr algn="r">
              <a:defRPr sz="1800">
                <a:solidFill>
                  <a:schemeClr val="bg1"/>
                </a:solidFill>
              </a:defRPr>
            </a:lvl1pPr>
          </a:lstStyle>
          <a:p>
            <a:fld id="{C7D939B5-D1D6-442B-960C-11410C62AFA7}" type="slidenum">
              <a:rPr lang="en-US" smtClean="0"/>
              <a:pPr/>
              <a:t>‹#›</a:t>
            </a:fld>
            <a:endParaRPr lang="en-US" dirty="0"/>
          </a:p>
        </p:txBody>
      </p:sp>
      <p:pic>
        <p:nvPicPr>
          <p:cNvPr id="5" name="Picture 4"/>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10503883" y="5885823"/>
            <a:ext cx="1289304" cy="514977"/>
          </a:xfrm>
          <a:prstGeom prst="rect">
            <a:avLst/>
          </a:prstGeom>
        </p:spPr>
      </p:pic>
    </p:spTree>
    <p:extLst>
      <p:ext uri="{BB962C8B-B14F-4D97-AF65-F5344CB8AC3E}">
        <p14:creationId xmlns:p14="http://schemas.microsoft.com/office/powerpoint/2010/main" val="762826581"/>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 id="2147483850" r:id="rId13"/>
    <p:sldLayoutId id="2147483851" r:id="rId14"/>
    <p:sldLayoutId id="2147483852" r:id="rId15"/>
    <p:sldLayoutId id="2147483853" r:id="rId16"/>
    <p:sldLayoutId id="2147483854" r:id="rId17"/>
    <p:sldLayoutId id="2147483855" r:id="rId18"/>
    <p:sldLayoutId id="2147483856" r:id="rId19"/>
    <p:sldLayoutId id="2147483857" r:id="rId20"/>
    <p:sldLayoutId id="2147483858" r:id="rId21"/>
    <p:sldLayoutId id="2147483859" r:id="rId22"/>
    <p:sldLayoutId id="2147483860" r:id="rId23"/>
    <p:sldLayoutId id="2147483861" r:id="rId24"/>
    <p:sldLayoutId id="2147483862" r:id="rId25"/>
    <p:sldLayoutId id="2147483863" r:id="rId26"/>
    <p:sldLayoutId id="2147483864" r:id="rId27"/>
    <p:sldLayoutId id="2147483865" r:id="rId28"/>
    <p:sldLayoutId id="2147483866" r:id="rId29"/>
  </p:sldLayoutIdLst>
  <p:hf hdr="0" ftr="0" dt="0"/>
  <p:txStyles>
    <p:titleStyle>
      <a:lvl1pPr algn="l" defTabSz="914400" rtl="0" eaLnBrk="1" latinLnBrk="0" hangingPunct="1">
        <a:lnSpc>
          <a:spcPct val="90000"/>
        </a:lnSpc>
        <a:spcBef>
          <a:spcPct val="0"/>
        </a:spcBef>
        <a:buNone/>
        <a:defRPr sz="3600" b="1" kern="1200">
          <a:solidFill>
            <a:srgbClr val="0F4D7B"/>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398463" indent="-34925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42.xml"/><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42.xml"/><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hyperlink" Target="https://www.hrsa.gov/grants/find-funding" TargetMode="External"/><Relationship Id="rId2" Type="http://schemas.openxmlformats.org/officeDocument/2006/relationships/notesSlide" Target="../notesSlides/notesSlide12.xml"/><Relationship Id="rId1" Type="http://schemas.openxmlformats.org/officeDocument/2006/relationships/slideLayout" Target="../slideLayouts/slideLayout42.xml"/><Relationship Id="rId4" Type="http://schemas.openxmlformats.org/officeDocument/2006/relationships/hyperlink" Target="http://www.grants.gov/"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5.xml"/><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4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42.xml"/><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1.png"/><Relationship Id="rId7" Type="http://schemas.openxmlformats.org/officeDocument/2006/relationships/diagramColors" Target="../diagrams/colors4.xml"/><Relationship Id="rId2" Type="http://schemas.openxmlformats.org/officeDocument/2006/relationships/image" Target="../media/image40.png"/><Relationship Id="rId1" Type="http://schemas.openxmlformats.org/officeDocument/2006/relationships/slideLayout" Target="../slideLayouts/slideLayout4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42.xml"/><Relationship Id="rId4" Type="http://schemas.openxmlformats.org/officeDocument/2006/relationships/image" Target="../media/image17.png"/></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42.xml"/><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hyperlink" Target="https://www.hrsa.gov/grants/find-funding/hrsa-21-089" TargetMode="External"/><Relationship Id="rId18" Type="http://schemas.openxmlformats.org/officeDocument/2006/relationships/hyperlink" Target="https://www.ruralhealthinfo.org/organizations/state-office-of-rural-health" TargetMode="External"/><Relationship Id="rId3" Type="http://schemas.openxmlformats.org/officeDocument/2006/relationships/tags" Target="../tags/tag4.xml"/><Relationship Id="rId21" Type="http://schemas.openxmlformats.org/officeDocument/2006/relationships/hyperlink" Target="https://www.hrsa.gov/behavioral-health" TargetMode="External"/><Relationship Id="rId7" Type="http://schemas.openxmlformats.org/officeDocument/2006/relationships/tags" Target="../tags/tag8.xml"/><Relationship Id="rId12" Type="http://schemas.openxmlformats.org/officeDocument/2006/relationships/hyperlink" Target="https://www.hrsa.gov/grants/find-funding/hrsa-22-043" TargetMode="External"/><Relationship Id="rId17" Type="http://schemas.openxmlformats.org/officeDocument/2006/relationships/hyperlink" Target="https://www.hrsa.gov/grants/find-funding/hrsa-19-086" TargetMode="External"/><Relationship Id="rId2" Type="http://schemas.openxmlformats.org/officeDocument/2006/relationships/tags" Target="../tags/tag3.xml"/><Relationship Id="rId16" Type="http://schemas.openxmlformats.org/officeDocument/2006/relationships/hyperlink" Target="https://www.hrsa.gov/grants/find-funding/hrsa-20-012" TargetMode="External"/><Relationship Id="rId20" Type="http://schemas.openxmlformats.org/officeDocument/2006/relationships/hyperlink" Target="https://nhsc.hrsa.gov/" TargetMode="Externa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notesSlide" Target="../notesSlides/notesSlide20.xml"/><Relationship Id="rId5" Type="http://schemas.openxmlformats.org/officeDocument/2006/relationships/tags" Target="../tags/tag6.xml"/><Relationship Id="rId15" Type="http://schemas.openxmlformats.org/officeDocument/2006/relationships/hyperlink" Target="https://www.hrsa.gov/grants/find-funding/hrsa-20-013" TargetMode="External"/><Relationship Id="rId10" Type="http://schemas.openxmlformats.org/officeDocument/2006/relationships/slideLayout" Target="../slideLayouts/slideLayout42.xml"/><Relationship Id="rId19" Type="http://schemas.openxmlformats.org/officeDocument/2006/relationships/hyperlink" Target="https://www.thenationalcouncil.org/about/membership/state-association-members/" TargetMode="Externa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hyperlink" Target="https://www.hrsa.gov/grants/find-funding/hrsa-21-090" TargetMode="External"/><Relationship Id="rId22" Type="http://schemas.openxmlformats.org/officeDocument/2006/relationships/hyperlink" Target="https://www.hrsa.gov/behavioral-health/library" TargetMode="External"/></Relationships>
</file>

<file path=ppt/slides/_rels/slide22.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notesSlide" Target="../notesSlides/notesSlide21.xml"/><Relationship Id="rId18" Type="http://schemas.openxmlformats.org/officeDocument/2006/relationships/hyperlink" Target="https://www.hrsa.gov/grants/find-funding/hrsa-22-109" TargetMode="External"/><Relationship Id="rId26" Type="http://schemas.openxmlformats.org/officeDocument/2006/relationships/hyperlink" Target="https://www.hrsa.gov/behavioral-health" TargetMode="External"/><Relationship Id="rId3" Type="http://schemas.openxmlformats.org/officeDocument/2006/relationships/tags" Target="../tags/tag13.xml"/><Relationship Id="rId21" Type="http://schemas.openxmlformats.org/officeDocument/2006/relationships/hyperlink" Target="https://nhsc.hrsa.gov/loan-repayment/state-loan-repayment-program" TargetMode="External"/><Relationship Id="rId7" Type="http://schemas.openxmlformats.org/officeDocument/2006/relationships/tags" Target="../tags/tag17.xml"/><Relationship Id="rId12" Type="http://schemas.openxmlformats.org/officeDocument/2006/relationships/slideLayout" Target="../slideLayouts/slideLayout42.xml"/><Relationship Id="rId17" Type="http://schemas.openxmlformats.org/officeDocument/2006/relationships/hyperlink" Target="https://www.hrsa.gov/grants/find-funding/hrsa-22-110" TargetMode="External"/><Relationship Id="rId25" Type="http://schemas.openxmlformats.org/officeDocument/2006/relationships/hyperlink" Target="https://nhsc.hrsa.gov/" TargetMode="External"/><Relationship Id="rId2" Type="http://schemas.openxmlformats.org/officeDocument/2006/relationships/tags" Target="../tags/tag12.xml"/><Relationship Id="rId16" Type="http://schemas.openxmlformats.org/officeDocument/2006/relationships/hyperlink" Target="https://www.hrsa.gov/grants/find-funding/hrsa-21-087" TargetMode="External"/><Relationship Id="rId20" Type="http://schemas.openxmlformats.org/officeDocument/2006/relationships/hyperlink" Target="https://bhw.hrsa.gov/funding/regional-public-health-training-centers" TargetMode="External"/><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tags" Target="../tags/tag21.xml"/><Relationship Id="rId24" Type="http://schemas.openxmlformats.org/officeDocument/2006/relationships/hyperlink" Target="https://www.thenationalcouncil.org/about/membership/state-association-members/" TargetMode="External"/><Relationship Id="rId5" Type="http://schemas.openxmlformats.org/officeDocument/2006/relationships/tags" Target="../tags/tag15.xml"/><Relationship Id="rId15" Type="http://schemas.openxmlformats.org/officeDocument/2006/relationships/hyperlink" Target="https://www.hrsa.gov/grants/find-funding/hrsa-20-014" TargetMode="External"/><Relationship Id="rId23" Type="http://schemas.openxmlformats.org/officeDocument/2006/relationships/hyperlink" Target="https://www.ruralhealthinfo.org/organizations/state-office-of-rural-health" TargetMode="External"/><Relationship Id="rId10" Type="http://schemas.openxmlformats.org/officeDocument/2006/relationships/tags" Target="../tags/tag20.xml"/><Relationship Id="rId19" Type="http://schemas.openxmlformats.org/officeDocument/2006/relationships/hyperlink" Target="https://www.hrsa.gov/grants/find-funding/hrsa-22-053" TargetMode="External"/><Relationship Id="rId4" Type="http://schemas.openxmlformats.org/officeDocument/2006/relationships/tags" Target="../tags/tag14.xml"/><Relationship Id="rId9" Type="http://schemas.openxmlformats.org/officeDocument/2006/relationships/tags" Target="../tags/tag19.xml"/><Relationship Id="rId14" Type="http://schemas.openxmlformats.org/officeDocument/2006/relationships/hyperlink" Target="https://www.hrsa.gov/grants/find-funding/hrsa-20-118" TargetMode="External"/><Relationship Id="rId22" Type="http://schemas.openxmlformats.org/officeDocument/2006/relationships/hyperlink" Target="https://bphc.hrsa.gov/qualityimprovement/strategicpartnerships/ncapca/associations.html" TargetMode="External"/><Relationship Id="rId27" Type="http://schemas.openxmlformats.org/officeDocument/2006/relationships/hyperlink" Target="https://www.hrsa.gov/behavioral-health/library" TargetMode="External"/></Relationships>
</file>

<file path=ppt/slides/_rels/slide23.xml.rels><?xml version="1.0" encoding="UTF-8" standalone="yes"?>
<Relationships xmlns="http://schemas.openxmlformats.org/package/2006/relationships"><Relationship Id="rId8" Type="http://schemas.openxmlformats.org/officeDocument/2006/relationships/tags" Target="../tags/tag29.xml"/><Relationship Id="rId13" Type="http://schemas.openxmlformats.org/officeDocument/2006/relationships/hyperlink" Target="https://nhsc.hrsa.gov/loan-repayment/nhsc-sud-workforce-loan-repayment-program.html" TargetMode="External"/><Relationship Id="rId18" Type="http://schemas.openxmlformats.org/officeDocument/2006/relationships/hyperlink" Target="https://www.hrsa.gov/behavioral-health/library" TargetMode="External"/><Relationship Id="rId3" Type="http://schemas.openxmlformats.org/officeDocument/2006/relationships/tags" Target="../tags/tag24.xml"/><Relationship Id="rId7" Type="http://schemas.openxmlformats.org/officeDocument/2006/relationships/tags" Target="../tags/tag28.xml"/><Relationship Id="rId12" Type="http://schemas.openxmlformats.org/officeDocument/2006/relationships/notesSlide" Target="../notesSlides/notesSlide22.xml"/><Relationship Id="rId17" Type="http://schemas.openxmlformats.org/officeDocument/2006/relationships/hyperlink" Target="https://www.hrsa.gov/behavioral-health" TargetMode="External"/><Relationship Id="rId2" Type="http://schemas.openxmlformats.org/officeDocument/2006/relationships/tags" Target="../tags/tag23.xml"/><Relationship Id="rId16" Type="http://schemas.openxmlformats.org/officeDocument/2006/relationships/hyperlink" Target="https://nhsc.hrsa.gov/" TargetMode="External"/><Relationship Id="rId1" Type="http://schemas.openxmlformats.org/officeDocument/2006/relationships/tags" Target="../tags/tag22.xml"/><Relationship Id="rId6" Type="http://schemas.openxmlformats.org/officeDocument/2006/relationships/tags" Target="../tags/tag27.xml"/><Relationship Id="rId11" Type="http://schemas.openxmlformats.org/officeDocument/2006/relationships/slideLayout" Target="../slideLayouts/slideLayout42.xml"/><Relationship Id="rId5" Type="http://schemas.openxmlformats.org/officeDocument/2006/relationships/tags" Target="../tags/tag26.xml"/><Relationship Id="rId15" Type="http://schemas.openxmlformats.org/officeDocument/2006/relationships/hyperlink" Target="https://bphc.hrsa.gov/qualityimprovement/strategicpartnerships/ncapca/associations.html" TargetMode="External"/><Relationship Id="rId10" Type="http://schemas.openxmlformats.org/officeDocument/2006/relationships/tags" Target="../tags/tag31.xml"/><Relationship Id="rId4" Type="http://schemas.openxmlformats.org/officeDocument/2006/relationships/tags" Target="../tags/tag25.xml"/><Relationship Id="rId9" Type="http://schemas.openxmlformats.org/officeDocument/2006/relationships/tags" Target="../tags/tag30.xml"/><Relationship Id="rId14" Type="http://schemas.openxmlformats.org/officeDocument/2006/relationships/hyperlink" Target="https://nhsc.hrsa.gov/loan-repayment/nhsc-rural-community-loan-repayment-progra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3.xml"/><Relationship Id="rId1" Type="http://schemas.openxmlformats.org/officeDocument/2006/relationships/slideLayout" Target="../slideLayouts/slideLayout4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jpeg"/></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4.xml"/><Relationship Id="rId1" Type="http://schemas.openxmlformats.org/officeDocument/2006/relationships/slideLayout" Target="../slideLayouts/slideLayout47.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hyperlink" Target="https://www.ruralhealthinfo.org/"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14.svg"/><Relationship Id="rId2" Type="http://schemas.openxmlformats.org/officeDocument/2006/relationships/notesSlide" Target="../notesSlides/notesSlide25.xml"/><Relationship Id="rId1" Type="http://schemas.openxmlformats.org/officeDocument/2006/relationships/slideLayout" Target="../slideLayouts/slideLayout76.xml"/><Relationship Id="rId4" Type="http://schemas.openxmlformats.org/officeDocument/2006/relationships/image" Target="../media/image53.png"/></Relationships>
</file>

<file path=ppt/slides/_rels/slide27.xml.rels><?xml version="1.0" encoding="UTF-8" standalone="yes"?>
<Relationships xmlns="http://schemas.openxmlformats.org/package/2006/relationships"><Relationship Id="rId3" Type="http://schemas.openxmlformats.org/officeDocument/2006/relationships/hyperlink" Target="https://www.ruralhealthinfo.org/" TargetMode="External"/><Relationship Id="rId7" Type="http://schemas.openxmlformats.org/officeDocument/2006/relationships/image" Target="../media/image56.png"/><Relationship Id="rId2" Type="http://schemas.openxmlformats.org/officeDocument/2006/relationships/notesSlide" Target="../notesSlides/notesSlide26.xml"/><Relationship Id="rId1" Type="http://schemas.openxmlformats.org/officeDocument/2006/relationships/slideLayout" Target="../slideLayouts/slideLayout47.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hyperlink" Target="mailto:info@ruralhealthinfo.or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27.xml"/><Relationship Id="rId1" Type="http://schemas.openxmlformats.org/officeDocument/2006/relationships/slideLayout" Target="../slideLayouts/slideLayout4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xml"/><Relationship Id="rId1" Type="http://schemas.openxmlformats.org/officeDocument/2006/relationships/slideLayout" Target="../slideLayouts/slideLayout71.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s>
</file>

<file path=ppt/slides/_rels/slide30.xml.rels><?xml version="1.0" encoding="UTF-8" standalone="yes"?>
<Relationships xmlns="http://schemas.openxmlformats.org/package/2006/relationships"><Relationship Id="rId8" Type="http://schemas.openxmlformats.org/officeDocument/2006/relationships/hyperlink" Target="https://www.thenationalcouncil.org/about/membership/state-association-members/" TargetMode="External"/><Relationship Id="rId3" Type="http://schemas.openxmlformats.org/officeDocument/2006/relationships/hyperlink" Target="http://www.hrsa.gov/" TargetMode="External"/><Relationship Id="rId7" Type="http://schemas.openxmlformats.org/officeDocument/2006/relationships/hyperlink" Target="https://www.ruralhealthinfo.org/organizations/state-office-of-rural-health" TargetMode="External"/><Relationship Id="rId2" Type="http://schemas.openxmlformats.org/officeDocument/2006/relationships/notesSlide" Target="../notesSlides/notesSlide29.xml"/><Relationship Id="rId1" Type="http://schemas.openxmlformats.org/officeDocument/2006/relationships/slideLayout" Target="../slideLayouts/slideLayout42.xml"/><Relationship Id="rId6" Type="http://schemas.openxmlformats.org/officeDocument/2006/relationships/hyperlink" Target="https://bphc.hrsa.gov/qualityimprovement/strategicpartnerships/ncapca/associations.html" TargetMode="External"/><Relationship Id="rId5" Type="http://schemas.openxmlformats.org/officeDocument/2006/relationships/hyperlink" Target="http://www.data.hrsa.gov/" TargetMode="External"/><Relationship Id="rId10" Type="http://schemas.openxmlformats.org/officeDocument/2006/relationships/hyperlink" Target="https://www.telehealthresourcecenter.org/" TargetMode="External"/><Relationship Id="rId4" Type="http://schemas.openxmlformats.org/officeDocument/2006/relationships/hyperlink" Target="http://www.hrsa.gov/grants/index.html" TargetMode="External"/><Relationship Id="rId9" Type="http://schemas.openxmlformats.org/officeDocument/2006/relationships/hyperlink" Target="https://bphc.hrsa.gov/qualityimprovement/strategicpartnerships/ncapca/national-training"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0.xml"/><Relationship Id="rId1" Type="http://schemas.openxmlformats.org/officeDocument/2006/relationships/slideLayout" Target="../slideLayouts/slideLayout42.xml"/></Relationships>
</file>

<file path=ppt/slides/_rels/slide32.xml.rels><?xml version="1.0" encoding="UTF-8" standalone="yes"?>
<Relationships xmlns="http://schemas.openxmlformats.org/package/2006/relationships"><Relationship Id="rId3" Type="http://schemas.openxmlformats.org/officeDocument/2006/relationships/hyperlink" Target="mailto:cghosh@hrsa.gov" TargetMode="External"/><Relationship Id="rId2" Type="http://schemas.openxmlformats.org/officeDocument/2006/relationships/hyperlink" Target="mailto:cdonald@hrsa.gov" TargetMode="External"/><Relationship Id="rId1" Type="http://schemas.openxmlformats.org/officeDocument/2006/relationships/slideLayout" Target="../slideLayouts/slideLayout42.xml"/><Relationship Id="rId5" Type="http://schemas.openxmlformats.org/officeDocument/2006/relationships/hyperlink" Target="mailto:scisse@hrsa.gov" TargetMode="External"/><Relationship Id="rId4" Type="http://schemas.openxmlformats.org/officeDocument/2006/relationships/hyperlink" Target="mailto:wpamphile@hrsa.gov"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mailto:CBersani@hrsa.gov" TargetMode="External"/><Relationship Id="rId2" Type="http://schemas.openxmlformats.org/officeDocument/2006/relationships/notesSlide" Target="../notesSlides/notesSlide31.xml"/><Relationship Id="rId1" Type="http://schemas.openxmlformats.org/officeDocument/2006/relationships/slideLayout" Target="../slideLayouts/slideLayout42.xml"/></Relationships>
</file>

<file path=ppt/slides/_rels/slide34.xml.rels><?xml version="1.0" encoding="UTF-8" standalone="yes"?>
<Relationships xmlns="http://schemas.openxmlformats.org/package/2006/relationships"><Relationship Id="rId8" Type="http://schemas.openxmlformats.org/officeDocument/2006/relationships/hyperlink" Target="https://twitter.com/hrsagov" TargetMode="External"/><Relationship Id="rId13" Type="http://schemas.openxmlformats.org/officeDocument/2006/relationships/image" Target="../media/image63.png"/><Relationship Id="rId3" Type="http://schemas.openxmlformats.org/officeDocument/2006/relationships/hyperlink" Target="http://www.hrsa.gov/" TargetMode="External"/><Relationship Id="rId7" Type="http://schemas.openxmlformats.org/officeDocument/2006/relationships/image" Target="../media/image60.png"/><Relationship Id="rId12" Type="http://schemas.openxmlformats.org/officeDocument/2006/relationships/hyperlink" Target="https://www.linkedin.com/company/us-government-department-of-health-&amp;-human-services-hrsa/" TargetMode="External"/><Relationship Id="rId2" Type="http://schemas.openxmlformats.org/officeDocument/2006/relationships/notesSlide" Target="../notesSlides/notesSlide32.xml"/><Relationship Id="rId1" Type="http://schemas.openxmlformats.org/officeDocument/2006/relationships/slideLayout" Target="../slideLayouts/slideLayout26.xml"/><Relationship Id="rId6" Type="http://schemas.openxmlformats.org/officeDocument/2006/relationships/hyperlink" Target="https://facebook.com/HRSAgov/" TargetMode="External"/><Relationship Id="rId11" Type="http://schemas.openxmlformats.org/officeDocument/2006/relationships/image" Target="../media/image62.png"/><Relationship Id="rId5" Type="http://schemas.openxmlformats.org/officeDocument/2006/relationships/image" Target="../media/image59.png"/><Relationship Id="rId15" Type="http://schemas.openxmlformats.org/officeDocument/2006/relationships/image" Target="../media/image64.png"/><Relationship Id="rId10" Type="http://schemas.openxmlformats.org/officeDocument/2006/relationships/hyperlink" Target="https://www.instagram.com/hrsagov/" TargetMode="External"/><Relationship Id="rId4" Type="http://schemas.openxmlformats.org/officeDocument/2006/relationships/hyperlink" Target="https://public.govdelivery.com/accounts/USHHSHRSA/subscriber/new?qsp=HRSA-subscribe" TargetMode="External"/><Relationship Id="rId9" Type="http://schemas.openxmlformats.org/officeDocument/2006/relationships/image" Target="../media/image61.png"/><Relationship Id="rId14" Type="http://schemas.openxmlformats.org/officeDocument/2006/relationships/hyperlink" Target="https://www.youtube.com/user/HRSAtube" TargetMode="Externa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4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42.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44.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Logo: HRSA. Health Resources &amp; Services Administration.&#10;&#10;Vision: Healthy Communities, Healthy People">
            <a:extLst>
              <a:ext uri="{FF2B5EF4-FFF2-40B4-BE49-F238E27FC236}">
                <a16:creationId xmlns:a16="http://schemas.microsoft.com/office/drawing/2014/main" id="{59B87ACB-63D1-7145-B55B-0A5815BD19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67" y="0"/>
            <a:ext cx="12192000" cy="6858000"/>
          </a:xfrm>
          <a:prstGeom prst="rect">
            <a:avLst/>
          </a:prstGeom>
        </p:spPr>
      </p:pic>
      <p:sp>
        <p:nvSpPr>
          <p:cNvPr id="2" name="Title 1"/>
          <p:cNvSpPr>
            <a:spLocks noGrp="1"/>
          </p:cNvSpPr>
          <p:nvPr>
            <p:ph type="ctrTitle"/>
          </p:nvPr>
        </p:nvSpPr>
        <p:spPr>
          <a:xfrm>
            <a:off x="36821" y="2808849"/>
            <a:ext cx="11206250" cy="2560320"/>
          </a:xfrm>
        </p:spPr>
        <p:txBody>
          <a:bodyPr>
            <a:normAutofit fontScale="90000"/>
          </a:bodyPr>
          <a:lstStyle/>
          <a:p>
            <a:pPr>
              <a:lnSpc>
                <a:spcPct val="150000"/>
              </a:lnSpc>
            </a:pPr>
            <a:r>
              <a:rPr lang="en-US" sz="4100" dirty="0" smtClean="0"/>
              <a:t>Health Resources and Services Administration</a:t>
            </a:r>
            <a:br>
              <a:rPr lang="en-US" sz="4100" dirty="0" smtClean="0"/>
            </a:br>
            <a:r>
              <a:rPr lang="en-US" sz="4100" dirty="0" smtClean="0"/>
              <a:t>Office of Intergovernmental and External Affairs</a:t>
            </a:r>
            <a:r>
              <a:rPr lang="en-US" sz="3200" dirty="0" smtClean="0"/>
              <a:t/>
            </a:r>
            <a:br>
              <a:rPr lang="en-US" sz="3200" dirty="0" smtClean="0"/>
            </a:br>
            <a:r>
              <a:rPr lang="en-US" sz="3100" dirty="0" smtClean="0"/>
              <a:t>Behavioral Health in Rural Populations: Strategies and Resources</a:t>
            </a:r>
            <a:br>
              <a:rPr lang="en-US" sz="3100" dirty="0" smtClean="0"/>
            </a:br>
            <a:r>
              <a:rPr lang="en-US" sz="2700" dirty="0" smtClean="0"/>
              <a:t>April 21 , 2022</a:t>
            </a:r>
            <a:r>
              <a:rPr lang="en-US" sz="4300" dirty="0"/>
              <a:t/>
            </a:r>
            <a:br>
              <a:rPr lang="en-US" sz="4300" dirty="0"/>
            </a:br>
            <a:endParaRPr lang="en-US" dirty="0"/>
          </a:p>
        </p:txBody>
      </p:sp>
      <p:sp>
        <p:nvSpPr>
          <p:cNvPr id="3" name="Subtitle 2"/>
          <p:cNvSpPr>
            <a:spLocks noGrp="1"/>
          </p:cNvSpPr>
          <p:nvPr>
            <p:ph type="subTitle" idx="1"/>
          </p:nvPr>
        </p:nvSpPr>
        <p:spPr>
          <a:xfrm>
            <a:off x="152688" y="4876800"/>
            <a:ext cx="5943600" cy="914400"/>
          </a:xfrm>
        </p:spPr>
        <p:txBody>
          <a:bodyPr>
            <a:noAutofit/>
          </a:bodyPr>
          <a:lstStyle/>
          <a:p>
            <a:pPr lvl="0" algn="l">
              <a:spcBef>
                <a:spcPts val="0"/>
              </a:spcBef>
            </a:pPr>
            <a:r>
              <a:rPr lang="en-US" sz="1200" dirty="0" smtClean="0"/>
              <a:t>CAPT Christopher Bersani, Psy.D, ABPP</a:t>
            </a:r>
            <a:endParaRPr lang="es-ES" sz="1200" dirty="0"/>
          </a:p>
          <a:p>
            <a:pPr algn="l">
              <a:spcBef>
                <a:spcPts val="0"/>
              </a:spcBef>
            </a:pPr>
            <a:r>
              <a:rPr lang="en-US" sz="1200" dirty="0" smtClean="0">
                <a:solidFill>
                  <a:srgbClr val="0F4D7B"/>
                </a:solidFill>
              </a:rPr>
              <a:t>Deputy Regional Administrator</a:t>
            </a:r>
            <a:endParaRPr lang="en-US" sz="1200" dirty="0">
              <a:solidFill>
                <a:srgbClr val="0F4D7B"/>
              </a:solidFill>
            </a:endParaRPr>
          </a:p>
          <a:p>
            <a:pPr lvl="0" algn="l">
              <a:spcBef>
                <a:spcPts val="0"/>
              </a:spcBef>
            </a:pPr>
            <a:r>
              <a:rPr lang="en-US" sz="1200" dirty="0" smtClean="0">
                <a:solidFill>
                  <a:srgbClr val="0F4D7B"/>
                </a:solidFill>
              </a:rPr>
              <a:t>Office of Intergovernmental and External Affairs (HRSA IEA), Region 1-Boston</a:t>
            </a:r>
          </a:p>
        </p:txBody>
      </p:sp>
    </p:spTree>
    <p:extLst>
      <p:ext uri="{BB962C8B-B14F-4D97-AF65-F5344CB8AC3E}">
        <p14:creationId xmlns:p14="http://schemas.microsoft.com/office/powerpoint/2010/main" val="38990150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616" y="8792"/>
            <a:ext cx="11658600" cy="1066800"/>
          </a:xfrm>
        </p:spPr>
        <p:txBody>
          <a:bodyPr>
            <a:normAutofit fontScale="90000"/>
          </a:bodyPr>
          <a:lstStyle/>
          <a:p>
            <a:r>
              <a:rPr lang="en-US" dirty="0" smtClean="0"/>
              <a:t>Rural Residency Planning and Development Program (RRPD)  </a:t>
            </a:r>
            <a:br>
              <a:rPr lang="en-US" dirty="0" smtClean="0"/>
            </a:br>
            <a:r>
              <a:rPr lang="en-US" sz="2200" i="1" dirty="0" smtClean="0">
                <a:solidFill>
                  <a:srgbClr val="990000"/>
                </a:solidFill>
              </a:rPr>
              <a:t>Creating Long-Term and Sustainable Rural Residencies</a:t>
            </a:r>
            <a:endParaRPr lang="en-US" sz="2200" i="1" dirty="0">
              <a:solidFill>
                <a:srgbClr val="990000"/>
              </a:solidFill>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ECA865-404D-4A57-9AC1-FD3038CC100D}" type="slidenum">
              <a:rPr kumimoji="0" lang="en-US" sz="16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AutoShape 2" descr="President-elect's Budget Blueprint Would Defund NEA - PerformingArtsAlliance"/>
          <p:cNvSpPr>
            <a:spLocks noChangeAspect="1" noChangeArrowheads="1"/>
          </p:cNvSpPr>
          <p:nvPr/>
        </p:nvSpPr>
        <p:spPr bwMode="auto">
          <a:xfrm>
            <a:off x="155574" y="-144463"/>
            <a:ext cx="3862109" cy="386212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Content Placeholder 6"/>
          <p:cNvPicPr>
            <a:picLocks noGrp="1" noChangeAspect="1"/>
          </p:cNvPicPr>
          <p:nvPr>
            <p:ph idx="1"/>
          </p:nvPr>
        </p:nvPicPr>
        <p:blipFill rotWithShape="1">
          <a:blip r:embed="rId3"/>
          <a:srcRect r="27573"/>
          <a:stretch/>
        </p:blipFill>
        <p:spPr>
          <a:xfrm>
            <a:off x="2086628" y="1418219"/>
            <a:ext cx="7606284" cy="3458987"/>
          </a:xfrm>
          <a:prstGeom prst="rect">
            <a:avLst/>
          </a:prstGeom>
        </p:spPr>
      </p:pic>
      <p:pic>
        <p:nvPicPr>
          <p:cNvPr id="8" name="Picture 7"/>
          <p:cNvPicPr>
            <a:picLocks noChangeAspect="1"/>
          </p:cNvPicPr>
          <p:nvPr/>
        </p:nvPicPr>
        <p:blipFill>
          <a:blip r:embed="rId4"/>
          <a:stretch>
            <a:fillRect/>
          </a:stretch>
        </p:blipFill>
        <p:spPr>
          <a:xfrm>
            <a:off x="1323975" y="5080089"/>
            <a:ext cx="8505825" cy="1006386"/>
          </a:xfrm>
          <a:prstGeom prst="rect">
            <a:avLst/>
          </a:prstGeom>
        </p:spPr>
      </p:pic>
    </p:spTree>
    <p:extLst>
      <p:ext uri="{BB962C8B-B14F-4D97-AF65-F5344CB8AC3E}">
        <p14:creationId xmlns:p14="http://schemas.microsoft.com/office/powerpoint/2010/main" val="9952924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616" y="8792"/>
            <a:ext cx="11658600" cy="1066800"/>
          </a:xfrm>
        </p:spPr>
        <p:txBody>
          <a:bodyPr>
            <a:normAutofit/>
          </a:bodyPr>
          <a:lstStyle/>
          <a:p>
            <a:r>
              <a:rPr lang="en-US" dirty="0" smtClean="0"/>
              <a:t>Rural Communities Opioid Response Program  </a:t>
            </a:r>
            <a:br>
              <a:rPr lang="en-US" dirty="0" smtClean="0"/>
            </a:br>
            <a:r>
              <a:rPr lang="en-US" sz="2200" i="1" dirty="0" smtClean="0">
                <a:solidFill>
                  <a:srgbClr val="990000"/>
                </a:solidFill>
              </a:rPr>
              <a:t>Reducing OUD and SUD in Rural Communities</a:t>
            </a:r>
            <a:endParaRPr lang="en-US" sz="2200" i="1" dirty="0">
              <a:solidFill>
                <a:srgbClr val="990000"/>
              </a:solidFill>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ECA865-404D-4A57-9AC1-FD3038CC100D}" type="slidenum">
              <a:rPr kumimoji="0" lang="en-US" sz="16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AutoShape 2" descr="President-elect's Budget Blueprint Would Defund NEA - PerformingArtsAlliance"/>
          <p:cNvSpPr>
            <a:spLocks noChangeAspect="1" noChangeArrowheads="1"/>
          </p:cNvSpPr>
          <p:nvPr/>
        </p:nvSpPr>
        <p:spPr bwMode="auto">
          <a:xfrm>
            <a:off x="155574" y="-144463"/>
            <a:ext cx="3862109" cy="386212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Content Placeholder 5"/>
          <p:cNvPicPr>
            <a:picLocks noGrp="1" noChangeAspect="1"/>
          </p:cNvPicPr>
          <p:nvPr>
            <p:ph idx="1"/>
          </p:nvPr>
        </p:nvPicPr>
        <p:blipFill>
          <a:blip r:embed="rId3"/>
          <a:stretch>
            <a:fillRect/>
          </a:stretch>
        </p:blipFill>
        <p:spPr>
          <a:xfrm>
            <a:off x="609600" y="1295400"/>
            <a:ext cx="10515600" cy="3327173"/>
          </a:xfrm>
          <a:prstGeom prst="rect">
            <a:avLst/>
          </a:prstGeom>
        </p:spPr>
      </p:pic>
      <p:pic>
        <p:nvPicPr>
          <p:cNvPr id="9" name="Picture 8"/>
          <p:cNvPicPr>
            <a:picLocks noChangeAspect="1"/>
          </p:cNvPicPr>
          <p:nvPr/>
        </p:nvPicPr>
        <p:blipFill rotWithShape="1">
          <a:blip r:embed="rId4"/>
          <a:srcRect r="1923"/>
          <a:stretch/>
        </p:blipFill>
        <p:spPr>
          <a:xfrm>
            <a:off x="1219200" y="4842381"/>
            <a:ext cx="7772400" cy="1140641"/>
          </a:xfrm>
          <a:prstGeom prst="rect">
            <a:avLst/>
          </a:prstGeom>
        </p:spPr>
      </p:pic>
    </p:spTree>
    <p:extLst>
      <p:ext uri="{BB962C8B-B14F-4D97-AF65-F5344CB8AC3E}">
        <p14:creationId xmlns:p14="http://schemas.microsoft.com/office/powerpoint/2010/main" val="7014854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728" y="-142304"/>
            <a:ext cx="10515600" cy="1325563"/>
          </a:xfrm>
        </p:spPr>
        <p:txBody>
          <a:bodyPr>
            <a:normAutofit/>
          </a:bodyPr>
          <a:lstStyle/>
          <a:p>
            <a:r>
              <a:rPr lang="en-US" dirty="0" smtClean="0"/>
              <a:t>Funding Opportunities</a:t>
            </a:r>
            <a:r>
              <a:rPr lang="en-US" sz="4200" dirty="0" smtClean="0"/>
              <a:t/>
            </a:r>
            <a:br>
              <a:rPr lang="en-US" sz="4200" dirty="0" smtClean="0"/>
            </a:br>
            <a:r>
              <a:rPr lang="en-US" sz="3000" i="1" dirty="0" smtClean="0">
                <a:solidFill>
                  <a:srgbClr val="800000"/>
                </a:solidFill>
                <a:latin typeface="+mj-lt"/>
              </a:rPr>
              <a:t>Forecasted</a:t>
            </a:r>
            <a:endParaRPr lang="en-US" sz="3000" i="1" dirty="0">
              <a:solidFill>
                <a:srgbClr val="800000"/>
              </a:solidFill>
              <a:latin typeface="+mj-lt"/>
            </a:endParaRP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1641688150"/>
              </p:ext>
            </p:extLst>
          </p:nvPr>
        </p:nvGraphicFramePr>
        <p:xfrm>
          <a:off x="609600" y="1283131"/>
          <a:ext cx="8991600" cy="4248539"/>
        </p:xfrm>
        <a:graphic>
          <a:graphicData uri="http://schemas.openxmlformats.org/drawingml/2006/table">
            <a:tbl>
              <a:tblPr firstRow="1" firstCol="1" bandRow="1">
                <a:tableStyleId>{5C22544A-7EE6-4342-B048-85BDC9FD1C3A}</a:tableStyleId>
              </a:tblPr>
              <a:tblGrid>
                <a:gridCol w="3276600">
                  <a:extLst>
                    <a:ext uri="{9D8B030D-6E8A-4147-A177-3AD203B41FA5}">
                      <a16:colId xmlns:a16="http://schemas.microsoft.com/office/drawing/2014/main" val="804592496"/>
                    </a:ext>
                  </a:extLst>
                </a:gridCol>
                <a:gridCol w="2743200">
                  <a:extLst>
                    <a:ext uri="{9D8B030D-6E8A-4147-A177-3AD203B41FA5}">
                      <a16:colId xmlns:a16="http://schemas.microsoft.com/office/drawing/2014/main" val="3596145557"/>
                    </a:ext>
                  </a:extLst>
                </a:gridCol>
                <a:gridCol w="2971800">
                  <a:extLst>
                    <a:ext uri="{9D8B030D-6E8A-4147-A177-3AD203B41FA5}">
                      <a16:colId xmlns:a16="http://schemas.microsoft.com/office/drawing/2014/main" val="4161312497"/>
                    </a:ext>
                  </a:extLst>
                </a:gridCol>
              </a:tblGrid>
              <a:tr h="341179">
                <a:tc>
                  <a:txBody>
                    <a:bodyPr/>
                    <a:lstStyle/>
                    <a:p>
                      <a:pPr marL="0" marR="0" algn="ctr">
                        <a:lnSpc>
                          <a:spcPct val="107000"/>
                        </a:lnSpc>
                        <a:spcBef>
                          <a:spcPts val="0"/>
                        </a:spcBef>
                        <a:spcAft>
                          <a:spcPts val="0"/>
                        </a:spcAft>
                      </a:pPr>
                      <a:r>
                        <a:rPr lang="en-US" sz="1800" dirty="0">
                          <a:effectLst/>
                          <a:latin typeface="+mn-lt"/>
                        </a:rPr>
                        <a:t>Program </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latin typeface="+mn-lt"/>
                        </a:rPr>
                        <a:t>FY 2022</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latin typeface="+mn-lt"/>
                        </a:rPr>
                        <a:t>FY 2023</a:t>
                      </a:r>
                      <a:endParaRPr lang="en-US" sz="18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093768576"/>
                  </a:ext>
                </a:extLst>
              </a:tr>
              <a:tr h="833306">
                <a:tc>
                  <a:txBody>
                    <a:bodyPr/>
                    <a:lstStyle/>
                    <a:p>
                      <a:pPr marL="0" marR="0">
                        <a:lnSpc>
                          <a:spcPct val="107000"/>
                        </a:lnSpc>
                        <a:spcBef>
                          <a:spcPts val="0"/>
                        </a:spcBef>
                        <a:spcAft>
                          <a:spcPts val="0"/>
                        </a:spcAft>
                      </a:pPr>
                      <a:r>
                        <a:rPr lang="en-US" sz="1800" dirty="0">
                          <a:effectLst/>
                          <a:latin typeface="+mn-lt"/>
                        </a:rPr>
                        <a:t>Rural Health Care Services Outreach </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latin typeface="+mn-lt"/>
                        </a:rPr>
                        <a:t> </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latin typeface="+mn-lt"/>
                        </a:rPr>
                        <a:t> </a:t>
                      </a:r>
                      <a:endParaRPr lang="en-US" sz="18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153188778"/>
                  </a:ext>
                </a:extLst>
              </a:tr>
              <a:tr h="894115">
                <a:tc>
                  <a:txBody>
                    <a:bodyPr/>
                    <a:lstStyle/>
                    <a:p>
                      <a:pPr marL="0" marR="0">
                        <a:lnSpc>
                          <a:spcPct val="107000"/>
                        </a:lnSpc>
                        <a:spcBef>
                          <a:spcPts val="0"/>
                        </a:spcBef>
                        <a:spcAft>
                          <a:spcPts val="0"/>
                        </a:spcAft>
                      </a:pPr>
                      <a:r>
                        <a:rPr lang="en-US" sz="1800" dirty="0">
                          <a:effectLst/>
                          <a:latin typeface="+mn-lt"/>
                        </a:rPr>
                        <a:t>Rural Health Network Development</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latin typeface="+mn-lt"/>
                        </a:rPr>
                        <a:t> </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smtClean="0">
                          <a:effectLst/>
                          <a:latin typeface="+mn-lt"/>
                        </a:rPr>
                        <a:t>Available </a:t>
                      </a:r>
                      <a:r>
                        <a:rPr lang="en-US" sz="1800" dirty="0">
                          <a:effectLst/>
                          <a:latin typeface="+mn-lt"/>
                        </a:rPr>
                        <a:t>Summer 2022</a:t>
                      </a:r>
                    </a:p>
                    <a:p>
                      <a:pPr marL="0" marR="0" algn="ctr">
                        <a:lnSpc>
                          <a:spcPct val="107000"/>
                        </a:lnSpc>
                        <a:spcBef>
                          <a:spcPts val="0"/>
                        </a:spcBef>
                        <a:spcAft>
                          <a:spcPts val="0"/>
                        </a:spcAft>
                      </a:pPr>
                      <a:r>
                        <a:rPr lang="en-US" sz="1800" dirty="0" smtClean="0">
                          <a:effectLst/>
                          <a:latin typeface="+mn-lt"/>
                        </a:rPr>
                        <a:t>Awards Summer</a:t>
                      </a:r>
                      <a:r>
                        <a:rPr lang="en-US" sz="1800" baseline="0" dirty="0" smtClean="0">
                          <a:effectLst/>
                          <a:latin typeface="+mn-lt"/>
                        </a:rPr>
                        <a:t> </a:t>
                      </a:r>
                      <a:r>
                        <a:rPr lang="en-US" sz="1800" dirty="0" smtClean="0">
                          <a:effectLst/>
                          <a:latin typeface="+mn-lt"/>
                        </a:rPr>
                        <a:t>2023</a:t>
                      </a:r>
                      <a:endParaRPr lang="en-US" sz="18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2940943"/>
                  </a:ext>
                </a:extLst>
              </a:tr>
              <a:tr h="1040335">
                <a:tc>
                  <a:txBody>
                    <a:bodyPr/>
                    <a:lstStyle/>
                    <a:p>
                      <a:pPr marL="0" marR="0">
                        <a:lnSpc>
                          <a:spcPct val="107000"/>
                        </a:lnSpc>
                        <a:spcBef>
                          <a:spcPts val="0"/>
                        </a:spcBef>
                        <a:spcAft>
                          <a:spcPts val="0"/>
                        </a:spcAft>
                      </a:pPr>
                      <a:r>
                        <a:rPr lang="en-US" sz="1800" dirty="0">
                          <a:effectLst/>
                          <a:latin typeface="+mn-lt"/>
                        </a:rPr>
                        <a:t>Rural Health Network Development Planning</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smtClean="0">
                          <a:effectLst/>
                          <a:latin typeface="+mn-lt"/>
                        </a:rPr>
                        <a:t>Awards Summer</a:t>
                      </a:r>
                      <a:r>
                        <a:rPr lang="en-US" sz="1800" baseline="0" dirty="0" smtClean="0">
                          <a:effectLst/>
                          <a:latin typeface="+mn-lt"/>
                        </a:rPr>
                        <a:t> </a:t>
                      </a:r>
                      <a:r>
                        <a:rPr lang="en-US" sz="1800" dirty="0" smtClean="0">
                          <a:effectLst/>
                          <a:latin typeface="+mn-lt"/>
                        </a:rPr>
                        <a:t>2022</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smtClean="0">
                          <a:effectLst/>
                          <a:latin typeface="+mn-lt"/>
                        </a:rPr>
                        <a:t>Available </a:t>
                      </a:r>
                      <a:r>
                        <a:rPr lang="en-US" sz="1800" dirty="0">
                          <a:effectLst/>
                          <a:latin typeface="+mn-lt"/>
                        </a:rPr>
                        <a:t>Summer 2022</a:t>
                      </a:r>
                    </a:p>
                    <a:p>
                      <a:pPr marL="0" marR="0" algn="ctr">
                        <a:lnSpc>
                          <a:spcPct val="107000"/>
                        </a:lnSpc>
                        <a:spcBef>
                          <a:spcPts val="0"/>
                        </a:spcBef>
                        <a:spcAft>
                          <a:spcPts val="0"/>
                        </a:spcAft>
                      </a:pPr>
                      <a:r>
                        <a:rPr lang="en-US" sz="1800" dirty="0" smtClean="0">
                          <a:effectLst/>
                          <a:latin typeface="+mn-lt"/>
                        </a:rPr>
                        <a:t>Awards Summer</a:t>
                      </a:r>
                      <a:r>
                        <a:rPr lang="en-US" sz="1800" baseline="0" dirty="0" smtClean="0">
                          <a:effectLst/>
                          <a:latin typeface="+mn-lt"/>
                        </a:rPr>
                        <a:t> </a:t>
                      </a:r>
                      <a:r>
                        <a:rPr lang="en-US" sz="1800" dirty="0" smtClean="0">
                          <a:effectLst/>
                          <a:latin typeface="+mn-lt"/>
                        </a:rPr>
                        <a:t>2023</a:t>
                      </a:r>
                      <a:endParaRPr lang="en-US" sz="18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615613436"/>
                  </a:ext>
                </a:extLst>
              </a:tr>
              <a:tr h="1139604">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en-US" sz="600" b="1" dirty="0" smtClean="0">
                        <a:solidFill>
                          <a:schemeClr val="bg1"/>
                        </a:solidFill>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b="1" dirty="0" smtClean="0">
                          <a:solidFill>
                            <a:schemeClr val="bg1"/>
                          </a:solidFill>
                        </a:rPr>
                        <a:t>Community Health Worker and Paraprofessional Training Program</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smtClean="0">
                          <a:effectLst/>
                          <a:latin typeface="+mn-lt"/>
                          <a:ea typeface="Calibri" panose="020F0502020204030204" pitchFamily="34" charset="0"/>
                          <a:cs typeface="Times New Roman" panose="02020603050405020304" pitchFamily="18" charset="0"/>
                        </a:rPr>
                        <a:t>COMING SOON</a:t>
                      </a:r>
                      <a:endParaRPr lang="en-US" sz="18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endParaRPr lang="en-US" sz="18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069702855"/>
                  </a:ext>
                </a:extLst>
              </a:tr>
            </a:tbl>
          </a:graphicData>
        </a:graphic>
      </p:graphicFrame>
      <p:sp>
        <p:nvSpPr>
          <p:cNvPr id="3" name="Slide Number Placeholder 2"/>
          <p:cNvSpPr>
            <a:spLocks noGrp="1"/>
          </p:cNvSpPr>
          <p:nvPr>
            <p:ph type="sldNum" sz="quarter" idx="12"/>
          </p:nvPr>
        </p:nvSpPr>
        <p:spPr/>
        <p:txBody>
          <a:bodyPr/>
          <a:lstStyle/>
          <a:p>
            <a:fld id="{F9ECA865-404D-4A57-9AC1-FD3038CC100D}" type="slidenum">
              <a:rPr lang="en-US" smtClean="0"/>
              <a:pPr/>
              <a:t>12</a:t>
            </a:fld>
            <a:endParaRPr lang="en-US" dirty="0"/>
          </a:p>
        </p:txBody>
      </p:sp>
      <p:sp>
        <p:nvSpPr>
          <p:cNvPr id="4" name="Rectangle 3"/>
          <p:cNvSpPr/>
          <p:nvPr/>
        </p:nvSpPr>
        <p:spPr>
          <a:xfrm>
            <a:off x="1371600" y="5638800"/>
            <a:ext cx="9372600" cy="584775"/>
          </a:xfrm>
          <a:prstGeom prst="rect">
            <a:avLst/>
          </a:prstGeom>
        </p:spPr>
        <p:txBody>
          <a:bodyPr wrap="square">
            <a:spAutoFit/>
          </a:bodyPr>
          <a:lstStyle/>
          <a:p>
            <a:r>
              <a:rPr lang="en-US" sz="1600" b="1" dirty="0">
                <a:solidFill>
                  <a:schemeClr val="accent5">
                    <a:lumMod val="25000"/>
                  </a:schemeClr>
                </a:solidFill>
                <a:latin typeface="+mj-lt"/>
              </a:rPr>
              <a:t>HRSA Website</a:t>
            </a:r>
            <a:r>
              <a:rPr lang="en-US" sz="1600" dirty="0">
                <a:solidFill>
                  <a:schemeClr val="accent5">
                    <a:lumMod val="25000"/>
                  </a:schemeClr>
                </a:solidFill>
                <a:latin typeface="+mj-lt"/>
              </a:rPr>
              <a:t>:  </a:t>
            </a:r>
            <a:r>
              <a:rPr lang="en-US" sz="1600" b="1" dirty="0">
                <a:solidFill>
                  <a:schemeClr val="accent5">
                    <a:lumMod val="25000"/>
                  </a:schemeClr>
                </a:solidFill>
                <a:latin typeface="+mj-lt"/>
                <a:hlinkClick r:id="rId3"/>
              </a:rPr>
              <a:t>https://www.hrsa.gov/grants/find-funding</a:t>
            </a:r>
            <a:endParaRPr lang="en-US" sz="1600" b="1" dirty="0">
              <a:solidFill>
                <a:schemeClr val="accent5">
                  <a:lumMod val="25000"/>
                </a:schemeClr>
              </a:solidFill>
              <a:latin typeface="+mj-lt"/>
            </a:endParaRPr>
          </a:p>
          <a:p>
            <a:r>
              <a:rPr lang="en-US" sz="1600" b="1" dirty="0">
                <a:solidFill>
                  <a:schemeClr val="accent5">
                    <a:lumMod val="25000"/>
                  </a:schemeClr>
                </a:solidFill>
                <a:latin typeface="+mj-lt"/>
              </a:rPr>
              <a:t>Grants.gov</a:t>
            </a:r>
            <a:r>
              <a:rPr lang="en-US" sz="1600" dirty="0">
                <a:solidFill>
                  <a:schemeClr val="accent5">
                    <a:lumMod val="25000"/>
                  </a:schemeClr>
                </a:solidFill>
                <a:latin typeface="+mj-lt"/>
              </a:rPr>
              <a:t>:  </a:t>
            </a:r>
            <a:r>
              <a:rPr lang="en-US" sz="1600" b="1" dirty="0">
                <a:latin typeface="+mj-lt"/>
                <a:hlinkClick r:id="rId4"/>
              </a:rPr>
              <a:t>http://www.grants.gov/</a:t>
            </a:r>
            <a:endParaRPr lang="en-US" sz="1600" b="1" dirty="0">
              <a:latin typeface="+mj-lt"/>
            </a:endParaRPr>
          </a:p>
        </p:txBody>
      </p:sp>
    </p:spTree>
    <p:extLst>
      <p:ext uri="{BB962C8B-B14F-4D97-AF65-F5344CB8AC3E}">
        <p14:creationId xmlns:p14="http://schemas.microsoft.com/office/powerpoint/2010/main" val="32735513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05000" y="228601"/>
            <a:ext cx="8267700" cy="685801"/>
          </a:xfrm>
        </p:spPr>
        <p:txBody>
          <a:bodyPr>
            <a:noAutofit/>
          </a:bodyPr>
          <a:lstStyle/>
          <a:p>
            <a:r>
              <a:rPr lang="en-US" dirty="0"/>
              <a:t>HRSA Funding Opportunities</a:t>
            </a:r>
          </a:p>
        </p:txBody>
      </p:sp>
      <p:sp>
        <p:nvSpPr>
          <p:cNvPr id="2" name="Slide Number Placeholder 1"/>
          <p:cNvSpPr>
            <a:spLocks noGrp="1"/>
          </p:cNvSpPr>
          <p:nvPr>
            <p:ph type="sldNum" sz="quarter" idx="12"/>
          </p:nvPr>
        </p:nvSpPr>
        <p:spPr/>
        <p:txBody>
          <a:bodyPr/>
          <a:lstStyle/>
          <a:p>
            <a:pPr>
              <a:defRPr/>
            </a:pPr>
            <a:fld id="{F9ECA865-404D-4A57-9AC1-FD3038CC100D}" type="slidenum">
              <a:rPr lang="en-US" sz="1200">
                <a:solidFill>
                  <a:prstClr val="white"/>
                </a:solidFill>
                <a:latin typeface="Calibri" panose="020F0502020204030204"/>
              </a:rPr>
              <a:pPr>
                <a:defRPr/>
              </a:pPr>
              <a:t>13</a:t>
            </a:fld>
            <a:endParaRPr lang="en-US" sz="1200">
              <a:solidFill>
                <a:prstClr val="white"/>
              </a:solidFill>
              <a:latin typeface="Calibri" panose="020F0502020204030204"/>
            </a:endParaRPr>
          </a:p>
        </p:txBody>
      </p:sp>
      <p:pic>
        <p:nvPicPr>
          <p:cNvPr id="5" name="Picture 4"/>
          <p:cNvPicPr>
            <a:picLocks noChangeAspect="1"/>
          </p:cNvPicPr>
          <p:nvPr/>
        </p:nvPicPr>
        <p:blipFill>
          <a:blip r:embed="rId3"/>
          <a:stretch>
            <a:fillRect/>
          </a:stretch>
        </p:blipFill>
        <p:spPr>
          <a:xfrm>
            <a:off x="3714750" y="1295400"/>
            <a:ext cx="4648200" cy="2895600"/>
          </a:xfrm>
          <a:prstGeom prst="rect">
            <a:avLst/>
          </a:prstGeom>
        </p:spPr>
      </p:pic>
      <p:sp>
        <p:nvSpPr>
          <p:cNvPr id="7" name="Rectangle 6"/>
          <p:cNvSpPr/>
          <p:nvPr/>
        </p:nvSpPr>
        <p:spPr>
          <a:xfrm>
            <a:off x="2705100" y="4388204"/>
            <a:ext cx="7086600" cy="400110"/>
          </a:xfrm>
          <a:prstGeom prst="rect">
            <a:avLst/>
          </a:prstGeom>
        </p:spPr>
        <p:txBody>
          <a:bodyPr wrap="square">
            <a:spAutoFit/>
          </a:bodyPr>
          <a:lstStyle/>
          <a:p>
            <a:r>
              <a:rPr lang="en-US" sz="2000" b="1" dirty="0">
                <a:solidFill>
                  <a:srgbClr val="0F4D7B"/>
                </a:solidFill>
              </a:rPr>
              <a:t>https://www.hrsa.gov/grants/fundingopportunities/default.aspx</a:t>
            </a:r>
          </a:p>
        </p:txBody>
      </p:sp>
    </p:spTree>
    <p:extLst>
      <p:ext uri="{BB962C8B-B14F-4D97-AF65-F5344CB8AC3E}">
        <p14:creationId xmlns:p14="http://schemas.microsoft.com/office/powerpoint/2010/main" val="444551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9ECA865-404D-4A57-9AC1-FD3038CC100D}" type="slidenum">
              <a:rPr lang="en-US" sz="1200">
                <a:solidFill>
                  <a:prstClr val="white"/>
                </a:solidFill>
                <a:latin typeface="Calibri" panose="020F0502020204030204"/>
              </a:rPr>
              <a:pPr>
                <a:defRPr/>
              </a:pPr>
              <a:t>14</a:t>
            </a:fld>
            <a:endParaRPr lang="en-US" sz="1200">
              <a:solidFill>
                <a:prstClr val="white"/>
              </a:solidFill>
              <a:latin typeface="Calibri" panose="020F0502020204030204"/>
            </a:endParaRPr>
          </a:p>
        </p:txBody>
      </p:sp>
      <p:sp>
        <p:nvSpPr>
          <p:cNvPr id="10" name="Oval 9"/>
          <p:cNvSpPr/>
          <p:nvPr/>
        </p:nvSpPr>
        <p:spPr>
          <a:xfrm>
            <a:off x="3048000" y="1264988"/>
            <a:ext cx="1066800" cy="533400"/>
          </a:xfrm>
          <a:prstGeom prst="ellipse">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pic>
        <p:nvPicPr>
          <p:cNvPr id="3" name="Picture 2"/>
          <p:cNvPicPr>
            <a:picLocks noChangeAspect="1"/>
          </p:cNvPicPr>
          <p:nvPr/>
        </p:nvPicPr>
        <p:blipFill>
          <a:blip r:embed="rId3"/>
          <a:stretch>
            <a:fillRect/>
          </a:stretch>
        </p:blipFill>
        <p:spPr>
          <a:xfrm>
            <a:off x="1676400" y="1264988"/>
            <a:ext cx="7831798" cy="4936338"/>
          </a:xfrm>
          <a:prstGeom prst="rect">
            <a:avLst/>
          </a:prstGeom>
        </p:spPr>
      </p:pic>
      <p:sp>
        <p:nvSpPr>
          <p:cNvPr id="13" name="Title 2"/>
          <p:cNvSpPr>
            <a:spLocks noGrp="1"/>
          </p:cNvSpPr>
          <p:nvPr>
            <p:ph type="title"/>
          </p:nvPr>
        </p:nvSpPr>
        <p:spPr>
          <a:xfrm>
            <a:off x="1905000" y="228601"/>
            <a:ext cx="8267700" cy="685801"/>
          </a:xfrm>
        </p:spPr>
        <p:txBody>
          <a:bodyPr>
            <a:noAutofit/>
          </a:bodyPr>
          <a:lstStyle/>
          <a:p>
            <a:r>
              <a:rPr lang="en-US" dirty="0"/>
              <a:t>Grants.gov</a:t>
            </a:r>
          </a:p>
        </p:txBody>
      </p:sp>
    </p:spTree>
    <p:extLst>
      <p:ext uri="{BB962C8B-B14F-4D97-AF65-F5344CB8AC3E}">
        <p14:creationId xmlns:p14="http://schemas.microsoft.com/office/powerpoint/2010/main" val="29124002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95712"/>
            <a:ext cx="10515600" cy="1066800"/>
          </a:xfrm>
        </p:spPr>
        <p:txBody>
          <a:bodyPr/>
          <a:lstStyle/>
          <a:p>
            <a:r>
              <a:rPr lang="en-US" dirty="0"/>
              <a:t>Rural </a:t>
            </a:r>
            <a:r>
              <a:rPr lang="en-US" dirty="0" smtClean="0"/>
              <a:t>COVID-19 Response  </a:t>
            </a:r>
            <a:r>
              <a:rPr lang="en-US" dirty="0"/>
              <a:t/>
            </a:r>
            <a:br>
              <a:rPr lang="en-US" dirty="0"/>
            </a:br>
            <a:r>
              <a:rPr lang="en-US" sz="2200" i="1" dirty="0" smtClean="0">
                <a:solidFill>
                  <a:srgbClr val="990000"/>
                </a:solidFill>
              </a:rPr>
              <a:t> </a:t>
            </a:r>
            <a:endParaRPr lang="en-US" dirty="0"/>
          </a:p>
        </p:txBody>
      </p:sp>
      <p:sp>
        <p:nvSpPr>
          <p:cNvPr id="4" name="Slide Number Placeholder 3"/>
          <p:cNvSpPr>
            <a:spLocks noGrp="1"/>
          </p:cNvSpPr>
          <p:nvPr>
            <p:ph type="sldNum" sz="quarter" idx="12"/>
          </p:nvPr>
        </p:nvSpPr>
        <p:spPr/>
        <p:txBody>
          <a:bodyPr/>
          <a:lstStyle/>
          <a:p>
            <a:fld id="{F9ECA865-404D-4A57-9AC1-FD3038CC100D}" type="slidenum">
              <a:rPr lang="en-US" smtClean="0"/>
              <a:pPr/>
              <a:t>15</a:t>
            </a:fld>
            <a:endParaRPr lang="en-US" dirty="0"/>
          </a:p>
        </p:txBody>
      </p:sp>
      <p:pic>
        <p:nvPicPr>
          <p:cNvPr id="6" name="Content Placeholder 5"/>
          <p:cNvPicPr>
            <a:picLocks noGrp="1" noChangeAspect="1"/>
          </p:cNvPicPr>
          <p:nvPr>
            <p:ph idx="1"/>
          </p:nvPr>
        </p:nvPicPr>
        <p:blipFill rotWithShape="1">
          <a:blip r:embed="rId3"/>
          <a:srcRect l="1" t="-1" r="276" b="182"/>
          <a:stretch/>
        </p:blipFill>
        <p:spPr>
          <a:xfrm>
            <a:off x="914400" y="1371600"/>
            <a:ext cx="9933489" cy="4343400"/>
          </a:xfrm>
          <a:prstGeom prst="rect">
            <a:avLst/>
          </a:prstGeom>
        </p:spPr>
      </p:pic>
    </p:spTree>
    <p:extLst>
      <p:ext uri="{BB962C8B-B14F-4D97-AF65-F5344CB8AC3E}">
        <p14:creationId xmlns:p14="http://schemas.microsoft.com/office/powerpoint/2010/main" val="21112874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Opioid Crisis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91198579"/>
              </p:ext>
            </p:extLst>
          </p:nvPr>
        </p:nvGraphicFramePr>
        <p:xfrm>
          <a:off x="-1905000" y="539674"/>
          <a:ext cx="14782800" cy="6165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F9ECA865-404D-4A57-9AC1-FD3038CC100D}" type="slidenum">
              <a:rPr lang="en-US" smtClean="0"/>
              <a:pPr/>
              <a:t>16</a:t>
            </a:fld>
            <a:endParaRPr lang="en-US" dirty="0"/>
          </a:p>
        </p:txBody>
      </p:sp>
    </p:spTree>
    <p:extLst>
      <p:ext uri="{BB962C8B-B14F-4D97-AF65-F5344CB8AC3E}">
        <p14:creationId xmlns:p14="http://schemas.microsoft.com/office/powerpoint/2010/main" val="3192937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01675"/>
          </a:xfrm>
        </p:spPr>
        <p:txBody>
          <a:bodyPr>
            <a:normAutofit/>
          </a:bodyPr>
          <a:lstStyle/>
          <a:p>
            <a:r>
              <a:rPr lang="en-US" dirty="0" smtClean="0"/>
              <a:t>The Opioid Epidemic by the Numbers</a:t>
            </a:r>
            <a:endParaRPr lang="en-US" sz="4000" dirty="0"/>
          </a:p>
        </p:txBody>
      </p:sp>
      <p:sp>
        <p:nvSpPr>
          <p:cNvPr id="3" name="Slide Number Placeholder 2"/>
          <p:cNvSpPr>
            <a:spLocks noGrp="1"/>
          </p:cNvSpPr>
          <p:nvPr>
            <p:ph type="sldNum" sz="quarter" idx="12"/>
          </p:nvPr>
        </p:nvSpPr>
        <p:spPr/>
        <p:txBody>
          <a:bodyPr/>
          <a:lstStyle/>
          <a:p>
            <a:fld id="{F9ECA865-404D-4A57-9AC1-FD3038CC100D}" type="slidenum">
              <a:rPr lang="en-US" smtClean="0"/>
              <a:pPr/>
              <a:t>17</a:t>
            </a:fld>
            <a:endParaRPr lang="en-US" dirty="0"/>
          </a:p>
        </p:txBody>
      </p:sp>
      <p:sp>
        <p:nvSpPr>
          <p:cNvPr id="7" name="Rectangle 6"/>
          <p:cNvSpPr/>
          <p:nvPr/>
        </p:nvSpPr>
        <p:spPr>
          <a:xfrm>
            <a:off x="74682" y="6514045"/>
            <a:ext cx="11660118" cy="276999"/>
          </a:xfrm>
          <a:prstGeom prst="rect">
            <a:avLst/>
          </a:prstGeom>
        </p:spPr>
        <p:txBody>
          <a:bodyPr wrap="square">
            <a:spAutoFit/>
          </a:bodyPr>
          <a:lstStyle/>
          <a:p>
            <a:r>
              <a:rPr lang="en-US" sz="1200" dirty="0">
                <a:solidFill>
                  <a:schemeClr val="bg1"/>
                </a:solidFill>
              </a:rPr>
              <a:t>Source</a:t>
            </a:r>
            <a:r>
              <a:rPr lang="en-US" sz="1200" dirty="0" smtClean="0">
                <a:solidFill>
                  <a:schemeClr val="bg1"/>
                </a:solidFill>
              </a:rPr>
              <a:t>: https</a:t>
            </a:r>
            <a:r>
              <a:rPr lang="en-US" sz="1200" dirty="0">
                <a:solidFill>
                  <a:schemeClr val="bg1"/>
                </a:solidFill>
              </a:rPr>
              <a:t>://bhw.hrsa.gov/</a:t>
            </a:r>
          </a:p>
        </p:txBody>
      </p:sp>
      <p:pic>
        <p:nvPicPr>
          <p:cNvPr id="9" name="Picture 8"/>
          <p:cNvPicPr>
            <a:picLocks noChangeAspect="1"/>
          </p:cNvPicPr>
          <p:nvPr/>
        </p:nvPicPr>
        <p:blipFill>
          <a:blip r:embed="rId3"/>
          <a:stretch>
            <a:fillRect/>
          </a:stretch>
        </p:blipFill>
        <p:spPr>
          <a:xfrm>
            <a:off x="2876550" y="1239489"/>
            <a:ext cx="5657850" cy="5080348"/>
          </a:xfrm>
          <a:prstGeom prst="rect">
            <a:avLst/>
          </a:prstGeom>
        </p:spPr>
      </p:pic>
      <p:pic>
        <p:nvPicPr>
          <p:cNvPr id="10" name="Picture 9"/>
          <p:cNvPicPr>
            <a:picLocks noChangeAspect="1"/>
          </p:cNvPicPr>
          <p:nvPr/>
        </p:nvPicPr>
        <p:blipFill>
          <a:blip r:embed="rId4"/>
          <a:stretch>
            <a:fillRect/>
          </a:stretch>
        </p:blipFill>
        <p:spPr>
          <a:xfrm>
            <a:off x="8534400" y="4876800"/>
            <a:ext cx="3543300" cy="857250"/>
          </a:xfrm>
          <a:prstGeom prst="rect">
            <a:avLst/>
          </a:prstGeom>
        </p:spPr>
      </p:pic>
    </p:spTree>
    <p:extLst>
      <p:ext uri="{BB962C8B-B14F-4D97-AF65-F5344CB8AC3E}">
        <p14:creationId xmlns:p14="http://schemas.microsoft.com/office/powerpoint/2010/main" val="39798393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5169"/>
            <a:ext cx="10515600" cy="1066800"/>
          </a:xfrm>
        </p:spPr>
        <p:txBody>
          <a:bodyPr/>
          <a:lstStyle/>
          <a:p>
            <a:r>
              <a:rPr lang="en-US" dirty="0" smtClean="0"/>
              <a:t>How HRSA is Addressing the Opioid Crisis</a:t>
            </a:r>
            <a:endParaRPr lang="en-US" dirty="0"/>
          </a:p>
        </p:txBody>
      </p:sp>
      <p:pic>
        <p:nvPicPr>
          <p:cNvPr id="5" name="Content Placeholder 4"/>
          <p:cNvPicPr>
            <a:picLocks noGrp="1" noChangeAspect="1"/>
          </p:cNvPicPr>
          <p:nvPr>
            <p:ph idx="1"/>
          </p:nvPr>
        </p:nvPicPr>
        <p:blipFill>
          <a:blip r:embed="rId2"/>
          <a:stretch>
            <a:fillRect/>
          </a:stretch>
        </p:blipFill>
        <p:spPr>
          <a:xfrm>
            <a:off x="304800" y="1676400"/>
            <a:ext cx="6340831" cy="3930948"/>
          </a:xfrm>
          <a:prstGeom prst="rect">
            <a:avLst/>
          </a:prstGeom>
        </p:spPr>
      </p:pic>
      <p:sp>
        <p:nvSpPr>
          <p:cNvPr id="4" name="Slide Number Placeholder 3"/>
          <p:cNvSpPr>
            <a:spLocks noGrp="1"/>
          </p:cNvSpPr>
          <p:nvPr>
            <p:ph type="sldNum" sz="quarter" idx="12"/>
          </p:nvPr>
        </p:nvSpPr>
        <p:spPr/>
        <p:txBody>
          <a:bodyPr/>
          <a:lstStyle/>
          <a:p>
            <a:fld id="{F9ECA865-404D-4A57-9AC1-FD3038CC100D}" type="slidenum">
              <a:rPr lang="en-US" smtClean="0"/>
              <a:pPr/>
              <a:t>18</a:t>
            </a:fld>
            <a:endParaRPr lang="en-US" dirty="0"/>
          </a:p>
        </p:txBody>
      </p:sp>
      <p:pic>
        <p:nvPicPr>
          <p:cNvPr id="6" name="Picture 5"/>
          <p:cNvPicPr>
            <a:picLocks noChangeAspect="1"/>
          </p:cNvPicPr>
          <p:nvPr/>
        </p:nvPicPr>
        <p:blipFill>
          <a:blip r:embed="rId3"/>
          <a:stretch>
            <a:fillRect/>
          </a:stretch>
        </p:blipFill>
        <p:spPr>
          <a:xfrm>
            <a:off x="7272928" y="914400"/>
            <a:ext cx="4742288" cy="4845348"/>
          </a:xfrm>
          <a:prstGeom prst="rect">
            <a:avLst/>
          </a:prstGeom>
          <a:ln w="38100" cap="sq">
            <a:solidFill>
              <a:srgbClr val="0F4D7B"/>
            </a:solidFill>
            <a:prstDash val="solid"/>
            <a:miter lim="800000"/>
          </a:ln>
          <a:effectLst>
            <a:outerShdw blurRad="50800" dist="38100" dir="2700000" algn="tl" rotWithShape="0">
              <a:srgbClr val="000000">
                <a:alpha val="43000"/>
              </a:srgbClr>
            </a:outerShdw>
          </a:effectLst>
        </p:spPr>
      </p:pic>
      <p:graphicFrame>
        <p:nvGraphicFramePr>
          <p:cNvPr id="8" name="Diagram 7"/>
          <p:cNvGraphicFramePr/>
          <p:nvPr>
            <p:extLst>
              <p:ext uri="{D42A27DB-BD31-4B8C-83A1-F6EECF244321}">
                <p14:modId xmlns:p14="http://schemas.microsoft.com/office/powerpoint/2010/main" val="3824112793"/>
              </p:ext>
            </p:extLst>
          </p:nvPr>
        </p:nvGraphicFramePr>
        <p:xfrm>
          <a:off x="4265695" y="5823070"/>
          <a:ext cx="3007233" cy="3693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36999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609600" y="2253231"/>
            <a:ext cx="4267199" cy="1023369"/>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rgbClr val="0F4D7B"/>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300"/>
              </a:spcBef>
            </a:pPr>
            <a:endParaRPr lang="en-US" sz="2000" dirty="0" smtClean="0">
              <a:solidFill>
                <a:srgbClr val="056594"/>
              </a:solidFill>
            </a:endParaRPr>
          </a:p>
          <a:p>
            <a:pPr>
              <a:spcBef>
                <a:spcPts val="300"/>
              </a:spcBef>
            </a:pPr>
            <a:endParaRPr lang="en-US" sz="2000" dirty="0">
              <a:solidFill>
                <a:srgbClr val="056594"/>
              </a:solidFill>
            </a:endParaRPr>
          </a:p>
        </p:txBody>
      </p:sp>
      <p:sp>
        <p:nvSpPr>
          <p:cNvPr id="17" name="Content Placeholder 2"/>
          <p:cNvSpPr txBox="1">
            <a:spLocks/>
          </p:cNvSpPr>
          <p:nvPr/>
        </p:nvSpPr>
        <p:spPr>
          <a:xfrm>
            <a:off x="6894511" y="2264729"/>
            <a:ext cx="4602480" cy="1219200"/>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rgbClr val="0F4D7B"/>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300"/>
              </a:spcBef>
            </a:pPr>
            <a:endParaRPr lang="en-US" sz="2000" dirty="0" smtClean="0">
              <a:solidFill>
                <a:srgbClr val="056594"/>
              </a:solidFill>
            </a:endParaRPr>
          </a:p>
        </p:txBody>
      </p:sp>
      <p:sp>
        <p:nvSpPr>
          <p:cNvPr id="21" name="Oval 20"/>
          <p:cNvSpPr/>
          <p:nvPr/>
        </p:nvSpPr>
        <p:spPr>
          <a:xfrm>
            <a:off x="10649891" y="674985"/>
            <a:ext cx="950620" cy="903941"/>
          </a:xfrm>
          <a:prstGeom prst="ellipse">
            <a:avLst/>
          </a:prstGeom>
          <a:blipFill rotWithShape="1">
            <a:blip r:embed="rId3"/>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2" name="Content Placeholder 2"/>
          <p:cNvSpPr txBox="1">
            <a:spLocks/>
          </p:cNvSpPr>
          <p:nvPr/>
        </p:nvSpPr>
        <p:spPr>
          <a:xfrm>
            <a:off x="584725" y="4425384"/>
            <a:ext cx="4602480" cy="1219200"/>
          </a:xfrm>
          <a:prstGeom prst="rect">
            <a:avLst/>
          </a:prstGeom>
        </p:spPr>
        <p:txBody>
          <a:bodyPr vert="horz" lIns="91440" tIns="45720" rIns="91440" bIns="45720" rtlCol="0">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rgbClr val="0F4D7B"/>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300"/>
              </a:spcBef>
            </a:pPr>
            <a:endParaRPr lang="en-US" sz="2000" dirty="0" smtClean="0"/>
          </a:p>
        </p:txBody>
      </p:sp>
      <p:sp>
        <p:nvSpPr>
          <p:cNvPr id="23" name="Title 1"/>
          <p:cNvSpPr>
            <a:spLocks noGrp="1"/>
          </p:cNvSpPr>
          <p:nvPr>
            <p:ph type="title"/>
          </p:nvPr>
        </p:nvSpPr>
        <p:spPr>
          <a:xfrm>
            <a:off x="609601" y="-78559"/>
            <a:ext cx="10515600" cy="1191329"/>
          </a:xfrm>
        </p:spPr>
        <p:txBody>
          <a:bodyPr>
            <a:normAutofit/>
          </a:bodyPr>
          <a:lstStyle/>
          <a:p>
            <a:r>
              <a:rPr lang="en-US" dirty="0" smtClean="0"/>
              <a:t>The Northeast Addressing the Opioid Crisis</a:t>
            </a:r>
            <a:endParaRPr lang="en-US" sz="3200" i="1" dirty="0">
              <a:solidFill>
                <a:srgbClr val="800000"/>
              </a:solidFill>
            </a:endParaRPr>
          </a:p>
        </p:txBody>
      </p:sp>
      <p:sp>
        <p:nvSpPr>
          <p:cNvPr id="24" name="Content Placeholder 2"/>
          <p:cNvSpPr txBox="1">
            <a:spLocks/>
          </p:cNvSpPr>
          <p:nvPr/>
        </p:nvSpPr>
        <p:spPr>
          <a:xfrm>
            <a:off x="6889819" y="4415711"/>
            <a:ext cx="4607171" cy="1467561"/>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rgbClr val="0F4D7B"/>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300"/>
              </a:spcBef>
            </a:pPr>
            <a:endParaRPr lang="en-US" sz="1800" dirty="0" smtClean="0"/>
          </a:p>
          <a:p>
            <a:pPr>
              <a:spcBef>
                <a:spcPts val="300"/>
              </a:spcBef>
            </a:pPr>
            <a:endParaRPr lang="en-US" sz="1800" dirty="0" smtClean="0">
              <a:solidFill>
                <a:srgbClr val="056594"/>
              </a:solidFill>
            </a:endParaRPr>
          </a:p>
          <a:p>
            <a:pPr>
              <a:spcBef>
                <a:spcPts val="300"/>
              </a:spcBef>
            </a:pPr>
            <a:endParaRPr lang="en-US" sz="1400" dirty="0" smtClean="0">
              <a:solidFill>
                <a:srgbClr val="056594"/>
              </a:solidFill>
            </a:endParaRPr>
          </a:p>
          <a:p>
            <a:pPr>
              <a:spcBef>
                <a:spcPts val="300"/>
              </a:spcBef>
            </a:pPr>
            <a:endParaRPr lang="en-US" sz="1400" dirty="0">
              <a:solidFill>
                <a:srgbClr val="056594"/>
              </a:solidFill>
            </a:endParaRPr>
          </a:p>
        </p:txBody>
      </p:sp>
      <p:sp>
        <p:nvSpPr>
          <p:cNvPr id="29" name="Slide Number Placeholder 3"/>
          <p:cNvSpPr>
            <a:spLocks noGrp="1"/>
          </p:cNvSpPr>
          <p:nvPr>
            <p:ph type="sldNum" sz="quarter" idx="4294967295"/>
          </p:nvPr>
        </p:nvSpPr>
        <p:spPr>
          <a:xfrm>
            <a:off x="9195751" y="6569075"/>
            <a:ext cx="2743200" cy="288925"/>
          </a:xfrm>
        </p:spPr>
        <p:txBody>
          <a:bodyPr/>
          <a:lstStyle/>
          <a:p>
            <a:fld id="{F9ECA865-404D-4A57-9AC1-FD3038CC100D}" type="slidenum">
              <a:rPr lang="en-US" sz="2000" smtClean="0"/>
              <a:pPr/>
              <a:t>19</a:t>
            </a:fld>
            <a:endParaRPr lang="en-US" sz="2000" dirty="0"/>
          </a:p>
        </p:txBody>
      </p:sp>
      <p:sp>
        <p:nvSpPr>
          <p:cNvPr id="2" name="Rectangle 1"/>
          <p:cNvSpPr/>
          <p:nvPr/>
        </p:nvSpPr>
        <p:spPr>
          <a:xfrm>
            <a:off x="457200" y="1257845"/>
            <a:ext cx="11343390" cy="5632311"/>
          </a:xfrm>
          <a:prstGeom prst="rect">
            <a:avLst/>
          </a:prstGeom>
        </p:spPr>
        <p:txBody>
          <a:bodyPr wrap="square">
            <a:spAutoFit/>
          </a:bodyPr>
          <a:lstStyle/>
          <a:p>
            <a:pPr lvl="0"/>
            <a:r>
              <a:rPr lang="en-US" dirty="0" smtClean="0">
                <a:solidFill>
                  <a:srgbClr val="006699">
                    <a:lumMod val="75000"/>
                  </a:srgbClr>
                </a:solidFill>
              </a:rPr>
              <a:t>Webinars &amp; Meetings </a:t>
            </a:r>
          </a:p>
          <a:p>
            <a:pPr lvl="0"/>
            <a:endParaRPr lang="en-US" dirty="0">
              <a:solidFill>
                <a:srgbClr val="006699">
                  <a:lumMod val="75000"/>
                </a:srgbClr>
              </a:solidFill>
            </a:endParaRPr>
          </a:p>
          <a:p>
            <a:pPr marL="285750" lvl="0" indent="-285750">
              <a:lnSpc>
                <a:spcPct val="150000"/>
              </a:lnSpc>
              <a:buFont typeface="Wingdings" panose="05000000000000000000" pitchFamily="2" charset="2"/>
              <a:buChar char="ü"/>
            </a:pPr>
            <a:r>
              <a:rPr lang="en-US" dirty="0" smtClean="0">
                <a:solidFill>
                  <a:schemeClr val="accent5">
                    <a:lumMod val="25000"/>
                  </a:schemeClr>
                </a:solidFill>
              </a:rPr>
              <a:t>Addressing </a:t>
            </a:r>
            <a:r>
              <a:rPr lang="en-US" dirty="0">
                <a:solidFill>
                  <a:schemeClr val="accent5">
                    <a:lumMod val="25000"/>
                  </a:schemeClr>
                </a:solidFill>
              </a:rPr>
              <a:t>the Behavioral Health Needs of Unsheltered and Underserved Populations during the Pandemic </a:t>
            </a:r>
          </a:p>
          <a:p>
            <a:pPr marL="285750" lvl="0" indent="-285750">
              <a:lnSpc>
                <a:spcPct val="150000"/>
              </a:lnSpc>
              <a:buFont typeface="Wingdings" panose="05000000000000000000" pitchFamily="2" charset="2"/>
              <a:buChar char="ü"/>
            </a:pPr>
            <a:r>
              <a:rPr lang="en-US" dirty="0">
                <a:solidFill>
                  <a:schemeClr val="accent5">
                    <a:lumMod val="25000"/>
                  </a:schemeClr>
                </a:solidFill>
              </a:rPr>
              <a:t>Innovative Ways State Grantees are Improving Pediatric Mental Health Care </a:t>
            </a:r>
            <a:r>
              <a:rPr lang="en-US" dirty="0" smtClean="0">
                <a:solidFill>
                  <a:schemeClr val="accent5">
                    <a:lumMod val="25000"/>
                  </a:schemeClr>
                </a:solidFill>
              </a:rPr>
              <a:t>Access</a:t>
            </a:r>
            <a:endParaRPr lang="en-US" dirty="0">
              <a:solidFill>
                <a:schemeClr val="accent5">
                  <a:lumMod val="25000"/>
                </a:schemeClr>
              </a:solidFill>
            </a:endParaRPr>
          </a:p>
          <a:p>
            <a:pPr marL="285750" lvl="0" indent="-285750">
              <a:lnSpc>
                <a:spcPct val="150000"/>
              </a:lnSpc>
              <a:buFont typeface="Wingdings" panose="05000000000000000000" pitchFamily="2" charset="2"/>
              <a:buChar char="ü"/>
            </a:pPr>
            <a:r>
              <a:rPr lang="en-US" dirty="0">
                <a:solidFill>
                  <a:schemeClr val="accent5">
                    <a:lumMod val="25000"/>
                  </a:schemeClr>
                </a:solidFill>
              </a:rPr>
              <a:t>Expanding Access to Medication-Based Treatment for </a:t>
            </a:r>
            <a:r>
              <a:rPr lang="en-US" dirty="0" smtClean="0">
                <a:solidFill>
                  <a:schemeClr val="accent5">
                    <a:lumMod val="25000"/>
                  </a:schemeClr>
                </a:solidFill>
              </a:rPr>
              <a:t>SUD </a:t>
            </a:r>
            <a:r>
              <a:rPr lang="en-US" dirty="0">
                <a:solidFill>
                  <a:schemeClr val="accent5">
                    <a:lumMod val="25000"/>
                  </a:schemeClr>
                </a:solidFill>
              </a:rPr>
              <a:t>in Underserved Rural Areas Utilizing </a:t>
            </a:r>
            <a:r>
              <a:rPr lang="en-US" dirty="0" smtClean="0">
                <a:solidFill>
                  <a:schemeClr val="accent5">
                    <a:lumMod val="25000"/>
                  </a:schemeClr>
                </a:solidFill>
              </a:rPr>
              <a:t>Telehealth</a:t>
            </a:r>
          </a:p>
          <a:p>
            <a:pPr marL="285750" lvl="0" indent="-285750">
              <a:lnSpc>
                <a:spcPct val="150000"/>
              </a:lnSpc>
              <a:buFont typeface="Wingdings" panose="05000000000000000000" pitchFamily="2" charset="2"/>
              <a:buChar char="ü"/>
            </a:pPr>
            <a:r>
              <a:rPr lang="en-US" dirty="0" smtClean="0">
                <a:solidFill>
                  <a:schemeClr val="accent5">
                    <a:lumMod val="25000"/>
                  </a:schemeClr>
                </a:solidFill>
              </a:rPr>
              <a:t>Webinar Series for New York Rural Providers about Substance Use Disorder </a:t>
            </a:r>
          </a:p>
          <a:p>
            <a:pPr marL="285750" lvl="0" indent="-285750">
              <a:lnSpc>
                <a:spcPct val="150000"/>
              </a:lnSpc>
              <a:buFont typeface="Wingdings" panose="05000000000000000000" pitchFamily="2" charset="2"/>
              <a:buChar char="ü"/>
            </a:pPr>
            <a:r>
              <a:rPr lang="en-US" dirty="0" smtClean="0">
                <a:solidFill>
                  <a:schemeClr val="accent5">
                    <a:lumMod val="25000"/>
                  </a:schemeClr>
                </a:solidFill>
              </a:rPr>
              <a:t>Collaboration with SAMHSA on understanding the substance abuse crisis in Tribal Nations </a:t>
            </a:r>
          </a:p>
          <a:p>
            <a:pPr marL="285750" lvl="0" indent="-285750">
              <a:lnSpc>
                <a:spcPct val="150000"/>
              </a:lnSpc>
              <a:buFont typeface="Wingdings" panose="05000000000000000000" pitchFamily="2" charset="2"/>
              <a:buChar char="ü"/>
            </a:pPr>
            <a:r>
              <a:rPr lang="en-US" dirty="0" smtClean="0">
                <a:solidFill>
                  <a:schemeClr val="accent5">
                    <a:lumMod val="25000"/>
                  </a:schemeClr>
                </a:solidFill>
              </a:rPr>
              <a:t>Facilitating Buprenorphine training for HRSA-supported health center providers.</a:t>
            </a:r>
          </a:p>
          <a:p>
            <a:pPr marL="285750" lvl="0" indent="-285750">
              <a:lnSpc>
                <a:spcPct val="150000"/>
              </a:lnSpc>
              <a:buFont typeface="Wingdings" panose="05000000000000000000" pitchFamily="2" charset="2"/>
              <a:buChar char="ü"/>
            </a:pPr>
            <a:r>
              <a:rPr lang="en-US" dirty="0" smtClean="0">
                <a:solidFill>
                  <a:schemeClr val="accent5">
                    <a:lumMod val="25000"/>
                  </a:schemeClr>
                </a:solidFill>
              </a:rPr>
              <a:t>Mid-Atlantic Training Collaborative for Health and Human Services (MATCHHS) with a primary emphasis on behavioral health.</a:t>
            </a:r>
          </a:p>
          <a:p>
            <a:pPr marL="285750" lvl="0" indent="-285750">
              <a:lnSpc>
                <a:spcPct val="150000"/>
              </a:lnSpc>
              <a:buFont typeface="Wingdings" panose="05000000000000000000" pitchFamily="2" charset="2"/>
              <a:buChar char="ü"/>
            </a:pPr>
            <a:r>
              <a:rPr lang="en-US" dirty="0" smtClean="0">
                <a:solidFill>
                  <a:schemeClr val="accent5">
                    <a:lumMod val="25000"/>
                  </a:schemeClr>
                </a:solidFill>
              </a:rPr>
              <a:t>Behavioral Health Authority Meetings: R3 meets one-on-one with high-level state behavioral health leadership to share information about HRSA’s behavioral health programs in their states. </a:t>
            </a:r>
          </a:p>
          <a:p>
            <a:pPr lvl="0"/>
            <a:endParaRPr lang="en-US" dirty="0">
              <a:solidFill>
                <a:srgbClr val="006699">
                  <a:lumMod val="75000"/>
                </a:srgbClr>
              </a:solidFill>
            </a:endParaRPr>
          </a:p>
          <a:p>
            <a:pPr lvl="0"/>
            <a:endParaRPr lang="en-US" dirty="0" smtClean="0">
              <a:solidFill>
                <a:srgbClr val="006699">
                  <a:lumMod val="75000"/>
                </a:srgbClr>
              </a:solidFill>
            </a:endParaRPr>
          </a:p>
          <a:p>
            <a:pPr lvl="0"/>
            <a:endParaRPr lang="en-US" dirty="0">
              <a:solidFill>
                <a:srgbClr val="006699">
                  <a:lumMod val="75000"/>
                </a:srgbClr>
              </a:solidFill>
            </a:endParaRPr>
          </a:p>
        </p:txBody>
      </p:sp>
    </p:spTree>
    <p:extLst>
      <p:ext uri="{BB962C8B-B14F-4D97-AF65-F5344CB8AC3E}">
        <p14:creationId xmlns:p14="http://schemas.microsoft.com/office/powerpoint/2010/main" val="17107253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8600" y="1"/>
            <a:ext cx="11582400" cy="1066800"/>
          </a:xfrm>
        </p:spPr>
        <p:txBody>
          <a:bodyPr>
            <a:normAutofit fontScale="90000"/>
          </a:bodyPr>
          <a:lstStyle/>
          <a:p>
            <a:r>
              <a:rPr lang="en-US" sz="4400" b="1" dirty="0">
                <a:solidFill>
                  <a:srgbClr val="0F4D7B"/>
                </a:solidFill>
              </a:rPr>
              <a:t>Health Resources and Services Administration (</a:t>
            </a:r>
            <a:r>
              <a:rPr lang="en-US" sz="4400" b="1" dirty="0" smtClean="0">
                <a:solidFill>
                  <a:srgbClr val="0F4D7B"/>
                </a:solidFill>
              </a:rPr>
              <a:t>HRSA)</a:t>
            </a:r>
            <a:r>
              <a:rPr lang="en-US" sz="4400" dirty="0"/>
              <a:t/>
            </a:r>
            <a:br>
              <a:rPr lang="en-US" sz="4400" dirty="0"/>
            </a:br>
            <a:r>
              <a:rPr lang="en-US" sz="3900" b="1" dirty="0" smtClean="0">
                <a:solidFill>
                  <a:srgbClr val="800000"/>
                </a:solidFill>
                <a:latin typeface="+mn-lt"/>
              </a:rPr>
              <a:t>Overview</a:t>
            </a:r>
            <a:endParaRPr lang="en-US" sz="3900" b="1" dirty="0">
              <a:latin typeface="+mn-lt"/>
            </a:endParaRPr>
          </a:p>
        </p:txBody>
      </p:sp>
      <p:pic>
        <p:nvPicPr>
          <p:cNvPr id="2" name="Picture 1"/>
          <p:cNvPicPr>
            <a:picLocks noChangeAspect="1"/>
          </p:cNvPicPr>
          <p:nvPr/>
        </p:nvPicPr>
        <p:blipFill>
          <a:blip r:embed="rId3"/>
          <a:stretch>
            <a:fillRect/>
          </a:stretch>
        </p:blipFill>
        <p:spPr>
          <a:xfrm>
            <a:off x="25731" y="1295400"/>
            <a:ext cx="5836688" cy="3886200"/>
          </a:xfrm>
          <a:prstGeom prst="rect">
            <a:avLst/>
          </a:prstGeom>
        </p:spPr>
      </p:pic>
      <p:pic>
        <p:nvPicPr>
          <p:cNvPr id="3" name="Picture 2"/>
          <p:cNvPicPr>
            <a:picLocks noChangeAspect="1"/>
          </p:cNvPicPr>
          <p:nvPr/>
        </p:nvPicPr>
        <p:blipFill>
          <a:blip r:embed="rId4"/>
          <a:stretch>
            <a:fillRect/>
          </a:stretch>
        </p:blipFill>
        <p:spPr>
          <a:xfrm>
            <a:off x="5959294" y="2362200"/>
            <a:ext cx="6055922" cy="2244113"/>
          </a:xfrm>
          <a:prstGeom prst="rect">
            <a:avLst/>
          </a:prstGeom>
        </p:spPr>
      </p:pic>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ECA865-404D-4A57-9AC1-FD3038CC100D}" type="slidenum">
              <a:rPr kumimoji="0" lang="en-US" sz="16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4103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5886129" y="2286000"/>
            <a:ext cx="5620071" cy="3979020"/>
          </a:xfrm>
          <a:prstGeom prst="rect">
            <a:avLst/>
          </a:prstGeom>
        </p:spPr>
        <p:txBody>
          <a:bodyPr vert="horz" lIns="91440" tIns="45720" rIns="91440" bIns="45720" rtlCol="0">
            <a:normAutofit fontScale="47500" lnSpcReduction="2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rgbClr val="0F4D7B"/>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0"/>
              </a:spcBef>
            </a:pPr>
            <a:r>
              <a:rPr lang="en-US" sz="3800" dirty="0"/>
              <a:t>Community Health Workers – Opioid Training Workshop</a:t>
            </a:r>
          </a:p>
          <a:p>
            <a:pPr>
              <a:lnSpc>
                <a:spcPct val="110000"/>
              </a:lnSpc>
              <a:spcBef>
                <a:spcPts val="0"/>
              </a:spcBef>
            </a:pPr>
            <a:r>
              <a:rPr lang="en-US" sz="3800" dirty="0"/>
              <a:t>Annual Kansas Opioids Conference</a:t>
            </a:r>
          </a:p>
          <a:p>
            <a:pPr>
              <a:lnSpc>
                <a:spcPct val="110000"/>
              </a:lnSpc>
              <a:spcBef>
                <a:spcPts val="0"/>
              </a:spcBef>
            </a:pPr>
            <a:r>
              <a:rPr lang="en-US" sz="3800" dirty="0">
                <a:solidFill>
                  <a:schemeClr val="accent1">
                    <a:lumMod val="75000"/>
                  </a:schemeClr>
                </a:solidFill>
              </a:rPr>
              <a:t>Provided a presentation on building a resilient workforce at the Williams James College forum on behavioral health workforce development</a:t>
            </a:r>
          </a:p>
          <a:p>
            <a:pPr>
              <a:lnSpc>
                <a:spcPct val="110000"/>
              </a:lnSpc>
              <a:spcBef>
                <a:spcPts val="0"/>
              </a:spcBef>
            </a:pPr>
            <a:r>
              <a:rPr lang="en-US" sz="3800" dirty="0" smtClean="0">
                <a:solidFill>
                  <a:schemeClr val="accent1">
                    <a:lumMod val="75000"/>
                  </a:schemeClr>
                </a:solidFill>
              </a:rPr>
              <a:t>Presented </a:t>
            </a:r>
            <a:r>
              <a:rPr lang="en-US" sz="3800" dirty="0">
                <a:solidFill>
                  <a:schemeClr val="accent1">
                    <a:lumMod val="75000"/>
                  </a:schemeClr>
                </a:solidFill>
              </a:rPr>
              <a:t>on resiliency during the FY2021 New England Rural Health Association virtual conference</a:t>
            </a:r>
          </a:p>
          <a:p>
            <a:pPr>
              <a:lnSpc>
                <a:spcPct val="110000"/>
              </a:lnSpc>
              <a:spcBef>
                <a:spcPts val="0"/>
              </a:spcBef>
            </a:pPr>
            <a:r>
              <a:rPr lang="en-US" sz="3800" dirty="0" smtClean="0"/>
              <a:t>Health Center Association of Nebraska’s Opioids Summit</a:t>
            </a:r>
          </a:p>
          <a:p>
            <a:pPr>
              <a:lnSpc>
                <a:spcPct val="110000"/>
              </a:lnSpc>
              <a:spcBef>
                <a:spcPts val="0"/>
              </a:spcBef>
            </a:pPr>
            <a:r>
              <a:rPr lang="en-US" sz="3800" dirty="0" smtClean="0"/>
              <a:t>Region </a:t>
            </a:r>
            <a:r>
              <a:rPr lang="en-US" sz="3800" dirty="0"/>
              <a:t>8 SUD quarterly </a:t>
            </a:r>
            <a:r>
              <a:rPr lang="en-US" sz="3800" dirty="0" smtClean="0"/>
              <a:t>Technical Assistance: </a:t>
            </a:r>
            <a:r>
              <a:rPr lang="en-US" sz="3800" dirty="0"/>
              <a:t>Moving Overdose Data into Action for State Prevention of SUD </a:t>
            </a:r>
            <a:endParaRPr lang="en-US" sz="3800" dirty="0" smtClean="0"/>
          </a:p>
          <a:p>
            <a:pPr>
              <a:lnSpc>
                <a:spcPct val="110000"/>
              </a:lnSpc>
              <a:spcBef>
                <a:spcPts val="0"/>
              </a:spcBef>
            </a:pPr>
            <a:r>
              <a:rPr lang="en-US" sz="3800" dirty="0">
                <a:solidFill>
                  <a:schemeClr val="accent1">
                    <a:lumMod val="75000"/>
                  </a:schemeClr>
                </a:solidFill>
              </a:rPr>
              <a:t>Provided education on resiliency to federal leadership during internal workshops</a:t>
            </a:r>
          </a:p>
          <a:p>
            <a:pPr marL="0" indent="0">
              <a:spcBef>
                <a:spcPts val="300"/>
              </a:spcBef>
              <a:buNone/>
            </a:pPr>
            <a:endParaRPr lang="en-US" sz="1500" dirty="0" smtClean="0">
              <a:solidFill>
                <a:srgbClr val="056594"/>
              </a:solidFill>
            </a:endParaRPr>
          </a:p>
          <a:p>
            <a:pPr marL="0" indent="274320">
              <a:spcBef>
                <a:spcPts val="300"/>
              </a:spcBef>
            </a:pPr>
            <a:endParaRPr lang="en-US" sz="1500" dirty="0">
              <a:solidFill>
                <a:srgbClr val="056594"/>
              </a:solidFill>
            </a:endParaRPr>
          </a:p>
        </p:txBody>
      </p:sp>
      <p:sp>
        <p:nvSpPr>
          <p:cNvPr id="22" name="Content Placeholder 2"/>
          <p:cNvSpPr txBox="1">
            <a:spLocks/>
          </p:cNvSpPr>
          <p:nvPr/>
        </p:nvSpPr>
        <p:spPr>
          <a:xfrm>
            <a:off x="742449" y="2286000"/>
            <a:ext cx="5086671" cy="3533154"/>
          </a:xfrm>
          <a:prstGeom prst="rect">
            <a:avLst/>
          </a:prstGeom>
        </p:spPr>
        <p:txBody>
          <a:bodyPr vert="horz" lIns="91440" tIns="45720" rIns="91440" bIns="45720" rtlCol="0">
            <a:normAutofit fontScale="47500" lnSpcReduction="2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rgbClr val="0F4D7B"/>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0"/>
              </a:spcBef>
            </a:pPr>
            <a:r>
              <a:rPr lang="en-US" sz="3800" dirty="0" smtClean="0"/>
              <a:t>Trauma Informed Care Webinar Series for Community Health Workers</a:t>
            </a:r>
          </a:p>
          <a:p>
            <a:pPr>
              <a:lnSpc>
                <a:spcPct val="110000"/>
              </a:lnSpc>
              <a:spcBef>
                <a:spcPts val="0"/>
              </a:spcBef>
            </a:pPr>
            <a:r>
              <a:rPr lang="en-US" sz="3800" dirty="0" smtClean="0">
                <a:solidFill>
                  <a:schemeClr val="accent1">
                    <a:lumMod val="75000"/>
                  </a:schemeClr>
                </a:solidFill>
              </a:rPr>
              <a:t>Addressing </a:t>
            </a:r>
            <a:r>
              <a:rPr lang="en-US" sz="3800" dirty="0">
                <a:solidFill>
                  <a:schemeClr val="accent1">
                    <a:lumMod val="75000"/>
                  </a:schemeClr>
                </a:solidFill>
              </a:rPr>
              <a:t>the Behavioral Health Needs of Unsheltered and Underserved Populations during the </a:t>
            </a:r>
            <a:r>
              <a:rPr lang="en-US" sz="3800" dirty="0" smtClean="0">
                <a:solidFill>
                  <a:schemeClr val="accent1">
                    <a:lumMod val="75000"/>
                  </a:schemeClr>
                </a:solidFill>
              </a:rPr>
              <a:t>Pandemic</a:t>
            </a:r>
          </a:p>
          <a:p>
            <a:pPr>
              <a:lnSpc>
                <a:spcPct val="110000"/>
              </a:lnSpc>
              <a:spcBef>
                <a:spcPts val="0"/>
              </a:spcBef>
            </a:pPr>
            <a:r>
              <a:rPr lang="en-US" sz="3800" dirty="0"/>
              <a:t>Suicide Prevention in Primary Care: Key Roles and New Opportunities </a:t>
            </a:r>
            <a:endParaRPr lang="en-US" sz="3800" dirty="0">
              <a:solidFill>
                <a:schemeClr val="accent1">
                  <a:lumMod val="75000"/>
                </a:schemeClr>
              </a:solidFill>
            </a:endParaRPr>
          </a:p>
          <a:p>
            <a:pPr>
              <a:lnSpc>
                <a:spcPct val="110000"/>
              </a:lnSpc>
              <a:spcBef>
                <a:spcPts val="0"/>
              </a:spcBef>
            </a:pPr>
            <a:r>
              <a:rPr lang="en-US" sz="3800" dirty="0" smtClean="0">
                <a:solidFill>
                  <a:schemeClr val="accent1">
                    <a:lumMod val="75000"/>
                  </a:schemeClr>
                </a:solidFill>
              </a:rPr>
              <a:t>Innovative </a:t>
            </a:r>
            <a:r>
              <a:rPr lang="en-US" sz="3800" dirty="0">
                <a:solidFill>
                  <a:schemeClr val="accent1">
                    <a:lumMod val="75000"/>
                  </a:schemeClr>
                </a:solidFill>
              </a:rPr>
              <a:t>Ways State Grantees are Improving Pediatric Mental Health Care </a:t>
            </a:r>
            <a:r>
              <a:rPr lang="en-US" sz="3800" dirty="0" smtClean="0">
                <a:solidFill>
                  <a:schemeClr val="accent1">
                    <a:lumMod val="75000"/>
                  </a:schemeClr>
                </a:solidFill>
              </a:rPr>
              <a:t>Access</a:t>
            </a:r>
            <a:endParaRPr lang="en-US" sz="3800" dirty="0">
              <a:solidFill>
                <a:schemeClr val="accent1">
                  <a:lumMod val="75000"/>
                </a:schemeClr>
              </a:solidFill>
            </a:endParaRPr>
          </a:p>
          <a:p>
            <a:pPr>
              <a:lnSpc>
                <a:spcPct val="110000"/>
              </a:lnSpc>
              <a:spcBef>
                <a:spcPts val="0"/>
              </a:spcBef>
            </a:pPr>
            <a:r>
              <a:rPr lang="en-US" sz="3800" dirty="0">
                <a:solidFill>
                  <a:schemeClr val="accent1">
                    <a:lumMod val="75000"/>
                  </a:schemeClr>
                </a:solidFill>
              </a:rPr>
              <a:t>Expanding Access to Medication-Based Treatment for </a:t>
            </a:r>
            <a:r>
              <a:rPr lang="en-US" sz="3800" dirty="0" smtClean="0">
                <a:solidFill>
                  <a:schemeClr val="accent1">
                    <a:lumMod val="75000"/>
                  </a:schemeClr>
                </a:solidFill>
              </a:rPr>
              <a:t>Substance Use Disorder (SUD) </a:t>
            </a:r>
            <a:r>
              <a:rPr lang="en-US" sz="3800" dirty="0">
                <a:solidFill>
                  <a:schemeClr val="accent1">
                    <a:lumMod val="75000"/>
                  </a:schemeClr>
                </a:solidFill>
              </a:rPr>
              <a:t>in Underserved Rural Areas Utilizing </a:t>
            </a:r>
            <a:r>
              <a:rPr lang="en-US" sz="3800" dirty="0" smtClean="0">
                <a:solidFill>
                  <a:schemeClr val="accent1">
                    <a:lumMod val="75000"/>
                  </a:schemeClr>
                </a:solidFill>
              </a:rPr>
              <a:t>Telehealth</a:t>
            </a:r>
          </a:p>
          <a:p>
            <a:pPr>
              <a:lnSpc>
                <a:spcPct val="110000"/>
              </a:lnSpc>
              <a:spcBef>
                <a:spcPts val="0"/>
              </a:spcBef>
            </a:pPr>
            <a:r>
              <a:rPr lang="en-US" sz="3800" dirty="0" smtClean="0"/>
              <a:t>School </a:t>
            </a:r>
            <a:r>
              <a:rPr lang="en-US" sz="3800" dirty="0"/>
              <a:t>Mental Health Best Practices in Region 8 </a:t>
            </a:r>
            <a:endParaRPr lang="en-US" sz="3800" dirty="0" smtClean="0"/>
          </a:p>
          <a:p>
            <a:pPr>
              <a:lnSpc>
                <a:spcPct val="110000"/>
              </a:lnSpc>
              <a:spcBef>
                <a:spcPts val="0"/>
              </a:spcBef>
            </a:pPr>
            <a:endParaRPr lang="en-US" sz="3400" dirty="0" smtClean="0">
              <a:solidFill>
                <a:schemeClr val="accent1">
                  <a:lumMod val="75000"/>
                </a:schemeClr>
              </a:solidFill>
            </a:endParaRPr>
          </a:p>
          <a:p>
            <a:pPr>
              <a:lnSpc>
                <a:spcPct val="110000"/>
              </a:lnSpc>
              <a:spcBef>
                <a:spcPts val="0"/>
              </a:spcBef>
            </a:pPr>
            <a:endParaRPr lang="en-US" sz="3400" dirty="0">
              <a:solidFill>
                <a:schemeClr val="accent1">
                  <a:lumMod val="75000"/>
                </a:schemeClr>
              </a:solidFill>
            </a:endParaRPr>
          </a:p>
          <a:p>
            <a:pPr>
              <a:lnSpc>
                <a:spcPct val="110000"/>
              </a:lnSpc>
              <a:spcBef>
                <a:spcPts val="300"/>
              </a:spcBef>
            </a:pPr>
            <a:endParaRPr lang="en-US" sz="2000" dirty="0" smtClean="0"/>
          </a:p>
          <a:p>
            <a:pPr marL="0" indent="274320">
              <a:spcBef>
                <a:spcPts val="300"/>
              </a:spcBef>
            </a:pPr>
            <a:endParaRPr lang="en-US" sz="1500" dirty="0" smtClean="0">
              <a:solidFill>
                <a:srgbClr val="056594"/>
              </a:solidFill>
            </a:endParaRPr>
          </a:p>
          <a:p>
            <a:pPr marL="0" indent="274320">
              <a:spcBef>
                <a:spcPts val="300"/>
              </a:spcBef>
            </a:pPr>
            <a:endParaRPr lang="en-US" sz="1500" dirty="0">
              <a:solidFill>
                <a:srgbClr val="056594"/>
              </a:solidFill>
            </a:endParaRPr>
          </a:p>
        </p:txBody>
      </p:sp>
      <p:sp>
        <p:nvSpPr>
          <p:cNvPr id="23" name="Title 1"/>
          <p:cNvSpPr>
            <a:spLocks noGrp="1"/>
          </p:cNvSpPr>
          <p:nvPr>
            <p:ph type="title"/>
          </p:nvPr>
        </p:nvSpPr>
        <p:spPr>
          <a:xfrm>
            <a:off x="628329" y="0"/>
            <a:ext cx="10515600" cy="1066800"/>
          </a:xfrm>
        </p:spPr>
        <p:txBody>
          <a:bodyPr/>
          <a:lstStyle/>
          <a:p>
            <a:r>
              <a:rPr lang="en-US" sz="3600" dirty="0" smtClean="0"/>
              <a:t>Behavioral Health Regional Activities </a:t>
            </a:r>
            <a:endParaRPr lang="en-US" sz="3600" i="1" dirty="0">
              <a:solidFill>
                <a:srgbClr val="800000"/>
              </a:solidFill>
            </a:endParaRPr>
          </a:p>
        </p:txBody>
      </p:sp>
      <p:sp>
        <p:nvSpPr>
          <p:cNvPr id="14" name="Slide Number Placeholder 3"/>
          <p:cNvSpPr>
            <a:spLocks noGrp="1"/>
          </p:cNvSpPr>
          <p:nvPr>
            <p:ph type="sldNum" sz="quarter" idx="12"/>
          </p:nvPr>
        </p:nvSpPr>
        <p:spPr/>
        <p:txBody>
          <a:bodyPr/>
          <a:lstStyle/>
          <a:p>
            <a:fld id="{F9ECA865-404D-4A57-9AC1-FD3038CC100D}" type="slidenum">
              <a:rPr lang="en-US" smtClean="0"/>
              <a:pPr/>
              <a:t>20</a:t>
            </a:fld>
            <a:endParaRPr lang="en-US" dirty="0"/>
          </a:p>
        </p:txBody>
      </p:sp>
      <p:grpSp>
        <p:nvGrpSpPr>
          <p:cNvPr id="30" name="Group 29"/>
          <p:cNvGrpSpPr/>
          <p:nvPr/>
        </p:nvGrpSpPr>
        <p:grpSpPr>
          <a:xfrm>
            <a:off x="6205065" y="1608369"/>
            <a:ext cx="5377335" cy="558561"/>
            <a:chOff x="2109099" y="3235670"/>
            <a:chExt cx="7347585" cy="861324"/>
          </a:xfrm>
        </p:grpSpPr>
        <p:sp>
          <p:nvSpPr>
            <p:cNvPr id="31" name="Pentagon 30"/>
            <p:cNvSpPr/>
            <p:nvPr/>
          </p:nvSpPr>
          <p:spPr>
            <a:xfrm rot="10800000">
              <a:off x="2109099" y="3235670"/>
              <a:ext cx="7347585" cy="861324"/>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Pentagon 4"/>
            <p:cNvSpPr txBox="1"/>
            <p:nvPr/>
          </p:nvSpPr>
          <p:spPr>
            <a:xfrm rot="21600000">
              <a:off x="2324430" y="3235670"/>
              <a:ext cx="7132254" cy="8613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789" tIns="121920" rIns="227584" bIns="121920" numCol="1" spcCol="1270" anchor="ctr" anchorCtr="0">
              <a:noAutofit/>
            </a:bodyPr>
            <a:lstStyle/>
            <a:p>
              <a:pPr marL="0" lvl="0" indent="457200" algn="ctr" defTabSz="1422400">
                <a:lnSpc>
                  <a:spcPct val="90000"/>
                </a:lnSpc>
                <a:spcBef>
                  <a:spcPct val="0"/>
                </a:spcBef>
                <a:spcAft>
                  <a:spcPct val="35000"/>
                </a:spcAft>
              </a:pPr>
              <a:r>
                <a:rPr lang="en-US" sz="3200" b="1" kern="1200" dirty="0" smtClean="0"/>
                <a:t>Workshops &amp; Events</a:t>
              </a:r>
            </a:p>
          </p:txBody>
        </p:sp>
      </p:grpSp>
      <p:grpSp>
        <p:nvGrpSpPr>
          <p:cNvPr id="38" name="Group 37"/>
          <p:cNvGrpSpPr/>
          <p:nvPr/>
        </p:nvGrpSpPr>
        <p:grpSpPr>
          <a:xfrm>
            <a:off x="1058082" y="1600938"/>
            <a:ext cx="4328553" cy="558565"/>
            <a:chOff x="2109099" y="3235665"/>
            <a:chExt cx="7347585" cy="861329"/>
          </a:xfrm>
        </p:grpSpPr>
        <p:sp>
          <p:nvSpPr>
            <p:cNvPr id="39" name="Pentagon 38"/>
            <p:cNvSpPr/>
            <p:nvPr/>
          </p:nvSpPr>
          <p:spPr>
            <a:xfrm rot="10800000">
              <a:off x="2109099" y="3235670"/>
              <a:ext cx="7347585" cy="861324"/>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0" name="Pentagon 4"/>
            <p:cNvSpPr txBox="1"/>
            <p:nvPr/>
          </p:nvSpPr>
          <p:spPr>
            <a:xfrm>
              <a:off x="2324430" y="3235665"/>
              <a:ext cx="7132254" cy="8613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789" tIns="121920" rIns="227584" bIns="121920" numCol="1" spcCol="1270" anchor="ctr" anchorCtr="0">
              <a:noAutofit/>
            </a:bodyPr>
            <a:lstStyle/>
            <a:p>
              <a:pPr marL="0" lvl="0" indent="457200" algn="ctr" defTabSz="1422400">
                <a:lnSpc>
                  <a:spcPct val="90000"/>
                </a:lnSpc>
                <a:spcBef>
                  <a:spcPct val="0"/>
                </a:spcBef>
                <a:spcAft>
                  <a:spcPct val="35000"/>
                </a:spcAft>
              </a:pPr>
              <a:r>
                <a:rPr lang="en-US" sz="3200" b="1" kern="1200" dirty="0" smtClean="0"/>
                <a:t>Webinars</a:t>
              </a:r>
            </a:p>
          </p:txBody>
        </p:sp>
      </p:grpSp>
      <p:pic>
        <p:nvPicPr>
          <p:cNvPr id="2" name="Picture 1"/>
          <p:cNvPicPr>
            <a:picLocks noChangeAspect="1"/>
          </p:cNvPicPr>
          <p:nvPr/>
        </p:nvPicPr>
        <p:blipFill>
          <a:blip r:embed="rId3"/>
          <a:stretch>
            <a:fillRect/>
          </a:stretch>
        </p:blipFill>
        <p:spPr>
          <a:xfrm>
            <a:off x="609601" y="1585028"/>
            <a:ext cx="716719" cy="594527"/>
          </a:xfrm>
          <a:prstGeom prst="rect">
            <a:avLst/>
          </a:prstGeom>
        </p:spPr>
      </p:pic>
      <p:pic>
        <p:nvPicPr>
          <p:cNvPr id="4" name="Picture 3"/>
          <p:cNvPicPr>
            <a:picLocks noChangeAspect="1"/>
          </p:cNvPicPr>
          <p:nvPr/>
        </p:nvPicPr>
        <p:blipFill>
          <a:blip r:embed="rId4"/>
          <a:stretch>
            <a:fillRect/>
          </a:stretch>
        </p:blipFill>
        <p:spPr>
          <a:xfrm>
            <a:off x="5886129" y="1600938"/>
            <a:ext cx="567391" cy="584811"/>
          </a:xfrm>
          <a:prstGeom prst="rect">
            <a:avLst/>
          </a:prstGeom>
        </p:spPr>
      </p:pic>
    </p:spTree>
    <p:extLst>
      <p:ext uri="{BB962C8B-B14F-4D97-AF65-F5344CB8AC3E}">
        <p14:creationId xmlns:p14="http://schemas.microsoft.com/office/powerpoint/2010/main" val="5984545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38200" y="-26670"/>
            <a:ext cx="10963012" cy="1066800"/>
          </a:xfrm>
        </p:spPr>
        <p:txBody>
          <a:bodyPr>
            <a:noAutofit/>
          </a:bodyPr>
          <a:lstStyle/>
          <a:p>
            <a:r>
              <a:rPr lang="en-US" sz="3500" dirty="0"/>
              <a:t>HRSA </a:t>
            </a:r>
            <a:r>
              <a:rPr lang="en-US" sz="3500" dirty="0" smtClean="0"/>
              <a:t>Healthcare Workforce Programs - Behavioral Health</a:t>
            </a:r>
            <a:endParaRPr lang="en-US" sz="3500" dirty="0"/>
          </a:p>
        </p:txBody>
      </p:sp>
      <p:sp>
        <p:nvSpPr>
          <p:cNvPr id="3" name="Content Placeholder 2"/>
          <p:cNvSpPr>
            <a:spLocks noGrp="1"/>
          </p:cNvSpPr>
          <p:nvPr>
            <p:ph idx="1"/>
            <p:custDataLst>
              <p:tags r:id="rId3"/>
            </p:custDataLst>
          </p:nvPr>
        </p:nvSpPr>
        <p:spPr>
          <a:xfrm>
            <a:off x="1295400" y="1295400"/>
            <a:ext cx="10058400" cy="4503738"/>
          </a:xfrm>
        </p:spPr>
        <p:txBody>
          <a:bodyPr>
            <a:noAutofit/>
          </a:bodyPr>
          <a:lstStyle/>
          <a:p>
            <a:pPr marL="341313" indent="-341313">
              <a:lnSpc>
                <a:spcPct val="120000"/>
              </a:lnSpc>
              <a:spcBef>
                <a:spcPts val="0"/>
              </a:spcBef>
            </a:pPr>
            <a:r>
              <a:rPr lang="en-US" sz="2400" u="sng" dirty="0" smtClean="0">
                <a:hlinkClick r:id="rId12"/>
              </a:rPr>
              <a:t>Graduate Psychology Education Program</a:t>
            </a:r>
            <a:r>
              <a:rPr lang="en-US" sz="2400" dirty="0" smtClean="0"/>
              <a:t> </a:t>
            </a:r>
          </a:p>
          <a:p>
            <a:pPr>
              <a:lnSpc>
                <a:spcPct val="120000"/>
              </a:lnSpc>
              <a:spcBef>
                <a:spcPts val="0"/>
              </a:spcBef>
            </a:pPr>
            <a:r>
              <a:rPr lang="en-US" sz="2400" dirty="0" smtClean="0">
                <a:hlinkClick r:id="rId13"/>
              </a:rPr>
              <a:t>Behavioral Health Workforce Education and Training (BHWET) Program for Professionals</a:t>
            </a:r>
            <a:r>
              <a:rPr lang="en-US" sz="2400" dirty="0" smtClean="0"/>
              <a:t> </a:t>
            </a:r>
          </a:p>
          <a:p>
            <a:pPr marL="341313" indent="-341313">
              <a:lnSpc>
                <a:spcPct val="120000"/>
              </a:lnSpc>
              <a:spcBef>
                <a:spcPts val="0"/>
              </a:spcBef>
            </a:pPr>
            <a:r>
              <a:rPr lang="en-US" sz="2400" u="sng" dirty="0" smtClean="0">
                <a:hlinkClick r:id="rId14"/>
              </a:rPr>
              <a:t>Behavioral Health Workforce Education and Training (BHWET) Program for Paraprofessionals</a:t>
            </a:r>
            <a:r>
              <a:rPr lang="en-US" sz="2400" dirty="0" smtClean="0"/>
              <a:t> </a:t>
            </a:r>
          </a:p>
          <a:p>
            <a:pPr marL="341313" indent="-341313">
              <a:lnSpc>
                <a:spcPct val="120000"/>
              </a:lnSpc>
              <a:spcBef>
                <a:spcPts val="0"/>
              </a:spcBef>
            </a:pPr>
            <a:r>
              <a:rPr lang="en-US" sz="2400" u="sng" dirty="0" smtClean="0">
                <a:solidFill>
                  <a:schemeClr val="tx1"/>
                </a:solidFill>
                <a:hlinkClick r:id="rId15"/>
              </a:rPr>
              <a:t>Addiction Medicine Fellowship (AMF)</a:t>
            </a:r>
            <a:r>
              <a:rPr lang="en-US" sz="2400" dirty="0" smtClean="0"/>
              <a:t> </a:t>
            </a:r>
          </a:p>
          <a:p>
            <a:pPr marL="341313" indent="-341313">
              <a:lnSpc>
                <a:spcPct val="120000"/>
              </a:lnSpc>
              <a:spcBef>
                <a:spcPts val="0"/>
              </a:spcBef>
            </a:pPr>
            <a:r>
              <a:rPr lang="en-US" sz="2400" u="sng" dirty="0" smtClean="0">
                <a:solidFill>
                  <a:schemeClr val="tx1"/>
                </a:solidFill>
                <a:hlinkClick r:id="rId16"/>
              </a:rPr>
              <a:t>Nurse Education, Practice, Quality and Retention - Interprofessional Collaborative Practice Program: Behavioral Health Integration</a:t>
            </a:r>
            <a:endParaRPr lang="en-US" sz="2400" dirty="0"/>
          </a:p>
          <a:p>
            <a:pPr>
              <a:lnSpc>
                <a:spcPct val="120000"/>
              </a:lnSpc>
              <a:spcBef>
                <a:spcPts val="0"/>
              </a:spcBef>
            </a:pPr>
            <a:r>
              <a:rPr lang="en-US" sz="2400" u="sng" dirty="0" smtClean="0">
                <a:solidFill>
                  <a:schemeClr val="tx1"/>
                </a:solidFill>
                <a:hlinkClick r:id="rId17"/>
              </a:rPr>
              <a:t>Primary Care Training and Enhancement: Integrating Behavioral Health and Primary Care Program</a:t>
            </a:r>
            <a:endParaRPr lang="en-US" sz="2400" dirty="0"/>
          </a:p>
        </p:txBody>
      </p:sp>
      <p:sp>
        <p:nvSpPr>
          <p:cNvPr id="4" name="Slide Number Placeholder 3"/>
          <p:cNvSpPr>
            <a:spLocks noGrp="1"/>
          </p:cNvSpPr>
          <p:nvPr>
            <p:ph type="sldNum" sz="quarter" idx="12"/>
          </p:nvPr>
        </p:nvSpPr>
        <p:spPr/>
        <p:txBody>
          <a:bodyPr/>
          <a:lstStyle/>
          <a:p>
            <a:fld id="{F9ECA865-404D-4A57-9AC1-FD3038CC100D}" type="slidenum">
              <a:rPr lang="en-US" smtClean="0"/>
              <a:pPr/>
              <a:t>21</a:t>
            </a:fld>
            <a:endParaRPr lang="en-US" dirty="0"/>
          </a:p>
        </p:txBody>
      </p:sp>
      <p:sp>
        <p:nvSpPr>
          <p:cNvPr id="7" name="New shape"/>
          <p:cNvSpPr/>
          <p:nvPr>
            <p:custDataLst>
              <p:tags r:id="rId4"/>
            </p:custDataLst>
          </p:nvPr>
        </p:nvSpPr>
        <p:spPr>
          <a:xfrm>
            <a:off x="4548644" y="2517140"/>
            <a:ext cx="2540000" cy="3810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dirty="0">
                <a:hlinkClick r:id="rId18"/>
              </a:rPr>
              <a:t>_</a:t>
            </a:r>
          </a:p>
        </p:txBody>
      </p:sp>
      <p:sp>
        <p:nvSpPr>
          <p:cNvPr id="10" name="New shape"/>
          <p:cNvSpPr/>
          <p:nvPr>
            <p:custDataLst>
              <p:tags r:id="rId5"/>
            </p:custDataLst>
          </p:nvPr>
        </p:nvSpPr>
        <p:spPr>
          <a:xfrm>
            <a:off x="929640" y="3647440"/>
            <a:ext cx="2540000" cy="3810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dirty="0">
                <a:hlinkClick r:id="rId19"/>
              </a:rPr>
              <a:t>_</a:t>
            </a:r>
          </a:p>
        </p:txBody>
      </p:sp>
      <p:sp>
        <p:nvSpPr>
          <p:cNvPr id="12" name="New shape"/>
          <p:cNvSpPr/>
          <p:nvPr>
            <p:custDataLst>
              <p:tags r:id="rId6"/>
            </p:custDataLst>
          </p:nvPr>
        </p:nvSpPr>
        <p:spPr>
          <a:xfrm>
            <a:off x="10531212" y="3647440"/>
            <a:ext cx="2540000" cy="3810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dirty="0">
                <a:hlinkClick r:id="rId19"/>
              </a:rPr>
              <a:t>_</a:t>
            </a:r>
          </a:p>
        </p:txBody>
      </p:sp>
      <p:sp>
        <p:nvSpPr>
          <p:cNvPr id="14" name="New shape"/>
          <p:cNvSpPr/>
          <p:nvPr>
            <p:custDataLst>
              <p:tags r:id="rId7"/>
            </p:custDataLst>
          </p:nvPr>
        </p:nvSpPr>
        <p:spPr>
          <a:xfrm>
            <a:off x="7377867" y="4046220"/>
            <a:ext cx="2540000" cy="3810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dirty="0">
                <a:hlinkClick r:id="rId20"/>
              </a:rPr>
              <a:t>_</a:t>
            </a:r>
          </a:p>
        </p:txBody>
      </p:sp>
      <p:sp>
        <p:nvSpPr>
          <p:cNvPr id="16" name="New shape"/>
          <p:cNvSpPr/>
          <p:nvPr>
            <p:custDataLst>
              <p:tags r:id="rId8"/>
            </p:custDataLst>
          </p:nvPr>
        </p:nvSpPr>
        <p:spPr>
          <a:xfrm>
            <a:off x="6143139" y="4475480"/>
            <a:ext cx="2540000" cy="3810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dirty="0">
                <a:hlinkClick r:id="rId21"/>
              </a:rPr>
              <a:t>_</a:t>
            </a:r>
          </a:p>
        </p:txBody>
      </p:sp>
      <p:sp>
        <p:nvSpPr>
          <p:cNvPr id="17" name="New shape"/>
          <p:cNvSpPr/>
          <p:nvPr>
            <p:custDataLst>
              <p:tags r:id="rId9"/>
            </p:custDataLst>
          </p:nvPr>
        </p:nvSpPr>
        <p:spPr>
          <a:xfrm>
            <a:off x="929640" y="5270500"/>
            <a:ext cx="2540000" cy="3810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dirty="0">
                <a:hlinkClick r:id="rId22"/>
              </a:rPr>
              <a:t>_</a:t>
            </a:r>
          </a:p>
        </p:txBody>
      </p:sp>
    </p:spTree>
    <p:custDataLst>
      <p:tags r:id="rId1"/>
    </p:custDataLst>
    <p:extLst>
      <p:ext uri="{BB962C8B-B14F-4D97-AF65-F5344CB8AC3E}">
        <p14:creationId xmlns:p14="http://schemas.microsoft.com/office/powerpoint/2010/main" val="1288360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85800" y="1"/>
            <a:ext cx="10972800" cy="1066800"/>
          </a:xfrm>
        </p:spPr>
        <p:txBody>
          <a:bodyPr>
            <a:noAutofit/>
          </a:bodyPr>
          <a:lstStyle/>
          <a:p>
            <a:r>
              <a:rPr lang="en-US" sz="3500" dirty="0"/>
              <a:t>HRSA Healthcare Workforce Programs - Behavioral Health</a:t>
            </a:r>
          </a:p>
        </p:txBody>
      </p:sp>
      <p:sp>
        <p:nvSpPr>
          <p:cNvPr id="3" name="Content Placeholder 2"/>
          <p:cNvSpPr>
            <a:spLocks noGrp="1"/>
          </p:cNvSpPr>
          <p:nvPr>
            <p:ph idx="1"/>
            <p:custDataLst>
              <p:tags r:id="rId3"/>
            </p:custDataLst>
          </p:nvPr>
        </p:nvSpPr>
        <p:spPr>
          <a:xfrm>
            <a:off x="1295400" y="1295400"/>
            <a:ext cx="10058400" cy="4503738"/>
          </a:xfrm>
        </p:spPr>
        <p:txBody>
          <a:bodyPr>
            <a:noAutofit/>
          </a:bodyPr>
          <a:lstStyle/>
          <a:p>
            <a:pPr>
              <a:lnSpc>
                <a:spcPct val="120000"/>
              </a:lnSpc>
              <a:spcBef>
                <a:spcPts val="0"/>
              </a:spcBef>
            </a:pPr>
            <a:r>
              <a:rPr lang="en-US" sz="2400" u="sng" dirty="0">
                <a:solidFill>
                  <a:schemeClr val="tx1"/>
                </a:solidFill>
                <a:hlinkClick r:id="rId14"/>
              </a:rPr>
              <a:t>Advanced Nursing Education Nurse Practitioner Residency Integration Program</a:t>
            </a:r>
            <a:r>
              <a:rPr lang="en-US" sz="2400" dirty="0">
                <a:solidFill>
                  <a:schemeClr val="tx1"/>
                </a:solidFill>
              </a:rPr>
              <a:t> </a:t>
            </a:r>
          </a:p>
          <a:p>
            <a:pPr>
              <a:lnSpc>
                <a:spcPct val="120000"/>
              </a:lnSpc>
              <a:spcBef>
                <a:spcPts val="0"/>
              </a:spcBef>
            </a:pPr>
            <a:r>
              <a:rPr lang="en-US" sz="2400" u="sng" dirty="0">
                <a:solidFill>
                  <a:schemeClr val="tx1"/>
                </a:solidFill>
                <a:hlinkClick r:id="rId15"/>
              </a:rPr>
              <a:t>Opioid-Impacted Family Support Program</a:t>
            </a:r>
            <a:endParaRPr lang="en-US" sz="2400" dirty="0"/>
          </a:p>
          <a:p>
            <a:pPr>
              <a:lnSpc>
                <a:spcPct val="120000"/>
              </a:lnSpc>
              <a:spcBef>
                <a:spcPts val="0"/>
              </a:spcBef>
            </a:pPr>
            <a:r>
              <a:rPr lang="en-US" sz="2400" u="sng" dirty="0" smtClean="0">
                <a:solidFill>
                  <a:schemeClr val="tx1"/>
                </a:solidFill>
                <a:hlinkClick r:id="rId16"/>
              </a:rPr>
              <a:t>Integrated </a:t>
            </a:r>
            <a:r>
              <a:rPr lang="en-US" sz="2400" u="sng" dirty="0">
                <a:solidFill>
                  <a:schemeClr val="tx1"/>
                </a:solidFill>
                <a:hlinkClick r:id="rId16"/>
              </a:rPr>
              <a:t>Substance Use Disorder Training Program (ISTP)</a:t>
            </a:r>
            <a:r>
              <a:rPr lang="en-US" sz="2400" dirty="0">
                <a:solidFill>
                  <a:schemeClr val="tx1"/>
                </a:solidFill>
              </a:rPr>
              <a:t> </a:t>
            </a:r>
          </a:p>
          <a:p>
            <a:pPr>
              <a:lnSpc>
                <a:spcPct val="120000"/>
              </a:lnSpc>
              <a:spcBef>
                <a:spcPts val="0"/>
              </a:spcBef>
            </a:pPr>
            <a:r>
              <a:rPr lang="en-US" sz="2400" u="sng" dirty="0">
                <a:solidFill>
                  <a:schemeClr val="tx1"/>
                </a:solidFill>
                <a:hlinkClick r:id="rId17"/>
              </a:rPr>
              <a:t>Promoting Resilience and Mental Health Among Health Professional Workforce</a:t>
            </a:r>
            <a:r>
              <a:rPr lang="en-US" sz="2400" dirty="0">
                <a:solidFill>
                  <a:schemeClr val="tx1"/>
                </a:solidFill>
              </a:rPr>
              <a:t> </a:t>
            </a:r>
          </a:p>
          <a:p>
            <a:pPr>
              <a:lnSpc>
                <a:spcPct val="120000"/>
              </a:lnSpc>
              <a:spcBef>
                <a:spcPts val="0"/>
              </a:spcBef>
            </a:pPr>
            <a:r>
              <a:rPr lang="en-US" sz="2400" u="sng" dirty="0">
                <a:solidFill>
                  <a:schemeClr val="tx1"/>
                </a:solidFill>
                <a:hlinkClick r:id="rId18"/>
              </a:rPr>
              <a:t>Health and Public Safety Workforce Resiliency Training Program</a:t>
            </a:r>
            <a:r>
              <a:rPr lang="en-US" sz="2400" dirty="0">
                <a:solidFill>
                  <a:schemeClr val="tx1"/>
                </a:solidFill>
              </a:rPr>
              <a:t> </a:t>
            </a:r>
          </a:p>
          <a:p>
            <a:pPr>
              <a:lnSpc>
                <a:spcPct val="120000"/>
              </a:lnSpc>
              <a:spcBef>
                <a:spcPts val="0"/>
              </a:spcBef>
            </a:pPr>
            <a:r>
              <a:rPr lang="en-US" sz="2400" u="sng" dirty="0" smtClean="0">
                <a:solidFill>
                  <a:schemeClr val="tx1"/>
                </a:solidFill>
                <a:hlinkClick r:id="rId19"/>
              </a:rPr>
              <a:t>Area </a:t>
            </a:r>
            <a:r>
              <a:rPr lang="en-US" sz="2400" u="sng" dirty="0">
                <a:solidFill>
                  <a:schemeClr val="tx1"/>
                </a:solidFill>
                <a:hlinkClick r:id="rId19"/>
              </a:rPr>
              <a:t>Health Education Center (AHEC)</a:t>
            </a:r>
            <a:r>
              <a:rPr lang="en-US" sz="2400" dirty="0"/>
              <a:t> </a:t>
            </a:r>
          </a:p>
          <a:p>
            <a:pPr>
              <a:lnSpc>
                <a:spcPct val="120000"/>
              </a:lnSpc>
              <a:spcBef>
                <a:spcPts val="0"/>
              </a:spcBef>
            </a:pPr>
            <a:r>
              <a:rPr lang="en-US" sz="2400" dirty="0">
                <a:hlinkClick r:id="rId20"/>
              </a:rPr>
              <a:t>Regional Public Health Training </a:t>
            </a:r>
            <a:r>
              <a:rPr lang="en-US" sz="2400" dirty="0" smtClean="0">
                <a:hlinkClick r:id="rId20"/>
              </a:rPr>
              <a:t>Centers</a:t>
            </a:r>
            <a:endParaRPr lang="en-US" sz="2400" dirty="0" smtClean="0"/>
          </a:p>
          <a:p>
            <a:pPr>
              <a:lnSpc>
                <a:spcPct val="120000"/>
              </a:lnSpc>
              <a:spcBef>
                <a:spcPts val="0"/>
              </a:spcBef>
            </a:pPr>
            <a:r>
              <a:rPr lang="en-US" sz="2400" dirty="0">
                <a:hlinkClick r:id="rId21"/>
              </a:rPr>
              <a:t>State Loan Repayment Program</a:t>
            </a:r>
            <a:r>
              <a:rPr lang="en-US" sz="2400" dirty="0"/>
              <a:t> </a:t>
            </a:r>
          </a:p>
          <a:p>
            <a:pPr marL="0" indent="0">
              <a:spcBef>
                <a:spcPts val="0"/>
              </a:spcBef>
              <a:buNone/>
            </a:pPr>
            <a:endParaRPr lang="en-US" sz="1600" i="1" dirty="0" smtClean="0">
              <a:solidFill>
                <a:schemeClr val="tx1"/>
              </a:solidFill>
            </a:endParaRPr>
          </a:p>
          <a:p>
            <a:endParaRPr lang="en-US" sz="1800" dirty="0"/>
          </a:p>
          <a:p>
            <a:pPr marL="341313" indent="0">
              <a:spcBef>
                <a:spcPts val="0"/>
              </a:spcBef>
              <a:buNone/>
            </a:pPr>
            <a:endParaRPr lang="en-US" sz="1800" dirty="0" smtClean="0"/>
          </a:p>
        </p:txBody>
      </p:sp>
      <p:sp>
        <p:nvSpPr>
          <p:cNvPr id="4" name="Slide Number Placeholder 3"/>
          <p:cNvSpPr>
            <a:spLocks noGrp="1"/>
          </p:cNvSpPr>
          <p:nvPr>
            <p:ph type="sldNum" sz="quarter" idx="12"/>
          </p:nvPr>
        </p:nvSpPr>
        <p:spPr/>
        <p:txBody>
          <a:bodyPr/>
          <a:lstStyle/>
          <a:p>
            <a:fld id="{F9ECA865-404D-4A57-9AC1-FD3038CC100D}" type="slidenum">
              <a:rPr lang="en-US" smtClean="0"/>
              <a:pPr/>
              <a:t>22</a:t>
            </a:fld>
            <a:endParaRPr lang="en-US" dirty="0"/>
          </a:p>
        </p:txBody>
      </p:sp>
      <p:sp>
        <p:nvSpPr>
          <p:cNvPr id="6" name="New shape"/>
          <p:cNvSpPr/>
          <p:nvPr>
            <p:custDataLst>
              <p:tags r:id="rId4"/>
            </p:custDataLst>
          </p:nvPr>
        </p:nvSpPr>
        <p:spPr>
          <a:xfrm>
            <a:off x="1795199" y="1783080"/>
            <a:ext cx="2540000" cy="3810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dirty="0">
                <a:hlinkClick r:id="rId22"/>
              </a:rPr>
              <a:t>_</a:t>
            </a:r>
          </a:p>
        </p:txBody>
      </p:sp>
      <p:sp>
        <p:nvSpPr>
          <p:cNvPr id="7" name="New shape"/>
          <p:cNvSpPr/>
          <p:nvPr>
            <p:custDataLst>
              <p:tags r:id="rId5"/>
            </p:custDataLst>
          </p:nvPr>
        </p:nvSpPr>
        <p:spPr>
          <a:xfrm>
            <a:off x="4548644" y="2517140"/>
            <a:ext cx="2540000" cy="3810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dirty="0">
                <a:hlinkClick r:id="rId23"/>
              </a:rPr>
              <a:t>_</a:t>
            </a:r>
          </a:p>
        </p:txBody>
      </p:sp>
      <p:sp>
        <p:nvSpPr>
          <p:cNvPr id="10" name="New shape"/>
          <p:cNvSpPr/>
          <p:nvPr>
            <p:custDataLst>
              <p:tags r:id="rId6"/>
            </p:custDataLst>
          </p:nvPr>
        </p:nvSpPr>
        <p:spPr>
          <a:xfrm>
            <a:off x="929640" y="3647440"/>
            <a:ext cx="2540000" cy="3810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dirty="0">
                <a:hlinkClick r:id="rId24"/>
              </a:rPr>
              <a:t>_</a:t>
            </a:r>
          </a:p>
        </p:txBody>
      </p:sp>
      <p:sp>
        <p:nvSpPr>
          <p:cNvPr id="12" name="New shape"/>
          <p:cNvSpPr/>
          <p:nvPr>
            <p:custDataLst>
              <p:tags r:id="rId7"/>
            </p:custDataLst>
          </p:nvPr>
        </p:nvSpPr>
        <p:spPr>
          <a:xfrm>
            <a:off x="10531212" y="3647440"/>
            <a:ext cx="2540000" cy="3810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dirty="0">
                <a:hlinkClick r:id="rId24"/>
              </a:rPr>
              <a:t>_</a:t>
            </a:r>
          </a:p>
        </p:txBody>
      </p:sp>
      <p:sp>
        <p:nvSpPr>
          <p:cNvPr id="14" name="New shape"/>
          <p:cNvSpPr/>
          <p:nvPr>
            <p:custDataLst>
              <p:tags r:id="rId8"/>
            </p:custDataLst>
          </p:nvPr>
        </p:nvSpPr>
        <p:spPr>
          <a:xfrm>
            <a:off x="7377867" y="4046220"/>
            <a:ext cx="2540000" cy="3810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dirty="0">
                <a:hlinkClick r:id="rId25"/>
              </a:rPr>
              <a:t>_</a:t>
            </a:r>
          </a:p>
        </p:txBody>
      </p:sp>
      <p:sp>
        <p:nvSpPr>
          <p:cNvPr id="15" name="New shape"/>
          <p:cNvSpPr/>
          <p:nvPr>
            <p:custDataLst>
              <p:tags r:id="rId9"/>
            </p:custDataLst>
          </p:nvPr>
        </p:nvSpPr>
        <p:spPr>
          <a:xfrm>
            <a:off x="5199469" y="4475480"/>
            <a:ext cx="2540000" cy="3810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dirty="0">
                <a:hlinkClick r:id="rId26"/>
              </a:rPr>
              <a:t>_</a:t>
            </a:r>
          </a:p>
        </p:txBody>
      </p:sp>
      <p:sp>
        <p:nvSpPr>
          <p:cNvPr id="16" name="New shape"/>
          <p:cNvSpPr/>
          <p:nvPr>
            <p:custDataLst>
              <p:tags r:id="rId10"/>
            </p:custDataLst>
          </p:nvPr>
        </p:nvSpPr>
        <p:spPr>
          <a:xfrm>
            <a:off x="6143139" y="4475480"/>
            <a:ext cx="2540000" cy="3810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dirty="0">
                <a:hlinkClick r:id="rId26"/>
              </a:rPr>
              <a:t>_</a:t>
            </a:r>
          </a:p>
        </p:txBody>
      </p:sp>
      <p:sp>
        <p:nvSpPr>
          <p:cNvPr id="17" name="New shape"/>
          <p:cNvSpPr/>
          <p:nvPr>
            <p:custDataLst>
              <p:tags r:id="rId11"/>
            </p:custDataLst>
          </p:nvPr>
        </p:nvSpPr>
        <p:spPr>
          <a:xfrm>
            <a:off x="929640" y="5270500"/>
            <a:ext cx="2540000" cy="3810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dirty="0">
                <a:hlinkClick r:id="rId27"/>
              </a:rPr>
              <a:t>_</a:t>
            </a:r>
          </a:p>
        </p:txBody>
      </p:sp>
    </p:spTree>
    <p:custDataLst>
      <p:tags r:id="rId1"/>
    </p:custDataLst>
    <p:extLst>
      <p:ext uri="{BB962C8B-B14F-4D97-AF65-F5344CB8AC3E}">
        <p14:creationId xmlns:p14="http://schemas.microsoft.com/office/powerpoint/2010/main" val="3894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fontScale="90000"/>
          </a:bodyPr>
          <a:lstStyle/>
          <a:p>
            <a:r>
              <a:rPr lang="en-US" sz="3800" dirty="0" smtClean="0"/>
              <a:t>National Health Service Corps (NHSC) – Behavioral Health</a:t>
            </a:r>
            <a:endParaRPr lang="en-US" sz="3800" dirty="0"/>
          </a:p>
        </p:txBody>
      </p:sp>
      <p:sp>
        <p:nvSpPr>
          <p:cNvPr id="3" name="Content Placeholder 2"/>
          <p:cNvSpPr>
            <a:spLocks noGrp="1"/>
          </p:cNvSpPr>
          <p:nvPr>
            <p:ph idx="1"/>
            <p:custDataLst>
              <p:tags r:id="rId3"/>
            </p:custDataLst>
          </p:nvPr>
        </p:nvSpPr>
        <p:spPr>
          <a:xfrm>
            <a:off x="653955" y="1207526"/>
            <a:ext cx="10668000" cy="4685275"/>
          </a:xfrm>
        </p:spPr>
        <p:txBody>
          <a:bodyPr>
            <a:noAutofit/>
          </a:bodyPr>
          <a:lstStyle/>
          <a:p>
            <a:pPr>
              <a:spcBef>
                <a:spcPts val="0"/>
              </a:spcBef>
            </a:pPr>
            <a:r>
              <a:rPr lang="en-US" sz="1800" b="1" dirty="0" smtClean="0"/>
              <a:t>NHSC Loan </a:t>
            </a:r>
            <a:r>
              <a:rPr lang="en-US" sz="1800" b="1" dirty="0"/>
              <a:t>Repayment Program</a:t>
            </a:r>
            <a:endParaRPr lang="en-US" sz="1800" dirty="0"/>
          </a:p>
          <a:p>
            <a:pPr lvl="1">
              <a:spcBef>
                <a:spcPts val="0"/>
              </a:spcBef>
            </a:pPr>
            <a:r>
              <a:rPr lang="en-US" sz="1750" dirty="0" smtClean="0"/>
              <a:t>Licensed </a:t>
            </a:r>
            <a:r>
              <a:rPr lang="en-US" sz="1750" dirty="0"/>
              <a:t>primary care clinicians in eligible disciplines can receive loan repayment assistance through the NHSC Loan Repayment Program (NHSC LRP)</a:t>
            </a:r>
            <a:endParaRPr lang="en-US" sz="1750" b="1" dirty="0"/>
          </a:p>
          <a:p>
            <a:pPr lvl="0">
              <a:spcBef>
                <a:spcPts val="0"/>
              </a:spcBef>
            </a:pPr>
            <a:r>
              <a:rPr lang="en-US" sz="1800" b="1" dirty="0" smtClean="0"/>
              <a:t>NHSC </a:t>
            </a:r>
            <a:r>
              <a:rPr lang="en-US" sz="1800" b="1" dirty="0"/>
              <a:t>Substance Use Disorder (SUD) Loan Repayment </a:t>
            </a:r>
            <a:r>
              <a:rPr lang="en-US" sz="1800" b="1" dirty="0" smtClean="0"/>
              <a:t>Program</a:t>
            </a:r>
            <a:endParaRPr lang="en-US" sz="1800" dirty="0" smtClean="0"/>
          </a:p>
          <a:p>
            <a:pPr lvl="1">
              <a:spcBef>
                <a:spcPts val="0"/>
              </a:spcBef>
            </a:pPr>
            <a:r>
              <a:rPr lang="en-US" sz="1750" dirty="0" smtClean="0"/>
              <a:t>Supports </a:t>
            </a:r>
            <a:r>
              <a:rPr lang="en-US" sz="1750" dirty="0"/>
              <a:t>the recruitment and retention of health professionals to expand access to SUD and prevent overdose deaths.  </a:t>
            </a:r>
          </a:p>
          <a:p>
            <a:pPr marL="736600" lvl="1" indent="0">
              <a:spcBef>
                <a:spcPts val="0"/>
              </a:spcBef>
              <a:buNone/>
            </a:pPr>
            <a:r>
              <a:rPr lang="en-US" sz="1750" u="sng" dirty="0">
                <a:solidFill>
                  <a:schemeClr val="tx1"/>
                </a:solidFill>
                <a:hlinkClick r:id="rId13"/>
              </a:rPr>
              <a:t>https://nhsc.hrsa.gov/loan-repayment/nhsc-sud-workforce-loan-repayment-program.html</a:t>
            </a:r>
            <a:r>
              <a:rPr lang="en-US" sz="1750" dirty="0">
                <a:solidFill>
                  <a:schemeClr val="tx1"/>
                </a:solidFill>
              </a:rPr>
              <a:t> </a:t>
            </a:r>
            <a:endParaRPr lang="en-US" sz="1750" dirty="0" smtClean="0">
              <a:solidFill>
                <a:schemeClr val="tx1"/>
              </a:solidFill>
            </a:endParaRPr>
          </a:p>
          <a:p>
            <a:pPr lvl="0">
              <a:spcBef>
                <a:spcPts val="0"/>
              </a:spcBef>
            </a:pPr>
            <a:r>
              <a:rPr lang="en-US" sz="1800" b="1" dirty="0" smtClean="0"/>
              <a:t>NHSC </a:t>
            </a:r>
            <a:r>
              <a:rPr lang="en-US" sz="1800" b="1" dirty="0"/>
              <a:t>Rural Community (RC) Loan Repayment </a:t>
            </a:r>
            <a:r>
              <a:rPr lang="en-US" sz="1800" b="1" dirty="0" smtClean="0"/>
              <a:t>Program</a:t>
            </a:r>
            <a:endParaRPr lang="en-US" sz="1800" dirty="0" smtClean="0"/>
          </a:p>
          <a:p>
            <a:pPr lvl="1">
              <a:spcBef>
                <a:spcPts val="0"/>
              </a:spcBef>
            </a:pPr>
            <a:r>
              <a:rPr lang="en-US" sz="1750" dirty="0" smtClean="0"/>
              <a:t>Supports </a:t>
            </a:r>
            <a:r>
              <a:rPr lang="en-US" sz="1750" dirty="0"/>
              <a:t>providers working to combat the opioid epidemic and other substance use disorders in rural communities. </a:t>
            </a:r>
          </a:p>
          <a:p>
            <a:pPr marL="736600" lvl="1" indent="0">
              <a:spcBef>
                <a:spcPts val="0"/>
              </a:spcBef>
              <a:buNone/>
            </a:pPr>
            <a:r>
              <a:rPr lang="en-US" sz="1750" u="sng" dirty="0">
                <a:solidFill>
                  <a:schemeClr val="tx1"/>
                </a:solidFill>
                <a:hlinkClick r:id="rId14"/>
              </a:rPr>
              <a:t>https://nhsc.hrsa.gov/loan-repayment/nhsc-rural-community-loan-repayment-program</a:t>
            </a:r>
            <a:r>
              <a:rPr lang="en-US" sz="1750" dirty="0">
                <a:solidFill>
                  <a:schemeClr val="tx1"/>
                </a:solidFill>
              </a:rPr>
              <a:t> </a:t>
            </a:r>
            <a:endParaRPr lang="en-US" sz="1750" dirty="0" smtClean="0">
              <a:solidFill>
                <a:schemeClr val="tx1"/>
              </a:solidFill>
            </a:endParaRPr>
          </a:p>
          <a:p>
            <a:pPr marL="736600" lvl="1" indent="0">
              <a:spcBef>
                <a:spcPts val="200"/>
              </a:spcBef>
              <a:buNone/>
            </a:pPr>
            <a:endParaRPr lang="en-US" sz="100" dirty="0" smtClean="0">
              <a:solidFill>
                <a:schemeClr val="tx1"/>
              </a:solidFill>
            </a:endParaRPr>
          </a:p>
          <a:p>
            <a:pPr marL="341313" lvl="1" indent="-341313">
              <a:spcBef>
                <a:spcPts val="200"/>
              </a:spcBef>
            </a:pPr>
            <a:r>
              <a:rPr lang="en-US" sz="1800" b="1" dirty="0" smtClean="0"/>
              <a:t>Eligible </a:t>
            </a:r>
            <a:r>
              <a:rPr lang="en-US" sz="1800" b="1" dirty="0"/>
              <a:t>disciplines and </a:t>
            </a:r>
            <a:r>
              <a:rPr lang="en-US" sz="1800" b="1" dirty="0" smtClean="0"/>
              <a:t>specialties:</a:t>
            </a:r>
            <a:endParaRPr lang="en-US" sz="1800" b="1" dirty="0"/>
          </a:p>
          <a:p>
            <a:pPr lvl="1">
              <a:spcBef>
                <a:spcPts val="0"/>
              </a:spcBef>
            </a:pPr>
            <a:endParaRPr lang="en-US" sz="1400" dirty="0">
              <a:solidFill>
                <a:schemeClr val="tx1"/>
              </a:solidFill>
            </a:endParaRPr>
          </a:p>
          <a:p>
            <a:pPr>
              <a:spcBef>
                <a:spcPts val="0"/>
              </a:spcBef>
            </a:pPr>
            <a:endParaRPr lang="en-US" sz="1600" dirty="0" smtClean="0"/>
          </a:p>
          <a:p>
            <a:pPr lvl="0">
              <a:spcBef>
                <a:spcPts val="0"/>
              </a:spcBef>
            </a:pPr>
            <a:endParaRPr lang="en-US" sz="1600" dirty="0"/>
          </a:p>
          <a:p>
            <a:pPr>
              <a:spcBef>
                <a:spcPts val="0"/>
              </a:spcBef>
            </a:pPr>
            <a:endParaRPr lang="en-US" sz="1600" i="1" dirty="0" smtClean="0">
              <a:solidFill>
                <a:schemeClr val="tx1"/>
              </a:solidFill>
            </a:endParaRPr>
          </a:p>
          <a:p>
            <a:endParaRPr lang="en-US" sz="2400" dirty="0" smtClean="0"/>
          </a:p>
        </p:txBody>
      </p:sp>
      <p:sp>
        <p:nvSpPr>
          <p:cNvPr id="4" name="Slide Number Placeholder 3"/>
          <p:cNvSpPr>
            <a:spLocks noGrp="1"/>
          </p:cNvSpPr>
          <p:nvPr>
            <p:ph type="sldNum" sz="quarter" idx="12"/>
          </p:nvPr>
        </p:nvSpPr>
        <p:spPr/>
        <p:txBody>
          <a:bodyPr/>
          <a:lstStyle/>
          <a:p>
            <a:fld id="{F9ECA865-404D-4A57-9AC1-FD3038CC100D}" type="slidenum">
              <a:rPr lang="en-US" smtClean="0"/>
              <a:pPr/>
              <a:t>23</a:t>
            </a:fld>
            <a:endParaRPr lang="en-US" dirty="0"/>
          </a:p>
        </p:txBody>
      </p:sp>
      <p:sp>
        <p:nvSpPr>
          <p:cNvPr id="5" name="New shape"/>
          <p:cNvSpPr/>
          <p:nvPr>
            <p:custDataLst>
              <p:tags r:id="rId4"/>
            </p:custDataLst>
          </p:nvPr>
        </p:nvSpPr>
        <p:spPr>
          <a:xfrm>
            <a:off x="929640" y="1783080"/>
            <a:ext cx="2540000" cy="3810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dirty="0">
                <a:hlinkClick r:id="rId15"/>
              </a:rPr>
              <a:t>_</a:t>
            </a:r>
          </a:p>
        </p:txBody>
      </p:sp>
      <p:sp>
        <p:nvSpPr>
          <p:cNvPr id="6" name="New shape"/>
          <p:cNvSpPr/>
          <p:nvPr>
            <p:custDataLst>
              <p:tags r:id="rId5"/>
            </p:custDataLst>
          </p:nvPr>
        </p:nvSpPr>
        <p:spPr>
          <a:xfrm>
            <a:off x="1795199" y="1783080"/>
            <a:ext cx="2540000" cy="3810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dirty="0">
                <a:hlinkClick r:id="rId15"/>
              </a:rPr>
              <a:t>_</a:t>
            </a:r>
          </a:p>
        </p:txBody>
      </p:sp>
      <p:sp>
        <p:nvSpPr>
          <p:cNvPr id="14" name="New shape"/>
          <p:cNvSpPr/>
          <p:nvPr>
            <p:custDataLst>
              <p:tags r:id="rId6"/>
            </p:custDataLst>
          </p:nvPr>
        </p:nvSpPr>
        <p:spPr>
          <a:xfrm>
            <a:off x="838200" y="3771408"/>
            <a:ext cx="2540000" cy="3810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dirty="0">
                <a:hlinkClick r:id="rId16"/>
              </a:rPr>
              <a:t>_</a:t>
            </a:r>
          </a:p>
        </p:txBody>
      </p:sp>
      <p:sp>
        <p:nvSpPr>
          <p:cNvPr id="15" name="New shape"/>
          <p:cNvSpPr/>
          <p:nvPr>
            <p:custDataLst>
              <p:tags r:id="rId7"/>
            </p:custDataLst>
          </p:nvPr>
        </p:nvSpPr>
        <p:spPr>
          <a:xfrm>
            <a:off x="5199469" y="4475480"/>
            <a:ext cx="2540000" cy="3810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dirty="0">
                <a:hlinkClick r:id="rId17"/>
              </a:rPr>
              <a:t>_</a:t>
            </a:r>
          </a:p>
        </p:txBody>
      </p:sp>
      <p:sp>
        <p:nvSpPr>
          <p:cNvPr id="16" name="New shape"/>
          <p:cNvSpPr/>
          <p:nvPr>
            <p:custDataLst>
              <p:tags r:id="rId8"/>
            </p:custDataLst>
          </p:nvPr>
        </p:nvSpPr>
        <p:spPr>
          <a:xfrm>
            <a:off x="6143139" y="4475480"/>
            <a:ext cx="2540000" cy="3810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dirty="0">
                <a:hlinkClick r:id="rId17"/>
              </a:rPr>
              <a:t>_</a:t>
            </a:r>
          </a:p>
        </p:txBody>
      </p:sp>
      <p:sp>
        <p:nvSpPr>
          <p:cNvPr id="17" name="New shape"/>
          <p:cNvSpPr/>
          <p:nvPr>
            <p:custDataLst>
              <p:tags r:id="rId9"/>
            </p:custDataLst>
          </p:nvPr>
        </p:nvSpPr>
        <p:spPr>
          <a:xfrm>
            <a:off x="929640" y="5270500"/>
            <a:ext cx="2540000" cy="3810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dirty="0">
                <a:hlinkClick r:id="rId18"/>
              </a:rPr>
              <a:t>_</a:t>
            </a:r>
          </a:p>
        </p:txBody>
      </p:sp>
      <p:sp>
        <p:nvSpPr>
          <p:cNvPr id="18" name="New shape"/>
          <p:cNvSpPr/>
          <p:nvPr>
            <p:custDataLst>
              <p:tags r:id="rId10"/>
            </p:custDataLst>
          </p:nvPr>
        </p:nvSpPr>
        <p:spPr>
          <a:xfrm>
            <a:off x="1504687" y="5270500"/>
            <a:ext cx="2540000" cy="381000"/>
          </a:xfrm>
          <a:prstGeom prst="rect">
            <a:avLst/>
          </a:prstGeom>
          <a:noFill/>
          <a:ln>
            <a:solidFill>
              <a:srgbClr val="FFFFFF">
                <a:alpha val="196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sz="100" dirty="0">
                <a:hlinkClick r:id="rId18"/>
              </a:rPr>
              <a:t>_</a:t>
            </a:r>
          </a:p>
        </p:txBody>
      </p:sp>
      <p:sp>
        <p:nvSpPr>
          <p:cNvPr id="19" name="Content Placeholder 2"/>
          <p:cNvSpPr txBox="1">
            <a:spLocks/>
          </p:cNvSpPr>
          <p:nvPr/>
        </p:nvSpPr>
        <p:spPr>
          <a:xfrm>
            <a:off x="1795199" y="4560323"/>
            <a:ext cx="8223892" cy="1791192"/>
          </a:xfrm>
          <a:prstGeom prst="rect">
            <a:avLst/>
          </a:prstGeom>
        </p:spPr>
        <p:txBody>
          <a:bodyPr vert="horz" lIns="91440" tIns="45720" rIns="91440" bIns="45720" numCol="2" rtlCol="0">
            <a:normAutofit/>
          </a:bodyPr>
          <a:lstStyle>
            <a:lvl1pPr marL="347472" indent="-347472" algn="l" defTabSz="914400" rtl="0" eaLnBrk="1" latinLnBrk="0" hangingPunct="1">
              <a:lnSpc>
                <a:spcPct val="100000"/>
              </a:lnSpc>
              <a:spcBef>
                <a:spcPts val="528"/>
              </a:spcBef>
              <a:buClr>
                <a:srgbClr val="0F4D7B"/>
              </a:buClr>
              <a:buSzPct val="125000"/>
              <a:buFont typeface="Arial" panose="020B0604020202020204" pitchFamily="34" charset="0"/>
              <a:buChar char="•"/>
              <a:defRPr sz="2200" kern="1200">
                <a:solidFill>
                  <a:srgbClr val="0F4D7B"/>
                </a:solidFill>
                <a:latin typeface="+mn-lt"/>
                <a:ea typeface="+mn-ea"/>
                <a:cs typeface="+mn-cs"/>
              </a:defRPr>
            </a:lvl1pPr>
            <a:lvl2pPr marL="740664" indent="-283464" algn="l" defTabSz="914400" rtl="0" eaLnBrk="1" latinLnBrk="0" hangingPunct="1">
              <a:lnSpc>
                <a:spcPct val="100000"/>
              </a:lnSpc>
              <a:spcBef>
                <a:spcPts val="480"/>
              </a:spcBef>
              <a:buClr>
                <a:srgbClr val="0F4D7B"/>
              </a:buClr>
              <a:buFont typeface="Wingdings" panose="05000000000000000000" pitchFamily="2" charset="2"/>
              <a:buChar char="§"/>
              <a:defRPr sz="2000" kern="1200">
                <a:solidFill>
                  <a:srgbClr val="0F4D7B"/>
                </a:solidFill>
                <a:latin typeface="+mn-lt"/>
                <a:ea typeface="+mn-ea"/>
                <a:cs typeface="+mn-cs"/>
              </a:defRPr>
            </a:lvl2pPr>
            <a:lvl3pPr marL="1143000" indent="-228600" algn="l" defTabSz="914400" rtl="0" eaLnBrk="1" latinLnBrk="0" hangingPunct="1">
              <a:lnSpc>
                <a:spcPct val="100000"/>
              </a:lnSpc>
              <a:spcBef>
                <a:spcPts val="432"/>
              </a:spcBef>
              <a:buClr>
                <a:srgbClr val="0F4D7B"/>
              </a:buClr>
              <a:buFont typeface="Wingdings" panose="05000000000000000000" pitchFamily="2" charset="2"/>
              <a:buChar char="ü"/>
              <a:defRPr sz="1800" kern="1200">
                <a:solidFill>
                  <a:srgbClr val="0F4D7B"/>
                </a:solidFill>
                <a:latin typeface="+mn-lt"/>
                <a:ea typeface="+mn-ea"/>
                <a:cs typeface="+mn-cs"/>
              </a:defRPr>
            </a:lvl3pPr>
            <a:lvl4pPr marL="1600200" indent="-228600" algn="l" defTabSz="914400" rtl="0" eaLnBrk="1" latinLnBrk="0" hangingPunct="1">
              <a:lnSpc>
                <a:spcPct val="100000"/>
              </a:lnSpc>
              <a:spcBef>
                <a:spcPts val="400"/>
              </a:spcBef>
              <a:buClr>
                <a:srgbClr val="0F4D7B"/>
              </a:buClr>
              <a:buSzPct val="100000"/>
              <a:buFont typeface="Courier New" panose="02070309020205020404" pitchFamily="49" charset="0"/>
              <a:buChar char="o"/>
              <a:defRPr sz="1600" kern="1200">
                <a:solidFill>
                  <a:srgbClr val="0F4D7B"/>
                </a:solidFill>
                <a:latin typeface="+mn-lt"/>
                <a:ea typeface="+mn-ea"/>
                <a:cs typeface="+mn-cs"/>
              </a:defRPr>
            </a:lvl4pPr>
            <a:lvl5pPr marL="2057400" indent="-228600" algn="l" defTabSz="914400" rtl="0" eaLnBrk="1" latinLnBrk="0" hangingPunct="1">
              <a:lnSpc>
                <a:spcPct val="100000"/>
              </a:lnSpc>
              <a:spcBef>
                <a:spcPts val="380"/>
              </a:spcBef>
              <a:buClr>
                <a:srgbClr val="0F4D7B"/>
              </a:buClr>
              <a:buFont typeface="Wingdings" panose="05000000000000000000" pitchFamily="2" charset="2"/>
              <a:buChar char="Ø"/>
              <a:defRPr sz="1400" kern="1200">
                <a:solidFill>
                  <a:srgbClr val="0F4D7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1700" dirty="0" smtClean="0"/>
              <a:t>Health </a:t>
            </a:r>
            <a:r>
              <a:rPr lang="en-US" sz="1700" dirty="0"/>
              <a:t>Service Psychologists</a:t>
            </a:r>
          </a:p>
          <a:p>
            <a:pPr lvl="0">
              <a:spcBef>
                <a:spcPts val="0"/>
              </a:spcBef>
            </a:pPr>
            <a:r>
              <a:rPr lang="en-US" sz="1700" dirty="0"/>
              <a:t>Licensed Clinical Social Workers</a:t>
            </a:r>
          </a:p>
          <a:p>
            <a:pPr lvl="0">
              <a:spcBef>
                <a:spcPts val="0"/>
              </a:spcBef>
            </a:pPr>
            <a:r>
              <a:rPr lang="en-US" sz="1700" dirty="0"/>
              <a:t>Licensed Professional Counselors</a:t>
            </a:r>
          </a:p>
          <a:p>
            <a:pPr lvl="0">
              <a:spcBef>
                <a:spcPts val="0"/>
              </a:spcBef>
            </a:pPr>
            <a:r>
              <a:rPr lang="en-US" sz="1700" dirty="0"/>
              <a:t>Marriage and Family Therapists</a:t>
            </a:r>
          </a:p>
          <a:p>
            <a:pPr lvl="0">
              <a:spcBef>
                <a:spcPts val="0"/>
              </a:spcBef>
            </a:pPr>
            <a:r>
              <a:rPr lang="en-US" sz="1700" dirty="0"/>
              <a:t>Substance Use Disorder </a:t>
            </a:r>
            <a:r>
              <a:rPr lang="en-US" sz="1700" dirty="0" smtClean="0"/>
              <a:t>Counselors</a:t>
            </a:r>
            <a:endParaRPr lang="en-US" sz="1700" dirty="0"/>
          </a:p>
          <a:p>
            <a:pPr lvl="0">
              <a:spcBef>
                <a:spcPts val="0"/>
              </a:spcBef>
            </a:pPr>
            <a:r>
              <a:rPr lang="en-US" sz="1700" dirty="0"/>
              <a:t>Physicians (Psychiatry</a:t>
            </a:r>
            <a:r>
              <a:rPr lang="en-US" sz="1700" dirty="0" smtClean="0"/>
              <a:t>)</a:t>
            </a:r>
          </a:p>
          <a:p>
            <a:pPr lvl="0">
              <a:spcBef>
                <a:spcPts val="0"/>
              </a:spcBef>
            </a:pPr>
            <a:r>
              <a:rPr lang="en-US" sz="1700" dirty="0" smtClean="0"/>
              <a:t>Physician </a:t>
            </a:r>
            <a:r>
              <a:rPr lang="en-US" sz="1700" dirty="0"/>
              <a:t>Assistants (Psychiatry)</a:t>
            </a:r>
          </a:p>
          <a:p>
            <a:pPr lvl="0">
              <a:spcBef>
                <a:spcPts val="0"/>
              </a:spcBef>
            </a:pPr>
            <a:r>
              <a:rPr lang="en-US" sz="1700" dirty="0"/>
              <a:t>Nurse Practitioners (Psychiatry)</a:t>
            </a:r>
          </a:p>
          <a:p>
            <a:pPr lvl="0">
              <a:spcBef>
                <a:spcPts val="0"/>
              </a:spcBef>
            </a:pPr>
            <a:r>
              <a:rPr lang="en-US" sz="1700" dirty="0"/>
              <a:t>Psychiatric Nurse Specialists</a:t>
            </a:r>
          </a:p>
          <a:p>
            <a:pPr>
              <a:spcBef>
                <a:spcPts val="0"/>
              </a:spcBef>
            </a:pPr>
            <a:r>
              <a:rPr lang="en-US" sz="1700" dirty="0" smtClean="0"/>
              <a:t>Pharmacists</a:t>
            </a:r>
            <a:endParaRPr lang="en-US" sz="1700" dirty="0"/>
          </a:p>
          <a:p>
            <a:pPr>
              <a:spcBef>
                <a:spcPts val="0"/>
              </a:spcBef>
            </a:pPr>
            <a:r>
              <a:rPr lang="en-US" sz="1700" dirty="0"/>
              <a:t>Registered nurses</a:t>
            </a:r>
          </a:p>
          <a:p>
            <a:endParaRPr lang="en-US" dirty="0"/>
          </a:p>
        </p:txBody>
      </p:sp>
    </p:spTree>
    <p:custDataLst>
      <p:tags r:id="rId1"/>
    </p:custDataLst>
    <p:extLst>
      <p:ext uri="{BB962C8B-B14F-4D97-AF65-F5344CB8AC3E}">
        <p14:creationId xmlns:p14="http://schemas.microsoft.com/office/powerpoint/2010/main" val="1589442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Successful Strategies</a:t>
            </a:r>
            <a:endParaRPr lang="en-US"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305800" y="1277144"/>
            <a:ext cx="2782490" cy="2086868"/>
          </a:xfrm>
        </p:spPr>
      </p:pic>
      <p:sp>
        <p:nvSpPr>
          <p:cNvPr id="4" name="Slide Number Placeholder 3"/>
          <p:cNvSpPr>
            <a:spLocks noGrp="1"/>
          </p:cNvSpPr>
          <p:nvPr>
            <p:ph type="sldNum" sz="quarter" idx="12"/>
          </p:nvPr>
        </p:nvSpPr>
        <p:spPr/>
        <p:txBody>
          <a:bodyPr/>
          <a:lstStyle/>
          <a:p>
            <a:fld id="{F9ECA865-404D-4A57-9AC1-FD3038CC100D}" type="slidenum">
              <a:rPr lang="en-US" smtClean="0"/>
              <a:pPr/>
              <a:t>24</a:t>
            </a:fld>
            <a:endParaRPr lang="en-US"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40436" y="1246611"/>
            <a:ext cx="2881732" cy="2090558"/>
          </a:xfrm>
          <a:prstGeom prst="rect">
            <a:avLst/>
          </a:prstGeom>
        </p:spPr>
      </p:pic>
      <p:sp>
        <p:nvSpPr>
          <p:cNvPr id="8" name="TextBox 7"/>
          <p:cNvSpPr txBox="1"/>
          <p:nvPr/>
        </p:nvSpPr>
        <p:spPr>
          <a:xfrm>
            <a:off x="186509" y="5100316"/>
            <a:ext cx="4130481" cy="369332"/>
          </a:xfrm>
          <a:prstGeom prst="rect">
            <a:avLst/>
          </a:prstGeom>
          <a:noFill/>
        </p:spPr>
        <p:txBody>
          <a:bodyPr wrap="square" rtlCol="0">
            <a:spAutoFit/>
          </a:bodyPr>
          <a:lstStyle/>
          <a:p>
            <a:r>
              <a:rPr lang="en-US" b="1" dirty="0" smtClean="0"/>
              <a:t>Pediatric Mental Health Webinar Series</a:t>
            </a:r>
            <a:endParaRPr lang="en-US" b="1" dirty="0"/>
          </a:p>
        </p:txBody>
      </p:sp>
      <p:sp>
        <p:nvSpPr>
          <p:cNvPr id="9" name="TextBox 8"/>
          <p:cNvSpPr txBox="1"/>
          <p:nvPr/>
        </p:nvSpPr>
        <p:spPr>
          <a:xfrm>
            <a:off x="4493869" y="3303720"/>
            <a:ext cx="3048000" cy="381000"/>
          </a:xfrm>
          <a:prstGeom prst="rect">
            <a:avLst/>
          </a:prstGeom>
          <a:noFill/>
        </p:spPr>
        <p:txBody>
          <a:bodyPr wrap="square" rtlCol="0">
            <a:spAutoFit/>
          </a:bodyPr>
          <a:lstStyle/>
          <a:p>
            <a:r>
              <a:rPr lang="en-US" b="1" dirty="0" smtClean="0"/>
              <a:t>Safe Stations Academy</a:t>
            </a:r>
            <a:endParaRPr lang="en-US" b="1" dirty="0"/>
          </a:p>
        </p:txBody>
      </p:sp>
      <p:sp>
        <p:nvSpPr>
          <p:cNvPr id="11" name="TextBox 10"/>
          <p:cNvSpPr txBox="1"/>
          <p:nvPr/>
        </p:nvSpPr>
        <p:spPr>
          <a:xfrm>
            <a:off x="8305800" y="3364012"/>
            <a:ext cx="3124200" cy="369332"/>
          </a:xfrm>
          <a:prstGeom prst="rect">
            <a:avLst/>
          </a:prstGeom>
          <a:noFill/>
        </p:spPr>
        <p:txBody>
          <a:bodyPr wrap="square" rtlCol="0">
            <a:spAutoFit/>
          </a:bodyPr>
          <a:lstStyle/>
          <a:p>
            <a:r>
              <a:rPr lang="en-US" b="1" dirty="0" smtClean="0"/>
              <a:t>Opioids Marketing Campaign</a:t>
            </a:r>
            <a:endParaRPr lang="en-US" b="1" dirty="0"/>
          </a:p>
        </p:txBody>
      </p:sp>
      <p:sp>
        <p:nvSpPr>
          <p:cNvPr id="12" name="TextBox 11"/>
          <p:cNvSpPr txBox="1"/>
          <p:nvPr/>
        </p:nvSpPr>
        <p:spPr>
          <a:xfrm>
            <a:off x="2895600" y="5790102"/>
            <a:ext cx="8077200" cy="369332"/>
          </a:xfrm>
          <a:prstGeom prst="rect">
            <a:avLst/>
          </a:prstGeom>
          <a:noFill/>
        </p:spPr>
        <p:txBody>
          <a:bodyPr wrap="square" rtlCol="0">
            <a:spAutoFit/>
          </a:bodyPr>
          <a:lstStyle/>
          <a:p>
            <a:r>
              <a:rPr lang="en-US" b="1" dirty="0" err="1" smtClean="0"/>
              <a:t>Wabanaki</a:t>
            </a:r>
            <a:r>
              <a:rPr lang="en-US" b="1" dirty="0" smtClean="0"/>
              <a:t> Public Health Culturally Based Drug Treatment and Wellness Center</a:t>
            </a:r>
            <a:endParaRPr lang="en-US" b="1" dirty="0"/>
          </a:p>
        </p:txBody>
      </p:sp>
      <p:pic>
        <p:nvPicPr>
          <p:cNvPr id="13" name="Picture 12"/>
          <p:cNvPicPr/>
          <p:nvPr/>
        </p:nvPicPr>
        <p:blipFill>
          <a:blip r:embed="rId5" cstate="print">
            <a:extLst>
              <a:ext uri="{28A0092B-C50C-407E-A947-70E740481C1C}">
                <a14:useLocalDpi xmlns:a14="http://schemas.microsoft.com/office/drawing/2010/main" val="0"/>
              </a:ext>
            </a:extLst>
          </a:blip>
          <a:stretch>
            <a:fillRect/>
          </a:stretch>
        </p:blipFill>
        <p:spPr>
          <a:xfrm>
            <a:off x="5096321" y="3874530"/>
            <a:ext cx="3238500" cy="1846433"/>
          </a:xfrm>
          <a:prstGeom prst="rect">
            <a:avLst/>
          </a:prstGeom>
          <a:ln>
            <a:noFill/>
          </a:ln>
          <a:effectLst>
            <a:outerShdw blurRad="292100" dist="139700" dir="2700000" algn="tl" rotWithShape="0">
              <a:srgbClr val="333333">
                <a:alpha val="65000"/>
              </a:srgbClr>
            </a:outerShdw>
          </a:effectLst>
        </p:spPr>
      </p:pic>
      <p:pic>
        <p:nvPicPr>
          <p:cNvPr id="14" name="Picture 13"/>
          <p:cNvPicPr>
            <a:picLocks noChangeAspect="1"/>
          </p:cNvPicPr>
          <p:nvPr/>
        </p:nvPicPr>
        <p:blipFill>
          <a:blip r:embed="rId6"/>
          <a:stretch>
            <a:fillRect/>
          </a:stretch>
        </p:blipFill>
        <p:spPr>
          <a:xfrm>
            <a:off x="533400" y="1229284"/>
            <a:ext cx="2975237" cy="381844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4859421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
            <a:ext cx="11049000" cy="1066800"/>
          </a:xfrm>
        </p:spPr>
        <p:txBody>
          <a:bodyPr>
            <a:normAutofit/>
          </a:bodyPr>
          <a:lstStyle/>
          <a:p>
            <a:r>
              <a:rPr lang="en-US" dirty="0" smtClean="0"/>
              <a:t>Behavioral Health Workforce Support </a:t>
            </a:r>
            <a:endParaRPr lang="en-US" dirty="0"/>
          </a:p>
        </p:txBody>
      </p:sp>
      <p:sp>
        <p:nvSpPr>
          <p:cNvPr id="3" name="Content Placeholder 2"/>
          <p:cNvSpPr>
            <a:spLocks noGrp="1"/>
          </p:cNvSpPr>
          <p:nvPr>
            <p:ph sz="half" idx="1"/>
          </p:nvPr>
        </p:nvSpPr>
        <p:spPr>
          <a:xfrm>
            <a:off x="609600" y="1219200"/>
            <a:ext cx="5943600" cy="4800600"/>
          </a:xfrm>
        </p:spPr>
        <p:txBody>
          <a:bodyPr>
            <a:normAutofit fontScale="92500"/>
          </a:bodyPr>
          <a:lstStyle/>
          <a:p>
            <a:pPr>
              <a:lnSpc>
                <a:spcPct val="110000"/>
              </a:lnSpc>
              <a:spcBef>
                <a:spcPts val="0"/>
              </a:spcBef>
            </a:pPr>
            <a:r>
              <a:rPr lang="en-US" altLang="en-US" dirty="0" smtClean="0"/>
              <a:t>Substance </a:t>
            </a:r>
            <a:r>
              <a:rPr lang="en-US" altLang="en-US" dirty="0"/>
              <a:t>Use </a:t>
            </a:r>
            <a:r>
              <a:rPr lang="en-US" altLang="en-US" dirty="0" smtClean="0"/>
              <a:t>Warmline: </a:t>
            </a:r>
            <a:r>
              <a:rPr lang="en-US" dirty="0" smtClean="0"/>
              <a:t>855-300-3595</a:t>
            </a:r>
            <a:endParaRPr lang="en-US" dirty="0"/>
          </a:p>
          <a:p>
            <a:pPr>
              <a:lnSpc>
                <a:spcPct val="110000"/>
              </a:lnSpc>
              <a:spcBef>
                <a:spcPts val="0"/>
              </a:spcBef>
            </a:pPr>
            <a:r>
              <a:rPr lang="en-US" dirty="0" smtClean="0"/>
              <a:t>Providers </a:t>
            </a:r>
            <a:r>
              <a:rPr lang="en-US" dirty="0"/>
              <a:t>Clinical Support System (PCSS</a:t>
            </a:r>
            <a:r>
              <a:rPr lang="en-US" dirty="0" smtClean="0"/>
              <a:t>)</a:t>
            </a:r>
          </a:p>
          <a:p>
            <a:pPr>
              <a:lnSpc>
                <a:spcPct val="110000"/>
              </a:lnSpc>
              <a:spcBef>
                <a:spcPts val="0"/>
              </a:spcBef>
            </a:pPr>
            <a:r>
              <a:rPr lang="en-US" altLang="en-US" dirty="0"/>
              <a:t>Rural Health Information Hub (RHIhub</a:t>
            </a:r>
            <a:r>
              <a:rPr lang="en-US" altLang="en-US" b="1" dirty="0" smtClean="0"/>
              <a:t>)</a:t>
            </a:r>
          </a:p>
          <a:p>
            <a:pPr lvl="1">
              <a:lnSpc>
                <a:spcPct val="110000"/>
              </a:lnSpc>
              <a:spcBef>
                <a:spcPts val="0"/>
              </a:spcBef>
            </a:pPr>
            <a:r>
              <a:rPr lang="en-US" sz="2100" dirty="0" smtClean="0"/>
              <a:t>Rural Healthcare Workforce, Rural Mental Health, and Substance Use and Misuse in Rural Areas webpages</a:t>
            </a:r>
          </a:p>
          <a:p>
            <a:pPr lvl="1">
              <a:lnSpc>
                <a:spcPct val="110000"/>
              </a:lnSpc>
              <a:spcBef>
                <a:spcPts val="0"/>
              </a:spcBef>
            </a:pPr>
            <a:r>
              <a:rPr lang="en-US" sz="2100" dirty="0" smtClean="0"/>
              <a:t>Toolkits –Mental Health, Suicide Prevention, Prevention and Treatment of Substance Use Disorders, Medication for Opioid Use Disorder</a:t>
            </a:r>
          </a:p>
          <a:p>
            <a:pPr>
              <a:lnSpc>
                <a:spcPct val="110000"/>
              </a:lnSpc>
              <a:spcBef>
                <a:spcPts val="0"/>
              </a:spcBef>
            </a:pPr>
            <a:r>
              <a:rPr lang="en-US" dirty="0" smtClean="0"/>
              <a:t>Telehealth Resource Centers</a:t>
            </a:r>
          </a:p>
          <a:p>
            <a:pPr>
              <a:lnSpc>
                <a:spcPct val="110000"/>
              </a:lnSpc>
              <a:spcBef>
                <a:spcPts val="0"/>
              </a:spcBef>
            </a:pPr>
            <a:r>
              <a:rPr lang="en-US" dirty="0" smtClean="0"/>
              <a:t>Primary Care Associations</a:t>
            </a:r>
          </a:p>
          <a:p>
            <a:pPr>
              <a:lnSpc>
                <a:spcPct val="110000"/>
              </a:lnSpc>
              <a:spcBef>
                <a:spcPts val="0"/>
              </a:spcBef>
            </a:pPr>
            <a:r>
              <a:rPr lang="en-US" dirty="0" smtClean="0"/>
              <a:t>AIDS Education and Training Center</a:t>
            </a:r>
          </a:p>
          <a:p>
            <a:pPr>
              <a:lnSpc>
                <a:spcPct val="110000"/>
              </a:lnSpc>
              <a:spcBef>
                <a:spcPts val="0"/>
              </a:spcBef>
            </a:pPr>
            <a:r>
              <a:rPr lang="en-US" dirty="0" smtClean="0"/>
              <a:t>HRSA Behavioral </a:t>
            </a:r>
            <a:r>
              <a:rPr lang="en-US" dirty="0"/>
              <a:t>Health Workforce Research </a:t>
            </a:r>
            <a:r>
              <a:rPr lang="en-US" dirty="0" smtClean="0"/>
              <a:t>Center</a:t>
            </a:r>
          </a:p>
          <a:p>
            <a:pPr>
              <a:lnSpc>
                <a:spcPct val="110000"/>
              </a:lnSpc>
              <a:spcBef>
                <a:spcPts val="0"/>
              </a:spcBef>
            </a:pPr>
            <a:r>
              <a:rPr lang="en-US" dirty="0"/>
              <a:t>National Center for Health Workforce Analysis</a:t>
            </a:r>
          </a:p>
          <a:p>
            <a:pPr>
              <a:spcBef>
                <a:spcPts val="0"/>
              </a:spcBef>
            </a:pPr>
            <a:endParaRPr lang="en-US" dirty="0"/>
          </a:p>
          <a:p>
            <a:pPr>
              <a:spcBef>
                <a:spcPts val="0"/>
              </a:spcBef>
            </a:pPr>
            <a:endParaRPr lang="en-US" dirty="0" smtClean="0"/>
          </a:p>
          <a:p>
            <a:endParaRPr lang="en-US" dirty="0"/>
          </a:p>
        </p:txBody>
      </p:sp>
      <p:sp>
        <p:nvSpPr>
          <p:cNvPr id="4" name="Slide Number Placeholder 3"/>
          <p:cNvSpPr>
            <a:spLocks noGrp="1"/>
          </p:cNvSpPr>
          <p:nvPr>
            <p:ph type="sldNum" sz="quarter" idx="12"/>
          </p:nvPr>
        </p:nvSpPr>
        <p:spPr/>
        <p:txBody>
          <a:bodyPr/>
          <a:lstStyle/>
          <a:p>
            <a:fld id="{F9ECA865-404D-4A57-9AC1-FD3038CC100D}" type="slidenum">
              <a:rPr lang="en-US" smtClean="0"/>
              <a:pPr/>
              <a:t>25</a:t>
            </a:fld>
            <a:endParaRPr lang="en-US" dirty="0"/>
          </a:p>
        </p:txBody>
      </p:sp>
      <p:sp>
        <p:nvSpPr>
          <p:cNvPr id="9" name="Oval 8"/>
          <p:cNvSpPr/>
          <p:nvPr/>
        </p:nvSpPr>
        <p:spPr>
          <a:xfrm>
            <a:off x="9272016" y="2133600"/>
            <a:ext cx="914400" cy="304800"/>
          </a:xfrm>
          <a:prstGeom prst="ellipse">
            <a:avLst/>
          </a:prstGeom>
          <a:no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Content Placeholder 9"/>
          <p:cNvPicPr>
            <a:picLocks noGrp="1" noChangeAspect="1"/>
          </p:cNvPicPr>
          <p:nvPr>
            <p:ph sz="half" idx="2"/>
          </p:nvPr>
        </p:nvPicPr>
        <p:blipFill>
          <a:blip r:embed="rId3"/>
          <a:stretch>
            <a:fillRect/>
          </a:stretch>
        </p:blipFill>
        <p:spPr>
          <a:xfrm>
            <a:off x="7086600" y="4079783"/>
            <a:ext cx="3340159" cy="1092895"/>
          </a:xfrm>
          <a:prstGeom prst="rect">
            <a:avLst/>
          </a:prstGeom>
        </p:spPr>
      </p:pic>
      <p:pic>
        <p:nvPicPr>
          <p:cNvPr id="11" name="Picture 10" descr="Image result for rural health information hub">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9793345" y="1673317"/>
            <a:ext cx="1865255" cy="1946183"/>
          </a:xfrm>
          <a:prstGeom prst="rect">
            <a:avLst/>
          </a:prstGeom>
          <a:noFill/>
          <a:ln>
            <a:noFill/>
          </a:ln>
        </p:spPr>
      </p:pic>
      <p:pic>
        <p:nvPicPr>
          <p:cNvPr id="12" name="Picture 11" descr="C:\Users\kimberly.patton\Desktop\shutterstock_159693308.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61682" y="1769245"/>
            <a:ext cx="2301851" cy="1609408"/>
          </a:xfrm>
          <a:prstGeom prst="rect">
            <a:avLst/>
          </a:prstGeom>
          <a:noFill/>
          <a:ln>
            <a:noFill/>
          </a:ln>
        </p:spPr>
      </p:pic>
    </p:spTree>
    <p:extLst>
      <p:ext uri="{BB962C8B-B14F-4D97-AF65-F5344CB8AC3E}">
        <p14:creationId xmlns:p14="http://schemas.microsoft.com/office/powerpoint/2010/main" val="1832242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0"/>
            <a:ext cx="10515600" cy="1069848"/>
          </a:xfrm>
        </p:spPr>
        <p:txBody>
          <a:bodyPr>
            <a:normAutofit fontScale="90000"/>
          </a:bodyPr>
          <a:lstStyle/>
          <a:p>
            <a:r>
              <a:rPr lang="en-US" dirty="0"/>
              <a:t>Office for the Advancement of Telehealth 	</a:t>
            </a:r>
            <a:br>
              <a:rPr lang="en-US" dirty="0"/>
            </a:br>
            <a:r>
              <a:rPr lang="en-US" dirty="0" smtClean="0">
                <a:solidFill>
                  <a:srgbClr val="800000"/>
                </a:solidFill>
              </a:rPr>
              <a:t>Telehealth Resource Centers</a:t>
            </a:r>
            <a:endParaRPr lang="en-US" dirty="0"/>
          </a:p>
        </p:txBody>
      </p:sp>
      <p:sp>
        <p:nvSpPr>
          <p:cNvPr id="4" name="Slide Number Placeholder 3"/>
          <p:cNvSpPr>
            <a:spLocks noGrp="1"/>
          </p:cNvSpPr>
          <p:nvPr>
            <p:ph type="sldNum" sz="quarter" idx="12"/>
          </p:nvPr>
        </p:nvSpPr>
        <p:spPr/>
        <p:txBody>
          <a:bodyPr/>
          <a:lstStyle/>
          <a:p>
            <a:fld id="{C7D939B5-D1D6-442B-960C-11410C62AFA7}" type="slidenum">
              <a:rPr lang="en-US" smtClean="0"/>
              <a:t>26</a:t>
            </a:fld>
            <a:endParaRPr lang="en-US" dirty="0"/>
          </a:p>
        </p:txBody>
      </p:sp>
      <p:sp>
        <p:nvSpPr>
          <p:cNvPr id="22" name="Content Placeholder 2">
            <a:extLst>
              <a:ext uri="{FF2B5EF4-FFF2-40B4-BE49-F238E27FC236}">
                <a16:creationId xmlns:a16="http://schemas.microsoft.com/office/drawing/2014/main" id="{6041E18D-CA1E-4CCD-92EA-B67363F97D54}"/>
              </a:ext>
            </a:extLst>
          </p:cNvPr>
          <p:cNvSpPr>
            <a:spLocks noGrp="1"/>
          </p:cNvSpPr>
          <p:nvPr>
            <p:ph sz="half" idx="2"/>
          </p:nvPr>
        </p:nvSpPr>
        <p:spPr>
          <a:xfrm>
            <a:off x="1360641" y="1379586"/>
            <a:ext cx="5192559" cy="2809063"/>
          </a:xfrm>
        </p:spPr>
        <p:txBody>
          <a:bodyPr>
            <a:normAutofit/>
          </a:bodyPr>
          <a:lstStyle/>
          <a:p>
            <a:pPr marL="0" indent="0" algn="just">
              <a:buNone/>
            </a:pPr>
            <a:r>
              <a:rPr lang="en-US" dirty="0"/>
              <a:t>The purpose of the </a:t>
            </a:r>
            <a:r>
              <a:rPr lang="en-US" b="1" dirty="0" smtClean="0">
                <a:solidFill>
                  <a:srgbClr val="0F4D7B"/>
                </a:solidFill>
              </a:rPr>
              <a:t>Telehealth Resource Center Program </a:t>
            </a:r>
            <a:r>
              <a:rPr lang="en-US" dirty="0" smtClean="0"/>
              <a:t>is </a:t>
            </a:r>
            <a:r>
              <a:rPr lang="en-US" dirty="0"/>
              <a:t>to </a:t>
            </a:r>
            <a:r>
              <a:rPr lang="en-US" dirty="0" smtClean="0"/>
              <a:t>support delivery of telehealth technical assistance.</a:t>
            </a:r>
          </a:p>
          <a:p>
            <a:pPr marL="342900" indent="-342900">
              <a:buFont typeface="Arial" panose="020B0604020202020204" pitchFamily="34" charset="0"/>
              <a:buChar char="•"/>
            </a:pPr>
            <a:r>
              <a:rPr lang="en-US" sz="2000" b="1" dirty="0">
                <a:solidFill>
                  <a:srgbClr val="0F4D7B"/>
                </a:solidFill>
              </a:rPr>
              <a:t>National Policy Telehealth Resource Center</a:t>
            </a:r>
          </a:p>
          <a:p>
            <a:pPr marL="342900" indent="-342900">
              <a:buFont typeface="Arial" panose="020B0604020202020204" pitchFamily="34" charset="0"/>
              <a:buChar char="•"/>
            </a:pPr>
            <a:r>
              <a:rPr lang="en-US" sz="2000" b="1" dirty="0">
                <a:solidFill>
                  <a:srgbClr val="0F4D7B"/>
                </a:solidFill>
              </a:rPr>
              <a:t>National Technology Telehealth Resource Center</a:t>
            </a:r>
          </a:p>
          <a:p>
            <a:pPr marL="342900" indent="-342900">
              <a:buFont typeface="Arial" panose="020B0604020202020204" pitchFamily="34" charset="0"/>
              <a:buChar char="•"/>
            </a:pPr>
            <a:r>
              <a:rPr lang="en-US" sz="2000" b="1" dirty="0" smtClean="0">
                <a:solidFill>
                  <a:srgbClr val="0F4D7B"/>
                </a:solidFill>
              </a:rPr>
              <a:t>Regional </a:t>
            </a:r>
            <a:r>
              <a:rPr lang="en-US" sz="2000" b="1" dirty="0">
                <a:solidFill>
                  <a:srgbClr val="0F4D7B"/>
                </a:solidFill>
              </a:rPr>
              <a:t>Telehealth Resource Centers</a:t>
            </a:r>
          </a:p>
        </p:txBody>
      </p:sp>
      <p:sp>
        <p:nvSpPr>
          <p:cNvPr id="30" name="TextBox 29"/>
          <p:cNvSpPr txBox="1"/>
          <p:nvPr/>
        </p:nvSpPr>
        <p:spPr>
          <a:xfrm>
            <a:off x="1573324" y="5291749"/>
            <a:ext cx="4512469" cy="919401"/>
          </a:xfrm>
          <a:prstGeom prst="roundRect">
            <a:avLst/>
          </a:prstGeom>
          <a:solidFill>
            <a:srgbClr val="0F4D7B"/>
          </a:solidFill>
        </p:spPr>
        <p:txBody>
          <a:bodyPr wrap="square" rtlCol="0" anchor="ctr">
            <a:spAutoFit/>
          </a:bodyPr>
          <a:lstStyle/>
          <a:p>
            <a:pPr algn="ctr"/>
            <a:r>
              <a:rPr lang="en-US" sz="1600" b="1" dirty="0" smtClean="0">
                <a:solidFill>
                  <a:schemeClr val="bg1"/>
                </a:solidFill>
              </a:rPr>
              <a:t>In 2020, the Telehealth Resource Centers reached 200,000 participants through 2,716 outreach events, a 200% increase over 2019</a:t>
            </a:r>
          </a:p>
        </p:txBody>
      </p:sp>
      <p:pic>
        <p:nvPicPr>
          <p:cNvPr id="33" name="Picture 2" descr="Visual of 14 Telehealth Resource Centers and their state regions. Website can be found at www.telehealthresourcecenters.org " title="Telehealth Resource Centers"/>
          <p:cNvPicPr>
            <a:picLocks noChangeAspect="1" noChangeArrowheads="1"/>
          </p:cNvPicPr>
          <p:nvPr/>
        </p:nvPicPr>
        <p:blipFill rotWithShape="1">
          <a:blip r:embed="rId3">
            <a:extLst>
              <a:ext uri="{28A0092B-C50C-407E-A947-70E740481C1C}">
                <a14:useLocalDpi xmlns:a14="http://schemas.microsoft.com/office/drawing/2010/main" val="0"/>
              </a:ext>
            </a:extLst>
          </a:blip>
          <a:srcRect t="9592"/>
          <a:stretch/>
        </p:blipFill>
        <p:spPr bwMode="auto">
          <a:xfrm>
            <a:off x="6781800" y="1408123"/>
            <a:ext cx="5191623" cy="33142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5" name="TextBox 34"/>
          <p:cNvSpPr txBox="1"/>
          <p:nvPr/>
        </p:nvSpPr>
        <p:spPr>
          <a:xfrm>
            <a:off x="1676400" y="4222048"/>
            <a:ext cx="4245513" cy="987504"/>
          </a:xfrm>
          <a:prstGeom prst="roundRect">
            <a:avLst/>
          </a:prstGeom>
          <a:solidFill>
            <a:srgbClr val="0F4D7B"/>
          </a:solidFill>
        </p:spPr>
        <p:txBody>
          <a:bodyPr wrap="square" rtlCol="0" anchor="ctr">
            <a:spAutoFit/>
          </a:bodyPr>
          <a:lstStyle/>
          <a:p>
            <a:pPr algn="ctr"/>
            <a:r>
              <a:rPr lang="en-US" sz="1600" b="1" dirty="0" smtClean="0">
                <a:solidFill>
                  <a:schemeClr val="bg1"/>
                </a:solidFill>
              </a:rPr>
              <a:t>In 2020, the Telehealth Resource Centers had over 10,000</a:t>
            </a:r>
            <a:r>
              <a:rPr lang="en-US" sz="2000" b="1" dirty="0" smtClean="0">
                <a:solidFill>
                  <a:schemeClr val="bg1"/>
                </a:solidFill>
              </a:rPr>
              <a:t> technical assistance </a:t>
            </a:r>
            <a:r>
              <a:rPr lang="en-US" sz="1600" b="1" dirty="0" smtClean="0">
                <a:solidFill>
                  <a:schemeClr val="bg1"/>
                </a:solidFill>
              </a:rPr>
              <a:t>inquiries, a 350% increase over 2019</a:t>
            </a:r>
          </a:p>
        </p:txBody>
      </p:sp>
      <p:grpSp>
        <p:nvGrpSpPr>
          <p:cNvPr id="36" name="Group 35" descr="&quot;&quot;">
            <a:extLst>
              <a:ext uri="{FF2B5EF4-FFF2-40B4-BE49-F238E27FC236}">
                <a16:creationId xmlns:a16="http://schemas.microsoft.com/office/drawing/2014/main" id="{A98E98F2-7792-4EE9-AD0B-85E664A2EE92}"/>
              </a:ext>
              <a:ext uri="{C183D7F6-B498-43B3-948B-1728B52AA6E4}">
                <adec:decorative xmlns="" xmlns:adec="http://schemas.microsoft.com/office/drawing/2017/decorative" val="0"/>
              </a:ext>
            </a:extLst>
          </p:cNvPr>
          <p:cNvGrpSpPr/>
          <p:nvPr/>
        </p:nvGrpSpPr>
        <p:grpSpPr>
          <a:xfrm>
            <a:off x="493037" y="1371601"/>
            <a:ext cx="690325" cy="2817048"/>
            <a:chOff x="5894936" y="1656447"/>
            <a:chExt cx="690325" cy="2817048"/>
          </a:xfrm>
        </p:grpSpPr>
        <p:grpSp>
          <p:nvGrpSpPr>
            <p:cNvPr id="37" name="Group 36">
              <a:extLst>
                <a:ext uri="{FF2B5EF4-FFF2-40B4-BE49-F238E27FC236}">
                  <a16:creationId xmlns:a16="http://schemas.microsoft.com/office/drawing/2014/main" id="{09CE4AA4-4231-49C0-91C8-63704D4CE2C4}"/>
                </a:ext>
                <a:ext uri="{C183D7F6-B498-43B3-948B-1728B52AA6E4}">
                  <adec:decorative xmlns="" xmlns:adec="http://schemas.microsoft.com/office/drawing/2017/decorative" val="1"/>
                </a:ext>
              </a:extLst>
            </p:cNvPr>
            <p:cNvGrpSpPr/>
            <p:nvPr/>
          </p:nvGrpSpPr>
          <p:grpSpPr>
            <a:xfrm>
              <a:off x="5924525" y="1704772"/>
              <a:ext cx="631150" cy="2768723"/>
              <a:chOff x="314334" y="1645546"/>
              <a:chExt cx="631150" cy="2768723"/>
            </a:xfrm>
          </p:grpSpPr>
          <p:sp>
            <p:nvSpPr>
              <p:cNvPr id="39" name="Rectangle 38" descr="&quot;&quot;">
                <a:extLst>
                  <a:ext uri="{FF2B5EF4-FFF2-40B4-BE49-F238E27FC236}">
                    <a16:creationId xmlns:a16="http://schemas.microsoft.com/office/drawing/2014/main" id="{C03E7A25-D3C4-4A86-A9D3-DFAC283B5462}"/>
                  </a:ext>
                </a:extLst>
              </p:cNvPr>
              <p:cNvSpPr/>
              <p:nvPr/>
            </p:nvSpPr>
            <p:spPr>
              <a:xfrm>
                <a:off x="314334" y="1645546"/>
                <a:ext cx="631148" cy="636224"/>
              </a:xfrm>
              <a:prstGeom prst="rect">
                <a:avLst/>
              </a:prstGeom>
              <a:gradFill flip="none" rotWithShape="1">
                <a:gsLst>
                  <a:gs pos="0">
                    <a:srgbClr val="4472C4">
                      <a:lumMod val="67000"/>
                    </a:srgbClr>
                  </a:gs>
                  <a:gs pos="48000">
                    <a:srgbClr val="4472C4">
                      <a:lumMod val="97000"/>
                      <a:lumOff val="3000"/>
                    </a:srgbClr>
                  </a:gs>
                  <a:gs pos="100000">
                    <a:srgbClr val="4472C4">
                      <a:lumMod val="60000"/>
                      <a:lumOff val="40000"/>
                    </a:srgbClr>
                  </a:gs>
                </a:gsLst>
                <a:lin ang="16200000" scaled="1"/>
                <a:tileRect/>
              </a:gradFill>
              <a:ln>
                <a:noFill/>
              </a:ln>
              <a:effectLst/>
            </p:spPr>
            <p:txBody>
              <a:bodyPr rot="0" spcFirstLastPara="1" vertOverflow="overflow" horzOverflow="overflow" vert="horz" wrap="square" lIns="45719" tIns="45719" rIns="45719" bIns="45719" numCol="1" spcCol="38100"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Calibri"/>
                  <a:cs typeface="Calibri"/>
                </a:endParaRPr>
              </a:p>
            </p:txBody>
          </p:sp>
          <p:cxnSp>
            <p:nvCxnSpPr>
              <p:cNvPr id="40" name="Straight Connector 39" descr="&quot;&quot;">
                <a:extLst>
                  <a:ext uri="{FF2B5EF4-FFF2-40B4-BE49-F238E27FC236}">
                    <a16:creationId xmlns:a16="http://schemas.microsoft.com/office/drawing/2014/main" id="{BB0EDD3F-4BF8-4FD7-A5AC-21275AA4C182}"/>
                  </a:ext>
                </a:extLst>
              </p:cNvPr>
              <p:cNvCxnSpPr>
                <a:cxnSpLocks/>
              </p:cNvCxnSpPr>
              <p:nvPr/>
            </p:nvCxnSpPr>
            <p:spPr>
              <a:xfrm flipH="1">
                <a:off x="945482" y="1650620"/>
                <a:ext cx="2" cy="2763649"/>
              </a:xfrm>
              <a:prstGeom prst="line">
                <a:avLst/>
              </a:prstGeom>
              <a:noFill/>
              <a:ln w="25400" cap="flat" cmpd="sng" algn="ctr">
                <a:solidFill>
                  <a:srgbClr val="A5A5A5"/>
                </a:solidFill>
                <a:prstDash val="solid"/>
              </a:ln>
              <a:effectLst/>
            </p:spPr>
          </p:cxnSp>
        </p:grpSp>
        <p:pic>
          <p:nvPicPr>
            <p:cNvPr id="38" name="Graphic 17" descr="&quot;&quot;">
              <a:extLst>
                <a:ext uri="{FF2B5EF4-FFF2-40B4-BE49-F238E27FC236}">
                  <a16:creationId xmlns:a16="http://schemas.microsoft.com/office/drawing/2014/main" id="{296A6ED6-EFB1-4FE5-AA9C-C74D8080835D}"/>
                </a:ext>
                <a:ext uri="{C183D7F6-B498-43B3-948B-1728B52AA6E4}">
                  <adec:decorative xmlns="" xmlns:adec="http://schemas.microsoft.com/office/drawing/2017/decorative" val="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5894936" y="1656447"/>
              <a:ext cx="690325" cy="690325"/>
            </a:xfrm>
            <a:prstGeom prst="rect">
              <a:avLst/>
            </a:prstGeom>
          </p:spPr>
        </p:pic>
      </p:grpSp>
      <p:cxnSp>
        <p:nvCxnSpPr>
          <p:cNvPr id="13" name="Straight Connector 2" descr="&quot; &quot;"/>
          <p:cNvCxnSpPr/>
          <p:nvPr/>
        </p:nvCxnSpPr>
        <p:spPr>
          <a:xfrm>
            <a:off x="0" y="1066800"/>
            <a:ext cx="12192000" cy="0"/>
          </a:xfrm>
          <a:prstGeom prst="line">
            <a:avLst/>
          </a:prstGeom>
          <a:ln w="38100">
            <a:solidFill>
              <a:srgbClr val="8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79733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normAutofit/>
          </a:bodyPr>
          <a:lstStyle/>
          <a:p>
            <a:r>
              <a:rPr lang="en-US" altLang="en-US" b="1" dirty="0" smtClean="0">
                <a:latin typeface="+mn-lt"/>
              </a:rPr>
              <a:t>Rural Health Information Hub (RHIhub)</a:t>
            </a:r>
            <a:endParaRPr altLang="en-US" b="1" dirty="0">
              <a:latin typeface="+mn-lt"/>
            </a:endParaRPr>
          </a:p>
        </p:txBody>
      </p:sp>
      <p:sp>
        <p:nvSpPr>
          <p:cNvPr id="2" name="Content Placeholder 1"/>
          <p:cNvSpPr>
            <a:spLocks noGrp="1"/>
          </p:cNvSpPr>
          <p:nvPr>
            <p:ph sz="half" idx="2"/>
          </p:nvPr>
        </p:nvSpPr>
        <p:spPr>
          <a:xfrm>
            <a:off x="947056" y="1303287"/>
            <a:ext cx="5682343" cy="4351338"/>
          </a:xfrm>
        </p:spPr>
        <p:txBody>
          <a:bodyPr>
            <a:normAutofit/>
          </a:bodyPr>
          <a:lstStyle/>
          <a:p>
            <a:pPr marL="342900" indent="-342900">
              <a:buFont typeface="Wingdings" panose="05000000000000000000" pitchFamily="2" charset="2"/>
              <a:buChar char="§"/>
            </a:pPr>
            <a:r>
              <a:rPr lang="en-US" sz="2000" b="1" spc="-15" dirty="0">
                <a:solidFill>
                  <a:srgbClr val="003366"/>
                </a:solidFill>
                <a:cs typeface="Calibri"/>
              </a:rPr>
              <a:t>RHIhub - Nation’s rural health information source</a:t>
            </a:r>
          </a:p>
          <a:p>
            <a:pPr lvl="1">
              <a:buSzPct val="85000"/>
            </a:pPr>
            <a:r>
              <a:rPr lang="en-US" spc="-15" dirty="0">
                <a:solidFill>
                  <a:srgbClr val="003366"/>
                </a:solidFill>
                <a:cs typeface="Calibri"/>
              </a:rPr>
              <a:t>library of resources</a:t>
            </a:r>
          </a:p>
          <a:p>
            <a:pPr lvl="1">
              <a:buSzPct val="85000"/>
            </a:pPr>
            <a:r>
              <a:rPr lang="en-US" spc="-15" dirty="0">
                <a:solidFill>
                  <a:srgbClr val="003366"/>
                </a:solidFill>
                <a:cs typeface="Calibri"/>
              </a:rPr>
              <a:t>coverage of rural issues</a:t>
            </a:r>
          </a:p>
          <a:p>
            <a:pPr lvl="1">
              <a:buSzPct val="85000"/>
            </a:pPr>
            <a:r>
              <a:rPr lang="en-US" spc="-15" dirty="0">
                <a:solidFill>
                  <a:srgbClr val="003366"/>
                </a:solidFill>
                <a:cs typeface="Calibri"/>
              </a:rPr>
              <a:t>state guides</a:t>
            </a:r>
          </a:p>
          <a:p>
            <a:pPr lvl="1">
              <a:buSzPct val="85000"/>
            </a:pPr>
            <a:r>
              <a:rPr lang="en-US" b="1" spc="-15" dirty="0">
                <a:solidFill>
                  <a:srgbClr val="AC0000"/>
                </a:solidFill>
                <a:cs typeface="Calibri"/>
              </a:rPr>
              <a:t>toolkits</a:t>
            </a:r>
          </a:p>
          <a:p>
            <a:pPr lvl="1">
              <a:buSzPct val="85000"/>
            </a:pPr>
            <a:r>
              <a:rPr lang="en-US" spc="-15" dirty="0">
                <a:solidFill>
                  <a:srgbClr val="003366"/>
                </a:solidFill>
                <a:cs typeface="Calibri"/>
              </a:rPr>
              <a:t>program models</a:t>
            </a:r>
          </a:p>
          <a:p>
            <a:pPr lvl="1">
              <a:buSzPct val="85000"/>
            </a:pPr>
            <a:r>
              <a:rPr lang="en-US" spc="-15" dirty="0">
                <a:solidFill>
                  <a:srgbClr val="003366"/>
                </a:solidFill>
                <a:cs typeface="Calibri"/>
              </a:rPr>
              <a:t>much more</a:t>
            </a:r>
            <a:r>
              <a:rPr lang="en-US" spc="-15" dirty="0" smtClean="0">
                <a:solidFill>
                  <a:srgbClr val="003366"/>
                </a:solidFill>
                <a:cs typeface="Calibri"/>
              </a:rPr>
              <a:t>!</a:t>
            </a:r>
          </a:p>
          <a:p>
            <a:pPr lvl="1">
              <a:buSzPct val="85000"/>
            </a:pPr>
            <a:r>
              <a:rPr lang="en-US" spc="-15" dirty="0">
                <a:solidFill>
                  <a:srgbClr val="003366"/>
                </a:solidFill>
                <a:cs typeface="Calibri"/>
              </a:rPr>
              <a:t>w</a:t>
            </a:r>
            <a:r>
              <a:rPr lang="en-US" spc="-15" dirty="0" smtClean="0">
                <a:solidFill>
                  <a:srgbClr val="003366"/>
                </a:solidFill>
                <a:cs typeface="Calibri"/>
              </a:rPr>
              <a:t>ebsite</a:t>
            </a:r>
            <a:r>
              <a:rPr lang="en-US" spc="-15" dirty="0">
                <a:solidFill>
                  <a:srgbClr val="003366"/>
                </a:solidFill>
                <a:cs typeface="Calibri"/>
              </a:rPr>
              <a:t>:  </a:t>
            </a:r>
            <a:r>
              <a:rPr lang="en-US" spc="-15" dirty="0">
                <a:solidFill>
                  <a:srgbClr val="003366"/>
                </a:solidFill>
                <a:cs typeface="Calibri"/>
                <a:hlinkClick r:id="rId3"/>
              </a:rPr>
              <a:t>https://www.ruralhealthinfo.org</a:t>
            </a:r>
            <a:r>
              <a:rPr lang="en-US" spc="-15" dirty="0" smtClean="0">
                <a:solidFill>
                  <a:srgbClr val="003366"/>
                </a:solidFill>
                <a:cs typeface="Calibri"/>
                <a:hlinkClick r:id="rId3"/>
              </a:rPr>
              <a:t>/</a:t>
            </a:r>
            <a:r>
              <a:rPr lang="en-US" spc="-15" dirty="0" smtClean="0">
                <a:solidFill>
                  <a:srgbClr val="003366"/>
                </a:solidFill>
                <a:cs typeface="Calibri"/>
              </a:rPr>
              <a:t> </a:t>
            </a:r>
            <a:endParaRPr lang="en-US" dirty="0"/>
          </a:p>
          <a:p>
            <a:pPr marL="342900" indent="-342900">
              <a:buFont typeface="Wingdings" panose="05000000000000000000" pitchFamily="2" charset="2"/>
              <a:buChar char="§"/>
            </a:pPr>
            <a:r>
              <a:rPr lang="en-US" sz="2000" b="1" spc="-15" dirty="0">
                <a:solidFill>
                  <a:srgbClr val="003366"/>
                </a:solidFill>
                <a:cs typeface="Calibri"/>
              </a:rPr>
              <a:t>Provides customized assistance </a:t>
            </a:r>
          </a:p>
          <a:p>
            <a:pPr lvl="1">
              <a:buSzPct val="85000"/>
            </a:pPr>
            <a:r>
              <a:rPr lang="en-US" spc="-15" dirty="0">
                <a:solidFill>
                  <a:srgbClr val="003366"/>
                </a:solidFill>
                <a:cs typeface="Calibri"/>
              </a:rPr>
              <a:t>By phone:  </a:t>
            </a:r>
            <a:r>
              <a:rPr lang="en-US" b="1" spc="-15" dirty="0">
                <a:solidFill>
                  <a:srgbClr val="003366"/>
                </a:solidFill>
                <a:cs typeface="Calibri"/>
              </a:rPr>
              <a:t>1.800.270.1898</a:t>
            </a:r>
          </a:p>
          <a:p>
            <a:pPr lvl="1">
              <a:buSzPct val="85000"/>
            </a:pPr>
            <a:r>
              <a:rPr lang="en-US" spc="-15" dirty="0">
                <a:solidFill>
                  <a:srgbClr val="003366"/>
                </a:solidFill>
                <a:cs typeface="Calibri"/>
              </a:rPr>
              <a:t>By email:  </a:t>
            </a:r>
            <a:r>
              <a:rPr lang="en-US" dirty="0">
                <a:hlinkClick r:id="rId4"/>
              </a:rPr>
              <a:t>info@ruralhealthinfo.org</a:t>
            </a:r>
            <a:r>
              <a:rPr lang="en-US" dirty="0"/>
              <a:t> </a:t>
            </a:r>
          </a:p>
        </p:txBody>
      </p:sp>
      <p:sp>
        <p:nvSpPr>
          <p:cNvPr id="3" name="Slide Number Placeholder 2"/>
          <p:cNvSpPr>
            <a:spLocks noGrp="1"/>
          </p:cNvSpPr>
          <p:nvPr>
            <p:ph type="sldNum" sz="quarter" idx="12"/>
          </p:nvPr>
        </p:nvSpPr>
        <p:spPr/>
        <p:txBody>
          <a:bodyPr/>
          <a:lstStyle/>
          <a:p>
            <a:fld id="{F9ECA865-404D-4A57-9AC1-FD3038CC100D}" type="slidenum">
              <a:rPr lang="en-US" smtClean="0"/>
              <a:pPr/>
              <a:t>27</a:t>
            </a:fld>
            <a:endParaRPr lang="en-US" dirty="0"/>
          </a:p>
        </p:txBody>
      </p:sp>
      <p:pic>
        <p:nvPicPr>
          <p:cNvPr id="8" name="Content Placeholder 4"/>
          <p:cNvPicPr>
            <a:picLocks noGrp="1" noChangeAspect="1"/>
          </p:cNvPicPr>
          <p:nvPr>
            <p:ph idx="1"/>
          </p:nvPr>
        </p:nvPicPr>
        <p:blipFill>
          <a:blip r:embed="rId5"/>
          <a:stretch>
            <a:fillRect/>
          </a:stretch>
        </p:blipFill>
        <p:spPr>
          <a:xfrm>
            <a:off x="6172200" y="1841896"/>
            <a:ext cx="2442273" cy="1110124"/>
          </a:xfrm>
          <a:prstGeom prst="rect">
            <a:avLst/>
          </a:prstGeom>
        </p:spPr>
      </p:pic>
      <p:pic>
        <p:nvPicPr>
          <p:cNvPr id="10" name="Picture 9"/>
          <p:cNvPicPr>
            <a:picLocks noChangeAspect="1"/>
          </p:cNvPicPr>
          <p:nvPr/>
        </p:nvPicPr>
        <p:blipFill>
          <a:blip r:embed="rId6"/>
          <a:stretch>
            <a:fillRect/>
          </a:stretch>
        </p:blipFill>
        <p:spPr>
          <a:xfrm>
            <a:off x="9207023" y="1784606"/>
            <a:ext cx="2600739" cy="1167414"/>
          </a:xfrm>
          <a:prstGeom prst="rect">
            <a:avLst/>
          </a:prstGeom>
        </p:spPr>
      </p:pic>
      <p:pic>
        <p:nvPicPr>
          <p:cNvPr id="11" name="Picture 10"/>
          <p:cNvPicPr>
            <a:picLocks noChangeAspect="1"/>
          </p:cNvPicPr>
          <p:nvPr/>
        </p:nvPicPr>
        <p:blipFill>
          <a:blip r:embed="rId7"/>
          <a:stretch>
            <a:fillRect/>
          </a:stretch>
        </p:blipFill>
        <p:spPr>
          <a:xfrm>
            <a:off x="7393337" y="3229718"/>
            <a:ext cx="2813454" cy="1318216"/>
          </a:xfrm>
          <a:prstGeom prst="rect">
            <a:avLst/>
          </a:prstGeom>
        </p:spPr>
      </p:pic>
    </p:spTree>
    <p:extLst>
      <p:ext uri="{BB962C8B-B14F-4D97-AF65-F5344CB8AC3E}">
        <p14:creationId xmlns:p14="http://schemas.microsoft.com/office/powerpoint/2010/main" val="6894422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600" y="1333490"/>
            <a:ext cx="6534141" cy="4351338"/>
          </a:xfrm>
          <a:prstGeom prst="ellipse">
            <a:avLst/>
          </a:prstGeom>
          <a:ln>
            <a:noFill/>
          </a:ln>
          <a:effectLst>
            <a:softEdge rad="112500"/>
          </a:effectLst>
        </p:spPr>
      </p:pic>
      <p:sp>
        <p:nvSpPr>
          <p:cNvPr id="7" name="Title 2"/>
          <p:cNvSpPr txBox="1">
            <a:spLocks/>
          </p:cNvSpPr>
          <p:nvPr/>
        </p:nvSpPr>
        <p:spPr>
          <a:xfrm>
            <a:off x="231648" y="106811"/>
            <a:ext cx="10512552" cy="9906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smtClean="0">
                <a:solidFill>
                  <a:srgbClr val="0F4D7B"/>
                </a:solidFill>
                <a:latin typeface="+mn-lt"/>
              </a:rPr>
              <a:t>Network</a:t>
            </a:r>
            <a:endParaRPr lang="en-US" sz="4000" b="1" dirty="0">
              <a:solidFill>
                <a:srgbClr val="800000"/>
              </a:solidFill>
              <a:latin typeface="+mn-lt"/>
            </a:endParaRPr>
          </a:p>
        </p:txBody>
      </p:sp>
      <p:sp>
        <p:nvSpPr>
          <p:cNvPr id="8" name="TextBox 7"/>
          <p:cNvSpPr txBox="1"/>
          <p:nvPr/>
        </p:nvSpPr>
        <p:spPr>
          <a:xfrm>
            <a:off x="6681216" y="1049953"/>
            <a:ext cx="5181600" cy="4893647"/>
          </a:xfrm>
          <a:prstGeom prst="rect">
            <a:avLst/>
          </a:prstGeom>
          <a:noFill/>
        </p:spPr>
        <p:txBody>
          <a:bodyPr wrap="square" rtlCol="0">
            <a:spAutoFit/>
          </a:bodyPr>
          <a:lstStyle/>
          <a:p>
            <a:r>
              <a:rPr lang="en-US" sz="2400" b="1" u="sng" dirty="0" smtClean="0">
                <a:solidFill>
                  <a:schemeClr val="accent1">
                    <a:lumMod val="50000"/>
                  </a:schemeClr>
                </a:solidFill>
              </a:rPr>
              <a:t>IEA Partners &amp; Stakeholders</a:t>
            </a:r>
          </a:p>
          <a:p>
            <a:endParaRPr lang="en-US" sz="2400" b="1" u="sng" dirty="0">
              <a:solidFill>
                <a:schemeClr val="accent1">
                  <a:lumMod val="50000"/>
                </a:schemeClr>
              </a:solidFill>
            </a:endParaRPr>
          </a:p>
          <a:p>
            <a:pPr marL="285750" indent="-285750">
              <a:buFont typeface="Arial" panose="020B0604020202020204" pitchFamily="34" charset="0"/>
              <a:buChar char="•"/>
            </a:pPr>
            <a:r>
              <a:rPr lang="en-US" sz="2200" dirty="0">
                <a:solidFill>
                  <a:schemeClr val="accent1">
                    <a:lumMod val="50000"/>
                  </a:schemeClr>
                </a:solidFill>
              </a:rPr>
              <a:t>HRSA Grantees</a:t>
            </a:r>
          </a:p>
          <a:p>
            <a:pPr marL="285750" indent="-285750">
              <a:buFont typeface="Arial" panose="020B0604020202020204" pitchFamily="34" charset="0"/>
              <a:buChar char="•"/>
            </a:pPr>
            <a:r>
              <a:rPr lang="en-US" sz="2200" dirty="0" smtClean="0">
                <a:solidFill>
                  <a:schemeClr val="accent1">
                    <a:lumMod val="50000"/>
                  </a:schemeClr>
                </a:solidFill>
              </a:rPr>
              <a:t>State and Local Leadership</a:t>
            </a:r>
          </a:p>
          <a:p>
            <a:pPr marL="285750" indent="-285750">
              <a:buFont typeface="Arial" panose="020B0604020202020204" pitchFamily="34" charset="0"/>
              <a:buChar char="•"/>
            </a:pPr>
            <a:r>
              <a:rPr lang="en-US" sz="2200" dirty="0" smtClean="0">
                <a:solidFill>
                  <a:schemeClr val="accent1">
                    <a:lumMod val="50000"/>
                  </a:schemeClr>
                </a:solidFill>
              </a:rPr>
              <a:t>State and Local Health Departments</a:t>
            </a:r>
            <a:endParaRPr lang="en-US" sz="2200" dirty="0">
              <a:solidFill>
                <a:schemeClr val="accent1">
                  <a:lumMod val="50000"/>
                </a:schemeClr>
              </a:solidFill>
            </a:endParaRPr>
          </a:p>
          <a:p>
            <a:pPr marL="285750" indent="-285750">
              <a:buFont typeface="Arial" panose="020B0604020202020204" pitchFamily="34" charset="0"/>
              <a:buChar char="•"/>
            </a:pPr>
            <a:r>
              <a:rPr lang="en-US" sz="2200" dirty="0">
                <a:solidFill>
                  <a:schemeClr val="accent1">
                    <a:lumMod val="50000"/>
                  </a:schemeClr>
                </a:solidFill>
              </a:rPr>
              <a:t>Tribal </a:t>
            </a:r>
            <a:r>
              <a:rPr lang="en-US" sz="2200" dirty="0" smtClean="0">
                <a:solidFill>
                  <a:schemeClr val="accent1">
                    <a:lumMod val="50000"/>
                  </a:schemeClr>
                </a:solidFill>
              </a:rPr>
              <a:t>Organizations</a:t>
            </a:r>
          </a:p>
          <a:p>
            <a:pPr marL="285750" indent="-285750">
              <a:buFont typeface="Arial" panose="020B0604020202020204" pitchFamily="34" charset="0"/>
              <a:buChar char="•"/>
            </a:pPr>
            <a:r>
              <a:rPr lang="en-US" sz="2200" dirty="0" smtClean="0">
                <a:solidFill>
                  <a:schemeClr val="accent1">
                    <a:lumMod val="50000"/>
                  </a:schemeClr>
                </a:solidFill>
              </a:rPr>
              <a:t>Community </a:t>
            </a:r>
            <a:r>
              <a:rPr lang="en-US" sz="2200" dirty="0">
                <a:solidFill>
                  <a:schemeClr val="accent1">
                    <a:lumMod val="50000"/>
                  </a:schemeClr>
                </a:solidFill>
              </a:rPr>
              <a:t>&amp; Faith-Based Organizations</a:t>
            </a:r>
          </a:p>
          <a:p>
            <a:pPr marL="285750" indent="-285750">
              <a:buFont typeface="Arial" panose="020B0604020202020204" pitchFamily="34" charset="0"/>
              <a:buChar char="•"/>
            </a:pPr>
            <a:r>
              <a:rPr lang="en-US" sz="2200" dirty="0">
                <a:solidFill>
                  <a:schemeClr val="accent1">
                    <a:lumMod val="50000"/>
                  </a:schemeClr>
                </a:solidFill>
              </a:rPr>
              <a:t>Colleges/Universities</a:t>
            </a:r>
          </a:p>
          <a:p>
            <a:pPr marL="285750" indent="-285750">
              <a:buFont typeface="Arial" panose="020B0604020202020204" pitchFamily="34" charset="0"/>
              <a:buChar char="•"/>
            </a:pPr>
            <a:r>
              <a:rPr lang="en-US" sz="2200" dirty="0">
                <a:solidFill>
                  <a:schemeClr val="accent1">
                    <a:lumMod val="50000"/>
                  </a:schemeClr>
                </a:solidFill>
              </a:rPr>
              <a:t>Private Sector Organizations &amp; Foundations</a:t>
            </a:r>
          </a:p>
          <a:p>
            <a:pPr marL="285750" indent="-285750">
              <a:buFont typeface="Arial" panose="020B0604020202020204" pitchFamily="34" charset="0"/>
              <a:buChar char="•"/>
            </a:pPr>
            <a:r>
              <a:rPr lang="en-US" sz="2200" dirty="0">
                <a:solidFill>
                  <a:schemeClr val="accent1">
                    <a:lumMod val="50000"/>
                  </a:schemeClr>
                </a:solidFill>
              </a:rPr>
              <a:t>HHS Regional Directors/Regional Health Administrators</a:t>
            </a:r>
          </a:p>
          <a:p>
            <a:pPr marL="285750" indent="-285750">
              <a:buFont typeface="Arial" panose="020B0604020202020204" pitchFamily="34" charset="0"/>
              <a:buChar char="•"/>
            </a:pPr>
            <a:r>
              <a:rPr lang="en-US" sz="2200" dirty="0">
                <a:solidFill>
                  <a:schemeClr val="accent1">
                    <a:lumMod val="50000"/>
                  </a:schemeClr>
                </a:solidFill>
              </a:rPr>
              <a:t>HHS Operating Divisions</a:t>
            </a:r>
          </a:p>
          <a:p>
            <a:pPr marL="285750" indent="-285750">
              <a:buFont typeface="Arial" panose="020B0604020202020204" pitchFamily="34" charset="0"/>
              <a:buChar char="•"/>
            </a:pPr>
            <a:r>
              <a:rPr lang="en-US" sz="2200" dirty="0">
                <a:solidFill>
                  <a:schemeClr val="accent1">
                    <a:lumMod val="50000"/>
                  </a:schemeClr>
                </a:solidFill>
              </a:rPr>
              <a:t>Federal Departments or Agencies</a:t>
            </a:r>
          </a:p>
        </p:txBody>
      </p:sp>
      <p:sp>
        <p:nvSpPr>
          <p:cNvPr id="9" name="Slide Number Placeholder 3"/>
          <p:cNvSpPr>
            <a:spLocks noGrp="1"/>
          </p:cNvSpPr>
          <p:nvPr>
            <p:ph type="sldNum" sz="quarter" idx="12"/>
          </p:nvPr>
        </p:nvSpPr>
        <p:spPr>
          <a:xfrm>
            <a:off x="9272016" y="6490444"/>
            <a:ext cx="2743200" cy="384048"/>
          </a:xfrm>
        </p:spPr>
        <p:txBody>
          <a:bodyPr/>
          <a:lstStyle/>
          <a:p>
            <a:pPr algn="r"/>
            <a:fld id="{F9ECA865-404D-4A57-9AC1-FD3038CC100D}" type="slidenum">
              <a:rPr lang="en-US" sz="1800" b="1" smtClean="0">
                <a:solidFill>
                  <a:schemeClr val="bg1"/>
                </a:solidFill>
              </a:rPr>
              <a:pPr algn="r"/>
              <a:t>28</a:t>
            </a:fld>
            <a:endParaRPr lang="en-US" sz="1800" b="1" dirty="0">
              <a:solidFill>
                <a:schemeClr val="bg1"/>
              </a:solidFill>
            </a:endParaRPr>
          </a:p>
        </p:txBody>
      </p:sp>
    </p:spTree>
    <p:extLst>
      <p:ext uri="{BB962C8B-B14F-4D97-AF65-F5344CB8AC3E}">
        <p14:creationId xmlns:p14="http://schemas.microsoft.com/office/powerpoint/2010/main" val="25248857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a:xfrm>
            <a:off x="9272016" y="6490444"/>
            <a:ext cx="2743200" cy="384048"/>
          </a:xfrm>
        </p:spPr>
        <p:txBody>
          <a:bodyPr/>
          <a:lstStyle/>
          <a:p>
            <a:pPr algn="r"/>
            <a:fld id="{F9ECA865-404D-4A57-9AC1-FD3038CC100D}" type="slidenum">
              <a:rPr lang="en-US" sz="1800" b="1" smtClean="0">
                <a:solidFill>
                  <a:schemeClr val="bg1"/>
                </a:solidFill>
              </a:rPr>
              <a:pPr algn="r"/>
              <a:t>29</a:t>
            </a:fld>
            <a:endParaRPr lang="en-US" sz="1800" b="1" dirty="0">
              <a:solidFill>
                <a:schemeClr val="bg1"/>
              </a:solidFill>
            </a:endParaRPr>
          </a:p>
        </p:txBody>
      </p:sp>
      <p:sp>
        <p:nvSpPr>
          <p:cNvPr id="7" name="Title 2"/>
          <p:cNvSpPr txBox="1">
            <a:spLocks/>
          </p:cNvSpPr>
          <p:nvPr/>
        </p:nvSpPr>
        <p:spPr>
          <a:xfrm>
            <a:off x="311005" y="106811"/>
            <a:ext cx="10512552" cy="9906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smtClean="0">
                <a:solidFill>
                  <a:srgbClr val="0F4D7B"/>
                </a:solidFill>
                <a:latin typeface="+mn-lt"/>
              </a:rPr>
              <a:t>Connect with HRSA IEA</a:t>
            </a:r>
            <a:endParaRPr lang="en-US" sz="4000" b="1" dirty="0">
              <a:solidFill>
                <a:srgbClr val="800000"/>
              </a:solidFill>
              <a:latin typeface="+mn-lt"/>
            </a:endParaRPr>
          </a:p>
        </p:txBody>
      </p:sp>
      <p:grpSp>
        <p:nvGrpSpPr>
          <p:cNvPr id="11" name="Group 10"/>
          <p:cNvGrpSpPr/>
          <p:nvPr/>
        </p:nvGrpSpPr>
        <p:grpSpPr>
          <a:xfrm>
            <a:off x="1066800" y="1136624"/>
            <a:ext cx="4495800" cy="4578376"/>
            <a:chOff x="621360" y="1534356"/>
            <a:chExt cx="5195456" cy="4885553"/>
          </a:xfrm>
        </p:grpSpPr>
        <p:sp>
          <p:nvSpPr>
            <p:cNvPr id="4" name="TextBox 3"/>
            <p:cNvSpPr txBox="1"/>
            <p:nvPr/>
          </p:nvSpPr>
          <p:spPr>
            <a:xfrm>
              <a:off x="621361" y="1534356"/>
              <a:ext cx="5195455" cy="813179"/>
            </a:xfrm>
            <a:prstGeom prst="rect">
              <a:avLst/>
            </a:prstGeom>
            <a:solidFill>
              <a:srgbClr val="990000"/>
            </a:solidFill>
          </p:spPr>
          <p:txBody>
            <a:bodyPr wrap="square" rtlCol="0" anchor="ctr" anchorCtr="0">
              <a:spAutoFit/>
            </a:bodyPr>
            <a:lstStyle/>
            <a:p>
              <a:pPr algn="ctr"/>
              <a:r>
                <a:rPr lang="en-US" sz="2300" b="1" dirty="0" smtClean="0">
                  <a:solidFill>
                    <a:schemeClr val="bg1"/>
                  </a:solidFill>
                </a:rPr>
                <a:t>When </a:t>
              </a:r>
              <a:r>
                <a:rPr lang="en-US" sz="2300" b="1" dirty="0">
                  <a:solidFill>
                    <a:schemeClr val="bg1"/>
                  </a:solidFill>
                </a:rPr>
                <a:t>should you contact </a:t>
              </a:r>
              <a:r>
                <a:rPr lang="en-US" sz="2300" b="1" dirty="0" smtClean="0">
                  <a:solidFill>
                    <a:schemeClr val="bg1"/>
                  </a:solidFill>
                </a:rPr>
                <a:t>IEA?</a:t>
              </a:r>
              <a:endParaRPr lang="en-US" sz="2300" dirty="0">
                <a:solidFill>
                  <a:schemeClr val="bg1"/>
                </a:solidFill>
              </a:endParaRPr>
            </a:p>
            <a:p>
              <a:endParaRPr lang="en-US" sz="2300" dirty="0"/>
            </a:p>
          </p:txBody>
        </p:sp>
        <p:sp>
          <p:nvSpPr>
            <p:cNvPr id="5" name="TextBox 4"/>
            <p:cNvSpPr txBox="1"/>
            <p:nvPr/>
          </p:nvSpPr>
          <p:spPr>
            <a:xfrm>
              <a:off x="621360" y="2326481"/>
              <a:ext cx="5195455" cy="4093428"/>
            </a:xfrm>
            <a:prstGeom prst="rect">
              <a:avLst/>
            </a:prstGeom>
            <a:solidFill>
              <a:schemeClr val="accent2">
                <a:lumMod val="20000"/>
                <a:lumOff val="80000"/>
              </a:schemeClr>
            </a:solidFill>
          </p:spPr>
          <p:txBody>
            <a:bodyPr wrap="square" rtlCol="0">
              <a:spAutoFit/>
            </a:bodyPr>
            <a:lstStyle/>
            <a:p>
              <a:pPr marL="285750" lvl="0" indent="-285750">
                <a:buFont typeface="Arial" panose="020B0604020202020204" pitchFamily="34" charset="0"/>
                <a:buChar char="•"/>
              </a:pPr>
              <a:r>
                <a:rPr lang="en-US" dirty="0" smtClean="0"/>
                <a:t>When </a:t>
              </a:r>
              <a:r>
                <a:rPr lang="en-US" dirty="0"/>
                <a:t>you have questions about HRSA programs, data, policies, or resources</a:t>
              </a:r>
            </a:p>
            <a:p>
              <a:pPr marL="285750" indent="-285750">
                <a:buFont typeface="Arial" panose="020B0604020202020204" pitchFamily="34" charset="0"/>
                <a:buChar char="•"/>
              </a:pPr>
              <a:r>
                <a:rPr lang="en-US" dirty="0" smtClean="0"/>
                <a:t>When you need contextual information about the regional/state landscape that </a:t>
              </a:r>
              <a:r>
                <a:rPr lang="en-US" dirty="0"/>
                <a:t>may impact your </a:t>
              </a:r>
              <a:r>
                <a:rPr lang="en-US" dirty="0" smtClean="0"/>
                <a:t>stakeholders</a:t>
              </a:r>
              <a:endParaRPr lang="en-US" dirty="0"/>
            </a:p>
            <a:p>
              <a:pPr marL="285750" lvl="0" indent="-285750">
                <a:buFont typeface="Arial" panose="020B0604020202020204" pitchFamily="34" charset="0"/>
                <a:buChar char="•"/>
              </a:pPr>
              <a:r>
                <a:rPr lang="en-US" dirty="0"/>
                <a:t>When you are looking for a new type of partner or resources (including funding opportunities)</a:t>
              </a:r>
            </a:p>
            <a:p>
              <a:pPr marL="285750" lvl="0" indent="-285750">
                <a:buFont typeface="Arial" panose="020B0604020202020204" pitchFamily="34" charset="0"/>
                <a:buChar char="•"/>
              </a:pPr>
              <a:r>
                <a:rPr lang="en-US" dirty="0"/>
                <a:t>When you would like to share information with HRSA to inform decision making or programming</a:t>
              </a:r>
            </a:p>
            <a:p>
              <a:pPr marL="285750" lvl="0" indent="-285750">
                <a:buFont typeface="Arial" panose="020B0604020202020204" pitchFamily="34" charset="0"/>
                <a:buChar char="•"/>
              </a:pPr>
              <a:r>
                <a:rPr lang="en-US" dirty="0" smtClean="0"/>
                <a:t>When </a:t>
              </a:r>
              <a:r>
                <a:rPr lang="en-US" dirty="0"/>
                <a:t>you would like HRSA representation at a meeting or event</a:t>
              </a:r>
            </a:p>
          </p:txBody>
        </p:sp>
      </p:grpSp>
      <p:grpSp>
        <p:nvGrpSpPr>
          <p:cNvPr id="12" name="Group 11"/>
          <p:cNvGrpSpPr/>
          <p:nvPr/>
        </p:nvGrpSpPr>
        <p:grpSpPr>
          <a:xfrm>
            <a:off x="6224016" y="1143000"/>
            <a:ext cx="4367784" cy="4572000"/>
            <a:chOff x="6224016" y="1540834"/>
            <a:chExt cx="5210168" cy="4801314"/>
          </a:xfrm>
        </p:grpSpPr>
        <p:sp>
          <p:nvSpPr>
            <p:cNvPr id="9" name="TextBox 8"/>
            <p:cNvSpPr txBox="1"/>
            <p:nvPr/>
          </p:nvSpPr>
          <p:spPr>
            <a:xfrm>
              <a:off x="6238729" y="1540834"/>
              <a:ext cx="5195455" cy="800219"/>
            </a:xfrm>
            <a:prstGeom prst="rect">
              <a:avLst/>
            </a:prstGeom>
            <a:solidFill>
              <a:srgbClr val="006699"/>
            </a:solidFill>
          </p:spPr>
          <p:txBody>
            <a:bodyPr wrap="square" rtlCol="0" anchor="ctr" anchorCtr="0">
              <a:spAutoFit/>
            </a:bodyPr>
            <a:lstStyle/>
            <a:p>
              <a:pPr algn="ctr"/>
              <a:r>
                <a:rPr lang="en-US" sz="2300" b="1" dirty="0">
                  <a:solidFill>
                    <a:schemeClr val="bg1"/>
                  </a:solidFill>
                </a:rPr>
                <a:t>When </a:t>
              </a:r>
              <a:r>
                <a:rPr lang="en-US" sz="2300" b="1" dirty="0" smtClean="0">
                  <a:solidFill>
                    <a:schemeClr val="bg1"/>
                  </a:solidFill>
                </a:rPr>
                <a:t>might IEA reach out to you?</a:t>
              </a:r>
              <a:endParaRPr lang="en-US" sz="2300" dirty="0">
                <a:solidFill>
                  <a:schemeClr val="bg1"/>
                </a:solidFill>
              </a:endParaRPr>
            </a:p>
            <a:p>
              <a:endParaRPr lang="en-US" sz="2300" dirty="0"/>
            </a:p>
          </p:txBody>
        </p:sp>
        <p:sp>
          <p:nvSpPr>
            <p:cNvPr id="10" name="Rectangle 9"/>
            <p:cNvSpPr/>
            <p:nvPr/>
          </p:nvSpPr>
          <p:spPr>
            <a:xfrm>
              <a:off x="6224016" y="2341053"/>
              <a:ext cx="5210168" cy="4001095"/>
            </a:xfrm>
            <a:prstGeom prst="rect">
              <a:avLst/>
            </a:prstGeom>
            <a:solidFill>
              <a:schemeClr val="accent5"/>
            </a:solidFill>
          </p:spPr>
          <p:txBody>
            <a:bodyPr wrap="square">
              <a:spAutoFit/>
            </a:bodyPr>
            <a:lstStyle/>
            <a:p>
              <a:pPr marL="285750" lvl="0" indent="-285750">
                <a:buFont typeface="Arial" panose="020B0604020202020204" pitchFamily="34" charset="0"/>
                <a:buChar char="•"/>
              </a:pPr>
              <a:r>
                <a:rPr lang="en-US" dirty="0">
                  <a:ea typeface="ＭＳ Ｐゴシック" charset="-128"/>
                  <a:cs typeface="Arial" pitchFamily="34" charset="0"/>
                </a:rPr>
                <a:t>When HRSA has information about new funding opportunities, policies, resources, or priorities</a:t>
              </a:r>
              <a:endParaRPr lang="en-US" dirty="0"/>
            </a:p>
            <a:p>
              <a:pPr marL="285750" lvl="0" indent="-285750">
                <a:buFont typeface="Arial" panose="020B0604020202020204" pitchFamily="34" charset="0"/>
                <a:buChar char="•"/>
              </a:pPr>
              <a:r>
                <a:rPr lang="en-US" dirty="0">
                  <a:ea typeface="ＭＳ Ｐゴシック" charset="-128"/>
                  <a:cs typeface="Arial" pitchFamily="34" charset="0"/>
                </a:rPr>
                <a:t>When HRSA is convening stakeholders or brokering relationships</a:t>
              </a:r>
              <a:endParaRPr lang="en-US" dirty="0"/>
            </a:p>
            <a:p>
              <a:pPr marL="285750" lvl="0" indent="-285750">
                <a:buFont typeface="Arial" panose="020B0604020202020204" pitchFamily="34" charset="0"/>
                <a:buChar char="•"/>
              </a:pPr>
              <a:r>
                <a:rPr lang="en-US" dirty="0">
                  <a:ea typeface="ＭＳ Ｐゴシック" charset="-128"/>
                  <a:cs typeface="Arial" pitchFamily="34" charset="0"/>
                </a:rPr>
                <a:t>When HRSA is collecting information to inform an issue</a:t>
              </a:r>
              <a:endParaRPr lang="en-US" dirty="0"/>
            </a:p>
            <a:p>
              <a:pPr marL="285750" lvl="0" indent="-285750">
                <a:buFont typeface="Arial" panose="020B0604020202020204" pitchFamily="34" charset="0"/>
                <a:buChar char="•"/>
              </a:pPr>
              <a:r>
                <a:rPr lang="en-US" dirty="0">
                  <a:ea typeface="ＭＳ Ｐゴシック" charset="-128"/>
                  <a:cs typeface="Arial" pitchFamily="34" charset="0"/>
                </a:rPr>
                <a:t>When HRSA is interested in being present at a meeting or event</a:t>
              </a:r>
              <a:endParaRPr lang="en-US" dirty="0"/>
            </a:p>
            <a:p>
              <a:pPr marL="285750" lvl="0" indent="-285750">
                <a:buFont typeface="Arial" panose="020B0604020202020204" pitchFamily="34" charset="0"/>
                <a:buChar char="•"/>
              </a:pPr>
              <a:r>
                <a:rPr lang="en-US" dirty="0">
                  <a:ea typeface="ＭＳ Ｐゴシック" charset="-128"/>
                  <a:cs typeface="Arial" pitchFamily="34" charset="0"/>
                </a:rPr>
                <a:t>When HRSA is developing </a:t>
              </a:r>
              <a:r>
                <a:rPr lang="en-US" dirty="0" smtClean="0">
                  <a:ea typeface="ＭＳ Ｐゴシック" charset="-128"/>
                  <a:cs typeface="Arial" pitchFamily="34" charset="0"/>
                </a:rPr>
                <a:t>partnerships</a:t>
              </a:r>
            </a:p>
            <a:p>
              <a:pPr lvl="0"/>
              <a:endParaRPr lang="en-US" dirty="0">
                <a:solidFill>
                  <a:schemeClr val="accent1">
                    <a:lumMod val="50000"/>
                  </a:schemeClr>
                </a:solidFill>
                <a:ea typeface="ＭＳ Ｐゴシック" charset="-128"/>
                <a:cs typeface="Arial" pitchFamily="34" charset="0"/>
              </a:endParaRPr>
            </a:p>
            <a:p>
              <a:pPr lvl="0"/>
              <a:endParaRPr lang="en-US" dirty="0" smtClean="0">
                <a:solidFill>
                  <a:schemeClr val="accent1">
                    <a:lumMod val="50000"/>
                  </a:schemeClr>
                </a:solidFill>
                <a:ea typeface="ＭＳ Ｐゴシック" charset="-128"/>
                <a:cs typeface="Arial" pitchFamily="34" charset="0"/>
              </a:endParaRPr>
            </a:p>
            <a:p>
              <a:pPr lvl="0"/>
              <a:endParaRPr lang="en-US" dirty="0" smtClean="0">
                <a:solidFill>
                  <a:schemeClr val="accent1">
                    <a:lumMod val="50000"/>
                  </a:schemeClr>
                </a:solidFill>
                <a:ea typeface="ＭＳ Ｐゴシック" charset="-128"/>
                <a:cs typeface="Arial" pitchFamily="34" charset="0"/>
              </a:endParaRPr>
            </a:p>
          </p:txBody>
        </p:sp>
      </p:grpSp>
    </p:spTree>
    <p:extLst>
      <p:ext uri="{BB962C8B-B14F-4D97-AF65-F5344CB8AC3E}">
        <p14:creationId xmlns:p14="http://schemas.microsoft.com/office/powerpoint/2010/main" val="10056828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5" name="Google Shape;285;p39"/>
          <p:cNvSpPr txBox="1">
            <a:spLocks noGrp="1"/>
          </p:cNvSpPr>
          <p:nvPr>
            <p:ph type="subTitle" idx="4294967295"/>
          </p:nvPr>
        </p:nvSpPr>
        <p:spPr>
          <a:xfrm>
            <a:off x="1491051" y="4263096"/>
            <a:ext cx="8942293" cy="789372"/>
          </a:xfrm>
          <a:prstGeom prst="rect">
            <a:avLst/>
          </a:prstGeom>
        </p:spPr>
        <p:txBody>
          <a:bodyPr spcFirstLastPara="1" vert="horz" wrap="square" lIns="121900" tIns="121900" rIns="121900" bIns="121900" rtlCol="0" anchor="t" anchorCtr="0">
            <a:noAutofit/>
          </a:bodyPr>
          <a:lstStyle/>
          <a:p>
            <a:pPr marL="0" indent="0" algn="ctr">
              <a:spcAft>
                <a:spcPts val="2133"/>
              </a:spcAft>
              <a:buNone/>
            </a:pPr>
            <a:r>
              <a:rPr lang="en-US" sz="2000" dirty="0" smtClean="0">
                <a:solidFill>
                  <a:schemeClr val="accent1">
                    <a:lumMod val="50000"/>
                  </a:schemeClr>
                </a:solidFill>
              </a:rPr>
              <a:t>To provide on-the-ground outreach to increase the reach, impact, and awareness of HRSA programs.</a:t>
            </a:r>
            <a:endParaRPr lang="en-US" sz="2000" dirty="0">
              <a:solidFill>
                <a:schemeClr val="accent1">
                  <a:lumMod val="50000"/>
                </a:schemeClr>
              </a:solidFill>
            </a:endParaRPr>
          </a:p>
        </p:txBody>
      </p:sp>
      <p:sp>
        <p:nvSpPr>
          <p:cNvPr id="284" name="Google Shape;284;p39"/>
          <p:cNvSpPr txBox="1">
            <a:spLocks noGrp="1"/>
          </p:cNvSpPr>
          <p:nvPr>
            <p:ph type="title" idx="4294967295"/>
          </p:nvPr>
        </p:nvSpPr>
        <p:spPr>
          <a:xfrm>
            <a:off x="4460566" y="3323491"/>
            <a:ext cx="7254875" cy="1122362"/>
          </a:xfrm>
          <a:prstGeom prst="rect">
            <a:avLst/>
          </a:prstGeom>
        </p:spPr>
        <p:txBody>
          <a:bodyPr spcFirstLastPara="1" vert="horz" wrap="square" lIns="121900" tIns="121900" rIns="121900" bIns="121900" rtlCol="0" anchor="ctr" anchorCtr="0">
            <a:noAutofit/>
          </a:bodyPr>
          <a:lstStyle/>
          <a:p>
            <a:r>
              <a:rPr lang="en" dirty="0" smtClean="0"/>
              <a:t>IEA Mission</a:t>
            </a:r>
            <a:endParaRPr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1271" y="1202883"/>
            <a:ext cx="2883889" cy="2120609"/>
          </a:xfrm>
          <a:prstGeom prst="rect">
            <a:avLst/>
          </a:prstGeom>
          <a:solidFill>
            <a:srgbClr val="FFFFFF">
              <a:shade val="85000"/>
            </a:srgbClr>
          </a:solidFill>
          <a:ln w="88900" cap="sq">
            <a:solidFill>
              <a:srgbClr val="0F4D7B"/>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0296" y="1202882"/>
            <a:ext cx="2438399" cy="2120609"/>
          </a:xfrm>
          <a:prstGeom prst="rect">
            <a:avLst/>
          </a:prstGeom>
          <a:solidFill>
            <a:srgbClr val="FFFFFF">
              <a:shade val="85000"/>
            </a:srgbClr>
          </a:solidFill>
          <a:ln w="88900" cap="sq">
            <a:solidFill>
              <a:srgbClr val="0F4D7B"/>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10" name="Google Shape;288;p39"/>
          <p:cNvCxnSpPr/>
          <p:nvPr/>
        </p:nvCxnSpPr>
        <p:spPr>
          <a:xfrm>
            <a:off x="5714997" y="4191000"/>
            <a:ext cx="494400" cy="0"/>
          </a:xfrm>
          <a:prstGeom prst="straightConnector1">
            <a:avLst/>
          </a:prstGeom>
          <a:noFill/>
          <a:ln w="28575" cap="flat" cmpd="sng">
            <a:solidFill>
              <a:schemeClr val="dk2"/>
            </a:solidFill>
            <a:prstDash val="solid"/>
            <a:round/>
            <a:headEnd type="none" w="med" len="med"/>
            <a:tailEnd type="none" w="med" len="med"/>
          </a:ln>
        </p:spPr>
      </p:cxn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5956" y="1202884"/>
            <a:ext cx="2610199" cy="2121990"/>
          </a:xfrm>
          <a:prstGeom prst="rect">
            <a:avLst/>
          </a:prstGeom>
          <a:solidFill>
            <a:srgbClr val="FFFFFF">
              <a:shade val="85000"/>
            </a:srgbClr>
          </a:solidFill>
          <a:ln w="88900" cap="sq">
            <a:solidFill>
              <a:schemeClr val="accent1">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6"/>
          <a:stretch>
            <a:fillRect/>
          </a:stretch>
        </p:blipFill>
        <p:spPr>
          <a:xfrm>
            <a:off x="9019355" y="1202882"/>
            <a:ext cx="2938527" cy="2120609"/>
          </a:xfrm>
          <a:prstGeom prst="rect">
            <a:avLst/>
          </a:prstGeom>
          <a:solidFill>
            <a:srgbClr val="FFFFFF">
              <a:shade val="85000"/>
            </a:srgbClr>
          </a:solidFill>
          <a:ln w="88900" cap="sq">
            <a:solidFill>
              <a:srgbClr val="0F4D7B"/>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5"/>
          <p:cNvSpPr/>
          <p:nvPr/>
        </p:nvSpPr>
        <p:spPr>
          <a:xfrm>
            <a:off x="11730094" y="6462291"/>
            <a:ext cx="301686" cy="369332"/>
          </a:xfrm>
          <a:prstGeom prst="rect">
            <a:avLst/>
          </a:prstGeom>
        </p:spPr>
        <p:txBody>
          <a:bodyPr wrap="none">
            <a:spAutoFit/>
          </a:bodyPr>
          <a:lstStyle/>
          <a:p>
            <a:pPr lvl="0" algn="r">
              <a:defRPr/>
            </a:pPr>
            <a:r>
              <a:rPr lang="en-US" b="1" dirty="0" smtClean="0">
                <a:solidFill>
                  <a:prstClr val="white"/>
                </a:solidFill>
              </a:rPr>
              <a:t>3</a:t>
            </a:r>
            <a:endParaRPr lang="en-US" b="1" dirty="0">
              <a:solidFill>
                <a:prstClr val="white"/>
              </a:solidFill>
            </a:endParaRPr>
          </a:p>
        </p:txBody>
      </p:sp>
    </p:spTree>
    <p:extLst>
      <p:ext uri="{BB962C8B-B14F-4D97-AF65-F5344CB8AC3E}">
        <p14:creationId xmlns:p14="http://schemas.microsoft.com/office/powerpoint/2010/main" val="35523063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447800"/>
            <a:ext cx="13487400" cy="4351338"/>
          </a:xfrm>
        </p:spPr>
        <p:txBody>
          <a:bodyPr>
            <a:noAutofit/>
          </a:bodyPr>
          <a:lstStyle/>
          <a:p>
            <a:pPr marL="633222" indent="-285750">
              <a:lnSpc>
                <a:spcPct val="150000"/>
              </a:lnSpc>
            </a:pPr>
            <a:r>
              <a:rPr lang="en-US" sz="1400" dirty="0"/>
              <a:t>HRSA Website: </a:t>
            </a:r>
            <a:r>
              <a:rPr lang="en-US" sz="1400" dirty="0" smtClean="0">
                <a:hlinkClick r:id="rId3"/>
              </a:rPr>
              <a:t>www.hrsa.gov</a:t>
            </a:r>
            <a:endParaRPr lang="en-US" sz="1400" dirty="0"/>
          </a:p>
          <a:p>
            <a:pPr marL="633222" indent="-285750">
              <a:lnSpc>
                <a:spcPct val="150000"/>
              </a:lnSpc>
            </a:pPr>
            <a:r>
              <a:rPr lang="en-US" sz="1400" dirty="0" smtClean="0"/>
              <a:t>Open </a:t>
            </a:r>
            <a:r>
              <a:rPr lang="en-US" sz="1400" dirty="0"/>
              <a:t>Grant Opportunities at </a:t>
            </a:r>
            <a:r>
              <a:rPr lang="en-US" sz="1400" dirty="0" smtClean="0"/>
              <a:t>HRSA: </a:t>
            </a:r>
            <a:r>
              <a:rPr lang="en-US" sz="1400" dirty="0" smtClean="0">
                <a:hlinkClick r:id="rId4"/>
              </a:rPr>
              <a:t>www.hrsa.gov/grants/index.html</a:t>
            </a:r>
            <a:endParaRPr lang="en-US" sz="1400" dirty="0"/>
          </a:p>
          <a:p>
            <a:pPr marL="633222" indent="-285750">
              <a:lnSpc>
                <a:spcPct val="150000"/>
              </a:lnSpc>
            </a:pPr>
            <a:r>
              <a:rPr lang="en-US" sz="1400" dirty="0"/>
              <a:t>HRSA Data Warehouse: </a:t>
            </a:r>
            <a:r>
              <a:rPr lang="en-US" sz="1400" dirty="0" smtClean="0">
                <a:hlinkClick r:id="rId5"/>
              </a:rPr>
              <a:t>www.data.hrsa.gov</a:t>
            </a:r>
            <a:r>
              <a:rPr lang="en-US" sz="1400" dirty="0" smtClean="0"/>
              <a:t> </a:t>
            </a:r>
            <a:endParaRPr lang="en-US" sz="1400" dirty="0"/>
          </a:p>
          <a:p>
            <a:pPr marL="633222" indent="-285750">
              <a:lnSpc>
                <a:spcPct val="150000"/>
              </a:lnSpc>
            </a:pPr>
            <a:r>
              <a:rPr lang="en-US" sz="1400" dirty="0" smtClean="0"/>
              <a:t>Primary </a:t>
            </a:r>
            <a:r>
              <a:rPr lang="en-US" sz="1400" dirty="0"/>
              <a:t>Care Associations: </a:t>
            </a:r>
            <a:r>
              <a:rPr lang="en-US" sz="1400" dirty="0">
                <a:hlinkClick r:id="rId6"/>
              </a:rPr>
              <a:t>https://</a:t>
            </a:r>
            <a:r>
              <a:rPr lang="en-US" sz="1400" dirty="0" smtClean="0">
                <a:hlinkClick r:id="rId6"/>
              </a:rPr>
              <a:t>bphc.hrsa.gov/qualityimprovement/strategicpartnerships/ncapca/associations.html</a:t>
            </a:r>
            <a:endParaRPr lang="en-US" sz="1400" dirty="0" smtClean="0"/>
          </a:p>
          <a:p>
            <a:pPr marL="633222" indent="-285750">
              <a:lnSpc>
                <a:spcPct val="150000"/>
              </a:lnSpc>
            </a:pPr>
            <a:r>
              <a:rPr lang="en-US" sz="1400" dirty="0" smtClean="0"/>
              <a:t>State </a:t>
            </a:r>
            <a:r>
              <a:rPr lang="en-US" sz="1400" dirty="0"/>
              <a:t>Offices of Rural Health: </a:t>
            </a:r>
            <a:r>
              <a:rPr lang="en-US" sz="1400" dirty="0">
                <a:hlinkClick r:id="rId7"/>
              </a:rPr>
              <a:t>https://www.ruralhealthinfo.org/organizations/state-office-of-rural-health</a:t>
            </a:r>
            <a:r>
              <a:rPr lang="en-US" sz="1400" dirty="0"/>
              <a:t> </a:t>
            </a:r>
            <a:endParaRPr lang="en-US" sz="1400" dirty="0" smtClean="0"/>
          </a:p>
          <a:p>
            <a:pPr marL="633222" indent="-285750">
              <a:lnSpc>
                <a:spcPct val="150000"/>
              </a:lnSpc>
            </a:pPr>
            <a:r>
              <a:rPr lang="en-US" sz="1400" dirty="0" smtClean="0"/>
              <a:t>Community </a:t>
            </a:r>
            <a:r>
              <a:rPr lang="en-US" sz="1400" dirty="0"/>
              <a:t>Behavioral Health/Mental Health/Substance Abuse Associations: </a:t>
            </a:r>
            <a:r>
              <a:rPr lang="en-US" sz="1400" dirty="0">
                <a:hlinkClick r:id="rId8"/>
              </a:rPr>
              <a:t>https://www.thenationalcouncil.org/about/membership/state-association-members/</a:t>
            </a:r>
            <a:r>
              <a:rPr lang="en-US" sz="1400" dirty="0"/>
              <a:t> </a:t>
            </a:r>
            <a:endParaRPr lang="en-US" sz="1400" dirty="0" smtClean="0"/>
          </a:p>
          <a:p>
            <a:pPr marL="633222" indent="-285750">
              <a:lnSpc>
                <a:spcPct val="150000"/>
              </a:lnSpc>
            </a:pPr>
            <a:r>
              <a:rPr lang="en-US" sz="1400" dirty="0"/>
              <a:t>HRSA National Training and Technical Assistance Partners </a:t>
            </a:r>
            <a:r>
              <a:rPr lang="en-US" sz="1400" dirty="0">
                <a:hlinkClick r:id="rId9"/>
              </a:rPr>
              <a:t>https://bphc.hrsa.gov/qualityimprovement/strategicpartnerships/ncapca/national-training</a:t>
            </a:r>
            <a:r>
              <a:rPr lang="en-US" sz="1400" dirty="0"/>
              <a:t> </a:t>
            </a:r>
            <a:endParaRPr lang="en-US" sz="1400" dirty="0" smtClean="0"/>
          </a:p>
          <a:p>
            <a:pPr marL="633222" indent="-285750">
              <a:lnSpc>
                <a:spcPct val="150000"/>
              </a:lnSpc>
            </a:pPr>
            <a:r>
              <a:rPr lang="en-US" sz="1400" dirty="0"/>
              <a:t>Telehealth Resource Centers: </a:t>
            </a:r>
            <a:r>
              <a:rPr lang="en-US" sz="1400" dirty="0">
                <a:hlinkClick r:id="rId10"/>
              </a:rPr>
              <a:t>https://www.telehealthresourcecenter.org/</a:t>
            </a:r>
            <a:r>
              <a:rPr lang="en-US" sz="1400" dirty="0"/>
              <a:t> </a:t>
            </a:r>
          </a:p>
          <a:p>
            <a:pPr marL="633222" indent="-285750">
              <a:lnSpc>
                <a:spcPct val="150000"/>
              </a:lnSpc>
            </a:pPr>
            <a:r>
              <a:rPr lang="en-US" sz="1400" dirty="0" smtClean="0"/>
              <a:t>Area </a:t>
            </a:r>
            <a:r>
              <a:rPr lang="en-US" sz="1400" dirty="0"/>
              <a:t>Health Education Centers (AHEC) </a:t>
            </a:r>
            <a:endParaRPr lang="en-US" sz="1400" dirty="0" smtClean="0"/>
          </a:p>
        </p:txBody>
      </p:sp>
      <p:sp>
        <p:nvSpPr>
          <p:cNvPr id="5" name="Slide Number Placeholder 3"/>
          <p:cNvSpPr>
            <a:spLocks noGrp="1"/>
          </p:cNvSpPr>
          <p:nvPr>
            <p:ph type="sldNum" sz="quarter" idx="12"/>
          </p:nvPr>
        </p:nvSpPr>
        <p:spPr>
          <a:xfrm>
            <a:off x="9272016" y="6490444"/>
            <a:ext cx="2743200" cy="384048"/>
          </a:xfrm>
        </p:spPr>
        <p:txBody>
          <a:bodyPr/>
          <a:lstStyle/>
          <a:p>
            <a:pPr algn="r"/>
            <a:fld id="{F9ECA865-404D-4A57-9AC1-FD3038CC100D}" type="slidenum">
              <a:rPr lang="en-US" sz="1800" b="1" smtClean="0">
                <a:solidFill>
                  <a:schemeClr val="bg1"/>
                </a:solidFill>
              </a:rPr>
              <a:pPr algn="r"/>
              <a:t>30</a:t>
            </a:fld>
            <a:endParaRPr lang="en-US" sz="1800" b="1" dirty="0">
              <a:solidFill>
                <a:schemeClr val="bg1"/>
              </a:solidFill>
            </a:endParaRPr>
          </a:p>
        </p:txBody>
      </p:sp>
      <p:sp>
        <p:nvSpPr>
          <p:cNvPr id="6" name="Title 2"/>
          <p:cNvSpPr txBox="1">
            <a:spLocks/>
          </p:cNvSpPr>
          <p:nvPr/>
        </p:nvSpPr>
        <p:spPr>
          <a:xfrm>
            <a:off x="311005" y="106811"/>
            <a:ext cx="10512552" cy="9906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0F4D7B"/>
                </a:solidFill>
                <a:latin typeface="+mn-lt"/>
              </a:rPr>
              <a:t>HRSA</a:t>
            </a:r>
            <a:r>
              <a:rPr lang="en-US" sz="4000" b="1" dirty="0" smtClean="0">
                <a:solidFill>
                  <a:srgbClr val="0F4D7B"/>
                </a:solidFill>
                <a:latin typeface="+mn-lt"/>
              </a:rPr>
              <a:t> Resources</a:t>
            </a:r>
            <a:endParaRPr lang="en-US" sz="4000" b="1" dirty="0">
              <a:solidFill>
                <a:srgbClr val="0F4D7B"/>
              </a:solidFill>
              <a:latin typeface="+mn-lt"/>
            </a:endParaRPr>
          </a:p>
        </p:txBody>
      </p:sp>
    </p:spTree>
    <p:extLst>
      <p:ext uri="{BB962C8B-B14F-4D97-AF65-F5344CB8AC3E}">
        <p14:creationId xmlns:p14="http://schemas.microsoft.com/office/powerpoint/2010/main" val="8528044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
            <a:ext cx="10515600" cy="1066800"/>
          </a:xfrm>
        </p:spPr>
        <p:txBody>
          <a:bodyPr>
            <a:normAutofit/>
          </a:bodyPr>
          <a:lstStyle/>
          <a:p>
            <a:r>
              <a:rPr lang="en-US" dirty="0" smtClean="0"/>
              <a:t>Region 2 - New York</a:t>
            </a:r>
            <a:endParaRPr lang="en-US" dirty="0"/>
          </a:p>
        </p:txBody>
      </p:sp>
      <p:sp>
        <p:nvSpPr>
          <p:cNvPr id="3" name="Content Placeholder 2"/>
          <p:cNvSpPr>
            <a:spLocks noGrp="1"/>
          </p:cNvSpPr>
          <p:nvPr>
            <p:ph idx="1"/>
          </p:nvPr>
        </p:nvSpPr>
        <p:spPr>
          <a:xfrm>
            <a:off x="4823" y="1066801"/>
            <a:ext cx="8991600" cy="5189219"/>
          </a:xfrm>
        </p:spPr>
        <p:txBody>
          <a:bodyPr>
            <a:noAutofit/>
          </a:bodyPr>
          <a:lstStyle/>
          <a:p>
            <a:pPr marL="457200" lvl="1" indent="0">
              <a:buNone/>
            </a:pPr>
            <a:r>
              <a:rPr lang="en-US" sz="1600" dirty="0" smtClean="0">
                <a:solidFill>
                  <a:schemeClr val="accent5">
                    <a:lumMod val="25000"/>
                  </a:schemeClr>
                </a:solidFill>
              </a:rPr>
              <a:t>Activities and Programs in Rural New York: 2021-2022</a:t>
            </a:r>
          </a:p>
          <a:p>
            <a:pPr marL="457200" lvl="1" indent="0">
              <a:buNone/>
            </a:pPr>
            <a:r>
              <a:rPr lang="en-US" sz="1600" dirty="0" smtClean="0">
                <a:solidFill>
                  <a:schemeClr val="accent5">
                    <a:lumMod val="25000"/>
                  </a:schemeClr>
                </a:solidFill>
              </a:rPr>
              <a:t> </a:t>
            </a:r>
          </a:p>
          <a:p>
            <a:pPr marL="914400" lvl="1" indent="-457200">
              <a:buFont typeface="Courier New" panose="02070309020205020404" pitchFamily="49" charset="0"/>
              <a:buChar char="o"/>
            </a:pPr>
            <a:r>
              <a:rPr lang="en-US" sz="1600" dirty="0" smtClean="0">
                <a:solidFill>
                  <a:schemeClr val="accent5">
                    <a:lumMod val="25000"/>
                  </a:schemeClr>
                </a:solidFill>
              </a:rPr>
              <a:t>Collaborated with the Center of Excellence Institute for substance use disorder (SUD) webinar series:</a:t>
            </a:r>
          </a:p>
          <a:p>
            <a:pPr lvl="3">
              <a:buFont typeface="Arial" panose="020B0604020202020204" pitchFamily="34" charset="0"/>
              <a:buChar char="•"/>
            </a:pPr>
            <a:r>
              <a:rPr lang="en-US" dirty="0">
                <a:solidFill>
                  <a:schemeClr val="accent5">
                    <a:lumMod val="25000"/>
                  </a:schemeClr>
                </a:solidFill>
              </a:rPr>
              <a:t>Buprenorphine in New York State: A Clinical Overview</a:t>
            </a:r>
          </a:p>
          <a:p>
            <a:pPr lvl="3">
              <a:buFont typeface="Arial" panose="020B0604020202020204" pitchFamily="34" charset="0"/>
              <a:buChar char="•"/>
            </a:pPr>
            <a:r>
              <a:rPr lang="en-US" dirty="0" smtClean="0">
                <a:solidFill>
                  <a:schemeClr val="accent5">
                    <a:lumMod val="25000"/>
                  </a:schemeClr>
                </a:solidFill>
              </a:rPr>
              <a:t>Harm Reduction for Health Care Providers</a:t>
            </a:r>
          </a:p>
          <a:p>
            <a:pPr marL="457200" lvl="1" indent="0">
              <a:buNone/>
            </a:pPr>
            <a:endParaRPr lang="en-US" sz="1600" dirty="0" smtClean="0">
              <a:solidFill>
                <a:schemeClr val="accent5">
                  <a:lumMod val="25000"/>
                </a:schemeClr>
              </a:solidFill>
            </a:endParaRPr>
          </a:p>
          <a:p>
            <a:pPr marL="914400" lvl="1" indent="-457200">
              <a:buFont typeface="Courier New" panose="02070309020205020404" pitchFamily="49" charset="0"/>
              <a:buChar char="o"/>
            </a:pPr>
            <a:r>
              <a:rPr lang="en-US" sz="1600" dirty="0">
                <a:solidFill>
                  <a:schemeClr val="accent5">
                    <a:lumMod val="25000"/>
                  </a:schemeClr>
                </a:solidFill>
              </a:rPr>
              <a:t>Rural Health Listening Session</a:t>
            </a:r>
          </a:p>
          <a:p>
            <a:pPr lvl="3">
              <a:buFont typeface="Arial" panose="020B0604020202020204" pitchFamily="34" charset="0"/>
              <a:buChar char="•"/>
            </a:pPr>
            <a:r>
              <a:rPr lang="en-US" dirty="0">
                <a:solidFill>
                  <a:schemeClr val="accent5">
                    <a:lumMod val="25000"/>
                  </a:schemeClr>
                </a:solidFill>
              </a:rPr>
              <a:t>Allegheny </a:t>
            </a:r>
            <a:r>
              <a:rPr lang="en-US" dirty="0" smtClean="0">
                <a:solidFill>
                  <a:schemeClr val="accent5">
                    <a:lumMod val="25000"/>
                  </a:schemeClr>
                </a:solidFill>
              </a:rPr>
              <a:t>County</a:t>
            </a:r>
          </a:p>
          <a:p>
            <a:pPr marL="1371600" lvl="3" indent="0">
              <a:buNone/>
            </a:pPr>
            <a:endParaRPr lang="en-US" dirty="0" smtClean="0">
              <a:solidFill>
                <a:schemeClr val="accent5">
                  <a:lumMod val="25000"/>
                </a:schemeClr>
              </a:solidFill>
            </a:endParaRPr>
          </a:p>
          <a:p>
            <a:pPr marL="914400" lvl="1" indent="-457200">
              <a:buFont typeface="Courier New" panose="02070309020205020404" pitchFamily="49" charset="0"/>
              <a:buChar char="o"/>
            </a:pPr>
            <a:r>
              <a:rPr lang="en-US" sz="1600" dirty="0" smtClean="0">
                <a:solidFill>
                  <a:schemeClr val="accent5">
                    <a:lumMod val="25000"/>
                  </a:schemeClr>
                </a:solidFill>
              </a:rPr>
              <a:t>Conducted vaccination events </a:t>
            </a:r>
            <a:r>
              <a:rPr lang="en-US" sz="1600" dirty="0">
                <a:solidFill>
                  <a:schemeClr val="accent5">
                    <a:lumMod val="25000"/>
                  </a:schemeClr>
                </a:solidFill>
              </a:rPr>
              <a:t>to promote </a:t>
            </a:r>
            <a:r>
              <a:rPr lang="en-US" sz="1600" dirty="0" smtClean="0">
                <a:solidFill>
                  <a:schemeClr val="accent5">
                    <a:lumMod val="25000"/>
                  </a:schemeClr>
                </a:solidFill>
              </a:rPr>
              <a:t>COVID-19 vaccinations in HUD communities</a:t>
            </a:r>
          </a:p>
          <a:p>
            <a:pPr lvl="3">
              <a:buFont typeface="Arial" panose="020B0604020202020204" pitchFamily="34" charset="0"/>
              <a:buChar char="•"/>
            </a:pPr>
            <a:r>
              <a:rPr lang="en-US" dirty="0" smtClean="0">
                <a:solidFill>
                  <a:schemeClr val="accent5">
                    <a:lumMod val="25000"/>
                  </a:schemeClr>
                </a:solidFill>
              </a:rPr>
              <a:t>Oswego County</a:t>
            </a:r>
            <a:endParaRPr lang="en-US" dirty="0">
              <a:solidFill>
                <a:schemeClr val="accent5">
                  <a:lumMod val="25000"/>
                </a:schemeClr>
              </a:solidFill>
            </a:endParaRPr>
          </a:p>
          <a:p>
            <a:pPr lvl="3">
              <a:buFont typeface="Arial" panose="020B0604020202020204" pitchFamily="34" charset="0"/>
              <a:buChar char="•"/>
            </a:pPr>
            <a:r>
              <a:rPr lang="en-US" dirty="0" smtClean="0">
                <a:solidFill>
                  <a:schemeClr val="accent5">
                    <a:lumMod val="25000"/>
                  </a:schemeClr>
                </a:solidFill>
              </a:rPr>
              <a:t>Jefferson County</a:t>
            </a:r>
          </a:p>
          <a:p>
            <a:pPr lvl="3">
              <a:buFont typeface="Arial" panose="020B0604020202020204" pitchFamily="34" charset="0"/>
              <a:buChar char="•"/>
            </a:pPr>
            <a:r>
              <a:rPr lang="en-US" dirty="0">
                <a:solidFill>
                  <a:schemeClr val="accent5">
                    <a:lumMod val="25000"/>
                  </a:schemeClr>
                </a:solidFill>
              </a:rPr>
              <a:t>Fulton </a:t>
            </a:r>
            <a:r>
              <a:rPr lang="en-US" dirty="0" smtClean="0">
                <a:solidFill>
                  <a:schemeClr val="accent5">
                    <a:lumMod val="25000"/>
                  </a:schemeClr>
                </a:solidFill>
              </a:rPr>
              <a:t>County</a:t>
            </a:r>
          </a:p>
          <a:p>
            <a:pPr marL="1371600" lvl="3" indent="0">
              <a:buNone/>
            </a:pPr>
            <a:endParaRPr lang="en-US" dirty="0" smtClean="0">
              <a:solidFill>
                <a:schemeClr val="accent5">
                  <a:lumMod val="25000"/>
                </a:schemeClr>
              </a:solidFill>
            </a:endParaRPr>
          </a:p>
          <a:p>
            <a:pPr marL="914400" lvl="1" indent="-457200">
              <a:buFont typeface="Courier New" panose="02070309020205020404" pitchFamily="49" charset="0"/>
              <a:buChar char="o"/>
            </a:pPr>
            <a:r>
              <a:rPr lang="en-US" sz="1600" dirty="0" smtClean="0">
                <a:solidFill>
                  <a:schemeClr val="accent5">
                    <a:lumMod val="25000"/>
                  </a:schemeClr>
                </a:solidFill>
              </a:rPr>
              <a:t>New York Health Workforce Roundtable</a:t>
            </a:r>
            <a:endParaRPr lang="en-US" sz="1600" dirty="0">
              <a:solidFill>
                <a:schemeClr val="accent5">
                  <a:lumMod val="25000"/>
                </a:schemeClr>
              </a:solidFill>
            </a:endParaRPr>
          </a:p>
        </p:txBody>
      </p:sp>
      <p:sp>
        <p:nvSpPr>
          <p:cNvPr id="4" name="Slide Number Placeholder 3"/>
          <p:cNvSpPr>
            <a:spLocks noGrp="1"/>
          </p:cNvSpPr>
          <p:nvPr>
            <p:ph type="sldNum" sz="quarter" idx="12"/>
          </p:nvPr>
        </p:nvSpPr>
        <p:spPr/>
        <p:txBody>
          <a:bodyPr/>
          <a:lstStyle/>
          <a:p>
            <a:fld id="{F9ECA865-404D-4A57-9AC1-FD3038CC100D}" type="slidenum">
              <a:rPr lang="en-US" smtClean="0"/>
              <a:pPr/>
              <a:t>31</a:t>
            </a:fld>
            <a:endParaRPr lang="en-US" dirty="0"/>
          </a:p>
        </p:txBody>
      </p:sp>
      <p:pic>
        <p:nvPicPr>
          <p:cNvPr id="7" name="Picture 6" descr="https://sharepoint.hrsa.gov/teams/oro/iws/ccb/PublishingImages/Region%202/ORO%20R2%20HUD%20HRSA%2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6423" y="2362200"/>
            <a:ext cx="2966899"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47314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448800" y="6443749"/>
            <a:ext cx="2743200" cy="381000"/>
          </a:xfrm>
        </p:spPr>
        <p:txBody>
          <a:bodyPr/>
          <a:lstStyle/>
          <a:p>
            <a:fld id="{F9ECA865-404D-4A57-9AC1-FD3038CC100D}" type="slidenum">
              <a:rPr lang="en-US" smtClean="0"/>
              <a:pPr/>
              <a:t>32</a:t>
            </a:fld>
            <a:endParaRPr lang="en-US" dirty="0"/>
          </a:p>
        </p:txBody>
      </p:sp>
      <p:sp>
        <p:nvSpPr>
          <p:cNvPr id="5" name="Content Placeholder 5"/>
          <p:cNvSpPr>
            <a:spLocks noGrp="1"/>
          </p:cNvSpPr>
          <p:nvPr>
            <p:ph sz="half" idx="1"/>
          </p:nvPr>
        </p:nvSpPr>
        <p:spPr>
          <a:xfrm>
            <a:off x="458392" y="1444752"/>
            <a:ext cx="5181600" cy="4351338"/>
          </a:xfrm>
        </p:spPr>
        <p:txBody>
          <a:bodyPr>
            <a:noAutofit/>
          </a:bodyPr>
          <a:lstStyle/>
          <a:p>
            <a:pPr marL="0" indent="0">
              <a:buNone/>
            </a:pPr>
            <a:r>
              <a:rPr lang="en-US" sz="2400" b="1" dirty="0" smtClean="0">
                <a:solidFill>
                  <a:srgbClr val="800000"/>
                </a:solidFill>
              </a:rPr>
              <a:t>Cheryl Donald, MA, MBA, LMFT</a:t>
            </a:r>
            <a:endParaRPr lang="en-US" sz="2400" b="1" dirty="0">
              <a:solidFill>
                <a:srgbClr val="800000"/>
              </a:solidFill>
            </a:endParaRPr>
          </a:p>
          <a:p>
            <a:pPr marL="0" indent="0">
              <a:buNone/>
            </a:pPr>
            <a:r>
              <a:rPr lang="en-US" sz="2400" dirty="0" smtClean="0">
                <a:solidFill>
                  <a:srgbClr val="404040"/>
                </a:solidFill>
              </a:rPr>
              <a:t>Regional Administrator </a:t>
            </a:r>
          </a:p>
          <a:p>
            <a:pPr marL="0" indent="0">
              <a:buNone/>
            </a:pPr>
            <a:r>
              <a:rPr lang="en-US" sz="2400" dirty="0" smtClean="0">
                <a:solidFill>
                  <a:srgbClr val="404040"/>
                </a:solidFill>
              </a:rPr>
              <a:t>Email</a:t>
            </a:r>
            <a:r>
              <a:rPr lang="en-US" sz="2400" dirty="0">
                <a:solidFill>
                  <a:srgbClr val="404040"/>
                </a:solidFill>
              </a:rPr>
              <a:t>:</a:t>
            </a:r>
            <a:r>
              <a:rPr lang="en-US" sz="2400" b="1" dirty="0">
                <a:solidFill>
                  <a:srgbClr val="800000"/>
                </a:solidFill>
              </a:rPr>
              <a:t> </a:t>
            </a:r>
            <a:r>
              <a:rPr lang="en-US" sz="2400" b="1" dirty="0">
                <a:solidFill>
                  <a:schemeClr val="accent1">
                    <a:lumMod val="50000"/>
                  </a:schemeClr>
                </a:solidFill>
                <a:hlinkClick r:id="rId2"/>
              </a:rPr>
              <a:t>cdonald@hrsa.gov</a:t>
            </a:r>
            <a:endParaRPr lang="en-US" sz="2400" b="1" dirty="0">
              <a:solidFill>
                <a:schemeClr val="accent1">
                  <a:lumMod val="50000"/>
                </a:schemeClr>
              </a:solidFill>
            </a:endParaRPr>
          </a:p>
          <a:p>
            <a:pPr marL="0" indent="0">
              <a:buNone/>
            </a:pPr>
            <a:r>
              <a:rPr lang="en-US" sz="2400" dirty="0" smtClean="0">
                <a:solidFill>
                  <a:srgbClr val="404040"/>
                </a:solidFill>
              </a:rPr>
              <a:t>Phone</a:t>
            </a:r>
            <a:r>
              <a:rPr lang="en-US" sz="2400" dirty="0">
                <a:solidFill>
                  <a:srgbClr val="404040"/>
                </a:solidFill>
              </a:rPr>
              <a:t>: </a:t>
            </a:r>
            <a:r>
              <a:rPr lang="en-US" sz="2400" dirty="0" smtClean="0">
                <a:solidFill>
                  <a:srgbClr val="404040"/>
                </a:solidFill>
              </a:rPr>
              <a:t>212-264-2768</a:t>
            </a:r>
            <a:endParaRPr lang="en-US" sz="2400" dirty="0">
              <a:solidFill>
                <a:srgbClr val="404040"/>
              </a:solidFill>
            </a:endParaRPr>
          </a:p>
          <a:p>
            <a:pPr marL="0" indent="0">
              <a:buNone/>
            </a:pPr>
            <a:endParaRPr lang="en-US" sz="2400" b="1" dirty="0" smtClean="0">
              <a:solidFill>
                <a:srgbClr val="800000"/>
              </a:solidFill>
            </a:endParaRPr>
          </a:p>
          <a:p>
            <a:pPr marL="0" lvl="0" indent="0">
              <a:buNone/>
            </a:pPr>
            <a:r>
              <a:rPr lang="en-US" sz="2400" b="1" dirty="0" smtClean="0">
                <a:solidFill>
                  <a:srgbClr val="800000"/>
                </a:solidFill>
              </a:rPr>
              <a:t>CAPT Chandak Ghosh, MD, MPH</a:t>
            </a:r>
            <a:endParaRPr lang="en-US" sz="2400" b="1" dirty="0">
              <a:solidFill>
                <a:srgbClr val="800000"/>
              </a:solidFill>
            </a:endParaRPr>
          </a:p>
          <a:p>
            <a:pPr marL="0" lvl="0" indent="0">
              <a:buNone/>
            </a:pPr>
            <a:r>
              <a:rPr lang="en-US" sz="2400" dirty="0" smtClean="0">
                <a:solidFill>
                  <a:srgbClr val="404040"/>
                </a:solidFill>
              </a:rPr>
              <a:t>Deputy Regional Administrator</a:t>
            </a:r>
            <a:endParaRPr lang="en-US" sz="2400" dirty="0">
              <a:solidFill>
                <a:srgbClr val="404040"/>
              </a:solidFill>
            </a:endParaRPr>
          </a:p>
          <a:p>
            <a:pPr marL="0" lvl="0" indent="0">
              <a:buNone/>
            </a:pPr>
            <a:r>
              <a:rPr lang="en-US" sz="2400" dirty="0" smtClean="0">
                <a:solidFill>
                  <a:srgbClr val="404040"/>
                </a:solidFill>
              </a:rPr>
              <a:t>Email: </a:t>
            </a:r>
            <a:r>
              <a:rPr lang="en-US" sz="2400" b="1" dirty="0" smtClean="0">
                <a:solidFill>
                  <a:srgbClr val="800000"/>
                </a:solidFill>
                <a:hlinkClick r:id="rId3"/>
              </a:rPr>
              <a:t>cghosh@hrsa.gov</a:t>
            </a:r>
            <a:endParaRPr lang="en-US" sz="2400" b="1" dirty="0" smtClean="0">
              <a:solidFill>
                <a:srgbClr val="800000"/>
              </a:solidFill>
            </a:endParaRPr>
          </a:p>
          <a:p>
            <a:pPr marL="0" lvl="0" indent="0">
              <a:buNone/>
            </a:pPr>
            <a:r>
              <a:rPr lang="en-US" sz="2400" dirty="0" smtClean="0">
                <a:solidFill>
                  <a:srgbClr val="404040"/>
                </a:solidFill>
              </a:rPr>
              <a:t>Phone: 212-264-2545</a:t>
            </a:r>
            <a:endParaRPr lang="en-US" sz="2400" dirty="0">
              <a:solidFill>
                <a:srgbClr val="404040"/>
              </a:solidFill>
            </a:endParaRPr>
          </a:p>
        </p:txBody>
      </p:sp>
      <p:sp>
        <p:nvSpPr>
          <p:cNvPr id="6" name="Content Placeholder 3"/>
          <p:cNvSpPr txBox="1">
            <a:spLocks/>
          </p:cNvSpPr>
          <p:nvPr/>
        </p:nvSpPr>
        <p:spPr>
          <a:xfrm>
            <a:off x="5619210" y="1444752"/>
            <a:ext cx="6572790" cy="4351338"/>
          </a:xfrm>
          <a:prstGeom prst="rect">
            <a:avLst/>
          </a:prstGeom>
        </p:spPr>
        <p:txBody>
          <a:bodyPr>
            <a:normAutofit/>
          </a:bodyPr>
          <a:lstStyle>
            <a:lvl1pPr marL="347472" indent="-347472" algn="l" defTabSz="914400" rtl="0" eaLnBrk="1" latinLnBrk="0" hangingPunct="1">
              <a:lnSpc>
                <a:spcPct val="100000"/>
              </a:lnSpc>
              <a:spcBef>
                <a:spcPts val="528"/>
              </a:spcBef>
              <a:buClr>
                <a:srgbClr val="0F4D7B"/>
              </a:buClr>
              <a:buSzPct val="125000"/>
              <a:buFont typeface="Arial" panose="020B0604020202020204" pitchFamily="34" charset="0"/>
              <a:buChar char="•"/>
              <a:defRPr sz="2200" kern="1200">
                <a:solidFill>
                  <a:srgbClr val="0F4D7B"/>
                </a:solidFill>
                <a:latin typeface="+mn-lt"/>
                <a:ea typeface="+mn-ea"/>
                <a:cs typeface="+mn-cs"/>
              </a:defRPr>
            </a:lvl1pPr>
            <a:lvl2pPr marL="740664" indent="-283464" algn="l" defTabSz="914400" rtl="0" eaLnBrk="1" latinLnBrk="0" hangingPunct="1">
              <a:lnSpc>
                <a:spcPct val="100000"/>
              </a:lnSpc>
              <a:spcBef>
                <a:spcPts val="480"/>
              </a:spcBef>
              <a:buClr>
                <a:srgbClr val="0F4D7B"/>
              </a:buClr>
              <a:buFont typeface="Wingdings" panose="05000000000000000000" pitchFamily="2" charset="2"/>
              <a:buChar char="§"/>
              <a:defRPr sz="2000" kern="1200">
                <a:solidFill>
                  <a:srgbClr val="0F4D7B"/>
                </a:solidFill>
                <a:latin typeface="+mn-lt"/>
                <a:ea typeface="+mn-ea"/>
                <a:cs typeface="+mn-cs"/>
              </a:defRPr>
            </a:lvl2pPr>
            <a:lvl3pPr marL="1143000" indent="-228600" algn="l" defTabSz="914400" rtl="0" eaLnBrk="1" latinLnBrk="0" hangingPunct="1">
              <a:lnSpc>
                <a:spcPct val="100000"/>
              </a:lnSpc>
              <a:spcBef>
                <a:spcPts val="432"/>
              </a:spcBef>
              <a:buClr>
                <a:srgbClr val="0F4D7B"/>
              </a:buClr>
              <a:buFont typeface="Wingdings" panose="05000000000000000000" pitchFamily="2" charset="2"/>
              <a:buChar char="ü"/>
              <a:defRPr sz="1800" kern="1200">
                <a:solidFill>
                  <a:srgbClr val="0F4D7B"/>
                </a:solidFill>
                <a:latin typeface="+mn-lt"/>
                <a:ea typeface="+mn-ea"/>
                <a:cs typeface="+mn-cs"/>
              </a:defRPr>
            </a:lvl3pPr>
            <a:lvl4pPr marL="1600200" indent="-228600" algn="l" defTabSz="914400" rtl="0" eaLnBrk="1" latinLnBrk="0" hangingPunct="1">
              <a:lnSpc>
                <a:spcPct val="100000"/>
              </a:lnSpc>
              <a:spcBef>
                <a:spcPts val="400"/>
              </a:spcBef>
              <a:buClr>
                <a:srgbClr val="0F4D7B"/>
              </a:buClr>
              <a:buSzPct val="100000"/>
              <a:buFont typeface="Courier New" panose="02070309020205020404" pitchFamily="49" charset="0"/>
              <a:buChar char="o"/>
              <a:defRPr sz="1600" kern="1200">
                <a:solidFill>
                  <a:srgbClr val="0F4D7B"/>
                </a:solidFill>
                <a:latin typeface="+mn-lt"/>
                <a:ea typeface="+mn-ea"/>
                <a:cs typeface="+mn-cs"/>
              </a:defRPr>
            </a:lvl4pPr>
            <a:lvl5pPr marL="2057400" indent="-228600" algn="l" defTabSz="914400" rtl="0" eaLnBrk="1" latinLnBrk="0" hangingPunct="1">
              <a:lnSpc>
                <a:spcPct val="100000"/>
              </a:lnSpc>
              <a:spcBef>
                <a:spcPts val="380"/>
              </a:spcBef>
              <a:buClr>
                <a:srgbClr val="0F4D7B"/>
              </a:buClr>
              <a:buFont typeface="Wingdings" panose="05000000000000000000" pitchFamily="2" charset="2"/>
              <a:buChar char="Ø"/>
              <a:defRPr sz="1400" kern="1200">
                <a:solidFill>
                  <a:srgbClr val="0F4D7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smtClean="0">
                <a:solidFill>
                  <a:srgbClr val="800000"/>
                </a:solidFill>
              </a:rPr>
              <a:t>CDR Wanda Pamphile, PharmD, MPH</a:t>
            </a:r>
          </a:p>
          <a:p>
            <a:pPr marL="0" indent="0">
              <a:buFont typeface="Arial" panose="020B0604020202020204" pitchFamily="34" charset="0"/>
              <a:buNone/>
            </a:pPr>
            <a:r>
              <a:rPr lang="en-US" sz="2400" smtClean="0">
                <a:solidFill>
                  <a:srgbClr val="404040"/>
                </a:solidFill>
              </a:rPr>
              <a:t>NY Team Lead, Public Health Analyst </a:t>
            </a:r>
          </a:p>
          <a:p>
            <a:pPr marL="0" indent="0">
              <a:buFont typeface="Arial" panose="020B0604020202020204" pitchFamily="34" charset="0"/>
              <a:buNone/>
            </a:pPr>
            <a:r>
              <a:rPr lang="en-US" sz="2400" smtClean="0">
                <a:solidFill>
                  <a:srgbClr val="404040"/>
                </a:solidFill>
              </a:rPr>
              <a:t>Email:</a:t>
            </a:r>
            <a:r>
              <a:rPr lang="en-US" sz="2400" b="1" smtClean="0">
                <a:solidFill>
                  <a:srgbClr val="800000"/>
                </a:solidFill>
              </a:rPr>
              <a:t> </a:t>
            </a:r>
            <a:r>
              <a:rPr lang="en-US" sz="2400" b="1" smtClean="0">
                <a:solidFill>
                  <a:schemeClr val="accent1">
                    <a:lumMod val="50000"/>
                  </a:schemeClr>
                </a:solidFill>
                <a:hlinkClick r:id="rId4"/>
              </a:rPr>
              <a:t>wpamphile@hrsa.gov</a:t>
            </a:r>
            <a:endParaRPr lang="en-US" sz="2400" b="1" smtClean="0">
              <a:solidFill>
                <a:schemeClr val="accent1">
                  <a:lumMod val="50000"/>
                </a:schemeClr>
              </a:solidFill>
            </a:endParaRPr>
          </a:p>
          <a:p>
            <a:pPr marL="0" indent="0">
              <a:buFont typeface="Arial" panose="020B0604020202020204" pitchFamily="34" charset="0"/>
              <a:buNone/>
            </a:pPr>
            <a:r>
              <a:rPr lang="en-US" sz="2400" smtClean="0">
                <a:solidFill>
                  <a:srgbClr val="404040"/>
                </a:solidFill>
              </a:rPr>
              <a:t>Phone: 212-264-7171</a:t>
            </a:r>
            <a:endParaRPr lang="en-US" sz="2400" b="1" smtClean="0">
              <a:solidFill>
                <a:schemeClr val="accent2">
                  <a:lumMod val="75000"/>
                </a:schemeClr>
              </a:solidFill>
            </a:endParaRPr>
          </a:p>
          <a:p>
            <a:pPr marL="0" indent="0">
              <a:buFont typeface="Arial" panose="020B0604020202020204" pitchFamily="34" charset="0"/>
              <a:buNone/>
            </a:pPr>
            <a:endParaRPr lang="en-US" sz="2400" b="1" smtClean="0">
              <a:solidFill>
                <a:schemeClr val="accent2">
                  <a:lumMod val="75000"/>
                </a:schemeClr>
              </a:solidFill>
            </a:endParaRPr>
          </a:p>
          <a:p>
            <a:pPr marL="0" indent="0">
              <a:buFont typeface="Arial" panose="020B0604020202020204" pitchFamily="34" charset="0"/>
              <a:buNone/>
            </a:pPr>
            <a:r>
              <a:rPr lang="en-US" sz="2400" b="1" smtClean="0">
                <a:solidFill>
                  <a:schemeClr val="accent2">
                    <a:lumMod val="75000"/>
                  </a:schemeClr>
                </a:solidFill>
              </a:rPr>
              <a:t>Sockna Momie Cissé, MSW</a:t>
            </a:r>
          </a:p>
          <a:p>
            <a:pPr marL="0" indent="0">
              <a:buFont typeface="Arial" panose="020B0604020202020204" pitchFamily="34" charset="0"/>
              <a:buNone/>
            </a:pPr>
            <a:r>
              <a:rPr lang="en-US" sz="2400" smtClean="0">
                <a:solidFill>
                  <a:schemeClr val="bg2">
                    <a:lumMod val="25000"/>
                  </a:schemeClr>
                </a:solidFill>
              </a:rPr>
              <a:t>Public Health Analyst</a:t>
            </a:r>
            <a:endParaRPr lang="en-US" sz="2400" smtClean="0">
              <a:solidFill>
                <a:srgbClr val="404040"/>
              </a:solidFill>
            </a:endParaRPr>
          </a:p>
          <a:p>
            <a:pPr marL="0" indent="0">
              <a:buFont typeface="Arial" panose="020B0604020202020204" pitchFamily="34" charset="0"/>
              <a:buNone/>
            </a:pPr>
            <a:r>
              <a:rPr lang="en-US" sz="2400" smtClean="0">
                <a:solidFill>
                  <a:srgbClr val="404040"/>
                </a:solidFill>
              </a:rPr>
              <a:t>Email:</a:t>
            </a:r>
            <a:r>
              <a:rPr lang="en-US" sz="2400" b="1" smtClean="0">
                <a:solidFill>
                  <a:srgbClr val="800000"/>
                </a:solidFill>
              </a:rPr>
              <a:t> </a:t>
            </a:r>
            <a:r>
              <a:rPr lang="en-US" sz="2400" b="1" smtClean="0">
                <a:solidFill>
                  <a:schemeClr val="accent1">
                    <a:lumMod val="50000"/>
                  </a:schemeClr>
                </a:solidFill>
                <a:hlinkClick r:id="rId5"/>
              </a:rPr>
              <a:t>scisse@hrsa.gov</a:t>
            </a:r>
            <a:endParaRPr lang="en-US" sz="2400" b="1" smtClean="0">
              <a:solidFill>
                <a:srgbClr val="800000"/>
              </a:solidFill>
            </a:endParaRPr>
          </a:p>
          <a:p>
            <a:pPr marL="0" indent="0">
              <a:buFont typeface="Arial" panose="020B0604020202020204" pitchFamily="34" charset="0"/>
              <a:buNone/>
            </a:pPr>
            <a:r>
              <a:rPr lang="en-US" sz="2400" smtClean="0">
                <a:solidFill>
                  <a:srgbClr val="404040"/>
                </a:solidFill>
              </a:rPr>
              <a:t>Phone: 212-264-2541</a:t>
            </a:r>
            <a:endParaRPr lang="en-US" sz="2400" b="1" dirty="0">
              <a:solidFill>
                <a:srgbClr val="800000"/>
              </a:solidFill>
            </a:endParaRPr>
          </a:p>
        </p:txBody>
      </p:sp>
      <p:sp>
        <p:nvSpPr>
          <p:cNvPr id="8" name="Title 2"/>
          <p:cNvSpPr txBox="1">
            <a:spLocks/>
          </p:cNvSpPr>
          <p:nvPr/>
        </p:nvSpPr>
        <p:spPr>
          <a:xfrm>
            <a:off x="444537" y="106974"/>
            <a:ext cx="11150526" cy="9906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0F4D7B"/>
                </a:solidFill>
                <a:effectLst/>
                <a:uLnTx/>
                <a:uFillTx/>
                <a:latin typeface="Calibri" panose="020F0502020204030204"/>
                <a:ea typeface="+mj-ea"/>
                <a:cs typeface="+mj-cs"/>
              </a:rPr>
              <a:t>Office of Intergovernmental</a:t>
            </a:r>
            <a:r>
              <a:rPr kumimoji="0" lang="en-US" sz="3200" b="1" i="0" u="none" strike="noStrike" kern="1200" cap="none" spc="0" normalizeH="0" noProof="0" dirty="0" smtClean="0">
                <a:ln>
                  <a:noFill/>
                </a:ln>
                <a:solidFill>
                  <a:srgbClr val="0F4D7B"/>
                </a:solidFill>
                <a:effectLst/>
                <a:uLnTx/>
                <a:uFillTx/>
                <a:latin typeface="Calibri" panose="020F0502020204030204"/>
                <a:ea typeface="+mj-ea"/>
                <a:cs typeface="+mj-cs"/>
              </a:rPr>
              <a:t> and External Affairs </a:t>
            </a:r>
            <a:r>
              <a:rPr kumimoji="0" lang="en-US" sz="3200" b="1" i="0" u="none" strike="noStrike" kern="1200" cap="none" spc="0" normalizeH="0" baseline="0" noProof="0" dirty="0" smtClean="0">
                <a:ln>
                  <a:noFill/>
                </a:ln>
                <a:solidFill>
                  <a:srgbClr val="0F4D7B"/>
                </a:solidFill>
                <a:effectLst/>
                <a:uLnTx/>
                <a:uFillTx/>
                <a:latin typeface="Calibri" panose="020F0502020204030204"/>
                <a:ea typeface="+mj-ea"/>
                <a:cs typeface="+mj-cs"/>
              </a:rPr>
              <a:t>– Region 2</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800000"/>
                </a:solidFill>
                <a:effectLst/>
                <a:uLnTx/>
                <a:uFillTx/>
                <a:latin typeface="Calibri" panose="020F0502020204030204"/>
                <a:ea typeface="+mj-ea"/>
                <a:cs typeface="+mj-cs"/>
              </a:rPr>
              <a:t>Contact Information</a:t>
            </a:r>
          </a:p>
        </p:txBody>
      </p:sp>
    </p:spTree>
    <p:extLst>
      <p:ext uri="{BB962C8B-B14F-4D97-AF65-F5344CB8AC3E}">
        <p14:creationId xmlns:p14="http://schemas.microsoft.com/office/powerpoint/2010/main" val="42671064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686800" y="467169"/>
            <a:ext cx="5606703" cy="1982918"/>
          </a:xfrm>
        </p:spPr>
        <p:txBody>
          <a:bodyPr>
            <a:noAutofit/>
          </a:bodyPr>
          <a:lstStyle/>
          <a:p>
            <a:pPr marL="0" indent="0">
              <a:buNone/>
            </a:pPr>
            <a:endParaRPr lang="en-US" sz="3600" b="1" dirty="0" smtClean="0">
              <a:solidFill>
                <a:srgbClr val="800000"/>
              </a:solidFill>
            </a:endParaRPr>
          </a:p>
          <a:p>
            <a:pPr marL="0" indent="0">
              <a:buNone/>
            </a:pPr>
            <a:endParaRPr lang="en-US" sz="3600" b="1" dirty="0"/>
          </a:p>
        </p:txBody>
      </p:sp>
      <p:sp>
        <p:nvSpPr>
          <p:cNvPr id="4" name="Slide Number Placeholder 3"/>
          <p:cNvSpPr>
            <a:spLocks noGrp="1"/>
          </p:cNvSpPr>
          <p:nvPr>
            <p:ph type="sldNum" sz="quarter" idx="12"/>
          </p:nvPr>
        </p:nvSpPr>
        <p:spPr>
          <a:xfrm>
            <a:off x="9794857" y="6477000"/>
            <a:ext cx="2057400" cy="365125"/>
          </a:xfrm>
        </p:spPr>
        <p:txBody>
          <a:bodyPr/>
          <a:lstStyle/>
          <a:p>
            <a:pPr algn="r"/>
            <a:fld id="{448AFF3F-8351-49D0-8673-30E25BB564C0}" type="slidenum">
              <a:rPr lang="en-US" sz="2000" smtClean="0">
                <a:solidFill>
                  <a:schemeClr val="bg1"/>
                </a:solidFill>
              </a:rPr>
              <a:t>33</a:t>
            </a:fld>
            <a:endParaRPr lang="en-US" sz="2000" dirty="0">
              <a:solidFill>
                <a:schemeClr val="bg1"/>
              </a:solidFill>
            </a:endParaRPr>
          </a:p>
        </p:txBody>
      </p:sp>
      <p:sp>
        <p:nvSpPr>
          <p:cNvPr id="7" name="Title 2"/>
          <p:cNvSpPr txBox="1">
            <a:spLocks/>
          </p:cNvSpPr>
          <p:nvPr/>
        </p:nvSpPr>
        <p:spPr>
          <a:xfrm>
            <a:off x="311005" y="106811"/>
            <a:ext cx="10512552" cy="9906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smtClean="0">
                <a:solidFill>
                  <a:srgbClr val="0F4D7B"/>
                </a:solidFill>
              </a:rPr>
              <a:t>Contact Information</a:t>
            </a:r>
          </a:p>
        </p:txBody>
      </p:sp>
      <p:sp>
        <p:nvSpPr>
          <p:cNvPr id="9" name="Content Placeholder 5"/>
          <p:cNvSpPr txBox="1">
            <a:spLocks/>
          </p:cNvSpPr>
          <p:nvPr/>
        </p:nvSpPr>
        <p:spPr>
          <a:xfrm>
            <a:off x="1714500" y="2209800"/>
            <a:ext cx="8153400" cy="2447355"/>
          </a:xfrm>
          <a:prstGeom prst="rect">
            <a:avLst/>
          </a:prstGeom>
        </p:spPr>
        <p:txBody>
          <a:bodyPr vert="horz" lIns="91440" tIns="45720" rIns="91440" bIns="45720" rtlCol="0">
            <a:noAutofit/>
          </a:bodyPr>
          <a:lstStyle>
            <a:lvl1pPr marL="347472" indent="-347472" algn="l" defTabSz="914400" rtl="0" eaLnBrk="1" latinLnBrk="0" hangingPunct="1">
              <a:lnSpc>
                <a:spcPct val="100000"/>
              </a:lnSpc>
              <a:spcBef>
                <a:spcPts val="528"/>
              </a:spcBef>
              <a:buClr>
                <a:srgbClr val="0F4D7B"/>
              </a:buClr>
              <a:buSzPct val="125000"/>
              <a:buFont typeface="Arial" panose="020B0604020202020204" pitchFamily="34" charset="0"/>
              <a:buChar char="•"/>
              <a:defRPr sz="2200" kern="1200">
                <a:solidFill>
                  <a:srgbClr val="0F4D7B"/>
                </a:solidFill>
                <a:latin typeface="+mn-lt"/>
                <a:ea typeface="+mn-ea"/>
                <a:cs typeface="+mn-cs"/>
              </a:defRPr>
            </a:lvl1pPr>
            <a:lvl2pPr marL="740664" indent="-283464" algn="l" defTabSz="914400" rtl="0" eaLnBrk="1" latinLnBrk="0" hangingPunct="1">
              <a:lnSpc>
                <a:spcPct val="100000"/>
              </a:lnSpc>
              <a:spcBef>
                <a:spcPts val="480"/>
              </a:spcBef>
              <a:buClr>
                <a:srgbClr val="0F4D7B"/>
              </a:buClr>
              <a:buFont typeface="Wingdings" panose="05000000000000000000" pitchFamily="2" charset="2"/>
              <a:buChar char="§"/>
              <a:defRPr sz="2000" kern="1200">
                <a:solidFill>
                  <a:srgbClr val="0F4D7B"/>
                </a:solidFill>
                <a:latin typeface="+mn-lt"/>
                <a:ea typeface="+mn-ea"/>
                <a:cs typeface="+mn-cs"/>
              </a:defRPr>
            </a:lvl2pPr>
            <a:lvl3pPr marL="1143000" indent="-228600" algn="l" defTabSz="914400" rtl="0" eaLnBrk="1" latinLnBrk="0" hangingPunct="1">
              <a:lnSpc>
                <a:spcPct val="100000"/>
              </a:lnSpc>
              <a:spcBef>
                <a:spcPts val="432"/>
              </a:spcBef>
              <a:buClr>
                <a:srgbClr val="0F4D7B"/>
              </a:buClr>
              <a:buFont typeface="Wingdings" panose="05000000000000000000" pitchFamily="2" charset="2"/>
              <a:buChar char="ü"/>
              <a:defRPr sz="1800" kern="1200">
                <a:solidFill>
                  <a:srgbClr val="0F4D7B"/>
                </a:solidFill>
                <a:latin typeface="+mn-lt"/>
                <a:ea typeface="+mn-ea"/>
                <a:cs typeface="+mn-cs"/>
              </a:defRPr>
            </a:lvl3pPr>
            <a:lvl4pPr marL="1600200" indent="-228600" algn="l" defTabSz="914400" rtl="0" eaLnBrk="1" latinLnBrk="0" hangingPunct="1">
              <a:lnSpc>
                <a:spcPct val="100000"/>
              </a:lnSpc>
              <a:spcBef>
                <a:spcPts val="400"/>
              </a:spcBef>
              <a:buClr>
                <a:srgbClr val="0F4D7B"/>
              </a:buClr>
              <a:buSzPct val="100000"/>
              <a:buFont typeface="Courier New" panose="02070309020205020404" pitchFamily="49" charset="0"/>
              <a:buChar char="o"/>
              <a:defRPr sz="1600" kern="1200">
                <a:solidFill>
                  <a:srgbClr val="0F4D7B"/>
                </a:solidFill>
                <a:latin typeface="+mn-lt"/>
                <a:ea typeface="+mn-ea"/>
                <a:cs typeface="+mn-cs"/>
              </a:defRPr>
            </a:lvl4pPr>
            <a:lvl5pPr marL="2057400" indent="-228600" algn="l" defTabSz="914400" rtl="0" eaLnBrk="1" latinLnBrk="0" hangingPunct="1">
              <a:lnSpc>
                <a:spcPct val="100000"/>
              </a:lnSpc>
              <a:spcBef>
                <a:spcPts val="380"/>
              </a:spcBef>
              <a:buClr>
                <a:srgbClr val="0F4D7B"/>
              </a:buClr>
              <a:buFont typeface="Wingdings" panose="05000000000000000000" pitchFamily="2" charset="2"/>
              <a:buChar char="Ø"/>
              <a:defRPr sz="1400" kern="1200">
                <a:solidFill>
                  <a:srgbClr val="0F4D7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2800" b="1" dirty="0" smtClean="0">
                <a:solidFill>
                  <a:srgbClr val="990000"/>
                </a:solidFill>
              </a:rPr>
              <a:t>CAPT Christopher </a:t>
            </a:r>
            <a:r>
              <a:rPr lang="en-US" sz="2800" b="1" dirty="0" smtClean="0">
                <a:solidFill>
                  <a:srgbClr val="990000"/>
                </a:solidFill>
              </a:rPr>
              <a:t>Bersani, </a:t>
            </a:r>
            <a:r>
              <a:rPr lang="en-US" sz="2800" b="1" dirty="0" err="1" smtClean="0">
                <a:solidFill>
                  <a:srgbClr val="990000"/>
                </a:solidFill>
              </a:rPr>
              <a:t>Psy.D</a:t>
            </a:r>
            <a:r>
              <a:rPr lang="en-US" sz="2800" b="1" dirty="0" smtClean="0">
                <a:solidFill>
                  <a:srgbClr val="990000"/>
                </a:solidFill>
              </a:rPr>
              <a:t>, ABPP </a:t>
            </a:r>
            <a:endParaRPr lang="en-US" sz="2800" b="1" dirty="0" smtClean="0">
              <a:solidFill>
                <a:srgbClr val="990000"/>
              </a:solidFill>
            </a:endParaRPr>
          </a:p>
          <a:p>
            <a:pPr marL="0" indent="0" algn="ctr">
              <a:spcBef>
                <a:spcPts val="0"/>
              </a:spcBef>
              <a:buFont typeface="Arial" panose="020B0604020202020204" pitchFamily="34" charset="0"/>
              <a:buNone/>
            </a:pPr>
            <a:r>
              <a:rPr lang="en-US" sz="2800" dirty="0" smtClean="0"/>
              <a:t>Deputy Regional Administrator</a:t>
            </a:r>
          </a:p>
          <a:p>
            <a:pPr marL="0" indent="0" algn="ctr">
              <a:spcBef>
                <a:spcPts val="0"/>
              </a:spcBef>
              <a:buFont typeface="Arial" panose="020B0604020202020204" pitchFamily="34" charset="0"/>
              <a:buNone/>
            </a:pPr>
            <a:r>
              <a:rPr lang="en-US" sz="2800" dirty="0" smtClean="0"/>
              <a:t>HRSA Intergovernmental and External </a:t>
            </a:r>
            <a:r>
              <a:rPr lang="en-US" sz="2800" dirty="0" smtClean="0"/>
              <a:t>Affairs- </a:t>
            </a:r>
            <a:r>
              <a:rPr lang="en-US" sz="2800" dirty="0" smtClean="0"/>
              <a:t>Region </a:t>
            </a:r>
            <a:r>
              <a:rPr lang="en-US" sz="2800" dirty="0" smtClean="0"/>
              <a:t>1</a:t>
            </a:r>
          </a:p>
          <a:p>
            <a:pPr marL="0" indent="0" algn="ctr">
              <a:spcBef>
                <a:spcPts val="0"/>
              </a:spcBef>
              <a:buFont typeface="Arial" panose="020B0604020202020204" pitchFamily="34" charset="0"/>
              <a:buNone/>
            </a:pPr>
            <a:r>
              <a:rPr lang="en-US" sz="2800" dirty="0" smtClean="0"/>
              <a:t>Email:</a:t>
            </a:r>
            <a:r>
              <a:rPr lang="en-US" sz="2800" dirty="0"/>
              <a:t> </a:t>
            </a:r>
            <a:r>
              <a:rPr lang="en-US" sz="2800" b="1" dirty="0" smtClean="0">
                <a:solidFill>
                  <a:srgbClr val="800000"/>
                </a:solidFill>
                <a:hlinkClick r:id="rId3"/>
              </a:rPr>
              <a:t>CBersani@hrsa.gov</a:t>
            </a:r>
            <a:r>
              <a:rPr lang="en-US" sz="2800" b="1" dirty="0" smtClean="0">
                <a:solidFill>
                  <a:srgbClr val="800000"/>
                </a:solidFill>
              </a:rPr>
              <a:t> </a:t>
            </a:r>
            <a:endParaRPr lang="en-US" sz="2800" b="1" dirty="0"/>
          </a:p>
          <a:p>
            <a:pPr marL="0" indent="0" algn="ctr">
              <a:spcBef>
                <a:spcPts val="0"/>
              </a:spcBef>
              <a:buNone/>
            </a:pPr>
            <a:r>
              <a:rPr lang="en-US" sz="2800" dirty="0" smtClean="0"/>
              <a:t>Phone: </a:t>
            </a:r>
            <a:r>
              <a:rPr lang="en-US" sz="2800" dirty="0" smtClean="0"/>
              <a:t>(617)-</a:t>
            </a:r>
            <a:r>
              <a:rPr lang="en-US" sz="2800" dirty="0" smtClean="0"/>
              <a:t>565-1470</a:t>
            </a:r>
            <a:endParaRPr lang="en-US" sz="2800" dirty="0" smtClean="0"/>
          </a:p>
        </p:txBody>
      </p:sp>
      <p:sp>
        <p:nvSpPr>
          <p:cNvPr id="8" name="Content Placeholder 5"/>
          <p:cNvSpPr txBox="1">
            <a:spLocks/>
          </p:cNvSpPr>
          <p:nvPr/>
        </p:nvSpPr>
        <p:spPr>
          <a:xfrm>
            <a:off x="685800" y="3802763"/>
            <a:ext cx="5105400" cy="1982918"/>
          </a:xfrm>
          <a:prstGeom prst="rect">
            <a:avLst/>
          </a:prstGeom>
        </p:spPr>
        <p:txBody>
          <a:bodyPr vert="horz" lIns="91440" tIns="45720" rIns="91440" bIns="45720" rtlCol="0">
            <a:noAutofit/>
          </a:bodyPr>
          <a:lstStyle>
            <a:lvl1pPr marL="347472" indent="-347472" algn="l" defTabSz="914400" rtl="0" eaLnBrk="1" latinLnBrk="0" hangingPunct="1">
              <a:lnSpc>
                <a:spcPct val="100000"/>
              </a:lnSpc>
              <a:spcBef>
                <a:spcPts val="528"/>
              </a:spcBef>
              <a:buClr>
                <a:srgbClr val="0F4D7B"/>
              </a:buClr>
              <a:buSzPct val="125000"/>
              <a:buFont typeface="Arial" panose="020B0604020202020204" pitchFamily="34" charset="0"/>
              <a:buChar char="•"/>
              <a:defRPr sz="2200" kern="1200">
                <a:solidFill>
                  <a:srgbClr val="0F4D7B"/>
                </a:solidFill>
                <a:latin typeface="+mn-lt"/>
                <a:ea typeface="+mn-ea"/>
                <a:cs typeface="+mn-cs"/>
              </a:defRPr>
            </a:lvl1pPr>
            <a:lvl2pPr marL="740664" indent="-283464" algn="l" defTabSz="914400" rtl="0" eaLnBrk="1" latinLnBrk="0" hangingPunct="1">
              <a:lnSpc>
                <a:spcPct val="100000"/>
              </a:lnSpc>
              <a:spcBef>
                <a:spcPts val="480"/>
              </a:spcBef>
              <a:buClr>
                <a:srgbClr val="0F4D7B"/>
              </a:buClr>
              <a:buFont typeface="Wingdings" panose="05000000000000000000" pitchFamily="2" charset="2"/>
              <a:buChar char="§"/>
              <a:defRPr sz="2000" kern="1200">
                <a:solidFill>
                  <a:srgbClr val="0F4D7B"/>
                </a:solidFill>
                <a:latin typeface="+mn-lt"/>
                <a:ea typeface="+mn-ea"/>
                <a:cs typeface="+mn-cs"/>
              </a:defRPr>
            </a:lvl2pPr>
            <a:lvl3pPr marL="1143000" indent="-228600" algn="l" defTabSz="914400" rtl="0" eaLnBrk="1" latinLnBrk="0" hangingPunct="1">
              <a:lnSpc>
                <a:spcPct val="100000"/>
              </a:lnSpc>
              <a:spcBef>
                <a:spcPts val="432"/>
              </a:spcBef>
              <a:buClr>
                <a:srgbClr val="0F4D7B"/>
              </a:buClr>
              <a:buFont typeface="Wingdings" panose="05000000000000000000" pitchFamily="2" charset="2"/>
              <a:buChar char="ü"/>
              <a:defRPr sz="1800" kern="1200">
                <a:solidFill>
                  <a:srgbClr val="0F4D7B"/>
                </a:solidFill>
                <a:latin typeface="+mn-lt"/>
                <a:ea typeface="+mn-ea"/>
                <a:cs typeface="+mn-cs"/>
              </a:defRPr>
            </a:lvl3pPr>
            <a:lvl4pPr marL="1600200" indent="-228600" algn="l" defTabSz="914400" rtl="0" eaLnBrk="1" latinLnBrk="0" hangingPunct="1">
              <a:lnSpc>
                <a:spcPct val="100000"/>
              </a:lnSpc>
              <a:spcBef>
                <a:spcPts val="400"/>
              </a:spcBef>
              <a:buClr>
                <a:srgbClr val="0F4D7B"/>
              </a:buClr>
              <a:buSzPct val="100000"/>
              <a:buFont typeface="Courier New" panose="02070309020205020404" pitchFamily="49" charset="0"/>
              <a:buChar char="o"/>
              <a:defRPr sz="1600" kern="1200">
                <a:solidFill>
                  <a:srgbClr val="0F4D7B"/>
                </a:solidFill>
                <a:latin typeface="+mn-lt"/>
                <a:ea typeface="+mn-ea"/>
                <a:cs typeface="+mn-cs"/>
              </a:defRPr>
            </a:lvl4pPr>
            <a:lvl5pPr marL="2057400" indent="-228600" algn="l" defTabSz="914400" rtl="0" eaLnBrk="1" latinLnBrk="0" hangingPunct="1">
              <a:lnSpc>
                <a:spcPct val="100000"/>
              </a:lnSpc>
              <a:spcBef>
                <a:spcPts val="380"/>
              </a:spcBef>
              <a:buClr>
                <a:srgbClr val="0F4D7B"/>
              </a:buClr>
              <a:buFont typeface="Wingdings" panose="05000000000000000000" pitchFamily="2" charset="2"/>
              <a:buChar char="Ø"/>
              <a:defRPr sz="1400" kern="1200">
                <a:solidFill>
                  <a:srgbClr val="0F4D7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endParaRPr lang="en-US" sz="2800" b="1" dirty="0"/>
          </a:p>
        </p:txBody>
      </p:sp>
      <p:sp>
        <p:nvSpPr>
          <p:cNvPr id="11" name="Content Placeholder 5"/>
          <p:cNvSpPr txBox="1">
            <a:spLocks/>
          </p:cNvSpPr>
          <p:nvPr/>
        </p:nvSpPr>
        <p:spPr>
          <a:xfrm>
            <a:off x="3294453" y="4368394"/>
            <a:ext cx="5105400" cy="1982918"/>
          </a:xfrm>
          <a:prstGeom prst="rect">
            <a:avLst/>
          </a:prstGeom>
        </p:spPr>
        <p:txBody>
          <a:bodyPr vert="horz" lIns="91440" tIns="45720" rIns="91440" bIns="45720" rtlCol="0">
            <a:noAutofit/>
          </a:bodyPr>
          <a:lstStyle>
            <a:lvl1pPr marL="347472" indent="-347472" algn="l" defTabSz="914400" rtl="0" eaLnBrk="1" latinLnBrk="0" hangingPunct="1">
              <a:lnSpc>
                <a:spcPct val="100000"/>
              </a:lnSpc>
              <a:spcBef>
                <a:spcPts val="528"/>
              </a:spcBef>
              <a:buClr>
                <a:srgbClr val="0F4D7B"/>
              </a:buClr>
              <a:buSzPct val="125000"/>
              <a:buFont typeface="Arial" panose="020B0604020202020204" pitchFamily="34" charset="0"/>
              <a:buChar char="•"/>
              <a:defRPr sz="2200" kern="1200">
                <a:solidFill>
                  <a:srgbClr val="0F4D7B"/>
                </a:solidFill>
                <a:latin typeface="+mn-lt"/>
                <a:ea typeface="+mn-ea"/>
                <a:cs typeface="+mn-cs"/>
              </a:defRPr>
            </a:lvl1pPr>
            <a:lvl2pPr marL="740664" indent="-283464" algn="l" defTabSz="914400" rtl="0" eaLnBrk="1" latinLnBrk="0" hangingPunct="1">
              <a:lnSpc>
                <a:spcPct val="100000"/>
              </a:lnSpc>
              <a:spcBef>
                <a:spcPts val="480"/>
              </a:spcBef>
              <a:buClr>
                <a:srgbClr val="0F4D7B"/>
              </a:buClr>
              <a:buFont typeface="Wingdings" panose="05000000000000000000" pitchFamily="2" charset="2"/>
              <a:buChar char="§"/>
              <a:defRPr sz="2000" kern="1200">
                <a:solidFill>
                  <a:srgbClr val="0F4D7B"/>
                </a:solidFill>
                <a:latin typeface="+mn-lt"/>
                <a:ea typeface="+mn-ea"/>
                <a:cs typeface="+mn-cs"/>
              </a:defRPr>
            </a:lvl2pPr>
            <a:lvl3pPr marL="1143000" indent="-228600" algn="l" defTabSz="914400" rtl="0" eaLnBrk="1" latinLnBrk="0" hangingPunct="1">
              <a:lnSpc>
                <a:spcPct val="100000"/>
              </a:lnSpc>
              <a:spcBef>
                <a:spcPts val="432"/>
              </a:spcBef>
              <a:buClr>
                <a:srgbClr val="0F4D7B"/>
              </a:buClr>
              <a:buFont typeface="Wingdings" panose="05000000000000000000" pitchFamily="2" charset="2"/>
              <a:buChar char="ü"/>
              <a:defRPr sz="1800" kern="1200">
                <a:solidFill>
                  <a:srgbClr val="0F4D7B"/>
                </a:solidFill>
                <a:latin typeface="+mn-lt"/>
                <a:ea typeface="+mn-ea"/>
                <a:cs typeface="+mn-cs"/>
              </a:defRPr>
            </a:lvl3pPr>
            <a:lvl4pPr marL="1600200" indent="-228600" algn="l" defTabSz="914400" rtl="0" eaLnBrk="1" latinLnBrk="0" hangingPunct="1">
              <a:lnSpc>
                <a:spcPct val="100000"/>
              </a:lnSpc>
              <a:spcBef>
                <a:spcPts val="400"/>
              </a:spcBef>
              <a:buClr>
                <a:srgbClr val="0F4D7B"/>
              </a:buClr>
              <a:buSzPct val="100000"/>
              <a:buFont typeface="Courier New" panose="02070309020205020404" pitchFamily="49" charset="0"/>
              <a:buChar char="o"/>
              <a:defRPr sz="1600" kern="1200">
                <a:solidFill>
                  <a:srgbClr val="0F4D7B"/>
                </a:solidFill>
                <a:latin typeface="+mn-lt"/>
                <a:ea typeface="+mn-ea"/>
                <a:cs typeface="+mn-cs"/>
              </a:defRPr>
            </a:lvl4pPr>
            <a:lvl5pPr marL="2057400" indent="-228600" algn="l" defTabSz="914400" rtl="0" eaLnBrk="1" latinLnBrk="0" hangingPunct="1">
              <a:lnSpc>
                <a:spcPct val="100000"/>
              </a:lnSpc>
              <a:spcBef>
                <a:spcPts val="380"/>
              </a:spcBef>
              <a:buClr>
                <a:srgbClr val="0F4D7B"/>
              </a:buClr>
              <a:buFont typeface="Wingdings" panose="05000000000000000000" pitchFamily="2" charset="2"/>
              <a:buChar char="Ø"/>
              <a:defRPr sz="1400" kern="1200">
                <a:solidFill>
                  <a:srgbClr val="0F4D7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endParaRPr lang="en-US" sz="2400" b="1" dirty="0"/>
          </a:p>
        </p:txBody>
      </p:sp>
    </p:spTree>
    <p:extLst>
      <p:ext uri="{BB962C8B-B14F-4D97-AF65-F5344CB8AC3E}">
        <p14:creationId xmlns:p14="http://schemas.microsoft.com/office/powerpoint/2010/main" val="32715202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2E310-3D82-418F-A534-CFB4C19B48C5}"/>
              </a:ext>
            </a:extLst>
          </p:cNvPr>
          <p:cNvSpPr>
            <a:spLocks noGrp="1"/>
          </p:cNvSpPr>
          <p:nvPr>
            <p:ph type="title"/>
          </p:nvPr>
        </p:nvSpPr>
        <p:spPr>
          <a:xfrm>
            <a:off x="838200" y="120109"/>
            <a:ext cx="10515600" cy="950416"/>
          </a:xfrm>
        </p:spPr>
        <p:txBody>
          <a:bodyPr>
            <a:normAutofit/>
          </a:bodyPr>
          <a:lstStyle/>
          <a:p>
            <a:r>
              <a:rPr lang="en-US" sz="4000" dirty="0"/>
              <a:t>Connect with HRSA</a:t>
            </a:r>
          </a:p>
        </p:txBody>
      </p:sp>
      <p:sp>
        <p:nvSpPr>
          <p:cNvPr id="4" name="Content Placeholder 3">
            <a:extLst>
              <a:ext uri="{FF2B5EF4-FFF2-40B4-BE49-F238E27FC236}">
                <a16:creationId xmlns:a16="http://schemas.microsoft.com/office/drawing/2014/main" id="{F491DFDA-565C-4E62-BA12-421BD0DE06E8}"/>
              </a:ext>
            </a:extLst>
          </p:cNvPr>
          <p:cNvSpPr>
            <a:spLocks noGrp="1" noChangeAspect="1"/>
          </p:cNvSpPr>
          <p:nvPr>
            <p:ph sz="quarter" idx="13"/>
          </p:nvPr>
        </p:nvSpPr>
        <p:spPr>
          <a:xfrm>
            <a:off x="990600" y="1561213"/>
            <a:ext cx="10515600" cy="1497076"/>
          </a:xfrm>
        </p:spPr>
        <p:txBody>
          <a:bodyPr>
            <a:normAutofit/>
          </a:bodyPr>
          <a:lstStyle/>
          <a:p>
            <a:pPr marL="0" indent="0">
              <a:buNone/>
            </a:pPr>
            <a:r>
              <a:rPr lang="en-US" sz="3900" dirty="0" smtClean="0">
                <a:solidFill>
                  <a:schemeClr val="tx1"/>
                </a:solidFill>
              </a:rPr>
              <a:t>Learn more </a:t>
            </a:r>
            <a:r>
              <a:rPr lang="en-US" sz="3900" dirty="0">
                <a:solidFill>
                  <a:schemeClr val="tx1"/>
                </a:solidFill>
              </a:rPr>
              <a:t>about our </a:t>
            </a:r>
            <a:r>
              <a:rPr lang="en-US" sz="3900" dirty="0" smtClean="0">
                <a:solidFill>
                  <a:schemeClr val="tx1"/>
                </a:solidFill>
              </a:rPr>
              <a:t>agency at: </a:t>
            </a:r>
          </a:p>
          <a:p>
            <a:pPr marL="0" indent="0">
              <a:buNone/>
            </a:pPr>
            <a:r>
              <a:rPr lang="en-US" sz="4300" u="sng" dirty="0" smtClean="0">
                <a:solidFill>
                  <a:srgbClr val="0563C1"/>
                </a:solidFill>
                <a:uFill>
                  <a:solidFill>
                    <a:srgbClr val="0563C1"/>
                  </a:solidFill>
                </a:uFill>
                <a:sym typeface="Calibri"/>
                <a:hlinkClick r:id="rId3"/>
              </a:rPr>
              <a:t>www.HRSA.gov</a:t>
            </a:r>
            <a:endParaRPr lang="en-US" sz="4300" u="sng" dirty="0">
              <a:solidFill>
                <a:srgbClr val="0563C1"/>
              </a:solidFill>
              <a:uFill>
                <a:solidFill>
                  <a:srgbClr val="0563C1"/>
                </a:solidFill>
              </a:uFill>
              <a:sym typeface="Calibri"/>
            </a:endParaRPr>
          </a:p>
        </p:txBody>
      </p:sp>
      <p:sp>
        <p:nvSpPr>
          <p:cNvPr id="5" name="Content Placeholder 4">
            <a:extLst>
              <a:ext uri="{FF2B5EF4-FFF2-40B4-BE49-F238E27FC236}">
                <a16:creationId xmlns:a16="http://schemas.microsoft.com/office/drawing/2014/main" id="{CE9220D7-A106-44C2-B0E6-9AE990EBF466}"/>
              </a:ext>
            </a:extLst>
          </p:cNvPr>
          <p:cNvSpPr>
            <a:spLocks noGrp="1"/>
          </p:cNvSpPr>
          <p:nvPr>
            <p:ph sz="quarter" idx="14"/>
          </p:nvPr>
        </p:nvSpPr>
        <p:spPr>
          <a:xfrm>
            <a:off x="838200" y="3502713"/>
            <a:ext cx="10515600" cy="707214"/>
          </a:xfrm>
        </p:spPr>
        <p:txBody>
          <a:bodyPr>
            <a:normAutofit/>
          </a:bodyPr>
          <a:lstStyle/>
          <a:p>
            <a:pPr marL="0" indent="0">
              <a:buNone/>
            </a:pPr>
            <a:r>
              <a:rPr lang="en-US" dirty="0">
                <a:solidFill>
                  <a:schemeClr val="tx1"/>
                </a:solidFill>
                <a:hlinkClick r:id="rId4"/>
              </a:rPr>
              <a:t>Sign up for the HRSA eNews</a:t>
            </a:r>
            <a:endParaRPr lang="en-US" dirty="0">
              <a:solidFill>
                <a:schemeClr val="tx1"/>
              </a:solidFill>
            </a:endParaRPr>
          </a:p>
        </p:txBody>
      </p:sp>
      <p:sp>
        <p:nvSpPr>
          <p:cNvPr id="13" name="Content Placeholder 12">
            <a:extLst>
              <a:ext uri="{FF2B5EF4-FFF2-40B4-BE49-F238E27FC236}">
                <a16:creationId xmlns:a16="http://schemas.microsoft.com/office/drawing/2014/main" id="{4F51BE1E-2A32-47E0-96AD-C6A7DF86731E}"/>
              </a:ext>
            </a:extLst>
          </p:cNvPr>
          <p:cNvSpPr>
            <a:spLocks noGrp="1"/>
          </p:cNvSpPr>
          <p:nvPr>
            <p:ph sz="quarter" idx="15"/>
          </p:nvPr>
        </p:nvSpPr>
        <p:spPr>
          <a:xfrm>
            <a:off x="2409264" y="4431966"/>
            <a:ext cx="7373471" cy="707214"/>
          </a:xfrm>
        </p:spPr>
        <p:txBody>
          <a:bodyPr/>
          <a:lstStyle/>
          <a:p>
            <a:pPr marL="0" indent="0">
              <a:buNone/>
            </a:pPr>
            <a:r>
              <a:rPr lang="en-US" dirty="0">
                <a:solidFill>
                  <a:schemeClr val="tx1"/>
                </a:solidFill>
              </a:rPr>
              <a:t>FOLLOW US: </a:t>
            </a:r>
          </a:p>
        </p:txBody>
      </p:sp>
      <p:pic>
        <p:nvPicPr>
          <p:cNvPr id="7" name="Picture 6" descr="&quot;&quo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60939" y="3511882"/>
            <a:ext cx="737487" cy="490447"/>
          </a:xfrm>
          <a:prstGeom prst="rect">
            <a:avLst/>
          </a:prstGeom>
        </p:spPr>
      </p:pic>
      <p:grpSp>
        <p:nvGrpSpPr>
          <p:cNvPr id="14" name="Group 13" descr="Social Media Icons&#10;"/>
          <p:cNvGrpSpPr/>
          <p:nvPr/>
        </p:nvGrpSpPr>
        <p:grpSpPr>
          <a:xfrm>
            <a:off x="3796726" y="5139180"/>
            <a:ext cx="4598531" cy="797995"/>
            <a:chOff x="3799084" y="5111968"/>
            <a:chExt cx="4598531" cy="797995"/>
          </a:xfrm>
        </p:grpSpPr>
        <p:pic>
          <p:nvPicPr>
            <p:cNvPr id="8" name="Picture 7" descr="Facebook">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99084" y="5117474"/>
              <a:ext cx="781093" cy="781093"/>
            </a:xfrm>
            <a:prstGeom prst="rect">
              <a:avLst/>
            </a:prstGeom>
          </p:spPr>
        </p:pic>
        <p:pic>
          <p:nvPicPr>
            <p:cNvPr id="9" name="Picture 8" descr="Twitter">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755581" y="5113531"/>
              <a:ext cx="777240" cy="777240"/>
            </a:xfrm>
            <a:prstGeom prst="rect">
              <a:avLst/>
            </a:prstGeom>
          </p:spPr>
        </p:pic>
        <p:pic>
          <p:nvPicPr>
            <p:cNvPr id="10" name="Picture 9" descr="Instagram">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89646" y="5119224"/>
              <a:ext cx="786290" cy="785036"/>
            </a:xfrm>
            <a:prstGeom prst="rect">
              <a:avLst/>
            </a:prstGeom>
          </p:spPr>
        </p:pic>
        <p:pic>
          <p:nvPicPr>
            <p:cNvPr id="11" name="Picture 10" descr="Instagram">
              <a:hlinkClick r:id="rId12"/>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659254" y="5124834"/>
              <a:ext cx="786384" cy="785129"/>
            </a:xfrm>
            <a:prstGeom prst="rect">
              <a:avLst/>
            </a:prstGeom>
          </p:spPr>
        </p:pic>
        <p:pic>
          <p:nvPicPr>
            <p:cNvPr id="12" name="Picture 11" descr="YouTube">
              <a:hlinkClick r:id="rId14"/>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612580" y="5111968"/>
              <a:ext cx="785035" cy="785035"/>
            </a:xfrm>
            <a:prstGeom prst="rect">
              <a:avLst/>
            </a:prstGeom>
          </p:spPr>
        </p:pic>
      </p:grpSp>
      <p:sp>
        <p:nvSpPr>
          <p:cNvPr id="3" name="Slide Number Placeholder 2">
            <a:extLst>
              <a:ext uri="{FF2B5EF4-FFF2-40B4-BE49-F238E27FC236}">
                <a16:creationId xmlns:a16="http://schemas.microsoft.com/office/drawing/2014/main" id="{A054B5B0-1D6B-4084-BFC9-D8B65287122A}"/>
              </a:ext>
            </a:extLst>
          </p:cNvPr>
          <p:cNvSpPr>
            <a:spLocks noGrp="1"/>
          </p:cNvSpPr>
          <p:nvPr>
            <p:ph type="sldNum" sz="quarter" idx="12"/>
          </p:nvPr>
        </p:nvSpPr>
        <p:spPr>
          <a:xfrm>
            <a:off x="9296400" y="6527511"/>
            <a:ext cx="2743200" cy="365125"/>
          </a:xfrm>
        </p:spPr>
        <p:txBody>
          <a:bodyPr/>
          <a:lstStyle/>
          <a:p>
            <a:fld id="{C7D939B5-D1D6-442B-960C-11410C62AFA7}" type="slidenum">
              <a:rPr lang="en-US" sz="1600" b="1" smtClean="0">
                <a:solidFill>
                  <a:schemeClr val="bg1"/>
                </a:solidFill>
              </a:rPr>
              <a:pPr/>
              <a:t>34</a:t>
            </a:fld>
            <a:endParaRPr lang="en-US" sz="1600" b="1" dirty="0">
              <a:solidFill>
                <a:schemeClr val="bg1"/>
              </a:solidFill>
            </a:endParaRPr>
          </a:p>
        </p:txBody>
      </p:sp>
    </p:spTree>
    <p:extLst>
      <p:ext uri="{BB962C8B-B14F-4D97-AF65-F5344CB8AC3E}">
        <p14:creationId xmlns:p14="http://schemas.microsoft.com/office/powerpoint/2010/main" val="39896697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239374" y="32822"/>
            <a:ext cx="10512552" cy="9906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0F4D7B"/>
                </a:solidFill>
                <a:effectLst/>
                <a:uLnTx/>
                <a:uFillTx/>
                <a:latin typeface="Calibri" panose="020F0502020204030204"/>
                <a:ea typeface="+mj-ea"/>
                <a:cs typeface="+mj-cs"/>
              </a:rPr>
              <a:t>Core Functions</a:t>
            </a:r>
            <a:endParaRPr kumimoji="0" lang="en-US" sz="4000" b="1" i="0" u="none" strike="noStrike" kern="1200" cap="none" spc="0" normalizeH="0" baseline="0" noProof="0" dirty="0">
              <a:ln>
                <a:noFill/>
              </a:ln>
              <a:solidFill>
                <a:srgbClr val="800000"/>
              </a:solidFill>
              <a:effectLst/>
              <a:uLnTx/>
              <a:uFillTx/>
              <a:latin typeface="Calibri" panose="020F0502020204030204"/>
              <a:ea typeface="+mj-ea"/>
              <a:cs typeface="+mj-cs"/>
            </a:endParaRPr>
          </a:p>
        </p:txBody>
      </p:sp>
      <p:sp>
        <p:nvSpPr>
          <p:cNvPr id="34" name="Slide Number Placeholder 3"/>
          <p:cNvSpPr>
            <a:spLocks noGrp="1"/>
          </p:cNvSpPr>
          <p:nvPr>
            <p:ph type="sldNum" sz="quarter" idx="12"/>
          </p:nvPr>
        </p:nvSpPr>
        <p:spPr>
          <a:xfrm>
            <a:off x="9272016" y="6490444"/>
            <a:ext cx="2743200" cy="384048"/>
          </a:xfrm>
        </p:spPr>
        <p:txBody>
          <a:bodyPr/>
          <a:lstStyle/>
          <a:p>
            <a:pPr algn="r"/>
            <a:fld id="{F9ECA865-404D-4A57-9AC1-FD3038CC100D}" type="slidenum">
              <a:rPr lang="en-US" sz="1800" b="1" smtClean="0">
                <a:solidFill>
                  <a:schemeClr val="bg1"/>
                </a:solidFill>
              </a:rPr>
              <a:pPr algn="r"/>
              <a:t>4</a:t>
            </a:fld>
            <a:endParaRPr lang="en-US" sz="1800" b="1" dirty="0">
              <a:solidFill>
                <a:schemeClr val="bg1"/>
              </a:solidFill>
            </a:endParaRPr>
          </a:p>
        </p:txBody>
      </p:sp>
      <p:graphicFrame>
        <p:nvGraphicFramePr>
          <p:cNvPr id="2" name="Diagram 1"/>
          <p:cNvGraphicFramePr/>
          <p:nvPr>
            <p:extLst>
              <p:ext uri="{D42A27DB-BD31-4B8C-83A1-F6EECF244321}">
                <p14:modId xmlns:p14="http://schemas.microsoft.com/office/powerpoint/2010/main" val="2680928377"/>
              </p:ext>
            </p:extLst>
          </p:nvPr>
        </p:nvGraphicFramePr>
        <p:xfrm>
          <a:off x="914400" y="435215"/>
          <a:ext cx="10066126" cy="62618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479103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311005" y="106811"/>
            <a:ext cx="10512552" cy="9906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smtClean="0">
                <a:solidFill>
                  <a:srgbClr val="0F4D7B"/>
                </a:solidFill>
                <a:latin typeface="+mn-lt"/>
              </a:rPr>
              <a:t>Benefits of HRSA’s Regional Presence</a:t>
            </a:r>
            <a:endParaRPr lang="en-US" sz="4000" b="1" dirty="0">
              <a:solidFill>
                <a:srgbClr val="800000"/>
              </a:solidFill>
              <a:latin typeface="+mn-lt"/>
            </a:endParaRPr>
          </a:p>
        </p:txBody>
      </p:sp>
      <p:sp>
        <p:nvSpPr>
          <p:cNvPr id="7" name="Slide Number Placeholder 3"/>
          <p:cNvSpPr>
            <a:spLocks noGrp="1"/>
          </p:cNvSpPr>
          <p:nvPr>
            <p:ph type="sldNum" sz="quarter" idx="12"/>
          </p:nvPr>
        </p:nvSpPr>
        <p:spPr>
          <a:xfrm>
            <a:off x="9272016" y="6490444"/>
            <a:ext cx="2743200" cy="384048"/>
          </a:xfrm>
        </p:spPr>
        <p:txBody>
          <a:bodyPr/>
          <a:lstStyle/>
          <a:p>
            <a:pPr algn="r"/>
            <a:fld id="{F9ECA865-404D-4A57-9AC1-FD3038CC100D}" type="slidenum">
              <a:rPr lang="en-US" sz="1800" b="1" smtClean="0">
                <a:solidFill>
                  <a:schemeClr val="bg1"/>
                </a:solidFill>
              </a:rPr>
              <a:pPr algn="r"/>
              <a:t>5</a:t>
            </a:fld>
            <a:endParaRPr lang="en-US" sz="1800" b="1" dirty="0">
              <a:solidFill>
                <a:schemeClr val="bg1"/>
              </a:solidFill>
            </a:endParaRPr>
          </a:p>
        </p:txBody>
      </p:sp>
      <p:graphicFrame>
        <p:nvGraphicFramePr>
          <p:cNvPr id="2" name="Diagram 1"/>
          <p:cNvGraphicFramePr/>
          <p:nvPr>
            <p:extLst/>
          </p:nvPr>
        </p:nvGraphicFramePr>
        <p:xfrm>
          <a:off x="1144016" y="1097412"/>
          <a:ext cx="8990584"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173904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ADA83-C66A-1B42-9242-2D71532598A9}"/>
              </a:ext>
            </a:extLst>
          </p:cNvPr>
          <p:cNvSpPr>
            <a:spLocks noGrp="1"/>
          </p:cNvSpPr>
          <p:nvPr>
            <p:ph type="title"/>
          </p:nvPr>
        </p:nvSpPr>
        <p:spPr/>
        <p:txBody>
          <a:bodyPr>
            <a:normAutofit/>
          </a:bodyPr>
          <a:lstStyle/>
          <a:p>
            <a:r>
              <a:rPr lang="en-US" sz="4000" dirty="0"/>
              <a:t>The Federal Office of Rural Health Policy</a:t>
            </a:r>
          </a:p>
        </p:txBody>
      </p:sp>
      <p:sp>
        <p:nvSpPr>
          <p:cNvPr id="22" name="Content Placeholder 4">
            <a:extLst>
              <a:ext uri="{FF2B5EF4-FFF2-40B4-BE49-F238E27FC236}">
                <a16:creationId xmlns:a16="http://schemas.microsoft.com/office/drawing/2014/main" id="{46223F42-2EA2-7842-B4DA-60258CF86DED}"/>
              </a:ext>
            </a:extLst>
          </p:cNvPr>
          <p:cNvSpPr>
            <a:spLocks noGrp="1"/>
          </p:cNvSpPr>
          <p:nvPr>
            <p:ph sz="half" idx="1"/>
          </p:nvPr>
        </p:nvSpPr>
        <p:spPr>
          <a:xfrm>
            <a:off x="1184902" y="4360658"/>
            <a:ext cx="1445981" cy="1783456"/>
          </a:xfrm>
          <a:prstGeom prst="rect">
            <a:avLst/>
          </a:prstGeom>
          <a:solidFill>
            <a:schemeClr val="tx2">
              <a:lumMod val="20000"/>
              <a:lumOff val="80000"/>
            </a:schemeClr>
          </a:solidFill>
          <a:ln w="12700">
            <a:noFill/>
          </a:ln>
          <a:effectLst/>
        </p:spPr>
        <p:txBody>
          <a:bodyPr>
            <a:normAutofit/>
          </a:bodyPr>
          <a:lstStyle/>
          <a:p>
            <a:pPr marL="0" indent="0" algn="ctr">
              <a:buNone/>
            </a:pPr>
            <a:endParaRPr lang="en-US" sz="1200" dirty="0"/>
          </a:p>
          <a:p>
            <a:pPr marL="0" indent="0" algn="ctr">
              <a:buNone/>
            </a:pPr>
            <a:endParaRPr lang="en-US" sz="1200" dirty="0"/>
          </a:p>
          <a:p>
            <a:pPr marL="0" indent="0" algn="ctr">
              <a:buNone/>
            </a:pPr>
            <a:endParaRPr lang="en-US" sz="1200" dirty="0"/>
          </a:p>
          <a:p>
            <a:pPr marL="0" indent="0" algn="ctr">
              <a:buNone/>
            </a:pPr>
            <a:endParaRPr lang="en-US" sz="1200" dirty="0"/>
          </a:p>
          <a:p>
            <a:pPr marL="0" indent="0" algn="ctr">
              <a:buNone/>
            </a:pPr>
            <a:endParaRPr lang="en-US" sz="1200" b="1" dirty="0" smtClean="0"/>
          </a:p>
          <a:p>
            <a:pPr marL="0" indent="0" algn="ctr">
              <a:buNone/>
            </a:pPr>
            <a:r>
              <a:rPr lang="en-US" sz="1200" b="1" dirty="0" smtClean="0">
                <a:solidFill>
                  <a:schemeClr val="tx1">
                    <a:lumMod val="75000"/>
                    <a:lumOff val="25000"/>
                  </a:schemeClr>
                </a:solidFill>
              </a:rPr>
              <a:t>Community </a:t>
            </a:r>
            <a:r>
              <a:rPr lang="en-US" sz="1200" b="1" dirty="0">
                <a:solidFill>
                  <a:schemeClr val="tx1">
                    <a:lumMod val="75000"/>
                    <a:lumOff val="25000"/>
                  </a:schemeClr>
                </a:solidFill>
              </a:rPr>
              <a:t>Based Division </a:t>
            </a:r>
            <a:r>
              <a:rPr lang="en-US" sz="1200" b="1" dirty="0" smtClean="0">
                <a:solidFill>
                  <a:schemeClr val="tx1">
                    <a:lumMod val="75000"/>
                    <a:lumOff val="25000"/>
                  </a:schemeClr>
                </a:solidFill>
              </a:rPr>
              <a:t>(</a:t>
            </a:r>
            <a:r>
              <a:rPr lang="en-US" sz="1200" b="1" dirty="0">
                <a:solidFill>
                  <a:schemeClr val="tx1">
                    <a:lumMod val="75000"/>
                    <a:lumOff val="25000"/>
                  </a:schemeClr>
                </a:solidFill>
              </a:rPr>
              <a:t>CBD)</a:t>
            </a:r>
          </a:p>
          <a:p>
            <a:pPr marL="0" indent="0" algn="ctr" defTabSz="514350">
              <a:spcBef>
                <a:spcPts val="563"/>
              </a:spcBef>
              <a:buNone/>
              <a:defRPr/>
            </a:pPr>
            <a:endParaRPr lang="en-US" sz="1200" dirty="0">
              <a:solidFill>
                <a:schemeClr val="tx1"/>
              </a:solidFill>
            </a:endParaRPr>
          </a:p>
          <a:p>
            <a:pPr marL="0" indent="0">
              <a:buNone/>
            </a:pPr>
            <a:endParaRPr lang="en-US" sz="1200" dirty="0"/>
          </a:p>
        </p:txBody>
      </p:sp>
      <p:sp>
        <p:nvSpPr>
          <p:cNvPr id="23" name="Content Placeholder 8">
            <a:extLst>
              <a:ext uri="{FF2B5EF4-FFF2-40B4-BE49-F238E27FC236}">
                <a16:creationId xmlns:a16="http://schemas.microsoft.com/office/drawing/2014/main" id="{76484A65-F577-AD41-8E95-DAFB82ED1540}"/>
              </a:ext>
            </a:extLst>
          </p:cNvPr>
          <p:cNvSpPr txBox="1">
            <a:spLocks/>
          </p:cNvSpPr>
          <p:nvPr/>
        </p:nvSpPr>
        <p:spPr>
          <a:xfrm>
            <a:off x="8564899" y="4424306"/>
            <a:ext cx="1639715" cy="1719808"/>
          </a:xfrm>
          <a:prstGeom prst="rect">
            <a:avLst/>
          </a:prstGeom>
          <a:solidFill>
            <a:srgbClr val="CDF3F2"/>
          </a:solidFill>
          <a:ln w="12700">
            <a:noFill/>
          </a:ln>
          <a:effectLst/>
        </p:spPr>
        <p:txBody>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rgbClr val="404040"/>
                </a:solidFill>
                <a:latin typeface="+mn-lt"/>
                <a:ea typeface="+mn-ea"/>
                <a:cs typeface="+mn-cs"/>
              </a:defRPr>
            </a:lvl1pPr>
            <a:lvl2pPr marL="398463" indent="-349250" algn="l" defTabSz="914400" rtl="0" eaLnBrk="1" latinLnBrk="0" hangingPunct="1">
              <a:lnSpc>
                <a:spcPct val="100000"/>
              </a:lnSpc>
              <a:spcBef>
                <a:spcPts val="500"/>
              </a:spcBef>
              <a:buFont typeface="Arial" panose="020B0604020202020204" pitchFamily="34" charset="0"/>
              <a:buChar char="•"/>
              <a:defRPr sz="2000" kern="1200">
                <a:solidFill>
                  <a:srgbClr val="404040"/>
                </a:solidFill>
                <a:latin typeface="+mn-lt"/>
                <a:ea typeface="+mn-ea"/>
                <a:cs typeface="+mn-cs"/>
              </a:defRPr>
            </a:lvl2pPr>
            <a:lvl3pPr marL="860425" indent="-282575" algn="l" defTabSz="914400" rtl="0" eaLnBrk="1" latinLnBrk="0" hangingPunct="1">
              <a:lnSpc>
                <a:spcPct val="100000"/>
              </a:lnSpc>
              <a:spcBef>
                <a:spcPts val="500"/>
              </a:spcBef>
              <a:buFont typeface="Arial" panose="020B0604020202020204" pitchFamily="34" charset="0"/>
              <a:buChar char="•"/>
              <a:defRPr sz="2000" kern="1200">
                <a:solidFill>
                  <a:srgbClr val="404040"/>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rgbClr val="404040"/>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rgbClr val="40404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rgbClr val="40404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rgbClr val="40404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rgbClr val="40404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1200" b="1" i="0" u="none" strike="noStrike" kern="1200" cap="none" spc="0" normalizeH="0" baseline="0" noProof="0" dirty="0" smtClean="0">
              <a:ln>
                <a:noFill/>
              </a:ln>
              <a:solidFill>
                <a:srgbClr val="40404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smtClean="0">
                <a:ln>
                  <a:noFill/>
                </a:ln>
                <a:solidFill>
                  <a:srgbClr val="404040"/>
                </a:solidFill>
                <a:effectLst/>
                <a:uLnTx/>
                <a:uFillTx/>
                <a:latin typeface="Calibri" panose="020F0502020204030204"/>
                <a:ea typeface="+mn-ea"/>
                <a:cs typeface="+mn-cs"/>
              </a:rPr>
              <a:t>Hospital </a:t>
            </a:r>
            <a:r>
              <a:rPr kumimoji="0" lang="en-US" sz="1200" b="1" i="0" u="none" strike="noStrike" kern="1200" cap="none" spc="0" normalizeH="0" baseline="0" noProof="0" dirty="0">
                <a:ln>
                  <a:noFill/>
                </a:ln>
                <a:solidFill>
                  <a:srgbClr val="404040"/>
                </a:solidFill>
                <a:effectLst/>
                <a:uLnTx/>
                <a:uFillTx/>
                <a:latin typeface="Calibri" panose="020F0502020204030204"/>
                <a:ea typeface="+mn-ea"/>
                <a:cs typeface="+mn-cs"/>
              </a:rPr>
              <a:t>State Division </a:t>
            </a:r>
            <a:r>
              <a:rPr kumimoji="0" lang="en-US" sz="1200" b="1" i="0" u="none" strike="noStrike" kern="1200" cap="none" spc="0" normalizeH="0" baseline="0" noProof="0" dirty="0" smtClean="0">
                <a:ln>
                  <a:noFill/>
                </a:ln>
                <a:solidFill>
                  <a:srgbClr val="404040"/>
                </a:solidFill>
                <a:effectLst/>
                <a:uLnTx/>
                <a:uFillTx/>
                <a:latin typeface="Calibri" panose="020F0502020204030204"/>
                <a:ea typeface="+mn-ea"/>
                <a:cs typeface="+mn-cs"/>
              </a:rPr>
              <a:t>(</a:t>
            </a:r>
            <a:r>
              <a:rPr kumimoji="0" lang="en-US" sz="1200" b="1" i="0" u="none" strike="noStrike" kern="1200" cap="none" spc="0" normalizeH="0" baseline="0" noProof="0" dirty="0">
                <a:ln>
                  <a:noFill/>
                </a:ln>
                <a:solidFill>
                  <a:srgbClr val="404040"/>
                </a:solidFill>
                <a:effectLst/>
                <a:uLnTx/>
                <a:uFillTx/>
                <a:latin typeface="Calibri" panose="020F0502020204030204"/>
                <a:ea typeface="+mn-ea"/>
                <a:cs typeface="+mn-cs"/>
              </a:rPr>
              <a:t>HSD)</a:t>
            </a:r>
          </a:p>
          <a:p>
            <a:pPr marL="0" marR="0" lvl="0" indent="0" algn="ctr" defTabSz="514350" rtl="0" eaLnBrk="1" fontAlgn="auto" latinLnBrk="0" hangingPunct="1">
              <a:lnSpc>
                <a:spcPct val="100000"/>
              </a:lnSpc>
              <a:spcBef>
                <a:spcPts val="563"/>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Oval 24" descr="road and mountains" title="picture">
            <a:extLst>
              <a:ext uri="{FF2B5EF4-FFF2-40B4-BE49-F238E27FC236}">
                <a16:creationId xmlns:a16="http://schemas.microsoft.com/office/drawing/2014/main" id="{82E65389-6C22-4843-8620-DF4A6A2FD96E}"/>
              </a:ext>
            </a:extLst>
          </p:cNvPr>
          <p:cNvSpPr/>
          <p:nvPr/>
        </p:nvSpPr>
        <p:spPr>
          <a:xfrm>
            <a:off x="8888754" y="4517471"/>
            <a:ext cx="992003" cy="963887"/>
          </a:xfrm>
          <a:prstGeom prst="ellipse">
            <a:avLst/>
          </a:prstGeom>
          <a:blipFill>
            <a:blip r:embed="rId3" cstate="print">
              <a:extLst>
                <a:ext uri="{28A0092B-C50C-407E-A947-70E740481C1C}">
                  <a14:useLocalDpi xmlns:a14="http://schemas.microsoft.com/office/drawing/2010/main" val="0"/>
                </a:ext>
              </a:extLst>
            </a:blip>
            <a:srcRect/>
            <a:stretch>
              <a:fillRect/>
            </a:stretch>
          </a:blipFill>
        </p:spPr>
        <p:style>
          <a:lnRef idx="0">
            <a:schemeClr val="lt1">
              <a:hueOff val="0"/>
              <a:satOff val="0"/>
              <a:lumOff val="0"/>
              <a:alphaOff val="0"/>
            </a:schemeClr>
          </a:lnRef>
          <a:fillRef idx="1">
            <a:scrgbClr r="0" g="0" b="0"/>
          </a:fillRef>
          <a:effectRef idx="3">
            <a:schemeClr val="accent1">
              <a:tint val="50000"/>
              <a:hueOff val="0"/>
              <a:satOff val="0"/>
              <a:lumOff val="0"/>
              <a:alphaOff val="0"/>
            </a:schemeClr>
          </a:effectRef>
          <a:fontRef idx="minor">
            <a:schemeClr val="lt1">
              <a:hueOff val="0"/>
              <a:satOff val="0"/>
              <a:lumOff val="0"/>
              <a:alphaOff val="0"/>
            </a:schemeClr>
          </a:fontRef>
        </p:style>
      </p:sp>
      <p:sp>
        <p:nvSpPr>
          <p:cNvPr id="26" name="Content Placeholder 8">
            <a:extLst>
              <a:ext uri="{FF2B5EF4-FFF2-40B4-BE49-F238E27FC236}">
                <a16:creationId xmlns:a16="http://schemas.microsoft.com/office/drawing/2014/main" id="{45C1E6EC-458B-704C-9CC8-151C8DAFB131}"/>
              </a:ext>
            </a:extLst>
          </p:cNvPr>
          <p:cNvSpPr txBox="1">
            <a:spLocks/>
          </p:cNvSpPr>
          <p:nvPr/>
        </p:nvSpPr>
        <p:spPr>
          <a:xfrm>
            <a:off x="5108293" y="4424306"/>
            <a:ext cx="1491374" cy="1719809"/>
          </a:xfrm>
          <a:prstGeom prst="rect">
            <a:avLst/>
          </a:prstGeom>
          <a:solidFill>
            <a:srgbClr val="C5ECFF"/>
          </a:solidFill>
          <a:ln w="12700">
            <a:noFill/>
          </a:ln>
        </p:spPr>
        <p:txBody>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rgbClr val="404040"/>
                </a:solidFill>
                <a:latin typeface="+mn-lt"/>
                <a:ea typeface="+mn-ea"/>
                <a:cs typeface="+mn-cs"/>
              </a:defRPr>
            </a:lvl1pPr>
            <a:lvl2pPr marL="398463" indent="-349250" algn="l" defTabSz="914400" rtl="0" eaLnBrk="1" latinLnBrk="0" hangingPunct="1">
              <a:lnSpc>
                <a:spcPct val="100000"/>
              </a:lnSpc>
              <a:spcBef>
                <a:spcPts val="500"/>
              </a:spcBef>
              <a:buFont typeface="Arial" panose="020B0604020202020204" pitchFamily="34" charset="0"/>
              <a:buChar char="•"/>
              <a:defRPr sz="2000" kern="1200">
                <a:solidFill>
                  <a:srgbClr val="404040"/>
                </a:solidFill>
                <a:latin typeface="+mn-lt"/>
                <a:ea typeface="+mn-ea"/>
                <a:cs typeface="+mn-cs"/>
              </a:defRPr>
            </a:lvl2pPr>
            <a:lvl3pPr marL="860425" indent="-282575" algn="l" defTabSz="914400" rtl="0" eaLnBrk="1" latinLnBrk="0" hangingPunct="1">
              <a:lnSpc>
                <a:spcPct val="100000"/>
              </a:lnSpc>
              <a:spcBef>
                <a:spcPts val="500"/>
              </a:spcBef>
              <a:buFont typeface="Arial" panose="020B0604020202020204" pitchFamily="34" charset="0"/>
              <a:buChar char="•"/>
              <a:defRPr sz="2000" kern="1200">
                <a:solidFill>
                  <a:srgbClr val="404040"/>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rgbClr val="404040"/>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rgbClr val="40404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rgbClr val="40404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rgbClr val="40404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rgbClr val="40404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200" b="1" i="0" u="none" strike="noStrike" kern="1200" cap="none" spc="0" normalizeH="0" baseline="0" noProof="0" dirty="0" smtClean="0">
              <a:ln>
                <a:noFill/>
              </a:ln>
              <a:solidFill>
                <a:srgbClr val="40404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smtClean="0">
                <a:ln>
                  <a:noFill/>
                </a:ln>
                <a:solidFill>
                  <a:srgbClr val="404040"/>
                </a:solidFill>
                <a:effectLst/>
                <a:uLnTx/>
                <a:uFillTx/>
                <a:latin typeface="Calibri" panose="020F0502020204030204"/>
                <a:ea typeface="+mn-ea"/>
                <a:cs typeface="+mn-cs"/>
              </a:rPr>
              <a:t>Office </a:t>
            </a:r>
            <a:r>
              <a:rPr kumimoji="0" lang="en-US" sz="1200" b="1" i="0" u="none" strike="noStrike" kern="1200" cap="none" spc="0" normalizeH="0" baseline="0" noProof="0" dirty="0">
                <a:ln>
                  <a:noFill/>
                </a:ln>
                <a:solidFill>
                  <a:srgbClr val="404040"/>
                </a:solidFill>
                <a:effectLst/>
                <a:uLnTx/>
                <a:uFillTx/>
                <a:latin typeface="Calibri" panose="020F0502020204030204"/>
                <a:ea typeface="+mn-ea"/>
                <a:cs typeface="+mn-cs"/>
              </a:rPr>
              <a:t>for the Advancement of Telehealth </a:t>
            </a:r>
            <a:r>
              <a:rPr kumimoji="0" lang="en-US" sz="1200" b="1" i="0" u="none" strike="noStrike" kern="1200" cap="none" spc="0" normalizeH="0" baseline="0" noProof="0" dirty="0" smtClean="0">
                <a:ln>
                  <a:noFill/>
                </a:ln>
                <a:solidFill>
                  <a:srgbClr val="404040"/>
                </a:solidFill>
                <a:effectLst/>
                <a:uLnTx/>
                <a:uFillTx/>
                <a:latin typeface="Calibri" panose="020F0502020204030204"/>
                <a:ea typeface="+mn-ea"/>
                <a:cs typeface="+mn-cs"/>
              </a:rPr>
              <a:t>(</a:t>
            </a:r>
            <a:r>
              <a:rPr kumimoji="0" lang="en-US" sz="1200" b="1" i="0" u="none" strike="noStrike" kern="1200" cap="none" spc="0" normalizeH="0" baseline="0" noProof="0" dirty="0">
                <a:ln>
                  <a:noFill/>
                </a:ln>
                <a:solidFill>
                  <a:srgbClr val="404040"/>
                </a:solidFill>
                <a:effectLst/>
                <a:uLnTx/>
                <a:uFillTx/>
                <a:latin typeface="Calibri" panose="020F0502020204030204"/>
                <a:ea typeface="+mn-ea"/>
                <a:cs typeface="+mn-cs"/>
              </a:rPr>
              <a:t>OAT</a:t>
            </a:r>
            <a:r>
              <a:rPr kumimoji="0" lang="en-US" sz="1200" b="1" i="0" u="none" strike="noStrike" kern="1200" cap="none" spc="0" normalizeH="0" baseline="0" noProof="0" dirty="0" smtClean="0">
                <a:ln>
                  <a:noFill/>
                </a:ln>
                <a:solidFill>
                  <a:srgbClr val="404040"/>
                </a:solidFill>
                <a:effectLst/>
                <a:uLnTx/>
                <a:uFillTx/>
                <a:latin typeface="Calibri" panose="020F0502020204030204"/>
                <a:ea typeface="+mn-ea"/>
                <a:cs typeface="+mn-cs"/>
              </a:rPr>
              <a:t>)</a:t>
            </a:r>
            <a:endParaRPr kumimoji="0" lang="en-US" sz="1200" b="1" i="0" u="none" strike="noStrike" kern="1200" cap="none" spc="0" normalizeH="0" baseline="0" noProof="0" dirty="0">
              <a:ln>
                <a:noFill/>
              </a:ln>
              <a:solidFill>
                <a:srgbClr val="404040"/>
              </a:solidFill>
              <a:effectLst/>
              <a:uLnTx/>
              <a:uFillTx/>
              <a:latin typeface="Calibri" panose="020F0502020204030204"/>
              <a:ea typeface="+mn-ea"/>
              <a:cs typeface="+mn-cs"/>
            </a:endParaRPr>
          </a:p>
        </p:txBody>
      </p:sp>
      <p:sp>
        <p:nvSpPr>
          <p:cNvPr id="27" name="Content Placeholder 8">
            <a:extLst>
              <a:ext uri="{FF2B5EF4-FFF2-40B4-BE49-F238E27FC236}">
                <a16:creationId xmlns:a16="http://schemas.microsoft.com/office/drawing/2014/main" id="{9B803385-7518-2043-B521-9214F019B80A}"/>
              </a:ext>
            </a:extLst>
          </p:cNvPr>
          <p:cNvSpPr txBox="1">
            <a:spLocks/>
          </p:cNvSpPr>
          <p:nvPr/>
        </p:nvSpPr>
        <p:spPr>
          <a:xfrm>
            <a:off x="300878" y="1644804"/>
            <a:ext cx="1639715" cy="1719808"/>
          </a:xfrm>
          <a:prstGeom prst="rect">
            <a:avLst/>
          </a:prstGeom>
          <a:solidFill>
            <a:srgbClr val="C5E2FF"/>
          </a:solidFill>
          <a:ln w="12700">
            <a:noFill/>
          </a:ln>
          <a:effectLst/>
        </p:spPr>
        <p:txBody>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rgbClr val="404040"/>
                </a:solidFill>
                <a:latin typeface="+mn-lt"/>
                <a:ea typeface="+mn-ea"/>
                <a:cs typeface="+mn-cs"/>
              </a:defRPr>
            </a:lvl1pPr>
            <a:lvl2pPr marL="398463" indent="-349250" algn="l" defTabSz="914400" rtl="0" eaLnBrk="1" latinLnBrk="0" hangingPunct="1">
              <a:lnSpc>
                <a:spcPct val="100000"/>
              </a:lnSpc>
              <a:spcBef>
                <a:spcPts val="500"/>
              </a:spcBef>
              <a:buFont typeface="Arial" panose="020B0604020202020204" pitchFamily="34" charset="0"/>
              <a:buChar char="•"/>
              <a:defRPr sz="2000" kern="1200">
                <a:solidFill>
                  <a:srgbClr val="404040"/>
                </a:solidFill>
                <a:latin typeface="+mn-lt"/>
                <a:ea typeface="+mn-ea"/>
                <a:cs typeface="+mn-cs"/>
              </a:defRPr>
            </a:lvl2pPr>
            <a:lvl3pPr marL="860425" indent="-282575" algn="l" defTabSz="914400" rtl="0" eaLnBrk="1" latinLnBrk="0" hangingPunct="1">
              <a:lnSpc>
                <a:spcPct val="100000"/>
              </a:lnSpc>
              <a:spcBef>
                <a:spcPts val="500"/>
              </a:spcBef>
              <a:buFont typeface="Arial" panose="020B0604020202020204" pitchFamily="34" charset="0"/>
              <a:buChar char="•"/>
              <a:defRPr sz="2000" kern="1200">
                <a:solidFill>
                  <a:srgbClr val="404040"/>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rgbClr val="404040"/>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rgbClr val="40404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rgbClr val="40404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rgbClr val="40404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rgbClr val="40404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700" b="1" i="0" u="none" strike="noStrike" kern="1200" cap="none" spc="0" normalizeH="0" baseline="0" noProof="0" dirty="0" smtClean="0">
              <a:ln>
                <a:noFill/>
              </a:ln>
              <a:solidFill>
                <a:srgbClr val="40404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smtClean="0">
                <a:ln>
                  <a:noFill/>
                </a:ln>
                <a:solidFill>
                  <a:srgbClr val="404040"/>
                </a:solidFill>
                <a:effectLst/>
                <a:uLnTx/>
                <a:uFillTx/>
                <a:latin typeface="Calibri" panose="020F0502020204030204"/>
                <a:ea typeface="+mn-ea"/>
                <a:cs typeface="+mn-cs"/>
              </a:rPr>
              <a:t>Policy </a:t>
            </a:r>
            <a:r>
              <a:rPr kumimoji="0" lang="en-US" sz="1200" b="1" i="0" u="none" strike="noStrike" kern="1200" cap="none" spc="0" normalizeH="0" baseline="0" noProof="0" dirty="0">
                <a:ln>
                  <a:noFill/>
                </a:ln>
                <a:solidFill>
                  <a:srgbClr val="404040"/>
                </a:solidFill>
                <a:effectLst/>
                <a:uLnTx/>
                <a:uFillTx/>
                <a:latin typeface="Calibri" panose="020F0502020204030204"/>
                <a:ea typeface="+mn-ea"/>
                <a:cs typeface="+mn-cs"/>
              </a:rPr>
              <a:t>Research Division </a:t>
            </a:r>
            <a:r>
              <a:rPr kumimoji="0" lang="en-US" sz="1200" b="1" i="0" u="none" strike="noStrike" kern="1200" cap="none" spc="0" normalizeH="0" baseline="0" noProof="0" dirty="0" smtClean="0">
                <a:ln>
                  <a:noFill/>
                </a:ln>
                <a:solidFill>
                  <a:srgbClr val="404040"/>
                </a:solidFill>
                <a:effectLst/>
                <a:uLnTx/>
                <a:uFillTx/>
                <a:latin typeface="Calibri" panose="020F0502020204030204"/>
                <a:ea typeface="+mn-ea"/>
                <a:cs typeface="+mn-cs"/>
              </a:rPr>
              <a:t>(</a:t>
            </a:r>
            <a:r>
              <a:rPr kumimoji="0" lang="en-US" sz="1200" b="1" i="0" u="none" strike="noStrike" kern="1200" cap="none" spc="0" normalizeH="0" baseline="0" noProof="0" dirty="0">
                <a:ln>
                  <a:noFill/>
                </a:ln>
                <a:solidFill>
                  <a:srgbClr val="404040"/>
                </a:solidFill>
                <a:effectLst/>
                <a:uLnTx/>
                <a:uFillTx/>
                <a:latin typeface="Calibri" panose="020F0502020204030204"/>
                <a:ea typeface="+mn-ea"/>
                <a:cs typeface="+mn-cs"/>
              </a:rPr>
              <a:t>PRD)</a:t>
            </a:r>
          </a:p>
          <a:p>
            <a:pPr marL="0" marR="0" lvl="0" indent="0" algn="ctr" defTabSz="514350" rtl="0" eaLnBrk="1" fontAlgn="auto" latinLnBrk="0" hangingPunct="1">
              <a:lnSpc>
                <a:spcPct val="100000"/>
              </a:lnSpc>
              <a:spcBef>
                <a:spcPts val="563"/>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Oval 27" descr="trees" title="picture">
            <a:extLst>
              <a:ext uri="{FF2B5EF4-FFF2-40B4-BE49-F238E27FC236}">
                <a16:creationId xmlns:a16="http://schemas.microsoft.com/office/drawing/2014/main" id="{C524C299-BD4E-0840-B1D7-B97054E8DA8D}"/>
              </a:ext>
            </a:extLst>
          </p:cNvPr>
          <p:cNvSpPr/>
          <p:nvPr/>
        </p:nvSpPr>
        <p:spPr>
          <a:xfrm>
            <a:off x="5338066" y="4510857"/>
            <a:ext cx="971673" cy="930458"/>
          </a:xfrm>
          <a:prstGeom prst="ellipse">
            <a:avLst/>
          </a:prstGeom>
          <a:blipFill>
            <a:blip r:embed="rId4" cstate="print">
              <a:extLst>
                <a:ext uri="{28A0092B-C50C-407E-A947-70E740481C1C}">
                  <a14:useLocalDpi xmlns:a14="http://schemas.microsoft.com/office/drawing/2010/main" val="0"/>
                </a:ext>
              </a:extLst>
            </a:blip>
            <a:srcRect/>
            <a:stretch>
              <a:fillRect t="-15000" b="-15000"/>
            </a:stretch>
          </a:blipFill>
        </p:spPr>
        <p:style>
          <a:lnRef idx="0">
            <a:schemeClr val="lt1">
              <a:hueOff val="0"/>
              <a:satOff val="0"/>
              <a:lumOff val="0"/>
              <a:alphaOff val="0"/>
            </a:schemeClr>
          </a:lnRef>
          <a:fillRef idx="1">
            <a:scrgbClr r="0" g="0" b="0"/>
          </a:fillRef>
          <a:effectRef idx="3">
            <a:schemeClr val="accent1">
              <a:tint val="50000"/>
              <a:hueOff val="-32932"/>
              <a:satOff val="-1506"/>
              <a:lumOff val="9099"/>
              <a:alphaOff val="0"/>
            </a:schemeClr>
          </a:effectRef>
          <a:fontRef idx="minor">
            <a:schemeClr val="lt1">
              <a:hueOff val="0"/>
              <a:satOff val="0"/>
              <a:lumOff val="0"/>
              <a:alphaOff val="0"/>
            </a:schemeClr>
          </a:fontRef>
        </p:style>
      </p:sp>
      <p:sp>
        <p:nvSpPr>
          <p:cNvPr id="29" name="Oval 28" descr="plains" title="picture">
            <a:extLst>
              <a:ext uri="{FF2B5EF4-FFF2-40B4-BE49-F238E27FC236}">
                <a16:creationId xmlns:a16="http://schemas.microsoft.com/office/drawing/2014/main" id="{908C37A8-04CB-7344-80D1-90EC01B752E0}"/>
              </a:ext>
            </a:extLst>
          </p:cNvPr>
          <p:cNvSpPr/>
          <p:nvPr/>
        </p:nvSpPr>
        <p:spPr>
          <a:xfrm>
            <a:off x="642718" y="1651132"/>
            <a:ext cx="956033" cy="951384"/>
          </a:xfrm>
          <a:prstGeom prst="ellipse">
            <a:avLst/>
          </a:prstGeom>
          <a:blipFill>
            <a:blip r:embed="rId5" cstate="print">
              <a:extLst>
                <a:ext uri="{28A0092B-C50C-407E-A947-70E740481C1C}">
                  <a14:useLocalDpi xmlns:a14="http://schemas.microsoft.com/office/drawing/2010/main" val="0"/>
                </a:ext>
              </a:extLst>
            </a:blip>
            <a:srcRect/>
            <a:stretch>
              <a:fillRect l="-17000" r="-17000"/>
            </a:stretch>
          </a:blipFill>
        </p:spPr>
        <p:style>
          <a:lnRef idx="0">
            <a:schemeClr val="lt1">
              <a:hueOff val="0"/>
              <a:satOff val="0"/>
              <a:lumOff val="0"/>
              <a:alphaOff val="0"/>
            </a:schemeClr>
          </a:lnRef>
          <a:fillRef idx="1">
            <a:scrgbClr r="0" g="0" b="0"/>
          </a:fillRef>
          <a:effectRef idx="3">
            <a:schemeClr val="accent1">
              <a:tint val="50000"/>
              <a:hueOff val="-49397"/>
              <a:satOff val="-2259"/>
              <a:lumOff val="13648"/>
              <a:alphaOff val="0"/>
            </a:schemeClr>
          </a:effectRef>
          <a:fontRef idx="minor">
            <a:schemeClr val="lt1">
              <a:hueOff val="0"/>
              <a:satOff val="0"/>
              <a:lumOff val="0"/>
              <a:alphaOff val="0"/>
            </a:schemeClr>
          </a:fontRef>
        </p:style>
      </p:sp>
      <p:sp>
        <p:nvSpPr>
          <p:cNvPr id="30" name="Content Placeholder 8">
            <a:extLst>
              <a:ext uri="{FF2B5EF4-FFF2-40B4-BE49-F238E27FC236}">
                <a16:creationId xmlns:a16="http://schemas.microsoft.com/office/drawing/2014/main" id="{DD9C6120-14C5-1340-87A3-7D056D93E15A}"/>
              </a:ext>
            </a:extLst>
          </p:cNvPr>
          <p:cNvSpPr txBox="1">
            <a:spLocks/>
          </p:cNvSpPr>
          <p:nvPr/>
        </p:nvSpPr>
        <p:spPr>
          <a:xfrm>
            <a:off x="10319983" y="1571489"/>
            <a:ext cx="1639715" cy="1793123"/>
          </a:xfrm>
          <a:prstGeom prst="rect">
            <a:avLst/>
          </a:prstGeom>
          <a:solidFill>
            <a:schemeClr val="accent4">
              <a:lumMod val="20000"/>
              <a:lumOff val="80000"/>
            </a:schemeClr>
          </a:solidFill>
          <a:ln w="12700">
            <a:noFill/>
          </a:ln>
          <a:effectLst/>
        </p:spPr>
        <p:txBody>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rgbClr val="404040"/>
                </a:solidFill>
                <a:latin typeface="+mn-lt"/>
                <a:ea typeface="+mn-ea"/>
                <a:cs typeface="+mn-cs"/>
              </a:defRPr>
            </a:lvl1pPr>
            <a:lvl2pPr marL="398463" indent="-349250" algn="l" defTabSz="914400" rtl="0" eaLnBrk="1" latinLnBrk="0" hangingPunct="1">
              <a:lnSpc>
                <a:spcPct val="100000"/>
              </a:lnSpc>
              <a:spcBef>
                <a:spcPts val="500"/>
              </a:spcBef>
              <a:buFont typeface="Arial" panose="020B0604020202020204" pitchFamily="34" charset="0"/>
              <a:buChar char="•"/>
              <a:defRPr sz="2000" kern="1200">
                <a:solidFill>
                  <a:srgbClr val="404040"/>
                </a:solidFill>
                <a:latin typeface="+mn-lt"/>
                <a:ea typeface="+mn-ea"/>
                <a:cs typeface="+mn-cs"/>
              </a:defRPr>
            </a:lvl2pPr>
            <a:lvl3pPr marL="860425" indent="-282575" algn="l" defTabSz="914400" rtl="0" eaLnBrk="1" latinLnBrk="0" hangingPunct="1">
              <a:lnSpc>
                <a:spcPct val="100000"/>
              </a:lnSpc>
              <a:spcBef>
                <a:spcPts val="500"/>
              </a:spcBef>
              <a:buFont typeface="Arial" panose="020B0604020202020204" pitchFamily="34" charset="0"/>
              <a:buChar char="•"/>
              <a:defRPr sz="2000" kern="1200">
                <a:solidFill>
                  <a:srgbClr val="404040"/>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rgbClr val="404040"/>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rgbClr val="40404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rgbClr val="40404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rgbClr val="40404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rgbClr val="40404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1" i="0" u="none" strike="noStrike" kern="1200" cap="none" spc="0" normalizeH="0" baseline="0" noProof="0" dirty="0">
              <a:ln>
                <a:noFill/>
              </a:ln>
              <a:solidFill>
                <a:srgbClr val="40404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smtClean="0">
                <a:ln>
                  <a:noFill/>
                </a:ln>
                <a:solidFill>
                  <a:srgbClr val="404040"/>
                </a:solidFill>
                <a:effectLst/>
                <a:uLnTx/>
                <a:uFillTx/>
                <a:latin typeface="Calibri" panose="020F0502020204030204"/>
                <a:ea typeface="+mn-ea"/>
                <a:cs typeface="+mn-cs"/>
              </a:rPr>
              <a:t>Rural Strategic Initiatives Division</a:t>
            </a:r>
            <a:endParaRPr kumimoji="0" lang="en-US" sz="1200" b="1" i="0" u="none" strike="noStrike" kern="1200" cap="none" spc="0" normalizeH="0" baseline="0" noProof="0" dirty="0">
              <a:ln>
                <a:noFill/>
              </a:ln>
              <a:solidFill>
                <a:srgbClr val="40404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404040"/>
                </a:solidFill>
                <a:effectLst/>
                <a:uLnTx/>
                <a:uFillTx/>
                <a:latin typeface="Calibri" panose="020F0502020204030204"/>
                <a:ea typeface="+mn-ea"/>
                <a:cs typeface="+mn-cs"/>
              </a:rPr>
              <a:t>(</a:t>
            </a:r>
            <a:r>
              <a:rPr kumimoji="0" lang="en-US" sz="1200" b="1" i="0" u="none" strike="noStrike" kern="1200" cap="none" spc="0" normalizeH="0" baseline="0" noProof="0" dirty="0" smtClean="0">
                <a:ln>
                  <a:noFill/>
                </a:ln>
                <a:solidFill>
                  <a:srgbClr val="404040"/>
                </a:solidFill>
                <a:effectLst/>
                <a:uLnTx/>
                <a:uFillTx/>
                <a:latin typeface="Calibri" panose="020F0502020204030204"/>
                <a:ea typeface="+mn-ea"/>
                <a:cs typeface="+mn-cs"/>
              </a:rPr>
              <a:t>RSID)</a:t>
            </a:r>
            <a:endParaRPr kumimoji="0" lang="en-US" sz="1200" b="1" i="0" u="none" strike="noStrike" kern="1200" cap="none" spc="0" normalizeH="0" baseline="0" noProof="0" dirty="0">
              <a:ln>
                <a:noFill/>
              </a:ln>
              <a:solidFill>
                <a:srgbClr val="404040"/>
              </a:solidFill>
              <a:effectLst/>
              <a:uLnTx/>
              <a:uFillTx/>
              <a:latin typeface="Calibri" panose="020F0502020204030204"/>
              <a:ea typeface="+mn-ea"/>
              <a:cs typeface="+mn-cs"/>
            </a:endParaRPr>
          </a:p>
        </p:txBody>
      </p:sp>
      <p:pic>
        <p:nvPicPr>
          <p:cNvPr id="31" name="Picture 30">
            <a:extLst>
              <a:ext uri="{FF2B5EF4-FFF2-40B4-BE49-F238E27FC236}">
                <a16:creationId xmlns:a16="http://schemas.microsoft.com/office/drawing/2014/main" id="{ADD3B6A2-4414-F840-89C3-3A3EBBE1224A}"/>
              </a:ext>
            </a:extLst>
          </p:cNvPr>
          <p:cNvPicPr>
            <a:picLocks noChangeAspect="1"/>
          </p:cNvPicPr>
          <p:nvPr/>
        </p:nvPicPr>
        <p:blipFill rotWithShape="1">
          <a:blip r:embed="rId6"/>
          <a:srcRect b="24707"/>
          <a:stretch/>
        </p:blipFill>
        <p:spPr>
          <a:xfrm>
            <a:off x="10611106" y="1603786"/>
            <a:ext cx="964907" cy="951383"/>
          </a:xfrm>
          <a:prstGeom prst="ellipse">
            <a:avLst/>
          </a:prstGeom>
          <a:ln w="63500" cap="rnd">
            <a:noFill/>
          </a:ln>
          <a:effectLst/>
        </p:spPr>
      </p:pic>
      <p:pic>
        <p:nvPicPr>
          <p:cNvPr id="32" name="Picture 31">
            <a:extLst>
              <a:ext uri="{FF2B5EF4-FFF2-40B4-BE49-F238E27FC236}">
                <a16:creationId xmlns:a16="http://schemas.microsoft.com/office/drawing/2014/main" id="{C147F14C-DB3B-A442-A84D-0FE47E7735E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79819" y="1159965"/>
            <a:ext cx="7500938" cy="3034463"/>
          </a:xfrm>
          <a:prstGeom prst="rect">
            <a:avLst/>
          </a:prstGeom>
          <a:ln>
            <a:noFill/>
          </a:ln>
          <a:effectLst>
            <a:outerShdw blurRad="292100" dist="139700" dir="2700000" algn="tl" rotWithShape="0">
              <a:srgbClr val="333333">
                <a:alpha val="65000"/>
              </a:srgbClr>
            </a:outerShdw>
          </a:effectLst>
        </p:spPr>
      </p:pic>
      <p:sp>
        <p:nvSpPr>
          <p:cNvPr id="34" name="Oval 33" descr="water" title="picture">
            <a:extLst>
              <a:ext uri="{FF2B5EF4-FFF2-40B4-BE49-F238E27FC236}">
                <a16:creationId xmlns:a16="http://schemas.microsoft.com/office/drawing/2014/main" id="{06A21C29-4895-9E40-80B6-79B1EB37AED3}"/>
              </a:ext>
            </a:extLst>
          </p:cNvPr>
          <p:cNvSpPr/>
          <p:nvPr/>
        </p:nvSpPr>
        <p:spPr>
          <a:xfrm>
            <a:off x="1409808" y="4501055"/>
            <a:ext cx="996167" cy="962992"/>
          </a:xfrm>
          <a:prstGeom prst="ellipse">
            <a:avLst/>
          </a:prstGeom>
          <a:blipFill>
            <a:blip r:embed="rId8" cstate="print">
              <a:extLst>
                <a:ext uri="{28A0092B-C50C-407E-A947-70E740481C1C}">
                  <a14:useLocalDpi xmlns:a14="http://schemas.microsoft.com/office/drawing/2010/main" val="0"/>
                </a:ext>
              </a:extLst>
            </a:blip>
            <a:srcRect/>
            <a:stretch>
              <a:fillRect t="-15000" b="-15000"/>
            </a:stretch>
          </a:blipFill>
        </p:spPr>
        <p:style>
          <a:lnRef idx="0">
            <a:schemeClr val="lt1">
              <a:hueOff val="0"/>
              <a:satOff val="0"/>
              <a:lumOff val="0"/>
              <a:alphaOff val="0"/>
            </a:schemeClr>
          </a:lnRef>
          <a:fillRef idx="1">
            <a:scrgbClr r="0" g="0" b="0"/>
          </a:fillRef>
          <a:effectRef idx="3">
            <a:schemeClr val="accent1">
              <a:tint val="50000"/>
              <a:hueOff val="17265"/>
              <a:satOff val="-776"/>
              <a:lumOff val="4610"/>
              <a:alphaOff val="0"/>
            </a:schemeClr>
          </a:effectRef>
          <a:fontRef idx="minor">
            <a:schemeClr val="lt1">
              <a:hueOff val="0"/>
              <a:satOff val="0"/>
              <a:lumOff val="0"/>
              <a:alphaOff val="0"/>
            </a:schemeClr>
          </a:fontRef>
        </p:style>
      </p:sp>
      <p:sp>
        <p:nvSpPr>
          <p:cNvPr id="14" name="Slide Number Placeholder 3"/>
          <p:cNvSpPr>
            <a:spLocks noGrp="1"/>
          </p:cNvSpPr>
          <p:nvPr>
            <p:ph type="sldNum" sz="quarter" idx="12"/>
          </p:nvPr>
        </p:nvSpPr>
        <p:spPr>
          <a:xfrm>
            <a:off x="9272016" y="6492240"/>
            <a:ext cx="2743200" cy="381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ECA865-404D-4A57-9AC1-FD3038CC100D}" type="slidenum">
              <a:rPr kumimoji="0" lang="en-US" sz="16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36131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054B5B0-1D6B-4084-BFC9-D8B65287122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D939B5-D1D6-442B-960C-11410C62AFA7}" type="slidenum">
              <a:rPr kumimoji="0" lang="en-US" sz="18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Title 2">
            <a:extLst>
              <a:ext uri="{FF2B5EF4-FFF2-40B4-BE49-F238E27FC236}">
                <a16:creationId xmlns:a16="http://schemas.microsoft.com/office/drawing/2014/main" id="{913CC80A-9A21-354A-B127-C8A66B93B67F}"/>
              </a:ext>
            </a:extLst>
          </p:cNvPr>
          <p:cNvSpPr txBox="1">
            <a:spLocks/>
          </p:cNvSpPr>
          <p:nvPr/>
        </p:nvSpPr>
        <p:spPr bwMode="auto">
          <a:xfrm>
            <a:off x="661416" y="178601"/>
            <a:ext cx="11353800" cy="745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altLang="en-US" sz="4000" b="1" i="0" u="none" strike="noStrike" kern="1200" cap="none" spc="0" normalizeH="0" baseline="0" noProof="0" dirty="0">
                <a:ln>
                  <a:noFill/>
                </a:ln>
                <a:solidFill>
                  <a:srgbClr val="0F4D7B"/>
                </a:solidFill>
                <a:effectLst/>
                <a:uLnTx/>
                <a:uFillTx/>
                <a:latin typeface="Calibri" panose="020F0502020204030204" pitchFamily="34" charset="0"/>
                <a:ea typeface="+mn-ea"/>
                <a:cs typeface="+mn-cs"/>
              </a:rPr>
              <a:t>Rural Health </a:t>
            </a:r>
            <a:r>
              <a:rPr kumimoji="0" lang="en-US" altLang="en-US" sz="4000" b="1" i="0" u="none" strike="noStrike" kern="1200" cap="none" spc="0" normalizeH="0" baseline="0" noProof="0" dirty="0" smtClean="0">
                <a:ln>
                  <a:noFill/>
                </a:ln>
                <a:solidFill>
                  <a:srgbClr val="0F4D7B"/>
                </a:solidFill>
                <a:effectLst/>
                <a:uLnTx/>
                <a:uFillTx/>
                <a:latin typeface="Calibri" panose="020F0502020204030204" pitchFamily="34" charset="0"/>
                <a:ea typeface="+mn-ea"/>
                <a:cs typeface="+mn-cs"/>
              </a:rPr>
              <a:t>Landscape </a:t>
            </a:r>
            <a:r>
              <a:rPr kumimoji="0" lang="en-US" altLang="en-US" sz="4400" b="1" i="0" u="none" strike="noStrike" kern="1200" cap="none" spc="0" normalizeH="0" baseline="0" noProof="0" dirty="0">
                <a:ln>
                  <a:noFill/>
                </a:ln>
                <a:solidFill>
                  <a:srgbClr val="0F4D7B"/>
                </a:solidFill>
                <a:effectLst/>
                <a:uLnTx/>
                <a:uFillTx/>
                <a:latin typeface="Calibri" panose="020F0502020204030204" pitchFamily="34" charset="0"/>
                <a:ea typeface="+mn-ea"/>
                <a:cs typeface="+mn-cs"/>
              </a:rPr>
              <a:t/>
            </a:r>
            <a:br>
              <a:rPr kumimoji="0" lang="en-US" altLang="en-US" sz="4400" b="1" i="0" u="none" strike="noStrike" kern="1200" cap="none" spc="0" normalizeH="0" baseline="0" noProof="0" dirty="0">
                <a:ln>
                  <a:noFill/>
                </a:ln>
                <a:solidFill>
                  <a:srgbClr val="0F4D7B"/>
                </a:solidFill>
                <a:effectLst/>
                <a:uLnTx/>
                <a:uFillTx/>
                <a:latin typeface="Calibri" panose="020F0502020204030204" pitchFamily="34" charset="0"/>
                <a:ea typeface="+mn-ea"/>
                <a:cs typeface="+mn-cs"/>
              </a:rPr>
            </a:br>
            <a:r>
              <a:rPr kumimoji="0" lang="en-US" altLang="en-US" sz="2800" b="1" i="0" u="none" strike="noStrike" kern="1200" cap="none" spc="0" normalizeH="0" baseline="0" noProof="0" dirty="0" smtClean="0">
                <a:ln>
                  <a:noFill/>
                </a:ln>
                <a:solidFill>
                  <a:srgbClr val="800000"/>
                </a:solidFill>
                <a:effectLst/>
                <a:uLnTx/>
                <a:uFillTx/>
                <a:latin typeface="Calibri" panose="020F0502020204030204" pitchFamily="34" charset="0"/>
                <a:ea typeface="+mn-ea"/>
                <a:cs typeface="+mn-cs"/>
              </a:rPr>
              <a:t>The Oft-Cited Rural Health Concerns … </a:t>
            </a:r>
            <a:endParaRPr kumimoji="0" lang="en-US" altLang="en-US" sz="2800" b="1" i="0" u="none" strike="noStrike" kern="1200" cap="none" spc="0" normalizeH="0" baseline="0" noProof="0" dirty="0">
              <a:ln>
                <a:noFill/>
              </a:ln>
              <a:solidFill>
                <a:srgbClr val="800000"/>
              </a:solidFill>
              <a:effectLst/>
              <a:uLnTx/>
              <a:uFillTx/>
              <a:latin typeface="Calibri" panose="020F0502020204030204" pitchFamily="34" charset="0"/>
              <a:ea typeface="+mn-ea"/>
              <a:cs typeface="+mn-cs"/>
            </a:endParaRPr>
          </a:p>
        </p:txBody>
      </p:sp>
      <p:pic>
        <p:nvPicPr>
          <p:cNvPr id="21" name="Content Placeholder 4">
            <a:extLst>
              <a:ext uri="{FF2B5EF4-FFF2-40B4-BE49-F238E27FC236}">
                <a16:creationId xmlns:a16="http://schemas.microsoft.com/office/drawing/2014/main" id="{9FB95226-08E7-CE40-80B5-D898DD604352}"/>
              </a:ext>
            </a:extLst>
          </p:cNvPr>
          <p:cNvPicPr>
            <a:picLocks noChangeAspect="1"/>
          </p:cNvPicPr>
          <p:nvPr/>
        </p:nvPicPr>
        <p:blipFill rotWithShape="1">
          <a:blip r:embed="rId3"/>
          <a:srcRect t="15398"/>
          <a:stretch/>
        </p:blipFill>
        <p:spPr>
          <a:xfrm>
            <a:off x="990600" y="1210900"/>
            <a:ext cx="9531698" cy="4994372"/>
          </a:xfrm>
          <a:prstGeom prst="rect">
            <a:avLst/>
          </a:prstGeom>
        </p:spPr>
      </p:pic>
    </p:spTree>
    <p:extLst>
      <p:ext uri="{BB962C8B-B14F-4D97-AF65-F5344CB8AC3E}">
        <p14:creationId xmlns:p14="http://schemas.microsoft.com/office/powerpoint/2010/main" val="16273171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
            <a:ext cx="10515600" cy="1066800"/>
          </a:xfrm>
        </p:spPr>
        <p:txBody>
          <a:bodyPr>
            <a:normAutofit fontScale="90000"/>
          </a:bodyPr>
          <a:lstStyle/>
          <a:p>
            <a:r>
              <a:rPr lang="en-US" dirty="0" smtClean="0"/>
              <a:t>Workforce Funding from the American Rescue Plan </a:t>
            </a:r>
            <a:br>
              <a:rPr lang="en-US" dirty="0" smtClean="0"/>
            </a:br>
            <a:r>
              <a:rPr lang="en-US" sz="2200" i="1" dirty="0" smtClean="0">
                <a:solidFill>
                  <a:srgbClr val="990000"/>
                </a:solidFill>
              </a:rPr>
              <a:t>Focusing solely on Rural Communities</a:t>
            </a:r>
            <a:endParaRPr lang="en-US" sz="2200" i="1" dirty="0">
              <a:solidFill>
                <a:srgbClr val="990000"/>
              </a:solidFill>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ECA865-404D-4A57-9AC1-FD3038CC100D}" type="slidenum">
              <a:rPr kumimoji="0" lang="en-US" sz="16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AutoShape 2" descr="President-elect's Budget Blueprint Would Defund NEA - PerformingArtsAlliance"/>
          <p:cNvSpPr>
            <a:spLocks noChangeAspect="1" noChangeArrowheads="1"/>
          </p:cNvSpPr>
          <p:nvPr/>
        </p:nvSpPr>
        <p:spPr bwMode="auto">
          <a:xfrm>
            <a:off x="155574" y="-144463"/>
            <a:ext cx="3862109" cy="386212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Content Placeholder 6"/>
          <p:cNvPicPr>
            <a:picLocks noGrp="1" noChangeAspect="1"/>
          </p:cNvPicPr>
          <p:nvPr>
            <p:ph idx="1"/>
          </p:nvPr>
        </p:nvPicPr>
        <p:blipFill>
          <a:blip r:embed="rId3"/>
          <a:stretch>
            <a:fillRect/>
          </a:stretch>
        </p:blipFill>
        <p:spPr>
          <a:xfrm>
            <a:off x="1266818" y="1650911"/>
            <a:ext cx="10712569" cy="4422423"/>
          </a:xfrm>
          <a:prstGeom prst="rect">
            <a:avLst/>
          </a:prstGeom>
        </p:spPr>
      </p:pic>
    </p:spTree>
    <p:extLst>
      <p:ext uri="{BB962C8B-B14F-4D97-AF65-F5344CB8AC3E}">
        <p14:creationId xmlns:p14="http://schemas.microsoft.com/office/powerpoint/2010/main" val="42907565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
            <a:ext cx="10515600" cy="1066800"/>
          </a:xfrm>
        </p:spPr>
        <p:txBody>
          <a:bodyPr>
            <a:normAutofit fontScale="90000"/>
          </a:bodyPr>
          <a:lstStyle/>
          <a:p>
            <a:r>
              <a:rPr lang="en-US" dirty="0" smtClean="0"/>
              <a:t>Direct Technical Assistance to Hospitals and Clinics </a:t>
            </a:r>
            <a:br>
              <a:rPr lang="en-US" dirty="0" smtClean="0"/>
            </a:br>
            <a:r>
              <a:rPr lang="en-US" sz="2200" i="1" dirty="0" smtClean="0">
                <a:solidFill>
                  <a:srgbClr val="990000"/>
                </a:solidFill>
              </a:rPr>
              <a:t>Free Services Available</a:t>
            </a:r>
            <a:endParaRPr lang="en-US" sz="2200" i="1" dirty="0">
              <a:solidFill>
                <a:srgbClr val="990000"/>
              </a:solidFill>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ECA865-404D-4A57-9AC1-FD3038CC100D}" type="slidenum">
              <a:rPr kumimoji="0" lang="en-US" sz="16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AutoShape 2" descr="President-elect's Budget Blueprint Would Defund NEA - PerformingArtsAlliance"/>
          <p:cNvSpPr>
            <a:spLocks noChangeAspect="1" noChangeArrowheads="1"/>
          </p:cNvSpPr>
          <p:nvPr/>
        </p:nvSpPr>
        <p:spPr bwMode="auto">
          <a:xfrm>
            <a:off x="155574" y="-144463"/>
            <a:ext cx="3862109" cy="386212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Content Placeholder 8"/>
          <p:cNvPicPr>
            <a:picLocks noGrp="1" noChangeAspect="1"/>
          </p:cNvPicPr>
          <p:nvPr>
            <p:ph idx="1"/>
          </p:nvPr>
        </p:nvPicPr>
        <p:blipFill>
          <a:blip r:embed="rId3"/>
          <a:stretch>
            <a:fillRect/>
          </a:stretch>
        </p:blipFill>
        <p:spPr>
          <a:xfrm>
            <a:off x="938731" y="1447800"/>
            <a:ext cx="10314538" cy="4351338"/>
          </a:xfrm>
          <a:prstGeom prst="rect">
            <a:avLst/>
          </a:prstGeom>
        </p:spPr>
      </p:pic>
    </p:spTree>
    <p:extLst>
      <p:ext uri="{BB962C8B-B14F-4D97-AF65-F5344CB8AC3E}">
        <p14:creationId xmlns:p14="http://schemas.microsoft.com/office/powerpoint/2010/main" val="246437174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2&quot; unique_id=&quot;10002&quot;&gt;&lt;object type=&quot;3&quot; unique_id=&quot;10003&quot;&gt;&lt;property id=&quot;20148&quot; value=&quot;5&quot;/&gt;&lt;property id=&quot;20300&quot; value=&quot;Slide 1 - &amp;quot;[Presentation Title]&amp;#x0D;&amp;#x0A;[Date]&amp;quot;&quot;/&gt;&lt;property id=&quot;20307&quot; value=&quot;256&quot;/&gt;&lt;/object&gt;&lt;object type=&quot;3&quot; unique_id=&quot;10004&quot;&gt;&lt;property id=&quot;20148&quot; value=&quot;5&quot;/&gt;&lt;property id=&quot;20300&quot; value=&quot;Slide 2 - &amp;quot;[Slide Header]&amp;#x0D;&amp;#x0A;[Subheading] &amp;quot;&quot;/&gt;&lt;property id=&quot;20307&quot; value=&quot;262&quot;/&gt;&lt;/object&gt;&lt;object type=&quot;3&quot; unique_id=&quot;10023&quot;&gt;&lt;property id=&quot;20148&quot; value=&quot;5&quot;/&gt;&lt;property id=&quot;20300&quot; value=&quot;Slide 3 - &amp;quot;Contact Information (last slide)&amp;#x0D;&amp;#x0A;&amp;quot;&quot;/&gt;&lt;property id=&quot;20307&quot; value=&quot;263&quot;/&gt;&lt;/object&gt;&lt;/object&gt;&lt;object type=&quot;8&quot; unique_id=&quot;10018&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INFO" val="&lt;ThreeDShapeInfo&gt;&lt;uuid val=&quot;{8a6dc252-5115-4748-92d0-cc9153e0ba4b}&quot; /&gt;&lt;isInvalidForFieldText val=&quot;0&quot; /&gt;&lt;Image&gt;&lt;filename val=&quot;E:\Connect\content\7\134683963-1\input\breezo\data\asimages\{8a6dc252-5115-4748-92d0-cc9153e0ba4b}.png&quot; /&gt;&lt;left val=&quot;96&quot; /&gt;&lt;top val=&quot;552&quot; /&gt;&lt;width val=&quot;269&quot; /&gt;&lt;height val=&quot;43&quot; /&gt;&lt;hasText val=&quot;1&quot; /&gt;&lt;/Image&gt;&lt;/ThreeDShapeInfo&gt;"/>
  <p:tag name="PRESENTER_SHAPETEXTINFO" val="&lt;ShapeTextInfo&gt;&lt;TableIndex row=&quot;-1&quot; col=&quot;-1&quot;&gt;&lt;linesCount val=&quot;1&quot; /&gt;&lt;lineCharCount val=&quot;1&quot; /&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12.xml><?xml version="1.0" encoding="utf-8"?>
<p:tagLst xmlns:a="http://schemas.openxmlformats.org/drawingml/2006/main" xmlns:r="http://schemas.openxmlformats.org/officeDocument/2006/relationships" xmlns:p="http://schemas.openxmlformats.org/presentationml/2006/main">
  <p:tag name="PRESENTER_SHAPEINFO" val="&lt;ThreeDShapeInfo&gt;&lt;uuid val=&quot;{80bbc588-c8f5-4cee-b6c3-f3caf4cebb46}&quot; /&gt;&lt;isInvalidForFieldText val=&quot;0&quot; /&gt;&lt;Image&gt;&lt;filename val=&quot;E:\Connect\content\7\134683963-1\input\breezo\data\asimages\{80bbc588-c8f5-4cee-b6c3-f3caf4cebb46}.png&quot; /&gt;&lt;left val=&quot;100&quot; /&gt;&lt;top val=&quot;40&quot; /&gt;&lt;width val=&quot;209&quot; /&gt;&lt;height val=&quot;34&quot; /&gt;&lt;hasText val=&quot;1&quot; /&gt;&lt;/Image&gt;&lt;/ThreeDShapeInfo&gt;"/>
  <p:tag name="PRESENTER_SHAPETEXTINFO" val="&lt;ShapeTextInfo&gt;&lt;TableIndex row=&quot;-1&quot; col=&quot;-1&quot;&gt;&lt;linesCount val=&quot;1&quot; /&gt;&lt;lineCharCount val=&quot;9&quot; /&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INFO" val="&lt;ThreeDShapeInfo&gt;&lt;uuid val=&quot;{c851667f-89b5-490f-97cc-5eeaa042ffa0}&quot; /&gt;&lt;isInvalidForFieldText val=&quot;0&quot; /&gt;&lt;Image&gt;&lt;filename val=&quot;E:\Connect\content\7\134683963-1\input\breezo\data\asimages\{c851667f-89b5-490f-97cc-5eeaa042ffa0}.png&quot; /&gt;&lt;left val=&quot;99&quot; /&gt;&lt;top val=&quot;157&quot; /&gt;&lt;width val=&quot;1070&quot; /&gt;&lt;height val=&quot;430&quot; /&gt;&lt;hasText val=&quot;1&quot; /&gt;&lt;/Image&gt;&lt;/ThreeDShapeInfo&gt;"/>
  <p:tag name="PRESENTER_SHAPETEXTINFO" val="&lt;ShapeTextInfo&gt;&lt;TableIndex row=&quot;-1&quot; col=&quot;-1&quot;&gt;&lt;linesCount val=&quot;8&quot; /&gt;&lt;lineCharCount val=&quot;116&quot; /&gt;&lt;lineCharCount val=&quot;107&quot; /&gt;&lt;lineCharCount val=&quot;152&quot; /&gt;&lt;lineCharCount val=&quot;55&quot; /&gt;&lt;lineCharCount val=&quot;72&quot; /&gt;&lt;lineCharCount val=&quot;100&quot; /&gt;&lt;lineCharCount val=&quot;1&quot; /&gt;&lt;lineCharCount val=&quot;1&quot; /&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INFO" val="&lt;ThreeDShapeInfo&gt;&lt;uuid val=&quot;{ed7c8947-9e28-40bc-ae62-75e7e81d586a}&quot; /&gt;&lt;isInvalidForFieldText val=&quot;0&quot; /&gt;&lt;Image&gt;&lt;filename val=&quot;E:\Connect\content\7\134683963-1\input\breezo\data\asimages\{ed7c8947-9e28-40bc-ae62-75e7e81d586a}.png&quot; /&gt;&lt;left val=&quot;187&quot; /&gt;&lt;top val=&quot;186&quot; /&gt;&lt;width val=&quot;270&quot; /&gt;&lt;height val=&quot;43&quot; /&gt;&lt;hasText val=&quot;1&quot; /&gt;&lt;/Image&gt;&lt;/ThreeDShapeInfo&gt;"/>
  <p:tag name="PRESENTER_SHAPETEXTINFO" val="&lt;ShapeTextInfo&gt;&lt;TableIndex row=&quot;-1&quot; col=&quot;-1&quot;&gt;&lt;linesCount val=&quot;1&quot; /&gt;&lt;lineCharCount val=&quot;1&quot; /&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INFO" val="&lt;ThreeDShapeInfo&gt;&lt;uuid val=&quot;{2cebef77-d369-4a03-ab58-61991333f0b2}&quot; /&gt;&lt;isInvalidForFieldText val=&quot;0&quot; /&gt;&lt;Image&gt;&lt;filename val=&quot;E:\Connect\content\7\134683963-1\input\breezo\data\asimages\{2cebef77-d369-4a03-ab58-61991333f0b2}.png&quot; /&gt;&lt;left val=&quot;476&quot; /&gt;&lt;top val=&quot;263&quot; /&gt;&lt;width val=&quot;270&quot; /&gt;&lt;height val=&quot;43&quot; /&gt;&lt;hasText val=&quot;1&quot; /&gt;&lt;/Image&gt;&lt;/ThreeDShapeInfo&gt;"/>
  <p:tag name="PRESENTER_SHAPETEXTINFO" val="&lt;ShapeTextInfo&gt;&lt;TableIndex row=&quot;-1&quot; col=&quot;-1&quot;&gt;&lt;linesCount val=&quot;1&quot; /&gt;&lt;lineCharCount val=&quot;1&quot; /&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INFO" val="&lt;ThreeDShapeInfo&gt;&lt;uuid val=&quot;{cdea73c5-65e9-43a8-9f7c-990a87badbef}&quot; /&gt;&lt;isInvalidForFieldText val=&quot;0&quot; /&gt;&lt;Image&gt;&lt;filename val=&quot;E:\Connect\content\7\134683963-1\input\breezo\data\asimages\{cdea73c5-65e9-43a8-9f7c-990a87badbef}.png&quot; /&gt;&lt;left val=&quot;96&quot; /&gt;&lt;top val=&quot;382&quot; /&gt;&lt;width val=&quot;269&quot; /&gt;&lt;height val=&quot;43&quot; /&gt;&lt;hasText val=&quot;1&quot; /&gt;&lt;/Image&gt;&lt;/ThreeDShapeInfo&gt;"/>
  <p:tag name="PRESENTER_SHAPETEXTINFO" val="&lt;ShapeTextInfo&gt;&lt;TableIndex row=&quot;-1&quot; col=&quot;-1&quot;&gt;&lt;linesCount val=&quot;1&quot; /&gt;&lt;lineCharCount val=&quot;1&quot; /&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INFO" val="&lt;ThreeDShapeInfo&gt;&lt;uuid val=&quot;{3a87dd7f-6865-4014-a555-958d7d61bb9b}&quot; /&gt;&lt;isInvalidForFieldText val=&quot;0&quot; /&gt;&lt;Image&gt;&lt;filename val=&quot;E:\Connect\content\7\134683963-1\input\breezo\data\asimages\{3a87dd7f-6865-4014-a555-958d7d61bb9b}.png&quot; /&gt;&lt;left val=&quot;1104&quot; /&gt;&lt;top val=&quot;382&quot; /&gt;&lt;width val=&quot;175&quot; /&gt;&lt;height val=&quot;43&quot; /&gt;&lt;hasText val=&quot;1&quot; /&gt;&lt;/Image&gt;&lt;/ThreeDShapeInfo&gt;"/>
  <p:tag name="PRESENTER_SHAPETEXTINFO" val="&lt;ShapeTextInfo&gt;&lt;TableIndex row=&quot;-1&quot; col=&quot;-1&quot;&gt;&lt;linesCount val=&quot;1&quot; /&gt;&lt;lineCharCount val=&quot;1&quot; /&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INFO" val="&lt;ThreeDShapeInfo&gt;&lt;uuid val=&quot;{bd2caac4-5a24-456c-bd53-dbfcc9c0da97}&quot; /&gt;&lt;isInvalidForFieldText val=&quot;0&quot; /&gt;&lt;Image&gt;&lt;filename val=&quot;E:\Connect\content\7\134683963-1\input\breezo\data\asimages\{bd2caac4-5a24-456c-bd53-dbfcc9c0da97}.png&quot; /&gt;&lt;left val=&quot;773&quot; /&gt;&lt;top val=&quot;423&quot; /&gt;&lt;width val=&quot;270&quot; /&gt;&lt;height val=&quot;43&quot; /&gt;&lt;hasText val=&quot;1&quot; /&gt;&lt;/Image&gt;&lt;/ThreeDShapeInfo&gt;"/>
  <p:tag name="PRESENTER_SHAPETEXTINFO" val="&lt;ShapeTextInfo&gt;&lt;TableIndex row=&quot;-1&quot; col=&quot;-1&quot;&gt;&lt;linesCount val=&quot;1&quot; /&gt;&lt;lineCharCount val=&quot;1&quot; /&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INFO" val="&lt;ThreeDShapeInfo&gt;&lt;uuid val=&quot;{c4864f15-21eb-43fc-af5b-9f91cccf85d9}&quot; /&gt;&lt;isInvalidForFieldText val=&quot;0&quot; /&gt;&lt;Image&gt;&lt;filename val=&quot;E:\Connect\content\7\134683963-1\input\breezo\data\asimages\{c4864f15-21eb-43fc-af5b-9f91cccf85d9}.png&quot; /&gt;&lt;left val=&quot;544&quot; /&gt;&lt;top val=&quot;468&quot; /&gt;&lt;width val=&quot;270&quot; /&gt;&lt;height val=&quot;43&quot; /&gt;&lt;hasText val=&quot;1&quot; /&gt;&lt;/Image&gt;&lt;/ThreeDShapeInfo&gt;"/>
  <p:tag name="PRESENTER_SHAPETEXTINFO" val="&lt;ShapeTextInfo&gt;&lt;TableIndex row=&quot;-1&quot; col=&quot;-1&quot;&gt;&lt;linesCount val=&quot;1&quot; /&gt;&lt;lineCharCount val=&quot;1&quot; /&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20.xml><?xml version="1.0" encoding="utf-8"?>
<p:tagLst xmlns:a="http://schemas.openxmlformats.org/drawingml/2006/main" xmlns:r="http://schemas.openxmlformats.org/officeDocument/2006/relationships" xmlns:p="http://schemas.openxmlformats.org/presentationml/2006/main">
  <p:tag name="PRESENTER_SHAPEINFO" val="&lt;ThreeDShapeInfo&gt;&lt;uuid val=&quot;{78dce218-05bf-42b6-80e0-7a501776f8c9}&quot; /&gt;&lt;isInvalidForFieldText val=&quot;0&quot; /&gt;&lt;Image&gt;&lt;filename val=&quot;E:\Connect\content\7\134683963-1\input\breezo\data\asimages\{78dce218-05bf-42b6-80e0-7a501776f8c9}.png&quot; /&gt;&lt;left val=&quot;644&quot; /&gt;&lt;top val=&quot;468&quot; /&gt;&lt;width val=&quot;269&quot; /&gt;&lt;height val=&quot;43&quot; /&gt;&lt;hasText val=&quot;1&quot; /&gt;&lt;/Image&gt;&lt;/ThreeDShapeInfo&gt;"/>
  <p:tag name="PRESENTER_SHAPETEXTINFO" val="&lt;ShapeTextInfo&gt;&lt;TableIndex row=&quot;-1&quot; col=&quot;-1&quot;&gt;&lt;linesCount val=&quot;1&quot; /&gt;&lt;lineCharCount val=&quot;1&quot; /&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INFO" val="&lt;ThreeDShapeInfo&gt;&lt;uuid val=&quot;{8a6dc252-5115-4748-92d0-cc9153e0ba4b}&quot; /&gt;&lt;isInvalidForFieldText val=&quot;0&quot; /&gt;&lt;Image&gt;&lt;filename val=&quot;E:\Connect\content\7\134683963-1\input\breezo\data\asimages\{8a6dc252-5115-4748-92d0-cc9153e0ba4b}.png&quot; /&gt;&lt;left val=&quot;96&quot; /&gt;&lt;top val=&quot;552&quot; /&gt;&lt;width val=&quot;269&quot; /&gt;&lt;height val=&quot;43&quot; /&gt;&lt;hasText val=&quot;1&quot; /&gt;&lt;/Image&gt;&lt;/ThreeDShapeInfo&gt;"/>
  <p:tag name="PRESENTER_SHAPETEXTINFO" val="&lt;ShapeTextInfo&gt;&lt;TableIndex row=&quot;-1&quot; col=&quot;-1&quot;&gt;&lt;linesCount val=&quot;1&quot; /&gt;&lt;lineCharCount val=&quot;1&quot; /&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HTML_SHAPEINFO" val="&lt;SlideThumbPath val=&quot;SlideTemp.PNG&quot;/&gt;"/>
</p:tagLst>
</file>

<file path=ppt/tags/tag23.xml><?xml version="1.0" encoding="utf-8"?>
<p:tagLst xmlns:a="http://schemas.openxmlformats.org/drawingml/2006/main" xmlns:r="http://schemas.openxmlformats.org/officeDocument/2006/relationships" xmlns:p="http://schemas.openxmlformats.org/presentationml/2006/main">
  <p:tag name="PRESENTER_SHAPEINFO" val="&lt;ThreeDShapeInfo&gt;&lt;uuid val=&quot;{80bbc588-c8f5-4cee-b6c3-f3caf4cebb46}&quot; /&gt;&lt;isInvalidForFieldText val=&quot;0&quot; /&gt;&lt;Image&gt;&lt;filename val=&quot;E:\Connect\content\7\134683963-1\input\breezo\data\asimages\{80bbc588-c8f5-4cee-b6c3-f3caf4cebb46}.png&quot; /&gt;&lt;left val=&quot;100&quot; /&gt;&lt;top val=&quot;40&quot; /&gt;&lt;width val=&quot;209&quot; /&gt;&lt;height val=&quot;34&quot; /&gt;&lt;hasText val=&quot;1&quot; /&gt;&lt;/Image&gt;&lt;/ThreeDShapeInfo&gt;"/>
  <p:tag name="PRESENTER_SHAPETEXTINFO" val="&lt;ShapeTextInfo&gt;&lt;TableIndex row=&quot;-1&quot; col=&quot;-1&quot;&gt;&lt;linesCount val=&quot;1&quot; /&gt;&lt;lineCharCount val=&quot;9&quot; /&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INFO" val="&lt;ThreeDShapeInfo&gt;&lt;uuid val=&quot;{c851667f-89b5-490f-97cc-5eeaa042ffa0}&quot; /&gt;&lt;isInvalidForFieldText val=&quot;0&quot; /&gt;&lt;Image&gt;&lt;filename val=&quot;E:\Connect\content\7\134683963-1\input\breezo\data\asimages\{c851667f-89b5-490f-97cc-5eeaa042ffa0}.png&quot; /&gt;&lt;left val=&quot;99&quot; /&gt;&lt;top val=&quot;157&quot; /&gt;&lt;width val=&quot;1070&quot; /&gt;&lt;height val=&quot;430&quot; /&gt;&lt;hasText val=&quot;1&quot; /&gt;&lt;/Image&gt;&lt;/ThreeDShapeInfo&gt;"/>
  <p:tag name="PRESENTER_SHAPETEXTINFO" val="&lt;ShapeTextInfo&gt;&lt;TableIndex row=&quot;-1&quot; col=&quot;-1&quot;&gt;&lt;linesCount val=&quot;8&quot; /&gt;&lt;lineCharCount val=&quot;116&quot; /&gt;&lt;lineCharCount val=&quot;107&quot; /&gt;&lt;lineCharCount val=&quot;152&quot; /&gt;&lt;lineCharCount val=&quot;55&quot; /&gt;&lt;lineCharCount val=&quot;72&quot; /&gt;&lt;lineCharCount val=&quot;100&quot; /&gt;&lt;lineCharCount val=&quot;1&quot; /&gt;&lt;lineCharCount val=&quot;1&quot; /&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INFO" val="&lt;ThreeDShapeInfo&gt;&lt;uuid val=&quot;{5a939370-c249-4935-b425-62c8e7818b6d}&quot; /&gt;&lt;isInvalidForFieldText val=&quot;0&quot; /&gt;&lt;Image&gt;&lt;filename val=&quot;E:\Connect\content\7\134683963-1\input\breezo\data\asimages\{5a939370-c249-4935-b425-62c8e7818b6d}.png&quot; /&gt;&lt;left val=&quot;96&quot; /&gt;&lt;top val=&quot;186&quot; /&gt;&lt;width val=&quot;269&quot; /&gt;&lt;height val=&quot;43&quot; /&gt;&lt;hasText val=&quot;1&quot; /&gt;&lt;/Image&gt;&lt;/ThreeDShapeInfo&gt;"/>
  <p:tag name="PRESENTER_SHAPETEXTINFO" val="&lt;ShapeTextInfo&gt;&lt;TableIndex row=&quot;-1&quot; col=&quot;-1&quot;&gt;&lt;linesCount val=&quot;1&quot; /&gt;&lt;lineCharCount val=&quot;1&quot; /&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INFO" val="&lt;ThreeDShapeInfo&gt;&lt;uuid val=&quot;{ed7c8947-9e28-40bc-ae62-75e7e81d586a}&quot; /&gt;&lt;isInvalidForFieldText val=&quot;0&quot; /&gt;&lt;Image&gt;&lt;filename val=&quot;E:\Connect\content\7\134683963-1\input\breezo\data\asimages\{ed7c8947-9e28-40bc-ae62-75e7e81d586a}.png&quot; /&gt;&lt;left val=&quot;187&quot; /&gt;&lt;top val=&quot;186&quot; /&gt;&lt;width val=&quot;270&quot; /&gt;&lt;height val=&quot;43&quot; /&gt;&lt;hasText val=&quot;1&quot; /&gt;&lt;/Image&gt;&lt;/ThreeDShapeInfo&gt;"/>
  <p:tag name="PRESENTER_SHAPETEXTINFO" val="&lt;ShapeTextInfo&gt;&lt;TableIndex row=&quot;-1&quot; col=&quot;-1&quot;&gt;&lt;linesCount val=&quot;1&quot; /&gt;&lt;lineCharCount val=&quot;1&quot; /&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INFO" val="&lt;ThreeDShapeInfo&gt;&lt;uuid val=&quot;{bd2caac4-5a24-456c-bd53-dbfcc9c0da97}&quot; /&gt;&lt;isInvalidForFieldText val=&quot;0&quot; /&gt;&lt;Image&gt;&lt;filename val=&quot;E:\Connect\content\7\134683963-1\input\breezo\data\asimages\{bd2caac4-5a24-456c-bd53-dbfcc9c0da97}.png&quot; /&gt;&lt;left val=&quot;773&quot; /&gt;&lt;top val=&quot;423&quot; /&gt;&lt;width val=&quot;270&quot; /&gt;&lt;height val=&quot;43&quot; /&gt;&lt;hasText val=&quot;1&quot; /&gt;&lt;/Image&gt;&lt;/ThreeDShapeInfo&gt;"/>
  <p:tag name="PRESENTER_SHAPETEXTINFO" val="&lt;ShapeTextInfo&gt;&lt;TableIndex row=&quot;-1&quot; col=&quot;-1&quot;&gt;&lt;linesCount val=&quot;1&quot; /&gt;&lt;lineCharCount val=&quot;1&quot; /&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INFO" val="&lt;ThreeDShapeInfo&gt;&lt;uuid val=&quot;{c4864f15-21eb-43fc-af5b-9f91cccf85d9}&quot; /&gt;&lt;isInvalidForFieldText val=&quot;0&quot; /&gt;&lt;Image&gt;&lt;filename val=&quot;E:\Connect\content\7\134683963-1\input\breezo\data\asimages\{c4864f15-21eb-43fc-af5b-9f91cccf85d9}.png&quot; /&gt;&lt;left val=&quot;544&quot; /&gt;&lt;top val=&quot;468&quot; /&gt;&lt;width val=&quot;270&quot; /&gt;&lt;height val=&quot;43&quot; /&gt;&lt;hasText val=&quot;1&quot; /&gt;&lt;/Image&gt;&lt;/ThreeDShapeInfo&gt;"/>
  <p:tag name="PRESENTER_SHAPETEXTINFO" val="&lt;ShapeTextInfo&gt;&lt;TableIndex row=&quot;-1&quot; col=&quot;-1&quot;&gt;&lt;linesCount val=&quot;1&quot; /&gt;&lt;lineCharCount val=&quot;1&quot; /&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INFO" val="&lt;ThreeDShapeInfo&gt;&lt;uuid val=&quot;{78dce218-05bf-42b6-80e0-7a501776f8c9}&quot; /&gt;&lt;isInvalidForFieldText val=&quot;0&quot; /&gt;&lt;Image&gt;&lt;filename val=&quot;E:\Connect\content\7\134683963-1\input\breezo\data\asimages\{78dce218-05bf-42b6-80e0-7a501776f8c9}.png&quot; /&gt;&lt;left val=&quot;644&quot; /&gt;&lt;top val=&quot;468&quot; /&gt;&lt;width val=&quot;269&quot; /&gt;&lt;height val=&quot;43&quot; /&gt;&lt;hasText val=&quot;1&quot; /&gt;&lt;/Image&gt;&lt;/ThreeDShapeInfo&gt;"/>
  <p:tag name="PRESENTER_SHAPETEXTINFO" val="&lt;ShapeTextInfo&gt;&lt;TableIndex row=&quot;-1&quot; col=&quot;-1&quot;&gt;&lt;linesCount val=&quot;1&quot; /&gt;&lt;lineCharCount val=&quot;1&quot; /&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80bbc588-c8f5-4cee-b6c3-f3caf4cebb46}&quot; /&gt;&lt;isInvalidForFieldText val=&quot;0&quot; /&gt;&lt;Image&gt;&lt;filename val=&quot;E:\Connect\content\7\134683963-1\input\breezo\data\asimages\{80bbc588-c8f5-4cee-b6c3-f3caf4cebb46}.png&quot; /&gt;&lt;left val=&quot;100&quot; /&gt;&lt;top val=&quot;40&quot; /&gt;&lt;width val=&quot;209&quot; /&gt;&lt;height val=&quot;34&quot; /&gt;&lt;hasText val=&quot;1&quot; /&gt;&lt;/Image&gt;&lt;/ThreeDShapeInfo&gt;"/>
  <p:tag name="PRESENTER_SHAPETEXTINFO" val="&lt;ShapeTextInfo&gt;&lt;TableIndex row=&quot;-1&quot; col=&quot;-1&quot;&gt;&lt;linesCount val=&quot;1&quot; /&gt;&lt;lineCharCount val=&quot;9&quot; /&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INFO" val="&lt;ThreeDShapeInfo&gt;&lt;uuid val=&quot;{8a6dc252-5115-4748-92d0-cc9153e0ba4b}&quot; /&gt;&lt;isInvalidForFieldText val=&quot;0&quot; /&gt;&lt;Image&gt;&lt;filename val=&quot;E:\Connect\content\7\134683963-1\input\breezo\data\asimages\{8a6dc252-5115-4748-92d0-cc9153e0ba4b}.png&quot; /&gt;&lt;left val=&quot;96&quot; /&gt;&lt;top val=&quot;552&quot; /&gt;&lt;width val=&quot;269&quot; /&gt;&lt;height val=&quot;43&quot; /&gt;&lt;hasText val=&quot;1&quot; /&gt;&lt;/Image&gt;&lt;/ThreeDShapeInfo&gt;"/>
  <p:tag name="PRESENTER_SHAPETEXTINFO" val="&lt;ShapeTextInfo&gt;&lt;TableIndex row=&quot;-1&quot; col=&quot;-1&quot;&gt;&lt;linesCount val=&quot;1&quot; /&gt;&lt;lineCharCount val=&quot;1&quot; /&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INFO" val="&lt;ThreeDShapeInfo&gt;&lt;uuid val=&quot;{5e0c897a-9715-4a01-b5ef-a357eead1b6c}&quot; /&gt;&lt;isInvalidForFieldText val=&quot;0&quot; /&gt;&lt;Image&gt;&lt;filename val=&quot;E:\Connect\content\7\134683963-1\input\breezo\data\asimages\{5e0c897a-9715-4a01-b5ef-a357eead1b6c}.png&quot; /&gt;&lt;left val=&quot;156&quot; /&gt;&lt;top val=&quot;552&quot; /&gt;&lt;width val=&quot;270&quot; /&gt;&lt;height val=&quot;43&quot; /&gt;&lt;hasText val=&quot;1&quot; /&gt;&lt;/Image&gt;&lt;/ThreeDShapeInfo&gt;"/>
  <p:tag name="PRESENTER_SHAPETEXTINFO" val="&lt;ShapeTextInfo&gt;&lt;TableIndex row=&quot;-1&quot; col=&quot;-1&quot;&gt;&lt;linesCount val=&quot;1&quot; /&gt;&lt;lineCharCount val=&quot;1&quot; /&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INFO" val="&lt;ThreeDShapeInfo&gt;&lt;uuid val=&quot;{c851667f-89b5-490f-97cc-5eeaa042ffa0}&quot; /&gt;&lt;isInvalidForFieldText val=&quot;0&quot; /&gt;&lt;Image&gt;&lt;filename val=&quot;E:\Connect\content\7\134683963-1\input\breezo\data\asimages\{c851667f-89b5-490f-97cc-5eeaa042ffa0}.png&quot; /&gt;&lt;left val=&quot;99&quot; /&gt;&lt;top val=&quot;157&quot; /&gt;&lt;width val=&quot;1070&quot; /&gt;&lt;height val=&quot;430&quot; /&gt;&lt;hasText val=&quot;1&quot; /&gt;&lt;/Image&gt;&lt;/ThreeDShapeInfo&gt;"/>
  <p:tag name="PRESENTER_SHAPETEXTINFO" val="&lt;ShapeTextInfo&gt;&lt;TableIndex row=&quot;-1&quot; col=&quot;-1&quot;&gt;&lt;linesCount val=&quot;8&quot; /&gt;&lt;lineCharCount val=&quot;116&quot; /&gt;&lt;lineCharCount val=&quot;107&quot; /&gt;&lt;lineCharCount val=&quot;152&quot; /&gt;&lt;lineCharCount val=&quot;55&quot; /&gt;&lt;lineCharCount val=&quot;72&quot; /&gt;&lt;lineCharCount val=&quot;100&quot; /&gt;&lt;lineCharCount val=&quot;1&quot; /&gt;&lt;lineCharCount val=&quot;1&quot; /&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INFO" val="&lt;ThreeDShapeInfo&gt;&lt;uuid val=&quot;{2cebef77-d369-4a03-ab58-61991333f0b2}&quot; /&gt;&lt;isInvalidForFieldText val=&quot;0&quot; /&gt;&lt;Image&gt;&lt;filename val=&quot;E:\Connect\content\7\134683963-1\input\breezo\data\asimages\{2cebef77-d369-4a03-ab58-61991333f0b2}.png&quot; /&gt;&lt;left val=&quot;476&quot; /&gt;&lt;top val=&quot;263&quot; /&gt;&lt;width val=&quot;270&quot; /&gt;&lt;height val=&quot;43&quot; /&gt;&lt;hasText val=&quot;1&quot; /&gt;&lt;/Image&gt;&lt;/ThreeDShapeInfo&gt;"/>
  <p:tag name="PRESENTER_SHAPETEXTINFO" val="&lt;ShapeTextInfo&gt;&lt;TableIndex row=&quot;-1&quot; col=&quot;-1&quot;&gt;&lt;linesCount val=&quot;1&quot; /&gt;&lt;lineCharCount val=&quot;1&quot; /&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INFO" val="&lt;ThreeDShapeInfo&gt;&lt;uuid val=&quot;{cdea73c5-65e9-43a8-9f7c-990a87badbef}&quot; /&gt;&lt;isInvalidForFieldText val=&quot;0&quot; /&gt;&lt;Image&gt;&lt;filename val=&quot;E:\Connect\content\7\134683963-1\input\breezo\data\asimages\{cdea73c5-65e9-43a8-9f7c-990a87badbef}.png&quot; /&gt;&lt;left val=&quot;96&quot; /&gt;&lt;top val=&quot;382&quot; /&gt;&lt;width val=&quot;269&quot; /&gt;&lt;height val=&quot;43&quot; /&gt;&lt;hasText val=&quot;1&quot; /&gt;&lt;/Image&gt;&lt;/ThreeDShapeInfo&gt;"/>
  <p:tag name="PRESENTER_SHAPETEXTINFO" val="&lt;ShapeTextInfo&gt;&lt;TableIndex row=&quot;-1&quot; col=&quot;-1&quot;&gt;&lt;linesCount val=&quot;1&quot; /&gt;&lt;lineCharCount val=&quot;1&quot; /&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INFO" val="&lt;ThreeDShapeInfo&gt;&lt;uuid val=&quot;{3a87dd7f-6865-4014-a555-958d7d61bb9b}&quot; /&gt;&lt;isInvalidForFieldText val=&quot;0&quot; /&gt;&lt;Image&gt;&lt;filename val=&quot;E:\Connect\content\7\134683963-1\input\breezo\data\asimages\{3a87dd7f-6865-4014-a555-958d7d61bb9b}.png&quot; /&gt;&lt;left val=&quot;1104&quot; /&gt;&lt;top val=&quot;382&quot; /&gt;&lt;width val=&quot;175&quot; /&gt;&lt;height val=&quot;43&quot; /&gt;&lt;hasText val=&quot;1&quot; /&gt;&lt;/Image&gt;&lt;/ThreeDShapeInfo&gt;"/>
  <p:tag name="PRESENTER_SHAPETEXTINFO" val="&lt;ShapeTextInfo&gt;&lt;TableIndex row=&quot;-1&quot; col=&quot;-1&quot;&gt;&lt;linesCount val=&quot;1&quot; /&gt;&lt;lineCharCount val=&quot;1&quot; /&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INFO" val="&lt;ThreeDShapeInfo&gt;&lt;uuid val=&quot;{bd2caac4-5a24-456c-bd53-dbfcc9c0da97}&quot; /&gt;&lt;isInvalidForFieldText val=&quot;0&quot; /&gt;&lt;Image&gt;&lt;filename val=&quot;E:\Connect\content\7\134683963-1\input\breezo\data\asimages\{bd2caac4-5a24-456c-bd53-dbfcc9c0da97}.png&quot; /&gt;&lt;left val=&quot;773&quot; /&gt;&lt;top val=&quot;423&quot; /&gt;&lt;width val=&quot;270&quot; /&gt;&lt;height val=&quot;43&quot; /&gt;&lt;hasText val=&quot;1&quot; /&gt;&lt;/Image&gt;&lt;/ThreeDShapeInfo&gt;"/>
  <p:tag name="PRESENTER_SHAPETEXTINFO" val="&lt;ShapeTextInfo&gt;&lt;TableIndex row=&quot;-1&quot; col=&quot;-1&quot;&gt;&lt;linesCount val=&quot;1&quot; /&gt;&lt;lineCharCount val=&quot;1&quot; /&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INFO" val="&lt;ThreeDShapeInfo&gt;&lt;uuid val=&quot;{78dce218-05bf-42b6-80e0-7a501776f8c9}&quot; /&gt;&lt;isInvalidForFieldText val=&quot;0&quot; /&gt;&lt;Image&gt;&lt;filename val=&quot;E:\Connect\content\7\134683963-1\input\breezo\data\asimages\{78dce218-05bf-42b6-80e0-7a501776f8c9}.png&quot; /&gt;&lt;left val=&quot;644&quot; /&gt;&lt;top val=&quot;468&quot; /&gt;&lt;width val=&quot;269&quot; /&gt;&lt;height val=&quot;43&quot; /&gt;&lt;hasText val=&quot;1&quot; /&gt;&lt;/Image&gt;&lt;/ThreeDShapeInfo&gt;"/>
  <p:tag name="PRESENTER_SHAPETEXTINFO" val="&lt;ShapeTextInfo&gt;&lt;TableIndex row=&quot;-1&quot; col=&quot;-1&quot;&gt;&lt;linesCount val=&quot;1&quot; /&gt;&lt;lineCharCount val=&quot;1&quot; /&gt;&lt;/TableIndex&gt;&lt;/ShapeTextInfo&gt;"/>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O-PPT-template_16.9_Revise032917">
  <a:themeElements>
    <a:clrScheme name="HRSA color pallet">
      <a:dk1>
        <a:sysClr val="windowText" lastClr="000000"/>
      </a:dk1>
      <a:lt1>
        <a:sysClr val="window" lastClr="FFFFFF"/>
      </a:lt1>
      <a:dk2>
        <a:srgbClr val="44546A"/>
      </a:dk2>
      <a:lt2>
        <a:srgbClr val="E7E6E6"/>
      </a:lt2>
      <a:accent1>
        <a:srgbClr val="006699"/>
      </a:accent1>
      <a:accent2>
        <a:srgbClr val="990000"/>
      </a:accent2>
      <a:accent3>
        <a:srgbClr val="003366"/>
      </a:accent3>
      <a:accent4>
        <a:srgbClr val="ECA421"/>
      </a:accent4>
      <a:accent5>
        <a:srgbClr val="CCDDF1"/>
      </a:accent5>
      <a:accent6>
        <a:srgbClr val="C0BFBF"/>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HRSA color pallet">
      <a:dk1>
        <a:sysClr val="windowText" lastClr="000000"/>
      </a:dk1>
      <a:lt1>
        <a:sysClr val="window" lastClr="FFFFFF"/>
      </a:lt1>
      <a:dk2>
        <a:srgbClr val="44546A"/>
      </a:dk2>
      <a:lt2>
        <a:srgbClr val="E7E6E6"/>
      </a:lt2>
      <a:accent1>
        <a:srgbClr val="006699"/>
      </a:accent1>
      <a:accent2>
        <a:srgbClr val="990000"/>
      </a:accent2>
      <a:accent3>
        <a:srgbClr val="003366"/>
      </a:accent3>
      <a:accent4>
        <a:srgbClr val="ECA421"/>
      </a:accent4>
      <a:accent5>
        <a:srgbClr val="CCDDF1"/>
      </a:accent5>
      <a:accent6>
        <a:srgbClr val="C0BFBF"/>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5.xml><?xml version="1.0" encoding="utf-8"?>
<a:theme xmlns:a="http://schemas.openxmlformats.org/drawingml/2006/main" name="2_Office Theme">
  <a:themeElements>
    <a:clrScheme name="Custom 1">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9105372A52C6E42985DBFB738B34F60" ma:contentTypeVersion="8" ma:contentTypeDescription="Create a new document." ma:contentTypeScope="" ma:versionID="bcd2d5ee51c7f2fc5cea16eff8a9d90b">
  <xsd:schema xmlns:xsd="http://www.w3.org/2001/XMLSchema" xmlns:xs="http://www.w3.org/2001/XMLSchema" xmlns:p="http://schemas.microsoft.com/office/2006/metadata/properties" xmlns:ns3="de0139d6-5257-4efc-b556-b30683885e5d" targetNamespace="http://schemas.microsoft.com/office/2006/metadata/properties" ma:root="true" ma:fieldsID="274e51b28f2e8479cbe32fea7502b76a" ns3:_="">
    <xsd:import namespace="de0139d6-5257-4efc-b556-b30683885e5d"/>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0139d6-5257-4efc-b556-b30683885e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0754379-70DA-41E5-8E50-201F037E02B6}">
  <ds:schemaRefs>
    <ds:schemaRef ds:uri="http://schemas.microsoft.com/office/infopath/2007/PartnerControls"/>
    <ds:schemaRef ds:uri="http://purl.org/dc/terms/"/>
    <ds:schemaRef ds:uri="http://schemas.openxmlformats.org/package/2006/metadata/core-properties"/>
    <ds:schemaRef ds:uri="http://schemas.microsoft.com/office/2006/documentManagement/types"/>
    <ds:schemaRef ds:uri="de0139d6-5257-4efc-b556-b30683885e5d"/>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43E68EFD-48A8-4F86-8E6D-3C2B82DBA12C}">
  <ds:schemaRefs>
    <ds:schemaRef ds:uri="http://schemas.microsoft.com/sharepoint/v3/contenttype/forms"/>
  </ds:schemaRefs>
</ds:datastoreItem>
</file>

<file path=customXml/itemProps3.xml><?xml version="1.0" encoding="utf-8"?>
<ds:datastoreItem xmlns:ds="http://schemas.openxmlformats.org/officeDocument/2006/customXml" ds:itemID="{E4A4278D-A455-4B6E-8335-F3CBCF8AFE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0139d6-5257-4efc-b556-b30683885e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17120</TotalTime>
  <Words>4824</Words>
  <Application>Microsoft Office PowerPoint</Application>
  <PresentationFormat>Widescreen</PresentationFormat>
  <Paragraphs>561</Paragraphs>
  <Slides>34</Slides>
  <Notes>32</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34</vt:i4>
      </vt:variant>
    </vt:vector>
  </HeadingPairs>
  <TitlesOfParts>
    <vt:vector size="48" baseType="lpstr">
      <vt:lpstr>ＭＳ Ｐゴシック</vt:lpstr>
      <vt:lpstr>Arial</vt:lpstr>
      <vt:lpstr>Calibri</vt:lpstr>
      <vt:lpstr>Calibri Light</vt:lpstr>
      <vt:lpstr>Corbel</vt:lpstr>
      <vt:lpstr>Courier New</vt:lpstr>
      <vt:lpstr>Times New Roman</vt:lpstr>
      <vt:lpstr>Verdana</vt:lpstr>
      <vt:lpstr>Wingdings</vt:lpstr>
      <vt:lpstr>Custom Design</vt:lpstr>
      <vt:lpstr>ORO-PPT-template_16.9_Revise032917</vt:lpstr>
      <vt:lpstr>1_Custom Design</vt:lpstr>
      <vt:lpstr>1_Office Theme</vt:lpstr>
      <vt:lpstr>2_Office Theme</vt:lpstr>
      <vt:lpstr>Health Resources and Services Administration Office of Intergovernmental and External Affairs Behavioral Health in Rural Populations: Strategies and Resources April 21 , 2022 </vt:lpstr>
      <vt:lpstr>Health Resources and Services Administration (HRSA) Overview</vt:lpstr>
      <vt:lpstr>IEA Mission</vt:lpstr>
      <vt:lpstr>PowerPoint Presentation</vt:lpstr>
      <vt:lpstr>PowerPoint Presentation</vt:lpstr>
      <vt:lpstr>The Federal Office of Rural Health Policy</vt:lpstr>
      <vt:lpstr>PowerPoint Presentation</vt:lpstr>
      <vt:lpstr>Workforce Funding from the American Rescue Plan  Focusing solely on Rural Communities</vt:lpstr>
      <vt:lpstr>Direct Technical Assistance to Hospitals and Clinics  Free Services Available</vt:lpstr>
      <vt:lpstr>Rural Residency Planning and Development Program (RRPD)   Creating Long-Term and Sustainable Rural Residencies</vt:lpstr>
      <vt:lpstr>Rural Communities Opioid Response Program   Reducing OUD and SUD in Rural Communities</vt:lpstr>
      <vt:lpstr>Funding Opportunities Forecasted</vt:lpstr>
      <vt:lpstr>HRSA Funding Opportunities</vt:lpstr>
      <vt:lpstr>Grants.gov</vt:lpstr>
      <vt:lpstr>Rural COVID-19 Response    </vt:lpstr>
      <vt:lpstr>The Opioid Crisis</vt:lpstr>
      <vt:lpstr>The Opioid Epidemic by the Numbers</vt:lpstr>
      <vt:lpstr>How HRSA is Addressing the Opioid Crisis</vt:lpstr>
      <vt:lpstr>The Northeast Addressing the Opioid Crisis</vt:lpstr>
      <vt:lpstr>Behavioral Health Regional Activities </vt:lpstr>
      <vt:lpstr>HRSA Healthcare Workforce Programs - Behavioral Health</vt:lpstr>
      <vt:lpstr>HRSA Healthcare Workforce Programs - Behavioral Health</vt:lpstr>
      <vt:lpstr>National Health Service Corps (NHSC) – Behavioral Health</vt:lpstr>
      <vt:lpstr>Successful Strategies</vt:lpstr>
      <vt:lpstr>Behavioral Health Workforce Support </vt:lpstr>
      <vt:lpstr>Office for the Advancement of Telehealth   Telehealth Resource Centers</vt:lpstr>
      <vt:lpstr>Rural Health Information Hub (RHIhub)</vt:lpstr>
      <vt:lpstr>PowerPoint Presentation</vt:lpstr>
      <vt:lpstr>PowerPoint Presentation</vt:lpstr>
      <vt:lpstr>PowerPoint Presentation</vt:lpstr>
      <vt:lpstr>Region 2 - New York</vt:lpstr>
      <vt:lpstr>PowerPoint Presentation</vt:lpstr>
      <vt:lpstr>PowerPoint Presentation</vt:lpstr>
      <vt:lpstr>Connect with HRSA</vt:lpstr>
    </vt:vector>
  </TitlesOfParts>
  <Company>HRSA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HRSA Strategic Planning &amp; Performance</dc:title>
  <dc:creator>Krissy McBoyle</dc:creator>
  <cp:lastModifiedBy>Roa, Veronica (HRSA)</cp:lastModifiedBy>
  <cp:revision>513</cp:revision>
  <cp:lastPrinted>2019-03-08T20:24:32Z</cp:lastPrinted>
  <dcterms:created xsi:type="dcterms:W3CDTF">2015-04-01T01:31:28Z</dcterms:created>
  <dcterms:modified xsi:type="dcterms:W3CDTF">2022-04-21T13:41:56Z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0x010100C9105372A52C6E42985DBFB738B34F60</vt:lpwstr>
  </property>
  <property fmtid="{D5CDD505-2E9C-101B-9397-08002B2CF9AE}" pid="3" name="_dlc_DocIdItemGuid">
    <vt:lpwstr>c311b206-3200-4bd3-a188-1729fa21ea0c</vt:lpwstr>
  </property>
  <property fmtid="{D5CDD505-2E9C-101B-9397-08002B2CF9AE}" pid="4" name="TaxKeyword">
    <vt:lpwstr/>
  </property>
  <property fmtid="{D5CDD505-2E9C-101B-9397-08002B2CF9AE}" pid="5" name="TaxKeywordTaxHTField">
    <vt:lpwstr/>
  </property>
</Properties>
</file>