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7"/>
  </p:sldMasterIdLst>
  <p:notesMasterIdLst>
    <p:notesMasterId r:id="rId54"/>
  </p:notesMasterIdLst>
  <p:handoutMasterIdLst>
    <p:handoutMasterId r:id="rId55"/>
  </p:handoutMasterIdLst>
  <p:sldIdLst>
    <p:sldId id="287" r:id="rId18"/>
    <p:sldId id="258" r:id="rId19"/>
    <p:sldId id="367" r:id="rId20"/>
    <p:sldId id="289" r:id="rId21"/>
    <p:sldId id="376" r:id="rId22"/>
    <p:sldId id="361" r:id="rId23"/>
    <p:sldId id="389" r:id="rId24"/>
    <p:sldId id="373" r:id="rId25"/>
    <p:sldId id="290" r:id="rId26"/>
    <p:sldId id="292" r:id="rId27"/>
    <p:sldId id="370" r:id="rId28"/>
    <p:sldId id="351" r:id="rId29"/>
    <p:sldId id="355" r:id="rId30"/>
    <p:sldId id="356" r:id="rId31"/>
    <p:sldId id="364" r:id="rId32"/>
    <p:sldId id="377" r:id="rId33"/>
    <p:sldId id="378" r:id="rId34"/>
    <p:sldId id="374" r:id="rId35"/>
    <p:sldId id="391" r:id="rId36"/>
    <p:sldId id="379" r:id="rId37"/>
    <p:sldId id="380" r:id="rId38"/>
    <p:sldId id="381" r:id="rId39"/>
    <p:sldId id="382" r:id="rId40"/>
    <p:sldId id="383" r:id="rId41"/>
    <p:sldId id="394" r:id="rId42"/>
    <p:sldId id="393" r:id="rId43"/>
    <p:sldId id="395" r:id="rId44"/>
    <p:sldId id="396" r:id="rId45"/>
    <p:sldId id="397" r:id="rId46"/>
    <p:sldId id="404" r:id="rId47"/>
    <p:sldId id="402" r:id="rId48"/>
    <p:sldId id="403" r:id="rId49"/>
    <p:sldId id="387" r:id="rId50"/>
    <p:sldId id="388" r:id="rId51"/>
    <p:sldId id="386" r:id="rId52"/>
    <p:sldId id="385"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2"/>
    <a:srgbClr val="002E2D"/>
    <a:srgbClr val="006666"/>
    <a:srgbClr val="005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090" autoAdjust="0"/>
  </p:normalViewPr>
  <p:slideViewPr>
    <p:cSldViewPr>
      <p:cViewPr varScale="1">
        <p:scale>
          <a:sx n="94" d="100"/>
          <a:sy n="94" d="100"/>
        </p:scale>
        <p:origin x="2016"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8A51027D-2188-4387-95E2-D2B5F890E511}" type="datetimeFigureOut">
              <a:rPr lang="en-US" smtClean="0"/>
              <a:t>3/17/2021</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A245BA5E-F2E2-4810-885E-08E18261BC08}" type="slidenum">
              <a:rPr lang="en-US" smtClean="0"/>
              <a:t>‹#›</a:t>
            </a:fld>
            <a:endParaRPr lang="en-US"/>
          </a:p>
        </p:txBody>
      </p:sp>
    </p:spTree>
    <p:extLst>
      <p:ext uri="{BB962C8B-B14F-4D97-AF65-F5344CB8AC3E}">
        <p14:creationId xmlns:p14="http://schemas.microsoft.com/office/powerpoint/2010/main" val="248937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770" tIns="45885" rIns="91770" bIns="45885"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770" tIns="45885" rIns="91770" bIns="45885" rtlCol="0"/>
          <a:lstStyle>
            <a:lvl1pPr algn="r">
              <a:defRPr sz="1200">
                <a:latin typeface="Tahoma" panose="020B0604030504040204" pitchFamily="34" charset="0"/>
              </a:defRPr>
            </a:lvl1pPr>
          </a:lstStyle>
          <a:p>
            <a:fld id="{C2A2BA45-BEDD-4FA6-9828-1496D4D908A5}" type="datetimeFigureOut">
              <a:rPr lang="en-US" smtClean="0"/>
              <a:pPr/>
              <a:t>3/17/2021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70" tIns="45885" rIns="91770" bIns="458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770" tIns="45885" rIns="91770" bIns="4588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770" tIns="45885" rIns="91770" bIns="45885"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770" tIns="45885" rIns="91770" bIns="45885" rtlCol="0" anchor="b"/>
          <a:lstStyle>
            <a:lvl1pPr algn="r">
              <a:defRPr sz="1200">
                <a:latin typeface="Tahoma" panose="020B0604030504040204" pitchFamily="34" charset="0"/>
              </a:defRPr>
            </a:lvl1pPr>
          </a:lstStyle>
          <a:p>
            <a:fld id="{4D0EDC2B-12D7-49C1-8F84-CEFFC79DCDDB}" type="slidenum">
              <a:rPr lang="en-US" smtClean="0"/>
              <a:pPr/>
              <a:t>‹#›</a:t>
            </a:fld>
            <a:endParaRPr lang="en-US" dirty="0"/>
          </a:p>
        </p:txBody>
      </p:sp>
    </p:spTree>
    <p:extLst>
      <p:ext uri="{BB962C8B-B14F-4D97-AF65-F5344CB8AC3E}">
        <p14:creationId xmlns:p14="http://schemas.microsoft.com/office/powerpoint/2010/main" val="151476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youtu.be/5lbUB8JS45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r>
              <a:rPr lang="en-US" dirty="0" smtClean="0"/>
              <a:t>Including</a:t>
            </a:r>
            <a:r>
              <a:rPr lang="en-US" baseline="0" dirty="0" smtClean="0"/>
              <a:t> </a:t>
            </a:r>
            <a:r>
              <a:rPr lang="en-US" baseline="0" dirty="0" err="1" smtClean="0"/>
              <a:t>MaineHealth</a:t>
            </a:r>
            <a:r>
              <a:rPr lang="en-US" baseline="0" dirty="0" smtClean="0"/>
              <a:t> overview - rurality</a:t>
            </a:r>
          </a:p>
          <a:p>
            <a:r>
              <a:rPr lang="en-US" baseline="0" dirty="0" smtClean="0"/>
              <a:t>And ACES work</a:t>
            </a:r>
          </a:p>
          <a:p>
            <a:endParaRPr lang="en-US" baseline="0" dirty="0" smtClean="0"/>
          </a:p>
          <a:p>
            <a:r>
              <a:rPr lang="en-US" baseline="0" dirty="0" smtClean="0"/>
              <a:t>Dyad leadership in ACES work</a:t>
            </a:r>
          </a:p>
          <a:p>
            <a:r>
              <a:rPr lang="en-US" baseline="0" dirty="0" smtClean="0"/>
              <a:t>Community mental health/social service background to now a healthcare background</a:t>
            </a:r>
          </a:p>
          <a:p>
            <a:endParaRPr lang="en-US" baseline="0" dirty="0" smtClean="0"/>
          </a:p>
          <a:p>
            <a:r>
              <a:rPr lang="en-US" baseline="0" dirty="0" smtClean="0"/>
              <a:t>Housekeeping:</a:t>
            </a:r>
          </a:p>
          <a:p>
            <a:r>
              <a:rPr lang="en-US" baseline="0" dirty="0" smtClean="0"/>
              <a:t>Moving through some slides quickly</a:t>
            </a:r>
          </a:p>
          <a:p>
            <a:r>
              <a:rPr lang="en-US" baseline="0" dirty="0" smtClean="0"/>
              <a:t>Use chat box</a:t>
            </a:r>
          </a:p>
          <a:p>
            <a:r>
              <a:rPr lang="en-US" baseline="0" dirty="0" smtClean="0"/>
              <a:t>Will end at quarter of and open it up for question but am also willing to </a:t>
            </a:r>
            <a:r>
              <a:rPr lang="en-US" baseline="0" smtClean="0"/>
              <a:t>take questions during the presentation if they pertain to that topic.  I will try to keep us on course though because of the short amount of time and the amount of material.</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1</a:t>
            </a:fld>
            <a:endParaRPr lang="en-US" dirty="0"/>
          </a:p>
        </p:txBody>
      </p:sp>
    </p:spTree>
    <p:extLst>
      <p:ext uri="{BB962C8B-B14F-4D97-AF65-F5344CB8AC3E}">
        <p14:creationId xmlns:p14="http://schemas.microsoft.com/office/powerpoint/2010/main" val="203868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time they reach high school, one quarter of all Maine students have experienced three or more Adverse Childhood Experiences (ACEs). Recent research suggests that communities with higher ACE scores also have higher rates of suspension, unexcused absences, and lower rates of graduation.</a:t>
            </a:r>
          </a:p>
        </p:txBody>
      </p:sp>
      <p:sp>
        <p:nvSpPr>
          <p:cNvPr id="4" name="Slide Number Placeholder 3"/>
          <p:cNvSpPr>
            <a:spLocks noGrp="1"/>
          </p:cNvSpPr>
          <p:nvPr>
            <p:ph type="sldNum" sz="quarter" idx="10"/>
          </p:nvPr>
        </p:nvSpPr>
        <p:spPr/>
        <p:txBody>
          <a:bodyPr/>
          <a:lstStyle/>
          <a:p>
            <a:fld id="{4D0EDC2B-12D7-49C1-8F84-CEFFC79DCDDB}" type="slidenum">
              <a:rPr lang="en-US" smtClean="0"/>
              <a:pPr/>
              <a:t>10</a:t>
            </a:fld>
            <a:endParaRPr lang="en-US" dirty="0"/>
          </a:p>
        </p:txBody>
      </p:sp>
    </p:spTree>
    <p:extLst>
      <p:ext uri="{BB962C8B-B14F-4D97-AF65-F5344CB8AC3E}">
        <p14:creationId xmlns:p14="http://schemas.microsoft.com/office/powerpoint/2010/main" val="9187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FIRE</a:t>
            </a:r>
          </a:p>
          <a:p>
            <a:endParaRPr lang="en-US" dirty="0" smtClean="0"/>
          </a:p>
          <a:p>
            <a:r>
              <a:rPr lang="en-US" dirty="0" smtClean="0"/>
              <a:t>If you have three or more adverse experiences as a child your</a:t>
            </a:r>
            <a:r>
              <a:rPr lang="en-US" baseline="0" dirty="0" smtClean="0"/>
              <a:t> risk for heart disease is HIGHER than it is if you smoke</a:t>
            </a:r>
            <a:endParaRPr lang="en-US" dirty="0"/>
          </a:p>
        </p:txBody>
      </p:sp>
      <p:sp>
        <p:nvSpPr>
          <p:cNvPr id="4" name="Slide Number Placeholder 3"/>
          <p:cNvSpPr>
            <a:spLocks noGrp="1"/>
          </p:cNvSpPr>
          <p:nvPr>
            <p:ph type="sldNum" sz="quarter" idx="10"/>
          </p:nvPr>
        </p:nvSpPr>
        <p:spPr/>
        <p:txBody>
          <a:bodyPr/>
          <a:lstStyle/>
          <a:p>
            <a:fld id="{A5F50539-611C-47E5-A476-D29E2BC2B69F}" type="slidenum">
              <a:rPr lang="en-US" smtClean="0"/>
              <a:t>11</a:t>
            </a:fld>
            <a:endParaRPr lang="en-US"/>
          </a:p>
        </p:txBody>
      </p:sp>
    </p:spTree>
    <p:extLst>
      <p:ext uri="{BB962C8B-B14F-4D97-AF65-F5344CB8AC3E}">
        <p14:creationId xmlns:p14="http://schemas.microsoft.com/office/powerpoint/2010/main" val="262326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a:lnSpc>
                <a:spcPct val="90000"/>
              </a:lnSpc>
              <a:spcBef>
                <a:spcPts val="476"/>
              </a:spcBef>
              <a:buSzPct val="100000"/>
            </a:pPr>
            <a:r>
              <a:rPr lang="en-US" sz="2700" dirty="0" smtClean="0">
                <a:solidFill>
                  <a:schemeClr val="tx2"/>
                </a:solidFill>
              </a:rPr>
              <a:t>Children who have experienced trauma are up to 5000% more likely to:</a:t>
            </a:r>
          </a:p>
          <a:p>
            <a:pPr marL="571500" lvl="1">
              <a:lnSpc>
                <a:spcPct val="90000"/>
              </a:lnSpc>
              <a:spcBef>
                <a:spcPts val="476"/>
              </a:spcBef>
              <a:buSzPct val="100000"/>
            </a:pPr>
            <a:r>
              <a:rPr lang="en-US" sz="2500" dirty="0" smtClean="0">
                <a:solidFill>
                  <a:schemeClr val="tx2"/>
                </a:solidFill>
              </a:rPr>
              <a:t>Attempt suicide</a:t>
            </a:r>
          </a:p>
          <a:p>
            <a:pPr marL="571500" lvl="1">
              <a:lnSpc>
                <a:spcPct val="90000"/>
              </a:lnSpc>
              <a:spcBef>
                <a:spcPts val="476"/>
              </a:spcBef>
              <a:buSzPct val="100000"/>
            </a:pPr>
            <a:r>
              <a:rPr lang="en-US" sz="2500" dirty="0" smtClean="0">
                <a:solidFill>
                  <a:schemeClr val="tx2"/>
                </a:solidFill>
              </a:rPr>
              <a:t>Use IV drugs</a:t>
            </a:r>
          </a:p>
          <a:p>
            <a:pPr marL="571500" lvl="1">
              <a:lnSpc>
                <a:spcPct val="90000"/>
              </a:lnSpc>
              <a:spcBef>
                <a:spcPts val="476"/>
              </a:spcBef>
              <a:buSzPct val="100000"/>
            </a:pPr>
            <a:r>
              <a:rPr lang="en-US" sz="2500" dirty="0" smtClean="0">
                <a:solidFill>
                  <a:schemeClr val="tx2"/>
                </a:solidFill>
              </a:rPr>
              <a:t>Develop an eating disorder</a:t>
            </a:r>
          </a:p>
          <a:p>
            <a:pPr marL="571500" marR="0" lvl="1" indent="0" algn="l" defTabSz="914400" rtl="0" eaLnBrk="1" fontAlgn="auto" latinLnBrk="0" hangingPunct="1">
              <a:lnSpc>
                <a:spcPct val="90000"/>
              </a:lnSpc>
              <a:spcBef>
                <a:spcPts val="476"/>
              </a:spcBef>
              <a:spcAft>
                <a:spcPts val="0"/>
              </a:spcAft>
              <a:buClrTx/>
              <a:buSzPct val="100000"/>
              <a:buFontTx/>
              <a:buNone/>
              <a:tabLst/>
              <a:defRPr/>
            </a:pPr>
            <a:endParaRPr lang="en-US" sz="1200" kern="1200" dirty="0" smtClean="0">
              <a:solidFill>
                <a:schemeClr val="tx1"/>
              </a:solidFill>
              <a:effectLst/>
              <a:latin typeface="Tahoma" panose="020B0604030504040204" pitchFamily="34" charset="0"/>
              <a:ea typeface="+mn-ea"/>
              <a:cs typeface="+mn-cs"/>
            </a:endParaRPr>
          </a:p>
          <a:p>
            <a:pPr marL="571500" marR="0" lvl="1" indent="0" algn="l" defTabSz="914400" rtl="0" eaLnBrk="1" fontAlgn="auto" latinLnBrk="0" hangingPunct="1">
              <a:lnSpc>
                <a:spcPct val="90000"/>
              </a:lnSpc>
              <a:spcBef>
                <a:spcPts val="476"/>
              </a:spcBef>
              <a:spcAft>
                <a:spcPts val="0"/>
              </a:spcAft>
              <a:buClrTx/>
              <a:buSzPct val="100000"/>
              <a:buFontTx/>
              <a:buNone/>
              <a:tabLst/>
              <a:defRPr/>
            </a:pPr>
            <a:r>
              <a:rPr lang="en-US" sz="1200" kern="1200" dirty="0" smtClean="0">
                <a:solidFill>
                  <a:schemeClr val="tx1"/>
                </a:solidFill>
                <a:effectLst/>
                <a:latin typeface="Tahoma" panose="020B0604030504040204" pitchFamily="34" charset="0"/>
                <a:ea typeface="+mn-ea"/>
                <a:cs typeface="+mn-cs"/>
              </a:rPr>
              <a:t>Mothers who had four or more ACEs were 12 times more likely to report very low food security or hunger. </a:t>
            </a:r>
          </a:p>
          <a:p>
            <a:pPr marL="571500" marR="0" lvl="1" indent="0" algn="l" defTabSz="914400" rtl="0" eaLnBrk="1" fontAlgn="auto" latinLnBrk="0" hangingPunct="1">
              <a:lnSpc>
                <a:spcPct val="90000"/>
              </a:lnSpc>
              <a:spcBef>
                <a:spcPts val="476"/>
              </a:spcBef>
              <a:spcAft>
                <a:spcPts val="0"/>
              </a:spcAft>
              <a:buClrTx/>
              <a:buSzPct val="100000"/>
              <a:buFontTx/>
              <a:buNone/>
              <a:tabLst/>
              <a:defRPr/>
            </a:pPr>
            <a:r>
              <a:rPr lang="en-US" sz="1200" kern="1200" dirty="0" smtClean="0">
                <a:solidFill>
                  <a:schemeClr val="tx1"/>
                </a:solidFill>
                <a:effectLst/>
                <a:latin typeface="Tahoma" panose="020B0604030504040204" pitchFamily="34" charset="0"/>
                <a:ea typeface="+mn-ea"/>
                <a:cs typeface="+mn-cs"/>
              </a:rPr>
              <a:t>					</a:t>
            </a:r>
            <a:r>
              <a:rPr lang="en-US" sz="1200" kern="1200" dirty="0" err="1" smtClean="0">
                <a:solidFill>
                  <a:schemeClr val="tx1"/>
                </a:solidFill>
                <a:effectLst/>
                <a:latin typeface="Tahoma" panose="020B0604030504040204" pitchFamily="34" charset="0"/>
                <a:ea typeface="+mn-ea"/>
                <a:cs typeface="+mn-cs"/>
              </a:rPr>
              <a:t>Childrens</a:t>
            </a:r>
            <a:r>
              <a:rPr lang="en-US" sz="1200" kern="1200" dirty="0" smtClean="0">
                <a:solidFill>
                  <a:schemeClr val="tx1"/>
                </a:solidFill>
                <a:effectLst/>
                <a:latin typeface="Tahoma" panose="020B0604030504040204" pitchFamily="34" charset="0"/>
                <a:ea typeface="+mn-ea"/>
                <a:cs typeface="+mn-cs"/>
              </a:rPr>
              <a:t> Health Watch</a:t>
            </a:r>
          </a:p>
          <a:p>
            <a:pPr marL="571500" lvl="1">
              <a:lnSpc>
                <a:spcPct val="90000"/>
              </a:lnSpc>
              <a:spcBef>
                <a:spcPts val="476"/>
              </a:spcBef>
              <a:buSzPct val="100000"/>
            </a:pPr>
            <a:endParaRPr lang="en-US" sz="23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defTabSz="881390">
              <a:defRPr/>
            </a:pPr>
            <a:fld id="{78E94A13-9A67-4310-8242-6A88B1E93CB0}" type="slidenum">
              <a:rPr lang="en-US">
                <a:solidFill>
                  <a:prstClr val="black"/>
                </a:solidFill>
                <a:latin typeface="Calibri"/>
              </a:rPr>
              <a:pPr defTabSz="881390">
                <a:defRPr/>
              </a:pPr>
              <a:t>12</a:t>
            </a:fld>
            <a:endParaRPr lang="en-US" dirty="0">
              <a:solidFill>
                <a:prstClr val="black"/>
              </a:solidFill>
              <a:latin typeface="Calibri"/>
            </a:endParaRPr>
          </a:p>
        </p:txBody>
      </p:sp>
    </p:spTree>
    <p:extLst>
      <p:ext uri="{BB962C8B-B14F-4D97-AF65-F5344CB8AC3E}">
        <p14:creationId xmlns:p14="http://schemas.microsoft.com/office/powerpoint/2010/main" val="78111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78E94A13-9A67-4310-8242-6A88B1E93CB0}" type="slidenum">
              <a:rPr lang="en-US">
                <a:solidFill>
                  <a:prstClr val="black"/>
                </a:solidFill>
                <a:latin typeface="Calibri"/>
              </a:rPr>
              <a:pPr defTabSz="881390">
                <a:defRPr/>
              </a:pPr>
              <a:t>13</a:t>
            </a:fld>
            <a:endParaRPr lang="en-US" dirty="0">
              <a:solidFill>
                <a:prstClr val="black"/>
              </a:solidFill>
              <a:latin typeface="Calibri"/>
            </a:endParaRPr>
          </a:p>
        </p:txBody>
      </p:sp>
    </p:spTree>
    <p:extLst>
      <p:ext uri="{BB962C8B-B14F-4D97-AF65-F5344CB8AC3E}">
        <p14:creationId xmlns:p14="http://schemas.microsoft.com/office/powerpoint/2010/main" val="399355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a:lnSpc>
                <a:spcPct val="90000"/>
              </a:lnSpc>
              <a:spcBef>
                <a:spcPts val="476"/>
              </a:spcBef>
              <a:buSzPct val="100000"/>
            </a:pPr>
            <a:r>
              <a:rPr lang="en-US" sz="2700" dirty="0" smtClean="0">
                <a:solidFill>
                  <a:schemeClr val="tx2"/>
                </a:solidFill>
              </a:rPr>
              <a:t>Children with an ACE score of 5 are 8</a:t>
            </a:r>
            <a:r>
              <a:rPr lang="en-US" sz="2700" baseline="0" dirty="0" smtClean="0">
                <a:solidFill>
                  <a:schemeClr val="tx2"/>
                </a:solidFill>
              </a:rPr>
              <a:t> times greater chance of being an alcoholic</a:t>
            </a:r>
          </a:p>
          <a:p>
            <a:pPr marL="274320">
              <a:lnSpc>
                <a:spcPct val="90000"/>
              </a:lnSpc>
              <a:spcBef>
                <a:spcPts val="476"/>
              </a:spcBef>
              <a:buSzPct val="100000"/>
            </a:pPr>
            <a:r>
              <a:rPr lang="en-US" sz="2700" baseline="0" dirty="0" smtClean="0">
                <a:solidFill>
                  <a:schemeClr val="tx2"/>
                </a:solidFill>
              </a:rPr>
              <a:t>Those with an ACE score of 6 on average die 20 years earlier</a:t>
            </a:r>
            <a:endParaRPr lang="en-US" sz="2700" dirty="0" smtClean="0">
              <a:solidFill>
                <a:schemeClr val="tx2"/>
              </a:solidFill>
            </a:endParaRPr>
          </a:p>
          <a:p>
            <a:pPr marL="274320">
              <a:lnSpc>
                <a:spcPct val="90000"/>
              </a:lnSpc>
              <a:spcBef>
                <a:spcPts val="476"/>
              </a:spcBef>
              <a:buSzPct val="100000"/>
            </a:pPr>
            <a:endParaRPr lang="en-US" sz="27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14</a:t>
            </a:fld>
            <a:endParaRPr lang="en-US" dirty="0"/>
          </a:p>
        </p:txBody>
      </p:sp>
    </p:spTree>
    <p:extLst>
      <p:ext uri="{BB962C8B-B14F-4D97-AF65-F5344CB8AC3E}">
        <p14:creationId xmlns:p14="http://schemas.microsoft.com/office/powerpoint/2010/main" val="56891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Childhood Exposure and Indicators of Worker Performance Job-related problems were reported by 11.5% of the study cohort; financial problems were reported by 15.5%; and absenteeism, by 8.7%. Each of the eight adverse childhood experiences was associated with an increased likelihood of job problems, financial problems, and absenteeism (Table 2).</a:t>
            </a:r>
          </a:p>
        </p:txBody>
      </p:sp>
      <p:sp>
        <p:nvSpPr>
          <p:cNvPr id="4" name="Slide Number Placeholder 3"/>
          <p:cNvSpPr>
            <a:spLocks noGrp="1"/>
          </p:cNvSpPr>
          <p:nvPr>
            <p:ph type="sldNum" sz="quarter" idx="10"/>
          </p:nvPr>
        </p:nvSpPr>
        <p:spPr/>
        <p:txBody>
          <a:bodyPr/>
          <a:lstStyle/>
          <a:p>
            <a:fld id="{4D0EDC2B-12D7-49C1-8F84-CEFFC79DCDDB}" type="slidenum">
              <a:rPr lang="en-US" smtClean="0"/>
              <a:pPr/>
              <a:t>15</a:t>
            </a:fld>
            <a:endParaRPr lang="en-US" dirty="0"/>
          </a:p>
        </p:txBody>
      </p:sp>
    </p:spTree>
    <p:extLst>
      <p:ext uri="{BB962C8B-B14F-4D97-AF65-F5344CB8AC3E}">
        <p14:creationId xmlns:p14="http://schemas.microsoft.com/office/powerpoint/2010/main" val="108764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4D0EDC2B-12D7-49C1-8F84-CEFFC79DCDDB}" type="slidenum">
              <a:rPr lang="en-US" smtClean="0"/>
              <a:pPr/>
              <a:t>16</a:t>
            </a:fld>
            <a:endParaRPr lang="en-US" dirty="0"/>
          </a:p>
        </p:txBody>
      </p:sp>
    </p:spTree>
    <p:extLst>
      <p:ext uri="{BB962C8B-B14F-4D97-AF65-F5344CB8AC3E}">
        <p14:creationId xmlns:p14="http://schemas.microsoft.com/office/powerpoint/2010/main" val="778384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mn-ea"/>
                <a:cs typeface="+mn-cs"/>
              </a:rPr>
              <a:t>Building trauma-informed =building a more healing system of care. </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17</a:t>
            </a:fld>
            <a:endParaRPr lang="en-US" dirty="0"/>
          </a:p>
        </p:txBody>
      </p:sp>
    </p:spTree>
    <p:extLst>
      <p:ext uri="{BB962C8B-B14F-4D97-AF65-F5344CB8AC3E}">
        <p14:creationId xmlns:p14="http://schemas.microsoft.com/office/powerpoint/2010/main" val="159290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mn-ea"/>
                <a:cs typeface="+mn-cs"/>
              </a:rPr>
              <a:t>What</a:t>
            </a:r>
            <a:r>
              <a:rPr lang="en-US" sz="1200" kern="1200" baseline="0" dirty="0" smtClean="0">
                <a:solidFill>
                  <a:schemeClr val="tx1"/>
                </a:solidFill>
                <a:effectLst/>
                <a:latin typeface="Tahoma" panose="020B0604030504040204" pitchFamily="34" charset="0"/>
                <a:ea typeface="+mn-ea"/>
                <a:cs typeface="+mn-cs"/>
              </a:rPr>
              <a:t> happened to you OR what continues to happen to you? </a:t>
            </a:r>
            <a:endParaRPr lang="en-US" dirty="0" smtClean="0">
              <a:solidFill>
                <a:srgbClr val="00444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4442"/>
                </a:solidFill>
              </a:rPr>
              <a:t>Focus is on recognizing and accepting symptoms and health-risk behaviors as strategies developed to cope with exposure to trauma</a:t>
            </a:r>
          </a:p>
          <a:p>
            <a:pPr eaLnBrk="1" hangingPunct="1">
              <a:buFontTx/>
              <a:buNone/>
            </a:pPr>
            <a:endParaRPr lang="en-US" altLang="en-US" sz="1200" dirty="0" smtClean="0">
              <a:solidFill>
                <a:srgbClr val="004442"/>
              </a:solidFill>
            </a:endParaRPr>
          </a:p>
          <a:p>
            <a:pPr eaLnBrk="1" hangingPunct="1">
              <a:buFontTx/>
              <a:buChar char="•"/>
            </a:pPr>
            <a:r>
              <a:rPr lang="en-US" altLang="en-US" sz="1200" dirty="0" smtClean="0">
                <a:solidFill>
                  <a:srgbClr val="004442"/>
                </a:solidFill>
              </a:rPr>
              <a:t>Trauma affects how people approach services</a:t>
            </a:r>
          </a:p>
          <a:p>
            <a:pPr eaLnBrk="1" hangingPunct="1">
              <a:buFontTx/>
              <a:buChar char="•"/>
            </a:pPr>
            <a:r>
              <a:rPr lang="en-US" altLang="en-US" sz="1200" dirty="0" smtClean="0">
                <a:solidFill>
                  <a:srgbClr val="004442"/>
                </a:solidFill>
              </a:rPr>
              <a:t>The service system has often been </a:t>
            </a:r>
            <a:r>
              <a:rPr lang="en-US" altLang="en-US" sz="1200" dirty="0" err="1" smtClean="0">
                <a:solidFill>
                  <a:srgbClr val="004442"/>
                </a:solidFill>
              </a:rPr>
              <a:t>retraumatizing</a:t>
            </a:r>
            <a:r>
              <a:rPr lang="en-US" altLang="en-US" sz="1200" dirty="0" smtClean="0">
                <a:solidFill>
                  <a:srgbClr val="004442"/>
                </a:solidFill>
              </a:rPr>
              <a:t> </a:t>
            </a:r>
          </a:p>
          <a:p>
            <a:pPr eaLnBrk="1" hangingPunct="1">
              <a:buFontTx/>
              <a:buNone/>
            </a:pPr>
            <a:endParaRPr lang="en-US" altLang="en-US" sz="1200" dirty="0" smtClean="0">
              <a:solidFill>
                <a:srgbClr val="004442"/>
              </a:solidFill>
            </a:endParaRPr>
          </a:p>
          <a:p>
            <a:endParaRPr lang="en-US" dirty="0" smtClean="0"/>
          </a:p>
          <a:p>
            <a:r>
              <a:rPr lang="en-US" dirty="0" smtClean="0"/>
              <a:t>Example: Patient late for </a:t>
            </a:r>
            <a:r>
              <a:rPr lang="en-US" dirty="0" err="1" smtClean="0"/>
              <a:t>appts</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18</a:t>
            </a:fld>
            <a:endParaRPr lang="en-US" dirty="0"/>
          </a:p>
        </p:txBody>
      </p:sp>
    </p:spTree>
    <p:extLst>
      <p:ext uri="{BB962C8B-B14F-4D97-AF65-F5344CB8AC3E}">
        <p14:creationId xmlns:p14="http://schemas.microsoft.com/office/powerpoint/2010/main" val="265994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5325"/>
            <a:ext cx="4648200" cy="3486150"/>
          </a:xfrm>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Tahoma" panose="020B0604030504040204" pitchFamily="34" charset="0"/>
                <a:ea typeface="+mn-ea"/>
                <a:cs typeface="+mn-cs"/>
              </a:rPr>
              <a:t>Becoming trauma-informed is a journey, rather than a fixed set of interventions, that is guided by one’s trauma-informed mission and foundational principles.</a:t>
            </a:r>
          </a:p>
          <a:p>
            <a:endParaRPr lang="en-US" sz="1200" kern="1200" dirty="0" smtClean="0">
              <a:solidFill>
                <a:schemeClr val="tx1"/>
              </a:solidFill>
              <a:effectLst/>
              <a:latin typeface="Tahoma" panose="020B0604030504040204" pitchFamily="34" charset="0"/>
              <a:ea typeface="+mn-ea"/>
              <a:cs typeface="+mn-cs"/>
            </a:endParaRPr>
          </a:p>
          <a:p>
            <a:r>
              <a:rPr lang="en-US" sz="1200" kern="1200" dirty="0" smtClean="0">
                <a:solidFill>
                  <a:schemeClr val="tx1"/>
                </a:solidFill>
                <a:effectLst/>
                <a:latin typeface="Tahoma" panose="020B0604030504040204" pitchFamily="34" charset="0"/>
                <a:ea typeface="+mn-ea"/>
                <a:cs typeface="+mn-cs"/>
              </a:rPr>
              <a:t>Involves developing a shared understanding that maladaptive behaviors OR ways of relating often have their roots in traumatic experiences promotes a climate of compassion and respect.</a:t>
            </a:r>
          </a:p>
          <a:p>
            <a:endParaRPr lang="en-US" dirty="0" smtClean="0"/>
          </a:p>
          <a:p>
            <a:endParaRPr lang="en-US" sz="1200" dirty="0" smtClean="0"/>
          </a:p>
          <a:p>
            <a:r>
              <a:rPr lang="en-US" sz="1200" dirty="0" smtClean="0"/>
              <a:t> RECIPE TO GET</a:t>
            </a:r>
            <a:r>
              <a:rPr lang="en-US" sz="1200" baseline="0" dirty="0" smtClean="0"/>
              <a:t> TO TRAUMA INFORMED</a:t>
            </a:r>
            <a:r>
              <a:rPr lang="en-US" sz="1200" dirty="0" smtClean="0"/>
              <a:t>:</a:t>
            </a:r>
          </a:p>
          <a:p>
            <a:r>
              <a:rPr lang="en-US" sz="1200" dirty="0" smtClean="0"/>
              <a:t>A champion who recognizes importance and is able/willing to move it forward.</a:t>
            </a:r>
          </a:p>
          <a:p>
            <a:r>
              <a:rPr lang="en-US" sz="1200" dirty="0" smtClean="0"/>
              <a:t>A significant staff team who are willing and ready to change.</a:t>
            </a:r>
          </a:p>
          <a:p>
            <a:r>
              <a:rPr lang="en-US" sz="1200" dirty="0" smtClean="0"/>
              <a:t>A practice environment that supports open, honest questions, dialogue, feedback, and confidentiality.</a:t>
            </a:r>
          </a:p>
          <a:p>
            <a:r>
              <a:rPr lang="en-US" sz="1200" dirty="0" smtClean="0"/>
              <a:t>Opportunities to educate staff throughout implementation.</a:t>
            </a:r>
          </a:p>
          <a:p>
            <a:r>
              <a:rPr lang="en-US" sz="1200" dirty="0" smtClean="0"/>
              <a:t>Established goal or vision: what do you want to accomplish?</a:t>
            </a:r>
          </a:p>
          <a:p>
            <a:r>
              <a:rPr lang="en-US" sz="1200" dirty="0" smtClean="0"/>
              <a:t>Financial resources to support practice change.</a:t>
            </a:r>
          </a:p>
          <a:p>
            <a:endParaRPr lang="en-US" dirty="0"/>
          </a:p>
        </p:txBody>
      </p:sp>
      <p:sp>
        <p:nvSpPr>
          <p:cNvPr id="4" name="Slide Number Placeholder 3"/>
          <p:cNvSpPr>
            <a:spLocks noGrp="1"/>
          </p:cNvSpPr>
          <p:nvPr>
            <p:ph type="sldNum" sz="quarter" idx="10"/>
          </p:nvPr>
        </p:nvSpPr>
        <p:spPr/>
        <p:txBody>
          <a:bodyPr/>
          <a:lstStyle/>
          <a:p>
            <a:fld id="{480137F6-5C23-49FC-9012-D0FC92DD8BBC}" type="slidenum">
              <a:rPr lang="en-US" altLang="en-US" smtClean="0">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37748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2</a:t>
            </a:fld>
            <a:endParaRPr lang="en-US" dirty="0"/>
          </a:p>
        </p:txBody>
      </p:sp>
    </p:spTree>
    <p:extLst>
      <p:ext uri="{BB962C8B-B14F-4D97-AF65-F5344CB8AC3E}">
        <p14:creationId xmlns:p14="http://schemas.microsoft.com/office/powerpoint/2010/main" val="123426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 A person’s definition</a:t>
            </a:r>
            <a:r>
              <a:rPr lang="en-US" baseline="0" dirty="0" smtClean="0"/>
              <a:t> of safety may not be the same as yours or mine</a:t>
            </a:r>
          </a:p>
          <a:p>
            <a:endParaRPr lang="en-US" dirty="0" smtClean="0"/>
          </a:p>
          <a:p>
            <a:r>
              <a:rPr lang="en-US" dirty="0" smtClean="0"/>
              <a:t>Trustworthiness</a:t>
            </a:r>
            <a:r>
              <a:rPr lang="en-US" baseline="0" dirty="0" smtClean="0"/>
              <a:t> -</a:t>
            </a:r>
            <a:r>
              <a:rPr lang="en-US" dirty="0" smtClean="0"/>
              <a:t>Trust</a:t>
            </a:r>
            <a:r>
              <a:rPr lang="en-US" baseline="0" dirty="0" smtClean="0"/>
              <a:t> extends to patients, staff, and management.  </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21</a:t>
            </a:fld>
            <a:endParaRPr lang="en-US" dirty="0"/>
          </a:p>
        </p:txBody>
      </p:sp>
    </p:spTree>
    <p:extLst>
      <p:ext uri="{BB962C8B-B14F-4D97-AF65-F5344CB8AC3E}">
        <p14:creationId xmlns:p14="http://schemas.microsoft.com/office/powerpoint/2010/main" val="303727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ahoma" panose="020B0604030504040204" pitchFamily="34" charset="0"/>
                <a:ea typeface="+mn-ea"/>
                <a:cs typeface="+mn-cs"/>
              </a:rPr>
              <a:t>Mutuality = Reciprocity</a:t>
            </a:r>
          </a:p>
          <a:p>
            <a:r>
              <a:rPr lang="en-US" sz="1200" b="0" i="0" u="none" strike="noStrike" kern="1200" baseline="0" dirty="0" smtClean="0">
                <a:solidFill>
                  <a:schemeClr val="tx1"/>
                </a:solidFill>
                <a:latin typeface="Tahoma" panose="020B0604030504040204" pitchFamily="34" charset="0"/>
                <a:ea typeface="+mn-ea"/>
                <a:cs typeface="+mn-cs"/>
              </a:rPr>
              <a:t>In a mutual exchange one is both affecting the other and being affected by the other; one extends oneself out to the other and is also receptive to the impact of the other. There is openness to influence, emotional</a:t>
            </a:r>
          </a:p>
          <a:p>
            <a:r>
              <a:rPr lang="en-US" sz="1200" b="0" i="0" u="none" strike="noStrike" kern="1200" baseline="0" dirty="0" smtClean="0">
                <a:solidFill>
                  <a:schemeClr val="tx1"/>
                </a:solidFill>
                <a:latin typeface="Tahoma" panose="020B0604030504040204" pitchFamily="34" charset="0"/>
                <a:ea typeface="+mn-ea"/>
                <a:cs typeface="+mn-cs"/>
              </a:rPr>
              <a:t>availability, and a constantly changing pattern of responding to and affecting the other’s state.</a:t>
            </a:r>
            <a:endParaRPr lang="en-US" sz="1200" b="0" i="0" kern="1200" dirty="0" smtClean="0">
              <a:solidFill>
                <a:schemeClr val="tx1"/>
              </a:solidFill>
              <a:effectLst/>
              <a:latin typeface="Tahoma" panose="020B0604030504040204" pitchFamily="34" charset="0"/>
              <a:ea typeface="+mn-ea"/>
              <a:cs typeface="+mn-cs"/>
            </a:endParaRPr>
          </a:p>
          <a:p>
            <a:endParaRPr lang="en-US" sz="1200" b="0" i="0" kern="1200" dirty="0" smtClean="0">
              <a:solidFill>
                <a:schemeClr val="tx1"/>
              </a:solidFill>
              <a:effectLst/>
              <a:latin typeface="Tahoma" panose="020B0604030504040204" pitchFamily="34" charset="0"/>
              <a:ea typeface="+mn-ea"/>
              <a:cs typeface="+mn-cs"/>
            </a:endParaRPr>
          </a:p>
          <a:p>
            <a:r>
              <a:rPr lang="en-US" sz="1200" b="0" i="0" kern="1200" dirty="0" smtClean="0">
                <a:solidFill>
                  <a:schemeClr val="tx1"/>
                </a:solidFill>
                <a:effectLst/>
                <a:latin typeface="Tahoma" panose="020B0604030504040204" pitchFamily="34" charset="0"/>
                <a:ea typeface="+mn-ea"/>
                <a:cs typeface="+mn-cs"/>
              </a:rPr>
              <a:t>All members of the team, </a:t>
            </a:r>
            <a:r>
              <a:rPr lang="en-US" sz="1200" b="0" i="0" u="sng" kern="1200" dirty="0" smtClean="0">
                <a:solidFill>
                  <a:schemeClr val="tx1"/>
                </a:solidFill>
                <a:effectLst/>
                <a:latin typeface="Tahoma" panose="020B0604030504040204" pitchFamily="34" charset="0"/>
                <a:ea typeface="+mn-ea"/>
                <a:cs typeface="+mn-cs"/>
              </a:rPr>
              <a:t>including patients/clients</a:t>
            </a:r>
            <a:r>
              <a:rPr lang="en-US" sz="1200" b="0" i="0" kern="1200" dirty="0" smtClean="0">
                <a:solidFill>
                  <a:schemeClr val="tx1"/>
                </a:solidFill>
                <a:effectLst/>
                <a:latin typeface="Tahoma" panose="020B0604030504040204" pitchFamily="34" charset="0"/>
                <a:ea typeface="+mn-ea"/>
                <a:cs typeface="+mn-cs"/>
              </a:rPr>
              <a:t>, are equal.</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22</a:t>
            </a:fld>
            <a:endParaRPr lang="en-US" dirty="0"/>
          </a:p>
        </p:txBody>
      </p:sp>
    </p:spTree>
    <p:extLst>
      <p:ext uri="{BB962C8B-B14F-4D97-AF65-F5344CB8AC3E}">
        <p14:creationId xmlns:p14="http://schemas.microsoft.com/office/powerpoint/2010/main" val="224731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a:t>
            </a:r>
            <a:r>
              <a:rPr lang="en-US" baseline="0" dirty="0" smtClean="0"/>
              <a:t> decision making = sense of power and control</a:t>
            </a:r>
          </a:p>
          <a:p>
            <a:r>
              <a:rPr lang="en-US" baseline="0" dirty="0" smtClean="0"/>
              <a:t>Which was the very thing taken away when trauma happened</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23</a:t>
            </a:fld>
            <a:endParaRPr lang="en-US" dirty="0"/>
          </a:p>
        </p:txBody>
      </p:sp>
    </p:spTree>
    <p:extLst>
      <p:ext uri="{BB962C8B-B14F-4D97-AF65-F5344CB8AC3E}">
        <p14:creationId xmlns:p14="http://schemas.microsoft.com/office/powerpoint/2010/main" val="213781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25</a:t>
            </a:fld>
            <a:endParaRPr lang="en-US" dirty="0"/>
          </a:p>
        </p:txBody>
      </p:sp>
    </p:spTree>
    <p:extLst>
      <p:ext uri="{BB962C8B-B14F-4D97-AF65-F5344CB8AC3E}">
        <p14:creationId xmlns:p14="http://schemas.microsoft.com/office/powerpoint/2010/main" val="138157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ahoma" panose="020B0604030504040204" pitchFamily="34" charset="0"/>
                <a:ea typeface="+mn-ea"/>
                <a:cs typeface="+mn-cs"/>
              </a:rPr>
              <a:t>Examples:</a:t>
            </a:r>
          </a:p>
          <a:p>
            <a:r>
              <a:rPr lang="en-US" sz="1200" b="0" i="0" kern="1200" dirty="0" smtClean="0">
                <a:solidFill>
                  <a:schemeClr val="tx1"/>
                </a:solidFill>
                <a:effectLst/>
                <a:latin typeface="Tahoma" panose="020B0604030504040204" pitchFamily="34" charset="0"/>
                <a:ea typeface="+mn-ea"/>
                <a:cs typeface="+mn-cs"/>
              </a:rPr>
              <a:t>1. Ask every patient what can be done to make them more comfortable during their appointment.</a:t>
            </a:r>
          </a:p>
          <a:p>
            <a:r>
              <a:rPr lang="en-US" sz="1200" b="0" i="0" kern="1200" dirty="0" smtClean="0">
                <a:solidFill>
                  <a:schemeClr val="tx1"/>
                </a:solidFill>
                <a:effectLst/>
                <a:latin typeface="Tahoma" panose="020B0604030504040204" pitchFamily="34" charset="0"/>
                <a:ea typeface="+mn-ea"/>
                <a:cs typeface="+mn-cs"/>
              </a:rPr>
              <a:t>2. Before the physical exam, explain what parts of the body will be involved and allow the patient to ask questions.</a:t>
            </a:r>
          </a:p>
          <a:p>
            <a:r>
              <a:rPr lang="en-US" sz="1200" b="0" i="0" kern="1200" dirty="0" smtClean="0">
                <a:solidFill>
                  <a:schemeClr val="tx1"/>
                </a:solidFill>
                <a:effectLst/>
                <a:latin typeface="Tahoma" panose="020B0604030504040204" pitchFamily="34" charset="0"/>
                <a:ea typeface="+mn-ea"/>
                <a:cs typeface="+mn-cs"/>
              </a:rPr>
              <a:t>3. Give the patient the option to shift their clothing out of the way instead of putting on a gown.</a:t>
            </a:r>
          </a:p>
          <a:p>
            <a:r>
              <a:rPr lang="en-US" sz="1200" b="0" i="0" kern="1200" dirty="0" smtClean="0">
                <a:solidFill>
                  <a:schemeClr val="tx1"/>
                </a:solidFill>
                <a:effectLst/>
                <a:latin typeface="Tahoma" panose="020B0604030504040204" pitchFamily="34" charset="0"/>
                <a:ea typeface="+mn-ea"/>
                <a:cs typeface="+mn-cs"/>
              </a:rPr>
              <a:t>4. Provide a pillow for back support for patients who are anxious in the supine position.</a:t>
            </a:r>
          </a:p>
          <a:p>
            <a:r>
              <a:rPr lang="en-US" sz="1200" b="0" i="0" kern="1200" dirty="0" smtClean="0">
                <a:solidFill>
                  <a:schemeClr val="tx1"/>
                </a:solidFill>
                <a:effectLst/>
                <a:latin typeface="Tahoma" panose="020B0604030504040204" pitchFamily="34" charset="0"/>
                <a:ea typeface="+mn-ea"/>
                <a:cs typeface="+mn-cs"/>
              </a:rPr>
              <a:t>5. If a patient seems moderately to highly anxious, offer ways for patients to signal distress either verbally or by raising their hand during a procedure.</a:t>
            </a:r>
          </a:p>
          <a:p>
            <a:endParaRPr lang="en-US" sz="1200" b="0" i="0" kern="1200" dirty="0" smtClean="0">
              <a:solidFill>
                <a:schemeClr val="tx1"/>
              </a:solidFill>
              <a:effectLst/>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Give up the mind-set of needing to make things right to focus on what solutions may come from the patient and family.</a:t>
            </a:r>
          </a:p>
          <a:p>
            <a:endParaRPr lang="en-US" sz="1200" b="0" i="0" kern="1200" dirty="0" smtClean="0">
              <a:solidFill>
                <a:schemeClr val="tx1"/>
              </a:solidFill>
              <a:effectLst/>
              <a:latin typeface="Tahoma" panose="020B0604030504040204" pitchFamily="34" charset="0"/>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78E94A13-9A67-4310-8242-6A88B1E93CB0}" type="slidenum">
              <a:rPr lang="en-US" smtClean="0"/>
              <a:t>26</a:t>
            </a:fld>
            <a:endParaRPr lang="en-US" dirty="0"/>
          </a:p>
        </p:txBody>
      </p:sp>
    </p:spTree>
    <p:extLst>
      <p:ext uri="{BB962C8B-B14F-4D97-AF65-F5344CB8AC3E}">
        <p14:creationId xmlns:p14="http://schemas.microsoft.com/office/powerpoint/2010/main" val="34674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ahoma" panose="020B0604030504040204" pitchFamily="34" charset="0"/>
                <a:ea typeface="+mn-ea"/>
                <a:cs typeface="+mn-cs"/>
              </a:rPr>
              <a:t>Understanding the health effects of trauma:      </a:t>
            </a:r>
          </a:p>
          <a:p>
            <a:r>
              <a:rPr lang="en-US" sz="1200" b="0" i="0" kern="1200" dirty="0" smtClean="0">
                <a:solidFill>
                  <a:schemeClr val="tx1"/>
                </a:solidFill>
                <a:effectLst/>
                <a:latin typeface="Tahoma" panose="020B0604030504040204" pitchFamily="34" charset="0"/>
                <a:ea typeface="+mn-ea"/>
                <a:cs typeface="+mn-cs"/>
              </a:rPr>
              <a:t>1. Understand that poor coping mechanisms, such as smoking, substance abuse, overeating, and high-risk sexual behavior, may be related to trauma history.</a:t>
            </a:r>
          </a:p>
          <a:p>
            <a:r>
              <a:rPr lang="en-US" sz="1200" b="0" i="0" kern="1200" dirty="0" smtClean="0">
                <a:solidFill>
                  <a:schemeClr val="tx1"/>
                </a:solidFill>
                <a:effectLst/>
                <a:latin typeface="Tahoma" panose="020B0604030504040204" pitchFamily="34" charset="0"/>
                <a:ea typeface="+mn-ea"/>
                <a:cs typeface="+mn-cs"/>
              </a:rPr>
              <a:t>2. Engage with patients in a collaborative, non-judgmental manner when discussing health behavior change.</a:t>
            </a:r>
          </a:p>
          <a:p>
            <a:endParaRPr lang="en-US" dirty="0" smtClean="0"/>
          </a:p>
          <a:p>
            <a:r>
              <a:rPr lang="en-US" dirty="0" smtClean="0"/>
              <a:t>Develop</a:t>
            </a:r>
            <a:r>
              <a:rPr lang="en-US" baseline="0" dirty="0" smtClean="0"/>
              <a:t> awareness of your own biases.  Patients are always looking for signs of judgement and can sense it often before you can. </a:t>
            </a:r>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27</a:t>
            </a:fld>
            <a:endParaRPr lang="en-US" dirty="0"/>
          </a:p>
        </p:txBody>
      </p:sp>
    </p:spTree>
    <p:extLst>
      <p:ext uri="{BB962C8B-B14F-4D97-AF65-F5344CB8AC3E}">
        <p14:creationId xmlns:p14="http://schemas.microsoft.com/office/powerpoint/2010/main" val="1267249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example- Aces project</a:t>
            </a:r>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28</a:t>
            </a:fld>
            <a:endParaRPr lang="en-US" dirty="0"/>
          </a:p>
        </p:txBody>
      </p:sp>
    </p:spTree>
    <p:extLst>
      <p:ext uri="{BB962C8B-B14F-4D97-AF65-F5344CB8AC3E}">
        <p14:creationId xmlns:p14="http://schemas.microsoft.com/office/powerpoint/2010/main" val="351442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29</a:t>
            </a:fld>
            <a:endParaRPr lang="en-US" dirty="0"/>
          </a:p>
        </p:txBody>
      </p:sp>
    </p:spTree>
    <p:extLst>
      <p:ext uri="{BB962C8B-B14F-4D97-AF65-F5344CB8AC3E}">
        <p14:creationId xmlns:p14="http://schemas.microsoft.com/office/powerpoint/2010/main" val="422279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Danger and safety are core concerns for trauma</a:t>
            </a:r>
            <a:r>
              <a:rPr lang="en-US" baseline="0" dirty="0" smtClean="0"/>
              <a:t> survivors</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30</a:t>
            </a:fld>
            <a:endParaRPr lang="en-US" dirty="0"/>
          </a:p>
        </p:txBody>
      </p:sp>
    </p:spTree>
    <p:extLst>
      <p:ext uri="{BB962C8B-B14F-4D97-AF65-F5344CB8AC3E}">
        <p14:creationId xmlns:p14="http://schemas.microsoft.com/office/powerpoint/2010/main" val="402809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Discharge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Age</a:t>
            </a:r>
            <a:r>
              <a:rPr lang="en-US" baseline="0" dirty="0" smtClean="0"/>
              <a:t> based pamphlets that normalize trauma</a:t>
            </a:r>
            <a:endParaRPr lang="en-US" dirty="0" smtClean="0"/>
          </a:p>
          <a:p>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31</a:t>
            </a:fld>
            <a:endParaRPr lang="en-US" dirty="0"/>
          </a:p>
        </p:txBody>
      </p:sp>
    </p:spTree>
    <p:extLst>
      <p:ext uri="{BB962C8B-B14F-4D97-AF65-F5344CB8AC3E}">
        <p14:creationId xmlns:p14="http://schemas.microsoft.com/office/powerpoint/2010/main" val="50513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mn-ea"/>
                <a:cs typeface="+mn-cs"/>
              </a:rPr>
              <a:t>Question for the group: Why are we talking about childhood</a:t>
            </a:r>
            <a:r>
              <a:rPr lang="en-US" sz="1200" b="1" kern="1200" baseline="0" dirty="0" smtClean="0">
                <a:solidFill>
                  <a:schemeClr val="tx1"/>
                </a:solidFill>
                <a:effectLst/>
                <a:latin typeface="Tahoma" panose="020B0604030504040204" pitchFamily="34" charset="0"/>
                <a:ea typeface="+mn-ea"/>
                <a:cs typeface="+mn-cs"/>
              </a:rPr>
              <a:t> trauma and not trauma at all ages?</a:t>
            </a:r>
            <a:endParaRPr lang="en-US" sz="1200" b="1" kern="1200" dirty="0" smtClean="0">
              <a:solidFill>
                <a:schemeClr val="tx1"/>
              </a:solidFill>
              <a:effectLst/>
              <a:latin typeface="Tahoma" panose="020B0604030504040204" pitchFamily="34" charset="0"/>
              <a:ea typeface="+mn-ea"/>
              <a:cs typeface="+mn-cs"/>
            </a:endParaRPr>
          </a:p>
          <a:p>
            <a:endParaRPr lang="en-US" dirty="0" smtClean="0"/>
          </a:p>
          <a:p>
            <a:r>
              <a:rPr lang="en-US" dirty="0" smtClean="0"/>
              <a:t>SAMHSA </a:t>
            </a:r>
            <a:r>
              <a:rPr lang="en-US" dirty="0"/>
              <a:t>defines trauma</a:t>
            </a:r>
            <a:r>
              <a:rPr lang="en-US" baseline="0" dirty="0"/>
              <a:t> as: </a:t>
            </a:r>
            <a:r>
              <a:rPr lang="en-US" sz="1200" kern="1200" dirty="0" smtClean="0">
                <a:solidFill>
                  <a:schemeClr val="tx1"/>
                </a:solidFill>
                <a:effectLst/>
                <a:latin typeface="Tahoma" panose="020B0604030504040204" pitchFamily="34" charset="0"/>
                <a:ea typeface="+mn-ea"/>
                <a:cs typeface="+mn-cs"/>
              </a:rPr>
              <a:t>“An event, series of events, or set of circumstances that is experienced by an individual as physically or emotionally harmful or threatening and that has lasting adverse effects on the individual’s functioning and physical, social, emotional, or spiritual well-being.”</a:t>
            </a:r>
          </a:p>
          <a:p>
            <a:r>
              <a:rPr lang="en-US" dirty="0" smtClean="0"/>
              <a:t>For </a:t>
            </a:r>
            <a:r>
              <a:rPr lang="en-US" dirty="0"/>
              <a:t>children, witnessing an event that threatens the life or physical safety of a loved one</a:t>
            </a:r>
            <a:r>
              <a:rPr lang="en-US" baseline="0" dirty="0"/>
              <a:t>, is also traumatic.</a:t>
            </a:r>
          </a:p>
          <a:p>
            <a:endParaRPr lang="en-US" baseline="0" dirty="0"/>
          </a:p>
          <a:p>
            <a:r>
              <a:rPr lang="en-US" dirty="0"/>
              <a:t>Event – single incident trauma (car accident, animal bite, school shooting)</a:t>
            </a:r>
          </a:p>
          <a:p>
            <a:r>
              <a:rPr lang="en-US" dirty="0"/>
              <a:t>Series of events – chronic trauma (abuse, neglect, living with an impaired caregiver, exposure to DV)</a:t>
            </a:r>
          </a:p>
          <a:p>
            <a:r>
              <a:rPr lang="en-US" dirty="0"/>
              <a:t>Set of circumstances – community violence, living in war zone, immigration</a:t>
            </a:r>
          </a:p>
          <a:p>
            <a:endParaRPr lang="en-US" dirty="0"/>
          </a:p>
          <a:p>
            <a:r>
              <a:rPr lang="en-US" dirty="0"/>
              <a:t>Exposure to ACE and trauma, without the interruption of resilience building protective factors, can lead to experiencing toxic stress. This is because</a:t>
            </a:r>
            <a:r>
              <a:rPr lang="en-US" baseline="0" dirty="0"/>
              <a:t> of how trauma impacts our </a:t>
            </a:r>
            <a:r>
              <a:rPr lang="en-US" baseline="0" dirty="0" smtClean="0"/>
              <a:t>brain and psyche</a:t>
            </a:r>
            <a:r>
              <a:rPr lang="en-US" baseline="0" dirty="0"/>
              <a:t>.</a:t>
            </a:r>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3</a:t>
            </a:fld>
            <a:endParaRPr lang="en-US"/>
          </a:p>
        </p:txBody>
      </p:sp>
    </p:spTree>
    <p:extLst>
      <p:ext uri="{BB962C8B-B14F-4D97-AF65-F5344CB8AC3E}">
        <p14:creationId xmlns:p14="http://schemas.microsoft.com/office/powerpoint/2010/main" val="769522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a:t>
            </a:r>
            <a:r>
              <a:rPr lang="en-US" baseline="0" dirty="0" smtClean="0"/>
              <a:t> handoffs - </a:t>
            </a:r>
            <a:r>
              <a:rPr lang="en-US" dirty="0" smtClean="0"/>
              <a:t>Only around 10% of referrals actually turn</a:t>
            </a:r>
            <a:r>
              <a:rPr lang="en-US" baseline="0" dirty="0" smtClean="0"/>
              <a:t> into a connection to services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Tahoma" panose="020B0604030504040204" pitchFamily="34" charset="0"/>
                <a:ea typeface="+mn-ea"/>
                <a:cs typeface="+mn-cs"/>
              </a:rPr>
              <a:t>Secondary trauma -</a:t>
            </a:r>
            <a:r>
              <a:rPr lang="en-US" sz="1200" b="0" i="0" kern="1200" baseline="0" dirty="0" smtClean="0">
                <a:solidFill>
                  <a:schemeClr val="tx1"/>
                </a:solidFill>
                <a:effectLst/>
                <a:latin typeface="Tahoma" panose="020B0604030504040204" pitchFamily="34" charset="0"/>
                <a:ea typeface="+mn-ea"/>
                <a:cs typeface="+mn-cs"/>
              </a:rPr>
              <a:t> </a:t>
            </a:r>
            <a:r>
              <a:rPr lang="en-US" sz="1200" b="0" i="0" kern="1200" dirty="0" smtClean="0">
                <a:solidFill>
                  <a:schemeClr val="tx1"/>
                </a:solidFill>
                <a:effectLst/>
                <a:latin typeface="Tahoma" panose="020B0604030504040204" pitchFamily="34" charset="0"/>
                <a:ea typeface="+mn-ea"/>
                <a:cs typeface="+mn-cs"/>
              </a:rPr>
              <a:t>Reflect on your own trauma history (if applicable) and how it might influence patient interactions.</a:t>
            </a:r>
          </a:p>
          <a:p>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32</a:t>
            </a:fld>
            <a:endParaRPr lang="en-US" dirty="0"/>
          </a:p>
        </p:txBody>
      </p:sp>
    </p:spTree>
    <p:extLst>
      <p:ext uri="{BB962C8B-B14F-4D97-AF65-F5344CB8AC3E}">
        <p14:creationId xmlns:p14="http://schemas.microsoft.com/office/powerpoint/2010/main" val="456543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a:t>
            </a:r>
            <a:r>
              <a:rPr lang="en-US" baseline="0" dirty="0" smtClean="0"/>
              <a:t> training - </a:t>
            </a:r>
            <a:r>
              <a:rPr lang="en-US" dirty="0" smtClean="0"/>
              <a:t>More and more social service non profits</a:t>
            </a:r>
            <a:r>
              <a:rPr lang="en-US" baseline="0" dirty="0" smtClean="0"/>
              <a:t> are having to direct their budgets toward service provision so staff training gets caught.</a:t>
            </a:r>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33</a:t>
            </a:fld>
            <a:endParaRPr lang="en-US" dirty="0"/>
          </a:p>
        </p:txBody>
      </p:sp>
    </p:spTree>
    <p:extLst>
      <p:ext uri="{BB962C8B-B14F-4D97-AF65-F5344CB8AC3E}">
        <p14:creationId xmlns:p14="http://schemas.microsoft.com/office/powerpoint/2010/main" val="852989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not trying</a:t>
            </a:r>
            <a:r>
              <a:rPr lang="en-US" baseline="0" dirty="0" smtClean="0"/>
              <a:t> to change someone’s specialty.  Trying to give them awareness, and then tools to respond. </a:t>
            </a:r>
          </a:p>
          <a:p>
            <a:r>
              <a:rPr lang="en-US" baseline="0" dirty="0" smtClean="0"/>
              <a:t>You do not need to be a cardiologist to lay a stethoscope on someone’s chest. </a:t>
            </a:r>
            <a:r>
              <a:rPr lang="en-US" i="1" baseline="0" dirty="0" smtClean="0"/>
              <a:t> Nadine Burke Harris</a:t>
            </a:r>
          </a:p>
          <a:p>
            <a:endParaRPr lang="en-US" i="1" baseline="0" dirty="0" smtClean="0"/>
          </a:p>
          <a:p>
            <a:r>
              <a:rPr lang="en-US" i="0" baseline="0" dirty="0" smtClean="0"/>
              <a:t>Telephone consult - Psychiatry Access Program – psychiatrist available by phone for consult</a:t>
            </a:r>
            <a:endParaRPr lang="en-US" i="0"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34</a:t>
            </a:fld>
            <a:endParaRPr lang="en-US" dirty="0"/>
          </a:p>
        </p:txBody>
      </p:sp>
    </p:spTree>
    <p:extLst>
      <p:ext uri="{BB962C8B-B14F-4D97-AF65-F5344CB8AC3E}">
        <p14:creationId xmlns:p14="http://schemas.microsoft.com/office/powerpoint/2010/main" val="3258110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https://youtu.be/5lbUB8JS45g</a:t>
            </a:r>
            <a:endParaRPr lang="en-US" dirty="0" smtClean="0"/>
          </a:p>
          <a:p>
            <a:endParaRPr lang="en-US" sz="1200" dirty="0" smtClean="0">
              <a:ea typeface="Tahoma" panose="020B0604030504040204" pitchFamily="34" charset="0"/>
              <a:cs typeface="Tahoma" panose="020B0604030504040204" pitchFamily="34" charset="0"/>
            </a:endParaRPr>
          </a:p>
          <a:p>
            <a:r>
              <a:rPr lang="en-US" sz="1200" dirty="0" smtClean="0">
                <a:ea typeface="Tahoma" panose="020B0604030504040204" pitchFamily="34" charset="0"/>
                <a:cs typeface="Tahoma" panose="020B0604030504040204" pitchFamily="34" charset="0"/>
              </a:rPr>
              <a:t>Proven</a:t>
            </a:r>
            <a:r>
              <a:rPr lang="en-US" sz="1200" baseline="0" dirty="0" smtClean="0">
                <a:ea typeface="Tahoma" panose="020B0604030504040204" pitchFamily="34" charset="0"/>
                <a:cs typeface="Tahoma" panose="020B0604030504040204" pitchFamily="34" charset="0"/>
              </a:rPr>
              <a:t> b</a:t>
            </a:r>
            <a:r>
              <a:rPr lang="en-US" sz="1200" dirty="0" smtClean="0">
                <a:ea typeface="Tahoma" panose="020B0604030504040204" pitchFamily="34" charset="0"/>
                <a:cs typeface="Tahoma" panose="020B0604030504040204" pitchFamily="34" charset="0"/>
              </a:rPr>
              <a:t>enefits of a trauma-informed approach:</a:t>
            </a:r>
          </a:p>
          <a:p>
            <a:pPr marL="68580" indent="0">
              <a:buSzPct val="100000"/>
              <a:buNone/>
            </a:pPr>
            <a:r>
              <a:rPr lang="en-US" sz="1200" dirty="0" smtClean="0">
                <a:solidFill>
                  <a:schemeClr val="tx1"/>
                </a:solidFill>
                <a:ea typeface="+mn-ea"/>
                <a:cs typeface="+mn-cs"/>
              </a:rPr>
              <a:t>1.</a:t>
            </a:r>
            <a:r>
              <a:rPr lang="en-US" sz="1200" baseline="0" dirty="0" smtClean="0">
                <a:solidFill>
                  <a:schemeClr val="tx1"/>
                </a:solidFill>
                <a:ea typeface="+mn-ea"/>
                <a:cs typeface="+mn-cs"/>
              </a:rPr>
              <a:t> </a:t>
            </a:r>
            <a:r>
              <a:rPr lang="en-US" sz="2000" dirty="0" smtClean="0">
                <a:solidFill>
                  <a:srgbClr val="002E2D"/>
                </a:solidFill>
                <a:ea typeface="Tahoma" panose="020B0604030504040204" pitchFamily="34" charset="0"/>
                <a:cs typeface="Tahoma" panose="020B0604030504040204" pitchFamily="34" charset="0"/>
              </a:rPr>
              <a:t>Improved Client/Patient Outcomes</a:t>
            </a:r>
          </a:p>
          <a:p>
            <a:pPr marL="68580" indent="0">
              <a:lnSpc>
                <a:spcPct val="80000"/>
              </a:lnSpc>
              <a:buSzPct val="100000"/>
              <a:buNone/>
            </a:pPr>
            <a:r>
              <a:rPr lang="en-US" sz="1200" dirty="0" smtClean="0">
                <a:solidFill>
                  <a:srgbClr val="002E2D"/>
                </a:solidFill>
                <a:ea typeface="Tahoma" panose="020B0604030504040204" pitchFamily="34" charset="0"/>
                <a:cs typeface="Tahoma" panose="020B0604030504040204" pitchFamily="34" charset="0"/>
              </a:rPr>
              <a:t>2.</a:t>
            </a:r>
            <a:r>
              <a:rPr lang="en-US" sz="1200" baseline="0" dirty="0" smtClean="0">
                <a:solidFill>
                  <a:srgbClr val="002E2D"/>
                </a:solidFill>
                <a:ea typeface="Tahoma" panose="020B0604030504040204" pitchFamily="34" charset="0"/>
                <a:cs typeface="Tahoma" panose="020B0604030504040204" pitchFamily="34" charset="0"/>
              </a:rPr>
              <a:t> </a:t>
            </a:r>
            <a:r>
              <a:rPr lang="en-US" sz="2000" dirty="0" smtClean="0">
                <a:solidFill>
                  <a:srgbClr val="002E2D"/>
                </a:solidFill>
                <a:ea typeface="Tahoma" panose="020B0604030504040204" pitchFamily="34" charset="0"/>
                <a:cs typeface="Tahoma" panose="020B0604030504040204" pitchFamily="34" charset="0"/>
              </a:rPr>
              <a:t>Increased Staff Satisfaction and Engagement</a:t>
            </a:r>
          </a:p>
          <a:p>
            <a:pPr marL="68580" indent="0">
              <a:lnSpc>
                <a:spcPct val="80000"/>
              </a:lnSpc>
              <a:buSzPct val="100000"/>
              <a:buNone/>
            </a:pPr>
            <a:r>
              <a:rPr lang="en-US" sz="2000" dirty="0" smtClean="0">
                <a:solidFill>
                  <a:srgbClr val="002E2D"/>
                </a:solidFill>
                <a:ea typeface="Tahoma" panose="020B0604030504040204" pitchFamily="34" charset="0"/>
                <a:cs typeface="Tahoma" panose="020B0604030504040204" pitchFamily="34" charset="0"/>
              </a:rPr>
              <a:t>3. Been</a:t>
            </a:r>
            <a:r>
              <a:rPr lang="en-US" sz="2000" baseline="0" dirty="0" smtClean="0">
                <a:solidFill>
                  <a:srgbClr val="002E2D"/>
                </a:solidFill>
                <a:ea typeface="Tahoma" panose="020B0604030504040204" pitchFamily="34" charset="0"/>
                <a:cs typeface="Tahoma" panose="020B0604030504040204" pitchFamily="34" charset="0"/>
              </a:rPr>
              <a:t> shown to reduce the need for crisis intervention services</a:t>
            </a:r>
          </a:p>
          <a:p>
            <a:pPr marL="68580" indent="0">
              <a:lnSpc>
                <a:spcPct val="80000"/>
              </a:lnSpc>
              <a:buSzPct val="100000"/>
              <a:buNone/>
            </a:pPr>
            <a:r>
              <a:rPr lang="en-US" sz="2000" baseline="0" dirty="0" smtClean="0">
                <a:solidFill>
                  <a:srgbClr val="002E2D"/>
                </a:solidFill>
                <a:ea typeface="Tahoma" panose="020B0604030504040204" pitchFamily="34" charset="0"/>
                <a:cs typeface="Tahoma" panose="020B0604030504040204" pitchFamily="34" charset="0"/>
              </a:rPr>
              <a:t>4. Housing permanence improved</a:t>
            </a:r>
            <a:endParaRPr lang="en-US" sz="2000" dirty="0" smtClean="0">
              <a:solidFill>
                <a:srgbClr val="002E2D"/>
              </a:solidFill>
              <a:ea typeface="Tahoma" panose="020B0604030504040204" pitchFamily="34" charset="0"/>
              <a:cs typeface="Tahoma" panose="020B0604030504040204" pitchFamily="34" charset="0"/>
            </a:endParaRPr>
          </a:p>
          <a:p>
            <a:pPr marL="480060" lvl="1" indent="-137160">
              <a:buSzPct val="100000"/>
            </a:pPr>
            <a:endParaRPr lang="en-US" dirty="0" smtClean="0">
              <a:solidFill>
                <a:srgbClr val="002E2D"/>
              </a:solidFill>
              <a:ea typeface="Tahoma" panose="020B0604030504040204" pitchFamily="34" charset="0"/>
              <a:cs typeface="Tahoma" panose="020B0604030504040204" pitchFamily="34" charset="0"/>
            </a:endParaRPr>
          </a:p>
          <a:p>
            <a:pPr eaLnBrk="1" hangingPunct="1">
              <a:lnSpc>
                <a:spcPct val="80000"/>
              </a:lnSpc>
              <a:buClr>
                <a:schemeClr val="tx1"/>
              </a:buClr>
              <a:buSzTx/>
              <a:buFont typeface="Wingdings" panose="05000000000000000000" pitchFamily="2" charset="2"/>
              <a:buChar char="§"/>
            </a:pPr>
            <a:r>
              <a:rPr lang="en-US" altLang="en-US" sz="2200" dirty="0" smtClean="0">
                <a:solidFill>
                  <a:srgbClr val="000000"/>
                </a:solidFill>
                <a:latin typeface="Calibri" panose="020F0502020204030204" pitchFamily="34" charset="0"/>
              </a:rPr>
              <a:t>Working with people who have experienced trauma can be rewarding, but extremely challenging. You may not understand why a person behaves in certain ways. Be patient with yourself and those you serve.</a:t>
            </a:r>
          </a:p>
          <a:p>
            <a:pPr lvl="1" eaLnBrk="1" hangingPunct="1">
              <a:lnSpc>
                <a:spcPct val="80000"/>
              </a:lnSpc>
              <a:buClr>
                <a:schemeClr val="tx1"/>
              </a:buClr>
              <a:buSzTx/>
              <a:buFont typeface="Wingdings" panose="05000000000000000000" pitchFamily="2" charset="2"/>
              <a:buChar char="§"/>
            </a:pPr>
            <a:endParaRPr lang="en-US" altLang="en-US" sz="2200" dirty="0" smtClean="0">
              <a:solidFill>
                <a:srgbClr val="000000"/>
              </a:solidFill>
              <a:latin typeface="Calibri" panose="020F0502020204030204" pitchFamily="34" charset="0"/>
            </a:endParaRPr>
          </a:p>
          <a:p>
            <a:pPr lvl="1" eaLnBrk="1" hangingPunct="1">
              <a:lnSpc>
                <a:spcPct val="80000"/>
              </a:lnSpc>
              <a:buClr>
                <a:schemeClr val="tx1"/>
              </a:buClr>
              <a:buSzTx/>
              <a:buFont typeface="Wingdings" panose="05000000000000000000" pitchFamily="2" charset="2"/>
              <a:buChar char="§"/>
            </a:pPr>
            <a:r>
              <a:rPr lang="en-US" altLang="en-US" sz="2200" dirty="0" smtClean="0">
                <a:solidFill>
                  <a:srgbClr val="000000"/>
                </a:solidFill>
                <a:latin typeface="Calibri" panose="020F0502020204030204" pitchFamily="34" charset="0"/>
              </a:rPr>
              <a:t>Recognize that change happens very slowly. </a:t>
            </a:r>
          </a:p>
          <a:p>
            <a:pPr lvl="1" eaLnBrk="1" hangingPunct="1">
              <a:lnSpc>
                <a:spcPct val="80000"/>
              </a:lnSpc>
              <a:buClr>
                <a:schemeClr val="tx1"/>
              </a:buClr>
              <a:buSzTx/>
              <a:buFont typeface="Wingdings" panose="05000000000000000000" pitchFamily="2" charset="2"/>
              <a:buChar char="§"/>
            </a:pPr>
            <a:r>
              <a:rPr lang="en-US" altLang="en-US" sz="2200" dirty="0" smtClean="0">
                <a:solidFill>
                  <a:srgbClr val="000000"/>
                </a:solidFill>
                <a:latin typeface="Calibri" panose="020F0502020204030204" pitchFamily="34" charset="0"/>
              </a:rPr>
              <a:t>You may never see the outcomes of your efforts.</a:t>
            </a:r>
          </a:p>
          <a:p>
            <a:pPr lvl="1" eaLnBrk="1" hangingPunct="1">
              <a:lnSpc>
                <a:spcPct val="80000"/>
              </a:lnSpc>
              <a:buClr>
                <a:schemeClr val="tx1"/>
              </a:buClr>
              <a:buSzTx/>
              <a:buFont typeface="Wingdings" panose="05000000000000000000" pitchFamily="2" charset="2"/>
              <a:buChar char="§"/>
            </a:pPr>
            <a:r>
              <a:rPr lang="en-US" altLang="en-US" sz="2200" dirty="0" smtClean="0">
                <a:solidFill>
                  <a:srgbClr val="000000"/>
                </a:solidFill>
                <a:latin typeface="Calibri" panose="020F0502020204030204" pitchFamily="34" charset="0"/>
              </a:rPr>
              <a:t>Trust that our simple compassionate gestures are important elements to healing and surviving.</a:t>
            </a:r>
          </a:p>
          <a:p>
            <a:pPr marL="480060" lvl="1" indent="-137160">
              <a:buSzPct val="100000"/>
            </a:pPr>
            <a:endParaRPr lang="en-US" dirty="0" smtClean="0">
              <a:solidFill>
                <a:srgbClr val="002E2D"/>
              </a:solidFill>
              <a:ea typeface="Tahoma" panose="020B0604030504040204" pitchFamily="34" charset="0"/>
              <a:cs typeface="Tahoma" panose="020B0604030504040204" pitchFamily="34" charset="0"/>
            </a:endParaRPr>
          </a:p>
          <a:p>
            <a:pPr marL="205740" indent="-137160"/>
            <a:endParaRPr lang="en-US" sz="2000" dirty="0" smtClean="0">
              <a:solidFill>
                <a:srgbClr val="002E2D"/>
              </a:solidFill>
              <a:ea typeface="Tahoma" panose="020B0604030504040204" pitchFamily="34" charset="0"/>
              <a:cs typeface="Tahoma" panose="020B0604030504040204" pitchFamily="34" charset="0"/>
            </a:endParaRPr>
          </a:p>
          <a:p>
            <a:pPr marL="291465" lvl="1" indent="0">
              <a:buNone/>
            </a:pPr>
            <a:endParaRPr lang="en-US" dirty="0" smtClean="0">
              <a:solidFill>
                <a:srgbClr val="002E2D"/>
              </a:solidFill>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D0EDC2B-12D7-49C1-8F84-CEFFC79DCDDB}" type="slidenum">
              <a:rPr lang="en-US" smtClean="0"/>
              <a:pPr/>
              <a:t>35</a:t>
            </a:fld>
            <a:endParaRPr lang="en-US" dirty="0"/>
          </a:p>
        </p:txBody>
      </p:sp>
    </p:spTree>
    <p:extLst>
      <p:ext uri="{BB962C8B-B14F-4D97-AF65-F5344CB8AC3E}">
        <p14:creationId xmlns:p14="http://schemas.microsoft.com/office/powerpoint/2010/main" val="336371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mn-ea"/>
                <a:cs typeface="+mn-cs"/>
              </a:rPr>
              <a:t>Trauma- How a person responds to a harmful event, or series of events, is now thought of as a process resulting from the interaction between the events themselves and the person, ameliorated or further undermined by their individual, familial, and community resilience or vulnerability and resources or lack thereof.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mn-ea"/>
                <a:cs typeface="+mn-cs"/>
              </a:rPr>
              <a:t>When the harmful event causes lasting suffering, the event is considered traumatic.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mn-ea"/>
                <a:cs typeface="+mn-cs"/>
              </a:rPr>
              <a:t>Trauma ruptures relationships, with oneself and others.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i="1" kern="1200" dirty="0" smtClean="0">
                <a:solidFill>
                  <a:schemeClr val="tx1"/>
                </a:solidFill>
                <a:effectLst/>
                <a:latin typeface="Tahoma" panose="020B0604030504040204" pitchFamily="34" charset="0"/>
                <a:ea typeface="+mn-ea"/>
                <a:cs typeface="+mn-cs"/>
              </a:rPr>
              <a:t>Trauma informed healthcare approaches</a:t>
            </a:r>
            <a:r>
              <a:rPr lang="en-US" sz="1200" kern="1200" dirty="0" smtClean="0">
                <a:solidFill>
                  <a:schemeClr val="tx1"/>
                </a:solidFill>
                <a:effectLst/>
                <a:latin typeface="Tahoma" panose="020B0604030504040204" pitchFamily="34" charset="0"/>
                <a:ea typeface="+mn-ea"/>
                <a:cs typeface="+mn-cs"/>
              </a:rPr>
              <a:t> M.R. Gerber (ed.)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mn-ea"/>
              <a:cs typeface="+mn-cs"/>
            </a:endParaRPr>
          </a:p>
          <a:p>
            <a:pPr>
              <a:spcBef>
                <a:spcPct val="0"/>
              </a:spcBef>
            </a:pPr>
            <a:endParaRPr lang="en-US" baseline="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Tree>
    <p:extLst>
      <p:ext uri="{BB962C8B-B14F-4D97-AF65-F5344CB8AC3E}">
        <p14:creationId xmlns:p14="http://schemas.microsoft.com/office/powerpoint/2010/main" val="148143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ts val="459"/>
              </a:spcBef>
              <a:buClr>
                <a:schemeClr val="accent1"/>
              </a:buClr>
              <a:buSzPct val="100000"/>
            </a:pPr>
            <a:r>
              <a:rPr lang="en-US" sz="2500" b="1" u="sng" dirty="0">
                <a:solidFill>
                  <a:schemeClr val="tx2"/>
                </a:solidFill>
                <a:ea typeface="Tahoma" panose="020B0604030504040204" pitchFamily="34" charset="0"/>
                <a:cs typeface="Tahoma" panose="020B0604030504040204" pitchFamily="34" charset="0"/>
              </a:rPr>
              <a:t>What fires together wires together</a:t>
            </a:r>
          </a:p>
          <a:p>
            <a:pPr>
              <a:lnSpc>
                <a:spcPct val="90000"/>
              </a:lnSpc>
              <a:spcBef>
                <a:spcPts val="459"/>
              </a:spcBef>
              <a:buClr>
                <a:schemeClr val="accent1"/>
              </a:buClr>
              <a:buSzPct val="100000"/>
            </a:pPr>
            <a:endParaRPr lang="en-US" sz="2500" dirty="0">
              <a:solidFill>
                <a:schemeClr val="tx2"/>
              </a:solidFill>
              <a:ea typeface="Tahoma" panose="020B0604030504040204" pitchFamily="34" charset="0"/>
              <a:cs typeface="Tahoma" panose="020B0604030504040204" pitchFamily="34" charset="0"/>
            </a:endParaRPr>
          </a:p>
          <a:p>
            <a:pPr>
              <a:lnSpc>
                <a:spcPct val="90000"/>
              </a:lnSpc>
              <a:spcBef>
                <a:spcPts val="459"/>
              </a:spcBef>
              <a:buClr>
                <a:schemeClr val="accent1"/>
              </a:buClr>
              <a:buSzPct val="100000"/>
            </a:pPr>
            <a:r>
              <a:rPr lang="en-US" sz="2500" dirty="0">
                <a:solidFill>
                  <a:schemeClr val="tx2"/>
                </a:solidFill>
                <a:ea typeface="Tahoma" panose="020B0604030504040204" pitchFamily="34" charset="0"/>
                <a:cs typeface="Tahoma" panose="020B0604030504040204" pitchFamily="34" charset="0"/>
              </a:rPr>
              <a:t>A child’s reactions to trauma will vary depending on:</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Age and developmental stage</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Temperament</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Perception of the danger faced</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Trauma history (cumulative effects)</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Adversities faced following the trauma</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Availability of adults who can offer help, reassurance, and protection</a:t>
            </a:r>
          </a:p>
          <a:p>
            <a:pPr marL="176278" lvl="2" indent="-220348">
              <a:lnSpc>
                <a:spcPct val="90000"/>
              </a:lnSpc>
              <a:spcBef>
                <a:spcPts val="459"/>
              </a:spcBef>
              <a:buClr>
                <a:schemeClr val="accent1"/>
              </a:buClr>
              <a:buSzPct val="100000"/>
              <a:buFont typeface="Arial" panose="020B0604020202020204" pitchFamily="34" charset="0"/>
              <a:buChar char="•"/>
            </a:pPr>
            <a:r>
              <a:rPr lang="en-US" sz="2300" dirty="0">
                <a:solidFill>
                  <a:schemeClr val="tx2"/>
                </a:solidFill>
                <a:ea typeface="Tahoma" panose="020B0604030504040204" pitchFamily="34" charset="0"/>
                <a:cs typeface="Tahoma" panose="020B0604030504040204" pitchFamily="34" charset="0"/>
              </a:rPr>
              <a:t>Culture</a:t>
            </a:r>
          </a:p>
          <a:p>
            <a:pPr marL="176278" lvl="2" indent="-220348">
              <a:lnSpc>
                <a:spcPct val="90000"/>
              </a:lnSpc>
              <a:spcBef>
                <a:spcPts val="459"/>
              </a:spcBef>
              <a:buClr>
                <a:schemeClr val="accent1"/>
              </a:buClr>
              <a:buSzPct val="100000"/>
              <a:buFont typeface="Arial" panose="020B0604020202020204" pitchFamily="34" charset="0"/>
              <a:buChar char="•"/>
            </a:pPr>
            <a:endParaRPr lang="en-US" dirty="0"/>
          </a:p>
          <a:p>
            <a:pPr marL="0" lvl="2">
              <a:lnSpc>
                <a:spcPct val="90000"/>
              </a:lnSpc>
              <a:spcBef>
                <a:spcPts val="459"/>
              </a:spcBef>
              <a:buClr>
                <a:schemeClr val="accent1"/>
              </a:buClr>
              <a:buSzPct val="100000"/>
            </a:pPr>
            <a:r>
              <a:rPr lang="en-US" dirty="0" smtClean="0"/>
              <a:t>Common </a:t>
            </a:r>
            <a:r>
              <a:rPr lang="en-US" dirty="0"/>
              <a:t>reactions include challenges in social, emotional, behavioral and intellectual and academic functioning</a:t>
            </a:r>
            <a:r>
              <a:rPr lang="en-US" dirty="0" smtClean="0"/>
              <a:t>.</a:t>
            </a:r>
          </a:p>
          <a:p>
            <a:pPr marL="0" lvl="2">
              <a:lnSpc>
                <a:spcPct val="90000"/>
              </a:lnSpc>
              <a:spcBef>
                <a:spcPts val="459"/>
              </a:spcBef>
              <a:buClr>
                <a:schemeClr val="accent1"/>
              </a:buClr>
              <a:buSzPct val="100000"/>
            </a:pPr>
            <a:endParaRPr lang="en-US" sz="2300" dirty="0" smtClean="0">
              <a:solidFill>
                <a:schemeClr val="tx2"/>
              </a:solidFill>
              <a:ea typeface="Tahoma" panose="020B0604030504040204" pitchFamily="34" charset="0"/>
              <a:cs typeface="Tahoma" panose="020B0604030504040204" pitchFamily="34" charset="0"/>
            </a:endParaRPr>
          </a:p>
          <a:p>
            <a:pPr marL="0" lvl="2">
              <a:lnSpc>
                <a:spcPct val="90000"/>
              </a:lnSpc>
              <a:spcBef>
                <a:spcPts val="459"/>
              </a:spcBef>
              <a:buClr>
                <a:schemeClr val="accent1"/>
              </a:buClr>
              <a:buSzPct val="100000"/>
            </a:pPr>
            <a:r>
              <a:rPr lang="en-US" sz="2300" dirty="0" smtClean="0">
                <a:solidFill>
                  <a:schemeClr val="tx2"/>
                </a:solidFill>
                <a:ea typeface="Tahoma" panose="020B0604030504040204" pitchFamily="34" charset="0"/>
                <a:cs typeface="Tahoma" panose="020B0604030504040204" pitchFamily="34" charset="0"/>
              </a:rPr>
              <a:t>https://www.youtube.com/watch?v=ZLF_SEy6sdc </a:t>
            </a:r>
            <a:endParaRPr lang="en-US" sz="2300" dirty="0">
              <a:solidFill>
                <a:schemeClr val="tx2"/>
              </a:solidFill>
              <a:ea typeface="Tahoma" panose="020B0604030504040204" pitchFamily="34" charset="0"/>
              <a:cs typeface="Tahoma" panose="020B0604030504040204" pitchFamily="34" charset="0"/>
            </a:endParaRPr>
          </a:p>
        </p:txBody>
      </p:sp>
      <p:sp>
        <p:nvSpPr>
          <p:cNvPr id="120836" name="Slide Number Placeholder 3"/>
          <p:cNvSpPr>
            <a:spLocks noGrp="1"/>
          </p:cNvSpPr>
          <p:nvPr>
            <p:ph type="sldNum" sz="quarter" idx="5"/>
          </p:nvPr>
        </p:nvSpPr>
        <p:spPr bwMode="auto">
          <a:noFill/>
          <a:ln>
            <a:miter lim="800000"/>
            <a:headEnd/>
            <a:tailEnd/>
          </a:ln>
        </p:spPr>
        <p:txBody>
          <a:bodyPr/>
          <a:lstStyle/>
          <a:p>
            <a:fld id="{47C8BD0D-4383-BE4C-B679-E024EF815B12}" type="slidenum">
              <a:rPr lang="en-US"/>
              <a:pPr/>
              <a:t>6</a:t>
            </a:fld>
            <a:endParaRPr lang="en-US"/>
          </a:p>
        </p:txBody>
      </p:sp>
    </p:spTree>
    <p:extLst>
      <p:ext uri="{BB962C8B-B14F-4D97-AF65-F5344CB8AC3E}">
        <p14:creationId xmlns:p14="http://schemas.microsoft.com/office/powerpoint/2010/main" val="292003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ahoma" panose="020B0604030504040204" pitchFamily="34" charset="0"/>
                <a:ea typeface="+mn-ea"/>
                <a:cs typeface="+mn-cs"/>
              </a:rPr>
              <a:t>Epigenetics= changes in organisms caused by modification of gene expression rather than alteration of the genetic code itself</a:t>
            </a:r>
          </a:p>
          <a:p>
            <a:endParaRPr lang="en-US" dirty="0" smtClean="0"/>
          </a:p>
          <a:p>
            <a:r>
              <a:rPr lang="en-US" sz="1200" b="0" i="0" u="none" strike="noStrike" kern="1200" dirty="0" smtClean="0">
                <a:solidFill>
                  <a:schemeClr val="tx1"/>
                </a:solidFill>
                <a:effectLst/>
                <a:latin typeface="Tahoma" panose="020B0604030504040204" pitchFamily="34" charset="0"/>
                <a:ea typeface="+mn-ea"/>
                <a:cs typeface="+mn-cs"/>
              </a:rPr>
              <a:t>Trauma can leave a chemical mark on a person’s genes, which then is passed down to subsequent generations. The mark doesn’t directly damage the gene; there’s no mutation. Instead it alters the mechanism by which the gene is converted into functioning proteins, or expressed. </a:t>
            </a:r>
          </a:p>
          <a:p>
            <a:endParaRPr lang="en-US" sz="1200" b="0" i="0" u="none" strike="noStrike" kern="1200" dirty="0" smtClean="0">
              <a:solidFill>
                <a:schemeClr val="tx1"/>
              </a:solidFill>
              <a:effectLst/>
              <a:latin typeface="Tahoma" panose="020B0604030504040204" pitchFamily="34" charset="0"/>
              <a:ea typeface="+mn-ea"/>
              <a:cs typeface="+mn-cs"/>
            </a:endParaRPr>
          </a:p>
          <a:p>
            <a:endParaRPr lang="en-US" sz="1200" b="0" i="0" u="none" strike="noStrike" kern="1200" dirty="0" smtClean="0">
              <a:solidFill>
                <a:schemeClr val="tx1"/>
              </a:solidFill>
              <a:effectLst/>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mn-ea"/>
                <a:cs typeface="+mn-cs"/>
              </a:rPr>
              <a:t>Intergenerational trauma is now thought to pass </a:t>
            </a:r>
            <a:r>
              <a:rPr lang="en-US" sz="1200" kern="1200" dirty="0" err="1" smtClean="0">
                <a:solidFill>
                  <a:schemeClr val="tx1"/>
                </a:solidFill>
                <a:effectLst/>
                <a:latin typeface="Tahoma" panose="020B0604030504040204" pitchFamily="34" charset="0"/>
                <a:ea typeface="+mn-ea"/>
                <a:cs typeface="+mn-cs"/>
              </a:rPr>
              <a:t>intergenerationally</a:t>
            </a:r>
            <a:r>
              <a:rPr lang="en-US" sz="1200" kern="1200" dirty="0" smtClean="0">
                <a:solidFill>
                  <a:schemeClr val="tx1"/>
                </a:solidFill>
                <a:effectLst/>
                <a:latin typeface="Tahoma" panose="020B0604030504040204" pitchFamily="34" charset="0"/>
                <a:ea typeface="+mn-ea"/>
                <a:cs typeface="+mn-cs"/>
              </a:rPr>
              <a:t> through the immune system when a mother is pregnant. This happens through stress hormones like cortisol. </a:t>
            </a:r>
          </a:p>
          <a:p>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t>7</a:t>
            </a:fld>
            <a:endParaRPr lang="en-US" dirty="0"/>
          </a:p>
        </p:txBody>
      </p:sp>
    </p:spTree>
    <p:extLst>
      <p:ext uri="{BB962C8B-B14F-4D97-AF65-F5344CB8AC3E}">
        <p14:creationId xmlns:p14="http://schemas.microsoft.com/office/powerpoint/2010/main" val="376573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b="0" i="0" u="none" strike="noStrike" kern="1200" dirty="0">
              <a:solidFill>
                <a:schemeClr val="tx1"/>
              </a:solidFill>
              <a:effectLst/>
              <a:latin typeface="Tahoma" panose="020B0604030504040204" pitchFamily="34" charset="0"/>
              <a:ea typeface="+mn-ea"/>
              <a:cs typeface="+mn-cs"/>
            </a:endParaRPr>
          </a:p>
          <a:p>
            <a:r>
              <a:rPr lang="en-US" dirty="0"/>
              <a:t>https://www.youtube.com/watch?v=3Ytt7QQ9_4o&amp;app=desktop </a:t>
            </a:r>
          </a:p>
        </p:txBody>
      </p:sp>
      <p:sp>
        <p:nvSpPr>
          <p:cNvPr id="4" name="Slide Number Placeholder 3"/>
          <p:cNvSpPr>
            <a:spLocks noGrp="1"/>
          </p:cNvSpPr>
          <p:nvPr>
            <p:ph type="sldNum" sz="quarter" idx="10"/>
          </p:nvPr>
        </p:nvSpPr>
        <p:spPr/>
        <p:txBody>
          <a:bodyPr/>
          <a:lstStyle/>
          <a:p>
            <a:fld id="{4D0EDC2B-12D7-49C1-8F84-CEFFC79DCDDB}" type="slidenum">
              <a:rPr lang="en-US" smtClean="0"/>
              <a:pPr/>
              <a:t>8</a:t>
            </a:fld>
            <a:endParaRPr lang="en-US" dirty="0"/>
          </a:p>
        </p:txBody>
      </p:sp>
    </p:spTree>
    <p:extLst>
      <p:ext uri="{BB962C8B-B14F-4D97-AF65-F5344CB8AC3E}">
        <p14:creationId xmlns:p14="http://schemas.microsoft.com/office/powerpoint/2010/main" val="99305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buFont typeface="Arial"/>
              <a:buNone/>
              <a:defRPr/>
            </a:pPr>
            <a:r>
              <a:rPr lang="en-US" dirty="0">
                <a:ea typeface="+mn-ea"/>
                <a:cs typeface="+mn-cs"/>
              </a:rPr>
              <a:t>ACE study: </a:t>
            </a:r>
          </a:p>
          <a:p>
            <a:pPr>
              <a:buFont typeface="Arial"/>
              <a:buNone/>
              <a:defRPr/>
            </a:pPr>
            <a:r>
              <a:rPr lang="en-US" dirty="0">
                <a:ea typeface="+mn-ea"/>
                <a:cs typeface="+mn-cs"/>
              </a:rPr>
              <a:t>conducted by Kaiser Permanente and CDC in 1998</a:t>
            </a:r>
          </a:p>
          <a:p>
            <a:pPr>
              <a:buFont typeface="Arial"/>
              <a:buNone/>
              <a:defRPr/>
            </a:pPr>
            <a:r>
              <a:rPr lang="en-US" dirty="0">
                <a:ea typeface="+mn-ea"/>
                <a:cs typeface="+mn-cs"/>
              </a:rPr>
              <a:t>Asked questions about 10 pervasive adverse events, within the caregiving system</a:t>
            </a:r>
          </a:p>
          <a:p>
            <a:pPr>
              <a:buFont typeface="Arial"/>
              <a:buNone/>
              <a:defRPr/>
            </a:pPr>
            <a:r>
              <a:rPr lang="en-US" dirty="0">
                <a:ea typeface="+mn-ea"/>
                <a:cs typeface="+mn-cs"/>
              </a:rPr>
              <a:t>17,000, mostly white, middle to upper class, college-educated adults</a:t>
            </a:r>
          </a:p>
          <a:p>
            <a:pPr>
              <a:buFont typeface="Arial"/>
              <a:buNone/>
              <a:defRPr/>
            </a:pPr>
            <a:r>
              <a:rPr lang="en-US" dirty="0">
                <a:ea typeface="+mn-ea"/>
                <a:cs typeface="+mn-cs"/>
              </a:rPr>
              <a:t>2/3 reported at least one ACE</a:t>
            </a:r>
          </a:p>
          <a:p>
            <a:pPr>
              <a:buFont typeface="Arial"/>
              <a:buNone/>
              <a:defRPr/>
            </a:pPr>
            <a:r>
              <a:rPr lang="en-US" dirty="0">
                <a:ea typeface="+mn-ea"/>
                <a:cs typeface="+mn-cs"/>
              </a:rPr>
              <a:t>1 in 5 reported 3 or more ACE</a:t>
            </a:r>
          </a:p>
          <a:p>
            <a:pPr>
              <a:buFont typeface="Arial"/>
              <a:buNone/>
              <a:defRPr/>
            </a:pPr>
            <a:r>
              <a:rPr lang="en-US" dirty="0">
                <a:ea typeface="+mn-ea"/>
                <a:cs typeface="+mn-cs"/>
              </a:rPr>
              <a:t>Significant health implications when reach 4 or more ACE</a:t>
            </a:r>
          </a:p>
          <a:p>
            <a:pPr>
              <a:buFont typeface="Arial"/>
              <a:buNone/>
              <a:defRPr/>
            </a:pPr>
            <a:endParaRPr lang="en-US" dirty="0">
              <a:ea typeface="+mn-ea"/>
              <a:cs typeface="+mn-cs"/>
            </a:endParaRPr>
          </a:p>
          <a:p>
            <a:r>
              <a:rPr lang="en-US" dirty="0">
                <a:ea typeface="Tahoma" panose="020B0604030504040204" pitchFamily="34" charset="0"/>
                <a:cs typeface="Tahoma" panose="020B0604030504040204" pitchFamily="34" charset="0"/>
              </a:rPr>
              <a:t>The number of ACE is associated with adult high risk health behaviors such as smoking, alcohol and drug abuse, promiscuity and severe obesity and is correlated with depression, heart disease, cancer, chronic lung disease and shortened lifespan.</a:t>
            </a:r>
          </a:p>
          <a:p>
            <a:r>
              <a:rPr lang="en-US" dirty="0">
                <a:ea typeface="Tahoma" panose="020B0604030504040204" pitchFamily="34" charset="0"/>
                <a:cs typeface="Tahoma" panose="020B0604030504040204" pitchFamily="34" charset="0"/>
              </a:rPr>
              <a:t> </a:t>
            </a:r>
          </a:p>
          <a:p>
            <a:r>
              <a:rPr lang="en-US" dirty="0">
                <a:ea typeface="Tahoma" panose="020B0604030504040204" pitchFamily="34" charset="0"/>
                <a:cs typeface="Tahoma" panose="020B0604030504040204" pitchFamily="34" charset="0"/>
              </a:rPr>
              <a:t>There is a dose-response relationship with many health problems; a person’s cumulative ACE score has a strong relationship to numerous health, social and behavioral problems throughout the lifespan, including substance abuse disorders.</a:t>
            </a:r>
          </a:p>
          <a:p>
            <a:pPr>
              <a:buFont typeface="Arial"/>
              <a:buNone/>
              <a:defRPr/>
            </a:pPr>
            <a:endParaRPr lang="en-US" dirty="0">
              <a:ea typeface="+mn-ea"/>
              <a:cs typeface="+mn-cs"/>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FB9FA4EA-9A08-9C47-8274-99BF10DA784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DDAB7-E79D-401B-B8E3-0D9C1DB705D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DDAB7-E79D-401B-B8E3-0D9C1DB705D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DDAB7-E79D-401B-B8E3-0D9C1DB705D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DDAB7-E79D-401B-B8E3-0D9C1DB705D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DDAB7-E79D-401B-B8E3-0D9C1DB705D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5DDAB7-E79D-401B-B8E3-0D9C1DB705D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5DDAB7-E79D-401B-B8E3-0D9C1DB705DE}"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5DDAB7-E79D-401B-B8E3-0D9C1DB705DE}"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DDAB7-E79D-401B-B8E3-0D9C1DB705DE}" type="datetimeFigureOut">
              <a:rPr lang="en-US" smtClean="0"/>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99235-F64A-42A1-8ABE-12ABA5958B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5DDAB7-E79D-401B-B8E3-0D9C1DB705D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99235-F64A-42A1-8ABE-12ABA5958B1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75DDAB7-E79D-401B-B8E3-0D9C1DB705DE}" type="datetimeFigureOut">
              <a:rPr lang="en-US" smtClean="0"/>
              <a:t>3/17/2021</a:t>
            </a:fld>
            <a:endParaRPr lang="en-US"/>
          </a:p>
        </p:txBody>
      </p:sp>
      <p:sp>
        <p:nvSpPr>
          <p:cNvPr id="9" name="Slide Number Placeholder 8"/>
          <p:cNvSpPr>
            <a:spLocks noGrp="1"/>
          </p:cNvSpPr>
          <p:nvPr>
            <p:ph type="sldNum" sz="quarter" idx="11"/>
          </p:nvPr>
        </p:nvSpPr>
        <p:spPr/>
        <p:txBody>
          <a:bodyPr/>
          <a:lstStyle/>
          <a:p>
            <a:fld id="{D2C99235-F64A-42A1-8ABE-12ABA5958B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Tahoma" panose="020B0604030504040204" pitchFamily="34" charset="0"/>
              </a:defRPr>
            </a:lvl1pPr>
          </a:lstStyle>
          <a:p>
            <a:fld id="{D2C99235-F64A-42A1-8ABE-12ABA5958B16}"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latin typeface="Tahoma" panose="020B0604030504040204" pitchFamily="34" charset="0"/>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latin typeface="Tahoma" panose="020B0604030504040204" pitchFamily="34" charset="0"/>
              </a:defRPr>
            </a:lvl1pPr>
          </a:lstStyle>
          <a:p>
            <a:fld id="{075DDAB7-E79D-401B-B8E3-0D9C1DB705DE}" type="datetimeFigureOut">
              <a:rPr lang="en-US" smtClean="0"/>
              <a:pPr/>
              <a:t>3/17/2021</a:t>
            </a:fld>
            <a:endParaRPr 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Tahoma" panose="020B060403050404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Tahoma" panose="020B0604030504040204" pitchFamily="34"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Tahoma" panose="020B0604030504040204" pitchFamily="34" charset="0"/>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Tahoma" panose="020B0604030504040204" pitchFamily="34" charset="0"/>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Tahoma" panose="020B0604030504040204" pitchFamily="34" charset="0"/>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Tahoma" panose="020B0604030504040204" pitchFamily="34" charset="0"/>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vm7GK3afMAhUCWj4KHWlBAW0QjRwIBw&amp;url=http://www.slideshare.net/SaintAorg/dr-robert-anda-ace-summit&amp;psig=AFQjCNF_JClMucZA6H0UDhP1obTH6uUPlA&amp;ust=14616027995278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acestoohigh.com/got-your-ace-scor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5lbUB8JS45g" TargetMode="External"/><Relationship Id="rId5" Type="http://schemas.openxmlformats.org/officeDocument/2006/relationships/hyperlink" Target="https://youtu.be/5lbUB8JS45g" TargetMode="Externa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hyperlink" Target="https://urldefense.com/v3/__https:/nysarh.org/webinar-evaluation/__;!!Npd4GBrkbw!goPEDbZKaz74NraZJK06R7IlSmcF6AF7zHsX3fQMRfHSXpkzM-KjTIxYDuo4N_mk2pD6DQyRTC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ZLF_SEy6sdc"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1" descr="iStock_000004131645Medium.jpg"/>
          <p:cNvPicPr>
            <a:picLocks noChangeAspect="1"/>
          </p:cNvPicPr>
          <p:nvPr/>
        </p:nvPicPr>
        <p:blipFill>
          <a:blip r:embed="rId3">
            <a:extLst>
              <a:ext uri="{28A0092B-C50C-407E-A947-70E740481C1C}">
                <a14:useLocalDpi xmlns:a14="http://schemas.microsoft.com/office/drawing/2010/main" val="0"/>
              </a:ext>
            </a:extLst>
          </a:blip>
          <a:srcRect t="13201" b="13201"/>
          <a:stretch>
            <a:fillRect/>
          </a:stretch>
        </p:blipFill>
        <p:spPr>
          <a:xfrm>
            <a:off x="-1" y="-76200"/>
            <a:ext cx="9144001" cy="4572000"/>
          </a:xfrm>
          <a:prstGeom prst="rect">
            <a:avLst/>
          </a:prstGeom>
        </p:spPr>
      </p:pic>
      <p:sp>
        <p:nvSpPr>
          <p:cNvPr id="2" name="Title 1"/>
          <p:cNvSpPr>
            <a:spLocks noGrp="1"/>
          </p:cNvSpPr>
          <p:nvPr>
            <p:ph type="ctrTitle"/>
          </p:nvPr>
        </p:nvSpPr>
        <p:spPr>
          <a:xfrm>
            <a:off x="26624" y="4495800"/>
            <a:ext cx="8431576" cy="2828800"/>
          </a:xfrm>
        </p:spPr>
        <p:txBody>
          <a:bodyPr/>
          <a:lstStyle/>
          <a:p>
            <a:pPr algn="ctr">
              <a:spcBef>
                <a:spcPts val="0"/>
              </a:spcBef>
            </a:pPr>
            <a:r>
              <a:rPr lang="en-US" sz="3400" dirty="0" smtClean="0"/>
              <a:t/>
            </a:r>
            <a:br>
              <a:rPr lang="en-US" sz="3400" dirty="0" smtClean="0"/>
            </a:br>
            <a:r>
              <a:rPr lang="en-US" sz="3400" dirty="0"/>
              <a:t/>
            </a:r>
            <a:br>
              <a:rPr lang="en-US" sz="3400" dirty="0"/>
            </a:br>
            <a:r>
              <a:rPr lang="en-US" sz="3400" dirty="0" smtClean="0"/>
              <a:t>The </a:t>
            </a:r>
            <a:r>
              <a:rPr lang="en-US" sz="3400" dirty="0"/>
              <a:t>Impact of Adverse Childhood Experiences on Health and Wellbeing and the Importance of Providing Trauma-Informed Care</a:t>
            </a:r>
            <a:r>
              <a:rPr lang="en-US" sz="3600" dirty="0"/>
              <a:t/>
            </a:r>
            <a:br>
              <a:rPr lang="en-US" sz="3600" dirty="0"/>
            </a:br>
            <a:r>
              <a:rPr lang="en-US" sz="1600" dirty="0"/>
              <a:t/>
            </a:r>
            <a:br>
              <a:rPr lang="en-US" sz="1600" dirty="0"/>
            </a:br>
            <a:r>
              <a:rPr lang="en-US" sz="1600" dirty="0"/>
              <a:t>Rebecca Hoffmann Frances, LMFT</a:t>
            </a:r>
            <a:br>
              <a:rPr lang="en-US" sz="1600" dirty="0"/>
            </a:b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4" y="53340"/>
            <a:ext cx="3783376" cy="897515"/>
          </a:xfrm>
          <a:prstGeom prst="rect">
            <a:avLst/>
          </a:prstGeom>
        </p:spPr>
      </p:pic>
    </p:spTree>
    <p:extLst>
      <p:ext uri="{BB962C8B-B14F-4D97-AF65-F5344CB8AC3E}">
        <p14:creationId xmlns:p14="http://schemas.microsoft.com/office/powerpoint/2010/main" val="4083652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48472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27584" b="59616"/>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54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47808"/>
          <a:stretch/>
        </p:blipFill>
        <p:spPr bwMode="auto">
          <a:xfrm>
            <a:off x="0" y="-76200"/>
            <a:ext cx="9220200" cy="6781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629400"/>
            <a:ext cx="9220200" cy="381000"/>
          </a:xfrm>
          <a:prstGeom prst="rect">
            <a:avLst/>
          </a:prstGeom>
          <a:solidFill>
            <a:srgbClr val="1486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80404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AutoShape 2" descr="Image result for aces and obesity"/>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7410" name="Picture 2" descr="http://image.slidesharecdn.com/robertanda-acesummit-140407140531-phpapp02/95/dr-robert-andas-presentation-from-the-regional-summit-on-adverse-childhood-experiences-on-march-2426-2014-18-638.jpg?cb=139688044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66"/>
            <a:ext cx="9289948" cy="697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80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cestoohigh.files.wordpress.com/2011/11/acealcoholism.png?w=6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0"/>
            <a:ext cx="9195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54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cestoohigh.files.wordpress.com/2011/11/acewor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23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886700" cy="701516"/>
          </a:xfrm>
        </p:spPr>
        <p:txBody>
          <a:bodyPr/>
          <a:lstStyle/>
          <a:p>
            <a:pPr algn="ctr"/>
            <a:r>
              <a:rPr lang="en-US" dirty="0" smtClean="0">
                <a:solidFill>
                  <a:srgbClr val="004442"/>
                </a:solidFill>
                <a:latin typeface="+mn-lt"/>
              </a:rPr>
              <a:t>Solution: Trauma-Informed Care</a:t>
            </a:r>
            <a:endParaRPr lang="en-US" dirty="0">
              <a:solidFill>
                <a:srgbClr val="004442"/>
              </a:solidFill>
              <a:latin typeface="+mn-lt"/>
            </a:endParaRPr>
          </a:p>
        </p:txBody>
      </p:sp>
      <p:sp>
        <p:nvSpPr>
          <p:cNvPr id="3" name="Content Placeholder 2"/>
          <p:cNvSpPr>
            <a:spLocks noGrp="1"/>
          </p:cNvSpPr>
          <p:nvPr>
            <p:ph idx="1"/>
          </p:nvPr>
        </p:nvSpPr>
        <p:spPr>
          <a:xfrm>
            <a:off x="228600" y="1524000"/>
            <a:ext cx="7886700" cy="5181600"/>
          </a:xfrm>
        </p:spPr>
        <p:txBody>
          <a:bodyPr>
            <a:normAutofit/>
          </a:bodyPr>
          <a:lstStyle/>
          <a:p>
            <a:pPr>
              <a:spcBef>
                <a:spcPts val="0"/>
              </a:spcBef>
            </a:pPr>
            <a:r>
              <a:rPr lang="en-US" dirty="0" smtClean="0">
                <a:solidFill>
                  <a:srgbClr val="004442"/>
                </a:solidFill>
              </a:rPr>
              <a:t>SAMHSA definition: a strengths-based service delivery approach that is grounded in an understanding of and responsiveness to the impact of trauma, that emphasizes physical, psychological, and emotional safety for both providers and survivors, and that creates opportunities for survivors to rebuild a sense of control and empowerment</a:t>
            </a:r>
          </a:p>
          <a:p>
            <a:pPr marL="0" indent="0">
              <a:buNone/>
            </a:pPr>
            <a:endParaRPr lang="en-US" dirty="0" smtClean="0">
              <a:solidFill>
                <a:srgbClr val="004442"/>
              </a:solidFill>
            </a:endParaRPr>
          </a:p>
          <a:p>
            <a:pPr>
              <a:spcBef>
                <a:spcPts val="0"/>
              </a:spcBef>
            </a:pPr>
            <a:r>
              <a:rPr lang="en-US" dirty="0">
                <a:solidFill>
                  <a:srgbClr val="004442"/>
                </a:solidFill>
              </a:rPr>
              <a:t>Trauma-informed care </a:t>
            </a:r>
            <a:r>
              <a:rPr lang="en-US" dirty="0" smtClean="0">
                <a:solidFill>
                  <a:srgbClr val="004442"/>
                </a:solidFill>
              </a:rPr>
              <a:t>= </a:t>
            </a:r>
            <a:r>
              <a:rPr lang="en-US" dirty="0">
                <a:solidFill>
                  <a:srgbClr val="004442"/>
                </a:solidFill>
                <a:ea typeface="Tahoma" panose="020B0604030504040204" pitchFamily="34" charset="0"/>
                <a:cs typeface="Tahoma" panose="020B0604030504040204" pitchFamily="34" charset="0"/>
              </a:rPr>
              <a:t>U</a:t>
            </a:r>
            <a:r>
              <a:rPr lang="en-US" dirty="0" smtClean="0">
                <a:solidFill>
                  <a:srgbClr val="004442"/>
                </a:solidFill>
                <a:ea typeface="Tahoma" panose="020B0604030504040204" pitchFamily="34" charset="0"/>
                <a:cs typeface="Tahoma" panose="020B0604030504040204" pitchFamily="34" charset="0"/>
              </a:rPr>
              <a:t>niversal </a:t>
            </a:r>
            <a:r>
              <a:rPr lang="en-US" dirty="0">
                <a:solidFill>
                  <a:srgbClr val="004442"/>
                </a:solidFill>
                <a:ea typeface="Tahoma" panose="020B0604030504040204" pitchFamily="34" charset="0"/>
                <a:cs typeface="Tahoma" panose="020B0604030504040204" pitchFamily="34" charset="0"/>
              </a:rPr>
              <a:t>Precaution </a:t>
            </a:r>
          </a:p>
          <a:p>
            <a:pPr lvl="1">
              <a:lnSpc>
                <a:spcPct val="100000"/>
              </a:lnSpc>
            </a:pPr>
            <a:r>
              <a:rPr lang="en-US" dirty="0">
                <a:solidFill>
                  <a:srgbClr val="004442"/>
                </a:solidFill>
                <a:ea typeface="Tahoma" panose="020B0604030504040204" pitchFamily="34" charset="0"/>
                <a:cs typeface="Tahoma" panose="020B0604030504040204" pitchFamily="34" charset="0"/>
              </a:rPr>
              <a:t>E</a:t>
            </a:r>
            <a:r>
              <a:rPr lang="en-US" dirty="0" smtClean="0">
                <a:solidFill>
                  <a:srgbClr val="004442"/>
                </a:solidFill>
                <a:ea typeface="Tahoma" panose="020B0604030504040204" pitchFamily="34" charset="0"/>
                <a:cs typeface="Tahoma" panose="020B0604030504040204" pitchFamily="34" charset="0"/>
              </a:rPr>
              <a:t>veryone </a:t>
            </a:r>
            <a:r>
              <a:rPr lang="en-US" dirty="0" smtClean="0">
                <a:solidFill>
                  <a:srgbClr val="004442"/>
                </a:solidFill>
                <a:ea typeface="Tahoma" panose="020B0604030504040204" pitchFamily="34" charset="0"/>
                <a:cs typeface="Tahoma" panose="020B0604030504040204" pitchFamily="34" charset="0"/>
              </a:rPr>
              <a:t>is </a:t>
            </a:r>
            <a:r>
              <a:rPr lang="en-US" dirty="0">
                <a:solidFill>
                  <a:srgbClr val="004442"/>
                </a:solidFill>
                <a:ea typeface="Tahoma" panose="020B0604030504040204" pitchFamily="34" charset="0"/>
                <a:cs typeface="Tahoma" panose="020B0604030504040204" pitchFamily="34" charset="0"/>
              </a:rPr>
              <a:t>a potential trauma </a:t>
            </a:r>
            <a:r>
              <a:rPr lang="en-US" dirty="0">
                <a:solidFill>
                  <a:srgbClr val="004442"/>
                </a:solidFill>
                <a:ea typeface="Tahoma" panose="020B0604030504040204" pitchFamily="34" charset="0"/>
                <a:cs typeface="Tahoma" panose="020B0604030504040204" pitchFamily="34" charset="0"/>
              </a:rPr>
              <a:t>survivor </a:t>
            </a:r>
            <a:r>
              <a:rPr lang="en-US" dirty="0" smtClean="0">
                <a:solidFill>
                  <a:srgbClr val="004442"/>
                </a:solidFill>
                <a:ea typeface="Tahoma" panose="020B0604030504040204" pitchFamily="34" charset="0"/>
                <a:cs typeface="Tahoma" panose="020B0604030504040204" pitchFamily="34" charset="0"/>
              </a:rPr>
              <a:t>(including those </a:t>
            </a:r>
            <a:r>
              <a:rPr lang="en-US" dirty="0">
                <a:solidFill>
                  <a:srgbClr val="004442"/>
                </a:solidFill>
                <a:ea typeface="Tahoma" panose="020B0604030504040204" pitchFamily="34" charset="0"/>
                <a:cs typeface="Tahoma" panose="020B0604030504040204" pitchFamily="34" charset="0"/>
              </a:rPr>
              <a:t>working within an organization or system and those served </a:t>
            </a:r>
            <a:r>
              <a:rPr lang="en-US" dirty="0" smtClean="0">
                <a:solidFill>
                  <a:srgbClr val="004442"/>
                </a:solidFill>
                <a:ea typeface="Tahoma" panose="020B0604030504040204" pitchFamily="34" charset="0"/>
                <a:cs typeface="Tahoma" panose="020B0604030504040204" pitchFamily="34" charset="0"/>
              </a:rPr>
              <a:t>by that </a:t>
            </a:r>
            <a:r>
              <a:rPr lang="en-US" dirty="0">
                <a:solidFill>
                  <a:srgbClr val="004442"/>
                </a:solidFill>
                <a:ea typeface="Tahoma" panose="020B0604030504040204" pitchFamily="34" charset="0"/>
                <a:cs typeface="Tahoma" panose="020B0604030504040204" pitchFamily="34" charset="0"/>
              </a:rPr>
              <a:t>system) </a:t>
            </a:r>
            <a:endParaRPr lang="en-US" dirty="0" smtClean="0">
              <a:solidFill>
                <a:srgbClr val="004442"/>
              </a:solidFill>
            </a:endParaRPr>
          </a:p>
          <a:p>
            <a:pPr marL="0" indent="0">
              <a:buNone/>
            </a:pPr>
            <a:endParaRPr lang="en-US" dirty="0">
              <a:solidFill>
                <a:srgbClr val="004442"/>
              </a:solidFill>
            </a:endParaRPr>
          </a:p>
          <a:p>
            <a:pPr marL="0" indent="0">
              <a:buNone/>
            </a:pPr>
            <a:endParaRPr lang="en-US" dirty="0">
              <a:solidFill>
                <a:srgbClr val="004442"/>
              </a:solidFill>
            </a:endParaRPr>
          </a:p>
        </p:txBody>
      </p:sp>
      <p:sp>
        <p:nvSpPr>
          <p:cNvPr id="4" name="TextBox 3"/>
          <p:cNvSpPr txBox="1"/>
          <p:nvPr/>
        </p:nvSpPr>
        <p:spPr>
          <a:xfrm>
            <a:off x="7467600" y="6474768"/>
            <a:ext cx="971550" cy="230832"/>
          </a:xfrm>
          <a:prstGeom prst="rect">
            <a:avLst/>
          </a:prstGeom>
          <a:noFill/>
        </p:spPr>
        <p:txBody>
          <a:bodyPr wrap="square" rtlCol="0">
            <a:spAutoFit/>
          </a:bodyPr>
          <a:lstStyle/>
          <a:p>
            <a:pPr algn="r"/>
            <a:r>
              <a:rPr lang="en-US" sz="900" dirty="0">
                <a:ea typeface="Tahoma" panose="020B0604030504040204" pitchFamily="34" charset="0"/>
                <a:cs typeface="Tahoma" panose="020B0604030504040204" pitchFamily="34" charset="0"/>
              </a:rPr>
              <a:t>SAMHSA (2019)</a:t>
            </a:r>
            <a:endParaRPr lang="en-US" sz="135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0275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86700" cy="713708"/>
          </a:xfrm>
        </p:spPr>
        <p:txBody>
          <a:bodyPr/>
          <a:lstStyle/>
          <a:p>
            <a:r>
              <a:rPr lang="en-US" dirty="0" smtClean="0">
                <a:solidFill>
                  <a:srgbClr val="002E2D"/>
                </a:solidFill>
                <a:ea typeface="Tahoma" panose="020B0604030504040204" pitchFamily="34" charset="0"/>
                <a:cs typeface="Tahoma" panose="020B0604030504040204" pitchFamily="34" charset="0"/>
              </a:rPr>
              <a:t>Trauma-Informed Approach</a:t>
            </a:r>
            <a:endParaRPr lang="en-US" dirty="0">
              <a:solidFill>
                <a:srgbClr val="002E2D"/>
              </a:solidFill>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5097" y="1447800"/>
            <a:ext cx="8173706" cy="5334000"/>
          </a:xfrm>
        </p:spPr>
        <p:txBody>
          <a:bodyPr>
            <a:normAutofit/>
          </a:bodyPr>
          <a:lstStyle/>
          <a:p>
            <a:pPr marL="0" indent="0">
              <a:spcBef>
                <a:spcPts val="450"/>
              </a:spcBef>
              <a:buNone/>
            </a:pPr>
            <a:r>
              <a:rPr lang="en-US" sz="2250" dirty="0">
                <a:solidFill>
                  <a:srgbClr val="002E2D"/>
                </a:solidFill>
                <a:ea typeface="Tahoma" panose="020B0604030504040204" pitchFamily="34" charset="0"/>
                <a:cs typeface="Tahoma" panose="020B0604030504040204" pitchFamily="34" charset="0"/>
              </a:rPr>
              <a:t>An organization or system that is </a:t>
            </a:r>
            <a:r>
              <a:rPr lang="en-US" sz="2250" dirty="0" smtClean="0">
                <a:solidFill>
                  <a:srgbClr val="002E2D"/>
                </a:solidFill>
                <a:ea typeface="Tahoma" panose="020B0604030504040204" pitchFamily="34" charset="0"/>
                <a:cs typeface="Tahoma" panose="020B0604030504040204" pitchFamily="34" charset="0"/>
              </a:rPr>
              <a:t>trauma-informed:</a:t>
            </a:r>
          </a:p>
          <a:p>
            <a:pPr marL="0" indent="0">
              <a:spcBef>
                <a:spcPts val="450"/>
              </a:spcBef>
              <a:buNone/>
            </a:pPr>
            <a:endParaRPr lang="en-US" sz="2250" dirty="0" smtClean="0">
              <a:solidFill>
                <a:srgbClr val="002E2D"/>
              </a:solidFill>
              <a:ea typeface="Tahoma" panose="020B0604030504040204" pitchFamily="34" charset="0"/>
              <a:cs typeface="Tahoma" panose="020B0604030504040204" pitchFamily="34" charset="0"/>
            </a:endParaRPr>
          </a:p>
          <a:p>
            <a:pPr indent="-342900">
              <a:spcBef>
                <a:spcPts val="450"/>
              </a:spcBef>
            </a:pPr>
            <a:r>
              <a:rPr lang="en-US" sz="2250" b="1" i="1" dirty="0" smtClean="0">
                <a:solidFill>
                  <a:srgbClr val="002E2D"/>
                </a:solidFill>
                <a:ea typeface="Tahoma" panose="020B0604030504040204" pitchFamily="34" charset="0"/>
                <a:cs typeface="Tahoma" panose="020B0604030504040204" pitchFamily="34" charset="0"/>
              </a:rPr>
              <a:t>realizes</a:t>
            </a:r>
            <a:r>
              <a:rPr lang="en-US" sz="2250" dirty="0" smtClean="0">
                <a:solidFill>
                  <a:srgbClr val="002E2D"/>
                </a:solidFill>
                <a:ea typeface="Tahoma" panose="020B0604030504040204" pitchFamily="34" charset="0"/>
                <a:cs typeface="Tahoma" panose="020B0604030504040204" pitchFamily="34" charset="0"/>
              </a:rPr>
              <a:t> </a:t>
            </a:r>
            <a:r>
              <a:rPr lang="en-US" sz="2250" dirty="0">
                <a:solidFill>
                  <a:srgbClr val="002E2D"/>
                </a:solidFill>
                <a:ea typeface="Tahoma" panose="020B0604030504040204" pitchFamily="34" charset="0"/>
                <a:cs typeface="Tahoma" panose="020B0604030504040204" pitchFamily="34" charset="0"/>
              </a:rPr>
              <a:t>the widespread impact of trauma and </a:t>
            </a:r>
            <a:r>
              <a:rPr lang="en-US" sz="2250" dirty="0" smtClean="0">
                <a:solidFill>
                  <a:srgbClr val="002E2D"/>
                </a:solidFill>
                <a:ea typeface="Tahoma" panose="020B0604030504040204" pitchFamily="34" charset="0"/>
                <a:cs typeface="Tahoma" panose="020B0604030504040204" pitchFamily="34" charset="0"/>
              </a:rPr>
              <a:t>understands </a:t>
            </a:r>
            <a:r>
              <a:rPr lang="en-US" sz="2250" dirty="0">
                <a:solidFill>
                  <a:srgbClr val="002E2D"/>
                </a:solidFill>
                <a:ea typeface="Tahoma" panose="020B0604030504040204" pitchFamily="34" charset="0"/>
                <a:cs typeface="Tahoma" panose="020B0604030504040204" pitchFamily="34" charset="0"/>
              </a:rPr>
              <a:t>potential paths for </a:t>
            </a:r>
            <a:r>
              <a:rPr lang="en-US" sz="2250" dirty="0" smtClean="0">
                <a:solidFill>
                  <a:srgbClr val="002E2D"/>
                </a:solidFill>
                <a:ea typeface="Tahoma" panose="020B0604030504040204" pitchFamily="34" charset="0"/>
                <a:cs typeface="Tahoma" panose="020B0604030504040204" pitchFamily="34" charset="0"/>
              </a:rPr>
              <a:t>recovery</a:t>
            </a:r>
          </a:p>
          <a:p>
            <a:pPr indent="-342900">
              <a:spcBef>
                <a:spcPts val="450"/>
              </a:spcBef>
            </a:pPr>
            <a:endParaRPr lang="en-US" sz="2250" dirty="0" smtClean="0">
              <a:solidFill>
                <a:srgbClr val="002E2D"/>
              </a:solidFill>
              <a:ea typeface="Tahoma" panose="020B0604030504040204" pitchFamily="34" charset="0"/>
              <a:cs typeface="Tahoma" panose="020B0604030504040204" pitchFamily="34" charset="0"/>
            </a:endParaRPr>
          </a:p>
          <a:p>
            <a:pPr indent="-342900">
              <a:spcBef>
                <a:spcPts val="450"/>
              </a:spcBef>
            </a:pPr>
            <a:r>
              <a:rPr lang="en-US" sz="2250" b="1" i="1" dirty="0" smtClean="0">
                <a:solidFill>
                  <a:srgbClr val="002E2D"/>
                </a:solidFill>
                <a:ea typeface="Tahoma" panose="020B0604030504040204" pitchFamily="34" charset="0"/>
                <a:cs typeface="Tahoma" panose="020B0604030504040204" pitchFamily="34" charset="0"/>
              </a:rPr>
              <a:t>recognizes</a:t>
            </a:r>
            <a:r>
              <a:rPr lang="en-US" sz="2250" dirty="0" smtClean="0">
                <a:solidFill>
                  <a:srgbClr val="002E2D"/>
                </a:solidFill>
                <a:ea typeface="Tahoma" panose="020B0604030504040204" pitchFamily="34" charset="0"/>
                <a:cs typeface="Tahoma" panose="020B0604030504040204" pitchFamily="34" charset="0"/>
              </a:rPr>
              <a:t> </a:t>
            </a:r>
            <a:r>
              <a:rPr lang="en-US" sz="2250" dirty="0">
                <a:solidFill>
                  <a:srgbClr val="002E2D"/>
                </a:solidFill>
                <a:ea typeface="Tahoma" panose="020B0604030504040204" pitchFamily="34" charset="0"/>
                <a:cs typeface="Tahoma" panose="020B0604030504040204" pitchFamily="34" charset="0"/>
              </a:rPr>
              <a:t>the signs and symptoms of trauma in </a:t>
            </a:r>
            <a:r>
              <a:rPr lang="en-US" sz="2250" dirty="0" smtClean="0">
                <a:solidFill>
                  <a:srgbClr val="002E2D"/>
                </a:solidFill>
                <a:ea typeface="Tahoma" panose="020B0604030504040204" pitchFamily="34" charset="0"/>
                <a:cs typeface="Tahoma" panose="020B0604030504040204" pitchFamily="34" charset="0"/>
              </a:rPr>
              <a:t>clients/patients, </a:t>
            </a:r>
            <a:r>
              <a:rPr lang="en-US" sz="2250" dirty="0">
                <a:solidFill>
                  <a:srgbClr val="002E2D"/>
                </a:solidFill>
                <a:ea typeface="Tahoma" panose="020B0604030504040204" pitchFamily="34" charset="0"/>
                <a:cs typeface="Tahoma" panose="020B0604030504040204" pitchFamily="34" charset="0"/>
              </a:rPr>
              <a:t>families, staff, and others involved with the </a:t>
            </a:r>
            <a:r>
              <a:rPr lang="en-US" sz="2250" dirty="0" smtClean="0">
                <a:solidFill>
                  <a:srgbClr val="002E2D"/>
                </a:solidFill>
                <a:ea typeface="Tahoma" panose="020B0604030504040204" pitchFamily="34" charset="0"/>
                <a:cs typeface="Tahoma" panose="020B0604030504040204" pitchFamily="34" charset="0"/>
              </a:rPr>
              <a:t>system</a:t>
            </a:r>
          </a:p>
          <a:p>
            <a:pPr marL="0" indent="0">
              <a:spcBef>
                <a:spcPts val="450"/>
              </a:spcBef>
              <a:buNone/>
            </a:pPr>
            <a:endParaRPr lang="en-US" sz="2250" dirty="0" smtClean="0">
              <a:solidFill>
                <a:srgbClr val="002E2D"/>
              </a:solidFill>
              <a:ea typeface="Tahoma" panose="020B0604030504040204" pitchFamily="34" charset="0"/>
              <a:cs typeface="Tahoma" panose="020B0604030504040204" pitchFamily="34" charset="0"/>
            </a:endParaRPr>
          </a:p>
          <a:p>
            <a:pPr indent="-342900">
              <a:spcBef>
                <a:spcPts val="450"/>
              </a:spcBef>
            </a:pPr>
            <a:r>
              <a:rPr lang="en-US" sz="2250" b="1" i="1" dirty="0" smtClean="0">
                <a:solidFill>
                  <a:srgbClr val="002E2D"/>
                </a:solidFill>
                <a:ea typeface="Tahoma" panose="020B0604030504040204" pitchFamily="34" charset="0"/>
                <a:cs typeface="Tahoma" panose="020B0604030504040204" pitchFamily="34" charset="0"/>
              </a:rPr>
              <a:t>responds</a:t>
            </a:r>
            <a:r>
              <a:rPr lang="en-US" sz="2250" b="1" dirty="0" smtClean="0">
                <a:solidFill>
                  <a:srgbClr val="002E2D"/>
                </a:solidFill>
                <a:ea typeface="Tahoma" panose="020B0604030504040204" pitchFamily="34" charset="0"/>
                <a:cs typeface="Tahoma" panose="020B0604030504040204" pitchFamily="34" charset="0"/>
              </a:rPr>
              <a:t> </a:t>
            </a:r>
            <a:r>
              <a:rPr lang="en-US" sz="2250" dirty="0">
                <a:solidFill>
                  <a:srgbClr val="002E2D"/>
                </a:solidFill>
                <a:ea typeface="Tahoma" panose="020B0604030504040204" pitchFamily="34" charset="0"/>
                <a:cs typeface="Tahoma" panose="020B0604030504040204" pitchFamily="34" charset="0"/>
              </a:rPr>
              <a:t>by fully integrating knowledge about trauma into policies, procedures, and practices, and </a:t>
            </a:r>
            <a:endParaRPr lang="en-US" sz="2250" dirty="0" smtClean="0">
              <a:solidFill>
                <a:srgbClr val="002E2D"/>
              </a:solidFill>
              <a:ea typeface="Tahoma" panose="020B0604030504040204" pitchFamily="34" charset="0"/>
              <a:cs typeface="Tahoma" panose="020B0604030504040204" pitchFamily="34" charset="0"/>
            </a:endParaRPr>
          </a:p>
          <a:p>
            <a:pPr marL="0" indent="0">
              <a:spcBef>
                <a:spcPts val="450"/>
              </a:spcBef>
              <a:buNone/>
            </a:pPr>
            <a:endParaRPr lang="en-US" sz="2250" dirty="0" smtClean="0">
              <a:solidFill>
                <a:srgbClr val="002E2D"/>
              </a:solidFill>
              <a:ea typeface="Tahoma" panose="020B0604030504040204" pitchFamily="34" charset="0"/>
              <a:cs typeface="Tahoma" panose="020B0604030504040204" pitchFamily="34" charset="0"/>
            </a:endParaRPr>
          </a:p>
          <a:p>
            <a:pPr indent="-342900">
              <a:spcBef>
                <a:spcPts val="450"/>
              </a:spcBef>
            </a:pPr>
            <a:r>
              <a:rPr lang="en-US" sz="2250" dirty="0" smtClean="0">
                <a:solidFill>
                  <a:srgbClr val="002E2D"/>
                </a:solidFill>
                <a:ea typeface="Tahoma" panose="020B0604030504040204" pitchFamily="34" charset="0"/>
                <a:cs typeface="Tahoma" panose="020B0604030504040204" pitchFamily="34" charset="0"/>
              </a:rPr>
              <a:t>seeks </a:t>
            </a:r>
            <a:r>
              <a:rPr lang="en-US" sz="2250" dirty="0">
                <a:solidFill>
                  <a:srgbClr val="002E2D"/>
                </a:solidFill>
                <a:ea typeface="Tahoma" panose="020B0604030504040204" pitchFamily="34" charset="0"/>
                <a:cs typeface="Tahoma" panose="020B0604030504040204" pitchFamily="34" charset="0"/>
              </a:rPr>
              <a:t>to actively </a:t>
            </a:r>
            <a:r>
              <a:rPr lang="en-US" sz="2250" b="1" i="1" dirty="0">
                <a:solidFill>
                  <a:srgbClr val="002E2D"/>
                </a:solidFill>
                <a:ea typeface="Tahoma" panose="020B0604030504040204" pitchFamily="34" charset="0"/>
                <a:cs typeface="Tahoma" panose="020B0604030504040204" pitchFamily="34" charset="0"/>
              </a:rPr>
              <a:t>resist</a:t>
            </a:r>
            <a:r>
              <a:rPr lang="en-US" sz="2250" i="1" dirty="0">
                <a:solidFill>
                  <a:srgbClr val="002E2D"/>
                </a:solidFill>
                <a:ea typeface="Tahoma" panose="020B0604030504040204" pitchFamily="34" charset="0"/>
                <a:cs typeface="Tahoma" panose="020B0604030504040204" pitchFamily="34" charset="0"/>
              </a:rPr>
              <a:t> </a:t>
            </a:r>
            <a:r>
              <a:rPr lang="en-US" sz="2250" dirty="0" smtClean="0">
                <a:solidFill>
                  <a:srgbClr val="002E2D"/>
                </a:solidFill>
                <a:ea typeface="Tahoma" panose="020B0604030504040204" pitchFamily="34" charset="0"/>
                <a:cs typeface="Tahoma" panose="020B0604030504040204" pitchFamily="34" charset="0"/>
              </a:rPr>
              <a:t>re-traumatization</a:t>
            </a:r>
            <a:endParaRPr lang="en-US" dirty="0">
              <a:solidFill>
                <a:srgbClr val="002E2D"/>
              </a:solidFill>
              <a:ea typeface="Tahoma" panose="020B0604030504040204" pitchFamily="34" charset="0"/>
              <a:cs typeface="Tahoma" panose="020B0604030504040204" pitchFamily="34" charset="0"/>
            </a:endParaRPr>
          </a:p>
          <a:p>
            <a:pPr marL="0" indent="0">
              <a:buNone/>
            </a:pPr>
            <a:endParaRPr lang="en-US" dirty="0">
              <a:solidFill>
                <a:srgbClr val="002E2D"/>
              </a:solidFill>
              <a:ea typeface="Tahoma" panose="020B0604030504040204" pitchFamily="34" charset="0"/>
              <a:cs typeface="Tahoma" panose="020B0604030504040204" pitchFamily="34" charset="0"/>
            </a:endParaRPr>
          </a:p>
        </p:txBody>
      </p:sp>
      <p:sp>
        <p:nvSpPr>
          <p:cNvPr id="4" name="TextBox 3"/>
          <p:cNvSpPr txBox="1"/>
          <p:nvPr/>
        </p:nvSpPr>
        <p:spPr>
          <a:xfrm>
            <a:off x="7543800" y="6550968"/>
            <a:ext cx="971550" cy="230832"/>
          </a:xfrm>
          <a:prstGeom prst="rect">
            <a:avLst/>
          </a:prstGeom>
          <a:noFill/>
        </p:spPr>
        <p:txBody>
          <a:bodyPr wrap="square" rtlCol="0">
            <a:spAutoFit/>
          </a:bodyPr>
          <a:lstStyle/>
          <a:p>
            <a:pPr algn="r"/>
            <a:r>
              <a:rPr lang="en-US" sz="900" dirty="0">
                <a:ea typeface="Tahoma" panose="020B0604030504040204" pitchFamily="34" charset="0"/>
                <a:cs typeface="Tahoma" panose="020B0604030504040204" pitchFamily="34" charset="0"/>
              </a:rPr>
              <a:t>SAMHSA (2014)</a:t>
            </a:r>
            <a:endParaRPr lang="en-US" sz="135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92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465" y="435935"/>
            <a:ext cx="5533426" cy="1312674"/>
          </a:xfrm>
          <a:prstGeom prst="rect">
            <a:avLst/>
          </a:prstGeom>
        </p:spPr>
      </p:pic>
      <p:sp>
        <p:nvSpPr>
          <p:cNvPr id="5" name="Title 1"/>
          <p:cNvSpPr txBox="1">
            <a:spLocks/>
          </p:cNvSpPr>
          <p:nvPr/>
        </p:nvSpPr>
        <p:spPr>
          <a:xfrm>
            <a:off x="501978" y="2362200"/>
            <a:ext cx="7772400" cy="14632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Tahoma" panose="020B0604030504040204" pitchFamily="34" charset="0"/>
                <a:ea typeface="+mj-ea"/>
                <a:cs typeface="+mj-cs"/>
              </a:defRPr>
            </a:lvl1pPr>
          </a:lstStyle>
          <a:p>
            <a:pPr algn="ctr"/>
            <a:endParaRPr lang="en-US" sz="44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33400" y="5791200"/>
            <a:ext cx="2344420" cy="555625"/>
          </a:xfrm>
          <a:prstGeom prst="rect">
            <a:avLst/>
          </a:prstGeom>
        </p:spPr>
      </p:pic>
      <p:pic>
        <p:nvPicPr>
          <p:cNvPr id="1026" name="Picture 2" descr="http://socialwork.buffalo.edu/content/socialwork/social-research/institutes-centers/institute-on-trauma-and-trauma-informed-care/what-is-trauma-informed-care/_jcr_content/par/image_2.img.original.png/14696314914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861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0" y="6611779"/>
            <a:ext cx="3733800" cy="246221"/>
          </a:xfrm>
          <a:prstGeom prst="rect">
            <a:avLst/>
          </a:prstGeom>
          <a:noFill/>
        </p:spPr>
        <p:txBody>
          <a:bodyPr wrap="square" rtlCol="0">
            <a:spAutoFit/>
          </a:bodyPr>
          <a:lstStyle/>
          <a:p>
            <a:r>
              <a:rPr lang="en-US" sz="1000" i="1"/>
              <a:t>Chart by the Institute on Trauma and Trauma-Informed Care (2015)</a:t>
            </a:r>
            <a:endParaRPr lang="en-US" sz="1000" dirty="0"/>
          </a:p>
        </p:txBody>
      </p:sp>
    </p:spTree>
    <p:extLst>
      <p:ext uri="{BB962C8B-B14F-4D97-AF65-F5344CB8AC3E}">
        <p14:creationId xmlns:p14="http://schemas.microsoft.com/office/powerpoint/2010/main" val="1598686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7098" y="826820"/>
            <a:ext cx="8762355" cy="5346596"/>
            <a:chOff x="207097" y="765273"/>
            <a:chExt cx="8762355" cy="5382582"/>
          </a:xfrm>
        </p:grpSpPr>
        <p:sp>
          <p:nvSpPr>
            <p:cNvPr id="6" name="Freeform 5"/>
            <p:cNvSpPr/>
            <p:nvPr/>
          </p:nvSpPr>
          <p:spPr>
            <a:xfrm>
              <a:off x="207097" y="1376297"/>
              <a:ext cx="2029968" cy="4749867"/>
            </a:xfrm>
            <a:custGeom>
              <a:avLst/>
              <a:gdLst>
                <a:gd name="connsiteX0" fmla="*/ 0 w 2011188"/>
                <a:gd name="connsiteY0" fmla="*/ 201119 h 4525963"/>
                <a:gd name="connsiteX1" fmla="*/ 201119 w 2011188"/>
                <a:gd name="connsiteY1" fmla="*/ 0 h 4525963"/>
                <a:gd name="connsiteX2" fmla="*/ 1810069 w 2011188"/>
                <a:gd name="connsiteY2" fmla="*/ 0 h 4525963"/>
                <a:gd name="connsiteX3" fmla="*/ 2011188 w 2011188"/>
                <a:gd name="connsiteY3" fmla="*/ 201119 h 4525963"/>
                <a:gd name="connsiteX4" fmla="*/ 2011188 w 2011188"/>
                <a:gd name="connsiteY4" fmla="*/ 4324844 h 4525963"/>
                <a:gd name="connsiteX5" fmla="*/ 1810069 w 2011188"/>
                <a:gd name="connsiteY5" fmla="*/ 4525963 h 4525963"/>
                <a:gd name="connsiteX6" fmla="*/ 201119 w 2011188"/>
                <a:gd name="connsiteY6" fmla="*/ 4525963 h 4525963"/>
                <a:gd name="connsiteX7" fmla="*/ 0 w 2011188"/>
                <a:gd name="connsiteY7" fmla="*/ 4324844 h 4525963"/>
                <a:gd name="connsiteX8" fmla="*/ 0 w 2011188"/>
                <a:gd name="connsiteY8" fmla="*/ 201119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4525963">
                  <a:moveTo>
                    <a:pt x="0" y="201119"/>
                  </a:moveTo>
                  <a:cubicBezTo>
                    <a:pt x="0" y="90044"/>
                    <a:pt x="90044" y="0"/>
                    <a:pt x="201119" y="0"/>
                  </a:cubicBezTo>
                  <a:lnTo>
                    <a:pt x="1810069" y="0"/>
                  </a:lnTo>
                  <a:cubicBezTo>
                    <a:pt x="1921144" y="0"/>
                    <a:pt x="2011188" y="90044"/>
                    <a:pt x="2011188" y="201119"/>
                  </a:cubicBezTo>
                  <a:lnTo>
                    <a:pt x="2011188" y="4324844"/>
                  </a:lnTo>
                  <a:cubicBezTo>
                    <a:pt x="2011188" y="4435919"/>
                    <a:pt x="1921144" y="4525963"/>
                    <a:pt x="1810069" y="4525963"/>
                  </a:cubicBezTo>
                  <a:lnTo>
                    <a:pt x="201119" y="4525963"/>
                  </a:lnTo>
                  <a:cubicBezTo>
                    <a:pt x="90044" y="4525963"/>
                    <a:pt x="0" y="4435919"/>
                    <a:pt x="0" y="4324844"/>
                  </a:cubicBezTo>
                  <a:lnTo>
                    <a:pt x="0" y="20111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0040" tIns="2130425" rIns="320040" bIns="1225233" numCol="1" spcCol="1270" anchor="ctr" anchorCtr="0">
              <a:noAutofit/>
            </a:bodyPr>
            <a:lstStyle/>
            <a:p>
              <a:pPr algn="ctr" defTabSz="2000250" fontAlgn="base">
                <a:lnSpc>
                  <a:spcPct val="90000"/>
                </a:lnSpc>
                <a:spcBef>
                  <a:spcPct val="0"/>
                </a:spcBef>
                <a:spcAft>
                  <a:spcPct val="35000"/>
                </a:spcAft>
              </a:pPr>
              <a:endParaRPr lang="en-US" sz="4500">
                <a:solidFill>
                  <a:prstClr val="white"/>
                </a:solidFill>
              </a:endParaRPr>
            </a:p>
          </p:txBody>
        </p:sp>
        <p:sp>
          <p:nvSpPr>
            <p:cNvPr id="7" name="Oval 6"/>
            <p:cNvSpPr/>
            <p:nvPr/>
          </p:nvSpPr>
          <p:spPr>
            <a:xfrm>
              <a:off x="482745" y="1621889"/>
              <a:ext cx="1507145" cy="965243"/>
            </a:xfrm>
            <a:prstGeom prst="ellipse">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pPr algn="ctr" fontAlgn="base">
                <a:spcBef>
                  <a:spcPct val="0"/>
                </a:spcBef>
                <a:spcAft>
                  <a:spcPct val="0"/>
                </a:spcAft>
              </a:pPr>
              <a:r>
                <a:rPr lang="en-US" sz="2000" dirty="0" smtClean="0">
                  <a:ln>
                    <a:solidFill>
                      <a:srgbClr val="000000"/>
                    </a:solidFill>
                  </a:ln>
                  <a:solidFill>
                    <a:srgbClr val="98C723">
                      <a:lumMod val="50000"/>
                    </a:srgbClr>
                  </a:solidFill>
                </a:rPr>
                <a:t>Trauma</a:t>
              </a:r>
            </a:p>
            <a:p>
              <a:pPr algn="ctr" fontAlgn="base">
                <a:spcBef>
                  <a:spcPct val="0"/>
                </a:spcBef>
                <a:spcAft>
                  <a:spcPct val="0"/>
                </a:spcAft>
              </a:pPr>
              <a:r>
                <a:rPr lang="en-US" sz="2000" dirty="0" smtClean="0">
                  <a:ln>
                    <a:solidFill>
                      <a:srgbClr val="000000"/>
                    </a:solidFill>
                  </a:ln>
                  <a:solidFill>
                    <a:srgbClr val="98C723">
                      <a:lumMod val="50000"/>
                    </a:srgbClr>
                  </a:solidFill>
                </a:rPr>
                <a:t>Aware</a:t>
              </a:r>
              <a:endParaRPr lang="en-US" sz="2000" dirty="0">
                <a:ln>
                  <a:solidFill>
                    <a:srgbClr val="000000"/>
                  </a:solidFill>
                </a:ln>
                <a:solidFill>
                  <a:srgbClr val="98C723">
                    <a:lumMod val="50000"/>
                  </a:srgbClr>
                </a:solidFill>
              </a:endParaRPr>
            </a:p>
          </p:txBody>
        </p:sp>
        <p:sp>
          <p:nvSpPr>
            <p:cNvPr id="8" name="Freeform 7"/>
            <p:cNvSpPr/>
            <p:nvPr/>
          </p:nvSpPr>
          <p:spPr>
            <a:xfrm>
              <a:off x="2498939" y="1376298"/>
              <a:ext cx="2029968" cy="4739022"/>
            </a:xfrm>
            <a:custGeom>
              <a:avLst/>
              <a:gdLst>
                <a:gd name="connsiteX0" fmla="*/ 0 w 2011188"/>
                <a:gd name="connsiteY0" fmla="*/ 201119 h 4525963"/>
                <a:gd name="connsiteX1" fmla="*/ 201119 w 2011188"/>
                <a:gd name="connsiteY1" fmla="*/ 0 h 4525963"/>
                <a:gd name="connsiteX2" fmla="*/ 1810069 w 2011188"/>
                <a:gd name="connsiteY2" fmla="*/ 0 h 4525963"/>
                <a:gd name="connsiteX3" fmla="*/ 2011188 w 2011188"/>
                <a:gd name="connsiteY3" fmla="*/ 201119 h 4525963"/>
                <a:gd name="connsiteX4" fmla="*/ 2011188 w 2011188"/>
                <a:gd name="connsiteY4" fmla="*/ 4324844 h 4525963"/>
                <a:gd name="connsiteX5" fmla="*/ 1810069 w 2011188"/>
                <a:gd name="connsiteY5" fmla="*/ 4525963 h 4525963"/>
                <a:gd name="connsiteX6" fmla="*/ 201119 w 2011188"/>
                <a:gd name="connsiteY6" fmla="*/ 4525963 h 4525963"/>
                <a:gd name="connsiteX7" fmla="*/ 0 w 2011188"/>
                <a:gd name="connsiteY7" fmla="*/ 4324844 h 4525963"/>
                <a:gd name="connsiteX8" fmla="*/ 0 w 2011188"/>
                <a:gd name="connsiteY8" fmla="*/ 201119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4525963">
                  <a:moveTo>
                    <a:pt x="0" y="201119"/>
                  </a:moveTo>
                  <a:cubicBezTo>
                    <a:pt x="0" y="90044"/>
                    <a:pt x="90044" y="0"/>
                    <a:pt x="201119" y="0"/>
                  </a:cubicBezTo>
                  <a:lnTo>
                    <a:pt x="1810069" y="0"/>
                  </a:lnTo>
                  <a:cubicBezTo>
                    <a:pt x="1921144" y="0"/>
                    <a:pt x="2011188" y="90044"/>
                    <a:pt x="2011188" y="201119"/>
                  </a:cubicBezTo>
                  <a:lnTo>
                    <a:pt x="2011188" y="4324844"/>
                  </a:lnTo>
                  <a:cubicBezTo>
                    <a:pt x="2011188" y="4435919"/>
                    <a:pt x="1921144" y="4525963"/>
                    <a:pt x="1810069" y="4525963"/>
                  </a:cubicBezTo>
                  <a:lnTo>
                    <a:pt x="201119" y="4525963"/>
                  </a:lnTo>
                  <a:cubicBezTo>
                    <a:pt x="90044" y="4525963"/>
                    <a:pt x="0" y="4435919"/>
                    <a:pt x="0" y="4324844"/>
                  </a:cubicBezTo>
                  <a:lnTo>
                    <a:pt x="0" y="20111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0040" tIns="2130425" rIns="320040" bIns="1225233" numCol="1" spcCol="1270" anchor="ctr" anchorCtr="0">
              <a:noAutofit/>
            </a:bodyPr>
            <a:lstStyle/>
            <a:p>
              <a:pPr algn="ctr" defTabSz="2000250" fontAlgn="base">
                <a:lnSpc>
                  <a:spcPct val="90000"/>
                </a:lnSpc>
                <a:spcBef>
                  <a:spcPct val="0"/>
                </a:spcBef>
                <a:spcAft>
                  <a:spcPct val="35000"/>
                </a:spcAft>
              </a:pPr>
              <a:endParaRPr lang="en-US" sz="4500">
                <a:solidFill>
                  <a:prstClr val="white"/>
                </a:solidFill>
              </a:endParaRPr>
            </a:p>
          </p:txBody>
        </p:sp>
        <p:sp>
          <p:nvSpPr>
            <p:cNvPr id="9" name="Oval 8"/>
            <p:cNvSpPr/>
            <p:nvPr/>
          </p:nvSpPr>
          <p:spPr>
            <a:xfrm>
              <a:off x="2667000" y="1621889"/>
              <a:ext cx="1631136" cy="965243"/>
            </a:xfrm>
            <a:prstGeom prst="ellipse">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pPr algn="ctr" fontAlgn="base">
                <a:spcBef>
                  <a:spcPct val="0"/>
                </a:spcBef>
                <a:spcAft>
                  <a:spcPct val="0"/>
                </a:spcAft>
              </a:pPr>
              <a:r>
                <a:rPr lang="en-US" sz="1900" dirty="0" smtClean="0">
                  <a:ln>
                    <a:solidFill>
                      <a:srgbClr val="000000"/>
                    </a:solidFill>
                  </a:ln>
                  <a:solidFill>
                    <a:srgbClr val="254061"/>
                  </a:solidFill>
                </a:rPr>
                <a:t>Trauma</a:t>
              </a:r>
            </a:p>
            <a:p>
              <a:pPr algn="ctr" fontAlgn="base">
                <a:spcBef>
                  <a:spcPct val="0"/>
                </a:spcBef>
                <a:spcAft>
                  <a:spcPct val="0"/>
                </a:spcAft>
              </a:pPr>
              <a:r>
                <a:rPr lang="en-US" sz="1900" dirty="0" smtClean="0">
                  <a:ln>
                    <a:solidFill>
                      <a:srgbClr val="000000"/>
                    </a:solidFill>
                  </a:ln>
                  <a:solidFill>
                    <a:srgbClr val="254061"/>
                  </a:solidFill>
                </a:rPr>
                <a:t>Sensitive</a:t>
              </a:r>
              <a:endParaRPr lang="en-US" sz="1900" dirty="0">
                <a:ln>
                  <a:solidFill>
                    <a:srgbClr val="000000"/>
                  </a:solidFill>
                </a:ln>
                <a:solidFill>
                  <a:srgbClr val="254061"/>
                </a:solidFill>
              </a:endParaRPr>
            </a:p>
          </p:txBody>
        </p:sp>
        <p:sp>
          <p:nvSpPr>
            <p:cNvPr id="10" name="Freeform 9"/>
            <p:cNvSpPr/>
            <p:nvPr/>
          </p:nvSpPr>
          <p:spPr>
            <a:xfrm>
              <a:off x="4800600" y="1376299"/>
              <a:ext cx="2011680" cy="4771556"/>
            </a:xfrm>
            <a:custGeom>
              <a:avLst/>
              <a:gdLst>
                <a:gd name="connsiteX0" fmla="*/ 0 w 2011188"/>
                <a:gd name="connsiteY0" fmla="*/ 201119 h 4525963"/>
                <a:gd name="connsiteX1" fmla="*/ 201119 w 2011188"/>
                <a:gd name="connsiteY1" fmla="*/ 0 h 4525963"/>
                <a:gd name="connsiteX2" fmla="*/ 1810069 w 2011188"/>
                <a:gd name="connsiteY2" fmla="*/ 0 h 4525963"/>
                <a:gd name="connsiteX3" fmla="*/ 2011188 w 2011188"/>
                <a:gd name="connsiteY3" fmla="*/ 201119 h 4525963"/>
                <a:gd name="connsiteX4" fmla="*/ 2011188 w 2011188"/>
                <a:gd name="connsiteY4" fmla="*/ 4324844 h 4525963"/>
                <a:gd name="connsiteX5" fmla="*/ 1810069 w 2011188"/>
                <a:gd name="connsiteY5" fmla="*/ 4525963 h 4525963"/>
                <a:gd name="connsiteX6" fmla="*/ 201119 w 2011188"/>
                <a:gd name="connsiteY6" fmla="*/ 4525963 h 4525963"/>
                <a:gd name="connsiteX7" fmla="*/ 0 w 2011188"/>
                <a:gd name="connsiteY7" fmla="*/ 4324844 h 4525963"/>
                <a:gd name="connsiteX8" fmla="*/ 0 w 2011188"/>
                <a:gd name="connsiteY8" fmla="*/ 201119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4525963">
                  <a:moveTo>
                    <a:pt x="0" y="201119"/>
                  </a:moveTo>
                  <a:cubicBezTo>
                    <a:pt x="0" y="90044"/>
                    <a:pt x="90044" y="0"/>
                    <a:pt x="201119" y="0"/>
                  </a:cubicBezTo>
                  <a:lnTo>
                    <a:pt x="1810069" y="0"/>
                  </a:lnTo>
                  <a:cubicBezTo>
                    <a:pt x="1921144" y="0"/>
                    <a:pt x="2011188" y="90044"/>
                    <a:pt x="2011188" y="201119"/>
                  </a:cubicBezTo>
                  <a:lnTo>
                    <a:pt x="2011188" y="4324844"/>
                  </a:lnTo>
                  <a:cubicBezTo>
                    <a:pt x="2011188" y="4435919"/>
                    <a:pt x="1921144" y="4525963"/>
                    <a:pt x="1810069" y="4525963"/>
                  </a:cubicBezTo>
                  <a:lnTo>
                    <a:pt x="201119" y="4525963"/>
                  </a:lnTo>
                  <a:cubicBezTo>
                    <a:pt x="90044" y="4525963"/>
                    <a:pt x="0" y="4435919"/>
                    <a:pt x="0" y="4324844"/>
                  </a:cubicBezTo>
                  <a:lnTo>
                    <a:pt x="0" y="20111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0040" tIns="2130425" rIns="320040" bIns="1225233" numCol="1" spcCol="1270" anchor="ctr" anchorCtr="0">
              <a:noAutofit/>
            </a:bodyPr>
            <a:lstStyle/>
            <a:p>
              <a:pPr algn="ctr" defTabSz="2000250" fontAlgn="base">
                <a:lnSpc>
                  <a:spcPct val="90000"/>
                </a:lnSpc>
                <a:spcBef>
                  <a:spcPct val="0"/>
                </a:spcBef>
                <a:spcAft>
                  <a:spcPct val="35000"/>
                </a:spcAft>
              </a:pPr>
              <a:endParaRPr lang="en-US" sz="4500">
                <a:solidFill>
                  <a:prstClr val="white"/>
                </a:solidFill>
              </a:endParaRPr>
            </a:p>
          </p:txBody>
        </p:sp>
        <p:sp>
          <p:nvSpPr>
            <p:cNvPr id="11" name="Oval 10"/>
            <p:cNvSpPr/>
            <p:nvPr/>
          </p:nvSpPr>
          <p:spPr>
            <a:xfrm>
              <a:off x="4834078" y="1621889"/>
              <a:ext cx="1889760" cy="965243"/>
            </a:xfrm>
            <a:prstGeom prst="ellipse">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pPr algn="ctr" fontAlgn="base">
                <a:spcBef>
                  <a:spcPct val="0"/>
                </a:spcBef>
                <a:spcAft>
                  <a:spcPct val="0"/>
                </a:spcAft>
              </a:pPr>
              <a:r>
                <a:rPr lang="en-US" dirty="0" smtClean="0">
                  <a:ln>
                    <a:solidFill>
                      <a:srgbClr val="000000"/>
                    </a:solidFill>
                  </a:ln>
                  <a:solidFill>
                    <a:srgbClr val="254061"/>
                  </a:solidFill>
                </a:rPr>
                <a:t>Trauma</a:t>
              </a:r>
              <a:r>
                <a:rPr lang="en-US" dirty="0" smtClean="0">
                  <a:solidFill>
                    <a:srgbClr val="254061"/>
                  </a:solidFill>
                </a:rPr>
                <a:t> </a:t>
              </a:r>
              <a:r>
                <a:rPr lang="en-US" dirty="0" smtClean="0">
                  <a:ln>
                    <a:solidFill>
                      <a:srgbClr val="000000"/>
                    </a:solidFill>
                  </a:ln>
                  <a:solidFill>
                    <a:srgbClr val="254061"/>
                  </a:solidFill>
                </a:rPr>
                <a:t>Responsive</a:t>
              </a:r>
              <a:endParaRPr lang="en-US" dirty="0">
                <a:ln>
                  <a:solidFill>
                    <a:srgbClr val="000000"/>
                  </a:solidFill>
                </a:ln>
                <a:solidFill>
                  <a:srgbClr val="254061"/>
                </a:solidFill>
              </a:endParaRPr>
            </a:p>
          </p:txBody>
        </p:sp>
        <p:sp>
          <p:nvSpPr>
            <p:cNvPr id="12" name="Freeform 11"/>
            <p:cNvSpPr/>
            <p:nvPr/>
          </p:nvSpPr>
          <p:spPr>
            <a:xfrm>
              <a:off x="7010400" y="1376300"/>
              <a:ext cx="1959052" cy="4739020"/>
            </a:xfrm>
            <a:custGeom>
              <a:avLst/>
              <a:gdLst>
                <a:gd name="connsiteX0" fmla="*/ 0 w 2011188"/>
                <a:gd name="connsiteY0" fmla="*/ 201119 h 4525963"/>
                <a:gd name="connsiteX1" fmla="*/ 201119 w 2011188"/>
                <a:gd name="connsiteY1" fmla="*/ 0 h 4525963"/>
                <a:gd name="connsiteX2" fmla="*/ 1810069 w 2011188"/>
                <a:gd name="connsiteY2" fmla="*/ 0 h 4525963"/>
                <a:gd name="connsiteX3" fmla="*/ 2011188 w 2011188"/>
                <a:gd name="connsiteY3" fmla="*/ 201119 h 4525963"/>
                <a:gd name="connsiteX4" fmla="*/ 2011188 w 2011188"/>
                <a:gd name="connsiteY4" fmla="*/ 4324844 h 4525963"/>
                <a:gd name="connsiteX5" fmla="*/ 1810069 w 2011188"/>
                <a:gd name="connsiteY5" fmla="*/ 4525963 h 4525963"/>
                <a:gd name="connsiteX6" fmla="*/ 201119 w 2011188"/>
                <a:gd name="connsiteY6" fmla="*/ 4525963 h 4525963"/>
                <a:gd name="connsiteX7" fmla="*/ 0 w 2011188"/>
                <a:gd name="connsiteY7" fmla="*/ 4324844 h 4525963"/>
                <a:gd name="connsiteX8" fmla="*/ 0 w 2011188"/>
                <a:gd name="connsiteY8" fmla="*/ 201119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88" h="4525963">
                  <a:moveTo>
                    <a:pt x="0" y="201119"/>
                  </a:moveTo>
                  <a:cubicBezTo>
                    <a:pt x="0" y="90044"/>
                    <a:pt x="90044" y="0"/>
                    <a:pt x="201119" y="0"/>
                  </a:cubicBezTo>
                  <a:lnTo>
                    <a:pt x="1810069" y="0"/>
                  </a:lnTo>
                  <a:cubicBezTo>
                    <a:pt x="1921144" y="0"/>
                    <a:pt x="2011188" y="90044"/>
                    <a:pt x="2011188" y="201119"/>
                  </a:cubicBezTo>
                  <a:lnTo>
                    <a:pt x="2011188" y="4324844"/>
                  </a:lnTo>
                  <a:cubicBezTo>
                    <a:pt x="2011188" y="4435919"/>
                    <a:pt x="1921144" y="4525963"/>
                    <a:pt x="1810069" y="4525963"/>
                  </a:cubicBezTo>
                  <a:lnTo>
                    <a:pt x="201119" y="4525963"/>
                  </a:lnTo>
                  <a:cubicBezTo>
                    <a:pt x="90044" y="4525963"/>
                    <a:pt x="0" y="4435919"/>
                    <a:pt x="0" y="4324844"/>
                  </a:cubicBezTo>
                  <a:lnTo>
                    <a:pt x="0" y="20111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5168" tIns="2265553" rIns="455168" bIns="1360361" numCol="1" spcCol="1270" anchor="ctr" anchorCtr="0">
              <a:noAutofit/>
            </a:bodyPr>
            <a:lstStyle/>
            <a:p>
              <a:pPr algn="ctr" defTabSz="2844800" fontAlgn="base">
                <a:lnSpc>
                  <a:spcPct val="90000"/>
                </a:lnSpc>
                <a:spcBef>
                  <a:spcPct val="0"/>
                </a:spcBef>
                <a:spcAft>
                  <a:spcPct val="35000"/>
                </a:spcAft>
              </a:pPr>
              <a:endParaRPr lang="en-US" sz="6400">
                <a:solidFill>
                  <a:prstClr val="white"/>
                </a:solidFill>
              </a:endParaRPr>
            </a:p>
          </p:txBody>
        </p:sp>
        <p:sp>
          <p:nvSpPr>
            <p:cNvPr id="13" name="Oval 12"/>
            <p:cNvSpPr/>
            <p:nvPr/>
          </p:nvSpPr>
          <p:spPr>
            <a:xfrm>
              <a:off x="7214307" y="1600200"/>
              <a:ext cx="1624893" cy="965243"/>
            </a:xfrm>
            <a:prstGeom prst="ellipse">
              <a:avLst/>
            </a:prstGeom>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pPr algn="ctr" fontAlgn="base">
                <a:spcBef>
                  <a:spcPct val="0"/>
                </a:spcBef>
                <a:spcAft>
                  <a:spcPct val="0"/>
                </a:spcAft>
              </a:pPr>
              <a:r>
                <a:rPr lang="en-US" dirty="0" smtClean="0">
                  <a:ln>
                    <a:solidFill>
                      <a:srgbClr val="000000"/>
                    </a:solidFill>
                  </a:ln>
                  <a:solidFill>
                    <a:srgbClr val="000000"/>
                  </a:solidFill>
                </a:rPr>
                <a:t>Trauma </a:t>
              </a:r>
            </a:p>
            <a:p>
              <a:pPr algn="ctr" fontAlgn="base">
                <a:spcBef>
                  <a:spcPct val="0"/>
                </a:spcBef>
                <a:spcAft>
                  <a:spcPct val="0"/>
                </a:spcAft>
              </a:pPr>
              <a:r>
                <a:rPr lang="en-US" dirty="0" smtClean="0">
                  <a:ln>
                    <a:solidFill>
                      <a:srgbClr val="000000"/>
                    </a:solidFill>
                  </a:ln>
                  <a:solidFill>
                    <a:prstClr val="black"/>
                  </a:solidFill>
                </a:rPr>
                <a:t>Informed</a:t>
              </a:r>
              <a:endParaRPr lang="en-US" dirty="0">
                <a:ln>
                  <a:solidFill>
                    <a:srgbClr val="000000"/>
                  </a:solidFill>
                </a:ln>
                <a:solidFill>
                  <a:prstClr val="black"/>
                </a:solidFill>
              </a:endParaRPr>
            </a:p>
          </p:txBody>
        </p:sp>
        <p:sp>
          <p:nvSpPr>
            <p:cNvPr id="14" name="Right Arrow 13"/>
            <p:cNvSpPr/>
            <p:nvPr/>
          </p:nvSpPr>
          <p:spPr>
            <a:xfrm>
              <a:off x="786383" y="765273"/>
              <a:ext cx="7571232" cy="678894"/>
            </a:xfrm>
            <a:prstGeom prst="rightArrow">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grpSp>
      <p:sp>
        <p:nvSpPr>
          <p:cNvPr id="16" name="TextBox 15"/>
          <p:cNvSpPr txBox="1"/>
          <p:nvPr/>
        </p:nvSpPr>
        <p:spPr>
          <a:xfrm>
            <a:off x="218113" y="2726319"/>
            <a:ext cx="2029968" cy="2308324"/>
          </a:xfrm>
          <a:prstGeom prst="rect">
            <a:avLst/>
          </a:prstGeom>
          <a:noFill/>
        </p:spPr>
        <p:txBody>
          <a:bodyPr wrap="square" rtlCol="0">
            <a:spAutoFit/>
          </a:bodyPr>
          <a:lstStyle/>
          <a:p>
            <a:pPr marL="285750" indent="-285750" fontAlgn="base">
              <a:spcBef>
                <a:spcPct val="0"/>
              </a:spcBef>
              <a:spcAft>
                <a:spcPct val="0"/>
              </a:spcAft>
              <a:buFont typeface="Arial"/>
              <a:buChar char="•"/>
            </a:pPr>
            <a:r>
              <a:rPr lang="en-US" dirty="0" smtClean="0">
                <a:solidFill>
                  <a:prstClr val="black"/>
                </a:solidFill>
                <a:latin typeface="Arial" charset="0"/>
              </a:rPr>
              <a:t>Didactic</a:t>
            </a:r>
          </a:p>
          <a:p>
            <a:pPr marL="285750" indent="-285750" fontAlgn="base">
              <a:spcBef>
                <a:spcPct val="0"/>
              </a:spcBef>
              <a:spcAft>
                <a:spcPct val="0"/>
              </a:spcAft>
              <a:buFont typeface="Arial"/>
              <a:buChar char="•"/>
            </a:pPr>
            <a:r>
              <a:rPr lang="en-US" dirty="0" smtClean="0">
                <a:solidFill>
                  <a:prstClr val="black"/>
                </a:solidFill>
                <a:latin typeface="Arial" charset="0"/>
              </a:rPr>
              <a:t>Focused on </a:t>
            </a:r>
            <a:r>
              <a:rPr lang="en-US" dirty="0" smtClean="0">
                <a:solidFill>
                  <a:prstClr val="black"/>
                </a:solidFill>
                <a:latin typeface="Arial" charset="0"/>
              </a:rPr>
              <a:t>learning about the </a:t>
            </a:r>
            <a:r>
              <a:rPr lang="en-US" dirty="0" smtClean="0">
                <a:solidFill>
                  <a:prstClr val="black"/>
                </a:solidFill>
                <a:latin typeface="Arial" charset="0"/>
              </a:rPr>
              <a:t>i</a:t>
            </a:r>
            <a:r>
              <a:rPr lang="en-US" dirty="0" smtClean="0">
                <a:solidFill>
                  <a:prstClr val="black"/>
                </a:solidFill>
                <a:latin typeface="Arial" charset="0"/>
              </a:rPr>
              <a:t>ndividual impact of trauma</a:t>
            </a:r>
            <a:endParaRPr lang="en-US" dirty="0" smtClean="0">
              <a:solidFill>
                <a:prstClr val="black"/>
              </a:solidFill>
              <a:latin typeface="Arial" charset="0"/>
            </a:endParaRPr>
          </a:p>
          <a:p>
            <a:pPr marL="285750" indent="-285750" fontAlgn="base">
              <a:spcBef>
                <a:spcPct val="0"/>
              </a:spcBef>
              <a:spcAft>
                <a:spcPct val="0"/>
              </a:spcAft>
              <a:buFont typeface="Arial"/>
              <a:buChar char="•"/>
            </a:pPr>
            <a:r>
              <a:rPr lang="en-US" dirty="0" smtClean="0">
                <a:solidFill>
                  <a:prstClr val="black"/>
                </a:solidFill>
                <a:latin typeface="Arial" charset="0"/>
              </a:rPr>
              <a:t>Begin to see risk factors</a:t>
            </a:r>
            <a:endParaRPr lang="en-US" dirty="0">
              <a:solidFill>
                <a:prstClr val="black"/>
              </a:solidFill>
              <a:latin typeface="Arial" charset="0"/>
            </a:endParaRPr>
          </a:p>
        </p:txBody>
      </p:sp>
      <p:sp>
        <p:nvSpPr>
          <p:cNvPr id="17" name="TextBox 16"/>
          <p:cNvSpPr txBox="1"/>
          <p:nvPr/>
        </p:nvSpPr>
        <p:spPr>
          <a:xfrm>
            <a:off x="2498939" y="2690317"/>
            <a:ext cx="2029968" cy="2308324"/>
          </a:xfrm>
          <a:prstGeom prst="rect">
            <a:avLst/>
          </a:prstGeom>
          <a:noFill/>
        </p:spPr>
        <p:txBody>
          <a:bodyPr wrap="square" rtlCol="0">
            <a:spAutoFit/>
          </a:bodyPr>
          <a:lstStyle/>
          <a:p>
            <a:pPr marL="285750" indent="-285750" fontAlgn="base">
              <a:spcBef>
                <a:spcPct val="0"/>
              </a:spcBef>
              <a:spcAft>
                <a:spcPct val="0"/>
              </a:spcAft>
              <a:buFont typeface="Arial"/>
              <a:buChar char="•"/>
            </a:pPr>
            <a:r>
              <a:rPr lang="en-US" dirty="0" smtClean="0">
                <a:solidFill>
                  <a:prstClr val="black"/>
                </a:solidFill>
                <a:latin typeface="Arial" charset="0"/>
              </a:rPr>
              <a:t>Focused awareness at the system or agency level</a:t>
            </a:r>
          </a:p>
          <a:p>
            <a:pPr marL="285750" indent="-285750" fontAlgn="base">
              <a:spcBef>
                <a:spcPct val="0"/>
              </a:spcBef>
              <a:spcAft>
                <a:spcPct val="0"/>
              </a:spcAft>
              <a:buFont typeface="Arial"/>
              <a:buChar char="•"/>
            </a:pPr>
            <a:r>
              <a:rPr lang="en-US" dirty="0" smtClean="0">
                <a:solidFill>
                  <a:prstClr val="black"/>
                </a:solidFill>
                <a:latin typeface="Arial" charset="0"/>
              </a:rPr>
              <a:t>Recognize </a:t>
            </a:r>
            <a:r>
              <a:rPr lang="en-US" dirty="0" smtClean="0">
                <a:solidFill>
                  <a:prstClr val="black"/>
                </a:solidFill>
                <a:latin typeface="Arial" charset="0"/>
              </a:rPr>
              <a:t>the trauma impact on more than the individual</a:t>
            </a:r>
          </a:p>
        </p:txBody>
      </p:sp>
      <p:sp>
        <p:nvSpPr>
          <p:cNvPr id="18" name="TextBox 17"/>
          <p:cNvSpPr txBox="1"/>
          <p:nvPr/>
        </p:nvSpPr>
        <p:spPr>
          <a:xfrm>
            <a:off x="4800600" y="2726318"/>
            <a:ext cx="2029968" cy="2893100"/>
          </a:xfrm>
          <a:prstGeom prst="rect">
            <a:avLst/>
          </a:prstGeom>
          <a:noFill/>
        </p:spPr>
        <p:txBody>
          <a:bodyPr wrap="square" rtlCol="0">
            <a:spAutoFit/>
          </a:bodyPr>
          <a:lstStyle/>
          <a:p>
            <a:pPr marL="285750" indent="-285750" fontAlgn="base">
              <a:spcBef>
                <a:spcPct val="0"/>
              </a:spcBef>
              <a:spcAft>
                <a:spcPct val="0"/>
              </a:spcAft>
              <a:buFont typeface="Arial"/>
              <a:buChar char="•"/>
            </a:pPr>
            <a:r>
              <a:rPr lang="en-US" dirty="0" smtClean="0">
                <a:solidFill>
                  <a:prstClr val="black"/>
                </a:solidFill>
                <a:latin typeface="Arial" charset="0"/>
              </a:rPr>
              <a:t>Planning and taking action</a:t>
            </a:r>
          </a:p>
          <a:p>
            <a:pPr marL="285750" indent="-285750" fontAlgn="base">
              <a:spcBef>
                <a:spcPct val="0"/>
              </a:spcBef>
              <a:spcAft>
                <a:spcPct val="0"/>
              </a:spcAft>
              <a:buFont typeface="Arial"/>
              <a:buChar char="•"/>
            </a:pPr>
            <a:r>
              <a:rPr lang="en-US" dirty="0" smtClean="0">
                <a:solidFill>
                  <a:prstClr val="black"/>
                </a:solidFill>
                <a:latin typeface="Arial" charset="0"/>
              </a:rPr>
              <a:t>Integration of principles into staff behavior and practices</a:t>
            </a:r>
          </a:p>
          <a:p>
            <a:pPr marL="285750" indent="-285750" fontAlgn="base">
              <a:spcBef>
                <a:spcPct val="0"/>
              </a:spcBef>
              <a:spcAft>
                <a:spcPct val="0"/>
              </a:spcAft>
              <a:buFont typeface="Arial"/>
              <a:buChar char="•"/>
            </a:pPr>
            <a:r>
              <a:rPr lang="en-US" dirty="0" smtClean="0">
                <a:solidFill>
                  <a:prstClr val="black"/>
                </a:solidFill>
                <a:latin typeface="Arial" charset="0"/>
              </a:rPr>
              <a:t>Integration into organizational structures</a:t>
            </a:r>
          </a:p>
          <a:p>
            <a:pPr marL="285750" indent="-285750" fontAlgn="base">
              <a:spcBef>
                <a:spcPct val="0"/>
              </a:spcBef>
              <a:spcAft>
                <a:spcPct val="0"/>
              </a:spcAft>
              <a:buFont typeface="Arial"/>
              <a:buChar char="•"/>
            </a:pPr>
            <a:endParaRPr lang="en-US" sz="2000" dirty="0" smtClean="0">
              <a:solidFill>
                <a:prstClr val="black"/>
              </a:solidFill>
              <a:latin typeface="Arial" charset="0"/>
            </a:endParaRPr>
          </a:p>
        </p:txBody>
      </p:sp>
      <p:sp>
        <p:nvSpPr>
          <p:cNvPr id="19" name="TextBox 18"/>
          <p:cNvSpPr txBox="1"/>
          <p:nvPr/>
        </p:nvSpPr>
        <p:spPr>
          <a:xfrm>
            <a:off x="7059586" y="2726318"/>
            <a:ext cx="2029968" cy="3724096"/>
          </a:xfrm>
          <a:prstGeom prst="rect">
            <a:avLst/>
          </a:prstGeom>
          <a:noFill/>
        </p:spPr>
        <p:txBody>
          <a:bodyPr wrap="square" rtlCol="0">
            <a:spAutoFit/>
          </a:bodyPr>
          <a:lstStyle/>
          <a:p>
            <a:pPr marL="285750" indent="-285750" fontAlgn="base">
              <a:spcBef>
                <a:spcPct val="0"/>
              </a:spcBef>
              <a:spcAft>
                <a:spcPct val="0"/>
              </a:spcAft>
              <a:buFont typeface="Arial"/>
              <a:buChar char="•"/>
            </a:pPr>
            <a:r>
              <a:rPr lang="en-US" dirty="0" smtClean="0">
                <a:solidFill>
                  <a:prstClr val="black"/>
                </a:solidFill>
                <a:latin typeface="Arial" charset="0"/>
              </a:rPr>
              <a:t>Measuring impact</a:t>
            </a:r>
          </a:p>
          <a:p>
            <a:pPr marL="285750" indent="-285750" fontAlgn="base">
              <a:spcBef>
                <a:spcPct val="0"/>
              </a:spcBef>
              <a:spcAft>
                <a:spcPct val="0"/>
              </a:spcAft>
              <a:buFont typeface="Arial"/>
              <a:buChar char="•"/>
            </a:pPr>
            <a:r>
              <a:rPr lang="en-US" dirty="0" smtClean="0">
                <a:solidFill>
                  <a:prstClr val="black"/>
                </a:solidFill>
                <a:latin typeface="Arial" charset="0"/>
              </a:rPr>
              <a:t>Revision of policies and procedures </a:t>
            </a:r>
          </a:p>
          <a:p>
            <a:pPr marL="285750" indent="-285750" fontAlgn="base">
              <a:spcBef>
                <a:spcPct val="0"/>
              </a:spcBef>
              <a:spcAft>
                <a:spcPct val="0"/>
              </a:spcAft>
              <a:buFont typeface="Arial"/>
              <a:buChar char="•"/>
            </a:pPr>
            <a:r>
              <a:rPr lang="en-US" dirty="0" smtClean="0">
                <a:solidFill>
                  <a:prstClr val="black"/>
                </a:solidFill>
                <a:latin typeface="Arial" charset="0"/>
              </a:rPr>
              <a:t>Fidelity to TI</a:t>
            </a:r>
          </a:p>
          <a:p>
            <a:pPr marL="285750" indent="-285750" fontAlgn="base">
              <a:spcBef>
                <a:spcPct val="0"/>
              </a:spcBef>
              <a:spcAft>
                <a:spcPct val="0"/>
              </a:spcAft>
              <a:buFont typeface="Arial"/>
              <a:buChar char="•"/>
            </a:pPr>
            <a:r>
              <a:rPr lang="en-US" dirty="0" smtClean="0">
                <a:solidFill>
                  <a:prstClr val="black"/>
                </a:solidFill>
                <a:latin typeface="Arial" charset="0"/>
              </a:rPr>
              <a:t>Program </a:t>
            </a:r>
            <a:r>
              <a:rPr lang="en-US" dirty="0" smtClean="0">
                <a:solidFill>
                  <a:prstClr val="black"/>
                </a:solidFill>
                <a:latin typeface="Arial" charset="0"/>
              </a:rPr>
              <a:t>assessments</a:t>
            </a:r>
            <a:endParaRPr lang="en-US" dirty="0" smtClean="0">
              <a:solidFill>
                <a:prstClr val="black"/>
              </a:solidFill>
              <a:latin typeface="Arial" charset="0"/>
            </a:endParaRPr>
          </a:p>
          <a:p>
            <a:pPr marL="285750" indent="-285750" fontAlgn="base">
              <a:spcBef>
                <a:spcPct val="0"/>
              </a:spcBef>
              <a:spcAft>
                <a:spcPct val="0"/>
              </a:spcAft>
              <a:buFont typeface="Arial"/>
              <a:buChar char="•"/>
            </a:pPr>
            <a:r>
              <a:rPr lang="en-US" dirty="0" smtClean="0">
                <a:solidFill>
                  <a:prstClr val="black"/>
                </a:solidFill>
                <a:latin typeface="Arial" charset="0"/>
              </a:rPr>
              <a:t>Reduce stigma of trauma</a:t>
            </a:r>
          </a:p>
          <a:p>
            <a:pPr marL="285750" indent="-285750" fontAlgn="base">
              <a:spcBef>
                <a:spcPct val="0"/>
              </a:spcBef>
              <a:spcAft>
                <a:spcPct val="0"/>
              </a:spcAft>
              <a:buFont typeface="Arial"/>
              <a:buChar char="•"/>
            </a:pPr>
            <a:r>
              <a:rPr lang="en-US" dirty="0" smtClean="0">
                <a:solidFill>
                  <a:prstClr val="black"/>
                </a:solidFill>
                <a:latin typeface="Arial" charset="0"/>
              </a:rPr>
              <a:t>Build c</a:t>
            </a:r>
            <a:r>
              <a:rPr lang="en-US" dirty="0" smtClean="0">
                <a:solidFill>
                  <a:prstClr val="black"/>
                </a:solidFill>
                <a:latin typeface="Arial" charset="0"/>
              </a:rPr>
              <a:t>ommunity</a:t>
            </a:r>
            <a:r>
              <a:rPr lang="en-US" dirty="0" smtClean="0">
                <a:solidFill>
                  <a:prstClr val="black"/>
                </a:solidFill>
                <a:latin typeface="Arial" charset="0"/>
              </a:rPr>
              <a:t>!</a:t>
            </a:r>
          </a:p>
          <a:p>
            <a:pPr marL="285750" indent="-285750" fontAlgn="base">
              <a:spcBef>
                <a:spcPct val="0"/>
              </a:spcBef>
              <a:spcAft>
                <a:spcPct val="0"/>
              </a:spcAft>
              <a:buFont typeface="Arial"/>
              <a:buChar char="•"/>
            </a:pPr>
            <a:endParaRPr lang="en-US" sz="2000" dirty="0" smtClean="0">
              <a:solidFill>
                <a:prstClr val="black"/>
              </a:solidFill>
              <a:latin typeface="Arial" charset="0"/>
            </a:endParaRPr>
          </a:p>
        </p:txBody>
      </p:sp>
      <p:sp>
        <p:nvSpPr>
          <p:cNvPr id="2" name="Title 1"/>
          <p:cNvSpPr>
            <a:spLocks noGrp="1"/>
          </p:cNvSpPr>
          <p:nvPr>
            <p:ph type="title"/>
          </p:nvPr>
        </p:nvSpPr>
        <p:spPr>
          <a:xfrm>
            <a:off x="457200" y="334295"/>
            <a:ext cx="8229600" cy="731838"/>
          </a:xfrm>
        </p:spPr>
        <p:txBody>
          <a:bodyPr/>
          <a:lstStyle/>
          <a:p>
            <a:r>
              <a:rPr lang="en-US" sz="4000" dirty="0" smtClean="0"/>
              <a:t>The Continuum</a:t>
            </a:r>
            <a:endParaRPr lang="en-US" sz="4000" dirty="0"/>
          </a:p>
        </p:txBody>
      </p:sp>
    </p:spTree>
    <p:extLst>
      <p:ext uri="{BB962C8B-B14F-4D97-AF65-F5344CB8AC3E}">
        <p14:creationId xmlns:p14="http://schemas.microsoft.com/office/powerpoint/2010/main" val="96339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4" y="30892"/>
            <a:ext cx="8229600" cy="1143000"/>
          </a:xfrm>
        </p:spPr>
        <p:txBody>
          <a:bodyPr/>
          <a:lstStyle/>
          <a:p>
            <a:r>
              <a:rPr lang="en-US" sz="4400" dirty="0"/>
              <a:t>Objectives</a:t>
            </a:r>
          </a:p>
        </p:txBody>
      </p:sp>
      <p:sp>
        <p:nvSpPr>
          <p:cNvPr id="3" name="Content Placeholder 2"/>
          <p:cNvSpPr>
            <a:spLocks noGrp="1"/>
          </p:cNvSpPr>
          <p:nvPr>
            <p:ph idx="1"/>
          </p:nvPr>
        </p:nvSpPr>
        <p:spPr>
          <a:xfrm>
            <a:off x="152400" y="1173892"/>
            <a:ext cx="7620000" cy="4464908"/>
          </a:xfrm>
        </p:spPr>
        <p:txBody>
          <a:bodyPr>
            <a:normAutofit/>
          </a:bodyPr>
          <a:lstStyle/>
          <a:p>
            <a:pPr marL="274320" indent="-182880">
              <a:lnSpc>
                <a:spcPct val="90000"/>
              </a:lnSpc>
              <a:spcBef>
                <a:spcPts val="476"/>
              </a:spcBef>
              <a:buSzPct val="100000"/>
            </a:pPr>
            <a:r>
              <a:rPr lang="en-US" sz="2400" dirty="0" smtClean="0">
                <a:solidFill>
                  <a:schemeClr val="tx2"/>
                </a:solidFill>
              </a:rPr>
              <a:t>Identify </a:t>
            </a:r>
            <a:r>
              <a:rPr lang="en-US" sz="2400" dirty="0">
                <a:solidFill>
                  <a:schemeClr val="tx2"/>
                </a:solidFill>
              </a:rPr>
              <a:t>adverse childhood </a:t>
            </a:r>
            <a:r>
              <a:rPr lang="en-US" sz="2400" dirty="0" smtClean="0">
                <a:solidFill>
                  <a:schemeClr val="tx2"/>
                </a:solidFill>
              </a:rPr>
              <a:t>experiences/trauma </a:t>
            </a:r>
            <a:r>
              <a:rPr lang="en-US" sz="2400" dirty="0">
                <a:solidFill>
                  <a:schemeClr val="tx2"/>
                </a:solidFill>
              </a:rPr>
              <a:t>and explain the short and long-term impact they have on health and wellbeing. </a:t>
            </a:r>
            <a:endParaRPr lang="en-US" sz="2400" dirty="0" smtClean="0">
              <a:solidFill>
                <a:schemeClr val="tx2"/>
              </a:solidFill>
            </a:endParaRPr>
          </a:p>
          <a:p>
            <a:pPr marL="91440" indent="0">
              <a:lnSpc>
                <a:spcPct val="90000"/>
              </a:lnSpc>
              <a:spcBef>
                <a:spcPts val="476"/>
              </a:spcBef>
              <a:buSzPct val="100000"/>
              <a:buNone/>
            </a:pPr>
            <a:endParaRPr lang="en-US" sz="2400" dirty="0">
              <a:solidFill>
                <a:schemeClr val="tx2"/>
              </a:solidFill>
            </a:endParaRPr>
          </a:p>
          <a:p>
            <a:pPr marL="274320" indent="-182880">
              <a:lnSpc>
                <a:spcPct val="90000"/>
              </a:lnSpc>
              <a:spcBef>
                <a:spcPts val="476"/>
              </a:spcBef>
              <a:buSzPct val="100000"/>
            </a:pPr>
            <a:r>
              <a:rPr lang="en-US" sz="2400" dirty="0">
                <a:solidFill>
                  <a:schemeClr val="tx2"/>
                </a:solidFill>
              </a:rPr>
              <a:t>Learn about trauma informed care and identify tools for becoming more trauma </a:t>
            </a:r>
            <a:r>
              <a:rPr lang="en-US" sz="2400" dirty="0" smtClean="0">
                <a:solidFill>
                  <a:schemeClr val="tx2"/>
                </a:solidFill>
              </a:rPr>
              <a:t>informed</a:t>
            </a:r>
          </a:p>
          <a:p>
            <a:pPr marL="91440" indent="0">
              <a:lnSpc>
                <a:spcPct val="90000"/>
              </a:lnSpc>
              <a:spcBef>
                <a:spcPts val="476"/>
              </a:spcBef>
              <a:buSzPct val="100000"/>
              <a:buNone/>
            </a:pPr>
            <a:endParaRPr lang="en-US" sz="2400" dirty="0">
              <a:solidFill>
                <a:schemeClr val="tx2"/>
              </a:solidFill>
            </a:endParaRPr>
          </a:p>
          <a:p>
            <a:pPr marL="274320" indent="-182880">
              <a:lnSpc>
                <a:spcPct val="90000"/>
              </a:lnSpc>
              <a:spcBef>
                <a:spcPts val="476"/>
              </a:spcBef>
              <a:buSzPct val="100000"/>
            </a:pPr>
            <a:r>
              <a:rPr lang="en-US" sz="2400" dirty="0">
                <a:solidFill>
                  <a:schemeClr val="tx2"/>
                </a:solidFill>
              </a:rPr>
              <a:t>Understand the unique challenges that rural healthcare settings face when working with patients who have a history of adverse childhood experiences and learn tools for providing trauma informed care in those settings.</a:t>
            </a:r>
            <a:endParaRPr lang="en-US" sz="2400" dirty="0">
              <a:solidFill>
                <a:schemeClr val="tx2"/>
              </a:solidFill>
            </a:endParaRPr>
          </a:p>
        </p:txBody>
      </p:sp>
    </p:spTree>
    <p:extLst>
      <p:ext uri="{BB962C8B-B14F-4D97-AF65-F5344CB8AC3E}">
        <p14:creationId xmlns:p14="http://schemas.microsoft.com/office/powerpoint/2010/main" val="1997437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620000" cy="622972"/>
          </a:xfrm>
        </p:spPr>
        <p:txBody>
          <a:bodyPr/>
          <a:lstStyle/>
          <a:p>
            <a:r>
              <a:rPr lang="en-US" dirty="0" smtClean="0">
                <a:ea typeface="Tahoma" panose="020B0604030504040204" pitchFamily="34" charset="0"/>
                <a:cs typeface="Tahoma" panose="020B0604030504040204" pitchFamily="34" charset="0"/>
              </a:rPr>
              <a:t>Trauma-Informed Principles</a:t>
            </a:r>
            <a:endParaRPr lang="en-US" dirty="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1" y="2435698"/>
            <a:ext cx="9144000" cy="2364902"/>
          </a:xfrm>
          <a:prstGeom prst="rect">
            <a:avLst/>
          </a:prstGeom>
        </p:spPr>
      </p:pic>
      <p:sp>
        <p:nvSpPr>
          <p:cNvPr id="7" name="TextBox 6"/>
          <p:cNvSpPr txBox="1"/>
          <p:nvPr/>
        </p:nvSpPr>
        <p:spPr>
          <a:xfrm>
            <a:off x="8237137" y="5732959"/>
            <a:ext cx="826279" cy="230832"/>
          </a:xfrm>
          <a:prstGeom prst="rect">
            <a:avLst/>
          </a:prstGeom>
          <a:noFill/>
        </p:spPr>
        <p:txBody>
          <a:bodyPr wrap="square" rtlCol="0">
            <a:spAutoFit/>
          </a:bodyPr>
          <a:lstStyle/>
          <a:p>
            <a:pPr algn="r"/>
            <a:r>
              <a:rPr lang="en-US" sz="900" dirty="0"/>
              <a:t>CDC (2019)</a:t>
            </a:r>
            <a:endParaRPr lang="en-US" sz="900" dirty="0"/>
          </a:p>
        </p:txBody>
      </p:sp>
    </p:spTree>
    <p:extLst>
      <p:ext uri="{BB962C8B-B14F-4D97-AF65-F5344CB8AC3E}">
        <p14:creationId xmlns:p14="http://schemas.microsoft.com/office/powerpoint/2010/main" val="2914612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886700" cy="585290"/>
          </a:xfrm>
        </p:spPr>
        <p:txBody>
          <a:bodyPr/>
          <a:lstStyle/>
          <a:p>
            <a:r>
              <a:rPr lang="en-US" sz="4000" dirty="0" smtClean="0">
                <a:ea typeface="Tahoma" panose="020B0604030504040204" pitchFamily="34" charset="0"/>
                <a:cs typeface="Tahoma" panose="020B0604030504040204" pitchFamily="34" charset="0"/>
              </a:rPr>
              <a:t>Trauma-Informed Care Principles</a:t>
            </a:r>
            <a:endParaRPr lang="en-US" sz="40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54205" y="1656094"/>
            <a:ext cx="8161145" cy="3994220"/>
          </a:xfrm>
        </p:spPr>
        <p:txBody>
          <a:bodyPr>
            <a:normAutofit lnSpcReduction="10000"/>
          </a:bodyPr>
          <a:lstStyle/>
          <a:p>
            <a:pPr marL="0" indent="0">
              <a:buNone/>
            </a:pPr>
            <a:r>
              <a:rPr lang="en-US" sz="2250" dirty="0">
                <a:solidFill>
                  <a:srgbClr val="004442"/>
                </a:solidFill>
                <a:ea typeface="Tahoma" panose="020B0604030504040204" pitchFamily="34" charset="0"/>
                <a:cs typeface="Tahoma" panose="020B0604030504040204" pitchFamily="34" charset="0"/>
              </a:rPr>
              <a:t>Safety:</a:t>
            </a:r>
          </a:p>
          <a:p>
            <a:pPr marL="342900" lvl="1" indent="0">
              <a:buNone/>
            </a:pPr>
            <a:r>
              <a:rPr lang="en-US" sz="2100" dirty="0">
                <a:solidFill>
                  <a:srgbClr val="004442"/>
                </a:solidFill>
                <a:ea typeface="Tahoma" panose="020B0604030504040204" pitchFamily="34" charset="0"/>
                <a:cs typeface="Tahoma" panose="020B0604030504040204" pitchFamily="34" charset="0"/>
              </a:rPr>
              <a:t>Throughout the organization, staff and the people they serve, whether children or adults, feel physically and </a:t>
            </a:r>
            <a:r>
              <a:rPr lang="en-US" sz="2100" dirty="0" smtClean="0">
                <a:solidFill>
                  <a:srgbClr val="004442"/>
                </a:solidFill>
                <a:ea typeface="Tahoma" panose="020B0604030504040204" pitchFamily="34" charset="0"/>
                <a:cs typeface="Tahoma" panose="020B0604030504040204" pitchFamily="34" charset="0"/>
              </a:rPr>
              <a:t>psychologically </a:t>
            </a:r>
            <a:r>
              <a:rPr lang="en-US" sz="2100" dirty="0">
                <a:solidFill>
                  <a:srgbClr val="004442"/>
                </a:solidFill>
                <a:ea typeface="Tahoma" panose="020B0604030504040204" pitchFamily="34" charset="0"/>
                <a:cs typeface="Tahoma" panose="020B0604030504040204" pitchFamily="34" charset="0"/>
              </a:rPr>
              <a:t>safe; the physical setting is safe and interpersonal interactions promote a sense of safety. </a:t>
            </a:r>
            <a:r>
              <a:rPr lang="en-US" sz="2100" dirty="0">
                <a:solidFill>
                  <a:srgbClr val="004442"/>
                </a:solidFill>
                <a:ea typeface="Tahoma" panose="020B0604030504040204" pitchFamily="34" charset="0"/>
                <a:cs typeface="Tahoma" panose="020B0604030504040204" pitchFamily="34" charset="0"/>
              </a:rPr>
              <a:t>Understanding safety as defined by those served is a high priority.</a:t>
            </a:r>
          </a:p>
          <a:p>
            <a:pPr>
              <a:spcAft>
                <a:spcPts val="450"/>
              </a:spcAft>
            </a:pPr>
            <a:endParaRPr lang="en-US" dirty="0" smtClean="0">
              <a:solidFill>
                <a:srgbClr val="004442"/>
              </a:solidFill>
              <a:ea typeface="Tahoma" panose="020B0604030504040204" pitchFamily="34" charset="0"/>
              <a:cs typeface="Tahoma" panose="020B0604030504040204" pitchFamily="34" charset="0"/>
            </a:endParaRPr>
          </a:p>
          <a:p>
            <a:pPr marL="0" indent="0">
              <a:buNone/>
            </a:pPr>
            <a:r>
              <a:rPr lang="en-US" sz="2250" dirty="0">
                <a:solidFill>
                  <a:srgbClr val="004442"/>
                </a:solidFill>
                <a:ea typeface="Tahoma" panose="020B0604030504040204" pitchFamily="34" charset="0"/>
                <a:cs typeface="Tahoma" panose="020B0604030504040204" pitchFamily="34" charset="0"/>
              </a:rPr>
              <a:t>Trustworthiness and Transparency:</a:t>
            </a:r>
          </a:p>
          <a:p>
            <a:pPr marL="342900" lvl="1" indent="0">
              <a:buNone/>
            </a:pPr>
            <a:r>
              <a:rPr lang="en-US" sz="2100" dirty="0">
                <a:solidFill>
                  <a:srgbClr val="004442"/>
                </a:solidFill>
                <a:ea typeface="Tahoma" panose="020B0604030504040204" pitchFamily="34" charset="0"/>
                <a:cs typeface="Tahoma" panose="020B0604030504040204" pitchFamily="34" charset="0"/>
              </a:rPr>
              <a:t>Organizational operations and decisions are conducted with transparency with the goal of building and maintaining trust with clients and family members, among staff, and others involved in the organization.</a:t>
            </a:r>
          </a:p>
          <a:p>
            <a:endParaRPr lang="en-US" dirty="0">
              <a:solidFill>
                <a:srgbClr val="004442"/>
              </a:solidFill>
              <a:ea typeface="Tahoma" panose="020B0604030504040204" pitchFamily="34" charset="0"/>
              <a:cs typeface="Tahoma" panose="020B0604030504040204" pitchFamily="34" charset="0"/>
            </a:endParaRPr>
          </a:p>
        </p:txBody>
      </p:sp>
      <p:sp>
        <p:nvSpPr>
          <p:cNvPr id="4" name="TextBox 3"/>
          <p:cNvSpPr txBox="1"/>
          <p:nvPr/>
        </p:nvSpPr>
        <p:spPr>
          <a:xfrm>
            <a:off x="8237137" y="5732959"/>
            <a:ext cx="826279" cy="230832"/>
          </a:xfrm>
          <a:prstGeom prst="rect">
            <a:avLst/>
          </a:prstGeom>
          <a:noFill/>
        </p:spPr>
        <p:txBody>
          <a:bodyPr wrap="square" rtlCol="0">
            <a:spAutoFit/>
          </a:bodyPr>
          <a:lstStyle/>
          <a:p>
            <a:pPr algn="r"/>
            <a:r>
              <a:rPr lang="en-US" sz="900" dirty="0"/>
              <a:t>CDC (2019)</a:t>
            </a:r>
            <a:endParaRPr lang="en-US" sz="900" dirty="0"/>
          </a:p>
        </p:txBody>
      </p:sp>
    </p:spTree>
    <p:extLst>
      <p:ext uri="{BB962C8B-B14F-4D97-AF65-F5344CB8AC3E}">
        <p14:creationId xmlns:p14="http://schemas.microsoft.com/office/powerpoint/2010/main" val="2463261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7886700" cy="638045"/>
          </a:xfrm>
        </p:spPr>
        <p:txBody>
          <a:bodyPr/>
          <a:lstStyle/>
          <a:p>
            <a:r>
              <a:rPr lang="en-US" sz="4000" dirty="0" smtClean="0">
                <a:ea typeface="Tahoma" panose="020B0604030504040204" pitchFamily="34" charset="0"/>
                <a:cs typeface="Tahoma" panose="020B0604030504040204" pitchFamily="34" charset="0"/>
              </a:rPr>
              <a:t>Trauma-Informed Care Principles</a:t>
            </a:r>
            <a:endParaRPr lang="en-US" sz="40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1066800"/>
            <a:ext cx="8213900" cy="4325815"/>
          </a:xfrm>
        </p:spPr>
        <p:txBody>
          <a:bodyPr>
            <a:noAutofit/>
          </a:bodyPr>
          <a:lstStyle/>
          <a:p>
            <a:pPr marL="0" indent="0">
              <a:buNone/>
            </a:pPr>
            <a:r>
              <a:rPr lang="en-US" sz="2000" dirty="0">
                <a:solidFill>
                  <a:srgbClr val="004442"/>
                </a:solidFill>
                <a:ea typeface="Tahoma" panose="020B0604030504040204" pitchFamily="34" charset="0"/>
                <a:cs typeface="Tahoma" panose="020B0604030504040204" pitchFamily="34" charset="0"/>
              </a:rPr>
              <a:t>Peer Support:</a:t>
            </a:r>
          </a:p>
          <a:p>
            <a:pPr lvl="1"/>
            <a:r>
              <a:rPr lang="en-US" dirty="0">
                <a:solidFill>
                  <a:srgbClr val="004442"/>
                </a:solidFill>
                <a:ea typeface="Tahoma" panose="020B0604030504040204" pitchFamily="34" charset="0"/>
                <a:cs typeface="Tahoma" panose="020B0604030504040204" pitchFamily="34" charset="0"/>
              </a:rPr>
              <a:t>Peers are people with lived experience.</a:t>
            </a:r>
          </a:p>
          <a:p>
            <a:pPr lvl="1">
              <a:spcAft>
                <a:spcPts val="450"/>
              </a:spcAft>
            </a:pPr>
            <a:r>
              <a:rPr lang="en-US" dirty="0">
                <a:solidFill>
                  <a:srgbClr val="004442"/>
                </a:solidFill>
                <a:ea typeface="Tahoma" panose="020B0604030504040204" pitchFamily="34" charset="0"/>
                <a:cs typeface="Tahoma" panose="020B0604030504040204" pitchFamily="34" charset="0"/>
              </a:rPr>
              <a:t>Peer </a:t>
            </a:r>
            <a:r>
              <a:rPr lang="en-US" dirty="0">
                <a:solidFill>
                  <a:srgbClr val="004442"/>
                </a:solidFill>
                <a:ea typeface="Tahoma" panose="020B0604030504040204" pitchFamily="34" charset="0"/>
                <a:cs typeface="Tahoma" panose="020B0604030504040204" pitchFamily="34" charset="0"/>
              </a:rPr>
              <a:t>support and mutual self-help are key </a:t>
            </a:r>
            <a:r>
              <a:rPr lang="en-US" dirty="0">
                <a:solidFill>
                  <a:srgbClr val="004442"/>
                </a:solidFill>
                <a:ea typeface="Tahoma" panose="020B0604030504040204" pitchFamily="34" charset="0"/>
                <a:cs typeface="Tahoma" panose="020B0604030504040204" pitchFamily="34" charset="0"/>
              </a:rPr>
              <a:t>vehicles for establishing </a:t>
            </a:r>
            <a:r>
              <a:rPr lang="en-US" dirty="0">
                <a:solidFill>
                  <a:srgbClr val="004442"/>
                </a:solidFill>
                <a:ea typeface="Tahoma" panose="020B0604030504040204" pitchFamily="34" charset="0"/>
                <a:cs typeface="Tahoma" panose="020B0604030504040204" pitchFamily="34" charset="0"/>
              </a:rPr>
              <a:t>safety and hope, building trust, enhancing collaboration, and utilizing </a:t>
            </a:r>
            <a:r>
              <a:rPr lang="en-US" dirty="0">
                <a:solidFill>
                  <a:srgbClr val="004442"/>
                </a:solidFill>
                <a:ea typeface="Tahoma" panose="020B0604030504040204" pitchFamily="34" charset="0"/>
                <a:cs typeface="Tahoma" panose="020B0604030504040204" pitchFamily="34" charset="0"/>
              </a:rPr>
              <a:t>stories and lived </a:t>
            </a:r>
            <a:r>
              <a:rPr lang="en-US" dirty="0">
                <a:solidFill>
                  <a:srgbClr val="004442"/>
                </a:solidFill>
                <a:ea typeface="Tahoma" panose="020B0604030504040204" pitchFamily="34" charset="0"/>
                <a:cs typeface="Tahoma" panose="020B0604030504040204" pitchFamily="34" charset="0"/>
              </a:rPr>
              <a:t>experience to promote recovery and </a:t>
            </a:r>
            <a:r>
              <a:rPr lang="en-US" dirty="0">
                <a:solidFill>
                  <a:srgbClr val="004442"/>
                </a:solidFill>
                <a:ea typeface="Tahoma" panose="020B0604030504040204" pitchFamily="34" charset="0"/>
                <a:cs typeface="Tahoma" panose="020B0604030504040204" pitchFamily="34" charset="0"/>
              </a:rPr>
              <a:t>healing.</a:t>
            </a:r>
          </a:p>
          <a:p>
            <a:pPr>
              <a:spcBef>
                <a:spcPts val="450"/>
              </a:spcBef>
              <a:spcAft>
                <a:spcPts val="450"/>
              </a:spcAft>
            </a:pPr>
            <a:endParaRPr lang="en-US" sz="2000" dirty="0">
              <a:solidFill>
                <a:srgbClr val="004442"/>
              </a:solidFill>
              <a:ea typeface="Tahoma" panose="020B0604030504040204" pitchFamily="34" charset="0"/>
              <a:cs typeface="Tahoma" panose="020B0604030504040204" pitchFamily="34" charset="0"/>
            </a:endParaRPr>
          </a:p>
          <a:p>
            <a:pPr marL="0" indent="0">
              <a:buNone/>
            </a:pPr>
            <a:r>
              <a:rPr lang="en-US" sz="2000" dirty="0">
                <a:solidFill>
                  <a:srgbClr val="004442"/>
                </a:solidFill>
                <a:ea typeface="Tahoma" panose="020B0604030504040204" pitchFamily="34" charset="0"/>
                <a:cs typeface="Tahoma" panose="020B0604030504040204" pitchFamily="34" charset="0"/>
              </a:rPr>
              <a:t>Collaboration and Mutuality:</a:t>
            </a:r>
          </a:p>
          <a:p>
            <a:pPr lvl="1"/>
            <a:r>
              <a:rPr lang="en-US" dirty="0">
                <a:solidFill>
                  <a:srgbClr val="004442"/>
                </a:solidFill>
                <a:ea typeface="Tahoma" panose="020B0604030504040204" pitchFamily="34" charset="0"/>
                <a:cs typeface="Tahoma" panose="020B0604030504040204" pitchFamily="34" charset="0"/>
              </a:rPr>
              <a:t>Importance is placed on partnering and the leveling of power differences between staff and clients and among organizational staff from the top down.</a:t>
            </a:r>
          </a:p>
          <a:p>
            <a:pPr lvl="1"/>
            <a:r>
              <a:rPr lang="en-US" dirty="0">
                <a:solidFill>
                  <a:srgbClr val="004442"/>
                </a:solidFill>
                <a:ea typeface="Tahoma" panose="020B0604030504040204" pitchFamily="34" charset="0"/>
                <a:cs typeface="Tahoma" panose="020B0604030504040204" pitchFamily="34" charset="0"/>
              </a:rPr>
              <a:t>Organization </a:t>
            </a:r>
            <a:r>
              <a:rPr lang="en-US" dirty="0">
                <a:solidFill>
                  <a:srgbClr val="004442"/>
                </a:solidFill>
                <a:ea typeface="Tahoma" panose="020B0604030504040204" pitchFamily="34" charset="0"/>
                <a:cs typeface="Tahoma" panose="020B0604030504040204" pitchFamily="34" charset="0"/>
              </a:rPr>
              <a:t>recognizes everyone has a role and all roles are </a:t>
            </a:r>
            <a:r>
              <a:rPr lang="en-US" dirty="0">
                <a:solidFill>
                  <a:srgbClr val="004442"/>
                </a:solidFill>
                <a:ea typeface="Tahoma" panose="020B0604030504040204" pitchFamily="34" charset="0"/>
                <a:cs typeface="Tahoma" panose="020B0604030504040204" pitchFamily="34" charset="0"/>
              </a:rPr>
              <a:t>important.</a:t>
            </a:r>
          </a:p>
          <a:p>
            <a:pPr lvl="1">
              <a:spcAft>
                <a:spcPts val="450"/>
              </a:spcAft>
            </a:pPr>
            <a:r>
              <a:rPr lang="en-US" dirty="0">
                <a:solidFill>
                  <a:srgbClr val="004442"/>
                </a:solidFill>
                <a:ea typeface="Tahoma" panose="020B0604030504040204" pitchFamily="34" charset="0"/>
                <a:cs typeface="Tahoma" panose="020B0604030504040204" pitchFamily="34" charset="0"/>
              </a:rPr>
              <a:t>Healing happens in relationships and in the meaningful sharing of power and decision-making.</a:t>
            </a:r>
          </a:p>
          <a:p>
            <a:endParaRPr lang="en-US" sz="2000" dirty="0">
              <a:solidFill>
                <a:srgbClr val="004442"/>
              </a:solidFill>
              <a:ea typeface="Tahoma" panose="020B0604030504040204" pitchFamily="34" charset="0"/>
              <a:cs typeface="Tahoma" panose="020B0604030504040204" pitchFamily="34" charset="0"/>
            </a:endParaRPr>
          </a:p>
        </p:txBody>
      </p:sp>
      <p:sp>
        <p:nvSpPr>
          <p:cNvPr id="4" name="TextBox 3"/>
          <p:cNvSpPr txBox="1"/>
          <p:nvPr/>
        </p:nvSpPr>
        <p:spPr>
          <a:xfrm>
            <a:off x="8237137" y="5732959"/>
            <a:ext cx="826279" cy="230832"/>
          </a:xfrm>
          <a:prstGeom prst="rect">
            <a:avLst/>
          </a:prstGeom>
          <a:noFill/>
        </p:spPr>
        <p:txBody>
          <a:bodyPr wrap="square" rtlCol="0">
            <a:spAutoFit/>
          </a:bodyPr>
          <a:lstStyle/>
          <a:p>
            <a:pPr algn="r"/>
            <a:r>
              <a:rPr lang="en-US" sz="900" dirty="0"/>
              <a:t>CDC (2019)</a:t>
            </a:r>
            <a:endParaRPr lang="en-US" sz="900" dirty="0"/>
          </a:p>
        </p:txBody>
      </p:sp>
    </p:spTree>
    <p:extLst>
      <p:ext uri="{BB962C8B-B14F-4D97-AF65-F5344CB8AC3E}">
        <p14:creationId xmlns:p14="http://schemas.microsoft.com/office/powerpoint/2010/main" val="300673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7886700" cy="524414"/>
          </a:xfrm>
        </p:spPr>
        <p:txBody>
          <a:bodyPr>
            <a:noAutofit/>
          </a:bodyPr>
          <a:lstStyle/>
          <a:p>
            <a:r>
              <a:rPr lang="en-US" sz="4000" dirty="0">
                <a:ea typeface="Tahoma" panose="020B0604030504040204" pitchFamily="34" charset="0"/>
                <a:cs typeface="Tahoma" panose="020B0604030504040204" pitchFamily="34" charset="0"/>
              </a:rPr>
              <a:t>Trauma-Informed Care Principles</a:t>
            </a:r>
            <a:endParaRPr lang="en-US" sz="40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44822" y="1751802"/>
            <a:ext cx="8370528" cy="4572798"/>
          </a:xfrm>
        </p:spPr>
        <p:txBody>
          <a:bodyPr>
            <a:normAutofit fontScale="92500" lnSpcReduction="10000"/>
          </a:bodyPr>
          <a:lstStyle/>
          <a:p>
            <a:pPr marL="0" indent="0">
              <a:spcBef>
                <a:spcPts val="900"/>
              </a:spcBef>
              <a:buNone/>
            </a:pPr>
            <a:r>
              <a:rPr lang="en-US" sz="2600" dirty="0">
                <a:solidFill>
                  <a:srgbClr val="004442"/>
                </a:solidFill>
                <a:ea typeface="Tahoma" panose="020B0604030504040204" pitchFamily="34" charset="0"/>
                <a:cs typeface="Tahoma" panose="020B0604030504040204" pitchFamily="34" charset="0"/>
              </a:rPr>
              <a:t>Empowerment, Voice, and Choice</a:t>
            </a:r>
            <a:r>
              <a:rPr lang="en-US" sz="2600" dirty="0" smtClean="0">
                <a:solidFill>
                  <a:srgbClr val="004442"/>
                </a:solidFill>
                <a:ea typeface="Tahoma" panose="020B0604030504040204" pitchFamily="34" charset="0"/>
                <a:cs typeface="Tahoma" panose="020B0604030504040204" pitchFamily="34" charset="0"/>
              </a:rPr>
              <a:t>:</a:t>
            </a:r>
          </a:p>
          <a:p>
            <a:pPr indent="-342900">
              <a:spcBef>
                <a:spcPts val="900"/>
              </a:spcBef>
            </a:pPr>
            <a:r>
              <a:rPr lang="en-US" sz="2600" dirty="0" smtClean="0">
                <a:solidFill>
                  <a:srgbClr val="004442"/>
                </a:solidFill>
              </a:rPr>
              <a:t>Identifying </a:t>
            </a:r>
            <a:r>
              <a:rPr lang="en-US" sz="2600" dirty="0">
                <a:solidFill>
                  <a:srgbClr val="004442"/>
                </a:solidFill>
              </a:rPr>
              <a:t>individual strengths and differences and </a:t>
            </a:r>
            <a:r>
              <a:rPr lang="en-US" sz="2600" dirty="0" smtClean="0">
                <a:solidFill>
                  <a:srgbClr val="004442"/>
                </a:solidFill>
              </a:rPr>
              <a:t>utilizing </a:t>
            </a:r>
            <a:r>
              <a:rPr lang="en-US" sz="2600" dirty="0">
                <a:solidFill>
                  <a:srgbClr val="004442"/>
                </a:solidFill>
              </a:rPr>
              <a:t>them as the foundation for recovery and </a:t>
            </a:r>
            <a:r>
              <a:rPr lang="en-US" sz="2600" dirty="0" smtClean="0">
                <a:solidFill>
                  <a:srgbClr val="004442"/>
                </a:solidFill>
              </a:rPr>
              <a:t>healing</a:t>
            </a:r>
            <a:endParaRPr lang="en-US" sz="2600" dirty="0" smtClean="0">
              <a:solidFill>
                <a:srgbClr val="004442"/>
              </a:solidFill>
              <a:ea typeface="Tahoma" panose="020B0604030504040204" pitchFamily="34" charset="0"/>
              <a:cs typeface="Tahoma" panose="020B0604030504040204" pitchFamily="34" charset="0"/>
            </a:endParaRPr>
          </a:p>
          <a:p>
            <a:pPr indent="-342900">
              <a:spcBef>
                <a:spcPts val="900"/>
              </a:spcBef>
            </a:pPr>
            <a:r>
              <a:rPr lang="en-US" sz="2400" dirty="0" smtClean="0">
                <a:solidFill>
                  <a:srgbClr val="004442"/>
                </a:solidFill>
                <a:ea typeface="Tahoma" panose="020B0604030504040204" pitchFamily="34" charset="0"/>
                <a:cs typeface="Tahoma" panose="020B0604030504040204" pitchFamily="34" charset="0"/>
              </a:rPr>
              <a:t>Understanding </a:t>
            </a:r>
            <a:r>
              <a:rPr lang="en-US" sz="2400" dirty="0">
                <a:solidFill>
                  <a:srgbClr val="004442"/>
                </a:solidFill>
                <a:ea typeface="Tahoma" panose="020B0604030504040204" pitchFamily="34" charset="0"/>
                <a:cs typeface="Tahoma" panose="020B0604030504040204" pitchFamily="34" charset="0"/>
              </a:rPr>
              <a:t>those involved in running the organization, those who provide </a:t>
            </a:r>
            <a:r>
              <a:rPr lang="en-US" sz="2400" dirty="0" smtClean="0">
                <a:solidFill>
                  <a:srgbClr val="004442"/>
                </a:solidFill>
                <a:ea typeface="Tahoma" panose="020B0604030504040204" pitchFamily="34" charset="0"/>
                <a:cs typeface="Tahoma" panose="020B0604030504040204" pitchFamily="34" charset="0"/>
              </a:rPr>
              <a:t>services, </a:t>
            </a:r>
            <a:r>
              <a:rPr lang="en-US" sz="2400" dirty="0">
                <a:solidFill>
                  <a:srgbClr val="004442"/>
                </a:solidFill>
                <a:ea typeface="Tahoma" panose="020B0604030504040204" pitchFamily="34" charset="0"/>
                <a:cs typeface="Tahoma" panose="020B0604030504040204" pitchFamily="34" charset="0"/>
              </a:rPr>
              <a:t>and those who seek services may all have trauma </a:t>
            </a:r>
            <a:r>
              <a:rPr lang="en-US" sz="2400" dirty="0" smtClean="0">
                <a:solidFill>
                  <a:srgbClr val="004442"/>
                </a:solidFill>
                <a:ea typeface="Tahoma" panose="020B0604030504040204" pitchFamily="34" charset="0"/>
                <a:cs typeface="Tahoma" panose="020B0604030504040204" pitchFamily="34" charset="0"/>
              </a:rPr>
              <a:t>histories</a:t>
            </a:r>
          </a:p>
          <a:p>
            <a:pPr indent="-342900">
              <a:spcBef>
                <a:spcPts val="900"/>
              </a:spcBef>
            </a:pPr>
            <a:r>
              <a:rPr lang="en-US" sz="2400" dirty="0" smtClean="0">
                <a:solidFill>
                  <a:srgbClr val="004442"/>
                </a:solidFill>
                <a:ea typeface="Tahoma" panose="020B0604030504040204" pitchFamily="34" charset="0"/>
                <a:cs typeface="Tahoma" panose="020B0604030504040204" pitchFamily="34" charset="0"/>
              </a:rPr>
              <a:t>Operations</a:t>
            </a:r>
            <a:r>
              <a:rPr lang="en-US" sz="2400" dirty="0">
                <a:solidFill>
                  <a:srgbClr val="004442"/>
                </a:solidFill>
                <a:ea typeface="Tahoma" panose="020B0604030504040204" pitchFamily="34" charset="0"/>
                <a:cs typeface="Tahoma" panose="020B0604030504040204" pitchFamily="34" charset="0"/>
              </a:rPr>
              <a:t>, workforce development, and services are organized to foster empowerment for staff and those served</a:t>
            </a:r>
          </a:p>
          <a:p>
            <a:pPr lvl="2">
              <a:spcAft>
                <a:spcPts val="450"/>
              </a:spcAft>
            </a:pPr>
            <a:r>
              <a:rPr lang="en-US" sz="2000" dirty="0">
                <a:solidFill>
                  <a:srgbClr val="004442"/>
                </a:solidFill>
                <a:ea typeface="Tahoma" panose="020B0604030504040204" pitchFamily="34" charset="0"/>
                <a:cs typeface="Tahoma" panose="020B0604030504040204" pitchFamily="34" charset="0"/>
              </a:rPr>
              <a:t>All are supported in shared decision-making, choice, and goal-setting and staff are empowered to do their work by having adequate organizational </a:t>
            </a:r>
            <a:r>
              <a:rPr lang="en-US" sz="2000" dirty="0" smtClean="0">
                <a:solidFill>
                  <a:srgbClr val="004442"/>
                </a:solidFill>
                <a:ea typeface="Tahoma" panose="020B0604030504040204" pitchFamily="34" charset="0"/>
                <a:cs typeface="Tahoma" panose="020B0604030504040204" pitchFamily="34" charset="0"/>
              </a:rPr>
              <a:t>support</a:t>
            </a:r>
          </a:p>
          <a:p>
            <a:pPr lvl="2">
              <a:spcAft>
                <a:spcPts val="450"/>
              </a:spcAft>
            </a:pPr>
            <a:r>
              <a:rPr lang="en-US" sz="2000" dirty="0" smtClean="0">
                <a:solidFill>
                  <a:srgbClr val="004442"/>
                </a:solidFill>
                <a:ea typeface="Tahoma" panose="020B0604030504040204" pitchFamily="34" charset="0"/>
                <a:cs typeface="Tahoma" panose="020B0604030504040204" pitchFamily="34" charset="0"/>
              </a:rPr>
              <a:t>Allow patients/clients choice in every possible aspect of care</a:t>
            </a:r>
            <a:endParaRPr lang="en-US" sz="2000" dirty="0">
              <a:solidFill>
                <a:srgbClr val="004442"/>
              </a:solidFill>
              <a:ea typeface="Tahoma" panose="020B0604030504040204" pitchFamily="34" charset="0"/>
              <a:cs typeface="Tahoma" panose="020B0604030504040204" pitchFamily="34" charset="0"/>
            </a:endParaRPr>
          </a:p>
          <a:p>
            <a:endParaRPr lang="en-US" sz="2400" dirty="0">
              <a:solidFill>
                <a:srgbClr val="004442"/>
              </a:solidFill>
              <a:ea typeface="Tahoma" panose="020B0604030504040204" pitchFamily="34" charset="0"/>
              <a:cs typeface="Tahoma" panose="020B0604030504040204" pitchFamily="34" charset="0"/>
            </a:endParaRPr>
          </a:p>
        </p:txBody>
      </p:sp>
      <p:sp>
        <p:nvSpPr>
          <p:cNvPr id="5" name="TextBox 4"/>
          <p:cNvSpPr txBox="1"/>
          <p:nvPr/>
        </p:nvSpPr>
        <p:spPr>
          <a:xfrm>
            <a:off x="7148134" y="6339840"/>
            <a:ext cx="1367216" cy="369332"/>
          </a:xfrm>
          <a:prstGeom prst="rect">
            <a:avLst/>
          </a:prstGeom>
          <a:noFill/>
        </p:spPr>
        <p:txBody>
          <a:bodyPr wrap="square" rtlCol="0">
            <a:spAutoFit/>
          </a:bodyPr>
          <a:lstStyle/>
          <a:p>
            <a:pPr algn="r"/>
            <a:r>
              <a:rPr lang="en-US" sz="900" dirty="0"/>
              <a:t>CDC (2019</a:t>
            </a:r>
            <a:r>
              <a:rPr lang="en-US" sz="900" dirty="0" smtClean="0"/>
              <a:t>)</a:t>
            </a:r>
          </a:p>
          <a:p>
            <a:pPr algn="r"/>
            <a:r>
              <a:rPr lang="en-US" sz="900" dirty="0" smtClean="0"/>
              <a:t>www.nursingcenter.com</a:t>
            </a:r>
            <a:endParaRPr lang="en-US" sz="900" dirty="0"/>
          </a:p>
        </p:txBody>
      </p:sp>
    </p:spTree>
    <p:extLst>
      <p:ext uri="{BB962C8B-B14F-4D97-AF65-F5344CB8AC3E}">
        <p14:creationId xmlns:p14="http://schemas.microsoft.com/office/powerpoint/2010/main" val="4208668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180070" cy="4029551"/>
          </a:xfrm>
        </p:spPr>
        <p:txBody>
          <a:bodyPr>
            <a:normAutofit/>
          </a:bodyPr>
          <a:lstStyle/>
          <a:p>
            <a:pPr marL="0" indent="0">
              <a:spcBef>
                <a:spcPts val="900"/>
              </a:spcBef>
              <a:buNone/>
            </a:pPr>
            <a:r>
              <a:rPr lang="en-US" sz="2400" dirty="0">
                <a:solidFill>
                  <a:srgbClr val="004442"/>
                </a:solidFill>
                <a:ea typeface="Tahoma" panose="020B0604030504040204" pitchFamily="34" charset="0"/>
                <a:cs typeface="Tahoma" panose="020B0604030504040204" pitchFamily="34" charset="0"/>
              </a:rPr>
              <a:t>Cultural, Historical, and Gender Issues:</a:t>
            </a:r>
          </a:p>
          <a:p>
            <a:pPr lvl="1">
              <a:spcBef>
                <a:spcPts val="900"/>
              </a:spcBef>
            </a:pPr>
            <a:r>
              <a:rPr lang="en-US" sz="2400" dirty="0">
                <a:solidFill>
                  <a:srgbClr val="004442"/>
                </a:solidFill>
                <a:ea typeface="Tahoma" panose="020B0604030504040204" pitchFamily="34" charset="0"/>
                <a:cs typeface="Tahoma" panose="020B0604030504040204" pitchFamily="34" charset="0"/>
              </a:rPr>
              <a:t>Organization moves past cultural </a:t>
            </a:r>
            <a:r>
              <a:rPr lang="en-US" sz="2400" dirty="0">
                <a:solidFill>
                  <a:srgbClr val="004442"/>
                </a:solidFill>
                <a:ea typeface="Tahoma" panose="020B0604030504040204" pitchFamily="34" charset="0"/>
                <a:cs typeface="Tahoma" panose="020B0604030504040204" pitchFamily="34" charset="0"/>
              </a:rPr>
              <a:t>stereotypes and biases</a:t>
            </a:r>
            <a:endParaRPr lang="en-US" sz="2400" dirty="0">
              <a:solidFill>
                <a:srgbClr val="004442"/>
              </a:solidFill>
              <a:ea typeface="Tahoma" panose="020B0604030504040204" pitchFamily="34" charset="0"/>
              <a:cs typeface="Tahoma" panose="020B0604030504040204" pitchFamily="34" charset="0"/>
            </a:endParaRPr>
          </a:p>
          <a:p>
            <a:pPr lvl="1">
              <a:lnSpc>
                <a:spcPct val="100000"/>
              </a:lnSpc>
            </a:pPr>
            <a:r>
              <a:rPr lang="en-US" sz="2400" dirty="0">
                <a:solidFill>
                  <a:srgbClr val="004442"/>
                </a:solidFill>
                <a:ea typeface="Tahoma" panose="020B0604030504040204" pitchFamily="34" charset="0"/>
                <a:cs typeface="Tahoma" panose="020B0604030504040204" pitchFamily="34" charset="0"/>
              </a:rPr>
              <a:t>Organization offers access to gender responsive services, leverages the healing value of cultural connections and incorporates policies and procedures that are responsive to ethnic, racial and cultural needs of </a:t>
            </a:r>
            <a:r>
              <a:rPr lang="en-US" sz="2400" dirty="0">
                <a:solidFill>
                  <a:srgbClr val="004442"/>
                </a:solidFill>
                <a:ea typeface="Tahoma" panose="020B0604030504040204" pitchFamily="34" charset="0"/>
                <a:cs typeface="Tahoma" panose="020B0604030504040204" pitchFamily="34" charset="0"/>
              </a:rPr>
              <a:t>staff and those the organization serves</a:t>
            </a:r>
            <a:endParaRPr lang="en-US" sz="2400" dirty="0">
              <a:solidFill>
                <a:srgbClr val="004442"/>
              </a:solidFill>
              <a:ea typeface="Tahoma" panose="020B0604030504040204" pitchFamily="34" charset="0"/>
              <a:cs typeface="Tahoma" panose="020B0604030504040204" pitchFamily="34" charset="0"/>
            </a:endParaRPr>
          </a:p>
          <a:p>
            <a:endParaRPr lang="en-US" sz="2400" dirty="0">
              <a:solidFill>
                <a:srgbClr val="004442"/>
              </a:solidFill>
              <a:ea typeface="Tahoma" panose="020B0604030504040204" pitchFamily="34" charset="0"/>
              <a:cs typeface="Tahoma" panose="020B0604030504040204" pitchFamily="34" charset="0"/>
            </a:endParaRPr>
          </a:p>
        </p:txBody>
      </p:sp>
      <p:sp>
        <p:nvSpPr>
          <p:cNvPr id="4" name="Title 1"/>
          <p:cNvSpPr>
            <a:spLocks noGrp="1"/>
          </p:cNvSpPr>
          <p:nvPr>
            <p:ph type="title"/>
          </p:nvPr>
        </p:nvSpPr>
        <p:spPr>
          <a:xfrm>
            <a:off x="304800" y="457200"/>
            <a:ext cx="8134350" cy="1055370"/>
          </a:xfrm>
        </p:spPr>
        <p:txBody>
          <a:bodyPr>
            <a:normAutofit/>
          </a:bodyPr>
          <a:lstStyle/>
          <a:p>
            <a:r>
              <a:rPr lang="en-US" sz="4000" dirty="0">
                <a:ea typeface="Tahoma" panose="020B0604030504040204" pitchFamily="34" charset="0"/>
                <a:cs typeface="Tahoma" panose="020B0604030504040204" pitchFamily="34" charset="0"/>
              </a:rPr>
              <a:t>Trauma-Informed Care Principles</a:t>
            </a:r>
            <a:endParaRPr lang="en-US" sz="4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1278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620000" cy="1143000"/>
          </a:xfrm>
        </p:spPr>
        <p:txBody>
          <a:bodyPr>
            <a:noAutofit/>
          </a:bodyPr>
          <a:lstStyle/>
          <a:p>
            <a:pPr marL="514350" indent="-514350">
              <a:buFont typeface="+mj-lt"/>
              <a:buAutoNum type="arabicPeriod"/>
            </a:pPr>
            <a:r>
              <a:rPr lang="en-US" sz="3200" dirty="0" smtClean="0">
                <a:ea typeface="Tahoma" panose="020B0604030504040204" pitchFamily="34" charset="0"/>
                <a:cs typeface="Tahoma" panose="020B0604030504040204" pitchFamily="34" charset="0"/>
              </a:rPr>
              <a:t>Communicate </a:t>
            </a:r>
            <a:r>
              <a:rPr lang="en-US" sz="3200" dirty="0" smtClean="0">
                <a:ea typeface="Tahoma" panose="020B0604030504040204" pitchFamily="34" charset="0"/>
                <a:cs typeface="Tahoma" panose="020B0604030504040204" pitchFamily="34" charset="0"/>
              </a:rPr>
              <a:t>with </a:t>
            </a:r>
            <a:r>
              <a:rPr lang="en-US" sz="3200" dirty="0" smtClean="0">
                <a:ea typeface="Tahoma" panose="020B0604030504040204" pitchFamily="34" charset="0"/>
                <a:cs typeface="Tahoma" panose="020B0604030504040204" pitchFamily="34" charset="0"/>
              </a:rPr>
              <a:t>families </a:t>
            </a:r>
            <a:r>
              <a:rPr lang="en-US" sz="3200" dirty="0" smtClean="0">
                <a:ea typeface="Tahoma" panose="020B0604030504040204" pitchFamily="34" charset="0"/>
                <a:cs typeface="Tahoma" panose="020B0604030504040204" pitchFamily="34" charset="0"/>
              </a:rPr>
              <a:t>in </a:t>
            </a:r>
            <a:r>
              <a:rPr lang="en-US" sz="3200" dirty="0" smtClean="0">
                <a:ea typeface="Tahoma" panose="020B0604030504040204" pitchFamily="34" charset="0"/>
                <a:cs typeface="Tahoma" panose="020B0604030504040204" pitchFamily="34" charset="0"/>
              </a:rPr>
              <a:t>respectful</a:t>
            </a:r>
            <a:r>
              <a:rPr lang="en-US" sz="3200" dirty="0" smtClean="0">
                <a:ea typeface="Tahoma" panose="020B0604030504040204" pitchFamily="34" charset="0"/>
                <a:cs typeface="Tahoma" panose="020B0604030504040204" pitchFamily="34" charset="0"/>
              </a:rPr>
              <a:t>, </a:t>
            </a:r>
            <a:r>
              <a:rPr lang="en-US" sz="3200" dirty="0" smtClean="0">
                <a:ea typeface="Tahoma" panose="020B0604030504040204" pitchFamily="34" charset="0"/>
                <a:cs typeface="Tahoma" panose="020B0604030504040204" pitchFamily="34" charset="0"/>
              </a:rPr>
              <a:t>open</a:t>
            </a:r>
            <a:r>
              <a:rPr lang="en-US" sz="3200" dirty="0" smtClean="0">
                <a:ea typeface="Tahoma" panose="020B0604030504040204" pitchFamily="34" charset="0"/>
                <a:cs typeface="Tahoma" panose="020B0604030504040204" pitchFamily="34" charset="0"/>
              </a:rPr>
              <a:t>, </a:t>
            </a:r>
            <a:r>
              <a:rPr lang="en-US" sz="3200" dirty="0" smtClean="0">
                <a:ea typeface="Tahoma" panose="020B0604030504040204" pitchFamily="34" charset="0"/>
                <a:cs typeface="Tahoma" panose="020B0604030504040204" pitchFamily="34" charset="0"/>
              </a:rPr>
              <a:t>supportive ways</a:t>
            </a:r>
            <a:endParaRPr lang="en-US" sz="32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1678503"/>
            <a:ext cx="8229600" cy="4754563"/>
          </a:xfrm>
        </p:spPr>
        <p:txBody>
          <a:bodyPr>
            <a:normAutofit/>
          </a:bodyPr>
          <a:lstStyle/>
          <a:p>
            <a:r>
              <a:rPr lang="en-US" sz="2400" dirty="0" smtClean="0">
                <a:solidFill>
                  <a:srgbClr val="004442"/>
                </a:solidFill>
                <a:ea typeface="Tahoma" panose="020B0604030504040204" pitchFamily="34" charset="0"/>
                <a:cs typeface="Tahoma" panose="020B0604030504040204" pitchFamily="34" charset="0"/>
              </a:rPr>
              <a:t>All staff and providers can help engage families at the start of the visit.</a:t>
            </a:r>
          </a:p>
          <a:p>
            <a:r>
              <a:rPr lang="en-US" sz="2400" dirty="0" smtClean="0">
                <a:solidFill>
                  <a:srgbClr val="004442"/>
                </a:solidFill>
                <a:ea typeface="Tahoma" panose="020B0604030504040204" pitchFamily="34" charset="0"/>
                <a:cs typeface="Tahoma" panose="020B0604030504040204" pitchFamily="34" charset="0"/>
              </a:rPr>
              <a:t>Focus on family strengths as well as problems and concerns</a:t>
            </a:r>
          </a:p>
          <a:p>
            <a:r>
              <a:rPr lang="en-US" sz="2400" dirty="0" smtClean="0">
                <a:solidFill>
                  <a:srgbClr val="004442"/>
                </a:solidFill>
                <a:ea typeface="Tahoma" panose="020B0604030504040204" pitchFamily="34" charset="0"/>
                <a:cs typeface="Tahoma" panose="020B0604030504040204" pitchFamily="34" charset="0"/>
              </a:rPr>
              <a:t>Relationships with </a:t>
            </a:r>
            <a:r>
              <a:rPr lang="en-US" sz="2400" dirty="0" smtClean="0">
                <a:solidFill>
                  <a:srgbClr val="004442"/>
                </a:solidFill>
                <a:ea typeface="Tahoma" panose="020B0604030504040204" pitchFamily="34" charset="0"/>
                <a:cs typeface="Tahoma" panose="020B0604030504040204" pitchFamily="34" charset="0"/>
              </a:rPr>
              <a:t>service provider that </a:t>
            </a:r>
            <a:r>
              <a:rPr lang="en-US" sz="2400" dirty="0" smtClean="0">
                <a:solidFill>
                  <a:srgbClr val="004442"/>
                </a:solidFill>
                <a:ea typeface="Tahoma" panose="020B0604030504040204" pitchFamily="34" charset="0"/>
                <a:cs typeface="Tahoma" panose="020B0604030504040204" pitchFamily="34" charset="0"/>
              </a:rPr>
              <a:t>foster trust can:</a:t>
            </a:r>
          </a:p>
          <a:p>
            <a:pPr lvl="1"/>
            <a:r>
              <a:rPr lang="en-US" sz="2400" dirty="0" smtClean="0">
                <a:solidFill>
                  <a:srgbClr val="004442"/>
                </a:solidFill>
                <a:ea typeface="Tahoma" panose="020B0604030504040204" pitchFamily="34" charset="0"/>
                <a:cs typeface="Tahoma" panose="020B0604030504040204" pitchFamily="34" charset="0"/>
              </a:rPr>
              <a:t>Influence clinical outcomes</a:t>
            </a:r>
          </a:p>
          <a:p>
            <a:pPr lvl="1"/>
            <a:r>
              <a:rPr lang="en-US" sz="2400" dirty="0" smtClean="0">
                <a:solidFill>
                  <a:srgbClr val="004442"/>
                </a:solidFill>
                <a:ea typeface="Tahoma" panose="020B0604030504040204" pitchFamily="34" charset="0"/>
                <a:cs typeface="Tahoma" panose="020B0604030504040204" pitchFamily="34" charset="0"/>
              </a:rPr>
              <a:t>Reduce barriers to </a:t>
            </a:r>
            <a:r>
              <a:rPr lang="en-US" sz="2400" dirty="0" smtClean="0">
                <a:solidFill>
                  <a:srgbClr val="004442"/>
                </a:solidFill>
                <a:ea typeface="Tahoma" panose="020B0604030504040204" pitchFamily="34" charset="0"/>
                <a:cs typeface="Tahoma" panose="020B0604030504040204" pitchFamily="34" charset="0"/>
              </a:rPr>
              <a:t>appropriate mental </a:t>
            </a:r>
            <a:r>
              <a:rPr lang="en-US" sz="2400" dirty="0" smtClean="0">
                <a:solidFill>
                  <a:srgbClr val="004442"/>
                </a:solidFill>
                <a:ea typeface="Tahoma" panose="020B0604030504040204" pitchFamily="34" charset="0"/>
                <a:cs typeface="Tahoma" panose="020B0604030504040204" pitchFamily="34" charset="0"/>
              </a:rPr>
              <a:t>health care</a:t>
            </a:r>
          </a:p>
          <a:p>
            <a:pPr lvl="1"/>
            <a:r>
              <a:rPr lang="en-US" sz="2400" dirty="0" smtClean="0">
                <a:solidFill>
                  <a:srgbClr val="004442"/>
                </a:solidFill>
                <a:ea typeface="Tahoma" panose="020B0604030504040204" pitchFamily="34" charset="0"/>
                <a:cs typeface="Tahoma" panose="020B0604030504040204" pitchFamily="34" charset="0"/>
              </a:rPr>
              <a:t>Improve identification of mental health issues</a:t>
            </a:r>
          </a:p>
        </p:txBody>
      </p:sp>
      <p:sp>
        <p:nvSpPr>
          <p:cNvPr id="4" name="TextBox 3"/>
          <p:cNvSpPr txBox="1"/>
          <p:nvPr/>
        </p:nvSpPr>
        <p:spPr>
          <a:xfrm>
            <a:off x="4495800" y="5919430"/>
            <a:ext cx="4152900" cy="461665"/>
          </a:xfrm>
          <a:prstGeom prst="rect">
            <a:avLst/>
          </a:prstGeom>
          <a:noFill/>
        </p:spPr>
        <p:txBody>
          <a:bodyPr wrap="square" rtlCol="0">
            <a:spAutoFit/>
          </a:bodyPr>
          <a:lstStyle/>
          <a:p>
            <a:r>
              <a:rPr lang="en-US" sz="1200" dirty="0" smtClean="0"/>
              <a:t>Source: Pediatric Integrated Care Collaborative. John Hopkins University (2017)</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029199"/>
            <a:ext cx="2209800" cy="1758361"/>
          </a:xfrm>
          <a:prstGeom prst="rect">
            <a:avLst/>
          </a:prstGeom>
        </p:spPr>
      </p:pic>
    </p:spTree>
    <p:extLst>
      <p:ext uri="{BB962C8B-B14F-4D97-AF65-F5344CB8AC3E}">
        <p14:creationId xmlns:p14="http://schemas.microsoft.com/office/powerpoint/2010/main" val="314130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ahoma" panose="020B0604030504040204" pitchFamily="34" charset="0"/>
                <a:cs typeface="Tahoma" panose="020B0604030504040204" pitchFamily="34" charset="0"/>
              </a:rPr>
              <a:t>Strategies</a:t>
            </a:r>
            <a:endParaRPr lang="en-US"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1417638"/>
            <a:ext cx="7620000" cy="4800600"/>
          </a:xfrm>
        </p:spPr>
        <p:txBody>
          <a:bodyPr>
            <a:normAutofit/>
          </a:bodyPr>
          <a:lstStyle/>
          <a:p>
            <a:r>
              <a:rPr lang="en-US" sz="2400" dirty="0" smtClean="0">
                <a:solidFill>
                  <a:srgbClr val="004442"/>
                </a:solidFill>
                <a:ea typeface="Tahoma" panose="020B0604030504040204" pitchFamily="34" charset="0"/>
                <a:cs typeface="Tahoma" panose="020B0604030504040204" pitchFamily="34" charset="0"/>
              </a:rPr>
              <a:t>Greet Everyone</a:t>
            </a:r>
          </a:p>
          <a:p>
            <a:r>
              <a:rPr lang="en-US" sz="2400" dirty="0" smtClean="0">
                <a:solidFill>
                  <a:srgbClr val="004442"/>
                </a:solidFill>
                <a:ea typeface="Tahoma" panose="020B0604030504040204" pitchFamily="34" charset="0"/>
                <a:cs typeface="Tahoma" panose="020B0604030504040204" pitchFamily="34" charset="0"/>
              </a:rPr>
              <a:t>Be Self-Aware</a:t>
            </a:r>
          </a:p>
          <a:p>
            <a:r>
              <a:rPr lang="en-US" sz="2400" dirty="0" smtClean="0">
                <a:solidFill>
                  <a:srgbClr val="004442"/>
                </a:solidFill>
                <a:ea typeface="Tahoma" panose="020B0604030504040204" pitchFamily="34" charset="0"/>
                <a:cs typeface="Tahoma" panose="020B0604030504040204" pitchFamily="34" charset="0"/>
              </a:rPr>
              <a:t>Develop Interpersonal Supportive Techniques</a:t>
            </a:r>
          </a:p>
          <a:p>
            <a:r>
              <a:rPr lang="en-US" sz="2400" dirty="0" smtClean="0">
                <a:solidFill>
                  <a:srgbClr val="004442"/>
                </a:solidFill>
                <a:ea typeface="Tahoma" panose="020B0604030504040204" pitchFamily="34" charset="0"/>
                <a:cs typeface="Tahoma" panose="020B0604030504040204" pitchFamily="34" charset="0"/>
              </a:rPr>
              <a:t>State Your Role</a:t>
            </a:r>
          </a:p>
          <a:p>
            <a:r>
              <a:rPr lang="en-US" sz="2400" dirty="0" smtClean="0">
                <a:solidFill>
                  <a:srgbClr val="004442"/>
                </a:solidFill>
                <a:ea typeface="Tahoma" panose="020B0604030504040204" pitchFamily="34" charset="0"/>
                <a:cs typeface="Tahoma" panose="020B0604030504040204" pitchFamily="34" charset="0"/>
              </a:rPr>
              <a:t>Ask Open Ended-Questions</a:t>
            </a:r>
          </a:p>
          <a:p>
            <a:r>
              <a:rPr lang="en-US" sz="2400" dirty="0" smtClean="0">
                <a:solidFill>
                  <a:srgbClr val="004442"/>
                </a:solidFill>
                <a:ea typeface="Tahoma" panose="020B0604030504040204" pitchFamily="34" charset="0"/>
                <a:cs typeface="Tahoma" panose="020B0604030504040204" pitchFamily="34" charset="0"/>
              </a:rPr>
              <a:t>Recognize stress</a:t>
            </a:r>
          </a:p>
          <a:p>
            <a:r>
              <a:rPr lang="en-US" sz="2400" dirty="0" smtClean="0">
                <a:solidFill>
                  <a:srgbClr val="004442"/>
                </a:solidFill>
                <a:ea typeface="Tahoma" panose="020B0604030504040204" pitchFamily="34" charset="0"/>
                <a:cs typeface="Tahoma" panose="020B0604030504040204" pitchFamily="34" charset="0"/>
              </a:rPr>
              <a:t>Address stressors</a:t>
            </a:r>
          </a:p>
          <a:p>
            <a:r>
              <a:rPr lang="en-US" sz="2400" dirty="0" smtClean="0">
                <a:solidFill>
                  <a:srgbClr val="004442"/>
                </a:solidFill>
                <a:ea typeface="Tahoma" panose="020B0604030504040204" pitchFamily="34" charset="0"/>
                <a:cs typeface="Tahoma" panose="020B0604030504040204" pitchFamily="34" charset="0"/>
              </a:rPr>
              <a:t>Agree on next steps</a:t>
            </a:r>
            <a:endParaRPr lang="en-US" sz="2400" dirty="0">
              <a:solidFill>
                <a:srgbClr val="004442"/>
              </a:solidFill>
              <a:ea typeface="Tahoma" panose="020B0604030504040204" pitchFamily="34" charset="0"/>
              <a:cs typeface="Tahoma" panose="020B0604030504040204" pitchFamily="34" charset="0"/>
            </a:endParaRPr>
          </a:p>
        </p:txBody>
      </p:sp>
      <p:sp>
        <p:nvSpPr>
          <p:cNvPr id="4" name="TextBox 3"/>
          <p:cNvSpPr txBox="1"/>
          <p:nvPr/>
        </p:nvSpPr>
        <p:spPr>
          <a:xfrm>
            <a:off x="5486400" y="6142604"/>
            <a:ext cx="3200400" cy="646331"/>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Pediatric Integrated Care Collaborative. John Hopkins University (2017)</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5105400" y="2917613"/>
            <a:ext cx="3254331" cy="2734443"/>
          </a:xfrm>
          <a:prstGeom prst="rect">
            <a:avLst/>
          </a:prstGeom>
        </p:spPr>
      </p:pic>
    </p:spTree>
    <p:extLst>
      <p:ext uri="{BB962C8B-B14F-4D97-AF65-F5344CB8AC3E}">
        <p14:creationId xmlns:p14="http://schemas.microsoft.com/office/powerpoint/2010/main" val="225042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153400" cy="1143000"/>
          </a:xfrm>
        </p:spPr>
        <p:txBody>
          <a:bodyPr>
            <a:noAutofit/>
          </a:bodyPr>
          <a:lstStyle/>
          <a:p>
            <a:pPr marL="742950" indent="-742950">
              <a:buFont typeface="+mj-lt"/>
              <a:buAutoNum type="arabicPeriod" startAt="2"/>
            </a:pPr>
            <a:r>
              <a:rPr lang="en-US" sz="3200" dirty="0" smtClean="0">
                <a:ea typeface="Tahoma" panose="020B0604030504040204" pitchFamily="34" charset="0"/>
                <a:cs typeface="Tahoma" panose="020B0604030504040204" pitchFamily="34" charset="0"/>
              </a:rPr>
              <a:t>Educate </a:t>
            </a:r>
            <a:r>
              <a:rPr lang="en-US" sz="3200" dirty="0">
                <a:ea typeface="Tahoma" panose="020B0604030504040204" pitchFamily="34" charset="0"/>
                <a:cs typeface="Tahoma" panose="020B0604030504040204" pitchFamily="34" charset="0"/>
              </a:rPr>
              <a:t>s</a:t>
            </a:r>
            <a:r>
              <a:rPr lang="en-US" sz="3200" dirty="0" smtClean="0">
                <a:ea typeface="Tahoma" panose="020B0604030504040204" pitchFamily="34" charset="0"/>
                <a:cs typeface="Tahoma" panose="020B0604030504040204" pitchFamily="34" charset="0"/>
              </a:rPr>
              <a:t>taff </a:t>
            </a:r>
            <a:r>
              <a:rPr lang="en-US" sz="3200" dirty="0" smtClean="0">
                <a:ea typeface="Tahoma" panose="020B0604030504040204" pitchFamily="34" charset="0"/>
                <a:cs typeface="Tahoma" panose="020B0604030504040204" pitchFamily="34" charset="0"/>
              </a:rPr>
              <a:t>and </a:t>
            </a:r>
            <a:r>
              <a:rPr lang="en-US" sz="3200" dirty="0" smtClean="0">
                <a:ea typeface="Tahoma" panose="020B0604030504040204" pitchFamily="34" charset="0"/>
                <a:cs typeface="Tahoma" panose="020B0604030504040204" pitchFamily="34" charset="0"/>
              </a:rPr>
              <a:t>community partners about trauma </a:t>
            </a:r>
            <a:r>
              <a:rPr lang="en-US" sz="3200" dirty="0" smtClean="0">
                <a:ea typeface="Tahoma" panose="020B0604030504040204" pitchFamily="34" charset="0"/>
                <a:cs typeface="Tahoma" panose="020B0604030504040204" pitchFamily="34" charset="0"/>
              </a:rPr>
              <a:t>and </a:t>
            </a:r>
            <a:r>
              <a:rPr lang="en-US" sz="3200" dirty="0" smtClean="0">
                <a:ea typeface="Tahoma" panose="020B0604030504040204" pitchFamily="34" charset="0"/>
                <a:cs typeface="Tahoma" panose="020B0604030504040204" pitchFamily="34" charset="0"/>
              </a:rPr>
              <a:t>trauma informed care</a:t>
            </a:r>
            <a:endParaRPr lang="en-US" sz="32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981200"/>
            <a:ext cx="7620000" cy="4419600"/>
          </a:xfrm>
        </p:spPr>
        <p:txBody>
          <a:bodyPr>
            <a:normAutofit/>
          </a:bodyPr>
          <a:lstStyle/>
          <a:p>
            <a:r>
              <a:rPr lang="en-US" sz="2800" dirty="0" smtClean="0">
                <a:solidFill>
                  <a:srgbClr val="004442"/>
                </a:solidFill>
                <a:ea typeface="Tahoma" panose="020B0604030504040204" pitchFamily="34" charset="0"/>
                <a:cs typeface="Tahoma" panose="020B0604030504040204" pitchFamily="34" charset="0"/>
              </a:rPr>
              <a:t>Educate on trauma and impact of trauma on families</a:t>
            </a:r>
          </a:p>
          <a:p>
            <a:r>
              <a:rPr lang="en-US" sz="2800" dirty="0" smtClean="0">
                <a:solidFill>
                  <a:srgbClr val="004442"/>
                </a:solidFill>
                <a:ea typeface="Tahoma" panose="020B0604030504040204" pitchFamily="34" charset="0"/>
                <a:cs typeface="Tahoma" panose="020B0604030504040204" pitchFamily="34" charset="0"/>
              </a:rPr>
              <a:t>Understand importance of addressing trauma </a:t>
            </a:r>
            <a:r>
              <a:rPr lang="en-US" sz="2800" dirty="0" smtClean="0">
                <a:solidFill>
                  <a:srgbClr val="004442"/>
                </a:solidFill>
                <a:ea typeface="Tahoma" panose="020B0604030504040204" pitchFamily="34" charset="0"/>
                <a:cs typeface="Tahoma" panose="020B0604030504040204" pitchFamily="34" charset="0"/>
              </a:rPr>
              <a:t>in all settings</a:t>
            </a:r>
          </a:p>
          <a:p>
            <a:r>
              <a:rPr lang="en-US" sz="2800" dirty="0" smtClean="0">
                <a:solidFill>
                  <a:srgbClr val="004442"/>
                </a:solidFill>
                <a:ea typeface="Tahoma" panose="020B0604030504040204" pitchFamily="34" charset="0"/>
                <a:cs typeface="Tahoma" panose="020B0604030504040204" pitchFamily="34" charset="0"/>
              </a:rPr>
              <a:t>Conduct a trauma-informed organizational assessment – completed by staff and consumers</a:t>
            </a:r>
            <a:endParaRPr lang="en-US" sz="2800" dirty="0" smtClean="0">
              <a:solidFill>
                <a:srgbClr val="004442"/>
              </a:solidFill>
              <a:ea typeface="Tahoma" panose="020B0604030504040204" pitchFamily="34" charset="0"/>
              <a:cs typeface="Tahoma" panose="020B0604030504040204" pitchFamily="34" charset="0"/>
            </a:endParaRPr>
          </a:p>
        </p:txBody>
      </p:sp>
      <p:sp>
        <p:nvSpPr>
          <p:cNvPr id="4" name="TextBox 3"/>
          <p:cNvSpPr txBox="1"/>
          <p:nvPr/>
        </p:nvSpPr>
        <p:spPr>
          <a:xfrm>
            <a:off x="5527357" y="6077634"/>
            <a:ext cx="2971800" cy="646331"/>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Pediatric Integrated Care Collaborative. John Hopkins University (2017)</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4332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Tahoma" panose="020B0604030504040204" pitchFamily="34" charset="0"/>
                <a:cs typeface="Tahoma" panose="020B0604030504040204" pitchFamily="34" charset="0"/>
              </a:rPr>
              <a:t>Strategies</a:t>
            </a:r>
            <a:endParaRPr lang="en-US"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r>
              <a:rPr lang="en-US" sz="2800" dirty="0" smtClean="0">
                <a:solidFill>
                  <a:srgbClr val="004442"/>
                </a:solidFill>
                <a:ea typeface="Tahoma" panose="020B0604030504040204" pitchFamily="34" charset="0"/>
                <a:cs typeface="Tahoma" panose="020B0604030504040204" pitchFamily="34" charset="0"/>
              </a:rPr>
              <a:t>Educational Materials at staff meetings, staff newsletters, communications</a:t>
            </a:r>
          </a:p>
          <a:p>
            <a:r>
              <a:rPr lang="en-US" sz="2800" dirty="0" smtClean="0">
                <a:solidFill>
                  <a:srgbClr val="004442"/>
                </a:solidFill>
                <a:ea typeface="Tahoma" panose="020B0604030504040204" pitchFamily="34" charset="0"/>
                <a:cs typeface="Tahoma" panose="020B0604030504040204" pitchFamily="34" charset="0"/>
              </a:rPr>
              <a:t>Staff training time (formal and informal discussion)</a:t>
            </a:r>
          </a:p>
          <a:p>
            <a:r>
              <a:rPr lang="en-US" sz="2800" dirty="0" smtClean="0">
                <a:solidFill>
                  <a:srgbClr val="004442"/>
                </a:solidFill>
                <a:ea typeface="Tahoma" panose="020B0604030504040204" pitchFamily="34" charset="0"/>
                <a:cs typeface="Tahoma" panose="020B0604030504040204" pitchFamily="34" charset="0"/>
              </a:rPr>
              <a:t>Build knowledge in the </a:t>
            </a:r>
            <a:r>
              <a:rPr lang="en-US" sz="2800" dirty="0" smtClean="0">
                <a:solidFill>
                  <a:srgbClr val="004442"/>
                </a:solidFill>
                <a:ea typeface="Tahoma" panose="020B0604030504040204" pitchFamily="34" charset="0"/>
                <a:cs typeface="Tahoma" panose="020B0604030504040204" pitchFamily="34" charset="0"/>
              </a:rPr>
              <a:t>community – all speaking the same language</a:t>
            </a:r>
            <a:endParaRPr lang="en-US" sz="2800" dirty="0" smtClean="0">
              <a:solidFill>
                <a:srgbClr val="004442"/>
              </a:solidFill>
              <a:ea typeface="Tahoma" panose="020B0604030504040204" pitchFamily="34" charset="0"/>
              <a:cs typeface="Tahoma" panose="020B0604030504040204" pitchFamily="34" charset="0"/>
            </a:endParaRPr>
          </a:p>
          <a:p>
            <a:r>
              <a:rPr lang="en-US" sz="2800" dirty="0" smtClean="0">
                <a:solidFill>
                  <a:srgbClr val="004442"/>
                </a:solidFill>
                <a:ea typeface="Tahoma" panose="020B0604030504040204" pitchFamily="34" charset="0"/>
                <a:cs typeface="Tahoma" panose="020B0604030504040204" pitchFamily="34" charset="0"/>
              </a:rPr>
              <a:t>Facilitate and engage in challenging conversations</a:t>
            </a:r>
          </a:p>
          <a:p>
            <a:r>
              <a:rPr lang="en-US" sz="2800" dirty="0" smtClean="0">
                <a:solidFill>
                  <a:srgbClr val="004442"/>
                </a:solidFill>
                <a:ea typeface="Tahoma" panose="020B0604030504040204" pitchFamily="34" charset="0"/>
                <a:cs typeface="Tahoma" panose="020B0604030504040204" pitchFamily="34" charset="0"/>
              </a:rPr>
              <a:t>Collect and use data</a:t>
            </a:r>
          </a:p>
        </p:txBody>
      </p:sp>
      <p:sp>
        <p:nvSpPr>
          <p:cNvPr id="4" name="TextBox 3"/>
          <p:cNvSpPr txBox="1"/>
          <p:nvPr/>
        </p:nvSpPr>
        <p:spPr>
          <a:xfrm>
            <a:off x="5638800" y="6119336"/>
            <a:ext cx="2819400" cy="646331"/>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Pediatric Integrated Care Collaborative. John Hopkins University (2017)</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6615327" y="4391184"/>
            <a:ext cx="1652373" cy="1581150"/>
          </a:xfrm>
          <a:prstGeom prst="rect">
            <a:avLst/>
          </a:prstGeom>
        </p:spPr>
      </p:pic>
    </p:spTree>
    <p:extLst>
      <p:ext uri="{BB962C8B-B14F-4D97-AF65-F5344CB8AC3E}">
        <p14:creationId xmlns:p14="http://schemas.microsoft.com/office/powerpoint/2010/main" val="3434016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20000" cy="1143000"/>
          </a:xfrm>
        </p:spPr>
        <p:txBody>
          <a:bodyPr>
            <a:noAutofit/>
          </a:bodyPr>
          <a:lstStyle/>
          <a:p>
            <a:r>
              <a:rPr lang="en-US" sz="3600" dirty="0" smtClean="0">
                <a:solidFill>
                  <a:srgbClr val="004442"/>
                </a:solidFill>
                <a:ea typeface="Tahoma" panose="020B0604030504040204" pitchFamily="34" charset="0"/>
                <a:cs typeface="Tahoma" panose="020B0604030504040204" pitchFamily="34" charset="0"/>
              </a:rPr>
              <a:t>3. Create and </a:t>
            </a:r>
            <a:r>
              <a:rPr lang="en-US" sz="3600" dirty="0" smtClean="0">
                <a:solidFill>
                  <a:srgbClr val="004442"/>
                </a:solidFill>
                <a:ea typeface="Tahoma" panose="020B0604030504040204" pitchFamily="34" charset="0"/>
                <a:cs typeface="Tahoma" panose="020B0604030504040204" pitchFamily="34" charset="0"/>
              </a:rPr>
              <a:t>support </a:t>
            </a:r>
            <a:r>
              <a:rPr lang="en-US" sz="3600" dirty="0" smtClean="0">
                <a:solidFill>
                  <a:srgbClr val="004442"/>
                </a:solidFill>
                <a:ea typeface="Tahoma" panose="020B0604030504040204" pitchFamily="34" charset="0"/>
                <a:cs typeface="Tahoma" panose="020B0604030504040204" pitchFamily="34" charset="0"/>
              </a:rPr>
              <a:t>a </a:t>
            </a:r>
            <a:r>
              <a:rPr lang="en-US" sz="3600" dirty="0">
                <a:solidFill>
                  <a:srgbClr val="004442"/>
                </a:solidFill>
                <a:ea typeface="Tahoma" panose="020B0604030504040204" pitchFamily="34" charset="0"/>
                <a:cs typeface="Tahoma" panose="020B0604030504040204" pitchFamily="34" charset="0"/>
              </a:rPr>
              <a:t>h</a:t>
            </a:r>
            <a:r>
              <a:rPr lang="en-US" sz="3600" dirty="0" smtClean="0">
                <a:solidFill>
                  <a:srgbClr val="004442"/>
                </a:solidFill>
                <a:ea typeface="Tahoma" panose="020B0604030504040204" pitchFamily="34" charset="0"/>
                <a:cs typeface="Tahoma" panose="020B0604030504040204" pitchFamily="34" charset="0"/>
              </a:rPr>
              <a:t>ealthy office environment</a:t>
            </a:r>
            <a:endParaRPr lang="en-US" sz="3600" dirty="0">
              <a:solidFill>
                <a:srgbClr val="004442"/>
              </a:solidFill>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74320" y="1603325"/>
            <a:ext cx="8229600" cy="4754563"/>
          </a:xfrm>
        </p:spPr>
        <p:txBody>
          <a:bodyPr>
            <a:normAutofit/>
          </a:bodyPr>
          <a:lstStyle/>
          <a:p>
            <a:r>
              <a:rPr lang="en-US" sz="2400" dirty="0">
                <a:solidFill>
                  <a:srgbClr val="004442"/>
                </a:solidFill>
                <a:ea typeface="Tahoma" panose="020B0604030504040204" pitchFamily="34" charset="0"/>
                <a:cs typeface="Tahoma" panose="020B0604030504040204" pitchFamily="34" charset="0"/>
              </a:rPr>
              <a:t>Make the office </a:t>
            </a:r>
            <a:r>
              <a:rPr lang="en-US" sz="2400" dirty="0" smtClean="0">
                <a:solidFill>
                  <a:srgbClr val="004442"/>
                </a:solidFill>
                <a:ea typeface="Tahoma" panose="020B0604030504040204" pitchFamily="34" charset="0"/>
                <a:cs typeface="Tahoma" panose="020B0604030504040204" pitchFamily="34" charset="0"/>
              </a:rPr>
              <a:t>inviting</a:t>
            </a:r>
            <a:endParaRPr lang="en-US" sz="2400" dirty="0">
              <a:solidFill>
                <a:srgbClr val="004442"/>
              </a:solidFill>
              <a:ea typeface="Tahoma" panose="020B0604030504040204" pitchFamily="34" charset="0"/>
              <a:cs typeface="Tahoma" panose="020B0604030504040204" pitchFamily="34" charset="0"/>
            </a:endParaRPr>
          </a:p>
          <a:p>
            <a:r>
              <a:rPr lang="en-US" sz="2400" dirty="0" smtClean="0">
                <a:solidFill>
                  <a:srgbClr val="004442"/>
                </a:solidFill>
                <a:ea typeface="Tahoma" panose="020B0604030504040204" pitchFamily="34" charset="0"/>
                <a:cs typeface="Tahoma" panose="020B0604030504040204" pitchFamily="34" charset="0"/>
              </a:rPr>
              <a:t>Provide </a:t>
            </a:r>
            <a:r>
              <a:rPr lang="en-US" sz="2400" dirty="0" smtClean="0">
                <a:solidFill>
                  <a:srgbClr val="004442"/>
                </a:solidFill>
                <a:ea typeface="Tahoma" panose="020B0604030504040204" pitchFamily="34" charset="0"/>
                <a:cs typeface="Tahoma" panose="020B0604030504040204" pitchFamily="34" charset="0"/>
              </a:rPr>
              <a:t>materials </a:t>
            </a:r>
            <a:r>
              <a:rPr lang="en-US" sz="2400" dirty="0" smtClean="0">
                <a:solidFill>
                  <a:srgbClr val="004442"/>
                </a:solidFill>
                <a:ea typeface="Tahoma" panose="020B0604030504040204" pitchFamily="34" charset="0"/>
                <a:cs typeface="Tahoma" panose="020B0604030504040204" pitchFamily="34" charset="0"/>
              </a:rPr>
              <a:t>on trauma-related health, mental </a:t>
            </a:r>
            <a:r>
              <a:rPr lang="en-US" sz="2400" dirty="0">
                <a:solidFill>
                  <a:srgbClr val="004442"/>
                </a:solidFill>
                <a:ea typeface="Tahoma" panose="020B0604030504040204" pitchFamily="34" charset="0"/>
                <a:cs typeface="Tahoma" panose="020B0604030504040204" pitchFamily="34" charset="0"/>
              </a:rPr>
              <a:t>health conditions, and ways to deal with stress </a:t>
            </a:r>
            <a:endParaRPr lang="en-US" sz="2400" dirty="0" smtClean="0">
              <a:solidFill>
                <a:srgbClr val="004442"/>
              </a:solidFill>
              <a:ea typeface="Tahoma" panose="020B0604030504040204" pitchFamily="34" charset="0"/>
              <a:cs typeface="Tahoma" panose="020B0604030504040204" pitchFamily="34" charset="0"/>
            </a:endParaRPr>
          </a:p>
          <a:p>
            <a:r>
              <a:rPr lang="en-US" sz="2400" dirty="0" smtClean="0">
                <a:solidFill>
                  <a:srgbClr val="004442"/>
                </a:solidFill>
                <a:ea typeface="Tahoma" panose="020B0604030504040204" pitchFamily="34" charset="0"/>
                <a:cs typeface="Tahoma" panose="020B0604030504040204" pitchFamily="34" charset="0"/>
              </a:rPr>
              <a:t>Recognize and address self-care needs of staff</a:t>
            </a:r>
          </a:p>
          <a:p>
            <a:pPr lvl="1"/>
            <a:r>
              <a:rPr lang="en-US" sz="2400" dirty="0" smtClean="0">
                <a:solidFill>
                  <a:srgbClr val="004442"/>
                </a:solidFill>
                <a:ea typeface="Tahoma" panose="020B0604030504040204" pitchFamily="34" charset="0"/>
                <a:cs typeface="Tahoma" panose="020B0604030504040204" pitchFamily="34" charset="0"/>
              </a:rPr>
              <a:t>Normalize </a:t>
            </a:r>
            <a:r>
              <a:rPr lang="en-US" sz="2400" dirty="0">
                <a:solidFill>
                  <a:srgbClr val="004442"/>
                </a:solidFill>
                <a:ea typeface="Tahoma" panose="020B0604030504040204" pitchFamily="34" charset="0"/>
                <a:cs typeface="Tahoma" panose="020B0604030504040204" pitchFamily="34" charset="0"/>
              </a:rPr>
              <a:t>burnout and compassion fatigue</a:t>
            </a:r>
          </a:p>
          <a:p>
            <a:pPr lvl="1"/>
            <a:r>
              <a:rPr lang="en-US" sz="2400" dirty="0">
                <a:solidFill>
                  <a:srgbClr val="004442"/>
                </a:solidFill>
                <a:ea typeface="Tahoma" panose="020B0604030504040204" pitchFamily="34" charset="0"/>
                <a:cs typeface="Tahoma" panose="020B0604030504040204" pitchFamily="34" charset="0"/>
              </a:rPr>
              <a:t>Actively support staff self-care strategies</a:t>
            </a:r>
          </a:p>
          <a:p>
            <a:pPr lvl="1"/>
            <a:endParaRPr lang="en-US" sz="2400" dirty="0">
              <a:solidFill>
                <a:srgbClr val="004442"/>
              </a:solidFill>
              <a:ea typeface="Tahoma" panose="020B0604030504040204" pitchFamily="34" charset="0"/>
              <a:cs typeface="Tahoma" panose="020B0604030504040204" pitchFamily="34" charset="0"/>
            </a:endParaRPr>
          </a:p>
        </p:txBody>
      </p:sp>
      <p:sp>
        <p:nvSpPr>
          <p:cNvPr id="4" name="TextBox 3"/>
          <p:cNvSpPr txBox="1"/>
          <p:nvPr/>
        </p:nvSpPr>
        <p:spPr>
          <a:xfrm>
            <a:off x="6675120" y="5842337"/>
            <a:ext cx="1828800" cy="1015663"/>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Source: Pediatric Integrated Care Collaborative. John Hopkins University (2017)</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1219200" y="5128106"/>
            <a:ext cx="2552700" cy="1752854"/>
          </a:xfrm>
          <a:prstGeom prst="rect">
            <a:avLst/>
          </a:prstGeom>
        </p:spPr>
      </p:pic>
    </p:spTree>
    <p:extLst>
      <p:ext uri="{BB962C8B-B14F-4D97-AF65-F5344CB8AC3E}">
        <p14:creationId xmlns:p14="http://schemas.microsoft.com/office/powerpoint/2010/main" val="90607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859280"/>
            <a:ext cx="5356831" cy="4541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72634" y="1866900"/>
            <a:ext cx="2842765" cy="4533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3378" y="72549"/>
            <a:ext cx="8229600" cy="731838"/>
          </a:xfrm>
        </p:spPr>
        <p:txBody>
          <a:bodyPr/>
          <a:lstStyle/>
          <a:p>
            <a:r>
              <a:rPr lang="en-US" sz="3200" dirty="0"/>
              <a:t>Adverse Childhood </a:t>
            </a:r>
            <a:r>
              <a:rPr lang="en-US" sz="3200" dirty="0" smtClean="0"/>
              <a:t>Experiences vs. Trauma</a:t>
            </a:r>
            <a:endParaRPr lang="en-US" sz="32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42" t="7210" r="33116" b="17887"/>
          <a:stretch/>
        </p:blipFill>
        <p:spPr>
          <a:xfrm>
            <a:off x="1036319" y="1859280"/>
            <a:ext cx="5227736" cy="454152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1665" t="6936" r="3012" b="13643"/>
          <a:stretch/>
        </p:blipFill>
        <p:spPr>
          <a:xfrm>
            <a:off x="7119779" y="1866900"/>
            <a:ext cx="2024221" cy="4305300"/>
          </a:xfrm>
          <a:prstGeom prst="rect">
            <a:avLst/>
          </a:prstGeom>
        </p:spPr>
      </p:pic>
      <p:sp>
        <p:nvSpPr>
          <p:cNvPr id="8" name="Content Placeholder 2"/>
          <p:cNvSpPr>
            <a:spLocks noGrp="1"/>
          </p:cNvSpPr>
          <p:nvPr>
            <p:ph idx="1"/>
          </p:nvPr>
        </p:nvSpPr>
        <p:spPr>
          <a:xfrm>
            <a:off x="73378" y="895668"/>
            <a:ext cx="8384822" cy="838200"/>
          </a:xfrm>
        </p:spPr>
        <p:txBody>
          <a:bodyPr/>
          <a:lstStyle/>
          <a:p>
            <a:pPr marL="0" indent="0">
              <a:buNone/>
            </a:pPr>
            <a:r>
              <a:rPr lang="en-US" sz="1600" dirty="0">
                <a:solidFill>
                  <a:schemeClr val="tx2"/>
                </a:solidFill>
              </a:rPr>
              <a:t>ACE are experiences that may be traumatic to children and youth during the first 18 years of life and include ten categories under abuse, neglect and household challenges. Trauma is more broadly defined by subjective experiences. </a:t>
            </a:r>
          </a:p>
        </p:txBody>
      </p:sp>
      <p:sp>
        <p:nvSpPr>
          <p:cNvPr id="10" name="TextBox 9"/>
          <p:cNvSpPr txBox="1"/>
          <p:nvPr/>
        </p:nvSpPr>
        <p:spPr>
          <a:xfrm>
            <a:off x="152400" y="1897380"/>
            <a:ext cx="790601" cy="3581400"/>
          </a:xfrm>
          <a:prstGeom prst="rect">
            <a:avLst/>
          </a:prstGeom>
          <a:noFill/>
        </p:spPr>
        <p:txBody>
          <a:bodyPr vert="wordArtVert" wrap="square" rtlCol="0">
            <a:spAutoFit/>
          </a:bodyPr>
          <a:lstStyle/>
          <a:p>
            <a:r>
              <a:rPr lang="en-US" sz="3600" b="1" dirty="0">
                <a:solidFill>
                  <a:schemeClr val="bg1"/>
                </a:solidFill>
              </a:rPr>
              <a:t>ACEs</a:t>
            </a:r>
            <a:endParaRPr lang="en-US" sz="3600" b="1" cap="all" baseline="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244510" y="1924050"/>
            <a:ext cx="842090" cy="4039870"/>
          </a:xfrm>
          <a:prstGeom prst="rect">
            <a:avLst/>
          </a:prstGeom>
          <a:noFill/>
        </p:spPr>
        <p:txBody>
          <a:bodyPr vert="wordArtVert" wrap="square" rtlCol="0">
            <a:spAutoFit/>
          </a:bodyPr>
          <a:lstStyle/>
          <a:p>
            <a:r>
              <a:rPr lang="en-US" sz="3600" b="1" dirty="0">
                <a:solidFill>
                  <a:schemeClr val="bg1"/>
                </a:solidFill>
              </a:rPr>
              <a:t>TRAUMA</a:t>
            </a:r>
            <a:endParaRPr lang="en-US" sz="3600" b="1" cap="all"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9462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Strategies</a:t>
            </a:r>
            <a:endParaRPr lang="en-US" dirty="0"/>
          </a:p>
        </p:txBody>
      </p:sp>
      <p:sp>
        <p:nvSpPr>
          <p:cNvPr id="3" name="Content Placeholder 2"/>
          <p:cNvSpPr>
            <a:spLocks noGrp="1"/>
          </p:cNvSpPr>
          <p:nvPr>
            <p:ph idx="1"/>
          </p:nvPr>
        </p:nvSpPr>
        <p:spPr>
          <a:xfrm>
            <a:off x="457200" y="1219200"/>
            <a:ext cx="7620000" cy="4800600"/>
          </a:xfrm>
        </p:spPr>
        <p:txBody>
          <a:bodyPr>
            <a:noAutofit/>
          </a:bodyPr>
          <a:lstStyle/>
          <a:p>
            <a:r>
              <a:rPr lang="en-US" sz="2800" dirty="0" smtClean="0">
                <a:solidFill>
                  <a:srgbClr val="004442"/>
                </a:solidFill>
              </a:rPr>
              <a:t>Reflect community being served</a:t>
            </a:r>
          </a:p>
          <a:p>
            <a:r>
              <a:rPr lang="en-US" sz="2800" dirty="0" smtClean="0">
                <a:solidFill>
                  <a:srgbClr val="004442"/>
                </a:solidFill>
              </a:rPr>
              <a:t>Identify places to sit away from others</a:t>
            </a:r>
          </a:p>
          <a:p>
            <a:r>
              <a:rPr lang="en-US" sz="2800" dirty="0" smtClean="0">
                <a:solidFill>
                  <a:srgbClr val="004442"/>
                </a:solidFill>
              </a:rPr>
              <a:t>Communicate that you are trauma-informed and are committed to creating a safe space to heal</a:t>
            </a:r>
          </a:p>
          <a:p>
            <a:r>
              <a:rPr lang="en-US" sz="2800" dirty="0" smtClean="0">
                <a:solidFill>
                  <a:srgbClr val="004442"/>
                </a:solidFill>
              </a:rPr>
              <a:t>Be the first to talk about the impact of trauma. Do not wait for patient/client to bring it to you.</a:t>
            </a:r>
          </a:p>
          <a:p>
            <a:r>
              <a:rPr lang="en-US" sz="2800" dirty="0" smtClean="0">
                <a:solidFill>
                  <a:srgbClr val="004442"/>
                </a:solidFill>
              </a:rPr>
              <a:t>Provide self-care opportunities for staff</a:t>
            </a:r>
          </a:p>
          <a:p>
            <a:r>
              <a:rPr lang="en-US" sz="2800" dirty="0" smtClean="0">
                <a:solidFill>
                  <a:srgbClr val="004442"/>
                </a:solidFill>
              </a:rPr>
              <a:t>Model self-care and healthy work life boundaries</a:t>
            </a:r>
            <a:endParaRPr lang="en-US" sz="2800" dirty="0">
              <a:solidFill>
                <a:srgbClr val="004442"/>
              </a:solidFill>
            </a:endParaRPr>
          </a:p>
        </p:txBody>
      </p:sp>
      <p:sp>
        <p:nvSpPr>
          <p:cNvPr id="5" name="TextBox 4"/>
          <p:cNvSpPr txBox="1"/>
          <p:nvPr/>
        </p:nvSpPr>
        <p:spPr>
          <a:xfrm>
            <a:off x="6553200" y="6400800"/>
            <a:ext cx="1752600" cy="276999"/>
          </a:xfrm>
          <a:prstGeom prst="rect">
            <a:avLst/>
          </a:prstGeom>
          <a:noFill/>
        </p:spPr>
        <p:txBody>
          <a:bodyPr wrap="square" rtlCol="0">
            <a:spAutoFit/>
          </a:bodyPr>
          <a:lstStyle/>
          <a:p>
            <a:r>
              <a:rPr lang="en-US" sz="1200" dirty="0" smtClean="0"/>
              <a:t>www.nursingcenter.com</a:t>
            </a:r>
            <a:endParaRPr lang="en-US" sz="1200" dirty="0"/>
          </a:p>
        </p:txBody>
      </p:sp>
    </p:spTree>
    <p:extLst>
      <p:ext uri="{BB962C8B-B14F-4D97-AF65-F5344CB8AC3E}">
        <p14:creationId xmlns:p14="http://schemas.microsoft.com/office/powerpoint/2010/main" val="3902826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54000" y="218440"/>
            <a:ext cx="8229600" cy="1143000"/>
          </a:xfrm>
        </p:spPr>
        <p:txBody>
          <a:bodyPr/>
          <a:lstStyle/>
          <a:p>
            <a:r>
              <a:rPr lang="en-US" altLang="en-US" dirty="0" smtClean="0">
                <a:solidFill>
                  <a:srgbClr val="004442"/>
                </a:solidFill>
              </a:rPr>
              <a:t>4. Address trauma exposure</a:t>
            </a:r>
            <a:endParaRPr lang="en-US" altLang="en-US" dirty="0" smtClean="0">
              <a:solidFill>
                <a:srgbClr val="004442"/>
              </a:solidFill>
            </a:endParaRPr>
          </a:p>
        </p:txBody>
      </p:sp>
      <p:sp>
        <p:nvSpPr>
          <p:cNvPr id="80899" name="Content Placeholder 2"/>
          <p:cNvSpPr>
            <a:spLocks noGrp="1"/>
          </p:cNvSpPr>
          <p:nvPr>
            <p:ph idx="1"/>
          </p:nvPr>
        </p:nvSpPr>
        <p:spPr>
          <a:xfrm>
            <a:off x="228600" y="1371600"/>
            <a:ext cx="8229600" cy="4525963"/>
          </a:xfrm>
        </p:spPr>
        <p:txBody>
          <a:bodyPr>
            <a:normAutofit/>
          </a:bodyPr>
          <a:lstStyle/>
          <a:p>
            <a:pPr>
              <a:buFontTx/>
              <a:buChar char="•"/>
            </a:pPr>
            <a:r>
              <a:rPr lang="en-US" altLang="en-US" sz="2800" dirty="0" smtClean="0">
                <a:solidFill>
                  <a:srgbClr val="004442"/>
                </a:solidFill>
              </a:rPr>
              <a:t>Routine screening for trauma events and reactions</a:t>
            </a:r>
          </a:p>
          <a:p>
            <a:pPr marL="114300" indent="0">
              <a:buNone/>
            </a:pPr>
            <a:endParaRPr lang="en-US" altLang="en-US" sz="2800" dirty="0" smtClean="0">
              <a:solidFill>
                <a:srgbClr val="004442"/>
              </a:solidFill>
            </a:endParaRPr>
          </a:p>
          <a:p>
            <a:pPr>
              <a:buFontTx/>
              <a:buChar char="•"/>
            </a:pPr>
            <a:r>
              <a:rPr lang="en-US" altLang="en-US" sz="2800" dirty="0" smtClean="0">
                <a:solidFill>
                  <a:srgbClr val="004442"/>
                </a:solidFill>
              </a:rPr>
              <a:t>Educating patients and families about trauma, traumatic stress, and treatment options</a:t>
            </a:r>
          </a:p>
          <a:p>
            <a:pPr marL="114300" indent="0">
              <a:buNone/>
            </a:pPr>
            <a:endParaRPr lang="en-US" altLang="en-US" sz="2800" dirty="0" smtClean="0">
              <a:solidFill>
                <a:srgbClr val="004442"/>
              </a:solidFill>
            </a:endParaRPr>
          </a:p>
          <a:p>
            <a:pPr>
              <a:buFontTx/>
              <a:buChar char="•"/>
            </a:pPr>
            <a:r>
              <a:rPr lang="en-US" altLang="en-US" sz="2800" dirty="0" smtClean="0">
                <a:solidFill>
                  <a:srgbClr val="004442"/>
                </a:solidFill>
              </a:rPr>
              <a:t>Secondary trauma support for staff</a:t>
            </a:r>
          </a:p>
        </p:txBody>
      </p:sp>
    </p:spTree>
    <p:extLst>
      <p:ext uri="{BB962C8B-B14F-4D97-AF65-F5344CB8AC3E}">
        <p14:creationId xmlns:p14="http://schemas.microsoft.com/office/powerpoint/2010/main" val="119283000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a:xfrm>
            <a:off x="457200" y="1600200"/>
            <a:ext cx="7620000" cy="5029200"/>
          </a:xfrm>
        </p:spPr>
        <p:txBody>
          <a:bodyPr>
            <a:normAutofit fontScale="77500" lnSpcReduction="20000"/>
          </a:bodyPr>
          <a:lstStyle/>
          <a:p>
            <a:r>
              <a:rPr lang="en-US" sz="2600" dirty="0">
                <a:solidFill>
                  <a:srgbClr val="004442"/>
                </a:solidFill>
                <a:ea typeface="Tahoma" panose="020B0604030504040204" pitchFamily="34" charset="0"/>
                <a:cs typeface="Tahoma" panose="020B0604030504040204" pitchFamily="34" charset="0"/>
              </a:rPr>
              <a:t>Decide if your organization will screen for current trauma or a history of traumatic events.</a:t>
            </a:r>
          </a:p>
          <a:p>
            <a:r>
              <a:rPr lang="en-US" sz="2600" dirty="0">
                <a:solidFill>
                  <a:srgbClr val="004442"/>
                </a:solidFill>
                <a:ea typeface="Tahoma" panose="020B0604030504040204" pitchFamily="34" charset="0"/>
                <a:cs typeface="Tahoma" panose="020B0604030504040204" pitchFamily="34" charset="0"/>
              </a:rPr>
              <a:t>Consider if screenings will be face-to-face or self-reported by the patient.</a:t>
            </a:r>
          </a:p>
          <a:p>
            <a:r>
              <a:rPr lang="en-US" sz="2600" dirty="0">
                <a:solidFill>
                  <a:srgbClr val="004442"/>
                </a:solidFill>
                <a:ea typeface="Tahoma" panose="020B0604030504040204" pitchFamily="34" charset="0"/>
                <a:cs typeface="Tahoma" panose="020B0604030504040204" pitchFamily="34" charset="0"/>
              </a:rPr>
              <a:t>Provide all staff with communication skills training about how to discuss a positive trauma screening with a patient.</a:t>
            </a:r>
          </a:p>
          <a:p>
            <a:r>
              <a:rPr lang="en-US" sz="2600" dirty="0">
                <a:solidFill>
                  <a:srgbClr val="004442"/>
                </a:solidFill>
                <a:ea typeface="Tahoma" panose="020B0604030504040204" pitchFamily="34" charset="0"/>
                <a:cs typeface="Tahoma" panose="020B0604030504040204" pitchFamily="34" charset="0"/>
              </a:rPr>
              <a:t>Ensure your organization has the resources available to properly care for the patient, or have processes in place to refer patients to other </a:t>
            </a:r>
            <a:r>
              <a:rPr lang="en-US" sz="2600" dirty="0" smtClean="0">
                <a:solidFill>
                  <a:srgbClr val="004442"/>
                </a:solidFill>
                <a:ea typeface="Tahoma" panose="020B0604030504040204" pitchFamily="34" charset="0"/>
                <a:cs typeface="Tahoma" panose="020B0604030504040204" pitchFamily="34" charset="0"/>
              </a:rPr>
              <a:t>resources.</a:t>
            </a:r>
            <a:endParaRPr lang="en-US" sz="2600" dirty="0" smtClean="0">
              <a:solidFill>
                <a:srgbClr val="004442"/>
              </a:solidFill>
            </a:endParaRPr>
          </a:p>
          <a:p>
            <a:r>
              <a:rPr lang="en-US" altLang="en-US" sz="2600" dirty="0" smtClean="0">
                <a:solidFill>
                  <a:srgbClr val="004442"/>
                </a:solidFill>
              </a:rPr>
              <a:t>Develop referral relationships with other organizations, keep a list of referral options</a:t>
            </a:r>
          </a:p>
          <a:p>
            <a:r>
              <a:rPr lang="en-US" altLang="en-US" sz="2600" dirty="0" smtClean="0">
                <a:solidFill>
                  <a:srgbClr val="004442"/>
                </a:solidFill>
              </a:rPr>
              <a:t>Provide warm hand-offs</a:t>
            </a:r>
          </a:p>
          <a:p>
            <a:r>
              <a:rPr lang="en-US" altLang="en-US" sz="2600" dirty="0" smtClean="0">
                <a:solidFill>
                  <a:srgbClr val="004442"/>
                </a:solidFill>
              </a:rPr>
              <a:t>Invest in training clinicians in evidence-based trauma treatment or identify those in the community who provide it</a:t>
            </a:r>
          </a:p>
          <a:p>
            <a:r>
              <a:rPr lang="en-US" altLang="en-US" sz="2600" dirty="0" smtClean="0">
                <a:solidFill>
                  <a:srgbClr val="004442"/>
                </a:solidFill>
              </a:rPr>
              <a:t>Provide secondary </a:t>
            </a:r>
            <a:r>
              <a:rPr lang="en-US" altLang="en-US" sz="2600" dirty="0">
                <a:solidFill>
                  <a:srgbClr val="004442"/>
                </a:solidFill>
              </a:rPr>
              <a:t>trauma support for </a:t>
            </a:r>
            <a:r>
              <a:rPr lang="en-US" altLang="en-US" sz="2600" dirty="0" smtClean="0">
                <a:solidFill>
                  <a:srgbClr val="004442"/>
                </a:solidFill>
              </a:rPr>
              <a:t>staff – occupational hazard</a:t>
            </a:r>
            <a:endParaRPr lang="en-US" altLang="en-US" sz="2600" dirty="0">
              <a:solidFill>
                <a:srgbClr val="004442"/>
              </a:solidFill>
            </a:endParaRPr>
          </a:p>
          <a:p>
            <a:endParaRPr lang="en-US" dirty="0"/>
          </a:p>
        </p:txBody>
      </p:sp>
      <p:sp>
        <p:nvSpPr>
          <p:cNvPr id="4" name="TextBox 3"/>
          <p:cNvSpPr txBox="1"/>
          <p:nvPr/>
        </p:nvSpPr>
        <p:spPr>
          <a:xfrm>
            <a:off x="6400800" y="6477000"/>
            <a:ext cx="1981200" cy="276999"/>
          </a:xfrm>
          <a:prstGeom prst="rect">
            <a:avLst/>
          </a:prstGeom>
          <a:noFill/>
        </p:spPr>
        <p:txBody>
          <a:bodyPr wrap="square" rtlCol="0">
            <a:spAutoFit/>
          </a:bodyPr>
          <a:lstStyle/>
          <a:p>
            <a:r>
              <a:rPr lang="en-US" sz="1200" dirty="0" smtClean="0"/>
              <a:t>www.nursingcenter.com</a:t>
            </a:r>
            <a:endParaRPr lang="en-US" sz="1200" dirty="0"/>
          </a:p>
        </p:txBody>
      </p:sp>
    </p:spTree>
    <p:extLst>
      <p:ext uri="{BB962C8B-B14F-4D97-AF65-F5344CB8AC3E}">
        <p14:creationId xmlns:p14="http://schemas.microsoft.com/office/powerpoint/2010/main" val="1355684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774541"/>
          </a:xfrm>
        </p:spPr>
        <p:txBody>
          <a:bodyPr/>
          <a:lstStyle/>
          <a:p>
            <a:r>
              <a:rPr lang="en-US" sz="4000" dirty="0" smtClean="0"/>
              <a:t>Challenges within rural settings</a:t>
            </a:r>
            <a:endParaRPr lang="en-US" sz="4000" dirty="0"/>
          </a:p>
        </p:txBody>
      </p:sp>
      <p:sp>
        <p:nvSpPr>
          <p:cNvPr id="3" name="Content Placeholder 2"/>
          <p:cNvSpPr>
            <a:spLocks noGrp="1"/>
          </p:cNvSpPr>
          <p:nvPr>
            <p:ph idx="1"/>
          </p:nvPr>
        </p:nvSpPr>
        <p:spPr>
          <a:xfrm>
            <a:off x="457200" y="1295400"/>
            <a:ext cx="7620000" cy="5287962"/>
          </a:xfrm>
        </p:spPr>
        <p:txBody>
          <a:bodyPr>
            <a:normAutofit lnSpcReduction="10000"/>
          </a:bodyPr>
          <a:lstStyle/>
          <a:p>
            <a:r>
              <a:rPr lang="en-US" dirty="0" smtClean="0">
                <a:solidFill>
                  <a:srgbClr val="004442"/>
                </a:solidFill>
              </a:rPr>
              <a:t>Higher rates of many medical, social, and psychological issues</a:t>
            </a:r>
          </a:p>
          <a:p>
            <a:r>
              <a:rPr lang="en-US" dirty="0" smtClean="0">
                <a:solidFill>
                  <a:srgbClr val="004442"/>
                </a:solidFill>
              </a:rPr>
              <a:t>Isolation exacerbates challenges</a:t>
            </a:r>
          </a:p>
          <a:p>
            <a:r>
              <a:rPr lang="en-US" dirty="0" smtClean="0">
                <a:solidFill>
                  <a:srgbClr val="004442"/>
                </a:solidFill>
              </a:rPr>
              <a:t>“Stranglehold of generational poverty”</a:t>
            </a:r>
          </a:p>
          <a:p>
            <a:r>
              <a:rPr lang="en-US" dirty="0" smtClean="0">
                <a:solidFill>
                  <a:srgbClr val="004442"/>
                </a:solidFill>
              </a:rPr>
              <a:t>Sometimes safety equals anonymity</a:t>
            </a:r>
          </a:p>
          <a:p>
            <a:r>
              <a:rPr lang="en-US" dirty="0" smtClean="0">
                <a:solidFill>
                  <a:srgbClr val="004442"/>
                </a:solidFill>
              </a:rPr>
              <a:t>Lack of access to evidence-based trauma treatment/experienced providers</a:t>
            </a:r>
          </a:p>
          <a:p>
            <a:r>
              <a:rPr lang="en-US" dirty="0" smtClean="0">
                <a:solidFill>
                  <a:srgbClr val="004442"/>
                </a:solidFill>
              </a:rPr>
              <a:t>Very few people with very full job descriptions- hard to add more to plates</a:t>
            </a:r>
          </a:p>
          <a:p>
            <a:r>
              <a:rPr lang="en-US" dirty="0" smtClean="0">
                <a:solidFill>
                  <a:srgbClr val="004442"/>
                </a:solidFill>
              </a:rPr>
              <a:t>Lack of training funds or availability of TIC training in rural areas (training is the often the first item that gets cut from a budget)</a:t>
            </a:r>
          </a:p>
          <a:p>
            <a:r>
              <a:rPr lang="en-US" dirty="0" smtClean="0">
                <a:solidFill>
                  <a:srgbClr val="004442"/>
                </a:solidFill>
              </a:rPr>
              <a:t>Access to services is already a challenge in rural areas, trauma increases barriers to access</a:t>
            </a:r>
          </a:p>
          <a:p>
            <a:r>
              <a:rPr lang="en-US" dirty="0" smtClean="0">
                <a:solidFill>
                  <a:srgbClr val="004442"/>
                </a:solidFill>
              </a:rPr>
              <a:t>Organizational stress is a barrier to implementing TIC</a:t>
            </a:r>
          </a:p>
        </p:txBody>
      </p:sp>
      <p:sp>
        <p:nvSpPr>
          <p:cNvPr id="4" name="TextBox 3"/>
          <p:cNvSpPr txBox="1"/>
          <p:nvPr/>
        </p:nvSpPr>
        <p:spPr>
          <a:xfrm>
            <a:off x="5334000" y="6583362"/>
            <a:ext cx="3200400" cy="246221"/>
          </a:xfrm>
          <a:prstGeom prst="rect">
            <a:avLst/>
          </a:prstGeom>
          <a:noFill/>
        </p:spPr>
        <p:txBody>
          <a:bodyPr wrap="square" rtlCol="0">
            <a:spAutoFit/>
          </a:bodyPr>
          <a:lstStyle/>
          <a:p>
            <a:r>
              <a:rPr lang="en-US" sz="1000" dirty="0" err="1" smtClean="0">
                <a:latin typeface="Tahoma" panose="020B0604030504040204" pitchFamily="34" charset="0"/>
                <a:ea typeface="Tahoma" panose="020B0604030504040204" pitchFamily="34" charset="0"/>
                <a:cs typeface="Tahoma" panose="020B0604030504040204" pitchFamily="34" charset="0"/>
              </a:rPr>
              <a:t>Krul</a:t>
            </a:r>
            <a:r>
              <a:rPr lang="en-US" sz="1000" dirty="0" smtClean="0">
                <a:latin typeface="Tahoma" panose="020B0604030504040204" pitchFamily="34" charset="0"/>
                <a:ea typeface="Tahoma" panose="020B0604030504040204" pitchFamily="34" charset="0"/>
                <a:cs typeface="Tahoma" panose="020B0604030504040204" pitchFamily="34" charset="0"/>
              </a:rPr>
              <a:t>, S. (2016) Trauma Informed Care In Rural Areas</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3210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rural settings</a:t>
            </a:r>
            <a:endParaRPr lang="en-US" dirty="0"/>
          </a:p>
        </p:txBody>
      </p:sp>
      <p:sp>
        <p:nvSpPr>
          <p:cNvPr id="3" name="Content Placeholder 2"/>
          <p:cNvSpPr>
            <a:spLocks noGrp="1"/>
          </p:cNvSpPr>
          <p:nvPr>
            <p:ph idx="1"/>
          </p:nvPr>
        </p:nvSpPr>
        <p:spPr>
          <a:xfrm>
            <a:off x="457200" y="1295401"/>
            <a:ext cx="7620000" cy="5382080"/>
          </a:xfrm>
        </p:spPr>
        <p:txBody>
          <a:bodyPr>
            <a:normAutofit/>
          </a:bodyPr>
          <a:lstStyle/>
          <a:p>
            <a:r>
              <a:rPr lang="en-US" dirty="0" smtClean="0">
                <a:solidFill>
                  <a:srgbClr val="004442"/>
                </a:solidFill>
              </a:rPr>
              <a:t>Maintain clear and transparent boundaries</a:t>
            </a:r>
          </a:p>
          <a:p>
            <a:r>
              <a:rPr lang="en-US" dirty="0" smtClean="0">
                <a:solidFill>
                  <a:srgbClr val="004442"/>
                </a:solidFill>
              </a:rPr>
              <a:t>Highlight trauma awareness and trauma informed movement</a:t>
            </a:r>
          </a:p>
          <a:p>
            <a:r>
              <a:rPr lang="en-US" dirty="0" smtClean="0">
                <a:solidFill>
                  <a:srgbClr val="004442"/>
                </a:solidFill>
              </a:rPr>
              <a:t>Partner with other organizations to expand client choice</a:t>
            </a:r>
          </a:p>
          <a:p>
            <a:r>
              <a:rPr lang="en-US" dirty="0" smtClean="0">
                <a:solidFill>
                  <a:srgbClr val="004442"/>
                </a:solidFill>
              </a:rPr>
              <a:t>Co-locate to increase anonymity </a:t>
            </a:r>
          </a:p>
          <a:p>
            <a:r>
              <a:rPr lang="en-US" dirty="0" smtClean="0">
                <a:solidFill>
                  <a:srgbClr val="004442"/>
                </a:solidFill>
              </a:rPr>
              <a:t>Don’t worry about “turning primary care doctors into psychiatrists”</a:t>
            </a:r>
          </a:p>
          <a:p>
            <a:r>
              <a:rPr lang="en-US" dirty="0" smtClean="0">
                <a:solidFill>
                  <a:srgbClr val="004442"/>
                </a:solidFill>
              </a:rPr>
              <a:t>Telehealth or telephone consult service</a:t>
            </a:r>
          </a:p>
          <a:p>
            <a:r>
              <a:rPr lang="en-US" dirty="0" smtClean="0">
                <a:solidFill>
                  <a:srgbClr val="004442"/>
                </a:solidFill>
              </a:rPr>
              <a:t>Create algorithms for responding –who to call when</a:t>
            </a:r>
          </a:p>
          <a:p>
            <a:r>
              <a:rPr lang="en-US" dirty="0" smtClean="0">
                <a:solidFill>
                  <a:srgbClr val="004442"/>
                </a:solidFill>
              </a:rPr>
              <a:t>Identification is intervention, especially in adults – finding the “why” behind the “what”</a:t>
            </a:r>
          </a:p>
          <a:p>
            <a:r>
              <a:rPr lang="en-US" dirty="0" smtClean="0">
                <a:solidFill>
                  <a:srgbClr val="004442"/>
                </a:solidFill>
              </a:rPr>
              <a:t>Share training resources</a:t>
            </a:r>
          </a:p>
          <a:p>
            <a:r>
              <a:rPr lang="en-US" dirty="0" smtClean="0">
                <a:solidFill>
                  <a:srgbClr val="004442"/>
                </a:solidFill>
              </a:rPr>
              <a:t>Legislation with funds included</a:t>
            </a:r>
            <a:endParaRPr lang="en-US" dirty="0">
              <a:solidFill>
                <a:srgbClr val="004442"/>
              </a:solidFill>
            </a:endParaRPr>
          </a:p>
        </p:txBody>
      </p:sp>
      <p:sp>
        <p:nvSpPr>
          <p:cNvPr id="4" name="TextBox 3"/>
          <p:cNvSpPr txBox="1"/>
          <p:nvPr/>
        </p:nvSpPr>
        <p:spPr>
          <a:xfrm>
            <a:off x="6629400" y="6400482"/>
            <a:ext cx="1755737" cy="276999"/>
          </a:xfrm>
          <a:prstGeom prst="rect">
            <a:avLst/>
          </a:prstGeom>
          <a:noFill/>
        </p:spPr>
        <p:txBody>
          <a:bodyPr wrap="none" rtlCol="0">
            <a:spAutoFit/>
          </a:bodyPr>
          <a:lstStyle/>
          <a:p>
            <a:r>
              <a:rPr lang="en-US" sz="1200" dirty="0" smtClean="0"/>
              <a:t>www.ruralhealthinfor.org</a:t>
            </a:r>
            <a:endParaRPr lang="en-US" sz="1200" dirty="0"/>
          </a:p>
        </p:txBody>
      </p:sp>
    </p:spTree>
    <p:extLst>
      <p:ext uri="{BB962C8B-B14F-4D97-AF65-F5344CB8AC3E}">
        <p14:creationId xmlns:p14="http://schemas.microsoft.com/office/powerpoint/2010/main" val="3564630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lbUB8JS45g"/>
          <p:cNvPicPr>
            <a:picLocks noRot="1" noChangeAspect="1"/>
          </p:cNvPicPr>
          <p:nvPr>
            <a:videoFile r:link="rId1"/>
          </p:nvPr>
        </p:nvPicPr>
        <p:blipFill>
          <a:blip r:embed="rId4"/>
          <a:stretch>
            <a:fillRect/>
          </a:stretch>
        </p:blipFill>
        <p:spPr>
          <a:xfrm>
            <a:off x="0" y="304800"/>
            <a:ext cx="9144000" cy="5562600"/>
          </a:xfrm>
          <a:prstGeom prst="rect">
            <a:avLst/>
          </a:prstGeom>
        </p:spPr>
      </p:pic>
      <p:sp>
        <p:nvSpPr>
          <p:cNvPr id="5" name="TextBox 4"/>
          <p:cNvSpPr txBox="1"/>
          <p:nvPr/>
        </p:nvSpPr>
        <p:spPr>
          <a:xfrm>
            <a:off x="3052000" y="6324600"/>
            <a:ext cx="3039999" cy="646331"/>
          </a:xfrm>
          <a:prstGeom prst="rect">
            <a:avLst/>
          </a:prstGeom>
          <a:noFill/>
        </p:spPr>
        <p:txBody>
          <a:bodyPr wrap="none" rtlCol="0">
            <a:spAutoFit/>
          </a:bodyPr>
          <a:lstStyle/>
          <a:p>
            <a:r>
              <a:rPr lang="en-US" dirty="0">
                <a:hlinkClick r:id="rId5"/>
              </a:rPr>
              <a:t>https://youtu.be/5lbUB8JS45g</a:t>
            </a:r>
            <a:endParaRPr lang="en-US" dirty="0"/>
          </a:p>
          <a:p>
            <a:endParaRPr lang="en-US" dirty="0"/>
          </a:p>
        </p:txBody>
      </p:sp>
    </p:spTree>
    <p:extLst>
      <p:ext uri="{BB962C8B-B14F-4D97-AF65-F5344CB8AC3E}">
        <p14:creationId xmlns:p14="http://schemas.microsoft.com/office/powerpoint/2010/main" val="2883987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complete the course evaluation:</a:t>
            </a:r>
            <a:endParaRPr lang="en-US" dirty="0"/>
          </a:p>
        </p:txBody>
      </p:sp>
      <p:sp>
        <p:nvSpPr>
          <p:cNvPr id="5" name="Rectangle 2"/>
          <p:cNvSpPr>
            <a:spLocks noGrp="1" noChangeArrowheads="1"/>
          </p:cNvSpPr>
          <p:nvPr>
            <p:ph idx="1"/>
          </p:nvPr>
        </p:nvSpPr>
        <p:spPr bwMode="auto">
          <a:xfrm>
            <a:off x="457200" y="2743200"/>
            <a:ext cx="72331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https://nysarh.org/webinar-evaluation/</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609600" y="4876800"/>
            <a:ext cx="6629400" cy="769441"/>
          </a:xfrm>
          <a:prstGeom prst="rect">
            <a:avLst/>
          </a:prstGeom>
          <a:noFill/>
        </p:spPr>
        <p:txBody>
          <a:bodyPr wrap="square" rtlCol="0">
            <a:spAutoFit/>
          </a:bodyPr>
          <a:lstStyle/>
          <a:p>
            <a:pPr algn="ctr"/>
            <a:r>
              <a:rPr lang="en-US" sz="4400" dirty="0" smtClean="0">
                <a:solidFill>
                  <a:srgbClr val="004442"/>
                </a:solidFill>
                <a:latin typeface="Tahoma" panose="020B0604030504040204" pitchFamily="34" charset="0"/>
                <a:ea typeface="Tahoma" panose="020B0604030504040204" pitchFamily="34" charset="0"/>
                <a:cs typeface="Tahoma" panose="020B0604030504040204" pitchFamily="34" charset="0"/>
              </a:rPr>
              <a:t>Thank you!</a:t>
            </a:r>
            <a:endParaRPr lang="en-US" sz="4400" dirty="0">
              <a:solidFill>
                <a:srgbClr val="00444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717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4298" y="241512"/>
            <a:ext cx="7620000" cy="1143000"/>
          </a:xfrm>
        </p:spPr>
        <p:txBody>
          <a:bodyPr/>
          <a:lstStyle/>
          <a:p>
            <a:r>
              <a:rPr lang="en-US" dirty="0"/>
              <a:t>ACEs/Trauma and the Impact</a:t>
            </a:r>
          </a:p>
        </p:txBody>
      </p:sp>
      <p:sp>
        <p:nvSpPr>
          <p:cNvPr id="79875" name="Rectangle 3"/>
          <p:cNvSpPr>
            <a:spLocks noGrp="1" noChangeArrowheads="1"/>
          </p:cNvSpPr>
          <p:nvPr>
            <p:ph type="body" orient="vert" idx="4294967295"/>
          </p:nvPr>
        </p:nvSpPr>
        <p:spPr>
          <a:xfrm>
            <a:off x="184298" y="1600200"/>
            <a:ext cx="8153400" cy="3505200"/>
          </a:xfrm>
        </p:spPr>
        <p:txBody>
          <a:bodyPr>
            <a:noAutofit/>
          </a:bodyPr>
          <a:lstStyle/>
          <a:p>
            <a:pPr marL="274320">
              <a:lnSpc>
                <a:spcPct val="90000"/>
              </a:lnSpc>
              <a:spcBef>
                <a:spcPts val="476"/>
              </a:spcBef>
              <a:buSzPct val="100000"/>
            </a:pPr>
            <a:r>
              <a:rPr lang="en-US" sz="2700" dirty="0">
                <a:solidFill>
                  <a:schemeClr val="tx2"/>
                </a:solidFill>
              </a:rPr>
              <a:t>An overwhelming event – witnessed or physically experienced – that threatens our physical and/or mental wellbeing</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A sense of vulnerability or a loss of control</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A feeling of helplessness and/or fearfulness</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Impact on relationships and belief systems</a:t>
            </a:r>
          </a:p>
        </p:txBody>
      </p:sp>
      <p:sp>
        <p:nvSpPr>
          <p:cNvPr id="28676" name="Text Box 4"/>
          <p:cNvSpPr txBox="1">
            <a:spLocks noChangeArrowheads="1"/>
          </p:cNvSpPr>
          <p:nvPr/>
        </p:nvSpPr>
        <p:spPr bwMode="auto">
          <a:xfrm>
            <a:off x="6248400" y="6464088"/>
            <a:ext cx="2133600" cy="276999"/>
          </a:xfrm>
          <a:prstGeom prst="rect">
            <a:avLst/>
          </a:prstGeom>
          <a:noFill/>
          <a:ln w="9525">
            <a:noFill/>
            <a:miter lim="800000"/>
            <a:headEnd/>
            <a:tailEnd/>
          </a:ln>
        </p:spPr>
        <p:txBody>
          <a:bodyPr wrap="square">
            <a:prstTxWarp prst="textNoShape">
              <a:avLst/>
            </a:prstTxWarp>
            <a:spAutoFit/>
          </a:bodyPr>
          <a:lstStyle/>
          <a:p>
            <a:pPr algn="r" eaLnBrk="0" hangingPunct="0">
              <a:spcBef>
                <a:spcPct val="50000"/>
              </a:spcBef>
            </a:pPr>
            <a:r>
              <a:rPr lang="en-US" sz="1200" dirty="0" err="1">
                <a:solidFill>
                  <a:schemeClr val="tx2"/>
                </a:solidFill>
                <a:latin typeface="Tahoma" panose="020B0604030504040204" pitchFamily="34" charset="0"/>
                <a:cs typeface="Tw Cen MT"/>
              </a:rPr>
              <a:t>Gabowitz</a:t>
            </a:r>
            <a:r>
              <a:rPr lang="en-US" sz="1200" dirty="0">
                <a:solidFill>
                  <a:schemeClr val="tx2"/>
                </a:solidFill>
                <a:latin typeface="Tahoma" panose="020B0604030504040204" pitchFamily="34" charset="0"/>
                <a:cs typeface="Tw Cen MT"/>
              </a:rPr>
              <a:t> &amp; </a:t>
            </a:r>
            <a:r>
              <a:rPr lang="en-US" sz="1200" dirty="0" err="1">
                <a:solidFill>
                  <a:schemeClr val="tx2"/>
                </a:solidFill>
                <a:latin typeface="Tahoma" panose="020B0604030504040204" pitchFamily="34" charset="0"/>
                <a:cs typeface="Tw Cen MT"/>
              </a:rPr>
              <a:t>Konnath</a:t>
            </a:r>
            <a:r>
              <a:rPr lang="en-US" sz="1200" dirty="0">
                <a:solidFill>
                  <a:schemeClr val="tx2"/>
                </a:solidFill>
                <a:latin typeface="Tahoma" panose="020B0604030504040204" pitchFamily="34" charset="0"/>
                <a:cs typeface="Tw Cen MT"/>
              </a:rPr>
              <a:t>, 2008</a:t>
            </a:r>
          </a:p>
        </p:txBody>
      </p:sp>
    </p:spTree>
    <p:extLst>
      <p:ext uri="{BB962C8B-B14F-4D97-AF65-F5344CB8AC3E}">
        <p14:creationId xmlns:p14="http://schemas.microsoft.com/office/powerpoint/2010/main" val="424991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4298" y="241512"/>
            <a:ext cx="7620000" cy="749088"/>
          </a:xfrm>
        </p:spPr>
        <p:txBody>
          <a:bodyPr/>
          <a:lstStyle/>
          <a:p>
            <a:r>
              <a:rPr lang="en-US" dirty="0" smtClean="0"/>
              <a:t>Prevalence</a:t>
            </a:r>
            <a:endParaRPr lang="en-US" dirty="0"/>
          </a:p>
        </p:txBody>
      </p:sp>
      <p:sp>
        <p:nvSpPr>
          <p:cNvPr id="79875" name="Rectangle 3"/>
          <p:cNvSpPr>
            <a:spLocks noGrp="1" noChangeArrowheads="1"/>
          </p:cNvSpPr>
          <p:nvPr>
            <p:ph type="body" orient="vert" idx="4294967295"/>
          </p:nvPr>
        </p:nvSpPr>
        <p:spPr>
          <a:xfrm>
            <a:off x="184298" y="1295400"/>
            <a:ext cx="8153400" cy="5105400"/>
          </a:xfrm>
        </p:spPr>
        <p:txBody>
          <a:bodyPr>
            <a:noAutofit/>
          </a:bodyPr>
          <a:lstStyle/>
          <a:p>
            <a:pPr marL="274320">
              <a:lnSpc>
                <a:spcPct val="90000"/>
              </a:lnSpc>
              <a:spcBef>
                <a:spcPts val="476"/>
              </a:spcBef>
              <a:buSzPct val="100000"/>
            </a:pPr>
            <a:r>
              <a:rPr lang="en-US" sz="2700" dirty="0" smtClean="0">
                <a:solidFill>
                  <a:schemeClr val="tx2"/>
                </a:solidFill>
              </a:rPr>
              <a:t>As many as 90% of adults and 60% of youth have experienced at least one traumatic event</a:t>
            </a:r>
          </a:p>
          <a:p>
            <a:pPr marL="571500" lvl="1">
              <a:lnSpc>
                <a:spcPct val="90000"/>
              </a:lnSpc>
              <a:spcBef>
                <a:spcPts val="476"/>
              </a:spcBef>
              <a:buSzPct val="100000"/>
            </a:pPr>
            <a:r>
              <a:rPr lang="en-US" sz="2500" dirty="0" smtClean="0">
                <a:solidFill>
                  <a:schemeClr val="tx2"/>
                </a:solidFill>
              </a:rPr>
              <a:t>Higher in the behavioral health field and with super utilizers of healthcare</a:t>
            </a:r>
            <a:endParaRPr lang="en-US" sz="2500" dirty="0">
              <a:solidFill>
                <a:schemeClr val="tx2"/>
              </a:solidFill>
            </a:endParaRPr>
          </a:p>
          <a:p>
            <a:pPr marL="571500" lvl="1">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smtClean="0">
                <a:solidFill>
                  <a:schemeClr val="tx2"/>
                </a:solidFill>
              </a:rPr>
              <a:t>37% of children have experienced more than one traumatic event</a:t>
            </a:r>
          </a:p>
          <a:p>
            <a:pPr marL="274320">
              <a:lnSpc>
                <a:spcPct val="90000"/>
              </a:lnSpc>
              <a:spcBef>
                <a:spcPts val="476"/>
              </a:spcBef>
              <a:buSzPct val="100000"/>
            </a:pPr>
            <a:endParaRPr lang="en-US" sz="2700" dirty="0" smtClean="0">
              <a:solidFill>
                <a:schemeClr val="tx2"/>
              </a:solidFill>
            </a:endParaRPr>
          </a:p>
          <a:p>
            <a:pPr marL="274320">
              <a:lnSpc>
                <a:spcPct val="90000"/>
              </a:lnSpc>
              <a:spcBef>
                <a:spcPts val="476"/>
              </a:spcBef>
              <a:buSzPct val="100000"/>
            </a:pPr>
            <a:r>
              <a:rPr lang="en-US" sz="2700" dirty="0" smtClean="0">
                <a:solidFill>
                  <a:schemeClr val="tx2"/>
                </a:solidFill>
              </a:rPr>
              <a:t>In the US, approximately five million children experience some for of trauma each year</a:t>
            </a:r>
          </a:p>
          <a:p>
            <a:pPr marL="274320">
              <a:lnSpc>
                <a:spcPct val="90000"/>
              </a:lnSpc>
              <a:spcBef>
                <a:spcPts val="476"/>
              </a:spcBef>
              <a:buSzPct val="100000"/>
            </a:pPr>
            <a:endParaRPr lang="en-US" sz="2700" dirty="0" smtClean="0">
              <a:solidFill>
                <a:schemeClr val="tx2"/>
              </a:solidFill>
            </a:endParaRPr>
          </a:p>
          <a:p>
            <a:pPr marL="274320">
              <a:lnSpc>
                <a:spcPct val="90000"/>
              </a:lnSpc>
              <a:spcBef>
                <a:spcPts val="476"/>
              </a:spcBef>
              <a:buSzPct val="100000"/>
            </a:pPr>
            <a:r>
              <a:rPr lang="en-US" sz="2700" dirty="0" smtClean="0">
                <a:solidFill>
                  <a:schemeClr val="tx2"/>
                </a:solidFill>
              </a:rPr>
              <a:t>Someone is sexually assaulted in the US every 2 minutes</a:t>
            </a:r>
            <a:endParaRPr lang="en-US" sz="2700" dirty="0">
              <a:solidFill>
                <a:schemeClr val="tx2"/>
              </a:solidFill>
            </a:endParaRPr>
          </a:p>
        </p:txBody>
      </p:sp>
      <p:sp>
        <p:nvSpPr>
          <p:cNvPr id="2" name="TextBox 1"/>
          <p:cNvSpPr txBox="1"/>
          <p:nvPr/>
        </p:nvSpPr>
        <p:spPr>
          <a:xfrm>
            <a:off x="6280298" y="6400800"/>
            <a:ext cx="2057400" cy="307777"/>
          </a:xfrm>
          <a:prstGeom prst="rect">
            <a:avLst/>
          </a:prstGeom>
          <a:noFill/>
        </p:spPr>
        <p:txBody>
          <a:bodyPr wrap="square" rtlCol="0">
            <a:spAutoFit/>
          </a:bodyPr>
          <a:lstStyle/>
          <a:p>
            <a:r>
              <a:rPr lang="en-US" sz="1400" dirty="0" smtClean="0">
                <a:solidFill>
                  <a:srgbClr val="004442"/>
                </a:solidFill>
              </a:rPr>
              <a:t>Child Trauma Academy</a:t>
            </a:r>
            <a:endParaRPr lang="en-US" sz="1400" dirty="0">
              <a:solidFill>
                <a:srgbClr val="004442"/>
              </a:solidFill>
            </a:endParaRPr>
          </a:p>
        </p:txBody>
      </p:sp>
    </p:spTree>
    <p:extLst>
      <p:ext uri="{BB962C8B-B14F-4D97-AF65-F5344CB8AC3E}">
        <p14:creationId xmlns:p14="http://schemas.microsoft.com/office/powerpoint/2010/main" val="149690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0502" y="99717"/>
            <a:ext cx="7620000" cy="738483"/>
          </a:xfrm>
        </p:spPr>
        <p:txBody>
          <a:bodyPr/>
          <a:lstStyle/>
          <a:p>
            <a:r>
              <a:rPr lang="en-US" sz="3600" dirty="0"/>
              <a:t>Trauma and Threat Response</a:t>
            </a:r>
          </a:p>
        </p:txBody>
      </p:sp>
      <p:sp>
        <p:nvSpPr>
          <p:cNvPr id="44035" name="Rectangle 3"/>
          <p:cNvSpPr txBox="1">
            <a:spLocks noChangeArrowheads="1"/>
          </p:cNvSpPr>
          <p:nvPr/>
        </p:nvSpPr>
        <p:spPr bwMode="auto">
          <a:xfrm>
            <a:off x="228600" y="1571476"/>
            <a:ext cx="7924800" cy="5210323"/>
          </a:xfrm>
          <a:prstGeom prst="rect">
            <a:avLst/>
          </a:prstGeom>
          <a:noFill/>
          <a:ln w="9525">
            <a:noFill/>
            <a:miter lim="800000"/>
            <a:headEnd/>
            <a:tailEnd/>
          </a:ln>
        </p:spPr>
        <p:txBody>
          <a:bodyPr>
            <a:prstTxWarp prst="textNoShape">
              <a:avLst/>
            </a:prstTxWarp>
          </a:bodyPr>
          <a:lstStyle/>
          <a:p>
            <a:pPr marL="411480" lvl="3">
              <a:lnSpc>
                <a:spcPct val="90000"/>
              </a:lnSpc>
              <a:spcBef>
                <a:spcPts val="476"/>
              </a:spcBef>
              <a:buClr>
                <a:schemeClr val="accent1"/>
              </a:buClr>
              <a:buSzPct val="100000"/>
            </a:pPr>
            <a:endParaRPr lang="en-US"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411480" lvl="3">
              <a:lnSpc>
                <a:spcPct val="90000"/>
              </a:lnSpc>
              <a:spcBef>
                <a:spcPts val="476"/>
              </a:spcBef>
              <a:buClr>
                <a:schemeClr val="accent1"/>
              </a:buClr>
              <a:buSzPct val="100000"/>
            </a:pPr>
            <a:endParaRPr lang="en-US" sz="2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endParaRPr lang="en-US" sz="27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1440">
              <a:lnSpc>
                <a:spcPct val="90000"/>
              </a:lnSpc>
              <a:spcBef>
                <a:spcPts val="476"/>
              </a:spcBef>
              <a:buClr>
                <a:schemeClr val="accent1"/>
              </a:buClr>
              <a:buSzPct val="100000"/>
            </a:pPr>
            <a:endParaRPr lang="en-US" sz="2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endParaRPr lang="en-US" sz="27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endPar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endPar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91440">
              <a:lnSpc>
                <a:spcPct val="90000"/>
              </a:lnSpc>
              <a:spcBef>
                <a:spcPts val="476"/>
              </a:spcBef>
              <a:buClr>
                <a:schemeClr val="accent1"/>
              </a:buClr>
              <a:buSzPct val="100000"/>
            </a:pP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endPar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r>
              <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When there is a trauma reminder (trigger) later in life, </a:t>
            </a: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the “thinking brain” shuts down and the “survival brain” takes over</a:t>
            </a:r>
          </a:p>
          <a:p>
            <a:pPr marL="274320" indent="-182880">
              <a:lnSpc>
                <a:spcPct val="90000"/>
              </a:lnSpc>
              <a:spcBef>
                <a:spcPts val="476"/>
              </a:spcBef>
              <a:buClr>
                <a:schemeClr val="accent1"/>
              </a:buClr>
              <a:buSzPct val="100000"/>
              <a:buFont typeface="Arial" panose="020B0604020202020204" pitchFamily="34" charset="0"/>
              <a:buChar char="•"/>
            </a:pP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74320" indent="-182880">
              <a:lnSpc>
                <a:spcPct val="90000"/>
              </a:lnSpc>
              <a:spcBef>
                <a:spcPts val="476"/>
              </a:spcBef>
              <a:buClr>
                <a:schemeClr val="accent1"/>
              </a:buClr>
              <a:buSzPct val="100000"/>
              <a:buFont typeface="Arial" panose="020B0604020202020204" pitchFamily="34" charset="0"/>
              <a:buChar char="•"/>
            </a:pPr>
            <a:r>
              <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This f</a:t>
            </a:r>
            <a:r>
              <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ight</a:t>
            </a: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 flight, or freeze </a:t>
            </a:r>
            <a:r>
              <a:rPr lang="en-US"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response can impact functioning</a:t>
            </a: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2" name="ZLF_SEy6sdc"/>
          <p:cNvPicPr>
            <a:picLocks noRot="1" noChangeAspect="1"/>
          </p:cNvPicPr>
          <p:nvPr>
            <a:videoFile r:link="rId1"/>
          </p:nvPr>
        </p:nvPicPr>
        <p:blipFill>
          <a:blip r:embed="rId4"/>
          <a:stretch>
            <a:fillRect/>
          </a:stretch>
        </p:blipFill>
        <p:spPr>
          <a:xfrm>
            <a:off x="253999" y="762000"/>
            <a:ext cx="8128001" cy="4572000"/>
          </a:xfrm>
          <a:prstGeom prst="rect">
            <a:avLst/>
          </a:prstGeom>
        </p:spPr>
      </p:pic>
    </p:spTree>
    <p:extLst>
      <p:ext uri="{BB962C8B-B14F-4D97-AF65-F5344CB8AC3E}">
        <p14:creationId xmlns:p14="http://schemas.microsoft.com/office/powerpoint/2010/main" val="362139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neglected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762000"/>
            <a:ext cx="88106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555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08038"/>
          </a:xfrm>
        </p:spPr>
        <p:txBody>
          <a:bodyPr/>
          <a:lstStyle/>
          <a:p>
            <a:r>
              <a:rPr lang="en-US" dirty="0"/>
              <a:t>Resilience and Epigenetics</a:t>
            </a:r>
          </a:p>
        </p:txBody>
      </p:sp>
      <p:sp>
        <p:nvSpPr>
          <p:cNvPr id="3" name="Content Placeholder 2"/>
          <p:cNvSpPr>
            <a:spLocks noGrp="1"/>
          </p:cNvSpPr>
          <p:nvPr>
            <p:ph idx="1"/>
          </p:nvPr>
        </p:nvSpPr>
        <p:spPr>
          <a:xfrm>
            <a:off x="457200" y="808038"/>
            <a:ext cx="7620000" cy="5592762"/>
          </a:xfrm>
        </p:spPr>
        <p:txBody>
          <a:bodyPr>
            <a:noAutofit/>
          </a:bodyPr>
          <a:lstStyle/>
          <a:p>
            <a:pPr marL="114300" indent="0">
              <a:buNone/>
            </a:pPr>
            <a:endParaRPr lang="en-US" sz="2400" dirty="0" smtClean="0">
              <a:solidFill>
                <a:srgbClr val="004442"/>
              </a:solidFill>
            </a:endParaRPr>
          </a:p>
          <a:p>
            <a:r>
              <a:rPr lang="en-US" sz="2400" dirty="0" smtClean="0">
                <a:solidFill>
                  <a:srgbClr val="004442"/>
                </a:solidFill>
              </a:rPr>
              <a:t>Biological </a:t>
            </a:r>
            <a:r>
              <a:rPr lang="en-US" sz="2400" dirty="0">
                <a:solidFill>
                  <a:srgbClr val="004442"/>
                </a:solidFill>
              </a:rPr>
              <a:t>predisposition for resilience vs. protective factors that increase </a:t>
            </a:r>
            <a:r>
              <a:rPr lang="en-US" sz="2400" dirty="0" smtClean="0">
                <a:solidFill>
                  <a:srgbClr val="004442"/>
                </a:solidFill>
              </a:rPr>
              <a:t>resilience</a:t>
            </a:r>
          </a:p>
          <a:p>
            <a:pPr marL="114300" indent="0">
              <a:buNone/>
            </a:pPr>
            <a:endParaRPr lang="en-US" sz="2400" dirty="0">
              <a:solidFill>
                <a:srgbClr val="004442"/>
              </a:solidFill>
            </a:endParaRPr>
          </a:p>
          <a:p>
            <a:r>
              <a:rPr lang="en-US" sz="2400" dirty="0" smtClean="0">
                <a:solidFill>
                  <a:srgbClr val="004442"/>
                </a:solidFill>
              </a:rPr>
              <a:t>Epigenetics = </a:t>
            </a:r>
            <a:r>
              <a:rPr lang="en-US" sz="2400" dirty="0" smtClean="0">
                <a:solidFill>
                  <a:srgbClr val="004442"/>
                </a:solidFill>
              </a:rPr>
              <a:t>changes </a:t>
            </a:r>
            <a:r>
              <a:rPr lang="en-US" sz="2400" dirty="0">
                <a:solidFill>
                  <a:srgbClr val="004442"/>
                </a:solidFill>
              </a:rPr>
              <a:t>in organisms caused by modification of gene expression rather than alteration of the genetic code </a:t>
            </a:r>
            <a:r>
              <a:rPr lang="en-US" sz="2400" dirty="0" smtClean="0">
                <a:solidFill>
                  <a:srgbClr val="004442"/>
                </a:solidFill>
              </a:rPr>
              <a:t>itself</a:t>
            </a:r>
          </a:p>
          <a:p>
            <a:endParaRPr lang="en-US" sz="2400" dirty="0">
              <a:solidFill>
                <a:srgbClr val="004442"/>
              </a:solidFill>
            </a:endParaRPr>
          </a:p>
          <a:p>
            <a:r>
              <a:rPr lang="en-US" sz="2400" dirty="0">
                <a:solidFill>
                  <a:srgbClr val="004442"/>
                </a:solidFill>
              </a:rPr>
              <a:t>Trauma can leave a chemical mark on a person’s genes, which then is passed down to subsequent generations. The mark doesn’t directly damage the gene; there’s no mutation. Instead it alters the mechanism by which the gene is converted into functioning proteins, or expressed. </a:t>
            </a:r>
          </a:p>
          <a:p>
            <a:endParaRPr lang="en-US" sz="2400" dirty="0">
              <a:solidFill>
                <a:srgbClr val="004442"/>
              </a:solidFill>
            </a:endParaRPr>
          </a:p>
          <a:p>
            <a:endParaRPr lang="en-US" sz="2400" dirty="0">
              <a:solidFill>
                <a:srgbClr val="004442"/>
              </a:solidFill>
            </a:endParaRPr>
          </a:p>
          <a:p>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a:p>
            <a:pPr marL="114300" indent="0">
              <a:buNone/>
            </a:pPr>
            <a:endParaRPr lang="en-US" sz="2400" dirty="0">
              <a:solidFill>
                <a:srgbClr val="004442"/>
              </a:solidFill>
            </a:endParaRPr>
          </a:p>
        </p:txBody>
      </p:sp>
    </p:spTree>
    <p:extLst>
      <p:ext uri="{BB962C8B-B14F-4D97-AF65-F5344CB8AC3E}">
        <p14:creationId xmlns:p14="http://schemas.microsoft.com/office/powerpoint/2010/main" val="2084648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44162" y="127326"/>
            <a:ext cx="7564438" cy="768350"/>
          </a:xfrm>
          <a:prstGeom prst="rect">
            <a:avLst/>
          </a:prstGeom>
          <a:noFill/>
          <a:ln w="9525">
            <a:noFill/>
            <a:miter lim="800000"/>
            <a:headEnd/>
            <a:tailEnd/>
          </a:ln>
        </p:spPr>
        <p:txBody>
          <a:bodyPr anchor="ctr">
            <a:prstTxWarp prst="textNoShape">
              <a:avLst/>
            </a:prstTxWarp>
            <a:spAutoFit/>
          </a:bodyPr>
          <a:lstStyle/>
          <a:p>
            <a:r>
              <a:rPr lang="en-US" sz="4400" dirty="0">
                <a:solidFill>
                  <a:schemeClr val="tx2"/>
                </a:solidFill>
                <a:latin typeface="Tahoma" panose="020B0604030504040204" pitchFamily="34" charset="0"/>
                <a:ea typeface="Tahoma" panose="020B0604030504040204" pitchFamily="34" charset="0"/>
                <a:cs typeface="Tahoma" panose="020B0604030504040204" pitchFamily="34" charset="0"/>
              </a:rPr>
              <a:t>Brief Overview of ACE Study</a:t>
            </a:r>
          </a:p>
        </p:txBody>
      </p:sp>
      <p:sp>
        <p:nvSpPr>
          <p:cNvPr id="33795" name="Content Placeholder 15"/>
          <p:cNvSpPr>
            <a:spLocks noGrp="1"/>
          </p:cNvSpPr>
          <p:nvPr>
            <p:ph type="body" orient="vert" idx="4294967295"/>
          </p:nvPr>
        </p:nvSpPr>
        <p:spPr>
          <a:xfrm>
            <a:off x="121508" y="1186279"/>
            <a:ext cx="8153400" cy="4958933"/>
          </a:xfrm>
        </p:spPr>
        <p:txBody>
          <a:bodyPr>
            <a:normAutofit fontScale="92500" lnSpcReduction="20000"/>
          </a:bodyPr>
          <a:lstStyle/>
          <a:p>
            <a:pPr marL="274320">
              <a:lnSpc>
                <a:spcPct val="90000"/>
              </a:lnSpc>
              <a:spcBef>
                <a:spcPts val="476"/>
              </a:spcBef>
              <a:buSzPct val="100000"/>
            </a:pPr>
            <a:r>
              <a:rPr lang="en-US" sz="2700" dirty="0">
                <a:solidFill>
                  <a:schemeClr val="tx2"/>
                </a:solidFill>
              </a:rPr>
              <a:t>Examines the health and social effects of Adverse Childhood Experiences (ACE)</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10-item questionnaire about occurrence of adversities in childhood such as abuse and neglect</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About 17,000 adults participated; homogeneous group</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Two-thirds reported at least one ACE</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1 in 5 participants reported 3 or more ACEs</a:t>
            </a:r>
          </a:p>
          <a:p>
            <a:pPr marL="274320">
              <a:lnSpc>
                <a:spcPct val="90000"/>
              </a:lnSpc>
              <a:spcBef>
                <a:spcPts val="476"/>
              </a:spcBef>
              <a:buSzPct val="100000"/>
            </a:pPr>
            <a:endParaRPr lang="en-US" sz="2700" dirty="0">
              <a:solidFill>
                <a:schemeClr val="tx2"/>
              </a:solidFill>
            </a:endParaRPr>
          </a:p>
          <a:p>
            <a:pPr marL="274320">
              <a:lnSpc>
                <a:spcPct val="90000"/>
              </a:lnSpc>
              <a:spcBef>
                <a:spcPts val="476"/>
              </a:spcBef>
              <a:buSzPct val="100000"/>
            </a:pPr>
            <a:r>
              <a:rPr lang="en-US" sz="2700" dirty="0">
                <a:solidFill>
                  <a:schemeClr val="tx2"/>
                </a:solidFill>
              </a:rPr>
              <a:t>Found link between traumatic experiences in childhood and health risk behaviors and health problems as adults</a:t>
            </a:r>
          </a:p>
          <a:p>
            <a:pPr marL="274320" indent="-182880">
              <a:lnSpc>
                <a:spcPct val="90000"/>
              </a:lnSpc>
              <a:spcBef>
                <a:spcPts val="476"/>
              </a:spcBef>
              <a:buSzPct val="100000"/>
            </a:pPr>
            <a:endParaRPr lang="en-US" sz="2700" dirty="0">
              <a:solidFill>
                <a:schemeClr val="tx2"/>
              </a:solidFill>
            </a:endParaRPr>
          </a:p>
          <a:p>
            <a:pPr marL="274320" indent="-182880">
              <a:lnSpc>
                <a:spcPct val="90000"/>
              </a:lnSpc>
              <a:spcBef>
                <a:spcPts val="476"/>
              </a:spcBef>
              <a:buSzPct val="100000"/>
            </a:pPr>
            <a:endParaRPr lang="en-US" sz="2700" dirty="0">
              <a:solidFill>
                <a:schemeClr val="tx2"/>
              </a:solidFill>
            </a:endParaRPr>
          </a:p>
          <a:p>
            <a:pPr marL="274320" indent="-182880">
              <a:lnSpc>
                <a:spcPct val="90000"/>
              </a:lnSpc>
              <a:spcBef>
                <a:spcPts val="476"/>
              </a:spcBef>
              <a:buSzPct val="100000"/>
            </a:pPr>
            <a:endParaRPr lang="en-US" sz="2700" dirty="0">
              <a:solidFill>
                <a:schemeClr val="tx2"/>
              </a:solidFill>
            </a:endParaRPr>
          </a:p>
          <a:p>
            <a:pPr>
              <a:buFont typeface="Wingdings" pitchFamily="-101" charset="2"/>
              <a:buChar char="q"/>
            </a:pPr>
            <a:endParaRPr lang="en-US" sz="2800" dirty="0">
              <a:solidFill>
                <a:srgbClr val="000000"/>
              </a:solidFill>
            </a:endParaRPr>
          </a:p>
          <a:p>
            <a:pPr>
              <a:buFont typeface="Wingdings" pitchFamily="-101" charset="2"/>
              <a:buChar char="q"/>
            </a:pPr>
            <a:endParaRPr lang="en-US" sz="2800" dirty="0">
              <a:solidFill>
                <a:srgbClr val="000000"/>
              </a:solidFill>
            </a:endParaRPr>
          </a:p>
        </p:txBody>
      </p:sp>
      <p:sp>
        <p:nvSpPr>
          <p:cNvPr id="33796" name="TextBox 16"/>
          <p:cNvSpPr txBox="1">
            <a:spLocks noChangeArrowheads="1"/>
          </p:cNvSpPr>
          <p:nvPr/>
        </p:nvSpPr>
        <p:spPr bwMode="auto">
          <a:xfrm>
            <a:off x="6781800" y="6562337"/>
            <a:ext cx="1600200" cy="276999"/>
          </a:xfrm>
          <a:prstGeom prst="rect">
            <a:avLst/>
          </a:prstGeom>
          <a:noFill/>
          <a:ln w="9525">
            <a:noFill/>
            <a:miter lim="800000"/>
            <a:headEnd/>
            <a:tailEnd/>
          </a:ln>
        </p:spPr>
        <p:txBody>
          <a:bodyPr wrap="square">
            <a:prstTxWarp prst="textNoShape">
              <a:avLst/>
            </a:prstTxWarp>
            <a:spAutoFit/>
          </a:bodyPr>
          <a:lstStyle/>
          <a:p>
            <a:pPr algn="r"/>
            <a:r>
              <a:rPr lang="en-US" sz="1200" dirty="0">
                <a:solidFill>
                  <a:schemeClr val="tx2"/>
                </a:solidFill>
                <a:latin typeface="Tahoma" panose="020B0604030504040204" pitchFamily="34" charset="0"/>
                <a:ea typeface="Tahoma" panose="020B0604030504040204" pitchFamily="34" charset="0"/>
                <a:cs typeface="Tahoma" panose="020B0604030504040204" pitchFamily="34" charset="0"/>
              </a:rPr>
              <a:t>Anda et al, 2006</a:t>
            </a:r>
          </a:p>
        </p:txBody>
      </p:sp>
    </p:spTree>
    <p:extLst>
      <p:ext uri="{BB962C8B-B14F-4D97-AF65-F5344CB8AC3E}">
        <p14:creationId xmlns:p14="http://schemas.microsoft.com/office/powerpoint/2010/main" val="646900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4">
      <a:dk1>
        <a:srgbClr val="000000"/>
      </a:dk1>
      <a:lt1>
        <a:srgbClr val="FFFFFF"/>
      </a:lt1>
      <a:dk2>
        <a:srgbClr val="004250"/>
      </a:dk2>
      <a:lt2>
        <a:srgbClr val="E3DCCF"/>
      </a:lt2>
      <a:accent1>
        <a:srgbClr val="D55C19"/>
      </a:accent1>
      <a:accent2>
        <a:srgbClr val="C00000"/>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AnswerData>
  <AllAnswers/>
</SessionAnswerData>
</file>

<file path=customXml/item10.xml><?xml version="1.0" encoding="utf-8"?>
<SessionSlideMasterData>
  <SlideMaster/>
</SessionSlideMasterData>
</file>

<file path=customXml/item11.xml><?xml version="1.0" encoding="utf-8"?>
<SessionQuestionData>
  <AllQuestions/>
</SessionQuestionData>
</file>

<file path=customXml/item12.xml><?xml version="1.0" encoding="utf-8"?>
<TextingSlideData/>
</file>

<file path=customXml/item13.xml><?xml version="1.0" encoding="utf-8"?>
<SessionParticipantData/>
</file>

<file path=customXml/item14.xml><?xml version="1.0" encoding="utf-8"?>
<ParticipantInfoData/>
</file>

<file path=customXml/item15.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16.xml><?xml version="1.0" encoding="utf-8"?>
<TeamNamesData>
  <TeamNames/>
</TeamNamesData>
</file>

<file path=customXml/item2.xml><?xml version="1.0" encoding="utf-8"?>
<SessionResponseData/>
</file>

<file path=customXml/item3.xml><?xml version="1.0" encoding="utf-8"?>
<SessionResponseGridSettings>
  <AllResponseGridSettings/>
</SessionResponseGridSettings>
</file>

<file path=customXml/item4.xml><?xml version="1.0" encoding="utf-8"?>
<SessionGroupWeightData/>
</file>

<file path=customXml/item5.xml><?xml version="1.0" encoding="utf-8"?>
<SessionCloseEndedDescriptorsData/>
</file>

<file path=customXml/item6.xml><?xml version="1.0" encoding="utf-8"?>
<SessionRankData/>
</file>

<file path=customXml/item7.xml><?xml version="1.0" encoding="utf-8"?>
<SessionSlideDescriptorData/>
</file>

<file path=customXml/item8.xml><?xml version="1.0" encoding="utf-8"?>
<SessionSlideSettingsData>
  <Settings/>
</SessionSlideSettingsData>
</file>

<file path=customXml/item9.xml><?xml version="1.0" encoding="utf-8"?>
<CustomFieldInfoData/>
</file>

<file path=customXml/itemProps1.xml><?xml version="1.0" encoding="utf-8"?>
<ds:datastoreItem xmlns:ds="http://schemas.openxmlformats.org/officeDocument/2006/customXml" ds:itemID="{76BF1972-5F7A-4D1E-A647-EA7ECD86118F}">
  <ds:schemaRefs/>
</ds:datastoreItem>
</file>

<file path=customXml/itemProps10.xml><?xml version="1.0" encoding="utf-8"?>
<ds:datastoreItem xmlns:ds="http://schemas.openxmlformats.org/officeDocument/2006/customXml" ds:itemID="{3B653025-8371-45BC-9AAD-EA24696439F5}">
  <ds:schemaRefs/>
</ds:datastoreItem>
</file>

<file path=customXml/itemProps11.xml><?xml version="1.0" encoding="utf-8"?>
<ds:datastoreItem xmlns:ds="http://schemas.openxmlformats.org/officeDocument/2006/customXml" ds:itemID="{50BEDAED-8FE7-4E81-AC30-681C6BA4386D}">
  <ds:schemaRefs/>
</ds:datastoreItem>
</file>

<file path=customXml/itemProps12.xml><?xml version="1.0" encoding="utf-8"?>
<ds:datastoreItem xmlns:ds="http://schemas.openxmlformats.org/officeDocument/2006/customXml" ds:itemID="{7B0E9F1A-ADEA-4736-B196-15970E74869A}">
  <ds:schemaRefs/>
</ds:datastoreItem>
</file>

<file path=customXml/itemProps13.xml><?xml version="1.0" encoding="utf-8"?>
<ds:datastoreItem xmlns:ds="http://schemas.openxmlformats.org/officeDocument/2006/customXml" ds:itemID="{22FDD46A-7C7F-48CD-85AD-5C0F391584B9}">
  <ds:schemaRefs/>
</ds:datastoreItem>
</file>

<file path=customXml/itemProps14.xml><?xml version="1.0" encoding="utf-8"?>
<ds:datastoreItem xmlns:ds="http://schemas.openxmlformats.org/officeDocument/2006/customXml" ds:itemID="{F2B7BA45-7025-44DB-A22A-32D6AA84726F}">
  <ds:schemaRefs/>
</ds:datastoreItem>
</file>

<file path=customXml/itemProps15.xml><?xml version="1.0" encoding="utf-8"?>
<ds:datastoreItem xmlns:ds="http://schemas.openxmlformats.org/officeDocument/2006/customXml" ds:itemID="{8A28D505-B4CE-47C6-9332-623AA1D0812D}">
  <ds:schemaRefs/>
</ds:datastoreItem>
</file>

<file path=customXml/itemProps16.xml><?xml version="1.0" encoding="utf-8"?>
<ds:datastoreItem xmlns:ds="http://schemas.openxmlformats.org/officeDocument/2006/customXml" ds:itemID="{E114C603-7E41-423A-A011-C033160E6351}">
  <ds:schemaRefs/>
</ds:datastoreItem>
</file>

<file path=customXml/itemProps2.xml><?xml version="1.0" encoding="utf-8"?>
<ds:datastoreItem xmlns:ds="http://schemas.openxmlformats.org/officeDocument/2006/customXml" ds:itemID="{51D2977B-DF6F-4E05-A97B-D23B14F0363C}">
  <ds:schemaRefs/>
</ds:datastoreItem>
</file>

<file path=customXml/itemProps3.xml><?xml version="1.0" encoding="utf-8"?>
<ds:datastoreItem xmlns:ds="http://schemas.openxmlformats.org/officeDocument/2006/customXml" ds:itemID="{16A83071-5157-4313-AC12-647A1B830DE2}">
  <ds:schemaRefs/>
</ds:datastoreItem>
</file>

<file path=customXml/itemProps4.xml><?xml version="1.0" encoding="utf-8"?>
<ds:datastoreItem xmlns:ds="http://schemas.openxmlformats.org/officeDocument/2006/customXml" ds:itemID="{6B95931D-693B-4AD0-89A7-927812001FF3}">
  <ds:schemaRefs/>
</ds:datastoreItem>
</file>

<file path=customXml/itemProps5.xml><?xml version="1.0" encoding="utf-8"?>
<ds:datastoreItem xmlns:ds="http://schemas.openxmlformats.org/officeDocument/2006/customXml" ds:itemID="{7999AACC-9943-4F18-A82F-AC2F5DC4B6ED}">
  <ds:schemaRefs/>
</ds:datastoreItem>
</file>

<file path=customXml/itemProps6.xml><?xml version="1.0" encoding="utf-8"?>
<ds:datastoreItem xmlns:ds="http://schemas.openxmlformats.org/officeDocument/2006/customXml" ds:itemID="{25CBD1A9-307B-43EB-B31A-8080589FA431}">
  <ds:schemaRefs/>
</ds:datastoreItem>
</file>

<file path=customXml/itemProps7.xml><?xml version="1.0" encoding="utf-8"?>
<ds:datastoreItem xmlns:ds="http://schemas.openxmlformats.org/officeDocument/2006/customXml" ds:itemID="{711A7846-62C5-47C1-85EB-D402DD1512C1}">
  <ds:schemaRefs/>
</ds:datastoreItem>
</file>

<file path=customXml/itemProps8.xml><?xml version="1.0" encoding="utf-8"?>
<ds:datastoreItem xmlns:ds="http://schemas.openxmlformats.org/officeDocument/2006/customXml" ds:itemID="{0DFC31B6-6745-4F36-AFBD-C959A9982A8B}">
  <ds:schemaRefs/>
</ds:datastoreItem>
</file>

<file path=customXml/itemProps9.xml><?xml version="1.0" encoding="utf-8"?>
<ds:datastoreItem xmlns:ds="http://schemas.openxmlformats.org/officeDocument/2006/customXml" ds:itemID="{ACAC6E8E-7191-4351-8377-3A3C823E2570}">
  <ds:schemaRefs/>
</ds:datastoreItem>
</file>

<file path=docProps/app.xml><?xml version="1.0" encoding="utf-8"?>
<Properties xmlns="http://schemas.openxmlformats.org/officeDocument/2006/extended-properties" xmlns:vt="http://schemas.openxmlformats.org/officeDocument/2006/docPropsVTypes">
  <Template>Adjacency</Template>
  <TotalTime>2584</TotalTime>
  <Words>3422</Words>
  <Application>Microsoft Office PowerPoint</Application>
  <PresentationFormat>On-screen Show (4:3)</PresentationFormat>
  <Paragraphs>412</Paragraphs>
  <Slides>36</Slides>
  <Notes>33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Tahoma</vt:lpstr>
      <vt:lpstr>Times New Roman</vt:lpstr>
      <vt:lpstr>Tw Cen MT</vt:lpstr>
      <vt:lpstr>Wingdings</vt:lpstr>
      <vt:lpstr>Adjacency</vt:lpstr>
      <vt:lpstr>  The Impact of Adverse Childhood Experiences on Health and Wellbeing and the Importance of Providing Trauma-Informed Care  Rebecca Hoffmann Frances, LMFT </vt:lpstr>
      <vt:lpstr>Objectives</vt:lpstr>
      <vt:lpstr>Adverse Childhood Experiences vs. Trauma</vt:lpstr>
      <vt:lpstr>ACEs/Trauma and the Impact</vt:lpstr>
      <vt:lpstr>Prevalence</vt:lpstr>
      <vt:lpstr>Trauma and Threat Response</vt:lpstr>
      <vt:lpstr>PowerPoint Presentation</vt:lpstr>
      <vt:lpstr>Resilience and Epigenetics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Trauma-Informed Care</vt:lpstr>
      <vt:lpstr>Trauma-Informed Approach</vt:lpstr>
      <vt:lpstr>PowerPoint Presentation</vt:lpstr>
      <vt:lpstr>The Continuum</vt:lpstr>
      <vt:lpstr>Trauma-Informed Principles</vt:lpstr>
      <vt:lpstr>Trauma-Informed Care Principles</vt:lpstr>
      <vt:lpstr>Trauma-Informed Care Principles</vt:lpstr>
      <vt:lpstr>Trauma-Informed Care Principles</vt:lpstr>
      <vt:lpstr>Trauma-Informed Care Principles</vt:lpstr>
      <vt:lpstr>Communicate with families in respectful, open, supportive ways</vt:lpstr>
      <vt:lpstr>Strategies</vt:lpstr>
      <vt:lpstr>Educate staff and community partners about trauma and trauma informed care</vt:lpstr>
      <vt:lpstr>Strategies</vt:lpstr>
      <vt:lpstr>3. Create and support a healthy office environment</vt:lpstr>
      <vt:lpstr>Strategies</vt:lpstr>
      <vt:lpstr>4. Address trauma exposure</vt:lpstr>
      <vt:lpstr>Strategies</vt:lpstr>
      <vt:lpstr>Challenges within rural settings</vt:lpstr>
      <vt:lpstr>Tools for rural settings</vt:lpstr>
      <vt:lpstr>PowerPoint Presentation</vt:lpstr>
      <vt:lpstr>Please complete the course evaluation:</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Plan 18 Months</dc:title>
  <dc:creator>Amy Safford</dc:creator>
  <cp:lastModifiedBy>Rebecca Hoffmann-Frances</cp:lastModifiedBy>
  <cp:revision>177</cp:revision>
  <cp:lastPrinted>2019-12-02T20:03:16Z</cp:lastPrinted>
  <dcterms:created xsi:type="dcterms:W3CDTF">2015-03-25T22:21:48Z</dcterms:created>
  <dcterms:modified xsi:type="dcterms:W3CDTF">2021-03-18T16:40:14Z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a2649afc71074d9faa9855d27c57a297</vt:lpwstr>
  </property>
</Properties>
</file>