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8482" r:id="rId2"/>
    <p:sldId id="8481" r:id="rId3"/>
    <p:sldId id="261" r:id="rId4"/>
    <p:sldId id="8479" r:id="rId5"/>
    <p:sldId id="84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7" d="100"/>
          <a:sy n="47" d="100"/>
        </p:scale>
        <p:origin x="4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C506C2-D57E-4007-A071-28B4FEF851B7}" type="datetimeFigureOut">
              <a:rPr lang="en-US" smtClean="0"/>
              <a:t>9/21/2020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C75EF-AFF8-400C-9E5F-F52A13F55DA6}" type="slidenum">
              <a:rPr lang="en-US" smtClean="0"/>
              <a:t>‹#›</a:t>
            </a:fld>
            <a:endParaRPr lang="en-US" dirty="0"/>
          </a:p>
        </p:txBody>
      </p:sp>
    </p:spTree>
    <p:extLst>
      <p:ext uri="{BB962C8B-B14F-4D97-AF65-F5344CB8AC3E}">
        <p14:creationId xmlns:p14="http://schemas.microsoft.com/office/powerpoint/2010/main" val="159845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9AA6-B178-4CAB-BE52-AF9ED2460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FBCE45-FF28-4018-A1E6-9A9ECEC52A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AF747B-0836-432F-AC5F-6DBE71B239FF}"/>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C1FC3624-09E3-4263-A73E-DC62FE9BFB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4FBA7F-2698-4A2A-9343-095602129BBC}"/>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51943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2F37-F740-4A3B-9C75-99B761140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07E205-206D-4AFC-A27F-55989EE924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475AA-96E1-45DA-A5C1-8DECBE5F0B73}"/>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F1B6393D-2CAC-4ECB-8466-CD02E20788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551758-3A46-4726-8BEE-9BCE5C17BB73}"/>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155716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24472A-A9BF-44B5-AD72-B72073B2C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5304AD-7BD0-4E93-A765-A5600144C4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FFCCB-3BF9-4A9F-9D57-0507E1A893DD}"/>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B89A64F2-9158-4BC3-AFB7-322EB0D048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41702D-9395-4747-971E-990DE8DC4522}"/>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153667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990B5-5826-484C-9CB4-BEA1243773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5C8574-E058-4629-8D26-E9D71449F3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E2D5F-5268-4D24-A30B-86C9F1DD8915}"/>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207B1579-672E-423F-8C9D-8B99BBDE69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B649D-46D7-443E-A4A2-68C5A585CA07}"/>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174263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1451-D644-41A8-9A02-ED1E9CB1ED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001B63-A6C4-457F-AF61-BBDF28CA76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921DA-0A6C-47B3-B184-153FB67B70FB}"/>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C2A1014C-CD7B-4085-8901-6924AE3D6B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B752E10-02C3-423C-8832-F1598EBA2F70}"/>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006379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AEC46-FA8C-40EE-8023-B113CEFFAE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263D55-4B89-4381-A059-79A5038DE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2DDC6A-2DD6-4A53-8850-416033029E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D6789C-5E79-420C-8DDE-80DE377536AD}"/>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6" name="Footer Placeholder 5">
            <a:extLst>
              <a:ext uri="{FF2B5EF4-FFF2-40B4-BE49-F238E27FC236}">
                <a16:creationId xmlns:a16="http://schemas.microsoft.com/office/drawing/2014/main" id="{45CA9453-23B9-43AC-B7A0-C0065692278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85F8C6-6DDD-416A-AA49-501E014C24E9}"/>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22797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1EF3-B6B8-4C5B-8D55-E7BF195865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9E64D0-56A4-4058-9F70-21A3566E0F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52C2FD-C0F0-4EDE-B9A3-4ABC964B52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669FA3-B91F-409F-9BF9-5AA60DE8C9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04494D-CD33-4286-89F3-8B8485A981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339F2A-AB77-4307-851A-2A1E243981CF}"/>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8" name="Footer Placeholder 7">
            <a:extLst>
              <a:ext uri="{FF2B5EF4-FFF2-40B4-BE49-F238E27FC236}">
                <a16:creationId xmlns:a16="http://schemas.microsoft.com/office/drawing/2014/main" id="{7A5CA6A9-2978-4B20-93CF-704E425DAC7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709137B-A1C9-47A9-BF4D-719D622E826F}"/>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42272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4EF4-856D-41D5-8B8E-F0BF986D06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4567C8-5F3D-4711-B2CC-46D8FF74BF0A}"/>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4" name="Footer Placeholder 3">
            <a:extLst>
              <a:ext uri="{FF2B5EF4-FFF2-40B4-BE49-F238E27FC236}">
                <a16:creationId xmlns:a16="http://schemas.microsoft.com/office/drawing/2014/main" id="{628513C6-3BF4-4A8F-BCAA-CDE5A1096F8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627BCA5-DC32-4A5D-8323-C74DADF3F5E8}"/>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84432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85C5D1-AF1F-4D25-98BD-5992976777A6}"/>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3" name="Footer Placeholder 2">
            <a:extLst>
              <a:ext uri="{FF2B5EF4-FFF2-40B4-BE49-F238E27FC236}">
                <a16:creationId xmlns:a16="http://schemas.microsoft.com/office/drawing/2014/main" id="{DC07ED11-838E-4458-8870-B8CBB8DC99F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4D3550F-092C-404F-B4A8-4340EE43D996}"/>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71982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CE57-876C-4B1E-84DC-478A6E081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C7AA9F-FCC3-47F3-BB4E-C41117B60C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9492FC-8D1B-4A74-90F2-01D70BCCDD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41803-BB61-47B0-8862-749FA64FC5E1}"/>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6" name="Footer Placeholder 5">
            <a:extLst>
              <a:ext uri="{FF2B5EF4-FFF2-40B4-BE49-F238E27FC236}">
                <a16:creationId xmlns:a16="http://schemas.microsoft.com/office/drawing/2014/main" id="{409119DC-1D79-40CC-8A93-86757F1A24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266AA7-E7F1-45A8-A979-4F6F036C78D2}"/>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209063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B7691-9137-4C05-A227-01F872101A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331FE0-747B-4DF4-A642-8F6D25723E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207D010-6D39-4E58-96A0-0064068971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7BD1D-47F9-42FF-838C-A3F1A09355D7}"/>
              </a:ext>
            </a:extLst>
          </p:cNvPr>
          <p:cNvSpPr>
            <a:spLocks noGrp="1"/>
          </p:cNvSpPr>
          <p:nvPr>
            <p:ph type="dt" sz="half" idx="10"/>
          </p:nvPr>
        </p:nvSpPr>
        <p:spPr/>
        <p:txBody>
          <a:bodyPr/>
          <a:lstStyle/>
          <a:p>
            <a:fld id="{C07E40EA-75B1-43BF-8D18-6A923B28D278}" type="datetimeFigureOut">
              <a:rPr lang="en-US" smtClean="0"/>
              <a:t>9/21/2020</a:t>
            </a:fld>
            <a:endParaRPr lang="en-US" dirty="0"/>
          </a:p>
        </p:txBody>
      </p:sp>
      <p:sp>
        <p:nvSpPr>
          <p:cNvPr id="6" name="Footer Placeholder 5">
            <a:extLst>
              <a:ext uri="{FF2B5EF4-FFF2-40B4-BE49-F238E27FC236}">
                <a16:creationId xmlns:a16="http://schemas.microsoft.com/office/drawing/2014/main" id="{89C91A78-DD93-4CEE-B4F0-B9D99C3F89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02121D0-ABEE-4650-BE3C-FA12BF4BD694}"/>
              </a:ext>
            </a:extLst>
          </p:cNvPr>
          <p:cNvSpPr>
            <a:spLocks noGrp="1"/>
          </p:cNvSpPr>
          <p:nvPr>
            <p:ph type="sldNum" sz="quarter" idx="12"/>
          </p:nvPr>
        </p:nvSpPr>
        <p:spPr/>
        <p:txBody>
          <a:bodyPr/>
          <a:lstStyle/>
          <a:p>
            <a:fld id="{97D1FFD0-6473-47CD-9B0C-F2B4F38C097F}" type="slidenum">
              <a:rPr lang="en-US" smtClean="0"/>
              <a:t>‹#›</a:t>
            </a:fld>
            <a:endParaRPr lang="en-US" dirty="0"/>
          </a:p>
        </p:txBody>
      </p:sp>
    </p:spTree>
    <p:extLst>
      <p:ext uri="{BB962C8B-B14F-4D97-AF65-F5344CB8AC3E}">
        <p14:creationId xmlns:p14="http://schemas.microsoft.com/office/powerpoint/2010/main" val="3781344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2BC6C-A11B-4FF1-98E3-F77F638036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DAEECF-2491-4830-BD9E-F38DB26BB5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2E62B-A8BF-4AE8-BF39-AFCEF2DC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E40EA-75B1-43BF-8D18-6A923B28D278}" type="datetimeFigureOut">
              <a:rPr lang="en-US" smtClean="0"/>
              <a:t>9/21/2020</a:t>
            </a:fld>
            <a:endParaRPr lang="en-US" dirty="0"/>
          </a:p>
        </p:txBody>
      </p:sp>
      <p:sp>
        <p:nvSpPr>
          <p:cNvPr id="5" name="Footer Placeholder 4">
            <a:extLst>
              <a:ext uri="{FF2B5EF4-FFF2-40B4-BE49-F238E27FC236}">
                <a16:creationId xmlns:a16="http://schemas.microsoft.com/office/drawing/2014/main" id="{9044F9AF-3D21-4408-A48C-B126993E52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1E4B5E9-AC9F-4B52-9DE2-E07FE3140F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D1FFD0-6473-47CD-9B0C-F2B4F38C097F}" type="slidenum">
              <a:rPr lang="en-US" smtClean="0"/>
              <a:t>‹#›</a:t>
            </a:fld>
            <a:endParaRPr lang="en-US" dirty="0"/>
          </a:p>
        </p:txBody>
      </p:sp>
    </p:spTree>
    <p:extLst>
      <p:ext uri="{BB962C8B-B14F-4D97-AF65-F5344CB8AC3E}">
        <p14:creationId xmlns:p14="http://schemas.microsoft.com/office/powerpoint/2010/main" val="707001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subscriber.politicopro.com/article/2020/03/trump-administration-aims-at-bolstering-hospital-capacity-health-workforce-3978686"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201DF40-192E-42B5-8704-5B30480DFC12}"/>
              </a:ext>
            </a:extLst>
          </p:cNvPr>
          <p:cNvPicPr>
            <a:picLocks noChangeAspect="1"/>
          </p:cNvPicPr>
          <p:nvPr/>
        </p:nvPicPr>
        <p:blipFill>
          <a:blip r:embed="rId2"/>
          <a:stretch>
            <a:fillRect/>
          </a:stretch>
        </p:blipFill>
        <p:spPr>
          <a:xfrm>
            <a:off x="246833" y="532996"/>
            <a:ext cx="11698333" cy="5792008"/>
          </a:xfrm>
          <a:prstGeom prst="rect">
            <a:avLst/>
          </a:prstGeom>
        </p:spPr>
      </p:pic>
    </p:spTree>
    <p:extLst>
      <p:ext uri="{BB962C8B-B14F-4D97-AF65-F5344CB8AC3E}">
        <p14:creationId xmlns:p14="http://schemas.microsoft.com/office/powerpoint/2010/main" val="30153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4AAD9-C22B-453A-A2A7-CE61290EF7D5}"/>
              </a:ext>
            </a:extLst>
          </p:cNvPr>
          <p:cNvSpPr txBox="1"/>
          <p:nvPr/>
        </p:nvSpPr>
        <p:spPr>
          <a:xfrm>
            <a:off x="707231" y="1466850"/>
            <a:ext cx="10391775" cy="4062651"/>
          </a:xfrm>
          <a:prstGeom prst="rect">
            <a:avLst/>
          </a:prstGeom>
          <a:noFill/>
        </p:spPr>
        <p:txBody>
          <a:bodyPr wrap="square" rtlCol="0">
            <a:spAutoFit/>
          </a:bodyPr>
          <a:lstStyle/>
          <a:p>
            <a:pPr marL="285750" lvl="0" indent="-285750">
              <a:buFont typeface="Wingdings" panose="05000000000000000000" pitchFamily="2" charset="2"/>
              <a:buChar char="Ø"/>
            </a:pPr>
            <a:r>
              <a:rPr lang="en-US" sz="2000" dirty="0"/>
              <a:t>CMS has </a:t>
            </a:r>
            <a:r>
              <a:rPr lang="en-US" sz="2000" u="sng" dirty="0">
                <a:hlinkClick r:id="rId2"/>
              </a:rPr>
              <a:t>allowed physician assistants and nurse practitioners </a:t>
            </a:r>
            <a:r>
              <a:rPr lang="en-US" sz="2000" dirty="0"/>
              <a:t>to perform duties they previously could not. While those authorities tend to end once the public health crisis subsides, this should give us momentum to press state legislators and Congress for permanent changes. </a:t>
            </a:r>
          </a:p>
          <a:p>
            <a:pPr marL="285750" lvl="0" indent="-285750">
              <a:buFont typeface="Wingdings" panose="05000000000000000000" pitchFamily="2" charset="2"/>
              <a:buChar char="Ø"/>
            </a:pPr>
            <a:endParaRPr lang="en-US" sz="2000" dirty="0"/>
          </a:p>
          <a:p>
            <a:pPr marL="285750" lvl="0" indent="-285750">
              <a:buFont typeface="Wingdings" panose="05000000000000000000" pitchFamily="2" charset="2"/>
              <a:buChar char="Ø"/>
            </a:pPr>
            <a:r>
              <a:rPr lang="en-US" sz="2000" dirty="0"/>
              <a:t>Medicare now allows doctors to see patients across state lines virtually to help ease demand on providers swamped by the coronavirus. </a:t>
            </a:r>
          </a:p>
          <a:p>
            <a:pPr marL="285750" lvl="0" indent="-285750">
              <a:buFont typeface="Wingdings" panose="05000000000000000000" pitchFamily="2" charset="2"/>
              <a:buChar char="Ø"/>
            </a:pPr>
            <a:endParaRPr lang="en-US" sz="2000" dirty="0"/>
          </a:p>
          <a:p>
            <a:pPr lvl="0"/>
            <a:endParaRPr lang="en-US" sz="2000" dirty="0"/>
          </a:p>
          <a:p>
            <a:pPr marL="285750" lvl="0" indent="-285750">
              <a:buFont typeface="Wingdings" panose="05000000000000000000" pitchFamily="2" charset="2"/>
              <a:buChar char="Ø"/>
            </a:pPr>
            <a:r>
              <a:rPr lang="en-US" sz="2000" dirty="0">
                <a:solidFill>
                  <a:schemeClr val="accent1"/>
                </a:solidFill>
              </a:rPr>
              <a:t>WHY?</a:t>
            </a:r>
            <a:r>
              <a:rPr lang="en-US" sz="2000" dirty="0"/>
              <a:t>  While Long Island had about 148 primary-care physicians for every 100,000 people, the comparable number was 89 in the Southern Tier, 83 in the Mohawk Valley and 78 in the North Country, according to a 2018 report from the University at Albany-based Center for Health Workforce Studies.</a:t>
            </a:r>
            <a:endParaRPr lang="en-US" sz="2400" dirty="0"/>
          </a:p>
          <a:p>
            <a:endParaRPr lang="en-US" dirty="0"/>
          </a:p>
        </p:txBody>
      </p:sp>
      <p:sp>
        <p:nvSpPr>
          <p:cNvPr id="3" name="TextBox 2">
            <a:extLst>
              <a:ext uri="{FF2B5EF4-FFF2-40B4-BE49-F238E27FC236}">
                <a16:creationId xmlns:a16="http://schemas.microsoft.com/office/drawing/2014/main" id="{1C9123CA-F0F8-4337-AB23-F798C13B7CA0}"/>
              </a:ext>
            </a:extLst>
          </p:cNvPr>
          <p:cNvSpPr txBox="1"/>
          <p:nvPr/>
        </p:nvSpPr>
        <p:spPr>
          <a:xfrm>
            <a:off x="707231" y="138111"/>
            <a:ext cx="10856119" cy="954107"/>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solidFill>
                  <a:schemeClr val="bg1"/>
                </a:solidFill>
              </a:rPr>
              <a:t>COVID-19 WAIVERS:  WORKFORCE AND SCOPE OF PRACTICE:</a:t>
            </a:r>
          </a:p>
          <a:p>
            <a:pPr algn="ctr"/>
            <a:endParaRPr lang="en-US" sz="2800" b="1" dirty="0">
              <a:solidFill>
                <a:schemeClr val="bg1"/>
              </a:solidFill>
            </a:endParaRPr>
          </a:p>
        </p:txBody>
      </p:sp>
    </p:spTree>
    <p:extLst>
      <p:ext uri="{BB962C8B-B14F-4D97-AF65-F5344CB8AC3E}">
        <p14:creationId xmlns:p14="http://schemas.microsoft.com/office/powerpoint/2010/main" val="3728380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AB3043-FFBF-403D-B0BE-39374FB5FC32}"/>
              </a:ext>
            </a:extLst>
          </p:cNvPr>
          <p:cNvSpPr txBox="1"/>
          <p:nvPr/>
        </p:nvSpPr>
        <p:spPr>
          <a:xfrm>
            <a:off x="707231" y="138111"/>
            <a:ext cx="10856119" cy="52322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solidFill>
                  <a:schemeClr val="bg1"/>
                </a:solidFill>
              </a:rPr>
              <a:t>COVID-19 WAIVERS RECOMMENDED FOR CONTINUATION</a:t>
            </a:r>
          </a:p>
        </p:txBody>
      </p:sp>
      <p:sp>
        <p:nvSpPr>
          <p:cNvPr id="3" name="TextBox 2">
            <a:extLst>
              <a:ext uri="{FF2B5EF4-FFF2-40B4-BE49-F238E27FC236}">
                <a16:creationId xmlns:a16="http://schemas.microsoft.com/office/drawing/2014/main" id="{07D648D8-0DDA-4050-A3AF-1EC9CCFACD0F}"/>
              </a:ext>
            </a:extLst>
          </p:cNvPr>
          <p:cNvSpPr txBox="1"/>
          <p:nvPr/>
        </p:nvSpPr>
        <p:spPr>
          <a:xfrm>
            <a:off x="847725" y="2105025"/>
            <a:ext cx="10039350" cy="830997"/>
          </a:xfrm>
          <a:prstGeom prst="rect">
            <a:avLst/>
          </a:prstGeom>
          <a:noFill/>
        </p:spPr>
        <p:txBody>
          <a:bodyPr wrap="square" rtlCol="0">
            <a:spAutoFit/>
          </a:bodyPr>
          <a:lstStyle/>
          <a:p>
            <a:pPr marL="457200" indent="-457200">
              <a:buFont typeface="+mj-lt"/>
              <a:buAutoNum type="arabicPeriod"/>
            </a:pPr>
            <a:endParaRPr lang="en-US" sz="2400" b="1" dirty="0"/>
          </a:p>
          <a:p>
            <a:pPr marL="457200" indent="-457200">
              <a:buFont typeface="+mj-lt"/>
              <a:buAutoNum type="arabicPeriod"/>
            </a:pPr>
            <a:endParaRPr lang="en-US" sz="2400" b="1" dirty="0"/>
          </a:p>
        </p:txBody>
      </p:sp>
      <p:sp>
        <p:nvSpPr>
          <p:cNvPr id="4" name="TextBox 3">
            <a:extLst>
              <a:ext uri="{FF2B5EF4-FFF2-40B4-BE49-F238E27FC236}">
                <a16:creationId xmlns:a16="http://schemas.microsoft.com/office/drawing/2014/main" id="{88F0752A-CA6B-4527-9DA6-5E1E71C780ED}"/>
              </a:ext>
            </a:extLst>
          </p:cNvPr>
          <p:cNvSpPr txBox="1"/>
          <p:nvPr/>
        </p:nvSpPr>
        <p:spPr>
          <a:xfrm>
            <a:off x="628650" y="2009775"/>
            <a:ext cx="10839450" cy="4124325"/>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F7C83516-BBC5-402F-A70B-3EBCB618C777}"/>
              </a:ext>
            </a:extLst>
          </p:cNvPr>
          <p:cNvSpPr txBox="1"/>
          <p:nvPr/>
        </p:nvSpPr>
        <p:spPr>
          <a:xfrm>
            <a:off x="707231" y="1143000"/>
            <a:ext cx="10856119" cy="4678204"/>
          </a:xfrm>
          <a:prstGeom prst="rect">
            <a:avLst/>
          </a:prstGeom>
          <a:noFill/>
        </p:spPr>
        <p:txBody>
          <a:bodyPr wrap="square" rtlCol="0">
            <a:spAutoFit/>
          </a:bodyPr>
          <a:lstStyle/>
          <a:p>
            <a:r>
              <a:rPr lang="en-US" sz="2000" b="1" dirty="0"/>
              <a:t>NYS OMH</a:t>
            </a:r>
            <a:r>
              <a:rPr lang="en-US" sz="2000" dirty="0"/>
              <a:t>: </a:t>
            </a:r>
            <a:r>
              <a:rPr lang="en-US" sz="2000" b="1" dirty="0"/>
              <a:t>Tele-mental Health for People Affected by the Disaster Emergency</a:t>
            </a:r>
            <a:endParaRPr lang="en-US" sz="2000" dirty="0"/>
          </a:p>
          <a:p>
            <a:pPr marL="285750" lvl="0" indent="-285750">
              <a:buFont typeface="Arial" panose="020B0604020202020204" pitchFamily="34" charset="0"/>
              <a:buChar char="•"/>
            </a:pPr>
            <a:r>
              <a:rPr lang="en-US" sz="2000" dirty="0"/>
              <a:t>Tele-mental health for Medicaid-reimbursable services temporarily expanded to include: telephonic; and/or –video, including technology commonly available on smart phones and other devices.  </a:t>
            </a:r>
          </a:p>
          <a:p>
            <a:pPr marL="285750" lvl="0" indent="-285750">
              <a:buFont typeface="Arial" panose="020B0604020202020204" pitchFamily="34" charset="0"/>
              <a:buChar char="•"/>
            </a:pPr>
            <a:r>
              <a:rPr lang="en-US" sz="2000" dirty="0"/>
              <a:t>Tele-mental health practitioners may include any professional, paraprofessional, or unlicensed behavioral health staff who deliver a qualified service via tele-mental health</a:t>
            </a:r>
          </a:p>
          <a:p>
            <a:endParaRPr lang="en-US" sz="2000" b="1" dirty="0"/>
          </a:p>
          <a:p>
            <a:endParaRPr lang="en-US" sz="2000" b="1" dirty="0"/>
          </a:p>
          <a:p>
            <a:r>
              <a:rPr lang="en-US" sz="2000" b="1" dirty="0"/>
              <a:t>NYS OASAS</a:t>
            </a:r>
            <a:r>
              <a:rPr lang="en-US" sz="2000" dirty="0"/>
              <a:t>:  </a:t>
            </a:r>
          </a:p>
          <a:p>
            <a:pPr marL="285750" lvl="0" indent="-285750">
              <a:buFont typeface="Arial" panose="020B0604020202020204" pitchFamily="34" charset="0"/>
              <a:buChar char="•"/>
            </a:pPr>
            <a:r>
              <a:rPr lang="en-US" sz="2000" dirty="0"/>
              <a:t>Telephonic delivery as an acceptable means of service delivery for Tele-practice by OASAS programs</a:t>
            </a:r>
          </a:p>
          <a:p>
            <a:pPr marL="285750" lvl="0" indent="-285750">
              <a:buFont typeface="Arial" panose="020B0604020202020204" pitchFamily="34" charset="0"/>
              <a:buChar char="•"/>
            </a:pPr>
            <a:r>
              <a:rPr lang="en-US" sz="2000" dirty="0"/>
              <a:t>Assessment, counselling and other non-medical services may be provided using tele-practice by unlicensed staff, CASAC-T’s and individuals who possess a limited permit (OMH and OASAS)</a:t>
            </a:r>
          </a:p>
          <a:p>
            <a:pPr marL="285750" lvl="0" indent="-285750">
              <a:buFont typeface="Arial" panose="020B0604020202020204" pitchFamily="34" charset="0"/>
              <a:buChar char="•"/>
            </a:pPr>
            <a:r>
              <a:rPr lang="en-US" sz="2000" dirty="0"/>
              <a:t>DEA regulations waived; a face-to-face in person medical evaluation with a DEA registered/DATA waived practitioner is no longer needed. A prescription can now be issued if two-way, audio visual interactive communication is used.</a:t>
            </a:r>
          </a:p>
          <a:p>
            <a:endParaRPr lang="en-US" dirty="0"/>
          </a:p>
        </p:txBody>
      </p:sp>
    </p:spTree>
    <p:extLst>
      <p:ext uri="{BB962C8B-B14F-4D97-AF65-F5344CB8AC3E}">
        <p14:creationId xmlns:p14="http://schemas.microsoft.com/office/powerpoint/2010/main" val="3633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8AB3043-FFBF-403D-B0BE-39374FB5FC32}"/>
              </a:ext>
            </a:extLst>
          </p:cNvPr>
          <p:cNvSpPr txBox="1"/>
          <p:nvPr/>
        </p:nvSpPr>
        <p:spPr>
          <a:xfrm>
            <a:off x="707231" y="138111"/>
            <a:ext cx="10760869" cy="52322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800" b="1" dirty="0">
                <a:solidFill>
                  <a:schemeClr val="bg1"/>
                </a:solidFill>
              </a:rPr>
              <a:t>COVID-19 WAIVERS RECOMMENDED FOR CONTINUATION</a:t>
            </a:r>
          </a:p>
        </p:txBody>
      </p:sp>
      <p:sp>
        <p:nvSpPr>
          <p:cNvPr id="3" name="TextBox 2">
            <a:extLst>
              <a:ext uri="{FF2B5EF4-FFF2-40B4-BE49-F238E27FC236}">
                <a16:creationId xmlns:a16="http://schemas.microsoft.com/office/drawing/2014/main" id="{07D648D8-0DDA-4050-A3AF-1EC9CCFACD0F}"/>
              </a:ext>
            </a:extLst>
          </p:cNvPr>
          <p:cNvSpPr txBox="1"/>
          <p:nvPr/>
        </p:nvSpPr>
        <p:spPr>
          <a:xfrm>
            <a:off x="847725" y="2105025"/>
            <a:ext cx="10039350" cy="830997"/>
          </a:xfrm>
          <a:prstGeom prst="rect">
            <a:avLst/>
          </a:prstGeom>
          <a:noFill/>
        </p:spPr>
        <p:txBody>
          <a:bodyPr wrap="square" rtlCol="0">
            <a:spAutoFit/>
          </a:bodyPr>
          <a:lstStyle/>
          <a:p>
            <a:pPr marL="457200" indent="-457200">
              <a:buFont typeface="+mj-lt"/>
              <a:buAutoNum type="arabicPeriod"/>
            </a:pPr>
            <a:endParaRPr lang="en-US" sz="2400" b="1" dirty="0"/>
          </a:p>
          <a:p>
            <a:pPr marL="457200" indent="-457200">
              <a:buFont typeface="+mj-lt"/>
              <a:buAutoNum type="arabicPeriod"/>
            </a:pPr>
            <a:endParaRPr lang="en-US" sz="2400" b="1" dirty="0"/>
          </a:p>
        </p:txBody>
      </p:sp>
      <p:sp>
        <p:nvSpPr>
          <p:cNvPr id="4" name="TextBox 3">
            <a:extLst>
              <a:ext uri="{FF2B5EF4-FFF2-40B4-BE49-F238E27FC236}">
                <a16:creationId xmlns:a16="http://schemas.microsoft.com/office/drawing/2014/main" id="{88F0752A-CA6B-4527-9DA6-5E1E71C780ED}"/>
              </a:ext>
            </a:extLst>
          </p:cNvPr>
          <p:cNvSpPr txBox="1"/>
          <p:nvPr/>
        </p:nvSpPr>
        <p:spPr>
          <a:xfrm>
            <a:off x="628650" y="2009775"/>
            <a:ext cx="10839450" cy="4124325"/>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F7C83516-BBC5-402F-A70B-3EBCB618C777}"/>
              </a:ext>
            </a:extLst>
          </p:cNvPr>
          <p:cNvSpPr txBox="1"/>
          <p:nvPr/>
        </p:nvSpPr>
        <p:spPr>
          <a:xfrm>
            <a:off x="676275" y="723900"/>
            <a:ext cx="10856119" cy="5601533"/>
          </a:xfrm>
          <a:prstGeom prst="rect">
            <a:avLst/>
          </a:prstGeom>
          <a:noFill/>
        </p:spPr>
        <p:txBody>
          <a:bodyPr wrap="square" rtlCol="0">
            <a:spAutoFit/>
          </a:bodyPr>
          <a:lstStyle/>
          <a:p>
            <a:r>
              <a:rPr lang="en-US" sz="2000" b="1" dirty="0"/>
              <a:t>CMS</a:t>
            </a:r>
            <a:endParaRPr lang="en-US" sz="2000" dirty="0"/>
          </a:p>
          <a:p>
            <a:pPr marL="285750" lvl="0" indent="-285750">
              <a:buFont typeface="Arial" panose="020B0604020202020204" pitchFamily="34" charset="0"/>
              <a:buChar char="•"/>
            </a:pPr>
            <a:r>
              <a:rPr lang="en-US" sz="2000" dirty="0"/>
              <a:t>Persons licensed in good standing in any state in the US or its territories may freely practice “across state lines”.</a:t>
            </a:r>
          </a:p>
          <a:p>
            <a:pPr marL="285750" lvl="0" indent="-285750">
              <a:buFont typeface="Arial" panose="020B0604020202020204" pitchFamily="34" charset="0"/>
              <a:buChar char="•"/>
            </a:pPr>
            <a:r>
              <a:rPr lang="en-US" sz="2000" dirty="0"/>
              <a:t>Elimination of required 3-day prior hospitalization for coverage of an SNF stay elimination</a:t>
            </a:r>
          </a:p>
          <a:p>
            <a:pPr marL="285750" lvl="0" indent="-285750">
              <a:buFont typeface="Arial" panose="020B0604020202020204" pitchFamily="34" charset="0"/>
              <a:buChar char="•"/>
            </a:pPr>
            <a:r>
              <a:rPr lang="en-US" sz="2000" dirty="0"/>
              <a:t>Telehealth waivers particularly rules on practitioner location, coding, and 1135;</a:t>
            </a:r>
            <a:r>
              <a:rPr lang="en-US" sz="2000" b="1" dirty="0"/>
              <a:t> </a:t>
            </a:r>
            <a:endParaRPr lang="en-US" sz="2000" dirty="0"/>
          </a:p>
          <a:p>
            <a:pPr marL="285750" lvl="0" indent="-285750">
              <a:buFont typeface="Arial" panose="020B0604020202020204" pitchFamily="34" charset="0"/>
              <a:buChar char="•"/>
            </a:pPr>
            <a:r>
              <a:rPr lang="en-US" sz="2000" dirty="0"/>
              <a:t>Waived provisions of the Ryan-Haight Act to allow practitioners to prescribe Schedule II - V controlled substances via telemedicine without an in-person medical evaluation provided</a:t>
            </a:r>
          </a:p>
          <a:p>
            <a:pPr marL="285750" lvl="0" indent="-285750">
              <a:buFont typeface="Arial" panose="020B0604020202020204" pitchFamily="34" charset="0"/>
              <a:buChar char="•"/>
            </a:pPr>
            <a:r>
              <a:rPr lang="en-US" sz="2000" dirty="0"/>
              <a:t>Temporary locations and CAH status:   Clinics in rural localities are seen as such, not linked to our urban EIN. </a:t>
            </a:r>
          </a:p>
          <a:p>
            <a:endParaRPr lang="en-US" sz="2000" b="1" dirty="0"/>
          </a:p>
          <a:p>
            <a:r>
              <a:rPr lang="en-US" sz="2000" b="1" dirty="0"/>
              <a:t>NYS</a:t>
            </a:r>
            <a:endParaRPr lang="en-US" sz="2000" dirty="0"/>
          </a:p>
          <a:p>
            <a:pPr marL="285750" lvl="0" indent="-285750">
              <a:buFont typeface="Arial" panose="020B0604020202020204" pitchFamily="34" charset="0"/>
              <a:buChar char="•"/>
            </a:pPr>
            <a:r>
              <a:rPr lang="en-US" sz="2000" dirty="0"/>
              <a:t>EO permitting emergency medical service personnel to provide community paramedicine, transportation to destinations other than hospitals or healthcare facilities, telemedicine to facilitate treatment of patients in place, and such other services as may be approved by the commissioner of health.</a:t>
            </a:r>
          </a:p>
          <a:p>
            <a:pPr marL="285750" lvl="0" indent="-285750">
              <a:buFont typeface="Arial" panose="020B0604020202020204" pitchFamily="34" charset="0"/>
              <a:buChar char="•"/>
            </a:pPr>
            <a:r>
              <a:rPr lang="en-US" sz="2000" dirty="0"/>
              <a:t>DOH Medicaid telehealth rules, particularly for mental and behavioral health that allow FQHCs to serve as a distant site for telehealth. </a:t>
            </a:r>
          </a:p>
          <a:p>
            <a:endParaRPr lang="en-US" dirty="0"/>
          </a:p>
        </p:txBody>
      </p:sp>
    </p:spTree>
    <p:extLst>
      <p:ext uri="{BB962C8B-B14F-4D97-AF65-F5344CB8AC3E}">
        <p14:creationId xmlns:p14="http://schemas.microsoft.com/office/powerpoint/2010/main" val="362895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C1501A2-7AC9-4F69-BE4F-6877E2E4EAC7}"/>
              </a:ext>
            </a:extLst>
          </p:cNvPr>
          <p:cNvPicPr>
            <a:picLocks noChangeAspect="1"/>
          </p:cNvPicPr>
          <p:nvPr/>
        </p:nvPicPr>
        <p:blipFill>
          <a:blip r:embed="rId2"/>
          <a:stretch>
            <a:fillRect/>
          </a:stretch>
        </p:blipFill>
        <p:spPr>
          <a:xfrm>
            <a:off x="1076960" y="142240"/>
            <a:ext cx="10261600" cy="6177279"/>
          </a:xfrm>
          <a:prstGeom prst="rect">
            <a:avLst/>
          </a:prstGeom>
        </p:spPr>
      </p:pic>
    </p:spTree>
    <p:extLst>
      <p:ext uri="{BB962C8B-B14F-4D97-AF65-F5344CB8AC3E}">
        <p14:creationId xmlns:p14="http://schemas.microsoft.com/office/powerpoint/2010/main" val="379607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19460</TotalTime>
  <Words>451</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Stuard</dc:creator>
  <cp:lastModifiedBy>Bollinger, Sara</cp:lastModifiedBy>
  <cp:revision>126</cp:revision>
  <dcterms:created xsi:type="dcterms:W3CDTF">2020-04-17T14:21:57Z</dcterms:created>
  <dcterms:modified xsi:type="dcterms:W3CDTF">2020-09-21T19:45:11Z</dcterms:modified>
</cp:coreProperties>
</file>