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74" r:id="rId2"/>
    <p:sldMasterId id="2147483790" r:id="rId3"/>
    <p:sldMasterId id="2147483807" r:id="rId4"/>
    <p:sldMasterId id="2147483810" r:id="rId5"/>
    <p:sldMasterId id="2147483824" r:id="rId6"/>
  </p:sldMasterIdLst>
  <p:notesMasterIdLst>
    <p:notesMasterId r:id="rId69"/>
  </p:notesMasterIdLst>
  <p:sldIdLst>
    <p:sldId id="256" r:id="rId7"/>
    <p:sldId id="257" r:id="rId8"/>
    <p:sldId id="258" r:id="rId9"/>
    <p:sldId id="622" r:id="rId10"/>
    <p:sldId id="628" r:id="rId11"/>
    <p:sldId id="619" r:id="rId12"/>
    <p:sldId id="620" r:id="rId13"/>
    <p:sldId id="625" r:id="rId14"/>
    <p:sldId id="634" r:id="rId15"/>
    <p:sldId id="635" r:id="rId16"/>
    <p:sldId id="636" r:id="rId17"/>
    <p:sldId id="402" r:id="rId18"/>
    <p:sldId id="310" r:id="rId19"/>
    <p:sldId id="479" r:id="rId20"/>
    <p:sldId id="313" r:id="rId21"/>
    <p:sldId id="316" r:id="rId22"/>
    <p:sldId id="315" r:id="rId23"/>
    <p:sldId id="317" r:id="rId24"/>
    <p:sldId id="509" r:id="rId25"/>
    <p:sldId id="314" r:id="rId26"/>
    <p:sldId id="320" r:id="rId27"/>
    <p:sldId id="322" r:id="rId28"/>
    <p:sldId id="323" r:id="rId29"/>
    <p:sldId id="324" r:id="rId30"/>
    <p:sldId id="325" r:id="rId31"/>
    <p:sldId id="344" r:id="rId32"/>
    <p:sldId id="511" r:id="rId33"/>
    <p:sldId id="515" r:id="rId34"/>
    <p:sldId id="327" r:id="rId35"/>
    <p:sldId id="512" r:id="rId36"/>
    <p:sldId id="513" r:id="rId37"/>
    <p:sldId id="331" r:id="rId38"/>
    <p:sldId id="348" r:id="rId39"/>
    <p:sldId id="516" r:id="rId40"/>
    <p:sldId id="517" r:id="rId41"/>
    <p:sldId id="354" r:id="rId42"/>
    <p:sldId id="333" r:id="rId43"/>
    <p:sldId id="340" r:id="rId44"/>
    <p:sldId id="637" r:id="rId45"/>
    <p:sldId id="638" r:id="rId46"/>
    <p:sldId id="260" r:id="rId47"/>
    <p:sldId id="271" r:id="rId48"/>
    <p:sldId id="270" r:id="rId49"/>
    <p:sldId id="263" r:id="rId50"/>
    <p:sldId id="266" r:id="rId51"/>
    <p:sldId id="272" r:id="rId52"/>
    <p:sldId id="269" r:id="rId53"/>
    <p:sldId id="275" r:id="rId54"/>
    <p:sldId id="273" r:id="rId55"/>
    <p:sldId id="276" r:id="rId56"/>
    <p:sldId id="262" r:id="rId57"/>
    <p:sldId id="267" r:id="rId58"/>
    <p:sldId id="268" r:id="rId59"/>
    <p:sldId id="274" r:id="rId60"/>
    <p:sldId id="259" r:id="rId61"/>
    <p:sldId id="265" r:id="rId62"/>
    <p:sldId id="639" r:id="rId63"/>
    <p:sldId id="640" r:id="rId64"/>
    <p:sldId id="641" r:id="rId65"/>
    <p:sldId id="642" r:id="rId66"/>
    <p:sldId id="643" r:id="rId67"/>
    <p:sldId id="644"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C999F7-B064-41AB-A827-3B61B89A50D4}">
          <p14:sldIdLst>
            <p14:sldId id="256"/>
            <p14:sldId id="257"/>
            <p14:sldId id="258"/>
            <p14:sldId id="622"/>
            <p14:sldId id="628"/>
            <p14:sldId id="619"/>
            <p14:sldId id="620"/>
            <p14:sldId id="625"/>
            <p14:sldId id="634"/>
            <p14:sldId id="635"/>
            <p14:sldId id="636"/>
            <p14:sldId id="402"/>
            <p14:sldId id="310"/>
            <p14:sldId id="479"/>
            <p14:sldId id="313"/>
            <p14:sldId id="316"/>
            <p14:sldId id="315"/>
            <p14:sldId id="317"/>
            <p14:sldId id="509"/>
            <p14:sldId id="314"/>
            <p14:sldId id="320"/>
            <p14:sldId id="322"/>
            <p14:sldId id="323"/>
            <p14:sldId id="324"/>
            <p14:sldId id="325"/>
            <p14:sldId id="344"/>
            <p14:sldId id="511"/>
            <p14:sldId id="515"/>
            <p14:sldId id="327"/>
            <p14:sldId id="512"/>
            <p14:sldId id="513"/>
            <p14:sldId id="331"/>
            <p14:sldId id="348"/>
            <p14:sldId id="516"/>
            <p14:sldId id="517"/>
            <p14:sldId id="354"/>
            <p14:sldId id="333"/>
            <p14:sldId id="340"/>
            <p14:sldId id="637"/>
            <p14:sldId id="638"/>
            <p14:sldId id="260"/>
            <p14:sldId id="271"/>
            <p14:sldId id="270"/>
            <p14:sldId id="263"/>
            <p14:sldId id="266"/>
            <p14:sldId id="272"/>
            <p14:sldId id="269"/>
            <p14:sldId id="275"/>
            <p14:sldId id="273"/>
            <p14:sldId id="276"/>
            <p14:sldId id="262"/>
            <p14:sldId id="267"/>
            <p14:sldId id="268"/>
            <p14:sldId id="274"/>
            <p14:sldId id="259"/>
            <p14:sldId id="265"/>
            <p14:sldId id="639"/>
            <p14:sldId id="640"/>
            <p14:sldId id="641"/>
            <p14:sldId id="642"/>
            <p14:sldId id="643"/>
            <p14:sldId id="6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58" d="100"/>
          <a:sy n="58" d="100"/>
        </p:scale>
        <p:origin x="792" y="60"/>
      </p:cViewPr>
      <p:guideLst>
        <p:guide orient="horz" pos="2160"/>
        <p:guide pos="3840"/>
      </p:guideLst>
    </p:cSldViewPr>
  </p:slideViewPr>
  <p:notesTextViewPr>
    <p:cViewPr>
      <p:scale>
        <a:sx n="1" d="1"/>
        <a:sy n="1" d="1"/>
      </p:scale>
      <p:origin x="0" y="0"/>
    </p:cViewPr>
  </p:notesTextViewPr>
  <p:sorterViewPr>
    <p:cViewPr>
      <p:scale>
        <a:sx n="100" d="100"/>
        <a:sy n="100" d="100"/>
      </p:scale>
      <p:origin x="0" y="-264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85792742349965E-2"/>
          <c:y val="3.2103860843166042E-2"/>
          <c:w val="0.94386370018000088"/>
          <c:h val="0.73742966966492163"/>
        </c:manualLayout>
      </c:layout>
      <c:barChart>
        <c:barDir val="col"/>
        <c:grouping val="clustered"/>
        <c:varyColors val="0"/>
        <c:ser>
          <c:idx val="0"/>
          <c:order val="0"/>
          <c:tx>
            <c:strRef>
              <c:f>Sheet1!$B$1</c:f>
              <c:strCache>
                <c:ptCount val="1"/>
                <c:pt idx="0">
                  <c:v>Rural</c:v>
                </c:pt>
              </c:strCache>
            </c:strRef>
          </c:tx>
          <c:spPr>
            <a:solidFill>
              <a:srgbClr val="00B050"/>
            </a:solidFill>
          </c:spPr>
          <c:invertIfNegative val="0"/>
          <c:cat>
            <c:strRef>
              <c:f>Sheet1!$A$2:$A$6</c:f>
              <c:strCache>
                <c:ptCount val="5"/>
                <c:pt idx="0">
                  <c:v>Texas</c:v>
                </c:pt>
                <c:pt idx="1">
                  <c:v>California</c:v>
                </c:pt>
                <c:pt idx="2">
                  <c:v>Florida</c:v>
                </c:pt>
                <c:pt idx="3">
                  <c:v>New York</c:v>
                </c:pt>
                <c:pt idx="4">
                  <c:v>North Carolina</c:v>
                </c:pt>
              </c:strCache>
            </c:strRef>
          </c:cat>
          <c:val>
            <c:numRef>
              <c:f>Sheet1!$B$2:$B$6</c:f>
              <c:numCache>
                <c:formatCode>0%</c:formatCode>
                <c:ptCount val="5"/>
                <c:pt idx="0">
                  <c:v>0.26</c:v>
                </c:pt>
                <c:pt idx="1">
                  <c:v>0.14000000000000001</c:v>
                </c:pt>
                <c:pt idx="2">
                  <c:v>0.13</c:v>
                </c:pt>
                <c:pt idx="3">
                  <c:v>0.28000000000000003</c:v>
                </c:pt>
                <c:pt idx="4">
                  <c:v>0.42</c:v>
                </c:pt>
              </c:numCache>
            </c:numRef>
          </c:val>
          <c:extLst>
            <c:ext xmlns:c16="http://schemas.microsoft.com/office/drawing/2014/chart" uri="{C3380CC4-5D6E-409C-BE32-E72D297353CC}">
              <c16:uniqueId val="{00000000-B98F-465C-9DBE-69351B2296BD}"/>
            </c:ext>
          </c:extLst>
        </c:ser>
        <c:ser>
          <c:idx val="1"/>
          <c:order val="1"/>
          <c:tx>
            <c:strRef>
              <c:f>Sheet1!$C$1</c:f>
              <c:strCache>
                <c:ptCount val="1"/>
                <c:pt idx="0">
                  <c:v>Urban</c:v>
                </c:pt>
              </c:strCache>
            </c:strRef>
          </c:tx>
          <c:spPr>
            <a:solidFill>
              <a:srgbClr val="17264A"/>
            </a:solidFill>
          </c:spPr>
          <c:invertIfNegative val="0"/>
          <c:cat>
            <c:strRef>
              <c:f>Sheet1!$A$2:$A$6</c:f>
              <c:strCache>
                <c:ptCount val="5"/>
                <c:pt idx="0">
                  <c:v>Texas</c:v>
                </c:pt>
                <c:pt idx="1">
                  <c:v>California</c:v>
                </c:pt>
                <c:pt idx="2">
                  <c:v>Florida</c:v>
                </c:pt>
                <c:pt idx="3">
                  <c:v>New York</c:v>
                </c:pt>
                <c:pt idx="4">
                  <c:v>North Carolina</c:v>
                </c:pt>
              </c:strCache>
            </c:strRef>
          </c:cat>
          <c:val>
            <c:numRef>
              <c:f>Sheet1!$C$2:$C$6</c:f>
              <c:numCache>
                <c:formatCode>0%</c:formatCode>
                <c:ptCount val="5"/>
                <c:pt idx="0">
                  <c:v>0.74</c:v>
                </c:pt>
                <c:pt idx="1">
                  <c:v>0.85</c:v>
                </c:pt>
                <c:pt idx="2">
                  <c:v>0.87</c:v>
                </c:pt>
                <c:pt idx="3">
                  <c:v>0.71</c:v>
                </c:pt>
                <c:pt idx="4">
                  <c:v>0.57999999999999996</c:v>
                </c:pt>
              </c:numCache>
            </c:numRef>
          </c:val>
          <c:extLst>
            <c:ext xmlns:c16="http://schemas.microsoft.com/office/drawing/2014/chart" uri="{C3380CC4-5D6E-409C-BE32-E72D297353CC}">
              <c16:uniqueId val="{00000001-B98F-465C-9DBE-69351B2296BD}"/>
            </c:ext>
          </c:extLst>
        </c:ser>
        <c:dLbls>
          <c:showLegendKey val="0"/>
          <c:showVal val="0"/>
          <c:showCatName val="0"/>
          <c:showSerName val="0"/>
          <c:showPercent val="0"/>
          <c:showBubbleSize val="0"/>
        </c:dLbls>
        <c:gapWidth val="150"/>
        <c:axId val="92733440"/>
        <c:axId val="92734976"/>
      </c:barChart>
      <c:catAx>
        <c:axId val="92733440"/>
        <c:scaling>
          <c:orientation val="minMax"/>
        </c:scaling>
        <c:delete val="0"/>
        <c:axPos val="b"/>
        <c:numFmt formatCode="General" sourceLinked="1"/>
        <c:majorTickMark val="out"/>
        <c:minorTickMark val="none"/>
        <c:tickLblPos val="nextTo"/>
        <c:txPr>
          <a:bodyPr/>
          <a:lstStyle/>
          <a:p>
            <a:pPr>
              <a:defRPr b="1" i="0" baseline="0"/>
            </a:pPr>
            <a:endParaRPr lang="en-US"/>
          </a:p>
        </c:txPr>
        <c:crossAx val="92734976"/>
        <c:crosses val="autoZero"/>
        <c:auto val="1"/>
        <c:lblAlgn val="ctr"/>
        <c:lblOffset val="100"/>
        <c:noMultiLvlLbl val="0"/>
      </c:catAx>
      <c:valAx>
        <c:axId val="92734976"/>
        <c:scaling>
          <c:orientation val="minMax"/>
        </c:scaling>
        <c:delete val="1"/>
        <c:axPos val="l"/>
        <c:majorGridlines>
          <c:spPr>
            <a:ln>
              <a:noFill/>
            </a:ln>
          </c:spPr>
        </c:majorGridlines>
        <c:numFmt formatCode="0%" sourceLinked="1"/>
        <c:majorTickMark val="out"/>
        <c:minorTickMark val="none"/>
        <c:tickLblPos val="nextTo"/>
        <c:crossAx val="92733440"/>
        <c:crosses val="autoZero"/>
        <c:crossBetween val="between"/>
      </c:valAx>
    </c:plotArea>
    <c:legend>
      <c:legendPos val="b"/>
      <c:layout>
        <c:manualLayout>
          <c:xMode val="edge"/>
          <c:yMode val="edge"/>
          <c:x val="0.75120167546704597"/>
          <c:y val="3.5890490824933105E-2"/>
          <c:w val="0.22257799768669825"/>
          <c:h val="6.458397032204212E-2"/>
        </c:manualLayout>
      </c:layout>
      <c:overlay val="0"/>
      <c:spPr>
        <a:ln w="15875">
          <a:solidFill>
            <a:srgbClr val="17264A"/>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Fiscal Year 2019 (Projected) </c:v>
                </c:pt>
              </c:strCache>
            </c:strRef>
          </c:tx>
          <c:dPt>
            <c:idx val="0"/>
            <c:bubble3D val="0"/>
            <c:spPr>
              <a:solidFill>
                <a:srgbClr val="17264A"/>
              </a:solidFill>
            </c:spPr>
            <c:extLst>
              <c:ext xmlns:c16="http://schemas.microsoft.com/office/drawing/2014/chart" uri="{C3380CC4-5D6E-409C-BE32-E72D297353CC}">
                <c16:uniqueId val="{00000001-D296-486D-B491-B25D96690492}"/>
              </c:ext>
            </c:extLst>
          </c:dPt>
          <c:dPt>
            <c:idx val="1"/>
            <c:bubble3D val="0"/>
            <c:spPr>
              <a:solidFill>
                <a:srgbClr val="4BA339"/>
              </a:solidFill>
            </c:spPr>
            <c:extLst>
              <c:ext xmlns:c16="http://schemas.microsoft.com/office/drawing/2014/chart" uri="{C3380CC4-5D6E-409C-BE32-E72D297353CC}">
                <c16:uniqueId val="{00000003-D296-486D-B491-B25D96690492}"/>
              </c:ext>
            </c:extLst>
          </c:dPt>
          <c:dPt>
            <c:idx val="2"/>
            <c:bubble3D val="0"/>
            <c:spPr>
              <a:solidFill>
                <a:srgbClr val="EE2D00"/>
              </a:solidFill>
            </c:spPr>
            <c:extLst>
              <c:ext xmlns:c16="http://schemas.microsoft.com/office/drawing/2014/chart" uri="{C3380CC4-5D6E-409C-BE32-E72D297353CC}">
                <c16:uniqueId val="{00000005-D296-486D-B491-B25D96690492}"/>
              </c:ext>
            </c:extLst>
          </c:dPt>
          <c:dPt>
            <c:idx val="3"/>
            <c:bubble3D val="0"/>
            <c:spPr>
              <a:solidFill>
                <a:srgbClr val="8AC7FE"/>
              </a:solidFill>
            </c:spPr>
            <c:extLst>
              <c:ext xmlns:c16="http://schemas.microsoft.com/office/drawing/2014/chart" uri="{C3380CC4-5D6E-409C-BE32-E72D297353CC}">
                <c16:uniqueId val="{00000007-D296-486D-B491-B25D96690492}"/>
              </c:ext>
            </c:extLst>
          </c:dPt>
          <c:dPt>
            <c:idx val="4"/>
            <c:bubble3D val="0"/>
            <c:spPr>
              <a:solidFill>
                <a:srgbClr val="7030A0"/>
              </a:solidFill>
            </c:spPr>
            <c:extLst>
              <c:ext xmlns:c16="http://schemas.microsoft.com/office/drawing/2014/chart" uri="{C3380CC4-5D6E-409C-BE32-E72D297353CC}">
                <c16:uniqueId val="{00000009-D296-486D-B491-B25D96690492}"/>
              </c:ext>
            </c:extLst>
          </c:dPt>
          <c:dPt>
            <c:idx val="5"/>
            <c:bubble3D val="0"/>
            <c:spPr>
              <a:solidFill>
                <a:srgbClr val="FFC000"/>
              </a:solidFill>
            </c:spPr>
            <c:extLst>
              <c:ext xmlns:c16="http://schemas.microsoft.com/office/drawing/2014/chart" uri="{C3380CC4-5D6E-409C-BE32-E72D297353CC}">
                <c16:uniqueId val="{0000000B-D296-486D-B491-B25D96690492}"/>
              </c:ext>
            </c:extLst>
          </c:dPt>
          <c:dPt>
            <c:idx val="6"/>
            <c:bubble3D val="0"/>
            <c:spPr>
              <a:solidFill>
                <a:schemeClr val="bg1">
                  <a:lumMod val="85000"/>
                </a:schemeClr>
              </a:solidFill>
            </c:spPr>
            <c:extLst>
              <c:ext xmlns:c16="http://schemas.microsoft.com/office/drawing/2014/chart" uri="{C3380CC4-5D6E-409C-BE32-E72D297353CC}">
                <c16:uniqueId val="{0000000D-D296-486D-B491-B25D96690492}"/>
              </c:ext>
            </c:extLst>
          </c:dPt>
          <c:dPt>
            <c:idx val="8"/>
            <c:bubble3D val="0"/>
            <c:spPr>
              <a:solidFill>
                <a:srgbClr val="009999"/>
              </a:solidFill>
            </c:spPr>
            <c:extLst>
              <c:ext xmlns:c16="http://schemas.microsoft.com/office/drawing/2014/chart" uri="{C3380CC4-5D6E-409C-BE32-E72D297353CC}">
                <c16:uniqueId val="{0000000F-D296-486D-B491-B25D96690492}"/>
              </c:ext>
            </c:extLst>
          </c:dPt>
          <c:dPt>
            <c:idx val="9"/>
            <c:bubble3D val="0"/>
            <c:spPr>
              <a:solidFill>
                <a:srgbClr val="808080"/>
              </a:solidFill>
            </c:spPr>
            <c:extLst>
              <c:ext xmlns:c16="http://schemas.microsoft.com/office/drawing/2014/chart" uri="{C3380CC4-5D6E-409C-BE32-E72D297353CC}">
                <c16:uniqueId val="{0000000E-139D-45EF-BB51-A19FF8A7D1FD}"/>
              </c:ext>
            </c:extLst>
          </c:dPt>
          <c:dLbls>
            <c:dLbl>
              <c:idx val="0"/>
              <c:layout>
                <c:manualLayout>
                  <c:x val="-0.12220659917510311"/>
                  <c:y val="0.16024952365508568"/>
                </c:manualLayout>
              </c:layout>
              <c:tx>
                <c:rich>
                  <a:bodyPr/>
                  <a:lstStyle/>
                  <a:p>
                    <a:r>
                      <a:rPr lang="en-US" b="1" dirty="0">
                        <a:solidFill>
                          <a:schemeClr val="bg1"/>
                        </a:solidFill>
                        <a:latin typeface="Arial" panose="020B0604020202020204" pitchFamily="34" charset="0"/>
                        <a:cs typeface="Arial" panose="020B0604020202020204" pitchFamily="34" charset="0"/>
                      </a:rPr>
                      <a:t>$65M</a:t>
                    </a:r>
                    <a:endParaRPr lang="en-US" b="1" dirty="0">
                      <a:solidFill>
                        <a:schemeClr val="bg1"/>
                      </a:solidFill>
                    </a:endParaRP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96-486D-B491-B25D96690492}"/>
                </c:ext>
              </c:extLst>
            </c:dLbl>
            <c:dLbl>
              <c:idx val="1"/>
              <c:layout>
                <c:manualLayout>
                  <c:x val="-0.11453395531440917"/>
                  <c:y val="-0.15044168322049703"/>
                </c:manualLayout>
              </c:layout>
              <c:tx>
                <c:rich>
                  <a:bodyPr wrap="square" lIns="38100" tIns="19050" rIns="38100" bIns="19050" anchor="ctr">
                    <a:noAutofit/>
                  </a:bodyPr>
                  <a:lstStyle/>
                  <a:p>
                    <a:pPr>
                      <a:defRPr baseline="0">
                        <a:latin typeface="Arial" panose="020B0604020202020204" pitchFamily="34" charset="0"/>
                        <a:cs typeface="Arial" panose="020B0604020202020204" pitchFamily="34" charset="0"/>
                      </a:defRPr>
                    </a:pPr>
                    <a:r>
                      <a:rPr lang="en-US" b="1" dirty="0">
                        <a:solidFill>
                          <a:schemeClr val="bg1"/>
                        </a:solidFill>
                        <a:latin typeface="Arial" panose="020B0604020202020204" pitchFamily="34" charset="0"/>
                        <a:cs typeface="Arial" panose="020B0604020202020204" pitchFamily="34" charset="0"/>
                      </a:rPr>
                      <a:t>$53M</a:t>
                    </a:r>
                    <a:endParaRPr lang="en-US" b="1" dirty="0">
                      <a:solidFill>
                        <a:schemeClr val="bg1"/>
                      </a:solidFill>
                    </a:endParaRP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7.1463530294007371E-2"/>
                      <c:h val="5.3287793408197184E-2"/>
                    </c:manualLayout>
                  </c15:layout>
                </c:ext>
                <c:ext xmlns:c16="http://schemas.microsoft.com/office/drawing/2014/chart" uri="{C3380CC4-5D6E-409C-BE32-E72D297353CC}">
                  <c16:uniqueId val="{00000003-D296-486D-B491-B25D96690492}"/>
                </c:ext>
              </c:extLst>
            </c:dLbl>
            <c:dLbl>
              <c:idx val="2"/>
              <c:layout>
                <c:manualLayout>
                  <c:x val="8.7572619599020685E-2"/>
                  <c:y val="-0.23083147525033454"/>
                </c:manualLayout>
              </c:layout>
              <c:tx>
                <c:rich>
                  <a:bodyPr/>
                  <a:lstStyle/>
                  <a:p>
                    <a:pPr>
                      <a:defRPr baseline="0">
                        <a:solidFill>
                          <a:schemeClr val="bg1"/>
                        </a:solidFill>
                        <a:latin typeface="Arial" panose="020B0604020202020204" pitchFamily="34" charset="0"/>
                        <a:cs typeface="Arial" panose="020B0604020202020204" pitchFamily="34" charset="0"/>
                      </a:defRPr>
                    </a:pPr>
                    <a:r>
                      <a:rPr lang="en-US" b="1" baseline="0" dirty="0">
                        <a:solidFill>
                          <a:schemeClr val="bg1"/>
                        </a:solidFill>
                        <a:latin typeface="Arial" panose="020B0604020202020204" pitchFamily="34" charset="0"/>
                        <a:cs typeface="Arial" panose="020B0604020202020204" pitchFamily="34" charset="0"/>
                      </a:rPr>
                      <a:t>$81M</a:t>
                    </a:r>
                    <a:endParaRPr lang="en-US" b="1" baseline="0" dirty="0">
                      <a:solidFill>
                        <a:schemeClr val="bg1"/>
                      </a:solidFill>
                      <a:latin typeface="Georgia" panose="02040502050405020303" pitchFamily="18" charset="0"/>
                    </a:endParaRP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7.1463530294007371E-2"/>
                      <c:h val="6.1345319657842463E-2"/>
                    </c:manualLayout>
                  </c15:layout>
                </c:ext>
                <c:ext xmlns:c16="http://schemas.microsoft.com/office/drawing/2014/chart" uri="{C3380CC4-5D6E-409C-BE32-E72D297353CC}">
                  <c16:uniqueId val="{00000005-D296-486D-B491-B25D96690492}"/>
                </c:ext>
              </c:extLst>
            </c:dLbl>
            <c:dLbl>
              <c:idx val="3"/>
              <c:layout>
                <c:manualLayout>
                  <c:x val="0.10769800833719315"/>
                  <c:y val="-8.1355860055945195E-2"/>
                </c:manualLayout>
              </c:layout>
              <c:tx>
                <c:rich>
                  <a:bodyPr rot="1620000"/>
                  <a:lstStyle/>
                  <a:p>
                    <a:pPr>
                      <a:defRPr baseline="0">
                        <a:solidFill>
                          <a:schemeClr val="tx1"/>
                        </a:solidFill>
                        <a:latin typeface="Arial" panose="020B0604020202020204" pitchFamily="34" charset="0"/>
                        <a:cs typeface="Arial" panose="020B0604020202020204" pitchFamily="34" charset="0"/>
                      </a:defRPr>
                    </a:pPr>
                    <a:r>
                      <a:rPr lang="en-US" b="1" baseline="0" dirty="0">
                        <a:solidFill>
                          <a:schemeClr val="tx1"/>
                        </a:solidFill>
                        <a:latin typeface="Arial" panose="020B0604020202020204" pitchFamily="34" charset="0"/>
                        <a:cs typeface="Arial" panose="020B0604020202020204" pitchFamily="34" charset="0"/>
                      </a:rPr>
                      <a:t>$13M</a:t>
                    </a:r>
                    <a:endParaRPr lang="en-US" b="1" baseline="0" dirty="0">
                      <a:solidFill>
                        <a:schemeClr val="tx1"/>
                      </a:solidFill>
                      <a:latin typeface="Georgia" panose="02040502050405020303" pitchFamily="18" charset="0"/>
                    </a:endParaRPr>
                  </a:p>
                </c:rich>
              </c:tx>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96-486D-B491-B25D96690492}"/>
                </c:ext>
              </c:extLst>
            </c:dLbl>
            <c:dLbl>
              <c:idx val="4"/>
              <c:delete val="1"/>
              <c:extLst>
                <c:ext xmlns:c15="http://schemas.microsoft.com/office/drawing/2012/chart" uri="{CE6537A1-D6FC-4f65-9D91-7224C49458BB}"/>
                <c:ext xmlns:c16="http://schemas.microsoft.com/office/drawing/2014/chart" uri="{C3380CC4-5D6E-409C-BE32-E72D297353CC}">
                  <c16:uniqueId val="{00000009-D296-486D-B491-B25D96690492}"/>
                </c:ext>
              </c:extLst>
            </c:dLbl>
            <c:dLbl>
              <c:idx val="5"/>
              <c:layout>
                <c:manualLayout>
                  <c:x val="8.9891373872383579E-2"/>
                  <c:y val="4.0507966108566079E-2"/>
                </c:manualLayout>
              </c:layout>
              <c:tx>
                <c:rich>
                  <a:bodyPr rot="3600000"/>
                  <a:lstStyle/>
                  <a:p>
                    <a:pPr>
                      <a:defRPr sz="1600" baseline="0">
                        <a:latin typeface="Arial" panose="020B0604020202020204" pitchFamily="34" charset="0"/>
                        <a:cs typeface="Arial" panose="020B0604020202020204" pitchFamily="34" charset="0"/>
                      </a:defRPr>
                    </a:pPr>
                    <a:r>
                      <a:rPr lang="en-US" sz="1600" b="1" baseline="0" dirty="0">
                        <a:latin typeface="Arial" panose="020B0604020202020204" pitchFamily="34" charset="0"/>
                        <a:cs typeface="Arial" panose="020B0604020202020204" pitchFamily="34" charset="0"/>
                      </a:rPr>
                      <a:t> $8M </a:t>
                    </a:r>
                    <a:endParaRPr lang="en-US" sz="1600" b="1" baseline="0" dirty="0">
                      <a:latin typeface="Georgia" panose="02040502050405020303" pitchFamily="18" charset="0"/>
                    </a:endParaRPr>
                  </a:p>
                </c:rich>
              </c:tx>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296-486D-B491-B25D96690492}"/>
                </c:ext>
              </c:extLst>
            </c:dLbl>
            <c:dLbl>
              <c:idx val="6"/>
              <c:layout>
                <c:manualLayout>
                  <c:x val="1.1192350956130356E-3"/>
                  <c:y val="0.34836177889487974"/>
                </c:manualLayout>
              </c:layout>
              <c:tx>
                <c:rich>
                  <a:bodyPr rot="780000"/>
                  <a:lstStyle/>
                  <a:p>
                    <a:pPr>
                      <a:defRPr baseline="0">
                        <a:solidFill>
                          <a:schemeClr val="tx1"/>
                        </a:solidFill>
                        <a:latin typeface="Arial" panose="020B0604020202020204" pitchFamily="34" charset="0"/>
                        <a:cs typeface="Arial" panose="020B0604020202020204" pitchFamily="34" charset="0"/>
                      </a:defRPr>
                    </a:pPr>
                    <a:r>
                      <a:rPr lang="en-US" b="1" baseline="0" dirty="0">
                        <a:solidFill>
                          <a:schemeClr val="tx1"/>
                        </a:solidFill>
                        <a:latin typeface="Arial" panose="020B0604020202020204" pitchFamily="34" charset="0"/>
                        <a:cs typeface="Arial" panose="020B0604020202020204" pitchFamily="34" charset="0"/>
                      </a:rPr>
                      <a:t>$13M</a:t>
                    </a:r>
                    <a:endParaRPr lang="en-US" b="1" baseline="0" dirty="0">
                      <a:solidFill>
                        <a:schemeClr val="tx1"/>
                      </a:solidFill>
                      <a:latin typeface="Georgia" panose="02040502050405020303" pitchFamily="18" charset="0"/>
                    </a:endParaRP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7.7139659013211584E-2"/>
                      <c:h val="8.9320955122228082E-2"/>
                    </c:manualLayout>
                  </c15:layout>
                </c:ext>
                <c:ext xmlns:c16="http://schemas.microsoft.com/office/drawing/2014/chart" uri="{C3380CC4-5D6E-409C-BE32-E72D297353CC}">
                  <c16:uniqueId val="{0000000D-D296-486D-B491-B25D96690492}"/>
                </c:ext>
              </c:extLst>
            </c:dLbl>
            <c:dLbl>
              <c:idx val="7"/>
              <c:delete val="1"/>
              <c:extLst>
                <c:ext xmlns:c15="http://schemas.microsoft.com/office/drawing/2012/chart" uri="{CE6537A1-D6FC-4f65-9D91-7224C49458BB}"/>
                <c:ext xmlns:c16="http://schemas.microsoft.com/office/drawing/2014/chart" uri="{C3380CC4-5D6E-409C-BE32-E72D297353CC}">
                  <c16:uniqueId val="{0000000E-D296-486D-B491-B25D96690492}"/>
                </c:ext>
              </c:extLst>
            </c:dLbl>
            <c:dLbl>
              <c:idx val="8"/>
              <c:delete val="1"/>
              <c:extLst>
                <c:ext xmlns:c15="http://schemas.microsoft.com/office/drawing/2012/chart" uri="{CE6537A1-D6FC-4f65-9D91-7224C49458BB}"/>
                <c:ext xmlns:c16="http://schemas.microsoft.com/office/drawing/2014/chart" uri="{C3380CC4-5D6E-409C-BE32-E72D297353CC}">
                  <c16:uniqueId val="{0000000F-D296-486D-B491-B25D96690492}"/>
                </c:ext>
              </c:extLst>
            </c:dLbl>
            <c:dLbl>
              <c:idx val="9"/>
              <c:delete val="1"/>
              <c:extLst>
                <c:ext xmlns:c15="http://schemas.microsoft.com/office/drawing/2012/chart" uri="{CE6537A1-D6FC-4f65-9D91-7224C49458BB}"/>
                <c:ext xmlns:c16="http://schemas.microsoft.com/office/drawing/2014/chart" uri="{C3380CC4-5D6E-409C-BE32-E72D297353CC}">
                  <c16:uniqueId val="{0000000E-139D-45EF-BB51-A19FF8A7D1FD}"/>
                </c:ext>
              </c:extLst>
            </c:dLbl>
            <c:spPr>
              <a:noFill/>
              <a:ln>
                <a:noFill/>
              </a:ln>
              <a:effectLst/>
            </c:spPr>
            <c:txPr>
              <a:bodyPr wrap="square" lIns="38100" tIns="19050" rIns="38100" bIns="19050" anchor="ctr">
                <a:spAutoFit/>
              </a:bodyPr>
              <a:lstStyle/>
              <a:p>
                <a:pPr>
                  <a:defRPr baseline="0">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Sheet1!$A$2:$A$11</c:f>
              <c:strCache>
                <c:ptCount val="10"/>
                <c:pt idx="0">
                  <c:v>Primary care services ($65M)</c:v>
                </c:pt>
                <c:pt idx="1">
                  <c:v>Mental health services ($53M)</c:v>
                </c:pt>
                <c:pt idx="2">
                  <c:v>Specialty care services ($81M)</c:v>
                </c:pt>
                <c:pt idx="3">
                  <c:v>Workforce training and education services ($13M)</c:v>
                </c:pt>
                <c:pt idx="4">
                  <c:v>Transportation services ($13M)</c:v>
                </c:pt>
                <c:pt idx="5">
                  <c:v>Innovation ($12M)</c:v>
                </c:pt>
                <c:pt idx="6">
                  <c:v>Care Coordination ($8M)</c:v>
                </c:pt>
                <c:pt idx="7">
                  <c:v>Health IT Modernization ($7M)</c:v>
                </c:pt>
                <c:pt idx="8">
                  <c:v>Research ($1M)</c:v>
                </c:pt>
                <c:pt idx="9">
                  <c:v>VRHRCs ($17M)</c:v>
                </c:pt>
              </c:strCache>
            </c:strRef>
          </c:cat>
          <c:val>
            <c:numRef>
              <c:f>Sheet1!$B$2:$B$11</c:f>
              <c:numCache>
                <c:formatCode>_(* #,##0_);_(* \(#,##0\);_(* "-"??_);_(@_)</c:formatCode>
                <c:ptCount val="10"/>
                <c:pt idx="0">
                  <c:v>65000000</c:v>
                </c:pt>
                <c:pt idx="1">
                  <c:v>53000000</c:v>
                </c:pt>
                <c:pt idx="2">
                  <c:v>81000000</c:v>
                </c:pt>
                <c:pt idx="3">
                  <c:v>13000000</c:v>
                </c:pt>
                <c:pt idx="4">
                  <c:v>13000000</c:v>
                </c:pt>
                <c:pt idx="5">
                  <c:v>12000000</c:v>
                </c:pt>
                <c:pt idx="6">
                  <c:v>8000000</c:v>
                </c:pt>
                <c:pt idx="7">
                  <c:v>7000000</c:v>
                </c:pt>
                <c:pt idx="8">
                  <c:v>1000000</c:v>
                </c:pt>
                <c:pt idx="9">
                  <c:v>17000000</c:v>
                </c:pt>
              </c:numCache>
            </c:numRef>
          </c:val>
          <c:extLst>
            <c:ext xmlns:c16="http://schemas.microsoft.com/office/drawing/2014/chart" uri="{C3380CC4-5D6E-409C-BE32-E72D297353CC}">
              <c16:uniqueId val="{00000010-D296-486D-B491-B25D96690492}"/>
            </c:ext>
          </c:extLst>
        </c:ser>
        <c:ser>
          <c:idx val="1"/>
          <c:order val="1"/>
          <c:tx>
            <c:strRef>
              <c:f>Sheet1!$C$1</c:f>
              <c:strCache>
                <c:ptCount val="1"/>
                <c:pt idx="0">
                  <c:v>Column1</c:v>
                </c:pt>
              </c:strCache>
            </c:strRef>
          </c:tx>
          <c:dLbls>
            <c:spPr>
              <a:noFill/>
              <a:ln>
                <a:noFill/>
              </a:ln>
              <a:effectLst/>
            </c:sp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Sheet1!$A$2:$A$11</c:f>
              <c:strCache>
                <c:ptCount val="10"/>
                <c:pt idx="0">
                  <c:v>Primary care services ($65M)</c:v>
                </c:pt>
                <c:pt idx="1">
                  <c:v>Mental health services ($53M)</c:v>
                </c:pt>
                <c:pt idx="2">
                  <c:v>Specialty care services ($81M)</c:v>
                </c:pt>
                <c:pt idx="3">
                  <c:v>Workforce training and education services ($13M)</c:v>
                </c:pt>
                <c:pt idx="4">
                  <c:v>Transportation services ($13M)</c:v>
                </c:pt>
                <c:pt idx="5">
                  <c:v>Innovation ($12M)</c:v>
                </c:pt>
                <c:pt idx="6">
                  <c:v>Care Coordination ($8M)</c:v>
                </c:pt>
                <c:pt idx="7">
                  <c:v>Health IT Modernization ($7M)</c:v>
                </c:pt>
                <c:pt idx="8">
                  <c:v>Research ($1M)</c:v>
                </c:pt>
                <c:pt idx="9">
                  <c:v>VRHRCs ($17M)</c:v>
                </c:pt>
              </c:strCache>
            </c:strRef>
          </c:cat>
          <c:val>
            <c:numRef>
              <c:f>Sheet1!$C$2:$C$11</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11-D296-486D-B491-B25D96690492}"/>
            </c:ext>
          </c:extLst>
        </c:ser>
        <c:dLbls>
          <c:dLblPos val="bestFit"/>
          <c:showLegendKey val="0"/>
          <c:showVal val="1"/>
          <c:showCatName val="0"/>
          <c:showSerName val="0"/>
          <c:showPercent val="0"/>
          <c:showBubbleSize val="0"/>
          <c:showLeaderLines val="0"/>
        </c:dLbls>
        <c:firstSliceAng val="2"/>
      </c:pieChart>
    </c:plotArea>
    <c:legend>
      <c:legendPos val="r"/>
      <c:layout>
        <c:manualLayout>
          <c:xMode val="edge"/>
          <c:yMode val="edge"/>
          <c:x val="0.56244533349881576"/>
          <c:y val="3.0277496250050676E-2"/>
          <c:w val="0.41455125486739663"/>
          <c:h val="0.95514918717314634"/>
        </c:manualLayout>
      </c:layout>
      <c:overlay val="0"/>
      <c:txPr>
        <a:bodyPr/>
        <a:lstStyle/>
        <a:p>
          <a:pPr>
            <a:defRPr baseline="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1.8717510974844954E-2"/>
          <c:y val="8.4482367674256986E-2"/>
          <c:w val="0.43721947367198571"/>
          <c:h val="0.81454836719133372"/>
        </c:manualLayout>
      </c:layout>
      <c:pieChart>
        <c:varyColors val="1"/>
        <c:ser>
          <c:idx val="0"/>
          <c:order val="0"/>
          <c:tx>
            <c:strRef>
              <c:f>Sheet1!$B$1</c:f>
              <c:strCache>
                <c:ptCount val="1"/>
                <c:pt idx="0">
                  <c:v>Fiscal Year 2020 (Projected) </c:v>
                </c:pt>
              </c:strCache>
            </c:strRef>
          </c:tx>
          <c:dPt>
            <c:idx val="0"/>
            <c:bubble3D val="0"/>
            <c:spPr>
              <a:solidFill>
                <a:srgbClr val="17264A"/>
              </a:solidFill>
            </c:spPr>
            <c:extLst>
              <c:ext xmlns:c16="http://schemas.microsoft.com/office/drawing/2014/chart" uri="{C3380CC4-5D6E-409C-BE32-E72D297353CC}">
                <c16:uniqueId val="{00000001-D296-486D-B491-B25D96690492}"/>
              </c:ext>
            </c:extLst>
          </c:dPt>
          <c:dPt>
            <c:idx val="1"/>
            <c:bubble3D val="0"/>
            <c:spPr>
              <a:solidFill>
                <a:srgbClr val="4BA339"/>
              </a:solidFill>
            </c:spPr>
            <c:extLst>
              <c:ext xmlns:c16="http://schemas.microsoft.com/office/drawing/2014/chart" uri="{C3380CC4-5D6E-409C-BE32-E72D297353CC}">
                <c16:uniqueId val="{00000003-D296-486D-B491-B25D96690492}"/>
              </c:ext>
            </c:extLst>
          </c:dPt>
          <c:dPt>
            <c:idx val="2"/>
            <c:bubble3D val="0"/>
            <c:spPr>
              <a:solidFill>
                <a:srgbClr val="EE2D00"/>
              </a:solidFill>
            </c:spPr>
            <c:extLst>
              <c:ext xmlns:c16="http://schemas.microsoft.com/office/drawing/2014/chart" uri="{C3380CC4-5D6E-409C-BE32-E72D297353CC}">
                <c16:uniqueId val="{00000005-D296-486D-B491-B25D96690492}"/>
              </c:ext>
            </c:extLst>
          </c:dPt>
          <c:dPt>
            <c:idx val="3"/>
            <c:bubble3D val="0"/>
            <c:spPr>
              <a:solidFill>
                <a:srgbClr val="8AC7FE"/>
              </a:solidFill>
            </c:spPr>
            <c:extLst>
              <c:ext xmlns:c16="http://schemas.microsoft.com/office/drawing/2014/chart" uri="{C3380CC4-5D6E-409C-BE32-E72D297353CC}">
                <c16:uniqueId val="{00000007-D296-486D-B491-B25D96690492}"/>
              </c:ext>
            </c:extLst>
          </c:dPt>
          <c:dPt>
            <c:idx val="4"/>
            <c:bubble3D val="0"/>
            <c:spPr>
              <a:solidFill>
                <a:srgbClr val="7030A0"/>
              </a:solidFill>
            </c:spPr>
            <c:extLst>
              <c:ext xmlns:c16="http://schemas.microsoft.com/office/drawing/2014/chart" uri="{C3380CC4-5D6E-409C-BE32-E72D297353CC}">
                <c16:uniqueId val="{00000009-D296-486D-B491-B25D96690492}"/>
              </c:ext>
            </c:extLst>
          </c:dPt>
          <c:dPt>
            <c:idx val="5"/>
            <c:bubble3D val="0"/>
            <c:spPr>
              <a:solidFill>
                <a:srgbClr val="FFC000"/>
              </a:solidFill>
            </c:spPr>
            <c:extLst>
              <c:ext xmlns:c16="http://schemas.microsoft.com/office/drawing/2014/chart" uri="{C3380CC4-5D6E-409C-BE32-E72D297353CC}">
                <c16:uniqueId val="{0000000B-D296-486D-B491-B25D96690492}"/>
              </c:ext>
            </c:extLst>
          </c:dPt>
          <c:dPt>
            <c:idx val="6"/>
            <c:bubble3D val="0"/>
            <c:spPr>
              <a:solidFill>
                <a:schemeClr val="bg1">
                  <a:lumMod val="85000"/>
                </a:schemeClr>
              </a:solidFill>
            </c:spPr>
            <c:extLst>
              <c:ext xmlns:c16="http://schemas.microsoft.com/office/drawing/2014/chart" uri="{C3380CC4-5D6E-409C-BE32-E72D297353CC}">
                <c16:uniqueId val="{0000000D-D296-486D-B491-B25D96690492}"/>
              </c:ext>
            </c:extLst>
          </c:dPt>
          <c:dPt>
            <c:idx val="8"/>
            <c:bubble3D val="0"/>
            <c:spPr>
              <a:solidFill>
                <a:srgbClr val="009999"/>
              </a:solidFill>
            </c:spPr>
            <c:extLst>
              <c:ext xmlns:c16="http://schemas.microsoft.com/office/drawing/2014/chart" uri="{C3380CC4-5D6E-409C-BE32-E72D297353CC}">
                <c16:uniqueId val="{0000000F-D296-486D-B491-B25D96690492}"/>
              </c:ext>
            </c:extLst>
          </c:dPt>
          <c:dPt>
            <c:idx val="9"/>
            <c:bubble3D val="0"/>
            <c:spPr>
              <a:solidFill>
                <a:schemeClr val="bg1">
                  <a:lumMod val="50000"/>
                </a:schemeClr>
              </a:solidFill>
            </c:spPr>
            <c:extLst>
              <c:ext xmlns:c16="http://schemas.microsoft.com/office/drawing/2014/chart" uri="{C3380CC4-5D6E-409C-BE32-E72D297353CC}">
                <c16:uniqueId val="{0000000E-139D-45EF-BB51-A19FF8A7D1FD}"/>
              </c:ext>
            </c:extLst>
          </c:dPt>
          <c:dLbls>
            <c:dLbl>
              <c:idx val="0"/>
              <c:tx>
                <c:rich>
                  <a:bodyPr wrap="square" lIns="38100" tIns="19050" rIns="38100" bIns="19050" anchor="ctr">
                    <a:spAutoFit/>
                  </a:bodyPr>
                  <a:lstStyle/>
                  <a:p>
                    <a:pPr>
                      <a:defRPr b="1">
                        <a:solidFill>
                          <a:schemeClr val="bg1"/>
                        </a:solidFill>
                        <a:latin typeface="Arial" panose="020B0604020202020204" pitchFamily="34" charset="0"/>
                        <a:cs typeface="Arial" panose="020B0604020202020204" pitchFamily="34" charset="0"/>
                      </a:defRPr>
                    </a:pPr>
                    <a:fld id="{4C18F0EB-F3E1-4C8F-BE40-2D1733B0F2AA}" type="CELLRANGE">
                      <a:rPr lang="en-US"/>
                      <a:pPr>
                        <a:defRPr b="1">
                          <a:solidFill>
                            <a:schemeClr val="bg1"/>
                          </a:solidFill>
                          <a:latin typeface="Arial" panose="020B0604020202020204" pitchFamily="34" charset="0"/>
                          <a:cs typeface="Arial" panose="020B0604020202020204" pitchFamily="34" charset="0"/>
                        </a:defRPr>
                      </a:pPr>
                      <a:t>[CELLRANGE]</a:t>
                    </a:fld>
                    <a:endParaRPr lang="en-US"/>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296-486D-B491-B25D96690492}"/>
                </c:ext>
              </c:extLst>
            </c:dLbl>
            <c:dLbl>
              <c:idx val="1"/>
              <c:tx>
                <c:rich>
                  <a:bodyPr/>
                  <a:lstStyle/>
                  <a:p>
                    <a:fld id="{990097EB-01CE-4062-AD76-04F09A68EC4E}" type="CELLRANGE">
                      <a:rPr lang="en-US"/>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296-486D-B491-B25D96690492}"/>
                </c:ext>
              </c:extLst>
            </c:dLbl>
            <c:dLbl>
              <c:idx val="2"/>
              <c:layout>
                <c:manualLayout>
                  <c:x val="-8.6024196641594566E-2"/>
                  <c:y val="-9.1768191625348453E-2"/>
                </c:manualLayout>
              </c:layout>
              <c:tx>
                <c:rich>
                  <a:bodyPr/>
                  <a:lstStyle/>
                  <a:p>
                    <a:fld id="{D790B3C1-A513-4BC3-802B-45F5ADCE2FF7}" type="CELLRANGE">
                      <a:rPr lang="en-US"/>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296-486D-B491-B25D96690492}"/>
                </c:ext>
              </c:extLst>
            </c:dLbl>
            <c:dLbl>
              <c:idx val="3"/>
              <c:layout>
                <c:manualLayout>
                  <c:x val="4.2863815410999019E-2"/>
                  <c:y val="1.0296089100213507E-2"/>
                </c:manualLayout>
              </c:layout>
              <c:tx>
                <c:rich>
                  <a:bodyPr/>
                  <a:lstStyle/>
                  <a:p>
                    <a:fld id="{7084B7C8-A2E6-4667-BAF6-7E2119D5F7A3}" type="CELLRANGE">
                      <a:rPr lang="en-US" dirty="0"/>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296-486D-B491-B25D96690492}"/>
                </c:ext>
              </c:extLst>
            </c:dLbl>
            <c:dLbl>
              <c:idx val="4"/>
              <c:layout>
                <c:manualLayout>
                  <c:x val="1.4326668875530173E-2"/>
                  <c:y val="1.1152455768813021E-2"/>
                </c:manualLayout>
              </c:layout>
              <c:tx>
                <c:rich>
                  <a:bodyPr/>
                  <a:lstStyle/>
                  <a:p>
                    <a:fld id="{B40B275B-042C-423C-84E6-6E703C3D482A}" type="CELLRANGE">
                      <a:rPr lang="en-US" dirty="0"/>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296-486D-B491-B25D96690492}"/>
                </c:ext>
              </c:extLst>
            </c:dLbl>
            <c:dLbl>
              <c:idx val="5"/>
              <c:layout>
                <c:manualLayout>
                  <c:x val="1.0128909994174462E-2"/>
                  <c:y val="2.8996817725881315E-2"/>
                </c:manualLayout>
              </c:layout>
              <c:tx>
                <c:rich>
                  <a:bodyPr/>
                  <a:lstStyle/>
                  <a:p>
                    <a:fld id="{7665D0D5-2E8F-4715-A327-D4FB3238C524}" type="CELLRANGE">
                      <a:rPr lang="en-US" dirty="0"/>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296-486D-B491-B25D96690492}"/>
                </c:ext>
              </c:extLst>
            </c:dLbl>
            <c:dLbl>
              <c:idx val="6"/>
              <c:layout>
                <c:manualLayout>
                  <c:x val="-9.75113703764959E-3"/>
                  <c:y val="3.5154738836292321E-3"/>
                </c:manualLayout>
              </c:layout>
              <c:tx>
                <c:rich>
                  <a:bodyPr/>
                  <a:lstStyle/>
                  <a:p>
                    <a:fld id="{F8D2C114-6891-4A44-88FE-09FD9B70449E}" type="CELLRANGE">
                      <a:rPr lang="en-US" dirty="0"/>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296-486D-B491-B25D96690492}"/>
                </c:ext>
              </c:extLst>
            </c:dLbl>
            <c:dLbl>
              <c:idx val="7"/>
              <c:layout>
                <c:manualLayout>
                  <c:x val="-2.957206924048849E-2"/>
                  <c:y val="-3.9792273746541429E-2"/>
                </c:manualLayout>
              </c:layout>
              <c:tx>
                <c:rich>
                  <a:bodyPr/>
                  <a:lstStyle/>
                  <a:p>
                    <a:fld id="{2A2FD146-1B04-44E2-B4FF-1AFC0E551D0E}" type="CELLRANGE">
                      <a:rPr lang="en-US" dirty="0"/>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296-486D-B491-B25D96690492}"/>
                </c:ext>
              </c:extLst>
            </c:dLbl>
            <c:dLbl>
              <c:idx val="8"/>
              <c:tx>
                <c:rich>
                  <a:bodyPr/>
                  <a:lstStyle/>
                  <a:p>
                    <a:fld id="{52B541D5-6343-4661-B358-D8AC95851CD7}" type="CELLRANGE">
                      <a:rPr lang="en-US"/>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296-486D-B491-B25D96690492}"/>
                </c:ext>
              </c:extLst>
            </c:dLbl>
            <c:dLbl>
              <c:idx val="9"/>
              <c:tx>
                <c:rich>
                  <a:bodyPr/>
                  <a:lstStyle/>
                  <a:p>
                    <a:fld id="{5BAAE646-846E-433C-8EFD-F75AF1AF4C6B}" type="CELLRANGE">
                      <a:rPr lang="en-US"/>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39D-45EF-BB51-A19FF8A7D1FD}"/>
                </c:ext>
              </c:extLst>
            </c:dLbl>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en-US"/>
              </a:p>
            </c:txPr>
            <c:dLblPos val="bestFit"/>
            <c:showLegendKey val="0"/>
            <c:showVal val="0"/>
            <c:showCatName val="0"/>
            <c:showSerName val="0"/>
            <c:showPercent val="0"/>
            <c:showBubbleSize val="0"/>
            <c:showLeaderLines val="1"/>
            <c:extLst>
              <c:ext xmlns:c15="http://schemas.microsoft.com/office/drawing/2012/chart" uri="{CE6537A1-D6FC-4f65-9D91-7224C49458BB}">
                <c15:showDataLabelsRange val="1"/>
              </c:ext>
            </c:extLst>
          </c:dLbls>
          <c:cat>
            <c:strRef>
              <c:f>Sheet1!$A$2:$A$11</c:f>
              <c:strCache>
                <c:ptCount val="10"/>
                <c:pt idx="0">
                  <c:v>Primary care services ($22M)</c:v>
                </c:pt>
                <c:pt idx="1">
                  <c:v>Mental health services ($24M)</c:v>
                </c:pt>
                <c:pt idx="2">
                  <c:v>Specialty care services ($70M)</c:v>
                </c:pt>
                <c:pt idx="3">
                  <c:v>Workforce training and education ($12M)</c:v>
                </c:pt>
                <c:pt idx="4">
                  <c:v>Transportation services ($6M)</c:v>
                </c:pt>
                <c:pt idx="5">
                  <c:v>Innovation ($12M)</c:v>
                </c:pt>
                <c:pt idx="6">
                  <c:v>Care coordination ($8M)</c:v>
                </c:pt>
                <c:pt idx="7">
                  <c:v>Research ($1M)</c:v>
                </c:pt>
                <c:pt idx="8">
                  <c:v>Veterans Rural Health Resource Centers ($30M)</c:v>
                </c:pt>
                <c:pt idx="9">
                  <c:v>Clinical Resource Hubs ($85M)</c:v>
                </c:pt>
              </c:strCache>
            </c:strRef>
          </c:cat>
          <c:val>
            <c:numRef>
              <c:f>Sheet1!$B$2:$B$11</c:f>
              <c:numCache>
                <c:formatCode>_(* #,##0_);_(* \(#,##0\);_(* "-"??_);_(@_)</c:formatCode>
                <c:ptCount val="10"/>
                <c:pt idx="0">
                  <c:v>22000000</c:v>
                </c:pt>
                <c:pt idx="1">
                  <c:v>24000000</c:v>
                </c:pt>
                <c:pt idx="2">
                  <c:v>70000000</c:v>
                </c:pt>
                <c:pt idx="3">
                  <c:v>12000000</c:v>
                </c:pt>
                <c:pt idx="4">
                  <c:v>6000000</c:v>
                </c:pt>
                <c:pt idx="5">
                  <c:v>12000000</c:v>
                </c:pt>
                <c:pt idx="6">
                  <c:v>8000000</c:v>
                </c:pt>
                <c:pt idx="7">
                  <c:v>1000000</c:v>
                </c:pt>
                <c:pt idx="8">
                  <c:v>30000000</c:v>
                </c:pt>
                <c:pt idx="9">
                  <c:v>85000000</c:v>
                </c:pt>
              </c:numCache>
            </c:numRef>
          </c:val>
          <c:extLst>
            <c:ext xmlns:c15="http://schemas.microsoft.com/office/drawing/2012/chart" uri="{02D57815-91ED-43cb-92C2-25804820EDAC}">
              <c15:datalabelsRange>
                <c15:f>Sheet1!$C$2:$C$11</c15:f>
                <c15:dlblRangeCache>
                  <c:ptCount val="10"/>
                  <c:pt idx="0">
                    <c:v>$22M</c:v>
                  </c:pt>
                  <c:pt idx="1">
                    <c:v>$24M</c:v>
                  </c:pt>
                  <c:pt idx="2">
                    <c:v>$70M</c:v>
                  </c:pt>
                  <c:pt idx="3">
                    <c:v>$12M</c:v>
                  </c:pt>
                  <c:pt idx="4">
                    <c:v>$6M</c:v>
                  </c:pt>
                  <c:pt idx="5">
                    <c:v>$12M</c:v>
                  </c:pt>
                  <c:pt idx="6">
                    <c:v>$8M</c:v>
                  </c:pt>
                  <c:pt idx="7">
                    <c:v>$1M</c:v>
                  </c:pt>
                  <c:pt idx="8">
                    <c:v>$30M</c:v>
                  </c:pt>
                  <c:pt idx="9">
                    <c:v>$85M</c:v>
                  </c:pt>
                </c15:dlblRangeCache>
              </c15:datalabelsRange>
            </c:ext>
            <c:ext xmlns:c16="http://schemas.microsoft.com/office/drawing/2014/chart" uri="{C3380CC4-5D6E-409C-BE32-E72D297353CC}">
              <c16:uniqueId val="{00000010-D296-486D-B491-B25D96690492}"/>
            </c:ext>
          </c:extLst>
        </c:ser>
        <c:ser>
          <c:idx val="1"/>
          <c:order val="1"/>
          <c:tx>
            <c:strRef>
              <c:f>Sheet1!$C$1</c:f>
              <c:strCache>
                <c:ptCount val="1"/>
                <c:pt idx="0">
                  <c:v>Column1</c:v>
                </c:pt>
              </c:strCache>
            </c:strRef>
          </c:tx>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Sheet1!$A$2:$A$11</c:f>
              <c:strCache>
                <c:ptCount val="10"/>
                <c:pt idx="0">
                  <c:v>Primary care services ($22M)</c:v>
                </c:pt>
                <c:pt idx="1">
                  <c:v>Mental health services ($24M)</c:v>
                </c:pt>
                <c:pt idx="2">
                  <c:v>Specialty care services ($70M)</c:v>
                </c:pt>
                <c:pt idx="3">
                  <c:v>Workforce training and education ($12M)</c:v>
                </c:pt>
                <c:pt idx="4">
                  <c:v>Transportation services ($6M)</c:v>
                </c:pt>
                <c:pt idx="5">
                  <c:v>Innovation ($12M)</c:v>
                </c:pt>
                <c:pt idx="6">
                  <c:v>Care coordination ($8M)</c:v>
                </c:pt>
                <c:pt idx="7">
                  <c:v>Research ($1M)</c:v>
                </c:pt>
                <c:pt idx="8">
                  <c:v>Veterans Rural Health Resource Centers ($30M)</c:v>
                </c:pt>
                <c:pt idx="9">
                  <c:v>Clinical Resource Hubs ($85M)</c:v>
                </c:pt>
              </c:strCache>
            </c:strRef>
          </c:cat>
          <c:val>
            <c:numRef>
              <c:f>Sheet1!$C$2:$C$11</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11-D296-486D-B491-B25D96690492}"/>
            </c:ext>
          </c:extLst>
        </c:ser>
        <c:dLbls>
          <c:dLblPos val="bestFit"/>
          <c:showLegendKey val="0"/>
          <c:showVal val="1"/>
          <c:showCatName val="0"/>
          <c:showSerName val="0"/>
          <c:showPercent val="0"/>
          <c:showBubbleSize val="0"/>
          <c:showLeaderLines val="1"/>
        </c:dLbls>
        <c:firstSliceAng val="2"/>
      </c:pieChart>
    </c:plotArea>
    <c:legend>
      <c:legendPos val="r"/>
      <c:legendEntry>
        <c:idx val="0"/>
        <c:txPr>
          <a:bodyPr/>
          <a:lstStyle/>
          <a:p>
            <a:pPr>
              <a:defRPr sz="1600" baseline="0">
                <a:latin typeface="Arial" panose="020B0604020202020204" pitchFamily="34" charset="0"/>
                <a:cs typeface="Arial" panose="020B0604020202020204" pitchFamily="34" charset="0"/>
              </a:defRPr>
            </a:pPr>
            <a:endParaRPr lang="en-US"/>
          </a:p>
        </c:txPr>
      </c:legendEntry>
      <c:legendEntry>
        <c:idx val="1"/>
        <c:txPr>
          <a:bodyPr/>
          <a:lstStyle/>
          <a:p>
            <a:pPr>
              <a:defRPr sz="1600" baseline="0">
                <a:latin typeface="Arial" panose="020B0604020202020204" pitchFamily="34" charset="0"/>
                <a:cs typeface="Arial" panose="020B0604020202020204" pitchFamily="34" charset="0"/>
              </a:defRPr>
            </a:pPr>
            <a:endParaRPr lang="en-US"/>
          </a:p>
        </c:txPr>
      </c:legendEntry>
      <c:legendEntry>
        <c:idx val="2"/>
        <c:txPr>
          <a:bodyPr/>
          <a:lstStyle/>
          <a:p>
            <a:pPr>
              <a:defRPr sz="1600" baseline="0">
                <a:latin typeface="Arial" panose="020B0604020202020204" pitchFamily="34" charset="0"/>
                <a:cs typeface="Arial" panose="020B0604020202020204" pitchFamily="34" charset="0"/>
              </a:defRPr>
            </a:pPr>
            <a:endParaRPr lang="en-US"/>
          </a:p>
        </c:txPr>
      </c:legendEntry>
      <c:legendEntry>
        <c:idx val="3"/>
        <c:txPr>
          <a:bodyPr/>
          <a:lstStyle/>
          <a:p>
            <a:pPr>
              <a:defRPr sz="1600" baseline="0">
                <a:latin typeface="Arial" panose="020B0604020202020204" pitchFamily="34" charset="0"/>
                <a:cs typeface="Arial" panose="020B0604020202020204" pitchFamily="34" charset="0"/>
              </a:defRPr>
            </a:pPr>
            <a:endParaRPr lang="en-US"/>
          </a:p>
        </c:txPr>
      </c:legendEntry>
      <c:legendEntry>
        <c:idx val="4"/>
        <c:txPr>
          <a:bodyPr/>
          <a:lstStyle/>
          <a:p>
            <a:pPr>
              <a:defRPr sz="1600" baseline="0">
                <a:latin typeface="Arial" panose="020B0604020202020204" pitchFamily="34" charset="0"/>
                <a:cs typeface="Arial" panose="020B0604020202020204" pitchFamily="34" charset="0"/>
              </a:defRPr>
            </a:pPr>
            <a:endParaRPr lang="en-US"/>
          </a:p>
        </c:txPr>
      </c:legendEntry>
      <c:legendEntry>
        <c:idx val="5"/>
        <c:txPr>
          <a:bodyPr/>
          <a:lstStyle/>
          <a:p>
            <a:pPr>
              <a:defRPr sz="1600" baseline="0">
                <a:latin typeface="Arial" panose="020B0604020202020204" pitchFamily="34" charset="0"/>
                <a:cs typeface="Arial" panose="020B0604020202020204" pitchFamily="34" charset="0"/>
              </a:defRPr>
            </a:pPr>
            <a:endParaRPr lang="en-US"/>
          </a:p>
        </c:txPr>
      </c:legendEntry>
      <c:legendEntry>
        <c:idx val="6"/>
        <c:txPr>
          <a:bodyPr/>
          <a:lstStyle/>
          <a:p>
            <a:pPr>
              <a:defRPr sz="1600" baseline="0">
                <a:latin typeface="Arial" panose="020B0604020202020204" pitchFamily="34" charset="0"/>
                <a:cs typeface="Arial" panose="020B0604020202020204" pitchFamily="34" charset="0"/>
              </a:defRPr>
            </a:pPr>
            <a:endParaRPr lang="en-US"/>
          </a:p>
        </c:txPr>
      </c:legendEntry>
      <c:legendEntry>
        <c:idx val="7"/>
        <c:txPr>
          <a:bodyPr/>
          <a:lstStyle/>
          <a:p>
            <a:pPr>
              <a:defRPr sz="1600" baseline="0">
                <a:latin typeface="Arial" panose="020B0604020202020204" pitchFamily="34" charset="0"/>
                <a:cs typeface="Arial" panose="020B0604020202020204" pitchFamily="34" charset="0"/>
              </a:defRPr>
            </a:pPr>
            <a:endParaRPr lang="en-US"/>
          </a:p>
        </c:txPr>
      </c:legendEntry>
      <c:legendEntry>
        <c:idx val="8"/>
        <c:txPr>
          <a:bodyPr/>
          <a:lstStyle/>
          <a:p>
            <a:pPr>
              <a:defRPr sz="1600" baseline="0">
                <a:latin typeface="Arial" panose="020B0604020202020204" pitchFamily="34" charset="0"/>
                <a:cs typeface="Arial" panose="020B0604020202020204" pitchFamily="34" charset="0"/>
              </a:defRPr>
            </a:pPr>
            <a:endParaRPr lang="en-US"/>
          </a:p>
        </c:txPr>
      </c:legendEntry>
      <c:legendEntry>
        <c:idx val="9"/>
        <c:txPr>
          <a:bodyPr/>
          <a:lstStyle/>
          <a:p>
            <a:pPr>
              <a:defRPr sz="1600" baseline="0">
                <a:latin typeface="Arial" panose="020B0604020202020204" pitchFamily="34" charset="0"/>
                <a:cs typeface="Arial" panose="020B0604020202020204" pitchFamily="34" charset="0"/>
              </a:defRPr>
            </a:pPr>
            <a:endParaRPr lang="en-US"/>
          </a:p>
        </c:txPr>
      </c:legendEntry>
      <c:layout>
        <c:manualLayout>
          <c:xMode val="edge"/>
          <c:yMode val="edge"/>
          <c:x val="0.48408819425628641"/>
          <c:y val="2.799310752486231E-3"/>
          <c:w val="0.51529817949465806"/>
          <c:h val="0.95514918717314634"/>
        </c:manualLayout>
      </c:layout>
      <c:overlay val="0"/>
      <c:txPr>
        <a:bodyPr/>
        <a:lstStyle/>
        <a:p>
          <a:pPr>
            <a:defRPr baseline="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0.05954</cdr:x>
      <cdr:y>0.57377</cdr:y>
    </cdr:from>
    <cdr:to>
      <cdr:x>0.14375</cdr:x>
      <cdr:y>0.64129</cdr:y>
    </cdr:to>
    <cdr:sp macro="" textlink="">
      <cdr:nvSpPr>
        <cdr:cNvPr id="2" name="TextBox 1"/>
        <cdr:cNvSpPr txBox="1"/>
      </cdr:nvSpPr>
      <cdr:spPr>
        <a:xfrm xmlns:a="http://schemas.openxmlformats.org/drawingml/2006/main">
          <a:off x="515002" y="2667001"/>
          <a:ext cx="728417" cy="3138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26%</a:t>
          </a:r>
        </a:p>
      </cdr:txBody>
    </cdr:sp>
  </cdr:relSizeAnchor>
  <cdr:relSizeAnchor xmlns:cdr="http://schemas.openxmlformats.org/drawingml/2006/chartDrawing">
    <cdr:from>
      <cdr:x>0.11239</cdr:x>
      <cdr:y>0.22951</cdr:y>
    </cdr:from>
    <cdr:to>
      <cdr:x>0.1966</cdr:x>
      <cdr:y>0.29704</cdr:y>
    </cdr:to>
    <cdr:sp macro="" textlink="">
      <cdr:nvSpPr>
        <cdr:cNvPr id="3" name="TextBox 1"/>
        <cdr:cNvSpPr txBox="1"/>
      </cdr:nvSpPr>
      <cdr:spPr>
        <a:xfrm xmlns:a="http://schemas.openxmlformats.org/drawingml/2006/main">
          <a:off x="972202" y="1066801"/>
          <a:ext cx="728417" cy="3138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74%</a:t>
          </a:r>
        </a:p>
      </cdr:txBody>
    </cdr:sp>
  </cdr:relSizeAnchor>
  <cdr:relSizeAnchor xmlns:cdr="http://schemas.openxmlformats.org/drawingml/2006/chartDrawing">
    <cdr:from>
      <cdr:x>0.24401</cdr:x>
      <cdr:y>0.67213</cdr:y>
    </cdr:from>
    <cdr:to>
      <cdr:x>0.32822</cdr:x>
      <cdr:y>0.75528</cdr:y>
    </cdr:to>
    <cdr:sp macro="" textlink="">
      <cdr:nvSpPr>
        <cdr:cNvPr id="4" name="TextBox 1"/>
        <cdr:cNvSpPr txBox="1"/>
      </cdr:nvSpPr>
      <cdr:spPr>
        <a:xfrm xmlns:a="http://schemas.openxmlformats.org/drawingml/2006/main">
          <a:off x="2110685" y="3124201"/>
          <a:ext cx="728417" cy="3864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14%</a:t>
          </a:r>
        </a:p>
      </cdr:txBody>
    </cdr:sp>
  </cdr:relSizeAnchor>
  <cdr:relSizeAnchor xmlns:cdr="http://schemas.openxmlformats.org/drawingml/2006/chartDrawing">
    <cdr:from>
      <cdr:x>0.29739</cdr:x>
      <cdr:y>0.13844</cdr:y>
    </cdr:from>
    <cdr:to>
      <cdr:x>0.38548</cdr:x>
      <cdr:y>0.20596</cdr:y>
    </cdr:to>
    <cdr:sp macro="" textlink="">
      <cdr:nvSpPr>
        <cdr:cNvPr id="5" name="TextBox 1"/>
        <cdr:cNvSpPr txBox="1"/>
      </cdr:nvSpPr>
      <cdr:spPr>
        <a:xfrm xmlns:a="http://schemas.openxmlformats.org/drawingml/2006/main">
          <a:off x="2572402" y="643507"/>
          <a:ext cx="762000" cy="313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85%</a:t>
          </a:r>
        </a:p>
      </cdr:txBody>
    </cdr:sp>
  </cdr:relSizeAnchor>
  <cdr:relSizeAnchor xmlns:cdr="http://schemas.openxmlformats.org/drawingml/2006/chartDrawing">
    <cdr:from>
      <cdr:x>0.43341</cdr:x>
      <cdr:y>0.67213</cdr:y>
    </cdr:from>
    <cdr:to>
      <cdr:x>0.51762</cdr:x>
      <cdr:y>0.73965</cdr:y>
    </cdr:to>
    <cdr:sp macro="" textlink="">
      <cdr:nvSpPr>
        <cdr:cNvPr id="6" name="TextBox 1"/>
        <cdr:cNvSpPr txBox="1"/>
      </cdr:nvSpPr>
      <cdr:spPr>
        <a:xfrm xmlns:a="http://schemas.openxmlformats.org/drawingml/2006/main">
          <a:off x="3748985" y="3124201"/>
          <a:ext cx="728417" cy="3138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13%</a:t>
          </a:r>
        </a:p>
      </cdr:txBody>
    </cdr:sp>
  </cdr:relSizeAnchor>
  <cdr:relSizeAnchor xmlns:cdr="http://schemas.openxmlformats.org/drawingml/2006/chartDrawing">
    <cdr:from>
      <cdr:x>0.48873</cdr:x>
      <cdr:y>0.1202</cdr:y>
    </cdr:from>
    <cdr:to>
      <cdr:x>0.57294</cdr:x>
      <cdr:y>0.18772</cdr:y>
    </cdr:to>
    <cdr:sp macro="" textlink="">
      <cdr:nvSpPr>
        <cdr:cNvPr id="7" name="TextBox 1"/>
        <cdr:cNvSpPr txBox="1"/>
      </cdr:nvSpPr>
      <cdr:spPr>
        <a:xfrm xmlns:a="http://schemas.openxmlformats.org/drawingml/2006/main">
          <a:off x="4227493" y="558717"/>
          <a:ext cx="728417" cy="313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87%</a:t>
          </a:r>
        </a:p>
      </cdr:txBody>
    </cdr:sp>
  </cdr:relSizeAnchor>
  <cdr:relSizeAnchor xmlns:cdr="http://schemas.openxmlformats.org/drawingml/2006/chartDrawing">
    <cdr:from>
      <cdr:x>0.62333</cdr:x>
      <cdr:y>0.55738</cdr:y>
    </cdr:from>
    <cdr:to>
      <cdr:x>0.70754</cdr:x>
      <cdr:y>0.6249</cdr:y>
    </cdr:to>
    <cdr:sp macro="" textlink="">
      <cdr:nvSpPr>
        <cdr:cNvPr id="8" name="TextBox 1"/>
        <cdr:cNvSpPr txBox="1"/>
      </cdr:nvSpPr>
      <cdr:spPr>
        <a:xfrm xmlns:a="http://schemas.openxmlformats.org/drawingml/2006/main">
          <a:off x="5391802" y="2590801"/>
          <a:ext cx="728417" cy="313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28%</a:t>
          </a:r>
        </a:p>
      </cdr:txBody>
    </cdr:sp>
  </cdr:relSizeAnchor>
  <cdr:relSizeAnchor xmlns:cdr="http://schemas.openxmlformats.org/drawingml/2006/chartDrawing">
    <cdr:from>
      <cdr:x>0.68122</cdr:x>
      <cdr:y>0.2459</cdr:y>
    </cdr:from>
    <cdr:to>
      <cdr:x>0.76543</cdr:x>
      <cdr:y>0.34621</cdr:y>
    </cdr:to>
    <cdr:sp macro="" textlink="">
      <cdr:nvSpPr>
        <cdr:cNvPr id="9" name="TextBox 1"/>
        <cdr:cNvSpPr txBox="1"/>
      </cdr:nvSpPr>
      <cdr:spPr>
        <a:xfrm xmlns:a="http://schemas.openxmlformats.org/drawingml/2006/main">
          <a:off x="5892545" y="1143001"/>
          <a:ext cx="728417" cy="4662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71%</a:t>
          </a:r>
        </a:p>
      </cdr:txBody>
    </cdr:sp>
  </cdr:relSizeAnchor>
  <cdr:relSizeAnchor xmlns:cdr="http://schemas.openxmlformats.org/drawingml/2006/chartDrawing">
    <cdr:from>
      <cdr:x>0.81166</cdr:x>
      <cdr:y>0.45743</cdr:y>
    </cdr:from>
    <cdr:to>
      <cdr:x>0.89587</cdr:x>
      <cdr:y>0.52495</cdr:y>
    </cdr:to>
    <cdr:sp macro="" textlink="">
      <cdr:nvSpPr>
        <cdr:cNvPr id="10" name="TextBox 1"/>
        <cdr:cNvSpPr txBox="1"/>
      </cdr:nvSpPr>
      <cdr:spPr>
        <a:xfrm xmlns:a="http://schemas.openxmlformats.org/drawingml/2006/main">
          <a:off x="7020903" y="2126234"/>
          <a:ext cx="728417" cy="313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42%</a:t>
          </a:r>
        </a:p>
      </cdr:txBody>
    </cdr:sp>
  </cdr:relSizeAnchor>
  <cdr:relSizeAnchor xmlns:cdr="http://schemas.openxmlformats.org/drawingml/2006/chartDrawing">
    <cdr:from>
      <cdr:x>0.86999</cdr:x>
      <cdr:y>0.34426</cdr:y>
    </cdr:from>
    <cdr:to>
      <cdr:x>0.9542</cdr:x>
      <cdr:y>0.41178</cdr:y>
    </cdr:to>
    <cdr:sp macro="" textlink="">
      <cdr:nvSpPr>
        <cdr:cNvPr id="11" name="TextBox 1"/>
        <cdr:cNvSpPr txBox="1"/>
      </cdr:nvSpPr>
      <cdr:spPr>
        <a:xfrm xmlns:a="http://schemas.openxmlformats.org/drawingml/2006/main">
          <a:off x="7525402" y="1600201"/>
          <a:ext cx="728417" cy="313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bg1"/>
              </a:solidFill>
            </a:rPr>
            <a:t>58%</a:t>
          </a:r>
        </a:p>
      </cdr:txBody>
    </cdr:sp>
  </cdr:relSizeAnchor>
  <cdr:relSizeAnchor xmlns:cdr="http://schemas.openxmlformats.org/drawingml/2006/chartDrawing">
    <cdr:from>
      <cdr:x>0</cdr:x>
      <cdr:y>0.91637</cdr:y>
    </cdr:from>
    <cdr:to>
      <cdr:x>0.98316</cdr:x>
      <cdr:y>1</cdr:y>
    </cdr:to>
    <cdr:sp macro="" textlink="">
      <cdr:nvSpPr>
        <cdr:cNvPr id="12" name="TextBox 11"/>
        <cdr:cNvSpPr txBox="1"/>
      </cdr:nvSpPr>
      <cdr:spPr>
        <a:xfrm xmlns:a="http://schemas.openxmlformats.org/drawingml/2006/main">
          <a:off x="0" y="4259477"/>
          <a:ext cx="8504339" cy="3887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a:t>States With the Most Enrolled Veterans (Ranked)</a:t>
          </a:r>
        </a:p>
      </cdr:txBody>
    </cdr:sp>
  </cdr:relSizeAnchor>
  <cdr:relSizeAnchor xmlns:cdr="http://schemas.openxmlformats.org/drawingml/2006/chartDrawing">
    <cdr:from>
      <cdr:x>0.09477</cdr:x>
      <cdr:y>0.83607</cdr:y>
    </cdr:from>
    <cdr:to>
      <cdr:x>0.13688</cdr:x>
      <cdr:y>0.90989</cdr:y>
    </cdr:to>
    <cdr:sp macro="" textlink="">
      <cdr:nvSpPr>
        <cdr:cNvPr id="13" name="TextBox 12"/>
        <cdr:cNvSpPr txBox="1"/>
      </cdr:nvSpPr>
      <cdr:spPr>
        <a:xfrm xmlns:a="http://schemas.openxmlformats.org/drawingml/2006/main">
          <a:off x="819802" y="3886201"/>
          <a:ext cx="364252" cy="3431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200" b="1" dirty="0"/>
            <a:t>1</a:t>
          </a:r>
        </a:p>
      </cdr:txBody>
    </cdr:sp>
  </cdr:relSizeAnchor>
  <cdr:relSizeAnchor xmlns:cdr="http://schemas.openxmlformats.org/drawingml/2006/chartDrawing">
    <cdr:from>
      <cdr:x>0.28644</cdr:x>
      <cdr:y>0.83607</cdr:y>
    </cdr:from>
    <cdr:to>
      <cdr:x>0.32822</cdr:x>
      <cdr:y>0.89481</cdr:y>
    </cdr:to>
    <cdr:sp macro="" textlink="">
      <cdr:nvSpPr>
        <cdr:cNvPr id="17" name="TextBox 1"/>
        <cdr:cNvSpPr txBox="1"/>
      </cdr:nvSpPr>
      <cdr:spPr>
        <a:xfrm xmlns:a="http://schemas.openxmlformats.org/drawingml/2006/main">
          <a:off x="2477709" y="3886201"/>
          <a:ext cx="361394" cy="2730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200" b="1" dirty="0"/>
            <a:t>2</a:t>
          </a:r>
        </a:p>
      </cdr:txBody>
    </cdr:sp>
  </cdr:relSizeAnchor>
  <cdr:relSizeAnchor xmlns:cdr="http://schemas.openxmlformats.org/drawingml/2006/chartDrawing">
    <cdr:from>
      <cdr:x>0.48066</cdr:x>
      <cdr:y>0.83607</cdr:y>
    </cdr:from>
    <cdr:to>
      <cdr:x>0.51934</cdr:x>
      <cdr:y>0.88202</cdr:y>
    </cdr:to>
    <cdr:sp macro="" textlink="">
      <cdr:nvSpPr>
        <cdr:cNvPr id="18" name="TextBox 1"/>
        <cdr:cNvSpPr txBox="1"/>
      </cdr:nvSpPr>
      <cdr:spPr>
        <a:xfrm xmlns:a="http://schemas.openxmlformats.org/drawingml/2006/main">
          <a:off x="4157739" y="3886201"/>
          <a:ext cx="334527" cy="2136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200" b="1" dirty="0"/>
            <a:t>3</a:t>
          </a:r>
        </a:p>
      </cdr:txBody>
    </cdr:sp>
  </cdr:relSizeAnchor>
  <cdr:relSizeAnchor xmlns:cdr="http://schemas.openxmlformats.org/drawingml/2006/chartDrawing">
    <cdr:from>
      <cdr:x>0.66394</cdr:x>
      <cdr:y>0.84391</cdr:y>
    </cdr:from>
    <cdr:to>
      <cdr:x>0.70605</cdr:x>
      <cdr:y>0.91773</cdr:y>
    </cdr:to>
    <cdr:sp macro="" textlink="">
      <cdr:nvSpPr>
        <cdr:cNvPr id="19" name="TextBox 1"/>
        <cdr:cNvSpPr txBox="1"/>
      </cdr:nvSpPr>
      <cdr:spPr>
        <a:xfrm xmlns:a="http://schemas.openxmlformats.org/drawingml/2006/main">
          <a:off x="5743076" y="3922639"/>
          <a:ext cx="364252" cy="3431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200" b="1" dirty="0"/>
            <a:t>4</a:t>
          </a:r>
        </a:p>
      </cdr:txBody>
    </cdr:sp>
  </cdr:relSizeAnchor>
  <cdr:relSizeAnchor xmlns:cdr="http://schemas.openxmlformats.org/drawingml/2006/chartDrawing">
    <cdr:from>
      <cdr:x>0.86118</cdr:x>
      <cdr:y>0.8406</cdr:y>
    </cdr:from>
    <cdr:to>
      <cdr:x>0.90329</cdr:x>
      <cdr:y>0.91442</cdr:y>
    </cdr:to>
    <cdr:sp macro="" textlink="">
      <cdr:nvSpPr>
        <cdr:cNvPr id="20" name="TextBox 1"/>
        <cdr:cNvSpPr txBox="1"/>
      </cdr:nvSpPr>
      <cdr:spPr>
        <a:xfrm xmlns:a="http://schemas.openxmlformats.org/drawingml/2006/main">
          <a:off x="7449202" y="3907269"/>
          <a:ext cx="364251" cy="3431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200" b="1" dirty="0"/>
            <a:t>5</a:t>
          </a:r>
        </a:p>
      </cdr:txBody>
    </cdr:sp>
  </cdr:relSizeAnchor>
</c:userShapes>
</file>

<file path=ppt/drawings/drawing2.xml><?xml version="1.0" encoding="utf-8"?>
<c:userShapes xmlns:c="http://schemas.openxmlformats.org/drawingml/2006/chart">
  <cdr:relSizeAnchor xmlns:cdr="http://schemas.openxmlformats.org/drawingml/2006/chartDrawing">
    <cdr:from>
      <cdr:x>0.14286</cdr:x>
      <cdr:y>0.27802</cdr:y>
    </cdr:from>
    <cdr:to>
      <cdr:x>0.26578</cdr:x>
      <cdr:y>0.373</cdr:y>
    </cdr:to>
    <cdr:sp macro="" textlink="">
      <cdr:nvSpPr>
        <cdr:cNvPr id="2" name="TextBox 1"/>
        <cdr:cNvSpPr txBox="1"/>
      </cdr:nvSpPr>
      <cdr:spPr>
        <a:xfrm xmlns:a="http://schemas.openxmlformats.org/drawingml/2006/main">
          <a:off x="1295400" y="1371600"/>
          <a:ext cx="1114614" cy="468575"/>
        </a:xfrm>
        <a:prstGeom xmlns:a="http://schemas.openxmlformats.org/drawingml/2006/main" prst="rect">
          <a:avLst/>
        </a:prstGeom>
      </cdr:spPr>
      <cdr:txBody>
        <a:bodyPr xmlns:a="http://schemas.openxmlformats.org/drawingml/2006/main" rot="2700000" vertOverflow="clip" wrap="square" rtlCol="0"/>
        <a:lstStyle xmlns:a="http://schemas.openxmlformats.org/drawingml/2006/main"/>
        <a:p xmlns:a="http://schemas.openxmlformats.org/drawingml/2006/main">
          <a:r>
            <a:rPr lang="en-US" sz="1800" b="1" dirty="0">
              <a:solidFill>
                <a:schemeClr val="tx1"/>
              </a:solidFill>
              <a:latin typeface="Arial" panose="020B0604020202020204" pitchFamily="34" charset="0"/>
              <a:cs typeface="Arial" panose="020B0604020202020204" pitchFamily="34" charset="0"/>
            </a:rPr>
            <a:t>$12M</a:t>
          </a:r>
        </a:p>
      </cdr:txBody>
    </cdr:sp>
  </cdr:relSizeAnchor>
  <cdr:relSizeAnchor xmlns:cdr="http://schemas.openxmlformats.org/drawingml/2006/chartDrawing">
    <cdr:from>
      <cdr:x>0.18487</cdr:x>
      <cdr:y>0.03089</cdr:y>
    </cdr:from>
    <cdr:to>
      <cdr:x>0.2689</cdr:x>
      <cdr:y>0.10812</cdr:y>
    </cdr:to>
    <cdr:sp macro="" textlink="">
      <cdr:nvSpPr>
        <cdr:cNvPr id="3" name="TextBox 2"/>
        <cdr:cNvSpPr txBox="1"/>
      </cdr:nvSpPr>
      <cdr:spPr>
        <a:xfrm xmlns:a="http://schemas.openxmlformats.org/drawingml/2006/main">
          <a:off x="1676400" y="152400"/>
          <a:ext cx="761967" cy="381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tx1"/>
              </a:solidFill>
            </a:rPr>
            <a:t>$1M</a:t>
          </a:r>
        </a:p>
      </cdr:txBody>
    </cdr:sp>
  </cdr:relSizeAnchor>
  <cdr:relSizeAnchor xmlns:cdr="http://schemas.openxmlformats.org/drawingml/2006/chartDrawing">
    <cdr:from>
      <cdr:x>0.22876</cdr:x>
      <cdr:y>0.07936</cdr:y>
    </cdr:from>
    <cdr:to>
      <cdr:x>0.24556</cdr:x>
      <cdr:y>0.1257</cdr:y>
    </cdr:to>
    <cdr:cxnSp macro="">
      <cdr:nvCxnSpPr>
        <cdr:cNvPr id="5" name="Straight Arrow Connector 4">
          <a:extLst xmlns:a="http://schemas.openxmlformats.org/drawingml/2006/main">
            <a:ext uri="{FF2B5EF4-FFF2-40B4-BE49-F238E27FC236}">
              <a16:creationId xmlns:a16="http://schemas.microsoft.com/office/drawing/2014/main" id="{FE5F21B1-D6F3-4514-AFB6-4EA4672989FC}"/>
            </a:ext>
          </a:extLst>
        </cdr:cNvPr>
        <cdr:cNvCxnSpPr/>
      </cdr:nvCxnSpPr>
      <cdr:spPr>
        <a:xfrm xmlns:a="http://schemas.openxmlformats.org/drawingml/2006/main" rot="-540000">
          <a:off x="2074343" y="391508"/>
          <a:ext cx="152339" cy="22861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0.2605</cdr:x>
      <cdr:y>0.13901</cdr:y>
    </cdr:from>
    <cdr:to>
      <cdr:x>0.34453</cdr:x>
      <cdr:y>0.21624</cdr:y>
    </cdr:to>
    <cdr:sp macro="" textlink="">
      <cdr:nvSpPr>
        <cdr:cNvPr id="6" name="TextBox 1">
          <a:extLst xmlns:a="http://schemas.openxmlformats.org/drawingml/2006/main">
            <a:ext uri="{FF2B5EF4-FFF2-40B4-BE49-F238E27FC236}">
              <a16:creationId xmlns:a16="http://schemas.microsoft.com/office/drawing/2014/main" id="{E09A8882-8A77-4D4B-8276-A4B9D3B2A0F4}"/>
            </a:ext>
          </a:extLst>
        </cdr:cNvPr>
        <cdr:cNvSpPr txBox="1"/>
      </cdr:nvSpPr>
      <cdr:spPr>
        <a:xfrm xmlns:a="http://schemas.openxmlformats.org/drawingml/2006/main">
          <a:off x="2362200" y="685800"/>
          <a:ext cx="761968" cy="381006"/>
        </a:xfrm>
        <a:prstGeom xmlns:a="http://schemas.openxmlformats.org/drawingml/2006/main" prst="rect">
          <a:avLst/>
        </a:prstGeom>
      </cdr:spPr>
      <cdr:txBody>
        <a:bodyPr xmlns:a="http://schemas.openxmlformats.org/drawingml/2006/main" rot="4740000"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1"/>
              </a:solidFill>
            </a:rPr>
            <a:t>$</a:t>
          </a:r>
          <a:r>
            <a:rPr lang="en-US" sz="1800" b="1" dirty="0">
              <a:solidFill>
                <a:schemeClr val="tx1"/>
              </a:solidFill>
            </a:rPr>
            <a:t>17M</a:t>
          </a:r>
        </a:p>
      </cdr:txBody>
    </cdr:sp>
  </cdr:relSizeAnchor>
  <cdr:relSizeAnchor xmlns:cdr="http://schemas.openxmlformats.org/drawingml/2006/chartDrawing">
    <cdr:from>
      <cdr:x>0.23155</cdr:x>
      <cdr:y>0.13086</cdr:y>
    </cdr:from>
    <cdr:to>
      <cdr:x>0.26517</cdr:x>
      <cdr:y>0.25442</cdr:y>
    </cdr:to>
    <cdr:sp macro="" textlink="">
      <cdr:nvSpPr>
        <cdr:cNvPr id="4" name="TextBox 3">
          <a:extLst xmlns:a="http://schemas.openxmlformats.org/drawingml/2006/main">
            <a:ext uri="{FF2B5EF4-FFF2-40B4-BE49-F238E27FC236}">
              <a16:creationId xmlns:a16="http://schemas.microsoft.com/office/drawing/2014/main" id="{295C0203-E15F-4362-BFA8-442AE27049DF}"/>
            </a:ext>
          </a:extLst>
        </cdr:cNvPr>
        <cdr:cNvSpPr txBox="1"/>
      </cdr:nvSpPr>
      <cdr:spPr>
        <a:xfrm xmlns:a="http://schemas.openxmlformats.org/drawingml/2006/main" rot="3835352">
          <a:off x="1947272" y="797964"/>
          <a:ext cx="609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$7M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8C827-0856-45B1-88EB-DC936C9B491A}" type="datetimeFigureOut">
              <a:rPr lang="en-US" smtClean="0"/>
              <a:t>10/10/2019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C3C12-E4CA-44FC-89BA-2BA16DF8BFD8}" type="slidenum">
              <a:rPr lang="en-US" smtClean="0"/>
              <a:t>‹#›</a:t>
            </a:fld>
            <a:endParaRPr lang="en-US"/>
          </a:p>
        </p:txBody>
      </p:sp>
    </p:spTree>
    <p:extLst>
      <p:ext uri="{BB962C8B-B14F-4D97-AF65-F5344CB8AC3E}">
        <p14:creationId xmlns:p14="http://schemas.microsoft.com/office/powerpoint/2010/main" val="334385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law.cornell.edu/definitions/uscode.php?width=840&amp;height=800&amp;iframe=true&amp;def_id=38-USC-353046207-1129133692&amp;term_occur=2076&amp;term_src=title:38:part:V:chapter:73:subchapter:I:section:7308" TargetMode="External"/><Relationship Id="rId13" Type="http://schemas.openxmlformats.org/officeDocument/2006/relationships/hyperlink" Target="https://www.law.cornell.edu/definitions/uscode.php?width=840&amp;height=800&amp;iframe=true&amp;def_id=38-USC-353046207-1129133692&amp;term_occur=2079&amp;term_src=title:38:part:V:chapter:73:subchapter:I:section:7308" TargetMode="External"/><Relationship Id="rId18" Type="http://schemas.openxmlformats.org/officeDocument/2006/relationships/hyperlink" Target="https://www.law.cornell.edu/definitions/uscode.php?width=840&amp;height=800&amp;iframe=true&amp;def_id=38-USC-1453318286-716811114&amp;term_occur=1458&amp;term_src=title:38:part:V:chapter:73:subchapter:I:section:7308" TargetMode="External"/><Relationship Id="rId3" Type="http://schemas.openxmlformats.org/officeDocument/2006/relationships/hyperlink" Target="https://www.law.cornell.edu/definitions/uscode.php?width=840&amp;height=800&amp;iframe=true&amp;def_id=38-USC-1453318286-716811114&amp;term_occur=1456&amp;term_src=title:38:part:V:chapter:73:subchapter:I:section:7308" TargetMode="External"/><Relationship Id="rId21" Type="http://schemas.openxmlformats.org/officeDocument/2006/relationships/hyperlink" Target="https://www.law.cornell.edu/rio/citation/Pub._L._112-154" TargetMode="External"/><Relationship Id="rId7" Type="http://schemas.openxmlformats.org/officeDocument/2006/relationships/hyperlink" Target="https://www.law.cornell.edu/definitions/uscode.php?width=840&amp;height=800&amp;iframe=true&amp;def_id=38-USC-1453318286-716811114&amp;term_occur=1457&amp;term_src=title:38:part:V:chapter:73:subchapter:I:section:7308" TargetMode="External"/><Relationship Id="rId12" Type="http://schemas.openxmlformats.org/officeDocument/2006/relationships/hyperlink" Target="https://www.law.cornell.edu/definitions/uscode.php?width=840&amp;height=800&amp;iframe=true&amp;def_id=38-USC-353046207-1129133692&amp;term_occur=2078&amp;term_src=title:38:part:V:chapter:73:subchapter:I:section:7308" TargetMode="External"/><Relationship Id="rId17" Type="http://schemas.openxmlformats.org/officeDocument/2006/relationships/hyperlink" Target="https://www.law.cornell.edu/definitions/uscode.php?width=840&amp;height=800&amp;iframe=true&amp;def_id=38-USC-353046207-1129133692&amp;term_occur=2083&amp;term_src=title:38:part:V:chapter:73:subchapter:I:section:7308" TargetMode="External"/><Relationship Id="rId2" Type="http://schemas.openxmlformats.org/officeDocument/2006/relationships/slide" Target="../slides/slide15.xml"/><Relationship Id="rId16" Type="http://schemas.openxmlformats.org/officeDocument/2006/relationships/hyperlink" Target="https://www.law.cornell.edu/definitions/uscode.php?width=840&amp;height=800&amp;iframe=true&amp;def_id=38-USC-353046207-1129133692&amp;term_occur=2082&amp;term_src=title:38:part:V:chapter:73:subchapter:I:section:7308" TargetMode="External"/><Relationship Id="rId20" Type="http://schemas.openxmlformats.org/officeDocument/2006/relationships/hyperlink" Target="https://www.law.cornell.edu/rio/citation/120_Stat._3421" TargetMode="External"/><Relationship Id="rId1" Type="http://schemas.openxmlformats.org/officeDocument/2006/relationships/notesMaster" Target="../notesMasters/notesMaster1.xml"/><Relationship Id="rId6" Type="http://schemas.openxmlformats.org/officeDocument/2006/relationships/hyperlink" Target="https://www.law.cornell.edu/definitions/uscode.php?width=840&amp;height=800&amp;iframe=true&amp;def_id=38-USC-1264422296-716811114&amp;term_occur=3967&amp;term_src=title:38:part:V:chapter:73:subchapter:I:section:7308" TargetMode="External"/><Relationship Id="rId11" Type="http://schemas.openxmlformats.org/officeDocument/2006/relationships/hyperlink" Target="https://www.law.cornell.edu/definitions/uscode.php?width=840&amp;height=800&amp;iframe=true&amp;def_id=38-USC-1264422296-716811114&amp;term_occur=3969&amp;term_src=title:38:part:V:chapter:73:subchapter:I:section:7308" TargetMode="External"/><Relationship Id="rId5" Type="http://schemas.openxmlformats.org/officeDocument/2006/relationships/hyperlink" Target="https://www.law.cornell.edu/definitions/uscode.php?width=840&amp;height=800&amp;iframe=true&amp;def_id=38-USC-353046207-1129133692&amp;term_occur=2075&amp;term_src=title:38:part:V:chapter:73:subchapter:I:section:7308" TargetMode="External"/><Relationship Id="rId15" Type="http://schemas.openxmlformats.org/officeDocument/2006/relationships/hyperlink" Target="https://www.law.cornell.edu/definitions/uscode.php?width=840&amp;height=800&amp;iframe=true&amp;def_id=38-USC-353046207-1129133692&amp;term_occur=2081&amp;term_src=title:38:part:V:chapter:73:subchapter:I:section:7308" TargetMode="External"/><Relationship Id="rId10" Type="http://schemas.openxmlformats.org/officeDocument/2006/relationships/hyperlink" Target="https://www.law.cornell.edu/definitions/uscode.php?width=840&amp;height=800&amp;iframe=true&amp;def_id=38-USC-1264422296-716811114&amp;term_occur=3968&amp;term_src=title:38:part:V:chapter:73:subchapter:I:section:7308" TargetMode="External"/><Relationship Id="rId19" Type="http://schemas.openxmlformats.org/officeDocument/2006/relationships/hyperlink" Target="https://www.law.cornell.edu/rio/citation/Pub._L._109-461" TargetMode="External"/><Relationship Id="rId4" Type="http://schemas.openxmlformats.org/officeDocument/2006/relationships/hyperlink" Target="https://www.law.cornell.edu/definitions/uscode.php?width=840&amp;height=800&amp;iframe=true&amp;def_id=38-USC-1264422296-716811114&amp;term_occur=3966&amp;term_src=title:38:part:V:chapter:73:subchapter:I:section:7308" TargetMode="External"/><Relationship Id="rId9" Type="http://schemas.openxmlformats.org/officeDocument/2006/relationships/hyperlink" Target="https://www.law.cornell.edu/definitions/uscode.php?width=840&amp;height=800&amp;iframe=true&amp;def_id=38-USC-353046207-1129133692&amp;term_occur=2077&amp;term_src=title:38:part:V:chapter:73:subchapter:I:section:7308" TargetMode="External"/><Relationship Id="rId14" Type="http://schemas.openxmlformats.org/officeDocument/2006/relationships/hyperlink" Target="https://www.law.cornell.edu/definitions/uscode.php?width=840&amp;height=800&amp;iframe=true&amp;def_id=38-USC-353046207-1129133692&amp;term_occur=2080&amp;term_src=title:38:part:V:chapter:73:subchapter:I:section:7308" TargetMode="External"/><Relationship Id="rId22" Type="http://schemas.openxmlformats.org/officeDocument/2006/relationships/hyperlink" Target="https://www.law.cornell.edu/rio/citation/126_Stat._117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12800A-303F-4E3F-9F05-FFF049D2F89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1720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77">
              <a:defRPr/>
            </a:pPr>
            <a:r>
              <a:rPr lang="en-US" dirty="0"/>
              <a:t>Our resource centers give</a:t>
            </a:r>
            <a:r>
              <a:rPr lang="en-US" baseline="0" dirty="0"/>
              <a:t> birth to our ORH Rural Promising Practices through study, issue identification, innovation, evaluation, and modification when needed.  It is only then that new programs are evaluated by a third party to see if they meet these criteria:   </a:t>
            </a:r>
            <a:r>
              <a:rPr lang="en-US" dirty="0"/>
              <a:t>increased </a:t>
            </a:r>
            <a:r>
              <a:rPr lang="en-US" baseline="0" dirty="0"/>
              <a:t>access; evidence of clinical impact; customer satisfaction and patient experience; return on investment; operational feasibility; strong partnerships and/or working relationships</a:t>
            </a:r>
          </a:p>
          <a:p>
            <a:endParaRPr lang="en-US" dirty="0"/>
          </a:p>
          <a:p>
            <a:endParaRPr lang="en-US" dirty="0"/>
          </a:p>
          <a:p>
            <a:r>
              <a:rPr lang="en-US" dirty="0"/>
              <a:t>Explain process…   </a:t>
            </a:r>
            <a:r>
              <a:rPr lang="en-US" b="1" dirty="0"/>
              <a:t>point out where in the</a:t>
            </a:r>
            <a:r>
              <a:rPr lang="en-US" b="1" baseline="0" dirty="0"/>
              <a:t> process RESEARCH IS NEEDED</a:t>
            </a:r>
          </a:p>
          <a:p>
            <a:endParaRPr lang="en-US" b="1" dirty="0"/>
          </a:p>
          <a:p>
            <a:r>
              <a:rPr lang="en-US" b="1" dirty="0"/>
              <a:t>Highlight</a:t>
            </a:r>
            <a:r>
              <a:rPr lang="en-US" b="1" baseline="0" dirty="0"/>
              <a:t> how Veterans Rural Health Resource Centers were built on a research model based on the HRS&amp;D structure</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27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Criteria</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1. Increased Access – The approach brings about measurable increases in access to care or services, for example, by reducing wait time or missed appointments.</a:t>
            </a:r>
          </a:p>
          <a:p>
            <a:r>
              <a:rPr lang="en-US" sz="1100" dirty="0">
                <a:latin typeface="Arial" panose="020B0604020202020204" pitchFamily="34" charset="0"/>
                <a:cs typeface="Arial" panose="020B0604020202020204" pitchFamily="34" charset="0"/>
              </a:rPr>
              <a:t>2. Strong Partnerships – The approach creates partnerships and maximizes efficiency.</a:t>
            </a:r>
          </a:p>
          <a:p>
            <a:r>
              <a:rPr lang="en-US" sz="1100" dirty="0">
                <a:latin typeface="Arial" panose="020B0604020202020204" pitchFamily="34" charset="0"/>
                <a:cs typeface="Arial" panose="020B0604020202020204" pitchFamily="34" charset="0"/>
              </a:rPr>
              <a:t>3. Clinical Impact – Results of the approach are proven and positive on the health of rural Veterans.</a:t>
            </a:r>
          </a:p>
          <a:p>
            <a:r>
              <a:rPr lang="en-US" sz="1100" dirty="0">
                <a:latin typeface="Arial" panose="020B0604020202020204" pitchFamily="34" charset="0"/>
                <a:cs typeface="Arial" panose="020B0604020202020204" pitchFamily="34" charset="0"/>
              </a:rPr>
              <a:t>4. Return on Investment – The approach reduces the per capita costs of delivering care or services, while maintaining or improving outcomes.</a:t>
            </a:r>
          </a:p>
          <a:p>
            <a:r>
              <a:rPr lang="en-US" sz="1100" dirty="0">
                <a:latin typeface="Arial" panose="020B0604020202020204" pitchFamily="34" charset="0"/>
                <a:cs typeface="Arial" panose="020B0604020202020204" pitchFamily="34" charset="0"/>
              </a:rPr>
              <a:t>5. Operational Feasibility – Implementation of the approach is feasible and strategies for success can easily be shared.</a:t>
            </a:r>
          </a:p>
          <a:p>
            <a:r>
              <a:rPr lang="en-US" sz="1100" dirty="0">
                <a:latin typeface="Arial" panose="020B0604020202020204" pitchFamily="34" charset="0"/>
                <a:cs typeface="Arial" panose="020B0604020202020204" pitchFamily="34" charset="0"/>
              </a:rPr>
              <a:t>6. Customer Satisfaction – The approach demonstrated Veteran, provider, partner and caregiver satisfaction.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5138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79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705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639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058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25000" lnSpcReduction="20000"/>
          </a:bodyPr>
          <a:lstStyle/>
          <a:p>
            <a:r>
              <a:rPr lang="en-US" baseline="0" dirty="0"/>
              <a:t>$251 Million for EWI’s with $19 Million for VRHRCs</a:t>
            </a:r>
          </a:p>
          <a:p>
            <a:endParaRPr lang="en-US" baseline="0" dirty="0"/>
          </a:p>
          <a:p>
            <a:r>
              <a:rPr lang="en-US" baseline="0" dirty="0"/>
              <a:t>FY18 Enterprise-Wide Initiatives</a:t>
            </a:r>
          </a:p>
          <a:p>
            <a:pPr marL="184942" indent="-92470">
              <a:spcBef>
                <a:spcPts val="202"/>
              </a:spcBef>
            </a:pPr>
            <a:r>
              <a:rPr lang="en-US" dirty="0"/>
              <a:t>Advanced Care Planning via Group Visits</a:t>
            </a:r>
          </a:p>
          <a:p>
            <a:pPr marL="184942" indent="-92470">
              <a:spcBef>
                <a:spcPts val="202"/>
              </a:spcBef>
            </a:pPr>
            <a:r>
              <a:rPr lang="en-US" dirty="0"/>
              <a:t>Clinical Pharmacy Specialist Providers</a:t>
            </a:r>
          </a:p>
          <a:p>
            <a:pPr marL="184942" indent="-92470">
              <a:spcBef>
                <a:spcPts val="202"/>
              </a:spcBef>
            </a:pPr>
            <a:r>
              <a:rPr lang="en-US" dirty="0"/>
              <a:t>Clinical Skills Training in Women Veterans Health Care</a:t>
            </a:r>
          </a:p>
          <a:p>
            <a:pPr marL="184942" indent="-92470">
              <a:spcBef>
                <a:spcPts val="202"/>
              </a:spcBef>
            </a:pPr>
            <a:r>
              <a:rPr lang="en-US" dirty="0"/>
              <a:t>Clinical Video Telehealth Patient Tablets</a:t>
            </a:r>
          </a:p>
          <a:p>
            <a:pPr marL="184942" indent="-92470">
              <a:spcBef>
                <a:spcPts val="202"/>
              </a:spcBef>
            </a:pPr>
            <a:r>
              <a:rPr lang="en-US" dirty="0"/>
              <a:t>Clinical Video Telehealth to Provide Comprehensive Care to Rural Veterans with Multiple Sclerosis</a:t>
            </a:r>
          </a:p>
          <a:p>
            <a:pPr marL="184942" indent="-92470">
              <a:spcBef>
                <a:spcPts val="202"/>
              </a:spcBef>
            </a:pPr>
            <a:r>
              <a:rPr lang="en-US" dirty="0"/>
              <a:t>Community Clergy Training to Support Rural Veterans Mental Health</a:t>
            </a:r>
          </a:p>
          <a:p>
            <a:pPr marL="184942" indent="-92470">
              <a:spcBef>
                <a:spcPts val="202"/>
              </a:spcBef>
            </a:pPr>
            <a:r>
              <a:rPr lang="en-US" dirty="0"/>
              <a:t>Genomic Counseling Services for Rural Facilities </a:t>
            </a:r>
          </a:p>
          <a:p>
            <a:pPr marL="184942" indent="-92470">
              <a:spcBef>
                <a:spcPts val="202"/>
              </a:spcBef>
            </a:pPr>
            <a:r>
              <a:rPr lang="en-US" dirty="0"/>
              <a:t>Geriatric Research Education and Clinical Center Connect Program</a:t>
            </a:r>
          </a:p>
          <a:p>
            <a:pPr marL="184942" indent="-92470">
              <a:spcBef>
                <a:spcPts val="202"/>
              </a:spcBef>
            </a:pPr>
            <a:r>
              <a:rPr lang="en-US" dirty="0"/>
              <a:t>Geriatric Scholars Program</a:t>
            </a:r>
          </a:p>
          <a:p>
            <a:pPr marL="184942" indent="-92470">
              <a:spcBef>
                <a:spcPts val="202"/>
              </a:spcBef>
            </a:pPr>
            <a:r>
              <a:rPr lang="en-US" dirty="0"/>
              <a:t>Gerofit, Geriatric Fitness Program</a:t>
            </a:r>
          </a:p>
          <a:p>
            <a:pPr marL="184942" indent="-92470">
              <a:spcBef>
                <a:spcPts val="202"/>
              </a:spcBef>
            </a:pPr>
            <a:r>
              <a:rPr lang="en-US" dirty="0"/>
              <a:t>Home Based Primary Care</a:t>
            </a:r>
          </a:p>
          <a:p>
            <a:pPr marL="184942" indent="-92470">
              <a:spcBef>
                <a:spcPts val="202"/>
              </a:spcBef>
            </a:pPr>
            <a:r>
              <a:rPr lang="en-US" dirty="0"/>
              <a:t>Lung Cancer Screening</a:t>
            </a:r>
          </a:p>
          <a:p>
            <a:pPr marL="184942" indent="-92470">
              <a:spcBef>
                <a:spcPts val="202"/>
              </a:spcBef>
            </a:pPr>
            <a:r>
              <a:rPr lang="en-US" dirty="0"/>
              <a:t>Medical Foster Home</a:t>
            </a:r>
          </a:p>
          <a:p>
            <a:pPr marL="184942" indent="-92470">
              <a:spcBef>
                <a:spcPts val="202"/>
              </a:spcBef>
            </a:pPr>
            <a:r>
              <a:rPr lang="en-US" dirty="0"/>
              <a:t>Military Sexual Trauma Web Based Therapy</a:t>
            </a:r>
          </a:p>
          <a:p>
            <a:pPr marL="184942" indent="-92470">
              <a:spcBef>
                <a:spcPts val="202"/>
              </a:spcBef>
            </a:pPr>
            <a:r>
              <a:rPr lang="en-US" dirty="0"/>
              <a:t>National Teleradiology Program</a:t>
            </a:r>
          </a:p>
          <a:p>
            <a:pPr marL="184942" indent="-92470">
              <a:spcBef>
                <a:spcPts val="202"/>
              </a:spcBef>
            </a:pPr>
            <a:r>
              <a:rPr lang="en-US" dirty="0"/>
              <a:t>National Telestroke Program</a:t>
            </a:r>
          </a:p>
          <a:p>
            <a:pPr marL="184942" indent="-92470">
              <a:spcBef>
                <a:spcPts val="202"/>
              </a:spcBef>
            </a:pPr>
            <a:r>
              <a:rPr lang="en-US" dirty="0"/>
              <a:t>Patient Aligned Care Teams Health Advocate, Scribe</a:t>
            </a:r>
          </a:p>
          <a:p>
            <a:pPr marL="184942" indent="-92470">
              <a:spcBef>
                <a:spcPts val="202"/>
              </a:spcBef>
            </a:pPr>
            <a:r>
              <a:rPr lang="en-US" dirty="0"/>
              <a:t>Precision Oncology</a:t>
            </a:r>
          </a:p>
          <a:p>
            <a:pPr marL="184942" indent="-92470">
              <a:spcBef>
                <a:spcPts val="202"/>
              </a:spcBef>
            </a:pPr>
            <a:r>
              <a:rPr lang="en-US" dirty="0"/>
              <a:t>Remote Home Based Delivery of Cardiac Rehabilitation</a:t>
            </a:r>
          </a:p>
          <a:p>
            <a:pPr marL="184942" indent="-92470">
              <a:spcBef>
                <a:spcPts val="202"/>
              </a:spcBef>
            </a:pPr>
            <a:r>
              <a:rPr lang="en-US" dirty="0"/>
              <a:t>Rural Access Network for Growth Enhancement</a:t>
            </a:r>
          </a:p>
          <a:p>
            <a:pPr marL="184942" indent="-92470">
              <a:spcBef>
                <a:spcPts val="202"/>
              </a:spcBef>
            </a:pPr>
            <a:r>
              <a:rPr lang="en-US" dirty="0"/>
              <a:t>Rural Health Community Coordinator Health Information Exchange</a:t>
            </a:r>
          </a:p>
          <a:p>
            <a:pPr marL="184942" indent="-92470">
              <a:spcBef>
                <a:spcPts val="202"/>
              </a:spcBef>
            </a:pPr>
            <a:r>
              <a:rPr lang="en-US" dirty="0"/>
              <a:t>Rural Health Training Initiative</a:t>
            </a:r>
          </a:p>
          <a:p>
            <a:pPr marL="184942" indent="-92470">
              <a:spcBef>
                <a:spcPts val="202"/>
              </a:spcBef>
            </a:pPr>
            <a:r>
              <a:rPr lang="en-US" dirty="0"/>
              <a:t>Rural MyVA Access Evaluation</a:t>
            </a:r>
          </a:p>
          <a:p>
            <a:pPr marL="184942" indent="-92470">
              <a:spcBef>
                <a:spcPts val="202"/>
              </a:spcBef>
            </a:pPr>
            <a:endParaRPr lang="en-US" dirty="0"/>
          </a:p>
          <a:p>
            <a:pPr marL="184942" indent="-92470">
              <a:spcBef>
                <a:spcPts val="202"/>
              </a:spcBef>
            </a:pPr>
            <a:r>
              <a:rPr lang="en-US" dirty="0"/>
              <a:t>Rural Suicide Prevention </a:t>
            </a:r>
          </a:p>
          <a:p>
            <a:pPr marL="184942" indent="-92470">
              <a:spcBef>
                <a:spcPts val="202"/>
              </a:spcBef>
            </a:pPr>
            <a:r>
              <a:rPr lang="en-US" dirty="0"/>
              <a:t>Rural VA Innovators Network</a:t>
            </a:r>
          </a:p>
          <a:p>
            <a:pPr marL="184942" indent="-92470">
              <a:spcBef>
                <a:spcPts val="202"/>
              </a:spcBef>
            </a:pPr>
            <a:r>
              <a:rPr lang="en-US" dirty="0"/>
              <a:t>Rural Veterans Telerehabilitation Initiative</a:t>
            </a:r>
          </a:p>
          <a:p>
            <a:pPr marL="184942" indent="-92470">
              <a:spcBef>
                <a:spcPts val="202"/>
              </a:spcBef>
            </a:pPr>
            <a:r>
              <a:rPr lang="en-US" dirty="0"/>
              <a:t>Simulation Based Learning for Suicide Prevention</a:t>
            </a:r>
          </a:p>
          <a:p>
            <a:pPr marL="184942" indent="-92470">
              <a:spcBef>
                <a:spcPts val="202"/>
              </a:spcBef>
            </a:pPr>
            <a:r>
              <a:rPr lang="en-US" dirty="0"/>
              <a:t>Simulation Learning, Education, and Research Network Rural Coordinators</a:t>
            </a:r>
          </a:p>
          <a:p>
            <a:pPr marL="184942" indent="-92470">
              <a:spcBef>
                <a:spcPts val="202"/>
              </a:spcBef>
            </a:pPr>
            <a:r>
              <a:rPr lang="en-US" dirty="0"/>
              <a:t>Sleep Telemedicine</a:t>
            </a:r>
          </a:p>
          <a:p>
            <a:pPr marL="184942" indent="-92470">
              <a:spcBef>
                <a:spcPts val="202"/>
              </a:spcBef>
            </a:pPr>
            <a:r>
              <a:rPr lang="en-US" dirty="0"/>
              <a:t>Social Work in Patient Aligned Care Teams</a:t>
            </a:r>
          </a:p>
          <a:p>
            <a:pPr marL="184942" indent="-92470">
              <a:spcBef>
                <a:spcPts val="202"/>
              </a:spcBef>
            </a:pPr>
            <a:r>
              <a:rPr lang="en-US" dirty="0"/>
              <a:t>State Veterans Homes (SVH) Telehealth Initiative</a:t>
            </a:r>
          </a:p>
          <a:p>
            <a:pPr marL="184942" indent="-92470">
              <a:spcBef>
                <a:spcPts val="202"/>
              </a:spcBef>
            </a:pPr>
            <a:r>
              <a:rPr lang="en-US" dirty="0"/>
              <a:t>Support for Caregivers of Veterans</a:t>
            </a:r>
          </a:p>
          <a:p>
            <a:pPr marL="184942" indent="-92470">
              <a:spcBef>
                <a:spcPts val="202"/>
              </a:spcBef>
            </a:pPr>
            <a:r>
              <a:rPr lang="en-US" dirty="0"/>
              <a:t>Technology-based Eye Care Services</a:t>
            </a:r>
          </a:p>
          <a:p>
            <a:pPr marL="184942" indent="-92470">
              <a:spcBef>
                <a:spcPts val="202"/>
              </a:spcBef>
            </a:pPr>
            <a:r>
              <a:rPr lang="en-US" dirty="0"/>
              <a:t>Teleaudiology</a:t>
            </a:r>
          </a:p>
          <a:p>
            <a:pPr marL="184942" indent="-92470">
              <a:spcBef>
                <a:spcPts val="202"/>
              </a:spcBef>
            </a:pPr>
            <a:r>
              <a:rPr lang="en-US" dirty="0"/>
              <a:t>Teledermatology</a:t>
            </a:r>
          </a:p>
          <a:p>
            <a:pPr marL="184942" indent="-92470">
              <a:spcBef>
                <a:spcPts val="202"/>
              </a:spcBef>
            </a:pPr>
            <a:r>
              <a:rPr lang="en-US" dirty="0"/>
              <a:t>Telehealth Collaborative Care for Rural Veterans with HIV Infection</a:t>
            </a:r>
          </a:p>
          <a:p>
            <a:pPr marL="184942" indent="-92470">
              <a:spcBef>
                <a:spcPts val="202"/>
              </a:spcBef>
            </a:pPr>
            <a:r>
              <a:rPr lang="en-US" dirty="0"/>
              <a:t>Telehealth Equipment Modernization</a:t>
            </a:r>
          </a:p>
          <a:p>
            <a:pPr marL="184942" indent="-92470">
              <a:spcBef>
                <a:spcPts val="202"/>
              </a:spcBef>
            </a:pPr>
            <a:r>
              <a:rPr lang="en-US" dirty="0"/>
              <a:t>Tele-Intensive Care Unit (ICU) </a:t>
            </a:r>
          </a:p>
          <a:p>
            <a:pPr marL="184942" indent="-92470">
              <a:spcBef>
                <a:spcPts val="202"/>
              </a:spcBef>
            </a:pPr>
            <a:r>
              <a:rPr lang="en-US" dirty="0"/>
              <a:t>Telemental Health Hubs</a:t>
            </a:r>
          </a:p>
          <a:p>
            <a:pPr marL="184942" indent="-92470">
              <a:spcBef>
                <a:spcPts val="202"/>
              </a:spcBef>
            </a:pPr>
            <a:r>
              <a:rPr lang="en-US" dirty="0"/>
              <a:t>Telephone Lifestyle Coaching</a:t>
            </a:r>
          </a:p>
          <a:p>
            <a:pPr marL="184942" indent="-92470">
              <a:spcBef>
                <a:spcPts val="202"/>
              </a:spcBef>
            </a:pPr>
            <a:r>
              <a:rPr lang="en-US" dirty="0"/>
              <a:t>Teleprimary Care</a:t>
            </a:r>
          </a:p>
          <a:p>
            <a:pPr marL="184942" indent="-92470">
              <a:spcBef>
                <a:spcPts val="202"/>
              </a:spcBef>
            </a:pPr>
            <a:r>
              <a:rPr lang="en-US" dirty="0"/>
              <a:t>Telerehabilitation Services</a:t>
            </a:r>
          </a:p>
          <a:p>
            <a:pPr marL="184942" indent="-92470">
              <a:spcBef>
                <a:spcPts val="202"/>
              </a:spcBef>
            </a:pPr>
            <a:r>
              <a:rPr lang="en-US" dirty="0"/>
              <a:t>Transitions Nurse Program</a:t>
            </a:r>
          </a:p>
          <a:p>
            <a:pPr marL="184942" indent="-92470">
              <a:spcBef>
                <a:spcPts val="202"/>
              </a:spcBef>
            </a:pPr>
            <a:r>
              <a:rPr lang="en-US" dirty="0"/>
              <a:t>Under Secretary for Health Rural Diffusion of Best Practices</a:t>
            </a:r>
          </a:p>
          <a:p>
            <a:pPr marL="184942" indent="-92470">
              <a:spcBef>
                <a:spcPts val="202"/>
              </a:spcBef>
            </a:pPr>
            <a:r>
              <a:rPr lang="en-US" dirty="0"/>
              <a:t>VA-ECHO Expansion in Specialty Care</a:t>
            </a:r>
          </a:p>
          <a:p>
            <a:pPr marL="184942" indent="-92470">
              <a:spcBef>
                <a:spcPts val="202"/>
              </a:spcBef>
            </a:pPr>
            <a:r>
              <a:rPr lang="en-US" dirty="0"/>
              <a:t>Veteran Transportation Services </a:t>
            </a:r>
          </a:p>
          <a:p>
            <a:pPr marL="184942" indent="-92470">
              <a:spcBef>
                <a:spcPts val="202"/>
              </a:spcBef>
            </a:pPr>
            <a:r>
              <a:rPr lang="en-US" dirty="0"/>
              <a:t>Vets Prevail Web Based Behavioral Support</a:t>
            </a:r>
          </a:p>
          <a:p>
            <a:pPr marL="184942" indent="-92470">
              <a:spcBef>
                <a:spcPts val="202"/>
              </a:spcBef>
            </a:pPr>
            <a:r>
              <a:rPr lang="en-US" dirty="0"/>
              <a:t>Women Veteran Care Coordination and Management</a:t>
            </a:r>
          </a:p>
          <a:p>
            <a:pPr marL="184942" indent="-92470">
              <a:spcBef>
                <a:spcPts val="202"/>
              </a:spcBef>
            </a:pPr>
            <a:endParaRPr lang="en-US" dirty="0"/>
          </a:p>
          <a:p>
            <a:pPr marL="184942" indent="-92470">
              <a:spcBef>
                <a:spcPts val="202"/>
              </a:spcBef>
            </a:pPr>
            <a:r>
              <a:rPr lang="en-US" dirty="0"/>
              <a:t>Data from Mike Privman, ORH Budget Analyst on December 14, 2018</a:t>
            </a:r>
          </a:p>
          <a:p>
            <a:pPr marL="184942" indent="-92470">
              <a:spcBef>
                <a:spcPts val="202"/>
              </a:spcBef>
            </a:pPr>
            <a:endParaRPr lang="en-US" dirty="0"/>
          </a:p>
          <a:p>
            <a:r>
              <a:rPr lang="en-US" b="1" dirty="0"/>
              <a:t>Enterprise Wide Initiatives</a:t>
            </a:r>
            <a:endParaRPr lang="en-US" dirty="0"/>
          </a:p>
          <a:p>
            <a:r>
              <a:rPr lang="en-US" b="1" dirty="0"/>
              <a:t>FY 2019</a:t>
            </a:r>
            <a:br>
              <a:rPr lang="en-US" b="1" dirty="0"/>
            </a:br>
            <a:r>
              <a:rPr lang="en-US" b="1" dirty="0"/>
              <a:t>as of Dec 14, 2018</a:t>
            </a:r>
            <a:endParaRPr lang="en-US" dirty="0"/>
          </a:p>
          <a:p>
            <a:r>
              <a:rPr lang="en-US" dirty="0"/>
              <a:t>Primary Care</a:t>
            </a:r>
          </a:p>
          <a:p>
            <a:r>
              <a:rPr lang="en-US" dirty="0"/>
              <a:t>             67,385,498 </a:t>
            </a:r>
          </a:p>
          <a:p>
            <a:r>
              <a:rPr lang="en-US" dirty="0"/>
              <a:t>Specialty Care</a:t>
            </a:r>
          </a:p>
          <a:p>
            <a:r>
              <a:rPr lang="en-US" dirty="0"/>
              <a:t>             81,876,789 </a:t>
            </a:r>
          </a:p>
          <a:p>
            <a:r>
              <a:rPr lang="en-US" dirty="0"/>
              <a:t>Mental Health</a:t>
            </a:r>
          </a:p>
          <a:p>
            <a:r>
              <a:rPr lang="en-US" dirty="0"/>
              <a:t>             55,402,393 </a:t>
            </a:r>
          </a:p>
          <a:p>
            <a:r>
              <a:rPr lang="en-US" dirty="0"/>
              <a:t>Workforce Training and Education</a:t>
            </a:r>
          </a:p>
          <a:p>
            <a:r>
              <a:rPr lang="en-US" dirty="0"/>
              <a:t>             13,888,106 </a:t>
            </a:r>
          </a:p>
          <a:p>
            <a:r>
              <a:rPr lang="en-US" dirty="0"/>
              <a:t>Care Coordination</a:t>
            </a:r>
          </a:p>
          <a:p>
            <a:r>
              <a:rPr lang="en-US" dirty="0"/>
              <a:t>               8,317,150 </a:t>
            </a:r>
          </a:p>
          <a:p>
            <a:r>
              <a:rPr lang="en-US" dirty="0"/>
              <a:t>Health IT Modernization</a:t>
            </a:r>
          </a:p>
          <a:p>
            <a:r>
              <a:rPr lang="en-US" dirty="0"/>
              <a:t>                  115,178 </a:t>
            </a:r>
          </a:p>
          <a:p>
            <a:r>
              <a:rPr lang="en-US" dirty="0"/>
              <a:t>Research</a:t>
            </a:r>
          </a:p>
          <a:p>
            <a:r>
              <a:rPr lang="en-US" dirty="0"/>
              <a:t>               1,495,164 </a:t>
            </a:r>
          </a:p>
          <a:p>
            <a:r>
              <a:rPr lang="en-US" dirty="0"/>
              <a:t>Innovation</a:t>
            </a:r>
          </a:p>
          <a:p>
            <a:r>
              <a:rPr lang="en-US" dirty="0"/>
              <a:t>             13,509,422 </a:t>
            </a:r>
          </a:p>
          <a:p>
            <a:r>
              <a:rPr lang="en-US" dirty="0"/>
              <a:t>Transportation</a:t>
            </a:r>
          </a:p>
          <a:p>
            <a:r>
              <a:rPr lang="en-US" dirty="0"/>
              <a:t>             12,900,000 </a:t>
            </a:r>
          </a:p>
          <a:p>
            <a:r>
              <a:rPr lang="en-US" b="1" dirty="0"/>
              <a:t>Total all EWI</a:t>
            </a:r>
            <a:endParaRPr lang="en-US" dirty="0"/>
          </a:p>
          <a:p>
            <a:r>
              <a:rPr lang="en-US" b="1" dirty="0"/>
              <a:t>    254,889,700 </a:t>
            </a: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49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0000" lnSpcReduction="20000"/>
          </a:bodyPr>
          <a:lstStyle/>
          <a:p>
            <a:r>
              <a:rPr lang="en-US" baseline="0" dirty="0"/>
              <a:t>$245 Million for EWI’s with $25 Million for VRHRCs</a:t>
            </a:r>
          </a:p>
          <a:p>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FY 2020 Preliminary - </a:t>
            </a:r>
            <a:r>
              <a:rPr lang="en-US" dirty="0"/>
              <a:t>Data from Mike Privman, ORH Budget Analyst on May 24, 2019</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Primary Care</a:t>
            </a:r>
            <a:r>
              <a:rPr lang="en-US" dirty="0"/>
              <a:t> </a:t>
            </a:r>
            <a:r>
              <a:rPr lang="en-US" sz="1200" b="0" i="0" u="none" strike="noStrike" kern="1200" dirty="0">
                <a:solidFill>
                  <a:schemeClr val="tx1"/>
                </a:solidFill>
                <a:effectLst/>
                <a:latin typeface="+mn-lt"/>
                <a:ea typeface="+mn-ea"/>
                <a:cs typeface="+mn-cs"/>
              </a:rPr>
              <a:t>    23.4M</a:t>
            </a:r>
          </a:p>
          <a:p>
            <a:r>
              <a:rPr lang="en-US" sz="1200" b="1" i="0" u="none" strike="noStrike" kern="1200" dirty="0">
                <a:solidFill>
                  <a:schemeClr val="tx1"/>
                </a:solidFill>
                <a:effectLst/>
                <a:latin typeface="+mn-lt"/>
                <a:ea typeface="+mn-ea"/>
                <a:cs typeface="+mn-cs"/>
              </a:rPr>
              <a:t>Specialty Care</a:t>
            </a:r>
            <a:r>
              <a:rPr lang="en-US" dirty="0"/>
              <a:t> </a:t>
            </a:r>
            <a:r>
              <a:rPr lang="en-US" sz="1200" b="0" i="0" u="none" strike="noStrike" kern="1200" dirty="0">
                <a:solidFill>
                  <a:schemeClr val="tx1"/>
                </a:solidFill>
                <a:effectLst/>
                <a:latin typeface="+mn-lt"/>
                <a:ea typeface="+mn-ea"/>
                <a:cs typeface="+mn-cs"/>
              </a:rPr>
              <a:t>    71.4M</a:t>
            </a:r>
          </a:p>
          <a:p>
            <a:r>
              <a:rPr lang="en-US" sz="1200" b="1" i="0" u="none" strike="noStrike" kern="1200" dirty="0">
                <a:solidFill>
                  <a:schemeClr val="tx1"/>
                </a:solidFill>
                <a:effectLst/>
                <a:latin typeface="+mn-lt"/>
                <a:ea typeface="+mn-ea"/>
                <a:cs typeface="+mn-cs"/>
              </a:rPr>
              <a:t>Mental Health</a:t>
            </a:r>
            <a:r>
              <a:rPr lang="en-US" dirty="0"/>
              <a:t> </a:t>
            </a:r>
            <a:r>
              <a:rPr lang="en-US" sz="1200" b="0" i="0" u="none" strike="noStrike" kern="1200" dirty="0">
                <a:solidFill>
                  <a:schemeClr val="tx1"/>
                </a:solidFill>
                <a:effectLst/>
                <a:latin typeface="+mn-lt"/>
                <a:ea typeface="+mn-ea"/>
                <a:cs typeface="+mn-cs"/>
              </a:rPr>
              <a:t>    25.3M</a:t>
            </a:r>
          </a:p>
          <a:p>
            <a:r>
              <a:rPr lang="en-US" sz="1200" b="1" i="0" u="none" strike="noStrike" kern="1200" dirty="0">
                <a:solidFill>
                  <a:schemeClr val="tx1"/>
                </a:solidFill>
                <a:effectLst/>
                <a:latin typeface="+mn-lt"/>
                <a:ea typeface="+mn-ea"/>
                <a:cs typeface="+mn-cs"/>
              </a:rPr>
              <a:t>Workforce Training and Education</a:t>
            </a:r>
            <a:r>
              <a:rPr lang="en-US" dirty="0"/>
              <a:t> </a:t>
            </a:r>
            <a:r>
              <a:rPr lang="en-US" sz="1200" b="0" i="0" u="none" strike="noStrike" kern="1200" dirty="0">
                <a:solidFill>
                  <a:schemeClr val="tx1"/>
                </a:solidFill>
                <a:effectLst/>
                <a:latin typeface="+mn-lt"/>
                <a:ea typeface="+mn-ea"/>
                <a:cs typeface="+mn-cs"/>
              </a:rPr>
              <a:t>    12.0M</a:t>
            </a:r>
          </a:p>
          <a:p>
            <a:r>
              <a:rPr lang="en-US" sz="1200" b="1" i="0" u="none" strike="noStrike" kern="1200" dirty="0">
                <a:solidFill>
                  <a:schemeClr val="tx1"/>
                </a:solidFill>
                <a:effectLst/>
                <a:latin typeface="+mn-lt"/>
                <a:ea typeface="+mn-ea"/>
                <a:cs typeface="+mn-cs"/>
              </a:rPr>
              <a:t>Care Coordination</a:t>
            </a:r>
            <a:r>
              <a:rPr lang="en-US" dirty="0"/>
              <a:t> </a:t>
            </a:r>
            <a:r>
              <a:rPr lang="en-US" sz="1200" b="0" i="0" u="none" strike="noStrike" kern="1200" dirty="0">
                <a:solidFill>
                  <a:schemeClr val="tx1"/>
                </a:solidFill>
                <a:effectLst/>
                <a:latin typeface="+mn-lt"/>
                <a:ea typeface="+mn-ea"/>
                <a:cs typeface="+mn-cs"/>
              </a:rPr>
              <a:t>      8.3M</a:t>
            </a:r>
          </a:p>
          <a:p>
            <a:r>
              <a:rPr lang="en-US" sz="1200" b="1" i="0" u="none" strike="noStrike" kern="1200" dirty="0">
                <a:solidFill>
                  <a:schemeClr val="tx1"/>
                </a:solidFill>
                <a:effectLst/>
                <a:latin typeface="+mn-lt"/>
                <a:ea typeface="+mn-ea"/>
                <a:cs typeface="+mn-cs"/>
              </a:rPr>
              <a:t>Clinical Resource Hubs</a:t>
            </a:r>
            <a:r>
              <a:rPr lang="en-US" dirty="0"/>
              <a:t> </a:t>
            </a:r>
            <a:r>
              <a:rPr lang="en-US" sz="1200" b="0" i="0" u="none" strike="noStrike" kern="1200" dirty="0">
                <a:solidFill>
                  <a:schemeClr val="tx1"/>
                </a:solidFill>
                <a:effectLst/>
                <a:latin typeface="+mn-lt"/>
                <a:ea typeface="+mn-ea"/>
                <a:cs typeface="+mn-cs"/>
              </a:rPr>
              <a:t>  85.2M</a:t>
            </a:r>
          </a:p>
          <a:p>
            <a:r>
              <a:rPr lang="en-US" sz="1200" b="1" i="0" u="none" strike="noStrike" kern="1200" dirty="0">
                <a:solidFill>
                  <a:schemeClr val="tx1"/>
                </a:solidFill>
                <a:effectLst/>
                <a:latin typeface="+mn-lt"/>
                <a:ea typeface="+mn-ea"/>
                <a:cs typeface="+mn-cs"/>
              </a:rPr>
              <a:t>Research</a:t>
            </a:r>
            <a:r>
              <a:rPr lang="en-US" dirty="0"/>
              <a:t> </a:t>
            </a:r>
            <a:r>
              <a:rPr lang="en-US" sz="1200" b="0" i="0" u="none" strike="noStrike" kern="1200" dirty="0">
                <a:solidFill>
                  <a:schemeClr val="tx1"/>
                </a:solidFill>
                <a:effectLst/>
                <a:latin typeface="+mn-lt"/>
                <a:ea typeface="+mn-ea"/>
                <a:cs typeface="+mn-cs"/>
              </a:rPr>
              <a:t>      1.3M</a:t>
            </a:r>
          </a:p>
          <a:p>
            <a:r>
              <a:rPr lang="en-US" sz="1200" b="1" i="0" u="none" strike="noStrike" kern="1200" dirty="0">
                <a:solidFill>
                  <a:schemeClr val="tx1"/>
                </a:solidFill>
                <a:effectLst/>
                <a:latin typeface="+mn-lt"/>
                <a:ea typeface="+mn-ea"/>
                <a:cs typeface="+mn-cs"/>
              </a:rPr>
              <a:t>Innovation</a:t>
            </a:r>
            <a:r>
              <a:rPr lang="en-US" dirty="0"/>
              <a:t> </a:t>
            </a:r>
            <a:r>
              <a:rPr lang="en-US" sz="1200" b="0" i="0" u="none" strike="noStrike" kern="1200" dirty="0">
                <a:solidFill>
                  <a:schemeClr val="tx1"/>
                </a:solidFill>
                <a:effectLst/>
                <a:latin typeface="+mn-lt"/>
                <a:ea typeface="+mn-ea"/>
                <a:cs typeface="+mn-cs"/>
              </a:rPr>
              <a:t>    12.3M</a:t>
            </a:r>
          </a:p>
          <a:p>
            <a:r>
              <a:rPr lang="en-US" sz="1200" b="1" i="0" u="none" strike="noStrike" kern="1200" dirty="0">
                <a:solidFill>
                  <a:schemeClr val="tx1"/>
                </a:solidFill>
                <a:effectLst/>
                <a:latin typeface="+mn-lt"/>
                <a:ea typeface="+mn-ea"/>
                <a:cs typeface="+mn-cs"/>
              </a:rPr>
              <a:t>Transportation</a:t>
            </a:r>
            <a:r>
              <a:rPr lang="en-US" dirty="0"/>
              <a:t> </a:t>
            </a:r>
            <a:r>
              <a:rPr lang="en-US" sz="1200" b="0" i="0" u="none" strike="noStrike" kern="1200" dirty="0">
                <a:solidFill>
                  <a:schemeClr val="tx1"/>
                </a:solidFill>
                <a:effectLst/>
                <a:latin typeface="+mn-lt"/>
                <a:ea typeface="+mn-ea"/>
                <a:cs typeface="+mn-cs"/>
              </a:rPr>
              <a:t>      6.0M</a:t>
            </a:r>
          </a:p>
          <a:p>
            <a:r>
              <a:rPr lang="en-US" sz="1200" b="1" i="0" u="none" strike="noStrike" kern="1200" dirty="0">
                <a:solidFill>
                  <a:schemeClr val="tx1"/>
                </a:solidFill>
                <a:effectLst/>
                <a:latin typeface="+mn-lt"/>
                <a:ea typeface="+mn-ea"/>
                <a:cs typeface="+mn-cs"/>
              </a:rPr>
              <a:t>Veteran Rural Health Resource Centers</a:t>
            </a:r>
            <a:r>
              <a:rPr lang="en-US" dirty="0"/>
              <a:t> </a:t>
            </a:r>
            <a:r>
              <a:rPr lang="en-US" sz="1200" b="0" i="0" u="none" strike="noStrike" kern="1200" dirty="0">
                <a:solidFill>
                  <a:schemeClr val="tx1"/>
                </a:solidFill>
                <a:effectLst/>
                <a:latin typeface="+mn-lt"/>
                <a:ea typeface="+mn-ea"/>
                <a:cs typeface="+mn-cs"/>
              </a:rPr>
              <a:t>    24.9M</a:t>
            </a:r>
          </a:p>
          <a:p>
            <a:r>
              <a:rPr lang="en-US" sz="1200" b="1" i="0" u="none" strike="noStrike" kern="1200" dirty="0">
                <a:solidFill>
                  <a:schemeClr val="tx1"/>
                </a:solidFill>
                <a:effectLst/>
                <a:latin typeface="+mn-lt"/>
                <a:ea typeface="+mn-ea"/>
                <a:cs typeface="+mn-cs"/>
              </a:rPr>
              <a:t>Total</a:t>
            </a:r>
            <a:r>
              <a:rPr lang="en-US" dirty="0"/>
              <a:t> </a:t>
            </a:r>
            <a:r>
              <a:rPr lang="en-US" sz="1200" b="1" i="0" u="none" strike="noStrike" kern="1200" dirty="0">
                <a:solidFill>
                  <a:schemeClr val="tx1"/>
                </a:solidFill>
                <a:effectLst/>
                <a:latin typeface="+mn-lt"/>
                <a:ea typeface="+mn-ea"/>
                <a:cs typeface="+mn-cs"/>
              </a:rPr>
              <a:t>  270M </a:t>
            </a:r>
            <a:endParaRPr lang="en-US" baseline="0" dirty="0"/>
          </a:p>
          <a:p>
            <a:endParaRPr lang="en-US" baseline="0" dirty="0"/>
          </a:p>
          <a:p>
            <a:pPr marL="184942" indent="-92470">
              <a:spcBef>
                <a:spcPts val="202"/>
              </a:spcBef>
            </a:pPr>
            <a:r>
              <a:rPr lang="en-US" dirty="0"/>
              <a:t>Data from Mike Privman, ORH Budget Analyst on April 3, 2019</a:t>
            </a:r>
          </a:p>
          <a:p>
            <a:pPr marL="184942" indent="-92470">
              <a:spcBef>
                <a:spcPts val="202"/>
              </a:spcBef>
            </a:pPr>
            <a:endParaRPr lang="en-US" dirty="0"/>
          </a:p>
          <a:p>
            <a:r>
              <a:rPr lang="en-US" b="1" dirty="0"/>
              <a:t>Enterprise Wide Initiatives</a:t>
            </a:r>
            <a:endParaRPr lang="en-US" dirty="0"/>
          </a:p>
          <a:p>
            <a:r>
              <a:rPr lang="en-US" sz="1200" b="1" i="0" u="none" strike="noStrike" kern="1200" dirty="0">
                <a:solidFill>
                  <a:schemeClr val="tx1"/>
                </a:solidFill>
                <a:effectLst/>
                <a:latin typeface="+mn-lt"/>
                <a:ea typeface="+mn-ea"/>
                <a:cs typeface="+mn-cs"/>
              </a:rPr>
              <a:t>FY 2019</a:t>
            </a:r>
            <a:r>
              <a:rPr lang="en-US" dirty="0"/>
              <a:t> </a:t>
            </a:r>
            <a:r>
              <a:rPr lang="en-US" sz="1200" b="0" i="0" u="none" strike="noStrike" kern="1200" dirty="0">
                <a:solidFill>
                  <a:schemeClr val="tx1"/>
                </a:solidFill>
                <a:effectLst/>
                <a:latin typeface="+mn-lt"/>
                <a:ea typeface="+mn-ea"/>
                <a:cs typeface="+mn-cs"/>
              </a:rPr>
              <a:t> </a:t>
            </a:r>
            <a:r>
              <a:rPr lang="en-US" dirty="0"/>
              <a:t> </a:t>
            </a:r>
          </a:p>
          <a:p>
            <a:r>
              <a:rPr lang="en-US" sz="1200" b="1" i="0" u="none" strike="noStrike" kern="1200" dirty="0">
                <a:solidFill>
                  <a:schemeClr val="tx1"/>
                </a:solidFill>
                <a:effectLst/>
                <a:latin typeface="+mn-lt"/>
                <a:ea typeface="+mn-ea"/>
                <a:cs typeface="+mn-cs"/>
              </a:rPr>
              <a:t>Primary Care</a:t>
            </a:r>
            <a:r>
              <a:rPr lang="en-US" dirty="0"/>
              <a:t> </a:t>
            </a:r>
            <a:r>
              <a:rPr lang="en-US" sz="1200" b="0" i="0" u="none" strike="noStrike" kern="1200" dirty="0">
                <a:solidFill>
                  <a:schemeClr val="tx1"/>
                </a:solidFill>
                <a:effectLst/>
                <a:latin typeface="+mn-lt"/>
                <a:ea typeface="+mn-ea"/>
                <a:cs typeface="+mn-cs"/>
              </a:rPr>
              <a:t>          66,571,211 </a:t>
            </a:r>
          </a:p>
          <a:p>
            <a:r>
              <a:rPr lang="en-US" sz="1200" b="1" i="0" u="none" strike="noStrike" kern="1200" dirty="0">
                <a:solidFill>
                  <a:schemeClr val="tx1"/>
                </a:solidFill>
                <a:effectLst/>
                <a:latin typeface="+mn-lt"/>
                <a:ea typeface="+mn-ea"/>
                <a:cs typeface="+mn-cs"/>
              </a:rPr>
              <a:t>Specialty Care</a:t>
            </a:r>
            <a:r>
              <a:rPr lang="en-US" dirty="0"/>
              <a:t> </a:t>
            </a:r>
            <a:r>
              <a:rPr lang="en-US" sz="1200" b="0" i="0" u="none" strike="noStrike" kern="1200" dirty="0">
                <a:solidFill>
                  <a:schemeClr val="tx1"/>
                </a:solidFill>
                <a:effectLst/>
                <a:latin typeface="+mn-lt"/>
                <a:ea typeface="+mn-ea"/>
                <a:cs typeface="+mn-cs"/>
              </a:rPr>
              <a:t>          82,926,032 </a:t>
            </a:r>
          </a:p>
          <a:p>
            <a:r>
              <a:rPr lang="en-US" sz="1200" b="1" i="0" u="none" strike="noStrike" kern="1200" dirty="0">
                <a:solidFill>
                  <a:schemeClr val="tx1"/>
                </a:solidFill>
                <a:effectLst/>
                <a:latin typeface="+mn-lt"/>
                <a:ea typeface="+mn-ea"/>
                <a:cs typeface="+mn-cs"/>
              </a:rPr>
              <a:t>Mental Health</a:t>
            </a:r>
            <a:r>
              <a:rPr lang="en-US" dirty="0"/>
              <a:t> </a:t>
            </a:r>
            <a:r>
              <a:rPr lang="en-US" sz="1200" b="0" i="0" u="none" strike="noStrike" kern="1200" dirty="0">
                <a:solidFill>
                  <a:schemeClr val="tx1"/>
                </a:solidFill>
                <a:effectLst/>
                <a:latin typeface="+mn-lt"/>
                <a:ea typeface="+mn-ea"/>
                <a:cs typeface="+mn-cs"/>
              </a:rPr>
              <a:t>          54,354,634 </a:t>
            </a:r>
          </a:p>
          <a:p>
            <a:r>
              <a:rPr lang="en-US" sz="1200" b="1" i="0" u="none" strike="noStrike" kern="1200" dirty="0">
                <a:solidFill>
                  <a:schemeClr val="tx1"/>
                </a:solidFill>
                <a:effectLst/>
                <a:latin typeface="+mn-lt"/>
                <a:ea typeface="+mn-ea"/>
                <a:cs typeface="+mn-cs"/>
              </a:rPr>
              <a:t>Workforce Training and Education</a:t>
            </a:r>
            <a:r>
              <a:rPr lang="en-US" dirty="0"/>
              <a:t> </a:t>
            </a:r>
            <a:r>
              <a:rPr lang="en-US" sz="1200" b="0" i="0" u="none" strike="noStrike" kern="1200" dirty="0">
                <a:solidFill>
                  <a:schemeClr val="tx1"/>
                </a:solidFill>
                <a:effectLst/>
                <a:latin typeface="+mn-lt"/>
                <a:ea typeface="+mn-ea"/>
                <a:cs typeface="+mn-cs"/>
              </a:rPr>
              <a:t>          14,186,023 </a:t>
            </a:r>
          </a:p>
          <a:p>
            <a:r>
              <a:rPr lang="en-US" sz="1200" b="1" i="0" u="none" strike="noStrike" kern="1200" dirty="0">
                <a:solidFill>
                  <a:schemeClr val="tx1"/>
                </a:solidFill>
                <a:effectLst/>
                <a:latin typeface="+mn-lt"/>
                <a:ea typeface="+mn-ea"/>
                <a:cs typeface="+mn-cs"/>
              </a:rPr>
              <a:t>Care Coordination</a:t>
            </a:r>
            <a:r>
              <a:rPr lang="en-US" dirty="0"/>
              <a:t> </a:t>
            </a:r>
            <a:r>
              <a:rPr lang="en-US" sz="1200" b="0" i="0" u="none" strike="noStrike" kern="1200" dirty="0">
                <a:solidFill>
                  <a:schemeClr val="tx1"/>
                </a:solidFill>
                <a:effectLst/>
                <a:latin typeface="+mn-lt"/>
                <a:ea typeface="+mn-ea"/>
                <a:cs typeface="+mn-cs"/>
              </a:rPr>
              <a:t>            8,344,855 </a:t>
            </a:r>
          </a:p>
          <a:p>
            <a:r>
              <a:rPr lang="en-US" sz="1200" b="1" i="0" u="none" strike="noStrike" kern="1200" dirty="0">
                <a:solidFill>
                  <a:schemeClr val="tx1"/>
                </a:solidFill>
                <a:effectLst/>
                <a:latin typeface="+mn-lt"/>
                <a:ea typeface="+mn-ea"/>
                <a:cs typeface="+mn-cs"/>
              </a:rPr>
              <a:t>Health IT Modernization</a:t>
            </a:r>
            <a:r>
              <a:rPr lang="en-US" dirty="0"/>
              <a:t> </a:t>
            </a:r>
            <a:r>
              <a:rPr lang="en-US" sz="1200" b="0" i="0" u="none" strike="noStrike" kern="1200" dirty="0">
                <a:solidFill>
                  <a:schemeClr val="tx1"/>
                </a:solidFill>
                <a:effectLst/>
                <a:latin typeface="+mn-lt"/>
                <a:ea typeface="+mn-ea"/>
                <a:cs typeface="+mn-cs"/>
              </a:rPr>
              <a:t>               115,178 </a:t>
            </a:r>
          </a:p>
          <a:p>
            <a:r>
              <a:rPr lang="en-US" sz="1200" b="1" i="0" u="none" strike="noStrike" kern="1200" dirty="0">
                <a:solidFill>
                  <a:schemeClr val="tx1"/>
                </a:solidFill>
                <a:effectLst/>
                <a:latin typeface="+mn-lt"/>
                <a:ea typeface="+mn-ea"/>
                <a:cs typeface="+mn-cs"/>
              </a:rPr>
              <a:t>Research</a:t>
            </a:r>
            <a:r>
              <a:rPr lang="en-US" dirty="0"/>
              <a:t> </a:t>
            </a:r>
            <a:r>
              <a:rPr lang="en-US" sz="1200" b="0" i="0" u="none" strike="noStrike" kern="1200" dirty="0">
                <a:solidFill>
                  <a:schemeClr val="tx1"/>
                </a:solidFill>
                <a:effectLst/>
                <a:latin typeface="+mn-lt"/>
                <a:ea typeface="+mn-ea"/>
                <a:cs typeface="+mn-cs"/>
              </a:rPr>
              <a:t>            1,495,164 </a:t>
            </a:r>
          </a:p>
          <a:p>
            <a:r>
              <a:rPr lang="en-US" sz="1200" b="1" i="0" u="none" strike="noStrike" kern="1200" dirty="0">
                <a:solidFill>
                  <a:schemeClr val="tx1"/>
                </a:solidFill>
                <a:effectLst/>
                <a:latin typeface="+mn-lt"/>
                <a:ea typeface="+mn-ea"/>
                <a:cs typeface="+mn-cs"/>
              </a:rPr>
              <a:t>Innovation</a:t>
            </a:r>
            <a:r>
              <a:rPr lang="en-US" dirty="0"/>
              <a:t> </a:t>
            </a:r>
            <a:r>
              <a:rPr lang="en-US" sz="1200" b="0" i="0" u="none" strike="noStrike" kern="1200" dirty="0">
                <a:solidFill>
                  <a:schemeClr val="tx1"/>
                </a:solidFill>
                <a:effectLst/>
                <a:latin typeface="+mn-lt"/>
                <a:ea typeface="+mn-ea"/>
                <a:cs typeface="+mn-cs"/>
              </a:rPr>
              <a:t>          12,745,116 </a:t>
            </a:r>
          </a:p>
          <a:p>
            <a:r>
              <a:rPr lang="en-US" sz="1200" b="1" i="0" u="none" strike="noStrike" kern="1200" dirty="0">
                <a:solidFill>
                  <a:schemeClr val="tx1"/>
                </a:solidFill>
                <a:effectLst/>
                <a:latin typeface="+mn-lt"/>
                <a:ea typeface="+mn-ea"/>
                <a:cs typeface="+mn-cs"/>
              </a:rPr>
              <a:t>Transportation</a:t>
            </a:r>
            <a:r>
              <a:rPr lang="en-US" dirty="0"/>
              <a:t> </a:t>
            </a:r>
            <a:r>
              <a:rPr lang="en-US" sz="1200" b="0" i="0" u="none" strike="noStrike" kern="1200" dirty="0">
                <a:solidFill>
                  <a:schemeClr val="tx1"/>
                </a:solidFill>
                <a:effectLst/>
                <a:latin typeface="+mn-lt"/>
                <a:ea typeface="+mn-ea"/>
                <a:cs typeface="+mn-cs"/>
              </a:rPr>
              <a:t>          12,690,000 </a:t>
            </a:r>
          </a:p>
          <a:p>
            <a:r>
              <a:rPr lang="en-US" sz="1200" b="1" i="0" u="none" strike="noStrike" kern="1200" dirty="0">
                <a:solidFill>
                  <a:schemeClr val="tx1"/>
                </a:solidFill>
                <a:effectLst/>
                <a:latin typeface="+mn-lt"/>
                <a:ea typeface="+mn-ea"/>
                <a:cs typeface="+mn-cs"/>
              </a:rPr>
              <a:t>Veteran Rural Health Resource Centers</a:t>
            </a:r>
            <a:r>
              <a:rPr lang="en-US" dirty="0"/>
              <a:t> </a:t>
            </a:r>
            <a:r>
              <a:rPr lang="en-US" sz="1200" b="0" i="0" u="none" strike="noStrike" kern="1200" dirty="0">
                <a:solidFill>
                  <a:schemeClr val="tx1"/>
                </a:solidFill>
                <a:effectLst/>
                <a:latin typeface="+mn-lt"/>
                <a:ea typeface="+mn-ea"/>
                <a:cs typeface="+mn-cs"/>
              </a:rPr>
              <a:t>          18,670,925 </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(Placeholder for critical needs)</a:t>
            </a:r>
            <a:r>
              <a:rPr lang="en-US" dirty="0"/>
              <a:t> </a:t>
            </a:r>
            <a:r>
              <a:rPr lang="en-US" sz="1200" b="1" i="0" u="none" strike="noStrike" kern="1200" dirty="0">
                <a:solidFill>
                  <a:schemeClr val="tx1"/>
                </a:solidFill>
                <a:effectLst/>
                <a:latin typeface="+mn-lt"/>
                <a:ea typeface="+mn-ea"/>
                <a:cs typeface="+mn-cs"/>
              </a:rPr>
              <a:t>          (2,099,137)</a:t>
            </a:r>
            <a:r>
              <a:rPr lang="en-US" dirty="0"/>
              <a:t> </a:t>
            </a:r>
          </a:p>
          <a:p>
            <a:r>
              <a:rPr lang="en-US" sz="1200" b="1" i="0" u="none" strike="noStrike" kern="1200" dirty="0">
                <a:solidFill>
                  <a:schemeClr val="tx1"/>
                </a:solidFill>
                <a:effectLst/>
                <a:latin typeface="+mn-lt"/>
                <a:ea typeface="+mn-ea"/>
                <a:cs typeface="+mn-cs"/>
              </a:rPr>
              <a:t>Total</a:t>
            </a:r>
            <a:r>
              <a:rPr lang="en-US" dirty="0"/>
              <a:t> </a:t>
            </a:r>
            <a:r>
              <a:rPr lang="en-US" sz="1200" b="1" i="0" u="none" strike="noStrike" kern="1200" dirty="0">
                <a:solidFill>
                  <a:schemeClr val="tx1"/>
                </a:solidFill>
                <a:effectLst/>
                <a:latin typeface="+mn-lt"/>
                <a:ea typeface="+mn-ea"/>
                <a:cs typeface="+mn-cs"/>
              </a:rPr>
              <a:t>       270,000,000 </a:t>
            </a: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800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71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Thanks so much for asking me here today to talk about</a:t>
            </a:r>
            <a:r>
              <a:rPr lang="en-US" baseline="0" dirty="0"/>
              <a:t> ORH and our constituents—rural Veterans.  </a:t>
            </a:r>
          </a:p>
          <a:p>
            <a:endParaRPr lang="en-US" baseline="0" dirty="0"/>
          </a:p>
          <a:p>
            <a:pPr defTabSz="897277">
              <a:defRPr/>
            </a:pPr>
            <a:r>
              <a:rPr lang="en-US" baseline="0" dirty="0"/>
              <a:t>I want to talk about what we do today, but I also want to spend some time explaining the why and the how—why ORH was created, how it was created, and how we are structured to accomplish our strategic goals.</a:t>
            </a:r>
            <a:endParaRPr lang="en-US" dirty="0"/>
          </a:p>
          <a:p>
            <a:endParaRPr lang="en-US" baseline="0" dirty="0"/>
          </a:p>
          <a:p>
            <a:endParaRPr lang="en-US" baseline="0" dirty="0"/>
          </a:p>
          <a:p>
            <a:r>
              <a:rPr lang="en-US" baseline="0" dirty="0"/>
              <a:t>Lets talk first about what we face and why the office of rural health came into being…</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042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498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0A952-39BD-4DA0-A082-4706D76805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352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0A952-39BD-4DA0-A082-4706D76805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165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https://www.vapulse.va.gov/docs/DOC-239020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0A952-39BD-4DA0-A082-4706D76805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594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8186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925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ORH</a:t>
            </a:r>
            <a:r>
              <a:rPr lang="en-US" baseline="0" dirty="0"/>
              <a:t> was created by legislative mandate in 2006 through the efforts of a few very motivated VSOs and some important senators from rural states.  The idea was, frankly, that rural Veterans didn’t have equal access to care, and an office specifically focused on them would serve to highlight and address access shortfalls.  </a:t>
            </a:r>
          </a:p>
          <a:p>
            <a:r>
              <a:rPr lang="en-US" baseline="0" dirty="0"/>
              <a:t>This legislation remains in effect until today, and was amended in 2012 when ORH’s Veterans Rural Health Resource Centers were formalized by legislative act.</a:t>
            </a:r>
          </a:p>
          <a:p>
            <a:endParaRPr lang="en-US" dirty="0"/>
          </a:p>
          <a:p>
            <a:r>
              <a:rPr lang="en-US" dirty="0"/>
              <a:t>Not only is research essential to the progression of</a:t>
            </a:r>
            <a:r>
              <a:rPr lang="en-US" baseline="0" dirty="0"/>
              <a:t> health care, it’s imperative to VA’s efforts to increase rural Veterans access to care – as directed by our Legislative mandate…   “conduct, coordinate, promote and disseminate research” is front and center in our charge.  </a:t>
            </a:r>
          </a:p>
          <a:p>
            <a:endParaRPr lang="en-US" baseline="0" dirty="0"/>
          </a:p>
          <a:p>
            <a:r>
              <a:rPr lang="en-US" baseline="0" dirty="0"/>
              <a:t>Our other major responsibility is to develop and promulgate best policy, best practices, and innovative and successful programs.  </a:t>
            </a:r>
          </a:p>
          <a:p>
            <a:endParaRPr lang="en-US" baseline="0" dirty="0"/>
          </a:p>
          <a:p>
            <a:r>
              <a:rPr lang="en-US" b="1" dirty="0"/>
              <a:t>38 U.S. Code § 7308 - Office of Rural Health - https://www.law.cornell.edu/uscode/text/38/7308# </a:t>
            </a:r>
            <a:endParaRPr lang="en-US" baseline="0" dirty="0"/>
          </a:p>
          <a:p>
            <a:r>
              <a:rPr lang="en-US" dirty="0"/>
              <a:t>(a)Establishment.— There is established in the </a:t>
            </a:r>
            <a:r>
              <a:rPr lang="en-US" dirty="0">
                <a:hlinkClick r:id="rId3" tooltip="Department"/>
              </a:rPr>
              <a:t>Department</a:t>
            </a:r>
            <a:r>
              <a:rPr lang="en-US" dirty="0"/>
              <a:t> within the Office of the Under Secretary for Health an office to be known as the “Office of Rural Health” (in this section referred to as the “Office”).</a:t>
            </a:r>
          </a:p>
          <a:p>
            <a:r>
              <a:rPr lang="en-US" dirty="0"/>
              <a:t>(b)Head.— The Director of the Office of Rural Health shall be the head of the Office. The Director of the Office of Rural Health shall be appointed by the Under </a:t>
            </a:r>
            <a:r>
              <a:rPr lang="en-US" dirty="0">
                <a:hlinkClick r:id="rId4" tooltip="Secretary"/>
              </a:rPr>
              <a:t>Secretary</a:t>
            </a:r>
            <a:r>
              <a:rPr lang="en-US" dirty="0"/>
              <a:t> of Health from among individuals qualified to perform the duties of the position.</a:t>
            </a:r>
          </a:p>
          <a:p>
            <a:r>
              <a:rPr lang="en-US" dirty="0"/>
              <a:t>(c)Functions.—The functions of the Office are as follows: </a:t>
            </a:r>
          </a:p>
          <a:p>
            <a:endParaRPr lang="en-US" dirty="0"/>
          </a:p>
          <a:p>
            <a:pPr lvl="1"/>
            <a:r>
              <a:rPr lang="en-US" dirty="0"/>
              <a:t>(1) In cooperation with the medical, rehabilitation, health services, and cooperative studies research programs in the Office of Policy and the Office of Research and Development of the </a:t>
            </a:r>
            <a:r>
              <a:rPr lang="en-US" dirty="0">
                <a:hlinkClick r:id="rId5" tooltip="Veterans"/>
              </a:rPr>
              <a:t>Veterans</a:t>
            </a:r>
            <a:r>
              <a:rPr lang="en-US" dirty="0"/>
              <a:t> Health Administration, to assist the Under </a:t>
            </a:r>
            <a:r>
              <a:rPr lang="en-US" dirty="0">
                <a:hlinkClick r:id="rId6" tooltip="Secretary"/>
              </a:rPr>
              <a:t>Secretary</a:t>
            </a:r>
            <a:r>
              <a:rPr lang="en-US" dirty="0"/>
              <a:t> for Health in conducting, coordinating, promoting, and disseminating research into issues affecting veterans living in rural areas.</a:t>
            </a:r>
          </a:p>
          <a:p>
            <a:pPr lvl="1"/>
            <a:r>
              <a:rPr lang="en-US" dirty="0"/>
              <a:t>(2) To work with all personnel and offices of the </a:t>
            </a:r>
            <a:r>
              <a:rPr lang="en-US" dirty="0">
                <a:hlinkClick r:id="rId7" tooltip="Department"/>
              </a:rPr>
              <a:t>Department</a:t>
            </a:r>
            <a:r>
              <a:rPr lang="en-US" dirty="0"/>
              <a:t> of Veterans Affairs to develop, refine, and promulgate policies, best practices, lessons learned, and innovative and successful programs to improve care and services for veterans who reside in rural areas of the United States.</a:t>
            </a:r>
          </a:p>
          <a:p>
            <a:pPr lvl="1"/>
            <a:r>
              <a:rPr lang="en-US" dirty="0"/>
              <a:t>(3) To designate in each </a:t>
            </a:r>
            <a:r>
              <a:rPr lang="en-US" dirty="0">
                <a:hlinkClick r:id="rId8" tooltip="Veterans"/>
              </a:rPr>
              <a:t>Veterans</a:t>
            </a:r>
            <a:r>
              <a:rPr lang="en-US" dirty="0"/>
              <a:t> Integrated Service Network (VISN) an individual who shall consult on and coordinate the discharge in such Network of programs and activities of the Office for </a:t>
            </a:r>
            <a:r>
              <a:rPr lang="en-US" dirty="0">
                <a:hlinkClick r:id="rId9" tooltip="veterans"/>
              </a:rPr>
              <a:t>veterans</a:t>
            </a:r>
            <a:r>
              <a:rPr lang="en-US" dirty="0"/>
              <a:t> who reside in rural areas of the United States.</a:t>
            </a:r>
          </a:p>
          <a:p>
            <a:pPr lvl="1"/>
            <a:r>
              <a:rPr lang="en-US" dirty="0"/>
              <a:t>(4) To perform such other functions and duties as the </a:t>
            </a:r>
            <a:r>
              <a:rPr lang="en-US" dirty="0">
                <a:hlinkClick r:id="rId10" tooltip="Secretary"/>
              </a:rPr>
              <a:t>Secretary</a:t>
            </a:r>
            <a:r>
              <a:rPr lang="en-US" dirty="0"/>
              <a:t> or the Under </a:t>
            </a:r>
            <a:r>
              <a:rPr lang="en-US" dirty="0">
                <a:hlinkClick r:id="rId11" tooltip="Secretary"/>
              </a:rPr>
              <a:t>Secretary</a:t>
            </a:r>
            <a:r>
              <a:rPr lang="en-US" dirty="0"/>
              <a:t> for Health considers appropriate.</a:t>
            </a:r>
          </a:p>
          <a:p>
            <a:endParaRPr lang="en-US" dirty="0"/>
          </a:p>
          <a:p>
            <a:r>
              <a:rPr lang="en-US" dirty="0"/>
              <a:t>(d)Rural Health Resource Centers.— </a:t>
            </a:r>
          </a:p>
          <a:p>
            <a:pPr lvl="1"/>
            <a:r>
              <a:rPr lang="en-US" dirty="0"/>
              <a:t>(1) There are, in the Office, </a:t>
            </a:r>
            <a:r>
              <a:rPr lang="en-US" dirty="0">
                <a:hlinkClick r:id="rId12" tooltip="veterans"/>
              </a:rPr>
              <a:t>veterans</a:t>
            </a:r>
            <a:r>
              <a:rPr lang="en-US" dirty="0"/>
              <a:t> rural health resource centers that serve as satellite offices for the Office.</a:t>
            </a:r>
          </a:p>
          <a:p>
            <a:pPr lvl="1"/>
            <a:r>
              <a:rPr lang="en-US" dirty="0"/>
              <a:t>(2) The </a:t>
            </a:r>
            <a:r>
              <a:rPr lang="en-US" dirty="0">
                <a:hlinkClick r:id="rId13" tooltip="veterans"/>
              </a:rPr>
              <a:t>veterans</a:t>
            </a:r>
            <a:r>
              <a:rPr lang="en-US" dirty="0"/>
              <a:t> rural health resource centers have purposes as follows: </a:t>
            </a:r>
          </a:p>
          <a:p>
            <a:pPr lvl="1"/>
            <a:endParaRPr lang="en-US" dirty="0"/>
          </a:p>
          <a:p>
            <a:pPr lvl="2"/>
            <a:r>
              <a:rPr lang="en-US" dirty="0"/>
              <a:t>(A) To improve the understanding of the Office of the challenges faced by </a:t>
            </a:r>
            <a:r>
              <a:rPr lang="en-US" dirty="0">
                <a:hlinkClick r:id="rId14" tooltip="veterans"/>
              </a:rPr>
              <a:t>veterans</a:t>
            </a:r>
            <a:r>
              <a:rPr lang="en-US" dirty="0"/>
              <a:t> living in rural areas.</a:t>
            </a:r>
          </a:p>
          <a:p>
            <a:pPr lvl="2"/>
            <a:r>
              <a:rPr lang="en-US" dirty="0"/>
              <a:t>(B) To identify disparities in the availability of health care to </a:t>
            </a:r>
            <a:r>
              <a:rPr lang="en-US" dirty="0">
                <a:hlinkClick r:id="rId15" tooltip="veterans"/>
              </a:rPr>
              <a:t>veterans</a:t>
            </a:r>
            <a:r>
              <a:rPr lang="en-US" dirty="0"/>
              <a:t> living in rural areas.</a:t>
            </a:r>
          </a:p>
          <a:p>
            <a:pPr lvl="2"/>
            <a:r>
              <a:rPr lang="en-US" dirty="0"/>
              <a:t>(C) To formulate practices or programs to enhance the delivery of health care to </a:t>
            </a:r>
            <a:r>
              <a:rPr lang="en-US" dirty="0">
                <a:hlinkClick r:id="rId16" tooltip="veterans"/>
              </a:rPr>
              <a:t>veterans</a:t>
            </a:r>
            <a:r>
              <a:rPr lang="en-US" dirty="0"/>
              <a:t> living in rural areas.</a:t>
            </a:r>
          </a:p>
          <a:p>
            <a:pPr lvl="2"/>
            <a:r>
              <a:rPr lang="en-US" dirty="0"/>
              <a:t>(D) To develop special practices and products for the benefit of </a:t>
            </a:r>
            <a:r>
              <a:rPr lang="en-US" dirty="0">
                <a:hlinkClick r:id="rId17" tooltip="veterans"/>
              </a:rPr>
              <a:t>veterans</a:t>
            </a:r>
            <a:r>
              <a:rPr lang="en-US" dirty="0"/>
              <a:t> living in rural areas and for implementation of such practices and products in the </a:t>
            </a:r>
            <a:r>
              <a:rPr lang="en-US" dirty="0">
                <a:hlinkClick r:id="rId18" tooltip="Department"/>
              </a:rPr>
              <a:t>Department</a:t>
            </a:r>
            <a:r>
              <a:rPr lang="en-US" dirty="0"/>
              <a:t> systemwide.</a:t>
            </a:r>
          </a:p>
          <a:p>
            <a:endParaRPr lang="en-US" dirty="0"/>
          </a:p>
          <a:p>
            <a:r>
              <a:rPr lang="en-US" dirty="0"/>
              <a:t>(Added </a:t>
            </a:r>
            <a:r>
              <a:rPr lang="en-US" dirty="0">
                <a:hlinkClick r:id="rId19" tooltip="Pub. L. 109–461, title II"/>
              </a:rPr>
              <a:t>Pub. L. 109–461, title II</a:t>
            </a:r>
            <a:r>
              <a:rPr lang="en-US" dirty="0"/>
              <a:t>, § 212(a)(1), Dec. 22, 2006, </a:t>
            </a:r>
            <a:r>
              <a:rPr lang="en-US" dirty="0">
                <a:hlinkClick r:id="rId20" tooltip="120 Stat. 3421"/>
              </a:rPr>
              <a:t>120 Stat. 3421</a:t>
            </a:r>
            <a:r>
              <a:rPr lang="en-US" dirty="0"/>
              <a:t>; amended </a:t>
            </a:r>
            <a:r>
              <a:rPr lang="en-US" dirty="0">
                <a:hlinkClick r:id="rId21" tooltip="Pub. L. 112–154, title I"/>
              </a:rPr>
              <a:t>Pub. L. 112–154, title I</a:t>
            </a:r>
            <a:r>
              <a:rPr lang="en-US" dirty="0"/>
              <a:t>, § 110, Aug. 6, 2012, </a:t>
            </a:r>
            <a:r>
              <a:rPr lang="en-US" dirty="0">
                <a:hlinkClick r:id="rId22" tooltip="126 Stat. 1175"/>
              </a:rPr>
              <a:t>126 Stat. 1175</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893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strategic</a:t>
            </a:r>
            <a:r>
              <a:rPr lang="en-US" baseline="0" dirty="0"/>
              <a:t> plan is focused on rural Veterans and the communities in which they live, and each of these goals grows directly out of our legislative mandate.  In order to accomplish the objectives that grow out of these strategic goals, we rely on our collaborative partners inside and outside VHA.  We manage and engage those partners across our organization, which looks like this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24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lvl="1" defTabSz="445122">
              <a:defRPr/>
            </a:pPr>
            <a:r>
              <a:rPr lang="en-US" sz="2000" b="1" dirty="0"/>
              <a:t>22% </a:t>
            </a:r>
            <a:r>
              <a:rPr lang="en-US" sz="2000" dirty="0"/>
              <a:t>of the General Population does not access the internet at home (Pew Research, 2016) </a:t>
            </a:r>
          </a:p>
          <a:p>
            <a:pPr defTabSz="445122">
              <a:defRPr/>
            </a:pPr>
            <a:endParaRPr lang="en-US" sz="1100" dirty="0"/>
          </a:p>
          <a:p>
            <a:r>
              <a:rPr lang="en-US" sz="1200" kern="1200" dirty="0">
                <a:solidFill>
                  <a:schemeClr val="tx1"/>
                </a:solidFill>
                <a:effectLst/>
                <a:latin typeface="+mn-lt"/>
                <a:ea typeface="+mn-ea"/>
                <a:cs typeface="+mn-cs"/>
              </a:rPr>
              <a:t>The top five states with the </a:t>
            </a:r>
            <a:r>
              <a:rPr lang="en-US" sz="1200" b="1" kern="1200" dirty="0">
                <a:solidFill>
                  <a:schemeClr val="tx1"/>
                </a:solidFill>
                <a:effectLst/>
                <a:latin typeface="+mn-lt"/>
                <a:ea typeface="+mn-ea"/>
                <a:cs typeface="+mn-cs"/>
              </a:rPr>
              <a:t>highest numbers of enrolled rural Veterans</a:t>
            </a:r>
            <a:r>
              <a:rPr lang="en-US" sz="1200" kern="1200" dirty="0">
                <a:solidFill>
                  <a:schemeClr val="tx1"/>
                </a:solidFill>
                <a:effectLst/>
                <a:latin typeface="+mn-lt"/>
                <a:ea typeface="+mn-ea"/>
                <a:cs typeface="+mn-cs"/>
              </a:rPr>
              <a:t> are California (71%), Texas (53%), New York (49%) Florida (47%) and Pennsylvania (46%). </a:t>
            </a:r>
            <a:r>
              <a:rPr lang="en-US" sz="1200" b="1" kern="1200" dirty="0">
                <a:solidFill>
                  <a:schemeClr val="tx1"/>
                </a:solidFill>
                <a:effectLst/>
                <a:latin typeface="+mn-lt"/>
                <a:ea typeface="+mn-ea"/>
                <a:cs typeface="+mn-cs"/>
              </a:rPr>
              <a:t>SOURCE: </a:t>
            </a:r>
            <a:r>
              <a:rPr lang="en-US" sz="1200" kern="1200" dirty="0" err="1">
                <a:solidFill>
                  <a:schemeClr val="tx1"/>
                </a:solidFill>
                <a:effectLst/>
                <a:latin typeface="+mn-lt"/>
                <a:ea typeface="+mn-ea"/>
                <a:cs typeface="+mn-cs"/>
              </a:rPr>
              <a:t>Urban_Rural</a:t>
            </a:r>
            <a:r>
              <a:rPr lang="en-US" sz="1200" kern="1200" dirty="0">
                <a:solidFill>
                  <a:schemeClr val="tx1"/>
                </a:solidFill>
                <a:effectLst/>
                <a:latin typeface="+mn-lt"/>
                <a:ea typeface="+mn-ea"/>
                <a:cs typeface="+mn-cs"/>
              </a:rPr>
              <a:t> Veterans_VetPop2016</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323M </a:t>
            </a:r>
            <a:r>
              <a:rPr lang="en-US" sz="1200" kern="1200" dirty="0">
                <a:solidFill>
                  <a:schemeClr val="tx1"/>
                </a:solidFill>
                <a:effectLst/>
                <a:latin typeface="+mn-lt"/>
                <a:ea typeface="+mn-ea"/>
                <a:cs typeface="+mn-cs"/>
              </a:rPr>
              <a:t>people in the United States / </a:t>
            </a:r>
            <a:r>
              <a:rPr lang="en-US" sz="1200" b="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U.S. Census Bureau (2016)</a:t>
            </a:r>
          </a:p>
          <a:p>
            <a:r>
              <a:rPr lang="en-US" sz="1200" b="1" kern="1200" dirty="0">
                <a:solidFill>
                  <a:schemeClr val="tx1"/>
                </a:solidFill>
                <a:effectLst/>
                <a:latin typeface="+mn-lt"/>
                <a:ea typeface="+mn-ea"/>
                <a:cs typeface="+mn-cs"/>
              </a:rPr>
              <a:t>60M</a:t>
            </a:r>
            <a:r>
              <a:rPr lang="en-US" sz="1200" kern="1200" dirty="0">
                <a:solidFill>
                  <a:schemeClr val="tx1"/>
                </a:solidFill>
                <a:effectLst/>
                <a:latin typeface="+mn-lt"/>
                <a:ea typeface="+mn-ea"/>
                <a:cs typeface="+mn-cs"/>
              </a:rPr>
              <a:t> live in rural areas (19%) / </a:t>
            </a:r>
            <a:r>
              <a:rPr lang="en-US" sz="1200" b="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U.S. Census Bureau (2015)</a:t>
            </a:r>
          </a:p>
          <a:p>
            <a:r>
              <a:rPr lang="en-US" sz="1200" b="1" kern="1200" dirty="0">
                <a:solidFill>
                  <a:schemeClr val="tx1"/>
                </a:solidFill>
                <a:effectLst/>
                <a:latin typeface="+mn-lt"/>
                <a:ea typeface="+mn-ea"/>
                <a:cs typeface="+mn-cs"/>
              </a:rPr>
              <a:t>18.5 (19M) </a:t>
            </a:r>
            <a:r>
              <a:rPr lang="en-US" sz="1200" kern="1200" dirty="0">
                <a:solidFill>
                  <a:schemeClr val="tx1"/>
                </a:solidFill>
                <a:effectLst/>
                <a:latin typeface="+mn-lt"/>
                <a:ea typeface="+mn-ea"/>
                <a:cs typeface="+mn-cs"/>
              </a:rPr>
              <a:t>Veterans in the United States / </a:t>
            </a:r>
            <a:r>
              <a:rPr lang="en-US" sz="1200" b="1" kern="1200" dirty="0">
                <a:solidFill>
                  <a:schemeClr val="tx1"/>
                </a:solidFill>
                <a:effectLst/>
                <a:latin typeface="+mn-lt"/>
                <a:ea typeface="+mn-ea"/>
                <a:cs typeface="+mn-cs"/>
              </a:rPr>
              <a:t>SOURCE:</a:t>
            </a:r>
            <a:r>
              <a:rPr lang="en-US" sz="1200" kern="1200" dirty="0">
                <a:solidFill>
                  <a:schemeClr val="tx1"/>
                </a:solidFill>
                <a:effectLst/>
                <a:latin typeface="+mn-lt"/>
                <a:ea typeface="+mn-ea"/>
                <a:cs typeface="+mn-cs"/>
              </a:rPr>
              <a:t> U.S. Census Bureau; American Community Survey (FY16)</a:t>
            </a:r>
          </a:p>
          <a:p>
            <a:pPr defTabSz="445122">
              <a:defRPr/>
            </a:pP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45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963" marR="0" lvl="0" indent="-166963" algn="l" defTabSz="44523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Since 2012, ORH has funded $2.1B  in projects</a:t>
            </a:r>
            <a:br>
              <a:rPr lang="en-US"/>
            </a:br>
            <a:r>
              <a:rPr lang="en-US" b="1"/>
              <a:t>[SOURCE: </a:t>
            </a:r>
            <a:r>
              <a:rPr lang="en-US"/>
              <a:t>Mike Privman, ORH Budget Analyst, January 2019</a:t>
            </a:r>
            <a:r>
              <a:rPr lang="en-US" b="1"/>
              <a:t>]</a:t>
            </a:r>
          </a:p>
          <a:p>
            <a:pPr defTabSz="445235">
              <a:defRPr/>
            </a:pPr>
            <a:endParaRPr lang="en-US" dirty="0"/>
          </a:p>
          <a:p>
            <a:r>
              <a:rPr lang="en-US" sz="1200" kern="1200" dirty="0">
                <a:solidFill>
                  <a:schemeClr val="tx1"/>
                </a:solidFill>
                <a:effectLst/>
                <a:latin typeface="+mn-lt"/>
                <a:ea typeface="+mn-ea"/>
                <a:cs typeface="+mn-cs"/>
              </a:rPr>
              <a:t>Number of EWIs for 2019: 55 (includes six Rural Promising Practices) [Kelly Lora Lewis, Senior Program Analyst, January 2019]</a:t>
            </a:r>
          </a:p>
          <a:p>
            <a:pPr defTabSz="445235">
              <a:defRPr/>
            </a:pPr>
            <a:endParaRPr lang="en-US" dirty="0"/>
          </a:p>
          <a:p>
            <a:endParaRPr lang="en-US" dirty="0"/>
          </a:p>
          <a:p>
            <a:pPr defTabSz="445235">
              <a:defRPr/>
            </a:pPr>
            <a:r>
              <a:rPr lang="en-US" dirty="0"/>
              <a:t>Promising Practices criteria: increased </a:t>
            </a:r>
            <a:r>
              <a:rPr lang="en-US" baseline="0" dirty="0"/>
              <a:t>access; evidence of clinical impact; customer satisfaction and patient experience; return on investment; operational feasibility; strong partnerships and/or working relationships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3E557-29CA-2942-B5B0-BBAE067F57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694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301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893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581">
              <a:defRPr/>
            </a:pPr>
            <a:r>
              <a:rPr lang="en-US" dirty="0"/>
              <a:t>We went</a:t>
            </a:r>
            <a:r>
              <a:rPr lang="en-US" baseline="0" dirty="0"/>
              <a:t> through an exercise in late December 2018 wherein we asked our PO partners to project what their programs could be in an ideal world.  In the end, that exercise prompted ORH to ask for a budget increase for the first time in our history—to $327 million in FY 18 and nearly $350 million in FY 19.  naturally, we were turned down.  But what this underscores is how wildly successful our enterprise wide initiatives have become, thanks to you and our other partners like you.  </a:t>
            </a:r>
            <a:endParaRPr lang="en-US" dirty="0"/>
          </a:p>
          <a:p>
            <a:pPr defTabSz="448581">
              <a:defRPr/>
            </a:pPr>
            <a:endParaRPr lang="en-US" dirty="0"/>
          </a:p>
          <a:p>
            <a:pPr defTabSz="448581">
              <a:defRPr/>
            </a:pPr>
            <a:r>
              <a:rPr lang="en-US" dirty="0"/>
              <a:t>So lets take</a:t>
            </a:r>
            <a:r>
              <a:rPr lang="en-US" baseline="0" dirty="0"/>
              <a:t> a graphic look at those enterprise wide initiatives</a:t>
            </a:r>
          </a:p>
          <a:p>
            <a:pPr defTabSz="448581">
              <a:defRPr/>
            </a:pPr>
            <a:endParaRPr lang="en-US" baseline="0" dirty="0"/>
          </a:p>
          <a:p>
            <a:pPr defTabSz="448581">
              <a:defRPr/>
            </a:pPr>
            <a:r>
              <a:rPr lang="en-US" baseline="0" dirty="0"/>
              <a:t>NOTE:  </a:t>
            </a:r>
            <a:r>
              <a:rPr lang="en-US" dirty="0"/>
              <a:t>(One caveat is that the list may include approved, but not operational sites)</a:t>
            </a:r>
          </a:p>
          <a:p>
            <a:pPr defTabSz="448581">
              <a:defRPr/>
            </a:pPr>
            <a:endParaRPr lang="en-US" dirty="0"/>
          </a:p>
          <a:p>
            <a:pPr defTabSz="448581">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F54BC-A22F-4F12-95CD-05E42216CD3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00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595C2C-6666-4659-9AF8-5A00B6FC3DCE}"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68CED-C7B8-4213-B0A9-AEB0793AF02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51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95C2C-6666-4659-9AF8-5A00B6FC3DCE}"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68CED-C7B8-4213-B0A9-AEB0793AF02C}" type="slidenum">
              <a:rPr lang="en-US" smtClean="0"/>
              <a:t>‹#›</a:t>
            </a:fld>
            <a:endParaRPr lang="en-US"/>
          </a:p>
        </p:txBody>
      </p:sp>
    </p:spTree>
    <p:extLst>
      <p:ext uri="{BB962C8B-B14F-4D97-AF65-F5344CB8AC3E}">
        <p14:creationId xmlns:p14="http://schemas.microsoft.com/office/powerpoint/2010/main" val="74053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95C2C-6666-4659-9AF8-5A00B6FC3DCE}"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68CED-C7B8-4213-B0A9-AEB0793AF02C}" type="slidenum">
              <a:rPr lang="en-US" smtClean="0"/>
              <a:t>‹#›</a:t>
            </a:fld>
            <a:endParaRPr lang="en-US"/>
          </a:p>
        </p:txBody>
      </p:sp>
    </p:spTree>
    <p:extLst>
      <p:ext uri="{BB962C8B-B14F-4D97-AF65-F5344CB8AC3E}">
        <p14:creationId xmlns:p14="http://schemas.microsoft.com/office/powerpoint/2010/main" val="429183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775885" y="4652963"/>
            <a:ext cx="10104967" cy="1009650"/>
          </a:xfrm>
        </p:spPr>
        <p:txBody>
          <a:bodyPr/>
          <a:lstStyle>
            <a:lvl1pPr algn="r">
              <a:defRPr sz="4400"/>
            </a:lvl1pPr>
          </a:lstStyle>
          <a:p>
            <a:r>
              <a:rPr lang="en-US"/>
              <a:t>Click to edit Master title style</a:t>
            </a:r>
          </a:p>
        </p:txBody>
      </p:sp>
      <p:sp>
        <p:nvSpPr>
          <p:cNvPr id="289834" name="Rectangle 42"/>
          <p:cNvSpPr>
            <a:spLocks noGrp="1" noChangeArrowheads="1"/>
          </p:cNvSpPr>
          <p:nvPr>
            <p:ph type="subTitle" idx="1"/>
          </p:nvPr>
        </p:nvSpPr>
        <p:spPr>
          <a:xfrm>
            <a:off x="1775885" y="5662614"/>
            <a:ext cx="10071100" cy="936625"/>
          </a:xfrm>
        </p:spPr>
        <p:txBody>
          <a:bodyPr/>
          <a:lstStyle>
            <a:lvl1pPr marL="0" indent="0" algn="r">
              <a:buFontTx/>
              <a:buNone/>
              <a:defRPr sz="2800">
                <a:solidFill>
                  <a:schemeClr val="bg1"/>
                </a:solidFill>
              </a:defRPr>
            </a:lvl1pPr>
          </a:lstStyle>
          <a:p>
            <a:r>
              <a:rPr lang="en-US"/>
              <a:t>Click to edit Master subtitle style</a:t>
            </a:r>
          </a:p>
        </p:txBody>
      </p:sp>
      <p:sp>
        <p:nvSpPr>
          <p:cNvPr id="4" name="Rectangle 50"/>
          <p:cNvSpPr>
            <a:spLocks noGrp="1" noChangeArrowheads="1"/>
          </p:cNvSpPr>
          <p:nvPr>
            <p:ph type="dt" sz="quarter" idx="10"/>
          </p:nvPr>
        </p:nvSpPr>
        <p:spPr/>
        <p:txBody>
          <a:bodyPr/>
          <a:lstStyle>
            <a:lvl1pPr>
              <a:defRPr/>
            </a:lvl1pPr>
          </a:lstStyle>
          <a:p>
            <a:pPr>
              <a:defRPr/>
            </a:pPr>
            <a:endParaRPr lang="en-US" dirty="0"/>
          </a:p>
        </p:txBody>
      </p:sp>
      <p:sp>
        <p:nvSpPr>
          <p:cNvPr id="5" name="Rectangle 51"/>
          <p:cNvSpPr>
            <a:spLocks noGrp="1" noChangeArrowheads="1"/>
          </p:cNvSpPr>
          <p:nvPr>
            <p:ph type="ftr" sz="quarter" idx="11"/>
          </p:nvPr>
        </p:nvSpPr>
        <p:spPr/>
        <p:txBody>
          <a:bodyPr/>
          <a:lstStyle>
            <a:lvl1pPr>
              <a:defRPr/>
            </a:lvl1pPr>
          </a:lstStyle>
          <a:p>
            <a:pPr>
              <a:defRPr/>
            </a:pPr>
            <a:endParaRPr lang="en-US" dirty="0"/>
          </a:p>
        </p:txBody>
      </p:sp>
      <p:sp>
        <p:nvSpPr>
          <p:cNvPr id="6" name="Rectangle 52"/>
          <p:cNvSpPr>
            <a:spLocks noGrp="1" noChangeArrowheads="1"/>
          </p:cNvSpPr>
          <p:nvPr>
            <p:ph type="sldNum" sz="quarter" idx="12"/>
          </p:nvPr>
        </p:nvSpPr>
        <p:spPr/>
        <p:txBody>
          <a:bodyPr/>
          <a:lstStyle>
            <a:lvl1pPr>
              <a:defRPr/>
            </a:lvl1pPr>
          </a:lstStyle>
          <a:p>
            <a:pPr>
              <a:defRPr/>
            </a:pPr>
            <a:fld id="{A85308D8-31D9-46A4-858C-DAF8D71E1EB9}" type="slidenum">
              <a:rPr lang="en-US"/>
              <a:pPr>
                <a:defRPr/>
              </a:pPr>
              <a:t>‹#›</a:t>
            </a:fld>
            <a:endParaRPr lang="en-US" dirty="0"/>
          </a:p>
        </p:txBody>
      </p:sp>
    </p:spTree>
    <p:extLst>
      <p:ext uri="{BB962C8B-B14F-4D97-AF65-F5344CB8AC3E}">
        <p14:creationId xmlns:p14="http://schemas.microsoft.com/office/powerpoint/2010/main" val="104768469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2"/>
          <p:cNvSpPr>
            <a:spLocks noGrp="1" noChangeArrowheads="1"/>
          </p:cNvSpPr>
          <p:nvPr>
            <p:ph type="dt" sz="half" idx="10"/>
          </p:nvPr>
        </p:nvSpPr>
        <p:spPr>
          <a:ln/>
        </p:spPr>
        <p:txBody>
          <a:bodyPr/>
          <a:lstStyle>
            <a:lvl1pPr>
              <a:defRPr/>
            </a:lvl1pPr>
          </a:lstStyle>
          <a:p>
            <a:pPr>
              <a:defRPr/>
            </a:pPr>
            <a:endParaRPr lang="en-US" dirty="0"/>
          </a:p>
        </p:txBody>
      </p:sp>
      <p:sp>
        <p:nvSpPr>
          <p:cNvPr id="5"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4"/>
          <p:cNvSpPr>
            <a:spLocks noGrp="1" noChangeArrowheads="1"/>
          </p:cNvSpPr>
          <p:nvPr>
            <p:ph type="sldNum" sz="quarter" idx="12"/>
          </p:nvPr>
        </p:nvSpPr>
        <p:spPr>
          <a:ln/>
        </p:spPr>
        <p:txBody>
          <a:bodyPr/>
          <a:lstStyle>
            <a:lvl1pPr>
              <a:defRPr/>
            </a:lvl1pPr>
          </a:lstStyle>
          <a:p>
            <a:pPr>
              <a:defRPr/>
            </a:pPr>
            <a:fld id="{7C975FE1-7E04-4233-B0A5-F05FF8FA871F}" type="slidenum">
              <a:rPr lang="en-US"/>
              <a:pPr>
                <a:defRPr/>
              </a:pPr>
              <a:t>‹#›</a:t>
            </a:fld>
            <a:endParaRPr lang="en-US" dirty="0"/>
          </a:p>
        </p:txBody>
      </p:sp>
    </p:spTree>
    <p:extLst>
      <p:ext uri="{BB962C8B-B14F-4D97-AF65-F5344CB8AC3E}">
        <p14:creationId xmlns:p14="http://schemas.microsoft.com/office/powerpoint/2010/main" val="171686586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2"/>
          <p:cNvSpPr>
            <a:spLocks noGrp="1" noChangeArrowheads="1"/>
          </p:cNvSpPr>
          <p:nvPr>
            <p:ph type="dt" sz="half" idx="10"/>
          </p:nvPr>
        </p:nvSpPr>
        <p:spPr>
          <a:ln/>
        </p:spPr>
        <p:txBody>
          <a:bodyPr/>
          <a:lstStyle>
            <a:lvl1pPr>
              <a:defRPr/>
            </a:lvl1pPr>
          </a:lstStyle>
          <a:p>
            <a:pPr>
              <a:defRPr/>
            </a:pPr>
            <a:endParaRPr lang="en-US" dirty="0"/>
          </a:p>
        </p:txBody>
      </p:sp>
      <p:sp>
        <p:nvSpPr>
          <p:cNvPr id="5"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4"/>
          <p:cNvSpPr>
            <a:spLocks noGrp="1" noChangeArrowheads="1"/>
          </p:cNvSpPr>
          <p:nvPr>
            <p:ph type="sldNum" sz="quarter" idx="12"/>
          </p:nvPr>
        </p:nvSpPr>
        <p:spPr>
          <a:ln/>
        </p:spPr>
        <p:txBody>
          <a:bodyPr/>
          <a:lstStyle>
            <a:lvl1pPr>
              <a:defRPr/>
            </a:lvl1pPr>
          </a:lstStyle>
          <a:p>
            <a:pPr>
              <a:defRPr/>
            </a:pPr>
            <a:fld id="{60638E42-68C7-4C6D-84EB-5C95799A0642}" type="slidenum">
              <a:rPr lang="en-US"/>
              <a:pPr>
                <a:defRPr/>
              </a:pPr>
              <a:t>‹#›</a:t>
            </a:fld>
            <a:endParaRPr lang="en-US" dirty="0"/>
          </a:p>
        </p:txBody>
      </p:sp>
    </p:spTree>
    <p:extLst>
      <p:ext uri="{BB962C8B-B14F-4D97-AF65-F5344CB8AC3E}">
        <p14:creationId xmlns:p14="http://schemas.microsoft.com/office/powerpoint/2010/main" val="317851742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4434" y="1706564"/>
            <a:ext cx="5659967"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706564"/>
            <a:ext cx="5659967"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2"/>
          <p:cNvSpPr>
            <a:spLocks noGrp="1" noChangeArrowheads="1"/>
          </p:cNvSpPr>
          <p:nvPr>
            <p:ph type="dt" sz="half" idx="10"/>
          </p:nvPr>
        </p:nvSpPr>
        <p:spPr>
          <a:ln/>
        </p:spPr>
        <p:txBody>
          <a:bodyPr/>
          <a:lstStyle>
            <a:lvl1pPr>
              <a:defRPr/>
            </a:lvl1pPr>
          </a:lstStyle>
          <a:p>
            <a:pPr>
              <a:defRPr/>
            </a:pPr>
            <a:endParaRPr lang="en-US" dirty="0"/>
          </a:p>
        </p:txBody>
      </p:sp>
      <p:sp>
        <p:nvSpPr>
          <p:cNvPr id="6"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4"/>
          <p:cNvSpPr>
            <a:spLocks noGrp="1" noChangeArrowheads="1"/>
          </p:cNvSpPr>
          <p:nvPr>
            <p:ph type="sldNum" sz="quarter" idx="12"/>
          </p:nvPr>
        </p:nvSpPr>
        <p:spPr>
          <a:ln/>
        </p:spPr>
        <p:txBody>
          <a:bodyPr/>
          <a:lstStyle>
            <a:lvl1pPr>
              <a:defRPr/>
            </a:lvl1pPr>
          </a:lstStyle>
          <a:p>
            <a:pPr>
              <a:defRPr/>
            </a:pPr>
            <a:fld id="{CCD7D8EA-2F0A-416F-81E6-027B849AC493}" type="slidenum">
              <a:rPr lang="en-US"/>
              <a:pPr>
                <a:defRPr/>
              </a:pPr>
              <a:t>‹#›</a:t>
            </a:fld>
            <a:endParaRPr lang="en-US" dirty="0"/>
          </a:p>
        </p:txBody>
      </p:sp>
    </p:spTree>
    <p:extLst>
      <p:ext uri="{BB962C8B-B14F-4D97-AF65-F5344CB8AC3E}">
        <p14:creationId xmlns:p14="http://schemas.microsoft.com/office/powerpoint/2010/main" val="2196407201"/>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2"/>
          <p:cNvSpPr>
            <a:spLocks noGrp="1" noChangeArrowheads="1"/>
          </p:cNvSpPr>
          <p:nvPr>
            <p:ph type="dt" sz="half" idx="10"/>
          </p:nvPr>
        </p:nvSpPr>
        <p:spPr>
          <a:ln/>
        </p:spPr>
        <p:txBody>
          <a:bodyPr/>
          <a:lstStyle>
            <a:lvl1pPr>
              <a:defRPr/>
            </a:lvl1pPr>
          </a:lstStyle>
          <a:p>
            <a:pPr>
              <a:defRPr/>
            </a:pPr>
            <a:endParaRPr lang="en-US" dirty="0"/>
          </a:p>
        </p:txBody>
      </p:sp>
      <p:sp>
        <p:nvSpPr>
          <p:cNvPr id="8"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54"/>
          <p:cNvSpPr>
            <a:spLocks noGrp="1" noChangeArrowheads="1"/>
          </p:cNvSpPr>
          <p:nvPr>
            <p:ph type="sldNum" sz="quarter" idx="12"/>
          </p:nvPr>
        </p:nvSpPr>
        <p:spPr>
          <a:ln/>
        </p:spPr>
        <p:txBody>
          <a:bodyPr/>
          <a:lstStyle>
            <a:lvl1pPr>
              <a:defRPr/>
            </a:lvl1pPr>
          </a:lstStyle>
          <a:p>
            <a:pPr>
              <a:defRPr/>
            </a:pPr>
            <a:fld id="{79F5D4C6-03F1-47A8-B7E3-632FC4F69CE5}" type="slidenum">
              <a:rPr lang="en-US"/>
              <a:pPr>
                <a:defRPr/>
              </a:pPr>
              <a:t>‹#›</a:t>
            </a:fld>
            <a:endParaRPr lang="en-US" dirty="0"/>
          </a:p>
        </p:txBody>
      </p:sp>
    </p:spTree>
    <p:extLst>
      <p:ext uri="{BB962C8B-B14F-4D97-AF65-F5344CB8AC3E}">
        <p14:creationId xmlns:p14="http://schemas.microsoft.com/office/powerpoint/2010/main" val="1929437068"/>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2"/>
          <p:cNvSpPr>
            <a:spLocks noGrp="1" noChangeArrowheads="1"/>
          </p:cNvSpPr>
          <p:nvPr>
            <p:ph type="dt" sz="half" idx="10"/>
          </p:nvPr>
        </p:nvSpPr>
        <p:spPr>
          <a:ln/>
        </p:spPr>
        <p:txBody>
          <a:bodyPr/>
          <a:lstStyle>
            <a:lvl1pPr>
              <a:defRPr/>
            </a:lvl1pPr>
          </a:lstStyle>
          <a:p>
            <a:pPr>
              <a:defRPr/>
            </a:pPr>
            <a:endParaRPr lang="en-US" dirty="0"/>
          </a:p>
        </p:txBody>
      </p:sp>
      <p:sp>
        <p:nvSpPr>
          <p:cNvPr id="4"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54"/>
          <p:cNvSpPr>
            <a:spLocks noGrp="1" noChangeArrowheads="1"/>
          </p:cNvSpPr>
          <p:nvPr>
            <p:ph type="sldNum" sz="quarter" idx="12"/>
          </p:nvPr>
        </p:nvSpPr>
        <p:spPr>
          <a:ln/>
        </p:spPr>
        <p:txBody>
          <a:bodyPr/>
          <a:lstStyle>
            <a:lvl1pPr>
              <a:defRPr/>
            </a:lvl1pPr>
          </a:lstStyle>
          <a:p>
            <a:pPr>
              <a:defRPr/>
            </a:pPr>
            <a:fld id="{896233B0-D932-4229-8432-63E76E08B850}" type="slidenum">
              <a:rPr lang="en-US"/>
              <a:pPr>
                <a:defRPr/>
              </a:pPr>
              <a:t>‹#›</a:t>
            </a:fld>
            <a:endParaRPr lang="en-US" dirty="0"/>
          </a:p>
        </p:txBody>
      </p:sp>
    </p:spTree>
    <p:extLst>
      <p:ext uri="{BB962C8B-B14F-4D97-AF65-F5344CB8AC3E}">
        <p14:creationId xmlns:p14="http://schemas.microsoft.com/office/powerpoint/2010/main" val="322149467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2"/>
          <p:cNvSpPr>
            <a:spLocks noGrp="1" noChangeArrowheads="1"/>
          </p:cNvSpPr>
          <p:nvPr>
            <p:ph type="dt" sz="half" idx="10"/>
          </p:nvPr>
        </p:nvSpPr>
        <p:spPr>
          <a:ln/>
        </p:spPr>
        <p:txBody>
          <a:bodyPr/>
          <a:lstStyle>
            <a:lvl1pPr>
              <a:defRPr/>
            </a:lvl1pPr>
          </a:lstStyle>
          <a:p>
            <a:pPr>
              <a:defRPr/>
            </a:pPr>
            <a:endParaRPr lang="en-US" dirty="0"/>
          </a:p>
        </p:txBody>
      </p:sp>
      <p:sp>
        <p:nvSpPr>
          <p:cNvPr id="3"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54"/>
          <p:cNvSpPr>
            <a:spLocks noGrp="1" noChangeArrowheads="1"/>
          </p:cNvSpPr>
          <p:nvPr>
            <p:ph type="sldNum" sz="quarter" idx="12"/>
          </p:nvPr>
        </p:nvSpPr>
        <p:spPr>
          <a:ln/>
        </p:spPr>
        <p:txBody>
          <a:bodyPr/>
          <a:lstStyle>
            <a:lvl1pPr>
              <a:defRPr/>
            </a:lvl1pPr>
          </a:lstStyle>
          <a:p>
            <a:pPr>
              <a:defRPr/>
            </a:pPr>
            <a:fld id="{DE7343FB-7109-4A42-B68E-45BA7640A977}" type="slidenum">
              <a:rPr lang="en-US"/>
              <a:pPr>
                <a:defRPr/>
              </a:pPr>
              <a:t>‹#›</a:t>
            </a:fld>
            <a:endParaRPr lang="en-US" dirty="0"/>
          </a:p>
        </p:txBody>
      </p:sp>
    </p:spTree>
    <p:extLst>
      <p:ext uri="{BB962C8B-B14F-4D97-AF65-F5344CB8AC3E}">
        <p14:creationId xmlns:p14="http://schemas.microsoft.com/office/powerpoint/2010/main" val="2785832520"/>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2"/>
          <p:cNvSpPr>
            <a:spLocks noGrp="1" noChangeArrowheads="1"/>
          </p:cNvSpPr>
          <p:nvPr>
            <p:ph type="dt" sz="half" idx="10"/>
          </p:nvPr>
        </p:nvSpPr>
        <p:spPr>
          <a:ln/>
        </p:spPr>
        <p:txBody>
          <a:bodyPr/>
          <a:lstStyle>
            <a:lvl1pPr>
              <a:defRPr/>
            </a:lvl1pPr>
          </a:lstStyle>
          <a:p>
            <a:pPr>
              <a:defRPr/>
            </a:pPr>
            <a:endParaRPr lang="en-US" dirty="0"/>
          </a:p>
        </p:txBody>
      </p:sp>
      <p:sp>
        <p:nvSpPr>
          <p:cNvPr id="6"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4"/>
          <p:cNvSpPr>
            <a:spLocks noGrp="1" noChangeArrowheads="1"/>
          </p:cNvSpPr>
          <p:nvPr>
            <p:ph type="sldNum" sz="quarter" idx="12"/>
          </p:nvPr>
        </p:nvSpPr>
        <p:spPr>
          <a:ln/>
        </p:spPr>
        <p:txBody>
          <a:bodyPr/>
          <a:lstStyle>
            <a:lvl1pPr>
              <a:defRPr/>
            </a:lvl1pPr>
          </a:lstStyle>
          <a:p>
            <a:pPr>
              <a:defRPr/>
            </a:pPr>
            <a:fld id="{F6EB6087-51E8-4E96-B86E-F489AD61B9D5}" type="slidenum">
              <a:rPr lang="en-US"/>
              <a:pPr>
                <a:defRPr/>
              </a:pPr>
              <a:t>‹#›</a:t>
            </a:fld>
            <a:endParaRPr lang="en-US" dirty="0"/>
          </a:p>
        </p:txBody>
      </p:sp>
    </p:spTree>
    <p:extLst>
      <p:ext uri="{BB962C8B-B14F-4D97-AF65-F5344CB8AC3E}">
        <p14:creationId xmlns:p14="http://schemas.microsoft.com/office/powerpoint/2010/main" val="372621292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595C2C-6666-4659-9AF8-5A00B6FC3DCE}"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68CED-C7B8-4213-B0A9-AEB0793AF02C}" type="slidenum">
              <a:rPr lang="en-US" smtClean="0"/>
              <a:t>‹#›</a:t>
            </a:fld>
            <a:endParaRPr lang="en-US"/>
          </a:p>
        </p:txBody>
      </p:sp>
    </p:spTree>
    <p:extLst>
      <p:ext uri="{BB962C8B-B14F-4D97-AF65-F5344CB8AC3E}">
        <p14:creationId xmlns:p14="http://schemas.microsoft.com/office/powerpoint/2010/main" val="180886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2"/>
          <p:cNvSpPr>
            <a:spLocks noGrp="1" noChangeArrowheads="1"/>
          </p:cNvSpPr>
          <p:nvPr>
            <p:ph type="dt" sz="half" idx="10"/>
          </p:nvPr>
        </p:nvSpPr>
        <p:spPr>
          <a:ln/>
        </p:spPr>
        <p:txBody>
          <a:bodyPr/>
          <a:lstStyle>
            <a:lvl1pPr>
              <a:defRPr/>
            </a:lvl1pPr>
          </a:lstStyle>
          <a:p>
            <a:pPr>
              <a:defRPr/>
            </a:pPr>
            <a:endParaRPr lang="en-US" dirty="0"/>
          </a:p>
        </p:txBody>
      </p:sp>
      <p:sp>
        <p:nvSpPr>
          <p:cNvPr id="6"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4"/>
          <p:cNvSpPr>
            <a:spLocks noGrp="1" noChangeArrowheads="1"/>
          </p:cNvSpPr>
          <p:nvPr>
            <p:ph type="sldNum" sz="quarter" idx="12"/>
          </p:nvPr>
        </p:nvSpPr>
        <p:spPr>
          <a:ln/>
        </p:spPr>
        <p:txBody>
          <a:bodyPr/>
          <a:lstStyle>
            <a:lvl1pPr>
              <a:defRPr/>
            </a:lvl1pPr>
          </a:lstStyle>
          <a:p>
            <a:pPr>
              <a:defRPr/>
            </a:pPr>
            <a:fld id="{E6BF9B3C-6EA1-4CFE-A66B-69040F7A0B33}" type="slidenum">
              <a:rPr lang="en-US"/>
              <a:pPr>
                <a:defRPr/>
              </a:pPr>
              <a:t>‹#›</a:t>
            </a:fld>
            <a:endParaRPr lang="en-US" dirty="0"/>
          </a:p>
        </p:txBody>
      </p:sp>
    </p:spTree>
    <p:extLst>
      <p:ext uri="{BB962C8B-B14F-4D97-AF65-F5344CB8AC3E}">
        <p14:creationId xmlns:p14="http://schemas.microsoft.com/office/powerpoint/2010/main" val="1359983266"/>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2"/>
          <p:cNvSpPr>
            <a:spLocks noGrp="1" noChangeArrowheads="1"/>
          </p:cNvSpPr>
          <p:nvPr>
            <p:ph type="dt" sz="half" idx="10"/>
          </p:nvPr>
        </p:nvSpPr>
        <p:spPr>
          <a:ln/>
        </p:spPr>
        <p:txBody>
          <a:bodyPr/>
          <a:lstStyle>
            <a:lvl1pPr>
              <a:defRPr/>
            </a:lvl1pPr>
          </a:lstStyle>
          <a:p>
            <a:pPr>
              <a:defRPr/>
            </a:pPr>
            <a:endParaRPr lang="en-US" dirty="0"/>
          </a:p>
        </p:txBody>
      </p:sp>
      <p:sp>
        <p:nvSpPr>
          <p:cNvPr id="5"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4"/>
          <p:cNvSpPr>
            <a:spLocks noGrp="1" noChangeArrowheads="1"/>
          </p:cNvSpPr>
          <p:nvPr>
            <p:ph type="sldNum" sz="quarter" idx="12"/>
          </p:nvPr>
        </p:nvSpPr>
        <p:spPr>
          <a:ln/>
        </p:spPr>
        <p:txBody>
          <a:bodyPr/>
          <a:lstStyle>
            <a:lvl1pPr>
              <a:defRPr/>
            </a:lvl1pPr>
          </a:lstStyle>
          <a:p>
            <a:pPr>
              <a:defRPr/>
            </a:pPr>
            <a:fld id="{3E683533-9A35-4437-B109-0CDBE5E89369}" type="slidenum">
              <a:rPr lang="en-US"/>
              <a:pPr>
                <a:defRPr/>
              </a:pPr>
              <a:t>‹#›</a:t>
            </a:fld>
            <a:endParaRPr lang="en-US" dirty="0"/>
          </a:p>
        </p:txBody>
      </p:sp>
    </p:spTree>
    <p:extLst>
      <p:ext uri="{BB962C8B-B14F-4D97-AF65-F5344CB8AC3E}">
        <p14:creationId xmlns:p14="http://schemas.microsoft.com/office/powerpoint/2010/main" val="157210822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6785" y="260350"/>
            <a:ext cx="2880783" cy="6408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4434" y="260350"/>
            <a:ext cx="8439151" cy="6408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2"/>
          <p:cNvSpPr>
            <a:spLocks noGrp="1" noChangeArrowheads="1"/>
          </p:cNvSpPr>
          <p:nvPr>
            <p:ph type="dt" sz="half" idx="10"/>
          </p:nvPr>
        </p:nvSpPr>
        <p:spPr>
          <a:ln/>
        </p:spPr>
        <p:txBody>
          <a:bodyPr/>
          <a:lstStyle>
            <a:lvl1pPr>
              <a:defRPr/>
            </a:lvl1pPr>
          </a:lstStyle>
          <a:p>
            <a:pPr>
              <a:defRPr/>
            </a:pPr>
            <a:endParaRPr lang="en-US" dirty="0"/>
          </a:p>
        </p:txBody>
      </p:sp>
      <p:sp>
        <p:nvSpPr>
          <p:cNvPr id="5"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4"/>
          <p:cNvSpPr>
            <a:spLocks noGrp="1" noChangeArrowheads="1"/>
          </p:cNvSpPr>
          <p:nvPr>
            <p:ph type="sldNum" sz="quarter" idx="12"/>
          </p:nvPr>
        </p:nvSpPr>
        <p:spPr>
          <a:ln/>
        </p:spPr>
        <p:txBody>
          <a:bodyPr/>
          <a:lstStyle>
            <a:lvl1pPr>
              <a:defRPr/>
            </a:lvl1pPr>
          </a:lstStyle>
          <a:p>
            <a:pPr>
              <a:defRPr/>
            </a:pPr>
            <a:fld id="{04298F69-E6AC-46C8-BACC-2C4E25E480A2}" type="slidenum">
              <a:rPr lang="en-US"/>
              <a:pPr>
                <a:defRPr/>
              </a:pPr>
              <a:t>‹#›</a:t>
            </a:fld>
            <a:endParaRPr lang="en-US" dirty="0"/>
          </a:p>
        </p:txBody>
      </p:sp>
    </p:spTree>
    <p:extLst>
      <p:ext uri="{BB962C8B-B14F-4D97-AF65-F5344CB8AC3E}">
        <p14:creationId xmlns:p14="http://schemas.microsoft.com/office/powerpoint/2010/main" val="3530552912"/>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4434" y="260351"/>
            <a:ext cx="11523133" cy="868363"/>
          </a:xfrm>
        </p:spPr>
        <p:txBody>
          <a:bodyPr/>
          <a:lstStyle/>
          <a:p>
            <a:r>
              <a:rPr lang="en-US"/>
              <a:t>Click to edit Master title style</a:t>
            </a:r>
          </a:p>
        </p:txBody>
      </p:sp>
      <p:sp>
        <p:nvSpPr>
          <p:cNvPr id="3" name="Text Placeholder 2"/>
          <p:cNvSpPr>
            <a:spLocks noGrp="1"/>
          </p:cNvSpPr>
          <p:nvPr>
            <p:ph type="body" sz="half" idx="1"/>
          </p:nvPr>
        </p:nvSpPr>
        <p:spPr>
          <a:xfrm>
            <a:off x="334434" y="1706564"/>
            <a:ext cx="5659967"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1" y="1706564"/>
            <a:ext cx="5659967" cy="4962525"/>
          </a:xfrm>
        </p:spPr>
        <p:txBody>
          <a:bodyPr/>
          <a:lstStyle/>
          <a:p>
            <a:pPr lvl="0"/>
            <a:endParaRPr lang="en-US" noProof="0" dirty="0"/>
          </a:p>
        </p:txBody>
      </p:sp>
      <p:sp>
        <p:nvSpPr>
          <p:cNvPr id="5" name="Rectangle 52"/>
          <p:cNvSpPr>
            <a:spLocks noGrp="1" noChangeArrowheads="1"/>
          </p:cNvSpPr>
          <p:nvPr>
            <p:ph type="dt" sz="half" idx="10"/>
          </p:nvPr>
        </p:nvSpPr>
        <p:spPr>
          <a:ln/>
        </p:spPr>
        <p:txBody>
          <a:bodyPr/>
          <a:lstStyle>
            <a:lvl1pPr>
              <a:defRPr/>
            </a:lvl1pPr>
          </a:lstStyle>
          <a:p>
            <a:pPr>
              <a:defRPr/>
            </a:pPr>
            <a:endParaRPr lang="en-US" dirty="0"/>
          </a:p>
        </p:txBody>
      </p:sp>
      <p:sp>
        <p:nvSpPr>
          <p:cNvPr id="6"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4"/>
          <p:cNvSpPr>
            <a:spLocks noGrp="1" noChangeArrowheads="1"/>
          </p:cNvSpPr>
          <p:nvPr>
            <p:ph type="sldNum" sz="quarter" idx="12"/>
          </p:nvPr>
        </p:nvSpPr>
        <p:spPr>
          <a:ln/>
        </p:spPr>
        <p:txBody>
          <a:bodyPr/>
          <a:lstStyle>
            <a:lvl1pPr>
              <a:defRPr/>
            </a:lvl1pPr>
          </a:lstStyle>
          <a:p>
            <a:pPr>
              <a:defRPr/>
            </a:pPr>
            <a:fld id="{CD127752-D69D-43CC-A364-57E4E40AD99C}" type="slidenum">
              <a:rPr lang="en-US"/>
              <a:pPr>
                <a:defRPr/>
              </a:pPr>
              <a:t>‹#›</a:t>
            </a:fld>
            <a:endParaRPr lang="en-US" dirty="0"/>
          </a:p>
        </p:txBody>
      </p:sp>
    </p:spTree>
    <p:extLst>
      <p:ext uri="{BB962C8B-B14F-4D97-AF65-F5344CB8AC3E}">
        <p14:creationId xmlns:p14="http://schemas.microsoft.com/office/powerpoint/2010/main" val="3290026900"/>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34434" y="260351"/>
            <a:ext cx="11523133" cy="868363"/>
          </a:xfrm>
        </p:spPr>
        <p:txBody>
          <a:bodyPr/>
          <a:lstStyle/>
          <a:p>
            <a:r>
              <a:rPr lang="en-US"/>
              <a:t>Click to edit Master title style</a:t>
            </a:r>
          </a:p>
        </p:txBody>
      </p:sp>
      <p:sp>
        <p:nvSpPr>
          <p:cNvPr id="3" name="SmartArt Placeholder 2"/>
          <p:cNvSpPr>
            <a:spLocks noGrp="1"/>
          </p:cNvSpPr>
          <p:nvPr>
            <p:ph type="dgm" idx="1"/>
          </p:nvPr>
        </p:nvSpPr>
        <p:spPr>
          <a:xfrm>
            <a:off x="334434" y="1706564"/>
            <a:ext cx="11523133" cy="4962525"/>
          </a:xfrm>
        </p:spPr>
        <p:txBody>
          <a:bodyPr/>
          <a:lstStyle/>
          <a:p>
            <a:pPr lvl="0"/>
            <a:endParaRPr lang="en-US" noProof="0" dirty="0"/>
          </a:p>
        </p:txBody>
      </p:sp>
      <p:sp>
        <p:nvSpPr>
          <p:cNvPr id="4" name="Rectangle 52"/>
          <p:cNvSpPr>
            <a:spLocks noGrp="1" noChangeArrowheads="1"/>
          </p:cNvSpPr>
          <p:nvPr>
            <p:ph type="dt" sz="half" idx="10"/>
          </p:nvPr>
        </p:nvSpPr>
        <p:spPr>
          <a:ln/>
        </p:spPr>
        <p:txBody>
          <a:bodyPr/>
          <a:lstStyle>
            <a:lvl1pPr>
              <a:defRPr/>
            </a:lvl1pPr>
          </a:lstStyle>
          <a:p>
            <a:pPr>
              <a:defRPr/>
            </a:pPr>
            <a:endParaRPr lang="en-US" dirty="0"/>
          </a:p>
        </p:txBody>
      </p:sp>
      <p:sp>
        <p:nvSpPr>
          <p:cNvPr id="5"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4"/>
          <p:cNvSpPr>
            <a:spLocks noGrp="1" noChangeArrowheads="1"/>
          </p:cNvSpPr>
          <p:nvPr>
            <p:ph type="sldNum" sz="quarter" idx="12"/>
          </p:nvPr>
        </p:nvSpPr>
        <p:spPr>
          <a:ln/>
        </p:spPr>
        <p:txBody>
          <a:bodyPr/>
          <a:lstStyle>
            <a:lvl1pPr>
              <a:defRPr/>
            </a:lvl1pPr>
          </a:lstStyle>
          <a:p>
            <a:pPr>
              <a:defRPr/>
            </a:pPr>
            <a:fld id="{DD4DF9B9-0EEA-46D1-B8E8-FDDA40B8712B}" type="slidenum">
              <a:rPr lang="en-US"/>
              <a:pPr>
                <a:defRPr/>
              </a:pPr>
              <a:t>‹#›</a:t>
            </a:fld>
            <a:endParaRPr lang="en-US" dirty="0"/>
          </a:p>
        </p:txBody>
      </p:sp>
    </p:spTree>
    <p:extLst>
      <p:ext uri="{BB962C8B-B14F-4D97-AF65-F5344CB8AC3E}">
        <p14:creationId xmlns:p14="http://schemas.microsoft.com/office/powerpoint/2010/main" val="2053966504"/>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260351"/>
            <a:ext cx="11523133" cy="868363"/>
          </a:xfrm>
        </p:spPr>
        <p:txBody>
          <a:bodyPr/>
          <a:lstStyle/>
          <a:p>
            <a:r>
              <a:rPr lang="en-US"/>
              <a:t>Click to edit Master title style</a:t>
            </a:r>
          </a:p>
        </p:txBody>
      </p:sp>
      <p:sp>
        <p:nvSpPr>
          <p:cNvPr id="3" name="Content Placeholder 2"/>
          <p:cNvSpPr>
            <a:spLocks noGrp="1"/>
          </p:cNvSpPr>
          <p:nvPr>
            <p:ph sz="half" idx="1"/>
          </p:nvPr>
        </p:nvSpPr>
        <p:spPr>
          <a:xfrm>
            <a:off x="334434" y="1706564"/>
            <a:ext cx="5659967" cy="496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706563"/>
            <a:ext cx="5659967" cy="2405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1" y="4264026"/>
            <a:ext cx="5659967" cy="240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2"/>
          <p:cNvSpPr>
            <a:spLocks noGrp="1" noChangeArrowheads="1"/>
          </p:cNvSpPr>
          <p:nvPr>
            <p:ph type="dt" sz="half" idx="10"/>
          </p:nvPr>
        </p:nvSpPr>
        <p:spPr>
          <a:ln/>
        </p:spPr>
        <p:txBody>
          <a:bodyPr/>
          <a:lstStyle>
            <a:lvl1pPr>
              <a:defRPr/>
            </a:lvl1pPr>
          </a:lstStyle>
          <a:p>
            <a:pPr>
              <a:defRPr/>
            </a:pPr>
            <a:endParaRPr lang="en-US" dirty="0"/>
          </a:p>
        </p:txBody>
      </p:sp>
      <p:sp>
        <p:nvSpPr>
          <p:cNvPr id="7"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54"/>
          <p:cNvSpPr>
            <a:spLocks noGrp="1" noChangeArrowheads="1"/>
          </p:cNvSpPr>
          <p:nvPr>
            <p:ph type="sldNum" sz="quarter" idx="12"/>
          </p:nvPr>
        </p:nvSpPr>
        <p:spPr>
          <a:ln/>
        </p:spPr>
        <p:txBody>
          <a:bodyPr/>
          <a:lstStyle>
            <a:lvl1pPr>
              <a:defRPr/>
            </a:lvl1pPr>
          </a:lstStyle>
          <a:p>
            <a:pPr>
              <a:defRPr/>
            </a:pPr>
            <a:fld id="{111FA5A5-E4A1-4234-80EC-53F91B563C8C}" type="slidenum">
              <a:rPr lang="en-US"/>
              <a:pPr>
                <a:defRPr/>
              </a:pPr>
              <a:t>‹#›</a:t>
            </a:fld>
            <a:endParaRPr lang="en-US" dirty="0"/>
          </a:p>
        </p:txBody>
      </p:sp>
    </p:spTree>
    <p:extLst>
      <p:ext uri="{BB962C8B-B14F-4D97-AF65-F5344CB8AC3E}">
        <p14:creationId xmlns:p14="http://schemas.microsoft.com/office/powerpoint/2010/main" val="868024843"/>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4434" y="260351"/>
            <a:ext cx="11523133" cy="868363"/>
          </a:xfrm>
        </p:spPr>
        <p:txBody>
          <a:bodyPr/>
          <a:lstStyle/>
          <a:p>
            <a:r>
              <a:rPr lang="en-US"/>
              <a:t>Click to edit Master title style</a:t>
            </a:r>
          </a:p>
        </p:txBody>
      </p:sp>
      <p:sp>
        <p:nvSpPr>
          <p:cNvPr id="3" name="Table Placeholder 2"/>
          <p:cNvSpPr>
            <a:spLocks noGrp="1"/>
          </p:cNvSpPr>
          <p:nvPr>
            <p:ph type="tbl" idx="1"/>
          </p:nvPr>
        </p:nvSpPr>
        <p:spPr>
          <a:xfrm>
            <a:off x="334434" y="1706564"/>
            <a:ext cx="11523133" cy="4962525"/>
          </a:xfrm>
        </p:spPr>
        <p:txBody>
          <a:bodyPr/>
          <a:lstStyle/>
          <a:p>
            <a:pPr lvl="0"/>
            <a:endParaRPr lang="en-US" noProof="0" dirty="0"/>
          </a:p>
        </p:txBody>
      </p:sp>
      <p:sp>
        <p:nvSpPr>
          <p:cNvPr id="4" name="Rectangle 52"/>
          <p:cNvSpPr>
            <a:spLocks noGrp="1" noChangeArrowheads="1"/>
          </p:cNvSpPr>
          <p:nvPr>
            <p:ph type="dt" sz="half" idx="10"/>
          </p:nvPr>
        </p:nvSpPr>
        <p:spPr>
          <a:ln/>
        </p:spPr>
        <p:txBody>
          <a:bodyPr/>
          <a:lstStyle>
            <a:lvl1pPr>
              <a:defRPr/>
            </a:lvl1pPr>
          </a:lstStyle>
          <a:p>
            <a:pPr>
              <a:defRPr/>
            </a:pPr>
            <a:endParaRPr lang="en-US" dirty="0"/>
          </a:p>
        </p:txBody>
      </p:sp>
      <p:sp>
        <p:nvSpPr>
          <p:cNvPr id="5" name="Rectangle 5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4"/>
          <p:cNvSpPr>
            <a:spLocks noGrp="1" noChangeArrowheads="1"/>
          </p:cNvSpPr>
          <p:nvPr>
            <p:ph type="sldNum" sz="quarter" idx="12"/>
          </p:nvPr>
        </p:nvSpPr>
        <p:spPr>
          <a:ln/>
        </p:spPr>
        <p:txBody>
          <a:bodyPr/>
          <a:lstStyle>
            <a:lvl1pPr>
              <a:defRPr/>
            </a:lvl1pPr>
          </a:lstStyle>
          <a:p>
            <a:pPr>
              <a:defRPr/>
            </a:pPr>
            <a:fld id="{472EB297-F2CB-4CA7-BF9B-6BEA32B2C241}" type="slidenum">
              <a:rPr lang="en-US"/>
              <a:pPr>
                <a:defRPr/>
              </a:pPr>
              <a:t>‹#›</a:t>
            </a:fld>
            <a:endParaRPr lang="en-US" dirty="0"/>
          </a:p>
        </p:txBody>
      </p:sp>
    </p:spTree>
    <p:extLst>
      <p:ext uri="{BB962C8B-B14F-4D97-AF65-F5344CB8AC3E}">
        <p14:creationId xmlns:p14="http://schemas.microsoft.com/office/powerpoint/2010/main" val="3152755798"/>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229548-D194-4FE1-A658-BDE6288838DF}"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829590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229548-D194-4FE1-A658-BDE6288838DF}"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2549305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229548-D194-4FE1-A658-BDE6288838DF}"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398589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595C2C-6666-4659-9AF8-5A00B6FC3DCE}"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68CED-C7B8-4213-B0A9-AEB0793AF02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949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229548-D194-4FE1-A658-BDE6288838DF}"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164094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229548-D194-4FE1-A658-BDE6288838DF}"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3819097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229548-D194-4FE1-A658-BDE6288838DF}"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3044394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29548-D194-4FE1-A658-BDE6288838DF}"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394168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229548-D194-4FE1-A658-BDE6288838DF}"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2917815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229548-D194-4FE1-A658-BDE6288838DF}"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159913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229548-D194-4FE1-A658-BDE6288838DF}"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793513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229548-D194-4FE1-A658-BDE6288838DF}"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BF63BD-12BA-41A5-A338-4E72665A9F0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9299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E229548-D194-4FE1-A658-BDE6288838DF}"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3457203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E229548-D194-4FE1-A658-BDE6288838DF}"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BF63BD-12BA-41A5-A338-4E72665A9F0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209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595C2C-6666-4659-9AF8-5A00B6FC3DCE}"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68CED-C7B8-4213-B0A9-AEB0793AF02C}" type="slidenum">
              <a:rPr lang="en-US" smtClean="0"/>
              <a:t>‹#›</a:t>
            </a:fld>
            <a:endParaRPr lang="en-US"/>
          </a:p>
        </p:txBody>
      </p:sp>
    </p:spTree>
    <p:extLst>
      <p:ext uri="{BB962C8B-B14F-4D97-AF65-F5344CB8AC3E}">
        <p14:creationId xmlns:p14="http://schemas.microsoft.com/office/powerpoint/2010/main" val="1789298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E229548-D194-4FE1-A658-BDE6288838DF}"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204651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229548-D194-4FE1-A658-BDE6288838DF}"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942175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229548-D194-4FE1-A658-BDE6288838DF}"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BF63BD-12BA-41A5-A338-4E72665A9F03}" type="slidenum">
              <a:rPr lang="en-US" smtClean="0"/>
              <a:t>‹#›</a:t>
            </a:fld>
            <a:endParaRPr lang="en-US"/>
          </a:p>
        </p:txBody>
      </p:sp>
    </p:spTree>
    <p:extLst>
      <p:ext uri="{BB962C8B-B14F-4D97-AF65-F5344CB8AC3E}">
        <p14:creationId xmlns:p14="http://schemas.microsoft.com/office/powerpoint/2010/main" val="1440055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HA Title Pag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A79CEB4-1155-45D1-95BA-C4E533986E41}" type="slidenum">
              <a:rPr lang="en-US" smtClean="0"/>
              <a:pPr/>
              <a:t>‹#›</a:t>
            </a:fld>
            <a:endParaRPr lang="en-US" dirty="0"/>
          </a:p>
        </p:txBody>
      </p:sp>
      <p:sp>
        <p:nvSpPr>
          <p:cNvPr id="4" name="Title 4"/>
          <p:cNvSpPr txBox="1">
            <a:spLocks/>
          </p:cNvSpPr>
          <p:nvPr userDrawn="1"/>
        </p:nvSpPr>
        <p:spPr>
          <a:xfrm>
            <a:off x="914400" y="1752600"/>
            <a:ext cx="10363200" cy="1981200"/>
          </a:xfrm>
          <a:prstGeom prst="rect">
            <a:avLst/>
          </a:prstGeom>
        </p:spPr>
        <p:txBody>
          <a:bodyPr>
            <a:normAutofit/>
          </a:bodyPr>
          <a:lstStyle>
            <a:lvl1pPr algn="ctr" defTabSz="914400" rtl="0" eaLnBrk="1" latinLnBrk="0" hangingPunct="1">
              <a:spcBef>
                <a:spcPct val="0"/>
              </a:spcBef>
              <a:buNone/>
              <a:defRPr sz="2400" kern="1200" cap="all" baseline="0">
                <a:solidFill>
                  <a:schemeClr val="bg1"/>
                </a:solidFill>
                <a:latin typeface="+mj-lt"/>
                <a:ea typeface="+mj-ea"/>
                <a:cs typeface="+mj-cs"/>
              </a:defRPr>
            </a:lvl1pPr>
          </a:lstStyle>
          <a:p>
            <a:r>
              <a:rPr lang="en-US" sz="4000" dirty="0">
                <a:solidFill>
                  <a:schemeClr val="tx1"/>
                </a:solidFill>
                <a:latin typeface="Arial" panose="020B0604020202020204" pitchFamily="34" charset="0"/>
                <a:cs typeface="Arial" panose="020B0604020202020204" pitchFamily="34" charset="0"/>
              </a:rPr>
              <a:t>Informational OR Decisional</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Subject of Briefing</a:t>
            </a:r>
          </a:p>
        </p:txBody>
      </p:sp>
      <p:sp>
        <p:nvSpPr>
          <p:cNvPr id="5" name="Subtitle 5"/>
          <p:cNvSpPr>
            <a:spLocks noGrp="1"/>
          </p:cNvSpPr>
          <p:nvPr>
            <p:ph type="subTitle" idx="1"/>
          </p:nvPr>
        </p:nvSpPr>
        <p:spPr>
          <a:xfrm>
            <a:off x="304800" y="4267200"/>
            <a:ext cx="8534400" cy="1752600"/>
          </a:xfrm>
          <a:prstGeom prst="rect">
            <a:avLst/>
          </a:prstGeom>
        </p:spPr>
        <p:txBody>
          <a:bodyPr>
            <a:normAutofit/>
          </a:bodyPr>
          <a:lstStyle>
            <a:lvl1pPr algn="l">
              <a:spcBef>
                <a:spcPts val="0"/>
              </a:spcBef>
              <a:defRPr>
                <a:solidFill>
                  <a:srgbClr val="898989"/>
                </a:solidFill>
              </a:defRPr>
            </a:lvl1pPr>
          </a:lstStyle>
          <a:p>
            <a:pPr algn="l">
              <a:spcBef>
                <a:spcPts val="0"/>
              </a:spcBef>
            </a:pPr>
            <a:r>
              <a:rPr lang="en-US" sz="2800" dirty="0">
                <a:latin typeface="Arial" panose="020B0604020202020204" pitchFamily="34" charset="0"/>
                <a:cs typeface="Arial" panose="020B0604020202020204" pitchFamily="34" charset="0"/>
              </a:rPr>
              <a:t>Presentation for:</a:t>
            </a:r>
          </a:p>
          <a:p>
            <a:pPr algn="l">
              <a:spcBef>
                <a:spcPts val="0"/>
              </a:spcBef>
            </a:pPr>
            <a:r>
              <a:rPr lang="en-US" sz="2800" dirty="0">
                <a:latin typeface="Arial" panose="020B0604020202020204" pitchFamily="34" charset="0"/>
                <a:cs typeface="Arial" panose="020B0604020202020204" pitchFamily="34" charset="0"/>
              </a:rPr>
              <a:t>Presented by:</a:t>
            </a:r>
          </a:p>
          <a:p>
            <a:pPr algn="l">
              <a:spcBef>
                <a:spcPts val="0"/>
              </a:spcBef>
            </a:pPr>
            <a:r>
              <a:rPr lang="en-US" sz="2800" dirty="0">
                <a:latin typeface="Arial" panose="020B0604020202020204" pitchFamily="34" charset="0"/>
                <a:cs typeface="Arial" panose="020B0604020202020204" pitchFamily="34" charset="0"/>
              </a:rPr>
              <a:t>Date of briefing:</a:t>
            </a:r>
          </a:p>
        </p:txBody>
      </p:sp>
      <p:sp>
        <p:nvSpPr>
          <p:cNvPr id="6" name="Title 1"/>
          <p:cNvSpPr txBox="1">
            <a:spLocks/>
          </p:cNvSpPr>
          <p:nvPr userDrawn="1"/>
        </p:nvSpPr>
        <p:spPr>
          <a:xfrm>
            <a:off x="1146628" y="457200"/>
            <a:ext cx="103632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dirty="0"/>
              <a:t>VETERANS HEALTH ADMINISTRATION</a:t>
            </a:r>
          </a:p>
        </p:txBody>
      </p:sp>
      <p:sp>
        <p:nvSpPr>
          <p:cNvPr id="8"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620970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l">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14400" y="3886200"/>
            <a:ext cx="10464800" cy="1752600"/>
          </a:xfrm>
          <a:prstGeom prst="rect">
            <a:avLst/>
          </a:prstGeom>
        </p:spPr>
        <p:txBody>
          <a:bodyPr/>
          <a:lstStyle>
            <a:lvl1pPr marL="0" indent="0" algn="l">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9347200" y="6569076"/>
            <a:ext cx="2844800" cy="2889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AA79CEB4-1155-45D1-95BA-C4E533986E41}" type="slidenum">
              <a:rPr lang="en-US" smtClean="0"/>
              <a:pPr/>
              <a:t>‹#›</a:t>
            </a:fld>
            <a:endParaRPr lang="en-US" dirty="0"/>
          </a:p>
        </p:txBody>
      </p:sp>
      <p:sp>
        <p:nvSpPr>
          <p:cNvPr id="7"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2285379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dirty="0"/>
          </a:p>
        </p:txBody>
      </p:sp>
      <p:sp>
        <p:nvSpPr>
          <p:cNvPr id="8" name="Text Placeholder 2"/>
          <p:cNvSpPr>
            <a:spLocks noGrp="1"/>
          </p:cNvSpPr>
          <p:nvPr>
            <p:ph idx="1"/>
          </p:nvPr>
        </p:nvSpPr>
        <p:spPr>
          <a:xfrm>
            <a:off x="609600" y="990601"/>
            <a:ext cx="6908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descr="Q:\10P1R\10P1R\DC Group\Communications\Visual Identity\Logo\Logotype\JPG\VHA_ORH_SidebySide_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3200" y="4517409"/>
            <a:ext cx="4259072" cy="150635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Placeholder 3"/>
          <p:cNvSpPr>
            <a:spLocks noGrp="1"/>
          </p:cNvSpPr>
          <p:nvPr>
            <p:ph type="title"/>
          </p:nvPr>
        </p:nvSpPr>
        <p:spPr>
          <a:xfrm>
            <a:off x="609600" y="1"/>
            <a:ext cx="112776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9"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437969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A 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dirty="0"/>
          </a:p>
        </p:txBody>
      </p:sp>
      <p:sp>
        <p:nvSpPr>
          <p:cNvPr id="8" name="Title Placeholder 3"/>
          <p:cNvSpPr>
            <a:spLocks noGrp="1"/>
          </p:cNvSpPr>
          <p:nvPr>
            <p:ph type="title"/>
          </p:nvPr>
        </p:nvSpPr>
        <p:spPr>
          <a:xfrm>
            <a:off x="609600" y="1"/>
            <a:ext cx="112776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idx="1"/>
          </p:nvPr>
        </p:nvSpPr>
        <p:spPr>
          <a:xfrm>
            <a:off x="609600" y="990601"/>
            <a:ext cx="10972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4140218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phic P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dirty="0"/>
          </a:p>
        </p:txBody>
      </p:sp>
      <p:sp>
        <p:nvSpPr>
          <p:cNvPr id="6" name="Title Placeholder 3"/>
          <p:cNvSpPr>
            <a:spLocks noGrp="1"/>
          </p:cNvSpPr>
          <p:nvPr>
            <p:ph type="title"/>
          </p:nvPr>
        </p:nvSpPr>
        <p:spPr>
          <a:xfrm>
            <a:off x="609600" y="1"/>
            <a:ext cx="112776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7"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645413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cussion Topics with Citatio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dirty="0"/>
          </a:p>
        </p:txBody>
      </p:sp>
      <p:sp>
        <p:nvSpPr>
          <p:cNvPr id="6" name="Text Placeholder 2"/>
          <p:cNvSpPr>
            <a:spLocks noGrp="1"/>
          </p:cNvSpPr>
          <p:nvPr>
            <p:ph idx="1"/>
          </p:nvPr>
        </p:nvSpPr>
        <p:spPr>
          <a:xfrm>
            <a:off x="609600" y="990601"/>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8229600" y="5715000"/>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Placeholder 3"/>
          <p:cNvSpPr>
            <a:spLocks noGrp="1"/>
          </p:cNvSpPr>
          <p:nvPr>
            <p:ph type="title"/>
          </p:nvPr>
        </p:nvSpPr>
        <p:spPr>
          <a:xfrm>
            <a:off x="630072" y="1"/>
            <a:ext cx="109728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5" name="Text Placeholder 4"/>
          <p:cNvSpPr>
            <a:spLocks noGrp="1"/>
          </p:cNvSpPr>
          <p:nvPr>
            <p:ph type="body" sz="quarter" idx="12" hasCustomPrompt="1"/>
          </p:nvPr>
        </p:nvSpPr>
        <p:spPr>
          <a:xfrm>
            <a:off x="6830484" y="5715000"/>
            <a:ext cx="5283200" cy="266700"/>
          </a:xfrm>
        </p:spPr>
        <p:txBody>
          <a:bodyPr>
            <a:normAutofit/>
          </a:bodyPr>
          <a:lstStyle>
            <a:lvl1pPr marL="0" indent="0" algn="r">
              <a:buNone/>
              <a:defRPr sz="1000" baseline="0"/>
            </a:lvl1pPr>
          </a:lstStyle>
          <a:p>
            <a:pPr lvl="0"/>
            <a:r>
              <a:rPr lang="en-US" dirty="0"/>
              <a:t>Citation Example</a:t>
            </a:r>
          </a:p>
        </p:txBody>
      </p:sp>
      <p:sp>
        <p:nvSpPr>
          <p:cNvPr id="10"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35896719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cussion Topics with NO Citatio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dirty="0"/>
          </a:p>
        </p:txBody>
      </p:sp>
      <p:sp>
        <p:nvSpPr>
          <p:cNvPr id="7" name="Text Placeholder 2"/>
          <p:cNvSpPr>
            <a:spLocks noGrp="1"/>
          </p:cNvSpPr>
          <p:nvPr>
            <p:ph idx="1"/>
          </p:nvPr>
        </p:nvSpPr>
        <p:spPr>
          <a:xfrm>
            <a:off x="609600" y="990601"/>
            <a:ext cx="10972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3"/>
          <p:cNvSpPr>
            <a:spLocks noGrp="1"/>
          </p:cNvSpPr>
          <p:nvPr>
            <p:ph type="title"/>
          </p:nvPr>
        </p:nvSpPr>
        <p:spPr>
          <a:xfrm>
            <a:off x="609600" y="1"/>
            <a:ext cx="112776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8"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22187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595C2C-6666-4659-9AF8-5A00B6FC3DCE}"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68CED-C7B8-4213-B0A9-AEB0793AF02C}" type="slidenum">
              <a:rPr lang="en-US" smtClean="0"/>
              <a:t>‹#›</a:t>
            </a:fld>
            <a:endParaRPr lang="en-US"/>
          </a:p>
        </p:txBody>
      </p:sp>
    </p:spTree>
    <p:extLst>
      <p:ext uri="{BB962C8B-B14F-4D97-AF65-F5344CB8AC3E}">
        <p14:creationId xmlns:p14="http://schemas.microsoft.com/office/powerpoint/2010/main" val="29526834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308" y="1009312"/>
            <a:ext cx="10631384" cy="4839376"/>
          </a:xfrm>
          <a:prstGeom prst="rect">
            <a:avLst/>
          </a:prstGeom>
        </p:spPr>
      </p:pic>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dirty="0"/>
          </a:p>
        </p:txBody>
      </p:sp>
      <p:sp>
        <p:nvSpPr>
          <p:cNvPr id="6" name="Title Placeholder 3"/>
          <p:cNvSpPr>
            <a:spLocks noGrp="1"/>
          </p:cNvSpPr>
          <p:nvPr>
            <p:ph type="title"/>
          </p:nvPr>
        </p:nvSpPr>
        <p:spPr>
          <a:xfrm>
            <a:off x="609600" y="1"/>
            <a:ext cx="112776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8"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1381681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dirty="0"/>
          </a:p>
        </p:txBody>
      </p:sp>
      <p:sp>
        <p:nvSpPr>
          <p:cNvPr id="6" name="Content Placeholder 6"/>
          <p:cNvSpPr>
            <a:spLocks noGrp="1"/>
          </p:cNvSpPr>
          <p:nvPr>
            <p:ph sz="quarter" idx="12" hasCustomPrompt="1"/>
          </p:nvPr>
        </p:nvSpPr>
        <p:spPr>
          <a:xfrm>
            <a:off x="812800" y="990600"/>
            <a:ext cx="10464800" cy="4953000"/>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7600" y="2286000"/>
            <a:ext cx="21082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Placeholder 3"/>
          <p:cNvSpPr>
            <a:spLocks noGrp="1"/>
          </p:cNvSpPr>
          <p:nvPr>
            <p:ph type="title"/>
          </p:nvPr>
        </p:nvSpPr>
        <p:spPr>
          <a:xfrm>
            <a:off x="609600" y="1"/>
            <a:ext cx="112776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9"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1123026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dirty="0"/>
          </a:p>
        </p:txBody>
      </p:sp>
      <p:sp>
        <p:nvSpPr>
          <p:cNvPr id="5" name="Content Placeholder 2"/>
          <p:cNvSpPr>
            <a:spLocks noGrp="1"/>
          </p:cNvSpPr>
          <p:nvPr>
            <p:ph sz="half" idx="1" hasCustomPrompt="1"/>
          </p:nvPr>
        </p:nvSpPr>
        <p:spPr>
          <a:xfrm>
            <a:off x="838200" y="1066801"/>
            <a:ext cx="5156200" cy="4953000"/>
          </a:xfrm>
        </p:spPr>
        <p:txBody>
          <a:bodyPr/>
          <a:lstStyle>
            <a:lvl1pPr>
              <a:defRPr baseline="0"/>
            </a:lvl1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6" name="Content Placeholder 2"/>
          <p:cNvSpPr>
            <a:spLocks noGrp="1"/>
          </p:cNvSpPr>
          <p:nvPr>
            <p:ph sz="half" idx="12" hasCustomPrompt="1"/>
          </p:nvPr>
        </p:nvSpPr>
        <p:spPr>
          <a:xfrm>
            <a:off x="6400800" y="1066800"/>
            <a:ext cx="5156200" cy="4953000"/>
          </a:xfrm>
        </p:spPr>
        <p:txBody>
          <a:bodyPr/>
          <a:lstStyle>
            <a:lvl1pPr>
              <a:defRPr/>
            </a:lvl1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9" name="Title Placeholder 3"/>
          <p:cNvSpPr>
            <a:spLocks noGrp="1"/>
          </p:cNvSpPr>
          <p:nvPr>
            <p:ph type="title"/>
          </p:nvPr>
        </p:nvSpPr>
        <p:spPr>
          <a:xfrm>
            <a:off x="609600" y="1"/>
            <a:ext cx="112776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8"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3732618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dirty="0"/>
          </a:p>
        </p:txBody>
      </p:sp>
      <p:sp>
        <p:nvSpPr>
          <p:cNvPr id="5" name="Content Placeholder 2"/>
          <p:cNvSpPr>
            <a:spLocks noGrp="1"/>
          </p:cNvSpPr>
          <p:nvPr>
            <p:ph idx="1" hasCustomPrompt="1"/>
          </p:nvPr>
        </p:nvSpPr>
        <p:spPr>
          <a:xfrm>
            <a:off x="5183717" y="914400"/>
            <a:ext cx="6172200" cy="4946650"/>
          </a:xfrm>
        </p:spPr>
        <p:txBody>
          <a:bodyPr/>
          <a:lstStyle>
            <a:lvl1pPr>
              <a:defRPr/>
            </a:lvl1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6" name="Text Placeholder 3"/>
          <p:cNvSpPr>
            <a:spLocks noGrp="1"/>
          </p:cNvSpPr>
          <p:nvPr>
            <p:ph type="body" sz="half" idx="2" hasCustomPrompt="1"/>
          </p:nvPr>
        </p:nvSpPr>
        <p:spPr>
          <a:xfrm>
            <a:off x="840318" y="913122"/>
            <a:ext cx="3932767" cy="4955866"/>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7" name="Title Placeholder 3"/>
          <p:cNvSpPr>
            <a:spLocks noGrp="1"/>
          </p:cNvSpPr>
          <p:nvPr>
            <p:ph type="title"/>
          </p:nvPr>
        </p:nvSpPr>
        <p:spPr>
          <a:xfrm>
            <a:off x="609600" y="1"/>
            <a:ext cx="112776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9" name="Date Placeholder 2"/>
          <p:cNvSpPr>
            <a:spLocks noGrp="1"/>
          </p:cNvSpPr>
          <p:nvPr>
            <p:ph type="dt" sz="half" idx="1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3525412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dirty="0"/>
          </a:p>
        </p:txBody>
      </p:sp>
      <p:sp>
        <p:nvSpPr>
          <p:cNvPr id="11" name="Text Placeholder 2"/>
          <p:cNvSpPr>
            <a:spLocks noGrp="1"/>
          </p:cNvSpPr>
          <p:nvPr>
            <p:ph idx="1" hasCustomPrompt="1"/>
          </p:nvPr>
        </p:nvSpPr>
        <p:spPr>
          <a:xfrm>
            <a:off x="609600" y="864359"/>
            <a:ext cx="10972800" cy="5155442"/>
          </a:xfrm>
          <a:prstGeom prst="rect">
            <a:avLst/>
          </a:prstGeom>
        </p:spPr>
        <p:txBody>
          <a:bodyPr vert="horz" lIns="91440" tIns="45720" rIns="91440" bIns="45720" rtlCol="0">
            <a:normAutofit/>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3"/>
          <p:cNvSpPr>
            <a:spLocks noGrp="1"/>
          </p:cNvSpPr>
          <p:nvPr>
            <p:ph type="title"/>
          </p:nvPr>
        </p:nvSpPr>
        <p:spPr>
          <a:xfrm>
            <a:off x="609600" y="1"/>
            <a:ext cx="112776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8"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4070804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9B27D237-6C0D-5549-BE11-2040A22CBC71}" type="slidenum">
              <a:rPr lang="en-US" smtClean="0"/>
              <a:pPr/>
              <a:t>‹#›</a:t>
            </a:fld>
            <a:endParaRPr lang="en-US" dirty="0"/>
          </a:p>
        </p:txBody>
      </p:sp>
      <p:sp>
        <p:nvSpPr>
          <p:cNvPr id="9" name="Text Placeholder 2"/>
          <p:cNvSpPr>
            <a:spLocks noGrp="1"/>
          </p:cNvSpPr>
          <p:nvPr>
            <p:ph idx="1" hasCustomPrompt="1"/>
          </p:nvPr>
        </p:nvSpPr>
        <p:spPr>
          <a:xfrm>
            <a:off x="609600" y="914401"/>
            <a:ext cx="10972800" cy="4983163"/>
          </a:xfrm>
          <a:prstGeom prst="rect">
            <a:avLst/>
          </a:prstGeom>
        </p:spPr>
        <p:txBody>
          <a:bodyPr vert="horz" lIns="91440" tIns="45720" rIns="91440" bIns="45720" rtlCol="0">
            <a:normAutofit/>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3"/>
          <p:cNvSpPr>
            <a:spLocks noGrp="1"/>
          </p:cNvSpPr>
          <p:nvPr>
            <p:ph type="title"/>
          </p:nvPr>
        </p:nvSpPr>
        <p:spPr>
          <a:xfrm>
            <a:off x="609600" y="1"/>
            <a:ext cx="11277600" cy="83251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8"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2921732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C42BCF3-76E3-DA45-9A2D-AC8C3D5A6465}" type="slidenum">
              <a:rPr lang="en-US" smtClean="0"/>
              <a:t>‹#›</a:t>
            </a:fld>
            <a:endParaRPr lang="en-US" dirty="0"/>
          </a:p>
        </p:txBody>
      </p:sp>
    </p:spTree>
    <p:extLst>
      <p:ext uri="{BB962C8B-B14F-4D97-AF65-F5344CB8AC3E}">
        <p14:creationId xmlns:p14="http://schemas.microsoft.com/office/powerpoint/2010/main" val="12959441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l">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14400" y="3886200"/>
            <a:ext cx="10464800" cy="1752600"/>
          </a:xfrm>
          <a:prstGeom prst="rect">
            <a:avLst/>
          </a:prstGeom>
        </p:spPr>
        <p:txBody>
          <a:bodyPr/>
          <a:lstStyle>
            <a:lvl1pPr marL="0" indent="0" algn="l">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9347200" y="6569076"/>
            <a:ext cx="2844800" cy="2889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AA79CEB4-1155-45D1-95BA-C4E533986E41}" type="slidenum">
              <a:rPr lang="en-US" smtClean="0"/>
              <a:pPr/>
              <a:t>‹#›</a:t>
            </a:fld>
            <a:endParaRPr lang="en-US" dirty="0"/>
          </a:p>
        </p:txBody>
      </p:sp>
      <p:sp>
        <p:nvSpPr>
          <p:cNvPr id="7"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13221287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p Layout 1">
    <p:spTree>
      <p:nvGrpSpPr>
        <p:cNvPr id="1" name=""/>
        <p:cNvGrpSpPr/>
        <p:nvPr/>
      </p:nvGrpSpPr>
      <p:grpSpPr>
        <a:xfrm>
          <a:off x="0" y="0"/>
          <a:ext cx="0" cy="0"/>
          <a:chOff x="0" y="0"/>
          <a:chExt cx="0" cy="0"/>
        </a:xfrm>
      </p:grpSpPr>
      <p:pic>
        <p:nvPicPr>
          <p:cNvPr id="5" name="Picture 2" descr="\\VACOAPVCPM1001.dva.va.gov\FolderRedirection$\DVA\vacoBrienv\Desktop\presentation header-2018.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67630"/>
          <a:stretch/>
        </p:blipFill>
        <p:spPr bwMode="auto">
          <a:xfrm>
            <a:off x="0" y="6632812"/>
            <a:ext cx="12192000" cy="2320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9245600" y="6645276"/>
            <a:ext cx="2844800" cy="219549"/>
          </a:xfrm>
          <a:prstGeom prst="rect">
            <a:avLst/>
          </a:prstGeom>
        </p:spPr>
        <p:txBody>
          <a:bodyPr/>
          <a:lstStyle>
            <a:lvl1pPr algn="r">
              <a:defRPr sz="900">
                <a:solidFill>
                  <a:schemeClr val="bg1"/>
                </a:solidFill>
                <a:latin typeface="Georgia" panose="02040502050405020303" pitchFamily="18" charset="0"/>
              </a:defRPr>
            </a:lvl1pPr>
          </a:lstStyle>
          <a:p>
            <a:fld id="{78C70613-3082-4696-A5E9-4A02006A17AA}" type="slidenum">
              <a:rPr lang="en-US" smtClean="0"/>
              <a:pPr/>
              <a:t>‹#›</a:t>
            </a:fld>
            <a:endParaRPr lang="en-US" dirty="0"/>
          </a:p>
        </p:txBody>
      </p:sp>
      <p:sp>
        <p:nvSpPr>
          <p:cNvPr id="6" name="Date Placeholder 1"/>
          <p:cNvSpPr>
            <a:spLocks noGrp="1"/>
          </p:cNvSpPr>
          <p:nvPr>
            <p:ph type="dt" sz="half" idx="2"/>
          </p:nvPr>
        </p:nvSpPr>
        <p:spPr>
          <a:xfrm>
            <a:off x="0" y="6651896"/>
            <a:ext cx="1828800" cy="206104"/>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n-US"/>
              <a:t>September 2019</a:t>
            </a:r>
            <a:endParaRPr lang="en-US" dirty="0"/>
          </a:p>
        </p:txBody>
      </p:sp>
    </p:spTree>
    <p:extLst>
      <p:ext uri="{BB962C8B-B14F-4D97-AF65-F5344CB8AC3E}">
        <p14:creationId xmlns:p14="http://schemas.microsoft.com/office/powerpoint/2010/main" val="220699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595C2C-6666-4659-9AF8-5A00B6FC3DCE}"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68CED-C7B8-4213-B0A9-AEB0793AF02C}" type="slidenum">
              <a:rPr lang="en-US" smtClean="0"/>
              <a:t>‹#›</a:t>
            </a:fld>
            <a:endParaRPr lang="en-US"/>
          </a:p>
        </p:txBody>
      </p:sp>
    </p:spTree>
    <p:extLst>
      <p:ext uri="{BB962C8B-B14F-4D97-AF65-F5344CB8AC3E}">
        <p14:creationId xmlns:p14="http://schemas.microsoft.com/office/powerpoint/2010/main" val="331296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595C2C-6666-4659-9AF8-5A00B6FC3DCE}" type="datetimeFigureOut">
              <a:rPr lang="en-US" smtClean="0"/>
              <a:t>10/10/2019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0B68CED-C7B8-4213-B0A9-AEB0793AF02C}" type="slidenum">
              <a:rPr lang="en-US" smtClean="0"/>
              <a:t>‹#›</a:t>
            </a:fld>
            <a:endParaRPr lang="en-US"/>
          </a:p>
        </p:txBody>
      </p:sp>
    </p:spTree>
    <p:extLst>
      <p:ext uri="{BB962C8B-B14F-4D97-AF65-F5344CB8AC3E}">
        <p14:creationId xmlns:p14="http://schemas.microsoft.com/office/powerpoint/2010/main" val="103614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B595C2C-6666-4659-9AF8-5A00B6FC3DCE}" type="datetimeFigureOut">
              <a:rPr lang="en-US" smtClean="0"/>
              <a:t>10/10/2019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B68CED-C7B8-4213-B0A9-AEB0793AF02C}" type="slidenum">
              <a:rPr lang="en-US" smtClean="0"/>
              <a:t>‹#›</a:t>
            </a:fld>
            <a:endParaRPr lang="en-US"/>
          </a:p>
        </p:txBody>
      </p:sp>
    </p:spTree>
    <p:extLst>
      <p:ext uri="{BB962C8B-B14F-4D97-AF65-F5344CB8AC3E}">
        <p14:creationId xmlns:p14="http://schemas.microsoft.com/office/powerpoint/2010/main" val="403187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595C2C-6666-4659-9AF8-5A00B6FC3DCE}"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B68CED-C7B8-4213-B0A9-AEB0793AF02C}" type="slidenum">
              <a:rPr lang="en-US" smtClean="0"/>
              <a:t>‹#›</a:t>
            </a:fld>
            <a:endParaRPr lang="en-US"/>
          </a:p>
        </p:txBody>
      </p:sp>
    </p:spTree>
    <p:extLst>
      <p:ext uri="{BB962C8B-B14F-4D97-AF65-F5344CB8AC3E}">
        <p14:creationId xmlns:p14="http://schemas.microsoft.com/office/powerpoint/2010/main" val="80995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5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B595C2C-6666-4659-9AF8-5A00B6FC3DCE}" type="datetimeFigureOut">
              <a:rPr lang="en-US" smtClean="0"/>
              <a:t>10/10/2019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B68CED-C7B8-4213-B0A9-AEB0793AF02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82145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288809" name="Rectangle 41"/>
          <p:cNvSpPr>
            <a:spLocks noGrp="1" noChangeArrowheads="1"/>
          </p:cNvSpPr>
          <p:nvPr>
            <p:ph type="title"/>
          </p:nvPr>
        </p:nvSpPr>
        <p:spPr bwMode="auto">
          <a:xfrm>
            <a:off x="334434" y="260351"/>
            <a:ext cx="11523133"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88810" name="Rectangle 42"/>
          <p:cNvSpPr>
            <a:spLocks noGrp="1" noChangeArrowheads="1"/>
          </p:cNvSpPr>
          <p:nvPr>
            <p:ph type="body" idx="1"/>
          </p:nvPr>
        </p:nvSpPr>
        <p:spPr bwMode="auto">
          <a:xfrm>
            <a:off x="334434" y="1706564"/>
            <a:ext cx="11523133"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820" name="Rectangle 52"/>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dirty="0"/>
          </a:p>
        </p:txBody>
      </p:sp>
      <p:sp>
        <p:nvSpPr>
          <p:cNvPr id="288821" name="Rectangle 53"/>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US" dirty="0"/>
          </a:p>
        </p:txBody>
      </p:sp>
      <p:sp>
        <p:nvSpPr>
          <p:cNvPr id="288822" name="Rectangle 54"/>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a:defRPr/>
            </a:pPr>
            <a:fld id="{334BF433-D954-432D-BBD1-5D62C84204E6}" type="slidenum">
              <a:rPr lang="en-US"/>
              <a:pPr>
                <a:defRPr/>
              </a:pPr>
              <a:t>‹#›</a:t>
            </a:fld>
            <a:endParaRPr lang="en-US" dirty="0"/>
          </a:p>
        </p:txBody>
      </p:sp>
    </p:spTree>
    <p:extLst>
      <p:ext uri="{BB962C8B-B14F-4D97-AF65-F5344CB8AC3E}">
        <p14:creationId xmlns:p14="http://schemas.microsoft.com/office/powerpoint/2010/main" val="369980886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88809"/>
                                        </p:tgtEl>
                                        <p:attrNameLst>
                                          <p:attrName>style.visibility</p:attrName>
                                        </p:attrNameLst>
                                      </p:cBhvr>
                                      <p:to>
                                        <p:strVal val="visible"/>
                                      </p:to>
                                    </p:set>
                                    <p:animEffect transition="in" filter="fade">
                                      <p:cBhvr>
                                        <p:cTn id="7" dur="800" decel="100000"/>
                                        <p:tgtEl>
                                          <p:spTgt spid="288809"/>
                                        </p:tgtEl>
                                      </p:cBhvr>
                                    </p:animEffect>
                                    <p:anim calcmode="lin" valueType="num">
                                      <p:cBhvr>
                                        <p:cTn id="8" dur="800" decel="100000" fill="hold"/>
                                        <p:tgtEl>
                                          <p:spTgt spid="288809"/>
                                        </p:tgtEl>
                                        <p:attrNameLst>
                                          <p:attrName>style.rotation</p:attrName>
                                        </p:attrNameLst>
                                      </p:cBhvr>
                                      <p:tavLst>
                                        <p:tav tm="0">
                                          <p:val>
                                            <p:fltVal val="-90"/>
                                          </p:val>
                                        </p:tav>
                                        <p:tav tm="100000">
                                          <p:val>
                                            <p:fltVal val="0"/>
                                          </p:val>
                                        </p:tav>
                                      </p:tavLst>
                                    </p:anim>
                                    <p:anim calcmode="lin" valueType="num">
                                      <p:cBhvr>
                                        <p:cTn id="9" dur="800" decel="100000" fill="hold"/>
                                        <p:tgtEl>
                                          <p:spTgt spid="288809"/>
                                        </p:tgtEl>
                                        <p:attrNameLst>
                                          <p:attrName>ppt_x</p:attrName>
                                        </p:attrNameLst>
                                      </p:cBhvr>
                                      <p:tavLst>
                                        <p:tav tm="0">
                                          <p:val>
                                            <p:strVal val="#ppt_x+0.4"/>
                                          </p:val>
                                        </p:tav>
                                        <p:tav tm="100000">
                                          <p:val>
                                            <p:strVal val="#ppt_x-0.05"/>
                                          </p:val>
                                        </p:tav>
                                      </p:tavLst>
                                    </p:anim>
                                    <p:anim calcmode="lin" valueType="num">
                                      <p:cBhvr>
                                        <p:cTn id="10" dur="800" decel="100000" fill="hold"/>
                                        <p:tgtEl>
                                          <p:spTgt spid="28880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880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880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88810">
                                            <p:txEl>
                                              <p:pRg st="0" end="0"/>
                                            </p:txEl>
                                          </p:spTgt>
                                        </p:tgtEl>
                                        <p:attrNameLst>
                                          <p:attrName>style.visibility</p:attrName>
                                        </p:attrNameLst>
                                      </p:cBhvr>
                                      <p:to>
                                        <p:strVal val="visible"/>
                                      </p:to>
                                    </p:set>
                                    <p:animEffect transition="in" filter="fade">
                                      <p:cBhvr>
                                        <p:cTn id="17" dur="1000"/>
                                        <p:tgtEl>
                                          <p:spTgt spid="288810">
                                            <p:txEl>
                                              <p:pRg st="0" end="0"/>
                                            </p:txEl>
                                          </p:spTgt>
                                        </p:tgtEl>
                                      </p:cBhvr>
                                    </p:animEffect>
                                    <p:anim calcmode="lin" valueType="num">
                                      <p:cBhvr>
                                        <p:cTn id="18" dur="1000" fill="hold"/>
                                        <p:tgtEl>
                                          <p:spTgt spid="28881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88810">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88810">
                                            <p:txEl>
                                              <p:pRg st="1" end="1"/>
                                            </p:txEl>
                                          </p:spTgt>
                                        </p:tgtEl>
                                        <p:attrNameLst>
                                          <p:attrName>style.visibility</p:attrName>
                                        </p:attrNameLst>
                                      </p:cBhvr>
                                      <p:to>
                                        <p:strVal val="visible"/>
                                      </p:to>
                                    </p:set>
                                    <p:animEffect transition="in" filter="fade">
                                      <p:cBhvr>
                                        <p:cTn id="22" dur="1000"/>
                                        <p:tgtEl>
                                          <p:spTgt spid="288810">
                                            <p:txEl>
                                              <p:pRg st="1" end="1"/>
                                            </p:txEl>
                                          </p:spTgt>
                                        </p:tgtEl>
                                      </p:cBhvr>
                                    </p:animEffect>
                                    <p:anim calcmode="lin" valueType="num">
                                      <p:cBhvr>
                                        <p:cTn id="23" dur="1000" fill="hold"/>
                                        <p:tgtEl>
                                          <p:spTgt spid="288810">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88810">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88810">
                                            <p:txEl>
                                              <p:pRg st="2" end="2"/>
                                            </p:txEl>
                                          </p:spTgt>
                                        </p:tgtEl>
                                        <p:attrNameLst>
                                          <p:attrName>style.visibility</p:attrName>
                                        </p:attrNameLst>
                                      </p:cBhvr>
                                      <p:to>
                                        <p:strVal val="visible"/>
                                      </p:to>
                                    </p:set>
                                    <p:animEffect transition="in" filter="fade">
                                      <p:cBhvr>
                                        <p:cTn id="27" dur="1000"/>
                                        <p:tgtEl>
                                          <p:spTgt spid="288810">
                                            <p:txEl>
                                              <p:pRg st="2" end="2"/>
                                            </p:txEl>
                                          </p:spTgt>
                                        </p:tgtEl>
                                      </p:cBhvr>
                                    </p:animEffect>
                                    <p:anim calcmode="lin" valueType="num">
                                      <p:cBhvr>
                                        <p:cTn id="28" dur="1000" fill="hold"/>
                                        <p:tgtEl>
                                          <p:spTgt spid="28881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88810">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88810">
                                            <p:txEl>
                                              <p:pRg st="3" end="3"/>
                                            </p:txEl>
                                          </p:spTgt>
                                        </p:tgtEl>
                                        <p:attrNameLst>
                                          <p:attrName>style.visibility</p:attrName>
                                        </p:attrNameLst>
                                      </p:cBhvr>
                                      <p:to>
                                        <p:strVal val="visible"/>
                                      </p:to>
                                    </p:set>
                                    <p:animEffect transition="in" filter="fade">
                                      <p:cBhvr>
                                        <p:cTn id="32" dur="1000"/>
                                        <p:tgtEl>
                                          <p:spTgt spid="288810">
                                            <p:txEl>
                                              <p:pRg st="3" end="3"/>
                                            </p:txEl>
                                          </p:spTgt>
                                        </p:tgtEl>
                                      </p:cBhvr>
                                    </p:animEffect>
                                    <p:anim calcmode="lin" valueType="num">
                                      <p:cBhvr>
                                        <p:cTn id="33" dur="1000" fill="hold"/>
                                        <p:tgtEl>
                                          <p:spTgt spid="288810">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88810">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88810">
                                            <p:txEl>
                                              <p:pRg st="4" end="4"/>
                                            </p:txEl>
                                          </p:spTgt>
                                        </p:tgtEl>
                                        <p:attrNameLst>
                                          <p:attrName>style.visibility</p:attrName>
                                        </p:attrNameLst>
                                      </p:cBhvr>
                                      <p:to>
                                        <p:strVal val="visible"/>
                                      </p:to>
                                    </p:set>
                                    <p:animEffect transition="in" filter="fade">
                                      <p:cBhvr>
                                        <p:cTn id="37" dur="1000"/>
                                        <p:tgtEl>
                                          <p:spTgt spid="288810">
                                            <p:txEl>
                                              <p:pRg st="4" end="4"/>
                                            </p:txEl>
                                          </p:spTgt>
                                        </p:tgtEl>
                                      </p:cBhvr>
                                    </p:animEffect>
                                    <p:anim calcmode="lin" valueType="num">
                                      <p:cBhvr>
                                        <p:cTn id="38" dur="1000" fill="hold"/>
                                        <p:tgtEl>
                                          <p:spTgt spid="28881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888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09" grpId="0"/>
      <p:bldP spid="288810" grpId="0" build="p">
        <p:tmplLst>
          <p:tmpl lvl="1">
            <p:tnLst>
              <p:par>
                <p:cTn presetID="47" presetClass="entr" presetSubtype="0" fill="hold" nodeType="clickEffect">
                  <p:stCondLst>
                    <p:cond delay="0"/>
                  </p:stCondLst>
                  <p:childTnLst>
                    <p:set>
                      <p:cBhvr>
                        <p:cTn dur="1" fill="hold">
                          <p:stCondLst>
                            <p:cond delay="0"/>
                          </p:stCondLst>
                        </p:cTn>
                        <p:tgtEl>
                          <p:spTgt spid="288810"/>
                        </p:tgtEl>
                        <p:attrNameLst>
                          <p:attrName>style.visibility</p:attrName>
                        </p:attrNameLst>
                      </p:cBhvr>
                      <p:to>
                        <p:strVal val="visible"/>
                      </p:to>
                    </p:set>
                    <p:animEffect transition="in" filter="fade">
                      <p:cBhvr>
                        <p:cTn dur="1000"/>
                        <p:tgtEl>
                          <p:spTgt spid="288810"/>
                        </p:tgtEl>
                      </p:cBhvr>
                    </p:animEffect>
                    <p:anim calcmode="lin" valueType="num">
                      <p:cBhvr>
                        <p:cTn dur="1000" fill="hold"/>
                        <p:tgtEl>
                          <p:spTgt spid="288810"/>
                        </p:tgtEl>
                        <p:attrNameLst>
                          <p:attrName>ppt_x</p:attrName>
                        </p:attrNameLst>
                      </p:cBhvr>
                      <p:tavLst>
                        <p:tav tm="0">
                          <p:val>
                            <p:strVal val="#ppt_x"/>
                          </p:val>
                        </p:tav>
                        <p:tav tm="100000">
                          <p:val>
                            <p:strVal val="#ppt_x"/>
                          </p:val>
                        </p:tav>
                      </p:tavLst>
                    </p:anim>
                    <p:anim calcmode="lin" valueType="num">
                      <p:cBhvr>
                        <p:cTn dur="1000" fill="hold"/>
                        <p:tgtEl>
                          <p:spTgt spid="288810"/>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288810"/>
                        </p:tgtEl>
                        <p:attrNameLst>
                          <p:attrName>style.visibility</p:attrName>
                        </p:attrNameLst>
                      </p:cBhvr>
                      <p:to>
                        <p:strVal val="visible"/>
                      </p:to>
                    </p:set>
                    <p:animEffect transition="in" filter="fade">
                      <p:cBhvr>
                        <p:cTn dur="1000"/>
                        <p:tgtEl>
                          <p:spTgt spid="288810"/>
                        </p:tgtEl>
                      </p:cBhvr>
                    </p:animEffect>
                    <p:anim calcmode="lin" valueType="num">
                      <p:cBhvr>
                        <p:cTn dur="1000" fill="hold"/>
                        <p:tgtEl>
                          <p:spTgt spid="288810"/>
                        </p:tgtEl>
                        <p:attrNameLst>
                          <p:attrName>ppt_x</p:attrName>
                        </p:attrNameLst>
                      </p:cBhvr>
                      <p:tavLst>
                        <p:tav tm="0">
                          <p:val>
                            <p:strVal val="#ppt_x"/>
                          </p:val>
                        </p:tav>
                        <p:tav tm="100000">
                          <p:val>
                            <p:strVal val="#ppt_x"/>
                          </p:val>
                        </p:tav>
                      </p:tavLst>
                    </p:anim>
                    <p:anim calcmode="lin" valueType="num">
                      <p:cBhvr>
                        <p:cTn dur="1000" fill="hold"/>
                        <p:tgtEl>
                          <p:spTgt spid="288810"/>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288810"/>
                        </p:tgtEl>
                        <p:attrNameLst>
                          <p:attrName>style.visibility</p:attrName>
                        </p:attrNameLst>
                      </p:cBhvr>
                      <p:to>
                        <p:strVal val="visible"/>
                      </p:to>
                    </p:set>
                    <p:animEffect transition="in" filter="fade">
                      <p:cBhvr>
                        <p:cTn dur="1000"/>
                        <p:tgtEl>
                          <p:spTgt spid="288810"/>
                        </p:tgtEl>
                      </p:cBhvr>
                    </p:animEffect>
                    <p:anim calcmode="lin" valueType="num">
                      <p:cBhvr>
                        <p:cTn dur="1000" fill="hold"/>
                        <p:tgtEl>
                          <p:spTgt spid="288810"/>
                        </p:tgtEl>
                        <p:attrNameLst>
                          <p:attrName>ppt_x</p:attrName>
                        </p:attrNameLst>
                      </p:cBhvr>
                      <p:tavLst>
                        <p:tav tm="0">
                          <p:val>
                            <p:strVal val="#ppt_x"/>
                          </p:val>
                        </p:tav>
                        <p:tav tm="100000">
                          <p:val>
                            <p:strVal val="#ppt_x"/>
                          </p:val>
                        </p:tav>
                      </p:tavLst>
                    </p:anim>
                    <p:anim calcmode="lin" valueType="num">
                      <p:cBhvr>
                        <p:cTn dur="1000" fill="hold"/>
                        <p:tgtEl>
                          <p:spTgt spid="288810"/>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288810"/>
                        </p:tgtEl>
                        <p:attrNameLst>
                          <p:attrName>style.visibility</p:attrName>
                        </p:attrNameLst>
                      </p:cBhvr>
                      <p:to>
                        <p:strVal val="visible"/>
                      </p:to>
                    </p:set>
                    <p:animEffect transition="in" filter="fade">
                      <p:cBhvr>
                        <p:cTn dur="1000"/>
                        <p:tgtEl>
                          <p:spTgt spid="288810"/>
                        </p:tgtEl>
                      </p:cBhvr>
                    </p:animEffect>
                    <p:anim calcmode="lin" valueType="num">
                      <p:cBhvr>
                        <p:cTn dur="1000" fill="hold"/>
                        <p:tgtEl>
                          <p:spTgt spid="288810"/>
                        </p:tgtEl>
                        <p:attrNameLst>
                          <p:attrName>ppt_x</p:attrName>
                        </p:attrNameLst>
                      </p:cBhvr>
                      <p:tavLst>
                        <p:tav tm="0">
                          <p:val>
                            <p:strVal val="#ppt_x"/>
                          </p:val>
                        </p:tav>
                        <p:tav tm="100000">
                          <p:val>
                            <p:strVal val="#ppt_x"/>
                          </p:val>
                        </p:tav>
                      </p:tavLst>
                    </p:anim>
                    <p:anim calcmode="lin" valueType="num">
                      <p:cBhvr>
                        <p:cTn dur="1000" fill="hold"/>
                        <p:tgtEl>
                          <p:spTgt spid="288810"/>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288810"/>
                        </p:tgtEl>
                        <p:attrNameLst>
                          <p:attrName>style.visibility</p:attrName>
                        </p:attrNameLst>
                      </p:cBhvr>
                      <p:to>
                        <p:strVal val="visible"/>
                      </p:to>
                    </p:set>
                    <p:animEffect transition="in" filter="fade">
                      <p:cBhvr>
                        <p:cTn dur="1000"/>
                        <p:tgtEl>
                          <p:spTgt spid="288810"/>
                        </p:tgtEl>
                      </p:cBhvr>
                    </p:animEffect>
                    <p:anim calcmode="lin" valueType="num">
                      <p:cBhvr>
                        <p:cTn dur="1000" fill="hold"/>
                        <p:tgtEl>
                          <p:spTgt spid="288810"/>
                        </p:tgtEl>
                        <p:attrNameLst>
                          <p:attrName>ppt_x</p:attrName>
                        </p:attrNameLst>
                      </p:cBhvr>
                      <p:tavLst>
                        <p:tav tm="0">
                          <p:val>
                            <p:strVal val="#ppt_x"/>
                          </p:val>
                        </p:tav>
                        <p:tav tm="100000">
                          <p:val>
                            <p:strVal val="#ppt_x"/>
                          </p:val>
                        </p:tav>
                      </p:tavLst>
                    </p:anim>
                    <p:anim calcmode="lin" valueType="num">
                      <p:cBhvr>
                        <p:cTn dur="1000" fill="hold"/>
                        <p:tgtEl>
                          <p:spTgt spid="288810"/>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FF1515"/>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1515"/>
        </a:buClr>
        <a:buChar char="•"/>
        <a:defRPr sz="2800">
          <a:solidFill>
            <a:schemeClr val="tx1"/>
          </a:solidFill>
          <a:latin typeface="+mn-lt"/>
        </a:defRPr>
      </a:lvl2pPr>
      <a:lvl3pPr marL="1143000" indent="-228600" algn="l" rtl="0" eaLnBrk="0" fontAlgn="base" hangingPunct="0">
        <a:spcBef>
          <a:spcPct val="20000"/>
        </a:spcBef>
        <a:spcAft>
          <a:spcPct val="0"/>
        </a:spcAft>
        <a:buClr>
          <a:srgbClr val="FF1515"/>
        </a:buClr>
        <a:buChar char="•"/>
        <a:defRPr sz="2400">
          <a:solidFill>
            <a:schemeClr val="tx1"/>
          </a:solidFill>
          <a:latin typeface="+mn-lt"/>
        </a:defRPr>
      </a:lvl3pPr>
      <a:lvl4pPr marL="1600200" indent="-228600" algn="l" rtl="0" eaLnBrk="0" fontAlgn="base" hangingPunct="0">
        <a:spcBef>
          <a:spcPct val="20000"/>
        </a:spcBef>
        <a:spcAft>
          <a:spcPct val="0"/>
        </a:spcAft>
        <a:buClr>
          <a:srgbClr val="FF1515"/>
        </a:buClr>
        <a:buChar char="•"/>
        <a:defRPr sz="2000">
          <a:solidFill>
            <a:schemeClr val="tx1"/>
          </a:solidFill>
          <a:latin typeface="+mn-lt"/>
        </a:defRPr>
      </a:lvl4pPr>
      <a:lvl5pPr marL="2057400" indent="-228600" algn="l" rtl="0" eaLnBrk="0" fontAlgn="base" hangingPunct="0">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229548-D194-4FE1-A658-BDE6288838DF}" type="datetimeFigureOut">
              <a:rPr lang="en-US" smtClean="0"/>
              <a:t>10/10/2019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6BF63BD-12BA-41A5-A338-4E72665A9F03}" type="slidenum">
              <a:rPr lang="en-US" smtClean="0"/>
              <a:t>‹#›</a:t>
            </a:fld>
            <a:endParaRPr lang="en-US"/>
          </a:p>
        </p:txBody>
      </p:sp>
    </p:spTree>
    <p:extLst>
      <p:ext uri="{BB962C8B-B14F-4D97-AF65-F5344CB8AC3E}">
        <p14:creationId xmlns:p14="http://schemas.microsoft.com/office/powerpoint/2010/main" val="4045779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10826"/>
            <a:ext cx="12191999" cy="747175"/>
          </a:xfrm>
          <a:prstGeom prst="rect">
            <a:avLst/>
          </a:prstGeom>
        </p:spPr>
      </p:pic>
      <p:sp>
        <p:nvSpPr>
          <p:cNvPr id="8" name="Title 1"/>
          <p:cNvSpPr txBox="1">
            <a:spLocks/>
          </p:cNvSpPr>
          <p:nvPr/>
        </p:nvSpPr>
        <p:spPr>
          <a:xfrm>
            <a:off x="812800" y="2130426"/>
            <a:ext cx="10769600" cy="1470025"/>
          </a:xfrm>
          <a:prstGeom prst="rect">
            <a:avLst/>
          </a:prstGeom>
        </p:spPr>
        <p:txBody>
          <a:bodyPr/>
          <a:lstStyle>
            <a:lvl1pPr algn="ctr" defTabSz="914400" rtl="0" eaLnBrk="1" latinLnBrk="0" hangingPunct="1">
              <a:spcBef>
                <a:spcPct val="0"/>
              </a:spcBef>
              <a:buNone/>
              <a:defRPr sz="2400" kern="1200" cap="all" baseline="0">
                <a:solidFill>
                  <a:schemeClr val="bg1"/>
                </a:solidFill>
                <a:latin typeface="+mj-lt"/>
                <a:ea typeface="+mj-ea"/>
                <a:cs typeface="+mj-cs"/>
              </a:defRPr>
            </a:lvl1pPr>
          </a:lstStyle>
          <a:p>
            <a:pPr algn="l"/>
            <a:endParaRPr lang="en-US" sz="4400" baseline="0" dirty="0">
              <a:latin typeface="Georgia" panose="02040502050405020303" pitchFamily="18" charset="0"/>
            </a:endParaRPr>
          </a:p>
        </p:txBody>
      </p:sp>
      <p:sp>
        <p:nvSpPr>
          <p:cNvPr id="9" name="Subtitle 2"/>
          <p:cNvSpPr txBox="1">
            <a:spLocks/>
          </p:cNvSpPr>
          <p:nvPr/>
        </p:nvSpPr>
        <p:spPr>
          <a:xfrm>
            <a:off x="914400" y="3886200"/>
            <a:ext cx="86360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baseline="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3200" baseline="0" dirty="0">
              <a:solidFill>
                <a:schemeClr val="bg1"/>
              </a:solidFill>
              <a:latin typeface="Georgia" panose="02040502050405020303" pitchFamily="18" charset="0"/>
            </a:endParaRPr>
          </a:p>
        </p:txBody>
      </p:sp>
      <p:sp>
        <p:nvSpPr>
          <p:cNvPr id="5" name="Slide Number Placeholder 5"/>
          <p:cNvSpPr>
            <a:spLocks noGrp="1"/>
          </p:cNvSpPr>
          <p:nvPr>
            <p:ph type="sldNum" sz="quarter" idx="4"/>
          </p:nvPr>
        </p:nvSpPr>
        <p:spPr>
          <a:xfrm>
            <a:off x="9347200" y="6569076"/>
            <a:ext cx="2844800" cy="2889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AA79CEB4-1155-45D1-95BA-C4E533986E41}" type="slidenum">
              <a:rPr lang="en-US" smtClean="0"/>
              <a:pPr/>
              <a:t>‹#›</a:t>
            </a:fld>
            <a:endParaRPr lang="en-US" dirty="0"/>
          </a:p>
        </p:txBody>
      </p:sp>
      <p:sp>
        <p:nvSpPr>
          <p:cNvPr id="3"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1426602085"/>
      </p:ext>
    </p:extLst>
  </p:cSld>
  <p:clrMap bg1="lt1" tx1="dk1" bg2="lt2" tx2="dk2" accent1="accent1" accent2="accent2" accent3="accent3" accent4="accent4" accent5="accent5" accent6="accent6" hlink="hlink" folHlink="folHlink"/>
  <p:sldLayoutIdLst>
    <p:sldLayoutId id="2147483808" r:id="rId1"/>
    <p:sldLayoutId id="2147483809" r:id="rId2"/>
  </p:sldLayoutIdLst>
  <p:hf hdr="0" ftr="0"/>
  <p:txStyles>
    <p:titleStyle>
      <a:lvl1pPr algn="ctr" defTabSz="914400" rtl="0" eaLnBrk="1" latinLnBrk="0" hangingPunct="1">
        <a:spcBef>
          <a:spcPct val="0"/>
        </a:spcBef>
        <a:buNone/>
        <a:defRPr sz="240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6104600"/>
            <a:ext cx="12192000" cy="75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609600" y="990601"/>
            <a:ext cx="10972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347200" y="6569076"/>
            <a:ext cx="2844800" cy="2889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AA79CEB4-1155-45D1-95BA-C4E533986E41}" type="slidenum">
              <a:rPr lang="en-US" smtClean="0"/>
              <a:pPr/>
              <a:t>‹#›</a:t>
            </a:fld>
            <a:endParaRPr lang="en-US" dirty="0"/>
          </a:p>
        </p:txBody>
      </p:sp>
      <p:pic>
        <p:nvPicPr>
          <p:cNvPr id="7" name="Picture 2" descr="\\VACOAPVCPM1001.dva.va.gov\FolderRedirection$\DVA\vacoBrienv\Desktop\presentation header-2018.PNG"/>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r="16798"/>
          <a:stretch/>
        </p:blipFill>
        <p:spPr bwMode="auto">
          <a:xfrm>
            <a:off x="0" y="-31845"/>
            <a:ext cx="12232944" cy="864358"/>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2"/>
          <p:cNvSpPr>
            <a:spLocks noGrp="1"/>
          </p:cNvSpPr>
          <p:nvPr>
            <p:ph type="dt" sz="half" idx="2"/>
          </p:nvPr>
        </p:nvSpPr>
        <p:spPr>
          <a:xfrm>
            <a:off x="4876800" y="6301850"/>
            <a:ext cx="24384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endParaRPr lang="en-US" dirty="0"/>
          </a:p>
        </p:txBody>
      </p:sp>
    </p:spTree>
    <p:extLst>
      <p:ext uri="{BB962C8B-B14F-4D97-AF65-F5344CB8AC3E}">
        <p14:creationId xmlns:p14="http://schemas.microsoft.com/office/powerpoint/2010/main" val="139479184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hf hdr="0" ftr="0"/>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49104"/>
            <a:ext cx="12192000" cy="208897"/>
          </a:xfrm>
          <a:prstGeom prst="rect">
            <a:avLst/>
          </a:prstGeom>
        </p:spPr>
      </p:pic>
      <p:pic>
        <p:nvPicPr>
          <p:cNvPr id="2050" name="Picture 2" descr="\\VACOAPVCPM1001.dva.va.gov\FolderRedirection$\DVA\vacoBrienv\Desktop\presentation header-2018.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67630"/>
          <a:stretch/>
        </p:blipFill>
        <p:spPr bwMode="auto">
          <a:xfrm>
            <a:off x="0" y="1"/>
            <a:ext cx="12192000" cy="232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ACOAPVCPM1001.dva.va.gov\FolderRedirection$\DVA\vacoBrienv\Desktop\presentation header-2018.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67630"/>
          <a:stretch/>
        </p:blipFill>
        <p:spPr bwMode="auto">
          <a:xfrm>
            <a:off x="0" y="6632812"/>
            <a:ext cx="12192000" cy="232012"/>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4"/>
          </p:nvPr>
        </p:nvSpPr>
        <p:spPr>
          <a:xfrm>
            <a:off x="9245600" y="6645276"/>
            <a:ext cx="2844800" cy="212725"/>
          </a:xfrm>
          <a:prstGeom prst="rect">
            <a:avLst/>
          </a:prstGeom>
        </p:spPr>
        <p:txBody>
          <a:bodyPr/>
          <a:lstStyle>
            <a:lvl1pPr algn="r">
              <a:defRPr sz="900">
                <a:solidFill>
                  <a:schemeClr val="bg1"/>
                </a:solidFill>
                <a:latin typeface="Arial" panose="020B0604020202020204" pitchFamily="34" charset="0"/>
                <a:cs typeface="Arial" panose="020B0604020202020204" pitchFamily="34" charset="0"/>
              </a:defRPr>
            </a:lvl1pPr>
          </a:lstStyle>
          <a:p>
            <a:fld id="{78C70613-3082-4696-A5E9-4A02006A17AA}" type="slidenum">
              <a:rPr lang="en-US" smtClean="0"/>
              <a:pPr/>
              <a:t>‹#›</a:t>
            </a:fld>
            <a:endParaRPr lang="en-US" dirty="0"/>
          </a:p>
        </p:txBody>
      </p:sp>
      <p:sp>
        <p:nvSpPr>
          <p:cNvPr id="6" name="Date Placeholder 1"/>
          <p:cNvSpPr>
            <a:spLocks noGrp="1"/>
          </p:cNvSpPr>
          <p:nvPr>
            <p:ph type="dt" sz="half" idx="2"/>
          </p:nvPr>
        </p:nvSpPr>
        <p:spPr>
          <a:xfrm>
            <a:off x="0" y="6651896"/>
            <a:ext cx="1828800" cy="206104"/>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n-US"/>
              <a:t>September 2019</a:t>
            </a:r>
            <a:endParaRPr lang="en-US" dirty="0"/>
          </a:p>
        </p:txBody>
      </p:sp>
    </p:spTree>
    <p:extLst>
      <p:ext uri="{BB962C8B-B14F-4D97-AF65-F5344CB8AC3E}">
        <p14:creationId xmlns:p14="http://schemas.microsoft.com/office/powerpoint/2010/main" val="3737274962"/>
      </p:ext>
    </p:extLst>
  </p:cSld>
  <p:clrMap bg1="lt1" tx1="dk1" bg2="lt2" tx2="dk2" accent1="accent1" accent2="accent2" accent3="accent3" accent4="accent4" accent5="accent5" accent6="accent6" hlink="hlink" folHlink="folHlink"/>
  <p:sldLayoutIdLst>
    <p:sldLayoutId id="2147483825"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http://www.publicdomainpictures.net/view-image.php?image=136192&amp;picture=american-fla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8" Type="http://schemas.openxmlformats.org/officeDocument/2006/relationships/hyperlink" Target="mailto:ORH-WR@va.gov" TargetMode="External"/><Relationship Id="rId3" Type="http://schemas.openxmlformats.org/officeDocument/2006/relationships/image" Target="../media/image20.JP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image" Target="../media/image22.png"/><Relationship Id="rId5" Type="http://schemas.microsoft.com/office/2007/relationships/hdphoto" Target="../media/hdphoto1.wdp"/><Relationship Id="rId10" Type="http://schemas.openxmlformats.org/officeDocument/2006/relationships/hyperlink" Target="mailto:Matthew.Vincenti@va.gov" TargetMode="External"/><Relationship Id="rId4" Type="http://schemas.openxmlformats.org/officeDocument/2006/relationships/image" Target="../media/image21.png"/><Relationship Id="rId9" Type="http://schemas.openxmlformats.org/officeDocument/2006/relationships/hyperlink" Target="mailto:ORH-CR@va.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6.xml"/><Relationship Id="rId5" Type="http://schemas.openxmlformats.org/officeDocument/2006/relationships/hyperlink" Target="https://www.ruralhealth.va.gov/providers/promising_practices.asp"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46.xml"/><Relationship Id="rId4" Type="http://schemas.openxmlformats.org/officeDocument/2006/relationships/hyperlink" Target="https://www.va.gov/opa/pressrel/pressrelease.cfm?id=405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58.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es.wikipedia.org/wiki/Archivo:Wild_Turkey.jpg"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41.jpg"/><Relationship Id="rId1" Type="http://schemas.openxmlformats.org/officeDocument/2006/relationships/slideLayout" Target="../slideLayouts/slideLayout31.xml"/><Relationship Id="rId6" Type="http://schemas.openxmlformats.org/officeDocument/2006/relationships/hyperlink" Target="https://creativecommons.org/licenses/by-sa/3.0/" TargetMode="External"/><Relationship Id="rId5" Type="http://schemas.openxmlformats.org/officeDocument/2006/relationships/hyperlink" Target="http://joesretirementblog.blogspot.com/2012/08/country-roads-plymouth-massachusetts-usa.html" TargetMode="External"/><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http://www.publicdomainpictures.net/view-image.php?image=136192&amp;picture=american-fla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A5E1-0713-4AE4-A2CC-6CC88DA24E3E}"/>
              </a:ext>
            </a:extLst>
          </p:cNvPr>
          <p:cNvSpPr>
            <a:spLocks noGrp="1"/>
          </p:cNvSpPr>
          <p:nvPr>
            <p:ph type="ctrTitle"/>
          </p:nvPr>
        </p:nvSpPr>
        <p:spPr/>
        <p:txBody>
          <a:bodyPr>
            <a:normAutofit/>
          </a:bodyPr>
          <a:lstStyle/>
          <a:p>
            <a:r>
              <a:rPr lang="en-US" sz="6600" b="1" dirty="0"/>
              <a:t>Veteran Rural Health Services</a:t>
            </a:r>
          </a:p>
        </p:txBody>
      </p:sp>
      <p:sp>
        <p:nvSpPr>
          <p:cNvPr id="3" name="Subtitle 2">
            <a:extLst>
              <a:ext uri="{FF2B5EF4-FFF2-40B4-BE49-F238E27FC236}">
                <a16:creationId xmlns:a16="http://schemas.microsoft.com/office/drawing/2014/main" id="{6A379608-9BD8-4972-8DAB-9B7C87439A27}"/>
              </a:ext>
            </a:extLst>
          </p:cNvPr>
          <p:cNvSpPr>
            <a:spLocks noGrp="1"/>
          </p:cNvSpPr>
          <p:nvPr>
            <p:ph type="subTitle" idx="1"/>
          </p:nvPr>
        </p:nvSpPr>
        <p:spPr/>
        <p:txBody>
          <a:bodyPr/>
          <a:lstStyle/>
          <a:p>
            <a:r>
              <a:rPr lang="en-US" dirty="0"/>
              <a:t>Sponsored by </a:t>
            </a:r>
          </a:p>
        </p:txBody>
      </p:sp>
      <p:pic>
        <p:nvPicPr>
          <p:cNvPr id="5" name="Picture 4" descr="A picture containing bridge, sunset, light, lit&#10;&#10;Description automatically generated">
            <a:extLst>
              <a:ext uri="{FF2B5EF4-FFF2-40B4-BE49-F238E27FC236}">
                <a16:creationId xmlns:a16="http://schemas.microsoft.com/office/drawing/2014/main" id="{7561814C-9662-4002-83E0-E4F61C28B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752" y="4586128"/>
            <a:ext cx="2010384" cy="1143000"/>
          </a:xfrm>
          <a:prstGeom prst="rect">
            <a:avLst/>
          </a:prstGeom>
        </p:spPr>
      </p:pic>
      <p:pic>
        <p:nvPicPr>
          <p:cNvPr id="10" name="Picture 9" descr="A close up of a flag&#10;&#10;Description automatically generated">
            <a:extLst>
              <a:ext uri="{FF2B5EF4-FFF2-40B4-BE49-F238E27FC236}">
                <a16:creationId xmlns:a16="http://schemas.microsoft.com/office/drawing/2014/main" id="{91565B9C-15F8-4C59-856C-F93C87BB08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7280" y="628444"/>
            <a:ext cx="2928938" cy="2038350"/>
          </a:xfrm>
          <a:prstGeom prst="rect">
            <a:avLst/>
          </a:prstGeom>
        </p:spPr>
      </p:pic>
    </p:spTree>
    <p:extLst>
      <p:ext uri="{BB962C8B-B14F-4D97-AF65-F5344CB8AC3E}">
        <p14:creationId xmlns:p14="http://schemas.microsoft.com/office/powerpoint/2010/main" val="1929866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FE99-2965-4878-856B-0F1F08D6A877}"/>
              </a:ext>
            </a:extLst>
          </p:cNvPr>
          <p:cNvSpPr>
            <a:spLocks noGrp="1"/>
          </p:cNvSpPr>
          <p:nvPr>
            <p:ph type="title"/>
          </p:nvPr>
        </p:nvSpPr>
        <p:spPr/>
        <p:txBody>
          <a:bodyPr/>
          <a:lstStyle/>
          <a:p>
            <a:r>
              <a:rPr lang="en-US" dirty="0"/>
              <a:t> Department of Veterans Affairs </a:t>
            </a:r>
          </a:p>
        </p:txBody>
      </p:sp>
      <p:sp>
        <p:nvSpPr>
          <p:cNvPr id="3" name="Content Placeholder 2">
            <a:extLst>
              <a:ext uri="{FF2B5EF4-FFF2-40B4-BE49-F238E27FC236}">
                <a16:creationId xmlns:a16="http://schemas.microsoft.com/office/drawing/2014/main" id="{4BAE282B-6B4B-4E90-A1C1-2351942BA072}"/>
              </a:ext>
            </a:extLst>
          </p:cNvPr>
          <p:cNvSpPr>
            <a:spLocks noGrp="1"/>
          </p:cNvSpPr>
          <p:nvPr>
            <p:ph idx="1"/>
          </p:nvPr>
        </p:nvSpPr>
        <p:spPr/>
        <p:txBody>
          <a:bodyPr/>
          <a:lstStyle/>
          <a:p>
            <a:pPr marL="0" indent="0" algn="ctr">
              <a:buNone/>
            </a:pPr>
            <a:r>
              <a:rPr lang="en-US" dirty="0"/>
              <a:t>Top Priorities for VHA</a:t>
            </a:r>
          </a:p>
          <a:p>
            <a:pPr marL="0" indent="0" algn="ctr">
              <a:buNone/>
            </a:pPr>
            <a:endParaRPr lang="en-US" dirty="0"/>
          </a:p>
          <a:p>
            <a:pPr lvl="1"/>
            <a:r>
              <a:rPr lang="en-US" dirty="0"/>
              <a:t>Greater choice for Veterans</a:t>
            </a:r>
          </a:p>
          <a:p>
            <a:pPr lvl="1"/>
            <a:r>
              <a:rPr lang="en-US" dirty="0"/>
              <a:t>Modernize Systems</a:t>
            </a:r>
          </a:p>
          <a:p>
            <a:pPr lvl="1"/>
            <a:r>
              <a:rPr lang="en-US" dirty="0"/>
              <a:t>Focus resources more efficiently</a:t>
            </a:r>
          </a:p>
          <a:p>
            <a:pPr lvl="1"/>
            <a:r>
              <a:rPr lang="en-US" dirty="0"/>
              <a:t>Improve timeliness of service</a:t>
            </a:r>
          </a:p>
          <a:p>
            <a:pPr lvl="1"/>
            <a:r>
              <a:rPr lang="en-US" dirty="0"/>
              <a:t>Suicide prevention</a:t>
            </a:r>
          </a:p>
        </p:txBody>
      </p:sp>
    </p:spTree>
    <p:extLst>
      <p:ext uri="{BB962C8B-B14F-4D97-AF65-F5344CB8AC3E}">
        <p14:creationId xmlns:p14="http://schemas.microsoft.com/office/powerpoint/2010/main" val="2756881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36B8-9111-46D3-9CBA-70571E4CF245}"/>
              </a:ext>
            </a:extLst>
          </p:cNvPr>
          <p:cNvSpPr>
            <a:spLocks noGrp="1"/>
          </p:cNvSpPr>
          <p:nvPr>
            <p:ph type="title"/>
          </p:nvPr>
        </p:nvSpPr>
        <p:spPr/>
        <p:txBody>
          <a:bodyPr/>
          <a:lstStyle/>
          <a:p>
            <a:r>
              <a:rPr lang="en-US" dirty="0"/>
              <a:t>Network 2</a:t>
            </a:r>
          </a:p>
        </p:txBody>
      </p:sp>
      <p:sp>
        <p:nvSpPr>
          <p:cNvPr id="3" name="Content Placeholder 2">
            <a:extLst>
              <a:ext uri="{FF2B5EF4-FFF2-40B4-BE49-F238E27FC236}">
                <a16:creationId xmlns:a16="http://schemas.microsoft.com/office/drawing/2014/main" id="{D439F3F7-A573-4DA0-BA1D-932CF61D9527}"/>
              </a:ext>
            </a:extLst>
          </p:cNvPr>
          <p:cNvSpPr>
            <a:spLocks noGrp="1"/>
          </p:cNvSpPr>
          <p:nvPr>
            <p:ph idx="1"/>
          </p:nvPr>
        </p:nvSpPr>
        <p:spPr/>
        <p:txBody>
          <a:bodyPr/>
          <a:lstStyle/>
          <a:p>
            <a:pPr marL="0" indent="0" algn="ctr">
              <a:buNone/>
            </a:pPr>
            <a:r>
              <a:rPr lang="en-US" dirty="0"/>
              <a:t>Website</a:t>
            </a:r>
          </a:p>
          <a:p>
            <a:pPr lvl="1"/>
            <a:r>
              <a:rPr lang="en-US" dirty="0"/>
              <a:t>Visn2.va.gov </a:t>
            </a:r>
          </a:p>
          <a:p>
            <a:pPr lvl="1"/>
            <a:endParaRPr lang="en-US" dirty="0"/>
          </a:p>
          <a:p>
            <a:pPr lvl="1"/>
            <a:r>
              <a:rPr lang="en-US" dirty="0"/>
              <a:t>This site contains access to a multitude of sites that will provide greater detail in all areas covered by these slides. </a:t>
            </a:r>
          </a:p>
        </p:txBody>
      </p:sp>
    </p:spTree>
    <p:extLst>
      <p:ext uri="{BB962C8B-B14F-4D97-AF65-F5344CB8AC3E}">
        <p14:creationId xmlns:p14="http://schemas.microsoft.com/office/powerpoint/2010/main" val="24772638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09800" y="1752600"/>
            <a:ext cx="7772400" cy="1981200"/>
          </a:xfrm>
        </p:spPr>
        <p:txBody>
          <a:bodyPr>
            <a:normAutofit/>
          </a:bodyPr>
          <a:lstStyle/>
          <a:p>
            <a:pPr algn="ctr"/>
            <a:r>
              <a:rPr lang="en-US" sz="4000" dirty="0"/>
              <a:t>Rural Health for Veterans</a:t>
            </a:r>
          </a:p>
        </p:txBody>
      </p:sp>
      <p:sp>
        <p:nvSpPr>
          <p:cNvPr id="6" name="Subtitle 5"/>
          <p:cNvSpPr>
            <a:spLocks noGrp="1"/>
          </p:cNvSpPr>
          <p:nvPr>
            <p:ph type="subTitle" idx="1"/>
          </p:nvPr>
        </p:nvSpPr>
        <p:spPr>
          <a:xfrm>
            <a:off x="1828800" y="4267200"/>
            <a:ext cx="8686800" cy="1752600"/>
          </a:xfrm>
        </p:spPr>
        <p:txBody>
          <a:bodyPr>
            <a:normAutofit/>
          </a:bodyPr>
          <a:lstStyle/>
          <a:p>
            <a:pPr>
              <a:spcBef>
                <a:spcPts val="0"/>
              </a:spcBef>
            </a:pPr>
            <a:r>
              <a:rPr lang="en-US" sz="2800" dirty="0"/>
              <a:t>Presentation for: NY State Association of Rural Health </a:t>
            </a:r>
            <a:br>
              <a:rPr lang="en-US" sz="2800" dirty="0"/>
            </a:br>
            <a:r>
              <a:rPr lang="en-US" sz="2800" dirty="0"/>
              <a:t>Presented by: Carolyn Turvey, PhD</a:t>
            </a:r>
          </a:p>
          <a:p>
            <a:pPr>
              <a:spcBef>
                <a:spcPts val="0"/>
              </a:spcBef>
            </a:pPr>
            <a:r>
              <a:rPr lang="en-US" sz="2800" dirty="0"/>
              <a:t>Date of briefing: September 2019</a:t>
            </a:r>
          </a:p>
        </p:txBody>
      </p:sp>
      <p:sp>
        <p:nvSpPr>
          <p:cNvPr id="4" name="Title 1"/>
          <p:cNvSpPr txBox="1">
            <a:spLocks/>
          </p:cNvSpPr>
          <p:nvPr/>
        </p:nvSpPr>
        <p:spPr>
          <a:xfrm>
            <a:off x="2383971" y="457200"/>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dirty="0">
                <a:solidFill>
                  <a:prstClr val="black"/>
                </a:solidFill>
              </a:rPr>
              <a:t>VETERANS HEALTH ADMINISTRATION</a:t>
            </a:r>
          </a:p>
        </p:txBody>
      </p:sp>
      <p:sp>
        <p:nvSpPr>
          <p:cNvPr id="3" name="Slide Number Placeholder 2">
            <a:extLst>
              <a:ext uri="{FF2B5EF4-FFF2-40B4-BE49-F238E27FC236}">
                <a16:creationId xmlns:a16="http://schemas.microsoft.com/office/drawing/2014/main" id="{5AB1B907-C947-442F-AD80-AA06C6901AE7}"/>
              </a:ext>
            </a:extLst>
          </p:cNvPr>
          <p:cNvSpPr>
            <a:spLocks noGrp="1"/>
          </p:cNvSpPr>
          <p:nvPr>
            <p:ph type="sldNum" sz="quarter" idx="4"/>
          </p:nvPr>
        </p:nvSpPr>
        <p:spPr/>
        <p:txBody>
          <a:bodyPr/>
          <a:lstStyle/>
          <a:p>
            <a:pPr defTabSz="914400"/>
            <a:fld id="{AA79CEB4-1155-45D1-95BA-C4E533986E41}" type="slidenum">
              <a:rPr lang="en-US">
                <a:solidFill>
                  <a:prstClr val="white"/>
                </a:solidFill>
              </a:rPr>
              <a:pPr defTabSz="914400"/>
              <a:t>12</a:t>
            </a:fld>
            <a:endParaRPr lang="en-US" dirty="0">
              <a:solidFill>
                <a:prstClr val="white"/>
              </a:solidFill>
            </a:endParaRPr>
          </a:p>
        </p:txBody>
      </p:sp>
      <p:sp>
        <p:nvSpPr>
          <p:cNvPr id="7" name="Date Placeholder 6">
            <a:extLst>
              <a:ext uri="{FF2B5EF4-FFF2-40B4-BE49-F238E27FC236}">
                <a16:creationId xmlns:a16="http://schemas.microsoft.com/office/drawing/2014/main" id="{22930917-97D8-4B87-9265-218D9C6837AF}"/>
              </a:ext>
            </a:extLst>
          </p:cNvPr>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406768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13</a:t>
            </a:fld>
            <a:endParaRPr lang="en-US" altLang="en-US" dirty="0">
              <a:solidFill>
                <a:prstClr val="white"/>
              </a:solidFill>
            </a:endParaRPr>
          </a:p>
        </p:txBody>
      </p:sp>
      <p:sp>
        <p:nvSpPr>
          <p:cNvPr id="3" name="Content Placeholder 2"/>
          <p:cNvSpPr>
            <a:spLocks noGrp="1"/>
          </p:cNvSpPr>
          <p:nvPr>
            <p:ph idx="1"/>
          </p:nvPr>
        </p:nvSpPr>
        <p:spPr/>
        <p:txBody>
          <a:bodyPr/>
          <a:lstStyle/>
          <a:p>
            <a:r>
              <a:rPr lang="en-US" sz="2000" dirty="0"/>
              <a:t>U.S. Department of Veterans Affairs and the Office of Rural Health (ORH)</a:t>
            </a:r>
          </a:p>
          <a:p>
            <a:r>
              <a:rPr lang="en-US" sz="2000" dirty="0"/>
              <a:t>Rural Veterans in New York</a:t>
            </a:r>
          </a:p>
          <a:p>
            <a:r>
              <a:rPr lang="en-US" sz="2000" dirty="0"/>
              <a:t>MISSION Act</a:t>
            </a:r>
            <a:endParaRPr lang="en-US" sz="2000" dirty="0">
              <a:solidFill>
                <a:srgbClr val="FF0000"/>
              </a:solidFill>
            </a:endParaRPr>
          </a:p>
          <a:p>
            <a:r>
              <a:rPr lang="en-US" sz="2000" dirty="0"/>
              <a:t>Closing/Q&amp;A</a:t>
            </a:r>
          </a:p>
          <a:p>
            <a:pPr marL="0" indent="0">
              <a:buNone/>
            </a:pPr>
            <a:endParaRPr lang="en-US" dirty="0"/>
          </a:p>
        </p:txBody>
      </p:sp>
      <p:sp>
        <p:nvSpPr>
          <p:cNvPr id="2" name="Title 1"/>
          <p:cNvSpPr>
            <a:spLocks noGrp="1"/>
          </p:cNvSpPr>
          <p:nvPr>
            <p:ph type="title"/>
          </p:nvPr>
        </p:nvSpPr>
        <p:spPr/>
        <p:txBody>
          <a:bodyPr/>
          <a:lstStyle/>
          <a:p>
            <a:r>
              <a:rPr lang="en-US" dirty="0"/>
              <a:t>Today’s presentation</a:t>
            </a:r>
          </a:p>
        </p:txBody>
      </p:sp>
      <p:sp>
        <p:nvSpPr>
          <p:cNvPr id="4" name="Date Placeholder 3"/>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88268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Date Placeholder 3"/>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
        <p:nvSpPr>
          <p:cNvPr id="3" name="Content Placeholder 2"/>
          <p:cNvSpPr>
            <a:spLocks noGrp="1"/>
          </p:cNvSpPr>
          <p:nvPr>
            <p:ph idx="4294967295"/>
          </p:nvPr>
        </p:nvSpPr>
        <p:spPr>
          <a:xfrm>
            <a:off x="2057400" y="990601"/>
            <a:ext cx="8229600" cy="4983163"/>
          </a:xfrm>
        </p:spPr>
        <p:txBody>
          <a:bodyPr>
            <a:normAutofit/>
          </a:bodyPr>
          <a:lstStyle/>
          <a:p>
            <a:pPr marL="0" indent="0">
              <a:buNone/>
            </a:pPr>
            <a:endParaRPr lang="en-US" sz="4400" dirty="0">
              <a:latin typeface="+mj-lt"/>
            </a:endParaRPr>
          </a:p>
          <a:p>
            <a:pPr marL="0" indent="0">
              <a:buNone/>
            </a:pPr>
            <a:endParaRPr lang="en-US" sz="4400" dirty="0">
              <a:latin typeface="+mj-lt"/>
            </a:endParaRPr>
          </a:p>
          <a:p>
            <a:pPr marL="0" indent="0">
              <a:buNone/>
            </a:pPr>
            <a:r>
              <a:rPr lang="en-US" sz="4400" dirty="0"/>
              <a:t>ORH </a:t>
            </a:r>
            <a:br>
              <a:rPr lang="en-US" sz="4400"/>
            </a:br>
            <a:r>
              <a:rPr lang="en-US" sz="4400"/>
              <a:t>Organization</a:t>
            </a:r>
            <a:br>
              <a:rPr lang="en-US" sz="4400" dirty="0"/>
            </a:b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6630" y="2008550"/>
            <a:ext cx="2328770" cy="23287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C04431A-9353-4BF2-B19D-32BBA6102FCF}"/>
              </a:ext>
            </a:extLst>
          </p:cNvPr>
          <p:cNvSpPr>
            <a:spLocks noGrp="1"/>
          </p:cNvSpPr>
          <p:nvPr>
            <p:ph type="sldNum" sz="quarter" idx="11"/>
          </p:nvPr>
        </p:nvSpPr>
        <p:spPr/>
        <p:txBody>
          <a:bodyPr/>
          <a:lstStyle/>
          <a:p>
            <a:pPr defTabSz="914400"/>
            <a:fld id="{AA79CEB4-1155-45D1-95BA-C4E533986E41}" type="slidenum">
              <a:rPr lang="en-US">
                <a:solidFill>
                  <a:prstClr val="white"/>
                </a:solidFill>
              </a:rPr>
              <a:pPr defTabSz="914400"/>
              <a:t>14</a:t>
            </a:fld>
            <a:endParaRPr lang="en-US" dirty="0">
              <a:solidFill>
                <a:prstClr val="white"/>
              </a:solidFill>
            </a:endParaRPr>
          </a:p>
        </p:txBody>
      </p:sp>
    </p:spTree>
    <p:extLst>
      <p:ext uri="{BB962C8B-B14F-4D97-AF65-F5344CB8AC3E}">
        <p14:creationId xmlns:p14="http://schemas.microsoft.com/office/powerpoint/2010/main" val="218359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15</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dirty="0"/>
              <a:t>Rural health Legislative mandate</a:t>
            </a:r>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661160" y="1143000"/>
            <a:ext cx="8871660" cy="4635442"/>
          </a:xfrm>
        </p:spPr>
      </p:pic>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220130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16</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a:t>Office of Rural Health’s Goals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219" y="832513"/>
            <a:ext cx="10073661" cy="5263487"/>
          </a:xfrm>
          <a:prstGeom prst="rect">
            <a:avLst/>
          </a:prstGeom>
        </p:spPr>
      </p:pic>
      <p:sp>
        <p:nvSpPr>
          <p:cNvPr id="4" name="Date Placeholder 3"/>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105368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17</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dirty="0"/>
              <a:t>snapshot of rural veterans</a:t>
            </a:r>
          </a:p>
        </p:txBody>
      </p:sp>
      <p:pic>
        <p:nvPicPr>
          <p:cNvPr id="7" name="Content Placeholder 6"/>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086467" y="838201"/>
            <a:ext cx="7895695" cy="5092065"/>
          </a:xfrm>
        </p:spPr>
      </p:pic>
      <p:sp>
        <p:nvSpPr>
          <p:cNvPr id="11" name="Rectangle 10"/>
          <p:cNvSpPr/>
          <p:nvPr/>
        </p:nvSpPr>
        <p:spPr>
          <a:xfrm>
            <a:off x="3733801" y="5867401"/>
            <a:ext cx="7111999" cy="276999"/>
          </a:xfrm>
          <a:prstGeom prst="rect">
            <a:avLst/>
          </a:prstGeom>
        </p:spPr>
        <p:txBody>
          <a:bodyPr wrap="square">
            <a:spAutoFit/>
          </a:bodyPr>
          <a:lstStyle/>
          <a:p>
            <a:pPr algn="ctr" defTabSz="914400"/>
            <a:r>
              <a:rPr lang="en-US" sz="1200" i="1" dirty="0">
                <a:solidFill>
                  <a:srgbClr val="173E7A"/>
                </a:solidFill>
                <a:latin typeface="Arial" panose="020B0604020202020204" pitchFamily="34" charset="0"/>
                <a:cs typeface="Arial" panose="020B0604020202020204" pitchFamily="34" charset="0"/>
              </a:rPr>
              <a:t>Data are FY 2017 VA Internal Data Sources, US Census Bureau and VHA Survey of Enrollees</a:t>
            </a:r>
          </a:p>
        </p:txBody>
      </p:sp>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876376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a:fld id="{9B27D237-6C0D-5549-BE11-2040A22CBC71}" type="slidenum">
              <a:rPr lang="en-US">
                <a:solidFill>
                  <a:prstClr val="white"/>
                </a:solidFill>
              </a:rPr>
              <a:pPr defTabSz="914400"/>
              <a:t>18</a:t>
            </a:fld>
            <a:endParaRPr lang="en-US" dirty="0">
              <a:solidFill>
                <a:prstClr val="white"/>
              </a:solidFill>
            </a:endParaRPr>
          </a:p>
        </p:txBody>
      </p:sp>
      <p:sp>
        <p:nvSpPr>
          <p:cNvPr id="2" name="Title 1"/>
          <p:cNvSpPr>
            <a:spLocks noGrp="1"/>
          </p:cNvSpPr>
          <p:nvPr>
            <p:ph type="title"/>
          </p:nvPr>
        </p:nvSpPr>
        <p:spPr>
          <a:prstGeom prst="rect">
            <a:avLst/>
          </a:prstGeom>
        </p:spPr>
        <p:txBody>
          <a:bodyPr>
            <a:normAutofit/>
          </a:bodyPr>
          <a:lstStyle/>
          <a:p>
            <a:r>
              <a:rPr lang="en-US" sz="2200" dirty="0"/>
              <a:t>ORH Program Overview</a:t>
            </a:r>
            <a:endParaRPr lang="en-US" sz="2200" i="1" dirty="0"/>
          </a:p>
        </p:txBody>
      </p:sp>
      <p:sp>
        <p:nvSpPr>
          <p:cNvPr id="3" name="Content Placeholder 2"/>
          <p:cNvSpPr>
            <a:spLocks noGrp="1"/>
          </p:cNvSpPr>
          <p:nvPr>
            <p:ph idx="1"/>
          </p:nvPr>
        </p:nvSpPr>
        <p:spPr/>
        <p:txBody>
          <a:bodyPr>
            <a:normAutofit/>
          </a:bodyPr>
          <a:lstStyle/>
          <a:p>
            <a:r>
              <a:rPr lang="en-US" dirty="0">
                <a:solidFill>
                  <a:schemeClr val="tx1"/>
                </a:solidFill>
              </a:rPr>
              <a:t>2019 portfolio includes 55 national access initiatives adopted at</a:t>
            </a:r>
            <a:r>
              <a:rPr lang="en-US" dirty="0"/>
              <a:t> 99 </a:t>
            </a:r>
            <a:r>
              <a:rPr lang="en-US" dirty="0">
                <a:solidFill>
                  <a:schemeClr val="tx1"/>
                </a:solidFill>
              </a:rPr>
              <a:t>percent of VA </a:t>
            </a:r>
            <a:r>
              <a:rPr lang="en-US">
                <a:solidFill>
                  <a:schemeClr val="tx1"/>
                </a:solidFill>
              </a:rPr>
              <a:t>health systems </a:t>
            </a:r>
            <a:r>
              <a:rPr lang="en-US" dirty="0">
                <a:solidFill>
                  <a:schemeClr val="tx1"/>
                </a:solidFill>
              </a:rPr>
              <a:t>across the country</a:t>
            </a:r>
          </a:p>
          <a:p>
            <a:r>
              <a:rPr lang="en-US" dirty="0">
                <a:solidFill>
                  <a:schemeClr val="tx1"/>
                </a:solidFill>
              </a:rPr>
              <a:t>All are designed to increase access to care for rural Veterans</a:t>
            </a:r>
          </a:p>
          <a:p>
            <a:pPr lvl="1"/>
            <a:r>
              <a:rPr lang="en-US" b="1" dirty="0"/>
              <a:t>Rural Promising Practices </a:t>
            </a:r>
            <a:r>
              <a:rPr lang="en-US" dirty="0"/>
              <a:t>are field-tested, innovative projects that meet ORH criteria demonstrating increased access to care for rural Veterans</a:t>
            </a:r>
          </a:p>
          <a:p>
            <a:pPr lvl="2"/>
            <a:r>
              <a:rPr lang="en-US" dirty="0"/>
              <a:t>Six in mentored implementation spread to more than 50 sites across VA</a:t>
            </a:r>
          </a:p>
          <a:p>
            <a:pPr lvl="1"/>
            <a:r>
              <a:rPr lang="en-US" b="1" dirty="0"/>
              <a:t>Enterprise-Wide Initiatives </a:t>
            </a:r>
            <a:r>
              <a:rPr lang="en-US" dirty="0"/>
              <a:t>enable VA to rapidly address systemic health care and access challenges experienced by Veterans in rural communities and expand national program office access efforts to sites serving rural Veterans</a:t>
            </a:r>
          </a:p>
          <a:p>
            <a:r>
              <a:rPr lang="en-US" dirty="0">
                <a:solidFill>
                  <a:schemeClr val="tx1"/>
                </a:solidFill>
              </a:rPr>
              <a:t>ORH leverages resources to study, innovate and spread Enterprise-Wide Initiatives through local and national partnerships</a:t>
            </a:r>
          </a:p>
        </p:txBody>
      </p:sp>
      <p:sp>
        <p:nvSpPr>
          <p:cNvPr id="5" name="Date Placeholder 4"/>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2394862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19</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normAutofit/>
          </a:bodyPr>
          <a:lstStyle/>
          <a:p>
            <a:r>
              <a:rPr lang="en-US" dirty="0"/>
              <a:t>Current and proposed Veteran Rural Health Resource Centers (VRHRC)</a:t>
            </a:r>
          </a:p>
        </p:txBody>
      </p:sp>
      <p:pic>
        <p:nvPicPr>
          <p:cNvPr id="9" name="Picture 8"/>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355149" y="1447801"/>
            <a:ext cx="7594600" cy="4527225"/>
          </a:xfrm>
          <a:prstGeom prst="rect">
            <a:avLst/>
          </a:prstGeom>
          <a:ln>
            <a:noFill/>
          </a:ln>
        </p:spPr>
      </p:pic>
      <p:sp>
        <p:nvSpPr>
          <p:cNvPr id="12" name="Line 61"/>
          <p:cNvSpPr>
            <a:spLocks noChangeShapeType="1"/>
          </p:cNvSpPr>
          <p:nvPr/>
        </p:nvSpPr>
        <p:spPr bwMode="auto">
          <a:xfrm flipV="1">
            <a:off x="3155250" y="3354772"/>
            <a:ext cx="800333" cy="1262983"/>
          </a:xfrm>
          <a:prstGeom prst="line">
            <a:avLst/>
          </a:prstGeom>
          <a:solidFill>
            <a:srgbClr val="78BE20"/>
          </a:solidFill>
          <a:ln w="9525">
            <a:solidFill>
              <a:schemeClr val="tx1"/>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p>
            <a:pPr algn="ctr" defTabSz="914400" eaLnBrk="0" hangingPunct="0"/>
            <a:endParaRPr lang="en-US" sz="12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pic>
        <p:nvPicPr>
          <p:cNvPr id="16" name="Picture 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883296" y="2992311"/>
            <a:ext cx="358541" cy="56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6612284" y="2667000"/>
            <a:ext cx="358541" cy="56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837" b="98745" l="0" r="97468"/>
                    </a14:imgEffect>
                  </a14:imgLayer>
                </a14:imgProps>
              </a:ext>
              <a:ext uri="{28A0092B-C50C-407E-A947-70E740481C1C}">
                <a14:useLocalDpi xmlns:a14="http://schemas.microsoft.com/office/drawing/2010/main"/>
              </a:ext>
            </a:extLst>
          </a:blip>
          <a:srcRect/>
          <a:stretch/>
        </p:blipFill>
        <p:spPr bwMode="auto">
          <a:xfrm>
            <a:off x="6687517" y="2757579"/>
            <a:ext cx="209090" cy="31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837" b="98745" l="0" r="97468"/>
                    </a14:imgEffect>
                  </a14:imgLayer>
                </a14:imgProps>
              </a:ext>
              <a:ext uri="{28A0092B-C50C-407E-A947-70E740481C1C}">
                <a14:useLocalDpi xmlns:a14="http://schemas.microsoft.com/office/drawing/2010/main"/>
              </a:ext>
            </a:extLst>
          </a:blip>
          <a:srcRect/>
          <a:stretch/>
        </p:blipFill>
        <p:spPr bwMode="auto">
          <a:xfrm>
            <a:off x="3955581" y="3075569"/>
            <a:ext cx="209090" cy="31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761363" y="4724401"/>
            <a:ext cx="3411474" cy="646331"/>
          </a:xfrm>
          <a:prstGeom prst="rect">
            <a:avLst/>
          </a:prstGeom>
          <a:solidFill>
            <a:schemeClr val="bg1"/>
          </a:solidFill>
          <a:ln>
            <a:solidFill>
              <a:srgbClr val="4BA339"/>
            </a:solidFill>
          </a:ln>
        </p:spPr>
        <p:txBody>
          <a:bodyPr wrap="square" rtlCol="0">
            <a:spAutoFit/>
          </a:bodyPr>
          <a:lstStyle/>
          <a:p>
            <a:pPr defTabSz="914400"/>
            <a:r>
              <a:rPr lang="en-US" sz="1200" dirty="0">
                <a:solidFill>
                  <a:prstClr val="black"/>
                </a:solidFill>
                <a:latin typeface="Arial" panose="020B0604020202020204" pitchFamily="34" charset="0"/>
                <a:cs typeface="Arial" panose="020B0604020202020204" pitchFamily="34" charset="0"/>
              </a:rPr>
              <a:t>Clinical Director: Byron Bair, MD</a:t>
            </a:r>
          </a:p>
          <a:p>
            <a:pPr defTabSz="914400"/>
            <a:r>
              <a:rPr lang="en-US" sz="1200" dirty="0">
                <a:solidFill>
                  <a:prstClr val="black"/>
                </a:solidFill>
                <a:latin typeface="Arial" panose="020B0604020202020204" pitchFamily="34" charset="0"/>
                <a:cs typeface="Arial" panose="020B0604020202020204" pitchFamily="34" charset="0"/>
              </a:rPr>
              <a:t>Operations Director: Nancy Dailey, MSN, RN</a:t>
            </a:r>
          </a:p>
          <a:p>
            <a:pPr defTabSz="914400"/>
            <a:r>
              <a:rPr lang="en-US" sz="1200" dirty="0">
                <a:solidFill>
                  <a:prstClr val="black"/>
                </a:solidFill>
                <a:latin typeface="Arial" panose="020B0604020202020204" pitchFamily="34" charset="0"/>
                <a:cs typeface="Arial" panose="020B0604020202020204" pitchFamily="34" charset="0"/>
                <a:hlinkClick r:id="rId8"/>
              </a:rPr>
              <a:t>ORH-WR@va.gov</a:t>
            </a:r>
            <a:endParaRPr lang="en-US" sz="1200" dirty="0">
              <a:solidFill>
                <a:prstClr val="black"/>
              </a:solidFill>
              <a:latin typeface="Arial" panose="020B0604020202020204" pitchFamily="34" charset="0"/>
              <a:cs typeface="Arial" panose="020B0604020202020204" pitchFamily="34" charset="0"/>
            </a:endParaRPr>
          </a:p>
        </p:txBody>
      </p:sp>
      <p:sp>
        <p:nvSpPr>
          <p:cNvPr id="24" name="TextBox 23"/>
          <p:cNvSpPr txBox="1"/>
          <p:nvPr/>
        </p:nvSpPr>
        <p:spPr>
          <a:xfrm>
            <a:off x="3065526" y="2169396"/>
            <a:ext cx="3411474" cy="830997"/>
          </a:xfrm>
          <a:prstGeom prst="rect">
            <a:avLst/>
          </a:prstGeom>
          <a:solidFill>
            <a:schemeClr val="bg1"/>
          </a:solidFill>
          <a:ln>
            <a:solidFill>
              <a:srgbClr val="4BA339"/>
            </a:solidFill>
          </a:ln>
        </p:spPr>
        <p:txBody>
          <a:bodyPr wrap="square" rtlCol="0">
            <a:spAutoFit/>
          </a:bodyPr>
          <a:lstStyle/>
          <a:p>
            <a:pPr defTabSz="914400"/>
            <a:r>
              <a:rPr lang="en-US" sz="1200" dirty="0">
                <a:solidFill>
                  <a:prstClr val="black"/>
                </a:solidFill>
                <a:latin typeface="Arial" panose="020B0604020202020204" pitchFamily="34" charset="0"/>
                <a:cs typeface="Arial" panose="020B0604020202020204" pitchFamily="34" charset="0"/>
              </a:rPr>
              <a:t>Clinical Director: Carolyn Turvey, PhD</a:t>
            </a:r>
            <a:br>
              <a:rPr lang="en-US" sz="1200" dirty="0">
                <a:solidFill>
                  <a:prstClr val="black"/>
                </a:solidFill>
                <a:latin typeface="Arial" panose="020B0604020202020204" pitchFamily="34" charset="0"/>
                <a:cs typeface="Arial" panose="020B0604020202020204" pitchFamily="34" charset="0"/>
              </a:rPr>
            </a:br>
            <a:r>
              <a:rPr lang="en-US" sz="1200" dirty="0">
                <a:solidFill>
                  <a:prstClr val="black"/>
                </a:solidFill>
                <a:latin typeface="Arial" panose="020B0604020202020204" pitchFamily="34" charset="0"/>
                <a:cs typeface="Arial" panose="020B0604020202020204" pitchFamily="34" charset="0"/>
              </a:rPr>
              <a:t>Operations Acting Director: </a:t>
            </a:r>
            <a:r>
              <a:rPr lang="en-US" sz="1200" dirty="0">
                <a:solidFill>
                  <a:prstClr val="black"/>
                </a:solidFill>
                <a:latin typeface="Arial"/>
              </a:rPr>
              <a:t>Samantha Solimeo, PhD, MPH </a:t>
            </a:r>
            <a:br>
              <a:rPr lang="en-US" sz="1200" dirty="0">
                <a:solidFill>
                  <a:prstClr val="black"/>
                </a:solidFill>
                <a:latin typeface="Arial"/>
              </a:rPr>
            </a:br>
            <a:r>
              <a:rPr lang="en-US" sz="1200" dirty="0">
                <a:solidFill>
                  <a:prstClr val="black"/>
                </a:solidFill>
                <a:latin typeface="Arial" panose="020B0604020202020204" pitchFamily="34" charset="0"/>
                <a:cs typeface="Arial" panose="020B0604020202020204" pitchFamily="34" charset="0"/>
                <a:hlinkClick r:id="rId9"/>
              </a:rPr>
              <a:t>ORH-CR@va.gov</a:t>
            </a:r>
            <a:endParaRPr lang="en-US" sz="1200" dirty="0">
              <a:solidFill>
                <a:prstClr val="black"/>
              </a:solidFill>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9065846" y="1876146"/>
            <a:ext cx="358541" cy="56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Line 61"/>
          <p:cNvSpPr>
            <a:spLocks noChangeShapeType="1"/>
          </p:cNvSpPr>
          <p:nvPr/>
        </p:nvSpPr>
        <p:spPr bwMode="auto">
          <a:xfrm>
            <a:off x="6477001" y="2757579"/>
            <a:ext cx="135283" cy="148854"/>
          </a:xfrm>
          <a:prstGeom prst="line">
            <a:avLst/>
          </a:prstGeom>
          <a:solidFill>
            <a:srgbClr val="78BE20"/>
          </a:solidFill>
          <a:ln w="9525">
            <a:solidFill>
              <a:schemeClr val="tx1"/>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p>
            <a:pPr algn="ctr" defTabSz="914400" eaLnBrk="0" hangingPunct="0"/>
            <a:endParaRPr lang="en-US" sz="12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25" name="Line 61"/>
          <p:cNvSpPr>
            <a:spLocks noChangeShapeType="1"/>
          </p:cNvSpPr>
          <p:nvPr/>
        </p:nvSpPr>
        <p:spPr bwMode="auto">
          <a:xfrm flipH="1">
            <a:off x="9324232" y="1248608"/>
            <a:ext cx="377551" cy="720089"/>
          </a:xfrm>
          <a:prstGeom prst="line">
            <a:avLst/>
          </a:prstGeom>
          <a:solidFill>
            <a:srgbClr val="78BE20"/>
          </a:solidFill>
          <a:ln w="9525">
            <a:solidFill>
              <a:schemeClr val="tx1"/>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p>
            <a:pPr algn="ctr" defTabSz="914400" eaLnBrk="0" hangingPunct="0"/>
            <a:endParaRPr lang="en-US" sz="12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23" name="TextBox 22"/>
          <p:cNvSpPr txBox="1"/>
          <p:nvPr/>
        </p:nvSpPr>
        <p:spPr>
          <a:xfrm>
            <a:off x="7239000" y="1331196"/>
            <a:ext cx="3224814" cy="461665"/>
          </a:xfrm>
          <a:prstGeom prst="rect">
            <a:avLst/>
          </a:prstGeom>
          <a:solidFill>
            <a:schemeClr val="bg1"/>
          </a:solidFill>
          <a:ln>
            <a:solidFill>
              <a:srgbClr val="4BA339"/>
            </a:solidFill>
          </a:ln>
        </p:spPr>
        <p:txBody>
          <a:bodyPr wrap="square" rtlCol="0">
            <a:spAutoFit/>
          </a:bodyPr>
          <a:lstStyle/>
          <a:p>
            <a:pPr defTabSz="914400"/>
            <a:r>
              <a:rPr lang="en-US" sz="1200" dirty="0">
                <a:solidFill>
                  <a:prstClr val="black"/>
                </a:solidFill>
                <a:latin typeface="Arial" panose="020B0604020202020204" pitchFamily="34" charset="0"/>
                <a:cs typeface="Arial" panose="020B0604020202020204" pitchFamily="34" charset="0"/>
              </a:rPr>
              <a:t>Director: Matthew Vincenti, PhD</a:t>
            </a:r>
          </a:p>
          <a:p>
            <a:pPr defTabSz="914400"/>
            <a:r>
              <a:rPr lang="en-US" sz="1200" dirty="0">
                <a:solidFill>
                  <a:prstClr val="black"/>
                </a:solidFill>
                <a:latin typeface="Arial" panose="020B0604020202020204" pitchFamily="34" charset="0"/>
                <a:cs typeface="Arial" panose="020B0604020202020204" pitchFamily="34" charset="0"/>
                <a:hlinkClick r:id="rId10"/>
              </a:rPr>
              <a:t>Matthew.Vincenti@va.gov</a:t>
            </a:r>
            <a:r>
              <a:rPr lang="en-US" sz="1200" dirty="0">
                <a:solidFill>
                  <a:prstClr val="black"/>
                </a:solidFill>
                <a:latin typeface="Arial" panose="020B0604020202020204" pitchFamily="34" charset="0"/>
                <a:cs typeface="Arial" panose="020B0604020202020204" pitchFamily="34" charset="0"/>
              </a:rPr>
              <a:t>  </a:t>
            </a:r>
          </a:p>
        </p:txBody>
      </p:sp>
      <p:pic>
        <p:nvPicPr>
          <p:cNvPr id="26" name="Picture 3"/>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837" b="98745" l="0" r="97468"/>
                    </a14:imgEffect>
                  </a14:imgLayer>
                </a14:imgProps>
              </a:ext>
              <a:ext uri="{28A0092B-C50C-407E-A947-70E740481C1C}">
                <a14:useLocalDpi xmlns:a14="http://schemas.microsoft.com/office/drawing/2010/main"/>
              </a:ext>
            </a:extLst>
          </a:blip>
          <a:srcRect/>
          <a:stretch/>
        </p:blipFill>
        <p:spPr bwMode="auto">
          <a:xfrm>
            <a:off x="9140570" y="1968696"/>
            <a:ext cx="209090" cy="31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 Box 59"/>
          <p:cNvSpPr txBox="1">
            <a:spLocks noChangeArrowheads="1"/>
          </p:cNvSpPr>
          <p:nvPr/>
        </p:nvSpPr>
        <p:spPr bwMode="auto">
          <a:xfrm>
            <a:off x="7010400" y="3570232"/>
            <a:ext cx="3278074" cy="520442"/>
          </a:xfrm>
          <a:prstGeom prst="rect">
            <a:avLst/>
          </a:prstGeom>
          <a:solidFill>
            <a:srgbClr val="17264A"/>
          </a:solidFill>
          <a:ln w="9525">
            <a:solidFill>
              <a:srgbClr val="17264A"/>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defPPr>
              <a:defRPr lang="en-US"/>
            </a:defPPr>
            <a:lvl1pPr algn="ctr" eaLnBrk="0" hangingPunct="0">
              <a:defRPr sz="1200" b="1">
                <a:latin typeface="+mj-lt"/>
                <a:ea typeface="ＭＳ Ｐゴシック" pitchFamily="34" charset="-128"/>
                <a:cs typeface="Arial" pitchFamily="34"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914400"/>
            <a:r>
              <a:rPr lang="en-US" dirty="0">
                <a:solidFill>
                  <a:prstClr val="white"/>
                </a:solidFill>
                <a:latin typeface="Arial" panose="020B0604020202020204" pitchFamily="34" charset="0"/>
              </a:rPr>
              <a:t>Office of Rural Health Headquarters</a:t>
            </a:r>
          </a:p>
        </p:txBody>
      </p:sp>
      <p:sp>
        <p:nvSpPr>
          <p:cNvPr id="30" name="TextBox 29"/>
          <p:cNvSpPr txBox="1"/>
          <p:nvPr/>
        </p:nvSpPr>
        <p:spPr>
          <a:xfrm>
            <a:off x="7010400" y="4078070"/>
            <a:ext cx="3278074" cy="461665"/>
          </a:xfrm>
          <a:prstGeom prst="rect">
            <a:avLst/>
          </a:prstGeom>
          <a:solidFill>
            <a:schemeClr val="bg1"/>
          </a:solidFill>
          <a:ln>
            <a:solidFill>
              <a:srgbClr val="17264A"/>
            </a:solidFill>
          </a:ln>
        </p:spPr>
        <p:txBody>
          <a:bodyPr wrap="square" rtlCol="0">
            <a:spAutoFit/>
          </a:bodyPr>
          <a:lstStyle/>
          <a:p>
            <a:pPr defTabSz="914400"/>
            <a:r>
              <a:rPr lang="en-US" sz="1200" dirty="0">
                <a:solidFill>
                  <a:prstClr val="black"/>
                </a:solidFill>
                <a:latin typeface="Arial" panose="020B0604020202020204" pitchFamily="34" charset="0"/>
                <a:cs typeface="Arial" panose="020B0604020202020204" pitchFamily="34" charset="0"/>
              </a:rPr>
              <a:t>Executive Director: Thomas F. Klobucar, PhD</a:t>
            </a:r>
          </a:p>
          <a:p>
            <a:pPr defTabSz="914400"/>
            <a:r>
              <a:rPr lang="en-US" sz="1200" dirty="0">
                <a:solidFill>
                  <a:prstClr val="black"/>
                </a:solidFill>
                <a:latin typeface="Arial" panose="020B0604020202020204" pitchFamily="34" charset="0"/>
                <a:cs typeface="Arial" panose="020B0604020202020204" pitchFamily="34" charset="0"/>
              </a:rPr>
              <a:t>Deputy Director: </a:t>
            </a:r>
            <a:r>
              <a:rPr lang="it-IT" sz="1200" dirty="0">
                <a:solidFill>
                  <a:prstClr val="black"/>
                </a:solidFill>
                <a:latin typeface="Arial" panose="020B0604020202020204" pitchFamily="34" charset="0"/>
                <a:cs typeface="Arial" panose="020B0604020202020204" pitchFamily="34" charset="0"/>
              </a:rPr>
              <a:t>Sheila R. Robinson, DHA</a:t>
            </a:r>
            <a:endParaRPr lang="en-US" sz="1200" dirty="0">
              <a:solidFill>
                <a:prstClr val="black"/>
              </a:solidFill>
              <a:latin typeface="Arial" panose="020B0604020202020204" pitchFamily="34" charset="0"/>
              <a:cs typeface="Arial" panose="020B0604020202020204" pitchFamily="34" charset="0"/>
            </a:endParaRPr>
          </a:p>
        </p:txBody>
      </p:sp>
      <p:sp>
        <p:nvSpPr>
          <p:cNvPr id="32" name="Line 61"/>
          <p:cNvSpPr>
            <a:spLocks noChangeShapeType="1"/>
          </p:cNvSpPr>
          <p:nvPr/>
        </p:nvSpPr>
        <p:spPr bwMode="auto">
          <a:xfrm>
            <a:off x="8763001" y="3273439"/>
            <a:ext cx="115187" cy="281127"/>
          </a:xfrm>
          <a:prstGeom prst="line">
            <a:avLst/>
          </a:prstGeom>
          <a:solidFill>
            <a:srgbClr val="78BE20"/>
          </a:solidFill>
          <a:ln w="9525">
            <a:solidFill>
              <a:schemeClr val="tx1"/>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p>
            <a:pPr algn="ctr" defTabSz="914400" eaLnBrk="0" hangingPunct="0"/>
            <a:endParaRPr lang="en-US" sz="12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pic>
        <p:nvPicPr>
          <p:cNvPr id="31" name="Picture 3"/>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837" b="98745" l="0" r="97468"/>
                    </a14:imgEffect>
                  </a14:imgLayer>
                </a14:imgProps>
              </a:ext>
              <a:ext uri="{28A0092B-C50C-407E-A947-70E740481C1C}">
                <a14:useLocalDpi xmlns:a14="http://schemas.microsoft.com/office/drawing/2010/main"/>
              </a:ext>
            </a:extLst>
          </a:blip>
          <a:srcRect/>
          <a:stretch/>
        </p:blipFill>
        <p:spPr bwMode="auto">
          <a:xfrm>
            <a:off x="8699316" y="2948127"/>
            <a:ext cx="209090" cy="31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624592" y="2855577"/>
            <a:ext cx="358541" cy="56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59"/>
          <p:cNvSpPr txBox="1">
            <a:spLocks noChangeArrowheads="1"/>
          </p:cNvSpPr>
          <p:nvPr/>
        </p:nvSpPr>
        <p:spPr bwMode="auto">
          <a:xfrm>
            <a:off x="7239000" y="1066801"/>
            <a:ext cx="3224814" cy="276999"/>
          </a:xfrm>
          <a:prstGeom prst="rect">
            <a:avLst/>
          </a:prstGeom>
          <a:solidFill>
            <a:srgbClr val="4BA339"/>
          </a:solidFill>
          <a:ln w="9525">
            <a:solidFill>
              <a:srgbClr val="4BA339"/>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defPPr>
              <a:defRPr lang="en-US"/>
            </a:defPPr>
            <a:lvl1pPr algn="ctr" eaLnBrk="0" hangingPunct="0">
              <a:defRPr sz="1200" b="1">
                <a:latin typeface="+mj-lt"/>
                <a:ea typeface="ＭＳ Ｐゴシック" pitchFamily="34" charset="-128"/>
                <a:cs typeface="Arial" pitchFamily="34"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914400"/>
            <a:r>
              <a:rPr lang="en-US" dirty="0">
                <a:solidFill>
                  <a:prstClr val="black"/>
                </a:solidFill>
                <a:latin typeface="Arial" panose="020B0604020202020204" pitchFamily="34" charset="0"/>
              </a:rPr>
              <a:t>VRHRC, White River Junction, VT</a:t>
            </a:r>
          </a:p>
        </p:txBody>
      </p:sp>
      <p:sp>
        <p:nvSpPr>
          <p:cNvPr id="11" name="Text Box 59"/>
          <p:cNvSpPr txBox="1">
            <a:spLocks noChangeArrowheads="1"/>
          </p:cNvSpPr>
          <p:nvPr/>
        </p:nvSpPr>
        <p:spPr bwMode="auto">
          <a:xfrm>
            <a:off x="3065527" y="1905001"/>
            <a:ext cx="3321751" cy="276999"/>
          </a:xfrm>
          <a:prstGeom prst="rect">
            <a:avLst/>
          </a:prstGeom>
          <a:solidFill>
            <a:srgbClr val="4BA339"/>
          </a:solidFill>
          <a:ln w="9525">
            <a:solidFill>
              <a:srgbClr val="4BA339"/>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defPPr>
              <a:defRPr lang="en-US"/>
            </a:defPPr>
            <a:lvl1pPr algn="ctr" eaLnBrk="0" hangingPunct="0">
              <a:defRPr sz="1200" b="1">
                <a:latin typeface="+mj-lt"/>
                <a:ea typeface="ＭＳ Ｐゴシック" pitchFamily="34" charset="-128"/>
                <a:cs typeface="Arial" pitchFamily="34"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914400"/>
            <a:r>
              <a:rPr lang="en-US" dirty="0">
                <a:solidFill>
                  <a:prstClr val="black"/>
                </a:solidFill>
                <a:latin typeface="Arial" panose="020B0604020202020204" pitchFamily="34" charset="0"/>
              </a:rPr>
              <a:t>VRHRC, Iowa City, Iowa</a:t>
            </a:r>
          </a:p>
        </p:txBody>
      </p:sp>
      <p:sp>
        <p:nvSpPr>
          <p:cNvPr id="13" name="Text Box 59"/>
          <p:cNvSpPr txBox="1">
            <a:spLocks noChangeArrowheads="1"/>
          </p:cNvSpPr>
          <p:nvPr/>
        </p:nvSpPr>
        <p:spPr bwMode="auto">
          <a:xfrm>
            <a:off x="1761363" y="4479255"/>
            <a:ext cx="3411474" cy="277000"/>
          </a:xfrm>
          <a:prstGeom prst="rect">
            <a:avLst/>
          </a:prstGeom>
          <a:solidFill>
            <a:srgbClr val="4BA339"/>
          </a:solidFill>
          <a:ln w="9525">
            <a:solidFill>
              <a:srgbClr val="4BA339"/>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defPPr>
              <a:defRPr lang="en-US"/>
            </a:defPPr>
            <a:lvl1pPr algn="ctr" eaLnBrk="0" hangingPunct="0">
              <a:defRPr sz="1200" b="1">
                <a:latin typeface="+mj-lt"/>
                <a:ea typeface="ＭＳ Ｐゴシック" pitchFamily="34" charset="-128"/>
                <a:cs typeface="Arial" pitchFamily="34"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914400"/>
            <a:r>
              <a:rPr lang="en-US" dirty="0">
                <a:solidFill>
                  <a:prstClr val="black"/>
                </a:solidFill>
                <a:latin typeface="Arial" panose="020B0604020202020204" pitchFamily="34" charset="0"/>
              </a:rPr>
              <a:t>VRHRC, Salt Lake City, Utah</a:t>
            </a:r>
          </a:p>
        </p:txBody>
      </p:sp>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
        <p:nvSpPr>
          <p:cNvPr id="33" name="TextBox 32">
            <a:extLst>
              <a:ext uri="{FF2B5EF4-FFF2-40B4-BE49-F238E27FC236}">
                <a16:creationId xmlns:a16="http://schemas.microsoft.com/office/drawing/2014/main" id="{FF31173C-C79E-4DCC-8988-65E715C9E440}"/>
              </a:ext>
            </a:extLst>
          </p:cNvPr>
          <p:cNvSpPr txBox="1"/>
          <p:nvPr/>
        </p:nvSpPr>
        <p:spPr>
          <a:xfrm>
            <a:off x="7239000" y="5549802"/>
            <a:ext cx="3224814" cy="461665"/>
          </a:xfrm>
          <a:prstGeom prst="rect">
            <a:avLst/>
          </a:prstGeom>
          <a:solidFill>
            <a:schemeClr val="bg1"/>
          </a:solidFill>
          <a:ln>
            <a:solidFill>
              <a:srgbClr val="4BA339"/>
            </a:solidFill>
          </a:ln>
        </p:spPr>
        <p:txBody>
          <a:bodyPr wrap="square" rtlCol="0">
            <a:spAutoFit/>
          </a:bodyPr>
          <a:lstStyle/>
          <a:p>
            <a:pPr defTabSz="914400" eaLnBrk="0" fontAlgn="base" hangingPunct="0">
              <a:spcBef>
                <a:spcPct val="0"/>
              </a:spcBef>
              <a:spcAft>
                <a:spcPct val="0"/>
              </a:spcAft>
            </a:pPr>
            <a:r>
              <a:rPr lang="en-US" sz="1200" dirty="0">
                <a:solidFill>
                  <a:prstClr val="black"/>
                </a:solidFill>
                <a:latin typeface="Arial" panose="020B0604020202020204" pitchFamily="34" charset="0"/>
                <a:cs typeface="Arial" panose="020B0604020202020204" pitchFamily="34" charset="0"/>
              </a:rPr>
              <a:t>Clinical Director: Keith Myers, DPT</a:t>
            </a:r>
          </a:p>
          <a:p>
            <a:pPr defTabSz="914400" eaLnBrk="0" fontAlgn="base" hangingPunct="0">
              <a:spcBef>
                <a:spcPct val="0"/>
              </a:spcBef>
              <a:spcAft>
                <a:spcPct val="0"/>
              </a:spcAft>
            </a:pPr>
            <a:r>
              <a:rPr lang="en-US" sz="1200" dirty="0">
                <a:solidFill>
                  <a:prstClr val="black"/>
                </a:solidFill>
                <a:latin typeface="Arial" panose="020B0604020202020204" pitchFamily="34" charset="0"/>
                <a:cs typeface="Arial" panose="020B0604020202020204" pitchFamily="34" charset="0"/>
              </a:rPr>
              <a:t>Operations Director: Sergio Romero, PhD</a:t>
            </a:r>
          </a:p>
        </p:txBody>
      </p:sp>
      <p:pic>
        <p:nvPicPr>
          <p:cNvPr id="34" name="Picture 3">
            <a:extLst>
              <a:ext uri="{FF2B5EF4-FFF2-40B4-BE49-F238E27FC236}">
                <a16:creationId xmlns:a16="http://schemas.microsoft.com/office/drawing/2014/main" id="{B9865F83-09B7-49B9-A98E-E9619D7D4E2C}"/>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837" b="98745" l="0" r="97468"/>
                    </a14:imgEffect>
                  </a14:imgLayer>
                </a14:imgProps>
              </a:ext>
              <a:ext uri="{28A0092B-C50C-407E-A947-70E740481C1C}">
                <a14:useLocalDpi xmlns:a14="http://schemas.microsoft.com/office/drawing/2010/main"/>
              </a:ext>
            </a:extLst>
          </a:blip>
          <a:srcRect/>
          <a:stretch/>
        </p:blipFill>
        <p:spPr bwMode="auto">
          <a:xfrm>
            <a:off x="8415501" y="4797097"/>
            <a:ext cx="209090" cy="31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 Box 59">
            <a:extLst>
              <a:ext uri="{FF2B5EF4-FFF2-40B4-BE49-F238E27FC236}">
                <a16:creationId xmlns:a16="http://schemas.microsoft.com/office/drawing/2014/main" id="{D73B6AF8-6780-47D2-8F94-604EE17E719F}"/>
              </a:ext>
            </a:extLst>
          </p:cNvPr>
          <p:cNvSpPr txBox="1">
            <a:spLocks noChangeArrowheads="1"/>
          </p:cNvSpPr>
          <p:nvPr/>
        </p:nvSpPr>
        <p:spPr bwMode="auto">
          <a:xfrm>
            <a:off x="7239000" y="5285407"/>
            <a:ext cx="3224814" cy="276999"/>
          </a:xfrm>
          <a:prstGeom prst="rect">
            <a:avLst/>
          </a:prstGeom>
          <a:solidFill>
            <a:srgbClr val="4BA339"/>
          </a:solidFill>
          <a:ln w="9525">
            <a:solidFill>
              <a:srgbClr val="4BA339"/>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defPPr>
              <a:defRPr lang="en-US"/>
            </a:defPPr>
            <a:lvl1pPr algn="ctr" eaLnBrk="0" hangingPunct="0">
              <a:defRPr sz="1200" b="1">
                <a:latin typeface="+mj-lt"/>
                <a:ea typeface="ＭＳ Ｐゴシック" pitchFamily="34" charset="-128"/>
                <a:cs typeface="Arial" pitchFamily="34"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914400"/>
            <a:r>
              <a:rPr lang="en-US" dirty="0">
                <a:solidFill>
                  <a:prstClr val="black"/>
                </a:solidFill>
                <a:latin typeface="Arial" panose="020B0604020202020204" pitchFamily="34" charset="0"/>
              </a:rPr>
              <a:t>VRHRC, Gainesville, FL</a:t>
            </a:r>
          </a:p>
        </p:txBody>
      </p:sp>
      <p:sp>
        <p:nvSpPr>
          <p:cNvPr id="38" name="Line 61">
            <a:extLst>
              <a:ext uri="{FF2B5EF4-FFF2-40B4-BE49-F238E27FC236}">
                <a16:creationId xmlns:a16="http://schemas.microsoft.com/office/drawing/2014/main" id="{B947263D-DB7D-421F-B89A-125FE8CE7F75}"/>
              </a:ext>
            </a:extLst>
          </p:cNvPr>
          <p:cNvSpPr>
            <a:spLocks noChangeShapeType="1"/>
          </p:cNvSpPr>
          <p:nvPr/>
        </p:nvSpPr>
        <p:spPr bwMode="auto">
          <a:xfrm flipV="1">
            <a:off x="8267852" y="4965273"/>
            <a:ext cx="209090" cy="317302"/>
          </a:xfrm>
          <a:prstGeom prst="line">
            <a:avLst/>
          </a:prstGeom>
          <a:solidFill>
            <a:srgbClr val="78BE20"/>
          </a:solidFill>
          <a:ln w="9525">
            <a:solidFill>
              <a:schemeClr val="tx1"/>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p>
            <a:pPr algn="ctr" defTabSz="914400" eaLnBrk="0" hangingPunct="0"/>
            <a:endParaRPr lang="en-US" sz="12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36" name="TextBox 35">
            <a:extLst>
              <a:ext uri="{FF2B5EF4-FFF2-40B4-BE49-F238E27FC236}">
                <a16:creationId xmlns:a16="http://schemas.microsoft.com/office/drawing/2014/main" id="{766016D1-32A1-4457-9DEC-FD33941F672F}"/>
              </a:ext>
            </a:extLst>
          </p:cNvPr>
          <p:cNvSpPr txBox="1"/>
          <p:nvPr/>
        </p:nvSpPr>
        <p:spPr>
          <a:xfrm>
            <a:off x="1728186" y="1258606"/>
            <a:ext cx="3224814" cy="461665"/>
          </a:xfrm>
          <a:prstGeom prst="rect">
            <a:avLst/>
          </a:prstGeom>
          <a:solidFill>
            <a:schemeClr val="bg1"/>
          </a:solidFill>
          <a:ln>
            <a:solidFill>
              <a:srgbClr val="4BA339"/>
            </a:solidFill>
          </a:ln>
        </p:spPr>
        <p:txBody>
          <a:bodyPr wrap="square" rtlCol="0">
            <a:spAutoFit/>
          </a:bodyPr>
          <a:lstStyle/>
          <a:p>
            <a:pPr defTabSz="914400"/>
            <a:r>
              <a:rPr lang="en-US" sz="1200" dirty="0">
                <a:solidFill>
                  <a:prstClr val="black"/>
                </a:solidFill>
                <a:latin typeface="Arial" panose="020B0604020202020204" pitchFamily="34" charset="0"/>
                <a:cs typeface="Arial" panose="020B0604020202020204" pitchFamily="34" charset="0"/>
              </a:rPr>
              <a:t>Clinical Director: Travis I. Lovejoy PhD, MPH</a:t>
            </a:r>
          </a:p>
          <a:p>
            <a:pPr defTabSz="914400"/>
            <a:r>
              <a:rPr lang="en-US" sz="1200" dirty="0">
                <a:solidFill>
                  <a:prstClr val="black"/>
                </a:solidFill>
                <a:latin typeface="Arial" panose="020B0604020202020204" pitchFamily="34" charset="0"/>
                <a:cs typeface="Arial" panose="020B0604020202020204" pitchFamily="34" charset="0"/>
              </a:rPr>
              <a:t>Operations Director: Sarah Ono, PhD</a:t>
            </a:r>
          </a:p>
        </p:txBody>
      </p:sp>
      <p:sp>
        <p:nvSpPr>
          <p:cNvPr id="37" name="Text Box 59">
            <a:extLst>
              <a:ext uri="{FF2B5EF4-FFF2-40B4-BE49-F238E27FC236}">
                <a16:creationId xmlns:a16="http://schemas.microsoft.com/office/drawing/2014/main" id="{92EFE084-9457-4002-ABE8-25A372225D52}"/>
              </a:ext>
            </a:extLst>
          </p:cNvPr>
          <p:cNvSpPr txBox="1">
            <a:spLocks noChangeArrowheads="1"/>
          </p:cNvSpPr>
          <p:nvPr/>
        </p:nvSpPr>
        <p:spPr bwMode="auto">
          <a:xfrm>
            <a:off x="1728186" y="994211"/>
            <a:ext cx="3224814" cy="276999"/>
          </a:xfrm>
          <a:prstGeom prst="rect">
            <a:avLst/>
          </a:prstGeom>
          <a:solidFill>
            <a:srgbClr val="4BA339"/>
          </a:solidFill>
          <a:ln w="9525">
            <a:solidFill>
              <a:srgbClr val="4BA339"/>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defPPr>
              <a:defRPr lang="en-US"/>
            </a:defPPr>
            <a:lvl1pPr algn="ctr" eaLnBrk="0" hangingPunct="0">
              <a:defRPr sz="1200" b="1">
                <a:latin typeface="+mj-lt"/>
                <a:ea typeface="ＭＳ Ｐゴシック" pitchFamily="34" charset="-128"/>
                <a:cs typeface="Arial" pitchFamily="34" charset="0"/>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914400"/>
            <a:r>
              <a:rPr lang="en-US" dirty="0">
                <a:solidFill>
                  <a:prstClr val="black"/>
                </a:solidFill>
                <a:latin typeface="Arial" panose="020B0604020202020204" pitchFamily="34" charset="0"/>
              </a:rPr>
              <a:t>VRHRC, Portland, OR</a:t>
            </a:r>
          </a:p>
        </p:txBody>
      </p:sp>
      <p:pic>
        <p:nvPicPr>
          <p:cNvPr id="39" name="Picture 3">
            <a:extLst>
              <a:ext uri="{FF2B5EF4-FFF2-40B4-BE49-F238E27FC236}">
                <a16:creationId xmlns:a16="http://schemas.microsoft.com/office/drawing/2014/main" id="{9A2A36E0-152D-4642-A44F-1148B723ABEC}"/>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837" b="98745" l="0" r="97468"/>
                    </a14:imgEffect>
                  </a14:imgLayer>
                </a14:imgProps>
              </a:ext>
              <a:ext uri="{28A0092B-C50C-407E-A947-70E740481C1C}">
                <a14:useLocalDpi xmlns:a14="http://schemas.microsoft.com/office/drawing/2010/main"/>
              </a:ext>
            </a:extLst>
          </a:blip>
          <a:srcRect/>
          <a:stretch/>
        </p:blipFill>
        <p:spPr bwMode="auto">
          <a:xfrm>
            <a:off x="2798684" y="1911855"/>
            <a:ext cx="209090" cy="31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Line 61">
            <a:extLst>
              <a:ext uri="{FF2B5EF4-FFF2-40B4-BE49-F238E27FC236}">
                <a16:creationId xmlns:a16="http://schemas.microsoft.com/office/drawing/2014/main" id="{19BA4AA9-6E3C-4707-B626-A87533445FB1}"/>
              </a:ext>
            </a:extLst>
          </p:cNvPr>
          <p:cNvSpPr>
            <a:spLocks noChangeShapeType="1"/>
          </p:cNvSpPr>
          <p:nvPr/>
        </p:nvSpPr>
        <p:spPr bwMode="auto">
          <a:xfrm flipH="1" flipV="1">
            <a:off x="2723958" y="1780400"/>
            <a:ext cx="118381" cy="277000"/>
          </a:xfrm>
          <a:prstGeom prst="line">
            <a:avLst/>
          </a:prstGeom>
          <a:solidFill>
            <a:srgbClr val="78BE20"/>
          </a:solidFill>
          <a:ln w="9525">
            <a:solidFill>
              <a:schemeClr val="tx1"/>
            </a:solidFill>
            <a:miter lim="800000"/>
            <a:headEnd/>
            <a:tailEnd/>
          </a:ln>
          <a:effectLst>
            <a:outerShdw blurRad="50800" dist="38100" dir="2700000" algn="tl" rotWithShape="0">
              <a:prstClr val="black">
                <a:alpha val="40000"/>
              </a:prstClr>
            </a:outerShdw>
          </a:effectLst>
        </p:spPr>
        <p:style>
          <a:lnRef idx="0">
            <a:scrgbClr r="0" g="0" b="0"/>
          </a:lnRef>
          <a:fillRef idx="1001">
            <a:schemeClr val="lt1"/>
          </a:fillRef>
          <a:effectRef idx="0">
            <a:scrgbClr r="0" g="0" b="0"/>
          </a:effectRef>
          <a:fontRef idx="major"/>
        </p:style>
        <p:txBody>
          <a:bodyPr lIns="45720" rIns="45720" anchor="ctr"/>
          <a:lstStyle/>
          <a:p>
            <a:pPr algn="ctr" defTabSz="914400" eaLnBrk="0" hangingPunct="0"/>
            <a:endParaRPr lang="en-US" sz="12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99976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D16F-6DC8-488A-AAFF-6435480A20BE}"/>
              </a:ext>
            </a:extLst>
          </p:cNvPr>
          <p:cNvSpPr>
            <a:spLocks noGrp="1"/>
          </p:cNvSpPr>
          <p:nvPr>
            <p:ph type="title"/>
          </p:nvPr>
        </p:nvSpPr>
        <p:spPr>
          <a:xfrm>
            <a:off x="1097280" y="286603"/>
            <a:ext cx="10058400" cy="1450757"/>
          </a:xfrm>
        </p:spPr>
        <p:txBody>
          <a:bodyPr/>
          <a:lstStyle/>
          <a:p>
            <a:r>
              <a:rPr lang="en-US" b="1" dirty="0"/>
              <a:t>Panelists</a:t>
            </a:r>
          </a:p>
        </p:txBody>
      </p:sp>
      <p:sp>
        <p:nvSpPr>
          <p:cNvPr id="3" name="Content Placeholder 2">
            <a:extLst>
              <a:ext uri="{FF2B5EF4-FFF2-40B4-BE49-F238E27FC236}">
                <a16:creationId xmlns:a16="http://schemas.microsoft.com/office/drawing/2014/main" id="{EB8F5AD8-EAAD-4F61-9F98-982EC973361D}"/>
              </a:ext>
            </a:extLst>
          </p:cNvPr>
          <p:cNvSpPr>
            <a:spLocks noGrp="1"/>
          </p:cNvSpPr>
          <p:nvPr>
            <p:ph idx="1"/>
          </p:nvPr>
        </p:nvSpPr>
        <p:spPr>
          <a:xfrm>
            <a:off x="1036320" y="1845734"/>
            <a:ext cx="10477901" cy="4023360"/>
          </a:xfrm>
        </p:spPr>
        <p:txBody>
          <a:bodyPr>
            <a:normAutofit/>
          </a:bodyPr>
          <a:lstStyle/>
          <a:p>
            <a:r>
              <a:rPr lang="en-US" sz="3200" dirty="0"/>
              <a:t>Richard Kazel, Syracuse VA Medical Center</a:t>
            </a:r>
          </a:p>
          <a:p>
            <a:r>
              <a:rPr lang="en-US" sz="3200" dirty="0"/>
              <a:t>Carolyn Turvey, Veterans Administration Office of Rural Health</a:t>
            </a:r>
          </a:p>
          <a:p>
            <a:r>
              <a:rPr lang="en-US" sz="3200" dirty="0"/>
              <a:t>Nicole Costa, Behavioral Health and Case Management</a:t>
            </a:r>
          </a:p>
          <a:p>
            <a:r>
              <a:rPr lang="en-US" sz="3200" dirty="0"/>
              <a:t>Derek Coy, New York State Health Foundation</a:t>
            </a:r>
          </a:p>
          <a:p>
            <a:endParaRPr lang="en-US" sz="3200" dirty="0"/>
          </a:p>
          <a:p>
            <a:endParaRPr lang="en-US" sz="3200" dirty="0"/>
          </a:p>
          <a:p>
            <a:endParaRPr lang="en-US" sz="3200" dirty="0"/>
          </a:p>
        </p:txBody>
      </p:sp>
      <p:pic>
        <p:nvPicPr>
          <p:cNvPr id="4" name="Picture 3">
            <a:extLst>
              <a:ext uri="{FF2B5EF4-FFF2-40B4-BE49-F238E27FC236}">
                <a16:creationId xmlns:a16="http://schemas.microsoft.com/office/drawing/2014/main" id="{7FF7727A-D507-4824-A353-79AF717834F6}"/>
              </a:ext>
            </a:extLst>
          </p:cNvPr>
          <p:cNvPicPr>
            <a:picLocks noChangeAspect="1"/>
          </p:cNvPicPr>
          <p:nvPr/>
        </p:nvPicPr>
        <p:blipFill>
          <a:blip r:embed="rId2"/>
          <a:stretch>
            <a:fillRect/>
          </a:stretch>
        </p:blipFill>
        <p:spPr>
          <a:xfrm>
            <a:off x="6278880" y="4650987"/>
            <a:ext cx="4876800" cy="1085850"/>
          </a:xfrm>
          <a:prstGeom prst="rect">
            <a:avLst/>
          </a:prstGeom>
        </p:spPr>
      </p:pic>
    </p:spTree>
    <p:extLst>
      <p:ext uri="{BB962C8B-B14F-4D97-AF65-F5344CB8AC3E}">
        <p14:creationId xmlns:p14="http://schemas.microsoft.com/office/powerpoint/2010/main" val="1414378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20</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noAutofit/>
          </a:bodyPr>
          <a:lstStyle/>
          <a:p>
            <a:r>
              <a:rPr lang="en-US" dirty="0"/>
              <a:t>Rural health Resource Centers Legislative mandate</a:t>
            </a:r>
          </a:p>
        </p:txBody>
      </p:sp>
      <p:pic>
        <p:nvPicPr>
          <p:cNvPr id="3" name="Content Placeholder 2"/>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661160" y="1143000"/>
            <a:ext cx="8896076" cy="4648200"/>
          </a:xfrm>
        </p:spPr>
      </p:pic>
      <p:sp>
        <p:nvSpPr>
          <p:cNvPr id="4" name="Date Placeholder 3"/>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4217148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21</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dirty="0"/>
              <a:t>Office of rural health overview</a:t>
            </a:r>
          </a:p>
        </p:txBody>
      </p:sp>
      <p:sp>
        <p:nvSpPr>
          <p:cNvPr id="3" name="Content Placeholder 2"/>
          <p:cNvSpPr>
            <a:spLocks noGrp="1"/>
          </p:cNvSpPr>
          <p:nvPr>
            <p:ph idx="4294967295"/>
          </p:nvPr>
        </p:nvSpPr>
        <p:spPr>
          <a:xfrm>
            <a:off x="1981200" y="1143000"/>
            <a:ext cx="8458200" cy="1676400"/>
          </a:xfrm>
        </p:spPr>
        <p:txBody>
          <a:bodyPr/>
          <a:lstStyle/>
          <a:p>
            <a:r>
              <a:rPr lang="en-US" dirty="0"/>
              <a:t>$270M total annual budget</a:t>
            </a:r>
          </a:p>
          <a:p>
            <a:r>
              <a:rPr lang="en-US" dirty="0"/>
              <a:t>FY 2019 portfolio includes 50+ Enterprise-Wide Initiatives adopted at 99% of VA medical centers across the country and                        U.S. territories</a:t>
            </a:r>
          </a:p>
        </p:txBody>
      </p:sp>
      <p:sp>
        <p:nvSpPr>
          <p:cNvPr id="4" name="Date Placeholder 3"/>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graphicFrame>
        <p:nvGraphicFramePr>
          <p:cNvPr id="7" name="Table 6">
            <a:extLst>
              <a:ext uri="{FF2B5EF4-FFF2-40B4-BE49-F238E27FC236}">
                <a16:creationId xmlns:a16="http://schemas.microsoft.com/office/drawing/2014/main" id="{5AA411E3-D394-4C37-A949-4F90FD5F095E}"/>
              </a:ext>
            </a:extLst>
          </p:cNvPr>
          <p:cNvGraphicFramePr>
            <a:graphicFrameLocks noGrp="1"/>
          </p:cNvGraphicFramePr>
          <p:nvPr/>
        </p:nvGraphicFramePr>
        <p:xfrm>
          <a:off x="1828803" y="3124200"/>
          <a:ext cx="8458197" cy="2590800"/>
        </p:xfrm>
        <a:graphic>
          <a:graphicData uri="http://schemas.openxmlformats.org/drawingml/2006/table">
            <a:tbl>
              <a:tblPr firstRow="1" firstCol="1" bandRow="1"/>
              <a:tblGrid>
                <a:gridCol w="4036068">
                  <a:extLst>
                    <a:ext uri="{9D8B030D-6E8A-4147-A177-3AD203B41FA5}">
                      <a16:colId xmlns:a16="http://schemas.microsoft.com/office/drawing/2014/main" val="20000"/>
                    </a:ext>
                  </a:extLst>
                </a:gridCol>
                <a:gridCol w="1474043">
                  <a:extLst>
                    <a:ext uri="{9D8B030D-6E8A-4147-A177-3AD203B41FA5}">
                      <a16:colId xmlns:a16="http://schemas.microsoft.com/office/drawing/2014/main" val="20002"/>
                    </a:ext>
                  </a:extLst>
                </a:gridCol>
                <a:gridCol w="1474043">
                  <a:extLst>
                    <a:ext uri="{9D8B030D-6E8A-4147-A177-3AD203B41FA5}">
                      <a16:colId xmlns:a16="http://schemas.microsoft.com/office/drawing/2014/main" val="20003"/>
                    </a:ext>
                  </a:extLst>
                </a:gridCol>
                <a:gridCol w="1474043">
                  <a:extLst>
                    <a:ext uri="{9D8B030D-6E8A-4147-A177-3AD203B41FA5}">
                      <a16:colId xmlns:a16="http://schemas.microsoft.com/office/drawing/2014/main" val="20004"/>
                    </a:ext>
                  </a:extLst>
                </a:gridCol>
              </a:tblGrid>
              <a:tr h="1007169">
                <a:tc>
                  <a:txBody>
                    <a:bodyPr/>
                    <a:lstStyle/>
                    <a:p>
                      <a:pPr marL="0" marR="0" algn="ctr">
                        <a:lnSpc>
                          <a:spcPct val="115000"/>
                        </a:lnSpc>
                        <a:spcBef>
                          <a:spcPts val="0"/>
                        </a:spcBef>
                        <a:spcAft>
                          <a:spcPts val="0"/>
                        </a:spcAft>
                      </a:pPr>
                      <a:r>
                        <a:rPr lang="en-US" sz="1600" b="1" dirty="0">
                          <a:effectLst/>
                          <a:latin typeface="Arial" panose="020B0604020202020204" pitchFamily="34" charset="0"/>
                          <a:ea typeface="Times New Roman"/>
                          <a:cs typeface="Arial" panose="020B0604020202020204" pitchFamily="34" charset="0"/>
                        </a:rPr>
                        <a:t>ORH </a:t>
                      </a:r>
                      <a:r>
                        <a:rPr lang="en-US" sz="1600" b="1" baseline="0" dirty="0">
                          <a:effectLst/>
                          <a:latin typeface="Arial" panose="020B0604020202020204" pitchFamily="34" charset="0"/>
                          <a:ea typeface="Times New Roman"/>
                          <a:cs typeface="Arial" panose="020B0604020202020204" pitchFamily="34" charset="0"/>
                        </a:rPr>
                        <a:t>Enterprise-Wide Initiatives</a:t>
                      </a:r>
                      <a:endParaRPr lang="en-US" sz="1600" b="1" dirty="0">
                        <a:effectLst/>
                        <a:latin typeface="Arial" panose="020B0604020202020204" pitchFamily="34" charset="0"/>
                        <a:ea typeface="Times New Roman"/>
                        <a:cs typeface="Arial" panose="020B0604020202020204" pitchFamily="34" charset="0"/>
                      </a:endParaRPr>
                    </a:p>
                  </a:txBody>
                  <a:tcPr marL="65696" marR="65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dirty="0">
                          <a:solidFill>
                            <a:schemeClr val="bg1"/>
                          </a:solidFill>
                          <a:effectLst/>
                          <a:latin typeface="Arial" panose="020B0604020202020204" pitchFamily="34" charset="0"/>
                          <a:ea typeface="Times New Roman"/>
                          <a:cs typeface="Arial" panose="020B0604020202020204" pitchFamily="34" charset="0"/>
                        </a:rPr>
                        <a:t>Fiscal Year</a:t>
                      </a:r>
                      <a:r>
                        <a:rPr lang="en-US" sz="1600" b="1" baseline="0" dirty="0">
                          <a:solidFill>
                            <a:schemeClr val="bg1"/>
                          </a:solidFill>
                          <a:effectLst/>
                          <a:latin typeface="Arial" panose="020B0604020202020204" pitchFamily="34" charset="0"/>
                          <a:ea typeface="Times New Roman"/>
                          <a:cs typeface="Arial" panose="020B0604020202020204" pitchFamily="34" charset="0"/>
                        </a:rPr>
                        <a:t> </a:t>
                      </a:r>
                    </a:p>
                    <a:p>
                      <a:pPr marL="0" marR="0" algn="ctr">
                        <a:lnSpc>
                          <a:spcPct val="100000"/>
                        </a:lnSpc>
                        <a:spcBef>
                          <a:spcPts val="0"/>
                        </a:spcBef>
                        <a:spcAft>
                          <a:spcPts val="0"/>
                        </a:spcAft>
                      </a:pPr>
                      <a:r>
                        <a:rPr lang="en-US" sz="1600" b="1" baseline="0" dirty="0">
                          <a:solidFill>
                            <a:schemeClr val="bg1"/>
                          </a:solidFill>
                          <a:effectLst/>
                          <a:latin typeface="Arial" panose="020B0604020202020204" pitchFamily="34" charset="0"/>
                          <a:ea typeface="Times New Roman"/>
                          <a:cs typeface="Arial" panose="020B0604020202020204" pitchFamily="34" charset="0"/>
                        </a:rPr>
                        <a:t>2017</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5696" marR="65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339"/>
                    </a:solidFill>
                  </a:tcPr>
                </a:tc>
                <a:tc>
                  <a:txBody>
                    <a:bodyPr/>
                    <a:lstStyle/>
                    <a:p>
                      <a:pPr marL="0" marR="0" algn="ctr">
                        <a:lnSpc>
                          <a:spcPct val="100000"/>
                        </a:lnSpc>
                        <a:spcBef>
                          <a:spcPts val="0"/>
                        </a:spcBef>
                        <a:spcAft>
                          <a:spcPts val="0"/>
                        </a:spcAft>
                      </a:pPr>
                      <a:r>
                        <a:rPr lang="en-US" sz="1600" b="1" dirty="0">
                          <a:solidFill>
                            <a:schemeClr val="bg1"/>
                          </a:solidFill>
                          <a:effectLst/>
                          <a:latin typeface="Arial" panose="020B0604020202020204" pitchFamily="34" charset="0"/>
                          <a:ea typeface="Times New Roman"/>
                          <a:cs typeface="Arial" panose="020B0604020202020204" pitchFamily="34" charset="0"/>
                        </a:rPr>
                        <a:t>Fiscal Year</a:t>
                      </a:r>
                      <a:r>
                        <a:rPr lang="en-US" sz="1600" b="1" baseline="0" dirty="0">
                          <a:solidFill>
                            <a:schemeClr val="bg1"/>
                          </a:solidFill>
                          <a:effectLst/>
                          <a:latin typeface="Arial" panose="020B0604020202020204" pitchFamily="34" charset="0"/>
                          <a:ea typeface="Times New Roman"/>
                          <a:cs typeface="Arial" panose="020B0604020202020204" pitchFamily="34" charset="0"/>
                        </a:rPr>
                        <a:t> </a:t>
                      </a:r>
                    </a:p>
                    <a:p>
                      <a:pPr marL="0" marR="0" algn="ctr">
                        <a:lnSpc>
                          <a:spcPct val="100000"/>
                        </a:lnSpc>
                        <a:spcBef>
                          <a:spcPts val="0"/>
                        </a:spcBef>
                        <a:spcAft>
                          <a:spcPts val="0"/>
                        </a:spcAft>
                      </a:pPr>
                      <a:r>
                        <a:rPr lang="en-US" sz="1600" b="1" baseline="0" dirty="0">
                          <a:solidFill>
                            <a:schemeClr val="bg1"/>
                          </a:solidFill>
                          <a:effectLst/>
                          <a:latin typeface="Arial" panose="020B0604020202020204" pitchFamily="34" charset="0"/>
                          <a:ea typeface="Times New Roman"/>
                          <a:cs typeface="Arial" panose="020B0604020202020204" pitchFamily="34" charset="0"/>
                        </a:rPr>
                        <a:t>2018</a:t>
                      </a:r>
                      <a:endParaRPr lang="en-US" sz="1600" dirty="0">
                        <a:solidFill>
                          <a:schemeClr val="bg1"/>
                        </a:solidFill>
                        <a:effectLst/>
                        <a:latin typeface="Arial" panose="020B0604020202020204" pitchFamily="34" charset="0"/>
                        <a:ea typeface="Times New Roman"/>
                        <a:cs typeface="Arial" panose="020B0604020202020204" pitchFamily="34" charset="0"/>
                      </a:endParaRPr>
                    </a:p>
                  </a:txBody>
                  <a:tcPr marL="65696" marR="65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33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latin typeface="Arial" panose="020B0604020202020204" pitchFamily="34" charset="0"/>
                          <a:ea typeface="Times New Roman"/>
                          <a:cs typeface="Arial" panose="020B0604020202020204" pitchFamily="34" charset="0"/>
                        </a:rPr>
                        <a:t>Fiscal Year</a:t>
                      </a:r>
                      <a:r>
                        <a:rPr lang="en-US" sz="1600" b="1" baseline="0" dirty="0">
                          <a:solidFill>
                            <a:schemeClr val="bg1"/>
                          </a:solidFill>
                          <a:effectLst/>
                          <a:latin typeface="Arial" panose="020B0604020202020204" pitchFamily="34" charset="0"/>
                          <a:ea typeface="Times New Roman"/>
                          <a:cs typeface="Arial" panose="020B0604020202020204" pitchFamily="34" charset="0"/>
                        </a:rPr>
                        <a:t> </a:t>
                      </a:r>
                    </a:p>
                    <a:p>
                      <a:pPr marL="0" marR="0" algn="ctr">
                        <a:lnSpc>
                          <a:spcPct val="100000"/>
                        </a:lnSpc>
                        <a:spcBef>
                          <a:spcPts val="0"/>
                        </a:spcBef>
                        <a:spcAft>
                          <a:spcPts val="0"/>
                        </a:spcAft>
                      </a:pPr>
                      <a:r>
                        <a:rPr lang="en-US" sz="1600" b="1" dirty="0">
                          <a:solidFill>
                            <a:schemeClr val="bg1"/>
                          </a:solidFill>
                          <a:effectLst/>
                          <a:latin typeface="Arial" panose="020B0604020202020204" pitchFamily="34" charset="0"/>
                          <a:ea typeface="Times New Roman"/>
                          <a:cs typeface="Arial" panose="020B0604020202020204" pitchFamily="34" charset="0"/>
                        </a:rPr>
                        <a:t>2019</a:t>
                      </a:r>
                      <a:br>
                        <a:rPr lang="en-US" sz="1600" b="1" dirty="0">
                          <a:solidFill>
                            <a:schemeClr val="bg1"/>
                          </a:solidFill>
                          <a:effectLst/>
                          <a:latin typeface="Arial" panose="020B0604020202020204" pitchFamily="34" charset="0"/>
                          <a:ea typeface="Times New Roman"/>
                          <a:cs typeface="Arial" panose="020B0604020202020204" pitchFamily="34" charset="0"/>
                        </a:rPr>
                      </a:br>
                      <a:r>
                        <a:rPr lang="en-US" sz="1200" b="1" dirty="0">
                          <a:solidFill>
                            <a:schemeClr val="bg1"/>
                          </a:solidFill>
                          <a:effectLst/>
                          <a:latin typeface="Arial" panose="020B0604020202020204" pitchFamily="34" charset="0"/>
                          <a:ea typeface="Times New Roman"/>
                          <a:cs typeface="Arial" panose="020B0604020202020204" pitchFamily="34" charset="0"/>
                        </a:rPr>
                        <a:t>(Projected)</a:t>
                      </a:r>
                      <a:endParaRPr lang="en-US" sz="1200" dirty="0">
                        <a:solidFill>
                          <a:schemeClr val="bg1"/>
                        </a:solidFill>
                        <a:effectLst/>
                        <a:latin typeface="Arial" panose="020B0604020202020204" pitchFamily="34" charset="0"/>
                        <a:ea typeface="Times New Roman"/>
                        <a:cs typeface="Arial" panose="020B0604020202020204" pitchFamily="34" charset="0"/>
                      </a:endParaRPr>
                    </a:p>
                  </a:txBody>
                  <a:tcPr marL="65696" marR="65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339"/>
                    </a:solidFill>
                  </a:tcPr>
                </a:tc>
                <a:extLst>
                  <a:ext uri="{0D108BD9-81ED-4DB2-BD59-A6C34878D82A}">
                    <a16:rowId xmlns:a16="http://schemas.microsoft.com/office/drawing/2014/main" val="10000"/>
                  </a:ext>
                </a:extLst>
              </a:tr>
              <a:tr h="527877">
                <a:tc>
                  <a:txBody>
                    <a:bodyPr/>
                    <a:lstStyle/>
                    <a:p>
                      <a:pPr marL="0" marR="0">
                        <a:lnSpc>
                          <a:spcPct val="115000"/>
                        </a:lnSpc>
                        <a:spcBef>
                          <a:spcPts val="0"/>
                        </a:spcBef>
                        <a:spcAft>
                          <a:spcPts val="0"/>
                        </a:spcAft>
                      </a:pPr>
                      <a:r>
                        <a:rPr lang="en-US" sz="1600" b="1" dirty="0">
                          <a:solidFill>
                            <a:schemeClr val="bg1"/>
                          </a:solidFill>
                          <a:effectLst/>
                          <a:latin typeface="Arial" panose="020B0604020202020204" pitchFamily="34" charset="0"/>
                          <a:ea typeface="Times New Roman"/>
                          <a:cs typeface="Arial" panose="020B0604020202020204" pitchFamily="34" charset="0"/>
                        </a:rPr>
                        <a:t>Veterans Served</a:t>
                      </a:r>
                    </a:p>
                  </a:txBody>
                  <a:tcPr marL="65696" marR="65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339"/>
                    </a:solidFill>
                  </a:tcPr>
                </a:tc>
                <a:tc>
                  <a:txBody>
                    <a:bodyPr/>
                    <a:lstStyle/>
                    <a:p>
                      <a:pPr marL="0" marR="0" algn="ctr">
                        <a:lnSpc>
                          <a:spcPct val="115000"/>
                        </a:lnSpc>
                        <a:spcBef>
                          <a:spcPts val="0"/>
                        </a:spcBef>
                        <a:spcAft>
                          <a:spcPts val="0"/>
                        </a:spcAft>
                        <a:tabLst>
                          <a:tab pos="900430" algn="dec"/>
                        </a:tabLst>
                      </a:pPr>
                      <a:r>
                        <a:rPr lang="en-US" sz="1600" kern="1200" dirty="0">
                          <a:solidFill>
                            <a:schemeClr val="tx1"/>
                          </a:solidFill>
                          <a:effectLst/>
                          <a:latin typeface="Arial" panose="020B0604020202020204" pitchFamily="34" charset="0"/>
                          <a:ea typeface="Times New Roman"/>
                          <a:cs typeface="Arial" panose="020B0604020202020204" pitchFamily="34" charset="0"/>
                        </a:rPr>
                        <a:t>1.5M</a:t>
                      </a:r>
                    </a:p>
                  </a:txBody>
                  <a:tcPr marL="65696" marR="65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tabLst>
                          <a:tab pos="900430" algn="dec"/>
                        </a:tabLst>
                      </a:pPr>
                      <a:r>
                        <a:rPr lang="en-US" sz="1600" kern="1200" dirty="0">
                          <a:solidFill>
                            <a:schemeClr val="tx1"/>
                          </a:solidFill>
                          <a:effectLst/>
                          <a:latin typeface="Arial" panose="020B0604020202020204" pitchFamily="34" charset="0"/>
                          <a:ea typeface="Times New Roman"/>
                          <a:cs typeface="Arial" panose="020B0604020202020204" pitchFamily="34" charset="0"/>
                        </a:rPr>
                        <a:t>2.5M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tabLst>
                          <a:tab pos="900430" algn="dec"/>
                        </a:tabLst>
                      </a:pPr>
                      <a:r>
                        <a:rPr lang="en-US" sz="1600" kern="1200" dirty="0">
                          <a:solidFill>
                            <a:schemeClr val="tx1"/>
                          </a:solidFill>
                          <a:effectLst/>
                          <a:latin typeface="Arial" panose="020B0604020202020204" pitchFamily="34" charset="0"/>
                          <a:ea typeface="Times New Roman"/>
                          <a:cs typeface="Arial" panose="020B0604020202020204" pitchFamily="34" charset="0"/>
                        </a:rPr>
                        <a:t>2.65M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7877">
                <a:tc>
                  <a:txBody>
                    <a:bodyPr/>
                    <a:lstStyle/>
                    <a:p>
                      <a:pPr marL="0" marR="0" indent="0">
                        <a:lnSpc>
                          <a:spcPct val="115000"/>
                        </a:lnSpc>
                        <a:spcBef>
                          <a:spcPts val="0"/>
                        </a:spcBef>
                        <a:spcAft>
                          <a:spcPts val="0"/>
                        </a:spcAft>
                      </a:pPr>
                      <a:r>
                        <a:rPr lang="en-US" sz="1600" b="1" dirty="0">
                          <a:solidFill>
                            <a:schemeClr val="bg1"/>
                          </a:solidFill>
                          <a:effectLst/>
                          <a:latin typeface="Arial" panose="020B0604020202020204" pitchFamily="34" charset="0"/>
                          <a:ea typeface="Times New Roman"/>
                          <a:cs typeface="Arial" panose="020B0604020202020204" pitchFamily="34" charset="0"/>
                        </a:rPr>
                        <a:t>VH</a:t>
                      </a:r>
                      <a:r>
                        <a:rPr lang="en-US" sz="1600" b="1" baseline="0" dirty="0">
                          <a:solidFill>
                            <a:schemeClr val="bg1"/>
                          </a:solidFill>
                          <a:effectLst/>
                          <a:latin typeface="Arial" panose="020B0604020202020204" pitchFamily="34" charset="0"/>
                          <a:ea typeface="Times New Roman"/>
                          <a:cs typeface="Arial" panose="020B0604020202020204" pitchFamily="34" charset="0"/>
                        </a:rPr>
                        <a:t>A Sites Served</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65696" marR="65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339"/>
                    </a:solidFill>
                  </a:tcPr>
                </a:tc>
                <a:tc>
                  <a:txBody>
                    <a:bodyPr/>
                    <a:lstStyle/>
                    <a:p>
                      <a:pPr marL="0" marR="0" algn="ctr">
                        <a:lnSpc>
                          <a:spcPct val="115000"/>
                        </a:lnSpc>
                        <a:spcBef>
                          <a:spcPts val="0"/>
                        </a:spcBef>
                        <a:spcAft>
                          <a:spcPts val="0"/>
                        </a:spcAft>
                        <a:tabLst>
                          <a:tab pos="628650" algn="dec"/>
                        </a:tabLst>
                      </a:pPr>
                      <a:r>
                        <a:rPr lang="en-US" sz="1600" kern="1200" dirty="0">
                          <a:solidFill>
                            <a:schemeClr val="tx1"/>
                          </a:solidFill>
                          <a:effectLst/>
                          <a:latin typeface="Arial" panose="020B0604020202020204" pitchFamily="34" charset="0"/>
                          <a:ea typeface="Times New Roman"/>
                          <a:cs typeface="Arial" panose="020B0604020202020204" pitchFamily="34" charset="0"/>
                        </a:rPr>
                        <a:t>402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600" kern="1200" dirty="0">
                          <a:solidFill>
                            <a:schemeClr val="tx1"/>
                          </a:solidFill>
                          <a:effectLst/>
                          <a:latin typeface="Arial" panose="020B0604020202020204" pitchFamily="34" charset="0"/>
                          <a:ea typeface="Times New Roman"/>
                          <a:cs typeface="Arial" panose="020B0604020202020204" pitchFamily="34" charset="0"/>
                        </a:rPr>
                        <a:t>575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598170" algn="dec"/>
                        </a:tabLst>
                      </a:pPr>
                      <a:r>
                        <a:rPr lang="en-US" sz="1600" kern="1200" dirty="0">
                          <a:solidFill>
                            <a:schemeClr val="tx1"/>
                          </a:solidFill>
                          <a:effectLst/>
                          <a:latin typeface="Arial" panose="020B0604020202020204" pitchFamily="34" charset="0"/>
                          <a:ea typeface="Times New Roman"/>
                          <a:cs typeface="Arial" panose="020B0604020202020204" pitchFamily="34" charset="0"/>
                        </a:rPr>
                        <a:t>600</a:t>
                      </a:r>
                    </a:p>
                  </a:txBody>
                  <a:tcPr marL="65696" marR="65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7877">
                <a:tc>
                  <a:txBody>
                    <a:bodyPr/>
                    <a:lstStyle/>
                    <a:p>
                      <a:pPr marL="0" marR="0" indent="0">
                        <a:lnSpc>
                          <a:spcPct val="115000"/>
                        </a:lnSpc>
                        <a:spcBef>
                          <a:spcPts val="0"/>
                        </a:spcBef>
                        <a:spcAft>
                          <a:spcPts val="0"/>
                        </a:spcAft>
                      </a:pPr>
                      <a:r>
                        <a:rPr lang="en-US" sz="1600" b="1" baseline="0" dirty="0">
                          <a:solidFill>
                            <a:schemeClr val="bg1"/>
                          </a:solidFill>
                          <a:effectLst/>
                          <a:latin typeface="Arial" panose="020B0604020202020204" pitchFamily="34" charset="0"/>
                          <a:ea typeface="Times New Roman"/>
                          <a:cs typeface="Arial" panose="020B0604020202020204" pitchFamily="34" charset="0"/>
                        </a:rPr>
                        <a:t>Expenditures</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65696" marR="65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339"/>
                    </a:solidFill>
                  </a:tcPr>
                </a:tc>
                <a:tc>
                  <a:txBody>
                    <a:bodyPr/>
                    <a:lstStyle/>
                    <a:p>
                      <a:pPr marL="0" marR="0" algn="ctr">
                        <a:lnSpc>
                          <a:spcPct val="115000"/>
                        </a:lnSpc>
                        <a:spcBef>
                          <a:spcPts val="0"/>
                        </a:spcBef>
                        <a:spcAft>
                          <a:spcPts val="0"/>
                        </a:spcAft>
                        <a:tabLst>
                          <a:tab pos="628650" algn="dec"/>
                        </a:tabLst>
                      </a:pPr>
                      <a:r>
                        <a:rPr lang="en-US" sz="1600" kern="1200" dirty="0">
                          <a:solidFill>
                            <a:schemeClr val="tx1"/>
                          </a:solidFill>
                          <a:effectLst/>
                          <a:latin typeface="Arial" panose="020B0604020202020204" pitchFamily="34" charset="0"/>
                          <a:ea typeface="Times New Roman"/>
                          <a:cs typeface="Arial" panose="020B0604020202020204" pitchFamily="34" charset="0"/>
                        </a:rPr>
                        <a:t>$208M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628650" algn="dec"/>
                        </a:tabLst>
                      </a:pPr>
                      <a:r>
                        <a:rPr lang="en-US" sz="1600" kern="1200" dirty="0">
                          <a:solidFill>
                            <a:schemeClr val="tx1"/>
                          </a:solidFill>
                          <a:effectLst/>
                          <a:latin typeface="Arial" panose="020B0604020202020204" pitchFamily="34" charset="0"/>
                          <a:ea typeface="Times New Roman"/>
                          <a:cs typeface="Arial" panose="020B0604020202020204" pitchFamily="34" charset="0"/>
                        </a:rPr>
                        <a:t>$248M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tabLst>
                          <a:tab pos="598170" algn="dec"/>
                        </a:tabLst>
                      </a:pPr>
                      <a:r>
                        <a:rPr lang="en-US" sz="1600" kern="1200" dirty="0">
                          <a:solidFill>
                            <a:schemeClr val="tx1"/>
                          </a:solidFill>
                          <a:effectLst/>
                          <a:latin typeface="Arial" panose="020B0604020202020204" pitchFamily="34" charset="0"/>
                          <a:ea typeface="Times New Roman"/>
                          <a:cs typeface="Arial" panose="020B0604020202020204" pitchFamily="34" charset="0"/>
                        </a:rPr>
                        <a:t>$251M</a:t>
                      </a:r>
                    </a:p>
                  </a:txBody>
                  <a:tcPr marL="65696" marR="656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863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22</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dirty="0"/>
              <a:t>ORH Rural Promising Practices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1" y="981234"/>
            <a:ext cx="8504887" cy="4961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736022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23</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dirty="0"/>
              <a:t>rural promising practices</a:t>
            </a:r>
          </a:p>
        </p:txBody>
      </p:sp>
      <p:sp>
        <p:nvSpPr>
          <p:cNvPr id="8" name="Content Placeholder 2"/>
          <p:cNvSpPr>
            <a:spLocks noGrp="1"/>
          </p:cNvSpPr>
          <p:nvPr>
            <p:ph idx="1"/>
          </p:nvPr>
        </p:nvSpPr>
        <p:spPr>
          <a:xfrm>
            <a:off x="1981200" y="990601"/>
            <a:ext cx="5730842" cy="4983163"/>
          </a:xfrm>
        </p:spPr>
        <p:txBody>
          <a:bodyPr/>
          <a:lstStyle/>
          <a:p>
            <a:r>
              <a:rPr lang="en-US" dirty="0"/>
              <a:t>Mentored implementation support </a:t>
            </a:r>
          </a:p>
          <a:p>
            <a:pPr lvl="1"/>
            <a:r>
              <a:rPr lang="en-US" dirty="0"/>
              <a:t>Clinical Video Telehealth Comprehensive Care to Veterans with Multiple Sclerosis</a:t>
            </a:r>
          </a:p>
          <a:p>
            <a:pPr lvl="1"/>
            <a:r>
              <a:rPr lang="en-US" dirty="0">
                <a:solidFill>
                  <a:prstClr val="black"/>
                </a:solidFill>
              </a:rPr>
              <a:t>Community Clergy Training to Support Veterans’ Mental Health</a:t>
            </a:r>
          </a:p>
          <a:p>
            <a:pPr lvl="1"/>
            <a:r>
              <a:rPr lang="en-US" dirty="0">
                <a:solidFill>
                  <a:prstClr val="black"/>
                </a:solidFill>
              </a:rPr>
              <a:t>Geriatric Scholars Training Program</a:t>
            </a:r>
          </a:p>
          <a:p>
            <a:pPr lvl="1"/>
            <a:r>
              <a:rPr lang="en-US" dirty="0">
                <a:solidFill>
                  <a:prstClr val="black"/>
                </a:solidFill>
              </a:rPr>
              <a:t>Geriatric Research, Education, and Clinical Center Consultation Services </a:t>
            </a:r>
          </a:p>
          <a:p>
            <a:pPr lvl="1"/>
            <a:r>
              <a:rPr lang="en-US" dirty="0">
                <a:solidFill>
                  <a:prstClr val="black"/>
                </a:solidFill>
              </a:rPr>
              <a:t>Remote, Home-Based Delivery of Cardiac Rehabilitation</a:t>
            </a:r>
          </a:p>
          <a:p>
            <a:pPr lvl="1"/>
            <a:r>
              <a:rPr lang="en-US" dirty="0">
                <a:solidFill>
                  <a:prstClr val="black"/>
                </a:solidFill>
              </a:rPr>
              <a:t>Telehealth Collaborative Care for Rural Veterans with HIV Infection</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417128">
            <a:off x="7852818" y="1016849"/>
            <a:ext cx="1840865" cy="2437903"/>
          </a:xfrm>
          <a:prstGeom prst="rect">
            <a:avLst/>
          </a:prstGeom>
          <a:noFill/>
          <a:ln w="9525">
            <a:solidFill>
              <a:srgbClr val="4BA339"/>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8271">
            <a:off x="8310363" y="2316310"/>
            <a:ext cx="1769042" cy="2354698"/>
          </a:xfrm>
          <a:prstGeom prst="rect">
            <a:avLst/>
          </a:prstGeom>
          <a:ln>
            <a:solidFill>
              <a:srgbClr val="4BA339"/>
            </a:solidFill>
          </a:ln>
        </p:spPr>
      </p:pic>
      <p:sp>
        <p:nvSpPr>
          <p:cNvPr id="12" name="Rectangle 11"/>
          <p:cNvSpPr/>
          <p:nvPr/>
        </p:nvSpPr>
        <p:spPr>
          <a:xfrm>
            <a:off x="7391400" y="4800601"/>
            <a:ext cx="3124200" cy="1200329"/>
          </a:xfrm>
          <a:prstGeom prst="rect">
            <a:avLst/>
          </a:prstGeom>
        </p:spPr>
        <p:txBody>
          <a:bodyPr wrap="square">
            <a:spAutoFit/>
          </a:bodyPr>
          <a:lstStyle/>
          <a:p>
            <a:pPr algn="ctr" defTabSz="914400"/>
            <a:r>
              <a:rPr lang="en-US" sz="1200" i="1" dirty="0">
                <a:solidFill>
                  <a:srgbClr val="173E7A"/>
                </a:solidFill>
                <a:latin typeface="Arial" panose="020B0604020202020204" pitchFamily="34" charset="0"/>
                <a:cs typeface="Arial" panose="020B0604020202020204" pitchFamily="34" charset="0"/>
              </a:rPr>
              <a:t>One-page fact sheets and in-depth issue briefs on each</a:t>
            </a:r>
          </a:p>
          <a:p>
            <a:pPr algn="ctr" defTabSz="914400"/>
            <a:r>
              <a:rPr lang="en-US" sz="1200" i="1" dirty="0">
                <a:solidFill>
                  <a:srgbClr val="173E7A"/>
                </a:solidFill>
                <a:latin typeface="Arial" panose="020B0604020202020204" pitchFamily="34" charset="0"/>
                <a:cs typeface="Arial" panose="020B0604020202020204" pitchFamily="34" charset="0"/>
              </a:rPr>
              <a:t>Rural Promising Practice</a:t>
            </a:r>
          </a:p>
          <a:p>
            <a:pPr algn="ctr" defTabSz="914400"/>
            <a:r>
              <a:rPr lang="en-US" sz="1200" i="1" dirty="0">
                <a:solidFill>
                  <a:srgbClr val="173E7A"/>
                </a:solidFill>
                <a:latin typeface="Arial" panose="020B0604020202020204" pitchFamily="34" charset="0"/>
                <a:cs typeface="Arial" panose="020B0604020202020204" pitchFamily="34" charset="0"/>
              </a:rPr>
              <a:t>are available online at</a:t>
            </a:r>
            <a:br>
              <a:rPr lang="en-US" sz="1200" i="1" dirty="0">
                <a:solidFill>
                  <a:srgbClr val="173E7A"/>
                </a:solidFill>
                <a:latin typeface="Arial" panose="020B0604020202020204" pitchFamily="34" charset="0"/>
                <a:cs typeface="Arial" panose="020B0604020202020204" pitchFamily="34" charset="0"/>
              </a:rPr>
            </a:br>
            <a:r>
              <a:rPr lang="en-US" sz="1200" i="1" dirty="0">
                <a:solidFill>
                  <a:srgbClr val="173E7A"/>
                </a:solidFill>
                <a:latin typeface="Arial" panose="020B0604020202020204" pitchFamily="34" charset="0"/>
                <a:cs typeface="Arial" panose="020B0604020202020204" pitchFamily="34" charset="0"/>
                <a:hlinkClick r:id="rId5"/>
              </a:rPr>
              <a:t>https://www.ruralhealth.va.gov/providers/promising_practices.asp</a:t>
            </a:r>
            <a:endParaRPr lang="en-US" sz="1200" i="1" dirty="0">
              <a:solidFill>
                <a:srgbClr val="173E7A"/>
              </a:solidFill>
              <a:latin typeface="Arial" panose="020B0604020202020204" pitchFamily="34" charset="0"/>
              <a:cs typeface="Arial" panose="020B0604020202020204" pitchFamily="34" charset="0"/>
            </a:endParaRPr>
          </a:p>
        </p:txBody>
      </p:sp>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4277320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24</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dirty="0"/>
              <a:t>Enterprise-Wide Initiatives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5000" y="993154"/>
            <a:ext cx="8357706" cy="488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4236833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25</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dirty="0"/>
              <a:t>Enterprise-Wide Initiative highlights</a:t>
            </a:r>
          </a:p>
        </p:txBody>
      </p:sp>
      <p:sp>
        <p:nvSpPr>
          <p:cNvPr id="7" name="Content Placeholder 2"/>
          <p:cNvSpPr>
            <a:spLocks noGrp="1"/>
          </p:cNvSpPr>
          <p:nvPr>
            <p:ph idx="1"/>
          </p:nvPr>
        </p:nvSpPr>
        <p:spPr>
          <a:xfrm>
            <a:off x="1905000" y="762001"/>
            <a:ext cx="8763000" cy="5059363"/>
          </a:xfrm>
        </p:spPr>
        <p:txBody>
          <a:bodyPr numCol="1">
            <a:noAutofit/>
          </a:bodyPr>
          <a:lstStyle/>
          <a:p>
            <a:r>
              <a:rPr lang="en-US" sz="2100" dirty="0">
                <a:solidFill>
                  <a:srgbClr val="17264A"/>
                </a:solidFill>
              </a:rPr>
              <a:t>Teleprimary Care </a:t>
            </a:r>
          </a:p>
          <a:p>
            <a:pPr lvl="1"/>
            <a:r>
              <a:rPr lang="en-US" sz="1400" dirty="0"/>
              <a:t>establishes teleprimary care hubs with spoke sites to ensure access to primary care in rural areas where providers are unavailable</a:t>
            </a:r>
          </a:p>
          <a:p>
            <a:r>
              <a:rPr lang="en-US" sz="2100" dirty="0">
                <a:solidFill>
                  <a:srgbClr val="17264A"/>
                </a:solidFill>
              </a:rPr>
              <a:t>Telemental Health Hubs </a:t>
            </a:r>
          </a:p>
          <a:p>
            <a:pPr lvl="1"/>
            <a:r>
              <a:rPr lang="en-US" sz="1400" dirty="0"/>
              <a:t>connect mental health specialists with rural-serving sites where Veterans require same-day or urgent access to mental health services and where access is limited due to provider shortages or other barriers</a:t>
            </a:r>
          </a:p>
          <a:p>
            <a:r>
              <a:rPr lang="en-US" sz="2100" dirty="0">
                <a:solidFill>
                  <a:srgbClr val="17264A"/>
                </a:solidFill>
              </a:rPr>
              <a:t>TeleIntensive Care Unit (ICU)</a:t>
            </a:r>
          </a:p>
          <a:p>
            <a:pPr lvl="1"/>
            <a:r>
              <a:rPr lang="en-US" sz="1400" dirty="0"/>
              <a:t>connects VA facilities that do not have intensivists on staff with VA intensivists nationwide via telehealth to increase access to ICU services and specialty inpatient care for rural Veterans</a:t>
            </a:r>
          </a:p>
          <a:p>
            <a:r>
              <a:rPr lang="en-US" sz="2100" dirty="0">
                <a:solidFill>
                  <a:srgbClr val="17264A"/>
                </a:solidFill>
              </a:rPr>
              <a:t>Telerehabilitation Services</a:t>
            </a:r>
          </a:p>
          <a:p>
            <a:pPr lvl="1"/>
            <a:r>
              <a:rPr lang="en-US" sz="1400" dirty="0"/>
              <a:t>expands an integrated network of specialists who are specifically trained in delivering physical and rehabilitative therapy to rural Veterans using telehealth technology</a:t>
            </a:r>
          </a:p>
          <a:p>
            <a:r>
              <a:rPr lang="en-US" sz="2100" dirty="0">
                <a:solidFill>
                  <a:srgbClr val="17264A"/>
                </a:solidFill>
              </a:rPr>
              <a:t>National Telestroke Program </a:t>
            </a:r>
          </a:p>
          <a:p>
            <a:pPr lvl="1"/>
            <a:r>
              <a:rPr lang="en-US" sz="1400" dirty="0"/>
              <a:t>provides emergent telehealth care by qualified stroke neurologists in a timely manner to Veterans presenting symptoms of stroke at rural-serving VAMCs that do not have stroke neurologists on site</a:t>
            </a:r>
          </a:p>
          <a:p>
            <a:r>
              <a:rPr lang="en-US" sz="2100" dirty="0">
                <a:solidFill>
                  <a:srgbClr val="17264A"/>
                </a:solidFill>
              </a:rPr>
              <a:t>National Teleradiology Program</a:t>
            </a:r>
          </a:p>
          <a:p>
            <a:pPr lvl="1"/>
            <a:r>
              <a:rPr lang="en-US" sz="1400" dirty="0"/>
              <a:t>provides rural VA facilities with 24-hour diagnostic image interpretation, including access to sub-specialty radiologists within the VA</a:t>
            </a:r>
          </a:p>
        </p:txBody>
      </p:sp>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212034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26</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dirty="0"/>
              <a:t>2019 Enterprise-Wide Initiatives</a:t>
            </a:r>
          </a:p>
        </p:txBody>
      </p:sp>
      <p:sp>
        <p:nvSpPr>
          <p:cNvPr id="7" name="Content Placeholder 2"/>
          <p:cNvSpPr>
            <a:spLocks noGrp="1"/>
          </p:cNvSpPr>
          <p:nvPr>
            <p:ph idx="1"/>
          </p:nvPr>
        </p:nvSpPr>
        <p:spPr>
          <a:xfrm>
            <a:off x="1524000" y="884238"/>
            <a:ext cx="9144000" cy="4983163"/>
          </a:xfrm>
        </p:spPr>
        <p:txBody>
          <a:bodyPr numCol="2">
            <a:noAutofit/>
          </a:bodyPr>
          <a:lstStyle/>
          <a:p>
            <a:pPr indent="-182880">
              <a:spcBef>
                <a:spcPts val="0"/>
              </a:spcBef>
            </a:pPr>
            <a:r>
              <a:rPr lang="en-US" sz="1100" dirty="0"/>
              <a:t>Advanced Care Planning via Group Visits</a:t>
            </a:r>
          </a:p>
          <a:p>
            <a:pPr indent="-182880">
              <a:spcBef>
                <a:spcPts val="0"/>
              </a:spcBef>
            </a:pPr>
            <a:r>
              <a:rPr lang="en-US" sz="1100" dirty="0"/>
              <a:t>Clinical Pharmacy Specialist Providers</a:t>
            </a:r>
          </a:p>
          <a:p>
            <a:pPr indent="-182880">
              <a:spcBef>
                <a:spcPts val="0"/>
              </a:spcBef>
            </a:pPr>
            <a:r>
              <a:rPr lang="en-US" sz="1100" dirty="0"/>
              <a:t>Clinical Skills Training in Women Veterans Health Care</a:t>
            </a:r>
          </a:p>
          <a:p>
            <a:pPr indent="-182880">
              <a:spcBef>
                <a:spcPts val="0"/>
              </a:spcBef>
            </a:pPr>
            <a:r>
              <a:rPr lang="en-US" sz="1100" dirty="0"/>
              <a:t>Clinical Video Telehealth to Provide Comprehensive Care to Rural Veterans with Multiple Sclerosis</a:t>
            </a:r>
          </a:p>
          <a:p>
            <a:pPr indent="-182880">
              <a:spcBef>
                <a:spcPts val="0"/>
              </a:spcBef>
            </a:pPr>
            <a:r>
              <a:rPr lang="en-US" sz="1100" dirty="0"/>
              <a:t>Community Clergy Training to Support Rural Veterans Mental Health</a:t>
            </a:r>
          </a:p>
          <a:p>
            <a:pPr indent="-182880">
              <a:spcBef>
                <a:spcPts val="0"/>
              </a:spcBef>
            </a:pPr>
            <a:r>
              <a:rPr lang="en-US" sz="1100" dirty="0"/>
              <a:t>Genomic Counseling Services for Rural Facilities</a:t>
            </a:r>
          </a:p>
          <a:p>
            <a:pPr indent="-182880">
              <a:spcBef>
                <a:spcPts val="0"/>
              </a:spcBef>
            </a:pPr>
            <a:r>
              <a:rPr lang="en-US" sz="1100" dirty="0"/>
              <a:t>Geriatric Research Education and Clinical Center Connect Program</a:t>
            </a:r>
          </a:p>
          <a:p>
            <a:pPr indent="-182880">
              <a:spcBef>
                <a:spcPts val="0"/>
              </a:spcBef>
            </a:pPr>
            <a:r>
              <a:rPr lang="en-US" sz="1100" dirty="0"/>
              <a:t>Geriatric Scholars Program</a:t>
            </a:r>
          </a:p>
          <a:p>
            <a:pPr indent="-182880">
              <a:spcBef>
                <a:spcPts val="0"/>
              </a:spcBef>
            </a:pPr>
            <a:r>
              <a:rPr lang="en-US" sz="1100" dirty="0"/>
              <a:t>Gerofit</a:t>
            </a:r>
          </a:p>
          <a:p>
            <a:pPr indent="-182880">
              <a:spcBef>
                <a:spcPts val="0"/>
              </a:spcBef>
            </a:pPr>
            <a:r>
              <a:rPr lang="en-US" sz="1100" dirty="0"/>
              <a:t>Home Based Primary Care</a:t>
            </a:r>
          </a:p>
          <a:p>
            <a:pPr indent="-182880">
              <a:spcBef>
                <a:spcPts val="0"/>
              </a:spcBef>
            </a:pPr>
            <a:r>
              <a:rPr lang="en-US" sz="1100" dirty="0"/>
              <a:t>Lung Cancer Screening</a:t>
            </a:r>
          </a:p>
          <a:p>
            <a:pPr indent="-182880">
              <a:spcBef>
                <a:spcPts val="0"/>
              </a:spcBef>
            </a:pPr>
            <a:r>
              <a:rPr lang="en-US" sz="1100" dirty="0"/>
              <a:t>Medical Foster Home</a:t>
            </a:r>
          </a:p>
          <a:p>
            <a:pPr indent="-182880">
              <a:spcBef>
                <a:spcPts val="0"/>
              </a:spcBef>
            </a:pPr>
            <a:r>
              <a:rPr lang="en-US" sz="1100" dirty="0"/>
              <a:t>Military Sexual Trauma Web Based Therapy</a:t>
            </a:r>
          </a:p>
          <a:p>
            <a:pPr indent="-182880">
              <a:spcBef>
                <a:spcPts val="0"/>
              </a:spcBef>
            </a:pPr>
            <a:r>
              <a:rPr lang="en-US" sz="1100" dirty="0"/>
              <a:t>National Teleradiology Program</a:t>
            </a:r>
          </a:p>
          <a:p>
            <a:pPr indent="-182880">
              <a:spcBef>
                <a:spcPts val="0"/>
              </a:spcBef>
            </a:pPr>
            <a:r>
              <a:rPr lang="en-US" sz="1100" dirty="0"/>
              <a:t>National Telestroke Program</a:t>
            </a:r>
          </a:p>
          <a:p>
            <a:pPr indent="-182880">
              <a:spcBef>
                <a:spcPts val="0"/>
              </a:spcBef>
            </a:pPr>
            <a:r>
              <a:rPr lang="en-US" sz="1100" dirty="0"/>
              <a:t>Patient Aligned Care Team Health Advocate, Scribe</a:t>
            </a:r>
          </a:p>
          <a:p>
            <a:pPr indent="-182880">
              <a:spcBef>
                <a:spcPts val="0"/>
              </a:spcBef>
            </a:pPr>
            <a:r>
              <a:rPr lang="en-US" sz="1100" dirty="0"/>
              <a:t>Precision Oncology</a:t>
            </a:r>
          </a:p>
          <a:p>
            <a:pPr indent="-182880">
              <a:spcBef>
                <a:spcPts val="0"/>
              </a:spcBef>
            </a:pPr>
            <a:r>
              <a:rPr lang="en-US" sz="1100" dirty="0"/>
              <a:t>Remote Home Based Delivery of Cardiac Rehabilitation</a:t>
            </a:r>
          </a:p>
          <a:p>
            <a:pPr indent="-182880">
              <a:spcBef>
                <a:spcPts val="0"/>
              </a:spcBef>
            </a:pPr>
            <a:r>
              <a:rPr lang="en-US" sz="1100" dirty="0"/>
              <a:t>Rural Access Network for Growth Enhancement</a:t>
            </a:r>
          </a:p>
          <a:p>
            <a:pPr indent="-182880">
              <a:spcBef>
                <a:spcPts val="0"/>
              </a:spcBef>
            </a:pPr>
            <a:r>
              <a:rPr lang="en-US" sz="1100" dirty="0"/>
              <a:t>Rural ChooseVA Access Evaluation</a:t>
            </a:r>
          </a:p>
          <a:p>
            <a:pPr indent="-182880">
              <a:spcBef>
                <a:spcPts val="0"/>
              </a:spcBef>
            </a:pPr>
            <a:r>
              <a:rPr lang="en-US" sz="1100" dirty="0"/>
              <a:t>Rural Faculty Development  </a:t>
            </a:r>
          </a:p>
          <a:p>
            <a:pPr indent="-182880">
              <a:spcBef>
                <a:spcPts val="0"/>
              </a:spcBef>
            </a:pPr>
            <a:r>
              <a:rPr lang="en-US" sz="1100" dirty="0"/>
              <a:t>Rural Health Community Coordinator Health Information Exchange</a:t>
            </a:r>
          </a:p>
          <a:p>
            <a:pPr indent="-182880">
              <a:spcBef>
                <a:spcPts val="0"/>
              </a:spcBef>
            </a:pPr>
            <a:r>
              <a:rPr lang="en-US" sz="1100" dirty="0"/>
              <a:t>Rural Health Training Initiative</a:t>
            </a:r>
          </a:p>
          <a:p>
            <a:pPr indent="-182880">
              <a:spcBef>
                <a:spcPts val="0"/>
              </a:spcBef>
            </a:pPr>
            <a:r>
              <a:rPr lang="en-US" sz="1100" dirty="0"/>
              <a:t>Rural Suicide Prevention</a:t>
            </a:r>
          </a:p>
          <a:p>
            <a:pPr indent="-182880">
              <a:spcBef>
                <a:spcPts val="0"/>
              </a:spcBef>
            </a:pPr>
            <a:r>
              <a:rPr lang="en-US" sz="1100" dirty="0"/>
              <a:t>Rural VA Innovators Network</a:t>
            </a:r>
          </a:p>
          <a:p>
            <a:pPr indent="-182880">
              <a:spcBef>
                <a:spcPts val="0"/>
              </a:spcBef>
            </a:pPr>
            <a:r>
              <a:rPr lang="en-US" sz="1100" dirty="0"/>
              <a:t>Rural Veteran Telerehabilitation Initiative</a:t>
            </a:r>
          </a:p>
          <a:p>
            <a:pPr indent="-182880">
              <a:spcBef>
                <a:spcPts val="0"/>
              </a:spcBef>
            </a:pPr>
            <a:endParaRPr lang="en-US" sz="1100" dirty="0"/>
          </a:p>
          <a:p>
            <a:pPr marL="160020" indent="0">
              <a:spcBef>
                <a:spcPts val="0"/>
              </a:spcBef>
              <a:buNone/>
            </a:pPr>
            <a:endParaRPr lang="en-US" sz="1100" dirty="0"/>
          </a:p>
          <a:p>
            <a:pPr indent="-182880">
              <a:spcBef>
                <a:spcPts val="0"/>
              </a:spcBef>
            </a:pPr>
            <a:r>
              <a:rPr lang="en-US" sz="1100" dirty="0"/>
              <a:t>Simulation Learning for Suicide Prevention</a:t>
            </a:r>
          </a:p>
          <a:p>
            <a:pPr indent="-182880">
              <a:spcBef>
                <a:spcPts val="0"/>
              </a:spcBef>
            </a:pPr>
            <a:r>
              <a:rPr lang="en-US" sz="1100" dirty="0"/>
              <a:t>Simulation Learning, Education, and Research Network Rural Coordinators</a:t>
            </a:r>
          </a:p>
          <a:p>
            <a:pPr indent="-182880">
              <a:spcBef>
                <a:spcPts val="0"/>
              </a:spcBef>
            </a:pPr>
            <a:r>
              <a:rPr lang="en-US" sz="1100" dirty="0"/>
              <a:t>Sleep Telemedicine</a:t>
            </a:r>
          </a:p>
          <a:p>
            <a:pPr indent="-182880">
              <a:spcBef>
                <a:spcPts val="0"/>
              </a:spcBef>
            </a:pPr>
            <a:r>
              <a:rPr lang="en-US" sz="1100" dirty="0"/>
              <a:t>Social Work in Patient Aligned Care Teams</a:t>
            </a:r>
          </a:p>
          <a:p>
            <a:pPr indent="-182880">
              <a:spcBef>
                <a:spcPts val="0"/>
              </a:spcBef>
            </a:pPr>
            <a:r>
              <a:rPr lang="en-US" sz="1100" dirty="0"/>
              <a:t>State Veterans Homes Telehealth Initiative</a:t>
            </a:r>
          </a:p>
          <a:p>
            <a:pPr indent="-182880">
              <a:spcBef>
                <a:spcPts val="0"/>
              </a:spcBef>
            </a:pPr>
            <a:r>
              <a:rPr lang="en-US" sz="1100" dirty="0"/>
              <a:t>Support for Caregivers of Veterans</a:t>
            </a:r>
          </a:p>
          <a:p>
            <a:pPr indent="-182880">
              <a:spcBef>
                <a:spcPts val="0"/>
              </a:spcBef>
            </a:pPr>
            <a:r>
              <a:rPr lang="en-US" sz="1100" dirty="0"/>
              <a:t>Technology-based Eye Care Services</a:t>
            </a:r>
          </a:p>
          <a:p>
            <a:pPr indent="-182880">
              <a:spcBef>
                <a:spcPts val="0"/>
              </a:spcBef>
            </a:pPr>
            <a:r>
              <a:rPr lang="en-US" sz="1100" dirty="0"/>
              <a:t>Teleaudiology</a:t>
            </a:r>
          </a:p>
          <a:p>
            <a:pPr indent="-182880">
              <a:spcBef>
                <a:spcPts val="0"/>
              </a:spcBef>
            </a:pPr>
            <a:r>
              <a:rPr lang="en-US" sz="1100" dirty="0"/>
              <a:t>Teledermatology</a:t>
            </a:r>
          </a:p>
          <a:p>
            <a:pPr indent="-182880">
              <a:spcBef>
                <a:spcPts val="0"/>
              </a:spcBef>
            </a:pPr>
            <a:r>
              <a:rPr lang="en-US" sz="1100" dirty="0"/>
              <a:t>Telehealth Collaborative Care for Rural Veterans with HIV Infection</a:t>
            </a:r>
          </a:p>
          <a:p>
            <a:pPr indent="-182880">
              <a:spcBef>
                <a:spcPts val="0"/>
              </a:spcBef>
            </a:pPr>
            <a:r>
              <a:rPr lang="en-US" sz="1100" dirty="0"/>
              <a:t>Telehealth Equipment Modernization</a:t>
            </a:r>
          </a:p>
          <a:p>
            <a:pPr indent="-182880">
              <a:spcBef>
                <a:spcPts val="0"/>
              </a:spcBef>
            </a:pPr>
            <a:r>
              <a:rPr lang="en-US" sz="1100" dirty="0"/>
              <a:t>TeleICU</a:t>
            </a:r>
          </a:p>
          <a:p>
            <a:pPr indent="-182880">
              <a:spcBef>
                <a:spcPts val="0"/>
              </a:spcBef>
            </a:pPr>
            <a:r>
              <a:rPr lang="en-US" sz="1100" dirty="0"/>
              <a:t>Telemedicine for PTSD in Small Rural CBOCs</a:t>
            </a:r>
          </a:p>
          <a:p>
            <a:pPr indent="-182880">
              <a:spcBef>
                <a:spcPts val="0"/>
              </a:spcBef>
            </a:pPr>
            <a:r>
              <a:rPr lang="en-US" sz="1100" dirty="0"/>
              <a:t>Telemental Health Hubs</a:t>
            </a:r>
          </a:p>
          <a:p>
            <a:pPr indent="-182880">
              <a:spcBef>
                <a:spcPts val="0"/>
              </a:spcBef>
            </a:pPr>
            <a:r>
              <a:rPr lang="en-US" sz="1100" dirty="0"/>
              <a:t>Telephone Lifestyle Coaching</a:t>
            </a:r>
          </a:p>
          <a:p>
            <a:pPr indent="-182880">
              <a:spcBef>
                <a:spcPts val="0"/>
              </a:spcBef>
            </a:pPr>
            <a:r>
              <a:rPr lang="en-US" sz="1100" dirty="0"/>
              <a:t>Teleprimary Care</a:t>
            </a:r>
          </a:p>
          <a:p>
            <a:pPr indent="-182880">
              <a:spcBef>
                <a:spcPts val="0"/>
              </a:spcBef>
            </a:pPr>
            <a:r>
              <a:rPr lang="en-US" sz="1100" dirty="0"/>
              <a:t>Telerehabilitation</a:t>
            </a:r>
          </a:p>
          <a:p>
            <a:pPr indent="-182880">
              <a:spcBef>
                <a:spcPts val="0"/>
              </a:spcBef>
            </a:pPr>
            <a:r>
              <a:rPr lang="en-US" sz="1100" dirty="0"/>
              <a:t>Transitions Nurse Program</a:t>
            </a:r>
          </a:p>
          <a:p>
            <a:pPr indent="-182880">
              <a:spcBef>
                <a:spcPts val="0"/>
              </a:spcBef>
            </a:pPr>
            <a:r>
              <a:rPr lang="en-US" sz="1100" dirty="0"/>
              <a:t>Under Secretary for Health Rural Diffusion of Best Practices</a:t>
            </a:r>
          </a:p>
          <a:p>
            <a:pPr indent="-182880">
              <a:spcBef>
                <a:spcPts val="0"/>
              </a:spcBef>
            </a:pPr>
            <a:r>
              <a:rPr lang="en-US" sz="1100" dirty="0"/>
              <a:t>VA Farming and Recovery Mental Health Services</a:t>
            </a:r>
          </a:p>
          <a:p>
            <a:pPr indent="-182880">
              <a:spcBef>
                <a:spcPts val="0"/>
              </a:spcBef>
            </a:pPr>
            <a:r>
              <a:rPr lang="en-US" sz="1100" dirty="0"/>
              <a:t>VA Video Connect CVT Patient Tablet Program</a:t>
            </a:r>
          </a:p>
          <a:p>
            <a:pPr indent="-182880">
              <a:spcBef>
                <a:spcPts val="0"/>
              </a:spcBef>
            </a:pPr>
            <a:r>
              <a:rPr lang="en-US" sz="1100" dirty="0"/>
              <a:t>VA-ECHO Expansion in Specialty Care</a:t>
            </a:r>
          </a:p>
          <a:p>
            <a:pPr indent="-182880">
              <a:spcBef>
                <a:spcPts val="0"/>
              </a:spcBef>
            </a:pPr>
            <a:r>
              <a:rPr lang="en-US" sz="1100" dirty="0"/>
              <a:t>VA-ECHO Transgender Program</a:t>
            </a:r>
          </a:p>
          <a:p>
            <a:pPr indent="-182880">
              <a:spcBef>
                <a:spcPts val="0"/>
              </a:spcBef>
            </a:pPr>
            <a:r>
              <a:rPr lang="en-US" sz="1100" dirty="0"/>
              <a:t>Veteran Transportation Services</a:t>
            </a:r>
          </a:p>
          <a:p>
            <a:pPr indent="-182880">
              <a:spcBef>
                <a:spcPts val="0"/>
              </a:spcBef>
            </a:pPr>
            <a:r>
              <a:rPr lang="en-US" sz="1100" dirty="0"/>
              <a:t>Vets Prevail Web Based Behavioral Support</a:t>
            </a:r>
          </a:p>
          <a:p>
            <a:pPr indent="-182880">
              <a:spcBef>
                <a:spcPts val="0"/>
              </a:spcBef>
            </a:pPr>
            <a:r>
              <a:rPr lang="en-US" sz="1100" dirty="0"/>
              <a:t>Women Veteran Care Coordination and Management</a:t>
            </a:r>
          </a:p>
          <a:p>
            <a:pPr lvl="0"/>
            <a:endParaRPr lang="en-US" sz="1100" dirty="0"/>
          </a:p>
        </p:txBody>
      </p:sp>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421731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1"/>
          </p:nvPr>
        </p:nvSpPr>
        <p:spPr>
          <a:prstGeom prst="rect">
            <a:avLst/>
          </a:prstGeom>
        </p:spPr>
        <p:txBody>
          <a:bodyPr/>
          <a:lstStyle/>
          <a:p>
            <a:pPr defTabSz="914400"/>
            <a:fld id="{A829F25A-84D3-4F9E-BD6A-3ADD05BBF9F6}" type="slidenum">
              <a:rPr lang="en-US" altLang="en-US">
                <a:solidFill>
                  <a:prstClr val="white"/>
                </a:solidFill>
              </a:rPr>
              <a:pPr defTabSz="914400"/>
              <a:t>27</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noAutofit/>
          </a:bodyPr>
          <a:lstStyle/>
          <a:p>
            <a:r>
              <a:rPr lang="en-US" dirty="0"/>
              <a:t>ORH FY2019 Enterprise-Wide Initiatives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408" y="832104"/>
            <a:ext cx="6780546" cy="5239512"/>
          </a:xfrm>
          <a:prstGeom prst="rect">
            <a:avLst/>
          </a:prstGeom>
          <a:ln>
            <a:solidFill>
              <a:schemeClr val="tx1"/>
            </a:solidFill>
          </a:ln>
        </p:spPr>
      </p:pic>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285222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1"/>
          </p:nvPr>
        </p:nvSpPr>
        <p:spPr>
          <a:prstGeom prst="rect">
            <a:avLst/>
          </a:prstGeom>
        </p:spPr>
        <p:txBody>
          <a:bodyPr/>
          <a:lstStyle/>
          <a:p>
            <a:pPr defTabSz="914400"/>
            <a:fld id="{A829F25A-84D3-4F9E-BD6A-3ADD05BBF9F6}" type="slidenum">
              <a:rPr lang="en-US" altLang="en-US">
                <a:solidFill>
                  <a:prstClr val="white"/>
                </a:solidFill>
              </a:rPr>
              <a:pPr defTabSz="914400"/>
              <a:t>28</a:t>
            </a:fld>
            <a:endParaRPr lang="en-US" altLang="en-US" dirty="0">
              <a:solidFill>
                <a:prstClr val="white"/>
              </a:solidFill>
            </a:endParaRPr>
          </a:p>
        </p:txBody>
      </p:sp>
      <p:sp>
        <p:nvSpPr>
          <p:cNvPr id="5" name="Content Placeholder 4">
            <a:extLst>
              <a:ext uri="{FF2B5EF4-FFF2-40B4-BE49-F238E27FC236}">
                <a16:creationId xmlns:a16="http://schemas.microsoft.com/office/drawing/2014/main" id="{F77052B9-66BF-4451-B51E-7A7C2125AFA0}"/>
              </a:ext>
            </a:extLst>
          </p:cNvPr>
          <p:cNvSpPr>
            <a:spLocks noGrp="1"/>
          </p:cNvSpPr>
          <p:nvPr>
            <p:ph sz="half" idx="12"/>
          </p:nvPr>
        </p:nvSpPr>
        <p:spPr>
          <a:xfrm>
            <a:off x="6172200" y="914401"/>
            <a:ext cx="4495800" cy="5311249"/>
          </a:xfrm>
        </p:spPr>
        <p:txBody>
          <a:bodyPr>
            <a:normAutofit fontScale="85000" lnSpcReduction="20000"/>
          </a:bodyPr>
          <a:lstStyle/>
          <a:p>
            <a:pPr marL="0" indent="0">
              <a:buNone/>
            </a:pPr>
            <a:r>
              <a:rPr lang="en-US" dirty="0"/>
              <a:t>Enterprise-Wide Initiatives in New York</a:t>
            </a:r>
          </a:p>
          <a:p>
            <a:r>
              <a:rPr lang="en-US" sz="1600" dirty="0"/>
              <a:t>Advanced Care Planning via Group Visits</a:t>
            </a:r>
          </a:p>
          <a:p>
            <a:r>
              <a:rPr lang="en-US" sz="1600" dirty="0"/>
              <a:t>Clinical Video Telehealth to Provide Comprehensive Care to Rural Veterans with Multiple Sclerosis</a:t>
            </a:r>
          </a:p>
          <a:p>
            <a:r>
              <a:rPr lang="en-US" sz="1600" dirty="0"/>
              <a:t>Gerofit, Geriatric Fitness Program</a:t>
            </a:r>
          </a:p>
          <a:p>
            <a:r>
              <a:rPr lang="en-US" sz="1600" dirty="0"/>
              <a:t>Rural Health Community Coordinator Health Information Exchange</a:t>
            </a:r>
          </a:p>
          <a:p>
            <a:r>
              <a:rPr lang="en-US" sz="1600" dirty="0"/>
              <a:t>Home Based Primary Care</a:t>
            </a:r>
          </a:p>
          <a:p>
            <a:r>
              <a:rPr lang="en-US" sz="1600" dirty="0"/>
              <a:t>Clinical Pharmacy Specialist Providers</a:t>
            </a:r>
          </a:p>
          <a:p>
            <a:r>
              <a:rPr lang="en-US" sz="1600" dirty="0"/>
              <a:t>National Teleradiology Program</a:t>
            </a:r>
          </a:p>
          <a:p>
            <a:r>
              <a:rPr lang="en-US" sz="1600" dirty="0"/>
              <a:t>Remote Home Based Delivery of Cardiac Rehabilitation</a:t>
            </a:r>
          </a:p>
          <a:p>
            <a:r>
              <a:rPr lang="en-US" sz="1600" dirty="0"/>
              <a:t>Sleep Telemedicine</a:t>
            </a:r>
          </a:p>
          <a:p>
            <a:r>
              <a:rPr lang="en-US" sz="1600" dirty="0"/>
              <a:t>Social Work in Patient Aligned Care Teams</a:t>
            </a:r>
          </a:p>
          <a:p>
            <a:r>
              <a:rPr lang="en-US" sz="1600" dirty="0"/>
              <a:t>Teledermatology</a:t>
            </a:r>
          </a:p>
          <a:p>
            <a:r>
              <a:rPr lang="en-US" sz="1600" dirty="0"/>
              <a:t>Telemental Health Hubs</a:t>
            </a:r>
          </a:p>
          <a:p>
            <a:r>
              <a:rPr lang="en-US" sz="1600" dirty="0"/>
              <a:t>Teleprimary Care</a:t>
            </a:r>
          </a:p>
          <a:p>
            <a:r>
              <a:rPr lang="en-US" sz="1600" dirty="0"/>
              <a:t>National Telestroke Program</a:t>
            </a:r>
          </a:p>
          <a:p>
            <a:r>
              <a:rPr lang="en-US" sz="1600" dirty="0"/>
              <a:t>Rural VA Innovators Network</a:t>
            </a:r>
          </a:p>
          <a:p>
            <a:r>
              <a:rPr lang="en-US" sz="1600" dirty="0"/>
              <a:t>Veteran Transportation Services </a:t>
            </a:r>
          </a:p>
          <a:p>
            <a:r>
              <a:rPr lang="en-US" sz="1600" dirty="0"/>
              <a:t>Women Veteran Care Coordination and Management</a:t>
            </a:r>
          </a:p>
          <a:p>
            <a:r>
              <a:rPr lang="en-US" sz="1600" dirty="0"/>
              <a:t>Telehealth Equipment Modernization</a:t>
            </a:r>
          </a:p>
        </p:txBody>
      </p:sp>
      <p:sp>
        <p:nvSpPr>
          <p:cNvPr id="2" name="Title 1"/>
          <p:cNvSpPr>
            <a:spLocks noGrp="1"/>
          </p:cNvSpPr>
          <p:nvPr>
            <p:ph type="title"/>
          </p:nvPr>
        </p:nvSpPr>
        <p:spPr>
          <a:prstGeom prst="rect">
            <a:avLst/>
          </a:prstGeom>
        </p:spPr>
        <p:txBody>
          <a:bodyPr>
            <a:noAutofit/>
          </a:bodyPr>
          <a:lstStyle/>
          <a:p>
            <a:r>
              <a:rPr lang="en-US" dirty="0"/>
              <a:t>ORH FY2019 Enterprise-Wide Initiatives IN </a:t>
            </a:r>
            <a:br>
              <a:rPr lang="en-US" dirty="0"/>
            </a:br>
            <a:r>
              <a:rPr lang="en-US" dirty="0"/>
              <a:t>New York</a:t>
            </a:r>
          </a:p>
        </p:txBody>
      </p:sp>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2103" t="14660" r="3173" b="47527"/>
          <a:stretch/>
        </p:blipFill>
        <p:spPr>
          <a:xfrm>
            <a:off x="1752600" y="990600"/>
            <a:ext cx="4246418" cy="5018498"/>
          </a:xfrm>
          <a:prstGeom prst="rect">
            <a:avLst/>
          </a:prstGeom>
          <a:ln>
            <a:solidFill>
              <a:schemeClr val="tx1"/>
            </a:solidFill>
          </a:ln>
        </p:spPr>
      </p:pic>
      <p:pic>
        <p:nvPicPr>
          <p:cNvPr id="6" name="Picture 5">
            <a:extLst>
              <a:ext uri="{FF2B5EF4-FFF2-40B4-BE49-F238E27FC236}">
                <a16:creationId xmlns:a16="http://schemas.microsoft.com/office/drawing/2014/main" id="{D7C10871-29A0-438E-8445-FF6D34DA37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244" t="75472" r="65008" b="1886"/>
          <a:stretch/>
        </p:blipFill>
        <p:spPr>
          <a:xfrm>
            <a:off x="5181600" y="3962400"/>
            <a:ext cx="762000" cy="1524000"/>
          </a:xfrm>
          <a:prstGeom prst="rect">
            <a:avLst/>
          </a:prstGeom>
          <a:ln>
            <a:solidFill>
              <a:schemeClr val="tx1"/>
            </a:solidFill>
          </a:ln>
        </p:spPr>
      </p:pic>
    </p:spTree>
    <p:extLst>
      <p:ext uri="{BB962C8B-B14F-4D97-AF65-F5344CB8AC3E}">
        <p14:creationId xmlns:p14="http://schemas.microsoft.com/office/powerpoint/2010/main" val="3838804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a:fld id="{AA79CEB4-1155-45D1-95BA-C4E533986E41}" type="slidenum">
              <a:rPr lang="en-US">
                <a:solidFill>
                  <a:prstClr val="white"/>
                </a:solidFill>
              </a:rPr>
              <a:pPr defTabSz="914400"/>
              <a:t>29</a:t>
            </a:fld>
            <a:endParaRPr lang="en-US" dirty="0">
              <a:solidFill>
                <a:prstClr val="white"/>
              </a:solidFill>
            </a:endParaRPr>
          </a:p>
        </p:txBody>
      </p:sp>
      <p:sp>
        <p:nvSpPr>
          <p:cNvPr id="2" name="Title 1"/>
          <p:cNvSpPr>
            <a:spLocks noGrp="1"/>
          </p:cNvSpPr>
          <p:nvPr>
            <p:ph type="title"/>
          </p:nvPr>
        </p:nvSpPr>
        <p:spPr/>
        <p:txBody>
          <a:bodyPr>
            <a:normAutofit/>
          </a:bodyPr>
          <a:lstStyle/>
          <a:p>
            <a:r>
              <a:rPr lang="en-US" dirty="0"/>
              <a:t>Enrolled Veterans in New York Ranked</a:t>
            </a:r>
          </a:p>
        </p:txBody>
      </p:sp>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cxnSp>
        <p:nvCxnSpPr>
          <p:cNvPr id="6" name="Straight Connector 5"/>
          <p:cNvCxnSpPr/>
          <p:nvPr/>
        </p:nvCxnSpPr>
        <p:spPr>
          <a:xfrm>
            <a:off x="7010401" y="5867400"/>
            <a:ext cx="32582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0400" y="5848290"/>
            <a:ext cx="3619500" cy="400110"/>
          </a:xfrm>
          <a:prstGeom prst="rect">
            <a:avLst/>
          </a:prstGeom>
          <a:noFill/>
        </p:spPr>
        <p:txBody>
          <a:bodyPr wrap="square" rtlCol="0">
            <a:spAutoFit/>
          </a:bodyPr>
          <a:lstStyle/>
          <a:p>
            <a:pPr defTabSz="914400"/>
            <a:r>
              <a:rPr lang="en-US" sz="1000" dirty="0">
                <a:solidFill>
                  <a:prstClr val="black"/>
                </a:solidFill>
                <a:latin typeface="Arial"/>
              </a:rPr>
              <a:t>* EOY 18 Current Enrollment cube Verified population</a:t>
            </a:r>
            <a:br>
              <a:rPr lang="en-US" sz="1000" dirty="0">
                <a:solidFill>
                  <a:prstClr val="black"/>
                </a:solidFill>
                <a:latin typeface="Arial"/>
              </a:rPr>
            </a:br>
            <a:endParaRPr lang="en-US" sz="1000" dirty="0">
              <a:solidFill>
                <a:prstClr val="black"/>
              </a:solidFill>
              <a:latin typeface="Arial"/>
            </a:endParaRPr>
          </a:p>
        </p:txBody>
      </p:sp>
      <p:graphicFrame>
        <p:nvGraphicFramePr>
          <p:cNvPr id="5" name="Chart 4"/>
          <p:cNvGraphicFramePr/>
          <p:nvPr/>
        </p:nvGraphicFramePr>
        <p:xfrm>
          <a:off x="1618598" y="1055774"/>
          <a:ext cx="8954804" cy="473542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618599" y="953870"/>
            <a:ext cx="6507507" cy="646331"/>
          </a:xfrm>
          <a:prstGeom prst="rect">
            <a:avLst/>
          </a:prstGeom>
          <a:noFill/>
        </p:spPr>
        <p:txBody>
          <a:bodyPr wrap="square" rtlCol="0">
            <a:spAutoFit/>
          </a:bodyPr>
          <a:lstStyle/>
          <a:p>
            <a:pPr marL="285750" indent="-285750" defTabSz="914400">
              <a:buFont typeface="Wingdings" panose="05000000000000000000" pitchFamily="2" charset="2"/>
              <a:buChar char="§"/>
            </a:pPr>
            <a:r>
              <a:rPr lang="en-US" dirty="0">
                <a:solidFill>
                  <a:prstClr val="black"/>
                </a:solidFill>
                <a:latin typeface="Arial"/>
              </a:rPr>
              <a:t>28% of New York’s Rural Veterans are enrolled in VA care</a:t>
            </a:r>
          </a:p>
          <a:p>
            <a:pPr marL="285750" indent="-285750" defTabSz="914400">
              <a:buFont typeface="Wingdings" panose="05000000000000000000" pitchFamily="2" charset="2"/>
              <a:buChar char="§"/>
            </a:pPr>
            <a:r>
              <a:rPr lang="en-US" dirty="0">
                <a:solidFill>
                  <a:prstClr val="black"/>
                </a:solidFill>
                <a:latin typeface="Arial"/>
              </a:rPr>
              <a:t>71% of New York’s Urban Veterans are enrolled in VA care</a:t>
            </a:r>
          </a:p>
        </p:txBody>
      </p:sp>
    </p:spTree>
    <p:extLst>
      <p:ext uri="{BB962C8B-B14F-4D97-AF65-F5344CB8AC3E}">
        <p14:creationId xmlns:p14="http://schemas.microsoft.com/office/powerpoint/2010/main" val="182482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40" name="Rectangle 12"/>
          <p:cNvSpPr>
            <a:spLocks noGrp="1" noChangeArrowheads="1"/>
          </p:cNvSpPr>
          <p:nvPr>
            <p:ph type="ctrTitle"/>
          </p:nvPr>
        </p:nvSpPr>
        <p:spPr>
          <a:xfrm>
            <a:off x="3581400" y="4652963"/>
            <a:ext cx="6934200" cy="873126"/>
          </a:xfrm>
        </p:spPr>
        <p:txBody>
          <a:bodyPr/>
          <a:lstStyle/>
          <a:p>
            <a:pPr eaLnBrk="1" hangingPunct="1"/>
            <a:r>
              <a:rPr lang="en-US" sz="4200" dirty="0">
                <a:latin typeface="Tw Cen MT" pitchFamily="34" charset="0"/>
              </a:rPr>
              <a:t>Department of Veterans Affairs</a:t>
            </a:r>
          </a:p>
        </p:txBody>
      </p:sp>
      <p:pic>
        <p:nvPicPr>
          <p:cNvPr id="23556" name="Picture 17" descr="VASeal300"/>
          <p:cNvPicPr>
            <a:picLocks noChangeAspect="1" noChangeArrowheads="1"/>
          </p:cNvPicPr>
          <p:nvPr/>
        </p:nvPicPr>
        <p:blipFill>
          <a:blip r:embed="rId3" cstate="print"/>
          <a:srcRect/>
          <a:stretch>
            <a:fillRect/>
          </a:stretch>
        </p:blipFill>
        <p:spPr bwMode="auto">
          <a:xfrm>
            <a:off x="1600200" y="4572000"/>
            <a:ext cx="1981200" cy="1981200"/>
          </a:xfrm>
          <a:prstGeom prst="rect">
            <a:avLst/>
          </a:prstGeom>
          <a:noFill/>
          <a:ln w="38100">
            <a:solidFill>
              <a:srgbClr val="000066"/>
            </a:solidFill>
            <a:miter lim="800000"/>
            <a:headEnd/>
            <a:tailEnd/>
          </a:ln>
        </p:spPr>
      </p:pic>
      <p:sp>
        <p:nvSpPr>
          <p:cNvPr id="23557" name="Text Box 18"/>
          <p:cNvSpPr txBox="1">
            <a:spLocks noChangeArrowheads="1"/>
          </p:cNvSpPr>
          <p:nvPr/>
        </p:nvSpPr>
        <p:spPr bwMode="auto">
          <a:xfrm>
            <a:off x="1524000" y="3429001"/>
            <a:ext cx="4343400" cy="1006475"/>
          </a:xfrm>
          <a:prstGeom prst="rect">
            <a:avLst/>
          </a:prstGeom>
          <a:noFill/>
          <a:ln w="12700" cap="sq">
            <a:noFill/>
            <a:miter lim="800000"/>
            <a:headEnd type="none" w="sm" len="sm"/>
            <a:tailEnd type="none" w="sm" len="sm"/>
          </a:ln>
        </p:spPr>
        <p:txBody>
          <a:bodyPr>
            <a:spAutoFit/>
          </a:bodyPr>
          <a:lstStyle/>
          <a:p>
            <a:pPr defTabSz="914400" fontAlgn="base">
              <a:spcBef>
                <a:spcPct val="50000"/>
              </a:spcBef>
              <a:spcAft>
                <a:spcPct val="0"/>
              </a:spcAft>
            </a:pPr>
            <a:r>
              <a:rPr lang="en-US" sz="6000" b="1" dirty="0">
                <a:solidFill>
                  <a:srgbClr val="000066"/>
                </a:solidFill>
                <a:latin typeface="Broadway" pitchFamily="82" charset="0"/>
              </a:rPr>
              <a:t>Welcome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29740"/>
                                        </p:tgtEl>
                                        <p:attrNameLst>
                                          <p:attrName>style.visibility</p:attrName>
                                        </p:attrNameLst>
                                      </p:cBhvr>
                                      <p:to>
                                        <p:strVal val="visible"/>
                                      </p:to>
                                    </p:set>
                                    <p:animEffect transition="in" filter="fade">
                                      <p:cBhvr>
                                        <p:cTn id="7" dur="800" decel="100000"/>
                                        <p:tgtEl>
                                          <p:spTgt spid="329740"/>
                                        </p:tgtEl>
                                      </p:cBhvr>
                                    </p:animEffect>
                                    <p:anim calcmode="lin" valueType="num">
                                      <p:cBhvr>
                                        <p:cTn id="8" dur="800" decel="100000" fill="hold"/>
                                        <p:tgtEl>
                                          <p:spTgt spid="329740"/>
                                        </p:tgtEl>
                                        <p:attrNameLst>
                                          <p:attrName>style.rotation</p:attrName>
                                        </p:attrNameLst>
                                      </p:cBhvr>
                                      <p:tavLst>
                                        <p:tav tm="0">
                                          <p:val>
                                            <p:fltVal val="-90"/>
                                          </p:val>
                                        </p:tav>
                                        <p:tav tm="100000">
                                          <p:val>
                                            <p:fltVal val="0"/>
                                          </p:val>
                                        </p:tav>
                                      </p:tavLst>
                                    </p:anim>
                                    <p:anim calcmode="lin" valueType="num">
                                      <p:cBhvr>
                                        <p:cTn id="9" dur="800" decel="100000" fill="hold"/>
                                        <p:tgtEl>
                                          <p:spTgt spid="329740"/>
                                        </p:tgtEl>
                                        <p:attrNameLst>
                                          <p:attrName>ppt_x</p:attrName>
                                        </p:attrNameLst>
                                      </p:cBhvr>
                                      <p:tavLst>
                                        <p:tav tm="0">
                                          <p:val>
                                            <p:strVal val="#ppt_x+0.4"/>
                                          </p:val>
                                        </p:tav>
                                        <p:tav tm="100000">
                                          <p:val>
                                            <p:strVal val="#ppt_x-0.05"/>
                                          </p:val>
                                        </p:tav>
                                      </p:tavLst>
                                    </p:anim>
                                    <p:anim calcmode="lin" valueType="num">
                                      <p:cBhvr>
                                        <p:cTn id="10" dur="800" decel="100000" fill="hold"/>
                                        <p:tgtEl>
                                          <p:spTgt spid="32974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974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97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30</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dirty="0"/>
              <a:t>FY 2019 funding execution</a:t>
            </a:r>
          </a:p>
        </p:txBody>
      </p:sp>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graphicFrame>
        <p:nvGraphicFramePr>
          <p:cNvPr id="7" name="Chart 6"/>
          <p:cNvGraphicFramePr/>
          <p:nvPr/>
        </p:nvGraphicFramePr>
        <p:xfrm>
          <a:off x="1524000" y="990600"/>
          <a:ext cx="9067800" cy="493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4487EB4-520A-43E9-A843-841098D03002}"/>
              </a:ext>
            </a:extLst>
          </p:cNvPr>
          <p:cNvSpPr txBox="1"/>
          <p:nvPr/>
        </p:nvSpPr>
        <p:spPr>
          <a:xfrm>
            <a:off x="1828801" y="5712755"/>
            <a:ext cx="8770757" cy="369332"/>
          </a:xfrm>
          <a:prstGeom prst="rect">
            <a:avLst/>
          </a:prstGeom>
          <a:noFill/>
        </p:spPr>
        <p:txBody>
          <a:bodyPr wrap="square" rtlCol="0">
            <a:spAutoFit/>
          </a:bodyPr>
          <a:lstStyle/>
          <a:p>
            <a:pPr defTabSz="914400"/>
            <a:r>
              <a:rPr lang="en-US" b="1" dirty="0">
                <a:solidFill>
                  <a:prstClr val="black"/>
                </a:solidFill>
                <a:latin typeface="Arial"/>
              </a:rPr>
              <a:t>Rural Health Initiative Budget Total: $270 Million</a:t>
            </a:r>
          </a:p>
        </p:txBody>
      </p:sp>
    </p:spTree>
    <p:extLst>
      <p:ext uri="{BB962C8B-B14F-4D97-AF65-F5344CB8AC3E}">
        <p14:creationId xmlns:p14="http://schemas.microsoft.com/office/powerpoint/2010/main" val="1626218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31</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br>
              <a:rPr lang="en-US" dirty="0"/>
            </a:br>
            <a:endParaRPr lang="en-US" dirty="0"/>
          </a:p>
        </p:txBody>
      </p:sp>
      <p:graphicFrame>
        <p:nvGraphicFramePr>
          <p:cNvPr id="7" name="Chart 6"/>
          <p:cNvGraphicFramePr/>
          <p:nvPr/>
        </p:nvGraphicFramePr>
        <p:xfrm>
          <a:off x="1524001" y="999973"/>
          <a:ext cx="9075557" cy="462185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4487EB4-520A-43E9-A843-841098D03002}"/>
              </a:ext>
            </a:extLst>
          </p:cNvPr>
          <p:cNvSpPr txBox="1"/>
          <p:nvPr/>
        </p:nvSpPr>
        <p:spPr>
          <a:xfrm>
            <a:off x="3224464" y="5715000"/>
            <a:ext cx="7443537" cy="369332"/>
          </a:xfrm>
          <a:prstGeom prst="rect">
            <a:avLst/>
          </a:prstGeom>
          <a:noFill/>
        </p:spPr>
        <p:txBody>
          <a:bodyPr wrap="square" rtlCol="0">
            <a:spAutoFit/>
          </a:bodyPr>
          <a:lstStyle/>
          <a:p>
            <a:pPr defTabSz="914400"/>
            <a:r>
              <a:rPr lang="en-US" b="1" dirty="0">
                <a:solidFill>
                  <a:prstClr val="black"/>
                </a:solidFill>
                <a:latin typeface="Arial" panose="020B0604020202020204" pitchFamily="34" charset="0"/>
                <a:cs typeface="Arial" panose="020B0604020202020204" pitchFamily="34" charset="0"/>
              </a:rPr>
              <a:t>Rural Health Initiative Budget Total: $270 Million</a:t>
            </a:r>
          </a:p>
        </p:txBody>
      </p:sp>
      <p:sp>
        <p:nvSpPr>
          <p:cNvPr id="8" name="Title 1">
            <a:extLst>
              <a:ext uri="{FF2B5EF4-FFF2-40B4-BE49-F238E27FC236}">
                <a16:creationId xmlns:a16="http://schemas.microsoft.com/office/drawing/2014/main" id="{8529D62B-E07D-448D-8B16-B7DC82D752C9}"/>
              </a:ext>
            </a:extLst>
          </p:cNvPr>
          <p:cNvSpPr txBox="1">
            <a:spLocks/>
          </p:cNvSpPr>
          <p:nvPr/>
        </p:nvSpPr>
        <p:spPr>
          <a:xfrm>
            <a:off x="1981200" y="3"/>
            <a:ext cx="8458200" cy="798098"/>
          </a:xfrm>
          <a:prstGeom prst="rect">
            <a:avLst/>
          </a:prstGeom>
        </p:spPr>
        <p:txBody>
          <a:bodyPr anchor="ct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en-US" dirty="0">
                <a:solidFill>
                  <a:prstClr val="white"/>
                </a:solidFill>
              </a:rPr>
              <a:t>FY 2020 Rural health initiative budget</a:t>
            </a:r>
          </a:p>
        </p:txBody>
      </p:sp>
      <p:sp>
        <p:nvSpPr>
          <p:cNvPr id="4" name="Date Placeholder 3">
            <a:extLst>
              <a:ext uri="{FF2B5EF4-FFF2-40B4-BE49-F238E27FC236}">
                <a16:creationId xmlns:a16="http://schemas.microsoft.com/office/drawing/2014/main" id="{F31F9419-DD48-44FA-ADD0-298370EF536C}"/>
              </a:ext>
            </a:extLst>
          </p:cNvPr>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142356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32</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normAutofit/>
          </a:bodyPr>
          <a:lstStyle/>
          <a:p>
            <a:r>
              <a:rPr lang="en-US" dirty="0"/>
              <a:t>FY 2018 Enterprise-wide initiatives outcomes</a:t>
            </a:r>
          </a:p>
        </p:txBody>
      </p:sp>
      <p:sp>
        <p:nvSpPr>
          <p:cNvPr id="7" name="Rectangle 6"/>
          <p:cNvSpPr/>
          <p:nvPr/>
        </p:nvSpPr>
        <p:spPr>
          <a:xfrm>
            <a:off x="7924801" y="3140027"/>
            <a:ext cx="2438399" cy="1508105"/>
          </a:xfrm>
          <a:prstGeom prst="rect">
            <a:avLst/>
          </a:prstGeom>
        </p:spPr>
        <p:txBody>
          <a:bodyPr wrap="square">
            <a:spAutoFit/>
          </a:bodyPr>
          <a:lstStyle/>
          <a:p>
            <a:pPr algn="ctr" defTabSz="914400" fontAlgn="base">
              <a:spcBef>
                <a:spcPct val="0"/>
              </a:spcBef>
              <a:spcAft>
                <a:spcPct val="0"/>
              </a:spcAft>
            </a:pPr>
            <a:r>
              <a:rPr lang="en-US" sz="2000" b="1" dirty="0">
                <a:solidFill>
                  <a:srgbClr val="17264A"/>
                </a:solidFill>
                <a:latin typeface="Arial" panose="020B0604020202020204" pitchFamily="34" charset="0"/>
                <a:cs typeface="Arial" panose="020B0604020202020204" pitchFamily="34" charset="0"/>
              </a:rPr>
              <a:t>99 percent </a:t>
            </a:r>
          </a:p>
          <a:p>
            <a:pPr algn="ctr" defTabSz="914400" fontAlgn="base">
              <a:spcBef>
                <a:spcPct val="0"/>
              </a:spcBef>
              <a:spcAft>
                <a:spcPct val="0"/>
              </a:spcAft>
            </a:pPr>
            <a:r>
              <a:rPr lang="en-US" dirty="0">
                <a:solidFill>
                  <a:srgbClr val="17264A"/>
                </a:solidFill>
                <a:latin typeface="Arial" panose="020B0604020202020204" pitchFamily="34" charset="0"/>
                <a:cs typeface="Arial" panose="020B0604020202020204" pitchFamily="34" charset="0"/>
              </a:rPr>
              <a:t>of VA medical centers </a:t>
            </a:r>
            <a:br>
              <a:rPr lang="en-US" dirty="0">
                <a:solidFill>
                  <a:srgbClr val="17264A"/>
                </a:solidFill>
                <a:latin typeface="Arial" panose="020B0604020202020204" pitchFamily="34" charset="0"/>
                <a:cs typeface="Arial" panose="020B0604020202020204" pitchFamily="34" charset="0"/>
              </a:rPr>
            </a:br>
            <a:r>
              <a:rPr lang="en-US" dirty="0">
                <a:solidFill>
                  <a:srgbClr val="17264A"/>
                </a:solidFill>
                <a:latin typeface="Arial" panose="020B0604020202020204" pitchFamily="34" charset="0"/>
                <a:cs typeface="Arial" panose="020B0604020202020204" pitchFamily="34" charset="0"/>
              </a:rPr>
              <a:t>across all 18 Veterans Integrated Service Networks</a:t>
            </a:r>
          </a:p>
        </p:txBody>
      </p:sp>
      <p:sp>
        <p:nvSpPr>
          <p:cNvPr id="8" name="Rectangle 7"/>
          <p:cNvSpPr/>
          <p:nvPr/>
        </p:nvSpPr>
        <p:spPr>
          <a:xfrm>
            <a:off x="3634393" y="3140027"/>
            <a:ext cx="2378863" cy="1538883"/>
          </a:xfrm>
          <a:prstGeom prst="rect">
            <a:avLst/>
          </a:prstGeom>
        </p:spPr>
        <p:txBody>
          <a:bodyPr wrap="square">
            <a:spAutoFit/>
          </a:bodyPr>
          <a:lstStyle/>
          <a:p>
            <a:pPr algn="ctr" defTabSz="914400" fontAlgn="base">
              <a:spcBef>
                <a:spcPct val="0"/>
              </a:spcBef>
              <a:spcAft>
                <a:spcPct val="0"/>
              </a:spcAft>
            </a:pPr>
            <a:r>
              <a:rPr lang="en-US" sz="2000" b="1" dirty="0">
                <a:solidFill>
                  <a:srgbClr val="17264A"/>
                </a:solidFill>
                <a:latin typeface="Arial" panose="020B0604020202020204" pitchFamily="34" charset="0"/>
                <a:cs typeface="Arial" panose="020B0604020202020204" pitchFamily="34" charset="0"/>
              </a:rPr>
              <a:t>$251</a:t>
            </a:r>
            <a:br>
              <a:rPr lang="en-US" sz="2000" b="1" dirty="0">
                <a:solidFill>
                  <a:srgbClr val="17264A"/>
                </a:solidFill>
                <a:latin typeface="Arial" panose="020B0604020202020204" pitchFamily="34" charset="0"/>
                <a:cs typeface="Arial" panose="020B0604020202020204" pitchFamily="34" charset="0"/>
              </a:rPr>
            </a:br>
            <a:r>
              <a:rPr lang="en-US" sz="2000" b="1" dirty="0">
                <a:solidFill>
                  <a:srgbClr val="17264A"/>
                </a:solidFill>
                <a:latin typeface="Arial" panose="020B0604020202020204" pitchFamily="34" charset="0"/>
                <a:cs typeface="Arial" panose="020B0604020202020204" pitchFamily="34" charset="0"/>
              </a:rPr>
              <a:t>million</a:t>
            </a:r>
          </a:p>
          <a:p>
            <a:pPr algn="ctr" defTabSz="914400" fontAlgn="base">
              <a:spcBef>
                <a:spcPct val="0"/>
              </a:spcBef>
              <a:spcAft>
                <a:spcPct val="0"/>
              </a:spcAft>
            </a:pPr>
            <a:r>
              <a:rPr lang="en-US" dirty="0">
                <a:solidFill>
                  <a:srgbClr val="17264A"/>
                </a:solidFill>
                <a:latin typeface="Arial" panose="020B0604020202020204" pitchFamily="34" charset="0"/>
                <a:cs typeface="Arial" panose="020B0604020202020204" pitchFamily="34" charset="0"/>
              </a:rPr>
              <a:t>ORH funding for Enterprise-Wide Initiatives</a:t>
            </a:r>
          </a:p>
        </p:txBody>
      </p:sp>
      <p:sp>
        <p:nvSpPr>
          <p:cNvPr id="9" name="Rectangle 8"/>
          <p:cNvSpPr/>
          <p:nvPr/>
        </p:nvSpPr>
        <p:spPr>
          <a:xfrm>
            <a:off x="5638801" y="3140027"/>
            <a:ext cx="2367101" cy="1538883"/>
          </a:xfrm>
          <a:prstGeom prst="rect">
            <a:avLst/>
          </a:prstGeom>
        </p:spPr>
        <p:txBody>
          <a:bodyPr wrap="square">
            <a:spAutoFit/>
          </a:bodyPr>
          <a:lstStyle/>
          <a:p>
            <a:pPr algn="ctr" defTabSz="914400" fontAlgn="base">
              <a:spcBef>
                <a:spcPct val="0"/>
              </a:spcBef>
              <a:spcAft>
                <a:spcPct val="0"/>
              </a:spcAft>
            </a:pPr>
            <a:r>
              <a:rPr lang="en-US" sz="2000" b="1" dirty="0">
                <a:solidFill>
                  <a:srgbClr val="17264A"/>
                </a:solidFill>
                <a:latin typeface="Arial" panose="020B0604020202020204" pitchFamily="34" charset="0"/>
                <a:cs typeface="Arial" panose="020B0604020202020204" pitchFamily="34" charset="0"/>
              </a:rPr>
              <a:t>50+ Enterprise-</a:t>
            </a:r>
            <a:br>
              <a:rPr lang="en-US" sz="2000" b="1" dirty="0">
                <a:solidFill>
                  <a:srgbClr val="17264A"/>
                </a:solidFill>
                <a:latin typeface="Arial" panose="020B0604020202020204" pitchFamily="34" charset="0"/>
                <a:cs typeface="Arial" panose="020B0604020202020204" pitchFamily="34" charset="0"/>
              </a:rPr>
            </a:br>
            <a:r>
              <a:rPr lang="en-US" sz="2000" b="1" dirty="0">
                <a:solidFill>
                  <a:srgbClr val="17264A"/>
                </a:solidFill>
                <a:latin typeface="Arial" panose="020B0604020202020204" pitchFamily="34" charset="0"/>
                <a:cs typeface="Arial" panose="020B0604020202020204" pitchFamily="34" charset="0"/>
              </a:rPr>
              <a:t>Wide Initiatives </a:t>
            </a:r>
          </a:p>
          <a:p>
            <a:pPr algn="ctr" defTabSz="914400" fontAlgn="base">
              <a:spcBef>
                <a:spcPct val="0"/>
              </a:spcBef>
              <a:spcAft>
                <a:spcPct val="0"/>
              </a:spcAft>
            </a:pPr>
            <a:r>
              <a:rPr lang="en-US" dirty="0">
                <a:solidFill>
                  <a:srgbClr val="17264A"/>
                </a:solidFill>
                <a:latin typeface="Arial" panose="020B0604020202020204" pitchFamily="34" charset="0"/>
                <a:cs typeface="Arial" panose="020B0604020202020204" pitchFamily="34" charset="0"/>
              </a:rPr>
              <a:t>in coordination </a:t>
            </a:r>
            <a:br>
              <a:rPr lang="en-US" dirty="0">
                <a:solidFill>
                  <a:srgbClr val="17264A"/>
                </a:solidFill>
                <a:latin typeface="Arial" panose="020B0604020202020204" pitchFamily="34" charset="0"/>
                <a:cs typeface="Arial" panose="020B0604020202020204" pitchFamily="34" charset="0"/>
              </a:rPr>
            </a:br>
            <a:r>
              <a:rPr lang="en-US" dirty="0">
                <a:solidFill>
                  <a:srgbClr val="17264A"/>
                </a:solidFill>
                <a:latin typeface="Arial" panose="020B0604020202020204" pitchFamily="34" charset="0"/>
                <a:cs typeface="Arial" panose="020B0604020202020204" pitchFamily="34" charset="0"/>
              </a:rPr>
              <a:t>with VHA program office partners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752" y="2162958"/>
            <a:ext cx="1018142" cy="870347"/>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21559" b="18665"/>
          <a:stretch/>
        </p:blipFill>
        <p:spPr>
          <a:xfrm>
            <a:off x="8309090" y="2205503"/>
            <a:ext cx="1546397" cy="92436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471" y="2238178"/>
            <a:ext cx="1127758" cy="849480"/>
          </a:xfrm>
          <a:prstGeom prst="rect">
            <a:avLst/>
          </a:prstGeom>
        </p:spPr>
      </p:pic>
      <p:sp>
        <p:nvSpPr>
          <p:cNvPr id="13" name="Rectangle 12"/>
          <p:cNvSpPr/>
          <p:nvPr/>
        </p:nvSpPr>
        <p:spPr>
          <a:xfrm>
            <a:off x="1785153" y="3140026"/>
            <a:ext cx="2286000" cy="1815882"/>
          </a:xfrm>
          <a:prstGeom prst="rect">
            <a:avLst/>
          </a:prstGeom>
        </p:spPr>
        <p:txBody>
          <a:bodyPr wrap="square">
            <a:spAutoFit/>
          </a:bodyPr>
          <a:lstStyle/>
          <a:p>
            <a:pPr algn="ctr" defTabSz="914400" fontAlgn="base">
              <a:spcBef>
                <a:spcPct val="0"/>
              </a:spcBef>
              <a:spcAft>
                <a:spcPct val="0"/>
              </a:spcAft>
            </a:pPr>
            <a:r>
              <a:rPr lang="en-US" sz="2000" b="1" dirty="0">
                <a:solidFill>
                  <a:srgbClr val="17264A"/>
                </a:solidFill>
                <a:latin typeface="Arial" panose="020B0604020202020204" pitchFamily="34" charset="0"/>
                <a:cs typeface="Arial" panose="020B0604020202020204" pitchFamily="34" charset="0"/>
              </a:rPr>
              <a:t>2.5 million+ </a:t>
            </a:r>
            <a:br>
              <a:rPr lang="en-US" sz="2000" b="1" dirty="0">
                <a:solidFill>
                  <a:srgbClr val="17264A"/>
                </a:solidFill>
                <a:latin typeface="Arial" panose="020B0604020202020204" pitchFamily="34" charset="0"/>
                <a:cs typeface="Arial" panose="020B0604020202020204" pitchFamily="34" charset="0"/>
              </a:rPr>
            </a:br>
            <a:r>
              <a:rPr lang="en-US" sz="2000" b="1" dirty="0">
                <a:solidFill>
                  <a:srgbClr val="17264A"/>
                </a:solidFill>
                <a:latin typeface="Arial" panose="020B0604020202020204" pitchFamily="34" charset="0"/>
                <a:cs typeface="Arial" panose="020B0604020202020204" pitchFamily="34" charset="0"/>
              </a:rPr>
              <a:t>Veterans</a:t>
            </a:r>
          </a:p>
          <a:p>
            <a:pPr algn="ctr" defTabSz="914400" fontAlgn="base">
              <a:spcBef>
                <a:spcPct val="0"/>
              </a:spcBef>
              <a:spcAft>
                <a:spcPct val="0"/>
              </a:spcAft>
            </a:pPr>
            <a:r>
              <a:rPr lang="en-US" dirty="0">
                <a:solidFill>
                  <a:srgbClr val="17264A"/>
                </a:solidFill>
                <a:latin typeface="Arial" panose="020B0604020202020204" pitchFamily="34" charset="0"/>
                <a:cs typeface="Arial" panose="020B0604020202020204" pitchFamily="34" charset="0"/>
              </a:rPr>
              <a:t>estimated to be impacted through Enterprise-Wide Initiatives</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5952" y="2005606"/>
            <a:ext cx="904402" cy="1082053"/>
          </a:xfrm>
          <a:prstGeom prst="rect">
            <a:avLst/>
          </a:prstGeom>
        </p:spPr>
      </p:pic>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12188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5500" y="1219201"/>
            <a:ext cx="8001000" cy="1470025"/>
          </a:xfrm>
        </p:spPr>
        <p:txBody>
          <a:bodyPr/>
          <a:lstStyle/>
          <a:p>
            <a:pPr algn="ctr"/>
            <a:r>
              <a:rPr lang="en-US" b="0" cap="none" dirty="0">
                <a:solidFill>
                  <a:prstClr val="black"/>
                </a:solidFill>
              </a:rPr>
              <a:t>VA Maintaining Internal Systems and Strengthening Integrated Outside Networks (MISSION) Act of 2018</a:t>
            </a:r>
            <a:br>
              <a:rPr lang="en-US" dirty="0"/>
            </a:br>
            <a:endParaRPr lang="en-US" dirty="0"/>
          </a:p>
        </p:txBody>
      </p:sp>
      <p:sp>
        <p:nvSpPr>
          <p:cNvPr id="3" name="Date Placeholder 2"/>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
        <p:nvSpPr>
          <p:cNvPr id="4" name="Slide Number Placeholder 3"/>
          <p:cNvSpPr>
            <a:spLocks noGrp="1"/>
          </p:cNvSpPr>
          <p:nvPr>
            <p:ph type="sldNum" sz="quarter" idx="4"/>
          </p:nvPr>
        </p:nvSpPr>
        <p:spPr/>
        <p:txBody>
          <a:bodyPr/>
          <a:lstStyle/>
          <a:p>
            <a:pPr defTabSz="914400"/>
            <a:fld id="{AA79CEB4-1155-45D1-95BA-C4E533986E41}" type="slidenum">
              <a:rPr lang="en-US">
                <a:solidFill>
                  <a:prstClr val="white"/>
                </a:solidFill>
              </a:rPr>
              <a:pPr defTabSz="914400"/>
              <a:t>33</a:t>
            </a:fld>
            <a:endParaRPr lang="en-US" dirty="0">
              <a:solidFill>
                <a:prstClr val="white"/>
              </a:solidFill>
            </a:endParaRPr>
          </a:p>
        </p:txBody>
      </p:sp>
      <p:pic>
        <p:nvPicPr>
          <p:cNvPr id="6" name="Picture 5">
            <a:extLst>
              <a:ext uri="{FF2B5EF4-FFF2-40B4-BE49-F238E27FC236}">
                <a16:creationId xmlns:a16="http://schemas.microsoft.com/office/drawing/2014/main" id="{1ED0CB23-E805-40E1-AAB6-97E74B4CC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4082204"/>
            <a:ext cx="4065688" cy="1093893"/>
          </a:xfrm>
          <a:prstGeom prst="rect">
            <a:avLst/>
          </a:prstGeom>
        </p:spPr>
      </p:pic>
    </p:spTree>
    <p:extLst>
      <p:ext uri="{BB962C8B-B14F-4D97-AF65-F5344CB8AC3E}">
        <p14:creationId xmlns:p14="http://schemas.microsoft.com/office/powerpoint/2010/main" val="2704762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descr="Background text stating talking points for MISSION Act.">
            <a:extLst>
              <a:ext uri="{FF2B5EF4-FFF2-40B4-BE49-F238E27FC236}">
                <a16:creationId xmlns:a16="http://schemas.microsoft.com/office/drawing/2014/main" id="{1D4314E1-5533-4430-8783-BC8499E690FE}"/>
              </a:ext>
            </a:extLst>
          </p:cNvPr>
          <p:cNvSpPr/>
          <p:nvPr/>
        </p:nvSpPr>
        <p:spPr>
          <a:xfrm>
            <a:off x="1774866" y="1225974"/>
            <a:ext cx="8642269" cy="3417988"/>
          </a:xfrm>
          <a:prstGeom prst="rect">
            <a:avLst/>
          </a:prstGeom>
          <a:solidFill>
            <a:srgbClr val="F3F3FA"/>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defTabSz="914400">
              <a:spcAft>
                <a:spcPts val="600"/>
              </a:spcAft>
              <a:defRPr/>
            </a:pPr>
            <a:endParaRPr lang="en-US" sz="1100" dirty="0">
              <a:solidFill>
                <a:prstClr val="black"/>
              </a:solidFill>
              <a:latin typeface="Arial" panose="020B0604020202020204" pitchFamily="34" charset="0"/>
              <a:cs typeface="Arial" panose="020B0604020202020204" pitchFamily="34" charset="0"/>
            </a:endParaRPr>
          </a:p>
        </p:txBody>
      </p:sp>
      <p:sp>
        <p:nvSpPr>
          <p:cNvPr id="30" name="Rectangle 29" descr="Text describing ">
            <a:extLst>
              <a:ext uri="{FF2B5EF4-FFF2-40B4-BE49-F238E27FC236}">
                <a16:creationId xmlns:a16="http://schemas.microsoft.com/office/drawing/2014/main" id="{5C57610E-71A1-4CDD-8219-6296F67A8AD2}"/>
              </a:ext>
            </a:extLst>
          </p:cNvPr>
          <p:cNvSpPr/>
          <p:nvPr/>
        </p:nvSpPr>
        <p:spPr>
          <a:xfrm>
            <a:off x="1762426" y="4925484"/>
            <a:ext cx="8621794" cy="940420"/>
          </a:xfrm>
          <a:prstGeom prst="rect">
            <a:avLst/>
          </a:prstGeom>
          <a:solidFill>
            <a:srgbClr val="F3F3FA"/>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t"/>
          <a:lstStyle/>
          <a:p>
            <a:pPr defTabSz="914400">
              <a:spcAft>
                <a:spcPts val="600"/>
              </a:spcAft>
              <a:defRPr/>
            </a:pPr>
            <a:endParaRPr lang="en-US" sz="1150" dirty="0">
              <a:solidFill>
                <a:prstClr val="black"/>
              </a:solidFill>
              <a:latin typeface="Arial" panose="020B0604020202020204" pitchFamily="34" charset="0"/>
              <a:cs typeface="Arial" panose="020B0604020202020204" pitchFamily="34" charset="0"/>
            </a:endParaRPr>
          </a:p>
        </p:txBody>
      </p:sp>
      <p:sp>
        <p:nvSpPr>
          <p:cNvPr id="31" name="Rectangle 30" descr="Text: Top Line Messages">
            <a:extLst>
              <a:ext uri="{FF2B5EF4-FFF2-40B4-BE49-F238E27FC236}">
                <a16:creationId xmlns:a16="http://schemas.microsoft.com/office/drawing/2014/main" id="{2F7770F5-1BD9-4833-870A-F14DB468371D}"/>
              </a:ext>
            </a:extLst>
          </p:cNvPr>
          <p:cNvSpPr/>
          <p:nvPr/>
        </p:nvSpPr>
        <p:spPr>
          <a:xfrm>
            <a:off x="1768645" y="4773957"/>
            <a:ext cx="8621794" cy="350674"/>
          </a:xfrm>
          <a:prstGeom prst="rect">
            <a:avLst/>
          </a:prstGeom>
          <a:solidFill>
            <a:srgbClr val="6C7599"/>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pPr defTabSz="914400">
              <a:defRPr/>
            </a:pPr>
            <a:endParaRPr lang="en-US" sz="1400" b="1" dirty="0">
              <a:solidFill>
                <a:prstClr val="white"/>
              </a:solidFill>
              <a:latin typeface="Arial" charset="0"/>
              <a:ea typeface="Arial" charset="0"/>
              <a:cs typeface="Arial" charset="0"/>
            </a:endParaRPr>
          </a:p>
        </p:txBody>
      </p:sp>
      <p:sp>
        <p:nvSpPr>
          <p:cNvPr id="32" name="TextBox 31">
            <a:extLst>
              <a:ext uri="{FF2B5EF4-FFF2-40B4-BE49-F238E27FC236}">
                <a16:creationId xmlns:a16="http://schemas.microsoft.com/office/drawing/2014/main" id="{9CF29919-DEAA-406C-A8A4-A14ED4854CD4}"/>
              </a:ext>
            </a:extLst>
          </p:cNvPr>
          <p:cNvSpPr txBox="1"/>
          <p:nvPr/>
        </p:nvSpPr>
        <p:spPr>
          <a:xfrm>
            <a:off x="1759366" y="5203574"/>
            <a:ext cx="8631073" cy="584775"/>
          </a:xfrm>
          <a:prstGeom prst="rect">
            <a:avLst/>
          </a:prstGeom>
          <a:noFill/>
        </p:spPr>
        <p:txBody>
          <a:bodyPr wrap="square" rtlCol="0">
            <a:spAutoFit/>
          </a:bodyPr>
          <a:lstStyle/>
          <a:p>
            <a:pPr defTabSz="914400">
              <a:spcAft>
                <a:spcPts val="600"/>
              </a:spcAft>
              <a:defRPr/>
            </a:pPr>
            <a:r>
              <a:rPr lang="en-US" sz="1600" dirty="0">
                <a:solidFill>
                  <a:prstClr val="black"/>
                </a:solidFill>
                <a:latin typeface="Arial" panose="020B0604020202020204" pitchFamily="34" charset="0"/>
                <a:cs typeface="Arial" panose="020B0604020202020204" pitchFamily="34" charset="0"/>
              </a:rPr>
              <a:t>The MISSION Act is not a step toward privatization. It’s about significantly improving Veterans’ experience and enhancing their access to care.</a:t>
            </a:r>
          </a:p>
        </p:txBody>
      </p:sp>
      <p:sp>
        <p:nvSpPr>
          <p:cNvPr id="35" name="Rectangle 34" descr="Text: Talking Points&#10;">
            <a:extLst>
              <a:ext uri="{FF2B5EF4-FFF2-40B4-BE49-F238E27FC236}">
                <a16:creationId xmlns:a16="http://schemas.microsoft.com/office/drawing/2014/main" id="{407A6CD0-92EE-43B9-A906-FBD9F31ED8EA}"/>
              </a:ext>
            </a:extLst>
          </p:cNvPr>
          <p:cNvSpPr/>
          <p:nvPr/>
        </p:nvSpPr>
        <p:spPr>
          <a:xfrm>
            <a:off x="1774867" y="882265"/>
            <a:ext cx="8615573" cy="442291"/>
          </a:xfrm>
          <a:prstGeom prst="rect">
            <a:avLst/>
          </a:prstGeom>
          <a:solidFill>
            <a:srgbClr val="6C7599"/>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pPr defTabSz="914400">
              <a:defRPr/>
            </a:pPr>
            <a:endParaRPr lang="en-US" sz="1400" b="1" dirty="0">
              <a:solidFill>
                <a:prstClr val="white"/>
              </a:solidFill>
              <a:latin typeface="Arial" charset="0"/>
              <a:ea typeface="Arial" charset="0"/>
              <a:cs typeface="Arial" charset="0"/>
            </a:endParaRPr>
          </a:p>
        </p:txBody>
      </p:sp>
      <p:sp>
        <p:nvSpPr>
          <p:cNvPr id="36" name="TextBox 35">
            <a:extLst>
              <a:ext uri="{FF2B5EF4-FFF2-40B4-BE49-F238E27FC236}">
                <a16:creationId xmlns:a16="http://schemas.microsoft.com/office/drawing/2014/main" id="{32F8CA77-DC8E-4711-9D9E-2D097946EFD6}"/>
              </a:ext>
            </a:extLst>
          </p:cNvPr>
          <p:cNvSpPr txBox="1"/>
          <p:nvPr/>
        </p:nvSpPr>
        <p:spPr>
          <a:xfrm>
            <a:off x="2133600" y="938427"/>
            <a:ext cx="3505744" cy="400110"/>
          </a:xfrm>
          <a:prstGeom prst="rect">
            <a:avLst/>
          </a:prstGeom>
          <a:noFill/>
        </p:spPr>
        <p:txBody>
          <a:bodyPr wrap="square" rtlCol="0">
            <a:spAutoFit/>
          </a:bodyPr>
          <a:lstStyle/>
          <a:p>
            <a:pPr algn="ctr" defTabSz="914400">
              <a:defRPr/>
            </a:pPr>
            <a:r>
              <a:rPr lang="en-US" sz="2000" b="1" dirty="0">
                <a:solidFill>
                  <a:prstClr val="white"/>
                </a:solidFill>
                <a:latin typeface="Arial" charset="0"/>
                <a:ea typeface="Arial" charset="0"/>
                <a:cs typeface="Arial" charset="0"/>
              </a:rPr>
              <a:t>What is the MISSION Act?</a:t>
            </a:r>
          </a:p>
        </p:txBody>
      </p:sp>
      <p:sp>
        <p:nvSpPr>
          <p:cNvPr id="38" name="TextBox 37">
            <a:extLst>
              <a:ext uri="{FF2B5EF4-FFF2-40B4-BE49-F238E27FC236}">
                <a16:creationId xmlns:a16="http://schemas.microsoft.com/office/drawing/2014/main" id="{167E3FFE-2FB5-463F-B05B-AB2B0E15D252}"/>
              </a:ext>
            </a:extLst>
          </p:cNvPr>
          <p:cNvSpPr txBox="1"/>
          <p:nvPr/>
        </p:nvSpPr>
        <p:spPr>
          <a:xfrm>
            <a:off x="2133056" y="4793586"/>
            <a:ext cx="3505744" cy="400110"/>
          </a:xfrm>
          <a:prstGeom prst="rect">
            <a:avLst/>
          </a:prstGeom>
          <a:solidFill>
            <a:srgbClr val="6C7599"/>
          </a:solidFill>
        </p:spPr>
        <p:txBody>
          <a:bodyPr wrap="square" rtlCol="0">
            <a:spAutoFit/>
          </a:bodyPr>
          <a:lstStyle/>
          <a:p>
            <a:pPr defTabSz="914400">
              <a:defRPr/>
            </a:pPr>
            <a:r>
              <a:rPr lang="en-US" sz="2000" b="1" dirty="0">
                <a:solidFill>
                  <a:prstClr val="white"/>
                </a:solidFill>
                <a:latin typeface="Arial" charset="0"/>
                <a:ea typeface="Arial" charset="0"/>
                <a:cs typeface="Arial" charset="0"/>
              </a:rPr>
              <a:t>What is it NOT?</a:t>
            </a:r>
          </a:p>
        </p:txBody>
      </p:sp>
      <p:sp>
        <p:nvSpPr>
          <p:cNvPr id="40" name="TextBox 39">
            <a:extLst>
              <a:ext uri="{FF2B5EF4-FFF2-40B4-BE49-F238E27FC236}">
                <a16:creationId xmlns:a16="http://schemas.microsoft.com/office/drawing/2014/main" id="{6B768D5E-DDDF-4093-8DB5-9ED3D1F0FA32}"/>
              </a:ext>
            </a:extLst>
          </p:cNvPr>
          <p:cNvSpPr txBox="1"/>
          <p:nvPr/>
        </p:nvSpPr>
        <p:spPr>
          <a:xfrm>
            <a:off x="1828801" y="1366143"/>
            <a:ext cx="8561639" cy="3108543"/>
          </a:xfrm>
          <a:prstGeom prst="rect">
            <a:avLst/>
          </a:prstGeom>
          <a:noFill/>
        </p:spPr>
        <p:txBody>
          <a:bodyPr wrap="square" rtlCol="0">
            <a:spAutoFit/>
          </a:bodyPr>
          <a:lstStyle/>
          <a:p>
            <a:pPr defTabSz="914400">
              <a:spcAft>
                <a:spcPts val="600"/>
              </a:spcAft>
              <a:defRPr/>
            </a:pPr>
            <a:r>
              <a:rPr lang="en-US" sz="1600" dirty="0">
                <a:solidFill>
                  <a:prstClr val="black"/>
                </a:solidFill>
                <a:latin typeface="Arial" panose="020B0604020202020204" pitchFamily="34" charset="0"/>
                <a:cs typeface="Arial" panose="020B0604020202020204" pitchFamily="34" charset="0"/>
              </a:rPr>
              <a:t>The VA Maintaining Internal Systems and Strengthening Integrated Outside Networks (MISSION) Act of 2018 was signed into law by the president on June 6, 2018. The Act will fundamentally transform VA’s health care system, fulfill the president’s commitment to provide Veterans with more choice in their health care providers and prevent a funding shortfall in the current Veterans Choice Program. The Act includes four main pillars: </a:t>
            </a:r>
          </a:p>
          <a:p>
            <a:pPr marL="228600" indent="-228600" defTabSz="914400">
              <a:spcAft>
                <a:spcPts val="600"/>
              </a:spcAft>
              <a:buFont typeface="+mj-lt"/>
              <a:buAutoNum type="arabicPeriod"/>
              <a:defRPr/>
            </a:pPr>
            <a:r>
              <a:rPr lang="en-US" sz="1600" dirty="0">
                <a:solidFill>
                  <a:prstClr val="black"/>
                </a:solidFill>
                <a:latin typeface="Arial" panose="020B0604020202020204" pitchFamily="34" charset="0"/>
                <a:cs typeface="Arial" panose="020B0604020202020204" pitchFamily="34" charset="0"/>
              </a:rPr>
              <a:t>Consolidating VA’s community care programs.</a:t>
            </a:r>
          </a:p>
          <a:p>
            <a:pPr marL="228600" indent="-228600" defTabSz="914400">
              <a:spcAft>
                <a:spcPts val="600"/>
              </a:spcAft>
              <a:buFont typeface="+mj-lt"/>
              <a:buAutoNum type="arabicPeriod"/>
              <a:defRPr/>
            </a:pPr>
            <a:r>
              <a:rPr lang="en-US" sz="1600" dirty="0">
                <a:solidFill>
                  <a:prstClr val="black"/>
                </a:solidFill>
                <a:latin typeface="Arial" panose="020B0604020202020204" pitchFamily="34" charset="0"/>
                <a:cs typeface="Arial" panose="020B0604020202020204" pitchFamily="34" charset="0"/>
              </a:rPr>
              <a:t>Expanding the Program of Comprehensive Assistance for Family Caregivers to eligible Veterans of all eras.</a:t>
            </a:r>
          </a:p>
          <a:p>
            <a:pPr marL="228600" indent="-228600" defTabSz="914400">
              <a:spcAft>
                <a:spcPts val="600"/>
              </a:spcAft>
              <a:buFont typeface="+mj-lt"/>
              <a:buAutoNum type="arabicPeriod"/>
              <a:defRPr/>
            </a:pPr>
            <a:r>
              <a:rPr lang="en-US" sz="1600" dirty="0">
                <a:solidFill>
                  <a:prstClr val="black"/>
                </a:solidFill>
                <a:latin typeface="Arial" panose="020B0604020202020204" pitchFamily="34" charset="0"/>
                <a:cs typeface="Arial" panose="020B0604020202020204" pitchFamily="34" charset="0"/>
              </a:rPr>
              <a:t>Providing VA the necessary flexibility to align its infrastructure footprint with the needs of our nation’s Veterans.</a:t>
            </a:r>
          </a:p>
          <a:p>
            <a:pPr marL="228600" indent="-228600" defTabSz="914400">
              <a:spcAft>
                <a:spcPts val="600"/>
              </a:spcAft>
              <a:buFont typeface="+mj-lt"/>
              <a:buAutoNum type="arabicPeriod"/>
              <a:defRPr/>
            </a:pPr>
            <a:r>
              <a:rPr lang="en-US" sz="1600" dirty="0">
                <a:solidFill>
                  <a:prstClr val="black"/>
                </a:solidFill>
                <a:latin typeface="Arial" panose="020B0604020202020204" pitchFamily="34" charset="0"/>
                <a:cs typeface="Arial" panose="020B0604020202020204" pitchFamily="34" charset="0"/>
              </a:rPr>
              <a:t>Strengthening VA’s ability to recruit and retain quality health care professionals.</a:t>
            </a:r>
          </a:p>
        </p:txBody>
      </p:sp>
      <p:pic>
        <p:nvPicPr>
          <p:cNvPr id="42" name="Picture 41">
            <a:extLst>
              <a:ext uri="{FF2B5EF4-FFF2-40B4-BE49-F238E27FC236}">
                <a16:creationId xmlns:a16="http://schemas.microsoft.com/office/drawing/2014/main" id="{371B962B-0923-4369-B27B-685280949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4359" y="4722905"/>
            <a:ext cx="482225" cy="480669"/>
          </a:xfrm>
          <a:prstGeom prst="rect">
            <a:avLst/>
          </a:prstGeom>
        </p:spPr>
      </p:pic>
      <p:pic>
        <p:nvPicPr>
          <p:cNvPr id="43" name="Picture 42">
            <a:extLst>
              <a:ext uri="{FF2B5EF4-FFF2-40B4-BE49-F238E27FC236}">
                <a16:creationId xmlns:a16="http://schemas.microsoft.com/office/drawing/2014/main" id="{061643D9-F670-4E19-A2A7-C6DD0F52A0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1" y="838201"/>
            <a:ext cx="482225" cy="480669"/>
          </a:xfrm>
          <a:prstGeom prst="rect">
            <a:avLst/>
          </a:prstGeom>
        </p:spPr>
      </p:pic>
      <p:sp>
        <p:nvSpPr>
          <p:cNvPr id="4" name="Slide Number Placeholder 3"/>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34</a:t>
            </a:fld>
            <a:endParaRPr lang="en-US" altLang="en-US" dirty="0">
              <a:solidFill>
                <a:prstClr val="white"/>
              </a:solidFill>
            </a:endParaRPr>
          </a:p>
        </p:txBody>
      </p:sp>
      <p:sp>
        <p:nvSpPr>
          <p:cNvPr id="28" name="Title 3"/>
          <p:cNvSpPr>
            <a:spLocks noGrp="1"/>
          </p:cNvSpPr>
          <p:nvPr>
            <p:ph type="title"/>
          </p:nvPr>
        </p:nvSpPr>
        <p:spPr/>
        <p:txBody>
          <a:bodyPr>
            <a:normAutofit/>
          </a:bodyPr>
          <a:lstStyle/>
          <a:p>
            <a:pPr algn="l"/>
            <a:r>
              <a:rPr lang="en-US" sz="2200" dirty="0" err="1">
                <a:latin typeface="+mn-lt"/>
              </a:rPr>
              <a:t>Va</a:t>
            </a:r>
            <a:r>
              <a:rPr lang="en-US" sz="2200" dirty="0">
                <a:latin typeface="+mn-lt"/>
              </a:rPr>
              <a:t> mission act: an overview of key elements</a:t>
            </a:r>
          </a:p>
        </p:txBody>
      </p:sp>
      <p:sp>
        <p:nvSpPr>
          <p:cNvPr id="2" name="Date Placeholder 1">
            <a:extLst>
              <a:ext uri="{FF2B5EF4-FFF2-40B4-BE49-F238E27FC236}">
                <a16:creationId xmlns:a16="http://schemas.microsoft.com/office/drawing/2014/main" id="{BD6ABFB7-1ACA-41EC-8877-A90361365458}"/>
              </a:ext>
            </a:extLst>
          </p:cNvPr>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975196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descr="Text box containing Frequently Asked Questions on the MISSION Act">
            <a:extLst>
              <a:ext uri="{FF2B5EF4-FFF2-40B4-BE49-F238E27FC236}">
                <a16:creationId xmlns:a16="http://schemas.microsoft.com/office/drawing/2014/main" id="{EDA9AD17-BB67-4337-B646-5F258C3BE1D9}"/>
              </a:ext>
            </a:extLst>
          </p:cNvPr>
          <p:cNvSpPr/>
          <p:nvPr/>
        </p:nvSpPr>
        <p:spPr>
          <a:xfrm>
            <a:off x="1701427" y="1202870"/>
            <a:ext cx="8737975" cy="4804552"/>
          </a:xfrm>
          <a:prstGeom prst="rect">
            <a:avLst/>
          </a:prstGeom>
          <a:solidFill>
            <a:srgbClr val="F3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a:defRPr/>
            </a:pPr>
            <a:endParaRPr lang="en-US" sz="1100" dirty="0">
              <a:solidFill>
                <a:prstClr val="black"/>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BB8881F-CDEC-4D06-ACAC-7409E633592A}"/>
              </a:ext>
            </a:extLst>
          </p:cNvPr>
          <p:cNvSpPr txBox="1"/>
          <p:nvPr/>
        </p:nvSpPr>
        <p:spPr>
          <a:xfrm>
            <a:off x="1701427" y="1371600"/>
            <a:ext cx="8737975" cy="4832092"/>
          </a:xfrm>
          <a:prstGeom prst="rect">
            <a:avLst/>
          </a:prstGeom>
          <a:noFill/>
        </p:spPr>
        <p:txBody>
          <a:bodyPr wrap="square" rtlCol="0">
            <a:spAutoFit/>
          </a:bodyPr>
          <a:lstStyle/>
          <a:p>
            <a:pPr defTabSz="914400">
              <a:defRPr/>
            </a:pPr>
            <a:r>
              <a:rPr lang="en-US" sz="1400" b="1" dirty="0">
                <a:solidFill>
                  <a:srgbClr val="15436F"/>
                </a:solidFill>
                <a:latin typeface="Arial" panose="020B0604020202020204" pitchFamily="34" charset="0"/>
                <a:ea typeface="Calibri" panose="020F0502020204030204" pitchFamily="34" charset="0"/>
                <a:cs typeface="Arial" panose="020B0604020202020204" pitchFamily="34" charset="0"/>
              </a:rPr>
              <a:t>Community Care - </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The Act consolidates VA’s multiple community care programs, including the Veterans Choice Program, into a new Veterans community care program, which is easier to navigate, for Veterans and their families, community providers and VA employees. </a:t>
            </a:r>
          </a:p>
          <a:p>
            <a:pPr defTabSz="914400">
              <a:defRPr/>
            </a:pPr>
            <a:endParaRPr lang="en-US" sz="1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914400">
              <a:defRPr/>
            </a:pPr>
            <a:r>
              <a:rPr lang="en-US" sz="1400" b="1" dirty="0">
                <a:solidFill>
                  <a:srgbClr val="15436F"/>
                </a:solidFill>
                <a:latin typeface="Arial" panose="020B0604020202020204" pitchFamily="34" charset="0"/>
                <a:cs typeface="Arial" panose="020B0604020202020204" pitchFamily="34" charset="0"/>
              </a:rPr>
              <a:t>Caregivers Program - </a:t>
            </a:r>
            <a:r>
              <a:rPr lang="en-US" sz="1400" dirty="0">
                <a:solidFill>
                  <a:prstClr val="black"/>
                </a:solidFill>
                <a:latin typeface="Arial" panose="020B0604020202020204" pitchFamily="34" charset="0"/>
                <a:cs typeface="Arial" panose="020B0604020202020204" pitchFamily="34" charset="0"/>
              </a:rPr>
              <a:t>The Act expands eligibility for VA’s Program of Comprehensive Assistance for Family Caregivers (PCAFC) by including eligible Veterans from all eras of service. Post-9/11 Veterans have benefited greatly from PCAFC. Expansion will occur in two phases, starting with those who were injured on or before May 7, 1975, with further expansion beginning two years later. The expansion timeline is still under development.</a:t>
            </a:r>
          </a:p>
          <a:p>
            <a:pPr defTabSz="914400">
              <a:defRPr/>
            </a:pPr>
            <a:endParaRPr lang="en-US" sz="1400" dirty="0">
              <a:solidFill>
                <a:prstClr val="black"/>
              </a:solidFill>
              <a:latin typeface="Arial" panose="020B0604020202020204" pitchFamily="34" charset="0"/>
              <a:cs typeface="Arial" panose="020B0604020202020204" pitchFamily="34" charset="0"/>
            </a:endParaRPr>
          </a:p>
          <a:p>
            <a:pPr defTabSz="914400">
              <a:defRPr/>
            </a:pPr>
            <a:r>
              <a:rPr lang="en-US" sz="1400" b="1" dirty="0">
                <a:solidFill>
                  <a:srgbClr val="15436F"/>
                </a:solidFill>
                <a:latin typeface="Arial" panose="020B0604020202020204" pitchFamily="34" charset="0"/>
                <a:cs typeface="Arial" panose="020B0604020202020204" pitchFamily="34" charset="0"/>
              </a:rPr>
              <a:t>Asset and Infrastructure - </a:t>
            </a:r>
            <a:r>
              <a:rPr lang="en-US" sz="1400" dirty="0">
                <a:solidFill>
                  <a:prstClr val="black"/>
                </a:solidFill>
                <a:latin typeface="Arial" panose="020B0604020202020204" pitchFamily="34" charset="0"/>
                <a:cs typeface="Arial" panose="020B0604020202020204" pitchFamily="34" charset="0"/>
              </a:rPr>
              <a:t>The Asset and Infrastructure Review (AIR) process in the Act will provide VA the necessary flexibility to align its infrastructure footprint with the needs of the nation’s Veterans.</a:t>
            </a:r>
          </a:p>
          <a:p>
            <a:pPr defTabSz="914400">
              <a:defRPr/>
            </a:pPr>
            <a:endParaRPr lang="en-US" sz="1400" dirty="0">
              <a:solidFill>
                <a:prstClr val="black"/>
              </a:solidFill>
              <a:latin typeface="Arial" panose="020B0604020202020204" pitchFamily="34" charset="0"/>
              <a:cs typeface="Arial" panose="020B0604020202020204" pitchFamily="34" charset="0"/>
            </a:endParaRPr>
          </a:p>
          <a:p>
            <a:pPr defTabSz="914400">
              <a:defRPr/>
            </a:pPr>
            <a:r>
              <a:rPr lang="en-US" sz="1400" b="1" dirty="0">
                <a:solidFill>
                  <a:srgbClr val="15436F"/>
                </a:solidFill>
                <a:latin typeface="Arial" panose="020B0604020202020204" pitchFamily="34" charset="0"/>
                <a:cs typeface="Arial" panose="020B0604020202020204" pitchFamily="34" charset="0"/>
              </a:rPr>
              <a:t>Recruit and Retain - </a:t>
            </a:r>
            <a:r>
              <a:rPr lang="en-US" sz="1400" dirty="0">
                <a:solidFill>
                  <a:prstClr val="black"/>
                </a:solidFill>
                <a:latin typeface="Arial" panose="020B0604020202020204" pitchFamily="34" charset="0"/>
                <a:cs typeface="Arial" panose="020B0604020202020204" pitchFamily="34" charset="0"/>
              </a:rPr>
              <a:t>VA is focused on recruitment to ensure Veterans are receiving the care they have earned. This Act will allow for additional, improved recruitment efforts, including a new scholarship program, greater access to VA’s education debt-reduction program and improved flexibility for providing bonuses for recruitment, relocation and retention.</a:t>
            </a:r>
          </a:p>
          <a:p>
            <a:pPr defTabSz="914400">
              <a:defRPr/>
            </a:pPr>
            <a:endParaRPr lang="en-US" sz="1400" dirty="0">
              <a:solidFill>
                <a:prstClr val="black"/>
              </a:solidFill>
              <a:latin typeface="Arial" panose="020B0604020202020204" pitchFamily="34" charset="0"/>
              <a:cs typeface="Arial" panose="020B0604020202020204" pitchFamily="34" charset="0"/>
            </a:endParaRPr>
          </a:p>
          <a:p>
            <a:pPr defTabSz="914400">
              <a:defRPr/>
            </a:pPr>
            <a:r>
              <a:rPr lang="en-US" sz="1400" b="1" dirty="0">
                <a:solidFill>
                  <a:srgbClr val="15436F"/>
                </a:solidFill>
                <a:latin typeface="Arial" panose="020B0604020202020204" pitchFamily="34" charset="0"/>
                <a:cs typeface="Arial" panose="020B0604020202020204" pitchFamily="34" charset="0"/>
              </a:rPr>
              <a:t>Information Sharing - </a:t>
            </a: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For the purpose of providing health care or other health care related functions, the Act allows VA to share patient information that would otherwise be protected. It also allows for disclosing this information for purposes of recovering or collecting reasonable charges for care furnished to, or paid on behalf of, a Veteran in connection with a nonservice-connected disability.</a:t>
            </a:r>
            <a:endParaRPr lang="en-US" sz="1400" dirty="0">
              <a:solidFill>
                <a:prstClr val="black"/>
              </a:solidFill>
              <a:highlight>
                <a:srgbClr val="FFFF00"/>
              </a:highlight>
              <a:latin typeface="Arial" panose="020B0604020202020204" pitchFamily="34" charset="0"/>
              <a:cs typeface="Arial" panose="020B0604020202020204" pitchFamily="34" charset="0"/>
            </a:endParaRPr>
          </a:p>
        </p:txBody>
      </p:sp>
      <p:sp>
        <p:nvSpPr>
          <p:cNvPr id="44" name="Rectangle 43" descr="Text: FAQs">
            <a:extLst>
              <a:ext uri="{FF2B5EF4-FFF2-40B4-BE49-F238E27FC236}">
                <a16:creationId xmlns:a16="http://schemas.microsoft.com/office/drawing/2014/main" id="{D7A723F2-65FF-4DCB-9627-45A8766E6A09}"/>
              </a:ext>
            </a:extLst>
          </p:cNvPr>
          <p:cNvSpPr/>
          <p:nvPr/>
        </p:nvSpPr>
        <p:spPr>
          <a:xfrm>
            <a:off x="1701427" y="878946"/>
            <a:ext cx="8737973" cy="492655"/>
          </a:xfrm>
          <a:prstGeom prst="rect">
            <a:avLst/>
          </a:prstGeom>
          <a:solidFill>
            <a:srgbClr val="6C7599"/>
          </a:solidFill>
          <a:ln>
            <a:noFill/>
          </a:ln>
        </p:spPr>
        <p:style>
          <a:lnRef idx="2">
            <a:schemeClr val="accent1">
              <a:shade val="50000"/>
            </a:schemeClr>
          </a:lnRef>
          <a:fillRef idx="1">
            <a:schemeClr val="accent1"/>
          </a:fillRef>
          <a:effectRef idx="0">
            <a:schemeClr val="accent1"/>
          </a:effectRef>
          <a:fontRef idx="minor">
            <a:schemeClr val="lt1"/>
          </a:fontRef>
        </p:style>
        <p:txBody>
          <a:bodyPr lIns="320040" rtlCol="0" anchor="ctr"/>
          <a:lstStyle/>
          <a:p>
            <a:pPr defTabSz="914400">
              <a:defRPr/>
            </a:pPr>
            <a:endParaRPr lang="en-US" sz="1400" b="1" dirty="0">
              <a:solidFill>
                <a:prstClr val="white"/>
              </a:solidFill>
              <a:latin typeface="Arial" charset="0"/>
              <a:ea typeface="Arial" charset="0"/>
              <a:cs typeface="Arial" charset="0"/>
            </a:endParaRPr>
          </a:p>
        </p:txBody>
      </p:sp>
      <p:sp>
        <p:nvSpPr>
          <p:cNvPr id="45" name="TextBox 44">
            <a:extLst>
              <a:ext uri="{FF2B5EF4-FFF2-40B4-BE49-F238E27FC236}">
                <a16:creationId xmlns:a16="http://schemas.microsoft.com/office/drawing/2014/main" id="{CA1DB99A-06F1-47A8-98A2-CEEBBB2BA04B}"/>
              </a:ext>
            </a:extLst>
          </p:cNvPr>
          <p:cNvSpPr txBox="1"/>
          <p:nvPr/>
        </p:nvSpPr>
        <p:spPr>
          <a:xfrm>
            <a:off x="2263713" y="914400"/>
            <a:ext cx="3946588" cy="400110"/>
          </a:xfrm>
          <a:prstGeom prst="rect">
            <a:avLst/>
          </a:prstGeom>
          <a:noFill/>
        </p:spPr>
        <p:txBody>
          <a:bodyPr wrap="square" rtlCol="0">
            <a:spAutoFit/>
          </a:bodyPr>
          <a:lstStyle/>
          <a:p>
            <a:pPr defTabSz="914400">
              <a:defRPr/>
            </a:pPr>
            <a:r>
              <a:rPr lang="en-US" sz="2000" b="1" dirty="0">
                <a:solidFill>
                  <a:prstClr val="white"/>
                </a:solidFill>
                <a:latin typeface="Arial" charset="0"/>
                <a:ea typeface="Arial" charset="0"/>
                <a:cs typeface="Arial" charset="0"/>
              </a:rPr>
              <a:t>Key Elements</a:t>
            </a:r>
            <a:endParaRPr lang="en-US" sz="2000" dirty="0">
              <a:solidFill>
                <a:prstClr val="white"/>
              </a:solidFill>
              <a:latin typeface="Calibri"/>
            </a:endParaRPr>
          </a:p>
        </p:txBody>
      </p:sp>
      <p:pic>
        <p:nvPicPr>
          <p:cNvPr id="46" name="Picture 45">
            <a:extLst>
              <a:ext uri="{FF2B5EF4-FFF2-40B4-BE49-F238E27FC236}">
                <a16:creationId xmlns:a16="http://schemas.microsoft.com/office/drawing/2014/main" id="{71168205-C6C4-4501-A8A5-8B96EDFF9F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946" y="815634"/>
            <a:ext cx="557766" cy="555966"/>
          </a:xfrm>
          <a:prstGeom prst="rect">
            <a:avLst/>
          </a:prstGeom>
        </p:spPr>
      </p:pic>
      <p:sp>
        <p:nvSpPr>
          <p:cNvPr id="4" name="Slide Number Placeholder 3"/>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35</a:t>
            </a:fld>
            <a:endParaRPr lang="en-US" altLang="en-US" dirty="0">
              <a:solidFill>
                <a:prstClr val="white"/>
              </a:solidFill>
            </a:endParaRPr>
          </a:p>
        </p:txBody>
      </p:sp>
      <p:sp>
        <p:nvSpPr>
          <p:cNvPr id="28" name="Title 3"/>
          <p:cNvSpPr>
            <a:spLocks noGrp="1"/>
          </p:cNvSpPr>
          <p:nvPr>
            <p:ph type="title"/>
          </p:nvPr>
        </p:nvSpPr>
        <p:spPr/>
        <p:txBody>
          <a:bodyPr>
            <a:normAutofit/>
          </a:bodyPr>
          <a:lstStyle/>
          <a:p>
            <a:pPr algn="l"/>
            <a:r>
              <a:rPr lang="en-US" sz="2200" dirty="0" err="1">
                <a:latin typeface="+mn-lt"/>
              </a:rPr>
              <a:t>Va</a:t>
            </a:r>
            <a:r>
              <a:rPr lang="en-US" sz="2200" dirty="0">
                <a:latin typeface="+mn-lt"/>
              </a:rPr>
              <a:t> mission act: an overview of key elements</a:t>
            </a:r>
          </a:p>
        </p:txBody>
      </p:sp>
      <p:sp>
        <p:nvSpPr>
          <p:cNvPr id="2" name="Date Placeholder 1">
            <a:extLst>
              <a:ext uri="{FF2B5EF4-FFF2-40B4-BE49-F238E27FC236}">
                <a16:creationId xmlns:a16="http://schemas.microsoft.com/office/drawing/2014/main" id="{BD6ABFB7-1ACA-41EC-8877-A90361365458}"/>
              </a:ext>
            </a:extLst>
          </p:cNvPr>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spTree>
    <p:extLst>
      <p:ext uri="{BB962C8B-B14F-4D97-AF65-F5344CB8AC3E}">
        <p14:creationId xmlns:p14="http://schemas.microsoft.com/office/powerpoint/2010/main" val="532441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BF05D7-8F48-4A41-9794-2CDB34D2D677}"/>
              </a:ext>
            </a:extLst>
          </p:cNvPr>
          <p:cNvSpPr>
            <a:spLocks noGrp="1"/>
          </p:cNvSpPr>
          <p:nvPr>
            <p:ph type="sldNum" sz="quarter" idx="11"/>
          </p:nvPr>
        </p:nvSpPr>
        <p:spPr/>
        <p:txBody>
          <a:bodyPr/>
          <a:lstStyle/>
          <a:p>
            <a:pPr defTabSz="914400"/>
            <a:fld id="{AA79CEB4-1155-45D1-95BA-C4E533986E41}" type="slidenum">
              <a:rPr lang="en-US">
                <a:solidFill>
                  <a:prstClr val="white"/>
                </a:solidFill>
              </a:rPr>
              <a:pPr defTabSz="914400"/>
              <a:t>36</a:t>
            </a:fld>
            <a:endParaRPr lang="en-US" dirty="0">
              <a:solidFill>
                <a:prstClr val="white"/>
              </a:solidFill>
            </a:endParaRPr>
          </a:p>
        </p:txBody>
      </p:sp>
      <p:sp>
        <p:nvSpPr>
          <p:cNvPr id="3" name="Title 2">
            <a:extLst>
              <a:ext uri="{FF2B5EF4-FFF2-40B4-BE49-F238E27FC236}">
                <a16:creationId xmlns:a16="http://schemas.microsoft.com/office/drawing/2014/main" id="{45B11DF6-A29E-45CE-8659-15175C2195B2}"/>
              </a:ext>
            </a:extLst>
          </p:cNvPr>
          <p:cNvSpPr>
            <a:spLocks noGrp="1"/>
          </p:cNvSpPr>
          <p:nvPr>
            <p:ph type="title"/>
          </p:nvPr>
        </p:nvSpPr>
        <p:spPr/>
        <p:txBody>
          <a:bodyPr/>
          <a:lstStyle/>
          <a:p>
            <a:r>
              <a:rPr lang="en-US" dirty="0"/>
              <a:t>MISSION ACT Benefits</a:t>
            </a:r>
          </a:p>
        </p:txBody>
      </p:sp>
      <p:sp>
        <p:nvSpPr>
          <p:cNvPr id="6" name="Date Placeholder 5">
            <a:extLst>
              <a:ext uri="{FF2B5EF4-FFF2-40B4-BE49-F238E27FC236}">
                <a16:creationId xmlns:a16="http://schemas.microsoft.com/office/drawing/2014/main" id="{3B5CD8F0-36AB-4A8B-938A-53E94F4FDEF5}"/>
              </a:ext>
            </a:extLst>
          </p:cNvPr>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pic>
        <p:nvPicPr>
          <p:cNvPr id="7" name="Picture 6">
            <a:extLst>
              <a:ext uri="{FF2B5EF4-FFF2-40B4-BE49-F238E27FC236}">
                <a16:creationId xmlns:a16="http://schemas.microsoft.com/office/drawing/2014/main" id="{FFD61E67-FF56-4F05-8200-4D795DB6C99D}"/>
              </a:ext>
            </a:extLst>
          </p:cNvPr>
          <p:cNvPicPr>
            <a:picLocks noChangeAspect="1"/>
          </p:cNvPicPr>
          <p:nvPr/>
        </p:nvPicPr>
        <p:blipFill>
          <a:blip r:embed="rId3"/>
          <a:stretch>
            <a:fillRect/>
          </a:stretch>
        </p:blipFill>
        <p:spPr>
          <a:xfrm>
            <a:off x="7225206" y="2840852"/>
            <a:ext cx="3442795" cy="3210507"/>
          </a:xfrm>
          <a:prstGeom prst="rect">
            <a:avLst/>
          </a:prstGeom>
        </p:spPr>
      </p:pic>
      <p:sp>
        <p:nvSpPr>
          <p:cNvPr id="8" name="Content Placeholder 3">
            <a:extLst>
              <a:ext uri="{FF2B5EF4-FFF2-40B4-BE49-F238E27FC236}">
                <a16:creationId xmlns:a16="http://schemas.microsoft.com/office/drawing/2014/main" id="{858A5895-434A-49B0-8425-B07F67CEBFE1}"/>
              </a:ext>
            </a:extLst>
          </p:cNvPr>
          <p:cNvSpPr txBox="1">
            <a:spLocks/>
          </p:cNvSpPr>
          <p:nvPr/>
        </p:nvSpPr>
        <p:spPr>
          <a:xfrm>
            <a:off x="1981201" y="3962401"/>
            <a:ext cx="5244005" cy="2087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dirty="0">
              <a:solidFill>
                <a:prstClr val="black"/>
              </a:solidFill>
            </a:endParaRPr>
          </a:p>
          <a:p>
            <a:r>
              <a:rPr lang="en-US" dirty="0">
                <a:solidFill>
                  <a:prstClr val="black"/>
                </a:solidFill>
              </a:rPr>
              <a:t>VA serves approximately 9 million enrolled Veterans at 1,255 health care facilities around the country every year.</a:t>
            </a:r>
          </a:p>
          <a:p>
            <a:endParaRPr lang="en-US" dirty="0">
              <a:solidFill>
                <a:prstClr val="black"/>
              </a:solidFill>
            </a:endParaRPr>
          </a:p>
        </p:txBody>
      </p:sp>
      <p:sp>
        <p:nvSpPr>
          <p:cNvPr id="4" name="Content Placeholder 3">
            <a:extLst>
              <a:ext uri="{FF2B5EF4-FFF2-40B4-BE49-F238E27FC236}">
                <a16:creationId xmlns:a16="http://schemas.microsoft.com/office/drawing/2014/main" id="{597B4B99-5417-43FB-98EA-5561F8A96CC7}"/>
              </a:ext>
            </a:extLst>
          </p:cNvPr>
          <p:cNvSpPr>
            <a:spLocks noGrp="1"/>
          </p:cNvSpPr>
          <p:nvPr>
            <p:ph idx="1"/>
          </p:nvPr>
        </p:nvSpPr>
        <p:spPr>
          <a:xfrm>
            <a:off x="1981200" y="990601"/>
            <a:ext cx="7162800" cy="2895600"/>
          </a:xfrm>
        </p:spPr>
        <p:txBody>
          <a:bodyPr>
            <a:normAutofit/>
          </a:bodyPr>
          <a:lstStyle/>
          <a:p>
            <a:r>
              <a:rPr lang="en-US" dirty="0"/>
              <a:t>The VA MISSION Act:</a:t>
            </a:r>
          </a:p>
          <a:p>
            <a:pPr lvl="1"/>
            <a:r>
              <a:rPr lang="en-US" dirty="0"/>
              <a:t>Strengthens VA’s ability to recruit and retain clinicians. </a:t>
            </a:r>
          </a:p>
          <a:p>
            <a:pPr lvl="1"/>
            <a:r>
              <a:rPr lang="en-US" dirty="0"/>
              <a:t>Authorizes “</a:t>
            </a:r>
            <a:r>
              <a:rPr lang="en-US" u="sng" dirty="0">
                <a:hlinkClick r:id="rId4"/>
              </a:rPr>
              <a:t>Anywhere to Anywhere</a:t>
            </a:r>
            <a:r>
              <a:rPr lang="en-US" dirty="0"/>
              <a:t>” telehealth across state lines. </a:t>
            </a:r>
          </a:p>
          <a:p>
            <a:pPr lvl="1"/>
            <a:r>
              <a:rPr lang="en-US" dirty="0"/>
              <a:t>Empowers Veterans with increased access to community care. </a:t>
            </a:r>
          </a:p>
          <a:p>
            <a:pPr lvl="1"/>
            <a:r>
              <a:rPr lang="en-US" dirty="0"/>
              <a:t>Establishes a new urgent care benefit that eligible Veterans can access through VA’s network of urgent care providers in the community. </a:t>
            </a:r>
          </a:p>
        </p:txBody>
      </p:sp>
    </p:spTree>
    <p:extLst>
      <p:ext uri="{BB962C8B-B14F-4D97-AF65-F5344CB8AC3E}">
        <p14:creationId xmlns:p14="http://schemas.microsoft.com/office/powerpoint/2010/main" val="1027050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defTabSz="914400"/>
            <a:fld id="{A829F25A-84D3-4F9E-BD6A-3ADD05BBF9F6}" type="slidenum">
              <a:rPr lang="en-US" altLang="en-US">
                <a:solidFill>
                  <a:prstClr val="white"/>
                </a:solidFill>
              </a:rPr>
              <a:pPr defTabSz="914400"/>
              <a:t>37</a:t>
            </a:fld>
            <a:endParaRPr lang="en-US" altLang="en-US" dirty="0">
              <a:solidFill>
                <a:prstClr val="white"/>
              </a:solidFill>
            </a:endParaRPr>
          </a:p>
        </p:txBody>
      </p:sp>
      <p:sp>
        <p:nvSpPr>
          <p:cNvPr id="2" name="Title 1"/>
          <p:cNvSpPr>
            <a:spLocks noGrp="1"/>
          </p:cNvSpPr>
          <p:nvPr>
            <p:ph type="title"/>
          </p:nvPr>
        </p:nvSpPr>
        <p:spPr>
          <a:prstGeom prst="rect">
            <a:avLst/>
          </a:prstGeom>
        </p:spPr>
        <p:txBody>
          <a:bodyPr/>
          <a:lstStyle/>
          <a:p>
            <a:r>
              <a:rPr lang="en-US" dirty="0"/>
              <a:t>Questions</a:t>
            </a:r>
          </a:p>
        </p:txBody>
      </p:sp>
      <p:sp>
        <p:nvSpPr>
          <p:cNvPr id="4" name="Date Placeholder 3">
            <a:extLst>
              <a:ext uri="{FF2B5EF4-FFF2-40B4-BE49-F238E27FC236}">
                <a16:creationId xmlns:a16="http://schemas.microsoft.com/office/drawing/2014/main" id="{1541B423-60D9-4845-BE01-F22D5A3C961F}"/>
              </a:ext>
            </a:extLst>
          </p:cNvPr>
          <p:cNvSpPr>
            <a:spLocks noGrp="1"/>
          </p:cNvSpPr>
          <p:nvPr>
            <p:ph type="dt" sz="half" idx="2"/>
          </p:nvPr>
        </p:nvSpPr>
        <p:spPr/>
        <p:txBody>
          <a:bodyPr/>
          <a:lstStyle/>
          <a:p>
            <a:pPr defTabSz="914400"/>
            <a:r>
              <a:rPr lang="en-US">
                <a:solidFill>
                  <a:prstClr val="white"/>
                </a:solidFill>
                <a:latin typeface="Arial"/>
              </a:rPr>
              <a:t>September 2019</a:t>
            </a:r>
            <a:endParaRPr lang="en-US" dirty="0">
              <a:solidFill>
                <a:prstClr val="white"/>
              </a:solidFill>
              <a:latin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371600"/>
            <a:ext cx="6858000" cy="4535258"/>
          </a:xfrm>
          <a:prstGeom prst="rect">
            <a:avLst/>
          </a:prstGeom>
        </p:spPr>
      </p:pic>
    </p:spTree>
    <p:extLst>
      <p:ext uri="{BB962C8B-B14F-4D97-AF65-F5344CB8AC3E}">
        <p14:creationId xmlns:p14="http://schemas.microsoft.com/office/powerpoint/2010/main" val="2469896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914400">
              <a:defRPr/>
            </a:pPr>
            <a:fld id="{A829F25A-84D3-4F9E-BD6A-3ADD05BBF9F6}" type="slidenum">
              <a:rPr lang="en-US" altLang="en-US">
                <a:solidFill>
                  <a:prstClr val="white"/>
                </a:solidFill>
                <a:latin typeface="Arial"/>
              </a:rPr>
              <a:pPr defTabSz="914400">
                <a:defRPr/>
              </a:pPr>
              <a:t>38</a:t>
            </a:fld>
            <a:endParaRPr lang="en-US" altLang="en-US" dirty="0">
              <a:solidFill>
                <a:prstClr val="white"/>
              </a:solidFill>
              <a:latin typeface="Arial"/>
            </a:endParaRPr>
          </a:p>
        </p:txBody>
      </p:sp>
      <p:sp>
        <p:nvSpPr>
          <p:cNvPr id="3" name="Date Placeholder 2"/>
          <p:cNvSpPr>
            <a:spLocks noGrp="1"/>
          </p:cNvSpPr>
          <p:nvPr>
            <p:ph type="dt" sz="half" idx="2"/>
          </p:nvPr>
        </p:nvSpPr>
        <p:spPr/>
        <p:txBody>
          <a:bodyPr/>
          <a:lstStyle/>
          <a:p>
            <a:pPr defTabSz="914400">
              <a:defRPr/>
            </a:pPr>
            <a:r>
              <a:rPr lang="en-US">
                <a:solidFill>
                  <a:prstClr val="white"/>
                </a:solidFill>
              </a:rPr>
              <a:t>September 2019</a:t>
            </a:r>
            <a:endParaRPr lang="en-US" dirty="0">
              <a:solidFill>
                <a:prstClr val="white"/>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75" r="8967"/>
          <a:stretch/>
        </p:blipFill>
        <p:spPr bwMode="auto">
          <a:xfrm>
            <a:off x="1524000" y="228600"/>
            <a:ext cx="9111342" cy="64166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2743200" y="533401"/>
            <a:ext cx="6722224" cy="5770811"/>
          </a:xfrm>
          <a:prstGeom prst="rect">
            <a:avLst/>
          </a:prstGeom>
          <a:ln>
            <a:noFill/>
          </a:ln>
          <a:effectLst>
            <a:outerShdw blurRad="63500" sx="102000" sy="102000" algn="ctr" rotWithShape="0">
              <a:schemeClr val="tx1">
                <a:alpha val="40000"/>
              </a:schemeClr>
            </a:outerShdw>
          </a:effectLst>
        </p:spPr>
        <p:txBody>
          <a:bodyPr wrap="square">
            <a:spAutoFit/>
          </a:bodyPr>
          <a:lstStyle/>
          <a:p>
            <a:pPr algn="ctr" defTabSz="914400">
              <a:lnSpc>
                <a:spcPct val="150000"/>
              </a:lnSpc>
              <a:defRPr/>
            </a:pPr>
            <a:endParaRPr lang="en-US" sz="1600"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endParaRPr>
          </a:p>
          <a:p>
            <a:pPr algn="ctr" defTabSz="914400">
              <a:lnSpc>
                <a:spcPct val="150000"/>
              </a:lnSpc>
              <a:defRPr/>
            </a:pPr>
            <a:endParaRPr lang="en-US" sz="1600"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endParaRPr>
          </a:p>
          <a:p>
            <a:pPr algn="ctr" defTabSz="914400">
              <a:lnSpc>
                <a:spcPct val="150000"/>
              </a:lnSpc>
              <a:defRPr/>
            </a:pPr>
            <a:endParaRPr lang="en-US" sz="1600"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endParaRPr>
          </a:p>
          <a:p>
            <a:pPr algn="ctr" defTabSz="914400">
              <a:lnSpc>
                <a:spcPct val="150000"/>
              </a:lnSpc>
              <a:defRPr/>
            </a:pPr>
            <a:r>
              <a:rPr lang="en-US" sz="1600" b="1" dirty="0">
                <a:solidFill>
                  <a:prstClr val="white"/>
                </a:solidFill>
                <a:latin typeface="Arial" panose="020B0604020202020204" pitchFamily="34" charset="0"/>
                <a:ea typeface="ＭＳ Ｐゴシック" charset="-128"/>
                <a:cs typeface="Arial" panose="020B0604020202020204" pitchFamily="34" charset="0"/>
              </a:rPr>
              <a:t>rural.health.inquiry@va.gov</a:t>
            </a:r>
          </a:p>
          <a:p>
            <a:pPr algn="ctr" defTabSz="914400">
              <a:lnSpc>
                <a:spcPct val="150000"/>
              </a:lnSpc>
              <a:defRPr/>
            </a:pPr>
            <a:r>
              <a:rPr lang="en-US" sz="1600" b="1" dirty="0">
                <a:solidFill>
                  <a:prstClr val="white"/>
                </a:solidFill>
                <a:latin typeface="Arial" panose="020B0604020202020204" pitchFamily="34" charset="0"/>
                <a:ea typeface="ＭＳ Ｐゴシック" charset="-128"/>
                <a:cs typeface="Arial" panose="020B0604020202020204" pitchFamily="34" charset="0"/>
              </a:rPr>
              <a:t>(202) 632-8615</a:t>
            </a:r>
          </a:p>
          <a:p>
            <a:pPr algn="ctr" defTabSz="914400">
              <a:lnSpc>
                <a:spcPct val="150000"/>
              </a:lnSpc>
              <a:defRPr/>
            </a:pPr>
            <a:endParaRPr lang="en-US" sz="1600"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endParaRPr>
          </a:p>
          <a:p>
            <a:pPr algn="ctr" defTabSz="914400">
              <a:lnSpc>
                <a:spcPct val="150000"/>
              </a:lnSpc>
              <a:defRPr/>
            </a:pPr>
            <a:endParaRPr lang="en-US" sz="1600"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endParaRPr>
          </a:p>
          <a:p>
            <a:pPr algn="ctr" defTabSz="914400">
              <a:lnSpc>
                <a:spcPct val="150000"/>
              </a:lnSpc>
              <a:defRPr/>
            </a:pPr>
            <a:endParaRPr lang="en-US" sz="1600"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endParaRPr>
          </a:p>
          <a:p>
            <a:pPr algn="ctr" defTabSz="914400">
              <a:lnSpc>
                <a:spcPct val="150000"/>
              </a:lnSpc>
              <a:defRPr/>
            </a:pPr>
            <a:endParaRPr lang="en-US" sz="1600"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endParaRPr>
          </a:p>
          <a:p>
            <a:pPr algn="ctr" defTabSz="914400">
              <a:lnSpc>
                <a:spcPct val="150000"/>
              </a:lnSpc>
              <a:defRPr/>
            </a:pPr>
            <a:endParaRPr lang="en-US" sz="1600"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endParaRPr>
          </a:p>
          <a:p>
            <a:pPr algn="ctr" defTabSz="914400">
              <a:lnSpc>
                <a:spcPct val="150000"/>
              </a:lnSpc>
              <a:defRPr/>
            </a:pPr>
            <a:br>
              <a:rPr lang="en-US" sz="1600"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rPr>
            </a:br>
            <a:endParaRPr lang="en-US" sz="1600"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endParaRPr>
          </a:p>
          <a:p>
            <a:pPr algn="ctr" defTabSz="914400">
              <a:lnSpc>
                <a:spcPct val="150000"/>
              </a:lnSpc>
              <a:defRPr/>
            </a:pPr>
            <a:r>
              <a:rPr lang="en-US"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rPr>
              <a:t>Carolyn Turvey, PhD</a:t>
            </a:r>
          </a:p>
          <a:p>
            <a:pPr algn="ctr" defTabSz="914400">
              <a:lnSpc>
                <a:spcPct val="150000"/>
              </a:lnSpc>
              <a:defRPr/>
            </a:pPr>
            <a:r>
              <a:rPr lang="en-US"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rPr>
              <a:t>ORH Clinical Director, Iowa City, IA</a:t>
            </a:r>
          </a:p>
          <a:p>
            <a:pPr algn="ctr" defTabSz="914400">
              <a:lnSpc>
                <a:spcPct val="150000"/>
              </a:lnSpc>
              <a:defRPr/>
            </a:pPr>
            <a:r>
              <a:rPr lang="en-US" b="1" dirty="0">
                <a:solidFill>
                  <a:prstClr val="white"/>
                </a:solidFill>
                <a:effectLst>
                  <a:outerShdw blurRad="50800" dist="50800" dir="5400000" algn="ctr" rotWithShape="0">
                    <a:prstClr val="black"/>
                  </a:outerShdw>
                </a:effectLst>
                <a:latin typeface="Arial" panose="020B0604020202020204" pitchFamily="34" charset="0"/>
                <a:ea typeface="ＭＳ Ｐゴシック" charset="-128"/>
                <a:cs typeface="Arial" panose="020B0604020202020204" pitchFamily="34" charset="0"/>
              </a:rPr>
              <a:t>Carolyn.Turvey@va.gov</a:t>
            </a:r>
            <a:endParaRPr lang="en-US" dirty="0">
              <a:solidFill>
                <a:prstClr val="white"/>
              </a:solidFill>
              <a:latin typeface="Arial"/>
              <a:ea typeface="ＭＳ Ｐゴシック" charset="-128"/>
              <a:cs typeface="Georgia" pitchFamily="18" charset="0"/>
            </a:endParaRPr>
          </a:p>
        </p:txBody>
      </p:sp>
      <p:pic>
        <p:nvPicPr>
          <p:cNvPr id="4" name="Picture 3">
            <a:extLst>
              <a:ext uri="{FF2B5EF4-FFF2-40B4-BE49-F238E27FC236}">
                <a16:creationId xmlns:a16="http://schemas.microsoft.com/office/drawing/2014/main" id="{EBF6DCFE-135A-4CC2-879D-64C1CF3EB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854" y="0"/>
            <a:ext cx="4718292" cy="2222614"/>
          </a:xfrm>
          <a:prstGeom prst="rect">
            <a:avLst/>
          </a:prstGeom>
        </p:spPr>
      </p:pic>
    </p:spTree>
    <p:extLst>
      <p:ext uri="{BB962C8B-B14F-4D97-AF65-F5344CB8AC3E}">
        <p14:creationId xmlns:p14="http://schemas.microsoft.com/office/powerpoint/2010/main" val="3729209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A4D6-F2C3-4C1B-9CF9-0E5DEE5AF588}"/>
              </a:ext>
            </a:extLst>
          </p:cNvPr>
          <p:cNvSpPr>
            <a:spLocks noGrp="1"/>
          </p:cNvSpPr>
          <p:nvPr>
            <p:ph type="ctrTitle"/>
          </p:nvPr>
        </p:nvSpPr>
        <p:spPr>
          <a:xfrm>
            <a:off x="2589212" y="1166219"/>
            <a:ext cx="8915399" cy="2262781"/>
          </a:xfrm>
        </p:spPr>
        <p:txBody>
          <a:bodyPr/>
          <a:lstStyle/>
          <a:p>
            <a:r>
              <a:rPr lang="en-US" dirty="0"/>
              <a:t>Working in Rural Communities </a:t>
            </a:r>
          </a:p>
        </p:txBody>
      </p:sp>
      <p:sp>
        <p:nvSpPr>
          <p:cNvPr id="3" name="Subtitle 2">
            <a:extLst>
              <a:ext uri="{FF2B5EF4-FFF2-40B4-BE49-F238E27FC236}">
                <a16:creationId xmlns:a16="http://schemas.microsoft.com/office/drawing/2014/main" id="{1BA5E3D0-982C-407E-B276-9F2E5E1C33BB}"/>
              </a:ext>
            </a:extLst>
          </p:cNvPr>
          <p:cNvSpPr>
            <a:spLocks noGrp="1"/>
          </p:cNvSpPr>
          <p:nvPr>
            <p:ph type="subTitle" idx="1"/>
          </p:nvPr>
        </p:nvSpPr>
        <p:spPr>
          <a:xfrm>
            <a:off x="2442457" y="5136446"/>
            <a:ext cx="8915399" cy="1422399"/>
          </a:xfrm>
        </p:spPr>
        <p:txBody>
          <a:bodyPr>
            <a:normAutofit fontScale="92500" lnSpcReduction="10000"/>
          </a:bodyPr>
          <a:lstStyle/>
          <a:p>
            <a:r>
              <a:rPr lang="en-US" dirty="0"/>
              <a:t>Nicole Costa, LCSW</a:t>
            </a:r>
          </a:p>
          <a:p>
            <a:r>
              <a:rPr lang="en-US" dirty="0"/>
              <a:t>Director of Community Case Management Services </a:t>
            </a:r>
          </a:p>
          <a:p>
            <a:r>
              <a:rPr lang="en-US" dirty="0"/>
              <a:t>Behavioral Health Care Line</a:t>
            </a:r>
          </a:p>
          <a:p>
            <a:r>
              <a:rPr lang="en-US" dirty="0"/>
              <a:t>Syracuse VA Medical Center </a:t>
            </a:r>
          </a:p>
        </p:txBody>
      </p:sp>
    </p:spTree>
    <p:extLst>
      <p:ext uri="{BB962C8B-B14F-4D97-AF65-F5344CB8AC3E}">
        <p14:creationId xmlns:p14="http://schemas.microsoft.com/office/powerpoint/2010/main" val="412898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Department of Veterans Affairs </a:t>
            </a:r>
          </a:p>
        </p:txBody>
      </p:sp>
      <p:sp>
        <p:nvSpPr>
          <p:cNvPr id="3" name="Content Placeholder 2"/>
          <p:cNvSpPr>
            <a:spLocks noGrp="1"/>
          </p:cNvSpPr>
          <p:nvPr>
            <p:ph idx="1"/>
          </p:nvPr>
        </p:nvSpPr>
        <p:spPr>
          <a:xfrm>
            <a:off x="1774825" y="1600201"/>
            <a:ext cx="8642350" cy="5181599"/>
          </a:xfrm>
        </p:spPr>
        <p:txBody>
          <a:bodyPr/>
          <a:lstStyle/>
          <a:p>
            <a:pPr marL="0" indent="0" algn="ctr">
              <a:buNone/>
            </a:pPr>
            <a:r>
              <a:rPr lang="en-US" dirty="0"/>
              <a:t>Overview</a:t>
            </a:r>
          </a:p>
          <a:p>
            <a:pPr lvl="1"/>
            <a:r>
              <a:rPr lang="en-US" dirty="0"/>
              <a:t>Federal Cabinet Level Agency</a:t>
            </a:r>
          </a:p>
          <a:p>
            <a:pPr lvl="1"/>
            <a:r>
              <a:rPr lang="en-US" dirty="0"/>
              <a:t>2</a:t>
            </a:r>
            <a:r>
              <a:rPr lang="en-US" baseline="30000" dirty="0"/>
              <a:t>nd</a:t>
            </a:r>
            <a:r>
              <a:rPr lang="en-US" dirty="0"/>
              <a:t> largest Federal budget next to the DoD</a:t>
            </a:r>
          </a:p>
          <a:p>
            <a:pPr lvl="1"/>
            <a:r>
              <a:rPr lang="en-US" dirty="0"/>
              <a:t>Annual budget over $230 billion/year</a:t>
            </a:r>
          </a:p>
          <a:p>
            <a:pPr lvl="1"/>
            <a:r>
              <a:rPr lang="en-US" dirty="0"/>
              <a:t>170 Medical Centers</a:t>
            </a:r>
          </a:p>
          <a:p>
            <a:pPr lvl="1"/>
            <a:r>
              <a:rPr lang="en-US" dirty="0"/>
              <a:t>773 Community Based Outpatient Clinics</a:t>
            </a:r>
          </a:p>
          <a:p>
            <a:pPr lvl="1"/>
            <a:r>
              <a:rPr lang="en-US" dirty="0"/>
              <a:t>135 Community Living Centers</a:t>
            </a:r>
          </a:p>
          <a:p>
            <a:pPr lvl="1"/>
            <a:r>
              <a:rPr lang="en-US" dirty="0"/>
              <a:t>260 Vet Centers</a:t>
            </a:r>
          </a:p>
          <a:p>
            <a:pPr lvl="1"/>
            <a:r>
              <a:rPr lang="en-US" dirty="0"/>
              <a:t>8.76 million Veterans enrolled</a:t>
            </a:r>
          </a:p>
          <a:p>
            <a:pPr lvl="1"/>
            <a:r>
              <a:rPr lang="en-US" dirty="0"/>
              <a:t>97 million outpatient visits per year</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2166228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8EED8-92E2-4EDA-B18C-B42794DB82B3}"/>
              </a:ext>
            </a:extLst>
          </p:cNvPr>
          <p:cNvSpPr>
            <a:spLocks noGrp="1"/>
          </p:cNvSpPr>
          <p:nvPr>
            <p:ph type="title"/>
          </p:nvPr>
        </p:nvSpPr>
        <p:spPr>
          <a:xfrm>
            <a:off x="2592924" y="282223"/>
            <a:ext cx="8911687" cy="1521668"/>
          </a:xfrm>
        </p:spPr>
        <p:txBody>
          <a:bodyPr>
            <a:normAutofit fontScale="90000"/>
          </a:bodyPr>
          <a:lstStyle/>
          <a:p>
            <a:pPr algn="ctr"/>
            <a:r>
              <a:rPr lang="en-US" sz="4400" b="1" i="1" dirty="0"/>
              <a:t>Welcome to community case management!!</a:t>
            </a:r>
            <a:br>
              <a:rPr lang="en-US" b="1" dirty="0"/>
            </a:br>
            <a:br>
              <a:rPr lang="en-US" dirty="0"/>
            </a:br>
            <a:endParaRPr lang="en-US" dirty="0"/>
          </a:p>
        </p:txBody>
      </p:sp>
      <p:sp>
        <p:nvSpPr>
          <p:cNvPr id="7" name="Text Placeholder 6">
            <a:extLst>
              <a:ext uri="{FF2B5EF4-FFF2-40B4-BE49-F238E27FC236}">
                <a16:creationId xmlns:a16="http://schemas.microsoft.com/office/drawing/2014/main" id="{8FD9BC18-1192-45F8-8A5F-6FCBAD499FF6}"/>
              </a:ext>
            </a:extLst>
          </p:cNvPr>
          <p:cNvSpPr>
            <a:spLocks noGrp="1"/>
          </p:cNvSpPr>
          <p:nvPr>
            <p:ph type="body" idx="1"/>
          </p:nvPr>
        </p:nvSpPr>
        <p:spPr>
          <a:xfrm>
            <a:off x="2939373" y="1803891"/>
            <a:ext cx="3992732" cy="745074"/>
          </a:xfrm>
        </p:spPr>
        <p:txBody>
          <a:bodyPr anchor="ctr"/>
          <a:lstStyle/>
          <a:p>
            <a:pPr algn="ctr"/>
            <a:r>
              <a:rPr lang="en-US" b="1" i="1" dirty="0"/>
              <a:t>Wild Turkeys…</a:t>
            </a:r>
          </a:p>
        </p:txBody>
      </p:sp>
      <p:pic>
        <p:nvPicPr>
          <p:cNvPr id="5" name="Content Placeholder 4">
            <a:extLst>
              <a:ext uri="{FF2B5EF4-FFF2-40B4-BE49-F238E27FC236}">
                <a16:creationId xmlns:a16="http://schemas.microsoft.com/office/drawing/2014/main" id="{7DA44DCD-9271-41EA-B4F7-6AF8A6F74822}"/>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89213" y="2597150"/>
            <a:ext cx="4343400" cy="3257550"/>
          </a:xfrm>
        </p:spPr>
      </p:pic>
      <p:sp>
        <p:nvSpPr>
          <p:cNvPr id="8" name="Text Placeholder 7">
            <a:extLst>
              <a:ext uri="{FF2B5EF4-FFF2-40B4-BE49-F238E27FC236}">
                <a16:creationId xmlns:a16="http://schemas.microsoft.com/office/drawing/2014/main" id="{16BC750A-C559-4241-9138-13832F45C41E}"/>
              </a:ext>
            </a:extLst>
          </p:cNvPr>
          <p:cNvSpPr>
            <a:spLocks noGrp="1"/>
          </p:cNvSpPr>
          <p:nvPr>
            <p:ph type="body" sz="quarter" idx="3"/>
          </p:nvPr>
        </p:nvSpPr>
        <p:spPr>
          <a:xfrm>
            <a:off x="7506629" y="1803891"/>
            <a:ext cx="3999001" cy="741846"/>
          </a:xfrm>
        </p:spPr>
        <p:txBody>
          <a:bodyPr/>
          <a:lstStyle/>
          <a:p>
            <a:pPr algn="ctr"/>
            <a:r>
              <a:rPr lang="en-US" b="1" i="1" dirty="0"/>
              <a:t>Turn left at the house with yellow curtains…</a:t>
            </a:r>
          </a:p>
        </p:txBody>
      </p:sp>
      <p:pic>
        <p:nvPicPr>
          <p:cNvPr id="11" name="Content Placeholder 10">
            <a:extLst>
              <a:ext uri="{FF2B5EF4-FFF2-40B4-BE49-F238E27FC236}">
                <a16:creationId xmlns:a16="http://schemas.microsoft.com/office/drawing/2014/main" id="{84FDA655-0ED5-406F-A83E-B7C907B72E33}"/>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67563" y="2597150"/>
            <a:ext cx="4338637" cy="3257550"/>
          </a:xfrm>
        </p:spPr>
      </p:pic>
      <p:sp>
        <p:nvSpPr>
          <p:cNvPr id="6" name="TextBox 5">
            <a:extLst>
              <a:ext uri="{FF2B5EF4-FFF2-40B4-BE49-F238E27FC236}">
                <a16:creationId xmlns:a16="http://schemas.microsoft.com/office/drawing/2014/main" id="{E4FD5F3D-3AB1-4692-9454-CF546A73BB49}"/>
              </a:ext>
            </a:extLst>
          </p:cNvPr>
          <p:cNvSpPr txBox="1"/>
          <p:nvPr/>
        </p:nvSpPr>
        <p:spPr>
          <a:xfrm>
            <a:off x="2778303" y="5615386"/>
            <a:ext cx="345316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3" tooltip="http://es.wikipedia.org/wiki/Archivo:Wild_Turkey.jpg"/>
              </a:rPr>
              <a:t>This Photo</a:t>
            </a:r>
            <a:r>
              <a:rPr kumimoji="0" lang="en-US" sz="900" b="0" i="0" u="none" strike="noStrike" kern="1200" cap="none" spc="0" normalizeH="0" baseline="0" noProof="0" dirty="0">
                <a:ln>
                  <a:noFill/>
                </a:ln>
                <a:solidFill>
                  <a:prstClr val="black"/>
                </a:solidFill>
                <a:effectLst/>
                <a:uLnTx/>
                <a:uFillTx/>
                <a:latin typeface="Century Gothic" panose="020B050202020202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6"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2" name="TextBox 11">
            <a:extLst>
              <a:ext uri="{FF2B5EF4-FFF2-40B4-BE49-F238E27FC236}">
                <a16:creationId xmlns:a16="http://schemas.microsoft.com/office/drawing/2014/main" id="{79781CE5-EFEB-4E22-855B-7F24B1364C58}"/>
              </a:ext>
            </a:extLst>
          </p:cNvPr>
          <p:cNvSpPr txBox="1"/>
          <p:nvPr/>
        </p:nvSpPr>
        <p:spPr>
          <a:xfrm>
            <a:off x="7167563" y="5681616"/>
            <a:ext cx="433863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5" tooltip="http://joesretirementblog.blogspot.com/2012/08/country-roads-plymouth-massachusetts-usa.html"/>
              </a:rPr>
              <a:t>This Photo</a:t>
            </a:r>
            <a:r>
              <a:rPr kumimoji="0" lang="en-US" sz="900" b="0" i="0" u="none" strike="noStrike" kern="1200" cap="none" spc="0" normalizeH="0" baseline="0" noProof="0" dirty="0">
                <a:ln>
                  <a:noFill/>
                </a:ln>
                <a:solidFill>
                  <a:prstClr val="black"/>
                </a:solidFill>
                <a:effectLst/>
                <a:uLnTx/>
                <a:uFillTx/>
                <a:latin typeface="Century Gothic" panose="020B050202020202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7"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9589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EFE1355-59AB-41DE-ADFB-D51ADA079FE9}"/>
              </a:ext>
            </a:extLst>
          </p:cNvPr>
          <p:cNvPicPr>
            <a:picLocks noGrp="1" noChangeAspect="1"/>
          </p:cNvPicPr>
          <p:nvPr>
            <p:ph idx="4294967295"/>
          </p:nvPr>
        </p:nvPicPr>
        <p:blipFill>
          <a:blip r:embed="rId2"/>
          <a:stretch>
            <a:fillRect/>
          </a:stretch>
        </p:blipFill>
        <p:spPr>
          <a:xfrm rot="5400000">
            <a:off x="2833892" y="555610"/>
            <a:ext cx="6825242" cy="6088484"/>
          </a:xfrm>
        </p:spPr>
      </p:pic>
    </p:spTree>
    <p:extLst>
      <p:ext uri="{BB962C8B-B14F-4D97-AF65-F5344CB8AC3E}">
        <p14:creationId xmlns:p14="http://schemas.microsoft.com/office/powerpoint/2010/main" val="3528292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3E9D4-9276-444F-8691-7C38BECC9C3C}"/>
              </a:ext>
            </a:extLst>
          </p:cNvPr>
          <p:cNvSpPr>
            <a:spLocks noGrp="1"/>
          </p:cNvSpPr>
          <p:nvPr>
            <p:ph type="title"/>
          </p:nvPr>
        </p:nvSpPr>
        <p:spPr>
          <a:xfrm>
            <a:off x="2592926" y="624110"/>
            <a:ext cx="8752408" cy="967623"/>
          </a:xfrm>
        </p:spPr>
        <p:txBody>
          <a:bodyPr/>
          <a:lstStyle/>
          <a:p>
            <a:r>
              <a:rPr lang="en-US" b="1" i="1" dirty="0"/>
              <a:t>Serious Mental Illness…</a:t>
            </a:r>
          </a:p>
        </p:txBody>
      </p:sp>
      <p:sp>
        <p:nvSpPr>
          <p:cNvPr id="3" name="Content Placeholder 2">
            <a:extLst>
              <a:ext uri="{FF2B5EF4-FFF2-40B4-BE49-F238E27FC236}">
                <a16:creationId xmlns:a16="http://schemas.microsoft.com/office/drawing/2014/main" id="{005043AF-0197-43FD-8CE7-CFB228F76368}"/>
              </a:ext>
            </a:extLst>
          </p:cNvPr>
          <p:cNvSpPr>
            <a:spLocks noGrp="1"/>
          </p:cNvSpPr>
          <p:nvPr>
            <p:ph idx="1"/>
          </p:nvPr>
        </p:nvSpPr>
        <p:spPr>
          <a:xfrm>
            <a:off x="1715911" y="1591733"/>
            <a:ext cx="10058400" cy="5034845"/>
          </a:xfrm>
        </p:spPr>
        <p:txBody>
          <a:bodyPr>
            <a:normAutofit lnSpcReduction="10000"/>
          </a:bodyPr>
          <a:lstStyle/>
          <a:p>
            <a:r>
              <a:rPr lang="en-US" sz="2600" dirty="0"/>
              <a:t>Per National Handbook: Serious Mental Illness is defined as a mental, behavioral, or emotional disorder that meets DSM criteria (excluding cognitive and development disorders and disorders due to a general medical condition) that meets all of the following criteria: </a:t>
            </a:r>
          </a:p>
          <a:p>
            <a:pPr lvl="1"/>
            <a:r>
              <a:rPr lang="en-US" sz="2200" dirty="0"/>
              <a:t>Single unremitting episode of symptoms or with frequently recurring and/or prolonged episodes of symptoms</a:t>
            </a:r>
          </a:p>
          <a:p>
            <a:pPr lvl="1"/>
            <a:r>
              <a:rPr lang="en-US" sz="2200" dirty="0"/>
              <a:t>Symptoms result in impairments in mood, thinking, family or other interpersonal relationships, behavior and/or self-care which substantially interfere with or limit major life activities</a:t>
            </a:r>
          </a:p>
          <a:p>
            <a:pPr lvl="1"/>
            <a:r>
              <a:rPr lang="en-US" sz="2200" dirty="0"/>
              <a:t>The impact of these symptoms results in a functional impartment equivalent to a Global Assessment of Functioning (GAF) score of 50 or below. </a:t>
            </a:r>
          </a:p>
          <a:p>
            <a:pPr lvl="1"/>
            <a:endParaRPr lang="en-US" dirty="0"/>
          </a:p>
        </p:txBody>
      </p:sp>
    </p:spTree>
    <p:extLst>
      <p:ext uri="{BB962C8B-B14F-4D97-AF65-F5344CB8AC3E}">
        <p14:creationId xmlns:p14="http://schemas.microsoft.com/office/powerpoint/2010/main" val="343930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8B21-9BFD-4D6C-9E4F-54B408644905}"/>
              </a:ext>
            </a:extLst>
          </p:cNvPr>
          <p:cNvSpPr>
            <a:spLocks noGrp="1"/>
          </p:cNvSpPr>
          <p:nvPr>
            <p:ph type="title"/>
          </p:nvPr>
        </p:nvSpPr>
        <p:spPr>
          <a:xfrm>
            <a:off x="2592926" y="624110"/>
            <a:ext cx="8470186" cy="967623"/>
          </a:xfrm>
        </p:spPr>
        <p:txBody>
          <a:bodyPr/>
          <a:lstStyle/>
          <a:p>
            <a:r>
              <a:rPr lang="en-US" b="1" i="1" dirty="0"/>
              <a:t>What is Recovery…</a:t>
            </a:r>
          </a:p>
        </p:txBody>
      </p:sp>
      <p:sp>
        <p:nvSpPr>
          <p:cNvPr id="3" name="Content Placeholder 2">
            <a:extLst>
              <a:ext uri="{FF2B5EF4-FFF2-40B4-BE49-F238E27FC236}">
                <a16:creationId xmlns:a16="http://schemas.microsoft.com/office/drawing/2014/main" id="{712E921A-CFAB-48A0-95BE-02623EE0AE64}"/>
              </a:ext>
            </a:extLst>
          </p:cNvPr>
          <p:cNvSpPr>
            <a:spLocks noGrp="1"/>
          </p:cNvSpPr>
          <p:nvPr>
            <p:ph idx="1"/>
          </p:nvPr>
        </p:nvSpPr>
        <p:spPr>
          <a:xfrm>
            <a:off x="1693333" y="1298222"/>
            <a:ext cx="10239023" cy="5559778"/>
          </a:xfrm>
        </p:spPr>
        <p:txBody>
          <a:bodyPr/>
          <a:lstStyle/>
          <a:p>
            <a:endParaRPr lang="en-US" dirty="0"/>
          </a:p>
          <a:p>
            <a:r>
              <a:rPr lang="en-US" dirty="0"/>
              <a:t>SAMSHA Definition: </a:t>
            </a:r>
          </a:p>
          <a:p>
            <a:pPr lvl="1"/>
            <a:r>
              <a:rPr lang="en-US" dirty="0"/>
              <a:t>“A process of change through which individuals improve their health and wellness, live a self-directed life, and strive to reach their full potential” </a:t>
            </a:r>
          </a:p>
          <a:p>
            <a:r>
              <a:rPr lang="en-US" dirty="0"/>
              <a:t>September is Recovery Month</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4DBF9F7-0A8F-47E1-8B73-26DA97DB8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23" y="3327400"/>
            <a:ext cx="3429000" cy="3429000"/>
          </a:xfrm>
          <a:prstGeom prst="rect">
            <a:avLst/>
          </a:prstGeom>
        </p:spPr>
      </p:pic>
    </p:spTree>
    <p:extLst>
      <p:ext uri="{BB962C8B-B14F-4D97-AF65-F5344CB8AC3E}">
        <p14:creationId xmlns:p14="http://schemas.microsoft.com/office/powerpoint/2010/main" val="30551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E84C-C810-4A27-B85D-D8802BAFE00B}"/>
              </a:ext>
            </a:extLst>
          </p:cNvPr>
          <p:cNvSpPr>
            <a:spLocks noGrp="1"/>
          </p:cNvSpPr>
          <p:nvPr>
            <p:ph type="title"/>
          </p:nvPr>
        </p:nvSpPr>
        <p:spPr>
          <a:xfrm>
            <a:off x="2592925" y="624110"/>
            <a:ext cx="8842719" cy="696889"/>
          </a:xfrm>
        </p:spPr>
        <p:txBody>
          <a:bodyPr/>
          <a:lstStyle/>
          <a:p>
            <a:r>
              <a:rPr lang="en-US" b="1" i="1" dirty="0"/>
              <a:t>A little geography…13 counties</a:t>
            </a:r>
          </a:p>
        </p:txBody>
      </p:sp>
      <p:pic>
        <p:nvPicPr>
          <p:cNvPr id="4" name="Content Placeholder 3" descr="regions.bmp">
            <a:extLst>
              <a:ext uri="{FF2B5EF4-FFF2-40B4-BE49-F238E27FC236}">
                <a16:creationId xmlns:a16="http://schemas.microsoft.com/office/drawing/2014/main" id="{91569EED-3711-4675-8B74-60E793E082B9}"/>
              </a:ext>
            </a:extLst>
          </p:cNvPr>
          <p:cNvPicPr>
            <a:picLocks noGrp="1"/>
          </p:cNvPicPr>
          <p:nvPr>
            <p:ph idx="1"/>
          </p:nvPr>
        </p:nvPicPr>
        <p:blipFill rotWithShape="1">
          <a:blip r:embed="rId2" cstate="print"/>
          <a:srcRect t="8086" r="3922" b="3795"/>
          <a:stretch/>
        </p:blipFill>
        <p:spPr bwMode="auto">
          <a:xfrm>
            <a:off x="3454401" y="1287133"/>
            <a:ext cx="4797778" cy="5700689"/>
          </a:xfrm>
          <a:prstGeom prst="rect">
            <a:avLst/>
          </a:prstGeom>
          <a:ln>
            <a:noFill/>
          </a:ln>
          <a:extLst>
            <a:ext uri="{53640926-AAD7-44D8-BBD7-CCE9431645EC}">
              <a14:shadowObscured xmlns:a14="http://schemas.microsoft.com/office/drawing/2010/main"/>
            </a:ext>
          </a:extLst>
        </p:spPr>
      </p:pic>
      <p:sp>
        <p:nvSpPr>
          <p:cNvPr id="5" name="Star: 6 Points 4">
            <a:extLst>
              <a:ext uri="{FF2B5EF4-FFF2-40B4-BE49-F238E27FC236}">
                <a16:creationId xmlns:a16="http://schemas.microsoft.com/office/drawing/2014/main" id="{18167812-BCB4-4B65-B253-B1E40B7E919C}"/>
              </a:ext>
            </a:extLst>
          </p:cNvPr>
          <p:cNvSpPr/>
          <p:nvPr/>
        </p:nvSpPr>
        <p:spPr>
          <a:xfrm>
            <a:off x="4594577" y="4778023"/>
            <a:ext cx="338667" cy="34995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Star: 6 Points 5">
            <a:extLst>
              <a:ext uri="{FF2B5EF4-FFF2-40B4-BE49-F238E27FC236}">
                <a16:creationId xmlns:a16="http://schemas.microsoft.com/office/drawing/2014/main" id="{8FAE6A04-5C92-4BAD-8719-CA609FE84D83}"/>
              </a:ext>
            </a:extLst>
          </p:cNvPr>
          <p:cNvSpPr/>
          <p:nvPr/>
        </p:nvSpPr>
        <p:spPr>
          <a:xfrm>
            <a:off x="5198532" y="2991556"/>
            <a:ext cx="338667" cy="34995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Star: 6 Points 6">
            <a:extLst>
              <a:ext uri="{FF2B5EF4-FFF2-40B4-BE49-F238E27FC236}">
                <a16:creationId xmlns:a16="http://schemas.microsoft.com/office/drawing/2014/main" id="{787B702B-C488-455F-A8B0-6C8451CFB735}"/>
              </a:ext>
            </a:extLst>
          </p:cNvPr>
          <p:cNvSpPr/>
          <p:nvPr/>
        </p:nvSpPr>
        <p:spPr>
          <a:xfrm>
            <a:off x="5794720" y="4473223"/>
            <a:ext cx="338667" cy="34995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Arrow: Right 2">
            <a:extLst>
              <a:ext uri="{FF2B5EF4-FFF2-40B4-BE49-F238E27FC236}">
                <a16:creationId xmlns:a16="http://schemas.microsoft.com/office/drawing/2014/main" id="{DAF83473-3DFA-4CC6-85D4-9C1D907229EF}"/>
              </a:ext>
            </a:extLst>
          </p:cNvPr>
          <p:cNvSpPr/>
          <p:nvPr/>
        </p:nvSpPr>
        <p:spPr>
          <a:xfrm rot="16200000">
            <a:off x="8497511" y="1617533"/>
            <a:ext cx="1512711" cy="919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Arrow: Right 7">
            <a:extLst>
              <a:ext uri="{FF2B5EF4-FFF2-40B4-BE49-F238E27FC236}">
                <a16:creationId xmlns:a16="http://schemas.microsoft.com/office/drawing/2014/main" id="{2FD80114-25D3-41A0-BDBC-A70E04265A19}"/>
              </a:ext>
            </a:extLst>
          </p:cNvPr>
          <p:cNvSpPr/>
          <p:nvPr/>
        </p:nvSpPr>
        <p:spPr>
          <a:xfrm rot="10800000">
            <a:off x="9228666" y="5127978"/>
            <a:ext cx="1512711" cy="919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118DFB9E-9C26-4663-A317-246D9E389799}"/>
              </a:ext>
            </a:extLst>
          </p:cNvPr>
          <p:cNvSpPr txBox="1"/>
          <p:nvPr/>
        </p:nvSpPr>
        <p:spPr>
          <a:xfrm>
            <a:off x="9810043" y="2391771"/>
            <a:ext cx="186266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Approximately 220 miles</a:t>
            </a:r>
          </a:p>
        </p:txBody>
      </p:sp>
      <p:sp>
        <p:nvSpPr>
          <p:cNvPr id="10" name="Arrow: Right 9">
            <a:extLst>
              <a:ext uri="{FF2B5EF4-FFF2-40B4-BE49-F238E27FC236}">
                <a16:creationId xmlns:a16="http://schemas.microsoft.com/office/drawing/2014/main" id="{6A470CCD-7A3A-4D6A-A87F-A5CBD764DD13}"/>
              </a:ext>
            </a:extLst>
          </p:cNvPr>
          <p:cNvSpPr/>
          <p:nvPr/>
        </p:nvSpPr>
        <p:spPr>
          <a:xfrm rot="5400000">
            <a:off x="8497511" y="3130244"/>
            <a:ext cx="1512711" cy="919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Arrow: Right 10">
            <a:extLst>
              <a:ext uri="{FF2B5EF4-FFF2-40B4-BE49-F238E27FC236}">
                <a16:creationId xmlns:a16="http://schemas.microsoft.com/office/drawing/2014/main" id="{5D26EF26-C7AE-41B1-846F-9C88134008B7}"/>
              </a:ext>
            </a:extLst>
          </p:cNvPr>
          <p:cNvSpPr/>
          <p:nvPr/>
        </p:nvSpPr>
        <p:spPr>
          <a:xfrm>
            <a:off x="10741377" y="5127978"/>
            <a:ext cx="1512711" cy="919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TextBox 11">
            <a:extLst>
              <a:ext uri="{FF2B5EF4-FFF2-40B4-BE49-F238E27FC236}">
                <a16:creationId xmlns:a16="http://schemas.microsoft.com/office/drawing/2014/main" id="{1AA92AE9-9F42-432F-8E4C-B930E00C447F}"/>
              </a:ext>
            </a:extLst>
          </p:cNvPr>
          <p:cNvSpPr txBox="1"/>
          <p:nvPr/>
        </p:nvSpPr>
        <p:spPr>
          <a:xfrm>
            <a:off x="9694333" y="5763021"/>
            <a:ext cx="209408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Approximately 110 miles</a:t>
            </a:r>
          </a:p>
        </p:txBody>
      </p:sp>
    </p:spTree>
    <p:extLst>
      <p:ext uri="{BB962C8B-B14F-4D97-AF65-F5344CB8AC3E}">
        <p14:creationId xmlns:p14="http://schemas.microsoft.com/office/powerpoint/2010/main" val="527505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5259-B5F0-4D20-A59F-C90BCF399BF1}"/>
              </a:ext>
            </a:extLst>
          </p:cNvPr>
          <p:cNvSpPr>
            <a:spLocks noGrp="1"/>
          </p:cNvSpPr>
          <p:nvPr>
            <p:ph type="title"/>
          </p:nvPr>
        </p:nvSpPr>
        <p:spPr>
          <a:xfrm>
            <a:off x="1941689" y="485422"/>
            <a:ext cx="9562923" cy="914400"/>
          </a:xfrm>
        </p:spPr>
        <p:txBody>
          <a:bodyPr/>
          <a:lstStyle/>
          <a:p>
            <a:r>
              <a:rPr lang="en-US" b="1" i="1" dirty="0"/>
              <a:t>National guidelines and directives…</a:t>
            </a:r>
          </a:p>
        </p:txBody>
      </p:sp>
      <p:sp>
        <p:nvSpPr>
          <p:cNvPr id="3" name="Content Placeholder 2">
            <a:extLst>
              <a:ext uri="{FF2B5EF4-FFF2-40B4-BE49-F238E27FC236}">
                <a16:creationId xmlns:a16="http://schemas.microsoft.com/office/drawing/2014/main" id="{94D10D13-CEAC-4131-BB89-604598A358C6}"/>
              </a:ext>
            </a:extLst>
          </p:cNvPr>
          <p:cNvSpPr>
            <a:spLocks noGrp="1"/>
          </p:cNvSpPr>
          <p:nvPr>
            <p:ph idx="1"/>
          </p:nvPr>
        </p:nvSpPr>
        <p:spPr>
          <a:xfrm>
            <a:off x="2589212" y="1117601"/>
            <a:ext cx="8915400" cy="5497688"/>
          </a:xfrm>
        </p:spPr>
        <p:txBody>
          <a:bodyPr>
            <a:normAutofit/>
          </a:bodyPr>
          <a:lstStyle/>
          <a:p>
            <a:r>
              <a:rPr lang="en-US" b="1" dirty="0"/>
              <a:t>VHA Homeless Program (Health Care for Homeless Veterans-HCHV)</a:t>
            </a:r>
          </a:p>
          <a:p>
            <a:pPr lvl="1"/>
            <a:r>
              <a:rPr lang="en-US" dirty="0"/>
              <a:t>Outreach </a:t>
            </a:r>
          </a:p>
          <a:p>
            <a:pPr lvl="2"/>
            <a:r>
              <a:rPr lang="en-US" dirty="0"/>
              <a:t>Acute and chronic homeless Veterans </a:t>
            </a:r>
          </a:p>
          <a:p>
            <a:pPr lvl="1"/>
            <a:r>
              <a:rPr lang="en-US" dirty="0"/>
              <a:t>HUD-VASH </a:t>
            </a:r>
          </a:p>
          <a:p>
            <a:pPr lvl="2"/>
            <a:r>
              <a:rPr lang="en-US" dirty="0"/>
              <a:t>Partnership with HUD to issue Section 8 vouchers for eligible Veterans </a:t>
            </a:r>
          </a:p>
          <a:p>
            <a:pPr lvl="1"/>
            <a:r>
              <a:rPr lang="en-US" dirty="0"/>
              <a:t>Contract Residential and Grant &amp; per Diem Programs </a:t>
            </a:r>
          </a:p>
          <a:p>
            <a:pPr lvl="2"/>
            <a:r>
              <a:rPr lang="en-US" dirty="0"/>
              <a:t>Emergency and transitional housing for eligible Veterans </a:t>
            </a:r>
          </a:p>
          <a:p>
            <a:pPr lvl="1"/>
            <a:r>
              <a:rPr lang="en-US" dirty="0"/>
              <a:t>Veterans Justice Outreach</a:t>
            </a:r>
          </a:p>
          <a:p>
            <a:pPr lvl="2"/>
            <a:r>
              <a:rPr lang="en-US" dirty="0"/>
              <a:t>Support and advocacy for justice involved Veterans</a:t>
            </a:r>
          </a:p>
          <a:p>
            <a:pPr marL="457200" lvl="1" indent="0">
              <a:buNone/>
            </a:pPr>
            <a:endParaRPr lang="en-US" dirty="0"/>
          </a:p>
          <a:p>
            <a:r>
              <a:rPr lang="en-US" b="1" dirty="0"/>
              <a:t>VHA Office of Mental Health (Intensive Community Mental Health Recovery Services: Mental Health Intensive Case Management-MHICM) </a:t>
            </a:r>
          </a:p>
          <a:p>
            <a:pPr lvl="1"/>
            <a:r>
              <a:rPr lang="en-US" dirty="0"/>
              <a:t>Case management for Veterans with a diagnosed Serious Mental Illness </a:t>
            </a:r>
          </a:p>
          <a:p>
            <a:pPr lvl="1"/>
            <a:r>
              <a:rPr lang="en-US" dirty="0"/>
              <a:t>Goal to reduce psychiatric hospitalizations</a:t>
            </a:r>
          </a:p>
          <a:p>
            <a:pPr lvl="1"/>
            <a:endParaRPr lang="en-US" dirty="0"/>
          </a:p>
        </p:txBody>
      </p:sp>
    </p:spTree>
    <p:extLst>
      <p:ext uri="{BB962C8B-B14F-4D97-AF65-F5344CB8AC3E}">
        <p14:creationId xmlns:p14="http://schemas.microsoft.com/office/powerpoint/2010/main" val="4218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325E-35C5-4747-9BFA-CB97966D9D08}"/>
              </a:ext>
            </a:extLst>
          </p:cNvPr>
          <p:cNvSpPr>
            <a:spLocks noGrp="1"/>
          </p:cNvSpPr>
          <p:nvPr>
            <p:ph type="title"/>
          </p:nvPr>
        </p:nvSpPr>
        <p:spPr>
          <a:xfrm>
            <a:off x="2321463" y="495522"/>
            <a:ext cx="8911687" cy="618903"/>
          </a:xfrm>
        </p:spPr>
        <p:txBody>
          <a:bodyPr>
            <a:normAutofit fontScale="90000"/>
          </a:bodyPr>
          <a:lstStyle/>
          <a:p>
            <a:r>
              <a:rPr lang="en-US" b="1" i="1" dirty="0"/>
              <a:t>Assertive Community Treatment…</a:t>
            </a:r>
          </a:p>
        </p:txBody>
      </p:sp>
      <p:sp>
        <p:nvSpPr>
          <p:cNvPr id="3" name="Content Placeholder 2">
            <a:extLst>
              <a:ext uri="{FF2B5EF4-FFF2-40B4-BE49-F238E27FC236}">
                <a16:creationId xmlns:a16="http://schemas.microsoft.com/office/drawing/2014/main" id="{3DDC1108-BAD2-476F-916E-F45E8E374353}"/>
              </a:ext>
            </a:extLst>
          </p:cNvPr>
          <p:cNvSpPr>
            <a:spLocks noGrp="1"/>
          </p:cNvSpPr>
          <p:nvPr>
            <p:ph idx="1"/>
          </p:nvPr>
        </p:nvSpPr>
        <p:spPr>
          <a:xfrm>
            <a:off x="2114550" y="1114424"/>
            <a:ext cx="10077450" cy="5743575"/>
          </a:xfrm>
        </p:spPr>
        <p:txBody>
          <a:bodyPr>
            <a:normAutofit fontScale="40000" lnSpcReduction="20000"/>
          </a:bodyPr>
          <a:lstStyle/>
          <a:p>
            <a:r>
              <a:rPr lang="en-US" sz="4200" dirty="0"/>
              <a:t>Assertive Community Treatment is an evidenced based practice that offers treatment, rehabilitation, and support services, using a person-centered, recovery-based approach, to individuals that have been diagnosed with serious mental illness (SMI)</a:t>
            </a:r>
          </a:p>
          <a:p>
            <a:r>
              <a:rPr lang="en-US" sz="4200" dirty="0"/>
              <a:t>Services are provided to individuals by a mobile, multidisciplinary team in community settings. The goal of ACT services is to assist individuals to achieve their personally meaningful goals and life roles. </a:t>
            </a:r>
          </a:p>
          <a:p>
            <a:r>
              <a:rPr lang="en-US" sz="4200" dirty="0"/>
              <a:t>Services include: </a:t>
            </a:r>
          </a:p>
          <a:p>
            <a:pPr lvl="1"/>
            <a:r>
              <a:rPr lang="en-US" sz="4200" dirty="0"/>
              <a:t>Assertive outreach</a:t>
            </a:r>
          </a:p>
          <a:p>
            <a:pPr lvl="1"/>
            <a:r>
              <a:rPr lang="en-US" sz="4200" dirty="0"/>
              <a:t>Mental health treatment</a:t>
            </a:r>
          </a:p>
          <a:p>
            <a:pPr lvl="1"/>
            <a:r>
              <a:rPr lang="en-US" sz="4200" dirty="0"/>
              <a:t>Vocational support</a:t>
            </a:r>
          </a:p>
          <a:p>
            <a:pPr lvl="1"/>
            <a:r>
              <a:rPr lang="en-US" sz="4200" dirty="0"/>
              <a:t>Integrated dual disorder treatment</a:t>
            </a:r>
          </a:p>
          <a:p>
            <a:pPr lvl="1"/>
            <a:r>
              <a:rPr lang="en-US" sz="4200" dirty="0"/>
              <a:t>Family education </a:t>
            </a:r>
          </a:p>
          <a:p>
            <a:pPr lvl="1"/>
            <a:r>
              <a:rPr lang="en-US" sz="4200" dirty="0"/>
              <a:t>Wellness skills</a:t>
            </a:r>
          </a:p>
          <a:p>
            <a:pPr lvl="1"/>
            <a:r>
              <a:rPr lang="en-US" sz="4200" dirty="0"/>
              <a:t>Community linkages</a:t>
            </a:r>
          </a:p>
          <a:p>
            <a:pPr lvl="1"/>
            <a:r>
              <a:rPr lang="en-US" sz="4200" dirty="0"/>
              <a:t>Peer Support</a:t>
            </a:r>
          </a:p>
          <a:p>
            <a:pPr lvl="1"/>
            <a:endParaRPr lang="en-US" sz="2200" dirty="0"/>
          </a:p>
          <a:p>
            <a:pPr marL="0" indent="0">
              <a:buNone/>
            </a:pPr>
            <a:endParaRPr lang="en-US" sz="2400" dirty="0"/>
          </a:p>
          <a:p>
            <a:pPr marL="0" indent="0">
              <a:buNone/>
            </a:pPr>
            <a:r>
              <a:rPr lang="en-US" sz="2400" dirty="0"/>
              <a:t>(NYS Department of Mental Health)</a:t>
            </a:r>
          </a:p>
          <a:p>
            <a:endParaRPr lang="en-US" sz="2400" dirty="0"/>
          </a:p>
        </p:txBody>
      </p:sp>
    </p:spTree>
    <p:extLst>
      <p:ext uri="{BB962C8B-B14F-4D97-AF65-F5344CB8AC3E}">
        <p14:creationId xmlns:p14="http://schemas.microsoft.com/office/powerpoint/2010/main" val="21291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F445-FCD7-4E49-8046-A7D3813B8E09}"/>
              </a:ext>
            </a:extLst>
          </p:cNvPr>
          <p:cNvSpPr>
            <a:spLocks noGrp="1"/>
          </p:cNvSpPr>
          <p:nvPr>
            <p:ph type="title"/>
          </p:nvPr>
        </p:nvSpPr>
        <p:spPr>
          <a:xfrm>
            <a:off x="1467557" y="383822"/>
            <a:ext cx="10037056" cy="1196622"/>
          </a:xfrm>
        </p:spPr>
        <p:txBody>
          <a:bodyPr/>
          <a:lstStyle/>
          <a:p>
            <a:r>
              <a:rPr lang="en-US" b="1" i="1" dirty="0"/>
              <a:t>Shared Case Management Model with MHICM…</a:t>
            </a:r>
          </a:p>
        </p:txBody>
      </p:sp>
      <p:sp>
        <p:nvSpPr>
          <p:cNvPr id="3" name="Content Placeholder 2">
            <a:extLst>
              <a:ext uri="{FF2B5EF4-FFF2-40B4-BE49-F238E27FC236}">
                <a16:creationId xmlns:a16="http://schemas.microsoft.com/office/drawing/2014/main" id="{0993861A-6E03-412F-9E05-2AC21678E26A}"/>
              </a:ext>
            </a:extLst>
          </p:cNvPr>
          <p:cNvSpPr>
            <a:spLocks noGrp="1"/>
          </p:cNvSpPr>
          <p:nvPr>
            <p:ph idx="1"/>
          </p:nvPr>
        </p:nvSpPr>
        <p:spPr>
          <a:xfrm>
            <a:off x="1749777" y="1490133"/>
            <a:ext cx="10126133" cy="5367867"/>
          </a:xfrm>
        </p:spPr>
        <p:txBody>
          <a:bodyPr>
            <a:normAutofit fontScale="92500"/>
          </a:bodyPr>
          <a:lstStyle/>
          <a:p>
            <a:endParaRPr lang="en-US" dirty="0"/>
          </a:p>
          <a:p>
            <a:r>
              <a:rPr lang="en-US" sz="2400" dirty="0"/>
              <a:t>ICMHR Follows the Assertive Community Treatment Model (ACT)</a:t>
            </a:r>
          </a:p>
          <a:p>
            <a:pPr lvl="1"/>
            <a:r>
              <a:rPr lang="en-US" sz="2000" dirty="0"/>
              <a:t>Per National Directive, “ICMHR Services have provided clinical community-based case management services to Veterans with SMI, severe functional impairment and high inpatient mental health unit utilization, in coordination with existing community and VA services”. </a:t>
            </a:r>
          </a:p>
          <a:p>
            <a:r>
              <a:rPr lang="en-US" sz="2400" dirty="0"/>
              <a:t>How we do this: </a:t>
            </a:r>
          </a:p>
          <a:p>
            <a:pPr lvl="1"/>
            <a:r>
              <a:rPr lang="en-US" sz="2000" dirty="0"/>
              <a:t>High staff to Veteran ratio (7-15 per case manager) </a:t>
            </a:r>
          </a:p>
          <a:p>
            <a:pPr lvl="1"/>
            <a:r>
              <a:rPr lang="en-US" sz="2000" dirty="0"/>
              <a:t>Multiple visits per week as needed (2-3 visits per week)</a:t>
            </a:r>
          </a:p>
          <a:p>
            <a:pPr lvl="1"/>
            <a:r>
              <a:rPr lang="en-US" sz="2000" dirty="0"/>
              <a:t>Clinical case management provided by an interdisciplinary team where all members of the team are available to provide for the Veteran </a:t>
            </a:r>
          </a:p>
          <a:p>
            <a:pPr lvl="2"/>
            <a:r>
              <a:rPr lang="en-US" sz="1800" dirty="0"/>
              <a:t>RN, SW, LMPHC, Peer Support, Psychiatry/NP</a:t>
            </a:r>
          </a:p>
          <a:p>
            <a:pPr lvl="1"/>
            <a:r>
              <a:rPr lang="en-US" sz="2000" dirty="0"/>
              <a:t>Interventions occurring primarily in the community rather than office settings </a:t>
            </a:r>
          </a:p>
          <a:p>
            <a:pPr lvl="1"/>
            <a:r>
              <a:rPr lang="en-US" sz="2000" dirty="0"/>
              <a:t>Shared caseload </a:t>
            </a:r>
          </a:p>
          <a:p>
            <a:pPr marL="0" indent="0">
              <a:buNone/>
            </a:pPr>
            <a:endParaRPr lang="en-US" dirty="0"/>
          </a:p>
        </p:txBody>
      </p:sp>
    </p:spTree>
    <p:extLst>
      <p:ext uri="{BB962C8B-B14F-4D97-AF65-F5344CB8AC3E}">
        <p14:creationId xmlns:p14="http://schemas.microsoft.com/office/powerpoint/2010/main" val="427093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F445-FCD7-4E49-8046-A7D3813B8E09}"/>
              </a:ext>
            </a:extLst>
          </p:cNvPr>
          <p:cNvSpPr>
            <a:spLocks noGrp="1"/>
          </p:cNvSpPr>
          <p:nvPr>
            <p:ph type="title"/>
          </p:nvPr>
        </p:nvSpPr>
        <p:spPr>
          <a:xfrm>
            <a:off x="1467557" y="383822"/>
            <a:ext cx="10037056" cy="1196622"/>
          </a:xfrm>
        </p:spPr>
        <p:txBody>
          <a:bodyPr/>
          <a:lstStyle/>
          <a:p>
            <a:r>
              <a:rPr lang="en-US" b="1" i="1" dirty="0"/>
              <a:t>Shared Case Management Model with MHICM…</a:t>
            </a:r>
          </a:p>
        </p:txBody>
      </p:sp>
      <p:sp>
        <p:nvSpPr>
          <p:cNvPr id="3" name="Content Placeholder 2">
            <a:extLst>
              <a:ext uri="{FF2B5EF4-FFF2-40B4-BE49-F238E27FC236}">
                <a16:creationId xmlns:a16="http://schemas.microsoft.com/office/drawing/2014/main" id="{0993861A-6E03-412F-9E05-2AC21678E26A}"/>
              </a:ext>
            </a:extLst>
          </p:cNvPr>
          <p:cNvSpPr>
            <a:spLocks noGrp="1"/>
          </p:cNvSpPr>
          <p:nvPr>
            <p:ph idx="1"/>
          </p:nvPr>
        </p:nvSpPr>
        <p:spPr>
          <a:xfrm>
            <a:off x="1749777" y="1490133"/>
            <a:ext cx="10126133" cy="5367867"/>
          </a:xfrm>
        </p:spPr>
        <p:txBody>
          <a:bodyPr>
            <a:normAutofit/>
          </a:bodyPr>
          <a:lstStyle/>
          <a:p>
            <a:endParaRPr lang="en-US" dirty="0"/>
          </a:p>
          <a:p>
            <a:r>
              <a:rPr lang="en-US" sz="3200" dirty="0"/>
              <a:t>Program Criteria: </a:t>
            </a:r>
          </a:p>
          <a:p>
            <a:pPr lvl="1"/>
            <a:r>
              <a:rPr lang="en-US" sz="2800" dirty="0"/>
              <a:t>Diagnosis is SMI</a:t>
            </a:r>
          </a:p>
          <a:p>
            <a:pPr lvl="1"/>
            <a:r>
              <a:rPr lang="en-US" sz="2800" dirty="0"/>
              <a:t>Inadequately Served (unable to maintain successful and stable community integration through use of conventional services. </a:t>
            </a:r>
            <a:r>
              <a:rPr lang="en-US" sz="2800" dirty="0" err="1"/>
              <a:t>Ie</a:t>
            </a:r>
            <a:r>
              <a:rPr lang="en-US" sz="2800" dirty="0"/>
              <a:t>. Outpatient treatment)</a:t>
            </a:r>
          </a:p>
          <a:p>
            <a:pPr lvl="1"/>
            <a:r>
              <a:rPr lang="en-US" sz="2800" dirty="0"/>
              <a:t>High resource use-30 days or inpatient mental health treatment OR 3 or more episodes of inpatient hospitalization</a:t>
            </a:r>
          </a:p>
          <a:p>
            <a:endParaRPr lang="en-US" dirty="0"/>
          </a:p>
        </p:txBody>
      </p:sp>
    </p:spTree>
    <p:extLst>
      <p:ext uri="{BB962C8B-B14F-4D97-AF65-F5344CB8AC3E}">
        <p14:creationId xmlns:p14="http://schemas.microsoft.com/office/powerpoint/2010/main" val="110684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3836-6C6A-4DA3-9FB1-2398FDAA7F82}"/>
              </a:ext>
            </a:extLst>
          </p:cNvPr>
          <p:cNvSpPr>
            <a:spLocks noGrp="1"/>
          </p:cNvSpPr>
          <p:nvPr>
            <p:ph type="title"/>
          </p:nvPr>
        </p:nvSpPr>
        <p:spPr>
          <a:xfrm>
            <a:off x="2035712" y="224060"/>
            <a:ext cx="8911687" cy="1280890"/>
          </a:xfrm>
        </p:spPr>
        <p:txBody>
          <a:bodyPr/>
          <a:lstStyle/>
          <a:p>
            <a:r>
              <a:rPr lang="en-US" b="1" i="1" dirty="0"/>
              <a:t>Shared Case Management with HUD VASH…</a:t>
            </a:r>
          </a:p>
        </p:txBody>
      </p:sp>
      <p:sp>
        <p:nvSpPr>
          <p:cNvPr id="3" name="Content Placeholder 2">
            <a:extLst>
              <a:ext uri="{FF2B5EF4-FFF2-40B4-BE49-F238E27FC236}">
                <a16:creationId xmlns:a16="http://schemas.microsoft.com/office/drawing/2014/main" id="{05CCAC2B-8207-41F4-8F1B-46A10AB1C88E}"/>
              </a:ext>
            </a:extLst>
          </p:cNvPr>
          <p:cNvSpPr>
            <a:spLocks noGrp="1"/>
          </p:cNvSpPr>
          <p:nvPr>
            <p:ph idx="1"/>
          </p:nvPr>
        </p:nvSpPr>
        <p:spPr>
          <a:xfrm>
            <a:off x="2035712" y="1504950"/>
            <a:ext cx="9708613" cy="5353050"/>
          </a:xfrm>
        </p:spPr>
        <p:txBody>
          <a:bodyPr>
            <a:normAutofit fontScale="92500" lnSpcReduction="10000"/>
          </a:bodyPr>
          <a:lstStyle/>
          <a:p>
            <a:r>
              <a:rPr lang="en-US" sz="2400" dirty="0"/>
              <a:t>Similar to shared case management of the MHICM program and follows the ACT Model </a:t>
            </a:r>
          </a:p>
          <a:p>
            <a:r>
              <a:rPr lang="en-US" sz="2400" dirty="0"/>
              <a:t>Per National Handbook:</a:t>
            </a:r>
          </a:p>
          <a:p>
            <a:pPr lvl="1"/>
            <a:r>
              <a:rPr lang="en-US" sz="2000" dirty="0"/>
              <a:t>“HUD-VASH will provide clinical case management and supportive services to Veteran in HUD-VASH by utilizing the principals of Housing First, a team-based model of care, comprised of multidisciplinary staff, and shared caseloads”. </a:t>
            </a:r>
          </a:p>
          <a:p>
            <a:r>
              <a:rPr lang="en-US" sz="2400" dirty="0"/>
              <a:t>Stages of treatment: </a:t>
            </a:r>
          </a:p>
          <a:p>
            <a:pPr lvl="1"/>
            <a:r>
              <a:rPr lang="en-US" sz="2000" dirty="0"/>
              <a:t>Intensive-Minimum of weekly visits, but more frequently as needed</a:t>
            </a:r>
          </a:p>
          <a:p>
            <a:pPr lvl="1"/>
            <a:r>
              <a:rPr lang="en-US" sz="2000" dirty="0"/>
              <a:t>Stabilization-Twice monthly home visits</a:t>
            </a:r>
          </a:p>
          <a:p>
            <a:pPr lvl="1"/>
            <a:r>
              <a:rPr lang="en-US" sz="2000" dirty="0"/>
              <a:t>Maintenance-Monthly visits</a:t>
            </a:r>
          </a:p>
          <a:p>
            <a:pPr lvl="1"/>
            <a:r>
              <a:rPr lang="en-US" sz="2000" dirty="0"/>
              <a:t>Preparation for Discharge-after 6-12 months in case management and visits 1/quarter</a:t>
            </a:r>
          </a:p>
          <a:p>
            <a:pPr lvl="1"/>
            <a:r>
              <a:rPr lang="en-US" sz="2000" dirty="0"/>
              <a:t>Graduation-No longer need case management, but maintains the housing voucher due to financial purposes</a:t>
            </a:r>
          </a:p>
        </p:txBody>
      </p:sp>
    </p:spTree>
    <p:extLst>
      <p:ext uri="{BB962C8B-B14F-4D97-AF65-F5344CB8AC3E}">
        <p14:creationId xmlns:p14="http://schemas.microsoft.com/office/powerpoint/2010/main" val="28500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Department of Veterans Affairs </a:t>
            </a:r>
          </a:p>
        </p:txBody>
      </p:sp>
      <p:sp>
        <p:nvSpPr>
          <p:cNvPr id="3" name="Content Placeholder 2"/>
          <p:cNvSpPr>
            <a:spLocks noGrp="1"/>
          </p:cNvSpPr>
          <p:nvPr>
            <p:ph idx="1"/>
          </p:nvPr>
        </p:nvSpPr>
        <p:spPr/>
        <p:txBody>
          <a:bodyPr/>
          <a:lstStyle/>
          <a:p>
            <a:pPr marL="0" indent="0" algn="ctr">
              <a:buNone/>
            </a:pPr>
            <a:r>
              <a:rPr lang="en-US" dirty="0"/>
              <a:t>Three Main Administrations</a:t>
            </a:r>
          </a:p>
          <a:p>
            <a:pPr marL="0" indent="0" algn="ctr">
              <a:buNone/>
            </a:pPr>
            <a:endParaRPr lang="en-US" dirty="0"/>
          </a:p>
          <a:p>
            <a:pPr lvl="1"/>
            <a:r>
              <a:rPr lang="en-US" dirty="0"/>
              <a:t>Veterans Benefit Administration</a:t>
            </a:r>
          </a:p>
          <a:p>
            <a:pPr marL="457200" lvl="1" indent="0">
              <a:buNone/>
            </a:pPr>
            <a:endParaRPr lang="en-US" dirty="0"/>
          </a:p>
          <a:p>
            <a:pPr lvl="1"/>
            <a:r>
              <a:rPr lang="en-US" dirty="0"/>
              <a:t>National Cemetery Administration</a:t>
            </a:r>
          </a:p>
          <a:p>
            <a:pPr lvl="1"/>
            <a:endParaRPr lang="en-US" dirty="0"/>
          </a:p>
          <a:p>
            <a:pPr lvl="1"/>
            <a:r>
              <a:rPr lang="en-US" dirty="0"/>
              <a:t>Veterans Health Administration</a:t>
            </a:r>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1407970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3836-6C6A-4DA3-9FB1-2398FDAA7F82}"/>
              </a:ext>
            </a:extLst>
          </p:cNvPr>
          <p:cNvSpPr>
            <a:spLocks noGrp="1"/>
          </p:cNvSpPr>
          <p:nvPr>
            <p:ph type="title"/>
          </p:nvPr>
        </p:nvSpPr>
        <p:spPr/>
        <p:txBody>
          <a:bodyPr/>
          <a:lstStyle/>
          <a:p>
            <a:r>
              <a:rPr lang="en-US" b="1" i="1" dirty="0"/>
              <a:t>Shared Case Management with HUD VASH…</a:t>
            </a:r>
          </a:p>
        </p:txBody>
      </p:sp>
      <p:sp>
        <p:nvSpPr>
          <p:cNvPr id="3" name="Content Placeholder 2">
            <a:extLst>
              <a:ext uri="{FF2B5EF4-FFF2-40B4-BE49-F238E27FC236}">
                <a16:creationId xmlns:a16="http://schemas.microsoft.com/office/drawing/2014/main" id="{05CCAC2B-8207-41F4-8F1B-46A10AB1C88E}"/>
              </a:ext>
            </a:extLst>
          </p:cNvPr>
          <p:cNvSpPr>
            <a:spLocks noGrp="1"/>
          </p:cNvSpPr>
          <p:nvPr>
            <p:ph idx="1"/>
          </p:nvPr>
        </p:nvSpPr>
        <p:spPr>
          <a:xfrm>
            <a:off x="2185988" y="1904999"/>
            <a:ext cx="9586911" cy="4652963"/>
          </a:xfrm>
        </p:spPr>
        <p:txBody>
          <a:bodyPr>
            <a:normAutofit/>
          </a:bodyPr>
          <a:lstStyle/>
          <a:p>
            <a:r>
              <a:rPr lang="en-US" sz="3200" dirty="0"/>
              <a:t>The Clinical Team:</a:t>
            </a:r>
          </a:p>
          <a:p>
            <a:pPr lvl="1"/>
            <a:r>
              <a:rPr lang="en-US" sz="2800" dirty="0"/>
              <a:t>Program Coordinator</a:t>
            </a:r>
          </a:p>
          <a:p>
            <a:pPr lvl="1"/>
            <a:r>
              <a:rPr lang="en-US" sz="2800" dirty="0"/>
              <a:t>Nursing</a:t>
            </a:r>
          </a:p>
          <a:p>
            <a:pPr lvl="1"/>
            <a:r>
              <a:rPr lang="en-US" sz="2800" dirty="0"/>
              <a:t>Peer Support </a:t>
            </a:r>
          </a:p>
          <a:p>
            <a:pPr lvl="1"/>
            <a:r>
              <a:rPr lang="en-US" sz="2800" dirty="0"/>
              <a:t>Substance Use Disorder Specialist </a:t>
            </a:r>
          </a:p>
          <a:p>
            <a:pPr lvl="1"/>
            <a:r>
              <a:rPr lang="en-US" sz="2800" dirty="0"/>
              <a:t>Housing Specialist </a:t>
            </a:r>
          </a:p>
          <a:p>
            <a:pPr lvl="1"/>
            <a:r>
              <a:rPr lang="en-US" sz="2800" dirty="0"/>
              <a:t>Social Work Case Management </a:t>
            </a:r>
          </a:p>
          <a:p>
            <a:pPr lvl="1"/>
            <a:r>
              <a:rPr lang="en-US" sz="2800" dirty="0"/>
              <a:t>Psychiatry Resident on rotation</a:t>
            </a:r>
          </a:p>
        </p:txBody>
      </p:sp>
    </p:spTree>
    <p:extLst>
      <p:ext uri="{BB962C8B-B14F-4D97-AF65-F5344CB8AC3E}">
        <p14:creationId xmlns:p14="http://schemas.microsoft.com/office/powerpoint/2010/main" val="299662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1D73-F42A-4FB9-97BA-440BC4E67B7F}"/>
              </a:ext>
            </a:extLst>
          </p:cNvPr>
          <p:cNvSpPr>
            <a:spLocks noGrp="1"/>
          </p:cNvSpPr>
          <p:nvPr>
            <p:ph type="title"/>
          </p:nvPr>
        </p:nvSpPr>
        <p:spPr/>
        <p:txBody>
          <a:bodyPr/>
          <a:lstStyle/>
          <a:p>
            <a:r>
              <a:rPr lang="en-US" b="1" i="1" dirty="0"/>
              <a:t>Common challenges of rural health care and engagement…</a:t>
            </a:r>
          </a:p>
        </p:txBody>
      </p:sp>
      <p:sp>
        <p:nvSpPr>
          <p:cNvPr id="3" name="Content Placeholder 2">
            <a:extLst>
              <a:ext uri="{FF2B5EF4-FFF2-40B4-BE49-F238E27FC236}">
                <a16:creationId xmlns:a16="http://schemas.microsoft.com/office/drawing/2014/main" id="{D5183B0F-7D42-4C22-9ECA-4466D5FA5E47}"/>
              </a:ext>
            </a:extLst>
          </p:cNvPr>
          <p:cNvSpPr>
            <a:spLocks noGrp="1"/>
          </p:cNvSpPr>
          <p:nvPr>
            <p:ph idx="1"/>
          </p:nvPr>
        </p:nvSpPr>
        <p:spPr>
          <a:xfrm>
            <a:off x="2201333" y="1905001"/>
            <a:ext cx="9516533" cy="4665132"/>
          </a:xfrm>
        </p:spPr>
        <p:txBody>
          <a:bodyPr>
            <a:normAutofit/>
          </a:bodyPr>
          <a:lstStyle/>
          <a:p>
            <a:r>
              <a:rPr lang="en-US" sz="2800" dirty="0"/>
              <a:t>Making connections to treatment </a:t>
            </a:r>
          </a:p>
          <a:p>
            <a:r>
              <a:rPr lang="en-US" sz="2800" dirty="0"/>
              <a:t>Weather</a:t>
            </a:r>
          </a:p>
          <a:p>
            <a:r>
              <a:rPr lang="en-US" sz="2800" dirty="0"/>
              <a:t>Distance to travel </a:t>
            </a:r>
          </a:p>
          <a:p>
            <a:r>
              <a:rPr lang="en-US" sz="2800" dirty="0" err="1"/>
              <a:t>Wifi</a:t>
            </a:r>
            <a:r>
              <a:rPr lang="en-US" sz="2800" dirty="0"/>
              <a:t>/Internet</a:t>
            </a:r>
          </a:p>
          <a:p>
            <a:r>
              <a:rPr lang="en-US" sz="2800" dirty="0"/>
              <a:t>Few natural community resources/supports</a:t>
            </a:r>
          </a:p>
          <a:p>
            <a:r>
              <a:rPr lang="en-US" sz="2800" dirty="0"/>
              <a:t>Lack of public transportation </a:t>
            </a:r>
          </a:p>
          <a:p>
            <a:r>
              <a:rPr lang="en-US" sz="2800" dirty="0"/>
              <a:t>Hiring strong applicants/lack of interest in rural work</a:t>
            </a:r>
          </a:p>
          <a:p>
            <a:r>
              <a:rPr lang="en-US" sz="2800" dirty="0"/>
              <a:t>Wild turkeys </a:t>
            </a:r>
            <a:r>
              <a:rPr lang="en-US" sz="2800" dirty="0">
                <a:sym typeface="Wingdings" panose="05000000000000000000" pitchFamily="2" charset="2"/>
              </a:rPr>
              <a:t> </a:t>
            </a:r>
            <a:endParaRPr lang="en-US" sz="2800" dirty="0"/>
          </a:p>
          <a:p>
            <a:pPr marL="0" indent="0">
              <a:buNone/>
            </a:pPr>
            <a:endParaRPr lang="en-US" dirty="0"/>
          </a:p>
        </p:txBody>
      </p:sp>
    </p:spTree>
    <p:extLst>
      <p:ext uri="{BB962C8B-B14F-4D97-AF65-F5344CB8AC3E}">
        <p14:creationId xmlns:p14="http://schemas.microsoft.com/office/powerpoint/2010/main" val="85820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CC9F5-BB42-459E-850A-6A1DC423D1CD}"/>
              </a:ext>
            </a:extLst>
          </p:cNvPr>
          <p:cNvSpPr>
            <a:spLocks noGrp="1"/>
          </p:cNvSpPr>
          <p:nvPr>
            <p:ph type="title"/>
          </p:nvPr>
        </p:nvSpPr>
        <p:spPr/>
        <p:txBody>
          <a:bodyPr/>
          <a:lstStyle/>
          <a:p>
            <a:r>
              <a:rPr lang="en-US" b="1" i="1" dirty="0"/>
              <a:t>Other ways we support staff and overcome challenges…</a:t>
            </a:r>
          </a:p>
        </p:txBody>
      </p:sp>
      <p:sp>
        <p:nvSpPr>
          <p:cNvPr id="3" name="Content Placeholder 2">
            <a:extLst>
              <a:ext uri="{FF2B5EF4-FFF2-40B4-BE49-F238E27FC236}">
                <a16:creationId xmlns:a16="http://schemas.microsoft.com/office/drawing/2014/main" id="{AA1DD06C-B118-4AFE-81B5-D47C52F573FD}"/>
              </a:ext>
            </a:extLst>
          </p:cNvPr>
          <p:cNvSpPr>
            <a:spLocks noGrp="1"/>
          </p:cNvSpPr>
          <p:nvPr>
            <p:ph idx="1"/>
          </p:nvPr>
        </p:nvSpPr>
        <p:spPr>
          <a:xfrm>
            <a:off x="2589212" y="1986844"/>
            <a:ext cx="9162521" cy="4871155"/>
          </a:xfrm>
        </p:spPr>
        <p:txBody>
          <a:bodyPr>
            <a:normAutofit lnSpcReduction="10000"/>
          </a:bodyPr>
          <a:lstStyle/>
          <a:p>
            <a:r>
              <a:rPr lang="en-US" sz="3200" dirty="0"/>
              <a:t>Check in before/after appointments</a:t>
            </a:r>
          </a:p>
          <a:p>
            <a:r>
              <a:rPr lang="en-US" sz="3200" dirty="0"/>
              <a:t>Double up visits</a:t>
            </a:r>
          </a:p>
          <a:p>
            <a:r>
              <a:rPr lang="en-US" sz="3200" dirty="0"/>
              <a:t>Snow Tires </a:t>
            </a:r>
          </a:p>
          <a:p>
            <a:r>
              <a:rPr lang="en-US" sz="3200" dirty="0"/>
              <a:t>Education to staff on community resources </a:t>
            </a:r>
          </a:p>
          <a:p>
            <a:r>
              <a:rPr lang="en-US" sz="3200" dirty="0"/>
              <a:t>Partner up with community providers </a:t>
            </a:r>
          </a:p>
          <a:p>
            <a:r>
              <a:rPr lang="en-US" sz="3200" dirty="0"/>
              <a:t>Team meetings/case conferences </a:t>
            </a:r>
          </a:p>
          <a:p>
            <a:r>
              <a:rPr lang="en-US" sz="3200" dirty="0"/>
              <a:t>Team Work!!!</a:t>
            </a:r>
          </a:p>
          <a:p>
            <a:r>
              <a:rPr lang="en-US" sz="3200" dirty="0"/>
              <a:t>Telehealth services</a:t>
            </a:r>
          </a:p>
          <a:p>
            <a:pPr marL="0" indent="0">
              <a:buNone/>
            </a:pPr>
            <a:endParaRPr lang="en-US" dirty="0"/>
          </a:p>
        </p:txBody>
      </p:sp>
    </p:spTree>
    <p:extLst>
      <p:ext uri="{BB962C8B-B14F-4D97-AF65-F5344CB8AC3E}">
        <p14:creationId xmlns:p14="http://schemas.microsoft.com/office/powerpoint/2010/main" val="17828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342C-750B-433A-87F1-D9B3A427A363}"/>
              </a:ext>
            </a:extLst>
          </p:cNvPr>
          <p:cNvSpPr>
            <a:spLocks noGrp="1"/>
          </p:cNvSpPr>
          <p:nvPr>
            <p:ph type="title"/>
          </p:nvPr>
        </p:nvSpPr>
        <p:spPr>
          <a:xfrm>
            <a:off x="2592925" y="624110"/>
            <a:ext cx="8425031" cy="685402"/>
          </a:xfrm>
        </p:spPr>
        <p:txBody>
          <a:bodyPr/>
          <a:lstStyle/>
          <a:p>
            <a:r>
              <a:rPr lang="en-US" b="1" i="1" dirty="0"/>
              <a:t>Data…(to date)</a:t>
            </a:r>
          </a:p>
        </p:txBody>
      </p:sp>
      <p:sp>
        <p:nvSpPr>
          <p:cNvPr id="3" name="Content Placeholder 2">
            <a:extLst>
              <a:ext uri="{FF2B5EF4-FFF2-40B4-BE49-F238E27FC236}">
                <a16:creationId xmlns:a16="http://schemas.microsoft.com/office/drawing/2014/main" id="{4849D319-59D2-4250-82EB-25000EDC08A4}"/>
              </a:ext>
            </a:extLst>
          </p:cNvPr>
          <p:cNvSpPr>
            <a:spLocks noGrp="1"/>
          </p:cNvSpPr>
          <p:nvPr>
            <p:ph idx="1"/>
          </p:nvPr>
        </p:nvSpPr>
        <p:spPr>
          <a:xfrm>
            <a:off x="1957389" y="1628774"/>
            <a:ext cx="9591144" cy="4997803"/>
          </a:xfrm>
        </p:spPr>
        <p:txBody>
          <a:bodyPr>
            <a:normAutofit/>
          </a:bodyPr>
          <a:lstStyle/>
          <a:p>
            <a:pPr lvl="0"/>
            <a:r>
              <a:rPr lang="en-US" sz="2400" b="1" u="sng" dirty="0"/>
              <a:t>VASH</a:t>
            </a:r>
          </a:p>
          <a:p>
            <a:pPr lvl="1"/>
            <a:r>
              <a:rPr lang="en-US" sz="2000" dirty="0"/>
              <a:t>257 total HUD VASH Vouchers and total of 24 available Vouchers </a:t>
            </a:r>
          </a:p>
          <a:p>
            <a:pPr lvl="2"/>
            <a:r>
              <a:rPr lang="en-US" sz="1800" dirty="0"/>
              <a:t>Watertown total of 40 Vouchers </a:t>
            </a:r>
          </a:p>
          <a:p>
            <a:pPr lvl="2"/>
            <a:r>
              <a:rPr lang="en-US" sz="1800" dirty="0"/>
              <a:t>Rome total of 41 Vouchers </a:t>
            </a:r>
          </a:p>
          <a:p>
            <a:pPr lvl="2"/>
            <a:r>
              <a:rPr lang="en-US" sz="1800" dirty="0"/>
              <a:t>Syracuse total of 166 Vouchers </a:t>
            </a:r>
          </a:p>
          <a:p>
            <a:pPr marL="914400" lvl="2" indent="0">
              <a:buNone/>
            </a:pPr>
            <a:endParaRPr lang="en-US" sz="1800" dirty="0"/>
          </a:p>
          <a:p>
            <a:pPr lvl="1"/>
            <a:r>
              <a:rPr lang="en-US" sz="2000" b="1" u="sng" dirty="0"/>
              <a:t>GPD</a:t>
            </a:r>
          </a:p>
          <a:p>
            <a:pPr lvl="2"/>
            <a:r>
              <a:rPr lang="en-US" sz="1800" dirty="0"/>
              <a:t>Total Beds: 28 (24 in Syracuse and 4 in Binghamton)</a:t>
            </a:r>
          </a:p>
          <a:p>
            <a:pPr lvl="2"/>
            <a:r>
              <a:rPr lang="en-US" sz="1800" dirty="0"/>
              <a:t>Total utilization to date: 64 (53 Syracuse and 11 in Binghamton)</a:t>
            </a:r>
          </a:p>
          <a:p>
            <a:pPr marL="914400" lvl="2" indent="0">
              <a:buNone/>
            </a:pPr>
            <a:endParaRPr lang="en-US" sz="1800" dirty="0"/>
          </a:p>
        </p:txBody>
      </p:sp>
    </p:spTree>
    <p:extLst>
      <p:ext uri="{BB962C8B-B14F-4D97-AF65-F5344CB8AC3E}">
        <p14:creationId xmlns:p14="http://schemas.microsoft.com/office/powerpoint/2010/main" val="116807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154B-50E9-4953-AAEE-AAE90821A6E0}"/>
              </a:ext>
            </a:extLst>
          </p:cNvPr>
          <p:cNvSpPr>
            <a:spLocks noGrp="1"/>
          </p:cNvSpPr>
          <p:nvPr>
            <p:ph type="title"/>
          </p:nvPr>
        </p:nvSpPr>
        <p:spPr>
          <a:xfrm>
            <a:off x="2141371" y="242711"/>
            <a:ext cx="8526630" cy="728133"/>
          </a:xfrm>
        </p:spPr>
        <p:txBody>
          <a:bodyPr/>
          <a:lstStyle/>
          <a:p>
            <a:r>
              <a:rPr lang="en-US" b="1" i="1" dirty="0"/>
              <a:t>Data…(to date)</a:t>
            </a:r>
          </a:p>
        </p:txBody>
      </p:sp>
      <p:sp>
        <p:nvSpPr>
          <p:cNvPr id="3" name="Content Placeholder 2">
            <a:extLst>
              <a:ext uri="{FF2B5EF4-FFF2-40B4-BE49-F238E27FC236}">
                <a16:creationId xmlns:a16="http://schemas.microsoft.com/office/drawing/2014/main" id="{D99B29AC-CEA0-4897-9C7E-FD35F9E3A683}"/>
              </a:ext>
            </a:extLst>
          </p:cNvPr>
          <p:cNvSpPr>
            <a:spLocks noGrp="1"/>
          </p:cNvSpPr>
          <p:nvPr>
            <p:ph idx="1"/>
          </p:nvPr>
        </p:nvSpPr>
        <p:spPr>
          <a:xfrm>
            <a:off x="1523999" y="970844"/>
            <a:ext cx="10476089" cy="5887155"/>
          </a:xfrm>
        </p:spPr>
        <p:txBody>
          <a:bodyPr>
            <a:normAutofit/>
          </a:bodyPr>
          <a:lstStyle/>
          <a:p>
            <a:pPr lvl="0"/>
            <a:r>
              <a:rPr lang="en-US" b="1" u="sng" dirty="0"/>
              <a:t>Outreach: </a:t>
            </a:r>
          </a:p>
          <a:p>
            <a:pPr lvl="1"/>
            <a:r>
              <a:rPr lang="en-US" dirty="0"/>
              <a:t>1,055 consults/hotline calls, self-referrals</a:t>
            </a:r>
          </a:p>
          <a:p>
            <a:pPr lvl="2"/>
            <a:r>
              <a:rPr lang="en-US" dirty="0"/>
              <a:t>Literally homeless: 283</a:t>
            </a:r>
          </a:p>
          <a:p>
            <a:pPr lvl="2"/>
            <a:r>
              <a:rPr lang="en-US" dirty="0"/>
              <a:t>Imminent risk of homelessness: 86</a:t>
            </a:r>
          </a:p>
          <a:p>
            <a:pPr lvl="2"/>
            <a:r>
              <a:rPr lang="en-US" dirty="0"/>
              <a:t>Unstably housed: 515</a:t>
            </a:r>
          </a:p>
          <a:p>
            <a:pPr lvl="2"/>
            <a:r>
              <a:rPr lang="en-US" dirty="0"/>
              <a:t>Stably housed: 169</a:t>
            </a:r>
          </a:p>
          <a:p>
            <a:pPr marL="914400" lvl="2" indent="0">
              <a:buNone/>
            </a:pPr>
            <a:endParaRPr lang="en-US" dirty="0"/>
          </a:p>
          <a:p>
            <a:pPr lvl="0"/>
            <a:r>
              <a:rPr lang="en-US" b="1" u="sng" dirty="0"/>
              <a:t>MHICM:</a:t>
            </a:r>
          </a:p>
          <a:p>
            <a:pPr lvl="1"/>
            <a:r>
              <a:rPr lang="en-US" dirty="0"/>
              <a:t>Average PRE Admission psychiatry admissions:</a:t>
            </a:r>
          </a:p>
          <a:p>
            <a:pPr lvl="2"/>
            <a:r>
              <a:rPr lang="en-US" dirty="0"/>
              <a:t>2.52</a:t>
            </a:r>
          </a:p>
          <a:p>
            <a:pPr lvl="1"/>
            <a:r>
              <a:rPr lang="en-US" dirty="0"/>
              <a:t>Average POST Admission psychiatry admissions:</a:t>
            </a:r>
          </a:p>
          <a:p>
            <a:pPr lvl="2"/>
            <a:r>
              <a:rPr lang="en-US" dirty="0"/>
              <a:t>0.93</a:t>
            </a:r>
          </a:p>
          <a:p>
            <a:pPr lvl="1"/>
            <a:r>
              <a:rPr lang="en-US" dirty="0"/>
              <a:t>Average Pre Admission days:</a:t>
            </a:r>
          </a:p>
          <a:p>
            <a:pPr lvl="2"/>
            <a:r>
              <a:rPr lang="en-US" dirty="0"/>
              <a:t>36.42</a:t>
            </a:r>
          </a:p>
          <a:p>
            <a:pPr lvl="1"/>
            <a:r>
              <a:rPr lang="en-US" dirty="0"/>
              <a:t>Average POST Admission days: </a:t>
            </a:r>
          </a:p>
          <a:p>
            <a:pPr lvl="2"/>
            <a:r>
              <a:rPr lang="en-US" dirty="0"/>
              <a:t>18.42</a:t>
            </a:r>
          </a:p>
          <a:p>
            <a:endParaRPr lang="en-US" dirty="0"/>
          </a:p>
        </p:txBody>
      </p:sp>
    </p:spTree>
    <p:extLst>
      <p:ext uri="{BB962C8B-B14F-4D97-AF65-F5344CB8AC3E}">
        <p14:creationId xmlns:p14="http://schemas.microsoft.com/office/powerpoint/2010/main" val="38159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D3A9-2A1B-47B6-B7AA-59FF120D2C85}"/>
              </a:ext>
            </a:extLst>
          </p:cNvPr>
          <p:cNvSpPr>
            <a:spLocks noGrp="1"/>
          </p:cNvSpPr>
          <p:nvPr>
            <p:ph type="title"/>
          </p:nvPr>
        </p:nvSpPr>
        <p:spPr>
          <a:xfrm>
            <a:off x="2017192" y="364466"/>
            <a:ext cx="8911687" cy="787001"/>
          </a:xfrm>
        </p:spPr>
        <p:txBody>
          <a:bodyPr>
            <a:normAutofit fontScale="90000"/>
          </a:bodyPr>
          <a:lstStyle/>
          <a:p>
            <a:r>
              <a:rPr lang="en-US" b="1" i="1" dirty="0"/>
              <a:t>A success story and the power of Peers…</a:t>
            </a:r>
          </a:p>
        </p:txBody>
      </p:sp>
      <p:sp>
        <p:nvSpPr>
          <p:cNvPr id="3" name="Content Placeholder 2">
            <a:extLst>
              <a:ext uri="{FF2B5EF4-FFF2-40B4-BE49-F238E27FC236}">
                <a16:creationId xmlns:a16="http://schemas.microsoft.com/office/drawing/2014/main" id="{CA119480-EE26-45FB-9DF0-65692EDB369D}"/>
              </a:ext>
            </a:extLst>
          </p:cNvPr>
          <p:cNvSpPr>
            <a:spLocks noGrp="1"/>
          </p:cNvSpPr>
          <p:nvPr>
            <p:ph idx="1"/>
          </p:nvPr>
        </p:nvSpPr>
        <p:spPr>
          <a:xfrm>
            <a:off x="1263121" y="880533"/>
            <a:ext cx="10703101" cy="5977467"/>
          </a:xfrm>
        </p:spPr>
        <p:txBody>
          <a:bodyPr>
            <a:normAutofit fontScale="25000" lnSpcReduction="20000"/>
          </a:bodyPr>
          <a:lstStyle/>
          <a:p>
            <a:r>
              <a:rPr lang="en-US" sz="6800" dirty="0"/>
              <a:t>I began to work with (Veteran) during the late Spring of this year. (Veteran) is a U.S. Army Vietnam Veteran who had been living at a local fair grounds in rural update NY, for three decades. He is the bookbinder for the fair and takes great pride in his craft. A fiercely independent and private person, (Veteran) was resistant to seeking out benefits or assistance from the VA or any other government entity. He had not been under the care of a physician in more than 30 years.</a:t>
            </a:r>
          </a:p>
          <a:p>
            <a:r>
              <a:rPr lang="en-US" sz="6800" dirty="0"/>
              <a:t>(Veteran) had lived on the fairgrounds over the many winters, and the previous winter was particularly treacherous and cold. (Veterans) access to food and resources was severely limited.  Over time, (Veteran) was agreeable to applying for and receiving a non-service connected pension. Veteran was eventually open to being seen at the VA for medical care and would be interested in obtaining housing on a HUD VASH voucher. </a:t>
            </a:r>
          </a:p>
          <a:p>
            <a:r>
              <a:rPr lang="en-US" sz="6800" dirty="0"/>
              <a:t>He toured an apartment building and began the application process. Still hesitant about where he wanted to live, (Veteran) said he was wary of such a big move—away from his solitary shop and into an apartment complex. </a:t>
            </a:r>
          </a:p>
          <a:p>
            <a:r>
              <a:rPr lang="en-US" sz="6800" dirty="0"/>
              <a:t>Upon his first physical in more than three decades, (Veteran) was told that he needed to be admitted to the hospital right away—he was undergoing kidney failure. After weeks of treatment and rehabilitation, (Veteran) was stronger and healthier. During that time, the HCHV team got to work! (Veterans) housing voucher was ready, and he moved directly from his hospital bed at the VA Medical Center to his apartment</a:t>
            </a:r>
          </a:p>
          <a:p>
            <a:r>
              <a:rPr lang="en-US" sz="6800" dirty="0"/>
              <a:t>(Veterans) story is one of resilience and growth. A Veteran who prided himself on a life of solitude and independence, finally willing to be open and receive care from others. It seemed like fate stepped in at the right time—where (Veteran) got his physical at the right moment to avert disaster and possibly death, and is now connected to care and receiving ongoing case management.  My connection to (Veteran) supports the strength of Peer Support—for those Veterans who are vulnerable but reluctant to speak to anyone but another Veteran, Peers can lead the way. </a:t>
            </a:r>
          </a:p>
          <a:p>
            <a:endParaRPr lang="en-US" dirty="0"/>
          </a:p>
        </p:txBody>
      </p:sp>
    </p:spTree>
    <p:extLst>
      <p:ext uri="{BB962C8B-B14F-4D97-AF65-F5344CB8AC3E}">
        <p14:creationId xmlns:p14="http://schemas.microsoft.com/office/powerpoint/2010/main" val="621107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7EAF-4B0D-4BE1-A7DA-2B450FC676BF}"/>
              </a:ext>
            </a:extLst>
          </p:cNvPr>
          <p:cNvSpPr>
            <a:spLocks noGrp="1"/>
          </p:cNvSpPr>
          <p:nvPr>
            <p:ph type="title"/>
          </p:nvPr>
        </p:nvSpPr>
        <p:spPr/>
        <p:txBody>
          <a:bodyPr/>
          <a:lstStyle/>
          <a:p>
            <a:r>
              <a:rPr lang="en-US" b="1" i="1" dirty="0"/>
              <a:t>References and contact information…</a:t>
            </a:r>
          </a:p>
        </p:txBody>
      </p:sp>
      <p:sp>
        <p:nvSpPr>
          <p:cNvPr id="3" name="Content Placeholder 2">
            <a:extLst>
              <a:ext uri="{FF2B5EF4-FFF2-40B4-BE49-F238E27FC236}">
                <a16:creationId xmlns:a16="http://schemas.microsoft.com/office/drawing/2014/main" id="{9F36055A-0A3C-4EDF-9F9B-95654B05861F}"/>
              </a:ext>
            </a:extLst>
          </p:cNvPr>
          <p:cNvSpPr>
            <a:spLocks noGrp="1"/>
          </p:cNvSpPr>
          <p:nvPr>
            <p:ph idx="1"/>
          </p:nvPr>
        </p:nvSpPr>
        <p:spPr>
          <a:xfrm>
            <a:off x="2014538" y="1314450"/>
            <a:ext cx="9490074" cy="5543550"/>
          </a:xfrm>
        </p:spPr>
        <p:txBody>
          <a:bodyPr>
            <a:normAutofit fontScale="92500" lnSpcReduction="10000"/>
          </a:bodyPr>
          <a:lstStyle/>
          <a:p>
            <a:r>
              <a:rPr lang="en-US" b="1" dirty="0"/>
              <a:t>Homeless hotline number</a:t>
            </a:r>
          </a:p>
          <a:p>
            <a:pPr lvl="1"/>
            <a:r>
              <a:rPr lang="en-US" dirty="0"/>
              <a:t>1-877-424-3838</a:t>
            </a:r>
          </a:p>
          <a:p>
            <a:pPr marL="457200" lvl="1" indent="0">
              <a:buNone/>
            </a:pPr>
            <a:endParaRPr lang="en-US" dirty="0"/>
          </a:p>
          <a:p>
            <a:r>
              <a:rPr lang="en-US" b="1" dirty="0"/>
              <a:t>SSVF Solider On </a:t>
            </a:r>
          </a:p>
          <a:p>
            <a:pPr lvl="1"/>
            <a:r>
              <a:rPr lang="en-US" dirty="0"/>
              <a:t>1-866-406-8449</a:t>
            </a:r>
          </a:p>
          <a:p>
            <a:pPr marL="457200" lvl="1" indent="0">
              <a:buNone/>
            </a:pPr>
            <a:endParaRPr lang="en-US" dirty="0"/>
          </a:p>
          <a:p>
            <a:r>
              <a:rPr lang="en-US" b="1" dirty="0"/>
              <a:t>Veterans Crisis Line </a:t>
            </a:r>
          </a:p>
          <a:p>
            <a:pPr lvl="1"/>
            <a:r>
              <a:rPr lang="en-US" dirty="0"/>
              <a:t>1-800-727-8255</a:t>
            </a:r>
          </a:p>
          <a:p>
            <a:pPr marL="457200" lvl="1" indent="0">
              <a:buNone/>
            </a:pPr>
            <a:endParaRPr lang="en-US" dirty="0"/>
          </a:p>
          <a:p>
            <a:r>
              <a:rPr lang="en-US" b="1" dirty="0"/>
              <a:t>Intensive Community Mental Health Recovery Services </a:t>
            </a:r>
          </a:p>
          <a:p>
            <a:pPr lvl="1"/>
            <a:r>
              <a:rPr lang="en-US" dirty="0"/>
              <a:t>VHA Handbook 1162.08-January 7, 2016</a:t>
            </a:r>
          </a:p>
          <a:p>
            <a:pPr lvl="1"/>
            <a:endParaRPr lang="en-US" b="1" dirty="0"/>
          </a:p>
          <a:p>
            <a:r>
              <a:rPr lang="en-US" b="1" dirty="0"/>
              <a:t>Housing and Urban Development Department of Veterans Affairs Supportive Housing Program </a:t>
            </a:r>
          </a:p>
          <a:p>
            <a:pPr lvl="1"/>
            <a:r>
              <a:rPr lang="en-US" dirty="0"/>
              <a:t>VHA Handbook 1162.05-Updated October 31. 2017</a:t>
            </a:r>
          </a:p>
          <a:p>
            <a:r>
              <a:rPr lang="en-US" b="1" dirty="0"/>
              <a:t>New York State Office of Mental Health</a:t>
            </a:r>
          </a:p>
          <a:p>
            <a:endParaRPr lang="en-US" dirty="0"/>
          </a:p>
          <a:p>
            <a:endParaRPr lang="en-US" dirty="0"/>
          </a:p>
        </p:txBody>
      </p:sp>
    </p:spTree>
    <p:extLst>
      <p:ext uri="{BB962C8B-B14F-4D97-AF65-F5344CB8AC3E}">
        <p14:creationId xmlns:p14="http://schemas.microsoft.com/office/powerpoint/2010/main" val="1038084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1" y="2971801"/>
            <a:ext cx="6886575" cy="1495425"/>
          </a:xfrm>
        </p:spPr>
      </p:pic>
    </p:spTree>
    <p:extLst>
      <p:ext uri="{BB962C8B-B14F-4D97-AF65-F5344CB8AC3E}">
        <p14:creationId xmlns:p14="http://schemas.microsoft.com/office/powerpoint/2010/main" val="436431524"/>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We Do…</a:t>
            </a:r>
          </a:p>
        </p:txBody>
      </p:sp>
      <p:sp>
        <p:nvSpPr>
          <p:cNvPr id="3" name="Content Placeholder 2"/>
          <p:cNvSpPr>
            <a:spLocks noGrp="1"/>
          </p:cNvSpPr>
          <p:nvPr>
            <p:ph idx="1"/>
          </p:nvPr>
        </p:nvSpPr>
        <p:spPr/>
        <p:txBody>
          <a:bodyPr/>
          <a:lstStyle/>
          <a:p>
            <a:endParaRPr lang="en-US" dirty="0"/>
          </a:p>
          <a:p>
            <a:r>
              <a:rPr lang="en-US" dirty="0"/>
              <a:t>Expand Community Options</a:t>
            </a:r>
          </a:p>
          <a:p>
            <a:pPr marL="0" indent="0">
              <a:buNone/>
            </a:pPr>
            <a:endParaRPr lang="en-US" dirty="0"/>
          </a:p>
          <a:p>
            <a:r>
              <a:rPr lang="en-US" dirty="0"/>
              <a:t>Invest in Research</a:t>
            </a:r>
          </a:p>
          <a:p>
            <a:pPr marL="0" indent="0">
              <a:buNone/>
            </a:pPr>
            <a:endParaRPr lang="en-US" dirty="0"/>
          </a:p>
          <a:p>
            <a:r>
              <a:rPr lang="en-US" dirty="0"/>
              <a:t>Serve as the “Glue” in New York’s veteran Community</a:t>
            </a:r>
          </a:p>
        </p:txBody>
      </p:sp>
    </p:spTree>
    <p:extLst>
      <p:ext uri="{BB962C8B-B14F-4D97-AF65-F5344CB8AC3E}">
        <p14:creationId xmlns:p14="http://schemas.microsoft.com/office/powerpoint/2010/main" val="2612703237"/>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Do What We Do</a:t>
            </a:r>
          </a:p>
        </p:txBody>
      </p:sp>
      <p:sp>
        <p:nvSpPr>
          <p:cNvPr id="3" name="Content Placeholder 2"/>
          <p:cNvSpPr>
            <a:spLocks noGrp="1"/>
          </p:cNvSpPr>
          <p:nvPr>
            <p:ph idx="1"/>
          </p:nvPr>
        </p:nvSpPr>
        <p:spPr/>
        <p:txBody>
          <a:bodyPr/>
          <a:lstStyle/>
          <a:p>
            <a:endParaRPr lang="en-US" dirty="0"/>
          </a:p>
          <a:p>
            <a:r>
              <a:rPr lang="en-US" dirty="0"/>
              <a:t>Limitations on VA Care</a:t>
            </a:r>
          </a:p>
          <a:p>
            <a:pPr marL="0" indent="0">
              <a:buNone/>
            </a:pPr>
            <a:endParaRPr lang="en-US" dirty="0"/>
          </a:p>
          <a:p>
            <a:r>
              <a:rPr lang="en-US" dirty="0"/>
              <a:t>Challenges in the Private Sector</a:t>
            </a:r>
          </a:p>
          <a:p>
            <a:pPr marL="0" indent="0">
              <a:buNone/>
            </a:pPr>
            <a:endParaRPr lang="en-US" dirty="0"/>
          </a:p>
          <a:p>
            <a:r>
              <a:rPr lang="en-US" dirty="0"/>
              <a:t>Veteran-centric Approach</a:t>
            </a:r>
          </a:p>
          <a:p>
            <a:endParaRPr lang="en-US" dirty="0"/>
          </a:p>
        </p:txBody>
      </p:sp>
    </p:spTree>
    <p:extLst>
      <p:ext uri="{BB962C8B-B14F-4D97-AF65-F5344CB8AC3E}">
        <p14:creationId xmlns:p14="http://schemas.microsoft.com/office/powerpoint/2010/main" val="1846833841"/>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9"/>
          <p:cNvSpPr>
            <a:spLocks noGrp="1" noChangeArrowheads="1"/>
          </p:cNvSpPr>
          <p:nvPr>
            <p:ph type="title"/>
          </p:nvPr>
        </p:nvSpPr>
        <p:spPr/>
        <p:txBody>
          <a:bodyPr/>
          <a:lstStyle/>
          <a:p>
            <a:pPr algn="ctr" eaLnBrk="1" hangingPunct="1"/>
            <a:r>
              <a:rPr lang="en-US" dirty="0">
                <a:latin typeface="Tw Cen MT" pitchFamily="34" charset="0"/>
              </a:rPr>
              <a:t>MISSON STATEMENT</a:t>
            </a:r>
          </a:p>
        </p:txBody>
      </p:sp>
      <p:sp>
        <p:nvSpPr>
          <p:cNvPr id="70659" name="Rectangle 10" descr="Recycled paper"/>
          <p:cNvSpPr>
            <a:spLocks noGrp="1" noChangeArrowheads="1"/>
          </p:cNvSpPr>
          <p:nvPr>
            <p:ph type="body" idx="1"/>
          </p:nvPr>
        </p:nvSpPr>
        <p:spPr>
          <a:xfrm>
            <a:off x="3238500" y="2209800"/>
            <a:ext cx="5715000" cy="3810000"/>
          </a:xfrm>
          <a:blipFill dpi="0" rotWithShape="1">
            <a:blip r:embed="rId2" cstate="print"/>
            <a:srcRect/>
            <a:tile tx="0" ty="0" sx="100000" sy="100000" flip="none" algn="tl"/>
          </a:blipFill>
          <a:ln w="57150" cmpd="thickThin">
            <a:solidFill>
              <a:schemeClr val="bg2"/>
            </a:solidFill>
          </a:ln>
        </p:spPr>
        <p:txBody>
          <a:bodyPr/>
          <a:lstStyle/>
          <a:p>
            <a:pPr eaLnBrk="1" hangingPunct="1">
              <a:buFontTx/>
              <a:buNone/>
            </a:pPr>
            <a:r>
              <a:rPr lang="en-US" dirty="0">
                <a:latin typeface="Tw Cen MT" pitchFamily="34" charset="0"/>
              </a:rPr>
              <a:t>	</a:t>
            </a:r>
          </a:p>
          <a:p>
            <a:pPr algn="ctr" eaLnBrk="1" hangingPunct="1">
              <a:buFontTx/>
              <a:buNone/>
            </a:pPr>
            <a:r>
              <a:rPr lang="en-US" sz="4000" dirty="0">
                <a:latin typeface="Candara" pitchFamily="34" charset="0"/>
              </a:rPr>
              <a:t>Our </a:t>
            </a:r>
            <a:r>
              <a:rPr lang="en-US" sz="4000" b="1" i="1" u="sng" dirty="0">
                <a:latin typeface="Candara" pitchFamily="34" charset="0"/>
              </a:rPr>
              <a:t>Mission</a:t>
            </a:r>
            <a:r>
              <a:rPr lang="en-US" sz="4000" dirty="0">
                <a:latin typeface="Candara" pitchFamily="34" charset="0"/>
              </a:rPr>
              <a:t> is </a:t>
            </a:r>
          </a:p>
          <a:p>
            <a:pPr algn="ctr" eaLnBrk="1" hangingPunct="1">
              <a:buFontTx/>
              <a:buNone/>
            </a:pPr>
            <a:r>
              <a:rPr lang="en-US" sz="4000" dirty="0">
                <a:latin typeface="Candara" pitchFamily="34" charset="0"/>
              </a:rPr>
              <a:t>to care for our Veterans with compassion and excellence.</a:t>
            </a:r>
            <a:br>
              <a:rPr lang="en-US" sz="4000" dirty="0">
                <a:latin typeface="Candara" pitchFamily="34" charset="0"/>
              </a:rPr>
            </a:br>
            <a:endParaRPr lang="en-US" sz="4000" dirty="0">
              <a:latin typeface="Candara" pitchFamily="34" charset="0"/>
            </a:endParaRPr>
          </a:p>
          <a:p>
            <a:pPr algn="ctr" eaLnBrk="1" hangingPunct="1">
              <a:buFontTx/>
              <a:buNone/>
            </a:pPr>
            <a:br>
              <a:rPr lang="en-US" dirty="0"/>
            </a:br>
            <a:endParaRPr lang="en-US" dirty="0">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Mission Act</a:t>
            </a:r>
          </a:p>
        </p:txBody>
      </p:sp>
      <p:sp>
        <p:nvSpPr>
          <p:cNvPr id="3" name="Content Placeholder 2"/>
          <p:cNvSpPr>
            <a:spLocks noGrp="1"/>
          </p:cNvSpPr>
          <p:nvPr>
            <p:ph idx="1"/>
          </p:nvPr>
        </p:nvSpPr>
        <p:spPr/>
        <p:txBody>
          <a:bodyPr/>
          <a:lstStyle/>
          <a:p>
            <a:endParaRPr lang="en-US" dirty="0"/>
          </a:p>
          <a:p>
            <a:r>
              <a:rPr lang="en-US" dirty="0"/>
              <a:t>Origins &amp; Need</a:t>
            </a:r>
          </a:p>
          <a:p>
            <a:pPr marL="0" indent="0">
              <a:buNone/>
            </a:pPr>
            <a:endParaRPr lang="en-US" dirty="0"/>
          </a:p>
          <a:p>
            <a:r>
              <a:rPr lang="en-US" dirty="0"/>
              <a:t>Implementation</a:t>
            </a:r>
          </a:p>
          <a:p>
            <a:pPr marL="0" indent="0">
              <a:buNone/>
            </a:pPr>
            <a:endParaRPr lang="en-US" dirty="0"/>
          </a:p>
          <a:p>
            <a:r>
              <a:rPr lang="en-US" dirty="0"/>
              <a:t>Impact on Veterans</a:t>
            </a:r>
          </a:p>
          <a:p>
            <a:endParaRPr lang="en-US" dirty="0"/>
          </a:p>
        </p:txBody>
      </p:sp>
    </p:spTree>
    <p:extLst>
      <p:ext uri="{BB962C8B-B14F-4D97-AF65-F5344CB8AC3E}">
        <p14:creationId xmlns:p14="http://schemas.microsoft.com/office/powerpoint/2010/main" val="730982304"/>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Veterans &amp; The Future of Rural Health?</a:t>
            </a:r>
          </a:p>
        </p:txBody>
      </p:sp>
      <p:pic>
        <p:nvPicPr>
          <p:cNvPr id="1026" name="Picture 2" descr="The 94th Annual Veterans Day Parade in New York City, 20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2712" y="2133601"/>
            <a:ext cx="6186576" cy="40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864054"/>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A5E1-0713-4AE4-A2CC-6CC88DA24E3E}"/>
              </a:ext>
            </a:extLst>
          </p:cNvPr>
          <p:cNvSpPr>
            <a:spLocks noGrp="1"/>
          </p:cNvSpPr>
          <p:nvPr>
            <p:ph type="ctrTitle"/>
          </p:nvPr>
        </p:nvSpPr>
        <p:spPr/>
        <p:txBody>
          <a:bodyPr>
            <a:normAutofit/>
          </a:bodyPr>
          <a:lstStyle/>
          <a:p>
            <a:r>
              <a:rPr lang="en-US" sz="6600" b="1" dirty="0"/>
              <a:t>Thank You</a:t>
            </a:r>
          </a:p>
        </p:txBody>
      </p:sp>
      <p:sp>
        <p:nvSpPr>
          <p:cNvPr id="3" name="Subtitle 2">
            <a:extLst>
              <a:ext uri="{FF2B5EF4-FFF2-40B4-BE49-F238E27FC236}">
                <a16:creationId xmlns:a16="http://schemas.microsoft.com/office/drawing/2014/main" id="{6A379608-9BD8-4972-8DAB-9B7C87439A27}"/>
              </a:ext>
            </a:extLst>
          </p:cNvPr>
          <p:cNvSpPr>
            <a:spLocks noGrp="1"/>
          </p:cNvSpPr>
          <p:nvPr>
            <p:ph type="subTitle" idx="1"/>
          </p:nvPr>
        </p:nvSpPr>
        <p:spPr/>
        <p:txBody>
          <a:bodyPr/>
          <a:lstStyle/>
          <a:p>
            <a:r>
              <a:rPr lang="en-US" dirty="0"/>
              <a:t>Sponsored by </a:t>
            </a:r>
          </a:p>
        </p:txBody>
      </p:sp>
      <p:pic>
        <p:nvPicPr>
          <p:cNvPr id="5" name="Picture 4" descr="A picture containing bridge, sunset, light, lit&#10;&#10;Description automatically generated">
            <a:extLst>
              <a:ext uri="{FF2B5EF4-FFF2-40B4-BE49-F238E27FC236}">
                <a16:creationId xmlns:a16="http://schemas.microsoft.com/office/drawing/2014/main" id="{7561814C-9662-4002-83E0-E4F61C28B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752" y="4586128"/>
            <a:ext cx="2010384" cy="1143000"/>
          </a:xfrm>
          <a:prstGeom prst="rect">
            <a:avLst/>
          </a:prstGeom>
        </p:spPr>
      </p:pic>
      <p:pic>
        <p:nvPicPr>
          <p:cNvPr id="10" name="Picture 9" descr="A close up of a flag&#10;&#10;Description automatically generated">
            <a:extLst>
              <a:ext uri="{FF2B5EF4-FFF2-40B4-BE49-F238E27FC236}">
                <a16:creationId xmlns:a16="http://schemas.microsoft.com/office/drawing/2014/main" id="{91565B9C-15F8-4C59-856C-F93C87BB08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7280" y="628444"/>
            <a:ext cx="2928938" cy="2038350"/>
          </a:xfrm>
          <a:prstGeom prst="rect">
            <a:avLst/>
          </a:prstGeom>
        </p:spPr>
      </p:pic>
    </p:spTree>
    <p:extLst>
      <p:ext uri="{BB962C8B-B14F-4D97-AF65-F5344CB8AC3E}">
        <p14:creationId xmlns:p14="http://schemas.microsoft.com/office/powerpoint/2010/main" val="405704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Disaster Booklet"/>
          <p:cNvPicPr>
            <a:picLocks noChangeAspect="1" noChangeArrowheads="1"/>
          </p:cNvPicPr>
          <p:nvPr/>
        </p:nvPicPr>
        <p:blipFill>
          <a:blip r:embed="rId2" cstate="print">
            <a:lum bright="80000" contrast="18000"/>
          </a:blip>
          <a:srcRect/>
          <a:stretch>
            <a:fillRect/>
          </a:stretch>
        </p:blipFill>
        <p:spPr bwMode="auto">
          <a:xfrm>
            <a:off x="2743200" y="1524000"/>
            <a:ext cx="7010400" cy="5257800"/>
          </a:xfrm>
          <a:prstGeom prst="rect">
            <a:avLst/>
          </a:prstGeom>
          <a:noFill/>
          <a:ln w="9525">
            <a:noFill/>
            <a:miter lim="800000"/>
            <a:headEnd/>
            <a:tailEnd/>
          </a:ln>
        </p:spPr>
      </p:pic>
      <p:sp>
        <p:nvSpPr>
          <p:cNvPr id="71683" name="Rectangle 2"/>
          <p:cNvSpPr>
            <a:spLocks noGrp="1" noChangeArrowheads="1"/>
          </p:cNvSpPr>
          <p:nvPr>
            <p:ph type="title"/>
          </p:nvPr>
        </p:nvSpPr>
        <p:spPr/>
        <p:txBody>
          <a:bodyPr/>
          <a:lstStyle/>
          <a:p>
            <a:pPr algn="ctr" eaLnBrk="1" hangingPunct="1"/>
            <a:r>
              <a:rPr lang="en-US" b="1" dirty="0">
                <a:latin typeface="Tw Cen MT" pitchFamily="34" charset="0"/>
              </a:rPr>
              <a:t>VA VISION</a:t>
            </a:r>
          </a:p>
        </p:txBody>
      </p:sp>
      <p:sp>
        <p:nvSpPr>
          <p:cNvPr id="71684" name="Rectangle 3"/>
          <p:cNvSpPr>
            <a:spLocks noGrp="1" noChangeArrowheads="1"/>
          </p:cNvSpPr>
          <p:nvPr>
            <p:ph type="body" idx="1"/>
          </p:nvPr>
        </p:nvSpPr>
        <p:spPr>
          <a:xfrm>
            <a:off x="2743200" y="1676400"/>
            <a:ext cx="7010400" cy="4876800"/>
          </a:xfrm>
        </p:spPr>
        <p:txBody>
          <a:bodyPr/>
          <a:lstStyle/>
          <a:p>
            <a:pPr algn="ctr" eaLnBrk="1" hangingPunct="1">
              <a:buFontTx/>
              <a:buNone/>
            </a:pPr>
            <a:r>
              <a:rPr lang="en-US" sz="2800" b="1" dirty="0">
                <a:latin typeface="Tw Cen MT" pitchFamily="34" charset="0"/>
              </a:rPr>
              <a:t>   </a:t>
            </a:r>
          </a:p>
          <a:p>
            <a:pPr algn="ctr" eaLnBrk="1" hangingPunct="1">
              <a:buFontTx/>
              <a:buNone/>
            </a:pPr>
            <a:r>
              <a:rPr lang="en-US" sz="4000" dirty="0">
                <a:latin typeface="Candara" pitchFamily="34" charset="0"/>
              </a:rPr>
              <a:t>Our </a:t>
            </a:r>
            <a:r>
              <a:rPr lang="en-US" sz="4000" b="1" i="1" u="sng" dirty="0">
                <a:latin typeface="Candara" pitchFamily="34" charset="0"/>
              </a:rPr>
              <a:t>Vision</a:t>
            </a:r>
            <a:r>
              <a:rPr lang="en-US" sz="4000" dirty="0">
                <a:latin typeface="Candara" pitchFamily="34" charset="0"/>
              </a:rPr>
              <a:t> is </a:t>
            </a:r>
          </a:p>
          <a:p>
            <a:pPr algn="ctr" eaLnBrk="1" hangingPunct="1">
              <a:buFontTx/>
              <a:buNone/>
            </a:pPr>
            <a:r>
              <a:rPr lang="en-US" sz="4000" dirty="0">
                <a:latin typeface="Candara" pitchFamily="34" charset="0"/>
              </a:rPr>
              <a:t>to be the health care provider of choice, achieving the highest quality in health care delivery, education and research.</a:t>
            </a:r>
            <a:br>
              <a:rPr lang="en-US" sz="2800" dirty="0"/>
            </a:br>
            <a:endParaRPr lang="en-US" sz="2800" b="1" dirty="0"/>
          </a:p>
        </p:txBody>
      </p:sp>
      <p:sp>
        <p:nvSpPr>
          <p:cNvPr id="71685" name="AutoShape 4"/>
          <p:cNvSpPr>
            <a:spLocks noChangeArrowheads="1"/>
          </p:cNvSpPr>
          <p:nvPr/>
        </p:nvSpPr>
        <p:spPr bwMode="auto">
          <a:xfrm>
            <a:off x="1676400" y="6400800"/>
            <a:ext cx="381000" cy="304800"/>
          </a:xfrm>
          <a:prstGeom prst="star4">
            <a:avLst>
              <a:gd name="adj" fmla="val 12500"/>
            </a:avLst>
          </a:prstGeom>
          <a:solidFill>
            <a:schemeClr val="tx1"/>
          </a:solidFill>
          <a:ln w="12700" cap="sq">
            <a:solidFill>
              <a:schemeClr val="tx1"/>
            </a:solidFill>
            <a:miter lim="800000"/>
            <a:headEnd type="none" w="sm" len="sm"/>
            <a:tailEnd type="none" w="sm" len="sm"/>
          </a:ln>
        </p:spPr>
        <p:txBody>
          <a:bodyPr wrap="none" anchor="ctr"/>
          <a:lstStyle/>
          <a:p>
            <a:pPr defTabSz="914400" fontAlgn="base">
              <a:spcBef>
                <a:spcPct val="0"/>
              </a:spcBef>
              <a:spcAft>
                <a:spcPct val="0"/>
              </a:spcAft>
            </a:pPr>
            <a:endParaRPr lang="en-US" sz="1600" dirty="0">
              <a:solidFill>
                <a:srgbClr val="FF1515"/>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Department of Veterans Affairs </a:t>
            </a:r>
          </a:p>
        </p:txBody>
      </p:sp>
      <p:sp>
        <p:nvSpPr>
          <p:cNvPr id="3" name="Content Placeholder 2"/>
          <p:cNvSpPr>
            <a:spLocks noGrp="1"/>
          </p:cNvSpPr>
          <p:nvPr>
            <p:ph idx="1"/>
          </p:nvPr>
        </p:nvSpPr>
        <p:spPr/>
        <p:txBody>
          <a:bodyPr/>
          <a:lstStyle/>
          <a:p>
            <a:pPr marL="457200" lvl="1" indent="0" algn="ctr">
              <a:buNone/>
            </a:pPr>
            <a:r>
              <a:rPr lang="en-US" sz="3200" dirty="0"/>
              <a:t>Four major dates</a:t>
            </a:r>
          </a:p>
          <a:p>
            <a:pPr marL="457200" lvl="1" indent="0" algn="ctr">
              <a:buNone/>
            </a:pPr>
            <a:endParaRPr lang="en-US" sz="3200" dirty="0"/>
          </a:p>
          <a:p>
            <a:pPr lvl="1"/>
            <a:r>
              <a:rPr lang="en-US" dirty="0"/>
              <a:t>1989 – Cabinet level designation</a:t>
            </a:r>
          </a:p>
          <a:p>
            <a:pPr lvl="1"/>
            <a:r>
              <a:rPr lang="en-US" dirty="0"/>
              <a:t>1995 – 2000 – Major reform under Deputy Under Secretary for Health, Kenneth </a:t>
            </a:r>
            <a:r>
              <a:rPr lang="en-US" dirty="0" err="1"/>
              <a:t>Kizer</a:t>
            </a:r>
            <a:r>
              <a:rPr lang="en-US" dirty="0"/>
              <a:t>, MD, Ph.D.</a:t>
            </a:r>
          </a:p>
          <a:p>
            <a:pPr lvl="1"/>
            <a:r>
              <a:rPr lang="en-US" dirty="0"/>
              <a:t>2014 – Phoenix, Arizona VAMC</a:t>
            </a:r>
          </a:p>
          <a:p>
            <a:pPr lvl="1"/>
            <a:r>
              <a:rPr lang="en-US" dirty="0"/>
              <a:t>2019 – Mission Act implemented </a:t>
            </a:r>
          </a:p>
          <a:p>
            <a:pPr lvl="1"/>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3442744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EC90-6E2F-4BC2-BF20-9C91B6CABB4F}"/>
              </a:ext>
            </a:extLst>
          </p:cNvPr>
          <p:cNvSpPr>
            <a:spLocks noGrp="1"/>
          </p:cNvSpPr>
          <p:nvPr>
            <p:ph type="title"/>
          </p:nvPr>
        </p:nvSpPr>
        <p:spPr/>
        <p:txBody>
          <a:bodyPr/>
          <a:lstStyle/>
          <a:p>
            <a:pPr algn="ctr"/>
            <a:r>
              <a:rPr lang="en-US" dirty="0"/>
              <a:t>VISN 2</a:t>
            </a:r>
          </a:p>
        </p:txBody>
      </p:sp>
      <p:sp>
        <p:nvSpPr>
          <p:cNvPr id="3" name="Content Placeholder 2">
            <a:extLst>
              <a:ext uri="{FF2B5EF4-FFF2-40B4-BE49-F238E27FC236}">
                <a16:creationId xmlns:a16="http://schemas.microsoft.com/office/drawing/2014/main" id="{AE1BC60C-1638-4E5F-942A-5313AC361EC6}"/>
              </a:ext>
            </a:extLst>
          </p:cNvPr>
          <p:cNvSpPr>
            <a:spLocks noGrp="1"/>
          </p:cNvSpPr>
          <p:nvPr>
            <p:ph idx="1"/>
          </p:nvPr>
        </p:nvSpPr>
        <p:spPr/>
        <p:txBody>
          <a:bodyPr/>
          <a:lstStyle/>
          <a:p>
            <a:r>
              <a:rPr lang="en-US" dirty="0"/>
              <a:t>12 Medical Centers all in New York State and New Jersey State</a:t>
            </a:r>
          </a:p>
          <a:p>
            <a:r>
              <a:rPr lang="en-US" dirty="0"/>
              <a:t>43 Community Based Outpatient Clinics</a:t>
            </a:r>
          </a:p>
          <a:p>
            <a:r>
              <a:rPr lang="en-US" dirty="0"/>
              <a:t>16 Vet Centers</a:t>
            </a:r>
          </a:p>
          <a:p>
            <a:r>
              <a:rPr lang="en-US" dirty="0"/>
              <a:t>8 National Cemeteries</a:t>
            </a:r>
          </a:p>
          <a:p>
            <a:r>
              <a:rPr lang="en-US" dirty="0"/>
              <a:t>2 Regional Offices</a:t>
            </a:r>
          </a:p>
        </p:txBody>
      </p:sp>
    </p:spTree>
    <p:extLst>
      <p:ext uri="{BB962C8B-B14F-4D97-AF65-F5344CB8AC3E}">
        <p14:creationId xmlns:p14="http://schemas.microsoft.com/office/powerpoint/2010/main" val="20359709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U.S. flag design template">
  <a:themeElements>
    <a:clrScheme name="Custom 3">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000066"/>
      </a:hlink>
      <a:folHlink>
        <a:srgbClr val="000066"/>
      </a:folHlink>
    </a:clrScheme>
    <a:fontScheme name="U.S. flag design templat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accent1"/>
            </a:solidFill>
            <a:effectLst/>
            <a:latin typeface="Tw Cen MT"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accent1"/>
            </a:solidFill>
            <a:effectLst/>
            <a:latin typeface="Tw Cen MT" pitchFamily="34" charset="0"/>
          </a:defRPr>
        </a:defPPr>
      </a:lstStyle>
    </a:lnDef>
  </a:objectDefaults>
  <a:extraClrSchemeLst>
    <a:extraClrScheme>
      <a:clrScheme name="U.S. flag design template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Title Slide Master">
  <a:themeElements>
    <a:clrScheme name="Custom 1">
      <a:dk1>
        <a:sysClr val="windowText" lastClr="000000"/>
      </a:dk1>
      <a:lt1>
        <a:sysClr val="window" lastClr="FFFFFF"/>
      </a:lt1>
      <a:dk2>
        <a:srgbClr val="1F497D"/>
      </a:dk2>
      <a:lt2>
        <a:srgbClr val="EEECE1"/>
      </a:lt2>
      <a:accent1>
        <a:srgbClr val="FFC000"/>
      </a:accent1>
      <a:accent2>
        <a:srgbClr val="FF0000"/>
      </a:accent2>
      <a:accent3>
        <a:srgbClr val="0F243E"/>
      </a:accent3>
      <a:accent4>
        <a:srgbClr val="00B050"/>
      </a:accent4>
      <a:accent5>
        <a:srgbClr val="FFFF00"/>
      </a:accent5>
      <a:accent6>
        <a:srgbClr val="7030A0"/>
      </a:accent6>
      <a:hlink>
        <a:srgbClr val="0000FF"/>
      </a:hlink>
      <a:folHlink>
        <a:srgbClr val="FE19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H Main slides">
  <a:themeElements>
    <a:clrScheme name="Custom 1">
      <a:dk1>
        <a:sysClr val="windowText" lastClr="000000"/>
      </a:dk1>
      <a:lt1>
        <a:sysClr val="window" lastClr="FFFFFF"/>
      </a:lt1>
      <a:dk2>
        <a:srgbClr val="1F497D"/>
      </a:dk2>
      <a:lt2>
        <a:srgbClr val="EEECE1"/>
      </a:lt2>
      <a:accent1>
        <a:srgbClr val="FFC000"/>
      </a:accent1>
      <a:accent2>
        <a:srgbClr val="FF0000"/>
      </a:accent2>
      <a:accent3>
        <a:srgbClr val="0F243E"/>
      </a:accent3>
      <a:accent4>
        <a:srgbClr val="00B050"/>
      </a:accent4>
      <a:accent5>
        <a:srgbClr val="FFFF00"/>
      </a:accent5>
      <a:accent6>
        <a:srgbClr val="7030A0"/>
      </a:accent6>
      <a:hlink>
        <a:srgbClr val="0000FF"/>
      </a:hlink>
      <a:folHlink>
        <a:srgbClr val="FE19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ap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TotalTime>
  <Words>5054</Words>
  <Application>Microsoft Office PowerPoint</Application>
  <PresentationFormat>Widescreen</PresentationFormat>
  <Paragraphs>768</Paragraphs>
  <Slides>62</Slides>
  <Notes>25</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62</vt:i4>
      </vt:variant>
    </vt:vector>
  </HeadingPairs>
  <TitlesOfParts>
    <vt:vector size="80" baseType="lpstr">
      <vt:lpstr>Arial</vt:lpstr>
      <vt:lpstr>Broadway</vt:lpstr>
      <vt:lpstr>Calibri</vt:lpstr>
      <vt:lpstr>Calibri Light</vt:lpstr>
      <vt:lpstr>Candara</vt:lpstr>
      <vt:lpstr>Century Gothic</vt:lpstr>
      <vt:lpstr>Georgia</vt:lpstr>
      <vt:lpstr>Times New Roman</vt:lpstr>
      <vt:lpstr>Tw Cen MT</vt:lpstr>
      <vt:lpstr>Verdana</vt:lpstr>
      <vt:lpstr>Wingdings</vt:lpstr>
      <vt:lpstr>Wingdings 3</vt:lpstr>
      <vt:lpstr>Retrospect</vt:lpstr>
      <vt:lpstr>U.S. flag design template</vt:lpstr>
      <vt:lpstr>Wisp</vt:lpstr>
      <vt:lpstr>Title Slide Master</vt:lpstr>
      <vt:lpstr>ORH Main slides</vt:lpstr>
      <vt:lpstr>1_Map Layout</vt:lpstr>
      <vt:lpstr>Veteran Rural Health Services</vt:lpstr>
      <vt:lpstr>Panelists</vt:lpstr>
      <vt:lpstr>Department of Veterans Affairs</vt:lpstr>
      <vt:lpstr>    Department of Veterans Affairs </vt:lpstr>
      <vt:lpstr>    Department of Veterans Affairs </vt:lpstr>
      <vt:lpstr>MISSON STATEMENT</vt:lpstr>
      <vt:lpstr>VA VISION</vt:lpstr>
      <vt:lpstr>    Department of Veterans Affairs </vt:lpstr>
      <vt:lpstr>VISN 2</vt:lpstr>
      <vt:lpstr> Department of Veterans Affairs </vt:lpstr>
      <vt:lpstr>Network 2</vt:lpstr>
      <vt:lpstr>Rural Health for Veterans</vt:lpstr>
      <vt:lpstr>Today’s presentation</vt:lpstr>
      <vt:lpstr> </vt:lpstr>
      <vt:lpstr>Rural health Legislative mandate</vt:lpstr>
      <vt:lpstr>Office of Rural Health’s Goals</vt:lpstr>
      <vt:lpstr>snapshot of rural veterans</vt:lpstr>
      <vt:lpstr>ORH Program Overview</vt:lpstr>
      <vt:lpstr>Current and proposed Veteran Rural Health Resource Centers (VRHRC)</vt:lpstr>
      <vt:lpstr>Rural health Resource Centers Legislative mandate</vt:lpstr>
      <vt:lpstr>Office of rural health overview</vt:lpstr>
      <vt:lpstr>ORH Rural Promising Practices</vt:lpstr>
      <vt:lpstr>rural promising practices</vt:lpstr>
      <vt:lpstr>Enterprise-Wide Initiatives</vt:lpstr>
      <vt:lpstr>Enterprise-Wide Initiative highlights</vt:lpstr>
      <vt:lpstr>2019 Enterprise-Wide Initiatives</vt:lpstr>
      <vt:lpstr>ORH FY2019 Enterprise-Wide Initiatives</vt:lpstr>
      <vt:lpstr>ORH FY2019 Enterprise-Wide Initiatives IN  New York</vt:lpstr>
      <vt:lpstr>Enrolled Veterans in New York Ranked</vt:lpstr>
      <vt:lpstr>FY 2019 funding execution</vt:lpstr>
      <vt:lpstr> </vt:lpstr>
      <vt:lpstr>FY 2018 Enterprise-wide initiatives outcomes</vt:lpstr>
      <vt:lpstr>VA Maintaining Internal Systems and Strengthening Integrated Outside Networks (MISSION) Act of 2018 </vt:lpstr>
      <vt:lpstr>Va mission act: an overview of key elements</vt:lpstr>
      <vt:lpstr>Va mission act: an overview of key elements</vt:lpstr>
      <vt:lpstr>MISSION ACT Benefits</vt:lpstr>
      <vt:lpstr>Questions</vt:lpstr>
      <vt:lpstr>PowerPoint Presentation</vt:lpstr>
      <vt:lpstr>Working in Rural Communities </vt:lpstr>
      <vt:lpstr>Welcome to community case management!!  </vt:lpstr>
      <vt:lpstr>PowerPoint Presentation</vt:lpstr>
      <vt:lpstr>Serious Mental Illness…</vt:lpstr>
      <vt:lpstr>What is Recovery…</vt:lpstr>
      <vt:lpstr>A little geography…13 counties</vt:lpstr>
      <vt:lpstr>National guidelines and directives…</vt:lpstr>
      <vt:lpstr>Assertive Community Treatment…</vt:lpstr>
      <vt:lpstr>Shared Case Management Model with MHICM…</vt:lpstr>
      <vt:lpstr>Shared Case Management Model with MHICM…</vt:lpstr>
      <vt:lpstr>Shared Case Management with HUD VASH…</vt:lpstr>
      <vt:lpstr>Shared Case Management with HUD VASH…</vt:lpstr>
      <vt:lpstr>Common challenges of rural health care and engagement…</vt:lpstr>
      <vt:lpstr>Other ways we support staff and overcome challenges…</vt:lpstr>
      <vt:lpstr>Data…(to date)</vt:lpstr>
      <vt:lpstr>Data…(to date)</vt:lpstr>
      <vt:lpstr>A success story and the power of Peers…</vt:lpstr>
      <vt:lpstr>References and contact information…</vt:lpstr>
      <vt:lpstr>PowerPoint Presentation</vt:lpstr>
      <vt:lpstr>The Work We Do…</vt:lpstr>
      <vt:lpstr>Why We Do What We Do</vt:lpstr>
      <vt:lpstr>The Mission Act</vt:lpstr>
      <vt:lpstr>Veterans &amp; The Future of Rural Health?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 Services</dc:title>
  <dc:creator>Sara Wall-Bollinger</dc:creator>
  <cp:lastModifiedBy>Karin Blackburn</cp:lastModifiedBy>
  <cp:revision>10</cp:revision>
  <dcterms:created xsi:type="dcterms:W3CDTF">2019-09-27T01:58:29Z</dcterms:created>
  <dcterms:modified xsi:type="dcterms:W3CDTF">2019-10-11T00:12:56Z</dcterms:modified>
</cp:coreProperties>
</file>