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7"/>
  </p:notesMasterIdLst>
  <p:handoutMasterIdLst>
    <p:handoutMasterId r:id="rId28"/>
  </p:handoutMasterIdLst>
  <p:sldIdLst>
    <p:sldId id="256" r:id="rId3"/>
    <p:sldId id="259" r:id="rId4"/>
    <p:sldId id="260" r:id="rId5"/>
    <p:sldId id="271" r:id="rId6"/>
    <p:sldId id="261" r:id="rId7"/>
    <p:sldId id="264" r:id="rId8"/>
    <p:sldId id="296" r:id="rId9"/>
    <p:sldId id="295" r:id="rId10"/>
    <p:sldId id="280" r:id="rId11"/>
    <p:sldId id="285" r:id="rId12"/>
    <p:sldId id="287" r:id="rId13"/>
    <p:sldId id="288" r:id="rId14"/>
    <p:sldId id="279" r:id="rId15"/>
    <p:sldId id="284" r:id="rId16"/>
    <p:sldId id="297" r:id="rId17"/>
    <p:sldId id="298" r:id="rId18"/>
    <p:sldId id="299" r:id="rId19"/>
    <p:sldId id="289" r:id="rId20"/>
    <p:sldId id="291" r:id="rId21"/>
    <p:sldId id="290" r:id="rId22"/>
    <p:sldId id="292" r:id="rId23"/>
    <p:sldId id="301" r:id="rId24"/>
    <p:sldId id="293" r:id="rId25"/>
    <p:sldId id="29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97849"/>
    <a:srgbClr val="0C9C5E"/>
    <a:srgbClr val="0661AD"/>
    <a:srgbClr val="4F81BD"/>
    <a:srgbClr val="D1FBE9"/>
    <a:srgbClr val="2D2D2D"/>
    <a:srgbClr val="006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88206" autoAdjust="0"/>
  </p:normalViewPr>
  <p:slideViewPr>
    <p:cSldViewPr snapToGrid="0">
      <p:cViewPr varScale="1">
        <p:scale>
          <a:sx n="51" d="100"/>
          <a:sy n="51" d="100"/>
        </p:scale>
        <p:origin x="10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rhexablox\ERH-Public\Population%20Health\Rural%20Health%20Network\1%20Data%20Tracking%20-%20All%20Grants\Opioid\Planning%20Grant\Wawarsing_OUD%20updated.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erhexablox\ERH-Public\Population%20Health\Rural%20Health%20Network\1%20Data%20Tracking%20-%20All%20Grants\Opioid\Planning%20Grant\Wawarsing_OUD%20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Fentanyl Deaths by Gender</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Sheet2!$M$8</c:f>
              <c:strCache>
                <c:ptCount val="1"/>
                <c:pt idx="0">
                  <c:v>Fentanyl Indcated</c:v>
                </c:pt>
              </c:strCache>
            </c:strRef>
          </c:tx>
          <c:spPr>
            <a:solidFill>
              <a:srgbClr val="0069AA"/>
            </a:solidFill>
            <a:ln>
              <a:solidFill>
                <a:srgbClr val="0069AA"/>
              </a:solidFill>
            </a:ln>
            <a:effectLst/>
          </c:spPr>
          <c:invertIfNegative val="0"/>
          <c:cat>
            <c:strRef>
              <c:f>Sheet2!$N$7:$O$7</c:f>
              <c:strCache>
                <c:ptCount val="2"/>
                <c:pt idx="0">
                  <c:v>Male</c:v>
                </c:pt>
                <c:pt idx="1">
                  <c:v>Female</c:v>
                </c:pt>
              </c:strCache>
            </c:strRef>
          </c:cat>
          <c:val>
            <c:numRef>
              <c:f>Sheet2!$N$8:$O$8</c:f>
              <c:numCache>
                <c:formatCode>General</c:formatCode>
                <c:ptCount val="2"/>
                <c:pt idx="0">
                  <c:v>21</c:v>
                </c:pt>
                <c:pt idx="1">
                  <c:v>9</c:v>
                </c:pt>
              </c:numCache>
            </c:numRef>
          </c:val>
          <c:extLst>
            <c:ext xmlns:c16="http://schemas.microsoft.com/office/drawing/2014/chart" uri="{C3380CC4-5D6E-409C-BE32-E72D297353CC}">
              <c16:uniqueId val="{00000000-0C11-4336-BB28-55DA785E4EB1}"/>
            </c:ext>
          </c:extLst>
        </c:ser>
        <c:ser>
          <c:idx val="1"/>
          <c:order val="1"/>
          <c:tx>
            <c:strRef>
              <c:f>Sheet2!$M$9</c:f>
              <c:strCache>
                <c:ptCount val="1"/>
                <c:pt idx="0">
                  <c:v>No Fentanyl Indicated </c:v>
                </c:pt>
              </c:strCache>
            </c:strRef>
          </c:tx>
          <c:spPr>
            <a:solidFill>
              <a:srgbClr val="0C9C5E"/>
            </a:solidFill>
            <a:ln>
              <a:solidFill>
                <a:srgbClr val="097849"/>
              </a:solidFill>
            </a:ln>
            <a:effectLst/>
          </c:spPr>
          <c:invertIfNegative val="0"/>
          <c:dPt>
            <c:idx val="0"/>
            <c:invertIfNegative val="0"/>
            <c:bubble3D val="0"/>
            <c:spPr>
              <a:solidFill>
                <a:srgbClr val="0C9C5E"/>
              </a:solidFill>
              <a:ln>
                <a:solidFill>
                  <a:srgbClr val="0C9C5E"/>
                </a:solidFill>
              </a:ln>
              <a:effectLst/>
            </c:spPr>
            <c:extLst>
              <c:ext xmlns:c16="http://schemas.microsoft.com/office/drawing/2014/chart" uri="{C3380CC4-5D6E-409C-BE32-E72D297353CC}">
                <c16:uniqueId val="{00000002-0C11-4336-BB28-55DA785E4EB1}"/>
              </c:ext>
            </c:extLst>
          </c:dPt>
          <c:dPt>
            <c:idx val="1"/>
            <c:invertIfNegative val="0"/>
            <c:bubble3D val="0"/>
            <c:spPr>
              <a:solidFill>
                <a:srgbClr val="0C9C5E"/>
              </a:solidFill>
              <a:ln>
                <a:solidFill>
                  <a:srgbClr val="0C9C5E"/>
                </a:solidFill>
              </a:ln>
              <a:effectLst/>
            </c:spPr>
            <c:extLst>
              <c:ext xmlns:c16="http://schemas.microsoft.com/office/drawing/2014/chart" uri="{C3380CC4-5D6E-409C-BE32-E72D297353CC}">
                <c16:uniqueId val="{00000003-0C11-4336-BB28-55DA785E4EB1}"/>
              </c:ext>
            </c:extLst>
          </c:dPt>
          <c:cat>
            <c:strRef>
              <c:f>Sheet2!$N$7:$O$7</c:f>
              <c:strCache>
                <c:ptCount val="2"/>
                <c:pt idx="0">
                  <c:v>Male</c:v>
                </c:pt>
                <c:pt idx="1">
                  <c:v>Female</c:v>
                </c:pt>
              </c:strCache>
            </c:strRef>
          </c:cat>
          <c:val>
            <c:numRef>
              <c:f>Sheet2!$N$9:$O$9</c:f>
              <c:numCache>
                <c:formatCode>General</c:formatCode>
                <c:ptCount val="2"/>
                <c:pt idx="0">
                  <c:v>20</c:v>
                </c:pt>
                <c:pt idx="1">
                  <c:v>11</c:v>
                </c:pt>
              </c:numCache>
            </c:numRef>
          </c:val>
          <c:extLst>
            <c:ext xmlns:c16="http://schemas.microsoft.com/office/drawing/2014/chart" uri="{C3380CC4-5D6E-409C-BE32-E72D297353CC}">
              <c16:uniqueId val="{00000001-0C11-4336-BB28-55DA785E4EB1}"/>
            </c:ext>
          </c:extLst>
        </c:ser>
        <c:dLbls>
          <c:showLegendKey val="0"/>
          <c:showVal val="0"/>
          <c:showCatName val="0"/>
          <c:showSerName val="0"/>
          <c:showPercent val="0"/>
          <c:showBubbleSize val="0"/>
        </c:dLbls>
        <c:gapWidth val="150"/>
        <c:overlap val="100"/>
        <c:axId val="577194303"/>
        <c:axId val="577195135"/>
      </c:barChart>
      <c:catAx>
        <c:axId val="57719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195135"/>
        <c:crosses val="autoZero"/>
        <c:auto val="1"/>
        <c:lblAlgn val="ctr"/>
        <c:lblOffset val="100"/>
        <c:noMultiLvlLbl val="0"/>
      </c:catAx>
      <c:valAx>
        <c:axId val="577195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194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Fentanyl</a:t>
            </a:r>
            <a:r>
              <a:rPr lang="en-US" sz="1800" baseline="0"/>
              <a:t> Deaths by Age Group</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Sheet2!$J$3</c:f>
              <c:strCache>
                <c:ptCount val="1"/>
                <c:pt idx="0">
                  <c:v>Fentanyl Indcated</c:v>
                </c:pt>
              </c:strCache>
            </c:strRef>
          </c:tx>
          <c:spPr>
            <a:solidFill>
              <a:srgbClr val="0069AA"/>
            </a:solidFill>
            <a:ln>
              <a:solidFill>
                <a:srgbClr val="0069AA"/>
              </a:solidFill>
            </a:ln>
            <a:effectLst/>
          </c:spPr>
          <c:invertIfNegative val="0"/>
          <c:cat>
            <c:strRef>
              <c:f>Sheet2!$I$4:$I$13</c:f>
              <c:strCache>
                <c:ptCount val="10"/>
                <c:pt idx="0">
                  <c:v>Under 21</c:v>
                </c:pt>
                <c:pt idx="1">
                  <c:v>21-25</c:v>
                </c:pt>
                <c:pt idx="2">
                  <c:v>26-30</c:v>
                </c:pt>
                <c:pt idx="3">
                  <c:v>31-35</c:v>
                </c:pt>
                <c:pt idx="4">
                  <c:v>36-40</c:v>
                </c:pt>
                <c:pt idx="5">
                  <c:v>41-45</c:v>
                </c:pt>
                <c:pt idx="6">
                  <c:v>46-50</c:v>
                </c:pt>
                <c:pt idx="7">
                  <c:v>51-55</c:v>
                </c:pt>
                <c:pt idx="8">
                  <c:v>56-60</c:v>
                </c:pt>
                <c:pt idx="9">
                  <c:v>Over 61</c:v>
                </c:pt>
              </c:strCache>
            </c:strRef>
          </c:cat>
          <c:val>
            <c:numRef>
              <c:f>Sheet2!$J$4:$J$13</c:f>
              <c:numCache>
                <c:formatCode>General</c:formatCode>
                <c:ptCount val="10"/>
                <c:pt idx="0">
                  <c:v>1</c:v>
                </c:pt>
                <c:pt idx="1">
                  <c:v>6</c:v>
                </c:pt>
                <c:pt idx="2">
                  <c:v>2</c:v>
                </c:pt>
                <c:pt idx="3">
                  <c:v>6</c:v>
                </c:pt>
                <c:pt idx="4">
                  <c:v>8</c:v>
                </c:pt>
                <c:pt idx="5">
                  <c:v>2</c:v>
                </c:pt>
                <c:pt idx="6">
                  <c:v>1</c:v>
                </c:pt>
                <c:pt idx="7">
                  <c:v>2</c:v>
                </c:pt>
                <c:pt idx="8">
                  <c:v>1</c:v>
                </c:pt>
                <c:pt idx="9">
                  <c:v>1</c:v>
                </c:pt>
              </c:numCache>
            </c:numRef>
          </c:val>
          <c:extLst>
            <c:ext xmlns:c16="http://schemas.microsoft.com/office/drawing/2014/chart" uri="{C3380CC4-5D6E-409C-BE32-E72D297353CC}">
              <c16:uniqueId val="{00000000-FED4-4288-8D66-0C0F878BB47E}"/>
            </c:ext>
          </c:extLst>
        </c:ser>
        <c:ser>
          <c:idx val="1"/>
          <c:order val="1"/>
          <c:tx>
            <c:strRef>
              <c:f>Sheet2!$K$3</c:f>
              <c:strCache>
                <c:ptCount val="1"/>
                <c:pt idx="0">
                  <c:v>No Fentanyl Indicated </c:v>
                </c:pt>
              </c:strCache>
            </c:strRef>
          </c:tx>
          <c:spPr>
            <a:solidFill>
              <a:srgbClr val="0C9C5E"/>
            </a:solidFill>
            <a:ln>
              <a:solidFill>
                <a:srgbClr val="0C9C5E"/>
              </a:solidFill>
            </a:ln>
            <a:effectLst/>
          </c:spPr>
          <c:invertIfNegative val="0"/>
          <c:cat>
            <c:strRef>
              <c:f>Sheet2!$I$4:$I$13</c:f>
              <c:strCache>
                <c:ptCount val="10"/>
                <c:pt idx="0">
                  <c:v>Under 21</c:v>
                </c:pt>
                <c:pt idx="1">
                  <c:v>21-25</c:v>
                </c:pt>
                <c:pt idx="2">
                  <c:v>26-30</c:v>
                </c:pt>
                <c:pt idx="3">
                  <c:v>31-35</c:v>
                </c:pt>
                <c:pt idx="4">
                  <c:v>36-40</c:v>
                </c:pt>
                <c:pt idx="5">
                  <c:v>41-45</c:v>
                </c:pt>
                <c:pt idx="6">
                  <c:v>46-50</c:v>
                </c:pt>
                <c:pt idx="7">
                  <c:v>51-55</c:v>
                </c:pt>
                <c:pt idx="8">
                  <c:v>56-60</c:v>
                </c:pt>
                <c:pt idx="9">
                  <c:v>Over 61</c:v>
                </c:pt>
              </c:strCache>
            </c:strRef>
          </c:cat>
          <c:val>
            <c:numRef>
              <c:f>Sheet2!$K$4:$K$13</c:f>
              <c:numCache>
                <c:formatCode>General</c:formatCode>
                <c:ptCount val="10"/>
                <c:pt idx="0">
                  <c:v>2</c:v>
                </c:pt>
                <c:pt idx="1">
                  <c:v>1</c:v>
                </c:pt>
                <c:pt idx="2">
                  <c:v>3</c:v>
                </c:pt>
                <c:pt idx="3">
                  <c:v>0</c:v>
                </c:pt>
                <c:pt idx="4">
                  <c:v>4</c:v>
                </c:pt>
                <c:pt idx="5">
                  <c:v>3</c:v>
                </c:pt>
                <c:pt idx="6">
                  <c:v>3</c:v>
                </c:pt>
                <c:pt idx="7">
                  <c:v>4</c:v>
                </c:pt>
                <c:pt idx="8">
                  <c:v>3</c:v>
                </c:pt>
                <c:pt idx="9">
                  <c:v>8</c:v>
                </c:pt>
              </c:numCache>
            </c:numRef>
          </c:val>
          <c:extLst>
            <c:ext xmlns:c16="http://schemas.microsoft.com/office/drawing/2014/chart" uri="{C3380CC4-5D6E-409C-BE32-E72D297353CC}">
              <c16:uniqueId val="{00000001-FED4-4288-8D66-0C0F878BB47E}"/>
            </c:ext>
          </c:extLst>
        </c:ser>
        <c:dLbls>
          <c:showLegendKey val="0"/>
          <c:showVal val="0"/>
          <c:showCatName val="0"/>
          <c:showSerName val="0"/>
          <c:showPercent val="0"/>
          <c:showBubbleSize val="0"/>
        </c:dLbls>
        <c:gapWidth val="150"/>
        <c:overlap val="100"/>
        <c:axId val="670485983"/>
        <c:axId val="670477663"/>
      </c:barChart>
      <c:catAx>
        <c:axId val="67048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0477663"/>
        <c:crosses val="autoZero"/>
        <c:auto val="1"/>
        <c:lblAlgn val="ctr"/>
        <c:lblOffset val="100"/>
        <c:noMultiLvlLbl val="0"/>
      </c:catAx>
      <c:valAx>
        <c:axId val="670477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0485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FF2289B-2D83-4760-8E46-BFCA16252FA2}" type="datetimeFigureOut">
              <a:rPr lang="en-US" smtClean="0"/>
              <a:t>10/6/2019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DB66C08-10C6-4642-A8CB-D42291095214}" type="slidenum">
              <a:rPr lang="en-US" smtClean="0"/>
              <a:t>‹#›</a:t>
            </a:fld>
            <a:endParaRPr lang="en-US"/>
          </a:p>
        </p:txBody>
      </p:sp>
    </p:spTree>
    <p:extLst>
      <p:ext uri="{BB962C8B-B14F-4D97-AF65-F5344CB8AC3E}">
        <p14:creationId xmlns:p14="http://schemas.microsoft.com/office/powerpoint/2010/main" val="3412622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4814DE-722E-411B-9036-13E52CA9F810}" type="datetimeFigureOut">
              <a:rPr lang="en-US" smtClean="0"/>
              <a:t>10/6/2019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916269-C799-4A09-9BBA-C85F6439A289}" type="slidenum">
              <a:rPr lang="en-US" smtClean="0"/>
              <a:t>‹#›</a:t>
            </a:fld>
            <a:endParaRPr lang="en-US"/>
          </a:p>
        </p:txBody>
      </p:sp>
    </p:spTree>
    <p:extLst>
      <p:ext uri="{BB962C8B-B14F-4D97-AF65-F5344CB8AC3E}">
        <p14:creationId xmlns:p14="http://schemas.microsoft.com/office/powerpoint/2010/main" val="75086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Ulster County had the highest number of opioid deaths in all of NYS in 2018.</a:t>
            </a:r>
          </a:p>
          <a:p>
            <a:endParaRPr lang="en-US" dirty="0"/>
          </a:p>
        </p:txBody>
      </p:sp>
      <p:sp>
        <p:nvSpPr>
          <p:cNvPr id="4" name="Slide Number Placeholder 3"/>
          <p:cNvSpPr>
            <a:spLocks noGrp="1"/>
          </p:cNvSpPr>
          <p:nvPr>
            <p:ph type="sldNum" sz="quarter" idx="10"/>
          </p:nvPr>
        </p:nvSpPr>
        <p:spPr/>
        <p:txBody>
          <a:bodyPr/>
          <a:lstStyle/>
          <a:p>
            <a:fld id="{5F916269-C799-4A09-9BBA-C85F6439A289}" type="slidenum">
              <a:rPr lang="en-US" smtClean="0"/>
              <a:t>4</a:t>
            </a:fld>
            <a:endParaRPr lang="en-US"/>
          </a:p>
        </p:txBody>
      </p:sp>
    </p:spTree>
    <p:extLst>
      <p:ext uri="{BB962C8B-B14F-4D97-AF65-F5344CB8AC3E}">
        <p14:creationId xmlns:p14="http://schemas.microsoft.com/office/powerpoint/2010/main" val="36544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50/50 age mostly under</a:t>
            </a:r>
            <a:r>
              <a:rPr lang="en-US" baseline="0" dirty="0"/>
              <a:t> 50</a:t>
            </a:r>
            <a:endParaRPr lang="en-US" dirty="0"/>
          </a:p>
        </p:txBody>
      </p:sp>
      <p:sp>
        <p:nvSpPr>
          <p:cNvPr id="4" name="Slide Number Placeholder 3"/>
          <p:cNvSpPr>
            <a:spLocks noGrp="1"/>
          </p:cNvSpPr>
          <p:nvPr>
            <p:ph type="sldNum" sz="quarter" idx="10"/>
          </p:nvPr>
        </p:nvSpPr>
        <p:spPr/>
        <p:txBody>
          <a:bodyPr/>
          <a:lstStyle/>
          <a:p>
            <a:fld id="{5F916269-C799-4A09-9BBA-C85F6439A289}" type="slidenum">
              <a:rPr lang="en-US" smtClean="0"/>
              <a:t>5</a:t>
            </a:fld>
            <a:endParaRPr lang="en-US"/>
          </a:p>
        </p:txBody>
      </p:sp>
    </p:spTree>
    <p:extLst>
      <p:ext uri="{BB962C8B-B14F-4D97-AF65-F5344CB8AC3E}">
        <p14:creationId xmlns:p14="http://schemas.microsoft.com/office/powerpoint/2010/main" val="69095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communities often lack the behavioral health crisis centers and services found in Urban areas. So we became one for our community. </a:t>
            </a:r>
          </a:p>
          <a:p>
            <a:r>
              <a:rPr lang="en-US" dirty="0"/>
              <a:t>As the destination for medical crisis, we are already trained to respond to crisis in the emergency department.</a:t>
            </a:r>
          </a:p>
          <a:p>
            <a:r>
              <a:rPr lang="en-US" dirty="0"/>
              <a:t>But</a:t>
            </a:r>
          </a:p>
          <a:p>
            <a:endParaRPr lang="en-US" dirty="0"/>
          </a:p>
        </p:txBody>
      </p:sp>
      <p:sp>
        <p:nvSpPr>
          <p:cNvPr id="4" name="Slide Number Placeholder 3"/>
          <p:cNvSpPr>
            <a:spLocks noGrp="1"/>
          </p:cNvSpPr>
          <p:nvPr>
            <p:ph type="sldNum" sz="quarter" idx="10"/>
          </p:nvPr>
        </p:nvSpPr>
        <p:spPr/>
        <p:txBody>
          <a:bodyPr/>
          <a:lstStyle/>
          <a:p>
            <a:fld id="{5F916269-C799-4A09-9BBA-C85F6439A289}" type="slidenum">
              <a:rPr lang="en-US" smtClean="0"/>
              <a:t>19</a:t>
            </a:fld>
            <a:endParaRPr lang="en-US"/>
          </a:p>
        </p:txBody>
      </p:sp>
    </p:spTree>
    <p:extLst>
      <p:ext uri="{BB962C8B-B14F-4D97-AF65-F5344CB8AC3E}">
        <p14:creationId xmlns:p14="http://schemas.microsoft.com/office/powerpoint/2010/main" val="1066868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1" y="6308727"/>
            <a:ext cx="12192000" cy="549273"/>
          </a:xfrm>
          <a:prstGeom prst="rect">
            <a:avLst/>
          </a:prstGeom>
          <a:solidFill>
            <a:srgbClr val="0069AA"/>
          </a:solidFill>
          <a:ln w="15875" cap="flat" cmpd="sng" algn="ctr">
            <a:noFill/>
            <a:prstDash val="solid"/>
          </a:ln>
          <a:effectLst/>
        </p:spPr>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227AB9"/>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 y="6210416"/>
            <a:ext cx="12192001" cy="132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ooter Placeholder 4"/>
          <p:cNvSpPr>
            <a:spLocks noGrp="1"/>
          </p:cNvSpPr>
          <p:nvPr>
            <p:ph type="ftr" sz="quarter" idx="3"/>
          </p:nvPr>
        </p:nvSpPr>
        <p:spPr>
          <a:xfrm>
            <a:off x="3684597" y="6347332"/>
            <a:ext cx="4822804" cy="365125"/>
          </a:xfrm>
          <a:prstGeom prst="rect">
            <a:avLst/>
          </a:prstGeom>
        </p:spPr>
        <p:txBody>
          <a:bodyPr vert="horz" lIns="91440" tIns="45720" rIns="91440" bIns="45720" rtlCol="0" anchor="ctr"/>
          <a:lstStyle>
            <a:lvl1pPr algn="ctr">
              <a:defRPr sz="1200" b="1" cap="all" baseline="0">
                <a:solidFill>
                  <a:srgbClr val="FFFFFF"/>
                </a:solidFill>
              </a:defRPr>
            </a:lvl1pPr>
          </a:lstStyle>
          <a:p>
            <a:endParaRPr lang="en-US"/>
          </a:p>
        </p:txBody>
      </p:sp>
      <p:sp>
        <p:nvSpPr>
          <p:cNvPr id="23" name="Slide Number Placeholder 5"/>
          <p:cNvSpPr>
            <a:spLocks noGrp="1"/>
          </p:cNvSpPr>
          <p:nvPr>
            <p:ph type="sldNum" sz="quarter" idx="4"/>
          </p:nvPr>
        </p:nvSpPr>
        <p:spPr>
          <a:xfrm>
            <a:off x="10656169" y="6353090"/>
            <a:ext cx="1312025" cy="365125"/>
          </a:xfrm>
          <a:prstGeom prst="rect">
            <a:avLst/>
          </a:prstGeom>
        </p:spPr>
        <p:txBody>
          <a:bodyPr vert="horz" lIns="91440" tIns="45720" rIns="91440" bIns="45720" rtlCol="0" anchor="ctr"/>
          <a:lstStyle>
            <a:lvl1pPr algn="r">
              <a:defRPr sz="1050">
                <a:solidFill>
                  <a:srgbClr val="FFFFFF"/>
                </a:solidFill>
              </a:defRPr>
            </a:lvl1pPr>
          </a:lstStyle>
          <a:p>
            <a:fld id="{C5246BD7-A9B1-4C9C-9EAB-DE23EFEECC22}" type="slidenum">
              <a:rPr lang="en-US" smtClean="0"/>
              <a:t>‹#›</a:t>
            </a:fld>
            <a:endParaRPr lang="en-US"/>
          </a:p>
        </p:txBody>
      </p:sp>
      <p:pic>
        <p:nvPicPr>
          <p:cNvPr id="25" name="Picture 24"/>
          <p:cNvPicPr>
            <a:picLocks noChangeAspect="1"/>
          </p:cNvPicPr>
          <p:nvPr/>
        </p:nvPicPr>
        <p:blipFill>
          <a:blip r:embed="rId2">
            <a:clrChange>
              <a:clrFrom>
                <a:srgbClr val="FDFDFD"/>
              </a:clrFrom>
              <a:clrTo>
                <a:srgbClr val="FDFDFD">
                  <a:alpha val="0"/>
                </a:srgbClr>
              </a:clrTo>
            </a:clrChange>
          </a:blip>
          <a:stretch>
            <a:fillRect/>
          </a:stretch>
        </p:blipFill>
        <p:spPr>
          <a:xfrm>
            <a:off x="63412" y="5271928"/>
            <a:ext cx="2067736" cy="914400"/>
          </a:xfrm>
          <a:prstGeom prst="rect">
            <a:avLst/>
          </a:prstGeom>
        </p:spPr>
      </p:pic>
      <p:pic>
        <p:nvPicPr>
          <p:cNvPr id="26" name="Picture 25"/>
          <p:cNvPicPr>
            <a:picLocks noChangeAspect="1"/>
          </p:cNvPicPr>
          <p:nvPr/>
        </p:nvPicPr>
        <p:blipFill rotWithShape="1">
          <a:blip r:embed="rId3">
            <a:clrChange>
              <a:clrFrom>
                <a:srgbClr val="FFFFFF"/>
              </a:clrFrom>
              <a:clrTo>
                <a:srgbClr val="FFFFFF">
                  <a:alpha val="0"/>
                </a:srgbClr>
              </a:clrTo>
            </a:clrChange>
          </a:blip>
          <a:srcRect b="9086"/>
          <a:stretch/>
        </p:blipFill>
        <p:spPr>
          <a:xfrm>
            <a:off x="9066753" y="5345172"/>
            <a:ext cx="3178832" cy="914400"/>
          </a:xfrm>
          <a:prstGeom prst="rect">
            <a:avLst/>
          </a:prstGeom>
        </p:spPr>
      </p:pic>
    </p:spTree>
    <p:extLst>
      <p:ext uri="{BB962C8B-B14F-4D97-AF65-F5344CB8AC3E}">
        <p14:creationId xmlns:p14="http://schemas.microsoft.com/office/powerpoint/2010/main" val="289510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032477"/>
          </a:xfrm>
        </p:spPr>
        <p:txBody>
          <a:bodyPr>
            <a:normAutofit/>
          </a:bodyPr>
          <a:lstStyle>
            <a:lvl1pPr>
              <a:defRPr sz="24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normAutofit/>
          </a:bodyPr>
          <a:lstStyle>
            <a:lvl1pPr>
              <a:defRPr sz="24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46BD7-A9B1-4C9C-9EAB-DE23EFEECC22}" type="slidenum">
              <a:rPr lang="en-US" smtClean="0"/>
              <a:t>‹#›</a:t>
            </a:fld>
            <a:endParaRPr lang="en-US"/>
          </a:p>
        </p:txBody>
      </p:sp>
    </p:spTree>
    <p:extLst>
      <p:ext uri="{BB962C8B-B14F-4D97-AF65-F5344CB8AC3E}">
        <p14:creationId xmlns:p14="http://schemas.microsoft.com/office/powerpoint/2010/main" val="6221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33614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61508" y="0"/>
            <a:ext cx="7837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268371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959087" y="594359"/>
            <a:ext cx="7684010" cy="4928135"/>
          </a:xfrm>
        </p:spPr>
        <p:txBody>
          <a:bodyPr/>
          <a:lstStyle>
            <a:lvl1pPr>
              <a:defRPr>
                <a:solidFill>
                  <a:srgbClr val="23865C"/>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268371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3959087" y="6419043"/>
            <a:ext cx="4946335" cy="365125"/>
          </a:xfrm>
        </p:spPr>
        <p:txBody>
          <a:bodyPr/>
          <a:lstStyle>
            <a:lvl1pPr algn="l">
              <a:defRPr sz="1200" b="1">
                <a:solidFill>
                  <a:schemeClr val="tx2"/>
                </a:solidFill>
              </a:defRPr>
            </a:lvl1pPr>
          </a:lstStyle>
          <a:p>
            <a:endParaRPr lang="en-US"/>
          </a:p>
        </p:txBody>
      </p:sp>
      <p:sp>
        <p:nvSpPr>
          <p:cNvPr id="7" name="Slide Number Placeholder 6"/>
          <p:cNvSpPr>
            <a:spLocks noGrp="1"/>
          </p:cNvSpPr>
          <p:nvPr>
            <p:ph type="sldNum" sz="quarter" idx="12"/>
          </p:nvPr>
        </p:nvSpPr>
        <p:spPr>
          <a:xfrm>
            <a:off x="10331072" y="6397119"/>
            <a:ext cx="1312025" cy="365125"/>
          </a:xfrm>
        </p:spPr>
        <p:txBody>
          <a:bodyPr/>
          <a:lstStyle>
            <a:lvl1pPr>
              <a:defRPr>
                <a:solidFill>
                  <a:schemeClr val="tx2"/>
                </a:solidFill>
              </a:defRPr>
            </a:lvl1pPr>
          </a:lstStyle>
          <a:p>
            <a:fld id="{C5246BD7-A9B1-4C9C-9EAB-DE23EFEECC22}" type="slidenum">
              <a:rPr lang="en-US" smtClean="0"/>
              <a:t>‹#›</a:t>
            </a:fld>
            <a:endParaRPr lang="en-US"/>
          </a:p>
        </p:txBody>
      </p:sp>
      <p:pic>
        <p:nvPicPr>
          <p:cNvPr id="17" name="Picture 16"/>
          <p:cNvPicPr>
            <a:picLocks noChangeAspect="1"/>
          </p:cNvPicPr>
          <p:nvPr/>
        </p:nvPicPr>
        <p:blipFill>
          <a:blip r:embed="rId2">
            <a:clrChange>
              <a:clrFrom>
                <a:srgbClr val="FDFDFD"/>
              </a:clrFrom>
              <a:clrTo>
                <a:srgbClr val="FDFDFD">
                  <a:alpha val="0"/>
                </a:srgbClr>
              </a:clrTo>
            </a:clrChange>
          </a:blip>
          <a:stretch>
            <a:fillRect/>
          </a:stretch>
        </p:blipFill>
        <p:spPr>
          <a:xfrm>
            <a:off x="3598094" y="5522494"/>
            <a:ext cx="2067736" cy="914400"/>
          </a:xfrm>
          <a:prstGeom prst="rect">
            <a:avLst/>
          </a:prstGeom>
        </p:spPr>
      </p:pic>
      <p:pic>
        <p:nvPicPr>
          <p:cNvPr id="18" name="Picture 17"/>
          <p:cNvPicPr>
            <a:picLocks noChangeAspect="1"/>
          </p:cNvPicPr>
          <p:nvPr/>
        </p:nvPicPr>
        <p:blipFill rotWithShape="1">
          <a:blip r:embed="rId3">
            <a:clrChange>
              <a:clrFrom>
                <a:srgbClr val="FFFFFF"/>
              </a:clrFrom>
              <a:clrTo>
                <a:srgbClr val="FFFFFF">
                  <a:alpha val="0"/>
                </a:srgbClr>
              </a:clrTo>
            </a:clrChange>
          </a:blip>
          <a:srcRect b="9086"/>
          <a:stretch/>
        </p:blipFill>
        <p:spPr>
          <a:xfrm>
            <a:off x="8464265" y="5522494"/>
            <a:ext cx="3178832" cy="914400"/>
          </a:xfrm>
          <a:prstGeom prst="rect">
            <a:avLst/>
          </a:prstGeom>
        </p:spPr>
      </p:pic>
    </p:spTree>
    <p:extLst>
      <p:ext uri="{BB962C8B-B14F-4D97-AF65-F5344CB8AC3E}">
        <p14:creationId xmlns:p14="http://schemas.microsoft.com/office/powerpoint/2010/main" val="99382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46BD7-A9B1-4C9C-9EAB-DE23EFEECC22}" type="slidenum">
              <a:rPr lang="en-US" smtClean="0"/>
              <a:t>‹#›</a:t>
            </a:fld>
            <a:endParaRPr lang="en-US"/>
          </a:p>
        </p:txBody>
      </p:sp>
    </p:spTree>
    <p:extLst>
      <p:ext uri="{BB962C8B-B14F-4D97-AF65-F5344CB8AC3E}">
        <p14:creationId xmlns:p14="http://schemas.microsoft.com/office/powerpoint/2010/main" val="392411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70000"/>
              </a:lnSpc>
              <a:spcBef>
                <a:spcPts val="400"/>
              </a:spcBef>
              <a:spcAft>
                <a:spcPts val="400"/>
              </a:spcAft>
              <a:defRPr/>
            </a:lvl1pPr>
            <a:lvl2pPr>
              <a:lnSpc>
                <a:spcPct val="70000"/>
              </a:lnSpc>
              <a:spcBef>
                <a:spcPts val="400"/>
              </a:spcBef>
              <a:spcAft>
                <a:spcPts val="400"/>
              </a:spcAft>
              <a:defRPr/>
            </a:lvl2pPr>
            <a:lvl3pPr>
              <a:lnSpc>
                <a:spcPct val="70000"/>
              </a:lnSpc>
              <a:spcBef>
                <a:spcPts val="400"/>
              </a:spcBef>
              <a:spcAft>
                <a:spcPts val="400"/>
              </a:spcAft>
              <a:defRPr/>
            </a:lvl3pPr>
            <a:lvl4pPr>
              <a:lnSpc>
                <a:spcPct val="70000"/>
              </a:lnSpc>
              <a:spcBef>
                <a:spcPts val="400"/>
              </a:spcBef>
              <a:spcAft>
                <a:spcPts val="400"/>
              </a:spcAft>
              <a:defRPr/>
            </a:lvl4pPr>
            <a:lvl5pPr>
              <a:lnSpc>
                <a:spcPct val="70000"/>
              </a:lnSpc>
              <a:spcBef>
                <a:spcPts val="400"/>
              </a:spcBef>
              <a:spcAft>
                <a:spcPts val="4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10/6/2019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452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C5246BD7-A9B1-4C9C-9EAB-DE23EFEECC22}" type="slidenum">
              <a:rPr lang="en-US" smtClean="0"/>
              <a:t>‹#›</a:t>
            </a:fld>
            <a:endParaRPr lang="en-US"/>
          </a:p>
        </p:txBody>
      </p:sp>
      <p:sp>
        <p:nvSpPr>
          <p:cNvPr id="9" name="Rectangle 8"/>
          <p:cNvSpPr/>
          <p:nvPr userDrawn="1"/>
        </p:nvSpPr>
        <p:spPr>
          <a:xfrm>
            <a:off x="873304" y="1366463"/>
            <a:ext cx="10428270" cy="1315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30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032477"/>
          </a:xfrm>
        </p:spPr>
        <p:txBody>
          <a:bodyPr>
            <a:normAutofit/>
          </a:bodyPr>
          <a:lstStyle>
            <a:lvl1pPr>
              <a:defRPr sz="24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normAutofit/>
          </a:bodyPr>
          <a:lstStyle>
            <a:lvl1pPr>
              <a:defRPr sz="24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46BD7-A9B1-4C9C-9EAB-DE23EFEECC22}" type="slidenum">
              <a:rPr lang="en-US" smtClean="0"/>
              <a:t>‹#›</a:t>
            </a:fld>
            <a:endParaRPr lang="en-US"/>
          </a:p>
        </p:txBody>
      </p:sp>
    </p:spTree>
    <p:extLst>
      <p:ext uri="{BB962C8B-B14F-4D97-AF65-F5344CB8AC3E}">
        <p14:creationId xmlns:p14="http://schemas.microsoft.com/office/powerpoint/2010/main" val="378136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33614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61508" y="0"/>
            <a:ext cx="7837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268371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959087" y="594359"/>
            <a:ext cx="7684010" cy="4928135"/>
          </a:xfrm>
        </p:spPr>
        <p:txBody>
          <a:bodyPr/>
          <a:lstStyle>
            <a:lvl1pPr>
              <a:defRPr>
                <a:solidFill>
                  <a:srgbClr val="23865C"/>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268371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3959087" y="6419043"/>
            <a:ext cx="4946335" cy="365125"/>
          </a:xfrm>
        </p:spPr>
        <p:txBody>
          <a:bodyPr/>
          <a:lstStyle>
            <a:lvl1pPr algn="l">
              <a:defRPr sz="1200" b="1">
                <a:solidFill>
                  <a:schemeClr val="tx2"/>
                </a:solidFill>
              </a:defRPr>
            </a:lvl1pPr>
          </a:lstStyle>
          <a:p>
            <a:endParaRPr lang="en-US"/>
          </a:p>
        </p:txBody>
      </p:sp>
      <p:sp>
        <p:nvSpPr>
          <p:cNvPr id="7" name="Slide Number Placeholder 6"/>
          <p:cNvSpPr>
            <a:spLocks noGrp="1"/>
          </p:cNvSpPr>
          <p:nvPr>
            <p:ph type="sldNum" sz="quarter" idx="12"/>
          </p:nvPr>
        </p:nvSpPr>
        <p:spPr>
          <a:xfrm>
            <a:off x="10331072" y="6397119"/>
            <a:ext cx="1312025" cy="365125"/>
          </a:xfrm>
        </p:spPr>
        <p:txBody>
          <a:bodyPr/>
          <a:lstStyle>
            <a:lvl1pPr>
              <a:defRPr>
                <a:solidFill>
                  <a:schemeClr val="tx2"/>
                </a:solidFill>
              </a:defRPr>
            </a:lvl1pPr>
          </a:lstStyle>
          <a:p>
            <a:fld id="{C5246BD7-A9B1-4C9C-9EAB-DE23EFEECC22}" type="slidenum">
              <a:rPr lang="en-US" smtClean="0"/>
              <a:t>‹#›</a:t>
            </a:fld>
            <a:endParaRPr lang="en-US"/>
          </a:p>
        </p:txBody>
      </p:sp>
      <p:pic>
        <p:nvPicPr>
          <p:cNvPr id="17" name="Picture 16"/>
          <p:cNvPicPr>
            <a:picLocks noChangeAspect="1"/>
          </p:cNvPicPr>
          <p:nvPr/>
        </p:nvPicPr>
        <p:blipFill>
          <a:blip r:embed="rId2">
            <a:clrChange>
              <a:clrFrom>
                <a:srgbClr val="FDFDFD"/>
              </a:clrFrom>
              <a:clrTo>
                <a:srgbClr val="FDFDFD">
                  <a:alpha val="0"/>
                </a:srgbClr>
              </a:clrTo>
            </a:clrChange>
          </a:blip>
          <a:stretch>
            <a:fillRect/>
          </a:stretch>
        </p:blipFill>
        <p:spPr>
          <a:xfrm>
            <a:off x="3598094" y="5522494"/>
            <a:ext cx="2067736" cy="914400"/>
          </a:xfrm>
          <a:prstGeom prst="rect">
            <a:avLst/>
          </a:prstGeom>
        </p:spPr>
      </p:pic>
      <p:pic>
        <p:nvPicPr>
          <p:cNvPr id="18" name="Picture 17"/>
          <p:cNvPicPr>
            <a:picLocks noChangeAspect="1"/>
          </p:cNvPicPr>
          <p:nvPr/>
        </p:nvPicPr>
        <p:blipFill rotWithShape="1">
          <a:blip r:embed="rId3">
            <a:clrChange>
              <a:clrFrom>
                <a:srgbClr val="FFFFFF"/>
              </a:clrFrom>
              <a:clrTo>
                <a:srgbClr val="FFFFFF">
                  <a:alpha val="0"/>
                </a:srgbClr>
              </a:clrTo>
            </a:clrChange>
          </a:blip>
          <a:srcRect b="9086"/>
          <a:stretch/>
        </p:blipFill>
        <p:spPr>
          <a:xfrm>
            <a:off x="8464265" y="5522494"/>
            <a:ext cx="3178832" cy="914400"/>
          </a:xfrm>
          <a:prstGeom prst="rect">
            <a:avLst/>
          </a:prstGeom>
        </p:spPr>
      </p:pic>
    </p:spTree>
    <p:extLst>
      <p:ext uri="{BB962C8B-B14F-4D97-AF65-F5344CB8AC3E}">
        <p14:creationId xmlns:p14="http://schemas.microsoft.com/office/powerpoint/2010/main" val="11595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46BD7-A9B1-4C9C-9EAB-DE23EFEECC22}" type="slidenum">
              <a:rPr lang="en-US" smtClean="0"/>
              <a:t>‹#›</a:t>
            </a:fld>
            <a:endParaRPr lang="en-US"/>
          </a:p>
        </p:txBody>
      </p:sp>
    </p:spTree>
    <p:extLst>
      <p:ext uri="{BB962C8B-B14F-4D97-AF65-F5344CB8AC3E}">
        <p14:creationId xmlns:p14="http://schemas.microsoft.com/office/powerpoint/2010/main" val="16360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1" y="6308727"/>
            <a:ext cx="12192000" cy="549273"/>
          </a:xfrm>
          <a:prstGeom prst="rect">
            <a:avLst/>
          </a:prstGeom>
          <a:solidFill>
            <a:srgbClr val="0069AA"/>
          </a:solidFill>
          <a:ln w="15875" cap="flat" cmpd="sng" algn="ctr">
            <a:noFill/>
            <a:prstDash val="solid"/>
          </a:ln>
          <a:effectLst/>
        </p:spPr>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227AB9"/>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 y="6210416"/>
            <a:ext cx="12192001" cy="132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ooter Placeholder 4"/>
          <p:cNvSpPr>
            <a:spLocks noGrp="1"/>
          </p:cNvSpPr>
          <p:nvPr>
            <p:ph type="ftr" sz="quarter" idx="3"/>
          </p:nvPr>
        </p:nvSpPr>
        <p:spPr>
          <a:xfrm>
            <a:off x="3684597" y="6347332"/>
            <a:ext cx="4822804" cy="365125"/>
          </a:xfrm>
          <a:prstGeom prst="rect">
            <a:avLst/>
          </a:prstGeom>
        </p:spPr>
        <p:txBody>
          <a:bodyPr vert="horz" lIns="91440" tIns="45720" rIns="91440" bIns="45720" rtlCol="0" anchor="ctr"/>
          <a:lstStyle>
            <a:lvl1pPr algn="ctr">
              <a:defRPr sz="1200" b="1" cap="all" baseline="0">
                <a:solidFill>
                  <a:srgbClr val="FFFFFF"/>
                </a:solidFill>
              </a:defRPr>
            </a:lvl1pPr>
          </a:lstStyle>
          <a:p>
            <a:endParaRPr lang="en-US"/>
          </a:p>
        </p:txBody>
      </p:sp>
      <p:sp>
        <p:nvSpPr>
          <p:cNvPr id="23" name="Slide Number Placeholder 5"/>
          <p:cNvSpPr>
            <a:spLocks noGrp="1"/>
          </p:cNvSpPr>
          <p:nvPr>
            <p:ph type="sldNum" sz="quarter" idx="4"/>
          </p:nvPr>
        </p:nvSpPr>
        <p:spPr>
          <a:xfrm>
            <a:off x="10656169" y="6353090"/>
            <a:ext cx="1312025" cy="365125"/>
          </a:xfrm>
          <a:prstGeom prst="rect">
            <a:avLst/>
          </a:prstGeom>
        </p:spPr>
        <p:txBody>
          <a:bodyPr vert="horz" lIns="91440" tIns="45720" rIns="91440" bIns="45720" rtlCol="0" anchor="ctr"/>
          <a:lstStyle>
            <a:lvl1pPr algn="r">
              <a:defRPr sz="1050">
                <a:solidFill>
                  <a:srgbClr val="FFFFFF"/>
                </a:solidFill>
              </a:defRPr>
            </a:lvl1pPr>
          </a:lstStyle>
          <a:p>
            <a:fld id="{C5246BD7-A9B1-4C9C-9EAB-DE23EFEECC22}" type="slidenum">
              <a:rPr lang="en-US" smtClean="0"/>
              <a:t>‹#›</a:t>
            </a:fld>
            <a:endParaRPr lang="en-US"/>
          </a:p>
        </p:txBody>
      </p:sp>
      <p:pic>
        <p:nvPicPr>
          <p:cNvPr id="25" name="Picture 24"/>
          <p:cNvPicPr>
            <a:picLocks noChangeAspect="1"/>
          </p:cNvPicPr>
          <p:nvPr/>
        </p:nvPicPr>
        <p:blipFill>
          <a:blip r:embed="rId2">
            <a:clrChange>
              <a:clrFrom>
                <a:srgbClr val="FDFDFD"/>
              </a:clrFrom>
              <a:clrTo>
                <a:srgbClr val="FDFDFD">
                  <a:alpha val="0"/>
                </a:srgbClr>
              </a:clrTo>
            </a:clrChange>
          </a:blip>
          <a:stretch>
            <a:fillRect/>
          </a:stretch>
        </p:blipFill>
        <p:spPr>
          <a:xfrm>
            <a:off x="63412" y="5271928"/>
            <a:ext cx="2067736" cy="914400"/>
          </a:xfrm>
          <a:prstGeom prst="rect">
            <a:avLst/>
          </a:prstGeom>
        </p:spPr>
      </p:pic>
      <p:pic>
        <p:nvPicPr>
          <p:cNvPr id="26" name="Picture 25"/>
          <p:cNvPicPr>
            <a:picLocks noChangeAspect="1"/>
          </p:cNvPicPr>
          <p:nvPr/>
        </p:nvPicPr>
        <p:blipFill rotWithShape="1">
          <a:blip r:embed="rId3">
            <a:clrChange>
              <a:clrFrom>
                <a:srgbClr val="FFFFFF"/>
              </a:clrFrom>
              <a:clrTo>
                <a:srgbClr val="FFFFFF">
                  <a:alpha val="0"/>
                </a:srgbClr>
              </a:clrTo>
            </a:clrChange>
          </a:blip>
          <a:srcRect b="9086"/>
          <a:stretch/>
        </p:blipFill>
        <p:spPr>
          <a:xfrm>
            <a:off x="9066753" y="5345172"/>
            <a:ext cx="3178832" cy="914400"/>
          </a:xfrm>
          <a:prstGeom prst="rect">
            <a:avLst/>
          </a:prstGeom>
        </p:spPr>
      </p:pic>
    </p:spTree>
    <p:extLst>
      <p:ext uri="{BB962C8B-B14F-4D97-AF65-F5344CB8AC3E}">
        <p14:creationId xmlns:p14="http://schemas.microsoft.com/office/powerpoint/2010/main" val="417685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70000"/>
              </a:lnSpc>
              <a:spcBef>
                <a:spcPts val="400"/>
              </a:spcBef>
              <a:spcAft>
                <a:spcPts val="400"/>
              </a:spcAft>
              <a:defRPr/>
            </a:lvl1pPr>
            <a:lvl2pPr>
              <a:lnSpc>
                <a:spcPct val="70000"/>
              </a:lnSpc>
              <a:spcBef>
                <a:spcPts val="400"/>
              </a:spcBef>
              <a:spcAft>
                <a:spcPts val="400"/>
              </a:spcAft>
              <a:defRPr/>
            </a:lvl2pPr>
            <a:lvl3pPr>
              <a:lnSpc>
                <a:spcPct val="70000"/>
              </a:lnSpc>
              <a:spcBef>
                <a:spcPts val="400"/>
              </a:spcBef>
              <a:spcAft>
                <a:spcPts val="400"/>
              </a:spcAft>
              <a:defRPr/>
            </a:lvl3pPr>
            <a:lvl4pPr>
              <a:lnSpc>
                <a:spcPct val="70000"/>
              </a:lnSpc>
              <a:spcBef>
                <a:spcPts val="400"/>
              </a:spcBef>
              <a:spcAft>
                <a:spcPts val="400"/>
              </a:spcAft>
              <a:defRPr/>
            </a:lvl4pPr>
            <a:lvl5pPr>
              <a:lnSpc>
                <a:spcPct val="70000"/>
              </a:lnSpc>
              <a:spcBef>
                <a:spcPts val="400"/>
              </a:spcBef>
              <a:spcAft>
                <a:spcPts val="4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10/6/2019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2291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C5246BD7-A9B1-4C9C-9EAB-DE23EFEECC22}" type="slidenum">
              <a:rPr lang="en-US" smtClean="0"/>
              <a:t>‹#›</a:t>
            </a:fld>
            <a:endParaRPr lang="en-US"/>
          </a:p>
        </p:txBody>
      </p:sp>
      <p:sp>
        <p:nvSpPr>
          <p:cNvPr id="9" name="Rectangle 8"/>
          <p:cNvSpPr/>
          <p:nvPr userDrawn="1"/>
        </p:nvSpPr>
        <p:spPr>
          <a:xfrm>
            <a:off x="873304" y="1366463"/>
            <a:ext cx="10428270" cy="1315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83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2650" y="6321327"/>
            <a:ext cx="12192000" cy="549273"/>
          </a:xfrm>
          <a:prstGeom prst="rect">
            <a:avLst/>
          </a:prstGeom>
          <a:solidFill>
            <a:srgbClr val="0069AA"/>
          </a:solidFill>
          <a:ln w="15875" cap="flat" cmpd="sng" algn="ctr">
            <a:noFill/>
            <a:prstDash val="solid"/>
          </a:ln>
          <a:effectLst/>
        </p:spPr>
      </p:sp>
      <p:sp>
        <p:nvSpPr>
          <p:cNvPr id="9" name="Rectangle 8"/>
          <p:cNvSpPr/>
          <p:nvPr/>
        </p:nvSpPr>
        <p:spPr>
          <a:xfrm>
            <a:off x="0" y="6226340"/>
            <a:ext cx="12192001" cy="109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977"/>
            <a:ext cx="10058400" cy="3827263"/>
          </a:xfrm>
          <a:prstGeom prst="rect">
            <a:avLst/>
          </a:prstGeom>
        </p:spPr>
        <p:txBody>
          <a:bodyPr vert="horz" lIns="0" tIns="45720" rIns="0" bIns="45720" rtlCol="0">
            <a:normAutofit/>
          </a:bodyPr>
          <a:lstStyle/>
          <a:p>
            <a:pPr lvl="0"/>
            <a:r>
              <a:rPr lang="en-US" dirty="0"/>
              <a:t>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4"/>
          <p:cNvSpPr>
            <a:spLocks noGrp="1"/>
          </p:cNvSpPr>
          <p:nvPr>
            <p:ph type="ftr" sz="quarter" idx="3"/>
          </p:nvPr>
        </p:nvSpPr>
        <p:spPr>
          <a:xfrm>
            <a:off x="3684598" y="6413402"/>
            <a:ext cx="4822804" cy="365125"/>
          </a:xfrm>
          <a:prstGeom prst="rect">
            <a:avLst/>
          </a:prstGeom>
        </p:spPr>
        <p:txBody>
          <a:bodyPr vert="horz" lIns="91440" tIns="45720" rIns="91440" bIns="45720" rtlCol="0" anchor="ctr"/>
          <a:lstStyle>
            <a:lvl1pPr algn="ctr">
              <a:defRPr sz="1200" b="1"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499667" y="6403461"/>
            <a:ext cx="1312025" cy="365125"/>
          </a:xfrm>
          <a:prstGeom prst="rect">
            <a:avLst/>
          </a:prstGeom>
        </p:spPr>
        <p:txBody>
          <a:bodyPr vert="horz" lIns="91440" tIns="45720" rIns="91440" bIns="45720" rtlCol="0" anchor="ctr"/>
          <a:lstStyle>
            <a:lvl1pPr algn="r">
              <a:defRPr sz="1050">
                <a:solidFill>
                  <a:srgbClr val="FFFFFF"/>
                </a:solidFill>
              </a:defRPr>
            </a:lvl1pPr>
          </a:lstStyle>
          <a:p>
            <a:fld id="{C5246BD7-A9B1-4C9C-9EAB-DE23EFEECC2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8">
            <a:clrChange>
              <a:clrFrom>
                <a:srgbClr val="FDFDFD"/>
              </a:clrFrom>
              <a:clrTo>
                <a:srgbClr val="FDFDFD">
                  <a:alpha val="0"/>
                </a:srgbClr>
              </a:clrTo>
            </a:clrChange>
          </a:blip>
          <a:stretch>
            <a:fillRect/>
          </a:stretch>
        </p:blipFill>
        <p:spPr>
          <a:xfrm>
            <a:off x="63412" y="5244277"/>
            <a:ext cx="2067736" cy="914400"/>
          </a:xfrm>
          <a:prstGeom prst="rect">
            <a:avLst/>
          </a:prstGeom>
        </p:spPr>
      </p:pic>
      <p:pic>
        <p:nvPicPr>
          <p:cNvPr id="15" name="Picture 14"/>
          <p:cNvPicPr>
            <a:picLocks noChangeAspect="1"/>
          </p:cNvPicPr>
          <p:nvPr/>
        </p:nvPicPr>
        <p:blipFill rotWithShape="1">
          <a:blip r:embed="rId9">
            <a:clrChange>
              <a:clrFrom>
                <a:srgbClr val="FFFFFF"/>
              </a:clrFrom>
              <a:clrTo>
                <a:srgbClr val="FFFFFF">
                  <a:alpha val="0"/>
                </a:srgbClr>
              </a:clrTo>
            </a:clrChange>
          </a:blip>
          <a:srcRect b="9086"/>
          <a:stretch/>
        </p:blipFill>
        <p:spPr>
          <a:xfrm>
            <a:off x="9013168" y="5304913"/>
            <a:ext cx="3178832" cy="914400"/>
          </a:xfrm>
          <a:prstGeom prst="rect">
            <a:avLst/>
          </a:prstGeom>
        </p:spPr>
      </p:pic>
    </p:spTree>
    <p:extLst>
      <p:ext uri="{BB962C8B-B14F-4D97-AF65-F5344CB8AC3E}">
        <p14:creationId xmlns:p14="http://schemas.microsoft.com/office/powerpoint/2010/main" val="2543564592"/>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3" r:id="rId4"/>
    <p:sldLayoutId id="2147483666" r:id="rId5"/>
    <p:sldLayoutId id="2147483667" r:id="rId6"/>
  </p:sldLayoutIdLst>
  <p:txStyles>
    <p:titleStyle>
      <a:lvl1pPr algn="l" defTabSz="914400" rtl="0" eaLnBrk="1" latinLnBrk="0" hangingPunct="1">
        <a:lnSpc>
          <a:spcPct val="85000"/>
        </a:lnSpc>
        <a:spcBef>
          <a:spcPct val="0"/>
        </a:spcBef>
        <a:buNone/>
        <a:defRPr sz="4800" kern="1200" spc="-50" baseline="0">
          <a:solidFill>
            <a:srgbClr val="227AB9"/>
          </a:solidFill>
          <a:latin typeface="+mj-lt"/>
          <a:ea typeface="+mj-ea"/>
          <a:cs typeface="+mj-cs"/>
        </a:defRPr>
      </a:lvl1pPr>
    </p:titleStyle>
    <p:bodyStyle>
      <a:lvl1pPr marL="0" indent="0" algn="l" defTabSz="914400" rtl="0" eaLnBrk="1" latinLnBrk="0" hangingPunct="1">
        <a:lnSpc>
          <a:spcPct val="70000"/>
        </a:lnSpc>
        <a:spcBef>
          <a:spcPts val="400"/>
        </a:spcBef>
        <a:spcAft>
          <a:spcPts val="400"/>
        </a:spcAft>
        <a:buClr>
          <a:schemeClr val="accent1"/>
        </a:buClr>
        <a:buSzPct val="100000"/>
        <a:buFont typeface="Arial" panose="020B0604020202020204" pitchFamily="34" charset="0"/>
        <a:buNone/>
        <a:defRPr sz="2400" kern="1200">
          <a:solidFill>
            <a:srgbClr val="2D2D2D"/>
          </a:solidFill>
          <a:latin typeface="+mn-lt"/>
          <a:ea typeface="+mn-ea"/>
          <a:cs typeface="+mn-cs"/>
        </a:defRPr>
      </a:lvl1pPr>
      <a:lvl2pPr marL="457200" indent="-274320" algn="l" defTabSz="914400" rtl="0" eaLnBrk="1" latinLnBrk="0" hangingPunct="1">
        <a:lnSpc>
          <a:spcPct val="70000"/>
        </a:lnSpc>
        <a:spcBef>
          <a:spcPts val="400"/>
        </a:spcBef>
        <a:spcAft>
          <a:spcPts val="400"/>
        </a:spcAft>
        <a:buClr>
          <a:schemeClr val="accent1"/>
        </a:buClr>
        <a:buFont typeface="Courier New" panose="02070309020205020404" pitchFamily="49" charset="0"/>
        <a:buChar char="o"/>
        <a:defRPr sz="2000" kern="1200">
          <a:solidFill>
            <a:schemeClr val="accent3">
              <a:lumMod val="10000"/>
            </a:schemeClr>
          </a:solidFill>
          <a:latin typeface="+mn-lt"/>
          <a:ea typeface="+mn-ea"/>
          <a:cs typeface="+mn-cs"/>
        </a:defRPr>
      </a:lvl2pPr>
      <a:lvl3pPr marL="731520" indent="-182880" algn="l" defTabSz="914400" rtl="0" eaLnBrk="1" latinLnBrk="0" hangingPunct="1">
        <a:lnSpc>
          <a:spcPct val="70000"/>
        </a:lnSpc>
        <a:spcBef>
          <a:spcPts val="400"/>
        </a:spcBef>
        <a:spcAft>
          <a:spcPts val="400"/>
        </a:spcAft>
        <a:buClr>
          <a:schemeClr val="accent1"/>
        </a:buClr>
        <a:buFont typeface="Arial" panose="020B0604020202020204" pitchFamily="34" charset="0"/>
        <a:buChar char="•"/>
        <a:defRPr sz="1800" kern="1200">
          <a:solidFill>
            <a:schemeClr val="accent3">
              <a:lumMod val="10000"/>
            </a:schemeClr>
          </a:solidFill>
          <a:latin typeface="+mn-lt"/>
          <a:ea typeface="+mn-ea"/>
          <a:cs typeface="+mn-cs"/>
        </a:defRPr>
      </a:lvl3pPr>
      <a:lvl4pPr marL="914400" indent="-182880" algn="l" defTabSz="914400" rtl="0" eaLnBrk="1" latinLnBrk="0" hangingPunct="1">
        <a:lnSpc>
          <a:spcPct val="70000"/>
        </a:lnSpc>
        <a:spcBef>
          <a:spcPts val="400"/>
        </a:spcBef>
        <a:spcAft>
          <a:spcPts val="400"/>
        </a:spcAft>
        <a:buClr>
          <a:schemeClr val="accent1"/>
        </a:buClr>
        <a:buFont typeface="Calibri" pitchFamily="34" charset="0"/>
        <a:buChar char="◦"/>
        <a:defRPr sz="1600" kern="1200">
          <a:solidFill>
            <a:schemeClr val="accent3">
              <a:lumMod val="10000"/>
            </a:schemeClr>
          </a:solidFill>
          <a:latin typeface="+mn-lt"/>
          <a:ea typeface="+mn-ea"/>
          <a:cs typeface="+mn-cs"/>
        </a:defRPr>
      </a:lvl4pPr>
      <a:lvl5pPr marL="1097280" indent="-182880" algn="l" defTabSz="914400" rtl="0" eaLnBrk="1" latinLnBrk="0" hangingPunct="1">
        <a:lnSpc>
          <a:spcPct val="70000"/>
        </a:lnSpc>
        <a:spcBef>
          <a:spcPts val="400"/>
        </a:spcBef>
        <a:spcAft>
          <a:spcPts val="400"/>
        </a:spcAft>
        <a:buClr>
          <a:schemeClr val="accent1"/>
        </a:buClr>
        <a:buFont typeface="Arial" panose="020B0604020202020204" pitchFamily="34" charset="0"/>
        <a:buChar char="•"/>
        <a:defRPr sz="1600" kern="1200">
          <a:solidFill>
            <a:schemeClr val="accent3">
              <a:lumMod val="10000"/>
            </a:schemeClr>
          </a:solidFill>
          <a:latin typeface="+mn-lt"/>
          <a:ea typeface="+mn-ea"/>
          <a:cs typeface="+mn-cs"/>
        </a:defRPr>
      </a:lvl5pPr>
      <a:lvl6pPr marL="1280160" indent="-182880" algn="l" defTabSz="914400" rtl="0" eaLnBrk="1" latinLnBrk="0" hangingPunct="1">
        <a:lnSpc>
          <a:spcPct val="70000"/>
        </a:lnSpc>
        <a:spcBef>
          <a:spcPts val="400"/>
        </a:spcBef>
        <a:spcAft>
          <a:spcPts val="400"/>
        </a:spcAft>
        <a:buClr>
          <a:schemeClr val="accent1"/>
        </a:buClr>
        <a:buFont typeface="Arial" panose="020B0604020202020204" pitchFamily="34" charset="0"/>
        <a:buChar char="•"/>
        <a:defRPr sz="1600" kern="1200">
          <a:solidFill>
            <a:srgbClr val="2D2D2D"/>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2650" y="6321327"/>
            <a:ext cx="12192000" cy="549273"/>
          </a:xfrm>
          <a:prstGeom prst="rect">
            <a:avLst/>
          </a:prstGeom>
          <a:solidFill>
            <a:srgbClr val="0069AA"/>
          </a:solidFill>
          <a:ln w="15875" cap="flat" cmpd="sng" algn="ctr">
            <a:noFill/>
            <a:prstDash val="solid"/>
          </a:ln>
          <a:effectLst/>
        </p:spPr>
      </p:sp>
      <p:sp>
        <p:nvSpPr>
          <p:cNvPr id="9" name="Rectangle 8"/>
          <p:cNvSpPr/>
          <p:nvPr/>
        </p:nvSpPr>
        <p:spPr>
          <a:xfrm>
            <a:off x="0" y="6226340"/>
            <a:ext cx="12192001" cy="109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977"/>
            <a:ext cx="10058400" cy="3827263"/>
          </a:xfrm>
          <a:prstGeom prst="rect">
            <a:avLst/>
          </a:prstGeom>
        </p:spPr>
        <p:txBody>
          <a:bodyPr vert="horz" lIns="0" tIns="45720" rIns="0" bIns="45720" rtlCol="0">
            <a:normAutofit/>
          </a:bodyPr>
          <a:lstStyle/>
          <a:p>
            <a:pPr lvl="0"/>
            <a:r>
              <a:rPr lang="en-US" dirty="0"/>
              <a:t>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4"/>
          <p:cNvSpPr>
            <a:spLocks noGrp="1"/>
          </p:cNvSpPr>
          <p:nvPr>
            <p:ph type="ftr" sz="quarter" idx="3"/>
          </p:nvPr>
        </p:nvSpPr>
        <p:spPr>
          <a:xfrm>
            <a:off x="3684598" y="6413402"/>
            <a:ext cx="4822804" cy="365125"/>
          </a:xfrm>
          <a:prstGeom prst="rect">
            <a:avLst/>
          </a:prstGeom>
        </p:spPr>
        <p:txBody>
          <a:bodyPr vert="horz" lIns="91440" tIns="45720" rIns="91440" bIns="45720" rtlCol="0" anchor="ctr"/>
          <a:lstStyle>
            <a:lvl1pPr algn="ctr">
              <a:defRPr sz="1200" b="1"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499667" y="6403461"/>
            <a:ext cx="1312025" cy="365125"/>
          </a:xfrm>
          <a:prstGeom prst="rect">
            <a:avLst/>
          </a:prstGeom>
        </p:spPr>
        <p:txBody>
          <a:bodyPr vert="horz" lIns="91440" tIns="45720" rIns="91440" bIns="45720" rtlCol="0" anchor="ctr"/>
          <a:lstStyle>
            <a:lvl1pPr algn="r">
              <a:defRPr sz="1050">
                <a:solidFill>
                  <a:srgbClr val="FFFFFF"/>
                </a:solidFill>
              </a:defRPr>
            </a:lvl1pPr>
          </a:lstStyle>
          <a:p>
            <a:fld id="{C5246BD7-A9B1-4C9C-9EAB-DE23EFEECC2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8">
            <a:clrChange>
              <a:clrFrom>
                <a:srgbClr val="FDFDFD"/>
              </a:clrFrom>
              <a:clrTo>
                <a:srgbClr val="FDFDFD">
                  <a:alpha val="0"/>
                </a:srgbClr>
              </a:clrTo>
            </a:clrChange>
          </a:blip>
          <a:stretch>
            <a:fillRect/>
          </a:stretch>
        </p:blipFill>
        <p:spPr>
          <a:xfrm>
            <a:off x="63412" y="5244277"/>
            <a:ext cx="2067736" cy="914400"/>
          </a:xfrm>
          <a:prstGeom prst="rect">
            <a:avLst/>
          </a:prstGeom>
        </p:spPr>
      </p:pic>
      <p:pic>
        <p:nvPicPr>
          <p:cNvPr id="15" name="Picture 14"/>
          <p:cNvPicPr>
            <a:picLocks noChangeAspect="1"/>
          </p:cNvPicPr>
          <p:nvPr/>
        </p:nvPicPr>
        <p:blipFill rotWithShape="1">
          <a:blip r:embed="rId9">
            <a:clrChange>
              <a:clrFrom>
                <a:srgbClr val="FFFFFF"/>
              </a:clrFrom>
              <a:clrTo>
                <a:srgbClr val="FFFFFF">
                  <a:alpha val="0"/>
                </a:srgbClr>
              </a:clrTo>
            </a:clrChange>
          </a:blip>
          <a:srcRect b="9086"/>
          <a:stretch/>
        </p:blipFill>
        <p:spPr>
          <a:xfrm>
            <a:off x="9013168" y="5304913"/>
            <a:ext cx="3178832" cy="914400"/>
          </a:xfrm>
          <a:prstGeom prst="rect">
            <a:avLst/>
          </a:prstGeom>
        </p:spPr>
      </p:pic>
    </p:spTree>
    <p:extLst>
      <p:ext uri="{BB962C8B-B14F-4D97-AF65-F5344CB8AC3E}">
        <p14:creationId xmlns:p14="http://schemas.microsoft.com/office/powerpoint/2010/main" val="30215178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400" rtl="0" eaLnBrk="1" latinLnBrk="0" hangingPunct="1">
        <a:lnSpc>
          <a:spcPct val="85000"/>
        </a:lnSpc>
        <a:spcBef>
          <a:spcPct val="0"/>
        </a:spcBef>
        <a:buNone/>
        <a:defRPr sz="4800" kern="1200" spc="-50" baseline="0">
          <a:solidFill>
            <a:srgbClr val="227AB9"/>
          </a:solidFill>
          <a:latin typeface="+mj-lt"/>
          <a:ea typeface="+mj-ea"/>
          <a:cs typeface="+mj-cs"/>
        </a:defRPr>
      </a:lvl1pPr>
    </p:titleStyle>
    <p:bodyStyle>
      <a:lvl1pPr marL="0" indent="0" algn="l" defTabSz="914400" rtl="0" eaLnBrk="1" latinLnBrk="0" hangingPunct="1">
        <a:lnSpc>
          <a:spcPct val="70000"/>
        </a:lnSpc>
        <a:spcBef>
          <a:spcPts val="400"/>
        </a:spcBef>
        <a:spcAft>
          <a:spcPts val="400"/>
        </a:spcAft>
        <a:buClr>
          <a:schemeClr val="accent1"/>
        </a:buClr>
        <a:buSzPct val="100000"/>
        <a:buFont typeface="Arial" panose="020B0604020202020204" pitchFamily="34" charset="0"/>
        <a:buNone/>
        <a:defRPr sz="2400" kern="1200">
          <a:solidFill>
            <a:srgbClr val="2D2D2D"/>
          </a:solidFill>
          <a:latin typeface="+mn-lt"/>
          <a:ea typeface="+mn-ea"/>
          <a:cs typeface="+mn-cs"/>
        </a:defRPr>
      </a:lvl1pPr>
      <a:lvl2pPr marL="457200" indent="-274320" algn="l" defTabSz="914400" rtl="0" eaLnBrk="1" latinLnBrk="0" hangingPunct="1">
        <a:lnSpc>
          <a:spcPct val="70000"/>
        </a:lnSpc>
        <a:spcBef>
          <a:spcPts val="400"/>
        </a:spcBef>
        <a:spcAft>
          <a:spcPts val="400"/>
        </a:spcAft>
        <a:buClr>
          <a:schemeClr val="accent1"/>
        </a:buClr>
        <a:buFont typeface="Courier New" panose="02070309020205020404" pitchFamily="49" charset="0"/>
        <a:buChar char="o"/>
        <a:defRPr sz="2000" kern="1200">
          <a:solidFill>
            <a:schemeClr val="accent3">
              <a:lumMod val="10000"/>
            </a:schemeClr>
          </a:solidFill>
          <a:latin typeface="+mn-lt"/>
          <a:ea typeface="+mn-ea"/>
          <a:cs typeface="+mn-cs"/>
        </a:defRPr>
      </a:lvl2pPr>
      <a:lvl3pPr marL="731520" indent="-182880" algn="l" defTabSz="914400" rtl="0" eaLnBrk="1" latinLnBrk="0" hangingPunct="1">
        <a:lnSpc>
          <a:spcPct val="70000"/>
        </a:lnSpc>
        <a:spcBef>
          <a:spcPts val="400"/>
        </a:spcBef>
        <a:spcAft>
          <a:spcPts val="400"/>
        </a:spcAft>
        <a:buClr>
          <a:schemeClr val="accent1"/>
        </a:buClr>
        <a:buFont typeface="Arial" panose="020B0604020202020204" pitchFamily="34" charset="0"/>
        <a:buChar char="•"/>
        <a:defRPr sz="1800" kern="1200">
          <a:solidFill>
            <a:schemeClr val="accent3">
              <a:lumMod val="10000"/>
            </a:schemeClr>
          </a:solidFill>
          <a:latin typeface="+mn-lt"/>
          <a:ea typeface="+mn-ea"/>
          <a:cs typeface="+mn-cs"/>
        </a:defRPr>
      </a:lvl3pPr>
      <a:lvl4pPr marL="914400" indent="-182880" algn="l" defTabSz="914400" rtl="0" eaLnBrk="1" latinLnBrk="0" hangingPunct="1">
        <a:lnSpc>
          <a:spcPct val="70000"/>
        </a:lnSpc>
        <a:spcBef>
          <a:spcPts val="400"/>
        </a:spcBef>
        <a:spcAft>
          <a:spcPts val="400"/>
        </a:spcAft>
        <a:buClr>
          <a:schemeClr val="accent1"/>
        </a:buClr>
        <a:buFont typeface="Calibri" pitchFamily="34" charset="0"/>
        <a:buChar char="◦"/>
        <a:defRPr sz="1600" kern="1200">
          <a:solidFill>
            <a:schemeClr val="accent3">
              <a:lumMod val="10000"/>
            </a:schemeClr>
          </a:solidFill>
          <a:latin typeface="+mn-lt"/>
          <a:ea typeface="+mn-ea"/>
          <a:cs typeface="+mn-cs"/>
        </a:defRPr>
      </a:lvl4pPr>
      <a:lvl5pPr marL="1097280" indent="-182880" algn="l" defTabSz="914400" rtl="0" eaLnBrk="1" latinLnBrk="0" hangingPunct="1">
        <a:lnSpc>
          <a:spcPct val="70000"/>
        </a:lnSpc>
        <a:spcBef>
          <a:spcPts val="400"/>
        </a:spcBef>
        <a:spcAft>
          <a:spcPts val="400"/>
        </a:spcAft>
        <a:buClr>
          <a:schemeClr val="accent1"/>
        </a:buClr>
        <a:buFont typeface="Arial" panose="020B0604020202020204" pitchFamily="34" charset="0"/>
        <a:buChar char="•"/>
        <a:defRPr sz="1600" kern="1200">
          <a:solidFill>
            <a:schemeClr val="accent3">
              <a:lumMod val="10000"/>
            </a:schemeClr>
          </a:solidFill>
          <a:latin typeface="+mn-lt"/>
          <a:ea typeface="+mn-ea"/>
          <a:cs typeface="+mn-cs"/>
        </a:defRPr>
      </a:lvl5pPr>
      <a:lvl6pPr marL="1280160" indent="-182880" algn="l" defTabSz="914400" rtl="0" eaLnBrk="1" latinLnBrk="0" hangingPunct="1">
        <a:lnSpc>
          <a:spcPct val="70000"/>
        </a:lnSpc>
        <a:spcBef>
          <a:spcPts val="400"/>
        </a:spcBef>
        <a:spcAft>
          <a:spcPts val="400"/>
        </a:spcAft>
        <a:buClr>
          <a:schemeClr val="accent1"/>
        </a:buClr>
        <a:buFont typeface="Arial" panose="020B0604020202020204" pitchFamily="34" charset="0"/>
        <a:buChar char="•"/>
        <a:defRPr sz="1600" kern="1200">
          <a:solidFill>
            <a:srgbClr val="2D2D2D"/>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butler@ellenvilleregional.org" TargetMode="External"/><Relationship Id="rId2" Type="http://schemas.openxmlformats.org/officeDocument/2006/relationships/hyperlink" Target="mailto:skelley@ellenvilleregional.org" TargetMode="Externa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hyperlink" Target="mailto:vreid@ellenvilleregiona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8417"/>
            <a:ext cx="10058400" cy="3697357"/>
          </a:xfrm>
        </p:spPr>
        <p:txBody>
          <a:bodyPr>
            <a:normAutofit/>
          </a:bodyPr>
          <a:lstStyle/>
          <a:p>
            <a:pPr algn="ctr"/>
            <a:r>
              <a:rPr lang="en-US" sz="6000" dirty="0"/>
              <a:t>Collaborative Strategies </a:t>
            </a:r>
            <a:br>
              <a:rPr lang="en-US" sz="6000" dirty="0"/>
            </a:br>
            <a:r>
              <a:rPr lang="en-US" sz="6000" dirty="0"/>
              <a:t>to address the </a:t>
            </a:r>
            <a:br>
              <a:rPr lang="en-US" sz="6000" dirty="0"/>
            </a:br>
            <a:r>
              <a:rPr lang="en-US" sz="6000" dirty="0"/>
              <a:t>Opioid Crisis in a </a:t>
            </a:r>
            <a:br>
              <a:rPr lang="en-US" sz="6000" dirty="0"/>
            </a:br>
            <a:r>
              <a:rPr lang="en-US" sz="6000" dirty="0"/>
              <a:t>Rural Community</a:t>
            </a:r>
          </a:p>
        </p:txBody>
      </p:sp>
      <p:sp>
        <p:nvSpPr>
          <p:cNvPr id="3" name="Subtitle 2"/>
          <p:cNvSpPr>
            <a:spLocks noGrp="1"/>
          </p:cNvSpPr>
          <p:nvPr>
            <p:ph type="subTitle" idx="1"/>
          </p:nvPr>
        </p:nvSpPr>
        <p:spPr>
          <a:xfrm>
            <a:off x="1100051" y="4581939"/>
            <a:ext cx="10058400" cy="477078"/>
          </a:xfrm>
        </p:spPr>
        <p:txBody>
          <a:bodyPr/>
          <a:lstStyle/>
          <a:p>
            <a:pPr algn="ctr"/>
            <a:r>
              <a:rPr lang="en-US" dirty="0"/>
              <a:t>2019 NYSARH Conference</a:t>
            </a:r>
          </a:p>
        </p:txBody>
      </p:sp>
      <p:pic>
        <p:nvPicPr>
          <p:cNvPr id="1026"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227" y="4969565"/>
            <a:ext cx="1216025" cy="121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08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PDSA - Project RESCUE</a:t>
            </a:r>
          </a:p>
        </p:txBody>
      </p:sp>
      <p:sp>
        <p:nvSpPr>
          <p:cNvPr id="3" name="Content Placeholder 2"/>
          <p:cNvSpPr>
            <a:spLocks noGrp="1"/>
          </p:cNvSpPr>
          <p:nvPr>
            <p:ph idx="1"/>
          </p:nvPr>
        </p:nvSpPr>
        <p:spPr>
          <a:xfrm>
            <a:off x="1097280" y="1845978"/>
            <a:ext cx="10058400" cy="3401884"/>
          </a:xfrm>
        </p:spPr>
        <p:txBody>
          <a:bodyPr>
            <a:normAutofit fontScale="70000" lnSpcReduction="20000"/>
          </a:bodyPr>
          <a:lstStyle/>
          <a:p>
            <a:pPr marL="182880">
              <a:lnSpc>
                <a:spcPct val="120000"/>
              </a:lnSpc>
              <a:spcBef>
                <a:spcPts val="300"/>
              </a:spcBef>
            </a:pPr>
            <a:r>
              <a:rPr lang="en-US" dirty="0"/>
              <a:t>January 2019, ERH launched a PDSA to test MAT/MAR in the Emergency Department.</a:t>
            </a:r>
          </a:p>
          <a:p>
            <a:pPr marL="457200" indent="-274320">
              <a:lnSpc>
                <a:spcPct val="120000"/>
              </a:lnSpc>
              <a:spcBef>
                <a:spcPts val="300"/>
              </a:spcBef>
              <a:buFont typeface="Courier New" panose="02070309020205020404" pitchFamily="49" charset="0"/>
              <a:buChar char="o"/>
            </a:pPr>
            <a:r>
              <a:rPr lang="en-US" dirty="0"/>
              <a:t>Medication Assisted Treatment (MAT) offered to overdose patients that were revived with Naloxone (by EMS, Police or Family/Friends and brought to ED)</a:t>
            </a:r>
          </a:p>
          <a:p>
            <a:pPr marL="457200" indent="-274320">
              <a:lnSpc>
                <a:spcPct val="120000"/>
              </a:lnSpc>
              <a:spcBef>
                <a:spcPts val="300"/>
              </a:spcBef>
              <a:buFont typeface="Courier New" panose="02070309020205020404" pitchFamily="49" charset="0"/>
              <a:buChar char="o"/>
            </a:pPr>
            <a:r>
              <a:rPr lang="en-US" dirty="0"/>
              <a:t>Developed operational processes for screening and connectivity to treatment</a:t>
            </a:r>
          </a:p>
          <a:p>
            <a:pPr marL="457200" indent="-274320">
              <a:lnSpc>
                <a:spcPct val="120000"/>
              </a:lnSpc>
              <a:spcBef>
                <a:spcPts val="300"/>
              </a:spcBef>
              <a:buFont typeface="Courier New" panose="02070309020205020404" pitchFamily="49" charset="0"/>
              <a:buChar char="o"/>
            </a:pPr>
            <a:r>
              <a:rPr lang="en-US" dirty="0"/>
              <a:t>ERH to administer “Rescue” buprenorphine (including induction) in the ED for relieving acute withdrawal symptoms</a:t>
            </a:r>
          </a:p>
          <a:p>
            <a:pPr marL="457200" indent="-274320">
              <a:lnSpc>
                <a:spcPct val="120000"/>
              </a:lnSpc>
              <a:spcBef>
                <a:spcPts val="300"/>
              </a:spcBef>
              <a:buFont typeface="Courier New" panose="02070309020205020404" pitchFamily="49" charset="0"/>
              <a:buChar char="o"/>
            </a:pPr>
            <a:r>
              <a:rPr lang="en-US" dirty="0"/>
              <a:t>ERH to arrange patient’s referral for treatment, under the following conditions: (1) no more than one day’s medication may be administered or given to a patient at one time, (2) this treatment may not be carried out for more than 72 hours, and (3) this 72-hour period cannot be renewed or extended. </a:t>
            </a:r>
          </a:p>
          <a:p>
            <a:pPr marL="457200" indent="-274320">
              <a:lnSpc>
                <a:spcPct val="120000"/>
              </a:lnSpc>
              <a:spcBef>
                <a:spcPts val="300"/>
              </a:spcBef>
              <a:buFont typeface="Courier New" panose="02070309020205020404" pitchFamily="49" charset="0"/>
              <a:buChar char="o"/>
            </a:pPr>
            <a:r>
              <a:rPr lang="en-US" dirty="0"/>
              <a:t>Additional doses to be provided when the patient returns to the ED for a subsequent visit; treatment may continue over a total duration of no more than three days.</a:t>
            </a:r>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0473" y="5166830"/>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 Project RESCUE</a:t>
            </a:r>
          </a:p>
        </p:txBody>
      </p:sp>
      <p:sp>
        <p:nvSpPr>
          <p:cNvPr id="3" name="Content Placeholder 2"/>
          <p:cNvSpPr>
            <a:spLocks noGrp="1"/>
          </p:cNvSpPr>
          <p:nvPr>
            <p:ph idx="1"/>
          </p:nvPr>
        </p:nvSpPr>
        <p:spPr>
          <a:xfrm>
            <a:off x="1097280" y="1845978"/>
            <a:ext cx="10058400" cy="3670240"/>
          </a:xfrm>
        </p:spPr>
        <p:txBody>
          <a:bodyPr>
            <a:normAutofit fontScale="92500"/>
          </a:bodyPr>
          <a:lstStyle/>
          <a:p>
            <a:pPr marL="182880">
              <a:lnSpc>
                <a:spcPct val="100000"/>
              </a:lnSpc>
            </a:pPr>
            <a:r>
              <a:rPr lang="en-US" dirty="0">
                <a:solidFill>
                  <a:srgbClr val="000000"/>
                </a:solidFill>
              </a:rPr>
              <a:t>In April 2019, ERH received funding from OASAS to launch MAR program - Project RESCUE in partnership with Catholic Charities of Orange, Sullivan, and Ulster. </a:t>
            </a:r>
          </a:p>
          <a:p>
            <a:pPr marL="457200" indent="-274320">
              <a:lnSpc>
                <a:spcPct val="100000"/>
              </a:lnSpc>
              <a:buFont typeface="Courier New" panose="02070309020205020404" pitchFamily="49" charset="0"/>
              <a:buChar char="o"/>
            </a:pPr>
            <a:r>
              <a:rPr lang="en-US" dirty="0">
                <a:solidFill>
                  <a:srgbClr val="000000"/>
                </a:solidFill>
              </a:rPr>
              <a:t>Same day 24/7 Buprenorphine induction eliminating MAR wait times</a:t>
            </a:r>
          </a:p>
          <a:p>
            <a:pPr marL="457200" indent="-274320">
              <a:lnSpc>
                <a:spcPct val="100000"/>
              </a:lnSpc>
              <a:buFont typeface="Courier New" panose="02070309020205020404" pitchFamily="49" charset="0"/>
              <a:buChar char="o"/>
            </a:pPr>
            <a:r>
              <a:rPr lang="en-US" dirty="0">
                <a:solidFill>
                  <a:srgbClr val="000000"/>
                </a:solidFill>
              </a:rPr>
              <a:t>Connect with Certified Recovery Peer Advocate (CRPA)</a:t>
            </a:r>
          </a:p>
          <a:p>
            <a:pPr marL="457200" indent="-274320">
              <a:lnSpc>
                <a:spcPct val="100000"/>
              </a:lnSpc>
              <a:buFont typeface="Courier New" panose="02070309020205020404" pitchFamily="49" charset="0"/>
              <a:buChar char="o"/>
            </a:pPr>
            <a:r>
              <a:rPr lang="en-US" dirty="0">
                <a:solidFill>
                  <a:srgbClr val="000000"/>
                </a:solidFill>
              </a:rPr>
              <a:t>Assist with navigating treatment entry</a:t>
            </a:r>
          </a:p>
          <a:p>
            <a:pPr marL="457200" indent="-274320">
              <a:lnSpc>
                <a:spcPct val="100000"/>
              </a:lnSpc>
              <a:buFont typeface="Courier New" panose="02070309020205020404" pitchFamily="49" charset="0"/>
              <a:buChar char="o"/>
            </a:pPr>
            <a:r>
              <a:rPr lang="en-US" dirty="0">
                <a:solidFill>
                  <a:srgbClr val="000000"/>
                </a:solidFill>
              </a:rPr>
              <a:t>Naloxone Training</a:t>
            </a:r>
          </a:p>
          <a:p>
            <a:pPr marL="457200" indent="-274320">
              <a:lnSpc>
                <a:spcPct val="100000"/>
              </a:lnSpc>
              <a:buFont typeface="Courier New" panose="02070309020205020404" pitchFamily="49" charset="0"/>
              <a:buChar char="o"/>
            </a:pPr>
            <a:r>
              <a:rPr lang="en-US" dirty="0">
                <a:solidFill>
                  <a:srgbClr val="000000"/>
                </a:solidFill>
              </a:rPr>
              <a:t>Increase harm reduction resources</a:t>
            </a:r>
          </a:p>
          <a:p>
            <a:pPr marL="457200" indent="-274320">
              <a:lnSpc>
                <a:spcPct val="100000"/>
              </a:lnSpc>
              <a:buFont typeface="Courier New" panose="02070309020205020404" pitchFamily="49" charset="0"/>
              <a:buChar char="o"/>
            </a:pPr>
            <a:r>
              <a:rPr lang="en-US" dirty="0">
                <a:solidFill>
                  <a:srgbClr val="000000"/>
                </a:solidFill>
              </a:rPr>
              <a:t>Increase access to recovery services</a:t>
            </a:r>
          </a:p>
          <a:p>
            <a:pPr marL="182880"/>
            <a:endParaRPr lang="en-US" dirty="0"/>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1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579" y="6051371"/>
            <a:ext cx="11691814" cy="836640"/>
          </a:xfrm>
        </p:spPr>
        <p:txBody>
          <a:bodyPr>
            <a:normAutofit/>
          </a:bodyPr>
          <a:lstStyle/>
          <a:p>
            <a:r>
              <a:rPr lang="en-US" sz="3600" dirty="0">
                <a:solidFill>
                  <a:schemeClr val="bg1"/>
                </a:solidFill>
              </a:rPr>
              <a:t>Work Flow - ED MAT Induction Plan for Acute Overdose Patients</a:t>
            </a:r>
          </a:p>
        </p:txBody>
      </p:sp>
      <p:sp>
        <p:nvSpPr>
          <p:cNvPr id="8" name="Rectangle 11"/>
          <p:cNvSpPr>
            <a:spLocks/>
          </p:cNvSpPr>
          <p:nvPr/>
        </p:nvSpPr>
        <p:spPr bwMode="auto">
          <a:xfrm>
            <a:off x="4532458" y="2978234"/>
            <a:ext cx="1381125" cy="561975"/>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Initiate Buprenorphine</a:t>
            </a:r>
            <a:endParaRPr kumimoji="0" lang="en-US" altLang="en-US" sz="800" b="0" i="0" u="none" strike="noStrike" cap="none" normalizeH="0" baseline="0" dirty="0">
              <a:ln>
                <a:noFill/>
              </a:ln>
              <a:solidFill>
                <a:srgbClr val="000000"/>
              </a:solidFill>
              <a:effectLst/>
              <a:latin typeface="Arial" panose="020B0604020202020204" pitchFamily="34" charset="0"/>
            </a:endParaRPr>
          </a:p>
        </p:txBody>
      </p:sp>
      <p:sp>
        <p:nvSpPr>
          <p:cNvPr id="9" name="Rectangle 21"/>
          <p:cNvSpPr>
            <a:spLocks/>
          </p:cNvSpPr>
          <p:nvPr/>
        </p:nvSpPr>
        <p:spPr bwMode="auto">
          <a:xfrm>
            <a:off x="4515541" y="5141868"/>
            <a:ext cx="2164418" cy="83820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Discharge after Symptom Stabilization - Peer Navigator facilitates referral to opioid </a:t>
            </a:r>
            <a:r>
              <a:rPr kumimoji="0" lang="en-US" altLang="en-US" sz="11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Tx</a:t>
            </a:r>
            <a:r>
              <a:rPr kumimoji="0" lang="en-US"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(MAR)</a:t>
            </a:r>
            <a:endParaRPr kumimoji="0" lang="en-US" altLang="en-US" sz="800" b="0" i="0" u="none" strike="noStrike" cap="none" normalizeH="0" baseline="0" dirty="0">
              <a:ln>
                <a:noFill/>
              </a:ln>
              <a:solidFill>
                <a:srgbClr val="000000"/>
              </a:solidFill>
              <a:effectLst/>
              <a:latin typeface="Arial" panose="020B0604020202020204" pitchFamily="34" charset="0"/>
            </a:endParaRPr>
          </a:p>
        </p:txBody>
      </p:sp>
      <p:sp>
        <p:nvSpPr>
          <p:cNvPr id="10" name="Flowchart: Decision 8"/>
          <p:cNvSpPr>
            <a:spLocks/>
          </p:cNvSpPr>
          <p:nvPr/>
        </p:nvSpPr>
        <p:spPr bwMode="auto">
          <a:xfrm>
            <a:off x="2119899" y="1160178"/>
            <a:ext cx="1514475" cy="1352550"/>
          </a:xfrm>
          <a:prstGeom prst="flowChartDecision">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COWS Score of 9 or greater</a:t>
            </a:r>
            <a:endParaRPr kumimoji="0" lang="en-US" altLang="en-US" sz="800" b="0" i="0" u="none" strike="noStrike" cap="none" normalizeH="0" baseline="0" dirty="0">
              <a:ln>
                <a:noFill/>
              </a:ln>
              <a:solidFill>
                <a:srgbClr val="000000"/>
              </a:solidFill>
              <a:effectLst/>
              <a:latin typeface="Arial" panose="020B0604020202020204" pitchFamily="34" charset="0"/>
            </a:endParaRPr>
          </a:p>
        </p:txBody>
      </p:sp>
      <p:sp>
        <p:nvSpPr>
          <p:cNvPr id="11" name="Rectangle 10"/>
          <p:cNvSpPr>
            <a:spLocks/>
          </p:cNvSpPr>
          <p:nvPr/>
        </p:nvSpPr>
        <p:spPr bwMode="auto">
          <a:xfrm>
            <a:off x="1716367" y="354667"/>
            <a:ext cx="2200275" cy="750888"/>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 OBS (approx. 2 hrs.)</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Activate Peer Navigator</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Post-Naloxone</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p:txBody>
      </p:sp>
      <p:sp>
        <p:nvSpPr>
          <p:cNvPr id="12" name="Oval 12"/>
          <p:cNvSpPr>
            <a:spLocks/>
          </p:cNvSpPr>
          <p:nvPr/>
        </p:nvSpPr>
        <p:spPr bwMode="auto">
          <a:xfrm>
            <a:off x="7075140" y="4846003"/>
            <a:ext cx="1762125" cy="1285875"/>
          </a:xfrm>
          <a:prstGeom prst="ellipse">
            <a:avLst/>
          </a:prstGeom>
          <a:solidFill>
            <a:srgbClr val="D1FBE9"/>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Pt may return to ED for BUP Tx up to 72 hrs. max ONLY if Tx Referral in Process</a:t>
            </a:r>
            <a:endParaRPr kumimoji="0" lang="en-US" altLang="en-US" sz="1800" b="0" i="0" u="none" strike="noStrike" cap="none" normalizeH="0" baseline="0">
              <a:ln>
                <a:noFill/>
              </a:ln>
              <a:solidFill>
                <a:srgbClr val="000000"/>
              </a:solidFill>
              <a:effectLst/>
              <a:latin typeface="Arial" panose="020B0604020202020204" pitchFamily="34" charset="0"/>
            </a:endParaRPr>
          </a:p>
        </p:txBody>
      </p:sp>
      <p:sp>
        <p:nvSpPr>
          <p:cNvPr id="13" name="Rectangle 5"/>
          <p:cNvSpPr>
            <a:spLocks/>
          </p:cNvSpPr>
          <p:nvPr/>
        </p:nvSpPr>
        <p:spPr bwMode="auto">
          <a:xfrm>
            <a:off x="265009" y="2999394"/>
            <a:ext cx="2381250" cy="733425"/>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Initiate MTD/Consider BUP</a:t>
            </a:r>
            <a:endParaRPr kumimoji="0" lang="en-US" altLang="en-US" sz="8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Non-opioid Rx/Tx for Symptoms-Clonidine/NSAIDs</a:t>
            </a:r>
            <a:endParaRPr kumimoji="0" lang="en-US" altLang="en-US" sz="1800" b="0" i="0" u="none" strike="noStrike" cap="none" normalizeH="0" baseline="0">
              <a:ln>
                <a:noFill/>
              </a:ln>
              <a:solidFill>
                <a:srgbClr val="000000"/>
              </a:solidFill>
              <a:effectLst/>
              <a:latin typeface="Arial" panose="020B0604020202020204" pitchFamily="34" charset="0"/>
            </a:endParaRPr>
          </a:p>
        </p:txBody>
      </p:sp>
      <p:sp>
        <p:nvSpPr>
          <p:cNvPr id="14" name="Rectangle 6"/>
          <p:cNvSpPr>
            <a:spLocks/>
          </p:cNvSpPr>
          <p:nvPr/>
        </p:nvSpPr>
        <p:spPr bwMode="auto">
          <a:xfrm>
            <a:off x="268199" y="3972355"/>
            <a:ext cx="1971675" cy="619125"/>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Refer to Local Opioid Treatment Providers (MAR)</a:t>
            </a:r>
            <a:endParaRPr kumimoji="0" lang="en-US" altLang="en-US" sz="1800" b="0" i="0" u="none" strike="noStrike" cap="none" normalizeH="0" baseline="0" dirty="0">
              <a:ln>
                <a:noFill/>
              </a:ln>
              <a:solidFill>
                <a:srgbClr val="000000"/>
              </a:solidFill>
              <a:effectLst/>
              <a:latin typeface="Arial" panose="020B0604020202020204" pitchFamily="34" charset="0"/>
            </a:endParaRPr>
          </a:p>
        </p:txBody>
      </p:sp>
      <p:sp>
        <p:nvSpPr>
          <p:cNvPr id="15" name="Rectangle 26"/>
          <p:cNvSpPr>
            <a:spLocks/>
          </p:cNvSpPr>
          <p:nvPr/>
        </p:nvSpPr>
        <p:spPr bwMode="auto">
          <a:xfrm>
            <a:off x="9492435" y="2356129"/>
            <a:ext cx="2517775" cy="843558"/>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Peer Navigator facilitates referral to local opioid Treatment providers </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 non-MAR)</a:t>
            </a:r>
            <a:endParaRPr kumimoji="0" lang="en-US" altLang="en-US" sz="1800" b="0" i="0" u="none" strike="noStrike" cap="none" normalizeH="0" baseline="0" dirty="0">
              <a:ln>
                <a:noFill/>
              </a:ln>
              <a:solidFill>
                <a:srgbClr val="000000"/>
              </a:solidFill>
              <a:effectLst/>
              <a:latin typeface="Arial" panose="020B0604020202020204" pitchFamily="34" charset="0"/>
            </a:endParaRPr>
          </a:p>
        </p:txBody>
      </p:sp>
      <p:sp>
        <p:nvSpPr>
          <p:cNvPr id="16" name="Rectangle 13"/>
          <p:cNvSpPr>
            <a:spLocks/>
          </p:cNvSpPr>
          <p:nvPr/>
        </p:nvSpPr>
        <p:spPr bwMode="auto">
          <a:xfrm>
            <a:off x="306579" y="2358362"/>
            <a:ext cx="1380141" cy="43180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 Observation </a:t>
            </a:r>
            <a:endParaRPr kumimoji="0" lang="en-US" altLang="en-US" sz="1800" b="0" i="0" u="none" strike="noStrike" cap="none" normalizeH="0" baseline="0">
              <a:ln>
                <a:noFill/>
              </a:ln>
              <a:solidFill>
                <a:srgbClr val="000000"/>
              </a:solidFill>
              <a:effectLst/>
              <a:latin typeface="Arial" panose="020B0604020202020204" pitchFamily="34" charset="0"/>
            </a:endParaRPr>
          </a:p>
        </p:txBody>
      </p:sp>
      <p:sp>
        <p:nvSpPr>
          <p:cNvPr id="17" name="Oval 14"/>
          <p:cNvSpPr>
            <a:spLocks/>
          </p:cNvSpPr>
          <p:nvPr/>
        </p:nvSpPr>
        <p:spPr bwMode="auto">
          <a:xfrm>
            <a:off x="5760568" y="36353"/>
            <a:ext cx="2164231" cy="1482276"/>
          </a:xfrm>
          <a:prstGeom prst="ellipse">
            <a:avLst/>
          </a:prstGeom>
          <a:solidFill>
            <a:schemeClr val="accent2">
              <a:lumMod val="20000"/>
              <a:lumOff val="80000"/>
            </a:schemeClr>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H&amp;P Assessment</a:t>
            </a:r>
            <a:endParaRPr kumimoji="0" lang="en-US" altLang="en-US" sz="9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 concurrent substance use  </a:t>
            </a:r>
            <a:endParaRPr kumimoji="0" lang="en-US" altLang="en-US" sz="9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I-STOP/PMP</a:t>
            </a:r>
            <a:endParaRPr kumimoji="0" lang="en-US" altLang="en-US" sz="900" b="0" i="0" u="none" strike="noStrike" cap="none" normalizeH="0" baseline="0" dirty="0">
              <a:ln>
                <a:noFill/>
              </a:ln>
              <a:solidFill>
                <a:srgbClr val="000000"/>
              </a:solidFill>
              <a:effectLst/>
              <a:latin typeface="Arial" panose="020B0604020202020204" pitchFamily="34" charset="0"/>
            </a:endParaRPr>
          </a:p>
        </p:txBody>
      </p:sp>
      <p:sp>
        <p:nvSpPr>
          <p:cNvPr id="18" name="Rectangle 19"/>
          <p:cNvSpPr>
            <a:spLocks/>
          </p:cNvSpPr>
          <p:nvPr/>
        </p:nvSpPr>
        <p:spPr bwMode="auto">
          <a:xfrm>
            <a:off x="4561386" y="1535824"/>
            <a:ext cx="1057275" cy="651267"/>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WD</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Wants MAR</a:t>
            </a:r>
            <a:endParaRPr kumimoji="0" lang="en-US" altLang="en-US" sz="800" b="0" i="0" u="none" strike="noStrike" cap="none" normalizeH="0" baseline="0" dirty="0">
              <a:ln>
                <a:noFill/>
              </a:ln>
              <a:solidFill>
                <a:srgbClr val="000000"/>
              </a:solidFill>
              <a:effectLst/>
              <a:latin typeface="Arial" panose="020B0604020202020204" pitchFamily="34" charset="0"/>
            </a:endParaRPr>
          </a:p>
        </p:txBody>
      </p:sp>
      <p:sp>
        <p:nvSpPr>
          <p:cNvPr id="19" name="Rectangle 20"/>
          <p:cNvSpPr>
            <a:spLocks/>
          </p:cNvSpPr>
          <p:nvPr/>
        </p:nvSpPr>
        <p:spPr bwMode="auto">
          <a:xfrm>
            <a:off x="361903" y="1528261"/>
            <a:ext cx="1057275" cy="657225"/>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WD</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Does Not Want MAR</a:t>
            </a:r>
            <a:endParaRPr kumimoji="0" lang="en-US" altLang="en-US" sz="800" b="0" i="0" u="none" strike="noStrike" cap="none" normalizeH="0" baseline="0" dirty="0">
              <a:ln>
                <a:noFill/>
              </a:ln>
              <a:solidFill>
                <a:srgbClr val="000000"/>
              </a:solidFill>
              <a:effectLst/>
              <a:latin typeface="Arial" panose="020B0604020202020204" pitchFamily="34" charset="0"/>
            </a:endParaRPr>
          </a:p>
        </p:txBody>
      </p:sp>
      <p:sp>
        <p:nvSpPr>
          <p:cNvPr id="20" name="Rectangle 24"/>
          <p:cNvSpPr>
            <a:spLocks/>
          </p:cNvSpPr>
          <p:nvPr/>
        </p:nvSpPr>
        <p:spPr bwMode="auto">
          <a:xfrm>
            <a:off x="9564053" y="1522043"/>
            <a:ext cx="1057275" cy="657225"/>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in WD</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Wants MAR</a:t>
            </a:r>
            <a:endParaRPr kumimoji="0" lang="en-US" altLang="en-US" sz="800" b="0" i="0" u="none" strike="noStrike" cap="none" normalizeH="0" baseline="0" dirty="0">
              <a:ln>
                <a:noFill/>
              </a:ln>
              <a:solidFill>
                <a:srgbClr val="000000"/>
              </a:solidFill>
              <a:effectLst/>
              <a:latin typeface="Arial" panose="020B0604020202020204" pitchFamily="34" charset="0"/>
            </a:endParaRPr>
          </a:p>
        </p:txBody>
      </p:sp>
      <p:sp>
        <p:nvSpPr>
          <p:cNvPr id="21" name="Rectangle 25"/>
          <p:cNvSpPr>
            <a:spLocks/>
          </p:cNvSpPr>
          <p:nvPr/>
        </p:nvSpPr>
        <p:spPr bwMode="auto">
          <a:xfrm>
            <a:off x="10952935" y="1532844"/>
            <a:ext cx="1057275" cy="657225"/>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in WD</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Does Not Want MAR</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p:txBody>
      </p:sp>
      <p:sp>
        <p:nvSpPr>
          <p:cNvPr id="22" name="Oval 27"/>
          <p:cNvSpPr>
            <a:spLocks/>
          </p:cNvSpPr>
          <p:nvPr/>
        </p:nvSpPr>
        <p:spPr bwMode="auto">
          <a:xfrm>
            <a:off x="9762721" y="3689112"/>
            <a:ext cx="2109686" cy="1314450"/>
          </a:xfrm>
          <a:prstGeom prst="ellipse">
            <a:avLst/>
          </a:prstGeom>
          <a:solidFill>
            <a:srgbClr val="D1FBE9"/>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Discharge/Return to ED when in WD - restart process</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p:txBody>
      </p:sp>
      <p:sp>
        <p:nvSpPr>
          <p:cNvPr id="23" name="Rectangle 38"/>
          <p:cNvSpPr>
            <a:spLocks/>
          </p:cNvSpPr>
          <p:nvPr/>
        </p:nvSpPr>
        <p:spPr bwMode="auto">
          <a:xfrm>
            <a:off x="4524499" y="4281918"/>
            <a:ext cx="2155460" cy="70485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Refer to Local Opioid </a:t>
            </a:r>
            <a:r>
              <a:rPr kumimoji="0" lang="en-US" altLang="en-US" sz="12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Tx</a:t>
            </a: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Providers (MAR, non-MAR)</a:t>
            </a:r>
            <a:endParaRPr kumimoji="0" lang="en-US" altLang="en-US" sz="1800" b="0" i="0" u="none" strike="noStrike" cap="none" normalizeH="0" baseline="0" dirty="0">
              <a:ln>
                <a:noFill/>
              </a:ln>
              <a:solidFill>
                <a:srgbClr val="000000"/>
              </a:solidFill>
              <a:effectLst/>
              <a:latin typeface="Arial" panose="020B0604020202020204" pitchFamily="34" charset="0"/>
            </a:endParaRPr>
          </a:p>
        </p:txBody>
      </p:sp>
      <p:sp>
        <p:nvSpPr>
          <p:cNvPr id="24" name="Oval 39"/>
          <p:cNvSpPr>
            <a:spLocks/>
          </p:cNvSpPr>
          <p:nvPr/>
        </p:nvSpPr>
        <p:spPr bwMode="auto">
          <a:xfrm>
            <a:off x="2248198" y="4612502"/>
            <a:ext cx="1609725" cy="1190625"/>
          </a:xfrm>
          <a:prstGeom prst="ellipse">
            <a:avLst/>
          </a:prstGeom>
          <a:solidFill>
            <a:srgbClr val="D1FBE9"/>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Discharge after Symptom Stabilization</a:t>
            </a:r>
            <a:endParaRPr kumimoji="0" lang="en-US" altLang="en-US" sz="800" b="0" i="0" u="none" strike="noStrike" cap="none" normalizeH="0" baseline="0" dirty="0">
              <a:ln>
                <a:noFill/>
              </a:ln>
              <a:solidFill>
                <a:srgbClr val="000000"/>
              </a:solidFill>
              <a:effectLst/>
              <a:latin typeface="Arial" panose="020B0604020202020204" pitchFamily="34" charset="0"/>
            </a:endParaRPr>
          </a:p>
        </p:txBody>
      </p:sp>
      <p:cxnSp>
        <p:nvCxnSpPr>
          <p:cNvPr id="25" name="Straight Arrow Connector 24"/>
          <p:cNvCxnSpPr>
            <a:cxnSpLocks/>
          </p:cNvCxnSpPr>
          <p:nvPr/>
        </p:nvCxnSpPr>
        <p:spPr>
          <a:xfrm flipV="1">
            <a:off x="6690561" y="5518015"/>
            <a:ext cx="474940" cy="2109"/>
          </a:xfrm>
          <a:prstGeom prst="straightConnector1">
            <a:avLst/>
          </a:prstGeom>
          <a:noFill/>
          <a:ln w="88900" cap="flat" cmpd="dbl" algn="ctr">
            <a:solidFill>
              <a:srgbClr val="0661AD"/>
            </a:solidFill>
            <a:prstDash val="solid"/>
            <a:tailEnd type="triangle"/>
          </a:ln>
          <a:effectLst/>
        </p:spPr>
      </p:cxnSp>
      <p:sp>
        <p:nvSpPr>
          <p:cNvPr id="27" name="Rectangle 38"/>
          <p:cNvSpPr>
            <a:spLocks/>
          </p:cNvSpPr>
          <p:nvPr/>
        </p:nvSpPr>
        <p:spPr bwMode="auto">
          <a:xfrm>
            <a:off x="9959008" y="331418"/>
            <a:ext cx="1896421" cy="743557"/>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SBIRT</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Activate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Peer Navigator</a:t>
            </a:r>
            <a:endParaRPr kumimoji="0" lang="en-US" altLang="en-US" sz="800" b="0" i="0" u="none"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COWS</a:t>
            </a:r>
            <a:endParaRPr kumimoji="0" lang="en-US" altLang="en-US" sz="1800" b="0" i="0" u="none" strike="noStrike" cap="none" normalizeH="0" baseline="0" dirty="0">
              <a:ln>
                <a:noFill/>
              </a:ln>
              <a:solidFill>
                <a:srgbClr val="000000"/>
              </a:solidFill>
              <a:effectLst/>
              <a:latin typeface="Arial" panose="020B0604020202020204" pitchFamily="34" charset="0"/>
            </a:endParaRPr>
          </a:p>
        </p:txBody>
      </p:sp>
      <p:sp>
        <p:nvSpPr>
          <p:cNvPr id="28" name="Right Arrow 27"/>
          <p:cNvSpPr>
            <a:spLocks/>
          </p:cNvSpPr>
          <p:nvPr/>
        </p:nvSpPr>
        <p:spPr>
          <a:xfrm>
            <a:off x="7850423" y="344735"/>
            <a:ext cx="2324977" cy="748347"/>
          </a:xfrm>
          <a:prstGeom prst="rightArrow">
            <a:avLst/>
          </a:prstGeom>
          <a:solidFill>
            <a:schemeClr val="bg1"/>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en-US" b="1" dirty="0">
                <a:solidFill>
                  <a:srgbClr val="097849"/>
                </a:solidFill>
                <a:latin typeface="Arial" panose="020B0604020202020204" pitchFamily="34" charset="0"/>
                <a:ea typeface="Calibri" panose="020F0502020204030204" pitchFamily="34" charset="0"/>
                <a:cs typeface="Times New Roman" panose="02020603050405020304" pitchFamily="18" charset="0"/>
              </a:rPr>
              <a:t>Not in Withdrawal                                                                                                                                                                                                                                       </a:t>
            </a:r>
            <a:endParaRPr lang="en-US" altLang="en-US" b="1" dirty="0">
              <a:solidFill>
                <a:srgbClr val="097849"/>
              </a:solidFill>
              <a:latin typeface="Arial" panose="020B0604020202020204" pitchFamily="34" charset="0"/>
            </a:endParaRPr>
          </a:p>
        </p:txBody>
      </p:sp>
      <p:sp>
        <p:nvSpPr>
          <p:cNvPr id="29" name="Down Arrow 28"/>
          <p:cNvSpPr>
            <a:spLocks noChangeArrowheads="1"/>
          </p:cNvSpPr>
          <p:nvPr/>
        </p:nvSpPr>
        <p:spPr bwMode="auto">
          <a:xfrm rot="16200000">
            <a:off x="3898533" y="1372948"/>
            <a:ext cx="360793" cy="927010"/>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30" name="Down Arrow 29"/>
          <p:cNvSpPr>
            <a:spLocks noChangeArrowheads="1"/>
          </p:cNvSpPr>
          <p:nvPr/>
        </p:nvSpPr>
        <p:spPr bwMode="auto">
          <a:xfrm rot="19344372">
            <a:off x="2235765" y="940220"/>
            <a:ext cx="329565" cy="542290"/>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31" name="Down Arrow 30"/>
          <p:cNvSpPr>
            <a:spLocks noChangeArrowheads="1"/>
          </p:cNvSpPr>
          <p:nvPr/>
        </p:nvSpPr>
        <p:spPr bwMode="auto">
          <a:xfrm rot="5400000">
            <a:off x="1586376" y="1495791"/>
            <a:ext cx="355880" cy="69027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42" name="Rectangle 10"/>
          <p:cNvSpPr>
            <a:spLocks/>
          </p:cNvSpPr>
          <p:nvPr/>
        </p:nvSpPr>
        <p:spPr bwMode="auto">
          <a:xfrm>
            <a:off x="4520701" y="3713959"/>
            <a:ext cx="1381125" cy="40640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SBIRT</a:t>
            </a:r>
            <a:endParaRPr kumimoji="0" lang="en-US" altLang="en-US" sz="800" b="0" i="0" u="none" strike="noStrike" cap="none" normalizeH="0" baseline="0" dirty="0">
              <a:ln>
                <a:noFill/>
              </a:ln>
              <a:solidFill>
                <a:srgbClr val="000000"/>
              </a:solidFill>
              <a:effectLst/>
              <a:latin typeface="Arial" panose="020B0604020202020204" pitchFamily="34" charset="0"/>
            </a:endParaRPr>
          </a:p>
        </p:txBody>
      </p:sp>
      <p:sp>
        <p:nvSpPr>
          <p:cNvPr id="44" name="Left Arrow 43"/>
          <p:cNvSpPr>
            <a:spLocks/>
          </p:cNvSpPr>
          <p:nvPr/>
        </p:nvSpPr>
        <p:spPr>
          <a:xfrm>
            <a:off x="3704413" y="352964"/>
            <a:ext cx="2129943" cy="734319"/>
          </a:xfrm>
          <a:prstGeom prst="leftArrow">
            <a:avLst/>
          </a:prstGeom>
          <a:solidFill>
            <a:schemeClr val="bg1"/>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en-US" b="1" dirty="0">
                <a:solidFill>
                  <a:srgbClr val="097849"/>
                </a:solidFill>
                <a:latin typeface="Arial" panose="020B0604020202020204" pitchFamily="34" charset="0"/>
                <a:ea typeface="Calibri" panose="020F0502020204030204" pitchFamily="34" charset="0"/>
                <a:cs typeface="Times New Roman" panose="02020603050405020304" pitchFamily="18" charset="0"/>
              </a:rPr>
              <a:t>In Withdrawal</a:t>
            </a:r>
            <a:endParaRPr lang="en-US" dirty="0"/>
          </a:p>
        </p:txBody>
      </p:sp>
      <p:sp>
        <p:nvSpPr>
          <p:cNvPr id="45" name="Rectangle 4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Rectangle 62"/>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3"/>
          <p:cNvSpPr>
            <a:spLocks/>
          </p:cNvSpPr>
          <p:nvPr/>
        </p:nvSpPr>
        <p:spPr bwMode="auto">
          <a:xfrm>
            <a:off x="4542434" y="2363820"/>
            <a:ext cx="1390327" cy="43180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 Observation </a:t>
            </a:r>
            <a:endParaRPr kumimoji="0" lang="en-US" altLang="en-US" sz="1800" b="0" i="0" u="none" strike="noStrike" cap="none" normalizeH="0" baseline="0">
              <a:ln>
                <a:noFill/>
              </a:ln>
              <a:solidFill>
                <a:srgbClr val="000000"/>
              </a:solidFill>
              <a:effectLst/>
              <a:latin typeface="Arial" panose="020B0604020202020204" pitchFamily="34" charset="0"/>
            </a:endParaRPr>
          </a:p>
        </p:txBody>
      </p:sp>
      <p:sp>
        <p:nvSpPr>
          <p:cNvPr id="32" name="Down Arrow 31"/>
          <p:cNvSpPr>
            <a:spLocks noChangeArrowheads="1"/>
          </p:cNvSpPr>
          <p:nvPr/>
        </p:nvSpPr>
        <p:spPr bwMode="auto">
          <a:xfrm>
            <a:off x="5086302" y="2092254"/>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52" name="Down Arrow 51"/>
          <p:cNvSpPr>
            <a:spLocks noChangeArrowheads="1"/>
          </p:cNvSpPr>
          <p:nvPr/>
        </p:nvSpPr>
        <p:spPr bwMode="auto">
          <a:xfrm>
            <a:off x="5098058" y="2718615"/>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53" name="Down Arrow 52"/>
          <p:cNvSpPr>
            <a:spLocks noChangeArrowheads="1"/>
          </p:cNvSpPr>
          <p:nvPr/>
        </p:nvSpPr>
        <p:spPr bwMode="auto">
          <a:xfrm>
            <a:off x="5098058" y="3451686"/>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54" name="Down Arrow 53"/>
          <p:cNvSpPr>
            <a:spLocks noChangeArrowheads="1"/>
          </p:cNvSpPr>
          <p:nvPr/>
        </p:nvSpPr>
        <p:spPr bwMode="auto">
          <a:xfrm>
            <a:off x="5098059" y="4060353"/>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55" name="Down Arrow 54"/>
          <p:cNvSpPr>
            <a:spLocks noChangeArrowheads="1"/>
          </p:cNvSpPr>
          <p:nvPr/>
        </p:nvSpPr>
        <p:spPr bwMode="auto">
          <a:xfrm>
            <a:off x="5098058" y="4881667"/>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59" name="Down Arrow 58"/>
          <p:cNvSpPr>
            <a:spLocks noChangeArrowheads="1"/>
          </p:cNvSpPr>
          <p:nvPr/>
        </p:nvSpPr>
        <p:spPr bwMode="auto">
          <a:xfrm>
            <a:off x="758074" y="2092254"/>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60" name="Down Arrow 59"/>
          <p:cNvSpPr>
            <a:spLocks noChangeArrowheads="1"/>
          </p:cNvSpPr>
          <p:nvPr/>
        </p:nvSpPr>
        <p:spPr bwMode="auto">
          <a:xfrm>
            <a:off x="769830" y="2718615"/>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61" name="Down Arrow 60"/>
          <p:cNvSpPr>
            <a:spLocks noChangeArrowheads="1"/>
          </p:cNvSpPr>
          <p:nvPr/>
        </p:nvSpPr>
        <p:spPr bwMode="auto">
          <a:xfrm>
            <a:off x="769830" y="3664427"/>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cxnSp>
        <p:nvCxnSpPr>
          <p:cNvPr id="64" name="Straight Arrow Connector 63"/>
          <p:cNvCxnSpPr>
            <a:cxnSpLocks/>
            <a:endCxn id="24" idx="2"/>
          </p:cNvCxnSpPr>
          <p:nvPr/>
        </p:nvCxnSpPr>
        <p:spPr>
          <a:xfrm>
            <a:off x="1574800" y="4591480"/>
            <a:ext cx="673398" cy="616335"/>
          </a:xfrm>
          <a:prstGeom prst="straightConnector1">
            <a:avLst/>
          </a:prstGeom>
          <a:noFill/>
          <a:ln w="88900" cap="flat" cmpd="dbl" algn="ctr">
            <a:solidFill>
              <a:srgbClr val="0661AD"/>
            </a:solidFill>
            <a:prstDash val="solid"/>
            <a:tailEnd type="triangle"/>
          </a:ln>
          <a:effectLst/>
        </p:spPr>
      </p:cxnSp>
      <p:sp>
        <p:nvSpPr>
          <p:cNvPr id="69" name="Down Arrow 68"/>
          <p:cNvSpPr>
            <a:spLocks noChangeArrowheads="1"/>
          </p:cNvSpPr>
          <p:nvPr/>
        </p:nvSpPr>
        <p:spPr bwMode="auto">
          <a:xfrm>
            <a:off x="11207225" y="1085776"/>
            <a:ext cx="249921" cy="43626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70" name="Down Arrow 69"/>
          <p:cNvSpPr>
            <a:spLocks noChangeArrowheads="1"/>
          </p:cNvSpPr>
          <p:nvPr/>
        </p:nvSpPr>
        <p:spPr bwMode="auto">
          <a:xfrm>
            <a:off x="10050440" y="2088979"/>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71" name="Down Arrow 70"/>
          <p:cNvSpPr>
            <a:spLocks noChangeArrowheads="1"/>
          </p:cNvSpPr>
          <p:nvPr/>
        </p:nvSpPr>
        <p:spPr bwMode="auto">
          <a:xfrm>
            <a:off x="11207224" y="2088978"/>
            <a:ext cx="249921" cy="326147"/>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solidFill>
                <a:srgbClr val="000000"/>
              </a:solidFill>
            </a:endParaRPr>
          </a:p>
        </p:txBody>
      </p:sp>
      <p:sp>
        <p:nvSpPr>
          <p:cNvPr id="72" name="Down Arrow 71"/>
          <p:cNvSpPr>
            <a:spLocks noChangeArrowheads="1"/>
          </p:cNvSpPr>
          <p:nvPr/>
        </p:nvSpPr>
        <p:spPr bwMode="auto">
          <a:xfrm>
            <a:off x="10050441" y="1089189"/>
            <a:ext cx="249921" cy="429440"/>
          </a:xfrm>
          <a:prstGeom prst="downArrow">
            <a:avLst>
              <a:gd name="adj1" fmla="val 0"/>
              <a:gd name="adj2" fmla="val 57032"/>
            </a:avLst>
          </a:prstGeom>
          <a:solidFill>
            <a:srgbClr val="4F81BD"/>
          </a:solidFill>
          <a:ln w="25400" algn="ctr">
            <a:solidFill>
              <a:srgbClr val="000000"/>
            </a:solidFill>
            <a:miter lim="800000"/>
            <a:headEnd/>
            <a:tailEnd/>
          </a:ln>
        </p:spPr>
        <p:txBody>
          <a:bodyPr rot="0" vert="horz" wrap="square" lIns="91440" tIns="45720" rIns="91440" bIns="45720" anchor="ctr" anchorCtr="0" upright="1">
            <a:noAutofit/>
          </a:bodyPr>
          <a:lstStyle/>
          <a:p>
            <a:endParaRPr lang="en-US"/>
          </a:p>
        </p:txBody>
      </p:sp>
      <p:cxnSp>
        <p:nvCxnSpPr>
          <p:cNvPr id="73" name="Straight Arrow Connector 72"/>
          <p:cNvCxnSpPr>
            <a:cxnSpLocks/>
          </p:cNvCxnSpPr>
          <p:nvPr/>
        </p:nvCxnSpPr>
        <p:spPr>
          <a:xfrm>
            <a:off x="10815746" y="3156679"/>
            <a:ext cx="0" cy="712272"/>
          </a:xfrm>
          <a:prstGeom prst="straightConnector1">
            <a:avLst/>
          </a:prstGeom>
          <a:noFill/>
          <a:ln w="88900" cap="flat" cmpd="dbl" algn="ctr">
            <a:solidFill>
              <a:srgbClr val="0661AD"/>
            </a:solidFill>
            <a:prstDash val="solid"/>
            <a:tailEnd type="triangle"/>
          </a:ln>
          <a:effectLst/>
        </p:spPr>
      </p:cxnSp>
      <p:cxnSp>
        <p:nvCxnSpPr>
          <p:cNvPr id="80" name="Straight Connector 79"/>
          <p:cNvCxnSpPr/>
          <p:nvPr/>
        </p:nvCxnSpPr>
        <p:spPr>
          <a:xfrm rot="16200000" flipH="1">
            <a:off x="6119494" y="2288593"/>
            <a:ext cx="3803238" cy="2422665"/>
          </a:xfrm>
          <a:prstGeom prst="bentConnector3">
            <a:avLst>
              <a:gd name="adj1" fmla="val 65419"/>
            </a:avLst>
          </a:prstGeom>
          <a:ln w="9525"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2460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ERH Practices</a:t>
            </a:r>
          </a:p>
        </p:txBody>
      </p:sp>
      <p:sp>
        <p:nvSpPr>
          <p:cNvPr id="3" name="Content Placeholder 2"/>
          <p:cNvSpPr>
            <a:spLocks noGrp="1"/>
          </p:cNvSpPr>
          <p:nvPr>
            <p:ph idx="1"/>
          </p:nvPr>
        </p:nvSpPr>
        <p:spPr>
          <a:xfrm>
            <a:off x="1097280" y="1845978"/>
            <a:ext cx="10058400" cy="3382006"/>
          </a:xfrm>
        </p:spPr>
        <p:txBody>
          <a:bodyPr>
            <a:normAutofit fontScale="92500" lnSpcReduction="10000"/>
          </a:bodyPr>
          <a:lstStyle/>
          <a:p>
            <a:pPr marL="457200" indent="-274320">
              <a:lnSpc>
                <a:spcPct val="100000"/>
              </a:lnSpc>
              <a:buFont typeface="Courier New" panose="02070309020205020404" pitchFamily="49" charset="0"/>
              <a:buChar char="o"/>
            </a:pPr>
            <a:r>
              <a:rPr lang="en-US" dirty="0"/>
              <a:t>Provider/Staff Training/Education </a:t>
            </a:r>
          </a:p>
          <a:p>
            <a:pPr marL="822960" lvl="1">
              <a:lnSpc>
                <a:spcPct val="100000"/>
              </a:lnSpc>
              <a:buFont typeface="Arial" panose="020B0604020202020204" pitchFamily="34" charset="0"/>
              <a:buChar char="•"/>
            </a:pPr>
            <a:r>
              <a:rPr lang="en-US" dirty="0"/>
              <a:t>All ED Providers received DATA 2000 Waiver</a:t>
            </a:r>
          </a:p>
          <a:p>
            <a:pPr marL="822960" lvl="1">
              <a:lnSpc>
                <a:spcPct val="100000"/>
              </a:lnSpc>
              <a:buFont typeface="Arial" panose="020B0604020202020204" pitchFamily="34" charset="0"/>
              <a:buChar char="•"/>
            </a:pPr>
            <a:r>
              <a:rPr lang="en-US" dirty="0"/>
              <a:t>All nurses trained in SBIRT</a:t>
            </a:r>
          </a:p>
          <a:p>
            <a:pPr marL="822960" lvl="1">
              <a:lnSpc>
                <a:spcPct val="100000"/>
              </a:lnSpc>
              <a:buFont typeface="Arial" panose="020B0604020202020204" pitchFamily="34" charset="0"/>
              <a:buChar char="•"/>
            </a:pPr>
            <a:r>
              <a:rPr lang="en-US" dirty="0"/>
              <a:t>Person First Language training scheduled</a:t>
            </a:r>
          </a:p>
          <a:p>
            <a:pPr marL="457200" indent="-274320">
              <a:lnSpc>
                <a:spcPct val="100000"/>
              </a:lnSpc>
              <a:buFont typeface="Courier New" panose="02070309020205020404" pitchFamily="49" charset="0"/>
              <a:buChar char="o"/>
            </a:pPr>
            <a:r>
              <a:rPr lang="en-US" dirty="0"/>
              <a:t>Change Opioid Prescribing Practices</a:t>
            </a:r>
          </a:p>
          <a:p>
            <a:pPr marL="822960" lvl="1">
              <a:lnSpc>
                <a:spcPct val="100000"/>
              </a:lnSpc>
              <a:buFont typeface="Arial" panose="020B0604020202020204" pitchFamily="34" charset="0"/>
              <a:buChar char="•"/>
            </a:pPr>
            <a:r>
              <a:rPr lang="en-US" dirty="0"/>
              <a:t>As part of Max Series - 92% reduction in opioid administration in the ED</a:t>
            </a:r>
          </a:p>
          <a:p>
            <a:pPr marL="457200" indent="-274320">
              <a:lnSpc>
                <a:spcPct val="100000"/>
              </a:lnSpc>
              <a:buFont typeface="Courier New" panose="02070309020205020404" pitchFamily="49" charset="0"/>
              <a:buChar char="o"/>
            </a:pPr>
            <a:r>
              <a:rPr lang="en-US" dirty="0"/>
              <a:t>Screening, Brief Intervention and Referral to Treatment</a:t>
            </a:r>
          </a:p>
          <a:p>
            <a:pPr marL="822960" lvl="1">
              <a:lnSpc>
                <a:spcPct val="100000"/>
              </a:lnSpc>
              <a:buFont typeface="Arial" panose="020B0604020202020204" pitchFamily="34" charset="0"/>
              <a:buChar char="•"/>
            </a:pPr>
            <a:r>
              <a:rPr lang="en-US" dirty="0"/>
              <a:t>SBIRT—Reimbursed by Medicare/Medicaid/Commercial</a:t>
            </a:r>
          </a:p>
          <a:p>
            <a:pPr marL="822960" lvl="1">
              <a:lnSpc>
                <a:spcPct val="100000"/>
              </a:lnSpc>
              <a:buFont typeface="Arial" panose="020B0604020202020204" pitchFamily="34" charset="0"/>
              <a:buChar char="•"/>
            </a:pPr>
            <a:r>
              <a:rPr lang="en-US" dirty="0"/>
              <a:t>Screenings for all ED patients to identify at risk individuals</a:t>
            </a:r>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05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ERH Practices – Continued </a:t>
            </a:r>
          </a:p>
        </p:txBody>
      </p:sp>
      <p:sp>
        <p:nvSpPr>
          <p:cNvPr id="3" name="Content Placeholder 2"/>
          <p:cNvSpPr>
            <a:spLocks noGrp="1"/>
          </p:cNvSpPr>
          <p:nvPr>
            <p:ph idx="1"/>
          </p:nvPr>
        </p:nvSpPr>
        <p:spPr>
          <a:xfrm>
            <a:off x="1097280" y="1845978"/>
            <a:ext cx="10058400" cy="3421762"/>
          </a:xfrm>
        </p:spPr>
        <p:txBody>
          <a:bodyPr>
            <a:normAutofit fontScale="92500" lnSpcReduction="20000"/>
          </a:bodyPr>
          <a:lstStyle/>
          <a:p>
            <a:pPr marL="457200" indent="-274320">
              <a:lnSpc>
                <a:spcPct val="100000"/>
              </a:lnSpc>
              <a:buFont typeface="Courier New" panose="02070309020205020404" pitchFamily="49" charset="0"/>
              <a:buChar char="o"/>
            </a:pPr>
            <a:r>
              <a:rPr lang="en-US" dirty="0"/>
              <a:t>Overdose Prevention</a:t>
            </a:r>
          </a:p>
          <a:p>
            <a:pPr marL="822960" lvl="1">
              <a:lnSpc>
                <a:spcPct val="100000"/>
              </a:lnSpc>
              <a:buFont typeface="Arial" panose="020B0604020202020204" pitchFamily="34" charset="0"/>
              <a:buChar char="•"/>
            </a:pPr>
            <a:r>
              <a:rPr lang="en-US" dirty="0"/>
              <a:t>Opioid Overdose Prevention Program (kits are free)</a:t>
            </a:r>
          </a:p>
          <a:p>
            <a:pPr marL="822960" lvl="1">
              <a:lnSpc>
                <a:spcPct val="100000"/>
              </a:lnSpc>
              <a:buFont typeface="Arial" panose="020B0604020202020204" pitchFamily="34" charset="0"/>
              <a:buChar char="•"/>
            </a:pPr>
            <a:r>
              <a:rPr lang="en-US" dirty="0"/>
              <a:t>Narcan Trainings in the ED &amp; Community</a:t>
            </a:r>
          </a:p>
          <a:p>
            <a:pPr marL="822960" lvl="1">
              <a:lnSpc>
                <a:spcPct val="100000"/>
              </a:lnSpc>
              <a:buFont typeface="Arial" panose="020B0604020202020204" pitchFamily="34" charset="0"/>
              <a:buChar char="•"/>
            </a:pPr>
            <a:r>
              <a:rPr lang="en-US" dirty="0"/>
              <a:t>Advertise / increase utilization of N-CAP (Naloxone Co-payment Assistance Program)</a:t>
            </a:r>
          </a:p>
          <a:p>
            <a:pPr marL="457200" indent="-274320">
              <a:lnSpc>
                <a:spcPct val="100000"/>
              </a:lnSpc>
              <a:buFont typeface="Courier New" panose="02070309020205020404" pitchFamily="49" charset="0"/>
              <a:buChar char="o"/>
            </a:pPr>
            <a:r>
              <a:rPr lang="en-US" dirty="0"/>
              <a:t>Medication Administration Recovery (MAR)</a:t>
            </a:r>
          </a:p>
          <a:p>
            <a:pPr marL="822960" lvl="1">
              <a:lnSpc>
                <a:spcPct val="100000"/>
              </a:lnSpc>
              <a:buFont typeface="Arial" panose="020B0604020202020204" pitchFamily="34" charset="0"/>
              <a:buChar char="•"/>
            </a:pPr>
            <a:r>
              <a:rPr lang="en-US" dirty="0"/>
              <a:t>Increase Access to Treatment by offering 24/7 Buprenorphine induction with no appointment for patients in withdrawal (COWS - Clinical Opiate Withdrawal Scale)</a:t>
            </a:r>
          </a:p>
          <a:p>
            <a:pPr marL="822960" lvl="1">
              <a:lnSpc>
                <a:spcPct val="100000"/>
              </a:lnSpc>
              <a:buFont typeface="Arial" panose="020B0604020202020204" pitchFamily="34" charset="0"/>
              <a:buChar char="•"/>
            </a:pPr>
            <a:r>
              <a:rPr lang="en-US" dirty="0"/>
              <a:t>Connection to Certified Recovery Peer Advocate (CRPA)</a:t>
            </a:r>
          </a:p>
          <a:p>
            <a:pPr marL="822960" lvl="1">
              <a:lnSpc>
                <a:spcPct val="100000"/>
              </a:lnSpc>
              <a:buFont typeface="Arial" panose="020B0604020202020204" pitchFamily="34" charset="0"/>
              <a:buChar char="•"/>
            </a:pPr>
            <a:r>
              <a:rPr lang="en-US" dirty="0"/>
              <a:t>Referral to treatment without delay </a:t>
            </a:r>
          </a:p>
          <a:p>
            <a:pPr marL="822960" lvl="1">
              <a:lnSpc>
                <a:spcPct val="100000"/>
              </a:lnSpc>
              <a:buFont typeface="Arial" panose="020B0604020202020204" pitchFamily="34" charset="0"/>
              <a:buChar char="•"/>
            </a:pPr>
            <a:r>
              <a:rPr lang="en-US" dirty="0"/>
              <a:t>Bridge Clinic during wait times for beds</a:t>
            </a:r>
          </a:p>
          <a:p>
            <a:pPr marL="822960" lvl="1">
              <a:lnSpc>
                <a:spcPct val="100000"/>
              </a:lnSpc>
              <a:buFont typeface="Arial" panose="020B0604020202020204" pitchFamily="34" charset="0"/>
              <a:buChar char="•"/>
            </a:pPr>
            <a:endParaRPr lang="en-US" dirty="0"/>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1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shift from MAT to MAR? </a:t>
            </a:r>
          </a:p>
        </p:txBody>
      </p:sp>
      <p:sp>
        <p:nvSpPr>
          <p:cNvPr id="3" name="Content Placeholder 2"/>
          <p:cNvSpPr>
            <a:spLocks noGrp="1"/>
          </p:cNvSpPr>
          <p:nvPr>
            <p:ph idx="1"/>
          </p:nvPr>
        </p:nvSpPr>
        <p:spPr>
          <a:xfrm>
            <a:off x="1242390" y="1868557"/>
            <a:ext cx="9913289" cy="3279913"/>
          </a:xfrm>
        </p:spPr>
        <p:txBody>
          <a:bodyPr/>
          <a:lstStyle/>
          <a:p>
            <a:pPr marL="342900" indent="-342900">
              <a:lnSpc>
                <a:spcPct val="100000"/>
              </a:lnSpc>
              <a:buFont typeface="Courier New" panose="02070309020205020404" pitchFamily="49" charset="0"/>
              <a:buChar char="o"/>
            </a:pPr>
            <a:r>
              <a:rPr lang="en-US" dirty="0"/>
              <a:t>Replacing treatment with recovery is consistent with person first language</a:t>
            </a:r>
          </a:p>
          <a:p>
            <a:pPr marL="342900" indent="-342900">
              <a:lnSpc>
                <a:spcPct val="100000"/>
              </a:lnSpc>
              <a:buFont typeface="Courier New" panose="02070309020205020404" pitchFamily="49" charset="0"/>
              <a:buChar char="o"/>
            </a:pPr>
            <a:r>
              <a:rPr lang="en-US" dirty="0"/>
              <a:t>Stigma around the use of medication in treatment and recovery exists in the recovery community </a:t>
            </a:r>
          </a:p>
          <a:p>
            <a:pPr marL="342900" indent="-342900">
              <a:lnSpc>
                <a:spcPct val="100000"/>
              </a:lnSpc>
              <a:buFont typeface="Courier New" panose="02070309020205020404" pitchFamily="49" charset="0"/>
              <a:buChar char="o"/>
            </a:pPr>
            <a:r>
              <a:rPr lang="en-US" dirty="0"/>
              <a:t>The use of medication can be for long periods of time, up to a person’s entire life. Continuing to call it ‘</a:t>
            </a:r>
            <a:r>
              <a:rPr lang="en-US" b="1" dirty="0"/>
              <a:t>treatment</a:t>
            </a:r>
            <a:r>
              <a:rPr lang="en-US" dirty="0"/>
              <a:t>’ after years of sobriety from illicit use fails to acknowledge a person’s recovery.</a:t>
            </a:r>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35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RESCUE - To Date</a:t>
            </a:r>
          </a:p>
        </p:txBody>
      </p:sp>
      <p:sp>
        <p:nvSpPr>
          <p:cNvPr id="3" name="Content Placeholder 2"/>
          <p:cNvSpPr>
            <a:spLocks noGrp="1"/>
          </p:cNvSpPr>
          <p:nvPr>
            <p:ph idx="1"/>
          </p:nvPr>
        </p:nvSpPr>
        <p:spPr>
          <a:xfrm>
            <a:off x="1097280" y="1845977"/>
            <a:ext cx="10058400" cy="3491335"/>
          </a:xfrm>
        </p:spPr>
        <p:txBody>
          <a:bodyPr>
            <a:normAutofit fontScale="92500" lnSpcReduction="10000"/>
          </a:bodyPr>
          <a:lstStyle/>
          <a:p>
            <a:pPr marL="342900" indent="-342900">
              <a:lnSpc>
                <a:spcPct val="95000"/>
              </a:lnSpc>
              <a:buFont typeface="Courier New" panose="02070309020205020404" pitchFamily="49" charset="0"/>
              <a:buChar char="o"/>
            </a:pPr>
            <a:r>
              <a:rPr lang="en-US" dirty="0"/>
              <a:t>16 patients seen in the ED for an opioid related visit to date</a:t>
            </a:r>
          </a:p>
          <a:p>
            <a:pPr marL="822960" lvl="1">
              <a:lnSpc>
                <a:spcPct val="95000"/>
              </a:lnSpc>
              <a:buFont typeface="Arial" panose="020B0604020202020204" pitchFamily="34" charset="0"/>
              <a:buChar char="•"/>
            </a:pPr>
            <a:r>
              <a:rPr lang="en-US" dirty="0"/>
              <a:t>6  individuals post-overdose and 6 individuals walked-in </a:t>
            </a:r>
          </a:p>
          <a:p>
            <a:pPr marL="822960" lvl="1">
              <a:lnSpc>
                <a:spcPct val="95000"/>
              </a:lnSpc>
              <a:buFont typeface="Arial" panose="020B0604020202020204" pitchFamily="34" charset="0"/>
              <a:buChar char="•"/>
            </a:pPr>
            <a:r>
              <a:rPr lang="en-US" dirty="0"/>
              <a:t>2 with a COWS score that qualified them for Buprenorphine (higher than 8)</a:t>
            </a:r>
          </a:p>
          <a:p>
            <a:pPr marL="822960" lvl="1">
              <a:lnSpc>
                <a:spcPct val="95000"/>
              </a:lnSpc>
              <a:buFont typeface="Arial" panose="020B0604020202020204" pitchFamily="34" charset="0"/>
              <a:buChar char="•"/>
            </a:pPr>
            <a:r>
              <a:rPr lang="en-US" dirty="0"/>
              <a:t>8 individuals spoke with a CRPA</a:t>
            </a:r>
          </a:p>
          <a:p>
            <a:pPr marL="822960" lvl="1">
              <a:lnSpc>
                <a:spcPct val="95000"/>
              </a:lnSpc>
              <a:buFont typeface="Arial" panose="020B0604020202020204" pitchFamily="34" charset="0"/>
              <a:buChar char="•"/>
            </a:pPr>
            <a:r>
              <a:rPr lang="en-US" dirty="0"/>
              <a:t>2 individuals transferred to another hospital for a psychiatric hold</a:t>
            </a:r>
          </a:p>
          <a:p>
            <a:pPr marL="822960" lvl="1">
              <a:lnSpc>
                <a:spcPct val="95000"/>
              </a:lnSpc>
              <a:buFont typeface="Arial" panose="020B0604020202020204" pitchFamily="34" charset="0"/>
              <a:buChar char="•"/>
            </a:pPr>
            <a:r>
              <a:rPr lang="en-US" dirty="0"/>
              <a:t>1 individual left against medical advice and refused CRPA and 1 individual accepted CRPA but eloped prior to CRPA’s arrival</a:t>
            </a:r>
          </a:p>
          <a:p>
            <a:pPr marL="822960" lvl="1">
              <a:lnSpc>
                <a:spcPct val="95000"/>
              </a:lnSpc>
              <a:buFont typeface="Arial" panose="020B0604020202020204" pitchFamily="34" charset="0"/>
              <a:buChar char="•"/>
            </a:pPr>
            <a:r>
              <a:rPr lang="en-US" dirty="0"/>
              <a:t>1 individual utilizing bridge services and referred back to their treatment program</a:t>
            </a:r>
          </a:p>
          <a:p>
            <a:pPr marL="347472" indent="-342900">
              <a:lnSpc>
                <a:spcPct val="95000"/>
              </a:lnSpc>
              <a:buFont typeface="Courier New" panose="02070309020205020404" pitchFamily="49" charset="0"/>
              <a:buChar char="o"/>
            </a:pPr>
            <a:r>
              <a:rPr lang="en-US" dirty="0"/>
              <a:t>2 additional individuals called to inquire about services and referred to a treatment program.</a:t>
            </a:r>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74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RESCUE – Lessons Learned</a:t>
            </a:r>
          </a:p>
        </p:txBody>
      </p:sp>
      <p:sp>
        <p:nvSpPr>
          <p:cNvPr id="3" name="Content Placeholder 2"/>
          <p:cNvSpPr>
            <a:spLocks noGrp="1"/>
          </p:cNvSpPr>
          <p:nvPr>
            <p:ph idx="1"/>
          </p:nvPr>
        </p:nvSpPr>
        <p:spPr>
          <a:xfrm>
            <a:off x="1097280" y="1845977"/>
            <a:ext cx="10058400" cy="3461519"/>
          </a:xfrm>
        </p:spPr>
        <p:txBody>
          <a:bodyPr>
            <a:normAutofit fontScale="70000" lnSpcReduction="20000"/>
          </a:bodyPr>
          <a:lstStyle/>
          <a:p>
            <a:pPr marL="457200" indent="-274320">
              <a:lnSpc>
                <a:spcPct val="120000"/>
              </a:lnSpc>
              <a:buFont typeface="Courier New" panose="02070309020205020404" pitchFamily="49" charset="0"/>
              <a:buChar char="o"/>
            </a:pPr>
            <a:r>
              <a:rPr lang="en-US" dirty="0"/>
              <a:t>MARKET, ADVERTISE, PUBLICLY CAMPAIGN, EDUCATE – don’t think “if we build it they will come”.</a:t>
            </a:r>
          </a:p>
          <a:p>
            <a:pPr marL="457200" indent="-274320">
              <a:lnSpc>
                <a:spcPct val="120000"/>
              </a:lnSpc>
              <a:buFont typeface="Courier New" panose="02070309020205020404" pitchFamily="49" charset="0"/>
              <a:buChar char="o"/>
            </a:pPr>
            <a:r>
              <a:rPr lang="en-US" dirty="0"/>
              <a:t>People will walk in looking for help as well to learn about available options. More than half of our visits launched have been individuals walking in to learn about their options.</a:t>
            </a:r>
          </a:p>
          <a:p>
            <a:pPr marL="457200" indent="-274320">
              <a:lnSpc>
                <a:spcPct val="120000"/>
              </a:lnSpc>
              <a:buFont typeface="Courier New" panose="02070309020205020404" pitchFamily="49" charset="0"/>
              <a:buChar char="o"/>
            </a:pPr>
            <a:r>
              <a:rPr lang="en-US" dirty="0"/>
              <a:t>Marketing flyers attract individuals who use other substances too – seen an uptick in alcohol related visits –CRPAs should/can cover any substance.</a:t>
            </a:r>
          </a:p>
          <a:p>
            <a:pPr marL="457200" indent="-274320">
              <a:lnSpc>
                <a:spcPct val="120000"/>
              </a:lnSpc>
              <a:buFont typeface="Courier New" panose="02070309020205020404" pitchFamily="49" charset="0"/>
              <a:buChar char="o"/>
            </a:pPr>
            <a:r>
              <a:rPr lang="en-US" dirty="0"/>
              <a:t>Treating pregnant patients? Have a referral plan for pregnant women as not all treatment providers can care for them. </a:t>
            </a:r>
          </a:p>
          <a:p>
            <a:pPr marL="457200" indent="-274320">
              <a:lnSpc>
                <a:spcPct val="120000"/>
              </a:lnSpc>
              <a:buFont typeface="Courier New" panose="02070309020205020404" pitchFamily="49" charset="0"/>
              <a:buChar char="o"/>
            </a:pPr>
            <a:r>
              <a:rPr lang="en-US" u="sng" dirty="0"/>
              <a:t>They won’t all say yes </a:t>
            </a:r>
            <a:r>
              <a:rPr lang="en-US" dirty="0"/>
              <a:t>– need harm reduction resources available! </a:t>
            </a:r>
          </a:p>
          <a:p>
            <a:pPr marL="457200" indent="-274320">
              <a:lnSpc>
                <a:spcPct val="120000"/>
              </a:lnSpc>
              <a:buFont typeface="Courier New" panose="02070309020205020404" pitchFamily="49" charset="0"/>
              <a:buChar char="o"/>
            </a:pPr>
            <a:r>
              <a:rPr lang="en-US" dirty="0"/>
              <a:t>Make sure all departments are educated about the program. Individuals will be discouraged if they’re sent in the wrong direction or given the wrong information. </a:t>
            </a:r>
          </a:p>
          <a:p>
            <a:endParaRPr lang="en-US" dirty="0"/>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3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 Reduction</a:t>
            </a:r>
          </a:p>
        </p:txBody>
      </p:sp>
      <p:sp>
        <p:nvSpPr>
          <p:cNvPr id="3" name="Content Placeholder 2"/>
          <p:cNvSpPr>
            <a:spLocks noGrp="1"/>
          </p:cNvSpPr>
          <p:nvPr>
            <p:ph idx="1"/>
          </p:nvPr>
        </p:nvSpPr>
        <p:spPr>
          <a:xfrm>
            <a:off x="1252330" y="1828800"/>
            <a:ext cx="9903350" cy="3389244"/>
          </a:xfrm>
        </p:spPr>
        <p:txBody>
          <a:bodyPr>
            <a:normAutofit fontScale="70000" lnSpcReduction="20000"/>
          </a:bodyPr>
          <a:lstStyle/>
          <a:p>
            <a:pPr>
              <a:lnSpc>
                <a:spcPct val="110000"/>
              </a:lnSpc>
            </a:pPr>
            <a:r>
              <a:rPr lang="en-US" dirty="0"/>
              <a:t>Not everyone is ready to accept treatment – having harm reduction strategies in place is essential – and </a:t>
            </a:r>
            <a:r>
              <a:rPr lang="en-US" b="1" dirty="0">
                <a:solidFill>
                  <a:srgbClr val="097849"/>
                </a:solidFill>
              </a:rPr>
              <a:t>it can be done with limited funding</a:t>
            </a:r>
            <a:r>
              <a:rPr lang="en-US" dirty="0"/>
              <a:t>. </a:t>
            </a:r>
          </a:p>
          <a:p>
            <a:pPr marL="274320" indent="-274320">
              <a:lnSpc>
                <a:spcPct val="110000"/>
              </a:lnSpc>
              <a:buFont typeface="Courier New" panose="02070309020205020404" pitchFamily="49" charset="0"/>
              <a:buChar char="o"/>
            </a:pPr>
            <a:r>
              <a:rPr lang="en-US" dirty="0"/>
              <a:t>Current offerings:</a:t>
            </a:r>
          </a:p>
          <a:p>
            <a:pPr marL="731520" lvl="1">
              <a:lnSpc>
                <a:spcPct val="110000"/>
              </a:lnSpc>
              <a:buFont typeface="Arial" panose="020B0604020202020204" pitchFamily="34" charset="0"/>
              <a:buChar char="•"/>
            </a:pPr>
            <a:r>
              <a:rPr lang="en-US" dirty="0"/>
              <a:t>Naloxone Kits and training in the ED </a:t>
            </a:r>
            <a:r>
              <a:rPr lang="en-US" dirty="0">
                <a:solidFill>
                  <a:srgbClr val="097849"/>
                </a:solidFill>
              </a:rPr>
              <a:t>(</a:t>
            </a:r>
            <a:r>
              <a:rPr lang="en-US" b="1" dirty="0">
                <a:solidFill>
                  <a:srgbClr val="097849"/>
                </a:solidFill>
              </a:rPr>
              <a:t>free</a:t>
            </a:r>
            <a:r>
              <a:rPr lang="en-US" dirty="0">
                <a:solidFill>
                  <a:srgbClr val="097849"/>
                </a:solidFill>
              </a:rPr>
              <a:t> through OOPP – Opioid Overdose Prevention Program)</a:t>
            </a:r>
          </a:p>
          <a:p>
            <a:pPr marL="731520" lvl="1">
              <a:lnSpc>
                <a:spcPct val="110000"/>
              </a:lnSpc>
              <a:buFont typeface="Arial" panose="020B0604020202020204" pitchFamily="34" charset="0"/>
              <a:buChar char="•"/>
            </a:pPr>
            <a:r>
              <a:rPr lang="en-US" dirty="0"/>
              <a:t>Disposal Pouches </a:t>
            </a:r>
            <a:r>
              <a:rPr lang="en-US" dirty="0">
                <a:solidFill>
                  <a:srgbClr val="097849"/>
                </a:solidFill>
              </a:rPr>
              <a:t>(provided at </a:t>
            </a:r>
            <a:r>
              <a:rPr lang="en-US" b="1" dirty="0">
                <a:solidFill>
                  <a:srgbClr val="097849"/>
                </a:solidFill>
              </a:rPr>
              <a:t>no cost </a:t>
            </a:r>
            <a:r>
              <a:rPr lang="en-US" dirty="0">
                <a:solidFill>
                  <a:srgbClr val="097849"/>
                </a:solidFill>
              </a:rPr>
              <a:t>through AmerisourceBergen Grant)</a:t>
            </a:r>
          </a:p>
          <a:p>
            <a:pPr marL="731520" lvl="1">
              <a:lnSpc>
                <a:spcPct val="110000"/>
              </a:lnSpc>
              <a:buFont typeface="Arial" panose="020B0604020202020204" pitchFamily="34" charset="0"/>
              <a:buChar char="•"/>
            </a:pPr>
            <a:r>
              <a:rPr lang="en-US" dirty="0"/>
              <a:t>Lock Boxes </a:t>
            </a:r>
            <a:r>
              <a:rPr lang="en-US" dirty="0">
                <a:solidFill>
                  <a:srgbClr val="097849"/>
                </a:solidFill>
              </a:rPr>
              <a:t>(</a:t>
            </a:r>
            <a:r>
              <a:rPr lang="en-US" b="1" dirty="0">
                <a:solidFill>
                  <a:srgbClr val="097849"/>
                </a:solidFill>
              </a:rPr>
              <a:t>Donated </a:t>
            </a:r>
            <a:r>
              <a:rPr lang="en-US" dirty="0">
                <a:solidFill>
                  <a:srgbClr val="097849"/>
                </a:solidFill>
              </a:rPr>
              <a:t>by our partners at Catholic Charities)</a:t>
            </a:r>
          </a:p>
          <a:p>
            <a:pPr marL="274320" indent="-274320">
              <a:lnSpc>
                <a:spcPct val="110000"/>
              </a:lnSpc>
              <a:buFont typeface="Courier New" panose="02070309020205020404" pitchFamily="49" charset="0"/>
              <a:buChar char="o"/>
            </a:pPr>
            <a:r>
              <a:rPr lang="en-US" dirty="0"/>
              <a:t>In progress:</a:t>
            </a:r>
          </a:p>
          <a:p>
            <a:pPr marL="640080" lvl="1">
              <a:lnSpc>
                <a:spcPct val="110000"/>
              </a:lnSpc>
              <a:buFont typeface="Arial" panose="020B0604020202020204" pitchFamily="34" charset="0"/>
              <a:buChar char="•"/>
            </a:pPr>
            <a:r>
              <a:rPr lang="en-US" dirty="0"/>
              <a:t>Safe Use Kits </a:t>
            </a:r>
            <a:r>
              <a:rPr lang="en-US" dirty="0">
                <a:solidFill>
                  <a:srgbClr val="097849"/>
                </a:solidFill>
              </a:rPr>
              <a:t>(provided at </a:t>
            </a:r>
            <a:r>
              <a:rPr lang="en-US" b="1" dirty="0">
                <a:solidFill>
                  <a:srgbClr val="097849"/>
                </a:solidFill>
              </a:rPr>
              <a:t>no cost </a:t>
            </a:r>
            <a:r>
              <a:rPr lang="en-US" dirty="0">
                <a:solidFill>
                  <a:srgbClr val="097849"/>
                </a:solidFill>
              </a:rPr>
              <a:t>by</a:t>
            </a:r>
            <a:r>
              <a:rPr lang="en-US" b="1" dirty="0">
                <a:solidFill>
                  <a:srgbClr val="097849"/>
                </a:solidFill>
              </a:rPr>
              <a:t> </a:t>
            </a:r>
            <a:r>
              <a:rPr lang="en-US" dirty="0">
                <a:solidFill>
                  <a:srgbClr val="097849"/>
                </a:solidFill>
              </a:rPr>
              <a:t>local Syringe Exchange Program – Hudson Valley Community Services)</a:t>
            </a:r>
          </a:p>
          <a:p>
            <a:pPr marL="640080" lvl="1">
              <a:lnSpc>
                <a:spcPct val="110000"/>
              </a:lnSpc>
              <a:buFont typeface="Arial" panose="020B0604020202020204" pitchFamily="34" charset="0"/>
              <a:buChar char="•"/>
            </a:pPr>
            <a:r>
              <a:rPr lang="en-US" dirty="0"/>
              <a:t>Syringe Vouchers </a:t>
            </a:r>
            <a:r>
              <a:rPr lang="en-US" dirty="0">
                <a:solidFill>
                  <a:srgbClr val="097849"/>
                </a:solidFill>
              </a:rPr>
              <a:t>(provided at </a:t>
            </a:r>
            <a:r>
              <a:rPr lang="en-US" b="1" dirty="0">
                <a:solidFill>
                  <a:srgbClr val="097849"/>
                </a:solidFill>
              </a:rPr>
              <a:t>no cost</a:t>
            </a:r>
            <a:r>
              <a:rPr lang="en-US" dirty="0">
                <a:solidFill>
                  <a:srgbClr val="097849"/>
                </a:solidFill>
              </a:rPr>
              <a:t> by SEP - Hudson Valley Community Services)</a:t>
            </a:r>
          </a:p>
          <a:p>
            <a:pPr marL="640080" lvl="1">
              <a:lnSpc>
                <a:spcPct val="110000"/>
              </a:lnSpc>
              <a:buFont typeface="Arial" panose="020B0604020202020204" pitchFamily="34" charset="0"/>
              <a:buChar char="•"/>
            </a:pPr>
            <a:r>
              <a:rPr lang="en-US" dirty="0">
                <a:solidFill>
                  <a:srgbClr val="097849"/>
                </a:solidFill>
              </a:rPr>
              <a:t> </a:t>
            </a:r>
            <a:r>
              <a:rPr lang="en-US" dirty="0"/>
              <a:t>Registration for mail order safe use supplies </a:t>
            </a:r>
            <a:r>
              <a:rPr lang="en-US" dirty="0">
                <a:solidFill>
                  <a:srgbClr val="097849"/>
                </a:solidFill>
              </a:rPr>
              <a:t>(</a:t>
            </a:r>
            <a:r>
              <a:rPr lang="en-US" b="1" dirty="0">
                <a:solidFill>
                  <a:srgbClr val="097849"/>
                </a:solidFill>
              </a:rPr>
              <a:t>free</a:t>
            </a:r>
            <a:r>
              <a:rPr lang="en-US" dirty="0">
                <a:solidFill>
                  <a:srgbClr val="097849"/>
                </a:solidFill>
              </a:rPr>
              <a:t> to patient from </a:t>
            </a:r>
            <a:r>
              <a:rPr lang="en-US" dirty="0" err="1">
                <a:solidFill>
                  <a:srgbClr val="097849"/>
                </a:solidFill>
              </a:rPr>
              <a:t>NEXTdistro</a:t>
            </a:r>
            <a:r>
              <a:rPr lang="en-US" dirty="0">
                <a:solidFill>
                  <a:srgbClr val="097849"/>
                </a:solidFill>
              </a:rPr>
              <a:t>) </a:t>
            </a:r>
          </a:p>
          <a:p>
            <a:pPr marL="640080" lvl="1">
              <a:lnSpc>
                <a:spcPct val="110000"/>
              </a:lnSpc>
              <a:buFont typeface="Arial" panose="020B0604020202020204" pitchFamily="34" charset="0"/>
              <a:buChar char="•"/>
            </a:pPr>
            <a:r>
              <a:rPr lang="en-US" dirty="0"/>
              <a:t>Fentanyl Test Strips </a:t>
            </a:r>
            <a:r>
              <a:rPr lang="en-US" dirty="0">
                <a:solidFill>
                  <a:srgbClr val="097849"/>
                </a:solidFill>
              </a:rPr>
              <a:t>(purchased through grant funding by local EMS at </a:t>
            </a:r>
            <a:r>
              <a:rPr lang="en-US" b="1" dirty="0">
                <a:solidFill>
                  <a:srgbClr val="097849"/>
                </a:solidFill>
              </a:rPr>
              <a:t>no cost </a:t>
            </a:r>
            <a:r>
              <a:rPr lang="en-US" dirty="0">
                <a:solidFill>
                  <a:srgbClr val="097849"/>
                </a:solidFill>
              </a:rPr>
              <a:t>to ERH)</a:t>
            </a:r>
          </a:p>
          <a:p>
            <a:pPr marL="640080" lvl="1">
              <a:buFont typeface="Arial" panose="020B0604020202020204" pitchFamily="34" charset="0"/>
              <a:buChar char="•"/>
            </a:pPr>
            <a:endParaRPr lang="en-US" dirty="0"/>
          </a:p>
          <a:p>
            <a:pPr marL="640080" lvl="1">
              <a:buFont typeface="Arial" panose="020B0604020202020204" pitchFamily="34" charset="0"/>
              <a:buChar char="•"/>
            </a:pPr>
            <a:endParaRPr lang="en-US" dirty="0"/>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86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and Recovery Navigation</a:t>
            </a:r>
          </a:p>
        </p:txBody>
      </p:sp>
      <p:sp>
        <p:nvSpPr>
          <p:cNvPr id="3" name="Content Placeholder 2"/>
          <p:cNvSpPr>
            <a:spLocks noGrp="1"/>
          </p:cNvSpPr>
          <p:nvPr>
            <p:ph idx="1"/>
          </p:nvPr>
        </p:nvSpPr>
        <p:spPr>
          <a:xfrm>
            <a:off x="1182756" y="1848678"/>
            <a:ext cx="9972923" cy="3369366"/>
          </a:xfrm>
        </p:spPr>
        <p:txBody>
          <a:bodyPr>
            <a:normAutofit fontScale="85000" lnSpcReduction="10000"/>
          </a:bodyPr>
          <a:lstStyle/>
          <a:p>
            <a:pPr>
              <a:lnSpc>
                <a:spcPct val="120000"/>
              </a:lnSpc>
            </a:pPr>
            <a:r>
              <a:rPr lang="en-US" dirty="0"/>
              <a:t>ERH is a critical access hospital serving a small rural community that doesn’t have a behavioral health crisis center. However, we fill that void. We help anyone in crisis, not just those currently in withdrawal:</a:t>
            </a:r>
          </a:p>
          <a:p>
            <a:pPr marL="457200" indent="-274320">
              <a:lnSpc>
                <a:spcPct val="120000"/>
              </a:lnSpc>
              <a:buFont typeface="Courier New" panose="02070309020205020404" pitchFamily="49" charset="0"/>
              <a:buChar char="o"/>
            </a:pPr>
            <a:r>
              <a:rPr lang="en-US" dirty="0"/>
              <a:t>Families or individuals who need help navigating or understanding treatment options</a:t>
            </a:r>
          </a:p>
          <a:p>
            <a:pPr marL="457200" indent="-274320">
              <a:lnSpc>
                <a:spcPct val="120000"/>
              </a:lnSpc>
              <a:buFont typeface="Courier New" panose="02070309020205020404" pitchFamily="49" charset="0"/>
              <a:buChar char="o"/>
            </a:pPr>
            <a:r>
              <a:rPr lang="en-US" dirty="0"/>
              <a:t>Individuals who need to get signed up for insurance in order to access treatment</a:t>
            </a:r>
          </a:p>
          <a:p>
            <a:pPr marL="457200" indent="-274320">
              <a:lnSpc>
                <a:spcPct val="120000"/>
              </a:lnSpc>
              <a:buFont typeface="Courier New" panose="02070309020205020404" pitchFamily="49" charset="0"/>
              <a:buChar char="o"/>
            </a:pPr>
            <a:r>
              <a:rPr lang="en-US" dirty="0"/>
              <a:t>Individuals who need help finding recovery groups</a:t>
            </a:r>
          </a:p>
          <a:p>
            <a:pPr marL="457200" indent="-274320">
              <a:lnSpc>
                <a:spcPct val="120000"/>
              </a:lnSpc>
              <a:buFont typeface="Courier New" panose="02070309020205020404" pitchFamily="49" charset="0"/>
              <a:buChar char="o"/>
            </a:pPr>
            <a:r>
              <a:rPr lang="en-US" dirty="0"/>
              <a:t>Families and friends who want to better understand Substance Use Disorder</a:t>
            </a:r>
          </a:p>
          <a:p>
            <a:pPr marL="457200" indent="-274320">
              <a:lnSpc>
                <a:spcPct val="120000"/>
              </a:lnSpc>
              <a:buFont typeface="Courier New" panose="02070309020205020404" pitchFamily="49" charset="0"/>
              <a:buChar char="o"/>
            </a:pPr>
            <a:r>
              <a:rPr lang="en-US" dirty="0"/>
              <a:t>Families and friends who need Naloxone </a:t>
            </a:r>
          </a:p>
          <a:p>
            <a:endParaRPr lang="en-US" dirty="0"/>
          </a:p>
        </p:txBody>
      </p:sp>
      <p:pic>
        <p:nvPicPr>
          <p:cNvPr id="4" name="Picture 2" descr="https://nysarh.org/wp-content/uploads/2019/03/smalle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7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94359"/>
            <a:ext cx="2683710" cy="2748916"/>
          </a:xfrm>
        </p:spPr>
        <p:txBody>
          <a:bodyPr>
            <a:normAutofit/>
          </a:bodyPr>
          <a:lstStyle/>
          <a:p>
            <a:r>
              <a:rPr lang="en-US" sz="2800" dirty="0"/>
              <a:t>Number of overdose deaths involving opioids in New York, by opioid category. </a:t>
            </a:r>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975" y="886619"/>
            <a:ext cx="7620000" cy="4343400"/>
          </a:xfrm>
          <a:prstGeom prst="rect">
            <a:avLst/>
          </a:prstGeom>
          <a:ln w="38100" cap="sq">
            <a:solidFill>
              <a:srgbClr val="000000"/>
            </a:solidFill>
            <a:miter lim="800000"/>
          </a:ln>
          <a:effectLst>
            <a:outerShdw blurRad="57150" dist="50800" dir="2700000" algn="tl" rotWithShape="0">
              <a:srgbClr val="000000">
                <a:alpha val="40000"/>
              </a:srgbClr>
            </a:outerShdw>
          </a:effectLst>
        </p:spPr>
      </p:pic>
      <p:sp>
        <p:nvSpPr>
          <p:cNvPr id="14" name="Text Placeholder 13"/>
          <p:cNvSpPr>
            <a:spLocks noGrp="1"/>
          </p:cNvSpPr>
          <p:nvPr>
            <p:ph type="body" sz="half" idx="2"/>
          </p:nvPr>
        </p:nvSpPr>
        <p:spPr>
          <a:xfrm>
            <a:off x="457200" y="2926080"/>
            <a:ext cx="2683710" cy="2788920"/>
          </a:xfrm>
        </p:spPr>
        <p:txBody>
          <a:bodyPr anchor="b">
            <a:normAutofit/>
          </a:bodyPr>
          <a:lstStyle/>
          <a:p>
            <a:r>
              <a:rPr lang="en-US" sz="1600" i="1" dirty="0"/>
              <a:t>Drug categories presented are not mutually exclusive, and deaths might have involved more than one substance. </a:t>
            </a:r>
          </a:p>
          <a:p>
            <a:r>
              <a:rPr lang="en-US" sz="1600" dirty="0"/>
              <a:t>Source: CDC WONDER.</a:t>
            </a:r>
          </a:p>
          <a:p>
            <a:endParaRPr lang="en-US" sz="1600" dirty="0"/>
          </a:p>
        </p:txBody>
      </p:sp>
      <p:pic>
        <p:nvPicPr>
          <p:cNvPr id="5" name="Picture 2" descr="https://nysarh.org/wp-content/uploads/2019/03/smalle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961" y="55842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14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Ellenville Regional Rural Health Network</a:t>
            </a:r>
            <a:br>
              <a:rPr lang="en-US" dirty="0"/>
            </a:br>
            <a:r>
              <a:rPr lang="en-US" dirty="0"/>
              <a:t>Recovery Supports</a:t>
            </a:r>
          </a:p>
        </p:txBody>
      </p:sp>
      <p:sp>
        <p:nvSpPr>
          <p:cNvPr id="3" name="Content Placeholder 2"/>
          <p:cNvSpPr>
            <a:spLocks noGrp="1"/>
          </p:cNvSpPr>
          <p:nvPr>
            <p:ph idx="1"/>
          </p:nvPr>
        </p:nvSpPr>
        <p:spPr>
          <a:xfrm>
            <a:off x="1192696" y="1848678"/>
            <a:ext cx="9962984" cy="3558209"/>
          </a:xfrm>
        </p:spPr>
        <p:txBody>
          <a:bodyPr>
            <a:normAutofit fontScale="85000" lnSpcReduction="10000"/>
          </a:bodyPr>
          <a:lstStyle/>
          <a:p>
            <a:pPr>
              <a:lnSpc>
                <a:spcPct val="120000"/>
              </a:lnSpc>
            </a:pPr>
            <a:r>
              <a:rPr lang="en-US" dirty="0"/>
              <a:t>ERH has a Rural Health Network program embedded in the hospital, which allows us to focus on population health and expand recovery services. The ERRHN, in addition to providing treatment and recovery navigation services, is also expanding Recovery Supports in our community.</a:t>
            </a:r>
          </a:p>
          <a:p>
            <a:pPr marL="342900" indent="-342900">
              <a:lnSpc>
                <a:spcPct val="120000"/>
              </a:lnSpc>
              <a:buFont typeface="Courier New" panose="02070309020205020404" pitchFamily="49" charset="0"/>
              <a:buChar char="o"/>
            </a:pPr>
            <a:r>
              <a:rPr lang="en-US" dirty="0"/>
              <a:t>Started a SMART Recovery group (self-driven, research-based alternative to 12-step recovery program, that uses Cognitive Behavior Therapy and motivational interviewing. Open to all addictive behaviors, such as substance use, gambling, shopping, and overeating.</a:t>
            </a:r>
          </a:p>
          <a:p>
            <a:pPr marL="342900" indent="-342900">
              <a:lnSpc>
                <a:spcPct val="120000"/>
              </a:lnSpc>
              <a:buFont typeface="Courier New" panose="02070309020205020404" pitchFamily="49" charset="0"/>
              <a:buChar char="o"/>
            </a:pPr>
            <a:r>
              <a:rPr lang="en-US" dirty="0"/>
              <a:t>Working to launch a heroin anonymous meeting</a:t>
            </a:r>
          </a:p>
          <a:p>
            <a:pPr marL="342900" indent="-342900">
              <a:lnSpc>
                <a:spcPct val="120000"/>
              </a:lnSpc>
              <a:buFont typeface="Courier New" panose="02070309020205020404" pitchFamily="49" charset="0"/>
              <a:buChar char="o"/>
            </a:pPr>
            <a:r>
              <a:rPr lang="en-US" dirty="0"/>
              <a:t>Working to bring mindfulness based recovery sessions into </a:t>
            </a:r>
            <a:r>
              <a:rPr lang="en-US" dirty="0" err="1"/>
              <a:t>Wawarsing</a:t>
            </a:r>
            <a:endParaRPr lang="en-US" dirty="0"/>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1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with Law Enforcement</a:t>
            </a:r>
          </a:p>
        </p:txBody>
      </p:sp>
      <p:sp>
        <p:nvSpPr>
          <p:cNvPr id="3" name="Content Placeholder 2"/>
          <p:cNvSpPr>
            <a:spLocks noGrp="1"/>
          </p:cNvSpPr>
          <p:nvPr>
            <p:ph idx="1"/>
          </p:nvPr>
        </p:nvSpPr>
        <p:spPr>
          <a:xfrm>
            <a:off x="1282148" y="1878496"/>
            <a:ext cx="9873532" cy="3419061"/>
          </a:xfrm>
        </p:spPr>
        <p:txBody>
          <a:bodyPr>
            <a:normAutofit lnSpcReduction="10000"/>
          </a:bodyPr>
          <a:lstStyle/>
          <a:p>
            <a:pPr>
              <a:lnSpc>
                <a:spcPct val="100000"/>
              </a:lnSpc>
            </a:pPr>
            <a:r>
              <a:rPr lang="en-US" dirty="0"/>
              <a:t>Working with local law enforcement to collaboratively address the opioid epidemic.</a:t>
            </a:r>
          </a:p>
          <a:p>
            <a:pPr marL="342900" indent="-342900">
              <a:lnSpc>
                <a:spcPct val="100000"/>
              </a:lnSpc>
              <a:buFont typeface="Courier New" panose="02070309020205020404" pitchFamily="49" charset="0"/>
              <a:buChar char="o"/>
            </a:pPr>
            <a:r>
              <a:rPr lang="en-US" dirty="0"/>
              <a:t>Ulster County Opioid Prevention Taskforce</a:t>
            </a:r>
          </a:p>
          <a:p>
            <a:pPr marL="342900" indent="-342900">
              <a:lnSpc>
                <a:spcPct val="100000"/>
              </a:lnSpc>
              <a:buFont typeface="Courier New" panose="02070309020205020404" pitchFamily="49" charset="0"/>
              <a:buChar char="o"/>
            </a:pPr>
            <a:r>
              <a:rPr lang="en-US" dirty="0"/>
              <a:t>UC Opioid Strategic Action Team</a:t>
            </a:r>
          </a:p>
          <a:p>
            <a:pPr marL="342900" indent="-342900">
              <a:lnSpc>
                <a:spcPct val="100000"/>
              </a:lnSpc>
              <a:buFont typeface="Courier New" panose="02070309020205020404" pitchFamily="49" charset="0"/>
              <a:buChar char="o"/>
            </a:pPr>
            <a:r>
              <a:rPr lang="en-US" dirty="0"/>
              <a:t>UC Jail Integrated Substance Use Treatment Plan</a:t>
            </a:r>
          </a:p>
          <a:p>
            <a:pPr marL="342900" indent="-342900">
              <a:lnSpc>
                <a:spcPct val="100000"/>
              </a:lnSpc>
              <a:buFont typeface="Courier New" panose="02070309020205020404" pitchFamily="49" charset="0"/>
              <a:buChar char="o"/>
            </a:pPr>
            <a:r>
              <a:rPr lang="en-US" dirty="0"/>
              <a:t>Opioid Response As County Law Enforcement (Project ORACLE)</a:t>
            </a:r>
          </a:p>
          <a:p>
            <a:pPr marL="342900" indent="-342900">
              <a:lnSpc>
                <a:spcPct val="100000"/>
              </a:lnSpc>
              <a:buFont typeface="Courier New" panose="02070309020205020404" pitchFamily="49" charset="0"/>
              <a:buChar char="o"/>
            </a:pPr>
            <a:r>
              <a:rPr lang="en-US" dirty="0"/>
              <a:t>Bridge Clinic for individuals released from incarceration with a wait time for a treatment provider</a:t>
            </a:r>
          </a:p>
          <a:p>
            <a:pPr marL="342900" indent="-342900">
              <a:buFont typeface="Courier New" panose="02070309020205020404" pitchFamily="49" charset="0"/>
              <a:buChar char="o"/>
            </a:pPr>
            <a:endParaRPr lang="en-US" dirty="0"/>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0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Ellenville Regional Rural Health Network</a:t>
            </a:r>
          </a:p>
        </p:txBody>
      </p:sp>
      <p:sp>
        <p:nvSpPr>
          <p:cNvPr id="5" name="Content Placeholder 4"/>
          <p:cNvSpPr>
            <a:spLocks noGrp="1"/>
          </p:cNvSpPr>
          <p:nvPr>
            <p:ph idx="1"/>
          </p:nvPr>
        </p:nvSpPr>
        <p:spPr>
          <a:xfrm>
            <a:off x="1097280" y="1845978"/>
            <a:ext cx="5637628" cy="3473368"/>
          </a:xfrm>
        </p:spPr>
        <p:txBody>
          <a:bodyPr numCol="1">
            <a:normAutofit fontScale="92500" lnSpcReduction="20000"/>
          </a:bodyPr>
          <a:lstStyle/>
          <a:p>
            <a:pPr marL="342900" indent="-342900">
              <a:lnSpc>
                <a:spcPct val="90000"/>
              </a:lnSpc>
              <a:buFont typeface="Courier New" panose="02070309020205020404" pitchFamily="49" charset="0"/>
              <a:buChar char="o"/>
            </a:pPr>
            <a:r>
              <a:rPr lang="en-US" dirty="0">
                <a:solidFill>
                  <a:srgbClr val="000000"/>
                </a:solidFill>
              </a:rPr>
              <a:t>Cardiovascular Disease Prevention</a:t>
            </a:r>
          </a:p>
          <a:p>
            <a:pPr marL="800100" lvl="1" indent="-342900">
              <a:lnSpc>
                <a:spcPct val="90000"/>
              </a:lnSpc>
              <a:buFont typeface="Arial" panose="020B0604020202020204" pitchFamily="34" charset="0"/>
              <a:buChar char="•"/>
            </a:pPr>
            <a:r>
              <a:rPr lang="en-US" sz="1900" dirty="0">
                <a:solidFill>
                  <a:srgbClr val="000000"/>
                </a:solidFill>
              </a:rPr>
              <a:t>Community Health Worker</a:t>
            </a:r>
          </a:p>
          <a:p>
            <a:pPr marL="800100" lvl="1" indent="-342900">
              <a:lnSpc>
                <a:spcPct val="90000"/>
              </a:lnSpc>
              <a:buFont typeface="Arial" panose="020B0604020202020204" pitchFamily="34" charset="0"/>
              <a:buChar char="•"/>
            </a:pPr>
            <a:r>
              <a:rPr lang="en-US" sz="1900" dirty="0">
                <a:solidFill>
                  <a:srgbClr val="000000"/>
                </a:solidFill>
              </a:rPr>
              <a:t>Nutritionist</a:t>
            </a:r>
          </a:p>
          <a:p>
            <a:pPr marL="800100" lvl="1" indent="-342900">
              <a:lnSpc>
                <a:spcPct val="90000"/>
              </a:lnSpc>
              <a:buFont typeface="Arial" panose="020B0604020202020204" pitchFamily="34" charset="0"/>
              <a:buChar char="•"/>
            </a:pPr>
            <a:r>
              <a:rPr lang="en-US" sz="1900" dirty="0">
                <a:solidFill>
                  <a:srgbClr val="000000"/>
                </a:solidFill>
              </a:rPr>
              <a:t>Medical Screenings</a:t>
            </a:r>
          </a:p>
          <a:p>
            <a:pPr marL="800100" lvl="1" indent="-342900">
              <a:lnSpc>
                <a:spcPct val="90000"/>
              </a:lnSpc>
              <a:buFont typeface="Arial" panose="020B0604020202020204" pitchFamily="34" charset="0"/>
              <a:buChar char="•"/>
            </a:pPr>
            <a:r>
              <a:rPr lang="en-US" sz="1900" dirty="0">
                <a:solidFill>
                  <a:srgbClr val="000000"/>
                </a:solidFill>
              </a:rPr>
              <a:t>Preventative Physical Therapy</a:t>
            </a:r>
          </a:p>
          <a:p>
            <a:pPr marL="800100" lvl="1" indent="-342900">
              <a:lnSpc>
                <a:spcPct val="90000"/>
              </a:lnSpc>
              <a:buFont typeface="Arial" panose="020B0604020202020204" pitchFamily="34" charset="0"/>
              <a:buChar char="•"/>
            </a:pPr>
            <a:r>
              <a:rPr lang="en-US" sz="1900" dirty="0">
                <a:solidFill>
                  <a:srgbClr val="000000"/>
                </a:solidFill>
              </a:rPr>
              <a:t>Free programs and activities </a:t>
            </a:r>
          </a:p>
          <a:p>
            <a:pPr marL="342900" indent="-342900">
              <a:lnSpc>
                <a:spcPct val="90000"/>
              </a:lnSpc>
              <a:buFont typeface="Courier New" panose="02070309020205020404" pitchFamily="49" charset="0"/>
              <a:buChar char="o"/>
            </a:pPr>
            <a:r>
              <a:rPr lang="en-US" dirty="0">
                <a:solidFill>
                  <a:srgbClr val="000000"/>
                </a:solidFill>
              </a:rPr>
              <a:t>Childhood Obesity Prevention</a:t>
            </a:r>
          </a:p>
          <a:p>
            <a:pPr marL="800100" lvl="1" indent="-342900">
              <a:lnSpc>
                <a:spcPct val="90000"/>
              </a:lnSpc>
              <a:buFont typeface="Arial" panose="020B0604020202020204" pitchFamily="34" charset="0"/>
              <a:buChar char="•"/>
            </a:pPr>
            <a:r>
              <a:rPr lang="en-US" sz="1900" dirty="0">
                <a:solidFill>
                  <a:srgbClr val="000000"/>
                </a:solidFill>
              </a:rPr>
              <a:t>Family Oriented</a:t>
            </a:r>
          </a:p>
          <a:p>
            <a:pPr marL="800100" lvl="1" indent="-342900">
              <a:lnSpc>
                <a:spcPct val="90000"/>
              </a:lnSpc>
              <a:buFont typeface="Arial" panose="020B0604020202020204" pitchFamily="34" charset="0"/>
              <a:buChar char="•"/>
            </a:pPr>
            <a:r>
              <a:rPr lang="en-US" sz="1900" dirty="0">
                <a:solidFill>
                  <a:srgbClr val="000000"/>
                </a:solidFill>
              </a:rPr>
              <a:t>Community Health Worker</a:t>
            </a:r>
          </a:p>
          <a:p>
            <a:pPr marL="800100" lvl="1" indent="-342900">
              <a:lnSpc>
                <a:spcPct val="90000"/>
              </a:lnSpc>
              <a:buFont typeface="Arial" panose="020B0604020202020204" pitchFamily="34" charset="0"/>
              <a:buChar char="•"/>
            </a:pPr>
            <a:r>
              <a:rPr lang="en-US" sz="1900" dirty="0">
                <a:solidFill>
                  <a:srgbClr val="000000"/>
                </a:solidFill>
              </a:rPr>
              <a:t>Nutritionist</a:t>
            </a:r>
          </a:p>
          <a:p>
            <a:pPr marL="800100" lvl="1" indent="-342900">
              <a:lnSpc>
                <a:spcPct val="90000"/>
              </a:lnSpc>
              <a:buFont typeface="Arial" panose="020B0604020202020204" pitchFamily="34" charset="0"/>
              <a:buChar char="•"/>
            </a:pPr>
            <a:r>
              <a:rPr lang="en-US" sz="1900" dirty="0">
                <a:solidFill>
                  <a:srgbClr val="000000"/>
                </a:solidFill>
              </a:rPr>
              <a:t>Free programs and activities </a:t>
            </a:r>
          </a:p>
        </p:txBody>
      </p:sp>
      <p:sp>
        <p:nvSpPr>
          <p:cNvPr id="8" name="Content Placeholder 4"/>
          <p:cNvSpPr txBox="1">
            <a:spLocks/>
          </p:cNvSpPr>
          <p:nvPr/>
        </p:nvSpPr>
        <p:spPr>
          <a:xfrm>
            <a:off x="6019214" y="1845978"/>
            <a:ext cx="5136466" cy="1697322"/>
          </a:xfrm>
          <a:prstGeom prst="rect">
            <a:avLst/>
          </a:prstGeom>
        </p:spPr>
        <p:txBody>
          <a:bodyPr vert="horz" lIns="0" tIns="45720" rIns="0" bIns="45720" numCol="1" rtlCol="0">
            <a:normAutofit lnSpcReduction="10000"/>
          </a:bodyPr>
          <a:lstStyle>
            <a:lvl1pPr marL="0" indent="0" algn="l" defTabSz="914400" rtl="0" eaLnBrk="1" latinLnBrk="0" hangingPunct="1">
              <a:lnSpc>
                <a:spcPct val="70000"/>
              </a:lnSpc>
              <a:spcBef>
                <a:spcPts val="400"/>
              </a:spcBef>
              <a:spcAft>
                <a:spcPts val="400"/>
              </a:spcAft>
              <a:buClr>
                <a:schemeClr val="accent1"/>
              </a:buClr>
              <a:buSzPct val="100000"/>
              <a:buFont typeface="Arial" panose="020B0604020202020204" pitchFamily="34" charset="0"/>
              <a:buNone/>
              <a:defRPr sz="2400" kern="1200">
                <a:solidFill>
                  <a:srgbClr val="2D2D2D"/>
                </a:solidFill>
                <a:latin typeface="+mn-lt"/>
                <a:ea typeface="+mn-ea"/>
                <a:cs typeface="+mn-cs"/>
              </a:defRPr>
            </a:lvl1pPr>
            <a:lvl2pPr marL="457200" indent="-274320" algn="l" defTabSz="914400" rtl="0" eaLnBrk="1" latinLnBrk="0" hangingPunct="1">
              <a:lnSpc>
                <a:spcPct val="70000"/>
              </a:lnSpc>
              <a:spcBef>
                <a:spcPts val="400"/>
              </a:spcBef>
              <a:spcAft>
                <a:spcPts val="400"/>
              </a:spcAft>
              <a:buClr>
                <a:schemeClr val="accent1"/>
              </a:buClr>
              <a:buFont typeface="Courier New" panose="02070309020205020404" pitchFamily="49" charset="0"/>
              <a:buChar char="o"/>
              <a:defRPr sz="2000" kern="1200">
                <a:solidFill>
                  <a:schemeClr val="accent3">
                    <a:lumMod val="10000"/>
                  </a:schemeClr>
                </a:solidFill>
                <a:latin typeface="+mn-lt"/>
                <a:ea typeface="+mn-ea"/>
                <a:cs typeface="+mn-cs"/>
              </a:defRPr>
            </a:lvl2pPr>
            <a:lvl3pPr marL="731520" indent="-182880" algn="l" defTabSz="914400" rtl="0" eaLnBrk="1" latinLnBrk="0" hangingPunct="1">
              <a:lnSpc>
                <a:spcPct val="70000"/>
              </a:lnSpc>
              <a:spcBef>
                <a:spcPts val="400"/>
              </a:spcBef>
              <a:spcAft>
                <a:spcPts val="400"/>
              </a:spcAft>
              <a:buClr>
                <a:schemeClr val="accent1"/>
              </a:buClr>
              <a:buFont typeface="Arial" panose="020B0604020202020204" pitchFamily="34" charset="0"/>
              <a:buChar char="•"/>
              <a:defRPr sz="1800" kern="1200">
                <a:solidFill>
                  <a:schemeClr val="accent3">
                    <a:lumMod val="10000"/>
                  </a:schemeClr>
                </a:solidFill>
                <a:latin typeface="+mn-lt"/>
                <a:ea typeface="+mn-ea"/>
                <a:cs typeface="+mn-cs"/>
              </a:defRPr>
            </a:lvl3pPr>
            <a:lvl4pPr marL="914400" indent="-182880" algn="l" defTabSz="914400" rtl="0" eaLnBrk="1" latinLnBrk="0" hangingPunct="1">
              <a:lnSpc>
                <a:spcPct val="70000"/>
              </a:lnSpc>
              <a:spcBef>
                <a:spcPts val="400"/>
              </a:spcBef>
              <a:spcAft>
                <a:spcPts val="400"/>
              </a:spcAft>
              <a:buClr>
                <a:schemeClr val="accent1"/>
              </a:buClr>
              <a:buFont typeface="Calibri" pitchFamily="34" charset="0"/>
              <a:buChar char="◦"/>
              <a:defRPr sz="1600" kern="1200">
                <a:solidFill>
                  <a:schemeClr val="accent3">
                    <a:lumMod val="10000"/>
                  </a:schemeClr>
                </a:solidFill>
                <a:latin typeface="+mn-lt"/>
                <a:ea typeface="+mn-ea"/>
                <a:cs typeface="+mn-cs"/>
              </a:defRPr>
            </a:lvl4pPr>
            <a:lvl5pPr marL="1097280" indent="-182880" algn="l" defTabSz="914400" rtl="0" eaLnBrk="1" latinLnBrk="0" hangingPunct="1">
              <a:lnSpc>
                <a:spcPct val="70000"/>
              </a:lnSpc>
              <a:spcBef>
                <a:spcPts val="400"/>
              </a:spcBef>
              <a:spcAft>
                <a:spcPts val="400"/>
              </a:spcAft>
              <a:buClr>
                <a:schemeClr val="accent1"/>
              </a:buClr>
              <a:buFont typeface="Arial" panose="020B0604020202020204" pitchFamily="34" charset="0"/>
              <a:buChar char="•"/>
              <a:defRPr sz="1600" kern="1200">
                <a:solidFill>
                  <a:schemeClr val="accent3">
                    <a:lumMod val="10000"/>
                  </a:schemeClr>
                </a:solidFill>
                <a:latin typeface="+mn-lt"/>
                <a:ea typeface="+mn-ea"/>
                <a:cs typeface="+mn-cs"/>
              </a:defRPr>
            </a:lvl5pPr>
            <a:lvl6pPr marL="1280160" indent="-182880" algn="l" defTabSz="914400" rtl="0" eaLnBrk="1" latinLnBrk="0" hangingPunct="1">
              <a:lnSpc>
                <a:spcPct val="70000"/>
              </a:lnSpc>
              <a:spcBef>
                <a:spcPts val="400"/>
              </a:spcBef>
              <a:spcAft>
                <a:spcPts val="400"/>
              </a:spcAft>
              <a:buClr>
                <a:schemeClr val="accent1"/>
              </a:buClr>
              <a:buFont typeface="Arial" panose="020B0604020202020204" pitchFamily="34" charset="0"/>
              <a:buChar char="•"/>
              <a:defRPr sz="1600" kern="1200">
                <a:solidFill>
                  <a:srgbClr val="2D2D2D"/>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00100" lvl="1" indent="-342900"/>
            <a:r>
              <a:rPr lang="en-US" sz="2200" dirty="0">
                <a:solidFill>
                  <a:srgbClr val="000000"/>
                </a:solidFill>
              </a:rPr>
              <a:t>Opioid Response Work</a:t>
            </a:r>
          </a:p>
          <a:p>
            <a:pPr marL="1188720" lvl="2" indent="-342900"/>
            <a:r>
              <a:rPr lang="en-US" dirty="0">
                <a:solidFill>
                  <a:srgbClr val="000000"/>
                </a:solidFill>
              </a:rPr>
              <a:t>SUD Program Coordinator</a:t>
            </a:r>
          </a:p>
          <a:p>
            <a:pPr marL="1188720" lvl="2" indent="-342900"/>
            <a:r>
              <a:rPr lang="en-US" dirty="0">
                <a:solidFill>
                  <a:srgbClr val="000000"/>
                </a:solidFill>
              </a:rPr>
              <a:t>Harm Reduction</a:t>
            </a:r>
          </a:p>
          <a:p>
            <a:pPr marL="1188720" lvl="2" indent="-342900"/>
            <a:r>
              <a:rPr lang="en-US" dirty="0">
                <a:solidFill>
                  <a:srgbClr val="000000"/>
                </a:solidFill>
              </a:rPr>
              <a:t>Prevention Messaging</a:t>
            </a:r>
          </a:p>
          <a:p>
            <a:pPr marL="1188720" lvl="2" indent="-342900"/>
            <a:r>
              <a:rPr lang="en-US" dirty="0">
                <a:solidFill>
                  <a:srgbClr val="000000"/>
                </a:solidFill>
              </a:rPr>
              <a:t>Stigma Reduction Messaging</a:t>
            </a:r>
          </a:p>
          <a:p>
            <a:pPr marL="1188720" lvl="2" indent="-342900"/>
            <a:r>
              <a:rPr lang="en-US" dirty="0">
                <a:solidFill>
                  <a:srgbClr val="000000"/>
                </a:solidFill>
              </a:rPr>
              <a:t>Safe Disposal Practices</a:t>
            </a:r>
          </a:p>
          <a:p>
            <a:pPr lvl="1" indent="0">
              <a:buFont typeface="Courier New" panose="02070309020205020404" pitchFamily="49" charset="0"/>
              <a:buNone/>
            </a:pPr>
            <a:endParaRPr lang="en-US" sz="1800" dirty="0">
              <a:solidFill>
                <a:srgbClr val="000000"/>
              </a:solidFill>
            </a:endParaRPr>
          </a:p>
        </p:txBody>
      </p:sp>
      <p:pic>
        <p:nvPicPr>
          <p:cNvPr id="6"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978"/>
            <a:ext cx="10058400" cy="3242858"/>
          </a:xfrm>
        </p:spPr>
        <p:txBody>
          <a:bodyPr/>
          <a:lstStyle/>
          <a:p>
            <a:pPr marL="525780" indent="-342900">
              <a:buFont typeface="Courier New" panose="02070309020205020404" pitchFamily="49" charset="0"/>
              <a:buChar char="o"/>
            </a:pPr>
            <a:r>
              <a:rPr lang="en-US" sz="2000" dirty="0"/>
              <a:t>The Institute for Family Health</a:t>
            </a:r>
          </a:p>
          <a:p>
            <a:pPr marL="525780" indent="-342900">
              <a:buFont typeface="Courier New" panose="02070309020205020404" pitchFamily="49" charset="0"/>
              <a:buChar char="o"/>
            </a:pPr>
            <a:r>
              <a:rPr lang="en-US" sz="2000" dirty="0"/>
              <a:t>The Ulster County Department of Health and Mental Health </a:t>
            </a:r>
          </a:p>
          <a:p>
            <a:pPr marL="525780" indent="-342900">
              <a:buFont typeface="Courier New" panose="02070309020205020404" pitchFamily="49" charset="0"/>
              <a:buChar char="o"/>
            </a:pPr>
            <a:r>
              <a:rPr lang="en-US" sz="2000" dirty="0"/>
              <a:t>Catholic Charities of Orange Sullivan and Ulster </a:t>
            </a:r>
          </a:p>
          <a:p>
            <a:pPr marL="525780" indent="-342900">
              <a:buFont typeface="Courier New" panose="02070309020205020404" pitchFamily="49" charset="0"/>
              <a:buChar char="o"/>
            </a:pPr>
            <a:r>
              <a:rPr lang="en-US" sz="2000" dirty="0"/>
              <a:t>Step One</a:t>
            </a:r>
          </a:p>
          <a:p>
            <a:pPr marL="525780" indent="-342900">
              <a:buFont typeface="Courier New" panose="02070309020205020404" pitchFamily="49" charset="0"/>
              <a:buChar char="o"/>
            </a:pPr>
            <a:r>
              <a:rPr lang="en-US" sz="2000" dirty="0"/>
              <a:t>Ellenville First Aid and Rescue Squad</a:t>
            </a:r>
          </a:p>
          <a:p>
            <a:pPr marL="525780" indent="-342900">
              <a:buFont typeface="Courier New" panose="02070309020205020404" pitchFamily="49" charset="0"/>
              <a:buChar char="o"/>
            </a:pPr>
            <a:r>
              <a:rPr lang="en-US" sz="2000" dirty="0"/>
              <a:t>Local Law Enforcement (Ulster County Sheriffs Department, Ellenville Police Department)</a:t>
            </a:r>
          </a:p>
          <a:p>
            <a:pPr marL="525780" indent="-342900">
              <a:buFont typeface="Courier New" panose="02070309020205020404" pitchFamily="49" charset="0"/>
              <a:buChar char="o"/>
            </a:pPr>
            <a:r>
              <a:rPr lang="en-US" sz="2000" dirty="0"/>
              <a:t>NY National Guard Counter Drug Task Force</a:t>
            </a:r>
          </a:p>
          <a:p>
            <a:pPr marL="525780" indent="-342900">
              <a:buFont typeface="Courier New" panose="02070309020205020404" pitchFamily="49" charset="0"/>
              <a:buChar char="o"/>
            </a:pPr>
            <a:r>
              <a:rPr lang="en-US" sz="2000" dirty="0"/>
              <a:t>Greene County Rural Health Network</a:t>
            </a:r>
          </a:p>
          <a:p>
            <a:pPr marL="525780" indent="-342900">
              <a:buFont typeface="Courier New" panose="02070309020205020404" pitchFamily="49" charset="0"/>
              <a:buChar char="o"/>
            </a:pPr>
            <a:r>
              <a:rPr lang="en-US" sz="2000" dirty="0"/>
              <a:t>Twin County Recovery Services</a:t>
            </a:r>
          </a:p>
          <a:p>
            <a:pPr marL="525780" indent="-342900">
              <a:buFont typeface="Courier New" panose="02070309020205020404" pitchFamily="49" charset="0"/>
              <a:buChar char="o"/>
            </a:pPr>
            <a:r>
              <a:rPr lang="en-US" sz="2000" dirty="0"/>
              <a:t>Columbia Memorial Hospital</a:t>
            </a:r>
          </a:p>
        </p:txBody>
      </p:sp>
      <p:sp>
        <p:nvSpPr>
          <p:cNvPr id="5" name="Title 1"/>
          <p:cNvSpPr>
            <a:spLocks noGrp="1"/>
          </p:cNvSpPr>
          <p:nvPr>
            <p:ph type="title"/>
          </p:nvPr>
        </p:nvSpPr>
        <p:spPr/>
        <p:txBody>
          <a:bodyPr/>
          <a:lstStyle/>
          <a:p>
            <a:r>
              <a:rPr lang="en-US" dirty="0"/>
              <a:t>Rural Health Network Partners</a:t>
            </a:r>
          </a:p>
        </p:txBody>
      </p:sp>
      <p:pic>
        <p:nvPicPr>
          <p:cNvPr id="6"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505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79443" y="1299611"/>
            <a:ext cx="10058400" cy="3827462"/>
          </a:xfrm>
        </p:spPr>
        <p:txBody>
          <a:bodyPr>
            <a:normAutofit fontScale="92500" lnSpcReduction="10000"/>
          </a:bodyPr>
          <a:lstStyle/>
          <a:p>
            <a:pPr algn="ctr">
              <a:lnSpc>
                <a:spcPct val="100000"/>
              </a:lnSpc>
              <a:spcBef>
                <a:spcPts val="0"/>
              </a:spcBef>
              <a:spcAft>
                <a:spcPts val="0"/>
              </a:spcAft>
            </a:pPr>
            <a:r>
              <a:rPr lang="en-US" dirty="0"/>
              <a:t>Steven L. Kelley, FACHE - President &amp; Chief Executive Officer</a:t>
            </a:r>
          </a:p>
          <a:p>
            <a:pPr algn="ctr">
              <a:lnSpc>
                <a:spcPct val="100000"/>
              </a:lnSpc>
              <a:spcBef>
                <a:spcPts val="0"/>
              </a:spcBef>
              <a:spcAft>
                <a:spcPts val="0"/>
              </a:spcAft>
            </a:pPr>
            <a:r>
              <a:rPr lang="en-US" dirty="0"/>
              <a:t>Ellenville Regional Hospital</a:t>
            </a:r>
          </a:p>
          <a:p>
            <a:pPr algn="ctr">
              <a:lnSpc>
                <a:spcPct val="100000"/>
              </a:lnSpc>
              <a:spcBef>
                <a:spcPts val="0"/>
              </a:spcBef>
              <a:spcAft>
                <a:spcPts val="0"/>
              </a:spcAft>
            </a:pPr>
            <a:r>
              <a:rPr lang="en-US" dirty="0">
                <a:hlinkClick r:id="rId2"/>
              </a:rPr>
              <a:t>skelley@ellenvilleregional.org</a:t>
            </a:r>
            <a:endParaRPr lang="en-US" dirty="0"/>
          </a:p>
          <a:p>
            <a:pPr algn="ctr">
              <a:lnSpc>
                <a:spcPct val="100000"/>
              </a:lnSpc>
              <a:spcBef>
                <a:spcPts val="0"/>
              </a:spcBef>
              <a:spcAft>
                <a:spcPts val="0"/>
              </a:spcAft>
            </a:pPr>
            <a:r>
              <a:rPr lang="en-US" dirty="0"/>
              <a:t>(845) 647 – 6400 x 296</a:t>
            </a:r>
          </a:p>
          <a:p>
            <a:pPr algn="ctr">
              <a:lnSpc>
                <a:spcPct val="100000"/>
              </a:lnSpc>
              <a:spcBef>
                <a:spcPts val="0"/>
              </a:spcBef>
              <a:spcAft>
                <a:spcPts val="0"/>
              </a:spcAft>
            </a:pPr>
            <a:endParaRPr lang="en-US" dirty="0"/>
          </a:p>
          <a:p>
            <a:pPr algn="ctr">
              <a:lnSpc>
                <a:spcPct val="100000"/>
              </a:lnSpc>
              <a:spcBef>
                <a:spcPts val="0"/>
              </a:spcBef>
              <a:spcAft>
                <a:spcPts val="0"/>
              </a:spcAft>
            </a:pPr>
            <a:r>
              <a:rPr lang="en-US" dirty="0"/>
              <a:t>Ashima Butler - Vice President &amp; Chief Operating Officer</a:t>
            </a:r>
          </a:p>
          <a:p>
            <a:pPr algn="ctr">
              <a:lnSpc>
                <a:spcPct val="100000"/>
              </a:lnSpc>
              <a:spcBef>
                <a:spcPts val="0"/>
              </a:spcBef>
              <a:spcAft>
                <a:spcPts val="0"/>
              </a:spcAft>
            </a:pPr>
            <a:r>
              <a:rPr lang="en-US" dirty="0"/>
              <a:t>Ellenville Regional Hospital</a:t>
            </a:r>
          </a:p>
          <a:p>
            <a:pPr algn="ctr">
              <a:lnSpc>
                <a:spcPct val="100000"/>
              </a:lnSpc>
              <a:spcBef>
                <a:spcPts val="0"/>
              </a:spcBef>
              <a:spcAft>
                <a:spcPts val="0"/>
              </a:spcAft>
            </a:pPr>
            <a:r>
              <a:rPr lang="en-US" dirty="0">
                <a:hlinkClick r:id="rId3"/>
              </a:rPr>
              <a:t>abutler@ellenvilleregional.org</a:t>
            </a:r>
            <a:endParaRPr lang="en-US" dirty="0"/>
          </a:p>
          <a:p>
            <a:pPr algn="ctr">
              <a:lnSpc>
                <a:spcPct val="100000"/>
              </a:lnSpc>
              <a:spcBef>
                <a:spcPts val="0"/>
              </a:spcBef>
              <a:spcAft>
                <a:spcPts val="0"/>
              </a:spcAft>
            </a:pPr>
            <a:r>
              <a:rPr lang="en-US" dirty="0"/>
              <a:t>(845) 647 – 6400 x 237</a:t>
            </a:r>
          </a:p>
          <a:p>
            <a:pPr algn="ctr">
              <a:lnSpc>
                <a:spcPct val="100000"/>
              </a:lnSpc>
              <a:spcBef>
                <a:spcPts val="0"/>
              </a:spcBef>
              <a:spcAft>
                <a:spcPts val="0"/>
              </a:spcAft>
            </a:pPr>
            <a:endParaRPr lang="en-US" dirty="0"/>
          </a:p>
          <a:p>
            <a:pPr algn="ctr">
              <a:lnSpc>
                <a:spcPct val="100000"/>
              </a:lnSpc>
              <a:spcBef>
                <a:spcPts val="0"/>
              </a:spcBef>
              <a:spcAft>
                <a:spcPts val="0"/>
              </a:spcAft>
            </a:pPr>
            <a:r>
              <a:rPr lang="en-US" dirty="0"/>
              <a:t>For information on Ellenville Regional Rural Health Network, </a:t>
            </a:r>
          </a:p>
          <a:p>
            <a:pPr algn="ctr">
              <a:lnSpc>
                <a:spcPct val="100000"/>
              </a:lnSpc>
              <a:spcBef>
                <a:spcPts val="0"/>
              </a:spcBef>
              <a:spcAft>
                <a:spcPts val="0"/>
              </a:spcAft>
            </a:pPr>
            <a:r>
              <a:rPr lang="en-US" dirty="0"/>
              <a:t>please contact </a:t>
            </a:r>
            <a:r>
              <a:rPr lang="en-US" b="1" dirty="0"/>
              <a:t>Victoria Reid, Executive Director at </a:t>
            </a:r>
            <a:r>
              <a:rPr lang="en-US" b="1" dirty="0">
                <a:hlinkClick r:id="rId4"/>
              </a:rPr>
              <a:t>vreid@ellenvilleregional.org</a:t>
            </a:r>
            <a:endParaRPr lang="en-US" b="1" dirty="0"/>
          </a:p>
          <a:p>
            <a:pPr algn="ctr">
              <a:lnSpc>
                <a:spcPct val="100000"/>
              </a:lnSpc>
              <a:spcBef>
                <a:spcPts val="0"/>
              </a:spcBef>
              <a:spcAft>
                <a:spcPts val="0"/>
              </a:spcAft>
            </a:pPr>
            <a:endParaRPr lang="en-US" b="1" dirty="0"/>
          </a:p>
        </p:txBody>
      </p:sp>
      <p:pic>
        <p:nvPicPr>
          <p:cNvPr id="4" name="Picture 2" descr="https://nysarh.org/wp-content/uploads/2019/03/smaller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99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94358"/>
            <a:ext cx="2683710" cy="3482341"/>
          </a:xfrm>
        </p:spPr>
        <p:txBody>
          <a:bodyPr>
            <a:noAutofit/>
          </a:bodyPr>
          <a:lstStyle/>
          <a:p>
            <a:r>
              <a:rPr lang="en-US" sz="2800" dirty="0"/>
              <a:t>New York rate of overdose deaths involving prescription opioids and the opioid prescribing rate.</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975" y="900906"/>
            <a:ext cx="7620000" cy="4314825"/>
          </a:xfrm>
        </p:spPr>
      </p:pic>
      <p:sp>
        <p:nvSpPr>
          <p:cNvPr id="13" name="Text Placeholder 12"/>
          <p:cNvSpPr>
            <a:spLocks noGrp="1"/>
          </p:cNvSpPr>
          <p:nvPr>
            <p:ph type="body" sz="half" idx="2"/>
          </p:nvPr>
        </p:nvSpPr>
        <p:spPr>
          <a:xfrm>
            <a:off x="457200" y="4248150"/>
            <a:ext cx="2683710" cy="2057054"/>
          </a:xfrm>
        </p:spPr>
        <p:txBody>
          <a:bodyPr anchor="b">
            <a:normAutofit/>
          </a:bodyPr>
          <a:lstStyle/>
          <a:p>
            <a:r>
              <a:rPr lang="en-US" sz="1600" i="1" dirty="0"/>
              <a:t>Source: CDC and CDC WONDER</a:t>
            </a:r>
            <a:r>
              <a:rPr lang="en-US" sz="1600" dirty="0"/>
              <a:t>.</a:t>
            </a:r>
          </a:p>
        </p:txBody>
      </p:sp>
      <p:pic>
        <p:nvPicPr>
          <p:cNvPr id="5" name="Picture 2" descr="https://nysarh.org/wp-content/uploads/2019/03/smalle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961" y="5544516"/>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1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Opioid Crisis – County &amp; Local</a:t>
            </a:r>
          </a:p>
        </p:txBody>
      </p:sp>
      <p:sp>
        <p:nvSpPr>
          <p:cNvPr id="3" name="Content Placeholder 2"/>
          <p:cNvSpPr>
            <a:spLocks noGrp="1"/>
          </p:cNvSpPr>
          <p:nvPr>
            <p:ph idx="1"/>
          </p:nvPr>
        </p:nvSpPr>
        <p:spPr>
          <a:xfrm>
            <a:off x="1097280" y="1845977"/>
            <a:ext cx="10058400" cy="3501275"/>
          </a:xfrm>
        </p:spPr>
        <p:txBody>
          <a:bodyPr>
            <a:normAutofit lnSpcReduction="10000"/>
          </a:bodyPr>
          <a:lstStyle/>
          <a:p>
            <a:pPr marL="0" indent="0">
              <a:buNone/>
            </a:pPr>
            <a:r>
              <a:rPr lang="en-US" sz="2700" dirty="0"/>
              <a:t>Ulster County</a:t>
            </a:r>
          </a:p>
          <a:p>
            <a:pPr lvl="1">
              <a:lnSpc>
                <a:spcPct val="110000"/>
              </a:lnSpc>
            </a:pPr>
            <a:r>
              <a:rPr lang="en-US" sz="2200" dirty="0"/>
              <a:t>Ulster County had the highest number of opioid deaths (61) in all of NYS in 2018. Fentanyl was indicated in 30 out of the 61 deaths. </a:t>
            </a:r>
          </a:p>
          <a:p>
            <a:pPr>
              <a:lnSpc>
                <a:spcPct val="110000"/>
              </a:lnSpc>
            </a:pPr>
            <a:r>
              <a:rPr lang="en-US" sz="2700" dirty="0"/>
              <a:t>Wawarsing</a:t>
            </a:r>
          </a:p>
          <a:p>
            <a:pPr lvl="1">
              <a:lnSpc>
                <a:spcPct val="110000"/>
              </a:lnSpc>
              <a:spcBef>
                <a:spcPts val="600"/>
              </a:spcBef>
              <a:spcAft>
                <a:spcPts val="600"/>
              </a:spcAft>
            </a:pPr>
            <a:r>
              <a:rPr lang="en-US" sz="2200" dirty="0"/>
              <a:t>In 2017, the total number of ED opioid related visits was 134 and overdoses accounted for 38 of those visits, with 1 fatality. </a:t>
            </a:r>
          </a:p>
          <a:p>
            <a:pPr lvl="1">
              <a:lnSpc>
                <a:spcPct val="110000"/>
              </a:lnSpc>
              <a:spcBef>
                <a:spcPts val="600"/>
              </a:spcBef>
              <a:spcAft>
                <a:spcPts val="600"/>
              </a:spcAft>
            </a:pPr>
            <a:r>
              <a:rPr lang="en-US" sz="2200" dirty="0"/>
              <a:t>In 2018, the total number of ED opioid related visits was 105, 24 of which were overdoses, with 3 fatalities.</a:t>
            </a:r>
          </a:p>
          <a:p>
            <a:endParaRPr lang="en-US" dirty="0"/>
          </a:p>
        </p:txBody>
      </p:sp>
      <p:pic>
        <p:nvPicPr>
          <p:cNvPr id="4" name="Picture 2" descr="https://nysarh.org/wp-content/uploads/2019/03/smalle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3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2018 Overdose Deaths in Ulster County	</a:t>
            </a:r>
          </a:p>
        </p:txBody>
      </p:sp>
      <p:sp>
        <p:nvSpPr>
          <p:cNvPr id="12" name="Text Placeholder 11"/>
          <p:cNvSpPr>
            <a:spLocks noGrp="1"/>
          </p:cNvSpPr>
          <p:nvPr>
            <p:ph type="body" sz="half" idx="2"/>
          </p:nvPr>
        </p:nvSpPr>
        <p:spPr/>
        <p:txBody>
          <a:bodyPr/>
          <a:lstStyle/>
          <a:p>
            <a:r>
              <a:rPr lang="en-US" dirty="0"/>
              <a:t>Presence of Fentanyl by age group and gender</a:t>
            </a:r>
          </a:p>
        </p:txBody>
      </p:sp>
      <p:graphicFrame>
        <p:nvGraphicFramePr>
          <p:cNvPr id="9" name="Chart 8"/>
          <p:cNvGraphicFramePr>
            <a:graphicFrameLocks/>
          </p:cNvGraphicFramePr>
          <p:nvPr>
            <p:extLst>
              <p:ext uri="{D42A27DB-BD31-4B8C-83A1-F6EECF244321}">
                <p14:modId xmlns:p14="http://schemas.microsoft.com/office/powerpoint/2010/main" val="721805120"/>
              </p:ext>
            </p:extLst>
          </p:nvPr>
        </p:nvGraphicFramePr>
        <p:xfrm>
          <a:off x="6953250" y="776287"/>
          <a:ext cx="5038725" cy="36909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65104040"/>
              </p:ext>
            </p:extLst>
          </p:nvPr>
        </p:nvGraphicFramePr>
        <p:xfrm>
          <a:off x="200026" y="776287"/>
          <a:ext cx="6572250" cy="3690937"/>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descr="https://nysarh.org/wp-content/uploads/2019/03/smaller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8530" y="5276160"/>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96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Series Project Goal</a:t>
            </a:r>
          </a:p>
        </p:txBody>
      </p:sp>
      <p:sp>
        <p:nvSpPr>
          <p:cNvPr id="3" name="Content Placeholder 2"/>
          <p:cNvSpPr>
            <a:spLocks noGrp="1"/>
          </p:cNvSpPr>
          <p:nvPr>
            <p:ph idx="1"/>
          </p:nvPr>
        </p:nvSpPr>
        <p:spPr>
          <a:xfrm>
            <a:off x="1222512" y="1888435"/>
            <a:ext cx="9933167" cy="2613991"/>
          </a:xfrm>
        </p:spPr>
        <p:txBody>
          <a:bodyPr>
            <a:normAutofit/>
          </a:bodyPr>
          <a:lstStyle/>
          <a:p>
            <a:pPr>
              <a:lnSpc>
                <a:spcPct val="100000"/>
              </a:lnSpc>
            </a:pPr>
            <a:r>
              <a:rPr lang="en-US" sz="3200" dirty="0">
                <a:solidFill>
                  <a:srgbClr val="000000"/>
                </a:solidFill>
              </a:rPr>
              <a:t>Reducing the use of opioids as a treatment option for Emergency Department High Utilizer patients, through coordinated alternative pain management services.</a:t>
            </a:r>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89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Series Results	</a:t>
            </a:r>
          </a:p>
        </p:txBody>
      </p:sp>
      <p:sp>
        <p:nvSpPr>
          <p:cNvPr id="3" name="Content Placeholder 2"/>
          <p:cNvSpPr>
            <a:spLocks noGrp="1"/>
          </p:cNvSpPr>
          <p:nvPr>
            <p:ph idx="1"/>
          </p:nvPr>
        </p:nvSpPr>
        <p:spPr>
          <a:xfrm>
            <a:off x="1097280" y="2077278"/>
            <a:ext cx="10058400" cy="2594113"/>
          </a:xfrm>
        </p:spPr>
        <p:txBody>
          <a:bodyPr>
            <a:normAutofit lnSpcReduction="10000"/>
          </a:bodyPr>
          <a:lstStyle/>
          <a:p>
            <a:pPr marL="457200" indent="-457200">
              <a:lnSpc>
                <a:spcPct val="100000"/>
              </a:lnSpc>
              <a:buFont typeface="Arial" panose="020B0604020202020204" pitchFamily="34" charset="0"/>
              <a:buChar char="•"/>
            </a:pPr>
            <a:r>
              <a:rPr lang="en-US" sz="3200" dirty="0">
                <a:solidFill>
                  <a:srgbClr val="000000"/>
                </a:solidFill>
              </a:rPr>
              <a:t>77% reduction in High Utilizer patient - repeat/unnecessary ED visits</a:t>
            </a:r>
          </a:p>
          <a:p>
            <a:pPr marL="457200" indent="-457200">
              <a:lnSpc>
                <a:spcPct val="100000"/>
              </a:lnSpc>
              <a:buFont typeface="Arial" panose="020B0604020202020204" pitchFamily="34" charset="0"/>
              <a:buChar char="•"/>
            </a:pPr>
            <a:r>
              <a:rPr lang="en-US" sz="3200" dirty="0">
                <a:solidFill>
                  <a:srgbClr val="000000"/>
                </a:solidFill>
              </a:rPr>
              <a:t>92% reduction in opioid administration in the ED</a:t>
            </a:r>
          </a:p>
          <a:p>
            <a:pPr marL="457200" indent="-457200">
              <a:lnSpc>
                <a:spcPct val="100000"/>
              </a:lnSpc>
              <a:buFont typeface="Arial" panose="020B0604020202020204" pitchFamily="34" charset="0"/>
              <a:buChar char="•"/>
            </a:pPr>
            <a:r>
              <a:rPr lang="en-US" sz="3200" dirty="0">
                <a:solidFill>
                  <a:srgbClr val="000000"/>
                </a:solidFill>
              </a:rPr>
              <a:t>Less than 2% of patients leave ERH with an opioid prescription (Compared to 37.8% in NYS in 2017)</a:t>
            </a:r>
          </a:p>
          <a:p>
            <a:pPr marL="457200" indent="-457200">
              <a:buFont typeface="Arial" panose="020B0604020202020204" pitchFamily="34" charset="0"/>
              <a:buChar char="•"/>
            </a:pPr>
            <a:endParaRPr lang="en-US" sz="3200" dirty="0"/>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3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6793" y="732366"/>
            <a:ext cx="10058400" cy="1450757"/>
          </a:xfrm>
        </p:spPr>
        <p:txBody>
          <a:bodyPr>
            <a:normAutofit/>
          </a:bodyPr>
          <a:lstStyle/>
          <a:p>
            <a:r>
              <a:rPr lang="en-US" dirty="0"/>
              <a:t>PROJECT RESCUE </a:t>
            </a:r>
            <a:br>
              <a:rPr lang="en-US" dirty="0"/>
            </a:br>
            <a:r>
              <a:rPr lang="en-US" sz="3200" dirty="0"/>
              <a:t>Revive. Evaluate. Sub-buprenorphine. Connect. Uphold. Effect</a:t>
            </a:r>
          </a:p>
        </p:txBody>
      </p:sp>
      <p:sp>
        <p:nvSpPr>
          <p:cNvPr id="3" name="Content Placeholder 2"/>
          <p:cNvSpPr>
            <a:spLocks noGrp="1"/>
          </p:cNvSpPr>
          <p:nvPr>
            <p:ph idx="4294967295"/>
          </p:nvPr>
        </p:nvSpPr>
        <p:spPr>
          <a:xfrm>
            <a:off x="1292087" y="2183123"/>
            <a:ext cx="9943106" cy="1938131"/>
          </a:xfrm>
        </p:spPr>
        <p:txBody>
          <a:bodyPr>
            <a:normAutofit lnSpcReduction="10000"/>
          </a:bodyPr>
          <a:lstStyle/>
          <a:p>
            <a:endParaRPr lang="en-US" sz="3200" dirty="0"/>
          </a:p>
          <a:p>
            <a:r>
              <a:rPr lang="en-US" sz="3200" dirty="0"/>
              <a:t>Goal - Reduce morbidity and mortality related to opioid use and opioid use disorder.</a:t>
            </a:r>
          </a:p>
          <a:p>
            <a:endParaRPr lang="en-US" sz="3200" dirty="0"/>
          </a:p>
          <a:p>
            <a:pPr marL="457200" indent="-457200">
              <a:buFont typeface="Arial" panose="020B0604020202020204" pitchFamily="34" charset="0"/>
              <a:buChar char="•"/>
            </a:pPr>
            <a:r>
              <a:rPr lang="en-US" sz="3200" dirty="0"/>
              <a:t>Program launched in 2019</a:t>
            </a:r>
          </a:p>
          <a:p>
            <a:endParaRPr lang="en-US" sz="3200" dirty="0"/>
          </a:p>
          <a:p>
            <a:endParaRPr lang="en-US" sz="3200" dirty="0"/>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33" y="5127073"/>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33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75058"/>
          </a:xfrm>
        </p:spPr>
        <p:txBody>
          <a:bodyPr/>
          <a:lstStyle/>
          <a:p>
            <a:r>
              <a:rPr lang="en-US" dirty="0"/>
              <a:t>Medication Assisted Recovery</a:t>
            </a:r>
          </a:p>
        </p:txBody>
      </p:sp>
      <p:sp>
        <p:nvSpPr>
          <p:cNvPr id="3" name="Content Placeholder 2"/>
          <p:cNvSpPr>
            <a:spLocks noGrp="1"/>
          </p:cNvSpPr>
          <p:nvPr>
            <p:ph idx="1"/>
          </p:nvPr>
        </p:nvSpPr>
        <p:spPr>
          <a:xfrm>
            <a:off x="1212574" y="1449126"/>
            <a:ext cx="9943106" cy="3848430"/>
          </a:xfrm>
        </p:spPr>
        <p:txBody>
          <a:bodyPr>
            <a:normAutofit fontScale="62500" lnSpcReduction="20000"/>
          </a:bodyPr>
          <a:lstStyle/>
          <a:p>
            <a:pPr>
              <a:lnSpc>
                <a:spcPct val="120000"/>
              </a:lnSpc>
            </a:pPr>
            <a:r>
              <a:rPr lang="en-US" sz="3400" dirty="0">
                <a:solidFill>
                  <a:srgbClr val="000000"/>
                </a:solidFill>
              </a:rPr>
              <a:t>Research shows that: </a:t>
            </a:r>
          </a:p>
          <a:p>
            <a:pPr marL="457200" indent="-274320">
              <a:lnSpc>
                <a:spcPct val="120000"/>
              </a:lnSpc>
              <a:buFont typeface="Courier New" panose="02070309020205020404" pitchFamily="49" charset="0"/>
              <a:buChar char="o"/>
            </a:pPr>
            <a:r>
              <a:rPr lang="en-US" sz="2600" dirty="0">
                <a:solidFill>
                  <a:srgbClr val="000000"/>
                </a:solidFill>
              </a:rPr>
              <a:t>Medication Assisted Recovery (MAR) with buprenorphine or methadone has a powerful effect on reducing long-term mortality among patients with an opioid use disorder</a:t>
            </a:r>
          </a:p>
          <a:p>
            <a:pPr marL="457200" indent="-274320">
              <a:lnSpc>
                <a:spcPct val="120000"/>
              </a:lnSpc>
              <a:buFont typeface="Courier New" panose="02070309020205020404" pitchFamily="49" charset="0"/>
              <a:buChar char="o"/>
            </a:pPr>
            <a:r>
              <a:rPr lang="en-US" sz="2600" dirty="0">
                <a:solidFill>
                  <a:srgbClr val="000000"/>
                </a:solidFill>
              </a:rPr>
              <a:t>Buprenorphine reduces risk for opioid overdose death by one half versus patients with no treatment or psychosocial treatment only</a:t>
            </a:r>
          </a:p>
          <a:p>
            <a:pPr marL="457200" indent="-274320">
              <a:lnSpc>
                <a:spcPct val="120000"/>
              </a:lnSpc>
              <a:buFont typeface="Courier New" panose="02070309020205020404" pitchFamily="49" charset="0"/>
              <a:buChar char="o"/>
            </a:pPr>
            <a:r>
              <a:rPr lang="en-US" sz="2600" dirty="0">
                <a:solidFill>
                  <a:srgbClr val="000000"/>
                </a:solidFill>
              </a:rPr>
              <a:t>Study of 33,923 Massachusetts Medicaid patients diagnosed with opioid dependence showed that mortality during the four-year study period (2003-2007) was double among patients receiving no treatment versus patients treated with buprenorphine. </a:t>
            </a:r>
          </a:p>
          <a:p>
            <a:pPr marL="457200" indent="-274320">
              <a:lnSpc>
                <a:spcPct val="120000"/>
              </a:lnSpc>
              <a:buFont typeface="Courier New" panose="02070309020205020404" pitchFamily="49" charset="0"/>
              <a:buChar char="o"/>
            </a:pPr>
            <a:r>
              <a:rPr lang="en-US" sz="2600" dirty="0">
                <a:solidFill>
                  <a:srgbClr val="000000"/>
                </a:solidFill>
              </a:rPr>
              <a:t>Patients treated with buprenorphine experienced a 75% reduced mortality versus patients treated with psychosocial interventions alone.</a:t>
            </a:r>
          </a:p>
          <a:p>
            <a:pPr marL="457200" indent="-274320">
              <a:lnSpc>
                <a:spcPct val="120000"/>
              </a:lnSpc>
              <a:buFont typeface="Courier New" panose="02070309020205020404" pitchFamily="49" charset="0"/>
              <a:buChar char="o"/>
            </a:pPr>
            <a:r>
              <a:rPr lang="en-US" sz="2600" dirty="0">
                <a:solidFill>
                  <a:srgbClr val="000000"/>
                </a:solidFill>
              </a:rPr>
              <a:t>Among the highest risk patients who inject heroin, treatment with methadone or buprenorphine for at least five cumulative years is associated with a reduction in mortality at 25 years from 25% to 6%</a:t>
            </a:r>
          </a:p>
        </p:txBody>
      </p:sp>
      <p:pic>
        <p:nvPicPr>
          <p:cNvPr id="4" name="Picture 2" descr="https://nysarh.org/wp-content/uploads/2019/03/smalle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7750" y="5196647"/>
            <a:ext cx="1032014" cy="103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26146"/>
      </p:ext>
    </p:extLst>
  </p:cSld>
  <p:clrMapOvr>
    <a:masterClrMapping/>
  </p:clrMapOvr>
</p:sld>
</file>

<file path=ppt/theme/theme1.xml><?xml version="1.0" encoding="utf-8"?>
<a:theme xmlns:a="http://schemas.openxmlformats.org/drawingml/2006/main" name="Hospital PPT Brand">
  <a:themeElements>
    <a:clrScheme name="Custom 3">
      <a:dk1>
        <a:srgbClr val="0069AA"/>
      </a:dk1>
      <a:lt1>
        <a:srgbClr val="FFFFFF"/>
      </a:lt1>
      <a:dk2>
        <a:srgbClr val="097849"/>
      </a:dk2>
      <a:lt2>
        <a:srgbClr val="FFFFFF"/>
      </a:lt2>
      <a:accent1>
        <a:srgbClr val="097849"/>
      </a:accent1>
      <a:accent2>
        <a:srgbClr val="0069AA"/>
      </a:accent2>
      <a:accent3>
        <a:srgbClr val="9FDAFF"/>
      </a:accent3>
      <a:accent4>
        <a:srgbClr val="9FDAFF"/>
      </a:accent4>
      <a:accent5>
        <a:srgbClr val="9EF8D1"/>
      </a:accent5>
      <a:accent6>
        <a:srgbClr val="9FDAFF"/>
      </a:accent6>
      <a:hlink>
        <a:srgbClr val="0069AA"/>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Hospital PPT Brand" id="{8DA441BA-FE91-41B3-AB15-329BCE4CB655}" vid="{FDE06165-9FD3-4149-A6DD-85CD16F48109}"/>
    </a:ext>
  </a:extLst>
</a:theme>
</file>

<file path=ppt/theme/theme2.xml><?xml version="1.0" encoding="utf-8"?>
<a:theme xmlns:a="http://schemas.openxmlformats.org/drawingml/2006/main" name="1_Hospital PPT Brand">
  <a:themeElements>
    <a:clrScheme name="Custom 3">
      <a:dk1>
        <a:srgbClr val="0069AA"/>
      </a:dk1>
      <a:lt1>
        <a:srgbClr val="FFFFFF"/>
      </a:lt1>
      <a:dk2>
        <a:srgbClr val="097849"/>
      </a:dk2>
      <a:lt2>
        <a:srgbClr val="FFFFFF"/>
      </a:lt2>
      <a:accent1>
        <a:srgbClr val="097849"/>
      </a:accent1>
      <a:accent2>
        <a:srgbClr val="0069AA"/>
      </a:accent2>
      <a:accent3>
        <a:srgbClr val="9FDAFF"/>
      </a:accent3>
      <a:accent4>
        <a:srgbClr val="9FDAFF"/>
      </a:accent4>
      <a:accent5>
        <a:srgbClr val="9EF8D1"/>
      </a:accent5>
      <a:accent6>
        <a:srgbClr val="9FDAFF"/>
      </a:accent6>
      <a:hlink>
        <a:srgbClr val="0069AA"/>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YSARH" id="{E67AFF9D-C06F-412B-A0BE-CD3FA2B709A1}" vid="{EB83C255-85E7-4149-A7FA-49A9860476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Hospital PPT Brand</Template>
  <TotalTime>1077</TotalTime>
  <Words>1963</Words>
  <Application>Microsoft Office PowerPoint</Application>
  <PresentationFormat>Widescreen</PresentationFormat>
  <Paragraphs>209</Paragraphs>
  <Slides>24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Courier New</vt:lpstr>
      <vt:lpstr>Hospital PPT Brand</vt:lpstr>
      <vt:lpstr>1_Hospital PPT Brand</vt:lpstr>
      <vt:lpstr>Collaborative Strategies  to address the  Opioid Crisis in a  Rural Community</vt:lpstr>
      <vt:lpstr>Number of overdose deaths involving opioids in New York, by opioid category. </vt:lpstr>
      <vt:lpstr>New York rate of overdose deaths involving prescription opioids and the opioid prescribing rate.</vt:lpstr>
      <vt:lpstr>The Opioid Crisis – County &amp; Local</vt:lpstr>
      <vt:lpstr>2018 Overdose Deaths in Ulster County </vt:lpstr>
      <vt:lpstr>Max Series Project Goal</vt:lpstr>
      <vt:lpstr>Max Series Results </vt:lpstr>
      <vt:lpstr>PROJECT RESCUE  Revive. Evaluate. Sub-buprenorphine. Connect. Uphold. Effect</vt:lpstr>
      <vt:lpstr>Medication Assisted Recovery</vt:lpstr>
      <vt:lpstr>PDSA - Project RESCUE</vt:lpstr>
      <vt:lpstr>Implementation - Project RESCUE</vt:lpstr>
      <vt:lpstr>Work Flow - ED MAT Induction Plan for Acute Overdose Patients</vt:lpstr>
      <vt:lpstr>ERH Practices</vt:lpstr>
      <vt:lpstr>ERH Practices – Continued </vt:lpstr>
      <vt:lpstr>Why the shift from MAT to MAR? </vt:lpstr>
      <vt:lpstr>Project RESCUE - To Date</vt:lpstr>
      <vt:lpstr>Project RESCUE – Lessons Learned</vt:lpstr>
      <vt:lpstr>Harm Reduction</vt:lpstr>
      <vt:lpstr>Treatment and Recovery Navigation</vt:lpstr>
      <vt:lpstr>Ellenville Regional Rural Health Network Recovery Supports</vt:lpstr>
      <vt:lpstr>Work with Law Enforcement</vt:lpstr>
      <vt:lpstr>Ellenville Regional Rural Health Network</vt:lpstr>
      <vt:lpstr>Rural Health Network Partners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Ashima Butler</dc:creator>
  <cp:lastModifiedBy>Karin Blackburn</cp:lastModifiedBy>
  <cp:revision>76</cp:revision>
  <dcterms:created xsi:type="dcterms:W3CDTF">2019-08-28T17:39:50Z</dcterms:created>
  <dcterms:modified xsi:type="dcterms:W3CDTF">2019-10-07T01:04:49Z</dcterms:modified>
</cp:coreProperties>
</file>