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25"/>
  </p:notesMasterIdLst>
  <p:handoutMasterIdLst>
    <p:handoutMasterId r:id="rId26"/>
  </p:handoutMasterIdLst>
  <p:sldIdLst>
    <p:sldId id="265" r:id="rId2"/>
    <p:sldId id="310" r:id="rId3"/>
    <p:sldId id="311" r:id="rId4"/>
    <p:sldId id="313" r:id="rId5"/>
    <p:sldId id="312" r:id="rId6"/>
    <p:sldId id="314" r:id="rId7"/>
    <p:sldId id="315" r:id="rId8"/>
    <p:sldId id="320" r:id="rId9"/>
    <p:sldId id="323" r:id="rId10"/>
    <p:sldId id="330" r:id="rId11"/>
    <p:sldId id="322" r:id="rId12"/>
    <p:sldId id="321" r:id="rId13"/>
    <p:sldId id="317" r:id="rId14"/>
    <p:sldId id="333" r:id="rId15"/>
    <p:sldId id="334" r:id="rId16"/>
    <p:sldId id="335" r:id="rId17"/>
    <p:sldId id="336" r:id="rId18"/>
    <p:sldId id="337" r:id="rId19"/>
    <p:sldId id="338" r:id="rId20"/>
    <p:sldId id="324" r:id="rId21"/>
    <p:sldId id="327" r:id="rId22"/>
    <p:sldId id="326" r:id="rId23"/>
    <p:sldId id="332" r:id="rId24"/>
  </p:sldIdLst>
  <p:sldSz cx="12188825"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zakiewicz, Maureen (DMV)" initials="KM(" lastIdx="0" clrIdx="0">
    <p:extLst>
      <p:ext uri="{19B8F6BF-5375-455C-9EA6-DF929625EA0E}">
        <p15:presenceInfo xmlns:p15="http://schemas.microsoft.com/office/powerpoint/2012/main" userId="S-1-5-21-3689633022-3825323562-1073638553-99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9" autoAdjust="0"/>
  </p:normalViewPr>
  <p:slideViewPr>
    <p:cSldViewPr showGuides="1">
      <p:cViewPr varScale="1">
        <p:scale>
          <a:sx n="110" d="100"/>
          <a:sy n="110" d="100"/>
        </p:scale>
        <p:origin x="576" y="10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en-US"/>
        </a:p>
      </dgm:t>
    </dgm:pt>
    <dgm:pt modelId="{FB986F71-3126-4196-BD30-74AEDC39A1CA}">
      <dgm:prSet phldrT="[Text]"/>
      <dgm:spPr/>
      <dgm:t>
        <a:bodyPr/>
        <a:lstStyle/>
        <a:p>
          <a:r>
            <a:rPr lang="en-US" dirty="0"/>
            <a:t>Infrastructure</a:t>
          </a:r>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custT="1"/>
      <dgm:spPr/>
      <dgm:t>
        <a:bodyPr/>
        <a:lstStyle/>
        <a:p>
          <a:r>
            <a:rPr lang="en-US" sz="1400" dirty="0"/>
            <a:t>Narrow Roadways</a:t>
          </a: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BF381BD4-48DC-48BF-8C18-C307CDD4D490}">
      <dgm:prSet phldrT="[Text]" custT="1"/>
      <dgm:spPr/>
      <dgm:t>
        <a:bodyPr/>
        <a:lstStyle/>
        <a:p>
          <a:r>
            <a:rPr lang="en-US" sz="1400" dirty="0"/>
            <a:t>No Shoulder</a:t>
          </a:r>
        </a:p>
      </dgm:t>
    </dgm:pt>
    <dgm:pt modelId="{5D881325-883F-44A1-A5FB-E01856D07A5B}" type="parTrans" cxnId="{5F9EDECD-FB20-4615-B5EC-47255B2B532F}">
      <dgm:prSet/>
      <dgm:spPr/>
      <dgm:t>
        <a:bodyPr/>
        <a:lstStyle/>
        <a:p>
          <a:endParaRPr lang="en-US"/>
        </a:p>
      </dgm:t>
    </dgm:pt>
    <dgm:pt modelId="{2C645F98-BC4B-4797-BC42-0872EA7B0575}" type="sibTrans" cxnId="{5F9EDECD-FB20-4615-B5EC-47255B2B532F}">
      <dgm:prSet/>
      <dgm:spPr/>
      <dgm:t>
        <a:bodyPr/>
        <a:lstStyle/>
        <a:p>
          <a:endParaRPr lang="en-US"/>
        </a:p>
      </dgm:t>
    </dgm:pt>
    <dgm:pt modelId="{F6D27D1B-CDCB-481F-B8FA-AB31B2A119DE}">
      <dgm:prSet phldrT="[Text]"/>
      <dgm:spPr/>
      <dgm:t>
        <a:bodyPr/>
        <a:lstStyle/>
        <a:p>
          <a:r>
            <a:rPr lang="en-US" dirty="0"/>
            <a:t>Driver Behavior</a:t>
          </a:r>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58828492-5CEF-4AFE-95CB-5D7E6A18158B}">
      <dgm:prSet phldrT="[Text]"/>
      <dgm:spPr/>
      <dgm:t>
        <a:bodyPr/>
        <a:lstStyle/>
        <a:p>
          <a:r>
            <a:rPr lang="en-US" dirty="0"/>
            <a:t>Environment</a:t>
          </a:r>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custT="1"/>
      <dgm:spPr/>
      <dgm:t>
        <a:bodyPr/>
        <a:lstStyle/>
        <a:p>
          <a:r>
            <a:rPr lang="en-US" sz="1400" dirty="0"/>
            <a:t>Poorer Road Conditions</a:t>
          </a:r>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B0F6E839-58D9-441E-9F19-7C26DBFD92D1}">
      <dgm:prSet phldrT="[Text]" custT="1"/>
      <dgm:spPr/>
      <dgm:t>
        <a:bodyPr/>
        <a:lstStyle/>
        <a:p>
          <a:r>
            <a:rPr lang="en-US" sz="1400" dirty="0"/>
            <a:t>Undivided Traffic Streams</a:t>
          </a:r>
        </a:p>
      </dgm:t>
    </dgm:pt>
    <dgm:pt modelId="{739CDDDF-A28D-478D-A5FF-7D3540E5A7B5}" type="parTrans" cxnId="{9504E1BF-4F5F-4EE4-81A5-D750F993F094}">
      <dgm:prSet/>
      <dgm:spPr/>
      <dgm:t>
        <a:bodyPr/>
        <a:lstStyle/>
        <a:p>
          <a:endParaRPr lang="en-US"/>
        </a:p>
      </dgm:t>
    </dgm:pt>
    <dgm:pt modelId="{6CC0B051-B0A0-4414-9192-8349CC7E7198}" type="sibTrans" cxnId="{9504E1BF-4F5F-4EE4-81A5-D750F993F094}">
      <dgm:prSet/>
      <dgm:spPr/>
      <dgm:t>
        <a:bodyPr/>
        <a:lstStyle/>
        <a:p>
          <a:endParaRPr lang="en-US"/>
        </a:p>
      </dgm:t>
    </dgm:pt>
    <dgm:pt modelId="{BA72FE1E-1AEC-400A-87EE-9476DBC39AB9}">
      <dgm:prSet phldrT="[Text]" custT="1"/>
      <dgm:spPr/>
      <dgm:t>
        <a:bodyPr/>
        <a:lstStyle/>
        <a:p>
          <a:r>
            <a:rPr lang="en-US" sz="1400" dirty="0"/>
            <a:t>Few Traffic Controls</a:t>
          </a:r>
        </a:p>
      </dgm:t>
    </dgm:pt>
    <dgm:pt modelId="{7F97AFA2-7517-4574-A35A-D11A2454FC85}" type="parTrans" cxnId="{5FD41F88-BAFE-4D6F-9ABA-CD5090519ED0}">
      <dgm:prSet/>
      <dgm:spPr/>
      <dgm:t>
        <a:bodyPr/>
        <a:lstStyle/>
        <a:p>
          <a:endParaRPr lang="en-US"/>
        </a:p>
      </dgm:t>
    </dgm:pt>
    <dgm:pt modelId="{EDBFB868-8DD2-425F-82D9-AE6C174271C6}" type="sibTrans" cxnId="{5FD41F88-BAFE-4D6F-9ABA-CD5090519ED0}">
      <dgm:prSet/>
      <dgm:spPr/>
      <dgm:t>
        <a:bodyPr/>
        <a:lstStyle/>
        <a:p>
          <a:endParaRPr lang="en-US"/>
        </a:p>
      </dgm:t>
    </dgm:pt>
    <dgm:pt modelId="{139A3984-8580-4352-B842-78CD59C6DA28}">
      <dgm:prSet phldrT="[Text]" custT="1"/>
      <dgm:spPr/>
      <dgm:t>
        <a:bodyPr/>
        <a:lstStyle/>
        <a:p>
          <a:r>
            <a:rPr lang="en-US" sz="1400" dirty="0"/>
            <a:t>Less Seatbelt Usage</a:t>
          </a:r>
        </a:p>
      </dgm:t>
    </dgm:pt>
    <dgm:pt modelId="{70C1974B-143E-4EF5-94EF-57AFCCE7B110}" type="parTrans" cxnId="{2733379D-B88F-4DBA-82A8-69240DF8A3A4}">
      <dgm:prSet/>
      <dgm:spPr/>
      <dgm:t>
        <a:bodyPr/>
        <a:lstStyle/>
        <a:p>
          <a:endParaRPr lang="en-US"/>
        </a:p>
      </dgm:t>
    </dgm:pt>
    <dgm:pt modelId="{3F88F464-04F9-4F74-ADFA-EBB15F537546}" type="sibTrans" cxnId="{2733379D-B88F-4DBA-82A8-69240DF8A3A4}">
      <dgm:prSet/>
      <dgm:spPr/>
      <dgm:t>
        <a:bodyPr/>
        <a:lstStyle/>
        <a:p>
          <a:endParaRPr lang="en-US"/>
        </a:p>
      </dgm:t>
    </dgm:pt>
    <dgm:pt modelId="{1ECEE525-20D0-427C-B1BA-CBF936D3069D}">
      <dgm:prSet phldrT="[Text]" custT="1"/>
      <dgm:spPr/>
      <dgm:t>
        <a:bodyPr/>
        <a:lstStyle/>
        <a:p>
          <a:r>
            <a:rPr lang="en-US" sz="1400" dirty="0"/>
            <a:t>More Miles Driven</a:t>
          </a:r>
        </a:p>
      </dgm:t>
    </dgm:pt>
    <dgm:pt modelId="{9C17073F-F31A-4B9C-94CA-43E22D4CD3E8}" type="parTrans" cxnId="{D8C7736B-EFE3-4E5C-963B-247589AB03C2}">
      <dgm:prSet/>
      <dgm:spPr/>
      <dgm:t>
        <a:bodyPr/>
        <a:lstStyle/>
        <a:p>
          <a:endParaRPr lang="en-US"/>
        </a:p>
      </dgm:t>
    </dgm:pt>
    <dgm:pt modelId="{F00939BA-BB00-410A-92B8-3B15589A89F6}" type="sibTrans" cxnId="{D8C7736B-EFE3-4E5C-963B-247589AB03C2}">
      <dgm:prSet/>
      <dgm:spPr/>
      <dgm:t>
        <a:bodyPr/>
        <a:lstStyle/>
        <a:p>
          <a:endParaRPr lang="en-US"/>
        </a:p>
      </dgm:t>
    </dgm:pt>
    <dgm:pt modelId="{E5826C0E-AA08-455F-BB7E-F0C739F5016A}">
      <dgm:prSet phldrT="[Text]" custT="1"/>
      <dgm:spPr/>
      <dgm:t>
        <a:bodyPr/>
        <a:lstStyle/>
        <a:p>
          <a:r>
            <a:rPr lang="en-US" sz="1400" dirty="0"/>
            <a:t>Inclement Weather</a:t>
          </a:r>
        </a:p>
      </dgm:t>
    </dgm:pt>
    <dgm:pt modelId="{789B0FCA-DC2B-43A0-BDE0-B3AB5C74EAB5}" type="parTrans" cxnId="{58593282-C981-4EA8-9557-3DA29C707FEB}">
      <dgm:prSet/>
      <dgm:spPr/>
      <dgm:t>
        <a:bodyPr/>
        <a:lstStyle/>
        <a:p>
          <a:endParaRPr lang="en-US"/>
        </a:p>
      </dgm:t>
    </dgm:pt>
    <dgm:pt modelId="{3C870DC6-02B7-451B-AC4E-15F357F1D917}" type="sibTrans" cxnId="{58593282-C981-4EA8-9557-3DA29C707FEB}">
      <dgm:prSet/>
      <dgm:spPr/>
      <dgm:t>
        <a:bodyPr/>
        <a:lstStyle/>
        <a:p>
          <a:endParaRPr lang="en-US"/>
        </a:p>
      </dgm:t>
    </dgm:pt>
    <dgm:pt modelId="{57325E70-6E3C-4F93-99C6-B4F4FE22A88B}">
      <dgm:prSet phldrT="[Text]" custT="1"/>
      <dgm:spPr/>
      <dgm:t>
        <a:bodyPr/>
        <a:lstStyle/>
        <a:p>
          <a:r>
            <a:rPr lang="en-US" sz="1400" dirty="0"/>
            <a:t>Slow Moving Vehicles</a:t>
          </a:r>
        </a:p>
      </dgm:t>
    </dgm:pt>
    <dgm:pt modelId="{C6FE336F-D6C0-4382-8CDB-59039CD76BE2}" type="parTrans" cxnId="{776F231F-852A-421B-85B8-5DD4001C7F30}">
      <dgm:prSet/>
      <dgm:spPr/>
      <dgm:t>
        <a:bodyPr/>
        <a:lstStyle/>
        <a:p>
          <a:endParaRPr lang="en-US"/>
        </a:p>
      </dgm:t>
    </dgm:pt>
    <dgm:pt modelId="{5BB79417-5B78-4222-819E-AF005C3BAC95}" type="sibTrans" cxnId="{776F231F-852A-421B-85B8-5DD4001C7F30}">
      <dgm:prSet/>
      <dgm:spPr/>
      <dgm:t>
        <a:bodyPr/>
        <a:lstStyle/>
        <a:p>
          <a:endParaRPr lang="en-US"/>
        </a:p>
      </dgm:t>
    </dgm:pt>
    <dgm:pt modelId="{03A7944C-DC4A-4F50-AB27-3354ACE2AEBB}">
      <dgm:prSet phldrT="[Text]" custT="1"/>
      <dgm:spPr/>
      <dgm:t>
        <a:bodyPr/>
        <a:lstStyle/>
        <a:p>
          <a:r>
            <a:rPr lang="en-US" sz="1400" dirty="0"/>
            <a:t>Deer and other Animal Crashes</a:t>
          </a:r>
        </a:p>
      </dgm:t>
    </dgm:pt>
    <dgm:pt modelId="{7B4C5592-2C59-4004-8155-637EA92AB368}" type="parTrans" cxnId="{E4E91B28-4D3C-4C95-AF02-D8C7C3B8D192}">
      <dgm:prSet/>
      <dgm:spPr/>
      <dgm:t>
        <a:bodyPr/>
        <a:lstStyle/>
        <a:p>
          <a:endParaRPr lang="en-US"/>
        </a:p>
      </dgm:t>
    </dgm:pt>
    <dgm:pt modelId="{D8592EAF-80BA-4DF4-A352-E4D157B47449}" type="sibTrans" cxnId="{E4E91B28-4D3C-4C95-AF02-D8C7C3B8D192}">
      <dgm:prSet/>
      <dgm:spPr/>
      <dgm:t>
        <a:bodyPr/>
        <a:lstStyle/>
        <a:p>
          <a:endParaRPr lang="en-US"/>
        </a:p>
      </dgm:t>
    </dgm:pt>
    <dgm:pt modelId="{48D0C97F-B428-4EA1-BD5A-5F6C63F004E2}">
      <dgm:prSet phldrT="[Text]" custT="1"/>
      <dgm:spPr/>
      <dgm:t>
        <a:bodyPr/>
        <a:lstStyle/>
        <a:p>
          <a:r>
            <a:rPr lang="en-US" sz="1400" dirty="0"/>
            <a:t>Less Lighting</a:t>
          </a:r>
        </a:p>
      </dgm:t>
    </dgm:pt>
    <dgm:pt modelId="{7A2EF54D-DE1B-4AEA-9254-571AFFD87D16}" type="parTrans" cxnId="{7DBC1084-47E3-4D0C-84A8-5AA6DF681DF5}">
      <dgm:prSet/>
      <dgm:spPr/>
      <dgm:t>
        <a:bodyPr/>
        <a:lstStyle/>
        <a:p>
          <a:endParaRPr lang="en-US"/>
        </a:p>
      </dgm:t>
    </dgm:pt>
    <dgm:pt modelId="{735C30DC-93A6-4F58-8E80-0726D477ACAD}" type="sibTrans" cxnId="{7DBC1084-47E3-4D0C-84A8-5AA6DF681DF5}">
      <dgm:prSet/>
      <dgm:spPr/>
      <dgm:t>
        <a:bodyPr/>
        <a:lstStyle/>
        <a:p>
          <a:endParaRPr lang="en-US"/>
        </a:p>
      </dgm:t>
    </dgm:pt>
    <dgm:pt modelId="{0D60354F-974F-497D-9212-6A5F59A7F109}">
      <dgm:prSet phldrT="[Text]" custT="1"/>
      <dgm:spPr/>
      <dgm:t>
        <a:bodyPr/>
        <a:lstStyle/>
        <a:p>
          <a:r>
            <a:rPr lang="en-US" sz="1400" dirty="0"/>
            <a:t>No Controlled Entrances</a:t>
          </a:r>
        </a:p>
      </dgm:t>
    </dgm:pt>
    <dgm:pt modelId="{8B684445-7104-4BCD-8EEA-7D6EB387C428}" type="parTrans" cxnId="{C8374268-14CC-4C79-AAA4-08D94AE01B75}">
      <dgm:prSet/>
      <dgm:spPr/>
      <dgm:t>
        <a:bodyPr/>
        <a:lstStyle/>
        <a:p>
          <a:endParaRPr lang="en-US"/>
        </a:p>
      </dgm:t>
    </dgm:pt>
    <dgm:pt modelId="{2F7E2C42-5A5A-4CFA-BC5C-88750F0C7170}" type="sibTrans" cxnId="{C8374268-14CC-4C79-AAA4-08D94AE01B75}">
      <dgm:prSet/>
      <dgm:spPr/>
      <dgm:t>
        <a:bodyPr/>
        <a:lstStyle/>
        <a:p>
          <a:endParaRPr lang="en-US"/>
        </a:p>
      </dgm:t>
    </dgm:pt>
    <dgm:pt modelId="{BEF2B23B-C2A0-4B68-B55B-675C3973ADA3}">
      <dgm:prSet phldrT="[Text]" custT="1"/>
      <dgm:spPr/>
      <dgm:t>
        <a:bodyPr/>
        <a:lstStyle/>
        <a:p>
          <a:r>
            <a:rPr lang="en-US" sz="1400" dirty="0"/>
            <a:t>Higher DWI Incidents</a:t>
          </a:r>
          <a:endParaRPr lang="en-US" sz="1200" dirty="0"/>
        </a:p>
      </dgm:t>
    </dgm:pt>
    <dgm:pt modelId="{051371B7-0902-4A27-A5E8-9D439E7306C1}" type="parTrans" cxnId="{DE55C36B-C869-4668-ACE2-A924F7E6128E}">
      <dgm:prSet/>
      <dgm:spPr/>
      <dgm:t>
        <a:bodyPr/>
        <a:lstStyle/>
        <a:p>
          <a:endParaRPr lang="en-US"/>
        </a:p>
      </dgm:t>
    </dgm:pt>
    <dgm:pt modelId="{408C4245-E0CB-4683-98F8-39B12277AD1E}" type="sibTrans" cxnId="{DE55C36B-C869-4668-ACE2-A924F7E6128E}">
      <dgm:prSet/>
      <dgm:spPr/>
      <dgm:t>
        <a:bodyPr/>
        <a:lstStyle/>
        <a:p>
          <a:endParaRPr lang="en-US"/>
        </a:p>
      </dgm:t>
    </dgm:pt>
    <dgm:pt modelId="{DA82B8D5-02CE-4F69-9D56-435BB04F0003}">
      <dgm:prSet phldrT="[Text]" custT="1"/>
      <dgm:spPr/>
      <dgm:t>
        <a:bodyPr/>
        <a:lstStyle/>
        <a:p>
          <a:r>
            <a:rPr lang="en-US" sz="1400" dirty="0"/>
            <a:t>Older, Less Safe Cars</a:t>
          </a:r>
        </a:p>
      </dgm:t>
    </dgm:pt>
    <dgm:pt modelId="{309C76C4-4D16-43FA-BF0B-B98B46A2E411}" type="parTrans" cxnId="{9892C68C-38E4-4572-A28D-A73F959F25A9}">
      <dgm:prSet/>
      <dgm:spPr/>
      <dgm:t>
        <a:bodyPr/>
        <a:lstStyle/>
        <a:p>
          <a:endParaRPr lang="en-US"/>
        </a:p>
      </dgm:t>
    </dgm:pt>
    <dgm:pt modelId="{C7CFD9D4-6D94-4B3A-96AE-EA2704DBD06C}" type="sibTrans" cxnId="{9892C68C-38E4-4572-A28D-A73F959F25A9}">
      <dgm:prSet/>
      <dgm:spPr/>
      <dgm:t>
        <a:bodyPr/>
        <a:lstStyle/>
        <a:p>
          <a:endParaRPr lang="en-US"/>
        </a:p>
      </dgm:t>
    </dgm:pt>
    <dgm:pt modelId="{06330355-393D-4D35-940A-674B0D5FE242}">
      <dgm:prSet phldrT="[Text]" custT="1"/>
      <dgm:spPr/>
      <dgm:t>
        <a:bodyPr/>
        <a:lstStyle/>
        <a:p>
          <a:r>
            <a:rPr lang="en-US" sz="1400" dirty="0"/>
            <a:t>Greater Rates of Speed</a:t>
          </a:r>
        </a:p>
      </dgm:t>
    </dgm:pt>
    <dgm:pt modelId="{BFF71707-5B3F-45BE-8494-DC53A139EA72}" type="parTrans" cxnId="{71DC9F7E-724A-4272-B27D-BFA31C0F9F68}">
      <dgm:prSet/>
      <dgm:spPr/>
      <dgm:t>
        <a:bodyPr/>
        <a:lstStyle/>
        <a:p>
          <a:endParaRPr lang="en-US"/>
        </a:p>
      </dgm:t>
    </dgm:pt>
    <dgm:pt modelId="{3E1A1AD7-7F89-4743-A44D-FB0906352A27}" type="sibTrans" cxnId="{71DC9F7E-724A-4272-B27D-BFA31C0F9F68}">
      <dgm:prSet/>
      <dgm:spPr/>
      <dgm:t>
        <a:bodyPr/>
        <a:lstStyle/>
        <a:p>
          <a:endParaRPr lang="en-US"/>
        </a:p>
      </dgm:t>
    </dgm:pt>
    <dgm:pt modelId="{CAE35E3B-4AAF-43B4-9581-DB92F89F7065}">
      <dgm:prSet phldrT="[Text]" custT="1"/>
      <dgm:spPr/>
      <dgm:t>
        <a:bodyPr/>
        <a:lstStyle/>
        <a:p>
          <a:r>
            <a:rPr lang="en-US" sz="1400" dirty="0"/>
            <a:t>Long Distance to Emergency Health Care</a:t>
          </a:r>
        </a:p>
      </dgm:t>
    </dgm:pt>
    <dgm:pt modelId="{CF3E31F1-01E3-4956-AB45-A94B4EB06E02}" type="parTrans" cxnId="{D91F075C-E497-49CC-8A3A-7C788055BD56}">
      <dgm:prSet/>
      <dgm:spPr/>
      <dgm:t>
        <a:bodyPr/>
        <a:lstStyle/>
        <a:p>
          <a:endParaRPr lang="en-US"/>
        </a:p>
      </dgm:t>
    </dgm:pt>
    <dgm:pt modelId="{AC6E2B94-B05D-4AD0-94CD-945B7B37BAC8}" type="sibTrans" cxnId="{D91F075C-E497-49CC-8A3A-7C788055BD56}">
      <dgm:prSet/>
      <dgm:spPr/>
      <dgm:t>
        <a:bodyPr/>
        <a:lstStyle/>
        <a:p>
          <a:endParaRPr lang="en-US"/>
        </a:p>
      </dgm:t>
    </dgm:pt>
    <dgm:pt modelId="{47656DAA-2665-46E4-AFC3-5E02A3E43197}">
      <dgm:prSet phldrT="[Text]" custT="1"/>
      <dgm:spPr/>
      <dgm:t>
        <a:bodyPr/>
        <a:lstStyle/>
        <a:p>
          <a:r>
            <a:rPr lang="en-US" sz="1400" dirty="0"/>
            <a:t>Less Traffic Safety Enforcement</a:t>
          </a:r>
        </a:p>
      </dgm:t>
    </dgm:pt>
    <dgm:pt modelId="{3274AC67-F3A4-4157-B866-3754D533496E}" type="parTrans" cxnId="{BEF7624E-10FD-41E6-8B4B-C6980908F772}">
      <dgm:prSet/>
      <dgm:spPr/>
      <dgm:t>
        <a:bodyPr/>
        <a:lstStyle/>
        <a:p>
          <a:endParaRPr lang="en-US"/>
        </a:p>
      </dgm:t>
    </dgm:pt>
    <dgm:pt modelId="{9947701D-24E4-448D-A05D-566797518892}" type="sibTrans" cxnId="{BEF7624E-10FD-41E6-8B4B-C6980908F772}">
      <dgm:prSet/>
      <dgm:spPr/>
      <dgm:t>
        <a:bodyPr/>
        <a:lstStyle/>
        <a:p>
          <a:endParaRPr lang="en-US"/>
        </a:p>
      </dgm:t>
    </dgm:pt>
    <dgm:pt modelId="{56DCB263-6824-4285-85EF-49C9DC1BE755}">
      <dgm:prSet phldrT="[Text]" custT="1"/>
      <dgm:spPr/>
      <dgm:t>
        <a:bodyPr/>
        <a:lstStyle/>
        <a:p>
          <a:r>
            <a:rPr lang="en-US" sz="1400" dirty="0"/>
            <a:t>Risk Taking</a:t>
          </a:r>
        </a:p>
      </dgm:t>
    </dgm:pt>
    <dgm:pt modelId="{79D7CFD5-B826-4785-994C-FB7FD8598C7D}" type="parTrans" cxnId="{F75F9646-0D01-45F4-A435-30E18C5D2935}">
      <dgm:prSet/>
      <dgm:spPr/>
      <dgm:t>
        <a:bodyPr/>
        <a:lstStyle/>
        <a:p>
          <a:endParaRPr lang="en-US"/>
        </a:p>
      </dgm:t>
    </dgm:pt>
    <dgm:pt modelId="{7DDA6D5A-2385-444E-A0B4-DFE5F56FF8F8}" type="sibTrans" cxnId="{F75F9646-0D01-45F4-A435-30E18C5D2935}">
      <dgm:prSet/>
      <dgm:spPr/>
      <dgm:t>
        <a:bodyPr/>
        <a:lstStyle/>
        <a:p>
          <a:endParaRPr lang="en-US"/>
        </a:p>
      </dgm:t>
    </dgm:pt>
    <dgm:pt modelId="{A44FEEEA-4F26-4AFD-8F78-657238F8C0C6}">
      <dgm:prSet phldrT="[Text]" custT="1"/>
      <dgm:spPr/>
      <dgm:t>
        <a:bodyPr/>
        <a:lstStyle/>
        <a:p>
          <a:r>
            <a:rPr lang="en-US" sz="1400" dirty="0"/>
            <a:t>Distracted Driving</a:t>
          </a:r>
        </a:p>
      </dgm:t>
    </dgm:pt>
    <dgm:pt modelId="{5F283724-272D-4DE2-8A52-AEAA7132E308}" type="parTrans" cxnId="{B5C385CF-5F8B-4694-BCE4-B6BB8FD72328}">
      <dgm:prSet/>
      <dgm:spPr/>
      <dgm:t>
        <a:bodyPr/>
        <a:lstStyle/>
        <a:p>
          <a:endParaRPr lang="en-US"/>
        </a:p>
      </dgm:t>
    </dgm:pt>
    <dgm:pt modelId="{249F6119-A590-4097-A47F-42909858B517}" type="sibTrans" cxnId="{B5C385CF-5F8B-4694-BCE4-B6BB8FD72328}">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t>
        <a:bodyPr/>
        <a:lstStyle/>
        <a:p>
          <a:endParaRPr lang="en-US"/>
        </a:p>
      </dgm:t>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custScaleY="169748" custLinFactNeighborX="-1678" custLinFactNeighborY="-11519">
        <dgm:presLayoutVars>
          <dgm:bulletEnabled val="1"/>
        </dgm:presLayoutVars>
      </dgm:prSet>
      <dgm:spPr/>
      <dgm:t>
        <a:bodyPr/>
        <a:lstStyle/>
        <a:p>
          <a:endParaRPr lang="en-US"/>
        </a:p>
      </dgm:t>
    </dgm:pt>
    <dgm:pt modelId="{BFE859F2-A9E8-4F95-9161-8EC68F2D30C4}" type="pres">
      <dgm:prSet presAssocID="{FB986F71-3126-4196-BD30-74AEDC39A1CA}" presName="childNode1tx" presStyleLbl="bgAcc1" presStyleIdx="0" presStyleCnt="3">
        <dgm:presLayoutVars>
          <dgm:bulletEnabled val="1"/>
        </dgm:presLayoutVars>
      </dgm:prSet>
      <dgm:spPr/>
      <dgm:t>
        <a:bodyPr/>
        <a:lstStyle/>
        <a:p>
          <a:endParaRPr lang="en-US"/>
        </a:p>
      </dgm:t>
    </dgm:pt>
    <dgm:pt modelId="{E18C6CF4-EDEB-4539-A36D-E0355B626199}" type="pres">
      <dgm:prSet presAssocID="{FB986F71-3126-4196-BD30-74AEDC39A1CA}" presName="parentNode1" presStyleLbl="node1" presStyleIdx="0" presStyleCnt="3" custLinFactNeighborX="-1341" custLinFactNeighborY="54076">
        <dgm:presLayoutVars>
          <dgm:chMax val="1"/>
          <dgm:bulletEnabled val="1"/>
        </dgm:presLayoutVars>
      </dgm:prSet>
      <dgm:spPr/>
      <dgm:t>
        <a:bodyPr/>
        <a:lstStyle/>
        <a:p>
          <a:endParaRPr lang="en-US"/>
        </a:p>
      </dgm:t>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dgm:spPr/>
      <dgm:t>
        <a:bodyPr/>
        <a:lstStyle/>
        <a:p>
          <a:endParaRPr lang="en-US"/>
        </a:p>
      </dgm:t>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3"/>
      <dgm:spPr/>
    </dgm:pt>
    <dgm:pt modelId="{E83793B4-2C5C-4D90-82FA-E5EE4745664D}" type="pres">
      <dgm:prSet presAssocID="{F6D27D1B-CDCB-481F-B8FA-AB31B2A119DE}" presName="childNode2" presStyleLbl="bgAcc1" presStyleIdx="1" presStyleCnt="3" custScaleY="142207">
        <dgm:presLayoutVars>
          <dgm:bulletEnabled val="1"/>
        </dgm:presLayoutVars>
      </dgm:prSet>
      <dgm:spPr/>
      <dgm:t>
        <a:bodyPr/>
        <a:lstStyle/>
        <a:p>
          <a:endParaRPr lang="en-US"/>
        </a:p>
      </dgm:t>
    </dgm:pt>
    <dgm:pt modelId="{67FFE978-6FBE-4424-80BE-B9E4B4DD0695}" type="pres">
      <dgm:prSet presAssocID="{F6D27D1B-CDCB-481F-B8FA-AB31B2A119DE}" presName="childNode2tx" presStyleLbl="bgAcc1" presStyleIdx="1" presStyleCnt="3">
        <dgm:presLayoutVars>
          <dgm:bulletEnabled val="1"/>
        </dgm:presLayoutVars>
      </dgm:prSet>
      <dgm:spPr/>
      <dgm:t>
        <a:bodyPr/>
        <a:lstStyle/>
        <a:p>
          <a:endParaRPr lang="en-US"/>
        </a:p>
      </dgm:t>
    </dgm:pt>
    <dgm:pt modelId="{029D1FDE-4DD7-4FA5-8C70-0C747477B66C}" type="pres">
      <dgm:prSet presAssocID="{F6D27D1B-CDCB-481F-B8FA-AB31B2A119DE}" presName="parentNode2" presStyleLbl="node1" presStyleIdx="1" presStyleCnt="3" custLinFactNeighborX="210" custLinFactNeighborY="-28043">
        <dgm:presLayoutVars>
          <dgm:chMax val="0"/>
          <dgm:bulletEnabled val="1"/>
        </dgm:presLayoutVars>
      </dgm:prSet>
      <dgm:spPr/>
      <dgm:t>
        <a:bodyPr/>
        <a:lstStyle/>
        <a:p>
          <a:endParaRPr lang="en-US"/>
        </a:p>
      </dgm:t>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2" custLinFactNeighborX="-13" custLinFactNeighborY="1440"/>
      <dgm:spPr/>
      <dgm:t>
        <a:bodyPr/>
        <a:lstStyle/>
        <a:p>
          <a:endParaRPr lang="en-US"/>
        </a:p>
      </dgm:t>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3"/>
      <dgm:spPr/>
    </dgm:pt>
    <dgm:pt modelId="{69C28D3B-E083-42DF-9EA0-916CA12125A9}" type="pres">
      <dgm:prSet presAssocID="{58828492-5CEF-4AFE-95CB-5D7E6A18158B}" presName="childNode1" presStyleLbl="bgAcc1" presStyleIdx="2" presStyleCnt="3" custScaleY="136607">
        <dgm:presLayoutVars>
          <dgm:bulletEnabled val="1"/>
        </dgm:presLayoutVars>
      </dgm:prSet>
      <dgm:spPr/>
      <dgm:t>
        <a:bodyPr/>
        <a:lstStyle/>
        <a:p>
          <a:endParaRPr lang="en-US"/>
        </a:p>
      </dgm:t>
    </dgm:pt>
    <dgm:pt modelId="{843715D2-C2C2-41EB-BDA3-21230FBA46DB}" type="pres">
      <dgm:prSet presAssocID="{58828492-5CEF-4AFE-95CB-5D7E6A18158B}" presName="childNode1tx" presStyleLbl="bgAcc1" presStyleIdx="2" presStyleCnt="3">
        <dgm:presLayoutVars>
          <dgm:bulletEnabled val="1"/>
        </dgm:presLayoutVars>
      </dgm:prSet>
      <dgm:spPr/>
      <dgm:t>
        <a:bodyPr/>
        <a:lstStyle/>
        <a:p>
          <a:endParaRPr lang="en-US"/>
        </a:p>
      </dgm:t>
    </dgm:pt>
    <dgm:pt modelId="{047F5837-10E2-4FFC-A492-DB8A19EF48CA}" type="pres">
      <dgm:prSet presAssocID="{58828492-5CEF-4AFE-95CB-5D7E6A18158B}" presName="parentNode1" presStyleLbl="node1" presStyleIdx="2" presStyleCnt="3" custLinFactNeighborX="-2118" custLinFactNeighborY="53771">
        <dgm:presLayoutVars>
          <dgm:chMax val="1"/>
          <dgm:bulletEnabled val="1"/>
        </dgm:presLayoutVars>
      </dgm:prSet>
      <dgm:spPr/>
      <dgm:t>
        <a:bodyPr/>
        <a:lstStyle/>
        <a:p>
          <a:endParaRPr lang="en-US"/>
        </a:p>
      </dgm:t>
    </dgm:pt>
    <dgm:pt modelId="{7D6A154D-27BB-4CCE-9250-BCDD2CD5C383}" type="pres">
      <dgm:prSet presAssocID="{58828492-5CEF-4AFE-95CB-5D7E6A18158B}" presName="connSite1" presStyleCnt="0"/>
      <dgm:spPr/>
    </dgm:pt>
  </dgm:ptLst>
  <dgm:cxnLst>
    <dgm:cxn modelId="{E33DA73B-C4A7-472D-88E9-D1B7FEC0C1F5}" type="presOf" srcId="{BF381BD4-48DC-48BF-8C18-C307CDD4D490}" destId="{BFE859F2-A9E8-4F95-9161-8EC68F2D30C4}" srcOrd="1" destOrd="1" presId="urn:microsoft.com/office/officeart/2005/8/layout/hProcess4"/>
    <dgm:cxn modelId="{264C3078-996F-434A-95E2-05AB8DDAFC47}" type="presOf" srcId="{48D0C97F-B428-4EA1-BD5A-5F6C63F004E2}" destId="{96015622-8A46-45CF-A72A-2856B699B374}" srcOrd="0" destOrd="4" presId="urn:microsoft.com/office/officeart/2005/8/layout/hProcess4"/>
    <dgm:cxn modelId="{A507C8D3-A0BB-44E4-82F7-15D18D34238D}" type="presOf" srcId="{68838C34-4D02-49F8-ADD7-BFA90D87B7EA}" destId="{843715D2-C2C2-41EB-BDA3-21230FBA46DB}" srcOrd="1" destOrd="0" presId="urn:microsoft.com/office/officeart/2005/8/layout/hProcess4"/>
    <dgm:cxn modelId="{E95209FE-82B0-40EF-AFE6-D8CCCCEA50E1}" type="presOf" srcId="{7AEB6639-3258-49E8-8B1F-B4A9C61922BE}" destId="{DC2A0ADB-DCE3-4BF4-9952-0394865777AC}" srcOrd="0" destOrd="0" presId="urn:microsoft.com/office/officeart/2005/8/layout/hProcess4"/>
    <dgm:cxn modelId="{6C2D6890-5A87-4229-A424-369A7C90D8F2}" type="presOf" srcId="{BEF2B23B-C2A0-4B68-B55B-675C3973ADA3}" destId="{E83793B4-2C5C-4D90-82FA-E5EE4745664D}" srcOrd="0" destOrd="0" presId="urn:microsoft.com/office/officeart/2005/8/layout/hProcess4"/>
    <dgm:cxn modelId="{E8E570E5-9740-4EEB-89A3-6C98E3EE15C7}" type="presOf" srcId="{BA72FE1E-1AEC-400A-87EE-9476DBC39AB9}" destId="{BFE859F2-A9E8-4F95-9161-8EC68F2D30C4}" srcOrd="1" destOrd="3" presId="urn:microsoft.com/office/officeart/2005/8/layout/hProcess4"/>
    <dgm:cxn modelId="{16C4C03E-9489-4528-A041-843EB4030702}" type="presOf" srcId="{BA72FE1E-1AEC-400A-87EE-9476DBC39AB9}" destId="{96015622-8A46-45CF-A72A-2856B699B374}" srcOrd="0" destOrd="3" presId="urn:microsoft.com/office/officeart/2005/8/layout/hProcess4"/>
    <dgm:cxn modelId="{D0FFFDE9-28D4-4B4F-BA99-F2C961CEB028}" type="presOf" srcId="{BEF2B23B-C2A0-4B68-B55B-675C3973ADA3}" destId="{67FFE978-6FBE-4424-80BE-B9E4B4DD0695}" srcOrd="1" destOrd="0" presId="urn:microsoft.com/office/officeart/2005/8/layout/hProcess4"/>
    <dgm:cxn modelId="{8D1B2461-EB2B-478C-B367-541EFBAFA08D}" type="presOf" srcId="{E5826C0E-AA08-455F-BB7E-F0C739F5016A}" destId="{843715D2-C2C2-41EB-BDA3-21230FBA46DB}" srcOrd="1" destOrd="1" presId="urn:microsoft.com/office/officeart/2005/8/layout/hProcess4"/>
    <dgm:cxn modelId="{9D75C107-91C1-403C-9B49-6850F8E156D0}" type="presOf" srcId="{1ECEE525-20D0-427C-B1BA-CBF936D3069D}" destId="{E83793B4-2C5C-4D90-82FA-E5EE4745664D}" srcOrd="0" destOrd="2" presId="urn:microsoft.com/office/officeart/2005/8/layout/hProcess4"/>
    <dgm:cxn modelId="{B5C385CF-5F8B-4694-BCE4-B6BB8FD72328}" srcId="{F6D27D1B-CDCB-481F-B8FA-AB31B2A119DE}" destId="{A44FEEEA-4F26-4AFD-8F78-657238F8C0C6}" srcOrd="6" destOrd="0" parTransId="{5F283724-272D-4DE2-8A52-AEAA7132E308}" sibTransId="{249F6119-A590-4097-A47F-42909858B517}"/>
    <dgm:cxn modelId="{1C07E32B-6374-4DF3-AA90-E170A636351B}" type="presOf" srcId="{CAE35E3B-4AAF-43B4-9581-DB92F89F7065}" destId="{BFE859F2-A9E8-4F95-9161-8EC68F2D30C4}" srcOrd="1" destOrd="6" presId="urn:microsoft.com/office/officeart/2005/8/layout/hProcess4"/>
    <dgm:cxn modelId="{DE55C36B-C869-4668-ACE2-A924F7E6128E}" srcId="{F6D27D1B-CDCB-481F-B8FA-AB31B2A119DE}" destId="{BEF2B23B-C2A0-4B68-B55B-675C3973ADA3}" srcOrd="0" destOrd="0" parTransId="{051371B7-0902-4A27-A5E8-9D439E7306C1}" sibTransId="{408C4245-E0CB-4683-98F8-39B12277AD1E}"/>
    <dgm:cxn modelId="{BEF7624E-10FD-41E6-8B4B-C6980908F772}" srcId="{58828492-5CEF-4AFE-95CB-5D7E6A18158B}" destId="{47656DAA-2665-46E4-AFC3-5E02A3E43197}" srcOrd="4" destOrd="0" parTransId="{3274AC67-F3A4-4157-B866-3754D533496E}" sibTransId="{9947701D-24E4-448D-A05D-566797518892}"/>
    <dgm:cxn modelId="{ECE9152A-59A8-4A3A-9D34-DB38A074F636}" srcId="{0E9DE493-19D7-4EC9-97C9-5F26233F1106}" destId="{58828492-5CEF-4AFE-95CB-5D7E6A18158B}" srcOrd="2" destOrd="0" parTransId="{F664BA43-1B81-496F-A04E-CE4B4A525697}" sibTransId="{2D386477-EC66-449A-8D41-5F8A212C3D8E}"/>
    <dgm:cxn modelId="{58593282-C981-4EA8-9557-3DA29C707FEB}" srcId="{58828492-5CEF-4AFE-95CB-5D7E6A18158B}" destId="{E5826C0E-AA08-455F-BB7E-F0C739F5016A}" srcOrd="1" destOrd="0" parTransId="{789B0FCA-DC2B-43A0-BDE0-B3AB5C74EAB5}" sibTransId="{3C870DC6-02B7-451B-AC4E-15F357F1D917}"/>
    <dgm:cxn modelId="{2733379D-B88F-4DBA-82A8-69240DF8A3A4}" srcId="{F6D27D1B-CDCB-481F-B8FA-AB31B2A119DE}" destId="{139A3984-8580-4352-B842-78CD59C6DA28}" srcOrd="1" destOrd="0" parTransId="{70C1974B-143E-4EF5-94EF-57AFCCE7B110}" sibTransId="{3F88F464-04F9-4F74-ADFA-EBB15F537546}"/>
    <dgm:cxn modelId="{C978C183-73AC-44E5-B2AC-A58D0E55F443}" type="presOf" srcId="{57325E70-6E3C-4F93-99C6-B4F4FE22A88B}" destId="{69C28D3B-E083-42DF-9EA0-916CA12125A9}" srcOrd="0" destOrd="2" presId="urn:microsoft.com/office/officeart/2005/8/layout/hProcess4"/>
    <dgm:cxn modelId="{F9F130CC-AD95-499F-A588-53276894C491}" type="presOf" srcId="{CAE35E3B-4AAF-43B4-9581-DB92F89F7065}" destId="{96015622-8A46-45CF-A72A-2856B699B374}" srcOrd="0" destOrd="6" presId="urn:microsoft.com/office/officeart/2005/8/layout/hProcess4"/>
    <dgm:cxn modelId="{E4E91B28-4D3C-4C95-AF02-D8C7C3B8D192}" srcId="{58828492-5CEF-4AFE-95CB-5D7E6A18158B}" destId="{03A7944C-DC4A-4F50-AB27-3354ACE2AEBB}" srcOrd="3" destOrd="0" parTransId="{7B4C5592-2C59-4004-8155-637EA92AB368}" sibTransId="{D8592EAF-80BA-4DF4-A352-E4D157B47449}"/>
    <dgm:cxn modelId="{D530A1D7-772E-44F2-8C31-D6F6B53973CB}" type="presOf" srcId="{DA82B8D5-02CE-4F69-9D56-435BB04F0003}" destId="{67FFE978-6FBE-4424-80BE-B9E4B4DD0695}" srcOrd="1" destOrd="3" presId="urn:microsoft.com/office/officeart/2005/8/layout/hProcess4"/>
    <dgm:cxn modelId="{18531DF2-D5C0-4597-9D7D-3AF0ADC4AACF}" type="presOf" srcId="{56DCB263-6824-4285-85EF-49C9DC1BE755}" destId="{E83793B4-2C5C-4D90-82FA-E5EE4745664D}" srcOrd="0" destOrd="5" presId="urn:microsoft.com/office/officeart/2005/8/layout/hProcess4"/>
    <dgm:cxn modelId="{1423FC72-83C7-4510-8021-28EAEA493E68}" srcId="{0E9DE493-19D7-4EC9-97C9-5F26233F1106}" destId="{FB986F71-3126-4196-BD30-74AEDC39A1CA}" srcOrd="0" destOrd="0" parTransId="{9B3CE34A-9B3E-4D5F-94E0-DFBB94FF5A03}" sibTransId="{D0B150DF-3AA4-454C-8652-25880449C422}"/>
    <dgm:cxn modelId="{2D5B3E3B-3EE5-4072-933E-27DF5400591C}" srcId="{FB986F71-3126-4196-BD30-74AEDC39A1CA}" destId="{AB2E8498-CC81-452F-A895-08F3845AA347}" srcOrd="0" destOrd="0" parTransId="{4C65E2C8-0CBB-4D8C-AD60-6B0105C62B84}" sibTransId="{9A1F3304-AA9E-4FBC-89BA-9095C80E47C9}"/>
    <dgm:cxn modelId="{732F9AFA-01BF-4C18-A659-D951BF9FC05D}" type="presOf" srcId="{AB2E8498-CC81-452F-A895-08F3845AA347}" destId="{96015622-8A46-45CF-A72A-2856B699B374}" srcOrd="0" destOrd="0" presId="urn:microsoft.com/office/officeart/2005/8/layout/hProcess4"/>
    <dgm:cxn modelId="{955CD574-8439-49A2-8FE5-A8714EFEDA18}" type="presOf" srcId="{56DCB263-6824-4285-85EF-49C9DC1BE755}" destId="{67FFE978-6FBE-4424-80BE-B9E4B4DD0695}" srcOrd="1" destOrd="5" presId="urn:microsoft.com/office/officeart/2005/8/layout/hProcess4"/>
    <dgm:cxn modelId="{4F97A01D-4A44-4233-A7AF-B2C023991C54}" type="presOf" srcId="{03A7944C-DC4A-4F50-AB27-3354ACE2AEBB}" destId="{69C28D3B-E083-42DF-9EA0-916CA12125A9}" srcOrd="0" destOrd="3" presId="urn:microsoft.com/office/officeart/2005/8/layout/hProcess4"/>
    <dgm:cxn modelId="{71391E53-C456-4A12-ADAF-E8C35E026ABE}" type="presOf" srcId="{A44FEEEA-4F26-4AFD-8F78-657238F8C0C6}" destId="{67FFE978-6FBE-4424-80BE-B9E4B4DD0695}" srcOrd="1" destOrd="6" presId="urn:microsoft.com/office/officeart/2005/8/layout/hProcess4"/>
    <dgm:cxn modelId="{7DBC1084-47E3-4D0C-84A8-5AA6DF681DF5}" srcId="{FB986F71-3126-4196-BD30-74AEDC39A1CA}" destId="{48D0C97F-B428-4EA1-BD5A-5F6C63F004E2}" srcOrd="4" destOrd="0" parTransId="{7A2EF54D-DE1B-4AEA-9254-571AFFD87D16}" sibTransId="{735C30DC-93A6-4F58-8E80-0726D477ACAD}"/>
    <dgm:cxn modelId="{4143D757-8617-4C89-8322-E3B29A1874AF}" srcId="{58828492-5CEF-4AFE-95CB-5D7E6A18158B}" destId="{68838C34-4D02-49F8-ADD7-BFA90D87B7EA}" srcOrd="0" destOrd="0" parTransId="{F2AD00AD-6A23-4C89-A107-68EF5D1F0B94}" sibTransId="{FFC4FCE7-6F2F-4F91-A74A-7C4C32A81657}"/>
    <dgm:cxn modelId="{5FD41F88-BAFE-4D6F-9ABA-CD5090519ED0}" srcId="{FB986F71-3126-4196-BD30-74AEDC39A1CA}" destId="{BA72FE1E-1AEC-400A-87EE-9476DBC39AB9}" srcOrd="3" destOrd="0" parTransId="{7F97AFA2-7517-4574-A35A-D11A2454FC85}" sibTransId="{EDBFB868-8DD2-425F-82D9-AE6C174271C6}"/>
    <dgm:cxn modelId="{5DDEDF07-ADF9-4046-94EC-B8D00C34B917}" type="presOf" srcId="{139A3984-8580-4352-B842-78CD59C6DA28}" destId="{E83793B4-2C5C-4D90-82FA-E5EE4745664D}" srcOrd="0" destOrd="1" presId="urn:microsoft.com/office/officeart/2005/8/layout/hProcess4"/>
    <dgm:cxn modelId="{95276BC3-D2A9-422F-9390-BED3FD8C7BB0}" type="presOf" srcId="{0E9DE493-19D7-4EC9-97C9-5F26233F1106}" destId="{3960CFF8-4383-4382-8D6D-F2A00F508E8D}" srcOrd="0" destOrd="0" presId="urn:microsoft.com/office/officeart/2005/8/layout/hProcess4"/>
    <dgm:cxn modelId="{90D5F6C6-4E25-4C59-9DF6-6E2B25A59F46}" type="presOf" srcId="{68838C34-4D02-49F8-ADD7-BFA90D87B7EA}" destId="{69C28D3B-E083-42DF-9EA0-916CA12125A9}" srcOrd="0" destOrd="0" presId="urn:microsoft.com/office/officeart/2005/8/layout/hProcess4"/>
    <dgm:cxn modelId="{C8374268-14CC-4C79-AAA4-08D94AE01B75}" srcId="{FB986F71-3126-4196-BD30-74AEDC39A1CA}" destId="{0D60354F-974F-497D-9212-6A5F59A7F109}" srcOrd="5" destOrd="0" parTransId="{8B684445-7104-4BCD-8EEA-7D6EB387C428}" sibTransId="{2F7E2C42-5A5A-4CFA-BC5C-88750F0C7170}"/>
    <dgm:cxn modelId="{293A4F70-CA8B-4448-B71C-D78204115D33}" type="presOf" srcId="{03A7944C-DC4A-4F50-AB27-3354ACE2AEBB}" destId="{843715D2-C2C2-41EB-BDA3-21230FBA46DB}" srcOrd="1" destOrd="3" presId="urn:microsoft.com/office/officeart/2005/8/layout/hProcess4"/>
    <dgm:cxn modelId="{71DC9F7E-724A-4272-B27D-BFA31C0F9F68}" srcId="{F6D27D1B-CDCB-481F-B8FA-AB31B2A119DE}" destId="{06330355-393D-4D35-940A-674B0D5FE242}" srcOrd="4" destOrd="0" parTransId="{BFF71707-5B3F-45BE-8494-DC53A139EA72}" sibTransId="{3E1A1AD7-7F89-4743-A44D-FB0906352A27}"/>
    <dgm:cxn modelId="{FCC960F1-FFDB-446D-9C7D-06DB34FE036C}" type="presOf" srcId="{BF381BD4-48DC-48BF-8C18-C307CDD4D490}" destId="{96015622-8A46-45CF-A72A-2856B699B374}" srcOrd="0" destOrd="1" presId="urn:microsoft.com/office/officeart/2005/8/layout/hProcess4"/>
    <dgm:cxn modelId="{10AA15D2-2E3E-47B1-9397-DCAE64338475}" type="presOf" srcId="{0D60354F-974F-497D-9212-6A5F59A7F109}" destId="{BFE859F2-A9E8-4F95-9161-8EC68F2D30C4}" srcOrd="1" destOrd="5" presId="urn:microsoft.com/office/officeart/2005/8/layout/hProcess4"/>
    <dgm:cxn modelId="{6081A4BC-8786-4B8B-A9C0-516A3BD4BFC5}" type="presOf" srcId="{0D60354F-974F-497D-9212-6A5F59A7F109}" destId="{96015622-8A46-45CF-A72A-2856B699B374}" srcOrd="0" destOrd="5" presId="urn:microsoft.com/office/officeart/2005/8/layout/hProcess4"/>
    <dgm:cxn modelId="{776F231F-852A-421B-85B8-5DD4001C7F30}" srcId="{58828492-5CEF-4AFE-95CB-5D7E6A18158B}" destId="{57325E70-6E3C-4F93-99C6-B4F4FE22A88B}" srcOrd="2" destOrd="0" parTransId="{C6FE336F-D6C0-4382-8CDB-59039CD76BE2}" sibTransId="{5BB79417-5B78-4222-819E-AF005C3BAC95}"/>
    <dgm:cxn modelId="{A63D53AC-541A-4D09-9620-8B1C8D7B91DE}" srcId="{0E9DE493-19D7-4EC9-97C9-5F26233F1106}" destId="{F6D27D1B-CDCB-481F-B8FA-AB31B2A119DE}" srcOrd="1" destOrd="0" parTransId="{8A7BF306-8E53-4B16-9E7E-A79AE3DF6BE2}" sibTransId="{7AEB6639-3258-49E8-8B1F-B4A9C61922BE}"/>
    <dgm:cxn modelId="{76017215-6CA6-40FC-9588-19309561E798}" type="presOf" srcId="{48D0C97F-B428-4EA1-BD5A-5F6C63F004E2}" destId="{BFE859F2-A9E8-4F95-9161-8EC68F2D30C4}" srcOrd="1" destOrd="4" presId="urn:microsoft.com/office/officeart/2005/8/layout/hProcess4"/>
    <dgm:cxn modelId="{F75F9646-0D01-45F4-A435-30E18C5D2935}" srcId="{F6D27D1B-CDCB-481F-B8FA-AB31B2A119DE}" destId="{56DCB263-6824-4285-85EF-49C9DC1BE755}" srcOrd="5" destOrd="0" parTransId="{79D7CFD5-B826-4785-994C-FB7FD8598C7D}" sibTransId="{7DDA6D5A-2385-444E-A0B4-DFE5F56FF8F8}"/>
    <dgm:cxn modelId="{66E6B1EC-7C2A-4833-8A33-9FBD32E8A39E}" type="presOf" srcId="{1ECEE525-20D0-427C-B1BA-CBF936D3069D}" destId="{67FFE978-6FBE-4424-80BE-B9E4B4DD0695}" srcOrd="1" destOrd="2" presId="urn:microsoft.com/office/officeart/2005/8/layout/hProcess4"/>
    <dgm:cxn modelId="{7A07B6BD-2CC8-4862-92D1-3F978FC3974C}" type="presOf" srcId="{57325E70-6E3C-4F93-99C6-B4F4FE22A88B}" destId="{843715D2-C2C2-41EB-BDA3-21230FBA46DB}" srcOrd="1" destOrd="2" presId="urn:microsoft.com/office/officeart/2005/8/layout/hProcess4"/>
    <dgm:cxn modelId="{78A28E7D-528F-4E5B-8DD5-D67C6A3B9869}" type="presOf" srcId="{B0F6E839-58D9-441E-9F19-7C26DBFD92D1}" destId="{BFE859F2-A9E8-4F95-9161-8EC68F2D30C4}" srcOrd="1" destOrd="2" presId="urn:microsoft.com/office/officeart/2005/8/layout/hProcess4"/>
    <dgm:cxn modelId="{FA45DADE-266F-4B82-B02F-D2732D8D9F51}" type="presOf" srcId="{58828492-5CEF-4AFE-95CB-5D7E6A18158B}" destId="{047F5837-10E2-4FFC-A492-DB8A19EF48CA}" srcOrd="0" destOrd="0" presId="urn:microsoft.com/office/officeart/2005/8/layout/hProcess4"/>
    <dgm:cxn modelId="{856DF74B-FD81-4F09-9A76-82C51E378CD7}" type="presOf" srcId="{47656DAA-2665-46E4-AFC3-5E02A3E43197}" destId="{69C28D3B-E083-42DF-9EA0-916CA12125A9}" srcOrd="0" destOrd="4" presId="urn:microsoft.com/office/officeart/2005/8/layout/hProcess4"/>
    <dgm:cxn modelId="{654CAA94-42CF-4CD5-BB12-BEAC83EC25C0}" type="presOf" srcId="{DA82B8D5-02CE-4F69-9D56-435BB04F0003}" destId="{E83793B4-2C5C-4D90-82FA-E5EE4745664D}" srcOrd="0" destOrd="3" presId="urn:microsoft.com/office/officeart/2005/8/layout/hProcess4"/>
    <dgm:cxn modelId="{D91F075C-E497-49CC-8A3A-7C788055BD56}" srcId="{FB986F71-3126-4196-BD30-74AEDC39A1CA}" destId="{CAE35E3B-4AAF-43B4-9581-DB92F89F7065}" srcOrd="6" destOrd="0" parTransId="{CF3E31F1-01E3-4956-AB45-A94B4EB06E02}" sibTransId="{AC6E2B94-B05D-4AD0-94CD-945B7B37BAC8}"/>
    <dgm:cxn modelId="{79749494-FA55-43D5-9066-24E1B8A1C19F}" type="presOf" srcId="{47656DAA-2665-46E4-AFC3-5E02A3E43197}" destId="{843715D2-C2C2-41EB-BDA3-21230FBA46DB}" srcOrd="1" destOrd="4" presId="urn:microsoft.com/office/officeart/2005/8/layout/hProcess4"/>
    <dgm:cxn modelId="{D8C7736B-EFE3-4E5C-963B-247589AB03C2}" srcId="{F6D27D1B-CDCB-481F-B8FA-AB31B2A119DE}" destId="{1ECEE525-20D0-427C-B1BA-CBF936D3069D}" srcOrd="2" destOrd="0" parTransId="{9C17073F-F31A-4B9C-94CA-43E22D4CD3E8}" sibTransId="{F00939BA-BB00-410A-92B8-3B15589A89F6}"/>
    <dgm:cxn modelId="{9EB59F9E-95CE-437D-ACFC-0E503B73BAC7}" type="presOf" srcId="{06330355-393D-4D35-940A-674B0D5FE242}" destId="{E83793B4-2C5C-4D90-82FA-E5EE4745664D}" srcOrd="0" destOrd="4" presId="urn:microsoft.com/office/officeart/2005/8/layout/hProcess4"/>
    <dgm:cxn modelId="{F50FDA27-47E2-4AC6-A079-E1749F7475A9}" type="presOf" srcId="{E5826C0E-AA08-455F-BB7E-F0C739F5016A}" destId="{69C28D3B-E083-42DF-9EA0-916CA12125A9}" srcOrd="0" destOrd="1" presId="urn:microsoft.com/office/officeart/2005/8/layout/hProcess4"/>
    <dgm:cxn modelId="{241A4F42-3815-4A3A-A31B-C5E11FFB5E6D}" type="presOf" srcId="{FB986F71-3126-4196-BD30-74AEDC39A1CA}" destId="{E18C6CF4-EDEB-4539-A36D-E0355B626199}" srcOrd="0" destOrd="0" presId="urn:microsoft.com/office/officeart/2005/8/layout/hProcess4"/>
    <dgm:cxn modelId="{EE8415E1-68D8-4FA9-AE9E-6BCAAC98C3DA}" type="presOf" srcId="{A44FEEEA-4F26-4AFD-8F78-657238F8C0C6}" destId="{E83793B4-2C5C-4D90-82FA-E5EE4745664D}" srcOrd="0" destOrd="6" presId="urn:microsoft.com/office/officeart/2005/8/layout/hProcess4"/>
    <dgm:cxn modelId="{700A462F-6407-412F-B049-0DA9D567082A}" type="presOf" srcId="{B0F6E839-58D9-441E-9F19-7C26DBFD92D1}" destId="{96015622-8A46-45CF-A72A-2856B699B374}" srcOrd="0" destOrd="2" presId="urn:microsoft.com/office/officeart/2005/8/layout/hProcess4"/>
    <dgm:cxn modelId="{A08CE81F-A93E-429F-943D-3B3662A0C042}" type="presOf" srcId="{F6D27D1B-CDCB-481F-B8FA-AB31B2A119DE}" destId="{029D1FDE-4DD7-4FA5-8C70-0C747477B66C}" srcOrd="0" destOrd="0" presId="urn:microsoft.com/office/officeart/2005/8/layout/hProcess4"/>
    <dgm:cxn modelId="{550EC38B-566A-4081-A7BE-0E49BE02764D}" type="presOf" srcId="{AB2E8498-CC81-452F-A895-08F3845AA347}" destId="{BFE859F2-A9E8-4F95-9161-8EC68F2D30C4}" srcOrd="1" destOrd="0" presId="urn:microsoft.com/office/officeart/2005/8/layout/hProcess4"/>
    <dgm:cxn modelId="{9892C68C-38E4-4572-A28D-A73F959F25A9}" srcId="{F6D27D1B-CDCB-481F-B8FA-AB31B2A119DE}" destId="{DA82B8D5-02CE-4F69-9D56-435BB04F0003}" srcOrd="3" destOrd="0" parTransId="{309C76C4-4D16-43FA-BF0B-B98B46A2E411}" sibTransId="{C7CFD9D4-6D94-4B3A-96AE-EA2704DBD06C}"/>
    <dgm:cxn modelId="{73F1E684-46CE-4482-AA3B-4DC80A0EC26C}" type="presOf" srcId="{06330355-393D-4D35-940A-674B0D5FE242}" destId="{67FFE978-6FBE-4424-80BE-B9E4B4DD0695}" srcOrd="1" destOrd="4" presId="urn:microsoft.com/office/officeart/2005/8/layout/hProcess4"/>
    <dgm:cxn modelId="{5F9EDECD-FB20-4615-B5EC-47255B2B532F}" srcId="{FB986F71-3126-4196-BD30-74AEDC39A1CA}" destId="{BF381BD4-48DC-48BF-8C18-C307CDD4D490}" srcOrd="1" destOrd="0" parTransId="{5D881325-883F-44A1-A5FB-E01856D07A5B}" sibTransId="{2C645F98-BC4B-4797-BC42-0872EA7B0575}"/>
    <dgm:cxn modelId="{4E74EABF-20DE-46D5-9BE9-0F84CEAF66AB}" type="presOf" srcId="{D0B150DF-3AA4-454C-8652-25880449C422}" destId="{6A63D16E-EEE6-4267-97EA-5AD7D2BC4E84}" srcOrd="0" destOrd="0" presId="urn:microsoft.com/office/officeart/2005/8/layout/hProcess4"/>
    <dgm:cxn modelId="{28BD46B3-D422-4A46-B817-C4B00CFC8C63}" type="presOf" srcId="{139A3984-8580-4352-B842-78CD59C6DA28}" destId="{67FFE978-6FBE-4424-80BE-B9E4B4DD0695}" srcOrd="1" destOrd="1" presId="urn:microsoft.com/office/officeart/2005/8/layout/hProcess4"/>
    <dgm:cxn modelId="{9504E1BF-4F5F-4EE4-81A5-D750F993F094}" srcId="{FB986F71-3126-4196-BD30-74AEDC39A1CA}" destId="{B0F6E839-58D9-441E-9F19-7C26DBFD92D1}" srcOrd="2" destOrd="0" parTransId="{739CDDDF-A28D-478D-A5FF-7D3540E5A7B5}" sibTransId="{6CC0B051-B0A0-4414-9192-8349CC7E7198}"/>
    <dgm:cxn modelId="{89F19664-F574-44B4-924E-3D107B743F23}" type="presParOf" srcId="{3960CFF8-4383-4382-8D6D-F2A00F508E8D}" destId="{366CFF54-5C8F-47F9-BFD8-D9AF3EADDA3E}" srcOrd="0" destOrd="0" presId="urn:microsoft.com/office/officeart/2005/8/layout/hProcess4"/>
    <dgm:cxn modelId="{75C41B37-1CBE-4C45-8C4B-850855BD27C4}" type="presParOf" srcId="{3960CFF8-4383-4382-8D6D-F2A00F508E8D}" destId="{13688FBD-4079-41FE-A6A2-B5B0F293E6BF}" srcOrd="1" destOrd="0" presId="urn:microsoft.com/office/officeart/2005/8/layout/hProcess4"/>
    <dgm:cxn modelId="{3AA8FE4E-D0FB-4F4F-9F35-7B6B4E7D5E8D}" type="presParOf" srcId="{3960CFF8-4383-4382-8D6D-F2A00F508E8D}" destId="{224851B6-C14D-49DE-883B-A13003DA4601}" srcOrd="2" destOrd="0" presId="urn:microsoft.com/office/officeart/2005/8/layout/hProcess4"/>
    <dgm:cxn modelId="{A4DAABAE-FB49-4E79-80B0-1264A8E539FF}" type="presParOf" srcId="{224851B6-C14D-49DE-883B-A13003DA4601}" destId="{1439717B-283C-48FF-AF62-1990F52B6512}" srcOrd="0" destOrd="0" presId="urn:microsoft.com/office/officeart/2005/8/layout/hProcess4"/>
    <dgm:cxn modelId="{6FFC75D9-47EB-48FF-90CD-91F117AC22B7}" type="presParOf" srcId="{1439717B-283C-48FF-AF62-1990F52B6512}" destId="{BCCE6711-D1D8-4B2C-917E-41AB5A6114A8}" srcOrd="0" destOrd="0" presId="urn:microsoft.com/office/officeart/2005/8/layout/hProcess4"/>
    <dgm:cxn modelId="{FEE85E3F-72E5-4071-8EA1-3623F81173A1}" type="presParOf" srcId="{1439717B-283C-48FF-AF62-1990F52B6512}" destId="{96015622-8A46-45CF-A72A-2856B699B374}" srcOrd="1" destOrd="0" presId="urn:microsoft.com/office/officeart/2005/8/layout/hProcess4"/>
    <dgm:cxn modelId="{AC4982ED-AD83-45D0-AD2F-455F7901AF9F}" type="presParOf" srcId="{1439717B-283C-48FF-AF62-1990F52B6512}" destId="{BFE859F2-A9E8-4F95-9161-8EC68F2D30C4}" srcOrd="2" destOrd="0" presId="urn:microsoft.com/office/officeart/2005/8/layout/hProcess4"/>
    <dgm:cxn modelId="{565E0706-6737-49AB-A631-19EA6E16791C}" type="presParOf" srcId="{1439717B-283C-48FF-AF62-1990F52B6512}" destId="{E18C6CF4-EDEB-4539-A36D-E0355B626199}" srcOrd="3" destOrd="0" presId="urn:microsoft.com/office/officeart/2005/8/layout/hProcess4"/>
    <dgm:cxn modelId="{0F8395D2-489A-4650-9E19-52FEC57A410B}" type="presParOf" srcId="{1439717B-283C-48FF-AF62-1990F52B6512}" destId="{D9FCD5E9-9E94-4534-BAB4-3DB8EB44E7D0}" srcOrd="4" destOrd="0" presId="urn:microsoft.com/office/officeart/2005/8/layout/hProcess4"/>
    <dgm:cxn modelId="{9204B803-0CC8-4F9E-AC95-C709626A9F47}" type="presParOf" srcId="{224851B6-C14D-49DE-883B-A13003DA4601}" destId="{6A63D16E-EEE6-4267-97EA-5AD7D2BC4E84}" srcOrd="1" destOrd="0" presId="urn:microsoft.com/office/officeart/2005/8/layout/hProcess4"/>
    <dgm:cxn modelId="{DF63E90D-523A-4A3D-8E96-876C4878E690}" type="presParOf" srcId="{224851B6-C14D-49DE-883B-A13003DA4601}" destId="{59BAED1E-A4FE-4FA3-8716-57917AF47F38}" srcOrd="2" destOrd="0" presId="urn:microsoft.com/office/officeart/2005/8/layout/hProcess4"/>
    <dgm:cxn modelId="{ABC2BBAC-ABC6-4828-A656-FF0E45449B5D}" type="presParOf" srcId="{59BAED1E-A4FE-4FA3-8716-57917AF47F38}" destId="{5C833856-7FAF-4B27-932C-67C7D08339F2}" srcOrd="0" destOrd="0" presId="urn:microsoft.com/office/officeart/2005/8/layout/hProcess4"/>
    <dgm:cxn modelId="{57A8C77F-8539-4ED5-8B3E-AA69AEF39063}" type="presParOf" srcId="{59BAED1E-A4FE-4FA3-8716-57917AF47F38}" destId="{E83793B4-2C5C-4D90-82FA-E5EE4745664D}" srcOrd="1" destOrd="0" presId="urn:microsoft.com/office/officeart/2005/8/layout/hProcess4"/>
    <dgm:cxn modelId="{13C487BA-883D-4A71-9789-EB655F6279D7}" type="presParOf" srcId="{59BAED1E-A4FE-4FA3-8716-57917AF47F38}" destId="{67FFE978-6FBE-4424-80BE-B9E4B4DD0695}" srcOrd="2" destOrd="0" presId="urn:microsoft.com/office/officeart/2005/8/layout/hProcess4"/>
    <dgm:cxn modelId="{9DE711C0-DAD0-490A-8F9F-84EFF58B67F2}" type="presParOf" srcId="{59BAED1E-A4FE-4FA3-8716-57917AF47F38}" destId="{029D1FDE-4DD7-4FA5-8C70-0C747477B66C}" srcOrd="3" destOrd="0" presId="urn:microsoft.com/office/officeart/2005/8/layout/hProcess4"/>
    <dgm:cxn modelId="{7E60F800-B699-4C90-AE8B-FFA3C1DBAC2A}" type="presParOf" srcId="{59BAED1E-A4FE-4FA3-8716-57917AF47F38}" destId="{C2556EF6-41FF-46C6-8829-911BFA533FFE}" srcOrd="4" destOrd="0" presId="urn:microsoft.com/office/officeart/2005/8/layout/hProcess4"/>
    <dgm:cxn modelId="{15EEC923-9DD9-45F9-B1CE-E90ADC8BB3B2}" type="presParOf" srcId="{224851B6-C14D-49DE-883B-A13003DA4601}" destId="{DC2A0ADB-DCE3-4BF4-9952-0394865777AC}" srcOrd="3" destOrd="0" presId="urn:microsoft.com/office/officeart/2005/8/layout/hProcess4"/>
    <dgm:cxn modelId="{F83CC031-B411-4234-8023-6E45E782DC1B}" type="presParOf" srcId="{224851B6-C14D-49DE-883B-A13003DA4601}" destId="{A874A3A3-A340-4ABC-99B5-7529D4415335}" srcOrd="4" destOrd="0" presId="urn:microsoft.com/office/officeart/2005/8/layout/hProcess4"/>
    <dgm:cxn modelId="{7B362966-E9AB-40B9-8761-1F07E738ED93}" type="presParOf" srcId="{A874A3A3-A340-4ABC-99B5-7529D4415335}" destId="{14032C0B-60AE-432B-A713-F993D1C4BA8F}" srcOrd="0" destOrd="0" presId="urn:microsoft.com/office/officeart/2005/8/layout/hProcess4"/>
    <dgm:cxn modelId="{7577A14F-C73F-4E1A-8760-544ED1967544}" type="presParOf" srcId="{A874A3A3-A340-4ABC-99B5-7529D4415335}" destId="{69C28D3B-E083-42DF-9EA0-916CA12125A9}" srcOrd="1" destOrd="0" presId="urn:microsoft.com/office/officeart/2005/8/layout/hProcess4"/>
    <dgm:cxn modelId="{1637F8A1-F9FA-4AC7-AA80-AC52DBF6427F}" type="presParOf" srcId="{A874A3A3-A340-4ABC-99B5-7529D4415335}" destId="{843715D2-C2C2-41EB-BDA3-21230FBA46DB}" srcOrd="2" destOrd="0" presId="urn:microsoft.com/office/officeart/2005/8/layout/hProcess4"/>
    <dgm:cxn modelId="{C3A1CE6A-C0A2-460E-AEC5-91898FCAB7C6}" type="presParOf" srcId="{A874A3A3-A340-4ABC-99B5-7529D4415335}" destId="{047F5837-10E2-4FFC-A492-DB8A19EF48CA}" srcOrd="3" destOrd="0" presId="urn:microsoft.com/office/officeart/2005/8/layout/hProcess4"/>
    <dgm:cxn modelId="{B0B35EFC-EC0D-408D-96C0-AAE23E559E96}" type="presParOf" srcId="{A874A3A3-A340-4ABC-99B5-7529D4415335}" destId="{7D6A154D-27BB-4CCE-9250-BCDD2CD5C38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9/26/2018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9/26/2018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ihs.org/iihs/topics/t/roadway-and-environment/fatalityfacts/roadway-and-environment#cite-text-0-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iihs.org/iihs/topics/t/roadway-and-environment/fatalityfacts/roadway-and-environment#cite-text-0-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Urban and rural areas have fundamentally different characteristics with regard to density of road networks, land use, and travel patterns. Consequently, the characteristics of fatal motor vehicle crashes differ between rural and urban areas. For example, pedestrian and bicyclist deaths and deaths at intersections are more prevalent in urban areas, whereas a larger proportion of passenger vehicle and large truck occupant deaths and deaths on high-speed roads occur in rural areas. Although 19 percent of people in the U.S. live in rural areas </a:t>
            </a:r>
            <a:r>
              <a:rPr lang="en-US" sz="1200" u="sng" kern="1200" dirty="0">
                <a:solidFill>
                  <a:schemeClr val="tx1"/>
                </a:solidFill>
                <a:effectLst/>
                <a:latin typeface="+mn-lt"/>
                <a:ea typeface="+mn-ea"/>
                <a:cs typeface="+mn-cs"/>
                <a:hlinkClick r:id="rId3"/>
              </a:rPr>
              <a:t>1</a:t>
            </a:r>
            <a:r>
              <a:rPr lang="en-US" sz="1200" kern="1200" dirty="0">
                <a:solidFill>
                  <a:schemeClr val="tx1"/>
                </a:solidFill>
                <a:effectLst/>
                <a:latin typeface="+mn-lt"/>
                <a:ea typeface="+mn-ea"/>
                <a:cs typeface="+mn-cs"/>
              </a:rPr>
              <a:t> and 30 percent of the vehicle miles traveled occur in rural areas, </a:t>
            </a:r>
            <a:r>
              <a:rPr lang="en-US" sz="1200" u="sng" kern="1200" dirty="0">
                <a:solidFill>
                  <a:schemeClr val="tx1"/>
                </a:solidFill>
                <a:effectLst/>
                <a:latin typeface="+mn-lt"/>
                <a:ea typeface="+mn-ea"/>
                <a:cs typeface="+mn-cs"/>
                <a:hlinkClick r:id="rId4"/>
              </a:rPr>
              <a:t>2</a:t>
            </a:r>
            <a:r>
              <a:rPr lang="en-US" sz="1200" kern="1200" dirty="0">
                <a:solidFill>
                  <a:schemeClr val="tx1"/>
                </a:solidFill>
                <a:effectLst/>
                <a:latin typeface="+mn-lt"/>
                <a:ea typeface="+mn-ea"/>
                <a:cs typeface="+mn-cs"/>
              </a:rPr>
              <a:t> more than half of crash deaths occur there.  </a:t>
            </a:r>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275180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418" y="3085765"/>
            <a:ext cx="11259933"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040" y="1020431"/>
            <a:ext cx="10990686" cy="1475013"/>
          </a:xfrm>
          <a:effectLst/>
        </p:spPr>
        <p:txBody>
          <a:bodyPr anchor="b">
            <a:normAutofit/>
          </a:bodyPr>
          <a:lstStyle>
            <a:lvl1pPr>
              <a:defRPr sz="359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043" y="2495446"/>
            <a:ext cx="10990683" cy="590321"/>
          </a:xfrm>
        </p:spPr>
        <p:txBody>
          <a:bodyPr anchor="t">
            <a:normAutofit/>
          </a:bodyPr>
          <a:lstStyle>
            <a:lvl1pPr marL="0" indent="0" algn="l">
              <a:buNone/>
              <a:defRPr sz="1600" cap="all">
                <a:solidFill>
                  <a:schemeClr val="accent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3970" y="5956138"/>
            <a:ext cx="2844059" cy="365125"/>
          </a:xfrm>
        </p:spPr>
        <p:txBody>
          <a:bodyPr/>
          <a:lstStyle>
            <a:lvl1pPr>
              <a:defRPr>
                <a:solidFill>
                  <a:schemeClr val="accent1">
                    <a:lumMod val="75000"/>
                    <a:lumOff val="25000"/>
                  </a:schemeClr>
                </a:solidFill>
              </a:defRPr>
            </a:lvl1pPr>
          </a:lstStyle>
          <a:p>
            <a:fld id="{B61BEF0D-F0BB-DE4B-95CE-6DB70DBA9567}" type="datetimeFigureOut">
              <a:rPr lang="en-US" smtClean="0"/>
              <a:pPr/>
              <a:t>9/26/2018</a:t>
            </a:fld>
            <a:endParaRPr lang="en-US" dirty="0"/>
          </a:p>
        </p:txBody>
      </p:sp>
      <p:sp>
        <p:nvSpPr>
          <p:cNvPr id="5" name="Footer Placeholder 4"/>
          <p:cNvSpPr>
            <a:spLocks noGrp="1"/>
          </p:cNvSpPr>
          <p:nvPr>
            <p:ph type="ftr" sz="quarter" idx="11"/>
          </p:nvPr>
        </p:nvSpPr>
        <p:spPr>
          <a:xfrm>
            <a:off x="581040" y="5951812"/>
            <a:ext cx="6915409"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5551" y="5956138"/>
            <a:ext cx="101617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08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171" y="614407"/>
            <a:ext cx="1130639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041" y="702156"/>
            <a:ext cx="11026744"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93604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6900" y="599725"/>
            <a:ext cx="2906060"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6899" y="675727"/>
            <a:ext cx="2003642"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722" y="675727"/>
            <a:ext cx="7894223"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1331" y="5956138"/>
            <a:ext cx="1327795" cy="365125"/>
          </a:xfrm>
        </p:spPr>
        <p:txBody>
          <a:bodyPr/>
          <a:lstStyle>
            <a:lvl1pPr>
              <a:defRPr>
                <a:solidFill>
                  <a:schemeClr val="accent1">
                    <a:lumMod val="75000"/>
                    <a:lumOff val="25000"/>
                  </a:schemeClr>
                </a:solidFill>
              </a:defRPr>
            </a:lvl1pPr>
          </a:lstStyle>
          <a:p>
            <a:fld id="{03F41C87-7AD9-4845-A077-840E4A0F3F06}" type="datetimeFigureOut">
              <a:rPr lang="en-US" smtClean="0"/>
              <a:t>9/26/2018</a:t>
            </a:fld>
            <a:endParaRPr lang="en-US"/>
          </a:p>
        </p:txBody>
      </p:sp>
      <p:sp>
        <p:nvSpPr>
          <p:cNvPr id="5" name="Footer Placeholder 4"/>
          <p:cNvSpPr>
            <a:spLocks noGrp="1"/>
          </p:cNvSpPr>
          <p:nvPr>
            <p:ph type="ftr" sz="quarter" idx="11"/>
          </p:nvPr>
        </p:nvSpPr>
        <p:spPr>
          <a:xfrm>
            <a:off x="774722" y="5951812"/>
            <a:ext cx="7894223" cy="365125"/>
          </a:xfrm>
        </p:spPr>
        <p:txBody>
          <a:bodyPr/>
          <a:lstStyle/>
          <a:p>
            <a:endParaRPr lang="en-US"/>
          </a:p>
        </p:txBody>
      </p:sp>
      <p:sp>
        <p:nvSpPr>
          <p:cNvPr id="6" name="Slide Number Placeholder 5"/>
          <p:cNvSpPr>
            <a:spLocks noGrp="1"/>
          </p:cNvSpPr>
          <p:nvPr>
            <p:ph type="sldNum" sz="quarter" idx="12"/>
          </p:nvPr>
        </p:nvSpPr>
        <p:spPr>
          <a:xfrm>
            <a:off x="10443895" y="5956138"/>
            <a:ext cx="1163892" cy="365125"/>
          </a:xfrm>
        </p:spPr>
        <p:txBody>
          <a:bodyPr/>
          <a:lstStyle>
            <a:lvl1pPr>
              <a:defRPr>
                <a:solidFill>
                  <a:schemeClr val="accent1">
                    <a:lumMod val="75000"/>
                    <a:lumOff val="25000"/>
                  </a:schemeClr>
                </a:solidFill>
              </a:defRPr>
            </a:lvl1pPr>
          </a:lstStyle>
          <a:p>
            <a:fld id="{2A013F82-EE5E-44EE-A61D-E31C6657F26F}" type="slidenum">
              <a:rPr lang="en-US" smtClean="0"/>
              <a:t>‹#›</a:t>
            </a:fld>
            <a:endParaRPr lang="en-US"/>
          </a:p>
        </p:txBody>
      </p:sp>
    </p:spTree>
    <p:extLst>
      <p:ext uri="{BB962C8B-B14F-4D97-AF65-F5344CB8AC3E}">
        <p14:creationId xmlns:p14="http://schemas.microsoft.com/office/powerpoint/2010/main" val="365931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171" y="614407"/>
            <a:ext cx="1130639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702156"/>
            <a:ext cx="11026744"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041" y="2180497"/>
            <a:ext cx="11026743"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5550" y="5956138"/>
            <a:ext cx="1052234" cy="365125"/>
          </a:xfrm>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2219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700" y="5141975"/>
            <a:ext cx="1128792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2" y="3043911"/>
            <a:ext cx="11026743" cy="1497507"/>
          </a:xfrm>
        </p:spPr>
        <p:txBody>
          <a:bodyPr anchor="b">
            <a:normAutofit/>
          </a:bodyPr>
          <a:lstStyle>
            <a:lvl1pPr algn="l">
              <a:defRPr sz="3599"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041" y="4541417"/>
            <a:ext cx="11026743" cy="600556"/>
          </a:xfrm>
        </p:spPr>
        <p:txBody>
          <a:bodyPr anchor="t">
            <a:normAutofit/>
          </a:bodyPr>
          <a:lstStyle>
            <a:lvl1pPr marL="0" indent="0" algn="l">
              <a:buNone/>
              <a:defRPr sz="1799" cap="all">
                <a:solidFill>
                  <a:schemeClr val="accent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3F41C87-7AD9-4845-A077-840E4A0F3F06}" type="datetimeFigureOut">
              <a:rPr lang="en-US" smtClean="0"/>
              <a:t>9/26/2018</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A013F82-EE5E-44EE-A61D-E31C6657F26F}" type="slidenum">
              <a:rPr lang="en-US" smtClean="0"/>
              <a:t>‹#›</a:t>
            </a:fld>
            <a:endParaRPr lang="en-US"/>
          </a:p>
        </p:txBody>
      </p:sp>
    </p:spTree>
    <p:extLst>
      <p:ext uri="{BB962C8B-B14F-4D97-AF65-F5344CB8AC3E}">
        <p14:creationId xmlns:p14="http://schemas.microsoft.com/office/powerpoint/2010/main" val="171503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866"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729658"/>
            <a:ext cx="11026744"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042" y="2228004"/>
            <a:ext cx="5420978"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6805" y="2228004"/>
            <a:ext cx="542098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99635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866"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041" y="729658"/>
            <a:ext cx="11026744"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6989" y="2250893"/>
            <a:ext cx="5085750" cy="536005"/>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581042" y="2926053"/>
            <a:ext cx="539169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2037" y="2250893"/>
            <a:ext cx="5085748" cy="553373"/>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090" y="2926053"/>
            <a:ext cx="539169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3595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F41C87-7AD9-4845-A077-840E4A0F3F06}"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
        <p:nvSpPr>
          <p:cNvPr id="7" name="Rectangle 6"/>
          <p:cNvSpPr>
            <a:spLocks noChangeAspect="1"/>
          </p:cNvSpPr>
          <p:nvPr/>
        </p:nvSpPr>
        <p:spPr>
          <a:xfrm>
            <a:off x="440568"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744" y="729658"/>
            <a:ext cx="11026744"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95680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91472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700" y="5141973"/>
            <a:ext cx="11295258"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5262296"/>
            <a:ext cx="4908166" cy="689514"/>
          </a:xfrm>
        </p:spPr>
        <p:txBody>
          <a:bodyPr anchor="ctr"/>
          <a:lstStyle>
            <a:lvl1pPr algn="l">
              <a:defRPr sz="1999"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699" y="601200"/>
            <a:ext cx="11289899" cy="4204800"/>
          </a:xfrm>
        </p:spPr>
        <p:txBody>
          <a:bodyPr anchor="ctr">
            <a:normAutofit/>
          </a:bodyPr>
          <a:lstStyle>
            <a:lvl1pPr>
              <a:defRPr sz="1999">
                <a:solidFill>
                  <a:schemeClr val="tx2"/>
                </a:solidFill>
              </a:defRPr>
            </a:lvl1pPr>
            <a:lvl2pPr>
              <a:defRPr sz="1799">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39329" y="5262297"/>
            <a:ext cx="5868458" cy="689515"/>
          </a:xfrm>
        </p:spPr>
        <p:txBody>
          <a:bodyPr anchor="ctr">
            <a:normAutofit/>
          </a:bodyPr>
          <a:lstStyle>
            <a:lvl1pPr marL="0" indent="0" algn="r">
              <a:buNone/>
              <a:defRPr sz="1100">
                <a:solidFill>
                  <a:schemeClr val="bg1"/>
                </a:solidFill>
              </a:defRPr>
            </a:lvl1pPr>
            <a:lvl2pPr marL="457063" indent="0">
              <a:buNone/>
              <a:defRPr sz="11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3F41C87-7AD9-4845-A077-840E4A0F3F06}" type="datetimeFigureOut">
              <a:rPr lang="en-US" smtClean="0"/>
              <a:t>9/26/2018</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A013F82-EE5E-44EE-A61D-E31C6657F26F}" type="slidenum">
              <a:rPr lang="en-US" smtClean="0"/>
              <a:t>‹#›</a:t>
            </a:fld>
            <a:endParaRPr lang="en-US"/>
          </a:p>
        </p:txBody>
      </p:sp>
    </p:spTree>
    <p:extLst>
      <p:ext uri="{BB962C8B-B14F-4D97-AF65-F5344CB8AC3E}">
        <p14:creationId xmlns:p14="http://schemas.microsoft.com/office/powerpoint/2010/main" val="4538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041" y="4693389"/>
            <a:ext cx="11026744" cy="566738"/>
          </a:xfrm>
        </p:spPr>
        <p:txBody>
          <a:bodyPr anchor="b">
            <a:normAutofit/>
          </a:bodyPr>
          <a:lstStyle>
            <a:lvl1pPr algn="l">
              <a:defRPr sz="2399"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701" y="599725"/>
            <a:ext cx="11287919" cy="3557252"/>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041" y="5260128"/>
            <a:ext cx="11026745" cy="598671"/>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04719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41" y="705124"/>
            <a:ext cx="11026744"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041" y="2336003"/>
            <a:ext cx="11026744"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3971" y="5956138"/>
            <a:ext cx="2844058" cy="365125"/>
          </a:xfrm>
          <a:prstGeom prst="rect">
            <a:avLst/>
          </a:prstGeom>
        </p:spPr>
        <p:txBody>
          <a:bodyPr vert="horz" lIns="91440" tIns="45720" rIns="91440" bIns="45720" rtlCol="0" anchor="ctr"/>
          <a:lstStyle>
            <a:lvl1pPr algn="r">
              <a:defRPr sz="900">
                <a:solidFill>
                  <a:schemeClr val="accent2"/>
                </a:solidFill>
              </a:defRPr>
            </a:lvl1pPr>
          </a:lstStyle>
          <a:p>
            <a:fld id="{03F41C87-7AD9-4845-A077-840E4A0F3F06}" type="datetimeFigureOut">
              <a:rPr lang="en-US" smtClean="0"/>
              <a:pPr/>
              <a:t>9/26/2018</a:t>
            </a:fld>
            <a:endParaRPr lang="en-US"/>
          </a:p>
        </p:txBody>
      </p:sp>
      <p:sp>
        <p:nvSpPr>
          <p:cNvPr id="5" name="Footer Placeholder 4"/>
          <p:cNvSpPr>
            <a:spLocks noGrp="1"/>
          </p:cNvSpPr>
          <p:nvPr>
            <p:ph type="ftr" sz="quarter" idx="3"/>
          </p:nvPr>
        </p:nvSpPr>
        <p:spPr>
          <a:xfrm>
            <a:off x="581040" y="5951812"/>
            <a:ext cx="6915409"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5550" y="5956138"/>
            <a:ext cx="1052236" cy="365125"/>
          </a:xfrm>
          <a:prstGeom prst="rect">
            <a:avLst/>
          </a:prstGeom>
        </p:spPr>
        <p:txBody>
          <a:bodyPr vert="horz" lIns="91440" tIns="45720" rIns="91440" bIns="45720" rtlCol="0" anchor="ctr"/>
          <a:lstStyle>
            <a:lvl1pPr algn="r">
              <a:defRPr sz="900">
                <a:solidFill>
                  <a:schemeClr val="accent2"/>
                </a:solidFill>
              </a:defRPr>
            </a:lvl1pPr>
          </a:lstStyle>
          <a:p>
            <a:fld id="{2A013F82-EE5E-44EE-A61D-E31C6657F26F}" type="slidenum">
              <a:rPr lang="en-US" smtClean="0"/>
              <a:pPr/>
              <a:t>‹#›</a:t>
            </a:fld>
            <a:endParaRPr lang="en-US"/>
          </a:p>
        </p:txBody>
      </p:sp>
      <p:sp>
        <p:nvSpPr>
          <p:cNvPr id="9" name="Rectangle 8"/>
          <p:cNvSpPr/>
          <p:nvPr/>
        </p:nvSpPr>
        <p:spPr>
          <a:xfrm>
            <a:off x="446418" y="457200"/>
            <a:ext cx="370235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0052" y="453643"/>
            <a:ext cx="3702356"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0725" y="457200"/>
            <a:ext cx="3702356"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968344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2799"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198812" y="2667000"/>
            <a:ext cx="10990683" cy="590321"/>
          </a:xfrm>
        </p:spPr>
        <p:txBody>
          <a:bodyPr/>
          <a:lstStyle/>
          <a:p>
            <a:r>
              <a:rPr lang="it-IT" dirty="0"/>
              <a:t>Traffic Safety As A Social Determinant of Health</a:t>
            </a:r>
          </a:p>
        </p:txBody>
      </p:sp>
      <p:pic>
        <p:nvPicPr>
          <p:cNvPr id="2" name="Picture 1"/>
          <p:cNvPicPr>
            <a:picLocks noChangeAspect="1"/>
          </p:cNvPicPr>
          <p:nvPr/>
        </p:nvPicPr>
        <p:blipFill>
          <a:blip r:embed="rId2"/>
          <a:stretch>
            <a:fillRect/>
          </a:stretch>
        </p:blipFill>
        <p:spPr>
          <a:xfrm>
            <a:off x="3732212" y="685800"/>
            <a:ext cx="4191000" cy="1854018"/>
          </a:xfrm>
          <a:prstGeom prst="rect">
            <a:avLst/>
          </a:prstGeom>
        </p:spPr>
      </p:pic>
      <p:sp>
        <p:nvSpPr>
          <p:cNvPr id="5" name="TextBox 4"/>
          <p:cNvSpPr txBox="1"/>
          <p:nvPr/>
        </p:nvSpPr>
        <p:spPr>
          <a:xfrm>
            <a:off x="6018212" y="5105400"/>
            <a:ext cx="5181600" cy="646331"/>
          </a:xfrm>
          <a:prstGeom prst="rect">
            <a:avLst/>
          </a:prstGeom>
          <a:noFill/>
        </p:spPr>
        <p:txBody>
          <a:bodyPr wrap="square" rtlCol="0">
            <a:spAutoFit/>
          </a:bodyPr>
          <a:lstStyle/>
          <a:p>
            <a:pPr algn="r"/>
            <a:r>
              <a:rPr lang="en-US" dirty="0">
                <a:solidFill>
                  <a:schemeClr val="bg1"/>
                </a:solidFill>
              </a:rPr>
              <a:t>New York State Association for Rural Health</a:t>
            </a:r>
          </a:p>
          <a:p>
            <a:pPr algn="r"/>
            <a:r>
              <a:rPr lang="en-US" dirty="0">
                <a:solidFill>
                  <a:schemeClr val="bg1"/>
                </a:solidFill>
              </a:rPr>
              <a:t>September 27, 2018</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Traffic Safety</a:t>
            </a:r>
            <a:endParaRPr lang="en-US" dirty="0"/>
          </a:p>
        </p:txBody>
      </p:sp>
      <p:sp>
        <p:nvSpPr>
          <p:cNvPr id="6" name="Text Placeholder 5"/>
          <p:cNvSpPr>
            <a:spLocks noGrp="1"/>
          </p:cNvSpPr>
          <p:nvPr>
            <p:ph type="body" idx="1"/>
          </p:nvPr>
        </p:nvSpPr>
        <p:spPr>
          <a:xfrm>
            <a:off x="581042" y="5486400"/>
            <a:ext cx="11026743" cy="600556"/>
          </a:xfrm>
        </p:spPr>
        <p:txBody>
          <a:bodyPr/>
          <a:lstStyle/>
          <a:p>
            <a:pPr algn="r"/>
            <a:r>
              <a:rPr lang="en-US" i="1" cap="none" dirty="0">
                <a:solidFill>
                  <a:schemeClr val="bg1"/>
                </a:solidFill>
              </a:rPr>
              <a:t>When you gamble with safety, you bet your life.</a:t>
            </a:r>
          </a:p>
        </p:txBody>
      </p:sp>
      <p:sp>
        <p:nvSpPr>
          <p:cNvPr id="3" name="Isosceles Triangle 2">
            <a:extLst>
              <a:ext uri="{FF2B5EF4-FFF2-40B4-BE49-F238E27FC236}">
                <a16:creationId xmlns:a16="http://schemas.microsoft.com/office/drawing/2014/main" xmlns="" id="{E15519BD-E40C-45E5-9AF7-52ADE0206F14}"/>
              </a:ext>
            </a:extLst>
          </p:cNvPr>
          <p:cNvSpPr/>
          <p:nvPr/>
        </p:nvSpPr>
        <p:spPr>
          <a:xfrm>
            <a:off x="7085012" y="914400"/>
            <a:ext cx="3733800" cy="2667000"/>
          </a:xfrm>
          <a:prstGeom prst="triangle">
            <a:avLst>
              <a:gd name="adj" fmla="val 474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GTSC</a:t>
            </a:r>
          </a:p>
          <a:p>
            <a:pPr algn="ctr"/>
            <a:r>
              <a:rPr lang="en-US" dirty="0"/>
              <a:t>Partners</a:t>
            </a:r>
          </a:p>
          <a:p>
            <a:pPr algn="ctr"/>
            <a:endParaRPr lang="en-US" dirty="0"/>
          </a:p>
          <a:p>
            <a:pPr algn="ctr"/>
            <a:endParaRPr lang="en-US" dirty="0"/>
          </a:p>
          <a:p>
            <a:pPr algn="ctr"/>
            <a:endParaRPr lang="en-US" dirty="0"/>
          </a:p>
        </p:txBody>
      </p:sp>
      <p:sp>
        <p:nvSpPr>
          <p:cNvPr id="4" name="TextBox 3">
            <a:extLst>
              <a:ext uri="{FF2B5EF4-FFF2-40B4-BE49-F238E27FC236}">
                <a16:creationId xmlns:a16="http://schemas.microsoft.com/office/drawing/2014/main" xmlns="" id="{C525B98E-8DF6-479A-9135-E4B01CC52A0E}"/>
              </a:ext>
            </a:extLst>
          </p:cNvPr>
          <p:cNvSpPr txBox="1"/>
          <p:nvPr/>
        </p:nvSpPr>
        <p:spPr>
          <a:xfrm>
            <a:off x="9371012" y="990600"/>
            <a:ext cx="762000" cy="369332"/>
          </a:xfrm>
          <a:prstGeom prst="rect">
            <a:avLst/>
          </a:prstGeom>
          <a:noFill/>
        </p:spPr>
        <p:txBody>
          <a:bodyPr wrap="square" rtlCol="0">
            <a:spAutoFit/>
          </a:bodyPr>
          <a:lstStyle/>
          <a:p>
            <a:r>
              <a:rPr lang="en-US" dirty="0"/>
              <a:t>Public</a:t>
            </a:r>
          </a:p>
        </p:txBody>
      </p:sp>
      <p:sp>
        <p:nvSpPr>
          <p:cNvPr id="8" name="TextBox 7">
            <a:extLst>
              <a:ext uri="{FF2B5EF4-FFF2-40B4-BE49-F238E27FC236}">
                <a16:creationId xmlns:a16="http://schemas.microsoft.com/office/drawing/2014/main" xmlns="" id="{856F8747-1EE9-4BA6-999A-EEFF110035C9}"/>
              </a:ext>
            </a:extLst>
          </p:cNvPr>
          <p:cNvSpPr txBox="1"/>
          <p:nvPr/>
        </p:nvSpPr>
        <p:spPr>
          <a:xfrm>
            <a:off x="6780212" y="3733800"/>
            <a:ext cx="990600" cy="369332"/>
          </a:xfrm>
          <a:prstGeom prst="rect">
            <a:avLst/>
          </a:prstGeom>
          <a:noFill/>
        </p:spPr>
        <p:txBody>
          <a:bodyPr wrap="square" rtlCol="0">
            <a:spAutoFit/>
          </a:bodyPr>
          <a:lstStyle/>
          <a:p>
            <a:r>
              <a:rPr lang="en-US" dirty="0"/>
              <a:t>Private</a:t>
            </a:r>
          </a:p>
        </p:txBody>
      </p:sp>
      <p:sp>
        <p:nvSpPr>
          <p:cNvPr id="9" name="TextBox 8">
            <a:extLst>
              <a:ext uri="{FF2B5EF4-FFF2-40B4-BE49-F238E27FC236}">
                <a16:creationId xmlns:a16="http://schemas.microsoft.com/office/drawing/2014/main" xmlns="" id="{A15BA2CD-250A-439E-BFEE-B66C22B46E32}"/>
              </a:ext>
            </a:extLst>
          </p:cNvPr>
          <p:cNvSpPr txBox="1"/>
          <p:nvPr/>
        </p:nvSpPr>
        <p:spPr>
          <a:xfrm>
            <a:off x="9743497" y="3740727"/>
            <a:ext cx="1752600" cy="646331"/>
          </a:xfrm>
          <a:prstGeom prst="rect">
            <a:avLst/>
          </a:prstGeom>
          <a:noFill/>
        </p:spPr>
        <p:txBody>
          <a:bodyPr wrap="square" rtlCol="0">
            <a:spAutoFit/>
          </a:bodyPr>
          <a:lstStyle/>
          <a:p>
            <a:r>
              <a:rPr lang="en-US" dirty="0"/>
              <a:t>Law Enforcement</a:t>
            </a:r>
          </a:p>
        </p:txBody>
      </p:sp>
    </p:spTree>
    <p:extLst>
      <p:ext uri="{BB962C8B-B14F-4D97-AF65-F5344CB8AC3E}">
        <p14:creationId xmlns:p14="http://schemas.microsoft.com/office/powerpoint/2010/main" val="296566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5612" y="5334000"/>
            <a:ext cx="11026743" cy="600556"/>
          </a:xfrm>
        </p:spPr>
        <p:txBody>
          <a:bodyPr>
            <a:normAutofit/>
          </a:bodyPr>
          <a:lstStyle/>
          <a:p>
            <a:pPr algn="r"/>
            <a:r>
              <a:rPr lang="en-US" sz="2000" i="1" cap="none" dirty="0">
                <a:solidFill>
                  <a:schemeClr val="bg1"/>
                </a:solidFill>
              </a:rPr>
              <a:t>Mobility Safety Across the Lifespan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762000"/>
            <a:ext cx="6149782" cy="1337578"/>
          </a:xfrm>
          <a:prstGeom prst="rect">
            <a:avLst/>
          </a:prstGeom>
        </p:spPr>
      </p:pic>
      <p:pic>
        <p:nvPicPr>
          <p:cNvPr id="12" name="Picture 11"/>
          <p:cNvPicPr>
            <a:picLocks noChangeAspect="1"/>
          </p:cNvPicPr>
          <p:nvPr/>
        </p:nvPicPr>
        <p:blipFill>
          <a:blip r:embed="rId3"/>
          <a:stretch>
            <a:fillRect/>
          </a:stretch>
        </p:blipFill>
        <p:spPr>
          <a:xfrm>
            <a:off x="1827212" y="2514600"/>
            <a:ext cx="8534400" cy="2563761"/>
          </a:xfrm>
          <a:prstGeom prst="rect">
            <a:avLst/>
          </a:prstGeom>
        </p:spPr>
      </p:pic>
    </p:spTree>
    <p:extLst>
      <p:ext uri="{BB962C8B-B14F-4D97-AF65-F5344CB8AC3E}">
        <p14:creationId xmlns:p14="http://schemas.microsoft.com/office/powerpoint/2010/main" val="127275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Approach</a:t>
            </a:r>
          </a:p>
        </p:txBody>
      </p:sp>
      <p:sp>
        <p:nvSpPr>
          <p:cNvPr id="7" name="Content Placeholder 6"/>
          <p:cNvSpPr>
            <a:spLocks noGrp="1"/>
          </p:cNvSpPr>
          <p:nvPr>
            <p:ph sz="half" idx="2"/>
          </p:nvPr>
        </p:nvSpPr>
        <p:spPr>
          <a:xfrm>
            <a:off x="581041" y="2133600"/>
            <a:ext cx="10055781" cy="3200400"/>
          </a:xfrm>
        </p:spPr>
        <p:txBody>
          <a:bodyPr>
            <a:normAutofit/>
          </a:bodyPr>
          <a:lstStyle/>
          <a:p>
            <a:pPr marL="0" indent="0">
              <a:buNone/>
            </a:pPr>
            <a:r>
              <a:rPr lang="en-US" dirty="0"/>
              <a:t>Regional Highway Safety and Child Passenger Safety Grantee since 2016</a:t>
            </a:r>
          </a:p>
          <a:p>
            <a:pPr lvl="1"/>
            <a:r>
              <a:rPr lang="en-US" sz="1800" dirty="0"/>
              <a:t>Allegany County</a:t>
            </a:r>
          </a:p>
          <a:p>
            <a:pPr lvl="1"/>
            <a:r>
              <a:rPr lang="en-US" sz="1800" dirty="0"/>
              <a:t>Cattaraugus County</a:t>
            </a:r>
          </a:p>
          <a:p>
            <a:pPr lvl="1"/>
            <a:r>
              <a:rPr lang="en-US" sz="1800" dirty="0"/>
              <a:t>Chautauqua County</a:t>
            </a:r>
          </a:p>
          <a:p>
            <a:pPr lvl="1"/>
            <a:r>
              <a:rPr lang="en-US" sz="1800" dirty="0"/>
              <a:t>Steuben County</a:t>
            </a:r>
          </a:p>
          <a:p>
            <a:pPr lvl="1"/>
            <a:r>
              <a:rPr lang="en-US" sz="1800" dirty="0"/>
              <a:t>Southern Erie County: Seneca Nation of Indians</a:t>
            </a:r>
          </a:p>
        </p:txBody>
      </p:sp>
      <p:pic>
        <p:nvPicPr>
          <p:cNvPr id="11" name="Picture 10"/>
          <p:cNvPicPr>
            <a:picLocks noChangeAspect="1"/>
          </p:cNvPicPr>
          <p:nvPr/>
        </p:nvPicPr>
        <p:blipFill rotWithShape="1">
          <a:blip r:embed="rId2"/>
          <a:srcRect b="15666"/>
          <a:stretch/>
        </p:blipFill>
        <p:spPr>
          <a:xfrm>
            <a:off x="6932612" y="2667000"/>
            <a:ext cx="4791075" cy="3743325"/>
          </a:xfrm>
          <a:prstGeom prst="rect">
            <a:avLst/>
          </a:prstGeom>
        </p:spPr>
      </p:pic>
    </p:spTree>
    <p:extLst>
      <p:ext uri="{BB962C8B-B14F-4D97-AF65-F5344CB8AC3E}">
        <p14:creationId xmlns:p14="http://schemas.microsoft.com/office/powerpoint/2010/main" val="39229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1992" y="4926025"/>
            <a:ext cx="1843819" cy="1675736"/>
          </a:xfrm>
          <a:prstGeom prst="rect">
            <a:avLst/>
          </a:prstGeom>
        </p:spPr>
      </p:pic>
      <p:pic>
        <p:nvPicPr>
          <p:cNvPr id="6" name="Picture 5"/>
          <p:cNvPicPr>
            <a:picLocks noChangeAspect="1"/>
          </p:cNvPicPr>
          <p:nvPr/>
        </p:nvPicPr>
        <p:blipFill rotWithShape="1">
          <a:blip r:embed="rId3"/>
          <a:srcRect l="4789" t="7709" r="6617" b="3855"/>
          <a:stretch/>
        </p:blipFill>
        <p:spPr>
          <a:xfrm>
            <a:off x="2106812" y="4858614"/>
            <a:ext cx="2819401" cy="1682178"/>
          </a:xfrm>
          <a:prstGeom prst="rect">
            <a:avLst/>
          </a:prstGeom>
        </p:spPr>
      </p:pic>
      <p:sp>
        <p:nvSpPr>
          <p:cNvPr id="10" name="Title 9"/>
          <p:cNvSpPr>
            <a:spLocks noGrp="1"/>
          </p:cNvSpPr>
          <p:nvPr>
            <p:ph type="title"/>
          </p:nvPr>
        </p:nvSpPr>
        <p:spPr/>
        <p:txBody>
          <a:bodyPr/>
          <a:lstStyle/>
          <a:p>
            <a:r>
              <a:rPr lang="en-US" dirty="0"/>
              <a:t>Educational Programs and Campaigns</a:t>
            </a:r>
          </a:p>
        </p:txBody>
      </p:sp>
      <p:pic>
        <p:nvPicPr>
          <p:cNvPr id="14" name="Picture 13"/>
          <p:cNvPicPr>
            <a:picLocks noChangeAspect="1"/>
          </p:cNvPicPr>
          <p:nvPr/>
        </p:nvPicPr>
        <p:blipFill>
          <a:blip r:embed="rId4"/>
          <a:stretch>
            <a:fillRect/>
          </a:stretch>
        </p:blipFill>
        <p:spPr>
          <a:xfrm>
            <a:off x="5033262" y="4948700"/>
            <a:ext cx="1814650" cy="1756911"/>
          </a:xfrm>
          <a:prstGeom prst="rect">
            <a:avLst/>
          </a:prstGeom>
        </p:spPr>
      </p:pic>
      <p:pic>
        <p:nvPicPr>
          <p:cNvPr id="15" name="Picture 14"/>
          <p:cNvPicPr>
            <a:picLocks noChangeAspect="1"/>
          </p:cNvPicPr>
          <p:nvPr/>
        </p:nvPicPr>
        <p:blipFill>
          <a:blip r:embed="rId5"/>
          <a:stretch>
            <a:fillRect/>
          </a:stretch>
        </p:blipFill>
        <p:spPr>
          <a:xfrm>
            <a:off x="6847912" y="4885444"/>
            <a:ext cx="2486025" cy="1914525"/>
          </a:xfrm>
          <a:prstGeom prst="rect">
            <a:avLst/>
          </a:prstGeom>
        </p:spPr>
      </p:pic>
      <p:pic>
        <p:nvPicPr>
          <p:cNvPr id="7" name="Picture 6"/>
          <p:cNvPicPr>
            <a:picLocks noChangeAspect="1"/>
          </p:cNvPicPr>
          <p:nvPr/>
        </p:nvPicPr>
        <p:blipFill>
          <a:blip r:embed="rId6"/>
          <a:stretch>
            <a:fillRect/>
          </a:stretch>
        </p:blipFill>
        <p:spPr>
          <a:xfrm>
            <a:off x="9376884" y="5385468"/>
            <a:ext cx="2584928" cy="975445"/>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t="9321" b="10679"/>
          <a:stretch/>
        </p:blipFill>
        <p:spPr>
          <a:xfrm>
            <a:off x="9333937" y="3141642"/>
            <a:ext cx="2580584" cy="1582758"/>
          </a:xfrm>
          <a:prstGeom prst="rect">
            <a:avLst/>
          </a:prstGeom>
        </p:spPr>
      </p:pic>
      <p:sp>
        <p:nvSpPr>
          <p:cNvPr id="2" name="TextBox 1"/>
          <p:cNvSpPr txBox="1"/>
          <p:nvPr/>
        </p:nvSpPr>
        <p:spPr>
          <a:xfrm>
            <a:off x="751299" y="2016992"/>
            <a:ext cx="7400513" cy="2616101"/>
          </a:xfrm>
          <a:prstGeom prst="rect">
            <a:avLst/>
          </a:prstGeom>
          <a:noFill/>
        </p:spPr>
        <p:txBody>
          <a:bodyPr wrap="square" rtlCol="0">
            <a:spAutoFit/>
          </a:bodyPr>
          <a:lstStyle/>
          <a:p>
            <a:r>
              <a:rPr lang="en-US" sz="2000" dirty="0" smtClean="0"/>
              <a:t>Educational Programs and Campaigns focusing on:</a:t>
            </a:r>
          </a:p>
          <a:p>
            <a:pPr marL="285750" indent="-285750">
              <a:buFont typeface="Arial" panose="020B0604020202020204" pitchFamily="34" charset="0"/>
              <a:buChar char="•"/>
            </a:pPr>
            <a:r>
              <a:rPr lang="en-US" dirty="0" smtClean="0"/>
              <a:t>Aging Adult Drivers</a:t>
            </a:r>
          </a:p>
          <a:p>
            <a:pPr marL="285750" indent="-285750">
              <a:buFont typeface="Arial" panose="020B0604020202020204" pitchFamily="34" charset="0"/>
              <a:buChar char="•"/>
            </a:pPr>
            <a:r>
              <a:rPr lang="en-US" dirty="0" smtClean="0"/>
              <a:t>Teens and Distracted Driving</a:t>
            </a:r>
          </a:p>
          <a:p>
            <a:pPr marL="285750" indent="-285750">
              <a:buFont typeface="Arial" panose="020B0604020202020204" pitchFamily="34" charset="0"/>
              <a:buChar char="•"/>
            </a:pPr>
            <a:r>
              <a:rPr lang="en-US" dirty="0" smtClean="0"/>
              <a:t>Seatbelt Usage in Male Pick-Up Drivers</a:t>
            </a:r>
          </a:p>
          <a:p>
            <a:pPr marL="285750" indent="-285750">
              <a:buFont typeface="Arial" panose="020B0604020202020204" pitchFamily="34" charset="0"/>
              <a:buChar char="•"/>
            </a:pPr>
            <a:r>
              <a:rPr lang="en-US" dirty="0" smtClean="0"/>
              <a:t>Sharing the Roadways with SMV and Amish Neighbors</a:t>
            </a:r>
          </a:p>
          <a:p>
            <a:pPr marL="285750" indent="-285750">
              <a:buFont typeface="Arial" panose="020B0604020202020204" pitchFamily="34" charset="0"/>
              <a:buChar char="•"/>
            </a:pPr>
            <a:r>
              <a:rPr lang="en-US" dirty="0" smtClean="0"/>
              <a:t>Child Passenger Safety Program</a:t>
            </a:r>
          </a:p>
          <a:p>
            <a:pPr marL="285750" indent="-285750">
              <a:buFont typeface="Arial" panose="020B0604020202020204" pitchFamily="34" charset="0"/>
              <a:buChar char="•"/>
            </a:pPr>
            <a:r>
              <a:rPr lang="en-US" dirty="0" smtClean="0"/>
              <a:t>Child and Adult Pedestrian Safety</a:t>
            </a:r>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aging Adult Drivers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9682990"/>
              </p:ext>
            </p:extLst>
          </p:nvPr>
        </p:nvGraphicFramePr>
        <p:xfrm>
          <a:off x="1446212" y="1893519"/>
          <a:ext cx="8991600" cy="2526081"/>
        </p:xfrm>
        <a:graphic>
          <a:graphicData uri="http://schemas.openxmlformats.org/drawingml/2006/table">
            <a:tbl>
              <a:tblPr firstRow="1" firstCol="1" bandRow="1">
                <a:tableStyleId>{5C22544A-7EE6-4342-B048-85BDC9FD1C3A}</a:tableStyleId>
              </a:tblPr>
              <a:tblGrid>
                <a:gridCol w="3318934"/>
                <a:gridCol w="1354667"/>
                <a:gridCol w="1439333"/>
                <a:gridCol w="1439333"/>
                <a:gridCol w="1439333"/>
              </a:tblGrid>
              <a:tr h="559806">
                <a:tc>
                  <a:txBody>
                    <a:bodyPr/>
                    <a:lstStyle/>
                    <a:p>
                      <a:pPr marL="0" marR="0">
                        <a:lnSpc>
                          <a:spcPct val="107000"/>
                        </a:lnSpc>
                        <a:spcBef>
                          <a:spcPts val="0"/>
                        </a:spcBef>
                        <a:spcAft>
                          <a:spcPts val="800"/>
                        </a:spcAft>
                      </a:pPr>
                      <a:r>
                        <a:rPr lang="en-US" sz="1400" dirty="0">
                          <a:effectLst/>
                        </a:rPr>
                        <a:t>Crash Data by Age     </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Allegany County</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Cattaraugus County</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Chautauqua County</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Steuben County</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r h="559806">
                <a:tc>
                  <a:txBody>
                    <a:bodyPr/>
                    <a:lstStyle/>
                    <a:p>
                      <a:pPr marL="0" marR="0">
                        <a:lnSpc>
                          <a:spcPct val="107000"/>
                        </a:lnSpc>
                        <a:spcBef>
                          <a:spcPts val="0"/>
                        </a:spcBef>
                        <a:spcAft>
                          <a:spcPts val="800"/>
                        </a:spcAft>
                      </a:pPr>
                      <a:r>
                        <a:rPr lang="en-US" sz="1400" smtClean="0">
                          <a:effectLst/>
                        </a:rPr>
                        <a:t>50 years of age and older involved in a crash </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smtClean="0">
                          <a:effectLst/>
                        </a:rPr>
                        <a:t>336 </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smtClean="0">
                          <a:effectLst/>
                        </a:rPr>
                        <a:t>735</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smtClean="0">
                          <a:effectLst/>
                        </a:rPr>
                        <a:t>1,346</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smtClean="0">
                          <a:effectLst/>
                        </a:rPr>
                        <a:t>941</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r h="559806">
                <a:tc>
                  <a:txBody>
                    <a:bodyPr/>
                    <a:lstStyle/>
                    <a:p>
                      <a:pPr marL="0" marR="0">
                        <a:lnSpc>
                          <a:spcPct val="107000"/>
                        </a:lnSpc>
                        <a:spcBef>
                          <a:spcPts val="0"/>
                        </a:spcBef>
                        <a:spcAft>
                          <a:spcPts val="800"/>
                        </a:spcAft>
                      </a:pPr>
                      <a:r>
                        <a:rPr lang="en-US" sz="1400" dirty="0" smtClean="0">
                          <a:effectLst/>
                        </a:rPr>
                        <a:t>% of 50 years of age crashes in comparison to all crashes</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smtClean="0">
                          <a:effectLst/>
                        </a:rPr>
                        <a:t>37.26% </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smtClean="0">
                          <a:effectLst/>
                        </a:rPr>
                        <a:t>37.11%</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smtClean="0">
                          <a:effectLst/>
                        </a:rPr>
                        <a:t>37.34%</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smtClean="0">
                          <a:effectLst/>
                        </a:rPr>
                        <a:t>38.15%</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r h="846663">
                <a:tc>
                  <a:txBody>
                    <a:bodyPr/>
                    <a:lstStyle/>
                    <a:p>
                      <a:pPr marL="0" marR="0">
                        <a:lnSpc>
                          <a:spcPct val="107000"/>
                        </a:lnSpc>
                        <a:spcBef>
                          <a:spcPts val="0"/>
                        </a:spcBef>
                        <a:spcAft>
                          <a:spcPts val="800"/>
                        </a:spcAft>
                      </a:pPr>
                      <a:r>
                        <a:rPr lang="en-US" sz="1400" smtClean="0">
                          <a:effectLst/>
                        </a:rPr>
                        <a:t>% of 50 years of age fatalities in comparison to total crashes fatalities</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smtClean="0">
                          <a:effectLst/>
                        </a:rPr>
                        <a:t>75%</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smtClean="0">
                          <a:effectLst/>
                        </a:rPr>
                        <a:t>18.18%</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smtClean="0">
                          <a:effectLst/>
                        </a:rPr>
                        <a:t>25%</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smtClean="0">
                          <a:effectLst/>
                        </a:rPr>
                        <a:t>27.27%</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bl>
          </a:graphicData>
        </a:graphic>
      </p:graphicFrame>
      <p:sp>
        <p:nvSpPr>
          <p:cNvPr id="5" name="Rectangle 4"/>
          <p:cNvSpPr/>
          <p:nvPr/>
        </p:nvSpPr>
        <p:spPr>
          <a:xfrm>
            <a:off x="6551612" y="4419600"/>
            <a:ext cx="3964034" cy="281231"/>
          </a:xfrm>
          <a:prstGeom prst="rect">
            <a:avLst/>
          </a:prstGeom>
        </p:spPr>
        <p:txBody>
          <a:bodyPr wrap="none">
            <a:spAutoFit/>
          </a:bodyPr>
          <a:lstStyle/>
          <a:p>
            <a:pPr algn="r">
              <a:lnSpc>
                <a:spcPct val="107000"/>
              </a:lnSpc>
              <a:spcAft>
                <a:spcPts val="800"/>
              </a:spcAft>
            </a:pPr>
            <a:r>
              <a:rPr lang="en-US" sz="1200" b="1" i="1" dirty="0">
                <a:latin typeface="Calibri" panose="020F0502020204030204" pitchFamily="34" charset="0"/>
                <a:ea typeface="SimSun" panose="02010600030101010101" pitchFamily="2" charset="-122"/>
                <a:cs typeface="Arial" panose="020B0604020202020204" pitchFamily="34" charset="0"/>
              </a:rPr>
              <a:t>2015 Institute for Traffic Safety Management and Research</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7" name="Rectangle 6"/>
          <p:cNvSpPr/>
          <p:nvPr/>
        </p:nvSpPr>
        <p:spPr>
          <a:xfrm>
            <a:off x="5284569" y="6193657"/>
            <a:ext cx="6092825" cy="646331"/>
          </a:xfrm>
          <a:prstGeom prst="rect">
            <a:avLst/>
          </a:prstGeom>
        </p:spPr>
        <p:txBody>
          <a:bodyPr>
            <a:spAutoFit/>
          </a:bodyPr>
          <a:lstStyle/>
          <a:p>
            <a:r>
              <a:rPr lang="en-US" b="1" dirty="0">
                <a:solidFill>
                  <a:srgbClr val="444444"/>
                </a:solidFill>
                <a:latin typeface="Trebuchet MS" panose="020B0603020202020204" pitchFamily="34" charset="0"/>
              </a:rPr>
              <a:t>Drive Well Toolkit: Promoting Older Driver Safety and Mobility in Your Community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12" y="4679495"/>
            <a:ext cx="2857500" cy="21240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612" y="5123166"/>
            <a:ext cx="2581275" cy="971550"/>
          </a:xfrm>
          <a:prstGeom prst="rect">
            <a:avLst/>
          </a:prstGeom>
        </p:spPr>
      </p:pic>
    </p:spTree>
    <p:extLst>
      <p:ext uri="{BB962C8B-B14F-4D97-AF65-F5344CB8AC3E}">
        <p14:creationId xmlns:p14="http://schemas.microsoft.com/office/powerpoint/2010/main" val="197874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Teens and Distracted Driving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9225361"/>
              </p:ext>
            </p:extLst>
          </p:nvPr>
        </p:nvGraphicFramePr>
        <p:xfrm>
          <a:off x="1751012" y="2057401"/>
          <a:ext cx="7848599" cy="1752599"/>
        </p:xfrm>
        <a:graphic>
          <a:graphicData uri="http://schemas.openxmlformats.org/drawingml/2006/table">
            <a:tbl>
              <a:tblPr firstRow="1" firstCol="1" bandRow="1">
                <a:tableStyleId>{5C22544A-7EE6-4342-B048-85BDC9FD1C3A}</a:tableStyleId>
              </a:tblPr>
              <a:tblGrid>
                <a:gridCol w="2700755"/>
                <a:gridCol w="1342916"/>
                <a:gridCol w="1394311"/>
                <a:gridCol w="1216914"/>
                <a:gridCol w="1193703"/>
              </a:tblGrid>
              <a:tr h="1001485">
                <a:tc>
                  <a:txBody>
                    <a:bodyPr/>
                    <a:lstStyle/>
                    <a:p>
                      <a:pPr marL="0" marR="0">
                        <a:lnSpc>
                          <a:spcPct val="107000"/>
                        </a:lnSpc>
                        <a:spcBef>
                          <a:spcPts val="0"/>
                        </a:spcBef>
                        <a:spcAft>
                          <a:spcPts val="800"/>
                        </a:spcAft>
                      </a:pPr>
                      <a:r>
                        <a:rPr lang="en-US" sz="1400" dirty="0">
                          <a:effectLst/>
                        </a:rPr>
                        <a:t>2015 County Crash Summary- Crash Contributing Factors</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Allegany County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Cattaraugus County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Chautauqua County</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Steuben County</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r h="751114">
                <a:tc>
                  <a:txBody>
                    <a:bodyPr/>
                    <a:lstStyle/>
                    <a:p>
                      <a:pPr marL="0" marR="0">
                        <a:lnSpc>
                          <a:spcPct val="107000"/>
                        </a:lnSpc>
                        <a:spcBef>
                          <a:spcPts val="0"/>
                        </a:spcBef>
                        <a:spcAft>
                          <a:spcPts val="800"/>
                        </a:spcAft>
                      </a:pPr>
                      <a:r>
                        <a:rPr lang="en-US" sz="1400" dirty="0">
                          <a:effectLst/>
                        </a:rPr>
                        <a:t>Driver Inattention/Distraction</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19</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68</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161</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49</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bl>
          </a:graphicData>
        </a:graphic>
      </p:graphicFrame>
      <p:sp>
        <p:nvSpPr>
          <p:cNvPr id="5" name="Rectangle 4"/>
          <p:cNvSpPr/>
          <p:nvPr/>
        </p:nvSpPr>
        <p:spPr>
          <a:xfrm>
            <a:off x="5180012" y="3802150"/>
            <a:ext cx="4570547" cy="312650"/>
          </a:xfrm>
          <a:prstGeom prst="rect">
            <a:avLst/>
          </a:prstGeom>
        </p:spPr>
        <p:txBody>
          <a:bodyPr wrap="none">
            <a:spAutoFit/>
          </a:bodyPr>
          <a:lstStyle/>
          <a:p>
            <a:pPr algn="r">
              <a:lnSpc>
                <a:spcPct val="107000"/>
              </a:lnSpc>
              <a:spcAft>
                <a:spcPts val="800"/>
              </a:spcAft>
            </a:pPr>
            <a:r>
              <a:rPr lang="en-US" sz="1400" b="1" i="1" dirty="0">
                <a:latin typeface="Calibri" panose="020F0502020204030204" pitchFamily="34" charset="0"/>
                <a:ea typeface="SimSun" panose="02010600030101010101" pitchFamily="2" charset="-122"/>
                <a:cs typeface="Arial" panose="020B0604020202020204" pitchFamily="34" charset="0"/>
              </a:rPr>
              <a:t>2015 Institute for Traffic Safety Management and Research</a:t>
            </a:r>
            <a:endParaRPr lang="en-US"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7" name="Picture 6"/>
          <p:cNvPicPr>
            <a:picLocks noChangeAspect="1"/>
          </p:cNvPicPr>
          <p:nvPr/>
        </p:nvPicPr>
        <p:blipFill rotWithShape="1">
          <a:blip r:embed="rId2"/>
          <a:srcRect t="19467" r="18751"/>
          <a:stretch/>
        </p:blipFill>
        <p:spPr>
          <a:xfrm>
            <a:off x="7847012" y="4433959"/>
            <a:ext cx="3492735" cy="1947332"/>
          </a:xfrm>
          <a:prstGeom prst="rect">
            <a:avLst/>
          </a:prstGeom>
        </p:spPr>
      </p:pic>
      <p:pic>
        <p:nvPicPr>
          <p:cNvPr id="8" name="Picture 7"/>
          <p:cNvPicPr>
            <a:picLocks noChangeAspect="1"/>
          </p:cNvPicPr>
          <p:nvPr/>
        </p:nvPicPr>
        <p:blipFill rotWithShape="1">
          <a:blip r:embed="rId3"/>
          <a:srcRect t="17857" r="3572"/>
          <a:stretch/>
        </p:blipFill>
        <p:spPr>
          <a:xfrm>
            <a:off x="1672966" y="4433958"/>
            <a:ext cx="2286000" cy="1947333"/>
          </a:xfrm>
          <a:prstGeom prst="rect">
            <a:avLst/>
          </a:prstGeom>
        </p:spPr>
      </p:pic>
      <p:pic>
        <p:nvPicPr>
          <p:cNvPr id="9" name="Picture 8"/>
          <p:cNvPicPr>
            <a:picLocks noChangeAspect="1"/>
          </p:cNvPicPr>
          <p:nvPr/>
        </p:nvPicPr>
        <p:blipFill>
          <a:blip r:embed="rId4"/>
          <a:stretch>
            <a:fillRect/>
          </a:stretch>
        </p:blipFill>
        <p:spPr>
          <a:xfrm>
            <a:off x="4289835" y="4438311"/>
            <a:ext cx="3252377" cy="1942979"/>
          </a:xfrm>
          <a:prstGeom prst="rect">
            <a:avLst/>
          </a:prstGeom>
        </p:spPr>
      </p:pic>
    </p:spTree>
    <p:extLst>
      <p:ext uri="{BB962C8B-B14F-4D97-AF65-F5344CB8AC3E}">
        <p14:creationId xmlns:p14="http://schemas.microsoft.com/office/powerpoint/2010/main" val="59850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Occupant Restraints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0435357"/>
              </p:ext>
            </p:extLst>
          </p:nvPr>
        </p:nvGraphicFramePr>
        <p:xfrm>
          <a:off x="2652078" y="3996690"/>
          <a:ext cx="7619998" cy="1946910"/>
        </p:xfrm>
        <a:graphic>
          <a:graphicData uri="http://schemas.openxmlformats.org/drawingml/2006/table">
            <a:tbl>
              <a:tblPr firstRow="1" firstCol="1" bandRow="1">
                <a:tableStyleId>{5C22544A-7EE6-4342-B048-85BDC9FD1C3A}</a:tableStyleId>
              </a:tblPr>
              <a:tblGrid>
                <a:gridCol w="3458418"/>
                <a:gridCol w="1435028"/>
                <a:gridCol w="1363276"/>
                <a:gridCol w="1363276"/>
              </a:tblGrid>
              <a:tr h="1089489">
                <a:tc>
                  <a:txBody>
                    <a:bodyPr/>
                    <a:lstStyle/>
                    <a:p>
                      <a:pPr marL="0" marR="0">
                        <a:lnSpc>
                          <a:spcPct val="107000"/>
                        </a:lnSpc>
                        <a:spcBef>
                          <a:spcPts val="0"/>
                        </a:spcBef>
                        <a:spcAft>
                          <a:spcPts val="800"/>
                        </a:spcAft>
                      </a:pPr>
                      <a:r>
                        <a:rPr lang="en-US" sz="1400" dirty="0" smtClean="0">
                          <a:effectLst/>
                        </a:rPr>
                        <a:t>*Allegany </a:t>
                      </a:r>
                      <a:r>
                        <a:rPr lang="en-US" sz="1400" dirty="0">
                          <a:effectLst/>
                        </a:rPr>
                        <a:t>County Trend Data for Motor Vehicle Occupants Ticketed for Safety Restraints</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2012</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2013</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2014</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r h="387123">
                <a:tc>
                  <a:txBody>
                    <a:bodyPr/>
                    <a:lstStyle/>
                    <a:p>
                      <a:pPr marL="0" marR="0">
                        <a:lnSpc>
                          <a:spcPct val="107000"/>
                        </a:lnSpc>
                        <a:spcBef>
                          <a:spcPts val="0"/>
                        </a:spcBef>
                        <a:spcAft>
                          <a:spcPts val="800"/>
                        </a:spcAft>
                      </a:pPr>
                      <a:r>
                        <a:rPr lang="en-US" sz="1400" dirty="0">
                          <a:effectLst/>
                        </a:rPr>
                        <a:t>Total Tickets</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1036</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858</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761</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r h="470298">
                <a:tc>
                  <a:txBody>
                    <a:bodyPr/>
                    <a:lstStyle/>
                    <a:p>
                      <a:pPr marL="0" marR="0">
                        <a:lnSpc>
                          <a:spcPct val="107000"/>
                        </a:lnSpc>
                        <a:spcBef>
                          <a:spcPts val="0"/>
                        </a:spcBef>
                        <a:spcAft>
                          <a:spcPts val="800"/>
                        </a:spcAft>
                      </a:pPr>
                      <a:r>
                        <a:rPr lang="en-US" sz="1400" dirty="0">
                          <a:effectLst/>
                        </a:rPr>
                        <a:t>Children Under 16</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85</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59</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53</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33397247"/>
              </p:ext>
            </p:extLst>
          </p:nvPr>
        </p:nvGraphicFramePr>
        <p:xfrm>
          <a:off x="2652078" y="1905000"/>
          <a:ext cx="7619997" cy="1828800"/>
        </p:xfrm>
        <a:graphic>
          <a:graphicData uri="http://schemas.openxmlformats.org/drawingml/2006/table">
            <a:tbl>
              <a:tblPr firstRow="1" firstCol="1" bandRow="1">
                <a:tableStyleId>{5C22544A-7EE6-4342-B048-85BDC9FD1C3A}</a:tableStyleId>
              </a:tblPr>
              <a:tblGrid>
                <a:gridCol w="2095141"/>
                <a:gridCol w="1363276"/>
                <a:gridCol w="1435028"/>
                <a:gridCol w="1363276"/>
                <a:gridCol w="1363276"/>
              </a:tblGrid>
              <a:tr h="1039540">
                <a:tc>
                  <a:txBody>
                    <a:bodyPr/>
                    <a:lstStyle/>
                    <a:p>
                      <a:pPr marL="0" marR="0">
                        <a:lnSpc>
                          <a:spcPct val="107000"/>
                        </a:lnSpc>
                        <a:spcBef>
                          <a:spcPts val="0"/>
                        </a:spcBef>
                        <a:spcAft>
                          <a:spcPts val="800"/>
                        </a:spcAft>
                      </a:pPr>
                      <a:r>
                        <a:rPr lang="en-US" sz="1400" dirty="0">
                          <a:effectLst/>
                        </a:rPr>
                        <a:t>2014 Motor Vehicle Occupants Ticketed for Safety Restraints</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Allegany County*</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Cattaraugus County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Chautauqua County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Steuben County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r h="275893">
                <a:tc>
                  <a:txBody>
                    <a:bodyPr/>
                    <a:lstStyle/>
                    <a:p>
                      <a:pPr marL="0" marR="0">
                        <a:lnSpc>
                          <a:spcPct val="107000"/>
                        </a:lnSpc>
                        <a:spcBef>
                          <a:spcPts val="0"/>
                        </a:spcBef>
                        <a:spcAft>
                          <a:spcPts val="800"/>
                        </a:spcAft>
                      </a:pPr>
                      <a:r>
                        <a:rPr lang="en-US" sz="1400">
                          <a:effectLst/>
                        </a:rPr>
                        <a:t>Total Tickets</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761</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1218</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1885</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1787</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r h="513367">
                <a:tc>
                  <a:txBody>
                    <a:bodyPr/>
                    <a:lstStyle/>
                    <a:p>
                      <a:pPr marL="0" marR="0">
                        <a:lnSpc>
                          <a:spcPct val="107000"/>
                        </a:lnSpc>
                        <a:spcBef>
                          <a:spcPts val="0"/>
                        </a:spcBef>
                        <a:spcAft>
                          <a:spcPts val="800"/>
                        </a:spcAft>
                      </a:pPr>
                      <a:r>
                        <a:rPr lang="en-US" sz="1400" dirty="0">
                          <a:effectLst/>
                        </a:rPr>
                        <a:t>Children Under 16</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53</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123</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285</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354</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bl>
          </a:graphicData>
        </a:graphic>
      </p:graphicFrame>
      <p:pic>
        <p:nvPicPr>
          <p:cNvPr id="7" name="Picture 6"/>
          <p:cNvPicPr>
            <a:picLocks noChangeAspect="1"/>
          </p:cNvPicPr>
          <p:nvPr/>
        </p:nvPicPr>
        <p:blipFill>
          <a:blip r:embed="rId2"/>
          <a:stretch>
            <a:fillRect/>
          </a:stretch>
        </p:blipFill>
        <p:spPr>
          <a:xfrm>
            <a:off x="257356" y="1905000"/>
            <a:ext cx="2369185" cy="4267200"/>
          </a:xfrm>
          <a:prstGeom prst="rect">
            <a:avLst/>
          </a:prstGeom>
        </p:spPr>
      </p:pic>
      <p:sp>
        <p:nvSpPr>
          <p:cNvPr id="9" name="Rectangle 8"/>
          <p:cNvSpPr/>
          <p:nvPr/>
        </p:nvSpPr>
        <p:spPr>
          <a:xfrm>
            <a:off x="7908947" y="5943600"/>
            <a:ext cx="2388666" cy="312650"/>
          </a:xfrm>
          <a:prstGeom prst="rect">
            <a:avLst/>
          </a:prstGeom>
        </p:spPr>
        <p:txBody>
          <a:bodyPr wrap="none">
            <a:spAutoFit/>
          </a:bodyPr>
          <a:lstStyle/>
          <a:p>
            <a:pPr algn="r">
              <a:lnSpc>
                <a:spcPct val="107000"/>
              </a:lnSpc>
              <a:spcAft>
                <a:spcPts val="800"/>
              </a:spcAft>
            </a:pPr>
            <a:r>
              <a:rPr lang="en-US" sz="1400" b="1" i="1" dirty="0">
                <a:latin typeface="Calibri" panose="020F0502020204030204" pitchFamily="34" charset="0"/>
                <a:ea typeface="SimSun" panose="02010600030101010101" pitchFamily="2" charset="-122"/>
                <a:cs typeface="Arial" panose="020B0604020202020204" pitchFamily="34" charset="0"/>
              </a:rPr>
              <a:t>NYSDMV TSLED Ticket System</a:t>
            </a:r>
            <a:endParaRPr lang="en-US"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9321" b="10679"/>
          <a:stretch/>
        </p:blipFill>
        <p:spPr>
          <a:xfrm>
            <a:off x="10361612" y="2438400"/>
            <a:ext cx="1586671" cy="973158"/>
          </a:xfrm>
          <a:prstGeom prst="rect">
            <a:avLst/>
          </a:prstGeom>
        </p:spPr>
      </p:pic>
      <p:pic>
        <p:nvPicPr>
          <p:cNvPr id="11" name="Picture 10"/>
          <p:cNvPicPr>
            <a:picLocks noChangeAspect="1"/>
          </p:cNvPicPr>
          <p:nvPr/>
        </p:nvPicPr>
        <p:blipFill>
          <a:blip r:embed="rId4"/>
          <a:stretch>
            <a:fillRect/>
          </a:stretch>
        </p:blipFill>
        <p:spPr>
          <a:xfrm>
            <a:off x="10437813" y="4133544"/>
            <a:ext cx="1600200" cy="1232338"/>
          </a:xfrm>
          <a:prstGeom prst="rect">
            <a:avLst/>
          </a:prstGeom>
        </p:spPr>
      </p:pic>
    </p:spTree>
    <p:extLst>
      <p:ext uri="{BB962C8B-B14F-4D97-AF65-F5344CB8AC3E}">
        <p14:creationId xmlns:p14="http://schemas.microsoft.com/office/powerpoint/2010/main" val="261011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Moving Vehicle Awareness</a:t>
            </a:r>
            <a:endParaRPr lang="en-US" dirty="0"/>
          </a:p>
        </p:txBody>
      </p:sp>
      <p:pic>
        <p:nvPicPr>
          <p:cNvPr id="4" name="Content Placeholder 3"/>
          <p:cNvPicPr>
            <a:picLocks noGrp="1" noChangeAspect="1"/>
          </p:cNvPicPr>
          <p:nvPr>
            <p:ph idx="1"/>
          </p:nvPr>
        </p:nvPicPr>
        <p:blipFill>
          <a:blip r:embed="rId2"/>
          <a:stretch>
            <a:fillRect/>
          </a:stretch>
        </p:blipFill>
        <p:spPr>
          <a:xfrm>
            <a:off x="1446212" y="1905000"/>
            <a:ext cx="2857500" cy="1962150"/>
          </a:xfrm>
          <a:prstGeom prst="rect">
            <a:avLst/>
          </a:prstGeom>
        </p:spPr>
      </p:pic>
      <p:pic>
        <p:nvPicPr>
          <p:cNvPr id="6" name="Picture 5"/>
          <p:cNvPicPr>
            <a:picLocks noChangeAspect="1"/>
          </p:cNvPicPr>
          <p:nvPr/>
        </p:nvPicPr>
        <p:blipFill rotWithShape="1">
          <a:blip r:embed="rId3"/>
          <a:srcRect b="11703"/>
          <a:stretch/>
        </p:blipFill>
        <p:spPr>
          <a:xfrm>
            <a:off x="4494211" y="1928948"/>
            <a:ext cx="3245903" cy="1938201"/>
          </a:xfrm>
          <a:prstGeom prst="rect">
            <a:avLst/>
          </a:prstGeom>
        </p:spPr>
      </p:pic>
      <p:pic>
        <p:nvPicPr>
          <p:cNvPr id="7" name="Picture 6"/>
          <p:cNvPicPr>
            <a:picLocks noChangeAspect="1"/>
          </p:cNvPicPr>
          <p:nvPr/>
        </p:nvPicPr>
        <p:blipFill>
          <a:blip r:embed="rId4"/>
          <a:stretch>
            <a:fillRect/>
          </a:stretch>
        </p:blipFill>
        <p:spPr>
          <a:xfrm>
            <a:off x="7935556" y="1928948"/>
            <a:ext cx="2657475" cy="1962150"/>
          </a:xfrm>
          <a:prstGeom prst="rect">
            <a:avLst/>
          </a:prstGeom>
        </p:spPr>
      </p:pic>
      <p:sp>
        <p:nvSpPr>
          <p:cNvPr id="8" name="TextBox 7"/>
          <p:cNvSpPr txBox="1"/>
          <p:nvPr/>
        </p:nvSpPr>
        <p:spPr>
          <a:xfrm>
            <a:off x="760412" y="3891098"/>
            <a:ext cx="10515600" cy="2585323"/>
          </a:xfrm>
          <a:prstGeom prst="rect">
            <a:avLst/>
          </a:prstGeom>
          <a:noFill/>
        </p:spPr>
        <p:txBody>
          <a:bodyPr wrap="square" rtlCol="0">
            <a:spAutoFit/>
          </a:bodyPr>
          <a:lstStyle/>
          <a:p>
            <a:r>
              <a:rPr lang="en-US" dirty="0" smtClean="0"/>
              <a:t>Sharing the Road with Slow Moving Vehicles and Our Amish Neighbors</a:t>
            </a:r>
          </a:p>
          <a:p>
            <a:pPr marL="285750" indent="-285750">
              <a:buFont typeface="Arial" panose="020B0604020202020204" pitchFamily="34" charset="0"/>
              <a:buChar char="•"/>
            </a:pPr>
            <a:r>
              <a:rPr lang="en-US" dirty="0" smtClean="0"/>
              <a:t>Advisory Committee</a:t>
            </a:r>
          </a:p>
          <a:p>
            <a:pPr marL="285750" indent="-285750">
              <a:buFont typeface="Arial" panose="020B0604020202020204" pitchFamily="34" charset="0"/>
              <a:buChar char="•"/>
            </a:pPr>
            <a:r>
              <a:rPr lang="en-US" dirty="0" smtClean="0"/>
              <a:t>English Driver Outreach</a:t>
            </a:r>
          </a:p>
          <a:p>
            <a:pPr marL="742950" lvl="1" indent="-285750">
              <a:buFont typeface="Arial" panose="020B0604020202020204" pitchFamily="34" charset="0"/>
              <a:buChar char="•"/>
            </a:pPr>
            <a:r>
              <a:rPr lang="en-US" dirty="0" smtClean="0"/>
              <a:t>BOCES 5-Hour Course Curriculum</a:t>
            </a:r>
          </a:p>
          <a:p>
            <a:pPr marL="742950" lvl="1" indent="-285750">
              <a:buFont typeface="Arial" panose="020B0604020202020204" pitchFamily="34" charset="0"/>
              <a:buChar char="•"/>
            </a:pPr>
            <a:r>
              <a:rPr lang="en-US" dirty="0" smtClean="0"/>
              <a:t>Media Releases</a:t>
            </a:r>
          </a:p>
          <a:p>
            <a:pPr marL="285750" indent="-285750">
              <a:buFont typeface="Arial" panose="020B0604020202020204" pitchFamily="34" charset="0"/>
              <a:buChar char="•"/>
            </a:pPr>
            <a:r>
              <a:rPr lang="en-US" dirty="0" smtClean="0"/>
              <a:t>Amish Community</a:t>
            </a:r>
          </a:p>
          <a:p>
            <a:pPr marL="742950" lvl="1" indent="-285750">
              <a:buFont typeface="Arial" panose="020B0604020202020204" pitchFamily="34" charset="0"/>
              <a:buChar char="•"/>
            </a:pPr>
            <a:r>
              <a:rPr lang="en-US" dirty="0" smtClean="0"/>
              <a:t>Community Brokers Partnership</a:t>
            </a:r>
          </a:p>
          <a:p>
            <a:pPr marL="285750" indent="-285750">
              <a:buFont typeface="Arial" panose="020B0604020202020204" pitchFamily="34" charset="0"/>
              <a:buChar char="•"/>
            </a:pPr>
            <a:r>
              <a:rPr lang="en-US" dirty="0" smtClean="0"/>
              <a:t>Agriculture Community</a:t>
            </a:r>
          </a:p>
          <a:p>
            <a:pPr marL="742950" lvl="1" indent="-285750">
              <a:buFont typeface="Arial" panose="020B0604020202020204" pitchFamily="34" charset="0"/>
              <a:buChar char="•"/>
            </a:pPr>
            <a:r>
              <a:rPr lang="en-US" dirty="0" smtClean="0"/>
              <a:t>Cornell Cooperative Extension Partnership</a:t>
            </a:r>
            <a:endParaRPr lang="en-US" dirty="0"/>
          </a:p>
        </p:txBody>
      </p:sp>
    </p:spTree>
    <p:extLst>
      <p:ext uri="{BB962C8B-B14F-4D97-AF65-F5344CB8AC3E}">
        <p14:creationId xmlns:p14="http://schemas.microsoft.com/office/powerpoint/2010/main" val="38986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Pedestrian Safety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8683471"/>
              </p:ext>
            </p:extLst>
          </p:nvPr>
        </p:nvGraphicFramePr>
        <p:xfrm>
          <a:off x="1370011" y="2133600"/>
          <a:ext cx="8458200" cy="2158324"/>
        </p:xfrm>
        <a:graphic>
          <a:graphicData uri="http://schemas.openxmlformats.org/drawingml/2006/table">
            <a:tbl>
              <a:tblPr firstRow="1" firstCol="1" bandRow="1">
                <a:tableStyleId>{5C22544A-7EE6-4342-B048-85BDC9FD1C3A}</a:tableStyleId>
              </a:tblPr>
              <a:tblGrid>
                <a:gridCol w="2910522"/>
                <a:gridCol w="1447220"/>
                <a:gridCol w="1502608"/>
                <a:gridCol w="1311432"/>
                <a:gridCol w="1286418"/>
              </a:tblGrid>
              <a:tr h="762000">
                <a:tc>
                  <a:txBody>
                    <a:bodyPr/>
                    <a:lstStyle/>
                    <a:p>
                      <a:pPr marL="0" marR="0">
                        <a:lnSpc>
                          <a:spcPct val="107000"/>
                        </a:lnSpc>
                        <a:spcBef>
                          <a:spcPts val="0"/>
                        </a:spcBef>
                        <a:spcAft>
                          <a:spcPts val="800"/>
                        </a:spcAft>
                      </a:pPr>
                      <a:r>
                        <a:rPr lang="en-US" sz="1400" dirty="0">
                          <a:effectLst/>
                        </a:rPr>
                        <a:t>County Pedestrian Crash Summary</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Allegany County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Cattaraugus County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Chautauqua County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Steuben County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r h="438702">
                <a:tc>
                  <a:txBody>
                    <a:bodyPr/>
                    <a:lstStyle/>
                    <a:p>
                      <a:pPr marL="0" marR="0">
                        <a:lnSpc>
                          <a:spcPct val="107000"/>
                        </a:lnSpc>
                        <a:spcBef>
                          <a:spcPts val="0"/>
                        </a:spcBef>
                        <a:spcAft>
                          <a:spcPts val="800"/>
                        </a:spcAft>
                      </a:pPr>
                      <a:r>
                        <a:rPr lang="en-US" sz="1400" dirty="0">
                          <a:effectLst/>
                        </a:rPr>
                        <a:t>Fatal</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0</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2</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3</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1</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r h="428674">
                <a:tc>
                  <a:txBody>
                    <a:bodyPr/>
                    <a:lstStyle/>
                    <a:p>
                      <a:pPr marL="0" marR="0">
                        <a:lnSpc>
                          <a:spcPct val="107000"/>
                        </a:lnSpc>
                        <a:spcBef>
                          <a:spcPts val="0"/>
                        </a:spcBef>
                        <a:spcAft>
                          <a:spcPts val="800"/>
                        </a:spcAft>
                      </a:pPr>
                      <a:r>
                        <a:rPr lang="en-US" sz="1400" dirty="0">
                          <a:effectLst/>
                        </a:rPr>
                        <a:t>Personal Injury</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5</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20</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41</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a:effectLst/>
                        </a:rPr>
                        <a:t>21</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r h="528948">
                <a:tc>
                  <a:txBody>
                    <a:bodyPr/>
                    <a:lstStyle/>
                    <a:p>
                      <a:pPr marL="0" marR="0">
                        <a:lnSpc>
                          <a:spcPct val="107000"/>
                        </a:lnSpc>
                        <a:spcBef>
                          <a:spcPts val="0"/>
                        </a:spcBef>
                        <a:spcAft>
                          <a:spcPts val="800"/>
                        </a:spcAft>
                      </a:pPr>
                      <a:r>
                        <a:rPr lang="en-US" sz="1400">
                          <a:effectLst/>
                        </a:rPr>
                        <a:t>Property Damage</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0</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1</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2</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400" dirty="0">
                          <a:effectLst/>
                        </a:rPr>
                        <a:t>0</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r>
            </a:tbl>
          </a:graphicData>
        </a:graphic>
      </p:graphicFrame>
      <p:sp>
        <p:nvSpPr>
          <p:cNvPr id="5" name="Rectangle 4"/>
          <p:cNvSpPr/>
          <p:nvPr/>
        </p:nvSpPr>
        <p:spPr>
          <a:xfrm>
            <a:off x="3884612" y="4291924"/>
            <a:ext cx="6092825" cy="312650"/>
          </a:xfrm>
          <a:prstGeom prst="rect">
            <a:avLst/>
          </a:prstGeom>
        </p:spPr>
        <p:txBody>
          <a:bodyPr>
            <a:spAutoFit/>
          </a:bodyPr>
          <a:lstStyle/>
          <a:p>
            <a:pPr algn="r">
              <a:lnSpc>
                <a:spcPct val="107000"/>
              </a:lnSpc>
              <a:spcAft>
                <a:spcPts val="800"/>
              </a:spcAft>
            </a:pPr>
            <a:r>
              <a:rPr lang="en-US" sz="1400" b="1" i="1" dirty="0">
                <a:latin typeface="Calibri" panose="020F0502020204030204" pitchFamily="34" charset="0"/>
                <a:ea typeface="SimSun" panose="02010600030101010101" pitchFamily="2" charset="-122"/>
                <a:cs typeface="Arial" panose="020B0604020202020204" pitchFamily="34" charset="0"/>
              </a:rPr>
              <a:t>2016 Preliminary Report- Institute for Traffic Safety Management and Research</a:t>
            </a:r>
            <a:endParaRPr lang="en-US"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612" y="5181600"/>
            <a:ext cx="2857500" cy="771525"/>
          </a:xfrm>
          <a:prstGeom prst="rect">
            <a:avLst/>
          </a:prstGeom>
        </p:spPr>
      </p:pic>
      <p:pic>
        <p:nvPicPr>
          <p:cNvPr id="7" name="Picture 6"/>
          <p:cNvPicPr>
            <a:picLocks noChangeAspect="1"/>
          </p:cNvPicPr>
          <p:nvPr/>
        </p:nvPicPr>
        <p:blipFill>
          <a:blip r:embed="rId3"/>
          <a:stretch>
            <a:fillRect/>
          </a:stretch>
        </p:blipFill>
        <p:spPr>
          <a:xfrm>
            <a:off x="4895169" y="4709568"/>
            <a:ext cx="1990725" cy="1866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5612" y="4943018"/>
            <a:ext cx="2571429" cy="1400000"/>
          </a:xfrm>
          <a:prstGeom prst="rect">
            <a:avLst/>
          </a:prstGeom>
        </p:spPr>
      </p:pic>
    </p:spTree>
    <p:extLst>
      <p:ext uri="{BB962C8B-B14F-4D97-AF65-F5344CB8AC3E}">
        <p14:creationId xmlns:p14="http://schemas.microsoft.com/office/powerpoint/2010/main" val="314276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Traffic Safety Initiatives</a:t>
            </a:r>
            <a:endParaRPr lang="en-US" dirty="0"/>
          </a:p>
        </p:txBody>
      </p:sp>
      <p:pic>
        <p:nvPicPr>
          <p:cNvPr id="4" name="Picture 3"/>
          <p:cNvPicPr>
            <a:picLocks noChangeAspect="1"/>
          </p:cNvPicPr>
          <p:nvPr/>
        </p:nvPicPr>
        <p:blipFill>
          <a:blip r:embed="rId2"/>
          <a:stretch>
            <a:fillRect/>
          </a:stretch>
        </p:blipFill>
        <p:spPr>
          <a:xfrm>
            <a:off x="3046412" y="1447800"/>
            <a:ext cx="5608806" cy="1286367"/>
          </a:xfrm>
          <a:prstGeom prst="rect">
            <a:avLst/>
          </a:prstGeom>
        </p:spPr>
      </p:pic>
    </p:spTree>
    <p:extLst>
      <p:ext uri="{BB962C8B-B14F-4D97-AF65-F5344CB8AC3E}">
        <p14:creationId xmlns:p14="http://schemas.microsoft.com/office/powerpoint/2010/main" val="245333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Objectives</a:t>
            </a:r>
          </a:p>
        </p:txBody>
      </p:sp>
      <p:sp>
        <p:nvSpPr>
          <p:cNvPr id="14" name="Content Placeholder 13"/>
          <p:cNvSpPr>
            <a:spLocks noGrp="1"/>
          </p:cNvSpPr>
          <p:nvPr>
            <p:ph idx="1"/>
          </p:nvPr>
        </p:nvSpPr>
        <p:spPr>
          <a:xfrm>
            <a:off x="455612" y="1981200"/>
            <a:ext cx="11026743" cy="1721566"/>
          </a:xfrm>
        </p:spPr>
        <p:txBody>
          <a:bodyPr/>
          <a:lstStyle/>
          <a:p>
            <a:pPr marL="0" indent="0">
              <a:buNone/>
            </a:pPr>
            <a:r>
              <a:rPr lang="en-US" dirty="0"/>
              <a:t>Participants will:</a:t>
            </a:r>
          </a:p>
          <a:p>
            <a:pPr marL="457200" indent="-457200">
              <a:buFont typeface="+mj-lt"/>
              <a:buAutoNum type="arabicPeriod"/>
            </a:pPr>
            <a:r>
              <a:rPr lang="en-US" dirty="0"/>
              <a:t>Learn how Mobility Safety impacts health and healthcare</a:t>
            </a:r>
          </a:p>
          <a:p>
            <a:pPr marL="457200" indent="-457200">
              <a:buFont typeface="+mj-lt"/>
              <a:buAutoNum type="arabicPeriod"/>
            </a:pPr>
            <a:r>
              <a:rPr lang="en-US" dirty="0"/>
              <a:t>Understand why Mobility Safety intersects with the Social Determinants of Health</a:t>
            </a:r>
          </a:p>
          <a:p>
            <a:pPr marL="457200" indent="-457200">
              <a:buFont typeface="+mj-lt"/>
              <a:buAutoNum type="arabicPeriod"/>
            </a:pPr>
            <a:r>
              <a:rPr lang="en-US" dirty="0"/>
              <a:t>Discover how partnerships with the NYS Governor’s Traffic Safety Committee can improve health indicators </a:t>
            </a:r>
          </a:p>
        </p:txBody>
      </p:sp>
      <p:pic>
        <p:nvPicPr>
          <p:cNvPr id="2" name="Picture 1"/>
          <p:cNvPicPr>
            <a:picLocks noChangeAspect="1"/>
          </p:cNvPicPr>
          <p:nvPr/>
        </p:nvPicPr>
        <p:blipFill>
          <a:blip r:embed="rId2">
            <a:duotone>
              <a:schemeClr val="accent1">
                <a:shade val="45000"/>
                <a:satMod val="135000"/>
              </a:schemeClr>
              <a:prstClr val="white"/>
            </a:duotone>
          </a:blip>
          <a:stretch>
            <a:fillRect/>
          </a:stretch>
        </p:blipFill>
        <p:spPr>
          <a:xfrm>
            <a:off x="4265612" y="3975786"/>
            <a:ext cx="3126204" cy="2337737"/>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5130943"/>
            <a:ext cx="5610225" cy="1290443"/>
          </a:xfrm>
          <a:prstGeom prst="rect">
            <a:avLst/>
          </a:prstGeom>
        </p:spPr>
      </p:pic>
      <p:sp>
        <p:nvSpPr>
          <p:cNvPr id="4" name="Content Placeholder 3">
            <a:extLst>
              <a:ext uri="{FF2B5EF4-FFF2-40B4-BE49-F238E27FC236}">
                <a16:creationId xmlns:a16="http://schemas.microsoft.com/office/drawing/2014/main" xmlns="" id="{17B6E95D-2338-4EE6-ABB1-667EA22F7F5D}"/>
              </a:ext>
            </a:extLst>
          </p:cNvPr>
          <p:cNvSpPr>
            <a:spLocks noGrp="1"/>
          </p:cNvSpPr>
          <p:nvPr>
            <p:ph idx="1"/>
          </p:nvPr>
        </p:nvSpPr>
        <p:spPr>
          <a:xfrm>
            <a:off x="581041" y="1905000"/>
            <a:ext cx="11026743" cy="3352799"/>
          </a:xfrm>
        </p:spPr>
        <p:txBody>
          <a:bodyPr>
            <a:normAutofit fontScale="92500" lnSpcReduction="10000"/>
          </a:bodyPr>
          <a:lstStyle/>
          <a:p>
            <a:r>
              <a:rPr lang="en-US" sz="1800" dirty="0"/>
              <a:t>Bike Program</a:t>
            </a:r>
          </a:p>
          <a:p>
            <a:r>
              <a:rPr lang="en-US" sz="1800" dirty="0"/>
              <a:t>	* Bike Rodeos at schools and public 	events</a:t>
            </a:r>
          </a:p>
          <a:p>
            <a:r>
              <a:rPr lang="en-US" sz="1800" dirty="0"/>
              <a:t>	* </a:t>
            </a:r>
            <a:r>
              <a:rPr lang="en-US" sz="1800" dirty="0" err="1"/>
              <a:t>Bikeology</a:t>
            </a:r>
            <a:r>
              <a:rPr lang="en-US" sz="1800" dirty="0"/>
              <a:t> 101- Community Bike Ride</a:t>
            </a:r>
          </a:p>
          <a:p>
            <a:r>
              <a:rPr lang="en-US" sz="1800" dirty="0"/>
              <a:t>	* Helmet Education and Distribution</a:t>
            </a:r>
          </a:p>
          <a:p>
            <a:r>
              <a:rPr lang="en-US" sz="1800" dirty="0"/>
              <a:t>Pedestrian Safety</a:t>
            </a:r>
          </a:p>
          <a:p>
            <a:r>
              <a:rPr lang="en-US" sz="1800" dirty="0"/>
              <a:t>	* Tiny Town Pedestrian Safety Course</a:t>
            </a:r>
          </a:p>
          <a:p>
            <a:r>
              <a:rPr lang="en-US" sz="1800" dirty="0"/>
              <a:t>	* Walk To School Day</a:t>
            </a:r>
          </a:p>
          <a:p>
            <a:r>
              <a:rPr lang="en-US" sz="1800" dirty="0"/>
              <a:t>	* Partnering with Seven Valleys Health Coalition for environmental changes </a:t>
            </a:r>
          </a:p>
          <a:p>
            <a:r>
              <a:rPr lang="en-US" sz="1800" dirty="0"/>
              <a:t>	within the community.</a:t>
            </a:r>
          </a:p>
          <a:p>
            <a:endParaRPr lang="en-US" dirty="0"/>
          </a:p>
        </p:txBody>
      </p:sp>
      <p:sp>
        <p:nvSpPr>
          <p:cNvPr id="5" name="Title 1">
            <a:extLst>
              <a:ext uri="{FF2B5EF4-FFF2-40B4-BE49-F238E27FC236}">
                <a16:creationId xmlns:a16="http://schemas.microsoft.com/office/drawing/2014/main" xmlns="" id="{6476213E-1A72-4E4B-A66F-D267D62D982C}"/>
              </a:ext>
            </a:extLst>
          </p:cNvPr>
          <p:cNvSpPr>
            <a:spLocks noGrp="1"/>
          </p:cNvSpPr>
          <p:nvPr>
            <p:ph type="title"/>
          </p:nvPr>
        </p:nvSpPr>
        <p:spPr/>
        <p:txBody>
          <a:bodyPr>
            <a:normAutofit fontScale="90000"/>
          </a:bodyPr>
          <a:lstStyle/>
          <a:p>
            <a:r>
              <a:rPr lang="en-US" sz="3200" dirty="0"/>
              <a:t>Injury Prevention and Traffic Safety Program</a:t>
            </a:r>
            <a:br>
              <a:rPr lang="en-US" sz="3200" dirty="0"/>
            </a:br>
            <a:r>
              <a:rPr lang="en-US" sz="3200" dirty="0"/>
              <a:t>Bike/Ped Coalition</a:t>
            </a:r>
          </a:p>
        </p:txBody>
      </p:sp>
      <p:pic>
        <p:nvPicPr>
          <p:cNvPr id="6" name="Picture 2" descr="J:\Health Education\Programs_Grants\Injury Prevention\BIKE SAFETY\RUBEY pictures\IMG_1438.JPG">
            <a:extLst>
              <a:ext uri="{FF2B5EF4-FFF2-40B4-BE49-F238E27FC236}">
                <a16:creationId xmlns:a16="http://schemas.microsoft.com/office/drawing/2014/main" xmlns="" id="{6C8306D5-6E4D-4828-913C-491C65F996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8412" y="2204178"/>
            <a:ext cx="2400300" cy="13772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mer Bike">
            <a:extLst>
              <a:ext uri="{FF2B5EF4-FFF2-40B4-BE49-F238E27FC236}">
                <a16:creationId xmlns:a16="http://schemas.microsoft.com/office/drawing/2014/main" xmlns="" id="{14F2DA21-3506-4745-96A6-85E9105BB9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3812" y="3842476"/>
            <a:ext cx="248194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92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5130943"/>
            <a:ext cx="5610225" cy="1290443"/>
          </a:xfrm>
          <a:prstGeom prst="rect">
            <a:avLst/>
          </a:prstGeom>
        </p:spPr>
      </p:pic>
      <p:sp>
        <p:nvSpPr>
          <p:cNvPr id="6" name="Title 5">
            <a:extLst>
              <a:ext uri="{FF2B5EF4-FFF2-40B4-BE49-F238E27FC236}">
                <a16:creationId xmlns:a16="http://schemas.microsoft.com/office/drawing/2014/main" xmlns="" id="{E49DA3BF-077B-4CDF-B46A-2E114F48A41B}"/>
              </a:ext>
            </a:extLst>
          </p:cNvPr>
          <p:cNvSpPr>
            <a:spLocks noGrp="1"/>
          </p:cNvSpPr>
          <p:nvPr>
            <p:ph type="title"/>
          </p:nvPr>
        </p:nvSpPr>
        <p:spPr/>
        <p:txBody>
          <a:bodyPr>
            <a:normAutofit/>
          </a:bodyPr>
          <a:lstStyle/>
          <a:p>
            <a:r>
              <a:rPr lang="en-US" sz="3600" dirty="0"/>
              <a:t>Child Safety Seats</a:t>
            </a:r>
          </a:p>
        </p:txBody>
      </p:sp>
      <p:sp>
        <p:nvSpPr>
          <p:cNvPr id="7" name="Content Placeholder 6">
            <a:extLst>
              <a:ext uri="{FF2B5EF4-FFF2-40B4-BE49-F238E27FC236}">
                <a16:creationId xmlns:a16="http://schemas.microsoft.com/office/drawing/2014/main" xmlns="" id="{F3CC64DD-5112-4F09-AEC2-CB2C245B8FAC}"/>
              </a:ext>
            </a:extLst>
          </p:cNvPr>
          <p:cNvSpPr>
            <a:spLocks noGrp="1"/>
          </p:cNvSpPr>
          <p:nvPr>
            <p:ph idx="1"/>
          </p:nvPr>
        </p:nvSpPr>
        <p:spPr>
          <a:xfrm>
            <a:off x="581041" y="1905000"/>
            <a:ext cx="11026743" cy="3225944"/>
          </a:xfrm>
        </p:spPr>
        <p:txBody>
          <a:bodyPr>
            <a:normAutofit lnSpcReduction="10000"/>
          </a:bodyPr>
          <a:lstStyle/>
          <a:p>
            <a:r>
              <a:rPr lang="en-US" sz="1800" dirty="0"/>
              <a:t>Traveling Tots Program</a:t>
            </a:r>
          </a:p>
          <a:p>
            <a:pPr lvl="1"/>
            <a:r>
              <a:rPr lang="en-US" sz="1800" dirty="0"/>
              <a:t>Education and Distribution of seats</a:t>
            </a:r>
          </a:p>
          <a:p>
            <a:pPr lvl="1"/>
            <a:r>
              <a:rPr lang="en-US" sz="1800" dirty="0"/>
              <a:t>Day Cares and Schools</a:t>
            </a:r>
          </a:p>
          <a:p>
            <a:pPr lvl="1"/>
            <a:r>
              <a:rPr lang="en-US" sz="1800" dirty="0"/>
              <a:t>Parent groups</a:t>
            </a:r>
          </a:p>
          <a:p>
            <a:pPr lvl="1"/>
            <a:r>
              <a:rPr lang="en-US" sz="1800" dirty="0"/>
              <a:t>DSS staff trainings and other organizations who transport children</a:t>
            </a:r>
          </a:p>
          <a:p>
            <a:pPr lvl="1"/>
            <a:r>
              <a:rPr lang="en-US" sz="1800" dirty="0"/>
              <a:t>Seat Checks/ at least 4 every year</a:t>
            </a:r>
          </a:p>
          <a:p>
            <a:pPr lvl="1"/>
            <a:r>
              <a:rPr lang="en-US" sz="1800" dirty="0"/>
              <a:t>School bus ride along</a:t>
            </a:r>
          </a:p>
          <a:p>
            <a:pPr lvl="1"/>
            <a:r>
              <a:rPr lang="en-US" sz="1800" dirty="0"/>
              <a:t>CPST Instructors</a:t>
            </a:r>
          </a:p>
          <a:p>
            <a:endParaRPr lang="en-US" dirty="0"/>
          </a:p>
        </p:txBody>
      </p:sp>
      <p:pic>
        <p:nvPicPr>
          <p:cNvPr id="8" name="Picture 7">
            <a:extLst>
              <a:ext uri="{FF2B5EF4-FFF2-40B4-BE49-F238E27FC236}">
                <a16:creationId xmlns:a16="http://schemas.microsoft.com/office/drawing/2014/main" xmlns="" id="{68CA7B5E-7A27-4CF7-9200-698B47D2F9C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99412" y="2209800"/>
            <a:ext cx="3200400" cy="2590800"/>
          </a:xfrm>
          <a:prstGeom prst="rect">
            <a:avLst/>
          </a:prstGeom>
        </p:spPr>
      </p:pic>
    </p:spTree>
    <p:extLst>
      <p:ext uri="{BB962C8B-B14F-4D97-AF65-F5344CB8AC3E}">
        <p14:creationId xmlns:p14="http://schemas.microsoft.com/office/powerpoint/2010/main" val="242132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5130943"/>
            <a:ext cx="5610225" cy="1290443"/>
          </a:xfrm>
          <a:prstGeom prst="rect">
            <a:avLst/>
          </a:prstGeom>
        </p:spPr>
      </p:pic>
      <p:sp>
        <p:nvSpPr>
          <p:cNvPr id="3" name="Title 2">
            <a:extLst>
              <a:ext uri="{FF2B5EF4-FFF2-40B4-BE49-F238E27FC236}">
                <a16:creationId xmlns:a16="http://schemas.microsoft.com/office/drawing/2014/main" xmlns="" id="{20BE9DB5-D8E0-46FD-8987-886F82252A1F}"/>
              </a:ext>
            </a:extLst>
          </p:cNvPr>
          <p:cNvSpPr>
            <a:spLocks noGrp="1"/>
          </p:cNvSpPr>
          <p:nvPr>
            <p:ph type="title"/>
          </p:nvPr>
        </p:nvSpPr>
        <p:spPr/>
        <p:txBody>
          <a:bodyPr/>
          <a:lstStyle/>
          <a:p>
            <a:r>
              <a:rPr lang="en-US" sz="2800" dirty="0"/>
              <a:t>Driver Safety/ Education and Enforcement</a:t>
            </a:r>
            <a:endParaRPr lang="en-US" dirty="0"/>
          </a:p>
        </p:txBody>
      </p:sp>
      <p:sp>
        <p:nvSpPr>
          <p:cNvPr id="4" name="Content Placeholder 3">
            <a:extLst>
              <a:ext uri="{FF2B5EF4-FFF2-40B4-BE49-F238E27FC236}">
                <a16:creationId xmlns:a16="http://schemas.microsoft.com/office/drawing/2014/main" xmlns="" id="{4BD73D7D-16C6-44C6-B630-55DCBB993960}"/>
              </a:ext>
            </a:extLst>
          </p:cNvPr>
          <p:cNvSpPr>
            <a:spLocks noGrp="1"/>
          </p:cNvSpPr>
          <p:nvPr>
            <p:ph idx="1"/>
          </p:nvPr>
        </p:nvSpPr>
        <p:spPr>
          <a:xfrm>
            <a:off x="455612" y="1981200"/>
            <a:ext cx="11026743" cy="3137830"/>
          </a:xfrm>
        </p:spPr>
        <p:txBody>
          <a:bodyPr/>
          <a:lstStyle/>
          <a:p>
            <a:pPr lvl="1"/>
            <a:r>
              <a:rPr lang="en-US" sz="3600" dirty="0"/>
              <a:t>Safe Driving Awareness</a:t>
            </a:r>
          </a:p>
          <a:p>
            <a:pPr lvl="1"/>
            <a:r>
              <a:rPr lang="en-US" sz="3600" dirty="0"/>
              <a:t>Alive at 25</a:t>
            </a:r>
          </a:p>
          <a:p>
            <a:pPr lvl="1"/>
            <a:r>
              <a:rPr lang="en-US" sz="3600" dirty="0"/>
              <a:t>Teen Driver Safety at High School</a:t>
            </a:r>
          </a:p>
          <a:p>
            <a:endParaRPr lang="en-US" dirty="0"/>
          </a:p>
        </p:txBody>
      </p:sp>
      <p:pic>
        <p:nvPicPr>
          <p:cNvPr id="5" name="Picture 3" descr="homer">
            <a:extLst>
              <a:ext uri="{FF2B5EF4-FFF2-40B4-BE49-F238E27FC236}">
                <a16:creationId xmlns:a16="http://schemas.microsoft.com/office/drawing/2014/main" xmlns="" id="{716BAEB3-B454-45BE-9B65-ED715D2CAD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2715" y="1946096"/>
            <a:ext cx="4402897" cy="300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22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Traffic Safety</a:t>
            </a:r>
            <a:endParaRPr lang="en-US" dirty="0"/>
          </a:p>
        </p:txBody>
      </p:sp>
      <p:sp>
        <p:nvSpPr>
          <p:cNvPr id="6" name="Text Placeholder 5"/>
          <p:cNvSpPr>
            <a:spLocks noGrp="1"/>
          </p:cNvSpPr>
          <p:nvPr>
            <p:ph type="body" idx="1"/>
          </p:nvPr>
        </p:nvSpPr>
        <p:spPr>
          <a:xfrm>
            <a:off x="581042" y="5486400"/>
            <a:ext cx="11026743" cy="600556"/>
          </a:xfrm>
        </p:spPr>
        <p:txBody>
          <a:bodyPr/>
          <a:lstStyle/>
          <a:p>
            <a:pPr algn="r"/>
            <a:r>
              <a:rPr lang="en-US" i="1" cap="none" dirty="0">
                <a:solidFill>
                  <a:schemeClr val="bg1"/>
                </a:solidFill>
              </a:rPr>
              <a:t>When you gamble with safety, you bet your life.</a:t>
            </a:r>
          </a:p>
        </p:txBody>
      </p:sp>
      <p:sp>
        <p:nvSpPr>
          <p:cNvPr id="3" name="Isosceles Triangle 2">
            <a:extLst>
              <a:ext uri="{FF2B5EF4-FFF2-40B4-BE49-F238E27FC236}">
                <a16:creationId xmlns:a16="http://schemas.microsoft.com/office/drawing/2014/main" xmlns="" id="{E15519BD-E40C-45E5-9AF7-52ADE0206F14}"/>
              </a:ext>
            </a:extLst>
          </p:cNvPr>
          <p:cNvSpPr/>
          <p:nvPr/>
        </p:nvSpPr>
        <p:spPr>
          <a:xfrm>
            <a:off x="7085012" y="914400"/>
            <a:ext cx="3733800" cy="2667000"/>
          </a:xfrm>
          <a:prstGeom prst="triangle">
            <a:avLst>
              <a:gd name="adj" fmla="val 474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GTSC</a:t>
            </a:r>
          </a:p>
          <a:p>
            <a:pPr algn="ctr"/>
            <a:r>
              <a:rPr lang="en-US" dirty="0"/>
              <a:t>Partners</a:t>
            </a:r>
          </a:p>
          <a:p>
            <a:pPr algn="ctr"/>
            <a:endParaRPr lang="en-US" dirty="0"/>
          </a:p>
          <a:p>
            <a:pPr algn="ctr"/>
            <a:endParaRPr lang="en-US" dirty="0"/>
          </a:p>
          <a:p>
            <a:pPr algn="ctr"/>
            <a:endParaRPr lang="en-US" dirty="0"/>
          </a:p>
        </p:txBody>
      </p:sp>
      <p:sp>
        <p:nvSpPr>
          <p:cNvPr id="4" name="TextBox 3">
            <a:extLst>
              <a:ext uri="{FF2B5EF4-FFF2-40B4-BE49-F238E27FC236}">
                <a16:creationId xmlns:a16="http://schemas.microsoft.com/office/drawing/2014/main" xmlns="" id="{C525B98E-8DF6-479A-9135-E4B01CC52A0E}"/>
              </a:ext>
            </a:extLst>
          </p:cNvPr>
          <p:cNvSpPr txBox="1"/>
          <p:nvPr/>
        </p:nvSpPr>
        <p:spPr>
          <a:xfrm>
            <a:off x="9371012" y="990600"/>
            <a:ext cx="762000" cy="369332"/>
          </a:xfrm>
          <a:prstGeom prst="rect">
            <a:avLst/>
          </a:prstGeom>
          <a:noFill/>
        </p:spPr>
        <p:txBody>
          <a:bodyPr wrap="square" rtlCol="0">
            <a:spAutoFit/>
          </a:bodyPr>
          <a:lstStyle/>
          <a:p>
            <a:r>
              <a:rPr lang="en-US" dirty="0"/>
              <a:t>Public</a:t>
            </a:r>
          </a:p>
        </p:txBody>
      </p:sp>
      <p:sp>
        <p:nvSpPr>
          <p:cNvPr id="8" name="TextBox 7">
            <a:extLst>
              <a:ext uri="{FF2B5EF4-FFF2-40B4-BE49-F238E27FC236}">
                <a16:creationId xmlns:a16="http://schemas.microsoft.com/office/drawing/2014/main" xmlns="" id="{856F8747-1EE9-4BA6-999A-EEFF110035C9}"/>
              </a:ext>
            </a:extLst>
          </p:cNvPr>
          <p:cNvSpPr txBox="1"/>
          <p:nvPr/>
        </p:nvSpPr>
        <p:spPr>
          <a:xfrm>
            <a:off x="6780212" y="3733800"/>
            <a:ext cx="990600" cy="369332"/>
          </a:xfrm>
          <a:prstGeom prst="rect">
            <a:avLst/>
          </a:prstGeom>
          <a:noFill/>
        </p:spPr>
        <p:txBody>
          <a:bodyPr wrap="square" rtlCol="0">
            <a:spAutoFit/>
          </a:bodyPr>
          <a:lstStyle/>
          <a:p>
            <a:r>
              <a:rPr lang="en-US" dirty="0"/>
              <a:t>Private</a:t>
            </a:r>
          </a:p>
        </p:txBody>
      </p:sp>
      <p:sp>
        <p:nvSpPr>
          <p:cNvPr id="9" name="TextBox 8">
            <a:extLst>
              <a:ext uri="{FF2B5EF4-FFF2-40B4-BE49-F238E27FC236}">
                <a16:creationId xmlns:a16="http://schemas.microsoft.com/office/drawing/2014/main" xmlns="" id="{A15BA2CD-250A-439E-BFEE-B66C22B46E32}"/>
              </a:ext>
            </a:extLst>
          </p:cNvPr>
          <p:cNvSpPr txBox="1"/>
          <p:nvPr/>
        </p:nvSpPr>
        <p:spPr>
          <a:xfrm>
            <a:off x="9743497" y="3740727"/>
            <a:ext cx="1752600" cy="646331"/>
          </a:xfrm>
          <a:prstGeom prst="rect">
            <a:avLst/>
          </a:prstGeom>
          <a:noFill/>
        </p:spPr>
        <p:txBody>
          <a:bodyPr wrap="square" rtlCol="0">
            <a:spAutoFit/>
          </a:bodyPr>
          <a:lstStyle/>
          <a:p>
            <a:r>
              <a:rPr lang="en-US" dirty="0"/>
              <a:t>Law Enforcement</a:t>
            </a:r>
          </a:p>
        </p:txBody>
      </p:sp>
    </p:spTree>
    <p:extLst>
      <p:ext uri="{BB962C8B-B14F-4D97-AF65-F5344CB8AC3E}">
        <p14:creationId xmlns:p14="http://schemas.microsoft.com/office/powerpoint/2010/main" val="192452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Traffic safety impacts on health and healthcare</a:t>
            </a:r>
          </a:p>
        </p:txBody>
      </p:sp>
      <p:pic>
        <p:nvPicPr>
          <p:cNvPr id="2" name="Picture 1"/>
          <p:cNvPicPr>
            <a:picLocks noChangeAspect="1"/>
          </p:cNvPicPr>
          <p:nvPr/>
        </p:nvPicPr>
        <p:blipFill rotWithShape="1">
          <a:blip r:embed="rId2"/>
          <a:srcRect t="3200" b="2400"/>
          <a:stretch/>
        </p:blipFill>
        <p:spPr>
          <a:xfrm>
            <a:off x="3122613" y="1854131"/>
            <a:ext cx="5614988" cy="4775269"/>
          </a:xfrm>
          <a:prstGeom prst="rect">
            <a:avLst/>
          </a:prstGeom>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Dangers on Rural Roadways</a:t>
            </a:r>
          </a:p>
        </p:txBody>
      </p:sp>
      <p:sp>
        <p:nvSpPr>
          <p:cNvPr id="3" name="Content Placeholder 2"/>
          <p:cNvSpPr>
            <a:spLocks noGrp="1"/>
          </p:cNvSpPr>
          <p:nvPr>
            <p:ph sz="half" idx="1"/>
          </p:nvPr>
        </p:nvSpPr>
        <p:spPr>
          <a:xfrm>
            <a:off x="581041" y="2133600"/>
            <a:ext cx="4936474" cy="4326466"/>
          </a:xfrm>
        </p:spPr>
        <p:txBody>
          <a:bodyPr>
            <a:normAutofit/>
          </a:bodyPr>
          <a:lstStyle/>
          <a:p>
            <a:pPr>
              <a:buFont typeface="Arial" panose="020B0604020202020204" pitchFamily="34" charset="0"/>
              <a:buChar char="•"/>
            </a:pPr>
            <a:r>
              <a:rPr lang="en-US" dirty="0"/>
              <a:t>In 2014, 602 children ages 12 years and younger  died in crashes, more than 121,350 were injured</a:t>
            </a:r>
          </a:p>
          <a:p>
            <a:pPr>
              <a:buFont typeface="Arial" panose="020B0604020202020204" pitchFamily="34" charset="0"/>
              <a:buChar char="•"/>
            </a:pPr>
            <a:r>
              <a:rPr lang="en-US" dirty="0"/>
              <a:t>More than $380 million in direct medical costs  </a:t>
            </a:r>
          </a:p>
          <a:p>
            <a:pPr>
              <a:buFont typeface="Arial" panose="020B0604020202020204" pitchFamily="34" charset="0"/>
              <a:buChar char="•"/>
            </a:pPr>
            <a:r>
              <a:rPr lang="en-US" dirty="0"/>
              <a:t>In 2015, more than 10,000 died in alcohol impaired driving crashes </a:t>
            </a:r>
          </a:p>
          <a:p>
            <a:pPr>
              <a:buFont typeface="Arial" panose="020B0604020202020204" pitchFamily="34" charset="0"/>
              <a:buChar char="•"/>
            </a:pPr>
            <a:r>
              <a:rPr lang="en-US" dirty="0"/>
              <a:t>Death rates for American Indians/Alaska Natives are 1.5 times more than for other Americans</a:t>
            </a:r>
          </a:p>
          <a:p>
            <a:pPr>
              <a:buFont typeface="Arial" panose="020B0604020202020204" pitchFamily="34" charset="0"/>
              <a:buChar char="•"/>
            </a:pPr>
            <a:r>
              <a:rPr lang="en-US" dirty="0"/>
              <a:t>18,590 lives were lost on rural roadways in 2016 (ref FHA) – more than half of the total; even though only 19% of the total population lived in rural areas</a:t>
            </a:r>
          </a:p>
          <a:p>
            <a:endParaRPr lang="en-US" dirty="0"/>
          </a:p>
        </p:txBody>
      </p:sp>
      <p:pic>
        <p:nvPicPr>
          <p:cNvPr id="5" name="Content Placeholder 4"/>
          <p:cNvPicPr>
            <a:picLocks noGrp="1" noChangeAspect="1"/>
          </p:cNvPicPr>
          <p:nvPr>
            <p:ph sz="half" idx="2"/>
          </p:nvPr>
        </p:nvPicPr>
        <p:blipFill>
          <a:blip r:embed="rId3"/>
          <a:stretch>
            <a:fillRect/>
          </a:stretch>
        </p:blipFill>
        <p:spPr>
          <a:xfrm>
            <a:off x="6186488" y="2455881"/>
            <a:ext cx="5421312" cy="3176550"/>
          </a:xfrm>
          <a:prstGeom prst="rect">
            <a:avLst/>
          </a:prstGeom>
        </p:spPr>
      </p:pic>
      <p:sp>
        <p:nvSpPr>
          <p:cNvPr id="6" name="TextBox 5"/>
          <p:cNvSpPr txBox="1"/>
          <p:nvPr/>
        </p:nvSpPr>
        <p:spPr>
          <a:xfrm>
            <a:off x="4951412" y="5867400"/>
            <a:ext cx="7086600" cy="381000"/>
          </a:xfrm>
          <a:prstGeom prst="rect">
            <a:avLst/>
          </a:prstGeom>
          <a:noFill/>
        </p:spPr>
        <p:txBody>
          <a:bodyPr wrap="square" rtlCol="0">
            <a:spAutoFit/>
          </a:bodyPr>
          <a:lstStyle/>
          <a:p>
            <a:pPr algn="r"/>
            <a:r>
              <a:rPr lang="en-US" dirty="0"/>
              <a:t>Center for Disease Control</a:t>
            </a:r>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Rural Crash Factors and Consequences</a:t>
            </a:r>
          </a:p>
        </p:txBody>
      </p:sp>
      <p:graphicFrame>
        <p:nvGraphicFramePr>
          <p:cNvPr id="3" name="Content Placeholder 2" descr="Alternating Flow diagram showing 3 groups arranged from left to right with a title and bullet points in each group and a curved arrow showing the flow from one group to the next."/>
          <p:cNvGraphicFramePr>
            <a:graphicFrameLocks noGrp="1"/>
          </p:cNvGraphicFramePr>
          <p:nvPr>
            <p:ph idx="1"/>
            <p:extLst>
              <p:ext uri="{D42A27DB-BD31-4B8C-83A1-F6EECF244321}">
                <p14:modId xmlns:p14="http://schemas.microsoft.com/office/powerpoint/2010/main" val="24813758"/>
              </p:ext>
            </p:extLst>
          </p:nvPr>
        </p:nvGraphicFramePr>
        <p:xfrm>
          <a:off x="581025" y="2181225"/>
          <a:ext cx="11026775"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Traffic Safety</a:t>
            </a:r>
            <a:endParaRPr lang="en-US" dirty="0"/>
          </a:p>
        </p:txBody>
      </p:sp>
      <p:sp>
        <p:nvSpPr>
          <p:cNvPr id="6" name="Text Placeholder 5"/>
          <p:cNvSpPr>
            <a:spLocks noGrp="1"/>
          </p:cNvSpPr>
          <p:nvPr>
            <p:ph type="body" idx="1"/>
          </p:nvPr>
        </p:nvSpPr>
        <p:spPr>
          <a:xfrm>
            <a:off x="581042" y="5486400"/>
            <a:ext cx="11026743" cy="600556"/>
          </a:xfrm>
        </p:spPr>
        <p:txBody>
          <a:bodyPr/>
          <a:lstStyle/>
          <a:p>
            <a:pPr algn="r"/>
            <a:r>
              <a:rPr lang="en-US" i="1" cap="none" dirty="0">
                <a:solidFill>
                  <a:schemeClr val="bg1"/>
                </a:solidFill>
              </a:rPr>
              <a:t>When you gamble with safety, you bet your life.</a:t>
            </a:r>
          </a:p>
        </p:txBody>
      </p:sp>
      <p:sp>
        <p:nvSpPr>
          <p:cNvPr id="3" name="Isosceles Triangle 2">
            <a:extLst>
              <a:ext uri="{FF2B5EF4-FFF2-40B4-BE49-F238E27FC236}">
                <a16:creationId xmlns:a16="http://schemas.microsoft.com/office/drawing/2014/main" xmlns="" id="{E15519BD-E40C-45E5-9AF7-52ADE0206F14}"/>
              </a:ext>
            </a:extLst>
          </p:cNvPr>
          <p:cNvSpPr/>
          <p:nvPr/>
        </p:nvSpPr>
        <p:spPr>
          <a:xfrm>
            <a:off x="7085012" y="914400"/>
            <a:ext cx="3733800" cy="2667000"/>
          </a:xfrm>
          <a:prstGeom prst="triangle">
            <a:avLst>
              <a:gd name="adj" fmla="val 474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GTSC</a:t>
            </a:r>
          </a:p>
          <a:p>
            <a:pPr algn="ctr"/>
            <a:r>
              <a:rPr lang="en-US" dirty="0"/>
              <a:t>Partners</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Governor’s Traffic Safety Committee</a:t>
            </a:r>
          </a:p>
        </p:txBody>
      </p:sp>
      <p:sp>
        <p:nvSpPr>
          <p:cNvPr id="5" name="Text Placeholder 4"/>
          <p:cNvSpPr>
            <a:spLocks noGrp="1"/>
          </p:cNvSpPr>
          <p:nvPr>
            <p:ph type="body" idx="1"/>
          </p:nvPr>
        </p:nvSpPr>
        <p:spPr>
          <a:xfrm>
            <a:off x="1096676" y="1922026"/>
            <a:ext cx="9995471" cy="1369587"/>
          </a:xfrm>
        </p:spPr>
        <p:txBody>
          <a:bodyPr>
            <a:normAutofit fontScale="85000" lnSpcReduction="10000"/>
          </a:bodyPr>
          <a:lstStyle/>
          <a:p>
            <a:pPr>
              <a:lnSpc>
                <a:spcPct val="120000"/>
              </a:lnSpc>
            </a:pPr>
            <a:r>
              <a:rPr lang="en-US" cap="none" dirty="0">
                <a:solidFill>
                  <a:schemeClr val="tx1">
                    <a:lumMod val="75000"/>
                    <a:lumOff val="25000"/>
                  </a:schemeClr>
                </a:solidFill>
              </a:rPr>
              <a:t>Governor's traffic safety committee (GTSC) awards federal highway safety grant funds to local, state and not-for-profit agencies for projects to improve highway safety and reduce deaths and serious injuries due to crashes. </a:t>
            </a:r>
            <a:r>
              <a:rPr lang="en-US" sz="2000" cap="none" dirty="0">
                <a:solidFill>
                  <a:schemeClr val="tx1">
                    <a:lumMod val="75000"/>
                    <a:lumOff val="25000"/>
                  </a:schemeClr>
                </a:solidFill>
              </a:rPr>
              <a:t>The goals of New York’s comprehensive statewide highway safety program are to prevent motor vehicle crashes, save lives, and reduce the severity of injuries suffered in crashes. </a:t>
            </a:r>
            <a:endParaRPr lang="en-US" cap="none" dirty="0">
              <a:solidFill>
                <a:schemeClr val="tx1">
                  <a:lumMod val="75000"/>
                  <a:lumOff val="25000"/>
                </a:schemeClr>
              </a:solidFill>
            </a:endParaRPr>
          </a:p>
        </p:txBody>
      </p:sp>
      <p:sp>
        <p:nvSpPr>
          <p:cNvPr id="4" name="Content Placeholder 3"/>
          <p:cNvSpPr>
            <a:spLocks noGrp="1"/>
          </p:cNvSpPr>
          <p:nvPr>
            <p:ph sz="half" idx="2"/>
          </p:nvPr>
        </p:nvSpPr>
        <p:spPr>
          <a:xfrm>
            <a:off x="1188409" y="3476278"/>
            <a:ext cx="4906003" cy="2855771"/>
          </a:xfrm>
        </p:spPr>
        <p:txBody>
          <a:bodyPr>
            <a:normAutofit/>
          </a:bodyPr>
          <a:lstStyle/>
          <a:p>
            <a:pPr marL="0" indent="0">
              <a:buNone/>
            </a:pPr>
            <a:r>
              <a:rPr lang="en-US" sz="1800" b="1" dirty="0"/>
              <a:t>Highway Safety Plan Program Areas: </a:t>
            </a:r>
          </a:p>
          <a:p>
            <a:pPr>
              <a:buFont typeface="Arial" panose="020B0604020202020204" pitchFamily="34" charset="0"/>
              <a:buChar char="•"/>
            </a:pPr>
            <a:r>
              <a:rPr lang="en-US" sz="1800" dirty="0"/>
              <a:t>Impaired Driving</a:t>
            </a:r>
          </a:p>
          <a:p>
            <a:pPr>
              <a:buFont typeface="Arial" panose="020B0604020202020204" pitchFamily="34" charset="0"/>
              <a:buChar char="•"/>
            </a:pPr>
            <a:r>
              <a:rPr lang="en-US" sz="1800" dirty="0"/>
              <a:t>Police Traffic Services</a:t>
            </a:r>
          </a:p>
          <a:p>
            <a:pPr>
              <a:buFont typeface="Arial" panose="020B0604020202020204" pitchFamily="34" charset="0"/>
              <a:buChar char="•"/>
            </a:pPr>
            <a:r>
              <a:rPr lang="en-US" sz="1800" dirty="0"/>
              <a:t>Motorcycle Safety</a:t>
            </a:r>
          </a:p>
          <a:p>
            <a:pPr>
              <a:buFont typeface="Arial" panose="020B0604020202020204" pitchFamily="34" charset="0"/>
              <a:buChar char="•"/>
            </a:pPr>
            <a:r>
              <a:rPr lang="en-US" sz="1800" dirty="0"/>
              <a:t>Pedestrian, Bicycle and Wheel-Sport Safety</a:t>
            </a:r>
          </a:p>
        </p:txBody>
      </p:sp>
      <p:sp>
        <p:nvSpPr>
          <p:cNvPr id="10" name="Rectangle 9"/>
          <p:cNvSpPr/>
          <p:nvPr/>
        </p:nvSpPr>
        <p:spPr>
          <a:xfrm>
            <a:off x="6554787" y="3886200"/>
            <a:ext cx="6092825" cy="1486561"/>
          </a:xfrm>
          <a:prstGeom prst="rect">
            <a:avLst/>
          </a:prstGeom>
        </p:spPr>
        <p:txBody>
          <a:bodyPr>
            <a:spAutoFit/>
          </a:bodyPr>
          <a:lstStyle/>
          <a:p>
            <a:pPr marL="305908" indent="-305908" defTabSz="457063">
              <a:lnSpc>
                <a:spcPct val="90000"/>
              </a:lnSpc>
              <a:spcBef>
                <a:spcPct val="20000"/>
              </a:spcBef>
              <a:spcAft>
                <a:spcPts val="600"/>
              </a:spcAft>
              <a:buClr>
                <a:schemeClr val="accent2"/>
              </a:buClr>
              <a:buSzPct val="92000"/>
              <a:buFont typeface="Arial" panose="020B0604020202020204" pitchFamily="34" charset="0"/>
              <a:buChar char="•"/>
            </a:pPr>
            <a:r>
              <a:rPr lang="en-US" dirty="0">
                <a:solidFill>
                  <a:schemeClr val="tx2"/>
                </a:solidFill>
              </a:rPr>
              <a:t> Occupant Protection</a:t>
            </a:r>
          </a:p>
          <a:p>
            <a:pPr marL="305908" indent="-305908" defTabSz="457063">
              <a:lnSpc>
                <a:spcPct val="90000"/>
              </a:lnSpc>
              <a:spcBef>
                <a:spcPct val="20000"/>
              </a:spcBef>
              <a:spcAft>
                <a:spcPts val="600"/>
              </a:spcAft>
              <a:buClr>
                <a:schemeClr val="accent2"/>
              </a:buClr>
              <a:buSzPct val="92000"/>
              <a:buFont typeface="Arial" panose="020B0604020202020204" pitchFamily="34" charset="0"/>
              <a:buChar char="•"/>
            </a:pPr>
            <a:r>
              <a:rPr lang="en-US" dirty="0">
                <a:solidFill>
                  <a:schemeClr val="tx2"/>
                </a:solidFill>
              </a:rPr>
              <a:t> Traffic Records </a:t>
            </a:r>
          </a:p>
          <a:p>
            <a:pPr marL="305908" indent="-305908" defTabSz="457063">
              <a:lnSpc>
                <a:spcPct val="90000"/>
              </a:lnSpc>
              <a:spcBef>
                <a:spcPct val="20000"/>
              </a:spcBef>
              <a:spcAft>
                <a:spcPts val="600"/>
              </a:spcAft>
              <a:buClr>
                <a:schemeClr val="accent2"/>
              </a:buClr>
              <a:buSzPct val="92000"/>
              <a:buFont typeface="Arial" panose="020B0604020202020204" pitchFamily="34" charset="0"/>
              <a:buChar char="•"/>
            </a:pPr>
            <a:r>
              <a:rPr lang="en-US" dirty="0">
                <a:solidFill>
                  <a:schemeClr val="tx2"/>
                </a:solidFill>
              </a:rPr>
              <a:t> </a:t>
            </a:r>
            <a:r>
              <a:rPr lang="en-US" dirty="0">
                <a:solidFill>
                  <a:srgbClr val="FF0000"/>
                </a:solidFill>
              </a:rPr>
              <a:t>Community Traffic Safety Programs</a:t>
            </a:r>
          </a:p>
          <a:p>
            <a:pPr marL="305908" indent="-305908" defTabSz="457063">
              <a:lnSpc>
                <a:spcPct val="90000"/>
              </a:lnSpc>
              <a:spcBef>
                <a:spcPct val="20000"/>
              </a:spcBef>
              <a:spcAft>
                <a:spcPts val="600"/>
              </a:spcAft>
              <a:buClr>
                <a:schemeClr val="accent2"/>
              </a:buClr>
              <a:buSzPct val="92000"/>
              <a:buFont typeface="Arial" panose="020B0604020202020204" pitchFamily="34" charset="0"/>
              <a:buChar char="•"/>
            </a:pPr>
            <a:r>
              <a:rPr lang="en-US" dirty="0">
                <a:solidFill>
                  <a:schemeClr val="tx2"/>
                </a:solidFill>
              </a:rPr>
              <a:t> Program Management</a:t>
            </a:r>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0813" y="5029200"/>
            <a:ext cx="2309446" cy="1828800"/>
          </a:xfrm>
          <a:prstGeom prst="rect">
            <a:avLst/>
          </a:prstGeom>
        </p:spPr>
      </p:pic>
      <p:sp>
        <p:nvSpPr>
          <p:cNvPr id="2" name="Title 1"/>
          <p:cNvSpPr>
            <a:spLocks noGrp="1"/>
          </p:cNvSpPr>
          <p:nvPr>
            <p:ph type="title"/>
          </p:nvPr>
        </p:nvSpPr>
        <p:spPr/>
        <p:txBody>
          <a:bodyPr>
            <a:normAutofit/>
          </a:bodyPr>
          <a:lstStyle/>
          <a:p>
            <a:r>
              <a:rPr lang="en-US" dirty="0"/>
              <a:t>Data-Driven Problem Identification</a:t>
            </a:r>
          </a:p>
        </p:txBody>
      </p:sp>
      <p:sp>
        <p:nvSpPr>
          <p:cNvPr id="4" name="Content Placeholder 3"/>
          <p:cNvSpPr>
            <a:spLocks noGrp="1"/>
          </p:cNvSpPr>
          <p:nvPr>
            <p:ph sz="half" idx="2"/>
          </p:nvPr>
        </p:nvSpPr>
        <p:spPr>
          <a:xfrm>
            <a:off x="1142384" y="1905000"/>
            <a:ext cx="10133627" cy="4038600"/>
          </a:xfrm>
        </p:spPr>
        <p:txBody>
          <a:bodyPr>
            <a:normAutofit/>
          </a:bodyPr>
          <a:lstStyle/>
          <a:p>
            <a:pPr>
              <a:buFont typeface="Arial" panose="020B0604020202020204" pitchFamily="34" charset="0"/>
              <a:buChar char="•"/>
            </a:pPr>
            <a:r>
              <a:rPr lang="en-US" sz="1800" dirty="0"/>
              <a:t> The statewide data-driven problem identification process focuses on the analysis of crashes, fatalities and injuries to determine what is occurring, where, when, why and how it is occurring and who is involved. </a:t>
            </a:r>
          </a:p>
          <a:p>
            <a:pPr>
              <a:buFont typeface="Arial" panose="020B0604020202020204" pitchFamily="34" charset="0"/>
              <a:buChar char="•"/>
            </a:pPr>
            <a:r>
              <a:rPr lang="en-US" sz="1800" dirty="0"/>
              <a:t> Traffic Safety Statistical Repository (TSSR)</a:t>
            </a:r>
          </a:p>
          <a:p>
            <a:pPr lvl="1">
              <a:buFont typeface="Arial" panose="020B0604020202020204" pitchFamily="34" charset="0"/>
              <a:buChar char="•"/>
            </a:pPr>
            <a:r>
              <a:rPr lang="en-US" sz="1600" dirty="0"/>
              <a:t>An online tool available to assist agencies in conducting problem identification at the local level   </a:t>
            </a:r>
          </a:p>
          <a:p>
            <a:pPr lvl="1">
              <a:buFont typeface="Arial" panose="020B0604020202020204" pitchFamily="34" charset="0"/>
              <a:buChar char="•"/>
            </a:pPr>
            <a:r>
              <a:rPr lang="en-US" sz="1600" dirty="0"/>
              <a:t>Developed by the Institute for Traffic Safety Management and Research (ITSMR), the system can be accessed through ITSMR’s website and at https://www.itsmr.org/tssr.  </a:t>
            </a:r>
          </a:p>
          <a:p>
            <a:pPr lvl="1">
              <a:buFont typeface="Arial" panose="020B0604020202020204" pitchFamily="34" charset="0"/>
              <a:buChar char="•"/>
            </a:pPr>
            <a:r>
              <a:rPr lang="en-US" sz="1600" dirty="0"/>
              <a:t>Users of the TSSR have direct online access to New York’s motor vehicle crash data from the state’s Accident Information System (AIS) </a:t>
            </a:r>
          </a:p>
          <a:p>
            <a:pPr lvl="1">
              <a:buFont typeface="Arial" panose="020B0604020202020204" pitchFamily="34" charset="0"/>
              <a:buChar char="•"/>
            </a:pPr>
            <a:r>
              <a:rPr lang="en-US" sz="1600" dirty="0"/>
              <a:t>The site includes reports on motor vehicle crashes statewide and by individual counties; some data by municipalities within counties are also available</a:t>
            </a:r>
          </a:p>
          <a:p>
            <a:pPr lvl="1">
              <a:buFont typeface="Arial" panose="020B0604020202020204" pitchFamily="34" charset="0"/>
              <a:buChar char="•"/>
            </a:pPr>
            <a:r>
              <a:rPr lang="en-US" sz="1600" dirty="0"/>
              <a:t>Statewide and county reports with ticket data support data driven programs at the local and state levels.  </a:t>
            </a:r>
          </a:p>
        </p:txBody>
      </p:sp>
    </p:spTree>
    <p:extLst>
      <p:ext uri="{BB962C8B-B14F-4D97-AF65-F5344CB8AC3E}">
        <p14:creationId xmlns:p14="http://schemas.microsoft.com/office/powerpoint/2010/main" val="258331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NYS Highway Safety strategies</a:t>
            </a:r>
          </a:p>
        </p:txBody>
      </p:sp>
      <p:sp>
        <p:nvSpPr>
          <p:cNvPr id="4" name="Content Placeholder 3"/>
          <p:cNvSpPr>
            <a:spLocks noGrp="1"/>
          </p:cNvSpPr>
          <p:nvPr>
            <p:ph sz="half" idx="2"/>
          </p:nvPr>
        </p:nvSpPr>
        <p:spPr>
          <a:xfrm>
            <a:off x="1142384" y="1905000"/>
            <a:ext cx="10133627" cy="4038600"/>
          </a:xfrm>
        </p:spPr>
        <p:txBody>
          <a:bodyPr>
            <a:normAutofit/>
          </a:bodyPr>
          <a:lstStyle/>
          <a:p>
            <a:pPr marL="0" indent="0">
              <a:buNone/>
            </a:pPr>
            <a:r>
              <a:rPr lang="en-US" sz="2000" u="sng" dirty="0"/>
              <a:t>Community Traffic Safety Program</a:t>
            </a:r>
          </a:p>
          <a:p>
            <a:pPr>
              <a:buFont typeface="Arial" panose="020B0604020202020204" pitchFamily="34" charset="0"/>
              <a:buChar char="•"/>
            </a:pPr>
            <a:r>
              <a:rPr lang="en-US" sz="1800" dirty="0"/>
              <a:t>Strategy CP-1: Community-Based Highway Safety Programs</a:t>
            </a:r>
          </a:p>
          <a:p>
            <a:pPr>
              <a:buFont typeface="Arial" panose="020B0604020202020204" pitchFamily="34" charset="0"/>
              <a:buChar char="•"/>
            </a:pPr>
            <a:r>
              <a:rPr lang="en-US" sz="1800" dirty="0"/>
              <a:t>Strategy CP-2: Statewide Implementation of Traffic Safety Initiatives</a:t>
            </a:r>
          </a:p>
          <a:p>
            <a:pPr>
              <a:buFont typeface="Arial" panose="020B0604020202020204" pitchFamily="34" charset="0"/>
              <a:buChar char="•"/>
            </a:pPr>
            <a:r>
              <a:rPr lang="en-US" sz="1800" dirty="0"/>
              <a:t>Strategy CP-3: Statewide Communications and Outreach</a:t>
            </a:r>
          </a:p>
          <a:p>
            <a:pPr>
              <a:buFont typeface="Arial" panose="020B0604020202020204" pitchFamily="34" charset="0"/>
              <a:buChar char="•"/>
            </a:pPr>
            <a:r>
              <a:rPr lang="en-US" sz="1800" dirty="0"/>
              <a:t>Strategy CP-4:  Younger Driver Outreach and Education </a:t>
            </a:r>
          </a:p>
          <a:p>
            <a:pPr>
              <a:buFont typeface="Arial" panose="020B0604020202020204" pitchFamily="34" charset="0"/>
              <a:buChar char="•"/>
            </a:pPr>
            <a:r>
              <a:rPr lang="en-US" sz="1800" dirty="0"/>
              <a:t>Strategy CP-5: Older Driver Outreach and Education </a:t>
            </a:r>
          </a:p>
          <a:p>
            <a:pPr>
              <a:buFont typeface="Arial" panose="020B0604020202020204" pitchFamily="34" charset="0"/>
              <a:buChar char="•"/>
            </a:pPr>
            <a:r>
              <a:rPr lang="en-US" sz="1800" dirty="0"/>
              <a:t>Strategy CP-6: Outreach to Minority and Other Underserved Population</a:t>
            </a:r>
          </a:p>
          <a:p>
            <a:pPr marL="0" indent="0">
              <a:buNone/>
            </a:pPr>
            <a:endParaRPr lang="en-US" sz="1800" dirty="0"/>
          </a:p>
          <a:p>
            <a:pPr>
              <a:buFont typeface="Arial" panose="020B0604020202020204" pitchFamily="34" charset="0"/>
              <a:buChar char="•"/>
            </a:pPr>
            <a:endParaRPr lang="en-US" sz="1600" dirty="0"/>
          </a:p>
        </p:txBody>
      </p:sp>
      <p:pic>
        <p:nvPicPr>
          <p:cNvPr id="7" name="Picture 6"/>
          <p:cNvPicPr>
            <a:picLocks noChangeAspect="1"/>
          </p:cNvPicPr>
          <p:nvPr/>
        </p:nvPicPr>
        <p:blipFill>
          <a:blip r:embed="rId2"/>
          <a:stretch>
            <a:fillRect/>
          </a:stretch>
        </p:blipFill>
        <p:spPr>
          <a:xfrm>
            <a:off x="3503612" y="5105400"/>
            <a:ext cx="4723915" cy="1417175"/>
          </a:xfrm>
          <a:prstGeom prst="rect">
            <a:avLst/>
          </a:prstGeom>
        </p:spPr>
      </p:pic>
    </p:spTree>
    <p:extLst>
      <p:ext uri="{BB962C8B-B14F-4D97-AF65-F5344CB8AC3E}">
        <p14:creationId xmlns:p14="http://schemas.microsoft.com/office/powerpoint/2010/main" val="362031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1409</TotalTime>
  <Words>1122</Words>
  <Application>Microsoft Office PowerPoint</Application>
  <PresentationFormat>Custom</PresentationFormat>
  <Paragraphs>225</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SimSun</vt:lpstr>
      <vt:lpstr>Arial</vt:lpstr>
      <vt:lpstr>Calibri</vt:lpstr>
      <vt:lpstr>Corbel</vt:lpstr>
      <vt:lpstr>Gill Sans MT</vt:lpstr>
      <vt:lpstr>Trebuchet MS</vt:lpstr>
      <vt:lpstr>Wingdings 2</vt:lpstr>
      <vt:lpstr>Dividend</vt:lpstr>
      <vt:lpstr>PowerPoint Presentation</vt:lpstr>
      <vt:lpstr>Objectives</vt:lpstr>
      <vt:lpstr>Traffic safety impacts on health and healthcare</vt:lpstr>
      <vt:lpstr>Dangers on Rural Roadways</vt:lpstr>
      <vt:lpstr>Rural Crash Factors and Consequences</vt:lpstr>
      <vt:lpstr>Traffic Safety</vt:lpstr>
      <vt:lpstr>Governor’s Traffic Safety Committee</vt:lpstr>
      <vt:lpstr>Data-Driven Problem Identification</vt:lpstr>
      <vt:lpstr>NYS Highway Safety strategies</vt:lpstr>
      <vt:lpstr>Traffic Safety</vt:lpstr>
      <vt:lpstr>PowerPoint Presentation</vt:lpstr>
      <vt:lpstr>Regional Approach</vt:lpstr>
      <vt:lpstr>Educational Programs and Campaigns</vt:lpstr>
      <vt:lpstr>aging Adult Drivers</vt:lpstr>
      <vt:lpstr>Teens and Distracted Driving</vt:lpstr>
      <vt:lpstr>Occupant Restraints</vt:lpstr>
      <vt:lpstr>Slow Moving Vehicle Awareness</vt:lpstr>
      <vt:lpstr>Pedestrian Safety</vt:lpstr>
      <vt:lpstr>PowerPoint Presentation</vt:lpstr>
      <vt:lpstr>Injury Prevention and Traffic Safety Program Bike/Ped Coalition</vt:lpstr>
      <vt:lpstr>Child Safety Seats</vt:lpstr>
      <vt:lpstr>Driver Safety/ Education and Enforcement</vt:lpstr>
      <vt:lpstr>Traffic Safety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Mobility Safey</dc:title>
  <dc:creator>Helen Evans</dc:creator>
  <cp:lastModifiedBy>Helen Evans</cp:lastModifiedBy>
  <cp:revision>53</cp:revision>
  <dcterms:created xsi:type="dcterms:W3CDTF">2018-09-05T11:50:35Z</dcterms:created>
  <dcterms:modified xsi:type="dcterms:W3CDTF">2018-09-27T01:31:34Z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