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53" r:id="rId1"/>
  </p:sldMasterIdLst>
  <p:notesMasterIdLst>
    <p:notesMasterId r:id="rId61"/>
  </p:notesMasterIdLst>
  <p:handoutMasterIdLst>
    <p:handoutMasterId r:id="rId62"/>
  </p:handoutMasterIdLst>
  <p:sldIdLst>
    <p:sldId id="256" r:id="rId2"/>
    <p:sldId id="302" r:id="rId3"/>
    <p:sldId id="306" r:id="rId4"/>
    <p:sldId id="300" r:id="rId5"/>
    <p:sldId id="391" r:id="rId6"/>
    <p:sldId id="336" r:id="rId7"/>
    <p:sldId id="293" r:id="rId8"/>
    <p:sldId id="392" r:id="rId9"/>
    <p:sldId id="373" r:id="rId10"/>
    <p:sldId id="385" r:id="rId11"/>
    <p:sldId id="333" r:id="rId12"/>
    <p:sldId id="386" r:id="rId13"/>
    <p:sldId id="387" r:id="rId14"/>
    <p:sldId id="280" r:id="rId15"/>
    <p:sldId id="352" r:id="rId16"/>
    <p:sldId id="393" r:id="rId17"/>
    <p:sldId id="353" r:id="rId18"/>
    <p:sldId id="351" r:id="rId19"/>
    <p:sldId id="259" r:id="rId20"/>
    <p:sldId id="263" r:id="rId21"/>
    <p:sldId id="363" r:id="rId22"/>
    <p:sldId id="370" r:id="rId23"/>
    <p:sldId id="362" r:id="rId24"/>
    <p:sldId id="394" r:id="rId25"/>
    <p:sldId id="264" r:id="rId26"/>
    <p:sldId id="301" r:id="rId27"/>
    <p:sldId id="265" r:id="rId28"/>
    <p:sldId id="266" r:id="rId29"/>
    <p:sldId id="267" r:id="rId30"/>
    <p:sldId id="365" r:id="rId31"/>
    <p:sldId id="369" r:id="rId32"/>
    <p:sldId id="269" r:id="rId33"/>
    <p:sldId id="371" r:id="rId34"/>
    <p:sldId id="270" r:id="rId35"/>
    <p:sldId id="395" r:id="rId36"/>
    <p:sldId id="389" r:id="rId37"/>
    <p:sldId id="390" r:id="rId38"/>
    <p:sldId id="377" r:id="rId39"/>
    <p:sldId id="397" r:id="rId40"/>
    <p:sldId id="398" r:id="rId41"/>
    <p:sldId id="399" r:id="rId42"/>
    <p:sldId id="400" r:id="rId43"/>
    <p:sldId id="396" r:id="rId44"/>
    <p:sldId id="401" r:id="rId45"/>
    <p:sldId id="378" r:id="rId46"/>
    <p:sldId id="384" r:id="rId47"/>
    <p:sldId id="379" r:id="rId48"/>
    <p:sldId id="380" r:id="rId49"/>
    <p:sldId id="381" r:id="rId50"/>
    <p:sldId id="358" r:id="rId51"/>
    <p:sldId id="359" r:id="rId52"/>
    <p:sldId id="271" r:id="rId53"/>
    <p:sldId id="360" r:id="rId54"/>
    <p:sldId id="277" r:id="rId55"/>
    <p:sldId id="368" r:id="rId56"/>
    <p:sldId id="367" r:id="rId57"/>
    <p:sldId id="402" r:id="rId58"/>
    <p:sldId id="374" r:id="rId59"/>
    <p:sldId id="258" r:id="rId60"/>
  </p:sldIdLst>
  <p:sldSz cx="12192000" cy="6858000"/>
  <p:notesSz cx="6881813" cy="9296400"/>
  <p:defaultTextStyle>
    <a:lvl1pPr algn="r">
      <a:defRPr sz="3900">
        <a:solidFill>
          <a:srgbClr val="0075BB"/>
        </a:solidFill>
        <a:latin typeface="Neris Light"/>
        <a:ea typeface="Neris Light"/>
        <a:cs typeface="Neris Light"/>
        <a:sym typeface="Neris Light"/>
      </a:defRPr>
    </a:lvl1pPr>
    <a:lvl2pPr indent="457200" algn="r">
      <a:defRPr sz="3900">
        <a:solidFill>
          <a:srgbClr val="0075BB"/>
        </a:solidFill>
        <a:latin typeface="Neris Light"/>
        <a:ea typeface="Neris Light"/>
        <a:cs typeface="Neris Light"/>
        <a:sym typeface="Neris Light"/>
      </a:defRPr>
    </a:lvl2pPr>
    <a:lvl3pPr indent="914400" algn="r">
      <a:defRPr sz="3900">
        <a:solidFill>
          <a:srgbClr val="0075BB"/>
        </a:solidFill>
        <a:latin typeface="Neris Light"/>
        <a:ea typeface="Neris Light"/>
        <a:cs typeface="Neris Light"/>
        <a:sym typeface="Neris Light"/>
      </a:defRPr>
    </a:lvl3pPr>
    <a:lvl4pPr indent="1371600" algn="r">
      <a:defRPr sz="3900">
        <a:solidFill>
          <a:srgbClr val="0075BB"/>
        </a:solidFill>
        <a:latin typeface="Neris Light"/>
        <a:ea typeface="Neris Light"/>
        <a:cs typeface="Neris Light"/>
        <a:sym typeface="Neris Light"/>
      </a:defRPr>
    </a:lvl4pPr>
    <a:lvl5pPr indent="1828800" algn="r">
      <a:defRPr sz="3900">
        <a:solidFill>
          <a:srgbClr val="0075BB"/>
        </a:solidFill>
        <a:latin typeface="Neris Light"/>
        <a:ea typeface="Neris Light"/>
        <a:cs typeface="Neris Light"/>
        <a:sym typeface="Neris Light"/>
      </a:defRPr>
    </a:lvl5pPr>
    <a:lvl6pPr indent="2286000" algn="r">
      <a:defRPr sz="3900">
        <a:solidFill>
          <a:srgbClr val="0075BB"/>
        </a:solidFill>
        <a:latin typeface="Neris Light"/>
        <a:ea typeface="Neris Light"/>
        <a:cs typeface="Neris Light"/>
        <a:sym typeface="Neris Light"/>
      </a:defRPr>
    </a:lvl6pPr>
    <a:lvl7pPr indent="2743200" algn="r">
      <a:defRPr sz="3900">
        <a:solidFill>
          <a:srgbClr val="0075BB"/>
        </a:solidFill>
        <a:latin typeface="Neris Light"/>
        <a:ea typeface="Neris Light"/>
        <a:cs typeface="Neris Light"/>
        <a:sym typeface="Neris Light"/>
      </a:defRPr>
    </a:lvl7pPr>
    <a:lvl8pPr indent="3200400" algn="r">
      <a:defRPr sz="3900">
        <a:solidFill>
          <a:srgbClr val="0075BB"/>
        </a:solidFill>
        <a:latin typeface="Neris Light"/>
        <a:ea typeface="Neris Light"/>
        <a:cs typeface="Neris Light"/>
        <a:sym typeface="Neris Light"/>
      </a:defRPr>
    </a:lvl8pPr>
    <a:lvl9pPr indent="3657600" algn="r">
      <a:defRPr sz="3900">
        <a:solidFill>
          <a:srgbClr val="0075BB"/>
        </a:solidFill>
        <a:latin typeface="Neris Light"/>
        <a:ea typeface="Neris Light"/>
        <a:cs typeface="Neris Light"/>
        <a:sym typeface="Neris Light"/>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A6EBB"/>
    <a:srgbClr val="A69F88"/>
    <a:srgbClr val="2158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9BBB59"/>
              </a:solidFill>
              <a:prstDash val="solid"/>
              <a:bevel/>
            </a:ln>
          </a:left>
          <a:right>
            <a:ln w="12700" cap="flat">
              <a:solidFill>
                <a:srgbClr val="9BBB59"/>
              </a:solidFill>
              <a:prstDash val="solid"/>
              <a:bevel/>
            </a:ln>
          </a:right>
          <a:top>
            <a:ln w="12700" cap="flat">
              <a:solidFill>
                <a:srgbClr val="9BBB59"/>
              </a:solidFill>
              <a:prstDash val="solid"/>
              <a:bevel/>
            </a:ln>
          </a:top>
          <a:bottom>
            <a:ln w="12700" cap="flat">
              <a:solidFill>
                <a:srgbClr val="9BBB59"/>
              </a:solidFill>
              <a:prstDash val="solid"/>
              <a:bevel/>
            </a:ln>
          </a:bottom>
          <a:insideH>
            <a:ln w="12700" cap="flat">
              <a:solidFill>
                <a:srgbClr val="9BBB59"/>
              </a:solidFill>
              <a:prstDash val="solid"/>
              <a:bevel/>
            </a:ln>
          </a:insideH>
          <a:insideV>
            <a:ln w="12700" cap="flat">
              <a:solidFill>
                <a:srgbClr val="9BBB59"/>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000000"/>
      </a:tcTxStyle>
      <a:tcStyle>
        <a:tcBdr>
          <a:left>
            <a:ln w="12700" cap="flat">
              <a:solidFill>
                <a:srgbClr val="9BBB59"/>
              </a:solidFill>
              <a:prstDash val="solid"/>
              <a:bevel/>
            </a:ln>
          </a:left>
          <a:right>
            <a:ln w="12700" cap="flat">
              <a:solidFill>
                <a:srgbClr val="9BBB59"/>
              </a:solidFill>
              <a:prstDash val="solid"/>
              <a:bevel/>
            </a:ln>
          </a:right>
          <a:top>
            <a:ln w="12700" cap="flat">
              <a:solidFill>
                <a:srgbClr val="9BBB59"/>
              </a:solidFill>
              <a:prstDash val="solid"/>
              <a:bevel/>
            </a:ln>
          </a:top>
          <a:bottom>
            <a:ln w="12700" cap="flat">
              <a:solidFill>
                <a:srgbClr val="9BBB59"/>
              </a:solidFill>
              <a:prstDash val="solid"/>
              <a:bevel/>
            </a:ln>
          </a:bottom>
          <a:insideH>
            <a:ln w="12700" cap="flat">
              <a:solidFill>
                <a:srgbClr val="9BBB59"/>
              </a:solidFill>
              <a:prstDash val="solid"/>
              <a:bevel/>
            </a:ln>
          </a:insideH>
          <a:insideV>
            <a:ln w="12700" cap="flat">
              <a:solidFill>
                <a:srgbClr val="9BBB59"/>
              </a:solidFill>
              <a:prstDash val="solid"/>
              <a:bevel/>
            </a:ln>
          </a:insideV>
        </a:tcBdr>
        <a:fill>
          <a:solidFill>
            <a:srgbClr val="DEE7D0"/>
          </a:solidFill>
        </a:fill>
      </a:tcStyle>
    </a:firstCol>
    <a:lastRow>
      <a:tcTxStyle b="on" i="on">
        <a:font>
          <a:latin typeface="Calibri"/>
          <a:ea typeface="Calibri"/>
          <a:cs typeface="Calibri"/>
        </a:font>
        <a:srgbClr val="000000"/>
      </a:tcTxStyle>
      <a:tcStyle>
        <a:tcBdr>
          <a:left>
            <a:ln w="12700" cap="flat">
              <a:solidFill>
                <a:srgbClr val="9BBB59"/>
              </a:solidFill>
              <a:prstDash val="solid"/>
              <a:bevel/>
            </a:ln>
          </a:left>
          <a:right>
            <a:ln w="12700" cap="flat">
              <a:solidFill>
                <a:srgbClr val="9BBB59"/>
              </a:solidFill>
              <a:prstDash val="solid"/>
              <a:bevel/>
            </a:ln>
          </a:right>
          <a:top>
            <a:ln w="25400" cap="flat">
              <a:solidFill>
                <a:srgbClr val="9BBB59"/>
              </a:solidFill>
              <a:prstDash val="solid"/>
              <a:bevel/>
            </a:ln>
          </a:top>
          <a:bottom>
            <a:ln w="12700" cap="flat">
              <a:solidFill>
                <a:srgbClr val="9BBB59"/>
              </a:solidFill>
              <a:prstDash val="solid"/>
              <a:bevel/>
            </a:ln>
          </a:bottom>
          <a:insideH>
            <a:ln w="12700" cap="flat">
              <a:solidFill>
                <a:srgbClr val="9BBB59"/>
              </a:solidFill>
              <a:prstDash val="solid"/>
              <a:bevel/>
            </a:ln>
          </a:insideH>
          <a:insideV>
            <a:ln w="12700" cap="flat">
              <a:solidFill>
                <a:srgbClr val="9BBB59"/>
              </a:solidFill>
              <a:prstDash val="solid"/>
              <a:bevel/>
            </a:ln>
          </a:insideV>
        </a:tcBdr>
        <a:fill>
          <a:solidFill>
            <a:srgbClr val="EFF3E9"/>
          </a:solidFill>
        </a:fill>
      </a:tcStyle>
    </a:lastRow>
    <a:firstRow>
      <a:tcTxStyle b="on" i="on">
        <a:font>
          <a:latin typeface="Calibri"/>
          <a:ea typeface="Calibri"/>
          <a:cs typeface="Calibri"/>
        </a:font>
        <a:srgbClr val="000000"/>
      </a:tcTxStyle>
      <a:tcStyle>
        <a:tcBdr>
          <a:left>
            <a:ln w="12700" cap="flat">
              <a:solidFill>
                <a:srgbClr val="9BBB59"/>
              </a:solidFill>
              <a:prstDash val="solid"/>
              <a:bevel/>
            </a:ln>
          </a:left>
          <a:right>
            <a:ln w="12700" cap="flat">
              <a:solidFill>
                <a:srgbClr val="9BBB59"/>
              </a:solidFill>
              <a:prstDash val="solid"/>
              <a:bevel/>
            </a:ln>
          </a:right>
          <a:top>
            <a:ln w="12700" cap="flat">
              <a:solidFill>
                <a:srgbClr val="9BBB59"/>
              </a:solidFill>
              <a:prstDash val="solid"/>
              <a:bevel/>
            </a:ln>
          </a:top>
          <a:bottom>
            <a:ln w="12700" cap="flat">
              <a:solidFill>
                <a:srgbClr val="9BBB59"/>
              </a:solidFill>
              <a:prstDash val="solid"/>
              <a:bevel/>
            </a:ln>
          </a:bottom>
          <a:insideH>
            <a:ln w="12700" cap="flat">
              <a:solidFill>
                <a:srgbClr val="9BBB59"/>
              </a:solidFill>
              <a:prstDash val="solid"/>
              <a:bevel/>
            </a:ln>
          </a:insideH>
          <a:insideV>
            <a:ln w="12700" cap="flat">
              <a:solidFill>
                <a:srgbClr val="9BBB59"/>
              </a:solidFill>
              <a:prstDash val="solid"/>
              <a:bevel/>
            </a:ln>
          </a:insideV>
        </a:tcBdr>
        <a:fill>
          <a:solidFill>
            <a:srgbClr val="EFF3E9"/>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67857" autoAdjust="0"/>
  </p:normalViewPr>
  <p:slideViewPr>
    <p:cSldViewPr snapToGrid="0" snapToObjects="1">
      <p:cViewPr varScale="1">
        <p:scale>
          <a:sx n="49" d="100"/>
          <a:sy n="49" d="100"/>
        </p:scale>
        <p:origin x="1314" y="36"/>
      </p:cViewPr>
      <p:guideLst>
        <p:guide orient="horz" pos="2160"/>
        <p:guide pos="3840"/>
      </p:guideLst>
    </p:cSldViewPr>
  </p:slideViewPr>
  <p:outlineViewPr>
    <p:cViewPr>
      <p:scale>
        <a:sx n="33" d="100"/>
        <a:sy n="33" d="100"/>
      </p:scale>
      <p:origin x="0" y="-4086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8" d="100"/>
          <a:sy n="68" d="100"/>
        </p:scale>
        <p:origin x="3101" y="5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98103" y="0"/>
            <a:ext cx="2982119" cy="464820"/>
          </a:xfrm>
          <a:prstGeom prst="rect">
            <a:avLst/>
          </a:prstGeom>
        </p:spPr>
        <p:txBody>
          <a:bodyPr vert="horz" lIns="93177" tIns="46589" rIns="93177" bIns="46589" rtlCol="0"/>
          <a:lstStyle>
            <a:lvl1pPr algn="r">
              <a:defRPr sz="1200"/>
            </a:lvl1pPr>
          </a:lstStyle>
          <a:p>
            <a:fld id="{EFE07F61-FE62-DB48-9876-61E5FE83AB00}" type="datetimeFigureOut">
              <a:rPr lang="en-US" smtClean="0"/>
              <a:t>6/23/2020</a:t>
            </a:fld>
            <a:endParaRPr lang="en-US" dirty="0"/>
          </a:p>
        </p:txBody>
      </p:sp>
      <p:sp>
        <p:nvSpPr>
          <p:cNvPr id="4" name="Footer Placeholder 3"/>
          <p:cNvSpPr>
            <a:spLocks noGrp="1"/>
          </p:cNvSpPr>
          <p:nvPr>
            <p:ph type="ftr" sz="quarter" idx="2"/>
          </p:nvPr>
        </p:nvSpPr>
        <p:spPr>
          <a:xfrm>
            <a:off x="1" y="8829967"/>
            <a:ext cx="2982119"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3" y="8829967"/>
            <a:ext cx="2982119" cy="464820"/>
          </a:xfrm>
          <a:prstGeom prst="rect">
            <a:avLst/>
          </a:prstGeom>
        </p:spPr>
        <p:txBody>
          <a:bodyPr vert="horz" lIns="93177" tIns="46589" rIns="93177" bIns="46589" rtlCol="0" anchor="b"/>
          <a:lstStyle>
            <a:lvl1pPr algn="r">
              <a:defRPr sz="1200"/>
            </a:lvl1pPr>
          </a:lstStyle>
          <a:p>
            <a:fld id="{36BE4DD6-6027-2847-B766-D739D98832E2}" type="slidenum">
              <a:rPr lang="en-US" smtClean="0"/>
              <a:t>‹#›</a:t>
            </a:fld>
            <a:endParaRPr lang="en-US" dirty="0"/>
          </a:p>
        </p:txBody>
      </p:sp>
    </p:spTree>
    <p:extLst>
      <p:ext uri="{BB962C8B-B14F-4D97-AF65-F5344CB8AC3E}">
        <p14:creationId xmlns:p14="http://schemas.microsoft.com/office/powerpoint/2010/main" val="32534210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342900" y="696913"/>
            <a:ext cx="6196013" cy="3486150"/>
          </a:xfrm>
          <a:prstGeom prst="rect">
            <a:avLst/>
          </a:prstGeom>
        </p:spPr>
        <p:txBody>
          <a:bodyPr lIns="93177" tIns="46589" rIns="93177" bIns="46589"/>
          <a:lstStyle/>
          <a:p>
            <a:pPr lvl="0"/>
            <a:endParaRPr dirty="0"/>
          </a:p>
        </p:txBody>
      </p:sp>
      <p:sp>
        <p:nvSpPr>
          <p:cNvPr id="47" name="Shape 47"/>
          <p:cNvSpPr>
            <a:spLocks noGrp="1"/>
          </p:cNvSpPr>
          <p:nvPr>
            <p:ph type="body" sz="quarter" idx="1"/>
          </p:nvPr>
        </p:nvSpPr>
        <p:spPr>
          <a:xfrm>
            <a:off x="917576" y="4415790"/>
            <a:ext cx="5046663" cy="4183380"/>
          </a:xfrm>
          <a:prstGeom prst="rect">
            <a:avLst/>
          </a:prstGeom>
        </p:spPr>
        <p:txBody>
          <a:bodyPr lIns="93177" tIns="46589" rIns="93177" bIns="46589"/>
          <a:lstStyle/>
          <a:p>
            <a:pPr lvl="0"/>
            <a:endParaRPr dirty="0"/>
          </a:p>
        </p:txBody>
      </p:sp>
    </p:spTree>
    <p:extLst>
      <p:ext uri="{BB962C8B-B14F-4D97-AF65-F5344CB8AC3E}">
        <p14:creationId xmlns:p14="http://schemas.microsoft.com/office/powerpoint/2010/main" val="2089047360"/>
      </p:ext>
    </p:extLst>
  </p:cSld>
  <p:clrMap bg1="lt1" tx1="dk1" bg2="lt2" tx2="dk2" accent1="accent1" accent2="accent2" accent3="accent3" accent4="accent4" accent5="accent5" accent6="accent6" hlink="hlink" folHlink="folHlink"/>
  <p:hf hdr="0" ftr="0" dt="0"/>
  <p:notesStyle>
    <a:lvl1pPr defTabSz="457200">
      <a:lnSpc>
        <a:spcPct val="117999"/>
      </a:lnSpc>
      <a:defRPr sz="1200">
        <a:latin typeface="Calibri" panose="020F0502020204030204" pitchFamily="34" charset="0"/>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omh.ny.gov/omhweb/guidance/use-of-telemental-health-disaster-emergnecy.pdf"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omh.ny.gov/omhweb/guidance/supplemental-guidance-use-of-telemental-health-disaster-emergnecy.pdf"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hihealth.org/what-we-do/telemedicin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ms.gov/newsroom/press-releases/trump-administration-issues-second-round-sweeping-changes-support-us-healthcare-system-during-covid?utm_source=Telehealth+Enthusiasts&amp;utm_campaign=bee59bee5d-EMAIL_CAMPAIGN_2020_04_30_11_31&amp;utm_medium=email&amp;utm_term=0_ae00b0e89a-bee59bee5d-353222957"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cms.gov/files/document/summary-covid-19-emergency-declaration-waivers.pdf?utm_source=Telehealth+Enthusiasts&amp;utm_campaign=bee59bee5d-EMAIL_CAMPAIGN_2020_04_30_11_31&amp;utm_medium=email&amp;utm_term=0_ae00b0e89a-bee59bee5d-353222957"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dfs.ny.gov/industry_guidance/coronavirus/telehealth_ins_prov_info" TargetMode="External"/><Relationship Id="rId2" Type="http://schemas.openxmlformats.org/officeDocument/2006/relationships/slide" Target="../slides/slide52.xml"/><Relationship Id="rId1" Type="http://schemas.openxmlformats.org/officeDocument/2006/relationships/notesMaster" Target="../notesMasters/notesMaster1.xml"/><Relationship Id="rId5" Type="http://schemas.openxmlformats.org/officeDocument/2006/relationships/hyperlink" Target="https://www.dfs.ny.gov/complaint" TargetMode="External"/><Relationship Id="rId4" Type="http://schemas.openxmlformats.org/officeDocument/2006/relationships/hyperlink" Target="https://www.dfs.ny.gov/system/files/documents/2020/03/re62_58_amend_text.pdf" TargetMode="Externa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fiercehealthcare.com/tech/telehealth-could-grow-to-a-250b-revenue-opportunity-post-covid-mckinsey-reports"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277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Lane 5 is for clinics , non-licensed practitioners and FQHCs and should be used for any and all patient assessment and management services that are appropriate to be billed telephonically unless otherwise noted. Lane 6 is reserved for all other services that do not fit into the first 5 lanes. Telephonic services should only be used when audio-visual services are NOT possible.</a:t>
            </a:r>
          </a:p>
          <a:p>
            <a:endParaRPr lang="en-US" dirty="0"/>
          </a:p>
          <a:p>
            <a:r>
              <a:rPr lang="en-US" dirty="0"/>
              <a:t>Changes are noted in bold – a few examples of changes include the addition of the POS Code and modifier columns and:</a:t>
            </a:r>
          </a:p>
          <a:p>
            <a:endParaRPr lang="en-US" dirty="0"/>
          </a:p>
          <a:p>
            <a:r>
              <a:rPr lang="en-US" dirty="0"/>
              <a:t>Lane 5: Added dentists as an applicable provider and added FQHC non-licensed practitioners and ADHC programs into the setting column. No CPT code or modifiers are required.</a:t>
            </a:r>
          </a:p>
          <a:p>
            <a:r>
              <a:rPr lang="en-US" dirty="0"/>
              <a:t>Lane 6: Added school supportive as a setting, and that ADHC programs will bill in lane 6 if they meet minimum guidance standards.</a:t>
            </a:r>
          </a:p>
        </p:txBody>
      </p:sp>
    </p:spTree>
    <p:extLst>
      <p:ext uri="{BB962C8B-B14F-4D97-AF65-F5344CB8AC3E}">
        <p14:creationId xmlns:p14="http://schemas.microsoft.com/office/powerpoint/2010/main" val="2576707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a:t>Dual eligible: </a:t>
            </a:r>
            <a:r>
              <a:rPr lang="en-US" sz="1200" b="0" i="0" u="none" strike="noStrike" baseline="0" dirty="0">
                <a:latin typeface="Calibri" panose="020F0502020204030204" pitchFamily="34" charset="0"/>
                <a:ea typeface="+mn-ea"/>
                <a:cs typeface="+mn-cs"/>
                <a:sym typeface="Helvetica Neue"/>
              </a:rPr>
              <a:t>For individuals with Medicare and Medicaid, if Medicare covers the telehealth encounter, Medicaid will reimburse the Part B coinsurance and deductible to the extent permitted by state law. </a:t>
            </a:r>
          </a:p>
          <a:p>
            <a:endParaRPr lang="en-US" sz="1200" b="0" i="0" u="none" strike="noStrike" baseline="0" dirty="0">
              <a:latin typeface="Calibri" panose="020F0502020204030204" pitchFamily="34" charset="0"/>
              <a:ea typeface="+mn-ea"/>
              <a:cs typeface="+mn-cs"/>
              <a:sym typeface="Helvetica Neue"/>
            </a:endParaRPr>
          </a:p>
          <a:p>
            <a:r>
              <a:rPr lang="en-US" sz="1200" b="0" i="0" u="none" strike="noStrike" baseline="0" dirty="0">
                <a:latin typeface="Calibri" panose="020F0502020204030204" pitchFamily="34" charset="0"/>
                <a:ea typeface="+mn-ea"/>
                <a:cs typeface="+mn-cs"/>
                <a:sym typeface="Helvetica Neue"/>
              </a:rPr>
              <a:t>All other billing rules that have been in place remain the same. Please refer to the DOH Medicaid Update for specifics.</a:t>
            </a:r>
            <a:endParaRPr lang="en-US" dirty="0"/>
          </a:p>
        </p:txBody>
      </p:sp>
    </p:spTree>
    <p:extLst>
      <p:ext uri="{BB962C8B-B14F-4D97-AF65-F5344CB8AC3E}">
        <p14:creationId xmlns:p14="http://schemas.microsoft.com/office/powerpoint/2010/main" val="2245315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a:t>Bolded important statements.</a:t>
            </a:r>
          </a:p>
        </p:txBody>
      </p:sp>
    </p:spTree>
    <p:extLst>
      <p:ext uri="{BB962C8B-B14F-4D97-AF65-F5344CB8AC3E}">
        <p14:creationId xmlns:p14="http://schemas.microsoft.com/office/powerpoint/2010/main" val="1653870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7723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9426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1200" dirty="0">
                <a:effectLst/>
                <a:latin typeface="Calibri" panose="020F0502020204030204" pitchFamily="34" charset="0"/>
                <a:ea typeface="+mn-ea"/>
                <a:cs typeface="+mn-cs"/>
                <a:sym typeface="Helvetica Neue"/>
              </a:rPr>
              <a:t>Don’t need to say: Non-residential facilities and programs may deliver health and habilitation services remotely (i.e., via telehealth or telephonic modalities) and bill for such services when they are delivered in accordance with requirements established in the guidance document. </a:t>
            </a:r>
            <a:endParaRPr lang="en-US" dirty="0"/>
          </a:p>
        </p:txBody>
      </p:sp>
    </p:spTree>
    <p:extLst>
      <p:ext uri="{BB962C8B-B14F-4D97-AF65-F5344CB8AC3E}">
        <p14:creationId xmlns:p14="http://schemas.microsoft.com/office/powerpoint/2010/main" val="3646549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104609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1200" dirty="0"/>
              <a:t>Don’t read Part A but instead say: Telehealth services shall be delivered by providers acting within their scope of practice, exercising good clinical judgement and practice in the appropriate use of Telehealth with respect to the service.</a:t>
            </a:r>
          </a:p>
          <a:p>
            <a:pPr marL="0" marR="0" lvl="0" indent="0" defTabSz="457200" eaLnBrk="1" fontAlgn="auto" latinLnBrk="0" hangingPunct="1">
              <a:lnSpc>
                <a:spcPct val="117999"/>
              </a:lnSpc>
              <a:spcBef>
                <a:spcPts val="0"/>
              </a:spcBef>
              <a:spcAft>
                <a:spcPts val="0"/>
              </a:spcAft>
              <a:buClrTx/>
              <a:buSzTx/>
              <a:buFontTx/>
              <a:buNone/>
              <a:tabLst/>
              <a:defRPr/>
            </a:pPr>
            <a:endParaRPr lang="en-US" sz="1200" dirty="0"/>
          </a:p>
          <a:p>
            <a:pPr marL="0" marR="0" lvl="0" indent="0" defTabSz="457200" eaLnBrk="1" fontAlgn="auto" latinLnBrk="0" hangingPunct="1">
              <a:lnSpc>
                <a:spcPct val="117999"/>
              </a:lnSpc>
              <a:spcBef>
                <a:spcPts val="0"/>
              </a:spcBef>
              <a:spcAft>
                <a:spcPts val="0"/>
              </a:spcAft>
              <a:buClrTx/>
              <a:buSzTx/>
              <a:buFontTx/>
              <a:buNone/>
              <a:tabLst/>
              <a:defRPr/>
            </a:pPr>
            <a:r>
              <a:rPr lang="en-US" sz="1200" dirty="0"/>
              <a:t>Additionally, f</a:t>
            </a:r>
            <a:r>
              <a:rPr lang="en-US" dirty="0"/>
              <a:t>or the duration of the emergency response to COVID-19, providers delivering services as Independent Practitioner Services for Individuals with Developmental Disabilities (IPSIDD) may deliver such services via telehealth and bill at the IPSIDD rate.</a:t>
            </a:r>
            <a:endParaRPr lang="en-US" sz="1200"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527007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effectLst/>
                <a:latin typeface="Calibri" panose="020F0502020204030204" pitchFamily="34" charset="0"/>
                <a:ea typeface="+mn-ea"/>
                <a:cs typeface="+mn-cs"/>
                <a:sym typeface="Helvetica Neue"/>
              </a:rPr>
              <a:t>Certain </a:t>
            </a:r>
            <a:r>
              <a:rPr lang="en-US" sz="1200" b="0" i="0" dirty="0">
                <a:effectLst/>
                <a:latin typeface="Calibri" panose="020F0502020204030204" pitchFamily="34" charset="0"/>
                <a:ea typeface="+mn-ea"/>
                <a:cs typeface="+mn-cs"/>
                <a:sym typeface="Helvetica Neue"/>
                <a:hlinkClick r:id="rId3"/>
              </a:rPr>
              <a:t>regulatory requirements</a:t>
            </a:r>
            <a:r>
              <a:rPr lang="en-US" sz="1200" b="0" i="0" dirty="0">
                <a:effectLst/>
                <a:latin typeface="Calibri" panose="020F0502020204030204" pitchFamily="34" charset="0"/>
                <a:ea typeface="+mn-ea"/>
                <a:cs typeface="+mn-cs"/>
                <a:sym typeface="Helvetica Neue"/>
              </a:rPr>
              <a:t> applicable to telemental health services—including requirements for the written approval process, policies, and procedures—have been waived. In addition, the definition of telemental health for Medicaid-reimbursable services is </a:t>
            </a:r>
            <a:r>
              <a:rPr lang="en-US" sz="1200" b="0" i="0" dirty="0">
                <a:effectLst/>
                <a:latin typeface="Calibri" panose="020F0502020204030204" pitchFamily="34" charset="0"/>
                <a:ea typeface="+mn-ea"/>
                <a:cs typeface="+mn-cs"/>
                <a:sym typeface="Helvetica Neue"/>
                <a:hlinkClick r:id="rId4"/>
              </a:rPr>
              <a:t>expanded</a:t>
            </a:r>
            <a:r>
              <a:rPr lang="en-US" sz="1200" b="0" i="0" dirty="0">
                <a:effectLst/>
                <a:latin typeface="Calibri" panose="020F0502020204030204" pitchFamily="34" charset="0"/>
                <a:ea typeface="+mn-ea"/>
                <a:cs typeface="+mn-cs"/>
                <a:sym typeface="Helvetica Neue"/>
              </a:rPr>
              <a:t> to include telephonic and video. Any limitations and restrictions pertaining to the location of the telemental health practitioner while providing services have also been waived.</a:t>
            </a:r>
          </a:p>
          <a:p>
            <a:endParaRPr lang="en-US" sz="1200" b="0" i="0" dirty="0">
              <a:effectLst/>
              <a:latin typeface="Calibri" panose="020F0502020204030204" pitchFamily="34" charset="0"/>
              <a:ea typeface="+mn-ea"/>
              <a:cs typeface="+mn-cs"/>
              <a:sym typeface="Helvetica Neue"/>
            </a:endParaRPr>
          </a:p>
          <a:p>
            <a:r>
              <a:rPr lang="en-US" sz="1200" b="0" i="0" dirty="0">
                <a:effectLst/>
                <a:latin typeface="Calibri" panose="020F0502020204030204" pitchFamily="34" charset="0"/>
                <a:ea typeface="+mn-ea"/>
                <a:cs typeface="+mn-cs"/>
                <a:sym typeface="Helvetica Neue"/>
              </a:rPr>
              <a:t>OMH guidance has largely stayed the same since the March updates.</a:t>
            </a:r>
            <a:endParaRPr lang="en-US" dirty="0"/>
          </a:p>
        </p:txBody>
      </p:sp>
    </p:spTree>
    <p:extLst>
      <p:ext uri="{BB962C8B-B14F-4D97-AF65-F5344CB8AC3E}">
        <p14:creationId xmlns:p14="http://schemas.microsoft.com/office/powerpoint/2010/main" val="3373219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4413"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7791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708025"/>
            <a:ext cx="6299200" cy="3544888"/>
          </a:xfrm>
        </p:spPr>
      </p:sp>
      <p:sp>
        <p:nvSpPr>
          <p:cNvPr id="3" name="Notes Placeholder 2"/>
          <p:cNvSpPr>
            <a:spLocks noGrp="1"/>
          </p:cNvSpPr>
          <p:nvPr>
            <p:ph type="body" idx="1"/>
          </p:nvPr>
        </p:nvSpPr>
        <p:spPr/>
        <p:txBody>
          <a:bodyPr/>
          <a:lstStyle/>
          <a:p>
            <a:r>
              <a:rPr lang="en-US" dirty="0"/>
              <a:t>It is worth mentioning that changes and updates are occurring on an almost hourly basis in some instances. The information presented here today could be different tomorrow. Your best source of information is our website: </a:t>
            </a:r>
            <a:r>
              <a:rPr lang="en-US" dirty="0">
                <a:hlinkClick r:id="rId3"/>
              </a:rPr>
              <a:t>https://ahihealth.org/what-we-do/telemedicine/</a:t>
            </a:r>
            <a:r>
              <a:rPr lang="en-US" dirty="0"/>
              <a:t>, or the Northeast Telehealth Resource Center site: www.netrc.org. </a:t>
            </a:r>
          </a:p>
        </p:txBody>
      </p:sp>
    </p:spTree>
    <p:extLst>
      <p:ext uri="{BB962C8B-B14F-4D97-AF65-F5344CB8AC3E}">
        <p14:creationId xmlns:p14="http://schemas.microsoft.com/office/powerpoint/2010/main" val="3322505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will certify to the following: </a:t>
            </a:r>
          </a:p>
          <a:p>
            <a:r>
              <a:rPr lang="en-US" dirty="0"/>
              <a:t>• Practitioner(s) will possess a current and valid license, permit, limited permit or other credential to the extent required in NYS to deliver the service.</a:t>
            </a:r>
          </a:p>
          <a:p>
            <a:r>
              <a:rPr lang="en-US" dirty="0"/>
              <a:t>• Transmission linkages will be dedicated, secure, and meet minimum federal and NYS requirements. </a:t>
            </a:r>
          </a:p>
          <a:p>
            <a:r>
              <a:rPr lang="en-US" dirty="0"/>
              <a:t>• Confidentiality will be maintained as required by NYS Mental Hygiene Law and HIPAA Privacy Rules.</a:t>
            </a:r>
          </a:p>
          <a:p>
            <a:r>
              <a:rPr lang="en-US" dirty="0"/>
              <a:t>• Claim modifiers “95” or “GT” will be used on each claim representing a service via telemental health.</a:t>
            </a:r>
          </a:p>
        </p:txBody>
      </p:sp>
    </p:spTree>
    <p:extLst>
      <p:ext uri="{BB962C8B-B14F-4D97-AF65-F5344CB8AC3E}">
        <p14:creationId xmlns:p14="http://schemas.microsoft.com/office/powerpoint/2010/main" val="2831252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6184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Service Delivery: </a:t>
            </a:r>
            <a:endParaRPr lang="en-US" sz="1200" dirty="0"/>
          </a:p>
          <a:p>
            <a:pPr marL="0" indent="0">
              <a:buNone/>
            </a:pPr>
            <a:r>
              <a:rPr lang="en-US" sz="1200" dirty="0"/>
              <a:t>This guidance only addresses service delivery modality (telehealth/telephonic), it DOES NOT change the funding amount, nor the service requirements. </a:t>
            </a:r>
          </a:p>
          <a:p>
            <a:endParaRPr lang="en-US" dirty="0"/>
          </a:p>
        </p:txBody>
      </p:sp>
    </p:spTree>
    <p:extLst>
      <p:ext uri="{BB962C8B-B14F-4D97-AF65-F5344CB8AC3E}">
        <p14:creationId xmlns:p14="http://schemas.microsoft.com/office/powerpoint/2010/main" val="2301635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4413" cy="3429000"/>
          </a:xfrm>
        </p:spPr>
      </p:sp>
      <p:sp>
        <p:nvSpPr>
          <p:cNvPr id="3" name="Notes Placeholder 2"/>
          <p:cNvSpPr>
            <a:spLocks noGrp="1"/>
          </p:cNvSpPr>
          <p:nvPr>
            <p:ph type="body" idx="1"/>
          </p:nvPr>
        </p:nvSpPr>
        <p:spPr/>
        <p:txBody>
          <a:bodyPr/>
          <a:lstStyle/>
          <a:p>
            <a:endParaRPr lang="en-US" dirty="0"/>
          </a:p>
          <a:p>
            <a:r>
              <a:rPr lang="en-US" b="1" dirty="0"/>
              <a:t>The OMH FAQ which will be linked in this PPT says that text message and email are not included in the telemental health waiver.</a:t>
            </a:r>
          </a:p>
          <a:p>
            <a:endParaRPr lang="en-US" dirty="0"/>
          </a:p>
          <a:p>
            <a:r>
              <a:rPr lang="en-US" dirty="0"/>
              <a:t>Verbal consent is allowable during the COVID-19 disaster emergency period. Providers of telemental health services can collect consent for services verbally so long as the consent is informed (i.e. providers are informing patients about the services provided, their right to refuse, right to revoke consent at any time, etc.), and the verbal consent is recorded by the provider in the patient’s treatment record. </a:t>
            </a:r>
          </a:p>
          <a:p>
            <a:endParaRPr lang="en-US" dirty="0"/>
          </a:p>
          <a:p>
            <a:r>
              <a:rPr lang="en-US" dirty="0"/>
              <a:t>Providers should also be advised that in subsequent in-person appointments that occur at a later date, written consent from the patient should be obtained.</a:t>
            </a:r>
          </a:p>
        </p:txBody>
      </p:sp>
    </p:spTree>
    <p:extLst>
      <p:ext uri="{BB962C8B-B14F-4D97-AF65-F5344CB8AC3E}">
        <p14:creationId xmlns:p14="http://schemas.microsoft.com/office/powerpoint/2010/main" val="566028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4413"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0163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8950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9695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8138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4413" cy="3429000"/>
          </a:xfrm>
        </p:spPr>
      </p:sp>
      <p:sp>
        <p:nvSpPr>
          <p:cNvPr id="3" name="Notes Placeholder 2"/>
          <p:cNvSpPr>
            <a:spLocks noGrp="1"/>
          </p:cNvSpPr>
          <p:nvPr>
            <p:ph type="body" idx="1"/>
          </p:nvPr>
        </p:nvSpPr>
        <p:spPr/>
        <p:txBody>
          <a:bodyPr/>
          <a:lstStyle/>
          <a:p>
            <a:r>
              <a:rPr lang="en-US" sz="1200" b="0" i="0" u="none" strike="noStrike" baseline="0" dirty="0">
                <a:latin typeface="Calibri" panose="020F0502020204030204" pitchFamily="34" charset="0"/>
                <a:ea typeface="+mn-ea"/>
                <a:cs typeface="+mn-cs"/>
                <a:sym typeface="Helvetica Neue"/>
              </a:rPr>
              <a:t>SAY:</a:t>
            </a:r>
          </a:p>
          <a:p>
            <a:r>
              <a:rPr lang="en-US" sz="1200" b="0" i="0" u="none" strike="noStrike" baseline="0" dirty="0">
                <a:latin typeface="Calibri" panose="020F0502020204030204" pitchFamily="34" charset="0"/>
                <a:ea typeface="+mn-ea"/>
                <a:cs typeface="+mn-cs"/>
                <a:sym typeface="Helvetica Neue"/>
              </a:rPr>
              <a:t>•This approval is time-limited and effective only during the disaster emergency</a:t>
            </a:r>
          </a:p>
          <a:p>
            <a:r>
              <a:rPr lang="en-US" sz="1200" b="0" i="0" u="none" strike="noStrike" baseline="0" dirty="0">
                <a:latin typeface="Calibri" panose="020F0502020204030204" pitchFamily="34" charset="0"/>
                <a:ea typeface="+mn-ea"/>
                <a:cs typeface="+mn-cs"/>
                <a:sym typeface="Helvetica Neue"/>
              </a:rPr>
              <a:t>•Programs/agencies already designated to offer telehealth, do not need to seek additional approval. </a:t>
            </a:r>
          </a:p>
          <a:p>
            <a:endParaRPr lang="en-US" dirty="0"/>
          </a:p>
          <a:p>
            <a:r>
              <a:rPr lang="en-US" sz="1200" b="0" i="0" u="none" strike="noStrike" baseline="0" dirty="0">
                <a:latin typeface="Calibri" panose="020F0502020204030204" pitchFamily="34" charset="0"/>
                <a:ea typeface="+mn-ea"/>
                <a:cs typeface="+mn-cs"/>
                <a:sym typeface="Helvetica Neue"/>
              </a:rPr>
              <a:t>The COVID disaster emergency allows for the following expansion of services that are not normally permissible: </a:t>
            </a:r>
          </a:p>
          <a:p>
            <a:r>
              <a:rPr lang="en-US" sz="1200" b="0" i="0" u="none" strike="noStrike" baseline="0" dirty="0">
                <a:latin typeface="Calibri" panose="020F0502020204030204" pitchFamily="34" charset="0"/>
                <a:ea typeface="+mn-ea"/>
                <a:cs typeface="+mn-cs"/>
                <a:sym typeface="Helvetica Neue"/>
              </a:rPr>
              <a:t>•Service delivery via telephone is not permissible outside of the COVID emergency.</a:t>
            </a:r>
          </a:p>
          <a:p>
            <a:r>
              <a:rPr lang="en-US" sz="1200" b="0" i="0" u="none" strike="noStrike" baseline="0" dirty="0">
                <a:latin typeface="Calibri" panose="020F0502020204030204" pitchFamily="34" charset="0"/>
                <a:ea typeface="+mn-ea"/>
                <a:cs typeface="+mn-cs"/>
                <a:sym typeface="Helvetica Neue"/>
              </a:rPr>
              <a:t>•CRPAs and interns are not authorized to deliver services outside of the COVID emergency.</a:t>
            </a:r>
          </a:p>
          <a:p>
            <a:r>
              <a:rPr lang="en-US" sz="1200" b="0" i="0" u="none" strike="noStrike" baseline="0" dirty="0">
                <a:latin typeface="Calibri" panose="020F0502020204030204" pitchFamily="34" charset="0"/>
                <a:ea typeface="+mn-ea"/>
                <a:cs typeface="+mn-cs"/>
                <a:sym typeface="Helvetica Neue"/>
              </a:rPr>
              <a:t>•Buprenorphine initiation via telephone or </a:t>
            </a:r>
            <a:r>
              <a:rPr lang="en-US" sz="1200" b="0" i="0" u="none" strike="noStrike" baseline="0" dirty="0" err="1">
                <a:latin typeface="Calibri" panose="020F0502020204030204" pitchFamily="34" charset="0"/>
                <a:ea typeface="+mn-ea"/>
                <a:cs typeface="+mn-cs"/>
                <a:sym typeface="Helvetica Neue"/>
              </a:rPr>
              <a:t>telepractice</a:t>
            </a:r>
            <a:r>
              <a:rPr lang="en-US" sz="1200" b="0" i="0" u="none" strike="noStrike" baseline="0" dirty="0">
                <a:latin typeface="Calibri" panose="020F0502020204030204" pitchFamily="34" charset="0"/>
                <a:ea typeface="+mn-ea"/>
                <a:cs typeface="+mn-cs"/>
                <a:sym typeface="Helvetica Neue"/>
              </a:rPr>
              <a:t> is not permissible outside of the COVID emergency.</a:t>
            </a:r>
          </a:p>
          <a:p>
            <a:endParaRPr lang="en-US" dirty="0"/>
          </a:p>
        </p:txBody>
      </p:sp>
    </p:spTree>
    <p:extLst>
      <p:ext uri="{BB962C8B-B14F-4D97-AF65-F5344CB8AC3E}">
        <p14:creationId xmlns:p14="http://schemas.microsoft.com/office/powerpoint/2010/main" val="4231720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latin typeface="Calibri" panose="020F0502020204030204" pitchFamily="34" charset="0"/>
                <a:ea typeface="+mn-ea"/>
                <a:cs typeface="+mn-cs"/>
                <a:sym typeface="Helvetica Neue"/>
              </a:rPr>
              <a:t>Telepractice is not limited to certified or authorized OASAS locations. The client and/or practitioner can be at any site that meets with privacy and confidentiality standards, including a home. The space utilized for a Telepractice session should assure the privacy and protection of patient confidentiality. </a:t>
            </a:r>
            <a:endParaRPr lang="en-US" dirty="0"/>
          </a:p>
        </p:txBody>
      </p:sp>
    </p:spTree>
    <p:extLst>
      <p:ext uri="{BB962C8B-B14F-4D97-AF65-F5344CB8AC3E}">
        <p14:creationId xmlns:p14="http://schemas.microsoft.com/office/powerpoint/2010/main" val="2856318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708025"/>
            <a:ext cx="6299200" cy="3544888"/>
          </a:xfrm>
        </p:spPr>
      </p:sp>
      <p:sp>
        <p:nvSpPr>
          <p:cNvPr id="3" name="Notes Placeholder 2"/>
          <p:cNvSpPr>
            <a:spLocks noGrp="1"/>
          </p:cNvSpPr>
          <p:nvPr>
            <p:ph type="body" idx="1"/>
          </p:nvPr>
        </p:nvSpPr>
        <p:spPr/>
        <p:txBody>
          <a:bodyPr/>
          <a:lstStyle/>
          <a:p>
            <a:endParaRPr lang="en-US" sz="1200" dirty="0">
              <a:effectLst/>
              <a:latin typeface="Calibri" panose="020F0502020204030204" pitchFamily="34" charset="0"/>
              <a:ea typeface="+mn-ea"/>
              <a:cs typeface="+mn-cs"/>
              <a:sym typeface="Helvetica Neue"/>
            </a:endParaRPr>
          </a:p>
        </p:txBody>
      </p:sp>
    </p:spTree>
    <p:extLst>
      <p:ext uri="{BB962C8B-B14F-4D97-AF65-F5344CB8AC3E}">
        <p14:creationId xmlns:p14="http://schemas.microsoft.com/office/powerpoint/2010/main" val="3675092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4413"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84037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4413" cy="3429000"/>
          </a:xfrm>
        </p:spPr>
      </p:sp>
      <p:sp>
        <p:nvSpPr>
          <p:cNvPr id="3" name="Notes Placeholder 2"/>
          <p:cNvSpPr>
            <a:spLocks noGrp="1"/>
          </p:cNvSpPr>
          <p:nvPr>
            <p:ph type="body" idx="1"/>
          </p:nvPr>
        </p:nvSpPr>
        <p:spPr/>
        <p:txBody>
          <a:bodyPr/>
          <a:lstStyle/>
          <a:p>
            <a:r>
              <a:rPr lang="en-US" sz="1200" b="0" i="0" u="none" strike="noStrike" baseline="0" dirty="0">
                <a:latin typeface="Calibri" panose="020F0502020204030204" pitchFamily="34" charset="0"/>
                <a:ea typeface="+mn-ea"/>
                <a:cs typeface="+mn-cs"/>
                <a:sym typeface="Helvetica Neue"/>
              </a:rPr>
              <a:t>Informed consent continues to be required. While written consent is preferable, oral consent is permissible when it is the only available option or circumstances require immediate service delivery which do not allow time for written consent. </a:t>
            </a:r>
          </a:p>
          <a:p>
            <a:endParaRPr lang="en-US" sz="1200" b="0" i="0" u="none" strike="noStrike" baseline="0" dirty="0">
              <a:latin typeface="Calibri" panose="020F0502020204030204" pitchFamily="34" charset="0"/>
              <a:ea typeface="+mn-ea"/>
              <a:cs typeface="+mn-cs"/>
              <a:sym typeface="Helvetica Neue"/>
            </a:endParaRPr>
          </a:p>
          <a:p>
            <a:r>
              <a:rPr lang="en-US" sz="1200" b="0" i="0" u="none" strike="noStrike" baseline="0" dirty="0">
                <a:latin typeface="Calibri" panose="020F0502020204030204" pitchFamily="34" charset="0"/>
                <a:ea typeface="+mn-ea"/>
                <a:cs typeface="+mn-cs"/>
                <a:sym typeface="Helvetica Neue"/>
              </a:rPr>
              <a:t>The verbal consent will suffice, provided the program notes this in the patient record and follows up with a written consent at the earliest possible convenience. Consent only needs to be documented once, while each encounter conducted via </a:t>
            </a:r>
            <a:r>
              <a:rPr lang="en-US" sz="1200" b="0" i="0" u="none" strike="noStrike" baseline="0" dirty="0" err="1">
                <a:latin typeface="Calibri" panose="020F0502020204030204" pitchFamily="34" charset="0"/>
                <a:ea typeface="+mn-ea"/>
                <a:cs typeface="+mn-cs"/>
                <a:sym typeface="Helvetica Neue"/>
              </a:rPr>
              <a:t>telepractice</a:t>
            </a:r>
            <a:r>
              <a:rPr lang="en-US" sz="1200" b="0" i="0" u="none" strike="noStrike" baseline="0" dirty="0">
                <a:latin typeface="Calibri" panose="020F0502020204030204" pitchFamily="34" charset="0"/>
                <a:ea typeface="+mn-ea"/>
                <a:cs typeface="+mn-cs"/>
                <a:sym typeface="Helvetica Neue"/>
              </a:rPr>
              <a:t> must be documented in the patient record.</a:t>
            </a:r>
          </a:p>
          <a:p>
            <a:endParaRPr lang="en-US" sz="1200" b="0" i="0" u="none" strike="noStrike" baseline="0" dirty="0">
              <a:latin typeface="Calibri" panose="020F0502020204030204" pitchFamily="34" charset="0"/>
              <a:ea typeface="+mn-ea"/>
              <a:cs typeface="+mn-cs"/>
              <a:sym typeface="Helvetica Neue"/>
            </a:endParaRPr>
          </a:p>
          <a:p>
            <a:r>
              <a:rPr lang="en-US" sz="1200" b="0" i="0" u="none" strike="noStrike" baseline="0" dirty="0">
                <a:latin typeface="Calibri" panose="020F0502020204030204" pitchFamily="34" charset="0"/>
                <a:ea typeface="+mn-ea"/>
                <a:cs typeface="+mn-cs"/>
                <a:sym typeface="Helvetica Neue"/>
              </a:rPr>
              <a:t>Group sessions can be conducted through Telepractice via many available platforms listed on this slide. Telephonic group sessions are also permitted where a provider is able to verify the call-in was not distributed to anyone not invited (this can be done by asking), has obtained consent from participants, and has a plan for how such sessions can be conducted to ensure meaningful participation by patients. </a:t>
            </a:r>
            <a:endParaRPr lang="en-US" dirty="0"/>
          </a:p>
        </p:txBody>
      </p:sp>
    </p:spTree>
    <p:extLst>
      <p:ext uri="{BB962C8B-B14F-4D97-AF65-F5344CB8AC3E}">
        <p14:creationId xmlns:p14="http://schemas.microsoft.com/office/powerpoint/2010/main" val="41159974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effectLst/>
                <a:latin typeface="Calibri" panose="020F0502020204030204" pitchFamily="34" charset="0"/>
                <a:ea typeface="+mn-ea"/>
                <a:cs typeface="+mn-cs"/>
                <a:sym typeface="Helvetica Neue"/>
              </a:rPr>
              <a:t>Thus, the practitioner may issue a prescription either electronically (for schedules II-V) or by calling in an emergency schedule II prescription to the pharmacy.</a:t>
            </a:r>
          </a:p>
          <a:p>
            <a:endParaRPr lang="en-US" sz="1200" b="0" i="0" dirty="0">
              <a:effectLst/>
              <a:latin typeface="Calibri" panose="020F0502020204030204" pitchFamily="34" charset="0"/>
              <a:ea typeface="+mn-ea"/>
              <a:cs typeface="+mn-cs"/>
              <a:sym typeface="Helvetica Neue"/>
            </a:endParaRPr>
          </a:p>
          <a:p>
            <a:r>
              <a:rPr lang="en-US" sz="1200" b="0" i="0" dirty="0">
                <a:effectLst/>
                <a:latin typeface="Calibri" panose="020F0502020204030204" pitchFamily="34" charset="0"/>
                <a:ea typeface="+mn-ea"/>
                <a:cs typeface="+mn-cs"/>
                <a:sym typeface="Helvetica Neue"/>
              </a:rPr>
              <a:t>The term "practitioner" in this context includes a physician, dentist, veterinarian, or other person licensed, registered, or otherwise permitted, by the United States or the jurisdiction in which s/he practices to prescribe controlled substances in the course of his/her professional practice.</a:t>
            </a:r>
          </a:p>
          <a:p>
            <a:endParaRPr lang="en-US" sz="1200" b="0" i="0" dirty="0">
              <a:effectLst/>
              <a:latin typeface="Calibri" panose="020F0502020204030204" pitchFamily="34" charset="0"/>
              <a:ea typeface="+mn-ea"/>
              <a:cs typeface="+mn-cs"/>
              <a:sym typeface="Helvetica Neue"/>
            </a:endParaRPr>
          </a:p>
        </p:txBody>
      </p:sp>
    </p:spTree>
    <p:extLst>
      <p:ext uri="{BB962C8B-B14F-4D97-AF65-F5344CB8AC3E}">
        <p14:creationId xmlns:p14="http://schemas.microsoft.com/office/powerpoint/2010/main" val="3927522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dirty="0"/>
              <a:t>For patients who have had an in-person medical evaluation previously, CMS is allowing practitioners to issue a prescription for a schedule II - V controlled substance after communicating with the patient via telemedicine, or any other means (including by telephone but PLEASE NOTE: OASAS Is requiring telemedicine but the Ryan Haight act allows telephone) so long as the prescription is issued for a legitimate medical purpose and the practitioner is acting in the usual course of his or her professional practice. </a:t>
            </a:r>
          </a:p>
          <a:p>
            <a:pPr>
              <a:buFont typeface="Arial" panose="020B0604020202020204" pitchFamily="34" charset="0"/>
              <a:buNone/>
            </a:pPr>
            <a:endParaRPr lang="en-US" dirty="0"/>
          </a:p>
        </p:txBody>
      </p:sp>
    </p:spTree>
    <p:extLst>
      <p:ext uri="{BB962C8B-B14F-4D97-AF65-F5344CB8AC3E}">
        <p14:creationId xmlns:p14="http://schemas.microsoft.com/office/powerpoint/2010/main" val="5101132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13808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dirty="0"/>
              <a:t>On April 30</a:t>
            </a:r>
            <a:r>
              <a:rPr lang="en-US" baseline="30000" dirty="0"/>
              <a:t>th</a:t>
            </a:r>
            <a:r>
              <a:rPr lang="en-US" dirty="0"/>
              <a:t>, the Centers for Medicare &amp; Medicaid Services (CMS) announced through a press </a:t>
            </a:r>
            <a:r>
              <a:rPr lang="en-US" dirty="0">
                <a:hlinkClick r:id="rId3"/>
              </a:rPr>
              <a:t>release</a:t>
            </a:r>
            <a:r>
              <a:rPr lang="en-US" dirty="0"/>
              <a:t> an updated COVID-19 Waivers Summary </a:t>
            </a:r>
            <a:r>
              <a:rPr lang="en-US" dirty="0">
                <a:hlinkClick r:id="rId4"/>
              </a:rPr>
              <a:t>Document</a:t>
            </a:r>
            <a:r>
              <a:rPr lang="en-US" dirty="0"/>
              <a:t> and provider-specific fact sheets which included expansions in telehealth policy to address needs related to the public health emergency.</a:t>
            </a:r>
          </a:p>
          <a:p>
            <a:pPr marL="0" indent="0" algn="l">
              <a:buNone/>
            </a:pPr>
            <a:endParaRPr lang="en-US" dirty="0"/>
          </a:p>
          <a:p>
            <a:pPr marL="0" indent="0" algn="l">
              <a:buNone/>
            </a:pPr>
            <a:r>
              <a:rPr lang="en-US" dirty="0"/>
              <a:t>Changes related to telehealth are addressed on the following slides.</a:t>
            </a:r>
          </a:p>
          <a:p>
            <a:pPr algn="l"/>
            <a:endParaRPr lang="en-US" dirty="0"/>
          </a:p>
        </p:txBody>
      </p:sp>
    </p:spTree>
    <p:extLst>
      <p:ext uri="{BB962C8B-B14F-4D97-AF65-F5344CB8AC3E}">
        <p14:creationId xmlns:p14="http://schemas.microsoft.com/office/powerpoint/2010/main" val="3546100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marL="0" marR="0" lvl="0" indent="0" algn="l" defTabSz="457200" eaLnBrk="1" fontAlgn="auto" latinLnBrk="0" hangingPunct="1">
              <a:lnSpc>
                <a:spcPct val="117999"/>
              </a:lnSpc>
              <a:spcBef>
                <a:spcPts val="0"/>
              </a:spcBef>
              <a:spcAft>
                <a:spcPts val="0"/>
              </a:spcAft>
              <a:buClrTx/>
              <a:buSzTx/>
              <a:buFontTx/>
              <a:buNone/>
              <a:tabLst/>
              <a:defRPr/>
            </a:pPr>
            <a:r>
              <a:rPr lang="en-US" dirty="0"/>
              <a:t>During the Public Health Emergency (PHE), CMS will now allow </a:t>
            </a:r>
            <a:r>
              <a:rPr lang="en-US" i="1" dirty="0"/>
              <a:t>all health care professionals that are eligible to bill Medicare</a:t>
            </a:r>
            <a:r>
              <a:rPr lang="en-US" dirty="0"/>
              <a:t> to be reimbursed for telehealth services, including </a:t>
            </a:r>
            <a:r>
              <a:rPr lang="en-US" i="1" dirty="0"/>
              <a:t>physical therapists, occupational therapists, and speech language pathologists</a:t>
            </a:r>
            <a:r>
              <a:rPr lang="en-US" dirty="0"/>
              <a:t>. Before this change, the eligible provider list was limited to doctors, nurse practitioners, physician assistants, and certain others.</a:t>
            </a:r>
          </a:p>
          <a:p>
            <a:pPr algn="l"/>
            <a:endParaRPr lang="en-US" dirty="0"/>
          </a:p>
          <a:p>
            <a:pPr marL="0" lvl="0" indent="0" algn="l">
              <a:buNone/>
            </a:pPr>
            <a:r>
              <a:rPr lang="en-US" dirty="0"/>
              <a:t>CMS also announced they are </a:t>
            </a:r>
            <a:r>
              <a:rPr lang="en-US" b="1" dirty="0"/>
              <a:t>waiving the requirement of video technology</a:t>
            </a:r>
            <a:r>
              <a:rPr lang="en-US" dirty="0"/>
              <a:t> use for a certain set of services for the remainder of the PHE and increasing the payment amount for telephone visits (codes 99441-99443) to match payments for similar office and outpatient visits. </a:t>
            </a:r>
          </a:p>
          <a:p>
            <a:pPr marL="0" lvl="0" indent="0" algn="l">
              <a:buNone/>
            </a:pPr>
            <a:endParaRPr lang="en-US" dirty="0"/>
          </a:p>
          <a:p>
            <a:pPr marL="0" lvl="0" indent="0" algn="l">
              <a:buNone/>
            </a:pPr>
            <a:r>
              <a:rPr lang="en-US" dirty="0"/>
              <a:t>The previous reimbursement range was between $14 and $41 and is now updated to between $46 and $110. Payments are retroactive to 3/1/2020. </a:t>
            </a:r>
          </a:p>
          <a:p>
            <a:pPr marL="0" lvl="0" indent="0" algn="l">
              <a:buNone/>
            </a:pPr>
            <a:endParaRPr lang="en-US" dirty="0"/>
          </a:p>
          <a:p>
            <a:pPr marL="0" marR="0" lvl="0" indent="0" algn="l" defTabSz="457200" eaLnBrk="1" fontAlgn="auto" latinLnBrk="0" hangingPunct="1">
              <a:lnSpc>
                <a:spcPct val="117999"/>
              </a:lnSpc>
              <a:spcBef>
                <a:spcPts val="0"/>
              </a:spcBef>
              <a:spcAft>
                <a:spcPts val="0"/>
              </a:spcAft>
              <a:buClrTx/>
              <a:buSzTx/>
              <a:buFontTx/>
              <a:buNone/>
              <a:tabLst/>
              <a:defRPr/>
            </a:pPr>
            <a:r>
              <a:rPr lang="en-US" sz="1200" dirty="0">
                <a:solidFill>
                  <a:schemeClr val="tx1"/>
                </a:solidFill>
                <a:latin typeface="Calibri" panose="020F0502020204030204" pitchFamily="34" charset="0"/>
                <a:ea typeface="+mn-ea"/>
                <a:cs typeface="+mn-cs"/>
                <a:sym typeface="Helvetica Neue"/>
              </a:rPr>
              <a:t>Reimbursement Amount: During the PHE, CMS has implemented payment parity, meaning providers will be reimbursed the same as if the service was provided in-person. Some rates for telephone visits have increased. </a:t>
            </a:r>
            <a:r>
              <a:rPr lang="en-US" sz="1200" b="0" i="0" dirty="0">
                <a:effectLst/>
                <a:latin typeface="Calibri" panose="020F0502020204030204" pitchFamily="34" charset="0"/>
                <a:ea typeface="+mn-ea"/>
                <a:cs typeface="+mn-cs"/>
                <a:sym typeface="Helvetica Neue"/>
              </a:rPr>
              <a:t>Per the final interim rule, providers are allowed to report POS code that would have been reported had the service been furnished in person so that providers can receive the appropriate facility or non-facility rate and use the modifier “95” to indicate the service took place through telehealth.  If providers wish to continue to use POS code 02, they may, and it pays the facility rate.  </a:t>
            </a:r>
          </a:p>
          <a:p>
            <a:pPr marL="0" marR="0" lvl="0" indent="0" algn="l" defTabSz="457200" eaLnBrk="1" fontAlgn="auto" latinLnBrk="0" hangingPunct="1">
              <a:lnSpc>
                <a:spcPct val="117999"/>
              </a:lnSpc>
              <a:spcBef>
                <a:spcPts val="0"/>
              </a:spcBef>
              <a:spcAft>
                <a:spcPts val="0"/>
              </a:spcAft>
              <a:buClrTx/>
              <a:buSzTx/>
              <a:buFontTx/>
              <a:buNone/>
              <a:tabLst/>
              <a:defRPr/>
            </a:pPr>
            <a:endParaRPr lang="en-US" sz="1200" dirty="0">
              <a:solidFill>
                <a:schemeClr val="tx1"/>
              </a:solidFill>
              <a:latin typeface="Calibri" panose="020F0502020204030204" pitchFamily="34" charset="0"/>
              <a:ea typeface="+mn-ea"/>
              <a:cs typeface="+mn-cs"/>
              <a:sym typeface="Helvetica Neue"/>
            </a:endParaRPr>
          </a:p>
          <a:p>
            <a:pPr marL="0" lvl="0" indent="0" algn="l">
              <a:buNone/>
            </a:pPr>
            <a:endParaRPr lang="en-US" dirty="0"/>
          </a:p>
        </p:txBody>
      </p:sp>
    </p:spTree>
    <p:extLst>
      <p:ext uri="{BB962C8B-B14F-4D97-AF65-F5344CB8AC3E}">
        <p14:creationId xmlns:p14="http://schemas.microsoft.com/office/powerpoint/2010/main" val="27956418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a:t>Additional updates include:</a:t>
            </a:r>
          </a:p>
          <a:p>
            <a:pPr marL="171450" indent="-171450">
              <a:buFontTx/>
              <a:buChar char="-"/>
            </a:pPr>
            <a:r>
              <a:rPr lang="en-US" dirty="0"/>
              <a:t>Providers do not need to put their home address on claims if they conducted a telehealth visit while at home</a:t>
            </a:r>
          </a:p>
          <a:p>
            <a:pPr marL="171450" indent="-171450">
              <a:buFontTx/>
              <a:buChar char="-"/>
            </a:pPr>
            <a:r>
              <a:rPr lang="en-US" dirty="0"/>
              <a:t>OIG is providing health care providers the flexibility to reduce or waive out-of-pocket costs and co-pays</a:t>
            </a:r>
          </a:p>
          <a:p>
            <a:pPr marL="171450" indent="-171450">
              <a:buFontTx/>
              <a:buChar char="-"/>
            </a:pPr>
            <a:r>
              <a:rPr lang="en-US" dirty="0"/>
              <a:t>Prior existing relationships do not need to be established for telehealth visits</a:t>
            </a:r>
          </a:p>
          <a:p>
            <a:pPr marL="171450" indent="-171450">
              <a:buFontTx/>
              <a:buChar char="-"/>
            </a:pPr>
            <a:r>
              <a:rPr lang="en-US" dirty="0"/>
              <a:t>Hospitals can bill an originating site fee when the patient is at home</a:t>
            </a:r>
          </a:p>
        </p:txBody>
      </p:sp>
    </p:spTree>
    <p:extLst>
      <p:ext uri="{BB962C8B-B14F-4D97-AF65-F5344CB8AC3E}">
        <p14:creationId xmlns:p14="http://schemas.microsoft.com/office/powerpoint/2010/main" val="38461009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94293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a:t>Source: HealthCentric Advisors Coding &amp; Guidelines Summary for Medicare Telehealth</a:t>
            </a:r>
          </a:p>
        </p:txBody>
      </p:sp>
    </p:spTree>
    <p:extLst>
      <p:ext uri="{BB962C8B-B14F-4D97-AF65-F5344CB8AC3E}">
        <p14:creationId xmlns:p14="http://schemas.microsoft.com/office/powerpoint/2010/main" val="1950516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15420305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a:t>Source: HealthCentric Advisors Coding &amp; Guidelines Summary for Medicare Telehealth</a:t>
            </a:r>
          </a:p>
        </p:txBody>
      </p:sp>
    </p:spTree>
    <p:extLst>
      <p:ext uri="{BB962C8B-B14F-4D97-AF65-F5344CB8AC3E}">
        <p14:creationId xmlns:p14="http://schemas.microsoft.com/office/powerpoint/2010/main" val="518785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a:t>Source: HealthCentric Advisors Coding &amp; Guidelines Summary for Medicare Telehealth</a:t>
            </a:r>
          </a:p>
          <a:p>
            <a:endParaRPr lang="en-US" dirty="0"/>
          </a:p>
          <a:p>
            <a:r>
              <a:rPr lang="en-US" dirty="0"/>
              <a:t>Facility Billing: Can still bill the Q3014 code which is billable by a facility where the patient is located (does not include the home, patient has to be in a previously eligible facility)</a:t>
            </a:r>
          </a:p>
        </p:txBody>
      </p:sp>
    </p:spTree>
    <p:extLst>
      <p:ext uri="{BB962C8B-B14F-4D97-AF65-F5344CB8AC3E}">
        <p14:creationId xmlns:p14="http://schemas.microsoft.com/office/powerpoint/2010/main" val="26405585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a:t>Source: HealthCentric Advisors Coding &amp; Guidelines Summary for Medicare Telehealth</a:t>
            </a:r>
          </a:p>
          <a:p>
            <a:endParaRPr lang="en-US" dirty="0"/>
          </a:p>
          <a:p>
            <a:r>
              <a:rPr lang="en-US" dirty="0"/>
              <a:t>Facility Billing: Can still bill the Q3014 code which is billable by a facility where the patient is located (does not include the home, patient has to be in a previously eligible facility)</a:t>
            </a:r>
          </a:p>
        </p:txBody>
      </p:sp>
    </p:spTree>
    <p:extLst>
      <p:ext uri="{BB962C8B-B14F-4D97-AF65-F5344CB8AC3E}">
        <p14:creationId xmlns:p14="http://schemas.microsoft.com/office/powerpoint/2010/main" val="27855282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50754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a:t>For FQHCs, telehealth distant site services furnished between January 27, 2020, and June 30, 2020, that are also FQHC qualifying visits, three HCPCS/CPT codes for distant site telehealth services must be used: </a:t>
            </a:r>
          </a:p>
          <a:p>
            <a:endParaRPr lang="en-US" dirty="0"/>
          </a:p>
          <a:p>
            <a:r>
              <a:rPr lang="en-US" dirty="0"/>
              <a:t>• PPS specific payment system code: GO466, G0467, G0469, or G0470 </a:t>
            </a:r>
          </a:p>
          <a:p>
            <a:r>
              <a:rPr lang="en-US" dirty="0"/>
              <a:t>• The HCPCS/CPT code that describes the services furnished via telehealth with modifier 95; and </a:t>
            </a:r>
          </a:p>
          <a:p>
            <a:r>
              <a:rPr lang="en-US" dirty="0"/>
              <a:t>• G2025 with modifier 95. </a:t>
            </a:r>
          </a:p>
          <a:p>
            <a:endParaRPr lang="en-US" dirty="0"/>
          </a:p>
          <a:p>
            <a:r>
              <a:rPr lang="en-US" dirty="0"/>
              <a:t>These claims will be paid at the FQHC PPS rate until June 30, 2020, and automatically reprocessed beginning on July 1, 2020, at the $92.03 rate. FQHCs do not need to resubmit these claims for the payment adjustment. Beginning July 1, 2020, FQHCs will only be required to submit G2025 where no modifier is required.</a:t>
            </a:r>
          </a:p>
          <a:p>
            <a:endParaRPr lang="en-US" dirty="0"/>
          </a:p>
          <a:p>
            <a:r>
              <a:rPr lang="en-US" dirty="0"/>
              <a:t>For RHCs, services provided January 27, 2020 to June 30, 2020 will be billed with HCPCS code G2025 with the modifier “CG” on the claim and the CPT code with both the “CG” and “95” modifiers. </a:t>
            </a:r>
          </a:p>
          <a:p>
            <a:endParaRPr lang="en-US" dirty="0"/>
          </a:p>
          <a:p>
            <a:r>
              <a:rPr lang="en-US" dirty="0"/>
              <a:t>This is being done as the processing system is not anticipated to be in place until then. Beginning July 1, 2020, the RHC will no longer need to use the CG modifier with G2025.</a:t>
            </a:r>
          </a:p>
          <a:p>
            <a:endParaRPr lang="en-US" dirty="0"/>
          </a:p>
        </p:txBody>
      </p:sp>
    </p:spTree>
    <p:extLst>
      <p:ext uri="{BB962C8B-B14F-4D97-AF65-F5344CB8AC3E}">
        <p14:creationId xmlns:p14="http://schemas.microsoft.com/office/powerpoint/2010/main" val="18672977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a:t>Don’t have to say: When a physician or nonphysician practitioner who typically furnishes professional services in the hospital outpatient department furnishes telehealth services during the PHE, they bill with a hospital outpatient place of service since that is likely where the services would have been furnished if not for the COVID-19 PHE. </a:t>
            </a:r>
          </a:p>
          <a:p>
            <a:endParaRPr lang="en-US" dirty="0"/>
          </a:p>
          <a:p>
            <a:r>
              <a:rPr lang="en-US" dirty="0"/>
              <a:t>The physician or practitioner is paid for the service under the PFS at the facility rate, which does not include payment for resources such as clinical staff, supplies, or office overhead since those things are usually supplied by the hospital outpatient department. </a:t>
            </a:r>
          </a:p>
          <a:p>
            <a:endParaRPr lang="en-US" dirty="0"/>
          </a:p>
          <a:p>
            <a:r>
              <a:rPr lang="en-US" dirty="0"/>
              <a:t>During the PHE, if the beneficiary’s home or temporary expansion site is considered to be a provider-based department of the hospital, and the beneficiary is registered as an outpatient of the hospital for purposes of receiving telehealth services billed by the physician or practitioner, the hospital may bill under the PFS for the originating site facility fee associated with the telehealth service. </a:t>
            </a:r>
          </a:p>
        </p:txBody>
      </p:sp>
    </p:spTree>
    <p:extLst>
      <p:ext uri="{BB962C8B-B14F-4D97-AF65-F5344CB8AC3E}">
        <p14:creationId xmlns:p14="http://schemas.microsoft.com/office/powerpoint/2010/main" val="41996281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a:t>Question 1: Yes. QMPs, including emergency physicians, can perform MSEs using telehealth equipment. The QMP may be on-campus and using technology to self-contain or offsite due to staffing shortages. The MSE may be performed solely via telehealth if clinically appropriate. If the patient is seen by a QMP located on campus via electronic two-way technology, the service would not be considered a telehealth visit. Regardless of location, the QMP must be performing within the scope of his/her state practice act and approved by the hospital’s governing body to perform MSEs. </a:t>
            </a:r>
          </a:p>
          <a:p>
            <a:endParaRPr lang="en-US" dirty="0"/>
          </a:p>
          <a:p>
            <a:r>
              <a:rPr lang="en-US" dirty="0"/>
              <a:t>Question 2: The use of telehealth to provide evaluation of individuals who have not physically presented to the hospital for treatment does not create an EMTALA obligation. </a:t>
            </a:r>
          </a:p>
          <a:p>
            <a:endParaRPr lang="en-US" dirty="0"/>
          </a:p>
          <a:p>
            <a:r>
              <a:rPr lang="en-US" dirty="0"/>
              <a:t>Question 3: For Medicare and Medicaid, CMS has waived the licensure requirement, provided that the physician has a valid license in another state. However, in order for this federal waiver to be effective, the state also would have to waive its licensure requirements, either individually or categorically, for the type of practice for which the physician is licensed in their home state. </a:t>
            </a:r>
          </a:p>
          <a:p>
            <a:endParaRPr lang="en-US" dirty="0"/>
          </a:p>
          <a:p>
            <a:r>
              <a:rPr lang="en-US" dirty="0"/>
              <a:t>Question 4: Yes. Waivers under section 1135 typically end no later than the termination of the PHE period, or 60 days from the date the waiver or modification is first published unless the Secretary of the Department of Health and Human Services (HHS) extends the waiver by notice for additional periods of up to 60 days, up to the end of the public health emergency period.</a:t>
            </a:r>
          </a:p>
        </p:txBody>
      </p:sp>
    </p:spTree>
    <p:extLst>
      <p:ext uri="{BB962C8B-B14F-4D97-AF65-F5344CB8AC3E}">
        <p14:creationId xmlns:p14="http://schemas.microsoft.com/office/powerpoint/2010/main" val="28882103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523410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45193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0871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a:t>This comprehensive guidance document is updated frequently. The intent of this guidance is to provide broad expansion for the ability of all Medicaid providers in all situations to use a wide variety of communication methods to deliver services remotely during the COVID-19 State of Emergency, to the extent it is appropriate for the care of the member. </a:t>
            </a:r>
          </a:p>
        </p:txBody>
      </p:sp>
    </p:spTree>
    <p:extLst>
      <p:ext uri="{BB962C8B-B14F-4D97-AF65-F5344CB8AC3E}">
        <p14:creationId xmlns:p14="http://schemas.microsoft.com/office/powerpoint/2010/main" val="24752495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baseline="0" dirty="0">
              <a:latin typeface="Calibri" panose="020F0502020204030204" pitchFamily="34" charset="0"/>
              <a:ea typeface="+mn-ea"/>
              <a:cs typeface="+mn-cs"/>
              <a:sym typeface="Helvetica Neue"/>
            </a:endParaRPr>
          </a:p>
          <a:p>
            <a:pPr defTabSz="465887">
              <a:defRPr/>
            </a:pPr>
            <a:endParaRPr lang="en-US" dirty="0"/>
          </a:p>
          <a:p>
            <a:endParaRPr lang="en-US" dirty="0"/>
          </a:p>
        </p:txBody>
      </p:sp>
    </p:spTree>
    <p:extLst>
      <p:ext uri="{BB962C8B-B14F-4D97-AF65-F5344CB8AC3E}">
        <p14:creationId xmlns:p14="http://schemas.microsoft.com/office/powerpoint/2010/main" val="40454365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6713" y="708025"/>
            <a:ext cx="6299200" cy="3544888"/>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This Policy Statement is subject to the following considerations: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228600" marR="0" lvl="0" indent="-228600" defTabSz="457200" eaLnBrk="1" fontAlgn="auto" latinLnBrk="0" hangingPunct="1">
              <a:lnSpc>
                <a:spcPct val="117999"/>
              </a:lnSpc>
              <a:spcBef>
                <a:spcPts val="0"/>
              </a:spcBef>
              <a:spcAft>
                <a:spcPts val="0"/>
              </a:spcAft>
              <a:buClrTx/>
              <a:buSzTx/>
              <a:buFontTx/>
              <a:buAutoNum type="arabicPeriod"/>
              <a:tabLst/>
              <a:defRPr/>
            </a:pPr>
            <a:r>
              <a:rPr lang="en-US" dirty="0"/>
              <a:t>Nothing in this Policy Statement requires physicians or other practitioners to reduce or waive any cost-sharing obligations Federal health care program beneficiaries may owe for telehealth services during the time period specified in condition 2 above. </a:t>
            </a:r>
          </a:p>
          <a:p>
            <a:pPr marL="228600" marR="0" lvl="0" indent="-228600" defTabSz="457200" eaLnBrk="1" fontAlgn="auto" latinLnBrk="0" hangingPunct="1">
              <a:lnSpc>
                <a:spcPct val="117999"/>
              </a:lnSpc>
              <a:spcBef>
                <a:spcPts val="0"/>
              </a:spcBef>
              <a:spcAft>
                <a:spcPts val="0"/>
              </a:spcAft>
              <a:buClrTx/>
              <a:buSzTx/>
              <a:buFontTx/>
              <a:buAutoNum type="arabicPeriod"/>
              <a:tabLst/>
              <a:defRPr/>
            </a:pPr>
            <a:r>
              <a:rPr lang="en-US" dirty="0"/>
              <a:t>For any free telehealth services furnished during the time period subject to the COVID19 Declaration, OIG will not view the provision of free telehealth services alone to be an inducement or as likely to influence future referrals.</a:t>
            </a:r>
          </a:p>
          <a:p>
            <a:pPr marL="228600" marR="0" lvl="0" indent="-228600" defTabSz="457200" eaLnBrk="1" fontAlgn="auto" latinLnBrk="0" hangingPunct="1">
              <a:lnSpc>
                <a:spcPct val="117999"/>
              </a:lnSpc>
              <a:spcBef>
                <a:spcPts val="0"/>
              </a:spcBef>
              <a:spcAft>
                <a:spcPts val="0"/>
              </a:spcAft>
              <a:buClrTx/>
              <a:buSzTx/>
              <a:buFontTx/>
              <a:buAutoNum type="arabicPeriod"/>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OIG intends for the Policy Statement to apply to a broad category of non-face-to-face services furnished through various modalities, including telehealth visits, virtual check-in services, e-visits, monthly remote care management, and monthly remote patient monitoring.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1857135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extLst>
                    <a:ext uri="{A12FA001-AC4F-418D-AE19-62706E023703}">
                      <ahyp:hlinkClr xmlns:ahyp="http://schemas.microsoft.com/office/drawing/2018/hyperlinkcolor" val="tx"/>
                    </a:ext>
                  </a:extLst>
                </a:hlinkClick>
              </a:rPr>
              <a:t>https://www.dfs.ny.gov/industry_guidance/coronavirus/telehealth_ins_prov_info</a:t>
            </a:r>
            <a:endParaRPr lang="en-US" dirty="0"/>
          </a:p>
          <a:p>
            <a:endParaRPr lang="en-US" dirty="0"/>
          </a:p>
          <a:p>
            <a:r>
              <a:rPr lang="en-US" sz="1200" b="0" i="0" dirty="0">
                <a:effectLst/>
                <a:latin typeface="Calibri" panose="020F0502020204030204" pitchFamily="34" charset="0"/>
                <a:ea typeface="+mn-ea"/>
                <a:cs typeface="+mn-cs"/>
                <a:sym typeface="Helvetica Neue"/>
              </a:rPr>
              <a:t>DFS adopted a new </a:t>
            </a:r>
            <a:r>
              <a:rPr lang="en-US" sz="1200" b="0" i="0" u="none" strike="noStrike" dirty="0">
                <a:effectLst/>
                <a:latin typeface="Calibri" panose="020F0502020204030204" pitchFamily="34" charset="0"/>
                <a:ea typeface="+mn-ea"/>
                <a:cs typeface="+mn-cs"/>
                <a:sym typeface="Helvetica Neue"/>
                <a:hlinkClick r:id="rId4"/>
              </a:rPr>
              <a:t>emergency regulation</a:t>
            </a:r>
            <a:r>
              <a:rPr lang="en-US" sz="1200" b="0" i="0" dirty="0">
                <a:effectLst/>
                <a:latin typeface="Calibri" panose="020F0502020204030204" pitchFamily="34" charset="0"/>
                <a:ea typeface="+mn-ea"/>
                <a:cs typeface="+mn-cs"/>
                <a:sym typeface="Helvetica Neue"/>
              </a:rPr>
              <a:t> that requires New York State insurance companies to waive cost-sharing, including, deductibles, copayments (copays), and coinsurance for in-network telehealth visits, whether or not related to COVID-19, during the state of emergency. All of the organizations on the slide follow those rules.</a:t>
            </a:r>
          </a:p>
          <a:p>
            <a:endParaRPr lang="en-US" sz="1200" b="0" i="0" dirty="0">
              <a:effectLst/>
              <a:latin typeface="Calibri" panose="020F0502020204030204" pitchFamily="34" charset="0"/>
              <a:ea typeface="+mn-ea"/>
              <a:cs typeface="+mn-cs"/>
              <a:sym typeface="Helvetica Neue"/>
            </a:endParaRPr>
          </a:p>
          <a:p>
            <a:r>
              <a:rPr lang="en-US" sz="1200" b="1" i="0" dirty="0">
                <a:effectLst/>
                <a:latin typeface="Calibri" panose="020F0502020204030204" pitchFamily="34" charset="0"/>
                <a:ea typeface="+mn-ea"/>
                <a:cs typeface="+mn-cs"/>
                <a:sym typeface="Helvetica Neue"/>
              </a:rPr>
              <a:t>What should a health care provider do if an insurer is placing additional credentialing and approval requirements on providers or requiring them to use a specific technology in order to reimburse for telehealth services?</a:t>
            </a:r>
            <a:endParaRPr lang="en-US" sz="1200" b="0" i="0" dirty="0">
              <a:effectLst/>
              <a:latin typeface="Calibri" panose="020F0502020204030204" pitchFamily="34" charset="0"/>
              <a:ea typeface="+mn-ea"/>
              <a:cs typeface="+mn-cs"/>
              <a:sym typeface="Helvetica Neue"/>
            </a:endParaRPr>
          </a:p>
          <a:p>
            <a:r>
              <a:rPr lang="en-US" sz="1200" b="0" i="0" dirty="0">
                <a:effectLst/>
                <a:latin typeface="Calibri" panose="020F0502020204030204" pitchFamily="34" charset="0"/>
                <a:ea typeface="+mn-ea"/>
                <a:cs typeface="+mn-cs"/>
                <a:sym typeface="Helvetica Neue"/>
              </a:rPr>
              <a:t>Health Care Providers can file a complaint with DFS at </a:t>
            </a:r>
            <a:r>
              <a:rPr lang="en-US" sz="1200" b="0" i="0" u="none" strike="noStrike" dirty="0">
                <a:effectLst/>
                <a:latin typeface="Calibri" panose="020F0502020204030204" pitchFamily="34" charset="0"/>
                <a:ea typeface="+mn-ea"/>
                <a:cs typeface="+mn-cs"/>
                <a:sym typeface="Helvetica Neue"/>
                <a:hlinkClick r:id="rId5"/>
              </a:rPr>
              <a:t>www.dfs.ny.gov/complaint</a:t>
            </a:r>
            <a:r>
              <a:rPr lang="en-US" sz="1200" b="0" i="0" dirty="0">
                <a:effectLst/>
                <a:latin typeface="Calibri" panose="020F0502020204030204" pitchFamily="34" charset="0"/>
                <a:ea typeface="+mn-ea"/>
                <a:cs typeface="+mn-cs"/>
                <a:sym typeface="Helvetica Neue"/>
              </a:rPr>
              <a:t>.</a:t>
            </a:r>
          </a:p>
          <a:p>
            <a:endParaRPr lang="en-US" dirty="0"/>
          </a:p>
        </p:txBody>
      </p:sp>
    </p:spTree>
    <p:extLst>
      <p:ext uri="{BB962C8B-B14F-4D97-AF65-F5344CB8AC3E}">
        <p14:creationId xmlns:p14="http://schemas.microsoft.com/office/powerpoint/2010/main" val="19810752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a:p>
            <a:endParaRPr lang="en-US" dirty="0"/>
          </a:p>
        </p:txBody>
      </p:sp>
    </p:spTree>
    <p:extLst>
      <p:ext uri="{BB962C8B-B14F-4D97-AF65-F5344CB8AC3E}">
        <p14:creationId xmlns:p14="http://schemas.microsoft.com/office/powerpoint/2010/main" val="30154598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4413" cy="3429000"/>
          </a:xfrm>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mn-ea"/>
                <a:cs typeface="+mn-cs"/>
                <a:sym typeface="Helvetica Neue"/>
              </a:rPr>
              <a:t>I know that Cerner, Epic, and Netsmart are other EMR’s that have optional telehealth add-ons.</a:t>
            </a:r>
          </a:p>
          <a:p>
            <a:endParaRPr lang="en-US" sz="1200" dirty="0">
              <a:effectLst/>
              <a:latin typeface="Calibri" panose="020F0502020204030204" pitchFamily="34" charset="0"/>
              <a:ea typeface="+mn-ea"/>
              <a:cs typeface="+mn-cs"/>
              <a:sym typeface="Helvetica Neue"/>
            </a:endParaRPr>
          </a:p>
          <a:p>
            <a:r>
              <a:rPr lang="en-US" sz="1200" dirty="0">
                <a:effectLst/>
                <a:latin typeface="Calibri" panose="020F0502020204030204" pitchFamily="34" charset="0"/>
                <a:ea typeface="+mn-ea"/>
                <a:cs typeface="+mn-cs"/>
                <a:sym typeface="Helvetica Neue"/>
              </a:rPr>
              <a:t>A partner using MEDENT for video visits noted: Did have some issues as Iphones seem to be fussy about launching the session on the patients end. </a:t>
            </a:r>
          </a:p>
          <a:p>
            <a:endParaRPr lang="en-US" sz="1200" dirty="0">
              <a:effectLst/>
              <a:latin typeface="Calibri" panose="020F0502020204030204" pitchFamily="34" charset="0"/>
              <a:ea typeface="+mn-ea"/>
              <a:cs typeface="+mn-cs"/>
              <a:sym typeface="Helvetica Neue"/>
            </a:endParaRPr>
          </a:p>
          <a:p>
            <a:r>
              <a:rPr lang="en-US" sz="1200" dirty="0">
                <a:effectLst/>
                <a:latin typeface="Calibri" panose="020F0502020204030204" pitchFamily="34" charset="0"/>
                <a:ea typeface="+mn-ea"/>
                <a:cs typeface="+mn-cs"/>
                <a:sym typeface="Helvetica Neue"/>
              </a:rPr>
              <a:t>For Windows 8.1, Mozilla is the best browser to use and for Windows 10, you will have the least amount of problems running in Chrome.  </a:t>
            </a:r>
          </a:p>
          <a:p>
            <a:endParaRPr lang="en-US" sz="1200" dirty="0">
              <a:effectLst/>
              <a:latin typeface="Calibri" panose="020F0502020204030204" pitchFamily="34" charset="0"/>
              <a:ea typeface="+mn-ea"/>
              <a:cs typeface="+mn-cs"/>
              <a:sym typeface="Helvetica Neue"/>
            </a:endParaRPr>
          </a:p>
          <a:p>
            <a:r>
              <a:rPr lang="en-US" sz="1200" dirty="0">
                <a:effectLst/>
                <a:latin typeface="Calibri" panose="020F0502020204030204" pitchFamily="34" charset="0"/>
                <a:ea typeface="+mn-ea"/>
                <a:cs typeface="+mn-cs"/>
                <a:sym typeface="Helvetica Neue"/>
              </a:rPr>
              <a:t>If you utilize this EMR, reach out to your representative to find out more.</a:t>
            </a:r>
            <a:endParaRPr lang="en-US" dirty="0"/>
          </a:p>
        </p:txBody>
      </p:sp>
    </p:spTree>
    <p:extLst>
      <p:ext uri="{BB962C8B-B14F-4D97-AF65-F5344CB8AC3E}">
        <p14:creationId xmlns:p14="http://schemas.microsoft.com/office/powerpoint/2010/main" val="34120669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4413" cy="3429000"/>
          </a:xfrm>
        </p:spPr>
      </p:sp>
      <p:sp>
        <p:nvSpPr>
          <p:cNvPr id="3" name="Notes Placeholder 2"/>
          <p:cNvSpPr>
            <a:spLocks noGrp="1"/>
          </p:cNvSpPr>
          <p:nvPr>
            <p:ph type="body" idx="1"/>
          </p:nvPr>
        </p:nvSpPr>
        <p:spPr/>
        <p:txBody>
          <a:bodyPr/>
          <a:lstStyle/>
          <a:p>
            <a:r>
              <a:rPr lang="en-US" dirty="0"/>
              <a:t>Something to also check on/be aware of are your upload and download speeds for your facility. With telehealth visits now being offered, you will likely see a significant increase in your data usage – you will want to be sure you have enough bandwidth to support it.</a:t>
            </a:r>
          </a:p>
        </p:txBody>
      </p:sp>
    </p:spTree>
    <p:extLst>
      <p:ext uri="{BB962C8B-B14F-4D97-AF65-F5344CB8AC3E}">
        <p14:creationId xmlns:p14="http://schemas.microsoft.com/office/powerpoint/2010/main" val="25800347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4413"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42005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and more people - doctors, law makers and patients are all seeing the benefits of telehealth.</a:t>
            </a:r>
          </a:p>
          <a:p>
            <a:endParaRPr lang="en-US" sz="1200" b="0" i="0" dirty="0">
              <a:effectLst/>
              <a:latin typeface="Calibri" panose="020F0502020204030204" pitchFamily="34" charset="0"/>
              <a:ea typeface="+mn-ea"/>
              <a:cs typeface="+mn-cs"/>
              <a:sym typeface="Helvetica Neue"/>
            </a:endParaRPr>
          </a:p>
          <a:p>
            <a:r>
              <a:rPr lang="en-US" sz="1200" b="0" i="0" dirty="0">
                <a:effectLst/>
                <a:latin typeface="Calibri" panose="020F0502020204030204" pitchFamily="34" charset="0"/>
                <a:ea typeface="+mn-ea"/>
                <a:cs typeface="+mn-cs"/>
                <a:sym typeface="Helvetica Neue"/>
              </a:rPr>
              <a:t>How will this effect the reimbursement landscape? </a:t>
            </a:r>
          </a:p>
          <a:p>
            <a:endParaRPr lang="en-US" sz="1200" b="0" i="0" dirty="0">
              <a:effectLst/>
              <a:latin typeface="Calibri" panose="020F0502020204030204" pitchFamily="34" charset="0"/>
              <a:ea typeface="+mn-ea"/>
              <a:cs typeface="+mn-cs"/>
              <a:sym typeface="Helvetica Neue"/>
            </a:endParaRPr>
          </a:p>
          <a:p>
            <a:r>
              <a:rPr lang="en-US" sz="1200" b="0" i="0" dirty="0">
                <a:effectLst/>
                <a:latin typeface="Calibri" panose="020F0502020204030204" pitchFamily="34" charset="0"/>
                <a:ea typeface="+mn-ea"/>
                <a:cs typeface="+mn-cs"/>
                <a:sym typeface="Helvetica Neue"/>
              </a:rPr>
              <a:t>Verma says that CMS is evaluating ways to preserve access to telemedicine visits in settings such as patient’s homes, hospice care, and nursing homes. It is also considering ways to permanently broaden the types of services that can be provided via telemedicine, such as emergency care, physical therapy, and mental health consultations.</a:t>
            </a:r>
          </a:p>
          <a:p>
            <a:endParaRPr lang="en-US" sz="1200" b="0" i="0" dirty="0">
              <a:effectLst/>
              <a:latin typeface="Calibri" panose="020F0502020204030204" pitchFamily="34" charset="0"/>
              <a:ea typeface="+mn-ea"/>
              <a:cs typeface="+mn-cs"/>
              <a:sym typeface="Helvetica Neue"/>
            </a:endParaRPr>
          </a:p>
          <a:p>
            <a:r>
              <a:rPr lang="en-US" dirty="0"/>
              <a:t>As for NYS telehealth regulation - pre-COVID rules in NY were pretty progressive compared to other states.. Will telephonic visits be reimbursable? What will change? That is still unknown.</a:t>
            </a:r>
          </a:p>
        </p:txBody>
      </p:sp>
    </p:spTree>
    <p:extLst>
      <p:ext uri="{BB962C8B-B14F-4D97-AF65-F5344CB8AC3E}">
        <p14:creationId xmlns:p14="http://schemas.microsoft.com/office/powerpoint/2010/main" val="17195358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 utilization to stay high - patients have been favorable to telehealth and may expect their providers to continue offering the service.</a:t>
            </a:r>
          </a:p>
          <a:p>
            <a:endParaRPr lang="en-US" sz="1200" b="0" i="0" dirty="0">
              <a:effectLst/>
              <a:latin typeface="Calibri" panose="020F0502020204030204" pitchFamily="34" charset="0"/>
              <a:ea typeface="+mn-ea"/>
              <a:cs typeface="+mn-cs"/>
              <a:sym typeface="Helvetica Neue"/>
            </a:endParaRPr>
          </a:p>
          <a:p>
            <a:r>
              <a:rPr lang="en-US" sz="1200" b="0" i="0" dirty="0">
                <a:effectLst/>
                <a:latin typeface="Calibri" panose="020F0502020204030204" pitchFamily="34" charset="0"/>
                <a:ea typeface="+mn-ea"/>
                <a:cs typeface="+mn-cs"/>
                <a:sym typeface="Helvetica Neue"/>
              </a:rPr>
              <a:t>A recent McKinsey &amp; Company COVID-19 Consumer survey found that about 76% of consumers say they are highly or moderately likely to use telehealth in the future. 74% of people who had used telehealth reported high satisfaction. </a:t>
            </a:r>
            <a:r>
              <a:rPr lang="en-US" dirty="0">
                <a:hlinkClick r:id="rId3"/>
              </a:rPr>
              <a:t>https://www.fiercehealthcare.com/tech/telehealth-could-grow-to-a-250b-revenue-opportunity-post-covid-mckinsey-reports</a:t>
            </a:r>
            <a:r>
              <a:rPr lang="en-US" dirty="0"/>
              <a:t> </a:t>
            </a:r>
          </a:p>
          <a:p>
            <a:endParaRPr lang="en-US" dirty="0"/>
          </a:p>
          <a:p>
            <a:r>
              <a:rPr lang="en-US" dirty="0"/>
              <a:t>While many health care practices have scrambled to adopt telehealth during the pandemic, they must think about transitioning to follow what pre-COVID regulations were. This means using HIPAA compliant software, reviewing state and federal regulations, and updating your practice workflow to ensure telehealth can be a sustainable addition.</a:t>
            </a:r>
          </a:p>
        </p:txBody>
      </p:sp>
    </p:spTree>
    <p:extLst>
      <p:ext uri="{BB962C8B-B14F-4D97-AF65-F5344CB8AC3E}">
        <p14:creationId xmlns:p14="http://schemas.microsoft.com/office/powerpoint/2010/main" val="28256749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4042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a:t>In terms of eligible providers, d</a:t>
            </a:r>
            <a:r>
              <a:rPr lang="en-US" sz="1200" b="0" i="0" u="none" strike="noStrike" baseline="0" dirty="0">
                <a:latin typeface="Calibri" panose="020F0502020204030204" pitchFamily="34" charset="0"/>
                <a:ea typeface="+mn-ea"/>
                <a:cs typeface="+mn-cs"/>
                <a:sym typeface="Helvetica Neue"/>
              </a:rPr>
              <a:t>uring the State of Emergency, all Medicaid provider types are eligible to provide telehealth, but services should be appropriate for telehealth and should be within the provider’s scope of practice. </a:t>
            </a:r>
          </a:p>
          <a:p>
            <a:endParaRPr lang="en-US" sz="1200" b="0" i="0" u="none" strike="noStrike" baseline="0" dirty="0">
              <a:latin typeface="Calibri" panose="020F0502020204030204" pitchFamily="34" charset="0"/>
              <a:ea typeface="+mn-ea"/>
              <a:cs typeface="+mn-cs"/>
              <a:sym typeface="Helvetica Neue"/>
            </a:endParaRPr>
          </a:p>
          <a:p>
            <a:r>
              <a:rPr lang="en-US" sz="1200" b="0" i="0" u="none" strike="noStrike" baseline="0" dirty="0">
                <a:latin typeface="Calibri" panose="020F0502020204030204" pitchFamily="34" charset="0"/>
                <a:ea typeface="+mn-ea"/>
                <a:cs typeface="+mn-cs"/>
                <a:sym typeface="Helvetica Neue"/>
              </a:rPr>
              <a:t>As an FYI, telemedicine includes teledentistry.</a:t>
            </a:r>
            <a:endParaRPr lang="en-US" dirty="0"/>
          </a:p>
        </p:txBody>
      </p:sp>
    </p:spTree>
    <p:extLst>
      <p:ext uri="{BB962C8B-B14F-4D97-AF65-F5344CB8AC3E}">
        <p14:creationId xmlns:p14="http://schemas.microsoft.com/office/powerpoint/2010/main" val="2896830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1200" dirty="0"/>
              <a:t>Confidentiality: All providers must take steps to reasonably ensure privacy during all patient-practitioner interactions. We will discuss the HHS OCR notification later in the webinar.</a:t>
            </a:r>
            <a:endParaRPr lang="en-US" sz="4000" dirty="0">
              <a:solidFill>
                <a:srgbClr val="2A6EBB"/>
              </a:solidFill>
            </a:endParaRPr>
          </a:p>
          <a:p>
            <a:endParaRPr lang="en-US" dirty="0"/>
          </a:p>
        </p:txBody>
      </p:sp>
    </p:spTree>
    <p:extLst>
      <p:ext uri="{BB962C8B-B14F-4D97-AF65-F5344CB8AC3E}">
        <p14:creationId xmlns:p14="http://schemas.microsoft.com/office/powerpoint/2010/main" val="1856008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QE = qualified entity</a:t>
            </a:r>
          </a:p>
        </p:txBody>
      </p:sp>
    </p:spTree>
    <p:extLst>
      <p:ext uri="{BB962C8B-B14F-4D97-AF65-F5344CB8AC3E}">
        <p14:creationId xmlns:p14="http://schemas.microsoft.com/office/powerpoint/2010/main" val="797932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a:t>The chart has two basic sections. Lanes 1-2 are for use by fee schedule billers (primarily practitioners in office-based settings) and lanes 3-6 are for all other billers that primarily bill rates for clinic and other services. Practitioners that usually bill the fee schedule directly should bill for telephonic services using lane 1 and 2 based on practitioner types noted. Clinics should bill using lanes 3, 4 and 5 depending on FQHC status and practitioner type. </a:t>
            </a:r>
          </a:p>
          <a:p>
            <a:endParaRPr lang="en-US" dirty="0"/>
          </a:p>
          <a:p>
            <a:endParaRPr lang="en-US" dirty="0"/>
          </a:p>
          <a:p>
            <a:r>
              <a:rPr lang="en-US" dirty="0"/>
              <a:t>Changes are noted in bold – a few examples of changes include the addition of the POS Code and modifier columns and:</a:t>
            </a:r>
          </a:p>
          <a:p>
            <a:endParaRPr lang="en-US" dirty="0"/>
          </a:p>
          <a:p>
            <a:r>
              <a:rPr lang="en-US" dirty="0"/>
              <a:t>Lane 1: Changed setting from Office to Practitioners Office and under Notes – Only use 99211 for telephonic services delivered by a nurse on staff with a practitioner that bills Medicaid, append GQ mod.</a:t>
            </a:r>
          </a:p>
          <a:p>
            <a:pPr marL="0" indent="0">
              <a:buNone/>
            </a:pPr>
            <a:r>
              <a:rPr lang="en-US" dirty="0"/>
              <a:t>Relevant CPT codes are: </a:t>
            </a:r>
          </a:p>
          <a:p>
            <a:r>
              <a:rPr lang="en-US" b="1" dirty="0"/>
              <a:t>“99441”</a:t>
            </a:r>
            <a:r>
              <a:rPr lang="en-US" dirty="0"/>
              <a:t>: Telephone evaluation and management service; 5-10 minutes of medical discussion Fee: $12.56 </a:t>
            </a:r>
          </a:p>
          <a:p>
            <a:r>
              <a:rPr lang="en-US" b="1" dirty="0"/>
              <a:t>“99442”</a:t>
            </a:r>
            <a:r>
              <a:rPr lang="en-US" dirty="0"/>
              <a:t>: 11-20 minutes of medical discussion Fee: $23.48 </a:t>
            </a:r>
          </a:p>
          <a:p>
            <a:r>
              <a:rPr lang="en-US" b="1" dirty="0"/>
              <a:t>“99443”</a:t>
            </a:r>
            <a:r>
              <a:rPr lang="en-US" dirty="0"/>
              <a:t>: 21-30 minutes of medical discussion Fee: $37.41 </a:t>
            </a:r>
          </a:p>
          <a:p>
            <a:endParaRPr lang="en-US" dirty="0"/>
          </a:p>
          <a:p>
            <a:r>
              <a:rPr lang="en-US" dirty="0"/>
              <a:t>Lane 2: Changed setting from Office to Practitioners Office </a:t>
            </a:r>
          </a:p>
          <a:p>
            <a:r>
              <a:rPr lang="en-US" dirty="0"/>
              <a:t>Lane 3: Added in addition to the two rate codes that clinics should report the appropriate CPT code for the service provided, i.e. 99201-99215 – no modifier is required.</a:t>
            </a:r>
          </a:p>
          <a:p>
            <a:r>
              <a:rPr lang="en-US" dirty="0"/>
              <a:t>Lane 4: Changed Telephonic Service column to note FQHC Offsite Licensed Practitioner Services which now includes social workers and psychologists, and that wrap payments are available for the listed rate codes – no modifier is required.</a:t>
            </a:r>
          </a:p>
        </p:txBody>
      </p:sp>
    </p:spTree>
    <p:extLst>
      <p:ext uri="{BB962C8B-B14F-4D97-AF65-F5344CB8AC3E}">
        <p14:creationId xmlns:p14="http://schemas.microsoft.com/office/powerpoint/2010/main" val="2072526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asted-image.pdf"/>
          <p:cNvPicPr/>
          <p:nvPr userDrawn="1"/>
        </p:nvPicPr>
        <p:blipFill rotWithShape="1">
          <a:blip r:embed="rId2"/>
          <a:srcRect t="16" b="45053"/>
          <a:stretch/>
        </p:blipFill>
        <p:spPr>
          <a:xfrm>
            <a:off x="-22915" y="1168400"/>
            <a:ext cx="12242825" cy="5907024"/>
          </a:xfrm>
          <a:prstGeom prst="rect">
            <a:avLst/>
          </a:prstGeom>
          <a:ln w="12700">
            <a:miter lim="400000"/>
          </a:ln>
        </p:spPr>
      </p:pic>
      <p:pic>
        <p:nvPicPr>
          <p:cNvPr id="8" name="pasted-image.pdf"/>
          <p:cNvPicPr/>
          <p:nvPr userDrawn="1"/>
        </p:nvPicPr>
        <p:blipFill>
          <a:blip r:embed="rId3"/>
          <a:stretch>
            <a:fillRect/>
          </a:stretch>
        </p:blipFill>
        <p:spPr>
          <a:xfrm>
            <a:off x="2742009" y="192522"/>
            <a:ext cx="6708059" cy="1464070"/>
          </a:xfrm>
          <a:prstGeom prst="rect">
            <a:avLst/>
          </a:prstGeom>
          <a:ln w="12700">
            <a:miter lim="400000"/>
          </a:ln>
        </p:spPr>
      </p:pic>
      <p:pic>
        <p:nvPicPr>
          <p:cNvPr id="9" name="pasted-image.pdf"/>
          <p:cNvPicPr/>
          <p:nvPr userDrawn="1"/>
        </p:nvPicPr>
        <p:blipFill>
          <a:blip r:embed="rId4"/>
          <a:srcRect t="74503"/>
          <a:stretch>
            <a:fillRect/>
          </a:stretch>
        </p:blipFill>
        <p:spPr>
          <a:xfrm>
            <a:off x="1466651" y="2158900"/>
            <a:ext cx="9258814" cy="53955"/>
          </a:xfrm>
          <a:prstGeom prst="rect">
            <a:avLst/>
          </a:prstGeom>
          <a:ln w="12700">
            <a:miter lim="400000"/>
          </a:ln>
        </p:spPr>
      </p:pic>
      <p:sp>
        <p:nvSpPr>
          <p:cNvPr id="11" name="Shape 53"/>
          <p:cNvSpPr/>
          <p:nvPr userDrawn="1"/>
        </p:nvSpPr>
        <p:spPr>
          <a:xfrm>
            <a:off x="-132726" y="6412425"/>
            <a:ext cx="12451116" cy="662999"/>
          </a:xfrm>
          <a:prstGeom prst="rect">
            <a:avLst/>
          </a:prstGeom>
          <a:solidFill>
            <a:srgbClr val="6D963D"/>
          </a:solidFill>
          <a:ln w="12700">
            <a:miter lim="400000"/>
          </a:ln>
        </p:spPr>
        <p:txBody>
          <a:bodyPr lIns="0" tIns="0" rIns="0" bIns="0" anchor="ctr"/>
          <a:lstStyle/>
          <a:p>
            <a:pPr lvl="0" algn="l">
              <a:defRPr sz="1800">
                <a:solidFill>
                  <a:srgbClr val="FFFFFF"/>
                </a:solidFill>
                <a:latin typeface="Calibri"/>
                <a:ea typeface="Calibri"/>
                <a:cs typeface="Calibri"/>
                <a:sym typeface="Calibri"/>
              </a:defRPr>
            </a:pPr>
            <a:endParaRPr dirty="0"/>
          </a:p>
        </p:txBody>
      </p:sp>
      <p:sp>
        <p:nvSpPr>
          <p:cNvPr id="12" name="Shape 54"/>
          <p:cNvSpPr/>
          <p:nvPr userDrawn="1"/>
        </p:nvSpPr>
        <p:spPr>
          <a:xfrm>
            <a:off x="-132726" y="1746468"/>
            <a:ext cx="12312990"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600">
                <a:solidFill>
                  <a:srgbClr val="9F9782"/>
                </a:solidFill>
                <a:latin typeface="Museo Sans"/>
                <a:ea typeface="Museo Sans"/>
                <a:cs typeface="Museo Sans"/>
                <a:sym typeface="Museo Sans"/>
              </a:defRPr>
            </a:lvl1pPr>
          </a:lstStyle>
          <a:p>
            <a:pPr lvl="0">
              <a:defRPr sz="1800">
                <a:solidFill>
                  <a:srgbClr val="000000"/>
                </a:solidFill>
              </a:defRPr>
            </a:pPr>
            <a:r>
              <a:rPr sz="1800" dirty="0">
                <a:solidFill>
                  <a:srgbClr val="9F9782"/>
                </a:solidFill>
                <a:latin typeface="Calibri"/>
                <a:cs typeface="Calibri"/>
              </a:rPr>
              <a:t>Collaboration • Catalyst • Community</a:t>
            </a:r>
          </a:p>
        </p:txBody>
      </p:sp>
      <p:pic>
        <p:nvPicPr>
          <p:cNvPr id="13" name="pasted-image.pdf"/>
          <p:cNvPicPr/>
          <p:nvPr userDrawn="1"/>
        </p:nvPicPr>
        <p:blipFill rotWithShape="1">
          <a:blip r:embed="rId5"/>
          <a:srcRect l="13385"/>
          <a:stretch/>
        </p:blipFill>
        <p:spPr>
          <a:xfrm>
            <a:off x="-22915" y="3844245"/>
            <a:ext cx="2096515" cy="3034215"/>
          </a:xfrm>
          <a:prstGeom prst="rect">
            <a:avLst/>
          </a:prstGeom>
          <a:ln w="12700">
            <a:miter lim="400000"/>
          </a:ln>
        </p:spPr>
      </p:pic>
      <p:pic>
        <p:nvPicPr>
          <p:cNvPr id="18" name="pasted-image.pdf"/>
          <p:cNvPicPr/>
          <p:nvPr userDrawn="1"/>
        </p:nvPicPr>
        <p:blipFill rotWithShape="1">
          <a:blip r:embed="rId6"/>
          <a:srcRect r="11519"/>
          <a:stretch/>
        </p:blipFill>
        <p:spPr>
          <a:xfrm>
            <a:off x="10720192" y="3188028"/>
            <a:ext cx="1499718" cy="1464072"/>
          </a:xfrm>
          <a:prstGeom prst="rect">
            <a:avLst/>
          </a:prstGeom>
          <a:ln w="12700">
            <a:miter lim="400000"/>
          </a:ln>
        </p:spPr>
      </p:pic>
      <p:sp>
        <p:nvSpPr>
          <p:cNvPr id="33" name="Text Placeholder 32"/>
          <p:cNvSpPr>
            <a:spLocks noGrp="1"/>
          </p:cNvSpPr>
          <p:nvPr>
            <p:ph type="body" sz="quarter" idx="10" hasCustomPrompt="1"/>
          </p:nvPr>
        </p:nvSpPr>
        <p:spPr>
          <a:xfrm>
            <a:off x="4465" y="2212855"/>
            <a:ext cx="12203113" cy="804056"/>
          </a:xfr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4400">
                <a:solidFill>
                  <a:schemeClr val="tx1"/>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4400" dirty="0">
                <a:solidFill>
                  <a:srgbClr val="9F9782"/>
                </a:solidFill>
                <a:latin typeface="+mn-lt"/>
                <a:cs typeface="Calibri"/>
              </a:rPr>
              <a:t>“Title Of Presentation Here”</a:t>
            </a:r>
          </a:p>
          <a:p>
            <a:pPr lvl="0"/>
            <a:endParaRPr lang="en-US" dirty="0"/>
          </a:p>
        </p:txBody>
      </p:sp>
      <p:sp>
        <p:nvSpPr>
          <p:cNvPr id="38" name="Text Placeholder 37"/>
          <p:cNvSpPr>
            <a:spLocks noGrp="1"/>
          </p:cNvSpPr>
          <p:nvPr>
            <p:ph type="body" sz="quarter" idx="12" hasCustomPrompt="1"/>
          </p:nvPr>
        </p:nvSpPr>
        <p:spPr>
          <a:xfrm>
            <a:off x="4465" y="3899855"/>
            <a:ext cx="12175799" cy="512219"/>
          </a:xfrm>
        </p:spPr>
        <p:txBody>
          <a:bodyPr/>
          <a:lstStyle>
            <a:lvl1pPr marL="0" indent="0" algn="ctr">
              <a:buNone/>
              <a:defRPr sz="2800" i="1" baseline="0"/>
            </a:lvl1pPr>
          </a:lstStyle>
          <a:p>
            <a:pPr lvl="0"/>
            <a:r>
              <a:rPr lang="en-US" dirty="0"/>
              <a:t>Presenter Name</a:t>
            </a:r>
          </a:p>
        </p:txBody>
      </p:sp>
      <p:sp>
        <p:nvSpPr>
          <p:cNvPr id="41" name="Text Placeholder 40"/>
          <p:cNvSpPr>
            <a:spLocks noGrp="1"/>
          </p:cNvSpPr>
          <p:nvPr>
            <p:ph type="body" sz="quarter" idx="14" hasCustomPrompt="1"/>
          </p:nvPr>
        </p:nvSpPr>
        <p:spPr>
          <a:xfrm>
            <a:off x="365429" y="5828270"/>
            <a:ext cx="1604963" cy="431800"/>
          </a:xfrm>
        </p:spPr>
        <p:txBody>
          <a:bodyPr>
            <a:noAutofit/>
          </a:bodyPr>
          <a:lstStyle>
            <a:lvl1pPr marL="0" indent="0" algn="ctr">
              <a:buNone/>
              <a:defRPr sz="2200" b="1" baseline="0">
                <a:solidFill>
                  <a:schemeClr val="bg1"/>
                </a:solidFill>
              </a:defRPr>
            </a:lvl1pPr>
          </a:lstStyle>
          <a:p>
            <a:pPr lvl="0"/>
            <a:r>
              <a:rPr lang="en-US" dirty="0"/>
              <a:t>Date, Year</a:t>
            </a:r>
          </a:p>
        </p:txBody>
      </p:sp>
      <p:sp>
        <p:nvSpPr>
          <p:cNvPr id="42" name="Text Placeholder 37"/>
          <p:cNvSpPr>
            <a:spLocks noGrp="1"/>
          </p:cNvSpPr>
          <p:nvPr>
            <p:ph type="body" sz="quarter" idx="15" hasCustomPrompt="1"/>
          </p:nvPr>
        </p:nvSpPr>
        <p:spPr>
          <a:xfrm>
            <a:off x="4465" y="4415475"/>
            <a:ext cx="12175799" cy="428639"/>
          </a:xfrm>
        </p:spPr>
        <p:txBody>
          <a:bodyPr>
            <a:noAutofit/>
          </a:bodyPr>
          <a:lstStyle>
            <a:lvl1pPr marL="0" indent="0" algn="ctr">
              <a:buNone/>
              <a:defRPr sz="1800" i="1" baseline="0"/>
            </a:lvl1pPr>
          </a:lstStyle>
          <a:p>
            <a:pPr lvl="0"/>
            <a:r>
              <a:rPr lang="en-US" dirty="0"/>
              <a:t>What is this person’s position?</a:t>
            </a:r>
          </a:p>
        </p:txBody>
      </p:sp>
      <p:sp>
        <p:nvSpPr>
          <p:cNvPr id="43" name="Text Placeholder 37"/>
          <p:cNvSpPr>
            <a:spLocks noGrp="1"/>
          </p:cNvSpPr>
          <p:nvPr>
            <p:ph type="body" sz="quarter" idx="16" hasCustomPrompt="1"/>
          </p:nvPr>
        </p:nvSpPr>
        <p:spPr>
          <a:xfrm>
            <a:off x="6638" y="4847515"/>
            <a:ext cx="12175799" cy="481553"/>
          </a:xfrm>
        </p:spPr>
        <p:txBody>
          <a:bodyPr/>
          <a:lstStyle>
            <a:lvl1pPr marL="0" indent="0" algn="ctr">
              <a:buNone/>
              <a:defRPr sz="2800" i="1" baseline="0"/>
            </a:lvl1pPr>
          </a:lstStyle>
          <a:p>
            <a:pPr lvl="0"/>
            <a:r>
              <a:rPr lang="en-US" dirty="0"/>
              <a:t>Presenter Name</a:t>
            </a:r>
          </a:p>
        </p:txBody>
      </p:sp>
      <p:sp>
        <p:nvSpPr>
          <p:cNvPr id="44" name="Text Placeholder 37"/>
          <p:cNvSpPr>
            <a:spLocks noGrp="1"/>
          </p:cNvSpPr>
          <p:nvPr>
            <p:ph type="body" sz="quarter" idx="17" hasCustomPrompt="1"/>
          </p:nvPr>
        </p:nvSpPr>
        <p:spPr>
          <a:xfrm>
            <a:off x="6638" y="5332470"/>
            <a:ext cx="12175799" cy="428639"/>
          </a:xfrm>
        </p:spPr>
        <p:txBody>
          <a:bodyPr>
            <a:noAutofit/>
          </a:bodyPr>
          <a:lstStyle>
            <a:lvl1pPr marL="0" indent="0" algn="ctr">
              <a:buNone/>
              <a:defRPr sz="1800" i="1" baseline="0"/>
            </a:lvl1pPr>
          </a:lstStyle>
          <a:p>
            <a:pPr lvl="0"/>
            <a:r>
              <a:rPr lang="en-US" dirty="0"/>
              <a:t>What is this person’s position?</a:t>
            </a:r>
          </a:p>
        </p:txBody>
      </p:sp>
      <p:sp>
        <p:nvSpPr>
          <p:cNvPr id="45" name="Shape 58"/>
          <p:cNvSpPr/>
          <p:nvPr userDrawn="1"/>
        </p:nvSpPr>
        <p:spPr>
          <a:xfrm>
            <a:off x="-10584" y="3305446"/>
            <a:ext cx="12068706" cy="4924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sz="2600">
                <a:solidFill>
                  <a:srgbClr val="000000"/>
                </a:solidFill>
              </a:defRPr>
            </a:lvl1pPr>
          </a:lstStyle>
          <a:p>
            <a:pPr lvl="0">
              <a:defRPr sz="1800"/>
            </a:pPr>
            <a:r>
              <a:rPr sz="3200" dirty="0">
                <a:latin typeface="Calibri"/>
                <a:cs typeface="Calibri"/>
              </a:rPr>
              <a:t>PRESENTED BY:</a:t>
            </a:r>
          </a:p>
        </p:txBody>
      </p:sp>
    </p:spTree>
    <p:extLst>
      <p:ext uri="{BB962C8B-B14F-4D97-AF65-F5344CB8AC3E}">
        <p14:creationId xmlns:p14="http://schemas.microsoft.com/office/powerpoint/2010/main" val="3853240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9" name="Shape 62"/>
          <p:cNvSpPr/>
          <p:nvPr userDrawn="1"/>
        </p:nvSpPr>
        <p:spPr>
          <a:xfrm>
            <a:off x="0" y="274638"/>
            <a:ext cx="12200189" cy="760909"/>
          </a:xfrm>
          <a:prstGeom prst="rect">
            <a:avLst/>
          </a:prstGeom>
          <a:gradFill>
            <a:gsLst>
              <a:gs pos="13546">
                <a:srgbClr val="FFFFFF"/>
              </a:gs>
              <a:gs pos="33517">
                <a:srgbClr val="D3D3D3"/>
              </a:gs>
              <a:gs pos="83971">
                <a:srgbClr val="A7A7A7"/>
              </a:gs>
            </a:gsLst>
          </a:gradFill>
          <a:ln w="12700">
            <a:miter lim="400000"/>
          </a:ln>
        </p:spPr>
        <p:txBody>
          <a:bodyPr lIns="0" tIns="0" rIns="0" bIns="0" anchor="ctr"/>
          <a:lstStyle/>
          <a:p>
            <a:pPr lvl="0" algn="l">
              <a:defRPr sz="1800">
                <a:solidFill>
                  <a:srgbClr val="FFFFFF"/>
                </a:solidFill>
                <a:latin typeface="Calibri"/>
                <a:ea typeface="Calibri"/>
                <a:cs typeface="Calibri"/>
                <a:sym typeface="Calibri"/>
              </a:defRPr>
            </a:pPr>
            <a:endParaRPr dirty="0"/>
          </a:p>
        </p:txBody>
      </p:sp>
      <p:pic>
        <p:nvPicPr>
          <p:cNvPr id="11" name="pasted-image.pdf"/>
          <p:cNvPicPr/>
          <p:nvPr userDrawn="1"/>
        </p:nvPicPr>
        <p:blipFill>
          <a:blip r:embed="rId2"/>
          <a:stretch>
            <a:fillRect/>
          </a:stretch>
        </p:blipFill>
        <p:spPr>
          <a:xfrm>
            <a:off x="1940279" y="6621898"/>
            <a:ext cx="9336593" cy="55576"/>
          </a:xfrm>
          <a:prstGeom prst="rect">
            <a:avLst/>
          </a:prstGeom>
          <a:ln w="12700">
            <a:miter lim="400000"/>
          </a:ln>
        </p:spPr>
      </p:pic>
      <p:pic>
        <p:nvPicPr>
          <p:cNvPr id="12" name="pasted-image.pdf"/>
          <p:cNvPicPr/>
          <p:nvPr userDrawn="1"/>
        </p:nvPicPr>
        <p:blipFill>
          <a:blip r:embed="rId3"/>
          <a:stretch>
            <a:fillRect/>
          </a:stretch>
        </p:blipFill>
        <p:spPr>
          <a:xfrm>
            <a:off x="273350" y="6393478"/>
            <a:ext cx="1137289" cy="392475"/>
          </a:xfrm>
          <a:prstGeom prst="rect">
            <a:avLst/>
          </a:prstGeom>
          <a:ln w="12700">
            <a:miter lim="400000"/>
          </a:ln>
        </p:spPr>
      </p:pic>
      <p:pic>
        <p:nvPicPr>
          <p:cNvPr id="13" name="pasted-image.pdf"/>
          <p:cNvPicPr/>
          <p:nvPr userDrawn="1"/>
        </p:nvPicPr>
        <p:blipFill>
          <a:blip r:embed="rId4"/>
          <a:stretch>
            <a:fillRect/>
          </a:stretch>
        </p:blipFill>
        <p:spPr>
          <a:xfrm>
            <a:off x="230616" y="85700"/>
            <a:ext cx="857181" cy="919860"/>
          </a:xfrm>
          <a:prstGeom prst="rect">
            <a:avLst/>
          </a:prstGeom>
          <a:ln w="12700">
            <a:miter lim="400000"/>
          </a:ln>
        </p:spPr>
      </p:pic>
      <p:sp>
        <p:nvSpPr>
          <p:cNvPr id="15" name="Content Placeholder 14"/>
          <p:cNvSpPr>
            <a:spLocks noGrp="1"/>
          </p:cNvSpPr>
          <p:nvPr>
            <p:ph sz="quarter" idx="13"/>
          </p:nvPr>
        </p:nvSpPr>
        <p:spPr>
          <a:xfrm>
            <a:off x="660400" y="1490133"/>
            <a:ext cx="10936288" cy="45725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5"/>
          <p:cNvSpPr>
            <a:spLocks noGrp="1"/>
          </p:cNvSpPr>
          <p:nvPr>
            <p:ph type="sldNum" sz="quarter" idx="12"/>
          </p:nvPr>
        </p:nvSpPr>
        <p:spPr>
          <a:xfrm>
            <a:off x="9160925" y="6356350"/>
            <a:ext cx="2844800" cy="365125"/>
          </a:xfrm>
        </p:spPr>
        <p:txBody>
          <a:bodyPr/>
          <a:lstStyle>
            <a:lvl1pPr>
              <a:defRPr sz="1800">
                <a:latin typeface="+mn-lt"/>
              </a:defRPr>
            </a:lvl1pPr>
          </a:lstStyle>
          <a:p>
            <a:fld id="{B5A90BAA-DED1-A94C-A445-2E259080F053}" type="slidenum">
              <a:rPr lang="en-US" smtClean="0"/>
              <a:pPr/>
              <a:t>‹#›</a:t>
            </a:fld>
            <a:endParaRPr lang="en-US" dirty="0"/>
          </a:p>
        </p:txBody>
      </p:sp>
      <p:sp>
        <p:nvSpPr>
          <p:cNvPr id="19" name="Title 18"/>
          <p:cNvSpPr>
            <a:spLocks noGrp="1"/>
          </p:cNvSpPr>
          <p:nvPr>
            <p:ph type="title" hasCustomPrompt="1"/>
          </p:nvPr>
        </p:nvSpPr>
        <p:spPr>
          <a:xfrm>
            <a:off x="609600" y="274638"/>
            <a:ext cx="10972800" cy="760437"/>
          </a:xfrm>
        </p:spPr>
        <p:txBody>
          <a:bodyPr>
            <a:normAutofit/>
          </a:bodyPr>
          <a:lstStyle>
            <a:lvl1pPr algn="r">
              <a:defRPr sz="3600" baseline="0">
                <a:solidFill>
                  <a:srgbClr val="2A6EBB"/>
                </a:solidFill>
                <a:latin typeface="+mj-lt"/>
              </a:defRPr>
            </a:lvl1pPr>
          </a:lstStyle>
          <a:p>
            <a:r>
              <a:rPr lang="en-US" dirty="0"/>
              <a:t>Slide Title</a:t>
            </a:r>
          </a:p>
        </p:txBody>
      </p:sp>
    </p:spTree>
    <p:extLst>
      <p:ext uri="{BB962C8B-B14F-4D97-AF65-F5344CB8AC3E}">
        <p14:creationId xmlns:p14="http://schemas.microsoft.com/office/powerpoint/2010/main" val="1221283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9" name="Shape 62"/>
          <p:cNvSpPr/>
          <p:nvPr userDrawn="1"/>
        </p:nvSpPr>
        <p:spPr>
          <a:xfrm>
            <a:off x="0" y="274638"/>
            <a:ext cx="12200189" cy="760909"/>
          </a:xfrm>
          <a:prstGeom prst="rect">
            <a:avLst/>
          </a:prstGeom>
          <a:gradFill>
            <a:gsLst>
              <a:gs pos="13546">
                <a:srgbClr val="FFFFFF"/>
              </a:gs>
              <a:gs pos="33517">
                <a:srgbClr val="D3D3D3"/>
              </a:gs>
              <a:gs pos="83971">
                <a:srgbClr val="A7A7A7"/>
              </a:gs>
            </a:gsLst>
          </a:gradFill>
          <a:ln w="12700">
            <a:miter lim="400000"/>
          </a:ln>
        </p:spPr>
        <p:txBody>
          <a:bodyPr lIns="0" tIns="0" rIns="0" bIns="0" anchor="ctr"/>
          <a:lstStyle/>
          <a:p>
            <a:pPr lvl="0" algn="l">
              <a:defRPr sz="1800">
                <a:solidFill>
                  <a:srgbClr val="FFFFFF"/>
                </a:solidFill>
                <a:latin typeface="Calibri"/>
                <a:ea typeface="Calibri"/>
                <a:cs typeface="Calibri"/>
                <a:sym typeface="Calibri"/>
              </a:defRPr>
            </a:pPr>
            <a:endParaRPr dirty="0"/>
          </a:p>
        </p:txBody>
      </p:sp>
      <p:pic>
        <p:nvPicPr>
          <p:cNvPr id="11" name="pasted-image.pdf"/>
          <p:cNvPicPr/>
          <p:nvPr userDrawn="1"/>
        </p:nvPicPr>
        <p:blipFill>
          <a:blip r:embed="rId2"/>
          <a:stretch>
            <a:fillRect/>
          </a:stretch>
        </p:blipFill>
        <p:spPr>
          <a:xfrm>
            <a:off x="1940279" y="6621898"/>
            <a:ext cx="9336593" cy="55576"/>
          </a:xfrm>
          <a:prstGeom prst="rect">
            <a:avLst/>
          </a:prstGeom>
          <a:ln w="12700">
            <a:miter lim="400000"/>
          </a:ln>
        </p:spPr>
      </p:pic>
      <p:pic>
        <p:nvPicPr>
          <p:cNvPr id="12" name="pasted-image.pdf"/>
          <p:cNvPicPr/>
          <p:nvPr userDrawn="1"/>
        </p:nvPicPr>
        <p:blipFill>
          <a:blip r:embed="rId3"/>
          <a:stretch>
            <a:fillRect/>
          </a:stretch>
        </p:blipFill>
        <p:spPr>
          <a:xfrm>
            <a:off x="273350" y="6393478"/>
            <a:ext cx="1137289" cy="392475"/>
          </a:xfrm>
          <a:prstGeom prst="rect">
            <a:avLst/>
          </a:prstGeom>
          <a:ln w="12700">
            <a:miter lim="400000"/>
          </a:ln>
        </p:spPr>
      </p:pic>
      <p:pic>
        <p:nvPicPr>
          <p:cNvPr id="13" name="pasted-image.pdf"/>
          <p:cNvPicPr/>
          <p:nvPr userDrawn="1"/>
        </p:nvPicPr>
        <p:blipFill>
          <a:blip r:embed="rId4"/>
          <a:stretch>
            <a:fillRect/>
          </a:stretch>
        </p:blipFill>
        <p:spPr>
          <a:xfrm>
            <a:off x="230616" y="85700"/>
            <a:ext cx="857181" cy="919860"/>
          </a:xfrm>
          <a:prstGeom prst="rect">
            <a:avLst/>
          </a:prstGeom>
          <a:ln w="12700">
            <a:miter lim="400000"/>
          </a:ln>
        </p:spPr>
      </p:pic>
      <p:sp>
        <p:nvSpPr>
          <p:cNvPr id="15" name="Content Placeholder 14"/>
          <p:cNvSpPr>
            <a:spLocks noGrp="1"/>
          </p:cNvSpPr>
          <p:nvPr>
            <p:ph sz="quarter" idx="13" hasCustomPrompt="1"/>
          </p:nvPr>
        </p:nvSpPr>
        <p:spPr>
          <a:xfrm>
            <a:off x="1299592" y="1506161"/>
            <a:ext cx="4728346" cy="4572530"/>
          </a:xfrm>
        </p:spPr>
        <p:txBody>
          <a:bodyPr/>
          <a:lstStyle>
            <a:lvl1pPr>
              <a:defRPr/>
            </a:lvl1pPr>
          </a:lstStyle>
          <a:p>
            <a:pPr lvl="0"/>
            <a:r>
              <a:rPr lang="en-US" dirty="0"/>
              <a:t>Click to add text/photo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5"/>
          <p:cNvSpPr>
            <a:spLocks noGrp="1"/>
          </p:cNvSpPr>
          <p:nvPr>
            <p:ph type="sldNum" sz="quarter" idx="12"/>
          </p:nvPr>
        </p:nvSpPr>
        <p:spPr>
          <a:xfrm>
            <a:off x="9160925" y="6356350"/>
            <a:ext cx="2844800" cy="365125"/>
          </a:xfrm>
        </p:spPr>
        <p:txBody>
          <a:bodyPr/>
          <a:lstStyle>
            <a:lvl1pPr>
              <a:defRPr sz="1800">
                <a:latin typeface="+mn-lt"/>
              </a:defRPr>
            </a:lvl1pPr>
          </a:lstStyle>
          <a:p>
            <a:fld id="{B5A90BAA-DED1-A94C-A445-2E259080F053}" type="slidenum">
              <a:rPr lang="en-US" smtClean="0"/>
              <a:pPr/>
              <a:t>‹#›</a:t>
            </a:fld>
            <a:endParaRPr lang="en-US" dirty="0"/>
          </a:p>
        </p:txBody>
      </p:sp>
      <p:sp>
        <p:nvSpPr>
          <p:cNvPr id="19" name="Title 18"/>
          <p:cNvSpPr>
            <a:spLocks noGrp="1"/>
          </p:cNvSpPr>
          <p:nvPr>
            <p:ph type="title" hasCustomPrompt="1"/>
          </p:nvPr>
        </p:nvSpPr>
        <p:spPr>
          <a:xfrm>
            <a:off x="609600" y="274638"/>
            <a:ext cx="10972800" cy="760437"/>
          </a:xfrm>
        </p:spPr>
        <p:txBody>
          <a:bodyPr>
            <a:normAutofit/>
          </a:bodyPr>
          <a:lstStyle>
            <a:lvl1pPr algn="r">
              <a:defRPr sz="3600" baseline="0">
                <a:solidFill>
                  <a:srgbClr val="2A6EBB"/>
                </a:solidFill>
                <a:latin typeface="+mj-lt"/>
              </a:defRPr>
            </a:lvl1pPr>
          </a:lstStyle>
          <a:p>
            <a:r>
              <a:rPr lang="en-US" dirty="0"/>
              <a:t>Slide Title</a:t>
            </a:r>
          </a:p>
        </p:txBody>
      </p:sp>
      <p:sp>
        <p:nvSpPr>
          <p:cNvPr id="10" name="Content Placeholder 14"/>
          <p:cNvSpPr>
            <a:spLocks noGrp="1"/>
          </p:cNvSpPr>
          <p:nvPr>
            <p:ph sz="quarter" idx="14" hasCustomPrompt="1"/>
          </p:nvPr>
        </p:nvSpPr>
        <p:spPr>
          <a:xfrm>
            <a:off x="6502905" y="1490133"/>
            <a:ext cx="4728346" cy="4572530"/>
          </a:xfrm>
        </p:spPr>
        <p:txBody>
          <a:bodyPr/>
          <a:lstStyle>
            <a:lvl1pPr>
              <a:defRPr/>
            </a:lvl1pPr>
          </a:lstStyle>
          <a:p>
            <a:pPr lvl="0"/>
            <a:r>
              <a:rPr lang="en-US" dirty="0"/>
              <a:t>Click to add text/photo</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6607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asted-image.pdf"/>
          <p:cNvPicPr/>
          <p:nvPr userDrawn="1"/>
        </p:nvPicPr>
        <p:blipFill>
          <a:blip r:embed="rId2"/>
          <a:stretch>
            <a:fillRect/>
          </a:stretch>
        </p:blipFill>
        <p:spPr>
          <a:xfrm>
            <a:off x="1940279" y="6621898"/>
            <a:ext cx="9336593" cy="55576"/>
          </a:xfrm>
          <a:prstGeom prst="rect">
            <a:avLst/>
          </a:prstGeom>
          <a:ln w="12700">
            <a:miter lim="400000"/>
          </a:ln>
        </p:spPr>
      </p:pic>
      <p:pic>
        <p:nvPicPr>
          <p:cNvPr id="7" name="pasted-image.pdf"/>
          <p:cNvPicPr/>
          <p:nvPr userDrawn="1"/>
        </p:nvPicPr>
        <p:blipFill>
          <a:blip r:embed="rId3"/>
          <a:stretch>
            <a:fillRect/>
          </a:stretch>
        </p:blipFill>
        <p:spPr>
          <a:xfrm>
            <a:off x="273350" y="6393478"/>
            <a:ext cx="1137289" cy="392475"/>
          </a:xfrm>
          <a:prstGeom prst="rect">
            <a:avLst/>
          </a:prstGeom>
          <a:ln w="12700">
            <a:miter lim="400000"/>
          </a:ln>
        </p:spPr>
      </p:pic>
      <p:sp>
        <p:nvSpPr>
          <p:cNvPr id="9" name="Content Placeholder 14"/>
          <p:cNvSpPr>
            <a:spLocks noGrp="1"/>
          </p:cNvSpPr>
          <p:nvPr>
            <p:ph sz="quarter" idx="13" hasCustomPrompt="1"/>
          </p:nvPr>
        </p:nvSpPr>
        <p:spPr>
          <a:xfrm>
            <a:off x="660400" y="1490133"/>
            <a:ext cx="10936288" cy="4572530"/>
          </a:xfrm>
        </p:spPr>
        <p:txBody>
          <a:bodyPr numCol="2"/>
          <a:lstStyle/>
          <a:p>
            <a:pPr lvl="0"/>
            <a:r>
              <a:rPr lang="en-US" dirty="0"/>
              <a:t>Click to edit Master text styles (two column)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9160925" y="6356350"/>
            <a:ext cx="2844800" cy="365125"/>
          </a:xfrm>
        </p:spPr>
        <p:txBody>
          <a:bodyPr/>
          <a:lstStyle>
            <a:lvl1pPr>
              <a:defRPr sz="1800">
                <a:latin typeface="+mn-lt"/>
              </a:defRPr>
            </a:lvl1pPr>
          </a:lstStyle>
          <a:p>
            <a:fld id="{B5A90BAA-DED1-A94C-A445-2E259080F053}" type="slidenum">
              <a:rPr lang="en-US" smtClean="0"/>
              <a:pPr/>
              <a:t>‹#›</a:t>
            </a:fld>
            <a:endParaRPr lang="en-US" dirty="0"/>
          </a:p>
        </p:txBody>
      </p:sp>
      <p:sp>
        <p:nvSpPr>
          <p:cNvPr id="12" name="Shape 62"/>
          <p:cNvSpPr/>
          <p:nvPr userDrawn="1"/>
        </p:nvSpPr>
        <p:spPr>
          <a:xfrm>
            <a:off x="0" y="274638"/>
            <a:ext cx="12200189" cy="760909"/>
          </a:xfrm>
          <a:prstGeom prst="rect">
            <a:avLst/>
          </a:prstGeom>
          <a:gradFill>
            <a:gsLst>
              <a:gs pos="13546">
                <a:srgbClr val="FFFFFF"/>
              </a:gs>
              <a:gs pos="33517">
                <a:srgbClr val="D3D3D3"/>
              </a:gs>
              <a:gs pos="83971">
                <a:srgbClr val="A7A7A7"/>
              </a:gs>
            </a:gsLst>
          </a:gradFill>
          <a:ln w="12700">
            <a:miter lim="400000"/>
          </a:ln>
        </p:spPr>
        <p:txBody>
          <a:bodyPr lIns="0" tIns="0" rIns="0" bIns="0" anchor="ctr"/>
          <a:lstStyle/>
          <a:p>
            <a:pPr lvl="0" algn="l">
              <a:defRPr sz="1800">
                <a:solidFill>
                  <a:srgbClr val="FFFFFF"/>
                </a:solidFill>
                <a:latin typeface="Calibri"/>
                <a:ea typeface="Calibri"/>
                <a:cs typeface="Calibri"/>
                <a:sym typeface="Calibri"/>
              </a:defRPr>
            </a:pPr>
            <a:endParaRPr dirty="0"/>
          </a:p>
        </p:txBody>
      </p:sp>
      <p:pic>
        <p:nvPicPr>
          <p:cNvPr id="8" name="pasted-image.pdf"/>
          <p:cNvPicPr/>
          <p:nvPr userDrawn="1"/>
        </p:nvPicPr>
        <p:blipFill>
          <a:blip r:embed="rId4"/>
          <a:stretch>
            <a:fillRect/>
          </a:stretch>
        </p:blipFill>
        <p:spPr>
          <a:xfrm>
            <a:off x="230616" y="85700"/>
            <a:ext cx="857181" cy="919860"/>
          </a:xfrm>
          <a:prstGeom prst="rect">
            <a:avLst/>
          </a:prstGeom>
          <a:ln w="12700">
            <a:miter lim="400000"/>
          </a:ln>
        </p:spPr>
      </p:pic>
      <p:sp>
        <p:nvSpPr>
          <p:cNvPr id="11" name="Title 18"/>
          <p:cNvSpPr>
            <a:spLocks noGrp="1"/>
          </p:cNvSpPr>
          <p:nvPr>
            <p:ph type="title" hasCustomPrompt="1"/>
          </p:nvPr>
        </p:nvSpPr>
        <p:spPr>
          <a:xfrm>
            <a:off x="609600" y="274638"/>
            <a:ext cx="10972800" cy="760437"/>
          </a:xfrm>
        </p:spPr>
        <p:txBody>
          <a:bodyPr>
            <a:normAutofit/>
          </a:bodyPr>
          <a:lstStyle>
            <a:lvl1pPr algn="r">
              <a:defRPr sz="3600" baseline="0">
                <a:solidFill>
                  <a:srgbClr val="2A6EBB"/>
                </a:solidFill>
                <a:latin typeface="+mj-lt"/>
              </a:defRPr>
            </a:lvl1pPr>
          </a:lstStyle>
          <a:p>
            <a:r>
              <a:rPr lang="en-US" dirty="0"/>
              <a:t>Slide Title</a:t>
            </a:r>
          </a:p>
        </p:txBody>
      </p:sp>
    </p:spTree>
    <p:extLst>
      <p:ext uri="{BB962C8B-B14F-4D97-AF65-F5344CB8AC3E}">
        <p14:creationId xmlns:p14="http://schemas.microsoft.com/office/powerpoint/2010/main" val="892908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8" name="pasted-image.pdf"/>
          <p:cNvPicPr/>
          <p:nvPr userDrawn="1"/>
        </p:nvPicPr>
        <p:blipFill rotWithShape="1">
          <a:blip r:embed="rId2">
            <a:alphaModFix amt="24000"/>
          </a:blip>
          <a:srcRect r="12545"/>
          <a:stretch/>
        </p:blipFill>
        <p:spPr>
          <a:xfrm>
            <a:off x="9336516" y="-104800"/>
            <a:ext cx="2855484" cy="3503821"/>
          </a:xfrm>
          <a:prstGeom prst="rect">
            <a:avLst/>
          </a:prstGeom>
          <a:ln w="12700">
            <a:miter lim="400000"/>
          </a:ln>
        </p:spPr>
      </p:pic>
      <p:sp>
        <p:nvSpPr>
          <p:cNvPr id="9" name="Shape 71"/>
          <p:cNvSpPr/>
          <p:nvPr userDrawn="1"/>
        </p:nvSpPr>
        <p:spPr>
          <a:xfrm>
            <a:off x="-1" y="6428757"/>
            <a:ext cx="12192001" cy="429243"/>
          </a:xfrm>
          <a:prstGeom prst="rect">
            <a:avLst/>
          </a:prstGeom>
          <a:solidFill>
            <a:srgbClr val="A7A7A7"/>
          </a:solidFill>
          <a:ln w="12700">
            <a:miter lim="400000"/>
          </a:ln>
        </p:spPr>
        <p:txBody>
          <a:bodyPr lIns="0" tIns="0" rIns="0" bIns="0" anchor="ctr"/>
          <a:lstStyle/>
          <a:p>
            <a:pPr lvl="0" algn="l">
              <a:defRPr sz="1800">
                <a:solidFill>
                  <a:srgbClr val="FFFFFF"/>
                </a:solidFill>
                <a:latin typeface="Calibri"/>
                <a:ea typeface="Calibri"/>
                <a:cs typeface="Calibri"/>
                <a:sym typeface="Calibri"/>
              </a:defRPr>
            </a:pPr>
            <a:endParaRPr dirty="0"/>
          </a:p>
        </p:txBody>
      </p:sp>
      <p:pic>
        <p:nvPicPr>
          <p:cNvPr id="10" name="pasted-image.pdf"/>
          <p:cNvPicPr/>
          <p:nvPr userDrawn="1"/>
        </p:nvPicPr>
        <p:blipFill rotWithShape="1">
          <a:blip r:embed="rId3"/>
          <a:srcRect t="-1" b="30385"/>
          <a:stretch/>
        </p:blipFill>
        <p:spPr>
          <a:xfrm>
            <a:off x="-225743" y="-150445"/>
            <a:ext cx="12643486" cy="201168"/>
          </a:xfrm>
          <a:prstGeom prst="rect">
            <a:avLst/>
          </a:prstGeom>
          <a:ln w="12700">
            <a:miter lim="400000"/>
          </a:ln>
        </p:spPr>
      </p:pic>
      <p:pic>
        <p:nvPicPr>
          <p:cNvPr id="14" name="pasted-image.pdf"/>
          <p:cNvPicPr/>
          <p:nvPr userDrawn="1"/>
        </p:nvPicPr>
        <p:blipFill>
          <a:blip r:embed="rId4"/>
          <a:stretch>
            <a:fillRect/>
          </a:stretch>
        </p:blipFill>
        <p:spPr>
          <a:xfrm>
            <a:off x="495300" y="4758466"/>
            <a:ext cx="8197609" cy="773951"/>
          </a:xfrm>
          <a:prstGeom prst="rect">
            <a:avLst/>
          </a:prstGeom>
          <a:ln w="12700">
            <a:miter lim="400000"/>
          </a:ln>
        </p:spPr>
      </p:pic>
      <p:sp>
        <p:nvSpPr>
          <p:cNvPr id="16" name="TextBox 15"/>
          <p:cNvSpPr txBox="1"/>
          <p:nvPr userDrawn="1"/>
        </p:nvSpPr>
        <p:spPr>
          <a:xfrm>
            <a:off x="392145" y="2381392"/>
            <a:ext cx="4800003" cy="769441"/>
          </a:xfrm>
          <a:prstGeom prst="rect">
            <a:avLst/>
          </a:prstGeom>
          <a:noFill/>
        </p:spPr>
        <p:txBody>
          <a:bodyPr wrap="square" rtlCol="0">
            <a:spAutoFit/>
          </a:bodyPr>
          <a:lstStyle/>
          <a:p>
            <a:pPr algn="l"/>
            <a:r>
              <a:rPr lang="en-US" sz="4400" dirty="0">
                <a:solidFill>
                  <a:schemeClr val="tx1"/>
                </a:solidFill>
                <a:latin typeface="+mn-lt"/>
              </a:rPr>
              <a:t>Presenter</a:t>
            </a:r>
            <a:r>
              <a:rPr lang="en-US" baseline="0" dirty="0">
                <a:solidFill>
                  <a:schemeClr val="tx1"/>
                </a:solidFill>
              </a:rPr>
              <a:t> Name</a:t>
            </a:r>
            <a:endParaRPr lang="en-US" dirty="0">
              <a:solidFill>
                <a:schemeClr val="tx1"/>
              </a:solidFill>
            </a:endParaRPr>
          </a:p>
        </p:txBody>
      </p:sp>
      <p:sp>
        <p:nvSpPr>
          <p:cNvPr id="17" name="TextBox 16"/>
          <p:cNvSpPr txBox="1"/>
          <p:nvPr userDrawn="1"/>
        </p:nvSpPr>
        <p:spPr>
          <a:xfrm>
            <a:off x="392145" y="942058"/>
            <a:ext cx="4800003" cy="769441"/>
          </a:xfrm>
          <a:prstGeom prst="rect">
            <a:avLst/>
          </a:prstGeom>
          <a:noFill/>
        </p:spPr>
        <p:txBody>
          <a:bodyPr wrap="square" rtlCol="0">
            <a:spAutoFit/>
          </a:bodyPr>
          <a:lstStyle/>
          <a:p>
            <a:pPr algn="l"/>
            <a:r>
              <a:rPr lang="en-US" sz="4400" dirty="0">
                <a:solidFill>
                  <a:schemeClr val="tx1"/>
                </a:solidFill>
                <a:latin typeface="+mn-lt"/>
              </a:rPr>
              <a:t>Presenter</a:t>
            </a:r>
            <a:r>
              <a:rPr lang="en-US" baseline="0" dirty="0">
                <a:solidFill>
                  <a:schemeClr val="tx1"/>
                </a:solidFill>
              </a:rPr>
              <a:t> Name</a:t>
            </a:r>
            <a:endParaRPr lang="en-US" dirty="0">
              <a:solidFill>
                <a:schemeClr val="tx1"/>
              </a:solidFill>
            </a:endParaRPr>
          </a:p>
        </p:txBody>
      </p:sp>
      <p:sp>
        <p:nvSpPr>
          <p:cNvPr id="18" name="TextBox 17"/>
          <p:cNvSpPr txBox="1"/>
          <p:nvPr userDrawn="1"/>
        </p:nvSpPr>
        <p:spPr>
          <a:xfrm>
            <a:off x="392145" y="1677636"/>
            <a:ext cx="4800003" cy="430887"/>
          </a:xfrm>
          <a:prstGeom prst="rect">
            <a:avLst/>
          </a:prstGeom>
          <a:noFill/>
        </p:spPr>
        <p:txBody>
          <a:bodyPr wrap="square" rtlCol="0">
            <a:spAutoFit/>
          </a:bodyPr>
          <a:lstStyle/>
          <a:p>
            <a:pPr algn="l"/>
            <a:r>
              <a:rPr lang="en-US" sz="2200" dirty="0">
                <a:solidFill>
                  <a:schemeClr val="tx1"/>
                </a:solidFill>
                <a:latin typeface="+mn-lt"/>
              </a:rPr>
              <a:t>Email address</a:t>
            </a:r>
            <a:endParaRPr lang="en-US" sz="2200" dirty="0">
              <a:solidFill>
                <a:schemeClr val="tx1"/>
              </a:solidFill>
            </a:endParaRPr>
          </a:p>
        </p:txBody>
      </p:sp>
      <p:sp>
        <p:nvSpPr>
          <p:cNvPr id="19" name="TextBox 18"/>
          <p:cNvSpPr txBox="1"/>
          <p:nvPr userDrawn="1"/>
        </p:nvSpPr>
        <p:spPr>
          <a:xfrm>
            <a:off x="392145" y="3132778"/>
            <a:ext cx="4800003" cy="430887"/>
          </a:xfrm>
          <a:prstGeom prst="rect">
            <a:avLst/>
          </a:prstGeom>
          <a:noFill/>
        </p:spPr>
        <p:txBody>
          <a:bodyPr wrap="square" rtlCol="0">
            <a:spAutoFit/>
          </a:bodyPr>
          <a:lstStyle/>
          <a:p>
            <a:pPr algn="l"/>
            <a:r>
              <a:rPr lang="en-US" sz="2200" dirty="0">
                <a:solidFill>
                  <a:schemeClr val="tx1"/>
                </a:solidFill>
                <a:latin typeface="+mn-lt"/>
              </a:rPr>
              <a:t>Email address</a:t>
            </a:r>
            <a:endParaRPr lang="en-US" sz="2200" dirty="0">
              <a:solidFill>
                <a:schemeClr val="tx1"/>
              </a:solidFill>
            </a:endParaRPr>
          </a:p>
        </p:txBody>
      </p:sp>
      <p:sp>
        <p:nvSpPr>
          <p:cNvPr id="20" name="Shape 74"/>
          <p:cNvSpPr/>
          <p:nvPr userDrawn="1"/>
        </p:nvSpPr>
        <p:spPr>
          <a:xfrm>
            <a:off x="476810" y="6429051"/>
            <a:ext cx="9331919" cy="30777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l">
              <a:defRPr sz="1900">
                <a:solidFill>
                  <a:srgbClr val="FFFFFF"/>
                </a:solidFill>
              </a:defRPr>
            </a:lvl1pPr>
          </a:lstStyle>
          <a:p>
            <a:pPr lvl="0">
              <a:defRPr sz="1800">
                <a:solidFill>
                  <a:srgbClr val="000000"/>
                </a:solidFill>
              </a:defRPr>
            </a:pPr>
            <a:r>
              <a:rPr sz="2000" dirty="0">
                <a:solidFill>
                  <a:srgbClr val="FFFFFF"/>
                </a:solidFill>
                <a:latin typeface="Calibri"/>
                <a:cs typeface="Calibri"/>
              </a:rPr>
              <a:t>www.ahihealth.org | 518.480.0111</a:t>
            </a:r>
          </a:p>
        </p:txBody>
      </p:sp>
    </p:spTree>
    <p:extLst>
      <p:ext uri="{BB962C8B-B14F-4D97-AF65-F5344CB8AC3E}">
        <p14:creationId xmlns:p14="http://schemas.microsoft.com/office/powerpoint/2010/main" val="330886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 Blank">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90BAA-DED1-A94C-A445-2E259080F053}" type="slidenum">
              <a:rPr lang="en-US" smtClean="0"/>
              <a:t>‹#›</a:t>
            </a:fld>
            <a:endParaRPr lang="en-US" dirty="0"/>
          </a:p>
        </p:txBody>
      </p:sp>
    </p:spTree>
    <p:extLst>
      <p:ext uri="{BB962C8B-B14F-4D97-AF65-F5344CB8AC3E}">
        <p14:creationId xmlns:p14="http://schemas.microsoft.com/office/powerpoint/2010/main" val="461532030"/>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69" r:id="rId3"/>
    <p:sldLayoutId id="2147483668" r:id="rId4"/>
    <p:sldLayoutId id="2147483656" r:id="rId5"/>
    <p:sldLayoutId id="2147483665" r:id="rId6"/>
    <p:sldLayoutId id="2147483667"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health.ny.gov/health_care/medicaid/program/update/2020/2020-01.ht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s://health.ny.gov/health_care/medicaid/covid19/index.htm" TargetMode="External"/><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mailto:Telehealth.policy@health.ny.gov"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opwdd.ny.gov/system/files/documents/2020/04/4.14.2020-updated-opwdd-telehealth-guidance-from-4.9-with-revisions-shown.pdf"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vernor.ny.gov/news/no-20238-continuing-temporary-suspension-and-modification-laws-relating-disaster-emergenc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s://ahihealth.org/what-we-do/telemedicin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mh.ny.gov/omhweb/guidance/self-attestation-telemental-health-disaster-emergency.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omh.ny.gov/omhweb/guidance/covid-19-telehealth-modifiers.xls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omh.ny.gov/omhweb/guidanc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amy.smith@omh.ny.gov" TargetMode="External"/><Relationship Id="rId5" Type="http://schemas.openxmlformats.org/officeDocument/2006/relationships/hyperlink" Target="https://omh.ny.gov/omhweb/guidance/self-attestation-telemental-health-disaster-emergency.pdf" TargetMode="External"/><Relationship Id="rId4" Type="http://schemas.openxmlformats.org/officeDocument/2006/relationships/hyperlink" Target="https://omh.ny.gov/omhweb/guidance/omh-covid-19-disaster-emergency-faqs.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certification@oasas.ny.go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health.ny.gov/health_care/medicaid/program/update/2019/feb19_mu_speced.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deadiversion.usdoj.gov/coronavirus.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oasas.ny.gov/keywords/coronaviru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oasas.ny.gov/system/files/documents/2020/04/telepractice-informed-consent.pdf" TargetMode="External"/><Relationship Id="rId5" Type="http://schemas.openxmlformats.org/officeDocument/2006/relationships/hyperlink" Target="https://oasas.ny.gov/system/files/documents/2020/05/telepractice-coronavirus-faqs_0.pdf" TargetMode="External"/><Relationship Id="rId4" Type="http://schemas.openxmlformats.org/officeDocument/2006/relationships/hyperlink" Target="https://oasas.ny.gov/system/files/documents/2020/03/telepractice-update-ii_0.pdf"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cms.gov/Medicare/Medicare-general-information/telehealth/telehealth-codes"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hyperlink" Target="https://www.cms.gov/files/document/se20016.pdf" TargetMode="External"/><Relationship Id="rId7"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cchpca.org/sites/default/files/2020-04/CMS%20FQHC%20RHC%20FACT%20SHEET%204.30.20%20FINAL.pd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8.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hyperlink" Target="https://www.cms.gov/files/document/covid-hospitals.pdf"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www.cms.gov/files/document/frequently-asked-questions-and-answers-emtala-part-ii.pdf?utm_source=Telehealth+Enthusiasts&amp;utm_campaign=a5c6f08ea7-EMAIL_CAMPAIGN_2020_05_04_09_50&amp;utm_medium=email&amp;utm_term=0_ae00b0e89a-a5c6f08ea7-353222957"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hyperlink" Target="https://www.natlawreview.com/article/covid-19-cms-issues-second-round-groundbreaking-changes-telehealth-what-you-need-to"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oig.hhs.gov/fraud/docs/alertsandbulletins/2020/policy-telehealth-2020.pdf"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gi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medent.com/video-tutorials-telehealth/"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s://www.hale.co/" TargetMode="External"/><Relationship Id="rId3" Type="http://schemas.openxmlformats.org/officeDocument/2006/relationships/hyperlink" Target="https://vsee.com/" TargetMode="External"/><Relationship Id="rId7" Type="http://schemas.openxmlformats.org/officeDocument/2006/relationships/hyperlink" Target="https://zoom.us/"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evisit.com/" TargetMode="External"/><Relationship Id="rId5" Type="http://schemas.openxmlformats.org/officeDocument/2006/relationships/hyperlink" Target="https://www.vidyo.com/video-conferencing-solutions/industry/telehealth" TargetMode="External"/><Relationship Id="rId4" Type="http://schemas.openxmlformats.org/officeDocument/2006/relationships/hyperlink" Target="https://doxy.me/" TargetMode="External"/><Relationship Id="rId9" Type="http://schemas.openxmlformats.org/officeDocument/2006/relationships/hyperlink" Target="http://swymed.com/covid-19-telehealth-rapid-response/"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s://www.statnews.com/2020/06/09/seema-verma-telehealth-access-covid19/"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s://www.facebook.com/ahihealth" TargetMode="External"/><Relationship Id="rId13" Type="http://schemas.openxmlformats.org/officeDocument/2006/relationships/image" Target="../media/image29.png"/><Relationship Id="rId3" Type="http://schemas.openxmlformats.org/officeDocument/2006/relationships/image" Target="../media/image8.png"/><Relationship Id="rId7" Type="http://schemas.openxmlformats.org/officeDocument/2006/relationships/image" Target="../media/image9.png"/><Relationship Id="rId12" Type="http://schemas.openxmlformats.org/officeDocument/2006/relationships/hyperlink" Target="https://www.youtube.com/channel/UCfDGLf1Ac_3gGiyi-FL4Qdw"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hyperlink" Target="mailto:ndelmastro@ahihealth.org" TargetMode="External"/><Relationship Id="rId11" Type="http://schemas.openxmlformats.org/officeDocument/2006/relationships/image" Target="../media/image28.png"/><Relationship Id="rId5" Type="http://schemas.openxmlformats.org/officeDocument/2006/relationships/hyperlink" Target="mailto:kcook@ahihealth.org" TargetMode="External"/><Relationship Id="rId15" Type="http://schemas.openxmlformats.org/officeDocument/2006/relationships/image" Target="../media/image30.png"/><Relationship Id="rId10" Type="http://schemas.openxmlformats.org/officeDocument/2006/relationships/hyperlink" Target="https://www.linkedin.com/company/9263065?trk=NUS-body-company-name" TargetMode="External"/><Relationship Id="rId4" Type="http://schemas.openxmlformats.org/officeDocument/2006/relationships/image" Target="../media/image3.png"/><Relationship Id="rId9" Type="http://schemas.openxmlformats.org/officeDocument/2006/relationships/image" Target="../media/image27.png"/><Relationship Id="rId14" Type="http://schemas.openxmlformats.org/officeDocument/2006/relationships/hyperlink" Target="https://twitter.com/ahi_health"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hhs.gov/hipaa/for-professionals/specialtopics/emergency-preparedness/notification-enforcement-discretion-telehealth/index.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asted-image.pdf"/>
          <p:cNvPicPr/>
          <p:nvPr/>
        </p:nvPicPr>
        <p:blipFill rotWithShape="1">
          <a:blip r:embed="rId3"/>
          <a:srcRect b="43987"/>
          <a:stretch/>
        </p:blipFill>
        <p:spPr>
          <a:xfrm>
            <a:off x="2194" y="1168400"/>
            <a:ext cx="12216120" cy="6021265"/>
          </a:xfrm>
          <a:prstGeom prst="rect">
            <a:avLst/>
          </a:prstGeom>
          <a:ln w="12700">
            <a:miter lim="400000"/>
          </a:ln>
        </p:spPr>
      </p:pic>
      <p:pic>
        <p:nvPicPr>
          <p:cNvPr id="50" name="pasted-image.pdf"/>
          <p:cNvPicPr/>
          <p:nvPr/>
        </p:nvPicPr>
        <p:blipFill>
          <a:blip r:embed="rId4"/>
          <a:stretch>
            <a:fillRect/>
          </a:stretch>
        </p:blipFill>
        <p:spPr>
          <a:xfrm>
            <a:off x="2742009" y="192522"/>
            <a:ext cx="6708059" cy="1464070"/>
          </a:xfrm>
          <a:prstGeom prst="rect">
            <a:avLst/>
          </a:prstGeom>
          <a:ln w="12700">
            <a:miter lim="400000"/>
          </a:ln>
        </p:spPr>
      </p:pic>
      <p:pic>
        <p:nvPicPr>
          <p:cNvPr id="51" name="pasted-image.pdf"/>
          <p:cNvPicPr/>
          <p:nvPr/>
        </p:nvPicPr>
        <p:blipFill>
          <a:blip r:embed="rId5"/>
          <a:srcRect t="74503"/>
          <a:stretch>
            <a:fillRect/>
          </a:stretch>
        </p:blipFill>
        <p:spPr>
          <a:xfrm>
            <a:off x="1466651" y="2158900"/>
            <a:ext cx="9258814" cy="53955"/>
          </a:xfrm>
          <a:prstGeom prst="rect">
            <a:avLst/>
          </a:prstGeom>
          <a:ln w="12700">
            <a:miter lim="400000"/>
          </a:ln>
        </p:spPr>
      </p:pic>
      <p:sp>
        <p:nvSpPr>
          <p:cNvPr id="52" name="Shape 52"/>
          <p:cNvSpPr/>
          <p:nvPr/>
        </p:nvSpPr>
        <p:spPr>
          <a:xfrm>
            <a:off x="-26314" y="2185877"/>
            <a:ext cx="12244628"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000">
                <a:solidFill>
                  <a:srgbClr val="9F9782"/>
                </a:solidFill>
              </a:defRPr>
            </a:lvl1pPr>
          </a:lstStyle>
          <a:p>
            <a:pPr lvl="0">
              <a:defRPr sz="1800">
                <a:solidFill>
                  <a:srgbClr val="000000"/>
                </a:solidFill>
              </a:defRPr>
            </a:pPr>
            <a:r>
              <a:rPr lang="en-US" sz="4800" dirty="0">
                <a:solidFill>
                  <a:srgbClr val="A69F88"/>
                </a:solidFill>
                <a:latin typeface="Calibri"/>
                <a:cs typeface="Calibri"/>
              </a:rPr>
              <a:t>Telehealth and COVID-19</a:t>
            </a:r>
          </a:p>
        </p:txBody>
      </p:sp>
      <p:sp>
        <p:nvSpPr>
          <p:cNvPr id="53" name="Shape 53"/>
          <p:cNvSpPr/>
          <p:nvPr/>
        </p:nvSpPr>
        <p:spPr>
          <a:xfrm>
            <a:off x="2194" y="6412425"/>
            <a:ext cx="12216120" cy="777240"/>
          </a:xfrm>
          <a:prstGeom prst="rect">
            <a:avLst/>
          </a:prstGeom>
          <a:solidFill>
            <a:srgbClr val="6D963D"/>
          </a:solidFill>
          <a:ln w="12700">
            <a:miter lim="400000"/>
          </a:ln>
        </p:spPr>
        <p:txBody>
          <a:bodyPr lIns="0" tIns="0" rIns="0" bIns="0" anchor="ctr"/>
          <a:lstStyle/>
          <a:p>
            <a:pPr lvl="0" algn="l">
              <a:defRPr sz="1800">
                <a:solidFill>
                  <a:srgbClr val="FFFFFF"/>
                </a:solidFill>
                <a:latin typeface="Calibri"/>
                <a:ea typeface="Calibri"/>
                <a:cs typeface="Calibri"/>
                <a:sym typeface="Calibri"/>
              </a:defRPr>
            </a:pPr>
            <a:endParaRPr dirty="0"/>
          </a:p>
        </p:txBody>
      </p:sp>
      <p:sp>
        <p:nvSpPr>
          <p:cNvPr id="54" name="Shape 54"/>
          <p:cNvSpPr/>
          <p:nvPr/>
        </p:nvSpPr>
        <p:spPr>
          <a:xfrm>
            <a:off x="-132726" y="1746468"/>
            <a:ext cx="12312990"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600">
                <a:solidFill>
                  <a:srgbClr val="9F9782"/>
                </a:solidFill>
                <a:latin typeface="Museo Sans"/>
                <a:ea typeface="Museo Sans"/>
                <a:cs typeface="Museo Sans"/>
                <a:sym typeface="Museo Sans"/>
              </a:defRPr>
            </a:lvl1pPr>
          </a:lstStyle>
          <a:p>
            <a:pPr lvl="0">
              <a:defRPr sz="1800">
                <a:solidFill>
                  <a:srgbClr val="000000"/>
                </a:solidFill>
              </a:defRPr>
            </a:pPr>
            <a:r>
              <a:rPr lang="en-US" sz="1800" dirty="0">
                <a:solidFill>
                  <a:srgbClr val="A69F88"/>
                </a:solidFill>
                <a:latin typeface="Calibri"/>
                <a:cs typeface="Calibri"/>
              </a:rPr>
              <a:t>Lead</a:t>
            </a:r>
            <a:r>
              <a:rPr sz="1800" dirty="0">
                <a:solidFill>
                  <a:srgbClr val="A69F88"/>
                </a:solidFill>
                <a:latin typeface="Calibri"/>
                <a:cs typeface="Calibri"/>
              </a:rPr>
              <a:t> • </a:t>
            </a:r>
            <a:r>
              <a:rPr lang="en-US" sz="1800" dirty="0">
                <a:solidFill>
                  <a:srgbClr val="A69F88"/>
                </a:solidFill>
                <a:latin typeface="Calibri"/>
                <a:cs typeface="Calibri"/>
              </a:rPr>
              <a:t>Empower</a:t>
            </a:r>
            <a:r>
              <a:rPr sz="1800" dirty="0">
                <a:solidFill>
                  <a:srgbClr val="A69F88"/>
                </a:solidFill>
                <a:latin typeface="Calibri"/>
                <a:cs typeface="Calibri"/>
              </a:rPr>
              <a:t> • </a:t>
            </a:r>
            <a:r>
              <a:rPr lang="en-US" sz="1800" dirty="0">
                <a:solidFill>
                  <a:srgbClr val="A69F88"/>
                </a:solidFill>
                <a:latin typeface="Calibri"/>
                <a:cs typeface="Calibri"/>
              </a:rPr>
              <a:t>Innovate</a:t>
            </a:r>
            <a:endParaRPr sz="1800" dirty="0">
              <a:solidFill>
                <a:srgbClr val="A69F88"/>
              </a:solidFill>
              <a:latin typeface="Calibri"/>
              <a:cs typeface="Calibri"/>
            </a:endParaRPr>
          </a:p>
        </p:txBody>
      </p:sp>
      <p:pic>
        <p:nvPicPr>
          <p:cNvPr id="55" name="pasted-image.pdf"/>
          <p:cNvPicPr/>
          <p:nvPr/>
        </p:nvPicPr>
        <p:blipFill rotWithShape="1">
          <a:blip r:embed="rId6"/>
          <a:srcRect l="13913"/>
          <a:stretch/>
        </p:blipFill>
        <p:spPr>
          <a:xfrm>
            <a:off x="2194" y="3844245"/>
            <a:ext cx="2083737" cy="3034215"/>
          </a:xfrm>
          <a:prstGeom prst="rect">
            <a:avLst/>
          </a:prstGeom>
          <a:ln w="12700">
            <a:miter lim="400000"/>
          </a:ln>
        </p:spPr>
      </p:pic>
      <p:sp>
        <p:nvSpPr>
          <p:cNvPr id="56" name="Shape 56"/>
          <p:cNvSpPr/>
          <p:nvPr/>
        </p:nvSpPr>
        <p:spPr>
          <a:xfrm>
            <a:off x="346862" y="5821855"/>
            <a:ext cx="1605011" cy="43088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800">
                <a:solidFill>
                  <a:srgbClr val="FFFFFF"/>
                </a:solidFill>
                <a:latin typeface="Neris SemiBold"/>
                <a:ea typeface="Neris SemiBold"/>
                <a:cs typeface="Neris SemiBold"/>
                <a:sym typeface="Neris SemiBold"/>
              </a:defRPr>
            </a:lvl1pPr>
          </a:lstStyle>
          <a:p>
            <a:pPr lvl="0">
              <a:defRPr>
                <a:solidFill>
                  <a:srgbClr val="000000"/>
                </a:solidFill>
              </a:defRPr>
            </a:pPr>
            <a:r>
              <a:rPr lang="en-US" sz="2200" b="1" dirty="0">
                <a:solidFill>
                  <a:schemeClr val="bg1"/>
                </a:solidFill>
                <a:latin typeface="Calibri"/>
                <a:cs typeface="Calibri"/>
              </a:rPr>
              <a:t>06/18/2020</a:t>
            </a:r>
            <a:endParaRPr sz="2200" b="1" dirty="0">
              <a:solidFill>
                <a:schemeClr val="bg1"/>
              </a:solidFill>
              <a:latin typeface="Calibri"/>
              <a:cs typeface="Calibri"/>
            </a:endParaRPr>
          </a:p>
        </p:txBody>
      </p:sp>
      <p:sp>
        <p:nvSpPr>
          <p:cNvPr id="57" name="Shape 57"/>
          <p:cNvSpPr/>
          <p:nvPr/>
        </p:nvSpPr>
        <p:spPr>
          <a:xfrm>
            <a:off x="-26314" y="3806541"/>
            <a:ext cx="12192000" cy="252376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gn="ctr">
              <a:defRPr sz="1800">
                <a:solidFill>
                  <a:srgbClr val="000000"/>
                </a:solidFill>
              </a:defRPr>
            </a:pPr>
            <a:r>
              <a:rPr lang="en-US" sz="2800" b="1" i="1" dirty="0">
                <a:solidFill>
                  <a:srgbClr val="2A6EBB"/>
                </a:solidFill>
                <a:latin typeface="Calibri"/>
                <a:ea typeface="Neris Light Italic"/>
                <a:cs typeface="Calibri"/>
                <a:sym typeface="Neris Light Italic"/>
              </a:rPr>
              <a:t>Katy Cook, MS, CTC</a:t>
            </a:r>
          </a:p>
          <a:p>
            <a:pPr lvl="0" algn="ctr">
              <a:defRPr sz="1800">
                <a:solidFill>
                  <a:srgbClr val="000000"/>
                </a:solidFill>
              </a:defRPr>
            </a:pPr>
            <a:r>
              <a:rPr lang="en-US" sz="1800" i="1" dirty="0">
                <a:latin typeface="Calibri"/>
                <a:ea typeface="Neris Light Italic"/>
                <a:cs typeface="Calibri"/>
                <a:sym typeface="Neris Light Italic"/>
              </a:rPr>
              <a:t>Telehealth Project Manager</a:t>
            </a:r>
          </a:p>
          <a:p>
            <a:pPr lvl="0" algn="ctr">
              <a:defRPr sz="1800">
                <a:solidFill>
                  <a:srgbClr val="000000"/>
                </a:solidFill>
              </a:defRPr>
            </a:pPr>
            <a:endParaRPr lang="en-US" sz="1800" i="1" dirty="0">
              <a:latin typeface="Calibri"/>
              <a:ea typeface="Neris Light Italic"/>
              <a:cs typeface="Calibri"/>
              <a:sym typeface="Neris Light Italic"/>
            </a:endParaRPr>
          </a:p>
          <a:p>
            <a:pPr lvl="0" algn="ctr">
              <a:defRPr sz="1800">
                <a:solidFill>
                  <a:srgbClr val="000000"/>
                </a:solidFill>
              </a:defRPr>
            </a:pPr>
            <a:r>
              <a:rPr lang="en-US" sz="2800" b="1" i="1" dirty="0">
                <a:solidFill>
                  <a:srgbClr val="2A6EBB"/>
                </a:solidFill>
                <a:latin typeface="Calibri"/>
                <a:ea typeface="Neris Light Italic"/>
                <a:cs typeface="Calibri"/>
                <a:sym typeface="Neris Light Italic"/>
              </a:rPr>
              <a:t>Nancy DelMastro, MPH, CTC</a:t>
            </a:r>
          </a:p>
          <a:p>
            <a:pPr lvl="0" algn="ctr">
              <a:defRPr sz="1800">
                <a:solidFill>
                  <a:srgbClr val="000000"/>
                </a:solidFill>
              </a:defRPr>
            </a:pPr>
            <a:r>
              <a:rPr lang="en-US" sz="1800" i="1" dirty="0">
                <a:latin typeface="Calibri"/>
                <a:ea typeface="Neris Light Italic"/>
                <a:cs typeface="Calibri"/>
                <a:sym typeface="Neris Light Italic"/>
              </a:rPr>
              <a:t>Telehealth Project Specialist</a:t>
            </a:r>
          </a:p>
          <a:p>
            <a:pPr lvl="0" algn="ctr">
              <a:defRPr sz="1800">
                <a:solidFill>
                  <a:srgbClr val="000000"/>
                </a:solidFill>
              </a:defRPr>
            </a:pPr>
            <a:endParaRPr lang="en-US" sz="1800" i="1" dirty="0">
              <a:latin typeface="Calibri"/>
              <a:ea typeface="Neris Light Italic"/>
              <a:cs typeface="Calibri"/>
              <a:sym typeface="Neris Light Italic"/>
            </a:endParaRPr>
          </a:p>
          <a:p>
            <a:pPr lvl="0" algn="ctr">
              <a:defRPr sz="1800">
                <a:solidFill>
                  <a:srgbClr val="000000"/>
                </a:solidFill>
              </a:defRPr>
            </a:pPr>
            <a:endParaRPr lang="en-US" sz="1200" i="1" dirty="0">
              <a:latin typeface="Calibri"/>
              <a:ea typeface="Neris Light Italic"/>
              <a:cs typeface="Calibri"/>
              <a:sym typeface="Neris Light Italic"/>
            </a:endParaRPr>
          </a:p>
          <a:p>
            <a:pPr lvl="0" algn="ctr">
              <a:defRPr sz="1800">
                <a:solidFill>
                  <a:srgbClr val="000000"/>
                </a:solidFill>
              </a:defRPr>
            </a:pPr>
            <a:endParaRPr sz="1800" i="1" dirty="0">
              <a:latin typeface="Calibri"/>
              <a:ea typeface="Neris Light Italic"/>
              <a:cs typeface="Calibri"/>
              <a:sym typeface="Neris Light Italic"/>
            </a:endParaRPr>
          </a:p>
        </p:txBody>
      </p:sp>
      <p:sp>
        <p:nvSpPr>
          <p:cNvPr id="58" name="Shape 58"/>
          <p:cNvSpPr/>
          <p:nvPr/>
        </p:nvSpPr>
        <p:spPr>
          <a:xfrm>
            <a:off x="61647" y="3250544"/>
            <a:ext cx="12068706" cy="4924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sz="2600">
                <a:solidFill>
                  <a:srgbClr val="000000"/>
                </a:solidFill>
              </a:defRPr>
            </a:lvl1pPr>
          </a:lstStyle>
          <a:p>
            <a:pPr lvl="0">
              <a:defRPr sz="1800"/>
            </a:pPr>
            <a:r>
              <a:rPr sz="3200" dirty="0">
                <a:latin typeface="Calibri"/>
                <a:cs typeface="Calibri"/>
              </a:rPr>
              <a:t>PRESENTED BY:</a:t>
            </a:r>
          </a:p>
        </p:txBody>
      </p:sp>
      <p:pic>
        <p:nvPicPr>
          <p:cNvPr id="60" name="pasted-image.pdf"/>
          <p:cNvPicPr/>
          <p:nvPr/>
        </p:nvPicPr>
        <p:blipFill rotWithShape="1">
          <a:blip r:embed="rId7"/>
          <a:srcRect r="10886"/>
          <a:stretch/>
        </p:blipFill>
        <p:spPr>
          <a:xfrm>
            <a:off x="10720192" y="3188028"/>
            <a:ext cx="1510454" cy="146407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A90BAA-DED1-A94C-A445-2E259080F053}" type="slidenum">
              <a:rPr lang="en-US" smtClean="0"/>
              <a:pPr/>
              <a:t>10</a:t>
            </a:fld>
            <a:endParaRPr lang="en-US" dirty="0"/>
          </a:p>
        </p:txBody>
      </p:sp>
      <p:pic>
        <p:nvPicPr>
          <p:cNvPr id="66" name="pasted-image.pdf"/>
          <p:cNvPicPr/>
          <p:nvPr/>
        </p:nvPicPr>
        <p:blipFill>
          <a:blip r:embed="rId3"/>
          <a:stretch>
            <a:fillRect/>
          </a:stretch>
        </p:blipFill>
        <p:spPr>
          <a:xfrm>
            <a:off x="1940279" y="6621898"/>
            <a:ext cx="9336593" cy="55576"/>
          </a:xfrm>
          <a:prstGeom prst="rect">
            <a:avLst/>
          </a:prstGeom>
          <a:ln w="12700">
            <a:miter lim="400000"/>
          </a:ln>
        </p:spPr>
      </p:pic>
      <p:pic>
        <p:nvPicPr>
          <p:cNvPr id="67" name="pasted-image.pdf"/>
          <p:cNvPicPr/>
          <p:nvPr/>
        </p:nvPicPr>
        <p:blipFill>
          <a:blip r:embed="rId4"/>
          <a:stretch>
            <a:fillRect/>
          </a:stretch>
        </p:blipFill>
        <p:spPr>
          <a:xfrm>
            <a:off x="273350" y="6393478"/>
            <a:ext cx="1137289" cy="392475"/>
          </a:xfrm>
          <a:prstGeom prst="rect">
            <a:avLst/>
          </a:prstGeom>
          <a:ln w="12700">
            <a:miter lim="400000"/>
          </a:ln>
        </p:spPr>
      </p:pic>
      <p:pic>
        <p:nvPicPr>
          <p:cNvPr id="68" name="pasted-image.pdf"/>
          <p:cNvPicPr/>
          <p:nvPr/>
        </p:nvPicPr>
        <p:blipFill>
          <a:blip r:embed="rId5"/>
          <a:stretch>
            <a:fillRect/>
          </a:stretch>
        </p:blipFill>
        <p:spPr>
          <a:xfrm>
            <a:off x="230616" y="85700"/>
            <a:ext cx="857181" cy="919860"/>
          </a:xfrm>
          <a:prstGeom prst="rect">
            <a:avLst/>
          </a:prstGeom>
          <a:ln w="12700">
            <a:miter lim="400000"/>
          </a:ln>
        </p:spPr>
      </p:pic>
      <p:pic>
        <p:nvPicPr>
          <p:cNvPr id="2" name="Picture 1">
            <a:extLst>
              <a:ext uri="{FF2B5EF4-FFF2-40B4-BE49-F238E27FC236}">
                <a16:creationId xmlns:a16="http://schemas.microsoft.com/office/drawing/2014/main" id="{9CF73B4D-45EE-4ADB-A228-57772A471BFB}"/>
              </a:ext>
            </a:extLst>
          </p:cNvPr>
          <p:cNvPicPr>
            <a:picLocks noChangeAspect="1"/>
          </p:cNvPicPr>
          <p:nvPr/>
        </p:nvPicPr>
        <p:blipFill>
          <a:blip r:embed="rId6"/>
          <a:stretch>
            <a:fillRect/>
          </a:stretch>
        </p:blipFill>
        <p:spPr>
          <a:xfrm>
            <a:off x="1427704" y="266547"/>
            <a:ext cx="9336593" cy="6137568"/>
          </a:xfrm>
          <a:prstGeom prst="rect">
            <a:avLst/>
          </a:prstGeom>
        </p:spPr>
      </p:pic>
    </p:spTree>
    <p:extLst>
      <p:ext uri="{BB962C8B-B14F-4D97-AF65-F5344CB8AC3E}">
        <p14:creationId xmlns:p14="http://schemas.microsoft.com/office/powerpoint/2010/main" val="285873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2879E7-7184-40E8-9598-AAE7A749FFA2}"/>
              </a:ext>
            </a:extLst>
          </p:cNvPr>
          <p:cNvSpPr>
            <a:spLocks noGrp="1"/>
          </p:cNvSpPr>
          <p:nvPr>
            <p:ph type="sldNum" sz="quarter" idx="12"/>
          </p:nvPr>
        </p:nvSpPr>
        <p:spPr/>
        <p:txBody>
          <a:bodyPr/>
          <a:lstStyle/>
          <a:p>
            <a:fld id="{B5A90BAA-DED1-A94C-A445-2E259080F053}" type="slidenum">
              <a:rPr lang="en-US" smtClean="0"/>
              <a:pPr/>
              <a:t>11</a:t>
            </a:fld>
            <a:endParaRPr lang="en-US" dirty="0"/>
          </a:p>
        </p:txBody>
      </p:sp>
      <p:sp>
        <p:nvSpPr>
          <p:cNvPr id="4" name="Title 3">
            <a:extLst>
              <a:ext uri="{FF2B5EF4-FFF2-40B4-BE49-F238E27FC236}">
                <a16:creationId xmlns:a16="http://schemas.microsoft.com/office/drawing/2014/main" id="{FBADB29E-67C0-4A5F-8D37-6F4646008E28}"/>
              </a:ext>
            </a:extLst>
          </p:cNvPr>
          <p:cNvSpPr>
            <a:spLocks noGrp="1"/>
          </p:cNvSpPr>
          <p:nvPr>
            <p:ph type="title"/>
          </p:nvPr>
        </p:nvSpPr>
        <p:spPr/>
        <p:txBody>
          <a:bodyPr>
            <a:normAutofit/>
          </a:bodyPr>
          <a:lstStyle/>
          <a:p>
            <a:r>
              <a:rPr lang="en-US" sz="3800" dirty="0"/>
              <a:t>Billing Rules - Telemedicine</a:t>
            </a:r>
          </a:p>
        </p:txBody>
      </p:sp>
      <p:pic>
        <p:nvPicPr>
          <p:cNvPr id="7" name="Picture 6">
            <a:extLst>
              <a:ext uri="{FF2B5EF4-FFF2-40B4-BE49-F238E27FC236}">
                <a16:creationId xmlns:a16="http://schemas.microsoft.com/office/drawing/2014/main" id="{BFDB4309-6209-4271-B1E4-0E14ACA4AC1F}"/>
              </a:ext>
            </a:extLst>
          </p:cNvPr>
          <p:cNvPicPr>
            <a:picLocks noChangeAspect="1"/>
          </p:cNvPicPr>
          <p:nvPr/>
        </p:nvPicPr>
        <p:blipFill>
          <a:blip r:embed="rId3"/>
          <a:stretch>
            <a:fillRect/>
          </a:stretch>
        </p:blipFill>
        <p:spPr>
          <a:xfrm>
            <a:off x="808304" y="1068866"/>
            <a:ext cx="5882623" cy="5315911"/>
          </a:xfrm>
          <a:prstGeom prst="rect">
            <a:avLst/>
          </a:prstGeom>
        </p:spPr>
      </p:pic>
      <p:sp>
        <p:nvSpPr>
          <p:cNvPr id="8" name="TextBox 7">
            <a:extLst>
              <a:ext uri="{FF2B5EF4-FFF2-40B4-BE49-F238E27FC236}">
                <a16:creationId xmlns:a16="http://schemas.microsoft.com/office/drawing/2014/main" id="{0D57C4A8-21F6-45C2-B63E-41AE5ECBC132}"/>
              </a:ext>
            </a:extLst>
          </p:cNvPr>
          <p:cNvSpPr txBox="1"/>
          <p:nvPr/>
        </p:nvSpPr>
        <p:spPr>
          <a:xfrm>
            <a:off x="7401464" y="1500996"/>
            <a:ext cx="3982232" cy="4524315"/>
          </a:xfrm>
          <a:prstGeom prst="rect">
            <a:avLst/>
          </a:prstGeom>
          <a:noFill/>
        </p:spPr>
        <p:txBody>
          <a:bodyPr wrap="square" rtlCol="0">
            <a:spAutoFit/>
          </a:bodyPr>
          <a:lstStyle/>
          <a:p>
            <a:pPr algn="l"/>
            <a:r>
              <a:rPr lang="en-US" sz="2400" dirty="0">
                <a:solidFill>
                  <a:schemeClr val="tx1"/>
                </a:solidFill>
              </a:rPr>
              <a:t>When billing for teledentistry services, modifiers cannot be used by dentists. Additional guidance was issued in the January 2020 Medicaid </a:t>
            </a:r>
            <a:r>
              <a:rPr lang="en-US" sz="2400" dirty="0">
                <a:solidFill>
                  <a:schemeClr val="tx1"/>
                </a:solidFill>
                <a:hlinkClick r:id="rId4"/>
              </a:rPr>
              <a:t>update</a:t>
            </a:r>
            <a:r>
              <a:rPr lang="en-US" sz="2400" dirty="0">
                <a:solidFill>
                  <a:schemeClr val="tx1"/>
                </a:solidFill>
              </a:rPr>
              <a:t> which allows for two dental codes </a:t>
            </a:r>
            <a:r>
              <a:rPr lang="en-US" sz="2400" b="1" dirty="0">
                <a:solidFill>
                  <a:schemeClr val="tx1"/>
                </a:solidFill>
              </a:rPr>
              <a:t>“D9995” </a:t>
            </a:r>
            <a:r>
              <a:rPr lang="en-US" sz="2400" dirty="0">
                <a:solidFill>
                  <a:schemeClr val="tx1"/>
                </a:solidFill>
              </a:rPr>
              <a:t>and </a:t>
            </a:r>
            <a:r>
              <a:rPr lang="en-US" sz="2400" b="1" dirty="0">
                <a:solidFill>
                  <a:schemeClr val="tx1"/>
                </a:solidFill>
              </a:rPr>
              <a:t>“D9996” </a:t>
            </a:r>
            <a:r>
              <a:rPr lang="en-US" sz="2400" dirty="0">
                <a:solidFill>
                  <a:schemeClr val="tx1"/>
                </a:solidFill>
              </a:rPr>
              <a:t>to be used in place of modifiers. Both dental codes </a:t>
            </a:r>
            <a:r>
              <a:rPr lang="en-US" sz="2400" b="1" dirty="0">
                <a:solidFill>
                  <a:schemeClr val="tx1"/>
                </a:solidFill>
              </a:rPr>
              <a:t>“D9995” </a:t>
            </a:r>
            <a:r>
              <a:rPr lang="en-US" sz="2400" dirty="0">
                <a:solidFill>
                  <a:schemeClr val="tx1"/>
                </a:solidFill>
              </a:rPr>
              <a:t>and </a:t>
            </a:r>
            <a:r>
              <a:rPr lang="en-US" sz="2400" b="1" dirty="0">
                <a:solidFill>
                  <a:schemeClr val="tx1"/>
                </a:solidFill>
              </a:rPr>
              <a:t>“D9996” </a:t>
            </a:r>
            <a:r>
              <a:rPr lang="en-US" sz="2400" dirty="0">
                <a:solidFill>
                  <a:schemeClr val="tx1"/>
                </a:solidFill>
              </a:rPr>
              <a:t>along with </a:t>
            </a:r>
            <a:r>
              <a:rPr lang="en-US" sz="2400" b="1" dirty="0">
                <a:solidFill>
                  <a:schemeClr val="tx1"/>
                </a:solidFill>
              </a:rPr>
              <a:t>“Q3014” </a:t>
            </a:r>
            <a:r>
              <a:rPr lang="en-US" sz="2400" dirty="0">
                <a:solidFill>
                  <a:schemeClr val="tx1"/>
                </a:solidFill>
              </a:rPr>
              <a:t>were added to the dental fee schedule. </a:t>
            </a:r>
            <a:endParaRPr lang="en-US" sz="1800" dirty="0">
              <a:solidFill>
                <a:schemeClr val="tx1"/>
              </a:solidFill>
              <a:latin typeface="+mn-lt"/>
            </a:endParaRPr>
          </a:p>
        </p:txBody>
      </p:sp>
    </p:spTree>
    <p:extLst>
      <p:ext uri="{BB962C8B-B14F-4D97-AF65-F5344CB8AC3E}">
        <p14:creationId xmlns:p14="http://schemas.microsoft.com/office/powerpoint/2010/main" val="183189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403915"/>
            <a:ext cx="11140834" cy="5198980"/>
          </a:xfrm>
        </p:spPr>
        <p:txBody>
          <a:bodyPr>
            <a:normAutofit fontScale="70000" lnSpcReduction="20000"/>
          </a:bodyPr>
          <a:lstStyle/>
          <a:p>
            <a:pPr marL="0" indent="0">
              <a:buNone/>
            </a:pPr>
            <a:r>
              <a:rPr lang="en-US" b="1" dirty="0"/>
              <a:t>Medicaid Managed Care Plans (MMCP):</a:t>
            </a:r>
            <a:endParaRPr lang="en-US" dirty="0"/>
          </a:p>
          <a:p>
            <a:pPr marL="514350" indent="-514350">
              <a:buFont typeface="+mj-lt"/>
              <a:buAutoNum type="arabicPeriod"/>
            </a:pPr>
            <a:r>
              <a:rPr lang="en-US" dirty="0"/>
              <a:t>MMC plans are required to cover, at a minimum, services that are covered by Medicaid fee-for-service and also included in the MMC benefit package, when determined medically necessary and </a:t>
            </a:r>
            <a:r>
              <a:rPr lang="en-US" b="1" dirty="0"/>
              <a:t>must provide telehealth coverage </a:t>
            </a:r>
            <a:r>
              <a:rPr lang="en-US" dirty="0"/>
              <a:t>as described in the guidance. MMC Plans may establish claiming requirements (e.g., specialized coding) that vary from FFS billing instructions in this guidance. </a:t>
            </a:r>
          </a:p>
          <a:p>
            <a:pPr marL="514350" indent="-514350">
              <a:buFont typeface="+mj-lt"/>
              <a:buAutoNum type="arabicPeriod"/>
            </a:pPr>
            <a:endParaRPr lang="en-US" sz="1600" dirty="0"/>
          </a:p>
          <a:p>
            <a:pPr marL="514350" indent="-514350">
              <a:buFont typeface="+mj-lt"/>
              <a:buAutoNum type="arabicPeriod"/>
            </a:pPr>
            <a:r>
              <a:rPr lang="en-US" dirty="0"/>
              <a:t>Absent existing state mandated rates or negotiated rates for telehealth/telephonic services, </a:t>
            </a:r>
            <a:r>
              <a:rPr lang="en-US" b="1" dirty="0"/>
              <a:t>MMC plans must reimburse network providers at the same rate that would be reimbursed for providing the same service via a face-to-face encounter.</a:t>
            </a:r>
            <a:r>
              <a:rPr lang="en-US" dirty="0"/>
              <a:t> </a:t>
            </a:r>
          </a:p>
          <a:p>
            <a:pPr marL="514350" indent="-514350">
              <a:buFont typeface="+mj-lt"/>
              <a:buAutoNum type="arabicPeriod"/>
            </a:pPr>
            <a:endParaRPr lang="en-US" sz="1700" dirty="0"/>
          </a:p>
          <a:p>
            <a:pPr marL="514350" indent="-514350">
              <a:buFont typeface="+mj-lt"/>
              <a:buAutoNum type="arabicPeriod"/>
            </a:pPr>
            <a:r>
              <a:rPr lang="en-US" b="1" dirty="0"/>
              <a:t>MMC plans may not limit member access to telehealth/telephonic services to solely the MMCP’s telehealth vendors and must cover appropriate telehealth/telephonic services provided by other network providers. </a:t>
            </a:r>
          </a:p>
          <a:p>
            <a:pPr marL="514350" indent="-514350">
              <a:buFont typeface="+mj-lt"/>
              <a:buAutoNum type="arabicPeriod"/>
            </a:pPr>
            <a:endParaRPr lang="en-US" sz="1700" dirty="0"/>
          </a:p>
          <a:p>
            <a:pPr marL="514350" indent="-514350">
              <a:buFont typeface="+mj-lt"/>
              <a:buAutoNum type="arabicPeriod"/>
            </a:pPr>
            <a:r>
              <a:rPr lang="en-US" dirty="0"/>
              <a:t>Questions regarding MMC reimbursement and/or documentation requirements should be directed to the member's MMC plan.</a:t>
            </a:r>
          </a:p>
        </p:txBody>
      </p:sp>
      <p:sp>
        <p:nvSpPr>
          <p:cNvPr id="4" name="Slide Number Placeholder 3"/>
          <p:cNvSpPr>
            <a:spLocks noGrp="1"/>
          </p:cNvSpPr>
          <p:nvPr>
            <p:ph type="sldNum" sz="quarter" idx="12"/>
          </p:nvPr>
        </p:nvSpPr>
        <p:spPr/>
        <p:txBody>
          <a:bodyPr/>
          <a:lstStyle/>
          <a:p>
            <a:fld id="{B5A90BAA-DED1-A94C-A445-2E259080F053}" type="slidenum">
              <a:rPr lang="en-US" smtClean="0"/>
              <a:pPr/>
              <a:t>12</a:t>
            </a:fld>
            <a:endParaRPr lang="en-US" dirty="0"/>
          </a:p>
        </p:txBody>
      </p:sp>
      <p:sp>
        <p:nvSpPr>
          <p:cNvPr id="2" name="Title 1"/>
          <p:cNvSpPr>
            <a:spLocks noGrp="1"/>
          </p:cNvSpPr>
          <p:nvPr>
            <p:ph type="title"/>
          </p:nvPr>
        </p:nvSpPr>
        <p:spPr>
          <a:xfrm>
            <a:off x="609600" y="274638"/>
            <a:ext cx="10972800" cy="760437"/>
          </a:xfrm>
        </p:spPr>
        <p:txBody>
          <a:bodyPr>
            <a:noAutofit/>
          </a:bodyPr>
          <a:lstStyle/>
          <a:p>
            <a:r>
              <a:rPr lang="en-US" dirty="0"/>
              <a:t>Medicaid Managed Care Plans</a:t>
            </a:r>
            <a:endParaRPr lang="en-US" sz="3200" dirty="0">
              <a:solidFill>
                <a:srgbClr val="2A6EBB"/>
              </a:solidFill>
            </a:endParaRPr>
          </a:p>
        </p:txBody>
      </p:sp>
      <p:pic>
        <p:nvPicPr>
          <p:cNvPr id="66" name="pasted-image.pdf"/>
          <p:cNvPicPr/>
          <p:nvPr/>
        </p:nvPicPr>
        <p:blipFill>
          <a:blip r:embed="rId3"/>
          <a:stretch>
            <a:fillRect/>
          </a:stretch>
        </p:blipFill>
        <p:spPr>
          <a:xfrm>
            <a:off x="1940279" y="6621898"/>
            <a:ext cx="9336593" cy="55576"/>
          </a:xfrm>
          <a:prstGeom prst="rect">
            <a:avLst/>
          </a:prstGeom>
          <a:ln w="12700">
            <a:miter lim="400000"/>
          </a:ln>
        </p:spPr>
      </p:pic>
      <p:pic>
        <p:nvPicPr>
          <p:cNvPr id="67" name="pasted-image.pdf"/>
          <p:cNvPicPr/>
          <p:nvPr/>
        </p:nvPicPr>
        <p:blipFill>
          <a:blip r:embed="rId4"/>
          <a:stretch>
            <a:fillRect/>
          </a:stretch>
        </p:blipFill>
        <p:spPr>
          <a:xfrm>
            <a:off x="273350" y="6393478"/>
            <a:ext cx="1137289" cy="392475"/>
          </a:xfrm>
          <a:prstGeom prst="rect">
            <a:avLst/>
          </a:prstGeom>
          <a:ln w="12700">
            <a:miter lim="400000"/>
          </a:ln>
        </p:spPr>
      </p:pic>
      <p:pic>
        <p:nvPicPr>
          <p:cNvPr id="68" name="pasted-image.pdf"/>
          <p:cNvPicPr/>
          <p:nvPr/>
        </p:nvPicPr>
        <p:blipFill>
          <a:blip r:embed="rId5"/>
          <a:stretch>
            <a:fillRect/>
          </a:stretch>
        </p:blipFill>
        <p:spPr>
          <a:xfrm>
            <a:off x="230616" y="85700"/>
            <a:ext cx="857181" cy="919860"/>
          </a:xfrm>
          <a:prstGeom prst="rect">
            <a:avLst/>
          </a:prstGeom>
          <a:ln w="12700">
            <a:miter lim="400000"/>
          </a:ln>
        </p:spPr>
      </p:pic>
    </p:spTree>
    <p:extLst>
      <p:ext uri="{BB962C8B-B14F-4D97-AF65-F5344CB8AC3E}">
        <p14:creationId xmlns:p14="http://schemas.microsoft.com/office/powerpoint/2010/main" val="348780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254759"/>
            <a:ext cx="11140834" cy="5198980"/>
          </a:xfrm>
        </p:spPr>
        <p:txBody>
          <a:bodyPr>
            <a:normAutofit/>
          </a:bodyPr>
          <a:lstStyle/>
          <a:p>
            <a:pPr marL="0" indent="0">
              <a:buNone/>
            </a:pPr>
            <a:r>
              <a:rPr lang="en-US" sz="2800" b="1" dirty="0"/>
              <a:t>Looking Ahead:</a:t>
            </a:r>
            <a:endParaRPr lang="en-US" sz="2800" dirty="0"/>
          </a:p>
          <a:p>
            <a:r>
              <a:rPr lang="en-US" sz="2800" dirty="0"/>
              <a:t>It is unknown what the future will look like when lifting restrictions. DOH will continue to monitor and update policy guidance accordingly. </a:t>
            </a:r>
          </a:p>
          <a:p>
            <a:r>
              <a:rPr lang="en-US" sz="2800" dirty="0"/>
              <a:t>Greg Allen stated that DOH expects that some face-to face visits may migrate to telehealth as appropriate.</a:t>
            </a:r>
          </a:p>
          <a:p>
            <a:r>
              <a:rPr lang="en-US" sz="2800" dirty="0"/>
              <a:t>He suggests referring to specific State Agency Partner Guidance - Slide 41 provides links. Slide deck can be accessed </a:t>
            </a:r>
            <a:r>
              <a:rPr lang="en-US" sz="2800" dirty="0">
                <a:hlinkClick r:id="rId3"/>
              </a:rPr>
              <a:t>here</a:t>
            </a:r>
            <a:r>
              <a:rPr lang="en-US" sz="2800" dirty="0"/>
              <a:t>.</a:t>
            </a:r>
          </a:p>
          <a:p>
            <a:r>
              <a:rPr lang="en-US" sz="2800" dirty="0"/>
              <a:t>OMH, OASAS, OCFS, and OPWDD have their own guidance.</a:t>
            </a:r>
          </a:p>
          <a:p>
            <a:pPr marL="0" indent="0">
              <a:buNone/>
            </a:pPr>
            <a:r>
              <a:rPr lang="en-US" sz="2800" b="1" dirty="0"/>
              <a:t>Questions can be sent to:</a:t>
            </a:r>
            <a:endParaRPr lang="en-US" sz="2800" dirty="0"/>
          </a:p>
          <a:p>
            <a:r>
              <a:rPr lang="en-US" sz="2800" u="sng" dirty="0">
                <a:hlinkClick r:id="rId4"/>
              </a:rPr>
              <a:t>Telehealth.policy@health.ny.gov</a:t>
            </a:r>
            <a:r>
              <a:rPr lang="en-US" sz="2800" dirty="0"/>
              <a:t> </a:t>
            </a:r>
          </a:p>
        </p:txBody>
      </p:sp>
      <p:sp>
        <p:nvSpPr>
          <p:cNvPr id="4" name="Slide Number Placeholder 3"/>
          <p:cNvSpPr>
            <a:spLocks noGrp="1"/>
          </p:cNvSpPr>
          <p:nvPr>
            <p:ph type="sldNum" sz="quarter" idx="12"/>
          </p:nvPr>
        </p:nvSpPr>
        <p:spPr/>
        <p:txBody>
          <a:bodyPr/>
          <a:lstStyle/>
          <a:p>
            <a:fld id="{B5A90BAA-DED1-A94C-A445-2E259080F053}" type="slidenum">
              <a:rPr lang="en-US" smtClean="0"/>
              <a:pPr/>
              <a:t>13</a:t>
            </a:fld>
            <a:endParaRPr lang="en-US" dirty="0"/>
          </a:p>
        </p:txBody>
      </p:sp>
      <p:sp>
        <p:nvSpPr>
          <p:cNvPr id="2" name="Title 1"/>
          <p:cNvSpPr>
            <a:spLocks noGrp="1"/>
          </p:cNvSpPr>
          <p:nvPr>
            <p:ph type="title"/>
          </p:nvPr>
        </p:nvSpPr>
        <p:spPr>
          <a:xfrm>
            <a:off x="609600" y="274638"/>
            <a:ext cx="10972800" cy="760437"/>
          </a:xfrm>
        </p:spPr>
        <p:txBody>
          <a:bodyPr>
            <a:noAutofit/>
          </a:bodyPr>
          <a:lstStyle/>
          <a:p>
            <a:r>
              <a:rPr lang="en-US" dirty="0"/>
              <a:t>Notes from 05.05.2020 DOH OHIP Webinar</a:t>
            </a:r>
            <a:endParaRPr lang="en-US" sz="3200" dirty="0">
              <a:solidFill>
                <a:srgbClr val="2A6EBB"/>
              </a:solidFill>
            </a:endParaRPr>
          </a:p>
        </p:txBody>
      </p:sp>
      <p:pic>
        <p:nvPicPr>
          <p:cNvPr id="66" name="pasted-image.pdf"/>
          <p:cNvPicPr/>
          <p:nvPr/>
        </p:nvPicPr>
        <p:blipFill>
          <a:blip r:embed="rId5"/>
          <a:stretch>
            <a:fillRect/>
          </a:stretch>
        </p:blipFill>
        <p:spPr>
          <a:xfrm>
            <a:off x="1940279" y="6621898"/>
            <a:ext cx="9336593" cy="55576"/>
          </a:xfrm>
          <a:prstGeom prst="rect">
            <a:avLst/>
          </a:prstGeom>
          <a:ln w="12700">
            <a:miter lim="400000"/>
          </a:ln>
        </p:spPr>
      </p:pic>
      <p:pic>
        <p:nvPicPr>
          <p:cNvPr id="67" name="pasted-image.pdf"/>
          <p:cNvPicPr/>
          <p:nvPr/>
        </p:nvPicPr>
        <p:blipFill>
          <a:blip r:embed="rId6"/>
          <a:stretch>
            <a:fillRect/>
          </a:stretch>
        </p:blipFill>
        <p:spPr>
          <a:xfrm>
            <a:off x="273350" y="6393478"/>
            <a:ext cx="1137289" cy="392475"/>
          </a:xfrm>
          <a:prstGeom prst="rect">
            <a:avLst/>
          </a:prstGeom>
          <a:ln w="12700">
            <a:miter lim="400000"/>
          </a:ln>
        </p:spPr>
      </p:pic>
      <p:pic>
        <p:nvPicPr>
          <p:cNvPr id="68" name="pasted-image.pdf"/>
          <p:cNvPicPr/>
          <p:nvPr/>
        </p:nvPicPr>
        <p:blipFill>
          <a:blip r:embed="rId7"/>
          <a:stretch>
            <a:fillRect/>
          </a:stretch>
        </p:blipFill>
        <p:spPr>
          <a:xfrm>
            <a:off x="230616" y="85700"/>
            <a:ext cx="857181" cy="919860"/>
          </a:xfrm>
          <a:prstGeom prst="rect">
            <a:avLst/>
          </a:prstGeom>
          <a:ln w="12700">
            <a:miter lim="400000"/>
          </a:ln>
        </p:spPr>
      </p:pic>
    </p:spTree>
    <p:extLst>
      <p:ext uri="{BB962C8B-B14F-4D97-AF65-F5344CB8AC3E}">
        <p14:creationId xmlns:p14="http://schemas.microsoft.com/office/powerpoint/2010/main" val="2624748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5A90BAA-DED1-A94C-A445-2E259080F053}" type="slidenum">
              <a:rPr lang="en-US" smtClean="0"/>
              <a:pPr/>
              <a:t>14</a:t>
            </a:fld>
            <a:endParaRPr lang="en-US" dirty="0"/>
          </a:p>
        </p:txBody>
      </p:sp>
      <p:sp>
        <p:nvSpPr>
          <p:cNvPr id="4" name="Title 3"/>
          <p:cNvSpPr>
            <a:spLocks noGrp="1"/>
          </p:cNvSpPr>
          <p:nvPr>
            <p:ph type="title"/>
          </p:nvPr>
        </p:nvSpPr>
        <p:spPr/>
        <p:txBody>
          <a:bodyPr/>
          <a:lstStyle/>
          <a:p>
            <a:r>
              <a:rPr lang="en-US" dirty="0"/>
              <a:t>OPWDD</a:t>
            </a:r>
          </a:p>
        </p:txBody>
      </p:sp>
      <p:sp>
        <p:nvSpPr>
          <p:cNvPr id="5" name="Rectangle 4"/>
          <p:cNvSpPr/>
          <p:nvPr/>
        </p:nvSpPr>
        <p:spPr>
          <a:xfrm>
            <a:off x="3971862" y="2967335"/>
            <a:ext cx="4248279" cy="1569660"/>
          </a:xfrm>
          <a:prstGeom prst="rect">
            <a:avLst/>
          </a:prstGeom>
          <a:noFill/>
        </p:spPr>
        <p:txBody>
          <a:bodyPr wrap="none" lIns="91440" tIns="45720" rIns="91440" bIns="45720">
            <a:spAutoFit/>
          </a:bodyPr>
          <a:lstStyle/>
          <a:p>
            <a:pPr algn="ctr"/>
            <a:r>
              <a:rPr lang="en-US" sz="9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OPWDD</a:t>
            </a:r>
            <a:endParaRPr lang="en-US" sz="9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38993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E60857-A556-4691-ABA5-7EFF36F5466E}"/>
              </a:ext>
            </a:extLst>
          </p:cNvPr>
          <p:cNvSpPr>
            <a:spLocks noGrp="1"/>
          </p:cNvSpPr>
          <p:nvPr>
            <p:ph sz="quarter" idx="13"/>
          </p:nvPr>
        </p:nvSpPr>
        <p:spPr>
          <a:xfrm>
            <a:off x="414541" y="1155940"/>
            <a:ext cx="11362917" cy="5200409"/>
          </a:xfrm>
        </p:spPr>
        <p:txBody>
          <a:bodyPr>
            <a:normAutofit lnSpcReduction="10000"/>
          </a:bodyPr>
          <a:lstStyle/>
          <a:p>
            <a:pPr marL="457200" lvl="1" indent="0">
              <a:spcBef>
                <a:spcPts val="0"/>
              </a:spcBef>
              <a:buNone/>
            </a:pPr>
            <a:r>
              <a:rPr lang="en-US" sz="2400" dirty="0"/>
              <a:t>In response to increasing concerns related to COVID-19, </a:t>
            </a:r>
            <a:r>
              <a:rPr lang="en-US" sz="2400" i="1" dirty="0"/>
              <a:t>all nonresidential facilities and programs certified or operated by OPWDD are permitted and encouraged to deliver services via telehealth remotely to individuals with I/DD</a:t>
            </a:r>
            <a:r>
              <a:rPr lang="en-US" sz="2400" dirty="0"/>
              <a:t>, whenever possible. </a:t>
            </a:r>
          </a:p>
          <a:p>
            <a:pPr marL="457200" lvl="1" indent="0">
              <a:spcBef>
                <a:spcPts val="0"/>
              </a:spcBef>
              <a:buNone/>
            </a:pPr>
            <a:endParaRPr lang="en-US" sz="1900" dirty="0"/>
          </a:p>
          <a:p>
            <a:pPr marL="457200" lvl="1" indent="0">
              <a:spcBef>
                <a:spcPts val="0"/>
              </a:spcBef>
              <a:buNone/>
            </a:pPr>
            <a:r>
              <a:rPr lang="en-US" sz="2400" dirty="0"/>
              <a:t>Health and habilitation services are permitted for delivery via telehealth, where a provider exercising good clinical judgment determines a telehealth encounter is appropriate for the delivery of services to an individual. OPWDD providers should also consult any State-issued COVID-19 guidance for specific services, which may address telehealth. </a:t>
            </a:r>
          </a:p>
          <a:p>
            <a:pPr marL="457200" lvl="1" indent="0">
              <a:spcBef>
                <a:spcPts val="0"/>
              </a:spcBef>
              <a:buNone/>
            </a:pPr>
            <a:endParaRPr lang="en-US" sz="1900" dirty="0"/>
          </a:p>
          <a:p>
            <a:pPr marL="457200" lvl="1" indent="0">
              <a:spcBef>
                <a:spcPts val="0"/>
              </a:spcBef>
              <a:buNone/>
            </a:pPr>
            <a:r>
              <a:rPr lang="en-US" sz="2400" dirty="0"/>
              <a:t>Where a service or support requires the physical presence of a staff member for the health and safety of the individual, it is not appropriate to be delivered via telehealth. </a:t>
            </a:r>
            <a:endParaRPr lang="en-US" sz="1900" i="1" dirty="0"/>
          </a:p>
          <a:p>
            <a:pPr marL="457200" lvl="1" indent="0">
              <a:spcBef>
                <a:spcPts val="0"/>
              </a:spcBef>
              <a:buNone/>
            </a:pPr>
            <a:endParaRPr lang="en-US" sz="2400" i="1" dirty="0"/>
          </a:p>
          <a:p>
            <a:pPr marL="457200" lvl="1" indent="0" algn="ctr">
              <a:spcBef>
                <a:spcPts val="0"/>
              </a:spcBef>
              <a:buNone/>
            </a:pPr>
            <a:r>
              <a:rPr lang="en-US" sz="2400" i="1" dirty="0"/>
              <a:t>Source: </a:t>
            </a:r>
            <a:r>
              <a:rPr lang="en-US" sz="2400" dirty="0">
                <a:hlinkClick r:id="rId3"/>
              </a:rPr>
              <a:t>https://opwdd.ny.gov/system/files/documents/2020/04/4.14.2020-updated-opwdd-telehealth-guidance-from-4.9-with-revisions-shown.pdf</a:t>
            </a:r>
            <a:endParaRPr lang="en-US" sz="2400" i="1" dirty="0"/>
          </a:p>
        </p:txBody>
      </p:sp>
      <p:sp>
        <p:nvSpPr>
          <p:cNvPr id="3" name="Slide Number Placeholder 2">
            <a:extLst>
              <a:ext uri="{FF2B5EF4-FFF2-40B4-BE49-F238E27FC236}">
                <a16:creationId xmlns:a16="http://schemas.microsoft.com/office/drawing/2014/main" id="{B62879E7-7184-40E8-9598-AAE7A749FFA2}"/>
              </a:ext>
            </a:extLst>
          </p:cNvPr>
          <p:cNvSpPr>
            <a:spLocks noGrp="1"/>
          </p:cNvSpPr>
          <p:nvPr>
            <p:ph type="sldNum" sz="quarter" idx="12"/>
          </p:nvPr>
        </p:nvSpPr>
        <p:spPr/>
        <p:txBody>
          <a:bodyPr/>
          <a:lstStyle/>
          <a:p>
            <a:fld id="{B5A90BAA-DED1-A94C-A445-2E259080F053}" type="slidenum">
              <a:rPr lang="en-US" smtClean="0"/>
              <a:pPr/>
              <a:t>15</a:t>
            </a:fld>
            <a:endParaRPr lang="en-US" dirty="0"/>
          </a:p>
        </p:txBody>
      </p:sp>
      <p:sp>
        <p:nvSpPr>
          <p:cNvPr id="4" name="Title 3">
            <a:extLst>
              <a:ext uri="{FF2B5EF4-FFF2-40B4-BE49-F238E27FC236}">
                <a16:creationId xmlns:a16="http://schemas.microsoft.com/office/drawing/2014/main" id="{FBADB29E-67C0-4A5F-8D37-6F4646008E28}"/>
              </a:ext>
            </a:extLst>
          </p:cNvPr>
          <p:cNvSpPr>
            <a:spLocks noGrp="1"/>
          </p:cNvSpPr>
          <p:nvPr>
            <p:ph type="title"/>
          </p:nvPr>
        </p:nvSpPr>
        <p:spPr/>
        <p:txBody>
          <a:bodyPr>
            <a:normAutofit/>
          </a:bodyPr>
          <a:lstStyle/>
          <a:p>
            <a:r>
              <a:rPr lang="en-US" sz="3800" dirty="0"/>
              <a:t>OPWDD and Telehealth</a:t>
            </a:r>
          </a:p>
        </p:txBody>
      </p:sp>
    </p:spTree>
    <p:extLst>
      <p:ext uri="{BB962C8B-B14F-4D97-AF65-F5344CB8AC3E}">
        <p14:creationId xmlns:p14="http://schemas.microsoft.com/office/powerpoint/2010/main" val="420977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E60857-A556-4691-ABA5-7EFF36F5466E}"/>
              </a:ext>
            </a:extLst>
          </p:cNvPr>
          <p:cNvSpPr>
            <a:spLocks noGrp="1"/>
          </p:cNvSpPr>
          <p:nvPr>
            <p:ph sz="quarter" idx="13"/>
          </p:nvPr>
        </p:nvSpPr>
        <p:spPr>
          <a:xfrm>
            <a:off x="414541" y="1155940"/>
            <a:ext cx="11362917" cy="5200409"/>
          </a:xfrm>
        </p:spPr>
        <p:txBody>
          <a:bodyPr>
            <a:normAutofit/>
          </a:bodyPr>
          <a:lstStyle/>
          <a:p>
            <a:pPr marL="457200" lvl="1" indent="0">
              <a:spcBef>
                <a:spcPts val="0"/>
              </a:spcBef>
              <a:buNone/>
            </a:pPr>
            <a:r>
              <a:rPr lang="en-US" sz="2400" dirty="0"/>
              <a:t>Telehealth is the use of electronic information and communication technologies to deliver services to an individual who is at a different location than the OPWDD Provider. The use of simultaneous, two-way audio-visual communications to deliver certain health, habilitation, and respite services constitutes telehealth. </a:t>
            </a:r>
          </a:p>
          <a:p>
            <a:pPr marL="457200" lvl="1" indent="0">
              <a:spcBef>
                <a:spcPts val="0"/>
              </a:spcBef>
              <a:buNone/>
            </a:pPr>
            <a:endParaRPr lang="en-US" sz="1600" dirty="0"/>
          </a:p>
          <a:p>
            <a:pPr marL="457200" lvl="1" indent="0">
              <a:spcBef>
                <a:spcPts val="0"/>
              </a:spcBef>
              <a:buNone/>
            </a:pPr>
            <a:r>
              <a:rPr lang="en-US" sz="2400" dirty="0"/>
              <a:t>During the COVID-19 emergency, telephonic (audio-only) modalities may be used in limited circumstances relative to the use of telehealth. Certain health, habilitation and respite services are permitted for delivery via telehealth, where a provider exercising good clinical judgment determines a telehealth encounter is appropriate for the delivery of services to an individual. </a:t>
            </a:r>
            <a:endParaRPr lang="en-US" sz="2400" i="1" dirty="0"/>
          </a:p>
          <a:p>
            <a:pPr marL="457200" lvl="1" indent="0">
              <a:spcBef>
                <a:spcPts val="0"/>
              </a:spcBef>
              <a:buNone/>
            </a:pPr>
            <a:endParaRPr lang="en-US" sz="1600" dirty="0"/>
          </a:p>
          <a:p>
            <a:pPr marL="457200" lvl="1" indent="0">
              <a:spcBef>
                <a:spcPts val="0"/>
              </a:spcBef>
              <a:buNone/>
            </a:pPr>
            <a:r>
              <a:rPr lang="en-US" sz="2400" dirty="0"/>
              <a:t>Respite services can only be provided using two-way audio-visual technology; telephonic transmission is not permissible.</a:t>
            </a:r>
          </a:p>
          <a:p>
            <a:pPr marL="457200" lvl="1" indent="0">
              <a:spcBef>
                <a:spcPts val="0"/>
              </a:spcBef>
              <a:buNone/>
            </a:pPr>
            <a:endParaRPr lang="en-US" sz="1600" dirty="0"/>
          </a:p>
        </p:txBody>
      </p:sp>
      <p:sp>
        <p:nvSpPr>
          <p:cNvPr id="3" name="Slide Number Placeholder 2">
            <a:extLst>
              <a:ext uri="{FF2B5EF4-FFF2-40B4-BE49-F238E27FC236}">
                <a16:creationId xmlns:a16="http://schemas.microsoft.com/office/drawing/2014/main" id="{B62879E7-7184-40E8-9598-AAE7A749FFA2}"/>
              </a:ext>
            </a:extLst>
          </p:cNvPr>
          <p:cNvSpPr>
            <a:spLocks noGrp="1"/>
          </p:cNvSpPr>
          <p:nvPr>
            <p:ph type="sldNum" sz="quarter" idx="12"/>
          </p:nvPr>
        </p:nvSpPr>
        <p:spPr/>
        <p:txBody>
          <a:bodyPr/>
          <a:lstStyle/>
          <a:p>
            <a:fld id="{B5A90BAA-DED1-A94C-A445-2E259080F053}" type="slidenum">
              <a:rPr lang="en-US" smtClean="0"/>
              <a:pPr/>
              <a:t>16</a:t>
            </a:fld>
            <a:endParaRPr lang="en-US" dirty="0"/>
          </a:p>
        </p:txBody>
      </p:sp>
      <p:sp>
        <p:nvSpPr>
          <p:cNvPr id="4" name="Title 3">
            <a:extLst>
              <a:ext uri="{FF2B5EF4-FFF2-40B4-BE49-F238E27FC236}">
                <a16:creationId xmlns:a16="http://schemas.microsoft.com/office/drawing/2014/main" id="{FBADB29E-67C0-4A5F-8D37-6F4646008E28}"/>
              </a:ext>
            </a:extLst>
          </p:cNvPr>
          <p:cNvSpPr>
            <a:spLocks noGrp="1"/>
          </p:cNvSpPr>
          <p:nvPr>
            <p:ph type="title"/>
          </p:nvPr>
        </p:nvSpPr>
        <p:spPr/>
        <p:txBody>
          <a:bodyPr>
            <a:normAutofit/>
          </a:bodyPr>
          <a:lstStyle/>
          <a:p>
            <a:r>
              <a:rPr lang="en-US" sz="3800" dirty="0"/>
              <a:t>OPWDD and Telehealth</a:t>
            </a:r>
          </a:p>
        </p:txBody>
      </p:sp>
    </p:spTree>
    <p:extLst>
      <p:ext uri="{BB962C8B-B14F-4D97-AF65-F5344CB8AC3E}">
        <p14:creationId xmlns:p14="http://schemas.microsoft.com/office/powerpoint/2010/main" val="166131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E60857-A556-4691-ABA5-7EFF36F5466E}"/>
              </a:ext>
            </a:extLst>
          </p:cNvPr>
          <p:cNvSpPr>
            <a:spLocks noGrp="1"/>
          </p:cNvSpPr>
          <p:nvPr>
            <p:ph sz="quarter" idx="13"/>
          </p:nvPr>
        </p:nvSpPr>
        <p:spPr>
          <a:xfrm>
            <a:off x="414541" y="1239568"/>
            <a:ext cx="11362917" cy="5481907"/>
          </a:xfrm>
        </p:spPr>
        <p:txBody>
          <a:bodyPr>
            <a:normAutofit fontScale="85000" lnSpcReduction="20000"/>
          </a:bodyPr>
          <a:lstStyle/>
          <a:p>
            <a:pPr marL="457200" lvl="1" indent="0">
              <a:spcBef>
                <a:spcPts val="0"/>
              </a:spcBef>
              <a:buNone/>
            </a:pPr>
            <a:r>
              <a:rPr lang="en-US" sz="2400" dirty="0"/>
              <a:t>Health services delivered by means of telehealth shall be entitled to reimbursement from Medicaid.</a:t>
            </a:r>
          </a:p>
          <a:p>
            <a:pPr marL="457200" lvl="1" indent="0">
              <a:spcBef>
                <a:spcPts val="0"/>
              </a:spcBef>
              <a:buNone/>
            </a:pPr>
            <a:r>
              <a:rPr lang="en-US" sz="2400" dirty="0"/>
              <a:t>The following applies to providers using Telehealth: </a:t>
            </a:r>
          </a:p>
          <a:p>
            <a:pPr marL="457200" lvl="1" indent="0">
              <a:spcBef>
                <a:spcPts val="0"/>
              </a:spcBef>
              <a:buNone/>
            </a:pPr>
            <a:endParaRPr lang="en-US" sz="1600" dirty="0"/>
          </a:p>
          <a:p>
            <a:pPr marL="914400" lvl="1" indent="-457200">
              <a:spcBef>
                <a:spcPts val="0"/>
              </a:spcBef>
              <a:buFont typeface="+mj-lt"/>
              <a:buAutoNum type="alphaLcParenR"/>
            </a:pPr>
            <a:r>
              <a:rPr lang="en-US" sz="2400" dirty="0"/>
              <a:t>Providers shall be either: </a:t>
            </a:r>
          </a:p>
          <a:p>
            <a:pPr marL="1371600" lvl="2" indent="-514350">
              <a:spcBef>
                <a:spcPts val="0"/>
              </a:spcBef>
            </a:pPr>
            <a:r>
              <a:rPr lang="en-US" sz="2000" dirty="0"/>
              <a:t>licensed or certified in NYS, currently registered in accordance with NYS Education Law or other applicable law, and enrolled in NYS Medicaid, </a:t>
            </a:r>
          </a:p>
          <a:p>
            <a:pPr marL="1371600" lvl="2" indent="-514350">
              <a:spcBef>
                <a:spcPts val="0"/>
              </a:spcBef>
            </a:pPr>
            <a:r>
              <a:rPr lang="en-US" sz="2000" dirty="0"/>
              <a:t>licensed as a physician in NYS and in current good standing in NYS, or </a:t>
            </a:r>
          </a:p>
          <a:p>
            <a:pPr marL="1371600" lvl="2" indent="-514350">
              <a:spcBef>
                <a:spcPts val="0"/>
              </a:spcBef>
            </a:pPr>
            <a:r>
              <a:rPr lang="en-US" sz="2000" dirty="0"/>
              <a:t>licensed as a physician, registered nurse, licensed practical nurse, nurse practitioner, or physician assistant in any state in the United States and in current good standing in that state. </a:t>
            </a:r>
          </a:p>
          <a:p>
            <a:pPr marL="857250" lvl="2" indent="0">
              <a:spcBef>
                <a:spcPts val="0"/>
              </a:spcBef>
              <a:buNone/>
            </a:pPr>
            <a:endParaRPr lang="en-US" sz="1400" dirty="0"/>
          </a:p>
          <a:p>
            <a:pPr marL="914400" lvl="1" indent="-457200">
              <a:spcBef>
                <a:spcPts val="0"/>
              </a:spcBef>
              <a:buFont typeface="+mj-lt"/>
              <a:buAutoNum type="alphaLcParenR"/>
            </a:pPr>
            <a:r>
              <a:rPr lang="en-US" sz="2400" dirty="0"/>
              <a:t>Reimbursement will be made in accordance with existing Medicaid policy related to supervision and billing rules and requirements. For the duration of the emergency response to COVID-19, non-residential habilitation and respite services delivered by means of telehealth shall also be entitled to reimbursement from Medicaid. </a:t>
            </a:r>
          </a:p>
          <a:p>
            <a:pPr marL="914400" lvl="1" indent="-457200">
              <a:spcBef>
                <a:spcPts val="0"/>
              </a:spcBef>
              <a:buFont typeface="+mj-lt"/>
              <a:buAutoNum type="alphaLcParenR"/>
            </a:pPr>
            <a:endParaRPr lang="en-US" sz="1600" dirty="0"/>
          </a:p>
          <a:p>
            <a:pPr marL="914400" lvl="1" indent="-457200">
              <a:spcBef>
                <a:spcPts val="0"/>
              </a:spcBef>
              <a:buFont typeface="+mj-lt"/>
              <a:buAutoNum type="alphaLcParenR"/>
            </a:pPr>
            <a:r>
              <a:rPr lang="en-US" sz="2400" dirty="0"/>
              <a:t>For providers that provide habilitative or respite services via telehealth, the agency or entity must be certified or operated by OPWDD. Direct Support Professionals and other staff members who are not licensed or certified but who are authorized to deliver a service by the agency they work for may deliver habilitative and respite services via telehealth as a staff member of the OPWDD-certified or operated provider. The provider will bill Medicaid for those services delivered by staff members who are not licensed or certified themselves. Providers of HCBS waiver services should bill for the service as they normally would. </a:t>
            </a:r>
            <a:endParaRPr lang="en-US" sz="2400" i="1" dirty="0"/>
          </a:p>
        </p:txBody>
      </p:sp>
      <p:sp>
        <p:nvSpPr>
          <p:cNvPr id="3" name="Slide Number Placeholder 2">
            <a:extLst>
              <a:ext uri="{FF2B5EF4-FFF2-40B4-BE49-F238E27FC236}">
                <a16:creationId xmlns:a16="http://schemas.microsoft.com/office/drawing/2014/main" id="{B62879E7-7184-40E8-9598-AAE7A749FFA2}"/>
              </a:ext>
            </a:extLst>
          </p:cNvPr>
          <p:cNvSpPr>
            <a:spLocks noGrp="1"/>
          </p:cNvSpPr>
          <p:nvPr>
            <p:ph type="sldNum" sz="quarter" idx="12"/>
          </p:nvPr>
        </p:nvSpPr>
        <p:spPr/>
        <p:txBody>
          <a:bodyPr/>
          <a:lstStyle/>
          <a:p>
            <a:fld id="{B5A90BAA-DED1-A94C-A445-2E259080F053}" type="slidenum">
              <a:rPr lang="en-US" smtClean="0"/>
              <a:pPr/>
              <a:t>17</a:t>
            </a:fld>
            <a:endParaRPr lang="en-US" dirty="0"/>
          </a:p>
        </p:txBody>
      </p:sp>
      <p:sp>
        <p:nvSpPr>
          <p:cNvPr id="4" name="Title 3">
            <a:extLst>
              <a:ext uri="{FF2B5EF4-FFF2-40B4-BE49-F238E27FC236}">
                <a16:creationId xmlns:a16="http://schemas.microsoft.com/office/drawing/2014/main" id="{FBADB29E-67C0-4A5F-8D37-6F4646008E28}"/>
              </a:ext>
            </a:extLst>
          </p:cNvPr>
          <p:cNvSpPr>
            <a:spLocks noGrp="1"/>
          </p:cNvSpPr>
          <p:nvPr>
            <p:ph type="title"/>
          </p:nvPr>
        </p:nvSpPr>
        <p:spPr/>
        <p:txBody>
          <a:bodyPr>
            <a:normAutofit/>
          </a:bodyPr>
          <a:lstStyle/>
          <a:p>
            <a:r>
              <a:rPr lang="en-US" sz="3800" dirty="0"/>
              <a:t>OPWDD Telehealth Billing Guidelines</a:t>
            </a:r>
          </a:p>
        </p:txBody>
      </p:sp>
    </p:spTree>
    <p:extLst>
      <p:ext uri="{BB962C8B-B14F-4D97-AF65-F5344CB8AC3E}">
        <p14:creationId xmlns:p14="http://schemas.microsoft.com/office/powerpoint/2010/main" val="396343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5A90BAA-DED1-A94C-A445-2E259080F053}" type="slidenum">
              <a:rPr lang="en-US" smtClean="0"/>
              <a:pPr/>
              <a:t>18</a:t>
            </a:fld>
            <a:endParaRPr lang="en-US" dirty="0"/>
          </a:p>
        </p:txBody>
      </p:sp>
      <p:sp>
        <p:nvSpPr>
          <p:cNvPr id="4" name="Title 3"/>
          <p:cNvSpPr>
            <a:spLocks noGrp="1"/>
          </p:cNvSpPr>
          <p:nvPr>
            <p:ph type="title"/>
          </p:nvPr>
        </p:nvSpPr>
        <p:spPr/>
        <p:txBody>
          <a:bodyPr/>
          <a:lstStyle/>
          <a:p>
            <a:r>
              <a:rPr lang="en-US" dirty="0"/>
              <a:t>OMH</a:t>
            </a:r>
          </a:p>
        </p:txBody>
      </p:sp>
      <p:sp>
        <p:nvSpPr>
          <p:cNvPr id="5" name="Rectangle 4"/>
          <p:cNvSpPr/>
          <p:nvPr/>
        </p:nvSpPr>
        <p:spPr>
          <a:xfrm>
            <a:off x="4685200" y="2967335"/>
            <a:ext cx="2821605" cy="1569660"/>
          </a:xfrm>
          <a:prstGeom prst="rect">
            <a:avLst/>
          </a:prstGeom>
          <a:noFill/>
        </p:spPr>
        <p:txBody>
          <a:bodyPr wrap="none" lIns="91440" tIns="45720" rIns="91440" bIns="45720">
            <a:spAutoFit/>
          </a:bodyPr>
          <a:lstStyle/>
          <a:p>
            <a:pPr algn="ctr"/>
            <a:r>
              <a:rPr lang="en-US" sz="9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OMH</a:t>
            </a:r>
          </a:p>
        </p:txBody>
      </p:sp>
    </p:spTree>
    <p:extLst>
      <p:ext uri="{BB962C8B-B14F-4D97-AF65-F5344CB8AC3E}">
        <p14:creationId xmlns:p14="http://schemas.microsoft.com/office/powerpoint/2010/main" val="320176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normAutofit/>
          </a:bodyPr>
          <a:lstStyle/>
          <a:p>
            <a:pPr>
              <a:spcBef>
                <a:spcPts val="0"/>
              </a:spcBef>
              <a:spcAft>
                <a:spcPts val="1200"/>
              </a:spcAft>
            </a:pPr>
            <a:r>
              <a:rPr lang="en-US" sz="2800" dirty="0"/>
              <a:t>OMH Expanded Telemental Health Guidance supersedes any other State-issued telehealth guidance.</a:t>
            </a:r>
          </a:p>
          <a:p>
            <a:pPr>
              <a:spcBef>
                <a:spcPts val="0"/>
              </a:spcBef>
              <a:spcAft>
                <a:spcPts val="1200"/>
              </a:spcAft>
            </a:pPr>
            <a:r>
              <a:rPr lang="en-US" sz="2800" dirty="0"/>
              <a:t>OMH guidance only applies to OMH Licensed and OMH Designated Programs and Services.</a:t>
            </a:r>
          </a:p>
          <a:p>
            <a:pPr>
              <a:spcBef>
                <a:spcPts val="0"/>
              </a:spcBef>
              <a:spcAft>
                <a:spcPts val="1200"/>
              </a:spcAft>
            </a:pPr>
            <a:r>
              <a:rPr lang="en-US" sz="2800" dirty="0"/>
              <a:t>This guidance does not apply to private practitioners.</a:t>
            </a:r>
          </a:p>
          <a:p>
            <a:pPr>
              <a:spcBef>
                <a:spcPts val="0"/>
              </a:spcBef>
              <a:spcAft>
                <a:spcPts val="1200"/>
              </a:spcAft>
              <a:tabLst>
                <a:tab pos="4740275" algn="l"/>
              </a:tabLst>
            </a:pPr>
            <a:r>
              <a:rPr lang="en-US" sz="2800" dirty="0"/>
              <a:t>Applies only during the declared state of emergency. On 6/6/2020, Governor Cuomo issued Executive Order </a:t>
            </a:r>
            <a:r>
              <a:rPr lang="en-US" sz="2800" dirty="0">
                <a:hlinkClick r:id="rId3"/>
              </a:rPr>
              <a:t>202.38</a:t>
            </a:r>
            <a:r>
              <a:rPr lang="en-US" sz="2800" dirty="0"/>
              <a:t>, which extends telehealth regulatory flexibility for OMH-licensed, funded, and designated programs until 7/6/2020.</a:t>
            </a:r>
          </a:p>
        </p:txBody>
      </p:sp>
      <p:sp>
        <p:nvSpPr>
          <p:cNvPr id="4" name="Slide Number Placeholder 3"/>
          <p:cNvSpPr>
            <a:spLocks noGrp="1"/>
          </p:cNvSpPr>
          <p:nvPr>
            <p:ph type="sldNum" sz="quarter" idx="12"/>
          </p:nvPr>
        </p:nvSpPr>
        <p:spPr/>
        <p:txBody>
          <a:bodyPr/>
          <a:lstStyle/>
          <a:p>
            <a:fld id="{B5A90BAA-DED1-A94C-A445-2E259080F053}" type="slidenum">
              <a:rPr lang="en-US" smtClean="0"/>
              <a:pPr/>
              <a:t>19</a:t>
            </a:fld>
            <a:endParaRPr lang="en-US" dirty="0"/>
          </a:p>
        </p:txBody>
      </p:sp>
      <p:sp>
        <p:nvSpPr>
          <p:cNvPr id="2" name="Title 1"/>
          <p:cNvSpPr>
            <a:spLocks noGrp="1"/>
          </p:cNvSpPr>
          <p:nvPr>
            <p:ph type="title"/>
          </p:nvPr>
        </p:nvSpPr>
        <p:spPr/>
        <p:txBody>
          <a:bodyPr/>
          <a:lstStyle/>
          <a:p>
            <a:r>
              <a:rPr lang="en-US" dirty="0">
                <a:solidFill>
                  <a:srgbClr val="2A6EBB"/>
                </a:solidFill>
              </a:rPr>
              <a:t>OMH Guidance</a:t>
            </a:r>
          </a:p>
        </p:txBody>
      </p:sp>
      <p:pic>
        <p:nvPicPr>
          <p:cNvPr id="66" name="pasted-image.pdf"/>
          <p:cNvPicPr/>
          <p:nvPr/>
        </p:nvPicPr>
        <p:blipFill>
          <a:blip r:embed="rId4"/>
          <a:stretch>
            <a:fillRect/>
          </a:stretch>
        </p:blipFill>
        <p:spPr>
          <a:xfrm>
            <a:off x="1940279" y="6621898"/>
            <a:ext cx="9336593" cy="55576"/>
          </a:xfrm>
          <a:prstGeom prst="rect">
            <a:avLst/>
          </a:prstGeom>
          <a:ln w="12700">
            <a:miter lim="400000"/>
          </a:ln>
        </p:spPr>
      </p:pic>
      <p:pic>
        <p:nvPicPr>
          <p:cNvPr id="67" name="pasted-image.pdf"/>
          <p:cNvPicPr/>
          <p:nvPr/>
        </p:nvPicPr>
        <p:blipFill>
          <a:blip r:embed="rId5"/>
          <a:stretch>
            <a:fillRect/>
          </a:stretch>
        </p:blipFill>
        <p:spPr>
          <a:xfrm>
            <a:off x="273350" y="6393478"/>
            <a:ext cx="1137289" cy="392475"/>
          </a:xfrm>
          <a:prstGeom prst="rect">
            <a:avLst/>
          </a:prstGeom>
          <a:ln w="12700">
            <a:miter lim="400000"/>
          </a:ln>
        </p:spPr>
      </p:pic>
      <p:pic>
        <p:nvPicPr>
          <p:cNvPr id="68" name="pasted-image.pdf"/>
          <p:cNvPicPr/>
          <p:nvPr/>
        </p:nvPicPr>
        <p:blipFill>
          <a:blip r:embed="rId6"/>
          <a:stretch>
            <a:fillRect/>
          </a:stretch>
        </p:blipFill>
        <p:spPr>
          <a:xfrm>
            <a:off x="230616" y="85700"/>
            <a:ext cx="857181" cy="919860"/>
          </a:xfrm>
          <a:prstGeom prst="rect">
            <a:avLst/>
          </a:prstGeom>
          <a:ln w="12700">
            <a:miter lim="400000"/>
          </a:ln>
        </p:spPr>
      </p:pic>
    </p:spTree>
    <p:extLst>
      <p:ext uri="{BB962C8B-B14F-4D97-AF65-F5344CB8AC3E}">
        <p14:creationId xmlns:p14="http://schemas.microsoft.com/office/powerpoint/2010/main" val="1789495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58685" y="1397479"/>
            <a:ext cx="10874630" cy="4958871"/>
          </a:xfrm>
        </p:spPr>
        <p:txBody>
          <a:bodyPr>
            <a:normAutofit lnSpcReduction="10000"/>
          </a:bodyPr>
          <a:lstStyle/>
          <a:p>
            <a:pPr marL="0" indent="0" algn="ctr">
              <a:buNone/>
            </a:pPr>
            <a:r>
              <a:rPr lang="en-US" i="1" dirty="0"/>
              <a:t>Adirondack Health Institute (AHI) has made every attempt to ensure the accuracy and reliability of the information provided in this webinar. However, the information is provided “as is” without warranty of any kind. AHI does not accept any responsibility or liability for the accuracy, content, completeness, legality or reliability of the information contained in this webinar. You should contact the insurance provider directly for further information on their participation or coverage.</a:t>
            </a:r>
          </a:p>
          <a:p>
            <a:pPr marL="0" indent="0" algn="ctr">
              <a:buNone/>
            </a:pPr>
            <a:endParaRPr lang="en-US" sz="2400" i="1" dirty="0"/>
          </a:p>
          <a:p>
            <a:pPr marL="0" indent="0" algn="ctr">
              <a:buNone/>
            </a:pPr>
            <a:r>
              <a:rPr lang="en-US" dirty="0">
                <a:hlinkClick r:id="rId3"/>
              </a:rPr>
              <a:t>https://ahihealth.org/what-we-do/telemedicine/</a:t>
            </a:r>
            <a:endParaRPr lang="en-US" dirty="0"/>
          </a:p>
        </p:txBody>
      </p:sp>
      <p:sp>
        <p:nvSpPr>
          <p:cNvPr id="3" name="Slide Number Placeholder 2"/>
          <p:cNvSpPr>
            <a:spLocks noGrp="1"/>
          </p:cNvSpPr>
          <p:nvPr>
            <p:ph type="sldNum" sz="quarter" idx="12"/>
          </p:nvPr>
        </p:nvSpPr>
        <p:spPr/>
        <p:txBody>
          <a:bodyPr/>
          <a:lstStyle/>
          <a:p>
            <a:fld id="{B5A90BAA-DED1-A94C-A445-2E259080F053}" type="slidenum">
              <a:rPr lang="en-US" smtClean="0"/>
              <a:pPr/>
              <a:t>2</a:t>
            </a:fld>
            <a:endParaRPr lang="en-US" dirty="0"/>
          </a:p>
        </p:txBody>
      </p:sp>
      <p:sp>
        <p:nvSpPr>
          <p:cNvPr id="4" name="Title 3"/>
          <p:cNvSpPr>
            <a:spLocks noGrp="1"/>
          </p:cNvSpPr>
          <p:nvPr>
            <p:ph type="title"/>
          </p:nvPr>
        </p:nvSpPr>
        <p:spPr/>
        <p:txBody>
          <a:bodyPr>
            <a:normAutofit fontScale="90000"/>
          </a:bodyPr>
          <a:lstStyle/>
          <a:p>
            <a:r>
              <a:rPr lang="en-US" sz="4400" dirty="0"/>
              <a:t>Disclaimer</a:t>
            </a:r>
          </a:p>
        </p:txBody>
      </p:sp>
    </p:spTree>
    <p:extLst>
      <p:ext uri="{BB962C8B-B14F-4D97-AF65-F5344CB8AC3E}">
        <p14:creationId xmlns:p14="http://schemas.microsoft.com/office/powerpoint/2010/main" val="395488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365EDF-4D93-4278-AD41-C0190CEC4AF1}"/>
              </a:ext>
            </a:extLst>
          </p:cNvPr>
          <p:cNvSpPr>
            <a:spLocks noGrp="1"/>
          </p:cNvSpPr>
          <p:nvPr>
            <p:ph sz="quarter" idx="13"/>
          </p:nvPr>
        </p:nvSpPr>
        <p:spPr>
          <a:xfrm>
            <a:off x="660400" y="1490133"/>
            <a:ext cx="10936288" cy="4116583"/>
          </a:xfrm>
        </p:spPr>
        <p:txBody>
          <a:bodyPr>
            <a:normAutofit fontScale="47500" lnSpcReduction="20000"/>
          </a:bodyPr>
          <a:lstStyle/>
          <a:p>
            <a:pPr>
              <a:lnSpc>
                <a:spcPct val="120000"/>
              </a:lnSpc>
              <a:spcBef>
                <a:spcPts val="0"/>
              </a:spcBef>
              <a:spcAft>
                <a:spcPts val="1200"/>
              </a:spcAft>
            </a:pPr>
            <a:r>
              <a:rPr lang="en-US" sz="4400" dirty="0"/>
              <a:t>Introduced rapid approval of the use of telemental health to deliver services which will allow for continuity of care, regardless of mandatory or self-imposed quarantines. </a:t>
            </a:r>
          </a:p>
          <a:p>
            <a:pPr>
              <a:lnSpc>
                <a:spcPct val="120000"/>
              </a:lnSpc>
              <a:spcBef>
                <a:spcPts val="0"/>
              </a:spcBef>
              <a:spcAft>
                <a:spcPts val="1200"/>
              </a:spcAft>
            </a:pPr>
            <a:r>
              <a:rPr lang="en-US" sz="4400" dirty="0"/>
              <a:t>Includes expanded definition of telemental health and eligible practitioners.</a:t>
            </a:r>
          </a:p>
          <a:p>
            <a:pPr>
              <a:lnSpc>
                <a:spcPct val="120000"/>
              </a:lnSpc>
              <a:spcBef>
                <a:spcPts val="0"/>
              </a:spcBef>
              <a:spcAft>
                <a:spcPts val="1200"/>
              </a:spcAft>
            </a:pPr>
            <a:r>
              <a:rPr lang="en-US" sz="4400" dirty="0"/>
              <a:t>Programs/agencies previously approved through traditional telemental health approval process do not need to submit self-attestation.</a:t>
            </a:r>
          </a:p>
          <a:p>
            <a:pPr>
              <a:lnSpc>
                <a:spcPct val="120000"/>
              </a:lnSpc>
              <a:spcBef>
                <a:spcPts val="0"/>
              </a:spcBef>
              <a:spcAft>
                <a:spcPts val="1200"/>
              </a:spcAft>
            </a:pPr>
            <a:r>
              <a:rPr lang="en-US" sz="4400" dirty="0"/>
              <a:t>Programs/agencies that submitted the initial self-attestation do not need to submit a revised copy.</a:t>
            </a:r>
          </a:p>
          <a:p>
            <a:pPr>
              <a:lnSpc>
                <a:spcPct val="120000"/>
              </a:lnSpc>
              <a:spcBef>
                <a:spcPts val="0"/>
              </a:spcBef>
              <a:spcAft>
                <a:spcPts val="1200"/>
              </a:spcAft>
            </a:pPr>
            <a:r>
              <a:rPr lang="en-US" sz="4400" dirty="0"/>
              <a:t>Only one attestation needed per agency; please specify programs to be covered as listed in the OMH Mental Health Provider Data Exchange (MHPD) or by Adult BH HCBS service type.</a:t>
            </a:r>
          </a:p>
          <a:p>
            <a:endParaRPr lang="en-US"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endParaRPr lang="en-US" dirty="0"/>
          </a:p>
        </p:txBody>
      </p:sp>
      <p:sp>
        <p:nvSpPr>
          <p:cNvPr id="3" name="Slide Number Placeholder 2">
            <a:extLst>
              <a:ext uri="{FF2B5EF4-FFF2-40B4-BE49-F238E27FC236}">
                <a16:creationId xmlns:a16="http://schemas.microsoft.com/office/drawing/2014/main" id="{3D84FC38-22D0-4CAA-89F3-F80AB07EBFCE}"/>
              </a:ext>
            </a:extLst>
          </p:cNvPr>
          <p:cNvSpPr>
            <a:spLocks noGrp="1"/>
          </p:cNvSpPr>
          <p:nvPr>
            <p:ph type="sldNum" sz="quarter" idx="12"/>
          </p:nvPr>
        </p:nvSpPr>
        <p:spPr/>
        <p:txBody>
          <a:bodyPr/>
          <a:lstStyle/>
          <a:p>
            <a:fld id="{B5A90BAA-DED1-A94C-A445-2E259080F053}" type="slidenum">
              <a:rPr lang="en-US" smtClean="0"/>
              <a:pPr/>
              <a:t>20</a:t>
            </a:fld>
            <a:endParaRPr lang="en-US" dirty="0"/>
          </a:p>
        </p:txBody>
      </p:sp>
      <p:sp>
        <p:nvSpPr>
          <p:cNvPr id="4" name="Title 3">
            <a:extLst>
              <a:ext uri="{FF2B5EF4-FFF2-40B4-BE49-F238E27FC236}">
                <a16:creationId xmlns:a16="http://schemas.microsoft.com/office/drawing/2014/main" id="{7DF9BAB9-DC22-4E1A-9881-6C6C6D457DDE}"/>
              </a:ext>
            </a:extLst>
          </p:cNvPr>
          <p:cNvSpPr>
            <a:spLocks noGrp="1"/>
          </p:cNvSpPr>
          <p:nvPr>
            <p:ph type="title"/>
          </p:nvPr>
        </p:nvSpPr>
        <p:spPr/>
        <p:txBody>
          <a:bodyPr/>
          <a:lstStyle/>
          <a:p>
            <a:r>
              <a:rPr lang="en-US" dirty="0"/>
              <a:t>OMH - Expanded Guidance and Self-Attestation</a:t>
            </a:r>
          </a:p>
        </p:txBody>
      </p:sp>
      <p:sp>
        <p:nvSpPr>
          <p:cNvPr id="5" name="TextBox 4">
            <a:extLst>
              <a:ext uri="{FF2B5EF4-FFF2-40B4-BE49-F238E27FC236}">
                <a16:creationId xmlns:a16="http://schemas.microsoft.com/office/drawing/2014/main" id="{DC6F8490-6B1B-4ADA-AA3B-1BD849B55014}"/>
              </a:ext>
            </a:extLst>
          </p:cNvPr>
          <p:cNvSpPr txBox="1"/>
          <p:nvPr/>
        </p:nvSpPr>
        <p:spPr>
          <a:xfrm>
            <a:off x="609600" y="5613479"/>
            <a:ext cx="10972800" cy="1107996"/>
          </a:xfrm>
          <a:prstGeom prst="rect">
            <a:avLst/>
          </a:prstGeom>
          <a:noFill/>
        </p:spPr>
        <p:txBody>
          <a:bodyPr wrap="square" rtlCol="0">
            <a:spAutoFit/>
          </a:bodyPr>
          <a:lstStyle/>
          <a:p>
            <a:pPr marL="0" indent="0" algn="l">
              <a:buNone/>
            </a:pPr>
            <a:endParaRPr lang="en-US" sz="1600" dirty="0"/>
          </a:p>
          <a:p>
            <a:pPr marL="0" indent="0" algn="l">
              <a:buNone/>
            </a:pPr>
            <a:r>
              <a:rPr lang="en-US" sz="1800" dirty="0">
                <a:solidFill>
                  <a:schemeClr val="tx1"/>
                </a:solidFill>
                <a:latin typeface="+mn-lt"/>
              </a:rPr>
              <a:t>Self-Attestation:</a:t>
            </a:r>
            <a:r>
              <a:rPr lang="en-US" sz="1800" dirty="0">
                <a:latin typeface="+mn-lt"/>
              </a:rPr>
              <a:t> </a:t>
            </a:r>
            <a:r>
              <a:rPr lang="en-US" sz="1800" dirty="0">
                <a:latin typeface="+mn-lt"/>
                <a:hlinkClick r:id="rId3"/>
              </a:rPr>
              <a:t>https://omh.ny.gov/omhweb/guidance/self-attestation-telemental-health-disaster-emergency.pdf</a:t>
            </a:r>
            <a:r>
              <a:rPr lang="en-US" sz="1800" dirty="0">
                <a:latin typeface="+mn-lt"/>
              </a:rPr>
              <a:t> </a:t>
            </a:r>
          </a:p>
          <a:p>
            <a:pPr algn="l"/>
            <a:endParaRPr lang="en-US" sz="3200" dirty="0">
              <a:solidFill>
                <a:schemeClr val="tx1"/>
              </a:solidFill>
              <a:latin typeface="+mn-lt"/>
            </a:endParaRPr>
          </a:p>
        </p:txBody>
      </p:sp>
    </p:spTree>
    <p:extLst>
      <p:ext uri="{BB962C8B-B14F-4D97-AF65-F5344CB8AC3E}">
        <p14:creationId xmlns:p14="http://schemas.microsoft.com/office/powerpoint/2010/main" val="1872801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6D2D08-7651-4067-AA0C-6FA2DD540281}"/>
              </a:ext>
            </a:extLst>
          </p:cNvPr>
          <p:cNvSpPr>
            <a:spLocks noGrp="1"/>
          </p:cNvSpPr>
          <p:nvPr>
            <p:ph sz="quarter" idx="13"/>
          </p:nvPr>
        </p:nvSpPr>
        <p:spPr>
          <a:xfrm>
            <a:off x="660400" y="1242204"/>
            <a:ext cx="10936288" cy="4820459"/>
          </a:xfrm>
        </p:spPr>
        <p:txBody>
          <a:bodyPr>
            <a:normAutofit fontScale="70000" lnSpcReduction="20000"/>
          </a:bodyPr>
          <a:lstStyle/>
          <a:p>
            <a:pPr marL="0" indent="0">
              <a:buNone/>
            </a:pPr>
            <a:r>
              <a:rPr lang="en-US" dirty="0"/>
              <a:t>This Supplemental Guidance is applicable to the following OMH licensed programs and designated services: </a:t>
            </a:r>
          </a:p>
          <a:p>
            <a:pPr marL="0" indent="0">
              <a:buNone/>
            </a:pPr>
            <a:endParaRPr lang="en-US" sz="1800" dirty="0"/>
          </a:p>
          <a:p>
            <a:r>
              <a:rPr lang="en-US" sz="2600" u="sng" dirty="0"/>
              <a:t>OMH Licensed Programs:</a:t>
            </a:r>
            <a:r>
              <a:rPr lang="en-US" sz="2600" dirty="0"/>
              <a:t> Article 31 Clinics, Certified Community Behavioral Health Clinics (CCBHCs), Personalized Recovery Oriented Services (PROS), Assertive Community Treatment (ACT), Continuing Day Treatment (adult), Children’s Day Treatment, Treatment Apartment Programs, and Partial Hospitalization. </a:t>
            </a:r>
          </a:p>
          <a:p>
            <a:endParaRPr lang="en-US" sz="1800" dirty="0"/>
          </a:p>
          <a:p>
            <a:r>
              <a:rPr lang="en-US" sz="2600" u="sng" dirty="0"/>
              <a:t>OMH Designated Services:</a:t>
            </a:r>
            <a:r>
              <a:rPr lang="en-US" sz="2600" dirty="0"/>
              <a:t> Children and Family Treatment and Support Services (CFTSS), Adult Behavioral Health Home and Community Based Services (BH HCBS), Adult BH HCBS Eligibility Assessments, and Recovery Coordination services.</a:t>
            </a:r>
          </a:p>
          <a:p>
            <a:endParaRPr lang="en-US" sz="1700" dirty="0"/>
          </a:p>
          <a:p>
            <a:pPr marL="0" indent="0">
              <a:buNone/>
            </a:pPr>
            <a:r>
              <a:rPr lang="en-US" sz="2800" dirty="0"/>
              <a:t>There is no change in the Medicaid reimbursement rates or methodology. In order to claim for services delivered via telemental health, provider must ensure the following: </a:t>
            </a:r>
          </a:p>
          <a:p>
            <a:endParaRPr lang="en-US" sz="1700" dirty="0"/>
          </a:p>
          <a:p>
            <a:pPr marL="0" indent="0">
              <a:buNone/>
            </a:pPr>
            <a:r>
              <a:rPr lang="en-US" sz="2800" dirty="0"/>
              <a:t>Providers may deliver any service appropriate for individuals to receive via telemental health. Including: </a:t>
            </a:r>
          </a:p>
          <a:p>
            <a:pPr marL="228600" indent="0">
              <a:buNone/>
            </a:pPr>
            <a:r>
              <a:rPr lang="en-US" sz="2800" dirty="0"/>
              <a:t>o Individual, group, and collateral services; </a:t>
            </a:r>
          </a:p>
          <a:p>
            <a:pPr marL="228600" indent="0">
              <a:buNone/>
            </a:pPr>
            <a:r>
              <a:rPr lang="en-US" sz="2800" dirty="0"/>
              <a:t>o Clinic Integrated Outpatient Services (IOS); and </a:t>
            </a:r>
          </a:p>
          <a:p>
            <a:pPr marL="228600" indent="0">
              <a:buNone/>
            </a:pPr>
            <a:r>
              <a:rPr lang="en-US" sz="2800" dirty="0"/>
              <a:t>o Clinic Based – Intensive Outpatient Program (CB-IOP) services </a:t>
            </a:r>
          </a:p>
          <a:p>
            <a:endParaRPr lang="en-US" sz="2600" dirty="0"/>
          </a:p>
        </p:txBody>
      </p:sp>
      <p:sp>
        <p:nvSpPr>
          <p:cNvPr id="3" name="Slide Number Placeholder 2">
            <a:extLst>
              <a:ext uri="{FF2B5EF4-FFF2-40B4-BE49-F238E27FC236}">
                <a16:creationId xmlns:a16="http://schemas.microsoft.com/office/drawing/2014/main" id="{BE10C3C7-03FA-444E-912D-A00148F9278F}"/>
              </a:ext>
            </a:extLst>
          </p:cNvPr>
          <p:cNvSpPr>
            <a:spLocks noGrp="1"/>
          </p:cNvSpPr>
          <p:nvPr>
            <p:ph type="sldNum" sz="quarter" idx="12"/>
          </p:nvPr>
        </p:nvSpPr>
        <p:spPr/>
        <p:txBody>
          <a:bodyPr/>
          <a:lstStyle/>
          <a:p>
            <a:fld id="{B5A90BAA-DED1-A94C-A445-2E259080F053}" type="slidenum">
              <a:rPr lang="en-US" smtClean="0"/>
              <a:pPr/>
              <a:t>21</a:t>
            </a:fld>
            <a:endParaRPr lang="en-US" dirty="0"/>
          </a:p>
        </p:txBody>
      </p:sp>
      <p:sp>
        <p:nvSpPr>
          <p:cNvPr id="4" name="Title 3">
            <a:extLst>
              <a:ext uri="{FF2B5EF4-FFF2-40B4-BE49-F238E27FC236}">
                <a16:creationId xmlns:a16="http://schemas.microsoft.com/office/drawing/2014/main" id="{3EC2AC5D-E8C0-490E-9334-3EA509C6DFCB}"/>
              </a:ext>
            </a:extLst>
          </p:cNvPr>
          <p:cNvSpPr>
            <a:spLocks noGrp="1"/>
          </p:cNvSpPr>
          <p:nvPr>
            <p:ph type="title"/>
          </p:nvPr>
        </p:nvSpPr>
        <p:spPr/>
        <p:txBody>
          <a:bodyPr>
            <a:normAutofit/>
          </a:bodyPr>
          <a:lstStyle/>
          <a:p>
            <a:r>
              <a:rPr lang="en-US" dirty="0"/>
              <a:t>OMH - Applicable Services</a:t>
            </a:r>
          </a:p>
        </p:txBody>
      </p:sp>
    </p:spTree>
    <p:extLst>
      <p:ext uri="{BB962C8B-B14F-4D97-AF65-F5344CB8AC3E}">
        <p14:creationId xmlns:p14="http://schemas.microsoft.com/office/powerpoint/2010/main" val="660320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365EDF-4D93-4278-AD41-C0190CEC4AF1}"/>
              </a:ext>
            </a:extLst>
          </p:cNvPr>
          <p:cNvSpPr>
            <a:spLocks noGrp="1"/>
          </p:cNvSpPr>
          <p:nvPr>
            <p:ph sz="quarter" idx="13"/>
          </p:nvPr>
        </p:nvSpPr>
        <p:spPr>
          <a:xfrm>
            <a:off x="660400" y="1276710"/>
            <a:ext cx="10936288" cy="1276710"/>
          </a:xfrm>
        </p:spPr>
        <p:txBody>
          <a:bodyPr>
            <a:normAutofit fontScale="25000" lnSpcReduction="20000"/>
          </a:bodyPr>
          <a:lstStyle/>
          <a:p>
            <a:pPr marL="0" indent="0">
              <a:spcBef>
                <a:spcPts val="0"/>
              </a:spcBef>
              <a:spcAft>
                <a:spcPts val="1200"/>
              </a:spcAft>
              <a:buNone/>
            </a:pPr>
            <a:r>
              <a:rPr lang="en-US" sz="9600" dirty="0"/>
              <a:t>Supplemental guidance for OMH-funded programs waives the face-to-face requirements for state-aid funded programs for the duration of the declared state of emergency.</a:t>
            </a:r>
          </a:p>
          <a:p>
            <a:pPr marL="0" indent="0">
              <a:buNone/>
            </a:pPr>
            <a:r>
              <a:rPr lang="en-US" sz="9600" dirty="0"/>
              <a:t>This guidance applies to the following OMH programs and designated services:</a:t>
            </a:r>
            <a:r>
              <a:rPr lang="en-US" sz="7200" dirty="0"/>
              <a:t> </a:t>
            </a:r>
          </a:p>
          <a:p>
            <a:endParaRPr lang="en-US" sz="56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1600" dirty="0"/>
          </a:p>
          <a:p>
            <a:endParaRPr lang="en-US" dirty="0"/>
          </a:p>
        </p:txBody>
      </p:sp>
      <p:sp>
        <p:nvSpPr>
          <p:cNvPr id="3" name="Slide Number Placeholder 2">
            <a:extLst>
              <a:ext uri="{FF2B5EF4-FFF2-40B4-BE49-F238E27FC236}">
                <a16:creationId xmlns:a16="http://schemas.microsoft.com/office/drawing/2014/main" id="{3D84FC38-22D0-4CAA-89F3-F80AB07EBFCE}"/>
              </a:ext>
            </a:extLst>
          </p:cNvPr>
          <p:cNvSpPr>
            <a:spLocks noGrp="1"/>
          </p:cNvSpPr>
          <p:nvPr>
            <p:ph type="sldNum" sz="quarter" idx="12"/>
          </p:nvPr>
        </p:nvSpPr>
        <p:spPr/>
        <p:txBody>
          <a:bodyPr/>
          <a:lstStyle/>
          <a:p>
            <a:fld id="{B5A90BAA-DED1-A94C-A445-2E259080F053}" type="slidenum">
              <a:rPr lang="en-US" smtClean="0"/>
              <a:pPr/>
              <a:t>22</a:t>
            </a:fld>
            <a:endParaRPr lang="en-US" dirty="0"/>
          </a:p>
        </p:txBody>
      </p:sp>
      <p:sp>
        <p:nvSpPr>
          <p:cNvPr id="4" name="Title 3">
            <a:extLst>
              <a:ext uri="{FF2B5EF4-FFF2-40B4-BE49-F238E27FC236}">
                <a16:creationId xmlns:a16="http://schemas.microsoft.com/office/drawing/2014/main" id="{7DF9BAB9-DC22-4E1A-9881-6C6C6D457DDE}"/>
              </a:ext>
            </a:extLst>
          </p:cNvPr>
          <p:cNvSpPr>
            <a:spLocks noGrp="1"/>
          </p:cNvSpPr>
          <p:nvPr>
            <p:ph type="title"/>
          </p:nvPr>
        </p:nvSpPr>
        <p:spPr/>
        <p:txBody>
          <a:bodyPr>
            <a:normAutofit fontScale="90000"/>
          </a:bodyPr>
          <a:lstStyle/>
          <a:p>
            <a:r>
              <a:rPr lang="en-US" dirty="0"/>
              <a:t>OMH – Supplemental Guidance for OMH-Funded Programs</a:t>
            </a:r>
          </a:p>
        </p:txBody>
      </p:sp>
      <p:sp>
        <p:nvSpPr>
          <p:cNvPr id="6" name="TextBox 5">
            <a:extLst>
              <a:ext uri="{FF2B5EF4-FFF2-40B4-BE49-F238E27FC236}">
                <a16:creationId xmlns:a16="http://schemas.microsoft.com/office/drawing/2014/main" id="{3DD88BA5-128E-4A26-9F4E-CC241DAA0231}"/>
              </a:ext>
            </a:extLst>
          </p:cNvPr>
          <p:cNvSpPr txBox="1"/>
          <p:nvPr/>
        </p:nvSpPr>
        <p:spPr>
          <a:xfrm>
            <a:off x="1564256" y="3087501"/>
            <a:ext cx="9063488" cy="3114329"/>
          </a:xfrm>
          <a:prstGeom prst="rect">
            <a:avLst/>
          </a:prstGeom>
          <a:noFill/>
        </p:spPr>
        <p:txBody>
          <a:bodyPr wrap="square" numCol="3" rtlCol="0">
            <a:spAutoFit/>
          </a:bodyPr>
          <a:lstStyle/>
          <a:p>
            <a:pPr marL="285750" indent="-285750" algn="l">
              <a:buFont typeface="Arial" panose="020B0604020202020204" pitchFamily="34" charset="0"/>
              <a:buChar char="•"/>
            </a:pPr>
            <a:r>
              <a:rPr lang="en-US" sz="1800" dirty="0">
                <a:solidFill>
                  <a:schemeClr val="tx1"/>
                </a:solidFill>
              </a:rPr>
              <a:t>Assisted Competitive Employment (ACE) </a:t>
            </a:r>
          </a:p>
          <a:p>
            <a:pPr marL="285750" indent="-285750" algn="l">
              <a:buFont typeface="Arial" panose="020B0604020202020204" pitchFamily="34" charset="0"/>
              <a:buChar char="•"/>
            </a:pPr>
            <a:r>
              <a:rPr lang="en-US" sz="1800" dirty="0">
                <a:solidFill>
                  <a:schemeClr val="tx1"/>
                </a:solidFill>
              </a:rPr>
              <a:t>Transitional Employment Program (TEP) </a:t>
            </a:r>
          </a:p>
          <a:p>
            <a:pPr marL="285750" indent="-285750" algn="l">
              <a:buFont typeface="Arial" panose="020B0604020202020204" pitchFamily="34" charset="0"/>
              <a:buChar char="•"/>
            </a:pPr>
            <a:r>
              <a:rPr lang="en-US" sz="1800" dirty="0">
                <a:solidFill>
                  <a:schemeClr val="tx1"/>
                </a:solidFill>
              </a:rPr>
              <a:t>Affirmative Business/Industry (ABI) </a:t>
            </a:r>
          </a:p>
          <a:p>
            <a:pPr marL="285750" indent="-285750" algn="l">
              <a:buFont typeface="Arial" panose="020B0604020202020204" pitchFamily="34" charset="0"/>
              <a:buChar char="•"/>
            </a:pPr>
            <a:r>
              <a:rPr lang="en-US" sz="1800" dirty="0">
                <a:solidFill>
                  <a:schemeClr val="tx1"/>
                </a:solidFill>
              </a:rPr>
              <a:t>Transformed Business Model (TBM) </a:t>
            </a:r>
          </a:p>
          <a:p>
            <a:pPr marL="285750" indent="-285750" algn="l">
              <a:buFont typeface="Arial" panose="020B0604020202020204" pitchFamily="34" charset="0"/>
              <a:buChar char="•"/>
            </a:pPr>
            <a:r>
              <a:rPr lang="en-US" sz="1800" dirty="0">
                <a:solidFill>
                  <a:schemeClr val="tx1"/>
                </a:solidFill>
              </a:rPr>
              <a:t>Ongoing Integrated Supported Employment (OISE) </a:t>
            </a:r>
          </a:p>
          <a:p>
            <a:pPr marL="285750" indent="-285750" algn="l">
              <a:buFont typeface="Arial" panose="020B0604020202020204" pitchFamily="34" charset="0"/>
              <a:buChar char="•"/>
            </a:pPr>
            <a:r>
              <a:rPr lang="en-US" sz="1800" dirty="0">
                <a:solidFill>
                  <a:schemeClr val="tx1"/>
                </a:solidFill>
              </a:rPr>
              <a:t>Work Programs </a:t>
            </a:r>
          </a:p>
          <a:p>
            <a:pPr marL="285750" indent="-285750" algn="l">
              <a:buFont typeface="Arial" panose="020B0604020202020204" pitchFamily="34" charset="0"/>
              <a:buChar char="•"/>
            </a:pPr>
            <a:r>
              <a:rPr lang="en-US" sz="1800" dirty="0">
                <a:solidFill>
                  <a:schemeClr val="tx1"/>
                </a:solidFill>
              </a:rPr>
              <a:t>Supported Education Programs </a:t>
            </a:r>
          </a:p>
          <a:p>
            <a:pPr marL="285750" indent="-285750" algn="l">
              <a:buFont typeface="Arial" panose="020B0604020202020204" pitchFamily="34" charset="0"/>
              <a:buChar char="•"/>
            </a:pPr>
            <a:r>
              <a:rPr lang="en-US" sz="1800" dirty="0">
                <a:solidFill>
                  <a:schemeClr val="tx1"/>
                </a:solidFill>
              </a:rPr>
              <a:t>Psychosocial Clubs </a:t>
            </a:r>
          </a:p>
          <a:p>
            <a:pPr marL="285750" indent="-285750" algn="l">
              <a:buFont typeface="Arial" panose="020B0604020202020204" pitchFamily="34" charset="0"/>
              <a:buChar char="•"/>
            </a:pPr>
            <a:r>
              <a:rPr lang="en-US" sz="1800" dirty="0">
                <a:solidFill>
                  <a:schemeClr val="tx1"/>
                </a:solidFill>
              </a:rPr>
              <a:t>Non-Medicaid Care Coordination 2720 </a:t>
            </a:r>
          </a:p>
          <a:p>
            <a:pPr marL="285750" indent="-285750" algn="l">
              <a:buFont typeface="Arial" panose="020B0604020202020204" pitchFamily="34" charset="0"/>
              <a:buChar char="•"/>
            </a:pPr>
            <a:r>
              <a:rPr lang="en-US" sz="1800" dirty="0">
                <a:solidFill>
                  <a:schemeClr val="tx1"/>
                </a:solidFill>
              </a:rPr>
              <a:t>Health Home Non-Medicaid Care Management 2620 </a:t>
            </a:r>
          </a:p>
          <a:p>
            <a:pPr marL="285750" indent="-285750" algn="l">
              <a:buFont typeface="Arial" panose="020B0604020202020204" pitchFamily="34" charset="0"/>
              <a:buChar char="•"/>
            </a:pPr>
            <a:r>
              <a:rPr lang="en-US" sz="1800" dirty="0">
                <a:solidFill>
                  <a:schemeClr val="tx1"/>
                </a:solidFill>
              </a:rPr>
              <a:t>Advocacy/Support Services (Non-Licensed Program) – 1760 </a:t>
            </a:r>
          </a:p>
          <a:p>
            <a:pPr marL="285750" indent="-285750" algn="l">
              <a:buFont typeface="Arial" panose="020B0604020202020204" pitchFamily="34" charset="0"/>
              <a:buChar char="•"/>
            </a:pPr>
            <a:r>
              <a:rPr lang="en-US" sz="1800" dirty="0">
                <a:solidFill>
                  <a:schemeClr val="tx1"/>
                </a:solidFill>
              </a:rPr>
              <a:t>Crisis Intervention (Non-Licensed Program) – 2680 </a:t>
            </a:r>
          </a:p>
          <a:p>
            <a:pPr marL="285750" indent="-285750" algn="l">
              <a:buFont typeface="Arial" panose="020B0604020202020204" pitchFamily="34" charset="0"/>
              <a:buChar char="•"/>
            </a:pPr>
            <a:r>
              <a:rPr lang="it-IT" sz="1800" dirty="0">
                <a:solidFill>
                  <a:schemeClr val="tx1"/>
                </a:solidFill>
              </a:rPr>
              <a:t>Drop-in Center (Non-Licensed Program) – 1770 </a:t>
            </a:r>
          </a:p>
          <a:p>
            <a:pPr marL="285750" indent="-285750" algn="l">
              <a:buFont typeface="Arial" panose="020B0604020202020204" pitchFamily="34" charset="0"/>
              <a:buChar char="•"/>
            </a:pPr>
            <a:r>
              <a:rPr lang="en-US" sz="1800" dirty="0">
                <a:solidFill>
                  <a:schemeClr val="tx1"/>
                </a:solidFill>
              </a:rPr>
              <a:t>Recovery Centers- 2750 </a:t>
            </a:r>
          </a:p>
          <a:p>
            <a:pPr marL="285750" indent="-285750" algn="l">
              <a:buFont typeface="Arial" panose="020B0604020202020204" pitchFamily="34" charset="0"/>
              <a:buChar char="•"/>
            </a:pPr>
            <a:r>
              <a:rPr lang="en-US" sz="1800" dirty="0">
                <a:solidFill>
                  <a:schemeClr val="tx1"/>
                </a:solidFill>
              </a:rPr>
              <a:t>Home Based Crisis Intervention (HBCI) </a:t>
            </a:r>
          </a:p>
          <a:p>
            <a:pPr marL="285750" indent="-285750" algn="l">
              <a:buFont typeface="Arial" panose="020B0604020202020204" pitchFamily="34" charset="0"/>
              <a:buChar char="•"/>
            </a:pPr>
            <a:endParaRPr lang="en-US" sz="1800" dirty="0">
              <a:solidFill>
                <a:schemeClr val="tx1"/>
              </a:solidFill>
              <a:latin typeface="+mn-lt"/>
            </a:endParaRPr>
          </a:p>
        </p:txBody>
      </p:sp>
    </p:spTree>
    <p:extLst>
      <p:ext uri="{BB962C8B-B14F-4D97-AF65-F5344CB8AC3E}">
        <p14:creationId xmlns:p14="http://schemas.microsoft.com/office/powerpoint/2010/main" val="3025489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20F53D-D68D-4246-AECB-A1A17F52120D}"/>
              </a:ext>
            </a:extLst>
          </p:cNvPr>
          <p:cNvSpPr>
            <a:spLocks noGrp="1"/>
          </p:cNvSpPr>
          <p:nvPr>
            <p:ph sz="quarter" idx="13"/>
          </p:nvPr>
        </p:nvSpPr>
        <p:spPr>
          <a:xfrm>
            <a:off x="660400" y="1353312"/>
            <a:ext cx="10936288" cy="4709351"/>
          </a:xfrm>
        </p:spPr>
        <p:txBody>
          <a:bodyPr>
            <a:normAutofit fontScale="92500" lnSpcReduction="10000"/>
          </a:bodyPr>
          <a:lstStyle/>
          <a:p>
            <a:r>
              <a:rPr lang="en-US" dirty="0"/>
              <a:t>Telemental Health for Medicaid-reimbursable services is temporarily expanded to include: </a:t>
            </a:r>
          </a:p>
          <a:p>
            <a:pPr lvl="1"/>
            <a:r>
              <a:rPr lang="en-US" dirty="0"/>
              <a:t>Telephonic; and/or </a:t>
            </a:r>
          </a:p>
          <a:p>
            <a:pPr lvl="1"/>
            <a:r>
              <a:rPr lang="en-US" dirty="0"/>
              <a:t>Video, including technology commonly available on smart phones and other devices.</a:t>
            </a:r>
          </a:p>
          <a:p>
            <a:r>
              <a:rPr lang="en-US" dirty="0"/>
              <a:t>Telemental Health practitioner includes any professional, paraprofessional, or unlicensed behavioral health staff who deliver a qualified service via telemental health. Any limitations and restrictions pertaining to the location of the telemental health practitioner while providing services via telemental health are waived. </a:t>
            </a:r>
          </a:p>
        </p:txBody>
      </p:sp>
      <p:sp>
        <p:nvSpPr>
          <p:cNvPr id="3" name="Slide Number Placeholder 2">
            <a:extLst>
              <a:ext uri="{FF2B5EF4-FFF2-40B4-BE49-F238E27FC236}">
                <a16:creationId xmlns:a16="http://schemas.microsoft.com/office/drawing/2014/main" id="{9C2E7EB5-C3C3-4CDB-85DB-500BE77D51FF}"/>
              </a:ext>
            </a:extLst>
          </p:cNvPr>
          <p:cNvSpPr>
            <a:spLocks noGrp="1"/>
          </p:cNvSpPr>
          <p:nvPr>
            <p:ph type="sldNum" sz="quarter" idx="12"/>
          </p:nvPr>
        </p:nvSpPr>
        <p:spPr/>
        <p:txBody>
          <a:bodyPr/>
          <a:lstStyle/>
          <a:p>
            <a:fld id="{B5A90BAA-DED1-A94C-A445-2E259080F053}" type="slidenum">
              <a:rPr lang="en-US" smtClean="0"/>
              <a:pPr/>
              <a:t>23</a:t>
            </a:fld>
            <a:endParaRPr lang="en-US" dirty="0"/>
          </a:p>
        </p:txBody>
      </p:sp>
      <p:sp>
        <p:nvSpPr>
          <p:cNvPr id="4" name="Title 3">
            <a:extLst>
              <a:ext uri="{FF2B5EF4-FFF2-40B4-BE49-F238E27FC236}">
                <a16:creationId xmlns:a16="http://schemas.microsoft.com/office/drawing/2014/main" id="{6AE9F6AB-D8E9-4CD9-A265-E30227C554F5}"/>
              </a:ext>
            </a:extLst>
          </p:cNvPr>
          <p:cNvSpPr>
            <a:spLocks noGrp="1"/>
          </p:cNvSpPr>
          <p:nvPr>
            <p:ph type="title"/>
          </p:nvPr>
        </p:nvSpPr>
        <p:spPr/>
        <p:txBody>
          <a:bodyPr/>
          <a:lstStyle/>
          <a:p>
            <a:r>
              <a:rPr lang="en-US" dirty="0"/>
              <a:t>OMH - Expanded Definitions</a:t>
            </a:r>
          </a:p>
        </p:txBody>
      </p:sp>
    </p:spTree>
    <p:extLst>
      <p:ext uri="{BB962C8B-B14F-4D97-AF65-F5344CB8AC3E}">
        <p14:creationId xmlns:p14="http://schemas.microsoft.com/office/powerpoint/2010/main" val="1792295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20F53D-D68D-4246-AECB-A1A17F52120D}"/>
              </a:ext>
            </a:extLst>
          </p:cNvPr>
          <p:cNvSpPr>
            <a:spLocks noGrp="1"/>
          </p:cNvSpPr>
          <p:nvPr>
            <p:ph sz="quarter" idx="13"/>
          </p:nvPr>
        </p:nvSpPr>
        <p:spPr>
          <a:xfrm>
            <a:off x="609601" y="1215199"/>
            <a:ext cx="11149584" cy="5368163"/>
          </a:xfrm>
        </p:spPr>
        <p:txBody>
          <a:bodyPr>
            <a:normAutofit/>
          </a:bodyPr>
          <a:lstStyle/>
          <a:p>
            <a:pPr marL="0" indent="0">
              <a:buNone/>
            </a:pPr>
            <a:r>
              <a:rPr lang="en-US" sz="2400" dirty="0"/>
              <a:t>During the duration of the declared disaster emergency, services can be delivered through telephone and/or video using any staff allowable under current program regulations or State-issued guidance as medically appropriate. </a:t>
            </a:r>
          </a:p>
          <a:p>
            <a:pPr marL="0" indent="0">
              <a:buNone/>
            </a:pPr>
            <a:endParaRPr lang="en-US" sz="1200" dirty="0"/>
          </a:p>
          <a:p>
            <a:r>
              <a:rPr lang="en-US" sz="2000" dirty="0"/>
              <a:t>Medicaid FFS and Medicaid Managed Care providers must use claim modifiers “95” or “GT” on each claim representing a service delivered via telemental health. Please note for the duration of the disaster emergency, these modifier definitions will be expanded to included telephonic-only services. Providers must use these modifiers when billing for services delivered telephonically. For further guidance regarding the appropriate modifier for each CPT code, refer to </a:t>
            </a:r>
            <a:r>
              <a:rPr lang="en-US" sz="2000" dirty="0">
                <a:hlinkClick r:id="rId3"/>
              </a:rPr>
              <a:t>https://omh.ny.gov/omhweb/guidance/covid-19-telehealth-modifiers.xlsx</a:t>
            </a:r>
            <a:r>
              <a:rPr lang="en-US" sz="2000" dirty="0"/>
              <a:t> </a:t>
            </a:r>
          </a:p>
          <a:p>
            <a:pPr marL="0" indent="0">
              <a:buNone/>
            </a:pPr>
            <a:endParaRPr lang="en-US" sz="1050" dirty="0"/>
          </a:p>
          <a:p>
            <a:r>
              <a:rPr lang="en-US" sz="2000" dirty="0"/>
              <a:t>Providers should indicate in their documentation that the service was provided telephonically or via video.</a:t>
            </a:r>
          </a:p>
          <a:p>
            <a:pPr marL="0" indent="0">
              <a:buNone/>
            </a:pPr>
            <a:endParaRPr lang="en-US" sz="1100" dirty="0"/>
          </a:p>
          <a:p>
            <a:r>
              <a:rPr lang="en-US" sz="2000" dirty="0"/>
              <a:t>Providers may deliver any service appropriate for individuals to receive via telemental health.</a:t>
            </a:r>
          </a:p>
          <a:p>
            <a:pPr marL="0" indent="0">
              <a:buNone/>
            </a:pPr>
            <a:endParaRPr lang="en-US" sz="1100" dirty="0"/>
          </a:p>
        </p:txBody>
      </p:sp>
      <p:sp>
        <p:nvSpPr>
          <p:cNvPr id="3" name="Slide Number Placeholder 2">
            <a:extLst>
              <a:ext uri="{FF2B5EF4-FFF2-40B4-BE49-F238E27FC236}">
                <a16:creationId xmlns:a16="http://schemas.microsoft.com/office/drawing/2014/main" id="{9C2E7EB5-C3C3-4CDB-85DB-500BE77D51FF}"/>
              </a:ext>
            </a:extLst>
          </p:cNvPr>
          <p:cNvSpPr>
            <a:spLocks noGrp="1"/>
          </p:cNvSpPr>
          <p:nvPr>
            <p:ph type="sldNum" sz="quarter" idx="12"/>
          </p:nvPr>
        </p:nvSpPr>
        <p:spPr/>
        <p:txBody>
          <a:bodyPr/>
          <a:lstStyle/>
          <a:p>
            <a:fld id="{B5A90BAA-DED1-A94C-A445-2E259080F053}" type="slidenum">
              <a:rPr lang="en-US" smtClean="0"/>
              <a:pPr/>
              <a:t>24</a:t>
            </a:fld>
            <a:endParaRPr lang="en-US" dirty="0"/>
          </a:p>
        </p:txBody>
      </p:sp>
      <p:sp>
        <p:nvSpPr>
          <p:cNvPr id="4" name="Title 3">
            <a:extLst>
              <a:ext uri="{FF2B5EF4-FFF2-40B4-BE49-F238E27FC236}">
                <a16:creationId xmlns:a16="http://schemas.microsoft.com/office/drawing/2014/main" id="{6AE9F6AB-D8E9-4CD9-A265-E30227C554F5}"/>
              </a:ext>
            </a:extLst>
          </p:cNvPr>
          <p:cNvSpPr>
            <a:spLocks noGrp="1"/>
          </p:cNvSpPr>
          <p:nvPr>
            <p:ph type="title"/>
          </p:nvPr>
        </p:nvSpPr>
        <p:spPr/>
        <p:txBody>
          <a:bodyPr/>
          <a:lstStyle/>
          <a:p>
            <a:r>
              <a:rPr lang="en-US" dirty="0"/>
              <a:t>OMH – Billing Guidance</a:t>
            </a:r>
          </a:p>
        </p:txBody>
      </p:sp>
    </p:spTree>
    <p:extLst>
      <p:ext uri="{BB962C8B-B14F-4D97-AF65-F5344CB8AC3E}">
        <p14:creationId xmlns:p14="http://schemas.microsoft.com/office/powerpoint/2010/main" val="1589772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41B4E1-FFB2-483E-ACEF-FA4ABBC82105}"/>
              </a:ext>
            </a:extLst>
          </p:cNvPr>
          <p:cNvSpPr>
            <a:spLocks noGrp="1"/>
          </p:cNvSpPr>
          <p:nvPr>
            <p:ph sz="quarter" idx="13"/>
          </p:nvPr>
        </p:nvSpPr>
        <p:spPr/>
        <p:txBody>
          <a:bodyPr>
            <a:normAutofit fontScale="85000" lnSpcReduction="10000"/>
          </a:bodyPr>
          <a:lstStyle/>
          <a:p>
            <a:pPr marL="0" indent="0">
              <a:spcBef>
                <a:spcPts val="0"/>
              </a:spcBef>
              <a:spcAft>
                <a:spcPts val="2400"/>
              </a:spcAft>
              <a:buNone/>
            </a:pPr>
            <a:r>
              <a:rPr lang="en-US" dirty="0"/>
              <a:t>Please visit </a:t>
            </a:r>
            <a:r>
              <a:rPr lang="en-US" dirty="0">
                <a:hlinkClick r:id="rId3"/>
              </a:rPr>
              <a:t>https://omh.ny.gov/omhweb/guidance/</a:t>
            </a:r>
            <a:r>
              <a:rPr lang="en-US" dirty="0"/>
              <a:t> for up-to-date guidance documents from OMH. </a:t>
            </a:r>
          </a:p>
          <a:p>
            <a:pPr marL="0" indent="0">
              <a:spcBef>
                <a:spcPts val="0"/>
              </a:spcBef>
              <a:spcAft>
                <a:spcPts val="2400"/>
              </a:spcAft>
              <a:buNone/>
            </a:pPr>
            <a:r>
              <a:rPr lang="en-US" dirty="0"/>
              <a:t>Disaster Emergency FAQs: </a:t>
            </a:r>
            <a:r>
              <a:rPr lang="en-US" dirty="0">
                <a:hlinkClick r:id="rId4"/>
              </a:rPr>
              <a:t>https://omh.ny.gov/omhweb/guidance/omh-covid-19-disaster-emergency-faqs.pdf</a:t>
            </a:r>
            <a:endParaRPr lang="en-US" dirty="0"/>
          </a:p>
          <a:p>
            <a:pPr marL="0" indent="0">
              <a:spcBef>
                <a:spcPts val="0"/>
              </a:spcBef>
              <a:spcAft>
                <a:spcPts val="2400"/>
              </a:spcAft>
              <a:buNone/>
            </a:pPr>
            <a:r>
              <a:rPr lang="en-US" dirty="0"/>
              <a:t>Self-Attestation: </a:t>
            </a:r>
            <a:r>
              <a:rPr lang="en-US" dirty="0">
                <a:solidFill>
                  <a:srgbClr val="1D1DFF"/>
                </a:solidFill>
                <a:hlinkClick r:id="rId5">
                  <a:extLst>
                    <a:ext uri="{A12FA001-AC4F-418D-AE19-62706E023703}">
                      <ahyp:hlinkClr xmlns:ahyp="http://schemas.microsoft.com/office/drawing/2018/hyperlinkcolor" val="tx"/>
                    </a:ext>
                  </a:extLst>
                </a:hlinkClick>
              </a:rPr>
              <a:t>https://omh.ny.gov/omhweb/guidance/self-attestation-telemental-health-disaster-emergency.pdf</a:t>
            </a:r>
            <a:endParaRPr lang="en-US" dirty="0">
              <a:solidFill>
                <a:srgbClr val="1D1DFF"/>
              </a:solidFill>
            </a:endParaRPr>
          </a:p>
          <a:p>
            <a:pPr marL="0" indent="0">
              <a:spcBef>
                <a:spcPts val="0"/>
              </a:spcBef>
              <a:spcAft>
                <a:spcPts val="2400"/>
              </a:spcAft>
              <a:buNone/>
            </a:pPr>
            <a:r>
              <a:rPr lang="en-US" dirty="0"/>
              <a:t>Reminder: Self-Attestations must be submitted to Amy Smith at </a:t>
            </a:r>
            <a:r>
              <a:rPr lang="en-US" dirty="0">
                <a:hlinkClick r:id="rId6"/>
              </a:rPr>
              <a:t>amy.smith@omh.ny.gov</a:t>
            </a:r>
            <a:r>
              <a:rPr lang="en-US" dirty="0"/>
              <a:t>  </a:t>
            </a:r>
          </a:p>
          <a:p>
            <a:endParaRPr lang="en-US" dirty="0"/>
          </a:p>
        </p:txBody>
      </p:sp>
      <p:sp>
        <p:nvSpPr>
          <p:cNvPr id="3" name="Slide Number Placeholder 2">
            <a:extLst>
              <a:ext uri="{FF2B5EF4-FFF2-40B4-BE49-F238E27FC236}">
                <a16:creationId xmlns:a16="http://schemas.microsoft.com/office/drawing/2014/main" id="{F323DE00-66F1-4463-B546-0FFEB2B39D73}"/>
              </a:ext>
            </a:extLst>
          </p:cNvPr>
          <p:cNvSpPr>
            <a:spLocks noGrp="1"/>
          </p:cNvSpPr>
          <p:nvPr>
            <p:ph type="sldNum" sz="quarter" idx="12"/>
          </p:nvPr>
        </p:nvSpPr>
        <p:spPr/>
        <p:txBody>
          <a:bodyPr/>
          <a:lstStyle/>
          <a:p>
            <a:fld id="{B5A90BAA-DED1-A94C-A445-2E259080F053}" type="slidenum">
              <a:rPr lang="en-US" smtClean="0"/>
              <a:pPr/>
              <a:t>25</a:t>
            </a:fld>
            <a:endParaRPr lang="en-US" dirty="0"/>
          </a:p>
        </p:txBody>
      </p:sp>
      <p:sp>
        <p:nvSpPr>
          <p:cNvPr id="4" name="Title 3">
            <a:extLst>
              <a:ext uri="{FF2B5EF4-FFF2-40B4-BE49-F238E27FC236}">
                <a16:creationId xmlns:a16="http://schemas.microsoft.com/office/drawing/2014/main" id="{EF7196BB-C81C-4972-8CE5-95045B427FD8}"/>
              </a:ext>
            </a:extLst>
          </p:cNvPr>
          <p:cNvSpPr>
            <a:spLocks noGrp="1"/>
          </p:cNvSpPr>
          <p:nvPr>
            <p:ph type="title"/>
          </p:nvPr>
        </p:nvSpPr>
        <p:spPr/>
        <p:txBody>
          <a:bodyPr/>
          <a:lstStyle/>
          <a:p>
            <a:r>
              <a:rPr lang="en-US" dirty="0"/>
              <a:t>OMH - More Information</a:t>
            </a:r>
          </a:p>
        </p:txBody>
      </p:sp>
    </p:spTree>
    <p:extLst>
      <p:ext uri="{BB962C8B-B14F-4D97-AF65-F5344CB8AC3E}">
        <p14:creationId xmlns:p14="http://schemas.microsoft.com/office/powerpoint/2010/main" val="3135401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5A90BAA-DED1-A94C-A445-2E259080F053}" type="slidenum">
              <a:rPr lang="en-US" smtClean="0"/>
              <a:pPr/>
              <a:t>26</a:t>
            </a:fld>
            <a:endParaRPr lang="en-US" dirty="0"/>
          </a:p>
        </p:txBody>
      </p:sp>
      <p:sp>
        <p:nvSpPr>
          <p:cNvPr id="4" name="Title 3"/>
          <p:cNvSpPr>
            <a:spLocks noGrp="1"/>
          </p:cNvSpPr>
          <p:nvPr>
            <p:ph type="title"/>
          </p:nvPr>
        </p:nvSpPr>
        <p:spPr/>
        <p:txBody>
          <a:bodyPr/>
          <a:lstStyle/>
          <a:p>
            <a:r>
              <a:rPr lang="en-US" dirty="0"/>
              <a:t>OASAS</a:t>
            </a:r>
          </a:p>
        </p:txBody>
      </p:sp>
      <p:sp>
        <p:nvSpPr>
          <p:cNvPr id="5" name="Rectangle 4"/>
          <p:cNvSpPr/>
          <p:nvPr/>
        </p:nvSpPr>
        <p:spPr>
          <a:xfrm>
            <a:off x="4318112" y="2967335"/>
            <a:ext cx="3555782" cy="1569660"/>
          </a:xfrm>
          <a:prstGeom prst="rect">
            <a:avLst/>
          </a:prstGeom>
          <a:noFill/>
        </p:spPr>
        <p:txBody>
          <a:bodyPr wrap="none" lIns="91440" tIns="45720" rIns="91440" bIns="45720">
            <a:spAutoFit/>
          </a:bodyPr>
          <a:lstStyle/>
          <a:p>
            <a:pPr algn="ctr"/>
            <a:r>
              <a:rPr lang="en-US" sz="9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OASAS</a:t>
            </a:r>
          </a:p>
        </p:txBody>
      </p:sp>
    </p:spTree>
    <p:extLst>
      <p:ext uri="{BB962C8B-B14F-4D97-AF65-F5344CB8AC3E}">
        <p14:creationId xmlns:p14="http://schemas.microsoft.com/office/powerpoint/2010/main" val="97161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A10A4A-B6D3-4587-96D5-D9CAD437305C}"/>
              </a:ext>
            </a:extLst>
          </p:cNvPr>
          <p:cNvSpPr>
            <a:spLocks noGrp="1"/>
          </p:cNvSpPr>
          <p:nvPr>
            <p:ph sz="quarter" idx="13"/>
          </p:nvPr>
        </p:nvSpPr>
        <p:spPr>
          <a:xfrm>
            <a:off x="660400" y="1265129"/>
            <a:ext cx="10936288" cy="4797534"/>
          </a:xfrm>
        </p:spPr>
        <p:txBody>
          <a:bodyPr>
            <a:normAutofit fontScale="92500" lnSpcReduction="20000"/>
          </a:bodyPr>
          <a:lstStyle/>
          <a:p>
            <a:pPr marL="0" indent="0">
              <a:buNone/>
            </a:pPr>
            <a:r>
              <a:rPr lang="en-US" dirty="0"/>
              <a:t>OASAS Telepractice Guidance:</a:t>
            </a:r>
          </a:p>
          <a:p>
            <a:pPr marL="0" indent="0">
              <a:buNone/>
            </a:pPr>
            <a:endParaRPr lang="en-US" sz="1300" dirty="0"/>
          </a:p>
          <a:p>
            <a:r>
              <a:rPr lang="en-US" sz="2800" dirty="0"/>
              <a:t>Supersedes any other State or Federal telehealth guidance.</a:t>
            </a:r>
          </a:p>
          <a:p>
            <a:r>
              <a:rPr lang="en-US" sz="2800" dirty="0"/>
              <a:t>Applies to OASAS Certified and otherwise authorized Programs and Services - all are encouraged to submit a self-attestation.</a:t>
            </a:r>
          </a:p>
          <a:p>
            <a:r>
              <a:rPr lang="en-US" sz="2800" dirty="0"/>
              <a:t>Only applies during the declared state of emergency, which pursuant to Executive Order 202 is currently 9/2/2020.</a:t>
            </a:r>
          </a:p>
          <a:p>
            <a:r>
              <a:rPr lang="en-US" sz="2800" dirty="0"/>
              <a:t>Providers are encouraged to submit the attestation for </a:t>
            </a:r>
            <a:r>
              <a:rPr lang="en-US" sz="2800" dirty="0" err="1"/>
              <a:t>Telepractice</a:t>
            </a:r>
            <a:r>
              <a:rPr lang="en-US" sz="2800" dirty="0"/>
              <a:t> designation prior to that time to ensure that there is no lapse in OASAS approval to deliver services via </a:t>
            </a:r>
            <a:r>
              <a:rPr lang="en-US" sz="2800" dirty="0" err="1"/>
              <a:t>Telepractice</a:t>
            </a:r>
            <a:r>
              <a:rPr lang="en-US" sz="2800" dirty="0"/>
              <a:t>. </a:t>
            </a:r>
          </a:p>
          <a:p>
            <a:pPr marL="0" indent="0">
              <a:buNone/>
            </a:pPr>
            <a:endParaRPr lang="en-US" dirty="0"/>
          </a:p>
          <a:p>
            <a:pPr marL="0" indent="0">
              <a:buNone/>
            </a:pPr>
            <a:r>
              <a:rPr lang="en-US" dirty="0"/>
              <a:t>NOTE: This guidance does NOT apply to private practitioners.</a:t>
            </a:r>
          </a:p>
          <a:p>
            <a:endParaRPr lang="en-US" dirty="0"/>
          </a:p>
        </p:txBody>
      </p:sp>
      <p:sp>
        <p:nvSpPr>
          <p:cNvPr id="3" name="Slide Number Placeholder 2">
            <a:extLst>
              <a:ext uri="{FF2B5EF4-FFF2-40B4-BE49-F238E27FC236}">
                <a16:creationId xmlns:a16="http://schemas.microsoft.com/office/drawing/2014/main" id="{44A2E319-F735-4DA1-A6F3-A5C3A75418FB}"/>
              </a:ext>
            </a:extLst>
          </p:cNvPr>
          <p:cNvSpPr>
            <a:spLocks noGrp="1"/>
          </p:cNvSpPr>
          <p:nvPr>
            <p:ph type="sldNum" sz="quarter" idx="12"/>
          </p:nvPr>
        </p:nvSpPr>
        <p:spPr/>
        <p:txBody>
          <a:bodyPr/>
          <a:lstStyle/>
          <a:p>
            <a:fld id="{B5A90BAA-DED1-A94C-A445-2E259080F053}" type="slidenum">
              <a:rPr lang="en-US" smtClean="0"/>
              <a:pPr/>
              <a:t>27</a:t>
            </a:fld>
            <a:endParaRPr lang="en-US" dirty="0"/>
          </a:p>
        </p:txBody>
      </p:sp>
      <p:sp>
        <p:nvSpPr>
          <p:cNvPr id="4" name="Title 3">
            <a:extLst>
              <a:ext uri="{FF2B5EF4-FFF2-40B4-BE49-F238E27FC236}">
                <a16:creationId xmlns:a16="http://schemas.microsoft.com/office/drawing/2014/main" id="{B02EBFE8-9434-4CAD-8C14-92D098442046}"/>
              </a:ext>
            </a:extLst>
          </p:cNvPr>
          <p:cNvSpPr>
            <a:spLocks noGrp="1"/>
          </p:cNvSpPr>
          <p:nvPr>
            <p:ph type="title"/>
          </p:nvPr>
        </p:nvSpPr>
        <p:spPr/>
        <p:txBody>
          <a:bodyPr/>
          <a:lstStyle/>
          <a:p>
            <a:r>
              <a:rPr lang="en-US" dirty="0"/>
              <a:t>OASAS Telepractice Guidance </a:t>
            </a:r>
          </a:p>
        </p:txBody>
      </p:sp>
    </p:spTree>
    <p:extLst>
      <p:ext uri="{BB962C8B-B14F-4D97-AF65-F5344CB8AC3E}">
        <p14:creationId xmlns:p14="http://schemas.microsoft.com/office/powerpoint/2010/main" val="3015285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AC4F67-6F05-4BF9-B173-88E046154D83}"/>
              </a:ext>
            </a:extLst>
          </p:cNvPr>
          <p:cNvSpPr>
            <a:spLocks noGrp="1"/>
          </p:cNvSpPr>
          <p:nvPr>
            <p:ph sz="quarter" idx="13"/>
          </p:nvPr>
        </p:nvSpPr>
        <p:spPr/>
        <p:txBody>
          <a:bodyPr>
            <a:normAutofit/>
          </a:bodyPr>
          <a:lstStyle/>
          <a:p>
            <a:pPr marL="0" indent="0">
              <a:buNone/>
            </a:pPr>
            <a:r>
              <a:rPr lang="en-US" dirty="0"/>
              <a:t>Expedited Approval Process:</a:t>
            </a:r>
          </a:p>
          <a:p>
            <a:r>
              <a:rPr lang="en-US" sz="3000" dirty="0"/>
              <a:t>Complete the Self-Attestation form.</a:t>
            </a:r>
          </a:p>
          <a:p>
            <a:r>
              <a:rPr lang="en-US" sz="3000" dirty="0"/>
              <a:t>Self-Attestation forms should be submitted to the OASAS bureau of certification on-line at </a:t>
            </a:r>
            <a:r>
              <a:rPr lang="en-US" sz="3000" dirty="0">
                <a:hlinkClick r:id="rId3"/>
              </a:rPr>
              <a:t>certification@oasas.ny.gov</a:t>
            </a:r>
            <a:r>
              <a:rPr lang="en-US" sz="3000" dirty="0"/>
              <a:t> </a:t>
            </a:r>
          </a:p>
          <a:p>
            <a:r>
              <a:rPr lang="en-US" sz="3000" dirty="0"/>
              <a:t>Providers may supply one, Self-Attestation for multiple PRU’s as long as each PRU is identified.</a:t>
            </a:r>
          </a:p>
          <a:p>
            <a:r>
              <a:rPr lang="en-US" sz="3000" dirty="0"/>
              <a:t>Approval occurs </a:t>
            </a:r>
            <a:r>
              <a:rPr lang="en-US" sz="3000" b="1" dirty="0"/>
              <a:t>upon submission </a:t>
            </a:r>
            <a:r>
              <a:rPr lang="en-US" sz="3000" dirty="0"/>
              <a:t>of the Telepractice Self-Attestation.</a:t>
            </a:r>
          </a:p>
        </p:txBody>
      </p:sp>
      <p:sp>
        <p:nvSpPr>
          <p:cNvPr id="3" name="Slide Number Placeholder 2">
            <a:extLst>
              <a:ext uri="{FF2B5EF4-FFF2-40B4-BE49-F238E27FC236}">
                <a16:creationId xmlns:a16="http://schemas.microsoft.com/office/drawing/2014/main" id="{15F73247-679A-4A2A-B086-9E57D616BDD0}"/>
              </a:ext>
            </a:extLst>
          </p:cNvPr>
          <p:cNvSpPr>
            <a:spLocks noGrp="1"/>
          </p:cNvSpPr>
          <p:nvPr>
            <p:ph type="sldNum" sz="quarter" idx="12"/>
          </p:nvPr>
        </p:nvSpPr>
        <p:spPr/>
        <p:txBody>
          <a:bodyPr/>
          <a:lstStyle/>
          <a:p>
            <a:fld id="{B5A90BAA-DED1-A94C-A445-2E259080F053}" type="slidenum">
              <a:rPr lang="en-US" smtClean="0"/>
              <a:pPr/>
              <a:t>28</a:t>
            </a:fld>
            <a:endParaRPr lang="en-US" dirty="0"/>
          </a:p>
        </p:txBody>
      </p:sp>
      <p:sp>
        <p:nvSpPr>
          <p:cNvPr id="4" name="Title 3">
            <a:extLst>
              <a:ext uri="{FF2B5EF4-FFF2-40B4-BE49-F238E27FC236}">
                <a16:creationId xmlns:a16="http://schemas.microsoft.com/office/drawing/2014/main" id="{ECD5CAD1-A64E-4E25-9291-49E330022744}"/>
              </a:ext>
            </a:extLst>
          </p:cNvPr>
          <p:cNvSpPr>
            <a:spLocks noGrp="1"/>
          </p:cNvSpPr>
          <p:nvPr>
            <p:ph type="title"/>
          </p:nvPr>
        </p:nvSpPr>
        <p:spPr/>
        <p:txBody>
          <a:bodyPr/>
          <a:lstStyle/>
          <a:p>
            <a:r>
              <a:rPr lang="en-US" dirty="0"/>
              <a:t>OASAS Guidance</a:t>
            </a:r>
          </a:p>
        </p:txBody>
      </p:sp>
    </p:spTree>
    <p:extLst>
      <p:ext uri="{BB962C8B-B14F-4D97-AF65-F5344CB8AC3E}">
        <p14:creationId xmlns:p14="http://schemas.microsoft.com/office/powerpoint/2010/main" val="3597062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D6E1A6-B3AF-4153-B4DD-7C7FFB835E3D}"/>
              </a:ext>
            </a:extLst>
          </p:cNvPr>
          <p:cNvSpPr>
            <a:spLocks noGrp="1"/>
          </p:cNvSpPr>
          <p:nvPr>
            <p:ph sz="quarter" idx="13"/>
          </p:nvPr>
        </p:nvSpPr>
        <p:spPr/>
        <p:txBody>
          <a:bodyPr>
            <a:normAutofit fontScale="92500" lnSpcReduction="20000"/>
          </a:bodyPr>
          <a:lstStyle/>
          <a:p>
            <a:pPr marL="0" indent="0">
              <a:buNone/>
            </a:pPr>
            <a:r>
              <a:rPr lang="en-US" dirty="0"/>
              <a:t>Telepractice for Medicaid-reimbursable services is temporarily expanded and includes: </a:t>
            </a:r>
          </a:p>
          <a:p>
            <a:pPr lvl="1"/>
            <a:r>
              <a:rPr lang="en-US" dirty="0"/>
              <a:t>Two-way audio/video communication;</a:t>
            </a:r>
          </a:p>
          <a:p>
            <a:pPr lvl="1"/>
            <a:r>
              <a:rPr lang="en-US" dirty="0"/>
              <a:t>Video, including technology commonly available on smart phones and other devices; and/or </a:t>
            </a:r>
          </a:p>
          <a:p>
            <a:pPr lvl="1"/>
            <a:r>
              <a:rPr lang="en-US" dirty="0"/>
              <a:t>Telephonic communication</a:t>
            </a:r>
          </a:p>
          <a:p>
            <a:endParaRPr lang="en-US" dirty="0"/>
          </a:p>
          <a:p>
            <a:pPr marL="0" indent="0">
              <a:buNone/>
            </a:pPr>
            <a:r>
              <a:rPr lang="en-US" dirty="0"/>
              <a:t>Services to be delivered are those allowable under current program regulations or State-issued guidance as clinically appropriate and include assessment, individual, group, medication management and collateral services.  </a:t>
            </a:r>
          </a:p>
          <a:p>
            <a:endParaRPr lang="en-US" dirty="0"/>
          </a:p>
        </p:txBody>
      </p:sp>
      <p:sp>
        <p:nvSpPr>
          <p:cNvPr id="3" name="Slide Number Placeholder 2">
            <a:extLst>
              <a:ext uri="{FF2B5EF4-FFF2-40B4-BE49-F238E27FC236}">
                <a16:creationId xmlns:a16="http://schemas.microsoft.com/office/drawing/2014/main" id="{0DC5CFC6-A90F-43AC-927B-26A567956AC4}"/>
              </a:ext>
            </a:extLst>
          </p:cNvPr>
          <p:cNvSpPr>
            <a:spLocks noGrp="1"/>
          </p:cNvSpPr>
          <p:nvPr>
            <p:ph type="sldNum" sz="quarter" idx="12"/>
          </p:nvPr>
        </p:nvSpPr>
        <p:spPr/>
        <p:txBody>
          <a:bodyPr/>
          <a:lstStyle/>
          <a:p>
            <a:fld id="{B5A90BAA-DED1-A94C-A445-2E259080F053}" type="slidenum">
              <a:rPr lang="en-US" smtClean="0"/>
              <a:pPr/>
              <a:t>29</a:t>
            </a:fld>
            <a:endParaRPr lang="en-US" dirty="0"/>
          </a:p>
        </p:txBody>
      </p:sp>
      <p:sp>
        <p:nvSpPr>
          <p:cNvPr id="4" name="Title 3">
            <a:extLst>
              <a:ext uri="{FF2B5EF4-FFF2-40B4-BE49-F238E27FC236}">
                <a16:creationId xmlns:a16="http://schemas.microsoft.com/office/drawing/2014/main" id="{AE323AC4-15DE-4BE4-AC11-F724E63CDF5B}"/>
              </a:ext>
            </a:extLst>
          </p:cNvPr>
          <p:cNvSpPr>
            <a:spLocks noGrp="1"/>
          </p:cNvSpPr>
          <p:nvPr>
            <p:ph type="title"/>
          </p:nvPr>
        </p:nvSpPr>
        <p:spPr/>
        <p:txBody>
          <a:bodyPr/>
          <a:lstStyle/>
          <a:p>
            <a:r>
              <a:rPr lang="en-US" dirty="0"/>
              <a:t>OASAS Guidance Continued</a:t>
            </a:r>
          </a:p>
        </p:txBody>
      </p:sp>
    </p:spTree>
    <p:extLst>
      <p:ext uri="{BB962C8B-B14F-4D97-AF65-F5344CB8AC3E}">
        <p14:creationId xmlns:p14="http://schemas.microsoft.com/office/powerpoint/2010/main" val="4029679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791506" y="1171961"/>
            <a:ext cx="10442551" cy="5047503"/>
          </a:xfrm>
        </p:spPr>
        <p:txBody>
          <a:bodyPr>
            <a:normAutofit fontScale="92500" lnSpcReduction="20000"/>
          </a:bodyPr>
          <a:lstStyle/>
          <a:p>
            <a:r>
              <a:rPr lang="en-US" sz="2800" dirty="0"/>
              <a:t>DOH Updates</a:t>
            </a:r>
          </a:p>
          <a:p>
            <a:endParaRPr lang="en-US" sz="1200" dirty="0"/>
          </a:p>
          <a:p>
            <a:r>
              <a:rPr lang="en-US" sz="2800" dirty="0"/>
              <a:t>OPWDD Updates</a:t>
            </a:r>
          </a:p>
          <a:p>
            <a:pPr marL="0" indent="0">
              <a:buNone/>
            </a:pPr>
            <a:endParaRPr lang="en-US" sz="1200" dirty="0"/>
          </a:p>
          <a:p>
            <a:r>
              <a:rPr lang="en-US" sz="2800" dirty="0"/>
              <a:t>OMH Updates</a:t>
            </a:r>
          </a:p>
          <a:p>
            <a:pPr marL="0" indent="0">
              <a:buNone/>
            </a:pPr>
            <a:endParaRPr lang="en-US" sz="1200" dirty="0"/>
          </a:p>
          <a:p>
            <a:r>
              <a:rPr lang="en-US" sz="2800" dirty="0"/>
              <a:t>OASAS Updates</a:t>
            </a:r>
          </a:p>
          <a:p>
            <a:pPr marL="0" indent="0">
              <a:buNone/>
            </a:pPr>
            <a:endParaRPr lang="en-US" sz="1200" dirty="0"/>
          </a:p>
          <a:p>
            <a:r>
              <a:rPr lang="en-US" sz="2800" dirty="0"/>
              <a:t>CMS/Medicare FFS Updates</a:t>
            </a:r>
          </a:p>
          <a:p>
            <a:pPr marL="0" indent="0">
              <a:buNone/>
            </a:pPr>
            <a:endParaRPr lang="en-US" sz="1200" dirty="0"/>
          </a:p>
          <a:p>
            <a:r>
              <a:rPr lang="en-US" sz="2800" dirty="0"/>
              <a:t>OIG Update</a:t>
            </a:r>
          </a:p>
          <a:p>
            <a:pPr marL="0" indent="0">
              <a:buNone/>
            </a:pPr>
            <a:endParaRPr lang="en-US" sz="1200" dirty="0"/>
          </a:p>
          <a:p>
            <a:r>
              <a:rPr lang="en-US" sz="2800" dirty="0"/>
              <a:t>Third-Party Payer Update</a:t>
            </a:r>
          </a:p>
          <a:p>
            <a:pPr marL="0" indent="0">
              <a:buNone/>
            </a:pPr>
            <a:endParaRPr lang="en-US" sz="1200" dirty="0"/>
          </a:p>
          <a:p>
            <a:r>
              <a:rPr lang="en-US" sz="2800" dirty="0"/>
              <a:t>Software Platforms and Resources</a:t>
            </a:r>
          </a:p>
          <a:p>
            <a:endParaRPr lang="en-US" sz="1200" dirty="0"/>
          </a:p>
          <a:p>
            <a:r>
              <a:rPr lang="en-US" sz="2800" dirty="0"/>
              <a:t>What’s Next for Telehealth?</a:t>
            </a:r>
          </a:p>
          <a:p>
            <a:pPr marL="0" indent="0">
              <a:buNone/>
            </a:pPr>
            <a:endParaRPr lang="en-US" sz="1800" dirty="0"/>
          </a:p>
        </p:txBody>
      </p:sp>
      <p:sp>
        <p:nvSpPr>
          <p:cNvPr id="3" name="Slide Number Placeholder 2"/>
          <p:cNvSpPr>
            <a:spLocks noGrp="1"/>
          </p:cNvSpPr>
          <p:nvPr>
            <p:ph type="sldNum" sz="quarter" idx="12"/>
          </p:nvPr>
        </p:nvSpPr>
        <p:spPr/>
        <p:txBody>
          <a:bodyPr/>
          <a:lstStyle/>
          <a:p>
            <a:fld id="{B5A90BAA-DED1-A94C-A445-2E259080F053}" type="slidenum">
              <a:rPr lang="en-US" smtClean="0"/>
              <a:pPr/>
              <a:t>3</a:t>
            </a:fld>
            <a:endParaRPr lang="en-US" dirty="0"/>
          </a:p>
        </p:txBody>
      </p:sp>
      <p:sp>
        <p:nvSpPr>
          <p:cNvPr id="4" name="Title 3"/>
          <p:cNvSpPr>
            <a:spLocks noGrp="1"/>
          </p:cNvSpPr>
          <p:nvPr>
            <p:ph type="title"/>
          </p:nvPr>
        </p:nvSpPr>
        <p:spPr>
          <a:xfrm>
            <a:off x="609600" y="274638"/>
            <a:ext cx="10972800" cy="760437"/>
          </a:xfrm>
        </p:spPr>
        <p:txBody>
          <a:bodyPr>
            <a:normAutofit fontScale="90000"/>
          </a:bodyPr>
          <a:lstStyle/>
          <a:p>
            <a:r>
              <a:rPr lang="en-US" sz="4400" dirty="0"/>
              <a:t>Today’s Webinar Topics</a:t>
            </a:r>
          </a:p>
        </p:txBody>
      </p:sp>
      <p:pic>
        <p:nvPicPr>
          <p:cNvPr id="6" name="Picture 5">
            <a:extLst>
              <a:ext uri="{FF2B5EF4-FFF2-40B4-BE49-F238E27FC236}">
                <a16:creationId xmlns:a16="http://schemas.microsoft.com/office/drawing/2014/main" id="{4C8ADA16-B23B-475B-BFC9-4C51562988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9798" y="3873497"/>
            <a:ext cx="3802602" cy="1965619"/>
          </a:xfrm>
          <a:prstGeom prst="rect">
            <a:avLst/>
          </a:prstGeom>
        </p:spPr>
      </p:pic>
    </p:spTree>
    <p:extLst>
      <p:ext uri="{BB962C8B-B14F-4D97-AF65-F5344CB8AC3E}">
        <p14:creationId xmlns:p14="http://schemas.microsoft.com/office/powerpoint/2010/main" val="260763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765FCC-15D4-4190-B367-B3D6EE34AFFB}"/>
              </a:ext>
            </a:extLst>
          </p:cNvPr>
          <p:cNvSpPr>
            <a:spLocks noGrp="1"/>
          </p:cNvSpPr>
          <p:nvPr>
            <p:ph sz="quarter" idx="13"/>
          </p:nvPr>
        </p:nvSpPr>
        <p:spPr>
          <a:xfrm>
            <a:off x="660400" y="1166242"/>
            <a:ext cx="10936288" cy="5417120"/>
          </a:xfrm>
        </p:spPr>
        <p:txBody>
          <a:bodyPr>
            <a:normAutofit fontScale="77500" lnSpcReduction="20000"/>
          </a:bodyPr>
          <a:lstStyle/>
          <a:p>
            <a:pPr marL="0" indent="0">
              <a:buNone/>
            </a:pPr>
            <a:r>
              <a:rPr lang="en-US" dirty="0"/>
              <a:t>The Telepractice Waiver &amp; Attestation Materials dated March 9, 2020 and March 13, 2020, are updated to clarify that, during the duration of the declared disaster emergency:</a:t>
            </a:r>
          </a:p>
          <a:p>
            <a:r>
              <a:rPr lang="en-US" b="1" dirty="0"/>
              <a:t>Peer Services delivered by CRPAs are allowable services </a:t>
            </a:r>
            <a:r>
              <a:rPr lang="en-US" dirty="0"/>
              <a:t>and may be delivered by providers who have submitted a </a:t>
            </a:r>
            <a:r>
              <a:rPr lang="en-US" dirty="0" err="1"/>
              <a:t>telepractice</a:t>
            </a:r>
            <a:r>
              <a:rPr lang="en-US" dirty="0"/>
              <a:t> attestation or are otherwise approved to deliver </a:t>
            </a:r>
            <a:r>
              <a:rPr lang="en-US" dirty="0" err="1"/>
              <a:t>telepractice</a:t>
            </a:r>
            <a:r>
              <a:rPr lang="en-US" dirty="0"/>
              <a:t> services.</a:t>
            </a:r>
          </a:p>
          <a:p>
            <a:r>
              <a:rPr lang="en-US" dirty="0"/>
              <a:t>Assessment, counseling, and other non-medical services may be provided using </a:t>
            </a:r>
            <a:r>
              <a:rPr lang="en-US" dirty="0" err="1"/>
              <a:t>telepractice</a:t>
            </a:r>
            <a:r>
              <a:rPr lang="en-US" dirty="0"/>
              <a:t> by unlicensed staff, CASAC-T’s and individuals who possess a limited permit. </a:t>
            </a:r>
          </a:p>
          <a:p>
            <a:pPr marL="0" indent="0">
              <a:buNone/>
            </a:pPr>
            <a:endParaRPr lang="en-US" sz="1800" dirty="0"/>
          </a:p>
          <a:p>
            <a:pPr marL="0" indent="0" algn="ctr">
              <a:buNone/>
            </a:pPr>
            <a:r>
              <a:rPr lang="en-US" sz="3100" dirty="0"/>
              <a:t>Providers should bill for services delivered by </a:t>
            </a:r>
            <a:r>
              <a:rPr lang="en-US" sz="3100" u="sng" dirty="0" err="1"/>
              <a:t>telepractice</a:t>
            </a:r>
            <a:r>
              <a:rPr lang="en-US" sz="3100" u="sng" dirty="0"/>
              <a:t> and telephonic </a:t>
            </a:r>
            <a:r>
              <a:rPr lang="en-US" sz="3100" dirty="0"/>
              <a:t>means in the same way they usually bill for these services, with the only additional requirement being the inclusion of appropriate modifiers for </a:t>
            </a:r>
            <a:r>
              <a:rPr lang="en-US" sz="3100" dirty="0" err="1"/>
              <a:t>telepractice</a:t>
            </a:r>
            <a:r>
              <a:rPr lang="en-US" sz="3100" dirty="0"/>
              <a:t> (95 or GT) and Place of Service Code (02) on Medicaid claims. </a:t>
            </a:r>
          </a:p>
          <a:p>
            <a:pPr marL="0" indent="0">
              <a:buNone/>
            </a:pPr>
            <a:endParaRPr lang="en-US" sz="1800" dirty="0"/>
          </a:p>
          <a:p>
            <a:pPr marL="0" indent="0" algn="ctr">
              <a:buNone/>
            </a:pPr>
            <a:r>
              <a:rPr lang="en-US" sz="2600" dirty="0"/>
              <a:t>Refer to this link for billing guidelines: </a:t>
            </a:r>
            <a:r>
              <a:rPr lang="en-US" sz="2600" dirty="0">
                <a:hlinkClick r:id="rId3"/>
              </a:rPr>
              <a:t>https://www.health.ny.gov/health_care/medicaid/program/update/2019/feb19_mu_speced.pdf</a:t>
            </a:r>
            <a:r>
              <a:rPr lang="en-US" sz="2600" dirty="0"/>
              <a:t> </a:t>
            </a:r>
          </a:p>
          <a:p>
            <a:endParaRPr lang="en-US" dirty="0"/>
          </a:p>
        </p:txBody>
      </p:sp>
      <p:sp>
        <p:nvSpPr>
          <p:cNvPr id="3" name="Slide Number Placeholder 2">
            <a:extLst>
              <a:ext uri="{FF2B5EF4-FFF2-40B4-BE49-F238E27FC236}">
                <a16:creationId xmlns:a16="http://schemas.microsoft.com/office/drawing/2014/main" id="{781CB45F-0B3F-4527-A16B-8AB139402575}"/>
              </a:ext>
            </a:extLst>
          </p:cNvPr>
          <p:cNvSpPr>
            <a:spLocks noGrp="1"/>
          </p:cNvSpPr>
          <p:nvPr>
            <p:ph type="sldNum" sz="quarter" idx="12"/>
          </p:nvPr>
        </p:nvSpPr>
        <p:spPr/>
        <p:txBody>
          <a:bodyPr/>
          <a:lstStyle/>
          <a:p>
            <a:fld id="{B5A90BAA-DED1-A94C-A445-2E259080F053}" type="slidenum">
              <a:rPr lang="en-US" smtClean="0"/>
              <a:pPr/>
              <a:t>30</a:t>
            </a:fld>
            <a:endParaRPr lang="en-US" dirty="0"/>
          </a:p>
        </p:txBody>
      </p:sp>
      <p:sp>
        <p:nvSpPr>
          <p:cNvPr id="4" name="Title 3">
            <a:extLst>
              <a:ext uri="{FF2B5EF4-FFF2-40B4-BE49-F238E27FC236}">
                <a16:creationId xmlns:a16="http://schemas.microsoft.com/office/drawing/2014/main" id="{B959AAA6-7406-4655-B696-6B6CC593A6A8}"/>
              </a:ext>
            </a:extLst>
          </p:cNvPr>
          <p:cNvSpPr>
            <a:spLocks noGrp="1"/>
          </p:cNvSpPr>
          <p:nvPr>
            <p:ph type="title"/>
          </p:nvPr>
        </p:nvSpPr>
        <p:spPr/>
        <p:txBody>
          <a:bodyPr/>
          <a:lstStyle/>
          <a:p>
            <a:r>
              <a:rPr lang="en-US" dirty="0"/>
              <a:t>Updated Guidance 3.18.2020</a:t>
            </a:r>
          </a:p>
        </p:txBody>
      </p:sp>
    </p:spTree>
    <p:extLst>
      <p:ext uri="{BB962C8B-B14F-4D97-AF65-F5344CB8AC3E}">
        <p14:creationId xmlns:p14="http://schemas.microsoft.com/office/powerpoint/2010/main" val="3076225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765FCC-15D4-4190-B367-B3D6EE34AFFB}"/>
              </a:ext>
            </a:extLst>
          </p:cNvPr>
          <p:cNvSpPr>
            <a:spLocks noGrp="1"/>
          </p:cNvSpPr>
          <p:nvPr>
            <p:ph sz="quarter" idx="13"/>
          </p:nvPr>
        </p:nvSpPr>
        <p:spPr>
          <a:xfrm>
            <a:off x="660400" y="1166242"/>
            <a:ext cx="10936288" cy="5417120"/>
          </a:xfrm>
        </p:spPr>
        <p:txBody>
          <a:bodyPr>
            <a:normAutofit fontScale="70000" lnSpcReduction="20000"/>
          </a:bodyPr>
          <a:lstStyle/>
          <a:p>
            <a:pPr marL="0" indent="0">
              <a:buNone/>
            </a:pPr>
            <a:r>
              <a:rPr lang="en-US" dirty="0"/>
              <a:t>Providers should be utilizing HIPAA and 42 CFR Part 2 compliant technologies, or other video conferencing solutions the client has agreed to. Although, it is noted that the Department of Health and Human Services’ (HHS) Office of Civil Rights (OCR) has stated that it will not enforce HIPAA with telehealth during this emergency. </a:t>
            </a:r>
          </a:p>
          <a:p>
            <a:pPr marL="0" indent="0">
              <a:buNone/>
            </a:pPr>
            <a:r>
              <a:rPr lang="en-US" dirty="0"/>
              <a:t>HHS provided the list below of vendors that represent that they provide HIPAA-compliant video communication products and that they will enter into a HIPAA Business Associates Agreement (BAA): </a:t>
            </a:r>
          </a:p>
          <a:p>
            <a:r>
              <a:rPr lang="en-US" dirty="0"/>
              <a:t>Skype for Business </a:t>
            </a:r>
          </a:p>
          <a:p>
            <a:r>
              <a:rPr lang="en-US" dirty="0"/>
              <a:t>Updox </a:t>
            </a:r>
          </a:p>
          <a:p>
            <a:r>
              <a:rPr lang="en-US" dirty="0"/>
              <a:t>VSee </a:t>
            </a:r>
          </a:p>
          <a:p>
            <a:r>
              <a:rPr lang="en-US" dirty="0"/>
              <a:t>Zoom for Healthcare </a:t>
            </a:r>
          </a:p>
          <a:p>
            <a:r>
              <a:rPr lang="en-US" dirty="0"/>
              <a:t>Doxy.me </a:t>
            </a:r>
          </a:p>
          <a:p>
            <a:r>
              <a:rPr lang="en-US" dirty="0"/>
              <a:t>Google G Suite Hangouts Meet </a:t>
            </a:r>
          </a:p>
          <a:p>
            <a:endParaRPr lang="en-US" sz="2000" dirty="0"/>
          </a:p>
          <a:p>
            <a:pPr marL="0" indent="0">
              <a:buNone/>
            </a:pPr>
            <a:r>
              <a:rPr lang="en-US" dirty="0"/>
              <a:t>However, while acknowledging this relaxing of enforcement, </a:t>
            </a:r>
            <a:r>
              <a:rPr lang="en-US" i="1" dirty="0"/>
              <a:t>OASAS providers approved for Telepractice should make every effort to utilize HIPAA and 42 CFR Part 2 compliant technologies. </a:t>
            </a:r>
          </a:p>
        </p:txBody>
      </p:sp>
      <p:sp>
        <p:nvSpPr>
          <p:cNvPr id="3" name="Slide Number Placeholder 2">
            <a:extLst>
              <a:ext uri="{FF2B5EF4-FFF2-40B4-BE49-F238E27FC236}">
                <a16:creationId xmlns:a16="http://schemas.microsoft.com/office/drawing/2014/main" id="{781CB45F-0B3F-4527-A16B-8AB139402575}"/>
              </a:ext>
            </a:extLst>
          </p:cNvPr>
          <p:cNvSpPr>
            <a:spLocks noGrp="1"/>
          </p:cNvSpPr>
          <p:nvPr>
            <p:ph type="sldNum" sz="quarter" idx="12"/>
          </p:nvPr>
        </p:nvSpPr>
        <p:spPr/>
        <p:txBody>
          <a:bodyPr/>
          <a:lstStyle/>
          <a:p>
            <a:fld id="{B5A90BAA-DED1-A94C-A445-2E259080F053}" type="slidenum">
              <a:rPr lang="en-US" smtClean="0"/>
              <a:pPr/>
              <a:t>31</a:t>
            </a:fld>
            <a:endParaRPr lang="en-US" dirty="0"/>
          </a:p>
        </p:txBody>
      </p:sp>
      <p:sp>
        <p:nvSpPr>
          <p:cNvPr id="4" name="Title 3">
            <a:extLst>
              <a:ext uri="{FF2B5EF4-FFF2-40B4-BE49-F238E27FC236}">
                <a16:creationId xmlns:a16="http://schemas.microsoft.com/office/drawing/2014/main" id="{B959AAA6-7406-4655-B696-6B6CC593A6A8}"/>
              </a:ext>
            </a:extLst>
          </p:cNvPr>
          <p:cNvSpPr>
            <a:spLocks noGrp="1"/>
          </p:cNvSpPr>
          <p:nvPr>
            <p:ph type="title"/>
          </p:nvPr>
        </p:nvSpPr>
        <p:spPr/>
        <p:txBody>
          <a:bodyPr/>
          <a:lstStyle/>
          <a:p>
            <a:r>
              <a:rPr lang="en-US" dirty="0"/>
              <a:t>OASAS Technology Requirements</a:t>
            </a:r>
          </a:p>
        </p:txBody>
      </p:sp>
    </p:spTree>
    <p:extLst>
      <p:ext uri="{BB962C8B-B14F-4D97-AF65-F5344CB8AC3E}">
        <p14:creationId xmlns:p14="http://schemas.microsoft.com/office/powerpoint/2010/main" val="847235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B3A477-4B0C-4147-ACC4-D4E5E2B083D4}"/>
              </a:ext>
            </a:extLst>
          </p:cNvPr>
          <p:cNvSpPr>
            <a:spLocks noGrp="1"/>
          </p:cNvSpPr>
          <p:nvPr>
            <p:ph sz="quarter" idx="13"/>
          </p:nvPr>
        </p:nvSpPr>
        <p:spPr/>
        <p:txBody>
          <a:bodyPr>
            <a:normAutofit/>
          </a:bodyPr>
          <a:lstStyle/>
          <a:p>
            <a:pPr marL="0" indent="0" algn="ctr">
              <a:buNone/>
            </a:pPr>
            <a:r>
              <a:rPr lang="en-US" sz="2800" dirty="0"/>
              <a:t>The Drug Enforcement Agency (DEA) has issued guidance waiving the requirement of a face to face </a:t>
            </a:r>
            <a:r>
              <a:rPr lang="en-US" sz="2800" u="sng" dirty="0"/>
              <a:t>IN PERSON</a:t>
            </a:r>
            <a:r>
              <a:rPr lang="en-US" sz="2800" dirty="0"/>
              <a:t> medical evaluation with a patient and DEA registered/DATA waived practioners prior to prescribing controlled substances (including buprenorphine). A prescription can now be issued when the practitioner and patient have a </a:t>
            </a:r>
            <a:r>
              <a:rPr lang="en-US" sz="2800" dirty="0" err="1"/>
              <a:t>telepractice</a:t>
            </a:r>
            <a:r>
              <a:rPr lang="en-US" sz="2800" dirty="0"/>
              <a:t> session that is conducted using a using an </a:t>
            </a:r>
            <a:r>
              <a:rPr lang="en-US" sz="2800" b="1" u="sng" dirty="0"/>
              <a:t>audio-visual, real-time, two-way interactive</a:t>
            </a:r>
            <a:r>
              <a:rPr lang="en-US" sz="2800" dirty="0"/>
              <a:t> communication system. </a:t>
            </a:r>
          </a:p>
          <a:p>
            <a:pPr marL="0" indent="0" algn="ctr">
              <a:buNone/>
            </a:pPr>
            <a:r>
              <a:rPr lang="en-US" sz="2800" dirty="0">
                <a:solidFill>
                  <a:srgbClr val="FF0000"/>
                </a:solidFill>
              </a:rPr>
              <a:t>Telephonic only communication is not sufficient. </a:t>
            </a:r>
          </a:p>
          <a:p>
            <a:pPr marL="0" indent="0" algn="ctr">
              <a:buNone/>
            </a:pPr>
            <a:endParaRPr lang="en-US" sz="2800" dirty="0">
              <a:solidFill>
                <a:srgbClr val="FF0000"/>
              </a:solidFill>
            </a:endParaRPr>
          </a:p>
          <a:p>
            <a:pPr marL="0" indent="0" algn="ctr">
              <a:buNone/>
            </a:pPr>
            <a:r>
              <a:rPr lang="en-US" sz="2400" dirty="0"/>
              <a:t>Source: </a:t>
            </a:r>
            <a:r>
              <a:rPr lang="en-US" sz="2400" dirty="0">
                <a:hlinkClick r:id="rId3"/>
              </a:rPr>
              <a:t>https://www.deadiversion.usdoj.gov/coronavirus.html</a:t>
            </a:r>
            <a:r>
              <a:rPr lang="en-US" sz="2400" dirty="0"/>
              <a:t> </a:t>
            </a:r>
          </a:p>
        </p:txBody>
      </p:sp>
      <p:sp>
        <p:nvSpPr>
          <p:cNvPr id="3" name="Slide Number Placeholder 2">
            <a:extLst>
              <a:ext uri="{FF2B5EF4-FFF2-40B4-BE49-F238E27FC236}">
                <a16:creationId xmlns:a16="http://schemas.microsoft.com/office/drawing/2014/main" id="{76EDAD16-87D0-4100-82AB-8114D83E56D6}"/>
              </a:ext>
            </a:extLst>
          </p:cNvPr>
          <p:cNvSpPr>
            <a:spLocks noGrp="1"/>
          </p:cNvSpPr>
          <p:nvPr>
            <p:ph type="sldNum" sz="quarter" idx="12"/>
          </p:nvPr>
        </p:nvSpPr>
        <p:spPr/>
        <p:txBody>
          <a:bodyPr/>
          <a:lstStyle/>
          <a:p>
            <a:fld id="{B5A90BAA-DED1-A94C-A445-2E259080F053}" type="slidenum">
              <a:rPr lang="en-US" smtClean="0"/>
              <a:pPr/>
              <a:t>32</a:t>
            </a:fld>
            <a:endParaRPr lang="en-US" dirty="0"/>
          </a:p>
        </p:txBody>
      </p:sp>
      <p:sp>
        <p:nvSpPr>
          <p:cNvPr id="4" name="Title 3">
            <a:extLst>
              <a:ext uri="{FF2B5EF4-FFF2-40B4-BE49-F238E27FC236}">
                <a16:creationId xmlns:a16="http://schemas.microsoft.com/office/drawing/2014/main" id="{A5287E32-E5D1-4982-962B-883F3B521DAB}"/>
              </a:ext>
            </a:extLst>
          </p:cNvPr>
          <p:cNvSpPr>
            <a:spLocks noGrp="1"/>
          </p:cNvSpPr>
          <p:nvPr>
            <p:ph type="title"/>
          </p:nvPr>
        </p:nvSpPr>
        <p:spPr/>
        <p:txBody>
          <a:bodyPr/>
          <a:lstStyle/>
          <a:p>
            <a:r>
              <a:rPr lang="en-US" dirty="0"/>
              <a:t>Telepractice and Controlled Substances</a:t>
            </a:r>
          </a:p>
        </p:txBody>
      </p:sp>
    </p:spTree>
    <p:extLst>
      <p:ext uri="{BB962C8B-B14F-4D97-AF65-F5344CB8AC3E}">
        <p14:creationId xmlns:p14="http://schemas.microsoft.com/office/powerpoint/2010/main" val="3014491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BFEE99-8D4B-4968-A0A3-3FE0727781DC}"/>
              </a:ext>
            </a:extLst>
          </p:cNvPr>
          <p:cNvSpPr>
            <a:spLocks noGrp="1"/>
          </p:cNvSpPr>
          <p:nvPr>
            <p:ph sz="quarter" idx="13"/>
          </p:nvPr>
        </p:nvSpPr>
        <p:spPr>
          <a:xfrm>
            <a:off x="660400" y="1381676"/>
            <a:ext cx="10936288" cy="4572530"/>
          </a:xfrm>
        </p:spPr>
        <p:txBody>
          <a:bodyPr>
            <a:normAutofit/>
          </a:bodyPr>
          <a:lstStyle/>
          <a:p>
            <a:pPr marL="0" indent="0">
              <a:buNone/>
            </a:pPr>
            <a:r>
              <a:rPr lang="en-US" sz="2200" dirty="0"/>
              <a:t>CMS has temporarily waived provisions of the Ryan-Haight Act to allow practitioners to prescribe Schedule II-V controlled substances via telemedicine without an in-person medical evaluation provided: </a:t>
            </a:r>
          </a:p>
          <a:p>
            <a:pPr marL="0" indent="0">
              <a:buNone/>
            </a:pPr>
            <a:endParaRPr lang="en-US" sz="1400" dirty="0"/>
          </a:p>
          <a:p>
            <a:pPr marL="457200" indent="-457200">
              <a:lnSpc>
                <a:spcPct val="150000"/>
              </a:lnSpc>
              <a:buFont typeface="+mj-lt"/>
              <a:buAutoNum type="arabicPeriod"/>
            </a:pPr>
            <a:r>
              <a:rPr lang="en-US" sz="2200" dirty="0"/>
              <a:t>The prescription is issued for a legitimate medical purpose by a practitioner acting in the usual course of his/her professional practice; </a:t>
            </a:r>
          </a:p>
          <a:p>
            <a:pPr marL="457200" indent="-457200">
              <a:lnSpc>
                <a:spcPct val="150000"/>
              </a:lnSpc>
              <a:buFont typeface="+mj-lt"/>
              <a:buAutoNum type="arabicPeriod"/>
            </a:pPr>
            <a:r>
              <a:rPr lang="en-US" sz="2200" dirty="0"/>
              <a:t>The telemedicine communication is conducted using an audiovisual, real-time, two-way interactive communication system; &amp; </a:t>
            </a:r>
          </a:p>
          <a:p>
            <a:pPr marL="457200" indent="-457200">
              <a:lnSpc>
                <a:spcPct val="150000"/>
              </a:lnSpc>
              <a:buFont typeface="+mj-lt"/>
              <a:buAutoNum type="arabicPeriod"/>
            </a:pPr>
            <a:r>
              <a:rPr lang="en-US" sz="2200" dirty="0"/>
              <a:t>The practitioner is acting in accordance with applicable Federal and State laws.</a:t>
            </a:r>
          </a:p>
        </p:txBody>
      </p:sp>
      <p:sp>
        <p:nvSpPr>
          <p:cNvPr id="3" name="Slide Number Placeholder 2">
            <a:extLst>
              <a:ext uri="{FF2B5EF4-FFF2-40B4-BE49-F238E27FC236}">
                <a16:creationId xmlns:a16="http://schemas.microsoft.com/office/drawing/2014/main" id="{E1C3D16F-A8F3-4EE3-A095-FEF46BD1315E}"/>
              </a:ext>
            </a:extLst>
          </p:cNvPr>
          <p:cNvSpPr>
            <a:spLocks noGrp="1"/>
          </p:cNvSpPr>
          <p:nvPr>
            <p:ph type="sldNum" sz="quarter" idx="12"/>
          </p:nvPr>
        </p:nvSpPr>
        <p:spPr/>
        <p:txBody>
          <a:bodyPr/>
          <a:lstStyle/>
          <a:p>
            <a:fld id="{B5A90BAA-DED1-A94C-A445-2E259080F053}" type="slidenum">
              <a:rPr lang="en-US" smtClean="0"/>
              <a:pPr/>
              <a:t>33</a:t>
            </a:fld>
            <a:endParaRPr lang="en-US" dirty="0"/>
          </a:p>
        </p:txBody>
      </p:sp>
      <p:sp>
        <p:nvSpPr>
          <p:cNvPr id="4" name="Title 3">
            <a:extLst>
              <a:ext uri="{FF2B5EF4-FFF2-40B4-BE49-F238E27FC236}">
                <a16:creationId xmlns:a16="http://schemas.microsoft.com/office/drawing/2014/main" id="{A4539A53-D773-4D62-8BF9-61983F5D564D}"/>
              </a:ext>
            </a:extLst>
          </p:cNvPr>
          <p:cNvSpPr>
            <a:spLocks noGrp="1"/>
          </p:cNvSpPr>
          <p:nvPr>
            <p:ph type="title"/>
          </p:nvPr>
        </p:nvSpPr>
        <p:spPr/>
        <p:txBody>
          <a:bodyPr/>
          <a:lstStyle/>
          <a:p>
            <a:r>
              <a:rPr lang="en-US" dirty="0"/>
              <a:t>Ryan Haight Act Waived</a:t>
            </a:r>
          </a:p>
        </p:txBody>
      </p:sp>
    </p:spTree>
    <p:extLst>
      <p:ext uri="{BB962C8B-B14F-4D97-AF65-F5344CB8AC3E}">
        <p14:creationId xmlns:p14="http://schemas.microsoft.com/office/powerpoint/2010/main" val="2702746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D1C7C8-66E9-4F6A-8207-CEA0AA67E010}"/>
              </a:ext>
            </a:extLst>
          </p:cNvPr>
          <p:cNvSpPr>
            <a:spLocks noGrp="1"/>
          </p:cNvSpPr>
          <p:nvPr>
            <p:ph sz="quarter" idx="13"/>
          </p:nvPr>
        </p:nvSpPr>
        <p:spPr/>
        <p:txBody>
          <a:bodyPr>
            <a:normAutofit/>
          </a:bodyPr>
          <a:lstStyle/>
          <a:p>
            <a:pPr>
              <a:lnSpc>
                <a:spcPct val="120000"/>
              </a:lnSpc>
            </a:pPr>
            <a:r>
              <a:rPr lang="en-US" sz="2400" dirty="0"/>
              <a:t>OASAS COVID-19 Resource Page: </a:t>
            </a:r>
            <a:r>
              <a:rPr lang="en-US" sz="2400" dirty="0">
                <a:hlinkClick r:id="rId3"/>
              </a:rPr>
              <a:t>https://oasas.ny.gov/keywords/coronavirus</a:t>
            </a:r>
            <a:r>
              <a:rPr lang="en-US" sz="2400" dirty="0"/>
              <a:t> </a:t>
            </a:r>
          </a:p>
          <a:p>
            <a:pPr>
              <a:lnSpc>
                <a:spcPct val="120000"/>
              </a:lnSpc>
            </a:pPr>
            <a:r>
              <a:rPr lang="en-US" sz="2400" dirty="0"/>
              <a:t>OASAS Guidance Updated 3.18: </a:t>
            </a:r>
            <a:r>
              <a:rPr lang="en-US" sz="2400" dirty="0">
                <a:hlinkClick r:id="rId4"/>
              </a:rPr>
              <a:t>https://oasas.ny.gov/system/files/documents/2020/03/telepractice-update-ii_0.pdf</a:t>
            </a:r>
            <a:endParaRPr lang="en-US" sz="2400" dirty="0"/>
          </a:p>
          <a:p>
            <a:pPr>
              <a:lnSpc>
                <a:spcPct val="120000"/>
              </a:lnSpc>
            </a:pPr>
            <a:r>
              <a:rPr lang="en-US" sz="2400" dirty="0"/>
              <a:t>OASAS FAQ Updated 5.12: </a:t>
            </a:r>
            <a:r>
              <a:rPr lang="en-US" sz="2400" dirty="0">
                <a:hlinkClick r:id="rId5"/>
              </a:rPr>
              <a:t>https://oasas.ny.gov/system/files/documents/2020/05/telepractice-coronavirus-faqs_0.pdf</a:t>
            </a:r>
            <a:endParaRPr lang="en-US" sz="2400" dirty="0"/>
          </a:p>
          <a:p>
            <a:pPr>
              <a:lnSpc>
                <a:spcPct val="120000"/>
              </a:lnSpc>
            </a:pPr>
            <a:r>
              <a:rPr lang="en-US" sz="2400" dirty="0"/>
              <a:t>Telepractice Informed Consent Document: </a:t>
            </a:r>
            <a:r>
              <a:rPr lang="en-US" sz="2400" dirty="0">
                <a:hlinkClick r:id="rId6"/>
              </a:rPr>
              <a:t>https://oasas.ny.gov/system/files/documents/2020/04/telepractice-informed-consent.pdf</a:t>
            </a:r>
            <a:endParaRPr lang="en-US" sz="2400" dirty="0"/>
          </a:p>
        </p:txBody>
      </p:sp>
      <p:sp>
        <p:nvSpPr>
          <p:cNvPr id="3" name="Slide Number Placeholder 2">
            <a:extLst>
              <a:ext uri="{FF2B5EF4-FFF2-40B4-BE49-F238E27FC236}">
                <a16:creationId xmlns:a16="http://schemas.microsoft.com/office/drawing/2014/main" id="{B4A12785-4E66-44B2-9568-56C48D8A7575}"/>
              </a:ext>
            </a:extLst>
          </p:cNvPr>
          <p:cNvSpPr>
            <a:spLocks noGrp="1"/>
          </p:cNvSpPr>
          <p:nvPr>
            <p:ph type="sldNum" sz="quarter" idx="12"/>
          </p:nvPr>
        </p:nvSpPr>
        <p:spPr/>
        <p:txBody>
          <a:bodyPr/>
          <a:lstStyle/>
          <a:p>
            <a:fld id="{B5A90BAA-DED1-A94C-A445-2E259080F053}" type="slidenum">
              <a:rPr lang="en-US" smtClean="0"/>
              <a:pPr/>
              <a:t>34</a:t>
            </a:fld>
            <a:endParaRPr lang="en-US" dirty="0"/>
          </a:p>
        </p:txBody>
      </p:sp>
      <p:sp>
        <p:nvSpPr>
          <p:cNvPr id="4" name="Title 3">
            <a:extLst>
              <a:ext uri="{FF2B5EF4-FFF2-40B4-BE49-F238E27FC236}">
                <a16:creationId xmlns:a16="http://schemas.microsoft.com/office/drawing/2014/main" id="{33B0EEC1-D903-4F0A-9BF8-CB5D018FE7FB}"/>
              </a:ext>
            </a:extLst>
          </p:cNvPr>
          <p:cNvSpPr>
            <a:spLocks noGrp="1"/>
          </p:cNvSpPr>
          <p:nvPr>
            <p:ph type="title"/>
          </p:nvPr>
        </p:nvSpPr>
        <p:spPr/>
        <p:txBody>
          <a:bodyPr/>
          <a:lstStyle/>
          <a:p>
            <a:r>
              <a:rPr lang="en-US" dirty="0"/>
              <a:t>OASAS Helpful Links</a:t>
            </a:r>
          </a:p>
        </p:txBody>
      </p:sp>
    </p:spTree>
    <p:extLst>
      <p:ext uri="{BB962C8B-B14F-4D97-AF65-F5344CB8AC3E}">
        <p14:creationId xmlns:p14="http://schemas.microsoft.com/office/powerpoint/2010/main" val="2604430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5A90BAA-DED1-A94C-A445-2E259080F053}" type="slidenum">
              <a:rPr lang="en-US" smtClean="0"/>
              <a:pPr/>
              <a:t>35</a:t>
            </a:fld>
            <a:endParaRPr lang="en-US" dirty="0"/>
          </a:p>
        </p:txBody>
      </p:sp>
      <p:sp>
        <p:nvSpPr>
          <p:cNvPr id="4" name="Title 3"/>
          <p:cNvSpPr>
            <a:spLocks noGrp="1"/>
          </p:cNvSpPr>
          <p:nvPr>
            <p:ph type="title"/>
          </p:nvPr>
        </p:nvSpPr>
        <p:spPr/>
        <p:txBody>
          <a:bodyPr/>
          <a:lstStyle/>
          <a:p>
            <a:r>
              <a:rPr lang="en-US" dirty="0"/>
              <a:t>CMS - Medicare</a:t>
            </a:r>
          </a:p>
        </p:txBody>
      </p:sp>
      <p:sp>
        <p:nvSpPr>
          <p:cNvPr id="5" name="Rectangle 4"/>
          <p:cNvSpPr/>
          <p:nvPr/>
        </p:nvSpPr>
        <p:spPr>
          <a:xfrm>
            <a:off x="3629623" y="2967335"/>
            <a:ext cx="4932761" cy="1569660"/>
          </a:xfrm>
          <a:prstGeom prst="rect">
            <a:avLst/>
          </a:prstGeom>
          <a:noFill/>
        </p:spPr>
        <p:txBody>
          <a:bodyPr wrap="none" lIns="91440" tIns="45720" rIns="91440" bIns="45720">
            <a:spAutoFit/>
          </a:bodyPr>
          <a:lstStyle/>
          <a:p>
            <a:pPr algn="ctr"/>
            <a:r>
              <a:rPr lang="en-US" sz="9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Medicare</a:t>
            </a:r>
          </a:p>
        </p:txBody>
      </p:sp>
    </p:spTree>
    <p:extLst>
      <p:ext uri="{BB962C8B-B14F-4D97-AF65-F5344CB8AC3E}">
        <p14:creationId xmlns:p14="http://schemas.microsoft.com/office/powerpoint/2010/main" val="195236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A90BAA-DED1-A94C-A445-2E259080F053}" type="slidenum">
              <a:rPr lang="en-US" smtClean="0"/>
              <a:pPr/>
              <a:t>36</a:t>
            </a:fld>
            <a:endParaRPr lang="en-US" dirty="0"/>
          </a:p>
        </p:txBody>
      </p:sp>
      <p:sp>
        <p:nvSpPr>
          <p:cNvPr id="2" name="Title 1"/>
          <p:cNvSpPr>
            <a:spLocks noGrp="1"/>
          </p:cNvSpPr>
          <p:nvPr>
            <p:ph type="title"/>
          </p:nvPr>
        </p:nvSpPr>
        <p:spPr>
          <a:xfrm>
            <a:off x="609600" y="274638"/>
            <a:ext cx="10972800" cy="760437"/>
          </a:xfrm>
        </p:spPr>
        <p:txBody>
          <a:bodyPr>
            <a:noAutofit/>
          </a:bodyPr>
          <a:lstStyle/>
          <a:p>
            <a:r>
              <a:rPr lang="en-US" sz="3200" dirty="0">
                <a:solidFill>
                  <a:srgbClr val="2A6EBB"/>
                </a:solidFill>
              </a:rPr>
              <a:t>CMS Updates as of 05.01.2020</a:t>
            </a:r>
            <a:endParaRPr lang="en-US" sz="2800" dirty="0">
              <a:solidFill>
                <a:srgbClr val="2A6EBB"/>
              </a:solidFill>
            </a:endParaRPr>
          </a:p>
        </p:txBody>
      </p:sp>
      <p:pic>
        <p:nvPicPr>
          <p:cNvPr id="66" name="pasted-image.pdf"/>
          <p:cNvPicPr/>
          <p:nvPr/>
        </p:nvPicPr>
        <p:blipFill>
          <a:blip r:embed="rId3"/>
          <a:stretch>
            <a:fillRect/>
          </a:stretch>
        </p:blipFill>
        <p:spPr>
          <a:xfrm>
            <a:off x="1940279" y="6621898"/>
            <a:ext cx="9336593" cy="55576"/>
          </a:xfrm>
          <a:prstGeom prst="rect">
            <a:avLst/>
          </a:prstGeom>
          <a:ln w="12700">
            <a:miter lim="400000"/>
          </a:ln>
        </p:spPr>
      </p:pic>
      <p:pic>
        <p:nvPicPr>
          <p:cNvPr id="67" name="pasted-image.pdf"/>
          <p:cNvPicPr/>
          <p:nvPr/>
        </p:nvPicPr>
        <p:blipFill>
          <a:blip r:embed="rId4"/>
          <a:stretch>
            <a:fillRect/>
          </a:stretch>
        </p:blipFill>
        <p:spPr>
          <a:xfrm>
            <a:off x="273350" y="6393478"/>
            <a:ext cx="1137289" cy="392475"/>
          </a:xfrm>
          <a:prstGeom prst="rect">
            <a:avLst/>
          </a:prstGeom>
          <a:ln w="12700">
            <a:miter lim="400000"/>
          </a:ln>
        </p:spPr>
      </p:pic>
      <p:pic>
        <p:nvPicPr>
          <p:cNvPr id="68" name="pasted-image.pdf"/>
          <p:cNvPicPr/>
          <p:nvPr/>
        </p:nvPicPr>
        <p:blipFill>
          <a:blip r:embed="rId5"/>
          <a:stretch>
            <a:fillRect/>
          </a:stretch>
        </p:blipFill>
        <p:spPr>
          <a:xfrm>
            <a:off x="230616" y="85700"/>
            <a:ext cx="857181" cy="919860"/>
          </a:xfrm>
          <a:prstGeom prst="rect">
            <a:avLst/>
          </a:prstGeom>
          <a:ln w="12700">
            <a:miter lim="400000"/>
          </a:ln>
        </p:spPr>
      </p:pic>
      <p:pic>
        <p:nvPicPr>
          <p:cNvPr id="7" name="Picture 6">
            <a:extLst>
              <a:ext uri="{FF2B5EF4-FFF2-40B4-BE49-F238E27FC236}">
                <a16:creationId xmlns:a16="http://schemas.microsoft.com/office/drawing/2014/main" id="{834445F9-D736-460B-A721-339E49FAB8B1}"/>
              </a:ext>
            </a:extLst>
          </p:cNvPr>
          <p:cNvPicPr>
            <a:picLocks noChangeAspect="1"/>
          </p:cNvPicPr>
          <p:nvPr/>
        </p:nvPicPr>
        <p:blipFill>
          <a:blip r:embed="rId6"/>
          <a:stretch>
            <a:fillRect/>
          </a:stretch>
        </p:blipFill>
        <p:spPr>
          <a:xfrm>
            <a:off x="3302000" y="1069801"/>
            <a:ext cx="8138584" cy="5494514"/>
          </a:xfrm>
          <a:prstGeom prst="rect">
            <a:avLst/>
          </a:prstGeom>
        </p:spPr>
      </p:pic>
      <p:sp>
        <p:nvSpPr>
          <p:cNvPr id="8" name="TextBox 7">
            <a:extLst>
              <a:ext uri="{FF2B5EF4-FFF2-40B4-BE49-F238E27FC236}">
                <a16:creationId xmlns:a16="http://schemas.microsoft.com/office/drawing/2014/main" id="{C53AB025-51C0-4FB2-B8D5-33D595514BFD}"/>
              </a:ext>
            </a:extLst>
          </p:cNvPr>
          <p:cNvSpPr txBox="1"/>
          <p:nvPr/>
        </p:nvSpPr>
        <p:spPr>
          <a:xfrm>
            <a:off x="406400" y="2460234"/>
            <a:ext cx="2692400" cy="2062103"/>
          </a:xfrm>
          <a:prstGeom prst="rect">
            <a:avLst/>
          </a:prstGeom>
          <a:noFill/>
        </p:spPr>
        <p:txBody>
          <a:bodyPr wrap="square" rtlCol="0">
            <a:spAutoFit/>
          </a:bodyPr>
          <a:lstStyle/>
          <a:p>
            <a:pPr algn="l"/>
            <a:r>
              <a:rPr lang="en-US" sz="3200" dirty="0">
                <a:solidFill>
                  <a:schemeClr val="tx1"/>
                </a:solidFill>
                <a:latin typeface="+mn-lt"/>
              </a:rPr>
              <a:t>List of eligible telehealth codes can be found </a:t>
            </a:r>
            <a:r>
              <a:rPr lang="en-US" sz="3200" dirty="0">
                <a:solidFill>
                  <a:schemeClr val="tx1"/>
                </a:solidFill>
                <a:latin typeface="+mn-lt"/>
                <a:hlinkClick r:id="rId7"/>
              </a:rPr>
              <a:t>here</a:t>
            </a:r>
            <a:r>
              <a:rPr lang="en-US" sz="3200" dirty="0">
                <a:solidFill>
                  <a:schemeClr val="tx1"/>
                </a:solidFill>
                <a:latin typeface="+mn-lt"/>
              </a:rPr>
              <a:t>.</a:t>
            </a:r>
          </a:p>
        </p:txBody>
      </p:sp>
    </p:spTree>
    <p:extLst>
      <p:ext uri="{BB962C8B-B14F-4D97-AF65-F5344CB8AC3E}">
        <p14:creationId xmlns:p14="http://schemas.microsoft.com/office/powerpoint/2010/main" val="252256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A90BAA-DED1-A94C-A445-2E259080F053}" type="slidenum">
              <a:rPr lang="en-US" smtClean="0"/>
              <a:pPr/>
              <a:t>37</a:t>
            </a:fld>
            <a:endParaRPr lang="en-US" dirty="0"/>
          </a:p>
        </p:txBody>
      </p:sp>
      <p:sp>
        <p:nvSpPr>
          <p:cNvPr id="2" name="Title 1"/>
          <p:cNvSpPr>
            <a:spLocks noGrp="1"/>
          </p:cNvSpPr>
          <p:nvPr>
            <p:ph type="title"/>
          </p:nvPr>
        </p:nvSpPr>
        <p:spPr>
          <a:xfrm>
            <a:off x="609600" y="274638"/>
            <a:ext cx="10972800" cy="760437"/>
          </a:xfrm>
        </p:spPr>
        <p:txBody>
          <a:bodyPr>
            <a:noAutofit/>
          </a:bodyPr>
          <a:lstStyle/>
          <a:p>
            <a:r>
              <a:rPr lang="en-US" sz="3200" dirty="0">
                <a:solidFill>
                  <a:srgbClr val="2A6EBB"/>
                </a:solidFill>
              </a:rPr>
              <a:t>Other Medicare Telehealth Policies</a:t>
            </a:r>
            <a:endParaRPr lang="en-US" sz="2800" dirty="0">
              <a:solidFill>
                <a:srgbClr val="2A6EBB"/>
              </a:solidFill>
            </a:endParaRPr>
          </a:p>
        </p:txBody>
      </p:sp>
      <p:pic>
        <p:nvPicPr>
          <p:cNvPr id="66" name="pasted-image.pdf"/>
          <p:cNvPicPr/>
          <p:nvPr/>
        </p:nvPicPr>
        <p:blipFill>
          <a:blip r:embed="rId3"/>
          <a:stretch>
            <a:fillRect/>
          </a:stretch>
        </p:blipFill>
        <p:spPr>
          <a:xfrm>
            <a:off x="1940279" y="6621898"/>
            <a:ext cx="9336593" cy="55576"/>
          </a:xfrm>
          <a:prstGeom prst="rect">
            <a:avLst/>
          </a:prstGeom>
          <a:ln w="12700">
            <a:miter lim="400000"/>
          </a:ln>
        </p:spPr>
      </p:pic>
      <p:pic>
        <p:nvPicPr>
          <p:cNvPr id="67" name="pasted-image.pdf"/>
          <p:cNvPicPr/>
          <p:nvPr/>
        </p:nvPicPr>
        <p:blipFill>
          <a:blip r:embed="rId4"/>
          <a:stretch>
            <a:fillRect/>
          </a:stretch>
        </p:blipFill>
        <p:spPr>
          <a:xfrm>
            <a:off x="273350" y="6393478"/>
            <a:ext cx="1137289" cy="392475"/>
          </a:xfrm>
          <a:prstGeom prst="rect">
            <a:avLst/>
          </a:prstGeom>
          <a:ln w="12700">
            <a:miter lim="400000"/>
          </a:ln>
        </p:spPr>
      </p:pic>
      <p:pic>
        <p:nvPicPr>
          <p:cNvPr id="68" name="pasted-image.pdf"/>
          <p:cNvPicPr/>
          <p:nvPr/>
        </p:nvPicPr>
        <p:blipFill>
          <a:blip r:embed="rId5"/>
          <a:stretch>
            <a:fillRect/>
          </a:stretch>
        </p:blipFill>
        <p:spPr>
          <a:xfrm>
            <a:off x="230616" y="85700"/>
            <a:ext cx="857181" cy="919860"/>
          </a:xfrm>
          <a:prstGeom prst="rect">
            <a:avLst/>
          </a:prstGeom>
          <a:ln w="12700">
            <a:miter lim="400000"/>
          </a:ln>
        </p:spPr>
      </p:pic>
      <p:pic>
        <p:nvPicPr>
          <p:cNvPr id="7" name="Picture 6">
            <a:extLst>
              <a:ext uri="{FF2B5EF4-FFF2-40B4-BE49-F238E27FC236}">
                <a16:creationId xmlns:a16="http://schemas.microsoft.com/office/drawing/2014/main" id="{8688694D-0471-4823-B370-E500E5CD3837}"/>
              </a:ext>
            </a:extLst>
          </p:cNvPr>
          <p:cNvPicPr>
            <a:picLocks noChangeAspect="1"/>
          </p:cNvPicPr>
          <p:nvPr/>
        </p:nvPicPr>
        <p:blipFill>
          <a:blip r:embed="rId6"/>
          <a:stretch>
            <a:fillRect/>
          </a:stretch>
        </p:blipFill>
        <p:spPr>
          <a:xfrm>
            <a:off x="2843944" y="1129202"/>
            <a:ext cx="6504112" cy="5333510"/>
          </a:xfrm>
          <a:prstGeom prst="rect">
            <a:avLst/>
          </a:prstGeom>
        </p:spPr>
      </p:pic>
    </p:spTree>
    <p:extLst>
      <p:ext uri="{BB962C8B-B14F-4D97-AF65-F5344CB8AC3E}">
        <p14:creationId xmlns:p14="http://schemas.microsoft.com/office/powerpoint/2010/main" val="126631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41566" y="1150262"/>
            <a:ext cx="11338058" cy="5353883"/>
          </a:xfrm>
        </p:spPr>
        <p:txBody>
          <a:bodyPr>
            <a:normAutofit fontScale="85000" lnSpcReduction="10000"/>
          </a:bodyPr>
          <a:lstStyle/>
          <a:p>
            <a:r>
              <a:rPr lang="en-US" b="1" dirty="0"/>
              <a:t>Modifier CS – </a:t>
            </a:r>
            <a:r>
              <a:rPr lang="en-US" b="1" i="1" dirty="0"/>
              <a:t>COVID-19 Testing-related service. </a:t>
            </a:r>
            <a:r>
              <a:rPr lang="en-US" dirty="0"/>
              <a:t>Waives deductible &amp; co-insurance for testing-related services 3/1/20 to end of PHE. However, claims will not process at 100% payable until system update 7/1/2020 at which time NGS will reprocess all claims with CS modifier. Do not bill coinsurance or deduct to patients for testing–related services. Reopen claims to add this modifier if necessary. </a:t>
            </a:r>
          </a:p>
          <a:p>
            <a:pPr marL="0" indent="0">
              <a:buNone/>
            </a:pPr>
            <a:endParaRPr lang="en-US" sz="1600" dirty="0"/>
          </a:p>
          <a:p>
            <a:r>
              <a:rPr lang="en-US" b="1" dirty="0"/>
              <a:t>Modifier CR </a:t>
            </a:r>
            <a:r>
              <a:rPr lang="en-US" dirty="0"/>
              <a:t>– </a:t>
            </a:r>
            <a:r>
              <a:rPr lang="en-US" b="1" i="1" dirty="0"/>
              <a:t>Catastrophe-related service. </a:t>
            </a:r>
            <a:r>
              <a:rPr lang="en-US" dirty="0"/>
              <a:t>Informational on claims relevant to the PHE; phone calls, eVisits, and on-line assessments. Not for use on claims for telehealth (audio-visual) services, or those services allowed prior to the COVID-19 PHE. Claims will pay with or without this modifier. </a:t>
            </a:r>
          </a:p>
          <a:p>
            <a:pPr marL="0" indent="0">
              <a:buNone/>
            </a:pPr>
            <a:endParaRPr lang="en-US" sz="1600" dirty="0"/>
          </a:p>
          <a:p>
            <a:r>
              <a:rPr lang="en-US" b="1" dirty="0"/>
              <a:t>Modifier 95 – Telemedicine modifier. </a:t>
            </a:r>
            <a:r>
              <a:rPr lang="en-US" dirty="0"/>
              <a:t>Add to all newly allowed telehealth (audio-visual) services for the COVID-19 PHE as per CMS list.</a:t>
            </a:r>
          </a:p>
        </p:txBody>
      </p:sp>
      <p:sp>
        <p:nvSpPr>
          <p:cNvPr id="4" name="Slide Number Placeholder 3"/>
          <p:cNvSpPr>
            <a:spLocks noGrp="1"/>
          </p:cNvSpPr>
          <p:nvPr>
            <p:ph type="sldNum" sz="quarter" idx="12"/>
          </p:nvPr>
        </p:nvSpPr>
        <p:spPr/>
        <p:txBody>
          <a:bodyPr/>
          <a:lstStyle/>
          <a:p>
            <a:fld id="{B5A90BAA-DED1-A94C-A445-2E259080F053}" type="slidenum">
              <a:rPr lang="en-US" smtClean="0"/>
              <a:pPr/>
              <a:t>38</a:t>
            </a:fld>
            <a:endParaRPr lang="en-US" dirty="0"/>
          </a:p>
        </p:txBody>
      </p:sp>
      <p:sp>
        <p:nvSpPr>
          <p:cNvPr id="2" name="Title 1"/>
          <p:cNvSpPr>
            <a:spLocks noGrp="1"/>
          </p:cNvSpPr>
          <p:nvPr>
            <p:ph type="title"/>
          </p:nvPr>
        </p:nvSpPr>
        <p:spPr>
          <a:xfrm>
            <a:off x="609600" y="274638"/>
            <a:ext cx="10972800" cy="760437"/>
          </a:xfrm>
        </p:spPr>
        <p:txBody>
          <a:bodyPr>
            <a:noAutofit/>
          </a:bodyPr>
          <a:lstStyle/>
          <a:p>
            <a:r>
              <a:rPr lang="en-US" sz="3200" dirty="0">
                <a:solidFill>
                  <a:srgbClr val="2A6EBB"/>
                </a:solidFill>
              </a:rPr>
              <a:t>Physician Office Telehealth Services</a:t>
            </a:r>
            <a:endParaRPr lang="en-US" sz="2800" dirty="0">
              <a:solidFill>
                <a:srgbClr val="2A6EBB"/>
              </a:solidFill>
            </a:endParaRPr>
          </a:p>
        </p:txBody>
      </p:sp>
      <p:pic>
        <p:nvPicPr>
          <p:cNvPr id="66" name="pasted-image.pdf"/>
          <p:cNvPicPr/>
          <p:nvPr/>
        </p:nvPicPr>
        <p:blipFill>
          <a:blip r:embed="rId3"/>
          <a:stretch>
            <a:fillRect/>
          </a:stretch>
        </p:blipFill>
        <p:spPr>
          <a:xfrm>
            <a:off x="1940279" y="6621898"/>
            <a:ext cx="9336593" cy="55576"/>
          </a:xfrm>
          <a:prstGeom prst="rect">
            <a:avLst/>
          </a:prstGeom>
          <a:ln w="12700">
            <a:miter lim="400000"/>
          </a:ln>
        </p:spPr>
      </p:pic>
      <p:pic>
        <p:nvPicPr>
          <p:cNvPr id="67" name="pasted-image.pdf"/>
          <p:cNvPicPr/>
          <p:nvPr/>
        </p:nvPicPr>
        <p:blipFill>
          <a:blip r:embed="rId4"/>
          <a:stretch>
            <a:fillRect/>
          </a:stretch>
        </p:blipFill>
        <p:spPr>
          <a:xfrm>
            <a:off x="273350" y="6393478"/>
            <a:ext cx="1137289" cy="392475"/>
          </a:xfrm>
          <a:prstGeom prst="rect">
            <a:avLst/>
          </a:prstGeom>
          <a:ln w="12700">
            <a:miter lim="400000"/>
          </a:ln>
        </p:spPr>
      </p:pic>
      <p:pic>
        <p:nvPicPr>
          <p:cNvPr id="68" name="pasted-image.pdf"/>
          <p:cNvPicPr/>
          <p:nvPr/>
        </p:nvPicPr>
        <p:blipFill>
          <a:blip r:embed="rId5"/>
          <a:stretch>
            <a:fillRect/>
          </a:stretch>
        </p:blipFill>
        <p:spPr>
          <a:xfrm>
            <a:off x="230616" y="85700"/>
            <a:ext cx="857181" cy="919860"/>
          </a:xfrm>
          <a:prstGeom prst="rect">
            <a:avLst/>
          </a:prstGeom>
          <a:ln w="12700">
            <a:miter lim="400000"/>
          </a:ln>
        </p:spPr>
      </p:pic>
    </p:spTree>
    <p:extLst>
      <p:ext uri="{BB962C8B-B14F-4D97-AF65-F5344CB8AC3E}">
        <p14:creationId xmlns:p14="http://schemas.microsoft.com/office/powerpoint/2010/main" val="419166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A90BAA-DED1-A94C-A445-2E259080F053}" type="slidenum">
              <a:rPr lang="en-US" smtClean="0"/>
              <a:pPr/>
              <a:t>39</a:t>
            </a:fld>
            <a:endParaRPr lang="en-US" dirty="0"/>
          </a:p>
        </p:txBody>
      </p:sp>
      <p:sp>
        <p:nvSpPr>
          <p:cNvPr id="2" name="Title 1"/>
          <p:cNvSpPr>
            <a:spLocks noGrp="1"/>
          </p:cNvSpPr>
          <p:nvPr>
            <p:ph type="title"/>
          </p:nvPr>
        </p:nvSpPr>
        <p:spPr>
          <a:xfrm>
            <a:off x="609600" y="274638"/>
            <a:ext cx="10972800" cy="760437"/>
          </a:xfrm>
        </p:spPr>
        <p:txBody>
          <a:bodyPr>
            <a:noAutofit/>
          </a:bodyPr>
          <a:lstStyle/>
          <a:p>
            <a:r>
              <a:rPr lang="en-US" sz="3200" dirty="0">
                <a:solidFill>
                  <a:srgbClr val="2A6EBB"/>
                </a:solidFill>
              </a:rPr>
              <a:t>Physician Office Telehealth Services</a:t>
            </a:r>
            <a:endParaRPr lang="en-US" sz="2800" dirty="0">
              <a:solidFill>
                <a:srgbClr val="2A6EBB"/>
              </a:solidFill>
            </a:endParaRPr>
          </a:p>
        </p:txBody>
      </p:sp>
      <p:pic>
        <p:nvPicPr>
          <p:cNvPr id="66" name="pasted-image.pdf"/>
          <p:cNvPicPr/>
          <p:nvPr/>
        </p:nvPicPr>
        <p:blipFill>
          <a:blip r:embed="rId3"/>
          <a:stretch>
            <a:fillRect/>
          </a:stretch>
        </p:blipFill>
        <p:spPr>
          <a:xfrm>
            <a:off x="1940279" y="6621898"/>
            <a:ext cx="9336593" cy="55576"/>
          </a:xfrm>
          <a:prstGeom prst="rect">
            <a:avLst/>
          </a:prstGeom>
          <a:ln w="12700">
            <a:miter lim="400000"/>
          </a:ln>
        </p:spPr>
      </p:pic>
      <p:pic>
        <p:nvPicPr>
          <p:cNvPr id="67" name="pasted-image.pdf"/>
          <p:cNvPicPr/>
          <p:nvPr/>
        </p:nvPicPr>
        <p:blipFill>
          <a:blip r:embed="rId4"/>
          <a:stretch>
            <a:fillRect/>
          </a:stretch>
        </p:blipFill>
        <p:spPr>
          <a:xfrm>
            <a:off x="273350" y="6393478"/>
            <a:ext cx="1137289" cy="392475"/>
          </a:xfrm>
          <a:prstGeom prst="rect">
            <a:avLst/>
          </a:prstGeom>
          <a:ln w="12700">
            <a:miter lim="400000"/>
          </a:ln>
        </p:spPr>
      </p:pic>
      <p:pic>
        <p:nvPicPr>
          <p:cNvPr id="68" name="pasted-image.pdf"/>
          <p:cNvPicPr/>
          <p:nvPr/>
        </p:nvPicPr>
        <p:blipFill>
          <a:blip r:embed="rId5"/>
          <a:stretch>
            <a:fillRect/>
          </a:stretch>
        </p:blipFill>
        <p:spPr>
          <a:xfrm>
            <a:off x="230616" y="85700"/>
            <a:ext cx="857181" cy="919860"/>
          </a:xfrm>
          <a:prstGeom prst="rect">
            <a:avLst/>
          </a:prstGeom>
          <a:ln w="12700">
            <a:miter lim="400000"/>
          </a:ln>
        </p:spPr>
      </p:pic>
      <p:pic>
        <p:nvPicPr>
          <p:cNvPr id="7" name="Picture 6">
            <a:extLst>
              <a:ext uri="{FF2B5EF4-FFF2-40B4-BE49-F238E27FC236}">
                <a16:creationId xmlns:a16="http://schemas.microsoft.com/office/drawing/2014/main" id="{F38B4A6B-B046-4649-8C3C-4CBADF2C4BD0}"/>
              </a:ext>
            </a:extLst>
          </p:cNvPr>
          <p:cNvPicPr>
            <a:picLocks noChangeAspect="1"/>
          </p:cNvPicPr>
          <p:nvPr/>
        </p:nvPicPr>
        <p:blipFill>
          <a:blip r:embed="rId6"/>
          <a:stretch>
            <a:fillRect/>
          </a:stretch>
        </p:blipFill>
        <p:spPr>
          <a:xfrm>
            <a:off x="1427704" y="1132922"/>
            <a:ext cx="9336593" cy="5382113"/>
          </a:xfrm>
          <a:prstGeom prst="rect">
            <a:avLst/>
          </a:prstGeom>
        </p:spPr>
      </p:pic>
    </p:spTree>
    <p:extLst>
      <p:ext uri="{BB962C8B-B14F-4D97-AF65-F5344CB8AC3E}">
        <p14:creationId xmlns:p14="http://schemas.microsoft.com/office/powerpoint/2010/main" val="93000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5A90BAA-DED1-A94C-A445-2E259080F053}" type="slidenum">
              <a:rPr lang="en-US" smtClean="0"/>
              <a:pPr/>
              <a:t>4</a:t>
            </a:fld>
            <a:endParaRPr lang="en-US" dirty="0"/>
          </a:p>
        </p:txBody>
      </p:sp>
      <p:sp>
        <p:nvSpPr>
          <p:cNvPr id="4" name="Title 3"/>
          <p:cNvSpPr>
            <a:spLocks noGrp="1"/>
          </p:cNvSpPr>
          <p:nvPr>
            <p:ph type="title"/>
          </p:nvPr>
        </p:nvSpPr>
        <p:spPr/>
        <p:txBody>
          <a:bodyPr/>
          <a:lstStyle/>
          <a:p>
            <a:r>
              <a:rPr lang="en-US" dirty="0"/>
              <a:t>Medicaid/DOH</a:t>
            </a:r>
          </a:p>
        </p:txBody>
      </p:sp>
      <p:sp>
        <p:nvSpPr>
          <p:cNvPr id="5" name="Rectangle 4"/>
          <p:cNvSpPr/>
          <p:nvPr/>
        </p:nvSpPr>
        <p:spPr>
          <a:xfrm>
            <a:off x="1288435" y="2967335"/>
            <a:ext cx="9615133" cy="1569660"/>
          </a:xfrm>
          <a:prstGeom prst="rect">
            <a:avLst/>
          </a:prstGeom>
          <a:noFill/>
        </p:spPr>
        <p:txBody>
          <a:bodyPr wrap="none" lIns="91440" tIns="45720" rIns="91440" bIns="45720">
            <a:spAutoFit/>
          </a:bodyPr>
          <a:lstStyle/>
          <a:p>
            <a:pPr algn="ctr"/>
            <a:r>
              <a:rPr lang="en-US" sz="9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Medicaid FFS/DOH</a:t>
            </a:r>
          </a:p>
        </p:txBody>
      </p:sp>
    </p:spTree>
    <p:extLst>
      <p:ext uri="{BB962C8B-B14F-4D97-AF65-F5344CB8AC3E}">
        <p14:creationId xmlns:p14="http://schemas.microsoft.com/office/powerpoint/2010/main" val="309966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A90BAA-DED1-A94C-A445-2E259080F053}" type="slidenum">
              <a:rPr lang="en-US" smtClean="0"/>
              <a:pPr/>
              <a:t>40</a:t>
            </a:fld>
            <a:endParaRPr lang="en-US" dirty="0"/>
          </a:p>
        </p:txBody>
      </p:sp>
      <p:sp>
        <p:nvSpPr>
          <p:cNvPr id="2" name="Title 1"/>
          <p:cNvSpPr>
            <a:spLocks noGrp="1"/>
          </p:cNvSpPr>
          <p:nvPr>
            <p:ph type="title"/>
          </p:nvPr>
        </p:nvSpPr>
        <p:spPr>
          <a:xfrm>
            <a:off x="609600" y="274638"/>
            <a:ext cx="10972800" cy="760437"/>
          </a:xfrm>
        </p:spPr>
        <p:txBody>
          <a:bodyPr>
            <a:noAutofit/>
          </a:bodyPr>
          <a:lstStyle/>
          <a:p>
            <a:r>
              <a:rPr lang="en-US" sz="3200" dirty="0">
                <a:solidFill>
                  <a:srgbClr val="2A6EBB"/>
                </a:solidFill>
              </a:rPr>
              <a:t>Physician Office Telehealth Services</a:t>
            </a:r>
            <a:endParaRPr lang="en-US" sz="2800" dirty="0">
              <a:solidFill>
                <a:srgbClr val="2A6EBB"/>
              </a:solidFill>
            </a:endParaRPr>
          </a:p>
        </p:txBody>
      </p:sp>
      <p:pic>
        <p:nvPicPr>
          <p:cNvPr id="66" name="pasted-image.pdf"/>
          <p:cNvPicPr/>
          <p:nvPr/>
        </p:nvPicPr>
        <p:blipFill>
          <a:blip r:embed="rId3"/>
          <a:stretch>
            <a:fillRect/>
          </a:stretch>
        </p:blipFill>
        <p:spPr>
          <a:xfrm>
            <a:off x="1940279" y="6621898"/>
            <a:ext cx="9336593" cy="55576"/>
          </a:xfrm>
          <a:prstGeom prst="rect">
            <a:avLst/>
          </a:prstGeom>
          <a:ln w="12700">
            <a:miter lim="400000"/>
          </a:ln>
        </p:spPr>
      </p:pic>
      <p:pic>
        <p:nvPicPr>
          <p:cNvPr id="67" name="pasted-image.pdf"/>
          <p:cNvPicPr/>
          <p:nvPr/>
        </p:nvPicPr>
        <p:blipFill>
          <a:blip r:embed="rId4"/>
          <a:stretch>
            <a:fillRect/>
          </a:stretch>
        </p:blipFill>
        <p:spPr>
          <a:xfrm>
            <a:off x="273350" y="6393478"/>
            <a:ext cx="1137289" cy="392475"/>
          </a:xfrm>
          <a:prstGeom prst="rect">
            <a:avLst/>
          </a:prstGeom>
          <a:ln w="12700">
            <a:miter lim="400000"/>
          </a:ln>
        </p:spPr>
      </p:pic>
      <p:pic>
        <p:nvPicPr>
          <p:cNvPr id="68" name="pasted-image.pdf"/>
          <p:cNvPicPr/>
          <p:nvPr/>
        </p:nvPicPr>
        <p:blipFill>
          <a:blip r:embed="rId5"/>
          <a:stretch>
            <a:fillRect/>
          </a:stretch>
        </p:blipFill>
        <p:spPr>
          <a:xfrm>
            <a:off x="230616" y="85700"/>
            <a:ext cx="857181" cy="919860"/>
          </a:xfrm>
          <a:prstGeom prst="rect">
            <a:avLst/>
          </a:prstGeom>
          <a:ln w="12700">
            <a:miter lim="400000"/>
          </a:ln>
        </p:spPr>
      </p:pic>
      <p:pic>
        <p:nvPicPr>
          <p:cNvPr id="3" name="Picture 2">
            <a:extLst>
              <a:ext uri="{FF2B5EF4-FFF2-40B4-BE49-F238E27FC236}">
                <a16:creationId xmlns:a16="http://schemas.microsoft.com/office/drawing/2014/main" id="{77CEEA2A-C23A-4201-B0E9-34933B88FE33}"/>
              </a:ext>
            </a:extLst>
          </p:cNvPr>
          <p:cNvPicPr>
            <a:picLocks noChangeAspect="1"/>
          </p:cNvPicPr>
          <p:nvPr/>
        </p:nvPicPr>
        <p:blipFill>
          <a:blip r:embed="rId6"/>
          <a:stretch>
            <a:fillRect/>
          </a:stretch>
        </p:blipFill>
        <p:spPr>
          <a:xfrm>
            <a:off x="2350986" y="1115190"/>
            <a:ext cx="7490028" cy="5350985"/>
          </a:xfrm>
          <a:prstGeom prst="rect">
            <a:avLst/>
          </a:prstGeom>
        </p:spPr>
      </p:pic>
    </p:spTree>
    <p:extLst>
      <p:ext uri="{BB962C8B-B14F-4D97-AF65-F5344CB8AC3E}">
        <p14:creationId xmlns:p14="http://schemas.microsoft.com/office/powerpoint/2010/main" val="70511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A90BAA-DED1-A94C-A445-2E259080F053}" type="slidenum">
              <a:rPr lang="en-US" smtClean="0"/>
              <a:pPr/>
              <a:t>41</a:t>
            </a:fld>
            <a:endParaRPr lang="en-US" dirty="0"/>
          </a:p>
        </p:txBody>
      </p:sp>
      <p:sp>
        <p:nvSpPr>
          <p:cNvPr id="2" name="Title 1"/>
          <p:cNvSpPr>
            <a:spLocks noGrp="1"/>
          </p:cNvSpPr>
          <p:nvPr>
            <p:ph type="title"/>
          </p:nvPr>
        </p:nvSpPr>
        <p:spPr>
          <a:xfrm>
            <a:off x="609600" y="274638"/>
            <a:ext cx="10972800" cy="760437"/>
          </a:xfrm>
        </p:spPr>
        <p:txBody>
          <a:bodyPr>
            <a:noAutofit/>
          </a:bodyPr>
          <a:lstStyle/>
          <a:p>
            <a:r>
              <a:rPr lang="en-US" sz="3200" dirty="0">
                <a:solidFill>
                  <a:srgbClr val="2A6EBB"/>
                </a:solidFill>
              </a:rPr>
              <a:t>Physician Office Telehealth Services</a:t>
            </a:r>
            <a:endParaRPr lang="en-US" sz="2800" dirty="0">
              <a:solidFill>
                <a:srgbClr val="2A6EBB"/>
              </a:solidFill>
            </a:endParaRPr>
          </a:p>
        </p:txBody>
      </p:sp>
      <p:pic>
        <p:nvPicPr>
          <p:cNvPr id="66" name="pasted-image.pdf"/>
          <p:cNvPicPr/>
          <p:nvPr/>
        </p:nvPicPr>
        <p:blipFill>
          <a:blip r:embed="rId3"/>
          <a:stretch>
            <a:fillRect/>
          </a:stretch>
        </p:blipFill>
        <p:spPr>
          <a:xfrm>
            <a:off x="1940279" y="6621898"/>
            <a:ext cx="9336593" cy="55576"/>
          </a:xfrm>
          <a:prstGeom prst="rect">
            <a:avLst/>
          </a:prstGeom>
          <a:ln w="12700">
            <a:miter lim="400000"/>
          </a:ln>
        </p:spPr>
      </p:pic>
      <p:pic>
        <p:nvPicPr>
          <p:cNvPr id="67" name="pasted-image.pdf"/>
          <p:cNvPicPr/>
          <p:nvPr/>
        </p:nvPicPr>
        <p:blipFill>
          <a:blip r:embed="rId4"/>
          <a:stretch>
            <a:fillRect/>
          </a:stretch>
        </p:blipFill>
        <p:spPr>
          <a:xfrm>
            <a:off x="273350" y="6393478"/>
            <a:ext cx="1137289" cy="392475"/>
          </a:xfrm>
          <a:prstGeom prst="rect">
            <a:avLst/>
          </a:prstGeom>
          <a:ln w="12700">
            <a:miter lim="400000"/>
          </a:ln>
        </p:spPr>
      </p:pic>
      <p:pic>
        <p:nvPicPr>
          <p:cNvPr id="68" name="pasted-image.pdf"/>
          <p:cNvPicPr/>
          <p:nvPr/>
        </p:nvPicPr>
        <p:blipFill>
          <a:blip r:embed="rId5"/>
          <a:stretch>
            <a:fillRect/>
          </a:stretch>
        </p:blipFill>
        <p:spPr>
          <a:xfrm>
            <a:off x="230616" y="85700"/>
            <a:ext cx="857181" cy="919860"/>
          </a:xfrm>
          <a:prstGeom prst="rect">
            <a:avLst/>
          </a:prstGeom>
          <a:ln w="12700">
            <a:miter lim="400000"/>
          </a:ln>
        </p:spPr>
      </p:pic>
      <p:pic>
        <p:nvPicPr>
          <p:cNvPr id="5" name="Picture 4">
            <a:extLst>
              <a:ext uri="{FF2B5EF4-FFF2-40B4-BE49-F238E27FC236}">
                <a16:creationId xmlns:a16="http://schemas.microsoft.com/office/drawing/2014/main" id="{42186693-ECB5-442B-B804-FFF83A14CEB2}"/>
              </a:ext>
            </a:extLst>
          </p:cNvPr>
          <p:cNvPicPr>
            <a:picLocks noChangeAspect="1"/>
          </p:cNvPicPr>
          <p:nvPr/>
        </p:nvPicPr>
        <p:blipFill>
          <a:blip r:embed="rId6"/>
          <a:stretch>
            <a:fillRect/>
          </a:stretch>
        </p:blipFill>
        <p:spPr>
          <a:xfrm>
            <a:off x="1246340" y="1243778"/>
            <a:ext cx="9699321" cy="5015685"/>
          </a:xfrm>
          <a:prstGeom prst="rect">
            <a:avLst/>
          </a:prstGeom>
        </p:spPr>
      </p:pic>
    </p:spTree>
    <p:extLst>
      <p:ext uri="{BB962C8B-B14F-4D97-AF65-F5344CB8AC3E}">
        <p14:creationId xmlns:p14="http://schemas.microsoft.com/office/powerpoint/2010/main" val="145174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A90BAA-DED1-A94C-A445-2E259080F053}" type="slidenum">
              <a:rPr lang="en-US" smtClean="0"/>
              <a:pPr/>
              <a:t>42</a:t>
            </a:fld>
            <a:endParaRPr lang="en-US" dirty="0"/>
          </a:p>
        </p:txBody>
      </p:sp>
      <p:sp>
        <p:nvSpPr>
          <p:cNvPr id="2" name="Title 1"/>
          <p:cNvSpPr>
            <a:spLocks noGrp="1"/>
          </p:cNvSpPr>
          <p:nvPr>
            <p:ph type="title"/>
          </p:nvPr>
        </p:nvSpPr>
        <p:spPr>
          <a:xfrm>
            <a:off x="609600" y="274638"/>
            <a:ext cx="10972800" cy="760437"/>
          </a:xfrm>
        </p:spPr>
        <p:txBody>
          <a:bodyPr>
            <a:noAutofit/>
          </a:bodyPr>
          <a:lstStyle/>
          <a:p>
            <a:r>
              <a:rPr lang="en-US" sz="3200" dirty="0">
                <a:solidFill>
                  <a:srgbClr val="2A6EBB"/>
                </a:solidFill>
              </a:rPr>
              <a:t>PT/OT/SLP Telehealth Services</a:t>
            </a:r>
            <a:endParaRPr lang="en-US" sz="2800" dirty="0">
              <a:solidFill>
                <a:srgbClr val="2A6EBB"/>
              </a:solidFill>
            </a:endParaRPr>
          </a:p>
        </p:txBody>
      </p:sp>
      <p:pic>
        <p:nvPicPr>
          <p:cNvPr id="66" name="pasted-image.pdf"/>
          <p:cNvPicPr/>
          <p:nvPr/>
        </p:nvPicPr>
        <p:blipFill>
          <a:blip r:embed="rId3"/>
          <a:stretch>
            <a:fillRect/>
          </a:stretch>
        </p:blipFill>
        <p:spPr>
          <a:xfrm>
            <a:off x="1940279" y="6621898"/>
            <a:ext cx="9336593" cy="55576"/>
          </a:xfrm>
          <a:prstGeom prst="rect">
            <a:avLst/>
          </a:prstGeom>
          <a:ln w="12700">
            <a:miter lim="400000"/>
          </a:ln>
        </p:spPr>
      </p:pic>
      <p:pic>
        <p:nvPicPr>
          <p:cNvPr id="67" name="pasted-image.pdf"/>
          <p:cNvPicPr/>
          <p:nvPr/>
        </p:nvPicPr>
        <p:blipFill>
          <a:blip r:embed="rId4"/>
          <a:stretch>
            <a:fillRect/>
          </a:stretch>
        </p:blipFill>
        <p:spPr>
          <a:xfrm>
            <a:off x="273350" y="6393478"/>
            <a:ext cx="1137289" cy="392475"/>
          </a:xfrm>
          <a:prstGeom prst="rect">
            <a:avLst/>
          </a:prstGeom>
          <a:ln w="12700">
            <a:miter lim="400000"/>
          </a:ln>
        </p:spPr>
      </p:pic>
      <p:pic>
        <p:nvPicPr>
          <p:cNvPr id="68" name="pasted-image.pdf"/>
          <p:cNvPicPr/>
          <p:nvPr/>
        </p:nvPicPr>
        <p:blipFill>
          <a:blip r:embed="rId5"/>
          <a:stretch>
            <a:fillRect/>
          </a:stretch>
        </p:blipFill>
        <p:spPr>
          <a:xfrm>
            <a:off x="230616" y="85700"/>
            <a:ext cx="857181" cy="919860"/>
          </a:xfrm>
          <a:prstGeom prst="rect">
            <a:avLst/>
          </a:prstGeom>
          <a:ln w="12700">
            <a:miter lim="400000"/>
          </a:ln>
        </p:spPr>
      </p:pic>
      <p:pic>
        <p:nvPicPr>
          <p:cNvPr id="3" name="Picture 2">
            <a:extLst>
              <a:ext uri="{FF2B5EF4-FFF2-40B4-BE49-F238E27FC236}">
                <a16:creationId xmlns:a16="http://schemas.microsoft.com/office/drawing/2014/main" id="{28CCE5D9-3D4D-4762-8E8C-1DA9C7ED4246}"/>
              </a:ext>
            </a:extLst>
          </p:cNvPr>
          <p:cNvPicPr>
            <a:picLocks noChangeAspect="1"/>
          </p:cNvPicPr>
          <p:nvPr/>
        </p:nvPicPr>
        <p:blipFill>
          <a:blip r:embed="rId6"/>
          <a:stretch>
            <a:fillRect/>
          </a:stretch>
        </p:blipFill>
        <p:spPr>
          <a:xfrm>
            <a:off x="259619" y="1766673"/>
            <a:ext cx="11672763" cy="3764729"/>
          </a:xfrm>
          <a:prstGeom prst="rect">
            <a:avLst/>
          </a:prstGeom>
        </p:spPr>
      </p:pic>
    </p:spTree>
    <p:extLst>
      <p:ext uri="{BB962C8B-B14F-4D97-AF65-F5344CB8AC3E}">
        <p14:creationId xmlns:p14="http://schemas.microsoft.com/office/powerpoint/2010/main" val="344595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41566" y="1158739"/>
            <a:ext cx="11338058" cy="5419157"/>
          </a:xfrm>
        </p:spPr>
        <p:txBody>
          <a:bodyPr>
            <a:normAutofit fontScale="77500" lnSpcReduction="20000"/>
          </a:bodyPr>
          <a:lstStyle/>
          <a:p>
            <a:pPr marL="0" lvl="0" indent="0">
              <a:buNone/>
            </a:pPr>
            <a:r>
              <a:rPr lang="en-US" b="1" dirty="0"/>
              <a:t>Medicare Coverage of FQHC/RHCs providing telehealth:</a:t>
            </a:r>
            <a:r>
              <a:rPr lang="en-US" dirty="0"/>
              <a:t> Previously, FQHC/RHCs were not able to be paid by Medicare for telehealth services as a distant site. However, as required by the CARES Act, Medicare will now cover and reimburse telehealth services provided by RHCs and FQHCs from January 27</a:t>
            </a:r>
            <a:r>
              <a:rPr lang="en-US" baseline="30000" dirty="0"/>
              <a:t>th</a:t>
            </a:r>
            <a:r>
              <a:rPr lang="en-US" dirty="0"/>
              <a:t> through the duration of the PHE. Detailed guidance can be found </a:t>
            </a:r>
            <a:r>
              <a:rPr lang="en-US" u="sng" dirty="0">
                <a:hlinkClick r:id="rId3"/>
              </a:rPr>
              <a:t>here</a:t>
            </a:r>
            <a:r>
              <a:rPr lang="en-US" dirty="0"/>
              <a:t>, and the Center for Connected Health Policy created a great document summarizing these changes, linked </a:t>
            </a:r>
            <a:r>
              <a:rPr lang="en-US" u="sng" dirty="0">
                <a:hlinkClick r:id="rId4"/>
              </a:rPr>
              <a:t>here</a:t>
            </a:r>
            <a:r>
              <a:rPr lang="en-US" dirty="0"/>
              <a:t>. </a:t>
            </a:r>
          </a:p>
          <a:p>
            <a:pPr marL="0" lvl="0" indent="0">
              <a:buNone/>
            </a:pPr>
            <a:r>
              <a:rPr lang="en-US" dirty="0"/>
              <a:t>The key flexibilities afforded to FQHC/RHCs include: </a:t>
            </a:r>
          </a:p>
          <a:p>
            <a:pPr lvl="0"/>
            <a:r>
              <a:rPr lang="en-US" dirty="0"/>
              <a:t>Any telehealth service listed in the Medicare telehealth code list may be provided by the RHC/FQHC practitioners;</a:t>
            </a:r>
          </a:p>
          <a:p>
            <a:pPr lvl="0"/>
            <a:r>
              <a:rPr lang="en-US" dirty="0"/>
              <a:t>Effective March 6</a:t>
            </a:r>
            <a:r>
              <a:rPr lang="en-US" baseline="30000" dirty="0"/>
              <a:t>th,</a:t>
            </a:r>
            <a:r>
              <a:rPr lang="en-US" dirty="0"/>
              <a:t> patients may be at any site, including their home;</a:t>
            </a:r>
          </a:p>
          <a:p>
            <a:pPr lvl="0"/>
            <a:r>
              <a:rPr lang="en-US" dirty="0"/>
              <a:t>The services can be furnished by any health care practitioner working for the RHC or FQHC within their scope of practice; and</a:t>
            </a:r>
          </a:p>
          <a:p>
            <a:pPr lvl="0"/>
            <a:r>
              <a:rPr lang="en-US" dirty="0"/>
              <a:t>The practitioners can furnish the telehealth services from any distant site location, including their homes, during the time they are working for the RHC or FQHC.</a:t>
            </a:r>
          </a:p>
        </p:txBody>
      </p:sp>
      <p:sp>
        <p:nvSpPr>
          <p:cNvPr id="4" name="Slide Number Placeholder 3"/>
          <p:cNvSpPr>
            <a:spLocks noGrp="1"/>
          </p:cNvSpPr>
          <p:nvPr>
            <p:ph type="sldNum" sz="quarter" idx="12"/>
          </p:nvPr>
        </p:nvSpPr>
        <p:spPr/>
        <p:txBody>
          <a:bodyPr/>
          <a:lstStyle/>
          <a:p>
            <a:fld id="{B5A90BAA-DED1-A94C-A445-2E259080F053}" type="slidenum">
              <a:rPr lang="en-US" smtClean="0"/>
              <a:pPr/>
              <a:t>43</a:t>
            </a:fld>
            <a:endParaRPr lang="en-US" dirty="0"/>
          </a:p>
        </p:txBody>
      </p:sp>
      <p:sp>
        <p:nvSpPr>
          <p:cNvPr id="2" name="Title 1"/>
          <p:cNvSpPr>
            <a:spLocks noGrp="1"/>
          </p:cNvSpPr>
          <p:nvPr>
            <p:ph type="title"/>
          </p:nvPr>
        </p:nvSpPr>
        <p:spPr>
          <a:xfrm>
            <a:off x="609600" y="274638"/>
            <a:ext cx="10972800" cy="760437"/>
          </a:xfrm>
        </p:spPr>
        <p:txBody>
          <a:bodyPr>
            <a:noAutofit/>
          </a:bodyPr>
          <a:lstStyle/>
          <a:p>
            <a:r>
              <a:rPr lang="en-US" sz="3200" dirty="0">
                <a:solidFill>
                  <a:srgbClr val="2A6EBB"/>
                </a:solidFill>
              </a:rPr>
              <a:t>CMS Updates for FQHC/RHCs as of 05.01.2020</a:t>
            </a:r>
            <a:endParaRPr lang="en-US" sz="2800" dirty="0">
              <a:solidFill>
                <a:srgbClr val="2A6EBB"/>
              </a:solidFill>
            </a:endParaRPr>
          </a:p>
        </p:txBody>
      </p:sp>
      <p:pic>
        <p:nvPicPr>
          <p:cNvPr id="66" name="pasted-image.pdf"/>
          <p:cNvPicPr/>
          <p:nvPr/>
        </p:nvPicPr>
        <p:blipFill>
          <a:blip r:embed="rId5"/>
          <a:stretch>
            <a:fillRect/>
          </a:stretch>
        </p:blipFill>
        <p:spPr>
          <a:xfrm>
            <a:off x="1940279" y="6621898"/>
            <a:ext cx="9336593" cy="55576"/>
          </a:xfrm>
          <a:prstGeom prst="rect">
            <a:avLst/>
          </a:prstGeom>
          <a:ln w="12700">
            <a:miter lim="400000"/>
          </a:ln>
        </p:spPr>
      </p:pic>
      <p:pic>
        <p:nvPicPr>
          <p:cNvPr id="67" name="pasted-image.pdf"/>
          <p:cNvPicPr/>
          <p:nvPr/>
        </p:nvPicPr>
        <p:blipFill>
          <a:blip r:embed="rId6"/>
          <a:stretch>
            <a:fillRect/>
          </a:stretch>
        </p:blipFill>
        <p:spPr>
          <a:xfrm>
            <a:off x="273350" y="6393478"/>
            <a:ext cx="1137289" cy="392475"/>
          </a:xfrm>
          <a:prstGeom prst="rect">
            <a:avLst/>
          </a:prstGeom>
          <a:ln w="12700">
            <a:miter lim="400000"/>
          </a:ln>
        </p:spPr>
      </p:pic>
      <p:pic>
        <p:nvPicPr>
          <p:cNvPr id="68" name="pasted-image.pdf"/>
          <p:cNvPicPr/>
          <p:nvPr/>
        </p:nvPicPr>
        <p:blipFill>
          <a:blip r:embed="rId7"/>
          <a:stretch>
            <a:fillRect/>
          </a:stretch>
        </p:blipFill>
        <p:spPr>
          <a:xfrm>
            <a:off x="230616" y="85700"/>
            <a:ext cx="857181" cy="919860"/>
          </a:xfrm>
          <a:prstGeom prst="rect">
            <a:avLst/>
          </a:prstGeom>
          <a:ln w="12700">
            <a:miter lim="400000"/>
          </a:ln>
        </p:spPr>
      </p:pic>
    </p:spTree>
    <p:extLst>
      <p:ext uri="{BB962C8B-B14F-4D97-AF65-F5344CB8AC3E}">
        <p14:creationId xmlns:p14="http://schemas.microsoft.com/office/powerpoint/2010/main" val="151073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A90BAA-DED1-A94C-A445-2E259080F053}" type="slidenum">
              <a:rPr lang="en-US" smtClean="0"/>
              <a:pPr/>
              <a:t>44</a:t>
            </a:fld>
            <a:endParaRPr lang="en-US" dirty="0"/>
          </a:p>
        </p:txBody>
      </p:sp>
      <p:sp>
        <p:nvSpPr>
          <p:cNvPr id="2" name="Title 1"/>
          <p:cNvSpPr>
            <a:spLocks noGrp="1"/>
          </p:cNvSpPr>
          <p:nvPr>
            <p:ph type="title"/>
          </p:nvPr>
        </p:nvSpPr>
        <p:spPr>
          <a:xfrm>
            <a:off x="609600" y="274638"/>
            <a:ext cx="10972800" cy="760437"/>
          </a:xfrm>
        </p:spPr>
        <p:txBody>
          <a:bodyPr>
            <a:noAutofit/>
          </a:bodyPr>
          <a:lstStyle/>
          <a:p>
            <a:r>
              <a:rPr lang="en-US" sz="3200" dirty="0">
                <a:solidFill>
                  <a:srgbClr val="2A6EBB"/>
                </a:solidFill>
              </a:rPr>
              <a:t>CMS Updates for FQHC/RHCs as of 05.01.2020</a:t>
            </a:r>
            <a:endParaRPr lang="en-US" sz="2800" dirty="0">
              <a:solidFill>
                <a:srgbClr val="2A6EBB"/>
              </a:solidFill>
            </a:endParaRPr>
          </a:p>
        </p:txBody>
      </p:sp>
      <p:pic>
        <p:nvPicPr>
          <p:cNvPr id="66" name="pasted-image.pdf"/>
          <p:cNvPicPr/>
          <p:nvPr/>
        </p:nvPicPr>
        <p:blipFill>
          <a:blip r:embed="rId3"/>
          <a:stretch>
            <a:fillRect/>
          </a:stretch>
        </p:blipFill>
        <p:spPr>
          <a:xfrm>
            <a:off x="1940279" y="6621898"/>
            <a:ext cx="9336593" cy="55576"/>
          </a:xfrm>
          <a:prstGeom prst="rect">
            <a:avLst/>
          </a:prstGeom>
          <a:ln w="12700">
            <a:miter lim="400000"/>
          </a:ln>
        </p:spPr>
      </p:pic>
      <p:pic>
        <p:nvPicPr>
          <p:cNvPr id="67" name="pasted-image.pdf"/>
          <p:cNvPicPr/>
          <p:nvPr/>
        </p:nvPicPr>
        <p:blipFill>
          <a:blip r:embed="rId4"/>
          <a:stretch>
            <a:fillRect/>
          </a:stretch>
        </p:blipFill>
        <p:spPr>
          <a:xfrm>
            <a:off x="273350" y="6393478"/>
            <a:ext cx="1137289" cy="392475"/>
          </a:xfrm>
          <a:prstGeom prst="rect">
            <a:avLst/>
          </a:prstGeom>
          <a:ln w="12700">
            <a:miter lim="400000"/>
          </a:ln>
        </p:spPr>
      </p:pic>
      <p:pic>
        <p:nvPicPr>
          <p:cNvPr id="68" name="pasted-image.pdf"/>
          <p:cNvPicPr/>
          <p:nvPr/>
        </p:nvPicPr>
        <p:blipFill>
          <a:blip r:embed="rId5"/>
          <a:stretch>
            <a:fillRect/>
          </a:stretch>
        </p:blipFill>
        <p:spPr>
          <a:xfrm>
            <a:off x="230616" y="85700"/>
            <a:ext cx="857181" cy="919860"/>
          </a:xfrm>
          <a:prstGeom prst="rect">
            <a:avLst/>
          </a:prstGeom>
          <a:ln w="12700">
            <a:miter lim="400000"/>
          </a:ln>
        </p:spPr>
      </p:pic>
      <p:pic>
        <p:nvPicPr>
          <p:cNvPr id="7" name="Picture 6">
            <a:extLst>
              <a:ext uri="{FF2B5EF4-FFF2-40B4-BE49-F238E27FC236}">
                <a16:creationId xmlns:a16="http://schemas.microsoft.com/office/drawing/2014/main" id="{DF23BFFE-245E-49D0-9BB2-1C2D2B90EFE6}"/>
              </a:ext>
            </a:extLst>
          </p:cNvPr>
          <p:cNvPicPr>
            <a:picLocks noChangeAspect="1"/>
          </p:cNvPicPr>
          <p:nvPr/>
        </p:nvPicPr>
        <p:blipFill>
          <a:blip r:embed="rId6"/>
          <a:stretch>
            <a:fillRect/>
          </a:stretch>
        </p:blipFill>
        <p:spPr>
          <a:xfrm>
            <a:off x="1849565" y="1113196"/>
            <a:ext cx="8492871" cy="5462982"/>
          </a:xfrm>
          <a:prstGeom prst="rect">
            <a:avLst/>
          </a:prstGeom>
        </p:spPr>
      </p:pic>
    </p:spTree>
    <p:extLst>
      <p:ext uri="{BB962C8B-B14F-4D97-AF65-F5344CB8AC3E}">
        <p14:creationId xmlns:p14="http://schemas.microsoft.com/office/powerpoint/2010/main" val="293489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41566" y="1158739"/>
            <a:ext cx="11338058" cy="5419157"/>
          </a:xfrm>
        </p:spPr>
        <p:txBody>
          <a:bodyPr>
            <a:normAutofit/>
          </a:bodyPr>
          <a:lstStyle/>
          <a:p>
            <a:pPr marL="0" lvl="0" indent="0" algn="ctr">
              <a:buNone/>
            </a:pPr>
            <a:r>
              <a:rPr lang="en-US" dirty="0"/>
              <a:t>CMS has added hospitals to the list of locations that qualify for an originating site facility fee when a hospital-based provider issues a clinical encounter to a Medicare patient currently under outpatient care, including patients at home. Guidance found </a:t>
            </a:r>
            <a:r>
              <a:rPr lang="en-US" dirty="0">
                <a:hlinkClick r:id="rId3"/>
              </a:rPr>
              <a:t>here</a:t>
            </a:r>
            <a:r>
              <a:rPr lang="en-US" dirty="0"/>
              <a:t>.</a:t>
            </a:r>
          </a:p>
          <a:p>
            <a:pPr marL="0" lvl="0" indent="0" algn="ctr">
              <a:buNone/>
            </a:pPr>
            <a:endParaRPr lang="en-US" sz="1600" dirty="0"/>
          </a:p>
          <a:p>
            <a:pPr marL="0" lvl="0" indent="0" algn="ctr">
              <a:buNone/>
            </a:pPr>
            <a:r>
              <a:rPr lang="en-US" dirty="0"/>
              <a:t>CMS is also permitting hospitals to furnish clinical services provided by a hospital-based provider practicing remotely to Medicare patients registered as hospital outpatients, including those at home. </a:t>
            </a:r>
            <a:r>
              <a:rPr lang="en-US" i="1" dirty="0"/>
              <a:t>Examples of such services include counseling education and therapy. </a:t>
            </a:r>
            <a:r>
              <a:rPr lang="en-US" dirty="0"/>
              <a:t>CMS released a hospital fact sheet, linked </a:t>
            </a:r>
            <a:r>
              <a:rPr lang="en-US" u="sng" dirty="0">
                <a:hlinkClick r:id="rId3"/>
              </a:rPr>
              <a:t>here</a:t>
            </a:r>
            <a:r>
              <a:rPr lang="en-US" dirty="0"/>
              <a:t>. </a:t>
            </a:r>
          </a:p>
        </p:txBody>
      </p:sp>
      <p:sp>
        <p:nvSpPr>
          <p:cNvPr id="4" name="Slide Number Placeholder 3"/>
          <p:cNvSpPr>
            <a:spLocks noGrp="1"/>
          </p:cNvSpPr>
          <p:nvPr>
            <p:ph type="sldNum" sz="quarter" idx="12"/>
          </p:nvPr>
        </p:nvSpPr>
        <p:spPr/>
        <p:txBody>
          <a:bodyPr/>
          <a:lstStyle/>
          <a:p>
            <a:fld id="{B5A90BAA-DED1-A94C-A445-2E259080F053}" type="slidenum">
              <a:rPr lang="en-US" smtClean="0"/>
              <a:pPr/>
              <a:t>45</a:t>
            </a:fld>
            <a:endParaRPr lang="en-US" dirty="0"/>
          </a:p>
        </p:txBody>
      </p:sp>
      <p:sp>
        <p:nvSpPr>
          <p:cNvPr id="2" name="Title 1"/>
          <p:cNvSpPr>
            <a:spLocks noGrp="1"/>
          </p:cNvSpPr>
          <p:nvPr>
            <p:ph type="title"/>
          </p:nvPr>
        </p:nvSpPr>
        <p:spPr>
          <a:xfrm>
            <a:off x="609600" y="274638"/>
            <a:ext cx="10972800" cy="760437"/>
          </a:xfrm>
        </p:spPr>
        <p:txBody>
          <a:bodyPr>
            <a:noAutofit/>
          </a:bodyPr>
          <a:lstStyle/>
          <a:p>
            <a:r>
              <a:rPr lang="en-US" sz="3200" dirty="0">
                <a:solidFill>
                  <a:srgbClr val="2A6EBB"/>
                </a:solidFill>
              </a:rPr>
              <a:t>CMS Updates as of 05.01.2020</a:t>
            </a:r>
            <a:endParaRPr lang="en-US" sz="2800" dirty="0">
              <a:solidFill>
                <a:srgbClr val="2A6EBB"/>
              </a:solidFill>
            </a:endParaRPr>
          </a:p>
        </p:txBody>
      </p:sp>
      <p:pic>
        <p:nvPicPr>
          <p:cNvPr id="66" name="pasted-image.pdf"/>
          <p:cNvPicPr/>
          <p:nvPr/>
        </p:nvPicPr>
        <p:blipFill>
          <a:blip r:embed="rId4"/>
          <a:stretch>
            <a:fillRect/>
          </a:stretch>
        </p:blipFill>
        <p:spPr>
          <a:xfrm>
            <a:off x="1940279" y="6621898"/>
            <a:ext cx="9336593" cy="55576"/>
          </a:xfrm>
          <a:prstGeom prst="rect">
            <a:avLst/>
          </a:prstGeom>
          <a:ln w="12700">
            <a:miter lim="400000"/>
          </a:ln>
        </p:spPr>
      </p:pic>
      <p:pic>
        <p:nvPicPr>
          <p:cNvPr id="67" name="pasted-image.pdf"/>
          <p:cNvPicPr/>
          <p:nvPr/>
        </p:nvPicPr>
        <p:blipFill>
          <a:blip r:embed="rId5"/>
          <a:stretch>
            <a:fillRect/>
          </a:stretch>
        </p:blipFill>
        <p:spPr>
          <a:xfrm>
            <a:off x="273350" y="6393478"/>
            <a:ext cx="1137289" cy="392475"/>
          </a:xfrm>
          <a:prstGeom prst="rect">
            <a:avLst/>
          </a:prstGeom>
          <a:ln w="12700">
            <a:miter lim="400000"/>
          </a:ln>
        </p:spPr>
      </p:pic>
      <p:pic>
        <p:nvPicPr>
          <p:cNvPr id="68" name="pasted-image.pdf"/>
          <p:cNvPicPr/>
          <p:nvPr/>
        </p:nvPicPr>
        <p:blipFill>
          <a:blip r:embed="rId6"/>
          <a:stretch>
            <a:fillRect/>
          </a:stretch>
        </p:blipFill>
        <p:spPr>
          <a:xfrm>
            <a:off x="230616" y="85700"/>
            <a:ext cx="857181" cy="919860"/>
          </a:xfrm>
          <a:prstGeom prst="rect">
            <a:avLst/>
          </a:prstGeom>
          <a:ln w="12700">
            <a:miter lim="400000"/>
          </a:ln>
        </p:spPr>
      </p:pic>
    </p:spTree>
    <p:extLst>
      <p:ext uri="{BB962C8B-B14F-4D97-AF65-F5344CB8AC3E}">
        <p14:creationId xmlns:p14="http://schemas.microsoft.com/office/powerpoint/2010/main" val="315048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41566" y="1158739"/>
            <a:ext cx="11338058" cy="5419157"/>
          </a:xfrm>
        </p:spPr>
        <p:txBody>
          <a:bodyPr>
            <a:normAutofit fontScale="85000" lnSpcReduction="10000"/>
          </a:bodyPr>
          <a:lstStyle/>
          <a:p>
            <a:pPr marL="0" indent="0">
              <a:buNone/>
            </a:pPr>
            <a:r>
              <a:rPr lang="en-US" dirty="0"/>
              <a:t>CMS also released a FAQ </a:t>
            </a:r>
            <a:r>
              <a:rPr lang="en-US" dirty="0">
                <a:hlinkClick r:id="rId3"/>
              </a:rPr>
              <a:t>document</a:t>
            </a:r>
            <a:r>
              <a:rPr lang="en-US" dirty="0"/>
              <a:t> addressing issues for hospitals and CAHs regarding the Emergency Medical Treatment and Active Labor Act (EMTALA). The document has a section devoted to telehealth where hospitals and CAHs can get answers to questions such as: </a:t>
            </a:r>
          </a:p>
          <a:p>
            <a:pPr lvl="0"/>
            <a:r>
              <a:rPr lang="en-US" dirty="0"/>
              <a:t>Can emergency physicians and other health care practitioners conduct medical screening exams (MSEs) under EMTALA via telehealth?</a:t>
            </a:r>
          </a:p>
          <a:p>
            <a:pPr lvl="0"/>
            <a:r>
              <a:rPr lang="en-US" dirty="0"/>
              <a:t>Hospitals may consider providing telehealth appointments for patients at home as emergency medicine providers; what obligation does this create?</a:t>
            </a:r>
          </a:p>
          <a:p>
            <a:pPr lvl="0"/>
            <a:r>
              <a:rPr lang="en-US" dirty="0"/>
              <a:t>Can out-of-state emergency physicians provide telehealth to beneficiaries in a different state? </a:t>
            </a:r>
          </a:p>
          <a:p>
            <a:pPr lvl="0"/>
            <a:r>
              <a:rPr lang="en-US" dirty="0"/>
              <a:t>Is the rule to allow for direct supervision using interactive audio and video technology limited to the duration of the public health emergency?</a:t>
            </a:r>
          </a:p>
        </p:txBody>
      </p:sp>
      <p:sp>
        <p:nvSpPr>
          <p:cNvPr id="4" name="Slide Number Placeholder 3"/>
          <p:cNvSpPr>
            <a:spLocks noGrp="1"/>
          </p:cNvSpPr>
          <p:nvPr>
            <p:ph type="sldNum" sz="quarter" idx="12"/>
          </p:nvPr>
        </p:nvSpPr>
        <p:spPr/>
        <p:txBody>
          <a:bodyPr/>
          <a:lstStyle/>
          <a:p>
            <a:fld id="{B5A90BAA-DED1-A94C-A445-2E259080F053}" type="slidenum">
              <a:rPr lang="en-US" smtClean="0"/>
              <a:pPr/>
              <a:t>46</a:t>
            </a:fld>
            <a:endParaRPr lang="en-US" dirty="0"/>
          </a:p>
        </p:txBody>
      </p:sp>
      <p:sp>
        <p:nvSpPr>
          <p:cNvPr id="2" name="Title 1"/>
          <p:cNvSpPr>
            <a:spLocks noGrp="1"/>
          </p:cNvSpPr>
          <p:nvPr>
            <p:ph type="title"/>
          </p:nvPr>
        </p:nvSpPr>
        <p:spPr>
          <a:xfrm>
            <a:off x="609600" y="274638"/>
            <a:ext cx="10972800" cy="760437"/>
          </a:xfrm>
        </p:spPr>
        <p:txBody>
          <a:bodyPr>
            <a:noAutofit/>
          </a:bodyPr>
          <a:lstStyle/>
          <a:p>
            <a:r>
              <a:rPr lang="en-US" sz="3200" dirty="0">
                <a:solidFill>
                  <a:srgbClr val="2A6EBB"/>
                </a:solidFill>
              </a:rPr>
              <a:t>CMS Updates as of 05.01.2020</a:t>
            </a:r>
            <a:endParaRPr lang="en-US" sz="2800" dirty="0">
              <a:solidFill>
                <a:srgbClr val="2A6EBB"/>
              </a:solidFill>
            </a:endParaRPr>
          </a:p>
        </p:txBody>
      </p:sp>
      <p:pic>
        <p:nvPicPr>
          <p:cNvPr id="66" name="pasted-image.pdf"/>
          <p:cNvPicPr/>
          <p:nvPr/>
        </p:nvPicPr>
        <p:blipFill>
          <a:blip r:embed="rId4"/>
          <a:stretch>
            <a:fillRect/>
          </a:stretch>
        </p:blipFill>
        <p:spPr>
          <a:xfrm>
            <a:off x="1940279" y="6621898"/>
            <a:ext cx="9336593" cy="55576"/>
          </a:xfrm>
          <a:prstGeom prst="rect">
            <a:avLst/>
          </a:prstGeom>
          <a:ln w="12700">
            <a:miter lim="400000"/>
          </a:ln>
        </p:spPr>
      </p:pic>
      <p:pic>
        <p:nvPicPr>
          <p:cNvPr id="67" name="pasted-image.pdf"/>
          <p:cNvPicPr/>
          <p:nvPr/>
        </p:nvPicPr>
        <p:blipFill>
          <a:blip r:embed="rId5"/>
          <a:stretch>
            <a:fillRect/>
          </a:stretch>
        </p:blipFill>
        <p:spPr>
          <a:xfrm>
            <a:off x="273350" y="6393478"/>
            <a:ext cx="1137289" cy="392475"/>
          </a:xfrm>
          <a:prstGeom prst="rect">
            <a:avLst/>
          </a:prstGeom>
          <a:ln w="12700">
            <a:miter lim="400000"/>
          </a:ln>
        </p:spPr>
      </p:pic>
      <p:pic>
        <p:nvPicPr>
          <p:cNvPr id="68" name="pasted-image.pdf"/>
          <p:cNvPicPr/>
          <p:nvPr/>
        </p:nvPicPr>
        <p:blipFill>
          <a:blip r:embed="rId6"/>
          <a:stretch>
            <a:fillRect/>
          </a:stretch>
        </p:blipFill>
        <p:spPr>
          <a:xfrm>
            <a:off x="230616" y="85700"/>
            <a:ext cx="857181" cy="919860"/>
          </a:xfrm>
          <a:prstGeom prst="rect">
            <a:avLst/>
          </a:prstGeom>
          <a:ln w="12700">
            <a:miter lim="400000"/>
          </a:ln>
        </p:spPr>
      </p:pic>
    </p:spTree>
    <p:extLst>
      <p:ext uri="{BB962C8B-B14F-4D97-AF65-F5344CB8AC3E}">
        <p14:creationId xmlns:p14="http://schemas.microsoft.com/office/powerpoint/2010/main" val="236028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41566" y="1158739"/>
            <a:ext cx="11338058" cy="5419157"/>
          </a:xfrm>
        </p:spPr>
        <p:txBody>
          <a:bodyPr>
            <a:normAutofit/>
          </a:bodyPr>
          <a:lstStyle/>
          <a:p>
            <a:pPr marL="0" lvl="0" indent="0" algn="ctr">
              <a:buNone/>
            </a:pPr>
            <a:r>
              <a:rPr lang="en-US" b="1" dirty="0"/>
              <a:t>Opioid Treatment Programs (OTPs) may furnish periodic assessments via telephone: </a:t>
            </a:r>
            <a:r>
              <a:rPr lang="en-US" dirty="0"/>
              <a:t>During the PHE, CMS is allowing OTP periodic assessments to be furnished via two-way interactive audio-video communication technology and, in cases where beneficiaries do not have access to two-way audio-video communications technology, the periodic assessments may be furnished using audio-only telephone calls, provided all other applicable requirements are met. </a:t>
            </a:r>
          </a:p>
          <a:p>
            <a:pPr marL="0" lvl="0" indent="0" algn="ctr">
              <a:buNone/>
            </a:pPr>
            <a:endParaRPr lang="en-US" dirty="0"/>
          </a:p>
          <a:p>
            <a:pPr marL="0" lvl="0" indent="0" algn="ctr">
              <a:buNone/>
            </a:pPr>
            <a:r>
              <a:rPr lang="en-US" dirty="0"/>
              <a:t>More on this can be found </a:t>
            </a:r>
            <a:r>
              <a:rPr lang="en-US" u="sng" dirty="0">
                <a:hlinkClick r:id="rId3"/>
              </a:rPr>
              <a:t>here</a:t>
            </a:r>
            <a:r>
              <a:rPr lang="en-US" dirty="0"/>
              <a:t>.</a:t>
            </a:r>
          </a:p>
        </p:txBody>
      </p:sp>
      <p:sp>
        <p:nvSpPr>
          <p:cNvPr id="4" name="Slide Number Placeholder 3"/>
          <p:cNvSpPr>
            <a:spLocks noGrp="1"/>
          </p:cNvSpPr>
          <p:nvPr>
            <p:ph type="sldNum" sz="quarter" idx="12"/>
          </p:nvPr>
        </p:nvSpPr>
        <p:spPr/>
        <p:txBody>
          <a:bodyPr/>
          <a:lstStyle/>
          <a:p>
            <a:fld id="{B5A90BAA-DED1-A94C-A445-2E259080F053}" type="slidenum">
              <a:rPr lang="en-US" smtClean="0"/>
              <a:pPr/>
              <a:t>47</a:t>
            </a:fld>
            <a:endParaRPr lang="en-US" dirty="0"/>
          </a:p>
        </p:txBody>
      </p:sp>
      <p:sp>
        <p:nvSpPr>
          <p:cNvPr id="2" name="Title 1"/>
          <p:cNvSpPr>
            <a:spLocks noGrp="1"/>
          </p:cNvSpPr>
          <p:nvPr>
            <p:ph type="title"/>
          </p:nvPr>
        </p:nvSpPr>
        <p:spPr>
          <a:xfrm>
            <a:off x="609600" y="274638"/>
            <a:ext cx="10972800" cy="760437"/>
          </a:xfrm>
        </p:spPr>
        <p:txBody>
          <a:bodyPr>
            <a:noAutofit/>
          </a:bodyPr>
          <a:lstStyle/>
          <a:p>
            <a:r>
              <a:rPr lang="en-US" sz="3200" dirty="0">
                <a:solidFill>
                  <a:srgbClr val="2A6EBB"/>
                </a:solidFill>
              </a:rPr>
              <a:t>CMS Updates as of 05.01.2020</a:t>
            </a:r>
            <a:endParaRPr lang="en-US" sz="2800" dirty="0">
              <a:solidFill>
                <a:srgbClr val="2A6EBB"/>
              </a:solidFill>
            </a:endParaRPr>
          </a:p>
        </p:txBody>
      </p:sp>
      <p:pic>
        <p:nvPicPr>
          <p:cNvPr id="66" name="pasted-image.pdf"/>
          <p:cNvPicPr/>
          <p:nvPr/>
        </p:nvPicPr>
        <p:blipFill>
          <a:blip r:embed="rId4"/>
          <a:stretch>
            <a:fillRect/>
          </a:stretch>
        </p:blipFill>
        <p:spPr>
          <a:xfrm>
            <a:off x="1940279" y="6621898"/>
            <a:ext cx="9336593" cy="55576"/>
          </a:xfrm>
          <a:prstGeom prst="rect">
            <a:avLst/>
          </a:prstGeom>
          <a:ln w="12700">
            <a:miter lim="400000"/>
          </a:ln>
        </p:spPr>
      </p:pic>
      <p:pic>
        <p:nvPicPr>
          <p:cNvPr id="67" name="pasted-image.pdf"/>
          <p:cNvPicPr/>
          <p:nvPr/>
        </p:nvPicPr>
        <p:blipFill>
          <a:blip r:embed="rId5"/>
          <a:stretch>
            <a:fillRect/>
          </a:stretch>
        </p:blipFill>
        <p:spPr>
          <a:xfrm>
            <a:off x="273350" y="6393478"/>
            <a:ext cx="1137289" cy="392475"/>
          </a:xfrm>
          <a:prstGeom prst="rect">
            <a:avLst/>
          </a:prstGeom>
          <a:ln w="12700">
            <a:miter lim="400000"/>
          </a:ln>
        </p:spPr>
      </p:pic>
      <p:pic>
        <p:nvPicPr>
          <p:cNvPr id="68" name="pasted-image.pdf"/>
          <p:cNvPicPr/>
          <p:nvPr/>
        </p:nvPicPr>
        <p:blipFill>
          <a:blip r:embed="rId6"/>
          <a:stretch>
            <a:fillRect/>
          </a:stretch>
        </p:blipFill>
        <p:spPr>
          <a:xfrm>
            <a:off x="230616" y="85700"/>
            <a:ext cx="857181" cy="919860"/>
          </a:xfrm>
          <a:prstGeom prst="rect">
            <a:avLst/>
          </a:prstGeom>
          <a:ln w="12700">
            <a:miter lim="400000"/>
          </a:ln>
        </p:spPr>
      </p:pic>
    </p:spTree>
    <p:extLst>
      <p:ext uri="{BB962C8B-B14F-4D97-AF65-F5344CB8AC3E}">
        <p14:creationId xmlns:p14="http://schemas.microsoft.com/office/powerpoint/2010/main" val="55842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41566" y="1158739"/>
            <a:ext cx="11338058" cy="5419157"/>
          </a:xfrm>
        </p:spPr>
        <p:txBody>
          <a:bodyPr>
            <a:normAutofit/>
          </a:bodyPr>
          <a:lstStyle/>
          <a:p>
            <a:pPr marL="0" lvl="0" indent="0" algn="ctr">
              <a:buNone/>
            </a:pPr>
            <a:r>
              <a:rPr lang="en-US" sz="2800" b="1" dirty="0"/>
              <a:t>Time-Based Level Selection for E &amp; M Telehealth:</a:t>
            </a:r>
            <a:r>
              <a:rPr lang="en-US" sz="2800" dirty="0"/>
              <a:t> CMS allowed for the E &amp; M level selection for office/outpatient services furnished via telehealth can be based on medical decision-making or time for the duration of the PHE. In doing so, CMS referenced typical times associated with E &amp; M services in the Medicare public use file.</a:t>
            </a:r>
          </a:p>
          <a:p>
            <a:pPr marL="0" lvl="0" indent="0" algn="ctr">
              <a:buNone/>
            </a:pPr>
            <a:endParaRPr lang="en-US" sz="2400" dirty="0"/>
          </a:p>
          <a:p>
            <a:pPr marL="0" lvl="0" indent="0" algn="ctr">
              <a:buNone/>
            </a:pPr>
            <a:r>
              <a:rPr lang="en-US" sz="2800" dirty="0"/>
              <a:t> However, the times in the public use file do not always align with the typical times included in the office/outpatient E &amp; M code descriptors, causing confusion in the physician community. CMS resolved this confusion in April by revising its policy to clarify that the times listed in the CPT code descriptor should be used. </a:t>
            </a:r>
          </a:p>
        </p:txBody>
      </p:sp>
      <p:sp>
        <p:nvSpPr>
          <p:cNvPr id="4" name="Slide Number Placeholder 3"/>
          <p:cNvSpPr>
            <a:spLocks noGrp="1"/>
          </p:cNvSpPr>
          <p:nvPr>
            <p:ph type="sldNum" sz="quarter" idx="12"/>
          </p:nvPr>
        </p:nvSpPr>
        <p:spPr/>
        <p:txBody>
          <a:bodyPr/>
          <a:lstStyle/>
          <a:p>
            <a:fld id="{B5A90BAA-DED1-A94C-A445-2E259080F053}" type="slidenum">
              <a:rPr lang="en-US" smtClean="0"/>
              <a:pPr/>
              <a:t>48</a:t>
            </a:fld>
            <a:endParaRPr lang="en-US" dirty="0"/>
          </a:p>
        </p:txBody>
      </p:sp>
      <p:sp>
        <p:nvSpPr>
          <p:cNvPr id="2" name="Title 1"/>
          <p:cNvSpPr>
            <a:spLocks noGrp="1"/>
          </p:cNvSpPr>
          <p:nvPr>
            <p:ph type="title"/>
          </p:nvPr>
        </p:nvSpPr>
        <p:spPr>
          <a:xfrm>
            <a:off x="609600" y="274638"/>
            <a:ext cx="10972800" cy="760437"/>
          </a:xfrm>
        </p:spPr>
        <p:txBody>
          <a:bodyPr>
            <a:noAutofit/>
          </a:bodyPr>
          <a:lstStyle/>
          <a:p>
            <a:r>
              <a:rPr lang="en-US" sz="3200" dirty="0">
                <a:solidFill>
                  <a:srgbClr val="2A6EBB"/>
                </a:solidFill>
              </a:rPr>
              <a:t>CMS Updates as of 05.01.2020</a:t>
            </a:r>
            <a:endParaRPr lang="en-US" sz="2800" dirty="0">
              <a:solidFill>
                <a:srgbClr val="2A6EBB"/>
              </a:solidFill>
            </a:endParaRPr>
          </a:p>
        </p:txBody>
      </p:sp>
      <p:pic>
        <p:nvPicPr>
          <p:cNvPr id="66" name="pasted-image.pdf"/>
          <p:cNvPicPr/>
          <p:nvPr/>
        </p:nvPicPr>
        <p:blipFill>
          <a:blip r:embed="rId3"/>
          <a:stretch>
            <a:fillRect/>
          </a:stretch>
        </p:blipFill>
        <p:spPr>
          <a:xfrm>
            <a:off x="1940279" y="6621898"/>
            <a:ext cx="9336593" cy="55576"/>
          </a:xfrm>
          <a:prstGeom prst="rect">
            <a:avLst/>
          </a:prstGeom>
          <a:ln w="12700">
            <a:miter lim="400000"/>
          </a:ln>
        </p:spPr>
      </p:pic>
      <p:pic>
        <p:nvPicPr>
          <p:cNvPr id="67" name="pasted-image.pdf"/>
          <p:cNvPicPr/>
          <p:nvPr/>
        </p:nvPicPr>
        <p:blipFill>
          <a:blip r:embed="rId4"/>
          <a:stretch>
            <a:fillRect/>
          </a:stretch>
        </p:blipFill>
        <p:spPr>
          <a:xfrm>
            <a:off x="273350" y="6393478"/>
            <a:ext cx="1137289" cy="392475"/>
          </a:xfrm>
          <a:prstGeom prst="rect">
            <a:avLst/>
          </a:prstGeom>
          <a:ln w="12700">
            <a:miter lim="400000"/>
          </a:ln>
        </p:spPr>
      </p:pic>
      <p:pic>
        <p:nvPicPr>
          <p:cNvPr id="68" name="pasted-image.pdf"/>
          <p:cNvPicPr/>
          <p:nvPr/>
        </p:nvPicPr>
        <p:blipFill>
          <a:blip r:embed="rId5"/>
          <a:stretch>
            <a:fillRect/>
          </a:stretch>
        </p:blipFill>
        <p:spPr>
          <a:xfrm>
            <a:off x="230616" y="85700"/>
            <a:ext cx="857181" cy="919860"/>
          </a:xfrm>
          <a:prstGeom prst="rect">
            <a:avLst/>
          </a:prstGeom>
          <a:ln w="12700">
            <a:miter lim="400000"/>
          </a:ln>
        </p:spPr>
      </p:pic>
    </p:spTree>
    <p:extLst>
      <p:ext uri="{BB962C8B-B14F-4D97-AF65-F5344CB8AC3E}">
        <p14:creationId xmlns:p14="http://schemas.microsoft.com/office/powerpoint/2010/main" val="320174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41566" y="1158739"/>
            <a:ext cx="11338058" cy="5419157"/>
          </a:xfrm>
        </p:spPr>
        <p:txBody>
          <a:bodyPr>
            <a:normAutofit/>
          </a:bodyPr>
          <a:lstStyle/>
          <a:p>
            <a:pPr marL="0" lvl="0" indent="0" algn="ctr">
              <a:buNone/>
            </a:pPr>
            <a:r>
              <a:rPr lang="en-US" sz="2800" b="1" dirty="0"/>
              <a:t>Loosened RPM Billing Requirements:</a:t>
            </a:r>
            <a:r>
              <a:rPr lang="en-US" sz="2800" dirty="0"/>
              <a:t> Historically, RPM services described by CPT code 99454 could not be reported for monitoring of fewer than 16 days during a 30-day period. </a:t>
            </a:r>
          </a:p>
          <a:p>
            <a:pPr marL="0" lvl="0" indent="0" algn="ctr">
              <a:buNone/>
            </a:pPr>
            <a:endParaRPr lang="en-US" sz="1200" dirty="0"/>
          </a:p>
          <a:p>
            <a:pPr marL="0" lvl="0" indent="0" algn="ctr">
              <a:buNone/>
            </a:pPr>
            <a:r>
              <a:rPr lang="en-US" sz="2800" dirty="0"/>
              <a:t>However, acknowledging that many patients with COVID-19 who need RPM do not need to be monitored for a full 16 days, CMS, for the duration of the PHE, is allowing RPM services to be reported for periods of time that are fewer than 16 of 30 days, but no less than 2 days.</a:t>
            </a:r>
          </a:p>
          <a:p>
            <a:pPr marL="0" lvl="0" indent="0" algn="ctr">
              <a:buNone/>
            </a:pPr>
            <a:endParaRPr lang="en-US" sz="1200" dirty="0"/>
          </a:p>
          <a:p>
            <a:pPr marL="0" lvl="0" indent="0" algn="ctr">
              <a:buNone/>
            </a:pPr>
            <a:r>
              <a:rPr lang="en-US" sz="2800" dirty="0"/>
              <a:t>CMS emphasized that payment for when monitoring lasts for fewer than 16 of 30 days, but no less than 2 days, is </a:t>
            </a:r>
            <a:r>
              <a:rPr lang="en-US" sz="2800" i="1" dirty="0"/>
              <a:t>limited to patients who have a suspected or confirmed diagnosis of COVID-19.</a:t>
            </a:r>
            <a:r>
              <a:rPr lang="en-US" sz="2800" dirty="0"/>
              <a:t> </a:t>
            </a:r>
          </a:p>
        </p:txBody>
      </p:sp>
      <p:sp>
        <p:nvSpPr>
          <p:cNvPr id="4" name="Slide Number Placeholder 3"/>
          <p:cNvSpPr>
            <a:spLocks noGrp="1"/>
          </p:cNvSpPr>
          <p:nvPr>
            <p:ph type="sldNum" sz="quarter" idx="12"/>
          </p:nvPr>
        </p:nvSpPr>
        <p:spPr/>
        <p:txBody>
          <a:bodyPr/>
          <a:lstStyle/>
          <a:p>
            <a:fld id="{B5A90BAA-DED1-A94C-A445-2E259080F053}" type="slidenum">
              <a:rPr lang="en-US" smtClean="0"/>
              <a:pPr/>
              <a:t>49</a:t>
            </a:fld>
            <a:endParaRPr lang="en-US" dirty="0"/>
          </a:p>
        </p:txBody>
      </p:sp>
      <p:sp>
        <p:nvSpPr>
          <p:cNvPr id="2" name="Title 1"/>
          <p:cNvSpPr>
            <a:spLocks noGrp="1"/>
          </p:cNvSpPr>
          <p:nvPr>
            <p:ph type="title"/>
          </p:nvPr>
        </p:nvSpPr>
        <p:spPr>
          <a:xfrm>
            <a:off x="609600" y="274638"/>
            <a:ext cx="10972800" cy="760437"/>
          </a:xfrm>
        </p:spPr>
        <p:txBody>
          <a:bodyPr>
            <a:noAutofit/>
          </a:bodyPr>
          <a:lstStyle/>
          <a:p>
            <a:r>
              <a:rPr lang="en-US" sz="3200" dirty="0">
                <a:solidFill>
                  <a:srgbClr val="2A6EBB"/>
                </a:solidFill>
              </a:rPr>
              <a:t>CMS Updates as of 05.01.2020</a:t>
            </a:r>
            <a:endParaRPr lang="en-US" sz="2800" dirty="0">
              <a:solidFill>
                <a:srgbClr val="2A6EBB"/>
              </a:solidFill>
            </a:endParaRPr>
          </a:p>
        </p:txBody>
      </p:sp>
      <p:pic>
        <p:nvPicPr>
          <p:cNvPr id="66" name="pasted-image.pdf"/>
          <p:cNvPicPr/>
          <p:nvPr/>
        </p:nvPicPr>
        <p:blipFill>
          <a:blip r:embed="rId3"/>
          <a:stretch>
            <a:fillRect/>
          </a:stretch>
        </p:blipFill>
        <p:spPr>
          <a:xfrm>
            <a:off x="1940279" y="6621898"/>
            <a:ext cx="9336593" cy="55576"/>
          </a:xfrm>
          <a:prstGeom prst="rect">
            <a:avLst/>
          </a:prstGeom>
          <a:ln w="12700">
            <a:miter lim="400000"/>
          </a:ln>
        </p:spPr>
      </p:pic>
      <p:pic>
        <p:nvPicPr>
          <p:cNvPr id="67" name="pasted-image.pdf"/>
          <p:cNvPicPr/>
          <p:nvPr/>
        </p:nvPicPr>
        <p:blipFill>
          <a:blip r:embed="rId4"/>
          <a:stretch>
            <a:fillRect/>
          </a:stretch>
        </p:blipFill>
        <p:spPr>
          <a:xfrm>
            <a:off x="273350" y="6393478"/>
            <a:ext cx="1137289" cy="392475"/>
          </a:xfrm>
          <a:prstGeom prst="rect">
            <a:avLst/>
          </a:prstGeom>
          <a:ln w="12700">
            <a:miter lim="400000"/>
          </a:ln>
        </p:spPr>
      </p:pic>
      <p:pic>
        <p:nvPicPr>
          <p:cNvPr id="68" name="pasted-image.pdf"/>
          <p:cNvPicPr/>
          <p:nvPr/>
        </p:nvPicPr>
        <p:blipFill>
          <a:blip r:embed="rId5"/>
          <a:stretch>
            <a:fillRect/>
          </a:stretch>
        </p:blipFill>
        <p:spPr>
          <a:xfrm>
            <a:off x="230616" y="85700"/>
            <a:ext cx="857181" cy="919860"/>
          </a:xfrm>
          <a:prstGeom prst="rect">
            <a:avLst/>
          </a:prstGeom>
          <a:ln w="12700">
            <a:miter lim="400000"/>
          </a:ln>
        </p:spPr>
      </p:pic>
    </p:spTree>
    <p:extLst>
      <p:ext uri="{BB962C8B-B14F-4D97-AF65-F5344CB8AC3E}">
        <p14:creationId xmlns:p14="http://schemas.microsoft.com/office/powerpoint/2010/main" val="144729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41566" y="1114786"/>
            <a:ext cx="11338058" cy="5198980"/>
          </a:xfrm>
        </p:spPr>
        <p:txBody>
          <a:bodyPr>
            <a:normAutofit/>
          </a:bodyPr>
          <a:lstStyle/>
          <a:p>
            <a:pPr marL="0" indent="0" algn="ctr">
              <a:buNone/>
            </a:pPr>
            <a:r>
              <a:rPr lang="en-US" b="1" dirty="0">
                <a:solidFill>
                  <a:srgbClr val="2A6EBB"/>
                </a:solidFill>
              </a:rPr>
              <a:t>DOH released a comprehensive guidance document regarding the use of telehealth including telephonic services during the COVID-19 state of emergency.</a:t>
            </a:r>
          </a:p>
          <a:p>
            <a:pPr marL="0" indent="0">
              <a:buNone/>
            </a:pPr>
            <a:endParaRPr lang="en-US" sz="1400" b="1" dirty="0">
              <a:solidFill>
                <a:srgbClr val="2A6EBB"/>
              </a:solidFill>
            </a:endParaRPr>
          </a:p>
          <a:p>
            <a:r>
              <a:rPr lang="en-US" sz="2000" dirty="0"/>
              <a:t>For dates of service on or after 3/1/2020, for the duration of the State Disaster Emergency, NYS Medicaid will reimburse telephonic assessment, monitoring, and E &amp; M services provided to members in cases where face-to-face visits may not be recommended.</a:t>
            </a:r>
          </a:p>
          <a:p>
            <a:r>
              <a:rPr lang="en-US" sz="2000" dirty="0"/>
              <a:t>Telephonic communication will be covered when provided by any qualified practitioner or service provider. All telephonic encounters documented as appropriate by the provider would be considered medically necessary for payment purposes in Medicaid FFS or Medicaid Managed Care. </a:t>
            </a:r>
          </a:p>
          <a:p>
            <a:r>
              <a:rPr lang="en-US" sz="2000" dirty="0"/>
              <a:t>Payment for telephonic encounters for health care and health care support services will be supported in six different payment pathways utilizing the usual provider billing structure.</a:t>
            </a:r>
            <a:endParaRPr lang="en-US" sz="1400" dirty="0"/>
          </a:p>
          <a:p>
            <a:endParaRPr lang="en-US" dirty="0"/>
          </a:p>
          <a:p>
            <a:pPr marL="400050" lvl="1" indent="0">
              <a:spcBef>
                <a:spcPts val="0"/>
              </a:spcBef>
              <a:buNone/>
            </a:pPr>
            <a:endParaRPr lang="en-US" sz="2000" dirty="0">
              <a:solidFill>
                <a:prstClr val="black"/>
              </a:solidFill>
            </a:endParaRPr>
          </a:p>
          <a:p>
            <a:pPr lvl="1"/>
            <a:endParaRPr lang="en-US" sz="1600" dirty="0"/>
          </a:p>
        </p:txBody>
      </p:sp>
      <p:sp>
        <p:nvSpPr>
          <p:cNvPr id="4" name="Slide Number Placeholder 3"/>
          <p:cNvSpPr>
            <a:spLocks noGrp="1"/>
          </p:cNvSpPr>
          <p:nvPr>
            <p:ph type="sldNum" sz="quarter" idx="12"/>
          </p:nvPr>
        </p:nvSpPr>
        <p:spPr/>
        <p:txBody>
          <a:bodyPr/>
          <a:lstStyle/>
          <a:p>
            <a:fld id="{B5A90BAA-DED1-A94C-A445-2E259080F053}" type="slidenum">
              <a:rPr lang="en-US" smtClean="0"/>
              <a:pPr/>
              <a:t>5</a:t>
            </a:fld>
            <a:endParaRPr lang="en-US" dirty="0"/>
          </a:p>
        </p:txBody>
      </p:sp>
      <p:sp>
        <p:nvSpPr>
          <p:cNvPr id="2" name="Title 1"/>
          <p:cNvSpPr>
            <a:spLocks noGrp="1"/>
          </p:cNvSpPr>
          <p:nvPr>
            <p:ph type="title"/>
          </p:nvPr>
        </p:nvSpPr>
        <p:spPr>
          <a:xfrm>
            <a:off x="609600" y="274638"/>
            <a:ext cx="10972800" cy="760437"/>
          </a:xfrm>
        </p:spPr>
        <p:txBody>
          <a:bodyPr/>
          <a:lstStyle/>
          <a:p>
            <a:r>
              <a:rPr lang="en-US" sz="4000" dirty="0">
                <a:solidFill>
                  <a:srgbClr val="2A6EBB"/>
                </a:solidFill>
              </a:rPr>
              <a:t>Medicaid</a:t>
            </a:r>
            <a:endParaRPr lang="en-US" dirty="0">
              <a:solidFill>
                <a:srgbClr val="2A6EBB"/>
              </a:solidFill>
            </a:endParaRPr>
          </a:p>
        </p:txBody>
      </p:sp>
      <p:pic>
        <p:nvPicPr>
          <p:cNvPr id="66" name="pasted-image.pdf"/>
          <p:cNvPicPr/>
          <p:nvPr/>
        </p:nvPicPr>
        <p:blipFill>
          <a:blip r:embed="rId3"/>
          <a:stretch>
            <a:fillRect/>
          </a:stretch>
        </p:blipFill>
        <p:spPr>
          <a:xfrm>
            <a:off x="1940279" y="6621898"/>
            <a:ext cx="9336593" cy="55576"/>
          </a:xfrm>
          <a:prstGeom prst="rect">
            <a:avLst/>
          </a:prstGeom>
          <a:ln w="12700">
            <a:miter lim="400000"/>
          </a:ln>
        </p:spPr>
      </p:pic>
      <p:pic>
        <p:nvPicPr>
          <p:cNvPr id="67" name="pasted-image.pdf"/>
          <p:cNvPicPr/>
          <p:nvPr/>
        </p:nvPicPr>
        <p:blipFill>
          <a:blip r:embed="rId4"/>
          <a:stretch>
            <a:fillRect/>
          </a:stretch>
        </p:blipFill>
        <p:spPr>
          <a:xfrm>
            <a:off x="273350" y="6393478"/>
            <a:ext cx="1137289" cy="392475"/>
          </a:xfrm>
          <a:prstGeom prst="rect">
            <a:avLst/>
          </a:prstGeom>
          <a:ln w="12700">
            <a:miter lim="400000"/>
          </a:ln>
        </p:spPr>
      </p:pic>
      <p:pic>
        <p:nvPicPr>
          <p:cNvPr id="68" name="pasted-image.pdf"/>
          <p:cNvPicPr/>
          <p:nvPr/>
        </p:nvPicPr>
        <p:blipFill>
          <a:blip r:embed="rId5"/>
          <a:stretch>
            <a:fillRect/>
          </a:stretch>
        </p:blipFill>
        <p:spPr>
          <a:xfrm>
            <a:off x="230616" y="85700"/>
            <a:ext cx="857181" cy="919860"/>
          </a:xfrm>
          <a:prstGeom prst="rect">
            <a:avLst/>
          </a:prstGeom>
          <a:ln w="12700">
            <a:miter lim="400000"/>
          </a:ln>
        </p:spPr>
      </p:pic>
    </p:spTree>
    <p:extLst>
      <p:ext uri="{BB962C8B-B14F-4D97-AF65-F5344CB8AC3E}">
        <p14:creationId xmlns:p14="http://schemas.microsoft.com/office/powerpoint/2010/main" val="154336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5A90BAA-DED1-A94C-A445-2E259080F053}" type="slidenum">
              <a:rPr lang="en-US" smtClean="0"/>
              <a:pPr/>
              <a:t>50</a:t>
            </a:fld>
            <a:endParaRPr lang="en-US" dirty="0"/>
          </a:p>
        </p:txBody>
      </p:sp>
      <p:sp>
        <p:nvSpPr>
          <p:cNvPr id="4" name="Title 3"/>
          <p:cNvSpPr>
            <a:spLocks noGrp="1"/>
          </p:cNvSpPr>
          <p:nvPr>
            <p:ph type="title"/>
          </p:nvPr>
        </p:nvSpPr>
        <p:spPr/>
        <p:txBody>
          <a:bodyPr>
            <a:normAutofit/>
          </a:bodyPr>
          <a:lstStyle/>
          <a:p>
            <a:r>
              <a:rPr lang="en-US" sz="4000" dirty="0"/>
              <a:t>OIG Update</a:t>
            </a:r>
          </a:p>
        </p:txBody>
      </p:sp>
      <p:sp>
        <p:nvSpPr>
          <p:cNvPr id="5" name="Rectangle 4"/>
          <p:cNvSpPr/>
          <p:nvPr/>
        </p:nvSpPr>
        <p:spPr>
          <a:xfrm>
            <a:off x="700133" y="2967335"/>
            <a:ext cx="10633912" cy="1569660"/>
          </a:xfrm>
          <a:prstGeom prst="rect">
            <a:avLst/>
          </a:prstGeom>
          <a:noFill/>
        </p:spPr>
        <p:txBody>
          <a:bodyPr wrap="square" lIns="91440" tIns="45720" rIns="91440" bIns="45720">
            <a:spAutoFit/>
          </a:bodyPr>
          <a:lstStyle/>
          <a:p>
            <a:pPr algn="ctr"/>
            <a:r>
              <a:rPr lang="en-US" sz="9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OIG</a:t>
            </a:r>
            <a:r>
              <a:rPr lang="en-US" sz="9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Update</a:t>
            </a:r>
          </a:p>
        </p:txBody>
      </p:sp>
    </p:spTree>
    <p:extLst>
      <p:ext uri="{BB962C8B-B14F-4D97-AF65-F5344CB8AC3E}">
        <p14:creationId xmlns:p14="http://schemas.microsoft.com/office/powerpoint/2010/main" val="358582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1173192"/>
            <a:ext cx="11139577" cy="5183158"/>
          </a:xfrm>
        </p:spPr>
        <p:txBody>
          <a:bodyPr>
            <a:normAutofit fontScale="77500" lnSpcReduction="20000"/>
          </a:bodyPr>
          <a:lstStyle/>
          <a:p>
            <a:pPr marL="0" indent="0">
              <a:buNone/>
            </a:pPr>
            <a:r>
              <a:rPr lang="en-US" dirty="0"/>
              <a:t>The Office of Inspector General (OIG) issued a Policy Statement to notify physicians and other practitioners that they will not be subject to administrative sanctions for reducing or waiving any cost-sharing obligations Federal health care program beneficiaries may owe for telehealth services furnished consistent with the then applicable coverage and payment rules.</a:t>
            </a:r>
          </a:p>
          <a:p>
            <a:pPr marL="0" indent="0">
              <a:buNone/>
            </a:pPr>
            <a:endParaRPr lang="en-US" sz="2000" dirty="0"/>
          </a:p>
          <a:p>
            <a:pPr marL="0" indent="0">
              <a:buNone/>
            </a:pPr>
            <a:r>
              <a:rPr lang="en-US" dirty="0"/>
              <a:t>OIG will not subject physicians and other practitioners to OIG administrative sanctions for arrangements that satisfy both of the following conditions: </a:t>
            </a:r>
          </a:p>
          <a:p>
            <a:pPr marL="514350" indent="-514350">
              <a:buAutoNum type="arabicPeriod"/>
            </a:pPr>
            <a:r>
              <a:rPr lang="en-US" dirty="0"/>
              <a:t>A physician or other practitioner reduces or waives cost-sharing obligations (i.e., coinsurance and deductibles) that a beneficiary may owe for telehealth services furnished consistent with the then-applicable coverage and payment rules. </a:t>
            </a:r>
          </a:p>
          <a:p>
            <a:pPr marL="514350" indent="-514350">
              <a:buAutoNum type="arabicPeriod"/>
            </a:pPr>
            <a:r>
              <a:rPr lang="en-US" dirty="0"/>
              <a:t>The telehealth services are furnished during the time period subject to the COVID-19 Declaration.</a:t>
            </a:r>
          </a:p>
          <a:p>
            <a:pPr marL="514350" indent="-514350">
              <a:buAutoNum type="arabicPeriod"/>
            </a:pPr>
            <a:endParaRPr lang="en-US" sz="2000" dirty="0"/>
          </a:p>
          <a:p>
            <a:pPr marL="0" indent="0">
              <a:buNone/>
            </a:pPr>
            <a:r>
              <a:rPr lang="en-US" dirty="0"/>
              <a:t>Source: </a:t>
            </a:r>
            <a:r>
              <a:rPr lang="en-US" dirty="0">
                <a:hlinkClick r:id="rId3"/>
              </a:rPr>
              <a:t>https://oig.hhs.gov/fraud/docs/alertsandbulletins/2020/policy-telehealth-2020.pdf</a:t>
            </a:r>
            <a:endParaRPr lang="en-US" dirty="0"/>
          </a:p>
        </p:txBody>
      </p:sp>
      <p:sp>
        <p:nvSpPr>
          <p:cNvPr id="3" name="Slide Number Placeholder 2"/>
          <p:cNvSpPr>
            <a:spLocks noGrp="1"/>
          </p:cNvSpPr>
          <p:nvPr>
            <p:ph type="sldNum" sz="quarter" idx="12"/>
          </p:nvPr>
        </p:nvSpPr>
        <p:spPr/>
        <p:txBody>
          <a:bodyPr/>
          <a:lstStyle/>
          <a:p>
            <a:fld id="{B5A90BAA-DED1-A94C-A445-2E259080F053}" type="slidenum">
              <a:rPr lang="en-US" smtClean="0"/>
              <a:pPr/>
              <a:t>51</a:t>
            </a:fld>
            <a:endParaRPr lang="en-US" dirty="0"/>
          </a:p>
        </p:txBody>
      </p:sp>
      <p:sp>
        <p:nvSpPr>
          <p:cNvPr id="4" name="Title 3"/>
          <p:cNvSpPr>
            <a:spLocks noGrp="1"/>
          </p:cNvSpPr>
          <p:nvPr>
            <p:ph type="title"/>
          </p:nvPr>
        </p:nvSpPr>
        <p:spPr>
          <a:xfrm>
            <a:off x="609600" y="274638"/>
            <a:ext cx="10972800" cy="760437"/>
          </a:xfrm>
        </p:spPr>
        <p:txBody>
          <a:bodyPr>
            <a:noAutofit/>
          </a:bodyPr>
          <a:lstStyle/>
          <a:p>
            <a:r>
              <a:rPr lang="en-US" sz="4000" dirty="0"/>
              <a:t>OIG Policy Statement</a:t>
            </a:r>
          </a:p>
        </p:txBody>
      </p:sp>
    </p:spTree>
    <p:extLst>
      <p:ext uri="{BB962C8B-B14F-4D97-AF65-F5344CB8AC3E}">
        <p14:creationId xmlns:p14="http://schemas.microsoft.com/office/powerpoint/2010/main" val="126909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FAB6C6-9562-4FC0-949F-7B239B700ED4}"/>
              </a:ext>
            </a:extLst>
          </p:cNvPr>
          <p:cNvSpPr>
            <a:spLocks noGrp="1"/>
          </p:cNvSpPr>
          <p:nvPr>
            <p:ph type="sldNum" sz="quarter" idx="12"/>
          </p:nvPr>
        </p:nvSpPr>
        <p:spPr/>
        <p:txBody>
          <a:bodyPr/>
          <a:lstStyle/>
          <a:p>
            <a:fld id="{B5A90BAA-DED1-A94C-A445-2E259080F053}" type="slidenum">
              <a:rPr lang="en-US" smtClean="0"/>
              <a:pPr/>
              <a:t>52</a:t>
            </a:fld>
            <a:endParaRPr lang="en-US" dirty="0"/>
          </a:p>
        </p:txBody>
      </p:sp>
      <p:sp>
        <p:nvSpPr>
          <p:cNvPr id="4" name="Title 3">
            <a:extLst>
              <a:ext uri="{FF2B5EF4-FFF2-40B4-BE49-F238E27FC236}">
                <a16:creationId xmlns:a16="http://schemas.microsoft.com/office/drawing/2014/main" id="{1BD1C7B9-91A2-48C2-BD91-666AF4A62050}"/>
              </a:ext>
            </a:extLst>
          </p:cNvPr>
          <p:cNvSpPr>
            <a:spLocks noGrp="1"/>
          </p:cNvSpPr>
          <p:nvPr>
            <p:ph type="title"/>
          </p:nvPr>
        </p:nvSpPr>
        <p:spPr/>
        <p:txBody>
          <a:bodyPr/>
          <a:lstStyle/>
          <a:p>
            <a:r>
              <a:rPr lang="en-US" dirty="0"/>
              <a:t>Third-Party Payers</a:t>
            </a:r>
          </a:p>
        </p:txBody>
      </p:sp>
      <p:pic>
        <p:nvPicPr>
          <p:cNvPr id="5" name="Content Placeholder 4">
            <a:extLst>
              <a:ext uri="{FF2B5EF4-FFF2-40B4-BE49-F238E27FC236}">
                <a16:creationId xmlns:a16="http://schemas.microsoft.com/office/drawing/2014/main" id="{7F997F21-F34F-4359-946F-FCACE98FF7EE}"/>
              </a:ext>
            </a:extLst>
          </p:cNvPr>
          <p:cNvPicPr>
            <a:picLocks noGrp="1" noChangeAspect="1"/>
          </p:cNvPicPr>
          <p:nvPr>
            <p:ph sz="quarter" idx="13"/>
          </p:nvPr>
        </p:nvPicPr>
        <p:blipFill>
          <a:blip r:embed="rId3"/>
          <a:stretch>
            <a:fillRect/>
          </a:stretch>
        </p:blipFill>
        <p:spPr>
          <a:xfrm>
            <a:off x="1508919" y="1700964"/>
            <a:ext cx="2107658" cy="1032961"/>
          </a:xfrm>
          <a:prstGeom prst="rect">
            <a:avLst/>
          </a:prstGeom>
        </p:spPr>
      </p:pic>
      <p:pic>
        <p:nvPicPr>
          <p:cNvPr id="3074" name="Picture 2" descr="CDPHP logo">
            <a:extLst>
              <a:ext uri="{FF2B5EF4-FFF2-40B4-BE49-F238E27FC236}">
                <a16:creationId xmlns:a16="http://schemas.microsoft.com/office/drawing/2014/main" id="{421BC8C8-F6AE-4D80-BD5B-4843DD1369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2110" y="1771723"/>
            <a:ext cx="2107658" cy="1185557"/>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Excellus BlueCross BlueShield Homepage">
            <a:extLst>
              <a:ext uri="{FF2B5EF4-FFF2-40B4-BE49-F238E27FC236}">
                <a16:creationId xmlns:a16="http://schemas.microsoft.com/office/drawing/2014/main" id="{41518F7B-B238-410C-8306-72B9C3DF586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a:extLst>
              <a:ext uri="{FF2B5EF4-FFF2-40B4-BE49-F238E27FC236}">
                <a16:creationId xmlns:a16="http://schemas.microsoft.com/office/drawing/2014/main" id="{E5926AEE-243D-4029-8311-CAB42E8A1398}"/>
              </a:ext>
            </a:extLst>
          </p:cNvPr>
          <p:cNvPicPr>
            <a:picLocks noChangeAspect="1"/>
          </p:cNvPicPr>
          <p:nvPr/>
        </p:nvPicPr>
        <p:blipFill>
          <a:blip r:embed="rId5"/>
          <a:stretch>
            <a:fillRect/>
          </a:stretch>
        </p:blipFill>
        <p:spPr>
          <a:xfrm>
            <a:off x="7651567" y="1771723"/>
            <a:ext cx="3663656" cy="975005"/>
          </a:xfrm>
          <a:prstGeom prst="rect">
            <a:avLst/>
          </a:prstGeom>
        </p:spPr>
      </p:pic>
      <p:pic>
        <p:nvPicPr>
          <p:cNvPr id="9" name="Picture 8">
            <a:extLst>
              <a:ext uri="{FF2B5EF4-FFF2-40B4-BE49-F238E27FC236}">
                <a16:creationId xmlns:a16="http://schemas.microsoft.com/office/drawing/2014/main" id="{7254C70B-C8D8-4676-BD96-C5501941517E}"/>
              </a:ext>
            </a:extLst>
          </p:cNvPr>
          <p:cNvPicPr>
            <a:picLocks noChangeAspect="1"/>
          </p:cNvPicPr>
          <p:nvPr/>
        </p:nvPicPr>
        <p:blipFill>
          <a:blip r:embed="rId6"/>
          <a:stretch>
            <a:fillRect/>
          </a:stretch>
        </p:blipFill>
        <p:spPr>
          <a:xfrm>
            <a:off x="1180796" y="3833843"/>
            <a:ext cx="3904552" cy="760437"/>
          </a:xfrm>
          <a:prstGeom prst="rect">
            <a:avLst/>
          </a:prstGeom>
        </p:spPr>
      </p:pic>
      <p:pic>
        <p:nvPicPr>
          <p:cNvPr id="3080" name="Picture 8" descr="Fidelis Care Home">
            <a:extLst>
              <a:ext uri="{FF2B5EF4-FFF2-40B4-BE49-F238E27FC236}">
                <a16:creationId xmlns:a16="http://schemas.microsoft.com/office/drawing/2014/main" id="{0336E528-8546-43D4-9963-24CE16D3E2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6077" y="3581400"/>
            <a:ext cx="4389146" cy="101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7517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5A90BAA-DED1-A94C-A445-2E259080F053}" type="slidenum">
              <a:rPr lang="en-US" smtClean="0"/>
              <a:pPr/>
              <a:t>53</a:t>
            </a:fld>
            <a:endParaRPr lang="en-US" dirty="0"/>
          </a:p>
        </p:txBody>
      </p:sp>
      <p:sp>
        <p:nvSpPr>
          <p:cNvPr id="4" name="Title 3"/>
          <p:cNvSpPr>
            <a:spLocks noGrp="1"/>
          </p:cNvSpPr>
          <p:nvPr>
            <p:ph type="title"/>
          </p:nvPr>
        </p:nvSpPr>
        <p:spPr/>
        <p:txBody>
          <a:bodyPr>
            <a:normAutofit/>
          </a:bodyPr>
          <a:lstStyle/>
          <a:p>
            <a:r>
              <a:rPr lang="en-US" sz="4000" dirty="0"/>
              <a:t>Telehealth Software Examples</a:t>
            </a:r>
          </a:p>
        </p:txBody>
      </p:sp>
      <p:sp>
        <p:nvSpPr>
          <p:cNvPr id="5" name="Rectangle 4"/>
          <p:cNvSpPr/>
          <p:nvPr/>
        </p:nvSpPr>
        <p:spPr>
          <a:xfrm>
            <a:off x="700133" y="2967335"/>
            <a:ext cx="10633912" cy="1569660"/>
          </a:xfrm>
          <a:prstGeom prst="rect">
            <a:avLst/>
          </a:prstGeom>
          <a:noFill/>
        </p:spPr>
        <p:txBody>
          <a:bodyPr wrap="square" lIns="91440" tIns="45720" rIns="91440" bIns="45720">
            <a:spAutoFit/>
          </a:bodyPr>
          <a:lstStyle/>
          <a:p>
            <a:pPr algn="ctr"/>
            <a:r>
              <a:rPr lang="en-US" sz="9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Software Options</a:t>
            </a:r>
            <a:endParaRPr lang="en-US" sz="9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44066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41AAD8-1414-497F-BB0A-3F30088441AA}"/>
              </a:ext>
            </a:extLst>
          </p:cNvPr>
          <p:cNvSpPr>
            <a:spLocks noGrp="1"/>
          </p:cNvSpPr>
          <p:nvPr>
            <p:ph sz="quarter" idx="13"/>
          </p:nvPr>
        </p:nvSpPr>
        <p:spPr>
          <a:xfrm>
            <a:off x="646112" y="1293473"/>
            <a:ext cx="10936288" cy="5245344"/>
          </a:xfrm>
        </p:spPr>
        <p:txBody>
          <a:bodyPr>
            <a:normAutofit fontScale="92500" lnSpcReduction="20000"/>
          </a:bodyPr>
          <a:lstStyle/>
          <a:p>
            <a:pPr marL="0" indent="0">
              <a:buNone/>
            </a:pPr>
            <a:r>
              <a:rPr lang="en-US" sz="3600" dirty="0"/>
              <a:t>Utilize your EHR - many have a video option built in!</a:t>
            </a:r>
          </a:p>
          <a:p>
            <a:pPr marL="0" indent="0">
              <a:buNone/>
            </a:pPr>
            <a:endParaRPr lang="en-US" sz="1700" dirty="0"/>
          </a:p>
          <a:p>
            <a:pPr marL="0" indent="0">
              <a:buNone/>
            </a:pPr>
            <a:r>
              <a:rPr lang="en-US" dirty="0"/>
              <a:t>Example: MEDENT has a </a:t>
            </a:r>
            <a:r>
              <a:rPr lang="en-US" dirty="0">
                <a:hlinkClick r:id="rId3"/>
              </a:rPr>
              <a:t>Video Visit feature </a:t>
            </a:r>
            <a:r>
              <a:rPr lang="en-US" dirty="0"/>
              <a:t>which is an easy way for a practice to have HIPAA compliant video communication with their patients, without the need for app downloads or plugins. The cost structure has changed from a per visit fee to a monthly rate of $29/provider, regardless of the number of visits they conduct throughout the month.</a:t>
            </a:r>
          </a:p>
          <a:p>
            <a:pPr marL="0" indent="0">
              <a:buNone/>
            </a:pPr>
            <a:endParaRPr lang="en-US" sz="1600" dirty="0"/>
          </a:p>
          <a:p>
            <a:pPr marL="0" indent="0">
              <a:buNone/>
            </a:pPr>
            <a:r>
              <a:rPr lang="en-US" dirty="0"/>
              <a:t>When a patient is scheduled for a Video Visit, they are sent a link via e-mail or text. This e-mail or text includes the appointment date, time, and provider; a link to the visit; and a recommendation that the patient connects via Wi-Fi.</a:t>
            </a:r>
          </a:p>
          <a:p>
            <a:pPr marL="0" indent="0">
              <a:buNone/>
            </a:pPr>
            <a:endParaRPr lang="en-US" dirty="0"/>
          </a:p>
        </p:txBody>
      </p:sp>
      <p:sp>
        <p:nvSpPr>
          <p:cNvPr id="3" name="Slide Number Placeholder 2">
            <a:extLst>
              <a:ext uri="{FF2B5EF4-FFF2-40B4-BE49-F238E27FC236}">
                <a16:creationId xmlns:a16="http://schemas.microsoft.com/office/drawing/2014/main" id="{C9037586-9F22-4632-8FCD-ABB0228FC527}"/>
              </a:ext>
            </a:extLst>
          </p:cNvPr>
          <p:cNvSpPr>
            <a:spLocks noGrp="1"/>
          </p:cNvSpPr>
          <p:nvPr>
            <p:ph type="sldNum" sz="quarter" idx="12"/>
          </p:nvPr>
        </p:nvSpPr>
        <p:spPr/>
        <p:txBody>
          <a:bodyPr/>
          <a:lstStyle/>
          <a:p>
            <a:fld id="{B5A90BAA-DED1-A94C-A445-2E259080F053}" type="slidenum">
              <a:rPr lang="en-US" smtClean="0"/>
              <a:pPr/>
              <a:t>54</a:t>
            </a:fld>
            <a:endParaRPr lang="en-US" dirty="0"/>
          </a:p>
        </p:txBody>
      </p:sp>
      <p:sp>
        <p:nvSpPr>
          <p:cNvPr id="4" name="Title 3">
            <a:extLst>
              <a:ext uri="{FF2B5EF4-FFF2-40B4-BE49-F238E27FC236}">
                <a16:creationId xmlns:a16="http://schemas.microsoft.com/office/drawing/2014/main" id="{D171D852-0EC9-4FB8-98D9-6B2D3A43E66A}"/>
              </a:ext>
            </a:extLst>
          </p:cNvPr>
          <p:cNvSpPr>
            <a:spLocks noGrp="1"/>
          </p:cNvSpPr>
          <p:nvPr>
            <p:ph type="title"/>
          </p:nvPr>
        </p:nvSpPr>
        <p:spPr/>
        <p:txBody>
          <a:bodyPr/>
          <a:lstStyle/>
          <a:p>
            <a:r>
              <a:rPr lang="en-US" dirty="0"/>
              <a:t>Telehealth Platforms</a:t>
            </a:r>
          </a:p>
        </p:txBody>
      </p:sp>
    </p:spTree>
    <p:extLst>
      <p:ext uri="{BB962C8B-B14F-4D97-AF65-F5344CB8AC3E}">
        <p14:creationId xmlns:p14="http://schemas.microsoft.com/office/powerpoint/2010/main" val="15235414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41AAD8-1414-497F-BB0A-3F30088441AA}"/>
              </a:ext>
            </a:extLst>
          </p:cNvPr>
          <p:cNvSpPr>
            <a:spLocks noGrp="1"/>
          </p:cNvSpPr>
          <p:nvPr>
            <p:ph sz="quarter" idx="13"/>
          </p:nvPr>
        </p:nvSpPr>
        <p:spPr>
          <a:xfrm>
            <a:off x="660400" y="1259456"/>
            <a:ext cx="10936288" cy="5096893"/>
          </a:xfrm>
        </p:spPr>
        <p:txBody>
          <a:bodyPr>
            <a:normAutofit fontScale="85000" lnSpcReduction="20000"/>
          </a:bodyPr>
          <a:lstStyle/>
          <a:p>
            <a:pPr marL="0" indent="0">
              <a:buNone/>
            </a:pPr>
            <a:r>
              <a:rPr lang="en-US" sz="3800" dirty="0"/>
              <a:t>Other common platforms include:</a:t>
            </a:r>
          </a:p>
          <a:p>
            <a:r>
              <a:rPr lang="en-US" dirty="0"/>
              <a:t>Vsee: </a:t>
            </a:r>
            <a:r>
              <a:rPr lang="en-US" dirty="0">
                <a:hlinkClick r:id="rId3"/>
              </a:rPr>
              <a:t>https://vsee.com/</a:t>
            </a:r>
            <a:r>
              <a:rPr lang="en-US" dirty="0"/>
              <a:t> - The VSee site notes one can “get it free," though the American Academy of Family Physicians (AAFP) website has heard members report it costing up to $250/month.</a:t>
            </a:r>
          </a:p>
          <a:p>
            <a:r>
              <a:rPr lang="en-US" dirty="0"/>
              <a:t>Doxy.Me: </a:t>
            </a:r>
            <a:r>
              <a:rPr lang="en-US" dirty="0">
                <a:hlinkClick r:id="rId4"/>
              </a:rPr>
              <a:t>https://doxy.me/</a:t>
            </a:r>
            <a:r>
              <a:rPr lang="en-US" dirty="0"/>
              <a:t> - Self-touted to be “a simple, free, and secure telemedicine solution.” </a:t>
            </a:r>
          </a:p>
          <a:p>
            <a:r>
              <a:rPr lang="en-US" dirty="0"/>
              <a:t>Vidyo: </a:t>
            </a:r>
            <a:r>
              <a:rPr lang="en-US" dirty="0">
                <a:hlinkClick r:id="rId5"/>
              </a:rPr>
              <a:t>https://www.vidyo.com/video-conferencing-solutions/industry/telehealth</a:t>
            </a:r>
            <a:endParaRPr lang="en-US" dirty="0"/>
          </a:p>
          <a:p>
            <a:r>
              <a:rPr lang="en-US" dirty="0"/>
              <a:t>eVisit: </a:t>
            </a:r>
            <a:r>
              <a:rPr lang="en-US" dirty="0">
                <a:hlinkClick r:id="rId6"/>
              </a:rPr>
              <a:t>https://evisit.com/</a:t>
            </a:r>
            <a:r>
              <a:rPr lang="en-US" dirty="0"/>
              <a:t> - The AAFP website reports eVisit ranges from $50/month to $150/month.</a:t>
            </a:r>
          </a:p>
          <a:p>
            <a:r>
              <a:rPr lang="en-US" dirty="0"/>
              <a:t>Zoom: </a:t>
            </a:r>
            <a:r>
              <a:rPr lang="en-US" dirty="0">
                <a:hlinkClick r:id="rId7"/>
              </a:rPr>
              <a:t>https://zoom.us/</a:t>
            </a:r>
            <a:endParaRPr lang="en-US" dirty="0"/>
          </a:p>
          <a:p>
            <a:r>
              <a:rPr lang="en-US" dirty="0"/>
              <a:t>Hale Health: </a:t>
            </a:r>
            <a:r>
              <a:rPr lang="en-US" dirty="0">
                <a:hlinkClick r:id="rId8"/>
              </a:rPr>
              <a:t>https://www.hale.co/</a:t>
            </a:r>
            <a:endParaRPr lang="en-US" dirty="0"/>
          </a:p>
          <a:p>
            <a:r>
              <a:rPr lang="en-US" dirty="0"/>
              <a:t>swyMED: </a:t>
            </a:r>
            <a:r>
              <a:rPr lang="en-US" dirty="0">
                <a:hlinkClick r:id="rId9"/>
              </a:rPr>
              <a:t>http://swymed.com/covid-19-telehealth-rapid-response/</a:t>
            </a:r>
            <a:endParaRPr lang="en-US" dirty="0"/>
          </a:p>
        </p:txBody>
      </p:sp>
      <p:sp>
        <p:nvSpPr>
          <p:cNvPr id="3" name="Slide Number Placeholder 2">
            <a:extLst>
              <a:ext uri="{FF2B5EF4-FFF2-40B4-BE49-F238E27FC236}">
                <a16:creationId xmlns:a16="http://schemas.microsoft.com/office/drawing/2014/main" id="{C9037586-9F22-4632-8FCD-ABB0228FC527}"/>
              </a:ext>
            </a:extLst>
          </p:cNvPr>
          <p:cNvSpPr>
            <a:spLocks noGrp="1"/>
          </p:cNvSpPr>
          <p:nvPr>
            <p:ph type="sldNum" sz="quarter" idx="12"/>
          </p:nvPr>
        </p:nvSpPr>
        <p:spPr/>
        <p:txBody>
          <a:bodyPr/>
          <a:lstStyle/>
          <a:p>
            <a:fld id="{B5A90BAA-DED1-A94C-A445-2E259080F053}" type="slidenum">
              <a:rPr lang="en-US" smtClean="0"/>
              <a:pPr/>
              <a:t>55</a:t>
            </a:fld>
            <a:endParaRPr lang="en-US" dirty="0"/>
          </a:p>
        </p:txBody>
      </p:sp>
      <p:sp>
        <p:nvSpPr>
          <p:cNvPr id="4" name="Title 3">
            <a:extLst>
              <a:ext uri="{FF2B5EF4-FFF2-40B4-BE49-F238E27FC236}">
                <a16:creationId xmlns:a16="http://schemas.microsoft.com/office/drawing/2014/main" id="{D171D852-0EC9-4FB8-98D9-6B2D3A43E66A}"/>
              </a:ext>
            </a:extLst>
          </p:cNvPr>
          <p:cNvSpPr>
            <a:spLocks noGrp="1"/>
          </p:cNvSpPr>
          <p:nvPr>
            <p:ph type="title"/>
          </p:nvPr>
        </p:nvSpPr>
        <p:spPr/>
        <p:txBody>
          <a:bodyPr/>
          <a:lstStyle/>
          <a:p>
            <a:r>
              <a:rPr lang="en-US" dirty="0"/>
              <a:t>Telehealth Platforms</a:t>
            </a:r>
          </a:p>
        </p:txBody>
      </p:sp>
    </p:spTree>
    <p:extLst>
      <p:ext uri="{BB962C8B-B14F-4D97-AF65-F5344CB8AC3E}">
        <p14:creationId xmlns:p14="http://schemas.microsoft.com/office/powerpoint/2010/main" val="22732813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41AAD8-1414-497F-BB0A-3F30088441AA}"/>
              </a:ext>
            </a:extLst>
          </p:cNvPr>
          <p:cNvSpPr>
            <a:spLocks noGrp="1"/>
          </p:cNvSpPr>
          <p:nvPr>
            <p:ph sz="quarter" idx="13"/>
          </p:nvPr>
        </p:nvSpPr>
        <p:spPr>
          <a:xfrm>
            <a:off x="696912" y="1193957"/>
            <a:ext cx="10936288" cy="4968815"/>
          </a:xfrm>
        </p:spPr>
        <p:txBody>
          <a:bodyPr>
            <a:normAutofit fontScale="62500" lnSpcReduction="20000"/>
          </a:bodyPr>
          <a:lstStyle/>
          <a:p>
            <a:pPr marL="0" indent="0">
              <a:buNone/>
            </a:pPr>
            <a:r>
              <a:rPr lang="en-US" sz="4500" b="1" dirty="0"/>
              <a:t>Key Questions You Will Want Answered When Exploring Telehealth Platforms:</a:t>
            </a:r>
          </a:p>
          <a:p>
            <a:endParaRPr lang="en-US" dirty="0"/>
          </a:p>
          <a:p>
            <a:pPr marL="514350" indent="-514350">
              <a:buFont typeface="+mj-lt"/>
              <a:buAutoNum type="arabicPeriod"/>
            </a:pPr>
            <a:r>
              <a:rPr lang="en-US" dirty="0"/>
              <a:t>Can I exit my contract at any time (i.e., not locked into a 2-year contract)?</a:t>
            </a:r>
            <a:br>
              <a:rPr lang="en-US" dirty="0"/>
            </a:br>
            <a:endParaRPr lang="en-US" dirty="0"/>
          </a:p>
          <a:p>
            <a:pPr marL="514350" indent="-514350">
              <a:buFont typeface="+mj-lt"/>
              <a:buAutoNum type="arabicPeriod"/>
            </a:pPr>
            <a:r>
              <a:rPr lang="en-US" dirty="0"/>
              <a:t>Is there a waiting room feature so I can queue my patients up?</a:t>
            </a:r>
            <a:br>
              <a:rPr lang="en-US" dirty="0"/>
            </a:br>
            <a:endParaRPr lang="en-US" dirty="0"/>
          </a:p>
          <a:p>
            <a:pPr marL="514350" indent="-514350">
              <a:buFont typeface="+mj-lt"/>
              <a:buAutoNum type="arabicPeriod"/>
            </a:pPr>
            <a:r>
              <a:rPr lang="en-US" dirty="0"/>
              <a:t>Is the platform device agnostic (i.e., can physicians/providers and patients use device of their choosing for virtual care)?</a:t>
            </a:r>
            <a:br>
              <a:rPr lang="en-US" dirty="0"/>
            </a:br>
            <a:endParaRPr lang="en-US" dirty="0"/>
          </a:p>
          <a:p>
            <a:pPr marL="514350" indent="-514350">
              <a:buFont typeface="+mj-lt"/>
              <a:buAutoNum type="arabicPeriod"/>
            </a:pPr>
            <a:r>
              <a:rPr lang="en-US" dirty="0"/>
              <a:t>Is there an out-of-office message noting we’re not available to take your call right now? (i.e., during off hours or overnight)?</a:t>
            </a:r>
          </a:p>
          <a:p>
            <a:pPr marL="514350" indent="-514350">
              <a:buFont typeface="+mj-lt"/>
              <a:buAutoNum type="arabicPeriod"/>
            </a:pPr>
            <a:endParaRPr lang="en-US" dirty="0"/>
          </a:p>
          <a:p>
            <a:pPr marL="514350" indent="-514350">
              <a:buFont typeface="+mj-lt"/>
              <a:buAutoNum type="arabicPeriod"/>
            </a:pPr>
            <a:r>
              <a:rPr lang="en-US" dirty="0"/>
              <a:t>Does the software have the ability to schedule a visit? </a:t>
            </a:r>
            <a:r>
              <a:rPr lang="en-US" b="1" dirty="0"/>
              <a:t>Note: </a:t>
            </a:r>
            <a:r>
              <a:rPr lang="en-US" dirty="0"/>
              <a:t>This is a more advanced feature; it's not absolutely required to have now, but it's nice to have.</a:t>
            </a:r>
            <a:br>
              <a:rPr lang="en-US" dirty="0"/>
            </a:br>
            <a:endParaRPr lang="en-US" dirty="0"/>
          </a:p>
          <a:p>
            <a:pPr marL="514350" indent="-514350">
              <a:buFont typeface="+mj-lt"/>
              <a:buAutoNum type="arabicPeriod"/>
            </a:pPr>
            <a:r>
              <a:rPr lang="en-US" dirty="0"/>
              <a:t>Is the platform deployable in days?</a:t>
            </a:r>
          </a:p>
        </p:txBody>
      </p:sp>
      <p:sp>
        <p:nvSpPr>
          <p:cNvPr id="3" name="Slide Number Placeholder 2">
            <a:extLst>
              <a:ext uri="{FF2B5EF4-FFF2-40B4-BE49-F238E27FC236}">
                <a16:creationId xmlns:a16="http://schemas.microsoft.com/office/drawing/2014/main" id="{C9037586-9F22-4632-8FCD-ABB0228FC527}"/>
              </a:ext>
            </a:extLst>
          </p:cNvPr>
          <p:cNvSpPr>
            <a:spLocks noGrp="1"/>
          </p:cNvSpPr>
          <p:nvPr>
            <p:ph type="sldNum" sz="quarter" idx="12"/>
          </p:nvPr>
        </p:nvSpPr>
        <p:spPr/>
        <p:txBody>
          <a:bodyPr/>
          <a:lstStyle/>
          <a:p>
            <a:fld id="{B5A90BAA-DED1-A94C-A445-2E259080F053}" type="slidenum">
              <a:rPr lang="en-US" smtClean="0"/>
              <a:pPr/>
              <a:t>56</a:t>
            </a:fld>
            <a:endParaRPr lang="en-US" dirty="0"/>
          </a:p>
        </p:txBody>
      </p:sp>
      <p:sp>
        <p:nvSpPr>
          <p:cNvPr id="4" name="Title 3">
            <a:extLst>
              <a:ext uri="{FF2B5EF4-FFF2-40B4-BE49-F238E27FC236}">
                <a16:creationId xmlns:a16="http://schemas.microsoft.com/office/drawing/2014/main" id="{D171D852-0EC9-4FB8-98D9-6B2D3A43E66A}"/>
              </a:ext>
            </a:extLst>
          </p:cNvPr>
          <p:cNvSpPr>
            <a:spLocks noGrp="1"/>
          </p:cNvSpPr>
          <p:nvPr>
            <p:ph type="title"/>
          </p:nvPr>
        </p:nvSpPr>
        <p:spPr/>
        <p:txBody>
          <a:bodyPr/>
          <a:lstStyle/>
          <a:p>
            <a:r>
              <a:rPr lang="en-US" dirty="0"/>
              <a:t>Telehealth Platforms</a:t>
            </a:r>
          </a:p>
        </p:txBody>
      </p:sp>
    </p:spTree>
    <p:extLst>
      <p:ext uri="{BB962C8B-B14F-4D97-AF65-F5344CB8AC3E}">
        <p14:creationId xmlns:p14="http://schemas.microsoft.com/office/powerpoint/2010/main" val="25835049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D138D9E-D67E-4CF3-B444-8BB3FAFE8E08}"/>
              </a:ext>
            </a:extLst>
          </p:cNvPr>
          <p:cNvPicPr>
            <a:picLocks noGrp="1" noChangeAspect="1"/>
          </p:cNvPicPr>
          <p:nvPr>
            <p:ph sz="quarter" idx="13"/>
          </p:nvPr>
        </p:nvPicPr>
        <p:blipFill>
          <a:blip r:embed="rId3"/>
          <a:stretch>
            <a:fillRect/>
          </a:stretch>
        </p:blipFill>
        <p:spPr>
          <a:xfrm>
            <a:off x="3929854" y="1502695"/>
            <a:ext cx="4782392" cy="4572000"/>
          </a:xfrm>
          <a:prstGeom prst="rect">
            <a:avLst/>
          </a:prstGeom>
        </p:spPr>
      </p:pic>
      <p:sp>
        <p:nvSpPr>
          <p:cNvPr id="3" name="Slide Number Placeholder 2">
            <a:extLst>
              <a:ext uri="{FF2B5EF4-FFF2-40B4-BE49-F238E27FC236}">
                <a16:creationId xmlns:a16="http://schemas.microsoft.com/office/drawing/2014/main" id="{8CBDC676-220C-4E6F-93BD-5622550F54CB}"/>
              </a:ext>
            </a:extLst>
          </p:cNvPr>
          <p:cNvSpPr>
            <a:spLocks noGrp="1"/>
          </p:cNvSpPr>
          <p:nvPr>
            <p:ph type="sldNum" sz="quarter" idx="12"/>
          </p:nvPr>
        </p:nvSpPr>
        <p:spPr/>
        <p:txBody>
          <a:bodyPr/>
          <a:lstStyle/>
          <a:p>
            <a:fld id="{B5A90BAA-DED1-A94C-A445-2E259080F053}" type="slidenum">
              <a:rPr lang="en-US" smtClean="0"/>
              <a:pPr/>
              <a:t>57</a:t>
            </a:fld>
            <a:endParaRPr lang="en-US" dirty="0"/>
          </a:p>
        </p:txBody>
      </p:sp>
      <p:sp>
        <p:nvSpPr>
          <p:cNvPr id="4" name="Title 3">
            <a:extLst>
              <a:ext uri="{FF2B5EF4-FFF2-40B4-BE49-F238E27FC236}">
                <a16:creationId xmlns:a16="http://schemas.microsoft.com/office/drawing/2014/main" id="{0BEF794D-3980-4AB6-86E9-AC752C67B869}"/>
              </a:ext>
            </a:extLst>
          </p:cNvPr>
          <p:cNvSpPr>
            <a:spLocks noGrp="1"/>
          </p:cNvSpPr>
          <p:nvPr>
            <p:ph type="title"/>
          </p:nvPr>
        </p:nvSpPr>
        <p:spPr/>
        <p:txBody>
          <a:bodyPr/>
          <a:lstStyle/>
          <a:p>
            <a:r>
              <a:rPr lang="en-US" dirty="0"/>
              <a:t>Telehealth in a Post-Pandemic World</a:t>
            </a:r>
          </a:p>
        </p:txBody>
      </p:sp>
      <p:sp>
        <p:nvSpPr>
          <p:cNvPr id="6" name="Rectangle 5">
            <a:extLst>
              <a:ext uri="{FF2B5EF4-FFF2-40B4-BE49-F238E27FC236}">
                <a16:creationId xmlns:a16="http://schemas.microsoft.com/office/drawing/2014/main" id="{F36A1E52-3A7D-4C5A-8EA1-AE3537E244D7}"/>
              </a:ext>
            </a:extLst>
          </p:cNvPr>
          <p:cNvSpPr/>
          <p:nvPr/>
        </p:nvSpPr>
        <p:spPr>
          <a:xfrm>
            <a:off x="1997243" y="6138802"/>
            <a:ext cx="12005724" cy="400110"/>
          </a:xfrm>
          <a:prstGeom prst="rect">
            <a:avLst/>
          </a:prstGeom>
        </p:spPr>
        <p:txBody>
          <a:bodyPr wrap="square">
            <a:spAutoFit/>
          </a:bodyPr>
          <a:lstStyle/>
          <a:p>
            <a:pPr algn="l"/>
            <a:r>
              <a:rPr lang="en-US" sz="2000" dirty="0">
                <a:hlinkClick r:id="rId4"/>
              </a:rPr>
              <a:t>https://www.statnews.com/2020/06/09/seema-verma-telehealth-access-covid19/</a:t>
            </a:r>
            <a:endParaRPr lang="en-US" sz="2000" dirty="0"/>
          </a:p>
        </p:txBody>
      </p:sp>
    </p:spTree>
    <p:extLst>
      <p:ext uri="{BB962C8B-B14F-4D97-AF65-F5344CB8AC3E}">
        <p14:creationId xmlns:p14="http://schemas.microsoft.com/office/powerpoint/2010/main" val="25773730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DED698-6432-47E4-9BFB-0CF9972551C1}"/>
              </a:ext>
            </a:extLst>
          </p:cNvPr>
          <p:cNvSpPr>
            <a:spLocks noGrp="1"/>
          </p:cNvSpPr>
          <p:nvPr>
            <p:ph sz="quarter" idx="13"/>
          </p:nvPr>
        </p:nvSpPr>
        <p:spPr/>
        <p:txBody>
          <a:bodyPr/>
          <a:lstStyle/>
          <a:p>
            <a:r>
              <a:rPr lang="en-US" dirty="0"/>
              <a:t>Consumer adoption of telehealth has skyrocketed.</a:t>
            </a:r>
          </a:p>
          <a:p>
            <a:r>
              <a:rPr lang="en-US" dirty="0"/>
              <a:t>Practices must create sustainable, regulated telehealth programs post-COVID-19:</a:t>
            </a:r>
          </a:p>
          <a:p>
            <a:pPr lvl="1"/>
            <a:r>
              <a:rPr lang="en-US" dirty="0"/>
              <a:t>Switching to HIPAA compliant platforms</a:t>
            </a:r>
          </a:p>
          <a:p>
            <a:pPr lvl="1"/>
            <a:r>
              <a:rPr lang="en-US" dirty="0"/>
              <a:t>Updating workflows, policies and procedures</a:t>
            </a:r>
          </a:p>
          <a:p>
            <a:pPr lvl="1"/>
            <a:r>
              <a:rPr lang="en-US" dirty="0"/>
              <a:t>Review and monitor regulatory changes</a:t>
            </a:r>
          </a:p>
          <a:p>
            <a:pPr lvl="1"/>
            <a:r>
              <a:rPr lang="en-US" dirty="0"/>
              <a:t>Reach out to private payers for updated policies</a:t>
            </a:r>
          </a:p>
          <a:p>
            <a:pPr lvl="1"/>
            <a:endParaRPr lang="en-US" dirty="0"/>
          </a:p>
        </p:txBody>
      </p:sp>
      <p:sp>
        <p:nvSpPr>
          <p:cNvPr id="3" name="Slide Number Placeholder 2">
            <a:extLst>
              <a:ext uri="{FF2B5EF4-FFF2-40B4-BE49-F238E27FC236}">
                <a16:creationId xmlns:a16="http://schemas.microsoft.com/office/drawing/2014/main" id="{6A380329-69E7-4BD8-A7F8-056E61A57B40}"/>
              </a:ext>
            </a:extLst>
          </p:cNvPr>
          <p:cNvSpPr>
            <a:spLocks noGrp="1"/>
          </p:cNvSpPr>
          <p:nvPr>
            <p:ph type="sldNum" sz="quarter" idx="12"/>
          </p:nvPr>
        </p:nvSpPr>
        <p:spPr/>
        <p:txBody>
          <a:bodyPr/>
          <a:lstStyle/>
          <a:p>
            <a:fld id="{B5A90BAA-DED1-A94C-A445-2E259080F053}" type="slidenum">
              <a:rPr lang="en-US" smtClean="0"/>
              <a:pPr/>
              <a:t>58</a:t>
            </a:fld>
            <a:endParaRPr lang="en-US" dirty="0"/>
          </a:p>
        </p:txBody>
      </p:sp>
      <p:sp>
        <p:nvSpPr>
          <p:cNvPr id="4" name="Title 3">
            <a:extLst>
              <a:ext uri="{FF2B5EF4-FFF2-40B4-BE49-F238E27FC236}">
                <a16:creationId xmlns:a16="http://schemas.microsoft.com/office/drawing/2014/main" id="{E16E291A-EFCA-4C20-9F93-396392CBB80A}"/>
              </a:ext>
            </a:extLst>
          </p:cNvPr>
          <p:cNvSpPr>
            <a:spLocks noGrp="1"/>
          </p:cNvSpPr>
          <p:nvPr>
            <p:ph type="title"/>
          </p:nvPr>
        </p:nvSpPr>
        <p:spPr/>
        <p:txBody>
          <a:bodyPr/>
          <a:lstStyle/>
          <a:p>
            <a:r>
              <a:rPr lang="en-US" dirty="0"/>
              <a:t>Telehealth Programs Transitioning Post-Pandemic</a:t>
            </a:r>
          </a:p>
        </p:txBody>
      </p:sp>
    </p:spTree>
    <p:extLst>
      <p:ext uri="{BB962C8B-B14F-4D97-AF65-F5344CB8AC3E}">
        <p14:creationId xmlns:p14="http://schemas.microsoft.com/office/powerpoint/2010/main" val="13314534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asted-image.pdf"/>
          <p:cNvPicPr/>
          <p:nvPr/>
        </p:nvPicPr>
        <p:blipFill rotWithShape="1">
          <a:blip r:embed="rId3">
            <a:alphaModFix amt="24000"/>
          </a:blip>
          <a:srcRect r="12545"/>
          <a:stretch/>
        </p:blipFill>
        <p:spPr>
          <a:xfrm>
            <a:off x="9336516" y="-104800"/>
            <a:ext cx="2855484" cy="3503821"/>
          </a:xfrm>
          <a:prstGeom prst="rect">
            <a:avLst/>
          </a:prstGeom>
          <a:ln w="12700">
            <a:miter lim="400000"/>
          </a:ln>
        </p:spPr>
      </p:pic>
      <p:sp>
        <p:nvSpPr>
          <p:cNvPr id="71" name="Shape 71"/>
          <p:cNvSpPr/>
          <p:nvPr/>
        </p:nvSpPr>
        <p:spPr>
          <a:xfrm>
            <a:off x="-1" y="6428757"/>
            <a:ext cx="12192001" cy="429243"/>
          </a:xfrm>
          <a:prstGeom prst="rect">
            <a:avLst/>
          </a:prstGeom>
          <a:solidFill>
            <a:srgbClr val="A7A7A7"/>
          </a:solidFill>
          <a:ln w="12700">
            <a:miter lim="400000"/>
          </a:ln>
        </p:spPr>
        <p:txBody>
          <a:bodyPr lIns="0" tIns="0" rIns="0" bIns="0" anchor="ctr"/>
          <a:lstStyle/>
          <a:p>
            <a:pPr lvl="0" algn="l">
              <a:defRPr sz="1800">
                <a:solidFill>
                  <a:srgbClr val="FFFFFF"/>
                </a:solidFill>
                <a:latin typeface="Calibri"/>
                <a:ea typeface="Calibri"/>
                <a:cs typeface="Calibri"/>
                <a:sym typeface="Calibri"/>
              </a:defRPr>
            </a:pPr>
            <a:endParaRPr dirty="0"/>
          </a:p>
        </p:txBody>
      </p:sp>
      <p:pic>
        <p:nvPicPr>
          <p:cNvPr id="72" name="pasted-image.pdf"/>
          <p:cNvPicPr/>
          <p:nvPr/>
        </p:nvPicPr>
        <p:blipFill rotWithShape="1">
          <a:blip r:embed="rId4"/>
          <a:srcRect l="-1853" t="18331" r="-2571" b="37224"/>
          <a:stretch/>
        </p:blipFill>
        <p:spPr>
          <a:xfrm>
            <a:off x="-279808" y="-118872"/>
            <a:ext cx="12810744" cy="219456"/>
          </a:xfrm>
          <a:prstGeom prst="rect">
            <a:avLst/>
          </a:prstGeom>
          <a:ln w="12700">
            <a:miter lim="400000"/>
          </a:ln>
        </p:spPr>
      </p:pic>
      <p:sp>
        <p:nvSpPr>
          <p:cNvPr id="73" name="Shape 73"/>
          <p:cNvSpPr/>
          <p:nvPr/>
        </p:nvSpPr>
        <p:spPr>
          <a:xfrm>
            <a:off x="585782" y="565214"/>
            <a:ext cx="4903834" cy="350865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p>
            <a:pPr lvl="0" algn="l">
              <a:defRPr sz="1800">
                <a:solidFill>
                  <a:srgbClr val="000000"/>
                </a:solidFill>
              </a:defRPr>
            </a:pPr>
            <a:r>
              <a:rPr lang="en-US" sz="4400" dirty="0">
                <a:latin typeface="Calibri"/>
                <a:cs typeface="Calibri"/>
              </a:rPr>
              <a:t>Katy Cook </a:t>
            </a:r>
            <a:br>
              <a:rPr sz="3900" dirty="0"/>
            </a:br>
            <a:r>
              <a:rPr lang="en-US" sz="2800" dirty="0">
                <a:latin typeface="Calibri"/>
                <a:cs typeface="Calibri"/>
                <a:hlinkClick r:id="rId5"/>
              </a:rPr>
              <a:t>kcook@ahihealth.org</a:t>
            </a:r>
            <a:endParaRPr lang="en-US" sz="2800" dirty="0">
              <a:latin typeface="Calibri"/>
              <a:cs typeface="Calibri"/>
            </a:endParaRPr>
          </a:p>
          <a:p>
            <a:pPr lvl="0" algn="l">
              <a:defRPr sz="1800">
                <a:solidFill>
                  <a:srgbClr val="000000"/>
                </a:solidFill>
              </a:defRPr>
            </a:pPr>
            <a:endParaRPr lang="en-US" sz="2800" dirty="0">
              <a:latin typeface="Calibri"/>
              <a:cs typeface="Calibri"/>
            </a:endParaRPr>
          </a:p>
          <a:p>
            <a:pPr algn="l">
              <a:defRPr sz="1800">
                <a:solidFill>
                  <a:srgbClr val="000000"/>
                </a:solidFill>
              </a:defRPr>
            </a:pPr>
            <a:r>
              <a:rPr lang="en-US" sz="4400" dirty="0">
                <a:latin typeface="Calibri"/>
                <a:cs typeface="Calibri"/>
              </a:rPr>
              <a:t>Nancy DelMastro</a:t>
            </a:r>
            <a:br>
              <a:rPr lang="en-US" dirty="0"/>
            </a:br>
            <a:r>
              <a:rPr lang="en-US" sz="2800" dirty="0">
                <a:latin typeface="Calibri"/>
                <a:cs typeface="Calibri"/>
                <a:hlinkClick r:id="rId6"/>
              </a:rPr>
              <a:t>ndelmastro@ahihealth.org</a:t>
            </a:r>
            <a:r>
              <a:rPr lang="en-US" sz="2800" dirty="0">
                <a:latin typeface="Calibri"/>
                <a:cs typeface="Calibri"/>
              </a:rPr>
              <a:t> </a:t>
            </a:r>
          </a:p>
          <a:p>
            <a:pPr lvl="0" algn="l">
              <a:defRPr sz="1800">
                <a:solidFill>
                  <a:srgbClr val="000000"/>
                </a:solidFill>
              </a:defRPr>
            </a:pPr>
            <a:endParaRPr lang="en-US" sz="2800" dirty="0">
              <a:latin typeface="Calibri"/>
              <a:cs typeface="Calibri"/>
            </a:endParaRPr>
          </a:p>
          <a:p>
            <a:pPr lvl="0" algn="l">
              <a:defRPr sz="1800">
                <a:solidFill>
                  <a:srgbClr val="000000"/>
                </a:solidFill>
              </a:defRPr>
            </a:pPr>
            <a:endParaRPr sz="2800" dirty="0">
              <a:latin typeface="Calibri"/>
              <a:cs typeface="Calibri"/>
            </a:endParaRPr>
          </a:p>
        </p:txBody>
      </p:sp>
      <p:sp>
        <p:nvSpPr>
          <p:cNvPr id="74" name="Shape 74"/>
          <p:cNvSpPr/>
          <p:nvPr/>
        </p:nvSpPr>
        <p:spPr>
          <a:xfrm>
            <a:off x="476810" y="6483235"/>
            <a:ext cx="9331919" cy="30777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l">
              <a:defRPr sz="1900">
                <a:solidFill>
                  <a:srgbClr val="FFFFFF"/>
                </a:solidFill>
              </a:defRPr>
            </a:lvl1pPr>
          </a:lstStyle>
          <a:p>
            <a:pPr lvl="0">
              <a:defRPr sz="1800">
                <a:solidFill>
                  <a:srgbClr val="000000"/>
                </a:solidFill>
              </a:defRPr>
            </a:pPr>
            <a:r>
              <a:rPr sz="2000" dirty="0">
                <a:solidFill>
                  <a:srgbClr val="FFFFFF"/>
                </a:solidFill>
                <a:latin typeface="Calibri"/>
                <a:cs typeface="Calibri"/>
              </a:rPr>
              <a:t>www.ahihealth.org | 518.480.0111</a:t>
            </a:r>
          </a:p>
        </p:txBody>
      </p:sp>
      <p:pic>
        <p:nvPicPr>
          <p:cNvPr id="76" name="pasted-image.pdf"/>
          <p:cNvPicPr/>
          <p:nvPr/>
        </p:nvPicPr>
        <p:blipFill>
          <a:blip r:embed="rId7"/>
          <a:stretch>
            <a:fillRect/>
          </a:stretch>
        </p:blipFill>
        <p:spPr>
          <a:xfrm>
            <a:off x="476810" y="4883705"/>
            <a:ext cx="8197609" cy="773951"/>
          </a:xfrm>
          <a:prstGeom prst="rect">
            <a:avLst/>
          </a:prstGeom>
          <a:ln w="12700">
            <a:miter lim="400000"/>
          </a:ln>
        </p:spPr>
      </p:pic>
      <p:pic>
        <p:nvPicPr>
          <p:cNvPr id="2" name="Picture 1">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1228" y="5900070"/>
            <a:ext cx="209550" cy="180975"/>
          </a:xfrm>
          <a:prstGeom prst="rect">
            <a:avLst/>
          </a:prstGeom>
        </p:spPr>
      </p:pic>
      <p:pic>
        <p:nvPicPr>
          <p:cNvPr id="3" name="Picture 2">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6428" y="5900070"/>
            <a:ext cx="209550" cy="180975"/>
          </a:xfrm>
          <a:prstGeom prst="rect">
            <a:avLst/>
          </a:prstGeom>
        </p:spPr>
      </p:pic>
      <p:pic>
        <p:nvPicPr>
          <p:cNvPr id="4" name="Picture 3">
            <a:hlinkClick r:id="rId12"/>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71628" y="5900070"/>
            <a:ext cx="209550" cy="180975"/>
          </a:xfrm>
          <a:prstGeom prst="rect">
            <a:avLst/>
          </a:prstGeom>
        </p:spPr>
      </p:pic>
      <p:pic>
        <p:nvPicPr>
          <p:cNvPr id="9" name="Picture 8">
            <a:hlinkClick r:id="rId14"/>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66828" y="5900070"/>
            <a:ext cx="209550" cy="180975"/>
          </a:xfrm>
          <a:prstGeom prst="rect">
            <a:avLst/>
          </a:prstGeom>
        </p:spPr>
      </p:pic>
      <p:sp>
        <p:nvSpPr>
          <p:cNvPr id="12" name="TextBox 11">
            <a:extLst>
              <a:ext uri="{FF2B5EF4-FFF2-40B4-BE49-F238E27FC236}">
                <a16:creationId xmlns:a16="http://schemas.microsoft.com/office/drawing/2014/main" id="{B61349D8-F237-4F40-A444-6A70DC92624E}"/>
              </a:ext>
            </a:extLst>
          </p:cNvPr>
          <p:cNvSpPr txBox="1"/>
          <p:nvPr/>
        </p:nvSpPr>
        <p:spPr>
          <a:xfrm>
            <a:off x="3221444" y="3370167"/>
            <a:ext cx="6211334" cy="1446550"/>
          </a:xfrm>
          <a:prstGeom prst="rect">
            <a:avLst/>
          </a:prstGeom>
          <a:noFill/>
          <a:ln>
            <a:noFill/>
          </a:ln>
          <a:effectLst>
            <a:outerShdw blurRad="50800" dist="38100" dir="16200000"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8800" dirty="0">
                <a:solidFill>
                  <a:schemeClr val="accent1"/>
                </a:solidFill>
                <a:latin typeface="+mn-lt"/>
              </a:rPr>
              <a:t>Questions?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5A90BAA-DED1-A94C-A445-2E259080F053}" type="slidenum">
              <a:rPr lang="en-US" smtClean="0"/>
              <a:pPr/>
              <a:t>6</a:t>
            </a:fld>
            <a:endParaRPr lang="en-US" dirty="0"/>
          </a:p>
        </p:txBody>
      </p:sp>
      <p:sp>
        <p:nvSpPr>
          <p:cNvPr id="2" name="Content Placeholder 1">
            <a:extLst>
              <a:ext uri="{FF2B5EF4-FFF2-40B4-BE49-F238E27FC236}">
                <a16:creationId xmlns:a16="http://schemas.microsoft.com/office/drawing/2014/main" id="{766B643A-5B06-4705-9836-3A9BC92A39E9}"/>
              </a:ext>
            </a:extLst>
          </p:cNvPr>
          <p:cNvSpPr>
            <a:spLocks noGrp="1"/>
          </p:cNvSpPr>
          <p:nvPr>
            <p:ph sz="quarter" idx="13"/>
          </p:nvPr>
        </p:nvSpPr>
        <p:spPr>
          <a:xfrm>
            <a:off x="423361" y="1088832"/>
            <a:ext cx="11674854" cy="5232088"/>
          </a:xfrm>
        </p:spPr>
        <p:txBody>
          <a:bodyPr>
            <a:normAutofit fontScale="62500" lnSpcReduction="20000"/>
          </a:bodyPr>
          <a:lstStyle/>
          <a:p>
            <a:pPr marL="0" indent="0">
              <a:buNone/>
            </a:pPr>
            <a:r>
              <a:rPr lang="en-US" b="1" dirty="0"/>
              <a:t>Definition of Telehealth </a:t>
            </a:r>
            <a:endParaRPr lang="en-US" dirty="0"/>
          </a:p>
          <a:p>
            <a:r>
              <a:rPr lang="en-US" dirty="0"/>
              <a:t>Telehealth</a:t>
            </a:r>
            <a:r>
              <a:rPr lang="en-US" b="1" dirty="0"/>
              <a:t> </a:t>
            </a:r>
            <a:r>
              <a:rPr lang="en-US" dirty="0"/>
              <a:t>is defined as the use of electronic information and communication technologies to deliver health care to patients at a distance. Medicaid covered services provided via telehealth include assessment, diagnosis, consultation, treatment, education, care management and/or self-management of a Medicaid member. </a:t>
            </a:r>
            <a:r>
              <a:rPr lang="en-US" i="1" dirty="0"/>
              <a:t>For purposes of the State of Emergency, this definition is expanded to include telephonic, telemedicine (including </a:t>
            </a:r>
            <a:r>
              <a:rPr lang="en-US" i="1" dirty="0" err="1"/>
              <a:t>teledentistry</a:t>
            </a:r>
            <a:r>
              <a:rPr lang="en-US" i="1" dirty="0"/>
              <a:t>), store and forward, and remote patient monitoring.</a:t>
            </a:r>
          </a:p>
          <a:p>
            <a:pPr marL="0" indent="0">
              <a:buNone/>
            </a:pPr>
            <a:endParaRPr lang="en-US" i="1" dirty="0"/>
          </a:p>
          <a:p>
            <a:pPr marL="0" indent="0">
              <a:buNone/>
            </a:pPr>
            <a:r>
              <a:rPr lang="en-US" b="1" dirty="0"/>
              <a:t>Originating Site </a:t>
            </a:r>
            <a:endParaRPr lang="en-US" dirty="0"/>
          </a:p>
          <a:p>
            <a:r>
              <a:rPr lang="en-US" dirty="0"/>
              <a:t>The originating site is where the member is located at the time health care services are delivered to him/her by means of telehealth. Originating sites during the State of Emergency can be anywhere the member is located, including their home. </a:t>
            </a:r>
            <a:r>
              <a:rPr lang="en-US" i="1" dirty="0"/>
              <a:t>There are no limits on originating sites during the State of Emergency. </a:t>
            </a:r>
          </a:p>
          <a:p>
            <a:pPr marL="0" indent="0">
              <a:buNone/>
            </a:pPr>
            <a:endParaRPr lang="en-US" dirty="0"/>
          </a:p>
          <a:p>
            <a:pPr marL="0" indent="0">
              <a:buNone/>
            </a:pPr>
            <a:r>
              <a:rPr lang="en-US" b="1" dirty="0"/>
              <a:t>Distant Site </a:t>
            </a:r>
            <a:endParaRPr lang="en-US" dirty="0"/>
          </a:p>
          <a:p>
            <a:r>
              <a:rPr lang="en-US" dirty="0"/>
              <a:t>The distant site is any location including the provider’s home that is within the fifty United States or United States' territories. During the State of Emergency all sites are eligible to be distant sites for delivery and payment purposes including FQHCs for all patients including patients dually eligible for Medicaid and Medicare. </a:t>
            </a:r>
            <a:r>
              <a:rPr lang="en-US" i="1" dirty="0"/>
              <a:t>This includes clinic providers working from their homes or any other location during the State of Emergency.</a:t>
            </a:r>
            <a:endParaRPr lang="en-US" sz="1800" i="1" dirty="0">
              <a:solidFill>
                <a:prstClr val="black"/>
              </a:solidFill>
            </a:endParaRPr>
          </a:p>
          <a:p>
            <a:endParaRPr lang="en-US" dirty="0"/>
          </a:p>
        </p:txBody>
      </p:sp>
      <p:sp>
        <p:nvSpPr>
          <p:cNvPr id="6" name="Title 1">
            <a:extLst>
              <a:ext uri="{FF2B5EF4-FFF2-40B4-BE49-F238E27FC236}">
                <a16:creationId xmlns:a16="http://schemas.microsoft.com/office/drawing/2014/main" id="{5926C738-EADD-4132-B1F2-F365C40AEEED}"/>
              </a:ext>
            </a:extLst>
          </p:cNvPr>
          <p:cNvSpPr>
            <a:spLocks noGrp="1"/>
          </p:cNvSpPr>
          <p:nvPr>
            <p:ph type="title"/>
          </p:nvPr>
        </p:nvSpPr>
        <p:spPr>
          <a:xfrm>
            <a:off x="609600" y="274638"/>
            <a:ext cx="10972800" cy="760437"/>
          </a:xfrm>
        </p:spPr>
        <p:txBody>
          <a:bodyPr/>
          <a:lstStyle/>
          <a:p>
            <a:r>
              <a:rPr lang="en-US" sz="4000" dirty="0">
                <a:solidFill>
                  <a:srgbClr val="2A6EBB"/>
                </a:solidFill>
              </a:rPr>
              <a:t>Telehealth Definitions</a:t>
            </a:r>
            <a:endParaRPr lang="en-US" dirty="0">
              <a:solidFill>
                <a:srgbClr val="2A6EBB"/>
              </a:solidFill>
            </a:endParaRPr>
          </a:p>
        </p:txBody>
      </p:sp>
    </p:spTree>
    <p:extLst>
      <p:ext uri="{BB962C8B-B14F-4D97-AF65-F5344CB8AC3E}">
        <p14:creationId xmlns:p14="http://schemas.microsoft.com/office/powerpoint/2010/main" val="348428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E60857-A556-4691-ABA5-7EFF36F5466E}"/>
              </a:ext>
            </a:extLst>
          </p:cNvPr>
          <p:cNvSpPr>
            <a:spLocks noGrp="1"/>
          </p:cNvSpPr>
          <p:nvPr>
            <p:ph sz="quarter" idx="13"/>
          </p:nvPr>
        </p:nvSpPr>
        <p:spPr>
          <a:xfrm>
            <a:off x="347137" y="1152172"/>
            <a:ext cx="11497725" cy="5386740"/>
          </a:xfrm>
        </p:spPr>
        <p:txBody>
          <a:bodyPr>
            <a:normAutofit/>
          </a:bodyPr>
          <a:lstStyle/>
          <a:p>
            <a:pPr marL="297180" lvl="1" indent="0">
              <a:buNone/>
            </a:pPr>
            <a:r>
              <a:rPr lang="en-US" b="1" dirty="0">
                <a:solidFill>
                  <a:srgbClr val="2A6EBB"/>
                </a:solidFill>
              </a:rPr>
              <a:t>Confidentiality:</a:t>
            </a:r>
          </a:p>
          <a:p>
            <a:pPr marL="640080"/>
            <a:r>
              <a:rPr lang="en-US" sz="2400" dirty="0"/>
              <a:t>During the COVID-19 nationwide public health emergency, the HHS Office for Civil Rights (OCR) has issued a Notification of Enforcement </a:t>
            </a:r>
            <a:r>
              <a:rPr lang="en-US" sz="2400" dirty="0">
                <a:hlinkClick r:id="rId3"/>
              </a:rPr>
              <a:t>Discretion</a:t>
            </a:r>
            <a:r>
              <a:rPr lang="en-US" sz="2400" dirty="0"/>
              <a:t> for telehealth remote communications. OCR will exercise its enforcement discretion and </a:t>
            </a:r>
            <a:r>
              <a:rPr lang="en-US" sz="2400" i="1" dirty="0"/>
              <a:t>will not impose penalties for noncompliance </a:t>
            </a:r>
            <a:r>
              <a:rPr lang="en-US" sz="2400" dirty="0"/>
              <a:t>with the regulatory requirements under the HIPAA Rules against covered health care providers in connection with the good faith provision of telehealth during the emergency. </a:t>
            </a:r>
          </a:p>
          <a:p>
            <a:pPr marL="297180" indent="0">
              <a:buNone/>
            </a:pPr>
            <a:r>
              <a:rPr lang="en-US" sz="2800" b="1" dirty="0">
                <a:solidFill>
                  <a:srgbClr val="2A6EBB"/>
                </a:solidFill>
              </a:rPr>
              <a:t>Consent:</a:t>
            </a:r>
          </a:p>
          <a:p>
            <a:pPr marL="754380" indent="-457200"/>
            <a:r>
              <a:rPr lang="en-US" sz="2400" dirty="0"/>
              <a:t>The practitioner shall confirm the member’s identity and provide the member with basic information about the services that he/she will be receiving via telehealth/telephone. </a:t>
            </a:r>
            <a:r>
              <a:rPr lang="en-US" sz="2400" i="1" dirty="0"/>
              <a:t>Written consent by the member is not required. </a:t>
            </a:r>
            <a:r>
              <a:rPr lang="en-US" sz="2400" dirty="0"/>
              <a:t>Telehealth/telephonic sessions/services shall not be recorded without the member's consent. </a:t>
            </a:r>
            <a:endParaRPr lang="en-US" sz="1800" b="1" dirty="0">
              <a:solidFill>
                <a:srgbClr val="2A6EBB"/>
              </a:solidFill>
            </a:endParaRPr>
          </a:p>
          <a:p>
            <a:pPr marL="297180" indent="0">
              <a:buNone/>
            </a:pPr>
            <a:endParaRPr lang="en-US" sz="2400" dirty="0"/>
          </a:p>
          <a:p>
            <a:pPr marL="0" lvl="0" indent="0">
              <a:lnSpc>
                <a:spcPct val="100000"/>
              </a:lnSpc>
              <a:spcBef>
                <a:spcPts val="0"/>
              </a:spcBef>
              <a:buNone/>
            </a:pPr>
            <a:endParaRPr lang="en-US" sz="2600" dirty="0">
              <a:solidFill>
                <a:prstClr val="black"/>
              </a:solidFill>
            </a:endParaRPr>
          </a:p>
          <a:p>
            <a:endParaRPr lang="en-US" dirty="0"/>
          </a:p>
        </p:txBody>
      </p:sp>
      <p:sp>
        <p:nvSpPr>
          <p:cNvPr id="3" name="Slide Number Placeholder 2">
            <a:extLst>
              <a:ext uri="{FF2B5EF4-FFF2-40B4-BE49-F238E27FC236}">
                <a16:creationId xmlns:a16="http://schemas.microsoft.com/office/drawing/2014/main" id="{B62879E7-7184-40E8-9598-AAE7A749FFA2}"/>
              </a:ext>
            </a:extLst>
          </p:cNvPr>
          <p:cNvSpPr>
            <a:spLocks noGrp="1"/>
          </p:cNvSpPr>
          <p:nvPr>
            <p:ph type="sldNum" sz="quarter" idx="12"/>
          </p:nvPr>
        </p:nvSpPr>
        <p:spPr/>
        <p:txBody>
          <a:bodyPr/>
          <a:lstStyle/>
          <a:p>
            <a:fld id="{B5A90BAA-DED1-A94C-A445-2E259080F053}" type="slidenum">
              <a:rPr lang="en-US" smtClean="0"/>
              <a:pPr/>
              <a:t>7</a:t>
            </a:fld>
            <a:endParaRPr lang="en-US" dirty="0"/>
          </a:p>
        </p:txBody>
      </p:sp>
      <p:sp>
        <p:nvSpPr>
          <p:cNvPr id="4" name="Title 3">
            <a:extLst>
              <a:ext uri="{FF2B5EF4-FFF2-40B4-BE49-F238E27FC236}">
                <a16:creationId xmlns:a16="http://schemas.microsoft.com/office/drawing/2014/main" id="{FBADB29E-67C0-4A5F-8D37-6F4646008E28}"/>
              </a:ext>
            </a:extLst>
          </p:cNvPr>
          <p:cNvSpPr>
            <a:spLocks noGrp="1"/>
          </p:cNvSpPr>
          <p:nvPr>
            <p:ph type="title"/>
          </p:nvPr>
        </p:nvSpPr>
        <p:spPr/>
        <p:txBody>
          <a:bodyPr>
            <a:normAutofit/>
          </a:bodyPr>
          <a:lstStyle/>
          <a:p>
            <a:r>
              <a:rPr lang="en-US" sz="3800" dirty="0"/>
              <a:t>Confidentiality and Consent</a:t>
            </a:r>
          </a:p>
        </p:txBody>
      </p:sp>
    </p:spTree>
    <p:extLst>
      <p:ext uri="{BB962C8B-B14F-4D97-AF65-F5344CB8AC3E}">
        <p14:creationId xmlns:p14="http://schemas.microsoft.com/office/powerpoint/2010/main" val="10030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E60857-A556-4691-ABA5-7EFF36F5466E}"/>
              </a:ext>
            </a:extLst>
          </p:cNvPr>
          <p:cNvSpPr>
            <a:spLocks noGrp="1"/>
          </p:cNvSpPr>
          <p:nvPr>
            <p:ph sz="quarter" idx="13"/>
          </p:nvPr>
        </p:nvSpPr>
        <p:spPr>
          <a:xfrm>
            <a:off x="170775" y="1167764"/>
            <a:ext cx="11850450" cy="5428353"/>
          </a:xfrm>
        </p:spPr>
        <p:txBody>
          <a:bodyPr>
            <a:normAutofit lnSpcReduction="10000"/>
          </a:bodyPr>
          <a:lstStyle/>
          <a:p>
            <a:pPr marL="457200" lvl="1" indent="0">
              <a:spcBef>
                <a:spcPts val="0"/>
              </a:spcBef>
              <a:buNone/>
            </a:pPr>
            <a:r>
              <a:rPr lang="en-US" sz="2000" dirty="0"/>
              <a:t>To help facilitate and support the approach of expanding telemedicine, NYS DOH is allowing informed, verbal, documented consent for telehealth visits in lieu of the current SHIN-NY written consent requirements per 10 NYCRR Part 300. </a:t>
            </a:r>
          </a:p>
          <a:p>
            <a:pPr marL="457200" lvl="1" indent="0">
              <a:spcBef>
                <a:spcPts val="0"/>
              </a:spcBef>
              <a:buNone/>
            </a:pPr>
            <a:endParaRPr lang="en-US" sz="1600" dirty="0"/>
          </a:p>
          <a:p>
            <a:pPr marL="457200" lvl="1" indent="0">
              <a:spcBef>
                <a:spcPts val="0"/>
              </a:spcBef>
              <a:buNone/>
            </a:pPr>
            <a:r>
              <a:rPr lang="en-US" sz="2000" dirty="0"/>
              <a:t>The following procedures shall be adhered to by QEs and their Participants when providing telehealth services without written consent.</a:t>
            </a:r>
          </a:p>
          <a:p>
            <a:pPr marL="457200" lvl="1" indent="0">
              <a:spcBef>
                <a:spcPts val="0"/>
              </a:spcBef>
              <a:buNone/>
            </a:pPr>
            <a:endParaRPr lang="en-US" sz="1600" dirty="0"/>
          </a:p>
          <a:p>
            <a:pPr marL="457200" lvl="1" indent="0">
              <a:spcBef>
                <a:spcPts val="0"/>
              </a:spcBef>
              <a:buNone/>
            </a:pPr>
            <a:r>
              <a:rPr lang="en-US" sz="2000" dirty="0"/>
              <a:t>1. Verbal consent shall be given by a patient to a provider prior to, or during the telehealth visit, but before accessing patient information via the SHIN-NY.</a:t>
            </a:r>
          </a:p>
          <a:p>
            <a:pPr marL="457200" lvl="1" indent="0">
              <a:spcBef>
                <a:spcPts val="0"/>
              </a:spcBef>
              <a:buNone/>
            </a:pPr>
            <a:endParaRPr lang="en-US" sz="1600" dirty="0"/>
          </a:p>
          <a:p>
            <a:pPr marL="457200" lvl="1" indent="0">
              <a:spcBef>
                <a:spcPts val="0"/>
              </a:spcBef>
              <a:buNone/>
            </a:pPr>
            <a:r>
              <a:rPr lang="en-US" sz="2000" dirty="0"/>
              <a:t>2. Patient verbal consent shall be noted by the provider in the patient’s medical record that is provided to the QE.</a:t>
            </a:r>
          </a:p>
          <a:p>
            <a:pPr marL="457200" lvl="1" indent="0">
              <a:spcBef>
                <a:spcPts val="0"/>
              </a:spcBef>
              <a:buNone/>
            </a:pPr>
            <a:endParaRPr lang="en-US" sz="1600" dirty="0"/>
          </a:p>
          <a:p>
            <a:pPr marL="457200" lvl="1" indent="0">
              <a:spcBef>
                <a:spcPts val="0"/>
              </a:spcBef>
              <a:buNone/>
            </a:pPr>
            <a:r>
              <a:rPr lang="en-US" sz="2000" dirty="0"/>
              <a:t>3. QEs shall record any notation of verbal consent received as part of a telehealth visit between a patient and a provider as a valid consent.</a:t>
            </a:r>
          </a:p>
          <a:p>
            <a:pPr marL="457200" lvl="1" indent="0">
              <a:spcBef>
                <a:spcPts val="0"/>
              </a:spcBef>
              <a:buNone/>
            </a:pPr>
            <a:endParaRPr lang="en-US" sz="1600" dirty="0"/>
          </a:p>
          <a:p>
            <a:pPr marL="457200" lvl="1" indent="0">
              <a:spcBef>
                <a:spcPts val="0"/>
              </a:spcBef>
              <a:buNone/>
            </a:pPr>
            <a:r>
              <a:rPr lang="en-US" sz="2000" dirty="0"/>
              <a:t>4. This exception to written consent shall be temporary and shall end upon declaration by the Governor that the State of Emergency has been lifted. Once this happens, patient consent must be obtained again consistent with existing SHIN-NY regulations.</a:t>
            </a:r>
            <a:endParaRPr lang="en-US" sz="3600" dirty="0"/>
          </a:p>
        </p:txBody>
      </p:sp>
      <p:sp>
        <p:nvSpPr>
          <p:cNvPr id="3" name="Slide Number Placeholder 2">
            <a:extLst>
              <a:ext uri="{FF2B5EF4-FFF2-40B4-BE49-F238E27FC236}">
                <a16:creationId xmlns:a16="http://schemas.microsoft.com/office/drawing/2014/main" id="{B62879E7-7184-40E8-9598-AAE7A749FFA2}"/>
              </a:ext>
            </a:extLst>
          </p:cNvPr>
          <p:cNvSpPr>
            <a:spLocks noGrp="1"/>
          </p:cNvSpPr>
          <p:nvPr>
            <p:ph type="sldNum" sz="quarter" idx="12"/>
          </p:nvPr>
        </p:nvSpPr>
        <p:spPr/>
        <p:txBody>
          <a:bodyPr/>
          <a:lstStyle/>
          <a:p>
            <a:fld id="{B5A90BAA-DED1-A94C-A445-2E259080F053}" type="slidenum">
              <a:rPr lang="en-US" smtClean="0"/>
              <a:pPr/>
              <a:t>8</a:t>
            </a:fld>
            <a:endParaRPr lang="en-US" dirty="0"/>
          </a:p>
        </p:txBody>
      </p:sp>
      <p:sp>
        <p:nvSpPr>
          <p:cNvPr id="4" name="Title 3">
            <a:extLst>
              <a:ext uri="{FF2B5EF4-FFF2-40B4-BE49-F238E27FC236}">
                <a16:creationId xmlns:a16="http://schemas.microsoft.com/office/drawing/2014/main" id="{FBADB29E-67C0-4A5F-8D37-6F4646008E28}"/>
              </a:ext>
            </a:extLst>
          </p:cNvPr>
          <p:cNvSpPr>
            <a:spLocks noGrp="1"/>
          </p:cNvSpPr>
          <p:nvPr>
            <p:ph type="title"/>
          </p:nvPr>
        </p:nvSpPr>
        <p:spPr/>
        <p:txBody>
          <a:bodyPr>
            <a:normAutofit/>
          </a:bodyPr>
          <a:lstStyle/>
          <a:p>
            <a:r>
              <a:rPr lang="en-US" sz="3800" dirty="0"/>
              <a:t>Waiver of SHIN-NY Written Consent for Telehealth</a:t>
            </a:r>
          </a:p>
        </p:txBody>
      </p:sp>
    </p:spTree>
    <p:extLst>
      <p:ext uri="{BB962C8B-B14F-4D97-AF65-F5344CB8AC3E}">
        <p14:creationId xmlns:p14="http://schemas.microsoft.com/office/powerpoint/2010/main" val="341252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A90BAA-DED1-A94C-A445-2E259080F053}" type="slidenum">
              <a:rPr lang="en-US" smtClean="0"/>
              <a:pPr/>
              <a:t>9</a:t>
            </a:fld>
            <a:endParaRPr lang="en-US" dirty="0"/>
          </a:p>
        </p:txBody>
      </p:sp>
      <p:pic>
        <p:nvPicPr>
          <p:cNvPr id="66" name="pasted-image.pdf"/>
          <p:cNvPicPr/>
          <p:nvPr/>
        </p:nvPicPr>
        <p:blipFill>
          <a:blip r:embed="rId3"/>
          <a:stretch>
            <a:fillRect/>
          </a:stretch>
        </p:blipFill>
        <p:spPr>
          <a:xfrm>
            <a:off x="1940279" y="6621898"/>
            <a:ext cx="9336593" cy="55576"/>
          </a:xfrm>
          <a:prstGeom prst="rect">
            <a:avLst/>
          </a:prstGeom>
          <a:ln w="12700">
            <a:miter lim="400000"/>
          </a:ln>
        </p:spPr>
      </p:pic>
      <p:pic>
        <p:nvPicPr>
          <p:cNvPr id="67" name="pasted-image.pdf"/>
          <p:cNvPicPr/>
          <p:nvPr/>
        </p:nvPicPr>
        <p:blipFill>
          <a:blip r:embed="rId4"/>
          <a:stretch>
            <a:fillRect/>
          </a:stretch>
        </p:blipFill>
        <p:spPr>
          <a:xfrm>
            <a:off x="273350" y="6393478"/>
            <a:ext cx="1137289" cy="392475"/>
          </a:xfrm>
          <a:prstGeom prst="rect">
            <a:avLst/>
          </a:prstGeom>
          <a:ln w="12700">
            <a:miter lim="400000"/>
          </a:ln>
        </p:spPr>
      </p:pic>
      <p:pic>
        <p:nvPicPr>
          <p:cNvPr id="68" name="pasted-image.pdf"/>
          <p:cNvPicPr/>
          <p:nvPr/>
        </p:nvPicPr>
        <p:blipFill>
          <a:blip r:embed="rId5"/>
          <a:stretch>
            <a:fillRect/>
          </a:stretch>
        </p:blipFill>
        <p:spPr>
          <a:xfrm>
            <a:off x="230616" y="85700"/>
            <a:ext cx="857181" cy="919860"/>
          </a:xfrm>
          <a:prstGeom prst="rect">
            <a:avLst/>
          </a:prstGeom>
          <a:ln w="12700">
            <a:miter lim="400000"/>
          </a:ln>
        </p:spPr>
      </p:pic>
      <p:pic>
        <p:nvPicPr>
          <p:cNvPr id="5" name="Picture 4">
            <a:extLst>
              <a:ext uri="{FF2B5EF4-FFF2-40B4-BE49-F238E27FC236}">
                <a16:creationId xmlns:a16="http://schemas.microsoft.com/office/drawing/2014/main" id="{EC89B168-4DF2-4C37-B322-0E8B55D18343}"/>
              </a:ext>
            </a:extLst>
          </p:cNvPr>
          <p:cNvPicPr>
            <a:picLocks noChangeAspect="1"/>
          </p:cNvPicPr>
          <p:nvPr/>
        </p:nvPicPr>
        <p:blipFill>
          <a:blip r:embed="rId6"/>
          <a:stretch>
            <a:fillRect/>
          </a:stretch>
        </p:blipFill>
        <p:spPr>
          <a:xfrm>
            <a:off x="1774477" y="264085"/>
            <a:ext cx="8643046" cy="6263949"/>
          </a:xfrm>
          <a:prstGeom prst="rect">
            <a:avLst/>
          </a:prstGeom>
        </p:spPr>
      </p:pic>
    </p:spTree>
    <p:extLst>
      <p:ext uri="{BB962C8B-B14F-4D97-AF65-F5344CB8AC3E}">
        <p14:creationId xmlns:p14="http://schemas.microsoft.com/office/powerpoint/2010/main" val="144880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3200" dirty="0" err="1" smtClean="0">
            <a:solidFill>
              <a:schemeClr val="tx1"/>
            </a:solidFill>
            <a:latin typeface="+mn-lt"/>
          </a:defRPr>
        </a:defPPr>
      </a:lst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r" defTabSz="914400" rtl="0" fontAlgn="auto" latinLnBrk="1" hangingPunct="0">
          <a:lnSpc>
            <a:spcPct val="100000"/>
          </a:lnSpc>
          <a:spcBef>
            <a:spcPts val="0"/>
          </a:spcBef>
          <a:spcAft>
            <a:spcPts val="0"/>
          </a:spcAft>
          <a:buClrTx/>
          <a:buSzTx/>
          <a:buFontTx/>
          <a:buNone/>
          <a:tabLst/>
          <a:defRPr kumimoji="0" sz="3900" b="0" i="0" u="none" strike="noStrike" cap="none" spc="0" normalizeH="0" baseline="0">
            <a:ln>
              <a:noFill/>
            </a:ln>
            <a:solidFill>
              <a:srgbClr val="0075BB"/>
            </a:solidFill>
            <a:effectLst/>
            <a:uFillTx/>
            <a:latin typeface="Neris Light"/>
            <a:ea typeface="Neris Light"/>
            <a:cs typeface="Neris Light"/>
            <a:sym typeface="Neri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6549</TotalTime>
  <Words>8448</Words>
  <Application>Microsoft Office PowerPoint</Application>
  <PresentationFormat>Widescreen</PresentationFormat>
  <Paragraphs>552</Paragraphs>
  <Slides>59</Slides>
  <Notes>59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Calibri</vt:lpstr>
      <vt:lpstr>Neris Light</vt:lpstr>
      <vt:lpstr>Custom Design</vt:lpstr>
      <vt:lpstr>PowerPoint Presentation</vt:lpstr>
      <vt:lpstr>Disclaimer</vt:lpstr>
      <vt:lpstr>Today’s Webinar Topics</vt:lpstr>
      <vt:lpstr>Medicaid/DOH</vt:lpstr>
      <vt:lpstr>Medicaid</vt:lpstr>
      <vt:lpstr>Telehealth Definitions</vt:lpstr>
      <vt:lpstr>Confidentiality and Consent</vt:lpstr>
      <vt:lpstr>Waiver of SHIN-NY Written Consent for Telehealth</vt:lpstr>
      <vt:lpstr>PowerPoint Presentation</vt:lpstr>
      <vt:lpstr>PowerPoint Presentation</vt:lpstr>
      <vt:lpstr>Billing Rules - Telemedicine</vt:lpstr>
      <vt:lpstr>Medicaid Managed Care Plans</vt:lpstr>
      <vt:lpstr>Notes from 05.05.2020 DOH OHIP Webinar</vt:lpstr>
      <vt:lpstr>OPWDD</vt:lpstr>
      <vt:lpstr>OPWDD and Telehealth</vt:lpstr>
      <vt:lpstr>OPWDD and Telehealth</vt:lpstr>
      <vt:lpstr>OPWDD Telehealth Billing Guidelines</vt:lpstr>
      <vt:lpstr>OMH</vt:lpstr>
      <vt:lpstr>OMH Guidance</vt:lpstr>
      <vt:lpstr>OMH - Expanded Guidance and Self-Attestation</vt:lpstr>
      <vt:lpstr>OMH - Applicable Services</vt:lpstr>
      <vt:lpstr>OMH – Supplemental Guidance for OMH-Funded Programs</vt:lpstr>
      <vt:lpstr>OMH - Expanded Definitions</vt:lpstr>
      <vt:lpstr>OMH – Billing Guidance</vt:lpstr>
      <vt:lpstr>OMH - More Information</vt:lpstr>
      <vt:lpstr>OASAS</vt:lpstr>
      <vt:lpstr>OASAS Telepractice Guidance </vt:lpstr>
      <vt:lpstr>OASAS Guidance</vt:lpstr>
      <vt:lpstr>OASAS Guidance Continued</vt:lpstr>
      <vt:lpstr>Updated Guidance 3.18.2020</vt:lpstr>
      <vt:lpstr>OASAS Technology Requirements</vt:lpstr>
      <vt:lpstr>Telepractice and Controlled Substances</vt:lpstr>
      <vt:lpstr>Ryan Haight Act Waived</vt:lpstr>
      <vt:lpstr>OASAS Helpful Links</vt:lpstr>
      <vt:lpstr>CMS - Medicare</vt:lpstr>
      <vt:lpstr>CMS Updates as of 05.01.2020</vt:lpstr>
      <vt:lpstr>Other Medicare Telehealth Policies</vt:lpstr>
      <vt:lpstr>Physician Office Telehealth Services</vt:lpstr>
      <vt:lpstr>Physician Office Telehealth Services</vt:lpstr>
      <vt:lpstr>Physician Office Telehealth Services</vt:lpstr>
      <vt:lpstr>Physician Office Telehealth Services</vt:lpstr>
      <vt:lpstr>PT/OT/SLP Telehealth Services</vt:lpstr>
      <vt:lpstr>CMS Updates for FQHC/RHCs as of 05.01.2020</vt:lpstr>
      <vt:lpstr>CMS Updates for FQHC/RHCs as of 05.01.2020</vt:lpstr>
      <vt:lpstr>CMS Updates as of 05.01.2020</vt:lpstr>
      <vt:lpstr>CMS Updates as of 05.01.2020</vt:lpstr>
      <vt:lpstr>CMS Updates as of 05.01.2020</vt:lpstr>
      <vt:lpstr>CMS Updates as of 05.01.2020</vt:lpstr>
      <vt:lpstr>CMS Updates as of 05.01.2020</vt:lpstr>
      <vt:lpstr>OIG Update</vt:lpstr>
      <vt:lpstr>OIG Policy Statement</vt:lpstr>
      <vt:lpstr>Third-Party Payers</vt:lpstr>
      <vt:lpstr>Telehealth Software Examples</vt:lpstr>
      <vt:lpstr>Telehealth Platforms</vt:lpstr>
      <vt:lpstr>Telehealth Platforms</vt:lpstr>
      <vt:lpstr>Telehealth Platforms</vt:lpstr>
      <vt:lpstr>Telehealth in a Post-Pandemic World</vt:lpstr>
      <vt:lpstr>Telehealth Programs Transitioning Post-Pandemic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Katy</dc:creator>
  <cp:lastModifiedBy>Karin Blackburn</cp:lastModifiedBy>
  <cp:revision>456</cp:revision>
  <cp:lastPrinted>2020-06-17T12:20:22Z</cp:lastPrinted>
  <dcterms:modified xsi:type="dcterms:W3CDTF">2020-06-23T21:16:26Z</dcterms:modified>
</cp:coreProperties>
</file>